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93" r:id="rId4"/>
    <p:sldId id="278" r:id="rId5"/>
    <p:sldId id="286" r:id="rId6"/>
    <p:sldId id="287" r:id="rId7"/>
    <p:sldId id="288" r:id="rId8"/>
    <p:sldId id="283" r:id="rId9"/>
    <p:sldId id="292" r:id="rId10"/>
    <p:sldId id="29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92BD"/>
    <a:srgbClr val="CDE9F2"/>
    <a:srgbClr val="E6F4F8"/>
    <a:srgbClr val="FF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6307" autoAdjust="0"/>
  </p:normalViewPr>
  <p:slideViewPr>
    <p:cSldViewPr snapToGrid="0">
      <p:cViewPr varScale="1">
        <p:scale>
          <a:sx n="53" d="100"/>
          <a:sy n="53" d="100"/>
        </p:scale>
        <p:origin x="2002" y="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76EFD-01CD-4819-94E2-180B027D33D7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8D613-DF18-47F9-9CE5-E18BC852C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45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Ruddy </a:t>
            </a:r>
            <a:r>
              <a:rPr lang="en-GB" baseline="0" dirty="0" smtClean="0"/>
              <a:t>Duck </a:t>
            </a:r>
            <a:r>
              <a:rPr lang="en-GB" baseline="0" dirty="0" smtClean="0"/>
              <a:t>is </a:t>
            </a:r>
            <a:r>
              <a:rPr lang="en-GB" baseline="0" dirty="0" smtClean="0"/>
              <a:t>an introduced species in </a:t>
            </a:r>
            <a:r>
              <a:rPr lang="en-GB" baseline="0" dirty="0" smtClean="0"/>
              <a:t>Europe. A </a:t>
            </a:r>
            <a:r>
              <a:rPr lang="en-GB" baseline="0" dirty="0" smtClean="0"/>
              <a:t>large population became established in the UK in the 1990s, and from there spread to many countries across Europe. It became the main threat, through hybridisation, to the native White-headed </a:t>
            </a:r>
            <a:r>
              <a:rPr lang="en-GB" baseline="0" dirty="0" smtClean="0"/>
              <a:t>Duck.</a:t>
            </a:r>
            <a:endParaRPr lang="en-GB" baseline="0" dirty="0" smtClean="0"/>
          </a:p>
          <a:p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The Bern </a:t>
            </a:r>
            <a:r>
              <a:rPr lang="en-GB" baseline="0" dirty="0" smtClean="0"/>
              <a:t>Convention has long championed the eradication of the </a:t>
            </a:r>
            <a:r>
              <a:rPr lang="en-GB" baseline="0" dirty="0" smtClean="0"/>
              <a:t>Ruddy Duck. </a:t>
            </a:r>
            <a:r>
              <a:rPr lang="en-GB" baseline="0" dirty="0" smtClean="0"/>
              <a:t>An action plan was developed in the 1990s and has been updated every five years, most recently in 2020. 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477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</a:t>
            </a:r>
            <a:r>
              <a:rPr lang="en-GB" dirty="0" smtClean="0"/>
              <a:t>key </a:t>
            </a:r>
            <a:r>
              <a:rPr lang="en-GB" dirty="0" smtClean="0"/>
              <a:t>remaining challenge </a:t>
            </a:r>
            <a:r>
              <a:rPr lang="en-GB" dirty="0" smtClean="0"/>
              <a:t>is</a:t>
            </a:r>
            <a:r>
              <a:rPr lang="en-GB" baseline="0" dirty="0" smtClean="0"/>
              <a:t> primarily </a:t>
            </a:r>
            <a:r>
              <a:rPr lang="en-GB" baseline="0" dirty="0" smtClean="0"/>
              <a:t>in just </a:t>
            </a:r>
            <a:r>
              <a:rPr lang="en-GB" dirty="0" smtClean="0"/>
              <a:t>one </a:t>
            </a:r>
            <a:r>
              <a:rPr lang="en-GB" dirty="0" smtClean="0"/>
              <a:t>Contracting Party,</a:t>
            </a:r>
            <a:r>
              <a:rPr lang="en-GB" baseline="0" dirty="0" smtClean="0"/>
              <a:t> and seems to be just one hurdle </a:t>
            </a:r>
            <a:r>
              <a:rPr lang="en-GB" baseline="0" dirty="0" smtClean="0"/>
              <a:t>– this </a:t>
            </a:r>
            <a:r>
              <a:rPr lang="en-GB" baseline="0" dirty="0" smtClean="0"/>
              <a:t>is now pivotal to the success of the whole plan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To </a:t>
            </a:r>
            <a:r>
              <a:rPr lang="en-GB" baseline="0" dirty="0" smtClean="0"/>
              <a:t>bring about eradication requires a reduction of around 50% each year over 3-4 years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rgbClr val="0592BD"/>
                </a:solidFill>
              </a:rPr>
              <a:t>Based </a:t>
            </a:r>
            <a:r>
              <a:rPr lang="en-GB" sz="1200" dirty="0" smtClean="0">
                <a:solidFill>
                  <a:srgbClr val="0592BD"/>
                </a:solidFill>
              </a:rPr>
              <a:t>on experience from UK and FR, that </a:t>
            </a:r>
            <a:r>
              <a:rPr lang="en-GB" sz="1200" baseline="0" dirty="0" smtClean="0">
                <a:solidFill>
                  <a:srgbClr val="0592BD"/>
                </a:solidFill>
              </a:rPr>
              <a:t>requires the numbers shot to be similar to the peak winter count - so, in NL, around 100 birds should be controlled next year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 smtClean="0">
                <a:solidFill>
                  <a:srgbClr val="0592BD"/>
                </a:solidFill>
              </a:rPr>
              <a:t>This </a:t>
            </a:r>
            <a:r>
              <a:rPr lang="en-GB" sz="1200" baseline="0" dirty="0" smtClean="0">
                <a:solidFill>
                  <a:srgbClr val="0592BD"/>
                </a:solidFill>
              </a:rPr>
              <a:t>is achievable – this is what UK and FR did, with much bigger populations</a:t>
            </a:r>
          </a:p>
          <a:p>
            <a:endParaRPr lang="en-GB" baseline="0" dirty="0" smtClean="0"/>
          </a:p>
          <a:p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376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</a:t>
            </a:r>
            <a:r>
              <a:rPr lang="en-GB" baseline="0" dirty="0" smtClean="0"/>
              <a:t>illustrate </a:t>
            </a:r>
            <a:r>
              <a:rPr lang="en-GB" baseline="0" dirty="0" smtClean="0"/>
              <a:t>this control in France</a:t>
            </a:r>
          </a:p>
          <a:p>
            <a:endParaRPr lang="en-GB" baseline="0" dirty="0" smtClean="0"/>
          </a:p>
          <a:p>
            <a:r>
              <a:rPr lang="en-GB" baseline="0" dirty="0" smtClean="0"/>
              <a:t>A </a:t>
            </a:r>
            <a:r>
              <a:rPr lang="en-GB" baseline="0" dirty="0" smtClean="0"/>
              <a:t>large reduction has been </a:t>
            </a:r>
            <a:r>
              <a:rPr lang="en-GB" baseline="0" dirty="0" smtClean="0"/>
              <a:t>achieved in the last three years –</a:t>
            </a:r>
          </a:p>
          <a:p>
            <a:r>
              <a:rPr lang="en-GB" baseline="0" dirty="0" smtClean="0"/>
              <a:t>Three </a:t>
            </a:r>
            <a:r>
              <a:rPr lang="en-GB" baseline="0" dirty="0" smtClean="0"/>
              <a:t>years ago, the wintering total was c170 – </a:t>
            </a:r>
            <a:r>
              <a:rPr lang="en-GB" baseline="0" dirty="0" smtClean="0"/>
              <a:t>adding the </a:t>
            </a:r>
            <a:r>
              <a:rPr lang="en-GB" baseline="0" dirty="0" smtClean="0"/>
              <a:t>numbers of adults and juveniles that were controlled, around 170 birds were shot. That brought about a 50% reduction in the population.</a:t>
            </a:r>
          </a:p>
          <a:p>
            <a:r>
              <a:rPr lang="en-GB" baseline="0" dirty="0" smtClean="0"/>
              <a:t>The </a:t>
            </a:r>
            <a:r>
              <a:rPr lang="en-GB" baseline="0" dirty="0" smtClean="0"/>
              <a:t>next year, the population was around 90 birds, and 90 were shot. </a:t>
            </a:r>
            <a:r>
              <a:rPr lang="en-GB" baseline="0" dirty="0" smtClean="0"/>
              <a:t>Then 60 </a:t>
            </a:r>
            <a:r>
              <a:rPr lang="en-GB" baseline="0" dirty="0" smtClean="0"/>
              <a:t>birds were counted, and 60 birds were shot. Each time, reducing the population by around a half.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remaining need is to control 120 birds in NL. </a:t>
            </a:r>
            <a:r>
              <a:rPr lang="en-GB" baseline="0" dirty="0" smtClean="0"/>
              <a:t>This is achievable. </a:t>
            </a:r>
            <a:br>
              <a:rPr lang="en-GB" baseline="0" dirty="0" smtClean="0"/>
            </a:br>
            <a:endParaRPr lang="en-GB" baseline="0" dirty="0" smtClean="0"/>
          </a:p>
          <a:p>
            <a:r>
              <a:rPr lang="en-GB" dirty="0" smtClean="0"/>
              <a:t>The success of the plan hinges</a:t>
            </a:r>
            <a:r>
              <a:rPr lang="en-GB" baseline="0" dirty="0" smtClean="0"/>
              <a:t> on </a:t>
            </a:r>
            <a:r>
              <a:rPr lang="en-GB" baseline="0" dirty="0" smtClean="0"/>
              <a:t>this.</a:t>
            </a:r>
            <a:endParaRPr lang="en-GB" baseline="0" dirty="0" smtClean="0"/>
          </a:p>
          <a:p>
            <a:r>
              <a:rPr lang="en-GB" baseline="0" dirty="0" smtClean="0"/>
              <a:t/>
            </a:r>
            <a:br>
              <a:rPr lang="en-GB" baseline="0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617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65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In the </a:t>
            </a:r>
            <a:r>
              <a:rPr lang="en-GB" baseline="0" dirty="0" smtClean="0"/>
              <a:t>third decade of eradication, </a:t>
            </a:r>
            <a:r>
              <a:rPr lang="en-GB" baseline="0" dirty="0" smtClean="0"/>
              <a:t>one </a:t>
            </a:r>
            <a:r>
              <a:rPr lang="en-GB" baseline="0" dirty="0" smtClean="0"/>
              <a:t>of the aims of the plan – eradication in the wild – is within reach.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</a:t>
            </a:r>
            <a:r>
              <a:rPr lang="en-GB" baseline="0" dirty="0" smtClean="0"/>
              <a:t>outcomes of the latest plan reflect that eradication in the wild is achievable in the current plan period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In this final stage, we will actively track progress – each year checking that the plan remains on course, identifying problems as soon they arise, so they can be solved quickly.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This is of paramount importance as we reach the closing stages – collective actions need to be coordinated and synchronous if the plan is to succeed. </a:t>
            </a:r>
            <a:br>
              <a:rPr lang="en-GB" baseline="0" dirty="0" smtClean="0"/>
            </a:br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551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 of last plan period (2 years ago)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Roughly 250 birds in total, breeding in four countries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Primarily in FR, smaller numbers in NL, lower still in UK and BE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now know there are also small numbers in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Germany</a:t>
            </a: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1AC7A-43AE-4DA9-B310-3E81D1D1953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794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current plan, CPs are placed in Tiers, requiring different actions relevant to their situation –</a:t>
            </a:r>
          </a:p>
          <a:p>
            <a:pPr lvl="0"/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Tier 3 – are those with breeding and/or significant numbers of Ruddy Ducks – these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countries need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proactive control programmes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Tier 2 – are those at significant risk of birds arriving from Tier 3 countries – requiring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reactive control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– all other CPs – who actively monitor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To assess progress this year, 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questionnaire was sent to all CPs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responses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received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meeting was held of Tier 3 countries for adaptive management – technical experts from the five countries reviewed progress and identified any issues so these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could be addressed immediately to ensure the plan meets its goal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1AC7A-43AE-4DA9-B310-3E81D1D1953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753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Figures </a:t>
            </a:r>
            <a:r>
              <a:rPr lang="en-GB" baseline="0" dirty="0" smtClean="0"/>
              <a:t>are the number of individuals, and the number of sites on which they were found is given in brackets</a:t>
            </a:r>
          </a:p>
          <a:p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There are </a:t>
            </a:r>
            <a:r>
              <a:rPr lang="en-GB" baseline="0" dirty="0" smtClean="0"/>
              <a:t>obvious </a:t>
            </a:r>
            <a:r>
              <a:rPr lang="en-GB" baseline="0" dirty="0" smtClean="0"/>
              <a:t>positives to report: we have information from all key countries </a:t>
            </a:r>
            <a:r>
              <a:rPr lang="en-GB" baseline="0" dirty="0" smtClean="0"/>
              <a:t>(now including Germany) and are </a:t>
            </a:r>
            <a:r>
              <a:rPr lang="en-GB" baseline="0" dirty="0" smtClean="0"/>
              <a:t>genuinely closing in on the goal of eradication in the wild. In particular, efforts in France in recent years, as part of a Life Project, have brought about a very large reduction there. </a:t>
            </a:r>
            <a:br>
              <a:rPr lang="en-GB" baseline="0" dirty="0" smtClean="0"/>
            </a:br>
            <a:endParaRPr lang="en-GB" baseline="0" dirty="0" smtClean="0"/>
          </a:p>
          <a:p>
            <a:r>
              <a:rPr lang="en-GB" baseline="0" dirty="0" smtClean="0"/>
              <a:t>Numbers in four of the five Tier 3 countries are now very low – fewer than 20 in each. 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The overall population is between 150 and 175 birds. At least two thirds of those are in the NL.</a:t>
            </a:r>
          </a:p>
          <a:p>
            <a:endParaRPr lang="en-GB" baseline="0" dirty="0" smtClean="0"/>
          </a:p>
          <a:p>
            <a:r>
              <a:rPr lang="en-GB" baseline="0" dirty="0" smtClean="0"/>
              <a:t>Very </a:t>
            </a:r>
            <a:r>
              <a:rPr lang="en-GB" baseline="0" dirty="0" smtClean="0"/>
              <a:t>few are seen elsewhere – generally just single birds for short periods. These are assumed to be wanderers from Tier 3 countries.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128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Figures are the </a:t>
            </a:r>
            <a:r>
              <a:rPr lang="en-GB" baseline="0" dirty="0" smtClean="0"/>
              <a:t>number of breeding pairs, and </a:t>
            </a:r>
            <a:r>
              <a:rPr lang="en-GB" baseline="0" dirty="0" smtClean="0"/>
              <a:t>the </a:t>
            </a:r>
            <a:r>
              <a:rPr lang="en-GB" baseline="0" dirty="0" smtClean="0"/>
              <a:t>number of sites on which they were found is given in brackets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These figures are even more pertinent. </a:t>
            </a:r>
            <a:r>
              <a:rPr lang="en-GB" baseline="0" dirty="0" smtClean="0"/>
              <a:t>Numbers </a:t>
            </a:r>
            <a:r>
              <a:rPr lang="en-GB" baseline="0" dirty="0" smtClean="0"/>
              <a:t>are now very low. The number of individual birds in each county is much higher, but if those individuals are widely spread, they do not meet up to </a:t>
            </a:r>
            <a:r>
              <a:rPr lang="en-GB" baseline="0" dirty="0" smtClean="0"/>
              <a:t>breed, which is reflected in these figures. Even </a:t>
            </a:r>
            <a:r>
              <a:rPr lang="en-GB" baseline="0" dirty="0" smtClean="0"/>
              <a:t>without control, if they </a:t>
            </a:r>
            <a:r>
              <a:rPr lang="en-GB" baseline="0" dirty="0" smtClean="0"/>
              <a:t>do not </a:t>
            </a:r>
            <a:r>
              <a:rPr lang="en-GB" baseline="0" dirty="0" smtClean="0"/>
              <a:t>breed, naturally, the population will go extinct.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This is close to being the case in the UK – there are 15 birds, but so thinly scattered that in some years there is no breeding</a:t>
            </a:r>
            <a:br>
              <a:rPr lang="en-GB" baseline="0" dirty="0" smtClean="0"/>
            </a:b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key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concern is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significant numbers of birds still breeding in NL.</a:t>
            </a:r>
            <a:b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last plan period, there were around 10 breeding pairs in NL – numbers are now at least double that.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027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The largest numbers controlled were </a:t>
            </a:r>
            <a:r>
              <a:rPr lang="en-GB" baseline="0" dirty="0" smtClean="0"/>
              <a:t>in FR and NL.</a:t>
            </a:r>
          </a:p>
          <a:p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Control becomes harder as the population gets smaller – hence the small numbers shot in other countries.</a:t>
            </a:r>
          </a:p>
          <a:p>
            <a:endParaRPr lang="en-GB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It will be hard to control every last bird, particularly when lone birds are spread widely – an individual bird can easily be overlooked, and then controlling those individuals is even harder. </a:t>
            </a:r>
            <a:r>
              <a:rPr lang="en-GB" baseline="0" dirty="0" smtClean="0"/>
              <a:t>But controlling </a:t>
            </a:r>
            <a:r>
              <a:rPr lang="en-GB" baseline="0" dirty="0" smtClean="0"/>
              <a:t>every last bird may not be necessary to bring about functional extinction.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</a:t>
            </a:r>
            <a:r>
              <a:rPr lang="en-GB" baseline="0" dirty="0" smtClean="0"/>
              <a:t>only birds controlled elsewhere were in DK – those birds have come from other countries, </a:t>
            </a:r>
            <a:r>
              <a:rPr lang="en-GB" baseline="0" dirty="0" smtClean="0"/>
              <a:t>probably from </a:t>
            </a:r>
            <a:r>
              <a:rPr lang="en-GB" baseline="0" dirty="0" smtClean="0"/>
              <a:t>NL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59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Tier</a:t>
            </a:r>
            <a:r>
              <a:rPr lang="en-GB" sz="1200" baseline="0" dirty="0" smtClean="0"/>
              <a:t> 3 countries met to review progress in more detail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r>
              <a:rPr lang="en-GB" baseline="0" dirty="0" smtClean="0"/>
              <a:t>Four </a:t>
            </a:r>
            <a:r>
              <a:rPr lang="en-GB" sz="1200" dirty="0" smtClean="0"/>
              <a:t>countries are in similar position – numbers are low, and measures are mainly in place</a:t>
            </a:r>
          </a:p>
          <a:p>
            <a:r>
              <a:rPr lang="en-GB" sz="1200" dirty="0" smtClean="0"/>
              <a:t/>
            </a:r>
            <a:br>
              <a:rPr lang="en-GB" sz="1200" dirty="0" smtClean="0"/>
            </a:br>
            <a:r>
              <a:rPr lang="en-GB" sz="1200" dirty="0" smtClean="0"/>
              <a:t>There </a:t>
            </a:r>
            <a:r>
              <a:rPr lang="en-GB" sz="1200" dirty="0" smtClean="0"/>
              <a:t>is a need</a:t>
            </a:r>
            <a:r>
              <a:rPr lang="en-GB" sz="1200" baseline="0" dirty="0" smtClean="0"/>
              <a:t> to maintain the programmes in these countries, but </a:t>
            </a:r>
            <a:r>
              <a:rPr lang="en-GB" sz="1200" dirty="0" smtClean="0"/>
              <a:t>eradication</a:t>
            </a:r>
            <a:r>
              <a:rPr lang="en-GB" sz="1200" baseline="0" dirty="0" smtClean="0"/>
              <a:t> is within reach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425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 smtClean="0"/>
              <a:t>Local issues are, in </a:t>
            </a:r>
            <a:r>
              <a:rPr lang="en-GB" sz="1200" baseline="0" dirty="0" smtClean="0"/>
              <a:t>particular, access to sites and concerns over public safety</a:t>
            </a:r>
            <a:endParaRPr lang="en-GB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Note,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problem originally began with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around six birds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few pairs in the same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location.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That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was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sufficient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create a European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population.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cost m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any millions in both UK and FR to reach the point where we are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today.</a:t>
            </a:r>
            <a:b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GB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While 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significant numbers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pairs continue to breed in NL, Europe still has a viable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population: </a:t>
            </a:r>
            <a:r>
              <a:rPr lang="en-GB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numbers are increasing, and birds spread to surrounding countries.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8D613-DF18-47F9-9CE5-E18BC852C7A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0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50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56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2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13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5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67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15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36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7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426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4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02302-FDE2-4B84-A5CF-29D93543A412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60AD1-7E41-48B6-9138-B34C771AE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58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66.media.tumblr.com/5744aaa4027e3f484db0399b868203ca/tumblr_ngskzclIyZ1u5h072o1_12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95950" y="1571582"/>
            <a:ext cx="6518046" cy="4024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ruddy du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" y="1571582"/>
            <a:ext cx="5762625" cy="402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-123825" y="1313809"/>
            <a:ext cx="12611100" cy="734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4016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Eradicating Ruddy Ducks </a:t>
            </a:r>
            <a:r>
              <a:rPr lang="en-GB" sz="3600" dirty="0" smtClean="0"/>
              <a:t>in </a:t>
            </a:r>
            <a:r>
              <a:rPr lang="en-GB" sz="3600" dirty="0"/>
              <a:t>the Western Palaearctic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10D8E0-84DC-4BD9-A014-DEF027A7B810}"/>
              </a:ext>
            </a:extLst>
          </p:cNvPr>
          <p:cNvGrpSpPr>
            <a:grpSpLocks noChangeAspect="1"/>
          </p:cNvGrpSpPr>
          <p:nvPr/>
        </p:nvGrpSpPr>
        <p:grpSpPr>
          <a:xfrm>
            <a:off x="11210924" y="5832881"/>
            <a:ext cx="770149" cy="842261"/>
            <a:chOff x="760091" y="1469740"/>
            <a:chExt cx="1448544" cy="158417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DC05BCF-E801-4BFF-9A2B-CE2F65D36D6D}"/>
                </a:ext>
              </a:extLst>
            </p:cNvPr>
            <p:cNvSpPr/>
            <p:nvPr/>
          </p:nvSpPr>
          <p:spPr>
            <a:xfrm>
              <a:off x="760091" y="1469740"/>
              <a:ext cx="1448544" cy="1584176"/>
            </a:xfrm>
            <a:prstGeom prst="rect">
              <a:avLst/>
            </a:prstGeom>
            <a:solidFill>
              <a:srgbClr val="0592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close up of a logo&#10;&#10;Description automatically generated">
              <a:extLst>
                <a:ext uri="{FF2B5EF4-FFF2-40B4-BE49-F238E27FC236}">
                  <a16:creationId xmlns:a16="http://schemas.microsoft.com/office/drawing/2014/main" id="{550B5F5B-60A6-4074-ADA8-1B0E453AF9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363" y="1714308"/>
              <a:ext cx="900000" cy="1095040"/>
            </a:xfrm>
            <a:prstGeom prst="rect">
              <a:avLst/>
            </a:prstGeom>
          </p:spPr>
        </p:pic>
      </p:grpSp>
      <p:sp>
        <p:nvSpPr>
          <p:cNvPr id="9" name="Title 1"/>
          <p:cNvSpPr txBox="1">
            <a:spLocks/>
          </p:cNvSpPr>
          <p:nvPr/>
        </p:nvSpPr>
        <p:spPr>
          <a:xfrm>
            <a:off x="0" y="1132835"/>
            <a:ext cx="12192000" cy="73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>
                <a:solidFill>
                  <a:srgbClr val="0592BD"/>
                </a:solidFill>
              </a:rPr>
              <a:t>Progress update 2021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-1" y="5591231"/>
            <a:ext cx="121920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dirty="0" smtClean="0"/>
              <a:t>Peter Cranswick &amp; Colette Hall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65911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8" y="1768475"/>
            <a:ext cx="10915651" cy="1425830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Eradication is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reach, realistic and achievable</a:t>
            </a:r>
          </a:p>
          <a:p>
            <a:r>
              <a:rPr lang="en-GB" sz="2400" dirty="0">
                <a:solidFill>
                  <a:srgbClr val="0592BD"/>
                </a:solidFill>
              </a:rPr>
              <a:t>Local political issues are common and have been overcome elsewhere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>
              <a:solidFill>
                <a:srgbClr val="0592BD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4397" y="3347338"/>
            <a:ext cx="10915651" cy="2297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400" indent="0">
              <a:buNone/>
            </a:pPr>
            <a:r>
              <a:rPr lang="en-GB" sz="2400" b="1" dirty="0" smtClean="0"/>
              <a:t>Progress required  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Reduction in numbers of c50% each year for 3–4 years</a:t>
            </a:r>
          </a:p>
          <a:p>
            <a:r>
              <a:rPr lang="en-GB" sz="2400" dirty="0" smtClean="0"/>
              <a:t>Numbers shot – c100 next year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This is achievable – UK and FR achieved this with much bigger populations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>
              <a:solidFill>
                <a:srgbClr val="0592BD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4399" y="1120775"/>
            <a:ext cx="9896475" cy="517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GB" sz="2400" b="1" dirty="0" smtClean="0"/>
              <a:t>	Meeting the goal</a:t>
            </a: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34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0550"/>
            <a:ext cx="12192000" cy="547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409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0" y="1120775"/>
            <a:ext cx="10515600" cy="21610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 smtClean="0"/>
              <a:t>	Recommendation No 209 (2020) </a:t>
            </a:r>
            <a:r>
              <a:rPr lang="en-GB" sz="2400" b="1" dirty="0"/>
              <a:t>of the Standing </a:t>
            </a:r>
            <a:r>
              <a:rPr lang="en-GB" sz="2400" b="1" dirty="0" smtClean="0"/>
              <a:t>Committee</a:t>
            </a:r>
          </a:p>
          <a:p>
            <a:pPr>
              <a:buNone/>
            </a:pP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All Contracting Parties to implement without delay the actions specified in the ‘Action Plan for the Eradication of the Ruddy Duck, 2021–2025’ </a:t>
            </a:r>
          </a:p>
          <a:p>
            <a:pPr>
              <a:spcBef>
                <a:spcPts val="0"/>
              </a:spcBef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 smtClean="0"/>
              <a:t>	Goal </a:t>
            </a:r>
            <a:r>
              <a:rPr lang="en-US" sz="2400" dirty="0" smtClean="0"/>
              <a:t>–</a:t>
            </a:r>
            <a:r>
              <a:rPr lang="en-US" sz="2400" b="1" dirty="0" smtClean="0"/>
              <a:t> </a:t>
            </a:r>
            <a:r>
              <a:rPr lang="en-GB" sz="2400" dirty="0" smtClean="0">
                <a:solidFill>
                  <a:srgbClr val="0592BD"/>
                </a:solidFill>
              </a:rPr>
              <a:t>Ruddy Ducks stop </a:t>
            </a:r>
            <a:r>
              <a:rPr lang="en-GB" sz="2400" dirty="0">
                <a:solidFill>
                  <a:srgbClr val="0592BD"/>
                </a:solidFill>
              </a:rPr>
              <a:t>being a threat to the </a:t>
            </a:r>
            <a:r>
              <a:rPr lang="en-GB" sz="2400" dirty="0" smtClean="0">
                <a:solidFill>
                  <a:srgbClr val="0592BD"/>
                </a:solidFill>
              </a:rPr>
              <a:t>White-headed Duck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14400" y="3452703"/>
            <a:ext cx="10515600" cy="29105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400" indent="0">
              <a:buFont typeface="Arial" panose="020B0604020202020204" pitchFamily="34" charset="0"/>
              <a:buNone/>
            </a:pPr>
            <a:r>
              <a:rPr lang="en-GB" sz="2400" b="1" dirty="0" smtClean="0"/>
              <a:t>Outcomes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Ruddy Duck is functionally extinct in the wild in the Western Palaearctic by 2025 </a:t>
            </a:r>
          </a:p>
          <a:p>
            <a:r>
              <a:rPr lang="en-GB" sz="2400" dirty="0">
                <a:solidFill>
                  <a:srgbClr val="0592BD"/>
                </a:solidFill>
              </a:rPr>
              <a:t>Progress is regularly assessed and adaptively managed </a:t>
            </a: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Contracting Parties coordinate their activities to collectively achieve the plan’s outcomes and targets</a:t>
            </a:r>
          </a:p>
        </p:txBody>
      </p:sp>
    </p:spTree>
    <p:extLst>
      <p:ext uri="{BB962C8B-B14F-4D97-AF65-F5344CB8AC3E}">
        <p14:creationId xmlns:p14="http://schemas.microsoft.com/office/powerpoint/2010/main" val="245605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384828"/>
              </p:ext>
            </p:extLst>
          </p:nvPr>
        </p:nvGraphicFramePr>
        <p:xfrm>
          <a:off x="811040" y="2332619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winter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summer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breeding</a:t>
                      </a:r>
                      <a:r>
                        <a:rPr lang="en-GB" baseline="0" dirty="0" smtClean="0"/>
                        <a:t> p</a:t>
                      </a:r>
                      <a:r>
                        <a:rPr lang="en-GB" dirty="0" smtClean="0"/>
                        <a:t>airs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14/15</a:t>
                      </a:r>
                      <a:r>
                        <a:rPr lang="en-GB" sz="1600" baseline="0" dirty="0" smtClean="0">
                          <a:solidFill>
                            <a:schemeClr val="bg1"/>
                          </a:solidFill>
                        </a:rPr>
                        <a:t>-18/19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2015-19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2016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2017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FR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159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40-60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40-60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30-40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30-40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&lt;30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NL</a:t>
                      </a:r>
                      <a:endParaRPr lang="en-GB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70</a:t>
                      </a:r>
                      <a:endParaRPr lang="en-GB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(34)</a:t>
                      </a:r>
                      <a:endParaRPr lang="en-GB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≥4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≥6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≥12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UK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u="none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endParaRPr lang="en-GB" sz="1800" u="none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GB" sz="18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87503" y="319702"/>
            <a:ext cx="2114082" cy="396044"/>
          </a:xfrm>
          <a:prstGeom prst="rect">
            <a:avLst/>
          </a:prstGeom>
          <a:solidFill>
            <a:srgbClr val="0592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Recent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87502" y="628195"/>
            <a:ext cx="2114082" cy="396044"/>
          </a:xfrm>
          <a:prstGeom prst="rect">
            <a:avLst/>
          </a:prstGeom>
          <a:solidFill>
            <a:srgbClr val="0592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</a:t>
            </a:r>
            <a:r>
              <a:rPr lang="en-GB" dirty="0" smtClean="0"/>
              <a:t>eans &amp; estimates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10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" y="26804"/>
            <a:ext cx="12192000" cy="683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97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02771"/>
              </p:ext>
            </p:extLst>
          </p:nvPr>
        </p:nvGraphicFramePr>
        <p:xfrm>
          <a:off x="1222375" y="1822450"/>
          <a:ext cx="8128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63537962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330029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59371353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2399545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33526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dirty="0" smtClean="0"/>
                        <a:t>Tier 3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winter</a:t>
                      </a:r>
                      <a:br>
                        <a:rPr lang="en-GB" dirty="0" smtClean="0"/>
                      </a:br>
                      <a:r>
                        <a:rPr lang="en-GB" dirty="0" smtClean="0"/>
                        <a:t>2019/20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summer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aseline="0" dirty="0" smtClean="0"/>
                        <a:t>2020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winter</a:t>
                      </a:r>
                      <a:br>
                        <a:rPr lang="en-GB" dirty="0" smtClean="0"/>
                      </a:br>
                      <a:r>
                        <a:rPr lang="en-GB" dirty="0" smtClean="0"/>
                        <a:t>2020/21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summer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aseline="0" dirty="0" smtClean="0"/>
                        <a:t>2021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8 (6)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8 (6)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5 </a:t>
                      </a:r>
                      <a:r>
                        <a:rPr lang="en-GB" sz="1800" dirty="0">
                          <a:effectLst/>
                          <a:latin typeface="+mn-lt"/>
                        </a:rPr>
                        <a:t>(2)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6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5)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404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FR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c60 </a:t>
                      </a:r>
                      <a:r>
                        <a:rPr lang="en-GB" sz="1800" dirty="0">
                          <a:effectLst/>
                          <a:latin typeface="+mn-lt"/>
                        </a:rPr>
                        <a:t>(-)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c15 </a:t>
                      </a:r>
                      <a:r>
                        <a:rPr lang="en-GB" sz="1800" dirty="0">
                          <a:effectLst/>
                          <a:latin typeface="+mn-lt"/>
                        </a:rPr>
                        <a:t>(-)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32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13 (11)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9 (9)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12 (10)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5 (4)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193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NL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100–120 (15+)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80+ (30+)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100–120 (15+)</a:t>
                      </a:r>
                      <a:endParaRPr lang="en-GB" sz="18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75+ (28+)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5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UK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12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12)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12 (12)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14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8)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14 (14)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31768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400" y="1120775"/>
            <a:ext cx="9163049" cy="517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 smtClean="0"/>
              <a:t>	Numbers of individuals </a:t>
            </a:r>
            <a:endParaRPr lang="en-GB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4786494"/>
            <a:ext cx="35535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6150" indent="-285750">
              <a:buFont typeface="Arial" panose="020B0604020202020204" pitchFamily="34" charset="0"/>
              <a:buChar char="•"/>
            </a:pPr>
            <a:r>
              <a:rPr lang="en-GB" dirty="0" smtClean="0"/>
              <a:t>Tier 2 – found </a:t>
            </a:r>
            <a:r>
              <a:rPr lang="en-GB" dirty="0"/>
              <a:t>in only four </a:t>
            </a:r>
            <a:r>
              <a:rPr lang="en-GB" sz="2000" dirty="0" smtClean="0"/>
              <a:t>CPs</a:t>
            </a:r>
          </a:p>
          <a:p>
            <a:pPr marL="516150" indent="-285750">
              <a:buFont typeface="Arial" panose="020B0604020202020204" pitchFamily="34" charset="0"/>
              <a:buChar char="•"/>
            </a:pPr>
            <a:r>
              <a:rPr lang="en-GB" dirty="0" smtClean="0"/>
              <a:t>Tier 1 – found in </a:t>
            </a:r>
            <a:r>
              <a:rPr lang="en-GB" dirty="0"/>
              <a:t>only one </a:t>
            </a:r>
            <a:r>
              <a:rPr lang="en-GB" dirty="0" smtClean="0"/>
              <a:t>CP</a:t>
            </a: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809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731318"/>
              </p:ext>
            </p:extLst>
          </p:nvPr>
        </p:nvGraphicFramePr>
        <p:xfrm>
          <a:off x="1222375" y="1822450"/>
          <a:ext cx="4902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075">
                  <a:extLst>
                    <a:ext uri="{9D8B030D-6E8A-4147-A177-3AD203B41FA5}">
                      <a16:colId xmlns:a16="http://schemas.microsoft.com/office/drawing/2014/main" val="263537962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33300292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3593713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Tier 3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2020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 smtClean="0"/>
                        <a:t>2021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404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FR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–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3 </a:t>
                      </a:r>
                      <a:r>
                        <a:rPr lang="en-GB" sz="1800" dirty="0">
                          <a:effectLst/>
                          <a:latin typeface="+mn-lt"/>
                        </a:rPr>
                        <a:t>(-)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–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3 (-)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32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 (1)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193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NL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20+ (13+)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22+ (15+)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5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UK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2)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31768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400" y="1120775"/>
            <a:ext cx="6496050" cy="517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 smtClean="0"/>
              <a:t>	Breeding pairs</a:t>
            </a:r>
          </a:p>
          <a:p>
            <a:pPr>
              <a:buNone/>
            </a:pPr>
            <a:endParaRPr lang="en-GB" sz="24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55269"/>
              </p:ext>
            </p:extLst>
          </p:nvPr>
        </p:nvGraphicFramePr>
        <p:xfrm>
          <a:off x="1222375" y="4844596"/>
          <a:ext cx="7886700" cy="755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734723958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02338993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872148798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82910796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08260468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991462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2016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2017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1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NL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≥4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≥6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≥12</a:t>
                      </a:r>
                    </a:p>
                  </a:txBody>
                  <a:tcPr marL="0" marR="0" marT="0" marB="0" anchor="b">
                    <a:solidFill>
                      <a:srgbClr val="0592BD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37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48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99844"/>
              </p:ext>
            </p:extLst>
          </p:nvPr>
        </p:nvGraphicFramePr>
        <p:xfrm>
          <a:off x="1222375" y="1822450"/>
          <a:ext cx="4902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075">
                  <a:extLst>
                    <a:ext uri="{9D8B030D-6E8A-4147-A177-3AD203B41FA5}">
                      <a16:colId xmlns:a16="http://schemas.microsoft.com/office/drawing/2014/main" val="263537962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33300292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3593713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Tier 3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2020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 smtClean="0"/>
                        <a:t>2021</a:t>
                      </a:r>
                      <a:endParaRPr lang="en-GB" dirty="0"/>
                    </a:p>
                  </a:txBody>
                  <a:tcPr>
                    <a:solidFill>
                      <a:srgbClr val="05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2 (2)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 (1)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404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FR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 (-)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32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 (1)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193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NL</a:t>
                      </a:r>
                      <a:endParaRPr lang="en-GB" dirty="0"/>
                    </a:p>
                  </a:txBody>
                  <a:tcPr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33 (7)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19 (4)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D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5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UK</a:t>
                      </a:r>
                      <a:endParaRPr lang="en-GB" dirty="0"/>
                    </a:p>
                  </a:txBody>
                  <a:tcPr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aseline="0" dirty="0" smtClean="0">
                          <a:effectLst/>
                          <a:latin typeface="+mn-lt"/>
                        </a:rPr>
                        <a:t>1 (1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0 (0)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E6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31768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399" y="1120775"/>
            <a:ext cx="9896475" cy="517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 smtClean="0"/>
              <a:t>	Numbers controlled</a:t>
            </a:r>
            <a:endParaRPr lang="en-GB" sz="2400" b="1" dirty="0"/>
          </a:p>
          <a:p>
            <a:pPr>
              <a:buNone/>
            </a:pP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14399" y="4697730"/>
            <a:ext cx="2506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6150" indent="-285750">
              <a:buFont typeface="Arial" panose="020B0604020202020204" pitchFamily="34" charset="0"/>
              <a:buChar char="•"/>
            </a:pPr>
            <a:r>
              <a:rPr lang="en-GB" dirty="0" smtClean="0"/>
              <a:t>DK – 6 (2) and 9 (4)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86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8" y="1768475"/>
            <a:ext cx="10915651" cy="4351338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rgbClr val="0592BD"/>
                </a:solidFill>
              </a:rPr>
              <a:t>BE – control is effective, numbers are small; birds are likely from NL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 – enormous progress, few birds remain, functional extinction is expected; control expected to continue after Life project ends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DE – monitoring is in place; numbers small, sporadic breeding; control is patchy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UK – control is effective; few birds, widely spread, on verge of functional extinction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>
              <a:solidFill>
                <a:srgbClr val="0592B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399" y="1120775"/>
            <a:ext cx="9896475" cy="517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GB" sz="2400" b="1" dirty="0" smtClean="0"/>
              <a:t>	Meeting of Experts (Tier 3) – conclusions</a:t>
            </a:r>
          </a:p>
          <a:p>
            <a:pPr>
              <a:buFont typeface="Arial" panose="020B0604020202020204" pitchFamily="34" charset="0"/>
              <a:buNone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35117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8" y="1768474"/>
            <a:ext cx="10915651" cy="4815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Netherlands – 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Control measures and structures </a:t>
            </a:r>
            <a:r>
              <a:rPr lang="en-GB" sz="2400" dirty="0">
                <a:solidFill>
                  <a:srgbClr val="0592BD"/>
                </a:solidFill>
              </a:rPr>
              <a:t>are in </a:t>
            </a:r>
            <a:r>
              <a:rPr lang="en-GB" sz="2400" dirty="0" smtClean="0">
                <a:solidFill>
                  <a:srgbClr val="0592BD"/>
                </a:solidFill>
              </a:rPr>
              <a:t>place</a:t>
            </a:r>
            <a:endParaRPr lang="en-GB" sz="2400" dirty="0">
              <a:solidFill>
                <a:srgbClr val="0592BD"/>
              </a:solidFill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numbers are &gt;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 birds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&gt;20 breeding pairs (an increase)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 smtClean="0">
                <a:solidFill>
                  <a:srgbClr val="0592BD"/>
                </a:solidFill>
              </a:rPr>
              <a:t>Numbers controlled are much smaller than required</a:t>
            </a:r>
            <a:endParaRPr lang="en-GB" sz="2400" dirty="0">
              <a:solidFill>
                <a:srgbClr val="0592BD"/>
              </a:solidFill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problem – delegation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Provinces and overcoming political issues locally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Functional eradication will not be achieved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Consequences</a:t>
            </a:r>
          </a:p>
          <a:p>
            <a:r>
              <a:rPr lang="en-GB" sz="2400" dirty="0" smtClean="0">
                <a:solidFill>
                  <a:srgbClr val="0592BD"/>
                </a:solidFill>
              </a:rPr>
              <a:t>NL has two-thirds of European population, and great majority of breeding birds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NL is the likely source of birds elsewhere (BE, DK, DE, even CH?) 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 smtClean="0">
              <a:solidFill>
                <a:srgbClr val="0592BD"/>
              </a:solidFill>
            </a:endParaRPr>
          </a:p>
          <a:p>
            <a:endParaRPr lang="en-GB" sz="2400" dirty="0">
              <a:solidFill>
                <a:srgbClr val="0592B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399" y="1120775"/>
            <a:ext cx="9896475" cy="517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GB" sz="2400" b="1" dirty="0" smtClean="0"/>
              <a:t>	Meeting of Experts (Tier 3) – conclusions</a:t>
            </a:r>
          </a:p>
          <a:p>
            <a:pPr>
              <a:buFont typeface="Arial" panose="020B0604020202020204" pitchFamily="34" charset="0"/>
              <a:buNone/>
            </a:pP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25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1750</Words>
  <Application>Microsoft Office PowerPoint</Application>
  <PresentationFormat>Widescreen</PresentationFormat>
  <Paragraphs>249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Eradicating Ruddy Ducks in the Western Palaearctic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WWT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Cranswick</dc:creator>
  <cp:lastModifiedBy>Peter Cranswick</cp:lastModifiedBy>
  <cp:revision>129</cp:revision>
  <dcterms:created xsi:type="dcterms:W3CDTF">2020-11-28T18:29:59Z</dcterms:created>
  <dcterms:modified xsi:type="dcterms:W3CDTF">2021-12-02T12:53:27Z</dcterms:modified>
</cp:coreProperties>
</file>