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1" r:id="rId4"/>
    <p:sldId id="5148" r:id="rId5"/>
    <p:sldId id="262" r:id="rId6"/>
    <p:sldId id="268" r:id="rId7"/>
    <p:sldId id="5147" r:id="rId8"/>
  </p:sldIdLst>
  <p:sldSz cx="12192000" cy="6858000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A9F3AA-BB3D-1E76-5A6C-BC167DB8D8A6}" name="Children's rights division " initials="CRD" userId="Children's rights division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656" y="48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0B261-E541-4964-A088-2803C7B7D919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C77CE8-69E4-40D3-9279-9169F5522FD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837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83A2A9-1A49-4292-BE16-3592603EDAE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012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21098" y="2705227"/>
            <a:ext cx="105498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Kristen ITC"/>
                <a:cs typeface="Kristen IT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B8B92"/>
                </a:solidFill>
                <a:latin typeface="Kristen ITC"/>
                <a:cs typeface="Kristen IT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B8B92"/>
                </a:solidFill>
                <a:latin typeface="Kristen ITC"/>
                <a:cs typeface="Kristen IT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B8B92"/>
                </a:solidFill>
                <a:latin typeface="Kristen ITC"/>
                <a:cs typeface="Kristen IT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10088" y="1342772"/>
            <a:ext cx="657182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3B8B92"/>
                </a:solidFill>
                <a:latin typeface="Kristen ITC"/>
                <a:cs typeface="Kristen IT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1569" y="2046858"/>
            <a:ext cx="1046886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rm.coe.int/council-of-europe-strategy-for-the-rights-of-the-child-2022-2027-child/1680a5ef27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mailto:children@coe.int" TargetMode="External"/><Relationship Id="rId4" Type="http://schemas.openxmlformats.org/officeDocument/2006/relationships/hyperlink" Target="mailto:https://www.coe.int/fr/web/childr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kids giving high five&#10;&#10;Description automatically generated">
            <a:extLst>
              <a:ext uri="{FF2B5EF4-FFF2-40B4-BE49-F238E27FC236}">
                <a16:creationId xmlns:a16="http://schemas.microsoft.com/office/drawing/2014/main" id="{EC9CA6CD-34FA-236D-3D3C-15329F8E9E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2" t="-799" r="438" b="27548"/>
          <a:stretch/>
        </p:blipFill>
        <p:spPr>
          <a:xfrm>
            <a:off x="-76200" y="-126865"/>
            <a:ext cx="12268200" cy="6984866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6785292" y="478283"/>
            <a:ext cx="5410200" cy="2241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2540" algn="ctr">
              <a:spcBef>
                <a:spcPts val="100"/>
              </a:spcBef>
            </a:pPr>
            <a:r>
              <a:rPr lang="fr-FR" sz="3600" b="1" spc="-5" dirty="0">
                <a:solidFill>
                  <a:srgbClr val="660066"/>
                </a:solidFill>
                <a:latin typeface="Baguet Script" panose="020F0502020204030204" pitchFamily="2" charset="0"/>
                <a:cs typeface="Dreaming Outloud Script Pro" panose="03050502040304050704" pitchFamily="66" charset="0"/>
              </a:rPr>
              <a:t>Council of Europe</a:t>
            </a:r>
          </a:p>
          <a:p>
            <a:pPr marL="12065" marR="5080" indent="-2540" algn="ctr">
              <a:spcBef>
                <a:spcPts val="100"/>
              </a:spcBef>
            </a:pPr>
            <a:r>
              <a:rPr lang="fr-FR" sz="3600" b="1" spc="-5" dirty="0" err="1">
                <a:solidFill>
                  <a:srgbClr val="660066"/>
                </a:solidFill>
                <a:latin typeface="Baguet Script" panose="020F0502020204030204" pitchFamily="2" charset="0"/>
                <a:cs typeface="Dreaming Outloud Script Pro" panose="03050502040304050704" pitchFamily="66" charset="0"/>
              </a:rPr>
              <a:t>Strategy</a:t>
            </a:r>
            <a:r>
              <a:rPr lang="fr-FR" sz="3600" b="1" spc="-5" dirty="0">
                <a:solidFill>
                  <a:srgbClr val="660066"/>
                </a:solidFill>
                <a:latin typeface="Baguet Script" panose="020F0502020204030204" pitchFamily="2" charset="0"/>
                <a:cs typeface="Dreaming Outloud Script Pro" panose="03050502040304050704" pitchFamily="66" charset="0"/>
              </a:rPr>
              <a:t> &amp; Standards on </a:t>
            </a:r>
            <a:r>
              <a:rPr lang="fr-FR" sz="3600" b="1" spc="-5" dirty="0" err="1">
                <a:solidFill>
                  <a:srgbClr val="660066"/>
                </a:solidFill>
                <a:latin typeface="Baguet Script" panose="020F0502020204030204" pitchFamily="2" charset="0"/>
                <a:cs typeface="Dreaming Outloud Script Pro" panose="03050502040304050704" pitchFamily="66" charset="0"/>
              </a:rPr>
              <a:t>Children</a:t>
            </a:r>
            <a:r>
              <a:rPr lang="fr-FR" sz="3600" b="1" spc="-5" dirty="0">
                <a:solidFill>
                  <a:srgbClr val="660066"/>
                </a:solidFill>
                <a:latin typeface="Baguet Script" panose="020F0502020204030204" pitchFamily="2" charset="0"/>
                <a:cs typeface="Dreaming Outloud Script Pro" panose="03050502040304050704" pitchFamily="66" charset="0"/>
              </a:rPr>
              <a:t> in Migration </a:t>
            </a:r>
            <a:r>
              <a:rPr lang="fr-FR" sz="3600" b="1" spc="-5" dirty="0" err="1">
                <a:solidFill>
                  <a:srgbClr val="660066"/>
                </a:solidFill>
                <a:latin typeface="Baguet Script" panose="020F0502020204030204" pitchFamily="2" charset="0"/>
                <a:cs typeface="Dreaming Outloud Script Pro" panose="03050502040304050704" pitchFamily="66" charset="0"/>
              </a:rPr>
              <a:t>Context</a:t>
            </a:r>
            <a:endParaRPr lang="fr-FR" sz="3600" b="1" spc="-5" dirty="0">
              <a:solidFill>
                <a:srgbClr val="660066"/>
              </a:solidFill>
              <a:latin typeface="Baguet Script" panose="020F0502020204030204" pitchFamily="2" charset="0"/>
              <a:cs typeface="Dreaming Outloud Script Pro" panose="03050502040304050704" pitchFamily="66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06000" y="5553011"/>
            <a:ext cx="2521585" cy="19101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400" spc="-5" dirty="0">
                <a:solidFill>
                  <a:srgbClr val="00206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@CoE_chi</a:t>
            </a:r>
            <a:r>
              <a:rPr lang="fr-FR" sz="2400" spc="-5" dirty="0">
                <a:solidFill>
                  <a:srgbClr val="00206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l</a:t>
            </a:r>
            <a:r>
              <a:rPr sz="2400" spc="-5" dirty="0" err="1">
                <a:solidFill>
                  <a:srgbClr val="00206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dren</a:t>
            </a:r>
            <a:endParaRPr lang="fr-FR" sz="2400" spc="-5" dirty="0">
              <a:solidFill>
                <a:srgbClr val="002060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marL="12700">
              <a:spcBef>
                <a:spcPts val="95"/>
              </a:spcBef>
            </a:pPr>
            <a:r>
              <a:rPr lang="fr-FR" sz="2400" dirty="0">
                <a:solidFill>
                  <a:srgbClr val="00206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 #CoE4Children </a:t>
            </a:r>
          </a:p>
          <a:p>
            <a:pPr marL="12700">
              <a:spcBef>
                <a:spcPts val="95"/>
              </a:spcBef>
            </a:pPr>
            <a:r>
              <a:rPr lang="en-GB" sz="2400" dirty="0">
                <a:solidFill>
                  <a:srgbClr val="00206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children@coe.int</a:t>
            </a:r>
          </a:p>
          <a:p>
            <a:pPr marL="12700">
              <a:spcBef>
                <a:spcPts val="95"/>
              </a:spcBef>
            </a:pPr>
            <a:endParaRPr lang="en-GB" sz="2400" dirty="0">
              <a:solidFill>
                <a:srgbClr val="002060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marL="12700">
              <a:spcBef>
                <a:spcPts val="95"/>
              </a:spcBef>
            </a:pPr>
            <a:endParaRPr sz="2400" dirty="0"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A884A1CC-CA0E-E980-97C2-7E1264D25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4553" y="175736"/>
            <a:ext cx="1090465" cy="87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8B4903-DEDC-9D98-3315-53A0FC0FB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282058"/>
            <a:ext cx="883997" cy="7925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495799" y="1600200"/>
            <a:ext cx="7498223" cy="48994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en-US" sz="3600" b="1" dirty="0">
                <a:solidFill>
                  <a:srgbClr val="660066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  <a:hlinkClick r:id="rId2"/>
              </a:rPr>
              <a:t>Council of Europe Strategy for the Rights of the Child (2022-2027)</a:t>
            </a:r>
            <a:endParaRPr lang="en-US" sz="3600" dirty="0">
              <a:solidFill>
                <a:srgbClr val="660066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marL="332740" indent="-320040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2400" b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Freedom from violence for all children</a:t>
            </a:r>
            <a:endParaRPr lang="en-US" sz="2400" dirty="0"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marL="332740" indent="-320040">
              <a:spcBef>
                <a:spcPts val="1200"/>
              </a:spcBef>
              <a:buClr>
                <a:srgbClr val="660066"/>
              </a:buClr>
              <a:buChar char="►"/>
              <a:tabLst>
                <a:tab pos="332740" algn="l"/>
              </a:tabLst>
            </a:pPr>
            <a:r>
              <a:rPr lang="en-US" sz="2400" b="1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Equal opportunities and social inclusion for all children</a:t>
            </a:r>
          </a:p>
          <a:p>
            <a:pPr marL="332740" indent="-320040">
              <a:spcBef>
                <a:spcPts val="1200"/>
              </a:spcBef>
              <a:buClr>
                <a:srgbClr val="660066"/>
              </a:buClr>
              <a:buChar char="►"/>
              <a:tabLst>
                <a:tab pos="332740" algn="l"/>
              </a:tabLst>
            </a:pPr>
            <a:r>
              <a:rPr lang="en-US" sz="2400" b="1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Access to and safe use of technologies for all children</a:t>
            </a:r>
          </a:p>
          <a:p>
            <a:pPr marL="332740" indent="-320040">
              <a:spcBef>
                <a:spcPts val="1200"/>
              </a:spcBef>
              <a:buClr>
                <a:srgbClr val="660066"/>
              </a:buClr>
              <a:buChar char="►"/>
              <a:tabLst>
                <a:tab pos="332740" algn="l"/>
              </a:tabLst>
            </a:pPr>
            <a:r>
              <a:rPr lang="en-US" sz="2400" b="1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Child-friendly justice for all children</a:t>
            </a:r>
          </a:p>
          <a:p>
            <a:pPr marL="332740" indent="-320040">
              <a:spcBef>
                <a:spcPts val="1200"/>
              </a:spcBef>
              <a:buClr>
                <a:srgbClr val="660066"/>
              </a:buClr>
              <a:buChar char="►"/>
              <a:tabLst>
                <a:tab pos="332740" algn="l"/>
              </a:tabLst>
            </a:pPr>
            <a:r>
              <a:rPr lang="en-US" sz="2400" b="1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Giving a voice to every child</a:t>
            </a:r>
          </a:p>
          <a:p>
            <a:pPr marL="332740" indent="-320040">
              <a:spcBef>
                <a:spcPts val="1200"/>
              </a:spcBef>
              <a:buClr>
                <a:srgbClr val="660066"/>
              </a:buClr>
              <a:buChar char="►"/>
              <a:tabLst>
                <a:tab pos="332740" algn="l"/>
              </a:tabLst>
            </a:pPr>
            <a:r>
              <a:rPr lang="en-US" sz="2400" b="1" dirty="0">
                <a:solidFill>
                  <a:srgbClr val="FF00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Children’s rights in crisis and emergency situations</a:t>
            </a:r>
            <a:endParaRPr sz="2400" b="1" dirty="0">
              <a:solidFill>
                <a:srgbClr val="FF0000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>
              <a:lnSpc>
                <a:spcPct val="100000"/>
              </a:lnSpc>
            </a:pPr>
            <a:endParaRPr lang="en-US" sz="2950" dirty="0">
              <a:latin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F308E1-2898-6D5E-9F7B-B475A4D85E6D}"/>
              </a:ext>
            </a:extLst>
          </p:cNvPr>
          <p:cNvSpPr/>
          <p:nvPr/>
        </p:nvSpPr>
        <p:spPr>
          <a:xfrm>
            <a:off x="0" y="-18836"/>
            <a:ext cx="12192000" cy="1132764"/>
          </a:xfrm>
          <a:prstGeom prst="rect">
            <a:avLst/>
          </a:prstGeom>
          <a:solidFill>
            <a:srgbClr val="57123E"/>
          </a:solidFill>
          <a:ln>
            <a:solidFill>
              <a:srgbClr val="5712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57123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1A1BF1-909A-E145-CCDF-89FAC5D44ADD}"/>
              </a:ext>
            </a:extLst>
          </p:cNvPr>
          <p:cNvSpPr txBox="1"/>
          <p:nvPr/>
        </p:nvSpPr>
        <p:spPr>
          <a:xfrm>
            <a:off x="2362200" y="30480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Building a Europe for and </a:t>
            </a:r>
            <a:r>
              <a:rPr lang="fr-FR" sz="2800" dirty="0" err="1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with</a:t>
            </a:r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 Children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BF3B15-2D5D-C6FB-C344-04984F5AA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40552"/>
            <a:ext cx="883997" cy="792549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13084B0-B479-47E2-DE4C-B750C8E76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3558" y="140552"/>
            <a:ext cx="1090465" cy="87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4C71320A-E6E2-40A5-3014-667AE6D9CE8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8"/>
          <a:stretch/>
        </p:blipFill>
        <p:spPr>
          <a:xfrm>
            <a:off x="0" y="1118051"/>
            <a:ext cx="4343400" cy="57399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709088" y="1814869"/>
            <a:ext cx="7117223" cy="43761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en-US" sz="3200" b="1" dirty="0">
                <a:solidFill>
                  <a:srgbClr val="660066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Council of Europe’s Standards on Children in Migration Context</a:t>
            </a:r>
            <a:endParaRPr lang="en-US" sz="3200" b="1" spc="-5" dirty="0">
              <a:solidFill>
                <a:srgbClr val="006600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ECHR and Lanzarote Convention</a:t>
            </a: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Three Recommendations of the Committee of Ministers of the Council of Europe addressing the situation of children in migration context</a:t>
            </a:r>
          </a:p>
          <a:p>
            <a:pPr marL="332740" indent="-320040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endParaRPr lang="en-US" sz="2950" dirty="0">
              <a:latin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0810B4-4F30-2B41-B4CF-F87CC266DEB4}"/>
              </a:ext>
            </a:extLst>
          </p:cNvPr>
          <p:cNvSpPr/>
          <p:nvPr/>
        </p:nvSpPr>
        <p:spPr>
          <a:xfrm>
            <a:off x="0" y="0"/>
            <a:ext cx="12192000" cy="1132764"/>
          </a:xfrm>
          <a:prstGeom prst="rect">
            <a:avLst/>
          </a:prstGeom>
          <a:solidFill>
            <a:srgbClr val="57123E"/>
          </a:solidFill>
          <a:ln>
            <a:solidFill>
              <a:srgbClr val="5712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57123E"/>
              </a:solidFill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F71C7A4-0632-8C3D-8BA6-A1A2EAC3F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3558" y="140552"/>
            <a:ext cx="1090465" cy="87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805279-4E72-EACF-49AB-F59AC725A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40552"/>
            <a:ext cx="883997" cy="7925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A14F73-8CD0-83A7-7BD6-78327E01A500}"/>
              </a:ext>
            </a:extLst>
          </p:cNvPr>
          <p:cNvSpPr txBox="1"/>
          <p:nvPr/>
        </p:nvSpPr>
        <p:spPr>
          <a:xfrm>
            <a:off x="2362200" y="30480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Building a Europe for and </a:t>
            </a:r>
            <a:r>
              <a:rPr lang="fr-FR" sz="2800" dirty="0" err="1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with</a:t>
            </a:r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 Children </a:t>
            </a:r>
          </a:p>
        </p:txBody>
      </p:sp>
      <p:pic>
        <p:nvPicPr>
          <p:cNvPr id="13" name="Picture 53">
            <a:extLst>
              <a:ext uri="{FF2B5EF4-FFF2-40B4-BE49-F238E27FC236}">
                <a16:creationId xmlns:a16="http://schemas.microsoft.com/office/drawing/2014/main" id="{684D1EB4-EB68-A840-1C02-8836B0E79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-2" y="1132764"/>
            <a:ext cx="4343401" cy="575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9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67200" y="3328875"/>
            <a:ext cx="7726823" cy="752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5"/>
              </a:spcBef>
            </a:pPr>
            <a:endParaRPr sz="2000" dirty="0"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marL="12700" marR="185420" algn="ctr"/>
            <a:endParaRPr sz="2800" b="1" dirty="0"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13216B-7C3A-052F-95D5-D2F90BB60281}"/>
              </a:ext>
            </a:extLst>
          </p:cNvPr>
          <p:cNvSpPr/>
          <p:nvPr/>
        </p:nvSpPr>
        <p:spPr>
          <a:xfrm>
            <a:off x="0" y="-12379"/>
            <a:ext cx="12192000" cy="1132764"/>
          </a:xfrm>
          <a:prstGeom prst="rect">
            <a:avLst/>
          </a:prstGeom>
          <a:solidFill>
            <a:srgbClr val="57123E"/>
          </a:solidFill>
          <a:ln>
            <a:solidFill>
              <a:srgbClr val="5712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57123E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6CDE64-E5EC-5AFF-3E9A-6BA728E36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0552"/>
            <a:ext cx="883997" cy="7925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272076-9FBB-CDD0-9CCF-9FC52E37F6B3}"/>
              </a:ext>
            </a:extLst>
          </p:cNvPr>
          <p:cNvSpPr txBox="1"/>
          <p:nvPr/>
        </p:nvSpPr>
        <p:spPr>
          <a:xfrm>
            <a:off x="2362200" y="30480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Building a Europe for and </a:t>
            </a:r>
            <a:r>
              <a:rPr lang="fr-FR" sz="2800" dirty="0" err="1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with</a:t>
            </a:r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 Children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974A1BE-F67E-4172-3E80-2EA406C72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3558" y="140552"/>
            <a:ext cx="1090465" cy="87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390D66-2A0C-ECE0-9217-A4F10A4938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727"/>
          <a:stretch/>
        </p:blipFill>
        <p:spPr>
          <a:xfrm>
            <a:off x="0" y="1086031"/>
            <a:ext cx="4191000" cy="5771969"/>
          </a:xfrm>
          <a:prstGeom prst="rect">
            <a:avLst/>
          </a:prstGeom>
        </p:spPr>
      </p:pic>
      <p:sp>
        <p:nvSpPr>
          <p:cNvPr id="3" name="object 5">
            <a:extLst>
              <a:ext uri="{FF2B5EF4-FFF2-40B4-BE49-F238E27FC236}">
                <a16:creationId xmlns:a16="http://schemas.microsoft.com/office/drawing/2014/main" id="{6961DE30-115C-5C3D-0DC1-8DDE38C87136}"/>
              </a:ext>
            </a:extLst>
          </p:cNvPr>
          <p:cNvSpPr txBox="1"/>
          <p:nvPr/>
        </p:nvSpPr>
        <p:spPr>
          <a:xfrm>
            <a:off x="4632888" y="1518458"/>
            <a:ext cx="7117223" cy="49071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en-US" sz="3200" b="1" dirty="0">
                <a:solidFill>
                  <a:srgbClr val="660066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Recommendation on age assessment and Explanatory Memorandum</a:t>
            </a:r>
            <a:endParaRPr lang="en-US" sz="3200" b="1" spc="-5" dirty="0">
              <a:solidFill>
                <a:srgbClr val="006600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Human rights principles and guidelines on age assessment in migration context</a:t>
            </a: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Presumption of minority, evidence-based multidisciplinary approach, medical examination if reasonable doubt, reasoned decision and remedies </a:t>
            </a: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Case law of the ECtHR.</a:t>
            </a:r>
          </a:p>
        </p:txBody>
      </p:sp>
    </p:spTree>
    <p:extLst>
      <p:ext uri="{BB962C8B-B14F-4D97-AF65-F5344CB8AC3E}">
        <p14:creationId xmlns:p14="http://schemas.microsoft.com/office/powerpoint/2010/main" val="408615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5045CC1-D518-E1A9-FD78-F881C036F7EB}"/>
              </a:ext>
            </a:extLst>
          </p:cNvPr>
          <p:cNvSpPr/>
          <p:nvPr/>
        </p:nvSpPr>
        <p:spPr>
          <a:xfrm>
            <a:off x="-14177" y="-31898"/>
            <a:ext cx="12192000" cy="1132764"/>
          </a:xfrm>
          <a:prstGeom prst="rect">
            <a:avLst/>
          </a:prstGeom>
          <a:solidFill>
            <a:srgbClr val="57123E"/>
          </a:solidFill>
          <a:ln>
            <a:solidFill>
              <a:srgbClr val="5712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57123E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E05CDF-B20D-E6F9-1B5C-90DCE2FF7C02}"/>
              </a:ext>
            </a:extLst>
          </p:cNvPr>
          <p:cNvSpPr txBox="1"/>
          <p:nvPr/>
        </p:nvSpPr>
        <p:spPr>
          <a:xfrm>
            <a:off x="2209800" y="59138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Building a Europe for and </a:t>
            </a:r>
            <a:r>
              <a:rPr lang="fr-FR" sz="2800" dirty="0" err="1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with</a:t>
            </a:r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 Children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AAD32C-9555-28B8-8192-262FE98ED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0552"/>
            <a:ext cx="883997" cy="792549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9B39308D-DCF4-935E-5D91-7F9D7FF3D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3558" y="140552"/>
            <a:ext cx="1090465" cy="87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C70ADD-D5BE-4ACB-EF71-638BDFAE3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177" y="1100866"/>
            <a:ext cx="4037650" cy="5757134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160B2E94-26CF-C973-454D-42AE89BFCBE3}"/>
              </a:ext>
            </a:extLst>
          </p:cNvPr>
          <p:cNvSpPr txBox="1"/>
          <p:nvPr/>
        </p:nvSpPr>
        <p:spPr>
          <a:xfrm>
            <a:off x="4724400" y="1356365"/>
            <a:ext cx="7117223" cy="53610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en-US" sz="3200" b="1" dirty="0">
                <a:solidFill>
                  <a:srgbClr val="660066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Recommendation on effective guardianship and Explanatory Memorandum</a:t>
            </a:r>
            <a:endParaRPr lang="en-US" sz="3200" b="1" spc="-5" dirty="0">
              <a:solidFill>
                <a:srgbClr val="006600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Promoting good practices</a:t>
            </a: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Appointment of  guardians without delay, legal responsibilities and tasks of guardians, access to child-friendly information, justice and remedies, institutional measures, training</a:t>
            </a: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Good practice: project in Armenia.</a:t>
            </a:r>
            <a:endParaRPr lang="en-US" sz="295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CF7044-A35C-F9BB-443D-DA2A9C960E36}"/>
              </a:ext>
            </a:extLst>
          </p:cNvPr>
          <p:cNvSpPr/>
          <p:nvPr/>
        </p:nvSpPr>
        <p:spPr>
          <a:xfrm>
            <a:off x="0" y="0"/>
            <a:ext cx="12192000" cy="1132764"/>
          </a:xfrm>
          <a:prstGeom prst="rect">
            <a:avLst/>
          </a:prstGeom>
          <a:solidFill>
            <a:srgbClr val="57123E"/>
          </a:solidFill>
          <a:ln>
            <a:solidFill>
              <a:srgbClr val="5712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57123E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C10D53-7EFE-5304-475F-CE9FB7700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0552"/>
            <a:ext cx="883997" cy="792549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1BDB216-E5F0-92D2-BD86-120E4F4A6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3558" y="140552"/>
            <a:ext cx="1090465" cy="87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1AD307-9D32-BAA1-FDD8-72BD2691B481}"/>
              </a:ext>
            </a:extLst>
          </p:cNvPr>
          <p:cNvSpPr txBox="1"/>
          <p:nvPr/>
        </p:nvSpPr>
        <p:spPr>
          <a:xfrm>
            <a:off x="2362200" y="30480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Building a Europe for and </a:t>
            </a:r>
            <a:r>
              <a:rPr lang="fr-FR" sz="2800" dirty="0" err="1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with</a:t>
            </a:r>
            <a:r>
              <a:rPr lang="fr-FR" sz="2800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 Children 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FC41E607-EC37-BE00-E14F-D6509506CA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" r="2841"/>
          <a:stretch/>
        </p:blipFill>
        <p:spPr bwMode="auto">
          <a:xfrm>
            <a:off x="7" y="1132764"/>
            <a:ext cx="4267193" cy="572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5">
            <a:extLst>
              <a:ext uri="{FF2B5EF4-FFF2-40B4-BE49-F238E27FC236}">
                <a16:creationId xmlns:a16="http://schemas.microsoft.com/office/drawing/2014/main" id="{9A328F4A-1219-312C-D214-A90EDD7FB464}"/>
              </a:ext>
            </a:extLst>
          </p:cNvPr>
          <p:cNvSpPr txBox="1"/>
          <p:nvPr/>
        </p:nvSpPr>
        <p:spPr>
          <a:xfrm>
            <a:off x="4709088" y="1814869"/>
            <a:ext cx="7117223" cy="441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spcBef>
                <a:spcPts val="105"/>
              </a:spcBef>
            </a:pPr>
            <a:r>
              <a:rPr lang="en-US" sz="3200" b="1" dirty="0">
                <a:solidFill>
                  <a:srgbClr val="660066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Recommendation on life projects</a:t>
            </a:r>
            <a:endParaRPr lang="en-US" sz="3200" b="1" spc="-5" dirty="0">
              <a:solidFill>
                <a:srgbClr val="006600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Sustainable and durable solutions and effective integration of children </a:t>
            </a: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Individual tools defining minor’s future prospects, integrated policy tool, mutual agreement between children and authorities </a:t>
            </a:r>
          </a:p>
          <a:p>
            <a:pPr marL="332740" indent="-320040" algn="just">
              <a:spcBef>
                <a:spcPts val="1200"/>
              </a:spcBef>
              <a:buClr>
                <a:srgbClr val="660066"/>
              </a:buClr>
              <a:buFontTx/>
              <a:buChar char="►"/>
              <a:tabLst>
                <a:tab pos="332740" algn="l"/>
              </a:tabLst>
            </a:pPr>
            <a:r>
              <a:rPr lang="en-US" sz="3200" b="1" i="1" spc="-5" dirty="0">
                <a:solidFill>
                  <a:srgbClr val="006600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Good practice: NGOs’ initiative.</a:t>
            </a:r>
          </a:p>
        </p:txBody>
      </p:sp>
    </p:spTree>
    <p:extLst>
      <p:ext uri="{BB962C8B-B14F-4D97-AF65-F5344CB8AC3E}">
        <p14:creationId xmlns:p14="http://schemas.microsoft.com/office/powerpoint/2010/main" val="336528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person&#10;&#10;Description automatically generated">
            <a:extLst>
              <a:ext uri="{FF2B5EF4-FFF2-40B4-BE49-F238E27FC236}">
                <a16:creationId xmlns:a16="http://schemas.microsoft.com/office/drawing/2014/main" id="{6DBEEB3A-C46D-CFE2-B52E-BB1610F8B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1" b="17656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73F5D5-B41D-00CD-877A-6D1D88241D88}"/>
              </a:ext>
            </a:extLst>
          </p:cNvPr>
          <p:cNvSpPr txBox="1"/>
          <p:nvPr/>
        </p:nvSpPr>
        <p:spPr>
          <a:xfrm>
            <a:off x="1524000" y="3132059"/>
            <a:ext cx="9144000" cy="5938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dirty="0">
                <a:solidFill>
                  <a:srgbClr val="FFFFFF"/>
                </a:solidFill>
                <a:latin typeface="Baguet Script" panose="00000500000000000000" pitchFamily="2" charset="0"/>
                <a:ea typeface="+mj-ea"/>
                <a:cs typeface="Dreaming Outloud Script Pro" panose="03050502040304050704" pitchFamily="66" charset="0"/>
              </a:rPr>
              <a:t>Thanks for your attention </a:t>
            </a:r>
            <a:r>
              <a:rPr lang="en-US" sz="5000" b="1" dirty="0">
                <a:solidFill>
                  <a:srgbClr val="FFFFFF"/>
                </a:solidFill>
                <a:latin typeface="Baguet Script" panose="00000500000000000000" pitchFamily="2" charset="0"/>
                <a:ea typeface="+mj-ea"/>
                <a:cs typeface="Dreaming Outloud Script Pro" panose="03050502040304050704" pitchFamily="66" charset="0"/>
                <a:sym typeface="Wingdings" panose="05000000000000000000" pitchFamily="2" charset="2"/>
              </a:rPr>
              <a:t> </a:t>
            </a:r>
            <a:endParaRPr lang="en-US" sz="5000" b="1" dirty="0">
              <a:solidFill>
                <a:srgbClr val="FFFFFF"/>
              </a:solidFill>
              <a:latin typeface="Baguet Script" panose="00000500000000000000" pitchFamily="2" charset="0"/>
              <a:ea typeface="+mj-ea"/>
              <a:cs typeface="Dreaming Outloud Script Pro" panose="030505020403040507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06C211-1CB6-47D2-E007-7267802C69BD}"/>
              </a:ext>
            </a:extLst>
          </p:cNvPr>
          <p:cNvSpPr txBox="1"/>
          <p:nvPr/>
        </p:nvSpPr>
        <p:spPr>
          <a:xfrm>
            <a:off x="5380630" y="4763111"/>
            <a:ext cx="62302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CA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For more information : </a:t>
            </a:r>
          </a:p>
          <a:p>
            <a:pPr algn="r"/>
            <a:endParaRPr lang="en-US" dirty="0">
              <a:solidFill>
                <a:schemeClr val="bg1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algn="r"/>
            <a:r>
              <a:rPr lang="de-DE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https://www.coe.int/web/children</a:t>
            </a:r>
            <a:endParaRPr lang="de-DE" dirty="0">
              <a:solidFill>
                <a:schemeClr val="bg1"/>
              </a:solidFill>
              <a:latin typeface="Baguet Script" panose="00000500000000000000" pitchFamily="2" charset="0"/>
              <a:cs typeface="Dreaming Outloud Script Pro" panose="03050502040304050704" pitchFamily="66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r"/>
            <a:r>
              <a:rPr lang="de-DE" dirty="0" err="1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children</a:t>
            </a:r>
            <a:r>
              <a:rPr lang="fr-FR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@coe.int</a:t>
            </a:r>
            <a:endParaRPr lang="fr-FR" dirty="0">
              <a:solidFill>
                <a:schemeClr val="bg1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  <a:p>
            <a:pPr algn="r"/>
            <a:r>
              <a:rPr lang="fr-FR" dirty="0">
                <a:solidFill>
                  <a:schemeClr val="bg1"/>
                </a:solidFill>
                <a:latin typeface="Baguet Script" panose="00000500000000000000" pitchFamily="2" charset="0"/>
                <a:cs typeface="Dreaming Outloud Script Pro" panose="03050502040304050704" pitchFamily="66" charset="0"/>
              </a:rPr>
              <a:t>@CoE_children #CoE4Children </a:t>
            </a:r>
            <a:endParaRPr lang="en-GB" dirty="0">
              <a:solidFill>
                <a:schemeClr val="bg1"/>
              </a:solidFill>
              <a:latin typeface="Baguet Script" panose="00000500000000000000" pitchFamily="2" charset="0"/>
              <a:cs typeface="Dreaming Outloud Script Pro" panose="03050502040304050704" pitchFamily="66" charset="0"/>
            </a:endParaRPr>
          </a:p>
        </p:txBody>
      </p:sp>
      <p:pic>
        <p:nvPicPr>
          <p:cNvPr id="10" name="Picture 9" descr="A logo on a black background&#10;&#10;Description automatically generated">
            <a:extLst>
              <a:ext uri="{FF2B5EF4-FFF2-40B4-BE49-F238E27FC236}">
                <a16:creationId xmlns:a16="http://schemas.microsoft.com/office/drawing/2014/main" id="{AC70D26B-D241-D2B3-827A-09C11E747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281" y="31777"/>
            <a:ext cx="2974614" cy="1161016"/>
          </a:xfrm>
          <a:prstGeom prst="rect">
            <a:avLst/>
          </a:prstGeom>
        </p:spPr>
      </p:pic>
      <p:pic>
        <p:nvPicPr>
          <p:cNvPr id="11" name="Picture 2" descr="A blue rectangular sign with white numbers and yellow stars&#10;&#10;Description automatically generated">
            <a:extLst>
              <a:ext uri="{FF2B5EF4-FFF2-40B4-BE49-F238E27FC236}">
                <a16:creationId xmlns:a16="http://schemas.microsoft.com/office/drawing/2014/main" id="{2AFA1ACA-59D1-CECE-554A-D00BABDE0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3558" y="140552"/>
            <a:ext cx="1090465" cy="87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46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333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</TotalTime>
  <Words>302</Words>
  <Application>Microsoft Office PowerPoint</Application>
  <PresentationFormat>Widescreen</PresentationFormat>
  <Paragraphs>39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Baguet Script</vt:lpstr>
      <vt:lpstr>Calibri</vt:lpstr>
      <vt:lpstr>Kristen ITC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moreno</dc:creator>
  <cp:lastModifiedBy>VOJNOVIC Dusan</cp:lastModifiedBy>
  <cp:revision>70</cp:revision>
  <dcterms:created xsi:type="dcterms:W3CDTF">2020-11-23T09:58:20Z</dcterms:created>
  <dcterms:modified xsi:type="dcterms:W3CDTF">2026-04-09T09:09:10Z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2018-10-19T00:00:00Z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2020-11-23T00:00:00Z</vt:filetime>
  </property>
</Properties>
</file>