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1"/>
  </p:notesMasterIdLst>
  <p:sldIdLst>
    <p:sldId id="257" r:id="rId3"/>
    <p:sldId id="264" r:id="rId4"/>
    <p:sldId id="259" r:id="rId5"/>
    <p:sldId id="317" r:id="rId6"/>
    <p:sldId id="315" r:id="rId7"/>
    <p:sldId id="313" r:id="rId8"/>
    <p:sldId id="316" r:id="rId9"/>
    <p:sldId id="314" r:id="rId10"/>
    <p:sldId id="321" r:id="rId11"/>
    <p:sldId id="322" r:id="rId12"/>
    <p:sldId id="258" r:id="rId13"/>
    <p:sldId id="318" r:id="rId14"/>
    <p:sldId id="308" r:id="rId15"/>
    <p:sldId id="309" r:id="rId16"/>
    <p:sldId id="323" r:id="rId17"/>
    <p:sldId id="325" r:id="rId18"/>
    <p:sldId id="324" r:id="rId19"/>
    <p:sldId id="326" r:id="rId20"/>
    <p:sldId id="262" r:id="rId21"/>
    <p:sldId id="320" r:id="rId22"/>
    <p:sldId id="335" r:id="rId23"/>
    <p:sldId id="336" r:id="rId24"/>
    <p:sldId id="310" r:id="rId25"/>
    <p:sldId id="331" r:id="rId26"/>
    <p:sldId id="332" r:id="rId27"/>
    <p:sldId id="333" r:id="rId28"/>
    <p:sldId id="334" r:id="rId29"/>
    <p:sldId id="319" r:id="rId30"/>
    <p:sldId id="327" r:id="rId31"/>
    <p:sldId id="337" r:id="rId32"/>
    <p:sldId id="338" r:id="rId33"/>
    <p:sldId id="339" r:id="rId34"/>
    <p:sldId id="340" r:id="rId35"/>
    <p:sldId id="270" r:id="rId36"/>
    <p:sldId id="311" r:id="rId37"/>
    <p:sldId id="273" r:id="rId38"/>
    <p:sldId id="312" r:id="rId39"/>
    <p:sldId id="276" r:id="rId40"/>
  </p:sldIdLst>
  <p:sldSz cx="12192000" cy="6858000"/>
  <p:notesSz cx="6858000" cy="9144000"/>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20" autoAdjust="0"/>
    <p:restoredTop sz="94660"/>
  </p:normalViewPr>
  <p:slideViewPr>
    <p:cSldViewPr snapToGrid="0">
      <p:cViewPr varScale="1">
        <p:scale>
          <a:sx n="115" d="100"/>
          <a:sy n="115" d="100"/>
        </p:scale>
        <p:origin x="144"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uk-UA"/>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8C6F09-D368-4D4B-BED7-99501364A05C}" type="datetimeFigureOut">
              <a:rPr lang="uk-UA" smtClean="0"/>
              <a:t>09.04.2020</a:t>
            </a:fld>
            <a:endParaRPr lang="uk-UA"/>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uk-UA"/>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uk-UA"/>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9CADF1-153E-415A-92F0-D0C3B1565F75}" type="slidenum">
              <a:rPr lang="uk-UA" smtClean="0"/>
              <a:t>‹#›</a:t>
            </a:fld>
            <a:endParaRPr lang="uk-UA"/>
          </a:p>
        </p:txBody>
      </p:sp>
    </p:spTree>
    <p:extLst>
      <p:ext uri="{BB962C8B-B14F-4D97-AF65-F5344CB8AC3E}">
        <p14:creationId xmlns:p14="http://schemas.microsoft.com/office/powerpoint/2010/main" val="29804008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uk-UA" dirty="0"/>
          </a:p>
        </p:txBody>
      </p:sp>
      <p:sp>
        <p:nvSpPr>
          <p:cNvPr id="4" name="Номер слайда 3"/>
          <p:cNvSpPr>
            <a:spLocks noGrp="1"/>
          </p:cNvSpPr>
          <p:nvPr>
            <p:ph type="sldNum" sz="quarter" idx="10"/>
          </p:nvPr>
        </p:nvSpPr>
        <p:spPr/>
        <p:txBody>
          <a:bodyPr/>
          <a:lstStyle/>
          <a:p>
            <a:fld id="{EC7C7BE6-2899-4107-8F35-17A7B76066D5}" type="slidenum">
              <a:rPr lang="uk-UA" smtClean="0"/>
              <a:t>4</a:t>
            </a:fld>
            <a:endParaRPr lang="uk-UA"/>
          </a:p>
        </p:txBody>
      </p:sp>
    </p:spTree>
    <p:extLst>
      <p:ext uri="{BB962C8B-B14F-4D97-AF65-F5344CB8AC3E}">
        <p14:creationId xmlns:p14="http://schemas.microsoft.com/office/powerpoint/2010/main" val="35945436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uk-UA" dirty="0"/>
          </a:p>
        </p:txBody>
      </p:sp>
      <p:sp>
        <p:nvSpPr>
          <p:cNvPr id="4" name="Номер слайда 3"/>
          <p:cNvSpPr>
            <a:spLocks noGrp="1"/>
          </p:cNvSpPr>
          <p:nvPr>
            <p:ph type="sldNum" sz="quarter" idx="10"/>
          </p:nvPr>
        </p:nvSpPr>
        <p:spPr/>
        <p:txBody>
          <a:bodyPr/>
          <a:lstStyle/>
          <a:p>
            <a:fld id="{EC7C7BE6-2899-4107-8F35-17A7B76066D5}" type="slidenum">
              <a:rPr lang="uk-UA" smtClean="0"/>
              <a:t>5</a:t>
            </a:fld>
            <a:endParaRPr lang="uk-UA"/>
          </a:p>
        </p:txBody>
      </p:sp>
    </p:spTree>
    <p:extLst>
      <p:ext uri="{BB962C8B-B14F-4D97-AF65-F5344CB8AC3E}">
        <p14:creationId xmlns:p14="http://schemas.microsoft.com/office/powerpoint/2010/main" val="1479338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uk-UA" dirty="0"/>
          </a:p>
        </p:txBody>
      </p:sp>
      <p:sp>
        <p:nvSpPr>
          <p:cNvPr id="4" name="Номер слайда 3"/>
          <p:cNvSpPr>
            <a:spLocks noGrp="1"/>
          </p:cNvSpPr>
          <p:nvPr>
            <p:ph type="sldNum" sz="quarter" idx="10"/>
          </p:nvPr>
        </p:nvSpPr>
        <p:spPr/>
        <p:txBody>
          <a:bodyPr/>
          <a:lstStyle/>
          <a:p>
            <a:fld id="{EC7C7BE6-2899-4107-8F35-17A7B76066D5}" type="slidenum">
              <a:rPr lang="uk-UA" smtClean="0"/>
              <a:t>7</a:t>
            </a:fld>
            <a:endParaRPr lang="uk-UA"/>
          </a:p>
        </p:txBody>
      </p:sp>
    </p:spTree>
    <p:extLst>
      <p:ext uri="{BB962C8B-B14F-4D97-AF65-F5344CB8AC3E}">
        <p14:creationId xmlns:p14="http://schemas.microsoft.com/office/powerpoint/2010/main" val="41855454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uk-UA"/>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uk-UA"/>
          </a:p>
        </p:txBody>
      </p:sp>
      <p:sp>
        <p:nvSpPr>
          <p:cNvPr id="4" name="Дата 3"/>
          <p:cNvSpPr>
            <a:spLocks noGrp="1"/>
          </p:cNvSpPr>
          <p:nvPr>
            <p:ph type="dt" sz="half" idx="10"/>
          </p:nvPr>
        </p:nvSpPr>
        <p:spPr/>
        <p:txBody>
          <a:bodyPr/>
          <a:lstStyle/>
          <a:p>
            <a:fld id="{F14E1FEA-0004-4325-9B17-BC4E773A0E55}" type="datetimeFigureOut">
              <a:rPr lang="uk-UA" smtClean="0"/>
              <a:t>09.04.2020</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76C4465D-8356-49BB-BA5B-45F8199D00B0}" type="slidenum">
              <a:rPr lang="uk-UA" smtClean="0"/>
              <a:t>‹#›</a:t>
            </a:fld>
            <a:endParaRPr lang="uk-UA"/>
          </a:p>
        </p:txBody>
      </p:sp>
    </p:spTree>
    <p:extLst>
      <p:ext uri="{BB962C8B-B14F-4D97-AF65-F5344CB8AC3E}">
        <p14:creationId xmlns:p14="http://schemas.microsoft.com/office/powerpoint/2010/main" val="1424670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F14E1FEA-0004-4325-9B17-BC4E773A0E55}" type="datetimeFigureOut">
              <a:rPr lang="uk-UA" smtClean="0"/>
              <a:t>09.04.2020</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76C4465D-8356-49BB-BA5B-45F8199D00B0}" type="slidenum">
              <a:rPr lang="uk-UA" smtClean="0"/>
              <a:t>‹#›</a:t>
            </a:fld>
            <a:endParaRPr lang="uk-UA"/>
          </a:p>
        </p:txBody>
      </p:sp>
    </p:spTree>
    <p:extLst>
      <p:ext uri="{BB962C8B-B14F-4D97-AF65-F5344CB8AC3E}">
        <p14:creationId xmlns:p14="http://schemas.microsoft.com/office/powerpoint/2010/main" val="13987694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F14E1FEA-0004-4325-9B17-BC4E773A0E55}" type="datetimeFigureOut">
              <a:rPr lang="uk-UA" smtClean="0"/>
              <a:t>09.04.2020</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76C4465D-8356-49BB-BA5B-45F8199D00B0}" type="slidenum">
              <a:rPr lang="uk-UA" smtClean="0"/>
              <a:t>‹#›</a:t>
            </a:fld>
            <a:endParaRPr lang="uk-UA"/>
          </a:p>
        </p:txBody>
      </p:sp>
    </p:spTree>
    <p:extLst>
      <p:ext uri="{BB962C8B-B14F-4D97-AF65-F5344CB8AC3E}">
        <p14:creationId xmlns:p14="http://schemas.microsoft.com/office/powerpoint/2010/main" val="28053330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uk-UA"/>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uk-UA"/>
          </a:p>
        </p:txBody>
      </p:sp>
      <p:sp>
        <p:nvSpPr>
          <p:cNvPr id="4" name="Дата 3"/>
          <p:cNvSpPr>
            <a:spLocks noGrp="1"/>
          </p:cNvSpPr>
          <p:nvPr>
            <p:ph type="dt" sz="half" idx="10"/>
          </p:nvPr>
        </p:nvSpPr>
        <p:spPr/>
        <p:txBody>
          <a:bodyPr/>
          <a:lstStyle/>
          <a:p>
            <a:fld id="{1160EA64-D806-43AC-9DF2-F8C432F32B4C}" type="datetimeFigureOut">
              <a:rPr lang="en-US" smtClean="0"/>
              <a:t>4/9/2020</a:t>
            </a:fld>
            <a:endParaRPr lang="en-US" dirty="0"/>
          </a:p>
        </p:txBody>
      </p:sp>
      <p:sp>
        <p:nvSpPr>
          <p:cNvPr id="5" name="Нижний колонтитул 4"/>
          <p:cNvSpPr>
            <a:spLocks noGrp="1"/>
          </p:cNvSpPr>
          <p:nvPr>
            <p:ph type="ftr" sz="quarter" idx="11"/>
          </p:nvPr>
        </p:nvSpPr>
        <p:spPr/>
        <p:txBody>
          <a:bodyPr/>
          <a:lstStyle/>
          <a:p>
            <a:endParaRPr lang="en-US" dirty="0"/>
          </a:p>
        </p:txBody>
      </p:sp>
      <p:sp>
        <p:nvSpPr>
          <p:cNvPr id="6" name="Номер слайда 5"/>
          <p:cNvSpPr>
            <a:spLocks noGrp="1"/>
          </p:cNvSpPr>
          <p:nvPr>
            <p:ph type="sldNum" sz="quarter" idx="12"/>
          </p:nvPr>
        </p:nvSpPr>
        <p:spPr/>
        <p:txBody>
          <a:bodyPr/>
          <a:lstStyle/>
          <a:p>
            <a:fld id="{8A7A6979-0714-4377-B894-6BE4C2D6E202}" type="slidenum">
              <a:rPr lang="en-US" smtClean="0"/>
              <a:pPr/>
              <a:t>‹#›</a:t>
            </a:fld>
            <a:endParaRPr lang="en-US" dirty="0"/>
          </a:p>
        </p:txBody>
      </p:sp>
    </p:spTree>
    <p:extLst>
      <p:ext uri="{BB962C8B-B14F-4D97-AF65-F5344CB8AC3E}">
        <p14:creationId xmlns:p14="http://schemas.microsoft.com/office/powerpoint/2010/main" val="41907357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F070A7B3-6521-4DCA-87E5-044747A908C1}" type="datetimeFigureOut">
              <a:rPr lang="en-US" smtClean="0"/>
              <a:t>4/9/2020</a:t>
            </a:fld>
            <a:endParaRPr lang="en-US" dirty="0"/>
          </a:p>
        </p:txBody>
      </p:sp>
      <p:sp>
        <p:nvSpPr>
          <p:cNvPr id="5" name="Нижний колонтитул 4"/>
          <p:cNvSpPr>
            <a:spLocks noGrp="1"/>
          </p:cNvSpPr>
          <p:nvPr>
            <p:ph type="ftr" sz="quarter" idx="11"/>
          </p:nvPr>
        </p:nvSpPr>
        <p:spPr/>
        <p:txBody>
          <a:bodyPr/>
          <a:lstStyle/>
          <a:p>
            <a:endParaRPr lang="en-US" dirty="0"/>
          </a:p>
        </p:txBody>
      </p:sp>
      <p:sp>
        <p:nvSpPr>
          <p:cNvPr id="6" name="Номер слайда 5"/>
          <p:cNvSpPr>
            <a:spLocks noGrp="1"/>
          </p:cNvSpPr>
          <p:nvPr>
            <p:ph type="sldNum" sz="quarter" idx="12"/>
          </p:nvPr>
        </p:nvSpPr>
        <p:spPr/>
        <p:txBody>
          <a:bodyPr/>
          <a:lstStyle/>
          <a:p>
            <a:fld id="{8A7A6979-0714-4377-B894-6BE4C2D6E202}" type="slidenum">
              <a:rPr lang="en-US" smtClean="0"/>
              <a:pPr/>
              <a:t>‹#›</a:t>
            </a:fld>
            <a:endParaRPr lang="en-US" dirty="0"/>
          </a:p>
        </p:txBody>
      </p:sp>
    </p:spTree>
    <p:extLst>
      <p:ext uri="{BB962C8B-B14F-4D97-AF65-F5344CB8AC3E}">
        <p14:creationId xmlns:p14="http://schemas.microsoft.com/office/powerpoint/2010/main" val="49473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uk-UA"/>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1160EA64-D806-43AC-9DF2-F8C432F32B4C}" type="datetimeFigureOut">
              <a:rPr lang="en-US" smtClean="0"/>
              <a:t>4/9/2020</a:t>
            </a:fld>
            <a:endParaRPr lang="en-US" dirty="0"/>
          </a:p>
        </p:txBody>
      </p:sp>
      <p:sp>
        <p:nvSpPr>
          <p:cNvPr id="5" name="Нижний колонтитул 4"/>
          <p:cNvSpPr>
            <a:spLocks noGrp="1"/>
          </p:cNvSpPr>
          <p:nvPr>
            <p:ph type="ftr" sz="quarter" idx="11"/>
          </p:nvPr>
        </p:nvSpPr>
        <p:spPr/>
        <p:txBody>
          <a:bodyPr/>
          <a:lstStyle/>
          <a:p>
            <a:endParaRPr lang="en-US" dirty="0"/>
          </a:p>
        </p:txBody>
      </p:sp>
      <p:sp>
        <p:nvSpPr>
          <p:cNvPr id="6" name="Номер слайда 5"/>
          <p:cNvSpPr>
            <a:spLocks noGrp="1"/>
          </p:cNvSpPr>
          <p:nvPr>
            <p:ph type="sldNum" sz="quarter" idx="12"/>
          </p:nvPr>
        </p:nvSpPr>
        <p:spPr/>
        <p:txBody>
          <a:bodyPr/>
          <a:lstStyle/>
          <a:p>
            <a:fld id="{8A7A6979-0714-4377-B894-6BE4C2D6E202}" type="slidenum">
              <a:rPr lang="en-US" smtClean="0"/>
              <a:pPr/>
              <a:t>‹#›</a:t>
            </a:fld>
            <a:endParaRPr lang="en-US" dirty="0"/>
          </a:p>
        </p:txBody>
      </p:sp>
    </p:spTree>
    <p:extLst>
      <p:ext uri="{BB962C8B-B14F-4D97-AF65-F5344CB8AC3E}">
        <p14:creationId xmlns:p14="http://schemas.microsoft.com/office/powerpoint/2010/main" val="623640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Дата 4"/>
          <p:cNvSpPr>
            <a:spLocks noGrp="1"/>
          </p:cNvSpPr>
          <p:nvPr>
            <p:ph type="dt" sz="half" idx="10"/>
          </p:nvPr>
        </p:nvSpPr>
        <p:spPr/>
        <p:txBody>
          <a:bodyPr/>
          <a:lstStyle/>
          <a:p>
            <a:fld id="{AB134690-1557-4C89-A502-4959FE7FAD70}" type="datetimeFigureOut">
              <a:rPr lang="en-US" smtClean="0"/>
              <a:t>4/9/2020</a:t>
            </a:fld>
            <a:endParaRPr lang="en-US" dirty="0"/>
          </a:p>
        </p:txBody>
      </p:sp>
      <p:sp>
        <p:nvSpPr>
          <p:cNvPr id="6" name="Нижний колонтитул 5"/>
          <p:cNvSpPr>
            <a:spLocks noGrp="1"/>
          </p:cNvSpPr>
          <p:nvPr>
            <p:ph type="ftr" sz="quarter" idx="11"/>
          </p:nvPr>
        </p:nvSpPr>
        <p:spPr/>
        <p:txBody>
          <a:bodyPr/>
          <a:lstStyle/>
          <a:p>
            <a:endParaRPr lang="en-US" dirty="0"/>
          </a:p>
        </p:txBody>
      </p:sp>
      <p:sp>
        <p:nvSpPr>
          <p:cNvPr id="7" name="Номер слайда 6"/>
          <p:cNvSpPr>
            <a:spLocks noGrp="1"/>
          </p:cNvSpPr>
          <p:nvPr>
            <p:ph type="sldNum" sz="quarter" idx="12"/>
          </p:nvPr>
        </p:nvSpPr>
        <p:spPr/>
        <p:txBody>
          <a:bodyPr/>
          <a:lstStyle/>
          <a:p>
            <a:fld id="{8A7A6979-0714-4377-B894-6BE4C2D6E202}" type="slidenum">
              <a:rPr lang="en-US" smtClean="0"/>
              <a:t>‹#›</a:t>
            </a:fld>
            <a:endParaRPr lang="en-US" dirty="0"/>
          </a:p>
        </p:txBody>
      </p:sp>
    </p:spTree>
    <p:extLst>
      <p:ext uri="{BB962C8B-B14F-4D97-AF65-F5344CB8AC3E}">
        <p14:creationId xmlns:p14="http://schemas.microsoft.com/office/powerpoint/2010/main" val="13277655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uk-UA"/>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p>
            <a:fld id="{4F7D4976-E339-4826-83B7-FBD03F55ECF8}" type="datetimeFigureOut">
              <a:rPr lang="en-US" smtClean="0"/>
              <a:t>4/9/2020</a:t>
            </a:fld>
            <a:endParaRPr lang="en-US" dirty="0"/>
          </a:p>
        </p:txBody>
      </p:sp>
      <p:sp>
        <p:nvSpPr>
          <p:cNvPr id="8" name="Нижний колонтитул 7"/>
          <p:cNvSpPr>
            <a:spLocks noGrp="1"/>
          </p:cNvSpPr>
          <p:nvPr>
            <p:ph type="ftr" sz="quarter" idx="11"/>
          </p:nvPr>
        </p:nvSpPr>
        <p:spPr/>
        <p:txBody>
          <a:bodyPr/>
          <a:lstStyle/>
          <a:p>
            <a:endParaRPr lang="en-US" dirty="0"/>
          </a:p>
        </p:txBody>
      </p:sp>
      <p:sp>
        <p:nvSpPr>
          <p:cNvPr id="9" name="Номер слайда 8"/>
          <p:cNvSpPr>
            <a:spLocks noGrp="1"/>
          </p:cNvSpPr>
          <p:nvPr>
            <p:ph type="sldNum" sz="quarter" idx="12"/>
          </p:nvPr>
        </p:nvSpPr>
        <p:spPr/>
        <p:txBody>
          <a:bodyPr/>
          <a:lstStyle/>
          <a:p>
            <a:fld id="{8A7A6979-0714-4377-B894-6BE4C2D6E202}" type="slidenum">
              <a:rPr lang="en-US" smtClean="0"/>
              <a:t>‹#›</a:t>
            </a:fld>
            <a:endParaRPr lang="en-US" dirty="0"/>
          </a:p>
        </p:txBody>
      </p:sp>
    </p:spTree>
    <p:extLst>
      <p:ext uri="{BB962C8B-B14F-4D97-AF65-F5344CB8AC3E}">
        <p14:creationId xmlns:p14="http://schemas.microsoft.com/office/powerpoint/2010/main" val="14106483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p>
            <a:fld id="{E1037C31-9E7A-4F99-8774-A0E530DE1A42}" type="datetimeFigureOut">
              <a:rPr lang="en-US" smtClean="0"/>
              <a:t>4/9/2020</a:t>
            </a:fld>
            <a:endParaRPr lang="en-US" dirty="0"/>
          </a:p>
        </p:txBody>
      </p:sp>
      <p:sp>
        <p:nvSpPr>
          <p:cNvPr id="4" name="Нижний колонтитул 3"/>
          <p:cNvSpPr>
            <a:spLocks noGrp="1"/>
          </p:cNvSpPr>
          <p:nvPr>
            <p:ph type="ftr" sz="quarter" idx="11"/>
          </p:nvPr>
        </p:nvSpPr>
        <p:spPr/>
        <p:txBody>
          <a:bodyPr/>
          <a:lstStyle/>
          <a:p>
            <a:endParaRPr lang="en-US" dirty="0"/>
          </a:p>
        </p:txBody>
      </p:sp>
      <p:sp>
        <p:nvSpPr>
          <p:cNvPr id="5" name="Номер слайда 4"/>
          <p:cNvSpPr>
            <a:spLocks noGrp="1"/>
          </p:cNvSpPr>
          <p:nvPr>
            <p:ph type="sldNum" sz="quarter" idx="12"/>
          </p:nvPr>
        </p:nvSpPr>
        <p:spPr/>
        <p:txBody>
          <a:bodyPr/>
          <a:lstStyle/>
          <a:p>
            <a:fld id="{8A7A6979-0714-4377-B894-6BE4C2D6E202}" type="slidenum">
              <a:rPr lang="en-US" smtClean="0"/>
              <a:t>‹#›</a:t>
            </a:fld>
            <a:endParaRPr lang="en-US" dirty="0"/>
          </a:p>
        </p:txBody>
      </p:sp>
    </p:spTree>
    <p:extLst>
      <p:ext uri="{BB962C8B-B14F-4D97-AF65-F5344CB8AC3E}">
        <p14:creationId xmlns:p14="http://schemas.microsoft.com/office/powerpoint/2010/main" val="231379028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C278504F-A551-4DE0-9316-4DCD1D8CC752}" type="datetimeFigureOut">
              <a:rPr lang="en-US" smtClean="0"/>
              <a:t>4/9/2020</a:t>
            </a:fld>
            <a:endParaRPr lang="en-US" dirty="0"/>
          </a:p>
        </p:txBody>
      </p:sp>
      <p:sp>
        <p:nvSpPr>
          <p:cNvPr id="3" name="Нижний колонтитул 2"/>
          <p:cNvSpPr>
            <a:spLocks noGrp="1"/>
          </p:cNvSpPr>
          <p:nvPr>
            <p:ph type="ftr" sz="quarter" idx="11"/>
          </p:nvPr>
        </p:nvSpPr>
        <p:spPr/>
        <p:txBody>
          <a:bodyPr/>
          <a:lstStyle/>
          <a:p>
            <a:endParaRPr lang="en-US" dirty="0"/>
          </a:p>
        </p:txBody>
      </p:sp>
      <p:sp>
        <p:nvSpPr>
          <p:cNvPr id="4" name="Номер слайда 3"/>
          <p:cNvSpPr>
            <a:spLocks noGrp="1"/>
          </p:cNvSpPr>
          <p:nvPr>
            <p:ph type="sldNum" sz="quarter" idx="12"/>
          </p:nvPr>
        </p:nvSpPr>
        <p:spPr/>
        <p:txBody>
          <a:bodyPr/>
          <a:lstStyle/>
          <a:p>
            <a:fld id="{8A7A6979-0714-4377-B894-6BE4C2D6E202}" type="slidenum">
              <a:rPr lang="en-US" smtClean="0"/>
              <a:t>‹#›</a:t>
            </a:fld>
            <a:endParaRPr lang="en-US" dirty="0"/>
          </a:p>
        </p:txBody>
      </p:sp>
    </p:spTree>
    <p:extLst>
      <p:ext uri="{BB962C8B-B14F-4D97-AF65-F5344CB8AC3E}">
        <p14:creationId xmlns:p14="http://schemas.microsoft.com/office/powerpoint/2010/main" val="12290226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uk-UA"/>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D1BE4249-C0D0-4B06-8692-E8BB871AF643}" type="datetimeFigureOut">
              <a:rPr lang="en-US" smtClean="0"/>
              <a:t>4/9/2020</a:t>
            </a:fld>
            <a:endParaRPr lang="en-US" dirty="0"/>
          </a:p>
        </p:txBody>
      </p:sp>
      <p:sp>
        <p:nvSpPr>
          <p:cNvPr id="6" name="Нижний колонтитул 5"/>
          <p:cNvSpPr>
            <a:spLocks noGrp="1"/>
          </p:cNvSpPr>
          <p:nvPr>
            <p:ph type="ftr" sz="quarter" idx="11"/>
          </p:nvPr>
        </p:nvSpPr>
        <p:spPr/>
        <p:txBody>
          <a:bodyPr/>
          <a:lstStyle/>
          <a:p>
            <a:endParaRPr lang="en-US" dirty="0"/>
          </a:p>
        </p:txBody>
      </p:sp>
      <p:sp>
        <p:nvSpPr>
          <p:cNvPr id="7" name="Номер слайда 6"/>
          <p:cNvSpPr>
            <a:spLocks noGrp="1"/>
          </p:cNvSpPr>
          <p:nvPr>
            <p:ph type="sldNum" sz="quarter" idx="12"/>
          </p:nvPr>
        </p:nvSpPr>
        <p:spPr/>
        <p:txBody>
          <a:bodyPr/>
          <a:lstStyle/>
          <a:p>
            <a:fld id="{8A7A6979-0714-4377-B894-6BE4C2D6E202}" type="slidenum">
              <a:rPr lang="en-US" smtClean="0"/>
              <a:t>‹#›</a:t>
            </a:fld>
            <a:endParaRPr lang="en-US" dirty="0"/>
          </a:p>
        </p:txBody>
      </p:sp>
    </p:spTree>
    <p:extLst>
      <p:ext uri="{BB962C8B-B14F-4D97-AF65-F5344CB8AC3E}">
        <p14:creationId xmlns:p14="http://schemas.microsoft.com/office/powerpoint/2010/main" val="5724934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F14E1FEA-0004-4325-9B17-BC4E773A0E55}" type="datetimeFigureOut">
              <a:rPr lang="uk-UA" smtClean="0"/>
              <a:t>09.04.2020</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76C4465D-8356-49BB-BA5B-45F8199D00B0}" type="slidenum">
              <a:rPr lang="uk-UA" smtClean="0"/>
              <a:t>‹#›</a:t>
            </a:fld>
            <a:endParaRPr lang="uk-UA"/>
          </a:p>
        </p:txBody>
      </p:sp>
    </p:spTree>
    <p:extLst>
      <p:ext uri="{BB962C8B-B14F-4D97-AF65-F5344CB8AC3E}">
        <p14:creationId xmlns:p14="http://schemas.microsoft.com/office/powerpoint/2010/main" val="208068480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uk-UA"/>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042B0DB6-F5C7-45FB-8CF3-31B45F9C2DAC}" type="datetimeFigureOut">
              <a:rPr lang="en-US" smtClean="0"/>
              <a:t>4/9/2020</a:t>
            </a:fld>
            <a:endParaRPr lang="en-US" dirty="0"/>
          </a:p>
        </p:txBody>
      </p:sp>
      <p:sp>
        <p:nvSpPr>
          <p:cNvPr id="6" name="Нижний колонтитул 5"/>
          <p:cNvSpPr>
            <a:spLocks noGrp="1"/>
          </p:cNvSpPr>
          <p:nvPr>
            <p:ph type="ftr" sz="quarter" idx="11"/>
          </p:nvPr>
        </p:nvSpPr>
        <p:spPr/>
        <p:txBody>
          <a:bodyPr/>
          <a:lstStyle/>
          <a:p>
            <a:endParaRPr lang="en-US" dirty="0"/>
          </a:p>
        </p:txBody>
      </p:sp>
      <p:sp>
        <p:nvSpPr>
          <p:cNvPr id="7" name="Номер слайда 6"/>
          <p:cNvSpPr>
            <a:spLocks noGrp="1"/>
          </p:cNvSpPr>
          <p:nvPr>
            <p:ph type="sldNum" sz="quarter" idx="12"/>
          </p:nvPr>
        </p:nvSpPr>
        <p:spPr/>
        <p:txBody>
          <a:bodyPr/>
          <a:lstStyle/>
          <a:p>
            <a:fld id="{8A7A6979-0714-4377-B894-6BE4C2D6E202}" type="slidenum">
              <a:rPr lang="en-US" smtClean="0"/>
              <a:t>‹#›</a:t>
            </a:fld>
            <a:endParaRPr lang="en-US" dirty="0"/>
          </a:p>
        </p:txBody>
      </p:sp>
    </p:spTree>
    <p:extLst>
      <p:ext uri="{BB962C8B-B14F-4D97-AF65-F5344CB8AC3E}">
        <p14:creationId xmlns:p14="http://schemas.microsoft.com/office/powerpoint/2010/main" val="7983433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E9F9C37B-1D36-470B-8223-D6C91242EC14}" type="datetimeFigureOut">
              <a:rPr lang="en-US" smtClean="0"/>
              <a:t>4/9/2020</a:t>
            </a:fld>
            <a:endParaRPr lang="en-US" dirty="0"/>
          </a:p>
        </p:txBody>
      </p:sp>
      <p:sp>
        <p:nvSpPr>
          <p:cNvPr id="5" name="Нижний колонтитул 4"/>
          <p:cNvSpPr>
            <a:spLocks noGrp="1"/>
          </p:cNvSpPr>
          <p:nvPr>
            <p:ph type="ftr" sz="quarter" idx="11"/>
          </p:nvPr>
        </p:nvSpPr>
        <p:spPr/>
        <p:txBody>
          <a:bodyPr/>
          <a:lstStyle/>
          <a:p>
            <a:endParaRPr lang="en-US" dirty="0"/>
          </a:p>
        </p:txBody>
      </p:sp>
      <p:sp>
        <p:nvSpPr>
          <p:cNvPr id="6" name="Номер слайда 5"/>
          <p:cNvSpPr>
            <a:spLocks noGrp="1"/>
          </p:cNvSpPr>
          <p:nvPr>
            <p:ph type="sldNum" sz="quarter" idx="12"/>
          </p:nvPr>
        </p:nvSpPr>
        <p:spPr/>
        <p:txBody>
          <a:bodyPr/>
          <a:lstStyle/>
          <a:p>
            <a:fld id="{8A7A6979-0714-4377-B894-6BE4C2D6E202}" type="slidenum">
              <a:rPr lang="en-US" smtClean="0"/>
              <a:t>‹#›</a:t>
            </a:fld>
            <a:endParaRPr lang="en-US" dirty="0"/>
          </a:p>
        </p:txBody>
      </p:sp>
    </p:spTree>
    <p:extLst>
      <p:ext uri="{BB962C8B-B14F-4D97-AF65-F5344CB8AC3E}">
        <p14:creationId xmlns:p14="http://schemas.microsoft.com/office/powerpoint/2010/main" val="221796804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67C6F52A-A82B-47A2-A83A-8C4C91F2D59F}" type="datetimeFigureOut">
              <a:rPr lang="en-US" smtClean="0"/>
              <a:t>4/9/2020</a:t>
            </a:fld>
            <a:endParaRPr lang="en-US" dirty="0"/>
          </a:p>
        </p:txBody>
      </p:sp>
      <p:sp>
        <p:nvSpPr>
          <p:cNvPr id="5" name="Нижний колонтитул 4"/>
          <p:cNvSpPr>
            <a:spLocks noGrp="1"/>
          </p:cNvSpPr>
          <p:nvPr>
            <p:ph type="ftr" sz="quarter" idx="11"/>
          </p:nvPr>
        </p:nvSpPr>
        <p:spPr/>
        <p:txBody>
          <a:bodyPr/>
          <a:lstStyle/>
          <a:p>
            <a:endParaRPr lang="en-US" dirty="0"/>
          </a:p>
        </p:txBody>
      </p:sp>
      <p:sp>
        <p:nvSpPr>
          <p:cNvPr id="6" name="Номер слайда 5"/>
          <p:cNvSpPr>
            <a:spLocks noGrp="1"/>
          </p:cNvSpPr>
          <p:nvPr>
            <p:ph type="sldNum" sz="quarter" idx="12"/>
          </p:nvPr>
        </p:nvSpPr>
        <p:spPr/>
        <p:txBody>
          <a:bodyPr/>
          <a:lstStyle/>
          <a:p>
            <a:fld id="{8A7A6979-0714-4377-B894-6BE4C2D6E202}" type="slidenum">
              <a:rPr lang="en-US" smtClean="0"/>
              <a:t>‹#›</a:t>
            </a:fld>
            <a:endParaRPr lang="en-US" dirty="0"/>
          </a:p>
        </p:txBody>
      </p:sp>
    </p:spTree>
    <p:extLst>
      <p:ext uri="{BB962C8B-B14F-4D97-AF65-F5344CB8AC3E}">
        <p14:creationId xmlns:p14="http://schemas.microsoft.com/office/powerpoint/2010/main" val="3693786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uk-UA"/>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F14E1FEA-0004-4325-9B17-BC4E773A0E55}" type="datetimeFigureOut">
              <a:rPr lang="uk-UA" smtClean="0"/>
              <a:t>09.04.2020</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76C4465D-8356-49BB-BA5B-45F8199D00B0}" type="slidenum">
              <a:rPr lang="uk-UA" smtClean="0"/>
              <a:t>‹#›</a:t>
            </a:fld>
            <a:endParaRPr lang="uk-UA"/>
          </a:p>
        </p:txBody>
      </p:sp>
    </p:spTree>
    <p:extLst>
      <p:ext uri="{BB962C8B-B14F-4D97-AF65-F5344CB8AC3E}">
        <p14:creationId xmlns:p14="http://schemas.microsoft.com/office/powerpoint/2010/main" val="1160527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Дата 4"/>
          <p:cNvSpPr>
            <a:spLocks noGrp="1"/>
          </p:cNvSpPr>
          <p:nvPr>
            <p:ph type="dt" sz="half" idx="10"/>
          </p:nvPr>
        </p:nvSpPr>
        <p:spPr/>
        <p:txBody>
          <a:bodyPr/>
          <a:lstStyle/>
          <a:p>
            <a:fld id="{F14E1FEA-0004-4325-9B17-BC4E773A0E55}" type="datetimeFigureOut">
              <a:rPr lang="uk-UA" smtClean="0"/>
              <a:t>09.04.2020</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76C4465D-8356-49BB-BA5B-45F8199D00B0}" type="slidenum">
              <a:rPr lang="uk-UA" smtClean="0"/>
              <a:t>‹#›</a:t>
            </a:fld>
            <a:endParaRPr lang="uk-UA"/>
          </a:p>
        </p:txBody>
      </p:sp>
    </p:spTree>
    <p:extLst>
      <p:ext uri="{BB962C8B-B14F-4D97-AF65-F5344CB8AC3E}">
        <p14:creationId xmlns:p14="http://schemas.microsoft.com/office/powerpoint/2010/main" val="15869586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uk-UA"/>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p>
            <a:fld id="{F14E1FEA-0004-4325-9B17-BC4E773A0E55}" type="datetimeFigureOut">
              <a:rPr lang="uk-UA" smtClean="0"/>
              <a:t>09.04.2020</a:t>
            </a:fld>
            <a:endParaRPr lang="uk-UA"/>
          </a:p>
        </p:txBody>
      </p:sp>
      <p:sp>
        <p:nvSpPr>
          <p:cNvPr id="8" name="Нижний колонтитул 7"/>
          <p:cNvSpPr>
            <a:spLocks noGrp="1"/>
          </p:cNvSpPr>
          <p:nvPr>
            <p:ph type="ftr" sz="quarter" idx="11"/>
          </p:nvPr>
        </p:nvSpPr>
        <p:spPr/>
        <p:txBody>
          <a:bodyPr/>
          <a:lstStyle/>
          <a:p>
            <a:endParaRPr lang="uk-UA"/>
          </a:p>
        </p:txBody>
      </p:sp>
      <p:sp>
        <p:nvSpPr>
          <p:cNvPr id="9" name="Номер слайда 8"/>
          <p:cNvSpPr>
            <a:spLocks noGrp="1"/>
          </p:cNvSpPr>
          <p:nvPr>
            <p:ph type="sldNum" sz="quarter" idx="12"/>
          </p:nvPr>
        </p:nvSpPr>
        <p:spPr/>
        <p:txBody>
          <a:bodyPr/>
          <a:lstStyle/>
          <a:p>
            <a:fld id="{76C4465D-8356-49BB-BA5B-45F8199D00B0}" type="slidenum">
              <a:rPr lang="uk-UA" smtClean="0"/>
              <a:t>‹#›</a:t>
            </a:fld>
            <a:endParaRPr lang="uk-UA"/>
          </a:p>
        </p:txBody>
      </p:sp>
    </p:spTree>
    <p:extLst>
      <p:ext uri="{BB962C8B-B14F-4D97-AF65-F5344CB8AC3E}">
        <p14:creationId xmlns:p14="http://schemas.microsoft.com/office/powerpoint/2010/main" val="22510173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p>
            <a:fld id="{F14E1FEA-0004-4325-9B17-BC4E773A0E55}" type="datetimeFigureOut">
              <a:rPr lang="uk-UA" smtClean="0"/>
              <a:t>09.04.2020</a:t>
            </a:fld>
            <a:endParaRPr lang="uk-UA"/>
          </a:p>
        </p:txBody>
      </p:sp>
      <p:sp>
        <p:nvSpPr>
          <p:cNvPr id="4" name="Нижний колонтитул 3"/>
          <p:cNvSpPr>
            <a:spLocks noGrp="1"/>
          </p:cNvSpPr>
          <p:nvPr>
            <p:ph type="ftr" sz="quarter" idx="11"/>
          </p:nvPr>
        </p:nvSpPr>
        <p:spPr/>
        <p:txBody>
          <a:bodyPr/>
          <a:lstStyle/>
          <a:p>
            <a:endParaRPr lang="uk-UA"/>
          </a:p>
        </p:txBody>
      </p:sp>
      <p:sp>
        <p:nvSpPr>
          <p:cNvPr id="5" name="Номер слайда 4"/>
          <p:cNvSpPr>
            <a:spLocks noGrp="1"/>
          </p:cNvSpPr>
          <p:nvPr>
            <p:ph type="sldNum" sz="quarter" idx="12"/>
          </p:nvPr>
        </p:nvSpPr>
        <p:spPr/>
        <p:txBody>
          <a:bodyPr/>
          <a:lstStyle/>
          <a:p>
            <a:fld id="{76C4465D-8356-49BB-BA5B-45F8199D00B0}" type="slidenum">
              <a:rPr lang="uk-UA" smtClean="0"/>
              <a:t>‹#›</a:t>
            </a:fld>
            <a:endParaRPr lang="uk-UA"/>
          </a:p>
        </p:txBody>
      </p:sp>
    </p:spTree>
    <p:extLst>
      <p:ext uri="{BB962C8B-B14F-4D97-AF65-F5344CB8AC3E}">
        <p14:creationId xmlns:p14="http://schemas.microsoft.com/office/powerpoint/2010/main" val="7697733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14E1FEA-0004-4325-9B17-BC4E773A0E55}" type="datetimeFigureOut">
              <a:rPr lang="uk-UA" smtClean="0"/>
              <a:t>09.04.2020</a:t>
            </a:fld>
            <a:endParaRPr lang="uk-UA"/>
          </a:p>
        </p:txBody>
      </p:sp>
      <p:sp>
        <p:nvSpPr>
          <p:cNvPr id="3" name="Нижний колонтитул 2"/>
          <p:cNvSpPr>
            <a:spLocks noGrp="1"/>
          </p:cNvSpPr>
          <p:nvPr>
            <p:ph type="ftr" sz="quarter" idx="11"/>
          </p:nvPr>
        </p:nvSpPr>
        <p:spPr/>
        <p:txBody>
          <a:bodyPr/>
          <a:lstStyle/>
          <a:p>
            <a:endParaRPr lang="uk-UA"/>
          </a:p>
        </p:txBody>
      </p:sp>
      <p:sp>
        <p:nvSpPr>
          <p:cNvPr id="4" name="Номер слайда 3"/>
          <p:cNvSpPr>
            <a:spLocks noGrp="1"/>
          </p:cNvSpPr>
          <p:nvPr>
            <p:ph type="sldNum" sz="quarter" idx="12"/>
          </p:nvPr>
        </p:nvSpPr>
        <p:spPr/>
        <p:txBody>
          <a:bodyPr/>
          <a:lstStyle/>
          <a:p>
            <a:fld id="{76C4465D-8356-49BB-BA5B-45F8199D00B0}" type="slidenum">
              <a:rPr lang="uk-UA" smtClean="0"/>
              <a:t>‹#›</a:t>
            </a:fld>
            <a:endParaRPr lang="uk-UA"/>
          </a:p>
        </p:txBody>
      </p:sp>
    </p:spTree>
    <p:extLst>
      <p:ext uri="{BB962C8B-B14F-4D97-AF65-F5344CB8AC3E}">
        <p14:creationId xmlns:p14="http://schemas.microsoft.com/office/powerpoint/2010/main" val="41168853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uk-UA"/>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F14E1FEA-0004-4325-9B17-BC4E773A0E55}" type="datetimeFigureOut">
              <a:rPr lang="uk-UA" smtClean="0"/>
              <a:t>09.04.2020</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76C4465D-8356-49BB-BA5B-45F8199D00B0}" type="slidenum">
              <a:rPr lang="uk-UA" smtClean="0"/>
              <a:t>‹#›</a:t>
            </a:fld>
            <a:endParaRPr lang="uk-UA"/>
          </a:p>
        </p:txBody>
      </p:sp>
    </p:spTree>
    <p:extLst>
      <p:ext uri="{BB962C8B-B14F-4D97-AF65-F5344CB8AC3E}">
        <p14:creationId xmlns:p14="http://schemas.microsoft.com/office/powerpoint/2010/main" val="23430806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uk-UA"/>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F14E1FEA-0004-4325-9B17-BC4E773A0E55}" type="datetimeFigureOut">
              <a:rPr lang="uk-UA" smtClean="0"/>
              <a:t>09.04.2020</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76C4465D-8356-49BB-BA5B-45F8199D00B0}" type="slidenum">
              <a:rPr lang="uk-UA" smtClean="0"/>
              <a:t>‹#›</a:t>
            </a:fld>
            <a:endParaRPr lang="uk-UA"/>
          </a:p>
        </p:txBody>
      </p:sp>
    </p:spTree>
    <p:extLst>
      <p:ext uri="{BB962C8B-B14F-4D97-AF65-F5344CB8AC3E}">
        <p14:creationId xmlns:p14="http://schemas.microsoft.com/office/powerpoint/2010/main" val="18372917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uk-UA"/>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14E1FEA-0004-4325-9B17-BC4E773A0E55}" type="datetimeFigureOut">
              <a:rPr lang="uk-UA" smtClean="0"/>
              <a:t>09.04.2020</a:t>
            </a:fld>
            <a:endParaRPr lang="uk-UA"/>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6C4465D-8356-49BB-BA5B-45F8199D00B0}" type="slidenum">
              <a:rPr lang="uk-UA" smtClean="0"/>
              <a:t>‹#›</a:t>
            </a:fld>
            <a:endParaRPr lang="uk-UA"/>
          </a:p>
        </p:txBody>
      </p:sp>
    </p:spTree>
    <p:extLst>
      <p:ext uri="{BB962C8B-B14F-4D97-AF65-F5344CB8AC3E}">
        <p14:creationId xmlns:p14="http://schemas.microsoft.com/office/powerpoint/2010/main" val="21420747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uk-UA"/>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160EA64-D806-43AC-9DF2-F8C432F32B4C}" type="datetimeFigureOut">
              <a:rPr lang="en-US" smtClean="0"/>
              <a:t>4/9/2020</a:t>
            </a:fld>
            <a:endParaRPr lang="en-US" dirty="0"/>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7A6979-0714-4377-B894-6BE4C2D6E202}" type="slidenum">
              <a:rPr lang="en-US" smtClean="0"/>
              <a:pPr/>
              <a:t>‹#›</a:t>
            </a:fld>
            <a:endParaRPr lang="en-US" dirty="0"/>
          </a:p>
        </p:txBody>
      </p:sp>
    </p:spTree>
    <p:extLst>
      <p:ext uri="{BB962C8B-B14F-4D97-AF65-F5344CB8AC3E}">
        <p14:creationId xmlns:p14="http://schemas.microsoft.com/office/powerpoint/2010/main" val="51647054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hyperlink" Target="https://rada.gov.ua/news/Novyny/190937.html" TargetMode="External"/><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zakon.rada.gov.ua/laws/show/1645-14" TargetMode="External"/><Relationship Id="rId2" Type="http://schemas.openxmlformats.org/officeDocument/2006/relationships/hyperlink" Target="https://zakon.rada.gov.ua/laws/show/5403-17" TargetMode="External"/><Relationship Id="rId1" Type="http://schemas.openxmlformats.org/officeDocument/2006/relationships/slideLayout" Target="../slideLayouts/slideLayout2.xml"/><Relationship Id="rId6" Type="http://schemas.openxmlformats.org/officeDocument/2006/relationships/hyperlink" Target="https://zakon.rada.gov.ua/laws/show/540-20#Text" TargetMode="External"/><Relationship Id="rId5" Type="http://schemas.openxmlformats.org/officeDocument/2006/relationships/hyperlink" Target="https://zakon.rada.gov.ua/laws/show/530-20" TargetMode="External"/><Relationship Id="rId4" Type="http://schemas.openxmlformats.org/officeDocument/2006/relationships/hyperlink" Target="https://zakon.rada.gov.ua/laws/show/4004-12"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hyperlink" Target="https://www.kmu.gov.ua/news/uryad-zaprovadiv-rezhim-nadzvichajnoyi-situaciyi-po-vsij-teritoriyi-ukrayini" TargetMode="External"/><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hyperlink" Target="https://zakon.rada.gov.ua/laws/show/409-2015-%D0%BF" TargetMode="External"/><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1163783" y="1668859"/>
            <a:ext cx="10208028" cy="2055416"/>
          </a:xfrm>
        </p:spPr>
        <p:txBody>
          <a:bodyPr>
            <a:normAutofit/>
          </a:bodyPr>
          <a:lstStyle/>
          <a:p>
            <a:r>
              <a:rPr lang="uk-UA" sz="4400" dirty="0" smtClean="0">
                <a:solidFill>
                  <a:srgbClr val="0070C0"/>
                </a:solidFill>
              </a:rPr>
              <a:t>Вплив карантину на роботу редакцій реформованих ЗМІ. Правові аспекти</a:t>
            </a:r>
            <a:endParaRPr lang="uk-UA" sz="4400" dirty="0">
              <a:solidFill>
                <a:srgbClr val="0070C0"/>
              </a:solidFill>
            </a:endParaRPr>
          </a:p>
        </p:txBody>
      </p:sp>
      <p:sp>
        <p:nvSpPr>
          <p:cNvPr id="5" name="Подзаголовок 4"/>
          <p:cNvSpPr>
            <a:spLocks noGrp="1"/>
          </p:cNvSpPr>
          <p:nvPr>
            <p:ph type="subTitle" idx="1"/>
          </p:nvPr>
        </p:nvSpPr>
        <p:spPr>
          <a:xfrm>
            <a:off x="2003367" y="3895724"/>
            <a:ext cx="8869680" cy="1428751"/>
          </a:xfrm>
        </p:spPr>
        <p:txBody>
          <a:bodyPr>
            <a:normAutofit/>
          </a:bodyPr>
          <a:lstStyle/>
          <a:p>
            <a:pPr algn="just"/>
            <a:endParaRPr lang="uk-UA" dirty="0" smtClean="0"/>
          </a:p>
          <a:p>
            <a:pPr algn="just"/>
            <a:r>
              <a:rPr lang="uk-UA" sz="1800" dirty="0" smtClean="0">
                <a:solidFill>
                  <a:srgbClr val="0070C0"/>
                </a:solidFill>
              </a:rPr>
              <a:t>Тренерка: Людмила Опришко, адвокатеса, медіа-юристка ГО «Платформа прав людини»</a:t>
            </a:r>
            <a:endParaRPr lang="en-US" sz="1800" dirty="0" smtClean="0">
              <a:solidFill>
                <a:srgbClr val="0070C0"/>
              </a:solidFill>
            </a:endParaRPr>
          </a:p>
          <a:p>
            <a:pPr algn="just"/>
            <a:r>
              <a:rPr lang="uk-UA" sz="1800" dirty="0" smtClean="0">
                <a:solidFill>
                  <a:srgbClr val="0070C0"/>
                </a:solidFill>
              </a:rPr>
              <a:t>6 квітня 2020, м. Київ</a:t>
            </a:r>
            <a:endParaRPr lang="en-US" sz="1800" dirty="0" smtClean="0">
              <a:solidFill>
                <a:srgbClr val="0070C0"/>
              </a:solidFill>
            </a:endParaRPr>
          </a:p>
          <a:p>
            <a:pPr algn="just"/>
            <a:endParaRPr lang="uk-UA" sz="2000" dirty="0">
              <a:solidFill>
                <a:srgbClr val="0070C0"/>
              </a:solidFill>
            </a:endParaRPr>
          </a:p>
        </p:txBody>
      </p:sp>
      <p:pic>
        <p:nvPicPr>
          <p:cNvPr id="6" name="Picture 4" descr="\\stolichnaya\INFORMATION_SOCIETY\EU_CoE_PROJECT\0 General\Visibility\logo\name of the project in blue\Logo_ukr_blue@300x.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4000" y="129258"/>
            <a:ext cx="3888432" cy="1368152"/>
          </a:xfrm>
          <a:prstGeom prst="rect">
            <a:avLst/>
          </a:prstGeom>
          <a:noFill/>
          <a:ln>
            <a:noFill/>
          </a:ln>
        </p:spPr>
      </p:pic>
      <p:pic>
        <p:nvPicPr>
          <p:cNvPr id="7" name="Рисунок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03963" y="387447"/>
            <a:ext cx="2464037" cy="79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779414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Особливості роботи місцевих рад під час карантину (</a:t>
            </a:r>
            <a:r>
              <a:rPr lang="uk-UA" i="1" dirty="0" smtClean="0"/>
              <a:t>зміни внесені ЗУ від 30.03.2020)</a:t>
            </a:r>
            <a:endParaRPr lang="uk-UA" i="1" dirty="0"/>
          </a:p>
        </p:txBody>
      </p:sp>
      <p:sp>
        <p:nvSpPr>
          <p:cNvPr id="3" name="Объект 2"/>
          <p:cNvSpPr>
            <a:spLocks noGrp="1"/>
          </p:cNvSpPr>
          <p:nvPr>
            <p:ph idx="1"/>
          </p:nvPr>
        </p:nvSpPr>
        <p:spPr>
          <a:xfrm>
            <a:off x="665019" y="1825625"/>
            <a:ext cx="11047614" cy="4741430"/>
          </a:xfrm>
        </p:spPr>
        <p:txBody>
          <a:bodyPr>
            <a:normAutofit fontScale="70000" lnSpcReduction="20000"/>
          </a:bodyPr>
          <a:lstStyle/>
          <a:p>
            <a:pPr algn="just"/>
            <a:r>
              <a:rPr lang="uk-UA" dirty="0" smtClean="0"/>
              <a:t>Рішення </a:t>
            </a:r>
            <a:r>
              <a:rPr lang="uk-UA" dirty="0"/>
              <a:t>про дистанційне засідання доводиться до відома депутатів, членів виконавчого комітету і населення </a:t>
            </a:r>
            <a:r>
              <a:rPr lang="uk-UA" b="1" dirty="0"/>
              <a:t>не пізніш як за 24 години до його початку </a:t>
            </a:r>
            <a:r>
              <a:rPr lang="uk-UA" dirty="0"/>
              <a:t>із зазначенням порядку денного та </a:t>
            </a:r>
            <a:r>
              <a:rPr lang="uk-UA" b="1" dirty="0">
                <a:solidFill>
                  <a:srgbClr val="C00000"/>
                </a:solidFill>
              </a:rPr>
              <a:t>порядку відкритого доступу до трансляції дистанційного засідання місцевої ради</a:t>
            </a:r>
            <a:r>
              <a:rPr lang="uk-UA" dirty="0"/>
              <a:t>. </a:t>
            </a:r>
            <a:endParaRPr lang="uk-UA" dirty="0" smtClean="0"/>
          </a:p>
          <a:p>
            <a:pPr algn="just"/>
            <a:r>
              <a:rPr lang="uk-UA" b="1" dirty="0" smtClean="0"/>
              <a:t>Рішення </a:t>
            </a:r>
            <a:r>
              <a:rPr lang="uk-UA" b="1" dirty="0"/>
              <a:t>про дистанційне засідання розміщується на офіційному веб-сайті ради </a:t>
            </a:r>
            <a:r>
              <a:rPr lang="uk-UA" dirty="0"/>
              <a:t>з одночасним направленням цієї інформації та проектів актів із супровідними документами на офіційну електронну адресу кожного члена колегіального органу.</a:t>
            </a:r>
          </a:p>
          <a:p>
            <a:pPr algn="just"/>
            <a:r>
              <a:rPr lang="uk-UA" b="1" dirty="0" smtClean="0">
                <a:solidFill>
                  <a:srgbClr val="C00000"/>
                </a:solidFill>
              </a:rPr>
              <a:t>Запис </a:t>
            </a:r>
            <a:r>
              <a:rPr lang="uk-UA" b="1" dirty="0">
                <a:solidFill>
                  <a:srgbClr val="C00000"/>
                </a:solidFill>
              </a:rPr>
              <a:t>дистанційного засідання є невід’ємною частиною протоколу засідання</a:t>
            </a:r>
            <a:r>
              <a:rPr lang="uk-UA" dirty="0">
                <a:solidFill>
                  <a:srgbClr val="C00000"/>
                </a:solidFill>
              </a:rPr>
              <a:t>;</a:t>
            </a:r>
          </a:p>
          <a:p>
            <a:pPr algn="just"/>
            <a:r>
              <a:rPr lang="uk-UA" dirty="0" smtClean="0"/>
              <a:t>На </a:t>
            </a:r>
            <a:r>
              <a:rPr lang="uk-UA" dirty="0"/>
              <a:t>проекти рішень, рішення органів місцевого самоврядування, їх посадових осіб, що передбачені цим пунктом, </a:t>
            </a:r>
            <a:r>
              <a:rPr lang="uk-UA" b="1" dirty="0"/>
              <a:t>не поширюються вимоги </a:t>
            </a:r>
            <a:r>
              <a:rPr lang="uk-UA" dirty="0"/>
              <a:t>Закону України "Про засади державної регуляторної політики у сфері господарської діяльності", частини третьої статті 15 Закону України "Про доступ до публічної інформації", Закону України "Про державну допомогу суб’єктам господарювання".</a:t>
            </a:r>
            <a:endParaRPr lang="uk-UA" dirty="0" smtClean="0"/>
          </a:p>
          <a:p>
            <a:pPr algn="just"/>
            <a:r>
              <a:rPr lang="uk-UA" i="1" dirty="0" smtClean="0"/>
              <a:t>/</a:t>
            </a:r>
            <a:r>
              <a:rPr lang="uk-UA" sz="2200" i="1" dirty="0"/>
              <a:t>пункт 11-1 Розділу</a:t>
            </a:r>
            <a:r>
              <a:rPr lang="ru-RU" sz="2200" i="1" dirty="0"/>
              <a:t> V </a:t>
            </a:r>
            <a:r>
              <a:rPr lang="uk-UA" sz="2200" i="1" dirty="0"/>
              <a:t>"Прикінцеві та перехідні положення" Закону України "Про місцеве самоврядування в Україні</a:t>
            </a:r>
            <a:r>
              <a:rPr lang="uk-UA" sz="2200" i="1" dirty="0" smtClean="0"/>
              <a:t>»/</a:t>
            </a:r>
          </a:p>
          <a:p>
            <a:pPr algn="just"/>
            <a:r>
              <a:rPr lang="uk-UA" b="1" dirty="0" smtClean="0"/>
              <a:t>Сесії ради проводяться гласно із забезпеченням права кожного бути присутнім </a:t>
            </a:r>
            <a:r>
              <a:rPr lang="uk-UA" dirty="0" smtClean="0"/>
              <a:t>на них, крім випадків, передбачених законодавством. Порядок доступу до засідань визначається радою відповідно до закону. </a:t>
            </a:r>
            <a:r>
              <a:rPr lang="uk-UA" b="1" dirty="0" smtClean="0"/>
              <a:t>Протоколи сесії ради </a:t>
            </a:r>
            <a:r>
              <a:rPr lang="uk-UA" b="1" dirty="0" smtClean="0">
                <a:solidFill>
                  <a:srgbClr val="C00000"/>
                </a:solidFill>
              </a:rPr>
              <a:t>є відкритими та оприлюднюються </a:t>
            </a:r>
            <a:r>
              <a:rPr lang="uk-UA" b="1" dirty="0" smtClean="0"/>
              <a:t>і надаються на запит відповідно до Закону України "Про доступ до публічної інформації</a:t>
            </a:r>
            <a:r>
              <a:rPr lang="ru-RU" dirty="0" smtClean="0"/>
              <a:t>".</a:t>
            </a:r>
            <a:endParaRPr lang="uk-UA" dirty="0"/>
          </a:p>
          <a:p>
            <a:r>
              <a:rPr lang="uk-UA" sz="2200" i="1" dirty="0" smtClean="0"/>
              <a:t>/ч. 17 статті 46 </a:t>
            </a:r>
            <a:r>
              <a:rPr lang="uk-UA" sz="2200" i="1" dirty="0"/>
              <a:t>Закону України "Про місцеве самоврядування в Україні»/</a:t>
            </a:r>
          </a:p>
          <a:p>
            <a:endParaRPr lang="uk-UA" dirty="0"/>
          </a:p>
        </p:txBody>
      </p:sp>
    </p:spTree>
    <p:extLst>
      <p:ext uri="{BB962C8B-B14F-4D97-AF65-F5344CB8AC3E}">
        <p14:creationId xmlns:p14="http://schemas.microsoft.com/office/powerpoint/2010/main" val="7922804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a:bodyPr>
          <a:lstStyle/>
          <a:p>
            <a:pPr algn="ctr"/>
            <a:r>
              <a:rPr lang="ru-RU" sz="5400" dirty="0" smtClean="0">
                <a:solidFill>
                  <a:schemeClr val="accent2">
                    <a:lumMod val="75000"/>
                  </a:schemeClr>
                </a:solidFill>
              </a:rPr>
              <a:t>Робота </a:t>
            </a:r>
            <a:r>
              <a:rPr lang="ru-RU" sz="5400" dirty="0">
                <a:solidFill>
                  <a:schemeClr val="accent2">
                    <a:lumMod val="75000"/>
                  </a:schemeClr>
                </a:solidFill>
              </a:rPr>
              <a:t>ЗМІ в </a:t>
            </a:r>
            <a:r>
              <a:rPr lang="uk-UA" sz="5400" dirty="0" smtClean="0">
                <a:solidFill>
                  <a:schemeClr val="accent2">
                    <a:lumMod val="75000"/>
                  </a:schemeClr>
                </a:solidFill>
              </a:rPr>
              <a:t>умовах надзвичайної ситуації і карантину</a:t>
            </a:r>
            <a:r>
              <a:rPr lang="ru-RU" sz="5400" dirty="0" smtClean="0">
                <a:solidFill>
                  <a:schemeClr val="accent2">
                    <a:lumMod val="75000"/>
                  </a:schemeClr>
                </a:solidFill>
              </a:rPr>
              <a:t> </a:t>
            </a:r>
            <a:endParaRPr lang="uk-UA" sz="5400" dirty="0">
              <a:solidFill>
                <a:schemeClr val="accent2">
                  <a:lumMod val="75000"/>
                </a:schemeClr>
              </a:solidFill>
            </a:endParaRPr>
          </a:p>
        </p:txBody>
      </p:sp>
      <p:sp>
        <p:nvSpPr>
          <p:cNvPr id="5" name="Текст 4"/>
          <p:cNvSpPr>
            <a:spLocks noGrp="1"/>
          </p:cNvSpPr>
          <p:nvPr>
            <p:ph type="body" idx="1"/>
          </p:nvPr>
        </p:nvSpPr>
        <p:spPr/>
        <p:txBody>
          <a:bodyPr/>
          <a:lstStyle/>
          <a:p>
            <a:pPr algn="ctr"/>
            <a:r>
              <a:rPr lang="uk-UA" dirty="0" smtClean="0">
                <a:solidFill>
                  <a:schemeClr val="accent3">
                    <a:lumMod val="75000"/>
                  </a:schemeClr>
                </a:solidFill>
              </a:rPr>
              <a:t>Акредитація журналістів, відвідування судів та участь в інших публічних заходах під час карантину</a:t>
            </a:r>
            <a:r>
              <a:rPr lang="ru-RU" dirty="0" smtClean="0">
                <a:solidFill>
                  <a:schemeClr val="accent3">
                    <a:lumMod val="75000"/>
                  </a:schemeClr>
                </a:solidFill>
              </a:rPr>
              <a:t>, доступ </a:t>
            </a:r>
            <a:r>
              <a:rPr lang="ru-RU" dirty="0">
                <a:solidFill>
                  <a:schemeClr val="accent3">
                    <a:lumMod val="75000"/>
                  </a:schemeClr>
                </a:solidFill>
              </a:rPr>
              <a:t>до </a:t>
            </a:r>
            <a:r>
              <a:rPr lang="uk-UA" dirty="0" smtClean="0">
                <a:solidFill>
                  <a:schemeClr val="accent3">
                    <a:lumMod val="75000"/>
                  </a:schemeClr>
                </a:solidFill>
              </a:rPr>
              <a:t>медичних закладів і приміщень комунальної та міської власності</a:t>
            </a:r>
            <a:endParaRPr lang="uk-UA" dirty="0">
              <a:solidFill>
                <a:schemeClr val="accent3">
                  <a:lumMod val="75000"/>
                </a:schemeClr>
              </a:solidFill>
            </a:endParaRPr>
          </a:p>
        </p:txBody>
      </p:sp>
    </p:spTree>
    <p:extLst>
      <p:ext uri="{BB962C8B-B14F-4D97-AF65-F5344CB8AC3E}">
        <p14:creationId xmlns:p14="http://schemas.microsoft.com/office/powerpoint/2010/main" val="10971256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873125"/>
          </a:xfrm>
        </p:spPr>
        <p:txBody>
          <a:bodyPr>
            <a:normAutofit/>
          </a:bodyPr>
          <a:lstStyle/>
          <a:p>
            <a:pPr algn="ctr"/>
            <a:r>
              <a:rPr lang="uk-UA" sz="3600" dirty="0" smtClean="0"/>
              <a:t>Обмеження доступу до приміщень органів влади</a:t>
            </a:r>
            <a:endParaRPr lang="uk-UA" sz="3600" dirty="0"/>
          </a:p>
        </p:txBody>
      </p:sp>
      <p:pic>
        <p:nvPicPr>
          <p:cNvPr id="6" name="Объект 5"/>
          <p:cNvPicPr>
            <a:picLocks noGrp="1" noChangeAspect="1"/>
          </p:cNvPicPr>
          <p:nvPr>
            <p:ph sz="half" idx="1"/>
          </p:nvPr>
        </p:nvPicPr>
        <p:blipFill rotWithShape="1">
          <a:blip r:embed="rId2"/>
          <a:srcRect l="41076" t="9183" r="24485" b="3717"/>
          <a:stretch/>
        </p:blipFill>
        <p:spPr>
          <a:xfrm>
            <a:off x="704850" y="1428751"/>
            <a:ext cx="3771900" cy="4748212"/>
          </a:xfrm>
          <a:prstGeom prst="rect">
            <a:avLst/>
          </a:prstGeom>
        </p:spPr>
      </p:pic>
      <p:sp>
        <p:nvSpPr>
          <p:cNvPr id="5" name="Объект 4"/>
          <p:cNvSpPr>
            <a:spLocks noGrp="1"/>
          </p:cNvSpPr>
          <p:nvPr>
            <p:ph sz="half" idx="2"/>
          </p:nvPr>
        </p:nvSpPr>
        <p:spPr>
          <a:xfrm>
            <a:off x="4552950" y="1428751"/>
            <a:ext cx="7067550" cy="4748212"/>
          </a:xfrm>
        </p:spPr>
        <p:txBody>
          <a:bodyPr>
            <a:normAutofit fontScale="77500" lnSpcReduction="20000"/>
          </a:bodyPr>
          <a:lstStyle/>
          <a:p>
            <a:pPr algn="just"/>
            <a:r>
              <a:rPr lang="uk-UA" dirty="0" smtClean="0"/>
              <a:t>У ВРУ введено окрему (фактично- додаткову) акредитацію </a:t>
            </a:r>
            <a:r>
              <a:rPr lang="uk-UA" dirty="0"/>
              <a:t>журналістів і технічних працівників засобів масової </a:t>
            </a:r>
            <a:r>
              <a:rPr lang="uk-UA" dirty="0" smtClean="0"/>
              <a:t>інформації.</a:t>
            </a:r>
          </a:p>
          <a:p>
            <a:pPr algn="just"/>
            <a:r>
              <a:rPr lang="uk-UA" dirty="0" smtClean="0"/>
              <a:t>12.03.2020 </a:t>
            </a:r>
            <a:r>
              <a:rPr lang="uk-UA" dirty="0"/>
              <a:t>року голова ВРУ </a:t>
            </a:r>
            <a:r>
              <a:rPr lang="uk-UA" dirty="0" smtClean="0"/>
              <a:t>Д. </a:t>
            </a:r>
            <a:r>
              <a:rPr lang="uk-UA" dirty="0"/>
              <a:t>Разумков підписав розпорядження </a:t>
            </a:r>
            <a:r>
              <a:rPr lang="uk-UA" dirty="0">
                <a:hlinkClick r:id="rId3"/>
              </a:rPr>
              <a:t>«Про додаткові заходи із попередження виникнення гострої респіраторної хвороби</a:t>
            </a:r>
            <a:r>
              <a:rPr lang="uk-UA" dirty="0" smtClean="0">
                <a:hlinkClick r:id="rId3"/>
              </a:rPr>
              <a:t>».</a:t>
            </a:r>
            <a:endParaRPr lang="uk-UA" dirty="0" smtClean="0"/>
          </a:p>
          <a:p>
            <a:pPr algn="just"/>
            <a:r>
              <a:rPr lang="uk-UA" dirty="0" smtClean="0"/>
              <a:t> Згідно </a:t>
            </a:r>
            <a:r>
              <a:rPr lang="uk-UA" dirty="0"/>
              <a:t>з </a:t>
            </a:r>
            <a:r>
              <a:rPr lang="uk-UA" dirty="0" smtClean="0"/>
              <a:t>цим документом, </a:t>
            </a:r>
            <a:r>
              <a:rPr lang="uk-UA" dirty="0"/>
              <a:t>журналістів у </a:t>
            </a:r>
            <a:r>
              <a:rPr lang="uk-UA" dirty="0" smtClean="0"/>
              <a:t>період </a:t>
            </a:r>
            <a:r>
              <a:rPr lang="uk-UA" dirty="0"/>
              <a:t>карантину пускатимуть тільки до </a:t>
            </a:r>
            <a:r>
              <a:rPr lang="uk-UA" dirty="0" smtClean="0"/>
              <a:t>прес-центру Верховної Ради. </a:t>
            </a:r>
            <a:r>
              <a:rPr lang="uk-UA" dirty="0"/>
              <a:t>До 3 квітня 2020 року буде обмежено допуск до адміністративних будинків, споруд і службових приміщень парламенту усіх осіб, окрім народних депутатів України, працівників </a:t>
            </a:r>
            <a:r>
              <a:rPr lang="uk-UA" dirty="0" smtClean="0"/>
              <a:t>Апарату </a:t>
            </a:r>
            <a:r>
              <a:rPr lang="uk-UA" dirty="0"/>
              <a:t>ВР, помічників-консультантів нардепів.</a:t>
            </a:r>
          </a:p>
          <a:p>
            <a:pPr algn="just"/>
            <a:r>
              <a:rPr lang="uk-UA" dirty="0" smtClean="0"/>
              <a:t>Журналістів </a:t>
            </a:r>
            <a:r>
              <a:rPr lang="uk-UA" dirty="0"/>
              <a:t>та працівників ЗМІ на період карантину – з 13 березня до 3 квітня 2020 року – пускатимуть до Верховної Ради за тимчасовими картками акредитації. </a:t>
            </a:r>
            <a:endParaRPr lang="uk-UA" dirty="0" smtClean="0"/>
          </a:p>
        </p:txBody>
      </p:sp>
    </p:spTree>
    <p:extLst>
      <p:ext uri="{BB962C8B-B14F-4D97-AF65-F5344CB8AC3E}">
        <p14:creationId xmlns:p14="http://schemas.microsoft.com/office/powerpoint/2010/main" val="13353900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Права журналістів (ТРК, ІА, друкованих ЗМІ)</a:t>
            </a:r>
            <a:endParaRPr lang="uk-UA" dirty="0"/>
          </a:p>
        </p:txBody>
      </p:sp>
      <p:sp>
        <p:nvSpPr>
          <p:cNvPr id="3" name="Объект 2"/>
          <p:cNvSpPr>
            <a:spLocks noGrp="1"/>
          </p:cNvSpPr>
          <p:nvPr>
            <p:ph idx="1"/>
          </p:nvPr>
        </p:nvSpPr>
        <p:spPr>
          <a:xfrm>
            <a:off x="838199" y="1825625"/>
            <a:ext cx="10716491" cy="4351338"/>
          </a:xfrm>
        </p:spPr>
        <p:txBody>
          <a:bodyPr>
            <a:normAutofit fontScale="92500" lnSpcReduction="20000"/>
          </a:bodyPr>
          <a:lstStyle/>
          <a:p>
            <a:pPr algn="just"/>
            <a:r>
              <a:rPr lang="uk-UA" dirty="0"/>
              <a:t>Журналіст телерадіоорганізації має право по пред’явленні редакційного посвідчення чи іншого документа, що підтверджує його професійну належність або повноваження, надані телерадіоорганізацією, перебувати в районі стихійного лиха, катастроф, в місцях аварій, масових безпорядків, на мітингах і демонстраціях, на територіях, де </a:t>
            </a:r>
            <a:r>
              <a:rPr lang="uk-UA" b="1" dirty="0"/>
              <a:t>оголошено надзвичайну ситуацію</a:t>
            </a:r>
            <a:r>
              <a:rPr lang="uk-UA" dirty="0"/>
              <a:t>, та </a:t>
            </a:r>
            <a:r>
              <a:rPr lang="uk-UA" b="1" dirty="0">
                <a:solidFill>
                  <a:srgbClr val="C00000"/>
                </a:solidFill>
              </a:rPr>
              <a:t>безперешкодно виконувати свої професійні </a:t>
            </a:r>
            <a:r>
              <a:rPr lang="uk-UA" b="1" dirty="0" smtClean="0">
                <a:solidFill>
                  <a:srgbClr val="C00000"/>
                </a:solidFill>
              </a:rPr>
              <a:t>обов’язки</a:t>
            </a:r>
            <a:r>
              <a:rPr lang="uk-UA" dirty="0" smtClean="0"/>
              <a:t>» </a:t>
            </a:r>
            <a:r>
              <a:rPr lang="uk-UA" dirty="0"/>
              <a:t>(</a:t>
            </a:r>
            <a:r>
              <a:rPr lang="uk-UA" sz="2200" i="1" dirty="0" smtClean="0"/>
              <a:t>ст. 58 ЗУ «</a:t>
            </a:r>
            <a:r>
              <a:rPr lang="uk-UA" sz="2200" i="1" dirty="0"/>
              <a:t>Про телебачення і </a:t>
            </a:r>
            <a:r>
              <a:rPr lang="uk-UA" sz="2200" i="1" dirty="0" smtClean="0"/>
              <a:t>радіомовлення»</a:t>
            </a:r>
            <a:r>
              <a:rPr lang="uk-UA" dirty="0" smtClean="0"/>
              <a:t>).</a:t>
            </a:r>
          </a:p>
          <a:p>
            <a:pPr algn="just"/>
            <a:r>
              <a:rPr lang="uk-UA" dirty="0" smtClean="0"/>
              <a:t>Журналіст друкованого ЗМІ має право, зокрема, по </a:t>
            </a:r>
            <a:r>
              <a:rPr lang="uk-UA" dirty="0"/>
              <a:t>пред’явленні редакційного посвідчення чи іншого документа, що підтверджує його професійну належність або повноваження, надані редакцією друкованого засобу масової інформації, перебувати в районі стихійного лиха, катастроф, в місцях аварій, масових безпорядків, на мітингах і демонстраціях, на територіях, </a:t>
            </a:r>
            <a:r>
              <a:rPr lang="uk-UA" b="1" dirty="0"/>
              <a:t>де оголошено надзвичайний </a:t>
            </a:r>
            <a:r>
              <a:rPr lang="uk-UA" b="1" dirty="0" smtClean="0"/>
              <a:t>стан </a:t>
            </a:r>
            <a:r>
              <a:rPr lang="uk-UA" dirty="0" smtClean="0"/>
              <a:t>(</a:t>
            </a:r>
            <a:r>
              <a:rPr lang="uk-UA" sz="2200" i="1" dirty="0" smtClean="0"/>
              <a:t>п. 7 ч. 2 ст. 26 ЗУ Про друковані ЗМІ</a:t>
            </a:r>
            <a:r>
              <a:rPr lang="uk-UA" dirty="0" smtClean="0"/>
              <a:t>).</a:t>
            </a:r>
            <a:endParaRPr lang="uk-UA" dirty="0"/>
          </a:p>
        </p:txBody>
      </p:sp>
    </p:spTree>
    <p:extLst>
      <p:ext uri="{BB962C8B-B14F-4D97-AF65-F5344CB8AC3E}">
        <p14:creationId xmlns:p14="http://schemas.microsoft.com/office/powerpoint/2010/main" val="18982471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uk-UA" dirty="0" smtClean="0"/>
              <a:t>Обов’язки органів влади </a:t>
            </a:r>
            <a:endParaRPr lang="uk-UA" dirty="0"/>
          </a:p>
        </p:txBody>
      </p:sp>
      <p:sp>
        <p:nvSpPr>
          <p:cNvPr id="3" name="Объект 2"/>
          <p:cNvSpPr>
            <a:spLocks noGrp="1"/>
          </p:cNvSpPr>
          <p:nvPr>
            <p:ph idx="1"/>
          </p:nvPr>
        </p:nvSpPr>
        <p:spPr/>
        <p:txBody>
          <a:bodyPr>
            <a:normAutofit/>
          </a:bodyPr>
          <a:lstStyle/>
          <a:p>
            <a:pPr algn="just"/>
            <a:r>
              <a:rPr lang="uk-UA" dirty="0"/>
              <a:t>Кабінету Міністрів України, Міністерству внутрішніх справ України, Національній поліції, обласним, Київській міській державним адміністраціям разом з органами місцевого самоврядування при здійсненні заходів щодо запобігання виникненню та поширенню коронавірусної хвороби (</a:t>
            </a:r>
            <a:r>
              <a:rPr lang="en-US" dirty="0"/>
              <a:t>COVID-19), </a:t>
            </a:r>
            <a:r>
              <a:rPr lang="uk-UA" dirty="0"/>
              <a:t>передбачених карантином, встановленим Кабінетом Міністрів України, </a:t>
            </a:r>
            <a:r>
              <a:rPr lang="uk-UA" dirty="0">
                <a:solidFill>
                  <a:srgbClr val="C00000"/>
                </a:solidFill>
              </a:rPr>
              <a:t>забезпечувати безперешкодне пересування журналістів по території України</a:t>
            </a:r>
            <a:r>
              <a:rPr lang="uk-UA" dirty="0"/>
              <a:t>, в тому числі </a:t>
            </a:r>
            <a:r>
              <a:rPr lang="uk-UA" b="1" dirty="0"/>
              <a:t>на територіях, де оголошено надзвичайну ситуацію</a:t>
            </a:r>
            <a:r>
              <a:rPr lang="uk-UA" dirty="0" smtClean="0"/>
              <a:t>.</a:t>
            </a:r>
          </a:p>
          <a:p>
            <a:pPr algn="just"/>
            <a:r>
              <a:rPr lang="uk-UA" sz="2400" i="1" dirty="0" smtClean="0"/>
              <a:t>/</a:t>
            </a:r>
            <a:r>
              <a:rPr lang="uk-UA" sz="2000" i="1" dirty="0" smtClean="0"/>
              <a:t>п. </a:t>
            </a:r>
            <a:r>
              <a:rPr lang="uk-UA" sz="2000" i="1" dirty="0"/>
              <a:t>3 </a:t>
            </a:r>
            <a:r>
              <a:rPr lang="uk-UA" sz="2000" i="1" dirty="0" smtClean="0"/>
              <a:t>Прикінцевих </a:t>
            </a:r>
            <a:r>
              <a:rPr lang="uk-UA" sz="2000" i="1" dirty="0"/>
              <a:t>та </a:t>
            </a:r>
            <a:r>
              <a:rPr lang="uk-UA" sz="2000" i="1" dirty="0" smtClean="0"/>
              <a:t>перехідних положень </a:t>
            </a:r>
            <a:r>
              <a:rPr lang="ru-RU" sz="2000" i="1" dirty="0"/>
              <a:t>ЗУ «Про </a:t>
            </a:r>
            <a:r>
              <a:rPr lang="uk-UA" sz="2000" i="1" dirty="0" smtClean="0"/>
              <a:t>внесення змін до деяких законодавчих актів, спрямованих на забезпечення додаткових соціальних та економічних гарантій у зв'язку з поширенням коронавірусної хвороби (COVID-2019)» від </a:t>
            </a:r>
            <a:r>
              <a:rPr lang="ru-RU" sz="2000" i="1" dirty="0" smtClean="0"/>
              <a:t>30.03.2020</a:t>
            </a:r>
            <a:r>
              <a:rPr lang="ru-RU" sz="2400" i="1" dirty="0" smtClean="0"/>
              <a:t>/</a:t>
            </a:r>
            <a:endParaRPr lang="uk-UA" sz="2400" i="1" dirty="0"/>
          </a:p>
        </p:txBody>
      </p:sp>
    </p:spTree>
    <p:extLst>
      <p:ext uri="{BB962C8B-B14F-4D97-AF65-F5344CB8AC3E}">
        <p14:creationId xmlns:p14="http://schemas.microsoft.com/office/powerpoint/2010/main" val="4819286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199" y="365125"/>
            <a:ext cx="10649989" cy="1325563"/>
          </a:xfrm>
        </p:spPr>
        <p:txBody>
          <a:bodyPr/>
          <a:lstStyle/>
          <a:p>
            <a:pPr algn="ctr"/>
            <a:r>
              <a:rPr lang="uk-UA" dirty="0" smtClean="0"/>
              <a:t>Права журналістів, визначені законом</a:t>
            </a:r>
            <a:br>
              <a:rPr lang="uk-UA" dirty="0" smtClean="0"/>
            </a:br>
            <a:r>
              <a:rPr lang="uk-UA" dirty="0" smtClean="0"/>
              <a:t> та приписи постанови КМУ</a:t>
            </a:r>
            <a:endParaRPr lang="uk-UA" dirty="0"/>
          </a:p>
        </p:txBody>
      </p:sp>
      <p:sp>
        <p:nvSpPr>
          <p:cNvPr id="3" name="Объект 2"/>
          <p:cNvSpPr>
            <a:spLocks noGrp="1"/>
          </p:cNvSpPr>
          <p:nvPr>
            <p:ph idx="1"/>
          </p:nvPr>
        </p:nvSpPr>
        <p:spPr/>
        <p:txBody>
          <a:bodyPr/>
          <a:lstStyle/>
          <a:p>
            <a:r>
              <a:rPr lang="uk-UA" dirty="0"/>
              <a:t>4. Встановити, що особами, </a:t>
            </a:r>
            <a:r>
              <a:rPr lang="uk-UA" b="1" dirty="0"/>
              <a:t>які потребують самоізоляції</a:t>
            </a:r>
            <a:r>
              <a:rPr lang="uk-UA" dirty="0"/>
              <a:t>, є:</a:t>
            </a:r>
          </a:p>
          <a:p>
            <a:pPr lvl="1" algn="just">
              <a:buFont typeface="Wingdings" panose="05000000000000000000" pitchFamily="2" charset="2"/>
              <a:buChar char="Ø"/>
            </a:pPr>
            <a:r>
              <a:rPr lang="uk-UA" dirty="0"/>
              <a:t>особи, які мали контакт з хворим на </a:t>
            </a:r>
            <a:r>
              <a:rPr lang="en-US" dirty="0"/>
              <a:t>COVID-19, </a:t>
            </a:r>
            <a:r>
              <a:rPr lang="uk-UA" dirty="0"/>
              <a:t>крім осіб, які перебували у засобах індивідуального захисту у зв’язку з виконанням службових обов’язків;</a:t>
            </a:r>
          </a:p>
          <a:p>
            <a:pPr lvl="1" algn="just">
              <a:buFont typeface="Wingdings" panose="05000000000000000000" pitchFamily="2" charset="2"/>
              <a:buChar char="Ø"/>
            </a:pPr>
            <a:r>
              <a:rPr lang="uk-UA" dirty="0"/>
              <a:t>особи, щодо яких є підозра на інфікування, або особи, які хворіють на </a:t>
            </a:r>
            <a:r>
              <a:rPr lang="en-US" dirty="0"/>
              <a:t>COVID-19 </a:t>
            </a:r>
            <a:r>
              <a:rPr lang="uk-UA" dirty="0"/>
              <a:t>та не потребують госпіталізації;</a:t>
            </a:r>
          </a:p>
          <a:p>
            <a:pPr lvl="1" algn="just">
              <a:buFont typeface="Wingdings" panose="05000000000000000000" pitchFamily="2" charset="2"/>
              <a:buChar char="Ø"/>
            </a:pPr>
            <a:r>
              <a:rPr lang="uk-UA" dirty="0">
                <a:solidFill>
                  <a:srgbClr val="0070C0"/>
                </a:solidFill>
              </a:rPr>
              <a:t>особи, які досягли 60-річного віку, крім осіб, які здійснюють заходи, пов’язані з недопущенням поширення </a:t>
            </a:r>
            <a:r>
              <a:rPr lang="en-US" dirty="0">
                <a:solidFill>
                  <a:srgbClr val="0070C0"/>
                </a:solidFill>
              </a:rPr>
              <a:t>COVID-19, </a:t>
            </a:r>
            <a:r>
              <a:rPr lang="uk-UA" dirty="0">
                <a:solidFill>
                  <a:srgbClr val="0070C0"/>
                </a:solidFill>
              </a:rPr>
              <a:t>забезпечують діяльність об’єктів критичної інфраструктури</a:t>
            </a:r>
            <a:r>
              <a:rPr lang="uk-UA" dirty="0" smtClean="0"/>
              <a:t>.</a:t>
            </a:r>
          </a:p>
          <a:p>
            <a:pPr marL="457200" lvl="1" indent="0" algn="just">
              <a:buNone/>
            </a:pPr>
            <a:r>
              <a:rPr lang="uk-UA" sz="2000" i="1" dirty="0"/>
              <a:t>/</a:t>
            </a:r>
            <a:r>
              <a:rPr lang="uk-UA" sz="2000" i="1" dirty="0" smtClean="0"/>
              <a:t>постанова </a:t>
            </a:r>
            <a:r>
              <a:rPr lang="uk-UA" sz="2000" i="1" dirty="0"/>
              <a:t>Кабінету Міністрів </a:t>
            </a:r>
            <a:r>
              <a:rPr lang="uk-UA" sz="2000" i="1" dirty="0" smtClean="0"/>
              <a:t>України від </a:t>
            </a:r>
            <a:r>
              <a:rPr lang="uk-UA" sz="2000" i="1" dirty="0"/>
              <a:t>2 квітня 2020 р. № </a:t>
            </a:r>
            <a:r>
              <a:rPr lang="uk-UA" sz="2000" i="1" dirty="0" smtClean="0"/>
              <a:t>255/</a:t>
            </a:r>
          </a:p>
          <a:p>
            <a:pPr marL="457200" lvl="1" indent="0" algn="just">
              <a:buNone/>
            </a:pPr>
            <a:endParaRPr lang="uk-UA" sz="2000" i="1" dirty="0"/>
          </a:p>
          <a:p>
            <a:pPr marL="457200" lvl="1" indent="0" algn="just">
              <a:buNone/>
            </a:pPr>
            <a:endParaRPr lang="uk-UA" sz="2000" i="1" dirty="0"/>
          </a:p>
        </p:txBody>
      </p:sp>
    </p:spTree>
    <p:extLst>
      <p:ext uri="{BB962C8B-B14F-4D97-AF65-F5344CB8AC3E}">
        <p14:creationId xmlns:p14="http://schemas.microsoft.com/office/powerpoint/2010/main" val="38274423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uk-UA" dirty="0" smtClean="0"/>
              <a:t>Відвідування судів. </a:t>
            </a:r>
            <a:r>
              <a:rPr lang="uk-UA" dirty="0" smtClean="0">
                <a:solidFill>
                  <a:srgbClr val="C00000"/>
                </a:solidFill>
              </a:rPr>
              <a:t>Адміністративні справи</a:t>
            </a:r>
            <a:endParaRPr lang="uk-UA" dirty="0">
              <a:solidFill>
                <a:srgbClr val="C00000"/>
              </a:solidFill>
            </a:endParaRPr>
          </a:p>
        </p:txBody>
      </p:sp>
      <p:sp>
        <p:nvSpPr>
          <p:cNvPr id="3" name="Объект 2"/>
          <p:cNvSpPr>
            <a:spLocks noGrp="1"/>
          </p:cNvSpPr>
          <p:nvPr>
            <p:ph sz="half" idx="1"/>
          </p:nvPr>
        </p:nvSpPr>
        <p:spPr>
          <a:xfrm>
            <a:off x="739834" y="1825625"/>
            <a:ext cx="2111432" cy="4351338"/>
          </a:xfrm>
        </p:spPr>
        <p:txBody>
          <a:bodyPr>
            <a:normAutofit fontScale="62500" lnSpcReduction="20000"/>
          </a:bodyPr>
          <a:lstStyle/>
          <a:p>
            <a:pPr algn="just"/>
            <a:r>
              <a:rPr lang="uk-UA" sz="3200" dirty="0" smtClean="0">
                <a:solidFill>
                  <a:srgbClr val="0070C0"/>
                </a:solidFill>
              </a:rPr>
              <a:t>Встановлено можливість дистанційного розгляду справ.</a:t>
            </a:r>
          </a:p>
          <a:p>
            <a:pPr algn="just"/>
            <a:endParaRPr lang="uk-UA" sz="2000" dirty="0"/>
          </a:p>
          <a:p>
            <a:pPr algn="just"/>
            <a:endParaRPr lang="uk-UA" sz="2000" dirty="0" smtClean="0"/>
          </a:p>
          <a:p>
            <a:pPr algn="just"/>
            <a:endParaRPr lang="uk-UA" sz="2000" dirty="0" smtClean="0"/>
          </a:p>
          <a:p>
            <a:pPr algn="just"/>
            <a:endParaRPr lang="uk-UA" sz="2000" dirty="0"/>
          </a:p>
          <a:p>
            <a:pPr algn="just"/>
            <a:endParaRPr lang="uk-UA" sz="2000" dirty="0" smtClean="0"/>
          </a:p>
          <a:p>
            <a:pPr algn="just"/>
            <a:r>
              <a:rPr lang="uk-UA" sz="3200" dirty="0" smtClean="0">
                <a:solidFill>
                  <a:srgbClr val="0070C0"/>
                </a:solidFill>
              </a:rPr>
              <a:t>Продовження на час карантину процесуальних строків.</a:t>
            </a:r>
          </a:p>
          <a:p>
            <a:pPr algn="just"/>
            <a:endParaRPr lang="uk-UA" sz="3200" dirty="0">
              <a:solidFill>
                <a:srgbClr val="0070C0"/>
              </a:solidFill>
            </a:endParaRPr>
          </a:p>
          <a:p>
            <a:pPr algn="just"/>
            <a:endParaRPr lang="uk-UA" sz="2000" dirty="0" smtClean="0"/>
          </a:p>
          <a:p>
            <a:pPr algn="just"/>
            <a:endParaRPr lang="uk-UA" sz="2000" dirty="0"/>
          </a:p>
          <a:p>
            <a:pPr algn="just"/>
            <a:endParaRPr lang="uk-UA" sz="2000" dirty="0" smtClean="0"/>
          </a:p>
          <a:p>
            <a:pPr algn="just"/>
            <a:endParaRPr lang="uk-UA" sz="2000" dirty="0"/>
          </a:p>
        </p:txBody>
      </p:sp>
      <p:sp>
        <p:nvSpPr>
          <p:cNvPr id="4" name="Объект 3"/>
          <p:cNvSpPr>
            <a:spLocks noGrp="1"/>
          </p:cNvSpPr>
          <p:nvPr>
            <p:ph sz="half" idx="2"/>
          </p:nvPr>
        </p:nvSpPr>
        <p:spPr>
          <a:xfrm>
            <a:off x="3142211" y="1825625"/>
            <a:ext cx="8211589" cy="4351338"/>
          </a:xfrm>
        </p:spPr>
        <p:txBody>
          <a:bodyPr>
            <a:normAutofit fontScale="62500" lnSpcReduction="20000"/>
          </a:bodyPr>
          <a:lstStyle/>
          <a:p>
            <a:pPr algn="just"/>
            <a:r>
              <a:rPr lang="uk-UA" dirty="0"/>
              <a:t>Під час карантину, встановленого Кабінетом Міністрів України з метою запобігання поширенню коронавірусної хвороби (</a:t>
            </a:r>
            <a:r>
              <a:rPr lang="en-US" dirty="0"/>
              <a:t>COVID-19), </a:t>
            </a:r>
            <a:r>
              <a:rPr lang="uk-UA" b="1" dirty="0"/>
              <a:t>учасники справи можуть брати участь у судовому засіданні в режимі відеоконференції поза межами приміщення суду з використанням власних технічних засобів</a:t>
            </a:r>
            <a:r>
              <a:rPr lang="uk-UA" dirty="0"/>
              <a:t>. Підтвердження особи учасника справи здійснюється із застосуванням електронного підпису, а якщо особа не має такого підпису, то у порядку, визначеному Законом України "Про Єдиний державний демографічний реєстр та документи, що підтверджують громадянство України, посвідчують особу чи її спеціальний статус" або Державною судовою адміністрацією </a:t>
            </a:r>
            <a:r>
              <a:rPr lang="uk-UA" dirty="0" smtClean="0"/>
              <a:t>України»          </a:t>
            </a:r>
            <a:r>
              <a:rPr lang="uk-UA" sz="2200" i="1" dirty="0" smtClean="0"/>
              <a:t>/ст. 195 КАСУ/.</a:t>
            </a:r>
          </a:p>
          <a:p>
            <a:pPr algn="just"/>
            <a:endParaRPr lang="uk-UA" dirty="0" smtClean="0"/>
          </a:p>
          <a:p>
            <a:pPr algn="just"/>
            <a:r>
              <a:rPr lang="uk-UA" dirty="0" smtClean="0"/>
              <a:t>Під </a:t>
            </a:r>
            <a:r>
              <a:rPr lang="uk-UA" dirty="0"/>
              <a:t>час дії карантину, встановленого Кабінетом Міністрів України з метою запобігання поширенню коронавірусної хвороби (</a:t>
            </a:r>
            <a:r>
              <a:rPr lang="en-US" dirty="0"/>
              <a:t>COVID-19), </a:t>
            </a:r>
            <a:r>
              <a:rPr lang="uk-UA" dirty="0"/>
              <a:t>строки, визначені статтями 47, 79, 80, 114, 122, 162, 163, 164, 165, 169, 177, 193, 261, 295, 304, 309, 329, 338, 342, 363 цього Кодексу, а також інші процесуальні </a:t>
            </a:r>
            <a:r>
              <a:rPr lang="uk-UA" dirty="0" smtClean="0"/>
              <a:t>строки…продовжуються на строк дії такого карантину.</a:t>
            </a:r>
          </a:p>
          <a:p>
            <a:pPr algn="just"/>
            <a:r>
              <a:rPr lang="uk-UA" dirty="0" smtClean="0"/>
              <a:t>Строк, який встановлює суд у своєму рішенні, не може бути меншим, ніж строк дії карантину, пов’язаного із запобіганням поширенню коронавірусної хвороби </a:t>
            </a:r>
            <a:r>
              <a:rPr lang="ru-RU" dirty="0" smtClean="0"/>
              <a:t>(</a:t>
            </a:r>
            <a:r>
              <a:rPr lang="ru-RU" dirty="0"/>
              <a:t>COVID-19</a:t>
            </a:r>
            <a:r>
              <a:rPr lang="ru-RU" dirty="0" smtClean="0"/>
              <a:t>)» </a:t>
            </a:r>
            <a:r>
              <a:rPr lang="ru-RU" sz="2200" i="1" dirty="0" smtClean="0"/>
              <a:t>/п</a:t>
            </a:r>
            <a:r>
              <a:rPr lang="ru-RU" sz="2200" i="1" dirty="0"/>
              <a:t>. </a:t>
            </a:r>
            <a:r>
              <a:rPr lang="ru-RU" sz="2200" i="1" dirty="0" smtClean="0"/>
              <a:t>3 </a:t>
            </a:r>
            <a:r>
              <a:rPr lang="uk-UA" sz="2200" i="1" dirty="0" smtClean="0"/>
              <a:t>розділу "Прикінцеві положення« КАСУ</a:t>
            </a:r>
            <a:r>
              <a:rPr lang="ru-RU" sz="2200" i="1" dirty="0" smtClean="0"/>
              <a:t>/ </a:t>
            </a:r>
            <a:r>
              <a:rPr lang="ru-RU" sz="2200" i="1" dirty="0"/>
              <a:t>.</a:t>
            </a:r>
            <a:endParaRPr lang="uk-UA" sz="2200" i="1" dirty="0" smtClean="0"/>
          </a:p>
          <a:p>
            <a:pPr algn="just"/>
            <a:endParaRPr lang="uk-UA" dirty="0"/>
          </a:p>
          <a:p>
            <a:endParaRPr lang="uk-UA" dirty="0"/>
          </a:p>
        </p:txBody>
      </p:sp>
    </p:spTree>
    <p:extLst>
      <p:ext uri="{BB962C8B-B14F-4D97-AF65-F5344CB8AC3E}">
        <p14:creationId xmlns:p14="http://schemas.microsoft.com/office/powerpoint/2010/main" val="22815801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uk-UA" dirty="0" smtClean="0"/>
              <a:t>Відвідування судів. </a:t>
            </a:r>
            <a:r>
              <a:rPr lang="uk-UA" dirty="0" smtClean="0">
                <a:solidFill>
                  <a:srgbClr val="C00000"/>
                </a:solidFill>
              </a:rPr>
              <a:t>Кримінальні справи</a:t>
            </a:r>
            <a:endParaRPr lang="uk-UA" dirty="0">
              <a:solidFill>
                <a:srgbClr val="C00000"/>
              </a:solidFill>
            </a:endParaRPr>
          </a:p>
        </p:txBody>
      </p:sp>
      <p:sp>
        <p:nvSpPr>
          <p:cNvPr id="3" name="Объект 2"/>
          <p:cNvSpPr>
            <a:spLocks noGrp="1"/>
          </p:cNvSpPr>
          <p:nvPr>
            <p:ph idx="1"/>
          </p:nvPr>
        </p:nvSpPr>
        <p:spPr/>
        <p:txBody>
          <a:bodyPr>
            <a:normAutofit fontScale="70000" lnSpcReduction="20000"/>
          </a:bodyPr>
          <a:lstStyle/>
          <a:p>
            <a:pPr algn="just"/>
            <a:r>
              <a:rPr lang="uk-UA" dirty="0"/>
              <a:t>Кримінальне провадження в судах усіх інстанцій здійснюється </a:t>
            </a:r>
            <a:r>
              <a:rPr lang="uk-UA" b="1" dirty="0"/>
              <a:t>відкрито</a:t>
            </a:r>
            <a:r>
              <a:rPr lang="uk-UA" dirty="0"/>
              <a:t>. </a:t>
            </a:r>
            <a:endParaRPr lang="uk-UA" dirty="0" smtClean="0"/>
          </a:p>
          <a:p>
            <a:pPr algn="just"/>
            <a:r>
              <a:rPr lang="uk-UA" dirty="0" smtClean="0"/>
              <a:t>Слідчий </a:t>
            </a:r>
            <a:r>
              <a:rPr lang="uk-UA" dirty="0"/>
              <a:t>суддя, суд </a:t>
            </a:r>
            <a:r>
              <a:rPr lang="uk-UA" dirty="0">
                <a:solidFill>
                  <a:srgbClr val="C00000"/>
                </a:solidFill>
              </a:rPr>
              <a:t>може</a:t>
            </a:r>
            <a:r>
              <a:rPr lang="uk-UA" dirty="0"/>
              <a:t> прийняти рішення </a:t>
            </a:r>
            <a:r>
              <a:rPr lang="uk-UA" b="1" dirty="0">
                <a:solidFill>
                  <a:srgbClr val="C00000"/>
                </a:solidFill>
              </a:rPr>
              <a:t>про обмеження доступу осіб, які не є учасниками судового процесу, в судове засідання під час карантину</a:t>
            </a:r>
            <a:r>
              <a:rPr lang="uk-UA" dirty="0"/>
              <a:t>, встановленого Кабінетом Міністрів України відповідно до Закону України "Про захист населення від інфекційних хвороб", </a:t>
            </a:r>
            <a:r>
              <a:rPr lang="uk-UA" b="1" dirty="0">
                <a:solidFill>
                  <a:srgbClr val="C00000"/>
                </a:solidFill>
              </a:rPr>
              <a:t>якщо участь в судовому засіданні становитиме загрозу життю чи здоров’ю особи</a:t>
            </a:r>
            <a:r>
              <a:rPr lang="uk-UA" dirty="0"/>
              <a:t>. </a:t>
            </a:r>
            <a:endParaRPr lang="uk-UA" dirty="0" smtClean="0"/>
          </a:p>
          <a:p>
            <a:pPr algn="just"/>
            <a:r>
              <a:rPr lang="uk-UA" dirty="0" smtClean="0"/>
              <a:t>Слідчий </a:t>
            </a:r>
            <a:r>
              <a:rPr lang="uk-UA" dirty="0"/>
              <a:t>суддя, суд може прийняти рішення про здійснення кримінального провадження у закритому судовому засіданні впродовж усього судового провадження або його окремої частини лише у разі:</a:t>
            </a:r>
          </a:p>
          <a:p>
            <a:pPr lvl="1"/>
            <a:r>
              <a:rPr lang="uk-UA" dirty="0" smtClean="0"/>
              <a:t>1</a:t>
            </a:r>
            <a:r>
              <a:rPr lang="uk-UA" dirty="0"/>
              <a:t>) якщо обвинуваченим є неповнолітній;</a:t>
            </a:r>
          </a:p>
          <a:p>
            <a:pPr lvl="1"/>
            <a:r>
              <a:rPr lang="uk-UA" dirty="0" smtClean="0"/>
              <a:t>2</a:t>
            </a:r>
            <a:r>
              <a:rPr lang="uk-UA" dirty="0"/>
              <a:t>) розгляду справи про злочин проти статевої свободи та статевої недоторканості особи;</a:t>
            </a:r>
          </a:p>
          <a:p>
            <a:pPr lvl="1"/>
            <a:r>
              <a:rPr lang="uk-UA" dirty="0" smtClean="0"/>
              <a:t>3</a:t>
            </a:r>
            <a:r>
              <a:rPr lang="uk-UA" dirty="0"/>
              <a:t>) необхідності запобігти розголошенню відомостей про особисте та сімейне життя чи обставин, які принижують гідність особи;</a:t>
            </a:r>
          </a:p>
          <a:p>
            <a:pPr lvl="1"/>
            <a:r>
              <a:rPr lang="uk-UA" dirty="0" smtClean="0"/>
              <a:t>4</a:t>
            </a:r>
            <a:r>
              <a:rPr lang="uk-UA" dirty="0"/>
              <a:t>) якщо здійснення провадження у відкритому судовому засіданні може призвести до розголошення таємниці, що охороняється законом;</a:t>
            </a:r>
          </a:p>
          <a:p>
            <a:pPr lvl="1"/>
            <a:r>
              <a:rPr lang="uk-UA" dirty="0" smtClean="0"/>
              <a:t>5</a:t>
            </a:r>
            <a:r>
              <a:rPr lang="uk-UA" dirty="0"/>
              <a:t>) необхідності забезпечення безпеки осіб, які беруть участь у кримінальному </a:t>
            </a:r>
            <a:r>
              <a:rPr lang="uk-UA" dirty="0" smtClean="0"/>
              <a:t>провадженні».</a:t>
            </a:r>
          </a:p>
          <a:p>
            <a:pPr lvl="1"/>
            <a:r>
              <a:rPr lang="uk-UA" sz="2000" i="1" dirty="0" smtClean="0"/>
              <a:t>/ст. 27 КПКУ/</a:t>
            </a:r>
            <a:endParaRPr lang="uk-UA" sz="2000" i="1" dirty="0"/>
          </a:p>
        </p:txBody>
      </p:sp>
    </p:spTree>
    <p:extLst>
      <p:ext uri="{BB962C8B-B14F-4D97-AF65-F5344CB8AC3E}">
        <p14:creationId xmlns:p14="http://schemas.microsoft.com/office/powerpoint/2010/main" val="2341608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6"/>
            <a:ext cx="10515600" cy="881784"/>
          </a:xfrm>
        </p:spPr>
        <p:txBody>
          <a:bodyPr>
            <a:normAutofit/>
          </a:bodyPr>
          <a:lstStyle/>
          <a:p>
            <a:pPr algn="ctr"/>
            <a:r>
              <a:rPr lang="uk-UA" sz="3600" dirty="0"/>
              <a:t>Відвідування судів. </a:t>
            </a:r>
            <a:r>
              <a:rPr lang="uk-UA" sz="3600" dirty="0" smtClean="0">
                <a:solidFill>
                  <a:srgbClr val="C00000"/>
                </a:solidFill>
              </a:rPr>
              <a:t>Господарські та цивільні  </a:t>
            </a:r>
            <a:r>
              <a:rPr lang="uk-UA" sz="3600" dirty="0">
                <a:solidFill>
                  <a:srgbClr val="C00000"/>
                </a:solidFill>
              </a:rPr>
              <a:t>справи</a:t>
            </a:r>
            <a:endParaRPr lang="uk-UA" sz="3600" dirty="0"/>
          </a:p>
        </p:txBody>
      </p:sp>
      <p:sp>
        <p:nvSpPr>
          <p:cNvPr id="4" name="Объект 3"/>
          <p:cNvSpPr>
            <a:spLocks noGrp="1"/>
          </p:cNvSpPr>
          <p:nvPr>
            <p:ph sz="half" idx="1"/>
          </p:nvPr>
        </p:nvSpPr>
        <p:spPr>
          <a:xfrm>
            <a:off x="698269" y="1363287"/>
            <a:ext cx="1928553" cy="5120640"/>
          </a:xfrm>
        </p:spPr>
        <p:txBody>
          <a:bodyPr>
            <a:normAutofit fontScale="62500" lnSpcReduction="20000"/>
          </a:bodyPr>
          <a:lstStyle/>
          <a:p>
            <a:pPr algn="just"/>
            <a:endParaRPr lang="uk-UA" dirty="0" smtClean="0">
              <a:solidFill>
                <a:srgbClr val="0070C0"/>
              </a:solidFill>
            </a:endParaRPr>
          </a:p>
          <a:p>
            <a:pPr algn="just"/>
            <a:r>
              <a:rPr lang="uk-UA" dirty="0" smtClean="0">
                <a:solidFill>
                  <a:srgbClr val="0070C0"/>
                </a:solidFill>
              </a:rPr>
              <a:t>Обмеження доступу до судових засідань</a:t>
            </a:r>
            <a:endParaRPr lang="uk-UA" dirty="0">
              <a:solidFill>
                <a:srgbClr val="0070C0"/>
              </a:solidFill>
            </a:endParaRPr>
          </a:p>
          <a:p>
            <a:pPr algn="just"/>
            <a:endParaRPr lang="uk-UA" dirty="0" smtClean="0">
              <a:solidFill>
                <a:srgbClr val="0070C0"/>
              </a:solidFill>
            </a:endParaRPr>
          </a:p>
          <a:p>
            <a:pPr algn="just"/>
            <a:endParaRPr lang="uk-UA" dirty="0" smtClean="0">
              <a:solidFill>
                <a:srgbClr val="0070C0"/>
              </a:solidFill>
            </a:endParaRPr>
          </a:p>
          <a:p>
            <a:pPr algn="just"/>
            <a:r>
              <a:rPr lang="uk-UA" dirty="0" smtClean="0">
                <a:solidFill>
                  <a:srgbClr val="0070C0"/>
                </a:solidFill>
              </a:rPr>
              <a:t>Встановлено </a:t>
            </a:r>
            <a:r>
              <a:rPr lang="uk-UA" dirty="0">
                <a:solidFill>
                  <a:srgbClr val="0070C0"/>
                </a:solidFill>
              </a:rPr>
              <a:t>можливість дистанційного розгляду справ.</a:t>
            </a:r>
          </a:p>
          <a:p>
            <a:pPr algn="just"/>
            <a:endParaRPr lang="uk-UA" sz="1800" dirty="0"/>
          </a:p>
          <a:p>
            <a:pPr algn="just"/>
            <a:endParaRPr lang="uk-UA" sz="1800" dirty="0"/>
          </a:p>
          <a:p>
            <a:pPr algn="just"/>
            <a:endParaRPr lang="uk-UA" sz="1800" dirty="0"/>
          </a:p>
          <a:p>
            <a:pPr algn="just"/>
            <a:r>
              <a:rPr lang="uk-UA" dirty="0" smtClean="0">
                <a:solidFill>
                  <a:srgbClr val="0070C0"/>
                </a:solidFill>
              </a:rPr>
              <a:t>Продовження </a:t>
            </a:r>
            <a:r>
              <a:rPr lang="uk-UA" dirty="0">
                <a:solidFill>
                  <a:srgbClr val="0070C0"/>
                </a:solidFill>
              </a:rPr>
              <a:t>на час карантину процесуальних строків.</a:t>
            </a:r>
          </a:p>
          <a:p>
            <a:endParaRPr lang="uk-UA" dirty="0"/>
          </a:p>
        </p:txBody>
      </p:sp>
      <p:sp>
        <p:nvSpPr>
          <p:cNvPr id="5" name="Объект 4"/>
          <p:cNvSpPr>
            <a:spLocks noGrp="1"/>
          </p:cNvSpPr>
          <p:nvPr>
            <p:ph sz="half" idx="2"/>
          </p:nvPr>
        </p:nvSpPr>
        <p:spPr>
          <a:xfrm>
            <a:off x="2818015" y="1363286"/>
            <a:ext cx="9010996" cy="5261957"/>
          </a:xfrm>
        </p:spPr>
        <p:txBody>
          <a:bodyPr>
            <a:normAutofit fontScale="62500" lnSpcReduction="20000"/>
          </a:bodyPr>
          <a:lstStyle/>
          <a:p>
            <a:pPr algn="just"/>
            <a:r>
              <a:rPr lang="uk-UA" dirty="0"/>
              <a:t>Суд може видалити із зали судових засідань осіб, які перешкоджають веденню судового засідання, здійсненню прав або виконанню обов’язків учасників судового процесу або судді, порушують порядок у залі суду. </a:t>
            </a:r>
            <a:endParaRPr lang="uk-UA" dirty="0" smtClean="0"/>
          </a:p>
          <a:p>
            <a:pPr algn="just"/>
            <a:r>
              <a:rPr lang="uk-UA" dirty="0" smtClean="0"/>
              <a:t>Суд </a:t>
            </a:r>
            <a:r>
              <a:rPr lang="uk-UA" dirty="0">
                <a:solidFill>
                  <a:srgbClr val="C00000"/>
                </a:solidFill>
              </a:rPr>
              <a:t>може </a:t>
            </a:r>
            <a:r>
              <a:rPr lang="uk-UA" dirty="0"/>
              <a:t>прийняти рішення про </a:t>
            </a:r>
            <a:r>
              <a:rPr lang="uk-UA" dirty="0">
                <a:solidFill>
                  <a:srgbClr val="C00000"/>
                </a:solidFill>
              </a:rPr>
              <a:t>обмеження доступу </a:t>
            </a:r>
            <a:r>
              <a:rPr lang="uk-UA" dirty="0"/>
              <a:t>осіб, які </a:t>
            </a:r>
            <a:r>
              <a:rPr lang="uk-UA" dirty="0">
                <a:solidFill>
                  <a:srgbClr val="C00000"/>
                </a:solidFill>
              </a:rPr>
              <a:t>не є учасниками судового процесу, в судове засідання під час каранти</a:t>
            </a:r>
            <a:r>
              <a:rPr lang="uk-UA" dirty="0"/>
              <a:t>ну, встановленого Кабінетом Міністрів України відповідно до Закону України "Про захист населення від інфекційних хвороб", </a:t>
            </a:r>
            <a:r>
              <a:rPr lang="uk-UA" dirty="0">
                <a:solidFill>
                  <a:srgbClr val="C00000"/>
                </a:solidFill>
              </a:rPr>
              <a:t>якщо участь в судовому засіданні становитиме загрозу життю чи здоров’ю </a:t>
            </a:r>
            <a:r>
              <a:rPr lang="uk-UA" dirty="0" smtClean="0">
                <a:solidFill>
                  <a:srgbClr val="C00000"/>
                </a:solidFill>
              </a:rPr>
              <a:t>особи</a:t>
            </a:r>
            <a:r>
              <a:rPr lang="uk-UA" sz="2900" dirty="0"/>
              <a:t>»</a:t>
            </a:r>
            <a:r>
              <a:rPr lang="uk-UA" dirty="0" smtClean="0"/>
              <a:t> /</a:t>
            </a:r>
            <a:r>
              <a:rPr lang="uk-UA" sz="2200" i="1" dirty="0" smtClean="0"/>
              <a:t>ст. 8 ГПКУ, 7 ЦПКУ</a:t>
            </a:r>
            <a:r>
              <a:rPr lang="uk-UA" dirty="0" smtClean="0"/>
              <a:t>/;</a:t>
            </a:r>
            <a:endParaRPr lang="uk-UA" dirty="0"/>
          </a:p>
          <a:p>
            <a:pPr algn="just"/>
            <a:r>
              <a:rPr lang="uk-UA" dirty="0" smtClean="0"/>
              <a:t>Під </a:t>
            </a:r>
            <a:r>
              <a:rPr lang="uk-UA" dirty="0"/>
              <a:t>час дії карантину, встановленого Кабінетом Міністрів України з метою запобігання поширенню коронавірусної хвороби (</a:t>
            </a:r>
            <a:r>
              <a:rPr lang="en-US" dirty="0"/>
              <a:t>COVID-19), </a:t>
            </a:r>
            <a:r>
              <a:rPr lang="uk-UA" dirty="0"/>
              <a:t>учасники справи можуть брати участь у судовому засіданні </a:t>
            </a:r>
            <a:r>
              <a:rPr lang="uk-UA" dirty="0">
                <a:solidFill>
                  <a:srgbClr val="0070C0"/>
                </a:solidFill>
              </a:rPr>
              <a:t>в режимі відеоконференції </a:t>
            </a:r>
            <a:r>
              <a:rPr lang="uk-UA" dirty="0"/>
              <a:t>поза межами приміщення суду з використанням власних технічних засобів. Підтвердження особи учасника справи здійснюється із застосуванням електронного підпису, а якщо особа не має такого підпису, то у порядку, визначеному Законом України "Про Єдиний державний демографічний реєстр та документи, що підтверджують громадянство України, посвідчують особу чи її спеціальний статус" або Державною судовою </a:t>
            </a:r>
            <a:r>
              <a:rPr lang="uk-UA" dirty="0" smtClean="0"/>
              <a:t>адміністрацією України» /</a:t>
            </a:r>
            <a:r>
              <a:rPr lang="uk-UA" sz="2200" i="1" dirty="0" smtClean="0"/>
              <a:t>ст. 197 ГПКУ, 212 ЦПКУ</a:t>
            </a:r>
            <a:r>
              <a:rPr lang="uk-UA" dirty="0" smtClean="0"/>
              <a:t>/.</a:t>
            </a:r>
          </a:p>
          <a:p>
            <a:pPr algn="just"/>
            <a:r>
              <a:rPr lang="uk-UA" dirty="0"/>
              <a:t> Під час дії карантину, встановленого Кабінетом Міністрів України з метою запобігання поширенню коронавірусної хвороби (</a:t>
            </a:r>
            <a:r>
              <a:rPr lang="en-US" dirty="0"/>
              <a:t>COVID-19), </a:t>
            </a:r>
            <a:r>
              <a:rPr lang="uk-UA" dirty="0"/>
              <a:t>строки, визначені статтями </a:t>
            </a:r>
            <a:r>
              <a:rPr lang="uk-UA" dirty="0" smtClean="0"/>
              <a:t>_____, </a:t>
            </a:r>
            <a:r>
              <a:rPr lang="uk-UA" dirty="0"/>
              <a:t>а також інші процесуальні </a:t>
            </a:r>
            <a:r>
              <a:rPr lang="uk-UA" dirty="0" smtClean="0"/>
              <a:t>строки… продовжуються на строк дії такого карантину.</a:t>
            </a:r>
          </a:p>
          <a:p>
            <a:pPr algn="just"/>
            <a:r>
              <a:rPr lang="uk-UA" dirty="0" smtClean="0"/>
              <a:t>Строк, який встановлює суд у своєму рішенні, не може бути меншим, ніж строк карантину, пов’язаного із запобіганням поширенню коронавірусної хвороби </a:t>
            </a:r>
            <a:r>
              <a:rPr lang="ru-RU" dirty="0" smtClean="0"/>
              <a:t>(</a:t>
            </a:r>
            <a:r>
              <a:rPr lang="ru-RU" dirty="0"/>
              <a:t>COVID-19</a:t>
            </a:r>
            <a:r>
              <a:rPr lang="ru-RU" dirty="0" smtClean="0"/>
              <a:t>)» /</a:t>
            </a:r>
            <a:r>
              <a:rPr lang="ru-RU" sz="2500" i="1" dirty="0" smtClean="0"/>
              <a:t>п. </a:t>
            </a:r>
            <a:r>
              <a:rPr lang="ru-RU" sz="2500" i="1" dirty="0"/>
              <a:t>4 </a:t>
            </a:r>
            <a:r>
              <a:rPr lang="uk-UA" sz="2500" i="1" dirty="0" smtClean="0"/>
              <a:t>розділу</a:t>
            </a:r>
            <a:r>
              <a:rPr lang="ru-RU" sz="2500" i="1" dirty="0" smtClean="0"/>
              <a:t> </a:t>
            </a:r>
            <a:r>
              <a:rPr lang="en-US" sz="2500" i="1" dirty="0"/>
              <a:t>X </a:t>
            </a:r>
            <a:r>
              <a:rPr lang="en-US" sz="2500" i="1" dirty="0" smtClean="0"/>
              <a:t>"</a:t>
            </a:r>
            <a:r>
              <a:rPr lang="uk-UA" sz="2500" i="1" dirty="0" smtClean="0"/>
              <a:t>Прикінцеві положення</a:t>
            </a:r>
            <a:r>
              <a:rPr lang="ru-RU" sz="2500" i="1" dirty="0" smtClean="0"/>
              <a:t>"  ГПКУ</a:t>
            </a:r>
            <a:r>
              <a:rPr lang="ru-RU" sz="2500" i="1" dirty="0"/>
              <a:t>, пункт </a:t>
            </a:r>
            <a:r>
              <a:rPr lang="ru-RU" sz="2500" i="1" dirty="0" smtClean="0"/>
              <a:t>3 </a:t>
            </a:r>
            <a:r>
              <a:rPr lang="ru-RU" sz="2500" i="1" dirty="0" err="1" smtClean="0"/>
              <a:t>розділ</a:t>
            </a:r>
            <a:r>
              <a:rPr lang="ru-RU" sz="2500" i="1" dirty="0" smtClean="0"/>
              <a:t> </a:t>
            </a:r>
            <a:r>
              <a:rPr lang="en-US" sz="2500" i="1" dirty="0"/>
              <a:t>XII </a:t>
            </a:r>
            <a:r>
              <a:rPr lang="en-US" sz="2500" i="1" dirty="0" smtClean="0"/>
              <a:t>"</a:t>
            </a:r>
            <a:r>
              <a:rPr lang="uk-UA" sz="2500" i="1" dirty="0" smtClean="0"/>
              <a:t>Прикінцеві положення</a:t>
            </a:r>
            <a:r>
              <a:rPr lang="ru-RU" sz="2500" i="1" dirty="0" smtClean="0"/>
              <a:t>" </a:t>
            </a:r>
            <a:r>
              <a:rPr lang="ru-RU" sz="2500" i="1" dirty="0"/>
              <a:t>/</a:t>
            </a:r>
            <a:endParaRPr lang="uk-UA" sz="2500" i="1" dirty="0"/>
          </a:p>
        </p:txBody>
      </p:sp>
    </p:spTree>
    <p:extLst>
      <p:ext uri="{BB962C8B-B14F-4D97-AF65-F5344CB8AC3E}">
        <p14:creationId xmlns:p14="http://schemas.microsoft.com/office/powerpoint/2010/main" val="26412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a:bodyPr>
          <a:lstStyle/>
          <a:p>
            <a:pPr algn="ctr"/>
            <a:r>
              <a:rPr lang="uk-UA" sz="4400" dirty="0" smtClean="0">
                <a:solidFill>
                  <a:schemeClr val="accent2">
                    <a:lumMod val="75000"/>
                  </a:schemeClr>
                </a:solidFill>
              </a:rPr>
              <a:t>Віддалена робота, простій працівників, скорочений робочий тиждень чи відпустка без збереження заробітної плати</a:t>
            </a:r>
            <a:endParaRPr lang="uk-UA" sz="4400" dirty="0">
              <a:solidFill>
                <a:schemeClr val="accent2">
                  <a:lumMod val="75000"/>
                </a:schemeClr>
              </a:solidFill>
            </a:endParaRPr>
          </a:p>
        </p:txBody>
      </p:sp>
      <p:sp>
        <p:nvSpPr>
          <p:cNvPr id="5" name="Текст 4"/>
          <p:cNvSpPr>
            <a:spLocks noGrp="1"/>
          </p:cNvSpPr>
          <p:nvPr>
            <p:ph type="body" idx="1"/>
          </p:nvPr>
        </p:nvSpPr>
        <p:spPr/>
        <p:txBody>
          <a:bodyPr/>
          <a:lstStyle/>
          <a:p>
            <a:pPr algn="ctr"/>
            <a:r>
              <a:rPr lang="uk-UA" dirty="0" smtClean="0"/>
              <a:t>як правильно оформити зміни в роботі редакції у зв’язку з карантином?</a:t>
            </a:r>
            <a:endParaRPr lang="uk-UA" dirty="0"/>
          </a:p>
        </p:txBody>
      </p:sp>
    </p:spTree>
    <p:extLst>
      <p:ext uri="{BB962C8B-B14F-4D97-AF65-F5344CB8AC3E}">
        <p14:creationId xmlns:p14="http://schemas.microsoft.com/office/powerpoint/2010/main" val="26777515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a:bodyPr>
          <a:lstStyle/>
          <a:p>
            <a:pPr algn="ctr"/>
            <a:r>
              <a:rPr lang="uk-UA" sz="5400" dirty="0" smtClean="0">
                <a:solidFill>
                  <a:schemeClr val="accent2">
                    <a:lumMod val="75000"/>
                  </a:schemeClr>
                </a:solidFill>
              </a:rPr>
              <a:t>Законодавство, прийняте для введення карантину в Україні</a:t>
            </a:r>
            <a:endParaRPr lang="uk-UA" sz="5400" dirty="0">
              <a:solidFill>
                <a:schemeClr val="accent2">
                  <a:lumMod val="75000"/>
                </a:schemeClr>
              </a:solidFill>
            </a:endParaRPr>
          </a:p>
        </p:txBody>
      </p:sp>
      <p:sp>
        <p:nvSpPr>
          <p:cNvPr id="5" name="Текст 4"/>
          <p:cNvSpPr>
            <a:spLocks noGrp="1"/>
          </p:cNvSpPr>
          <p:nvPr>
            <p:ph type="body" idx="1"/>
          </p:nvPr>
        </p:nvSpPr>
        <p:spPr/>
        <p:txBody>
          <a:bodyPr/>
          <a:lstStyle/>
          <a:p>
            <a:pPr algn="ctr"/>
            <a:r>
              <a:rPr lang="uk-UA" dirty="0" smtClean="0"/>
              <a:t>та його вплив на роботу редакцій реформованих ЗМІ</a:t>
            </a:r>
            <a:endParaRPr lang="uk-UA" dirty="0"/>
          </a:p>
        </p:txBody>
      </p:sp>
    </p:spTree>
    <p:extLst>
      <p:ext uri="{BB962C8B-B14F-4D97-AF65-F5344CB8AC3E}">
        <p14:creationId xmlns:p14="http://schemas.microsoft.com/office/powerpoint/2010/main" val="22624385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006475"/>
          </a:xfrm>
        </p:spPr>
        <p:txBody>
          <a:bodyPr>
            <a:normAutofit fontScale="90000"/>
          </a:bodyPr>
          <a:lstStyle/>
          <a:p>
            <a:pPr algn="ctr"/>
            <a:r>
              <a:rPr lang="uk-UA" dirty="0"/>
              <a:t>Заходи протидії поширенню </a:t>
            </a:r>
            <a:r>
              <a:rPr lang="en-US" dirty="0"/>
              <a:t>COVID-19</a:t>
            </a:r>
            <a:r>
              <a:rPr lang="uk-UA" dirty="0"/>
              <a:t/>
            </a:r>
            <a:br>
              <a:rPr lang="uk-UA" dirty="0"/>
            </a:br>
            <a:r>
              <a:rPr lang="uk-UA" sz="2800" i="1" dirty="0"/>
              <a:t>/закон від 17.03.2020/</a:t>
            </a:r>
            <a:endParaRPr lang="uk-UA" dirty="0"/>
          </a:p>
        </p:txBody>
      </p:sp>
      <p:sp>
        <p:nvSpPr>
          <p:cNvPr id="3" name="Объект 2"/>
          <p:cNvSpPr>
            <a:spLocks noGrp="1"/>
          </p:cNvSpPr>
          <p:nvPr>
            <p:ph idx="1"/>
          </p:nvPr>
        </p:nvSpPr>
        <p:spPr>
          <a:xfrm>
            <a:off x="838200" y="1581150"/>
            <a:ext cx="10515600" cy="4595813"/>
          </a:xfrm>
        </p:spPr>
        <p:txBody>
          <a:bodyPr>
            <a:normAutofit fontScale="85000" lnSpcReduction="20000"/>
          </a:bodyPr>
          <a:lstStyle/>
          <a:p>
            <a:pPr algn="just"/>
            <a:r>
              <a:rPr lang="uk-UA" sz="3200" b="1" dirty="0" smtClean="0"/>
              <a:t>Установлено, </a:t>
            </a:r>
            <a:r>
              <a:rPr lang="uk-UA" sz="3200" b="1" dirty="0"/>
              <a:t>що на період встановлення карантину або обмежувальних заходів, пов’язаних із поширенням </a:t>
            </a:r>
            <a:r>
              <a:rPr lang="en-US" sz="3200" b="1" dirty="0" smtClean="0"/>
              <a:t>COVID-19:</a:t>
            </a:r>
            <a:endParaRPr lang="en-US" sz="3200" b="1" dirty="0"/>
          </a:p>
          <a:p>
            <a:pPr lvl="1" algn="just"/>
            <a:r>
              <a:rPr lang="en-US" dirty="0" smtClean="0"/>
              <a:t>1</a:t>
            </a:r>
            <a:r>
              <a:rPr lang="en-US" dirty="0"/>
              <a:t>) </a:t>
            </a:r>
            <a:r>
              <a:rPr lang="uk-UA" dirty="0"/>
              <a:t>роботодавець може доручити працівникові, у тому числі державному службовцю, службовцю органу місцевого самоврядування, виконувати </a:t>
            </a:r>
            <a:r>
              <a:rPr lang="uk-UA" b="1" dirty="0"/>
              <a:t>протягом певного періо</a:t>
            </a:r>
            <a:r>
              <a:rPr lang="uk-UA" dirty="0"/>
              <a:t>ду </a:t>
            </a:r>
            <a:r>
              <a:rPr lang="uk-UA" b="1" dirty="0"/>
              <a:t>роботу</a:t>
            </a:r>
            <a:r>
              <a:rPr lang="uk-UA" dirty="0"/>
              <a:t>, визначену трудовим договором, </a:t>
            </a:r>
            <a:r>
              <a:rPr lang="uk-UA" b="1" dirty="0">
                <a:solidFill>
                  <a:srgbClr val="C00000"/>
                </a:solidFill>
              </a:rPr>
              <a:t>вдома</a:t>
            </a:r>
            <a:r>
              <a:rPr lang="uk-UA" dirty="0"/>
              <a:t>, а також надавати працівнику, у тому числі державному службовцю, службовцю органу місцевого самоврядування, </a:t>
            </a:r>
            <a:r>
              <a:rPr lang="uk-UA" u="sng" dirty="0"/>
              <a:t>за його згодою </a:t>
            </a:r>
            <a:r>
              <a:rPr lang="uk-UA" b="1" dirty="0">
                <a:solidFill>
                  <a:srgbClr val="C00000"/>
                </a:solidFill>
              </a:rPr>
              <a:t>відпустку</a:t>
            </a:r>
            <a:r>
              <a:rPr lang="uk-UA" dirty="0"/>
              <a:t>;</a:t>
            </a:r>
          </a:p>
          <a:p>
            <a:pPr lvl="1" algn="just"/>
            <a:r>
              <a:rPr lang="uk-UA" dirty="0" smtClean="0"/>
              <a:t>2</a:t>
            </a:r>
            <a:r>
              <a:rPr lang="uk-UA" dirty="0"/>
              <a:t>) власником підприємства, установи, організації або уповноваженим органом може </a:t>
            </a:r>
            <a:r>
              <a:rPr lang="uk-UA" b="1" dirty="0">
                <a:solidFill>
                  <a:srgbClr val="C00000"/>
                </a:solidFill>
              </a:rPr>
              <a:t>змінюватися </a:t>
            </a:r>
            <a:r>
              <a:rPr lang="uk-UA" b="1" dirty="0" smtClean="0">
                <a:solidFill>
                  <a:srgbClr val="C00000"/>
                </a:solidFill>
              </a:rPr>
              <a:t>режим </a:t>
            </a:r>
            <a:r>
              <a:rPr lang="uk-UA" b="1" dirty="0">
                <a:solidFill>
                  <a:srgbClr val="C00000"/>
                </a:solidFill>
              </a:rPr>
              <a:t>роботи </a:t>
            </a:r>
            <a:r>
              <a:rPr lang="uk-UA" dirty="0"/>
              <a:t>органів, закладів, підприємств, установ, організацій, зокрема щодо прийому та обслуговування фізичних та юридичних осіб. Інформація про такі зміни повинна доводитися до відома населення з використанням веб-сайтів та інших комунікаційних засобів;</a:t>
            </a:r>
          </a:p>
          <a:p>
            <a:pPr lvl="1" algn="just"/>
            <a:r>
              <a:rPr lang="uk-UA" dirty="0" smtClean="0"/>
              <a:t>3</a:t>
            </a:r>
            <a:r>
              <a:rPr lang="uk-UA" dirty="0"/>
              <a:t>) з дня оголошення карантину </a:t>
            </a:r>
            <a:r>
              <a:rPr lang="uk-UA" b="1" dirty="0"/>
              <a:t>зупиняється перебіг строків звернення за отриманням адміністративних та інших послуг</a:t>
            </a:r>
            <a:r>
              <a:rPr lang="uk-UA" dirty="0"/>
              <a:t> та строків надання цих послуг, визначених законом. Від дня припинення карантину перебіг цих строків продовжується з урахуванням часу, що минув до його зупинення;</a:t>
            </a:r>
          </a:p>
          <a:p>
            <a:pPr lvl="1" algn="just"/>
            <a:r>
              <a:rPr lang="uk-UA" dirty="0" smtClean="0"/>
              <a:t>4</a:t>
            </a:r>
            <a:r>
              <a:rPr lang="uk-UA" dirty="0"/>
              <a:t>) </a:t>
            </a:r>
            <a:r>
              <a:rPr lang="uk-UA" b="1" dirty="0">
                <a:solidFill>
                  <a:srgbClr val="C00000"/>
                </a:solidFill>
              </a:rPr>
              <a:t>забороняється</a:t>
            </a:r>
            <a:r>
              <a:rPr lang="uk-UA" dirty="0"/>
              <a:t> проведення органами державного нагляду (контролю) </a:t>
            </a:r>
            <a:r>
              <a:rPr lang="uk-UA" b="1" dirty="0"/>
              <a:t>планових заходів із здійснення державного нагляду (контролю) </a:t>
            </a:r>
            <a:r>
              <a:rPr lang="uk-UA" dirty="0"/>
              <a:t>у сфері господарської діяльності.</a:t>
            </a:r>
            <a:endParaRPr lang="uk-UA" dirty="0" smtClean="0"/>
          </a:p>
          <a:p>
            <a:pPr algn="just"/>
            <a:endParaRPr lang="uk-UA" dirty="0"/>
          </a:p>
        </p:txBody>
      </p:sp>
    </p:spTree>
    <p:extLst>
      <p:ext uri="{BB962C8B-B14F-4D97-AF65-F5344CB8AC3E}">
        <p14:creationId xmlns:p14="http://schemas.microsoft.com/office/powerpoint/2010/main" val="24806074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uk-UA" dirty="0" smtClean="0"/>
              <a:t>Зміна істотних умов праці</a:t>
            </a:r>
            <a:endParaRPr lang="uk-UA" dirty="0"/>
          </a:p>
        </p:txBody>
      </p:sp>
      <p:sp>
        <p:nvSpPr>
          <p:cNvPr id="3" name="Объект 2"/>
          <p:cNvSpPr>
            <a:spLocks noGrp="1"/>
          </p:cNvSpPr>
          <p:nvPr>
            <p:ph idx="1"/>
          </p:nvPr>
        </p:nvSpPr>
        <p:spPr>
          <a:xfrm>
            <a:off x="838200" y="1690688"/>
            <a:ext cx="10515600" cy="4486275"/>
          </a:xfrm>
        </p:spPr>
        <p:txBody>
          <a:bodyPr>
            <a:normAutofit fontScale="92500" lnSpcReduction="10000"/>
          </a:bodyPr>
          <a:lstStyle/>
          <a:p>
            <a:pPr algn="just"/>
            <a:r>
              <a:rPr lang="uk-UA" dirty="0"/>
              <a:t>У зв'язку із змінами в організації виробництва і праці допускається зміна істотних умов праці при продовженні роботи за тією ж спеціальністю, кваліфікацією чи посадою. </a:t>
            </a:r>
            <a:endParaRPr lang="uk-UA" dirty="0" smtClean="0"/>
          </a:p>
          <a:p>
            <a:pPr algn="just"/>
            <a:r>
              <a:rPr lang="uk-UA" b="1" dirty="0" smtClean="0"/>
              <a:t>Про </a:t>
            </a:r>
            <a:r>
              <a:rPr lang="uk-UA" b="1" dirty="0"/>
              <a:t>зміну істотних умов праці </a:t>
            </a:r>
            <a:r>
              <a:rPr lang="uk-UA" dirty="0"/>
              <a:t>- систем та </a:t>
            </a:r>
            <a:r>
              <a:rPr lang="uk-UA" b="1" dirty="0"/>
              <a:t>розмірів оплати праці</a:t>
            </a:r>
            <a:r>
              <a:rPr lang="uk-UA" dirty="0"/>
              <a:t>, пільг, </a:t>
            </a:r>
            <a:r>
              <a:rPr lang="uk-UA" b="1" dirty="0"/>
              <a:t>режиму роботи</a:t>
            </a:r>
            <a:r>
              <a:rPr lang="uk-UA" dirty="0"/>
              <a:t>, </a:t>
            </a:r>
            <a:r>
              <a:rPr lang="uk-UA" b="1" dirty="0">
                <a:solidFill>
                  <a:srgbClr val="C00000"/>
                </a:solidFill>
              </a:rPr>
              <a:t>встановлення або скасування неповного робочого часу</a:t>
            </a:r>
            <a:r>
              <a:rPr lang="uk-UA" dirty="0"/>
              <a:t>, суміщення професій, зміну розрядів і найменування посад та інших - працівник повинен бути повідомлений </a:t>
            </a:r>
            <a:r>
              <a:rPr lang="uk-UA" b="1" dirty="0">
                <a:solidFill>
                  <a:srgbClr val="C00000"/>
                </a:solidFill>
              </a:rPr>
              <a:t>не пізніше ніж за два місяці.</a:t>
            </a:r>
          </a:p>
          <a:p>
            <a:pPr algn="just"/>
            <a:r>
              <a:rPr lang="uk-UA" dirty="0" smtClean="0"/>
              <a:t>Якщо </a:t>
            </a:r>
            <a:r>
              <a:rPr lang="uk-UA" dirty="0"/>
              <a:t>колишні істотні умови праці не може бути збережено, а працівник не згоден на продовження роботи в нових умовах, то трудовий договір припиняється за пунктом 6 статті 36 цього Кодексу</a:t>
            </a:r>
            <a:r>
              <a:rPr lang="uk-UA" dirty="0" smtClean="0"/>
              <a:t>.</a:t>
            </a:r>
          </a:p>
          <a:p>
            <a:pPr algn="just"/>
            <a:r>
              <a:rPr lang="uk-UA" i="1" dirty="0"/>
              <a:t>/ст. </a:t>
            </a:r>
            <a:r>
              <a:rPr lang="uk-UA" i="1" dirty="0" smtClean="0"/>
              <a:t>32 </a:t>
            </a:r>
            <a:r>
              <a:rPr lang="uk-UA" i="1" dirty="0"/>
              <a:t>КЗпПУ/</a:t>
            </a:r>
          </a:p>
        </p:txBody>
      </p:sp>
    </p:spTree>
    <p:extLst>
      <p:ext uri="{BB962C8B-B14F-4D97-AF65-F5344CB8AC3E}">
        <p14:creationId xmlns:p14="http://schemas.microsoft.com/office/powerpoint/2010/main" val="18340186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uk-UA" dirty="0" smtClean="0"/>
              <a:t>Неповний робочий час</a:t>
            </a:r>
            <a:endParaRPr lang="uk-UA" dirty="0"/>
          </a:p>
        </p:txBody>
      </p:sp>
      <p:sp>
        <p:nvSpPr>
          <p:cNvPr id="3" name="Объект 2"/>
          <p:cNvSpPr>
            <a:spLocks noGrp="1"/>
          </p:cNvSpPr>
          <p:nvPr>
            <p:ph idx="1"/>
          </p:nvPr>
        </p:nvSpPr>
        <p:spPr/>
        <p:txBody>
          <a:bodyPr>
            <a:normAutofit fontScale="85000" lnSpcReduction="20000"/>
          </a:bodyPr>
          <a:lstStyle/>
          <a:p>
            <a:pPr algn="just"/>
            <a:r>
              <a:rPr lang="uk-UA" dirty="0" smtClean="0">
                <a:solidFill>
                  <a:srgbClr val="0070C0"/>
                </a:solidFill>
              </a:rPr>
              <a:t>За угодою </a:t>
            </a:r>
            <a:r>
              <a:rPr lang="uk-UA" dirty="0" smtClean="0"/>
              <a:t>між працівником і власником або уповноваженим ним органом може встановлюватись </a:t>
            </a:r>
            <a:r>
              <a:rPr lang="uk-UA" dirty="0" smtClean="0">
                <a:solidFill>
                  <a:srgbClr val="0070C0"/>
                </a:solidFill>
              </a:rPr>
              <a:t>як при прийнятті на роботу, так і згодом</a:t>
            </a:r>
            <a:r>
              <a:rPr lang="uk-UA" dirty="0" smtClean="0"/>
              <a:t> </a:t>
            </a:r>
            <a:r>
              <a:rPr lang="uk-UA" b="1" dirty="0" smtClean="0"/>
              <a:t>неповний робочий день або неповний робочий тиждень</a:t>
            </a:r>
            <a:r>
              <a:rPr lang="uk-UA" dirty="0" smtClean="0"/>
              <a:t>. </a:t>
            </a:r>
          </a:p>
          <a:p>
            <a:pPr algn="just"/>
            <a:r>
              <a:rPr lang="uk-UA" dirty="0" smtClean="0"/>
              <a:t>На просьбу вагітної жінки, жінки, яка має дитину віком до чотирнадцяти років або дитину з інвалідністю, в тому числі таку, що знаходиться під її опікуванням, або здійснює догляд за хворим членом сім'ї відповідно до медичного висновку, власник або уповноважений ним орган зобов'язаний встановлювати їй неповний робочий день або неповний робочий тиждень.</a:t>
            </a:r>
          </a:p>
          <a:p>
            <a:pPr algn="just"/>
            <a:r>
              <a:rPr lang="uk-UA" dirty="0" smtClean="0">
                <a:solidFill>
                  <a:srgbClr val="0070C0"/>
                </a:solidFill>
              </a:rPr>
              <a:t>Оплата праці в цих випадках провадиться </a:t>
            </a:r>
            <a:r>
              <a:rPr lang="uk-UA" dirty="0" err="1" smtClean="0">
                <a:solidFill>
                  <a:srgbClr val="0070C0"/>
                </a:solidFill>
              </a:rPr>
              <a:t>пропорціонально</a:t>
            </a:r>
            <a:r>
              <a:rPr lang="uk-UA" dirty="0" smtClean="0">
                <a:solidFill>
                  <a:srgbClr val="0070C0"/>
                </a:solidFill>
              </a:rPr>
              <a:t> відпрацьованому часу або залежно від виробітку</a:t>
            </a:r>
            <a:r>
              <a:rPr lang="uk-UA" dirty="0" smtClean="0"/>
              <a:t>.</a:t>
            </a:r>
          </a:p>
          <a:p>
            <a:pPr algn="just"/>
            <a:r>
              <a:rPr lang="uk-UA" dirty="0" smtClean="0"/>
              <a:t>Робота на умовах неповного робочого часу не тягне за собою будь-яких обмежень обсягу трудових прав працівників.</a:t>
            </a:r>
          </a:p>
          <a:p>
            <a:pPr algn="just"/>
            <a:endParaRPr lang="uk-UA" dirty="0" smtClean="0"/>
          </a:p>
          <a:p>
            <a:pPr algn="just"/>
            <a:r>
              <a:rPr lang="uk-UA" dirty="0" smtClean="0"/>
              <a:t>/Стаття </a:t>
            </a:r>
            <a:r>
              <a:rPr lang="ru-RU" dirty="0" smtClean="0"/>
              <a:t>56 </a:t>
            </a:r>
            <a:r>
              <a:rPr lang="uk-UA" i="1" dirty="0"/>
              <a:t>КЗпПУ/</a:t>
            </a:r>
            <a:endParaRPr lang="uk-UA" dirty="0"/>
          </a:p>
        </p:txBody>
      </p:sp>
    </p:spTree>
    <p:extLst>
      <p:ext uri="{BB962C8B-B14F-4D97-AF65-F5344CB8AC3E}">
        <p14:creationId xmlns:p14="http://schemas.microsoft.com/office/powerpoint/2010/main" val="1385359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uk-UA" dirty="0"/>
              <a:t>Заходи протидії поширенню </a:t>
            </a:r>
            <a:r>
              <a:rPr lang="en-US" dirty="0"/>
              <a:t>COVID-19</a:t>
            </a:r>
            <a:r>
              <a:rPr lang="uk-UA" dirty="0"/>
              <a:t/>
            </a:r>
            <a:br>
              <a:rPr lang="uk-UA" dirty="0"/>
            </a:br>
            <a:r>
              <a:rPr lang="uk-UA" sz="2800" i="1" dirty="0"/>
              <a:t>/закон від </a:t>
            </a:r>
            <a:r>
              <a:rPr lang="uk-UA" sz="2800" i="1" dirty="0" smtClean="0"/>
              <a:t>30.03.2020</a:t>
            </a:r>
            <a:r>
              <a:rPr lang="uk-UA" sz="2800" i="1" dirty="0"/>
              <a:t>/</a:t>
            </a:r>
            <a:endParaRPr lang="uk-UA" dirty="0"/>
          </a:p>
        </p:txBody>
      </p:sp>
      <p:sp>
        <p:nvSpPr>
          <p:cNvPr id="4" name="Объект 3"/>
          <p:cNvSpPr>
            <a:spLocks noGrp="1"/>
          </p:cNvSpPr>
          <p:nvPr>
            <p:ph sz="half" idx="1"/>
          </p:nvPr>
        </p:nvSpPr>
        <p:spPr>
          <a:xfrm>
            <a:off x="838200" y="1825625"/>
            <a:ext cx="2437015" cy="4351338"/>
          </a:xfrm>
        </p:spPr>
        <p:txBody>
          <a:bodyPr/>
          <a:lstStyle/>
          <a:p>
            <a:r>
              <a:rPr lang="uk-UA" dirty="0" smtClean="0">
                <a:solidFill>
                  <a:srgbClr val="0070C0"/>
                </a:solidFill>
              </a:rPr>
              <a:t>Дистанційна (надомна) робота</a:t>
            </a:r>
            <a:endParaRPr lang="uk-UA" dirty="0">
              <a:solidFill>
                <a:srgbClr val="0070C0"/>
              </a:solidFill>
            </a:endParaRPr>
          </a:p>
        </p:txBody>
      </p:sp>
      <p:sp>
        <p:nvSpPr>
          <p:cNvPr id="5" name="Объект 4"/>
          <p:cNvSpPr>
            <a:spLocks noGrp="1"/>
          </p:cNvSpPr>
          <p:nvPr>
            <p:ph sz="half" idx="2"/>
          </p:nvPr>
        </p:nvSpPr>
        <p:spPr>
          <a:xfrm>
            <a:off x="3524596" y="1825625"/>
            <a:ext cx="7829204" cy="4351338"/>
          </a:xfrm>
        </p:spPr>
        <p:txBody>
          <a:bodyPr/>
          <a:lstStyle/>
          <a:p>
            <a:pPr algn="just"/>
            <a:r>
              <a:rPr lang="uk-UA" dirty="0" smtClean="0"/>
              <a:t>Трудовий договір укладається, як правило, в письмовій формі. Додержання письмової форми є обов'язковим:</a:t>
            </a:r>
          </a:p>
          <a:p>
            <a:pPr algn="just"/>
            <a:endParaRPr lang="uk-UA" dirty="0" smtClean="0"/>
          </a:p>
          <a:p>
            <a:pPr algn="just"/>
            <a:r>
              <a:rPr lang="uk-UA" dirty="0" smtClean="0"/>
              <a:t>6-1) при укладенні трудового договору про дистанційну (надомну) роботу.</a:t>
            </a:r>
          </a:p>
          <a:p>
            <a:pPr algn="just"/>
            <a:r>
              <a:rPr lang="uk-UA" i="1" dirty="0" smtClean="0"/>
              <a:t>/ст. 24 КЗпПУ/</a:t>
            </a:r>
            <a:endParaRPr lang="uk-UA" i="1" dirty="0"/>
          </a:p>
        </p:txBody>
      </p:sp>
    </p:spTree>
    <p:extLst>
      <p:ext uri="{BB962C8B-B14F-4D97-AF65-F5344CB8AC3E}">
        <p14:creationId xmlns:p14="http://schemas.microsoft.com/office/powerpoint/2010/main" val="18522932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uk-UA" dirty="0" smtClean="0"/>
              <a:t>Гнучкий режим робочого часу</a:t>
            </a:r>
            <a:r>
              <a:rPr lang="uk-UA" dirty="0"/>
              <a:t/>
            </a:r>
            <a:br>
              <a:rPr lang="uk-UA" dirty="0"/>
            </a:br>
            <a:r>
              <a:rPr lang="uk-UA" sz="2000" dirty="0"/>
              <a:t>/ст. </a:t>
            </a:r>
            <a:r>
              <a:rPr lang="uk-UA" sz="2000" dirty="0" smtClean="0"/>
              <a:t>60 </a:t>
            </a:r>
            <a:r>
              <a:rPr lang="uk-UA" sz="2000" dirty="0"/>
              <a:t>КЗпПУ/</a:t>
            </a:r>
          </a:p>
        </p:txBody>
      </p:sp>
      <p:sp>
        <p:nvSpPr>
          <p:cNvPr id="3" name="Объект 2"/>
          <p:cNvSpPr>
            <a:spLocks noGrp="1"/>
          </p:cNvSpPr>
          <p:nvPr>
            <p:ph idx="1"/>
          </p:nvPr>
        </p:nvSpPr>
        <p:spPr>
          <a:xfrm>
            <a:off x="838200" y="1825625"/>
            <a:ext cx="10724804" cy="4683240"/>
          </a:xfrm>
        </p:spPr>
        <p:txBody>
          <a:bodyPr>
            <a:normAutofit fontScale="77500" lnSpcReduction="20000"/>
          </a:bodyPr>
          <a:lstStyle/>
          <a:p>
            <a:pPr algn="just"/>
            <a:r>
              <a:rPr lang="uk-UA" dirty="0" smtClean="0">
                <a:solidFill>
                  <a:srgbClr val="0070C0"/>
                </a:solidFill>
              </a:rPr>
              <a:t>За погодженням </a:t>
            </a:r>
            <a:r>
              <a:rPr lang="uk-UA" dirty="0" smtClean="0"/>
              <a:t>між працівником і власником підприємства, установи, організації або уповноваженим ним органом для працівника </a:t>
            </a:r>
            <a:r>
              <a:rPr lang="uk-UA" dirty="0" smtClean="0">
                <a:solidFill>
                  <a:srgbClr val="C00000"/>
                </a:solidFill>
              </a:rPr>
              <a:t>може</a:t>
            </a:r>
            <a:r>
              <a:rPr lang="uk-UA" dirty="0" smtClean="0"/>
              <a:t> встановлюватися </a:t>
            </a:r>
            <a:r>
              <a:rPr lang="uk-UA" dirty="0" smtClean="0">
                <a:solidFill>
                  <a:srgbClr val="0070C0"/>
                </a:solidFill>
              </a:rPr>
              <a:t>гнучкий режим робочого часу</a:t>
            </a:r>
            <a:r>
              <a:rPr lang="uk-UA" dirty="0" smtClean="0"/>
              <a:t> на </a:t>
            </a:r>
            <a:r>
              <a:rPr lang="uk-UA" dirty="0" smtClean="0">
                <a:solidFill>
                  <a:srgbClr val="C00000"/>
                </a:solidFill>
              </a:rPr>
              <a:t>визначений строк або безстроково </a:t>
            </a:r>
            <a:r>
              <a:rPr lang="uk-UA" dirty="0" smtClean="0">
                <a:solidFill>
                  <a:srgbClr val="0070C0"/>
                </a:solidFill>
              </a:rPr>
              <a:t>як при прийнятті на роботу, так і згодом.</a:t>
            </a:r>
          </a:p>
          <a:p>
            <a:pPr algn="just"/>
            <a:endParaRPr lang="uk-UA" dirty="0" smtClean="0"/>
          </a:p>
          <a:p>
            <a:pPr algn="just"/>
            <a:r>
              <a:rPr lang="uk-UA" dirty="0" smtClean="0"/>
              <a:t>На час </a:t>
            </a:r>
            <a:r>
              <a:rPr lang="uk-UA" b="1" dirty="0" smtClean="0"/>
              <a:t>загрози поширення </a:t>
            </a:r>
            <a:r>
              <a:rPr lang="uk-UA" dirty="0" smtClean="0">
                <a:solidFill>
                  <a:srgbClr val="C00000"/>
                </a:solidFill>
              </a:rPr>
              <a:t>епідемії, пандемії </a:t>
            </a:r>
            <a:r>
              <a:rPr lang="uk-UA" dirty="0" smtClean="0"/>
              <a:t>та/або на час загрози військового, техногенного, природного чи іншого характеру </a:t>
            </a:r>
            <a:r>
              <a:rPr lang="uk-UA" dirty="0" smtClean="0">
                <a:solidFill>
                  <a:srgbClr val="C00000"/>
                </a:solidFill>
              </a:rPr>
              <a:t>умова про дистанційну (надомну) роботу та гнучкий режим </a:t>
            </a:r>
            <a:r>
              <a:rPr lang="uk-UA" sz="2900" dirty="0"/>
              <a:t>робочого часу може встановлюватися </a:t>
            </a:r>
            <a:r>
              <a:rPr lang="uk-UA" dirty="0" smtClean="0">
                <a:solidFill>
                  <a:srgbClr val="C00000"/>
                </a:solidFill>
              </a:rPr>
              <a:t>у наказі (розпорядженні) власника </a:t>
            </a:r>
            <a:r>
              <a:rPr lang="uk-UA" dirty="0" smtClean="0"/>
              <a:t>або уповноваженого ним органу </a:t>
            </a:r>
            <a:r>
              <a:rPr lang="uk-UA" b="1" dirty="0" smtClean="0">
                <a:solidFill>
                  <a:srgbClr val="C00000"/>
                </a:solidFill>
              </a:rPr>
              <a:t>без обов’язкового укладення у письмовій формі </a:t>
            </a:r>
            <a:r>
              <a:rPr lang="uk-UA" dirty="0" smtClean="0"/>
              <a:t>трудового договору про дистанційну (надомну) роботу.</a:t>
            </a:r>
          </a:p>
          <a:p>
            <a:pPr algn="just"/>
            <a:endParaRPr lang="uk-UA" dirty="0" smtClean="0"/>
          </a:p>
          <a:p>
            <a:pPr algn="just"/>
            <a:r>
              <a:rPr lang="uk-UA" b="1" dirty="0" smtClean="0"/>
              <a:t>Гнучкий режим робочого часу </a:t>
            </a:r>
            <a:r>
              <a:rPr lang="uk-UA" dirty="0" smtClean="0"/>
              <a:t>- це форма організації праці, якою допускається встановлення режиму роботи, що є відмінним від визначеного правилами внутрішнього трудового розпорядку, </a:t>
            </a:r>
            <a:r>
              <a:rPr lang="uk-UA" b="1" dirty="0" smtClean="0"/>
              <a:t>за умови дотримання встановленої</a:t>
            </a:r>
            <a:r>
              <a:rPr lang="uk-UA" dirty="0" smtClean="0"/>
              <a:t> денної, тижневої чи на певний обліковий період (два тижні, місяць тощо) </a:t>
            </a:r>
            <a:r>
              <a:rPr lang="uk-UA" b="1" dirty="0" smtClean="0"/>
              <a:t>норми тривалості робочого часу</a:t>
            </a:r>
            <a:r>
              <a:rPr lang="uk-UA" dirty="0" smtClean="0"/>
              <a:t>.</a:t>
            </a:r>
            <a:endParaRPr lang="uk-UA" dirty="0"/>
          </a:p>
        </p:txBody>
      </p:sp>
    </p:spTree>
    <p:extLst>
      <p:ext uri="{BB962C8B-B14F-4D97-AF65-F5344CB8AC3E}">
        <p14:creationId xmlns:p14="http://schemas.microsoft.com/office/powerpoint/2010/main" val="7075880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823595"/>
          </a:xfrm>
        </p:spPr>
        <p:txBody>
          <a:bodyPr>
            <a:normAutofit/>
          </a:bodyPr>
          <a:lstStyle/>
          <a:p>
            <a:pPr algn="ctr"/>
            <a:r>
              <a:rPr lang="uk-UA" dirty="0" smtClean="0"/>
              <a:t>Гнучкий режим робочого часу </a:t>
            </a:r>
            <a:r>
              <a:rPr lang="uk-UA" sz="2200" dirty="0"/>
              <a:t>/ст. 60 КЗпПУ/</a:t>
            </a:r>
          </a:p>
        </p:txBody>
      </p:sp>
      <p:sp>
        <p:nvSpPr>
          <p:cNvPr id="3" name="Объект 2"/>
          <p:cNvSpPr>
            <a:spLocks noGrp="1"/>
          </p:cNvSpPr>
          <p:nvPr>
            <p:ph idx="1"/>
          </p:nvPr>
        </p:nvSpPr>
        <p:spPr>
          <a:xfrm>
            <a:off x="838200" y="1188720"/>
            <a:ext cx="10515600" cy="5386647"/>
          </a:xfrm>
        </p:spPr>
        <p:txBody>
          <a:bodyPr>
            <a:normAutofit fontScale="77500" lnSpcReduction="20000"/>
          </a:bodyPr>
          <a:lstStyle/>
          <a:p>
            <a:pPr algn="just"/>
            <a:r>
              <a:rPr lang="uk-UA" dirty="0" smtClean="0">
                <a:solidFill>
                  <a:srgbClr val="0070C0"/>
                </a:solidFill>
              </a:rPr>
              <a:t>Гнучкий режим робочого часу може передбачати</a:t>
            </a:r>
            <a:r>
              <a:rPr lang="uk-UA" dirty="0" smtClean="0"/>
              <a:t>:</a:t>
            </a:r>
          </a:p>
          <a:p>
            <a:pPr lvl="1" algn="just"/>
            <a:r>
              <a:rPr lang="uk-UA" dirty="0" smtClean="0"/>
              <a:t>1) </a:t>
            </a:r>
            <a:r>
              <a:rPr lang="uk-UA" b="1" dirty="0" smtClean="0"/>
              <a:t>фіксований час</a:t>
            </a:r>
            <a:r>
              <a:rPr lang="uk-UA" dirty="0" smtClean="0"/>
              <a:t>, протягом якого працівник </a:t>
            </a:r>
            <a:r>
              <a:rPr lang="uk-UA" b="1" dirty="0" smtClean="0"/>
              <a:t>обов’язково повинен бути</a:t>
            </a:r>
            <a:r>
              <a:rPr lang="uk-UA" dirty="0" smtClean="0"/>
              <a:t> присутнім на </a:t>
            </a:r>
            <a:r>
              <a:rPr lang="uk-UA" b="1" dirty="0" smtClean="0"/>
              <a:t>робочому місці </a:t>
            </a:r>
            <a:r>
              <a:rPr lang="uk-UA" dirty="0" smtClean="0"/>
              <a:t>та виконувати свої посадові обов’язки; при цьому може передбачатися </a:t>
            </a:r>
            <a:r>
              <a:rPr lang="uk-UA" b="1" dirty="0" smtClean="0"/>
              <a:t>поділ робочого дня на частини</a:t>
            </a:r>
            <a:r>
              <a:rPr lang="uk-UA" dirty="0" smtClean="0"/>
              <a:t>;</a:t>
            </a:r>
          </a:p>
          <a:p>
            <a:pPr lvl="1" algn="just"/>
            <a:r>
              <a:rPr lang="uk-UA" dirty="0" smtClean="0"/>
              <a:t>2) </a:t>
            </a:r>
            <a:r>
              <a:rPr lang="uk-UA" b="1" dirty="0" smtClean="0"/>
              <a:t>змінний час</a:t>
            </a:r>
            <a:r>
              <a:rPr lang="uk-UA" dirty="0" smtClean="0"/>
              <a:t>, протягом якого працівник на власний розсуд визначає періоди роботи в межах встановленої норми тривалості робочого часу;</a:t>
            </a:r>
          </a:p>
          <a:p>
            <a:pPr lvl="1" algn="just"/>
            <a:r>
              <a:rPr lang="uk-UA" dirty="0" smtClean="0"/>
              <a:t>3) </a:t>
            </a:r>
            <a:r>
              <a:rPr lang="uk-UA" b="1" dirty="0" smtClean="0"/>
              <a:t>час перерви </a:t>
            </a:r>
            <a:r>
              <a:rPr lang="uk-UA" dirty="0" smtClean="0"/>
              <a:t>для відпочинку і харчування.</a:t>
            </a:r>
          </a:p>
          <a:p>
            <a:pPr algn="just"/>
            <a:endParaRPr lang="uk-UA" dirty="0" smtClean="0"/>
          </a:p>
          <a:p>
            <a:pPr algn="just"/>
            <a:r>
              <a:rPr lang="uk-UA" dirty="0" smtClean="0"/>
              <a:t>Облік робочого часу забезпечується власником підприємства, установи, організації або уповноваженим ним органом.</a:t>
            </a:r>
          </a:p>
          <a:p>
            <a:pPr algn="just"/>
            <a:r>
              <a:rPr lang="uk-UA" dirty="0" smtClean="0"/>
              <a:t>Гнучкий режим робочого часу, як правило, </a:t>
            </a:r>
            <a:r>
              <a:rPr lang="uk-UA" b="1" dirty="0" smtClean="0"/>
              <a:t>не застосовується </a:t>
            </a:r>
            <a:r>
              <a:rPr lang="uk-UA" dirty="0" smtClean="0"/>
              <a:t>на безперервно діючих підприємствах, в установах, організаціях, при багатозмінній організації роботи, а також в інших випадках, обумовлених специфікою діяльності, коли виконання обов’язків працівником потребує його присутності в чітко визначені правилами внутрішнього трудового розпорядку години роботи (торгівля, побутове обслуговування населення, вантажно-розвантажувальні роботи, робота транспорту тощо) або коли такий режим є несумісним з вимогами щодо безпечних умов праці.</a:t>
            </a:r>
          </a:p>
          <a:p>
            <a:pPr algn="just"/>
            <a:r>
              <a:rPr lang="uk-UA" dirty="0" smtClean="0"/>
              <a:t>Застосування гнучкого режиму робочого часу </a:t>
            </a:r>
            <a:r>
              <a:rPr lang="uk-UA" dirty="0" smtClean="0">
                <a:solidFill>
                  <a:srgbClr val="0070C0"/>
                </a:solidFill>
              </a:rPr>
              <a:t>не тягне за собою змін в нормуванні, оплаті праці та не впливає на обсяг трудових прав </a:t>
            </a:r>
            <a:r>
              <a:rPr lang="uk-UA" dirty="0" smtClean="0"/>
              <a:t>працівників</a:t>
            </a:r>
            <a:r>
              <a:rPr lang="ru-RU" dirty="0" smtClean="0"/>
              <a:t>.</a:t>
            </a:r>
            <a:endParaRPr lang="uk-UA" dirty="0"/>
          </a:p>
        </p:txBody>
      </p:sp>
    </p:spTree>
    <p:extLst>
      <p:ext uri="{BB962C8B-B14F-4D97-AF65-F5344CB8AC3E}">
        <p14:creationId xmlns:p14="http://schemas.microsoft.com/office/powerpoint/2010/main" val="11243908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6"/>
            <a:ext cx="10515600" cy="1023100"/>
          </a:xfrm>
        </p:spPr>
        <p:txBody>
          <a:bodyPr>
            <a:normAutofit/>
          </a:bodyPr>
          <a:lstStyle/>
          <a:p>
            <a:pPr algn="ctr"/>
            <a:r>
              <a:rPr lang="uk-UA" dirty="0" smtClean="0"/>
              <a:t>Гнучкий режим робочого часу </a:t>
            </a:r>
            <a:r>
              <a:rPr lang="uk-UA" sz="2200" dirty="0"/>
              <a:t>/ст. 60 КЗпПУ/</a:t>
            </a:r>
          </a:p>
        </p:txBody>
      </p:sp>
      <p:sp>
        <p:nvSpPr>
          <p:cNvPr id="3" name="Объект 2"/>
          <p:cNvSpPr>
            <a:spLocks noGrp="1"/>
          </p:cNvSpPr>
          <p:nvPr>
            <p:ph idx="1"/>
          </p:nvPr>
        </p:nvSpPr>
        <p:spPr>
          <a:xfrm>
            <a:off x="838200" y="1388226"/>
            <a:ext cx="10515600" cy="4788737"/>
          </a:xfrm>
        </p:spPr>
        <p:txBody>
          <a:bodyPr>
            <a:normAutofit fontScale="85000" lnSpcReduction="10000"/>
          </a:bodyPr>
          <a:lstStyle/>
          <a:p>
            <a:pPr algn="just"/>
            <a:r>
              <a:rPr lang="uk-UA" b="1" dirty="0" smtClean="0">
                <a:solidFill>
                  <a:srgbClr val="0070C0"/>
                </a:solidFill>
              </a:rPr>
              <a:t>Дистанційна (надомна) робота </a:t>
            </a:r>
            <a:r>
              <a:rPr lang="uk-UA" dirty="0" smtClean="0"/>
              <a:t>- це така форма організації праці, коли робота виконується працівником за місцем його проживання чи в іншому місці за його вибором, у тому числі за допомогою інформаційно-комунікаційних технологій, але поза приміщенням роботодавця.</a:t>
            </a:r>
          </a:p>
          <a:p>
            <a:pPr algn="just"/>
            <a:r>
              <a:rPr lang="uk-UA" dirty="0" smtClean="0"/>
              <a:t>При дистанційній (надомній) роботі </a:t>
            </a:r>
            <a:r>
              <a:rPr lang="uk-UA" b="1" dirty="0" smtClean="0"/>
              <a:t>працівники розподіляють робочий час на свій розсуд</a:t>
            </a:r>
            <a:r>
              <a:rPr lang="uk-UA" dirty="0" smtClean="0"/>
              <a:t>, на них не поширюються правила внутрішнього трудового розпорядку, якщо інше не передбачено у трудовому договорі. При цьому </a:t>
            </a:r>
            <a:r>
              <a:rPr lang="uk-UA" b="1" dirty="0" smtClean="0"/>
              <a:t>загальна тривалість робочого часу не може перевищувати норм</a:t>
            </a:r>
            <a:r>
              <a:rPr lang="uk-UA" dirty="0" smtClean="0"/>
              <a:t>, передбачених статтями 50 і 51 цього Кодексу.</a:t>
            </a:r>
          </a:p>
          <a:p>
            <a:pPr algn="just"/>
            <a:r>
              <a:rPr lang="uk-UA" b="1" dirty="0" smtClean="0"/>
              <a:t>Виконання дистанційної (надомної) роботи не тягне за собою будь-яких обмежень обсягу трудових прав</a:t>
            </a:r>
            <a:r>
              <a:rPr lang="uk-UA" dirty="0" smtClean="0"/>
              <a:t> працівників.</a:t>
            </a:r>
          </a:p>
          <a:p>
            <a:pPr algn="just"/>
            <a:r>
              <a:rPr lang="uk-UA" dirty="0" smtClean="0"/>
              <a:t>При цьому, якщо працівник і роботодавець </a:t>
            </a:r>
            <a:r>
              <a:rPr lang="uk-UA" b="1" dirty="0" smtClean="0">
                <a:solidFill>
                  <a:srgbClr val="C00000"/>
                </a:solidFill>
              </a:rPr>
              <a:t>письмово не домовились </a:t>
            </a:r>
            <a:r>
              <a:rPr lang="uk-UA" dirty="0" smtClean="0"/>
              <a:t>про інше, </a:t>
            </a:r>
            <a:r>
              <a:rPr lang="uk-UA" dirty="0" smtClean="0">
                <a:solidFill>
                  <a:srgbClr val="C00000"/>
                </a:solidFill>
              </a:rPr>
              <a:t>дистанційна (надомна) робота передбачає оплату праці в повному обсязі та в строки, визначені діючим трудовим договором</a:t>
            </a:r>
            <a:r>
              <a:rPr lang="uk-UA" dirty="0" smtClean="0"/>
              <a:t>».</a:t>
            </a:r>
            <a:endParaRPr lang="uk-UA" dirty="0"/>
          </a:p>
        </p:txBody>
      </p:sp>
    </p:spTree>
    <p:extLst>
      <p:ext uri="{BB962C8B-B14F-4D97-AF65-F5344CB8AC3E}">
        <p14:creationId xmlns:p14="http://schemas.microsoft.com/office/powerpoint/2010/main" val="25223762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uk-UA" dirty="0" smtClean="0"/>
              <a:t>Оплата простою під час карантину</a:t>
            </a:r>
            <a:endParaRPr lang="uk-UA" dirty="0"/>
          </a:p>
        </p:txBody>
      </p:sp>
      <p:sp>
        <p:nvSpPr>
          <p:cNvPr id="3" name="Объект 2"/>
          <p:cNvSpPr>
            <a:spLocks noGrp="1"/>
          </p:cNvSpPr>
          <p:nvPr>
            <p:ph idx="1"/>
          </p:nvPr>
        </p:nvSpPr>
        <p:spPr>
          <a:xfrm>
            <a:off x="838200" y="1825625"/>
            <a:ext cx="10515600" cy="4467110"/>
          </a:xfrm>
        </p:spPr>
        <p:txBody>
          <a:bodyPr>
            <a:normAutofit fontScale="77500" lnSpcReduction="20000"/>
          </a:bodyPr>
          <a:lstStyle/>
          <a:p>
            <a:pPr algn="just"/>
            <a:r>
              <a:rPr lang="uk-UA" dirty="0" smtClean="0"/>
              <a:t>Час простою </a:t>
            </a:r>
            <a:r>
              <a:rPr lang="uk-UA" b="1" dirty="0" smtClean="0"/>
              <a:t>не з вини працівника</a:t>
            </a:r>
            <a:r>
              <a:rPr lang="uk-UA" dirty="0" smtClean="0"/>
              <a:t>, в тому числі </a:t>
            </a:r>
            <a:r>
              <a:rPr lang="uk-UA" dirty="0" smtClean="0">
                <a:solidFill>
                  <a:srgbClr val="C00000"/>
                </a:solidFill>
              </a:rPr>
              <a:t>на період оголошення карантину</a:t>
            </a:r>
            <a:r>
              <a:rPr lang="uk-UA" dirty="0" smtClean="0"/>
              <a:t>, встановленого Кабінетом Міністрів України, </a:t>
            </a:r>
            <a:r>
              <a:rPr lang="uk-UA" b="1" dirty="0" smtClean="0">
                <a:solidFill>
                  <a:srgbClr val="C00000"/>
                </a:solidFill>
              </a:rPr>
              <a:t>оплачується з розрахунку не нижче від двох третин тарифної ставки </a:t>
            </a:r>
            <a:r>
              <a:rPr lang="uk-UA" dirty="0" smtClean="0"/>
              <a:t>встановленого працівникові розряду (окладу).</a:t>
            </a:r>
          </a:p>
          <a:p>
            <a:pPr algn="just"/>
            <a:endParaRPr lang="uk-UA" dirty="0" smtClean="0"/>
          </a:p>
          <a:p>
            <a:pPr algn="just"/>
            <a:r>
              <a:rPr lang="uk-UA" dirty="0" smtClean="0"/>
              <a:t>Про початок простою, крім простою структурного підрозділу чи всього підприємства, </a:t>
            </a:r>
            <a:r>
              <a:rPr lang="uk-UA" b="1" dirty="0" smtClean="0"/>
              <a:t>працівник повинен попередити власника </a:t>
            </a:r>
            <a:r>
              <a:rPr lang="uk-UA" dirty="0" smtClean="0"/>
              <a:t>або уповноважений ним орган чи бригадира, майстра або посадових осіб.</a:t>
            </a:r>
          </a:p>
          <a:p>
            <a:pPr algn="just"/>
            <a:endParaRPr lang="uk-UA" dirty="0" smtClean="0"/>
          </a:p>
          <a:p>
            <a:pPr algn="just"/>
            <a:r>
              <a:rPr lang="uk-UA" dirty="0" smtClean="0"/>
              <a:t>За час простою, коли виникла виробнича ситуація, небезпечна для життя чи здоров’я працівника або для людей, які його оточують, і навколишнього природного середовища не з його вини, за ним зберігається середній заробіток.</a:t>
            </a:r>
          </a:p>
          <a:p>
            <a:pPr algn="just"/>
            <a:endParaRPr lang="uk-UA" dirty="0" smtClean="0"/>
          </a:p>
          <a:p>
            <a:pPr algn="just"/>
            <a:r>
              <a:rPr lang="uk-UA" dirty="0" smtClean="0"/>
              <a:t>Час простою </a:t>
            </a:r>
            <a:r>
              <a:rPr lang="uk-UA" b="1" dirty="0" smtClean="0"/>
              <a:t>з вини працівника не оплачується</a:t>
            </a:r>
            <a:r>
              <a:rPr lang="uk-UA" dirty="0" smtClean="0"/>
              <a:t>.</a:t>
            </a:r>
            <a:endParaRPr lang="uk-UA" dirty="0"/>
          </a:p>
          <a:p>
            <a:pPr algn="just"/>
            <a:r>
              <a:rPr lang="uk-UA" i="1" dirty="0"/>
              <a:t>/ст. </a:t>
            </a:r>
            <a:r>
              <a:rPr lang="uk-UA" i="1" dirty="0" smtClean="0"/>
              <a:t>113 </a:t>
            </a:r>
            <a:r>
              <a:rPr lang="uk-UA" i="1" dirty="0"/>
              <a:t>КЗпПУ/</a:t>
            </a:r>
          </a:p>
        </p:txBody>
      </p:sp>
    </p:spTree>
    <p:extLst>
      <p:ext uri="{BB962C8B-B14F-4D97-AF65-F5344CB8AC3E}">
        <p14:creationId xmlns:p14="http://schemas.microsoft.com/office/powerpoint/2010/main" val="40729826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uk-UA" dirty="0" smtClean="0"/>
              <a:t>Заходи протидії </a:t>
            </a:r>
            <a:r>
              <a:rPr lang="uk-UA" dirty="0"/>
              <a:t>поширенню </a:t>
            </a:r>
            <a:r>
              <a:rPr lang="en-US" dirty="0" smtClean="0"/>
              <a:t>COVID-19</a:t>
            </a:r>
            <a:r>
              <a:rPr lang="uk-UA" dirty="0" smtClean="0"/>
              <a:t/>
            </a:r>
            <a:br>
              <a:rPr lang="uk-UA" dirty="0" smtClean="0"/>
            </a:br>
            <a:r>
              <a:rPr lang="uk-UA" sz="2800" i="1" dirty="0" smtClean="0"/>
              <a:t>/закон від 17.03.2020/</a:t>
            </a:r>
            <a:endParaRPr lang="uk-UA" sz="2800" i="1" dirty="0"/>
          </a:p>
        </p:txBody>
      </p:sp>
      <p:sp>
        <p:nvSpPr>
          <p:cNvPr id="3" name="Объект 2"/>
          <p:cNvSpPr>
            <a:spLocks noGrp="1"/>
          </p:cNvSpPr>
          <p:nvPr>
            <p:ph idx="1"/>
          </p:nvPr>
        </p:nvSpPr>
        <p:spPr/>
        <p:txBody>
          <a:bodyPr>
            <a:normAutofit/>
          </a:bodyPr>
          <a:lstStyle/>
          <a:p>
            <a:pPr algn="just"/>
            <a:r>
              <a:rPr lang="uk-UA" dirty="0" smtClean="0"/>
              <a:t>Термін перебування у </a:t>
            </a:r>
            <a:r>
              <a:rPr lang="uk-UA" b="1" dirty="0" smtClean="0"/>
              <a:t>відпустці без збереження </a:t>
            </a:r>
            <a:r>
              <a:rPr lang="uk-UA" dirty="0" smtClean="0"/>
              <a:t>заробітної плати на період карантину не включається у загальний 15-денний (максимальний) термін таких відпусток.</a:t>
            </a:r>
          </a:p>
          <a:p>
            <a:pPr algn="just"/>
            <a:r>
              <a:rPr lang="uk-UA" dirty="0"/>
              <a:t>Введення карантину віднесено законом до форс-мажорних обставин (обставин непереборної сили), що має відповідні правові наслідки:</a:t>
            </a:r>
          </a:p>
          <a:p>
            <a:pPr algn="just"/>
            <a:r>
              <a:rPr lang="uk-UA" dirty="0"/>
              <a:t>Особа, яка порушила зобов'язання, звільняється від відповідальності за порушення зобов'язання, якщо вона доведе, що це порушення сталося внаслідок випадку або непереборної сили – ч. 1 ст.617 ЦК України.</a:t>
            </a:r>
          </a:p>
          <a:p>
            <a:pPr algn="just"/>
            <a:endParaRPr lang="uk-UA" dirty="0" smtClean="0"/>
          </a:p>
        </p:txBody>
      </p:sp>
    </p:spTree>
    <p:extLst>
      <p:ext uri="{BB962C8B-B14F-4D97-AF65-F5344CB8AC3E}">
        <p14:creationId xmlns:p14="http://schemas.microsoft.com/office/powerpoint/2010/main" val="22901675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uk-UA" dirty="0" smtClean="0"/>
              <a:t>Можливі форми організації праці </a:t>
            </a:r>
            <a:br>
              <a:rPr lang="uk-UA" dirty="0" smtClean="0"/>
            </a:br>
            <a:r>
              <a:rPr lang="uk-UA" dirty="0" smtClean="0"/>
              <a:t>під час карантину</a:t>
            </a:r>
            <a:endParaRPr lang="uk-UA" dirty="0"/>
          </a:p>
        </p:txBody>
      </p:sp>
      <p:sp>
        <p:nvSpPr>
          <p:cNvPr id="3" name="Объект 2"/>
          <p:cNvSpPr>
            <a:spLocks noGrp="1"/>
          </p:cNvSpPr>
          <p:nvPr>
            <p:ph idx="1"/>
          </p:nvPr>
        </p:nvSpPr>
        <p:spPr/>
        <p:txBody>
          <a:bodyPr>
            <a:normAutofit fontScale="85000" lnSpcReduction="20000"/>
          </a:bodyPr>
          <a:lstStyle/>
          <a:p>
            <a:pPr algn="just"/>
            <a:r>
              <a:rPr lang="uk-UA" dirty="0" smtClean="0"/>
              <a:t>1. Неповний робочий день, н</a:t>
            </a:r>
            <a:r>
              <a:rPr lang="uk-UA" dirty="0" smtClean="0"/>
              <a:t>еповний робочий тиждень (угода сторін або якщо за ініціативою керівника – з попередженням за 2 місяці, оплата пропорційно відпрацьованому);</a:t>
            </a:r>
          </a:p>
          <a:p>
            <a:pPr algn="just"/>
            <a:r>
              <a:rPr lang="uk-UA" dirty="0" smtClean="0"/>
              <a:t>2. Гнучкий режим роботи (згода сторін або наказ керівника під час пандемії, в якому необхідно визначити режим роботи; </a:t>
            </a:r>
            <a:r>
              <a:rPr lang="uk-UA" dirty="0" smtClean="0">
                <a:solidFill>
                  <a:srgbClr val="C00000"/>
                </a:solidFill>
              </a:rPr>
              <a:t>на розмір оплати праці не впливає</a:t>
            </a:r>
            <a:r>
              <a:rPr lang="uk-UA" dirty="0" smtClean="0"/>
              <a:t>).</a:t>
            </a:r>
          </a:p>
          <a:p>
            <a:pPr algn="just"/>
            <a:r>
              <a:rPr lang="uk-UA" dirty="0" smtClean="0"/>
              <a:t>3. Дистанційна робота </a:t>
            </a:r>
            <a:r>
              <a:rPr lang="uk-UA" dirty="0"/>
              <a:t>(згода сторін або наказ керівника під час пандемії, в якому необхідно визначити режим роботи; </a:t>
            </a:r>
            <a:r>
              <a:rPr lang="uk-UA" dirty="0">
                <a:solidFill>
                  <a:srgbClr val="C00000"/>
                </a:solidFill>
              </a:rPr>
              <a:t>на розмір оплати праці не впливає</a:t>
            </a:r>
            <a:r>
              <a:rPr lang="uk-UA" dirty="0"/>
              <a:t>).</a:t>
            </a:r>
          </a:p>
          <a:p>
            <a:pPr algn="just"/>
            <a:r>
              <a:rPr lang="uk-UA" dirty="0" smtClean="0"/>
              <a:t>4. Оплата простою під час карантину (без вини працівника – 2/3 тарифної ставки).</a:t>
            </a:r>
          </a:p>
          <a:p>
            <a:pPr algn="just"/>
            <a:r>
              <a:rPr lang="uk-UA" dirty="0" smtClean="0"/>
              <a:t>Відпустка без збереження заробітної плати (заява/згода працівника, наказ, строк може перевищувати 15 календарних днів, до загального строку таких відпусток не включається).</a:t>
            </a:r>
            <a:endParaRPr lang="uk-UA" dirty="0"/>
          </a:p>
        </p:txBody>
      </p:sp>
    </p:spTree>
    <p:extLst>
      <p:ext uri="{BB962C8B-B14F-4D97-AF65-F5344CB8AC3E}">
        <p14:creationId xmlns:p14="http://schemas.microsoft.com/office/powerpoint/2010/main" val="16827558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864585"/>
          </a:xfrm>
        </p:spPr>
        <p:txBody>
          <a:bodyPr>
            <a:normAutofit/>
          </a:bodyPr>
          <a:lstStyle/>
          <a:p>
            <a:pPr algn="ctr"/>
            <a:r>
              <a:rPr lang="uk-UA" sz="3200" b="1" dirty="0" smtClean="0"/>
              <a:t>Існуюча законодавча база</a:t>
            </a:r>
            <a:endParaRPr lang="uk-UA" sz="3200" b="1" dirty="0"/>
          </a:p>
        </p:txBody>
      </p:sp>
      <p:sp>
        <p:nvSpPr>
          <p:cNvPr id="3" name="Объект 2"/>
          <p:cNvSpPr>
            <a:spLocks noGrp="1"/>
          </p:cNvSpPr>
          <p:nvPr>
            <p:ph idx="1"/>
          </p:nvPr>
        </p:nvSpPr>
        <p:spPr>
          <a:xfrm>
            <a:off x="838199" y="1229710"/>
            <a:ext cx="10702159" cy="5123793"/>
          </a:xfrm>
        </p:spPr>
        <p:txBody>
          <a:bodyPr>
            <a:normAutofit lnSpcReduction="10000"/>
          </a:bodyPr>
          <a:lstStyle/>
          <a:p>
            <a:pPr algn="ctr"/>
            <a:r>
              <a:rPr lang="uk-UA" sz="2300" dirty="0" smtClean="0">
                <a:solidFill>
                  <a:srgbClr val="0070C0"/>
                </a:solidFill>
              </a:rPr>
              <a:t>Закони (основні):</a:t>
            </a:r>
          </a:p>
          <a:p>
            <a:pPr algn="just"/>
            <a:r>
              <a:rPr lang="uk-UA" sz="2300" dirty="0" smtClean="0">
                <a:hlinkClick r:id="rId2"/>
              </a:rPr>
              <a:t>Кодекс цивільного захисту України</a:t>
            </a:r>
            <a:r>
              <a:rPr lang="uk-UA" sz="2300" dirty="0" smtClean="0"/>
              <a:t>;</a:t>
            </a:r>
          </a:p>
          <a:p>
            <a:pPr algn="just"/>
            <a:r>
              <a:rPr lang="uk-UA" sz="2300" dirty="0" smtClean="0"/>
              <a:t>ЗУ «</a:t>
            </a:r>
            <a:r>
              <a:rPr lang="ru-RU" sz="2300" dirty="0">
                <a:hlinkClick r:id="rId3"/>
              </a:rPr>
              <a:t>Про </a:t>
            </a:r>
            <a:r>
              <a:rPr lang="uk-UA" sz="2300" dirty="0" smtClean="0">
                <a:hlinkClick r:id="rId3"/>
              </a:rPr>
              <a:t>захист населення від інфекційних хвороб</a:t>
            </a:r>
            <a:r>
              <a:rPr lang="uk-UA" sz="2300" dirty="0" smtClean="0"/>
              <a:t>»;</a:t>
            </a:r>
          </a:p>
          <a:p>
            <a:pPr algn="just"/>
            <a:r>
              <a:rPr lang="uk-UA" sz="2300" dirty="0" smtClean="0"/>
              <a:t>ЗУ «</a:t>
            </a:r>
            <a:r>
              <a:rPr lang="uk-UA" sz="2300" dirty="0" smtClean="0">
                <a:hlinkClick r:id="rId4"/>
              </a:rPr>
              <a:t>Про забезпечення санітарного та епідемічного благополуччя населення</a:t>
            </a:r>
            <a:r>
              <a:rPr lang="uk-UA" sz="2300" dirty="0" smtClean="0"/>
              <a:t>»;</a:t>
            </a:r>
          </a:p>
          <a:p>
            <a:pPr algn="just"/>
            <a:r>
              <a:rPr lang="uk-UA" sz="2300" dirty="0" smtClean="0"/>
              <a:t>ЗУ «</a:t>
            </a:r>
            <a:r>
              <a:rPr lang="uk-UA" sz="2300" dirty="0" smtClean="0">
                <a:hlinkClick r:id="rId5"/>
              </a:rPr>
              <a:t>Про внесення змін до деяких законодавчих актів України, спрямованих на запобігання виникненню і поширенню коронавірусної хвороби (COVID-19)</a:t>
            </a:r>
            <a:r>
              <a:rPr lang="uk-UA" sz="2300" dirty="0" smtClean="0"/>
              <a:t>»</a:t>
            </a:r>
          </a:p>
          <a:p>
            <a:pPr algn="just"/>
            <a:r>
              <a:rPr lang="uk-UA" sz="2300" dirty="0" smtClean="0">
                <a:hlinkClick r:id="rId6"/>
              </a:rPr>
              <a:t>ЗУ «Про внесення змін до деяких законодавчих актів, спрямованих на забезпечення додаткових соціальних та економічних гарантій у зв'язку з поширенням коронавірусної хвороби </a:t>
            </a:r>
            <a:r>
              <a:rPr lang="ru-RU" sz="2300" dirty="0" smtClean="0">
                <a:hlinkClick r:id="rId6"/>
              </a:rPr>
              <a:t>(</a:t>
            </a:r>
            <a:r>
              <a:rPr lang="ru-RU" sz="2300" dirty="0">
                <a:hlinkClick r:id="rId6"/>
              </a:rPr>
              <a:t>COVID-2019</a:t>
            </a:r>
            <a:r>
              <a:rPr lang="ru-RU" sz="2300" dirty="0" smtClean="0">
                <a:hlinkClick r:id="rId6"/>
              </a:rPr>
              <a:t>)» </a:t>
            </a:r>
            <a:r>
              <a:rPr lang="ru-RU" sz="2300" dirty="0" smtClean="0"/>
              <a:t>.</a:t>
            </a:r>
            <a:endParaRPr lang="ru-RU" sz="2300" dirty="0"/>
          </a:p>
          <a:p>
            <a:pPr algn="ctr"/>
            <a:r>
              <a:rPr lang="uk-UA" sz="2300" dirty="0" smtClean="0">
                <a:solidFill>
                  <a:srgbClr val="0070C0"/>
                </a:solidFill>
              </a:rPr>
              <a:t>Підзаконні акти:</a:t>
            </a:r>
          </a:p>
          <a:p>
            <a:pPr algn="just"/>
            <a:r>
              <a:rPr lang="uk-UA" sz="2300" dirty="0" smtClean="0"/>
              <a:t>Постанови та розпорядження Кабінету Міністрів України;</a:t>
            </a:r>
          </a:p>
          <a:p>
            <a:pPr algn="just"/>
            <a:r>
              <a:rPr lang="uk-UA" sz="2300" dirty="0" smtClean="0"/>
              <a:t>Рішення комісій з питань техногенно-екологічної безпеки та надзвичайних ситуацій.</a:t>
            </a:r>
            <a:endParaRPr lang="uk-UA" sz="2300" dirty="0"/>
          </a:p>
        </p:txBody>
      </p:sp>
    </p:spTree>
    <p:extLst>
      <p:ext uri="{BB962C8B-B14F-4D97-AF65-F5344CB8AC3E}">
        <p14:creationId xmlns:p14="http://schemas.microsoft.com/office/powerpoint/2010/main" val="11640719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uk-UA" sz="2400" dirty="0"/>
              <a:t>Допомога по частковому безробіттю на період здійснення заходів щодо запобігання виникненню та поширенню коронавірусної хвороби (</a:t>
            </a:r>
            <a:r>
              <a:rPr lang="en-US" sz="2400" dirty="0"/>
              <a:t>COVID-19), </a:t>
            </a:r>
            <a:r>
              <a:rPr lang="uk-UA" sz="2400" dirty="0"/>
              <a:t>передбачених карантином, встановленим Кабінетом Міністрів України</a:t>
            </a:r>
          </a:p>
        </p:txBody>
      </p:sp>
      <p:sp>
        <p:nvSpPr>
          <p:cNvPr id="3" name="Объект 2"/>
          <p:cNvSpPr>
            <a:spLocks noGrp="1"/>
          </p:cNvSpPr>
          <p:nvPr>
            <p:ph idx="1"/>
          </p:nvPr>
        </p:nvSpPr>
        <p:spPr>
          <a:xfrm>
            <a:off x="838199" y="1825625"/>
            <a:ext cx="10990811" cy="4649990"/>
          </a:xfrm>
        </p:spPr>
        <p:txBody>
          <a:bodyPr>
            <a:normAutofit fontScale="70000" lnSpcReduction="20000"/>
          </a:bodyPr>
          <a:lstStyle/>
          <a:p>
            <a:r>
              <a:rPr lang="uk-UA" dirty="0" smtClean="0"/>
              <a:t>Закон України "Про зайнятість населення" доповнено </a:t>
            </a:r>
            <a:r>
              <a:rPr lang="ru-RU" dirty="0" smtClean="0"/>
              <a:t>ст.47-1.</a:t>
            </a:r>
          </a:p>
          <a:p>
            <a:pPr algn="just"/>
            <a:r>
              <a:rPr lang="uk-UA" dirty="0"/>
              <a:t>1. </a:t>
            </a:r>
            <a:r>
              <a:rPr lang="uk-UA" b="1" dirty="0"/>
              <a:t>Допомога по частковому безробіттю </a:t>
            </a:r>
            <a:r>
              <a:rPr lang="uk-UA" dirty="0"/>
              <a:t>надається територіальним органом центрального органу виконавчої влади, що реалізує державну політику у сфері зайнятості населення та трудової міграції, застрахованим особам у разі втрати ними частини заробітної плати внаслідок вимушеного скорочення передбаченої законодавством тривалості робочого часу у зв’язку із зупиненням (скороченням) </a:t>
            </a:r>
            <a:r>
              <a:rPr lang="uk-UA" dirty="0">
                <a:solidFill>
                  <a:srgbClr val="C00000"/>
                </a:solidFill>
              </a:rPr>
              <a:t>діяльності через проведення заходів щодо запобігання виникненню та поширенню коронавірусної хвороби (</a:t>
            </a:r>
            <a:r>
              <a:rPr lang="en-US" dirty="0">
                <a:solidFill>
                  <a:srgbClr val="C00000"/>
                </a:solidFill>
              </a:rPr>
              <a:t>COVID-19), </a:t>
            </a:r>
            <a:r>
              <a:rPr lang="uk-UA" dirty="0"/>
              <a:t>передбачених карантином, встановленим Кабінетом Міністрів України, </a:t>
            </a:r>
            <a:r>
              <a:rPr lang="uk-UA" b="1" dirty="0"/>
              <a:t>за зверненням роботодавця для її виплати працівника</a:t>
            </a:r>
            <a:r>
              <a:rPr lang="uk-UA" dirty="0"/>
              <a:t>м.</a:t>
            </a:r>
          </a:p>
          <a:p>
            <a:pPr algn="just"/>
            <a:endParaRPr lang="uk-UA" dirty="0"/>
          </a:p>
          <a:p>
            <a:pPr algn="just"/>
            <a:r>
              <a:rPr lang="uk-UA" dirty="0"/>
              <a:t>Сума допомоги по частковому безробіттю надається роботодавцям із числа суб’єктів </a:t>
            </a:r>
            <a:r>
              <a:rPr lang="uk-UA" b="1" dirty="0"/>
              <a:t>малого та середнього підприємництва за період проведення заході</a:t>
            </a:r>
            <a:r>
              <a:rPr lang="uk-UA" dirty="0"/>
              <a:t>в щодо запобігання виникненню та поширенню коронавірусної хвороби (</a:t>
            </a:r>
            <a:r>
              <a:rPr lang="en-US" dirty="0"/>
              <a:t>COVID-19), </a:t>
            </a:r>
            <a:r>
              <a:rPr lang="uk-UA" dirty="0"/>
              <a:t>передбачених карантином, встановленим Кабінетом Міністрів України.</a:t>
            </a:r>
          </a:p>
          <a:p>
            <a:pPr algn="just"/>
            <a:endParaRPr lang="uk-UA" dirty="0"/>
          </a:p>
          <a:p>
            <a:pPr algn="just"/>
            <a:r>
              <a:rPr lang="uk-UA" dirty="0"/>
              <a:t>Допомога по частковому безробіттю </a:t>
            </a:r>
            <a:r>
              <a:rPr lang="uk-UA" b="1" dirty="0"/>
              <a:t>не надається у разі наявності у роботодавця заборгованості </a:t>
            </a:r>
            <a:r>
              <a:rPr lang="uk-UA" dirty="0"/>
              <a:t>з виплати заробітної плати та сплати єдиного внеску на загальнообов’язкове державне соціальне страхування, яка виникла </a:t>
            </a:r>
            <a:r>
              <a:rPr lang="uk-UA" b="1" dirty="0"/>
              <a:t>протягом п’яти років</a:t>
            </a:r>
            <a:r>
              <a:rPr lang="uk-UA" dirty="0"/>
              <a:t>, що передують року зупинення діяльності.</a:t>
            </a:r>
          </a:p>
        </p:txBody>
      </p:sp>
    </p:spTree>
    <p:extLst>
      <p:ext uri="{BB962C8B-B14F-4D97-AF65-F5344CB8AC3E}">
        <p14:creationId xmlns:p14="http://schemas.microsoft.com/office/powerpoint/2010/main" val="7614569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uk-UA" sz="2400" dirty="0"/>
              <a:t>Допомога по частковому безробіттю на період здійснення заходів щодо запобігання виникненню та поширенню коронавірусної хвороби (</a:t>
            </a:r>
            <a:r>
              <a:rPr lang="en-US" sz="2400" dirty="0"/>
              <a:t>COVID-19), </a:t>
            </a:r>
            <a:r>
              <a:rPr lang="uk-UA" sz="2400" dirty="0"/>
              <a:t>передбачених карантином, встановленим Кабінетом Міністрів України</a:t>
            </a:r>
          </a:p>
        </p:txBody>
      </p:sp>
      <p:sp>
        <p:nvSpPr>
          <p:cNvPr id="3" name="Объект 2"/>
          <p:cNvSpPr>
            <a:spLocks noGrp="1"/>
          </p:cNvSpPr>
          <p:nvPr>
            <p:ph idx="1"/>
          </p:nvPr>
        </p:nvSpPr>
        <p:spPr/>
        <p:txBody>
          <a:bodyPr>
            <a:normAutofit fontScale="77500" lnSpcReduction="20000"/>
          </a:bodyPr>
          <a:lstStyle/>
          <a:p>
            <a:r>
              <a:rPr lang="uk-UA" dirty="0" smtClean="0"/>
              <a:t>Закон України "Про зайнятість населення" доповнено </a:t>
            </a:r>
            <a:r>
              <a:rPr lang="ru-RU" dirty="0" smtClean="0"/>
              <a:t>ст.47-1.</a:t>
            </a:r>
          </a:p>
          <a:p>
            <a:pPr algn="just"/>
            <a:r>
              <a:rPr lang="uk-UA" dirty="0"/>
              <a:t>2. Для отримання допомоги по частковому безробіттю роботодавець має право звернутися до територіального органу центрального органу виконавчої влади, що реалізує державну політику у сфері зайнятості населення та трудової міграції, за місцем реєстрації його як платника єдиного внеску на загальнообов’язкове державне соціальне страхування та подає такі документи:</a:t>
            </a:r>
          </a:p>
          <a:p>
            <a:pPr lvl="1" algn="just"/>
            <a:r>
              <a:rPr lang="uk-UA" dirty="0" smtClean="0"/>
              <a:t>1</a:t>
            </a:r>
            <a:r>
              <a:rPr lang="uk-UA" dirty="0"/>
              <a:t>) заяву у довільній формі;</a:t>
            </a:r>
          </a:p>
          <a:p>
            <a:pPr lvl="1" algn="just"/>
            <a:r>
              <a:rPr lang="uk-UA" dirty="0" smtClean="0"/>
              <a:t>2</a:t>
            </a:r>
            <a:r>
              <a:rPr lang="uk-UA" dirty="0"/>
              <a:t>) копію наказу із зазначенням дати початку зупинення (скорочення) виробництва та переліком заходів щодо запобігання виникненню та поширенню коронавірусної хвороби (</a:t>
            </a:r>
            <a:r>
              <a:rPr lang="en-US" dirty="0"/>
              <a:t>COVID-19), </a:t>
            </a:r>
            <a:r>
              <a:rPr lang="uk-UA" dirty="0"/>
              <a:t>передбачених карантином, встановленим Кабінетом Міністрів України;</a:t>
            </a:r>
          </a:p>
          <a:p>
            <a:pPr lvl="1" algn="just"/>
            <a:r>
              <a:rPr lang="uk-UA" dirty="0" smtClean="0"/>
              <a:t>3</a:t>
            </a:r>
            <a:r>
              <a:rPr lang="uk-UA" dirty="0"/>
              <a:t>) відомості про працівників (прізвище, ім’я, по батькові, реєстраційний номер облікової картки платника податків або серія та номер паспорта (для фізичних осіб, які через свої релігійні переконання відмовляються від прийняття реєстраційного номера облікової картки платника податків та повідомили про це відповідний державний орган і мають відмітку в паспорті), у яких виникло право на допомогу по частковому безробіттю згідно з цією статтею;</a:t>
            </a:r>
          </a:p>
          <a:p>
            <a:pPr lvl="1" algn="just"/>
            <a:r>
              <a:rPr lang="uk-UA" dirty="0" smtClean="0"/>
              <a:t>4</a:t>
            </a:r>
            <a:r>
              <a:rPr lang="uk-UA" dirty="0"/>
              <a:t>) довідку про відсутність заборгованості з виплати заробітної плати та сплати єдиного внеску на загальнообов’язкове державне соціальне страхування, що виникла протягом п’яти років, що передують року зупинення (скорочення) виробництва.</a:t>
            </a:r>
          </a:p>
        </p:txBody>
      </p:sp>
    </p:spTree>
    <p:extLst>
      <p:ext uri="{BB962C8B-B14F-4D97-AF65-F5344CB8AC3E}">
        <p14:creationId xmlns:p14="http://schemas.microsoft.com/office/powerpoint/2010/main" val="8184678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uk-UA" sz="2400" dirty="0"/>
              <a:t>Допомога по частковому безробіттю на період здійснення заходів щодо запобігання виникненню та поширенню коронавірусної хвороби (</a:t>
            </a:r>
            <a:r>
              <a:rPr lang="en-US" sz="2400" dirty="0"/>
              <a:t>COVID-19), </a:t>
            </a:r>
            <a:r>
              <a:rPr lang="uk-UA" sz="2400" dirty="0"/>
              <a:t>передбачених карантином, встановленим Кабінетом Міністрів України</a:t>
            </a:r>
          </a:p>
        </p:txBody>
      </p:sp>
      <p:sp>
        <p:nvSpPr>
          <p:cNvPr id="3" name="Объект 2"/>
          <p:cNvSpPr>
            <a:spLocks noGrp="1"/>
          </p:cNvSpPr>
          <p:nvPr>
            <p:ph idx="1"/>
          </p:nvPr>
        </p:nvSpPr>
        <p:spPr/>
        <p:txBody>
          <a:bodyPr>
            <a:normAutofit fontScale="85000" lnSpcReduction="20000"/>
          </a:bodyPr>
          <a:lstStyle/>
          <a:p>
            <a:r>
              <a:rPr lang="uk-UA" dirty="0" smtClean="0"/>
              <a:t>Закон України "Про зайнятість населення" доповнено </a:t>
            </a:r>
            <a:r>
              <a:rPr lang="ru-RU" dirty="0" smtClean="0"/>
              <a:t>ст.47-1.</a:t>
            </a:r>
          </a:p>
          <a:p>
            <a:pPr algn="just"/>
            <a:r>
              <a:rPr lang="ru-RU" dirty="0"/>
              <a:t>4. </a:t>
            </a:r>
            <a:r>
              <a:rPr lang="uk-UA" dirty="0" smtClean="0"/>
              <a:t>Допомога по частковому безробіттю встановлюється за кожну годину, на яку працівникові було скорочено передбачену законодавством тривалість робочого часу, </a:t>
            </a:r>
            <a:r>
              <a:rPr lang="uk-UA" b="1" dirty="0" smtClean="0"/>
              <a:t>із розрахунку двох третин тарифної ставки (окладу), встановленої працівникові відповідного розряду.</a:t>
            </a:r>
            <a:r>
              <a:rPr lang="uk-UA" dirty="0" smtClean="0"/>
              <a:t> </a:t>
            </a:r>
            <a:r>
              <a:rPr lang="uk-UA" dirty="0" smtClean="0">
                <a:solidFill>
                  <a:srgbClr val="C00000"/>
                </a:solidFill>
              </a:rPr>
              <a:t>Розмір допомоги визначається виходячи з фінансових можливостей Фонду і не може перевищувати розміру </a:t>
            </a:r>
            <a:r>
              <a:rPr lang="uk-UA" b="1" dirty="0" smtClean="0">
                <a:solidFill>
                  <a:srgbClr val="C00000"/>
                </a:solidFill>
              </a:rPr>
              <a:t>мінімальної заробітної плати</a:t>
            </a:r>
            <a:r>
              <a:rPr lang="uk-UA" dirty="0" smtClean="0">
                <a:solidFill>
                  <a:srgbClr val="C00000"/>
                </a:solidFill>
              </a:rPr>
              <a:t>, встановленої законом</a:t>
            </a:r>
            <a:r>
              <a:rPr lang="uk-UA" dirty="0" smtClean="0"/>
              <a:t>.</a:t>
            </a:r>
          </a:p>
          <a:p>
            <a:pPr algn="just"/>
            <a:endParaRPr lang="uk-UA" dirty="0" smtClean="0"/>
          </a:p>
          <a:p>
            <a:pPr algn="just"/>
            <a:r>
              <a:rPr lang="uk-UA" dirty="0" smtClean="0"/>
              <a:t>5. Виплата працівникам допомоги по частковому безробіттю здійснюється роботодавцем </a:t>
            </a:r>
            <a:r>
              <a:rPr lang="uk-UA" b="1" dirty="0" smtClean="0"/>
              <a:t>з першого дня скорочення тривалості </a:t>
            </a:r>
            <a:r>
              <a:rPr lang="uk-UA" dirty="0" smtClean="0"/>
              <a:t>їх робочого часу за рахунок коштів Фонду у межах строку зупинення (скорочення) виробництва, </a:t>
            </a:r>
            <a:r>
              <a:rPr lang="uk-UA" b="1" dirty="0" smtClean="0"/>
              <a:t>але не більше строку проведення заходів щодо запобігання виникненню та поширенню коронавірусної хвороби (COVID-19</a:t>
            </a:r>
            <a:r>
              <a:rPr lang="uk-UA" dirty="0" smtClean="0"/>
              <a:t>), передбачених карантином, встановленим Кабінетом Міністрів України.</a:t>
            </a:r>
            <a:endParaRPr lang="uk-UA" dirty="0"/>
          </a:p>
        </p:txBody>
      </p:sp>
    </p:spTree>
    <p:extLst>
      <p:ext uri="{BB962C8B-B14F-4D97-AF65-F5344CB8AC3E}">
        <p14:creationId xmlns:p14="http://schemas.microsoft.com/office/powerpoint/2010/main" val="85494157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uk-UA" sz="2400" dirty="0"/>
              <a:t>Допомога по частковому безробіттю на період здійснення заходів щодо запобігання виникненню та поширенню коронавірусної хвороби (</a:t>
            </a:r>
            <a:r>
              <a:rPr lang="en-US" sz="2400" dirty="0"/>
              <a:t>COVID-19), </a:t>
            </a:r>
            <a:r>
              <a:rPr lang="uk-UA" sz="2400" dirty="0"/>
              <a:t>передбачених карантином, встановленим Кабінетом Міністрів України</a:t>
            </a:r>
          </a:p>
        </p:txBody>
      </p:sp>
      <p:sp>
        <p:nvSpPr>
          <p:cNvPr id="3" name="Объект 2"/>
          <p:cNvSpPr>
            <a:spLocks noGrp="1"/>
          </p:cNvSpPr>
          <p:nvPr>
            <p:ph idx="1"/>
          </p:nvPr>
        </p:nvSpPr>
        <p:spPr>
          <a:xfrm>
            <a:off x="838200" y="1825624"/>
            <a:ext cx="10515600" cy="4625051"/>
          </a:xfrm>
        </p:spPr>
        <p:txBody>
          <a:bodyPr>
            <a:normAutofit fontScale="70000" lnSpcReduction="20000"/>
          </a:bodyPr>
          <a:lstStyle/>
          <a:p>
            <a:r>
              <a:rPr lang="uk-UA" dirty="0" smtClean="0"/>
              <a:t>Закон України "Про зайнятість населення" доповнено </a:t>
            </a:r>
            <a:r>
              <a:rPr lang="ru-RU" dirty="0" smtClean="0"/>
              <a:t>ст.47-1.</a:t>
            </a:r>
          </a:p>
          <a:p>
            <a:pPr algn="just"/>
            <a:r>
              <a:rPr lang="ru-RU" dirty="0"/>
              <a:t>7. </a:t>
            </a:r>
            <a:r>
              <a:rPr lang="uk-UA" b="1" dirty="0" smtClean="0"/>
              <a:t>Роботодавець може звернутися </a:t>
            </a:r>
            <a:r>
              <a:rPr lang="uk-UA" dirty="0" smtClean="0"/>
              <a:t>за отриманням коштів для виплати працівникам допомоги по частковому безробіттю </a:t>
            </a:r>
            <a:r>
              <a:rPr lang="uk-UA" b="1" dirty="0" smtClean="0"/>
              <a:t>протягом 30 календарних днів з дня зупинення (скорочення) виробництва.</a:t>
            </a:r>
          </a:p>
          <a:p>
            <a:pPr algn="just"/>
            <a:endParaRPr lang="uk-UA" dirty="0" smtClean="0"/>
          </a:p>
          <a:p>
            <a:pPr algn="just"/>
            <a:r>
              <a:rPr lang="uk-UA" dirty="0" smtClean="0"/>
              <a:t>Період виплати допомоги по частковому безробіттю у разі, якщо роботодавцем вживалися заходи щодо запобігання виникненню та поширенню коронавірусної хвороби (COVID-19), передбачених карантином, встановленим Кабінетом Міністрів України, не враховується при розгляді звернення за наступним одержанням допомоги по частковому безробіттю з причин виробничого характеру.</a:t>
            </a:r>
          </a:p>
          <a:p>
            <a:pPr algn="just"/>
            <a:endParaRPr lang="uk-UA" dirty="0" smtClean="0"/>
          </a:p>
          <a:p>
            <a:pPr algn="just"/>
            <a:r>
              <a:rPr lang="uk-UA" dirty="0" smtClean="0"/>
              <a:t>8. </a:t>
            </a:r>
            <a:r>
              <a:rPr lang="uk-UA" b="1" dirty="0" smtClean="0"/>
              <a:t>Рішення про надання допомоги по частковому безробіттю приймається територіальним органом</a:t>
            </a:r>
            <a:r>
              <a:rPr lang="uk-UA" dirty="0" smtClean="0"/>
              <a:t> центрального органу виконавчої влади, що реалізує державну політику у сфері зайнятості населення та трудової міграції, </a:t>
            </a:r>
            <a:r>
              <a:rPr lang="uk-UA" b="1" dirty="0" smtClean="0"/>
              <a:t>на регіональному рівні протягом трьох робочих днів з дня подання роботодавцем документів</a:t>
            </a:r>
            <a:r>
              <a:rPr lang="uk-UA" dirty="0" smtClean="0"/>
              <a:t>, передбачених цією статтею, до територіального органу центрального органу виконавчої влади, що реалізує державну політику у сфері зайнятості населення та трудової міграції </a:t>
            </a:r>
            <a:r>
              <a:rPr lang="uk-UA" b="1" dirty="0" smtClean="0"/>
              <a:t>за місцем реєстрації як платника єдиного внеску на загальнообов’язкове державне соціальне страхування.</a:t>
            </a:r>
            <a:endParaRPr lang="uk-UA" dirty="0"/>
          </a:p>
        </p:txBody>
      </p:sp>
    </p:spTree>
    <p:extLst>
      <p:ext uri="{BB962C8B-B14F-4D97-AF65-F5344CB8AC3E}">
        <p14:creationId xmlns:p14="http://schemas.microsoft.com/office/powerpoint/2010/main" val="42779924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a:bodyPr>
          <a:lstStyle/>
          <a:p>
            <a:pPr algn="ctr"/>
            <a:r>
              <a:rPr lang="uk-UA" sz="4000" dirty="0" smtClean="0">
                <a:solidFill>
                  <a:schemeClr val="accent2">
                    <a:lumMod val="75000"/>
                  </a:schemeClr>
                </a:solidFill>
              </a:rPr>
              <a:t>Заборгованість по виплаті заробітної плати, що утворилась під час карантину та внаслідок обмеження роботи редакцій</a:t>
            </a:r>
            <a:r>
              <a:rPr lang="ru-RU" sz="4000" dirty="0" smtClean="0">
                <a:solidFill>
                  <a:schemeClr val="accent2">
                    <a:lumMod val="75000"/>
                  </a:schemeClr>
                </a:solidFill>
              </a:rPr>
              <a:t> </a:t>
            </a:r>
            <a:endParaRPr lang="uk-UA" sz="4000" dirty="0">
              <a:solidFill>
                <a:schemeClr val="accent2">
                  <a:lumMod val="75000"/>
                </a:schemeClr>
              </a:solidFill>
            </a:endParaRPr>
          </a:p>
        </p:txBody>
      </p:sp>
      <p:sp>
        <p:nvSpPr>
          <p:cNvPr id="5" name="Текст 4"/>
          <p:cNvSpPr>
            <a:spLocks noGrp="1"/>
          </p:cNvSpPr>
          <p:nvPr>
            <p:ph type="body" idx="1"/>
          </p:nvPr>
        </p:nvSpPr>
        <p:spPr/>
        <p:txBody>
          <a:bodyPr/>
          <a:lstStyle/>
          <a:p>
            <a:pPr algn="ctr"/>
            <a:r>
              <a:rPr lang="uk-UA" dirty="0" smtClean="0"/>
              <a:t>які </a:t>
            </a:r>
            <a:r>
              <a:rPr lang="uk-UA" dirty="0"/>
              <a:t>правові </a:t>
            </a:r>
            <a:r>
              <a:rPr lang="uk-UA" dirty="0" smtClean="0"/>
              <a:t>наслідки?</a:t>
            </a:r>
            <a:endParaRPr lang="uk-UA" dirty="0"/>
          </a:p>
        </p:txBody>
      </p:sp>
    </p:spTree>
    <p:extLst>
      <p:ext uri="{BB962C8B-B14F-4D97-AF65-F5344CB8AC3E}">
        <p14:creationId xmlns:p14="http://schemas.microsoft.com/office/powerpoint/2010/main" val="5916526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6"/>
            <a:ext cx="10515600" cy="896116"/>
          </a:xfrm>
        </p:spPr>
        <p:txBody>
          <a:bodyPr>
            <a:normAutofit fontScale="90000"/>
          </a:bodyPr>
          <a:lstStyle/>
          <a:p>
            <a:pPr algn="ctr"/>
            <a:r>
              <a:rPr lang="uk-UA" sz="3200" dirty="0" smtClean="0"/>
              <a:t>Стаття 175 ККУ: Невиплата заробітної плати, стипендії, пенсії чи інших установлених законом виплат</a:t>
            </a:r>
            <a:endParaRPr lang="uk-UA" sz="3200" dirty="0"/>
          </a:p>
        </p:txBody>
      </p:sp>
      <p:sp>
        <p:nvSpPr>
          <p:cNvPr id="3" name="Объект 2"/>
          <p:cNvSpPr>
            <a:spLocks noGrp="1"/>
          </p:cNvSpPr>
          <p:nvPr>
            <p:ph idx="1"/>
          </p:nvPr>
        </p:nvSpPr>
        <p:spPr>
          <a:xfrm>
            <a:off x="425669" y="1418897"/>
            <a:ext cx="11414234" cy="5076495"/>
          </a:xfrm>
        </p:spPr>
        <p:txBody>
          <a:bodyPr>
            <a:noAutofit/>
          </a:bodyPr>
          <a:lstStyle/>
          <a:p>
            <a:pPr algn="just"/>
            <a:r>
              <a:rPr lang="uk-UA" sz="2000" dirty="0"/>
              <a:t>1. </a:t>
            </a:r>
            <a:r>
              <a:rPr lang="uk-UA" sz="2000" b="1" dirty="0">
                <a:solidFill>
                  <a:srgbClr val="C00000"/>
                </a:solidFill>
              </a:rPr>
              <a:t>Безпідставна</a:t>
            </a:r>
            <a:r>
              <a:rPr lang="uk-UA" sz="2000" b="1" dirty="0"/>
              <a:t> невиплата заробітної плати</a:t>
            </a:r>
            <a:r>
              <a:rPr lang="uk-UA" sz="2000" dirty="0"/>
              <a:t>, стипендії, пенсії чи іншої установленої законом виплати громадянам більш як за один місяць, вчинена умисно керівником підприємства, установи або організації незалежно від форми власності чи громадянином - суб'єктом підприємницької діяльності, -</a:t>
            </a:r>
          </a:p>
          <a:p>
            <a:pPr algn="just"/>
            <a:r>
              <a:rPr lang="uk-UA" sz="2000" dirty="0" smtClean="0"/>
              <a:t>карається </a:t>
            </a:r>
            <a:r>
              <a:rPr lang="uk-UA" sz="2000" dirty="0"/>
              <a:t>штрафом від п'ятисот до тисячі неоподатковуваних мінімумів доходів громадян або виправними роботами на строк до двох років, або позбавленням волі на строк до двох років, з позбавленням права обіймати певні посади чи займатися певною діяльністю на строк до трьох років.</a:t>
            </a:r>
          </a:p>
          <a:p>
            <a:pPr algn="just"/>
            <a:r>
              <a:rPr lang="uk-UA" sz="2000" dirty="0" smtClean="0"/>
              <a:t>2</a:t>
            </a:r>
            <a:r>
              <a:rPr lang="uk-UA" sz="2000" dirty="0"/>
              <a:t>. Те саме діяння, якщо воно було </a:t>
            </a:r>
            <a:r>
              <a:rPr lang="uk-UA" sz="2000" b="1" dirty="0"/>
              <a:t>вчинене внаслідок нецільового використання коштів</a:t>
            </a:r>
            <a:r>
              <a:rPr lang="uk-UA" sz="2000" dirty="0"/>
              <a:t>, призначених для виплати заробітної плати, стипендії, пенсії та інших встановлених законом виплат, -</a:t>
            </a:r>
          </a:p>
          <a:p>
            <a:pPr algn="just"/>
            <a:r>
              <a:rPr lang="uk-UA" sz="2000" dirty="0" smtClean="0"/>
              <a:t>карається </a:t>
            </a:r>
            <a:r>
              <a:rPr lang="uk-UA" sz="2000" dirty="0"/>
              <a:t>штрафом від тисячі до півтори тисячі неоподатковуваних мінімумів доходів громадян або обмеженням волі на строк до трьох років, або позбавленням волі на строк до п'яти років, з позбавленням права обіймати певні посади чи займатися певною діяльністю на строк до трьох років.</a:t>
            </a:r>
          </a:p>
          <a:p>
            <a:pPr algn="just"/>
            <a:r>
              <a:rPr lang="uk-UA" sz="2000" dirty="0" smtClean="0"/>
              <a:t>3</a:t>
            </a:r>
            <a:r>
              <a:rPr lang="uk-UA" sz="2000" dirty="0"/>
              <a:t>. </a:t>
            </a:r>
            <a:r>
              <a:rPr lang="uk-UA" sz="2000" b="1" dirty="0"/>
              <a:t>Особа звільняється </a:t>
            </a:r>
            <a:r>
              <a:rPr lang="uk-UA" sz="2000" dirty="0"/>
              <a:t>від кримінальної відповідальності, якщо </a:t>
            </a:r>
            <a:r>
              <a:rPr lang="uk-UA" sz="2000" dirty="0">
                <a:solidFill>
                  <a:srgbClr val="C00000"/>
                </a:solidFill>
              </a:rPr>
              <a:t>до притягнення до кримінальної відповідальності нею здійснено виплату заробітної плати, </a:t>
            </a:r>
            <a:r>
              <a:rPr lang="uk-UA" sz="2000" dirty="0"/>
              <a:t>стипендії, пенсії чи іншої встановленої законом виплати громадянам.</a:t>
            </a:r>
            <a:endParaRPr lang="uk-UA" sz="2000" dirty="0"/>
          </a:p>
        </p:txBody>
      </p:sp>
    </p:spTree>
    <p:extLst>
      <p:ext uri="{BB962C8B-B14F-4D97-AF65-F5344CB8AC3E}">
        <p14:creationId xmlns:p14="http://schemas.microsoft.com/office/powerpoint/2010/main" val="102408492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a:bodyPr>
          <a:lstStyle/>
          <a:p>
            <a:pPr algn="ctr"/>
            <a:r>
              <a:rPr lang="uk-UA" dirty="0" smtClean="0">
                <a:solidFill>
                  <a:schemeClr val="accent2">
                    <a:lumMod val="75000"/>
                  </a:schemeClr>
                </a:solidFill>
              </a:rPr>
              <a:t>Питання учасників вебінару</a:t>
            </a:r>
            <a:endParaRPr lang="uk-UA" dirty="0">
              <a:solidFill>
                <a:schemeClr val="accent2">
                  <a:lumMod val="75000"/>
                </a:schemeClr>
              </a:solidFill>
            </a:endParaRPr>
          </a:p>
        </p:txBody>
      </p:sp>
      <p:sp>
        <p:nvSpPr>
          <p:cNvPr id="5" name="Текст 4"/>
          <p:cNvSpPr>
            <a:spLocks noGrp="1"/>
          </p:cNvSpPr>
          <p:nvPr>
            <p:ph type="body" idx="1"/>
          </p:nvPr>
        </p:nvSpPr>
        <p:spPr/>
        <p:txBody>
          <a:bodyPr/>
          <a:lstStyle/>
          <a:p>
            <a:pPr algn="ctr"/>
            <a:r>
              <a:rPr lang="uk-UA" dirty="0"/>
              <a:t>т</a:t>
            </a:r>
            <a:r>
              <a:rPr lang="uk-UA" dirty="0" smtClean="0"/>
              <a:t>а відповіді на них</a:t>
            </a:r>
            <a:endParaRPr lang="uk-UA" dirty="0"/>
          </a:p>
        </p:txBody>
      </p:sp>
    </p:spTree>
    <p:extLst>
      <p:ext uri="{BB962C8B-B14F-4D97-AF65-F5344CB8AC3E}">
        <p14:creationId xmlns:p14="http://schemas.microsoft.com/office/powerpoint/2010/main" val="931620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uk-UA" sz="4000" dirty="0" smtClean="0"/>
              <a:t>Питання, що надійшли від учасників вебінару</a:t>
            </a:r>
            <a:endParaRPr lang="uk-UA" sz="4000" dirty="0"/>
          </a:p>
        </p:txBody>
      </p:sp>
      <p:sp>
        <p:nvSpPr>
          <p:cNvPr id="3" name="Объект 2"/>
          <p:cNvSpPr>
            <a:spLocks noGrp="1"/>
          </p:cNvSpPr>
          <p:nvPr>
            <p:ph idx="1"/>
          </p:nvPr>
        </p:nvSpPr>
        <p:spPr/>
        <p:txBody>
          <a:bodyPr>
            <a:normAutofit/>
          </a:bodyPr>
          <a:lstStyle/>
          <a:p>
            <a:pPr algn="just"/>
            <a:r>
              <a:rPr lang="uk-UA" dirty="0" smtClean="0"/>
              <a:t>1. </a:t>
            </a:r>
            <a:r>
              <a:rPr lang="uk-UA" dirty="0" smtClean="0"/>
              <a:t>Чи обмежує законодавство та карантин роботу журналістів та редакцій?</a:t>
            </a:r>
          </a:p>
          <a:p>
            <a:pPr algn="just"/>
            <a:r>
              <a:rPr lang="uk-UA" dirty="0" smtClean="0"/>
              <a:t>2. Чи можу я як журналіст безперешкодно відвідувати мерію під час карантину? Чи стосується мене обмеження особистого прийому?</a:t>
            </a:r>
          </a:p>
          <a:p>
            <a:pPr algn="just"/>
            <a:r>
              <a:rPr lang="uk-UA" dirty="0" smtClean="0"/>
              <a:t>3. Позитивний карантин - як найбільш ефективно підійти до висвітлення цього аспекту актуального питання в друкованому ЗМІ </a:t>
            </a:r>
            <a:r>
              <a:rPr lang="uk-UA" sz="1800" dirty="0" smtClean="0"/>
              <a:t>(</a:t>
            </a:r>
            <a:r>
              <a:rPr lang="uk-UA" sz="1800" i="1" dirty="0" smtClean="0"/>
              <a:t>це питання наступного тренінгу пана Костянтина Григоренка)</a:t>
            </a:r>
          </a:p>
          <a:p>
            <a:endParaRPr lang="uk-UA" b="1" dirty="0" smtClean="0"/>
          </a:p>
          <a:p>
            <a:endParaRPr lang="uk-UA" dirty="0"/>
          </a:p>
        </p:txBody>
      </p:sp>
    </p:spTree>
    <p:extLst>
      <p:ext uri="{BB962C8B-B14F-4D97-AF65-F5344CB8AC3E}">
        <p14:creationId xmlns:p14="http://schemas.microsoft.com/office/powerpoint/2010/main" val="208273815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838200" y="365125"/>
            <a:ext cx="10515600" cy="5702300"/>
          </a:xfrm>
        </p:spPr>
        <p:txBody>
          <a:bodyPr>
            <a:normAutofit/>
          </a:bodyPr>
          <a:lstStyle/>
          <a:p>
            <a:pPr algn="ctr">
              <a:spcBef>
                <a:spcPts val="1000"/>
              </a:spcBef>
              <a:spcAft>
                <a:spcPts val="1200"/>
              </a:spcAft>
            </a:pPr>
            <a:r>
              <a:rPr lang="uk-UA" sz="6000" dirty="0">
                <a:solidFill>
                  <a:schemeClr val="accent2">
                    <a:lumMod val="75000"/>
                  </a:schemeClr>
                </a:solidFill>
              </a:rPr>
              <a:t>Дякую за увагу!</a:t>
            </a:r>
            <a:br>
              <a:rPr lang="uk-UA" sz="6000" dirty="0">
                <a:solidFill>
                  <a:schemeClr val="accent2">
                    <a:lumMod val="75000"/>
                  </a:schemeClr>
                </a:solidFill>
              </a:rPr>
            </a:br>
            <a:r>
              <a:rPr lang="uk-UA" dirty="0"/>
              <a:t/>
            </a:r>
            <a:br>
              <a:rPr lang="uk-UA" dirty="0"/>
            </a:br>
            <a:r>
              <a:rPr lang="uk-UA" sz="2400" dirty="0">
                <a:solidFill>
                  <a:schemeClr val="tx1">
                    <a:tint val="75000"/>
                  </a:schemeClr>
                </a:solidFill>
                <a:latin typeface="+mn-lt"/>
                <a:ea typeface="+mn-ea"/>
                <a:cs typeface="+mn-cs"/>
              </a:rPr>
              <a:t>З повагою, </a:t>
            </a:r>
            <a:br>
              <a:rPr lang="uk-UA" sz="2400" dirty="0">
                <a:solidFill>
                  <a:schemeClr val="tx1">
                    <a:tint val="75000"/>
                  </a:schemeClr>
                </a:solidFill>
                <a:latin typeface="+mn-lt"/>
                <a:ea typeface="+mn-ea"/>
                <a:cs typeface="+mn-cs"/>
              </a:rPr>
            </a:br>
            <a:r>
              <a:rPr lang="uk-UA" sz="2400" dirty="0">
                <a:solidFill>
                  <a:schemeClr val="tx1">
                    <a:tint val="75000"/>
                  </a:schemeClr>
                </a:solidFill>
                <a:latin typeface="+mn-lt"/>
                <a:ea typeface="+mn-ea"/>
                <a:cs typeface="+mn-cs"/>
              </a:rPr>
              <a:t/>
            </a:r>
            <a:br>
              <a:rPr lang="uk-UA" sz="2400" dirty="0">
                <a:solidFill>
                  <a:schemeClr val="tx1">
                    <a:tint val="75000"/>
                  </a:schemeClr>
                </a:solidFill>
                <a:latin typeface="+mn-lt"/>
                <a:ea typeface="+mn-ea"/>
                <a:cs typeface="+mn-cs"/>
              </a:rPr>
            </a:br>
            <a:r>
              <a:rPr lang="uk-UA" sz="2400" dirty="0">
                <a:solidFill>
                  <a:schemeClr val="tx1">
                    <a:tint val="75000"/>
                  </a:schemeClr>
                </a:solidFill>
                <a:latin typeface="+mn-lt"/>
                <a:ea typeface="+mn-ea"/>
                <a:cs typeface="+mn-cs"/>
              </a:rPr>
              <a:t>Людмила Опришко</a:t>
            </a:r>
            <a:r>
              <a:rPr lang="en-US" sz="2400" dirty="0">
                <a:solidFill>
                  <a:schemeClr val="tx1">
                    <a:tint val="75000"/>
                  </a:schemeClr>
                </a:solidFill>
                <a:latin typeface="+mn-lt"/>
                <a:ea typeface="+mn-ea"/>
                <a:cs typeface="+mn-cs"/>
              </a:rPr>
              <a:t/>
            </a:r>
            <a:br>
              <a:rPr lang="en-US" sz="2400" dirty="0">
                <a:solidFill>
                  <a:schemeClr val="tx1">
                    <a:tint val="75000"/>
                  </a:schemeClr>
                </a:solidFill>
                <a:latin typeface="+mn-lt"/>
                <a:ea typeface="+mn-ea"/>
                <a:cs typeface="+mn-cs"/>
              </a:rPr>
            </a:br>
            <a:r>
              <a:rPr lang="en-US" sz="2400" dirty="0">
                <a:solidFill>
                  <a:schemeClr val="tx1">
                    <a:tint val="75000"/>
                  </a:schemeClr>
                </a:solidFill>
                <a:latin typeface="+mn-lt"/>
                <a:ea typeface="+mn-ea"/>
                <a:cs typeface="+mn-cs"/>
              </a:rPr>
              <a:t/>
            </a:r>
            <a:br>
              <a:rPr lang="en-US" sz="2400" dirty="0">
                <a:solidFill>
                  <a:schemeClr val="tx1">
                    <a:tint val="75000"/>
                  </a:schemeClr>
                </a:solidFill>
                <a:latin typeface="+mn-lt"/>
                <a:ea typeface="+mn-ea"/>
                <a:cs typeface="+mn-cs"/>
              </a:rPr>
            </a:br>
            <a:r>
              <a:rPr lang="uk-UA" sz="2400" dirty="0">
                <a:solidFill>
                  <a:schemeClr val="tx1">
                    <a:tint val="75000"/>
                  </a:schemeClr>
                </a:solidFill>
                <a:latin typeface="+mn-lt"/>
                <a:ea typeface="+mn-ea"/>
                <a:cs typeface="+mn-cs"/>
              </a:rPr>
              <a:t>адвокатеса, медіа-юристка ГО «Платформа прав людини</a:t>
            </a:r>
            <a:r>
              <a:rPr lang="uk-UA" sz="2400" dirty="0" smtClean="0">
                <a:solidFill>
                  <a:schemeClr val="tx1">
                    <a:tint val="75000"/>
                  </a:schemeClr>
                </a:solidFill>
                <a:latin typeface="+mn-lt"/>
                <a:ea typeface="+mn-ea"/>
                <a:cs typeface="+mn-cs"/>
              </a:rPr>
              <a:t>»</a:t>
            </a:r>
            <a:endParaRPr lang="uk-UA" sz="2400" dirty="0">
              <a:solidFill>
                <a:schemeClr val="tx1">
                  <a:tint val="75000"/>
                </a:schemeClr>
              </a:solidFill>
              <a:latin typeface="+mn-lt"/>
              <a:ea typeface="+mn-ea"/>
              <a:cs typeface="+mn-cs"/>
            </a:endParaRPr>
          </a:p>
        </p:txBody>
      </p:sp>
    </p:spTree>
    <p:extLst>
      <p:ext uri="{BB962C8B-B14F-4D97-AF65-F5344CB8AC3E}">
        <p14:creationId xmlns:p14="http://schemas.microsoft.com/office/powerpoint/2010/main" val="262933361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838200" y="365125"/>
            <a:ext cx="10515600" cy="873125"/>
          </a:xfrm>
        </p:spPr>
        <p:txBody>
          <a:bodyPr/>
          <a:lstStyle/>
          <a:p>
            <a:pPr algn="ctr"/>
            <a:r>
              <a:rPr lang="uk-UA" dirty="0" smtClean="0"/>
              <a:t>КАРАНТИН</a:t>
            </a:r>
            <a:endParaRPr lang="uk-UA" dirty="0"/>
          </a:p>
        </p:txBody>
      </p:sp>
      <p:sp>
        <p:nvSpPr>
          <p:cNvPr id="6" name="Объект 5"/>
          <p:cNvSpPr>
            <a:spLocks noGrp="1"/>
          </p:cNvSpPr>
          <p:nvPr>
            <p:ph idx="1"/>
          </p:nvPr>
        </p:nvSpPr>
        <p:spPr>
          <a:xfrm>
            <a:off x="838200" y="1238250"/>
            <a:ext cx="10515600" cy="5048250"/>
          </a:xfrm>
        </p:spPr>
        <p:txBody>
          <a:bodyPr>
            <a:normAutofit fontScale="85000" lnSpcReduction="20000"/>
          </a:bodyPr>
          <a:lstStyle/>
          <a:p>
            <a:pPr algn="just"/>
            <a:r>
              <a:rPr lang="uk-UA" b="1" dirty="0" smtClean="0"/>
              <a:t>Карантин </a:t>
            </a:r>
            <a:r>
              <a:rPr lang="uk-UA" b="1" dirty="0"/>
              <a:t>встановлюється та відміняється </a:t>
            </a:r>
            <a:r>
              <a:rPr lang="uk-UA" b="1" dirty="0">
                <a:solidFill>
                  <a:srgbClr val="C00000"/>
                </a:solidFill>
              </a:rPr>
              <a:t>Кабінетом Міністрів України.</a:t>
            </a:r>
          </a:p>
          <a:p>
            <a:pPr algn="just"/>
            <a:r>
              <a:rPr lang="uk-UA" dirty="0" smtClean="0"/>
              <a:t>Питання </a:t>
            </a:r>
            <a:r>
              <a:rPr lang="uk-UA" dirty="0"/>
              <a:t>про встановлення карантину порушує перед Кабінетом Міністрів України центральний орган виконавчої влади, що забезпечує формування державної політики </a:t>
            </a:r>
            <a:r>
              <a:rPr lang="uk-UA" u="sng" dirty="0"/>
              <a:t>у сфері охорони здоров’я</a:t>
            </a:r>
            <a:r>
              <a:rPr lang="uk-UA" dirty="0"/>
              <a:t>, </a:t>
            </a:r>
            <a:r>
              <a:rPr lang="uk-UA" u="sng" dirty="0"/>
              <a:t>за поданням головного державного санітарного лікаря </a:t>
            </a:r>
            <a:r>
              <a:rPr lang="uk-UA" u="sng" dirty="0" smtClean="0"/>
              <a:t>України.</a:t>
            </a:r>
            <a:endParaRPr lang="uk-UA" u="sng" dirty="0"/>
          </a:p>
          <a:p>
            <a:pPr algn="just"/>
            <a:r>
              <a:rPr lang="uk-UA" b="1" dirty="0" smtClean="0"/>
              <a:t>Рішення </a:t>
            </a:r>
            <a:r>
              <a:rPr lang="uk-UA" b="1" dirty="0"/>
              <a:t>про встановлення карантину, а також про його відміну негайно доводиться до відома населення відповідної території через засоби масової інформації.</a:t>
            </a:r>
          </a:p>
          <a:p>
            <a:pPr algn="just"/>
            <a:r>
              <a:rPr lang="uk-UA" dirty="0" smtClean="0"/>
              <a:t>У </a:t>
            </a:r>
            <a:r>
              <a:rPr lang="uk-UA" dirty="0"/>
              <a:t>рішенні про встановлення карантину </a:t>
            </a:r>
            <a:r>
              <a:rPr lang="uk-UA" dirty="0" smtClean="0"/>
              <a:t>зазначаються:</a:t>
            </a:r>
          </a:p>
          <a:p>
            <a:pPr lvl="1" algn="just">
              <a:buFont typeface="Wingdings" panose="05000000000000000000" pitchFamily="2" charset="2"/>
              <a:buChar char="Ø"/>
            </a:pPr>
            <a:r>
              <a:rPr lang="uk-UA" sz="2600" dirty="0" smtClean="0"/>
              <a:t>обставини</a:t>
            </a:r>
            <a:r>
              <a:rPr lang="uk-UA" sz="2600" dirty="0"/>
              <a:t>, що призвели до цього, </a:t>
            </a:r>
            <a:endParaRPr lang="uk-UA" sz="2600" dirty="0" smtClean="0"/>
          </a:p>
          <a:p>
            <a:pPr lvl="1" algn="just">
              <a:buFont typeface="Wingdings" panose="05000000000000000000" pitchFamily="2" charset="2"/>
              <a:buChar char="Ø"/>
            </a:pPr>
            <a:r>
              <a:rPr lang="uk-UA" sz="2600" b="1" dirty="0" smtClean="0"/>
              <a:t>визначаються </a:t>
            </a:r>
            <a:r>
              <a:rPr lang="uk-UA" sz="2600" b="1" dirty="0"/>
              <a:t>межі території карантину</a:t>
            </a:r>
            <a:r>
              <a:rPr lang="uk-UA" sz="2600" dirty="0"/>
              <a:t>, </a:t>
            </a:r>
            <a:endParaRPr lang="uk-UA" sz="2600" dirty="0" smtClean="0"/>
          </a:p>
          <a:p>
            <a:pPr lvl="1" algn="just">
              <a:buFont typeface="Wingdings" panose="05000000000000000000" pitchFamily="2" charset="2"/>
              <a:buChar char="Ø"/>
            </a:pPr>
            <a:r>
              <a:rPr lang="uk-UA" sz="2600" dirty="0" smtClean="0"/>
              <a:t>затверджуються </a:t>
            </a:r>
            <a:r>
              <a:rPr lang="uk-UA" sz="2600" b="1" dirty="0"/>
              <a:t>необхідні профілактичні, протиепідемічні та інші заходи, їх виконавці та терміни проведення</a:t>
            </a:r>
            <a:r>
              <a:rPr lang="uk-UA" sz="2600" dirty="0"/>
              <a:t>, </a:t>
            </a:r>
            <a:endParaRPr lang="uk-UA" sz="2600" dirty="0" smtClean="0"/>
          </a:p>
          <a:p>
            <a:pPr lvl="1" algn="just">
              <a:buFont typeface="Wingdings" panose="05000000000000000000" pitchFamily="2" charset="2"/>
              <a:buChar char="Ø"/>
            </a:pPr>
            <a:r>
              <a:rPr lang="uk-UA" sz="2600" dirty="0" smtClean="0"/>
              <a:t>встановлюються </a:t>
            </a:r>
            <a:r>
              <a:rPr lang="uk-UA" sz="2600" b="1" dirty="0">
                <a:solidFill>
                  <a:srgbClr val="C00000"/>
                </a:solidFill>
              </a:rPr>
              <a:t>тимчасові </a:t>
            </a:r>
            <a:r>
              <a:rPr lang="uk-UA" sz="2600" b="1" dirty="0" smtClean="0">
                <a:solidFill>
                  <a:srgbClr val="C00000"/>
                </a:solidFill>
              </a:rPr>
              <a:t>обмеження прав фізичних і юридичних осіб та додаткові обов'язки</a:t>
            </a:r>
            <a:r>
              <a:rPr lang="uk-UA" sz="2600" b="1" dirty="0" smtClean="0"/>
              <a:t>, </a:t>
            </a:r>
            <a:r>
              <a:rPr lang="uk-UA" sz="2600" dirty="0" smtClean="0"/>
              <a:t>що покладаються на них. </a:t>
            </a:r>
          </a:p>
          <a:p>
            <a:pPr marL="457200" lvl="1" indent="0" algn="just">
              <a:buNone/>
            </a:pPr>
            <a:endParaRPr lang="uk-UA" sz="2100" i="1" dirty="0" smtClean="0"/>
          </a:p>
          <a:p>
            <a:pPr marL="457200" lvl="1" indent="0" algn="just">
              <a:buNone/>
            </a:pPr>
            <a:r>
              <a:rPr lang="uk-UA" sz="2100" i="1" dirty="0" smtClean="0"/>
              <a:t>/ст. 29 ЗУ «Про захист населення від інфекційних хвороб»/</a:t>
            </a:r>
          </a:p>
          <a:p>
            <a:pPr marL="457200" lvl="1" indent="0" algn="just">
              <a:buNone/>
            </a:pPr>
            <a:endParaRPr lang="uk-UA" sz="2600" dirty="0" smtClean="0"/>
          </a:p>
        </p:txBody>
      </p:sp>
    </p:spTree>
    <p:extLst>
      <p:ext uri="{BB962C8B-B14F-4D97-AF65-F5344CB8AC3E}">
        <p14:creationId xmlns:p14="http://schemas.microsoft.com/office/powerpoint/2010/main" val="36893565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838200" y="365125"/>
            <a:ext cx="10515600" cy="682625"/>
          </a:xfrm>
        </p:spPr>
        <p:txBody>
          <a:bodyPr>
            <a:normAutofit fontScale="90000"/>
          </a:bodyPr>
          <a:lstStyle/>
          <a:p>
            <a:r>
              <a:rPr lang="uk-UA" dirty="0" smtClean="0"/>
              <a:t>Карантин у зв’язку з поширенням </a:t>
            </a:r>
            <a:r>
              <a:rPr lang="en-US" dirty="0"/>
              <a:t>COVID-19</a:t>
            </a:r>
            <a:endParaRPr lang="uk-UA" dirty="0"/>
          </a:p>
        </p:txBody>
      </p:sp>
      <p:pic>
        <p:nvPicPr>
          <p:cNvPr id="7" name="Объект 6"/>
          <p:cNvPicPr>
            <a:picLocks noGrp="1" noChangeAspect="1"/>
          </p:cNvPicPr>
          <p:nvPr>
            <p:ph sz="half" idx="1"/>
          </p:nvPr>
        </p:nvPicPr>
        <p:blipFill rotWithShape="1">
          <a:blip r:embed="rId3"/>
          <a:srcRect l="3980" t="15469" r="53234" b="4929"/>
          <a:stretch/>
        </p:blipFill>
        <p:spPr>
          <a:xfrm>
            <a:off x="266700" y="1181100"/>
            <a:ext cx="3352800" cy="5534025"/>
          </a:xfrm>
          <a:prstGeom prst="rect">
            <a:avLst/>
          </a:prstGeom>
        </p:spPr>
      </p:pic>
      <p:sp>
        <p:nvSpPr>
          <p:cNvPr id="6" name="Объект 5"/>
          <p:cNvSpPr>
            <a:spLocks noGrp="1"/>
          </p:cNvSpPr>
          <p:nvPr>
            <p:ph sz="half" idx="2"/>
          </p:nvPr>
        </p:nvSpPr>
        <p:spPr>
          <a:xfrm>
            <a:off x="3743326" y="1181100"/>
            <a:ext cx="8296274" cy="5534025"/>
          </a:xfrm>
        </p:spPr>
        <p:txBody>
          <a:bodyPr>
            <a:normAutofit fontScale="25000" lnSpcReduction="20000"/>
          </a:bodyPr>
          <a:lstStyle/>
          <a:p>
            <a:pPr algn="just"/>
            <a:r>
              <a:rPr lang="uk-UA" sz="4400" dirty="0"/>
              <a:t>1. Установити з 12 березня 2020 р. до 3 квітня 2020 р. на усій території України </a:t>
            </a:r>
            <a:r>
              <a:rPr lang="uk-UA" sz="4400" dirty="0" smtClean="0"/>
              <a:t>карантин (</a:t>
            </a:r>
            <a:r>
              <a:rPr lang="uk-UA" sz="4400" i="1" dirty="0" smtClean="0">
                <a:solidFill>
                  <a:srgbClr val="0070C0"/>
                </a:solidFill>
              </a:rPr>
              <a:t>25.03.2020 цей строк було продовжено до 24.04.2020 – прим. автора).</a:t>
            </a:r>
            <a:endParaRPr lang="uk-UA" sz="4400" i="1" dirty="0">
              <a:solidFill>
                <a:srgbClr val="0070C0"/>
              </a:solidFill>
            </a:endParaRPr>
          </a:p>
          <a:p>
            <a:pPr algn="just"/>
            <a:r>
              <a:rPr lang="uk-UA" sz="4400" dirty="0"/>
              <a:t>2. Заборонити:</a:t>
            </a:r>
          </a:p>
          <a:p>
            <a:pPr algn="just"/>
            <a:r>
              <a:rPr lang="uk-UA" sz="4400" dirty="0"/>
              <a:t>1) відвідування закладів освіти її здобувачами до 3 квітня 2020 р.;</a:t>
            </a:r>
          </a:p>
          <a:p>
            <a:pPr algn="just"/>
            <a:r>
              <a:rPr lang="uk-UA" sz="4400" dirty="0"/>
              <a:t>2) з 00 год. 01 хв. 17 березня 2020 р. до 3 квітня 2020 р. проведення всіх масових (культурних, розважальних, спортивних, соціальних, релігійних, рекламних та інших) заходів, у яких бере участь понад 10 осіб, крім заходів, необхідних для забезпечення роботи органів державної влади та органів місцевого самоврядування;</a:t>
            </a:r>
          </a:p>
          <a:p>
            <a:pPr algn="just"/>
            <a:r>
              <a:rPr lang="uk-UA" sz="4400" dirty="0"/>
              <a:t>3) з 00 год. 01 хв. 17 березня 2020 р. до 3 квітня 2020 р. роботу суб’єктів господарювання, яка передбачає приймання відвідувачів, зокрема закладів громадського харчування (ресторанів, кафе тощо), торговельно-розважальних центрів, інших закладів розважальної діяльності, фітнес-центрів, закладів культури, торговельного і побутового обслуговування населення, крім роздрібної торгівлі продуктами харчування, пальним, засобами гігієни, лікарськими засобами та виробами медичного призначення, засобами зв’язку, провадження банківської та страхової діяльності, а також торговельної діяльності і діяльності з надання послуг з громадського харчування із застосуванням адресної доставки замовлень за умови забезпечення відповідного персоналу засобами індивідуального захисту;</a:t>
            </a:r>
          </a:p>
          <a:p>
            <a:pPr algn="just"/>
            <a:r>
              <a:rPr lang="uk-UA" sz="4400" dirty="0"/>
              <a:t>4) з 12 год. 00 хв. 18 березня 2020 р. до 3 квітня 2020 р.:</a:t>
            </a:r>
          </a:p>
          <a:p>
            <a:pPr algn="just"/>
            <a:r>
              <a:rPr lang="uk-UA" sz="4400" dirty="0"/>
              <a:t>регулярні та нерегулярні перевезення пасажирів автомобільним транспортом у приміському, міжміському </a:t>
            </a:r>
            <a:r>
              <a:rPr lang="uk-UA" sz="4400" dirty="0" err="1"/>
              <a:t>внутрішньообласному</a:t>
            </a:r>
            <a:r>
              <a:rPr lang="uk-UA" sz="4400" dirty="0"/>
              <a:t> і міжобласному сполученні (крім перевезення легковими автомобілями);</a:t>
            </a:r>
          </a:p>
          <a:p>
            <a:pPr algn="just"/>
            <a:r>
              <a:rPr lang="uk-UA" sz="4400" dirty="0"/>
              <a:t>перевезення понад 10 пасажирів одночасно в одному транспортному засобі у міському електричному (трамвай, тролейбус) та автомобільному транспорті, що здійснює регулярні пасажирські перевезення на міських маршрутах у звичайному режимі руху;</a:t>
            </a:r>
          </a:p>
          <a:p>
            <a:pPr algn="just"/>
            <a:r>
              <a:rPr lang="uk-UA" sz="4400" dirty="0"/>
              <a:t>перевезення понад 10 пасажирів одночасно в автобусах, які виконують регулярні пасажирські перевезення на міських автобусних маршрутах в режимі маршрутного таксі;</a:t>
            </a:r>
          </a:p>
          <a:p>
            <a:pPr algn="just"/>
            <a:r>
              <a:rPr lang="uk-UA" sz="4400" dirty="0"/>
              <a:t>заїзд на територію автостанцій автобусів, які здійснюють перевезення пасажирів у приміському, міжміському </a:t>
            </a:r>
            <a:r>
              <a:rPr lang="uk-UA" sz="4400" dirty="0" err="1"/>
              <a:t>внутрішньообласному</a:t>
            </a:r>
            <a:r>
              <a:rPr lang="uk-UA" sz="4400" dirty="0"/>
              <a:t>  і міжобласному сполученні, та реалізацію власниками автостанцій квитків автомобільним перевізникам, які виконують такі перевезення;</a:t>
            </a:r>
          </a:p>
          <a:p>
            <a:pPr algn="just"/>
            <a:r>
              <a:rPr lang="uk-UA" sz="4400" dirty="0"/>
              <a:t>5) з 17 березня 2020 р. до 3 квітня 2020 р. перевезення пасажирів метрополітенами мм. Києва, Харкова і Дніпра відповідно до рішення Державної комісії з питань техногенно-екологічної безпеки та надзвичайних ситуацій від 16 березня 2020 р.;</a:t>
            </a:r>
          </a:p>
          <a:p>
            <a:pPr algn="just"/>
            <a:r>
              <a:rPr lang="uk-UA" sz="4400" dirty="0"/>
              <a:t>6) з 12 год. 00 хв. 18 березня 2020 р. до 3 квітня 2020 р. перевезення пасажирів залізничним транспортом в усіх видах внутрішнього сполучення (приміському, міському, регіональному та дальньому). Дозволяється здійснення акціонерним товариством “Українська залізниця” окремих пасажирських рейсів у внутрішньому залізничному сполученні, рішення щодо яких приймається в кожному окремому випадку за погодженням з Міністерством інфраструктури та Міністерством охорони здоров’я,  а також окремих пасажирських рейсів у міжнародному залізничному сполученні, рішення щодо яких приймається в кожному окремому випадку за погодженням з Міністерством інфраструктури, Міністерством закордонних справ та Адміністрацією Державної прикордонної служби.</a:t>
            </a:r>
          </a:p>
          <a:p>
            <a:endParaRPr lang="uk-UA" dirty="0"/>
          </a:p>
        </p:txBody>
      </p:sp>
    </p:spTree>
    <p:extLst>
      <p:ext uri="{BB962C8B-B14F-4D97-AF65-F5344CB8AC3E}">
        <p14:creationId xmlns:p14="http://schemas.microsoft.com/office/powerpoint/2010/main" val="35148279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pPr algn="ctr"/>
            <a:r>
              <a:rPr lang="ru-RU" dirty="0"/>
              <a:t>Уряд </a:t>
            </a:r>
            <a:r>
              <a:rPr lang="uk-UA" dirty="0" smtClean="0"/>
              <a:t>запровадив режим надзвичайної ситуації по всій території України</a:t>
            </a:r>
            <a:endParaRPr lang="uk-UA" dirty="0"/>
          </a:p>
        </p:txBody>
      </p:sp>
      <p:pic>
        <p:nvPicPr>
          <p:cNvPr id="7" name="Объект 6"/>
          <p:cNvPicPr>
            <a:picLocks noGrp="1" noChangeAspect="1"/>
          </p:cNvPicPr>
          <p:nvPr>
            <p:ph sz="half" idx="1"/>
          </p:nvPr>
        </p:nvPicPr>
        <p:blipFill rotWithShape="1">
          <a:blip r:embed="rId2"/>
          <a:srcRect l="14466" t="3128" r="14626" b="3896"/>
          <a:stretch/>
        </p:blipFill>
        <p:spPr>
          <a:xfrm>
            <a:off x="497378" y="1825624"/>
            <a:ext cx="4955771" cy="4351338"/>
          </a:xfrm>
          <a:prstGeom prst="rect">
            <a:avLst/>
          </a:prstGeom>
        </p:spPr>
      </p:pic>
      <p:sp>
        <p:nvSpPr>
          <p:cNvPr id="6" name="Объект 5"/>
          <p:cNvSpPr>
            <a:spLocks noGrp="1"/>
          </p:cNvSpPr>
          <p:nvPr>
            <p:ph sz="half" idx="2"/>
          </p:nvPr>
        </p:nvSpPr>
        <p:spPr>
          <a:xfrm>
            <a:off x="5660967" y="1825624"/>
            <a:ext cx="6134793" cy="4799619"/>
          </a:xfrm>
        </p:spPr>
        <p:txBody>
          <a:bodyPr>
            <a:noAutofit/>
          </a:bodyPr>
          <a:lstStyle/>
          <a:p>
            <a:pPr algn="just"/>
            <a:r>
              <a:rPr lang="uk-UA" sz="1400" dirty="0" smtClean="0"/>
              <a:t>Уряд </a:t>
            </a:r>
            <a:r>
              <a:rPr lang="uk-UA" sz="1400" dirty="0"/>
              <a:t>запровадив режим </a:t>
            </a:r>
            <a:r>
              <a:rPr lang="uk-UA" sz="1400" b="1" dirty="0"/>
              <a:t>надзвичайної ситуації </a:t>
            </a:r>
            <a:r>
              <a:rPr lang="uk-UA" sz="1400" dirty="0"/>
              <a:t>на всій території </a:t>
            </a:r>
            <a:r>
              <a:rPr lang="uk-UA" sz="1400" dirty="0" smtClean="0"/>
              <a:t>України </a:t>
            </a:r>
            <a:r>
              <a:rPr lang="uk-UA" sz="1400" dirty="0"/>
              <a:t>на 30 днів, до 24 квітня 2020 року. Таке рішення прийняте сьогодні на засіданні Кабінету Міністрів</a:t>
            </a:r>
            <a:r>
              <a:rPr lang="uk-UA" sz="1400" dirty="0" smtClean="0"/>
              <a:t>.</a:t>
            </a:r>
          </a:p>
          <a:p>
            <a:pPr algn="just"/>
            <a:r>
              <a:rPr lang="uk-UA" sz="1400" dirty="0" smtClean="0"/>
              <a:t>Продовжено дію карантину до 24.04.2020.</a:t>
            </a:r>
          </a:p>
          <a:p>
            <a:pPr algn="just"/>
            <a:r>
              <a:rPr lang="uk-UA" sz="1400" dirty="0" smtClean="0"/>
              <a:t>Уточнено /змінено режим обмежень, які вводяться на території України.</a:t>
            </a:r>
            <a:endParaRPr lang="uk-UA" sz="1400" dirty="0"/>
          </a:p>
          <a:p>
            <a:pPr algn="just"/>
            <a:r>
              <a:rPr lang="uk-UA" sz="1400" dirty="0" smtClean="0"/>
              <a:t>Заступника </a:t>
            </a:r>
            <a:r>
              <a:rPr lang="uk-UA" sz="1400" dirty="0"/>
              <a:t>Міністра охорони здоров'я, головного державного санітарного лікаря призначено керівником робіт з ліквідації наслідків </a:t>
            </a:r>
            <a:r>
              <a:rPr lang="uk-UA" sz="1400" b="1" dirty="0"/>
              <a:t>медико-біологічної надзвичайної ситуації природного характеру державного рівня</a:t>
            </a:r>
            <a:r>
              <a:rPr lang="uk-UA" sz="1400" b="1" dirty="0" smtClean="0"/>
              <a:t>.</a:t>
            </a:r>
          </a:p>
          <a:p>
            <a:pPr algn="just"/>
            <a:endParaRPr lang="uk-UA" sz="1400" b="1" dirty="0" smtClean="0"/>
          </a:p>
          <a:p>
            <a:pPr marL="0" indent="0" algn="just">
              <a:buNone/>
            </a:pPr>
            <a:r>
              <a:rPr lang="uk-UA" sz="1200" dirty="0" smtClean="0"/>
              <a:t>/Урядовий портал, </a:t>
            </a:r>
            <a:r>
              <a:rPr lang="en-US" sz="1200" dirty="0">
                <a:hlinkClick r:id="rId3"/>
              </a:rPr>
              <a:t>https://</a:t>
            </a:r>
            <a:r>
              <a:rPr lang="en-US" sz="1200" dirty="0" smtClean="0">
                <a:hlinkClick r:id="rId3"/>
              </a:rPr>
              <a:t>www.kmu.gov.ua/news/uryad-zaprovadiv-rezhim-nadzvichajnoyi-situaciyi-po-vsij-teritoriyi-ukrayini</a:t>
            </a:r>
            <a:r>
              <a:rPr lang="uk-UA" sz="1200" dirty="0" smtClean="0"/>
              <a:t> /</a:t>
            </a:r>
            <a:endParaRPr lang="uk-UA" sz="1200" dirty="0"/>
          </a:p>
        </p:txBody>
      </p:sp>
    </p:spTree>
    <p:extLst>
      <p:ext uri="{BB962C8B-B14F-4D97-AF65-F5344CB8AC3E}">
        <p14:creationId xmlns:p14="http://schemas.microsoft.com/office/powerpoint/2010/main" val="33102525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838200" y="228600"/>
            <a:ext cx="10715624" cy="704850"/>
          </a:xfrm>
        </p:spPr>
        <p:txBody>
          <a:bodyPr>
            <a:normAutofit fontScale="90000"/>
          </a:bodyPr>
          <a:lstStyle/>
          <a:p>
            <a:pPr algn="ctr"/>
            <a:r>
              <a:rPr lang="uk-UA" sz="2800" dirty="0" smtClean="0"/>
              <a:t>Постійні комісії з питань техногенно-екологічної безпеки </a:t>
            </a:r>
            <a:br>
              <a:rPr lang="uk-UA" sz="2800" dirty="0" smtClean="0"/>
            </a:br>
            <a:r>
              <a:rPr lang="uk-UA" sz="2800" dirty="0" smtClean="0"/>
              <a:t>та надзвичайних ситуацій, їх компетенція та рішення</a:t>
            </a:r>
            <a:endParaRPr lang="uk-UA" sz="2800" dirty="0"/>
          </a:p>
        </p:txBody>
      </p:sp>
      <p:sp>
        <p:nvSpPr>
          <p:cNvPr id="5" name="Объект 4"/>
          <p:cNvSpPr>
            <a:spLocks noGrp="1"/>
          </p:cNvSpPr>
          <p:nvPr>
            <p:ph sz="half" idx="1"/>
          </p:nvPr>
        </p:nvSpPr>
        <p:spPr>
          <a:xfrm>
            <a:off x="409574" y="1162050"/>
            <a:ext cx="7134225" cy="5524500"/>
          </a:xfrm>
        </p:spPr>
        <p:txBody>
          <a:bodyPr>
            <a:normAutofit fontScale="32500" lnSpcReduction="20000"/>
          </a:bodyPr>
          <a:lstStyle/>
          <a:p>
            <a:r>
              <a:rPr lang="uk-UA" sz="3700" dirty="0" smtClean="0"/>
              <a:t> </a:t>
            </a:r>
            <a:r>
              <a:rPr lang="uk-UA" sz="3700" b="1" dirty="0"/>
              <a:t>у режимі надзвичайної ситуації:</a:t>
            </a:r>
          </a:p>
          <a:p>
            <a:pPr algn="just"/>
            <a:r>
              <a:rPr lang="uk-UA" sz="3700" dirty="0" smtClean="0"/>
              <a:t>забезпечує </a:t>
            </a:r>
            <a:r>
              <a:rPr lang="uk-UA" sz="3700" b="1" dirty="0"/>
              <a:t>координацію, організацію робіт та взаємодію органів управління</a:t>
            </a:r>
            <a:r>
              <a:rPr lang="uk-UA" sz="3700" dirty="0"/>
              <a:t>, сил та засобів територіальної підсистеми єдиної державної системи цивільного захисту, а також громадських організацій щодо надання допомоги населенню, що постраждало внаслідок виникнення надзвичайної ситуації;</a:t>
            </a:r>
          </a:p>
          <a:p>
            <a:pPr algn="just"/>
            <a:r>
              <a:rPr lang="uk-UA" sz="3700" dirty="0" smtClean="0"/>
              <a:t>організовує </a:t>
            </a:r>
            <a:r>
              <a:rPr lang="uk-UA" sz="3700" dirty="0"/>
              <a:t>роботу з локалізації або ліквідації надзвичайної ситуації регіонального та місцевого рівня;</a:t>
            </a:r>
          </a:p>
          <a:p>
            <a:pPr algn="just"/>
            <a:r>
              <a:rPr lang="uk-UA" sz="3700" b="1" dirty="0" smtClean="0"/>
              <a:t>залучає </a:t>
            </a:r>
            <a:r>
              <a:rPr lang="uk-UA" sz="3700" dirty="0"/>
              <a:t>до виконання робіт з ліквідації наслідків надзвичайної ситуації </a:t>
            </a:r>
            <a:r>
              <a:rPr lang="uk-UA" sz="3700" b="1" dirty="0"/>
              <a:t>необхідні </a:t>
            </a:r>
            <a:r>
              <a:rPr lang="uk-UA" sz="3700" dirty="0"/>
              <a:t>рятувальні, транспортні, будівельні, медичні та інші </a:t>
            </a:r>
            <a:r>
              <a:rPr lang="uk-UA" sz="3700" b="1" dirty="0"/>
              <a:t>формування </a:t>
            </a:r>
            <a:r>
              <a:rPr lang="uk-UA" sz="3700" dirty="0"/>
              <a:t>з використанням наявних матеріально-технічних, продовольчих та інших ресурсів і запасів;</a:t>
            </a:r>
          </a:p>
          <a:p>
            <a:pPr algn="just"/>
            <a:r>
              <a:rPr lang="uk-UA" sz="3700" b="1" dirty="0" smtClean="0"/>
              <a:t>вживає </a:t>
            </a:r>
            <a:r>
              <a:rPr lang="uk-UA" sz="3700" b="1" dirty="0"/>
              <a:t>заходів, необ</a:t>
            </a:r>
            <a:r>
              <a:rPr lang="uk-UA" sz="3700" dirty="0"/>
              <a:t>хідних для проведення аварійно-рятувальних та інших невідкладних робіт у небезпечних районах;</a:t>
            </a:r>
          </a:p>
          <a:p>
            <a:pPr algn="just"/>
            <a:r>
              <a:rPr lang="uk-UA" sz="3700" dirty="0" smtClean="0"/>
              <a:t>забезпечує </a:t>
            </a:r>
            <a:r>
              <a:rPr lang="uk-UA" sz="3700" dirty="0"/>
              <a:t>здійснення заходів щодо соціального захисту населення, що постраждало внаслідок виникнення надзвичайної ситуації;</a:t>
            </a:r>
          </a:p>
          <a:p>
            <a:pPr algn="just"/>
            <a:r>
              <a:rPr lang="uk-UA" sz="3700" b="1" dirty="0" smtClean="0"/>
              <a:t>встановлює </a:t>
            </a:r>
            <a:r>
              <a:rPr lang="uk-UA" sz="3700" b="1" dirty="0"/>
              <a:t>межі зони, на якій виникла надзвичайна ситуація</a:t>
            </a:r>
            <a:r>
              <a:rPr lang="uk-UA" sz="3700" dirty="0"/>
              <a:t>, та організовує визначення розміру шкоди, заподіяної суб’єктам господарювання і населенню внаслідок виникнення надзвичайної ситуації регіонального та місцевого рівня;</a:t>
            </a:r>
          </a:p>
          <a:p>
            <a:pPr algn="just"/>
            <a:r>
              <a:rPr lang="uk-UA" sz="3700" dirty="0" smtClean="0"/>
              <a:t>організовує </a:t>
            </a:r>
            <a:r>
              <a:rPr lang="uk-UA" sz="3700" b="1" dirty="0"/>
              <a:t>здійснення постійного контролю за станом навколишнього природного середовища </a:t>
            </a:r>
            <a:r>
              <a:rPr lang="uk-UA" sz="3700" dirty="0"/>
              <a:t>на території, що зазнала впливу надзвичайної ситуації, обстановкою на аварійних об’єктах і прилеглих до них територіях;</a:t>
            </a:r>
          </a:p>
          <a:p>
            <a:pPr algn="just"/>
            <a:r>
              <a:rPr lang="uk-UA" sz="3700" dirty="0" smtClean="0"/>
              <a:t>приймає </a:t>
            </a:r>
            <a:r>
              <a:rPr lang="uk-UA" sz="3700" dirty="0"/>
              <a:t>рішення щодо попередньої класифікації надзвичайної ситуації за видом, класифікаційними ознаками та рівнем, забезпечує своєчасне подання до ДСНС зазначених матеріалів;</a:t>
            </a:r>
          </a:p>
          <a:p>
            <a:pPr algn="just"/>
            <a:r>
              <a:rPr lang="uk-UA" sz="3700" dirty="0" smtClean="0"/>
              <a:t>вивчає </a:t>
            </a:r>
            <a:r>
              <a:rPr lang="uk-UA" sz="3700" dirty="0"/>
              <a:t>обставини, що склалися, та подає органові, який її утворив, інформацію про вжиті заходи, причини виникнення та результати ліквідації наслідків надзвичайної ситуації, а також </a:t>
            </a:r>
            <a:r>
              <a:rPr lang="uk-UA" sz="3700" b="1" dirty="0"/>
              <a:t>пропозиції щодо подальших дій із запобігання її розвитку;</a:t>
            </a:r>
            <a:endParaRPr lang="uk-UA" sz="3700" b="1" dirty="0" smtClean="0"/>
          </a:p>
          <a:p>
            <a:pPr algn="just"/>
            <a:r>
              <a:rPr lang="uk-UA" sz="3700" dirty="0"/>
              <a:t>Рішення комісії </a:t>
            </a:r>
            <a:r>
              <a:rPr lang="uk-UA" sz="3700" u="sng" dirty="0"/>
              <a:t>оформляється протоколом</a:t>
            </a:r>
            <a:r>
              <a:rPr lang="uk-UA" sz="3700" dirty="0"/>
              <a:t>, який підписується головою та відповідальним секретарем комісії.</a:t>
            </a:r>
          </a:p>
          <a:p>
            <a:pPr algn="just"/>
            <a:r>
              <a:rPr lang="uk-UA" sz="3700" b="1" dirty="0" smtClean="0"/>
              <a:t>Рішення </a:t>
            </a:r>
            <a:r>
              <a:rPr lang="uk-UA" sz="3700" b="1" dirty="0"/>
              <a:t>комісії</a:t>
            </a:r>
            <a:r>
              <a:rPr lang="uk-UA" sz="3700" dirty="0"/>
              <a:t>, прийняті у межах її повноважень, </a:t>
            </a:r>
            <a:r>
              <a:rPr lang="uk-UA" sz="3700" b="1" dirty="0">
                <a:solidFill>
                  <a:srgbClr val="C00000"/>
                </a:solidFill>
              </a:rPr>
              <a:t>є обов’язковими для виконання </a:t>
            </a:r>
            <a:r>
              <a:rPr lang="uk-UA" sz="3700" dirty="0"/>
              <a:t>органами державної влади та органами місцевого самоврядування, підприємствами, установами та </a:t>
            </a:r>
            <a:r>
              <a:rPr lang="uk-UA" sz="3700" dirty="0" smtClean="0"/>
              <a:t>організаціями</a:t>
            </a:r>
            <a:r>
              <a:rPr lang="uk-UA" sz="3700" dirty="0"/>
              <a:t>, розташованими на території відповідної адміністративно-територіальної одиниці</a:t>
            </a:r>
            <a:r>
              <a:rPr lang="uk-UA" sz="3700" dirty="0" smtClean="0"/>
              <a:t>.</a:t>
            </a:r>
          </a:p>
          <a:p>
            <a:pPr marL="0" indent="0" algn="just">
              <a:buNone/>
            </a:pPr>
            <a:r>
              <a:rPr lang="uk-UA" sz="3100" i="1" dirty="0" smtClean="0">
                <a:hlinkClick r:id="rId3"/>
              </a:rPr>
              <a:t>/Типове положення про регіональну та місцеву комісію з питань техногенно-екологічної безпеки і надзвичайних ситуацій</a:t>
            </a:r>
            <a:r>
              <a:rPr lang="ru-RU" sz="3100" i="1" dirty="0" smtClean="0">
                <a:hlinkClick r:id="rId3"/>
              </a:rPr>
              <a:t>/</a:t>
            </a:r>
            <a:endParaRPr lang="uk-UA" sz="3100" i="1" dirty="0"/>
          </a:p>
        </p:txBody>
      </p:sp>
      <p:pic>
        <p:nvPicPr>
          <p:cNvPr id="7" name="Объект 6"/>
          <p:cNvPicPr>
            <a:picLocks noGrp="1" noChangeAspect="1"/>
          </p:cNvPicPr>
          <p:nvPr>
            <p:ph sz="half" idx="2"/>
          </p:nvPr>
        </p:nvPicPr>
        <p:blipFill rotWithShape="1">
          <a:blip r:embed="rId4"/>
          <a:srcRect l="18750" t="6182" r="26781" b="2968"/>
          <a:stretch/>
        </p:blipFill>
        <p:spPr>
          <a:xfrm>
            <a:off x="7743825" y="1162050"/>
            <a:ext cx="4124324" cy="5524500"/>
          </a:xfrm>
          <a:prstGeom prst="rect">
            <a:avLst/>
          </a:prstGeom>
        </p:spPr>
      </p:pic>
    </p:spTree>
    <p:extLst>
      <p:ext uri="{BB962C8B-B14F-4D97-AF65-F5344CB8AC3E}">
        <p14:creationId xmlns:p14="http://schemas.microsoft.com/office/powerpoint/2010/main" val="30674210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Особливості роботи місцевих рад під час карантину (зміни внесені ЗУ від 30.03.2020)</a:t>
            </a:r>
            <a:endParaRPr lang="uk-UA" dirty="0"/>
          </a:p>
        </p:txBody>
      </p:sp>
      <p:sp>
        <p:nvSpPr>
          <p:cNvPr id="3" name="Объект 2"/>
          <p:cNvSpPr>
            <a:spLocks noGrp="1"/>
          </p:cNvSpPr>
          <p:nvPr>
            <p:ph idx="1"/>
          </p:nvPr>
        </p:nvSpPr>
        <p:spPr/>
        <p:txBody>
          <a:bodyPr>
            <a:normAutofit fontScale="92500" lnSpcReduction="10000"/>
          </a:bodyPr>
          <a:lstStyle/>
          <a:p>
            <a:pPr algn="just"/>
            <a:r>
              <a:rPr lang="uk-UA" dirty="0"/>
              <a:t>пленарні засідання місцевих рад, засідання виконавчих комітетів сільських, селищних, міських рад, постійних депутатських комісій </a:t>
            </a:r>
            <a:r>
              <a:rPr lang="uk-UA" dirty="0">
                <a:solidFill>
                  <a:srgbClr val="C00000"/>
                </a:solidFill>
              </a:rPr>
              <a:t>можуть</a:t>
            </a:r>
            <a:r>
              <a:rPr lang="uk-UA" dirty="0"/>
              <a:t> проводитися в режимі </a:t>
            </a:r>
            <a:r>
              <a:rPr lang="uk-UA" b="1" dirty="0"/>
              <a:t>відеоконференції або аудіоконференції (дистанційне засідання), </a:t>
            </a:r>
            <a:r>
              <a:rPr lang="uk-UA" dirty="0">
                <a:solidFill>
                  <a:srgbClr val="C00000"/>
                </a:solidFill>
              </a:rPr>
              <a:t>крім питань, що потребують </a:t>
            </a:r>
            <a:r>
              <a:rPr lang="uk-UA" b="1" dirty="0">
                <a:solidFill>
                  <a:srgbClr val="C00000"/>
                </a:solidFill>
              </a:rPr>
              <a:t>таємного голосування</a:t>
            </a:r>
            <a:r>
              <a:rPr lang="uk-UA" dirty="0">
                <a:solidFill>
                  <a:srgbClr val="C00000"/>
                </a:solidFill>
              </a:rPr>
              <a:t>;</a:t>
            </a:r>
          </a:p>
          <a:p>
            <a:pPr algn="just"/>
            <a:r>
              <a:rPr lang="uk-UA" dirty="0" smtClean="0"/>
              <a:t>у </a:t>
            </a:r>
            <a:r>
              <a:rPr lang="uk-UA" dirty="0"/>
              <a:t>разі </a:t>
            </a:r>
            <a:r>
              <a:rPr lang="uk-UA" b="1" dirty="0"/>
              <a:t>відсутності у регламенті ради</a:t>
            </a:r>
            <a:r>
              <a:rPr lang="uk-UA" dirty="0"/>
              <a:t>, виконавчого комітету ради, положенні про постійні комісії порядку проведення дистанційних засідань, такий </a:t>
            </a:r>
            <a:r>
              <a:rPr lang="uk-UA" dirty="0">
                <a:solidFill>
                  <a:srgbClr val="C00000"/>
                </a:solidFill>
              </a:rPr>
              <a:t>порядок визначається сільським, селищним, міським головою, </a:t>
            </a:r>
            <a:r>
              <a:rPr lang="uk-UA" dirty="0"/>
              <a:t>а у випадках, передбачених цим Законом, особою, яка виконує ці повноваження чи головує на </a:t>
            </a:r>
            <a:r>
              <a:rPr lang="uk-UA" dirty="0" smtClean="0"/>
              <a:t>засіданні колегіального органу, до внесення змін у відповідний регламент чи положення.</a:t>
            </a:r>
          </a:p>
          <a:p>
            <a:pPr algn="just"/>
            <a:r>
              <a:rPr lang="uk-UA" sz="2200" i="1" dirty="0" smtClean="0"/>
              <a:t>/пункт 11-1 Розділу</a:t>
            </a:r>
            <a:r>
              <a:rPr lang="ru-RU" sz="2200" i="1" dirty="0" smtClean="0"/>
              <a:t> </a:t>
            </a:r>
            <a:r>
              <a:rPr lang="ru-RU" sz="2200" i="1" dirty="0"/>
              <a:t>V </a:t>
            </a:r>
            <a:r>
              <a:rPr lang="uk-UA" sz="2200" i="1" dirty="0" smtClean="0"/>
              <a:t>"Прикінцеві та перехідні положення" Закону України "Про місцеве самоврядування в Україні»/</a:t>
            </a:r>
            <a:endParaRPr lang="uk-UA" sz="2200" i="1" dirty="0"/>
          </a:p>
        </p:txBody>
      </p:sp>
    </p:spTree>
    <p:extLst>
      <p:ext uri="{BB962C8B-B14F-4D97-AF65-F5344CB8AC3E}">
        <p14:creationId xmlns:p14="http://schemas.microsoft.com/office/powerpoint/2010/main" val="19912145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Особливості роботи місцевих рад під час карантину (зміни внесені ЗУ від 30.03.2020)</a:t>
            </a:r>
            <a:endParaRPr lang="uk-UA" dirty="0"/>
          </a:p>
        </p:txBody>
      </p:sp>
      <p:sp>
        <p:nvSpPr>
          <p:cNvPr id="3" name="Объект 2"/>
          <p:cNvSpPr>
            <a:spLocks noGrp="1"/>
          </p:cNvSpPr>
          <p:nvPr>
            <p:ph idx="1"/>
          </p:nvPr>
        </p:nvSpPr>
        <p:spPr/>
        <p:txBody>
          <a:bodyPr>
            <a:normAutofit fontScale="85000" lnSpcReduction="20000"/>
          </a:bodyPr>
          <a:lstStyle/>
          <a:p>
            <a:pPr algn="just"/>
            <a:r>
              <a:rPr lang="uk-UA" dirty="0" smtClean="0"/>
              <a:t>Порядок </a:t>
            </a:r>
            <a:r>
              <a:rPr lang="uk-UA" dirty="0"/>
              <a:t>проведення дистанційних засідань повинен забезпечувати:</a:t>
            </a:r>
          </a:p>
          <a:p>
            <a:pPr lvl="1">
              <a:buFont typeface="Wingdings" panose="05000000000000000000" pitchFamily="2" charset="2"/>
              <a:buChar char="Ø"/>
            </a:pPr>
            <a:r>
              <a:rPr lang="uk-UA" dirty="0" smtClean="0"/>
              <a:t>можливість </a:t>
            </a:r>
            <a:r>
              <a:rPr lang="uk-UA" dirty="0"/>
              <a:t>реалізації прав депутатів місцевих рад, членів виконавчого комітету ради;</a:t>
            </a:r>
          </a:p>
          <a:p>
            <a:pPr lvl="1">
              <a:buFont typeface="Wingdings" panose="05000000000000000000" pitchFamily="2" charset="2"/>
              <a:buChar char="Ø"/>
            </a:pPr>
            <a:r>
              <a:rPr lang="uk-UA" dirty="0" smtClean="0"/>
              <a:t>ідентифікацію </a:t>
            </a:r>
            <a:r>
              <a:rPr lang="uk-UA" dirty="0"/>
              <a:t>особи, яка бере участь у засіданні колегіального органу;</a:t>
            </a:r>
          </a:p>
          <a:p>
            <a:pPr lvl="1">
              <a:buFont typeface="Wingdings" panose="05000000000000000000" pitchFamily="2" charset="2"/>
              <a:buChar char="Ø"/>
            </a:pPr>
            <a:r>
              <a:rPr lang="uk-UA" dirty="0" smtClean="0"/>
              <a:t>встановлення </a:t>
            </a:r>
            <a:r>
              <a:rPr lang="uk-UA" dirty="0"/>
              <a:t>та фіксацію результатів голосування щодо кожного питання;</a:t>
            </a:r>
          </a:p>
          <a:p>
            <a:endParaRPr lang="uk-UA" dirty="0"/>
          </a:p>
          <a:p>
            <a:pPr algn="just"/>
            <a:r>
              <a:rPr lang="uk-UA" dirty="0" smtClean="0"/>
              <a:t>До </a:t>
            </a:r>
            <a:r>
              <a:rPr lang="uk-UA" dirty="0"/>
              <a:t>порядку денного дистанційних засідань можуть </a:t>
            </a:r>
            <a:r>
              <a:rPr lang="uk-UA" dirty="0">
                <a:solidFill>
                  <a:srgbClr val="C00000"/>
                </a:solidFill>
              </a:rPr>
              <a:t>включатися виключно питання</a:t>
            </a:r>
            <a:r>
              <a:rPr lang="uk-UA" dirty="0"/>
              <a:t> невідкладного внесення </a:t>
            </a:r>
            <a:r>
              <a:rPr lang="uk-UA" b="1" dirty="0"/>
              <a:t>змін до місцевого бюджету, </a:t>
            </a:r>
            <a:r>
              <a:rPr lang="uk-UA" dirty="0"/>
              <a:t>інші питання щодо</a:t>
            </a:r>
            <a:r>
              <a:rPr lang="uk-UA" b="1" dirty="0"/>
              <a:t> невідкладних робіт </a:t>
            </a:r>
            <a:r>
              <a:rPr lang="uk-UA" b="1" dirty="0">
                <a:solidFill>
                  <a:srgbClr val="C00000"/>
                </a:solidFill>
              </a:rPr>
              <a:t>з ліквідації наслідків надзвичайних ситуацій </a:t>
            </a:r>
            <a:r>
              <a:rPr lang="uk-UA" b="1" dirty="0"/>
              <a:t>або якнайшвидшої ліквідації особливо тяжких надзвичайних ситуацій</a:t>
            </a:r>
            <a:r>
              <a:rPr lang="uk-UA" dirty="0"/>
              <a:t>, спричинених спалахами, </a:t>
            </a:r>
            <a:r>
              <a:rPr lang="uk-UA" dirty="0">
                <a:solidFill>
                  <a:srgbClr val="C00000"/>
                </a:solidFill>
              </a:rPr>
              <a:t>епідеміями та пандеміями</a:t>
            </a:r>
            <a:r>
              <a:rPr lang="uk-UA" dirty="0"/>
              <a:t>, чи </a:t>
            </a:r>
            <a:r>
              <a:rPr lang="uk-UA" b="1" dirty="0"/>
              <a:t>реалізації повноважень</a:t>
            </a:r>
            <a:r>
              <a:rPr lang="uk-UA" dirty="0"/>
              <a:t>, пов’язаних з такими обставинами, </a:t>
            </a:r>
            <a:r>
              <a:rPr lang="uk-UA" b="1" dirty="0"/>
              <a:t>процедурні </a:t>
            </a:r>
            <a:r>
              <a:rPr lang="uk-UA" b="1" dirty="0" smtClean="0"/>
              <a:t>питання.</a:t>
            </a:r>
          </a:p>
          <a:p>
            <a:endParaRPr lang="uk-UA" dirty="0"/>
          </a:p>
          <a:p>
            <a:r>
              <a:rPr lang="uk-UA" i="1" dirty="0"/>
              <a:t>/пункт 11-1 Розділу</a:t>
            </a:r>
            <a:r>
              <a:rPr lang="ru-RU" i="1" dirty="0"/>
              <a:t> V </a:t>
            </a:r>
            <a:r>
              <a:rPr lang="uk-UA" i="1" dirty="0"/>
              <a:t>"Прикінцеві та перехідні положення" Закону України "Про місцеве самоврядування в Україні»/</a:t>
            </a:r>
          </a:p>
          <a:p>
            <a:endParaRPr lang="uk-UA" dirty="0"/>
          </a:p>
        </p:txBody>
      </p:sp>
    </p:spTree>
    <p:extLst>
      <p:ext uri="{BB962C8B-B14F-4D97-AF65-F5344CB8AC3E}">
        <p14:creationId xmlns:p14="http://schemas.microsoft.com/office/powerpoint/2010/main" val="560261753"/>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2451</TotalTime>
  <Words>5274</Words>
  <Application>Microsoft Office PowerPoint</Application>
  <PresentationFormat>Широкоэкранный</PresentationFormat>
  <Paragraphs>250</Paragraphs>
  <Slides>38</Slides>
  <Notes>3</Notes>
  <HiddenSlides>0</HiddenSlides>
  <MMClips>0</MMClips>
  <ScaleCrop>false</ScaleCrop>
  <HeadingPairs>
    <vt:vector size="6" baseType="variant">
      <vt:variant>
        <vt:lpstr>Использованные шрифты</vt:lpstr>
      </vt:variant>
      <vt:variant>
        <vt:i4>4</vt:i4>
      </vt:variant>
      <vt:variant>
        <vt:lpstr>Тема</vt:lpstr>
      </vt:variant>
      <vt:variant>
        <vt:i4>2</vt:i4>
      </vt:variant>
      <vt:variant>
        <vt:lpstr>Заголовки слайдов</vt:lpstr>
      </vt:variant>
      <vt:variant>
        <vt:i4>38</vt:i4>
      </vt:variant>
    </vt:vector>
  </HeadingPairs>
  <TitlesOfParts>
    <vt:vector size="44" baseType="lpstr">
      <vt:lpstr>Arial</vt:lpstr>
      <vt:lpstr>Calibri</vt:lpstr>
      <vt:lpstr>Calibri Light</vt:lpstr>
      <vt:lpstr>Wingdings</vt:lpstr>
      <vt:lpstr>Тема Office</vt:lpstr>
      <vt:lpstr>1_Тема Office</vt:lpstr>
      <vt:lpstr>Вплив карантину на роботу редакцій реформованих ЗМІ. Правові аспекти</vt:lpstr>
      <vt:lpstr>Законодавство, прийняте для введення карантину в Україні</vt:lpstr>
      <vt:lpstr>Існуюча законодавча база</vt:lpstr>
      <vt:lpstr>КАРАНТИН</vt:lpstr>
      <vt:lpstr>Карантин у зв’язку з поширенням COVID-19</vt:lpstr>
      <vt:lpstr>Уряд запровадив режим надзвичайної ситуації по всій території України</vt:lpstr>
      <vt:lpstr>Постійні комісії з питань техногенно-екологічної безпеки  та надзвичайних ситуацій, їх компетенція та рішення</vt:lpstr>
      <vt:lpstr>Особливості роботи місцевих рад під час карантину (зміни внесені ЗУ від 30.03.2020)</vt:lpstr>
      <vt:lpstr>Особливості роботи місцевих рад під час карантину (зміни внесені ЗУ від 30.03.2020)</vt:lpstr>
      <vt:lpstr>Особливості роботи місцевих рад під час карантину (зміни внесені ЗУ від 30.03.2020)</vt:lpstr>
      <vt:lpstr>Робота ЗМІ в умовах надзвичайної ситуації і карантину </vt:lpstr>
      <vt:lpstr>Обмеження доступу до приміщень органів влади</vt:lpstr>
      <vt:lpstr>Права журналістів (ТРК, ІА, друкованих ЗМІ)</vt:lpstr>
      <vt:lpstr>Обов’язки органів влади </vt:lpstr>
      <vt:lpstr>Права журналістів, визначені законом  та приписи постанови КМУ</vt:lpstr>
      <vt:lpstr>Відвідування судів. Адміністративні справи</vt:lpstr>
      <vt:lpstr>Відвідування судів. Кримінальні справи</vt:lpstr>
      <vt:lpstr>Відвідування судів. Господарські та цивільні  справи</vt:lpstr>
      <vt:lpstr>Віддалена робота, простій працівників, скорочений робочий тиждень чи відпустка без збереження заробітної плати</vt:lpstr>
      <vt:lpstr>Заходи протидії поширенню COVID-19 /закон від 17.03.2020/</vt:lpstr>
      <vt:lpstr>Зміна істотних умов праці</vt:lpstr>
      <vt:lpstr>Неповний робочий час</vt:lpstr>
      <vt:lpstr>Заходи протидії поширенню COVID-19 /закон від 30.03.2020/</vt:lpstr>
      <vt:lpstr>Гнучкий режим робочого часу /ст. 60 КЗпПУ/</vt:lpstr>
      <vt:lpstr>Гнучкий режим робочого часу /ст. 60 КЗпПУ/</vt:lpstr>
      <vt:lpstr>Гнучкий режим робочого часу /ст. 60 КЗпПУ/</vt:lpstr>
      <vt:lpstr>Оплата простою під час карантину</vt:lpstr>
      <vt:lpstr>Заходи протидії поширенню COVID-19 /закон від 17.03.2020/</vt:lpstr>
      <vt:lpstr>Можливі форми організації праці  під час карантину</vt:lpstr>
      <vt:lpstr>Допомога по частковому безробіттю на період здійснення заходів щодо запобігання виникненню та поширенню коронавірусної хвороби (COVID-19), передбачених карантином, встановленим Кабінетом Міністрів України</vt:lpstr>
      <vt:lpstr>Допомога по частковому безробіттю на період здійснення заходів щодо запобігання виникненню та поширенню коронавірусної хвороби (COVID-19), передбачених карантином, встановленим Кабінетом Міністрів України</vt:lpstr>
      <vt:lpstr>Допомога по частковому безробіттю на період здійснення заходів щодо запобігання виникненню та поширенню коронавірусної хвороби (COVID-19), передбачених карантином, встановленим Кабінетом Міністрів України</vt:lpstr>
      <vt:lpstr>Допомога по частковому безробіттю на період здійснення заходів щодо запобігання виникненню та поширенню коронавірусної хвороби (COVID-19), передбачених карантином, встановленим Кабінетом Міністрів України</vt:lpstr>
      <vt:lpstr>Заборгованість по виплаті заробітної плати, що утворилась під час карантину та внаслідок обмеження роботи редакцій </vt:lpstr>
      <vt:lpstr>Стаття 175 ККУ: Невиплата заробітної плати, стипендії, пенсії чи інших установлених законом виплат</vt:lpstr>
      <vt:lpstr>Питання учасників вебінару</vt:lpstr>
      <vt:lpstr>Питання, що надійшли від учасників вебінару</vt:lpstr>
      <vt:lpstr>Дякую за увагу!  З повагою,   Людмила Опришко  адвокатеса, медіа-юристка ГО «Платформа прав людини»</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Актуальні юридичні питання в діяльності реформованих ЗМІ</dc:title>
  <dc:creator>User</dc:creator>
  <cp:lastModifiedBy>User</cp:lastModifiedBy>
  <cp:revision>233</cp:revision>
  <dcterms:created xsi:type="dcterms:W3CDTF">2020-02-21T08:50:01Z</dcterms:created>
  <dcterms:modified xsi:type="dcterms:W3CDTF">2020-04-09T10:44:46Z</dcterms:modified>
</cp:coreProperties>
</file>