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5" r:id="rId1"/>
    <p:sldMasterId id="2147483687" r:id="rId2"/>
    <p:sldMasterId id="2147483677" r:id="rId3"/>
  </p:sldMasterIdLst>
  <p:notesMasterIdLst>
    <p:notesMasterId r:id="rId27"/>
  </p:notesMasterIdLst>
  <p:handoutMasterIdLst>
    <p:handoutMasterId r:id="rId28"/>
  </p:handoutMasterIdLst>
  <p:sldIdLst>
    <p:sldId id="264" r:id="rId4"/>
    <p:sldId id="275" r:id="rId5"/>
    <p:sldId id="271"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4" r:id="rId23"/>
    <p:sldId id="296" r:id="rId24"/>
    <p:sldId id="297" r:id="rId25"/>
    <p:sldId id="298" r:id="rId26"/>
  </p:sldIdLst>
  <p:sldSz cx="9144000" cy="6858000" type="screen4x3"/>
  <p:notesSz cx="7104063"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D"/>
    <a:srgbClr val="002A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19DED-3975-0846-B193-A7368D932778}" v="104" dt="2020-04-09T09:55:04.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4536" autoAdjust="0"/>
  </p:normalViewPr>
  <p:slideViewPr>
    <p:cSldViewPr snapToGrid="0" snapToObjects="1">
      <p:cViewPr varScale="1">
        <p:scale>
          <a:sx n="108" d="100"/>
          <a:sy n="108" d="100"/>
        </p:scale>
        <p:origin x="22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5C5EAF-E1B9-5A41-AA31-1F591F329673}"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E9247E01-A68E-B949-A771-1CA07F08FF6C}">
      <dgm:prSet phldrT="[Text]"/>
      <dgm:spPr/>
      <dgm:t>
        <a:bodyPr/>
        <a:lstStyle/>
        <a:p>
          <a:r>
            <a:rPr lang="fr-FR" b="1" dirty="0">
              <a:latin typeface="Arial" panose="020B0604020202020204" pitchFamily="34" charset="0"/>
              <a:ea typeface="Century Gothic" charset="0"/>
              <a:cs typeface="Arial" panose="020B0604020202020204" pitchFamily="34" charset="0"/>
            </a:rPr>
            <a:t>Data collection </a:t>
          </a:r>
          <a:r>
            <a:rPr lang="fr-FR" b="1" dirty="0" err="1">
              <a:latin typeface="Arial" panose="020B0604020202020204" pitchFamily="34" charset="0"/>
              <a:ea typeface="Century Gothic" charset="0"/>
              <a:cs typeface="Arial" panose="020B0604020202020204" pitchFamily="34" charset="0"/>
            </a:rPr>
            <a:t>period</a:t>
          </a:r>
          <a:endParaRPr lang="en-GB" dirty="0"/>
        </a:p>
      </dgm:t>
    </dgm:pt>
    <dgm:pt modelId="{7D0C15A8-5DE0-314B-A7BF-8CD83A421DD8}" type="parTrans" cxnId="{F3CAF783-05DF-6449-9DB8-3698ED25F563}">
      <dgm:prSet/>
      <dgm:spPr/>
      <dgm:t>
        <a:bodyPr/>
        <a:lstStyle/>
        <a:p>
          <a:endParaRPr lang="en-GB"/>
        </a:p>
      </dgm:t>
    </dgm:pt>
    <dgm:pt modelId="{932F08BF-39E2-5C45-ACD6-5057DB4E7F33}" type="sibTrans" cxnId="{F3CAF783-05DF-6449-9DB8-3698ED25F563}">
      <dgm:prSet/>
      <dgm:spPr/>
      <dgm:t>
        <a:bodyPr/>
        <a:lstStyle/>
        <a:p>
          <a:endParaRPr lang="en-GB"/>
        </a:p>
      </dgm:t>
    </dgm:pt>
    <dgm:pt modelId="{79228D93-A2F3-FC49-9673-1E4B8ED358BD}">
      <dgm:prSet phldrT="[Text]" custT="1"/>
      <dgm:spPr/>
      <dgm:t>
        <a:bodyPr/>
        <a:lstStyle/>
        <a:p>
          <a:r>
            <a:rPr lang="fr-FR" sz="1200" b="1" dirty="0" err="1">
              <a:latin typeface="Arial" panose="020B0604020202020204" pitchFamily="34" charset="0"/>
              <a:ea typeface="Century Gothic" charset="0"/>
              <a:cs typeface="Arial" panose="020B0604020202020204" pitchFamily="34" charset="0"/>
            </a:rPr>
            <a:t>Spring</a:t>
          </a:r>
          <a:r>
            <a:rPr lang="fr-FR" sz="1200" b="1" dirty="0">
              <a:latin typeface="Arial" panose="020B0604020202020204" pitchFamily="34" charset="0"/>
              <a:ea typeface="Century Gothic" charset="0"/>
              <a:cs typeface="Arial" panose="020B0604020202020204" pitchFamily="34" charset="0"/>
            </a:rPr>
            <a:t>—</a:t>
          </a:r>
          <a:r>
            <a:rPr lang="fr-FR" sz="1200" b="1" dirty="0" err="1">
              <a:latin typeface="Arial" panose="020B0604020202020204" pitchFamily="34" charset="0"/>
              <a:ea typeface="Century Gothic" charset="0"/>
              <a:cs typeface="Arial" panose="020B0604020202020204" pitchFamily="34" charset="0"/>
            </a:rPr>
            <a:t>Summer</a:t>
          </a:r>
          <a:r>
            <a:rPr lang="fr-FR" sz="1200" b="1" dirty="0">
              <a:latin typeface="Arial" panose="020B0604020202020204" pitchFamily="34" charset="0"/>
              <a:ea typeface="Century Gothic" charset="0"/>
              <a:cs typeface="Arial" panose="020B0604020202020204" pitchFamily="34" charset="0"/>
            </a:rPr>
            <a:t> 2020</a:t>
          </a:r>
          <a:endParaRPr lang="en-GB" sz="1200" b="1" dirty="0"/>
        </a:p>
      </dgm:t>
    </dgm:pt>
    <dgm:pt modelId="{BDB05C63-1612-F147-9D11-7BEB1FF8F3D3}" type="parTrans" cxnId="{DB29B6AB-2CC3-164D-BCCB-00E0433E589B}">
      <dgm:prSet/>
      <dgm:spPr/>
      <dgm:t>
        <a:bodyPr/>
        <a:lstStyle/>
        <a:p>
          <a:endParaRPr lang="en-GB"/>
        </a:p>
      </dgm:t>
    </dgm:pt>
    <dgm:pt modelId="{57E37B24-FF1E-D544-A2B8-27B1978A854C}" type="sibTrans" cxnId="{DB29B6AB-2CC3-164D-BCCB-00E0433E589B}">
      <dgm:prSet/>
      <dgm:spPr/>
      <dgm:t>
        <a:bodyPr/>
        <a:lstStyle/>
        <a:p>
          <a:endParaRPr lang="en-GB"/>
        </a:p>
      </dgm:t>
    </dgm:pt>
    <dgm:pt modelId="{B66F0B79-BFD9-D34A-BE70-ED9E948C5B45}">
      <dgm:prSet phldrT="[Text]"/>
      <dgm:spPr/>
      <dgm:t>
        <a:bodyPr/>
        <a:lstStyle/>
        <a:p>
          <a:r>
            <a:rPr lang="fr-FR" b="1" dirty="0">
              <a:latin typeface="Arial" panose="020B0604020202020204" pitchFamily="34" charset="0"/>
              <a:ea typeface="Century Gothic" charset="0"/>
              <a:cs typeface="Arial" panose="020B0604020202020204" pitchFamily="34" charset="0"/>
            </a:rPr>
            <a:t>Country-</a:t>
          </a:r>
          <a:r>
            <a:rPr lang="fr-FR" b="1" dirty="0" err="1">
              <a:latin typeface="Arial" panose="020B0604020202020204" pitchFamily="34" charset="0"/>
              <a:ea typeface="Century Gothic" charset="0"/>
              <a:cs typeface="Arial" panose="020B0604020202020204" pitchFamily="34" charset="0"/>
            </a:rPr>
            <a:t>specific</a:t>
          </a:r>
          <a:r>
            <a:rPr lang="fr-FR" b="1" dirty="0">
              <a:latin typeface="Arial" panose="020B0604020202020204" pitchFamily="34" charset="0"/>
              <a:ea typeface="Century Gothic" charset="0"/>
              <a:cs typeface="Arial" panose="020B0604020202020204" pitchFamily="34" charset="0"/>
            </a:rPr>
            <a:t> data for</a:t>
          </a:r>
          <a:endParaRPr lang="en-GB" dirty="0"/>
        </a:p>
      </dgm:t>
    </dgm:pt>
    <dgm:pt modelId="{B622C8E2-24E4-9A4C-8A81-8F9B08C7538F}" type="parTrans" cxnId="{7E3EEBDF-18CB-E64C-8B4A-67DBB400A516}">
      <dgm:prSet/>
      <dgm:spPr/>
      <dgm:t>
        <a:bodyPr/>
        <a:lstStyle/>
        <a:p>
          <a:endParaRPr lang="en-GB"/>
        </a:p>
      </dgm:t>
    </dgm:pt>
    <dgm:pt modelId="{B8EE2B2C-ACAA-BF4E-8E35-0BBEE96C588E}" type="sibTrans" cxnId="{7E3EEBDF-18CB-E64C-8B4A-67DBB400A516}">
      <dgm:prSet/>
      <dgm:spPr/>
      <dgm:t>
        <a:bodyPr/>
        <a:lstStyle/>
        <a:p>
          <a:endParaRPr lang="en-GB"/>
        </a:p>
      </dgm:t>
    </dgm:pt>
    <dgm:pt modelId="{951ED081-9AAE-D042-B554-43E146CF2B2E}">
      <dgm:prSet phldrT="[Text]" custT="1"/>
      <dgm:spPr/>
      <dgm:t>
        <a:bodyPr/>
        <a:lstStyle/>
        <a:p>
          <a:r>
            <a:rPr lang="en-GB" sz="1200" b="1" dirty="0"/>
            <a:t>Romania</a:t>
          </a:r>
        </a:p>
      </dgm:t>
    </dgm:pt>
    <dgm:pt modelId="{9A3CDD0B-B20E-BC43-B5F7-2FE3A4886893}" type="parTrans" cxnId="{8961BE22-2972-F040-AE7F-965FCC04D00E}">
      <dgm:prSet/>
      <dgm:spPr/>
      <dgm:t>
        <a:bodyPr/>
        <a:lstStyle/>
        <a:p>
          <a:endParaRPr lang="en-GB"/>
        </a:p>
      </dgm:t>
    </dgm:pt>
    <dgm:pt modelId="{B940A90C-512E-BB45-997D-A459BA0E1749}" type="sibTrans" cxnId="{8961BE22-2972-F040-AE7F-965FCC04D00E}">
      <dgm:prSet/>
      <dgm:spPr/>
      <dgm:t>
        <a:bodyPr/>
        <a:lstStyle/>
        <a:p>
          <a:endParaRPr lang="en-GB"/>
        </a:p>
      </dgm:t>
    </dgm:pt>
    <dgm:pt modelId="{A154399A-7297-B747-A806-F1B8202164E1}">
      <dgm:prSet phldrT="[Text]" custT="1"/>
      <dgm:spPr/>
      <dgm:t>
        <a:bodyPr/>
        <a:lstStyle/>
        <a:p>
          <a:r>
            <a:rPr lang="en-GB" sz="1200" b="1" dirty="0"/>
            <a:t>Italy</a:t>
          </a:r>
        </a:p>
      </dgm:t>
    </dgm:pt>
    <dgm:pt modelId="{5F18B0D7-E3F7-874F-8BDF-A606C62AFF24}" type="parTrans" cxnId="{F66EF47A-DEDF-3845-859D-0EFEDFDB415D}">
      <dgm:prSet/>
      <dgm:spPr/>
      <dgm:t>
        <a:bodyPr/>
        <a:lstStyle/>
        <a:p>
          <a:endParaRPr lang="en-GB"/>
        </a:p>
      </dgm:t>
    </dgm:pt>
    <dgm:pt modelId="{9A1FD2BC-2842-154C-8AAF-9EB019B2E662}" type="sibTrans" cxnId="{F66EF47A-DEDF-3845-859D-0EFEDFDB415D}">
      <dgm:prSet/>
      <dgm:spPr/>
      <dgm:t>
        <a:bodyPr/>
        <a:lstStyle/>
        <a:p>
          <a:endParaRPr lang="en-GB"/>
        </a:p>
      </dgm:t>
    </dgm:pt>
    <dgm:pt modelId="{C56CCC20-A655-1842-B865-F4951CABD2C2}">
      <dgm:prSet phldrT="[Text]"/>
      <dgm:spPr/>
      <dgm:t>
        <a:bodyPr/>
        <a:lstStyle/>
        <a:p>
          <a:r>
            <a:rPr lang="fr-FR" b="1" dirty="0">
              <a:latin typeface="Arial" panose="020B0604020202020204" pitchFamily="34" charset="0"/>
              <a:ea typeface="Century Gothic" charset="0"/>
              <a:cs typeface="Arial" panose="020B0604020202020204" pitchFamily="34" charset="0"/>
            </a:rPr>
            <a:t>Data </a:t>
          </a:r>
          <a:r>
            <a:rPr lang="fr-FR" b="1" dirty="0" err="1">
              <a:latin typeface="Arial" panose="020B0604020202020204" pitchFamily="34" charset="0"/>
              <a:ea typeface="Century Gothic" charset="0"/>
              <a:cs typeface="Arial" panose="020B0604020202020204" pitchFamily="34" charset="0"/>
            </a:rPr>
            <a:t>analysed</a:t>
          </a:r>
          <a:endParaRPr lang="en-GB" dirty="0"/>
        </a:p>
      </dgm:t>
    </dgm:pt>
    <dgm:pt modelId="{075B3B04-8388-B441-BD8C-831AF3D2E851}" type="parTrans" cxnId="{7E378B5B-D825-7C4A-9835-502EE669F194}">
      <dgm:prSet/>
      <dgm:spPr/>
      <dgm:t>
        <a:bodyPr/>
        <a:lstStyle/>
        <a:p>
          <a:endParaRPr lang="en-GB"/>
        </a:p>
      </dgm:t>
    </dgm:pt>
    <dgm:pt modelId="{22FA7DCF-4414-834B-A85D-CE67C8A48A94}" type="sibTrans" cxnId="{7E378B5B-D825-7C4A-9835-502EE669F194}">
      <dgm:prSet/>
      <dgm:spPr/>
      <dgm:t>
        <a:bodyPr/>
        <a:lstStyle/>
        <a:p>
          <a:endParaRPr lang="en-GB"/>
        </a:p>
      </dgm:t>
    </dgm:pt>
    <dgm:pt modelId="{E32CCF64-D763-D245-9500-CB374F567C97}">
      <dgm:prSet phldrT="[Text]" custT="1"/>
      <dgm:spPr/>
      <dgm:t>
        <a:bodyPr/>
        <a:lstStyle/>
        <a:p>
          <a:r>
            <a:rPr lang="fr-FR" sz="1200" b="1" dirty="0">
              <a:latin typeface="Arial" panose="020B0604020202020204" pitchFamily="34" charset="0"/>
              <a:ea typeface="Century Gothic" charset="0"/>
              <a:cs typeface="Arial" panose="020B0604020202020204" pitchFamily="34" charset="0"/>
            </a:rPr>
            <a:t>Social media </a:t>
          </a:r>
          <a:r>
            <a:rPr lang="fr-FR" sz="1200" b="1" dirty="0" err="1">
              <a:latin typeface="Arial" panose="020B0604020202020204" pitchFamily="34" charset="0"/>
              <a:ea typeface="Century Gothic" charset="0"/>
              <a:cs typeface="Arial" panose="020B0604020202020204" pitchFamily="34" charset="0"/>
            </a:rPr>
            <a:t>posts</a:t>
          </a:r>
          <a:r>
            <a:rPr lang="fr-FR" sz="1200" b="1" dirty="0">
              <a:latin typeface="Arial" panose="020B0604020202020204" pitchFamily="34" charset="0"/>
              <a:ea typeface="Century Gothic" charset="0"/>
              <a:cs typeface="Arial" panose="020B0604020202020204" pitchFamily="34" charset="0"/>
            </a:rPr>
            <a:t> about </a:t>
          </a:r>
          <a:r>
            <a:rPr lang="fr-FR" sz="1200" b="1" dirty="0" err="1">
              <a:latin typeface="Arial" panose="020B0604020202020204" pitchFamily="34" charset="0"/>
              <a:ea typeface="Century Gothic" charset="0"/>
              <a:cs typeface="Arial" panose="020B0604020202020204" pitchFamily="34" charset="0"/>
            </a:rPr>
            <a:t>events</a:t>
          </a:r>
          <a:r>
            <a:rPr lang="fr-FR" sz="1200" b="1" dirty="0">
              <a:latin typeface="Arial" panose="020B0604020202020204" pitchFamily="34" charset="0"/>
              <a:ea typeface="Century Gothic" charset="0"/>
              <a:cs typeface="Arial" panose="020B0604020202020204" pitchFamily="34" charset="0"/>
            </a:rPr>
            <a:t> </a:t>
          </a:r>
          <a:r>
            <a:rPr lang="fr-FR" sz="1200" b="1" dirty="0" err="1">
              <a:latin typeface="Arial" panose="020B0604020202020204" pitchFamily="34" charset="0"/>
              <a:ea typeface="Century Gothic" charset="0"/>
              <a:cs typeface="Arial" panose="020B0604020202020204" pitchFamily="34" charset="0"/>
            </a:rPr>
            <a:t>concerning</a:t>
          </a:r>
          <a:r>
            <a:rPr lang="fr-FR" sz="1200" b="1" dirty="0">
              <a:latin typeface="Arial" panose="020B0604020202020204" pitchFamily="34" charset="0"/>
              <a:ea typeface="Century Gothic" charset="0"/>
              <a:cs typeface="Arial" panose="020B0604020202020204" pitchFamily="34" charset="0"/>
            </a:rPr>
            <a:t> social groups  </a:t>
          </a:r>
          <a:r>
            <a:rPr lang="fr-FR" sz="1200" b="1" dirty="0" err="1">
              <a:latin typeface="Arial" panose="020B0604020202020204" pitchFamily="34" charset="0"/>
              <a:ea typeface="Century Gothic" charset="0"/>
              <a:cs typeface="Arial" panose="020B0604020202020204" pitchFamily="34" charset="0"/>
            </a:rPr>
            <a:t>that</a:t>
          </a:r>
          <a:r>
            <a:rPr lang="fr-FR" sz="1200" b="1" dirty="0">
              <a:latin typeface="Arial" panose="020B0604020202020204" pitchFamily="34" charset="0"/>
              <a:ea typeface="Century Gothic" charset="0"/>
              <a:cs typeface="Arial" panose="020B0604020202020204" pitchFamily="34" charset="0"/>
            </a:rPr>
            <a:t> are </a:t>
          </a:r>
          <a:r>
            <a:rPr lang="fr-FR" sz="1200" b="1" dirty="0" err="1">
              <a:latin typeface="Arial" panose="020B0604020202020204" pitchFamily="34" charset="0"/>
              <a:ea typeface="Century Gothic" charset="0"/>
              <a:cs typeface="Arial" panose="020B0604020202020204" pitchFamily="34" charset="0"/>
            </a:rPr>
            <a:t>usually</a:t>
          </a:r>
          <a:r>
            <a:rPr lang="fr-FR" sz="1200" b="1" dirty="0">
              <a:latin typeface="Arial" panose="020B0604020202020204" pitchFamily="34" charset="0"/>
              <a:ea typeface="Century Gothic" charset="0"/>
              <a:cs typeface="Arial" panose="020B0604020202020204" pitchFamily="34" charset="0"/>
            </a:rPr>
            <a:t> </a:t>
          </a:r>
          <a:r>
            <a:rPr lang="fr-FR" sz="1200" b="1" dirty="0" err="1">
              <a:latin typeface="Arial" panose="020B0604020202020204" pitchFamily="34" charset="0"/>
              <a:ea typeface="Century Gothic" charset="0"/>
              <a:cs typeface="Arial" panose="020B0604020202020204" pitchFamily="34" charset="0"/>
            </a:rPr>
            <a:t>targeted</a:t>
          </a:r>
          <a:r>
            <a:rPr lang="fr-FR" sz="1200" b="1" dirty="0">
              <a:latin typeface="Arial" panose="020B0604020202020204" pitchFamily="34" charset="0"/>
              <a:ea typeface="Century Gothic" charset="0"/>
              <a:cs typeface="Arial" panose="020B0604020202020204" pitchFamily="34" charset="0"/>
            </a:rPr>
            <a:t> by </a:t>
          </a:r>
          <a:r>
            <a:rPr lang="fr-FR" sz="1200" b="1" dirty="0" err="1">
              <a:latin typeface="Arial" panose="020B0604020202020204" pitchFamily="34" charset="0"/>
              <a:ea typeface="Century Gothic" charset="0"/>
              <a:cs typeface="Arial" panose="020B0604020202020204" pitchFamily="34" charset="0"/>
            </a:rPr>
            <a:t>hate</a:t>
          </a:r>
          <a:r>
            <a:rPr lang="fr-FR" sz="1200" b="1" dirty="0">
              <a:latin typeface="Arial" panose="020B0604020202020204" pitchFamily="34" charset="0"/>
              <a:ea typeface="Century Gothic" charset="0"/>
              <a:cs typeface="Arial" panose="020B0604020202020204" pitchFamily="34" charset="0"/>
            </a:rPr>
            <a:t>-speech</a:t>
          </a:r>
          <a:endParaRPr lang="en-GB" sz="1200" b="1" dirty="0"/>
        </a:p>
      </dgm:t>
    </dgm:pt>
    <dgm:pt modelId="{C7932290-8CB4-EA45-9365-1252EE680426}" type="parTrans" cxnId="{4B0FEA3E-97DD-964F-A70B-806E3E699A84}">
      <dgm:prSet/>
      <dgm:spPr/>
      <dgm:t>
        <a:bodyPr/>
        <a:lstStyle/>
        <a:p>
          <a:endParaRPr lang="en-GB"/>
        </a:p>
      </dgm:t>
    </dgm:pt>
    <dgm:pt modelId="{3E7D288F-E567-6344-9998-F7088E280CDE}" type="sibTrans" cxnId="{4B0FEA3E-97DD-964F-A70B-806E3E699A84}">
      <dgm:prSet/>
      <dgm:spPr/>
      <dgm:t>
        <a:bodyPr/>
        <a:lstStyle/>
        <a:p>
          <a:endParaRPr lang="en-GB"/>
        </a:p>
      </dgm:t>
    </dgm:pt>
    <dgm:pt modelId="{21ECEB9D-DD8C-4F4A-80FA-2A2466D21968}">
      <dgm:prSet phldrT="[Text]"/>
      <dgm:spPr/>
      <dgm:t>
        <a:bodyPr/>
        <a:lstStyle/>
        <a:p>
          <a:r>
            <a:rPr lang="fr-FR" b="1" dirty="0">
              <a:latin typeface="Arial" panose="020B0604020202020204" pitchFamily="34" charset="0"/>
              <a:ea typeface="Century Gothic" charset="0"/>
              <a:cs typeface="Arial" panose="020B0604020202020204" pitchFamily="34" charset="0"/>
            </a:rPr>
            <a:t>Social groups </a:t>
          </a:r>
          <a:r>
            <a:rPr lang="fr-FR" b="1" dirty="0" err="1">
              <a:latin typeface="Arial" panose="020B0604020202020204" pitchFamily="34" charset="0"/>
              <a:ea typeface="Century Gothic" charset="0"/>
              <a:cs typeface="Arial" panose="020B0604020202020204" pitchFamily="34" charset="0"/>
            </a:rPr>
            <a:t>targeted</a:t>
          </a:r>
          <a:r>
            <a:rPr lang="fr-FR" b="1" dirty="0">
              <a:latin typeface="Arial" panose="020B0604020202020204" pitchFamily="34" charset="0"/>
              <a:ea typeface="Century Gothic" charset="0"/>
              <a:cs typeface="Arial" panose="020B0604020202020204" pitchFamily="34" charset="0"/>
            </a:rPr>
            <a:t> by </a:t>
          </a:r>
          <a:r>
            <a:rPr lang="fr-FR" b="1" dirty="0" err="1">
              <a:latin typeface="Arial" panose="020B0604020202020204" pitchFamily="34" charset="0"/>
              <a:ea typeface="Century Gothic" charset="0"/>
              <a:cs typeface="Arial" panose="020B0604020202020204" pitchFamily="34" charset="0"/>
            </a:rPr>
            <a:t>hate</a:t>
          </a:r>
          <a:r>
            <a:rPr lang="fr-FR" b="1" dirty="0">
              <a:latin typeface="Arial" panose="020B0604020202020204" pitchFamily="34" charset="0"/>
              <a:ea typeface="Century Gothic" charset="0"/>
              <a:cs typeface="Arial" panose="020B0604020202020204" pitchFamily="34" charset="0"/>
            </a:rPr>
            <a:t>-speech</a:t>
          </a:r>
          <a:endParaRPr lang="en-GB" dirty="0"/>
        </a:p>
      </dgm:t>
    </dgm:pt>
    <dgm:pt modelId="{FB7220E0-B98B-F34E-8EC0-A1C2BB78F4FE}" type="parTrans" cxnId="{B8749D98-E848-8746-83F6-37367192865C}">
      <dgm:prSet/>
      <dgm:spPr/>
      <dgm:t>
        <a:bodyPr/>
        <a:lstStyle/>
        <a:p>
          <a:endParaRPr lang="en-GB"/>
        </a:p>
      </dgm:t>
    </dgm:pt>
    <dgm:pt modelId="{33ACF5F3-A45E-2342-8B3C-7D35FF1D91FA}" type="sibTrans" cxnId="{B8749D98-E848-8746-83F6-37367192865C}">
      <dgm:prSet/>
      <dgm:spPr/>
      <dgm:t>
        <a:bodyPr/>
        <a:lstStyle/>
        <a:p>
          <a:endParaRPr lang="en-GB"/>
        </a:p>
      </dgm:t>
    </dgm:pt>
    <dgm:pt modelId="{1FF02516-1A02-1349-9602-0B6E55DA5F53}">
      <dgm:prSet phldrT="[Text]" custT="1"/>
      <dgm:spPr/>
      <dgm:t>
        <a:bodyPr/>
        <a:lstStyle/>
        <a:p>
          <a:r>
            <a:rPr lang="en-GB" sz="1200" b="1" dirty="0"/>
            <a:t>Germany</a:t>
          </a:r>
        </a:p>
      </dgm:t>
    </dgm:pt>
    <dgm:pt modelId="{D168F39A-F3A3-BE49-9221-60D9AD8600D2}" type="parTrans" cxnId="{DA501EEC-F9C8-764E-925A-DF4CCBC9E5EF}">
      <dgm:prSet/>
      <dgm:spPr/>
      <dgm:t>
        <a:bodyPr/>
        <a:lstStyle/>
        <a:p>
          <a:endParaRPr lang="en-GB"/>
        </a:p>
      </dgm:t>
    </dgm:pt>
    <dgm:pt modelId="{4A9B331E-3AE1-444B-8CDD-78D3059347C2}" type="sibTrans" cxnId="{DA501EEC-F9C8-764E-925A-DF4CCBC9E5EF}">
      <dgm:prSet/>
      <dgm:spPr/>
      <dgm:t>
        <a:bodyPr/>
        <a:lstStyle/>
        <a:p>
          <a:endParaRPr lang="en-GB"/>
        </a:p>
      </dgm:t>
    </dgm:pt>
    <dgm:pt modelId="{FB3D1945-5C1E-E54A-898E-ED121AC8D246}">
      <dgm:prSet phldrT="[Text]" custT="1"/>
      <dgm:spPr/>
      <dgm:t>
        <a:bodyPr lIns="86400"/>
        <a:lstStyle/>
        <a:p>
          <a:pPr>
            <a:buFont typeface="Arial" panose="020B0604020202020204" pitchFamily="34" charset="0"/>
            <a:buChar char="•"/>
          </a:pPr>
          <a:r>
            <a:rPr lang="fr-FR" sz="900" dirty="0">
              <a:latin typeface="Arial" panose="020B0604020202020204" pitchFamily="34" charset="0"/>
              <a:ea typeface="Century Gothic" charset="0"/>
              <a:cs typeface="Arial" panose="020B0604020202020204" pitchFamily="34" charset="0"/>
            </a:rPr>
            <a:t> </a:t>
          </a:r>
          <a:r>
            <a:rPr lang="fr-FR" sz="900" b="1" dirty="0">
              <a:latin typeface="Arial" panose="020B0604020202020204" pitchFamily="34" charset="0"/>
              <a:ea typeface="Century Gothic" charset="0"/>
              <a:cs typeface="Arial" panose="020B0604020202020204" pitchFamily="34" charset="0"/>
            </a:rPr>
            <a:t>Roma people</a:t>
          </a:r>
          <a:endParaRPr lang="en-GB" sz="900" b="1" dirty="0"/>
        </a:p>
      </dgm:t>
    </dgm:pt>
    <dgm:pt modelId="{583F297B-D662-4A41-A6F3-51FD1DFEEADE}" type="parTrans" cxnId="{850B1D0D-CBBC-294A-AF9D-9698598E39AE}">
      <dgm:prSet/>
      <dgm:spPr/>
      <dgm:t>
        <a:bodyPr/>
        <a:lstStyle/>
        <a:p>
          <a:endParaRPr lang="en-GB"/>
        </a:p>
      </dgm:t>
    </dgm:pt>
    <dgm:pt modelId="{1714A0DD-9D1B-684D-9DCB-F36CBF62DA1F}" type="sibTrans" cxnId="{850B1D0D-CBBC-294A-AF9D-9698598E39AE}">
      <dgm:prSet/>
      <dgm:spPr/>
      <dgm:t>
        <a:bodyPr/>
        <a:lstStyle/>
        <a:p>
          <a:endParaRPr lang="en-GB"/>
        </a:p>
      </dgm:t>
    </dgm:pt>
    <dgm:pt modelId="{067CC749-6465-0E4D-B3EC-7ED7A35F48CF}">
      <dgm:prSet phldrT="[Text]" custT="1"/>
      <dgm:spPr/>
      <dgm:t>
        <a:bodyPr lIns="86400"/>
        <a:lstStyle/>
        <a:p>
          <a:pPr>
            <a:buFont typeface="Arial" panose="020B0604020202020204" pitchFamily="34" charset="0"/>
            <a:buChar char="•"/>
          </a:pPr>
          <a:r>
            <a:rPr lang="fr-FR" sz="900" b="1" dirty="0">
              <a:latin typeface="Arial" panose="020B0604020202020204" pitchFamily="34" charset="0"/>
              <a:ea typeface="Century Gothic" charset="0"/>
              <a:cs typeface="Arial" panose="020B0604020202020204" pitchFamily="34" charset="0"/>
            </a:rPr>
            <a:t> </a:t>
          </a:r>
          <a:r>
            <a:rPr lang="fr-FR" sz="900" b="1" dirty="0" err="1">
              <a:latin typeface="Arial" panose="020B0604020202020204" pitchFamily="34" charset="0"/>
              <a:ea typeface="Century Gothic" charset="0"/>
              <a:cs typeface="Arial" panose="020B0604020202020204" pitchFamily="34" charset="0"/>
            </a:rPr>
            <a:t>Sexual</a:t>
          </a:r>
          <a:r>
            <a:rPr lang="fr-FR" sz="900" b="1" dirty="0">
              <a:latin typeface="Arial" panose="020B0604020202020204" pitchFamily="34" charset="0"/>
              <a:ea typeface="Century Gothic" charset="0"/>
              <a:cs typeface="Arial" panose="020B0604020202020204" pitchFamily="34" charset="0"/>
            </a:rPr>
            <a:t> and </a:t>
          </a:r>
          <a:r>
            <a:rPr lang="fr-FR" sz="900" b="1" dirty="0" err="1">
              <a:latin typeface="Arial" panose="020B0604020202020204" pitchFamily="34" charset="0"/>
              <a:ea typeface="Century Gothic" charset="0"/>
              <a:cs typeface="Arial" panose="020B0604020202020204" pitchFamily="34" charset="0"/>
            </a:rPr>
            <a:t>gender</a:t>
          </a:r>
          <a:r>
            <a:rPr lang="fr-FR" sz="900" b="1" dirty="0">
              <a:latin typeface="Arial" panose="020B0604020202020204" pitchFamily="34" charset="0"/>
              <a:ea typeface="Century Gothic" charset="0"/>
              <a:cs typeface="Arial" panose="020B0604020202020204" pitchFamily="34" charset="0"/>
            </a:rPr>
            <a:t> </a:t>
          </a:r>
          <a:r>
            <a:rPr lang="fr-FR" sz="900" b="1" dirty="0" err="1">
              <a:latin typeface="Arial" panose="020B0604020202020204" pitchFamily="34" charset="0"/>
              <a:ea typeface="Century Gothic" charset="0"/>
              <a:cs typeface="Arial" panose="020B0604020202020204" pitchFamily="34" charset="0"/>
            </a:rPr>
            <a:t>minorities</a:t>
          </a:r>
          <a:endParaRPr lang="en-GB" sz="900" b="1" dirty="0"/>
        </a:p>
      </dgm:t>
    </dgm:pt>
    <dgm:pt modelId="{228AD893-24FF-DD4D-9F7F-0B0C3D1EE0DB}" type="parTrans" cxnId="{0D9AB540-42FB-DE48-A52D-D4810E67AED3}">
      <dgm:prSet/>
      <dgm:spPr/>
      <dgm:t>
        <a:bodyPr/>
        <a:lstStyle/>
        <a:p>
          <a:endParaRPr lang="en-GB"/>
        </a:p>
      </dgm:t>
    </dgm:pt>
    <dgm:pt modelId="{ECB6FA0B-9A2E-BA44-91E3-2A385988160D}" type="sibTrans" cxnId="{0D9AB540-42FB-DE48-A52D-D4810E67AED3}">
      <dgm:prSet/>
      <dgm:spPr/>
      <dgm:t>
        <a:bodyPr/>
        <a:lstStyle/>
        <a:p>
          <a:endParaRPr lang="en-GB"/>
        </a:p>
      </dgm:t>
    </dgm:pt>
    <dgm:pt modelId="{3C378775-1AA3-2947-B251-D5E52C99CF9A}">
      <dgm:prSet phldrT="[Text]" custT="1"/>
      <dgm:spPr/>
      <dgm:t>
        <a:bodyPr lIns="86400"/>
        <a:lstStyle/>
        <a:p>
          <a:pPr>
            <a:buFont typeface="Arial" panose="020B0604020202020204" pitchFamily="34" charset="0"/>
            <a:buChar char="•"/>
          </a:pPr>
          <a:r>
            <a:rPr lang="fr-FR" sz="900" b="1" dirty="0">
              <a:latin typeface="Arial" panose="020B0604020202020204" pitchFamily="34" charset="0"/>
              <a:ea typeface="Century Gothic" charset="0"/>
              <a:cs typeface="Arial" panose="020B0604020202020204" pitchFamily="34" charset="0"/>
            </a:rPr>
            <a:t> </a:t>
          </a:r>
          <a:r>
            <a:rPr lang="fr-FR" sz="900" b="1" dirty="0" err="1">
              <a:latin typeface="Arial" panose="020B0604020202020204" pitchFamily="34" charset="0"/>
              <a:ea typeface="Century Gothic" charset="0"/>
              <a:cs typeface="Arial" panose="020B0604020202020204" pitchFamily="34" charset="0"/>
            </a:rPr>
            <a:t>Jewish</a:t>
          </a:r>
          <a:r>
            <a:rPr lang="fr-FR" sz="900" b="1" dirty="0">
              <a:latin typeface="Arial" panose="020B0604020202020204" pitchFamily="34" charset="0"/>
              <a:ea typeface="Century Gothic" charset="0"/>
              <a:cs typeface="Arial" panose="020B0604020202020204" pitchFamily="34" charset="0"/>
            </a:rPr>
            <a:t> people</a:t>
          </a:r>
          <a:endParaRPr lang="en-GB" sz="900" b="1" dirty="0"/>
        </a:p>
      </dgm:t>
    </dgm:pt>
    <dgm:pt modelId="{A7E0D0FA-B694-ED48-BCB1-8FE1227F3DE5}" type="parTrans" cxnId="{1FAB8248-887C-5548-8462-CCF39D07A126}">
      <dgm:prSet/>
      <dgm:spPr/>
      <dgm:t>
        <a:bodyPr/>
        <a:lstStyle/>
        <a:p>
          <a:endParaRPr lang="en-GB"/>
        </a:p>
      </dgm:t>
    </dgm:pt>
    <dgm:pt modelId="{C48FDD1F-077E-154B-B734-C9B6EFF93718}" type="sibTrans" cxnId="{1FAB8248-887C-5548-8462-CCF39D07A126}">
      <dgm:prSet/>
      <dgm:spPr/>
      <dgm:t>
        <a:bodyPr/>
        <a:lstStyle/>
        <a:p>
          <a:endParaRPr lang="en-GB"/>
        </a:p>
      </dgm:t>
    </dgm:pt>
    <dgm:pt modelId="{EA9B656D-AA61-1246-AE3B-531780648CDF}">
      <dgm:prSet phldrT="[Text]" custT="1"/>
      <dgm:spPr/>
      <dgm:t>
        <a:bodyPr lIns="86400"/>
        <a:lstStyle/>
        <a:p>
          <a:pPr>
            <a:buFont typeface="Arial" panose="020B0604020202020204" pitchFamily="34" charset="0"/>
            <a:buChar char="•"/>
          </a:pPr>
          <a:r>
            <a:rPr lang="fr-FR" sz="900" b="1" dirty="0">
              <a:latin typeface="Arial" panose="020B0604020202020204" pitchFamily="34" charset="0"/>
              <a:ea typeface="Century Gothic" charset="0"/>
              <a:cs typeface="Arial" panose="020B0604020202020204" pitchFamily="34" charset="0"/>
            </a:rPr>
            <a:t> </a:t>
          </a:r>
          <a:r>
            <a:rPr lang="fr-FR" sz="900" b="1" dirty="0" err="1">
              <a:latin typeface="Arial" panose="020B0604020202020204" pitchFamily="34" charset="0"/>
              <a:ea typeface="Century Gothic" charset="0"/>
              <a:cs typeface="Arial" panose="020B0604020202020204" pitchFamily="34" charset="0"/>
            </a:rPr>
            <a:t>Muslim</a:t>
          </a:r>
          <a:r>
            <a:rPr lang="fr-FR" sz="900" b="1" dirty="0">
              <a:latin typeface="Arial" panose="020B0604020202020204" pitchFamily="34" charset="0"/>
              <a:ea typeface="Century Gothic" charset="0"/>
              <a:cs typeface="Arial" panose="020B0604020202020204" pitchFamily="34" charset="0"/>
            </a:rPr>
            <a:t> people</a:t>
          </a:r>
          <a:endParaRPr lang="en-GB" sz="900" b="1" dirty="0"/>
        </a:p>
      </dgm:t>
    </dgm:pt>
    <dgm:pt modelId="{5313B01B-84B2-D84A-8E0D-6D51463FC189}" type="parTrans" cxnId="{D27DCA01-CC99-6741-9B49-909F3EBF67B4}">
      <dgm:prSet/>
      <dgm:spPr/>
      <dgm:t>
        <a:bodyPr/>
        <a:lstStyle/>
        <a:p>
          <a:endParaRPr lang="en-GB"/>
        </a:p>
      </dgm:t>
    </dgm:pt>
    <dgm:pt modelId="{2CCFE1F1-F618-C44A-B639-A3F652C7A4B9}" type="sibTrans" cxnId="{D27DCA01-CC99-6741-9B49-909F3EBF67B4}">
      <dgm:prSet/>
      <dgm:spPr/>
      <dgm:t>
        <a:bodyPr/>
        <a:lstStyle/>
        <a:p>
          <a:endParaRPr lang="en-GB"/>
        </a:p>
      </dgm:t>
    </dgm:pt>
    <dgm:pt modelId="{EDD8D8F9-D80D-8F4D-A98D-88B26208ED4B}">
      <dgm:prSet phldrT="[Text]" custT="1"/>
      <dgm:spPr/>
      <dgm:t>
        <a:bodyPr lIns="86400"/>
        <a:lstStyle/>
        <a:p>
          <a:pPr>
            <a:buFont typeface="Arial" panose="020B0604020202020204" pitchFamily="34" charset="0"/>
            <a:buChar char="•"/>
          </a:pPr>
          <a:r>
            <a:rPr lang="fr-FR" sz="900" b="1" dirty="0">
              <a:latin typeface="Arial" panose="020B0604020202020204" pitchFamily="34" charset="0"/>
              <a:ea typeface="Century Gothic" charset="0"/>
              <a:cs typeface="Arial" panose="020B0604020202020204" pitchFamily="34" charset="0"/>
            </a:rPr>
            <a:t> </a:t>
          </a:r>
          <a:r>
            <a:rPr lang="fr-FR" sz="900" b="1" dirty="0" err="1">
              <a:latin typeface="Arial" panose="020B0604020202020204" pitchFamily="34" charset="0"/>
              <a:ea typeface="Century Gothic" charset="0"/>
              <a:cs typeface="Arial" panose="020B0604020202020204" pitchFamily="34" charset="0"/>
            </a:rPr>
            <a:t>Hungarian</a:t>
          </a:r>
          <a:r>
            <a:rPr lang="fr-FR" sz="900" b="1" dirty="0">
              <a:latin typeface="Arial" panose="020B0604020202020204" pitchFamily="34" charset="0"/>
              <a:ea typeface="Century Gothic" charset="0"/>
              <a:cs typeface="Arial" panose="020B0604020202020204" pitchFamily="34" charset="0"/>
            </a:rPr>
            <a:t> </a:t>
          </a:r>
          <a:r>
            <a:rPr lang="fr-FR" sz="900" b="1" dirty="0" err="1">
              <a:latin typeface="Arial" panose="020B0604020202020204" pitchFamily="34" charset="0"/>
              <a:ea typeface="Century Gothic" charset="0"/>
              <a:cs typeface="Arial" panose="020B0604020202020204" pitchFamily="34" charset="0"/>
            </a:rPr>
            <a:t>minorities</a:t>
          </a:r>
          <a:r>
            <a:rPr lang="fr-FR" sz="900" b="1" dirty="0">
              <a:latin typeface="Arial" panose="020B0604020202020204" pitchFamily="34" charset="0"/>
              <a:ea typeface="Century Gothic" charset="0"/>
              <a:cs typeface="Arial" panose="020B0604020202020204" pitchFamily="34" charset="0"/>
            </a:rPr>
            <a:t> (for Romania)</a:t>
          </a:r>
          <a:endParaRPr lang="en-GB" sz="900" b="1" dirty="0"/>
        </a:p>
      </dgm:t>
    </dgm:pt>
    <dgm:pt modelId="{1D8901A3-DE74-B547-9CA6-D7FAC8DE0BEB}" type="parTrans" cxnId="{3F754818-3D57-434E-884E-F64EBC0EE649}">
      <dgm:prSet/>
      <dgm:spPr/>
      <dgm:t>
        <a:bodyPr/>
        <a:lstStyle/>
        <a:p>
          <a:endParaRPr lang="en-GB"/>
        </a:p>
      </dgm:t>
    </dgm:pt>
    <dgm:pt modelId="{D2AA7584-3C9F-6644-90D1-FBA6E512A4BC}" type="sibTrans" cxnId="{3F754818-3D57-434E-884E-F64EBC0EE649}">
      <dgm:prSet/>
      <dgm:spPr/>
      <dgm:t>
        <a:bodyPr/>
        <a:lstStyle/>
        <a:p>
          <a:endParaRPr lang="en-GB"/>
        </a:p>
      </dgm:t>
    </dgm:pt>
    <dgm:pt modelId="{2AE57E7C-55B4-4A45-8B42-80201CB03205}" type="pres">
      <dgm:prSet presAssocID="{6A5C5EAF-E1B9-5A41-AA31-1F591F329673}" presName="linearFlow" presStyleCnt="0">
        <dgm:presLayoutVars>
          <dgm:dir/>
          <dgm:animLvl val="lvl"/>
          <dgm:resizeHandles val="exact"/>
        </dgm:presLayoutVars>
      </dgm:prSet>
      <dgm:spPr/>
    </dgm:pt>
    <dgm:pt modelId="{FD88C0B9-F600-EC4E-B3A1-21EEE2C7FA32}" type="pres">
      <dgm:prSet presAssocID="{E9247E01-A68E-B949-A771-1CA07F08FF6C}" presName="composite" presStyleCnt="0"/>
      <dgm:spPr/>
    </dgm:pt>
    <dgm:pt modelId="{C3AA3029-C895-0F42-9CC1-002A9673A623}" type="pres">
      <dgm:prSet presAssocID="{E9247E01-A68E-B949-A771-1CA07F08FF6C}" presName="parentText" presStyleLbl="alignNode1" presStyleIdx="0" presStyleCnt="4">
        <dgm:presLayoutVars>
          <dgm:chMax val="1"/>
          <dgm:bulletEnabled val="1"/>
        </dgm:presLayoutVars>
      </dgm:prSet>
      <dgm:spPr/>
    </dgm:pt>
    <dgm:pt modelId="{B4ABE704-FB11-C441-8296-0450AF2E9467}" type="pres">
      <dgm:prSet presAssocID="{E9247E01-A68E-B949-A771-1CA07F08FF6C}" presName="descendantText" presStyleLbl="alignAcc1" presStyleIdx="0" presStyleCnt="4" custScaleX="72059" custLinFactNeighborX="-13195" custLinFactNeighborY="6910">
        <dgm:presLayoutVars>
          <dgm:bulletEnabled val="1"/>
        </dgm:presLayoutVars>
      </dgm:prSet>
      <dgm:spPr/>
    </dgm:pt>
    <dgm:pt modelId="{A81CD3DA-EEBA-E344-9045-B5258EC022E4}" type="pres">
      <dgm:prSet presAssocID="{932F08BF-39E2-5C45-ACD6-5057DB4E7F33}" presName="sp" presStyleCnt="0"/>
      <dgm:spPr/>
    </dgm:pt>
    <dgm:pt modelId="{BD321753-C49D-8E42-A764-EC465DEBF2FA}" type="pres">
      <dgm:prSet presAssocID="{B66F0B79-BFD9-D34A-BE70-ED9E948C5B45}" presName="composite" presStyleCnt="0"/>
      <dgm:spPr/>
    </dgm:pt>
    <dgm:pt modelId="{AB518CE3-7EBF-1F47-9CDB-5DAF5D68A43D}" type="pres">
      <dgm:prSet presAssocID="{B66F0B79-BFD9-D34A-BE70-ED9E948C5B45}" presName="parentText" presStyleLbl="alignNode1" presStyleIdx="1" presStyleCnt="4">
        <dgm:presLayoutVars>
          <dgm:chMax val="1"/>
          <dgm:bulletEnabled val="1"/>
        </dgm:presLayoutVars>
      </dgm:prSet>
      <dgm:spPr/>
    </dgm:pt>
    <dgm:pt modelId="{5ADB7400-AA6F-BE4C-9359-AFA1A1134B63}" type="pres">
      <dgm:prSet presAssocID="{B66F0B79-BFD9-D34A-BE70-ED9E948C5B45}" presName="descendantText" presStyleLbl="alignAcc1" presStyleIdx="1" presStyleCnt="4" custScaleX="73175" custScaleY="94071" custLinFactNeighborX="-13767" custLinFactNeighborY="-6677">
        <dgm:presLayoutVars>
          <dgm:bulletEnabled val="1"/>
        </dgm:presLayoutVars>
      </dgm:prSet>
      <dgm:spPr/>
    </dgm:pt>
    <dgm:pt modelId="{141EEC08-057D-1A4B-A322-37ED58A2CB02}" type="pres">
      <dgm:prSet presAssocID="{B8EE2B2C-ACAA-BF4E-8E35-0BBEE96C588E}" presName="sp" presStyleCnt="0"/>
      <dgm:spPr/>
    </dgm:pt>
    <dgm:pt modelId="{9BAA109D-B71E-EB40-8B56-A401EAFF0FB4}" type="pres">
      <dgm:prSet presAssocID="{C56CCC20-A655-1842-B865-F4951CABD2C2}" presName="composite" presStyleCnt="0"/>
      <dgm:spPr/>
    </dgm:pt>
    <dgm:pt modelId="{2D1FF286-07A3-394C-B51E-E3B85EFF15AE}" type="pres">
      <dgm:prSet presAssocID="{C56CCC20-A655-1842-B865-F4951CABD2C2}" presName="parentText" presStyleLbl="alignNode1" presStyleIdx="2" presStyleCnt="4">
        <dgm:presLayoutVars>
          <dgm:chMax val="1"/>
          <dgm:bulletEnabled val="1"/>
        </dgm:presLayoutVars>
      </dgm:prSet>
      <dgm:spPr/>
    </dgm:pt>
    <dgm:pt modelId="{9A98EFE1-DC58-8C49-B1A7-528AF43D9336}" type="pres">
      <dgm:prSet presAssocID="{C56CCC20-A655-1842-B865-F4951CABD2C2}" presName="descendantText" presStyleLbl="alignAcc1" presStyleIdx="2" presStyleCnt="4" custScaleX="72019" custScaleY="100048" custLinFactNeighborX="-13175" custLinFactNeighborY="-6852">
        <dgm:presLayoutVars>
          <dgm:bulletEnabled val="1"/>
        </dgm:presLayoutVars>
      </dgm:prSet>
      <dgm:spPr/>
    </dgm:pt>
    <dgm:pt modelId="{F38C9560-106A-E942-BAA5-4530AF203B2D}" type="pres">
      <dgm:prSet presAssocID="{22FA7DCF-4414-834B-A85D-CE67C8A48A94}" presName="sp" presStyleCnt="0"/>
      <dgm:spPr/>
    </dgm:pt>
    <dgm:pt modelId="{C4119062-969C-0843-ACE8-AE2CEEB9FC7E}" type="pres">
      <dgm:prSet presAssocID="{21ECEB9D-DD8C-4F4A-80FA-2A2466D21968}" presName="composite" presStyleCnt="0"/>
      <dgm:spPr/>
    </dgm:pt>
    <dgm:pt modelId="{E1C618A1-B932-AB4F-8BCD-951C505FA0AD}" type="pres">
      <dgm:prSet presAssocID="{21ECEB9D-DD8C-4F4A-80FA-2A2466D21968}" presName="parentText" presStyleLbl="alignNode1" presStyleIdx="3" presStyleCnt="4">
        <dgm:presLayoutVars>
          <dgm:chMax val="1"/>
          <dgm:bulletEnabled val="1"/>
        </dgm:presLayoutVars>
      </dgm:prSet>
      <dgm:spPr/>
    </dgm:pt>
    <dgm:pt modelId="{90AFED98-E986-FD4F-9D81-F6DB6E24972C}" type="pres">
      <dgm:prSet presAssocID="{21ECEB9D-DD8C-4F4A-80FA-2A2466D21968}" presName="descendantText" presStyleLbl="alignAcc1" presStyleIdx="3" presStyleCnt="4" custScaleX="74567" custLinFactNeighborX="-12505" custLinFactNeighborY="1453">
        <dgm:presLayoutVars>
          <dgm:bulletEnabled val="1"/>
        </dgm:presLayoutVars>
      </dgm:prSet>
      <dgm:spPr/>
    </dgm:pt>
  </dgm:ptLst>
  <dgm:cxnLst>
    <dgm:cxn modelId="{D27DCA01-CC99-6741-9B49-909F3EBF67B4}" srcId="{21ECEB9D-DD8C-4F4A-80FA-2A2466D21968}" destId="{EA9B656D-AA61-1246-AE3B-531780648CDF}" srcOrd="3" destOrd="0" parTransId="{5313B01B-84B2-D84A-8E0D-6D51463FC189}" sibTransId="{2CCFE1F1-F618-C44A-B639-A3F652C7A4B9}"/>
    <dgm:cxn modelId="{850B1D0D-CBBC-294A-AF9D-9698598E39AE}" srcId="{21ECEB9D-DD8C-4F4A-80FA-2A2466D21968}" destId="{FB3D1945-5C1E-E54A-898E-ED121AC8D246}" srcOrd="0" destOrd="0" parTransId="{583F297B-D662-4A41-A6F3-51FD1DFEEADE}" sibTransId="{1714A0DD-9D1B-684D-9DCB-F36CBF62DA1F}"/>
    <dgm:cxn modelId="{3F754818-3D57-434E-884E-F64EBC0EE649}" srcId="{21ECEB9D-DD8C-4F4A-80FA-2A2466D21968}" destId="{EDD8D8F9-D80D-8F4D-A98D-88B26208ED4B}" srcOrd="4" destOrd="0" parTransId="{1D8901A3-DE74-B547-9CA6-D7FAC8DE0BEB}" sibTransId="{D2AA7584-3C9F-6644-90D1-FBA6E512A4BC}"/>
    <dgm:cxn modelId="{9A86CF18-4732-264D-8B70-BA7766BFA292}" type="presOf" srcId="{3C378775-1AA3-2947-B251-D5E52C99CF9A}" destId="{90AFED98-E986-FD4F-9D81-F6DB6E24972C}" srcOrd="0" destOrd="2" presId="urn:microsoft.com/office/officeart/2005/8/layout/chevron2"/>
    <dgm:cxn modelId="{8961BE22-2972-F040-AE7F-965FCC04D00E}" srcId="{B66F0B79-BFD9-D34A-BE70-ED9E948C5B45}" destId="{951ED081-9AAE-D042-B554-43E146CF2B2E}" srcOrd="0" destOrd="0" parTransId="{9A3CDD0B-B20E-BC43-B5F7-2FE3A4886893}" sibTransId="{B940A90C-512E-BB45-997D-A459BA0E1749}"/>
    <dgm:cxn modelId="{D549232C-F318-294E-B60A-B57178950DCC}" type="presOf" srcId="{C56CCC20-A655-1842-B865-F4951CABD2C2}" destId="{2D1FF286-07A3-394C-B51E-E3B85EFF15AE}" srcOrd="0" destOrd="0" presId="urn:microsoft.com/office/officeart/2005/8/layout/chevron2"/>
    <dgm:cxn modelId="{4B0FEA3E-97DD-964F-A70B-806E3E699A84}" srcId="{C56CCC20-A655-1842-B865-F4951CABD2C2}" destId="{E32CCF64-D763-D245-9500-CB374F567C97}" srcOrd="0" destOrd="0" parTransId="{C7932290-8CB4-EA45-9365-1252EE680426}" sibTransId="{3E7D288F-E567-6344-9998-F7088E280CDE}"/>
    <dgm:cxn modelId="{0D9AB540-42FB-DE48-A52D-D4810E67AED3}" srcId="{21ECEB9D-DD8C-4F4A-80FA-2A2466D21968}" destId="{067CC749-6465-0E4D-B3EC-7ED7A35F48CF}" srcOrd="1" destOrd="0" parTransId="{228AD893-24FF-DD4D-9F7F-0B0C3D1EE0DB}" sibTransId="{ECB6FA0B-9A2E-BA44-91E3-2A385988160D}"/>
    <dgm:cxn modelId="{7E378B5B-D825-7C4A-9835-502EE669F194}" srcId="{6A5C5EAF-E1B9-5A41-AA31-1F591F329673}" destId="{C56CCC20-A655-1842-B865-F4951CABD2C2}" srcOrd="2" destOrd="0" parTransId="{075B3B04-8388-B441-BD8C-831AF3D2E851}" sibTransId="{22FA7DCF-4414-834B-A85D-CE67C8A48A94}"/>
    <dgm:cxn modelId="{52E9C164-D02C-604B-9210-AF98CB2912D0}" type="presOf" srcId="{FB3D1945-5C1E-E54A-898E-ED121AC8D246}" destId="{90AFED98-E986-FD4F-9D81-F6DB6E24972C}" srcOrd="0" destOrd="0" presId="urn:microsoft.com/office/officeart/2005/8/layout/chevron2"/>
    <dgm:cxn modelId="{1FAB8248-887C-5548-8462-CCF39D07A126}" srcId="{21ECEB9D-DD8C-4F4A-80FA-2A2466D21968}" destId="{3C378775-1AA3-2947-B251-D5E52C99CF9A}" srcOrd="2" destOrd="0" parTransId="{A7E0D0FA-B694-ED48-BCB1-8FE1227F3DE5}" sibTransId="{C48FDD1F-077E-154B-B734-C9B6EFF93718}"/>
    <dgm:cxn modelId="{1171B54E-7804-314B-A111-47C5CBC4F62B}" type="presOf" srcId="{79228D93-A2F3-FC49-9673-1E4B8ED358BD}" destId="{B4ABE704-FB11-C441-8296-0450AF2E9467}" srcOrd="0" destOrd="0" presId="urn:microsoft.com/office/officeart/2005/8/layout/chevron2"/>
    <dgm:cxn modelId="{F66EF47A-DEDF-3845-859D-0EFEDFDB415D}" srcId="{B66F0B79-BFD9-D34A-BE70-ED9E948C5B45}" destId="{A154399A-7297-B747-A806-F1B8202164E1}" srcOrd="2" destOrd="0" parTransId="{5F18B0D7-E3F7-874F-8BDF-A606C62AFF24}" sibTransId="{9A1FD2BC-2842-154C-8AAF-9EB019B2E662}"/>
    <dgm:cxn modelId="{F3CAF783-05DF-6449-9DB8-3698ED25F563}" srcId="{6A5C5EAF-E1B9-5A41-AA31-1F591F329673}" destId="{E9247E01-A68E-B949-A771-1CA07F08FF6C}" srcOrd="0" destOrd="0" parTransId="{7D0C15A8-5DE0-314B-A7BF-8CD83A421DD8}" sibTransId="{932F08BF-39E2-5C45-ACD6-5057DB4E7F33}"/>
    <dgm:cxn modelId="{CC4AF586-37C2-2F44-8E35-1FF8ED14A43C}" type="presOf" srcId="{E32CCF64-D763-D245-9500-CB374F567C97}" destId="{9A98EFE1-DC58-8C49-B1A7-528AF43D9336}" srcOrd="0" destOrd="0" presId="urn:microsoft.com/office/officeart/2005/8/layout/chevron2"/>
    <dgm:cxn modelId="{B8749D98-E848-8746-83F6-37367192865C}" srcId="{6A5C5EAF-E1B9-5A41-AA31-1F591F329673}" destId="{21ECEB9D-DD8C-4F4A-80FA-2A2466D21968}" srcOrd="3" destOrd="0" parTransId="{FB7220E0-B98B-F34E-8EC0-A1C2BB78F4FE}" sibTransId="{33ACF5F3-A45E-2342-8B3C-7D35FF1D91FA}"/>
    <dgm:cxn modelId="{DB29B6AB-2CC3-164D-BCCB-00E0433E589B}" srcId="{E9247E01-A68E-B949-A771-1CA07F08FF6C}" destId="{79228D93-A2F3-FC49-9673-1E4B8ED358BD}" srcOrd="0" destOrd="0" parTransId="{BDB05C63-1612-F147-9D11-7BEB1FF8F3D3}" sibTransId="{57E37B24-FF1E-D544-A2B8-27B1978A854C}"/>
    <dgm:cxn modelId="{38C6D9AD-9BF3-E149-9EFF-DDCA2D2F9B81}" type="presOf" srcId="{951ED081-9AAE-D042-B554-43E146CF2B2E}" destId="{5ADB7400-AA6F-BE4C-9359-AFA1A1134B63}" srcOrd="0" destOrd="0" presId="urn:microsoft.com/office/officeart/2005/8/layout/chevron2"/>
    <dgm:cxn modelId="{EBB5FEBA-6808-E64D-A7A3-CB097EC9D628}" type="presOf" srcId="{E9247E01-A68E-B949-A771-1CA07F08FF6C}" destId="{C3AA3029-C895-0F42-9CC1-002A9673A623}" srcOrd="0" destOrd="0" presId="urn:microsoft.com/office/officeart/2005/8/layout/chevron2"/>
    <dgm:cxn modelId="{853255C1-8461-B14D-907B-886209DA7B24}" type="presOf" srcId="{EA9B656D-AA61-1246-AE3B-531780648CDF}" destId="{90AFED98-E986-FD4F-9D81-F6DB6E24972C}" srcOrd="0" destOrd="3" presId="urn:microsoft.com/office/officeart/2005/8/layout/chevron2"/>
    <dgm:cxn modelId="{71A210DB-1800-5A4C-8329-CEE5CD4DAB96}" type="presOf" srcId="{B66F0B79-BFD9-D34A-BE70-ED9E948C5B45}" destId="{AB518CE3-7EBF-1F47-9CDB-5DAF5D68A43D}" srcOrd="0" destOrd="0" presId="urn:microsoft.com/office/officeart/2005/8/layout/chevron2"/>
    <dgm:cxn modelId="{C04AE8DB-65B2-A741-94B5-0FFB5DF4927E}" type="presOf" srcId="{6A5C5EAF-E1B9-5A41-AA31-1F591F329673}" destId="{2AE57E7C-55B4-4A45-8B42-80201CB03205}" srcOrd="0" destOrd="0" presId="urn:microsoft.com/office/officeart/2005/8/layout/chevron2"/>
    <dgm:cxn modelId="{520FE1DE-79A7-F64D-9C95-2DB70141E9A5}" type="presOf" srcId="{067CC749-6465-0E4D-B3EC-7ED7A35F48CF}" destId="{90AFED98-E986-FD4F-9D81-F6DB6E24972C}" srcOrd="0" destOrd="1" presId="urn:microsoft.com/office/officeart/2005/8/layout/chevron2"/>
    <dgm:cxn modelId="{7E3EEBDF-18CB-E64C-8B4A-67DBB400A516}" srcId="{6A5C5EAF-E1B9-5A41-AA31-1F591F329673}" destId="{B66F0B79-BFD9-D34A-BE70-ED9E948C5B45}" srcOrd="1" destOrd="0" parTransId="{B622C8E2-24E4-9A4C-8A81-8F9B08C7538F}" sibTransId="{B8EE2B2C-ACAA-BF4E-8E35-0BBEE96C588E}"/>
    <dgm:cxn modelId="{F9576CE7-4E60-A44B-B3D8-BEBE26E0B47F}" type="presOf" srcId="{A154399A-7297-B747-A806-F1B8202164E1}" destId="{5ADB7400-AA6F-BE4C-9359-AFA1A1134B63}" srcOrd="0" destOrd="2" presId="urn:microsoft.com/office/officeart/2005/8/layout/chevron2"/>
    <dgm:cxn modelId="{A1EE75E8-B514-8941-AB43-8AB081343EA5}" type="presOf" srcId="{21ECEB9D-DD8C-4F4A-80FA-2A2466D21968}" destId="{E1C618A1-B932-AB4F-8BCD-951C505FA0AD}" srcOrd="0" destOrd="0" presId="urn:microsoft.com/office/officeart/2005/8/layout/chevron2"/>
    <dgm:cxn modelId="{DA501EEC-F9C8-764E-925A-DF4CCBC9E5EF}" srcId="{B66F0B79-BFD9-D34A-BE70-ED9E948C5B45}" destId="{1FF02516-1A02-1349-9602-0B6E55DA5F53}" srcOrd="1" destOrd="0" parTransId="{D168F39A-F3A3-BE49-9221-60D9AD8600D2}" sibTransId="{4A9B331E-3AE1-444B-8CDD-78D3059347C2}"/>
    <dgm:cxn modelId="{BC26B2F5-5E27-F844-9201-64315476DBAA}" type="presOf" srcId="{1FF02516-1A02-1349-9602-0B6E55DA5F53}" destId="{5ADB7400-AA6F-BE4C-9359-AFA1A1134B63}" srcOrd="0" destOrd="1" presId="urn:microsoft.com/office/officeart/2005/8/layout/chevron2"/>
    <dgm:cxn modelId="{95C975F6-FE3A-804C-867D-CEB7429147EC}" type="presOf" srcId="{EDD8D8F9-D80D-8F4D-A98D-88B26208ED4B}" destId="{90AFED98-E986-FD4F-9D81-F6DB6E24972C}" srcOrd="0" destOrd="4" presId="urn:microsoft.com/office/officeart/2005/8/layout/chevron2"/>
    <dgm:cxn modelId="{402B772C-7A1E-BD4B-A6B0-9451D9759E39}" type="presParOf" srcId="{2AE57E7C-55B4-4A45-8B42-80201CB03205}" destId="{FD88C0B9-F600-EC4E-B3A1-21EEE2C7FA32}" srcOrd="0" destOrd="0" presId="urn:microsoft.com/office/officeart/2005/8/layout/chevron2"/>
    <dgm:cxn modelId="{D84221BB-0871-CF4C-A2A5-BAD5059FB424}" type="presParOf" srcId="{FD88C0B9-F600-EC4E-B3A1-21EEE2C7FA32}" destId="{C3AA3029-C895-0F42-9CC1-002A9673A623}" srcOrd="0" destOrd="0" presId="urn:microsoft.com/office/officeart/2005/8/layout/chevron2"/>
    <dgm:cxn modelId="{D07C9DFA-C1C1-B24C-8F7C-BBD84C25AF58}" type="presParOf" srcId="{FD88C0B9-F600-EC4E-B3A1-21EEE2C7FA32}" destId="{B4ABE704-FB11-C441-8296-0450AF2E9467}" srcOrd="1" destOrd="0" presId="urn:microsoft.com/office/officeart/2005/8/layout/chevron2"/>
    <dgm:cxn modelId="{96983ADC-9197-6248-8C58-5FCEA2E5CAE2}" type="presParOf" srcId="{2AE57E7C-55B4-4A45-8B42-80201CB03205}" destId="{A81CD3DA-EEBA-E344-9045-B5258EC022E4}" srcOrd="1" destOrd="0" presId="urn:microsoft.com/office/officeart/2005/8/layout/chevron2"/>
    <dgm:cxn modelId="{DECF7C51-E0ED-E942-8758-86CCE8948BA1}" type="presParOf" srcId="{2AE57E7C-55B4-4A45-8B42-80201CB03205}" destId="{BD321753-C49D-8E42-A764-EC465DEBF2FA}" srcOrd="2" destOrd="0" presId="urn:microsoft.com/office/officeart/2005/8/layout/chevron2"/>
    <dgm:cxn modelId="{6C35B81C-DED2-C540-9781-C227C1EEF915}" type="presParOf" srcId="{BD321753-C49D-8E42-A764-EC465DEBF2FA}" destId="{AB518CE3-7EBF-1F47-9CDB-5DAF5D68A43D}" srcOrd="0" destOrd="0" presId="urn:microsoft.com/office/officeart/2005/8/layout/chevron2"/>
    <dgm:cxn modelId="{96A32CD5-0A20-B24A-BBC0-A0623E0A9AA8}" type="presParOf" srcId="{BD321753-C49D-8E42-A764-EC465DEBF2FA}" destId="{5ADB7400-AA6F-BE4C-9359-AFA1A1134B63}" srcOrd="1" destOrd="0" presId="urn:microsoft.com/office/officeart/2005/8/layout/chevron2"/>
    <dgm:cxn modelId="{77B351FD-E2C5-4C48-B28C-C3F4E818CDE1}" type="presParOf" srcId="{2AE57E7C-55B4-4A45-8B42-80201CB03205}" destId="{141EEC08-057D-1A4B-A322-37ED58A2CB02}" srcOrd="3" destOrd="0" presId="urn:microsoft.com/office/officeart/2005/8/layout/chevron2"/>
    <dgm:cxn modelId="{C1CA60F7-0250-E142-9D51-1C88C01A834B}" type="presParOf" srcId="{2AE57E7C-55B4-4A45-8B42-80201CB03205}" destId="{9BAA109D-B71E-EB40-8B56-A401EAFF0FB4}" srcOrd="4" destOrd="0" presId="urn:microsoft.com/office/officeart/2005/8/layout/chevron2"/>
    <dgm:cxn modelId="{D936C012-A59E-2046-853A-C9D880462C9A}" type="presParOf" srcId="{9BAA109D-B71E-EB40-8B56-A401EAFF0FB4}" destId="{2D1FF286-07A3-394C-B51E-E3B85EFF15AE}" srcOrd="0" destOrd="0" presId="urn:microsoft.com/office/officeart/2005/8/layout/chevron2"/>
    <dgm:cxn modelId="{B4FCB427-9A22-064B-9F42-598923863EF2}" type="presParOf" srcId="{9BAA109D-B71E-EB40-8B56-A401EAFF0FB4}" destId="{9A98EFE1-DC58-8C49-B1A7-528AF43D9336}" srcOrd="1" destOrd="0" presId="urn:microsoft.com/office/officeart/2005/8/layout/chevron2"/>
    <dgm:cxn modelId="{EF65D3AA-98C3-BD4C-A7C5-B8630FDA50DF}" type="presParOf" srcId="{2AE57E7C-55B4-4A45-8B42-80201CB03205}" destId="{F38C9560-106A-E942-BAA5-4530AF203B2D}" srcOrd="5" destOrd="0" presId="urn:microsoft.com/office/officeart/2005/8/layout/chevron2"/>
    <dgm:cxn modelId="{6C63C791-FC53-6E43-948A-2671BDCD07E2}" type="presParOf" srcId="{2AE57E7C-55B4-4A45-8B42-80201CB03205}" destId="{C4119062-969C-0843-ACE8-AE2CEEB9FC7E}" srcOrd="6" destOrd="0" presId="urn:microsoft.com/office/officeart/2005/8/layout/chevron2"/>
    <dgm:cxn modelId="{A9B31F8D-51AD-3C4D-94AB-B369F7DED447}" type="presParOf" srcId="{C4119062-969C-0843-ACE8-AE2CEEB9FC7E}" destId="{E1C618A1-B932-AB4F-8BCD-951C505FA0AD}" srcOrd="0" destOrd="0" presId="urn:microsoft.com/office/officeart/2005/8/layout/chevron2"/>
    <dgm:cxn modelId="{3D80D87B-3879-8449-B6E4-1C69EF0BC398}" type="presParOf" srcId="{C4119062-969C-0843-ACE8-AE2CEEB9FC7E}" destId="{90AFED98-E986-FD4F-9D81-F6DB6E24972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4433AE-9A7E-CC4A-BC35-C1E69128D27F}"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182AE64F-926E-E54C-9720-89EC3D928FD8}">
      <dgm:prSet phldrT="[Text]"/>
      <dgm:spPr/>
      <dgm:t>
        <a:bodyPr/>
        <a:lstStyle/>
        <a:p>
          <a:pPr>
            <a:buFont typeface="Symbol" pitchFamily="2" charset="2"/>
            <a:buChar char="-"/>
          </a:pPr>
          <a:r>
            <a:rPr lang="en-US" dirty="0"/>
            <a:t>Scope of the event (local / regional / national / European / other)</a:t>
          </a:r>
          <a:endParaRPr lang="en-GB" dirty="0"/>
        </a:p>
      </dgm:t>
    </dgm:pt>
    <dgm:pt modelId="{C05CA1B2-4FAA-5349-921F-C53FCFE0BE93}" type="parTrans" cxnId="{186A0625-9A81-0F49-9AFD-B50A2A4CBA1E}">
      <dgm:prSet/>
      <dgm:spPr/>
      <dgm:t>
        <a:bodyPr/>
        <a:lstStyle/>
        <a:p>
          <a:endParaRPr lang="en-GB"/>
        </a:p>
      </dgm:t>
    </dgm:pt>
    <dgm:pt modelId="{1257C78D-11C2-1D4B-A7E0-60772F8F6913}" type="sibTrans" cxnId="{186A0625-9A81-0F49-9AFD-B50A2A4CBA1E}">
      <dgm:prSet/>
      <dgm:spPr/>
      <dgm:t>
        <a:bodyPr/>
        <a:lstStyle/>
        <a:p>
          <a:endParaRPr lang="en-GB"/>
        </a:p>
      </dgm:t>
    </dgm:pt>
    <dgm:pt modelId="{71E5BD0C-CC7E-EA40-A082-32348233DE8F}">
      <dgm:prSet phldrT="[Text]"/>
      <dgm:spPr/>
      <dgm:t>
        <a:bodyPr/>
        <a:lstStyle/>
        <a:p>
          <a:pPr>
            <a:buFont typeface="Symbol" pitchFamily="2" charset="2"/>
            <a:buChar char="-"/>
          </a:pPr>
          <a:r>
            <a:rPr lang="en-US" dirty="0"/>
            <a:t>Materialized threat generated by the event</a:t>
          </a:r>
          <a:endParaRPr lang="en-GB" dirty="0"/>
        </a:p>
      </dgm:t>
    </dgm:pt>
    <dgm:pt modelId="{86808DA5-D9E9-2446-BC33-41B91D79EFFF}" type="parTrans" cxnId="{525535D6-71E6-3E4E-BA58-9283E03FF7B1}">
      <dgm:prSet/>
      <dgm:spPr/>
      <dgm:t>
        <a:bodyPr/>
        <a:lstStyle/>
        <a:p>
          <a:endParaRPr lang="en-GB"/>
        </a:p>
      </dgm:t>
    </dgm:pt>
    <dgm:pt modelId="{94BCAE94-754C-A74A-8D57-11C365235F2C}" type="sibTrans" cxnId="{525535D6-71E6-3E4E-BA58-9283E03FF7B1}">
      <dgm:prSet/>
      <dgm:spPr/>
      <dgm:t>
        <a:bodyPr/>
        <a:lstStyle/>
        <a:p>
          <a:endParaRPr lang="en-GB"/>
        </a:p>
      </dgm:t>
    </dgm:pt>
    <dgm:pt modelId="{3B404BDA-5F86-9246-A9CF-504919B0BE19}">
      <dgm:prSet/>
      <dgm:spPr/>
      <dgm:t>
        <a:bodyPr/>
        <a:lstStyle/>
        <a:p>
          <a:pPr>
            <a:buFont typeface="Symbol" pitchFamily="2" charset="2"/>
            <a:buChar char="-"/>
          </a:pPr>
          <a:r>
            <a:rPr lang="en-US"/>
            <a:t>Description (what happened)</a:t>
          </a:r>
          <a:endParaRPr lang="en-RO"/>
        </a:p>
      </dgm:t>
    </dgm:pt>
    <dgm:pt modelId="{19C0F96B-1E2C-DE44-8AEA-C11E2ECB7C65}" type="parTrans" cxnId="{2A60FC18-4E79-3A42-A88B-5A8E8CDEB52F}">
      <dgm:prSet/>
      <dgm:spPr/>
      <dgm:t>
        <a:bodyPr/>
        <a:lstStyle/>
        <a:p>
          <a:endParaRPr lang="en-GB"/>
        </a:p>
      </dgm:t>
    </dgm:pt>
    <dgm:pt modelId="{8FD8DBED-50F7-1549-A5C3-34FB8438CCC1}" type="sibTrans" cxnId="{2A60FC18-4E79-3A42-A88B-5A8E8CDEB52F}">
      <dgm:prSet/>
      <dgm:spPr/>
      <dgm:t>
        <a:bodyPr/>
        <a:lstStyle/>
        <a:p>
          <a:endParaRPr lang="en-GB"/>
        </a:p>
      </dgm:t>
    </dgm:pt>
    <dgm:pt modelId="{9A0F2880-B727-B140-9275-34235885E123}">
      <dgm:prSet/>
      <dgm:spPr/>
      <dgm:t>
        <a:bodyPr/>
        <a:lstStyle/>
        <a:p>
          <a:pPr>
            <a:buFont typeface="Symbol" pitchFamily="2" charset="2"/>
            <a:buChar char="-"/>
          </a:pPr>
          <a:r>
            <a:rPr lang="en-US"/>
            <a:t>Perceived threat generated by the event</a:t>
          </a:r>
          <a:endParaRPr lang="en-RO"/>
        </a:p>
      </dgm:t>
    </dgm:pt>
    <dgm:pt modelId="{B3EBE5E5-37C9-7A45-A5C5-97E0A57C550C}" type="parTrans" cxnId="{E502F63D-DFD5-B84D-BF91-73443F326C3E}">
      <dgm:prSet/>
      <dgm:spPr/>
      <dgm:t>
        <a:bodyPr/>
        <a:lstStyle/>
        <a:p>
          <a:endParaRPr lang="en-GB"/>
        </a:p>
      </dgm:t>
    </dgm:pt>
    <dgm:pt modelId="{200E77F5-83C3-E84C-BCC5-3A3987DB6F65}" type="sibTrans" cxnId="{E502F63D-DFD5-B84D-BF91-73443F326C3E}">
      <dgm:prSet/>
      <dgm:spPr/>
      <dgm:t>
        <a:bodyPr/>
        <a:lstStyle/>
        <a:p>
          <a:endParaRPr lang="en-GB"/>
        </a:p>
      </dgm:t>
    </dgm:pt>
    <dgm:pt modelId="{86597504-1407-624B-9049-0EC0E18FAC22}">
      <dgm:prSet/>
      <dgm:spPr/>
      <dgm:t>
        <a:bodyPr/>
        <a:lstStyle/>
        <a:p>
          <a:pPr>
            <a:buFont typeface="Symbol" pitchFamily="2" charset="2"/>
            <a:buChar char="-"/>
          </a:pPr>
          <a:r>
            <a:rPr lang="en-US"/>
            <a:t>Number and characteristics of the direct victims of the event</a:t>
          </a:r>
          <a:endParaRPr lang="en-RO"/>
        </a:p>
      </dgm:t>
    </dgm:pt>
    <dgm:pt modelId="{2EB8DBD7-9A7E-B14B-9304-7DF35D5D757C}" type="parTrans" cxnId="{64E1F8AE-22B4-2942-AAFF-D09E252AF150}">
      <dgm:prSet/>
      <dgm:spPr/>
      <dgm:t>
        <a:bodyPr/>
        <a:lstStyle/>
        <a:p>
          <a:endParaRPr lang="en-GB"/>
        </a:p>
      </dgm:t>
    </dgm:pt>
    <dgm:pt modelId="{736784F8-B4E7-8B44-93DF-D9DEDC23220F}" type="sibTrans" cxnId="{64E1F8AE-22B4-2942-AAFF-D09E252AF150}">
      <dgm:prSet/>
      <dgm:spPr/>
      <dgm:t>
        <a:bodyPr/>
        <a:lstStyle/>
        <a:p>
          <a:endParaRPr lang="en-GB"/>
        </a:p>
      </dgm:t>
    </dgm:pt>
    <dgm:pt modelId="{2D08896A-87C6-5645-BF5A-C99AD0D58BD7}">
      <dgm:prSet/>
      <dgm:spPr/>
      <dgm:t>
        <a:bodyPr/>
        <a:lstStyle/>
        <a:p>
          <a:pPr>
            <a:buFont typeface="Symbol" pitchFamily="2" charset="2"/>
            <a:buChar char="-"/>
          </a:pPr>
          <a:r>
            <a:rPr lang="en-US"/>
            <a:t>Characteristics of the people pictured by the hateful narratives as the (potential) aggressors involved in the event</a:t>
          </a:r>
          <a:endParaRPr lang="en-RO"/>
        </a:p>
      </dgm:t>
    </dgm:pt>
    <dgm:pt modelId="{6E6E0FB0-9C7F-E241-8C5D-A6DCBFD5E451}" type="parTrans" cxnId="{D5DF0D2A-81B7-A047-B5DF-CF7B43AFF5D8}">
      <dgm:prSet/>
      <dgm:spPr/>
      <dgm:t>
        <a:bodyPr/>
        <a:lstStyle/>
        <a:p>
          <a:endParaRPr lang="en-GB"/>
        </a:p>
      </dgm:t>
    </dgm:pt>
    <dgm:pt modelId="{3B6FBDF2-245D-D443-ADDF-70E36A03954E}" type="sibTrans" cxnId="{D5DF0D2A-81B7-A047-B5DF-CF7B43AFF5D8}">
      <dgm:prSet/>
      <dgm:spPr/>
      <dgm:t>
        <a:bodyPr/>
        <a:lstStyle/>
        <a:p>
          <a:endParaRPr lang="en-GB"/>
        </a:p>
      </dgm:t>
    </dgm:pt>
    <dgm:pt modelId="{629E0165-663D-2147-B046-5552595E5A8D}">
      <dgm:prSet/>
      <dgm:spPr/>
      <dgm:t>
        <a:bodyPr/>
        <a:lstStyle/>
        <a:p>
          <a:pPr>
            <a:buFont typeface="Symbol" pitchFamily="2" charset="2"/>
            <a:buChar char="-"/>
          </a:pPr>
          <a:r>
            <a:rPr lang="en-US"/>
            <a:t>The context in which the event took place</a:t>
          </a:r>
          <a:endParaRPr lang="en-RO"/>
        </a:p>
      </dgm:t>
    </dgm:pt>
    <dgm:pt modelId="{5701691C-6F53-A849-B734-106CBE584180}" type="parTrans" cxnId="{A19EB25B-4514-3543-B43A-0653465D5FAD}">
      <dgm:prSet/>
      <dgm:spPr/>
      <dgm:t>
        <a:bodyPr/>
        <a:lstStyle/>
        <a:p>
          <a:endParaRPr lang="en-GB"/>
        </a:p>
      </dgm:t>
    </dgm:pt>
    <dgm:pt modelId="{4C5420AC-60DF-BE4E-A922-AAE85760FCB0}" type="sibTrans" cxnId="{A19EB25B-4514-3543-B43A-0653465D5FAD}">
      <dgm:prSet/>
      <dgm:spPr/>
      <dgm:t>
        <a:bodyPr/>
        <a:lstStyle/>
        <a:p>
          <a:endParaRPr lang="en-GB"/>
        </a:p>
      </dgm:t>
    </dgm:pt>
    <dgm:pt modelId="{AD1FAF4D-B493-6545-AFC9-B1674A379729}" type="pres">
      <dgm:prSet presAssocID="{C84433AE-9A7E-CC4A-BC35-C1E69128D27F}" presName="diagram" presStyleCnt="0">
        <dgm:presLayoutVars>
          <dgm:dir/>
          <dgm:resizeHandles val="exact"/>
        </dgm:presLayoutVars>
      </dgm:prSet>
      <dgm:spPr/>
    </dgm:pt>
    <dgm:pt modelId="{42A1BD82-9060-F341-8FD6-57E1C85772B5}" type="pres">
      <dgm:prSet presAssocID="{182AE64F-926E-E54C-9720-89EC3D928FD8}" presName="node" presStyleLbl="node1" presStyleIdx="0" presStyleCnt="7">
        <dgm:presLayoutVars>
          <dgm:bulletEnabled val="1"/>
        </dgm:presLayoutVars>
      </dgm:prSet>
      <dgm:spPr/>
    </dgm:pt>
    <dgm:pt modelId="{E7B5B567-FD14-BA41-BDC1-9D81110F4848}" type="pres">
      <dgm:prSet presAssocID="{1257C78D-11C2-1D4B-A7E0-60772F8F6913}" presName="sibTrans" presStyleCnt="0"/>
      <dgm:spPr/>
    </dgm:pt>
    <dgm:pt modelId="{4F34F8F9-B8FD-DA44-ADEA-A32ED9930307}" type="pres">
      <dgm:prSet presAssocID="{3B404BDA-5F86-9246-A9CF-504919B0BE19}" presName="node" presStyleLbl="node1" presStyleIdx="1" presStyleCnt="7">
        <dgm:presLayoutVars>
          <dgm:bulletEnabled val="1"/>
        </dgm:presLayoutVars>
      </dgm:prSet>
      <dgm:spPr/>
    </dgm:pt>
    <dgm:pt modelId="{6F10DBA4-002D-C24E-81BA-7F72FD314B25}" type="pres">
      <dgm:prSet presAssocID="{8FD8DBED-50F7-1549-A5C3-34FB8438CCC1}" presName="sibTrans" presStyleCnt="0"/>
      <dgm:spPr/>
    </dgm:pt>
    <dgm:pt modelId="{ECD648F0-4733-9B45-B100-84CC09DA7BB6}" type="pres">
      <dgm:prSet presAssocID="{71E5BD0C-CC7E-EA40-A082-32348233DE8F}" presName="node" presStyleLbl="node1" presStyleIdx="2" presStyleCnt="7">
        <dgm:presLayoutVars>
          <dgm:bulletEnabled val="1"/>
        </dgm:presLayoutVars>
      </dgm:prSet>
      <dgm:spPr/>
    </dgm:pt>
    <dgm:pt modelId="{F0AE2307-4A4C-2643-943E-464ED04F4301}" type="pres">
      <dgm:prSet presAssocID="{94BCAE94-754C-A74A-8D57-11C365235F2C}" presName="sibTrans" presStyleCnt="0"/>
      <dgm:spPr/>
    </dgm:pt>
    <dgm:pt modelId="{D0A4B941-305D-1647-890D-ACFB03CDFB85}" type="pres">
      <dgm:prSet presAssocID="{9A0F2880-B727-B140-9275-34235885E123}" presName="node" presStyleLbl="node1" presStyleIdx="3" presStyleCnt="7">
        <dgm:presLayoutVars>
          <dgm:bulletEnabled val="1"/>
        </dgm:presLayoutVars>
      </dgm:prSet>
      <dgm:spPr/>
    </dgm:pt>
    <dgm:pt modelId="{38604D8A-225F-8B48-871C-08B196379D5E}" type="pres">
      <dgm:prSet presAssocID="{200E77F5-83C3-E84C-BCC5-3A3987DB6F65}" presName="sibTrans" presStyleCnt="0"/>
      <dgm:spPr/>
    </dgm:pt>
    <dgm:pt modelId="{FB20CB9E-4B12-B547-ACF8-639B9A58BD14}" type="pres">
      <dgm:prSet presAssocID="{2D08896A-87C6-5645-BF5A-C99AD0D58BD7}" presName="node" presStyleLbl="node1" presStyleIdx="4" presStyleCnt="7">
        <dgm:presLayoutVars>
          <dgm:bulletEnabled val="1"/>
        </dgm:presLayoutVars>
      </dgm:prSet>
      <dgm:spPr/>
    </dgm:pt>
    <dgm:pt modelId="{61757D45-4748-A94A-807A-AE7A882C67B4}" type="pres">
      <dgm:prSet presAssocID="{3B6FBDF2-245D-D443-ADDF-70E36A03954E}" presName="sibTrans" presStyleCnt="0"/>
      <dgm:spPr/>
    </dgm:pt>
    <dgm:pt modelId="{41A9F83D-ED35-5844-A26D-4ACB4C017744}" type="pres">
      <dgm:prSet presAssocID="{86597504-1407-624B-9049-0EC0E18FAC22}" presName="node" presStyleLbl="node1" presStyleIdx="5" presStyleCnt="7">
        <dgm:presLayoutVars>
          <dgm:bulletEnabled val="1"/>
        </dgm:presLayoutVars>
      </dgm:prSet>
      <dgm:spPr/>
    </dgm:pt>
    <dgm:pt modelId="{3494EF98-9956-CC40-AF0C-ED77FFBFEC06}" type="pres">
      <dgm:prSet presAssocID="{736784F8-B4E7-8B44-93DF-D9DEDC23220F}" presName="sibTrans" presStyleCnt="0"/>
      <dgm:spPr/>
    </dgm:pt>
    <dgm:pt modelId="{529580D2-5AD3-8E49-BC89-D7D6FE31EAAF}" type="pres">
      <dgm:prSet presAssocID="{629E0165-663D-2147-B046-5552595E5A8D}" presName="node" presStyleLbl="node1" presStyleIdx="6" presStyleCnt="7">
        <dgm:presLayoutVars>
          <dgm:bulletEnabled val="1"/>
        </dgm:presLayoutVars>
      </dgm:prSet>
      <dgm:spPr/>
    </dgm:pt>
  </dgm:ptLst>
  <dgm:cxnLst>
    <dgm:cxn modelId="{2A60FC18-4E79-3A42-A88B-5A8E8CDEB52F}" srcId="{C84433AE-9A7E-CC4A-BC35-C1E69128D27F}" destId="{3B404BDA-5F86-9246-A9CF-504919B0BE19}" srcOrd="1" destOrd="0" parTransId="{19C0F96B-1E2C-DE44-8AEA-C11E2ECB7C65}" sibTransId="{8FD8DBED-50F7-1549-A5C3-34FB8438CCC1}"/>
    <dgm:cxn modelId="{186A0625-9A81-0F49-9AFD-B50A2A4CBA1E}" srcId="{C84433AE-9A7E-CC4A-BC35-C1E69128D27F}" destId="{182AE64F-926E-E54C-9720-89EC3D928FD8}" srcOrd="0" destOrd="0" parTransId="{C05CA1B2-4FAA-5349-921F-C53FCFE0BE93}" sibTransId="{1257C78D-11C2-1D4B-A7E0-60772F8F6913}"/>
    <dgm:cxn modelId="{BFD84027-065C-9D42-8345-15CD3F6D72EC}" type="presOf" srcId="{182AE64F-926E-E54C-9720-89EC3D928FD8}" destId="{42A1BD82-9060-F341-8FD6-57E1C85772B5}" srcOrd="0" destOrd="0" presId="urn:microsoft.com/office/officeart/2005/8/layout/default"/>
    <dgm:cxn modelId="{67E81828-910F-E347-BECA-68EDC7F799A3}" type="presOf" srcId="{C84433AE-9A7E-CC4A-BC35-C1E69128D27F}" destId="{AD1FAF4D-B493-6545-AFC9-B1674A379729}" srcOrd="0" destOrd="0" presId="urn:microsoft.com/office/officeart/2005/8/layout/default"/>
    <dgm:cxn modelId="{D5DF0D2A-81B7-A047-B5DF-CF7B43AFF5D8}" srcId="{C84433AE-9A7E-CC4A-BC35-C1E69128D27F}" destId="{2D08896A-87C6-5645-BF5A-C99AD0D58BD7}" srcOrd="4" destOrd="0" parTransId="{6E6E0FB0-9C7F-E241-8C5D-A6DCBFD5E451}" sibTransId="{3B6FBDF2-245D-D443-ADDF-70E36A03954E}"/>
    <dgm:cxn modelId="{3D0C3733-FF57-9A4F-A2C5-8DFF0EF314DA}" type="presOf" srcId="{3B404BDA-5F86-9246-A9CF-504919B0BE19}" destId="{4F34F8F9-B8FD-DA44-ADEA-A32ED9930307}" srcOrd="0" destOrd="0" presId="urn:microsoft.com/office/officeart/2005/8/layout/default"/>
    <dgm:cxn modelId="{E502F63D-DFD5-B84D-BF91-73443F326C3E}" srcId="{C84433AE-9A7E-CC4A-BC35-C1E69128D27F}" destId="{9A0F2880-B727-B140-9275-34235885E123}" srcOrd="3" destOrd="0" parTransId="{B3EBE5E5-37C9-7A45-A5C5-97E0A57C550C}" sibTransId="{200E77F5-83C3-E84C-BCC5-3A3987DB6F65}"/>
    <dgm:cxn modelId="{D9255E3F-387A-DE4F-B3E0-9D55DC5ABB91}" type="presOf" srcId="{86597504-1407-624B-9049-0EC0E18FAC22}" destId="{41A9F83D-ED35-5844-A26D-4ACB4C017744}" srcOrd="0" destOrd="0" presId="urn:microsoft.com/office/officeart/2005/8/layout/default"/>
    <dgm:cxn modelId="{A19EB25B-4514-3543-B43A-0653465D5FAD}" srcId="{C84433AE-9A7E-CC4A-BC35-C1E69128D27F}" destId="{629E0165-663D-2147-B046-5552595E5A8D}" srcOrd="6" destOrd="0" parTransId="{5701691C-6F53-A849-B734-106CBE584180}" sibTransId="{4C5420AC-60DF-BE4E-A922-AAE85760FCB0}"/>
    <dgm:cxn modelId="{E350EB4A-7B86-B046-A8C3-F0C2C0C38353}" type="presOf" srcId="{9A0F2880-B727-B140-9275-34235885E123}" destId="{D0A4B941-305D-1647-890D-ACFB03CDFB85}" srcOrd="0" destOrd="0" presId="urn:microsoft.com/office/officeart/2005/8/layout/default"/>
    <dgm:cxn modelId="{6D0DE874-F1D4-D845-96F0-9C49A5E8B58A}" type="presOf" srcId="{629E0165-663D-2147-B046-5552595E5A8D}" destId="{529580D2-5AD3-8E49-BC89-D7D6FE31EAAF}" srcOrd="0" destOrd="0" presId="urn:microsoft.com/office/officeart/2005/8/layout/default"/>
    <dgm:cxn modelId="{106F3DA5-C675-0041-976A-FD144B9F5AAD}" type="presOf" srcId="{2D08896A-87C6-5645-BF5A-C99AD0D58BD7}" destId="{FB20CB9E-4B12-B547-ACF8-639B9A58BD14}" srcOrd="0" destOrd="0" presId="urn:microsoft.com/office/officeart/2005/8/layout/default"/>
    <dgm:cxn modelId="{64E1F8AE-22B4-2942-AAFF-D09E252AF150}" srcId="{C84433AE-9A7E-CC4A-BC35-C1E69128D27F}" destId="{86597504-1407-624B-9049-0EC0E18FAC22}" srcOrd="5" destOrd="0" parTransId="{2EB8DBD7-9A7E-B14B-9304-7DF35D5D757C}" sibTransId="{736784F8-B4E7-8B44-93DF-D9DEDC23220F}"/>
    <dgm:cxn modelId="{525535D6-71E6-3E4E-BA58-9283E03FF7B1}" srcId="{C84433AE-9A7E-CC4A-BC35-C1E69128D27F}" destId="{71E5BD0C-CC7E-EA40-A082-32348233DE8F}" srcOrd="2" destOrd="0" parTransId="{86808DA5-D9E9-2446-BC33-41B91D79EFFF}" sibTransId="{94BCAE94-754C-A74A-8D57-11C365235F2C}"/>
    <dgm:cxn modelId="{5D8847ED-5059-BF4F-AD89-E113AA30D760}" type="presOf" srcId="{71E5BD0C-CC7E-EA40-A082-32348233DE8F}" destId="{ECD648F0-4733-9B45-B100-84CC09DA7BB6}" srcOrd="0" destOrd="0" presId="urn:microsoft.com/office/officeart/2005/8/layout/default"/>
    <dgm:cxn modelId="{10CF1954-99E4-0841-B99E-4C61688F7359}" type="presParOf" srcId="{AD1FAF4D-B493-6545-AFC9-B1674A379729}" destId="{42A1BD82-9060-F341-8FD6-57E1C85772B5}" srcOrd="0" destOrd="0" presId="urn:microsoft.com/office/officeart/2005/8/layout/default"/>
    <dgm:cxn modelId="{C5CB527E-1FBB-3B41-BF7E-8C17DCA80ACD}" type="presParOf" srcId="{AD1FAF4D-B493-6545-AFC9-B1674A379729}" destId="{E7B5B567-FD14-BA41-BDC1-9D81110F4848}" srcOrd="1" destOrd="0" presId="urn:microsoft.com/office/officeart/2005/8/layout/default"/>
    <dgm:cxn modelId="{B16BF3BC-FA85-A446-BD78-20A8BEF3CB23}" type="presParOf" srcId="{AD1FAF4D-B493-6545-AFC9-B1674A379729}" destId="{4F34F8F9-B8FD-DA44-ADEA-A32ED9930307}" srcOrd="2" destOrd="0" presId="urn:microsoft.com/office/officeart/2005/8/layout/default"/>
    <dgm:cxn modelId="{5FB22E89-3C71-6E4B-BB56-A7AD4C4C48F2}" type="presParOf" srcId="{AD1FAF4D-B493-6545-AFC9-B1674A379729}" destId="{6F10DBA4-002D-C24E-81BA-7F72FD314B25}" srcOrd="3" destOrd="0" presId="urn:microsoft.com/office/officeart/2005/8/layout/default"/>
    <dgm:cxn modelId="{3B405EBE-E1FD-0346-8024-3F987858BD12}" type="presParOf" srcId="{AD1FAF4D-B493-6545-AFC9-B1674A379729}" destId="{ECD648F0-4733-9B45-B100-84CC09DA7BB6}" srcOrd="4" destOrd="0" presId="urn:microsoft.com/office/officeart/2005/8/layout/default"/>
    <dgm:cxn modelId="{672AAF7A-C677-3149-83C3-0848110A4010}" type="presParOf" srcId="{AD1FAF4D-B493-6545-AFC9-B1674A379729}" destId="{F0AE2307-4A4C-2643-943E-464ED04F4301}" srcOrd="5" destOrd="0" presId="urn:microsoft.com/office/officeart/2005/8/layout/default"/>
    <dgm:cxn modelId="{2E4E9538-500D-F644-9A28-F778178384E0}" type="presParOf" srcId="{AD1FAF4D-B493-6545-AFC9-B1674A379729}" destId="{D0A4B941-305D-1647-890D-ACFB03CDFB85}" srcOrd="6" destOrd="0" presId="urn:microsoft.com/office/officeart/2005/8/layout/default"/>
    <dgm:cxn modelId="{B6B6EC81-3B77-024C-84C1-ADECC8A7D8D4}" type="presParOf" srcId="{AD1FAF4D-B493-6545-AFC9-B1674A379729}" destId="{38604D8A-225F-8B48-871C-08B196379D5E}" srcOrd="7" destOrd="0" presId="urn:microsoft.com/office/officeart/2005/8/layout/default"/>
    <dgm:cxn modelId="{2AF5F28C-19A4-9145-9A52-6B73A8BA6BCB}" type="presParOf" srcId="{AD1FAF4D-B493-6545-AFC9-B1674A379729}" destId="{FB20CB9E-4B12-B547-ACF8-639B9A58BD14}" srcOrd="8" destOrd="0" presId="urn:microsoft.com/office/officeart/2005/8/layout/default"/>
    <dgm:cxn modelId="{13E3DD1B-A0A0-7E4A-B313-8DC68F3874DB}" type="presParOf" srcId="{AD1FAF4D-B493-6545-AFC9-B1674A379729}" destId="{61757D45-4748-A94A-807A-AE7A882C67B4}" srcOrd="9" destOrd="0" presId="urn:microsoft.com/office/officeart/2005/8/layout/default"/>
    <dgm:cxn modelId="{E5DBDA1E-10A7-5F43-BCFC-E6ABB1131BA2}" type="presParOf" srcId="{AD1FAF4D-B493-6545-AFC9-B1674A379729}" destId="{41A9F83D-ED35-5844-A26D-4ACB4C017744}" srcOrd="10" destOrd="0" presId="urn:microsoft.com/office/officeart/2005/8/layout/default"/>
    <dgm:cxn modelId="{5EB8FB25-1849-D848-9920-A1FC7B816B38}" type="presParOf" srcId="{AD1FAF4D-B493-6545-AFC9-B1674A379729}" destId="{3494EF98-9956-CC40-AF0C-ED77FFBFEC06}" srcOrd="11" destOrd="0" presId="urn:microsoft.com/office/officeart/2005/8/layout/default"/>
    <dgm:cxn modelId="{196227FC-2348-8640-B179-B9294819EE14}" type="presParOf" srcId="{AD1FAF4D-B493-6545-AFC9-B1674A379729}" destId="{529580D2-5AD3-8E49-BC89-D7D6FE31EAAF}"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4433AE-9A7E-CC4A-BC35-C1E69128D27F}"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182AE64F-926E-E54C-9720-89EC3D928FD8}">
      <dgm:prSet phldrT="[Text]"/>
      <dgm:spPr/>
      <dgm:t>
        <a:bodyPr/>
        <a:lstStyle/>
        <a:p>
          <a:pPr>
            <a:buFont typeface="Symbol" pitchFamily="2" charset="2"/>
            <a:buChar char="-"/>
          </a:pPr>
          <a:r>
            <a:rPr lang="en-US" dirty="0"/>
            <a:t>The approximate number of the social media posts covering the event (the extent of the coverage)</a:t>
          </a:r>
          <a:endParaRPr lang="en-GB" dirty="0"/>
        </a:p>
      </dgm:t>
    </dgm:pt>
    <dgm:pt modelId="{C05CA1B2-4FAA-5349-921F-C53FCFE0BE93}" type="parTrans" cxnId="{186A0625-9A81-0F49-9AFD-B50A2A4CBA1E}">
      <dgm:prSet/>
      <dgm:spPr/>
      <dgm:t>
        <a:bodyPr/>
        <a:lstStyle/>
        <a:p>
          <a:endParaRPr lang="en-GB"/>
        </a:p>
      </dgm:t>
    </dgm:pt>
    <dgm:pt modelId="{1257C78D-11C2-1D4B-A7E0-60772F8F6913}" type="sibTrans" cxnId="{186A0625-9A81-0F49-9AFD-B50A2A4CBA1E}">
      <dgm:prSet/>
      <dgm:spPr/>
      <dgm:t>
        <a:bodyPr/>
        <a:lstStyle/>
        <a:p>
          <a:endParaRPr lang="en-GB"/>
        </a:p>
      </dgm:t>
    </dgm:pt>
    <dgm:pt modelId="{71E5BD0C-CC7E-EA40-A082-32348233DE8F}">
      <dgm:prSet phldrT="[Text]"/>
      <dgm:spPr/>
      <dgm:t>
        <a:bodyPr/>
        <a:lstStyle/>
        <a:p>
          <a:pPr>
            <a:buFont typeface="Symbol" pitchFamily="2" charset="2"/>
            <a:buChar char="-"/>
          </a:pPr>
          <a:r>
            <a:rPr lang="en-US" dirty="0"/>
            <a:t>The extent to which the social media posts that were identified contained hate speech</a:t>
          </a:r>
          <a:endParaRPr lang="en-GB" dirty="0"/>
        </a:p>
      </dgm:t>
    </dgm:pt>
    <dgm:pt modelId="{86808DA5-D9E9-2446-BC33-41B91D79EFFF}" type="parTrans" cxnId="{525535D6-71E6-3E4E-BA58-9283E03FF7B1}">
      <dgm:prSet/>
      <dgm:spPr/>
      <dgm:t>
        <a:bodyPr/>
        <a:lstStyle/>
        <a:p>
          <a:endParaRPr lang="en-GB"/>
        </a:p>
      </dgm:t>
    </dgm:pt>
    <dgm:pt modelId="{94BCAE94-754C-A74A-8D57-11C365235F2C}" type="sibTrans" cxnId="{525535D6-71E6-3E4E-BA58-9283E03FF7B1}">
      <dgm:prSet/>
      <dgm:spPr/>
      <dgm:t>
        <a:bodyPr/>
        <a:lstStyle/>
        <a:p>
          <a:endParaRPr lang="en-GB"/>
        </a:p>
      </dgm:t>
    </dgm:pt>
    <dgm:pt modelId="{3B404BDA-5F86-9246-A9CF-504919B0BE19}">
      <dgm:prSet/>
      <dgm:spPr/>
      <dgm:t>
        <a:bodyPr/>
        <a:lstStyle/>
        <a:p>
          <a:pPr>
            <a:buFont typeface="Symbol" pitchFamily="2" charset="2"/>
            <a:buChar char="-"/>
          </a:pPr>
          <a:r>
            <a:rPr lang="en-US" dirty="0"/>
            <a:t>The most probable audience of the messages (only in those cases in which this was possible to infer)</a:t>
          </a:r>
          <a:endParaRPr lang="en-RO" dirty="0"/>
        </a:p>
      </dgm:t>
    </dgm:pt>
    <dgm:pt modelId="{19C0F96B-1E2C-DE44-8AEA-C11E2ECB7C65}" type="parTrans" cxnId="{2A60FC18-4E79-3A42-A88B-5A8E8CDEB52F}">
      <dgm:prSet/>
      <dgm:spPr/>
      <dgm:t>
        <a:bodyPr/>
        <a:lstStyle/>
        <a:p>
          <a:endParaRPr lang="en-GB"/>
        </a:p>
      </dgm:t>
    </dgm:pt>
    <dgm:pt modelId="{8FD8DBED-50F7-1549-A5C3-34FB8438CCC1}" type="sibTrans" cxnId="{2A60FC18-4E79-3A42-A88B-5A8E8CDEB52F}">
      <dgm:prSet/>
      <dgm:spPr/>
      <dgm:t>
        <a:bodyPr/>
        <a:lstStyle/>
        <a:p>
          <a:endParaRPr lang="en-GB"/>
        </a:p>
      </dgm:t>
    </dgm:pt>
    <dgm:pt modelId="{9A0F2880-B727-B140-9275-34235885E123}">
      <dgm:prSet/>
      <dgm:spPr/>
      <dgm:t>
        <a:bodyPr/>
        <a:lstStyle/>
        <a:p>
          <a:pPr>
            <a:buFont typeface="Symbol" pitchFamily="2" charset="2"/>
            <a:buChar char="-"/>
          </a:pPr>
          <a:r>
            <a:rPr lang="en-US" dirty="0"/>
            <a:t>The rate at which the comments to the social media posts contained hate speech</a:t>
          </a:r>
          <a:endParaRPr lang="en-RO" dirty="0"/>
        </a:p>
      </dgm:t>
    </dgm:pt>
    <dgm:pt modelId="{B3EBE5E5-37C9-7A45-A5C5-97E0A57C550C}" type="parTrans" cxnId="{E502F63D-DFD5-B84D-BF91-73443F326C3E}">
      <dgm:prSet/>
      <dgm:spPr/>
      <dgm:t>
        <a:bodyPr/>
        <a:lstStyle/>
        <a:p>
          <a:endParaRPr lang="en-GB"/>
        </a:p>
      </dgm:t>
    </dgm:pt>
    <dgm:pt modelId="{200E77F5-83C3-E84C-BCC5-3A3987DB6F65}" type="sibTrans" cxnId="{E502F63D-DFD5-B84D-BF91-73443F326C3E}">
      <dgm:prSet/>
      <dgm:spPr/>
      <dgm:t>
        <a:bodyPr/>
        <a:lstStyle/>
        <a:p>
          <a:endParaRPr lang="en-GB"/>
        </a:p>
      </dgm:t>
    </dgm:pt>
    <dgm:pt modelId="{86597504-1407-624B-9049-0EC0E18FAC22}">
      <dgm:prSet/>
      <dgm:spPr/>
      <dgm:t>
        <a:bodyPr/>
        <a:lstStyle/>
        <a:p>
          <a:pPr>
            <a:buFont typeface="Symbol" pitchFamily="2" charset="2"/>
            <a:buChar char="-"/>
          </a:pPr>
          <a:r>
            <a:rPr lang="en-US" dirty="0"/>
            <a:t>The extent to which counter and alternative narratives were deployed</a:t>
          </a:r>
          <a:endParaRPr lang="en-RO" dirty="0"/>
        </a:p>
      </dgm:t>
    </dgm:pt>
    <dgm:pt modelId="{2EB8DBD7-9A7E-B14B-9304-7DF35D5D757C}" type="parTrans" cxnId="{64E1F8AE-22B4-2942-AAFF-D09E252AF150}">
      <dgm:prSet/>
      <dgm:spPr/>
      <dgm:t>
        <a:bodyPr/>
        <a:lstStyle/>
        <a:p>
          <a:endParaRPr lang="en-GB"/>
        </a:p>
      </dgm:t>
    </dgm:pt>
    <dgm:pt modelId="{736784F8-B4E7-8B44-93DF-D9DEDC23220F}" type="sibTrans" cxnId="{64E1F8AE-22B4-2942-AAFF-D09E252AF150}">
      <dgm:prSet/>
      <dgm:spPr/>
      <dgm:t>
        <a:bodyPr/>
        <a:lstStyle/>
        <a:p>
          <a:endParaRPr lang="en-GB"/>
        </a:p>
      </dgm:t>
    </dgm:pt>
    <dgm:pt modelId="{2D08896A-87C6-5645-BF5A-C99AD0D58BD7}">
      <dgm:prSet/>
      <dgm:spPr/>
      <dgm:t>
        <a:bodyPr/>
        <a:lstStyle/>
        <a:p>
          <a:pPr>
            <a:buFont typeface="Symbol" pitchFamily="2" charset="2"/>
            <a:buChar char="-"/>
          </a:pPr>
          <a:r>
            <a:rPr lang="en-US" dirty="0"/>
            <a:t>The types of influencers involved in generating negative emotions towards the groups targeted by hate speech</a:t>
          </a:r>
          <a:endParaRPr lang="en-RO" dirty="0"/>
        </a:p>
      </dgm:t>
    </dgm:pt>
    <dgm:pt modelId="{6E6E0FB0-9C7F-E241-8C5D-A6DCBFD5E451}" type="parTrans" cxnId="{D5DF0D2A-81B7-A047-B5DF-CF7B43AFF5D8}">
      <dgm:prSet/>
      <dgm:spPr/>
      <dgm:t>
        <a:bodyPr/>
        <a:lstStyle/>
        <a:p>
          <a:endParaRPr lang="en-GB"/>
        </a:p>
      </dgm:t>
    </dgm:pt>
    <dgm:pt modelId="{3B6FBDF2-245D-D443-ADDF-70E36A03954E}" type="sibTrans" cxnId="{D5DF0D2A-81B7-A047-B5DF-CF7B43AFF5D8}">
      <dgm:prSet/>
      <dgm:spPr/>
      <dgm:t>
        <a:bodyPr/>
        <a:lstStyle/>
        <a:p>
          <a:endParaRPr lang="en-GB"/>
        </a:p>
      </dgm:t>
    </dgm:pt>
    <dgm:pt modelId="{AD1FAF4D-B493-6545-AFC9-B1674A379729}" type="pres">
      <dgm:prSet presAssocID="{C84433AE-9A7E-CC4A-BC35-C1E69128D27F}" presName="diagram" presStyleCnt="0">
        <dgm:presLayoutVars>
          <dgm:dir/>
          <dgm:resizeHandles val="exact"/>
        </dgm:presLayoutVars>
      </dgm:prSet>
      <dgm:spPr/>
    </dgm:pt>
    <dgm:pt modelId="{42A1BD82-9060-F341-8FD6-57E1C85772B5}" type="pres">
      <dgm:prSet presAssocID="{182AE64F-926E-E54C-9720-89EC3D928FD8}" presName="node" presStyleLbl="node1" presStyleIdx="0" presStyleCnt="6">
        <dgm:presLayoutVars>
          <dgm:bulletEnabled val="1"/>
        </dgm:presLayoutVars>
      </dgm:prSet>
      <dgm:spPr/>
    </dgm:pt>
    <dgm:pt modelId="{E7B5B567-FD14-BA41-BDC1-9D81110F4848}" type="pres">
      <dgm:prSet presAssocID="{1257C78D-11C2-1D4B-A7E0-60772F8F6913}" presName="sibTrans" presStyleCnt="0"/>
      <dgm:spPr/>
    </dgm:pt>
    <dgm:pt modelId="{4F34F8F9-B8FD-DA44-ADEA-A32ED9930307}" type="pres">
      <dgm:prSet presAssocID="{3B404BDA-5F86-9246-A9CF-504919B0BE19}" presName="node" presStyleLbl="node1" presStyleIdx="1" presStyleCnt="6">
        <dgm:presLayoutVars>
          <dgm:bulletEnabled val="1"/>
        </dgm:presLayoutVars>
      </dgm:prSet>
      <dgm:spPr/>
    </dgm:pt>
    <dgm:pt modelId="{6F10DBA4-002D-C24E-81BA-7F72FD314B25}" type="pres">
      <dgm:prSet presAssocID="{8FD8DBED-50F7-1549-A5C3-34FB8438CCC1}" presName="sibTrans" presStyleCnt="0"/>
      <dgm:spPr/>
    </dgm:pt>
    <dgm:pt modelId="{ECD648F0-4733-9B45-B100-84CC09DA7BB6}" type="pres">
      <dgm:prSet presAssocID="{71E5BD0C-CC7E-EA40-A082-32348233DE8F}" presName="node" presStyleLbl="node1" presStyleIdx="2" presStyleCnt="6">
        <dgm:presLayoutVars>
          <dgm:bulletEnabled val="1"/>
        </dgm:presLayoutVars>
      </dgm:prSet>
      <dgm:spPr/>
    </dgm:pt>
    <dgm:pt modelId="{F0AE2307-4A4C-2643-943E-464ED04F4301}" type="pres">
      <dgm:prSet presAssocID="{94BCAE94-754C-A74A-8D57-11C365235F2C}" presName="sibTrans" presStyleCnt="0"/>
      <dgm:spPr/>
    </dgm:pt>
    <dgm:pt modelId="{D0A4B941-305D-1647-890D-ACFB03CDFB85}" type="pres">
      <dgm:prSet presAssocID="{9A0F2880-B727-B140-9275-34235885E123}" presName="node" presStyleLbl="node1" presStyleIdx="3" presStyleCnt="6">
        <dgm:presLayoutVars>
          <dgm:bulletEnabled val="1"/>
        </dgm:presLayoutVars>
      </dgm:prSet>
      <dgm:spPr/>
    </dgm:pt>
    <dgm:pt modelId="{38604D8A-225F-8B48-871C-08B196379D5E}" type="pres">
      <dgm:prSet presAssocID="{200E77F5-83C3-E84C-BCC5-3A3987DB6F65}" presName="sibTrans" presStyleCnt="0"/>
      <dgm:spPr/>
    </dgm:pt>
    <dgm:pt modelId="{FB20CB9E-4B12-B547-ACF8-639B9A58BD14}" type="pres">
      <dgm:prSet presAssocID="{2D08896A-87C6-5645-BF5A-C99AD0D58BD7}" presName="node" presStyleLbl="node1" presStyleIdx="4" presStyleCnt="6">
        <dgm:presLayoutVars>
          <dgm:bulletEnabled val="1"/>
        </dgm:presLayoutVars>
      </dgm:prSet>
      <dgm:spPr/>
    </dgm:pt>
    <dgm:pt modelId="{61757D45-4748-A94A-807A-AE7A882C67B4}" type="pres">
      <dgm:prSet presAssocID="{3B6FBDF2-245D-D443-ADDF-70E36A03954E}" presName="sibTrans" presStyleCnt="0"/>
      <dgm:spPr/>
    </dgm:pt>
    <dgm:pt modelId="{41A9F83D-ED35-5844-A26D-4ACB4C017744}" type="pres">
      <dgm:prSet presAssocID="{86597504-1407-624B-9049-0EC0E18FAC22}" presName="node" presStyleLbl="node1" presStyleIdx="5" presStyleCnt="6">
        <dgm:presLayoutVars>
          <dgm:bulletEnabled val="1"/>
        </dgm:presLayoutVars>
      </dgm:prSet>
      <dgm:spPr/>
    </dgm:pt>
  </dgm:ptLst>
  <dgm:cxnLst>
    <dgm:cxn modelId="{2A60FC18-4E79-3A42-A88B-5A8E8CDEB52F}" srcId="{C84433AE-9A7E-CC4A-BC35-C1E69128D27F}" destId="{3B404BDA-5F86-9246-A9CF-504919B0BE19}" srcOrd="1" destOrd="0" parTransId="{19C0F96B-1E2C-DE44-8AEA-C11E2ECB7C65}" sibTransId="{8FD8DBED-50F7-1549-A5C3-34FB8438CCC1}"/>
    <dgm:cxn modelId="{186A0625-9A81-0F49-9AFD-B50A2A4CBA1E}" srcId="{C84433AE-9A7E-CC4A-BC35-C1E69128D27F}" destId="{182AE64F-926E-E54C-9720-89EC3D928FD8}" srcOrd="0" destOrd="0" parTransId="{C05CA1B2-4FAA-5349-921F-C53FCFE0BE93}" sibTransId="{1257C78D-11C2-1D4B-A7E0-60772F8F6913}"/>
    <dgm:cxn modelId="{BFD84027-065C-9D42-8345-15CD3F6D72EC}" type="presOf" srcId="{182AE64F-926E-E54C-9720-89EC3D928FD8}" destId="{42A1BD82-9060-F341-8FD6-57E1C85772B5}" srcOrd="0" destOrd="0" presId="urn:microsoft.com/office/officeart/2005/8/layout/default"/>
    <dgm:cxn modelId="{67E81828-910F-E347-BECA-68EDC7F799A3}" type="presOf" srcId="{C84433AE-9A7E-CC4A-BC35-C1E69128D27F}" destId="{AD1FAF4D-B493-6545-AFC9-B1674A379729}" srcOrd="0" destOrd="0" presId="urn:microsoft.com/office/officeart/2005/8/layout/default"/>
    <dgm:cxn modelId="{D5DF0D2A-81B7-A047-B5DF-CF7B43AFF5D8}" srcId="{C84433AE-9A7E-CC4A-BC35-C1E69128D27F}" destId="{2D08896A-87C6-5645-BF5A-C99AD0D58BD7}" srcOrd="4" destOrd="0" parTransId="{6E6E0FB0-9C7F-E241-8C5D-A6DCBFD5E451}" sibTransId="{3B6FBDF2-245D-D443-ADDF-70E36A03954E}"/>
    <dgm:cxn modelId="{3D0C3733-FF57-9A4F-A2C5-8DFF0EF314DA}" type="presOf" srcId="{3B404BDA-5F86-9246-A9CF-504919B0BE19}" destId="{4F34F8F9-B8FD-DA44-ADEA-A32ED9930307}" srcOrd="0" destOrd="0" presId="urn:microsoft.com/office/officeart/2005/8/layout/default"/>
    <dgm:cxn modelId="{E502F63D-DFD5-B84D-BF91-73443F326C3E}" srcId="{C84433AE-9A7E-CC4A-BC35-C1E69128D27F}" destId="{9A0F2880-B727-B140-9275-34235885E123}" srcOrd="3" destOrd="0" parTransId="{B3EBE5E5-37C9-7A45-A5C5-97E0A57C550C}" sibTransId="{200E77F5-83C3-E84C-BCC5-3A3987DB6F65}"/>
    <dgm:cxn modelId="{D9255E3F-387A-DE4F-B3E0-9D55DC5ABB91}" type="presOf" srcId="{86597504-1407-624B-9049-0EC0E18FAC22}" destId="{41A9F83D-ED35-5844-A26D-4ACB4C017744}" srcOrd="0" destOrd="0" presId="urn:microsoft.com/office/officeart/2005/8/layout/default"/>
    <dgm:cxn modelId="{E350EB4A-7B86-B046-A8C3-F0C2C0C38353}" type="presOf" srcId="{9A0F2880-B727-B140-9275-34235885E123}" destId="{D0A4B941-305D-1647-890D-ACFB03CDFB85}" srcOrd="0" destOrd="0" presId="urn:microsoft.com/office/officeart/2005/8/layout/default"/>
    <dgm:cxn modelId="{106F3DA5-C675-0041-976A-FD144B9F5AAD}" type="presOf" srcId="{2D08896A-87C6-5645-BF5A-C99AD0D58BD7}" destId="{FB20CB9E-4B12-B547-ACF8-639B9A58BD14}" srcOrd="0" destOrd="0" presId="urn:microsoft.com/office/officeart/2005/8/layout/default"/>
    <dgm:cxn modelId="{64E1F8AE-22B4-2942-AAFF-D09E252AF150}" srcId="{C84433AE-9A7E-CC4A-BC35-C1E69128D27F}" destId="{86597504-1407-624B-9049-0EC0E18FAC22}" srcOrd="5" destOrd="0" parTransId="{2EB8DBD7-9A7E-B14B-9304-7DF35D5D757C}" sibTransId="{736784F8-B4E7-8B44-93DF-D9DEDC23220F}"/>
    <dgm:cxn modelId="{525535D6-71E6-3E4E-BA58-9283E03FF7B1}" srcId="{C84433AE-9A7E-CC4A-BC35-C1E69128D27F}" destId="{71E5BD0C-CC7E-EA40-A082-32348233DE8F}" srcOrd="2" destOrd="0" parTransId="{86808DA5-D9E9-2446-BC33-41B91D79EFFF}" sibTransId="{94BCAE94-754C-A74A-8D57-11C365235F2C}"/>
    <dgm:cxn modelId="{5D8847ED-5059-BF4F-AD89-E113AA30D760}" type="presOf" srcId="{71E5BD0C-CC7E-EA40-A082-32348233DE8F}" destId="{ECD648F0-4733-9B45-B100-84CC09DA7BB6}" srcOrd="0" destOrd="0" presId="urn:microsoft.com/office/officeart/2005/8/layout/default"/>
    <dgm:cxn modelId="{10CF1954-99E4-0841-B99E-4C61688F7359}" type="presParOf" srcId="{AD1FAF4D-B493-6545-AFC9-B1674A379729}" destId="{42A1BD82-9060-F341-8FD6-57E1C85772B5}" srcOrd="0" destOrd="0" presId="urn:microsoft.com/office/officeart/2005/8/layout/default"/>
    <dgm:cxn modelId="{C5CB527E-1FBB-3B41-BF7E-8C17DCA80ACD}" type="presParOf" srcId="{AD1FAF4D-B493-6545-AFC9-B1674A379729}" destId="{E7B5B567-FD14-BA41-BDC1-9D81110F4848}" srcOrd="1" destOrd="0" presId="urn:microsoft.com/office/officeart/2005/8/layout/default"/>
    <dgm:cxn modelId="{B16BF3BC-FA85-A446-BD78-20A8BEF3CB23}" type="presParOf" srcId="{AD1FAF4D-B493-6545-AFC9-B1674A379729}" destId="{4F34F8F9-B8FD-DA44-ADEA-A32ED9930307}" srcOrd="2" destOrd="0" presId="urn:microsoft.com/office/officeart/2005/8/layout/default"/>
    <dgm:cxn modelId="{5FB22E89-3C71-6E4B-BB56-A7AD4C4C48F2}" type="presParOf" srcId="{AD1FAF4D-B493-6545-AFC9-B1674A379729}" destId="{6F10DBA4-002D-C24E-81BA-7F72FD314B25}" srcOrd="3" destOrd="0" presId="urn:microsoft.com/office/officeart/2005/8/layout/default"/>
    <dgm:cxn modelId="{3B405EBE-E1FD-0346-8024-3F987858BD12}" type="presParOf" srcId="{AD1FAF4D-B493-6545-AFC9-B1674A379729}" destId="{ECD648F0-4733-9B45-B100-84CC09DA7BB6}" srcOrd="4" destOrd="0" presId="urn:microsoft.com/office/officeart/2005/8/layout/default"/>
    <dgm:cxn modelId="{672AAF7A-C677-3149-83C3-0848110A4010}" type="presParOf" srcId="{AD1FAF4D-B493-6545-AFC9-B1674A379729}" destId="{F0AE2307-4A4C-2643-943E-464ED04F4301}" srcOrd="5" destOrd="0" presId="urn:microsoft.com/office/officeart/2005/8/layout/default"/>
    <dgm:cxn modelId="{2E4E9538-500D-F644-9A28-F778178384E0}" type="presParOf" srcId="{AD1FAF4D-B493-6545-AFC9-B1674A379729}" destId="{D0A4B941-305D-1647-890D-ACFB03CDFB85}" srcOrd="6" destOrd="0" presId="urn:microsoft.com/office/officeart/2005/8/layout/default"/>
    <dgm:cxn modelId="{B6B6EC81-3B77-024C-84C1-ADECC8A7D8D4}" type="presParOf" srcId="{AD1FAF4D-B493-6545-AFC9-B1674A379729}" destId="{38604D8A-225F-8B48-871C-08B196379D5E}" srcOrd="7" destOrd="0" presId="urn:microsoft.com/office/officeart/2005/8/layout/default"/>
    <dgm:cxn modelId="{2AF5F28C-19A4-9145-9A52-6B73A8BA6BCB}" type="presParOf" srcId="{AD1FAF4D-B493-6545-AFC9-B1674A379729}" destId="{FB20CB9E-4B12-B547-ACF8-639B9A58BD14}" srcOrd="8" destOrd="0" presId="urn:microsoft.com/office/officeart/2005/8/layout/default"/>
    <dgm:cxn modelId="{13E3DD1B-A0A0-7E4A-B313-8DC68F3874DB}" type="presParOf" srcId="{AD1FAF4D-B493-6545-AFC9-B1674A379729}" destId="{61757D45-4748-A94A-807A-AE7A882C67B4}" srcOrd="9" destOrd="0" presId="urn:microsoft.com/office/officeart/2005/8/layout/default"/>
    <dgm:cxn modelId="{E5DBDA1E-10A7-5F43-BCFC-E6ABB1131BA2}" type="presParOf" srcId="{AD1FAF4D-B493-6545-AFC9-B1674A379729}" destId="{41A9F83D-ED35-5844-A26D-4ACB4C01774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A3029-C895-0F42-9CC1-002A9673A623}">
      <dsp:nvSpPr>
        <dsp:cNvPr id="0" name=""/>
        <dsp:cNvSpPr/>
      </dsp:nvSpPr>
      <dsp:spPr>
        <a:xfrm rot="5400000">
          <a:off x="501206" y="171400"/>
          <a:ext cx="1126024" cy="788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b="1" kern="1200" dirty="0">
              <a:latin typeface="Arial" panose="020B0604020202020204" pitchFamily="34" charset="0"/>
              <a:ea typeface="Century Gothic" charset="0"/>
              <a:cs typeface="Arial" panose="020B0604020202020204" pitchFamily="34" charset="0"/>
            </a:rPr>
            <a:t>Data collection </a:t>
          </a:r>
          <a:r>
            <a:rPr lang="fr-FR" sz="800" b="1" kern="1200" dirty="0" err="1">
              <a:latin typeface="Arial" panose="020B0604020202020204" pitchFamily="34" charset="0"/>
              <a:ea typeface="Century Gothic" charset="0"/>
              <a:cs typeface="Arial" panose="020B0604020202020204" pitchFamily="34" charset="0"/>
            </a:rPr>
            <a:t>period</a:t>
          </a:r>
          <a:endParaRPr lang="en-GB" sz="800" kern="1200" dirty="0"/>
        </a:p>
      </dsp:txBody>
      <dsp:txXfrm rot="-5400000">
        <a:off x="670110" y="396606"/>
        <a:ext cx="788217" cy="337807"/>
      </dsp:txXfrm>
    </dsp:sp>
    <dsp:sp modelId="{B4ABE704-FB11-C441-8296-0450AF2E9467}">
      <dsp:nvSpPr>
        <dsp:cNvPr id="0" name=""/>
        <dsp:cNvSpPr/>
      </dsp:nvSpPr>
      <dsp:spPr>
        <a:xfrm rot="5400000">
          <a:off x="2709108" y="-1163643"/>
          <a:ext cx="731915" cy="31653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b="1" kern="1200" dirty="0" err="1">
              <a:latin typeface="Arial" panose="020B0604020202020204" pitchFamily="34" charset="0"/>
              <a:ea typeface="Century Gothic" charset="0"/>
              <a:cs typeface="Arial" panose="020B0604020202020204" pitchFamily="34" charset="0"/>
            </a:rPr>
            <a:t>Spring</a:t>
          </a:r>
          <a:r>
            <a:rPr lang="fr-FR" sz="1200" b="1" kern="1200" dirty="0">
              <a:latin typeface="Arial" panose="020B0604020202020204" pitchFamily="34" charset="0"/>
              <a:ea typeface="Century Gothic" charset="0"/>
              <a:cs typeface="Arial" panose="020B0604020202020204" pitchFamily="34" charset="0"/>
            </a:rPr>
            <a:t>—</a:t>
          </a:r>
          <a:r>
            <a:rPr lang="fr-FR" sz="1200" b="1" kern="1200" dirty="0" err="1">
              <a:latin typeface="Arial" panose="020B0604020202020204" pitchFamily="34" charset="0"/>
              <a:ea typeface="Century Gothic" charset="0"/>
              <a:cs typeface="Arial" panose="020B0604020202020204" pitchFamily="34" charset="0"/>
            </a:rPr>
            <a:t>Summer</a:t>
          </a:r>
          <a:r>
            <a:rPr lang="fr-FR" sz="1200" b="1" kern="1200" dirty="0">
              <a:latin typeface="Arial" panose="020B0604020202020204" pitchFamily="34" charset="0"/>
              <a:ea typeface="Century Gothic" charset="0"/>
              <a:cs typeface="Arial" panose="020B0604020202020204" pitchFamily="34" charset="0"/>
            </a:rPr>
            <a:t> 2020</a:t>
          </a:r>
          <a:endParaRPr lang="en-GB" sz="1200" b="1" kern="1200" dirty="0"/>
        </a:p>
      </dsp:txBody>
      <dsp:txXfrm rot="-5400000">
        <a:off x="1492393" y="88801"/>
        <a:ext cx="3129618" cy="660457"/>
      </dsp:txXfrm>
    </dsp:sp>
    <dsp:sp modelId="{AB518CE3-7EBF-1F47-9CDB-5DAF5D68A43D}">
      <dsp:nvSpPr>
        <dsp:cNvPr id="0" name=""/>
        <dsp:cNvSpPr/>
      </dsp:nvSpPr>
      <dsp:spPr>
        <a:xfrm rot="5400000">
          <a:off x="501206" y="1149002"/>
          <a:ext cx="1126024" cy="788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b="1" kern="1200" dirty="0">
              <a:latin typeface="Arial" panose="020B0604020202020204" pitchFamily="34" charset="0"/>
              <a:ea typeface="Century Gothic" charset="0"/>
              <a:cs typeface="Arial" panose="020B0604020202020204" pitchFamily="34" charset="0"/>
            </a:rPr>
            <a:t>Country-</a:t>
          </a:r>
          <a:r>
            <a:rPr lang="fr-FR" sz="800" b="1" kern="1200" dirty="0" err="1">
              <a:latin typeface="Arial" panose="020B0604020202020204" pitchFamily="34" charset="0"/>
              <a:ea typeface="Century Gothic" charset="0"/>
              <a:cs typeface="Arial" panose="020B0604020202020204" pitchFamily="34" charset="0"/>
            </a:rPr>
            <a:t>specific</a:t>
          </a:r>
          <a:r>
            <a:rPr lang="fr-FR" sz="800" b="1" kern="1200" dirty="0">
              <a:latin typeface="Arial" panose="020B0604020202020204" pitchFamily="34" charset="0"/>
              <a:ea typeface="Century Gothic" charset="0"/>
              <a:cs typeface="Arial" panose="020B0604020202020204" pitchFamily="34" charset="0"/>
            </a:rPr>
            <a:t> data for</a:t>
          </a:r>
          <a:endParaRPr lang="en-GB" sz="800" kern="1200" dirty="0"/>
        </a:p>
      </dsp:txBody>
      <dsp:txXfrm rot="-5400000">
        <a:off x="670110" y="1374208"/>
        <a:ext cx="788217" cy="337807"/>
      </dsp:txXfrm>
    </dsp:sp>
    <dsp:sp modelId="{5ADB7400-AA6F-BE4C-9359-AFA1A1134B63}">
      <dsp:nvSpPr>
        <dsp:cNvPr id="0" name=""/>
        <dsp:cNvSpPr/>
      </dsp:nvSpPr>
      <dsp:spPr>
        <a:xfrm rot="5400000">
          <a:off x="2730329" y="-334889"/>
          <a:ext cx="688520" cy="32641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t>Romania</a:t>
          </a:r>
        </a:p>
        <a:p>
          <a:pPr marL="114300" lvl="1" indent="-114300" algn="l" defTabSz="533400">
            <a:lnSpc>
              <a:spcPct val="90000"/>
            </a:lnSpc>
            <a:spcBef>
              <a:spcPct val="0"/>
            </a:spcBef>
            <a:spcAft>
              <a:spcPct val="15000"/>
            </a:spcAft>
            <a:buChar char="•"/>
          </a:pPr>
          <a:r>
            <a:rPr lang="en-GB" sz="1200" b="1" kern="1200" dirty="0"/>
            <a:t>Germany</a:t>
          </a:r>
        </a:p>
        <a:p>
          <a:pPr marL="114300" lvl="1" indent="-114300" algn="l" defTabSz="533400">
            <a:lnSpc>
              <a:spcPct val="90000"/>
            </a:lnSpc>
            <a:spcBef>
              <a:spcPct val="0"/>
            </a:spcBef>
            <a:spcAft>
              <a:spcPct val="15000"/>
            </a:spcAft>
            <a:buChar char="•"/>
          </a:pPr>
          <a:r>
            <a:rPr lang="en-GB" sz="1200" b="1" kern="1200" dirty="0"/>
            <a:t>Italy</a:t>
          </a:r>
        </a:p>
      </dsp:txBody>
      <dsp:txXfrm rot="-5400000">
        <a:off x="1442514" y="986537"/>
        <a:ext cx="3230541" cy="621298"/>
      </dsp:txXfrm>
    </dsp:sp>
    <dsp:sp modelId="{2D1FF286-07A3-394C-B51E-E3B85EFF15AE}">
      <dsp:nvSpPr>
        <dsp:cNvPr id="0" name=""/>
        <dsp:cNvSpPr/>
      </dsp:nvSpPr>
      <dsp:spPr>
        <a:xfrm rot="5400000">
          <a:off x="501206" y="2126780"/>
          <a:ext cx="1126024" cy="788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b="1" kern="1200" dirty="0">
              <a:latin typeface="Arial" panose="020B0604020202020204" pitchFamily="34" charset="0"/>
              <a:ea typeface="Century Gothic" charset="0"/>
              <a:cs typeface="Arial" panose="020B0604020202020204" pitchFamily="34" charset="0"/>
            </a:rPr>
            <a:t>Data </a:t>
          </a:r>
          <a:r>
            <a:rPr lang="fr-FR" sz="800" b="1" kern="1200" dirty="0" err="1">
              <a:latin typeface="Arial" panose="020B0604020202020204" pitchFamily="34" charset="0"/>
              <a:ea typeface="Century Gothic" charset="0"/>
              <a:cs typeface="Arial" panose="020B0604020202020204" pitchFamily="34" charset="0"/>
            </a:rPr>
            <a:t>analysed</a:t>
          </a:r>
          <a:endParaRPr lang="en-GB" sz="800" kern="1200" dirty="0"/>
        </a:p>
      </dsp:txBody>
      <dsp:txXfrm rot="-5400000">
        <a:off x="670110" y="2351986"/>
        <a:ext cx="788217" cy="337807"/>
      </dsp:txXfrm>
    </dsp:sp>
    <dsp:sp modelId="{9A98EFE1-DC58-8C49-B1A7-528AF43D9336}">
      <dsp:nvSpPr>
        <dsp:cNvPr id="0" name=""/>
        <dsp:cNvSpPr/>
      </dsp:nvSpPr>
      <dsp:spPr>
        <a:xfrm rot="5400000">
          <a:off x="2708913" y="692766"/>
          <a:ext cx="732267" cy="31618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b="1" kern="1200" dirty="0">
              <a:latin typeface="Arial" panose="020B0604020202020204" pitchFamily="34" charset="0"/>
              <a:ea typeface="Century Gothic" charset="0"/>
              <a:cs typeface="Arial" panose="020B0604020202020204" pitchFamily="34" charset="0"/>
            </a:rPr>
            <a:t>Social media </a:t>
          </a:r>
          <a:r>
            <a:rPr lang="fr-FR" sz="1200" b="1" kern="1200" dirty="0" err="1">
              <a:latin typeface="Arial" panose="020B0604020202020204" pitchFamily="34" charset="0"/>
              <a:ea typeface="Century Gothic" charset="0"/>
              <a:cs typeface="Arial" panose="020B0604020202020204" pitchFamily="34" charset="0"/>
            </a:rPr>
            <a:t>posts</a:t>
          </a:r>
          <a:r>
            <a:rPr lang="fr-FR" sz="1200" b="1" kern="1200" dirty="0">
              <a:latin typeface="Arial" panose="020B0604020202020204" pitchFamily="34" charset="0"/>
              <a:ea typeface="Century Gothic" charset="0"/>
              <a:cs typeface="Arial" panose="020B0604020202020204" pitchFamily="34" charset="0"/>
            </a:rPr>
            <a:t> about </a:t>
          </a:r>
          <a:r>
            <a:rPr lang="fr-FR" sz="1200" b="1" kern="1200" dirty="0" err="1">
              <a:latin typeface="Arial" panose="020B0604020202020204" pitchFamily="34" charset="0"/>
              <a:ea typeface="Century Gothic" charset="0"/>
              <a:cs typeface="Arial" panose="020B0604020202020204" pitchFamily="34" charset="0"/>
            </a:rPr>
            <a:t>events</a:t>
          </a:r>
          <a:r>
            <a:rPr lang="fr-FR" sz="1200" b="1" kern="1200" dirty="0">
              <a:latin typeface="Arial" panose="020B0604020202020204" pitchFamily="34" charset="0"/>
              <a:ea typeface="Century Gothic" charset="0"/>
              <a:cs typeface="Arial" panose="020B0604020202020204" pitchFamily="34" charset="0"/>
            </a:rPr>
            <a:t> </a:t>
          </a:r>
          <a:r>
            <a:rPr lang="fr-FR" sz="1200" b="1" kern="1200" dirty="0" err="1">
              <a:latin typeface="Arial" panose="020B0604020202020204" pitchFamily="34" charset="0"/>
              <a:ea typeface="Century Gothic" charset="0"/>
              <a:cs typeface="Arial" panose="020B0604020202020204" pitchFamily="34" charset="0"/>
            </a:rPr>
            <a:t>concerning</a:t>
          </a:r>
          <a:r>
            <a:rPr lang="fr-FR" sz="1200" b="1" kern="1200" dirty="0">
              <a:latin typeface="Arial" panose="020B0604020202020204" pitchFamily="34" charset="0"/>
              <a:ea typeface="Century Gothic" charset="0"/>
              <a:cs typeface="Arial" panose="020B0604020202020204" pitchFamily="34" charset="0"/>
            </a:rPr>
            <a:t> social groups  </a:t>
          </a:r>
          <a:r>
            <a:rPr lang="fr-FR" sz="1200" b="1" kern="1200" dirty="0" err="1">
              <a:latin typeface="Arial" panose="020B0604020202020204" pitchFamily="34" charset="0"/>
              <a:ea typeface="Century Gothic" charset="0"/>
              <a:cs typeface="Arial" panose="020B0604020202020204" pitchFamily="34" charset="0"/>
            </a:rPr>
            <a:t>that</a:t>
          </a:r>
          <a:r>
            <a:rPr lang="fr-FR" sz="1200" b="1" kern="1200" dirty="0">
              <a:latin typeface="Arial" panose="020B0604020202020204" pitchFamily="34" charset="0"/>
              <a:ea typeface="Century Gothic" charset="0"/>
              <a:cs typeface="Arial" panose="020B0604020202020204" pitchFamily="34" charset="0"/>
            </a:rPr>
            <a:t> are </a:t>
          </a:r>
          <a:r>
            <a:rPr lang="fr-FR" sz="1200" b="1" kern="1200" dirty="0" err="1">
              <a:latin typeface="Arial" panose="020B0604020202020204" pitchFamily="34" charset="0"/>
              <a:ea typeface="Century Gothic" charset="0"/>
              <a:cs typeface="Arial" panose="020B0604020202020204" pitchFamily="34" charset="0"/>
            </a:rPr>
            <a:t>usually</a:t>
          </a:r>
          <a:r>
            <a:rPr lang="fr-FR" sz="1200" b="1" kern="1200" dirty="0">
              <a:latin typeface="Arial" panose="020B0604020202020204" pitchFamily="34" charset="0"/>
              <a:ea typeface="Century Gothic" charset="0"/>
              <a:cs typeface="Arial" panose="020B0604020202020204" pitchFamily="34" charset="0"/>
            </a:rPr>
            <a:t> </a:t>
          </a:r>
          <a:r>
            <a:rPr lang="fr-FR" sz="1200" b="1" kern="1200" dirty="0" err="1">
              <a:latin typeface="Arial" panose="020B0604020202020204" pitchFamily="34" charset="0"/>
              <a:ea typeface="Century Gothic" charset="0"/>
              <a:cs typeface="Arial" panose="020B0604020202020204" pitchFamily="34" charset="0"/>
            </a:rPr>
            <a:t>targeted</a:t>
          </a:r>
          <a:r>
            <a:rPr lang="fr-FR" sz="1200" b="1" kern="1200" dirty="0">
              <a:latin typeface="Arial" panose="020B0604020202020204" pitchFamily="34" charset="0"/>
              <a:ea typeface="Century Gothic" charset="0"/>
              <a:cs typeface="Arial" panose="020B0604020202020204" pitchFamily="34" charset="0"/>
            </a:rPr>
            <a:t> by </a:t>
          </a:r>
          <a:r>
            <a:rPr lang="fr-FR" sz="1200" b="1" kern="1200" dirty="0" err="1">
              <a:latin typeface="Arial" panose="020B0604020202020204" pitchFamily="34" charset="0"/>
              <a:ea typeface="Century Gothic" charset="0"/>
              <a:cs typeface="Arial" panose="020B0604020202020204" pitchFamily="34" charset="0"/>
            </a:rPr>
            <a:t>hate</a:t>
          </a:r>
          <a:r>
            <a:rPr lang="fr-FR" sz="1200" b="1" kern="1200" dirty="0">
              <a:latin typeface="Arial" panose="020B0604020202020204" pitchFamily="34" charset="0"/>
              <a:ea typeface="Century Gothic" charset="0"/>
              <a:cs typeface="Arial" panose="020B0604020202020204" pitchFamily="34" charset="0"/>
            </a:rPr>
            <a:t>-speech</a:t>
          </a:r>
          <a:endParaRPr lang="en-GB" sz="1200" b="1" kern="1200" dirty="0"/>
        </a:p>
      </dsp:txBody>
      <dsp:txXfrm rot="-5400000">
        <a:off x="1494130" y="1943295"/>
        <a:ext cx="3126088" cy="660775"/>
      </dsp:txXfrm>
    </dsp:sp>
    <dsp:sp modelId="{E1C618A1-B932-AB4F-8BCD-951C505FA0AD}">
      <dsp:nvSpPr>
        <dsp:cNvPr id="0" name=""/>
        <dsp:cNvSpPr/>
      </dsp:nvSpPr>
      <dsp:spPr>
        <a:xfrm rot="5400000">
          <a:off x="501206" y="3104382"/>
          <a:ext cx="1126024" cy="788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b="1" kern="1200" dirty="0">
              <a:latin typeface="Arial" panose="020B0604020202020204" pitchFamily="34" charset="0"/>
              <a:ea typeface="Century Gothic" charset="0"/>
              <a:cs typeface="Arial" panose="020B0604020202020204" pitchFamily="34" charset="0"/>
            </a:rPr>
            <a:t>Social groups </a:t>
          </a:r>
          <a:r>
            <a:rPr lang="fr-FR" sz="800" b="1" kern="1200" dirty="0" err="1">
              <a:latin typeface="Arial" panose="020B0604020202020204" pitchFamily="34" charset="0"/>
              <a:ea typeface="Century Gothic" charset="0"/>
              <a:cs typeface="Arial" panose="020B0604020202020204" pitchFamily="34" charset="0"/>
            </a:rPr>
            <a:t>targeted</a:t>
          </a:r>
          <a:r>
            <a:rPr lang="fr-FR" sz="800" b="1" kern="1200" dirty="0">
              <a:latin typeface="Arial" panose="020B0604020202020204" pitchFamily="34" charset="0"/>
              <a:ea typeface="Century Gothic" charset="0"/>
              <a:cs typeface="Arial" panose="020B0604020202020204" pitchFamily="34" charset="0"/>
            </a:rPr>
            <a:t> by </a:t>
          </a:r>
          <a:r>
            <a:rPr lang="fr-FR" sz="800" b="1" kern="1200" dirty="0" err="1">
              <a:latin typeface="Arial" panose="020B0604020202020204" pitchFamily="34" charset="0"/>
              <a:ea typeface="Century Gothic" charset="0"/>
              <a:cs typeface="Arial" panose="020B0604020202020204" pitchFamily="34" charset="0"/>
            </a:rPr>
            <a:t>hate</a:t>
          </a:r>
          <a:r>
            <a:rPr lang="fr-FR" sz="800" b="1" kern="1200" dirty="0">
              <a:latin typeface="Arial" panose="020B0604020202020204" pitchFamily="34" charset="0"/>
              <a:ea typeface="Century Gothic" charset="0"/>
              <a:cs typeface="Arial" panose="020B0604020202020204" pitchFamily="34" charset="0"/>
            </a:rPr>
            <a:t>-speech</a:t>
          </a:r>
          <a:endParaRPr lang="en-GB" sz="800" kern="1200" dirty="0"/>
        </a:p>
      </dsp:txBody>
      <dsp:txXfrm rot="-5400000">
        <a:off x="670110" y="3329588"/>
        <a:ext cx="788217" cy="337807"/>
      </dsp:txXfrm>
    </dsp:sp>
    <dsp:sp modelId="{90AFED98-E986-FD4F-9D81-F6DB6E24972C}">
      <dsp:nvSpPr>
        <dsp:cNvPr id="0" name=""/>
        <dsp:cNvSpPr/>
      </dsp:nvSpPr>
      <dsp:spPr>
        <a:xfrm rot="5400000">
          <a:off x="2796743" y="1617310"/>
          <a:ext cx="731915" cy="33895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400" tIns="5715" rIns="5715" bIns="5715" numCol="1" spcCol="1270" anchor="ctr" anchorCtr="0">
          <a:noAutofit/>
        </a:bodyPr>
        <a:lstStyle/>
        <a:p>
          <a:pPr marL="57150" lvl="1" indent="-57150" algn="l" defTabSz="400050">
            <a:lnSpc>
              <a:spcPct val="90000"/>
            </a:lnSpc>
            <a:spcBef>
              <a:spcPct val="0"/>
            </a:spcBef>
            <a:spcAft>
              <a:spcPct val="15000"/>
            </a:spcAft>
            <a:buFont typeface="Arial" panose="020B0604020202020204" pitchFamily="34" charset="0"/>
            <a:buChar char="•"/>
          </a:pPr>
          <a:r>
            <a:rPr lang="fr-FR" sz="900" kern="1200" dirty="0">
              <a:latin typeface="Arial" panose="020B0604020202020204" pitchFamily="34" charset="0"/>
              <a:ea typeface="Century Gothic" charset="0"/>
              <a:cs typeface="Arial" panose="020B0604020202020204" pitchFamily="34" charset="0"/>
            </a:rPr>
            <a:t> </a:t>
          </a:r>
          <a:r>
            <a:rPr lang="fr-FR" sz="900" b="1" kern="1200" dirty="0">
              <a:latin typeface="Arial" panose="020B0604020202020204" pitchFamily="34" charset="0"/>
              <a:ea typeface="Century Gothic" charset="0"/>
              <a:cs typeface="Arial" panose="020B0604020202020204" pitchFamily="34" charset="0"/>
            </a:rPr>
            <a:t>Roma people</a:t>
          </a:r>
          <a:endParaRPr lang="en-GB" sz="900" b="1" kern="1200" dirty="0"/>
        </a:p>
        <a:p>
          <a:pPr marL="57150" lvl="1" indent="-57150" algn="l" defTabSz="400050">
            <a:lnSpc>
              <a:spcPct val="90000"/>
            </a:lnSpc>
            <a:spcBef>
              <a:spcPct val="0"/>
            </a:spcBef>
            <a:spcAft>
              <a:spcPct val="15000"/>
            </a:spcAft>
            <a:buFont typeface="Arial" panose="020B0604020202020204" pitchFamily="34" charset="0"/>
            <a:buChar char="•"/>
          </a:pPr>
          <a:r>
            <a:rPr lang="fr-FR" sz="900" b="1" kern="1200" dirty="0">
              <a:latin typeface="Arial" panose="020B0604020202020204" pitchFamily="34" charset="0"/>
              <a:ea typeface="Century Gothic" charset="0"/>
              <a:cs typeface="Arial" panose="020B0604020202020204" pitchFamily="34" charset="0"/>
            </a:rPr>
            <a:t> </a:t>
          </a:r>
          <a:r>
            <a:rPr lang="fr-FR" sz="900" b="1" kern="1200" dirty="0" err="1">
              <a:latin typeface="Arial" panose="020B0604020202020204" pitchFamily="34" charset="0"/>
              <a:ea typeface="Century Gothic" charset="0"/>
              <a:cs typeface="Arial" panose="020B0604020202020204" pitchFamily="34" charset="0"/>
            </a:rPr>
            <a:t>Sexual</a:t>
          </a:r>
          <a:r>
            <a:rPr lang="fr-FR" sz="900" b="1" kern="1200" dirty="0">
              <a:latin typeface="Arial" panose="020B0604020202020204" pitchFamily="34" charset="0"/>
              <a:ea typeface="Century Gothic" charset="0"/>
              <a:cs typeface="Arial" panose="020B0604020202020204" pitchFamily="34" charset="0"/>
            </a:rPr>
            <a:t> and </a:t>
          </a:r>
          <a:r>
            <a:rPr lang="fr-FR" sz="900" b="1" kern="1200" dirty="0" err="1">
              <a:latin typeface="Arial" panose="020B0604020202020204" pitchFamily="34" charset="0"/>
              <a:ea typeface="Century Gothic" charset="0"/>
              <a:cs typeface="Arial" panose="020B0604020202020204" pitchFamily="34" charset="0"/>
            </a:rPr>
            <a:t>gender</a:t>
          </a:r>
          <a:r>
            <a:rPr lang="fr-FR" sz="900" b="1" kern="1200" dirty="0">
              <a:latin typeface="Arial" panose="020B0604020202020204" pitchFamily="34" charset="0"/>
              <a:ea typeface="Century Gothic" charset="0"/>
              <a:cs typeface="Arial" panose="020B0604020202020204" pitchFamily="34" charset="0"/>
            </a:rPr>
            <a:t> </a:t>
          </a:r>
          <a:r>
            <a:rPr lang="fr-FR" sz="900" b="1" kern="1200" dirty="0" err="1">
              <a:latin typeface="Arial" panose="020B0604020202020204" pitchFamily="34" charset="0"/>
              <a:ea typeface="Century Gothic" charset="0"/>
              <a:cs typeface="Arial" panose="020B0604020202020204" pitchFamily="34" charset="0"/>
            </a:rPr>
            <a:t>minorities</a:t>
          </a:r>
          <a:endParaRPr lang="en-GB" sz="900" b="1" kern="1200" dirty="0"/>
        </a:p>
        <a:p>
          <a:pPr marL="57150" lvl="1" indent="-57150" algn="l" defTabSz="400050">
            <a:lnSpc>
              <a:spcPct val="90000"/>
            </a:lnSpc>
            <a:spcBef>
              <a:spcPct val="0"/>
            </a:spcBef>
            <a:spcAft>
              <a:spcPct val="15000"/>
            </a:spcAft>
            <a:buFont typeface="Arial" panose="020B0604020202020204" pitchFamily="34" charset="0"/>
            <a:buChar char="•"/>
          </a:pPr>
          <a:r>
            <a:rPr lang="fr-FR" sz="900" b="1" kern="1200" dirty="0">
              <a:latin typeface="Arial" panose="020B0604020202020204" pitchFamily="34" charset="0"/>
              <a:ea typeface="Century Gothic" charset="0"/>
              <a:cs typeface="Arial" panose="020B0604020202020204" pitchFamily="34" charset="0"/>
            </a:rPr>
            <a:t> </a:t>
          </a:r>
          <a:r>
            <a:rPr lang="fr-FR" sz="900" b="1" kern="1200" dirty="0" err="1">
              <a:latin typeface="Arial" panose="020B0604020202020204" pitchFamily="34" charset="0"/>
              <a:ea typeface="Century Gothic" charset="0"/>
              <a:cs typeface="Arial" panose="020B0604020202020204" pitchFamily="34" charset="0"/>
            </a:rPr>
            <a:t>Jewish</a:t>
          </a:r>
          <a:r>
            <a:rPr lang="fr-FR" sz="900" b="1" kern="1200" dirty="0">
              <a:latin typeface="Arial" panose="020B0604020202020204" pitchFamily="34" charset="0"/>
              <a:ea typeface="Century Gothic" charset="0"/>
              <a:cs typeface="Arial" panose="020B0604020202020204" pitchFamily="34" charset="0"/>
            </a:rPr>
            <a:t> people</a:t>
          </a:r>
          <a:endParaRPr lang="en-GB" sz="900" b="1" kern="1200" dirty="0"/>
        </a:p>
        <a:p>
          <a:pPr marL="57150" lvl="1" indent="-57150" algn="l" defTabSz="400050">
            <a:lnSpc>
              <a:spcPct val="90000"/>
            </a:lnSpc>
            <a:spcBef>
              <a:spcPct val="0"/>
            </a:spcBef>
            <a:spcAft>
              <a:spcPct val="15000"/>
            </a:spcAft>
            <a:buFont typeface="Arial" panose="020B0604020202020204" pitchFamily="34" charset="0"/>
            <a:buChar char="•"/>
          </a:pPr>
          <a:r>
            <a:rPr lang="fr-FR" sz="900" b="1" kern="1200" dirty="0">
              <a:latin typeface="Arial" panose="020B0604020202020204" pitchFamily="34" charset="0"/>
              <a:ea typeface="Century Gothic" charset="0"/>
              <a:cs typeface="Arial" panose="020B0604020202020204" pitchFamily="34" charset="0"/>
            </a:rPr>
            <a:t> </a:t>
          </a:r>
          <a:r>
            <a:rPr lang="fr-FR" sz="900" b="1" kern="1200" dirty="0" err="1">
              <a:latin typeface="Arial" panose="020B0604020202020204" pitchFamily="34" charset="0"/>
              <a:ea typeface="Century Gothic" charset="0"/>
              <a:cs typeface="Arial" panose="020B0604020202020204" pitchFamily="34" charset="0"/>
            </a:rPr>
            <a:t>Muslim</a:t>
          </a:r>
          <a:r>
            <a:rPr lang="fr-FR" sz="900" b="1" kern="1200" dirty="0">
              <a:latin typeface="Arial" panose="020B0604020202020204" pitchFamily="34" charset="0"/>
              <a:ea typeface="Century Gothic" charset="0"/>
              <a:cs typeface="Arial" panose="020B0604020202020204" pitchFamily="34" charset="0"/>
            </a:rPr>
            <a:t> people</a:t>
          </a:r>
          <a:endParaRPr lang="en-GB" sz="900" b="1" kern="1200" dirty="0"/>
        </a:p>
        <a:p>
          <a:pPr marL="57150" lvl="1" indent="-57150" algn="l" defTabSz="400050">
            <a:lnSpc>
              <a:spcPct val="90000"/>
            </a:lnSpc>
            <a:spcBef>
              <a:spcPct val="0"/>
            </a:spcBef>
            <a:spcAft>
              <a:spcPct val="15000"/>
            </a:spcAft>
            <a:buFont typeface="Arial" panose="020B0604020202020204" pitchFamily="34" charset="0"/>
            <a:buChar char="•"/>
          </a:pPr>
          <a:r>
            <a:rPr lang="fr-FR" sz="900" b="1" kern="1200" dirty="0">
              <a:latin typeface="Arial" panose="020B0604020202020204" pitchFamily="34" charset="0"/>
              <a:ea typeface="Century Gothic" charset="0"/>
              <a:cs typeface="Arial" panose="020B0604020202020204" pitchFamily="34" charset="0"/>
            </a:rPr>
            <a:t> </a:t>
          </a:r>
          <a:r>
            <a:rPr lang="fr-FR" sz="900" b="1" kern="1200" dirty="0" err="1">
              <a:latin typeface="Arial" panose="020B0604020202020204" pitchFamily="34" charset="0"/>
              <a:ea typeface="Century Gothic" charset="0"/>
              <a:cs typeface="Arial" panose="020B0604020202020204" pitchFamily="34" charset="0"/>
            </a:rPr>
            <a:t>Hungarian</a:t>
          </a:r>
          <a:r>
            <a:rPr lang="fr-FR" sz="900" b="1" kern="1200" dirty="0">
              <a:latin typeface="Arial" panose="020B0604020202020204" pitchFamily="34" charset="0"/>
              <a:ea typeface="Century Gothic" charset="0"/>
              <a:cs typeface="Arial" panose="020B0604020202020204" pitchFamily="34" charset="0"/>
            </a:rPr>
            <a:t> </a:t>
          </a:r>
          <a:r>
            <a:rPr lang="fr-FR" sz="900" b="1" kern="1200" dirty="0" err="1">
              <a:latin typeface="Arial" panose="020B0604020202020204" pitchFamily="34" charset="0"/>
              <a:ea typeface="Century Gothic" charset="0"/>
              <a:cs typeface="Arial" panose="020B0604020202020204" pitchFamily="34" charset="0"/>
            </a:rPr>
            <a:t>minorities</a:t>
          </a:r>
          <a:r>
            <a:rPr lang="fr-FR" sz="900" b="1" kern="1200" dirty="0">
              <a:latin typeface="Arial" panose="020B0604020202020204" pitchFamily="34" charset="0"/>
              <a:ea typeface="Century Gothic" charset="0"/>
              <a:cs typeface="Arial" panose="020B0604020202020204" pitchFamily="34" charset="0"/>
            </a:rPr>
            <a:t> (for Romania)</a:t>
          </a:r>
          <a:endParaRPr lang="en-GB" sz="900" b="1" kern="1200" dirty="0"/>
        </a:p>
      </dsp:txBody>
      <dsp:txXfrm rot="-5400000">
        <a:off x="1467941" y="2981842"/>
        <a:ext cx="3353791" cy="660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1BD82-9060-F341-8FD6-57E1C85772B5}">
      <dsp:nvSpPr>
        <dsp:cNvPr id="0" name=""/>
        <dsp:cNvSpPr/>
      </dsp:nvSpPr>
      <dsp:spPr>
        <a:xfrm>
          <a:off x="0" y="1270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itchFamily="2" charset="2"/>
            <a:buNone/>
          </a:pPr>
          <a:r>
            <a:rPr lang="en-US" sz="1300" kern="1200" dirty="0"/>
            <a:t>Scope of the event (local / regional / national / European / other)</a:t>
          </a:r>
          <a:endParaRPr lang="en-GB" sz="1300" kern="1200" dirty="0"/>
        </a:p>
      </dsp:txBody>
      <dsp:txXfrm>
        <a:off x="0" y="127000"/>
        <a:ext cx="1904999" cy="1143000"/>
      </dsp:txXfrm>
    </dsp:sp>
    <dsp:sp modelId="{4F34F8F9-B8FD-DA44-ADEA-A32ED9930307}">
      <dsp:nvSpPr>
        <dsp:cNvPr id="0" name=""/>
        <dsp:cNvSpPr/>
      </dsp:nvSpPr>
      <dsp:spPr>
        <a:xfrm>
          <a:off x="2095500" y="1270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itchFamily="2" charset="2"/>
            <a:buNone/>
          </a:pPr>
          <a:r>
            <a:rPr lang="en-US" sz="1300" kern="1200"/>
            <a:t>Description (what happened)</a:t>
          </a:r>
          <a:endParaRPr lang="en-RO" sz="1300" kern="1200"/>
        </a:p>
      </dsp:txBody>
      <dsp:txXfrm>
        <a:off x="2095500" y="127000"/>
        <a:ext cx="1904999" cy="1143000"/>
      </dsp:txXfrm>
    </dsp:sp>
    <dsp:sp modelId="{ECD648F0-4733-9B45-B100-84CC09DA7BB6}">
      <dsp:nvSpPr>
        <dsp:cNvPr id="0" name=""/>
        <dsp:cNvSpPr/>
      </dsp:nvSpPr>
      <dsp:spPr>
        <a:xfrm>
          <a:off x="4191000" y="1270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itchFamily="2" charset="2"/>
            <a:buNone/>
          </a:pPr>
          <a:r>
            <a:rPr lang="en-US" sz="1300" kern="1200" dirty="0"/>
            <a:t>Materialized threat generated by the event</a:t>
          </a:r>
          <a:endParaRPr lang="en-GB" sz="1300" kern="1200" dirty="0"/>
        </a:p>
      </dsp:txBody>
      <dsp:txXfrm>
        <a:off x="4191000" y="127000"/>
        <a:ext cx="1904999" cy="1143000"/>
      </dsp:txXfrm>
    </dsp:sp>
    <dsp:sp modelId="{D0A4B941-305D-1647-890D-ACFB03CDFB85}">
      <dsp:nvSpPr>
        <dsp:cNvPr id="0" name=""/>
        <dsp:cNvSpPr/>
      </dsp:nvSpPr>
      <dsp:spPr>
        <a:xfrm>
          <a:off x="0" y="14605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itchFamily="2" charset="2"/>
            <a:buNone/>
          </a:pPr>
          <a:r>
            <a:rPr lang="en-US" sz="1300" kern="1200"/>
            <a:t>Perceived threat generated by the event</a:t>
          </a:r>
          <a:endParaRPr lang="en-RO" sz="1300" kern="1200"/>
        </a:p>
      </dsp:txBody>
      <dsp:txXfrm>
        <a:off x="0" y="1460500"/>
        <a:ext cx="1904999" cy="1143000"/>
      </dsp:txXfrm>
    </dsp:sp>
    <dsp:sp modelId="{FB20CB9E-4B12-B547-ACF8-639B9A58BD14}">
      <dsp:nvSpPr>
        <dsp:cNvPr id="0" name=""/>
        <dsp:cNvSpPr/>
      </dsp:nvSpPr>
      <dsp:spPr>
        <a:xfrm>
          <a:off x="2095500" y="14605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itchFamily="2" charset="2"/>
            <a:buNone/>
          </a:pPr>
          <a:r>
            <a:rPr lang="en-US" sz="1300" kern="1200"/>
            <a:t>Characteristics of the people pictured by the hateful narratives as the (potential) aggressors involved in the event</a:t>
          </a:r>
          <a:endParaRPr lang="en-RO" sz="1300" kern="1200"/>
        </a:p>
      </dsp:txBody>
      <dsp:txXfrm>
        <a:off x="2095500" y="1460500"/>
        <a:ext cx="1904999" cy="1143000"/>
      </dsp:txXfrm>
    </dsp:sp>
    <dsp:sp modelId="{41A9F83D-ED35-5844-A26D-4ACB4C017744}">
      <dsp:nvSpPr>
        <dsp:cNvPr id="0" name=""/>
        <dsp:cNvSpPr/>
      </dsp:nvSpPr>
      <dsp:spPr>
        <a:xfrm>
          <a:off x="4191000" y="14605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itchFamily="2" charset="2"/>
            <a:buNone/>
          </a:pPr>
          <a:r>
            <a:rPr lang="en-US" sz="1300" kern="1200"/>
            <a:t>Number and characteristics of the direct victims of the event</a:t>
          </a:r>
          <a:endParaRPr lang="en-RO" sz="1300" kern="1200"/>
        </a:p>
      </dsp:txBody>
      <dsp:txXfrm>
        <a:off x="4191000" y="1460500"/>
        <a:ext cx="1904999" cy="1143000"/>
      </dsp:txXfrm>
    </dsp:sp>
    <dsp:sp modelId="{529580D2-5AD3-8E49-BC89-D7D6FE31EAAF}">
      <dsp:nvSpPr>
        <dsp:cNvPr id="0" name=""/>
        <dsp:cNvSpPr/>
      </dsp:nvSpPr>
      <dsp:spPr>
        <a:xfrm>
          <a:off x="2095500" y="2793999"/>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itchFamily="2" charset="2"/>
            <a:buNone/>
          </a:pPr>
          <a:r>
            <a:rPr lang="en-US" sz="1300" kern="1200"/>
            <a:t>The context in which the event took place</a:t>
          </a:r>
          <a:endParaRPr lang="en-RO" sz="1300" kern="1200"/>
        </a:p>
      </dsp:txBody>
      <dsp:txXfrm>
        <a:off x="2095500" y="2793999"/>
        <a:ext cx="1904999" cy="1143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1BD82-9060-F341-8FD6-57E1C85772B5}">
      <dsp:nvSpPr>
        <dsp:cNvPr id="0" name=""/>
        <dsp:cNvSpPr/>
      </dsp:nvSpPr>
      <dsp:spPr>
        <a:xfrm>
          <a:off x="916483"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itchFamily="2" charset="2"/>
            <a:buNone/>
          </a:pPr>
          <a:r>
            <a:rPr lang="en-US" sz="1400" kern="1200" dirty="0"/>
            <a:t>The approximate number of the social media posts covering the event (the extent of the coverage)</a:t>
          </a:r>
          <a:endParaRPr lang="en-GB" sz="1400" kern="1200" dirty="0"/>
        </a:p>
      </dsp:txBody>
      <dsp:txXfrm>
        <a:off x="916483" y="1984"/>
        <a:ext cx="2030015" cy="1218009"/>
      </dsp:txXfrm>
    </dsp:sp>
    <dsp:sp modelId="{4F34F8F9-B8FD-DA44-ADEA-A32ED9930307}">
      <dsp:nvSpPr>
        <dsp:cNvPr id="0" name=""/>
        <dsp:cNvSpPr/>
      </dsp:nvSpPr>
      <dsp:spPr>
        <a:xfrm>
          <a:off x="3149500"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itchFamily="2" charset="2"/>
            <a:buNone/>
          </a:pPr>
          <a:r>
            <a:rPr lang="en-US" sz="1400" kern="1200" dirty="0"/>
            <a:t>The most probable audience of the messages (only in those cases in which this was possible to infer)</a:t>
          </a:r>
          <a:endParaRPr lang="en-RO" sz="1400" kern="1200" dirty="0"/>
        </a:p>
      </dsp:txBody>
      <dsp:txXfrm>
        <a:off x="3149500" y="1984"/>
        <a:ext cx="2030015" cy="1218009"/>
      </dsp:txXfrm>
    </dsp:sp>
    <dsp:sp modelId="{ECD648F0-4733-9B45-B100-84CC09DA7BB6}">
      <dsp:nvSpPr>
        <dsp:cNvPr id="0" name=""/>
        <dsp:cNvSpPr/>
      </dsp:nvSpPr>
      <dsp:spPr>
        <a:xfrm>
          <a:off x="916483"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itchFamily="2" charset="2"/>
            <a:buNone/>
          </a:pPr>
          <a:r>
            <a:rPr lang="en-US" sz="1400" kern="1200" dirty="0"/>
            <a:t>The extent to which the social media posts that were identified contained hate speech</a:t>
          </a:r>
          <a:endParaRPr lang="en-GB" sz="1400" kern="1200" dirty="0"/>
        </a:p>
      </dsp:txBody>
      <dsp:txXfrm>
        <a:off x="916483" y="1422995"/>
        <a:ext cx="2030015" cy="1218009"/>
      </dsp:txXfrm>
    </dsp:sp>
    <dsp:sp modelId="{D0A4B941-305D-1647-890D-ACFB03CDFB85}">
      <dsp:nvSpPr>
        <dsp:cNvPr id="0" name=""/>
        <dsp:cNvSpPr/>
      </dsp:nvSpPr>
      <dsp:spPr>
        <a:xfrm>
          <a:off x="3149500"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itchFamily="2" charset="2"/>
            <a:buNone/>
          </a:pPr>
          <a:r>
            <a:rPr lang="en-US" sz="1400" kern="1200" dirty="0"/>
            <a:t>The rate at which the comments to the social media posts contained hate speech</a:t>
          </a:r>
          <a:endParaRPr lang="en-RO" sz="1400" kern="1200" dirty="0"/>
        </a:p>
      </dsp:txBody>
      <dsp:txXfrm>
        <a:off x="3149500" y="1422995"/>
        <a:ext cx="2030015" cy="1218009"/>
      </dsp:txXfrm>
    </dsp:sp>
    <dsp:sp modelId="{FB20CB9E-4B12-B547-ACF8-639B9A58BD14}">
      <dsp:nvSpPr>
        <dsp:cNvPr id="0" name=""/>
        <dsp:cNvSpPr/>
      </dsp:nvSpPr>
      <dsp:spPr>
        <a:xfrm>
          <a:off x="916483" y="2844006"/>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itchFamily="2" charset="2"/>
            <a:buNone/>
          </a:pPr>
          <a:r>
            <a:rPr lang="en-US" sz="1400" kern="1200" dirty="0"/>
            <a:t>The types of influencers involved in generating negative emotions towards the groups targeted by hate speech</a:t>
          </a:r>
          <a:endParaRPr lang="en-RO" sz="1400" kern="1200" dirty="0"/>
        </a:p>
      </dsp:txBody>
      <dsp:txXfrm>
        <a:off x="916483" y="2844006"/>
        <a:ext cx="2030015" cy="1218009"/>
      </dsp:txXfrm>
    </dsp:sp>
    <dsp:sp modelId="{41A9F83D-ED35-5844-A26D-4ACB4C017744}">
      <dsp:nvSpPr>
        <dsp:cNvPr id="0" name=""/>
        <dsp:cNvSpPr/>
      </dsp:nvSpPr>
      <dsp:spPr>
        <a:xfrm>
          <a:off x="3149500" y="2844006"/>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itchFamily="2" charset="2"/>
            <a:buNone/>
          </a:pPr>
          <a:r>
            <a:rPr lang="en-US" sz="1400" kern="1200" dirty="0"/>
            <a:t>The extent to which counter and alternative narratives were deployed</a:t>
          </a:r>
          <a:endParaRPr lang="en-RO" sz="1400" kern="1200" dirty="0"/>
        </a:p>
      </dsp:txBody>
      <dsp:txXfrm>
        <a:off x="3149500" y="2844006"/>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14208671-A0B8-3E47-A7D9-43510B064522}" type="datetime1">
              <a:rPr lang="fr-FR" smtClean="0"/>
              <a:t>22/02/2021</a:t>
            </a:fld>
            <a:endParaRPr lang="fr-FR"/>
          </a:p>
        </p:txBody>
      </p:sp>
      <p:sp>
        <p:nvSpPr>
          <p:cNvPr id="4" name="Espace réservé du pied de page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6759D221-9A09-9540-B314-8604B0193E34}" type="slidenum">
              <a:rPr lang="fr-FR" smtClean="0"/>
              <a:t>‹#›</a:t>
            </a:fld>
            <a:endParaRPr lang="fr-FR"/>
          </a:p>
        </p:txBody>
      </p:sp>
    </p:spTree>
    <p:extLst>
      <p:ext uri="{BB962C8B-B14F-4D97-AF65-F5344CB8AC3E}">
        <p14:creationId xmlns:p14="http://schemas.microsoft.com/office/powerpoint/2010/main" val="1293850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7B3B23B9-18C7-DB45-B429-7B8C8BC37F52}" type="datetime1">
              <a:rPr lang="fr-FR" smtClean="0"/>
              <a:t>22/02/2021</a:t>
            </a:fld>
            <a:endParaRPr lang="fr-FR"/>
          </a:p>
        </p:txBody>
      </p:sp>
      <p:sp>
        <p:nvSpPr>
          <p:cNvPr id="4" name="Espace réservé de l'image des diapositives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commentaires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7337B99B-D378-6C49-AC24-BA32949E8AE6}" type="slidenum">
              <a:rPr lang="fr-FR" smtClean="0"/>
              <a:t>‹#›</a:t>
            </a:fld>
            <a:endParaRPr lang="fr-FR"/>
          </a:p>
        </p:txBody>
      </p:sp>
    </p:spTree>
    <p:extLst>
      <p:ext uri="{BB962C8B-B14F-4D97-AF65-F5344CB8AC3E}">
        <p14:creationId xmlns:p14="http://schemas.microsoft.com/office/powerpoint/2010/main" val="24699836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1649896"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22/02/2021</a:t>
            </a:fld>
            <a:endParaRPr lang="fr-FR" dirty="0"/>
          </a:p>
        </p:txBody>
      </p:sp>
      <p:sp>
        <p:nvSpPr>
          <p:cNvPr id="13" name="Espace réservé du numéro de diapositive 5"/>
          <p:cNvSpPr>
            <a:spLocks noGrp="1"/>
          </p:cNvSpPr>
          <p:nvPr>
            <p:ph type="sldNum" sz="quarter" idx="4"/>
          </p:nvPr>
        </p:nvSpPr>
        <p:spPr>
          <a:xfrm>
            <a:off x="7036902" y="6356350"/>
            <a:ext cx="1649897"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51553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1659835"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22/02/2021</a:t>
            </a:fld>
            <a:endParaRPr lang="fr-FR" dirty="0"/>
          </a:p>
        </p:txBody>
      </p:sp>
      <p:sp>
        <p:nvSpPr>
          <p:cNvPr id="13" name="Espace réservé du numéro de diapositive 5"/>
          <p:cNvSpPr>
            <a:spLocks noGrp="1"/>
          </p:cNvSpPr>
          <p:nvPr>
            <p:ph type="sldNum" sz="quarter" idx="4"/>
          </p:nvPr>
        </p:nvSpPr>
        <p:spPr>
          <a:xfrm>
            <a:off x="7026964" y="6356350"/>
            <a:ext cx="1659836"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7477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3"/>
          <p:cNvSpPr>
            <a:spLocks noGrp="1"/>
          </p:cNvSpPr>
          <p:nvPr>
            <p:ph type="dt" sz="half" idx="2"/>
          </p:nvPr>
        </p:nvSpPr>
        <p:spPr>
          <a:xfrm>
            <a:off x="457200" y="6356350"/>
            <a:ext cx="1699591"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22/02/2021</a:t>
            </a:fld>
            <a:endParaRPr lang="fr-FR" dirty="0"/>
          </a:p>
        </p:txBody>
      </p:sp>
      <p:sp>
        <p:nvSpPr>
          <p:cNvPr id="13" name="Espace réservé du numéro de diapositive 5"/>
          <p:cNvSpPr>
            <a:spLocks noGrp="1"/>
          </p:cNvSpPr>
          <p:nvPr>
            <p:ph type="sldNum" sz="quarter" idx="4"/>
          </p:nvPr>
        </p:nvSpPr>
        <p:spPr>
          <a:xfrm>
            <a:off x="6987208" y="6356350"/>
            <a:ext cx="1699592"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
        <p:nvSpPr>
          <p:cNvPr id="3" name="Espace réservé pour une image  2">
            <a:extLst>
              <a:ext uri="{FF2B5EF4-FFF2-40B4-BE49-F238E27FC236}">
                <a16:creationId xmlns:a16="http://schemas.microsoft.com/office/drawing/2014/main" id="{116C88A2-5FC0-FA44-A5AE-C337D0F3D363}"/>
              </a:ext>
            </a:extLst>
          </p:cNvPr>
          <p:cNvSpPr>
            <a:spLocks noGrp="1"/>
          </p:cNvSpPr>
          <p:nvPr>
            <p:ph type="pic" sz="quarter" idx="10"/>
          </p:nvPr>
        </p:nvSpPr>
        <p:spPr>
          <a:xfrm>
            <a:off x="4572000" y="860425"/>
            <a:ext cx="4572000" cy="5191125"/>
          </a:xfrm>
          <a:prstGeom prst="rect">
            <a:avLst/>
          </a:prstGeom>
        </p:spPr>
        <p:txBody>
          <a:bodyPr/>
          <a:lstStyle/>
          <a:p>
            <a:endParaRPr lang="fr-FR"/>
          </a:p>
        </p:txBody>
      </p:sp>
    </p:spTree>
    <p:extLst>
      <p:ext uri="{BB962C8B-B14F-4D97-AF65-F5344CB8AC3E}">
        <p14:creationId xmlns:p14="http://schemas.microsoft.com/office/powerpoint/2010/main" val="24992003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33604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156464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22/02/2021</a:t>
            </a:fld>
            <a:endParaRPr lang="fr-FR" dirty="0"/>
          </a:p>
        </p:txBody>
      </p:sp>
      <p:sp>
        <p:nvSpPr>
          <p:cNvPr id="8" name="Espace réservé du numéro de diapositive 5"/>
          <p:cNvSpPr>
            <a:spLocks noGrp="1"/>
          </p:cNvSpPr>
          <p:nvPr>
            <p:ph type="sldNum" sz="quarter" idx="4"/>
          </p:nvPr>
        </p:nvSpPr>
        <p:spPr>
          <a:xfrm>
            <a:off x="7122160" y="6356350"/>
            <a:ext cx="156464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78409503"/>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16002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22/02/2021</a:t>
            </a:fld>
            <a:endParaRPr lang="fr-FR" dirty="0"/>
          </a:p>
        </p:txBody>
      </p:sp>
      <p:sp>
        <p:nvSpPr>
          <p:cNvPr id="8" name="Espace réservé du numéro de diapositive 5"/>
          <p:cNvSpPr>
            <a:spLocks noGrp="1"/>
          </p:cNvSpPr>
          <p:nvPr>
            <p:ph type="sldNum" sz="quarter" idx="4"/>
          </p:nvPr>
        </p:nvSpPr>
        <p:spPr>
          <a:xfrm>
            <a:off x="7086598" y="6356350"/>
            <a:ext cx="1600201"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
        <p:nvSpPr>
          <p:cNvPr id="9"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Name of the </a:t>
            </a:r>
            <a:r>
              <a:rPr lang="fr-FR" dirty="0" err="1"/>
              <a:t>presentation</a:t>
            </a:r>
            <a:endParaRPr lang="fr-FR" dirty="0"/>
          </a:p>
        </p:txBody>
      </p:sp>
    </p:spTree>
    <p:extLst>
      <p:ext uri="{BB962C8B-B14F-4D97-AF65-F5344CB8AC3E}">
        <p14:creationId xmlns:p14="http://schemas.microsoft.com/office/powerpoint/2010/main" val="3671072162"/>
      </p:ext>
    </p:extLst>
  </p:cSld>
  <p:clrMap bg1="lt1" tx1="dk1" bg2="lt2" tx2="dk2" accent1="accent1" accent2="accent2" accent3="accent3" accent4="accent4" accent5="accent5" accent6="accent6" hlink="hlink" folHlink="folHlink"/>
  <p:sldLayoutIdLst>
    <p:sldLayoutId id="2147483688" r:id="rId1"/>
  </p:sldLayoutIdLst>
  <p:txStyles>
    <p:title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Nom de la présentation</a:t>
            </a:r>
          </a:p>
        </p:txBody>
      </p:sp>
      <p:sp>
        <p:nvSpPr>
          <p:cNvPr id="20" name="Espace réservé de la date 3"/>
          <p:cNvSpPr>
            <a:spLocks noGrp="1"/>
          </p:cNvSpPr>
          <p:nvPr>
            <p:ph type="dt" sz="half" idx="2"/>
          </p:nvPr>
        </p:nvSpPr>
        <p:spPr>
          <a:xfrm>
            <a:off x="457200" y="6356350"/>
            <a:ext cx="1649896"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22/02/2021</a:t>
            </a:fld>
            <a:endParaRPr lang="fr-FR"/>
          </a:p>
        </p:txBody>
      </p:sp>
      <p:sp>
        <p:nvSpPr>
          <p:cNvPr id="22" name="Espace réservé du numéro de diapositive 5"/>
          <p:cNvSpPr>
            <a:spLocks noGrp="1"/>
          </p:cNvSpPr>
          <p:nvPr>
            <p:ph type="sldNum" sz="quarter" idx="4"/>
          </p:nvPr>
        </p:nvSpPr>
        <p:spPr>
          <a:xfrm>
            <a:off x="7036902" y="6356350"/>
            <a:ext cx="1649897"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11076956"/>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r" defTabSz="457200" rtl="0" eaLnBrk="1" latinLnBrk="0" hangingPunct="1">
        <a:spcBef>
          <a:spcPct val="0"/>
        </a:spcBef>
        <a:buNone/>
        <a:defRPr sz="2000" kern="1200">
          <a:solidFill>
            <a:srgbClr val="FFFFFF"/>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Century Gothic" charset="0"/>
          <a:cs typeface="Century Gothic" charset="0"/>
        </a:defRPr>
      </a:lvl1pPr>
      <a:lvl2pPr marL="742950" indent="-285750" algn="l" defTabSz="457200" rtl="0" eaLnBrk="1" latinLnBrk="0" hangingPunct="1">
        <a:spcBef>
          <a:spcPct val="20000"/>
        </a:spcBef>
        <a:buFont typeface="Arial"/>
        <a:buChar char="–"/>
        <a:defRPr sz="2800" kern="1200">
          <a:solidFill>
            <a:schemeClr val="tx1"/>
          </a:solidFill>
          <a:latin typeface="+mj-lt"/>
          <a:ea typeface="Century Gothic" charset="0"/>
          <a:cs typeface="Century Gothic" charset="0"/>
        </a:defRPr>
      </a:lvl2pPr>
      <a:lvl3pPr marL="1143000" indent="-228600" algn="l" defTabSz="457200" rtl="0" eaLnBrk="1" latinLnBrk="0" hangingPunct="1">
        <a:spcBef>
          <a:spcPct val="20000"/>
        </a:spcBef>
        <a:buFont typeface="Arial"/>
        <a:buChar char="•"/>
        <a:defRPr sz="2400" kern="1200">
          <a:solidFill>
            <a:schemeClr val="tx1"/>
          </a:solidFill>
          <a:latin typeface="+mj-lt"/>
          <a:ea typeface="Century Gothic" charset="0"/>
          <a:cs typeface="Century Gothic" charset="0"/>
        </a:defRPr>
      </a:lvl3pPr>
      <a:lvl4pPr marL="16002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4pPr>
      <a:lvl5pPr marL="20574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046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C4C11-FCAE-D64F-8B8D-A4686DABD631}"/>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Slide Number Placeholder 2">
            <a:extLst>
              <a:ext uri="{FF2B5EF4-FFF2-40B4-BE49-F238E27FC236}">
                <a16:creationId xmlns:a16="http://schemas.microsoft.com/office/drawing/2014/main" id="{7A703F5D-4DED-874A-A80E-4D0F2B0D5833}"/>
              </a:ext>
            </a:extLst>
          </p:cNvPr>
          <p:cNvSpPr>
            <a:spLocks noGrp="1"/>
          </p:cNvSpPr>
          <p:nvPr>
            <p:ph type="sldNum" sz="quarter" idx="4"/>
          </p:nvPr>
        </p:nvSpPr>
        <p:spPr/>
        <p:txBody>
          <a:bodyPr/>
          <a:lstStyle/>
          <a:p>
            <a:fld id="{E8716A00-CC3F-A24A-9B86-816E9CA7F4AC}" type="slidenum">
              <a:rPr lang="fr-FR" smtClean="0"/>
              <a:pPr/>
              <a:t>10</a:t>
            </a:fld>
            <a:endParaRPr lang="fr-FR" dirty="0"/>
          </a:p>
        </p:txBody>
      </p:sp>
      <p:sp>
        <p:nvSpPr>
          <p:cNvPr id="5" name="TextBox 4">
            <a:extLst>
              <a:ext uri="{FF2B5EF4-FFF2-40B4-BE49-F238E27FC236}">
                <a16:creationId xmlns:a16="http://schemas.microsoft.com/office/drawing/2014/main" id="{B35B7A6C-0215-8940-931A-BA195C9425D7}"/>
              </a:ext>
            </a:extLst>
          </p:cNvPr>
          <p:cNvSpPr txBox="1"/>
          <p:nvPr/>
        </p:nvSpPr>
        <p:spPr>
          <a:xfrm>
            <a:off x="92560" y="1084521"/>
            <a:ext cx="1861407" cy="830997"/>
          </a:xfrm>
          <a:prstGeom prst="rect">
            <a:avLst/>
          </a:prstGeom>
          <a:noFill/>
        </p:spPr>
        <p:txBody>
          <a:bodyPr wrap="none" rtlCol="0">
            <a:spAutoFit/>
          </a:bodyPr>
          <a:lstStyle/>
          <a:p>
            <a:r>
              <a:rPr lang="en-RO" sz="2400" b="1" dirty="0"/>
              <a:t>Case Study</a:t>
            </a:r>
          </a:p>
          <a:p>
            <a:r>
              <a:rPr lang="en-RO" sz="2400" b="1" dirty="0"/>
              <a:t>Romania</a:t>
            </a:r>
          </a:p>
        </p:txBody>
      </p:sp>
      <p:sp>
        <p:nvSpPr>
          <p:cNvPr id="6" name="TextBox 5">
            <a:extLst>
              <a:ext uri="{FF2B5EF4-FFF2-40B4-BE49-F238E27FC236}">
                <a16:creationId xmlns:a16="http://schemas.microsoft.com/office/drawing/2014/main" id="{ECA220D1-E3F0-1347-AC19-0110C6ADD415}"/>
              </a:ext>
            </a:extLst>
          </p:cNvPr>
          <p:cNvSpPr txBox="1"/>
          <p:nvPr/>
        </p:nvSpPr>
        <p:spPr>
          <a:xfrm>
            <a:off x="340243" y="2327472"/>
            <a:ext cx="4997302" cy="2308324"/>
          </a:xfrm>
          <a:prstGeom prst="rect">
            <a:avLst/>
          </a:prstGeom>
          <a:noFill/>
        </p:spPr>
        <p:txBody>
          <a:bodyPr wrap="square" rtlCol="0">
            <a:spAutoFit/>
          </a:bodyPr>
          <a:lstStyle/>
          <a:p>
            <a:pPr marL="285750" indent="-285750">
              <a:buFont typeface="Arial" panose="020B0604020202020204" pitchFamily="34" charset="0"/>
              <a:buChar char="•"/>
            </a:pPr>
            <a:r>
              <a:rPr lang="en-RO" dirty="0"/>
              <a:t>73 events identified and analysed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t>
            </a:r>
            <a:r>
              <a:rPr lang="en-RO" dirty="0"/>
              <a:t>ostly on Facebook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RO" dirty="0"/>
              <a:t>Generated houndreds of posts and thousands of comments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GB" dirty="0"/>
              <a:t>F</a:t>
            </a:r>
            <a:r>
              <a:rPr lang="en-RO" dirty="0"/>
              <a:t>indings are highly contextual </a:t>
            </a:r>
            <a:endParaRPr lang="en-US" dirty="0"/>
          </a:p>
        </p:txBody>
      </p:sp>
      <p:pic>
        <p:nvPicPr>
          <p:cNvPr id="7" name="image1.png" descr="Chart, bubble chart&#10;&#10;Description automatically generated">
            <a:extLst>
              <a:ext uri="{FF2B5EF4-FFF2-40B4-BE49-F238E27FC236}">
                <a16:creationId xmlns:a16="http://schemas.microsoft.com/office/drawing/2014/main" id="{DA39532B-AB04-944E-9FB3-B98110F0CA15}"/>
              </a:ext>
            </a:extLst>
          </p:cNvPr>
          <p:cNvPicPr>
            <a:picLocks noGrp="1"/>
          </p:cNvPicPr>
          <p:nvPr>
            <p:ph type="pic" sz="quarter" idx="10"/>
          </p:nvPr>
        </p:nvPicPr>
        <p:blipFill rotWithShape="1">
          <a:blip r:embed="rId2"/>
          <a:srcRect l="-42" r="2752"/>
          <a:stretch/>
        </p:blipFill>
        <p:spPr>
          <a:xfrm>
            <a:off x="5066490" y="1265275"/>
            <a:ext cx="3841436" cy="4072269"/>
          </a:xfrm>
          <a:prstGeom prst="rect">
            <a:avLst/>
          </a:prstGeom>
          <a:ln/>
        </p:spPr>
      </p:pic>
    </p:spTree>
    <p:extLst>
      <p:ext uri="{BB962C8B-B14F-4D97-AF65-F5344CB8AC3E}">
        <p14:creationId xmlns:p14="http://schemas.microsoft.com/office/powerpoint/2010/main" val="110504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C4C11-FCAE-D64F-8B8D-A4686DABD631}"/>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Slide Number Placeholder 2">
            <a:extLst>
              <a:ext uri="{FF2B5EF4-FFF2-40B4-BE49-F238E27FC236}">
                <a16:creationId xmlns:a16="http://schemas.microsoft.com/office/drawing/2014/main" id="{7A703F5D-4DED-874A-A80E-4D0F2B0D5833}"/>
              </a:ext>
            </a:extLst>
          </p:cNvPr>
          <p:cNvSpPr>
            <a:spLocks noGrp="1"/>
          </p:cNvSpPr>
          <p:nvPr>
            <p:ph type="sldNum" sz="quarter" idx="4"/>
          </p:nvPr>
        </p:nvSpPr>
        <p:spPr/>
        <p:txBody>
          <a:bodyPr/>
          <a:lstStyle/>
          <a:p>
            <a:fld id="{E8716A00-CC3F-A24A-9B86-816E9CA7F4AC}" type="slidenum">
              <a:rPr lang="fr-FR" smtClean="0"/>
              <a:pPr/>
              <a:t>11</a:t>
            </a:fld>
            <a:endParaRPr lang="fr-FR" dirty="0"/>
          </a:p>
        </p:txBody>
      </p:sp>
      <p:sp>
        <p:nvSpPr>
          <p:cNvPr id="5" name="TextBox 4">
            <a:extLst>
              <a:ext uri="{FF2B5EF4-FFF2-40B4-BE49-F238E27FC236}">
                <a16:creationId xmlns:a16="http://schemas.microsoft.com/office/drawing/2014/main" id="{B35B7A6C-0215-8940-931A-BA195C9425D7}"/>
              </a:ext>
            </a:extLst>
          </p:cNvPr>
          <p:cNvSpPr txBox="1"/>
          <p:nvPr/>
        </p:nvSpPr>
        <p:spPr>
          <a:xfrm>
            <a:off x="92560" y="1084521"/>
            <a:ext cx="4307589" cy="830997"/>
          </a:xfrm>
          <a:prstGeom prst="rect">
            <a:avLst/>
          </a:prstGeom>
          <a:noFill/>
        </p:spPr>
        <p:txBody>
          <a:bodyPr wrap="none" rtlCol="0">
            <a:spAutoFit/>
          </a:bodyPr>
          <a:lstStyle/>
          <a:p>
            <a:r>
              <a:rPr lang="en-RO" sz="2400" b="1" dirty="0"/>
              <a:t>Case Study</a:t>
            </a:r>
          </a:p>
          <a:p>
            <a:r>
              <a:rPr lang="en-RO" sz="2400" b="1" dirty="0"/>
              <a:t>Romania – Percieved Threat</a:t>
            </a:r>
          </a:p>
        </p:txBody>
      </p:sp>
      <p:sp>
        <p:nvSpPr>
          <p:cNvPr id="6" name="TextBox 5">
            <a:extLst>
              <a:ext uri="{FF2B5EF4-FFF2-40B4-BE49-F238E27FC236}">
                <a16:creationId xmlns:a16="http://schemas.microsoft.com/office/drawing/2014/main" id="{ECA220D1-E3F0-1347-AC19-0110C6ADD415}"/>
              </a:ext>
            </a:extLst>
          </p:cNvPr>
          <p:cNvSpPr txBox="1"/>
          <p:nvPr/>
        </p:nvSpPr>
        <p:spPr>
          <a:xfrm>
            <a:off x="0" y="1915518"/>
            <a:ext cx="4720856" cy="4739759"/>
          </a:xfrm>
          <a:prstGeom prst="rect">
            <a:avLst/>
          </a:prstGeom>
          <a:noFill/>
        </p:spPr>
        <p:txBody>
          <a:bodyPr wrap="square" rtlCol="0">
            <a:spAutoFit/>
          </a:bodyPr>
          <a:lstStyle/>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Posts concerning the </a:t>
            </a:r>
            <a:r>
              <a:rPr lang="en-US" sz="1400" b="1" u="sng" dirty="0"/>
              <a:t>LGBT community </a:t>
            </a:r>
            <a:r>
              <a:rPr lang="en-US" sz="1400" dirty="0"/>
              <a:t>more likely to get shared by larger number of people </a:t>
            </a:r>
          </a:p>
          <a:p>
            <a:pPr marL="628650" lvl="1" indent="-171450">
              <a:buFont typeface="Wingdings" pitchFamily="2" charset="2"/>
              <a:buChar char="Ø"/>
            </a:pPr>
            <a:r>
              <a:rPr lang="en-US" sz="1400" dirty="0"/>
              <a:t>likely to attract </a:t>
            </a:r>
            <a:r>
              <a:rPr lang="en-US" sz="1400" b="1" dirty="0"/>
              <a:t>more hate in the comments </a:t>
            </a:r>
            <a:r>
              <a:rPr lang="en-US" sz="1400" dirty="0"/>
              <a:t>but also </a:t>
            </a:r>
            <a:r>
              <a:rPr lang="en-US" sz="1400" b="1" dirty="0"/>
              <a:t>more CAN messages</a:t>
            </a:r>
          </a:p>
          <a:p>
            <a:pPr marL="628650" lvl="1" indent="-171450">
              <a:buFont typeface="Wingdings" pitchFamily="2" charset="2"/>
              <a:buChar char="Ø"/>
            </a:pPr>
            <a:r>
              <a:rPr lang="en-US" sz="1400" dirty="0"/>
              <a:t>threats of </a:t>
            </a:r>
            <a:r>
              <a:rPr lang="en-US" sz="1400" b="1" dirty="0"/>
              <a:t>cultural changes or changes to the way of life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Events relating to </a:t>
            </a:r>
            <a:r>
              <a:rPr lang="en-US" sz="1400" b="1" u="sng" dirty="0"/>
              <a:t>Roma ethnics</a:t>
            </a:r>
            <a:r>
              <a:rPr lang="en-US" sz="1400" b="1" dirty="0"/>
              <a:t> </a:t>
            </a:r>
          </a:p>
          <a:p>
            <a:pPr marL="628650" lvl="1" indent="-171450">
              <a:buFont typeface="Wingdings" pitchFamily="2" charset="2"/>
              <a:buChar char="Ø"/>
            </a:pPr>
            <a:r>
              <a:rPr lang="en-US" sz="1400" dirty="0"/>
              <a:t>generated most hate when the perceived threat had to do with </a:t>
            </a:r>
            <a:r>
              <a:rPr lang="en-US" sz="1400" b="1" dirty="0"/>
              <a:t>depictions of theft or acts of physical violence</a:t>
            </a:r>
            <a:r>
              <a:rPr lang="en-US" sz="1400" dirty="0"/>
              <a:t>. </a:t>
            </a:r>
          </a:p>
          <a:p>
            <a:endParaRPr lang="en-RO" sz="1400" dirty="0"/>
          </a:p>
          <a:p>
            <a:endParaRPr lang="en-RO" sz="1400" dirty="0"/>
          </a:p>
          <a:p>
            <a:pPr marL="285750" indent="-285750">
              <a:buFont typeface="Arial" panose="020B0604020202020204" pitchFamily="34" charset="0"/>
              <a:buChar char="•"/>
            </a:pPr>
            <a:r>
              <a:rPr lang="en-US" sz="1400" dirty="0"/>
              <a:t>Posts about the </a:t>
            </a:r>
            <a:r>
              <a:rPr lang="en-US" sz="1400" b="1" u="sng" dirty="0"/>
              <a:t>Hungarian minority</a:t>
            </a:r>
          </a:p>
          <a:p>
            <a:pPr marL="628650" lvl="1" indent="-171450">
              <a:buFont typeface="Wingdings" pitchFamily="2" charset="2"/>
              <a:buChar char="Ø"/>
            </a:pPr>
            <a:r>
              <a:rPr lang="en-US" sz="1400" dirty="0"/>
              <a:t>concerns expressed were related to the possible </a:t>
            </a:r>
            <a:r>
              <a:rPr lang="en-US" sz="1400" b="1" dirty="0"/>
              <a:t>discrimination of Romanian ethnics </a:t>
            </a:r>
            <a:r>
              <a:rPr lang="en-US" sz="1400" dirty="0"/>
              <a:t>in the areas where Hungarians represent a local majority. </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100" dirty="0"/>
          </a:p>
        </p:txBody>
      </p:sp>
      <p:pic>
        <p:nvPicPr>
          <p:cNvPr id="12" name="image8.png" descr="Chart, bar chart&#10;&#10;Description automatically generated">
            <a:extLst>
              <a:ext uri="{FF2B5EF4-FFF2-40B4-BE49-F238E27FC236}">
                <a16:creationId xmlns:a16="http://schemas.microsoft.com/office/drawing/2014/main" id="{71FA25DD-C884-EF4C-91D0-A612D6CD02AF}"/>
              </a:ext>
            </a:extLst>
          </p:cNvPr>
          <p:cNvPicPr>
            <a:picLocks noGrp="1"/>
          </p:cNvPicPr>
          <p:nvPr>
            <p:ph type="pic" sz="quarter" idx="10"/>
          </p:nvPr>
        </p:nvPicPr>
        <p:blipFill rotWithShape="1">
          <a:blip r:embed="rId2"/>
          <a:srcRect l="-32132" t="-12531" r="-68547" b="-40062"/>
          <a:stretch/>
        </p:blipFill>
        <p:spPr>
          <a:xfrm>
            <a:off x="3381153" y="2647538"/>
            <a:ext cx="8677787" cy="2976791"/>
          </a:xfrm>
          <a:prstGeom prst="rect">
            <a:avLst/>
          </a:prstGeom>
          <a:ln/>
        </p:spPr>
      </p:pic>
    </p:spTree>
    <p:extLst>
      <p:ext uri="{BB962C8B-B14F-4D97-AF65-F5344CB8AC3E}">
        <p14:creationId xmlns:p14="http://schemas.microsoft.com/office/powerpoint/2010/main" val="293817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C4C11-FCAE-D64F-8B8D-A4686DABD631}"/>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Slide Number Placeholder 2">
            <a:extLst>
              <a:ext uri="{FF2B5EF4-FFF2-40B4-BE49-F238E27FC236}">
                <a16:creationId xmlns:a16="http://schemas.microsoft.com/office/drawing/2014/main" id="{7A703F5D-4DED-874A-A80E-4D0F2B0D5833}"/>
              </a:ext>
            </a:extLst>
          </p:cNvPr>
          <p:cNvSpPr>
            <a:spLocks noGrp="1"/>
          </p:cNvSpPr>
          <p:nvPr>
            <p:ph type="sldNum" sz="quarter" idx="4"/>
          </p:nvPr>
        </p:nvSpPr>
        <p:spPr/>
        <p:txBody>
          <a:bodyPr/>
          <a:lstStyle/>
          <a:p>
            <a:fld id="{E8716A00-CC3F-A24A-9B86-816E9CA7F4AC}" type="slidenum">
              <a:rPr lang="fr-FR" smtClean="0"/>
              <a:pPr/>
              <a:t>12</a:t>
            </a:fld>
            <a:endParaRPr lang="fr-FR" dirty="0"/>
          </a:p>
        </p:txBody>
      </p:sp>
      <p:sp>
        <p:nvSpPr>
          <p:cNvPr id="5" name="TextBox 4">
            <a:extLst>
              <a:ext uri="{FF2B5EF4-FFF2-40B4-BE49-F238E27FC236}">
                <a16:creationId xmlns:a16="http://schemas.microsoft.com/office/drawing/2014/main" id="{B35B7A6C-0215-8940-931A-BA195C9425D7}"/>
              </a:ext>
            </a:extLst>
          </p:cNvPr>
          <p:cNvSpPr txBox="1"/>
          <p:nvPr/>
        </p:nvSpPr>
        <p:spPr>
          <a:xfrm>
            <a:off x="92560" y="1084521"/>
            <a:ext cx="3687228" cy="830997"/>
          </a:xfrm>
          <a:prstGeom prst="rect">
            <a:avLst/>
          </a:prstGeom>
          <a:noFill/>
        </p:spPr>
        <p:txBody>
          <a:bodyPr wrap="none" rtlCol="0">
            <a:spAutoFit/>
          </a:bodyPr>
          <a:lstStyle/>
          <a:p>
            <a:r>
              <a:rPr lang="en-RO" sz="2400" b="1" dirty="0"/>
              <a:t>Case Study</a:t>
            </a:r>
          </a:p>
          <a:p>
            <a:r>
              <a:rPr lang="en-RO" sz="2400" b="1" dirty="0"/>
              <a:t>Romania – Localization </a:t>
            </a:r>
          </a:p>
        </p:txBody>
      </p:sp>
      <p:sp>
        <p:nvSpPr>
          <p:cNvPr id="6" name="TextBox 5">
            <a:extLst>
              <a:ext uri="{FF2B5EF4-FFF2-40B4-BE49-F238E27FC236}">
                <a16:creationId xmlns:a16="http://schemas.microsoft.com/office/drawing/2014/main" id="{ECA220D1-E3F0-1347-AC19-0110C6ADD415}"/>
              </a:ext>
            </a:extLst>
          </p:cNvPr>
          <p:cNvSpPr txBox="1"/>
          <p:nvPr/>
        </p:nvSpPr>
        <p:spPr>
          <a:xfrm>
            <a:off x="92560" y="2033817"/>
            <a:ext cx="4997302" cy="3108543"/>
          </a:xfrm>
          <a:prstGeom prst="rect">
            <a:avLst/>
          </a:prstGeom>
          <a:noFill/>
        </p:spPr>
        <p:txBody>
          <a:bodyPr wrap="square" rtlCol="0">
            <a:spAutoFit/>
          </a:bodyPr>
          <a:lstStyle/>
          <a:p>
            <a:pPr marL="285750" indent="-285750">
              <a:buFont typeface="Arial" panose="020B0604020202020204" pitchFamily="34" charset="0"/>
              <a:buChar char="•"/>
            </a:pPr>
            <a:r>
              <a:rPr lang="en-US" sz="1400" dirty="0"/>
              <a:t>Posts concerning the </a:t>
            </a:r>
            <a:r>
              <a:rPr lang="en-US" sz="1400" b="1" u="sng" dirty="0"/>
              <a:t>Roma community </a:t>
            </a:r>
          </a:p>
          <a:p>
            <a:pPr marL="742950" lvl="1" indent="-285750">
              <a:buFont typeface="Wingdings" pitchFamily="2" charset="2"/>
              <a:buChar char="Ø"/>
            </a:pPr>
            <a:r>
              <a:rPr lang="en-US" sz="1400" dirty="0"/>
              <a:t>Events taking place at the local level were more likely to generate comments containing hate speech</a:t>
            </a:r>
          </a:p>
          <a:p>
            <a:pPr lvl="1"/>
            <a:endParaRPr lang="en-US" sz="1400" dirty="0"/>
          </a:p>
          <a:p>
            <a:pPr marL="285750" indent="-285750">
              <a:buFont typeface="Arial" panose="020B0604020202020204" pitchFamily="34" charset="0"/>
              <a:buChar char="•"/>
            </a:pPr>
            <a:r>
              <a:rPr lang="en-US" sz="1400" dirty="0"/>
              <a:t>For the </a:t>
            </a:r>
            <a:r>
              <a:rPr lang="en-US" sz="1400" b="1" u="sng" dirty="0"/>
              <a:t>Hungarian minority</a:t>
            </a:r>
          </a:p>
          <a:p>
            <a:pPr marL="742950" lvl="1" indent="-285750">
              <a:buFont typeface="Wingdings" pitchFamily="2" charset="2"/>
              <a:buChar char="Ø"/>
            </a:pPr>
            <a:r>
              <a:rPr lang="en-US" sz="1400" dirty="0"/>
              <a:t>Events taking place at a local level generated the most hateful posts and comments</a:t>
            </a:r>
          </a:p>
          <a:p>
            <a:endParaRPr lang="en-US" sz="1400" dirty="0"/>
          </a:p>
          <a:p>
            <a:pPr marL="285750" indent="-285750">
              <a:buFont typeface="Arial" panose="020B0604020202020204" pitchFamily="34" charset="0"/>
              <a:buChar char="•"/>
            </a:pPr>
            <a:r>
              <a:rPr lang="en-US" sz="1400" dirty="0"/>
              <a:t>In the case of the </a:t>
            </a:r>
            <a:r>
              <a:rPr lang="en-US" sz="1400" b="1" u="sng" dirty="0"/>
              <a:t>LGBT community</a:t>
            </a:r>
          </a:p>
          <a:p>
            <a:pPr marL="742950" lvl="1" indent="-285750">
              <a:buFont typeface="Wingdings" pitchFamily="2" charset="2"/>
              <a:buChar char="Ø"/>
            </a:pPr>
            <a:r>
              <a:rPr lang="en-US" sz="1400" dirty="0"/>
              <a:t>Events taking place outside Romania (either in the EU or elsewhere) more likely to generate hate speech. </a:t>
            </a:r>
          </a:p>
          <a:p>
            <a:pPr lvl="1"/>
            <a:endParaRPr lang="en-US" sz="1400" dirty="0"/>
          </a:p>
        </p:txBody>
      </p:sp>
      <p:pic>
        <p:nvPicPr>
          <p:cNvPr id="7" name="image1.png" descr="Chart, bubble chart&#10;&#10;Description automatically generated">
            <a:extLst>
              <a:ext uri="{FF2B5EF4-FFF2-40B4-BE49-F238E27FC236}">
                <a16:creationId xmlns:a16="http://schemas.microsoft.com/office/drawing/2014/main" id="{DA39532B-AB04-944E-9FB3-B98110F0CA15}"/>
              </a:ext>
            </a:extLst>
          </p:cNvPr>
          <p:cNvPicPr>
            <a:picLocks noGrp="1"/>
          </p:cNvPicPr>
          <p:nvPr>
            <p:ph type="pic" sz="quarter" idx="10"/>
          </p:nvPr>
        </p:nvPicPr>
        <p:blipFill rotWithShape="1">
          <a:blip r:embed="rId2"/>
          <a:srcRect l="-42" r="2752"/>
          <a:stretch/>
        </p:blipFill>
        <p:spPr>
          <a:xfrm>
            <a:off x="5497032" y="1084522"/>
            <a:ext cx="3554407" cy="3551274"/>
          </a:xfrm>
          <a:prstGeom prst="rect">
            <a:avLst/>
          </a:prstGeom>
          <a:ln/>
        </p:spPr>
      </p:pic>
      <p:sp>
        <p:nvSpPr>
          <p:cNvPr id="4" name="Rectangle 3">
            <a:extLst>
              <a:ext uri="{FF2B5EF4-FFF2-40B4-BE49-F238E27FC236}">
                <a16:creationId xmlns:a16="http://schemas.microsoft.com/office/drawing/2014/main" id="{711E3086-F1BC-974B-ACAD-DA22FDFF9FB4}"/>
              </a:ext>
            </a:extLst>
          </p:cNvPr>
          <p:cNvSpPr/>
          <p:nvPr/>
        </p:nvSpPr>
        <p:spPr>
          <a:xfrm>
            <a:off x="294577" y="5040319"/>
            <a:ext cx="4277423" cy="954107"/>
          </a:xfrm>
          <a:prstGeom prst="rect">
            <a:avLst/>
          </a:prstGeom>
          <a:solidFill>
            <a:schemeClr val="tx2">
              <a:lumMod val="60000"/>
              <a:lumOff val="40000"/>
            </a:schemeClr>
          </a:solidFill>
        </p:spPr>
        <p:txBody>
          <a:bodyPr wrap="square">
            <a:spAutoFit/>
          </a:bodyPr>
          <a:lstStyle/>
          <a:p>
            <a:r>
              <a:rPr lang="en-US" sz="1400" b="1" dirty="0">
                <a:solidFill>
                  <a:schemeClr val="bg1"/>
                </a:solidFill>
              </a:rPr>
              <a:t>What this suggests is that the proximity of the events to the readers strongly influence their likelihood to be emotionally triggered and to engage in hate speech. </a:t>
            </a:r>
          </a:p>
        </p:txBody>
      </p:sp>
    </p:spTree>
    <p:extLst>
      <p:ext uri="{BB962C8B-B14F-4D97-AF65-F5344CB8AC3E}">
        <p14:creationId xmlns:p14="http://schemas.microsoft.com/office/powerpoint/2010/main" val="370511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C4C11-FCAE-D64F-8B8D-A4686DABD631}"/>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Slide Number Placeholder 2">
            <a:extLst>
              <a:ext uri="{FF2B5EF4-FFF2-40B4-BE49-F238E27FC236}">
                <a16:creationId xmlns:a16="http://schemas.microsoft.com/office/drawing/2014/main" id="{7A703F5D-4DED-874A-A80E-4D0F2B0D5833}"/>
              </a:ext>
            </a:extLst>
          </p:cNvPr>
          <p:cNvSpPr>
            <a:spLocks noGrp="1"/>
          </p:cNvSpPr>
          <p:nvPr>
            <p:ph type="sldNum" sz="quarter" idx="4"/>
          </p:nvPr>
        </p:nvSpPr>
        <p:spPr/>
        <p:txBody>
          <a:bodyPr/>
          <a:lstStyle/>
          <a:p>
            <a:fld id="{E8716A00-CC3F-A24A-9B86-816E9CA7F4AC}" type="slidenum">
              <a:rPr lang="fr-FR" smtClean="0"/>
              <a:pPr/>
              <a:t>13</a:t>
            </a:fld>
            <a:endParaRPr lang="fr-FR" dirty="0"/>
          </a:p>
        </p:txBody>
      </p:sp>
      <p:sp>
        <p:nvSpPr>
          <p:cNvPr id="5" name="TextBox 4">
            <a:extLst>
              <a:ext uri="{FF2B5EF4-FFF2-40B4-BE49-F238E27FC236}">
                <a16:creationId xmlns:a16="http://schemas.microsoft.com/office/drawing/2014/main" id="{B35B7A6C-0215-8940-931A-BA195C9425D7}"/>
              </a:ext>
            </a:extLst>
          </p:cNvPr>
          <p:cNvSpPr txBox="1"/>
          <p:nvPr/>
        </p:nvSpPr>
        <p:spPr>
          <a:xfrm>
            <a:off x="92560" y="1084521"/>
            <a:ext cx="4653453" cy="830997"/>
          </a:xfrm>
          <a:prstGeom prst="rect">
            <a:avLst/>
          </a:prstGeom>
          <a:noFill/>
        </p:spPr>
        <p:txBody>
          <a:bodyPr wrap="none" rtlCol="0">
            <a:spAutoFit/>
          </a:bodyPr>
          <a:lstStyle/>
          <a:p>
            <a:r>
              <a:rPr lang="en-RO" sz="2400" b="1" dirty="0"/>
              <a:t>Case Study</a:t>
            </a:r>
          </a:p>
          <a:p>
            <a:r>
              <a:rPr lang="en-RO" sz="2400" b="1" dirty="0"/>
              <a:t>Romania - </a:t>
            </a:r>
            <a:r>
              <a:rPr lang="en-US" sz="2400" b="1" dirty="0"/>
              <a:t>A surprising finding</a:t>
            </a:r>
            <a:endParaRPr lang="en-RO" sz="2400" b="1" dirty="0"/>
          </a:p>
        </p:txBody>
      </p:sp>
      <p:sp>
        <p:nvSpPr>
          <p:cNvPr id="6" name="TextBox 5">
            <a:extLst>
              <a:ext uri="{FF2B5EF4-FFF2-40B4-BE49-F238E27FC236}">
                <a16:creationId xmlns:a16="http://schemas.microsoft.com/office/drawing/2014/main" id="{ECA220D1-E3F0-1347-AC19-0110C6ADD415}"/>
              </a:ext>
            </a:extLst>
          </p:cNvPr>
          <p:cNvSpPr txBox="1"/>
          <p:nvPr/>
        </p:nvSpPr>
        <p:spPr>
          <a:xfrm>
            <a:off x="92560" y="2338105"/>
            <a:ext cx="4681459" cy="2769989"/>
          </a:xfrm>
          <a:prstGeom prst="rect">
            <a:avLst/>
          </a:prstGeom>
          <a:noFill/>
        </p:spPr>
        <p:txBody>
          <a:bodyPr wrap="square" rtlCol="0">
            <a:spAutoFit/>
          </a:bodyPr>
          <a:lstStyle/>
          <a:p>
            <a:endParaRPr lang="en-US" dirty="0"/>
          </a:p>
          <a:p>
            <a:r>
              <a:rPr lang="en-US" sz="1600" dirty="0"/>
              <a:t>The levels of hate speech were </a:t>
            </a:r>
            <a:r>
              <a:rPr lang="en-US" sz="1600" b="1" dirty="0"/>
              <a:t>not</a:t>
            </a:r>
            <a:r>
              <a:rPr lang="en-US" sz="1600" dirty="0"/>
              <a:t> influenced by whether an event involved </a:t>
            </a:r>
            <a:r>
              <a:rPr lang="en-US" sz="1600" b="1" u="sng" dirty="0"/>
              <a:t>concrete antisocial acts or not</a:t>
            </a:r>
            <a:r>
              <a:rPr lang="en-US" sz="1600" dirty="0"/>
              <a:t>. </a:t>
            </a:r>
          </a:p>
          <a:p>
            <a:endParaRPr lang="en-US" sz="1600" dirty="0"/>
          </a:p>
          <a:p>
            <a:r>
              <a:rPr lang="en-US" sz="1600" dirty="0"/>
              <a:t>This confirms once again that </a:t>
            </a:r>
            <a:r>
              <a:rPr lang="en-US" sz="1600" b="1" dirty="0"/>
              <a:t>hate speech tends to be motivated not by facts but by subjective perceptions. </a:t>
            </a:r>
            <a:endParaRPr lang="en-RO" sz="1600" b="1" dirty="0"/>
          </a:p>
          <a:p>
            <a:r>
              <a:rPr lang="en-US" sz="1600" b="1" dirty="0"/>
              <a:t> </a:t>
            </a:r>
            <a:endParaRPr lang="en-RO" sz="1600" b="1"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pic>
        <p:nvPicPr>
          <p:cNvPr id="10" name="Picture Placeholder 9" descr="A picture containing chain, metalware, necklet, accessory&#10;&#10;Description automatically generated">
            <a:extLst>
              <a:ext uri="{FF2B5EF4-FFF2-40B4-BE49-F238E27FC236}">
                <a16:creationId xmlns:a16="http://schemas.microsoft.com/office/drawing/2014/main" id="{5E9BAE8F-984C-6648-B7D8-E40E245452D0}"/>
              </a:ext>
            </a:extLst>
          </p:cNvPr>
          <p:cNvPicPr>
            <a:picLocks noGrp="1" noChangeAspect="1"/>
          </p:cNvPicPr>
          <p:nvPr>
            <p:ph type="pic" sz="quarter" idx="10"/>
          </p:nvPr>
        </p:nvPicPr>
        <p:blipFill rotWithShape="1">
          <a:blip r:embed="rId2"/>
          <a:srcRect l="20701" t="-2977" r="-9964" b="-7683"/>
          <a:stretch/>
        </p:blipFill>
        <p:spPr>
          <a:xfrm>
            <a:off x="4890977" y="1370788"/>
            <a:ext cx="4763386" cy="4376931"/>
          </a:xfrm>
        </p:spPr>
      </p:pic>
    </p:spTree>
    <p:extLst>
      <p:ext uri="{BB962C8B-B14F-4D97-AF65-F5344CB8AC3E}">
        <p14:creationId xmlns:p14="http://schemas.microsoft.com/office/powerpoint/2010/main" val="90947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C4C11-FCAE-D64F-8B8D-A4686DABD631}"/>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Slide Number Placeholder 2">
            <a:extLst>
              <a:ext uri="{FF2B5EF4-FFF2-40B4-BE49-F238E27FC236}">
                <a16:creationId xmlns:a16="http://schemas.microsoft.com/office/drawing/2014/main" id="{7A703F5D-4DED-874A-A80E-4D0F2B0D5833}"/>
              </a:ext>
            </a:extLst>
          </p:cNvPr>
          <p:cNvSpPr>
            <a:spLocks noGrp="1"/>
          </p:cNvSpPr>
          <p:nvPr>
            <p:ph type="sldNum" sz="quarter" idx="4"/>
          </p:nvPr>
        </p:nvSpPr>
        <p:spPr/>
        <p:txBody>
          <a:bodyPr/>
          <a:lstStyle/>
          <a:p>
            <a:fld id="{E8716A00-CC3F-A24A-9B86-816E9CA7F4AC}" type="slidenum">
              <a:rPr lang="fr-FR" smtClean="0"/>
              <a:pPr/>
              <a:t>14</a:t>
            </a:fld>
            <a:endParaRPr lang="fr-FR" dirty="0"/>
          </a:p>
        </p:txBody>
      </p:sp>
      <p:sp>
        <p:nvSpPr>
          <p:cNvPr id="5" name="TextBox 4">
            <a:extLst>
              <a:ext uri="{FF2B5EF4-FFF2-40B4-BE49-F238E27FC236}">
                <a16:creationId xmlns:a16="http://schemas.microsoft.com/office/drawing/2014/main" id="{B35B7A6C-0215-8940-931A-BA195C9425D7}"/>
              </a:ext>
            </a:extLst>
          </p:cNvPr>
          <p:cNvSpPr txBox="1"/>
          <p:nvPr/>
        </p:nvSpPr>
        <p:spPr>
          <a:xfrm>
            <a:off x="92560" y="1084521"/>
            <a:ext cx="4511171" cy="830997"/>
          </a:xfrm>
          <a:prstGeom prst="rect">
            <a:avLst/>
          </a:prstGeom>
          <a:noFill/>
        </p:spPr>
        <p:txBody>
          <a:bodyPr wrap="none" rtlCol="0">
            <a:spAutoFit/>
          </a:bodyPr>
          <a:lstStyle/>
          <a:p>
            <a:r>
              <a:rPr lang="en-RO" sz="2400" b="1" dirty="0"/>
              <a:t>Case Study</a:t>
            </a:r>
          </a:p>
          <a:p>
            <a:r>
              <a:rPr lang="en-RO" sz="2400" b="1" dirty="0"/>
              <a:t>Romania - Recommendations</a:t>
            </a:r>
          </a:p>
        </p:txBody>
      </p:sp>
      <p:sp>
        <p:nvSpPr>
          <p:cNvPr id="6" name="TextBox 5">
            <a:extLst>
              <a:ext uri="{FF2B5EF4-FFF2-40B4-BE49-F238E27FC236}">
                <a16:creationId xmlns:a16="http://schemas.microsoft.com/office/drawing/2014/main" id="{ECA220D1-E3F0-1347-AC19-0110C6ADD415}"/>
              </a:ext>
            </a:extLst>
          </p:cNvPr>
          <p:cNvSpPr txBox="1"/>
          <p:nvPr/>
        </p:nvSpPr>
        <p:spPr>
          <a:xfrm>
            <a:off x="457200" y="2128982"/>
            <a:ext cx="8222100" cy="2923877"/>
          </a:xfrm>
          <a:prstGeom prst="rect">
            <a:avLst/>
          </a:prstGeom>
          <a:noFill/>
        </p:spPr>
        <p:txBody>
          <a:bodyPr wrap="square" rtlCol="0">
            <a:spAutoFit/>
          </a:bodyPr>
          <a:lstStyle/>
          <a:p>
            <a:r>
              <a:rPr lang="en-US" sz="1600" dirty="0"/>
              <a:t> </a:t>
            </a:r>
          </a:p>
          <a:p>
            <a:r>
              <a:rPr lang="en-RO" sz="1600" dirty="0"/>
              <a:t>Romanian activists should pay special attention to: </a:t>
            </a:r>
          </a:p>
          <a:p>
            <a:endParaRPr lang="en-RO" sz="1600" dirty="0"/>
          </a:p>
          <a:p>
            <a:pPr marL="171450" indent="-171450">
              <a:buFont typeface="Arial" panose="020B0604020202020204" pitchFamily="34" charset="0"/>
              <a:buChar char="•"/>
            </a:pPr>
            <a:r>
              <a:rPr lang="en-RO" sz="1600" dirty="0"/>
              <a:t>Events taking place at </a:t>
            </a:r>
            <a:r>
              <a:rPr lang="en-RO" sz="1600" b="1" u="sng" dirty="0"/>
              <a:t>a local and national level;</a:t>
            </a:r>
            <a:r>
              <a:rPr lang="en-RO" sz="1600" dirty="0"/>
              <a:t> for the LGBT community, special attention should be paid to </a:t>
            </a:r>
            <a:r>
              <a:rPr lang="en-RO" sz="1600" b="1" u="sng" dirty="0"/>
              <a:t>the international level</a:t>
            </a:r>
            <a:r>
              <a:rPr lang="en-RO" sz="1600" dirty="0"/>
              <a:t>;</a:t>
            </a:r>
          </a:p>
          <a:p>
            <a:endParaRPr lang="en-RO" sz="1600" dirty="0"/>
          </a:p>
          <a:p>
            <a:pPr marL="171450" indent="-171450">
              <a:buFont typeface="Arial" panose="020B0604020202020204" pitchFamily="34" charset="0"/>
              <a:buChar char="•"/>
            </a:pPr>
            <a:r>
              <a:rPr lang="en-RO" sz="1600" dirty="0"/>
              <a:t>Given that hate speech tends to be more prevalent in the user generated comments to posts on social networks, the managers of these accounts should allocate more resources for content moderation activities.</a:t>
            </a:r>
          </a:p>
          <a:p>
            <a:endParaRPr lang="en-RO" sz="16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p:txBody>
      </p:sp>
    </p:spTree>
    <p:extLst>
      <p:ext uri="{BB962C8B-B14F-4D97-AF65-F5344CB8AC3E}">
        <p14:creationId xmlns:p14="http://schemas.microsoft.com/office/powerpoint/2010/main" val="3849295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C4C11-FCAE-D64F-8B8D-A4686DABD631}"/>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Slide Number Placeholder 2">
            <a:extLst>
              <a:ext uri="{FF2B5EF4-FFF2-40B4-BE49-F238E27FC236}">
                <a16:creationId xmlns:a16="http://schemas.microsoft.com/office/drawing/2014/main" id="{7A703F5D-4DED-874A-A80E-4D0F2B0D5833}"/>
              </a:ext>
            </a:extLst>
          </p:cNvPr>
          <p:cNvSpPr>
            <a:spLocks noGrp="1"/>
          </p:cNvSpPr>
          <p:nvPr>
            <p:ph type="sldNum" sz="quarter" idx="4"/>
          </p:nvPr>
        </p:nvSpPr>
        <p:spPr/>
        <p:txBody>
          <a:bodyPr/>
          <a:lstStyle/>
          <a:p>
            <a:fld id="{E8716A00-CC3F-A24A-9B86-816E9CA7F4AC}" type="slidenum">
              <a:rPr lang="fr-FR" smtClean="0"/>
              <a:pPr/>
              <a:t>15</a:t>
            </a:fld>
            <a:endParaRPr lang="fr-FR" dirty="0"/>
          </a:p>
        </p:txBody>
      </p:sp>
      <p:sp>
        <p:nvSpPr>
          <p:cNvPr id="5" name="TextBox 4">
            <a:extLst>
              <a:ext uri="{FF2B5EF4-FFF2-40B4-BE49-F238E27FC236}">
                <a16:creationId xmlns:a16="http://schemas.microsoft.com/office/drawing/2014/main" id="{B35B7A6C-0215-8940-931A-BA195C9425D7}"/>
              </a:ext>
            </a:extLst>
          </p:cNvPr>
          <p:cNvSpPr txBox="1"/>
          <p:nvPr/>
        </p:nvSpPr>
        <p:spPr>
          <a:xfrm>
            <a:off x="92560" y="1084521"/>
            <a:ext cx="5040162" cy="954107"/>
          </a:xfrm>
          <a:prstGeom prst="rect">
            <a:avLst/>
          </a:prstGeom>
          <a:noFill/>
        </p:spPr>
        <p:txBody>
          <a:bodyPr wrap="none" rtlCol="0">
            <a:spAutoFit/>
          </a:bodyPr>
          <a:lstStyle/>
          <a:p>
            <a:r>
              <a:rPr lang="en-RO" sz="2800" b="1" dirty="0"/>
              <a:t>Case Study</a:t>
            </a:r>
          </a:p>
          <a:p>
            <a:r>
              <a:rPr lang="en-RO" sz="2800" b="1" dirty="0"/>
              <a:t>Germany – Perceived Threat</a:t>
            </a:r>
          </a:p>
        </p:txBody>
      </p:sp>
      <p:sp>
        <p:nvSpPr>
          <p:cNvPr id="6" name="TextBox 5">
            <a:extLst>
              <a:ext uri="{FF2B5EF4-FFF2-40B4-BE49-F238E27FC236}">
                <a16:creationId xmlns:a16="http://schemas.microsoft.com/office/drawing/2014/main" id="{ECA220D1-E3F0-1347-AC19-0110C6ADD415}"/>
              </a:ext>
            </a:extLst>
          </p:cNvPr>
          <p:cNvSpPr txBox="1"/>
          <p:nvPr/>
        </p:nvSpPr>
        <p:spPr>
          <a:xfrm>
            <a:off x="1" y="2150775"/>
            <a:ext cx="5310554" cy="3508653"/>
          </a:xfrm>
          <a:prstGeom prst="rect">
            <a:avLst/>
          </a:prstGeom>
          <a:noFill/>
        </p:spPr>
        <p:txBody>
          <a:bodyPr wrap="square" rtlCol="0">
            <a:spAutoFit/>
          </a:bodyPr>
          <a:lstStyle/>
          <a:p>
            <a:pPr marL="171450" indent="-171450">
              <a:buFont typeface="Arial" panose="020B0604020202020204" pitchFamily="34" charset="0"/>
              <a:buChar char="•"/>
            </a:pPr>
            <a:r>
              <a:rPr lang="en-RO" sz="1400" b="1" dirty="0"/>
              <a:t>15 events </a:t>
            </a:r>
            <a:r>
              <a:rPr lang="en-RO" sz="1400" dirty="0"/>
              <a:t>occuring mostly in spring 2020</a:t>
            </a:r>
          </a:p>
          <a:p>
            <a:pPr marL="742950" lvl="1" indent="-285750">
              <a:buFont typeface="Wingdings" pitchFamily="2" charset="2"/>
              <a:buChar char="Ø"/>
            </a:pPr>
            <a:r>
              <a:rPr lang="en-US" sz="1400" dirty="0"/>
              <a:t>These events generated multiple posts on social networks (mainly on Facebook and Twitter) and hundreds of comments. </a:t>
            </a:r>
          </a:p>
          <a:p>
            <a:endParaRPr lang="en-US" sz="1400" dirty="0"/>
          </a:p>
          <a:p>
            <a:r>
              <a:rPr lang="en-US" sz="1600" b="1" dirty="0"/>
              <a:t>Perceived threat </a:t>
            </a:r>
          </a:p>
          <a:p>
            <a:endParaRPr lang="en-US" sz="1600" b="1" dirty="0"/>
          </a:p>
          <a:p>
            <a:pPr marL="285750" indent="-285750">
              <a:buFont typeface="Wingdings" pitchFamily="2" charset="2"/>
              <a:buChar char="Ø"/>
            </a:pPr>
            <a:r>
              <a:rPr lang="en-US" sz="1400" dirty="0"/>
              <a:t>Most of the events were susceptible to primarily </a:t>
            </a:r>
            <a:r>
              <a:rPr lang="en-US" sz="1400" b="1" dirty="0"/>
              <a:t>generate fear regarding cultural changes or changes to the way of life </a:t>
            </a:r>
            <a:r>
              <a:rPr lang="en-US" sz="1400" dirty="0"/>
              <a:t>in Germany (11 out of 15 events). </a:t>
            </a:r>
          </a:p>
          <a:p>
            <a:endParaRPr lang="en-US" sz="1400" dirty="0"/>
          </a:p>
          <a:p>
            <a:pPr marL="285750" indent="-285750">
              <a:buFont typeface="Wingdings" pitchFamily="2" charset="2"/>
              <a:buChar char="Ø"/>
            </a:pPr>
            <a:r>
              <a:rPr lang="en-US" sz="1400" b="1" dirty="0"/>
              <a:t>Concrete antisocial acts </a:t>
            </a:r>
            <a:r>
              <a:rPr lang="en-US" sz="1400" dirty="0"/>
              <a:t>or behaviors were observed in only </a:t>
            </a:r>
            <a:r>
              <a:rPr lang="en-US" sz="1400" b="1" dirty="0"/>
              <a:t>one event out of the 15 </a:t>
            </a:r>
            <a:r>
              <a:rPr lang="en-US" sz="1400" dirty="0"/>
              <a:t>we have analyzed. </a:t>
            </a:r>
          </a:p>
          <a:p>
            <a:endParaRPr lang="en-RO"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p:txBody>
      </p:sp>
      <p:pic>
        <p:nvPicPr>
          <p:cNvPr id="9" name="image21.png" descr="Chart, bar chart&#10;&#10;Description automatically generated">
            <a:extLst>
              <a:ext uri="{FF2B5EF4-FFF2-40B4-BE49-F238E27FC236}">
                <a16:creationId xmlns:a16="http://schemas.microsoft.com/office/drawing/2014/main" id="{78B1A7A1-82F1-E946-8DCA-03964AC22B12}"/>
              </a:ext>
            </a:extLst>
          </p:cNvPr>
          <p:cNvPicPr/>
          <p:nvPr/>
        </p:nvPicPr>
        <p:blipFill>
          <a:blip r:embed="rId2"/>
          <a:srcRect/>
          <a:stretch>
            <a:fillRect/>
          </a:stretch>
        </p:blipFill>
        <p:spPr>
          <a:xfrm>
            <a:off x="5433237" y="1057058"/>
            <a:ext cx="3705717" cy="5186769"/>
          </a:xfrm>
          <a:prstGeom prst="rect">
            <a:avLst/>
          </a:prstGeom>
          <a:ln/>
        </p:spPr>
      </p:pic>
    </p:spTree>
    <p:extLst>
      <p:ext uri="{BB962C8B-B14F-4D97-AF65-F5344CB8AC3E}">
        <p14:creationId xmlns:p14="http://schemas.microsoft.com/office/powerpoint/2010/main" val="1165547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C4C11-FCAE-D64F-8B8D-A4686DABD631}"/>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Slide Number Placeholder 2">
            <a:extLst>
              <a:ext uri="{FF2B5EF4-FFF2-40B4-BE49-F238E27FC236}">
                <a16:creationId xmlns:a16="http://schemas.microsoft.com/office/drawing/2014/main" id="{7A703F5D-4DED-874A-A80E-4D0F2B0D5833}"/>
              </a:ext>
            </a:extLst>
          </p:cNvPr>
          <p:cNvSpPr>
            <a:spLocks noGrp="1"/>
          </p:cNvSpPr>
          <p:nvPr>
            <p:ph type="sldNum" sz="quarter" idx="4"/>
          </p:nvPr>
        </p:nvSpPr>
        <p:spPr/>
        <p:txBody>
          <a:bodyPr/>
          <a:lstStyle/>
          <a:p>
            <a:fld id="{E8716A00-CC3F-A24A-9B86-816E9CA7F4AC}" type="slidenum">
              <a:rPr lang="fr-FR" smtClean="0"/>
              <a:pPr/>
              <a:t>16</a:t>
            </a:fld>
            <a:endParaRPr lang="fr-FR" dirty="0"/>
          </a:p>
        </p:txBody>
      </p:sp>
      <p:sp>
        <p:nvSpPr>
          <p:cNvPr id="5" name="TextBox 4">
            <a:extLst>
              <a:ext uri="{FF2B5EF4-FFF2-40B4-BE49-F238E27FC236}">
                <a16:creationId xmlns:a16="http://schemas.microsoft.com/office/drawing/2014/main" id="{B35B7A6C-0215-8940-931A-BA195C9425D7}"/>
              </a:ext>
            </a:extLst>
          </p:cNvPr>
          <p:cNvSpPr txBox="1"/>
          <p:nvPr/>
        </p:nvSpPr>
        <p:spPr>
          <a:xfrm>
            <a:off x="92560" y="1084521"/>
            <a:ext cx="2989921" cy="400110"/>
          </a:xfrm>
          <a:prstGeom prst="rect">
            <a:avLst/>
          </a:prstGeom>
          <a:noFill/>
        </p:spPr>
        <p:txBody>
          <a:bodyPr wrap="none" rtlCol="0">
            <a:spAutoFit/>
          </a:bodyPr>
          <a:lstStyle/>
          <a:p>
            <a:r>
              <a:rPr lang="en-RO" sz="2000" b="1" dirty="0"/>
              <a:t>Case Study - Germany </a:t>
            </a:r>
          </a:p>
        </p:txBody>
      </p:sp>
      <p:sp>
        <p:nvSpPr>
          <p:cNvPr id="6" name="TextBox 5">
            <a:extLst>
              <a:ext uri="{FF2B5EF4-FFF2-40B4-BE49-F238E27FC236}">
                <a16:creationId xmlns:a16="http://schemas.microsoft.com/office/drawing/2014/main" id="{ECA220D1-E3F0-1347-AC19-0110C6ADD415}"/>
              </a:ext>
            </a:extLst>
          </p:cNvPr>
          <p:cNvSpPr txBox="1"/>
          <p:nvPr/>
        </p:nvSpPr>
        <p:spPr>
          <a:xfrm>
            <a:off x="92560" y="1658333"/>
            <a:ext cx="4997302" cy="4524315"/>
          </a:xfrm>
          <a:prstGeom prst="rect">
            <a:avLst/>
          </a:prstGeom>
          <a:noFill/>
        </p:spPr>
        <p:txBody>
          <a:bodyPr wrap="square" rtlCol="0">
            <a:spAutoFit/>
          </a:bodyPr>
          <a:lstStyle/>
          <a:p>
            <a:r>
              <a:rPr lang="en-US" sz="1600" b="1" dirty="0"/>
              <a:t>Perceived Characteristic</a:t>
            </a:r>
          </a:p>
          <a:p>
            <a:endParaRPr lang="en-US" sz="1600" b="1" dirty="0"/>
          </a:p>
          <a:p>
            <a:pPr marL="285750" indent="-285750">
              <a:buFont typeface="Wingdings" pitchFamily="2" charset="2"/>
              <a:buChar char="Ø"/>
            </a:pPr>
            <a:r>
              <a:rPr lang="en-US" sz="1400" dirty="0"/>
              <a:t>1/3 of the events involved </a:t>
            </a:r>
            <a:r>
              <a:rPr lang="en-US" sz="1400" b="1" dirty="0"/>
              <a:t>refugees</a:t>
            </a:r>
            <a:endParaRPr lang="en-US" sz="1400" dirty="0"/>
          </a:p>
          <a:p>
            <a:pPr marL="171450" indent="-171450">
              <a:buFont typeface="Wingdings" pitchFamily="2" charset="2"/>
              <a:buChar char="Ø"/>
            </a:pPr>
            <a:endParaRPr lang="en-RO" sz="1050" dirty="0"/>
          </a:p>
          <a:p>
            <a:pPr marL="285750" indent="-285750">
              <a:buFont typeface="Wingdings" pitchFamily="2" charset="2"/>
              <a:buChar char="Ø"/>
            </a:pPr>
            <a:r>
              <a:rPr lang="en-US" sz="1400" dirty="0"/>
              <a:t>2/3 of the events involved </a:t>
            </a:r>
            <a:r>
              <a:rPr lang="en-US" sz="1400" b="1" dirty="0"/>
              <a:t>minorities, either historical or more recent</a:t>
            </a:r>
          </a:p>
          <a:p>
            <a:pPr marL="285750" indent="-285750">
              <a:buFont typeface="Wingdings" pitchFamily="2" charset="2"/>
              <a:buChar char="Ø"/>
            </a:pPr>
            <a:endParaRPr lang="en-US" sz="1400" b="1" dirty="0"/>
          </a:p>
          <a:p>
            <a:pPr marL="285750" indent="-285750">
              <a:buFont typeface="Wingdings" pitchFamily="2" charset="2"/>
              <a:buChar char="Ø"/>
            </a:pPr>
            <a:r>
              <a:rPr lang="en-US" sz="1400" dirty="0"/>
              <a:t>Out of the 15 events, 9 had the potential to generate hate speech against people based on </a:t>
            </a:r>
            <a:r>
              <a:rPr lang="en-US" sz="1400" b="1" dirty="0"/>
              <a:t>their ethnicity </a:t>
            </a:r>
            <a:r>
              <a:rPr lang="en-US" sz="1400" dirty="0"/>
              <a:t>and 5 based on </a:t>
            </a:r>
            <a:r>
              <a:rPr lang="en-US" sz="1400" b="1" dirty="0"/>
              <a:t>their religion</a:t>
            </a:r>
            <a:r>
              <a:rPr lang="en-US" sz="1400" dirty="0"/>
              <a:t>. </a:t>
            </a:r>
          </a:p>
          <a:p>
            <a:pPr marL="285750" indent="-285750">
              <a:buFont typeface="Arial" panose="020B0604020202020204" pitchFamily="34" charset="0"/>
              <a:buChar char="•"/>
            </a:pPr>
            <a:endParaRPr lang="en-US" sz="1400" dirty="0"/>
          </a:p>
          <a:p>
            <a:r>
              <a:rPr lang="en-US" sz="1600" b="1" dirty="0"/>
              <a:t>Localization</a:t>
            </a:r>
          </a:p>
          <a:p>
            <a:endParaRPr lang="en-US" sz="1600" b="1" dirty="0"/>
          </a:p>
          <a:p>
            <a:pPr marL="285750" indent="-285750">
              <a:buFont typeface="Wingdings" pitchFamily="2" charset="2"/>
              <a:buChar char="Ø"/>
            </a:pPr>
            <a:r>
              <a:rPr lang="en-US" sz="1400" dirty="0"/>
              <a:t>Almost 2/3 of the events </a:t>
            </a:r>
            <a:r>
              <a:rPr lang="en-US" sz="1400" b="1" dirty="0"/>
              <a:t>at a national level</a:t>
            </a:r>
          </a:p>
          <a:p>
            <a:pPr marL="285750" indent="-285750">
              <a:buFont typeface="Wingdings" pitchFamily="2" charset="2"/>
              <a:buChar char="Ø"/>
            </a:pPr>
            <a:endParaRPr lang="en-US" sz="1400" b="1" dirty="0"/>
          </a:p>
          <a:p>
            <a:pPr marL="285750" indent="-285750">
              <a:buFont typeface="Wingdings" pitchFamily="2" charset="2"/>
              <a:buChar char="Ø"/>
            </a:pPr>
            <a:r>
              <a:rPr lang="en-US" sz="1400" dirty="0"/>
              <a:t>Almost 1/3 of the events </a:t>
            </a:r>
            <a:r>
              <a:rPr lang="en-US" sz="1400" b="1" dirty="0"/>
              <a:t>at the European level</a:t>
            </a:r>
          </a:p>
          <a:p>
            <a:pPr marL="285750" indent="-285750">
              <a:buFont typeface="Arial" panose="020B0604020202020204" pitchFamily="34" charset="0"/>
              <a:buChar char="•"/>
            </a:pPr>
            <a:endParaRPr lang="en-US" sz="1400" dirty="0"/>
          </a:p>
          <a:p>
            <a:endParaRPr lang="en-US" sz="1400" dirty="0"/>
          </a:p>
          <a:p>
            <a:endParaRPr lang="en-RO" sz="1050" dirty="0"/>
          </a:p>
          <a:p>
            <a:pPr marL="285750" indent="-285750">
              <a:buFont typeface="Arial" panose="020B0604020202020204" pitchFamily="34" charset="0"/>
              <a:buChar char="•"/>
            </a:pPr>
            <a:endParaRPr lang="en-US" sz="1050" dirty="0"/>
          </a:p>
          <a:p>
            <a:pPr marL="285750" indent="-285750">
              <a:buFont typeface="Arial" panose="020B0604020202020204" pitchFamily="34" charset="0"/>
              <a:buChar char="•"/>
            </a:pPr>
            <a:endParaRPr lang="en-US" sz="1050" dirty="0"/>
          </a:p>
        </p:txBody>
      </p:sp>
      <p:pic>
        <p:nvPicPr>
          <p:cNvPr id="8" name="image22.png" descr="Chart, bar chart&#10;&#10;Description automatically generated">
            <a:extLst>
              <a:ext uri="{FF2B5EF4-FFF2-40B4-BE49-F238E27FC236}">
                <a16:creationId xmlns:a16="http://schemas.microsoft.com/office/drawing/2014/main" id="{23ADA8C3-D0F9-2E42-920D-10E0270BB5D2}"/>
              </a:ext>
            </a:extLst>
          </p:cNvPr>
          <p:cNvPicPr/>
          <p:nvPr/>
        </p:nvPicPr>
        <p:blipFill>
          <a:blip r:embed="rId2"/>
          <a:srcRect/>
          <a:stretch>
            <a:fillRect/>
          </a:stretch>
        </p:blipFill>
        <p:spPr>
          <a:xfrm>
            <a:off x="5209952" y="1084521"/>
            <a:ext cx="3934047" cy="5029200"/>
          </a:xfrm>
          <a:prstGeom prst="rect">
            <a:avLst/>
          </a:prstGeom>
          <a:ln/>
        </p:spPr>
      </p:pic>
    </p:spTree>
    <p:extLst>
      <p:ext uri="{BB962C8B-B14F-4D97-AF65-F5344CB8AC3E}">
        <p14:creationId xmlns:p14="http://schemas.microsoft.com/office/powerpoint/2010/main" val="2275302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C4C11-FCAE-D64F-8B8D-A4686DABD631}"/>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Slide Number Placeholder 2">
            <a:extLst>
              <a:ext uri="{FF2B5EF4-FFF2-40B4-BE49-F238E27FC236}">
                <a16:creationId xmlns:a16="http://schemas.microsoft.com/office/drawing/2014/main" id="{7A703F5D-4DED-874A-A80E-4D0F2B0D5833}"/>
              </a:ext>
            </a:extLst>
          </p:cNvPr>
          <p:cNvSpPr>
            <a:spLocks noGrp="1"/>
          </p:cNvSpPr>
          <p:nvPr>
            <p:ph type="sldNum" sz="quarter" idx="4"/>
          </p:nvPr>
        </p:nvSpPr>
        <p:spPr/>
        <p:txBody>
          <a:bodyPr/>
          <a:lstStyle/>
          <a:p>
            <a:fld id="{E8716A00-CC3F-A24A-9B86-816E9CA7F4AC}" type="slidenum">
              <a:rPr lang="fr-FR" smtClean="0"/>
              <a:pPr/>
              <a:t>17</a:t>
            </a:fld>
            <a:endParaRPr lang="fr-FR" dirty="0"/>
          </a:p>
        </p:txBody>
      </p:sp>
      <p:sp>
        <p:nvSpPr>
          <p:cNvPr id="5" name="TextBox 4">
            <a:extLst>
              <a:ext uri="{FF2B5EF4-FFF2-40B4-BE49-F238E27FC236}">
                <a16:creationId xmlns:a16="http://schemas.microsoft.com/office/drawing/2014/main" id="{B35B7A6C-0215-8940-931A-BA195C9425D7}"/>
              </a:ext>
            </a:extLst>
          </p:cNvPr>
          <p:cNvSpPr txBox="1"/>
          <p:nvPr/>
        </p:nvSpPr>
        <p:spPr>
          <a:xfrm>
            <a:off x="92560" y="1084521"/>
            <a:ext cx="4546437" cy="830997"/>
          </a:xfrm>
          <a:prstGeom prst="rect">
            <a:avLst/>
          </a:prstGeom>
          <a:noFill/>
        </p:spPr>
        <p:txBody>
          <a:bodyPr wrap="none" rtlCol="0">
            <a:spAutoFit/>
          </a:bodyPr>
          <a:lstStyle/>
          <a:p>
            <a:r>
              <a:rPr lang="en-RO" sz="2400" b="1" dirty="0"/>
              <a:t>Case Study</a:t>
            </a:r>
          </a:p>
          <a:p>
            <a:r>
              <a:rPr lang="en-RO" sz="2400" b="1" dirty="0"/>
              <a:t>Germany - Recommendations</a:t>
            </a:r>
          </a:p>
        </p:txBody>
      </p:sp>
      <p:sp>
        <p:nvSpPr>
          <p:cNvPr id="6" name="TextBox 5">
            <a:extLst>
              <a:ext uri="{FF2B5EF4-FFF2-40B4-BE49-F238E27FC236}">
                <a16:creationId xmlns:a16="http://schemas.microsoft.com/office/drawing/2014/main" id="{ECA220D1-E3F0-1347-AC19-0110C6ADD415}"/>
              </a:ext>
            </a:extLst>
          </p:cNvPr>
          <p:cNvSpPr txBox="1"/>
          <p:nvPr/>
        </p:nvSpPr>
        <p:spPr>
          <a:xfrm>
            <a:off x="92560" y="2396341"/>
            <a:ext cx="4997302" cy="2893100"/>
          </a:xfrm>
          <a:prstGeom prst="rect">
            <a:avLst/>
          </a:prstGeom>
          <a:noFill/>
        </p:spPr>
        <p:txBody>
          <a:bodyPr wrap="square" rtlCol="0">
            <a:spAutoFit/>
          </a:bodyPr>
          <a:lstStyle/>
          <a:p>
            <a:r>
              <a:rPr lang="en-GB" sz="1400" dirty="0"/>
              <a:t>German activists should expect higher volumes of hate speech:</a:t>
            </a:r>
          </a:p>
          <a:p>
            <a:endParaRPr lang="en-GB" sz="1400" dirty="0"/>
          </a:p>
          <a:p>
            <a:pPr marL="171450" indent="-171450">
              <a:buFont typeface="Wingdings" pitchFamily="2" charset="2"/>
              <a:buChar char="Ø"/>
            </a:pPr>
            <a:r>
              <a:rPr lang="en-GB" sz="1400" dirty="0"/>
              <a:t>From events taking place </a:t>
            </a:r>
            <a:r>
              <a:rPr lang="en-GB" sz="1400" b="1" dirty="0"/>
              <a:t>at a national level</a:t>
            </a:r>
            <a:r>
              <a:rPr lang="en-GB" sz="1400" dirty="0"/>
              <a:t>,</a:t>
            </a:r>
          </a:p>
          <a:p>
            <a:pPr marL="171450" indent="-171450">
              <a:buFont typeface="Wingdings" pitchFamily="2" charset="2"/>
              <a:buChar char="Ø"/>
            </a:pPr>
            <a:r>
              <a:rPr lang="en-GB" sz="1400" dirty="0"/>
              <a:t>Involving </a:t>
            </a:r>
            <a:r>
              <a:rPr lang="en-GB" sz="1400" b="1" dirty="0"/>
              <a:t>refugees </a:t>
            </a:r>
            <a:r>
              <a:rPr lang="en-GB" sz="1400" dirty="0"/>
              <a:t>or asylum seekers, </a:t>
            </a:r>
          </a:p>
          <a:p>
            <a:pPr marL="171450" indent="-171450">
              <a:buFont typeface="Wingdings" pitchFamily="2" charset="2"/>
              <a:buChar char="Ø"/>
            </a:pPr>
            <a:r>
              <a:rPr lang="en-GB" sz="1400" dirty="0"/>
              <a:t>Involving people belonging to </a:t>
            </a:r>
            <a:r>
              <a:rPr lang="en-GB" sz="1400" b="1" dirty="0"/>
              <a:t>more than one group vulnerable to hate speech</a:t>
            </a:r>
            <a:r>
              <a:rPr lang="en-GB" sz="1400" dirty="0"/>
              <a:t>. </a:t>
            </a:r>
          </a:p>
          <a:p>
            <a:endParaRPr lang="en-GB" sz="1400" dirty="0"/>
          </a:p>
          <a:p>
            <a:endParaRPr lang="en-GB" sz="1400" dirty="0"/>
          </a:p>
          <a:p>
            <a:pPr marL="171450" indent="-171450">
              <a:buFont typeface="Wingdings" pitchFamily="2" charset="2"/>
              <a:buChar char="v"/>
            </a:pPr>
            <a:r>
              <a:rPr lang="en-GB" sz="1400" dirty="0"/>
              <a:t>Particular attention should be paid to events that can consolidate </a:t>
            </a:r>
            <a:r>
              <a:rPr lang="en-GB" sz="1400" b="1" dirty="0"/>
              <a:t>the fear of threats to the current way of life </a:t>
            </a:r>
            <a:r>
              <a:rPr lang="en-GB" sz="1400" dirty="0"/>
              <a:t>in Germany or of cultural changes.</a:t>
            </a:r>
          </a:p>
          <a:p>
            <a:endParaRPr lang="en-GB" sz="1400" dirty="0"/>
          </a:p>
        </p:txBody>
      </p:sp>
      <p:pic>
        <p:nvPicPr>
          <p:cNvPr id="9" name="image13.png">
            <a:extLst>
              <a:ext uri="{FF2B5EF4-FFF2-40B4-BE49-F238E27FC236}">
                <a16:creationId xmlns:a16="http://schemas.microsoft.com/office/drawing/2014/main" id="{F1966D6C-570A-8C4E-9EF6-FFAC088316A3}"/>
              </a:ext>
            </a:extLst>
          </p:cNvPr>
          <p:cNvPicPr/>
          <p:nvPr/>
        </p:nvPicPr>
        <p:blipFill>
          <a:blip r:embed="rId2"/>
          <a:srcRect/>
          <a:stretch>
            <a:fillRect/>
          </a:stretch>
        </p:blipFill>
        <p:spPr>
          <a:xfrm>
            <a:off x="5039699" y="1065908"/>
            <a:ext cx="4104301" cy="5189767"/>
          </a:xfrm>
          <a:prstGeom prst="rect">
            <a:avLst/>
          </a:prstGeom>
          <a:ln/>
        </p:spPr>
      </p:pic>
    </p:spTree>
    <p:extLst>
      <p:ext uri="{BB962C8B-B14F-4D97-AF65-F5344CB8AC3E}">
        <p14:creationId xmlns:p14="http://schemas.microsoft.com/office/powerpoint/2010/main" val="3319464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C4C11-FCAE-D64F-8B8D-A4686DABD631}"/>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Slide Number Placeholder 2">
            <a:extLst>
              <a:ext uri="{FF2B5EF4-FFF2-40B4-BE49-F238E27FC236}">
                <a16:creationId xmlns:a16="http://schemas.microsoft.com/office/drawing/2014/main" id="{7A703F5D-4DED-874A-A80E-4D0F2B0D5833}"/>
              </a:ext>
            </a:extLst>
          </p:cNvPr>
          <p:cNvSpPr>
            <a:spLocks noGrp="1"/>
          </p:cNvSpPr>
          <p:nvPr>
            <p:ph type="sldNum" sz="quarter" idx="4"/>
          </p:nvPr>
        </p:nvSpPr>
        <p:spPr/>
        <p:txBody>
          <a:bodyPr/>
          <a:lstStyle/>
          <a:p>
            <a:fld id="{E8716A00-CC3F-A24A-9B86-816E9CA7F4AC}" type="slidenum">
              <a:rPr lang="fr-FR" smtClean="0"/>
              <a:pPr/>
              <a:t>18</a:t>
            </a:fld>
            <a:endParaRPr lang="fr-FR" dirty="0"/>
          </a:p>
        </p:txBody>
      </p:sp>
      <p:sp>
        <p:nvSpPr>
          <p:cNvPr id="5" name="TextBox 4">
            <a:extLst>
              <a:ext uri="{FF2B5EF4-FFF2-40B4-BE49-F238E27FC236}">
                <a16:creationId xmlns:a16="http://schemas.microsoft.com/office/drawing/2014/main" id="{B35B7A6C-0215-8940-931A-BA195C9425D7}"/>
              </a:ext>
            </a:extLst>
          </p:cNvPr>
          <p:cNvSpPr txBox="1"/>
          <p:nvPr/>
        </p:nvSpPr>
        <p:spPr>
          <a:xfrm>
            <a:off x="92560" y="1084521"/>
            <a:ext cx="2749471" cy="461665"/>
          </a:xfrm>
          <a:prstGeom prst="rect">
            <a:avLst/>
          </a:prstGeom>
          <a:noFill/>
        </p:spPr>
        <p:txBody>
          <a:bodyPr wrap="none" rtlCol="0">
            <a:spAutoFit/>
          </a:bodyPr>
          <a:lstStyle/>
          <a:p>
            <a:r>
              <a:rPr lang="en-RO" sz="2400" b="1" dirty="0"/>
              <a:t>Case Study - Italy</a:t>
            </a:r>
          </a:p>
        </p:txBody>
      </p:sp>
      <p:sp>
        <p:nvSpPr>
          <p:cNvPr id="6" name="TextBox 5">
            <a:extLst>
              <a:ext uri="{FF2B5EF4-FFF2-40B4-BE49-F238E27FC236}">
                <a16:creationId xmlns:a16="http://schemas.microsoft.com/office/drawing/2014/main" id="{ECA220D1-E3F0-1347-AC19-0110C6ADD415}"/>
              </a:ext>
            </a:extLst>
          </p:cNvPr>
          <p:cNvSpPr txBox="1"/>
          <p:nvPr/>
        </p:nvSpPr>
        <p:spPr>
          <a:xfrm>
            <a:off x="92560" y="1687006"/>
            <a:ext cx="4712403" cy="4185761"/>
          </a:xfrm>
          <a:prstGeom prst="rect">
            <a:avLst/>
          </a:prstGeom>
          <a:noFill/>
        </p:spPr>
        <p:txBody>
          <a:bodyPr wrap="square" rtlCol="0">
            <a:spAutoFit/>
          </a:bodyPr>
          <a:lstStyle/>
          <a:p>
            <a:pPr marL="285750" indent="-285750">
              <a:buFont typeface="Arial" panose="020B0604020202020204" pitchFamily="34" charset="0"/>
              <a:buChar char="•"/>
            </a:pPr>
            <a:r>
              <a:rPr lang="en-US" sz="1400" b="1" dirty="0"/>
              <a:t>21 events</a:t>
            </a:r>
            <a:r>
              <a:rPr lang="en-US" sz="1400" dirty="0"/>
              <a:t> between March and September 2020</a:t>
            </a:r>
          </a:p>
          <a:p>
            <a:pPr marL="742950" lvl="1" indent="-285750">
              <a:buFont typeface="Wingdings" pitchFamily="2" charset="2"/>
              <a:buChar char="Ø"/>
            </a:pPr>
            <a:r>
              <a:rPr lang="en-US" sz="1400" dirty="0"/>
              <a:t>These events generated hundreds of posts on social networks (mainly on Facebook and Twitter), which generated thousands of comments. </a:t>
            </a:r>
          </a:p>
          <a:p>
            <a:endParaRPr lang="en-US" sz="1400" dirty="0"/>
          </a:p>
          <a:p>
            <a:r>
              <a:rPr lang="en-US" sz="1600" b="1" dirty="0"/>
              <a:t>Perceived Threat </a:t>
            </a:r>
          </a:p>
          <a:p>
            <a:endParaRPr lang="en-US" sz="1400" b="1" dirty="0"/>
          </a:p>
          <a:p>
            <a:pPr marL="285750" indent="-285750">
              <a:buFont typeface="Wingdings" pitchFamily="2" charset="2"/>
              <a:buChar char="Ø"/>
            </a:pPr>
            <a:r>
              <a:rPr lang="en-US" sz="1400" dirty="0"/>
              <a:t>the most common type of threat </a:t>
            </a:r>
            <a:r>
              <a:rPr lang="en-US" sz="1400" b="1" dirty="0"/>
              <a:t>was fear about changes to the current way of life </a:t>
            </a:r>
            <a:r>
              <a:rPr lang="en-US" sz="1400" dirty="0"/>
              <a:t>in Italy or </a:t>
            </a:r>
            <a:r>
              <a:rPr lang="en-US" sz="1400" b="1" dirty="0"/>
              <a:t>fear of cultural changes</a:t>
            </a:r>
            <a:r>
              <a:rPr lang="en-US" sz="1400" dirty="0"/>
              <a:t> (16 events) </a:t>
            </a:r>
          </a:p>
          <a:p>
            <a:endParaRPr lang="en-US" sz="1400" dirty="0"/>
          </a:p>
          <a:p>
            <a:pPr marL="285750" indent="-285750">
              <a:buFont typeface="Wingdings" pitchFamily="2" charset="2"/>
              <a:buChar char="Ø"/>
            </a:pPr>
            <a:r>
              <a:rPr lang="en-US" sz="1400" dirty="0"/>
              <a:t>fear of </a:t>
            </a:r>
            <a:r>
              <a:rPr lang="en-US" sz="1400" b="1" dirty="0"/>
              <a:t>property destruction </a:t>
            </a:r>
            <a:r>
              <a:rPr lang="en-US" sz="1400" dirty="0"/>
              <a:t>(2 events)</a:t>
            </a:r>
          </a:p>
          <a:p>
            <a:r>
              <a:rPr lang="en-US" sz="1400" dirty="0"/>
              <a:t> </a:t>
            </a:r>
          </a:p>
          <a:p>
            <a:pPr marL="285750" indent="-285750">
              <a:buFont typeface="Wingdings" pitchFamily="2" charset="2"/>
              <a:buChar char="Ø"/>
            </a:pPr>
            <a:r>
              <a:rPr lang="en-US" sz="1400" dirty="0"/>
              <a:t>fear of </a:t>
            </a:r>
            <a:r>
              <a:rPr lang="en-US" sz="1400" b="1" dirty="0"/>
              <a:t>theft/other minor criminal behavior </a:t>
            </a:r>
            <a:r>
              <a:rPr lang="en-US" sz="1400" dirty="0"/>
              <a:t>(2 events)  </a:t>
            </a:r>
          </a:p>
          <a:p>
            <a:endParaRPr lang="en-US" sz="1400" dirty="0"/>
          </a:p>
          <a:p>
            <a:pPr marL="285750" indent="-285750">
              <a:buFont typeface="Wingdings" pitchFamily="2" charset="2"/>
              <a:buChar char="Ø"/>
            </a:pPr>
            <a:r>
              <a:rPr lang="en-US" sz="1400" dirty="0"/>
              <a:t>fear of </a:t>
            </a:r>
            <a:r>
              <a:rPr lang="en-US" sz="1400" b="1" dirty="0"/>
              <a:t>physical harm </a:t>
            </a:r>
            <a:r>
              <a:rPr lang="en-US" sz="1400" dirty="0"/>
              <a:t>(1 event). </a:t>
            </a:r>
          </a:p>
          <a:p>
            <a:pPr lvl="1"/>
            <a:endParaRPr lang="en-US" sz="1400" dirty="0"/>
          </a:p>
        </p:txBody>
      </p:sp>
      <p:pic>
        <p:nvPicPr>
          <p:cNvPr id="7" name="image5.png">
            <a:extLst>
              <a:ext uri="{FF2B5EF4-FFF2-40B4-BE49-F238E27FC236}">
                <a16:creationId xmlns:a16="http://schemas.microsoft.com/office/drawing/2014/main" id="{0A158773-A478-7440-BB4B-3869D9244307}"/>
              </a:ext>
            </a:extLst>
          </p:cNvPr>
          <p:cNvPicPr/>
          <p:nvPr/>
        </p:nvPicPr>
        <p:blipFill>
          <a:blip r:embed="rId2"/>
          <a:srcRect/>
          <a:stretch>
            <a:fillRect/>
          </a:stretch>
        </p:blipFill>
        <p:spPr>
          <a:xfrm>
            <a:off x="4804962" y="1315353"/>
            <a:ext cx="4339037" cy="4675139"/>
          </a:xfrm>
          <a:prstGeom prst="rect">
            <a:avLst/>
          </a:prstGeom>
          <a:ln/>
        </p:spPr>
      </p:pic>
    </p:spTree>
    <p:extLst>
      <p:ext uri="{BB962C8B-B14F-4D97-AF65-F5344CB8AC3E}">
        <p14:creationId xmlns:p14="http://schemas.microsoft.com/office/powerpoint/2010/main" val="1720896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C4C11-FCAE-D64F-8B8D-A4686DABD631}"/>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Slide Number Placeholder 2">
            <a:extLst>
              <a:ext uri="{FF2B5EF4-FFF2-40B4-BE49-F238E27FC236}">
                <a16:creationId xmlns:a16="http://schemas.microsoft.com/office/drawing/2014/main" id="{7A703F5D-4DED-874A-A80E-4D0F2B0D5833}"/>
              </a:ext>
            </a:extLst>
          </p:cNvPr>
          <p:cNvSpPr>
            <a:spLocks noGrp="1"/>
          </p:cNvSpPr>
          <p:nvPr>
            <p:ph type="sldNum" sz="quarter" idx="4"/>
          </p:nvPr>
        </p:nvSpPr>
        <p:spPr/>
        <p:txBody>
          <a:bodyPr/>
          <a:lstStyle/>
          <a:p>
            <a:fld id="{E8716A00-CC3F-A24A-9B86-816E9CA7F4AC}" type="slidenum">
              <a:rPr lang="fr-FR" smtClean="0"/>
              <a:pPr/>
              <a:t>19</a:t>
            </a:fld>
            <a:endParaRPr lang="fr-FR" dirty="0"/>
          </a:p>
        </p:txBody>
      </p:sp>
      <p:sp>
        <p:nvSpPr>
          <p:cNvPr id="5" name="TextBox 4">
            <a:extLst>
              <a:ext uri="{FF2B5EF4-FFF2-40B4-BE49-F238E27FC236}">
                <a16:creationId xmlns:a16="http://schemas.microsoft.com/office/drawing/2014/main" id="{B35B7A6C-0215-8940-931A-BA195C9425D7}"/>
              </a:ext>
            </a:extLst>
          </p:cNvPr>
          <p:cNvSpPr txBox="1"/>
          <p:nvPr/>
        </p:nvSpPr>
        <p:spPr>
          <a:xfrm>
            <a:off x="92560" y="1084521"/>
            <a:ext cx="2749471" cy="461665"/>
          </a:xfrm>
          <a:prstGeom prst="rect">
            <a:avLst/>
          </a:prstGeom>
          <a:noFill/>
        </p:spPr>
        <p:txBody>
          <a:bodyPr wrap="none" rtlCol="0">
            <a:spAutoFit/>
          </a:bodyPr>
          <a:lstStyle/>
          <a:p>
            <a:r>
              <a:rPr lang="en-RO" sz="2400" b="1" dirty="0"/>
              <a:t>Case Study - Italy</a:t>
            </a:r>
          </a:p>
        </p:txBody>
      </p:sp>
      <p:sp>
        <p:nvSpPr>
          <p:cNvPr id="6" name="TextBox 5">
            <a:extLst>
              <a:ext uri="{FF2B5EF4-FFF2-40B4-BE49-F238E27FC236}">
                <a16:creationId xmlns:a16="http://schemas.microsoft.com/office/drawing/2014/main" id="{ECA220D1-E3F0-1347-AC19-0110C6ADD415}"/>
              </a:ext>
            </a:extLst>
          </p:cNvPr>
          <p:cNvSpPr txBox="1"/>
          <p:nvPr/>
        </p:nvSpPr>
        <p:spPr>
          <a:xfrm>
            <a:off x="92560" y="1815626"/>
            <a:ext cx="4997302" cy="3600986"/>
          </a:xfrm>
          <a:prstGeom prst="rect">
            <a:avLst/>
          </a:prstGeom>
          <a:noFill/>
        </p:spPr>
        <p:txBody>
          <a:bodyPr wrap="square" rtlCol="0">
            <a:spAutoFit/>
          </a:bodyPr>
          <a:lstStyle/>
          <a:p>
            <a:r>
              <a:rPr lang="en-US" sz="1600" b="1" dirty="0"/>
              <a:t>Perceived Characteristic</a:t>
            </a:r>
          </a:p>
          <a:p>
            <a:endParaRPr lang="en-US" sz="1400" dirty="0"/>
          </a:p>
          <a:p>
            <a:pPr marL="171450" indent="-171450">
              <a:buFont typeface="Wingdings" pitchFamily="2" charset="2"/>
              <a:buChar char="Ø"/>
            </a:pPr>
            <a:r>
              <a:rPr lang="en-US" sz="1400" dirty="0"/>
              <a:t>race (8 events) </a:t>
            </a:r>
          </a:p>
          <a:p>
            <a:pPr marL="171450" indent="-171450">
              <a:buFont typeface="Wingdings" pitchFamily="2" charset="2"/>
              <a:buChar char="Ø"/>
            </a:pPr>
            <a:r>
              <a:rPr lang="en-US" sz="1400" dirty="0"/>
              <a:t>ethnicity (5 events)</a:t>
            </a:r>
          </a:p>
          <a:p>
            <a:pPr marL="171450" indent="-171450">
              <a:buFont typeface="Wingdings" pitchFamily="2" charset="2"/>
              <a:buChar char="Ø"/>
            </a:pPr>
            <a:r>
              <a:rPr lang="en-US" sz="1400" dirty="0"/>
              <a:t>gender (4 events) </a:t>
            </a:r>
          </a:p>
          <a:p>
            <a:pPr marL="171450" indent="-171450">
              <a:buFont typeface="Wingdings" pitchFamily="2" charset="2"/>
              <a:buChar char="Ø"/>
            </a:pPr>
            <a:r>
              <a:rPr lang="en-US" sz="1400" dirty="0"/>
              <a:t>sexual orientation (2 events)  </a:t>
            </a:r>
          </a:p>
          <a:p>
            <a:pPr marL="171450" indent="-171450">
              <a:buFont typeface="Wingdings" pitchFamily="2" charset="2"/>
              <a:buChar char="Ø"/>
            </a:pPr>
            <a:r>
              <a:rPr lang="en-US" sz="1400" dirty="0"/>
              <a:t>age (1 event). </a:t>
            </a:r>
          </a:p>
          <a:p>
            <a:endParaRPr lang="en-US" sz="1400" dirty="0"/>
          </a:p>
          <a:p>
            <a:r>
              <a:rPr lang="en-US" sz="1600" b="1" dirty="0"/>
              <a:t>Localization </a:t>
            </a:r>
          </a:p>
          <a:p>
            <a:endParaRPr lang="en-US" sz="1400" dirty="0"/>
          </a:p>
          <a:p>
            <a:pPr marL="171450" indent="-171450">
              <a:buFont typeface="Wingdings" pitchFamily="2" charset="2"/>
              <a:buChar char="Ø"/>
            </a:pPr>
            <a:r>
              <a:rPr lang="en-US" sz="1400" dirty="0"/>
              <a:t>at a national level (14 events) </a:t>
            </a:r>
          </a:p>
          <a:p>
            <a:pPr marL="171450" indent="-171450">
              <a:buFont typeface="Wingdings" pitchFamily="2" charset="2"/>
              <a:buChar char="Ø"/>
            </a:pPr>
            <a:r>
              <a:rPr lang="en-US" sz="1400" dirty="0"/>
              <a:t>at a local level (4 events)</a:t>
            </a:r>
          </a:p>
          <a:p>
            <a:endParaRPr lang="en-US" sz="1400" dirty="0"/>
          </a:p>
          <a:p>
            <a:r>
              <a:rPr lang="en-US" sz="1400" dirty="0"/>
              <a:t>In strong contradiction to the findings in Romania and Germany, hate speech was frequently found in the posts discussing the events, as in the comments to these posts</a:t>
            </a:r>
          </a:p>
        </p:txBody>
      </p:sp>
      <p:pic>
        <p:nvPicPr>
          <p:cNvPr id="7" name="image12.png" descr="Chart, bar chart&#10;&#10;Description automatically generated">
            <a:extLst>
              <a:ext uri="{FF2B5EF4-FFF2-40B4-BE49-F238E27FC236}">
                <a16:creationId xmlns:a16="http://schemas.microsoft.com/office/drawing/2014/main" id="{99659DD9-550F-774C-A4F9-75F0FF74C8FB}"/>
              </a:ext>
            </a:extLst>
          </p:cNvPr>
          <p:cNvPicPr/>
          <p:nvPr/>
        </p:nvPicPr>
        <p:blipFill>
          <a:blip r:embed="rId2"/>
          <a:srcRect/>
          <a:stretch>
            <a:fillRect/>
          </a:stretch>
        </p:blipFill>
        <p:spPr>
          <a:xfrm>
            <a:off x="5263384" y="959028"/>
            <a:ext cx="3880616" cy="5314182"/>
          </a:xfrm>
          <a:prstGeom prst="rect">
            <a:avLst/>
          </a:prstGeom>
          <a:ln/>
        </p:spPr>
      </p:pic>
    </p:spTree>
    <p:extLst>
      <p:ext uri="{BB962C8B-B14F-4D97-AF65-F5344CB8AC3E}">
        <p14:creationId xmlns:p14="http://schemas.microsoft.com/office/powerpoint/2010/main" val="3067875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4238625"/>
            <a:ext cx="9144000" cy="1905000"/>
          </a:xfrm>
          <a:prstGeom prst="rect">
            <a:avLst/>
          </a:prstGeom>
        </p:spPr>
        <p:txBody>
          <a:bodyPr>
            <a:normAutofit/>
          </a:bodyPr>
          <a:lstStyle/>
          <a:p>
            <a:pPr algn="ctr"/>
            <a:r>
              <a:rPr lang="fr-FR" sz="3200" b="1" dirty="0" err="1">
                <a:solidFill>
                  <a:srgbClr val="0D347D"/>
                </a:solidFill>
                <a:latin typeface="Arial Narrow" panose="020B0606020202030204" pitchFamily="34" charset="0"/>
              </a:rPr>
              <a:t>Assessing</a:t>
            </a:r>
            <a:r>
              <a:rPr lang="fr-FR" sz="3200" b="1" dirty="0">
                <a:solidFill>
                  <a:srgbClr val="0D347D"/>
                </a:solidFill>
                <a:latin typeface="Arial Narrow" panose="020B0606020202030204" pitchFamily="34" charset="0"/>
              </a:rPr>
              <a:t> </a:t>
            </a:r>
            <a:r>
              <a:rPr lang="fr-FR" sz="3200" b="1" dirty="0" err="1">
                <a:solidFill>
                  <a:srgbClr val="0D347D"/>
                </a:solidFill>
                <a:latin typeface="Arial Narrow" panose="020B0606020202030204" pitchFamily="34" charset="0"/>
              </a:rPr>
              <a:t>whether</a:t>
            </a:r>
            <a:r>
              <a:rPr lang="fr-FR" sz="3200" b="1" dirty="0">
                <a:solidFill>
                  <a:srgbClr val="0D347D"/>
                </a:solidFill>
                <a:latin typeface="Arial Narrow" panose="020B0606020202030204" pitchFamily="34" charset="0"/>
              </a:rPr>
              <a:t> </a:t>
            </a:r>
            <a:r>
              <a:rPr lang="fr-FR" sz="3200" b="1" dirty="0" err="1">
                <a:solidFill>
                  <a:srgbClr val="0D347D"/>
                </a:solidFill>
                <a:latin typeface="Arial Narrow" panose="020B0606020202030204" pitchFamily="34" charset="0"/>
              </a:rPr>
              <a:t>hate</a:t>
            </a:r>
            <a:r>
              <a:rPr lang="fr-FR" sz="3200" b="1" dirty="0">
                <a:solidFill>
                  <a:srgbClr val="0D347D"/>
                </a:solidFill>
                <a:latin typeface="Arial Narrow" panose="020B0606020202030204" pitchFamily="34" charset="0"/>
              </a:rPr>
              <a:t> speech </a:t>
            </a:r>
            <a:r>
              <a:rPr lang="fr-FR" sz="3200" b="1" dirty="0" err="1">
                <a:solidFill>
                  <a:srgbClr val="0D347D"/>
                </a:solidFill>
                <a:latin typeface="Arial Narrow" panose="020B0606020202030204" pitchFamily="34" charset="0"/>
              </a:rPr>
              <a:t>will</a:t>
            </a:r>
            <a:r>
              <a:rPr lang="fr-FR" sz="3200" b="1" dirty="0">
                <a:solidFill>
                  <a:srgbClr val="0D347D"/>
                </a:solidFill>
                <a:latin typeface="Arial Narrow" panose="020B0606020202030204" pitchFamily="34" charset="0"/>
              </a:rPr>
              <a:t> spread</a:t>
            </a:r>
            <a:br>
              <a:rPr lang="fr-FR" sz="3200" b="1" dirty="0">
                <a:solidFill>
                  <a:srgbClr val="0D347D"/>
                </a:solidFill>
                <a:latin typeface="Arial Narrow" panose="020B0606020202030204" pitchFamily="34" charset="0"/>
              </a:rPr>
            </a:br>
            <a:r>
              <a:rPr lang="fr-FR" sz="1400" b="1" dirty="0">
                <a:solidFill>
                  <a:srgbClr val="0D347D"/>
                </a:solidFill>
                <a:latin typeface="Arial" panose="020B0604020202020204" pitchFamily="34" charset="0"/>
                <a:cs typeface="Arial" panose="020B0604020202020204" pitchFamily="34" charset="0"/>
              </a:rPr>
              <a:t>Victoria </a:t>
            </a:r>
            <a:r>
              <a:rPr lang="fr-FR" sz="1400" b="1" dirty="0" err="1">
                <a:solidFill>
                  <a:srgbClr val="0D347D"/>
                </a:solidFill>
                <a:latin typeface="Arial" panose="020B0604020202020204" pitchFamily="34" charset="0"/>
                <a:cs typeface="Arial" panose="020B0604020202020204" pitchFamily="34" charset="0"/>
              </a:rPr>
              <a:t>Carasava</a:t>
            </a:r>
            <a:r>
              <a:rPr lang="fr-FR" sz="1400" b="1" dirty="0">
                <a:solidFill>
                  <a:srgbClr val="0D347D"/>
                </a:solidFill>
                <a:latin typeface="Arial" panose="020B0604020202020204" pitchFamily="34" charset="0"/>
                <a:cs typeface="Arial" panose="020B0604020202020204" pitchFamily="34" charset="0"/>
              </a:rPr>
              <a:t> </a:t>
            </a:r>
            <a:br>
              <a:rPr lang="fr-FR" sz="1400" b="1" dirty="0">
                <a:solidFill>
                  <a:srgbClr val="0D347D"/>
                </a:solidFill>
                <a:latin typeface="Arial" panose="020B0604020202020204" pitchFamily="34" charset="0"/>
                <a:cs typeface="Arial" panose="020B0604020202020204" pitchFamily="34" charset="0"/>
              </a:rPr>
            </a:br>
            <a:r>
              <a:rPr lang="fr-FR" sz="1400" b="1" dirty="0" err="1">
                <a:solidFill>
                  <a:srgbClr val="0D347D"/>
                </a:solidFill>
                <a:latin typeface="Arial" panose="020B0604020202020204" pitchFamily="34" charset="0"/>
                <a:cs typeface="Arial" panose="020B0604020202020204" pitchFamily="34" charset="0"/>
              </a:rPr>
              <a:t>ActiveWatch</a:t>
            </a:r>
            <a:r>
              <a:rPr lang="fr-FR" sz="1400" b="1" dirty="0">
                <a:solidFill>
                  <a:srgbClr val="0D347D"/>
                </a:solidFill>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C0B2C3F6-6EF1-BA48-A47A-62FB991600A2}"/>
              </a:ext>
            </a:extLst>
          </p:cNvPr>
          <p:cNvPicPr>
            <a:picLocks noChangeAspect="1"/>
          </p:cNvPicPr>
          <p:nvPr/>
        </p:nvPicPr>
        <p:blipFill>
          <a:blip r:embed="rId2"/>
          <a:srcRect/>
          <a:stretch/>
        </p:blipFill>
        <p:spPr>
          <a:xfrm>
            <a:off x="0" y="0"/>
            <a:ext cx="9144000" cy="3634382"/>
          </a:xfrm>
          <a:prstGeom prst="rect">
            <a:avLst/>
          </a:prstGeom>
          <a:blipFill>
            <a:blip r:embed="rId2"/>
            <a:stretch>
              <a:fillRect/>
            </a:stretch>
          </a:blipFill>
        </p:spPr>
      </p:pic>
    </p:spTree>
    <p:extLst>
      <p:ext uri="{BB962C8B-B14F-4D97-AF65-F5344CB8AC3E}">
        <p14:creationId xmlns:p14="http://schemas.microsoft.com/office/powerpoint/2010/main" val="1053266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C4C11-FCAE-D64F-8B8D-A4686DABD631}"/>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Slide Number Placeholder 2">
            <a:extLst>
              <a:ext uri="{FF2B5EF4-FFF2-40B4-BE49-F238E27FC236}">
                <a16:creationId xmlns:a16="http://schemas.microsoft.com/office/drawing/2014/main" id="{7A703F5D-4DED-874A-A80E-4D0F2B0D5833}"/>
              </a:ext>
            </a:extLst>
          </p:cNvPr>
          <p:cNvSpPr>
            <a:spLocks noGrp="1"/>
          </p:cNvSpPr>
          <p:nvPr>
            <p:ph type="sldNum" sz="quarter" idx="4"/>
          </p:nvPr>
        </p:nvSpPr>
        <p:spPr/>
        <p:txBody>
          <a:bodyPr/>
          <a:lstStyle/>
          <a:p>
            <a:fld id="{E8716A00-CC3F-A24A-9B86-816E9CA7F4AC}" type="slidenum">
              <a:rPr lang="fr-FR" smtClean="0"/>
              <a:pPr/>
              <a:t>20</a:t>
            </a:fld>
            <a:endParaRPr lang="fr-FR" dirty="0"/>
          </a:p>
        </p:txBody>
      </p:sp>
      <p:sp>
        <p:nvSpPr>
          <p:cNvPr id="5" name="TextBox 4">
            <a:extLst>
              <a:ext uri="{FF2B5EF4-FFF2-40B4-BE49-F238E27FC236}">
                <a16:creationId xmlns:a16="http://schemas.microsoft.com/office/drawing/2014/main" id="{B35B7A6C-0215-8940-931A-BA195C9425D7}"/>
              </a:ext>
            </a:extLst>
          </p:cNvPr>
          <p:cNvSpPr txBox="1"/>
          <p:nvPr/>
        </p:nvSpPr>
        <p:spPr>
          <a:xfrm>
            <a:off x="92560" y="1084521"/>
            <a:ext cx="2938625" cy="830997"/>
          </a:xfrm>
          <a:prstGeom prst="rect">
            <a:avLst/>
          </a:prstGeom>
          <a:noFill/>
        </p:spPr>
        <p:txBody>
          <a:bodyPr wrap="none" rtlCol="0">
            <a:spAutoFit/>
          </a:bodyPr>
          <a:lstStyle/>
          <a:p>
            <a:r>
              <a:rPr lang="en-RO" sz="2400" b="1" dirty="0"/>
              <a:t>Case Study – Italy</a:t>
            </a:r>
          </a:p>
          <a:p>
            <a:r>
              <a:rPr lang="en-RO" sz="2400" b="1" dirty="0"/>
              <a:t>Recommendations</a:t>
            </a:r>
          </a:p>
        </p:txBody>
      </p:sp>
      <p:sp>
        <p:nvSpPr>
          <p:cNvPr id="6" name="TextBox 5">
            <a:extLst>
              <a:ext uri="{FF2B5EF4-FFF2-40B4-BE49-F238E27FC236}">
                <a16:creationId xmlns:a16="http://schemas.microsoft.com/office/drawing/2014/main" id="{ECA220D1-E3F0-1347-AC19-0110C6ADD415}"/>
              </a:ext>
            </a:extLst>
          </p:cNvPr>
          <p:cNvSpPr txBox="1"/>
          <p:nvPr/>
        </p:nvSpPr>
        <p:spPr>
          <a:xfrm>
            <a:off x="92560" y="2057842"/>
            <a:ext cx="4538823" cy="4231928"/>
          </a:xfrm>
          <a:prstGeom prst="rect">
            <a:avLst/>
          </a:prstGeom>
          <a:noFill/>
        </p:spPr>
        <p:txBody>
          <a:bodyPr wrap="square" rtlCol="0">
            <a:spAutoFit/>
          </a:bodyPr>
          <a:lstStyle/>
          <a:p>
            <a:r>
              <a:rPr lang="en-US" sz="1400" dirty="0"/>
              <a:t>Italian activists should pay particular attention to events that:</a:t>
            </a:r>
          </a:p>
          <a:p>
            <a:endParaRPr lang="en-US" sz="1400" dirty="0"/>
          </a:p>
          <a:p>
            <a:pPr marL="285750" indent="-285750">
              <a:buFont typeface="Wingdings" pitchFamily="2" charset="2"/>
              <a:buChar char="Ø"/>
            </a:pPr>
            <a:r>
              <a:rPr lang="en-US" sz="1400" dirty="0"/>
              <a:t>attract more types of </a:t>
            </a:r>
            <a:r>
              <a:rPr lang="en-US" sz="1400" b="1" dirty="0"/>
              <a:t>public figures </a:t>
            </a:r>
            <a:r>
              <a:rPr lang="en-US" sz="1400" dirty="0"/>
              <a:t>to express hateful comments</a:t>
            </a:r>
          </a:p>
          <a:p>
            <a:pPr marL="285750" indent="-285750">
              <a:buFont typeface="Wingdings" pitchFamily="2" charset="2"/>
              <a:buChar char="Ø"/>
            </a:pPr>
            <a:r>
              <a:rPr lang="en-US" sz="1400" dirty="0"/>
              <a:t>involve people belonging to </a:t>
            </a:r>
            <a:r>
              <a:rPr lang="en-US" sz="1400" b="1" dirty="0"/>
              <a:t>more than one group vulnerable to hate speech</a:t>
            </a:r>
            <a:endParaRPr lang="en-US" sz="1400" dirty="0"/>
          </a:p>
          <a:p>
            <a:pPr marL="285750" indent="-285750">
              <a:buFont typeface="Wingdings" pitchFamily="2" charset="2"/>
              <a:buChar char="Ø"/>
            </a:pPr>
            <a:r>
              <a:rPr lang="en-US" sz="1400" dirty="0"/>
              <a:t>happen at a </a:t>
            </a:r>
            <a:r>
              <a:rPr lang="en-US" sz="1400" b="1" dirty="0"/>
              <a:t>national level</a:t>
            </a:r>
          </a:p>
          <a:p>
            <a:pPr marL="285750" indent="-285750">
              <a:buFont typeface="Wingdings" pitchFamily="2" charset="2"/>
              <a:buChar char="Ø"/>
            </a:pPr>
            <a:r>
              <a:rPr lang="en-US" sz="1400" dirty="0"/>
              <a:t>generate </a:t>
            </a:r>
            <a:r>
              <a:rPr lang="en-US" sz="1400" b="1" dirty="0"/>
              <a:t>fears of theft or minor criminal behavior </a:t>
            </a:r>
          </a:p>
          <a:p>
            <a:pPr marL="285750" indent="-285750">
              <a:buFont typeface="Wingdings" pitchFamily="2" charset="2"/>
              <a:buChar char="Ø"/>
            </a:pPr>
            <a:r>
              <a:rPr lang="en-US" sz="1400" dirty="0"/>
              <a:t>involve </a:t>
            </a:r>
            <a:r>
              <a:rPr lang="en-US" sz="1400" b="1" dirty="0"/>
              <a:t>concrete antisocial actions</a:t>
            </a:r>
            <a:r>
              <a:rPr lang="en-US" sz="1400" dirty="0"/>
              <a:t>.</a:t>
            </a:r>
            <a:endParaRPr lang="en-RO" sz="1400" dirty="0"/>
          </a:p>
          <a:p>
            <a:r>
              <a:rPr lang="en-US" sz="1400" dirty="0"/>
              <a:t> </a:t>
            </a:r>
            <a:endParaRPr lang="en-RO" sz="1400" dirty="0"/>
          </a:p>
          <a:p>
            <a:r>
              <a:rPr lang="en-US" sz="1400" b="1" dirty="0"/>
              <a:t>CAN messages </a:t>
            </a:r>
            <a:r>
              <a:rPr lang="en-US" sz="1400" dirty="0"/>
              <a:t>are less frequent in case of events that could generate fears of concrete, direct threats and become more frequent to combat threats of cultural changes or changes to the way of life.</a:t>
            </a:r>
            <a:endParaRPr lang="en-RO" sz="1400" dirty="0"/>
          </a:p>
          <a:p>
            <a:endParaRPr lang="en-US" sz="900" dirty="0"/>
          </a:p>
          <a:p>
            <a:endParaRPr lang="en-US" sz="900" dirty="0"/>
          </a:p>
          <a:p>
            <a:endParaRPr lang="en-US" sz="900" dirty="0"/>
          </a:p>
          <a:p>
            <a:endParaRPr lang="en-US" sz="900" dirty="0"/>
          </a:p>
          <a:p>
            <a:endParaRPr lang="en-US" sz="900" dirty="0"/>
          </a:p>
        </p:txBody>
      </p:sp>
      <p:pic>
        <p:nvPicPr>
          <p:cNvPr id="9" name="image3.png" descr="Chart, bar chart&#10;&#10;Description automatically generated">
            <a:extLst>
              <a:ext uri="{FF2B5EF4-FFF2-40B4-BE49-F238E27FC236}">
                <a16:creationId xmlns:a16="http://schemas.microsoft.com/office/drawing/2014/main" id="{DAE6DC66-3E53-8148-9359-E1A108FCE472}"/>
              </a:ext>
            </a:extLst>
          </p:cNvPr>
          <p:cNvPicPr/>
          <p:nvPr/>
        </p:nvPicPr>
        <p:blipFill>
          <a:blip r:embed="rId2"/>
          <a:srcRect/>
          <a:stretch>
            <a:fillRect/>
          </a:stretch>
        </p:blipFill>
        <p:spPr>
          <a:xfrm>
            <a:off x="4854578" y="2175072"/>
            <a:ext cx="4196862" cy="3289300"/>
          </a:xfrm>
          <a:prstGeom prst="rect">
            <a:avLst/>
          </a:prstGeom>
          <a:ln/>
        </p:spPr>
      </p:pic>
    </p:spTree>
    <p:extLst>
      <p:ext uri="{BB962C8B-B14F-4D97-AF65-F5344CB8AC3E}">
        <p14:creationId xmlns:p14="http://schemas.microsoft.com/office/powerpoint/2010/main" val="3691297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C4C11-FCAE-D64F-8B8D-A4686DABD631}"/>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Slide Number Placeholder 2">
            <a:extLst>
              <a:ext uri="{FF2B5EF4-FFF2-40B4-BE49-F238E27FC236}">
                <a16:creationId xmlns:a16="http://schemas.microsoft.com/office/drawing/2014/main" id="{7A703F5D-4DED-874A-A80E-4D0F2B0D5833}"/>
              </a:ext>
            </a:extLst>
          </p:cNvPr>
          <p:cNvSpPr>
            <a:spLocks noGrp="1"/>
          </p:cNvSpPr>
          <p:nvPr>
            <p:ph type="sldNum" sz="quarter" idx="4"/>
          </p:nvPr>
        </p:nvSpPr>
        <p:spPr/>
        <p:txBody>
          <a:bodyPr/>
          <a:lstStyle/>
          <a:p>
            <a:fld id="{E8716A00-CC3F-A24A-9B86-816E9CA7F4AC}" type="slidenum">
              <a:rPr lang="fr-FR" smtClean="0"/>
              <a:pPr/>
              <a:t>21</a:t>
            </a:fld>
            <a:endParaRPr lang="fr-FR" dirty="0"/>
          </a:p>
        </p:txBody>
      </p:sp>
      <p:sp>
        <p:nvSpPr>
          <p:cNvPr id="5" name="TextBox 4">
            <a:extLst>
              <a:ext uri="{FF2B5EF4-FFF2-40B4-BE49-F238E27FC236}">
                <a16:creationId xmlns:a16="http://schemas.microsoft.com/office/drawing/2014/main" id="{B35B7A6C-0215-8940-931A-BA195C9425D7}"/>
              </a:ext>
            </a:extLst>
          </p:cNvPr>
          <p:cNvSpPr txBox="1"/>
          <p:nvPr/>
        </p:nvSpPr>
        <p:spPr>
          <a:xfrm>
            <a:off x="92560" y="1084521"/>
            <a:ext cx="7140577" cy="461665"/>
          </a:xfrm>
          <a:prstGeom prst="rect">
            <a:avLst/>
          </a:prstGeom>
          <a:noFill/>
        </p:spPr>
        <p:txBody>
          <a:bodyPr wrap="square" rtlCol="0">
            <a:spAutoFit/>
          </a:bodyPr>
          <a:lstStyle/>
          <a:p>
            <a:r>
              <a:rPr lang="en-US" sz="2400" b="1" dirty="0">
                <a:latin typeface="Arial" charset="0"/>
                <a:ea typeface="Arial" charset="0"/>
                <a:cs typeface="Arial" charset="0"/>
              </a:rPr>
              <a:t>General Conclusions and Recommendations</a:t>
            </a:r>
          </a:p>
        </p:txBody>
      </p:sp>
      <p:sp>
        <p:nvSpPr>
          <p:cNvPr id="6" name="TextBox 5">
            <a:extLst>
              <a:ext uri="{FF2B5EF4-FFF2-40B4-BE49-F238E27FC236}">
                <a16:creationId xmlns:a16="http://schemas.microsoft.com/office/drawing/2014/main" id="{ECA220D1-E3F0-1347-AC19-0110C6ADD415}"/>
              </a:ext>
            </a:extLst>
          </p:cNvPr>
          <p:cNvSpPr txBox="1"/>
          <p:nvPr/>
        </p:nvSpPr>
        <p:spPr>
          <a:xfrm>
            <a:off x="170942" y="2057842"/>
            <a:ext cx="4571180" cy="2369880"/>
          </a:xfrm>
          <a:prstGeom prst="rect">
            <a:avLst/>
          </a:prstGeom>
          <a:noFill/>
        </p:spPr>
        <p:txBody>
          <a:bodyPr wrap="square" rtlCol="0">
            <a:spAutoFit/>
          </a:bodyPr>
          <a:lstStyle/>
          <a:p>
            <a:pPr marL="285750" indent="-285750">
              <a:buFont typeface="Arial" panose="020B0604020202020204" pitchFamily="34" charset="0"/>
              <a:buChar char="•"/>
            </a:pPr>
            <a:r>
              <a:rPr lang="en-US" sz="1400" dirty="0"/>
              <a:t>Extremely </a:t>
            </a:r>
            <a:r>
              <a:rPr lang="en-US" sz="1400" b="1" u="sng" dirty="0"/>
              <a:t>few common findings </a:t>
            </a:r>
            <a:r>
              <a:rPr lang="en-US" sz="1400" dirty="0"/>
              <a:t>between the results in Romania, Germany and Italy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research was </a:t>
            </a:r>
            <a:r>
              <a:rPr lang="en-US" sz="1400" b="1" u="sng" dirty="0"/>
              <a:t>not able to identify any “model”</a:t>
            </a:r>
            <a:r>
              <a:rPr lang="en-US" sz="1400" dirty="0"/>
              <a:t> that would predict, at a European level, hate storms. </a:t>
            </a:r>
            <a:endParaRPr lang="en-RO" sz="1400" dirty="0"/>
          </a:p>
          <a:p>
            <a:pPr marL="171450" indent="-171450">
              <a:buFont typeface="Arial" panose="020B0604020202020204" pitchFamily="34" charset="0"/>
              <a:buChar char="•"/>
            </a:pPr>
            <a:endParaRPr lang="en-US" sz="900" dirty="0"/>
          </a:p>
          <a:p>
            <a:endParaRPr lang="en-US" sz="900" dirty="0"/>
          </a:p>
          <a:p>
            <a:endParaRPr lang="en-US" sz="900" dirty="0"/>
          </a:p>
          <a:p>
            <a:r>
              <a:rPr lang="en-US" sz="1400" dirty="0"/>
              <a:t>Findings and models are </a:t>
            </a:r>
            <a:r>
              <a:rPr lang="en-US" sz="1400" b="1" u="sng" dirty="0"/>
              <a:t>highly contextual</a:t>
            </a:r>
            <a:r>
              <a:rPr lang="en-US" sz="1400" dirty="0"/>
              <a:t>. </a:t>
            </a:r>
          </a:p>
          <a:p>
            <a:endParaRPr lang="en-US" sz="1400" dirty="0"/>
          </a:p>
          <a:p>
            <a:endParaRPr lang="en-US" sz="900" dirty="0"/>
          </a:p>
        </p:txBody>
      </p:sp>
      <p:pic>
        <p:nvPicPr>
          <p:cNvPr id="7" name="Picture 6" descr="Text&#10;&#10;Description automatically generated with medium confidence">
            <a:extLst>
              <a:ext uri="{FF2B5EF4-FFF2-40B4-BE49-F238E27FC236}">
                <a16:creationId xmlns:a16="http://schemas.microsoft.com/office/drawing/2014/main" id="{F3BADC24-B97C-A844-B0D3-2DDF10AC23F0}"/>
              </a:ext>
            </a:extLst>
          </p:cNvPr>
          <p:cNvPicPr>
            <a:picLocks noChangeAspect="1"/>
          </p:cNvPicPr>
          <p:nvPr/>
        </p:nvPicPr>
        <p:blipFill>
          <a:blip r:embed="rId2"/>
          <a:stretch>
            <a:fillRect/>
          </a:stretch>
        </p:blipFill>
        <p:spPr>
          <a:xfrm>
            <a:off x="4890976" y="2057842"/>
            <a:ext cx="4018287" cy="3231654"/>
          </a:xfrm>
          <a:prstGeom prst="rect">
            <a:avLst/>
          </a:prstGeom>
        </p:spPr>
      </p:pic>
      <p:sp>
        <p:nvSpPr>
          <p:cNvPr id="9" name="TextBox 8">
            <a:extLst>
              <a:ext uri="{FF2B5EF4-FFF2-40B4-BE49-F238E27FC236}">
                <a16:creationId xmlns:a16="http://schemas.microsoft.com/office/drawing/2014/main" id="{D32D93C5-A328-6444-BD77-2036F10BC459}"/>
              </a:ext>
            </a:extLst>
          </p:cNvPr>
          <p:cNvSpPr txBox="1"/>
          <p:nvPr/>
        </p:nvSpPr>
        <p:spPr>
          <a:xfrm>
            <a:off x="343938" y="4592935"/>
            <a:ext cx="3795825" cy="923330"/>
          </a:xfrm>
          <a:prstGeom prst="rect">
            <a:avLst/>
          </a:prstGeom>
          <a:solidFill>
            <a:schemeClr val="tx2">
              <a:lumMod val="60000"/>
              <a:lumOff val="40000"/>
            </a:schemeClr>
          </a:solidFill>
        </p:spPr>
        <p:txBody>
          <a:bodyPr wrap="square" rtlCol="0">
            <a:spAutoFit/>
          </a:bodyPr>
          <a:lstStyle/>
          <a:p>
            <a:r>
              <a:rPr lang="en-RO" b="1" dirty="0">
                <a:solidFill>
                  <a:schemeClr val="bg1"/>
                </a:solidFill>
              </a:rPr>
              <a:t>We encourage activists to apply the methodology in this paper on their own national context</a:t>
            </a:r>
          </a:p>
        </p:txBody>
      </p:sp>
    </p:spTree>
    <p:extLst>
      <p:ext uri="{BB962C8B-B14F-4D97-AF65-F5344CB8AC3E}">
        <p14:creationId xmlns:p14="http://schemas.microsoft.com/office/powerpoint/2010/main" val="1483207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C4C11-FCAE-D64F-8B8D-A4686DABD631}"/>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Slide Number Placeholder 2">
            <a:extLst>
              <a:ext uri="{FF2B5EF4-FFF2-40B4-BE49-F238E27FC236}">
                <a16:creationId xmlns:a16="http://schemas.microsoft.com/office/drawing/2014/main" id="{7A703F5D-4DED-874A-A80E-4D0F2B0D5833}"/>
              </a:ext>
            </a:extLst>
          </p:cNvPr>
          <p:cNvSpPr>
            <a:spLocks noGrp="1"/>
          </p:cNvSpPr>
          <p:nvPr>
            <p:ph type="sldNum" sz="quarter" idx="4"/>
          </p:nvPr>
        </p:nvSpPr>
        <p:spPr/>
        <p:txBody>
          <a:bodyPr/>
          <a:lstStyle/>
          <a:p>
            <a:fld id="{E8716A00-CC3F-A24A-9B86-816E9CA7F4AC}" type="slidenum">
              <a:rPr lang="fr-FR" smtClean="0"/>
              <a:pPr/>
              <a:t>22</a:t>
            </a:fld>
            <a:endParaRPr lang="fr-FR" dirty="0"/>
          </a:p>
        </p:txBody>
      </p:sp>
      <p:sp>
        <p:nvSpPr>
          <p:cNvPr id="5" name="TextBox 4">
            <a:extLst>
              <a:ext uri="{FF2B5EF4-FFF2-40B4-BE49-F238E27FC236}">
                <a16:creationId xmlns:a16="http://schemas.microsoft.com/office/drawing/2014/main" id="{B35B7A6C-0215-8940-931A-BA195C9425D7}"/>
              </a:ext>
            </a:extLst>
          </p:cNvPr>
          <p:cNvSpPr txBox="1"/>
          <p:nvPr/>
        </p:nvSpPr>
        <p:spPr>
          <a:xfrm>
            <a:off x="92561" y="1084521"/>
            <a:ext cx="5542696" cy="830997"/>
          </a:xfrm>
          <a:prstGeom prst="rect">
            <a:avLst/>
          </a:prstGeom>
          <a:noFill/>
        </p:spPr>
        <p:txBody>
          <a:bodyPr wrap="square" rtlCol="0">
            <a:spAutoFit/>
          </a:bodyPr>
          <a:lstStyle/>
          <a:p>
            <a:r>
              <a:rPr lang="en-US" sz="2400" b="1" dirty="0">
                <a:latin typeface="Arial" charset="0"/>
                <a:ea typeface="Arial" charset="0"/>
                <a:cs typeface="Arial" charset="0"/>
              </a:rPr>
              <a:t>General Conclusions and Recommendations</a:t>
            </a:r>
          </a:p>
        </p:txBody>
      </p:sp>
      <p:sp>
        <p:nvSpPr>
          <p:cNvPr id="4" name="Rectangle 3">
            <a:extLst>
              <a:ext uri="{FF2B5EF4-FFF2-40B4-BE49-F238E27FC236}">
                <a16:creationId xmlns:a16="http://schemas.microsoft.com/office/drawing/2014/main" id="{E2F46E71-3AED-EC4E-BD3D-53613ED9C8EE}"/>
              </a:ext>
            </a:extLst>
          </p:cNvPr>
          <p:cNvSpPr/>
          <p:nvPr/>
        </p:nvSpPr>
        <p:spPr>
          <a:xfrm>
            <a:off x="2415207" y="3586556"/>
            <a:ext cx="4572000" cy="1015663"/>
          </a:xfrm>
          <a:prstGeom prst="rect">
            <a:avLst/>
          </a:prstGeom>
          <a:solidFill>
            <a:schemeClr val="tx2">
              <a:lumMod val="60000"/>
              <a:lumOff val="40000"/>
            </a:schemeClr>
          </a:solidFill>
        </p:spPr>
        <p:txBody>
          <a:bodyPr>
            <a:spAutoFit/>
          </a:bodyPr>
          <a:lstStyle/>
          <a:p>
            <a:r>
              <a:rPr lang="en-US" sz="1200" dirty="0">
                <a:solidFill>
                  <a:schemeClr val="bg1"/>
                </a:solidFill>
              </a:rPr>
              <a:t>The events with potential to instill fear of cultural changes or of changes to the existing way of life, </a:t>
            </a:r>
            <a:r>
              <a:rPr lang="en-US" sz="1200" b="1" u="sng" dirty="0">
                <a:solidFill>
                  <a:schemeClr val="bg1"/>
                </a:solidFill>
              </a:rPr>
              <a:t>generated lower levels of hate speech</a:t>
            </a:r>
            <a:r>
              <a:rPr lang="en-US" sz="1200" dirty="0">
                <a:solidFill>
                  <a:schemeClr val="bg1"/>
                </a:solidFill>
              </a:rPr>
              <a:t> (apart from Germany)</a:t>
            </a:r>
          </a:p>
          <a:p>
            <a:endParaRPr lang="en-US" sz="1200" dirty="0">
              <a:solidFill>
                <a:schemeClr val="bg1"/>
              </a:solidFill>
            </a:endParaRPr>
          </a:p>
          <a:p>
            <a:pPr marL="628650" lvl="1" indent="-171450">
              <a:buFont typeface="Wingdings" pitchFamily="2" charset="2"/>
              <a:buChar char="Ø"/>
            </a:pPr>
            <a:r>
              <a:rPr lang="en-US" sz="1200" dirty="0">
                <a:solidFill>
                  <a:schemeClr val="bg1"/>
                </a:solidFill>
              </a:rPr>
              <a:t>attracted more CAN messages.</a:t>
            </a:r>
          </a:p>
        </p:txBody>
      </p:sp>
      <p:sp>
        <p:nvSpPr>
          <p:cNvPr id="7" name="Rectangle 6">
            <a:extLst>
              <a:ext uri="{FF2B5EF4-FFF2-40B4-BE49-F238E27FC236}">
                <a16:creationId xmlns:a16="http://schemas.microsoft.com/office/drawing/2014/main" id="{68883972-0386-8C4A-8CB9-5E9FCFBCA6F7}"/>
              </a:ext>
            </a:extLst>
          </p:cNvPr>
          <p:cNvSpPr/>
          <p:nvPr/>
        </p:nvSpPr>
        <p:spPr>
          <a:xfrm>
            <a:off x="2415208" y="4896592"/>
            <a:ext cx="4571999" cy="738664"/>
          </a:xfrm>
          <a:prstGeom prst="rect">
            <a:avLst/>
          </a:prstGeom>
          <a:solidFill>
            <a:schemeClr val="tx2">
              <a:lumMod val="60000"/>
              <a:lumOff val="40000"/>
            </a:schemeClr>
          </a:solidFill>
        </p:spPr>
        <p:txBody>
          <a:bodyPr wrap="square">
            <a:spAutoFit/>
          </a:bodyPr>
          <a:lstStyle/>
          <a:p>
            <a:r>
              <a:rPr lang="en-US" sz="1400" dirty="0">
                <a:solidFill>
                  <a:schemeClr val="bg1"/>
                </a:solidFill>
              </a:rPr>
              <a:t>Another common finding was that </a:t>
            </a:r>
            <a:r>
              <a:rPr lang="en-US" sz="1400" b="1" u="sng" dirty="0">
                <a:solidFill>
                  <a:schemeClr val="bg1"/>
                </a:solidFill>
              </a:rPr>
              <a:t>events happening at a national or local level </a:t>
            </a:r>
            <a:r>
              <a:rPr lang="en-US" sz="1400" dirty="0">
                <a:solidFill>
                  <a:schemeClr val="bg1"/>
                </a:solidFill>
              </a:rPr>
              <a:t>tend to attract more hate speech than international events. </a:t>
            </a:r>
          </a:p>
        </p:txBody>
      </p:sp>
      <p:sp>
        <p:nvSpPr>
          <p:cNvPr id="8" name="Rectangle 7">
            <a:extLst>
              <a:ext uri="{FF2B5EF4-FFF2-40B4-BE49-F238E27FC236}">
                <a16:creationId xmlns:a16="http://schemas.microsoft.com/office/drawing/2014/main" id="{240A853E-EA1F-E649-88DB-CDF200AE84E3}"/>
              </a:ext>
            </a:extLst>
          </p:cNvPr>
          <p:cNvSpPr/>
          <p:nvPr/>
        </p:nvSpPr>
        <p:spPr>
          <a:xfrm>
            <a:off x="2415208" y="2322687"/>
            <a:ext cx="4572000" cy="969496"/>
          </a:xfrm>
          <a:prstGeom prst="rect">
            <a:avLst/>
          </a:prstGeom>
          <a:solidFill>
            <a:schemeClr val="tx2">
              <a:lumMod val="60000"/>
              <a:lumOff val="40000"/>
            </a:schemeClr>
          </a:solidFill>
        </p:spPr>
        <p:txBody>
          <a:bodyPr>
            <a:spAutoFit/>
          </a:bodyPr>
          <a:lstStyle/>
          <a:p>
            <a:pPr marL="285750" indent="-285750">
              <a:buFont typeface="Arial" panose="020B0604020202020204" pitchFamily="34" charset="0"/>
              <a:buChar char="•"/>
            </a:pPr>
            <a:r>
              <a:rPr lang="en-US" sz="1200" dirty="0">
                <a:solidFill>
                  <a:schemeClr val="bg1"/>
                </a:solidFill>
              </a:rPr>
              <a:t>One similarity: the most common types of perceived threat was that of </a:t>
            </a:r>
            <a:r>
              <a:rPr lang="en-US" sz="1200" b="1" dirty="0">
                <a:solidFill>
                  <a:schemeClr val="bg1"/>
                </a:solidFill>
              </a:rPr>
              <a:t>cultural changes or changes to the current way of life</a:t>
            </a:r>
            <a:r>
              <a:rPr lang="en-US" sz="1200" dirty="0">
                <a:solidFill>
                  <a:schemeClr val="bg1"/>
                </a:solidFill>
              </a:rPr>
              <a:t>.</a:t>
            </a:r>
          </a:p>
          <a:p>
            <a:pPr marL="628650" lvl="1" indent="-171450">
              <a:buFont typeface="Wingdings" pitchFamily="2" charset="2"/>
              <a:buChar char="Ø"/>
            </a:pPr>
            <a:r>
              <a:rPr lang="en-US" sz="1050" dirty="0">
                <a:solidFill>
                  <a:schemeClr val="bg1"/>
                </a:solidFill>
              </a:rPr>
              <a:t>hate speech does not require to be fueled by concrete violent or antisocial acts</a:t>
            </a:r>
          </a:p>
        </p:txBody>
      </p:sp>
    </p:spTree>
    <p:extLst>
      <p:ext uri="{BB962C8B-B14F-4D97-AF65-F5344CB8AC3E}">
        <p14:creationId xmlns:p14="http://schemas.microsoft.com/office/powerpoint/2010/main" val="550882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4238625"/>
            <a:ext cx="9144000" cy="1905000"/>
          </a:xfrm>
          <a:prstGeom prst="rect">
            <a:avLst/>
          </a:prstGeom>
        </p:spPr>
        <p:txBody>
          <a:bodyPr>
            <a:normAutofit/>
          </a:bodyPr>
          <a:lstStyle/>
          <a:p>
            <a:pPr algn="ctr"/>
            <a:r>
              <a:rPr lang="fr-FR" sz="3200" b="1" dirty="0" err="1">
                <a:solidFill>
                  <a:srgbClr val="0D347D"/>
                </a:solidFill>
                <a:latin typeface="Arial Narrow" panose="020B0606020202030204" pitchFamily="34" charset="0"/>
              </a:rPr>
              <a:t>Thank</a:t>
            </a:r>
            <a:r>
              <a:rPr lang="fr-FR" sz="3200" b="1" dirty="0">
                <a:solidFill>
                  <a:srgbClr val="0D347D"/>
                </a:solidFill>
                <a:latin typeface="Arial Narrow" panose="020B0606020202030204" pitchFamily="34" charset="0"/>
              </a:rPr>
              <a:t> </a:t>
            </a:r>
            <a:r>
              <a:rPr lang="fr-FR" sz="3200" b="1" dirty="0" err="1">
                <a:solidFill>
                  <a:srgbClr val="0D347D"/>
                </a:solidFill>
                <a:latin typeface="Arial Narrow" panose="020B0606020202030204" pitchFamily="34" charset="0"/>
              </a:rPr>
              <a:t>you</a:t>
            </a:r>
            <a:r>
              <a:rPr lang="fr-FR" sz="3200" b="1" dirty="0">
                <a:solidFill>
                  <a:srgbClr val="0D347D"/>
                </a:solidFill>
                <a:latin typeface="Arial Narrow" panose="020B0606020202030204" pitchFamily="34" charset="0"/>
              </a:rPr>
              <a:t> for </a:t>
            </a:r>
            <a:r>
              <a:rPr lang="fr-FR" sz="3200" b="1" dirty="0" err="1">
                <a:solidFill>
                  <a:srgbClr val="0D347D"/>
                </a:solidFill>
                <a:latin typeface="Arial Narrow" panose="020B0606020202030204" pitchFamily="34" charset="0"/>
              </a:rPr>
              <a:t>your</a:t>
            </a:r>
            <a:r>
              <a:rPr lang="fr-FR" sz="3200" b="1" dirty="0">
                <a:solidFill>
                  <a:srgbClr val="0D347D"/>
                </a:solidFill>
                <a:latin typeface="Arial Narrow" panose="020B0606020202030204" pitchFamily="34" charset="0"/>
              </a:rPr>
              <a:t> time and </a:t>
            </a:r>
            <a:r>
              <a:rPr lang="fr-FR" sz="3200" b="1" dirty="0" err="1">
                <a:solidFill>
                  <a:srgbClr val="0D347D"/>
                </a:solidFill>
                <a:latin typeface="Arial Narrow" panose="020B0606020202030204" pitchFamily="34" charset="0"/>
              </a:rPr>
              <a:t>interest</a:t>
            </a:r>
            <a:r>
              <a:rPr lang="fr-FR" sz="3200" b="1" dirty="0">
                <a:solidFill>
                  <a:srgbClr val="0D347D"/>
                </a:solidFill>
                <a:latin typeface="Arial Narrow" panose="020B0606020202030204" pitchFamily="34" charset="0"/>
              </a:rPr>
              <a:t>!</a:t>
            </a:r>
            <a:endParaRPr lang="fr-FR" sz="14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C0B2C3F6-6EF1-BA48-A47A-62FB991600A2}"/>
              </a:ext>
            </a:extLst>
          </p:cNvPr>
          <p:cNvPicPr>
            <a:picLocks noChangeAspect="1"/>
          </p:cNvPicPr>
          <p:nvPr/>
        </p:nvPicPr>
        <p:blipFill>
          <a:blip r:embed="rId2"/>
          <a:srcRect/>
          <a:stretch/>
        </p:blipFill>
        <p:spPr>
          <a:xfrm>
            <a:off x="0" y="0"/>
            <a:ext cx="9144000" cy="3634382"/>
          </a:xfrm>
          <a:prstGeom prst="rect">
            <a:avLst/>
          </a:prstGeom>
          <a:blipFill>
            <a:blip r:embed="rId2"/>
            <a:stretch>
              <a:fillRect/>
            </a:stretch>
          </a:blipFill>
        </p:spPr>
      </p:pic>
    </p:spTree>
    <p:extLst>
      <p:ext uri="{BB962C8B-B14F-4D97-AF65-F5344CB8AC3E}">
        <p14:creationId xmlns:p14="http://schemas.microsoft.com/office/powerpoint/2010/main" val="416308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3</a:t>
            </a:fld>
            <a:endParaRPr lang="fr-FR">
              <a:latin typeface="Arial Narrow" charset="0"/>
              <a:ea typeface="Arial Narrow" charset="0"/>
              <a:cs typeface="Arial Narrow" charset="0"/>
            </a:endParaRPr>
          </a:p>
        </p:txBody>
      </p:sp>
      <p:sp>
        <p:nvSpPr>
          <p:cNvPr id="9" name="Rectangle 20"/>
          <p:cNvSpPr>
            <a:spLocks noChangeArrowheads="1"/>
          </p:cNvSpPr>
          <p:nvPr/>
        </p:nvSpPr>
        <p:spPr bwMode="auto">
          <a:xfrm>
            <a:off x="1188244" y="2362493"/>
            <a:ext cx="6767512" cy="4093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en-US" sz="2000" dirty="0">
                <a:latin typeface="Arial" charset="0"/>
                <a:ea typeface="Arial" charset="0"/>
                <a:cs typeface="Arial" charset="0"/>
              </a:rPr>
              <a:t>The importance of </a:t>
            </a:r>
            <a:r>
              <a:rPr lang="en-US" sz="2000" b="1" dirty="0">
                <a:latin typeface="Arial" charset="0"/>
                <a:ea typeface="Arial" charset="0"/>
                <a:cs typeface="Arial" charset="0"/>
              </a:rPr>
              <a:t>pre-identifying hate storms </a:t>
            </a:r>
          </a:p>
          <a:p>
            <a:endParaRPr lang="en-US" sz="2000" dirty="0">
              <a:latin typeface="Arial" charset="0"/>
              <a:ea typeface="Arial" charset="0"/>
              <a:cs typeface="Arial" charset="0"/>
            </a:endParaRPr>
          </a:p>
          <a:p>
            <a:pPr marL="457200" indent="-457200">
              <a:buFont typeface="Arial" charset="0"/>
              <a:buChar char="•"/>
            </a:pPr>
            <a:r>
              <a:rPr lang="en-US" sz="2000" dirty="0">
                <a:latin typeface="Arial" charset="0"/>
                <a:ea typeface="Arial" charset="0"/>
                <a:cs typeface="Arial" charset="0"/>
              </a:rPr>
              <a:t>Methodology </a:t>
            </a:r>
            <a:br>
              <a:rPr lang="en-US" sz="2000" dirty="0">
                <a:latin typeface="Arial" charset="0"/>
                <a:ea typeface="Arial" charset="0"/>
                <a:cs typeface="Arial" charset="0"/>
              </a:rPr>
            </a:br>
            <a:endParaRPr lang="en-US" sz="2000" dirty="0">
              <a:latin typeface="Arial" charset="0"/>
              <a:ea typeface="Arial" charset="0"/>
              <a:cs typeface="Arial" charset="0"/>
            </a:endParaRPr>
          </a:p>
          <a:p>
            <a:pPr marL="457200" indent="-457200">
              <a:buFont typeface="Arial" charset="0"/>
              <a:buChar char="•"/>
            </a:pPr>
            <a:r>
              <a:rPr lang="en-US" sz="2000" dirty="0">
                <a:latin typeface="Arial" charset="0"/>
                <a:ea typeface="Arial" charset="0"/>
                <a:cs typeface="Arial" charset="0"/>
              </a:rPr>
              <a:t>Case study: </a:t>
            </a:r>
            <a:r>
              <a:rPr lang="en-US" sz="2000" b="1" dirty="0">
                <a:latin typeface="Arial" charset="0"/>
                <a:ea typeface="Arial" charset="0"/>
                <a:cs typeface="Arial" charset="0"/>
              </a:rPr>
              <a:t>Romania</a:t>
            </a:r>
          </a:p>
          <a:p>
            <a:endParaRPr lang="en-US" sz="2000" dirty="0">
              <a:latin typeface="Arial" charset="0"/>
              <a:ea typeface="Arial" charset="0"/>
              <a:cs typeface="Arial" charset="0"/>
            </a:endParaRPr>
          </a:p>
          <a:p>
            <a:pPr marL="457200" indent="-457200">
              <a:buFont typeface="Arial" charset="0"/>
              <a:buChar char="•"/>
            </a:pPr>
            <a:r>
              <a:rPr lang="en-US" sz="2000" dirty="0">
                <a:latin typeface="Arial" charset="0"/>
                <a:ea typeface="Arial" charset="0"/>
                <a:cs typeface="Arial" charset="0"/>
              </a:rPr>
              <a:t>Case study: </a:t>
            </a:r>
            <a:r>
              <a:rPr lang="en-US" sz="2000" b="1" dirty="0">
                <a:latin typeface="Arial" charset="0"/>
                <a:ea typeface="Arial" charset="0"/>
                <a:cs typeface="Arial" charset="0"/>
              </a:rPr>
              <a:t>Germany </a:t>
            </a:r>
          </a:p>
          <a:p>
            <a:endParaRPr lang="en-US" sz="2000" dirty="0">
              <a:latin typeface="Arial" charset="0"/>
              <a:ea typeface="Arial" charset="0"/>
              <a:cs typeface="Arial" charset="0"/>
            </a:endParaRPr>
          </a:p>
          <a:p>
            <a:pPr marL="457200" indent="-457200">
              <a:buFont typeface="Arial" charset="0"/>
              <a:buChar char="•"/>
            </a:pPr>
            <a:r>
              <a:rPr lang="en-US" sz="2000" dirty="0">
                <a:latin typeface="Arial" charset="0"/>
                <a:ea typeface="Arial" charset="0"/>
                <a:cs typeface="Arial" charset="0"/>
              </a:rPr>
              <a:t>Case study: </a:t>
            </a:r>
            <a:r>
              <a:rPr lang="en-US" sz="2000" b="1" dirty="0">
                <a:latin typeface="Arial" charset="0"/>
                <a:ea typeface="Arial" charset="0"/>
                <a:cs typeface="Arial" charset="0"/>
              </a:rPr>
              <a:t>Italy </a:t>
            </a:r>
          </a:p>
          <a:p>
            <a:pPr marL="457200" indent="-457200">
              <a:buFont typeface="Arial" charset="0"/>
              <a:buChar char="•"/>
            </a:pPr>
            <a:endParaRPr lang="en-US" sz="2000" dirty="0">
              <a:latin typeface="Arial" charset="0"/>
              <a:ea typeface="Arial" charset="0"/>
              <a:cs typeface="Arial" charset="0"/>
            </a:endParaRPr>
          </a:p>
          <a:p>
            <a:pPr marL="457200" indent="-457200">
              <a:buFont typeface="Arial" charset="0"/>
              <a:buChar char="•"/>
            </a:pPr>
            <a:r>
              <a:rPr lang="en-US" sz="2000" dirty="0">
                <a:latin typeface="Arial" charset="0"/>
                <a:ea typeface="Arial" charset="0"/>
                <a:cs typeface="Arial" charset="0"/>
              </a:rPr>
              <a:t>General Conclusions and Recommendations</a:t>
            </a:r>
          </a:p>
          <a:p>
            <a:endParaRPr lang="en-US" sz="2000" dirty="0">
              <a:latin typeface="Arial" charset="0"/>
              <a:ea typeface="Arial" charset="0"/>
              <a:cs typeface="Arial" charset="0"/>
            </a:endParaRPr>
          </a:p>
          <a:p>
            <a:endParaRPr lang="fr-FR" sz="2000" dirty="0">
              <a:latin typeface="Arial" charset="0"/>
              <a:ea typeface="Arial" charset="0"/>
              <a:cs typeface="Arial" charset="0"/>
            </a:endParaRPr>
          </a:p>
        </p:txBody>
      </p:sp>
      <p:sp>
        <p:nvSpPr>
          <p:cNvPr id="6" name="Titre 2">
            <a:extLst>
              <a:ext uri="{FF2B5EF4-FFF2-40B4-BE49-F238E27FC236}">
                <a16:creationId xmlns:a16="http://schemas.microsoft.com/office/drawing/2014/main" id="{13F85AAD-498F-D542-9020-3E967AAB5DB3}"/>
              </a:ext>
            </a:extLst>
          </p:cNvPr>
          <p:cNvSpPr txBox="1">
            <a:spLocks/>
          </p:cNvSpPr>
          <p:nvPr/>
        </p:nvSpPr>
        <p:spPr>
          <a:xfrm>
            <a:off x="1188244" y="1438995"/>
            <a:ext cx="6767512" cy="504459"/>
          </a:xfrm>
          <a:prstGeom prst="rect">
            <a:avLst/>
          </a:prstGeom>
        </p:spPr>
        <p:txBody>
          <a:bodyPr vert="horz" lIns="91440" tIns="45720" rIns="91440" bIns="45720" rtlCol="0" anchor="ctr">
            <a:no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pPr algn="l"/>
            <a:r>
              <a:rPr lang="fr-FR" sz="2800" b="1" dirty="0" err="1">
                <a:solidFill>
                  <a:srgbClr val="0D347D"/>
                </a:solidFill>
                <a:latin typeface="Arial Narrow" panose="020B0606020202030204" pitchFamily="34" charset="0"/>
              </a:rPr>
              <a:t>Assessing</a:t>
            </a:r>
            <a:r>
              <a:rPr lang="fr-FR" sz="2800" b="1" dirty="0">
                <a:solidFill>
                  <a:srgbClr val="0D347D"/>
                </a:solidFill>
                <a:latin typeface="Arial Narrow" panose="020B0606020202030204" pitchFamily="34" charset="0"/>
              </a:rPr>
              <a:t> </a:t>
            </a:r>
            <a:r>
              <a:rPr lang="fr-FR" sz="2800" b="1" dirty="0" err="1">
                <a:solidFill>
                  <a:srgbClr val="0D347D"/>
                </a:solidFill>
                <a:latin typeface="Arial Narrow" panose="020B0606020202030204" pitchFamily="34" charset="0"/>
              </a:rPr>
              <a:t>whether</a:t>
            </a:r>
            <a:r>
              <a:rPr lang="fr-FR" sz="2800" b="1" dirty="0">
                <a:solidFill>
                  <a:srgbClr val="0D347D"/>
                </a:solidFill>
                <a:latin typeface="Arial Narrow" panose="020B0606020202030204" pitchFamily="34" charset="0"/>
              </a:rPr>
              <a:t> </a:t>
            </a:r>
            <a:r>
              <a:rPr lang="fr-FR" sz="2800" b="1" dirty="0" err="1">
                <a:solidFill>
                  <a:srgbClr val="0D347D"/>
                </a:solidFill>
                <a:latin typeface="Arial Narrow" panose="020B0606020202030204" pitchFamily="34" charset="0"/>
              </a:rPr>
              <a:t>hate</a:t>
            </a:r>
            <a:r>
              <a:rPr lang="fr-FR" sz="2800" b="1" dirty="0">
                <a:solidFill>
                  <a:srgbClr val="0D347D"/>
                </a:solidFill>
                <a:latin typeface="Arial Narrow" panose="020B0606020202030204" pitchFamily="34" charset="0"/>
              </a:rPr>
              <a:t> speech </a:t>
            </a:r>
            <a:r>
              <a:rPr lang="fr-FR" sz="2800" b="1" dirty="0" err="1">
                <a:solidFill>
                  <a:srgbClr val="0D347D"/>
                </a:solidFill>
                <a:latin typeface="Arial Narrow" panose="020B0606020202030204" pitchFamily="34" charset="0"/>
              </a:rPr>
              <a:t>will</a:t>
            </a:r>
            <a:r>
              <a:rPr lang="fr-FR" sz="2800" b="1" dirty="0">
                <a:solidFill>
                  <a:srgbClr val="0D347D"/>
                </a:solidFill>
                <a:latin typeface="Arial Narrow" panose="020B0606020202030204" pitchFamily="34" charset="0"/>
              </a:rPr>
              <a:t> spread</a:t>
            </a:r>
            <a:endParaRPr lang="fr-FR" sz="2800" b="1" dirty="0">
              <a:solidFill>
                <a:srgbClr val="0D347D"/>
              </a:solidFill>
              <a:ea typeface="Century Gothic" charset="0"/>
              <a:cs typeface="Century Gothic" charset="0"/>
            </a:endParaRPr>
          </a:p>
        </p:txBody>
      </p:sp>
    </p:spTree>
    <p:extLst>
      <p:ext uri="{BB962C8B-B14F-4D97-AF65-F5344CB8AC3E}">
        <p14:creationId xmlns:p14="http://schemas.microsoft.com/office/powerpoint/2010/main" val="222800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6DC6C99-42D4-CC47-96CA-8B8AA67F555F}"/>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Espace réservé du numéro de diapositive 2">
            <a:extLst>
              <a:ext uri="{FF2B5EF4-FFF2-40B4-BE49-F238E27FC236}">
                <a16:creationId xmlns:a16="http://schemas.microsoft.com/office/drawing/2014/main" id="{DB4A1E75-9ACC-6C4C-9975-F8533F957F87}"/>
              </a:ext>
            </a:extLst>
          </p:cNvPr>
          <p:cNvSpPr>
            <a:spLocks noGrp="1"/>
          </p:cNvSpPr>
          <p:nvPr>
            <p:ph type="sldNum" sz="quarter" idx="4"/>
          </p:nvPr>
        </p:nvSpPr>
        <p:spPr/>
        <p:txBody>
          <a:bodyPr/>
          <a:lstStyle/>
          <a:p>
            <a:fld id="{E8716A00-CC3F-A24A-9B86-816E9CA7F4AC}" type="slidenum">
              <a:rPr lang="fr-FR" smtClean="0"/>
              <a:pPr/>
              <a:t>4</a:t>
            </a:fld>
            <a:endParaRPr lang="fr-FR" dirty="0"/>
          </a:p>
        </p:txBody>
      </p:sp>
      <p:sp>
        <p:nvSpPr>
          <p:cNvPr id="5" name="Titre 2">
            <a:extLst>
              <a:ext uri="{FF2B5EF4-FFF2-40B4-BE49-F238E27FC236}">
                <a16:creationId xmlns:a16="http://schemas.microsoft.com/office/drawing/2014/main" id="{A5B7BB4D-4B95-3D49-9C24-C2B2E254324D}"/>
              </a:ext>
            </a:extLst>
          </p:cNvPr>
          <p:cNvSpPr txBox="1">
            <a:spLocks/>
          </p:cNvSpPr>
          <p:nvPr/>
        </p:nvSpPr>
        <p:spPr>
          <a:xfrm>
            <a:off x="674914" y="1148451"/>
            <a:ext cx="3560910" cy="773842"/>
          </a:xfrm>
          <a:prstGeom prst="rect">
            <a:avLst/>
          </a:prstGeom>
        </p:spPr>
        <p:txBody>
          <a:bodyPr vert="horz" lIns="91440" tIns="45720" rIns="91440" bIns="45720" rtlCol="0" anchor="ctr">
            <a:normAutofit fontScale="700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pPr algn="l"/>
            <a:r>
              <a:rPr lang="fr-FR" sz="2900" b="1" dirty="0">
                <a:solidFill>
                  <a:srgbClr val="0D347D"/>
                </a:solidFill>
                <a:ea typeface="Century Gothic" charset="0"/>
                <a:cs typeface="Century Gothic" charset="0"/>
              </a:rPr>
              <a:t>The importance of </a:t>
            </a:r>
          </a:p>
          <a:p>
            <a:pPr algn="l"/>
            <a:r>
              <a:rPr lang="fr-FR" sz="2900" b="1" dirty="0" err="1">
                <a:solidFill>
                  <a:srgbClr val="0D347D"/>
                </a:solidFill>
                <a:ea typeface="Century Gothic" charset="0"/>
                <a:cs typeface="Century Gothic" charset="0"/>
              </a:rPr>
              <a:t>pre-identifying</a:t>
            </a:r>
            <a:r>
              <a:rPr lang="fr-FR" sz="2900" b="1" dirty="0">
                <a:solidFill>
                  <a:srgbClr val="0D347D"/>
                </a:solidFill>
                <a:ea typeface="Century Gothic" charset="0"/>
                <a:cs typeface="Century Gothic" charset="0"/>
              </a:rPr>
              <a:t> </a:t>
            </a:r>
            <a:r>
              <a:rPr lang="fr-FR" sz="2900" b="1" dirty="0" err="1">
                <a:solidFill>
                  <a:srgbClr val="0D347D"/>
                </a:solidFill>
                <a:ea typeface="Century Gothic" charset="0"/>
                <a:cs typeface="Century Gothic" charset="0"/>
              </a:rPr>
              <a:t>hate</a:t>
            </a:r>
            <a:r>
              <a:rPr lang="fr-FR" sz="2900" b="1" dirty="0">
                <a:solidFill>
                  <a:srgbClr val="0D347D"/>
                </a:solidFill>
                <a:ea typeface="Century Gothic" charset="0"/>
                <a:cs typeface="Century Gothic" charset="0"/>
              </a:rPr>
              <a:t> </a:t>
            </a:r>
            <a:r>
              <a:rPr lang="fr-FR" sz="2900" b="1" dirty="0" err="1">
                <a:solidFill>
                  <a:srgbClr val="0D347D"/>
                </a:solidFill>
                <a:ea typeface="Century Gothic" charset="0"/>
                <a:cs typeface="Century Gothic" charset="0"/>
              </a:rPr>
              <a:t>storms</a:t>
            </a:r>
            <a:r>
              <a:rPr lang="fr-FR" sz="2900" b="1" dirty="0">
                <a:solidFill>
                  <a:srgbClr val="0D347D"/>
                </a:solidFill>
                <a:ea typeface="Century Gothic" charset="0"/>
                <a:cs typeface="Century Gothic" charset="0"/>
              </a:rPr>
              <a:t> </a:t>
            </a:r>
          </a:p>
          <a:p>
            <a:pPr algn="l"/>
            <a:endParaRPr lang="fr-FR" sz="2400" b="1" dirty="0">
              <a:solidFill>
                <a:srgbClr val="0D347D"/>
              </a:solidFill>
              <a:ea typeface="Century Gothic" charset="0"/>
              <a:cs typeface="Century Gothic" charset="0"/>
            </a:endParaRPr>
          </a:p>
        </p:txBody>
      </p:sp>
      <p:sp>
        <p:nvSpPr>
          <p:cNvPr id="6" name="Rectangle 20">
            <a:extLst>
              <a:ext uri="{FF2B5EF4-FFF2-40B4-BE49-F238E27FC236}">
                <a16:creationId xmlns:a16="http://schemas.microsoft.com/office/drawing/2014/main" id="{559D32FB-784B-6548-8624-BA34567C340D}"/>
              </a:ext>
            </a:extLst>
          </p:cNvPr>
          <p:cNvSpPr>
            <a:spLocks noChangeArrowheads="1"/>
          </p:cNvSpPr>
          <p:nvPr/>
        </p:nvSpPr>
        <p:spPr bwMode="auto">
          <a:xfrm>
            <a:off x="674914" y="2188108"/>
            <a:ext cx="3761914" cy="347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FR" sz="1500" dirty="0"/>
              <a:t>There are 3 main </a:t>
            </a:r>
            <a:r>
              <a:rPr lang="fr-FR" sz="1500" dirty="0" err="1"/>
              <a:t>ways</a:t>
            </a:r>
            <a:r>
              <a:rPr lang="fr-FR" sz="1500" dirty="0"/>
              <a:t> </a:t>
            </a:r>
            <a:r>
              <a:rPr lang="fr-FR" sz="1500" dirty="0" err="1"/>
              <a:t>through</a:t>
            </a:r>
            <a:r>
              <a:rPr lang="fr-FR" sz="1500" dirty="0"/>
              <a:t> </a:t>
            </a:r>
            <a:r>
              <a:rPr lang="fr-FR" sz="1500" dirty="0" err="1"/>
              <a:t>which</a:t>
            </a:r>
            <a:r>
              <a:rPr lang="fr-FR" sz="1500" dirty="0"/>
              <a:t> </a:t>
            </a:r>
            <a:r>
              <a:rPr lang="fr-FR" sz="1500" dirty="0" err="1"/>
              <a:t>activists</a:t>
            </a:r>
            <a:r>
              <a:rPr lang="fr-FR" sz="1500" dirty="0"/>
              <a:t> </a:t>
            </a:r>
            <a:r>
              <a:rPr lang="fr-FR" sz="1500" dirty="0" err="1"/>
              <a:t>can</a:t>
            </a:r>
            <a:r>
              <a:rPr lang="fr-FR" sz="1500" dirty="0"/>
              <a:t> </a:t>
            </a:r>
            <a:r>
              <a:rPr lang="fr-FR" sz="1500" dirty="0" err="1"/>
              <a:t>tackle</a:t>
            </a:r>
            <a:r>
              <a:rPr lang="fr-FR" sz="1500" dirty="0"/>
              <a:t> online </a:t>
            </a:r>
            <a:r>
              <a:rPr lang="fr-FR" sz="1500" dirty="0" err="1"/>
              <a:t>hate</a:t>
            </a:r>
            <a:r>
              <a:rPr lang="fr-FR" sz="1500" dirty="0"/>
              <a:t>-speech</a:t>
            </a:r>
          </a:p>
          <a:p>
            <a:pPr>
              <a:defRPr/>
            </a:pPr>
            <a:endParaRPr lang="fr-FR" sz="1500" dirty="0"/>
          </a:p>
          <a:p>
            <a:pPr marL="342900" indent="-342900">
              <a:buFont typeface="Arial" panose="020B0604020202020204" pitchFamily="34" charset="0"/>
              <a:buChar char="•"/>
              <a:defRPr/>
            </a:pPr>
            <a:r>
              <a:rPr lang="fr-FR" sz="1500" b="1" dirty="0" err="1">
                <a:latin typeface="Arial" panose="020B0604020202020204" pitchFamily="34" charset="0"/>
                <a:ea typeface="Century Gothic" charset="0"/>
                <a:cs typeface="Arial" panose="020B0604020202020204" pitchFamily="34" charset="0"/>
              </a:rPr>
              <a:t>Taking</a:t>
            </a:r>
            <a:r>
              <a:rPr lang="fr-FR" sz="1500" b="1" dirty="0">
                <a:latin typeface="Arial" panose="020B0604020202020204" pitchFamily="34" charset="0"/>
                <a:ea typeface="Century Gothic" charset="0"/>
                <a:cs typeface="Arial" panose="020B0604020202020204" pitchFamily="34" charset="0"/>
              </a:rPr>
              <a:t> action </a:t>
            </a:r>
            <a:r>
              <a:rPr lang="fr-FR" sz="1500" b="1" dirty="0" err="1">
                <a:latin typeface="Arial" panose="020B0604020202020204" pitchFamily="34" charset="0"/>
                <a:ea typeface="Century Gothic" charset="0"/>
                <a:cs typeface="Arial" panose="020B0604020202020204" pitchFamily="34" charset="0"/>
              </a:rPr>
              <a:t>against</a:t>
            </a:r>
            <a:r>
              <a:rPr lang="fr-FR" sz="1500" b="1" dirty="0">
                <a:latin typeface="Arial" panose="020B0604020202020204" pitchFamily="34" charset="0"/>
                <a:ea typeface="Century Gothic" charset="0"/>
                <a:cs typeface="Arial" panose="020B0604020202020204" pitchFamily="34" charset="0"/>
              </a:rPr>
              <a:t> the speaker</a:t>
            </a:r>
            <a:r>
              <a:rPr lang="fr-FR" sz="1500" dirty="0">
                <a:latin typeface="Arial" panose="020B0604020202020204" pitchFamily="34" charset="0"/>
                <a:ea typeface="Century Gothic" charset="0"/>
                <a:cs typeface="Arial" panose="020B0604020202020204" pitchFamily="34" charset="0"/>
              </a:rPr>
              <a:t> (administrative, civil or </a:t>
            </a:r>
            <a:r>
              <a:rPr lang="fr-FR" sz="1500" dirty="0" err="1">
                <a:latin typeface="Arial" panose="020B0604020202020204" pitchFamily="34" charset="0"/>
                <a:ea typeface="Century Gothic" charset="0"/>
                <a:cs typeface="Arial" panose="020B0604020202020204" pitchFamily="34" charset="0"/>
              </a:rPr>
              <a:t>criminal</a:t>
            </a:r>
            <a:r>
              <a:rPr lang="fr-FR" sz="1500" dirty="0">
                <a:latin typeface="Arial" panose="020B0604020202020204" pitchFamily="34" charset="0"/>
                <a:ea typeface="Century Gothic" charset="0"/>
                <a:cs typeface="Arial" panose="020B0604020202020204" pitchFamily="34" charset="0"/>
              </a:rPr>
              <a:t> </a:t>
            </a:r>
            <a:r>
              <a:rPr lang="fr-FR" sz="1500" dirty="0" err="1">
                <a:latin typeface="Arial" panose="020B0604020202020204" pitchFamily="34" charset="0"/>
                <a:ea typeface="Century Gothic" charset="0"/>
                <a:cs typeface="Arial" panose="020B0604020202020204" pitchFamily="34" charset="0"/>
              </a:rPr>
              <a:t>proceedings</a:t>
            </a:r>
            <a:r>
              <a:rPr lang="fr-FR" sz="1500" dirty="0">
                <a:latin typeface="Arial" panose="020B0604020202020204" pitchFamily="34" charset="0"/>
                <a:ea typeface="Century Gothic" charset="0"/>
                <a:cs typeface="Arial" panose="020B0604020202020204" pitchFamily="34" charset="0"/>
              </a:rPr>
              <a:t>)</a:t>
            </a:r>
          </a:p>
          <a:p>
            <a:pPr>
              <a:defRPr/>
            </a:pPr>
            <a:endParaRPr lang="fr-FR" sz="1500" dirty="0">
              <a:latin typeface="Arial" panose="020B0604020202020204" pitchFamily="34" charset="0"/>
              <a:ea typeface="Century Gothic" charset="0"/>
              <a:cs typeface="Arial" panose="020B0604020202020204" pitchFamily="34" charset="0"/>
            </a:endParaRPr>
          </a:p>
          <a:p>
            <a:pPr marL="342900" indent="-342900">
              <a:buFont typeface="Arial" panose="020B0604020202020204" pitchFamily="34" charset="0"/>
              <a:buChar char="•"/>
              <a:defRPr/>
            </a:pPr>
            <a:r>
              <a:rPr lang="fr-FR" sz="1500" b="1" dirty="0" err="1">
                <a:latin typeface="Arial" panose="020B0604020202020204" pitchFamily="34" charset="0"/>
                <a:ea typeface="Century Gothic" charset="0"/>
                <a:cs typeface="Arial" panose="020B0604020202020204" pitchFamily="34" charset="0"/>
              </a:rPr>
              <a:t>Censoring</a:t>
            </a:r>
            <a:r>
              <a:rPr lang="fr-FR" sz="1500" b="1" dirty="0">
                <a:latin typeface="Arial" panose="020B0604020202020204" pitchFamily="34" charset="0"/>
                <a:ea typeface="Century Gothic" charset="0"/>
                <a:cs typeface="Arial" panose="020B0604020202020204" pitchFamily="34" charset="0"/>
              </a:rPr>
              <a:t> expressions</a:t>
            </a:r>
          </a:p>
          <a:p>
            <a:pPr>
              <a:defRPr/>
            </a:pPr>
            <a:r>
              <a:rPr lang="fr-FR" sz="1500" dirty="0">
                <a:latin typeface="Arial" panose="020B0604020202020204" pitchFamily="34" charset="0"/>
                <a:ea typeface="Century Gothic" charset="0"/>
                <a:cs typeface="Arial" panose="020B0604020202020204" pitchFamily="34" charset="0"/>
              </a:rPr>
              <a:t>      (</a:t>
            </a:r>
            <a:r>
              <a:rPr lang="fr-FR" sz="1500" dirty="0" err="1">
                <a:latin typeface="Arial" panose="020B0604020202020204" pitchFamily="34" charset="0"/>
                <a:ea typeface="Century Gothic" charset="0"/>
                <a:cs typeface="Arial" panose="020B0604020202020204" pitchFamily="34" charset="0"/>
              </a:rPr>
              <a:t>deleting</a:t>
            </a:r>
            <a:r>
              <a:rPr lang="fr-FR" sz="1500" dirty="0">
                <a:latin typeface="Arial" panose="020B0604020202020204" pitchFamily="34" charset="0"/>
                <a:ea typeface="Century Gothic" charset="0"/>
                <a:cs typeface="Arial" panose="020B0604020202020204" pitchFamily="34" charset="0"/>
              </a:rPr>
              <a:t> content)</a:t>
            </a:r>
          </a:p>
          <a:p>
            <a:pPr>
              <a:defRPr/>
            </a:pPr>
            <a:endParaRPr lang="fr-FR" sz="1500" dirty="0">
              <a:latin typeface="Arial" panose="020B0604020202020204" pitchFamily="34" charset="0"/>
              <a:ea typeface="Century Gothic" charset="0"/>
              <a:cs typeface="Arial" panose="020B0604020202020204" pitchFamily="34" charset="0"/>
            </a:endParaRPr>
          </a:p>
          <a:p>
            <a:pPr marL="342900" indent="-342900">
              <a:buFont typeface="Arial" panose="020B0604020202020204" pitchFamily="34" charset="0"/>
              <a:buChar char="•"/>
              <a:defRPr/>
            </a:pPr>
            <a:r>
              <a:rPr lang="fr-FR" sz="1500" b="1" dirty="0">
                <a:latin typeface="Arial" panose="020B0604020202020204" pitchFamily="34" charset="0"/>
                <a:ea typeface="Century Gothic" charset="0"/>
                <a:cs typeface="Arial" panose="020B0604020202020204" pitchFamily="34" charset="0"/>
              </a:rPr>
              <a:t>More communication </a:t>
            </a:r>
          </a:p>
          <a:p>
            <a:pPr>
              <a:defRPr/>
            </a:pPr>
            <a:r>
              <a:rPr lang="fr-FR" sz="1500" dirty="0">
                <a:latin typeface="Arial" panose="020B0604020202020204" pitchFamily="34" charset="0"/>
                <a:ea typeface="Century Gothic" charset="0"/>
                <a:cs typeface="Arial" panose="020B0604020202020204" pitchFamily="34" charset="0"/>
              </a:rPr>
              <a:t>      (</a:t>
            </a:r>
            <a:r>
              <a:rPr lang="fr-FR" sz="1500" dirty="0" err="1">
                <a:latin typeface="Arial" panose="020B0604020202020204" pitchFamily="34" charset="0"/>
                <a:ea typeface="Century Gothic" charset="0"/>
                <a:cs typeface="Arial" panose="020B0604020202020204" pitchFamily="34" charset="0"/>
              </a:rPr>
              <a:t>counter</a:t>
            </a:r>
            <a:r>
              <a:rPr lang="fr-FR" sz="1500" dirty="0">
                <a:latin typeface="Arial" panose="020B0604020202020204" pitchFamily="34" charset="0"/>
                <a:ea typeface="Century Gothic" charset="0"/>
                <a:cs typeface="Arial" panose="020B0604020202020204" pitchFamily="34" charset="0"/>
              </a:rPr>
              <a:t> or alternative narratives)</a:t>
            </a:r>
          </a:p>
          <a:p>
            <a:pPr marL="342900" indent="-342900">
              <a:buFont typeface="Arial" panose="020B0604020202020204" pitchFamily="34" charset="0"/>
              <a:buChar char="•"/>
              <a:defRPr/>
            </a:pPr>
            <a:endParaRPr lang="fr-FR" sz="2000" dirty="0">
              <a:latin typeface="Arial" panose="020B0604020202020204" pitchFamily="34" charset="0"/>
              <a:ea typeface="Century Gothic" charset="0"/>
              <a:cs typeface="Arial" panose="020B0604020202020204" pitchFamily="34" charset="0"/>
            </a:endParaRPr>
          </a:p>
          <a:p>
            <a:pPr marL="342900" indent="-342900">
              <a:buFont typeface="Arial" panose="020B0604020202020204" pitchFamily="34" charset="0"/>
              <a:buChar char="•"/>
              <a:defRPr/>
            </a:pPr>
            <a:endParaRPr lang="fr-FR" sz="2000" dirty="0">
              <a:latin typeface="Arial" panose="020B0604020202020204" pitchFamily="34" charset="0"/>
              <a:ea typeface="Century Gothic" charset="0"/>
              <a:cs typeface="Arial" panose="020B0604020202020204" pitchFamily="34" charset="0"/>
            </a:endParaRPr>
          </a:p>
        </p:txBody>
      </p:sp>
      <p:pic>
        <p:nvPicPr>
          <p:cNvPr id="12" name="Picture Placeholder 11">
            <a:extLst>
              <a:ext uri="{FF2B5EF4-FFF2-40B4-BE49-F238E27FC236}">
                <a16:creationId xmlns:a16="http://schemas.microsoft.com/office/drawing/2014/main" id="{D85E1671-8E24-CA49-951F-C4DCDA46DB75}"/>
              </a:ext>
            </a:extLst>
          </p:cNvPr>
          <p:cNvPicPr>
            <a:picLocks noGrp="1" noChangeAspect="1"/>
          </p:cNvPicPr>
          <p:nvPr>
            <p:ph type="pic" sz="quarter" idx="10"/>
          </p:nvPr>
        </p:nvPicPr>
        <p:blipFill>
          <a:blip r:embed="rId2"/>
          <a:srcRect l="16972" r="16972"/>
          <a:stretch>
            <a:fillRect/>
          </a:stretch>
        </p:blipFill>
        <p:spPr/>
      </p:pic>
    </p:spTree>
    <p:extLst>
      <p:ext uri="{BB962C8B-B14F-4D97-AF65-F5344CB8AC3E}">
        <p14:creationId xmlns:p14="http://schemas.microsoft.com/office/powerpoint/2010/main" val="170199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6DC6C99-42D4-CC47-96CA-8B8AA67F555F}"/>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Espace réservé du numéro de diapositive 2">
            <a:extLst>
              <a:ext uri="{FF2B5EF4-FFF2-40B4-BE49-F238E27FC236}">
                <a16:creationId xmlns:a16="http://schemas.microsoft.com/office/drawing/2014/main" id="{DB4A1E75-9ACC-6C4C-9975-F8533F957F87}"/>
              </a:ext>
            </a:extLst>
          </p:cNvPr>
          <p:cNvSpPr>
            <a:spLocks noGrp="1"/>
          </p:cNvSpPr>
          <p:nvPr>
            <p:ph type="sldNum" sz="quarter" idx="4"/>
          </p:nvPr>
        </p:nvSpPr>
        <p:spPr/>
        <p:txBody>
          <a:bodyPr/>
          <a:lstStyle/>
          <a:p>
            <a:fld id="{E8716A00-CC3F-A24A-9B86-816E9CA7F4AC}" type="slidenum">
              <a:rPr lang="fr-FR" smtClean="0"/>
              <a:pPr/>
              <a:t>5</a:t>
            </a:fld>
            <a:endParaRPr lang="fr-FR" dirty="0"/>
          </a:p>
        </p:txBody>
      </p:sp>
      <p:sp>
        <p:nvSpPr>
          <p:cNvPr id="5" name="Titre 2">
            <a:extLst>
              <a:ext uri="{FF2B5EF4-FFF2-40B4-BE49-F238E27FC236}">
                <a16:creationId xmlns:a16="http://schemas.microsoft.com/office/drawing/2014/main" id="{A5B7BB4D-4B95-3D49-9C24-C2B2E254324D}"/>
              </a:ext>
            </a:extLst>
          </p:cNvPr>
          <p:cNvSpPr txBox="1">
            <a:spLocks/>
          </p:cNvSpPr>
          <p:nvPr/>
        </p:nvSpPr>
        <p:spPr>
          <a:xfrm>
            <a:off x="674914" y="1148451"/>
            <a:ext cx="3560910" cy="773842"/>
          </a:xfrm>
          <a:prstGeom prst="rect">
            <a:avLst/>
          </a:prstGeom>
        </p:spPr>
        <p:txBody>
          <a:bodyPr vert="horz" lIns="91440" tIns="45720" rIns="91440" bIns="45720" rtlCol="0" anchor="ctr">
            <a:normAutofit fontScale="700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pPr algn="l"/>
            <a:r>
              <a:rPr lang="fr-FR" sz="2900" b="1" dirty="0">
                <a:solidFill>
                  <a:srgbClr val="0D347D"/>
                </a:solidFill>
                <a:ea typeface="Century Gothic" charset="0"/>
                <a:cs typeface="Century Gothic" charset="0"/>
              </a:rPr>
              <a:t>The importance of </a:t>
            </a:r>
          </a:p>
          <a:p>
            <a:pPr algn="l"/>
            <a:r>
              <a:rPr lang="fr-FR" sz="2900" b="1" dirty="0" err="1">
                <a:solidFill>
                  <a:srgbClr val="0D347D"/>
                </a:solidFill>
                <a:ea typeface="Century Gothic" charset="0"/>
                <a:cs typeface="Century Gothic" charset="0"/>
              </a:rPr>
              <a:t>pre-identifying</a:t>
            </a:r>
            <a:r>
              <a:rPr lang="fr-FR" sz="2900" b="1" dirty="0">
                <a:solidFill>
                  <a:srgbClr val="0D347D"/>
                </a:solidFill>
                <a:ea typeface="Century Gothic" charset="0"/>
                <a:cs typeface="Century Gothic" charset="0"/>
              </a:rPr>
              <a:t> </a:t>
            </a:r>
            <a:r>
              <a:rPr lang="fr-FR" sz="2900" b="1" dirty="0" err="1">
                <a:solidFill>
                  <a:srgbClr val="0D347D"/>
                </a:solidFill>
                <a:ea typeface="Century Gothic" charset="0"/>
                <a:cs typeface="Century Gothic" charset="0"/>
              </a:rPr>
              <a:t>hate</a:t>
            </a:r>
            <a:r>
              <a:rPr lang="fr-FR" sz="2900" b="1" dirty="0">
                <a:solidFill>
                  <a:srgbClr val="0D347D"/>
                </a:solidFill>
                <a:ea typeface="Century Gothic" charset="0"/>
                <a:cs typeface="Century Gothic" charset="0"/>
              </a:rPr>
              <a:t> </a:t>
            </a:r>
            <a:r>
              <a:rPr lang="fr-FR" sz="2900" b="1" dirty="0" err="1">
                <a:solidFill>
                  <a:srgbClr val="0D347D"/>
                </a:solidFill>
                <a:ea typeface="Century Gothic" charset="0"/>
                <a:cs typeface="Century Gothic" charset="0"/>
              </a:rPr>
              <a:t>storms</a:t>
            </a:r>
            <a:r>
              <a:rPr lang="fr-FR" sz="2900" b="1" dirty="0">
                <a:solidFill>
                  <a:srgbClr val="0D347D"/>
                </a:solidFill>
                <a:ea typeface="Century Gothic" charset="0"/>
                <a:cs typeface="Century Gothic" charset="0"/>
              </a:rPr>
              <a:t> </a:t>
            </a:r>
          </a:p>
          <a:p>
            <a:pPr algn="l"/>
            <a:endParaRPr lang="fr-FR" sz="2400" b="1" dirty="0">
              <a:solidFill>
                <a:srgbClr val="0D347D"/>
              </a:solidFill>
              <a:ea typeface="Century Gothic" charset="0"/>
              <a:cs typeface="Century Gothic" charset="0"/>
            </a:endParaRPr>
          </a:p>
        </p:txBody>
      </p:sp>
      <p:sp>
        <p:nvSpPr>
          <p:cNvPr id="6" name="Rectangle 20">
            <a:extLst>
              <a:ext uri="{FF2B5EF4-FFF2-40B4-BE49-F238E27FC236}">
                <a16:creationId xmlns:a16="http://schemas.microsoft.com/office/drawing/2014/main" id="{559D32FB-784B-6548-8624-BA34567C340D}"/>
              </a:ext>
            </a:extLst>
          </p:cNvPr>
          <p:cNvSpPr>
            <a:spLocks noChangeArrowheads="1"/>
          </p:cNvSpPr>
          <p:nvPr/>
        </p:nvSpPr>
        <p:spPr bwMode="auto">
          <a:xfrm>
            <a:off x="674914" y="2188108"/>
            <a:ext cx="3761914" cy="3016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fr-FR" sz="1500" dirty="0"/>
              <a:t>Out of </a:t>
            </a:r>
            <a:r>
              <a:rPr lang="fr-FR" sz="1500" dirty="0" err="1"/>
              <a:t>these</a:t>
            </a:r>
            <a:r>
              <a:rPr lang="fr-FR" sz="1500" dirty="0"/>
              <a:t> </a:t>
            </a:r>
            <a:r>
              <a:rPr lang="fr-FR" sz="1500" dirty="0" err="1"/>
              <a:t>three</a:t>
            </a:r>
            <a:r>
              <a:rPr lang="fr-FR" sz="1500" dirty="0"/>
              <a:t>, </a:t>
            </a:r>
            <a:r>
              <a:rPr lang="fr-FR" sz="1500" dirty="0" err="1"/>
              <a:t>choosing</a:t>
            </a:r>
            <a:r>
              <a:rPr lang="fr-FR" sz="1500" dirty="0"/>
              <a:t> to </a:t>
            </a:r>
            <a:r>
              <a:rPr lang="fr-FR" sz="1500" b="1" dirty="0" err="1"/>
              <a:t>communitate</a:t>
            </a:r>
            <a:r>
              <a:rPr lang="fr-FR" sz="1500" b="1" dirty="0"/>
              <a:t> more </a:t>
            </a:r>
            <a:r>
              <a:rPr lang="fr-FR" sz="1500" dirty="0" err="1"/>
              <a:t>can</a:t>
            </a:r>
            <a:r>
              <a:rPr lang="fr-FR" sz="1500" dirty="0"/>
              <a:t> </a:t>
            </a:r>
            <a:r>
              <a:rPr lang="fr-FR" sz="1500" dirty="0" err="1"/>
              <a:t>be</a:t>
            </a:r>
            <a:r>
              <a:rPr lang="fr-FR" sz="1500" dirty="0"/>
              <a:t> the </a:t>
            </a:r>
            <a:r>
              <a:rPr lang="fr-FR" sz="1500" dirty="0" err="1"/>
              <a:t>most</a:t>
            </a:r>
            <a:r>
              <a:rPr lang="fr-FR" sz="1500" dirty="0"/>
              <a:t> </a:t>
            </a:r>
            <a:r>
              <a:rPr lang="fr-FR" sz="1500" b="1" i="1" dirty="0"/>
              <a:t>effective</a:t>
            </a:r>
            <a:r>
              <a:rPr lang="fr-FR" sz="1500" dirty="0"/>
              <a:t> </a:t>
            </a:r>
            <a:r>
              <a:rPr lang="fr-FR" sz="1500" dirty="0" err="1"/>
              <a:t>method</a:t>
            </a:r>
            <a:r>
              <a:rPr lang="fr-FR" sz="1500" dirty="0"/>
              <a:t>:</a:t>
            </a:r>
          </a:p>
          <a:p>
            <a:pPr>
              <a:defRPr/>
            </a:pPr>
            <a:endParaRPr lang="fr-FR" sz="1500" dirty="0"/>
          </a:p>
          <a:p>
            <a:pPr marL="342900" indent="-342900">
              <a:buFont typeface="Arial" panose="020B0604020202020204" pitchFamily="34" charset="0"/>
              <a:buChar char="•"/>
              <a:defRPr/>
            </a:pPr>
            <a:r>
              <a:rPr lang="fr-FR" sz="1500" dirty="0">
                <a:latin typeface="Arial" panose="020B0604020202020204" pitchFamily="34" charset="0"/>
                <a:ea typeface="Century Gothic" charset="0"/>
                <a:cs typeface="Arial" panose="020B0604020202020204" pitchFamily="34" charset="0"/>
              </a:rPr>
              <a:t>It changes/influences the perspective of the audience</a:t>
            </a:r>
          </a:p>
          <a:p>
            <a:pPr>
              <a:defRPr/>
            </a:pPr>
            <a:endParaRPr lang="fr-FR" sz="1500" dirty="0">
              <a:latin typeface="Arial" panose="020B0604020202020204" pitchFamily="34" charset="0"/>
              <a:ea typeface="Century Gothic" charset="0"/>
              <a:cs typeface="Arial" panose="020B0604020202020204" pitchFamily="34" charset="0"/>
            </a:endParaRPr>
          </a:p>
          <a:p>
            <a:pPr marL="342900" indent="-342900">
              <a:buFont typeface="Arial" panose="020B0604020202020204" pitchFamily="34" charset="0"/>
              <a:buChar char="•"/>
              <a:defRPr/>
            </a:pPr>
            <a:r>
              <a:rPr lang="fr-FR" sz="1500" dirty="0">
                <a:latin typeface="Arial" panose="020B0604020202020204" pitchFamily="34" charset="0"/>
                <a:ea typeface="Century Gothic" charset="0"/>
                <a:cs typeface="Arial" panose="020B0604020202020204" pitchFamily="34" charset="0"/>
              </a:rPr>
              <a:t>It </a:t>
            </a:r>
            <a:r>
              <a:rPr lang="fr-FR" sz="1500" dirty="0" err="1">
                <a:latin typeface="Arial" panose="020B0604020202020204" pitchFamily="34" charset="0"/>
                <a:ea typeface="Century Gothic" charset="0"/>
                <a:cs typeface="Arial" panose="020B0604020202020204" pitchFamily="34" charset="0"/>
              </a:rPr>
              <a:t>does</a:t>
            </a:r>
            <a:r>
              <a:rPr lang="fr-FR" sz="1500" dirty="0">
                <a:latin typeface="Arial" panose="020B0604020202020204" pitchFamily="34" charset="0"/>
                <a:ea typeface="Century Gothic" charset="0"/>
                <a:cs typeface="Arial" panose="020B0604020202020204" pitchFamily="34" charset="0"/>
              </a:rPr>
              <a:t> </a:t>
            </a:r>
            <a:r>
              <a:rPr lang="fr-FR" sz="1500" b="1" dirty="0">
                <a:latin typeface="Arial" panose="020B0604020202020204" pitchFamily="34" charset="0"/>
                <a:ea typeface="Century Gothic" charset="0"/>
                <a:cs typeface="Arial" panose="020B0604020202020204" pitchFamily="34" charset="0"/>
              </a:rPr>
              <a:t>not</a:t>
            </a:r>
            <a:r>
              <a:rPr lang="fr-FR" sz="1500" dirty="0">
                <a:latin typeface="Arial" panose="020B0604020202020204" pitchFamily="34" charset="0"/>
                <a:ea typeface="Century Gothic" charset="0"/>
                <a:cs typeface="Arial" panose="020B0604020202020204" pitchFamily="34" charset="0"/>
              </a:rPr>
              <a:t> </a:t>
            </a:r>
            <a:r>
              <a:rPr lang="fr-FR" sz="1500" dirty="0" err="1">
                <a:latin typeface="Arial" panose="020B0604020202020204" pitchFamily="34" charset="0"/>
                <a:ea typeface="Century Gothic" charset="0"/>
                <a:cs typeface="Arial" panose="020B0604020202020204" pitchFamily="34" charset="0"/>
              </a:rPr>
              <a:t>turn</a:t>
            </a:r>
            <a:r>
              <a:rPr lang="fr-FR" sz="1500" dirty="0">
                <a:latin typeface="Arial" panose="020B0604020202020204" pitchFamily="34" charset="0"/>
                <a:ea typeface="Century Gothic" charset="0"/>
                <a:cs typeface="Arial" panose="020B0604020202020204" pitchFamily="34" charset="0"/>
              </a:rPr>
              <a:t> the </a:t>
            </a:r>
            <a:r>
              <a:rPr lang="fr-FR" sz="1500" dirty="0" err="1">
                <a:latin typeface="Arial" panose="020B0604020202020204" pitchFamily="34" charset="0"/>
                <a:ea typeface="Century Gothic" charset="0"/>
                <a:cs typeface="Arial" panose="020B0604020202020204" pitchFamily="34" charset="0"/>
              </a:rPr>
              <a:t>hater</a:t>
            </a:r>
            <a:r>
              <a:rPr lang="fr-FR" sz="1500" dirty="0">
                <a:latin typeface="Arial" panose="020B0604020202020204" pitchFamily="34" charset="0"/>
                <a:ea typeface="Century Gothic" charset="0"/>
                <a:cs typeface="Arial" panose="020B0604020202020204" pitchFamily="34" charset="0"/>
              </a:rPr>
              <a:t> </a:t>
            </a:r>
            <a:r>
              <a:rPr lang="fr-FR" sz="1500" dirty="0" err="1">
                <a:latin typeface="Arial" panose="020B0604020202020204" pitchFamily="34" charset="0"/>
                <a:ea typeface="Century Gothic" charset="0"/>
                <a:cs typeface="Arial" panose="020B0604020202020204" pitchFamily="34" charset="0"/>
              </a:rPr>
              <a:t>into</a:t>
            </a:r>
            <a:r>
              <a:rPr lang="fr-FR" sz="1500" dirty="0">
                <a:latin typeface="Arial" panose="020B0604020202020204" pitchFamily="34" charset="0"/>
                <a:ea typeface="Century Gothic" charset="0"/>
                <a:cs typeface="Arial" panose="020B0604020202020204" pitchFamily="34" charset="0"/>
              </a:rPr>
              <a:t> a martyr</a:t>
            </a:r>
          </a:p>
          <a:p>
            <a:pPr>
              <a:defRPr/>
            </a:pPr>
            <a:endParaRPr lang="fr-FR" sz="1500" dirty="0">
              <a:latin typeface="Arial" panose="020B0604020202020204" pitchFamily="34" charset="0"/>
              <a:ea typeface="Century Gothic" charset="0"/>
              <a:cs typeface="Arial" panose="020B0604020202020204" pitchFamily="34" charset="0"/>
            </a:endParaRPr>
          </a:p>
          <a:p>
            <a:pPr marL="342900" indent="-342900">
              <a:buFont typeface="Arial" panose="020B0604020202020204" pitchFamily="34" charset="0"/>
              <a:buChar char="•"/>
              <a:defRPr/>
            </a:pPr>
            <a:r>
              <a:rPr lang="fr-FR" sz="1500" dirty="0">
                <a:latin typeface="Arial" panose="020B0604020202020204" pitchFamily="34" charset="0"/>
                <a:ea typeface="Century Gothic" charset="0"/>
                <a:cs typeface="Arial" panose="020B0604020202020204" pitchFamily="34" charset="0"/>
              </a:rPr>
              <a:t>It has a longer-</a:t>
            </a:r>
            <a:r>
              <a:rPr lang="fr-FR" sz="1500" dirty="0" err="1">
                <a:latin typeface="Arial" panose="020B0604020202020204" pitchFamily="34" charset="0"/>
                <a:ea typeface="Century Gothic" charset="0"/>
                <a:cs typeface="Arial" panose="020B0604020202020204" pitchFamily="34" charset="0"/>
              </a:rPr>
              <a:t>term</a:t>
            </a:r>
            <a:r>
              <a:rPr lang="fr-FR" sz="1500" dirty="0">
                <a:latin typeface="Arial" panose="020B0604020202020204" pitchFamily="34" charset="0"/>
                <a:ea typeface="Century Gothic" charset="0"/>
                <a:cs typeface="Arial" panose="020B0604020202020204" pitchFamily="34" charset="0"/>
              </a:rPr>
              <a:t> impact</a:t>
            </a:r>
          </a:p>
          <a:p>
            <a:pPr marL="342900" indent="-342900">
              <a:buFont typeface="Arial" panose="020B0604020202020204" pitchFamily="34" charset="0"/>
              <a:buChar char="•"/>
              <a:defRPr/>
            </a:pPr>
            <a:endParaRPr lang="fr-FR" sz="2000" dirty="0">
              <a:latin typeface="Arial" panose="020B0604020202020204" pitchFamily="34" charset="0"/>
              <a:ea typeface="Century Gothic" charset="0"/>
              <a:cs typeface="Arial" panose="020B0604020202020204" pitchFamily="34" charset="0"/>
            </a:endParaRPr>
          </a:p>
          <a:p>
            <a:pPr marL="342900" indent="-342900">
              <a:buFont typeface="Arial" panose="020B0604020202020204" pitchFamily="34" charset="0"/>
              <a:buChar char="•"/>
              <a:defRPr/>
            </a:pPr>
            <a:endParaRPr lang="fr-FR" sz="2000" dirty="0">
              <a:latin typeface="Arial" panose="020B0604020202020204" pitchFamily="34" charset="0"/>
              <a:ea typeface="Century Gothic" charset="0"/>
              <a:cs typeface="Arial" panose="020B0604020202020204" pitchFamily="34" charset="0"/>
            </a:endParaRPr>
          </a:p>
        </p:txBody>
      </p:sp>
      <p:pic>
        <p:nvPicPr>
          <p:cNvPr id="12" name="Picture Placeholder 11">
            <a:extLst>
              <a:ext uri="{FF2B5EF4-FFF2-40B4-BE49-F238E27FC236}">
                <a16:creationId xmlns:a16="http://schemas.microsoft.com/office/drawing/2014/main" id="{76781365-4CC4-494F-AAD7-47EF6309E7D5}"/>
              </a:ext>
            </a:extLst>
          </p:cNvPr>
          <p:cNvPicPr>
            <a:picLocks noGrp="1" noChangeAspect="1"/>
          </p:cNvPicPr>
          <p:nvPr>
            <p:ph type="pic" sz="quarter" idx="10"/>
          </p:nvPr>
        </p:nvPicPr>
        <p:blipFill>
          <a:blip r:embed="rId2"/>
          <a:srcRect t="12153" b="12153"/>
          <a:stretch>
            <a:fillRect/>
          </a:stretch>
        </p:blipFill>
        <p:spPr/>
      </p:pic>
    </p:spTree>
    <p:extLst>
      <p:ext uri="{BB962C8B-B14F-4D97-AF65-F5344CB8AC3E}">
        <p14:creationId xmlns:p14="http://schemas.microsoft.com/office/powerpoint/2010/main" val="678779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6DC6C99-42D4-CC47-96CA-8B8AA67F555F}"/>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Espace réservé du numéro de diapositive 2">
            <a:extLst>
              <a:ext uri="{FF2B5EF4-FFF2-40B4-BE49-F238E27FC236}">
                <a16:creationId xmlns:a16="http://schemas.microsoft.com/office/drawing/2014/main" id="{DB4A1E75-9ACC-6C4C-9975-F8533F957F87}"/>
              </a:ext>
            </a:extLst>
          </p:cNvPr>
          <p:cNvSpPr>
            <a:spLocks noGrp="1"/>
          </p:cNvSpPr>
          <p:nvPr>
            <p:ph type="sldNum" sz="quarter" idx="4"/>
          </p:nvPr>
        </p:nvSpPr>
        <p:spPr/>
        <p:txBody>
          <a:bodyPr/>
          <a:lstStyle/>
          <a:p>
            <a:fld id="{E8716A00-CC3F-A24A-9B86-816E9CA7F4AC}" type="slidenum">
              <a:rPr lang="fr-FR" smtClean="0"/>
              <a:pPr/>
              <a:t>6</a:t>
            </a:fld>
            <a:endParaRPr lang="fr-FR" dirty="0"/>
          </a:p>
        </p:txBody>
      </p:sp>
      <p:sp>
        <p:nvSpPr>
          <p:cNvPr id="5" name="Titre 2">
            <a:extLst>
              <a:ext uri="{FF2B5EF4-FFF2-40B4-BE49-F238E27FC236}">
                <a16:creationId xmlns:a16="http://schemas.microsoft.com/office/drawing/2014/main" id="{A5B7BB4D-4B95-3D49-9C24-C2B2E254324D}"/>
              </a:ext>
            </a:extLst>
          </p:cNvPr>
          <p:cNvSpPr txBox="1">
            <a:spLocks/>
          </p:cNvSpPr>
          <p:nvPr/>
        </p:nvSpPr>
        <p:spPr>
          <a:xfrm>
            <a:off x="674914" y="1148451"/>
            <a:ext cx="3560910" cy="773842"/>
          </a:xfrm>
          <a:prstGeom prst="rect">
            <a:avLst/>
          </a:prstGeom>
        </p:spPr>
        <p:txBody>
          <a:bodyPr vert="horz" lIns="91440" tIns="45720" rIns="91440" bIns="45720" rtlCol="0" anchor="ctr">
            <a:normAutofit fontScale="700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pPr algn="l"/>
            <a:r>
              <a:rPr lang="fr-FR" sz="2900" b="1" dirty="0">
                <a:solidFill>
                  <a:srgbClr val="0D347D"/>
                </a:solidFill>
                <a:ea typeface="Century Gothic" charset="0"/>
                <a:cs typeface="Century Gothic" charset="0"/>
              </a:rPr>
              <a:t>The importance of </a:t>
            </a:r>
          </a:p>
          <a:p>
            <a:pPr algn="l"/>
            <a:r>
              <a:rPr lang="fr-FR" sz="2900" b="1" dirty="0" err="1">
                <a:solidFill>
                  <a:srgbClr val="0D347D"/>
                </a:solidFill>
                <a:ea typeface="Century Gothic" charset="0"/>
                <a:cs typeface="Century Gothic" charset="0"/>
              </a:rPr>
              <a:t>pre-identifying</a:t>
            </a:r>
            <a:r>
              <a:rPr lang="fr-FR" sz="2900" b="1" dirty="0">
                <a:solidFill>
                  <a:srgbClr val="0D347D"/>
                </a:solidFill>
                <a:ea typeface="Century Gothic" charset="0"/>
                <a:cs typeface="Century Gothic" charset="0"/>
              </a:rPr>
              <a:t> </a:t>
            </a:r>
            <a:r>
              <a:rPr lang="fr-FR" sz="2900" b="1" dirty="0" err="1">
                <a:solidFill>
                  <a:srgbClr val="0D347D"/>
                </a:solidFill>
                <a:ea typeface="Century Gothic" charset="0"/>
                <a:cs typeface="Century Gothic" charset="0"/>
              </a:rPr>
              <a:t>hate</a:t>
            </a:r>
            <a:r>
              <a:rPr lang="fr-FR" sz="2900" b="1" dirty="0">
                <a:solidFill>
                  <a:srgbClr val="0D347D"/>
                </a:solidFill>
                <a:ea typeface="Century Gothic" charset="0"/>
                <a:cs typeface="Century Gothic" charset="0"/>
              </a:rPr>
              <a:t> </a:t>
            </a:r>
            <a:r>
              <a:rPr lang="fr-FR" sz="2900" b="1" dirty="0" err="1">
                <a:solidFill>
                  <a:srgbClr val="0D347D"/>
                </a:solidFill>
                <a:ea typeface="Century Gothic" charset="0"/>
                <a:cs typeface="Century Gothic" charset="0"/>
              </a:rPr>
              <a:t>storms</a:t>
            </a:r>
            <a:r>
              <a:rPr lang="fr-FR" sz="2900" b="1" dirty="0">
                <a:solidFill>
                  <a:srgbClr val="0D347D"/>
                </a:solidFill>
                <a:ea typeface="Century Gothic" charset="0"/>
                <a:cs typeface="Century Gothic" charset="0"/>
              </a:rPr>
              <a:t> </a:t>
            </a:r>
          </a:p>
          <a:p>
            <a:pPr algn="l"/>
            <a:endParaRPr lang="fr-FR" sz="2400" b="1" dirty="0">
              <a:solidFill>
                <a:srgbClr val="0D347D"/>
              </a:solidFill>
              <a:ea typeface="Century Gothic" charset="0"/>
              <a:cs typeface="Century Gothic" charset="0"/>
            </a:endParaRPr>
          </a:p>
        </p:txBody>
      </p:sp>
      <p:sp>
        <p:nvSpPr>
          <p:cNvPr id="6" name="Rectangle 20">
            <a:extLst>
              <a:ext uri="{FF2B5EF4-FFF2-40B4-BE49-F238E27FC236}">
                <a16:creationId xmlns:a16="http://schemas.microsoft.com/office/drawing/2014/main" id="{559D32FB-784B-6548-8624-BA34567C340D}"/>
              </a:ext>
            </a:extLst>
          </p:cNvPr>
          <p:cNvSpPr>
            <a:spLocks noChangeArrowheads="1"/>
          </p:cNvSpPr>
          <p:nvPr/>
        </p:nvSpPr>
        <p:spPr bwMode="auto">
          <a:xfrm>
            <a:off x="674914" y="2188108"/>
            <a:ext cx="3761914" cy="2785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FR" sz="1500" b="1" i="1" dirty="0" err="1"/>
              <a:t>However</a:t>
            </a:r>
            <a:r>
              <a:rPr lang="fr-FR" sz="1500" dirty="0"/>
              <a:t>, </a:t>
            </a:r>
            <a:r>
              <a:rPr lang="fr-FR" sz="1500" dirty="0" err="1"/>
              <a:t>employing</a:t>
            </a:r>
            <a:r>
              <a:rPr lang="fr-FR" sz="1500" dirty="0"/>
              <a:t> </a:t>
            </a:r>
            <a:r>
              <a:rPr lang="fr-FR" sz="1500" dirty="0" err="1"/>
              <a:t>counter</a:t>
            </a:r>
            <a:r>
              <a:rPr lang="fr-FR" sz="1500" dirty="0"/>
              <a:t> and alternative narratives </a:t>
            </a:r>
            <a:r>
              <a:rPr lang="fr-FR" sz="1500" dirty="0" err="1"/>
              <a:t>successfully</a:t>
            </a:r>
            <a:r>
              <a:rPr lang="fr-FR" sz="1500" dirty="0"/>
              <a:t> </a:t>
            </a:r>
            <a:r>
              <a:rPr lang="fr-FR" sz="1500" dirty="0" err="1"/>
              <a:t>is</a:t>
            </a:r>
            <a:r>
              <a:rPr lang="fr-FR" sz="1500" dirty="0"/>
              <a:t> </a:t>
            </a:r>
            <a:r>
              <a:rPr lang="fr-FR" sz="1500" b="1" dirty="0" err="1"/>
              <a:t>dependent</a:t>
            </a:r>
            <a:r>
              <a:rPr lang="fr-FR" sz="1500" dirty="0"/>
              <a:t> on: </a:t>
            </a:r>
          </a:p>
          <a:p>
            <a:pPr>
              <a:defRPr/>
            </a:pPr>
            <a:endParaRPr lang="fr-FR" sz="1500" dirty="0"/>
          </a:p>
          <a:p>
            <a:pPr marL="342900" indent="-342900">
              <a:buFont typeface="Arial" panose="020B0604020202020204" pitchFamily="34" charset="0"/>
              <a:buChar char="•"/>
              <a:defRPr/>
            </a:pPr>
            <a:r>
              <a:rPr lang="fr-FR" sz="1500" dirty="0">
                <a:latin typeface="Arial" panose="020B0604020202020204" pitchFamily="34" charset="0"/>
                <a:ea typeface="Century Gothic" charset="0"/>
                <a:cs typeface="Arial" panose="020B0604020202020204" pitchFamily="34" charset="0"/>
              </a:rPr>
              <a:t>The </a:t>
            </a:r>
            <a:r>
              <a:rPr lang="fr-FR" sz="1500" dirty="0" err="1">
                <a:latin typeface="Arial" panose="020B0604020202020204" pitchFamily="34" charset="0"/>
                <a:ea typeface="Century Gothic" charset="0"/>
                <a:cs typeface="Arial" panose="020B0604020202020204" pitchFamily="34" charset="0"/>
              </a:rPr>
              <a:t>experience</a:t>
            </a:r>
            <a:r>
              <a:rPr lang="fr-FR" sz="1500" dirty="0">
                <a:latin typeface="Arial" panose="020B0604020202020204" pitchFamily="34" charset="0"/>
                <a:ea typeface="Century Gothic" charset="0"/>
                <a:cs typeface="Arial" panose="020B0604020202020204" pitchFamily="34" charset="0"/>
              </a:rPr>
              <a:t> and </a:t>
            </a:r>
            <a:r>
              <a:rPr lang="fr-FR" sz="1500" dirty="0" err="1">
                <a:latin typeface="Arial" panose="020B0604020202020204" pitchFamily="34" charset="0"/>
                <a:ea typeface="Century Gothic" charset="0"/>
                <a:cs typeface="Arial" panose="020B0604020202020204" pitchFamily="34" charset="0"/>
              </a:rPr>
              <a:t>skills</a:t>
            </a:r>
            <a:r>
              <a:rPr lang="fr-FR" sz="1500" dirty="0">
                <a:latin typeface="Arial" panose="020B0604020202020204" pitchFamily="34" charset="0"/>
                <a:ea typeface="Century Gothic" charset="0"/>
                <a:cs typeface="Arial" panose="020B0604020202020204" pitchFamily="34" charset="0"/>
              </a:rPr>
              <a:t> of the </a:t>
            </a:r>
            <a:r>
              <a:rPr lang="fr-FR" sz="1500" dirty="0" err="1">
                <a:latin typeface="Arial" panose="020B0604020202020204" pitchFamily="34" charset="0"/>
                <a:ea typeface="Century Gothic" charset="0"/>
                <a:cs typeface="Arial" panose="020B0604020202020204" pitchFamily="34" charset="0"/>
              </a:rPr>
              <a:t>activist</a:t>
            </a:r>
            <a:r>
              <a:rPr lang="fr-FR" sz="1500" dirty="0">
                <a:latin typeface="Arial" panose="020B0604020202020204" pitchFamily="34" charset="0"/>
                <a:ea typeface="Century Gothic" charset="0"/>
                <a:cs typeface="Arial" panose="020B0604020202020204" pitchFamily="34" charset="0"/>
              </a:rPr>
              <a:t> </a:t>
            </a:r>
          </a:p>
          <a:p>
            <a:pPr>
              <a:defRPr/>
            </a:pPr>
            <a:endParaRPr lang="fr-FR" sz="1500" dirty="0">
              <a:latin typeface="Arial" panose="020B0604020202020204" pitchFamily="34" charset="0"/>
              <a:ea typeface="Century Gothic" charset="0"/>
              <a:cs typeface="Arial" panose="020B0604020202020204" pitchFamily="34" charset="0"/>
            </a:endParaRPr>
          </a:p>
          <a:p>
            <a:pPr marL="342900" indent="-342900">
              <a:buFont typeface="Arial" panose="020B0604020202020204" pitchFamily="34" charset="0"/>
              <a:buChar char="•"/>
              <a:defRPr/>
            </a:pPr>
            <a:r>
              <a:rPr lang="fr-FR" sz="1500" dirty="0">
                <a:latin typeface="Arial" panose="020B0604020202020204" pitchFamily="34" charset="0"/>
                <a:ea typeface="Century Gothic" charset="0"/>
                <a:cs typeface="Arial" panose="020B0604020202020204" pitchFamily="34" charset="0"/>
              </a:rPr>
              <a:t>Timing and </a:t>
            </a:r>
            <a:r>
              <a:rPr lang="fr-FR" sz="1500" dirty="0" err="1">
                <a:latin typeface="Arial" panose="020B0604020202020204" pitchFamily="34" charset="0"/>
                <a:ea typeface="Century Gothic" charset="0"/>
                <a:cs typeface="Arial" panose="020B0604020202020204" pitchFamily="34" charset="0"/>
              </a:rPr>
              <a:t>beliefs</a:t>
            </a:r>
            <a:r>
              <a:rPr lang="fr-FR" sz="1500" dirty="0">
                <a:latin typeface="Arial" panose="020B0604020202020204" pitchFamily="34" charset="0"/>
                <a:ea typeface="Century Gothic" charset="0"/>
                <a:cs typeface="Arial" panose="020B0604020202020204" pitchFamily="34" charset="0"/>
              </a:rPr>
              <a:t> of the audience </a:t>
            </a:r>
          </a:p>
          <a:p>
            <a:pPr>
              <a:defRPr/>
            </a:pPr>
            <a:endParaRPr lang="fr-FR" sz="1500" dirty="0">
              <a:latin typeface="Arial" panose="020B0604020202020204" pitchFamily="34" charset="0"/>
              <a:ea typeface="Century Gothic" charset="0"/>
              <a:cs typeface="Arial" panose="020B0604020202020204" pitchFamily="34" charset="0"/>
            </a:endParaRPr>
          </a:p>
          <a:p>
            <a:pPr>
              <a:defRPr/>
            </a:pPr>
            <a:endParaRPr lang="fr-FR" sz="2000" dirty="0">
              <a:latin typeface="Arial" panose="020B0604020202020204" pitchFamily="34" charset="0"/>
              <a:ea typeface="Century Gothic" charset="0"/>
              <a:cs typeface="Arial" panose="020B0604020202020204" pitchFamily="34" charset="0"/>
            </a:endParaRPr>
          </a:p>
          <a:p>
            <a:pPr marL="342900" indent="-342900">
              <a:buFont typeface="Arial" panose="020B0604020202020204" pitchFamily="34" charset="0"/>
              <a:buChar char="•"/>
              <a:defRPr/>
            </a:pPr>
            <a:endParaRPr lang="fr-FR" sz="2000" dirty="0">
              <a:latin typeface="Arial" panose="020B0604020202020204" pitchFamily="34" charset="0"/>
              <a:ea typeface="Century Gothic" charset="0"/>
              <a:cs typeface="Arial" panose="020B0604020202020204" pitchFamily="34" charset="0"/>
            </a:endParaRPr>
          </a:p>
        </p:txBody>
      </p:sp>
      <p:sp>
        <p:nvSpPr>
          <p:cNvPr id="7" name="TextBox 6">
            <a:extLst>
              <a:ext uri="{FF2B5EF4-FFF2-40B4-BE49-F238E27FC236}">
                <a16:creationId xmlns:a16="http://schemas.microsoft.com/office/drawing/2014/main" id="{378D7928-B714-E44F-B4E6-D39B54DA8F97}"/>
              </a:ext>
            </a:extLst>
          </p:cNvPr>
          <p:cNvSpPr txBox="1"/>
          <p:nvPr/>
        </p:nvSpPr>
        <p:spPr>
          <a:xfrm>
            <a:off x="5666815" y="1922293"/>
            <a:ext cx="2802271" cy="2862322"/>
          </a:xfrm>
          <a:prstGeom prst="rect">
            <a:avLst/>
          </a:prstGeom>
          <a:noFill/>
        </p:spPr>
        <p:txBody>
          <a:bodyPr wrap="square" rtlCol="0">
            <a:spAutoFit/>
          </a:bodyPr>
          <a:lstStyle/>
          <a:p>
            <a:r>
              <a:rPr lang="en-RO" dirty="0"/>
              <a:t>An </a:t>
            </a:r>
            <a:r>
              <a:rPr lang="en-RO" b="1" i="1" u="sng" dirty="0"/>
              <a:t>“early warning” </a:t>
            </a:r>
            <a:r>
              <a:rPr lang="en-RO" dirty="0"/>
              <a:t>system for an upcoming hate storm could increase activists’ chances of deploying:</a:t>
            </a:r>
          </a:p>
          <a:p>
            <a:endParaRPr lang="en-RO" dirty="0"/>
          </a:p>
          <a:p>
            <a:pPr marL="285750" indent="-285750">
              <a:buFont typeface="Arial" panose="020B0604020202020204" pitchFamily="34" charset="0"/>
              <a:buChar char="•"/>
            </a:pPr>
            <a:r>
              <a:rPr lang="en-GB" dirty="0"/>
              <a:t>T</a:t>
            </a:r>
            <a:r>
              <a:rPr lang="en-RO" dirty="0"/>
              <a:t>he </a:t>
            </a:r>
            <a:r>
              <a:rPr lang="en-RO" u="sng" dirty="0"/>
              <a:t>right narrative</a:t>
            </a:r>
          </a:p>
          <a:p>
            <a:pPr marL="285750" indent="-285750">
              <a:buFont typeface="Arial" panose="020B0604020202020204" pitchFamily="34" charset="0"/>
              <a:buChar char="•"/>
            </a:pPr>
            <a:r>
              <a:rPr lang="en-RO" dirty="0"/>
              <a:t>At the </a:t>
            </a:r>
            <a:r>
              <a:rPr lang="en-RO" u="sng" dirty="0"/>
              <a:t>right time</a:t>
            </a:r>
          </a:p>
          <a:p>
            <a:pPr marL="285750" indent="-285750">
              <a:buFont typeface="Arial" panose="020B0604020202020204" pitchFamily="34" charset="0"/>
              <a:buChar char="•"/>
            </a:pPr>
            <a:r>
              <a:rPr lang="en-GB" dirty="0"/>
              <a:t>T</a:t>
            </a:r>
            <a:r>
              <a:rPr lang="en-RO" dirty="0"/>
              <a:t>o the </a:t>
            </a:r>
            <a:r>
              <a:rPr lang="en-RO" u="sng" dirty="0"/>
              <a:t>right audiences</a:t>
            </a:r>
          </a:p>
          <a:p>
            <a:pPr marL="285750" indent="-285750">
              <a:buFont typeface="Arial" panose="020B0604020202020204" pitchFamily="34" charset="0"/>
              <a:buChar char="•"/>
            </a:pPr>
            <a:endParaRPr lang="en-RO" dirty="0"/>
          </a:p>
        </p:txBody>
      </p:sp>
    </p:spTree>
    <p:extLst>
      <p:ext uri="{BB962C8B-B14F-4D97-AF65-F5344CB8AC3E}">
        <p14:creationId xmlns:p14="http://schemas.microsoft.com/office/powerpoint/2010/main" val="122952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6DC6C99-42D4-CC47-96CA-8B8AA67F555F}"/>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Espace réservé du numéro de diapositive 2">
            <a:extLst>
              <a:ext uri="{FF2B5EF4-FFF2-40B4-BE49-F238E27FC236}">
                <a16:creationId xmlns:a16="http://schemas.microsoft.com/office/drawing/2014/main" id="{DB4A1E75-9ACC-6C4C-9975-F8533F957F87}"/>
              </a:ext>
            </a:extLst>
          </p:cNvPr>
          <p:cNvSpPr>
            <a:spLocks noGrp="1"/>
          </p:cNvSpPr>
          <p:nvPr>
            <p:ph type="sldNum" sz="quarter" idx="4"/>
          </p:nvPr>
        </p:nvSpPr>
        <p:spPr/>
        <p:txBody>
          <a:bodyPr/>
          <a:lstStyle/>
          <a:p>
            <a:fld id="{E8716A00-CC3F-A24A-9B86-816E9CA7F4AC}" type="slidenum">
              <a:rPr lang="fr-FR" smtClean="0"/>
              <a:pPr/>
              <a:t>7</a:t>
            </a:fld>
            <a:endParaRPr lang="fr-FR" dirty="0"/>
          </a:p>
        </p:txBody>
      </p:sp>
      <p:sp>
        <p:nvSpPr>
          <p:cNvPr id="5" name="Titre 2">
            <a:extLst>
              <a:ext uri="{FF2B5EF4-FFF2-40B4-BE49-F238E27FC236}">
                <a16:creationId xmlns:a16="http://schemas.microsoft.com/office/drawing/2014/main" id="{A5B7BB4D-4B95-3D49-9C24-C2B2E254324D}"/>
              </a:ext>
            </a:extLst>
          </p:cNvPr>
          <p:cNvSpPr txBox="1">
            <a:spLocks/>
          </p:cNvSpPr>
          <p:nvPr/>
        </p:nvSpPr>
        <p:spPr>
          <a:xfrm>
            <a:off x="674914" y="1148451"/>
            <a:ext cx="3560910" cy="77384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pPr algn="l"/>
            <a:r>
              <a:rPr lang="fr-FR" sz="2900" b="1" dirty="0" err="1">
                <a:solidFill>
                  <a:srgbClr val="0D347D"/>
                </a:solidFill>
                <a:ea typeface="Century Gothic" charset="0"/>
                <a:cs typeface="Century Gothic" charset="0"/>
              </a:rPr>
              <a:t>Methodology</a:t>
            </a:r>
            <a:endParaRPr lang="fr-FR" sz="2900" b="1" dirty="0">
              <a:solidFill>
                <a:srgbClr val="0D347D"/>
              </a:solidFill>
              <a:ea typeface="Century Gothic" charset="0"/>
              <a:cs typeface="Century Gothic" charset="0"/>
            </a:endParaRPr>
          </a:p>
          <a:p>
            <a:pPr algn="l"/>
            <a:endParaRPr lang="fr-FR" sz="2400" b="1" dirty="0">
              <a:solidFill>
                <a:srgbClr val="0D347D"/>
              </a:solidFill>
              <a:ea typeface="Century Gothic" charset="0"/>
              <a:cs typeface="Century Gothic" charset="0"/>
            </a:endParaRPr>
          </a:p>
        </p:txBody>
      </p:sp>
      <p:graphicFrame>
        <p:nvGraphicFramePr>
          <p:cNvPr id="4" name="Diagram 3">
            <a:extLst>
              <a:ext uri="{FF2B5EF4-FFF2-40B4-BE49-F238E27FC236}">
                <a16:creationId xmlns:a16="http://schemas.microsoft.com/office/drawing/2014/main" id="{9CDC43E5-FE06-5842-854D-3A69BF9AD9CE}"/>
              </a:ext>
            </a:extLst>
          </p:cNvPr>
          <p:cNvGraphicFramePr/>
          <p:nvPr>
            <p:extLst>
              <p:ext uri="{D42A27DB-BD31-4B8C-83A1-F6EECF244321}">
                <p14:modId xmlns:p14="http://schemas.microsoft.com/office/powerpoint/2010/main" val="289854653"/>
              </p:ext>
            </p:extLst>
          </p:nvPr>
        </p:nvGraphicFramePr>
        <p:xfrm>
          <a:off x="1524000" y="176560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4206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6DC6C99-42D4-CC47-96CA-8B8AA67F555F}"/>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Espace réservé du numéro de diapositive 2">
            <a:extLst>
              <a:ext uri="{FF2B5EF4-FFF2-40B4-BE49-F238E27FC236}">
                <a16:creationId xmlns:a16="http://schemas.microsoft.com/office/drawing/2014/main" id="{DB4A1E75-9ACC-6C4C-9975-F8533F957F87}"/>
              </a:ext>
            </a:extLst>
          </p:cNvPr>
          <p:cNvSpPr>
            <a:spLocks noGrp="1"/>
          </p:cNvSpPr>
          <p:nvPr>
            <p:ph type="sldNum" sz="quarter" idx="4"/>
          </p:nvPr>
        </p:nvSpPr>
        <p:spPr/>
        <p:txBody>
          <a:bodyPr/>
          <a:lstStyle/>
          <a:p>
            <a:fld id="{E8716A00-CC3F-A24A-9B86-816E9CA7F4AC}" type="slidenum">
              <a:rPr lang="fr-FR" smtClean="0"/>
              <a:pPr/>
              <a:t>8</a:t>
            </a:fld>
            <a:endParaRPr lang="fr-FR" dirty="0"/>
          </a:p>
        </p:txBody>
      </p:sp>
      <p:sp>
        <p:nvSpPr>
          <p:cNvPr id="5" name="Titre 2">
            <a:extLst>
              <a:ext uri="{FF2B5EF4-FFF2-40B4-BE49-F238E27FC236}">
                <a16:creationId xmlns:a16="http://schemas.microsoft.com/office/drawing/2014/main" id="{A5B7BB4D-4B95-3D49-9C24-C2B2E254324D}"/>
              </a:ext>
            </a:extLst>
          </p:cNvPr>
          <p:cNvSpPr txBox="1">
            <a:spLocks/>
          </p:cNvSpPr>
          <p:nvPr/>
        </p:nvSpPr>
        <p:spPr>
          <a:xfrm>
            <a:off x="674914" y="1148451"/>
            <a:ext cx="3560910" cy="773842"/>
          </a:xfrm>
          <a:prstGeom prst="rect">
            <a:avLst/>
          </a:prstGeom>
        </p:spPr>
        <p:txBody>
          <a:bodyPr vert="horz" lIns="91440" tIns="45720" rIns="91440" bIns="45720" rtlCol="0" anchor="ctr">
            <a:normAutofit fontScale="3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pPr algn="l"/>
            <a:r>
              <a:rPr lang="fr-FR" sz="6000" b="1" dirty="0" err="1">
                <a:solidFill>
                  <a:srgbClr val="0D347D"/>
                </a:solidFill>
                <a:ea typeface="Century Gothic" charset="0"/>
                <a:cs typeface="Century Gothic" charset="0"/>
              </a:rPr>
              <a:t>Methodology</a:t>
            </a:r>
            <a:endParaRPr lang="fr-FR" sz="6000" b="1" dirty="0">
              <a:solidFill>
                <a:srgbClr val="0D347D"/>
              </a:solidFill>
              <a:ea typeface="Century Gothic" charset="0"/>
              <a:cs typeface="Century Gothic" charset="0"/>
            </a:endParaRPr>
          </a:p>
          <a:p>
            <a:pPr algn="l"/>
            <a:endParaRPr lang="fr-FR" sz="2900" b="1" dirty="0">
              <a:solidFill>
                <a:srgbClr val="0D347D"/>
              </a:solidFill>
              <a:ea typeface="Century Gothic" charset="0"/>
              <a:cs typeface="Century Gothic" charset="0"/>
            </a:endParaRPr>
          </a:p>
          <a:p>
            <a:pPr algn="l"/>
            <a:r>
              <a:rPr lang="fr-FR" sz="3500" b="1" dirty="0" err="1">
                <a:solidFill>
                  <a:srgbClr val="0D347D"/>
                </a:solidFill>
                <a:ea typeface="Century Gothic" charset="0"/>
                <a:cs typeface="Century Gothic" charset="0"/>
              </a:rPr>
              <a:t>Each</a:t>
            </a:r>
            <a:r>
              <a:rPr lang="fr-FR" sz="3500" b="1" dirty="0">
                <a:solidFill>
                  <a:srgbClr val="0D347D"/>
                </a:solidFill>
                <a:ea typeface="Century Gothic" charset="0"/>
                <a:cs typeface="Century Gothic" charset="0"/>
              </a:rPr>
              <a:t> of the </a:t>
            </a:r>
            <a:r>
              <a:rPr lang="fr-FR" sz="3500" b="1" dirty="0" err="1">
                <a:solidFill>
                  <a:srgbClr val="0D347D"/>
                </a:solidFill>
                <a:ea typeface="Century Gothic" charset="0"/>
                <a:cs typeface="Century Gothic" charset="0"/>
              </a:rPr>
              <a:t>events</a:t>
            </a:r>
            <a:r>
              <a:rPr lang="fr-FR" sz="3500" b="1" dirty="0">
                <a:solidFill>
                  <a:srgbClr val="0D347D"/>
                </a:solidFill>
                <a:ea typeface="Century Gothic" charset="0"/>
                <a:cs typeface="Century Gothic" charset="0"/>
              </a:rPr>
              <a:t> </a:t>
            </a:r>
            <a:r>
              <a:rPr lang="fr-FR" sz="3500" b="1" dirty="0" err="1">
                <a:solidFill>
                  <a:srgbClr val="0D347D"/>
                </a:solidFill>
                <a:ea typeface="Century Gothic" charset="0"/>
                <a:cs typeface="Century Gothic" charset="0"/>
              </a:rPr>
              <a:t>was</a:t>
            </a:r>
            <a:r>
              <a:rPr lang="fr-FR" sz="3500" b="1" dirty="0">
                <a:solidFill>
                  <a:srgbClr val="0D347D"/>
                </a:solidFill>
                <a:ea typeface="Century Gothic" charset="0"/>
                <a:cs typeface="Century Gothic" charset="0"/>
              </a:rPr>
              <a:t> </a:t>
            </a:r>
            <a:r>
              <a:rPr lang="fr-FR" sz="3500" b="1" dirty="0" err="1">
                <a:solidFill>
                  <a:srgbClr val="0D347D"/>
                </a:solidFill>
                <a:ea typeface="Century Gothic" charset="0"/>
                <a:cs typeface="Century Gothic" charset="0"/>
              </a:rPr>
              <a:t>described</a:t>
            </a:r>
            <a:r>
              <a:rPr lang="fr-FR" sz="3500" b="1" dirty="0">
                <a:solidFill>
                  <a:srgbClr val="0D347D"/>
                </a:solidFill>
                <a:ea typeface="Century Gothic" charset="0"/>
                <a:cs typeface="Century Gothic" charset="0"/>
              </a:rPr>
              <a:t> </a:t>
            </a:r>
            <a:r>
              <a:rPr lang="fr-FR" sz="3500" b="1" dirty="0" err="1">
                <a:solidFill>
                  <a:srgbClr val="0D347D"/>
                </a:solidFill>
                <a:ea typeface="Century Gothic" charset="0"/>
                <a:cs typeface="Century Gothic" charset="0"/>
              </a:rPr>
              <a:t>based</a:t>
            </a:r>
            <a:r>
              <a:rPr lang="fr-FR" sz="3500" b="1" dirty="0">
                <a:solidFill>
                  <a:srgbClr val="0D347D"/>
                </a:solidFill>
                <a:ea typeface="Century Gothic" charset="0"/>
                <a:cs typeface="Century Gothic" charset="0"/>
              </a:rPr>
              <a:t> on: </a:t>
            </a:r>
          </a:p>
          <a:p>
            <a:pPr algn="l"/>
            <a:endParaRPr lang="fr-FR" sz="2400" b="1" dirty="0">
              <a:solidFill>
                <a:srgbClr val="0D347D"/>
              </a:solidFill>
              <a:ea typeface="Century Gothic" charset="0"/>
              <a:cs typeface="Century Gothic" charset="0"/>
            </a:endParaRPr>
          </a:p>
        </p:txBody>
      </p:sp>
      <p:graphicFrame>
        <p:nvGraphicFramePr>
          <p:cNvPr id="4" name="Diagram 3">
            <a:extLst>
              <a:ext uri="{FF2B5EF4-FFF2-40B4-BE49-F238E27FC236}">
                <a16:creationId xmlns:a16="http://schemas.microsoft.com/office/drawing/2014/main" id="{45030B18-9DB6-BD43-9838-A6AA50C29D0E}"/>
              </a:ext>
            </a:extLst>
          </p:cNvPr>
          <p:cNvGraphicFramePr/>
          <p:nvPr>
            <p:extLst>
              <p:ext uri="{D42A27DB-BD31-4B8C-83A1-F6EECF244321}">
                <p14:modId xmlns:p14="http://schemas.microsoft.com/office/powerpoint/2010/main" val="3722601544"/>
              </p:ext>
            </p:extLst>
          </p:nvPr>
        </p:nvGraphicFramePr>
        <p:xfrm>
          <a:off x="1662223" y="192229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337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6DC6C99-42D4-CC47-96CA-8B8AA67F555F}"/>
              </a:ext>
            </a:extLst>
          </p:cNvPr>
          <p:cNvSpPr>
            <a:spLocks noGrp="1"/>
          </p:cNvSpPr>
          <p:nvPr>
            <p:ph type="dt" sz="half" idx="2"/>
          </p:nvPr>
        </p:nvSpPr>
        <p:spPr/>
        <p:txBody>
          <a:bodyPr/>
          <a:lstStyle/>
          <a:p>
            <a:fld id="{6E88323B-C494-9644-A6FD-4EEB2F59D7F4}" type="datetime1">
              <a:rPr lang="fr-FR" smtClean="0"/>
              <a:pPr/>
              <a:t>22/02/2021</a:t>
            </a:fld>
            <a:endParaRPr lang="fr-FR" dirty="0"/>
          </a:p>
        </p:txBody>
      </p:sp>
      <p:sp>
        <p:nvSpPr>
          <p:cNvPr id="3" name="Espace réservé du numéro de diapositive 2">
            <a:extLst>
              <a:ext uri="{FF2B5EF4-FFF2-40B4-BE49-F238E27FC236}">
                <a16:creationId xmlns:a16="http://schemas.microsoft.com/office/drawing/2014/main" id="{DB4A1E75-9ACC-6C4C-9975-F8533F957F87}"/>
              </a:ext>
            </a:extLst>
          </p:cNvPr>
          <p:cNvSpPr>
            <a:spLocks noGrp="1"/>
          </p:cNvSpPr>
          <p:nvPr>
            <p:ph type="sldNum" sz="quarter" idx="4"/>
          </p:nvPr>
        </p:nvSpPr>
        <p:spPr/>
        <p:txBody>
          <a:bodyPr/>
          <a:lstStyle/>
          <a:p>
            <a:fld id="{E8716A00-CC3F-A24A-9B86-816E9CA7F4AC}" type="slidenum">
              <a:rPr lang="fr-FR" smtClean="0"/>
              <a:pPr/>
              <a:t>9</a:t>
            </a:fld>
            <a:endParaRPr lang="fr-FR" dirty="0"/>
          </a:p>
        </p:txBody>
      </p:sp>
      <p:sp>
        <p:nvSpPr>
          <p:cNvPr id="5" name="Titre 2">
            <a:extLst>
              <a:ext uri="{FF2B5EF4-FFF2-40B4-BE49-F238E27FC236}">
                <a16:creationId xmlns:a16="http://schemas.microsoft.com/office/drawing/2014/main" id="{A5B7BB4D-4B95-3D49-9C24-C2B2E254324D}"/>
              </a:ext>
            </a:extLst>
          </p:cNvPr>
          <p:cNvSpPr txBox="1">
            <a:spLocks/>
          </p:cNvSpPr>
          <p:nvPr/>
        </p:nvSpPr>
        <p:spPr>
          <a:xfrm>
            <a:off x="674914" y="1148451"/>
            <a:ext cx="3560910" cy="77384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pPr algn="l"/>
            <a:r>
              <a:rPr lang="fr-FR" sz="6000" b="1" dirty="0" err="1">
                <a:solidFill>
                  <a:srgbClr val="0D347D"/>
                </a:solidFill>
                <a:ea typeface="Century Gothic" charset="0"/>
                <a:cs typeface="Century Gothic" charset="0"/>
              </a:rPr>
              <a:t>Methodology</a:t>
            </a:r>
            <a:endParaRPr lang="fr-FR" sz="6000" b="1" dirty="0">
              <a:solidFill>
                <a:srgbClr val="0D347D"/>
              </a:solidFill>
              <a:ea typeface="Century Gothic" charset="0"/>
              <a:cs typeface="Century Gothic" charset="0"/>
            </a:endParaRPr>
          </a:p>
          <a:p>
            <a:pPr algn="l"/>
            <a:endParaRPr lang="fr-FR" sz="2900" b="1" dirty="0">
              <a:solidFill>
                <a:srgbClr val="0D347D"/>
              </a:solidFill>
              <a:ea typeface="Century Gothic" charset="0"/>
              <a:cs typeface="Century Gothic" charset="0"/>
            </a:endParaRPr>
          </a:p>
          <a:p>
            <a:pPr algn="l"/>
            <a:r>
              <a:rPr lang="fr-FR" sz="3500" b="1" dirty="0">
                <a:solidFill>
                  <a:srgbClr val="0D347D"/>
                </a:solidFill>
                <a:ea typeface="Century Gothic" charset="0"/>
                <a:cs typeface="Century Gothic" charset="0"/>
              </a:rPr>
              <a:t>The public </a:t>
            </a:r>
            <a:r>
              <a:rPr lang="fr-FR" sz="3500" b="1" dirty="0" err="1">
                <a:solidFill>
                  <a:srgbClr val="0D347D"/>
                </a:solidFill>
                <a:ea typeface="Century Gothic" charset="0"/>
                <a:cs typeface="Century Gothic" charset="0"/>
              </a:rPr>
              <a:t>discourse</a:t>
            </a:r>
            <a:r>
              <a:rPr lang="fr-FR" sz="3500" b="1" dirty="0">
                <a:solidFill>
                  <a:srgbClr val="0D347D"/>
                </a:solidFill>
                <a:ea typeface="Century Gothic" charset="0"/>
                <a:cs typeface="Century Gothic" charset="0"/>
              </a:rPr>
              <a:t> on social media </a:t>
            </a:r>
            <a:r>
              <a:rPr lang="fr-FR" sz="3500" b="1" dirty="0" err="1">
                <a:solidFill>
                  <a:srgbClr val="0D347D"/>
                </a:solidFill>
                <a:ea typeface="Century Gothic" charset="0"/>
                <a:cs typeface="Century Gothic" charset="0"/>
              </a:rPr>
              <a:t>related</a:t>
            </a:r>
            <a:r>
              <a:rPr lang="fr-FR" sz="3500" b="1" dirty="0">
                <a:solidFill>
                  <a:srgbClr val="0D347D"/>
                </a:solidFill>
                <a:ea typeface="Century Gothic" charset="0"/>
                <a:cs typeface="Century Gothic" charset="0"/>
              </a:rPr>
              <a:t> to </a:t>
            </a:r>
            <a:r>
              <a:rPr lang="fr-FR" sz="3500" b="1" dirty="0" err="1">
                <a:solidFill>
                  <a:srgbClr val="0D347D"/>
                </a:solidFill>
                <a:ea typeface="Century Gothic" charset="0"/>
                <a:cs typeface="Century Gothic" charset="0"/>
              </a:rPr>
              <a:t>each</a:t>
            </a:r>
            <a:r>
              <a:rPr lang="fr-FR" sz="3500" b="1" dirty="0">
                <a:solidFill>
                  <a:srgbClr val="0D347D"/>
                </a:solidFill>
                <a:ea typeface="Century Gothic" charset="0"/>
                <a:cs typeface="Century Gothic" charset="0"/>
              </a:rPr>
              <a:t> of the </a:t>
            </a:r>
            <a:r>
              <a:rPr lang="fr-FR" sz="3500" b="1" dirty="0" err="1">
                <a:solidFill>
                  <a:srgbClr val="0D347D"/>
                </a:solidFill>
                <a:ea typeface="Century Gothic" charset="0"/>
                <a:cs typeface="Century Gothic" charset="0"/>
              </a:rPr>
              <a:t>identified</a:t>
            </a:r>
            <a:r>
              <a:rPr lang="fr-FR" sz="3500" b="1" dirty="0">
                <a:solidFill>
                  <a:srgbClr val="0D347D"/>
                </a:solidFill>
                <a:ea typeface="Century Gothic" charset="0"/>
                <a:cs typeface="Century Gothic" charset="0"/>
              </a:rPr>
              <a:t> </a:t>
            </a:r>
            <a:r>
              <a:rPr lang="fr-FR" sz="3500" b="1" dirty="0" err="1">
                <a:solidFill>
                  <a:srgbClr val="0D347D"/>
                </a:solidFill>
                <a:ea typeface="Century Gothic" charset="0"/>
                <a:cs typeface="Century Gothic" charset="0"/>
              </a:rPr>
              <a:t>events</a:t>
            </a:r>
            <a:r>
              <a:rPr lang="fr-FR" sz="3500" b="1" dirty="0">
                <a:solidFill>
                  <a:srgbClr val="0D347D"/>
                </a:solidFill>
                <a:ea typeface="Century Gothic" charset="0"/>
                <a:cs typeface="Century Gothic" charset="0"/>
              </a:rPr>
              <a:t> </a:t>
            </a:r>
            <a:r>
              <a:rPr lang="fr-FR" sz="3500" b="1" dirty="0" err="1">
                <a:solidFill>
                  <a:srgbClr val="0D347D"/>
                </a:solidFill>
                <a:ea typeface="Century Gothic" charset="0"/>
                <a:cs typeface="Century Gothic" charset="0"/>
              </a:rPr>
              <a:t>was</a:t>
            </a:r>
            <a:r>
              <a:rPr lang="fr-FR" sz="3500" b="1" dirty="0">
                <a:solidFill>
                  <a:srgbClr val="0D347D"/>
                </a:solidFill>
                <a:ea typeface="Century Gothic" charset="0"/>
                <a:cs typeface="Century Gothic" charset="0"/>
              </a:rPr>
              <a:t> </a:t>
            </a:r>
            <a:r>
              <a:rPr lang="fr-FR" sz="3500" b="1" dirty="0" err="1">
                <a:solidFill>
                  <a:srgbClr val="0D347D"/>
                </a:solidFill>
                <a:ea typeface="Century Gothic" charset="0"/>
                <a:cs typeface="Century Gothic" charset="0"/>
              </a:rPr>
              <a:t>coded</a:t>
            </a:r>
            <a:r>
              <a:rPr lang="fr-FR" sz="3500" b="1" dirty="0">
                <a:solidFill>
                  <a:srgbClr val="0D347D"/>
                </a:solidFill>
                <a:ea typeface="Century Gothic" charset="0"/>
                <a:cs typeface="Century Gothic" charset="0"/>
              </a:rPr>
              <a:t> </a:t>
            </a:r>
            <a:r>
              <a:rPr lang="fr-FR" sz="3500" b="1" dirty="0" err="1">
                <a:solidFill>
                  <a:srgbClr val="0D347D"/>
                </a:solidFill>
                <a:ea typeface="Century Gothic" charset="0"/>
                <a:cs typeface="Century Gothic" charset="0"/>
              </a:rPr>
              <a:t>based</a:t>
            </a:r>
            <a:r>
              <a:rPr lang="fr-FR" sz="3500" b="1" dirty="0">
                <a:solidFill>
                  <a:srgbClr val="0D347D"/>
                </a:solidFill>
                <a:ea typeface="Century Gothic" charset="0"/>
                <a:cs typeface="Century Gothic" charset="0"/>
              </a:rPr>
              <a:t> on the </a:t>
            </a:r>
            <a:r>
              <a:rPr lang="fr-FR" sz="3500" b="1" dirty="0" err="1">
                <a:solidFill>
                  <a:srgbClr val="0D347D"/>
                </a:solidFill>
                <a:ea typeface="Century Gothic" charset="0"/>
                <a:cs typeface="Century Gothic" charset="0"/>
              </a:rPr>
              <a:t>following</a:t>
            </a:r>
            <a:r>
              <a:rPr lang="fr-FR" sz="3500" b="1" dirty="0">
                <a:solidFill>
                  <a:srgbClr val="0D347D"/>
                </a:solidFill>
                <a:ea typeface="Century Gothic" charset="0"/>
                <a:cs typeface="Century Gothic" charset="0"/>
              </a:rPr>
              <a:t> </a:t>
            </a:r>
            <a:r>
              <a:rPr lang="fr-FR" sz="3500" b="1" dirty="0" err="1">
                <a:solidFill>
                  <a:srgbClr val="0D347D"/>
                </a:solidFill>
                <a:ea typeface="Century Gothic" charset="0"/>
                <a:cs typeface="Century Gothic" charset="0"/>
              </a:rPr>
              <a:t>characteristics</a:t>
            </a:r>
            <a:r>
              <a:rPr lang="fr-FR" sz="3500" b="1" dirty="0">
                <a:solidFill>
                  <a:srgbClr val="0D347D"/>
                </a:solidFill>
                <a:ea typeface="Century Gothic" charset="0"/>
                <a:cs typeface="Century Gothic" charset="0"/>
              </a:rPr>
              <a:t>: </a:t>
            </a:r>
          </a:p>
          <a:p>
            <a:pPr algn="l"/>
            <a:endParaRPr lang="fr-FR" sz="2400" b="1" dirty="0">
              <a:solidFill>
                <a:srgbClr val="0D347D"/>
              </a:solidFill>
              <a:ea typeface="Century Gothic" charset="0"/>
              <a:cs typeface="Century Gothic" charset="0"/>
            </a:endParaRPr>
          </a:p>
        </p:txBody>
      </p:sp>
      <p:graphicFrame>
        <p:nvGraphicFramePr>
          <p:cNvPr id="4" name="Diagram 3">
            <a:extLst>
              <a:ext uri="{FF2B5EF4-FFF2-40B4-BE49-F238E27FC236}">
                <a16:creationId xmlns:a16="http://schemas.microsoft.com/office/drawing/2014/main" id="{45030B18-9DB6-BD43-9838-A6AA50C29D0E}"/>
              </a:ext>
            </a:extLst>
          </p:cNvPr>
          <p:cNvGraphicFramePr/>
          <p:nvPr>
            <p:extLst>
              <p:ext uri="{D42A27DB-BD31-4B8C-83A1-F6EECF244321}">
                <p14:modId xmlns:p14="http://schemas.microsoft.com/office/powerpoint/2010/main" val="2087704915"/>
              </p:ext>
            </p:extLst>
          </p:nvPr>
        </p:nvGraphicFramePr>
        <p:xfrm>
          <a:off x="1662223" y="192229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93481"/>
      </p:ext>
    </p:extLst>
  </p:cSld>
  <p:clrMapOvr>
    <a:masterClrMapping/>
  </p:clrMapOvr>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1479</Words>
  <Application>Microsoft Office PowerPoint</Application>
  <PresentationFormat>On-screen Show (4:3)</PresentationFormat>
  <Paragraphs>265</Paragraphs>
  <Slides>23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Arial Narrow</vt:lpstr>
      <vt:lpstr>Calibri</vt:lpstr>
      <vt:lpstr>Calibri Light</vt:lpstr>
      <vt:lpstr>Century Gothic</vt:lpstr>
      <vt:lpstr>Symbol</vt:lpstr>
      <vt:lpstr>Wingdings</vt:lpstr>
      <vt:lpstr>Conception personnalisée</vt:lpstr>
      <vt:lpstr>4_Conception personnalisée</vt:lpstr>
      <vt:lpstr>3_Conception personnalisée</vt:lpstr>
      <vt:lpstr>PowerPoint Presentation</vt:lpstr>
      <vt:lpstr>Assessing whether hate speech will spread Victoria Carasava  ActiveWatch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time and interest!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2015-12-09T08:37:49Z</dcterms:created>
  <dcterms:modified xsi:type="dcterms:W3CDTF">2021-02-22T16:46:12Z</dcterms:modified>
</cp:coreProperties>
</file>