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4"/>
    <p:sldMasterId id="2147483706" r:id="rId5"/>
  </p:sldMasterIdLst>
  <p:notesMasterIdLst>
    <p:notesMasterId r:id="rId13"/>
  </p:notesMasterIdLst>
  <p:handoutMasterIdLst>
    <p:handoutMasterId r:id="rId14"/>
  </p:handoutMasterIdLst>
  <p:sldIdLst>
    <p:sldId id="624" r:id="rId6"/>
    <p:sldId id="620" r:id="rId7"/>
    <p:sldId id="627" r:id="rId8"/>
    <p:sldId id="628" r:id="rId9"/>
    <p:sldId id="629" r:id="rId10"/>
    <p:sldId id="579" r:id="rId11"/>
    <p:sldId id="630" r:id="rId12"/>
  </p:sldIdLst>
  <p:sldSz cx="9906000" cy="6858000" type="A4"/>
  <p:notesSz cx="6805613" cy="9944100"/>
  <p:defaultTextStyle>
    <a:defPPr>
      <a:defRPr lang="en-GB"/>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121">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ita Armouti" initials="EA" lastIdx="2" clrIdx="0">
    <p:extLst>
      <p:ext uri="{19B8F6BF-5375-455C-9EA6-DF929625EA0E}">
        <p15:presenceInfo xmlns:p15="http://schemas.microsoft.com/office/powerpoint/2012/main" userId="S::Evita.armouti@redcross.eu::ec416641-32ca-4eb9-95e9-07b532fcbd3d" providerId="AD"/>
      </p:ext>
    </p:extLst>
  </p:cmAuthor>
  <p:cmAuthor id="2" name="Vanessa Cowan" initials="VC" lastIdx="2" clrIdx="1">
    <p:extLst>
      <p:ext uri="{19B8F6BF-5375-455C-9EA6-DF929625EA0E}">
        <p15:presenceInfo xmlns:p15="http://schemas.microsoft.com/office/powerpoint/2012/main" userId="S::VCowan@redcross.org.uk::4cfc233a-bd2a-42a3-ac63-a3066e3513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AA7D"/>
    <a:srgbClr val="FF9C65"/>
    <a:srgbClr val="99FF99"/>
    <a:srgbClr val="F9CBBD"/>
    <a:srgbClr val="F9EBE3"/>
    <a:srgbClr val="FF9656"/>
    <a:srgbClr val="B40022"/>
    <a:srgbClr val="FF99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63357B-595D-42D4-8A56-30314DB73303}" v="47" dt="2020-07-02T06:19:07.9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64" autoAdjust="0"/>
    <p:restoredTop sz="70426" autoAdjust="0"/>
  </p:normalViewPr>
  <p:slideViewPr>
    <p:cSldViewPr>
      <p:cViewPr varScale="1">
        <p:scale>
          <a:sx n="51" d="100"/>
          <a:sy n="51" d="100"/>
        </p:scale>
        <p:origin x="1746" y="60"/>
      </p:cViewPr>
      <p:guideLst>
        <p:guide orient="horz" pos="2161"/>
        <p:guide pos="312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128"/>
    </p:cViewPr>
  </p:sorterViewPr>
  <p:notesViewPr>
    <p:cSldViewPr>
      <p:cViewPr>
        <p:scale>
          <a:sx n="100" d="100"/>
          <a:sy n="100" d="100"/>
        </p:scale>
        <p:origin x="1644" y="-28"/>
      </p:cViewPr>
      <p:guideLst>
        <p:guide orient="horz" pos="3133"/>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essa Cowan" userId="4cfc233a-bd2a-42a3-ac63-a3066e3513f0" providerId="ADAL" clId="{9763357B-595D-42D4-8A56-30314DB73303}"/>
    <pc:docChg chg="undo redo custSel addSld modSld sldOrd">
      <pc:chgData name="Vanessa Cowan" userId="4cfc233a-bd2a-42a3-ac63-a3066e3513f0" providerId="ADAL" clId="{9763357B-595D-42D4-8A56-30314DB73303}" dt="2020-07-02T09:39:19.839" v="2215" actId="20577"/>
      <pc:docMkLst>
        <pc:docMk/>
      </pc:docMkLst>
      <pc:sldChg chg="modSp">
        <pc:chgData name="Vanessa Cowan" userId="4cfc233a-bd2a-42a3-ac63-a3066e3513f0" providerId="ADAL" clId="{9763357B-595D-42D4-8A56-30314DB73303}" dt="2020-07-02T06:57:26.732" v="2114" actId="20577"/>
        <pc:sldMkLst>
          <pc:docMk/>
          <pc:sldMk cId="0" sldId="579"/>
        </pc:sldMkLst>
        <pc:spChg chg="mod">
          <ac:chgData name="Vanessa Cowan" userId="4cfc233a-bd2a-42a3-ac63-a3066e3513f0" providerId="ADAL" clId="{9763357B-595D-42D4-8A56-30314DB73303}" dt="2020-07-02T06:57:26.732" v="2114" actId="20577"/>
          <ac:spMkLst>
            <pc:docMk/>
            <pc:sldMk cId="0" sldId="579"/>
            <ac:spMk id="2" creationId="{00000000-0000-0000-0000-000000000000}"/>
          </ac:spMkLst>
        </pc:spChg>
        <pc:spChg chg="mod">
          <ac:chgData name="Vanessa Cowan" userId="4cfc233a-bd2a-42a3-ac63-a3066e3513f0" providerId="ADAL" clId="{9763357B-595D-42D4-8A56-30314DB73303}" dt="2020-07-02T06:56:06.085" v="2028" actId="20577"/>
          <ac:spMkLst>
            <pc:docMk/>
            <pc:sldMk cId="0" sldId="579"/>
            <ac:spMk id="754693" creationId="{00000000-0000-0000-0000-000000000000}"/>
          </ac:spMkLst>
        </pc:spChg>
      </pc:sldChg>
      <pc:sldChg chg="modSp ord">
        <pc:chgData name="Vanessa Cowan" userId="4cfc233a-bd2a-42a3-ac63-a3066e3513f0" providerId="ADAL" clId="{9763357B-595D-42D4-8A56-30314DB73303}" dt="2020-07-02T07:12:06.674" v="2147" actId="20577"/>
        <pc:sldMkLst>
          <pc:docMk/>
          <pc:sldMk cId="2702539438" sldId="620"/>
        </pc:sldMkLst>
        <pc:spChg chg="mod">
          <ac:chgData name="Vanessa Cowan" userId="4cfc233a-bd2a-42a3-ac63-a3066e3513f0" providerId="ADAL" clId="{9763357B-595D-42D4-8A56-30314DB73303}" dt="2020-07-02T07:12:06.674" v="2147" actId="20577"/>
          <ac:spMkLst>
            <pc:docMk/>
            <pc:sldMk cId="2702539438" sldId="620"/>
            <ac:spMk id="386051" creationId="{00000000-0000-0000-0000-000000000000}"/>
          </ac:spMkLst>
        </pc:spChg>
      </pc:sldChg>
      <pc:sldChg chg="modSp">
        <pc:chgData name="Vanessa Cowan" userId="4cfc233a-bd2a-42a3-ac63-a3066e3513f0" providerId="ADAL" clId="{9763357B-595D-42D4-8A56-30314DB73303}" dt="2020-07-01T21:20:03.180" v="1856" actId="6549"/>
        <pc:sldMkLst>
          <pc:docMk/>
          <pc:sldMk cId="3648668144" sldId="627"/>
        </pc:sldMkLst>
        <pc:spChg chg="mod">
          <ac:chgData name="Vanessa Cowan" userId="4cfc233a-bd2a-42a3-ac63-a3066e3513f0" providerId="ADAL" clId="{9763357B-595D-42D4-8A56-30314DB73303}" dt="2020-07-01T21:20:03.180" v="1856" actId="6549"/>
          <ac:spMkLst>
            <pc:docMk/>
            <pc:sldMk cId="3648668144" sldId="627"/>
            <ac:spMk id="386051" creationId="{00000000-0000-0000-0000-000000000000}"/>
          </ac:spMkLst>
        </pc:spChg>
      </pc:sldChg>
      <pc:sldChg chg="modSp modNotesTx">
        <pc:chgData name="Vanessa Cowan" userId="4cfc233a-bd2a-42a3-ac63-a3066e3513f0" providerId="ADAL" clId="{9763357B-595D-42D4-8A56-30314DB73303}" dt="2020-07-02T07:14:03.147" v="2188" actId="6549"/>
        <pc:sldMkLst>
          <pc:docMk/>
          <pc:sldMk cId="412351769" sldId="628"/>
        </pc:sldMkLst>
        <pc:spChg chg="mod">
          <ac:chgData name="Vanessa Cowan" userId="4cfc233a-bd2a-42a3-ac63-a3066e3513f0" providerId="ADAL" clId="{9763357B-595D-42D4-8A56-30314DB73303}" dt="2020-07-02T07:14:03.147" v="2188" actId="6549"/>
          <ac:spMkLst>
            <pc:docMk/>
            <pc:sldMk cId="412351769" sldId="628"/>
            <ac:spMk id="2" creationId="{00000000-0000-0000-0000-000000000000}"/>
          </ac:spMkLst>
        </pc:spChg>
      </pc:sldChg>
      <pc:sldChg chg="modSp ord modNotesTx">
        <pc:chgData name="Vanessa Cowan" userId="4cfc233a-bd2a-42a3-ac63-a3066e3513f0" providerId="ADAL" clId="{9763357B-595D-42D4-8A56-30314DB73303}" dt="2020-07-02T09:39:19.839" v="2215" actId="20577"/>
        <pc:sldMkLst>
          <pc:docMk/>
          <pc:sldMk cId="2537584661" sldId="629"/>
        </pc:sldMkLst>
        <pc:spChg chg="mod">
          <ac:chgData name="Vanessa Cowan" userId="4cfc233a-bd2a-42a3-ac63-a3066e3513f0" providerId="ADAL" clId="{9763357B-595D-42D4-8A56-30314DB73303}" dt="2020-07-02T07:08:26.924" v="2119" actId="20577"/>
          <ac:spMkLst>
            <pc:docMk/>
            <pc:sldMk cId="2537584661" sldId="629"/>
            <ac:spMk id="2" creationId="{00000000-0000-0000-0000-000000000000}"/>
          </ac:spMkLst>
        </pc:spChg>
      </pc:sldChg>
      <pc:sldChg chg="modSp add ord">
        <pc:chgData name="Vanessa Cowan" userId="4cfc233a-bd2a-42a3-ac63-a3066e3513f0" providerId="ADAL" clId="{9763357B-595D-42D4-8A56-30314DB73303}" dt="2020-07-01T19:32:09.612" v="597"/>
        <pc:sldMkLst>
          <pc:docMk/>
          <pc:sldMk cId="690125053" sldId="630"/>
        </pc:sldMkLst>
        <pc:spChg chg="mod">
          <ac:chgData name="Vanessa Cowan" userId="4cfc233a-bd2a-42a3-ac63-a3066e3513f0" providerId="ADAL" clId="{9763357B-595D-42D4-8A56-30314DB73303}" dt="2020-07-01T16:27:58.768" v="179" actId="313"/>
          <ac:spMkLst>
            <pc:docMk/>
            <pc:sldMk cId="690125053" sldId="630"/>
            <ac:spMk id="3" creationId="{65D1B12E-B0C8-4491-BABA-ED23DB01B5A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bwMode="auto">
          <a:xfrm>
            <a:off x="0" y="0"/>
            <a:ext cx="2950017" cy="497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t" anchorCtr="0" compatLnSpc="1">
            <a:prstTxWarp prst="textNoShape">
              <a:avLst/>
            </a:prstTxWarp>
          </a:bodyPr>
          <a:lstStyle>
            <a:lvl1pPr defTabSz="915235">
              <a:defRPr sz="1200"/>
            </a:lvl1pPr>
          </a:lstStyle>
          <a:p>
            <a:endParaRPr lang="fr-CH" altLang="fr-FR"/>
          </a:p>
        </p:txBody>
      </p:sp>
      <p:sp>
        <p:nvSpPr>
          <p:cNvPr id="137219" name="Rectangle 3"/>
          <p:cNvSpPr>
            <a:spLocks noGrp="1" noChangeArrowheads="1"/>
          </p:cNvSpPr>
          <p:nvPr>
            <p:ph type="dt" sz="quarter" idx="1"/>
          </p:nvPr>
        </p:nvSpPr>
        <p:spPr bwMode="auto">
          <a:xfrm>
            <a:off x="3853977" y="0"/>
            <a:ext cx="2950016" cy="497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t" anchorCtr="0" compatLnSpc="1">
            <a:prstTxWarp prst="textNoShape">
              <a:avLst/>
            </a:prstTxWarp>
          </a:bodyPr>
          <a:lstStyle>
            <a:lvl1pPr algn="r" defTabSz="915235">
              <a:defRPr sz="1200"/>
            </a:lvl1pPr>
          </a:lstStyle>
          <a:p>
            <a:endParaRPr lang="fr-CH" altLang="fr-FR"/>
          </a:p>
        </p:txBody>
      </p:sp>
      <p:sp>
        <p:nvSpPr>
          <p:cNvPr id="137220" name="Rectangle 4"/>
          <p:cNvSpPr>
            <a:spLocks noGrp="1" noChangeArrowheads="1"/>
          </p:cNvSpPr>
          <p:nvPr>
            <p:ph type="ftr" sz="quarter" idx="2"/>
          </p:nvPr>
        </p:nvSpPr>
        <p:spPr bwMode="auto">
          <a:xfrm>
            <a:off x="0" y="9444883"/>
            <a:ext cx="2950017" cy="497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b" anchorCtr="0" compatLnSpc="1">
            <a:prstTxWarp prst="textNoShape">
              <a:avLst/>
            </a:prstTxWarp>
          </a:bodyPr>
          <a:lstStyle>
            <a:lvl1pPr defTabSz="915235">
              <a:defRPr sz="1200"/>
            </a:lvl1pPr>
          </a:lstStyle>
          <a:p>
            <a:endParaRPr lang="fr-CH" altLang="fr-FR"/>
          </a:p>
        </p:txBody>
      </p:sp>
      <p:sp>
        <p:nvSpPr>
          <p:cNvPr id="137221" name="Rectangle 5"/>
          <p:cNvSpPr>
            <a:spLocks noGrp="1" noChangeArrowheads="1"/>
          </p:cNvSpPr>
          <p:nvPr>
            <p:ph type="sldNum" sz="quarter" idx="3"/>
          </p:nvPr>
        </p:nvSpPr>
        <p:spPr bwMode="auto">
          <a:xfrm>
            <a:off x="3853977" y="9444883"/>
            <a:ext cx="2950016" cy="497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b" anchorCtr="0" compatLnSpc="1">
            <a:prstTxWarp prst="textNoShape">
              <a:avLst/>
            </a:prstTxWarp>
          </a:bodyPr>
          <a:lstStyle>
            <a:lvl1pPr algn="r" defTabSz="915235">
              <a:defRPr sz="1200"/>
            </a:lvl1pPr>
          </a:lstStyle>
          <a:p>
            <a:fld id="{B43DA7D3-2EF1-4C1D-9120-D29B8460E2D7}" type="slidenum">
              <a:rPr lang="fr-CH" altLang="fr-FR"/>
              <a:pPr/>
              <a:t>‹#›</a:t>
            </a:fld>
            <a:endParaRPr lang="fr-CH" altLang="fr-FR"/>
          </a:p>
        </p:txBody>
      </p:sp>
    </p:spTree>
    <p:extLst>
      <p:ext uri="{BB962C8B-B14F-4D97-AF65-F5344CB8AC3E}">
        <p14:creationId xmlns:p14="http://schemas.microsoft.com/office/powerpoint/2010/main" val="1297267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50017" cy="497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t" anchorCtr="0" compatLnSpc="1">
            <a:prstTxWarp prst="textNoShape">
              <a:avLst/>
            </a:prstTxWarp>
          </a:bodyPr>
          <a:lstStyle>
            <a:lvl1pPr defTabSz="915235">
              <a:defRPr sz="1200"/>
            </a:lvl1pPr>
          </a:lstStyle>
          <a:p>
            <a:endParaRPr lang="en-GB" altLang="fr-FR"/>
          </a:p>
        </p:txBody>
      </p:sp>
      <p:sp>
        <p:nvSpPr>
          <p:cNvPr id="23555" name="Rectangle 3"/>
          <p:cNvSpPr>
            <a:spLocks noGrp="1" noChangeArrowheads="1"/>
          </p:cNvSpPr>
          <p:nvPr>
            <p:ph type="dt" idx="1"/>
          </p:nvPr>
        </p:nvSpPr>
        <p:spPr bwMode="auto">
          <a:xfrm>
            <a:off x="3853977" y="0"/>
            <a:ext cx="2950016" cy="497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t" anchorCtr="0" compatLnSpc="1">
            <a:prstTxWarp prst="textNoShape">
              <a:avLst/>
            </a:prstTxWarp>
          </a:bodyPr>
          <a:lstStyle>
            <a:lvl1pPr algn="r" defTabSz="915235">
              <a:defRPr sz="1200"/>
            </a:lvl1pPr>
          </a:lstStyle>
          <a:p>
            <a:endParaRPr lang="en-GB" altLang="fr-FR"/>
          </a:p>
        </p:txBody>
      </p:sp>
      <p:sp>
        <p:nvSpPr>
          <p:cNvPr id="23556" name="Rectangle 4"/>
          <p:cNvSpPr>
            <a:spLocks noGrp="1" noRot="1" noChangeAspect="1" noChangeArrowheads="1" noTextEdit="1"/>
          </p:cNvSpPr>
          <p:nvPr>
            <p:ph type="sldImg" idx="2"/>
          </p:nvPr>
        </p:nvSpPr>
        <p:spPr bwMode="auto">
          <a:xfrm>
            <a:off x="714375" y="746125"/>
            <a:ext cx="5386388" cy="3729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680399" y="4724857"/>
            <a:ext cx="5444815" cy="447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t" anchorCtr="0" compatLnSpc="1">
            <a:prstTxWarp prst="textNoShape">
              <a:avLst/>
            </a:prstTxWarp>
          </a:bodyPr>
          <a:lstStyle/>
          <a:p>
            <a:pPr lvl="0"/>
            <a:r>
              <a:rPr lang="en-GB" altLang="fr-FR"/>
              <a:t>Click to edit Master text styles</a:t>
            </a:r>
          </a:p>
          <a:p>
            <a:pPr lvl="1"/>
            <a:r>
              <a:rPr lang="en-GB" altLang="fr-FR"/>
              <a:t>Second level</a:t>
            </a:r>
          </a:p>
          <a:p>
            <a:pPr lvl="2"/>
            <a:r>
              <a:rPr lang="en-GB" altLang="fr-FR"/>
              <a:t>Third level</a:t>
            </a:r>
          </a:p>
          <a:p>
            <a:pPr lvl="3"/>
            <a:r>
              <a:rPr lang="en-GB" altLang="fr-FR"/>
              <a:t>Fourth level</a:t>
            </a:r>
          </a:p>
          <a:p>
            <a:pPr lvl="4"/>
            <a:r>
              <a:rPr lang="en-GB" altLang="fr-FR"/>
              <a:t>Fifth level</a:t>
            </a:r>
          </a:p>
        </p:txBody>
      </p:sp>
      <p:sp>
        <p:nvSpPr>
          <p:cNvPr id="23558" name="Rectangle 6"/>
          <p:cNvSpPr>
            <a:spLocks noGrp="1" noChangeArrowheads="1"/>
          </p:cNvSpPr>
          <p:nvPr>
            <p:ph type="ftr" sz="quarter" idx="4"/>
          </p:nvPr>
        </p:nvSpPr>
        <p:spPr bwMode="auto">
          <a:xfrm>
            <a:off x="0" y="9444883"/>
            <a:ext cx="2950017" cy="497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b" anchorCtr="0" compatLnSpc="1">
            <a:prstTxWarp prst="textNoShape">
              <a:avLst/>
            </a:prstTxWarp>
          </a:bodyPr>
          <a:lstStyle>
            <a:lvl1pPr defTabSz="915235">
              <a:defRPr sz="1200"/>
            </a:lvl1pPr>
          </a:lstStyle>
          <a:p>
            <a:endParaRPr lang="en-GB" altLang="fr-FR"/>
          </a:p>
        </p:txBody>
      </p:sp>
      <p:sp>
        <p:nvSpPr>
          <p:cNvPr id="23559" name="Rectangle 7"/>
          <p:cNvSpPr>
            <a:spLocks noGrp="1" noChangeArrowheads="1"/>
          </p:cNvSpPr>
          <p:nvPr>
            <p:ph type="sldNum" sz="quarter" idx="5"/>
          </p:nvPr>
        </p:nvSpPr>
        <p:spPr bwMode="auto">
          <a:xfrm>
            <a:off x="3853977" y="9444883"/>
            <a:ext cx="2950016" cy="497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3" tIns="45781" rIns="91563" bIns="45781" numCol="1" anchor="b" anchorCtr="0" compatLnSpc="1">
            <a:prstTxWarp prst="textNoShape">
              <a:avLst/>
            </a:prstTxWarp>
          </a:bodyPr>
          <a:lstStyle>
            <a:lvl1pPr algn="r" defTabSz="915235">
              <a:defRPr sz="1200"/>
            </a:lvl1pPr>
          </a:lstStyle>
          <a:p>
            <a:fld id="{E10C8A7B-BBDD-4969-BBE1-94B7AB452294}" type="slidenum">
              <a:rPr lang="en-GB" altLang="fr-FR"/>
              <a:pPr/>
              <a:t>‹#›</a:t>
            </a:fld>
            <a:endParaRPr lang="en-GB" altLang="fr-FR"/>
          </a:p>
        </p:txBody>
      </p:sp>
    </p:spTree>
    <p:extLst>
      <p:ext uri="{BB962C8B-B14F-4D97-AF65-F5344CB8AC3E}">
        <p14:creationId xmlns:p14="http://schemas.microsoft.com/office/powerpoint/2010/main" val="15714207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refugeecouncil.org.uk/wp-content/uploads/2020/01/Without-my-family-report-AW-Jan2020-LoRes.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10C8A7B-BBDD-4969-BBE1-94B7AB452294}" type="slidenum">
              <a:rPr lang="en-GB" altLang="fr-FR" smtClean="0"/>
              <a:pPr/>
              <a:t>1</a:t>
            </a:fld>
            <a:endParaRPr lang="en-GB" altLang="fr-FR" dirty="0"/>
          </a:p>
        </p:txBody>
      </p:sp>
    </p:spTree>
    <p:extLst>
      <p:ext uri="{BB962C8B-B14F-4D97-AF65-F5344CB8AC3E}">
        <p14:creationId xmlns:p14="http://schemas.microsoft.com/office/powerpoint/2010/main" val="916276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EA21E8-77C8-4F9C-A38D-879685496164}" type="slidenum">
              <a:rPr lang="en-GB" altLang="fr-FR"/>
              <a:pPr/>
              <a:t>2</a:t>
            </a:fld>
            <a:endParaRPr lang="en-GB" altLang="fr-FR" dirty="0"/>
          </a:p>
        </p:txBody>
      </p:sp>
      <p:sp>
        <p:nvSpPr>
          <p:cNvPr id="399362" name="Rectangle 2"/>
          <p:cNvSpPr>
            <a:spLocks noGrp="1" noRot="1" noChangeAspect="1" noChangeArrowheads="1" noTextEdit="1"/>
          </p:cNvSpPr>
          <p:nvPr>
            <p:ph type="sldImg"/>
          </p:nvPr>
        </p:nvSpPr>
        <p:spPr>
          <a:ln/>
        </p:spPr>
      </p:sp>
      <p:sp>
        <p:nvSpPr>
          <p:cNvPr id="399363" name="Rectangle 3"/>
          <p:cNvSpPr>
            <a:spLocks noGrp="1" noChangeArrowheads="1"/>
          </p:cNvSpPr>
          <p:nvPr>
            <p:ph type="body" idx="1"/>
          </p:nvPr>
        </p:nvSpPr>
        <p:spPr/>
        <p:txBody>
          <a:bodyPr/>
          <a:lstStyle/>
          <a:p>
            <a:endParaRPr lang="fr-CH" altLang="fr-FR" dirty="0"/>
          </a:p>
        </p:txBody>
      </p:sp>
    </p:spTree>
    <p:extLst>
      <p:ext uri="{BB962C8B-B14F-4D97-AF65-F5344CB8AC3E}">
        <p14:creationId xmlns:p14="http://schemas.microsoft.com/office/powerpoint/2010/main" val="2314900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EA21E8-77C8-4F9C-A38D-879685496164}" type="slidenum">
              <a:rPr lang="en-GB" altLang="fr-FR"/>
              <a:pPr/>
              <a:t>3</a:t>
            </a:fld>
            <a:endParaRPr lang="en-GB" altLang="fr-FR"/>
          </a:p>
        </p:txBody>
      </p:sp>
      <p:sp>
        <p:nvSpPr>
          <p:cNvPr id="399362" name="Rectangle 2"/>
          <p:cNvSpPr>
            <a:spLocks noGrp="1" noRot="1" noChangeAspect="1" noChangeArrowheads="1" noTextEdit="1"/>
          </p:cNvSpPr>
          <p:nvPr>
            <p:ph type="sldImg"/>
          </p:nvPr>
        </p:nvSpPr>
        <p:spPr>
          <a:ln/>
        </p:spPr>
      </p:sp>
      <p:sp>
        <p:nvSpPr>
          <p:cNvPr id="399363" name="Rectangle 3"/>
          <p:cNvSpPr>
            <a:spLocks noGrp="1" noChangeArrowheads="1"/>
          </p:cNvSpPr>
          <p:nvPr>
            <p:ph type="body" idx="1"/>
          </p:nvPr>
        </p:nvSpPr>
        <p:spPr/>
        <p:txBody>
          <a:bodyPr/>
          <a:lstStyle/>
          <a:p>
            <a:r>
              <a:rPr lang="fr-CH" altLang="fr-FR" dirty="0" err="1"/>
              <a:t>Refer</a:t>
            </a:r>
            <a:r>
              <a:rPr lang="fr-CH" altLang="fr-FR" dirty="0"/>
              <a:t> to entries in </a:t>
            </a:r>
            <a:r>
              <a:rPr lang="fr-CH" altLang="fr-FR" dirty="0" err="1"/>
              <a:t>Handbook</a:t>
            </a:r>
            <a:r>
              <a:rPr lang="fr-CH" altLang="fr-FR" dirty="0"/>
              <a:t> to </a:t>
            </a:r>
            <a:r>
              <a:rPr lang="fr-CH" altLang="fr-FR" dirty="0" err="1"/>
              <a:t>discuss</a:t>
            </a:r>
            <a:r>
              <a:rPr lang="fr-CH" altLang="fr-FR" dirty="0"/>
              <a:t> good practices </a:t>
            </a:r>
          </a:p>
        </p:txBody>
      </p:sp>
    </p:spTree>
    <p:extLst>
      <p:ext uri="{BB962C8B-B14F-4D97-AF65-F5344CB8AC3E}">
        <p14:creationId xmlns:p14="http://schemas.microsoft.com/office/powerpoint/2010/main" val="16374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67A8D3-FF9F-4C7E-BF9A-64758488F888}" type="slidenum">
              <a:rPr lang="en-GB" altLang="fr-FR"/>
              <a:pPr/>
              <a:t>4</a:t>
            </a:fld>
            <a:endParaRPr lang="en-GB" altLang="fr-FR"/>
          </a:p>
        </p:txBody>
      </p:sp>
      <p:sp>
        <p:nvSpPr>
          <p:cNvPr id="758786" name="Rectangle 2"/>
          <p:cNvSpPr>
            <a:spLocks noGrp="1" noRot="1" noChangeAspect="1" noChangeArrowheads="1" noTextEdit="1"/>
          </p:cNvSpPr>
          <p:nvPr>
            <p:ph type="sldImg"/>
          </p:nvPr>
        </p:nvSpPr>
        <p:spPr>
          <a:ln/>
        </p:spPr>
      </p:sp>
      <p:sp>
        <p:nvSpPr>
          <p:cNvPr id="758787" name="Rectangle 3"/>
          <p:cNvSpPr>
            <a:spLocks noGrp="1" noChangeArrowheads="1"/>
          </p:cNvSpPr>
          <p:nvPr>
            <p:ph type="body" idx="1"/>
          </p:nvPr>
        </p:nvSpPr>
        <p:spPr/>
        <p:txBody>
          <a:bodyPr/>
          <a:lstStyle/>
          <a:p>
            <a:r>
              <a:rPr lang="fr-CH" altLang="fr-FR" dirty="0"/>
              <a:t>Highlight the </a:t>
            </a:r>
            <a:r>
              <a:rPr lang="fr-CH" altLang="fr-FR" dirty="0" err="1"/>
              <a:t>need</a:t>
            </a:r>
            <a:r>
              <a:rPr lang="fr-CH" altLang="fr-FR" dirty="0"/>
              <a:t> for alternatives to </a:t>
            </a:r>
            <a:r>
              <a:rPr lang="fr-CH" altLang="fr-FR" dirty="0" err="1"/>
              <a:t>presenting</a:t>
            </a:r>
            <a:r>
              <a:rPr lang="fr-CH" altLang="fr-FR" dirty="0"/>
              <a:t> in </a:t>
            </a:r>
            <a:r>
              <a:rPr lang="fr-CH" altLang="fr-FR" dirty="0" err="1"/>
              <a:t>person</a:t>
            </a:r>
            <a:r>
              <a:rPr lang="fr-CH" altLang="fr-FR" dirty="0"/>
              <a:t> at </a:t>
            </a:r>
            <a:r>
              <a:rPr lang="fr-CH" altLang="fr-FR" dirty="0" err="1"/>
              <a:t>embassies</a:t>
            </a:r>
            <a:r>
              <a:rPr lang="fr-CH" altLang="fr-FR" dirty="0"/>
              <a:t> </a:t>
            </a:r>
            <a:r>
              <a:rPr lang="fr-CH" altLang="fr-FR" dirty="0" err="1"/>
              <a:t>eg</a:t>
            </a:r>
            <a:r>
              <a:rPr lang="fr-CH" altLang="fr-FR" dirty="0"/>
              <a:t> </a:t>
            </a:r>
            <a:r>
              <a:rPr lang="fr-CH" altLang="fr-FR" dirty="0" err="1"/>
              <a:t>decision</a:t>
            </a:r>
            <a:r>
              <a:rPr lang="fr-CH" altLang="fr-FR" dirty="0"/>
              <a:t> on </a:t>
            </a:r>
            <a:r>
              <a:rPr lang="fr-CH" altLang="fr-FR" dirty="0" err="1"/>
              <a:t>papers</a:t>
            </a:r>
            <a:r>
              <a:rPr lang="fr-CH" altLang="fr-FR" dirty="0"/>
              <a:t>; visa </a:t>
            </a:r>
            <a:r>
              <a:rPr lang="fr-CH" altLang="fr-FR" dirty="0" err="1"/>
              <a:t>waivers</a:t>
            </a:r>
            <a:r>
              <a:rPr lang="fr-CH" altLang="fr-FR" dirty="0"/>
              <a:t> </a:t>
            </a:r>
          </a:p>
          <a:p>
            <a:endParaRPr lang="fr-CH" altLang="fr-FR" dirty="0"/>
          </a:p>
          <a:p>
            <a:r>
              <a:rPr lang="en-GB" dirty="0">
                <a:hlinkClick r:id="rId3"/>
              </a:rPr>
              <a:t>https://www.refugeecouncil.org.uk/wp-content/uploads/2020/01/Without-my-family-report-AW-Jan2020-LoRes.pdf</a:t>
            </a:r>
            <a:r>
              <a:rPr lang="en-GB" dirty="0"/>
              <a:t> </a:t>
            </a:r>
          </a:p>
          <a:p>
            <a:endParaRPr lang="en-GB" altLang="fr-FR" dirty="0"/>
          </a:p>
          <a:p>
            <a:endParaRPr lang="fr-CH" altLang="fr-FR" dirty="0"/>
          </a:p>
        </p:txBody>
      </p:sp>
    </p:spTree>
    <p:extLst>
      <p:ext uri="{BB962C8B-B14F-4D97-AF65-F5344CB8AC3E}">
        <p14:creationId xmlns:p14="http://schemas.microsoft.com/office/powerpoint/2010/main" val="23798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67A8D3-FF9F-4C7E-BF9A-64758488F888}" type="slidenum">
              <a:rPr lang="en-GB" altLang="fr-FR"/>
              <a:pPr/>
              <a:t>5</a:t>
            </a:fld>
            <a:endParaRPr lang="en-GB" altLang="fr-FR"/>
          </a:p>
        </p:txBody>
      </p:sp>
      <p:sp>
        <p:nvSpPr>
          <p:cNvPr id="758786" name="Rectangle 2"/>
          <p:cNvSpPr>
            <a:spLocks noGrp="1" noRot="1" noChangeAspect="1" noChangeArrowheads="1" noTextEdit="1"/>
          </p:cNvSpPr>
          <p:nvPr>
            <p:ph type="sldImg"/>
          </p:nvPr>
        </p:nvSpPr>
        <p:spPr>
          <a:ln/>
        </p:spPr>
      </p:sp>
      <p:sp>
        <p:nvSpPr>
          <p:cNvPr id="758787" name="Rectangle 3"/>
          <p:cNvSpPr>
            <a:spLocks noGrp="1" noChangeArrowheads="1"/>
          </p:cNvSpPr>
          <p:nvPr>
            <p:ph type="body" idx="1"/>
          </p:nvPr>
        </p:nvSpPr>
        <p:spPr/>
        <p:txBody>
          <a:bodyPr/>
          <a:lstStyle/>
          <a:p>
            <a:r>
              <a:rPr lang="fr-CH" altLang="fr-FR" dirty="0" err="1"/>
              <a:t>Lack</a:t>
            </a:r>
            <a:r>
              <a:rPr lang="fr-CH" altLang="fr-FR" dirty="0"/>
              <a:t> of </a:t>
            </a:r>
            <a:r>
              <a:rPr lang="fr-CH" altLang="fr-FR" dirty="0" err="1"/>
              <a:t>sense</a:t>
            </a:r>
            <a:r>
              <a:rPr lang="fr-CH" altLang="fr-FR" dirty="0"/>
              <a:t> of </a:t>
            </a:r>
            <a:r>
              <a:rPr lang="fr-CH" altLang="fr-FR" dirty="0" err="1"/>
              <a:t>ownsership</a:t>
            </a:r>
            <a:r>
              <a:rPr lang="fr-CH" altLang="fr-FR" dirty="0"/>
              <a:t> – </a:t>
            </a:r>
            <a:r>
              <a:rPr lang="fr-CH" altLang="fr-FR" dirty="0" err="1"/>
              <a:t>Refugees</a:t>
            </a:r>
            <a:r>
              <a:rPr lang="fr-CH" altLang="fr-FR" dirty="0"/>
              <a:t> </a:t>
            </a:r>
            <a:r>
              <a:rPr lang="fr-CH" altLang="fr-FR" dirty="0" err="1"/>
              <a:t>included</a:t>
            </a:r>
            <a:r>
              <a:rPr lang="fr-CH" altLang="fr-FR" dirty="0"/>
              <a:t> in </a:t>
            </a:r>
            <a:r>
              <a:rPr lang="fr-CH" altLang="fr-FR" dirty="0" err="1"/>
              <a:t>Policies</a:t>
            </a:r>
            <a:r>
              <a:rPr lang="fr-CH" altLang="fr-FR" dirty="0"/>
              <a:t> and </a:t>
            </a:r>
            <a:r>
              <a:rPr lang="fr-CH" altLang="fr-FR" dirty="0" err="1"/>
              <a:t>procedures</a:t>
            </a:r>
            <a:r>
              <a:rPr lang="fr-CH" altLang="fr-FR" dirty="0"/>
              <a:t> but </a:t>
            </a:r>
            <a:r>
              <a:rPr lang="fr-CH" altLang="fr-FR" dirty="0" err="1"/>
              <a:t>family</a:t>
            </a:r>
            <a:r>
              <a:rPr lang="fr-CH" altLang="fr-FR" dirty="0"/>
              <a:t> </a:t>
            </a:r>
            <a:r>
              <a:rPr lang="fr-CH" altLang="fr-FR" dirty="0" err="1"/>
              <a:t>members</a:t>
            </a:r>
            <a:r>
              <a:rPr lang="fr-CH" altLang="fr-FR" dirty="0"/>
              <a:t> are not </a:t>
            </a:r>
          </a:p>
          <a:p>
            <a:r>
              <a:rPr lang="fr-CH" altLang="fr-FR" dirty="0" err="1"/>
              <a:t>See</a:t>
            </a:r>
            <a:r>
              <a:rPr lang="fr-CH" altLang="fr-FR" dirty="0"/>
              <a:t> «</a:t>
            </a:r>
            <a:r>
              <a:rPr lang="fr-CH" altLang="fr-FR" dirty="0" err="1"/>
              <a:t>We</a:t>
            </a:r>
            <a:r>
              <a:rPr lang="fr-CH" altLang="fr-FR" dirty="0"/>
              <a:t> </a:t>
            </a:r>
            <a:r>
              <a:rPr lang="fr-CH" altLang="fr-FR" dirty="0" err="1"/>
              <a:t>started</a:t>
            </a:r>
            <a:r>
              <a:rPr lang="fr-CH" altLang="fr-FR" dirty="0"/>
              <a:t> life </a:t>
            </a:r>
            <a:r>
              <a:rPr lang="fr-CH" altLang="fr-FR" dirty="0" err="1"/>
              <a:t>again</a:t>
            </a:r>
            <a:r>
              <a:rPr lang="fr-CH" altLang="fr-FR" dirty="0"/>
              <a:t>» report about </a:t>
            </a:r>
            <a:r>
              <a:rPr lang="fr-CH" altLang="fr-FR" dirty="0" err="1"/>
              <a:t>overcrowding</a:t>
            </a:r>
            <a:r>
              <a:rPr lang="fr-CH" altLang="fr-FR" dirty="0"/>
              <a:t> stats: 26% </a:t>
            </a:r>
            <a:r>
              <a:rPr lang="fr-CH" altLang="fr-FR" dirty="0" err="1"/>
              <a:t>between</a:t>
            </a:r>
            <a:r>
              <a:rPr lang="fr-CH" altLang="fr-FR" dirty="0"/>
              <a:t> 1-8 </a:t>
            </a:r>
            <a:r>
              <a:rPr lang="fr-CH" altLang="fr-FR" dirty="0" err="1"/>
              <a:t>months</a:t>
            </a:r>
            <a:endParaRPr lang="fr-CH" altLang="fr-FR" dirty="0"/>
          </a:p>
          <a:p>
            <a:r>
              <a:rPr lang="fr-CH" altLang="fr-FR" dirty="0" err="1"/>
              <a:t>Children’s</a:t>
            </a:r>
            <a:r>
              <a:rPr lang="fr-CH" altLang="fr-FR" dirty="0"/>
              <a:t> grief – </a:t>
            </a:r>
            <a:r>
              <a:rPr lang="fr-CH" altLang="fr-FR" dirty="0" err="1"/>
              <a:t>see</a:t>
            </a:r>
            <a:r>
              <a:rPr lang="fr-CH" altLang="fr-FR" dirty="0"/>
              <a:t> </a:t>
            </a:r>
            <a:r>
              <a:rPr lang="fr-CH" altLang="fr-FR" dirty="0" err="1"/>
              <a:t>Voices</a:t>
            </a:r>
            <a:r>
              <a:rPr lang="fr-CH" altLang="fr-FR" dirty="0"/>
              <a:t> of </a:t>
            </a:r>
            <a:r>
              <a:rPr lang="fr-CH" altLang="fr-FR" dirty="0" err="1"/>
              <a:t>Strength</a:t>
            </a:r>
            <a:r>
              <a:rPr lang="fr-CH" altLang="fr-FR" dirty="0"/>
              <a:t> and pain</a:t>
            </a:r>
          </a:p>
          <a:p>
            <a:r>
              <a:rPr lang="fr-CH" altLang="fr-FR" dirty="0" err="1"/>
              <a:t>Role</a:t>
            </a:r>
            <a:r>
              <a:rPr lang="fr-CH" altLang="fr-FR" dirty="0"/>
              <a:t> of host </a:t>
            </a:r>
            <a:r>
              <a:rPr lang="fr-CH" altLang="fr-FR" dirty="0" err="1"/>
              <a:t>communities</a:t>
            </a:r>
            <a:r>
              <a:rPr lang="fr-CH" altLang="fr-FR" dirty="0"/>
              <a:t> to </a:t>
            </a:r>
            <a:r>
              <a:rPr lang="fr-CH" altLang="fr-FR" dirty="0" err="1"/>
              <a:t>foster</a:t>
            </a:r>
            <a:r>
              <a:rPr lang="fr-CH" altLang="fr-FR" dirty="0"/>
              <a:t> a </a:t>
            </a:r>
            <a:r>
              <a:rPr lang="fr-CH" altLang="fr-FR" dirty="0" err="1"/>
              <a:t>welcoming</a:t>
            </a:r>
            <a:r>
              <a:rPr lang="fr-CH" altLang="fr-FR" dirty="0"/>
              <a:t> </a:t>
            </a:r>
            <a:r>
              <a:rPr lang="fr-CH" altLang="fr-FR" dirty="0" err="1"/>
              <a:t>environment</a:t>
            </a:r>
            <a:r>
              <a:rPr lang="fr-CH" altLang="fr-FR" dirty="0"/>
              <a:t> -  how to </a:t>
            </a:r>
            <a:r>
              <a:rPr lang="fr-CH" altLang="fr-FR" dirty="0" err="1"/>
              <a:t>harness</a:t>
            </a:r>
            <a:r>
              <a:rPr lang="fr-CH" altLang="fr-FR" dirty="0"/>
              <a:t> </a:t>
            </a:r>
            <a:r>
              <a:rPr lang="fr-CH" altLang="fr-FR" dirty="0" err="1"/>
              <a:t>this</a:t>
            </a:r>
            <a:r>
              <a:rPr lang="fr-CH" altLang="fr-FR" dirty="0"/>
              <a:t> – </a:t>
            </a:r>
            <a:r>
              <a:rPr lang="fr-CH" altLang="fr-FR" dirty="0" err="1"/>
              <a:t>See</a:t>
            </a:r>
            <a:r>
              <a:rPr lang="fr-CH" altLang="fr-FR" dirty="0"/>
              <a:t> Community </a:t>
            </a:r>
            <a:r>
              <a:rPr lang="fr-CH" altLang="fr-FR" dirty="0" err="1"/>
              <a:t>sponsorship</a:t>
            </a:r>
            <a:r>
              <a:rPr lang="fr-CH" altLang="fr-FR" dirty="0"/>
              <a:t> </a:t>
            </a:r>
            <a:r>
              <a:rPr lang="fr-CH" altLang="fr-FR" dirty="0" err="1"/>
              <a:t>evaluation</a:t>
            </a:r>
            <a:endParaRPr lang="fr-CH" altLang="fr-FR" dirty="0"/>
          </a:p>
        </p:txBody>
      </p:sp>
    </p:spTree>
    <p:extLst>
      <p:ext uri="{BB962C8B-B14F-4D97-AF65-F5344CB8AC3E}">
        <p14:creationId xmlns:p14="http://schemas.microsoft.com/office/powerpoint/2010/main" val="360857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67A8D3-FF9F-4C7E-BF9A-64758488F888}" type="slidenum">
              <a:rPr lang="en-GB" altLang="fr-FR"/>
              <a:pPr/>
              <a:t>6</a:t>
            </a:fld>
            <a:endParaRPr lang="en-GB" altLang="fr-FR"/>
          </a:p>
        </p:txBody>
      </p:sp>
      <p:sp>
        <p:nvSpPr>
          <p:cNvPr id="758786" name="Rectangle 2"/>
          <p:cNvSpPr>
            <a:spLocks noGrp="1" noRot="1" noChangeAspect="1" noChangeArrowheads="1" noTextEdit="1"/>
          </p:cNvSpPr>
          <p:nvPr>
            <p:ph type="sldImg"/>
          </p:nvPr>
        </p:nvSpPr>
        <p:spPr>
          <a:ln/>
        </p:spPr>
      </p:sp>
      <p:sp>
        <p:nvSpPr>
          <p:cNvPr id="758787" name="Rectangle 3"/>
          <p:cNvSpPr>
            <a:spLocks noGrp="1" noChangeArrowheads="1"/>
          </p:cNvSpPr>
          <p:nvPr>
            <p:ph type="body" idx="1"/>
          </p:nvPr>
        </p:nvSpPr>
        <p:spPr/>
        <p:txBody>
          <a:bodyPr/>
          <a:lstStyle/>
          <a:p>
            <a:r>
              <a:rPr lang="fr-CH" altLang="fr-FR" dirty="0" err="1"/>
              <a:t>Lack</a:t>
            </a:r>
            <a:r>
              <a:rPr lang="fr-CH" altLang="fr-FR" dirty="0"/>
              <a:t> of </a:t>
            </a:r>
            <a:r>
              <a:rPr lang="fr-CH" altLang="fr-FR" dirty="0" err="1"/>
              <a:t>systematic</a:t>
            </a:r>
            <a:r>
              <a:rPr lang="fr-CH" altLang="fr-FR" dirty="0"/>
              <a:t> check-in </a:t>
            </a:r>
            <a:r>
              <a:rPr lang="fr-CH" altLang="fr-FR" dirty="0" err="1"/>
              <a:t>with</a:t>
            </a:r>
            <a:r>
              <a:rPr lang="fr-CH" altLang="fr-FR" dirty="0"/>
              <a:t> </a:t>
            </a:r>
            <a:r>
              <a:rPr lang="fr-CH" altLang="fr-FR" dirty="0" err="1"/>
              <a:t>children</a:t>
            </a:r>
            <a:r>
              <a:rPr lang="fr-CH" altLang="fr-FR" dirty="0"/>
              <a:t> not </a:t>
            </a:r>
            <a:r>
              <a:rPr lang="fr-CH" altLang="fr-FR" dirty="0" err="1"/>
              <a:t>going</a:t>
            </a:r>
            <a:r>
              <a:rPr lang="fr-CH" altLang="fr-FR" dirty="0"/>
              <a:t> to </a:t>
            </a:r>
            <a:r>
              <a:rPr lang="fr-CH" altLang="fr-FR" dirty="0" err="1"/>
              <a:t>school</a:t>
            </a:r>
            <a:r>
              <a:rPr lang="fr-CH" altLang="fr-FR" dirty="0"/>
              <a:t> – impact on MH</a:t>
            </a:r>
          </a:p>
          <a:p>
            <a:r>
              <a:rPr lang="fr-CH" altLang="fr-FR" dirty="0" err="1"/>
              <a:t>Equality-wise</a:t>
            </a:r>
            <a:r>
              <a:rPr lang="fr-CH" altLang="fr-FR" dirty="0"/>
              <a:t>  = </a:t>
            </a:r>
            <a:r>
              <a:rPr lang="fr-CH" altLang="fr-FR" dirty="0" err="1"/>
              <a:t>Disproportionate</a:t>
            </a:r>
            <a:r>
              <a:rPr lang="fr-CH" altLang="fr-FR" dirty="0"/>
              <a:t> impact on </a:t>
            </a:r>
            <a:r>
              <a:rPr lang="fr-CH" altLang="fr-FR" dirty="0" err="1"/>
              <a:t>health</a:t>
            </a:r>
            <a:r>
              <a:rPr lang="fr-CH" altLang="fr-FR" dirty="0"/>
              <a:t>, </a:t>
            </a:r>
            <a:r>
              <a:rPr lang="fr-CH" altLang="fr-FR" dirty="0" err="1"/>
              <a:t>literacy</a:t>
            </a:r>
            <a:r>
              <a:rPr lang="fr-CH" altLang="fr-FR" dirty="0"/>
              <a:t>, - lots of </a:t>
            </a:r>
            <a:r>
              <a:rPr lang="fr-CH" altLang="fr-FR" dirty="0" err="1"/>
              <a:t>needs</a:t>
            </a:r>
            <a:r>
              <a:rPr lang="fr-CH" altLang="fr-FR" dirty="0"/>
              <a:t> </a:t>
            </a:r>
            <a:r>
              <a:rPr lang="fr-CH" altLang="fr-FR" dirty="0" err="1"/>
              <a:t>that</a:t>
            </a:r>
            <a:r>
              <a:rPr lang="fr-CH" altLang="fr-FR" dirty="0"/>
              <a:t> go </a:t>
            </a:r>
            <a:r>
              <a:rPr lang="fr-CH" altLang="fr-FR" dirty="0" err="1"/>
              <a:t>unmet</a:t>
            </a:r>
            <a:endParaRPr lang="fr-CH" altLang="fr-FR" dirty="0"/>
          </a:p>
          <a:p>
            <a:r>
              <a:rPr lang="fr-CH" altLang="fr-FR" dirty="0" err="1"/>
              <a:t>Quarantine</a:t>
            </a:r>
            <a:r>
              <a:rPr lang="fr-CH" altLang="fr-FR" dirty="0"/>
              <a:t> issues </a:t>
            </a:r>
          </a:p>
        </p:txBody>
      </p:sp>
    </p:spTree>
    <p:extLst>
      <p:ext uri="{BB962C8B-B14F-4D97-AF65-F5344CB8AC3E}">
        <p14:creationId xmlns:p14="http://schemas.microsoft.com/office/powerpoint/2010/main" val="395372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endParaRPr lang="fr-CH"/>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H"/>
          </a:p>
        </p:txBody>
      </p:sp>
    </p:spTree>
    <p:extLst>
      <p:ext uri="{BB962C8B-B14F-4D97-AF65-F5344CB8AC3E}">
        <p14:creationId xmlns:p14="http://schemas.microsoft.com/office/powerpoint/2010/main" val="2081247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441333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43825" y="274638"/>
            <a:ext cx="1890713" cy="6062662"/>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2066925" y="274638"/>
            <a:ext cx="5524500" cy="6062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783758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066925" y="274638"/>
            <a:ext cx="7567613" cy="1143000"/>
          </a:xfrm>
        </p:spPr>
        <p:txBody>
          <a:bodyPr/>
          <a:lstStyle/>
          <a:p>
            <a:r>
              <a:rPr lang="en-US"/>
              <a:t>Click to edit Master title style</a:t>
            </a:r>
            <a:endParaRPr lang="fr-CH"/>
          </a:p>
        </p:txBody>
      </p:sp>
      <p:sp>
        <p:nvSpPr>
          <p:cNvPr id="3" name="Text Placeholder 2"/>
          <p:cNvSpPr>
            <a:spLocks noGrp="1"/>
          </p:cNvSpPr>
          <p:nvPr>
            <p:ph type="body" sz="half" idx="1"/>
          </p:nvPr>
        </p:nvSpPr>
        <p:spPr>
          <a:xfrm>
            <a:off x="2066925" y="1628775"/>
            <a:ext cx="3706813"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quarter" idx="2"/>
          </p:nvPr>
        </p:nvSpPr>
        <p:spPr>
          <a:xfrm>
            <a:off x="5926138" y="1628775"/>
            <a:ext cx="3708400" cy="2278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Content Placeholder 4"/>
          <p:cNvSpPr>
            <a:spLocks noGrp="1"/>
          </p:cNvSpPr>
          <p:nvPr>
            <p:ph sz="quarter" idx="3"/>
          </p:nvPr>
        </p:nvSpPr>
        <p:spPr>
          <a:xfrm>
            <a:off x="5926138" y="4059238"/>
            <a:ext cx="3708400" cy="2278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483792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66925" y="274638"/>
            <a:ext cx="7567613" cy="1143000"/>
          </a:xfrm>
        </p:spPr>
        <p:txBody>
          <a:bodyPr/>
          <a:lstStyle/>
          <a:p>
            <a:r>
              <a:rPr lang="en-US"/>
              <a:t>Click to edit Master title style</a:t>
            </a:r>
            <a:endParaRPr lang="fr-CH"/>
          </a:p>
        </p:txBody>
      </p:sp>
      <p:sp>
        <p:nvSpPr>
          <p:cNvPr id="3" name="Text Placeholder 2"/>
          <p:cNvSpPr>
            <a:spLocks noGrp="1"/>
          </p:cNvSpPr>
          <p:nvPr>
            <p:ph type="body" sz="half" idx="1"/>
          </p:nvPr>
        </p:nvSpPr>
        <p:spPr>
          <a:xfrm>
            <a:off x="2066925" y="1628775"/>
            <a:ext cx="3706813"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5926138" y="1628775"/>
            <a:ext cx="3708400"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2632603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066925" y="274638"/>
            <a:ext cx="7567613" cy="1143000"/>
          </a:xfrm>
        </p:spPr>
        <p:txBody>
          <a:bodyPr/>
          <a:lstStyle/>
          <a:p>
            <a:r>
              <a:rPr lang="en-US"/>
              <a:t>Click to edit Master title style</a:t>
            </a:r>
            <a:endParaRPr lang="fr-CH"/>
          </a:p>
        </p:txBody>
      </p:sp>
      <p:sp>
        <p:nvSpPr>
          <p:cNvPr id="3" name="Content Placeholder 2"/>
          <p:cNvSpPr>
            <a:spLocks noGrp="1"/>
          </p:cNvSpPr>
          <p:nvPr>
            <p:ph sz="half" idx="1"/>
          </p:nvPr>
        </p:nvSpPr>
        <p:spPr>
          <a:xfrm>
            <a:off x="2066925" y="1628775"/>
            <a:ext cx="3706813"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quarter" idx="2"/>
          </p:nvPr>
        </p:nvSpPr>
        <p:spPr>
          <a:xfrm>
            <a:off x="5926138" y="1628775"/>
            <a:ext cx="3708400" cy="2278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Content Placeholder 4"/>
          <p:cNvSpPr>
            <a:spLocks noGrp="1"/>
          </p:cNvSpPr>
          <p:nvPr>
            <p:ph sz="quarter" idx="3"/>
          </p:nvPr>
        </p:nvSpPr>
        <p:spPr>
          <a:xfrm>
            <a:off x="5926138" y="4059238"/>
            <a:ext cx="3708400" cy="2278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1983348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66925" y="274638"/>
            <a:ext cx="7567613" cy="1143000"/>
          </a:xfrm>
        </p:spPr>
        <p:txBody>
          <a:bodyPr/>
          <a:lstStyle/>
          <a:p>
            <a:r>
              <a:rPr lang="en-US"/>
              <a:t>Click to edit Master title style</a:t>
            </a:r>
            <a:endParaRPr lang="fr-CH"/>
          </a:p>
        </p:txBody>
      </p:sp>
      <p:sp>
        <p:nvSpPr>
          <p:cNvPr id="3" name="Table Placeholder 2"/>
          <p:cNvSpPr>
            <a:spLocks noGrp="1"/>
          </p:cNvSpPr>
          <p:nvPr>
            <p:ph type="tbl" idx="1"/>
          </p:nvPr>
        </p:nvSpPr>
        <p:spPr>
          <a:xfrm>
            <a:off x="2066925" y="1628775"/>
            <a:ext cx="7567613" cy="4708525"/>
          </a:xfrm>
        </p:spPr>
        <p:txBody>
          <a:bodyPr/>
          <a:lstStyle/>
          <a:p>
            <a:endParaRPr lang="fr-CH"/>
          </a:p>
        </p:txBody>
      </p:sp>
    </p:spTree>
    <p:extLst>
      <p:ext uri="{BB962C8B-B14F-4D97-AF65-F5344CB8AC3E}">
        <p14:creationId xmlns:p14="http://schemas.microsoft.com/office/powerpoint/2010/main" val="3553297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066925" y="274638"/>
            <a:ext cx="7567613" cy="1143000"/>
          </a:xfrm>
        </p:spPr>
        <p:txBody>
          <a:bodyPr/>
          <a:lstStyle/>
          <a:p>
            <a:r>
              <a:rPr lang="en-US"/>
              <a:t>Click to edit Master title style</a:t>
            </a:r>
            <a:endParaRPr lang="fr-CH"/>
          </a:p>
        </p:txBody>
      </p:sp>
      <p:sp>
        <p:nvSpPr>
          <p:cNvPr id="3" name="Content Placeholder 2"/>
          <p:cNvSpPr>
            <a:spLocks noGrp="1"/>
          </p:cNvSpPr>
          <p:nvPr>
            <p:ph sz="quarter" idx="1"/>
          </p:nvPr>
        </p:nvSpPr>
        <p:spPr>
          <a:xfrm>
            <a:off x="2066925" y="1628775"/>
            <a:ext cx="3706813" cy="2278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quarter" idx="2"/>
          </p:nvPr>
        </p:nvSpPr>
        <p:spPr>
          <a:xfrm>
            <a:off x="5926138" y="1628775"/>
            <a:ext cx="3708400" cy="2278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Content Placeholder 4"/>
          <p:cNvSpPr>
            <a:spLocks noGrp="1"/>
          </p:cNvSpPr>
          <p:nvPr>
            <p:ph sz="quarter" idx="3"/>
          </p:nvPr>
        </p:nvSpPr>
        <p:spPr>
          <a:xfrm>
            <a:off x="2066925" y="4059238"/>
            <a:ext cx="3706813" cy="2278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6" name="Content Placeholder 5"/>
          <p:cNvSpPr>
            <a:spLocks noGrp="1"/>
          </p:cNvSpPr>
          <p:nvPr>
            <p:ph sz="quarter" idx="4"/>
          </p:nvPr>
        </p:nvSpPr>
        <p:spPr>
          <a:xfrm>
            <a:off x="5926138" y="4059238"/>
            <a:ext cx="3708400" cy="2278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1671238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350B9FD-5DBA-4C2A-8BCA-CFE372E813F3}" type="datetimeFigureOut">
              <a:rPr lang="en-US">
                <a:solidFill>
                  <a:prstClr val="black">
                    <a:tint val="75000"/>
                  </a:prstClr>
                </a:solidFill>
              </a:rPr>
              <a:pPr>
                <a:defRPr/>
              </a:pPr>
              <a:t>7/1/2020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7B0E49-D982-4A53-A6F0-123F532FC6CC}" type="slidenum">
              <a:rPr lang="en-US" altLang="fr-FR"/>
              <a:pPr>
                <a:defRPr/>
              </a:pPr>
              <a:t>‹#›</a:t>
            </a:fld>
            <a:endParaRPr lang="en-US" altLang="fr-FR"/>
          </a:p>
        </p:txBody>
      </p:sp>
    </p:spTree>
    <p:extLst>
      <p:ext uri="{BB962C8B-B14F-4D97-AF65-F5344CB8AC3E}">
        <p14:creationId xmlns:p14="http://schemas.microsoft.com/office/powerpoint/2010/main" val="600186138"/>
      </p:ext>
    </p:extLst>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FCCB97A-38FE-4A23-9BF9-9B8F30DF4F78}" type="datetimeFigureOut">
              <a:rPr lang="en-US">
                <a:solidFill>
                  <a:prstClr val="black">
                    <a:tint val="75000"/>
                  </a:prstClr>
                </a:solidFill>
              </a:rPr>
              <a:pPr>
                <a:defRPr/>
              </a:pPr>
              <a:t>7/1/2020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95AF3D6-7488-4DEB-BB80-CF0CE65912F2}" type="slidenum">
              <a:rPr lang="en-US" altLang="fr-FR"/>
              <a:pPr>
                <a:defRPr/>
              </a:pPr>
              <a:t>‹#›</a:t>
            </a:fld>
            <a:endParaRPr lang="en-US" altLang="fr-FR"/>
          </a:p>
        </p:txBody>
      </p:sp>
    </p:spTree>
    <p:extLst>
      <p:ext uri="{BB962C8B-B14F-4D97-AF65-F5344CB8AC3E}">
        <p14:creationId xmlns:p14="http://schemas.microsoft.com/office/powerpoint/2010/main" val="386375611"/>
      </p:ext>
    </p:extLst>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7ECFEB5-AC0D-4CBB-829F-97B607C9630B}" type="datetimeFigureOut">
              <a:rPr lang="en-US">
                <a:solidFill>
                  <a:prstClr val="black">
                    <a:tint val="75000"/>
                  </a:prstClr>
                </a:solidFill>
              </a:rPr>
              <a:pPr>
                <a:defRPr/>
              </a:pPr>
              <a:t>7/1/2020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45B836C-24FB-485C-BD70-EC45960EDF96}" type="slidenum">
              <a:rPr lang="en-US" altLang="fr-FR"/>
              <a:pPr>
                <a:defRPr/>
              </a:pPr>
              <a:t>‹#›</a:t>
            </a:fld>
            <a:endParaRPr lang="en-US" altLang="fr-FR"/>
          </a:p>
        </p:txBody>
      </p:sp>
    </p:spTree>
    <p:extLst>
      <p:ext uri="{BB962C8B-B14F-4D97-AF65-F5344CB8AC3E}">
        <p14:creationId xmlns:p14="http://schemas.microsoft.com/office/powerpoint/2010/main" val="126807941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5748433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8AB05D7-6F0A-4853-B4BB-F1AD2809C2AF}" type="datetimeFigureOut">
              <a:rPr lang="en-US">
                <a:solidFill>
                  <a:prstClr val="black">
                    <a:tint val="75000"/>
                  </a:prstClr>
                </a:solidFill>
              </a:rPr>
              <a:pPr>
                <a:defRPr/>
              </a:pPr>
              <a:t>7/1/2020</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8753B43-8EC9-4772-B944-44C5F8D39A0A}" type="slidenum">
              <a:rPr lang="en-US" altLang="fr-FR"/>
              <a:pPr>
                <a:defRPr/>
              </a:pPr>
              <a:t>‹#›</a:t>
            </a:fld>
            <a:endParaRPr lang="en-US" altLang="fr-FR"/>
          </a:p>
        </p:txBody>
      </p:sp>
    </p:spTree>
    <p:extLst>
      <p:ext uri="{BB962C8B-B14F-4D97-AF65-F5344CB8AC3E}">
        <p14:creationId xmlns:p14="http://schemas.microsoft.com/office/powerpoint/2010/main" val="3721369137"/>
      </p:ext>
    </p:extLst>
  </p:cSld>
  <p:clrMapOvr>
    <a:masterClrMapping/>
  </p:clrMapOvr>
  <p:transitio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BD82A08-FA62-4CBD-99CA-D23A3E7E62BD}" type="datetimeFigureOut">
              <a:rPr lang="en-US">
                <a:solidFill>
                  <a:prstClr val="black">
                    <a:tint val="75000"/>
                  </a:prstClr>
                </a:solidFill>
              </a:rPr>
              <a:pPr>
                <a:defRPr/>
              </a:pPr>
              <a:t>7/1/2020</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298A1E68-AA81-497F-BF60-7998C5951FA7}" type="slidenum">
              <a:rPr lang="en-US" altLang="fr-FR"/>
              <a:pPr>
                <a:defRPr/>
              </a:pPr>
              <a:t>‹#›</a:t>
            </a:fld>
            <a:endParaRPr lang="en-US" altLang="fr-FR"/>
          </a:p>
        </p:txBody>
      </p:sp>
    </p:spTree>
    <p:extLst>
      <p:ext uri="{BB962C8B-B14F-4D97-AF65-F5344CB8AC3E}">
        <p14:creationId xmlns:p14="http://schemas.microsoft.com/office/powerpoint/2010/main" val="627251944"/>
      </p:ext>
    </p:extLst>
  </p:cSld>
  <p:clrMapOvr>
    <a:masterClrMapping/>
  </p:clrMapOvr>
  <p:transitio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A75F7B3-CD62-4F4B-BAA4-A27B6996F375}" type="datetimeFigureOut">
              <a:rPr lang="en-US">
                <a:solidFill>
                  <a:prstClr val="black">
                    <a:tint val="75000"/>
                  </a:prstClr>
                </a:solidFill>
              </a:rPr>
              <a:pPr>
                <a:defRPr/>
              </a:pPr>
              <a:t>7/1/2020</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0FCCC8F-B4AE-4FB8-98F2-F72EFC97CD13}" type="slidenum">
              <a:rPr lang="en-US" altLang="fr-FR"/>
              <a:pPr>
                <a:defRPr/>
              </a:pPr>
              <a:t>‹#›</a:t>
            </a:fld>
            <a:endParaRPr lang="en-US" altLang="fr-FR"/>
          </a:p>
        </p:txBody>
      </p:sp>
    </p:spTree>
    <p:extLst>
      <p:ext uri="{BB962C8B-B14F-4D97-AF65-F5344CB8AC3E}">
        <p14:creationId xmlns:p14="http://schemas.microsoft.com/office/powerpoint/2010/main" val="2339268957"/>
      </p:ext>
    </p:extLst>
  </p:cSld>
  <p:clrMapOvr>
    <a:masterClrMapping/>
  </p:clrMapOvr>
  <p:transition spd="slow">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1B8D40C-0630-4DA5-BF18-6FF4BFF0B31B}" type="datetimeFigureOut">
              <a:rPr lang="en-US">
                <a:solidFill>
                  <a:prstClr val="black">
                    <a:tint val="75000"/>
                  </a:prstClr>
                </a:solidFill>
              </a:rPr>
              <a:pPr>
                <a:defRPr/>
              </a:pPr>
              <a:t>7/1/2020</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B91459D1-5818-41C9-A667-0B4B07E4DFD0}" type="slidenum">
              <a:rPr lang="en-US" altLang="fr-FR"/>
              <a:pPr>
                <a:defRPr/>
              </a:pPr>
              <a:t>‹#›</a:t>
            </a:fld>
            <a:endParaRPr lang="en-US" altLang="fr-FR"/>
          </a:p>
        </p:txBody>
      </p:sp>
    </p:spTree>
    <p:extLst>
      <p:ext uri="{BB962C8B-B14F-4D97-AF65-F5344CB8AC3E}">
        <p14:creationId xmlns:p14="http://schemas.microsoft.com/office/powerpoint/2010/main" val="2760743936"/>
      </p:ext>
    </p:extLst>
  </p:cSld>
  <p:clrMapOvr>
    <a:masterClrMapping/>
  </p:clrMapOvr>
  <p:transition spd="slow">
    <p:push dir="u"/>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451AEB7-2060-45E0-9813-9897EB97B0C0}" type="datetimeFigureOut">
              <a:rPr lang="en-US">
                <a:solidFill>
                  <a:prstClr val="black">
                    <a:tint val="75000"/>
                  </a:prstClr>
                </a:solidFill>
              </a:rPr>
              <a:pPr>
                <a:defRPr/>
              </a:pPr>
              <a:t>7/1/2020</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53D966D-E84A-46CB-9A0A-D842652A0F09}" type="slidenum">
              <a:rPr lang="en-US" altLang="fr-FR"/>
              <a:pPr>
                <a:defRPr/>
              </a:pPr>
              <a:t>‹#›</a:t>
            </a:fld>
            <a:endParaRPr lang="en-US" altLang="fr-FR"/>
          </a:p>
        </p:txBody>
      </p:sp>
    </p:spTree>
    <p:extLst>
      <p:ext uri="{BB962C8B-B14F-4D97-AF65-F5344CB8AC3E}">
        <p14:creationId xmlns:p14="http://schemas.microsoft.com/office/powerpoint/2010/main" val="3331277305"/>
      </p:ext>
    </p:extLst>
  </p:cSld>
  <p:clrMapOvr>
    <a:masterClrMapping/>
  </p:clrMapOvr>
  <p:transition spd="slow">
    <p:push dir="u"/>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5BCADDB-CB2B-49BB-A949-A8095298AD97}" type="datetimeFigureOut">
              <a:rPr lang="en-US">
                <a:solidFill>
                  <a:prstClr val="black">
                    <a:tint val="75000"/>
                  </a:prstClr>
                </a:solidFill>
              </a:rPr>
              <a:pPr>
                <a:defRPr/>
              </a:pPr>
              <a:t>7/1/2020</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6620787-A5AE-4660-8224-370D519CC0D8}" type="slidenum">
              <a:rPr lang="en-US" altLang="fr-FR"/>
              <a:pPr>
                <a:defRPr/>
              </a:pPr>
              <a:t>‹#›</a:t>
            </a:fld>
            <a:endParaRPr lang="en-US" altLang="fr-FR"/>
          </a:p>
        </p:txBody>
      </p:sp>
    </p:spTree>
    <p:extLst>
      <p:ext uri="{BB962C8B-B14F-4D97-AF65-F5344CB8AC3E}">
        <p14:creationId xmlns:p14="http://schemas.microsoft.com/office/powerpoint/2010/main" val="3135489509"/>
      </p:ext>
    </p:extLst>
  </p:cSld>
  <p:clrMapOvr>
    <a:masterClrMapping/>
  </p:clrMapOvr>
  <p:transition spd="slow">
    <p:push dir="u"/>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AAC25F-9FE0-4DC6-B762-F11D64507F13}" type="datetimeFigureOut">
              <a:rPr lang="en-US">
                <a:solidFill>
                  <a:prstClr val="black">
                    <a:tint val="75000"/>
                  </a:prstClr>
                </a:solidFill>
              </a:rPr>
              <a:pPr>
                <a:defRPr/>
              </a:pPr>
              <a:t>7/1/2020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1612AD4-6BE1-4F8A-A7F7-2BC3A6BE0F25}" type="slidenum">
              <a:rPr lang="en-US" altLang="fr-FR"/>
              <a:pPr>
                <a:defRPr/>
              </a:pPr>
              <a:t>‹#›</a:t>
            </a:fld>
            <a:endParaRPr lang="en-US" altLang="fr-FR"/>
          </a:p>
        </p:txBody>
      </p:sp>
    </p:spTree>
    <p:extLst>
      <p:ext uri="{BB962C8B-B14F-4D97-AF65-F5344CB8AC3E}">
        <p14:creationId xmlns:p14="http://schemas.microsoft.com/office/powerpoint/2010/main" val="1803610663"/>
      </p:ext>
    </p:extLst>
  </p:cSld>
  <p:clrMapOvr>
    <a:masterClrMapping/>
  </p:clrMapOvr>
  <p:transition spd="slow">
    <p:push dir="u"/>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75B3CED-11A8-4F40-BD93-77E6747CAC51}" type="datetimeFigureOut">
              <a:rPr lang="en-US">
                <a:solidFill>
                  <a:prstClr val="black">
                    <a:tint val="75000"/>
                  </a:prstClr>
                </a:solidFill>
              </a:rPr>
              <a:pPr>
                <a:defRPr/>
              </a:pPr>
              <a:t>7/1/2020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F379F9B-A681-4CBA-B861-A765582E8C73}" type="slidenum">
              <a:rPr lang="en-US" altLang="fr-FR"/>
              <a:pPr>
                <a:defRPr/>
              </a:pPr>
              <a:t>‹#›</a:t>
            </a:fld>
            <a:endParaRPr lang="en-US" altLang="fr-FR"/>
          </a:p>
        </p:txBody>
      </p:sp>
    </p:spTree>
    <p:extLst>
      <p:ext uri="{BB962C8B-B14F-4D97-AF65-F5344CB8AC3E}">
        <p14:creationId xmlns:p14="http://schemas.microsoft.com/office/powerpoint/2010/main" val="1533829298"/>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6275" y="1709738"/>
            <a:ext cx="8543925" cy="2852737"/>
          </a:xfrm>
        </p:spPr>
        <p:txBody>
          <a:bodyPr anchor="b"/>
          <a:lstStyle>
            <a:lvl1pPr>
              <a:defRPr sz="6000"/>
            </a:lvl1pPr>
          </a:lstStyle>
          <a:p>
            <a:r>
              <a:rPr lang="en-US"/>
              <a:t>Click to edit Master title style</a:t>
            </a:r>
            <a:endParaRPr lang="fr-CH"/>
          </a:p>
        </p:txBody>
      </p:sp>
      <p:sp>
        <p:nvSpPr>
          <p:cNvPr id="3" name="Text Placeholder 2"/>
          <p:cNvSpPr>
            <a:spLocks noGrp="1"/>
          </p:cNvSpPr>
          <p:nvPr>
            <p:ph type="body" idx="1"/>
          </p:nvPr>
        </p:nvSpPr>
        <p:spPr>
          <a:xfrm>
            <a:off x="676275" y="4589463"/>
            <a:ext cx="85439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203739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2066925" y="1628775"/>
            <a:ext cx="3706813"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5926138" y="1628775"/>
            <a:ext cx="3708400"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1652252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625" y="365125"/>
            <a:ext cx="8543925" cy="1325563"/>
          </a:xfrm>
        </p:spPr>
        <p:txBody>
          <a:bodyPr/>
          <a:lstStyle/>
          <a:p>
            <a:r>
              <a:rPr lang="en-US"/>
              <a:t>Click to edit Master title style</a:t>
            </a:r>
            <a:endParaRPr lang="fr-CH"/>
          </a:p>
        </p:txBody>
      </p:sp>
      <p:sp>
        <p:nvSpPr>
          <p:cNvPr id="3" name="Text Placeholder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625" y="2505075"/>
            <a:ext cx="41910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6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Tree>
    <p:extLst>
      <p:ext uri="{BB962C8B-B14F-4D97-AF65-F5344CB8AC3E}">
        <p14:creationId xmlns:p14="http://schemas.microsoft.com/office/powerpoint/2010/main" val="1293427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Tree>
    <p:extLst>
      <p:ext uri="{BB962C8B-B14F-4D97-AF65-F5344CB8AC3E}">
        <p14:creationId xmlns:p14="http://schemas.microsoft.com/office/powerpoint/2010/main" val="283557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9443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p:spPr>
        <p:txBody>
          <a:bodyPr anchor="b"/>
          <a:lstStyle>
            <a:lvl1pPr>
              <a:defRPr sz="3200"/>
            </a:lvl1pPr>
          </a:lstStyle>
          <a:p>
            <a:r>
              <a:rPr lang="en-US"/>
              <a:t>Click to edit Master title style</a:t>
            </a:r>
            <a:endParaRPr lang="fr-CH"/>
          </a:p>
        </p:txBody>
      </p:sp>
      <p:sp>
        <p:nvSpPr>
          <p:cNvPr id="3" name="Content Placeholder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82901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p:spPr>
        <p:txBody>
          <a:bodyPr anchor="b"/>
          <a:lstStyle>
            <a:lvl1pPr>
              <a:defRPr sz="3200"/>
            </a:lvl1pPr>
          </a:lstStyle>
          <a:p>
            <a:r>
              <a:rPr lang="en-US"/>
              <a:t>Click to edit Master title style</a:t>
            </a:r>
            <a:endParaRPr lang="fr-CH"/>
          </a:p>
        </p:txBody>
      </p:sp>
      <p:sp>
        <p:nvSpPr>
          <p:cNvPr id="3" name="Picture Placeholder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Text Placeholder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43977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bwMode="auto">
          <a:xfrm>
            <a:off x="2066925" y="274638"/>
            <a:ext cx="75676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5" rIns="91432" bIns="45715" numCol="1" anchor="ctr" anchorCtr="0" compatLnSpc="1">
            <a:prstTxWarp prst="textNoShape">
              <a:avLst/>
            </a:prstTxWarp>
          </a:bodyPr>
          <a:lstStyle/>
          <a:p>
            <a:pPr lvl="0"/>
            <a:r>
              <a:rPr lang="fr-CH" altLang="fr-FR"/>
              <a:t>CLICK TO ADD TITLE</a:t>
            </a:r>
          </a:p>
        </p:txBody>
      </p:sp>
      <p:sp>
        <p:nvSpPr>
          <p:cNvPr id="776195" name="Rectangle 3"/>
          <p:cNvSpPr>
            <a:spLocks noGrp="1" noChangeArrowheads="1"/>
          </p:cNvSpPr>
          <p:nvPr>
            <p:ph type="body" idx="1"/>
          </p:nvPr>
        </p:nvSpPr>
        <p:spPr bwMode="auto">
          <a:xfrm>
            <a:off x="2066925" y="1628775"/>
            <a:ext cx="7567613" cy="470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5" rIns="91432" bIns="45715" numCol="1" anchor="t" anchorCtr="0" compatLnSpc="1">
            <a:prstTxWarp prst="textNoShape">
              <a:avLst/>
            </a:prstTxWarp>
          </a:bodyPr>
          <a:lstStyle/>
          <a:p>
            <a:pPr lvl="0"/>
            <a:r>
              <a:rPr lang="fr-CH" altLang="fr-FR"/>
              <a:t>Click to edit Master text styles</a:t>
            </a:r>
          </a:p>
          <a:p>
            <a:pPr lvl="1"/>
            <a:r>
              <a:rPr lang="fr-CH" altLang="fr-FR"/>
              <a:t>Second level</a:t>
            </a:r>
          </a:p>
          <a:p>
            <a:pPr lvl="2"/>
            <a:r>
              <a:rPr lang="fr-CH" altLang="fr-FR"/>
              <a:t>Third level</a:t>
            </a:r>
          </a:p>
          <a:p>
            <a:pPr lvl="3"/>
            <a:r>
              <a:rPr lang="fr-CH" altLang="fr-FR"/>
              <a:t>Fourth level</a:t>
            </a:r>
          </a:p>
          <a:p>
            <a:pPr lvl="4"/>
            <a:r>
              <a:rPr lang="fr-CH" altLang="fr-FR"/>
              <a:t>Fifth level</a:t>
            </a:r>
          </a:p>
        </p:txBody>
      </p:sp>
      <p:sp>
        <p:nvSpPr>
          <p:cNvPr id="776196" name="Rectangle 4"/>
          <p:cNvSpPr>
            <a:spLocks noChangeArrowheads="1"/>
          </p:cNvSpPr>
          <p:nvPr/>
        </p:nvSpPr>
        <p:spPr bwMode="auto">
          <a:xfrm>
            <a:off x="0" y="0"/>
            <a:ext cx="1833563" cy="6858000"/>
          </a:xfrm>
          <a:prstGeom prst="rect">
            <a:avLst/>
          </a:prstGeom>
          <a:solidFill>
            <a:srgbClr val="B39F7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CH"/>
          </a:p>
        </p:txBody>
      </p:sp>
      <p:pic>
        <p:nvPicPr>
          <p:cNvPr id="776197" name="Picture 5" descr="RFL_EN_4CNE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0" y="5948363"/>
            <a:ext cx="1754188" cy="6223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txStyles>
    <p:titleStyle>
      <a:lvl1pPr algn="l" rtl="0" fontAlgn="base">
        <a:spcBef>
          <a:spcPct val="0"/>
        </a:spcBef>
        <a:spcAft>
          <a:spcPct val="0"/>
        </a:spcAft>
        <a:defRPr sz="4400" b="1" kern="1200">
          <a:solidFill>
            <a:srgbClr val="CD7341"/>
          </a:solidFill>
          <a:latin typeface="+mj-lt"/>
          <a:ea typeface="+mj-ea"/>
          <a:cs typeface="+mj-cs"/>
        </a:defRPr>
      </a:lvl1pPr>
      <a:lvl2pPr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2pPr>
      <a:lvl3pPr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3pPr>
      <a:lvl4pPr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4pPr>
      <a:lvl5pPr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5pPr>
      <a:lvl6pPr marL="457200"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6pPr>
      <a:lvl7pPr marL="914400"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7pPr>
      <a:lvl8pPr marL="1371600"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8pPr>
      <a:lvl9pPr marL="1828800" algn="l" rtl="0" fontAlgn="base">
        <a:spcBef>
          <a:spcPct val="0"/>
        </a:spcBef>
        <a:spcAft>
          <a:spcPct val="0"/>
        </a:spcAft>
        <a:defRPr sz="4400" b="1">
          <a:solidFill>
            <a:srgbClr val="CD7341"/>
          </a:solidFill>
          <a:latin typeface="Helvetica"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rgbClr val="CD7341"/>
          </a:solidFill>
          <a:latin typeface="+mn-lt"/>
          <a:ea typeface="+mn-ea"/>
          <a:cs typeface="+mn-cs"/>
        </a:defRPr>
      </a:lvl1pPr>
      <a:lvl2pPr marL="742950" indent="-285750" algn="l" rtl="0" fontAlgn="base">
        <a:spcBef>
          <a:spcPct val="20000"/>
        </a:spcBef>
        <a:spcAft>
          <a:spcPct val="0"/>
        </a:spcAft>
        <a:buChar char="–"/>
        <a:defRPr sz="2800" kern="1200">
          <a:solidFill>
            <a:srgbClr val="CD7341"/>
          </a:solidFill>
          <a:latin typeface="+mn-lt"/>
          <a:ea typeface="+mn-ea"/>
          <a:cs typeface="+mn-cs"/>
        </a:defRPr>
      </a:lvl2pPr>
      <a:lvl3pPr marL="1143000" indent="-228600" algn="l" rtl="0" fontAlgn="base">
        <a:spcBef>
          <a:spcPct val="20000"/>
        </a:spcBef>
        <a:spcAft>
          <a:spcPct val="0"/>
        </a:spcAft>
        <a:buChar char="•"/>
        <a:defRPr sz="2400" kern="1200">
          <a:solidFill>
            <a:srgbClr val="CD7341"/>
          </a:solidFill>
          <a:latin typeface="+mn-lt"/>
          <a:ea typeface="+mn-ea"/>
          <a:cs typeface="+mn-cs"/>
        </a:defRPr>
      </a:lvl3pPr>
      <a:lvl4pPr marL="1600200" indent="-230188" algn="l" rtl="0" fontAlgn="base">
        <a:spcBef>
          <a:spcPct val="20000"/>
        </a:spcBef>
        <a:spcAft>
          <a:spcPct val="0"/>
        </a:spcAft>
        <a:buChar char="–"/>
        <a:defRPr sz="2000" kern="1200">
          <a:solidFill>
            <a:srgbClr val="CD7341"/>
          </a:solidFill>
          <a:latin typeface="+mn-lt"/>
          <a:ea typeface="+mn-ea"/>
          <a:cs typeface="+mn-cs"/>
        </a:defRPr>
      </a:lvl4pPr>
      <a:lvl5pPr marL="2057400" indent="-228600" algn="l" rtl="0" fontAlgn="base">
        <a:spcBef>
          <a:spcPct val="20000"/>
        </a:spcBef>
        <a:spcAft>
          <a:spcPct val="0"/>
        </a:spcAft>
        <a:buChar char="»"/>
        <a:defRPr sz="2000" kern="1200">
          <a:solidFill>
            <a:srgbClr val="CD734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a:t>Click to edit Master title style</a:t>
            </a:r>
          </a:p>
        </p:txBody>
      </p:sp>
      <p:sp>
        <p:nvSpPr>
          <p:cNvPr id="2051" name="Text Placeholder 2"/>
          <p:cNvSpPr>
            <a:spLocks noGrp="1"/>
          </p:cNvSpPr>
          <p:nvPr>
            <p:ph type="body" idx="1"/>
          </p:nvPr>
        </p:nvSpPr>
        <p:spPr bwMode="auto">
          <a:xfrm>
            <a:off x="495300" y="1600201"/>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BD7A354-A5E0-4E8D-A3BB-309A9458EA12}" type="datetimeFigureOut">
              <a:rPr lang="en-US">
                <a:solidFill>
                  <a:prstClr val="black">
                    <a:tint val="75000"/>
                  </a:prstClr>
                </a:solidFill>
              </a:rPr>
              <a:pPr>
                <a:defRPr/>
              </a:pPr>
              <a:t>7/1/2020</a:t>
            </a:fld>
            <a:endParaRPr lang="en-US">
              <a:solidFill>
                <a:prstClr val="black">
                  <a:tint val="75000"/>
                </a:prstClr>
              </a:solidFill>
            </a:endParaRPr>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61A44128-36A7-4219-9633-80A8FB74A525}" type="slidenum">
              <a:rPr lang="en-US" altLang="fr-FR">
                <a:cs typeface="Arial" panose="020B0604020202020204" pitchFamily="34" charset="0"/>
              </a:rPr>
              <a:pPr>
                <a:defRPr/>
              </a:pPr>
              <a:t>‹#›</a:t>
            </a:fld>
            <a:endParaRPr lang="en-US" altLang="fr-FR">
              <a:cs typeface="Arial" panose="020B0604020202020204" pitchFamily="34" charset="0"/>
            </a:endParaRPr>
          </a:p>
        </p:txBody>
      </p:sp>
    </p:spTree>
    <p:extLst>
      <p:ext uri="{BB962C8B-B14F-4D97-AF65-F5344CB8AC3E}">
        <p14:creationId xmlns:p14="http://schemas.microsoft.com/office/powerpoint/2010/main" val="244839006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ransition spd="slow">
    <p:push dir="u"/>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666931C7-1B4F-443D-A454-E3E863461238}"/>
              </a:ext>
            </a:extLst>
          </p:cNvPr>
          <p:cNvSpPr>
            <a:spLocks noGrp="1"/>
          </p:cNvSpPr>
          <p:nvPr>
            <p:ph sz="half" idx="2"/>
          </p:nvPr>
        </p:nvSpPr>
        <p:spPr/>
        <p:txBody>
          <a:bodyPr/>
          <a:lstStyle/>
          <a:p>
            <a:endParaRPr lang="sv-SE"/>
          </a:p>
        </p:txBody>
      </p:sp>
      <p:pic>
        <p:nvPicPr>
          <p:cNvPr id="5" name="Picture 2">
            <a:extLst>
              <a:ext uri="{FF2B5EF4-FFF2-40B4-BE49-F238E27FC236}">
                <a16:creationId xmlns:a16="http://schemas.microsoft.com/office/drawing/2014/main" id="{16D815D8-8113-4689-A453-483F2855D8A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830" r="14010" b="-2"/>
          <a:stretch/>
        </p:blipFill>
        <p:spPr>
          <a:xfrm>
            <a:off x="1784648" y="1197525"/>
            <a:ext cx="8121352" cy="5685627"/>
          </a:xfrm>
          <a:prstGeom prst="rect">
            <a:avLst/>
          </a:prstGeom>
        </p:spPr>
      </p:pic>
      <p:sp>
        <p:nvSpPr>
          <p:cNvPr id="6" name="Rubrik 1">
            <a:extLst>
              <a:ext uri="{FF2B5EF4-FFF2-40B4-BE49-F238E27FC236}">
                <a16:creationId xmlns:a16="http://schemas.microsoft.com/office/drawing/2014/main" id="{9B867533-F733-4884-B5A8-0A2FB8CD23AF}"/>
              </a:ext>
            </a:extLst>
          </p:cNvPr>
          <p:cNvSpPr>
            <a:spLocks noGrp="1"/>
          </p:cNvSpPr>
          <p:nvPr>
            <p:ph type="title"/>
          </p:nvPr>
        </p:nvSpPr>
        <p:spPr>
          <a:xfrm>
            <a:off x="2072680" y="520700"/>
            <a:ext cx="7561858" cy="690514"/>
          </a:xfrm>
          <a:noFill/>
        </p:spPr>
        <p:txBody>
          <a:bodyPr vert="horz" lIns="91440" tIns="45720" rIns="91440" bIns="45720" rtlCol="0" anchor="b">
            <a:normAutofit fontScale="90000"/>
          </a:bodyPr>
          <a:lstStyle/>
          <a:p>
            <a:pPr algn="ctr"/>
            <a:r>
              <a:rPr lang="en-US" sz="3600" dirty="0">
                <a:latin typeface="Arial" panose="020B0604020202020204" pitchFamily="34" charset="0"/>
              </a:rPr>
              <a:t>Family Reunification within the Red Cross and Red Crescent Movement</a:t>
            </a:r>
          </a:p>
        </p:txBody>
      </p:sp>
    </p:spTree>
    <p:extLst>
      <p:ext uri="{BB962C8B-B14F-4D97-AF65-F5344CB8AC3E}">
        <p14:creationId xmlns:p14="http://schemas.microsoft.com/office/powerpoint/2010/main" val="1536930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a:xfrm>
            <a:off x="2204914" y="260648"/>
            <a:ext cx="7546553" cy="726132"/>
          </a:xfrm>
        </p:spPr>
        <p:txBody>
          <a:bodyPr/>
          <a:lstStyle/>
          <a:p>
            <a:pPr algn="ctr"/>
            <a:r>
              <a:rPr lang="en-US" altLang="fr-FR" sz="3600" dirty="0">
                <a:latin typeface="Arial" panose="020B0604020202020204" pitchFamily="34" charset="0"/>
              </a:rPr>
              <a:t>Red Cross and Red Crescent Approach to Family reunification</a:t>
            </a:r>
          </a:p>
        </p:txBody>
      </p:sp>
      <p:sp>
        <p:nvSpPr>
          <p:cNvPr id="386051" name="Rectangle 3"/>
          <p:cNvSpPr>
            <a:spLocks noGrp="1" noChangeArrowheads="1"/>
          </p:cNvSpPr>
          <p:nvPr>
            <p:ph type="body" idx="1"/>
          </p:nvPr>
        </p:nvSpPr>
        <p:spPr>
          <a:xfrm>
            <a:off x="1640632" y="1307654"/>
            <a:ext cx="7924528" cy="5190628"/>
          </a:xfrm>
        </p:spPr>
        <p:txBody>
          <a:bodyPr/>
          <a:lstStyle/>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Restoring Family Links in the context of humanitarian crises (conflict, natural disaster and migration) is a pillar of the RCRC Movement, enshrined in the Geneva Conventions</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Through our global Family Links Network (ICRC, IFRC and 191 National Societies) we have been reuniting families since 1859</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A number of European National Societies are extremely active in the context of Family reunification; British, Swedish, Austrian and Norwegian RC have contributed to this handbook. Working group to share best practice and enhance cooperation </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Activities go beyond the scope of this handbook as they do not focus exclusively on children in Europe, but examples of good practices will be transferrable </a:t>
            </a:r>
          </a:p>
          <a:p>
            <a:pPr lvl="1">
              <a:buClr>
                <a:srgbClr val="FF0000"/>
              </a:buClr>
              <a:buFont typeface="Arial" panose="020B0604020202020204" pitchFamily="34" charset="0"/>
              <a:buChar char="•"/>
            </a:pPr>
            <a:endParaRPr lang="en-GB" sz="24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endParaRPr lang="en-GB" sz="2400" dirty="0">
              <a:solidFill>
                <a:schemeClr val="tx1"/>
              </a:solidFill>
              <a:latin typeface="Arial" panose="020B0604020202020204" pitchFamily="34" charset="0"/>
              <a:cs typeface="Arial" panose="020B0604020202020204" pitchFamily="34" charset="0"/>
            </a:endParaRPr>
          </a:p>
          <a:p>
            <a:pPr lvl="2">
              <a:buClr>
                <a:srgbClr val="FF0000"/>
              </a:buClr>
              <a:buFont typeface="Arial" panose="020B0604020202020204" pitchFamily="34" charset="0"/>
              <a:buChar char="•"/>
            </a:pPr>
            <a:endParaRPr lang="fr-CH"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2539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a:xfrm>
            <a:off x="1687152" y="500336"/>
            <a:ext cx="8326859" cy="726132"/>
          </a:xfrm>
        </p:spPr>
        <p:txBody>
          <a:bodyPr/>
          <a:lstStyle/>
          <a:p>
            <a:pPr algn="ctr"/>
            <a:r>
              <a:rPr lang="en-US" altLang="fr-FR" sz="3600" dirty="0">
                <a:latin typeface="Arial" panose="020B0604020202020204" pitchFamily="34" charset="0"/>
              </a:rPr>
              <a:t>FR Activities within the </a:t>
            </a:r>
            <a:br>
              <a:rPr lang="en-US" altLang="fr-FR" sz="3600" dirty="0">
                <a:latin typeface="Arial" panose="020B0604020202020204" pitchFamily="34" charset="0"/>
              </a:rPr>
            </a:br>
            <a:r>
              <a:rPr lang="en-US" altLang="fr-FR" sz="3600" dirty="0">
                <a:latin typeface="Arial" panose="020B0604020202020204" pitchFamily="34" charset="0"/>
              </a:rPr>
              <a:t>Family Links Network and examples of Good practices  </a:t>
            </a:r>
          </a:p>
        </p:txBody>
      </p:sp>
      <p:sp>
        <p:nvSpPr>
          <p:cNvPr id="386051" name="Rectangle 3"/>
          <p:cNvSpPr>
            <a:spLocks noGrp="1" noChangeArrowheads="1"/>
          </p:cNvSpPr>
          <p:nvPr>
            <p:ph type="body" idx="1"/>
          </p:nvPr>
        </p:nvSpPr>
        <p:spPr>
          <a:xfrm>
            <a:off x="1767309" y="1680320"/>
            <a:ext cx="8110835" cy="5193704"/>
          </a:xfrm>
        </p:spPr>
        <p:txBody>
          <a:bodyPr/>
          <a:lstStyle/>
          <a:p>
            <a:pPr lvl="1">
              <a:buClr>
                <a:srgbClr val="FF0000"/>
              </a:buCl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Nature of FR activities depends on national context and other stakeholders</a:t>
            </a:r>
          </a:p>
          <a:p>
            <a:pPr lvl="1">
              <a:buClr>
                <a:srgbClr val="FF0000"/>
              </a:buCl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Provision of information and referral to qualified institutions and organizations (</a:t>
            </a:r>
            <a:r>
              <a:rPr lang="en-GB" sz="2400" i="1" dirty="0">
                <a:solidFill>
                  <a:schemeClr val="tx1"/>
                </a:solidFill>
                <a:latin typeface="Arial" panose="020B0604020202020204" pitchFamily="34" charset="0"/>
                <a:cs typeface="Arial" panose="020B0604020202020204" pitchFamily="34" charset="0"/>
              </a:rPr>
              <a:t>Austrian, British, Norwegian, Swedish RCs)</a:t>
            </a:r>
            <a:endParaRPr lang="en-GB" sz="24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Legal, administrative and practical support (</a:t>
            </a:r>
            <a:r>
              <a:rPr lang="en-GB" sz="2400" i="1" dirty="0">
                <a:solidFill>
                  <a:schemeClr val="tx1"/>
                </a:solidFill>
                <a:latin typeface="Arial" panose="020B0604020202020204" pitchFamily="34" charset="0"/>
                <a:cs typeface="Arial" panose="020B0604020202020204" pitchFamily="34" charset="0"/>
              </a:rPr>
              <a:t>Austrian, </a:t>
            </a:r>
            <a:r>
              <a:rPr lang="en-GB" sz="2400" i="1" dirty="0" err="1">
                <a:solidFill>
                  <a:schemeClr val="tx1"/>
                </a:solidFill>
                <a:latin typeface="Arial" panose="020B0604020202020204" pitchFamily="34" charset="0"/>
                <a:cs typeface="Arial" panose="020B0604020202020204" pitchFamily="34" charset="0"/>
              </a:rPr>
              <a:t>British,Swedish</a:t>
            </a:r>
            <a:r>
              <a:rPr lang="en-GB" sz="2400" i="1" dirty="0">
                <a:solidFill>
                  <a:schemeClr val="tx1"/>
                </a:solidFill>
                <a:latin typeface="Arial" panose="020B0604020202020204" pitchFamily="34" charset="0"/>
                <a:cs typeface="Arial" panose="020B0604020202020204" pitchFamily="34" charset="0"/>
              </a:rPr>
              <a:t> RCs)</a:t>
            </a:r>
            <a:endParaRPr lang="en-GB" sz="24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Help with obtaining documents, including ICRC Emergency Travel Documents </a:t>
            </a:r>
          </a:p>
          <a:p>
            <a:pPr lvl="1">
              <a:buClr>
                <a:srgbClr val="FF0000"/>
              </a:buCl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Facilitation of physical reunification</a:t>
            </a:r>
            <a:r>
              <a:rPr lang="en-GB" sz="2400" i="1" dirty="0">
                <a:solidFill>
                  <a:schemeClr val="tx1"/>
                </a:solidFill>
                <a:latin typeface="Arial" panose="020B0604020202020204" pitchFamily="34" charset="0"/>
                <a:cs typeface="Arial" panose="020B0604020202020204" pitchFamily="34" charset="0"/>
              </a:rPr>
              <a:t> (British, Swedish RCs)</a:t>
            </a:r>
            <a:endParaRPr lang="en-GB" sz="24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GB" sz="2400" dirty="0">
                <a:solidFill>
                  <a:schemeClr val="tx1"/>
                </a:solidFill>
                <a:latin typeface="Arial" panose="020B0604020202020204" pitchFamily="34" charset="0"/>
                <a:cs typeface="Arial" panose="020B0604020202020204" pitchFamily="34" charset="0"/>
              </a:rPr>
              <a:t>Follow-up of and support to families after reunification (</a:t>
            </a:r>
            <a:r>
              <a:rPr lang="en-GB" sz="2400" i="1" dirty="0">
                <a:solidFill>
                  <a:schemeClr val="tx1"/>
                </a:solidFill>
                <a:latin typeface="Arial" panose="020B0604020202020204" pitchFamily="34" charset="0"/>
                <a:cs typeface="Arial" panose="020B0604020202020204" pitchFamily="34" charset="0"/>
              </a:rPr>
              <a:t>Austrian, Swedish, British RCs)</a:t>
            </a:r>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8668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4693" name="Rectangle 5"/>
          <p:cNvSpPr>
            <a:spLocks noGrp="1" noChangeArrowheads="1"/>
          </p:cNvSpPr>
          <p:nvPr>
            <p:ph type="title"/>
          </p:nvPr>
        </p:nvSpPr>
        <p:spPr>
          <a:xfrm>
            <a:off x="1897907" y="0"/>
            <a:ext cx="7935490" cy="964010"/>
          </a:xfrm>
        </p:spPr>
        <p:txBody>
          <a:bodyPr/>
          <a:lstStyle/>
          <a:p>
            <a:pPr algn="ctr"/>
            <a:r>
              <a:rPr lang="fr-FR" altLang="fr-FR" sz="3400" dirty="0" err="1">
                <a:latin typeface="Arial" panose="020B0604020202020204" pitchFamily="34" charset="0"/>
              </a:rPr>
              <a:t>Operational</a:t>
            </a:r>
            <a:r>
              <a:rPr lang="fr-FR" altLang="fr-FR" sz="3400" dirty="0">
                <a:latin typeface="Arial" panose="020B0604020202020204" pitchFamily="34" charset="0"/>
              </a:rPr>
              <a:t> insights: Access to FR</a:t>
            </a:r>
            <a:endParaRPr lang="fr-CH" altLang="fr-FR" sz="3400" dirty="0">
              <a:latin typeface="Arial" panose="020B0604020202020204" pitchFamily="34" charset="0"/>
            </a:endParaRPr>
          </a:p>
        </p:txBody>
      </p:sp>
      <p:sp>
        <p:nvSpPr>
          <p:cNvPr id="754695" name="Oval 7"/>
          <p:cNvSpPr>
            <a:spLocks noChangeArrowheads="1"/>
          </p:cNvSpPr>
          <p:nvPr/>
        </p:nvSpPr>
        <p:spPr bwMode="auto">
          <a:xfrm>
            <a:off x="1600200" y="4437063"/>
            <a:ext cx="4327525" cy="18002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5" rIns="91432" bIns="45715"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370013">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fr-CH" altLang="fr-FR" sz="2200" b="1">
                <a:solidFill>
                  <a:srgbClr val="FFFFFF"/>
                </a:solidFill>
                <a:latin typeface="Arial" panose="020B0604020202020204" pitchFamily="34" charset="0"/>
              </a:rPr>
              <a:t>To </a:t>
            </a:r>
            <a:r>
              <a:rPr lang="en-US" altLang="fr-FR" sz="2200" b="1">
                <a:solidFill>
                  <a:srgbClr val="FFFFFF"/>
                </a:solidFill>
                <a:latin typeface="Arial" panose="020B0604020202020204" pitchFamily="34" charset="0"/>
              </a:rPr>
              <a:t>be informed </a:t>
            </a:r>
          </a:p>
          <a:p>
            <a:r>
              <a:rPr lang="en-US" altLang="fr-FR" sz="2200" b="1">
                <a:solidFill>
                  <a:srgbClr val="FFFFFF"/>
                </a:solidFill>
                <a:latin typeface="Arial" panose="020B0604020202020204" pitchFamily="34" charset="0"/>
              </a:rPr>
              <a:t>of the whereabouts </a:t>
            </a:r>
          </a:p>
          <a:p>
            <a:r>
              <a:rPr lang="en-US" altLang="fr-FR" sz="2200" b="1">
                <a:solidFill>
                  <a:srgbClr val="FFFFFF"/>
                </a:solidFill>
                <a:latin typeface="Arial" panose="020B0604020202020204" pitchFamily="34" charset="0"/>
              </a:rPr>
              <a:t>of missing relatives</a:t>
            </a:r>
            <a:endParaRPr lang="fr-CH" altLang="fr-FR" sz="2200" b="1">
              <a:solidFill>
                <a:srgbClr val="FFFFFF"/>
              </a:solidFill>
              <a:latin typeface="Arial" panose="020B0604020202020204" pitchFamily="34" charset="0"/>
            </a:endParaRPr>
          </a:p>
        </p:txBody>
      </p:sp>
      <p:sp>
        <p:nvSpPr>
          <p:cNvPr id="754696" name="Oval 8"/>
          <p:cNvSpPr>
            <a:spLocks noChangeArrowheads="1"/>
          </p:cNvSpPr>
          <p:nvPr/>
        </p:nvSpPr>
        <p:spPr bwMode="auto">
          <a:xfrm>
            <a:off x="5888038" y="4365625"/>
            <a:ext cx="3744912" cy="18002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5" rIns="91432" bIns="45715"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370013">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fr-CH" altLang="fr-FR" sz="2200" b="1">
                <a:solidFill>
                  <a:srgbClr val="FFFFFF"/>
                </a:solidFill>
                <a:latin typeface="Arial" panose="020B0604020202020204" pitchFamily="34" charset="0"/>
              </a:rPr>
              <a:t>To </a:t>
            </a:r>
            <a:r>
              <a:rPr lang="en-US" altLang="fr-FR" sz="2200" b="1">
                <a:solidFill>
                  <a:srgbClr val="FFFFFF"/>
                </a:solidFill>
                <a:latin typeface="Arial" panose="020B0604020202020204" pitchFamily="34" charset="0"/>
              </a:rPr>
              <a:t>maintain </a:t>
            </a:r>
          </a:p>
          <a:p>
            <a:pPr algn="ctr"/>
            <a:r>
              <a:rPr lang="en-US" altLang="fr-FR" sz="2200" b="1">
                <a:solidFill>
                  <a:srgbClr val="FFFFFF"/>
                </a:solidFill>
                <a:latin typeface="Arial" panose="020B0604020202020204" pitchFamily="34" charset="0"/>
              </a:rPr>
              <a:t>and restore </a:t>
            </a:r>
          </a:p>
          <a:p>
            <a:pPr algn="ctr"/>
            <a:r>
              <a:rPr lang="en-US" altLang="fr-FR" sz="2200" b="1">
                <a:solidFill>
                  <a:srgbClr val="FFFFFF"/>
                </a:solidFill>
                <a:latin typeface="Arial" panose="020B0604020202020204" pitchFamily="34" charset="0"/>
              </a:rPr>
              <a:t>the family unity</a:t>
            </a:r>
            <a:r>
              <a:rPr lang="en-US" altLang="fr-FR" b="1">
                <a:solidFill>
                  <a:srgbClr val="FFFFFF"/>
                </a:solidFill>
                <a:latin typeface="Arial" panose="020B0604020202020204" pitchFamily="34" charset="0"/>
              </a:rPr>
              <a:t> </a:t>
            </a:r>
            <a:endParaRPr lang="fr-CH" altLang="fr-FR" b="1">
              <a:solidFill>
                <a:srgbClr val="FFFFFF"/>
              </a:solidFill>
              <a:latin typeface="Arial" panose="020B0604020202020204" pitchFamily="34" charset="0"/>
            </a:endParaRPr>
          </a:p>
        </p:txBody>
      </p:sp>
      <p:sp>
        <p:nvSpPr>
          <p:cNvPr id="2" name="Content Placeholder 1"/>
          <p:cNvSpPr>
            <a:spLocks noGrp="1"/>
          </p:cNvSpPr>
          <p:nvPr>
            <p:ph idx="1"/>
          </p:nvPr>
        </p:nvSpPr>
        <p:spPr>
          <a:xfrm>
            <a:off x="1497435" y="365634"/>
            <a:ext cx="8335962" cy="6126732"/>
          </a:xfrm>
        </p:spPr>
        <p:txBody>
          <a:bodyPr/>
          <a:lstStyle/>
          <a:p>
            <a:pPr lvl="1">
              <a:buClr>
                <a:srgbClr val="FF0000"/>
              </a:buClr>
              <a:buFont typeface="Arial" panose="020B0604020202020204" pitchFamily="34" charset="0"/>
              <a:buChar char="•"/>
            </a:pPr>
            <a:endParaRPr lang="en-US" sz="24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US" sz="2200" dirty="0">
                <a:solidFill>
                  <a:schemeClr val="tx1"/>
                </a:solidFill>
                <a:latin typeface="Arial" panose="020B0604020202020204" pitchFamily="34" charset="0"/>
                <a:cs typeface="Arial" panose="020B0604020202020204" pitchFamily="34" charset="0"/>
              </a:rPr>
              <a:t>Lack of accessible information and advice about family reunification early on in process – </a:t>
            </a:r>
            <a:r>
              <a:rPr lang="en-US" sz="2200" i="1" dirty="0">
                <a:solidFill>
                  <a:schemeClr val="tx1"/>
                </a:solidFill>
                <a:latin typeface="Arial" panose="020B0604020202020204" pitchFamily="34" charset="0"/>
                <a:cs typeface="Arial" panose="020B0604020202020204" pitchFamily="34" charset="0"/>
              </a:rPr>
              <a:t>crucial to manage expectations, particularly at asylum/ resettlement stage, and to help navigate the complexity of the process </a:t>
            </a:r>
          </a:p>
          <a:p>
            <a:pPr lvl="1">
              <a:buClr>
                <a:srgbClr val="FF0000"/>
              </a:buClr>
              <a:buFont typeface="Arial" panose="020B0604020202020204" pitchFamily="34" charset="0"/>
              <a:buChar char="•"/>
            </a:pPr>
            <a:r>
              <a:rPr lang="en-US" sz="2200" dirty="0">
                <a:solidFill>
                  <a:schemeClr val="tx1"/>
                </a:solidFill>
                <a:latin typeface="Arial" panose="020B0604020202020204" pitchFamily="34" charset="0"/>
                <a:cs typeface="Arial" panose="020B0604020202020204" pitchFamily="34" charset="0"/>
              </a:rPr>
              <a:t>Definition of </a:t>
            </a:r>
            <a:r>
              <a:rPr lang="en-US" sz="2200" i="1" dirty="0">
                <a:solidFill>
                  <a:schemeClr val="tx1"/>
                </a:solidFill>
                <a:latin typeface="Arial" panose="020B0604020202020204" pitchFamily="34" charset="0"/>
                <a:cs typeface="Arial" panose="020B0604020202020204" pitchFamily="34" charset="0"/>
              </a:rPr>
              <a:t>family </a:t>
            </a:r>
            <a:r>
              <a:rPr lang="en-US" sz="2200" dirty="0">
                <a:solidFill>
                  <a:schemeClr val="tx1"/>
                </a:solidFill>
                <a:latin typeface="Arial" panose="020B0604020202020204" pitchFamily="34" charset="0"/>
                <a:cs typeface="Arial" panose="020B0604020202020204" pitchFamily="34" charset="0"/>
              </a:rPr>
              <a:t>within FR policies is often limited to the nuclear, biological and pre-flight family as opposed to dependency ties – </a:t>
            </a:r>
            <a:r>
              <a:rPr lang="en-US" sz="2200" i="1" dirty="0">
                <a:solidFill>
                  <a:schemeClr val="tx1"/>
                </a:solidFill>
                <a:latin typeface="Arial" panose="020B0604020202020204" pitchFamily="34" charset="0"/>
                <a:cs typeface="Arial" panose="020B0604020202020204" pitchFamily="34" charset="0"/>
              </a:rPr>
              <a:t>particularly detrimental for informally adopted children, ending up left behind</a:t>
            </a:r>
            <a:endParaRPr lang="en-GB" sz="2200" i="1"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US" sz="2200" dirty="0">
                <a:solidFill>
                  <a:schemeClr val="tx1"/>
                </a:solidFill>
              </a:rPr>
              <a:t>Unaccompanied minors still remain ineligible to sponsor their parents, siblings or </a:t>
            </a:r>
            <a:r>
              <a:rPr lang="en-US" sz="2200" dirty="0" err="1">
                <a:solidFill>
                  <a:schemeClr val="tx1"/>
                </a:solidFill>
              </a:rPr>
              <a:t>carers</a:t>
            </a:r>
            <a:r>
              <a:rPr lang="en-US" sz="2200" dirty="0">
                <a:solidFill>
                  <a:schemeClr val="tx1"/>
                </a:solidFill>
              </a:rPr>
              <a:t> in several </a:t>
            </a:r>
            <a:r>
              <a:rPr lang="en-US" sz="2200" dirty="0">
                <a:solidFill>
                  <a:schemeClr val="tx1"/>
                </a:solidFill>
                <a:highlight>
                  <a:srgbClr val="FFFFFF"/>
                </a:highlight>
              </a:rPr>
              <a:t>countries </a:t>
            </a:r>
          </a:p>
          <a:p>
            <a:pPr lvl="1">
              <a:buClr>
                <a:srgbClr val="FF0000"/>
              </a:buClr>
              <a:buFont typeface="Arial" panose="020B0604020202020204" pitchFamily="34" charset="0"/>
              <a:buChar char="•"/>
            </a:pPr>
            <a:r>
              <a:rPr lang="en-US" sz="2200" dirty="0">
                <a:solidFill>
                  <a:schemeClr val="tx1"/>
                </a:solidFill>
              </a:rPr>
              <a:t>Administrative and practical obstacles continue to prevent refugees and their family members to effectively exercise their right to family reunification – </a:t>
            </a:r>
            <a:r>
              <a:rPr lang="en-US" sz="2200" i="1" dirty="0">
                <a:solidFill>
                  <a:schemeClr val="tx1"/>
                </a:solidFill>
              </a:rPr>
              <a:t>As a protection route there is a pressing </a:t>
            </a:r>
            <a:r>
              <a:rPr lang="fr-CH" altLang="fr-FR" sz="2200" i="1" dirty="0" err="1">
                <a:solidFill>
                  <a:schemeClr val="tx1"/>
                </a:solidFill>
              </a:rPr>
              <a:t>need</a:t>
            </a:r>
            <a:r>
              <a:rPr lang="fr-CH" altLang="fr-FR" sz="2200" i="1" dirty="0">
                <a:solidFill>
                  <a:schemeClr val="tx1"/>
                </a:solidFill>
              </a:rPr>
              <a:t> for alternatives to </a:t>
            </a:r>
            <a:r>
              <a:rPr lang="fr-CH" altLang="fr-FR" sz="2200" i="1" dirty="0" err="1">
                <a:solidFill>
                  <a:schemeClr val="tx1"/>
                </a:solidFill>
              </a:rPr>
              <a:t>presenting</a:t>
            </a:r>
            <a:r>
              <a:rPr lang="fr-CH" altLang="fr-FR" sz="2200" i="1" dirty="0">
                <a:solidFill>
                  <a:schemeClr val="tx1"/>
                </a:solidFill>
              </a:rPr>
              <a:t> in </a:t>
            </a:r>
            <a:r>
              <a:rPr lang="fr-CH" altLang="fr-FR" sz="2200" i="1" dirty="0" err="1">
                <a:solidFill>
                  <a:schemeClr val="tx1"/>
                </a:solidFill>
              </a:rPr>
              <a:t>person</a:t>
            </a:r>
            <a:r>
              <a:rPr lang="fr-CH" altLang="fr-FR" sz="2200" i="1" dirty="0">
                <a:solidFill>
                  <a:schemeClr val="tx1"/>
                </a:solidFill>
              </a:rPr>
              <a:t> at </a:t>
            </a:r>
            <a:r>
              <a:rPr lang="fr-CH" altLang="fr-FR" sz="2200" i="1" dirty="0" err="1">
                <a:solidFill>
                  <a:schemeClr val="tx1"/>
                </a:solidFill>
              </a:rPr>
              <a:t>embassies</a:t>
            </a:r>
            <a:r>
              <a:rPr lang="fr-CH" altLang="fr-FR" sz="2200" i="1" dirty="0">
                <a:solidFill>
                  <a:schemeClr val="tx1"/>
                </a:solidFill>
              </a:rPr>
              <a:t>, to </a:t>
            </a:r>
            <a:r>
              <a:rPr lang="fr-CH" altLang="fr-FR" sz="2200" i="1" dirty="0" err="1">
                <a:solidFill>
                  <a:schemeClr val="tx1"/>
                </a:solidFill>
              </a:rPr>
              <a:t>save</a:t>
            </a:r>
            <a:r>
              <a:rPr lang="fr-CH" altLang="fr-FR" sz="2200" i="1" dirty="0">
                <a:solidFill>
                  <a:schemeClr val="tx1"/>
                </a:solidFill>
              </a:rPr>
              <a:t> </a:t>
            </a:r>
            <a:r>
              <a:rPr lang="fr-CH" altLang="fr-FR" sz="2200" i="1" dirty="0" err="1">
                <a:solidFill>
                  <a:schemeClr val="tx1"/>
                </a:solidFill>
              </a:rPr>
              <a:t>precious</a:t>
            </a:r>
            <a:r>
              <a:rPr lang="fr-CH" altLang="fr-FR" sz="2200" i="1" dirty="0">
                <a:solidFill>
                  <a:schemeClr val="tx1"/>
                </a:solidFill>
              </a:rPr>
              <a:t> time and </a:t>
            </a:r>
            <a:r>
              <a:rPr lang="fr-CH" altLang="fr-FR" sz="2200" i="1" dirty="0" err="1">
                <a:solidFill>
                  <a:schemeClr val="tx1"/>
                </a:solidFill>
              </a:rPr>
              <a:t>prevent</a:t>
            </a:r>
            <a:r>
              <a:rPr lang="fr-CH" altLang="fr-FR" sz="2200" i="1" dirty="0">
                <a:solidFill>
                  <a:schemeClr val="tx1"/>
                </a:solidFill>
              </a:rPr>
              <a:t> </a:t>
            </a:r>
            <a:r>
              <a:rPr lang="fr-CH" altLang="fr-FR" sz="2200" i="1" dirty="0" err="1">
                <a:solidFill>
                  <a:schemeClr val="tx1"/>
                </a:solidFill>
              </a:rPr>
              <a:t>dangerous</a:t>
            </a:r>
            <a:r>
              <a:rPr lang="fr-CH" altLang="fr-FR" sz="2200" i="1" dirty="0">
                <a:solidFill>
                  <a:schemeClr val="tx1"/>
                </a:solidFill>
              </a:rPr>
              <a:t> </a:t>
            </a:r>
            <a:r>
              <a:rPr lang="fr-CH" altLang="fr-FR" sz="2200" i="1" dirty="0" err="1">
                <a:solidFill>
                  <a:schemeClr val="tx1"/>
                </a:solidFill>
              </a:rPr>
              <a:t>journeys</a:t>
            </a:r>
            <a:r>
              <a:rPr lang="fr-CH" altLang="fr-FR" sz="2200" i="1" dirty="0">
                <a:solidFill>
                  <a:schemeClr val="tx1"/>
                </a:solidFill>
              </a:rPr>
              <a:t> </a:t>
            </a:r>
            <a:endParaRPr lang="en-US" sz="2400" dirty="0">
              <a:solidFill>
                <a:schemeClr val="tx1"/>
              </a:solidFill>
            </a:endParaRPr>
          </a:p>
          <a:p>
            <a:pPr lvl="1" eaLnBrk="0" hangingPunct="0">
              <a:buClr>
                <a:srgbClr val="D1002D"/>
              </a:buClr>
              <a:buSzPct val="85000"/>
              <a:buFont typeface="Wingdings" panose="05000000000000000000" pitchFamily="2" charset="2"/>
              <a:buChar char="ü"/>
            </a:pPr>
            <a:endParaRPr lang="en-GB" sz="2800" dirty="0">
              <a:solidFill>
                <a:schemeClr val="tx1"/>
              </a:solidFill>
            </a:endParaRPr>
          </a:p>
          <a:p>
            <a:pPr marL="715963" indent="-271463">
              <a:buClr>
                <a:srgbClr val="FF0000"/>
              </a:buClr>
              <a:buFont typeface="Wingdings" panose="05000000000000000000" pitchFamily="2" charset="2"/>
              <a:buChar char="ü"/>
              <a:tabLst>
                <a:tab pos="542925" algn="l"/>
                <a:tab pos="803275" algn="l"/>
              </a:tabLst>
            </a:pPr>
            <a:endParaRPr lang="fr-FR" sz="2800" dirty="0">
              <a:solidFill>
                <a:schemeClr val="tx1"/>
              </a:solidFill>
            </a:endParaRPr>
          </a:p>
        </p:txBody>
      </p:sp>
    </p:spTree>
    <p:extLst>
      <p:ext uri="{BB962C8B-B14F-4D97-AF65-F5344CB8AC3E}">
        <p14:creationId xmlns:p14="http://schemas.microsoft.com/office/powerpoint/2010/main" val="412351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4693" name="Rectangle 5"/>
          <p:cNvSpPr>
            <a:spLocks noGrp="1" noChangeArrowheads="1"/>
          </p:cNvSpPr>
          <p:nvPr>
            <p:ph type="title"/>
          </p:nvPr>
        </p:nvSpPr>
        <p:spPr>
          <a:xfrm>
            <a:off x="1432421" y="-16718"/>
            <a:ext cx="8503741" cy="980728"/>
          </a:xfrm>
        </p:spPr>
        <p:txBody>
          <a:bodyPr/>
          <a:lstStyle/>
          <a:p>
            <a:pPr algn="ctr"/>
            <a:r>
              <a:rPr lang="fr-FR" altLang="fr-FR" sz="3600" dirty="0" err="1">
                <a:latin typeface="Arial" panose="020B0604020202020204" pitchFamily="34" charset="0"/>
              </a:rPr>
              <a:t>Operational</a:t>
            </a:r>
            <a:r>
              <a:rPr lang="fr-FR" altLang="fr-FR" sz="3600">
                <a:latin typeface="Arial" panose="020B0604020202020204" pitchFamily="34" charset="0"/>
              </a:rPr>
              <a:t> insights: </a:t>
            </a:r>
            <a:br>
              <a:rPr lang="fr-FR" altLang="fr-FR" sz="3600" dirty="0">
                <a:latin typeface="Arial" panose="020B0604020202020204" pitchFamily="34" charset="0"/>
              </a:rPr>
            </a:br>
            <a:r>
              <a:rPr lang="fr-FR" altLang="fr-FR" sz="3600" dirty="0" err="1">
                <a:latin typeface="Arial" panose="020B0604020202020204" pitchFamily="34" charset="0"/>
              </a:rPr>
              <a:t>Towards</a:t>
            </a:r>
            <a:r>
              <a:rPr lang="fr-FR" altLang="fr-FR" sz="3600" dirty="0">
                <a:latin typeface="Arial" panose="020B0604020202020204" pitchFamily="34" charset="0"/>
              </a:rPr>
              <a:t> effective </a:t>
            </a:r>
            <a:r>
              <a:rPr lang="fr-FR" altLang="fr-FR" sz="3600" dirty="0" err="1">
                <a:latin typeface="Arial" panose="020B0604020202020204" pitchFamily="34" charset="0"/>
              </a:rPr>
              <a:t>Integration</a:t>
            </a:r>
            <a:r>
              <a:rPr lang="fr-FR" altLang="fr-FR" sz="3600" dirty="0">
                <a:latin typeface="Arial" panose="020B0604020202020204" pitchFamily="34" charset="0"/>
              </a:rPr>
              <a:t> </a:t>
            </a:r>
            <a:endParaRPr lang="fr-CH" altLang="fr-FR" sz="3600" dirty="0">
              <a:latin typeface="Arial" panose="020B0604020202020204" pitchFamily="34" charset="0"/>
            </a:endParaRPr>
          </a:p>
        </p:txBody>
      </p:sp>
      <p:sp>
        <p:nvSpPr>
          <p:cNvPr id="754695" name="Oval 7"/>
          <p:cNvSpPr>
            <a:spLocks noChangeArrowheads="1"/>
          </p:cNvSpPr>
          <p:nvPr/>
        </p:nvSpPr>
        <p:spPr bwMode="auto">
          <a:xfrm>
            <a:off x="1600200" y="4437063"/>
            <a:ext cx="4327525" cy="18002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5" rIns="91432" bIns="45715"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370013">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fr-CH" altLang="fr-FR" sz="2200" b="1">
                <a:solidFill>
                  <a:srgbClr val="FFFFFF"/>
                </a:solidFill>
                <a:latin typeface="Arial" panose="020B0604020202020204" pitchFamily="34" charset="0"/>
              </a:rPr>
              <a:t>To </a:t>
            </a:r>
            <a:r>
              <a:rPr lang="en-US" altLang="fr-FR" sz="2200" b="1">
                <a:solidFill>
                  <a:srgbClr val="FFFFFF"/>
                </a:solidFill>
                <a:latin typeface="Arial" panose="020B0604020202020204" pitchFamily="34" charset="0"/>
              </a:rPr>
              <a:t>be informed </a:t>
            </a:r>
          </a:p>
          <a:p>
            <a:r>
              <a:rPr lang="en-US" altLang="fr-FR" sz="2200" b="1">
                <a:solidFill>
                  <a:srgbClr val="FFFFFF"/>
                </a:solidFill>
                <a:latin typeface="Arial" panose="020B0604020202020204" pitchFamily="34" charset="0"/>
              </a:rPr>
              <a:t>of the whereabouts </a:t>
            </a:r>
          </a:p>
          <a:p>
            <a:r>
              <a:rPr lang="en-US" altLang="fr-FR" sz="2200" b="1">
                <a:solidFill>
                  <a:srgbClr val="FFFFFF"/>
                </a:solidFill>
                <a:latin typeface="Arial" panose="020B0604020202020204" pitchFamily="34" charset="0"/>
              </a:rPr>
              <a:t>of missing relatives</a:t>
            </a:r>
            <a:endParaRPr lang="fr-CH" altLang="fr-FR" sz="2200" b="1">
              <a:solidFill>
                <a:srgbClr val="FFFFFF"/>
              </a:solidFill>
              <a:latin typeface="Arial" panose="020B0604020202020204" pitchFamily="34" charset="0"/>
            </a:endParaRPr>
          </a:p>
        </p:txBody>
      </p:sp>
      <p:sp>
        <p:nvSpPr>
          <p:cNvPr id="754696" name="Oval 8"/>
          <p:cNvSpPr>
            <a:spLocks noChangeArrowheads="1"/>
          </p:cNvSpPr>
          <p:nvPr/>
        </p:nvSpPr>
        <p:spPr bwMode="auto">
          <a:xfrm>
            <a:off x="5888038" y="4365625"/>
            <a:ext cx="3744912" cy="18002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5" rIns="91432" bIns="45715"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370013">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fr-CH" altLang="fr-FR" sz="2200" b="1">
                <a:solidFill>
                  <a:srgbClr val="FFFFFF"/>
                </a:solidFill>
                <a:latin typeface="Arial" panose="020B0604020202020204" pitchFamily="34" charset="0"/>
              </a:rPr>
              <a:t>To </a:t>
            </a:r>
            <a:r>
              <a:rPr lang="en-US" altLang="fr-FR" sz="2200" b="1">
                <a:solidFill>
                  <a:srgbClr val="FFFFFF"/>
                </a:solidFill>
                <a:latin typeface="Arial" panose="020B0604020202020204" pitchFamily="34" charset="0"/>
              </a:rPr>
              <a:t>maintain </a:t>
            </a:r>
          </a:p>
          <a:p>
            <a:pPr algn="ctr"/>
            <a:r>
              <a:rPr lang="en-US" altLang="fr-FR" sz="2200" b="1">
                <a:solidFill>
                  <a:srgbClr val="FFFFFF"/>
                </a:solidFill>
                <a:latin typeface="Arial" panose="020B0604020202020204" pitchFamily="34" charset="0"/>
              </a:rPr>
              <a:t>and restore </a:t>
            </a:r>
          </a:p>
          <a:p>
            <a:pPr algn="ctr"/>
            <a:r>
              <a:rPr lang="en-US" altLang="fr-FR" sz="2200" b="1">
                <a:solidFill>
                  <a:srgbClr val="FFFFFF"/>
                </a:solidFill>
                <a:latin typeface="Arial" panose="020B0604020202020204" pitchFamily="34" charset="0"/>
              </a:rPr>
              <a:t>the family unity</a:t>
            </a:r>
            <a:r>
              <a:rPr lang="en-US" altLang="fr-FR" b="1">
                <a:solidFill>
                  <a:srgbClr val="FFFFFF"/>
                </a:solidFill>
                <a:latin typeface="Arial" panose="020B0604020202020204" pitchFamily="34" charset="0"/>
              </a:rPr>
              <a:t> </a:t>
            </a:r>
            <a:endParaRPr lang="fr-CH" altLang="fr-FR" b="1">
              <a:solidFill>
                <a:srgbClr val="FFFFFF"/>
              </a:solidFill>
              <a:latin typeface="Arial" panose="020B0604020202020204" pitchFamily="34" charset="0"/>
            </a:endParaRPr>
          </a:p>
        </p:txBody>
      </p:sp>
      <p:sp>
        <p:nvSpPr>
          <p:cNvPr id="2" name="Content Placeholder 1"/>
          <p:cNvSpPr>
            <a:spLocks noGrp="1"/>
          </p:cNvSpPr>
          <p:nvPr>
            <p:ph idx="1"/>
          </p:nvPr>
        </p:nvSpPr>
        <p:spPr>
          <a:xfrm>
            <a:off x="1296988" y="1196752"/>
            <a:ext cx="8335962" cy="6126732"/>
          </a:xfrm>
        </p:spPr>
        <p:txBody>
          <a:bodyPr/>
          <a:lstStyle/>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Family members’ support needs can vary dramatically within the same family, in particular from a mental health perspective (grief, loss, trauma, isolation) – </a:t>
            </a:r>
            <a:r>
              <a:rPr lang="en-GB" sz="2200" i="1" dirty="0">
                <a:solidFill>
                  <a:schemeClr val="tx1"/>
                </a:solidFill>
                <a:latin typeface="Arial" panose="020B0604020202020204" pitchFamily="34" charset="0"/>
                <a:cs typeface="Arial" panose="020B0604020202020204" pitchFamily="34" charset="0"/>
              </a:rPr>
              <a:t>important to tailor support to individuals as well as the family as a group</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Newly reunited families are at heightened risk of living in overcrowded accommodations for lengthy periods of time and falling into destitution - </a:t>
            </a:r>
            <a:r>
              <a:rPr lang="en-GB" sz="2200" i="1" dirty="0">
                <a:solidFill>
                  <a:schemeClr val="tx1"/>
                </a:solidFill>
                <a:latin typeface="Arial" panose="020B0604020202020204" pitchFamily="34" charset="0"/>
                <a:cs typeface="Arial" panose="020B0604020202020204" pitchFamily="34" charset="0"/>
              </a:rPr>
              <a:t>disproportionate impact on children and wellbeing </a:t>
            </a:r>
          </a:p>
          <a:p>
            <a:pPr lvl="1">
              <a:buClr>
                <a:srgbClr val="FF0000"/>
              </a:buClr>
              <a:buFont typeface="Arial" panose="020B0604020202020204" pitchFamily="34" charset="0"/>
              <a:buChar char="•"/>
            </a:pPr>
            <a:r>
              <a:rPr lang="en-US" sz="2200" dirty="0">
                <a:solidFill>
                  <a:schemeClr val="tx1"/>
                </a:solidFill>
                <a:latin typeface="Arial" panose="020B0604020202020204" pitchFamily="34" charset="0"/>
                <a:cs typeface="Arial" panose="020B0604020202020204" pitchFamily="34" charset="0"/>
              </a:rPr>
              <a:t>Lack of engagement / ownership from statutory services pre-arrival to mitigate challenges post-arrival – </a:t>
            </a:r>
            <a:r>
              <a:rPr lang="en-US" sz="2200" i="1" dirty="0">
                <a:solidFill>
                  <a:schemeClr val="tx1"/>
                </a:solidFill>
                <a:latin typeface="Arial" panose="020B0604020202020204" pitchFamily="34" charset="0"/>
                <a:cs typeface="Arial" panose="020B0604020202020204" pitchFamily="34" charset="0"/>
              </a:rPr>
              <a:t>Need to consider FR holistically as a journey, with support at every steps </a:t>
            </a:r>
            <a:endParaRPr lang="en-GB" sz="22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Need to learn from resettlement and community sponsorship programmes to provide integration support to family members in their own right, and promote the role of host communities in welcoming refugee families </a:t>
            </a:r>
          </a:p>
          <a:p>
            <a:pPr marL="715963" indent="-271463">
              <a:buClr>
                <a:srgbClr val="FF0000"/>
              </a:buClr>
              <a:buFont typeface="Wingdings" panose="05000000000000000000" pitchFamily="2" charset="2"/>
              <a:buChar char="ü"/>
              <a:tabLst>
                <a:tab pos="542925" algn="l"/>
                <a:tab pos="803275" algn="l"/>
              </a:tabLst>
            </a:pPr>
            <a:endParaRPr lang="fr-FR" sz="2800" dirty="0">
              <a:solidFill>
                <a:schemeClr val="tx1"/>
              </a:solidFill>
            </a:endParaRPr>
          </a:p>
        </p:txBody>
      </p:sp>
    </p:spTree>
    <p:extLst>
      <p:ext uri="{BB962C8B-B14F-4D97-AF65-F5344CB8AC3E}">
        <p14:creationId xmlns:p14="http://schemas.microsoft.com/office/powerpoint/2010/main" val="2537584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4693" name="Rectangle 5"/>
          <p:cNvSpPr>
            <a:spLocks noGrp="1" noChangeArrowheads="1"/>
          </p:cNvSpPr>
          <p:nvPr>
            <p:ph type="title"/>
          </p:nvPr>
        </p:nvSpPr>
        <p:spPr>
          <a:xfrm>
            <a:off x="1432421" y="-16718"/>
            <a:ext cx="8503741" cy="980728"/>
          </a:xfrm>
        </p:spPr>
        <p:txBody>
          <a:bodyPr/>
          <a:lstStyle/>
          <a:p>
            <a:pPr algn="ctr"/>
            <a:r>
              <a:rPr lang="fr-FR" altLang="fr-FR" sz="3600" dirty="0">
                <a:latin typeface="Arial" panose="020B0604020202020204" pitchFamily="34" charset="0"/>
              </a:rPr>
              <a:t>Family </a:t>
            </a:r>
            <a:r>
              <a:rPr lang="fr-FR" altLang="fr-FR" sz="3600" dirty="0" err="1">
                <a:latin typeface="Arial" panose="020B0604020202020204" pitchFamily="34" charset="0"/>
              </a:rPr>
              <a:t>reunification</a:t>
            </a:r>
            <a:r>
              <a:rPr lang="fr-FR" altLang="fr-FR" sz="3600" dirty="0">
                <a:latin typeface="Arial" panose="020B0604020202020204" pitchFamily="34" charset="0"/>
              </a:rPr>
              <a:t> in the </a:t>
            </a:r>
            <a:r>
              <a:rPr lang="fr-FR" altLang="fr-FR" sz="3600" dirty="0" err="1">
                <a:latin typeface="Arial" panose="020B0604020202020204" pitchFamily="34" charset="0"/>
              </a:rPr>
              <a:t>context</a:t>
            </a:r>
            <a:r>
              <a:rPr lang="fr-FR" altLang="fr-FR" sz="3600" dirty="0">
                <a:latin typeface="Arial" panose="020B0604020202020204" pitchFamily="34" charset="0"/>
              </a:rPr>
              <a:t> of Covid-19</a:t>
            </a:r>
            <a:endParaRPr lang="fr-CH" altLang="fr-FR" sz="3600" dirty="0">
              <a:latin typeface="Arial" panose="020B0604020202020204" pitchFamily="34" charset="0"/>
            </a:endParaRPr>
          </a:p>
        </p:txBody>
      </p:sp>
      <p:sp>
        <p:nvSpPr>
          <p:cNvPr id="754695" name="Oval 7"/>
          <p:cNvSpPr>
            <a:spLocks noChangeArrowheads="1"/>
          </p:cNvSpPr>
          <p:nvPr/>
        </p:nvSpPr>
        <p:spPr bwMode="auto">
          <a:xfrm>
            <a:off x="1600200" y="4437063"/>
            <a:ext cx="4327525" cy="18002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5" rIns="91432" bIns="45715"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370013">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fr-CH" altLang="fr-FR" sz="2200" b="1">
                <a:solidFill>
                  <a:srgbClr val="FFFFFF"/>
                </a:solidFill>
                <a:latin typeface="Arial" panose="020B0604020202020204" pitchFamily="34" charset="0"/>
              </a:rPr>
              <a:t>To </a:t>
            </a:r>
            <a:r>
              <a:rPr lang="en-US" altLang="fr-FR" sz="2200" b="1">
                <a:solidFill>
                  <a:srgbClr val="FFFFFF"/>
                </a:solidFill>
                <a:latin typeface="Arial" panose="020B0604020202020204" pitchFamily="34" charset="0"/>
              </a:rPr>
              <a:t>be informed </a:t>
            </a:r>
          </a:p>
          <a:p>
            <a:r>
              <a:rPr lang="en-US" altLang="fr-FR" sz="2200" b="1">
                <a:solidFill>
                  <a:srgbClr val="FFFFFF"/>
                </a:solidFill>
                <a:latin typeface="Arial" panose="020B0604020202020204" pitchFamily="34" charset="0"/>
              </a:rPr>
              <a:t>of the whereabouts </a:t>
            </a:r>
          </a:p>
          <a:p>
            <a:r>
              <a:rPr lang="en-US" altLang="fr-FR" sz="2200" b="1">
                <a:solidFill>
                  <a:srgbClr val="FFFFFF"/>
                </a:solidFill>
                <a:latin typeface="Arial" panose="020B0604020202020204" pitchFamily="34" charset="0"/>
              </a:rPr>
              <a:t>of missing relatives</a:t>
            </a:r>
            <a:endParaRPr lang="fr-CH" altLang="fr-FR" sz="2200" b="1">
              <a:solidFill>
                <a:srgbClr val="FFFFFF"/>
              </a:solidFill>
              <a:latin typeface="Arial" panose="020B0604020202020204" pitchFamily="34" charset="0"/>
            </a:endParaRPr>
          </a:p>
        </p:txBody>
      </p:sp>
      <p:sp>
        <p:nvSpPr>
          <p:cNvPr id="754696" name="Oval 8"/>
          <p:cNvSpPr>
            <a:spLocks noChangeArrowheads="1"/>
          </p:cNvSpPr>
          <p:nvPr/>
        </p:nvSpPr>
        <p:spPr bwMode="auto">
          <a:xfrm>
            <a:off x="5888038" y="4365625"/>
            <a:ext cx="3744912" cy="18002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2" tIns="45715" rIns="91432" bIns="45715"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marL="1370013">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fr-CH" altLang="fr-FR" sz="2200" b="1">
                <a:solidFill>
                  <a:srgbClr val="FFFFFF"/>
                </a:solidFill>
                <a:latin typeface="Arial" panose="020B0604020202020204" pitchFamily="34" charset="0"/>
              </a:rPr>
              <a:t>To </a:t>
            </a:r>
            <a:r>
              <a:rPr lang="en-US" altLang="fr-FR" sz="2200" b="1">
                <a:solidFill>
                  <a:srgbClr val="FFFFFF"/>
                </a:solidFill>
                <a:latin typeface="Arial" panose="020B0604020202020204" pitchFamily="34" charset="0"/>
              </a:rPr>
              <a:t>maintain </a:t>
            </a:r>
          </a:p>
          <a:p>
            <a:pPr algn="ctr"/>
            <a:r>
              <a:rPr lang="en-US" altLang="fr-FR" sz="2200" b="1">
                <a:solidFill>
                  <a:srgbClr val="FFFFFF"/>
                </a:solidFill>
                <a:latin typeface="Arial" panose="020B0604020202020204" pitchFamily="34" charset="0"/>
              </a:rPr>
              <a:t>and restore </a:t>
            </a:r>
          </a:p>
          <a:p>
            <a:pPr algn="ctr"/>
            <a:r>
              <a:rPr lang="en-US" altLang="fr-FR" sz="2200" b="1">
                <a:solidFill>
                  <a:srgbClr val="FFFFFF"/>
                </a:solidFill>
                <a:latin typeface="Arial" panose="020B0604020202020204" pitchFamily="34" charset="0"/>
              </a:rPr>
              <a:t>the family unity</a:t>
            </a:r>
            <a:r>
              <a:rPr lang="en-US" altLang="fr-FR" b="1">
                <a:solidFill>
                  <a:srgbClr val="FFFFFF"/>
                </a:solidFill>
                <a:latin typeface="Arial" panose="020B0604020202020204" pitchFamily="34" charset="0"/>
              </a:rPr>
              <a:t> </a:t>
            </a:r>
            <a:endParaRPr lang="fr-CH" altLang="fr-FR" b="1">
              <a:solidFill>
                <a:srgbClr val="FFFFFF"/>
              </a:solidFill>
              <a:latin typeface="Arial" panose="020B0604020202020204" pitchFamily="34" charset="0"/>
            </a:endParaRPr>
          </a:p>
        </p:txBody>
      </p:sp>
      <p:sp>
        <p:nvSpPr>
          <p:cNvPr id="2" name="Content Placeholder 1"/>
          <p:cNvSpPr>
            <a:spLocks noGrp="1"/>
          </p:cNvSpPr>
          <p:nvPr>
            <p:ph idx="1"/>
          </p:nvPr>
        </p:nvSpPr>
        <p:spPr>
          <a:xfrm>
            <a:off x="1432421" y="1268760"/>
            <a:ext cx="8503741" cy="6043860"/>
          </a:xfrm>
        </p:spPr>
        <p:txBody>
          <a:bodyPr/>
          <a:lstStyle/>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Exacerbated challenges faced by refugees and their families </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Families’ inability to submit FR applications at Visa Application centres, leading to risk of missing out on FR eligibility ( esp. children turning 18) –</a:t>
            </a:r>
            <a:r>
              <a:rPr lang="en-GB" sz="2200" i="1" dirty="0">
                <a:solidFill>
                  <a:schemeClr val="tx1"/>
                </a:solidFill>
                <a:latin typeface="Arial" panose="020B0604020202020204" pitchFamily="34" charset="0"/>
                <a:cs typeface="Arial" panose="020B0604020202020204" pitchFamily="34" charset="0"/>
              </a:rPr>
              <a:t> Leniency / discretion to be applied </a:t>
            </a:r>
            <a:endParaRPr lang="en-GB" sz="2200"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Lack of progress in decision-making from authorities due to closure of offices, and inability to travel to reunite with loved ones (FR, Dublin) - </a:t>
            </a:r>
            <a:r>
              <a:rPr lang="en-GB" sz="2200" i="1" dirty="0">
                <a:solidFill>
                  <a:schemeClr val="tx1"/>
                </a:solidFill>
                <a:latin typeface="Arial" panose="020B0604020202020204" pitchFamily="34" charset="0"/>
                <a:cs typeface="Arial" panose="020B0604020202020204" pitchFamily="34" charset="0"/>
              </a:rPr>
              <a:t>Protracted separation and increased vulnerability of family members, both overseas and in country</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Newly reunited families’ lack of access to appropriate housing and essential services, including education – </a:t>
            </a:r>
            <a:r>
              <a:rPr lang="en-GB" sz="2200" i="1" dirty="0">
                <a:solidFill>
                  <a:schemeClr val="tx1"/>
                </a:solidFill>
                <a:latin typeface="Arial" panose="020B0604020202020204" pitchFamily="34" charset="0"/>
                <a:cs typeface="Arial" panose="020B0604020202020204" pitchFamily="34" charset="0"/>
              </a:rPr>
              <a:t>disproportionate impact on already heightened vulnerabilities </a:t>
            </a:r>
          </a:p>
          <a:p>
            <a:pPr lvl="1">
              <a:buClr>
                <a:srgbClr val="FF0000"/>
              </a:buClr>
              <a:buFont typeface="Arial" panose="020B0604020202020204" pitchFamily="34" charset="0"/>
              <a:buChar char="•"/>
            </a:pPr>
            <a:r>
              <a:rPr lang="en-GB" sz="2200" dirty="0">
                <a:solidFill>
                  <a:schemeClr val="tx1"/>
                </a:solidFill>
                <a:latin typeface="Arial" panose="020B0604020202020204" pitchFamily="34" charset="0"/>
                <a:cs typeface="Arial" panose="020B0604020202020204" pitchFamily="34" charset="0"/>
              </a:rPr>
              <a:t>Need to strengthen support to newly reunited families in the wake of Covid-19 and easing of lockdown situations </a:t>
            </a:r>
          </a:p>
          <a:p>
            <a:pPr lvl="1">
              <a:buClr>
                <a:srgbClr val="FF0000"/>
              </a:buClr>
              <a:buFont typeface="Arial" panose="020B0604020202020204" pitchFamily="34" charset="0"/>
              <a:buChar char="•"/>
            </a:pPr>
            <a:endParaRPr lang="en-GB" sz="2400" i="1" dirty="0">
              <a:solidFill>
                <a:schemeClr val="tx1"/>
              </a:solidFill>
              <a:latin typeface="Arial" panose="020B0604020202020204" pitchFamily="34" charset="0"/>
              <a:cs typeface="Arial" panose="020B0604020202020204" pitchFamily="34" charset="0"/>
            </a:endParaRPr>
          </a:p>
          <a:p>
            <a:pPr lvl="1">
              <a:buClr>
                <a:srgbClr val="FF0000"/>
              </a:buClr>
              <a:buFont typeface="Arial" panose="020B0604020202020204" pitchFamily="34" charset="0"/>
              <a:buChar char="•"/>
            </a:pPr>
            <a:endParaRPr lang="en-GB" sz="2400" i="1" dirty="0">
              <a:solidFill>
                <a:schemeClr val="tx1"/>
              </a:solidFill>
              <a:latin typeface="Arial" panose="020B0604020202020204" pitchFamily="34" charset="0"/>
              <a:cs typeface="Arial" panose="020B0604020202020204" pitchFamily="34" charset="0"/>
            </a:endParaRPr>
          </a:p>
          <a:p>
            <a:pPr lvl="1" eaLnBrk="0" hangingPunct="0">
              <a:buClr>
                <a:srgbClr val="D1002D"/>
              </a:buClr>
              <a:buSzPct val="85000"/>
              <a:buFont typeface="Wingdings" panose="05000000000000000000" pitchFamily="2" charset="2"/>
              <a:buChar char="ü"/>
            </a:pPr>
            <a:endParaRPr lang="en-GB" sz="2800" dirty="0">
              <a:solidFill>
                <a:schemeClr val="tx1"/>
              </a:solidFill>
            </a:endParaRPr>
          </a:p>
          <a:p>
            <a:pPr marL="715963" indent="-271463">
              <a:buClr>
                <a:srgbClr val="FF0000"/>
              </a:buClr>
              <a:buFont typeface="Wingdings" panose="05000000000000000000" pitchFamily="2" charset="2"/>
              <a:buChar char="ü"/>
              <a:tabLst>
                <a:tab pos="542925" algn="l"/>
                <a:tab pos="803275" algn="l"/>
              </a:tabLst>
            </a:pPr>
            <a:endParaRPr lang="fr-FR" sz="28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067EB-6B5B-44A1-9003-1AC5CF5019CE}"/>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65D1B12E-B0C8-4491-BABA-ED23DB01B5AB}"/>
              </a:ext>
            </a:extLst>
          </p:cNvPr>
          <p:cNvSpPr>
            <a:spLocks noGrp="1"/>
          </p:cNvSpPr>
          <p:nvPr>
            <p:ph idx="1"/>
          </p:nvPr>
        </p:nvSpPr>
        <p:spPr>
          <a:xfrm>
            <a:off x="2066925" y="274638"/>
            <a:ext cx="7567613" cy="6062663"/>
          </a:xfrm>
        </p:spPr>
        <p:txBody>
          <a:bodyPr/>
          <a:lstStyle/>
          <a:p>
            <a:pPr marL="0" indent="0" algn="ctr">
              <a:buNone/>
            </a:pPr>
            <a:r>
              <a:rPr lang="en-GB" sz="3600" i="1" dirty="0">
                <a:solidFill>
                  <a:schemeClr val="tx1"/>
                </a:solidFill>
                <a:latin typeface="Lucida Handwriting" panose="03010101010101010101" pitchFamily="66" charset="0"/>
              </a:rPr>
              <a:t>“”</a:t>
            </a:r>
            <a:r>
              <a:rPr lang="en-GB" sz="6000" i="1" dirty="0">
                <a:solidFill>
                  <a:schemeClr val="tx1"/>
                </a:solidFill>
                <a:latin typeface="Brush Script MT" panose="03060802040406070304" pitchFamily="66" charset="0"/>
              </a:rPr>
              <a:t>Being without your family, it is like you have a body without a soul” </a:t>
            </a:r>
          </a:p>
          <a:p>
            <a:pPr marL="0" indent="0" algn="ctr">
              <a:buNone/>
            </a:pPr>
            <a:r>
              <a:rPr lang="en-GB" sz="3600" dirty="0">
                <a:solidFill>
                  <a:schemeClr val="tx1"/>
                </a:solidFill>
                <a:latin typeface="Calibri" panose="020F0502020204030204" pitchFamily="34" charset="0"/>
                <a:cs typeface="Calibri" panose="020F0502020204030204" pitchFamily="34" charset="0"/>
              </a:rPr>
              <a:t>Habib, 17 from Sudan</a:t>
            </a:r>
          </a:p>
          <a:p>
            <a:pPr marL="0" indent="0" algn="ctr">
              <a:buNone/>
            </a:pPr>
            <a:r>
              <a:rPr lang="en-GB" i="1" dirty="0">
                <a:solidFill>
                  <a:schemeClr val="tx1"/>
                </a:solidFill>
                <a:latin typeface="Calibri" panose="020F0502020204030204" pitchFamily="34" charset="0"/>
                <a:cs typeface="Calibri" panose="020F0502020204030204" pitchFamily="34" charset="0"/>
              </a:rPr>
              <a:t>“Without my Family: the impact of family separation on child refugees in the UK”</a:t>
            </a:r>
          </a:p>
          <a:p>
            <a:pPr marL="0" indent="0" algn="ctr">
              <a:buNone/>
            </a:pPr>
            <a:r>
              <a:rPr lang="en-GB" i="1" dirty="0">
                <a:solidFill>
                  <a:schemeClr val="tx1"/>
                </a:solidFill>
                <a:latin typeface="Calibri" panose="020F0502020204030204" pitchFamily="34" charset="0"/>
                <a:cs typeface="Calibri" panose="020F0502020204030204" pitchFamily="34" charset="0"/>
              </a:rPr>
              <a:t>2020</a:t>
            </a:r>
          </a:p>
        </p:txBody>
      </p:sp>
    </p:spTree>
    <p:extLst>
      <p:ext uri="{BB962C8B-B14F-4D97-AF65-F5344CB8AC3E}">
        <p14:creationId xmlns:p14="http://schemas.microsoft.com/office/powerpoint/2010/main" val="690125053"/>
      </p:ext>
    </p:extLst>
  </p:cSld>
  <p:clrMapOvr>
    <a:masterClrMapping/>
  </p:clrMapOvr>
</p:sld>
</file>

<file path=ppt/theme/theme1.xml><?xml version="1.0" encoding="utf-8"?>
<a:theme xmlns:a="http://schemas.openxmlformats.org/drawingml/2006/main" name="RFL_template2">
  <a:themeElements>
    <a:clrScheme name="RFL_templat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FL_template2">
      <a:majorFont>
        <a:latin typeface="Helvetica"/>
        <a:ea typeface=""/>
        <a:cs typeface="Arial"/>
      </a:majorFont>
      <a:minorFont>
        <a:latin typeface="Helvetic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fr-FR"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fr-FR"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RFL_template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FL_template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FL_template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FL_template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FL_template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FL_template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FL_template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FL_template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FL_template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FL_template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FL_template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FL_template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2DA22B3610DF41837891F16F9D8D55" ma:contentTypeVersion="13" ma:contentTypeDescription="Create a new document." ma:contentTypeScope="" ma:versionID="c3f733a68d422eb08b022401bf178860">
  <xsd:schema xmlns:xsd="http://www.w3.org/2001/XMLSchema" xmlns:xs="http://www.w3.org/2001/XMLSchema" xmlns:p="http://schemas.microsoft.com/office/2006/metadata/properties" xmlns:ns3="367f8a2a-6692-4d54-b26c-b9ae3ee503e8" xmlns:ns4="b1a8bede-e0a9-4d55-8a7e-1e59b8935fc0" targetNamespace="http://schemas.microsoft.com/office/2006/metadata/properties" ma:root="true" ma:fieldsID="b085e134b38397a8c34c86426f4166ae" ns3:_="" ns4:_="">
    <xsd:import namespace="367f8a2a-6692-4d54-b26c-b9ae3ee503e8"/>
    <xsd:import namespace="b1a8bede-e0a9-4d55-8a7e-1e59b8935fc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7f8a2a-6692-4d54-b26c-b9ae3ee503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1a8bede-e0a9-4d55-8a7e-1e59b8935fc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4101A3-9F5F-4DE0-AC69-1EAFC1EF3D07}">
  <ds:schemaRefs>
    <ds:schemaRef ds:uri="http://schemas.openxmlformats.org/package/2006/metadata/core-properties"/>
    <ds:schemaRef ds:uri="http://schemas.microsoft.com/office/2006/documentManagement/types"/>
    <ds:schemaRef ds:uri="http://schemas.microsoft.com/office/infopath/2007/PartnerControls"/>
    <ds:schemaRef ds:uri="367f8a2a-6692-4d54-b26c-b9ae3ee503e8"/>
    <ds:schemaRef ds:uri="http://purl.org/dc/elements/1.1/"/>
    <ds:schemaRef ds:uri="http://schemas.microsoft.com/office/2006/metadata/properties"/>
    <ds:schemaRef ds:uri="http://purl.org/dc/terms/"/>
    <ds:schemaRef ds:uri="b1a8bede-e0a9-4d55-8a7e-1e59b8935fc0"/>
    <ds:schemaRef ds:uri="http://www.w3.org/XML/1998/namespace"/>
    <ds:schemaRef ds:uri="http://purl.org/dc/dcmitype/"/>
  </ds:schemaRefs>
</ds:datastoreItem>
</file>

<file path=customXml/itemProps2.xml><?xml version="1.0" encoding="utf-8"?>
<ds:datastoreItem xmlns:ds="http://schemas.openxmlformats.org/officeDocument/2006/customXml" ds:itemID="{1C7D52A9-916C-42DA-A890-62A22379288B}">
  <ds:schemaRefs>
    <ds:schemaRef ds:uri="http://schemas.microsoft.com/sharepoint/v3/contenttype/forms"/>
  </ds:schemaRefs>
</ds:datastoreItem>
</file>

<file path=customXml/itemProps3.xml><?xml version="1.0" encoding="utf-8"?>
<ds:datastoreItem xmlns:ds="http://schemas.openxmlformats.org/officeDocument/2006/customXml" ds:itemID="{9812FBF3-1F6A-413B-9083-398470551E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7f8a2a-6692-4d54-b26c-b9ae3ee503e8"/>
    <ds:schemaRef ds:uri="b1a8bede-e0a9-4d55-8a7e-1e59b8935f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30814</TotalTime>
  <Words>862</Words>
  <Application>Microsoft Office PowerPoint</Application>
  <PresentationFormat>A4 Paper (210x297 mm)</PresentationFormat>
  <Paragraphs>72</Paragraphs>
  <Slides>7</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Arial</vt:lpstr>
      <vt:lpstr>Brush Script MT</vt:lpstr>
      <vt:lpstr>Calibri</vt:lpstr>
      <vt:lpstr>Helvetica</vt:lpstr>
      <vt:lpstr>Lucida Handwriting</vt:lpstr>
      <vt:lpstr>Times New Roman</vt:lpstr>
      <vt:lpstr>Wingdings</vt:lpstr>
      <vt:lpstr>RFL_template2</vt:lpstr>
      <vt:lpstr>Custom Design</vt:lpstr>
      <vt:lpstr>Family Reunification within the Red Cross and Red Crescent Movement</vt:lpstr>
      <vt:lpstr>Red Cross and Red Crescent Approach to Family reunification</vt:lpstr>
      <vt:lpstr>FR Activities within the  Family Links Network and examples of Good practices  </vt:lpstr>
      <vt:lpstr>Operational insights: Access to FR</vt:lpstr>
      <vt:lpstr>Operational insights:  Towards effective Integration </vt:lpstr>
      <vt:lpstr>Family reunification in the context of Covid-19</vt:lpstr>
      <vt:lpstr>PowerPoint Presentation</vt:lpstr>
    </vt:vector>
  </TitlesOfParts>
  <Company>ICRC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Restoring Family links after a natural disaster: assessing the needs and preparing  for a response</dc:title>
  <dc:creator>ICRC</dc:creator>
  <cp:lastModifiedBy>Vanessa Cowan</cp:lastModifiedBy>
  <cp:revision>361</cp:revision>
  <cp:lastPrinted>2016-03-18T13:27:51Z</cp:lastPrinted>
  <dcterms:created xsi:type="dcterms:W3CDTF">2005-04-19T16:00:35Z</dcterms:created>
  <dcterms:modified xsi:type="dcterms:W3CDTF">2020-07-02T09:39:38Z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0x010100792DA22B3610DF41837891F16F9D8D55</vt:lpwstr>
  </property>
  <property fmtid="{D5CDD505-2E9C-101B-9397-08002B2CF9AE}" pid="3" name="TaxOrganizationType">
    <vt:lpwstr/>
  </property>
  <property fmtid="{D5CDD505-2E9C-101B-9397-08002B2CF9AE}" pid="4" name="TaxType">
    <vt:lpwstr/>
  </property>
  <property fmtid="{D5CDD505-2E9C-101B-9397-08002B2CF9AE}" pid="5" name="TaxLanguage">
    <vt:lpwstr/>
  </property>
  <property fmtid="{D5CDD505-2E9C-101B-9397-08002B2CF9AE}" pid="6" name="TaxTopic">
    <vt:lpwstr/>
  </property>
  <property fmtid="{D5CDD505-2E9C-101B-9397-08002B2CF9AE}" pid="7" name="TaxCountry">
    <vt:lpwstr/>
  </property>
</Properties>
</file>