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 bookmarkIdSeed="2">
  <p:sldMasterIdLst>
    <p:sldMasterId id="2147483648" r:id="rId7"/>
    <p:sldMasterId id="2147483703" r:id="rId8"/>
  </p:sldMasterIdLst>
  <p:notesMasterIdLst>
    <p:notesMasterId r:id="rId31"/>
  </p:notesMasterIdLst>
  <p:handoutMasterIdLst>
    <p:handoutMasterId r:id="rId32"/>
  </p:handoutMasterIdLst>
  <p:sldIdLst>
    <p:sldId id="1102" r:id="rId9"/>
    <p:sldId id="434" r:id="rId10"/>
    <p:sldId id="1307" r:id="rId11"/>
    <p:sldId id="1249" r:id="rId12"/>
    <p:sldId id="1297" r:id="rId13"/>
    <p:sldId id="1308" r:id="rId14"/>
    <p:sldId id="1306" r:id="rId15"/>
    <p:sldId id="1312" r:id="rId16"/>
    <p:sldId id="1277" r:id="rId17"/>
    <p:sldId id="1282" r:id="rId18"/>
    <p:sldId id="1309" r:id="rId19"/>
    <p:sldId id="1283" r:id="rId20"/>
    <p:sldId id="1298" r:id="rId21"/>
    <p:sldId id="1284" r:id="rId22"/>
    <p:sldId id="1319" r:id="rId23"/>
    <p:sldId id="1313" r:id="rId24"/>
    <p:sldId id="1316" r:id="rId25"/>
    <p:sldId id="1320" r:id="rId26"/>
    <p:sldId id="1315" r:id="rId27"/>
    <p:sldId id="1323" r:id="rId28"/>
    <p:sldId id="1324" r:id="rId29"/>
    <p:sldId id="286" r:id="rId30"/>
  </p:sldIdLst>
  <p:sldSz cx="9144000" cy="5143500" type="screen16x9"/>
  <p:notesSz cx="6805613" cy="9944100"/>
  <p:embeddedFontLst>
    <p:embeddedFont>
      <p:font typeface="PT Sans" panose="020B0503020203020204" pitchFamily="34" charset="0"/>
      <p:regular r:id="rId33"/>
      <p:bold r:id="rId34"/>
      <p:italic r:id="rId35"/>
      <p:boldItalic r:id="rId36"/>
    </p:embeddedFont>
  </p:embeddedFontLst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39990E-6553-2612-1CE9-3E1DEC0609FD}" name="CAPPELLO Maja" initials="CM" userId="S::Maja.CAPPELLO@coe.int::b4fd21fd-fe7e-4b51-975f-dd35cd74c3d9" providerId="AD"/>
  <p188:author id="{39860F42-122D-7120-0A90-3A23266BE934}" name="MUNCH Eric" initials="ME" userId="S::eric.munch@coe.int::b98f37b8-2868-4bb4-b771-bd4644596b3b" providerId="AD"/>
  <p188:author id="{6A88A455-ED19-F6C8-E5F5-FB8A67793CE2}" name="LACOURT Amelie" initials="LA" userId="S::amelie.lacourt@coe.int::7cec3433-9d71-401e-902c-03608edb9b44" providerId="AD"/>
  <p188:author id="{69A5ABD9-2B0A-91EB-79DB-2689B458F30E}" name="Sophie VALAIS" initials="SV" userId="S::Sophie.VALAIS@coe.int::f550d659-ff6a-42f2-9667-36b156e49ef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NTAINE Gilles" initials="FG" lastIdx="5" clrIdx="0"/>
  <p:cmAuthor id="1" name="LECAILLIER Sandra" initials="SL" lastIdx="1" clrIdx="1">
    <p:extLst>
      <p:ext uri="{19B8F6BF-5375-455C-9EA6-DF929625EA0E}">
        <p15:presenceInfo xmlns:p15="http://schemas.microsoft.com/office/powerpoint/2012/main" userId="LECAILLIER Sandra" providerId="None"/>
      </p:ext>
    </p:extLst>
  </p:cmAuthor>
  <p:cmAuthor id="2" name="NIKOLTCHEV Susanne" initials="NS" lastIdx="1" clrIdx="2">
    <p:extLst>
      <p:ext uri="{19B8F6BF-5375-455C-9EA6-DF929625EA0E}">
        <p15:presenceInfo xmlns:p15="http://schemas.microsoft.com/office/powerpoint/2012/main" userId="S-1-5-21-1574594750-1263408776-2012955550-353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930"/>
    <a:srgbClr val="13334D"/>
    <a:srgbClr val="004A82"/>
    <a:srgbClr val="89C8F3"/>
    <a:srgbClr val="248C24"/>
    <a:srgbClr val="0F0E7C"/>
    <a:srgbClr val="9A80E4"/>
    <a:srgbClr val="5147CD"/>
    <a:srgbClr val="F49B63"/>
    <a:srgbClr val="918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9" autoAdjust="0"/>
    <p:restoredTop sz="88773" autoAdjust="0"/>
  </p:normalViewPr>
  <p:slideViewPr>
    <p:cSldViewPr snapToObjects="1">
      <p:cViewPr varScale="1">
        <p:scale>
          <a:sx n="150" d="100"/>
          <a:sy n="150" d="100"/>
        </p:scale>
        <p:origin x="318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148"/>
    </p:cViewPr>
  </p:sorterViewPr>
  <p:notesViewPr>
    <p:cSldViewPr snapToObjects="1">
      <p:cViewPr>
        <p:scale>
          <a:sx n="71" d="100"/>
          <a:sy n="71" d="100"/>
        </p:scale>
        <p:origin x="2966" y="-13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font" Target="fonts/font2.fntdata"/><Relationship Id="rId42" Type="http://schemas.microsoft.com/office/2018/10/relationships/authors" Target="author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1.fntdata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4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2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531FE-BC41-4C2F-BB0C-2187B770676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9D915-86AD-4BD8-8699-F98310D02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689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2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F2452-4AA9-4DB3-BF85-7017BF2531D0}" type="datetimeFigureOut">
              <a:rPr lang="fr-FR" smtClean="0"/>
              <a:t>05/09/2024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517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5171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50266-3012-4D8F-9DA8-26C9308551C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639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164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9941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50266-3012-4D8F-9DA8-26C9308551C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8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2426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673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63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467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50266-3012-4D8F-9DA8-26C9308551C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3339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478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5633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50266-3012-4D8F-9DA8-26C9308551C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87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50266-3012-4D8F-9DA8-26C9308551C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886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2039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24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58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50266-3012-4D8F-9DA8-26C9308551C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14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50266-3012-4D8F-9DA8-26C9308551C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881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168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F50266-3012-4D8F-9DA8-26C9308551C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-107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518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805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725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53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1543050"/>
            <a:ext cx="7772400" cy="1102519"/>
          </a:xfrm>
        </p:spPr>
        <p:txBody>
          <a:bodyPr/>
          <a:lstStyle>
            <a:lvl1pPr algn="ctr">
              <a:defRPr>
                <a:latin typeface="PT Sans" panose="020B05030202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5000" y="2700338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7" name="Picture 8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6"/>
          <a:stretch/>
        </p:blipFill>
        <p:spPr>
          <a:xfrm>
            <a:off x="6012160" y="296627"/>
            <a:ext cx="1173888" cy="1008112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xmlns:lc="http://schemas.openxmlformats.org/drawingml/2006/lockedCanvas"/>
            </a:ext>
          </a:extLst>
        </p:spPr>
      </p:pic>
      <p:pic>
        <p:nvPicPr>
          <p:cNvPr id="9" name="Picture 5" descr="C:\Users\mpichaud\Desktop\_Archives Altran\OBS\Livrabl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73714"/>
            <a:ext cx="3640014" cy="10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21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E5F97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60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7831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1331639" cy="5045757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2" fontAlgn="auto" hangingPunct="0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mpichaud\Desktop\_Archives Altran\OBS\PowerPoint\Images\filigrane_Logo_A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8" y="4202199"/>
            <a:ext cx="979136" cy="7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61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2" y="1543054"/>
            <a:ext cx="7772400" cy="1102518"/>
          </a:xfrm>
        </p:spPr>
        <p:txBody>
          <a:bodyPr/>
          <a:lstStyle>
            <a:lvl1pPr algn="ctr"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05001" y="270034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PT Sans" panose="020B0503020203020204" pitchFamily="34" charset="0"/>
              </a:defRPr>
            </a:lvl1pPr>
            <a:lvl2pPr marL="396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92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85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81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77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7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70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r-FR" dirty="0"/>
          </a:p>
        </p:txBody>
      </p:sp>
      <p:pic>
        <p:nvPicPr>
          <p:cNvPr id="7" name="Picture 8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6"/>
          <a:stretch/>
        </p:blipFill>
        <p:spPr>
          <a:xfrm>
            <a:off x="6012166" y="296629"/>
            <a:ext cx="1173889" cy="1008112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Picture 5" descr="C:\Users\mpichaud\Desktop\_Archives Altran\OBS\Livrables\PowerPoint\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6" y="473720"/>
            <a:ext cx="3640014" cy="104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E5F9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574734" y="514379"/>
            <a:ext cx="340668" cy="176346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593" tIns="37296" rIns="74593" bIns="37296" rtlCol="0" anchor="ctr"/>
          <a:lstStyle/>
          <a:p>
            <a:pPr algn="ctr"/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7884608" y="3752800"/>
            <a:ext cx="1173216" cy="111685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4593" tIns="37296" rIns="74593" bIns="37296" rtlCol="0" anchor="ctr"/>
          <a:lstStyle/>
          <a:p>
            <a:pPr algn="ctr"/>
            <a:endParaRPr lang="en-GB" dirty="0"/>
          </a:p>
        </p:txBody>
      </p:sp>
      <p:pic>
        <p:nvPicPr>
          <p:cNvPr id="6" name="Picture 2" descr="C:\Users\mpichaud\Desktop\_Archives Altran\OBS\Logo\Logotype_A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068" y="4511557"/>
            <a:ext cx="741681" cy="5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" y="-3"/>
            <a:ext cx="9144000" cy="338036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513" tIns="16513" rIns="16513" bIns="16513" numCol="1" spcCol="40456" rtlCol="0" anchor="ctr">
            <a:noAutofit/>
          </a:bodyPr>
          <a:lstStyle/>
          <a:p>
            <a:pPr algn="ctr" defTabSz="268335" fontAlgn="auto" hangingPunct="0">
              <a:spcBef>
                <a:spcPts val="0"/>
              </a:spcBef>
              <a:spcAft>
                <a:spcPts val="0"/>
              </a:spcAft>
            </a:pPr>
            <a:endParaRPr lang="fr-FR" sz="106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4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" y="2411310"/>
            <a:ext cx="1331639" cy="223138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algn="ctr" defTabSz="309561" fontAlgn="auto" hangingPunct="0">
              <a:spcBef>
                <a:spcPts val="0"/>
              </a:spcBef>
              <a:spcAft>
                <a:spcPts val="0"/>
              </a:spcAft>
            </a:pPr>
            <a:endParaRPr lang="fr-FR" sz="1200" dirty="0">
              <a:solidFill>
                <a:srgbClr val="FFFFFF"/>
              </a:solidFill>
            </a:endParaRPr>
          </a:p>
        </p:txBody>
      </p:sp>
      <p:pic>
        <p:nvPicPr>
          <p:cNvPr id="10" name="Picture 2" descr="C:\Users\mpichaud\Desktop\_Archives Altran\OBS\PowerPoint\Images\filigrane_Logo_An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8" y="4202200"/>
            <a:ext cx="979136" cy="7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61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6800" y="1143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66800" y="800101"/>
            <a:ext cx="7848600" cy="4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 bwMode="auto">
          <a:xfrm>
            <a:off x="6804248" y="442367"/>
            <a:ext cx="21336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defTabSz="914400">
              <a:defRPr/>
            </a:pPr>
            <a:fld id="{4143B53F-63C1-437B-AA98-77A170E1C94A}" type="slidenum">
              <a:rPr lang="en-US" altLang="fr-FR" sz="1200" smtClean="0">
                <a:solidFill>
                  <a:srgbClr val="ABACB5"/>
                </a:solidFill>
              </a:rPr>
              <a:pPr algn="r" defTabSz="914400">
                <a:defRPr/>
              </a:pPr>
              <a:t>‹#›</a:t>
            </a:fld>
            <a:endParaRPr lang="en-US" altLang="fr-FR" sz="1200" dirty="0">
              <a:solidFill>
                <a:srgbClr val="ABACB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045757"/>
            <a:ext cx="9144000" cy="97743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100" rtlCol="0" anchor="ctr">
            <a:spAutoFit/>
          </a:bodyPr>
          <a:lstStyle/>
          <a:p>
            <a:pPr marL="0" marR="0" indent="0" algn="ctr" defTabSz="3095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2" descr="C:\Users\mpichaud\Desktop\_Archives Altran\OBS\Logo\Logotype_A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151461"/>
            <a:ext cx="946298" cy="7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0" r:id="rId3"/>
    <p:sldLayoutId id="2147483683" r:id="rId4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rgbClr val="13334D"/>
          </a:solidFill>
          <a:latin typeface="PT Sans" panose="020B0503020203020204" pitchFamily="34" charset="0"/>
          <a:ea typeface="ＭＳ Ｐゴシック" pitchFamily="-107" charset="-128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ＭＳ Ｐゴシック" pitchFamily="-107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defRPr sz="2200" b="1" kern="1200">
          <a:solidFill>
            <a:srgbClr val="2E5F97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200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066805" y="114306"/>
            <a:ext cx="7848601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00" tIns="48548" rIns="97100" bIns="48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66805" y="800102"/>
            <a:ext cx="7848601" cy="406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100" tIns="48548" rIns="97100" bIns="485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  <a:p>
            <a:pPr lvl="4"/>
            <a:r>
              <a:rPr lang="fr-FR" altLang="fr-FR" dirty="0"/>
              <a:t>Cinquième niveau</a:t>
            </a:r>
          </a:p>
        </p:txBody>
      </p:sp>
      <p:sp>
        <p:nvSpPr>
          <p:cNvPr id="18" name="Espace réservé du numéro de diapositive 3"/>
          <p:cNvSpPr txBox="1">
            <a:spLocks/>
          </p:cNvSpPr>
          <p:nvPr/>
        </p:nvSpPr>
        <p:spPr bwMode="auto">
          <a:xfrm>
            <a:off x="6804255" y="442372"/>
            <a:ext cx="2133599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9265" tIns="39631" rIns="79265" bIns="39631" anchor="b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defTabSz="792618">
              <a:defRPr/>
            </a:pPr>
            <a:fld id="{4143B53F-63C1-437B-AA98-77A170E1C94A}" type="slidenum">
              <a:rPr lang="en-US" altLang="fr-FR" sz="1061" smtClean="0">
                <a:solidFill>
                  <a:srgbClr val="ABACB5"/>
                </a:solidFill>
              </a:rPr>
              <a:pPr algn="r" defTabSz="792618">
                <a:defRPr/>
              </a:pPr>
              <a:t>‹#›</a:t>
            </a:fld>
            <a:endParaRPr lang="en-US" altLang="fr-FR" sz="1061" dirty="0">
              <a:solidFill>
                <a:srgbClr val="ABACB5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4996332"/>
            <a:ext cx="9144000" cy="196598"/>
          </a:xfrm>
          <a:prstGeom prst="rect">
            <a:avLst/>
          </a:prstGeom>
          <a:solidFill>
            <a:srgbClr val="13334D"/>
          </a:solidFill>
          <a:ln w="3175" cap="flat">
            <a:noFill/>
            <a:miter lim="400000"/>
          </a:ln>
          <a:effectLst>
            <a:outerShdw blurRad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6513" tIns="16513" rIns="16513" bIns="16513" numCol="1" spcCol="40456" rtlCol="0" anchor="ctr">
            <a:spAutoFit/>
          </a:bodyPr>
          <a:lstStyle/>
          <a:p>
            <a:pPr marL="0" marR="0" indent="0" algn="ctr" defTabSz="26833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1061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2" descr="C:\Users\mpichaud\Desktop\_Archives Altran\OBS\Logo\Logotype_A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82" y="4151469"/>
            <a:ext cx="946297" cy="71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261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hf hdr="0" ftr="0" dt="0"/>
  <p:txStyles>
    <p:titleStyle>
      <a:lvl1pPr algn="l" defTabSz="396310" rtl="0" eaLnBrk="1" fontAlgn="base" hangingPunct="1">
        <a:spcBef>
          <a:spcPct val="0"/>
        </a:spcBef>
        <a:spcAft>
          <a:spcPct val="0"/>
        </a:spcAft>
        <a:defRPr sz="2367" b="1" kern="1200">
          <a:solidFill>
            <a:srgbClr val="13334D"/>
          </a:solidFill>
          <a:latin typeface="PT Sans" panose="020B0503020203020204" pitchFamily="34" charset="0"/>
          <a:ea typeface="ＭＳ Ｐゴシック" pitchFamily="-107" charset="-128"/>
          <a:cs typeface="+mj-cs"/>
        </a:defRPr>
      </a:lvl1pPr>
      <a:lvl2pPr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2pPr>
      <a:lvl3pPr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3pPr>
      <a:lvl4pPr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4pPr>
      <a:lvl5pPr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5pPr>
      <a:lvl6pPr marL="396310"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6pPr>
      <a:lvl7pPr marL="792618"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7pPr>
      <a:lvl8pPr marL="1188930"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8pPr>
      <a:lvl9pPr marL="1585241" algn="l" defTabSz="396310" rtl="0" eaLnBrk="1" fontAlgn="base" hangingPunct="1">
        <a:spcBef>
          <a:spcPct val="0"/>
        </a:spcBef>
        <a:spcAft>
          <a:spcPct val="0"/>
        </a:spcAft>
        <a:defRPr sz="2367">
          <a:solidFill>
            <a:schemeClr val="tx1"/>
          </a:solidFill>
          <a:latin typeface="Arial" charset="0"/>
          <a:ea typeface="ＭＳ Ｐゴシック" pitchFamily="-107" charset="-128"/>
        </a:defRPr>
      </a:lvl9pPr>
    </p:titleStyle>
    <p:bodyStyle>
      <a:lvl1pPr marL="297232" indent="-297232" algn="l" defTabSz="396310" rtl="0" eaLnBrk="1" fontAlgn="base" hangingPunct="1">
        <a:spcBef>
          <a:spcPct val="20000"/>
        </a:spcBef>
        <a:spcAft>
          <a:spcPct val="0"/>
        </a:spcAft>
        <a:defRPr sz="1877" b="1" kern="1200">
          <a:solidFill>
            <a:srgbClr val="2E5F97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1pPr>
      <a:lvl2pPr marL="644004" indent="-247694" algn="l" defTabSz="39631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77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2pPr>
      <a:lvl3pPr marL="990775" indent="-198156" algn="l" defTabSz="39631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77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3pPr>
      <a:lvl4pPr marL="1387086" indent="-198156" algn="l" defTabSz="39631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77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4pPr>
      <a:lvl5pPr marL="1783395" indent="-198156" algn="l" defTabSz="39631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877" kern="1200">
          <a:solidFill>
            <a:schemeClr val="tx1"/>
          </a:solidFill>
          <a:latin typeface="PT Sans" panose="020B0503020203020204" pitchFamily="34" charset="0"/>
          <a:ea typeface="ＭＳ Ｐゴシック" pitchFamily="-107" charset="-128"/>
          <a:cs typeface="+mn-cs"/>
        </a:defRPr>
      </a:lvl5pPr>
      <a:lvl6pPr marL="2179705" indent="-198156" algn="l" defTabSz="396310" rtl="0" eaLnBrk="1" latinLnBrk="0" hangingPunct="1">
        <a:spcBef>
          <a:spcPct val="20000"/>
        </a:spcBef>
        <a:buFont typeface="Arial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6pPr>
      <a:lvl7pPr marL="2576013" indent="-198156" algn="l" defTabSz="396310" rtl="0" eaLnBrk="1" latinLnBrk="0" hangingPunct="1">
        <a:spcBef>
          <a:spcPct val="20000"/>
        </a:spcBef>
        <a:buFont typeface="Arial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7pPr>
      <a:lvl8pPr marL="2972325" indent="-198156" algn="l" defTabSz="396310" rtl="0" eaLnBrk="1" latinLnBrk="0" hangingPunct="1">
        <a:spcBef>
          <a:spcPct val="20000"/>
        </a:spcBef>
        <a:buFont typeface="Arial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8pPr>
      <a:lvl9pPr marL="3368634" indent="-198156" algn="l" defTabSz="396310" rtl="0" eaLnBrk="1" latinLnBrk="0" hangingPunct="1">
        <a:spcBef>
          <a:spcPct val="20000"/>
        </a:spcBef>
        <a:buFont typeface="Arial"/>
        <a:buChar char="•"/>
        <a:defRPr sz="179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396310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792618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188930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585241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1981550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377859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774168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170481" algn="l" defTabSz="396310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4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5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9.bin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emf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emf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hyperlink" Target="mailto:amelie.lacourt@coe.in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" TargetMode="External"/><Relationship Id="rId13" Type="http://schemas.openxmlformats.org/officeDocument/2006/relationships/image" Target="../media/image13.png"/><Relationship Id="rId18" Type="http://schemas.openxmlformats.org/officeDocument/2006/relationships/image" Target="../media/image17.png"/><Relationship Id="rId3" Type="http://schemas.openxmlformats.org/officeDocument/2006/relationships/image" Target="../media/image8.png"/><Relationship Id="rId21" Type="http://schemas.openxmlformats.org/officeDocument/2006/relationships/image" Target="../media/image20.jpeg"/><Relationship Id="rId7" Type="http://schemas.openxmlformats.org/officeDocument/2006/relationships/image" Target="../media/image10.png"/><Relationship Id="rId12" Type="http://schemas.openxmlformats.org/officeDocument/2006/relationships/hyperlink" Target="https://vine.co/" TargetMode="Externa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ilymotion.com/" TargetMode="External"/><Relationship Id="rId11" Type="http://schemas.openxmlformats.org/officeDocument/2006/relationships/image" Target="../media/image12.jpeg"/><Relationship Id="rId24" Type="http://schemas.openxmlformats.org/officeDocument/2006/relationships/image" Target="../media/image23.png"/><Relationship Id="rId5" Type="http://schemas.openxmlformats.org/officeDocument/2006/relationships/image" Target="../media/image9.png"/><Relationship Id="rId15" Type="http://schemas.openxmlformats.org/officeDocument/2006/relationships/image" Target="../media/image14.gif"/><Relationship Id="rId23" Type="http://schemas.openxmlformats.org/officeDocument/2006/relationships/image" Target="../media/image22.png"/><Relationship Id="rId10" Type="http://schemas.openxmlformats.org/officeDocument/2006/relationships/hyperlink" Target="http://www.twitch.tv/" TargetMode="External"/><Relationship Id="rId19" Type="http://schemas.openxmlformats.org/officeDocument/2006/relationships/image" Target="../media/image18.png"/><Relationship Id="rId4" Type="http://schemas.openxmlformats.org/officeDocument/2006/relationships/hyperlink" Target="http://www.youtube.com/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www.liveleak.com/" TargetMode="External"/><Relationship Id="rId22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29900"/>
            <a:ext cx="9144000" cy="1713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rgbClr val="11456E"/>
              </a:solidFill>
              <a:latin typeface="PT Sans" panose="020B0503020203020204" pitchFamily="34" charset="0"/>
            </a:endParaRPr>
          </a:p>
          <a:p>
            <a:endParaRPr lang="fr-FR" b="1" dirty="0">
              <a:solidFill>
                <a:srgbClr val="11456E"/>
              </a:solidFill>
              <a:latin typeface="PT Sans" panose="020B0503020203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0" y="21181"/>
            <a:ext cx="9144000" cy="3429900"/>
          </a:xfrm>
          <a:prstGeom prst="rect">
            <a:avLst/>
          </a:prstGeom>
          <a:solidFill>
            <a:srgbClr val="133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1235768" y="915565"/>
            <a:ext cx="7800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en-US" altLang="fr-FR" sz="3200" b="1" dirty="0">
                <a:solidFill>
                  <a:schemeClr val="bg2"/>
                </a:solidFill>
                <a:latin typeface="PT Sans" panose="020B0503020203020204" pitchFamily="34" charset="0"/>
              </a:rPr>
              <a:t>Approximation of EU legislation in the audiovisual sector in candidate countries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3848" y="2427734"/>
            <a:ext cx="56886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fr-FR" sz="2000" b="1" dirty="0" err="1">
                <a:solidFill>
                  <a:schemeClr val="bg2"/>
                </a:solidFill>
                <a:latin typeface="PT Sans" panose="020B0503020203020204" pitchFamily="34" charset="0"/>
              </a:rPr>
              <a:t>Regional</a:t>
            </a:r>
            <a:r>
              <a:rPr lang="fr-FR" sz="2000" b="1" dirty="0">
                <a:solidFill>
                  <a:schemeClr val="bg2"/>
                </a:solidFill>
                <a:latin typeface="PT Sans" panose="020B0503020203020204" pitchFamily="34" charset="0"/>
              </a:rPr>
              <a:t> Peer-Support Workshop</a:t>
            </a:r>
          </a:p>
          <a:p>
            <a:pPr algn="r" eaLnBrk="1" hangingPunct="1"/>
            <a:r>
              <a:rPr lang="fr-FR" dirty="0">
                <a:solidFill>
                  <a:schemeClr val="bg2"/>
                </a:solidFill>
                <a:latin typeface="PT Sans" panose="020B0503020203020204" pitchFamily="34" charset="0"/>
              </a:rPr>
              <a:t>4-5 </a:t>
            </a:r>
            <a:r>
              <a:rPr lang="fr-FR" dirty="0" err="1">
                <a:solidFill>
                  <a:schemeClr val="bg2"/>
                </a:solidFill>
                <a:latin typeface="PT Sans" panose="020B0503020203020204" pitchFamily="34" charset="0"/>
              </a:rPr>
              <a:t>September</a:t>
            </a:r>
            <a:r>
              <a:rPr lang="fr-FR" dirty="0">
                <a:solidFill>
                  <a:schemeClr val="bg2"/>
                </a:solidFill>
                <a:latin typeface="PT Sans" panose="020B0503020203020204" pitchFamily="34" charset="0"/>
              </a:rPr>
              <a:t> 2024, Chisinau, Moldova</a:t>
            </a:r>
          </a:p>
          <a:p>
            <a:pPr algn="r" eaLnBrk="1" hangingPunct="1"/>
            <a:endParaRPr lang="fr-FR" sz="1400" b="1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2051" name="Picture 3" descr="C:\Users\mpichaud\Desktop\_Archives Altran\OBS\PowerPoint\Images\Ellip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3863"/>
            <a:ext cx="2076351" cy="23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7">
            <a:extLst>
              <a:ext uri="{FF2B5EF4-FFF2-40B4-BE49-F238E27FC236}">
                <a16:creationId xmlns:a16="http://schemas.microsoft.com/office/drawing/2014/main" id="{312511DE-6B35-4CFE-9588-E401281B7A45}"/>
              </a:ext>
            </a:extLst>
          </p:cNvPr>
          <p:cNvSpPr txBox="1"/>
          <p:nvPr/>
        </p:nvSpPr>
        <p:spPr>
          <a:xfrm>
            <a:off x="127078" y="3599869"/>
            <a:ext cx="5669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3334D"/>
                </a:solidFill>
                <a:latin typeface="PT Sans" panose="020B0503020203020204" pitchFamily="34" charset="0"/>
              </a:rPr>
              <a:t>Sophie Valais	</a:t>
            </a:r>
            <a:endParaRPr lang="en-US" dirty="0">
              <a:solidFill>
                <a:srgbClr val="13334D"/>
              </a:solidFill>
              <a:latin typeface="PT Sans" panose="020B0503020203020204" pitchFamily="34" charset="0"/>
            </a:endParaRPr>
          </a:p>
          <a:p>
            <a:r>
              <a:rPr lang="en-US" dirty="0">
                <a:solidFill>
                  <a:srgbClr val="13334D"/>
                </a:solidFill>
                <a:latin typeface="PT Sans" panose="020B0503020203020204" pitchFamily="34" charset="0"/>
              </a:rPr>
              <a:t>Deputy Head of Department for Legal Information</a:t>
            </a:r>
          </a:p>
          <a:p>
            <a:r>
              <a:rPr lang="en-US" dirty="0">
                <a:solidFill>
                  <a:srgbClr val="13334D"/>
                </a:solidFill>
                <a:latin typeface="PT Sans" panose="020B0503020203020204" pitchFamily="34" charset="0"/>
              </a:rPr>
              <a:t>European Audiovisual Observatory</a:t>
            </a:r>
          </a:p>
        </p:txBody>
      </p:sp>
      <p:pic>
        <p:nvPicPr>
          <p:cNvPr id="14" name="Image 3" descr="COE logo &amp; European Audiovisual Observatory.png">
            <a:extLst>
              <a:ext uri="{FF2B5EF4-FFF2-40B4-BE49-F238E27FC236}">
                <a16:creationId xmlns:a16="http://schemas.microsoft.com/office/drawing/2014/main" id="{E81CB96B-8B20-4590-9338-9759E8DB83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2" t="22331" r="8464" b="18777"/>
          <a:stretch/>
        </p:blipFill>
        <p:spPr>
          <a:xfrm>
            <a:off x="7956376" y="4156423"/>
            <a:ext cx="936104" cy="767266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2E454B-ECEB-69BB-E2BE-00122DF7E4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4150055"/>
            <a:ext cx="2772816" cy="9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914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defTabSz="497604"/>
            <a:endParaRPr lang="en-US" sz="1469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3347864" y="1736371"/>
            <a:ext cx="4473546" cy="1093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/>
            <a:r>
              <a:rPr lang="en-US" sz="1500" b="1" dirty="0">
                <a:solidFill>
                  <a:srgbClr val="2C3F49"/>
                </a:solidFill>
                <a:latin typeface="PT Sans" panose="020B0503020203020204" pitchFamily="34" charset="0"/>
              </a:rPr>
              <a:t>  </a:t>
            </a:r>
            <a:r>
              <a:rPr lang="en-US" sz="2100" b="1" dirty="0">
                <a:solidFill>
                  <a:srgbClr val="2C3F49"/>
                </a:solidFill>
                <a:latin typeface="PT Sans" panose="020B0503020203020204" pitchFamily="34" charset="0"/>
              </a:rPr>
              <a:t>PROJECT SCOPE</a:t>
            </a:r>
            <a:endParaRPr lang="en-US" sz="2100" b="1" dirty="0">
              <a:solidFill>
                <a:srgbClr val="FFC000"/>
              </a:solidFill>
              <a:latin typeface="PT Sans" panose="020B0503020203020204" pitchFamily="34" charset="0"/>
            </a:endParaRPr>
          </a:p>
          <a:p>
            <a:pPr defTabSz="396310"/>
            <a:endParaRPr lang="en-US" sz="1469" dirty="0">
              <a:solidFill>
                <a:srgbClr val="2C3F49"/>
              </a:solidFill>
              <a:latin typeface="PT Sans" panose="020B0503020203020204" pitchFamily="34" charset="0"/>
            </a:endParaRPr>
          </a:p>
          <a:p>
            <a:pPr defTabSz="396310"/>
            <a:r>
              <a:rPr lang="en-US" sz="1469" dirty="0">
                <a:solidFill>
                  <a:srgbClr val="2C3F49"/>
                </a:solidFill>
                <a:latin typeface="PT Sans" panose="020B0503020203020204" pitchFamily="34" charset="0"/>
              </a:rPr>
              <a:t>	</a:t>
            </a:r>
          </a:p>
          <a:p>
            <a:pPr defTabSz="396310"/>
            <a:endParaRPr lang="en-US" sz="1469" dirty="0">
              <a:solidFill>
                <a:srgbClr val="2C3F49"/>
              </a:solidFill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7" y="3839621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6310"/>
            <a:endParaRPr lang="fr-FR" sz="146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1A50D-1DA2-65C7-AA47-E24CCA465C5C}"/>
              </a:ext>
            </a:extLst>
          </p:cNvPr>
          <p:cNvSpPr txBox="1"/>
          <p:nvPr/>
        </p:nvSpPr>
        <p:spPr>
          <a:xfrm>
            <a:off x="3468233" y="2348941"/>
            <a:ext cx="544461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310">
              <a:spcAft>
                <a:spcPts val="1200"/>
              </a:spcAft>
            </a:pPr>
            <a:r>
              <a:rPr lang="en-US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11 countries covered – incl. candidate countries</a:t>
            </a:r>
            <a:r>
              <a:rPr lang="en-US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: </a:t>
            </a:r>
          </a:p>
          <a:p>
            <a:pPr defTabSz="396310"/>
            <a:r>
              <a:rPr lang="en-US" sz="1600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Albania</a:t>
            </a: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Armenia, </a:t>
            </a:r>
            <a:r>
              <a:rPr lang="en-US" sz="1600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Bosnia and Herzegovina</a:t>
            </a:r>
            <a:r>
              <a:rPr lang="en-US" sz="1600" kern="100" dirty="0">
                <a:latin typeface="PT Sans" panose="020B05030202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>
                <a:latin typeface="PT Sans" panose="020B0503020203020204" pitchFamily="34" charset="0"/>
                <a:cs typeface="Times New Roman" panose="02020603050405020304" pitchFamily="18" charset="0"/>
              </a:rPr>
              <a:t>Georgia</a:t>
            </a: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>
                <a:solidFill>
                  <a:srgbClr val="000000"/>
                </a:solidFill>
                <a:highlight>
                  <a:srgbClr val="F07930"/>
                </a:highlight>
                <a:latin typeface="PT Sans" panose="020B0503020203020204" pitchFamily="34" charset="0"/>
                <a:cs typeface="Times New Roman" panose="02020603050405020304" pitchFamily="18" charset="0"/>
              </a:rPr>
              <a:t>Moldova</a:t>
            </a: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Montenegro</a:t>
            </a: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North Macedonia</a:t>
            </a: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Serbia</a:t>
            </a: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Tunisia, </a:t>
            </a:r>
            <a:r>
              <a:rPr lang="en-US" sz="1600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Ukraine</a:t>
            </a: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, Kosovo</a:t>
            </a:r>
          </a:p>
        </p:txBody>
      </p:sp>
      <p:pic>
        <p:nvPicPr>
          <p:cNvPr id="3074" name="Picture 2" descr="Context Distance Svg Png Icon Free Download (#303541) - OnlineWebFonts.COM">
            <a:extLst>
              <a:ext uri="{FF2B5EF4-FFF2-40B4-BE49-F238E27FC236}">
                <a16:creationId xmlns:a16="http://schemas.microsoft.com/office/drawing/2014/main" id="{F9E5CB54-CE33-C7A2-C2FB-CD6B395F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2007"/>
            <a:ext cx="1979485" cy="197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4401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>
            <a:off x="5024606" y="1039932"/>
            <a:ext cx="0" cy="307777"/>
          </a:xfrm>
          <a:prstGeom prst="line">
            <a:avLst/>
          </a:prstGeom>
          <a:ln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1259632" y="1779662"/>
            <a:ext cx="7344815" cy="1315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AVMSD IN SELECTED CANDIDATE COUNTRIES</a:t>
            </a:r>
          </a:p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Key findings and on-going challenges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2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3218322" y="1383438"/>
            <a:ext cx="4473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PT Sans" panose="020B0503020203020204" pitchFamily="34" charset="0"/>
              </a:rPr>
              <a:t>MOSTLY IN LINE WITH AVMSD 2010</a:t>
            </a:r>
            <a:endParaRPr lang="en-US" sz="1600" dirty="0">
              <a:solidFill>
                <a:srgbClr val="7030A0"/>
              </a:solidFill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8" y="3839622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FD3F6-8C63-B109-EA44-375DAEA00157}"/>
              </a:ext>
            </a:extLst>
          </p:cNvPr>
          <p:cNvSpPr/>
          <p:nvPr/>
        </p:nvSpPr>
        <p:spPr>
          <a:xfrm>
            <a:off x="3107390" y="2546960"/>
            <a:ext cx="5957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sz="1600" b="1" dirty="0">
                <a:solidFill>
                  <a:srgbClr val="0070C0"/>
                </a:solidFill>
                <a:latin typeface="PT Sans" panose="020B0503020203020204" pitchFamily="34" charset="0"/>
              </a:rPr>
              <a:t>PUSH TOWARDS LEGAL REFORMS IN LINE WITH AVMSD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8755F-83D9-5B8A-AAAA-0E467E57BFBD}"/>
              </a:ext>
            </a:extLst>
          </p:cNvPr>
          <p:cNvSpPr txBox="1"/>
          <p:nvPr/>
        </p:nvSpPr>
        <p:spPr>
          <a:xfrm>
            <a:off x="3193678" y="2885514"/>
            <a:ext cx="56745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>
              <a:spcAft>
                <a:spcPts val="400"/>
              </a:spcAft>
            </a:pPr>
            <a:r>
              <a:rPr lang="en-GB" sz="1400" dirty="0">
                <a:latin typeface="PT Sans" panose="020B0503020203020204" pitchFamily="34" charset="0"/>
              </a:rPr>
              <a:t>Updating and additions of </a:t>
            </a:r>
            <a:r>
              <a:rPr lang="en-GB" sz="1400" b="1" dirty="0">
                <a:latin typeface="PT Sans" panose="020B0503020203020204" pitchFamily="34" charset="0"/>
              </a:rPr>
              <a:t>definitions</a:t>
            </a:r>
            <a:r>
              <a:rPr lang="en-GB" sz="1400" dirty="0">
                <a:latin typeface="PT Sans" panose="020B0503020203020204" pitchFamily="34" charset="0"/>
              </a:rPr>
              <a:t> (e.g. VSPs, UGC…)</a:t>
            </a:r>
          </a:p>
          <a:p>
            <a:pPr algn="just">
              <a:spcAft>
                <a:spcPts val="400"/>
              </a:spcAft>
            </a:pPr>
            <a:r>
              <a:rPr lang="en-GB" sz="1400" dirty="0">
                <a:latin typeface="PT Sans" panose="020B0503020203020204" pitchFamily="34" charset="0"/>
              </a:rPr>
              <a:t>Level-playing field for linear/on-demand AVMS re. </a:t>
            </a:r>
            <a:r>
              <a:rPr lang="en-GB" sz="1400" b="1" dirty="0">
                <a:latin typeface="PT Sans" panose="020B0503020203020204" pitchFamily="34" charset="0"/>
              </a:rPr>
              <a:t>European works</a:t>
            </a:r>
          </a:p>
          <a:p>
            <a:pPr algn="just">
              <a:spcAft>
                <a:spcPts val="400"/>
              </a:spcAft>
            </a:pPr>
            <a:r>
              <a:rPr lang="en-GB" sz="1400" dirty="0">
                <a:latin typeface="PT Sans" panose="020B0503020203020204" pitchFamily="34" charset="0"/>
              </a:rPr>
              <a:t>Relaxation of rules on </a:t>
            </a:r>
            <a:r>
              <a:rPr lang="en-GB" sz="1400" b="1" dirty="0">
                <a:latin typeface="PT Sans" panose="020B0503020203020204" pitchFamily="34" charset="0"/>
              </a:rPr>
              <a:t>audiovisual commercial communications</a:t>
            </a:r>
          </a:p>
          <a:p>
            <a:pPr algn="just">
              <a:spcAft>
                <a:spcPts val="400"/>
              </a:spcAft>
            </a:pPr>
            <a:r>
              <a:rPr lang="en-GB" sz="1400" dirty="0">
                <a:latin typeface="PT Sans" panose="020B0503020203020204" pitchFamily="34" charset="0"/>
              </a:rPr>
              <a:t>Expansion of rules to </a:t>
            </a:r>
            <a:r>
              <a:rPr lang="en-GB" sz="1400" b="1" dirty="0">
                <a:latin typeface="PT Sans" panose="020B0503020203020204" pitchFamily="34" charset="0"/>
              </a:rPr>
              <a:t>include VSPs</a:t>
            </a:r>
          </a:p>
          <a:p>
            <a:pPr algn="just">
              <a:spcAft>
                <a:spcPts val="400"/>
              </a:spcAft>
            </a:pPr>
            <a:r>
              <a:rPr lang="en-GB" sz="1400" dirty="0">
                <a:latin typeface="PT Sans" panose="020B0503020203020204" pitchFamily="34" charset="0"/>
              </a:rPr>
              <a:t>Additional provisions regarding the </a:t>
            </a:r>
            <a:r>
              <a:rPr lang="en-GB" sz="1400" b="1" dirty="0">
                <a:latin typeface="PT Sans" panose="020B0503020203020204" pitchFamily="34" charset="0"/>
              </a:rPr>
              <a:t>independence of the NRA</a:t>
            </a:r>
          </a:p>
          <a:p>
            <a:pPr algn="just">
              <a:spcAft>
                <a:spcPts val="400"/>
              </a:spcAft>
            </a:pPr>
            <a:r>
              <a:rPr lang="en-US" sz="1400" dirty="0">
                <a:latin typeface="PT Sans" panose="020B0503020203020204" pitchFamily="34" charset="0"/>
              </a:rPr>
              <a:t>Provisions on </a:t>
            </a:r>
            <a:r>
              <a:rPr lang="en-US" sz="1400" b="1" dirty="0">
                <a:latin typeface="PT Sans" panose="020B0503020203020204" pitchFamily="34" charset="0"/>
              </a:rPr>
              <a:t>transparency of media ownership</a:t>
            </a:r>
          </a:p>
          <a:p>
            <a:pPr algn="just">
              <a:spcAft>
                <a:spcPts val="400"/>
              </a:spcAft>
            </a:pPr>
            <a:r>
              <a:rPr lang="en-US" sz="1400" dirty="0">
                <a:latin typeface="PT Sans" panose="020B0503020203020204" pitchFamily="34" charset="0"/>
              </a:rPr>
              <a:t>Strengthening rules on </a:t>
            </a:r>
            <a:r>
              <a:rPr lang="en-US" sz="1400" b="1" dirty="0">
                <a:latin typeface="PT Sans" panose="020B0503020203020204" pitchFamily="34" charset="0"/>
              </a:rPr>
              <a:t>accessibility to people with disabilities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A8B7D-F525-D63E-DEDC-E566013BD46D}"/>
              </a:ext>
            </a:extLst>
          </p:cNvPr>
          <p:cNvSpPr/>
          <p:nvPr/>
        </p:nvSpPr>
        <p:spPr>
          <a:xfrm>
            <a:off x="100234" y="483518"/>
            <a:ext cx="36796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2C3F49"/>
                </a:solidFill>
                <a:latin typeface="PT Sans" panose="020B0503020203020204" pitchFamily="34" charset="0"/>
              </a:rPr>
              <a:t>KEY FINDINGS </a:t>
            </a:r>
          </a:p>
          <a:p>
            <a:r>
              <a:rPr lang="en-US" sz="2000" b="1" dirty="0">
                <a:solidFill>
                  <a:srgbClr val="2C3F49"/>
                </a:solidFill>
                <a:latin typeface="PT Sans" panose="020B0503020203020204" pitchFamily="34" charset="0"/>
              </a:rPr>
              <a:t>In selected candidate countries </a:t>
            </a:r>
            <a:endParaRPr lang="en-US" sz="2000" dirty="0">
              <a:solidFill>
                <a:srgbClr val="2C3F49"/>
              </a:solidFill>
              <a:latin typeface="PT Sans" panose="020B0503020203020204" pitchFamily="34" charset="0"/>
            </a:endParaRPr>
          </a:p>
        </p:txBody>
      </p:sp>
      <p:pic>
        <p:nvPicPr>
          <p:cNvPr id="1026" name="Picture 2" descr="Two options, two ways icon - Download on Iconfinder">
            <a:extLst>
              <a:ext uri="{FF2B5EF4-FFF2-40B4-BE49-F238E27FC236}">
                <a16:creationId xmlns:a16="http://schemas.microsoft.com/office/drawing/2014/main" id="{1CFFC3FD-6CDC-960D-ABA1-C652BC33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9212" y="1704618"/>
            <a:ext cx="1450656" cy="15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DC839-8EF7-7FDC-8943-A6E795F24597}"/>
              </a:ext>
            </a:extLst>
          </p:cNvPr>
          <p:cNvSpPr txBox="1"/>
          <p:nvPr/>
        </p:nvSpPr>
        <p:spPr>
          <a:xfrm>
            <a:off x="3204894" y="1685053"/>
            <a:ext cx="509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GB" sz="1400" dirty="0">
                <a:latin typeface="PT Sans" panose="020B0503020203020204" pitchFamily="34" charset="0"/>
              </a:rPr>
              <a:t>The majority of the 11 countries covered broadly contained or reflected the provisions of the AVMSD 2010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2843808" y="1546812"/>
            <a:ext cx="447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  RELEVANT GENERAL PRINCIPLES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7" y="3839621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7DD20-1A1A-5F9E-BC64-0650468A1340}"/>
              </a:ext>
            </a:extLst>
          </p:cNvPr>
          <p:cNvSpPr txBox="1"/>
          <p:nvPr/>
        </p:nvSpPr>
        <p:spPr>
          <a:xfrm>
            <a:off x="2973362" y="2067694"/>
            <a:ext cx="52565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258" marR="0" lvl="0" indent="-23325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Principle of </a:t>
            </a:r>
            <a:r>
              <a:rPr kumimoji="0" lang="en-GB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non-discrimination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addressed in a range of legislation (Constitution, Criminal law, Audiovisual law, specific laws)</a:t>
            </a:r>
          </a:p>
          <a:p>
            <a:pPr marL="233258" marR="0" lvl="0" indent="-23325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Prohibition of </a:t>
            </a:r>
            <a:r>
              <a:rPr kumimoji="0" lang="en-GB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incitement to hatred 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in a range of legislations 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(Constitution, Criminal law, Audiovisual law) </a:t>
            </a:r>
            <a:endParaRPr kumimoji="0" lang="en-GB" sz="14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3258" marR="0" lvl="0" indent="-233258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49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4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Prohibition of illegal content </a:t>
            </a:r>
            <a:r>
              <a:rPr kumimoji="0" lang="en-GB" sz="14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largely addressed in Criminal codes, except where new amendments to Audiovisual law, in line with AVMSD </a:t>
            </a:r>
            <a:endParaRPr kumimoji="0" lang="en-GB" sz="14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A8B7D-F525-D63E-DEDC-E566013BD46D}"/>
              </a:ext>
            </a:extLst>
          </p:cNvPr>
          <p:cNvSpPr/>
          <p:nvPr/>
        </p:nvSpPr>
        <p:spPr>
          <a:xfrm>
            <a:off x="215900" y="738434"/>
            <a:ext cx="24612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2C3F49"/>
                </a:solidFill>
                <a:latin typeface="PT Sans" panose="020B0503020203020204" pitchFamily="34" charset="0"/>
              </a:rPr>
              <a:t>KEY FINDINGS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2C3F49"/>
                </a:solidFill>
                <a:latin typeface="PT Sans" panose="020B0503020203020204" pitchFamily="34" charset="0"/>
              </a:rPr>
              <a:t>General principles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C3F49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  <p:pic>
        <p:nvPicPr>
          <p:cNvPr id="12" name="Graphic 11" descr="Merger with solid fill">
            <a:extLst>
              <a:ext uri="{FF2B5EF4-FFF2-40B4-BE49-F238E27FC236}">
                <a16:creationId xmlns:a16="http://schemas.microsoft.com/office/drawing/2014/main" id="{987EF2C6-134E-049D-9392-D4ABB26073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4372" y="1714885"/>
            <a:ext cx="1834344" cy="1834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58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3161627" y="1508947"/>
            <a:ext cx="44735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  <a:latin typeface="PT Sans" panose="020B0503020203020204" pitchFamily="34" charset="0"/>
              </a:rPr>
              <a:t>COLLABORATIVE APPROACHES</a:t>
            </a:r>
            <a:endParaRPr lang="en-US" dirty="0">
              <a:solidFill>
                <a:srgbClr val="7030A0"/>
              </a:solidFill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7" y="3839621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FD3F6-8C63-B109-EA44-375DAEA00157}"/>
              </a:ext>
            </a:extLst>
          </p:cNvPr>
          <p:cNvSpPr/>
          <p:nvPr/>
        </p:nvSpPr>
        <p:spPr>
          <a:xfrm>
            <a:off x="3186971" y="2708634"/>
            <a:ext cx="55831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NEW AREAS COVERED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8755F-83D9-5B8A-AAAA-0E467E57BFBD}"/>
              </a:ext>
            </a:extLst>
          </p:cNvPr>
          <p:cNvSpPr txBox="1"/>
          <p:nvPr/>
        </p:nvSpPr>
        <p:spPr>
          <a:xfrm>
            <a:off x="3258932" y="3153181"/>
            <a:ext cx="543921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1400" dirty="0">
                <a:latin typeface="PT Sans" panose="020B0503020203020204" pitchFamily="34" charset="0"/>
              </a:rPr>
              <a:t>All laws and draft laws address the issue of </a:t>
            </a:r>
            <a:r>
              <a:rPr lang="en-US" sz="1400" b="1" dirty="0">
                <a:latin typeface="PT Sans" panose="020B0503020203020204" pitchFamily="34" charset="0"/>
              </a:rPr>
              <a:t>Video Sharing Platforms </a:t>
            </a:r>
            <a:r>
              <a:rPr lang="en-US" sz="1400" dirty="0">
                <a:latin typeface="PT Sans" panose="020B0503020203020204" pitchFamily="34" charset="0"/>
              </a:rPr>
              <a:t>(VSPs) and secondary legislation is likely to be developed in this area</a:t>
            </a:r>
          </a:p>
          <a:p>
            <a:pPr algn="just">
              <a:spcAft>
                <a:spcPts val="400"/>
              </a:spcAft>
            </a:pPr>
            <a:r>
              <a:rPr lang="en-US" sz="1400" b="1" dirty="0">
                <a:latin typeface="PT Sans" panose="020B0503020203020204" pitchFamily="34" charset="0"/>
              </a:rPr>
              <a:t>National Regulatory Authorities </a:t>
            </a:r>
            <a:r>
              <a:rPr lang="en-US" sz="1400" dirty="0">
                <a:latin typeface="PT Sans" panose="020B0503020203020204" pitchFamily="34" charset="0"/>
              </a:rPr>
              <a:t>(NRAs) frequently play a significant role in most countries in the development of legislative proposals.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A8B7D-F525-D63E-DEDC-E566013BD46D}"/>
              </a:ext>
            </a:extLst>
          </p:cNvPr>
          <p:cNvSpPr/>
          <p:nvPr/>
        </p:nvSpPr>
        <p:spPr>
          <a:xfrm>
            <a:off x="222406" y="416340"/>
            <a:ext cx="26934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2C3F49"/>
                </a:solidFill>
                <a:latin typeface="PT Sans" panose="020B0503020203020204" pitchFamily="34" charset="0"/>
              </a:rPr>
              <a:t>KEY FINDINGS </a:t>
            </a:r>
          </a:p>
          <a:p>
            <a:r>
              <a:rPr lang="en-US" sz="2000" b="1" dirty="0">
                <a:solidFill>
                  <a:srgbClr val="2C3F49"/>
                </a:solidFill>
                <a:latin typeface="PT Sans" panose="020B0503020203020204" pitchFamily="34" charset="0"/>
              </a:rPr>
              <a:t>Legislative approaches </a:t>
            </a:r>
            <a:endParaRPr lang="en-US" sz="2000" dirty="0">
              <a:solidFill>
                <a:srgbClr val="2C3F49"/>
              </a:solidFill>
              <a:latin typeface="PT Sans" panose="020B0503020203020204" pitchFamily="34" charset="0"/>
            </a:endParaRPr>
          </a:p>
        </p:txBody>
      </p:sp>
      <p:pic>
        <p:nvPicPr>
          <p:cNvPr id="1026" name="Picture 2" descr="Two options, two ways icon - Download on Iconfinder">
            <a:extLst>
              <a:ext uri="{FF2B5EF4-FFF2-40B4-BE49-F238E27FC236}">
                <a16:creationId xmlns:a16="http://schemas.microsoft.com/office/drawing/2014/main" id="{1CFFC3FD-6CDC-960D-ABA1-C652BC33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9212" y="1704617"/>
            <a:ext cx="1450656" cy="15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6DC839-8EF7-7FDC-8943-A6E795F24597}"/>
              </a:ext>
            </a:extLst>
          </p:cNvPr>
          <p:cNvSpPr txBox="1"/>
          <p:nvPr/>
        </p:nvSpPr>
        <p:spPr>
          <a:xfrm>
            <a:off x="3186971" y="1886767"/>
            <a:ext cx="579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sz="1400" dirty="0">
                <a:latin typeface="PT Sans" panose="020B0503020203020204" pitchFamily="34" charset="0"/>
              </a:rPr>
              <a:t>A common approach in many of the countries covered is to </a:t>
            </a:r>
            <a:r>
              <a:rPr lang="en-US" sz="1400" b="1" dirty="0">
                <a:latin typeface="PT Sans" panose="020B0503020203020204" pitchFamily="34" charset="0"/>
              </a:rPr>
              <a:t>engage stakeholders extensively </a:t>
            </a:r>
            <a:r>
              <a:rPr lang="en-US" sz="1400" dirty="0">
                <a:latin typeface="PT Sans" panose="020B0503020203020204" pitchFamily="34" charset="0"/>
              </a:rPr>
              <a:t>in the development of draft laws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8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0" y="159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3143658" y="1506589"/>
            <a:ext cx="55327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7030A0"/>
                </a:solidFill>
                <a:latin typeface="PT Sans" panose="020B0503020203020204" pitchFamily="34" charset="0"/>
              </a:rPr>
              <a:t>FREEDOM OF EXPRESSION / FREEDOM OF THE MEDIA</a:t>
            </a:r>
          </a:p>
          <a:p>
            <a:pPr marL="285750" lvl="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 of journalists and media workers</a:t>
            </a:r>
          </a:p>
          <a:p>
            <a:pPr marL="285750" lvl="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situation of the media sector</a:t>
            </a:r>
          </a:p>
          <a:p>
            <a:pPr marL="285750" lvl="0" indent="-285750" algn="just"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US" sz="1400" kern="100" dirty="0"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Disinformation and online media hate speech</a:t>
            </a:r>
          </a:p>
          <a:p>
            <a:endParaRPr lang="en-US" sz="1600" b="1" dirty="0">
              <a:solidFill>
                <a:srgbClr val="7030A0"/>
              </a:solidFill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8" y="3839622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1FD3F6-8C63-B109-EA44-375DAEA00157}"/>
              </a:ext>
            </a:extLst>
          </p:cNvPr>
          <p:cNvSpPr/>
          <p:nvPr/>
        </p:nvSpPr>
        <p:spPr>
          <a:xfrm>
            <a:off x="3206789" y="2980761"/>
            <a:ext cx="59570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189">
              <a:defRPr/>
            </a:pPr>
            <a:r>
              <a:rPr lang="en-US" b="1" dirty="0">
                <a:solidFill>
                  <a:srgbClr val="0070C0"/>
                </a:solidFill>
                <a:latin typeface="PT Sans" panose="020B0503020203020204" pitchFamily="34" charset="0"/>
              </a:rPr>
              <a:t>INDEPENDENCE OF NATIONAL REGULATORY AUTHORITIES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58755F-83D9-5B8A-AAAA-0E467E57BFBD}"/>
              </a:ext>
            </a:extLst>
          </p:cNvPr>
          <p:cNvSpPr txBox="1"/>
          <p:nvPr/>
        </p:nvSpPr>
        <p:spPr>
          <a:xfrm>
            <a:off x="3190447" y="3442425"/>
            <a:ext cx="5439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spcAft>
                <a:spcPts val="600"/>
              </a:spcAft>
              <a:buFont typeface="Wingdings" panose="05000000000000000000" pitchFamily="2" charset="2"/>
              <a:buChar char="§"/>
              <a:defRPr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algn="just">
              <a:spcAft>
                <a:spcPts val="400"/>
              </a:spcAft>
            </a:pPr>
            <a:r>
              <a:rPr lang="en-US" sz="1400" dirty="0">
                <a:latin typeface="PT Sans" panose="020B0503020203020204" pitchFamily="34" charset="0"/>
              </a:rPr>
              <a:t>Funding</a:t>
            </a:r>
          </a:p>
          <a:p>
            <a:pPr algn="just">
              <a:spcAft>
                <a:spcPts val="400"/>
              </a:spcAft>
            </a:pPr>
            <a:r>
              <a:rPr lang="en-US" sz="1400" dirty="0">
                <a:latin typeface="PT Sans" panose="020B0503020203020204" pitchFamily="34" charset="0"/>
              </a:rPr>
              <a:t>Powers of enforcement</a:t>
            </a:r>
          </a:p>
          <a:p>
            <a:pPr algn="just">
              <a:spcAft>
                <a:spcPts val="400"/>
              </a:spcAft>
            </a:pPr>
            <a:r>
              <a:rPr lang="en-US" sz="1400" dirty="0">
                <a:latin typeface="PT Sans" panose="020B0503020203020204" pitchFamily="34" charset="0"/>
              </a:rPr>
              <a:t>Appointment and dismissal of members</a:t>
            </a:r>
          </a:p>
          <a:p>
            <a:pPr algn="just">
              <a:spcAft>
                <a:spcPts val="400"/>
              </a:spcAft>
            </a:pPr>
            <a:r>
              <a:rPr lang="en-US" sz="1400" dirty="0">
                <a:latin typeface="PT Sans" panose="020B0503020203020204" pitchFamily="34" charset="0"/>
              </a:rPr>
              <a:t>Media ownership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A8B7D-F525-D63E-DEDC-E566013BD46D}"/>
              </a:ext>
            </a:extLst>
          </p:cNvPr>
          <p:cNvSpPr/>
          <p:nvPr/>
        </p:nvSpPr>
        <p:spPr>
          <a:xfrm>
            <a:off x="104358" y="329858"/>
            <a:ext cx="367967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2C3F49"/>
                </a:solidFill>
                <a:latin typeface="PT Sans" panose="020B0503020203020204" pitchFamily="34" charset="0"/>
              </a:rPr>
              <a:t>ON-GOING CHALLENGES </a:t>
            </a:r>
          </a:p>
          <a:p>
            <a:r>
              <a:rPr lang="en-US" sz="2000" b="1" dirty="0">
                <a:solidFill>
                  <a:srgbClr val="2C3F49"/>
                </a:solidFill>
                <a:latin typeface="PT Sans" panose="020B0503020203020204" pitchFamily="34" charset="0"/>
              </a:rPr>
              <a:t>In selected candidate countries </a:t>
            </a:r>
            <a:endParaRPr lang="en-US" sz="2000" dirty="0">
              <a:solidFill>
                <a:srgbClr val="2C3F49"/>
              </a:solidFill>
              <a:latin typeface="PT Sans" panose="020B0503020203020204" pitchFamily="34" charset="0"/>
            </a:endParaRPr>
          </a:p>
        </p:txBody>
      </p:sp>
      <p:pic>
        <p:nvPicPr>
          <p:cNvPr id="1026" name="Picture 2" descr="Two options, two ways icon - Download on Iconfinder">
            <a:extLst>
              <a:ext uri="{FF2B5EF4-FFF2-40B4-BE49-F238E27FC236}">
                <a16:creationId xmlns:a16="http://schemas.microsoft.com/office/drawing/2014/main" id="{1CFFC3FD-6CDC-960D-ABA1-C652BC33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39212" y="1704618"/>
            <a:ext cx="1450656" cy="15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46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>
            <a:off x="5024606" y="1039932"/>
            <a:ext cx="0" cy="307777"/>
          </a:xfrm>
          <a:prstGeom prst="line">
            <a:avLst/>
          </a:prstGeom>
          <a:ln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1403648" y="1996459"/>
            <a:ext cx="5889209" cy="751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5363C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The Digital Services Act (DSA)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35363C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482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4976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3254888" y="168275"/>
            <a:ext cx="51845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KEY CHANGES: VSPs and disinformation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7" y="3839621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7DD20-1A1A-5F9E-BC64-0650468A1340}"/>
              </a:ext>
            </a:extLst>
          </p:cNvPr>
          <p:cNvSpPr txBox="1"/>
          <p:nvPr/>
        </p:nvSpPr>
        <p:spPr>
          <a:xfrm>
            <a:off x="3429554" y="767510"/>
            <a:ext cx="555512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New obligations for online platforms:</a:t>
            </a:r>
          </a:p>
          <a:p>
            <a:pPr marL="233258" lvl="0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Regulation adopted</a:t>
            </a:r>
            <a:r>
              <a:rPr kumimoji="0" lang="en-US" sz="1600" b="1" i="0" u="none" strike="noStrike" kern="1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 on 19 Oct. 2022</a:t>
            </a: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 / directly applicable since August 2023</a:t>
            </a: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cs typeface="Times New Roman" panose="02020603050405020304" pitchFamily="18" charset="0"/>
            </a:endParaRPr>
          </a:p>
          <a:p>
            <a:pPr marL="233258" marR="0" lvl="0" indent="-233258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Establish 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transparency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 reports on platforms’ internal complaint handling system and content moderation activities;</a:t>
            </a:r>
          </a:p>
          <a:p>
            <a:pPr marL="233258" marR="0" lvl="0" indent="-233258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Suspend access 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to the platform (“for a reasonable period and after notice”) to users frequently disseminating manifestly unlawful content;</a:t>
            </a:r>
          </a:p>
          <a:p>
            <a:pPr marL="233258" marR="0" lvl="0" indent="-233258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Take appropriate measures to ensure a high level of 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protection</a:t>
            </a: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cs typeface="Times New Roman" panose="02020603050405020304" pitchFamily="18" charset="0"/>
              </a:rPr>
              <a:t> of minors and protect the private life of users</a:t>
            </a:r>
          </a:p>
          <a:p>
            <a:pPr marR="0" lvl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1600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	Applicable to </a:t>
            </a:r>
            <a:r>
              <a:rPr lang="en-US" sz="1600" b="1" u="sng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all platforms since February 2024</a:t>
            </a:r>
            <a:endParaRPr kumimoji="0" lang="en-US" b="1" i="0" u="sng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A8B7D-F525-D63E-DEDC-E566013BD46D}"/>
              </a:ext>
            </a:extLst>
          </p:cNvPr>
          <p:cNvSpPr/>
          <p:nvPr/>
        </p:nvSpPr>
        <p:spPr>
          <a:xfrm>
            <a:off x="215900" y="209219"/>
            <a:ext cx="28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3F49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Digital Services Act (</a:t>
            </a:r>
            <a:r>
              <a:rPr lang="en-US" sz="2400" b="1" dirty="0">
                <a:solidFill>
                  <a:srgbClr val="2C3F49"/>
                </a:solidFill>
                <a:latin typeface="PT Sans" panose="020B0503020203020204" pitchFamily="34" charset="0"/>
              </a:rPr>
              <a:t>DSA)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C3F49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  <p:pic>
        <p:nvPicPr>
          <p:cNvPr id="6" name="Picture 2" descr="Change Icons">
            <a:extLst>
              <a:ext uri="{FF2B5EF4-FFF2-40B4-BE49-F238E27FC236}">
                <a16:creationId xmlns:a16="http://schemas.microsoft.com/office/drawing/2014/main" id="{4F121A1A-410B-E674-5BFD-2FB1EC5E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03" y="16964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E254267-4E20-57EA-1C92-1E3C63554807}"/>
              </a:ext>
            </a:extLst>
          </p:cNvPr>
          <p:cNvSpPr/>
          <p:nvPr/>
        </p:nvSpPr>
        <p:spPr>
          <a:xfrm>
            <a:off x="3486128" y="4531700"/>
            <a:ext cx="282280" cy="1593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07930"/>
              </a:solidFill>
              <a:highlight>
                <a:srgbClr val="F0793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9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4976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3275856" y="1575389"/>
            <a:ext cx="5040560" cy="174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2C3F49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“UNRAVELLING THE DIGITAL SERVICES ACT PACKAGE</a:t>
            </a:r>
          </a:p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2C3F49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2C3F49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 </a:t>
            </a:r>
            <a:endParaRPr kumimoji="0" lang="en-US" sz="1469" b="0" i="0" u="none" strike="noStrike" kern="1200" cap="none" spc="0" normalizeH="0" baseline="0" noProof="0" dirty="0">
              <a:ln>
                <a:noFill/>
              </a:ln>
              <a:solidFill>
                <a:srgbClr val="2C3F49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9" b="0" i="0" u="none" strike="noStrike" kern="1200" cap="none" spc="0" normalizeH="0" baseline="0" noProof="0" dirty="0">
                <a:ln>
                  <a:noFill/>
                </a:ln>
                <a:solidFill>
                  <a:srgbClr val="2C3F49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	</a:t>
            </a:r>
          </a:p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69" b="0" i="0" u="none" strike="noStrike" kern="1200" cap="none" spc="0" normalizeH="0" baseline="0" noProof="0" dirty="0">
              <a:ln>
                <a:noFill/>
              </a:ln>
              <a:solidFill>
                <a:srgbClr val="2C3F49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7" y="3839621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1A50D-1DA2-65C7-AA47-E24CCA465C5C}"/>
              </a:ext>
            </a:extLst>
          </p:cNvPr>
          <p:cNvSpPr txBox="1"/>
          <p:nvPr/>
        </p:nvSpPr>
        <p:spPr>
          <a:xfrm>
            <a:off x="3437507" y="2510201"/>
            <a:ext cx="4878909" cy="81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IRIS Special, early 2022</a:t>
            </a:r>
            <a:endParaRPr lang="en-US" sz="16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469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580619C-DEBF-E60A-496F-6CCD47CDF13D}"/>
              </a:ext>
            </a:extLst>
          </p:cNvPr>
          <p:cNvSpPr/>
          <p:nvPr/>
        </p:nvSpPr>
        <p:spPr>
          <a:xfrm>
            <a:off x="3503832" y="3046742"/>
            <a:ext cx="806892" cy="484632"/>
          </a:xfrm>
          <a:prstGeom prst="rightArrow">
            <a:avLst/>
          </a:prstGeom>
          <a:solidFill>
            <a:srgbClr val="F079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C34F4-0535-1310-A59C-86FB4846986B}"/>
              </a:ext>
            </a:extLst>
          </p:cNvPr>
          <p:cNvSpPr txBox="1"/>
          <p:nvPr/>
        </p:nvSpPr>
        <p:spPr>
          <a:xfrm>
            <a:off x="3990057" y="3629305"/>
            <a:ext cx="4589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96354-FD25-8EA6-7B75-3FA3148F7B66}"/>
              </a:ext>
            </a:extLst>
          </p:cNvPr>
          <p:cNvSpPr txBox="1"/>
          <p:nvPr/>
        </p:nvSpPr>
        <p:spPr>
          <a:xfrm>
            <a:off x="4310724" y="3046742"/>
            <a:ext cx="4062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FR" sz="1400" dirty="0">
                <a:solidFill>
                  <a:srgbClr val="35363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https://rm.coe.int/iris-special-2021-01en-dsa-package/1680a43e45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35363C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-107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17BC7-610D-9FCE-F50F-07986CA641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8107" y="1161932"/>
            <a:ext cx="1844453" cy="2571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>
            <a:off x="5024606" y="1039932"/>
            <a:ext cx="0" cy="307777"/>
          </a:xfrm>
          <a:prstGeom prst="line">
            <a:avLst/>
          </a:prstGeom>
          <a:ln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1393904" y="1707654"/>
            <a:ext cx="6356192" cy="149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5363C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The </a:t>
            </a:r>
            <a:r>
              <a:rPr lang="en-GB" sz="3200" b="1" dirty="0">
                <a:solidFill>
                  <a:srgbClr val="35363C"/>
                </a:solidFill>
                <a:latin typeface="PT Sans" panose="020B0503020203020204" pitchFamily="34" charset="0"/>
              </a:rPr>
              <a:t>European Media Freedom Act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35363C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(EMFA)</a:t>
            </a:r>
            <a:r>
              <a:rPr kumimoji="0" lang="en-GB" sz="3200" b="1" i="1" u="none" strike="noStrike" kern="1200" cap="none" spc="0" normalizeH="0" baseline="0" noProof="0" dirty="0">
                <a:ln>
                  <a:noFill/>
                </a:ln>
                <a:solidFill>
                  <a:srgbClr val="35363C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0809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>
            <a:off x="5024606" y="1039932"/>
            <a:ext cx="0" cy="307777"/>
          </a:xfrm>
          <a:prstGeom prst="line">
            <a:avLst/>
          </a:prstGeom>
          <a:ln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1244186" y="2067694"/>
            <a:ext cx="7560840" cy="149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The Audiovisual Media Services Directive (AVMSD)</a:t>
            </a:r>
            <a:r>
              <a:rPr lang="en-GB" sz="3200" b="1" i="1" dirty="0">
                <a:solidFill>
                  <a:schemeClr val="bg1"/>
                </a:solidFill>
                <a:latin typeface="PT Sans" panose="020B0503020203020204" pitchFamily="34" charset="0"/>
              </a:rPr>
              <a:t>	</a:t>
            </a:r>
            <a:endParaRPr kumimoji="0" lang="en-GB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87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hange Icons">
            <a:extLst>
              <a:ext uri="{FF2B5EF4-FFF2-40B4-BE49-F238E27FC236}">
                <a16:creationId xmlns:a16="http://schemas.microsoft.com/office/drawing/2014/main" id="{4F121A1A-410B-E674-5BFD-2FB1EC5E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98" y="166062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49760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69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2989523" y="300948"/>
            <a:ext cx="5737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7030A0"/>
                </a:solidFill>
                <a:latin typeface="PT Sans" panose="020B0503020203020204" pitchFamily="34" charset="0"/>
              </a:rPr>
              <a:t>MAIN GOAL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: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7" y="3839621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7DD20-1A1A-5F9E-BC64-0650468A1340}"/>
              </a:ext>
            </a:extLst>
          </p:cNvPr>
          <p:cNvSpPr txBox="1"/>
          <p:nvPr/>
        </p:nvSpPr>
        <p:spPr>
          <a:xfrm>
            <a:off x="3279254" y="1773420"/>
            <a:ext cx="53792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258" marR="0" lvl="0" indent="-233258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Regulation adopted on 11 April 2024 </a:t>
            </a:r>
          </a:p>
          <a:p>
            <a:pPr marL="233258" marR="0" lvl="0" indent="-233258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Key words: Protection of journalists, public media service, media ownership, funding, media regulators..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  <a:defRPr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Directly applicable 15 months later (i.e. 8 August 2025) (some provisions earlier)</a:t>
            </a:r>
          </a:p>
          <a:p>
            <a:pPr marL="233258" marR="0" lvl="0" indent="-233258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en-US" sz="1600" kern="100" dirty="0">
              <a:solidFill>
                <a:srgbClr val="000000"/>
              </a:solidFill>
              <a:latin typeface="PT Sans" panose="020B05030202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A8B7D-F525-D63E-DEDC-E566013BD46D}"/>
              </a:ext>
            </a:extLst>
          </p:cNvPr>
          <p:cNvSpPr/>
          <p:nvPr/>
        </p:nvSpPr>
        <p:spPr>
          <a:xfrm>
            <a:off x="215900" y="209219"/>
            <a:ext cx="26172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9631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2C3F49"/>
                </a:solidFill>
                <a:latin typeface="PT Sans" panose="020B0503020203020204" pitchFamily="34" charset="0"/>
              </a:rPr>
              <a:t>European Media Freedom Act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3F49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 (EMFA)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2C3F49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E254267-4E20-57EA-1C92-1E3C63554807}"/>
              </a:ext>
            </a:extLst>
          </p:cNvPr>
          <p:cNvSpPr/>
          <p:nvPr/>
        </p:nvSpPr>
        <p:spPr>
          <a:xfrm>
            <a:off x="3211598" y="2869381"/>
            <a:ext cx="282280" cy="1593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0793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0793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EC5197-8837-BBA7-FEDE-C0B5037F7141}"/>
              </a:ext>
            </a:extLst>
          </p:cNvPr>
          <p:cNvSpPr txBox="1"/>
          <p:nvPr/>
        </p:nvSpPr>
        <p:spPr>
          <a:xfrm>
            <a:off x="3030558" y="967519"/>
            <a:ext cx="5584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Times New Roman" panose="02020603050405020304" pitchFamily="18" charset="0"/>
              </a:rPr>
              <a:t>Protects </a:t>
            </a:r>
            <a:r>
              <a:rPr lang="en-US" b="1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media independence and pluralism</a:t>
            </a:r>
            <a:endParaRPr kumimoji="0" lang="fr-FR" sz="1800" b="1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4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649329" y="3916077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2" descr="Loupe - Icônes gratuites">
            <a:extLst>
              <a:ext uri="{FF2B5EF4-FFF2-40B4-BE49-F238E27FC236}">
                <a16:creationId xmlns:a16="http://schemas.microsoft.com/office/drawing/2014/main" id="{0DE0AC5C-A363-170B-1F7F-9AA2D31D3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70" y="1639362"/>
            <a:ext cx="1779388" cy="17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2743375" y="715963"/>
            <a:ext cx="5773739" cy="3923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Citizens must have access to a 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plurality of editorially independent media content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(Art. 3).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of journalists against intrusive measures from authorities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(Art. 4).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Measures for the 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and independence of public service media </a:t>
            </a:r>
            <a:r>
              <a:rPr kumimoji="0" lang="en-US" sz="140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appointments through transparent and non-discriminatory procedures, safeguards against dismissals..(Art. 5).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400" b="1" kern="100" dirty="0">
                <a:solidFill>
                  <a:prstClr val="black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1400" b="1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ransparency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ownership: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 news and current affairs outlets shall publish information about their owners in a national database (Art. 6).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 financial support and funds received from state advertising should be reported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(Art. 6). 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measures to 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 major online platforms from restricting/deleting independent media content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(Art. 18).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marR="0" lvl="0" indent="-257175" algn="just" defTabSz="685800" rtl="0" eaLnBrk="1" fontAlgn="auto" latinLnBrk="0" hangingPunct="1">
              <a:lnSpc>
                <a:spcPct val="107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up of the </a:t>
            </a:r>
            <a:r>
              <a:rPr kumimoji="0" lang="en-US" sz="1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 Board for Media Services</a:t>
            </a:r>
            <a:r>
              <a:rPr lang="en-US" sz="1400" kern="100" dirty="0">
                <a:solidFill>
                  <a:prstClr val="black"/>
                </a:solidFill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1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T Sans" panose="020B0503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replacing ERGA). </a:t>
            </a:r>
            <a:endParaRPr kumimoji="0" lang="fr-FR" sz="1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65B5B8A-D3BE-4DFE-8742-3D49D0EE8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204" y="1639362"/>
            <a:ext cx="6340082" cy="34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defTabSz="685800" fontAlgn="auto">
              <a:lnSpc>
                <a:spcPct val="107000"/>
              </a:lnSpc>
              <a:spcBef>
                <a:spcPts val="75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kumimoji="0" lang="en-US" altLang="fr-F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T Sans" panose="020B0503020203020204" pitchFamily="34" charset="0"/>
              <a:ea typeface="Calibri" panose="020F0502020204030204" pitchFamily="34" charset="0"/>
              <a:cs typeface="CKOKO E+ PT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3F530E-350E-2A78-F801-B3EAFC06863B}"/>
              </a:ext>
            </a:extLst>
          </p:cNvPr>
          <p:cNvSpPr txBox="1"/>
          <p:nvPr/>
        </p:nvSpPr>
        <p:spPr>
          <a:xfrm>
            <a:off x="115095" y="315853"/>
            <a:ext cx="4587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IN PARTICULAR…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7" charset="-128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10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429900"/>
            <a:ext cx="9144000" cy="1713600"/>
          </a:xfrm>
          <a:prstGeom prst="rect">
            <a:avLst/>
          </a:prstGeom>
          <a:solidFill>
            <a:srgbClr val="1333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mpichaud\Desktop\_Archives Altran\OBS\PowerPoint\Images\Logo_ConcilOfEurop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336" y="3840215"/>
            <a:ext cx="898525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7"/>
          <p:cNvSpPr txBox="1"/>
          <p:nvPr/>
        </p:nvSpPr>
        <p:spPr>
          <a:xfrm>
            <a:off x="3006710" y="2823067"/>
            <a:ext cx="56697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solidFill>
                  <a:srgbClr val="13334D"/>
                </a:solidFill>
                <a:latin typeface="PT Sans" panose="020B0503020203020204" pitchFamily="34" charset="0"/>
              </a:rPr>
              <a:t>For any queries: sophie.valais</a:t>
            </a:r>
            <a:r>
              <a:rPr lang="en-US" sz="2000" b="1" dirty="0">
                <a:solidFill>
                  <a:srgbClr val="13334D"/>
                </a:solidFill>
                <a:latin typeface="PT Sans" panose="020B0503020203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@coe.int</a:t>
            </a:r>
            <a:endParaRPr lang="en-US" sz="2400" b="1" dirty="0">
              <a:solidFill>
                <a:srgbClr val="13334D"/>
              </a:solidFill>
              <a:latin typeface="PT Sans" panose="020B0503020203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530679" y="0"/>
            <a:ext cx="576064" cy="8992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ZoneTexte 7"/>
          <p:cNvSpPr txBox="1"/>
          <p:nvPr/>
        </p:nvSpPr>
        <p:spPr>
          <a:xfrm>
            <a:off x="2108380" y="1568761"/>
            <a:ext cx="493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13334D"/>
                </a:solidFill>
                <a:latin typeface="PT Sans" panose="020B0503020203020204" pitchFamily="34" charset="0"/>
              </a:rPr>
              <a:t>Thank you for you attention!</a:t>
            </a:r>
            <a:endParaRPr lang="en-US" sz="3200" i="1" dirty="0">
              <a:solidFill>
                <a:srgbClr val="13334D"/>
              </a:solidFill>
              <a:latin typeface="PT Sans" panose="020B0503020203020204" pitchFamily="34" charset="0"/>
            </a:endParaRPr>
          </a:p>
        </p:txBody>
      </p:sp>
      <p:pic>
        <p:nvPicPr>
          <p:cNvPr id="2050" name="Picture 2" descr="K:\Graphic Charter 2017-Templates\New LOGO\Logotype_Blanc_Ang-Fr-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07" y="3843347"/>
            <a:ext cx="2592005" cy="74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82094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600669" y="1603259"/>
            <a:ext cx="2301765" cy="1597894"/>
            <a:chOff x="4185577" y="1170824"/>
            <a:chExt cx="2301765" cy="1597894"/>
          </a:xfrm>
        </p:grpSpPr>
        <p:pic>
          <p:nvPicPr>
            <p:cNvPr id="14" name="Picture 14" descr="Afficher l'image d'origin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52" t="23846" r="8199" b="23431"/>
            <a:stretch/>
          </p:blipFill>
          <p:spPr bwMode="auto">
            <a:xfrm>
              <a:off x="4185577" y="1170824"/>
              <a:ext cx="2301765" cy="1597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4501237" y="1347614"/>
              <a:ext cx="1158053" cy="761232"/>
              <a:chOff x="4590847" y="4581128"/>
              <a:chExt cx="2548962" cy="1602438"/>
            </a:xfrm>
          </p:grpSpPr>
          <p:pic>
            <p:nvPicPr>
              <p:cNvPr id="16" name="Picture 2" descr="https://www.youtube.com/yt/brand/media/image/YouTube-logo-full_color.png">
                <a:hlinkClick r:id="rId4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48" t="24949" r="15315" b="25982"/>
              <a:stretch/>
            </p:blipFill>
            <p:spPr bwMode="auto">
              <a:xfrm>
                <a:off x="4590847" y="4581128"/>
                <a:ext cx="1016421" cy="456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4" descr="https://www.concur.fr/sites/default/files/fr/dailymotion_logo_detail.png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0207" y="4630481"/>
                <a:ext cx="1449602" cy="382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6" descr="Afficher l'image d'origine">
                <a:hlinkClick r:id="rId8"/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772" y="5884957"/>
                <a:ext cx="1023987" cy="2904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Afficher l'image d'origine">
                <a:hlinkClick r:id="rId10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673" t="33716" r="15637" b="32567"/>
              <a:stretch/>
            </p:blipFill>
            <p:spPr bwMode="auto">
              <a:xfrm>
                <a:off x="5832949" y="5229200"/>
                <a:ext cx="1104385" cy="4138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2" descr="https://www.ihm.co.uk/blog/wp-content/uploads/2013/02/vine-logo.png">
                <a:hlinkClick r:id="rId12"/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46" t="24017" r="12617" b="35065"/>
              <a:stretch/>
            </p:blipFill>
            <p:spPr bwMode="auto">
              <a:xfrm>
                <a:off x="4640772" y="5207438"/>
                <a:ext cx="916917" cy="435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4" descr="http://edge.liveleak.com/80281E/u/u/ll2/logo.gif">
                <a:hlinkClick r:id="rId14"/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5078" y="5815299"/>
                <a:ext cx="1035749" cy="3682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2" name="Group 21"/>
          <p:cNvGrpSpPr/>
          <p:nvPr/>
        </p:nvGrpSpPr>
        <p:grpSpPr>
          <a:xfrm>
            <a:off x="3043409" y="1674190"/>
            <a:ext cx="1597532" cy="1387751"/>
            <a:chOff x="1234111" y="1734500"/>
            <a:chExt cx="1597532" cy="1387751"/>
          </a:xfrm>
        </p:grpSpPr>
        <p:sp>
          <p:nvSpPr>
            <p:cNvPr id="23" name="Rectangle 22"/>
            <p:cNvSpPr/>
            <p:nvPr/>
          </p:nvSpPr>
          <p:spPr>
            <a:xfrm>
              <a:off x="1374613" y="2814474"/>
              <a:ext cx="13121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T Sans" panose="020B0503020203020204" pitchFamily="34" charset="0"/>
                  <a:ea typeface="ＭＳ Ｐゴシック" pitchFamily="-107" charset="-128"/>
                  <a:cs typeface="+mn-cs"/>
                </a:rPr>
                <a:t>VoD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T Sans" panose="020B0503020203020204" pitchFamily="34" charset="0"/>
                  <a:ea typeface="ＭＳ Ｐゴシック" pitchFamily="-107" charset="-128"/>
                  <a:cs typeface="+mn-cs"/>
                </a:rPr>
                <a:t> services 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234111" y="1734500"/>
              <a:ext cx="1597532" cy="817079"/>
              <a:chOff x="4029106" y="1017428"/>
              <a:chExt cx="1728627" cy="884130"/>
            </a:xfrm>
          </p:grpSpPr>
          <p:pic>
            <p:nvPicPr>
              <p:cNvPr id="27" name="Picture 2" descr="Résultat de recherche d'images pour &quot;netflix&quot;"/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23" t="31163" r="8383" b="25270"/>
              <a:stretch/>
            </p:blipFill>
            <p:spPr bwMode="auto">
              <a:xfrm>
                <a:off x="4048954" y="1017428"/>
                <a:ext cx="668303" cy="1931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Résultat de recherche d'images pour &quot;google play&quot;"/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96" t="32336" r="2631" b="31584"/>
              <a:stretch/>
            </p:blipFill>
            <p:spPr bwMode="auto">
              <a:xfrm>
                <a:off x="4935128" y="1122563"/>
                <a:ext cx="822605" cy="1759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" descr="Résultat de recherche d'images pour &quot;amazon prime&quot;"/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61" t="19617" r="6353" b="13867"/>
              <a:stretch/>
            </p:blipFill>
            <p:spPr bwMode="auto">
              <a:xfrm>
                <a:off x="4029106" y="1376247"/>
                <a:ext cx="806050" cy="196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Résultat de recherche d'images pour &quot;itunes logo&quot;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3937" y="1719941"/>
                <a:ext cx="618632" cy="1816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4" descr="Résultat de recherche d'images pour &quot;youtube red&quot;"/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9" t="11046" r="5067" b="8886"/>
              <a:stretch/>
            </p:blipFill>
            <p:spPr bwMode="auto">
              <a:xfrm>
                <a:off x="4996546" y="1423033"/>
                <a:ext cx="707955" cy="2225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2" name="Group 31"/>
          <p:cNvGrpSpPr/>
          <p:nvPr/>
        </p:nvGrpSpPr>
        <p:grpSpPr>
          <a:xfrm>
            <a:off x="1386172" y="1584259"/>
            <a:ext cx="1436633" cy="1652200"/>
            <a:chOff x="1293142" y="3297569"/>
            <a:chExt cx="1436633" cy="1652200"/>
          </a:xfrm>
        </p:grpSpPr>
        <p:sp>
          <p:nvSpPr>
            <p:cNvPr id="33" name="Rectangle 32"/>
            <p:cNvSpPr/>
            <p:nvPr/>
          </p:nvSpPr>
          <p:spPr>
            <a:xfrm>
              <a:off x="1293142" y="4641992"/>
              <a:ext cx="14366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T Sans" panose="020B0503020203020204" pitchFamily="34" charset="0"/>
                  <a:ea typeface="ＭＳ Ｐゴシック" pitchFamily="-107" charset="-128"/>
                  <a:cs typeface="+mn-cs"/>
                </a:rPr>
                <a:t>TV broadcasting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341899" y="3297569"/>
              <a:ext cx="1377616" cy="1126644"/>
              <a:chOff x="1250168" y="3526077"/>
              <a:chExt cx="1377616" cy="1126644"/>
            </a:xfrm>
          </p:grpSpPr>
          <p:pic>
            <p:nvPicPr>
              <p:cNvPr id="37" name="Picture 2" descr="Résultat de recherche d'images pour &quot;tv channel france&quot;"/>
              <p:cNvPicPr>
                <a:picLocks noChangeAspect="1" noChangeArrowheads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557" b="20966"/>
              <a:stretch/>
            </p:blipFill>
            <p:spPr bwMode="auto">
              <a:xfrm>
                <a:off x="1399826" y="3526077"/>
                <a:ext cx="1078300" cy="4729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Résultat de recherche d'images pour &quot;groupe tf1 logos&quot;"/>
              <p:cNvPicPr>
                <a:picLocks noChangeAspect="1" noChangeArrowheads="1"/>
              </p:cNvPicPr>
              <p:nvPr/>
            </p:nvPicPr>
            <p:blipFill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4412" b="34083"/>
              <a:stretch/>
            </p:blipFill>
            <p:spPr bwMode="auto">
              <a:xfrm>
                <a:off x="1332593" y="4419015"/>
                <a:ext cx="1212766" cy="233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9" name="Group 38"/>
              <p:cNvGrpSpPr/>
              <p:nvPr/>
            </p:nvGrpSpPr>
            <p:grpSpPr>
              <a:xfrm>
                <a:off x="1250168" y="4075919"/>
                <a:ext cx="1377616" cy="268105"/>
                <a:chOff x="1250168" y="4075919"/>
                <a:chExt cx="1377616" cy="268105"/>
              </a:xfrm>
            </p:grpSpPr>
            <p:pic>
              <p:nvPicPr>
                <p:cNvPr id="40" name="Picture 4" descr="Résultat de recherche d'images pour &quot;bein&quot;"/>
                <p:cNvPicPr>
                  <a:picLocks noChangeAspect="1" noChangeArrowheads="1"/>
                </p:cNvPicPr>
                <p:nvPr/>
              </p:nvPicPr>
              <p:blipFill rotWithShape="1">
                <a:blip r:embed="rId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525" t="17857" r="19796" b="25919"/>
                <a:stretch/>
              </p:blipFill>
              <p:spPr bwMode="auto">
                <a:xfrm>
                  <a:off x="1250168" y="4075919"/>
                  <a:ext cx="505940" cy="26810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0" descr="Résultat de recherche d'images pour &quot;arte tv&quot;"/>
                <p:cNvPicPr>
                  <a:picLocks noChangeAspect="1" noChangeArrowheads="1"/>
                </p:cNvPicPr>
                <p:nvPr/>
              </p:nvPicPr>
              <p:blipFill rotWithShape="1"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71" t="16175" r="3009" b="21720"/>
                <a:stretch/>
              </p:blipFill>
              <p:spPr bwMode="auto">
                <a:xfrm>
                  <a:off x="1901257" y="4109296"/>
                  <a:ext cx="726527" cy="1906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cxnSp>
        <p:nvCxnSpPr>
          <p:cNvPr id="78" name="Straight Connector 77"/>
          <p:cNvCxnSpPr>
            <a:cxnSpLocks/>
          </p:cNvCxnSpPr>
          <p:nvPr/>
        </p:nvCxnSpPr>
        <p:spPr>
          <a:xfrm>
            <a:off x="5024606" y="1347709"/>
            <a:ext cx="12310" cy="2630674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002216" y="1007160"/>
            <a:ext cx="3067797" cy="30777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E-Commerce Directive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259633" y="1009738"/>
            <a:ext cx="3744393" cy="30777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AVMS Directive of 2010/13/EU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5024606" y="1039932"/>
            <a:ext cx="0" cy="307777"/>
          </a:xfrm>
          <a:prstGeom prst="line">
            <a:avLst/>
          </a:prstGeom>
          <a:ln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1255291" y="60428"/>
            <a:ext cx="6511749" cy="79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The regulatory frameworks of the audiovisual sector in the EU</a:t>
            </a:r>
          </a:p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dirty="0">
                <a:solidFill>
                  <a:schemeClr val="bg1"/>
                </a:solidFill>
                <a:latin typeface="PT Sans" panose="020B0503020203020204" pitchFamily="34" charset="0"/>
              </a:rPr>
              <a:t>	- Before 2018 -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4A3501-177F-84BB-969B-023E41730B30}"/>
              </a:ext>
            </a:extLst>
          </p:cNvPr>
          <p:cNvSpPr/>
          <p:nvPr/>
        </p:nvSpPr>
        <p:spPr>
          <a:xfrm>
            <a:off x="1346381" y="3617188"/>
            <a:ext cx="3329429" cy="396185"/>
          </a:xfrm>
          <a:prstGeom prst="rect">
            <a:avLst/>
          </a:prstGeom>
          <a:solidFill>
            <a:srgbClr val="286A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Audiovisual media services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2E970A-91AD-F049-897F-9FC10095025A}"/>
              </a:ext>
            </a:extLst>
          </p:cNvPr>
          <p:cNvSpPr/>
          <p:nvPr/>
        </p:nvSpPr>
        <p:spPr>
          <a:xfrm>
            <a:off x="5294762" y="3638985"/>
            <a:ext cx="2607672" cy="396185"/>
          </a:xfrm>
          <a:prstGeom prst="rect">
            <a:avLst/>
          </a:prstGeom>
          <a:solidFill>
            <a:srgbClr val="286A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Video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-sharing platforms</a:t>
            </a:r>
          </a:p>
        </p:txBody>
      </p:sp>
    </p:spTree>
    <p:extLst>
      <p:ext uri="{BB962C8B-B14F-4D97-AF65-F5344CB8AC3E}">
        <p14:creationId xmlns:p14="http://schemas.microsoft.com/office/powerpoint/2010/main" val="69011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D377889-17DA-5536-9B69-769EEE76485E}"/>
              </a:ext>
            </a:extLst>
          </p:cNvPr>
          <p:cNvSpPr/>
          <p:nvPr/>
        </p:nvSpPr>
        <p:spPr>
          <a:xfrm>
            <a:off x="1530994" y="2943365"/>
            <a:ext cx="2847937" cy="1582333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F2FA11-D8CA-9DAD-173F-AFD0990DC523}"/>
              </a:ext>
            </a:extLst>
          </p:cNvPr>
          <p:cNvSpPr/>
          <p:nvPr/>
        </p:nvSpPr>
        <p:spPr>
          <a:xfrm>
            <a:off x="1584749" y="53162"/>
            <a:ext cx="6511749" cy="79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The regulatory framework of the audiovisual sector in the EU</a:t>
            </a:r>
          </a:p>
          <a:p>
            <a:pPr marL="179388" marR="0" lvl="0" indent="0" algn="ctr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dirty="0">
                <a:solidFill>
                  <a:schemeClr val="bg1"/>
                </a:solidFill>
                <a:latin typeface="PT Sans" panose="020B0503020203020204" pitchFamily="34" charset="0"/>
              </a:rPr>
              <a:t>	- 2018 update -</a:t>
            </a: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2A2AF2-9DDF-F5E0-78DA-184BCDFECDAB}"/>
              </a:ext>
            </a:extLst>
          </p:cNvPr>
          <p:cNvSpPr/>
          <p:nvPr/>
        </p:nvSpPr>
        <p:spPr>
          <a:xfrm>
            <a:off x="1579391" y="1220400"/>
            <a:ext cx="6511749" cy="30777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 Sans" panose="020B0503020203020204" pitchFamily="34" charset="0"/>
                <a:ea typeface="ＭＳ Ｐゴシック" pitchFamily="-107" charset="-128"/>
                <a:cs typeface="+mn-cs"/>
              </a:rPr>
              <a:t>AVMS Directive (EU) 2018/1808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733B037-A2B9-049D-3654-3F690F293E2D}"/>
              </a:ext>
            </a:extLst>
          </p:cNvPr>
          <p:cNvGrpSpPr/>
          <p:nvPr/>
        </p:nvGrpSpPr>
        <p:grpSpPr>
          <a:xfrm>
            <a:off x="1534040" y="2320499"/>
            <a:ext cx="6322438" cy="479450"/>
            <a:chOff x="1571777" y="1282737"/>
            <a:chExt cx="6322438" cy="47945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D4B8BE-89BF-3505-ABF9-2066244855E5}"/>
                </a:ext>
              </a:extLst>
            </p:cNvPr>
            <p:cNvGrpSpPr/>
            <p:nvPr/>
          </p:nvGrpSpPr>
          <p:grpSpPr>
            <a:xfrm>
              <a:off x="4611063" y="1282737"/>
              <a:ext cx="3283152" cy="479450"/>
              <a:chOff x="4679430" y="1800738"/>
              <a:chExt cx="3283152" cy="47945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EC012A2-49CD-206E-EA1A-5D7CC21A8BC5}"/>
                  </a:ext>
                </a:extLst>
              </p:cNvPr>
              <p:cNvSpPr/>
              <p:nvPr/>
            </p:nvSpPr>
            <p:spPr>
              <a:xfrm>
                <a:off x="5327631" y="1859043"/>
                <a:ext cx="2634951" cy="396185"/>
              </a:xfrm>
              <a:prstGeom prst="rect">
                <a:avLst/>
              </a:prstGeom>
              <a:solidFill>
                <a:srgbClr val="286A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PT Sans" panose="020B0503020203020204" pitchFamily="34" charset="0"/>
                    <a:ea typeface="ＭＳ Ｐゴシック" pitchFamily="-107" charset="-128"/>
                    <a:cs typeface="+mn-cs"/>
                  </a:rPr>
                  <a:t>Video</a:t>
                </a:r>
                <a:r>
                  <a:rPr kumimoji="0" lang="fr-F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PT Sans" panose="020B0503020203020204" pitchFamily="34" charset="0"/>
                    <a:ea typeface="ＭＳ Ｐゴシック" pitchFamily="-107" charset="-128"/>
                    <a:cs typeface="+mn-cs"/>
                  </a:rPr>
                  <a:t>-sharing platforms</a:t>
                </a: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C7293D9-13D2-3EB7-3EBF-25264A92D4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79430" y="1800738"/>
                <a:ext cx="457224" cy="47945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5B0CA0B-C33F-DA90-2699-9DBAF06DDA17}"/>
                </a:ext>
              </a:extLst>
            </p:cNvPr>
            <p:cNvSpPr/>
            <p:nvPr/>
          </p:nvSpPr>
          <p:spPr>
            <a:xfrm>
              <a:off x="1571777" y="1354008"/>
              <a:ext cx="2847937" cy="396185"/>
            </a:xfrm>
            <a:prstGeom prst="rect">
              <a:avLst/>
            </a:prstGeom>
            <a:solidFill>
              <a:srgbClr val="286A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PT Sans" panose="020B0503020203020204" pitchFamily="34" charset="0"/>
                  <a:ea typeface="ＭＳ Ｐゴシック" pitchFamily="-107" charset="-128"/>
                  <a:cs typeface="+mn-cs"/>
                </a:rPr>
                <a:t>Audiovisual media services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1023324-EC02-EB0C-9272-F2D58D759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023" y="3253355"/>
            <a:ext cx="1153054" cy="11174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E530B7-F1EB-8C4C-DF8F-1D470F6A35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3374101"/>
            <a:ext cx="1178714" cy="9942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AFD8EFE-9F59-E886-407F-EFF2CC189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049" y="3494035"/>
            <a:ext cx="1012892" cy="8376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FC613E-224C-A3F0-8547-E94DF48376F4}"/>
              </a:ext>
            </a:extLst>
          </p:cNvPr>
          <p:cNvSpPr txBox="1"/>
          <p:nvPr/>
        </p:nvSpPr>
        <p:spPr>
          <a:xfrm>
            <a:off x="3264445" y="3671560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PT Sans" panose="020B0503020203020204" pitchFamily="34" charset="0"/>
              </a:rPr>
              <a:t>VOD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151428-FA9A-8E30-4E36-D55FE25549BB}"/>
              </a:ext>
            </a:extLst>
          </p:cNvPr>
          <p:cNvSpPr txBox="1"/>
          <p:nvPr/>
        </p:nvSpPr>
        <p:spPr>
          <a:xfrm>
            <a:off x="3472956" y="1752621"/>
            <a:ext cx="31152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latin typeface="PT Sans" panose="020B0503020203020204" pitchFamily="34" charset="0"/>
              </a:rPr>
              <a:t>Need to match </a:t>
            </a:r>
            <a:r>
              <a:rPr lang="fr-FR" sz="1600" b="1" dirty="0" err="1">
                <a:latin typeface="PT Sans" panose="020B0503020203020204" pitchFamily="34" charset="0"/>
              </a:rPr>
              <a:t>market</a:t>
            </a:r>
            <a:r>
              <a:rPr lang="fr-FR" sz="1600" b="1" dirty="0">
                <a:latin typeface="PT Sans" panose="020B0503020203020204" pitchFamily="34" charset="0"/>
              </a:rPr>
              <a:t> </a:t>
            </a:r>
            <a:r>
              <a:rPr lang="fr-FR" sz="1600" b="1" dirty="0" err="1">
                <a:latin typeface="PT Sans" panose="020B0503020203020204" pitchFamily="34" charset="0"/>
              </a:rPr>
              <a:t>realities</a:t>
            </a:r>
            <a:endParaRPr lang="fr-FR" sz="1600" b="1" dirty="0">
              <a:latin typeface="PT Sans" panose="020B0503020203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469A54-C995-2579-4608-1BFEE4A7FD10}"/>
              </a:ext>
            </a:extLst>
          </p:cNvPr>
          <p:cNvSpPr/>
          <p:nvPr/>
        </p:nvSpPr>
        <p:spPr>
          <a:xfrm>
            <a:off x="5215356" y="2948951"/>
            <a:ext cx="2654746" cy="1597804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55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defTabSz="497604"/>
            <a:endParaRPr lang="en-US" sz="1469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3066882" y="894022"/>
            <a:ext cx="57088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/>
            <a:r>
              <a:rPr lang="en-US" sz="2100" b="1" dirty="0">
                <a:solidFill>
                  <a:srgbClr val="7030A0"/>
                </a:solidFill>
                <a:latin typeface="PT Sans" panose="020B0503020203020204" pitchFamily="34" charset="0"/>
              </a:rPr>
              <a:t>  </a:t>
            </a:r>
            <a:r>
              <a:rPr lang="en-US" sz="2000" b="1" dirty="0">
                <a:solidFill>
                  <a:srgbClr val="7030A0"/>
                </a:solidFill>
                <a:latin typeface="PT Sans" panose="020B0503020203020204" pitchFamily="34" charset="0"/>
              </a:rPr>
              <a:t>KEY CHANGES – Towards more level playing field</a:t>
            </a:r>
            <a:endParaRPr lang="en-US" sz="2100" dirty="0">
              <a:solidFill>
                <a:srgbClr val="7030A0"/>
              </a:solidFill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7" y="3839621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6310"/>
            <a:endParaRPr lang="fr-FR" sz="146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87DD20-1A1A-5F9E-BC64-0650468A1340}"/>
              </a:ext>
            </a:extLst>
          </p:cNvPr>
          <p:cNvSpPr txBox="1"/>
          <p:nvPr/>
        </p:nvSpPr>
        <p:spPr>
          <a:xfrm>
            <a:off x="3635896" y="1475904"/>
            <a:ext cx="5348778" cy="3986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Establishment criteria / jurisdiction + freedom of reception and retransmission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Promotion of European works for VOD services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Audiovisual commercial communications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Video-sharing platforms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Protection of minors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Independence of National Regulatory Authorities (NRAs)</a:t>
            </a:r>
          </a:p>
          <a:p>
            <a:pPr marL="233258" indent="-233258" defTabSz="39631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PT Sans" panose="020B0503020203020204" pitchFamily="34" charset="0"/>
                <a:cs typeface="Times New Roman" panose="02020603050405020304" pitchFamily="18" charset="0"/>
              </a:rPr>
              <a:t>Transparency of media ownership and promotion of media pluralism</a:t>
            </a:r>
          </a:p>
          <a:p>
            <a:pPr defTabSz="396310">
              <a:spcAft>
                <a:spcPts val="1200"/>
              </a:spcAft>
            </a:pPr>
            <a:endParaRPr lang="en-US" sz="1600" kern="100" dirty="0">
              <a:solidFill>
                <a:srgbClr val="000000"/>
              </a:solidFill>
              <a:latin typeface="PT Sans" panose="020B0503020203020204" pitchFamily="34" charset="0"/>
              <a:cs typeface="Times New Roman" panose="02020603050405020304" pitchFamily="18" charset="0"/>
            </a:endParaRPr>
          </a:p>
          <a:p>
            <a:pPr marL="233258" indent="-233258" defTabSz="396310">
              <a:spcAft>
                <a:spcPts val="490"/>
              </a:spcAft>
              <a:buFont typeface="Wingdings" panose="05000000000000000000" pitchFamily="2" charset="2"/>
              <a:buChar char="§"/>
            </a:pPr>
            <a:endParaRPr lang="fr-FR" sz="1306" b="1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4A8B7D-F525-D63E-DEDC-E566013BD46D}"/>
              </a:ext>
            </a:extLst>
          </p:cNvPr>
          <p:cNvSpPr/>
          <p:nvPr/>
        </p:nvSpPr>
        <p:spPr>
          <a:xfrm>
            <a:off x="409614" y="328126"/>
            <a:ext cx="20434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/>
            <a:r>
              <a:rPr lang="en-US" sz="2400" b="1" dirty="0">
                <a:solidFill>
                  <a:srgbClr val="2C3F49"/>
                </a:solidFill>
                <a:latin typeface="PT Sans" panose="020B0503020203020204" pitchFamily="34" charset="0"/>
              </a:rPr>
              <a:t>AVMSD 2018</a:t>
            </a:r>
          </a:p>
          <a:p>
            <a:pPr defTabSz="396310"/>
            <a:endParaRPr lang="en-US" dirty="0">
              <a:solidFill>
                <a:srgbClr val="2C3F49"/>
              </a:solidFill>
              <a:latin typeface="PT Sans" panose="020B0503020203020204" pitchFamily="34" charset="0"/>
            </a:endParaRPr>
          </a:p>
        </p:txBody>
      </p:sp>
      <p:pic>
        <p:nvPicPr>
          <p:cNvPr id="6" name="Picture 2" descr="Change Icons">
            <a:extLst>
              <a:ext uri="{FF2B5EF4-FFF2-40B4-BE49-F238E27FC236}">
                <a16:creationId xmlns:a16="http://schemas.microsoft.com/office/drawing/2014/main" id="{4F121A1A-410B-E674-5BFD-2FB1EC5E1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03" y="169649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176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traight Connector 84"/>
          <p:cNvCxnSpPr/>
          <p:nvPr/>
        </p:nvCxnSpPr>
        <p:spPr>
          <a:xfrm>
            <a:off x="5024606" y="1039932"/>
            <a:ext cx="0" cy="307777"/>
          </a:xfrm>
          <a:prstGeom prst="line">
            <a:avLst/>
          </a:prstGeom>
          <a:ln>
            <a:solidFill>
              <a:schemeClr val="bg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1347613" y="2067694"/>
            <a:ext cx="7796387" cy="669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marR="0" lvl="0" indent="0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bg1"/>
                </a:solidFill>
                <a:latin typeface="PT Sans" panose="020B0503020203020204" pitchFamily="34" charset="0"/>
              </a:rPr>
              <a:t>Relevant EAO online services and publications</a:t>
            </a:r>
            <a:r>
              <a:rPr lang="en-GB" sz="2800" b="1" i="1" dirty="0">
                <a:solidFill>
                  <a:schemeClr val="bg1"/>
                </a:solidFill>
                <a:latin typeface="PT Sans" panose="020B0503020203020204" pitchFamily="34" charset="0"/>
              </a:rPr>
              <a:t>	</a:t>
            </a:r>
            <a:endParaRPr kumimoji="0" lang="en-GB" sz="2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Sans" panose="020B0503020203020204" pitchFamily="34" charset="0"/>
              <a:ea typeface="ＭＳ Ｐゴシック" pitchFamily="-107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42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defTabSz="497604"/>
            <a:endParaRPr lang="en-US" sz="1469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3419872" y="1927428"/>
            <a:ext cx="5040560" cy="114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/>
            <a:r>
              <a:rPr lang="en-US" sz="2100" b="1" dirty="0">
                <a:solidFill>
                  <a:srgbClr val="2C3F49"/>
                </a:solidFill>
                <a:latin typeface="PT Sans" panose="020B0503020203020204" pitchFamily="34" charset="0"/>
              </a:rPr>
              <a:t> </a:t>
            </a:r>
            <a:r>
              <a:rPr lang="en-US" sz="2400" b="1" dirty="0" err="1">
                <a:solidFill>
                  <a:srgbClr val="2C3F49"/>
                </a:solidFill>
                <a:latin typeface="PT Sans" panose="020B0503020203020204" pitchFamily="34" charset="0"/>
              </a:rPr>
              <a:t>AVMSDatabase</a:t>
            </a:r>
            <a:endParaRPr lang="en-US" sz="2100" b="1" dirty="0">
              <a:solidFill>
                <a:srgbClr val="2C3F49"/>
              </a:solidFill>
              <a:latin typeface="PT Sans" panose="020B0503020203020204" pitchFamily="34" charset="0"/>
            </a:endParaRPr>
          </a:p>
          <a:p>
            <a:pPr defTabSz="396310"/>
            <a:r>
              <a:rPr lang="en-US" sz="1500" b="1" dirty="0">
                <a:solidFill>
                  <a:srgbClr val="2C3F49"/>
                </a:solidFill>
                <a:latin typeface="PT Sans" panose="020B0503020203020204" pitchFamily="34" charset="0"/>
              </a:rPr>
              <a:t> </a:t>
            </a:r>
            <a:endParaRPr lang="en-US" sz="1469" dirty="0">
              <a:solidFill>
                <a:srgbClr val="2C3F49"/>
              </a:solidFill>
              <a:latin typeface="PT Sans" panose="020B0503020203020204" pitchFamily="34" charset="0"/>
            </a:endParaRPr>
          </a:p>
          <a:p>
            <a:pPr defTabSz="396310"/>
            <a:r>
              <a:rPr lang="en-US" sz="1469" dirty="0">
                <a:solidFill>
                  <a:srgbClr val="2C3F49"/>
                </a:solidFill>
                <a:latin typeface="PT Sans" panose="020B0503020203020204" pitchFamily="34" charset="0"/>
              </a:rPr>
              <a:t>	</a:t>
            </a:r>
          </a:p>
          <a:p>
            <a:pPr defTabSz="396310"/>
            <a:endParaRPr lang="en-US" sz="1469" dirty="0">
              <a:solidFill>
                <a:srgbClr val="2C3F49"/>
              </a:solidFill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7" y="3839621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6310"/>
            <a:endParaRPr lang="fr-FR" sz="146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1A50D-1DA2-65C7-AA47-E24CCA465C5C}"/>
              </a:ext>
            </a:extLst>
          </p:cNvPr>
          <p:cNvSpPr txBox="1"/>
          <p:nvPr/>
        </p:nvSpPr>
        <p:spPr>
          <a:xfrm>
            <a:off x="3444278" y="2398491"/>
            <a:ext cx="4878909" cy="81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310"/>
            <a:r>
              <a:rPr lang="en-US" sz="16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Database on the transposition of the AVMS Directive into national legislation. </a:t>
            </a:r>
          </a:p>
          <a:p>
            <a:pPr defTabSz="396310"/>
            <a:endParaRPr lang="en-GB" sz="1469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AVMSD Database">
            <a:extLst>
              <a:ext uri="{FF2B5EF4-FFF2-40B4-BE49-F238E27FC236}">
                <a16:creationId xmlns:a16="http://schemas.microsoft.com/office/drawing/2014/main" id="{43AC2FE9-A0DE-50AD-C421-29DE7FE8E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75" y="2051269"/>
            <a:ext cx="1161537" cy="109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AFD69F-2ECE-FCDA-DD0F-C80EFC9685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69" y="1704046"/>
            <a:ext cx="694445" cy="6944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37BDBE-696C-FAF1-04DB-7C59954F94BA}"/>
              </a:ext>
            </a:extLst>
          </p:cNvPr>
          <p:cNvSpPr txBox="1"/>
          <p:nvPr/>
        </p:nvSpPr>
        <p:spPr>
          <a:xfrm>
            <a:off x="1570117" y="4263320"/>
            <a:ext cx="22050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</a:lstStyle>
          <a:p>
            <a:r>
              <a:rPr lang="fr-FR" sz="14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https://avmsd.obs.int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40087C5-92DA-9F83-4D81-715AC12F605B}"/>
              </a:ext>
            </a:extLst>
          </p:cNvPr>
          <p:cNvSpPr/>
          <p:nvPr/>
        </p:nvSpPr>
        <p:spPr>
          <a:xfrm>
            <a:off x="531548" y="4174892"/>
            <a:ext cx="978408" cy="484632"/>
          </a:xfrm>
          <a:prstGeom prst="rightArrow">
            <a:avLst/>
          </a:prstGeom>
          <a:solidFill>
            <a:srgbClr val="F079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914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defTabSz="497604"/>
            <a:endParaRPr lang="en-US" sz="1469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3203848" y="1927428"/>
            <a:ext cx="5256584" cy="1144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/>
            <a:r>
              <a:rPr lang="en-US" sz="2100" b="1" dirty="0">
                <a:solidFill>
                  <a:srgbClr val="2C3F49"/>
                </a:solidFill>
                <a:latin typeface="PT Sans" panose="020B0503020203020204" pitchFamily="34" charset="0"/>
              </a:rPr>
              <a:t> </a:t>
            </a:r>
            <a:r>
              <a:rPr lang="en-US" sz="2400" b="1" dirty="0" err="1">
                <a:solidFill>
                  <a:srgbClr val="2C3F49"/>
                </a:solidFill>
                <a:latin typeface="PT Sans" panose="020B0503020203020204" pitchFamily="34" charset="0"/>
              </a:rPr>
              <a:t>AVMSDigest</a:t>
            </a:r>
            <a:endParaRPr lang="en-US" sz="2100" b="1" dirty="0">
              <a:solidFill>
                <a:srgbClr val="2C3F49"/>
              </a:solidFill>
              <a:latin typeface="PT Sans" panose="020B0503020203020204" pitchFamily="34" charset="0"/>
            </a:endParaRPr>
          </a:p>
          <a:p>
            <a:pPr defTabSz="396310"/>
            <a:r>
              <a:rPr lang="en-US" sz="1500" b="1" dirty="0">
                <a:solidFill>
                  <a:srgbClr val="2C3F49"/>
                </a:solidFill>
                <a:latin typeface="PT Sans" panose="020B0503020203020204" pitchFamily="34" charset="0"/>
              </a:rPr>
              <a:t> </a:t>
            </a:r>
            <a:endParaRPr lang="en-US" sz="1469" dirty="0">
              <a:solidFill>
                <a:srgbClr val="2C3F49"/>
              </a:solidFill>
              <a:latin typeface="PT Sans" panose="020B0503020203020204" pitchFamily="34" charset="0"/>
            </a:endParaRPr>
          </a:p>
          <a:p>
            <a:pPr defTabSz="396310"/>
            <a:r>
              <a:rPr lang="en-US" sz="1469" dirty="0">
                <a:solidFill>
                  <a:srgbClr val="2C3F49"/>
                </a:solidFill>
                <a:latin typeface="PT Sans" panose="020B0503020203020204" pitchFamily="34" charset="0"/>
              </a:rPr>
              <a:t>	</a:t>
            </a:r>
          </a:p>
          <a:p>
            <a:pPr defTabSz="396310"/>
            <a:endParaRPr lang="en-US" sz="1469" dirty="0">
              <a:solidFill>
                <a:srgbClr val="2C3F49"/>
              </a:solidFill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7" y="3839621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6310"/>
            <a:endParaRPr lang="fr-FR" sz="146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1A50D-1DA2-65C7-AA47-E24CCA465C5C}"/>
              </a:ext>
            </a:extLst>
          </p:cNvPr>
          <p:cNvSpPr txBox="1"/>
          <p:nvPr/>
        </p:nvSpPr>
        <p:spPr>
          <a:xfrm>
            <a:off x="3491880" y="2447914"/>
            <a:ext cx="4878909" cy="81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396310"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promotion of European works (2023)</a:t>
            </a:r>
          </a:p>
          <a:p>
            <a:pPr marL="285750" indent="-285750" defTabSz="396310">
              <a:buFont typeface="Wingdings" panose="05000000000000000000" pitchFamily="2" charset="2"/>
              <a:buChar char="§"/>
            </a:pPr>
            <a:r>
              <a:rPr lang="en-US" sz="16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protection of minors on VSPs (Fall 2024)</a:t>
            </a:r>
          </a:p>
          <a:p>
            <a:pPr defTabSz="396310"/>
            <a:endParaRPr lang="en-GB" sz="1469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7BDBE-696C-FAF1-04DB-7C59954F94BA}"/>
              </a:ext>
            </a:extLst>
          </p:cNvPr>
          <p:cNvSpPr txBox="1"/>
          <p:nvPr/>
        </p:nvSpPr>
        <p:spPr>
          <a:xfrm>
            <a:off x="1404663" y="4146559"/>
            <a:ext cx="5459293" cy="3101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</a:lstStyle>
          <a:p>
            <a:r>
              <a:rPr lang="fr-FR" sz="1400" kern="1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https://rm.coe.int/avmsdigest-the-promotion-of-european-works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40087C5-92DA-9F83-4D81-715AC12F605B}"/>
              </a:ext>
            </a:extLst>
          </p:cNvPr>
          <p:cNvSpPr/>
          <p:nvPr/>
        </p:nvSpPr>
        <p:spPr>
          <a:xfrm>
            <a:off x="368300" y="4133804"/>
            <a:ext cx="978408" cy="484632"/>
          </a:xfrm>
          <a:prstGeom prst="rightArrow">
            <a:avLst/>
          </a:prstGeom>
          <a:solidFill>
            <a:srgbClr val="F079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3D1587-03C5-C5C6-B65C-2FE05A8421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1563357"/>
            <a:ext cx="1343484" cy="20167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76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Object 5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57" name="Object 5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AutoShape 2" descr="Creative Europ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  <a:lvl2pPr marL="609585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2pPr>
            <a:lvl3pPr marL="1219170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3pPr>
            <a:lvl4pPr marL="1828754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4pPr>
            <a:lvl5pPr marL="2438339" algn="l" defTabSz="609585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-107" charset="-128"/>
                <a:cs typeface="+mn-cs"/>
              </a:defRPr>
            </a:lvl9pPr>
          </a:lstStyle>
          <a:p>
            <a:pPr defTabSz="497604"/>
            <a:endParaRPr lang="en-US" sz="1469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B04D69-5484-4886-92ED-F781E34C39C1}"/>
              </a:ext>
            </a:extLst>
          </p:cNvPr>
          <p:cNvSpPr/>
          <p:nvPr/>
        </p:nvSpPr>
        <p:spPr>
          <a:xfrm>
            <a:off x="3510718" y="1593366"/>
            <a:ext cx="5040560" cy="1744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6310"/>
            <a:r>
              <a:rPr lang="en-US" sz="2100" b="1" dirty="0">
                <a:solidFill>
                  <a:srgbClr val="2C3F49"/>
                </a:solidFill>
                <a:latin typeface="PT Sans" panose="020B0503020203020204" pitchFamily="34" charset="0"/>
              </a:rPr>
              <a:t> MAPPING ON THE APPLICATION OF THE AVMSD IN SELECTED NON-EU COUNTRIES</a:t>
            </a:r>
          </a:p>
          <a:p>
            <a:pPr defTabSz="396310"/>
            <a:endParaRPr lang="en-US" sz="2100" b="1" dirty="0">
              <a:solidFill>
                <a:srgbClr val="2C3F49"/>
              </a:solidFill>
              <a:latin typeface="PT Sans" panose="020B0503020203020204" pitchFamily="34" charset="0"/>
            </a:endParaRPr>
          </a:p>
          <a:p>
            <a:pPr defTabSz="396310"/>
            <a:r>
              <a:rPr lang="en-US" sz="1500" b="1" dirty="0">
                <a:solidFill>
                  <a:srgbClr val="2C3F49"/>
                </a:solidFill>
                <a:latin typeface="PT Sans" panose="020B0503020203020204" pitchFamily="34" charset="0"/>
              </a:rPr>
              <a:t> </a:t>
            </a:r>
            <a:endParaRPr lang="en-US" sz="1469" dirty="0">
              <a:solidFill>
                <a:srgbClr val="2C3F49"/>
              </a:solidFill>
              <a:latin typeface="PT Sans" panose="020B0503020203020204" pitchFamily="34" charset="0"/>
            </a:endParaRPr>
          </a:p>
          <a:p>
            <a:pPr defTabSz="396310"/>
            <a:r>
              <a:rPr lang="en-US" sz="1469" dirty="0">
                <a:solidFill>
                  <a:srgbClr val="2C3F49"/>
                </a:solidFill>
                <a:latin typeface="PT Sans" panose="020B0503020203020204" pitchFamily="34" charset="0"/>
              </a:rPr>
              <a:t>	</a:t>
            </a:r>
          </a:p>
          <a:p>
            <a:pPr defTabSz="396310"/>
            <a:endParaRPr lang="en-US" sz="1469" dirty="0">
              <a:solidFill>
                <a:srgbClr val="2C3F49"/>
              </a:solidFill>
              <a:latin typeface="PT Sans" panose="020B0503020203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917CC4-F46C-42F8-8043-B1AFDD4D6E8D}"/>
              </a:ext>
            </a:extLst>
          </p:cNvPr>
          <p:cNvSpPr/>
          <p:nvPr/>
        </p:nvSpPr>
        <p:spPr>
          <a:xfrm>
            <a:off x="7479067" y="3839621"/>
            <a:ext cx="1505607" cy="107299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96310"/>
            <a:endParaRPr lang="fr-FR" sz="1469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41A50D-1DA2-65C7-AA47-E24CCA465C5C}"/>
              </a:ext>
            </a:extLst>
          </p:cNvPr>
          <p:cNvSpPr txBox="1"/>
          <p:nvPr/>
        </p:nvSpPr>
        <p:spPr>
          <a:xfrm>
            <a:off x="3591543" y="2562346"/>
            <a:ext cx="4878909" cy="1057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310"/>
            <a:r>
              <a:rPr lang="en-US" sz="16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on </a:t>
            </a:r>
            <a:r>
              <a:rPr lang="en-US" sz="16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 developments in the media field </a:t>
            </a:r>
            <a:r>
              <a:rPr lang="en-US" sz="16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range of non-EU countries conducted by the EAO in </a:t>
            </a:r>
            <a:r>
              <a:rPr lang="en-US" sz="16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and 2023 </a:t>
            </a:r>
            <a:r>
              <a:rPr lang="en-US" sz="16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published in April 2024. </a:t>
            </a:r>
          </a:p>
          <a:p>
            <a:pPr defTabSz="396310"/>
            <a:endParaRPr lang="en-GB" sz="1469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67329-B271-F87D-58D6-1D9287843C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1468721"/>
            <a:ext cx="1413745" cy="199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3580619C-DEBF-E60A-496F-6CCD47CDF13D}"/>
              </a:ext>
            </a:extLst>
          </p:cNvPr>
          <p:cNvSpPr/>
          <p:nvPr/>
        </p:nvSpPr>
        <p:spPr>
          <a:xfrm>
            <a:off x="580019" y="4214865"/>
            <a:ext cx="978408" cy="484632"/>
          </a:xfrm>
          <a:prstGeom prst="rightArrow">
            <a:avLst/>
          </a:prstGeom>
          <a:solidFill>
            <a:srgbClr val="F079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AC34F4-0535-1310-A59C-86FB4846986B}"/>
              </a:ext>
            </a:extLst>
          </p:cNvPr>
          <p:cNvSpPr txBox="1"/>
          <p:nvPr/>
        </p:nvSpPr>
        <p:spPr>
          <a:xfrm>
            <a:off x="3990057" y="3629305"/>
            <a:ext cx="4589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96354-FD25-8EA6-7B75-3FA3148F7B66}"/>
              </a:ext>
            </a:extLst>
          </p:cNvPr>
          <p:cNvSpPr txBox="1"/>
          <p:nvPr/>
        </p:nvSpPr>
        <p:spPr>
          <a:xfrm>
            <a:off x="1569094" y="4301740"/>
            <a:ext cx="48789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https://www.obs.coe.int/en/web/observatoire/mapping-reports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101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2.1|13.6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6.5|7|5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0.8|14.1|1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2|1.2|10.7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|4.1|11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6.6|16.8|2.3|26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1|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general_presentation">
  <a:themeElements>
    <a:clrScheme name="Personnalisée 11">
      <a:dk1>
        <a:srgbClr val="35363C"/>
      </a:dk1>
      <a:lt1>
        <a:srgbClr val="000000"/>
      </a:lt1>
      <a:dk2>
        <a:srgbClr val="FFFFFF"/>
      </a:dk2>
      <a:lt2>
        <a:srgbClr val="EEECE1"/>
      </a:lt2>
      <a:accent1>
        <a:srgbClr val="35363C"/>
      </a:accent1>
      <a:accent2>
        <a:srgbClr val="35363C"/>
      </a:accent2>
      <a:accent3>
        <a:srgbClr val="35363C"/>
      </a:accent3>
      <a:accent4>
        <a:srgbClr val="35363C"/>
      </a:accent4>
      <a:accent5>
        <a:srgbClr val="35363C"/>
      </a:accent5>
      <a:accent6>
        <a:srgbClr val="35363C"/>
      </a:accent6>
      <a:hlink>
        <a:srgbClr val="35363C"/>
      </a:hlink>
      <a:folHlink>
        <a:srgbClr val="35363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general_presentation">
  <a:themeElements>
    <a:clrScheme name="Personnalisée 11">
      <a:dk1>
        <a:srgbClr val="35363C"/>
      </a:dk1>
      <a:lt1>
        <a:srgbClr val="000000"/>
      </a:lt1>
      <a:dk2>
        <a:srgbClr val="FFFFFF"/>
      </a:dk2>
      <a:lt2>
        <a:srgbClr val="EEECE1"/>
      </a:lt2>
      <a:accent1>
        <a:srgbClr val="35363C"/>
      </a:accent1>
      <a:accent2>
        <a:srgbClr val="35363C"/>
      </a:accent2>
      <a:accent3>
        <a:srgbClr val="35363C"/>
      </a:accent3>
      <a:accent4>
        <a:srgbClr val="35363C"/>
      </a:accent4>
      <a:accent5>
        <a:srgbClr val="35363C"/>
      </a:accent5>
      <a:accent6>
        <a:srgbClr val="35363C"/>
      </a:accent6>
      <a:hlink>
        <a:srgbClr val="35363C"/>
      </a:hlink>
      <a:folHlink>
        <a:srgbClr val="35363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taff request compensation mission" ma:contentTypeID="0x0101005C0F1944167B4B6AA71171AA08BA3EEF00E1CDE30017C94646991A13FF8D7211E124009E9D2415C318A24CA16664458BB88E80" ma:contentTypeVersion="20" ma:contentTypeDescription="Root Document for Document Management" ma:contentTypeScope="" ma:versionID="a99ffd6bff285a7d9309ec5b11b459b2">
  <xsd:schema xmlns:xsd="http://www.w3.org/2001/XMLSchema" xmlns:xs="http://www.w3.org/2001/XMLSchema" xmlns:p="http://schemas.microsoft.com/office/2006/metadata/properties" xmlns:ns1="4838c6fa-9a4a-497b-a233-5c4f8bc6fea9" xmlns:ns3="67a33a64-024f-43c9-ba03-423464b66493" targetNamespace="http://schemas.microsoft.com/office/2006/metadata/properties" ma:root="true" ma:fieldsID="a6a6aa84cb2e4f878b6e641e3416ba99" ns1:_="" ns3:_="">
    <xsd:import namespace="4838c6fa-9a4a-497b-a233-5c4f8bc6fea9"/>
    <xsd:import namespace="67a33a64-024f-43c9-ba03-423464b66493"/>
    <xsd:element name="properties">
      <xsd:complexType>
        <xsd:sequence>
          <xsd:element name="documentManagement">
            <xsd:complexType>
              <xsd:all>
                <xsd:element ref="ns1:dmdocid" minOccurs="0"/>
                <xsd:element ref="ns1:dmtitlecontinuation" minOccurs="0"/>
                <xsd:element ref="ns1:dmreferencenumber" minOccurs="0"/>
                <xsd:element ref="ns1:dmauthorpersonal" minOccurs="0"/>
                <xsd:element ref="ns1:dmdocumentdate"/>
                <xsd:element ref="ns1:dmsubjectpersonal" minOccurs="0"/>
                <xsd:element ref="ns1:dmgeneralnote" minOccurs="0"/>
                <xsd:element ref="ns1:dmlanguagelinks" minOccurs="0"/>
                <xsd:element ref="ns1:TaxCatchAll" minOccurs="0"/>
                <xsd:element ref="ns1:TaxCatchAllLabel" minOccurs="0"/>
                <xsd:element ref="ns1:j40de1a117634500ac65b87be0377059" minOccurs="0"/>
                <xsd:element ref="ns1:dmrmpath" minOccurs="0"/>
                <xsd:element ref="ns1:f1b20b977cca481182d958d0719f4bd9" minOccurs="0"/>
                <xsd:element ref="ns1:cbf16a577d6b43db99dfbc9d10cb2eb5" minOccurs="0"/>
                <xsd:element ref="ns1:hcd3c982855d4afda7a8ae75fc54341a" minOccurs="0"/>
                <xsd:element ref="ns1:a4fd9ae738a64d2389bd84194e60f6aa" minOccurs="0"/>
                <xsd:element ref="ns1:i7f2c7483f3d43c5aba50b29884f06a5" minOccurs="0"/>
                <xsd:element ref="ns1:iadfe8f1f56a4ddf8aeef4e2577fa743" minOccurs="0"/>
                <xsd:element ref="ns1:ce04ed8e094b477198ff21eacd4d7eea" minOccurs="0"/>
                <xsd:element ref="ns1:b9180c0c23d6484cb1319ad92de8b532" minOccurs="0"/>
                <xsd:element ref="ns1:nbd601fd50244aec8a595a25377b2ac1" minOccurs="0"/>
                <xsd:element ref="ns3:aef4c704a7df414c8c73fe16caeecd2f" minOccurs="0"/>
                <xsd:element ref="ns1:bc08140a316241cdb48e2f700880873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8c6fa-9a4a-497b-a233-5c4f8bc6fea9" elementFormDefault="qualified">
    <xsd:import namespace="http://schemas.microsoft.com/office/2006/documentManagement/types"/>
    <xsd:import namespace="http://schemas.microsoft.com/office/infopath/2007/PartnerControls"/>
    <xsd:element name="dmdocid" ma:index="0" nillable="true" ma:displayName="Identifier" ma:description="" ma:hidden="true" ma:internalName="dmdocid">
      <xsd:simpleType>
        <xsd:restriction base="dms:Unknown"/>
      </xsd:simpleType>
    </xsd:element>
    <xsd:element name="dmtitlecontinuation" ma:index="3" nillable="true" ma:displayName="Continuation of title" ma:description="" ma:internalName="dmtitlecontinuation">
      <xsd:simpleType>
        <xsd:restriction base="dms:Note">
          <xsd:maxLength value="255"/>
        </xsd:restriction>
      </xsd:simpleType>
    </xsd:element>
    <xsd:element name="dmreferencenumber" ma:index="5" nillable="true" ma:displayName="Document reference" ma:description="Unique item identifier" ma:internalName="dmreferencenumber">
      <xsd:simpleType>
        <xsd:restriction base="dms:Text"/>
      </xsd:simpleType>
    </xsd:element>
    <xsd:element name="dmauthorpersonal" ma:index="10" nillable="true" ma:displayName="Author - Personal" ma:description="Personal author" ma:internalName="dmauthorpersonal">
      <xsd:simpleType>
        <xsd:restriction base="dms:Text"/>
      </xsd:simpleType>
    </xsd:element>
    <xsd:element name="dmdocumentdate" ma:index="11" ma:displayName="Document date" ma:description="Date of publication, validation or adoption &lt;br /&gt; of a document" ma:format="DateOnly" ma:internalName="dmdocumentdate">
      <xsd:simpleType>
        <xsd:restriction base="dms:DateTime"/>
      </xsd:simpleType>
    </xsd:element>
    <xsd:element name="dmsubjectpersonal" ma:index="16" nillable="true" ma:displayName="Subject - Personal" ma:description="For content concerning an organisation" ma:internalName="dmsubjectpersonal">
      <xsd:simpleType>
        <xsd:restriction base="dms:Text"/>
      </xsd:simpleType>
    </xsd:element>
    <xsd:element name="dmgeneralnote" ma:index="19" nillable="true" ma:displayName="General note" ma:description="General public note" ma:internalName="dmgeneralnote">
      <xsd:simpleType>
        <xsd:restriction base="dms:Note">
          <xsd:maxLength value="255"/>
        </xsd:restriction>
      </xsd:simpleType>
    </xsd:element>
    <xsd:element name="dmlanguagelinks" ma:index="20" nillable="true" ma:displayName="Other languages" ma:description="" ma:hidden="true" ma:internalName="dmlanguagelinks">
      <xsd:simpleType>
        <xsd:restriction base="dms:Unknown"/>
      </xsd:simpleType>
    </xsd:element>
    <xsd:element name="TaxCatchAll" ma:index="25" nillable="true" ma:displayName="Taxonomy Catch All Column" ma:hidden="true" ma:list="{bbe67be6-d3cf-4c0c-840e-a9c10a46e87f}" ma:internalName="TaxCatchAll" ma:showField="CatchAllData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6" nillable="true" ma:displayName="Taxonomy Catch All Column1" ma:hidden="true" ma:list="{bbe67be6-d3cf-4c0c-840e-a9c10a46e87f}" ma:internalName="TaxCatchAllLabel" ma:readOnly="true" ma:showField="CatchAllDataLabel" ma:web="67a33a64-024f-43c9-ba03-423464b6649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0de1a117634500ac65b87be0377059" ma:index="27" nillable="true" ma:taxonomy="true" ma:internalName="j40de1a117634500ac65b87be0377059" ma:taxonomyFieldName="dmothercorporate" ma:displayName="Other corporate author" ma:default="" ma:fieldId="{340de1a1-1763-4500-ac65-b87be0377059}" ma:taxonomyMulti="true" ma:sspId="e2ffc9e2-f137-4959-b204-145a48f82b0b" ma:termSetId="07032ecb-9534-41eb-874d-f5ca3431cbc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mrmpath" ma:index="30" nillable="true" ma:displayName="RMS" ma:description="Contient le chemin RMS vers lequel sera déplacé le document" ma:internalName="dmrmpath">
      <xsd:simpleType>
        <xsd:restriction base="dms:Note"/>
      </xsd:simpleType>
    </xsd:element>
    <xsd:element name="f1b20b977cca481182d958d0719f4bd9" ma:index="31" ma:taxonomy="true" ma:internalName="f1b20b977cca481182d958d0719f4bd9" ma:taxonomyFieldName="dmauthorcorporate" ma:displayName="Author - Corporate" ma:readOnly="false" ma:default="218;#European Audiovisual Observatory|592dd60a-8fef-415a-a763-d9197d71fadf" ma:fieldId="{f1b20b97-7cca-4811-82d9-58d0719f4bd9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f16a577d6b43db99dfbc9d10cb2eb5" ma:index="32" nillable="true" ma:taxonomy="true" ma:internalName="cbf16a577d6b43db99dfbc9d10cb2eb5" ma:taxonomyFieldName="dmdocumenttype" ma:displayName="Document Type" ma:default="" ma:fieldId="{cbf16a57-7d6b-43db-99df-bc9d10cb2eb5}" ma:sspId="e2ffc9e2-f137-4959-b204-145a48f82b0b" ma:termSetId="985506a8-2e52-4650-b019-805b4b24376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cd3c982855d4afda7a8ae75fc54341a" ma:index="33" ma:taxonomy="true" ma:internalName="hcd3c982855d4afda7a8ae75fc54341a" ma:taxonomyFieldName="dmlanguages" ma:displayName="Language(s)" ma:default="" ma:fieldId="{1cd3c982-855d-4afd-a7a8-ae75fc54341a}" ma:taxonomyMulti="true" ma:sspId="e2ffc9e2-f137-4959-b204-145a48f82b0b" ma:termSetId="ab9d2615-07bf-4c33-a062-6f28348b21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4fd9ae738a64d2389bd84194e60f6aa" ma:index="34" nillable="true" ma:taxonomy="true" ma:internalName="a4fd9ae738a64d2389bd84194e60f6aa" ma:taxonomyFieldName="dmprogrammeactivities" ma:displayName="Programme of activities" ma:default="" ma:fieldId="{a4fd9ae7-38a6-4d23-89bd-84194e60f6aa}" ma:sspId="e2ffc9e2-f137-4959-b204-145a48f82b0b" ma:termSetId="46258e35-0224-4166-b3b4-a71dd59f95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f2c7483f3d43c5aba50b29884f06a5" ma:index="35" nillable="true" ma:taxonomy="true" ma:internalName="i7f2c7483f3d43c5aba50b29884f06a5" ma:taxonomyFieldName="dmsubjectcorporate" ma:displayName="Subject - Corporate body" ma:readOnly="false" ma:default="" ma:fieldId="{27f2c748-3f3d-43c5-aba5-0b29884f06a5}" ma:taxonomyMulti="true" ma:sspId="e2ffc9e2-f137-4959-b204-145a48f82b0b" ma:termSetId="d9333d57-abe1-415d-a232-0bf9fee0416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adfe8f1f56a4ddf8aeef4e2577fa743" ma:index="36" nillable="true" ma:taxonomy="true" ma:internalName="iadfe8f1f56a4ddf8aeef4e2577fa743" ma:taxonomyFieldName="dmsubjectfreekeyword" ma:displayName="Subject - Free keywords" ma:default="" ma:fieldId="{2adfe8f1-f56a-4ddf-8aee-f4e2577fa743}" ma:taxonomyMulti="true" ma:sspId="e2ffc9e2-f137-4959-b204-145a48f82b0b" ma:termSetId="2ab1f8ed-df45-46cf-8cab-739a41127d1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e04ed8e094b477198ff21eacd4d7eea" ma:index="37" nillable="true" ma:taxonomy="true" ma:internalName="ce04ed8e094b477198ff21eacd4d7eea" ma:taxonomyFieldName="dmsubjectgeographical" ma:displayName="Subject - Geographical" ma:default="" ma:fieldId="{ce04ed8e-094b-4771-98ff-21eacd4d7eea}" ma:taxonomyMulti="true" ma:sspId="e2ffc9e2-f137-4959-b204-145a48f82b0b" ma:termSetId="2d48af7f-d725-4222-869f-e8616affdc2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180c0c23d6484cb1319ad92de8b532" ma:index="38" nillable="true" ma:taxonomy="true" ma:internalName="b9180c0c23d6484cb1319ad92de8b532" ma:taxonomyFieldName="dmsubjectkeyword" ma:displayName="Subject -  Keywords" ma:readOnly="false" ma:default="" ma:fieldId="{b9180c0c-23d6-484c-b131-9ad92de8b532}" ma:taxonomyMulti="true" ma:sspId="e2ffc9e2-f137-4959-b204-145a48f82b0b" ma:termSetId="1f0742b5-cd84-4909-b376-3e0d8080277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d601fd50244aec8a595a25377b2ac1" ma:index="39" nillable="true" ma:taxonomy="true" ma:internalName="nbd601fd50244aec8a595a25377b2ac1" ma:taxonomyFieldName="dmtopic" ma:displayName="Topic" ma:default="" ma:fieldId="{7bd601fd-5024-4aec-8a59-5a25377b2ac1}" ma:taxonomyMulti="true" ma:sspId="e2ffc9e2-f137-4959-b204-145a48f82b0b" ma:termSetId="43970ace-ad21-4af0-aa8a-33aaaee684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08140a316241cdb48e2f700880873d" ma:index="42" ma:taxonomy="true" ma:internalName="bc08140a316241cdb48e2f700880873d" ma:taxonomyFieldName="dmaccessclassificationlevel" ma:displayName="Access Classification level" ma:default="217;#Internal|6e84e9be-f6bc-4243-9c22-c1ff20989e24" ma:fieldId="{bc08140a-3162-41cd-b48e-2f700880873d}" ma:sspId="e2ffc9e2-f137-4959-b204-145a48f82b0b" ma:termSetId="037c5cd5-b158-4a7f-af3a-252b823724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33a64-024f-43c9-ba03-423464b66493" elementFormDefault="qualified">
    <xsd:import namespace="http://schemas.microsoft.com/office/2006/documentManagement/types"/>
    <xsd:import namespace="http://schemas.microsoft.com/office/infopath/2007/PartnerControls"/>
    <xsd:element name="aef4c704a7df414c8c73fe16caeecd2f" ma:index="40" ma:taxonomy="true" ma:internalName="aef4c704a7df414c8c73fe16caeecd2f" ma:taxonomyFieldName="obsbusinessgrouping" ma:displayName="Business grouping" ma:default="" ma:fieldId="{aef4c704-a7df-414c-8c73-fe16caeecd2f}" ma:taxonomyMulti="true" ma:sspId="e2ffc9e2-f137-4959-b204-145a48f82b0b" ma:termSetId="7b60823a-4955-46f0-895f-85381d342a3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e2ffc9e2-f137-4959-b204-145a48f82b0b" ContentTypeId="0x0101005C0F1944167B4B6AA71171AA08BA3EEF" PreviousValue="true"/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docid xmlns="4838c6fa-9a4a-497b-a233-5c4f8bc6fea9">CED20200041097</dmdocid>
    <TaxCatchAll xmlns="4838c6fa-9a4a-497b-a233-5c4f8bc6fea9">
      <Value>238</Value>
      <Value>219</Value>
      <Value>218</Value>
      <Value>217</Value>
    </TaxCatchAll>
    <a4fd9ae738a64d2389bd84194e60f6aa xmlns="4838c6fa-9a4a-497b-a233-5c4f8bc6fea9">
      <Terms xmlns="http://schemas.microsoft.com/office/infopath/2007/PartnerControls"/>
    </a4fd9ae738a64d2389bd84194e60f6aa>
    <dmauthorpersonal xmlns="4838c6fa-9a4a-497b-a233-5c4f8bc6fea9" xsi:nil="true"/>
    <aef4c704a7df414c8c73fe16caeecd2f xmlns="67a33a64-024f-43c9-ba03-423464b66493">
      <Terms xmlns="http://schemas.microsoft.com/office/infopath/2007/PartnerControls">
        <TermInfo xmlns="http://schemas.microsoft.com/office/infopath/2007/PartnerControls">
          <TermName xmlns="http://schemas.microsoft.com/office/infopath/2007/PartnerControls">EXCO</TermName>
          <TermId xmlns="http://schemas.microsoft.com/office/infopath/2007/PartnerControls">4633f409-13b2-4102-83f8-9872c8eb1824</TermId>
        </TermInfo>
      </Terms>
    </aef4c704a7df414c8c73fe16caeecd2f>
    <b9180c0c23d6484cb1319ad92de8b532 xmlns="4838c6fa-9a4a-497b-a233-5c4f8bc6fea9">
      <Terms xmlns="http://schemas.microsoft.com/office/infopath/2007/PartnerControls"/>
    </b9180c0c23d6484cb1319ad92de8b532>
    <dmreferencenumber xmlns="4838c6fa-9a4a-497b-a233-5c4f8bc6fea9" xsi:nil="true"/>
    <dmdocumentdate xmlns="4838c6fa-9a4a-497b-a233-5c4f8bc6fea9">2020-11-01T23:00:00+00:00</dmdocumentdate>
    <ce04ed8e094b477198ff21eacd4d7eea xmlns="4838c6fa-9a4a-497b-a233-5c4f8bc6fea9">
      <Terms xmlns="http://schemas.microsoft.com/office/infopath/2007/PartnerControls"/>
    </ce04ed8e094b477198ff21eacd4d7eea>
    <dmgeneralnote xmlns="4838c6fa-9a4a-497b-a233-5c4f8bc6fea9" xsi:nil="true"/>
    <bc08140a316241cdb48e2f700880873d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</TermName>
          <TermId xmlns="http://schemas.microsoft.com/office/infopath/2007/PartnerControls">6e84e9be-f6bc-4243-9c22-c1ff20989e24</TermId>
        </TermInfo>
      </Terms>
    </bc08140a316241cdb48e2f700880873d>
    <f1b20b977cca481182d958d0719f4bd9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European Audiovisual Observatory</TermName>
          <TermId xmlns="http://schemas.microsoft.com/office/infopath/2007/PartnerControls">592dd60a-8fef-415a-a763-d9197d71fadf</TermId>
        </TermInfo>
      </Terms>
    </f1b20b977cca481182d958d0719f4bd9>
    <cbf16a577d6b43db99dfbc9d10cb2eb5 xmlns="4838c6fa-9a4a-497b-a233-5c4f8bc6fea9">
      <Terms xmlns="http://schemas.microsoft.com/office/infopath/2007/PartnerControls"/>
    </cbf16a577d6b43db99dfbc9d10cb2eb5>
    <hcd3c982855d4afda7a8ae75fc54341a xmlns="4838c6fa-9a4a-497b-a233-5c4f8bc6fea9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d32f64ea-693d-469e-a004-b8126254efc8</TermId>
        </TermInfo>
      </Terms>
    </hcd3c982855d4afda7a8ae75fc54341a>
    <i7f2c7483f3d43c5aba50b29884f06a5 xmlns="4838c6fa-9a4a-497b-a233-5c4f8bc6fea9">
      <Terms xmlns="http://schemas.microsoft.com/office/infopath/2007/PartnerControls"/>
    </i7f2c7483f3d43c5aba50b29884f06a5>
    <dmlanguagelinks xmlns="4838c6fa-9a4a-497b-a233-5c4f8bc6fea9" xsi:nil="true"/>
    <nbd601fd50244aec8a595a25377b2ac1 xmlns="4838c6fa-9a4a-497b-a233-5c4f8bc6fea9">
      <Terms xmlns="http://schemas.microsoft.com/office/infopath/2007/PartnerControls"/>
    </nbd601fd50244aec8a595a25377b2ac1>
    <iadfe8f1f56a4ddf8aeef4e2577fa743 xmlns="4838c6fa-9a4a-497b-a233-5c4f8bc6fea9">
      <Terms xmlns="http://schemas.microsoft.com/office/infopath/2007/PartnerControls"/>
    </iadfe8f1f56a4ddf8aeef4e2577fa743>
    <dmtitlecontinuation xmlns="4838c6fa-9a4a-497b-a233-5c4f8bc6fea9" xsi:nil="true"/>
    <dmrmpath xmlns="4838c6fa-9a4a-497b-a233-5c4f8bc6fea9" xsi:nil="true"/>
    <j40de1a117634500ac65b87be0377059 xmlns="4838c6fa-9a4a-497b-a233-5c4f8bc6fea9">
      <Terms xmlns="http://schemas.microsoft.com/office/infopath/2007/PartnerControls"/>
    </j40de1a117634500ac65b87be0377059>
    <dmsubjectpersonal xmlns="4838c6fa-9a4a-497b-a233-5c4f8bc6fea9" xsi:nil="true"/>
  </documentManagement>
</p:properties>
</file>

<file path=customXml/itemProps1.xml><?xml version="1.0" encoding="utf-8"?>
<ds:datastoreItem xmlns:ds="http://schemas.openxmlformats.org/officeDocument/2006/customXml" ds:itemID="{33770377-56C4-4154-A44A-77D1C5093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8c6fa-9a4a-497b-a233-5c4f8bc6fea9"/>
    <ds:schemaRef ds:uri="67a33a64-024f-43c9-ba03-423464b664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A88AF6-ED35-4741-8AA3-9C590A59C59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2DE8C80F-2312-4027-B717-3C49257D5046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E70CC46-C55D-473F-8B1C-EB432E17FF4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1BBF780B-4317-42D9-AB83-A6500D0237BE}">
  <ds:schemaRefs>
    <ds:schemaRef ds:uri="http://schemas.microsoft.com/office/2006/metadata/customXsn"/>
  </ds:schemaRefs>
</ds:datastoreItem>
</file>

<file path=customXml/itemProps6.xml><?xml version="1.0" encoding="utf-8"?>
<ds:datastoreItem xmlns:ds="http://schemas.openxmlformats.org/officeDocument/2006/customXml" ds:itemID="{C29AC20F-0AEA-47D0-B29C-54CC55DCD95F}">
  <ds:schemaRefs>
    <ds:schemaRef ds:uri="http://purl.org/dc/terms/"/>
    <ds:schemaRef ds:uri="4838c6fa-9a4a-497b-a233-5c4f8bc6fea9"/>
    <ds:schemaRef ds:uri="67a33a64-024f-43c9-ba03-423464b6649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67962</TotalTime>
  <Words>979</Words>
  <Application>Microsoft Office PowerPoint</Application>
  <PresentationFormat>On-screen Show (16:9)</PresentationFormat>
  <Paragraphs>134</Paragraphs>
  <Slides>22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PT Sans</vt:lpstr>
      <vt:lpstr>Calibri</vt:lpstr>
      <vt:lpstr>Wingdings</vt:lpstr>
      <vt:lpstr>Courier New</vt:lpstr>
      <vt:lpstr>general_presentation</vt:lpstr>
      <vt:lpstr>1_general_presentation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Council of Europe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 2020 EXCO meeting 10  November 2020 - Videoconference</dc:title>
  <dc:creator>HAESSIG Valerie</dc:creator>
  <cp:lastModifiedBy>Lena REUNGOAT</cp:lastModifiedBy>
  <cp:revision>538</cp:revision>
  <cp:lastPrinted>2024-06-10T11:18:30Z</cp:lastPrinted>
  <dcterms:created xsi:type="dcterms:W3CDTF">2018-05-30T12:06:19Z</dcterms:created>
  <dcterms:modified xsi:type="dcterms:W3CDTF">2024-09-05T07:33:55Z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0x0101005C0F1944167B4B6AA71171AA08BA3EEF00E1CDE30017C94646991A13FF8D7211E124009E9D2415C318A24CA16664458BB88E80</vt:lpwstr>
  </property>
  <property fmtid="{D5CDD505-2E9C-101B-9397-08002B2CF9AE}" pid="3" name="dmdocid">
    <vt:lpwstr/>
  </property>
  <property fmtid="{D5CDD505-2E9C-101B-9397-08002B2CF9AE}" pid="4" name="TaxCatchAll">
    <vt:lpwstr/>
  </property>
  <property fmtid="{D5CDD505-2E9C-101B-9397-08002B2CF9AE}" pid="5" name="a4fd9ae738a64d2389bd84194e60f6aa">
    <vt:lpwstr/>
  </property>
  <property fmtid="{D5CDD505-2E9C-101B-9397-08002B2CF9AE}" pid="6" name="dmauthorpersonal">
    <vt:lpwstr/>
  </property>
  <property fmtid="{D5CDD505-2E9C-101B-9397-08002B2CF9AE}" pid="7" name="aef4c704a7df414c8c73fe16caeecd2f">
    <vt:lpwstr/>
  </property>
  <property fmtid="{D5CDD505-2E9C-101B-9397-08002B2CF9AE}" pid="8" name="b9180c0c23d6484cb1319ad92de8b532">
    <vt:lpwstr/>
  </property>
  <property fmtid="{D5CDD505-2E9C-101B-9397-08002B2CF9AE}" pid="9" name="dmreferencenumber">
    <vt:lpwstr/>
  </property>
  <property fmtid="{D5CDD505-2E9C-101B-9397-08002B2CF9AE}" pid="10" name="dmdocumentdate">
    <vt:lpwstr/>
  </property>
  <property fmtid="{D5CDD505-2E9C-101B-9397-08002B2CF9AE}" pid="11" name="ce04ed8e094b477198ff21eacd4d7eea">
    <vt:lpwstr/>
  </property>
  <property fmtid="{D5CDD505-2E9C-101B-9397-08002B2CF9AE}" pid="12" name="dmgeneralnote">
    <vt:lpwstr/>
  </property>
  <property fmtid="{D5CDD505-2E9C-101B-9397-08002B2CF9AE}" pid="13" name="bc08140a316241cdb48e2f700880873d">
    <vt:lpwstr>Internal|6e84e9be-f6bc-4243-9c22-c1ff20989e24</vt:lpwstr>
  </property>
  <property fmtid="{D5CDD505-2E9C-101B-9397-08002B2CF9AE}" pid="14" name="f1b20b977cca481182d958d0719f4bd9">
    <vt:lpwstr>European Audiovisual Observatory|592dd60a-8fef-415a-a763-d9197d71fadf</vt:lpwstr>
  </property>
  <property fmtid="{D5CDD505-2E9C-101B-9397-08002B2CF9AE}" pid="15" name="cbf16a577d6b43db99dfbc9d10cb2eb5">
    <vt:lpwstr/>
  </property>
  <property fmtid="{D5CDD505-2E9C-101B-9397-08002B2CF9AE}" pid="16" name="hcd3c982855d4afda7a8ae75fc54341a">
    <vt:lpwstr/>
  </property>
  <property fmtid="{D5CDD505-2E9C-101B-9397-08002B2CF9AE}" pid="17" name="i7f2c7483f3d43c5aba50b29884f06a5">
    <vt:lpwstr/>
  </property>
  <property fmtid="{D5CDD505-2E9C-101B-9397-08002B2CF9AE}" pid="18" name="dmlanguagelinks">
    <vt:lpwstr/>
  </property>
  <property fmtid="{D5CDD505-2E9C-101B-9397-08002B2CF9AE}" pid="19" name="nbd601fd50244aec8a595a25377b2ac1">
    <vt:lpwstr/>
  </property>
  <property fmtid="{D5CDD505-2E9C-101B-9397-08002B2CF9AE}" pid="20" name="iadfe8f1f56a4ddf8aeef4e2577fa743">
    <vt:lpwstr/>
  </property>
  <property fmtid="{D5CDD505-2E9C-101B-9397-08002B2CF9AE}" pid="21" name="dmtitlecontinuation">
    <vt:lpwstr/>
  </property>
  <property fmtid="{D5CDD505-2E9C-101B-9397-08002B2CF9AE}" pid="22" name="dmrmpath">
    <vt:lpwstr/>
  </property>
  <property fmtid="{D5CDD505-2E9C-101B-9397-08002B2CF9AE}" pid="23" name="j40de1a117634500ac65b87be0377059">
    <vt:lpwstr/>
  </property>
  <property fmtid="{D5CDD505-2E9C-101B-9397-08002B2CF9AE}" pid="24" name="dmsubjectpersonal">
    <vt:lpwstr/>
  </property>
  <property fmtid="{D5CDD505-2E9C-101B-9397-08002B2CF9AE}" pid="25" name="dmprogrammeactivities">
    <vt:lpwstr/>
  </property>
  <property fmtid="{D5CDD505-2E9C-101B-9397-08002B2CF9AE}" pid="26" name="dmaccessclassificationlevel">
    <vt:lpwstr>217;#Internal|6e84e9be-f6bc-4243-9c22-c1ff20989e24</vt:lpwstr>
  </property>
  <property fmtid="{D5CDD505-2E9C-101B-9397-08002B2CF9AE}" pid="27" name="obsbusinessgrouping">
    <vt:lpwstr>238;#EXCO|4633f409-13b2-4102-83f8-9872c8eb1824</vt:lpwstr>
  </property>
  <property fmtid="{D5CDD505-2E9C-101B-9397-08002B2CF9AE}" pid="28" name="dmauthorcorporate">
    <vt:lpwstr>218;#European Audiovisual Observatory|592dd60a-8fef-415a-a763-d9197d71fadf</vt:lpwstr>
  </property>
  <property fmtid="{D5CDD505-2E9C-101B-9397-08002B2CF9AE}" pid="29" name="dmsubjectgeographical">
    <vt:lpwstr/>
  </property>
  <property fmtid="{D5CDD505-2E9C-101B-9397-08002B2CF9AE}" pid="30" name="dmlanguages">
    <vt:lpwstr>219;#English|d32f64ea-693d-469e-a004-b8126254efc8</vt:lpwstr>
  </property>
  <property fmtid="{D5CDD505-2E9C-101B-9397-08002B2CF9AE}" pid="31" name="dmsubjectcorporate">
    <vt:lpwstr/>
  </property>
  <property fmtid="{D5CDD505-2E9C-101B-9397-08002B2CF9AE}" pid="32" name="dmdocumenttype">
    <vt:lpwstr/>
  </property>
  <property fmtid="{D5CDD505-2E9C-101B-9397-08002B2CF9AE}" pid="33" name="dmsubjectkeyword">
    <vt:lpwstr/>
  </property>
  <property fmtid="{D5CDD505-2E9C-101B-9397-08002B2CF9AE}" pid="34" name="dmsubjectfreekeyword">
    <vt:lpwstr/>
  </property>
  <property fmtid="{D5CDD505-2E9C-101B-9397-08002B2CF9AE}" pid="35" name="dmothercorporate">
    <vt:lpwstr/>
  </property>
  <property fmtid="{D5CDD505-2E9C-101B-9397-08002B2CF9AE}" pid="36" name="dmtopic">
    <vt:lpwstr/>
  </property>
</Properties>
</file>