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77" r:id="rId3"/>
    <p:sldId id="263" r:id="rId4"/>
    <p:sldId id="265" r:id="rId5"/>
    <p:sldId id="266" r:id="rId6"/>
    <p:sldId id="275" r:id="rId7"/>
    <p:sldId id="257" r:id="rId8"/>
    <p:sldId id="276" r:id="rId9"/>
    <p:sldId id="271" r:id="rId10"/>
    <p:sldId id="272" r:id="rId11"/>
    <p:sldId id="259" r:id="rId12"/>
    <p:sldId id="274" r:id="rId13"/>
    <p:sldId id="273" r:id="rId14"/>
    <p:sldId id="27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47950" autoAdjust="0"/>
  </p:normalViewPr>
  <p:slideViewPr>
    <p:cSldViewPr snapToGrid="0">
      <p:cViewPr varScale="1">
        <p:scale>
          <a:sx n="38" d="100"/>
          <a:sy n="38" d="100"/>
        </p:scale>
        <p:origin x="1724" y="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lumMod val="65000"/>
                    <a:lumOff val="35000"/>
                  </a:schemeClr>
                </a:solidFill>
                <a:latin typeface="+mn-lt"/>
                <a:ea typeface="+mn-ea"/>
                <a:cs typeface="+mn-cs"/>
              </a:defRPr>
            </a:pPr>
            <a:r>
              <a:rPr lang="en-US" sz="1200" b="1" i="0"/>
              <a:t>UAC</a:t>
            </a:r>
            <a:r>
              <a:rPr lang="en-US" sz="1200" b="1" i="0" baseline="0"/>
              <a:t> in protective custody and Reception and Identification Centers, as per referrals to EKKA</a:t>
            </a:r>
            <a:endParaRPr lang="en-US" sz="1200" b="1" i="0"/>
          </a:p>
        </c:rich>
      </c:tx>
      <c:layout>
        <c:manualLayout>
          <c:xMode val="edge"/>
          <c:yMode val="edge"/>
          <c:x val="0.12253150905599261"/>
          <c:y val="6.0543835667257677E-2"/>
        </c:manualLayout>
      </c:layout>
      <c:overlay val="0"/>
      <c:spPr>
        <a:noFill/>
        <a:ln>
          <a:noFill/>
        </a:ln>
        <a:effectLst/>
      </c:spPr>
      <c:txPr>
        <a:bodyPr rot="0" spcFirstLastPara="1" vertOverflow="ellipsis" vert="horz" wrap="square" anchor="ctr" anchorCtr="1"/>
        <a:lstStyle/>
        <a:p>
          <a:pPr>
            <a:defRPr sz="12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3.3581019362164823E-2"/>
          <c:y val="0.1809722367357966"/>
          <c:w val="0.94671637558570709"/>
          <c:h val="0.61498432487605714"/>
        </c:manualLayout>
      </c:layout>
      <c:lineChart>
        <c:grouping val="standard"/>
        <c:varyColors val="0"/>
        <c:ser>
          <c:idx val="0"/>
          <c:order val="0"/>
          <c:tx>
            <c:strRef>
              <c:f>Sheet1!$A$2</c:f>
              <c:strCache>
                <c:ptCount val="1"/>
                <c:pt idx="0">
                  <c:v>Protective custody</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dLbl>
              <c:idx val="0"/>
              <c:layout>
                <c:manualLayout>
                  <c:x val="-2.4326876756103993E-2"/>
                  <c:y val="-3.414017479157799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E450-4609-B23A-FD3C9425B172}"/>
                </c:ext>
              </c:extLst>
            </c:dLbl>
            <c:dLbl>
              <c:idx val="1"/>
              <c:layout>
                <c:manualLayout>
                  <c:x val="-2.4326876756103993E-2"/>
                  <c:y val="-3.414017479157812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450-4609-B23A-FD3C9425B172}"/>
                </c:ext>
              </c:extLst>
            </c:dLbl>
            <c:dLbl>
              <c:idx val="2"/>
              <c:layout>
                <c:manualLayout>
                  <c:x val="-2.2596657925655631E-2"/>
                  <c:y val="-3.414017479157812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E450-4609-B23A-FD3C9425B172}"/>
                </c:ext>
              </c:extLst>
            </c:dLbl>
            <c:dLbl>
              <c:idx val="3"/>
              <c:layout>
                <c:manualLayout>
                  <c:x val="-2.2596657925655645E-2"/>
                  <c:y val="-3.773670931816798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E450-4609-B23A-FD3C9425B172}"/>
                </c:ext>
              </c:extLst>
            </c:dLbl>
            <c:dLbl>
              <c:idx val="4"/>
              <c:layout>
                <c:manualLayout>
                  <c:x val="-2.65415568590779E-2"/>
                  <c:y val="-3.054364026498813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E450-4609-B23A-FD3C9425B172}"/>
                </c:ext>
              </c:extLst>
            </c:dLbl>
            <c:dLbl>
              <c:idx val="5"/>
              <c:layout>
                <c:manualLayout>
                  <c:x val="-2.65415568590779E-2"/>
                  <c:y val="-3.773670931816785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E450-4609-B23A-FD3C9425B172}"/>
                </c:ext>
              </c:extLst>
            </c:dLbl>
            <c:dLbl>
              <c:idx val="6"/>
              <c:layout>
                <c:manualLayout>
                  <c:x val="-2.6541556859077931E-2"/>
                  <c:y val="-3.414017479157812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E450-4609-B23A-FD3C9425B172}"/>
                </c:ext>
              </c:extLst>
            </c:dLbl>
            <c:dLbl>
              <c:idx val="7"/>
              <c:layout>
                <c:manualLayout>
                  <c:x val="-2.2596657925655631E-2"/>
                  <c:y val="-3.414017479157799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E450-4609-B23A-FD3C9425B172}"/>
                </c:ext>
              </c:extLst>
            </c:dLbl>
            <c:dLbl>
              <c:idx val="8"/>
              <c:layout>
                <c:manualLayout>
                  <c:x val="-2.2596657925655631E-2"/>
                  <c:y val="-3.414017479157799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E450-4609-B23A-FD3C9425B172}"/>
                </c:ext>
              </c:extLst>
            </c:dLbl>
            <c:dLbl>
              <c:idx val="9"/>
              <c:layout>
                <c:manualLayout>
                  <c:x val="-2.2596697447815839E-2"/>
                  <c:y val="-3.054364026498813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E450-4609-B23A-FD3C9425B172}"/>
                </c:ext>
              </c:extLst>
            </c:dLbl>
            <c:dLbl>
              <c:idx val="10"/>
              <c:layout>
                <c:manualLayout>
                  <c:x val="-2.2596657925655631E-2"/>
                  <c:y val="-2.694710573839827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E450-4609-B23A-FD3C9425B172}"/>
                </c:ext>
              </c:extLst>
            </c:dLbl>
            <c:dLbl>
              <c:idx val="11"/>
              <c:layout>
                <c:manualLayout>
                  <c:x val="-2.605709558655242E-2"/>
                  <c:y val="-2.335057121180841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E450-4609-B23A-FD3C9425B172}"/>
                </c:ext>
              </c:extLst>
            </c:dLbl>
            <c:dLbl>
              <c:idx val="12"/>
              <c:layout>
                <c:manualLayout>
                  <c:x val="-2.8271775689526327E-2"/>
                  <c:y val="-3.054364026498826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E450-4609-B23A-FD3C9425B172}"/>
                </c:ext>
              </c:extLst>
            </c:dLbl>
            <c:dLbl>
              <c:idx val="13"/>
              <c:layout>
                <c:manualLayout>
                  <c:x val="-2.6541556859077962E-2"/>
                  <c:y val="-3.054364026498813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E450-4609-B23A-FD3C9425B172}"/>
                </c:ext>
              </c:extLst>
            </c:dLbl>
            <c:dLbl>
              <c:idx val="14"/>
              <c:layout>
                <c:manualLayout>
                  <c:x val="-2.65415568590779E-2"/>
                  <c:y val="-3.054364026498826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E450-4609-B23A-FD3C9425B172}"/>
                </c:ext>
              </c:extLst>
            </c:dLbl>
            <c:dLbl>
              <c:idx val="15"/>
              <c:layout>
                <c:manualLayout>
                  <c:x val="-2.65415568590779E-2"/>
                  <c:y val="-3.054364026498813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E450-4609-B23A-FD3C9425B172}"/>
                </c:ext>
              </c:extLst>
            </c:dLbl>
            <c:dLbl>
              <c:idx val="16"/>
              <c:layout>
                <c:manualLayout>
                  <c:x val="-2.65415568590779E-2"/>
                  <c:y val="-3.054364026498826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E450-4609-B23A-FD3C9425B172}"/>
                </c:ext>
              </c:extLst>
            </c:dLbl>
            <c:dLbl>
              <c:idx val="17"/>
              <c:layout>
                <c:manualLayout>
                  <c:x val="-2.2596657925655631E-2"/>
                  <c:y val="-3.054364026498813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E450-4609-B23A-FD3C9425B172}"/>
                </c:ext>
              </c:extLst>
            </c:dLbl>
            <c:dLbl>
              <c:idx val="18"/>
              <c:layout>
                <c:manualLayout>
                  <c:x val="-2.2596657925655631E-2"/>
                  <c:y val="-3.054364026498813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E450-4609-B23A-FD3C9425B172}"/>
                </c:ext>
              </c:extLst>
            </c:dLbl>
            <c:dLbl>
              <c:idx val="19"/>
              <c:layout>
                <c:manualLayout>
                  <c:x val="-2.2596657925655756E-2"/>
                  <c:y val="-2.694710573839840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E450-4609-B23A-FD3C9425B172}"/>
                </c:ext>
              </c:extLst>
            </c:dLbl>
            <c:dLbl>
              <c:idx val="20"/>
              <c:layout>
                <c:manualLayout>
                  <c:x val="-2.2596657925655631E-2"/>
                  <c:y val="-3.414017479157799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E450-4609-B23A-FD3C9425B172}"/>
                </c:ext>
              </c:extLst>
            </c:dLbl>
            <c:dLbl>
              <c:idx val="21"/>
              <c:layout>
                <c:manualLayout>
                  <c:x val="-2.4326876756104121E-2"/>
                  <c:y val="-3.054364026498813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5-E450-4609-B23A-FD3C9425B172}"/>
                </c:ext>
              </c:extLst>
            </c:dLbl>
            <c:dLbl>
              <c:idx val="22"/>
              <c:layout>
                <c:manualLayout>
                  <c:x val="-9.3863690363309073E-3"/>
                  <c:y val="-3.414017479157799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6-E450-4609-B23A-FD3C9425B172}"/>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Sheet1!$B$1:$X$1</c:f>
              <c:numCache>
                <c:formatCode>[$-409]mmm\-yy;@</c:formatCode>
                <c:ptCount val="23"/>
                <c:pt idx="0">
                  <c:v>42840</c:v>
                </c:pt>
                <c:pt idx="1">
                  <c:v>42870</c:v>
                </c:pt>
                <c:pt idx="2">
                  <c:v>42901</c:v>
                </c:pt>
                <c:pt idx="3">
                  <c:v>42931</c:v>
                </c:pt>
                <c:pt idx="4">
                  <c:v>42962</c:v>
                </c:pt>
                <c:pt idx="5">
                  <c:v>42993</c:v>
                </c:pt>
                <c:pt idx="6">
                  <c:v>43023</c:v>
                </c:pt>
                <c:pt idx="7">
                  <c:v>43054</c:v>
                </c:pt>
                <c:pt idx="8">
                  <c:v>43084</c:v>
                </c:pt>
                <c:pt idx="9">
                  <c:v>43115</c:v>
                </c:pt>
                <c:pt idx="10">
                  <c:v>43146</c:v>
                </c:pt>
                <c:pt idx="11">
                  <c:v>43174</c:v>
                </c:pt>
                <c:pt idx="12">
                  <c:v>43205</c:v>
                </c:pt>
                <c:pt idx="13">
                  <c:v>43235</c:v>
                </c:pt>
                <c:pt idx="14">
                  <c:v>43266</c:v>
                </c:pt>
                <c:pt idx="15">
                  <c:v>43296</c:v>
                </c:pt>
                <c:pt idx="16">
                  <c:v>43327</c:v>
                </c:pt>
                <c:pt idx="17">
                  <c:v>43358</c:v>
                </c:pt>
                <c:pt idx="18">
                  <c:v>43388</c:v>
                </c:pt>
                <c:pt idx="19">
                  <c:v>43419</c:v>
                </c:pt>
                <c:pt idx="20">
                  <c:v>43449</c:v>
                </c:pt>
                <c:pt idx="21">
                  <c:v>43480</c:v>
                </c:pt>
                <c:pt idx="22">
                  <c:v>43511</c:v>
                </c:pt>
              </c:numCache>
            </c:numRef>
          </c:cat>
          <c:val>
            <c:numRef>
              <c:f>Sheet1!$B$2:$X$2</c:f>
              <c:numCache>
                <c:formatCode>General</c:formatCode>
                <c:ptCount val="23"/>
                <c:pt idx="0">
                  <c:v>31</c:v>
                </c:pt>
                <c:pt idx="1">
                  <c:v>61</c:v>
                </c:pt>
                <c:pt idx="2">
                  <c:v>81</c:v>
                </c:pt>
                <c:pt idx="3">
                  <c:v>94</c:v>
                </c:pt>
                <c:pt idx="4">
                  <c:v>113</c:v>
                </c:pt>
                <c:pt idx="5">
                  <c:v>106</c:v>
                </c:pt>
                <c:pt idx="6">
                  <c:v>107</c:v>
                </c:pt>
                <c:pt idx="7">
                  <c:v>80</c:v>
                </c:pt>
                <c:pt idx="8">
                  <c:v>54</c:v>
                </c:pt>
                <c:pt idx="9">
                  <c:v>89</c:v>
                </c:pt>
                <c:pt idx="10">
                  <c:v>58</c:v>
                </c:pt>
                <c:pt idx="11">
                  <c:v>87</c:v>
                </c:pt>
                <c:pt idx="12">
                  <c:v>123</c:v>
                </c:pt>
                <c:pt idx="13">
                  <c:v>200</c:v>
                </c:pt>
                <c:pt idx="14">
                  <c:v>149</c:v>
                </c:pt>
                <c:pt idx="15">
                  <c:v>135</c:v>
                </c:pt>
                <c:pt idx="16">
                  <c:v>138</c:v>
                </c:pt>
                <c:pt idx="17">
                  <c:v>90</c:v>
                </c:pt>
                <c:pt idx="18">
                  <c:v>82</c:v>
                </c:pt>
                <c:pt idx="19">
                  <c:v>72</c:v>
                </c:pt>
                <c:pt idx="20">
                  <c:v>86</c:v>
                </c:pt>
                <c:pt idx="21">
                  <c:v>86</c:v>
                </c:pt>
                <c:pt idx="22">
                  <c:v>106</c:v>
                </c:pt>
              </c:numCache>
            </c:numRef>
          </c:val>
          <c:smooth val="1"/>
          <c:extLst>
            <c:ext xmlns:c16="http://schemas.microsoft.com/office/drawing/2014/chart" uri="{C3380CC4-5D6E-409C-BE32-E72D297353CC}">
              <c16:uniqueId val="{00000017-E450-4609-B23A-FD3C9425B172}"/>
            </c:ext>
          </c:extLst>
        </c:ser>
        <c:ser>
          <c:idx val="1"/>
          <c:order val="1"/>
          <c:tx>
            <c:strRef>
              <c:f>Sheet1!$A$3</c:f>
              <c:strCache>
                <c:ptCount val="1"/>
                <c:pt idx="0">
                  <c:v>Reception and Identification Centers</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dLbl>
              <c:idx val="3"/>
              <c:layout>
                <c:manualLayout>
                  <c:x val="-1.9576270218808162E-2"/>
                  <c:y val="-3.773670931816778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8-E450-4609-B23A-FD3C9425B172}"/>
                </c:ext>
              </c:extLst>
            </c:dLbl>
            <c:dLbl>
              <c:idx val="9"/>
              <c:layout>
                <c:manualLayout>
                  <c:x val="-1.5365788284889591E-2"/>
                  <c:y val="-3.414017479157799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9-E450-4609-B23A-FD3C9425B172}"/>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Sheet1!$B$1:$X$1</c:f>
              <c:numCache>
                <c:formatCode>[$-409]mmm\-yy;@</c:formatCode>
                <c:ptCount val="23"/>
                <c:pt idx="0">
                  <c:v>42840</c:v>
                </c:pt>
                <c:pt idx="1">
                  <c:v>42870</c:v>
                </c:pt>
                <c:pt idx="2">
                  <c:v>42901</c:v>
                </c:pt>
                <c:pt idx="3">
                  <c:v>42931</c:v>
                </c:pt>
                <c:pt idx="4">
                  <c:v>42962</c:v>
                </c:pt>
                <c:pt idx="5">
                  <c:v>42993</c:v>
                </c:pt>
                <c:pt idx="6">
                  <c:v>43023</c:v>
                </c:pt>
                <c:pt idx="7">
                  <c:v>43054</c:v>
                </c:pt>
                <c:pt idx="8">
                  <c:v>43084</c:v>
                </c:pt>
                <c:pt idx="9">
                  <c:v>43115</c:v>
                </c:pt>
                <c:pt idx="10">
                  <c:v>43146</c:v>
                </c:pt>
                <c:pt idx="11">
                  <c:v>43174</c:v>
                </c:pt>
                <c:pt idx="12">
                  <c:v>43205</c:v>
                </c:pt>
                <c:pt idx="13">
                  <c:v>43235</c:v>
                </c:pt>
                <c:pt idx="14">
                  <c:v>43266</c:v>
                </c:pt>
                <c:pt idx="15">
                  <c:v>43296</c:v>
                </c:pt>
                <c:pt idx="16">
                  <c:v>43327</c:v>
                </c:pt>
                <c:pt idx="17">
                  <c:v>43358</c:v>
                </c:pt>
                <c:pt idx="18">
                  <c:v>43388</c:v>
                </c:pt>
                <c:pt idx="19">
                  <c:v>43419</c:v>
                </c:pt>
                <c:pt idx="20">
                  <c:v>43449</c:v>
                </c:pt>
                <c:pt idx="21">
                  <c:v>43480</c:v>
                </c:pt>
                <c:pt idx="22">
                  <c:v>43511</c:v>
                </c:pt>
              </c:numCache>
            </c:numRef>
          </c:cat>
          <c:val>
            <c:numRef>
              <c:f>Sheet1!$B$3:$X$3</c:f>
              <c:numCache>
                <c:formatCode>General</c:formatCode>
                <c:ptCount val="23"/>
                <c:pt idx="0">
                  <c:v>184</c:v>
                </c:pt>
                <c:pt idx="1">
                  <c:v>173</c:v>
                </c:pt>
                <c:pt idx="2">
                  <c:v>197</c:v>
                </c:pt>
                <c:pt idx="3">
                  <c:v>217</c:v>
                </c:pt>
                <c:pt idx="4">
                  <c:v>223</c:v>
                </c:pt>
                <c:pt idx="5">
                  <c:v>228</c:v>
                </c:pt>
                <c:pt idx="6">
                  <c:v>356</c:v>
                </c:pt>
                <c:pt idx="7">
                  <c:v>425</c:v>
                </c:pt>
                <c:pt idx="8">
                  <c:v>438</c:v>
                </c:pt>
                <c:pt idx="9">
                  <c:v>180</c:v>
                </c:pt>
                <c:pt idx="10">
                  <c:v>159</c:v>
                </c:pt>
                <c:pt idx="11">
                  <c:v>157</c:v>
                </c:pt>
                <c:pt idx="12">
                  <c:v>240</c:v>
                </c:pt>
                <c:pt idx="13">
                  <c:v>367</c:v>
                </c:pt>
                <c:pt idx="14">
                  <c:v>349</c:v>
                </c:pt>
                <c:pt idx="15">
                  <c:v>350</c:v>
                </c:pt>
                <c:pt idx="16">
                  <c:v>306</c:v>
                </c:pt>
                <c:pt idx="17">
                  <c:v>430</c:v>
                </c:pt>
                <c:pt idx="18">
                  <c:v>586</c:v>
                </c:pt>
                <c:pt idx="19">
                  <c:v>657</c:v>
                </c:pt>
                <c:pt idx="20">
                  <c:v>701</c:v>
                </c:pt>
                <c:pt idx="21">
                  <c:v>711</c:v>
                </c:pt>
                <c:pt idx="22">
                  <c:v>718</c:v>
                </c:pt>
              </c:numCache>
            </c:numRef>
          </c:val>
          <c:smooth val="1"/>
          <c:extLst>
            <c:ext xmlns:c16="http://schemas.microsoft.com/office/drawing/2014/chart" uri="{C3380CC4-5D6E-409C-BE32-E72D297353CC}">
              <c16:uniqueId val="{0000001A-E450-4609-B23A-FD3C9425B172}"/>
            </c:ext>
          </c:extLst>
        </c:ser>
        <c:dLbls>
          <c:showLegendKey val="0"/>
          <c:showVal val="0"/>
          <c:showCatName val="0"/>
          <c:showSerName val="0"/>
          <c:showPercent val="0"/>
          <c:showBubbleSize val="0"/>
        </c:dLbls>
        <c:marker val="1"/>
        <c:smooth val="0"/>
        <c:axId val="1249745552"/>
        <c:axId val="1249748832"/>
      </c:lineChart>
      <c:dateAx>
        <c:axId val="1249745552"/>
        <c:scaling>
          <c:orientation val="minMax"/>
        </c:scaling>
        <c:delete val="0"/>
        <c:axPos val="b"/>
        <c:numFmt formatCode="[$-409]mmm\-yy;@"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en-US"/>
          </a:p>
        </c:txPr>
        <c:crossAx val="1249748832"/>
        <c:crosses val="autoZero"/>
        <c:auto val="1"/>
        <c:lblOffset val="100"/>
        <c:baseTimeUnit val="days"/>
      </c:dateAx>
      <c:valAx>
        <c:axId val="1249748832"/>
        <c:scaling>
          <c:orientation val="minMax"/>
        </c:scaling>
        <c:delete val="1"/>
        <c:axPos val="l"/>
        <c:numFmt formatCode="General" sourceLinked="1"/>
        <c:majorTickMark val="none"/>
        <c:minorTickMark val="none"/>
        <c:tickLblPos val="nextTo"/>
        <c:crossAx val="124974555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w="9525" cap="flat" cmpd="sng" algn="ctr">
      <a:no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lumMod val="65000"/>
                    <a:lumOff val="35000"/>
                  </a:schemeClr>
                </a:solidFill>
                <a:latin typeface="+mn-lt"/>
                <a:ea typeface="+mn-ea"/>
                <a:cs typeface="+mn-cs"/>
              </a:defRPr>
            </a:pPr>
            <a:r>
              <a:rPr lang="en-US" sz="1200" b="1" i="0" dirty="0"/>
              <a:t>Estimated UAC population in Greece*</a:t>
            </a:r>
          </a:p>
        </c:rich>
      </c:tx>
      <c:overlay val="0"/>
      <c:spPr>
        <a:noFill/>
        <a:ln>
          <a:noFill/>
        </a:ln>
        <a:effectLst/>
      </c:spPr>
      <c:txPr>
        <a:bodyPr rot="0" spcFirstLastPara="1" vertOverflow="ellipsis" vert="horz" wrap="square" anchor="ctr" anchorCtr="1"/>
        <a:lstStyle/>
        <a:p>
          <a:pPr>
            <a:defRPr sz="12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4.0088990436408928E-2"/>
          <c:y val="0.16491901150056298"/>
          <c:w val="0.93571533086340219"/>
          <c:h val="0.69255775489740246"/>
        </c:manualLayout>
      </c:layout>
      <c:lineChart>
        <c:grouping val="standard"/>
        <c:varyColors val="0"/>
        <c:ser>
          <c:idx val="0"/>
          <c:order val="0"/>
          <c:tx>
            <c:strRef>
              <c:f>Sheet2!$A$2</c:f>
              <c:strCache>
                <c:ptCount val="1"/>
                <c:pt idx="0">
                  <c:v>Estimated population</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dLbl>
              <c:idx val="0"/>
              <c:layout>
                <c:manualLayout>
                  <c:x val="-4.1342805783685543E-2"/>
                  <c:y val="-4.665451535742495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5354-4D4C-9D85-A6058D21DDFB}"/>
                </c:ext>
              </c:extLst>
            </c:dLbl>
            <c:dLbl>
              <c:idx val="1"/>
              <c:layout>
                <c:manualLayout>
                  <c:x val="-3.7128452492789982E-2"/>
                  <c:y val="-4.665451535742502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5354-4D4C-9D85-A6058D21DDFB}"/>
                </c:ext>
              </c:extLst>
            </c:dLbl>
            <c:dLbl>
              <c:idx val="3"/>
              <c:layout>
                <c:manualLayout>
                  <c:x val="-3.2005520420366904E-2"/>
                  <c:y val="-4.66362810220966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5354-4D4C-9D85-A6058D21DDFB}"/>
                </c:ext>
              </c:extLst>
            </c:dLbl>
            <c:dLbl>
              <c:idx val="4"/>
              <c:layout>
                <c:manualLayout>
                  <c:x val="-3.8926467255095187E-2"/>
                  <c:y val="-5.108268633472137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5354-4D4C-9D85-A6058D21DDFB}"/>
                </c:ext>
              </c:extLst>
            </c:dLbl>
            <c:dLbl>
              <c:idx val="5"/>
              <c:layout>
                <c:manualLayout>
                  <c:x val="-4.8553721338687718E-2"/>
                  <c:y val="-3.331499413790262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5354-4D4C-9D85-A6058D21DDFB}"/>
                </c:ext>
              </c:extLst>
            </c:dLbl>
            <c:dLbl>
              <c:idx val="6"/>
              <c:layout>
                <c:manualLayout>
                  <c:x val="-4.7355152782169098E-2"/>
                  <c:y val="-3.774347039684729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5354-4D4C-9D85-A6058D21DDFB}"/>
                </c:ext>
              </c:extLst>
            </c:dLbl>
            <c:dLbl>
              <c:idx val="7"/>
              <c:layout>
                <c:manualLayout>
                  <c:x val="-4.0434324676371647E-2"/>
                  <c:y val="-4.217159510571989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5354-4D4C-9D85-A6058D21DDFB}"/>
                </c:ext>
              </c:extLst>
            </c:dLbl>
            <c:dLbl>
              <c:idx val="8"/>
              <c:layout>
                <c:manualLayout>
                  <c:x val="-2.8680635441986849E-2"/>
                  <c:y val="-3.770690918934311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5354-4D4C-9D85-A6058D21DDFB}"/>
                </c:ext>
              </c:extLst>
            </c:dLbl>
            <c:dLbl>
              <c:idx val="10"/>
              <c:layout>
                <c:manualLayout>
                  <c:x val="-1.934343613636107E-2"/>
                  <c:y val="-3.776175100059943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5354-4D4C-9D85-A6058D21DDFB}"/>
                </c:ext>
              </c:extLst>
            </c:dLbl>
            <c:dLbl>
              <c:idx val="11"/>
              <c:layout>
                <c:manualLayout>
                  <c:x val="-3.3204207705816363E-2"/>
                  <c:y val="4.227459927686150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5354-4D4C-9D85-A6058D21DDFB}"/>
                </c:ext>
              </c:extLst>
            </c:dLbl>
            <c:dLbl>
              <c:idx val="12"/>
              <c:layout>
                <c:manualLayout>
                  <c:x val="-4.1323723097063156E-2"/>
                  <c:y val="-4.220815631322408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5354-4D4C-9D85-A6058D21DDFB}"/>
                </c:ext>
              </c:extLst>
            </c:dLbl>
            <c:dLbl>
              <c:idx val="13"/>
              <c:layout>
                <c:manualLayout>
                  <c:x val="-4.2541407011442024E-2"/>
                  <c:y val="-4.21898757094719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5354-4D4C-9D85-A6058D21DDFB}"/>
                </c:ext>
              </c:extLst>
            </c:dLbl>
            <c:dLbl>
              <c:idx val="14"/>
              <c:layout>
                <c:manualLayout>
                  <c:x val="-2.8081291799262147E-2"/>
                  <c:y val="-4.218987570947201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5354-4D4C-9D85-A6058D21DDFB}"/>
                </c:ext>
              </c:extLst>
            </c:dLbl>
            <c:dLbl>
              <c:idx val="15"/>
              <c:layout>
                <c:manualLayout>
                  <c:x val="-1.3331121809115462E-2"/>
                  <c:y val="-3.333327474165464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5354-4D4C-9D85-A6058D21DDFB}"/>
                </c:ext>
              </c:extLst>
            </c:dLbl>
            <c:dLbl>
              <c:idx val="16"/>
              <c:layout>
                <c:manualLayout>
                  <c:x val="-2.5065576956709176E-2"/>
                  <c:y val="3.782819396423681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5354-4D4C-9D85-A6058D21DDFB}"/>
                </c:ext>
              </c:extLst>
            </c:dLbl>
            <c:dLbl>
              <c:idx val="17"/>
              <c:layout>
                <c:manualLayout>
                  <c:x val="-3.5910752412542303E-2"/>
                  <c:y val="-4.665456162584881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5354-4D4C-9D85-A6058D21DDFB}"/>
                </c:ext>
              </c:extLst>
            </c:dLbl>
            <c:dLbl>
              <c:idx val="18"/>
              <c:layout>
                <c:manualLayout>
                  <c:x val="-2.6568447762891675E-2"/>
                  <c:y val="-4.684580486510144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5354-4D4C-9D85-A6058D21DDFB}"/>
                </c:ext>
              </c:extLst>
            </c:dLbl>
            <c:dLbl>
              <c:idx val="20"/>
              <c:layout>
                <c:manualLayout>
                  <c:x val="-2.9589149220538631E-2"/>
                  <c:y val="-3.331499413790252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5354-4D4C-9D85-A6058D21DDFB}"/>
                </c:ext>
              </c:extLst>
            </c:dLbl>
            <c:dLbl>
              <c:idx val="21"/>
              <c:layout>
                <c:manualLayout>
                  <c:x val="-3.0497662999090416E-2"/>
                  <c:y val="-4.665456162584877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5354-4D4C-9D85-A6058D21DDFB}"/>
                </c:ext>
              </c:extLst>
            </c:dLbl>
            <c:dLbl>
              <c:idx val="22"/>
              <c:layout>
                <c:manualLayout>
                  <c:x val="-1.6618489197484263E-3"/>
                  <c:y val="4.227458224331000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5354-4D4C-9D85-A6058D21DDFB}"/>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Sheet2!$B$1:$X$1</c:f>
              <c:numCache>
                <c:formatCode>[$-409]mmm\-yy;@</c:formatCode>
                <c:ptCount val="23"/>
                <c:pt idx="0">
                  <c:v>42840</c:v>
                </c:pt>
                <c:pt idx="1">
                  <c:v>42870</c:v>
                </c:pt>
                <c:pt idx="2">
                  <c:v>42901</c:v>
                </c:pt>
                <c:pt idx="3">
                  <c:v>42931</c:v>
                </c:pt>
                <c:pt idx="4">
                  <c:v>42962</c:v>
                </c:pt>
                <c:pt idx="5">
                  <c:v>42993</c:v>
                </c:pt>
                <c:pt idx="6">
                  <c:v>43023</c:v>
                </c:pt>
                <c:pt idx="7">
                  <c:v>43054</c:v>
                </c:pt>
                <c:pt idx="8">
                  <c:v>43084</c:v>
                </c:pt>
                <c:pt idx="9">
                  <c:v>43115</c:v>
                </c:pt>
                <c:pt idx="10">
                  <c:v>43146</c:v>
                </c:pt>
                <c:pt idx="11">
                  <c:v>43174</c:v>
                </c:pt>
                <c:pt idx="12">
                  <c:v>43205</c:v>
                </c:pt>
                <c:pt idx="13">
                  <c:v>43235</c:v>
                </c:pt>
                <c:pt idx="14">
                  <c:v>43266</c:v>
                </c:pt>
                <c:pt idx="15">
                  <c:v>43296</c:v>
                </c:pt>
                <c:pt idx="16">
                  <c:v>43327</c:v>
                </c:pt>
                <c:pt idx="17">
                  <c:v>43358</c:v>
                </c:pt>
                <c:pt idx="18">
                  <c:v>43388</c:v>
                </c:pt>
                <c:pt idx="19">
                  <c:v>43419</c:v>
                </c:pt>
                <c:pt idx="20">
                  <c:v>43449</c:v>
                </c:pt>
                <c:pt idx="21">
                  <c:v>43480</c:v>
                </c:pt>
                <c:pt idx="22">
                  <c:v>43511</c:v>
                </c:pt>
              </c:numCache>
            </c:numRef>
          </c:cat>
          <c:val>
            <c:numRef>
              <c:f>Sheet2!$B$2:$X$2</c:f>
              <c:numCache>
                <c:formatCode>General</c:formatCode>
                <c:ptCount val="23"/>
                <c:pt idx="0">
                  <c:v>2000</c:v>
                </c:pt>
                <c:pt idx="1">
                  <c:v>2150</c:v>
                </c:pt>
                <c:pt idx="2">
                  <c:v>2250</c:v>
                </c:pt>
                <c:pt idx="3">
                  <c:v>2300</c:v>
                </c:pt>
                <c:pt idx="4">
                  <c:v>2450</c:v>
                </c:pt>
                <c:pt idx="5">
                  <c:v>2850</c:v>
                </c:pt>
                <c:pt idx="6">
                  <c:v>3150</c:v>
                </c:pt>
                <c:pt idx="7">
                  <c:v>3300</c:v>
                </c:pt>
                <c:pt idx="8">
                  <c:v>3350</c:v>
                </c:pt>
                <c:pt idx="9">
                  <c:v>3270</c:v>
                </c:pt>
                <c:pt idx="10">
                  <c:v>3030</c:v>
                </c:pt>
                <c:pt idx="11">
                  <c:v>3010</c:v>
                </c:pt>
                <c:pt idx="12">
                  <c:v>3150</c:v>
                </c:pt>
                <c:pt idx="13">
                  <c:v>3500</c:v>
                </c:pt>
                <c:pt idx="14">
                  <c:v>3670</c:v>
                </c:pt>
                <c:pt idx="15">
                  <c:v>3400</c:v>
                </c:pt>
                <c:pt idx="16">
                  <c:v>3280</c:v>
                </c:pt>
                <c:pt idx="17">
                  <c:v>3400</c:v>
                </c:pt>
                <c:pt idx="18">
                  <c:v>3637</c:v>
                </c:pt>
                <c:pt idx="19">
                  <c:v>3786</c:v>
                </c:pt>
                <c:pt idx="20">
                  <c:v>3741</c:v>
                </c:pt>
                <c:pt idx="21">
                  <c:v>3718</c:v>
                </c:pt>
                <c:pt idx="22">
                  <c:v>3773</c:v>
                </c:pt>
              </c:numCache>
            </c:numRef>
          </c:val>
          <c:smooth val="1"/>
          <c:extLst>
            <c:ext xmlns:c16="http://schemas.microsoft.com/office/drawing/2014/chart" uri="{C3380CC4-5D6E-409C-BE32-E72D297353CC}">
              <c16:uniqueId val="{00000013-5354-4D4C-9D85-A6058D21DDFB}"/>
            </c:ext>
          </c:extLst>
        </c:ser>
        <c:dLbls>
          <c:showLegendKey val="0"/>
          <c:showVal val="0"/>
          <c:showCatName val="0"/>
          <c:showSerName val="0"/>
          <c:showPercent val="0"/>
          <c:showBubbleSize val="0"/>
        </c:dLbls>
        <c:marker val="1"/>
        <c:smooth val="0"/>
        <c:axId val="702054815"/>
        <c:axId val="702867375"/>
      </c:lineChart>
      <c:dateAx>
        <c:axId val="702054815"/>
        <c:scaling>
          <c:orientation val="minMax"/>
        </c:scaling>
        <c:delete val="0"/>
        <c:axPos val="b"/>
        <c:numFmt formatCode="[$-409]mmm\-yy;@"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en-US"/>
          </a:p>
        </c:txPr>
        <c:crossAx val="702867375"/>
        <c:crosses val="autoZero"/>
        <c:auto val="1"/>
        <c:lblOffset val="100"/>
        <c:baseTimeUnit val="days"/>
      </c:dateAx>
      <c:valAx>
        <c:axId val="702867375"/>
        <c:scaling>
          <c:orientation val="minMax"/>
          <c:max val="4000"/>
          <c:min val="1500"/>
        </c:scaling>
        <c:delete val="1"/>
        <c:axPos val="l"/>
        <c:numFmt formatCode="General" sourceLinked="1"/>
        <c:majorTickMark val="none"/>
        <c:minorTickMark val="none"/>
        <c:tickLblPos val="nextTo"/>
        <c:crossAx val="702054815"/>
        <c:crosses val="autoZero"/>
        <c:crossBetween val="between"/>
      </c:valAx>
      <c:spPr>
        <a:noFill/>
        <a:ln>
          <a:noFill/>
        </a:ln>
        <a:effectLst/>
      </c:spPr>
    </c:plotArea>
    <c:plotVisOnly val="1"/>
    <c:dispBlanksAs val="gap"/>
    <c:showDLblsOverMax val="0"/>
  </c:chart>
  <c:spPr>
    <a:noFill/>
    <a:ln w="9525" cap="flat" cmpd="sng" algn="ctr">
      <a:noFill/>
      <a:round/>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lumMod val="65000"/>
                    <a:lumOff val="35000"/>
                  </a:schemeClr>
                </a:solidFill>
                <a:latin typeface="+mn-lt"/>
                <a:ea typeface="+mn-ea"/>
                <a:cs typeface="+mn-cs"/>
              </a:defRPr>
            </a:pPr>
            <a:r>
              <a:rPr lang="en-US" sz="1200" b="1" i="0" dirty="0"/>
              <a:t>UAC</a:t>
            </a:r>
            <a:r>
              <a:rPr lang="en-US" sz="1200" b="1" i="0" baseline="0" dirty="0"/>
              <a:t> </a:t>
            </a:r>
            <a:r>
              <a:rPr lang="en-US" sz="1200" b="1" i="0" dirty="0"/>
              <a:t>accommodation availability per type overtime</a:t>
            </a:r>
          </a:p>
        </c:rich>
      </c:tx>
      <c:overlay val="0"/>
      <c:spPr>
        <a:noFill/>
        <a:ln>
          <a:noFill/>
        </a:ln>
        <a:effectLst/>
      </c:spPr>
      <c:txPr>
        <a:bodyPr rot="0" spcFirstLastPara="1" vertOverflow="ellipsis" vert="horz" wrap="square" anchor="ctr" anchorCtr="1"/>
        <a:lstStyle/>
        <a:p>
          <a:pPr>
            <a:defRPr sz="12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1"/>
          <c:order val="1"/>
          <c:tx>
            <c:strRef>
              <c:f>Sheet2!$A$3</c:f>
              <c:strCache>
                <c:ptCount val="1"/>
                <c:pt idx="0">
                  <c:v>Shelters Capacity</c:v>
                </c:pt>
              </c:strCache>
            </c:strRef>
          </c:tx>
          <c:spPr>
            <a:solidFill>
              <a:schemeClr val="bg1">
                <a:lumMod val="75000"/>
                <a:alpha val="6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Sheet2!$B$1:$X$1</c:f>
              <c:numCache>
                <c:formatCode>[$-409]mmm\-yy;@</c:formatCode>
                <c:ptCount val="23"/>
                <c:pt idx="0">
                  <c:v>42840</c:v>
                </c:pt>
                <c:pt idx="1">
                  <c:v>42870</c:v>
                </c:pt>
                <c:pt idx="2">
                  <c:v>42901</c:v>
                </c:pt>
                <c:pt idx="3">
                  <c:v>42931</c:v>
                </c:pt>
                <c:pt idx="4">
                  <c:v>42962</c:v>
                </c:pt>
                <c:pt idx="5">
                  <c:v>42993</c:v>
                </c:pt>
                <c:pt idx="6">
                  <c:v>43023</c:v>
                </c:pt>
                <c:pt idx="7">
                  <c:v>43054</c:v>
                </c:pt>
                <c:pt idx="8">
                  <c:v>43084</c:v>
                </c:pt>
                <c:pt idx="9">
                  <c:v>43115</c:v>
                </c:pt>
                <c:pt idx="10">
                  <c:v>43146</c:v>
                </c:pt>
                <c:pt idx="11">
                  <c:v>43174</c:v>
                </c:pt>
                <c:pt idx="12">
                  <c:v>43205</c:v>
                </c:pt>
                <c:pt idx="13">
                  <c:v>43235</c:v>
                </c:pt>
                <c:pt idx="14">
                  <c:v>43266</c:v>
                </c:pt>
                <c:pt idx="15">
                  <c:v>43296</c:v>
                </c:pt>
                <c:pt idx="16">
                  <c:v>43327</c:v>
                </c:pt>
                <c:pt idx="17">
                  <c:v>43358</c:v>
                </c:pt>
                <c:pt idx="18">
                  <c:v>43388</c:v>
                </c:pt>
                <c:pt idx="19">
                  <c:v>43419</c:v>
                </c:pt>
                <c:pt idx="20">
                  <c:v>43449</c:v>
                </c:pt>
                <c:pt idx="21">
                  <c:v>43480</c:v>
                </c:pt>
                <c:pt idx="22">
                  <c:v>43511</c:v>
                </c:pt>
              </c:numCache>
            </c:numRef>
          </c:cat>
          <c:val>
            <c:numRef>
              <c:f>Sheet2!$B$3:$X$3</c:f>
              <c:numCache>
                <c:formatCode>General</c:formatCode>
                <c:ptCount val="23"/>
                <c:pt idx="0">
                  <c:v>1272</c:v>
                </c:pt>
                <c:pt idx="1">
                  <c:v>1294</c:v>
                </c:pt>
                <c:pt idx="2">
                  <c:v>1270</c:v>
                </c:pt>
                <c:pt idx="3">
                  <c:v>1223</c:v>
                </c:pt>
                <c:pt idx="4">
                  <c:v>1183</c:v>
                </c:pt>
                <c:pt idx="5">
                  <c:v>1126</c:v>
                </c:pt>
                <c:pt idx="6">
                  <c:v>1108</c:v>
                </c:pt>
                <c:pt idx="7">
                  <c:v>1130</c:v>
                </c:pt>
                <c:pt idx="8">
                  <c:v>1101</c:v>
                </c:pt>
                <c:pt idx="9">
                  <c:v>1083</c:v>
                </c:pt>
                <c:pt idx="10">
                  <c:v>1118</c:v>
                </c:pt>
                <c:pt idx="11">
                  <c:v>1102</c:v>
                </c:pt>
                <c:pt idx="12">
                  <c:v>1101</c:v>
                </c:pt>
                <c:pt idx="13">
                  <c:v>1091</c:v>
                </c:pt>
                <c:pt idx="14">
                  <c:v>1135</c:v>
                </c:pt>
                <c:pt idx="15">
                  <c:v>1191</c:v>
                </c:pt>
                <c:pt idx="16">
                  <c:v>1191</c:v>
                </c:pt>
                <c:pt idx="17">
                  <c:v>1195</c:v>
                </c:pt>
                <c:pt idx="18">
                  <c:v>1193</c:v>
                </c:pt>
                <c:pt idx="19">
                  <c:v>1193</c:v>
                </c:pt>
                <c:pt idx="20">
                  <c:v>1050</c:v>
                </c:pt>
                <c:pt idx="21">
                  <c:v>1007</c:v>
                </c:pt>
                <c:pt idx="22">
                  <c:v>1057</c:v>
                </c:pt>
              </c:numCache>
            </c:numRef>
          </c:val>
          <c:extLst>
            <c:ext xmlns:c16="http://schemas.microsoft.com/office/drawing/2014/chart" uri="{C3380CC4-5D6E-409C-BE32-E72D297353CC}">
              <c16:uniqueId val="{00000000-ADD0-4865-A334-163A099739C6}"/>
            </c:ext>
          </c:extLst>
        </c:ser>
        <c:ser>
          <c:idx val="3"/>
          <c:order val="2"/>
          <c:tx>
            <c:strRef>
              <c:f>Sheet2!$A$5</c:f>
              <c:strCache>
                <c:ptCount val="1"/>
                <c:pt idx="0">
                  <c:v>Safe Zones capacity</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Sheet2!$B$1:$X$1</c:f>
              <c:numCache>
                <c:formatCode>[$-409]mmm\-yy;@</c:formatCode>
                <c:ptCount val="23"/>
                <c:pt idx="0">
                  <c:v>42840</c:v>
                </c:pt>
                <c:pt idx="1">
                  <c:v>42870</c:v>
                </c:pt>
                <c:pt idx="2">
                  <c:v>42901</c:v>
                </c:pt>
                <c:pt idx="3">
                  <c:v>42931</c:v>
                </c:pt>
                <c:pt idx="4">
                  <c:v>42962</c:v>
                </c:pt>
                <c:pt idx="5">
                  <c:v>42993</c:v>
                </c:pt>
                <c:pt idx="6">
                  <c:v>43023</c:v>
                </c:pt>
                <c:pt idx="7">
                  <c:v>43054</c:v>
                </c:pt>
                <c:pt idx="8">
                  <c:v>43084</c:v>
                </c:pt>
                <c:pt idx="9">
                  <c:v>43115</c:v>
                </c:pt>
                <c:pt idx="10">
                  <c:v>43146</c:v>
                </c:pt>
                <c:pt idx="11">
                  <c:v>43174</c:v>
                </c:pt>
                <c:pt idx="12">
                  <c:v>43205</c:v>
                </c:pt>
                <c:pt idx="13">
                  <c:v>43235</c:v>
                </c:pt>
                <c:pt idx="14">
                  <c:v>43266</c:v>
                </c:pt>
                <c:pt idx="15">
                  <c:v>43296</c:v>
                </c:pt>
                <c:pt idx="16">
                  <c:v>43327</c:v>
                </c:pt>
                <c:pt idx="17">
                  <c:v>43358</c:v>
                </c:pt>
                <c:pt idx="18">
                  <c:v>43388</c:v>
                </c:pt>
                <c:pt idx="19">
                  <c:v>43419</c:v>
                </c:pt>
                <c:pt idx="20">
                  <c:v>43449</c:v>
                </c:pt>
                <c:pt idx="21">
                  <c:v>43480</c:v>
                </c:pt>
                <c:pt idx="22">
                  <c:v>43511</c:v>
                </c:pt>
              </c:numCache>
            </c:numRef>
          </c:cat>
          <c:val>
            <c:numRef>
              <c:f>Sheet2!$B$5:$X$5</c:f>
              <c:numCache>
                <c:formatCode>General</c:formatCode>
                <c:ptCount val="23"/>
                <c:pt idx="0">
                  <c:v>114</c:v>
                </c:pt>
                <c:pt idx="1">
                  <c:v>144</c:v>
                </c:pt>
                <c:pt idx="2">
                  <c:v>204</c:v>
                </c:pt>
                <c:pt idx="3">
                  <c:v>204</c:v>
                </c:pt>
                <c:pt idx="4">
                  <c:v>204</c:v>
                </c:pt>
                <c:pt idx="5">
                  <c:v>240</c:v>
                </c:pt>
                <c:pt idx="6">
                  <c:v>240</c:v>
                </c:pt>
                <c:pt idx="7">
                  <c:v>270</c:v>
                </c:pt>
                <c:pt idx="8">
                  <c:v>300</c:v>
                </c:pt>
                <c:pt idx="9">
                  <c:v>300</c:v>
                </c:pt>
                <c:pt idx="10">
                  <c:v>300</c:v>
                </c:pt>
                <c:pt idx="11">
                  <c:v>300</c:v>
                </c:pt>
                <c:pt idx="12">
                  <c:v>300</c:v>
                </c:pt>
                <c:pt idx="13">
                  <c:v>300</c:v>
                </c:pt>
                <c:pt idx="14">
                  <c:v>300</c:v>
                </c:pt>
                <c:pt idx="15">
                  <c:v>300</c:v>
                </c:pt>
                <c:pt idx="16">
                  <c:v>300</c:v>
                </c:pt>
                <c:pt idx="17">
                  <c:v>300</c:v>
                </c:pt>
                <c:pt idx="18">
                  <c:v>300</c:v>
                </c:pt>
                <c:pt idx="19">
                  <c:v>300</c:v>
                </c:pt>
                <c:pt idx="20">
                  <c:v>300</c:v>
                </c:pt>
                <c:pt idx="21">
                  <c:v>300</c:v>
                </c:pt>
                <c:pt idx="22">
                  <c:v>300</c:v>
                </c:pt>
              </c:numCache>
            </c:numRef>
          </c:val>
          <c:extLst>
            <c:ext xmlns:c16="http://schemas.microsoft.com/office/drawing/2014/chart" uri="{C3380CC4-5D6E-409C-BE32-E72D297353CC}">
              <c16:uniqueId val="{00000001-ADD0-4865-A334-163A099739C6}"/>
            </c:ext>
          </c:extLst>
        </c:ser>
        <c:ser>
          <c:idx val="4"/>
          <c:order val="3"/>
          <c:tx>
            <c:strRef>
              <c:f>Sheet2!$A$6</c:f>
              <c:strCache>
                <c:ptCount val="1"/>
                <c:pt idx="0">
                  <c:v>Hotels capacity</c:v>
                </c:pt>
              </c:strCache>
            </c:strRef>
          </c:tx>
          <c:spPr>
            <a:solidFill>
              <a:schemeClr val="accent5"/>
            </a:solidFill>
            <a:ln>
              <a:no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2-ADD0-4865-A334-163A099739C6}"/>
                </c:ext>
              </c:extLst>
            </c:dLbl>
            <c:dLbl>
              <c:idx val="1"/>
              <c:delete val="1"/>
              <c:extLst>
                <c:ext xmlns:c15="http://schemas.microsoft.com/office/drawing/2012/chart" uri="{CE6537A1-D6FC-4f65-9D91-7224C49458BB}"/>
                <c:ext xmlns:c16="http://schemas.microsoft.com/office/drawing/2014/chart" uri="{C3380CC4-5D6E-409C-BE32-E72D297353CC}">
                  <c16:uniqueId val="{00000003-ADD0-4865-A334-163A099739C6}"/>
                </c:ext>
              </c:extLst>
            </c:dLbl>
            <c:dLbl>
              <c:idx val="2"/>
              <c:delete val="1"/>
              <c:extLst>
                <c:ext xmlns:c15="http://schemas.microsoft.com/office/drawing/2012/chart" uri="{CE6537A1-D6FC-4f65-9D91-7224C49458BB}"/>
                <c:ext xmlns:c16="http://schemas.microsoft.com/office/drawing/2014/chart" uri="{C3380CC4-5D6E-409C-BE32-E72D297353CC}">
                  <c16:uniqueId val="{00000004-ADD0-4865-A334-163A099739C6}"/>
                </c:ext>
              </c:extLst>
            </c:dLbl>
            <c:dLbl>
              <c:idx val="3"/>
              <c:delete val="1"/>
              <c:extLst>
                <c:ext xmlns:c15="http://schemas.microsoft.com/office/drawing/2012/chart" uri="{CE6537A1-D6FC-4f65-9D91-7224C49458BB}"/>
                <c:ext xmlns:c16="http://schemas.microsoft.com/office/drawing/2014/chart" uri="{C3380CC4-5D6E-409C-BE32-E72D297353CC}">
                  <c16:uniqueId val="{00000005-ADD0-4865-A334-163A099739C6}"/>
                </c:ext>
              </c:extLst>
            </c:dLbl>
            <c:dLbl>
              <c:idx val="4"/>
              <c:delete val="1"/>
              <c:extLst>
                <c:ext xmlns:c15="http://schemas.microsoft.com/office/drawing/2012/chart" uri="{CE6537A1-D6FC-4f65-9D91-7224C49458BB}"/>
                <c:ext xmlns:c16="http://schemas.microsoft.com/office/drawing/2014/chart" uri="{C3380CC4-5D6E-409C-BE32-E72D297353CC}">
                  <c16:uniqueId val="{00000006-ADD0-4865-A334-163A099739C6}"/>
                </c:ext>
              </c:extLst>
            </c:dLbl>
            <c:dLbl>
              <c:idx val="5"/>
              <c:delete val="1"/>
              <c:extLst>
                <c:ext xmlns:c15="http://schemas.microsoft.com/office/drawing/2012/chart" uri="{CE6537A1-D6FC-4f65-9D91-7224C49458BB}"/>
                <c:ext xmlns:c16="http://schemas.microsoft.com/office/drawing/2014/chart" uri="{C3380CC4-5D6E-409C-BE32-E72D297353CC}">
                  <c16:uniqueId val="{00000007-ADD0-4865-A334-163A099739C6}"/>
                </c:ext>
              </c:extLst>
            </c:dLbl>
            <c:dLbl>
              <c:idx val="6"/>
              <c:delete val="1"/>
              <c:extLst>
                <c:ext xmlns:c15="http://schemas.microsoft.com/office/drawing/2012/chart" uri="{CE6537A1-D6FC-4f65-9D91-7224C49458BB}"/>
                <c:ext xmlns:c16="http://schemas.microsoft.com/office/drawing/2014/chart" uri="{C3380CC4-5D6E-409C-BE32-E72D297353CC}">
                  <c16:uniqueId val="{00000008-ADD0-4865-A334-163A099739C6}"/>
                </c:ext>
              </c:extLst>
            </c:dLbl>
            <c:dLbl>
              <c:idx val="7"/>
              <c:delete val="1"/>
              <c:extLst>
                <c:ext xmlns:c15="http://schemas.microsoft.com/office/drawing/2012/chart" uri="{CE6537A1-D6FC-4f65-9D91-7224C49458BB}"/>
                <c:ext xmlns:c16="http://schemas.microsoft.com/office/drawing/2014/chart" uri="{C3380CC4-5D6E-409C-BE32-E72D297353CC}">
                  <c16:uniqueId val="{00000009-ADD0-4865-A334-163A099739C6}"/>
                </c:ext>
              </c:extLst>
            </c:dLbl>
            <c:dLbl>
              <c:idx val="8"/>
              <c:delete val="1"/>
              <c:extLst>
                <c:ext xmlns:c15="http://schemas.microsoft.com/office/drawing/2012/chart" uri="{CE6537A1-D6FC-4f65-9D91-7224C49458BB}"/>
                <c:ext xmlns:c16="http://schemas.microsoft.com/office/drawing/2014/chart" uri="{C3380CC4-5D6E-409C-BE32-E72D297353CC}">
                  <c16:uniqueId val="{0000000A-ADD0-4865-A334-163A099739C6}"/>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Sheet2!$B$1:$X$1</c:f>
              <c:numCache>
                <c:formatCode>[$-409]mmm\-yy;@</c:formatCode>
                <c:ptCount val="23"/>
                <c:pt idx="0">
                  <c:v>42840</c:v>
                </c:pt>
                <c:pt idx="1">
                  <c:v>42870</c:v>
                </c:pt>
                <c:pt idx="2">
                  <c:v>42901</c:v>
                </c:pt>
                <c:pt idx="3">
                  <c:v>42931</c:v>
                </c:pt>
                <c:pt idx="4">
                  <c:v>42962</c:v>
                </c:pt>
                <c:pt idx="5">
                  <c:v>42993</c:v>
                </c:pt>
                <c:pt idx="6">
                  <c:v>43023</c:v>
                </c:pt>
                <c:pt idx="7">
                  <c:v>43054</c:v>
                </c:pt>
                <c:pt idx="8">
                  <c:v>43084</c:v>
                </c:pt>
                <c:pt idx="9">
                  <c:v>43115</c:v>
                </c:pt>
                <c:pt idx="10">
                  <c:v>43146</c:v>
                </c:pt>
                <c:pt idx="11">
                  <c:v>43174</c:v>
                </c:pt>
                <c:pt idx="12">
                  <c:v>43205</c:v>
                </c:pt>
                <c:pt idx="13">
                  <c:v>43235</c:v>
                </c:pt>
                <c:pt idx="14">
                  <c:v>43266</c:v>
                </c:pt>
                <c:pt idx="15">
                  <c:v>43296</c:v>
                </c:pt>
                <c:pt idx="16">
                  <c:v>43327</c:v>
                </c:pt>
                <c:pt idx="17">
                  <c:v>43358</c:v>
                </c:pt>
                <c:pt idx="18">
                  <c:v>43388</c:v>
                </c:pt>
                <c:pt idx="19">
                  <c:v>43419</c:v>
                </c:pt>
                <c:pt idx="20">
                  <c:v>43449</c:v>
                </c:pt>
                <c:pt idx="21">
                  <c:v>43480</c:v>
                </c:pt>
                <c:pt idx="22">
                  <c:v>43511</c:v>
                </c:pt>
              </c:numCache>
            </c:numRef>
          </c:cat>
          <c:val>
            <c:numRef>
              <c:f>Sheet2!$B$6:$X$6</c:f>
              <c:numCache>
                <c:formatCode>General</c:formatCode>
                <c:ptCount val="23"/>
                <c:pt idx="0">
                  <c:v>0</c:v>
                </c:pt>
                <c:pt idx="1">
                  <c:v>0</c:v>
                </c:pt>
                <c:pt idx="2">
                  <c:v>0</c:v>
                </c:pt>
                <c:pt idx="3">
                  <c:v>0</c:v>
                </c:pt>
                <c:pt idx="4">
                  <c:v>0</c:v>
                </c:pt>
                <c:pt idx="5">
                  <c:v>0</c:v>
                </c:pt>
                <c:pt idx="6">
                  <c:v>0</c:v>
                </c:pt>
                <c:pt idx="7">
                  <c:v>0</c:v>
                </c:pt>
                <c:pt idx="8">
                  <c:v>0</c:v>
                </c:pt>
                <c:pt idx="9">
                  <c:v>240</c:v>
                </c:pt>
                <c:pt idx="10">
                  <c:v>240</c:v>
                </c:pt>
                <c:pt idx="11">
                  <c:v>310</c:v>
                </c:pt>
                <c:pt idx="12">
                  <c:v>310</c:v>
                </c:pt>
                <c:pt idx="13">
                  <c:v>500</c:v>
                </c:pt>
                <c:pt idx="14">
                  <c:v>550</c:v>
                </c:pt>
                <c:pt idx="15">
                  <c:v>550</c:v>
                </c:pt>
                <c:pt idx="16">
                  <c:v>480</c:v>
                </c:pt>
                <c:pt idx="17">
                  <c:v>480</c:v>
                </c:pt>
                <c:pt idx="18">
                  <c:v>520</c:v>
                </c:pt>
                <c:pt idx="19">
                  <c:v>560</c:v>
                </c:pt>
                <c:pt idx="20">
                  <c:v>595</c:v>
                </c:pt>
                <c:pt idx="21">
                  <c:v>590</c:v>
                </c:pt>
                <c:pt idx="22">
                  <c:v>662</c:v>
                </c:pt>
              </c:numCache>
            </c:numRef>
          </c:val>
          <c:extLst>
            <c:ext xmlns:c16="http://schemas.microsoft.com/office/drawing/2014/chart" uri="{C3380CC4-5D6E-409C-BE32-E72D297353CC}">
              <c16:uniqueId val="{0000000B-ADD0-4865-A334-163A099739C6}"/>
            </c:ext>
          </c:extLst>
        </c:ser>
        <c:ser>
          <c:idx val="2"/>
          <c:order val="4"/>
          <c:tx>
            <c:strRef>
              <c:f>Sheet2!$A$4</c:f>
              <c:strCache>
                <c:ptCount val="1"/>
                <c:pt idx="0">
                  <c:v>SIL capacity</c:v>
                </c:pt>
              </c:strCache>
            </c:strRef>
          </c:tx>
          <c:spPr>
            <a:solidFill>
              <a:srgbClr val="FF0000"/>
            </a:solidFill>
            <a:ln>
              <a:no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C-ADD0-4865-A334-163A099739C6}"/>
                </c:ext>
              </c:extLst>
            </c:dLbl>
            <c:dLbl>
              <c:idx val="1"/>
              <c:delete val="1"/>
              <c:extLst>
                <c:ext xmlns:c15="http://schemas.microsoft.com/office/drawing/2012/chart" uri="{CE6537A1-D6FC-4f65-9D91-7224C49458BB}"/>
                <c:ext xmlns:c16="http://schemas.microsoft.com/office/drawing/2014/chart" uri="{C3380CC4-5D6E-409C-BE32-E72D297353CC}">
                  <c16:uniqueId val="{0000000D-ADD0-4865-A334-163A099739C6}"/>
                </c:ext>
              </c:extLst>
            </c:dLbl>
            <c:dLbl>
              <c:idx val="2"/>
              <c:delete val="1"/>
              <c:extLst>
                <c:ext xmlns:c15="http://schemas.microsoft.com/office/drawing/2012/chart" uri="{CE6537A1-D6FC-4f65-9D91-7224C49458BB}"/>
                <c:ext xmlns:c16="http://schemas.microsoft.com/office/drawing/2014/chart" uri="{C3380CC4-5D6E-409C-BE32-E72D297353CC}">
                  <c16:uniqueId val="{0000000E-ADD0-4865-A334-163A099739C6}"/>
                </c:ext>
              </c:extLst>
            </c:dLbl>
            <c:dLbl>
              <c:idx val="3"/>
              <c:delete val="1"/>
              <c:extLst>
                <c:ext xmlns:c15="http://schemas.microsoft.com/office/drawing/2012/chart" uri="{CE6537A1-D6FC-4f65-9D91-7224C49458BB}"/>
                <c:ext xmlns:c16="http://schemas.microsoft.com/office/drawing/2014/chart" uri="{C3380CC4-5D6E-409C-BE32-E72D297353CC}">
                  <c16:uniqueId val="{0000000F-ADD0-4865-A334-163A099739C6}"/>
                </c:ext>
              </c:extLst>
            </c:dLbl>
            <c:dLbl>
              <c:idx val="4"/>
              <c:delete val="1"/>
              <c:extLst>
                <c:ext xmlns:c15="http://schemas.microsoft.com/office/drawing/2012/chart" uri="{CE6537A1-D6FC-4f65-9D91-7224C49458BB}"/>
                <c:ext xmlns:c16="http://schemas.microsoft.com/office/drawing/2014/chart" uri="{C3380CC4-5D6E-409C-BE32-E72D297353CC}">
                  <c16:uniqueId val="{00000010-ADD0-4865-A334-163A099739C6}"/>
                </c:ext>
              </c:extLst>
            </c:dLbl>
            <c:dLbl>
              <c:idx val="5"/>
              <c:delete val="1"/>
              <c:extLst>
                <c:ext xmlns:c15="http://schemas.microsoft.com/office/drawing/2012/chart" uri="{CE6537A1-D6FC-4f65-9D91-7224C49458BB}"/>
                <c:ext xmlns:c16="http://schemas.microsoft.com/office/drawing/2014/chart" uri="{C3380CC4-5D6E-409C-BE32-E72D297353CC}">
                  <c16:uniqueId val="{00000011-ADD0-4865-A334-163A099739C6}"/>
                </c:ext>
              </c:extLst>
            </c:dLbl>
            <c:dLbl>
              <c:idx val="6"/>
              <c:delete val="1"/>
              <c:extLst>
                <c:ext xmlns:c15="http://schemas.microsoft.com/office/drawing/2012/chart" uri="{CE6537A1-D6FC-4f65-9D91-7224C49458BB}"/>
                <c:ext xmlns:c16="http://schemas.microsoft.com/office/drawing/2014/chart" uri="{C3380CC4-5D6E-409C-BE32-E72D297353CC}">
                  <c16:uniqueId val="{00000012-ADD0-4865-A334-163A099739C6}"/>
                </c:ext>
              </c:extLst>
            </c:dLbl>
            <c:dLbl>
              <c:idx val="7"/>
              <c:delete val="1"/>
              <c:extLst>
                <c:ext xmlns:c15="http://schemas.microsoft.com/office/drawing/2012/chart" uri="{CE6537A1-D6FC-4f65-9D91-7224C49458BB}"/>
                <c:ext xmlns:c16="http://schemas.microsoft.com/office/drawing/2014/chart" uri="{C3380CC4-5D6E-409C-BE32-E72D297353CC}">
                  <c16:uniqueId val="{00000013-ADD0-4865-A334-163A099739C6}"/>
                </c:ext>
              </c:extLst>
            </c:dLbl>
            <c:dLbl>
              <c:idx val="8"/>
              <c:delete val="1"/>
              <c:extLst>
                <c:ext xmlns:c15="http://schemas.microsoft.com/office/drawing/2012/chart" uri="{CE6537A1-D6FC-4f65-9D91-7224C49458BB}"/>
                <c:ext xmlns:c16="http://schemas.microsoft.com/office/drawing/2014/chart" uri="{C3380CC4-5D6E-409C-BE32-E72D297353CC}">
                  <c16:uniqueId val="{00000014-ADD0-4865-A334-163A099739C6}"/>
                </c:ext>
              </c:extLst>
            </c:dLbl>
            <c:dLbl>
              <c:idx val="9"/>
              <c:delete val="1"/>
              <c:extLst>
                <c:ext xmlns:c15="http://schemas.microsoft.com/office/drawing/2012/chart" uri="{CE6537A1-D6FC-4f65-9D91-7224C49458BB}"/>
                <c:ext xmlns:c16="http://schemas.microsoft.com/office/drawing/2014/chart" uri="{C3380CC4-5D6E-409C-BE32-E72D297353CC}">
                  <c16:uniqueId val="{00000015-ADD0-4865-A334-163A099739C6}"/>
                </c:ext>
              </c:extLst>
            </c:dLbl>
            <c:dLbl>
              <c:idx val="10"/>
              <c:delete val="1"/>
              <c:extLst>
                <c:ext xmlns:c15="http://schemas.microsoft.com/office/drawing/2012/chart" uri="{CE6537A1-D6FC-4f65-9D91-7224C49458BB}"/>
                <c:ext xmlns:c16="http://schemas.microsoft.com/office/drawing/2014/chart" uri="{C3380CC4-5D6E-409C-BE32-E72D297353CC}">
                  <c16:uniqueId val="{00000016-ADD0-4865-A334-163A099739C6}"/>
                </c:ext>
              </c:extLst>
            </c:dLbl>
            <c:dLbl>
              <c:idx val="11"/>
              <c:delete val="1"/>
              <c:extLst>
                <c:ext xmlns:c15="http://schemas.microsoft.com/office/drawing/2012/chart" uri="{CE6537A1-D6FC-4f65-9D91-7224C49458BB}"/>
                <c:ext xmlns:c16="http://schemas.microsoft.com/office/drawing/2014/chart" uri="{C3380CC4-5D6E-409C-BE32-E72D297353CC}">
                  <c16:uniqueId val="{00000017-ADD0-4865-A334-163A099739C6}"/>
                </c:ext>
              </c:extLst>
            </c:dLbl>
            <c:dLbl>
              <c:idx val="12"/>
              <c:delete val="1"/>
              <c:extLst>
                <c:ext xmlns:c15="http://schemas.microsoft.com/office/drawing/2012/chart" uri="{CE6537A1-D6FC-4f65-9D91-7224C49458BB}"/>
                <c:ext xmlns:c16="http://schemas.microsoft.com/office/drawing/2014/chart" uri="{C3380CC4-5D6E-409C-BE32-E72D297353CC}">
                  <c16:uniqueId val="{00000018-ADD0-4865-A334-163A099739C6}"/>
                </c:ext>
              </c:extLst>
            </c:dLbl>
            <c:dLbl>
              <c:idx val="13"/>
              <c:delete val="1"/>
              <c:extLst>
                <c:ext xmlns:c15="http://schemas.microsoft.com/office/drawing/2012/chart" uri="{CE6537A1-D6FC-4f65-9D91-7224C49458BB}"/>
                <c:ext xmlns:c16="http://schemas.microsoft.com/office/drawing/2014/chart" uri="{C3380CC4-5D6E-409C-BE32-E72D297353CC}">
                  <c16:uniqueId val="{00000019-ADD0-4865-A334-163A099739C6}"/>
                </c:ext>
              </c:extLst>
            </c:dLbl>
            <c:dLbl>
              <c:idx val="14"/>
              <c:delete val="1"/>
              <c:extLst>
                <c:ext xmlns:c15="http://schemas.microsoft.com/office/drawing/2012/chart" uri="{CE6537A1-D6FC-4f65-9D91-7224C49458BB}"/>
                <c:ext xmlns:c16="http://schemas.microsoft.com/office/drawing/2014/chart" uri="{C3380CC4-5D6E-409C-BE32-E72D297353CC}">
                  <c16:uniqueId val="{0000001A-ADD0-4865-A334-163A099739C6}"/>
                </c:ext>
              </c:extLst>
            </c:dLbl>
            <c:dLbl>
              <c:idx val="15"/>
              <c:layout>
                <c:manualLayout>
                  <c:x val="-1.1731025066955062E-3"/>
                  <c:y val="-3.502910035616596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B-ADD0-4865-A334-163A099739C6}"/>
                </c:ext>
              </c:extLst>
            </c:dLbl>
            <c:dLbl>
              <c:idx val="16"/>
              <c:layout>
                <c:manualLayout>
                  <c:x val="0"/>
                  <c:y val="-2.802328028493280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C-ADD0-4865-A334-163A099739C6}"/>
                </c:ext>
              </c:extLst>
            </c:dLbl>
            <c:dLbl>
              <c:idx val="17"/>
              <c:layout>
                <c:manualLayout>
                  <c:x val="-8.6094314170484664E-17"/>
                  <c:y val="-2.802328028493280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D-ADD0-4865-A334-163A099739C6}"/>
                </c:ext>
              </c:extLst>
            </c:dLbl>
            <c:dLbl>
              <c:idx val="18"/>
              <c:layout>
                <c:manualLayout>
                  <c:x val="-1.1740269373547547E-3"/>
                  <c:y val="-2.802328028493280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E-ADD0-4865-A334-163A099739C6}"/>
                </c:ext>
              </c:extLst>
            </c:dLbl>
            <c:dLbl>
              <c:idx val="19"/>
              <c:layout>
                <c:manualLayout>
                  <c:x val="0"/>
                  <c:y val="-2.452037024931620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F-ADD0-4865-A334-163A099739C6}"/>
                </c:ext>
              </c:extLst>
            </c:dLbl>
            <c:dLbl>
              <c:idx val="20"/>
              <c:layout>
                <c:manualLayout>
                  <c:x val="1.7805913042572034E-3"/>
                  <c:y val="-3.5029112574400202E-2"/>
                </c:manualLayout>
              </c:layout>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rgbClr val="FF0000"/>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2.4834458270316623E-2"/>
                      <c:h val="5.249122035709014E-2"/>
                    </c:manualLayout>
                  </c15:layout>
                </c:ext>
                <c:ext xmlns:c16="http://schemas.microsoft.com/office/drawing/2014/chart" uri="{C3380CC4-5D6E-409C-BE32-E72D297353CC}">
                  <c16:uniqueId val="{00000020-ADD0-4865-A334-163A099739C6}"/>
                </c:ext>
              </c:extLst>
            </c:dLbl>
            <c:dLbl>
              <c:idx val="21"/>
              <c:layout>
                <c:manualLayout>
                  <c:x val="-1.1740269373547547E-3"/>
                  <c:y val="-3.152619032054940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1-ADD0-4865-A334-163A099739C6}"/>
                </c:ext>
              </c:extLst>
            </c:dLbl>
            <c:dLbl>
              <c:idx val="22"/>
              <c:layout>
                <c:manualLayout>
                  <c:x val="0"/>
                  <c:y val="-3.152619032054936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2-ADD0-4865-A334-163A099739C6}"/>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rgbClr val="FF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Sheet2!$B$1:$X$1</c:f>
              <c:numCache>
                <c:formatCode>[$-409]mmm\-yy;@</c:formatCode>
                <c:ptCount val="23"/>
                <c:pt idx="0">
                  <c:v>42840</c:v>
                </c:pt>
                <c:pt idx="1">
                  <c:v>42870</c:v>
                </c:pt>
                <c:pt idx="2">
                  <c:v>42901</c:v>
                </c:pt>
                <c:pt idx="3">
                  <c:v>42931</c:v>
                </c:pt>
                <c:pt idx="4">
                  <c:v>42962</c:v>
                </c:pt>
                <c:pt idx="5">
                  <c:v>42993</c:v>
                </c:pt>
                <c:pt idx="6">
                  <c:v>43023</c:v>
                </c:pt>
                <c:pt idx="7">
                  <c:v>43054</c:v>
                </c:pt>
                <c:pt idx="8">
                  <c:v>43084</c:v>
                </c:pt>
                <c:pt idx="9">
                  <c:v>43115</c:v>
                </c:pt>
                <c:pt idx="10">
                  <c:v>43146</c:v>
                </c:pt>
                <c:pt idx="11">
                  <c:v>43174</c:v>
                </c:pt>
                <c:pt idx="12">
                  <c:v>43205</c:v>
                </c:pt>
                <c:pt idx="13">
                  <c:v>43235</c:v>
                </c:pt>
                <c:pt idx="14">
                  <c:v>43266</c:v>
                </c:pt>
                <c:pt idx="15">
                  <c:v>43296</c:v>
                </c:pt>
                <c:pt idx="16">
                  <c:v>43327</c:v>
                </c:pt>
                <c:pt idx="17">
                  <c:v>43358</c:v>
                </c:pt>
                <c:pt idx="18">
                  <c:v>43388</c:v>
                </c:pt>
                <c:pt idx="19">
                  <c:v>43419</c:v>
                </c:pt>
                <c:pt idx="20">
                  <c:v>43449</c:v>
                </c:pt>
                <c:pt idx="21">
                  <c:v>43480</c:v>
                </c:pt>
                <c:pt idx="22">
                  <c:v>43511</c:v>
                </c:pt>
              </c:numCache>
            </c:numRef>
          </c:cat>
          <c:val>
            <c:numRef>
              <c:f>Sheet2!$B$4:$X$4</c:f>
              <c:numCache>
                <c:formatCode>General</c:formatCode>
                <c:ptCount val="23"/>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16</c:v>
                </c:pt>
                <c:pt idx="16">
                  <c:v>16</c:v>
                </c:pt>
                <c:pt idx="17">
                  <c:v>16</c:v>
                </c:pt>
                <c:pt idx="18">
                  <c:v>20</c:v>
                </c:pt>
                <c:pt idx="19">
                  <c:v>20</c:v>
                </c:pt>
                <c:pt idx="20">
                  <c:v>24</c:v>
                </c:pt>
                <c:pt idx="21">
                  <c:v>28</c:v>
                </c:pt>
                <c:pt idx="22">
                  <c:v>28</c:v>
                </c:pt>
              </c:numCache>
            </c:numRef>
          </c:val>
          <c:extLst>
            <c:ext xmlns:c16="http://schemas.microsoft.com/office/drawing/2014/chart" uri="{C3380CC4-5D6E-409C-BE32-E72D297353CC}">
              <c16:uniqueId val="{00000023-ADD0-4865-A334-163A099739C6}"/>
            </c:ext>
          </c:extLst>
        </c:ser>
        <c:dLbls>
          <c:showLegendKey val="0"/>
          <c:showVal val="0"/>
          <c:showCatName val="0"/>
          <c:showSerName val="0"/>
          <c:showPercent val="0"/>
          <c:showBubbleSize val="0"/>
        </c:dLbls>
        <c:gapWidth val="25"/>
        <c:overlap val="100"/>
        <c:axId val="677135904"/>
        <c:axId val="677138856"/>
        <c:extLst>
          <c:ext xmlns:c15="http://schemas.microsoft.com/office/drawing/2012/chart" uri="{02D57815-91ED-43cb-92C2-25804820EDAC}">
            <c15:filteredBarSeries>
              <c15:ser>
                <c:idx val="0"/>
                <c:order val="0"/>
                <c:tx>
                  <c:strRef>
                    <c:extLst>
                      <c:ext uri="{02D57815-91ED-43cb-92C2-25804820EDAC}">
                        <c15:formulaRef>
                          <c15:sqref>Sheet2!$A$2</c15:sqref>
                        </c15:formulaRef>
                      </c:ext>
                    </c:extLst>
                    <c:strCache>
                      <c:ptCount val="1"/>
                      <c:pt idx="0">
                        <c:v>Estimated population</c:v>
                      </c:pt>
                    </c:strCache>
                  </c:strRef>
                </c:tx>
                <c:spPr>
                  <a:solidFill>
                    <a:schemeClr val="accent3">
                      <a:alpha val="47000"/>
                    </a:schemeClr>
                  </a:solidFill>
                  <a:ln>
                    <a:noFill/>
                  </a:ln>
                  <a:effectLst/>
                </c:spPr>
                <c:invertIfNegative val="0"/>
                <c:cat>
                  <c:numRef>
                    <c:extLst>
                      <c:ext uri="{02D57815-91ED-43cb-92C2-25804820EDAC}">
                        <c15:formulaRef>
                          <c15:sqref>Sheet2!$B$1:$X$1</c15:sqref>
                        </c15:formulaRef>
                      </c:ext>
                    </c:extLst>
                    <c:numCache>
                      <c:formatCode>[$-409]mmm\-yy;@</c:formatCode>
                      <c:ptCount val="23"/>
                      <c:pt idx="0">
                        <c:v>42840</c:v>
                      </c:pt>
                      <c:pt idx="1">
                        <c:v>42870</c:v>
                      </c:pt>
                      <c:pt idx="2">
                        <c:v>42901</c:v>
                      </c:pt>
                      <c:pt idx="3">
                        <c:v>42931</c:v>
                      </c:pt>
                      <c:pt idx="4">
                        <c:v>42962</c:v>
                      </c:pt>
                      <c:pt idx="5">
                        <c:v>42993</c:v>
                      </c:pt>
                      <c:pt idx="6">
                        <c:v>43023</c:v>
                      </c:pt>
                      <c:pt idx="7">
                        <c:v>43054</c:v>
                      </c:pt>
                      <c:pt idx="8">
                        <c:v>43084</c:v>
                      </c:pt>
                      <c:pt idx="9">
                        <c:v>43115</c:v>
                      </c:pt>
                      <c:pt idx="10">
                        <c:v>43146</c:v>
                      </c:pt>
                      <c:pt idx="11">
                        <c:v>43174</c:v>
                      </c:pt>
                      <c:pt idx="12">
                        <c:v>43205</c:v>
                      </c:pt>
                      <c:pt idx="13">
                        <c:v>43235</c:v>
                      </c:pt>
                      <c:pt idx="14">
                        <c:v>43266</c:v>
                      </c:pt>
                      <c:pt idx="15">
                        <c:v>43296</c:v>
                      </c:pt>
                      <c:pt idx="16">
                        <c:v>43327</c:v>
                      </c:pt>
                      <c:pt idx="17">
                        <c:v>43358</c:v>
                      </c:pt>
                      <c:pt idx="18">
                        <c:v>43388</c:v>
                      </c:pt>
                      <c:pt idx="19">
                        <c:v>43419</c:v>
                      </c:pt>
                      <c:pt idx="20">
                        <c:v>43449</c:v>
                      </c:pt>
                      <c:pt idx="21">
                        <c:v>43480</c:v>
                      </c:pt>
                      <c:pt idx="22">
                        <c:v>43511</c:v>
                      </c:pt>
                    </c:numCache>
                  </c:numRef>
                </c:cat>
                <c:val>
                  <c:numRef>
                    <c:extLst>
                      <c:ext uri="{02D57815-91ED-43cb-92C2-25804820EDAC}">
                        <c15:formulaRef>
                          <c15:sqref>Sheet2!$B$2:$X$2</c15:sqref>
                        </c15:formulaRef>
                      </c:ext>
                    </c:extLst>
                    <c:numCache>
                      <c:formatCode>General</c:formatCode>
                      <c:ptCount val="23"/>
                      <c:pt idx="0">
                        <c:v>2000</c:v>
                      </c:pt>
                      <c:pt idx="1">
                        <c:v>2150</c:v>
                      </c:pt>
                      <c:pt idx="2">
                        <c:v>2250</c:v>
                      </c:pt>
                      <c:pt idx="3">
                        <c:v>2300</c:v>
                      </c:pt>
                      <c:pt idx="4">
                        <c:v>2450</c:v>
                      </c:pt>
                      <c:pt idx="5">
                        <c:v>2850</c:v>
                      </c:pt>
                      <c:pt idx="6">
                        <c:v>3150</c:v>
                      </c:pt>
                      <c:pt idx="7">
                        <c:v>3300</c:v>
                      </c:pt>
                      <c:pt idx="8">
                        <c:v>3350</c:v>
                      </c:pt>
                      <c:pt idx="9">
                        <c:v>3270</c:v>
                      </c:pt>
                      <c:pt idx="10">
                        <c:v>3030</c:v>
                      </c:pt>
                      <c:pt idx="11">
                        <c:v>3010</c:v>
                      </c:pt>
                      <c:pt idx="12">
                        <c:v>3150</c:v>
                      </c:pt>
                      <c:pt idx="13">
                        <c:v>3500</c:v>
                      </c:pt>
                      <c:pt idx="14">
                        <c:v>3670</c:v>
                      </c:pt>
                      <c:pt idx="15">
                        <c:v>3400</c:v>
                      </c:pt>
                      <c:pt idx="16">
                        <c:v>3280</c:v>
                      </c:pt>
                      <c:pt idx="17">
                        <c:v>3400</c:v>
                      </c:pt>
                      <c:pt idx="18">
                        <c:v>3637</c:v>
                      </c:pt>
                      <c:pt idx="19">
                        <c:v>3786</c:v>
                      </c:pt>
                      <c:pt idx="20">
                        <c:v>3741</c:v>
                      </c:pt>
                      <c:pt idx="21">
                        <c:v>3718</c:v>
                      </c:pt>
                      <c:pt idx="22">
                        <c:v>3773</c:v>
                      </c:pt>
                    </c:numCache>
                  </c:numRef>
                </c:val>
                <c:extLst>
                  <c:ext xmlns:c16="http://schemas.microsoft.com/office/drawing/2014/chart" uri="{C3380CC4-5D6E-409C-BE32-E72D297353CC}">
                    <c16:uniqueId val="{00000024-ADD0-4865-A334-163A099739C6}"/>
                  </c:ext>
                </c:extLst>
              </c15:ser>
            </c15:filteredBarSeries>
          </c:ext>
        </c:extLst>
      </c:barChart>
      <c:dateAx>
        <c:axId val="677135904"/>
        <c:scaling>
          <c:orientation val="minMax"/>
        </c:scaling>
        <c:delete val="0"/>
        <c:axPos val="b"/>
        <c:numFmt formatCode="[$-409]mmm\-yy;@"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700" b="0" i="0" u="none" strike="noStrike" kern="1200" baseline="0">
                <a:solidFill>
                  <a:schemeClr val="tx1">
                    <a:lumMod val="65000"/>
                    <a:lumOff val="35000"/>
                  </a:schemeClr>
                </a:solidFill>
                <a:latin typeface="+mn-lt"/>
                <a:ea typeface="+mn-ea"/>
                <a:cs typeface="+mn-cs"/>
              </a:defRPr>
            </a:pPr>
            <a:endParaRPr lang="en-US"/>
          </a:p>
        </c:txPr>
        <c:crossAx val="677138856"/>
        <c:crosses val="autoZero"/>
        <c:auto val="1"/>
        <c:lblOffset val="100"/>
        <c:baseTimeUnit val="months"/>
      </c:dateAx>
      <c:valAx>
        <c:axId val="677138856"/>
        <c:scaling>
          <c:orientation val="minMax"/>
        </c:scaling>
        <c:delete val="1"/>
        <c:axPos val="l"/>
        <c:numFmt formatCode="General" sourceLinked="1"/>
        <c:majorTickMark val="none"/>
        <c:minorTickMark val="none"/>
        <c:tickLblPos val="nextTo"/>
        <c:crossAx val="67713590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zero"/>
    <c:extLst>
      <c:ext xmlns:c16r3="http://schemas.microsoft.com/office/drawing/2017/03/chart" uri="{56B9EC1D-385E-4148-901F-78D8002777C0}">
        <c16r3:dataDisplayOptions16>
          <c16r3:dispNaAsBlank val="1"/>
        </c16r3:dataDisplayOptions16>
      </c:ext>
    </c:extLst>
    <c:showDLblsOverMax val="0"/>
  </c:chart>
  <c:spPr>
    <a:noFill/>
    <a:ln w="22225" cap="flat" cmpd="sng" algn="ctr">
      <a:no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2846F8D-2C2F-427C-A044-13EC51239616}" type="datetimeFigureOut">
              <a:rPr lang="en-US" smtClean="0"/>
              <a:t>4/8/2019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EBC1A06-21C1-41F1-9050-C80BA52AC72A}" type="slidenum">
              <a:rPr lang="en-US" smtClean="0"/>
              <a:t>‹#›</a:t>
            </a:fld>
            <a:endParaRPr lang="en-US"/>
          </a:p>
        </p:txBody>
      </p:sp>
    </p:spTree>
    <p:extLst>
      <p:ext uri="{BB962C8B-B14F-4D97-AF65-F5344CB8AC3E}">
        <p14:creationId xmlns:p14="http://schemas.microsoft.com/office/powerpoint/2010/main" val="917648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EBC1A06-21C1-41F1-9050-C80BA52AC72A}" type="slidenum">
              <a:rPr lang="en-US" smtClean="0"/>
              <a:t>1</a:t>
            </a:fld>
            <a:endParaRPr lang="en-US"/>
          </a:p>
        </p:txBody>
      </p:sp>
    </p:spTree>
    <p:extLst>
      <p:ext uri="{BB962C8B-B14F-4D97-AF65-F5344CB8AC3E}">
        <p14:creationId xmlns:p14="http://schemas.microsoft.com/office/powerpoint/2010/main" val="7107501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EBC1A06-21C1-41F1-9050-C80BA52AC72A}" type="slidenum">
              <a:rPr lang="en-US" smtClean="0"/>
              <a:t>13</a:t>
            </a:fld>
            <a:endParaRPr lang="en-US"/>
          </a:p>
        </p:txBody>
      </p:sp>
    </p:spTree>
    <p:extLst>
      <p:ext uri="{BB962C8B-B14F-4D97-AF65-F5344CB8AC3E}">
        <p14:creationId xmlns:p14="http://schemas.microsoft.com/office/powerpoint/2010/main" val="14071100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United Nations Committee on the Protection of the Rights of All Migrant Workers and Members of Their Families (CMW), Joint general comment No. 4 (2017) of the</a:t>
            </a:r>
          </a:p>
          <a:p>
            <a:r>
              <a:rPr lang="en-US" sz="1200" b="0" i="0" u="none" strike="noStrike" kern="1200" baseline="0" dirty="0">
                <a:solidFill>
                  <a:schemeClr val="tx1"/>
                </a:solidFill>
                <a:latin typeface="+mn-lt"/>
                <a:ea typeface="+mn-ea"/>
                <a:cs typeface="+mn-cs"/>
              </a:rPr>
              <a:t>Committee on the Protection of the Rights of All Migrant Workers and Members of Their Families and No. 23 (2017) of the Committee on the Rights of the Child on State</a:t>
            </a:r>
          </a:p>
          <a:p>
            <a:r>
              <a:rPr lang="en-US" sz="1200" b="0" i="0" u="none" strike="noStrike" kern="1200" baseline="0" dirty="0">
                <a:solidFill>
                  <a:schemeClr val="tx1"/>
                </a:solidFill>
                <a:latin typeface="+mn-lt"/>
                <a:ea typeface="+mn-ea"/>
                <a:cs typeface="+mn-cs"/>
              </a:rPr>
              <a:t>obligations regarding the human rights of children in the context of international migration in countries of origin, transit, destination and return, CMW, 16 November 2017,</a:t>
            </a:r>
          </a:p>
          <a:p>
            <a:r>
              <a:rPr lang="en-US" sz="1200" b="0" i="0" u="none" strike="noStrike" kern="1200" baseline="0" dirty="0">
                <a:solidFill>
                  <a:schemeClr val="tx1"/>
                </a:solidFill>
                <a:latin typeface="+mn-lt"/>
                <a:ea typeface="+mn-ea"/>
                <a:cs typeface="+mn-cs"/>
              </a:rPr>
              <a:t>paragraph 10.</a:t>
            </a:r>
            <a:endParaRPr lang="en-US" dirty="0"/>
          </a:p>
        </p:txBody>
      </p:sp>
      <p:sp>
        <p:nvSpPr>
          <p:cNvPr id="4" name="Slide Number Placeholder 3"/>
          <p:cNvSpPr>
            <a:spLocks noGrp="1"/>
          </p:cNvSpPr>
          <p:nvPr>
            <p:ph type="sldNum" sz="quarter" idx="10"/>
          </p:nvPr>
        </p:nvSpPr>
        <p:spPr/>
        <p:txBody>
          <a:bodyPr/>
          <a:lstStyle/>
          <a:p>
            <a:fld id="{3EBC1A06-21C1-41F1-9050-C80BA52AC72A}" type="slidenum">
              <a:rPr lang="en-US" smtClean="0"/>
              <a:t>2</a:t>
            </a:fld>
            <a:endParaRPr lang="en-US"/>
          </a:p>
        </p:txBody>
      </p:sp>
    </p:spTree>
    <p:extLst>
      <p:ext uri="{BB962C8B-B14F-4D97-AF65-F5344CB8AC3E}">
        <p14:creationId xmlns:p14="http://schemas.microsoft.com/office/powerpoint/2010/main" val="29518279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Steady increase of the number of unaccompanied children in Greece, although many decide to pursue their journey up North</a:t>
            </a:r>
          </a:p>
          <a:p>
            <a:pPr marL="171450" indent="-171450">
              <a:buFont typeface="Arial" panose="020B0604020202020204" pitchFamily="34" charset="0"/>
              <a:buChar char="•"/>
            </a:pPr>
            <a:r>
              <a:rPr lang="en-US" dirty="0"/>
              <a:t>As per government counterparts report, UAC in “protective custody” and in RICs are not there for migration control purposes. National authorities have been keen to engage with UN agencies, civil society and the EU to find solutions to a situation that does not satisfy anyone</a:t>
            </a:r>
          </a:p>
          <a:p>
            <a:pPr marL="171450" indent="-171450">
              <a:buFont typeface="Arial" panose="020B0604020202020204" pitchFamily="34" charset="0"/>
              <a:buChar char="•"/>
            </a:pPr>
            <a:r>
              <a:rPr lang="en-US" dirty="0"/>
              <a:t>While RICs are opened facilities on the Islands, UACs freedom of movement is de-facto limited until they are formally transferred to one of the reception facility on the mainland</a:t>
            </a:r>
          </a:p>
          <a:p>
            <a:pPr marL="171450" indent="-171450">
              <a:buFont typeface="Arial" panose="020B0604020202020204" pitchFamily="34" charset="0"/>
              <a:buChar char="•"/>
            </a:pPr>
            <a:r>
              <a:rPr lang="en-US" dirty="0"/>
              <a:t>The reasons are many and include the lack of suitable alternatives on the mainland and cumbersome procedures regarding the medical clearance required for transfers which have contributed to a backlog of children to be transferred</a:t>
            </a:r>
          </a:p>
          <a:p>
            <a:pPr marL="171450" indent="-171450">
              <a:buFont typeface="Arial" panose="020B0604020202020204" pitchFamily="34" charset="0"/>
              <a:buChar char="•"/>
            </a:pPr>
            <a:r>
              <a:rPr lang="en-US" dirty="0"/>
              <a:t>Reasons also include weak age assessment procedures possibly resulting in individuals wrongly identified as adults or as children</a:t>
            </a:r>
          </a:p>
          <a:p>
            <a:endParaRPr lang="en-US" dirty="0"/>
          </a:p>
        </p:txBody>
      </p:sp>
      <p:sp>
        <p:nvSpPr>
          <p:cNvPr id="4" name="Slide Number Placeholder 3"/>
          <p:cNvSpPr>
            <a:spLocks noGrp="1"/>
          </p:cNvSpPr>
          <p:nvPr>
            <p:ph type="sldNum" sz="quarter" idx="10"/>
          </p:nvPr>
        </p:nvSpPr>
        <p:spPr/>
        <p:txBody>
          <a:bodyPr/>
          <a:lstStyle/>
          <a:p>
            <a:fld id="{3EBC1A06-21C1-41F1-9050-C80BA52AC72A}" type="slidenum">
              <a:rPr lang="en-US" smtClean="0"/>
              <a:t>3</a:t>
            </a:fld>
            <a:endParaRPr lang="en-US"/>
          </a:p>
        </p:txBody>
      </p:sp>
    </p:spTree>
    <p:extLst>
      <p:ext uri="{BB962C8B-B14F-4D97-AF65-F5344CB8AC3E}">
        <p14:creationId xmlns:p14="http://schemas.microsoft.com/office/powerpoint/2010/main" val="12766629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EBC1A06-21C1-41F1-9050-C80BA52AC72A}" type="slidenum">
              <a:rPr lang="en-US" smtClean="0"/>
              <a:t>4</a:t>
            </a:fld>
            <a:endParaRPr lang="en-US"/>
          </a:p>
        </p:txBody>
      </p:sp>
    </p:spTree>
    <p:extLst>
      <p:ext uri="{BB962C8B-B14F-4D97-AF65-F5344CB8AC3E}">
        <p14:creationId xmlns:p14="http://schemas.microsoft.com/office/powerpoint/2010/main" val="7137330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EBC1A06-21C1-41F1-9050-C80BA52AC72A}" type="slidenum">
              <a:rPr lang="en-US" smtClean="0"/>
              <a:t>5</a:t>
            </a:fld>
            <a:endParaRPr lang="en-US"/>
          </a:p>
        </p:txBody>
      </p:sp>
    </p:spTree>
    <p:extLst>
      <p:ext uri="{BB962C8B-B14F-4D97-AF65-F5344CB8AC3E}">
        <p14:creationId xmlns:p14="http://schemas.microsoft.com/office/powerpoint/2010/main" val="5669320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EBC1A06-21C1-41F1-9050-C80BA52AC72A}" type="slidenum">
              <a:rPr lang="en-US" smtClean="0"/>
              <a:t>6</a:t>
            </a:fld>
            <a:endParaRPr lang="en-US"/>
          </a:p>
        </p:txBody>
      </p:sp>
    </p:spTree>
    <p:extLst>
      <p:ext uri="{BB962C8B-B14F-4D97-AF65-F5344CB8AC3E}">
        <p14:creationId xmlns:p14="http://schemas.microsoft.com/office/powerpoint/2010/main" val="31468785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GB" b="1" dirty="0">
                <a:highlight>
                  <a:srgbClr val="FFFF00"/>
                </a:highlight>
              </a:rPr>
              <a:t>Transposition of the EU recast Directive on Reception Conditions</a:t>
            </a:r>
          </a:p>
          <a:p>
            <a:pPr marL="457200" indent="-457200">
              <a:buFont typeface="Arial" panose="020B0604020202020204" pitchFamily="34" charset="0"/>
              <a:buChar char="•"/>
            </a:pPr>
            <a:r>
              <a:rPr lang="en-GB" sz="2700" dirty="0"/>
              <a:t>Allows children over 16 to be placed elsewhere than in shelters, introduced Supported Independent Living (SIL), in safe zones</a:t>
            </a:r>
          </a:p>
          <a:p>
            <a:pPr marL="457200" indent="-457200">
              <a:buFont typeface="Arial" panose="020B0604020202020204" pitchFamily="34" charset="0"/>
              <a:buChar char="•"/>
            </a:pPr>
            <a:r>
              <a:rPr lang="en-GB" sz="2700" dirty="0"/>
              <a:t>Clarifies of Ministry of Labour and Social Solidarity competency (vs. Ministry of Migration Policy) over UAC </a:t>
            </a:r>
          </a:p>
          <a:p>
            <a:pPr marL="0" indent="0">
              <a:buNone/>
            </a:pPr>
            <a:endParaRPr lang="en-US" b="1" dirty="0">
              <a:highlight>
                <a:srgbClr val="FFFF00"/>
              </a:highlight>
            </a:endParaRPr>
          </a:p>
          <a:p>
            <a:pPr marL="0" indent="0">
              <a:buNone/>
            </a:pPr>
            <a:r>
              <a:rPr lang="en-US" b="1" dirty="0">
                <a:highlight>
                  <a:srgbClr val="FFFF00"/>
                </a:highlight>
              </a:rPr>
              <a:t>Law on guardianship</a:t>
            </a:r>
            <a:r>
              <a:rPr lang="en-US" dirty="0">
                <a:highlight>
                  <a:srgbClr val="FFFF00"/>
                </a:highlight>
              </a:rPr>
              <a:t>. </a:t>
            </a:r>
            <a:r>
              <a:rPr lang="en-GB" dirty="0"/>
              <a:t>Developed by the Ministry of Labour, Social Security and Social Solidarity, entitled “Provisions on Social Security and Pension, tackling of undeclared work, strengthening of workers’ protection, guardianship of unaccompanied minors plus other provisions” (</a:t>
            </a:r>
            <a:r>
              <a:rPr lang="en-GB" b="1" dirty="0">
                <a:highlight>
                  <a:srgbClr val="FFFF00"/>
                </a:highlight>
              </a:rPr>
              <a:t>Law 4454/2018, Article 13</a:t>
            </a:r>
            <a:r>
              <a:rPr lang="en-GB" dirty="0"/>
              <a:t>) </a:t>
            </a:r>
          </a:p>
          <a:p>
            <a:pPr marL="171450" indent="-171450">
              <a:buFont typeface="Arial" panose="020B0604020202020204" pitchFamily="34" charset="0"/>
              <a:buChar char="•"/>
            </a:pPr>
            <a:r>
              <a:rPr lang="en-GB" dirty="0"/>
              <a:t>Key stakeholders, i.e. the Public Prosecutor, the Guardian and a Supervisory Council</a:t>
            </a:r>
          </a:p>
          <a:p>
            <a:pPr marL="171450" indent="-171450">
              <a:buFont typeface="Arial" panose="020B0604020202020204" pitchFamily="34" charset="0"/>
              <a:buChar char="•"/>
            </a:pPr>
            <a:r>
              <a:rPr lang="en-GB" dirty="0"/>
              <a:t>New role for EKKA (under </a:t>
            </a:r>
            <a:r>
              <a:rPr lang="en-GB" dirty="0" err="1"/>
              <a:t>MoLSS</a:t>
            </a:r>
            <a:r>
              <a:rPr lang="en-GB" dirty="0"/>
              <a:t> oversight). Establishment of a Department for the Protection of Unaccompanied Minors, responsible for:</a:t>
            </a:r>
            <a:endParaRPr lang="en-US" dirty="0"/>
          </a:p>
          <a:p>
            <a:pPr marL="628650" lvl="1" indent="-171450">
              <a:buFont typeface="Arial" panose="020B0604020202020204" pitchFamily="34" charset="0"/>
              <a:buChar char="•"/>
            </a:pPr>
            <a:r>
              <a:rPr lang="en-GB" u="sng" dirty="0"/>
              <a:t>Coordination, support and assessment of professional guardians </a:t>
            </a:r>
            <a:r>
              <a:rPr lang="en-GB" dirty="0"/>
              <a:t>for unaccompanied children</a:t>
            </a:r>
            <a:endParaRPr lang="en-US" dirty="0"/>
          </a:p>
          <a:p>
            <a:pPr marL="628650" lvl="1" indent="-171450">
              <a:buFont typeface="Arial" panose="020B0604020202020204" pitchFamily="34" charset="0"/>
              <a:buChar char="•"/>
            </a:pPr>
            <a:r>
              <a:rPr lang="en-GB" dirty="0"/>
              <a:t> Management of referrals for </a:t>
            </a:r>
            <a:r>
              <a:rPr lang="en-GB" u="sng" dirty="0"/>
              <a:t>accommodation of unaccompanied children </a:t>
            </a:r>
            <a:r>
              <a:rPr lang="en-GB" dirty="0"/>
              <a:t>(already existing)</a:t>
            </a:r>
            <a:endParaRPr lang="en-US" dirty="0"/>
          </a:p>
          <a:p>
            <a:pPr marL="628650" lvl="1" indent="-171450">
              <a:buFont typeface="Arial" panose="020B0604020202020204" pitchFamily="34" charset="0"/>
              <a:buChar char="•"/>
            </a:pPr>
            <a:r>
              <a:rPr lang="en-GB" dirty="0"/>
              <a:t>Assessment and </a:t>
            </a:r>
            <a:r>
              <a:rPr lang="en-GB" u="sng" dirty="0"/>
              <a:t>monitoring of accommodation centres </a:t>
            </a:r>
            <a:r>
              <a:rPr lang="en-GB" dirty="0"/>
              <a:t>for unaccompanied children  </a:t>
            </a:r>
            <a:endParaRPr lang="en-US" dirty="0"/>
          </a:p>
          <a:p>
            <a:pPr marL="171450" indent="-171450">
              <a:buFont typeface="Arial" panose="020B0604020202020204" pitchFamily="34" charset="0"/>
              <a:buChar char="•"/>
            </a:pPr>
            <a:r>
              <a:rPr lang="en-GB" dirty="0"/>
              <a:t> Allows for Supported Independent Living</a:t>
            </a:r>
            <a:endParaRPr lang="en-US" dirty="0"/>
          </a:p>
          <a:p>
            <a:pPr marL="0" indent="0">
              <a:buNone/>
            </a:pPr>
            <a:endParaRPr lang="en-US" dirty="0"/>
          </a:p>
          <a:p>
            <a:endParaRPr lang="en-US" dirty="0"/>
          </a:p>
          <a:p>
            <a:pPr marL="0" indent="0">
              <a:buNone/>
            </a:pPr>
            <a:r>
              <a:rPr lang="en-US" b="1" dirty="0">
                <a:highlight>
                  <a:srgbClr val="FFFF00"/>
                </a:highlight>
              </a:rPr>
              <a:t>Law on fostering and adoption and other provisions (L. 4538/2018.)</a:t>
            </a:r>
            <a:endParaRPr lang="en-US" dirty="0"/>
          </a:p>
          <a:p>
            <a:pPr marL="171450" indent="-171450">
              <a:buFont typeface="Arial" panose="020B0604020202020204" pitchFamily="34" charset="0"/>
              <a:buChar char="•"/>
            </a:pPr>
            <a:r>
              <a:rPr lang="en-US" dirty="0"/>
              <a:t>Establishment of a council overseeing fostering and adoption</a:t>
            </a:r>
          </a:p>
          <a:p>
            <a:pPr marL="171450" indent="-171450">
              <a:buFont typeface="Arial" panose="020B0604020202020204" pitchFamily="34" charset="0"/>
              <a:buChar char="•"/>
            </a:pPr>
            <a:r>
              <a:rPr lang="en-US" dirty="0"/>
              <a:t>Definition of EKKA’s role, establishment of roster of families, registry of children to be placed, favor kinship care when relevant…</a:t>
            </a:r>
          </a:p>
          <a:p>
            <a:pPr marL="171450" indent="-171450">
              <a:buFont typeface="Arial" panose="020B0604020202020204" pitchFamily="34" charset="0"/>
              <a:buChar char="•"/>
            </a:pPr>
            <a:r>
              <a:rPr lang="en-US" dirty="0"/>
              <a:t>Supervisory role for foster care (Ministry of Labor and Social Solidarity vs. Ministry of Justice, involvement of the </a:t>
            </a:r>
            <a:r>
              <a:rPr lang="en-US" u="sng" dirty="0"/>
              <a:t>prefecture/municipal level level</a:t>
            </a:r>
            <a:r>
              <a:rPr lang="en-US" dirty="0"/>
              <a:t>)</a:t>
            </a:r>
          </a:p>
          <a:p>
            <a:endParaRPr lang="en-US" dirty="0"/>
          </a:p>
        </p:txBody>
      </p:sp>
      <p:sp>
        <p:nvSpPr>
          <p:cNvPr id="4" name="Slide Number Placeholder 3"/>
          <p:cNvSpPr>
            <a:spLocks noGrp="1"/>
          </p:cNvSpPr>
          <p:nvPr>
            <p:ph type="sldNum" sz="quarter" idx="10"/>
          </p:nvPr>
        </p:nvSpPr>
        <p:spPr/>
        <p:txBody>
          <a:bodyPr/>
          <a:lstStyle/>
          <a:p>
            <a:fld id="{3EBC1A06-21C1-41F1-9050-C80BA52AC72A}" type="slidenum">
              <a:rPr lang="en-US" smtClean="0"/>
              <a:t>9</a:t>
            </a:fld>
            <a:endParaRPr lang="en-US"/>
          </a:p>
        </p:txBody>
      </p:sp>
    </p:spTree>
    <p:extLst>
      <p:ext uri="{BB962C8B-B14F-4D97-AF65-F5344CB8AC3E}">
        <p14:creationId xmlns:p14="http://schemas.microsoft.com/office/powerpoint/2010/main" val="34862327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a:solidFill>
                  <a:schemeClr val="tx1"/>
                </a:solidFill>
                <a:effectLst/>
                <a:latin typeface="+mn-lt"/>
                <a:ea typeface="+mn-ea"/>
                <a:cs typeface="+mn-cs"/>
              </a:rPr>
              <a:t>Together with national authorities, in close coordination with IOM, UNHCR and supported by DG Home, UNICEF invested into the national oversight capacity through the </a:t>
            </a:r>
            <a:r>
              <a:rPr lang="en-US" sz="1200" b="0" kern="1200" dirty="0" err="1">
                <a:solidFill>
                  <a:schemeClr val="tx1"/>
                </a:solidFill>
                <a:effectLst/>
                <a:latin typeface="+mn-lt"/>
                <a:ea typeface="+mn-ea"/>
                <a:cs typeface="+mn-cs"/>
              </a:rPr>
              <a:t>secondment</a:t>
            </a:r>
            <a:r>
              <a:rPr lang="en-US" sz="1200" b="0" kern="1200" dirty="0">
                <a:solidFill>
                  <a:schemeClr val="tx1"/>
                </a:solidFill>
                <a:effectLst/>
                <a:latin typeface="+mn-lt"/>
                <a:ea typeface="+mn-ea"/>
                <a:cs typeface="+mn-cs"/>
              </a:rPr>
              <a:t> of 8 national experts to the </a:t>
            </a:r>
            <a:r>
              <a:rPr lang="en-US" sz="1200" b="0" u="sng" kern="1200" dirty="0">
                <a:solidFill>
                  <a:schemeClr val="tx1"/>
                </a:solidFill>
                <a:effectLst/>
                <a:latin typeface="+mn-lt"/>
                <a:ea typeface="+mn-ea"/>
                <a:cs typeface="+mn-cs"/>
              </a:rPr>
              <a:t>Ministry itself and EKKA </a:t>
            </a:r>
            <a:r>
              <a:rPr lang="en-US" sz="1200" b="0" kern="1200" dirty="0">
                <a:solidFill>
                  <a:schemeClr val="tx1"/>
                </a:solidFill>
                <a:effectLst/>
                <a:latin typeface="+mn-lt"/>
                <a:ea typeface="+mn-ea"/>
                <a:cs typeface="+mn-cs"/>
              </a:rPr>
              <a:t>to accelerate the operationalization of the new legal framework and the transfers of UAC from “protective custody” and RICs into suitable accommodation.</a:t>
            </a:r>
          </a:p>
          <a:p>
            <a:endParaRPr lang="en-US" sz="1200" b="0" kern="1200" dirty="0">
              <a:solidFill>
                <a:schemeClr val="tx1"/>
              </a:solidFill>
              <a:effectLst/>
              <a:latin typeface="+mn-lt"/>
              <a:ea typeface="+mn-ea"/>
              <a:cs typeface="+mn-cs"/>
            </a:endParaRPr>
          </a:p>
          <a:p>
            <a:endParaRPr lang="en-US" sz="1200" b="0" kern="1200" dirty="0">
              <a:solidFill>
                <a:schemeClr val="tx1"/>
              </a:solidFill>
              <a:effectLst/>
              <a:latin typeface="+mn-lt"/>
              <a:ea typeface="+mn-ea"/>
              <a:cs typeface="+mn-cs"/>
            </a:endParaRPr>
          </a:p>
          <a:p>
            <a:br>
              <a:rPr lang="en-US" sz="1200" kern="1200" dirty="0">
                <a:solidFill>
                  <a:schemeClr val="tx1"/>
                </a:solidFill>
                <a:effectLst/>
                <a:latin typeface="+mn-lt"/>
                <a:ea typeface="+mn-ea"/>
                <a:cs typeface="+mn-cs"/>
              </a:rPr>
            </a:br>
            <a:endParaRPr lang="en-US" dirty="0"/>
          </a:p>
          <a:p>
            <a:endParaRPr lang="en-US" dirty="0"/>
          </a:p>
        </p:txBody>
      </p:sp>
      <p:sp>
        <p:nvSpPr>
          <p:cNvPr id="4" name="Slide Number Placeholder 3"/>
          <p:cNvSpPr>
            <a:spLocks noGrp="1"/>
          </p:cNvSpPr>
          <p:nvPr>
            <p:ph type="sldNum" sz="quarter" idx="10"/>
          </p:nvPr>
        </p:nvSpPr>
        <p:spPr/>
        <p:txBody>
          <a:bodyPr/>
          <a:lstStyle/>
          <a:p>
            <a:fld id="{3EBC1A06-21C1-41F1-9050-C80BA52AC72A}" type="slidenum">
              <a:rPr lang="en-US" smtClean="0"/>
              <a:t>10</a:t>
            </a:fld>
            <a:endParaRPr lang="en-US"/>
          </a:p>
        </p:txBody>
      </p:sp>
    </p:spTree>
    <p:extLst>
      <p:ext uri="{BB962C8B-B14F-4D97-AF65-F5344CB8AC3E}">
        <p14:creationId xmlns:p14="http://schemas.microsoft.com/office/powerpoint/2010/main" val="8274894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RIC</a:t>
            </a:r>
          </a:p>
          <a:p>
            <a:pPr marL="171450" indent="-171450">
              <a:buFont typeface="Arial" panose="020B0604020202020204" pitchFamily="34" charset="0"/>
              <a:buChar char="•"/>
            </a:pPr>
            <a:r>
              <a:rPr lang="en-US" dirty="0"/>
              <a:t>Not closed but freedom of movement de-facto limited on the Islands until UACs are formally referred to appropriate reception facilities on the mainland</a:t>
            </a:r>
          </a:p>
          <a:p>
            <a:endParaRPr lang="en-US" dirty="0"/>
          </a:p>
          <a:p>
            <a:r>
              <a:rPr lang="en-US" dirty="0"/>
              <a:t>Shelters</a:t>
            </a:r>
          </a:p>
          <a:p>
            <a:pPr marL="171450" indent="-171450">
              <a:buFont typeface="Arial" panose="020B0604020202020204" pitchFamily="34" charset="0"/>
              <a:buChar char="•"/>
            </a:pPr>
            <a:r>
              <a:rPr lang="en-US" dirty="0"/>
              <a:t>With very few exceptions, pre-existing facilities hosting Greek children were not ready to accept unaccompanied children on the move. </a:t>
            </a:r>
            <a:r>
              <a:rPr lang="en-US" sz="1200" kern="1200" dirty="0">
                <a:solidFill>
                  <a:schemeClr val="tx1"/>
                </a:solidFill>
                <a:effectLst/>
                <a:latin typeface="+mn-lt"/>
                <a:ea typeface="+mn-ea"/>
                <a:cs typeface="+mn-cs"/>
              </a:rPr>
              <a:t>3,500 children placed in various type of residential institutions, with only 1,000 children cared for in state-run institutions, the rest of children being cared for in institutions run by the church or faith-based </a:t>
            </a:r>
            <a:r>
              <a:rPr lang="en-US" sz="1200" kern="1200" dirty="0" err="1">
                <a:solidFill>
                  <a:schemeClr val="tx1"/>
                </a:solidFill>
                <a:effectLst/>
                <a:latin typeface="+mn-lt"/>
                <a:ea typeface="+mn-ea"/>
                <a:cs typeface="+mn-cs"/>
              </a:rPr>
              <a:t>organisations</a:t>
            </a:r>
            <a:r>
              <a:rPr lang="en-US" sz="1200" kern="1200" dirty="0">
                <a:solidFill>
                  <a:schemeClr val="tx1"/>
                </a:solidFill>
                <a:effectLst/>
                <a:latin typeface="+mn-lt"/>
                <a:ea typeface="+mn-ea"/>
                <a:cs typeface="+mn-cs"/>
              </a:rPr>
              <a:t>. </a:t>
            </a:r>
            <a:endParaRPr lang="en-US" dirty="0"/>
          </a:p>
          <a:p>
            <a:pPr marL="171450" indent="-171450">
              <a:buFont typeface="Arial" panose="020B0604020202020204" pitchFamily="34" charset="0"/>
              <a:buChar char="•"/>
            </a:pPr>
            <a:r>
              <a:rPr lang="en-US" dirty="0"/>
              <a:t>UNHCR initiated work on minimum standards covering technical specifications, principles, service provision (food, medical, legal counseling, social support, interpretation), staffing…</a:t>
            </a:r>
          </a:p>
          <a:p>
            <a:pPr marL="171450" indent="-171450">
              <a:buFont typeface="Arial" panose="020B0604020202020204" pitchFamily="34" charset="0"/>
              <a:buChar char="•"/>
            </a:pPr>
            <a:r>
              <a:rPr lang="en-US" dirty="0" err="1"/>
              <a:t>GoG</a:t>
            </a:r>
            <a:r>
              <a:rPr lang="en-US" dirty="0"/>
              <a:t> minimum requirements as part of a call for proposal for the establishment of UAC shelters through AMIF financial support</a:t>
            </a:r>
          </a:p>
          <a:p>
            <a:pPr marL="171450" indent="-171450">
              <a:buFont typeface="Arial" panose="020B0604020202020204" pitchFamily="34" charset="0"/>
              <a:buChar char="•"/>
            </a:pPr>
            <a:r>
              <a:rPr lang="en-US" dirty="0"/>
              <a:t>EKKA to develop revised standards under new law on guardianship. Expected impact on absconding</a:t>
            </a:r>
          </a:p>
          <a:p>
            <a:pPr marL="171450" indent="-171450">
              <a:buFont typeface="Arial" panose="020B0604020202020204" pitchFamily="34" charset="0"/>
              <a:buChar char="•"/>
            </a:pPr>
            <a:r>
              <a:rPr lang="en-US" dirty="0"/>
              <a:t>Ensure children aging out are supported to transition into appropriate accommodation. Close collaboration with IOM, UNHCR, </a:t>
            </a:r>
            <a:r>
              <a:rPr lang="en-US" dirty="0" err="1"/>
              <a:t>MoMP</a:t>
            </a:r>
            <a:r>
              <a:rPr lang="en-US" dirty="0"/>
              <a:t> for placement into apartment scheme and other adult accommodation options</a:t>
            </a:r>
          </a:p>
          <a:p>
            <a:pPr marL="171450" indent="-171450">
              <a:buFont typeface="Arial" panose="020B0604020202020204" pitchFamily="34" charset="0"/>
              <a:buChar char="•"/>
            </a:pPr>
            <a:r>
              <a:rPr lang="en-US" dirty="0"/>
              <a:t>Accelerate establishment of new places (IOM, MoD, NGOs with AMIF funding)</a:t>
            </a:r>
          </a:p>
          <a:p>
            <a:pPr marL="171450" indent="-171450">
              <a:buFont typeface="Arial" panose="020B0604020202020204" pitchFamily="34" charset="0"/>
              <a:buChar char="•"/>
            </a:pPr>
            <a:endParaRPr lang="en-US" dirty="0"/>
          </a:p>
          <a:p>
            <a:pPr marL="0" indent="0">
              <a:buFont typeface="Arial" panose="020B0604020202020204" pitchFamily="34" charset="0"/>
              <a:buNone/>
            </a:pPr>
            <a:r>
              <a:rPr lang="en-US" dirty="0"/>
              <a:t>Safe zones</a:t>
            </a:r>
          </a:p>
          <a:p>
            <a:pPr marL="171450" indent="-171450">
              <a:buFont typeface="Arial" panose="020B0604020202020204" pitchFamily="34" charset="0"/>
              <a:buChar char="•"/>
            </a:pPr>
            <a:r>
              <a:rPr lang="en-US" dirty="0"/>
              <a:t>Not formally regulated, established as temporary measures, like hotels</a:t>
            </a:r>
          </a:p>
          <a:p>
            <a:pPr marL="171450" indent="-171450">
              <a:buFont typeface="Arial" panose="020B0604020202020204" pitchFamily="34" charset="0"/>
              <a:buChar char="•"/>
            </a:pPr>
            <a:r>
              <a:rPr lang="en-US" dirty="0"/>
              <a:t>Joint UNHCR UNICEF recommendations to </a:t>
            </a:r>
            <a:r>
              <a:rPr lang="en-US" dirty="0" err="1"/>
              <a:t>MoMP</a:t>
            </a:r>
            <a:r>
              <a:rPr lang="en-US" dirty="0"/>
              <a:t>: maximum number of children, staffing, services, security, building bridges with rest of reception facility’s population, host community, temporary placement prior longer-term placement in shelter…</a:t>
            </a:r>
          </a:p>
          <a:p>
            <a:pPr marL="171450" indent="-171450">
              <a:buFont typeface="Arial" panose="020B0604020202020204" pitchFamily="34" charset="0"/>
              <a:buChar char="•"/>
            </a:pPr>
            <a:r>
              <a:rPr lang="en-US" dirty="0"/>
              <a:t>Under </a:t>
            </a:r>
            <a:r>
              <a:rPr lang="en-US" dirty="0" err="1"/>
              <a:t>MoMP</a:t>
            </a:r>
            <a:r>
              <a:rPr lang="en-US" dirty="0"/>
              <a:t> oversight, Public Prosecutor and EKKA looped in</a:t>
            </a:r>
          </a:p>
          <a:p>
            <a:pPr marL="171450" indent="-171450">
              <a:buFont typeface="Arial" panose="020B0604020202020204" pitchFamily="34" charset="0"/>
              <a:buChar char="•"/>
            </a:pPr>
            <a:r>
              <a:rPr lang="en-US" dirty="0"/>
              <a:t>Only children over 14. Remain on EKKA priority list for placement in shelters</a:t>
            </a:r>
          </a:p>
          <a:p>
            <a:pPr marL="171450" indent="-171450">
              <a:buFont typeface="Arial" panose="020B0604020202020204" pitchFamily="34" charset="0"/>
              <a:buChar char="•"/>
            </a:pPr>
            <a:r>
              <a:rPr lang="en-US" dirty="0"/>
              <a:t>ATD</a:t>
            </a:r>
          </a:p>
          <a:p>
            <a:pPr marL="171450" indent="-171450">
              <a:buFont typeface="Arial" panose="020B0604020202020204" pitchFamily="34" charset="0"/>
              <a:buChar char="•"/>
            </a:pPr>
            <a:endParaRPr lang="en-US" dirty="0"/>
          </a:p>
          <a:p>
            <a:pPr marL="0" indent="0">
              <a:buFont typeface="Arial" panose="020B0604020202020204" pitchFamily="34" charset="0"/>
              <a:buNone/>
            </a:pPr>
            <a:r>
              <a:rPr lang="en-US" dirty="0"/>
              <a:t>Hotels</a:t>
            </a:r>
          </a:p>
          <a:p>
            <a:pPr marL="171450" indent="-171450">
              <a:buFont typeface="Arial" panose="020B0604020202020204" pitchFamily="34" charset="0"/>
              <a:buChar char="•"/>
            </a:pPr>
            <a:r>
              <a:rPr lang="en-US" dirty="0"/>
              <a:t>ATD, as temporary measures, </a:t>
            </a:r>
          </a:p>
          <a:p>
            <a:pPr marL="0" indent="0">
              <a:buFont typeface="Arial" panose="020B0604020202020204" pitchFamily="34" charset="0"/>
              <a:buNone/>
            </a:pPr>
            <a:endParaRPr lang="en-US" dirty="0"/>
          </a:p>
          <a:p>
            <a:pPr marL="0" indent="0">
              <a:buFont typeface="Arial" panose="020B0604020202020204" pitchFamily="34" charset="0"/>
              <a:buNone/>
            </a:pPr>
            <a:r>
              <a:rPr lang="en-US" dirty="0"/>
              <a:t>Foster families</a:t>
            </a:r>
          </a:p>
          <a:p>
            <a:pPr marL="0" indent="0">
              <a:buFont typeface="Arial" panose="020B0604020202020204" pitchFamily="34" charset="0"/>
              <a:buNone/>
            </a:pPr>
            <a:endParaRPr lang="en-US" dirty="0"/>
          </a:p>
          <a:p>
            <a:pPr marL="0" indent="0">
              <a:buFont typeface="Arial" panose="020B0604020202020204" pitchFamily="34" charset="0"/>
              <a:buNone/>
            </a:pPr>
            <a:r>
              <a:rPr lang="en-US" dirty="0"/>
              <a:t>SIL</a:t>
            </a:r>
          </a:p>
          <a:p>
            <a:pPr marL="171450" indent="-171450">
              <a:buFont typeface="Arial" panose="020B0604020202020204" pitchFamily="34" charset="0"/>
              <a:buChar char="•"/>
            </a:pPr>
            <a:r>
              <a:rPr lang="en-US" dirty="0"/>
              <a:t>Aiming for 200 places by end 2019</a:t>
            </a:r>
          </a:p>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3EBC1A06-21C1-41F1-9050-C80BA52AC72A}" type="slidenum">
              <a:rPr lang="en-US" smtClean="0"/>
              <a:t>11</a:t>
            </a:fld>
            <a:endParaRPr lang="en-US"/>
          </a:p>
        </p:txBody>
      </p:sp>
    </p:spTree>
    <p:extLst>
      <p:ext uri="{BB962C8B-B14F-4D97-AF65-F5344CB8AC3E}">
        <p14:creationId xmlns:p14="http://schemas.microsoft.com/office/powerpoint/2010/main" val="6397853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448382-CBCC-4B4B-8EE1-F9D79CEFBC9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91C5D4B-C404-49F8-A318-E1D9290D537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D19FC58-4B81-4C73-A644-041D027BD4B0}"/>
              </a:ext>
            </a:extLst>
          </p:cNvPr>
          <p:cNvSpPr>
            <a:spLocks noGrp="1"/>
          </p:cNvSpPr>
          <p:nvPr>
            <p:ph type="dt" sz="half" idx="10"/>
          </p:nvPr>
        </p:nvSpPr>
        <p:spPr/>
        <p:txBody>
          <a:bodyPr/>
          <a:lstStyle/>
          <a:p>
            <a:fld id="{43C94398-A5D6-4A4A-93D7-6D178DFA6FF6}" type="datetimeFigureOut">
              <a:rPr lang="en-US" smtClean="0"/>
              <a:t>4/8/2019</a:t>
            </a:fld>
            <a:endParaRPr lang="en-US"/>
          </a:p>
        </p:txBody>
      </p:sp>
      <p:sp>
        <p:nvSpPr>
          <p:cNvPr id="5" name="Footer Placeholder 4">
            <a:extLst>
              <a:ext uri="{FF2B5EF4-FFF2-40B4-BE49-F238E27FC236}">
                <a16:creationId xmlns:a16="http://schemas.microsoft.com/office/drawing/2014/main" id="{48ADCAA6-7008-4059-AA06-424FAC9D3E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860E201-D60C-4332-AE2E-08A09A877415}"/>
              </a:ext>
            </a:extLst>
          </p:cNvPr>
          <p:cNvSpPr>
            <a:spLocks noGrp="1"/>
          </p:cNvSpPr>
          <p:nvPr>
            <p:ph type="sldNum" sz="quarter" idx="12"/>
          </p:nvPr>
        </p:nvSpPr>
        <p:spPr/>
        <p:txBody>
          <a:bodyPr/>
          <a:lstStyle/>
          <a:p>
            <a:fld id="{11A7DAD3-B229-4900-B5A4-2C0F70873354}" type="slidenum">
              <a:rPr lang="en-US" smtClean="0"/>
              <a:t>‹#›</a:t>
            </a:fld>
            <a:endParaRPr lang="en-US"/>
          </a:p>
        </p:txBody>
      </p:sp>
    </p:spTree>
    <p:extLst>
      <p:ext uri="{BB962C8B-B14F-4D97-AF65-F5344CB8AC3E}">
        <p14:creationId xmlns:p14="http://schemas.microsoft.com/office/powerpoint/2010/main" val="36076602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249937-A565-4B34-B0B6-07E0316EA38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B64E71F-8452-41EA-A28F-9CA768766C9B}"/>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69757A-23A4-4C4D-ADE1-332B32E6C830}"/>
              </a:ext>
            </a:extLst>
          </p:cNvPr>
          <p:cNvSpPr>
            <a:spLocks noGrp="1"/>
          </p:cNvSpPr>
          <p:nvPr>
            <p:ph type="dt" sz="half" idx="10"/>
          </p:nvPr>
        </p:nvSpPr>
        <p:spPr/>
        <p:txBody>
          <a:bodyPr/>
          <a:lstStyle/>
          <a:p>
            <a:fld id="{43C94398-A5D6-4A4A-93D7-6D178DFA6FF6}" type="datetimeFigureOut">
              <a:rPr lang="en-US" smtClean="0"/>
              <a:t>4/8/2019</a:t>
            </a:fld>
            <a:endParaRPr lang="en-US"/>
          </a:p>
        </p:txBody>
      </p:sp>
      <p:sp>
        <p:nvSpPr>
          <p:cNvPr id="5" name="Footer Placeholder 4">
            <a:extLst>
              <a:ext uri="{FF2B5EF4-FFF2-40B4-BE49-F238E27FC236}">
                <a16:creationId xmlns:a16="http://schemas.microsoft.com/office/drawing/2014/main" id="{2388D21C-0A0F-4E49-8C46-7016A599E7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6EF96B-22F2-4187-86B7-49B2FE30EFC1}"/>
              </a:ext>
            </a:extLst>
          </p:cNvPr>
          <p:cNvSpPr>
            <a:spLocks noGrp="1"/>
          </p:cNvSpPr>
          <p:nvPr>
            <p:ph type="sldNum" sz="quarter" idx="12"/>
          </p:nvPr>
        </p:nvSpPr>
        <p:spPr/>
        <p:txBody>
          <a:bodyPr/>
          <a:lstStyle/>
          <a:p>
            <a:fld id="{11A7DAD3-B229-4900-B5A4-2C0F70873354}" type="slidenum">
              <a:rPr lang="en-US" smtClean="0"/>
              <a:t>‹#›</a:t>
            </a:fld>
            <a:endParaRPr lang="en-US"/>
          </a:p>
        </p:txBody>
      </p:sp>
    </p:spTree>
    <p:extLst>
      <p:ext uri="{BB962C8B-B14F-4D97-AF65-F5344CB8AC3E}">
        <p14:creationId xmlns:p14="http://schemas.microsoft.com/office/powerpoint/2010/main" val="15586983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45C72F3-609B-4CCD-9ADE-C8EF9A5ACB0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3BA5061-9E2B-4286-B77B-63B1DC061C63}"/>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E477046-10EC-4F73-AAAE-65CAB67B36DF}"/>
              </a:ext>
            </a:extLst>
          </p:cNvPr>
          <p:cNvSpPr>
            <a:spLocks noGrp="1"/>
          </p:cNvSpPr>
          <p:nvPr>
            <p:ph type="dt" sz="half" idx="10"/>
          </p:nvPr>
        </p:nvSpPr>
        <p:spPr/>
        <p:txBody>
          <a:bodyPr/>
          <a:lstStyle/>
          <a:p>
            <a:fld id="{43C94398-A5D6-4A4A-93D7-6D178DFA6FF6}" type="datetimeFigureOut">
              <a:rPr lang="en-US" smtClean="0"/>
              <a:t>4/8/2019</a:t>
            </a:fld>
            <a:endParaRPr lang="en-US"/>
          </a:p>
        </p:txBody>
      </p:sp>
      <p:sp>
        <p:nvSpPr>
          <p:cNvPr id="5" name="Footer Placeholder 4">
            <a:extLst>
              <a:ext uri="{FF2B5EF4-FFF2-40B4-BE49-F238E27FC236}">
                <a16:creationId xmlns:a16="http://schemas.microsoft.com/office/drawing/2014/main" id="{596E4D6D-2C83-4814-99BC-D8B0689130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8B057F-2A35-4D9B-B87E-35AAAA3701C9}"/>
              </a:ext>
            </a:extLst>
          </p:cNvPr>
          <p:cNvSpPr>
            <a:spLocks noGrp="1"/>
          </p:cNvSpPr>
          <p:nvPr>
            <p:ph type="sldNum" sz="quarter" idx="12"/>
          </p:nvPr>
        </p:nvSpPr>
        <p:spPr/>
        <p:txBody>
          <a:bodyPr/>
          <a:lstStyle/>
          <a:p>
            <a:fld id="{11A7DAD3-B229-4900-B5A4-2C0F70873354}" type="slidenum">
              <a:rPr lang="en-US" smtClean="0"/>
              <a:t>‹#›</a:t>
            </a:fld>
            <a:endParaRPr lang="en-US"/>
          </a:p>
        </p:txBody>
      </p:sp>
    </p:spTree>
    <p:extLst>
      <p:ext uri="{BB962C8B-B14F-4D97-AF65-F5344CB8AC3E}">
        <p14:creationId xmlns:p14="http://schemas.microsoft.com/office/powerpoint/2010/main" val="6742573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ED40F7-1DB5-48A3-B919-8829DED4EE2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4C3D837-062A-4790-96C7-5DF0A43C9C8F}"/>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678CB28-301F-4D1F-82F3-218B35CBDC15}"/>
              </a:ext>
            </a:extLst>
          </p:cNvPr>
          <p:cNvSpPr>
            <a:spLocks noGrp="1"/>
          </p:cNvSpPr>
          <p:nvPr>
            <p:ph type="dt" sz="half" idx="10"/>
          </p:nvPr>
        </p:nvSpPr>
        <p:spPr/>
        <p:txBody>
          <a:bodyPr/>
          <a:lstStyle/>
          <a:p>
            <a:fld id="{43C94398-A5D6-4A4A-93D7-6D178DFA6FF6}" type="datetimeFigureOut">
              <a:rPr lang="en-US" smtClean="0"/>
              <a:t>4/8/2019</a:t>
            </a:fld>
            <a:endParaRPr lang="en-US"/>
          </a:p>
        </p:txBody>
      </p:sp>
      <p:sp>
        <p:nvSpPr>
          <p:cNvPr id="5" name="Footer Placeholder 4">
            <a:extLst>
              <a:ext uri="{FF2B5EF4-FFF2-40B4-BE49-F238E27FC236}">
                <a16:creationId xmlns:a16="http://schemas.microsoft.com/office/drawing/2014/main" id="{71E6D22F-2522-44D9-97E7-4F33AD422B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93D1C2A-A741-48AA-8D95-CF2E72FC1496}"/>
              </a:ext>
            </a:extLst>
          </p:cNvPr>
          <p:cNvSpPr>
            <a:spLocks noGrp="1"/>
          </p:cNvSpPr>
          <p:nvPr>
            <p:ph type="sldNum" sz="quarter" idx="12"/>
          </p:nvPr>
        </p:nvSpPr>
        <p:spPr/>
        <p:txBody>
          <a:bodyPr/>
          <a:lstStyle/>
          <a:p>
            <a:fld id="{11A7DAD3-B229-4900-B5A4-2C0F70873354}" type="slidenum">
              <a:rPr lang="en-US" smtClean="0"/>
              <a:t>‹#›</a:t>
            </a:fld>
            <a:endParaRPr lang="en-US"/>
          </a:p>
        </p:txBody>
      </p:sp>
    </p:spTree>
    <p:extLst>
      <p:ext uri="{BB962C8B-B14F-4D97-AF65-F5344CB8AC3E}">
        <p14:creationId xmlns:p14="http://schemas.microsoft.com/office/powerpoint/2010/main" val="35166553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7DC595-E95E-4F49-BB25-7B92DF919E6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00D30D8-90D0-46CE-AC33-DC78D601BE0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0D286E27-28DC-4A88-AD5C-C1024A894432}"/>
              </a:ext>
            </a:extLst>
          </p:cNvPr>
          <p:cNvSpPr>
            <a:spLocks noGrp="1"/>
          </p:cNvSpPr>
          <p:nvPr>
            <p:ph type="dt" sz="half" idx="10"/>
          </p:nvPr>
        </p:nvSpPr>
        <p:spPr/>
        <p:txBody>
          <a:bodyPr/>
          <a:lstStyle/>
          <a:p>
            <a:fld id="{43C94398-A5D6-4A4A-93D7-6D178DFA6FF6}" type="datetimeFigureOut">
              <a:rPr lang="en-US" smtClean="0"/>
              <a:t>4/8/2019</a:t>
            </a:fld>
            <a:endParaRPr lang="en-US"/>
          </a:p>
        </p:txBody>
      </p:sp>
      <p:sp>
        <p:nvSpPr>
          <p:cNvPr id="5" name="Footer Placeholder 4">
            <a:extLst>
              <a:ext uri="{FF2B5EF4-FFF2-40B4-BE49-F238E27FC236}">
                <a16:creationId xmlns:a16="http://schemas.microsoft.com/office/drawing/2014/main" id="{F2B2370F-45F0-4B98-B7A0-2C8B46A23A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F6F80F5-2435-4EF8-86B5-C95ABB22CF3B}"/>
              </a:ext>
            </a:extLst>
          </p:cNvPr>
          <p:cNvSpPr>
            <a:spLocks noGrp="1"/>
          </p:cNvSpPr>
          <p:nvPr>
            <p:ph type="sldNum" sz="quarter" idx="12"/>
          </p:nvPr>
        </p:nvSpPr>
        <p:spPr/>
        <p:txBody>
          <a:bodyPr/>
          <a:lstStyle/>
          <a:p>
            <a:fld id="{11A7DAD3-B229-4900-B5A4-2C0F70873354}" type="slidenum">
              <a:rPr lang="en-US" smtClean="0"/>
              <a:t>‹#›</a:t>
            </a:fld>
            <a:endParaRPr lang="en-US"/>
          </a:p>
        </p:txBody>
      </p:sp>
    </p:spTree>
    <p:extLst>
      <p:ext uri="{BB962C8B-B14F-4D97-AF65-F5344CB8AC3E}">
        <p14:creationId xmlns:p14="http://schemas.microsoft.com/office/powerpoint/2010/main" val="21087077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74A882-E4EC-479F-80E9-B8546CBB552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8084A82-CAC8-4126-BA09-2A0F4DCE17C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AF38F8A-A1B2-47EB-BB5F-ACDB675B22EF}"/>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3242F10-DAAE-42BB-AC78-85B1C17354B3}"/>
              </a:ext>
            </a:extLst>
          </p:cNvPr>
          <p:cNvSpPr>
            <a:spLocks noGrp="1"/>
          </p:cNvSpPr>
          <p:nvPr>
            <p:ph type="dt" sz="half" idx="10"/>
          </p:nvPr>
        </p:nvSpPr>
        <p:spPr/>
        <p:txBody>
          <a:bodyPr/>
          <a:lstStyle/>
          <a:p>
            <a:fld id="{43C94398-A5D6-4A4A-93D7-6D178DFA6FF6}" type="datetimeFigureOut">
              <a:rPr lang="en-US" smtClean="0"/>
              <a:t>4/8/2019</a:t>
            </a:fld>
            <a:endParaRPr lang="en-US"/>
          </a:p>
        </p:txBody>
      </p:sp>
      <p:sp>
        <p:nvSpPr>
          <p:cNvPr id="6" name="Footer Placeholder 5">
            <a:extLst>
              <a:ext uri="{FF2B5EF4-FFF2-40B4-BE49-F238E27FC236}">
                <a16:creationId xmlns:a16="http://schemas.microsoft.com/office/drawing/2014/main" id="{C096AB7D-28F1-4980-BB97-D11EBD2FB33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7D1564B-ED28-4BAB-894A-667A09329099}"/>
              </a:ext>
            </a:extLst>
          </p:cNvPr>
          <p:cNvSpPr>
            <a:spLocks noGrp="1"/>
          </p:cNvSpPr>
          <p:nvPr>
            <p:ph type="sldNum" sz="quarter" idx="12"/>
          </p:nvPr>
        </p:nvSpPr>
        <p:spPr/>
        <p:txBody>
          <a:bodyPr/>
          <a:lstStyle/>
          <a:p>
            <a:fld id="{11A7DAD3-B229-4900-B5A4-2C0F70873354}" type="slidenum">
              <a:rPr lang="en-US" smtClean="0"/>
              <a:t>‹#›</a:t>
            </a:fld>
            <a:endParaRPr lang="en-US"/>
          </a:p>
        </p:txBody>
      </p:sp>
    </p:spTree>
    <p:extLst>
      <p:ext uri="{BB962C8B-B14F-4D97-AF65-F5344CB8AC3E}">
        <p14:creationId xmlns:p14="http://schemas.microsoft.com/office/powerpoint/2010/main" val="41704253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69A5B7-8A9D-489C-A9B8-6FA8037A9BE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654EF34-510D-4CB3-9FA5-84AD763BCA1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295E71F-FE15-41C8-8784-684175F5EB3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D1F8070-1ACA-403B-BA7C-54D02D15BA8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B346B68-AD94-46E5-9099-1B120565BB4A}"/>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1935747-2882-4676-B093-DDFDC8D2D9BA}"/>
              </a:ext>
            </a:extLst>
          </p:cNvPr>
          <p:cNvSpPr>
            <a:spLocks noGrp="1"/>
          </p:cNvSpPr>
          <p:nvPr>
            <p:ph type="dt" sz="half" idx="10"/>
          </p:nvPr>
        </p:nvSpPr>
        <p:spPr/>
        <p:txBody>
          <a:bodyPr/>
          <a:lstStyle/>
          <a:p>
            <a:fld id="{43C94398-A5D6-4A4A-93D7-6D178DFA6FF6}" type="datetimeFigureOut">
              <a:rPr lang="en-US" smtClean="0"/>
              <a:t>4/8/2019</a:t>
            </a:fld>
            <a:endParaRPr lang="en-US"/>
          </a:p>
        </p:txBody>
      </p:sp>
      <p:sp>
        <p:nvSpPr>
          <p:cNvPr id="8" name="Footer Placeholder 7">
            <a:extLst>
              <a:ext uri="{FF2B5EF4-FFF2-40B4-BE49-F238E27FC236}">
                <a16:creationId xmlns:a16="http://schemas.microsoft.com/office/drawing/2014/main" id="{69CEE22B-2F62-477D-B702-C9B9415A779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77332F6-8478-47F7-A527-23B78BDE49FE}"/>
              </a:ext>
            </a:extLst>
          </p:cNvPr>
          <p:cNvSpPr>
            <a:spLocks noGrp="1"/>
          </p:cNvSpPr>
          <p:nvPr>
            <p:ph type="sldNum" sz="quarter" idx="12"/>
          </p:nvPr>
        </p:nvSpPr>
        <p:spPr/>
        <p:txBody>
          <a:bodyPr/>
          <a:lstStyle/>
          <a:p>
            <a:fld id="{11A7DAD3-B229-4900-B5A4-2C0F70873354}" type="slidenum">
              <a:rPr lang="en-US" smtClean="0"/>
              <a:t>‹#›</a:t>
            </a:fld>
            <a:endParaRPr lang="en-US"/>
          </a:p>
        </p:txBody>
      </p:sp>
    </p:spTree>
    <p:extLst>
      <p:ext uri="{BB962C8B-B14F-4D97-AF65-F5344CB8AC3E}">
        <p14:creationId xmlns:p14="http://schemas.microsoft.com/office/powerpoint/2010/main" val="32703295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C08174-8D3E-4330-95CD-BECDE217A9A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0323FD3-FE91-4AFD-B946-5E2F49AC3524}"/>
              </a:ext>
            </a:extLst>
          </p:cNvPr>
          <p:cNvSpPr>
            <a:spLocks noGrp="1"/>
          </p:cNvSpPr>
          <p:nvPr>
            <p:ph type="dt" sz="half" idx="10"/>
          </p:nvPr>
        </p:nvSpPr>
        <p:spPr/>
        <p:txBody>
          <a:bodyPr/>
          <a:lstStyle/>
          <a:p>
            <a:fld id="{43C94398-A5D6-4A4A-93D7-6D178DFA6FF6}" type="datetimeFigureOut">
              <a:rPr lang="en-US" smtClean="0"/>
              <a:t>4/8/2019</a:t>
            </a:fld>
            <a:endParaRPr lang="en-US"/>
          </a:p>
        </p:txBody>
      </p:sp>
      <p:sp>
        <p:nvSpPr>
          <p:cNvPr id="4" name="Footer Placeholder 3">
            <a:extLst>
              <a:ext uri="{FF2B5EF4-FFF2-40B4-BE49-F238E27FC236}">
                <a16:creationId xmlns:a16="http://schemas.microsoft.com/office/drawing/2014/main" id="{A1796141-D90F-4C2A-BAED-200890B5B6E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305CC5B-5D9C-4DC2-A5B7-1911649E598F}"/>
              </a:ext>
            </a:extLst>
          </p:cNvPr>
          <p:cNvSpPr>
            <a:spLocks noGrp="1"/>
          </p:cNvSpPr>
          <p:nvPr>
            <p:ph type="sldNum" sz="quarter" idx="12"/>
          </p:nvPr>
        </p:nvSpPr>
        <p:spPr/>
        <p:txBody>
          <a:bodyPr/>
          <a:lstStyle/>
          <a:p>
            <a:fld id="{11A7DAD3-B229-4900-B5A4-2C0F70873354}" type="slidenum">
              <a:rPr lang="en-US" smtClean="0"/>
              <a:t>‹#›</a:t>
            </a:fld>
            <a:endParaRPr lang="en-US"/>
          </a:p>
        </p:txBody>
      </p:sp>
    </p:spTree>
    <p:extLst>
      <p:ext uri="{BB962C8B-B14F-4D97-AF65-F5344CB8AC3E}">
        <p14:creationId xmlns:p14="http://schemas.microsoft.com/office/powerpoint/2010/main" val="42814630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C9CDF48-A92B-459F-AE70-1FC69B557846}"/>
              </a:ext>
            </a:extLst>
          </p:cNvPr>
          <p:cNvSpPr>
            <a:spLocks noGrp="1"/>
          </p:cNvSpPr>
          <p:nvPr>
            <p:ph type="dt" sz="half" idx="10"/>
          </p:nvPr>
        </p:nvSpPr>
        <p:spPr/>
        <p:txBody>
          <a:bodyPr/>
          <a:lstStyle/>
          <a:p>
            <a:fld id="{43C94398-A5D6-4A4A-93D7-6D178DFA6FF6}" type="datetimeFigureOut">
              <a:rPr lang="en-US" smtClean="0"/>
              <a:t>4/8/2019</a:t>
            </a:fld>
            <a:endParaRPr lang="en-US"/>
          </a:p>
        </p:txBody>
      </p:sp>
      <p:sp>
        <p:nvSpPr>
          <p:cNvPr id="3" name="Footer Placeholder 2">
            <a:extLst>
              <a:ext uri="{FF2B5EF4-FFF2-40B4-BE49-F238E27FC236}">
                <a16:creationId xmlns:a16="http://schemas.microsoft.com/office/drawing/2014/main" id="{7367C6F0-B4DD-4471-9805-536D52BE9A9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4C5F0AF-4E3E-4E8D-B5A3-CCD4E118304E}"/>
              </a:ext>
            </a:extLst>
          </p:cNvPr>
          <p:cNvSpPr>
            <a:spLocks noGrp="1"/>
          </p:cNvSpPr>
          <p:nvPr>
            <p:ph type="sldNum" sz="quarter" idx="12"/>
          </p:nvPr>
        </p:nvSpPr>
        <p:spPr/>
        <p:txBody>
          <a:bodyPr/>
          <a:lstStyle/>
          <a:p>
            <a:fld id="{11A7DAD3-B229-4900-B5A4-2C0F70873354}" type="slidenum">
              <a:rPr lang="en-US" smtClean="0"/>
              <a:t>‹#›</a:t>
            </a:fld>
            <a:endParaRPr lang="en-US"/>
          </a:p>
        </p:txBody>
      </p:sp>
    </p:spTree>
    <p:extLst>
      <p:ext uri="{BB962C8B-B14F-4D97-AF65-F5344CB8AC3E}">
        <p14:creationId xmlns:p14="http://schemas.microsoft.com/office/powerpoint/2010/main" val="23227823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75F6FB-B926-43BF-BF47-A599D0E3403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18422A4-0425-4B19-9143-D0EC7611E88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51D9970-3E33-4B40-BACD-16911F2A51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F991C8C-7E43-4B1E-8061-A512E72A3110}"/>
              </a:ext>
            </a:extLst>
          </p:cNvPr>
          <p:cNvSpPr>
            <a:spLocks noGrp="1"/>
          </p:cNvSpPr>
          <p:nvPr>
            <p:ph type="dt" sz="half" idx="10"/>
          </p:nvPr>
        </p:nvSpPr>
        <p:spPr/>
        <p:txBody>
          <a:bodyPr/>
          <a:lstStyle/>
          <a:p>
            <a:fld id="{43C94398-A5D6-4A4A-93D7-6D178DFA6FF6}" type="datetimeFigureOut">
              <a:rPr lang="en-US" smtClean="0"/>
              <a:t>4/8/2019</a:t>
            </a:fld>
            <a:endParaRPr lang="en-US"/>
          </a:p>
        </p:txBody>
      </p:sp>
      <p:sp>
        <p:nvSpPr>
          <p:cNvPr id="6" name="Footer Placeholder 5">
            <a:extLst>
              <a:ext uri="{FF2B5EF4-FFF2-40B4-BE49-F238E27FC236}">
                <a16:creationId xmlns:a16="http://schemas.microsoft.com/office/drawing/2014/main" id="{B054FF9E-0AA3-4FB8-9964-BD9C796541D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4BA90A4-7E7E-471D-A2A3-57F60140ECAB}"/>
              </a:ext>
            </a:extLst>
          </p:cNvPr>
          <p:cNvSpPr>
            <a:spLocks noGrp="1"/>
          </p:cNvSpPr>
          <p:nvPr>
            <p:ph type="sldNum" sz="quarter" idx="12"/>
          </p:nvPr>
        </p:nvSpPr>
        <p:spPr/>
        <p:txBody>
          <a:bodyPr/>
          <a:lstStyle/>
          <a:p>
            <a:fld id="{11A7DAD3-B229-4900-B5A4-2C0F70873354}" type="slidenum">
              <a:rPr lang="en-US" smtClean="0"/>
              <a:t>‹#›</a:t>
            </a:fld>
            <a:endParaRPr lang="en-US"/>
          </a:p>
        </p:txBody>
      </p:sp>
    </p:spTree>
    <p:extLst>
      <p:ext uri="{BB962C8B-B14F-4D97-AF65-F5344CB8AC3E}">
        <p14:creationId xmlns:p14="http://schemas.microsoft.com/office/powerpoint/2010/main" val="20430257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9C51C6-8358-47A8-9960-BD26875EA4C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1F3FED2-CF3B-4BD8-823C-1BABE3E8110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EFE19FF-5689-4052-8F7C-7A686C42FB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B97E6EB-2FD9-4BB6-9564-5E19DCF7D229}"/>
              </a:ext>
            </a:extLst>
          </p:cNvPr>
          <p:cNvSpPr>
            <a:spLocks noGrp="1"/>
          </p:cNvSpPr>
          <p:nvPr>
            <p:ph type="dt" sz="half" idx="10"/>
          </p:nvPr>
        </p:nvSpPr>
        <p:spPr/>
        <p:txBody>
          <a:bodyPr/>
          <a:lstStyle/>
          <a:p>
            <a:fld id="{43C94398-A5D6-4A4A-93D7-6D178DFA6FF6}" type="datetimeFigureOut">
              <a:rPr lang="en-US" smtClean="0"/>
              <a:t>4/8/2019</a:t>
            </a:fld>
            <a:endParaRPr lang="en-US"/>
          </a:p>
        </p:txBody>
      </p:sp>
      <p:sp>
        <p:nvSpPr>
          <p:cNvPr id="6" name="Footer Placeholder 5">
            <a:extLst>
              <a:ext uri="{FF2B5EF4-FFF2-40B4-BE49-F238E27FC236}">
                <a16:creationId xmlns:a16="http://schemas.microsoft.com/office/drawing/2014/main" id="{6169FE6D-B24D-4A5D-A15B-2C1719D0275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D74CAC8-3EC1-4AD2-B1DB-C75476C44F56}"/>
              </a:ext>
            </a:extLst>
          </p:cNvPr>
          <p:cNvSpPr>
            <a:spLocks noGrp="1"/>
          </p:cNvSpPr>
          <p:nvPr>
            <p:ph type="sldNum" sz="quarter" idx="12"/>
          </p:nvPr>
        </p:nvSpPr>
        <p:spPr/>
        <p:txBody>
          <a:bodyPr/>
          <a:lstStyle/>
          <a:p>
            <a:fld id="{11A7DAD3-B229-4900-B5A4-2C0F70873354}" type="slidenum">
              <a:rPr lang="en-US" smtClean="0"/>
              <a:t>‹#›</a:t>
            </a:fld>
            <a:endParaRPr lang="en-US"/>
          </a:p>
        </p:txBody>
      </p:sp>
    </p:spTree>
    <p:extLst>
      <p:ext uri="{BB962C8B-B14F-4D97-AF65-F5344CB8AC3E}">
        <p14:creationId xmlns:p14="http://schemas.microsoft.com/office/powerpoint/2010/main" val="14703033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1E07775-D1D3-4A26-9681-83B25C05419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4861AFB-D60F-4167-AAD6-3737DB7C74D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B46F015-3C0A-4B99-A1D9-1B977CDF62B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C94398-A5D6-4A4A-93D7-6D178DFA6FF6}" type="datetimeFigureOut">
              <a:rPr lang="en-US" smtClean="0"/>
              <a:t>4/8/2019</a:t>
            </a:fld>
            <a:endParaRPr lang="en-US"/>
          </a:p>
        </p:txBody>
      </p:sp>
      <p:sp>
        <p:nvSpPr>
          <p:cNvPr id="5" name="Footer Placeholder 4">
            <a:extLst>
              <a:ext uri="{FF2B5EF4-FFF2-40B4-BE49-F238E27FC236}">
                <a16:creationId xmlns:a16="http://schemas.microsoft.com/office/drawing/2014/main" id="{DF65A00F-B11E-47CD-A09E-FD4283E2366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AE62D6B-5177-4508-AEB7-F92E2606443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A7DAD3-B229-4900-B5A4-2C0F70873354}" type="slidenum">
              <a:rPr lang="en-US" smtClean="0"/>
              <a:t>‹#›</a:t>
            </a:fld>
            <a:endParaRPr lang="en-US"/>
          </a:p>
        </p:txBody>
      </p:sp>
    </p:spTree>
    <p:extLst>
      <p:ext uri="{BB962C8B-B14F-4D97-AF65-F5344CB8AC3E}">
        <p14:creationId xmlns:p14="http://schemas.microsoft.com/office/powerpoint/2010/main" val="17083450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chart" Target="../charts/char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B7F77D-F079-45C5-AF83-D08F5D38AA52}"/>
              </a:ext>
            </a:extLst>
          </p:cNvPr>
          <p:cNvSpPr>
            <a:spLocks noGrp="1"/>
          </p:cNvSpPr>
          <p:nvPr>
            <p:ph type="ctrTitle"/>
          </p:nvPr>
        </p:nvSpPr>
        <p:spPr>
          <a:xfrm>
            <a:off x="1524000" y="597429"/>
            <a:ext cx="9144000" cy="2387600"/>
          </a:xfrm>
        </p:spPr>
        <p:txBody>
          <a:bodyPr>
            <a:normAutofit fontScale="90000"/>
          </a:bodyPr>
          <a:lstStyle/>
          <a:p>
            <a:r>
              <a:rPr lang="en-GB" sz="4400" b="1" i="1" dirty="0"/>
              <a:t>Good practices and lessons for the future</a:t>
            </a:r>
            <a:br>
              <a:rPr lang="en-GB" sz="4400" b="1" i="1" dirty="0"/>
            </a:br>
            <a:br>
              <a:rPr lang="en-GB" sz="4400" b="1" i="1" dirty="0"/>
            </a:br>
            <a:r>
              <a:rPr lang="en-GB" sz="4400" b="1" dirty="0"/>
              <a:t>Unaccompanied and Separated Children </a:t>
            </a:r>
            <a:br>
              <a:rPr lang="en-GB" sz="4400" b="1" dirty="0"/>
            </a:br>
            <a:r>
              <a:rPr lang="en-GB" sz="4400" b="1" dirty="0"/>
              <a:t>in Greece</a:t>
            </a:r>
            <a:endParaRPr lang="en-US" sz="4400" dirty="0"/>
          </a:p>
        </p:txBody>
      </p:sp>
      <p:sp>
        <p:nvSpPr>
          <p:cNvPr id="3" name="Subtitle 2">
            <a:extLst>
              <a:ext uri="{FF2B5EF4-FFF2-40B4-BE49-F238E27FC236}">
                <a16:creationId xmlns:a16="http://schemas.microsoft.com/office/drawing/2014/main" id="{C4C4503F-29F8-41D1-A9D7-9F295E684DFF}"/>
              </a:ext>
            </a:extLst>
          </p:cNvPr>
          <p:cNvSpPr>
            <a:spLocks noGrp="1"/>
          </p:cNvSpPr>
          <p:nvPr>
            <p:ph type="subTitle" idx="1"/>
          </p:nvPr>
        </p:nvSpPr>
        <p:spPr>
          <a:xfrm>
            <a:off x="1524000" y="3429000"/>
            <a:ext cx="9144000" cy="2599267"/>
          </a:xfrm>
        </p:spPr>
        <p:txBody>
          <a:bodyPr>
            <a:normAutofit/>
          </a:bodyPr>
          <a:lstStyle/>
          <a:p>
            <a:r>
              <a:rPr lang="en-GB" b="1" dirty="0"/>
              <a:t>Conference on Effective Alternatives to the Detention of Migrants</a:t>
            </a:r>
          </a:p>
          <a:p>
            <a:r>
              <a:rPr lang="en-GB" b="1" dirty="0"/>
              <a:t>EC, EMN, </a:t>
            </a:r>
            <a:r>
              <a:rPr lang="en-GB" b="1" dirty="0" err="1"/>
              <a:t>CoE</a:t>
            </a:r>
            <a:endParaRPr lang="en-GB" b="1" dirty="0"/>
          </a:p>
          <a:p>
            <a:r>
              <a:rPr lang="en-GB" b="1" dirty="0"/>
              <a:t>Strasbourg, 04 April 2019</a:t>
            </a:r>
          </a:p>
          <a:p>
            <a:endParaRPr lang="en-GB" b="1" dirty="0"/>
          </a:p>
          <a:p>
            <a:r>
              <a:rPr lang="en-GB" b="1" i="1" dirty="0">
                <a:solidFill>
                  <a:srgbClr val="00B0F0"/>
                </a:solidFill>
              </a:rPr>
              <a:t>Laurent Chapuis, Migration Advisor, UNICEF ECARO</a:t>
            </a:r>
            <a:endParaRPr lang="en-US" i="1" dirty="0">
              <a:solidFill>
                <a:srgbClr val="00B0F0"/>
              </a:solidFill>
            </a:endParaRPr>
          </a:p>
        </p:txBody>
      </p:sp>
    </p:spTree>
    <p:extLst>
      <p:ext uri="{BB962C8B-B14F-4D97-AF65-F5344CB8AC3E}">
        <p14:creationId xmlns:p14="http://schemas.microsoft.com/office/powerpoint/2010/main" val="15011980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8024CE-AC8F-4DC7-ABB3-297BF785232D}"/>
              </a:ext>
            </a:extLst>
          </p:cNvPr>
          <p:cNvSpPr>
            <a:spLocks noGrp="1"/>
          </p:cNvSpPr>
          <p:nvPr>
            <p:ph type="title"/>
          </p:nvPr>
        </p:nvSpPr>
        <p:spPr>
          <a:xfrm>
            <a:off x="838200" y="365125"/>
            <a:ext cx="10515600" cy="666233"/>
          </a:xfrm>
        </p:spPr>
        <p:txBody>
          <a:bodyPr>
            <a:normAutofit fontScale="90000"/>
          </a:bodyPr>
          <a:lstStyle/>
          <a:p>
            <a:r>
              <a:rPr lang="en-US" b="1" dirty="0"/>
              <a:t>National oversight technical capacity</a:t>
            </a:r>
          </a:p>
        </p:txBody>
      </p:sp>
      <p:sp>
        <p:nvSpPr>
          <p:cNvPr id="3" name="Content Placeholder 2">
            <a:extLst>
              <a:ext uri="{FF2B5EF4-FFF2-40B4-BE49-F238E27FC236}">
                <a16:creationId xmlns:a16="http://schemas.microsoft.com/office/drawing/2014/main" id="{515629DB-D3CA-48F0-B3C0-F49AC5DDE065}"/>
              </a:ext>
            </a:extLst>
          </p:cNvPr>
          <p:cNvSpPr>
            <a:spLocks noGrp="1"/>
          </p:cNvSpPr>
          <p:nvPr>
            <p:ph idx="1"/>
          </p:nvPr>
        </p:nvSpPr>
        <p:spPr>
          <a:xfrm>
            <a:off x="838200" y="1405467"/>
            <a:ext cx="10515600" cy="4771496"/>
          </a:xfrm>
        </p:spPr>
        <p:txBody>
          <a:bodyPr>
            <a:normAutofit fontScale="92500"/>
          </a:bodyPr>
          <a:lstStyle/>
          <a:p>
            <a:r>
              <a:rPr lang="en-US" dirty="0"/>
              <a:t>Bylaws/Ministerial Decisions, Standard Operating Procedures, rooster, registry for the operationalization of the Guardianship Law and the provision of care and accommodation through shelters and SIL schemes</a:t>
            </a:r>
          </a:p>
          <a:p>
            <a:r>
              <a:rPr lang="en-US" dirty="0"/>
              <a:t>Standard Operating Procedures, binding minimum standards for shelters, SIL schemes</a:t>
            </a:r>
          </a:p>
          <a:p>
            <a:r>
              <a:rPr lang="en-US" dirty="0"/>
              <a:t>Monitoring framework, actual monitoring of group home” like shelters, supported independent living schemes</a:t>
            </a:r>
          </a:p>
          <a:p>
            <a:r>
              <a:rPr lang="en-US" dirty="0"/>
              <a:t>Capacity building of guardians, personnel involved in the provision of care and accommodation to UAC</a:t>
            </a:r>
          </a:p>
          <a:p>
            <a:r>
              <a:rPr lang="en-US" dirty="0"/>
              <a:t> Maintain/extend existing database on UAC to support effective referrals, optimal management of available capacity and service provision</a:t>
            </a:r>
          </a:p>
        </p:txBody>
      </p:sp>
    </p:spTree>
    <p:extLst>
      <p:ext uri="{BB962C8B-B14F-4D97-AF65-F5344CB8AC3E}">
        <p14:creationId xmlns:p14="http://schemas.microsoft.com/office/powerpoint/2010/main" val="25739448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E1B71E-BDA3-42F2-B6D9-C546B4C65769}"/>
              </a:ext>
            </a:extLst>
          </p:cNvPr>
          <p:cNvSpPr>
            <a:spLocks noGrp="1"/>
          </p:cNvSpPr>
          <p:nvPr>
            <p:ph type="title"/>
          </p:nvPr>
        </p:nvSpPr>
        <p:spPr/>
        <p:txBody>
          <a:bodyPr>
            <a:normAutofit/>
          </a:bodyPr>
          <a:lstStyle/>
          <a:p>
            <a:r>
              <a:rPr lang="en-US" b="1" dirty="0"/>
              <a:t>Modeling, scaling up alternatives</a:t>
            </a:r>
          </a:p>
        </p:txBody>
      </p:sp>
      <p:sp>
        <p:nvSpPr>
          <p:cNvPr id="3" name="Content Placeholder 2">
            <a:extLst>
              <a:ext uri="{FF2B5EF4-FFF2-40B4-BE49-F238E27FC236}">
                <a16:creationId xmlns:a16="http://schemas.microsoft.com/office/drawing/2014/main" id="{19B3051F-DFF6-4BCB-8710-6955CD9D3645}"/>
              </a:ext>
            </a:extLst>
          </p:cNvPr>
          <p:cNvSpPr>
            <a:spLocks noGrp="1"/>
          </p:cNvSpPr>
          <p:nvPr>
            <p:ph idx="1"/>
          </p:nvPr>
        </p:nvSpPr>
        <p:spPr/>
        <p:txBody>
          <a:bodyPr/>
          <a:lstStyle/>
          <a:p>
            <a:pPr marL="0" indent="0">
              <a:buNone/>
            </a:pPr>
            <a:endParaRPr lang="en-US" dirty="0"/>
          </a:p>
          <a:p>
            <a:r>
              <a:rPr lang="en-US" dirty="0"/>
              <a:t>“Group-home” type shelters</a:t>
            </a:r>
          </a:p>
          <a:p>
            <a:r>
              <a:rPr lang="en-US" dirty="0">
                <a:solidFill>
                  <a:srgbClr val="FF0000"/>
                </a:solidFill>
              </a:rPr>
              <a:t>Safe zones (temporary)</a:t>
            </a:r>
          </a:p>
          <a:p>
            <a:r>
              <a:rPr lang="en-US" dirty="0">
                <a:solidFill>
                  <a:srgbClr val="FF0000"/>
                </a:solidFill>
              </a:rPr>
              <a:t>Hotels (temporary)</a:t>
            </a:r>
          </a:p>
          <a:p>
            <a:r>
              <a:rPr lang="en-US" dirty="0"/>
              <a:t>Supported Independent Living (SIL) scheme</a:t>
            </a:r>
          </a:p>
          <a:p>
            <a:r>
              <a:rPr lang="en-US" dirty="0"/>
              <a:t>Foster families</a:t>
            </a:r>
          </a:p>
        </p:txBody>
      </p:sp>
    </p:spTree>
    <p:extLst>
      <p:ext uri="{BB962C8B-B14F-4D97-AF65-F5344CB8AC3E}">
        <p14:creationId xmlns:p14="http://schemas.microsoft.com/office/powerpoint/2010/main" val="30091401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D828299F-E562-482E-BE34-0ADE63235899}"/>
              </a:ext>
            </a:extLst>
          </p:cNvPr>
          <p:cNvGraphicFramePr>
            <a:graphicFrameLocks/>
          </p:cNvGraphicFramePr>
          <p:nvPr>
            <p:extLst/>
          </p:nvPr>
        </p:nvGraphicFramePr>
        <p:xfrm>
          <a:off x="820132" y="754144"/>
          <a:ext cx="10190151" cy="461256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5090428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94C2C0-46B0-46D1-A8B4-485A38EC7E47}"/>
              </a:ext>
            </a:extLst>
          </p:cNvPr>
          <p:cNvSpPr>
            <a:spLocks noGrp="1"/>
          </p:cNvSpPr>
          <p:nvPr>
            <p:ph type="title"/>
          </p:nvPr>
        </p:nvSpPr>
        <p:spPr/>
        <p:txBody>
          <a:bodyPr/>
          <a:lstStyle/>
          <a:p>
            <a:r>
              <a:rPr lang="en-US" b="1" dirty="0"/>
              <a:t>Next steps</a:t>
            </a:r>
          </a:p>
        </p:txBody>
      </p:sp>
      <p:sp>
        <p:nvSpPr>
          <p:cNvPr id="3" name="Content Placeholder 2">
            <a:extLst>
              <a:ext uri="{FF2B5EF4-FFF2-40B4-BE49-F238E27FC236}">
                <a16:creationId xmlns:a16="http://schemas.microsoft.com/office/drawing/2014/main" id="{A28CD9B5-9A4B-48FD-8DA5-B8BFAB98C987}"/>
              </a:ext>
            </a:extLst>
          </p:cNvPr>
          <p:cNvSpPr>
            <a:spLocks noGrp="1"/>
          </p:cNvSpPr>
          <p:nvPr>
            <p:ph idx="1"/>
          </p:nvPr>
        </p:nvSpPr>
        <p:spPr/>
        <p:txBody>
          <a:bodyPr/>
          <a:lstStyle/>
          <a:p>
            <a:r>
              <a:rPr lang="en-US" dirty="0"/>
              <a:t>Accelerate operationalization of the new legal framework on the care and protection for refugee and migrant unaccompanied children</a:t>
            </a:r>
          </a:p>
          <a:p>
            <a:r>
              <a:rPr lang="en-US" dirty="0"/>
              <a:t>Highlight linkages with the need to promote a wider De-Institutionalization reform of the Greek child protection system </a:t>
            </a:r>
          </a:p>
          <a:p>
            <a:r>
              <a:rPr lang="en-US" dirty="0"/>
              <a:t>Develop a De-Institutionalization and Child Care Reform policy with a shift from institutional to community-based care</a:t>
            </a:r>
          </a:p>
          <a:p>
            <a:r>
              <a:rPr lang="en-US" dirty="0"/>
              <a:t>Support government access to structural funds and technical assistance</a:t>
            </a:r>
          </a:p>
        </p:txBody>
      </p:sp>
    </p:spTree>
    <p:extLst>
      <p:ext uri="{BB962C8B-B14F-4D97-AF65-F5344CB8AC3E}">
        <p14:creationId xmlns:p14="http://schemas.microsoft.com/office/powerpoint/2010/main" val="24072720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BA1B5F-051F-479D-9206-076BB7D524D9}"/>
              </a:ext>
            </a:extLst>
          </p:cNvPr>
          <p:cNvSpPr>
            <a:spLocks noGrp="1"/>
          </p:cNvSpPr>
          <p:nvPr>
            <p:ph type="title"/>
          </p:nvPr>
        </p:nvSpPr>
        <p:spPr/>
        <p:txBody>
          <a:bodyPr/>
          <a:lstStyle/>
          <a:p>
            <a:pPr algn="ctr"/>
            <a:r>
              <a:rPr lang="en-US" b="1" dirty="0"/>
              <a:t>Thank you</a:t>
            </a:r>
          </a:p>
        </p:txBody>
      </p:sp>
      <p:sp>
        <p:nvSpPr>
          <p:cNvPr id="3" name="Content Placeholder 2">
            <a:extLst>
              <a:ext uri="{FF2B5EF4-FFF2-40B4-BE49-F238E27FC236}">
                <a16:creationId xmlns:a16="http://schemas.microsoft.com/office/drawing/2014/main" id="{EEA8727D-FB16-475F-8CCF-A887C8944A7E}"/>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20325765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CD79C5F-14E7-4F01-B030-7AA9977D62CF}"/>
              </a:ext>
            </a:extLst>
          </p:cNvPr>
          <p:cNvSpPr>
            <a:spLocks noGrp="1"/>
          </p:cNvSpPr>
          <p:nvPr>
            <p:ph idx="1"/>
          </p:nvPr>
        </p:nvSpPr>
        <p:spPr>
          <a:xfrm>
            <a:off x="838200" y="694267"/>
            <a:ext cx="10515600" cy="5482696"/>
          </a:xfrm>
        </p:spPr>
        <p:txBody>
          <a:bodyPr/>
          <a:lstStyle/>
          <a:p>
            <a:pPr marL="0" indent="0">
              <a:buNone/>
            </a:pPr>
            <a:r>
              <a:rPr lang="en-US" sz="4800" i="1" dirty="0"/>
              <a:t>“The possibility of </a:t>
            </a:r>
            <a:r>
              <a:rPr lang="en-US" sz="4800" b="1" i="1" dirty="0"/>
              <a:t>detaining children </a:t>
            </a:r>
            <a:r>
              <a:rPr lang="en-US" sz="4800" i="1" dirty="0"/>
              <a:t>as a ‘measure of last resort’, which may apply in other contexts such as juvenile criminal justice, is </a:t>
            </a:r>
            <a:r>
              <a:rPr lang="en-US" sz="4800" b="1" i="1" dirty="0"/>
              <a:t>not applicable in immigration proceedings </a:t>
            </a:r>
            <a:r>
              <a:rPr lang="en-US" sz="4800" i="1" dirty="0"/>
              <a:t>as it would </a:t>
            </a:r>
            <a:r>
              <a:rPr lang="en-US" sz="4800" b="1" i="1" dirty="0"/>
              <a:t>conflict with the principle of the best interests </a:t>
            </a:r>
            <a:r>
              <a:rPr lang="en-US" sz="4800" i="1" dirty="0"/>
              <a:t>of the child and the right to development.”</a:t>
            </a:r>
            <a:endParaRPr lang="en-US" sz="4800" dirty="0"/>
          </a:p>
        </p:txBody>
      </p:sp>
    </p:spTree>
    <p:extLst>
      <p:ext uri="{BB962C8B-B14F-4D97-AF65-F5344CB8AC3E}">
        <p14:creationId xmlns:p14="http://schemas.microsoft.com/office/powerpoint/2010/main" val="28926223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id="{05581CE7-7D6C-4885-A20E-C3BE51332F67}"/>
              </a:ext>
            </a:extLst>
          </p:cNvPr>
          <p:cNvGraphicFramePr>
            <a:graphicFrameLocks/>
          </p:cNvGraphicFramePr>
          <p:nvPr>
            <p:extLst/>
          </p:nvPr>
        </p:nvGraphicFramePr>
        <p:xfrm>
          <a:off x="2038525" y="3201665"/>
          <a:ext cx="8230362" cy="353117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Chart 7">
            <a:extLst>
              <a:ext uri="{FF2B5EF4-FFF2-40B4-BE49-F238E27FC236}">
                <a16:creationId xmlns:a16="http://schemas.microsoft.com/office/drawing/2014/main" id="{C349EBCF-7E62-40E5-BCDB-1B30C5ECA669}"/>
              </a:ext>
            </a:extLst>
          </p:cNvPr>
          <p:cNvGraphicFramePr>
            <a:graphicFrameLocks/>
          </p:cNvGraphicFramePr>
          <p:nvPr>
            <p:extLst/>
          </p:nvPr>
        </p:nvGraphicFramePr>
        <p:xfrm>
          <a:off x="1942432" y="125158"/>
          <a:ext cx="8422547" cy="2844545"/>
        </p:xfrm>
        <a:graphic>
          <a:graphicData uri="http://schemas.openxmlformats.org/drawingml/2006/chart">
            <c:chart xmlns:c="http://schemas.openxmlformats.org/drawingml/2006/chart" xmlns:r="http://schemas.openxmlformats.org/officeDocument/2006/relationships" r:id="rId4"/>
          </a:graphicData>
        </a:graphic>
      </p:graphicFrame>
      <p:cxnSp>
        <p:nvCxnSpPr>
          <p:cNvPr id="3" name="Straight Connector 2">
            <a:extLst>
              <a:ext uri="{FF2B5EF4-FFF2-40B4-BE49-F238E27FC236}">
                <a16:creationId xmlns:a16="http://schemas.microsoft.com/office/drawing/2014/main" id="{7CC7855C-6342-4A6C-9592-C4EE636136D5}"/>
              </a:ext>
            </a:extLst>
          </p:cNvPr>
          <p:cNvCxnSpPr/>
          <p:nvPr/>
        </p:nvCxnSpPr>
        <p:spPr>
          <a:xfrm>
            <a:off x="461913" y="3201665"/>
            <a:ext cx="11368726" cy="0"/>
          </a:xfrm>
          <a:prstGeom prst="line">
            <a:avLst/>
          </a:prstGeom>
        </p:spPr>
        <p:style>
          <a:lnRef idx="3">
            <a:schemeClr val="accent3"/>
          </a:lnRef>
          <a:fillRef idx="0">
            <a:schemeClr val="accent3"/>
          </a:fillRef>
          <a:effectRef idx="2">
            <a:schemeClr val="accent3"/>
          </a:effectRef>
          <a:fontRef idx="minor">
            <a:schemeClr val="tx1"/>
          </a:fontRef>
        </p:style>
      </p:cxnSp>
      <p:sp>
        <p:nvSpPr>
          <p:cNvPr id="5" name="TextBox 4">
            <a:extLst>
              <a:ext uri="{FF2B5EF4-FFF2-40B4-BE49-F238E27FC236}">
                <a16:creationId xmlns:a16="http://schemas.microsoft.com/office/drawing/2014/main" id="{CF0B4D35-41EF-4346-AA5A-D2C43825F95C}"/>
              </a:ext>
            </a:extLst>
          </p:cNvPr>
          <p:cNvSpPr txBox="1"/>
          <p:nvPr/>
        </p:nvSpPr>
        <p:spPr>
          <a:xfrm>
            <a:off x="2309569" y="2914573"/>
            <a:ext cx="8540684" cy="261610"/>
          </a:xfrm>
          <a:prstGeom prst="rect">
            <a:avLst/>
          </a:prstGeom>
          <a:noFill/>
        </p:spPr>
        <p:txBody>
          <a:bodyPr wrap="square" rtlCol="0">
            <a:spAutoFit/>
          </a:bodyPr>
          <a:lstStyle/>
          <a:p>
            <a:r>
              <a:rPr lang="en-US" sz="1100" dirty="0"/>
              <a:t>* Includes separated children. As of 28 February 2019, among 3,773 referred children to EKKA, 242 were separated</a:t>
            </a:r>
          </a:p>
        </p:txBody>
      </p:sp>
    </p:spTree>
    <p:extLst>
      <p:ext uri="{BB962C8B-B14F-4D97-AF65-F5344CB8AC3E}">
        <p14:creationId xmlns:p14="http://schemas.microsoft.com/office/powerpoint/2010/main" val="39361560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4A209F-13A3-4315-8C83-DE2E3C7E2D66}"/>
              </a:ext>
            </a:extLst>
          </p:cNvPr>
          <p:cNvSpPr>
            <a:spLocks noGrp="1"/>
          </p:cNvSpPr>
          <p:nvPr>
            <p:ph type="title"/>
          </p:nvPr>
        </p:nvSpPr>
        <p:spPr/>
        <p:txBody>
          <a:bodyPr/>
          <a:lstStyle/>
          <a:p>
            <a:r>
              <a:rPr lang="en-US" b="1" dirty="0"/>
              <a:t>No magic bullet</a:t>
            </a:r>
          </a:p>
        </p:txBody>
      </p:sp>
      <p:sp>
        <p:nvSpPr>
          <p:cNvPr id="3" name="Content Placeholder 2">
            <a:extLst>
              <a:ext uri="{FF2B5EF4-FFF2-40B4-BE49-F238E27FC236}">
                <a16:creationId xmlns:a16="http://schemas.microsoft.com/office/drawing/2014/main" id="{1F82C74C-CBBB-45EF-908E-04ADD4EC7EF8}"/>
              </a:ext>
            </a:extLst>
          </p:cNvPr>
          <p:cNvSpPr>
            <a:spLocks noGrp="1"/>
          </p:cNvSpPr>
          <p:nvPr>
            <p:ph idx="1"/>
          </p:nvPr>
        </p:nvSpPr>
        <p:spPr/>
        <p:txBody>
          <a:bodyPr/>
          <a:lstStyle/>
          <a:p>
            <a:r>
              <a:rPr lang="en-US" b="1" dirty="0"/>
              <a:t>Setting up safe zones, putting children in hotels, do not, in itself, put an end to the use of “protective custody” </a:t>
            </a:r>
            <a:r>
              <a:rPr lang="en-US" dirty="0"/>
              <a:t>or to extended stay of children in Reception and Identification Centers (RICs)</a:t>
            </a:r>
          </a:p>
          <a:p>
            <a:endParaRPr lang="en-US" dirty="0"/>
          </a:p>
          <a:p>
            <a:r>
              <a:rPr lang="en-US" dirty="0"/>
              <a:t>Assumption is that, together with other </a:t>
            </a:r>
            <a:r>
              <a:rPr lang="en-US" b="1" dirty="0"/>
              <a:t>comprehensive and systemic measures</a:t>
            </a:r>
            <a:r>
              <a:rPr lang="en-US" dirty="0"/>
              <a:t>, safe zones, hotels have contributed to </a:t>
            </a:r>
            <a:r>
              <a:rPr lang="en-US" b="1" dirty="0"/>
              <a:t>improving the availability and quality of care and protection </a:t>
            </a:r>
            <a:r>
              <a:rPr lang="en-US" dirty="0"/>
              <a:t>refugee and migrant children access in Greece</a:t>
            </a:r>
          </a:p>
        </p:txBody>
      </p:sp>
    </p:spTree>
    <p:extLst>
      <p:ext uri="{BB962C8B-B14F-4D97-AF65-F5344CB8AC3E}">
        <p14:creationId xmlns:p14="http://schemas.microsoft.com/office/powerpoint/2010/main" val="16446360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0F6E21-61B4-4B4E-BD4C-C76DDD187093}"/>
              </a:ext>
            </a:extLst>
          </p:cNvPr>
          <p:cNvSpPr>
            <a:spLocks noGrp="1"/>
          </p:cNvSpPr>
          <p:nvPr>
            <p:ph type="title"/>
          </p:nvPr>
        </p:nvSpPr>
        <p:spPr/>
        <p:txBody>
          <a:bodyPr/>
          <a:lstStyle/>
          <a:p>
            <a:r>
              <a:rPr lang="en-US" b="1" dirty="0"/>
              <a:t>Comprehensive and systemic measures</a:t>
            </a:r>
          </a:p>
        </p:txBody>
      </p:sp>
      <p:sp>
        <p:nvSpPr>
          <p:cNvPr id="3" name="Content Placeholder 2">
            <a:extLst>
              <a:ext uri="{FF2B5EF4-FFF2-40B4-BE49-F238E27FC236}">
                <a16:creationId xmlns:a16="http://schemas.microsoft.com/office/drawing/2014/main" id="{328FD9A0-610A-4F6A-8DF5-FF9C4A0EF696}"/>
              </a:ext>
            </a:extLst>
          </p:cNvPr>
          <p:cNvSpPr>
            <a:spLocks noGrp="1"/>
          </p:cNvSpPr>
          <p:nvPr>
            <p:ph idx="1"/>
          </p:nvPr>
        </p:nvSpPr>
        <p:spPr/>
        <p:txBody>
          <a:bodyPr>
            <a:normAutofit/>
          </a:bodyPr>
          <a:lstStyle/>
          <a:p>
            <a:r>
              <a:rPr lang="en-US" dirty="0"/>
              <a:t>Strengthening the data</a:t>
            </a:r>
          </a:p>
          <a:p>
            <a:r>
              <a:rPr lang="en-US" dirty="0"/>
              <a:t>Aligning national policy and legal framework</a:t>
            </a:r>
          </a:p>
          <a:p>
            <a:r>
              <a:rPr lang="en-US" dirty="0"/>
              <a:t>Investing into national oversight capacity</a:t>
            </a:r>
          </a:p>
          <a:p>
            <a:r>
              <a:rPr lang="en-US" dirty="0"/>
              <a:t>Designing, domesticizing, scaling up alternatives to detention/institutions for unaccompanied children on the move</a:t>
            </a:r>
          </a:p>
          <a:p>
            <a:endParaRPr lang="en-US" dirty="0"/>
          </a:p>
          <a:p>
            <a:endParaRPr lang="en-US" dirty="0"/>
          </a:p>
        </p:txBody>
      </p:sp>
    </p:spTree>
    <p:extLst>
      <p:ext uri="{BB962C8B-B14F-4D97-AF65-F5344CB8AC3E}">
        <p14:creationId xmlns:p14="http://schemas.microsoft.com/office/powerpoint/2010/main" val="5583115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3F89976D-1490-4733-BC4A-B950086A7430}"/>
              </a:ext>
            </a:extLst>
          </p:cNvPr>
          <p:cNvPicPr>
            <a:picLocks noChangeAspect="1"/>
          </p:cNvPicPr>
          <p:nvPr/>
        </p:nvPicPr>
        <p:blipFill rotWithShape="1">
          <a:blip r:embed="rId3"/>
          <a:srcRect b="1281"/>
          <a:stretch/>
        </p:blipFill>
        <p:spPr>
          <a:xfrm>
            <a:off x="1168400" y="313151"/>
            <a:ext cx="9829452" cy="6341649"/>
          </a:xfrm>
          <a:prstGeom prst="rect">
            <a:avLst/>
          </a:prstGeom>
          <a:ln w="190500">
            <a:solidFill>
              <a:srgbClr val="FFFFFF"/>
            </a:solidFill>
            <a:miter lim="800000"/>
          </a:ln>
          <a:effectLst>
            <a:outerShdw blurRad="76200" dist="19050" dir="5400000" algn="t" rotWithShape="0">
              <a:prstClr val="black">
                <a:alpha val="55000"/>
              </a:prstClr>
            </a:outerShdw>
          </a:effectLst>
        </p:spPr>
      </p:pic>
    </p:spTree>
    <p:extLst>
      <p:ext uri="{BB962C8B-B14F-4D97-AF65-F5344CB8AC3E}">
        <p14:creationId xmlns:p14="http://schemas.microsoft.com/office/powerpoint/2010/main" val="135020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1EBF736F-84E5-45E4-9201-C40E599B2295}"/>
              </a:ext>
            </a:extLst>
          </p:cNvPr>
          <p:cNvPicPr>
            <a:picLocks noChangeAspect="1"/>
          </p:cNvPicPr>
          <p:nvPr/>
        </p:nvPicPr>
        <p:blipFill rotWithShape="1">
          <a:blip r:embed="rId2"/>
          <a:srcRect b="1281"/>
          <a:stretch/>
        </p:blipFill>
        <p:spPr>
          <a:xfrm>
            <a:off x="2006601" y="643467"/>
            <a:ext cx="8178799" cy="5571066"/>
          </a:xfrm>
          <a:prstGeom prst="rect">
            <a:avLst/>
          </a:prstGeom>
          <a:ln w="190500">
            <a:solidFill>
              <a:srgbClr val="FFFFFF"/>
            </a:solidFill>
            <a:miter lim="800000"/>
          </a:ln>
          <a:effectLst>
            <a:outerShdw blurRad="76200" dist="19050" dir="5400000" algn="t" rotWithShape="0">
              <a:prstClr val="black">
                <a:alpha val="55000"/>
              </a:prstClr>
            </a:outerShdw>
          </a:effectLst>
        </p:spPr>
      </p:pic>
    </p:spTree>
    <p:extLst>
      <p:ext uri="{BB962C8B-B14F-4D97-AF65-F5344CB8AC3E}">
        <p14:creationId xmlns:p14="http://schemas.microsoft.com/office/powerpoint/2010/main" val="20172313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329940D0-9991-410E-A58E-F196C110D885}"/>
              </a:ext>
            </a:extLst>
          </p:cNvPr>
          <p:cNvPicPr>
            <a:picLocks noChangeAspect="1"/>
          </p:cNvPicPr>
          <p:nvPr/>
        </p:nvPicPr>
        <p:blipFill>
          <a:blip r:embed="rId2"/>
          <a:stretch>
            <a:fillRect/>
          </a:stretch>
        </p:blipFill>
        <p:spPr>
          <a:xfrm>
            <a:off x="1602386" y="325238"/>
            <a:ext cx="8987228" cy="6207525"/>
          </a:xfrm>
          <a:prstGeom prst="rect">
            <a:avLst/>
          </a:prstGeom>
        </p:spPr>
      </p:pic>
    </p:spTree>
    <p:extLst>
      <p:ext uri="{BB962C8B-B14F-4D97-AF65-F5344CB8AC3E}">
        <p14:creationId xmlns:p14="http://schemas.microsoft.com/office/powerpoint/2010/main" val="19612127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F6433F-6103-40D0-B766-E21C3041699E}"/>
              </a:ext>
            </a:extLst>
          </p:cNvPr>
          <p:cNvSpPr>
            <a:spLocks noGrp="1"/>
          </p:cNvSpPr>
          <p:nvPr>
            <p:ph type="title"/>
          </p:nvPr>
        </p:nvSpPr>
        <p:spPr/>
        <p:txBody>
          <a:bodyPr/>
          <a:lstStyle/>
          <a:p>
            <a:r>
              <a:rPr lang="en-US" b="1" dirty="0"/>
              <a:t>Legal framework</a:t>
            </a:r>
          </a:p>
        </p:txBody>
      </p:sp>
      <p:sp>
        <p:nvSpPr>
          <p:cNvPr id="3" name="Content Placeholder 2">
            <a:extLst>
              <a:ext uri="{FF2B5EF4-FFF2-40B4-BE49-F238E27FC236}">
                <a16:creationId xmlns:a16="http://schemas.microsoft.com/office/drawing/2014/main" id="{CA0B19A0-1C5A-45BF-93C3-A4494E017D19}"/>
              </a:ext>
            </a:extLst>
          </p:cNvPr>
          <p:cNvSpPr>
            <a:spLocks noGrp="1"/>
          </p:cNvSpPr>
          <p:nvPr>
            <p:ph idx="1"/>
          </p:nvPr>
        </p:nvSpPr>
        <p:spPr>
          <a:xfrm>
            <a:off x="838200" y="1515649"/>
            <a:ext cx="10515600" cy="4661314"/>
          </a:xfrm>
        </p:spPr>
        <p:txBody>
          <a:bodyPr>
            <a:normAutofit/>
          </a:bodyPr>
          <a:lstStyle/>
          <a:p>
            <a:pPr marL="0" indent="0">
              <a:buNone/>
            </a:pPr>
            <a:endParaRPr lang="en-US" b="1" dirty="0">
              <a:highlight>
                <a:srgbClr val="FFFF00"/>
              </a:highlight>
            </a:endParaRPr>
          </a:p>
          <a:p>
            <a:r>
              <a:rPr lang="en-GB" dirty="0"/>
              <a:t>Transposition of the </a:t>
            </a:r>
            <a:r>
              <a:rPr lang="en-GB" b="1" dirty="0"/>
              <a:t>EU recast Directive on Reception Conditions </a:t>
            </a:r>
            <a:r>
              <a:rPr lang="en-GB" dirty="0"/>
              <a:t>(2018)</a:t>
            </a:r>
          </a:p>
          <a:p>
            <a:endParaRPr lang="en-US" dirty="0"/>
          </a:p>
          <a:p>
            <a:r>
              <a:rPr lang="en-US" b="1" dirty="0"/>
              <a:t>Law on guardianship. </a:t>
            </a:r>
            <a:r>
              <a:rPr lang="en-GB" dirty="0"/>
              <a:t>“Provisions on Social Security and Pension, tackling of undeclared work, strengthening of workers’ protection, guardianship of unaccompanied minors plus other provisions” (Law 4454/2018, Article 13)</a:t>
            </a:r>
            <a:endParaRPr lang="en-US" dirty="0"/>
          </a:p>
          <a:p>
            <a:endParaRPr lang="en-US" dirty="0"/>
          </a:p>
          <a:p>
            <a:r>
              <a:rPr lang="en-US" b="1" dirty="0"/>
              <a:t>Law on fostering and adoption </a:t>
            </a:r>
            <a:r>
              <a:rPr lang="en-US" dirty="0"/>
              <a:t>and other provisions (L. 4538/2018.)</a:t>
            </a:r>
          </a:p>
        </p:txBody>
      </p:sp>
    </p:spTree>
    <p:extLst>
      <p:ext uri="{BB962C8B-B14F-4D97-AF65-F5344CB8AC3E}">
        <p14:creationId xmlns:p14="http://schemas.microsoft.com/office/powerpoint/2010/main" val="39282485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497</TotalTime>
  <Words>1343</Words>
  <Application>Microsoft Office PowerPoint</Application>
  <PresentationFormat>Widescreen</PresentationFormat>
  <Paragraphs>164</Paragraphs>
  <Slides>14</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Good practices and lessons for the future  Unaccompanied and Separated Children  in Greece</vt:lpstr>
      <vt:lpstr>PowerPoint Presentation</vt:lpstr>
      <vt:lpstr>PowerPoint Presentation</vt:lpstr>
      <vt:lpstr>No magic bullet</vt:lpstr>
      <vt:lpstr>Comprehensive and systemic measures</vt:lpstr>
      <vt:lpstr>PowerPoint Presentation</vt:lpstr>
      <vt:lpstr>PowerPoint Presentation</vt:lpstr>
      <vt:lpstr>PowerPoint Presentation</vt:lpstr>
      <vt:lpstr>Legal framework</vt:lpstr>
      <vt:lpstr>National oversight technical capacity</vt:lpstr>
      <vt:lpstr>Modeling, scaling up alternatives</vt:lpstr>
      <vt:lpstr>PowerPoint Presentation</vt:lpstr>
      <vt:lpstr>Next steps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ATD. CoE</dc:title>
  <dc:creator>Laurent Chapuis</dc:creator>
  <cp:lastModifiedBy>Laurent Chapuis</cp:lastModifiedBy>
  <cp:revision>48</cp:revision>
  <dcterms:created xsi:type="dcterms:W3CDTF">2019-03-25T21:14:48Z</dcterms:created>
  <dcterms:modified xsi:type="dcterms:W3CDTF">2019-04-08T12:51:43Z</dcterms:modified>
</cp:coreProperties>
</file>