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20" r:id="rId1"/>
    <p:sldMasterId id="2147483937" r:id="rId2"/>
  </p:sldMasterIdLst>
  <p:notesMasterIdLst>
    <p:notesMasterId r:id="rId15"/>
  </p:notesMasterIdLst>
  <p:handoutMasterIdLst>
    <p:handoutMasterId r:id="rId16"/>
  </p:handoutMasterIdLst>
  <p:sldIdLst>
    <p:sldId id="256" r:id="rId3"/>
    <p:sldId id="441" r:id="rId4"/>
    <p:sldId id="442" r:id="rId5"/>
    <p:sldId id="443" r:id="rId6"/>
    <p:sldId id="444" r:id="rId7"/>
    <p:sldId id="445" r:id="rId8"/>
    <p:sldId id="452" r:id="rId9"/>
    <p:sldId id="453" r:id="rId10"/>
    <p:sldId id="454" r:id="rId11"/>
    <p:sldId id="446" r:id="rId12"/>
    <p:sldId id="447" r:id="rId13"/>
    <p:sldId id="44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1"/>
    <p:restoredTop sz="66079" autoAdjust="0"/>
  </p:normalViewPr>
  <p:slideViewPr>
    <p:cSldViewPr snapToGrid="0" snapToObjects="1" showGuides="1">
      <p:cViewPr>
        <p:scale>
          <a:sx n="140" d="100"/>
          <a:sy n="140" d="100"/>
        </p:scale>
        <p:origin x="1020" y="1014"/>
      </p:cViewPr>
      <p:guideLst>
        <p:guide orient="horz" pos="21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4" d="100"/>
          <a:sy n="124" d="100"/>
        </p:scale>
        <p:origin x="-344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998F5-155E-5546-95FB-042E4CA14744}" type="datetimeFigureOut">
              <a:rPr lang="en-US" smtClean="0"/>
              <a:pPr/>
              <a:t>11/2/2017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E6C9E-585E-B040-B6F8-75211A476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597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545AF-E295-6944-9EB6-E02EC7F1B4A5}" type="datetimeFigureOut">
              <a:rPr lang="en-US" smtClean="0"/>
              <a:pPr/>
              <a:t>11/2/2017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4573-F518-A04E-AA70-DDF568C233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32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04573-F518-A04E-AA70-DDF568C233C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14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79243"/>
            <a:ext cx="9144000" cy="578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5656"/>
            <a:ext cx="9144000" cy="402789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5675"/>
            <a:ext cx="7772400" cy="20098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CH" dirty="0" err="1" smtClean="0"/>
              <a:t>Click</a:t>
            </a:r>
            <a:r>
              <a:rPr lang="de-CH" dirty="0" smtClean="0"/>
              <a:t> to </a:t>
            </a:r>
            <a:r>
              <a:rPr lang="de-CH" dirty="0" err="1" smtClean="0"/>
              <a:t>edit</a:t>
            </a:r>
            <a:r>
              <a:rPr lang="de-CH" dirty="0" smtClean="0"/>
              <a:t>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705" y="4514773"/>
            <a:ext cx="6731472" cy="465441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 err="1" smtClean="0"/>
              <a:t>Click</a:t>
            </a:r>
            <a:r>
              <a:rPr lang="de-CH" dirty="0" smtClean="0"/>
              <a:t> to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subtitle</a:t>
            </a:r>
            <a:r>
              <a:rPr lang="de-CH" dirty="0" smtClean="0"/>
              <a:t>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027892"/>
            <a:ext cx="9144000" cy="36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4220302"/>
            <a:ext cx="9144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-1548" y="4322926"/>
            <a:ext cx="9144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5" name="Rectangle 14"/>
          <p:cNvSpPr/>
          <p:nvPr userDrawn="1"/>
        </p:nvSpPr>
        <p:spPr>
          <a:xfrm>
            <a:off x="0" y="0"/>
            <a:ext cx="9142452" cy="91621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74695" y="5830300"/>
            <a:ext cx="8585539" cy="882564"/>
            <a:chOff x="185162" y="6229424"/>
            <a:chExt cx="8585539" cy="882564"/>
          </a:xfrm>
        </p:grpSpPr>
        <p:pic>
          <p:nvPicPr>
            <p:cNvPr id="20" name="Picture 19" descr="seismo_title_slid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85162" y="6229424"/>
              <a:ext cx="6680040" cy="88256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6959087" y="6437932"/>
              <a:ext cx="18116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adrien.oth@ecgs.lu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6" name="Picture 15" descr="ecgs-logo-text-only-final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2" y="231370"/>
            <a:ext cx="4851008" cy="481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ECGS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ECGS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ECGS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ECGS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ECGS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ECGS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ECGS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2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05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iz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83319"/>
            <a:ext cx="9144000" cy="217865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5657"/>
            <a:ext cx="9144000" cy="309229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 useBgFill="1">
        <p:nvSpPr>
          <p:cNvPr id="10" name="Rectangle 9"/>
          <p:cNvSpPr/>
          <p:nvPr userDrawn="1"/>
        </p:nvSpPr>
        <p:spPr>
          <a:xfrm>
            <a:off x="0" y="0"/>
            <a:ext cx="9142452" cy="91621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446070"/>
            <a:ext cx="7772400" cy="20098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CH" dirty="0" err="1" smtClean="0"/>
              <a:t>Click</a:t>
            </a:r>
            <a:r>
              <a:rPr lang="de-CH" dirty="0" smtClean="0"/>
              <a:t> to </a:t>
            </a:r>
            <a:r>
              <a:rPr lang="de-CH" dirty="0" err="1" smtClean="0"/>
              <a:t>edit</a:t>
            </a:r>
            <a:r>
              <a:rPr lang="de-CH" dirty="0" smtClean="0"/>
              <a:t> Master title style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678205"/>
            <a:ext cx="7772400" cy="52894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 smtClean="0"/>
              <a:t>Click to </a:t>
            </a:r>
            <a:r>
              <a:rPr lang="de-CH" dirty="0" err="1" smtClean="0"/>
              <a:t>edit</a:t>
            </a:r>
            <a:r>
              <a:rPr lang="de-CH" dirty="0" smtClean="0"/>
              <a:t> </a:t>
            </a:r>
            <a:r>
              <a:rPr lang="de-CH" dirty="0" err="1" smtClean="0"/>
              <a:t>Author</a:t>
            </a:r>
            <a:r>
              <a:rPr lang="de-CH" dirty="0" smtClean="0"/>
              <a:t> style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548" y="4456338"/>
            <a:ext cx="9145548" cy="364143"/>
            <a:chOff x="-1548" y="5212169"/>
            <a:chExt cx="9145548" cy="36414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5216312"/>
              <a:ext cx="9144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48" y="5212169"/>
              <a:ext cx="9144000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-1548" y="5212169"/>
              <a:ext cx="9144000" cy="9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-1548" y="2732914"/>
            <a:ext cx="9145548" cy="385034"/>
            <a:chOff x="-1548" y="4027892"/>
            <a:chExt cx="9145548" cy="38503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4027892"/>
              <a:ext cx="9144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4220302"/>
              <a:ext cx="9144000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-1548" y="4322926"/>
              <a:ext cx="9144000" cy="9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6" name="Picture 25" descr="ecgs-logo-text-only-final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2" y="231370"/>
            <a:ext cx="4851008" cy="481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484" y="77112"/>
            <a:ext cx="741162" cy="746087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0022" y="5863413"/>
            <a:ext cx="2552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</a:rPr>
              <a:t>Contact:</a:t>
            </a:r>
            <a:r>
              <a:rPr lang="en-US" sz="1600" baseline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adrien.oth@ecgs.lu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549" y="189992"/>
            <a:ext cx="1059218" cy="5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34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63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88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31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07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66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89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1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ECGS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1777353"/>
            <a:ext cx="9150318" cy="35175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062094"/>
            <a:ext cx="8229600" cy="677108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3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</a:t>
            </a:r>
            <a:r>
              <a:rPr lang="de-CH" dirty="0" err="1" smtClean="0"/>
              <a:t>Section</a:t>
            </a:r>
            <a:r>
              <a:rPr lang="de-CH" dirty="0" smtClean="0"/>
              <a:t>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392585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ECGS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ECGS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ot and 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146" y="6437989"/>
            <a:ext cx="1561419" cy="365125"/>
          </a:xfrm>
        </p:spPr>
        <p:txBody>
          <a:bodyPr/>
          <a:lstStyle/>
          <a:p>
            <a:r>
              <a:rPr lang="en-US" smtClean="0"/>
              <a:t>6-7 November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28566" y="6437989"/>
            <a:ext cx="5826797" cy="365125"/>
          </a:xfrm>
        </p:spPr>
        <p:txBody>
          <a:bodyPr/>
          <a:lstStyle/>
          <a:p>
            <a:r>
              <a:rPr lang="en-GB" smtClean="0"/>
              <a:t>ECGS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54564" y="6437989"/>
            <a:ext cx="1395075" cy="365125"/>
          </a:xfrm>
        </p:spPr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744357" y="1524227"/>
            <a:ext cx="4305283" cy="48076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  <a:p>
            <a:pPr lvl="1"/>
            <a:r>
              <a:rPr lang="de-CH" dirty="0" smtClean="0"/>
              <a:t>Second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2"/>
            <a:r>
              <a:rPr lang="de-CH" dirty="0" smtClean="0"/>
              <a:t>Third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3"/>
            <a:r>
              <a:rPr lang="de-CH" dirty="0" err="1" smtClean="0"/>
              <a:t>Fourth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4"/>
            <a:r>
              <a:rPr lang="de-CH" dirty="0" err="1" smtClean="0"/>
              <a:t>Fifth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75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ot and 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ECGS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7147" y="1524454"/>
            <a:ext cx="4305283" cy="48076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  <a:p>
            <a:pPr lvl="1"/>
            <a:r>
              <a:rPr lang="de-CH" dirty="0" smtClean="0"/>
              <a:t>Second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2"/>
            <a:r>
              <a:rPr lang="de-CH" dirty="0" smtClean="0"/>
              <a:t>Third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3"/>
            <a:r>
              <a:rPr lang="de-CH" dirty="0" err="1" smtClean="0"/>
              <a:t>Fourth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4"/>
            <a:r>
              <a:rPr lang="de-CH" dirty="0" err="1" smtClean="0"/>
              <a:t>Fifth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ot and Tex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ECGS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7147" y="4608286"/>
            <a:ext cx="8955280" cy="1723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  <a:p>
            <a:pPr lvl="1"/>
            <a:r>
              <a:rPr lang="de-CH" dirty="0" smtClean="0"/>
              <a:t>Second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2"/>
            <a:r>
              <a:rPr lang="de-CH" dirty="0" smtClean="0"/>
              <a:t>Third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3"/>
            <a:r>
              <a:rPr lang="de-CH" dirty="0" err="1" smtClean="0"/>
              <a:t>Fourth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4"/>
            <a:r>
              <a:rPr lang="de-CH" dirty="0" err="1" smtClean="0"/>
              <a:t>Fifth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5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ECGS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64885"/>
            <a:ext cx="9144000" cy="8193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956186"/>
            <a:ext cx="9145548" cy="227173"/>
            <a:chOff x="0" y="871962"/>
            <a:chExt cx="9145548" cy="22717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48" y="871962"/>
              <a:ext cx="9144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48" y="968167"/>
              <a:ext cx="9144000" cy="108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1045135"/>
              <a:ext cx="9144000" cy="5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4885"/>
            <a:ext cx="8037984" cy="791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38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 err="1" smtClean="0"/>
              <a:t>Click</a:t>
            </a:r>
            <a:r>
              <a:rPr lang="de-CH" dirty="0" smtClean="0"/>
              <a:t> to </a:t>
            </a:r>
            <a:r>
              <a:rPr lang="de-CH" dirty="0" err="1" smtClean="0"/>
              <a:t>edit</a:t>
            </a:r>
            <a:r>
              <a:rPr lang="de-CH" dirty="0" smtClean="0"/>
              <a:t> Master text </a:t>
            </a:r>
            <a:r>
              <a:rPr lang="de-CH" dirty="0" err="1" smtClean="0"/>
              <a:t>styles</a:t>
            </a:r>
            <a:endParaRPr lang="de-CH" dirty="0" smtClean="0"/>
          </a:p>
          <a:p>
            <a:pPr lvl="1"/>
            <a:r>
              <a:rPr lang="de-CH" dirty="0" smtClean="0"/>
              <a:t>Second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2"/>
            <a:r>
              <a:rPr lang="de-CH" dirty="0" err="1" smtClean="0"/>
              <a:t>Third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3"/>
            <a:r>
              <a:rPr lang="de-CH" dirty="0" err="1" smtClean="0"/>
              <a:t>Fourth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4"/>
            <a:r>
              <a:rPr lang="de-CH" dirty="0" err="1" smtClean="0"/>
              <a:t>Fifth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147" y="64379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959"/>
                </a:solidFill>
                <a:latin typeface="Calibri (Body)"/>
                <a:cs typeface="Calibri (Body)"/>
              </a:defRPr>
            </a:lvl1pPr>
          </a:lstStyle>
          <a:p>
            <a:r>
              <a:rPr lang="en-US" smtClean="0"/>
              <a:t>6-7 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929" y="6437989"/>
            <a:ext cx="4535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95959"/>
                </a:solidFill>
                <a:latin typeface="Calibri (Body)"/>
                <a:cs typeface="Calibri (Body)"/>
              </a:defRPr>
            </a:lvl1pPr>
          </a:lstStyle>
          <a:p>
            <a:r>
              <a:rPr lang="en-GB" smtClean="0"/>
              <a:t>ECGS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040" y="64379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  <a:latin typeface="Calibri (Body)"/>
                <a:cs typeface="Calibri (Body)"/>
              </a:defRPr>
            </a:lvl1pPr>
          </a:lstStyle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8" name="Rectangle 77"/>
          <p:cNvSpPr/>
          <p:nvPr userDrawn="1"/>
        </p:nvSpPr>
        <p:spPr>
          <a:xfrm>
            <a:off x="-260" y="117908"/>
            <a:ext cx="9144000" cy="5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437989"/>
            <a:ext cx="91437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086" y="241824"/>
            <a:ext cx="610115" cy="6141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32" r:id="rId2"/>
    <p:sldLayoutId id="2147483936" r:id="rId3"/>
    <p:sldLayoutId id="2147483926" r:id="rId4"/>
    <p:sldLayoutId id="2147483927" r:id="rId5"/>
    <p:sldLayoutId id="2147483933" r:id="rId6"/>
    <p:sldLayoutId id="2147483934" r:id="rId7"/>
    <p:sldLayoutId id="2147483935" r:id="rId8"/>
    <p:sldLayoutId id="2147483922" r:id="rId9"/>
    <p:sldLayoutId id="2147483923" r:id="rId10"/>
    <p:sldLayoutId id="2147483924" r:id="rId11"/>
    <p:sldLayoutId id="2147483925" r:id="rId12"/>
    <p:sldLayoutId id="2147483928" r:id="rId13"/>
    <p:sldLayoutId id="2147483929" r:id="rId14"/>
    <p:sldLayoutId id="2147483930" r:id="rId15"/>
    <p:sldLayoutId id="2147483931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6-7 November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ECGS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5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0464" y="932971"/>
            <a:ext cx="7943072" cy="1772464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Understanding of volcano-tectonic seismic activity on the example of the Virunga Volcanic Province, DR Congo</a:t>
            </a:r>
            <a:endParaRPr lang="en-GB" b="1" dirty="0">
              <a:latin typeface="Calibri"/>
              <a:cs typeface="Calibri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0464" y="3130408"/>
            <a:ext cx="7943072" cy="1346726"/>
          </a:xfrm>
        </p:spPr>
        <p:txBody>
          <a:bodyPr/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b="1" dirty="0" smtClean="0"/>
              <a:t>ECGS</a:t>
            </a:r>
            <a:endParaRPr lang="en-US" sz="2200" dirty="0" smtClean="0"/>
          </a:p>
          <a:p>
            <a:pPr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dirty="0" smtClean="0"/>
              <a:t>Meeting of Directors, EUR-OPA Major Hazards Agreement </a:t>
            </a:r>
          </a:p>
          <a:p>
            <a:pPr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dirty="0" smtClean="0"/>
              <a:t>6-7 November 2017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Planned work for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Luxembourg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ECGS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94705" y="1364601"/>
            <a:ext cx="4454936" cy="4967256"/>
          </a:xfrm>
        </p:spPr>
        <p:txBody>
          <a:bodyPr>
            <a:normAutofit/>
          </a:bodyPr>
          <a:lstStyle/>
          <a:p>
            <a:pPr>
              <a:spcBef>
                <a:spcPts val="1776"/>
              </a:spcBef>
            </a:pPr>
            <a:r>
              <a:rPr lang="en-US" sz="2200" b="1" dirty="0" smtClean="0"/>
              <a:t>Luxembourg</a:t>
            </a:r>
            <a:r>
              <a:rPr lang="en-US" sz="2200" dirty="0" smtClean="0"/>
              <a:t>: low seismicity region, but small-magnitude natural and anthropogenic activity not yet well studied due to lack of network until recently</a:t>
            </a:r>
          </a:p>
          <a:p>
            <a:pPr>
              <a:spcBef>
                <a:spcPts val="1776"/>
              </a:spcBef>
            </a:pPr>
            <a:r>
              <a:rPr lang="en-US" sz="2200" dirty="0" smtClean="0"/>
              <a:t>Over the past few years, development of a broadband network of 10 stations (4 temporary, 6 permanent thus far)</a:t>
            </a:r>
          </a:p>
          <a:p>
            <a:pPr>
              <a:spcBef>
                <a:spcPts val="1776"/>
              </a:spcBef>
            </a:pPr>
            <a:r>
              <a:rPr lang="en-US" sz="2200" b="1" dirty="0" smtClean="0"/>
              <a:t>Will apply expertise and techniques developed in strongly active Kivu region to characterize small-scale seismic activity</a:t>
            </a:r>
            <a:endParaRPr lang="en-US" sz="22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83048" y="1364600"/>
            <a:ext cx="4481964" cy="4824000"/>
            <a:chOff x="4155748" y="1584000"/>
            <a:chExt cx="4481964" cy="4824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55748" y="1584000"/>
              <a:ext cx="4481964" cy="4824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334539" y="4605130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WLF</a:t>
              </a:r>
              <a:endParaRPr lang="fr-FR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58385" y="2872409"/>
              <a:ext cx="4219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KLB</a:t>
              </a:r>
              <a:endParaRPr lang="fr-FR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91635" y="3499222"/>
              <a:ext cx="410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VIA</a:t>
              </a:r>
              <a:endParaRPr lang="fr-FR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0664" y="3393203"/>
              <a:ext cx="5625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chemeClr val="accent3">
                      <a:lumMod val="75000"/>
                    </a:schemeClr>
                  </a:solidFill>
                </a:rPr>
                <a:t>WILW</a:t>
              </a:r>
              <a:endParaRPr lang="fr-FR" sz="12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46919" y="3776221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chemeClr val="accent6"/>
                  </a:solidFill>
                </a:rPr>
                <a:t>LBB04</a:t>
              </a:r>
              <a:endParaRPr lang="fr-FR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74365" y="4059847"/>
              <a:ext cx="5405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chemeClr val="accent3">
                      <a:lumMod val="75000"/>
                    </a:schemeClr>
                  </a:solidFill>
                </a:rPr>
                <a:t>PNBR</a:t>
              </a:r>
              <a:endParaRPr lang="fr-FR" sz="12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43849" y="4339043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chemeClr val="accent6"/>
                  </a:solidFill>
                </a:rPr>
                <a:t>LBB01</a:t>
              </a:r>
              <a:endParaRPr lang="fr-FR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7640" y="5015948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chemeClr val="accent6"/>
                  </a:solidFill>
                </a:rPr>
                <a:t>LBB08</a:t>
              </a:r>
              <a:endParaRPr lang="fr-FR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08254" y="4020665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chemeClr val="accent6"/>
                  </a:solidFill>
                </a:rPr>
                <a:t>LBB02</a:t>
              </a:r>
              <a:endParaRPr lang="fr-FR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41975" y="4564725"/>
              <a:ext cx="5565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chemeClr val="accent3">
                      <a:lumMod val="75000"/>
                    </a:schemeClr>
                  </a:solidFill>
                </a:rPr>
                <a:t>WMG</a:t>
              </a:r>
              <a:endParaRPr lang="fr-FR" sz="12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11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Focus on Luxembourg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ECGS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1776"/>
              </a:spcBef>
            </a:pPr>
            <a:r>
              <a:rPr lang="en-US" dirty="0" smtClean="0"/>
              <a:t>Started implementing some routines already</a:t>
            </a:r>
          </a:p>
          <a:p>
            <a:pPr>
              <a:spcBef>
                <a:spcPts val="1776"/>
              </a:spcBef>
            </a:pPr>
            <a:r>
              <a:rPr lang="en-US" dirty="0"/>
              <a:t>Example: M1.1 event on Luxembourgish-German border</a:t>
            </a:r>
          </a:p>
          <a:p>
            <a:pPr>
              <a:spcBef>
                <a:spcPts val="1776"/>
              </a:spcBef>
            </a:pPr>
            <a:r>
              <a:rPr lang="en-US" dirty="0" smtClean="0"/>
              <a:t>Will be made systematic and automatized in the 2018 work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>
              <a:spcBef>
                <a:spcPts val="1776"/>
              </a:spcBef>
            </a:pPr>
            <a:r>
              <a:rPr lang="en-US" b="1" dirty="0" smtClean="0"/>
              <a:t>Expected result: catalogue of small-magnitude natural &amp; anthropogenic seismicity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480" y="1643270"/>
            <a:ext cx="4485859" cy="44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of </a:t>
            </a:r>
            <a:r>
              <a:rPr lang="en-US" smtClean="0"/>
              <a:t>the study region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ECGS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06241" y="1359673"/>
            <a:ext cx="4843400" cy="497218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200" dirty="0" smtClean="0"/>
              <a:t>Kivu Rift: home to two of most active volcanoes in Africa, </a:t>
            </a:r>
            <a:r>
              <a:rPr lang="en-US" sz="2200" dirty="0" err="1" smtClean="0"/>
              <a:t>Nyiragongo</a:t>
            </a:r>
            <a:r>
              <a:rPr lang="en-US" sz="2200" dirty="0" smtClean="0"/>
              <a:t> &amp; </a:t>
            </a:r>
            <a:r>
              <a:rPr lang="en-US" sz="2200" dirty="0" err="1" smtClean="0"/>
              <a:t>Nyamulagira</a:t>
            </a:r>
            <a:endParaRPr lang="en-US" sz="2200" dirty="0" smtClean="0"/>
          </a:p>
          <a:p>
            <a:pPr>
              <a:spcBef>
                <a:spcPts val="1800"/>
              </a:spcBef>
            </a:pPr>
            <a:r>
              <a:rPr lang="en-US" sz="2200" b="1" dirty="0" smtClean="0"/>
              <a:t>Major threat</a:t>
            </a:r>
            <a:r>
              <a:rPr lang="en-US" sz="2200" dirty="0" smtClean="0"/>
              <a:t> to city of Goma with ∼1 million inhabitants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7" y="1203512"/>
            <a:ext cx="3604248" cy="51177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384449" y="3543538"/>
            <a:ext cx="4615375" cy="2855041"/>
            <a:chOff x="262219" y="3193680"/>
            <a:chExt cx="4615375" cy="285504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219" y="3193680"/>
              <a:ext cx="3886200" cy="16900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2919109" y="3437655"/>
              <a:ext cx="1160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chemeClr val="bg1"/>
                  </a:solidFill>
                </a:rPr>
                <a:t>Nyiragongo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5072" y="3779745"/>
              <a:ext cx="12609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chemeClr val="bg1"/>
                  </a:solidFill>
                </a:rPr>
                <a:t>Nyamulagira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04188" y="4703625"/>
              <a:ext cx="2373406" cy="134509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3059483" y="5701141"/>
              <a:ext cx="12339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smtClean="0">
                  <a:solidFill>
                    <a:schemeClr val="bg1"/>
                  </a:solidFill>
                </a:rPr>
                <a:t>September 2011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934737" y="3831660"/>
              <a:ext cx="449658" cy="1203116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840692" y="4411239"/>
              <a:ext cx="2069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Goma: </a:t>
              </a:r>
              <a:r>
                <a:rPr lang="de-CH" sz="1600" b="1" dirty="0" err="1" smtClean="0">
                  <a:solidFill>
                    <a:schemeClr val="bg1"/>
                  </a:solidFill>
                </a:rPr>
                <a:t>pop</a:t>
              </a:r>
              <a:r>
                <a:rPr lang="de-CH" sz="1600" b="1" dirty="0" smtClean="0">
                  <a:solidFill>
                    <a:schemeClr val="bg1"/>
                  </a:solidFill>
                </a:rPr>
                <a:t>. ∼1 </a:t>
              </a:r>
              <a:r>
                <a:rPr lang="de-CH" sz="1600" b="1" dirty="0" err="1" smtClean="0">
                  <a:solidFill>
                    <a:schemeClr val="bg1"/>
                  </a:solidFill>
                </a:rPr>
                <a:t>million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74015" y="2247198"/>
            <a:ext cx="97622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b="1" smtClean="0">
                <a:solidFill>
                  <a:schemeClr val="accent6">
                    <a:lumMod val="50000"/>
                  </a:schemeClr>
                </a:solidFill>
              </a:rPr>
              <a:t>Nyiragongo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8396" y="1852471"/>
            <a:ext cx="1076257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b="1" smtClean="0">
                <a:solidFill>
                  <a:schemeClr val="accent6">
                    <a:lumMod val="50000"/>
                  </a:schemeClr>
                </a:solidFill>
              </a:rPr>
              <a:t>Nyamulagira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KivuSNet</a:t>
            </a:r>
            <a:r>
              <a:rPr lang="en-US" dirty="0" smtClean="0"/>
              <a:t>: a new monitoring tool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ECGS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47213" y="1420183"/>
            <a:ext cx="5002426" cy="4807629"/>
          </a:xfrm>
        </p:spPr>
        <p:txBody>
          <a:bodyPr>
            <a:normAutofit/>
          </a:bodyPr>
          <a:lstStyle/>
          <a:p>
            <a:pPr>
              <a:spcBef>
                <a:spcPts val="2376"/>
              </a:spcBef>
            </a:pPr>
            <a:r>
              <a:rPr lang="en-US" b="1" dirty="0" err="1" smtClean="0"/>
              <a:t>KivuSNet</a:t>
            </a:r>
            <a:r>
              <a:rPr lang="en-US" dirty="0" smtClean="0"/>
              <a:t>: broadband seismic network deployed gradually since 2013</a:t>
            </a:r>
          </a:p>
          <a:p>
            <a:pPr>
              <a:spcBef>
                <a:spcPts val="2376"/>
              </a:spcBef>
            </a:pPr>
            <a:r>
              <a:rPr lang="en-US" dirty="0" smtClean="0"/>
              <a:t>At present 17 operational stations</a:t>
            </a:r>
          </a:p>
          <a:p>
            <a:pPr>
              <a:spcBef>
                <a:spcPts val="2376"/>
              </a:spcBef>
            </a:pPr>
            <a:r>
              <a:rPr lang="en-US" dirty="0" smtClean="0"/>
              <a:t>Allows for </a:t>
            </a:r>
            <a:r>
              <a:rPr lang="en-US" b="1" dirty="0" smtClean="0"/>
              <a:t>unprecedented scientific insights</a:t>
            </a:r>
            <a:r>
              <a:rPr lang="en-US" dirty="0" smtClean="0"/>
              <a:t> into the volcano-tectonic characteristics of this region</a:t>
            </a:r>
          </a:p>
          <a:p>
            <a:pPr>
              <a:spcBef>
                <a:spcPts val="2376"/>
              </a:spcBef>
            </a:pPr>
            <a:r>
              <a:rPr lang="en-US" b="1" dirty="0" smtClean="0"/>
              <a:t>Major contribution to volcanic risk management through improved monitoring capabilities</a:t>
            </a:r>
          </a:p>
          <a:p>
            <a:pPr>
              <a:spcBef>
                <a:spcPts val="2376"/>
              </a:spcBef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13" y="1210006"/>
            <a:ext cx="3515600" cy="52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Results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Seismicity of nearly 2 years (10/2015</a:t>
            </a:r>
            <a:r>
              <a:rPr lang="mr-IN" dirty="0" smtClean="0"/>
              <a:t>–</a:t>
            </a:r>
            <a:r>
              <a:rPr lang="en-US" dirty="0" smtClean="0"/>
              <a:t>07/2017)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ECGS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4754996" y="1637969"/>
            <a:ext cx="4357710" cy="47509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100" b="1" dirty="0" smtClean="0"/>
              <a:t>Automatic source scanning</a:t>
            </a:r>
            <a:r>
              <a:rPr lang="en-US" sz="2100" dirty="0" smtClean="0"/>
              <a:t> </a:t>
            </a:r>
            <a:r>
              <a:rPr lang="en-US" sz="2100" b="1" dirty="0" smtClean="0"/>
              <a:t>for event detection and location</a:t>
            </a:r>
          </a:p>
          <a:p>
            <a:pPr>
              <a:spcBef>
                <a:spcPts val="1200"/>
              </a:spcBef>
            </a:pPr>
            <a:r>
              <a:rPr lang="en-US" sz="2100" dirty="0" smtClean="0"/>
              <a:t>Modern, cross-correlation based approach (written report)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73" y="1192038"/>
            <a:ext cx="4685185" cy="519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73" y="1192038"/>
            <a:ext cx="4685185" cy="519683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Seismicity of nearly 2 years (10/2015</a:t>
            </a:r>
            <a:r>
              <a:rPr lang="mr-IN" dirty="0"/>
              <a:t>–</a:t>
            </a:r>
            <a:r>
              <a:rPr lang="en-US" dirty="0"/>
              <a:t>07/2017)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ECGS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400" y="1192038"/>
            <a:ext cx="4632596" cy="5196832"/>
          </a:xfrm>
          <a:prstGeom prst="rect">
            <a:avLst/>
          </a:prstGeom>
        </p:spPr>
      </p:pic>
      <p:sp>
        <p:nvSpPr>
          <p:cNvPr id="9" name="Text Placeholder 8"/>
          <p:cNvSpPr txBox="1">
            <a:spLocks/>
          </p:cNvSpPr>
          <p:nvPr/>
        </p:nvSpPr>
        <p:spPr>
          <a:xfrm>
            <a:off x="4754996" y="1637969"/>
            <a:ext cx="4357710" cy="47509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100" b="1" dirty="0" smtClean="0"/>
              <a:t>Automatic source scanning</a:t>
            </a:r>
            <a:r>
              <a:rPr lang="en-US" sz="2100" dirty="0" smtClean="0"/>
              <a:t> </a:t>
            </a:r>
            <a:r>
              <a:rPr lang="en-US" sz="2100" b="1" dirty="0" smtClean="0"/>
              <a:t>for event detection and location</a:t>
            </a:r>
          </a:p>
          <a:p>
            <a:pPr>
              <a:spcBef>
                <a:spcPts val="1200"/>
              </a:spcBef>
            </a:pPr>
            <a:r>
              <a:rPr lang="en-US" sz="2100" dirty="0" smtClean="0"/>
              <a:t>Modern, cross-correlation based approach (written report)</a:t>
            </a:r>
          </a:p>
          <a:p>
            <a:pPr>
              <a:spcBef>
                <a:spcPts val="1200"/>
              </a:spcBef>
            </a:pPr>
            <a:r>
              <a:rPr lang="en-US" sz="2100" b="1" dirty="0">
                <a:solidFill>
                  <a:schemeClr val="accent2"/>
                </a:solidFill>
              </a:rPr>
              <a:t>33,023 events in total, 30,409 of which are located in volcanic field</a:t>
            </a:r>
          </a:p>
          <a:p>
            <a:pPr>
              <a:spcBef>
                <a:spcPts val="1200"/>
              </a:spcBef>
            </a:pPr>
            <a:r>
              <a:rPr lang="en-US" sz="2100" b="1" dirty="0"/>
              <a:t>Tectonic seismicity around Lake Kivu</a:t>
            </a:r>
            <a:r>
              <a:rPr lang="en-US" sz="2100" dirty="0"/>
              <a:t>, source region of 2016 </a:t>
            </a:r>
            <a:r>
              <a:rPr lang="en-US" sz="2100" err="1"/>
              <a:t>Walikale</a:t>
            </a:r>
            <a:r>
              <a:rPr lang="en-US" sz="2100"/>
              <a:t> </a:t>
            </a:r>
            <a:r>
              <a:rPr lang="en-US" sz="2100" smtClean="0"/>
              <a:t>M </a:t>
            </a:r>
            <a:r>
              <a:rPr lang="en-US" sz="2100" dirty="0"/>
              <a:t>4.9 earthquake </a:t>
            </a:r>
            <a:r>
              <a:rPr lang="en-US" sz="2100" dirty="0" smtClean="0"/>
              <a:t>highlighted</a:t>
            </a:r>
          </a:p>
          <a:p>
            <a:pPr>
              <a:spcBef>
                <a:spcPts val="1200"/>
              </a:spcBef>
            </a:pPr>
            <a:r>
              <a:rPr lang="en-US" sz="2100" dirty="0" smtClean="0"/>
              <a:t>Space-time distribution shows several volcanic swarm events</a:t>
            </a:r>
            <a:endParaRPr lang="en-US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2496709" y="1351722"/>
            <a:ext cx="190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Number of events</a:t>
            </a:r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597673" y="3844142"/>
            <a:ext cx="912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chemeClr val="accent6">
                    <a:lumMod val="50000"/>
                  </a:schemeClr>
                </a:solidFill>
              </a:rPr>
              <a:t>Walikale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8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Tremor, Seismicity &amp; Degassing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ECGS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7147" y="2271655"/>
            <a:ext cx="38430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400"/>
              </a:spcAft>
              <a:buClr>
                <a:schemeClr val="accent3">
                  <a:lumMod val="75000"/>
                </a:schemeClr>
              </a:buClr>
              <a:buFont typeface="Wingdings" charset="2"/>
              <a:buChar char="§"/>
            </a:pPr>
            <a:r>
              <a:rPr lang="en-US" sz="2000" b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Magma movements </a:t>
            </a:r>
            <a:r>
              <a:rPr lang="en-US" sz="20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can be inferred </a:t>
            </a:r>
            <a:r>
              <a:rPr lang="en-US" sz="2000" b="1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through </a:t>
            </a:r>
            <a:r>
              <a:rPr lang="en-US" sz="2000" b="1" smtClean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combined analysis of variations in </a:t>
            </a:r>
            <a:r>
              <a:rPr lang="en-US" sz="2000" b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long-period </a:t>
            </a:r>
            <a:r>
              <a:rPr lang="en-US" sz="20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seismicity (tremor, LP events) </a:t>
            </a:r>
            <a:r>
              <a:rPr lang="en-US" sz="2000" b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and SO</a:t>
            </a:r>
            <a:r>
              <a:rPr lang="en-US" sz="2000" b="1" baseline="-250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000" b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 degassing </a:t>
            </a:r>
          </a:p>
          <a:p>
            <a:pPr marL="285750" indent="-285750">
              <a:spcAft>
                <a:spcPts val="2400"/>
              </a:spcAft>
              <a:buClr>
                <a:schemeClr val="accent3">
                  <a:lumMod val="75000"/>
                </a:schemeClr>
              </a:buClr>
              <a:buFont typeface="Wingdings" charset="2"/>
              <a:buChar char="§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Long-term time series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of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total daily SO</a:t>
            </a:r>
            <a:r>
              <a:rPr lang="en-GB" sz="20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mass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in the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Virunga using the 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space instrument OMI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en-GB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Theys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et al., </a:t>
            </a: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JGR </a:t>
            </a:r>
            <a:r>
              <a:rPr lang="en-GB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Atmo</a:t>
            </a: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2015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34162" y="1418320"/>
            <a:ext cx="5226877" cy="1829115"/>
            <a:chOff x="3834162" y="1418320"/>
            <a:chExt cx="5226877" cy="18291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4162" y="1418320"/>
              <a:ext cx="5226877" cy="1517495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3834162" y="2950548"/>
              <a:ext cx="5226877" cy="296887"/>
              <a:chOff x="3834162" y="2972064"/>
              <a:chExt cx="5226877" cy="29688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34162" y="2999056"/>
                <a:ext cx="5226877" cy="269895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4448175" y="2972064"/>
                <a:ext cx="434975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3834162" y="2806035"/>
              <a:ext cx="178213" cy="17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8268199" y="1745568"/>
            <a:ext cx="453970" cy="30777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none" anchor="ctr" anchorCtr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SO</a:t>
            </a:r>
            <a:r>
              <a:rPr lang="en-GB" sz="1400" baseline="-25000" dirty="0" smtClean="0">
                <a:solidFill>
                  <a:schemeClr val="bg1"/>
                </a:solidFill>
              </a:rPr>
              <a:t>2</a:t>
            </a:r>
            <a:endParaRPr lang="en-US" sz="1400" baseline="-250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90968" y="4546188"/>
            <a:ext cx="724765" cy="307777"/>
          </a:xfrm>
          <a:prstGeom prst="rect">
            <a:avLst/>
          </a:prstGeom>
          <a:solidFill>
            <a:srgbClr val="604A7B"/>
          </a:solidFill>
          <a:ln>
            <a:solidFill>
              <a:schemeClr val="tx1"/>
            </a:solidFill>
          </a:ln>
        </p:spPr>
        <p:txBody>
          <a:bodyPr wrap="none" anchor="ctr" anchorCtr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Tremor</a:t>
            </a:r>
            <a:endParaRPr lang="en-US" sz="1400" baseline="-25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4587" y="4862894"/>
            <a:ext cx="1971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(Example: January 2015)</a:t>
            </a:r>
            <a:endParaRPr lang="en-US" sz="1400"/>
          </a:p>
        </p:txBody>
      </p:sp>
      <p:grpSp>
        <p:nvGrpSpPr>
          <p:cNvPr id="18" name="Group 17"/>
          <p:cNvGrpSpPr/>
          <p:nvPr/>
        </p:nvGrpSpPr>
        <p:grpSpPr>
          <a:xfrm>
            <a:off x="6205855" y="3401323"/>
            <a:ext cx="2592070" cy="2873848"/>
            <a:chOff x="6205855" y="3401323"/>
            <a:chExt cx="2592070" cy="28738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5855" y="3410252"/>
              <a:ext cx="2592070" cy="286491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245704" y="3401323"/>
              <a:ext cx="226658" cy="194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20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velocity model for better location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ECGS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776"/>
              </a:spcBef>
            </a:pPr>
            <a:r>
              <a:rPr lang="en-US" dirty="0" smtClean="0"/>
              <a:t>Seismic velocity model crucial for appropriate earthquake location and magnitude estimation</a:t>
            </a:r>
          </a:p>
          <a:p>
            <a:pPr>
              <a:spcBef>
                <a:spcPts val="1776"/>
              </a:spcBef>
            </a:pPr>
            <a:r>
              <a:rPr lang="en-US" dirty="0" smtClean="0"/>
              <a:t>No dedicated model existed thus far for this region</a:t>
            </a:r>
          </a:p>
          <a:p>
            <a:pPr>
              <a:spcBef>
                <a:spcPts val="1776"/>
              </a:spcBef>
            </a:pPr>
            <a:r>
              <a:rPr lang="en-US" b="1" dirty="0" smtClean="0"/>
              <a:t>We use 107 well-recorded events to derive a calibrated 1D velocity model</a:t>
            </a:r>
          </a:p>
          <a:p>
            <a:pPr>
              <a:spcBef>
                <a:spcPts val="1776"/>
              </a:spcBef>
            </a:pPr>
            <a:r>
              <a:rPr lang="en-US" b="1" dirty="0" smtClean="0"/>
              <a:t>Relocation of all catalogue events with new model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61491"/>
            <a:ext cx="3872029" cy="507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 velocity model for better location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6-7 November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ECGS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05023" y="1263765"/>
            <a:ext cx="4644617" cy="5068092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Find best 1D model with additional station corrections </a:t>
            </a:r>
            <a:r>
              <a:rPr lang="en-US" sz="2200" dirty="0" smtClean="0"/>
              <a:t>(stations slower or faster than average model)</a:t>
            </a:r>
          </a:p>
          <a:p>
            <a:r>
              <a:rPr lang="en-US" sz="2200" b="1" dirty="0" smtClean="0"/>
              <a:t>Stations in volcanic field are slower (expected for volcanic rocks &amp; presence of fluids)</a:t>
            </a:r>
            <a:endParaRPr lang="en-US" sz="2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54" y="1403817"/>
            <a:ext cx="3855389" cy="4726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510" y="3467198"/>
            <a:ext cx="4698828" cy="2918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185592">
            <a:off x="29671" y="3209772"/>
            <a:ext cx="907229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Article planned for submission in </a:t>
            </a:r>
            <a:r>
              <a:rPr lang="en-US" sz="2800" b="1" i="1" dirty="0" smtClean="0">
                <a:solidFill>
                  <a:schemeClr val="accent2"/>
                </a:solidFill>
              </a:rPr>
              <a:t>Frontiers in Earth Sciences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1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 emp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9324</TotalTime>
  <Words>526</Words>
  <Application>Microsoft Office PowerPoint</Application>
  <PresentationFormat>On-screen Show (4:3)</PresentationFormat>
  <Paragraphs>93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White empty</vt:lpstr>
      <vt:lpstr>Understanding of volcano-tectonic seismic activity on the example of the Virunga Volcanic Province, DR Congo</vt:lpstr>
      <vt:lpstr>Context of the study region</vt:lpstr>
      <vt:lpstr>KivuSNet: a new monitoring tool</vt:lpstr>
      <vt:lpstr>PowerPoint Presentation</vt:lpstr>
      <vt:lpstr>Seismicity of nearly 2 years (10/2015–07/2017)</vt:lpstr>
      <vt:lpstr>Seismicity of nearly 2 years (10/2015–07/2017)</vt:lpstr>
      <vt:lpstr>Tremor, Seismicity &amp; Degassing</vt:lpstr>
      <vt:lpstr>Seismic velocity model for better location</vt:lpstr>
      <vt:lpstr>Seismic velocity model for better location</vt:lpstr>
      <vt:lpstr>PowerPoint Presentation</vt:lpstr>
      <vt:lpstr>Focus on Luxembourg</vt:lpstr>
      <vt:lpstr>Focus on Luxembourg</vt:lpstr>
    </vt:vector>
  </TitlesOfParts>
  <Company>LSCE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Inter-annual variability in atmospheric nitrous oxide over the past 15 years</dc:title>
  <dc:creator>Rona Thompson</dc:creator>
  <cp:lastModifiedBy>EMEZIE Catherine</cp:lastModifiedBy>
  <cp:revision>1537</cp:revision>
  <dcterms:created xsi:type="dcterms:W3CDTF">2012-04-25T07:41:53Z</dcterms:created>
  <dcterms:modified xsi:type="dcterms:W3CDTF">2017-11-02T11:28:57Z</dcterms:modified>
</cp:coreProperties>
</file>