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8288000" cy="10287000"/>
  <p:notesSz cx="6858000" cy="9144000"/>
  <p:embeddedFontLst>
    <p:embeddedFont>
      <p:font typeface="Myriad" panose="020B0604020202020204" charset="0"/>
      <p:regular r:id="rId15"/>
    </p:embeddedFont>
    <p:embeddedFont>
      <p:font typeface="Myriad Bengali" panose="020B0604020202020204" charset="0"/>
      <p:regular r:id="rId16"/>
    </p:embeddedFont>
    <p:embeddedFont>
      <p:font typeface="Myriad Bold" panose="020B0604020202020204" charset="0"/>
      <p:regular r:id="rId17"/>
    </p:embeddedFont>
    <p:embeddedFont>
      <p:font typeface="Myriad Light" panose="020B0604020202020204" charset="0"/>
      <p:regular r:id="rId18"/>
    </p:embeddedFont>
    <p:embeddedFont>
      <p:font typeface="Myriad Light Italics" panose="020B0604020202020204" charset="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0" d="100"/>
          <a:sy n="40" d="100"/>
        </p:scale>
        <p:origin x="320" y="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s://rm.coe.int/action-plan-ukraine-2023-2026-ukr/1680aa8282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coe.int/uk/web/kyiv/strengthening-judicial-and-non-judicial-remedies-for-the-human-rights-protection-of-the-war-affected-people-in-ukraine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6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4.png"/><Relationship Id="rId4" Type="http://schemas.openxmlformats.org/officeDocument/2006/relationships/image" Target="../media/image6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6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9.svg"/><Relationship Id="rId7" Type="http://schemas.openxmlformats.org/officeDocument/2006/relationships/image" Target="../media/image7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7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8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6.png"/><Relationship Id="rId5" Type="http://schemas.openxmlformats.org/officeDocument/2006/relationships/image" Target="../media/image11.svg"/><Relationship Id="rId10" Type="http://schemas.openxmlformats.org/officeDocument/2006/relationships/image" Target="../media/image4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svg"/><Relationship Id="rId18" Type="http://schemas.openxmlformats.org/officeDocument/2006/relationships/image" Target="../media/image4.png"/><Relationship Id="rId26" Type="http://schemas.openxmlformats.org/officeDocument/2006/relationships/image" Target="../media/image40.svg"/><Relationship Id="rId3" Type="http://schemas.openxmlformats.org/officeDocument/2006/relationships/image" Target="../media/image9.svg"/><Relationship Id="rId21" Type="http://schemas.openxmlformats.org/officeDocument/2006/relationships/image" Target="../media/image35.png"/><Relationship Id="rId34" Type="http://schemas.openxmlformats.org/officeDocument/2006/relationships/image" Target="../media/image48.svg"/><Relationship Id="rId7" Type="http://schemas.openxmlformats.org/officeDocument/2006/relationships/image" Target="../media/image22.svg"/><Relationship Id="rId12" Type="http://schemas.openxmlformats.org/officeDocument/2006/relationships/image" Target="../media/image27.png"/><Relationship Id="rId17" Type="http://schemas.openxmlformats.org/officeDocument/2006/relationships/image" Target="../media/image32.svg"/><Relationship Id="rId25" Type="http://schemas.openxmlformats.org/officeDocument/2006/relationships/image" Target="../media/image39.png"/><Relationship Id="rId33" Type="http://schemas.openxmlformats.org/officeDocument/2006/relationships/image" Target="../media/image47.png"/><Relationship Id="rId2" Type="http://schemas.openxmlformats.org/officeDocument/2006/relationships/image" Target="../media/image8.png"/><Relationship Id="rId16" Type="http://schemas.openxmlformats.org/officeDocument/2006/relationships/image" Target="../media/image31.png"/><Relationship Id="rId20" Type="http://schemas.openxmlformats.org/officeDocument/2006/relationships/image" Target="../media/image34.svg"/><Relationship Id="rId29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svg"/><Relationship Id="rId24" Type="http://schemas.openxmlformats.org/officeDocument/2006/relationships/image" Target="../media/image38.svg"/><Relationship Id="rId32" Type="http://schemas.openxmlformats.org/officeDocument/2006/relationships/image" Target="../media/image46.svg"/><Relationship Id="rId5" Type="http://schemas.openxmlformats.org/officeDocument/2006/relationships/image" Target="../media/image20.svg"/><Relationship Id="rId15" Type="http://schemas.openxmlformats.org/officeDocument/2006/relationships/image" Target="../media/image30.svg"/><Relationship Id="rId23" Type="http://schemas.openxmlformats.org/officeDocument/2006/relationships/image" Target="../media/image37.png"/><Relationship Id="rId28" Type="http://schemas.openxmlformats.org/officeDocument/2006/relationships/image" Target="../media/image42.svg"/><Relationship Id="rId10" Type="http://schemas.openxmlformats.org/officeDocument/2006/relationships/image" Target="../media/image25.png"/><Relationship Id="rId19" Type="http://schemas.openxmlformats.org/officeDocument/2006/relationships/image" Target="../media/image33.png"/><Relationship Id="rId31" Type="http://schemas.openxmlformats.org/officeDocument/2006/relationships/image" Target="../media/image45.png"/><Relationship Id="rId4" Type="http://schemas.openxmlformats.org/officeDocument/2006/relationships/image" Target="../media/image19.png"/><Relationship Id="rId9" Type="http://schemas.openxmlformats.org/officeDocument/2006/relationships/image" Target="../media/image24.svg"/><Relationship Id="rId14" Type="http://schemas.openxmlformats.org/officeDocument/2006/relationships/image" Target="../media/image29.png"/><Relationship Id="rId22" Type="http://schemas.openxmlformats.org/officeDocument/2006/relationships/image" Target="../media/image36.svg"/><Relationship Id="rId27" Type="http://schemas.openxmlformats.org/officeDocument/2006/relationships/image" Target="../media/image41.png"/><Relationship Id="rId30" Type="http://schemas.openxmlformats.org/officeDocument/2006/relationships/image" Target="../media/image44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4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hyperlink" Target="https://rm.coe.int/council-of-europe-expert-report-on-national-remedies-in-ukraine-2775-2/1680adebf5" TargetMode="External"/><Relationship Id="rId4" Type="http://schemas.openxmlformats.org/officeDocument/2006/relationships/image" Target="../media/image5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9.svg"/><Relationship Id="rId7" Type="http://schemas.openxmlformats.org/officeDocument/2006/relationships/image" Target="../media/image5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4.png"/><Relationship Id="rId4" Type="http://schemas.openxmlformats.org/officeDocument/2006/relationships/image" Target="../media/image5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9.svg"/><Relationship Id="rId7" Type="http://schemas.openxmlformats.org/officeDocument/2006/relationships/image" Target="../media/image5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4.png"/><Relationship Id="rId4" Type="http://schemas.openxmlformats.org/officeDocument/2006/relationships/image" Target="../media/image5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63747" y="1386685"/>
            <a:ext cx="6909318" cy="6909318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l="-38929" r="-38929"/>
              </a:stretch>
            </a:blipFill>
          </p:spPr>
          <p:txBody>
            <a:bodyPr/>
            <a:lstStyle/>
            <a:p>
              <a:endParaRPr lang="LID4096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7985938" y="3298294"/>
            <a:ext cx="11015853" cy="3086100"/>
            <a:chOff x="0" y="0"/>
            <a:chExt cx="2901295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901295" cy="812800"/>
            </a:xfrm>
            <a:custGeom>
              <a:avLst/>
              <a:gdLst/>
              <a:ahLst/>
              <a:cxnLst/>
              <a:rect l="l" t="t" r="r" b="b"/>
              <a:pathLst>
                <a:path w="2901295" h="812800">
                  <a:moveTo>
                    <a:pt x="0" y="0"/>
                  </a:moveTo>
                  <a:lnTo>
                    <a:pt x="2901295" y="0"/>
                  </a:lnTo>
                  <a:lnTo>
                    <a:pt x="2901295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38FBE"/>
            </a:solidFill>
          </p:spPr>
          <p:txBody>
            <a:bodyPr/>
            <a:lstStyle/>
            <a:p>
              <a:endParaRPr lang="LID4096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76200"/>
              <a:ext cx="2901295" cy="889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-425645" y="3298294"/>
            <a:ext cx="3257995" cy="3045824"/>
            <a:chOff x="0" y="0"/>
            <a:chExt cx="812800" cy="75986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759868"/>
            </a:xfrm>
            <a:custGeom>
              <a:avLst/>
              <a:gdLst/>
              <a:ahLst/>
              <a:cxnLst/>
              <a:rect l="l" t="t" r="r" b="b"/>
              <a:pathLst>
                <a:path w="812800" h="759868">
                  <a:moveTo>
                    <a:pt x="609600" y="0"/>
                  </a:moveTo>
                  <a:lnTo>
                    <a:pt x="0" y="0"/>
                  </a:lnTo>
                  <a:lnTo>
                    <a:pt x="0" y="759868"/>
                  </a:lnTo>
                  <a:lnTo>
                    <a:pt x="609600" y="759868"/>
                  </a:lnTo>
                  <a:lnTo>
                    <a:pt x="812800" y="379934"/>
                  </a:lnTo>
                  <a:lnTo>
                    <a:pt x="609600" y="0"/>
                  </a:lnTo>
                  <a:close/>
                </a:path>
              </a:pathLst>
            </a:custGeom>
            <a:solidFill>
              <a:srgbClr val="038FBE"/>
            </a:solidFill>
          </p:spPr>
          <p:txBody>
            <a:bodyPr/>
            <a:lstStyle/>
            <a:p>
              <a:endParaRPr lang="LID4096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76200"/>
              <a:ext cx="698500" cy="8360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 rot="-10800000">
            <a:off x="7089597" y="3298294"/>
            <a:ext cx="1183468" cy="3086100"/>
            <a:chOff x="0" y="0"/>
            <a:chExt cx="291397" cy="75986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91397" cy="759868"/>
            </a:xfrm>
            <a:custGeom>
              <a:avLst/>
              <a:gdLst/>
              <a:ahLst/>
              <a:cxnLst/>
              <a:rect l="l" t="t" r="r" b="b"/>
              <a:pathLst>
                <a:path w="291397" h="759868">
                  <a:moveTo>
                    <a:pt x="88197" y="0"/>
                  </a:moveTo>
                  <a:lnTo>
                    <a:pt x="0" y="0"/>
                  </a:lnTo>
                  <a:lnTo>
                    <a:pt x="0" y="759868"/>
                  </a:lnTo>
                  <a:lnTo>
                    <a:pt x="88197" y="759868"/>
                  </a:lnTo>
                  <a:lnTo>
                    <a:pt x="291397" y="379934"/>
                  </a:lnTo>
                  <a:lnTo>
                    <a:pt x="88197" y="0"/>
                  </a:lnTo>
                  <a:close/>
                </a:path>
              </a:pathLst>
            </a:custGeom>
            <a:solidFill>
              <a:srgbClr val="038FBE"/>
            </a:solidFill>
          </p:spPr>
          <p:txBody>
            <a:bodyPr/>
            <a:lstStyle/>
            <a:p>
              <a:endParaRPr lang="LID4096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76200"/>
              <a:ext cx="177097" cy="8360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 rot="5400000">
            <a:off x="1402672" y="654728"/>
            <a:ext cx="455966" cy="1203911"/>
          </a:xfrm>
          <a:custGeom>
            <a:avLst/>
            <a:gdLst/>
            <a:ahLst/>
            <a:cxnLst/>
            <a:rect l="l" t="t" r="r" b="b"/>
            <a:pathLst>
              <a:path w="455966" h="1203911">
                <a:moveTo>
                  <a:pt x="0" y="0"/>
                </a:moveTo>
                <a:lnTo>
                  <a:pt x="455966" y="0"/>
                </a:lnTo>
                <a:lnTo>
                  <a:pt x="455966" y="1203910"/>
                </a:lnTo>
                <a:lnTo>
                  <a:pt x="0" y="12039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14" name="Freeform 14"/>
          <p:cNvSpPr/>
          <p:nvPr/>
        </p:nvSpPr>
        <p:spPr>
          <a:xfrm>
            <a:off x="15910755" y="8410234"/>
            <a:ext cx="2121664" cy="1696133"/>
          </a:xfrm>
          <a:custGeom>
            <a:avLst/>
            <a:gdLst/>
            <a:ahLst/>
            <a:cxnLst/>
            <a:rect l="l" t="t" r="r" b="b"/>
            <a:pathLst>
              <a:path w="2121664" h="1696133">
                <a:moveTo>
                  <a:pt x="0" y="0"/>
                </a:moveTo>
                <a:lnTo>
                  <a:pt x="2121664" y="0"/>
                </a:lnTo>
                <a:lnTo>
                  <a:pt x="2121664" y="1696132"/>
                </a:lnTo>
                <a:lnTo>
                  <a:pt x="0" y="169613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15" name="TextBox 15"/>
          <p:cNvSpPr txBox="1"/>
          <p:nvPr/>
        </p:nvSpPr>
        <p:spPr>
          <a:xfrm>
            <a:off x="7985938" y="3853493"/>
            <a:ext cx="9884556" cy="2677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180"/>
              </a:lnSpc>
            </a:pPr>
            <a:r>
              <a:rPr lang="en-US" sz="3700">
                <a:solidFill>
                  <a:srgbClr val="FFFFFF"/>
                </a:solidFill>
                <a:latin typeface="Myriad"/>
                <a:ea typeface="Myriad"/>
                <a:cs typeface="Myriad"/>
                <a:sym typeface="Myriad"/>
                <a:hlinkClick r:id="rId6" tooltip="https://www.coe.int/uk/web/kyiv/strengthening-judicial-and-non-judicial-remedies-for-the-human-rights-protection-of-the-war-affected-people-in-ukraine"/>
              </a:rPr>
              <a:t>ПОСИЛЕННЯ СУДОВИХ ТА ПОЗАСУДОВИХ ЗАСОБІВ ЗАХИСТУ ПРАВ ОСІБ, ПОСТРАЖДАЛИХ ВІД ВІЙНИ В УКРАЇНІ</a:t>
            </a:r>
          </a:p>
          <a:p>
            <a:pPr algn="r">
              <a:lnSpc>
                <a:spcPts val="5180"/>
              </a:lnSpc>
              <a:spcBef>
                <a:spcPct val="0"/>
              </a:spcBef>
            </a:pPr>
            <a:endParaRPr lang="en-US" sz="3700">
              <a:solidFill>
                <a:srgbClr val="FFFFFF"/>
              </a:solidFill>
              <a:latin typeface="Myriad"/>
              <a:ea typeface="Myriad"/>
              <a:cs typeface="Myriad"/>
              <a:sym typeface="Myriad"/>
              <a:hlinkClick r:id="rId6" tooltip="https://www.coe.int/uk/web/kyiv/strengthening-judicial-and-non-judicial-remedies-for-the-human-rights-protection-of-the-war-affected-people-in-ukraine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645281" y="8747125"/>
            <a:ext cx="11448753" cy="13557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0"/>
              </a:lnSpc>
            </a:pPr>
            <a:r>
              <a:rPr lang="en-US" sz="2500">
                <a:solidFill>
                  <a:srgbClr val="241B17"/>
                </a:solidFill>
                <a:latin typeface="Myriad"/>
                <a:ea typeface="Myriad"/>
                <a:cs typeface="Myriad"/>
                <a:sym typeface="Myriad"/>
              </a:rPr>
              <a:t>Імплементується з 2023 по березень 2025 в межах</a:t>
            </a:r>
          </a:p>
          <a:p>
            <a:pPr algn="l">
              <a:lnSpc>
                <a:spcPts val="3500"/>
              </a:lnSpc>
            </a:pPr>
            <a:r>
              <a:rPr lang="en-US" sz="2500">
                <a:solidFill>
                  <a:srgbClr val="241B17"/>
                </a:solidFill>
                <a:latin typeface="Myriad"/>
                <a:ea typeface="Myriad"/>
                <a:cs typeface="Myriad"/>
                <a:sym typeface="Myriad"/>
              </a:rPr>
              <a:t> </a:t>
            </a:r>
            <a:r>
              <a:rPr lang="en-US" sz="2500" u="sng">
                <a:solidFill>
                  <a:srgbClr val="038FBE"/>
                </a:solidFill>
                <a:latin typeface="Myriad"/>
                <a:ea typeface="Myriad"/>
                <a:cs typeface="Myriad"/>
                <a:sym typeface="Myriad"/>
                <a:hlinkClick r:id="rId7" tooltip="https://rm.coe.int/action-plan-ukraine-2023-2026-ukr/1680aa8282"/>
              </a:rPr>
              <a:t>Плану дій для України «Стійкість, відновлення та відбудова» 2023-2026</a:t>
            </a:r>
          </a:p>
          <a:p>
            <a:pPr algn="l">
              <a:lnSpc>
                <a:spcPts val="3500"/>
              </a:lnSpc>
              <a:spcBef>
                <a:spcPct val="0"/>
              </a:spcBef>
            </a:pPr>
            <a:endParaRPr lang="en-US" sz="2500" u="sng">
              <a:solidFill>
                <a:srgbClr val="038FBE"/>
              </a:solidFill>
              <a:latin typeface="Myriad"/>
              <a:ea typeface="Myriad"/>
              <a:cs typeface="Myriad"/>
              <a:sym typeface="Myriad"/>
              <a:hlinkClick r:id="rId7" tooltip="https://rm.coe.int/action-plan-ukraine-2023-2026-ukr/1680aa828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695325" cy="10287000"/>
            <a:chOff x="0" y="0"/>
            <a:chExt cx="183131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3131" cy="2709333"/>
            </a:xfrm>
            <a:custGeom>
              <a:avLst/>
              <a:gdLst/>
              <a:ahLst/>
              <a:cxnLst/>
              <a:rect l="l" t="t" r="r" b="b"/>
              <a:pathLst>
                <a:path w="183131" h="2709333">
                  <a:moveTo>
                    <a:pt x="0" y="0"/>
                  </a:moveTo>
                  <a:lnTo>
                    <a:pt x="183131" y="0"/>
                  </a:lnTo>
                  <a:lnTo>
                    <a:pt x="183131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38FBE"/>
            </a:solidFill>
          </p:spPr>
          <p:txBody>
            <a:bodyPr/>
            <a:lstStyle/>
            <a:p>
              <a:endParaRPr lang="LID4096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183131" cy="27855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29204" y="8965624"/>
            <a:ext cx="455966" cy="1203911"/>
          </a:xfrm>
          <a:custGeom>
            <a:avLst/>
            <a:gdLst/>
            <a:ahLst/>
            <a:cxnLst/>
            <a:rect l="l" t="t" r="r" b="b"/>
            <a:pathLst>
              <a:path w="455966" h="1203911">
                <a:moveTo>
                  <a:pt x="0" y="0"/>
                </a:moveTo>
                <a:lnTo>
                  <a:pt x="455967" y="0"/>
                </a:lnTo>
                <a:lnTo>
                  <a:pt x="455967" y="1203911"/>
                </a:lnTo>
                <a:lnTo>
                  <a:pt x="0" y="12039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6" name="Freeform 6"/>
          <p:cNvSpPr/>
          <p:nvPr/>
        </p:nvSpPr>
        <p:spPr>
          <a:xfrm>
            <a:off x="695325" y="410027"/>
            <a:ext cx="5939333" cy="4154033"/>
          </a:xfrm>
          <a:custGeom>
            <a:avLst/>
            <a:gdLst/>
            <a:ahLst/>
            <a:cxnLst/>
            <a:rect l="l" t="t" r="r" b="b"/>
            <a:pathLst>
              <a:path w="5939333" h="4154033">
                <a:moveTo>
                  <a:pt x="0" y="0"/>
                </a:moveTo>
                <a:lnTo>
                  <a:pt x="5939333" y="0"/>
                </a:lnTo>
                <a:lnTo>
                  <a:pt x="5939333" y="4154033"/>
                </a:lnTo>
                <a:lnTo>
                  <a:pt x="0" y="415403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  <p:grpSp>
        <p:nvGrpSpPr>
          <p:cNvPr id="7" name="Group 7"/>
          <p:cNvGrpSpPr/>
          <p:nvPr/>
        </p:nvGrpSpPr>
        <p:grpSpPr>
          <a:xfrm rot="5400000">
            <a:off x="18353991" y="4795838"/>
            <a:ext cx="695325" cy="10287000"/>
            <a:chOff x="0" y="0"/>
            <a:chExt cx="183131" cy="270933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83131" cy="2709333"/>
            </a:xfrm>
            <a:custGeom>
              <a:avLst/>
              <a:gdLst/>
              <a:ahLst/>
              <a:cxnLst/>
              <a:rect l="l" t="t" r="r" b="b"/>
              <a:pathLst>
                <a:path w="183131" h="2709333">
                  <a:moveTo>
                    <a:pt x="0" y="0"/>
                  </a:moveTo>
                  <a:lnTo>
                    <a:pt x="183131" y="0"/>
                  </a:lnTo>
                  <a:lnTo>
                    <a:pt x="183131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38FBE"/>
            </a:solidFill>
          </p:spPr>
          <p:txBody>
            <a:bodyPr/>
            <a:lstStyle/>
            <a:p>
              <a:endParaRPr lang="LID4096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76200"/>
              <a:ext cx="183131" cy="27855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6004172" y="105174"/>
            <a:ext cx="1679738" cy="1342841"/>
          </a:xfrm>
          <a:custGeom>
            <a:avLst/>
            <a:gdLst/>
            <a:ahLst/>
            <a:cxnLst/>
            <a:rect l="l" t="t" r="r" b="b"/>
            <a:pathLst>
              <a:path w="1679738" h="1342841">
                <a:moveTo>
                  <a:pt x="0" y="0"/>
                </a:moveTo>
                <a:lnTo>
                  <a:pt x="1679738" y="0"/>
                </a:lnTo>
                <a:lnTo>
                  <a:pt x="1679738" y="1342841"/>
                </a:lnTo>
                <a:lnTo>
                  <a:pt x="0" y="134284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11" name="Freeform 11"/>
          <p:cNvSpPr/>
          <p:nvPr/>
        </p:nvSpPr>
        <p:spPr>
          <a:xfrm>
            <a:off x="4704519" y="3649305"/>
            <a:ext cx="5745737" cy="3675108"/>
          </a:xfrm>
          <a:custGeom>
            <a:avLst/>
            <a:gdLst/>
            <a:ahLst/>
            <a:cxnLst/>
            <a:rect l="l" t="t" r="r" b="b"/>
            <a:pathLst>
              <a:path w="5745737" h="3675108">
                <a:moveTo>
                  <a:pt x="0" y="0"/>
                </a:moveTo>
                <a:lnTo>
                  <a:pt x="5745737" y="0"/>
                </a:lnTo>
                <a:lnTo>
                  <a:pt x="5745737" y="3675108"/>
                </a:lnTo>
                <a:lnTo>
                  <a:pt x="0" y="367510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17190"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12" name="Freeform 12"/>
          <p:cNvSpPr/>
          <p:nvPr/>
        </p:nvSpPr>
        <p:spPr>
          <a:xfrm>
            <a:off x="695325" y="6887195"/>
            <a:ext cx="6584735" cy="3383392"/>
          </a:xfrm>
          <a:custGeom>
            <a:avLst/>
            <a:gdLst/>
            <a:ahLst/>
            <a:cxnLst/>
            <a:rect l="l" t="t" r="r" b="b"/>
            <a:pathLst>
              <a:path w="6584735" h="3383392">
                <a:moveTo>
                  <a:pt x="0" y="0"/>
                </a:moveTo>
                <a:lnTo>
                  <a:pt x="6584735" y="0"/>
                </a:lnTo>
                <a:lnTo>
                  <a:pt x="6584735" y="3383392"/>
                </a:lnTo>
                <a:lnTo>
                  <a:pt x="0" y="338339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45812"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13" name="TextBox 13"/>
          <p:cNvSpPr txBox="1"/>
          <p:nvPr/>
        </p:nvSpPr>
        <p:spPr>
          <a:xfrm>
            <a:off x="11030814" y="4120515"/>
            <a:ext cx="6653096" cy="19411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779"/>
              </a:lnSpc>
              <a:spcBef>
                <a:spcPct val="0"/>
              </a:spcBef>
            </a:pPr>
            <a:r>
              <a:rPr lang="en-US" sz="2699">
                <a:solidFill>
                  <a:srgbClr val="000000"/>
                </a:solidFill>
                <a:latin typeface="Myriad Light"/>
                <a:ea typeface="Myriad Light"/>
                <a:cs typeface="Myriad Light"/>
                <a:sym typeface="Myriad Light"/>
              </a:rPr>
              <a:t>Навчальний візит до Хорватії та Боснії і Герцеговини для делегація українських суддів та представників Національної школи суддів України.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695325" cy="10287000"/>
            <a:chOff x="0" y="0"/>
            <a:chExt cx="183131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3131" cy="2709333"/>
            </a:xfrm>
            <a:custGeom>
              <a:avLst/>
              <a:gdLst/>
              <a:ahLst/>
              <a:cxnLst/>
              <a:rect l="l" t="t" r="r" b="b"/>
              <a:pathLst>
                <a:path w="183131" h="2709333">
                  <a:moveTo>
                    <a:pt x="0" y="0"/>
                  </a:moveTo>
                  <a:lnTo>
                    <a:pt x="183131" y="0"/>
                  </a:lnTo>
                  <a:lnTo>
                    <a:pt x="183131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38FBE"/>
            </a:solidFill>
          </p:spPr>
          <p:txBody>
            <a:bodyPr/>
            <a:lstStyle/>
            <a:p>
              <a:endParaRPr lang="LID4096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183131" cy="27855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29204" y="8965624"/>
            <a:ext cx="455966" cy="1203911"/>
          </a:xfrm>
          <a:custGeom>
            <a:avLst/>
            <a:gdLst/>
            <a:ahLst/>
            <a:cxnLst/>
            <a:rect l="l" t="t" r="r" b="b"/>
            <a:pathLst>
              <a:path w="455966" h="1203911">
                <a:moveTo>
                  <a:pt x="0" y="0"/>
                </a:moveTo>
                <a:lnTo>
                  <a:pt x="455967" y="0"/>
                </a:lnTo>
                <a:lnTo>
                  <a:pt x="455967" y="1203911"/>
                </a:lnTo>
                <a:lnTo>
                  <a:pt x="0" y="12039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  <p:grpSp>
        <p:nvGrpSpPr>
          <p:cNvPr id="6" name="Group 6"/>
          <p:cNvGrpSpPr/>
          <p:nvPr/>
        </p:nvGrpSpPr>
        <p:grpSpPr>
          <a:xfrm rot="5400000">
            <a:off x="18353991" y="4795838"/>
            <a:ext cx="695325" cy="10287000"/>
            <a:chOff x="0" y="0"/>
            <a:chExt cx="183131" cy="270933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83131" cy="2709333"/>
            </a:xfrm>
            <a:custGeom>
              <a:avLst/>
              <a:gdLst/>
              <a:ahLst/>
              <a:cxnLst/>
              <a:rect l="l" t="t" r="r" b="b"/>
              <a:pathLst>
                <a:path w="183131" h="2709333">
                  <a:moveTo>
                    <a:pt x="0" y="0"/>
                  </a:moveTo>
                  <a:lnTo>
                    <a:pt x="183131" y="0"/>
                  </a:lnTo>
                  <a:lnTo>
                    <a:pt x="183131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38FBE"/>
            </a:solidFill>
          </p:spPr>
          <p:txBody>
            <a:bodyPr/>
            <a:lstStyle/>
            <a:p>
              <a:endParaRPr lang="LID4096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76200"/>
              <a:ext cx="183131" cy="27855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6004172" y="105174"/>
            <a:ext cx="1679738" cy="1342841"/>
          </a:xfrm>
          <a:custGeom>
            <a:avLst/>
            <a:gdLst/>
            <a:ahLst/>
            <a:cxnLst/>
            <a:rect l="l" t="t" r="r" b="b"/>
            <a:pathLst>
              <a:path w="1679738" h="1342841">
                <a:moveTo>
                  <a:pt x="0" y="0"/>
                </a:moveTo>
                <a:lnTo>
                  <a:pt x="1679738" y="0"/>
                </a:lnTo>
                <a:lnTo>
                  <a:pt x="1679738" y="1342841"/>
                </a:lnTo>
                <a:lnTo>
                  <a:pt x="0" y="134284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10" name="Freeform 10"/>
          <p:cNvSpPr/>
          <p:nvPr/>
        </p:nvSpPr>
        <p:spPr>
          <a:xfrm>
            <a:off x="6291637" y="1196968"/>
            <a:ext cx="7579294" cy="4257645"/>
          </a:xfrm>
          <a:custGeom>
            <a:avLst/>
            <a:gdLst/>
            <a:ahLst/>
            <a:cxnLst/>
            <a:rect l="l" t="t" r="r" b="b"/>
            <a:pathLst>
              <a:path w="7579294" h="4257645">
                <a:moveTo>
                  <a:pt x="0" y="0"/>
                </a:moveTo>
                <a:lnTo>
                  <a:pt x="7579294" y="0"/>
                </a:lnTo>
                <a:lnTo>
                  <a:pt x="7579294" y="4257646"/>
                </a:lnTo>
                <a:lnTo>
                  <a:pt x="0" y="425764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11" name="Freeform 11"/>
          <p:cNvSpPr/>
          <p:nvPr/>
        </p:nvSpPr>
        <p:spPr>
          <a:xfrm>
            <a:off x="12495585" y="4140293"/>
            <a:ext cx="5792415" cy="3861610"/>
          </a:xfrm>
          <a:custGeom>
            <a:avLst/>
            <a:gdLst/>
            <a:ahLst/>
            <a:cxnLst/>
            <a:rect l="l" t="t" r="r" b="b"/>
            <a:pathLst>
              <a:path w="5792415" h="3861610">
                <a:moveTo>
                  <a:pt x="0" y="0"/>
                </a:moveTo>
                <a:lnTo>
                  <a:pt x="5792415" y="0"/>
                </a:lnTo>
                <a:lnTo>
                  <a:pt x="5792415" y="3861610"/>
                </a:lnTo>
                <a:lnTo>
                  <a:pt x="0" y="386161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12" name="Freeform 12"/>
          <p:cNvSpPr/>
          <p:nvPr/>
        </p:nvSpPr>
        <p:spPr>
          <a:xfrm>
            <a:off x="7003435" y="6522632"/>
            <a:ext cx="5638697" cy="3764368"/>
          </a:xfrm>
          <a:custGeom>
            <a:avLst/>
            <a:gdLst/>
            <a:ahLst/>
            <a:cxnLst/>
            <a:rect l="l" t="t" r="r" b="b"/>
            <a:pathLst>
              <a:path w="5638697" h="3764368">
                <a:moveTo>
                  <a:pt x="0" y="0"/>
                </a:moveTo>
                <a:lnTo>
                  <a:pt x="5638696" y="0"/>
                </a:lnTo>
                <a:lnTo>
                  <a:pt x="5638696" y="3764368"/>
                </a:lnTo>
                <a:lnTo>
                  <a:pt x="0" y="376436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9753" r="-9986"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13" name="TextBox 13"/>
          <p:cNvSpPr txBox="1"/>
          <p:nvPr/>
        </p:nvSpPr>
        <p:spPr>
          <a:xfrm>
            <a:off x="1220366" y="3242945"/>
            <a:ext cx="4468839" cy="36963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000000"/>
                </a:solidFill>
                <a:latin typeface="Myriad Light"/>
                <a:ea typeface="Myriad Light"/>
                <a:cs typeface="Myriad Light"/>
                <a:sym typeface="Myriad Light"/>
              </a:rPr>
              <a:t>У приміщенні Київського апеляційного суду пройшов перший тренінг для суддів, присвячений питанням відшкодування шкоди, завданої громадянам та юридичним особам України внаслідок агресії РФ.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695325" cy="10287000"/>
            <a:chOff x="0" y="0"/>
            <a:chExt cx="183131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3131" cy="2709333"/>
            </a:xfrm>
            <a:custGeom>
              <a:avLst/>
              <a:gdLst/>
              <a:ahLst/>
              <a:cxnLst/>
              <a:rect l="l" t="t" r="r" b="b"/>
              <a:pathLst>
                <a:path w="183131" h="2709333">
                  <a:moveTo>
                    <a:pt x="0" y="0"/>
                  </a:moveTo>
                  <a:lnTo>
                    <a:pt x="183131" y="0"/>
                  </a:lnTo>
                  <a:lnTo>
                    <a:pt x="183131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38FBE"/>
            </a:solidFill>
          </p:spPr>
          <p:txBody>
            <a:bodyPr/>
            <a:lstStyle/>
            <a:p>
              <a:endParaRPr lang="LID4096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183131" cy="27855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29204" y="8965624"/>
            <a:ext cx="455966" cy="1203911"/>
          </a:xfrm>
          <a:custGeom>
            <a:avLst/>
            <a:gdLst/>
            <a:ahLst/>
            <a:cxnLst/>
            <a:rect l="l" t="t" r="r" b="b"/>
            <a:pathLst>
              <a:path w="455966" h="1203911">
                <a:moveTo>
                  <a:pt x="0" y="0"/>
                </a:moveTo>
                <a:lnTo>
                  <a:pt x="455967" y="0"/>
                </a:lnTo>
                <a:lnTo>
                  <a:pt x="455967" y="1203911"/>
                </a:lnTo>
                <a:lnTo>
                  <a:pt x="0" y="12039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  <p:grpSp>
        <p:nvGrpSpPr>
          <p:cNvPr id="6" name="Group 6"/>
          <p:cNvGrpSpPr/>
          <p:nvPr/>
        </p:nvGrpSpPr>
        <p:grpSpPr>
          <a:xfrm rot="5400000">
            <a:off x="18353991" y="4795838"/>
            <a:ext cx="695325" cy="10287000"/>
            <a:chOff x="0" y="0"/>
            <a:chExt cx="183131" cy="270933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83131" cy="2709333"/>
            </a:xfrm>
            <a:custGeom>
              <a:avLst/>
              <a:gdLst/>
              <a:ahLst/>
              <a:cxnLst/>
              <a:rect l="l" t="t" r="r" b="b"/>
              <a:pathLst>
                <a:path w="183131" h="2709333">
                  <a:moveTo>
                    <a:pt x="0" y="0"/>
                  </a:moveTo>
                  <a:lnTo>
                    <a:pt x="183131" y="0"/>
                  </a:lnTo>
                  <a:lnTo>
                    <a:pt x="183131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38FBE"/>
            </a:solidFill>
          </p:spPr>
          <p:txBody>
            <a:bodyPr/>
            <a:lstStyle/>
            <a:p>
              <a:endParaRPr lang="LID4096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76200"/>
              <a:ext cx="183131" cy="27855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6004172" y="105174"/>
            <a:ext cx="1679738" cy="1342841"/>
          </a:xfrm>
          <a:custGeom>
            <a:avLst/>
            <a:gdLst/>
            <a:ahLst/>
            <a:cxnLst/>
            <a:rect l="l" t="t" r="r" b="b"/>
            <a:pathLst>
              <a:path w="1679738" h="1342841">
                <a:moveTo>
                  <a:pt x="0" y="0"/>
                </a:moveTo>
                <a:lnTo>
                  <a:pt x="1679738" y="0"/>
                </a:lnTo>
                <a:lnTo>
                  <a:pt x="1679738" y="1342841"/>
                </a:lnTo>
                <a:lnTo>
                  <a:pt x="0" y="134284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10" name="Freeform 10"/>
          <p:cNvSpPr/>
          <p:nvPr/>
        </p:nvSpPr>
        <p:spPr>
          <a:xfrm>
            <a:off x="695325" y="0"/>
            <a:ext cx="6441765" cy="3140439"/>
          </a:xfrm>
          <a:custGeom>
            <a:avLst/>
            <a:gdLst/>
            <a:ahLst/>
            <a:cxnLst/>
            <a:rect l="l" t="t" r="r" b="b"/>
            <a:pathLst>
              <a:path w="6441765" h="3140439">
                <a:moveTo>
                  <a:pt x="0" y="0"/>
                </a:moveTo>
                <a:lnTo>
                  <a:pt x="6441765" y="0"/>
                </a:lnTo>
                <a:lnTo>
                  <a:pt x="6441765" y="3140439"/>
                </a:lnTo>
                <a:lnTo>
                  <a:pt x="0" y="314043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35513" b="-18328"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11" name="Freeform 11"/>
          <p:cNvSpPr/>
          <p:nvPr/>
        </p:nvSpPr>
        <p:spPr>
          <a:xfrm>
            <a:off x="3852991" y="2797080"/>
            <a:ext cx="5048267" cy="4338246"/>
          </a:xfrm>
          <a:custGeom>
            <a:avLst/>
            <a:gdLst/>
            <a:ahLst/>
            <a:cxnLst/>
            <a:rect l="l" t="t" r="r" b="b"/>
            <a:pathLst>
              <a:path w="5048267" h="4338246">
                <a:moveTo>
                  <a:pt x="0" y="0"/>
                </a:moveTo>
                <a:lnTo>
                  <a:pt x="5048267" y="0"/>
                </a:lnTo>
                <a:lnTo>
                  <a:pt x="5048267" y="4338245"/>
                </a:lnTo>
                <a:lnTo>
                  <a:pt x="0" y="433824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4580"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12" name="Freeform 12"/>
          <p:cNvSpPr/>
          <p:nvPr/>
        </p:nvSpPr>
        <p:spPr>
          <a:xfrm>
            <a:off x="695325" y="4977695"/>
            <a:ext cx="3990887" cy="5309305"/>
          </a:xfrm>
          <a:custGeom>
            <a:avLst/>
            <a:gdLst/>
            <a:ahLst/>
            <a:cxnLst/>
            <a:rect l="l" t="t" r="r" b="b"/>
            <a:pathLst>
              <a:path w="3990887" h="5309305">
                <a:moveTo>
                  <a:pt x="0" y="0"/>
                </a:moveTo>
                <a:lnTo>
                  <a:pt x="3990887" y="0"/>
                </a:lnTo>
                <a:lnTo>
                  <a:pt x="3990887" y="5309305"/>
                </a:lnTo>
                <a:lnTo>
                  <a:pt x="0" y="530930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13" name="Freeform 13"/>
          <p:cNvSpPr/>
          <p:nvPr/>
        </p:nvSpPr>
        <p:spPr>
          <a:xfrm>
            <a:off x="5116553" y="6706033"/>
            <a:ext cx="3190464" cy="3580967"/>
          </a:xfrm>
          <a:custGeom>
            <a:avLst/>
            <a:gdLst/>
            <a:ahLst/>
            <a:cxnLst/>
            <a:rect l="l" t="t" r="r" b="b"/>
            <a:pathLst>
              <a:path w="3190464" h="3580967">
                <a:moveTo>
                  <a:pt x="0" y="0"/>
                </a:moveTo>
                <a:lnTo>
                  <a:pt x="3190463" y="0"/>
                </a:lnTo>
                <a:lnTo>
                  <a:pt x="3190463" y="3580967"/>
                </a:lnTo>
                <a:lnTo>
                  <a:pt x="0" y="358096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3451" b="-15341"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14" name="TextBox 14"/>
          <p:cNvSpPr txBox="1"/>
          <p:nvPr/>
        </p:nvSpPr>
        <p:spPr>
          <a:xfrm>
            <a:off x="9588705" y="1877060"/>
            <a:ext cx="8095205" cy="6437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219"/>
              </a:lnSpc>
            </a:pPr>
            <a:r>
              <a:rPr lang="en-US" sz="2299">
                <a:solidFill>
                  <a:srgbClr val="000000"/>
                </a:solidFill>
                <a:latin typeface="Myriad Light"/>
                <a:ea typeface="Myriad Light"/>
                <a:cs typeface="Myriad Light"/>
                <a:sym typeface="Myriad Light"/>
              </a:rPr>
              <a:t>ІІнформаційна кампанія для державної установи «Координаційний центр з надання правничої допомоги».</a:t>
            </a:r>
          </a:p>
          <a:p>
            <a:pPr algn="just">
              <a:lnSpc>
                <a:spcPts val="3219"/>
              </a:lnSpc>
            </a:pPr>
            <a:endParaRPr lang="en-US" sz="2299">
              <a:solidFill>
                <a:srgbClr val="000000"/>
              </a:solidFill>
              <a:latin typeface="Myriad Light"/>
              <a:ea typeface="Myriad Light"/>
              <a:cs typeface="Myriad Light"/>
              <a:sym typeface="Myriad Light"/>
            </a:endParaRPr>
          </a:p>
          <a:p>
            <a:pPr algn="just">
              <a:lnSpc>
                <a:spcPts val="3219"/>
              </a:lnSpc>
            </a:pPr>
            <a:r>
              <a:rPr lang="en-US" sz="2299">
                <a:solidFill>
                  <a:srgbClr val="000000"/>
                </a:solidFill>
                <a:latin typeface="Myriad Light"/>
                <a:ea typeface="Myriad Light"/>
                <a:cs typeface="Myriad Light"/>
                <a:sym typeface="Myriad Light"/>
              </a:rPr>
              <a:t>В рамках кампанії були виготовлені інформаційні брошури українською мовою у кількості 20 000 примірників, які містили ключову інформацію про послуги Центру та права осіб, постраждалих від війни.</a:t>
            </a:r>
          </a:p>
          <a:p>
            <a:pPr algn="just">
              <a:lnSpc>
                <a:spcPts val="3219"/>
              </a:lnSpc>
            </a:pPr>
            <a:endParaRPr lang="en-US" sz="2299">
              <a:solidFill>
                <a:srgbClr val="000000"/>
              </a:solidFill>
              <a:latin typeface="Myriad Light"/>
              <a:ea typeface="Myriad Light"/>
              <a:cs typeface="Myriad Light"/>
              <a:sym typeface="Myriad Light"/>
            </a:endParaRPr>
          </a:p>
          <a:p>
            <a:pPr algn="just">
              <a:lnSpc>
                <a:spcPts val="3219"/>
              </a:lnSpc>
            </a:pPr>
            <a:r>
              <a:rPr lang="en-US" sz="2299">
                <a:solidFill>
                  <a:srgbClr val="000000"/>
                </a:solidFill>
                <a:latin typeface="Myriad Light"/>
                <a:ea typeface="Myriad Light"/>
                <a:cs typeface="Myriad Light"/>
                <a:sym typeface="Myriad Light"/>
              </a:rPr>
              <a:t>Кампанія також включала зовнішню рекламу:</a:t>
            </a:r>
          </a:p>
          <a:p>
            <a:pPr marL="496567" lvl="1" indent="-248284" algn="just">
              <a:lnSpc>
                <a:spcPts val="3219"/>
              </a:lnSpc>
              <a:buFont typeface="Arial"/>
              <a:buChar char="•"/>
            </a:pPr>
            <a:r>
              <a:rPr lang="en-US" sz="2299">
                <a:solidFill>
                  <a:srgbClr val="000000"/>
                </a:solidFill>
                <a:latin typeface="Myriad Light"/>
                <a:ea typeface="Myriad Light"/>
                <a:cs typeface="Myriad Light"/>
                <a:sym typeface="Myriad Light"/>
              </a:rPr>
              <a:t>Інформаційні стенди у метрополітенах Києва та Харкова (15 станцій).</a:t>
            </a:r>
          </a:p>
          <a:p>
            <a:pPr marL="496567" lvl="1" indent="-248284" algn="just">
              <a:lnSpc>
                <a:spcPts val="3219"/>
              </a:lnSpc>
              <a:buFont typeface="Arial"/>
              <a:buChar char="•"/>
            </a:pPr>
            <a:r>
              <a:rPr lang="en-US" sz="2299">
                <a:solidFill>
                  <a:srgbClr val="000000"/>
                </a:solidFill>
                <a:latin typeface="Myriad Light"/>
                <a:ea typeface="Myriad Light"/>
                <a:cs typeface="Myriad Light"/>
                <a:sym typeface="Myriad Light"/>
              </a:rPr>
              <a:t>Сітілайти у Львові та Дніпрі (15 локацій).</a:t>
            </a:r>
          </a:p>
          <a:p>
            <a:pPr marL="496567" lvl="1" indent="-248284" algn="just">
              <a:lnSpc>
                <a:spcPts val="3219"/>
              </a:lnSpc>
              <a:buFont typeface="Arial"/>
              <a:buChar char="•"/>
            </a:pPr>
            <a:r>
              <a:rPr lang="en-US" sz="2299">
                <a:solidFill>
                  <a:srgbClr val="000000"/>
                </a:solidFill>
                <a:latin typeface="Myriad Light"/>
                <a:ea typeface="Myriad Light"/>
                <a:cs typeface="Myriad Light"/>
                <a:sym typeface="Myriad Light"/>
              </a:rPr>
              <a:t>Постери в Інтерсіті на різних маршрутах – 118 поїздів (наприклад, Київ-Харків, Харків-Київ, Київ-Дніпро, Дніпро-Київ тощо).</a:t>
            </a:r>
          </a:p>
          <a:p>
            <a:pPr marL="0" lvl="0" indent="0" algn="just">
              <a:lnSpc>
                <a:spcPts val="3219"/>
              </a:lnSpc>
              <a:spcBef>
                <a:spcPct val="0"/>
              </a:spcBef>
            </a:pPr>
            <a:r>
              <a:rPr lang="en-US" sz="2299">
                <a:solidFill>
                  <a:srgbClr val="000000"/>
                </a:solidFill>
                <a:latin typeface="Myriad Light"/>
                <a:ea typeface="Myriad Light"/>
                <a:cs typeface="Myriad Light"/>
                <a:sym typeface="Myriad Light"/>
              </a:rPr>
              <a:t>Загальне охоплення зовнішньої реклами: </a:t>
            </a:r>
            <a:r>
              <a:rPr lang="en-US" sz="2299" b="1">
                <a:solidFill>
                  <a:srgbClr val="000000"/>
                </a:solidFill>
                <a:latin typeface="Myriad Bold"/>
                <a:ea typeface="Myriad Bold"/>
                <a:cs typeface="Myriad Bold"/>
                <a:sym typeface="Myriad Bold"/>
              </a:rPr>
              <a:t>1 725 000 осіб.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695325" cy="10287000"/>
            <a:chOff x="0" y="0"/>
            <a:chExt cx="183131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3131" cy="2709333"/>
            </a:xfrm>
            <a:custGeom>
              <a:avLst/>
              <a:gdLst/>
              <a:ahLst/>
              <a:cxnLst/>
              <a:rect l="l" t="t" r="r" b="b"/>
              <a:pathLst>
                <a:path w="183131" h="2709333">
                  <a:moveTo>
                    <a:pt x="0" y="0"/>
                  </a:moveTo>
                  <a:lnTo>
                    <a:pt x="183131" y="0"/>
                  </a:lnTo>
                  <a:lnTo>
                    <a:pt x="183131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38FBE"/>
            </a:solidFill>
          </p:spPr>
          <p:txBody>
            <a:bodyPr/>
            <a:lstStyle/>
            <a:p>
              <a:endParaRPr lang="LID4096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183131" cy="27855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29204" y="8965624"/>
            <a:ext cx="455966" cy="1203911"/>
          </a:xfrm>
          <a:custGeom>
            <a:avLst/>
            <a:gdLst/>
            <a:ahLst/>
            <a:cxnLst/>
            <a:rect l="l" t="t" r="r" b="b"/>
            <a:pathLst>
              <a:path w="455966" h="1203911">
                <a:moveTo>
                  <a:pt x="0" y="0"/>
                </a:moveTo>
                <a:lnTo>
                  <a:pt x="455967" y="0"/>
                </a:lnTo>
                <a:lnTo>
                  <a:pt x="455967" y="1203911"/>
                </a:lnTo>
                <a:lnTo>
                  <a:pt x="0" y="12039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  <p:grpSp>
        <p:nvGrpSpPr>
          <p:cNvPr id="6" name="Group 6"/>
          <p:cNvGrpSpPr/>
          <p:nvPr/>
        </p:nvGrpSpPr>
        <p:grpSpPr>
          <a:xfrm rot="5400000">
            <a:off x="18353991" y="4795838"/>
            <a:ext cx="695325" cy="10287000"/>
            <a:chOff x="0" y="0"/>
            <a:chExt cx="183131" cy="270933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83131" cy="2709333"/>
            </a:xfrm>
            <a:custGeom>
              <a:avLst/>
              <a:gdLst/>
              <a:ahLst/>
              <a:cxnLst/>
              <a:rect l="l" t="t" r="r" b="b"/>
              <a:pathLst>
                <a:path w="183131" h="2709333">
                  <a:moveTo>
                    <a:pt x="0" y="0"/>
                  </a:moveTo>
                  <a:lnTo>
                    <a:pt x="183131" y="0"/>
                  </a:lnTo>
                  <a:lnTo>
                    <a:pt x="183131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38FBE"/>
            </a:solidFill>
          </p:spPr>
          <p:txBody>
            <a:bodyPr/>
            <a:lstStyle/>
            <a:p>
              <a:endParaRPr lang="LID4096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76200"/>
              <a:ext cx="183131" cy="27855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6004172" y="105174"/>
            <a:ext cx="1679738" cy="1342841"/>
          </a:xfrm>
          <a:custGeom>
            <a:avLst/>
            <a:gdLst/>
            <a:ahLst/>
            <a:cxnLst/>
            <a:rect l="l" t="t" r="r" b="b"/>
            <a:pathLst>
              <a:path w="1679738" h="1342841">
                <a:moveTo>
                  <a:pt x="0" y="0"/>
                </a:moveTo>
                <a:lnTo>
                  <a:pt x="1679738" y="0"/>
                </a:lnTo>
                <a:lnTo>
                  <a:pt x="1679738" y="1342841"/>
                </a:lnTo>
                <a:lnTo>
                  <a:pt x="0" y="134284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10" name="Freeform 10"/>
          <p:cNvSpPr/>
          <p:nvPr/>
        </p:nvSpPr>
        <p:spPr>
          <a:xfrm>
            <a:off x="13779691" y="1653088"/>
            <a:ext cx="4274825" cy="7605212"/>
          </a:xfrm>
          <a:custGeom>
            <a:avLst/>
            <a:gdLst/>
            <a:ahLst/>
            <a:cxnLst/>
            <a:rect l="l" t="t" r="r" b="b"/>
            <a:pathLst>
              <a:path w="4274825" h="7605212">
                <a:moveTo>
                  <a:pt x="0" y="0"/>
                </a:moveTo>
                <a:lnTo>
                  <a:pt x="4274825" y="0"/>
                </a:lnTo>
                <a:lnTo>
                  <a:pt x="4274825" y="7605212"/>
                </a:lnTo>
                <a:lnTo>
                  <a:pt x="0" y="760521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11" name="Freeform 11"/>
          <p:cNvSpPr/>
          <p:nvPr/>
        </p:nvSpPr>
        <p:spPr>
          <a:xfrm>
            <a:off x="6576844" y="0"/>
            <a:ext cx="5701842" cy="5701842"/>
          </a:xfrm>
          <a:custGeom>
            <a:avLst/>
            <a:gdLst/>
            <a:ahLst/>
            <a:cxnLst/>
            <a:rect l="l" t="t" r="r" b="b"/>
            <a:pathLst>
              <a:path w="5701842" h="5701842">
                <a:moveTo>
                  <a:pt x="0" y="0"/>
                </a:moveTo>
                <a:lnTo>
                  <a:pt x="5701842" y="0"/>
                </a:lnTo>
                <a:lnTo>
                  <a:pt x="5701842" y="5701842"/>
                </a:lnTo>
                <a:lnTo>
                  <a:pt x="0" y="570184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12" name="Freeform 12"/>
          <p:cNvSpPr/>
          <p:nvPr/>
        </p:nvSpPr>
        <p:spPr>
          <a:xfrm>
            <a:off x="910713" y="2636791"/>
            <a:ext cx="4165126" cy="7388249"/>
          </a:xfrm>
          <a:custGeom>
            <a:avLst/>
            <a:gdLst/>
            <a:ahLst/>
            <a:cxnLst/>
            <a:rect l="l" t="t" r="r" b="b"/>
            <a:pathLst>
              <a:path w="4165126" h="7388249">
                <a:moveTo>
                  <a:pt x="0" y="0"/>
                </a:moveTo>
                <a:lnTo>
                  <a:pt x="4165126" y="0"/>
                </a:lnTo>
                <a:lnTo>
                  <a:pt x="4165126" y="7388250"/>
                </a:lnTo>
                <a:lnTo>
                  <a:pt x="0" y="73882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13" name="TextBox 13"/>
          <p:cNvSpPr txBox="1"/>
          <p:nvPr/>
        </p:nvSpPr>
        <p:spPr>
          <a:xfrm>
            <a:off x="5755122" y="6983155"/>
            <a:ext cx="6777757" cy="2372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80"/>
              </a:lnSpc>
            </a:pPr>
            <a:r>
              <a:rPr lang="en-US" sz="2200">
                <a:solidFill>
                  <a:srgbClr val="000000"/>
                </a:solidFill>
                <a:latin typeface="Myriad Light"/>
                <a:ea typeface="Myriad Light"/>
                <a:cs typeface="Myriad Light"/>
                <a:sym typeface="Myriad Light"/>
              </a:rPr>
              <a:t>Також була проведена онлайн-рекламна кампанія з використанням:</a:t>
            </a:r>
          </a:p>
          <a:p>
            <a:pPr algn="just">
              <a:lnSpc>
                <a:spcPts val="3080"/>
              </a:lnSpc>
            </a:pPr>
            <a:r>
              <a:rPr lang="en-US" sz="2200">
                <a:solidFill>
                  <a:srgbClr val="000000"/>
                </a:solidFill>
                <a:latin typeface="Myriad Light"/>
                <a:ea typeface="Myriad Light"/>
                <a:cs typeface="Myriad Light"/>
                <a:sym typeface="Myriad Light"/>
              </a:rPr>
              <a:t>Meta Ads: 4 471 кліків, 1 513 заявок, 542 630 показів, 213 573 унікальних користувачів.</a:t>
            </a:r>
          </a:p>
          <a:p>
            <a:pPr algn="just">
              <a:lnSpc>
                <a:spcPts val="3080"/>
              </a:lnSpc>
              <a:spcBef>
                <a:spcPct val="0"/>
              </a:spcBef>
            </a:pPr>
            <a:r>
              <a:rPr lang="en-US" sz="2200">
                <a:solidFill>
                  <a:srgbClr val="000000"/>
                </a:solidFill>
                <a:latin typeface="Myriad Light"/>
                <a:ea typeface="Myriad Light"/>
                <a:cs typeface="Myriad Light"/>
                <a:sym typeface="Myriad Light"/>
              </a:rPr>
              <a:t>Google Ads: 34 592 кліків, 1 184 839 показів, 637 596 унікальних користувачів.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525" y="558313"/>
            <a:ext cx="6978556" cy="1884507"/>
            <a:chOff x="0" y="0"/>
            <a:chExt cx="2418659" cy="65314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18659" cy="653141"/>
            </a:xfrm>
            <a:custGeom>
              <a:avLst/>
              <a:gdLst/>
              <a:ahLst/>
              <a:cxnLst/>
              <a:rect l="l" t="t" r="r" b="b"/>
              <a:pathLst>
                <a:path w="2418659" h="653141">
                  <a:moveTo>
                    <a:pt x="2215459" y="0"/>
                  </a:moveTo>
                  <a:lnTo>
                    <a:pt x="0" y="0"/>
                  </a:lnTo>
                  <a:lnTo>
                    <a:pt x="0" y="653141"/>
                  </a:lnTo>
                  <a:lnTo>
                    <a:pt x="2215459" y="653141"/>
                  </a:lnTo>
                  <a:lnTo>
                    <a:pt x="2418659" y="326570"/>
                  </a:lnTo>
                  <a:lnTo>
                    <a:pt x="2215459" y="0"/>
                  </a:lnTo>
                  <a:close/>
                </a:path>
              </a:pathLst>
            </a:custGeom>
            <a:solidFill>
              <a:srgbClr val="038FBE"/>
            </a:solidFill>
          </p:spPr>
          <p:txBody>
            <a:bodyPr/>
            <a:lstStyle/>
            <a:p>
              <a:endParaRPr lang="LID4096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2304359" cy="7293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23064" y="3435084"/>
            <a:ext cx="4974081" cy="797991"/>
            <a:chOff x="0" y="0"/>
            <a:chExt cx="3280690" cy="52632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280690" cy="526320"/>
            </a:xfrm>
            <a:custGeom>
              <a:avLst/>
              <a:gdLst/>
              <a:ahLst/>
              <a:cxnLst/>
              <a:rect l="l" t="t" r="r" b="b"/>
              <a:pathLst>
                <a:path w="3280690" h="526320">
                  <a:moveTo>
                    <a:pt x="3077490" y="0"/>
                  </a:moveTo>
                  <a:lnTo>
                    <a:pt x="0" y="0"/>
                  </a:lnTo>
                  <a:lnTo>
                    <a:pt x="0" y="526320"/>
                  </a:lnTo>
                  <a:lnTo>
                    <a:pt x="3077490" y="526320"/>
                  </a:lnTo>
                  <a:lnTo>
                    <a:pt x="3280690" y="263160"/>
                  </a:lnTo>
                  <a:lnTo>
                    <a:pt x="3077490" y="0"/>
                  </a:lnTo>
                  <a:close/>
                </a:path>
              </a:pathLst>
            </a:custGeom>
            <a:solidFill>
              <a:srgbClr val="038FBE"/>
            </a:solidFill>
          </p:spPr>
          <p:txBody>
            <a:bodyPr/>
            <a:lstStyle/>
            <a:p>
              <a:endParaRPr lang="LID4096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76200"/>
              <a:ext cx="3166390" cy="6025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23064" y="6101130"/>
            <a:ext cx="4974081" cy="797991"/>
            <a:chOff x="0" y="0"/>
            <a:chExt cx="3280690" cy="52632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280690" cy="526320"/>
            </a:xfrm>
            <a:custGeom>
              <a:avLst/>
              <a:gdLst/>
              <a:ahLst/>
              <a:cxnLst/>
              <a:rect l="l" t="t" r="r" b="b"/>
              <a:pathLst>
                <a:path w="3280690" h="526320">
                  <a:moveTo>
                    <a:pt x="3077490" y="0"/>
                  </a:moveTo>
                  <a:lnTo>
                    <a:pt x="0" y="0"/>
                  </a:lnTo>
                  <a:lnTo>
                    <a:pt x="0" y="526320"/>
                  </a:lnTo>
                  <a:lnTo>
                    <a:pt x="3077490" y="526320"/>
                  </a:lnTo>
                  <a:lnTo>
                    <a:pt x="3280690" y="263160"/>
                  </a:lnTo>
                  <a:lnTo>
                    <a:pt x="3077490" y="0"/>
                  </a:lnTo>
                  <a:close/>
                </a:path>
              </a:pathLst>
            </a:custGeom>
            <a:solidFill>
              <a:srgbClr val="038FBE"/>
            </a:solidFill>
          </p:spPr>
          <p:txBody>
            <a:bodyPr/>
            <a:lstStyle/>
            <a:p>
              <a:endParaRPr lang="LID4096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76200"/>
              <a:ext cx="3166390" cy="6025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823064" y="7948126"/>
            <a:ext cx="4974081" cy="797991"/>
            <a:chOff x="0" y="0"/>
            <a:chExt cx="3280690" cy="52632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280690" cy="526320"/>
            </a:xfrm>
            <a:custGeom>
              <a:avLst/>
              <a:gdLst/>
              <a:ahLst/>
              <a:cxnLst/>
              <a:rect l="l" t="t" r="r" b="b"/>
              <a:pathLst>
                <a:path w="3280690" h="526320">
                  <a:moveTo>
                    <a:pt x="3077490" y="0"/>
                  </a:moveTo>
                  <a:lnTo>
                    <a:pt x="0" y="0"/>
                  </a:lnTo>
                  <a:lnTo>
                    <a:pt x="0" y="526320"/>
                  </a:lnTo>
                  <a:lnTo>
                    <a:pt x="3077490" y="526320"/>
                  </a:lnTo>
                  <a:lnTo>
                    <a:pt x="3280690" y="263160"/>
                  </a:lnTo>
                  <a:lnTo>
                    <a:pt x="3077490" y="0"/>
                  </a:lnTo>
                  <a:close/>
                </a:path>
              </a:pathLst>
            </a:custGeom>
            <a:solidFill>
              <a:srgbClr val="038FBE"/>
            </a:solidFill>
          </p:spPr>
          <p:txBody>
            <a:bodyPr/>
            <a:lstStyle/>
            <a:p>
              <a:endParaRPr lang="LID4096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76200"/>
              <a:ext cx="3166390" cy="6025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823064" y="9087288"/>
            <a:ext cx="4974081" cy="797991"/>
            <a:chOff x="0" y="0"/>
            <a:chExt cx="3280690" cy="52632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3280690" cy="526320"/>
            </a:xfrm>
            <a:custGeom>
              <a:avLst/>
              <a:gdLst/>
              <a:ahLst/>
              <a:cxnLst/>
              <a:rect l="l" t="t" r="r" b="b"/>
              <a:pathLst>
                <a:path w="3280690" h="526320">
                  <a:moveTo>
                    <a:pt x="3077490" y="0"/>
                  </a:moveTo>
                  <a:lnTo>
                    <a:pt x="0" y="0"/>
                  </a:lnTo>
                  <a:lnTo>
                    <a:pt x="0" y="526320"/>
                  </a:lnTo>
                  <a:lnTo>
                    <a:pt x="3077490" y="526320"/>
                  </a:lnTo>
                  <a:lnTo>
                    <a:pt x="3280690" y="263160"/>
                  </a:lnTo>
                  <a:lnTo>
                    <a:pt x="3077490" y="0"/>
                  </a:lnTo>
                  <a:close/>
                </a:path>
              </a:pathLst>
            </a:custGeom>
            <a:solidFill>
              <a:srgbClr val="038FBE"/>
            </a:solidFill>
          </p:spPr>
          <p:txBody>
            <a:bodyPr/>
            <a:lstStyle/>
            <a:p>
              <a:endParaRPr lang="LID4096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76200"/>
              <a:ext cx="3166390" cy="6025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7" name="AutoShape 17"/>
          <p:cNvSpPr/>
          <p:nvPr/>
        </p:nvSpPr>
        <p:spPr>
          <a:xfrm flipV="1">
            <a:off x="12947674" y="2356778"/>
            <a:ext cx="8684913" cy="66993"/>
          </a:xfrm>
          <a:prstGeom prst="line">
            <a:avLst/>
          </a:prstGeom>
          <a:ln w="38100" cap="flat">
            <a:solidFill>
              <a:srgbClr val="0890B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ID4096"/>
          </a:p>
        </p:txBody>
      </p:sp>
      <p:sp>
        <p:nvSpPr>
          <p:cNvPr id="18" name="Freeform 18"/>
          <p:cNvSpPr/>
          <p:nvPr/>
        </p:nvSpPr>
        <p:spPr>
          <a:xfrm rot="5400000">
            <a:off x="16429362" y="8884328"/>
            <a:ext cx="455966" cy="1203911"/>
          </a:xfrm>
          <a:custGeom>
            <a:avLst/>
            <a:gdLst/>
            <a:ahLst/>
            <a:cxnLst/>
            <a:rect l="l" t="t" r="r" b="b"/>
            <a:pathLst>
              <a:path w="455966" h="1203911">
                <a:moveTo>
                  <a:pt x="0" y="0"/>
                </a:moveTo>
                <a:lnTo>
                  <a:pt x="455966" y="0"/>
                </a:lnTo>
                <a:lnTo>
                  <a:pt x="455966" y="1203910"/>
                </a:lnTo>
                <a:lnTo>
                  <a:pt x="0" y="12039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19" name="Freeform 19"/>
          <p:cNvSpPr/>
          <p:nvPr/>
        </p:nvSpPr>
        <p:spPr>
          <a:xfrm>
            <a:off x="16093976" y="312374"/>
            <a:ext cx="1679738" cy="1342841"/>
          </a:xfrm>
          <a:custGeom>
            <a:avLst/>
            <a:gdLst/>
            <a:ahLst/>
            <a:cxnLst/>
            <a:rect l="l" t="t" r="r" b="b"/>
            <a:pathLst>
              <a:path w="1679738" h="1342841">
                <a:moveTo>
                  <a:pt x="0" y="0"/>
                </a:moveTo>
                <a:lnTo>
                  <a:pt x="1679737" y="0"/>
                </a:lnTo>
                <a:lnTo>
                  <a:pt x="1679737" y="1342841"/>
                </a:lnTo>
                <a:lnTo>
                  <a:pt x="0" y="134284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20" name="Freeform 20"/>
          <p:cNvSpPr/>
          <p:nvPr/>
        </p:nvSpPr>
        <p:spPr>
          <a:xfrm>
            <a:off x="12980376" y="2719292"/>
            <a:ext cx="5307624" cy="2970415"/>
          </a:xfrm>
          <a:custGeom>
            <a:avLst/>
            <a:gdLst/>
            <a:ahLst/>
            <a:cxnLst/>
            <a:rect l="l" t="t" r="r" b="b"/>
            <a:pathLst>
              <a:path w="5307624" h="2970415">
                <a:moveTo>
                  <a:pt x="0" y="0"/>
                </a:moveTo>
                <a:lnTo>
                  <a:pt x="5307624" y="0"/>
                </a:lnTo>
                <a:lnTo>
                  <a:pt x="5307624" y="2970415"/>
                </a:lnTo>
                <a:lnTo>
                  <a:pt x="0" y="297041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7930"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21" name="Freeform 21"/>
          <p:cNvSpPr/>
          <p:nvPr/>
        </p:nvSpPr>
        <p:spPr>
          <a:xfrm>
            <a:off x="12744916" y="5394738"/>
            <a:ext cx="5244686" cy="2341575"/>
          </a:xfrm>
          <a:custGeom>
            <a:avLst/>
            <a:gdLst/>
            <a:ahLst/>
            <a:cxnLst/>
            <a:rect l="l" t="t" r="r" b="b"/>
            <a:pathLst>
              <a:path w="5244686" h="2341575">
                <a:moveTo>
                  <a:pt x="0" y="0"/>
                </a:moveTo>
                <a:lnTo>
                  <a:pt x="5244685" y="0"/>
                </a:lnTo>
                <a:lnTo>
                  <a:pt x="5244685" y="2341576"/>
                </a:lnTo>
                <a:lnTo>
                  <a:pt x="0" y="234157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44112" b="-5675"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22" name="Freeform 22"/>
          <p:cNvSpPr/>
          <p:nvPr/>
        </p:nvSpPr>
        <p:spPr>
          <a:xfrm>
            <a:off x="12504049" y="7495019"/>
            <a:ext cx="5259579" cy="2791981"/>
          </a:xfrm>
          <a:custGeom>
            <a:avLst/>
            <a:gdLst/>
            <a:ahLst/>
            <a:cxnLst/>
            <a:rect l="l" t="t" r="r" b="b"/>
            <a:pathLst>
              <a:path w="5259579" h="2791981">
                <a:moveTo>
                  <a:pt x="0" y="0"/>
                </a:moveTo>
                <a:lnTo>
                  <a:pt x="5259579" y="0"/>
                </a:lnTo>
                <a:lnTo>
                  <a:pt x="5259579" y="2791981"/>
                </a:lnTo>
                <a:lnTo>
                  <a:pt x="0" y="279198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26451"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23" name="TextBox 23"/>
          <p:cNvSpPr txBox="1"/>
          <p:nvPr/>
        </p:nvSpPr>
        <p:spPr>
          <a:xfrm>
            <a:off x="6082895" y="2660599"/>
            <a:ext cx="6436342" cy="2261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000000"/>
                </a:solidFill>
                <a:latin typeface="Myriad Light"/>
                <a:ea typeface="Myriad Light"/>
                <a:cs typeface="Myriad Light"/>
                <a:sym typeface="Myriad Light"/>
              </a:rPr>
              <a:t> Покращення доступу осіб, постраждалих від війни, до правосуддя, захисту прав людини та інформації в рамках цивільного і адміністративного судочинства та конституційної юрисдикції, а також зміцнення позасудових засобів відновлення прав людини для ВПО та інших осіб, постраждалих від війни в Україні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6082895" y="5140909"/>
            <a:ext cx="6198836" cy="26327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000000"/>
                </a:solidFill>
                <a:latin typeface="Myriad Light"/>
                <a:ea typeface="Myriad Light"/>
                <a:cs typeface="Myriad Light"/>
                <a:sym typeface="Myriad Light"/>
              </a:rPr>
              <a:t>Верховний Суд, Конституційний Суд України, Міністерство юстиції України, Міністерство з питань реінтеграції тимчасово окупованих території України, Уповноважений Верховної Ради України з прав людини, Національна школа суддів України, Координаційний центр з надання правової допомоги, факультети права в закладах вищої освіти України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6082895" y="8102329"/>
            <a:ext cx="6549516" cy="4038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000000"/>
                </a:solidFill>
                <a:latin typeface="Myriad Light"/>
                <a:ea typeface="Myriad Light"/>
                <a:cs typeface="Myriad Light"/>
                <a:sym typeface="Myriad Light"/>
              </a:rPr>
              <a:t>1 000 000 євро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6082895" y="9229743"/>
            <a:ext cx="5777092" cy="4038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000000"/>
                </a:solidFill>
                <a:latin typeface="Myriad Light"/>
                <a:ea typeface="Myriad Light"/>
                <a:cs typeface="Myriad Light"/>
                <a:sym typeface="Myriad Light"/>
              </a:rPr>
              <a:t>добровільні внески країн-учасниць Ради Європи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551073" y="799692"/>
            <a:ext cx="8118746" cy="11941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730"/>
              </a:lnSpc>
              <a:spcBef>
                <a:spcPct val="0"/>
              </a:spcBef>
            </a:pPr>
            <a:r>
              <a:rPr lang="en-US" sz="6235">
                <a:solidFill>
                  <a:srgbClr val="FFFFFF"/>
                </a:solidFill>
                <a:latin typeface="Myriad"/>
                <a:ea typeface="Myriad"/>
                <a:cs typeface="Myriad"/>
                <a:sym typeface="Myriad"/>
              </a:rPr>
              <a:t>ОСНОВНІ ФАКТИ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031237" y="3487687"/>
            <a:ext cx="3791038" cy="554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60"/>
              </a:lnSpc>
              <a:spcBef>
                <a:spcPct val="0"/>
              </a:spcBef>
            </a:pPr>
            <a:r>
              <a:rPr lang="en-US" sz="2900">
                <a:solidFill>
                  <a:srgbClr val="FFFFFF"/>
                </a:solidFill>
                <a:latin typeface="Myriad"/>
                <a:ea typeface="Myriad"/>
                <a:cs typeface="Myriad"/>
                <a:sym typeface="Myriad"/>
              </a:rPr>
              <a:t>Мета Проєкту: 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058706" y="6153733"/>
            <a:ext cx="4224475" cy="554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60"/>
              </a:lnSpc>
              <a:spcBef>
                <a:spcPct val="0"/>
              </a:spcBef>
            </a:pPr>
            <a:r>
              <a:rPr lang="en-US" sz="2900">
                <a:solidFill>
                  <a:srgbClr val="FFFFFF"/>
                </a:solidFill>
                <a:latin typeface="Myriad"/>
                <a:ea typeface="Myriad"/>
                <a:cs typeface="Myriad"/>
                <a:sym typeface="Myriad"/>
              </a:rPr>
              <a:t>Партнери Проєкту: 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031237" y="8000729"/>
            <a:ext cx="4603983" cy="554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60"/>
              </a:lnSpc>
              <a:spcBef>
                <a:spcPct val="0"/>
              </a:spcBef>
            </a:pPr>
            <a:r>
              <a:rPr lang="en-US" sz="2900">
                <a:solidFill>
                  <a:srgbClr val="FFFFFF"/>
                </a:solidFill>
                <a:latin typeface="Myriad"/>
                <a:ea typeface="Myriad"/>
                <a:cs typeface="Myriad"/>
                <a:sym typeface="Myriad"/>
              </a:rPr>
              <a:t>Загальний бюджет Проєкту: 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031237" y="9139891"/>
            <a:ext cx="4224475" cy="554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60"/>
              </a:lnSpc>
              <a:spcBef>
                <a:spcPct val="0"/>
              </a:spcBef>
            </a:pPr>
            <a:r>
              <a:rPr lang="en-US" sz="2900">
                <a:solidFill>
                  <a:srgbClr val="FFFFFF"/>
                </a:solidFill>
                <a:latin typeface="Myriad"/>
                <a:ea typeface="Myriad"/>
                <a:cs typeface="Myriad"/>
                <a:sym typeface="Myriad"/>
              </a:rPr>
              <a:t>Фінансування Проєкту: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3191306"/>
            <a:ext cx="695325" cy="7095694"/>
            <a:chOff x="0" y="0"/>
            <a:chExt cx="183131" cy="18688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3131" cy="1868825"/>
            </a:xfrm>
            <a:custGeom>
              <a:avLst/>
              <a:gdLst/>
              <a:ahLst/>
              <a:cxnLst/>
              <a:rect l="l" t="t" r="r" b="b"/>
              <a:pathLst>
                <a:path w="183131" h="1868825">
                  <a:moveTo>
                    <a:pt x="0" y="0"/>
                  </a:moveTo>
                  <a:lnTo>
                    <a:pt x="183131" y="0"/>
                  </a:lnTo>
                  <a:lnTo>
                    <a:pt x="183131" y="1868825"/>
                  </a:lnTo>
                  <a:lnTo>
                    <a:pt x="0" y="1868825"/>
                  </a:lnTo>
                  <a:close/>
                </a:path>
              </a:pathLst>
            </a:custGeom>
            <a:solidFill>
              <a:srgbClr val="038FBE"/>
            </a:solidFill>
          </p:spPr>
          <p:txBody>
            <a:bodyPr/>
            <a:lstStyle/>
            <a:p>
              <a:endParaRPr lang="LID4096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183131" cy="1945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29204" y="8965624"/>
            <a:ext cx="455966" cy="1203911"/>
          </a:xfrm>
          <a:custGeom>
            <a:avLst/>
            <a:gdLst/>
            <a:ahLst/>
            <a:cxnLst/>
            <a:rect l="l" t="t" r="r" b="b"/>
            <a:pathLst>
              <a:path w="455966" h="1203911">
                <a:moveTo>
                  <a:pt x="0" y="0"/>
                </a:moveTo>
                <a:lnTo>
                  <a:pt x="455967" y="0"/>
                </a:lnTo>
                <a:lnTo>
                  <a:pt x="455967" y="1203911"/>
                </a:lnTo>
                <a:lnTo>
                  <a:pt x="0" y="12039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6" name="Freeform 6"/>
          <p:cNvSpPr/>
          <p:nvPr/>
        </p:nvSpPr>
        <p:spPr>
          <a:xfrm>
            <a:off x="8701984" y="3107900"/>
            <a:ext cx="1589255" cy="1436289"/>
          </a:xfrm>
          <a:custGeom>
            <a:avLst/>
            <a:gdLst/>
            <a:ahLst/>
            <a:cxnLst/>
            <a:rect l="l" t="t" r="r" b="b"/>
            <a:pathLst>
              <a:path w="1589255" h="1436289">
                <a:moveTo>
                  <a:pt x="0" y="0"/>
                </a:moveTo>
                <a:lnTo>
                  <a:pt x="1589255" y="0"/>
                </a:lnTo>
                <a:lnTo>
                  <a:pt x="1589255" y="1436290"/>
                </a:lnTo>
                <a:lnTo>
                  <a:pt x="0" y="143629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7" name="Freeform 7"/>
          <p:cNvSpPr/>
          <p:nvPr/>
        </p:nvSpPr>
        <p:spPr>
          <a:xfrm>
            <a:off x="3188423" y="3107900"/>
            <a:ext cx="1546476" cy="1436289"/>
          </a:xfrm>
          <a:custGeom>
            <a:avLst/>
            <a:gdLst/>
            <a:ahLst/>
            <a:cxnLst/>
            <a:rect l="l" t="t" r="r" b="b"/>
            <a:pathLst>
              <a:path w="1546476" h="1436289">
                <a:moveTo>
                  <a:pt x="0" y="0"/>
                </a:moveTo>
                <a:lnTo>
                  <a:pt x="1546476" y="0"/>
                </a:lnTo>
                <a:lnTo>
                  <a:pt x="1546476" y="1436290"/>
                </a:lnTo>
                <a:lnTo>
                  <a:pt x="0" y="143629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8" name="Freeform 8"/>
          <p:cNvSpPr/>
          <p:nvPr/>
        </p:nvSpPr>
        <p:spPr>
          <a:xfrm>
            <a:off x="14323447" y="3107900"/>
            <a:ext cx="1423232" cy="1436289"/>
          </a:xfrm>
          <a:custGeom>
            <a:avLst/>
            <a:gdLst/>
            <a:ahLst/>
            <a:cxnLst/>
            <a:rect l="l" t="t" r="r" b="b"/>
            <a:pathLst>
              <a:path w="1423232" h="1436289">
                <a:moveTo>
                  <a:pt x="0" y="0"/>
                </a:moveTo>
                <a:lnTo>
                  <a:pt x="1423232" y="0"/>
                </a:lnTo>
                <a:lnTo>
                  <a:pt x="1423232" y="1436290"/>
                </a:lnTo>
                <a:lnTo>
                  <a:pt x="0" y="143629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9" name="Freeform 9"/>
          <p:cNvSpPr/>
          <p:nvPr/>
        </p:nvSpPr>
        <p:spPr>
          <a:xfrm>
            <a:off x="16093976" y="312374"/>
            <a:ext cx="1679738" cy="1342841"/>
          </a:xfrm>
          <a:custGeom>
            <a:avLst/>
            <a:gdLst/>
            <a:ahLst/>
            <a:cxnLst/>
            <a:rect l="l" t="t" r="r" b="b"/>
            <a:pathLst>
              <a:path w="1679738" h="1342841">
                <a:moveTo>
                  <a:pt x="0" y="0"/>
                </a:moveTo>
                <a:lnTo>
                  <a:pt x="1679737" y="0"/>
                </a:lnTo>
                <a:lnTo>
                  <a:pt x="1679737" y="1342841"/>
                </a:lnTo>
                <a:lnTo>
                  <a:pt x="0" y="134284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  <p:grpSp>
        <p:nvGrpSpPr>
          <p:cNvPr id="10" name="Group 10"/>
          <p:cNvGrpSpPr/>
          <p:nvPr/>
        </p:nvGrpSpPr>
        <p:grpSpPr>
          <a:xfrm>
            <a:off x="-90545" y="558313"/>
            <a:ext cx="8345020" cy="1884507"/>
            <a:chOff x="0" y="0"/>
            <a:chExt cx="2892254" cy="65314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892254" cy="653141"/>
            </a:xfrm>
            <a:custGeom>
              <a:avLst/>
              <a:gdLst/>
              <a:ahLst/>
              <a:cxnLst/>
              <a:rect l="l" t="t" r="r" b="b"/>
              <a:pathLst>
                <a:path w="2892254" h="653141">
                  <a:moveTo>
                    <a:pt x="2689054" y="0"/>
                  </a:moveTo>
                  <a:lnTo>
                    <a:pt x="0" y="0"/>
                  </a:lnTo>
                  <a:lnTo>
                    <a:pt x="0" y="653141"/>
                  </a:lnTo>
                  <a:lnTo>
                    <a:pt x="2689054" y="653141"/>
                  </a:lnTo>
                  <a:lnTo>
                    <a:pt x="2892254" y="326570"/>
                  </a:lnTo>
                  <a:lnTo>
                    <a:pt x="2689054" y="0"/>
                  </a:lnTo>
                  <a:close/>
                </a:path>
              </a:pathLst>
            </a:custGeom>
            <a:solidFill>
              <a:srgbClr val="038FBE"/>
            </a:solidFill>
          </p:spPr>
          <p:txBody>
            <a:bodyPr/>
            <a:lstStyle/>
            <a:p>
              <a:endParaRPr lang="LID4096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76200"/>
              <a:ext cx="2777954" cy="7293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695325" y="6565055"/>
            <a:ext cx="5868873" cy="3739531"/>
          </a:xfrm>
          <a:custGeom>
            <a:avLst/>
            <a:gdLst/>
            <a:ahLst/>
            <a:cxnLst/>
            <a:rect l="l" t="t" r="r" b="b"/>
            <a:pathLst>
              <a:path w="5868873" h="3739531">
                <a:moveTo>
                  <a:pt x="0" y="0"/>
                </a:moveTo>
                <a:lnTo>
                  <a:pt x="5868873" y="0"/>
                </a:lnTo>
                <a:lnTo>
                  <a:pt x="5868873" y="3739531"/>
                </a:lnTo>
                <a:lnTo>
                  <a:pt x="0" y="373953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6507" r="-6507"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14" name="Freeform 14"/>
          <p:cNvSpPr/>
          <p:nvPr/>
        </p:nvSpPr>
        <p:spPr>
          <a:xfrm>
            <a:off x="6984561" y="6955580"/>
            <a:ext cx="5024101" cy="3349006"/>
          </a:xfrm>
          <a:custGeom>
            <a:avLst/>
            <a:gdLst/>
            <a:ahLst/>
            <a:cxnLst/>
            <a:rect l="l" t="t" r="r" b="b"/>
            <a:pathLst>
              <a:path w="5024101" h="3349006">
                <a:moveTo>
                  <a:pt x="0" y="0"/>
                </a:moveTo>
                <a:lnTo>
                  <a:pt x="5024101" y="0"/>
                </a:lnTo>
                <a:lnTo>
                  <a:pt x="5024101" y="3349006"/>
                </a:lnTo>
                <a:lnTo>
                  <a:pt x="0" y="334900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9228" r="-9228"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15" name="Freeform 15"/>
          <p:cNvSpPr/>
          <p:nvPr/>
        </p:nvSpPr>
        <p:spPr>
          <a:xfrm>
            <a:off x="12427762" y="6324652"/>
            <a:ext cx="5860238" cy="3962348"/>
          </a:xfrm>
          <a:custGeom>
            <a:avLst/>
            <a:gdLst/>
            <a:ahLst/>
            <a:cxnLst/>
            <a:rect l="l" t="t" r="r" b="b"/>
            <a:pathLst>
              <a:path w="5860238" h="3962348">
                <a:moveTo>
                  <a:pt x="0" y="0"/>
                </a:moveTo>
                <a:lnTo>
                  <a:pt x="5860238" y="0"/>
                </a:lnTo>
                <a:lnTo>
                  <a:pt x="5860238" y="3962348"/>
                </a:lnTo>
                <a:lnTo>
                  <a:pt x="0" y="3962348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16265" r="-16265" b="-10546"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16" name="TextBox 16"/>
          <p:cNvSpPr txBox="1"/>
          <p:nvPr/>
        </p:nvSpPr>
        <p:spPr>
          <a:xfrm>
            <a:off x="1449611" y="4796581"/>
            <a:ext cx="5024101" cy="11017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Myriad"/>
                <a:ea typeface="Myriad"/>
                <a:cs typeface="Myriad"/>
                <a:sym typeface="Myriad"/>
              </a:rPr>
              <a:t>Удосконалення національної законодавчої бази щодо ефективних засобів правового захисту осіб, якi постраждали вiд війни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984561" y="4796581"/>
            <a:ext cx="5024101" cy="11017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Myriad"/>
                <a:ea typeface="Myriad"/>
                <a:cs typeface="Myriad"/>
                <a:sym typeface="Myriad"/>
              </a:rPr>
              <a:t>Посилення засобів судового захисту та полегшення доступ до правової допомоги для осіб, постраждалих вiд війни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2523012" y="4796581"/>
            <a:ext cx="5024101" cy="11017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Myriad"/>
                <a:ea typeface="Myriad"/>
                <a:cs typeface="Myriad"/>
                <a:sym typeface="Myriad"/>
              </a:rPr>
              <a:t>Покращення доступу до несудових механізмів відновлення прав людини для осіб, постраждалих від війни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51073" y="711427"/>
            <a:ext cx="6951324" cy="16208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10"/>
              </a:lnSpc>
              <a:spcBef>
                <a:spcPct val="0"/>
              </a:spcBef>
            </a:pPr>
            <a:r>
              <a:rPr lang="en-US" sz="4435">
                <a:solidFill>
                  <a:srgbClr val="FFFFFF"/>
                </a:solidFill>
                <a:latin typeface="Myriad Bengali"/>
                <a:ea typeface="Myriad Bengali"/>
                <a:cs typeface="Myriad Bengali"/>
                <a:sym typeface="Myriad Bengali"/>
              </a:rPr>
              <a:t>ТРИ ОСНОВНІ КОМПОНЕНТИ ПРОЄКТУ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90545" y="614670"/>
            <a:ext cx="8975296" cy="953353"/>
            <a:chOff x="0" y="0"/>
            <a:chExt cx="3110698" cy="33041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10698" cy="330417"/>
            </a:xfrm>
            <a:custGeom>
              <a:avLst/>
              <a:gdLst/>
              <a:ahLst/>
              <a:cxnLst/>
              <a:rect l="l" t="t" r="r" b="b"/>
              <a:pathLst>
                <a:path w="3110698" h="330417">
                  <a:moveTo>
                    <a:pt x="2907498" y="0"/>
                  </a:moveTo>
                  <a:lnTo>
                    <a:pt x="0" y="0"/>
                  </a:lnTo>
                  <a:lnTo>
                    <a:pt x="0" y="330417"/>
                  </a:lnTo>
                  <a:lnTo>
                    <a:pt x="2907498" y="330417"/>
                  </a:lnTo>
                  <a:lnTo>
                    <a:pt x="3110698" y="165209"/>
                  </a:lnTo>
                  <a:lnTo>
                    <a:pt x="2907498" y="0"/>
                  </a:lnTo>
                  <a:close/>
                </a:path>
              </a:pathLst>
            </a:custGeom>
            <a:solidFill>
              <a:srgbClr val="038FBE"/>
            </a:solidFill>
          </p:spPr>
          <p:txBody>
            <a:bodyPr/>
            <a:lstStyle/>
            <a:p>
              <a:endParaRPr lang="LID4096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2996398" cy="4066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137050" y="1028700"/>
            <a:ext cx="291822" cy="468894"/>
            <a:chOff x="0" y="0"/>
            <a:chExt cx="76858" cy="12349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6858" cy="123495"/>
            </a:xfrm>
            <a:custGeom>
              <a:avLst/>
              <a:gdLst/>
              <a:ahLst/>
              <a:cxnLst/>
              <a:rect l="l" t="t" r="r" b="b"/>
              <a:pathLst>
                <a:path w="76858" h="123495">
                  <a:moveTo>
                    <a:pt x="38429" y="0"/>
                  </a:moveTo>
                  <a:lnTo>
                    <a:pt x="38429" y="0"/>
                  </a:lnTo>
                  <a:cubicBezTo>
                    <a:pt x="48621" y="0"/>
                    <a:pt x="58396" y="4049"/>
                    <a:pt x="65603" y="11256"/>
                  </a:cubicBezTo>
                  <a:cubicBezTo>
                    <a:pt x="72810" y="18463"/>
                    <a:pt x="76858" y="28237"/>
                    <a:pt x="76858" y="38429"/>
                  </a:cubicBezTo>
                  <a:lnTo>
                    <a:pt x="76858" y="85066"/>
                  </a:lnTo>
                  <a:cubicBezTo>
                    <a:pt x="76858" y="95258"/>
                    <a:pt x="72810" y="105032"/>
                    <a:pt x="65603" y="112239"/>
                  </a:cubicBezTo>
                  <a:cubicBezTo>
                    <a:pt x="58396" y="119446"/>
                    <a:pt x="48621" y="123495"/>
                    <a:pt x="38429" y="123495"/>
                  </a:cubicBezTo>
                  <a:lnTo>
                    <a:pt x="38429" y="123495"/>
                  </a:lnTo>
                  <a:cubicBezTo>
                    <a:pt x="28237" y="123495"/>
                    <a:pt x="18463" y="119446"/>
                    <a:pt x="11256" y="112239"/>
                  </a:cubicBezTo>
                  <a:cubicBezTo>
                    <a:pt x="4049" y="105032"/>
                    <a:pt x="0" y="95258"/>
                    <a:pt x="0" y="85066"/>
                  </a:cubicBezTo>
                  <a:lnTo>
                    <a:pt x="0" y="38429"/>
                  </a:lnTo>
                  <a:cubicBezTo>
                    <a:pt x="0" y="28237"/>
                    <a:pt x="4049" y="18463"/>
                    <a:pt x="11256" y="11256"/>
                  </a:cubicBezTo>
                  <a:cubicBezTo>
                    <a:pt x="18463" y="4049"/>
                    <a:pt x="28237" y="0"/>
                    <a:pt x="38429" y="0"/>
                  </a:cubicBezTo>
                  <a:close/>
                </a:path>
              </a:pathLst>
            </a:custGeom>
            <a:solidFill>
              <a:srgbClr val="038FBE"/>
            </a:solidFill>
          </p:spPr>
          <p:txBody>
            <a:bodyPr/>
            <a:lstStyle/>
            <a:p>
              <a:endParaRPr lang="LID4096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76200"/>
              <a:ext cx="76858" cy="1996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29204" y="8965624"/>
            <a:ext cx="455966" cy="1203911"/>
          </a:xfrm>
          <a:custGeom>
            <a:avLst/>
            <a:gdLst/>
            <a:ahLst/>
            <a:cxnLst/>
            <a:rect l="l" t="t" r="r" b="b"/>
            <a:pathLst>
              <a:path w="455966" h="1203911">
                <a:moveTo>
                  <a:pt x="0" y="0"/>
                </a:moveTo>
                <a:lnTo>
                  <a:pt x="455967" y="0"/>
                </a:lnTo>
                <a:lnTo>
                  <a:pt x="455967" y="1203911"/>
                </a:lnTo>
                <a:lnTo>
                  <a:pt x="0" y="12039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9" name="Freeform 9"/>
          <p:cNvSpPr/>
          <p:nvPr/>
        </p:nvSpPr>
        <p:spPr>
          <a:xfrm>
            <a:off x="8615210" y="6363153"/>
            <a:ext cx="539081" cy="539081"/>
          </a:xfrm>
          <a:custGeom>
            <a:avLst/>
            <a:gdLst/>
            <a:ahLst/>
            <a:cxnLst/>
            <a:rect l="l" t="t" r="r" b="b"/>
            <a:pathLst>
              <a:path w="539081" h="539081">
                <a:moveTo>
                  <a:pt x="0" y="0"/>
                </a:moveTo>
                <a:lnTo>
                  <a:pt x="539081" y="0"/>
                </a:lnTo>
                <a:lnTo>
                  <a:pt x="539081" y="539081"/>
                </a:lnTo>
                <a:lnTo>
                  <a:pt x="0" y="53908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10" name="Freeform 10"/>
          <p:cNvSpPr/>
          <p:nvPr/>
        </p:nvSpPr>
        <p:spPr>
          <a:xfrm>
            <a:off x="8139610" y="4083063"/>
            <a:ext cx="637010" cy="424408"/>
          </a:xfrm>
          <a:custGeom>
            <a:avLst/>
            <a:gdLst/>
            <a:ahLst/>
            <a:cxnLst/>
            <a:rect l="l" t="t" r="r" b="b"/>
            <a:pathLst>
              <a:path w="637010" h="424408">
                <a:moveTo>
                  <a:pt x="0" y="0"/>
                </a:moveTo>
                <a:lnTo>
                  <a:pt x="637010" y="0"/>
                </a:lnTo>
                <a:lnTo>
                  <a:pt x="637010" y="424408"/>
                </a:lnTo>
                <a:lnTo>
                  <a:pt x="0" y="42440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11" name="Freeform 11"/>
          <p:cNvSpPr/>
          <p:nvPr/>
        </p:nvSpPr>
        <p:spPr>
          <a:xfrm>
            <a:off x="10906701" y="4831328"/>
            <a:ext cx="455384" cy="454245"/>
          </a:xfrm>
          <a:custGeom>
            <a:avLst/>
            <a:gdLst/>
            <a:ahLst/>
            <a:cxnLst/>
            <a:rect l="l" t="t" r="r" b="b"/>
            <a:pathLst>
              <a:path w="455384" h="454245">
                <a:moveTo>
                  <a:pt x="0" y="0"/>
                </a:moveTo>
                <a:lnTo>
                  <a:pt x="455383" y="0"/>
                </a:lnTo>
                <a:lnTo>
                  <a:pt x="455383" y="454245"/>
                </a:lnTo>
                <a:lnTo>
                  <a:pt x="0" y="45424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12" name="Freeform 12"/>
          <p:cNvSpPr/>
          <p:nvPr/>
        </p:nvSpPr>
        <p:spPr>
          <a:xfrm>
            <a:off x="8238122" y="5602846"/>
            <a:ext cx="547655" cy="486044"/>
          </a:xfrm>
          <a:custGeom>
            <a:avLst/>
            <a:gdLst/>
            <a:ahLst/>
            <a:cxnLst/>
            <a:rect l="l" t="t" r="r" b="b"/>
            <a:pathLst>
              <a:path w="547655" h="486044">
                <a:moveTo>
                  <a:pt x="0" y="0"/>
                </a:moveTo>
                <a:lnTo>
                  <a:pt x="547656" y="0"/>
                </a:lnTo>
                <a:lnTo>
                  <a:pt x="547656" y="486044"/>
                </a:lnTo>
                <a:lnTo>
                  <a:pt x="0" y="48604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13" name="Freeform 13"/>
          <p:cNvSpPr/>
          <p:nvPr/>
        </p:nvSpPr>
        <p:spPr>
          <a:xfrm>
            <a:off x="9648729" y="3223361"/>
            <a:ext cx="604602" cy="604602"/>
          </a:xfrm>
          <a:custGeom>
            <a:avLst/>
            <a:gdLst/>
            <a:ahLst/>
            <a:cxnLst/>
            <a:rect l="l" t="t" r="r" b="b"/>
            <a:pathLst>
              <a:path w="604602" h="604602">
                <a:moveTo>
                  <a:pt x="0" y="0"/>
                </a:moveTo>
                <a:lnTo>
                  <a:pt x="604602" y="0"/>
                </a:lnTo>
                <a:lnTo>
                  <a:pt x="604602" y="604602"/>
                </a:lnTo>
                <a:lnTo>
                  <a:pt x="0" y="60460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14" name="Freeform 14"/>
          <p:cNvSpPr/>
          <p:nvPr/>
        </p:nvSpPr>
        <p:spPr>
          <a:xfrm>
            <a:off x="7912310" y="7188202"/>
            <a:ext cx="435550" cy="418128"/>
          </a:xfrm>
          <a:custGeom>
            <a:avLst/>
            <a:gdLst/>
            <a:ahLst/>
            <a:cxnLst/>
            <a:rect l="l" t="t" r="r" b="b"/>
            <a:pathLst>
              <a:path w="435550" h="418128">
                <a:moveTo>
                  <a:pt x="0" y="0"/>
                </a:moveTo>
                <a:lnTo>
                  <a:pt x="435550" y="0"/>
                </a:lnTo>
                <a:lnTo>
                  <a:pt x="435550" y="418128"/>
                </a:lnTo>
                <a:lnTo>
                  <a:pt x="0" y="41812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15" name="Freeform 15"/>
          <p:cNvSpPr/>
          <p:nvPr/>
        </p:nvSpPr>
        <p:spPr>
          <a:xfrm>
            <a:off x="7912310" y="7976461"/>
            <a:ext cx="293840" cy="419023"/>
          </a:xfrm>
          <a:custGeom>
            <a:avLst/>
            <a:gdLst/>
            <a:ahLst/>
            <a:cxnLst/>
            <a:rect l="l" t="t" r="r" b="b"/>
            <a:pathLst>
              <a:path w="293840" h="419023">
                <a:moveTo>
                  <a:pt x="0" y="0"/>
                </a:moveTo>
                <a:lnTo>
                  <a:pt x="293840" y="0"/>
                </a:lnTo>
                <a:lnTo>
                  <a:pt x="293840" y="419023"/>
                </a:lnTo>
                <a:lnTo>
                  <a:pt x="0" y="41902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16" name="TextBox 16"/>
          <p:cNvSpPr txBox="1"/>
          <p:nvPr/>
        </p:nvSpPr>
        <p:spPr>
          <a:xfrm>
            <a:off x="1597822" y="693907"/>
            <a:ext cx="15112938" cy="7312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370"/>
              </a:lnSpc>
              <a:spcBef>
                <a:spcPct val="0"/>
              </a:spcBef>
            </a:pPr>
            <a:r>
              <a:rPr lang="en-US" sz="3835">
                <a:solidFill>
                  <a:srgbClr val="FFFFFF"/>
                </a:solidFill>
                <a:latin typeface="Myriad Bengali"/>
                <a:ea typeface="Myriad Bengali"/>
                <a:cs typeface="Myriad Bengali"/>
                <a:sym typeface="Myriad Bengali"/>
              </a:rPr>
              <a:t>Основні Досягнення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1428872" y="1745228"/>
            <a:ext cx="2135302" cy="814500"/>
            <a:chOff x="0" y="0"/>
            <a:chExt cx="562384" cy="214519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562384" cy="214519"/>
            </a:xfrm>
            <a:custGeom>
              <a:avLst/>
              <a:gdLst/>
              <a:ahLst/>
              <a:cxnLst/>
              <a:rect l="l" t="t" r="r" b="b"/>
              <a:pathLst>
                <a:path w="562384" h="214519">
                  <a:moveTo>
                    <a:pt x="68888" y="0"/>
                  </a:moveTo>
                  <a:lnTo>
                    <a:pt x="493496" y="0"/>
                  </a:lnTo>
                  <a:cubicBezTo>
                    <a:pt x="531542" y="0"/>
                    <a:pt x="562384" y="30842"/>
                    <a:pt x="562384" y="68888"/>
                  </a:cubicBezTo>
                  <a:lnTo>
                    <a:pt x="562384" y="145631"/>
                  </a:lnTo>
                  <a:cubicBezTo>
                    <a:pt x="562384" y="183676"/>
                    <a:pt x="531542" y="214519"/>
                    <a:pt x="493496" y="214519"/>
                  </a:cubicBezTo>
                  <a:lnTo>
                    <a:pt x="68888" y="214519"/>
                  </a:lnTo>
                  <a:cubicBezTo>
                    <a:pt x="30842" y="214519"/>
                    <a:pt x="0" y="183676"/>
                    <a:pt x="0" y="145631"/>
                  </a:cubicBezTo>
                  <a:lnTo>
                    <a:pt x="0" y="68888"/>
                  </a:lnTo>
                  <a:cubicBezTo>
                    <a:pt x="0" y="30842"/>
                    <a:pt x="30842" y="0"/>
                    <a:pt x="6888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4AAD">
                    <a:alpha val="95000"/>
                  </a:srgbClr>
                </a:gs>
                <a:gs pos="100000">
                  <a:srgbClr val="CFFDFF">
                    <a:alpha val="73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LID4096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76200"/>
              <a:ext cx="562384" cy="2907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428872" y="2678688"/>
            <a:ext cx="2135302" cy="814500"/>
            <a:chOff x="0" y="0"/>
            <a:chExt cx="562384" cy="214519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562384" cy="214519"/>
            </a:xfrm>
            <a:custGeom>
              <a:avLst/>
              <a:gdLst/>
              <a:ahLst/>
              <a:cxnLst/>
              <a:rect l="l" t="t" r="r" b="b"/>
              <a:pathLst>
                <a:path w="562384" h="214519">
                  <a:moveTo>
                    <a:pt x="68888" y="0"/>
                  </a:moveTo>
                  <a:lnTo>
                    <a:pt x="493496" y="0"/>
                  </a:lnTo>
                  <a:cubicBezTo>
                    <a:pt x="531542" y="0"/>
                    <a:pt x="562384" y="30842"/>
                    <a:pt x="562384" y="68888"/>
                  </a:cubicBezTo>
                  <a:lnTo>
                    <a:pt x="562384" y="145631"/>
                  </a:lnTo>
                  <a:cubicBezTo>
                    <a:pt x="562384" y="183676"/>
                    <a:pt x="531542" y="214519"/>
                    <a:pt x="493496" y="214519"/>
                  </a:cubicBezTo>
                  <a:lnTo>
                    <a:pt x="68888" y="214519"/>
                  </a:lnTo>
                  <a:cubicBezTo>
                    <a:pt x="30842" y="214519"/>
                    <a:pt x="0" y="183676"/>
                    <a:pt x="0" y="145631"/>
                  </a:cubicBezTo>
                  <a:lnTo>
                    <a:pt x="0" y="68888"/>
                  </a:lnTo>
                  <a:cubicBezTo>
                    <a:pt x="0" y="30842"/>
                    <a:pt x="30842" y="0"/>
                    <a:pt x="6888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4AAD">
                    <a:alpha val="95000"/>
                  </a:srgbClr>
                </a:gs>
                <a:gs pos="100000">
                  <a:srgbClr val="CFFDFF">
                    <a:alpha val="73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LID4096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76200"/>
              <a:ext cx="562384" cy="2907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428872" y="3607488"/>
            <a:ext cx="2135302" cy="814500"/>
            <a:chOff x="0" y="0"/>
            <a:chExt cx="562384" cy="214519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562384" cy="214519"/>
            </a:xfrm>
            <a:custGeom>
              <a:avLst/>
              <a:gdLst/>
              <a:ahLst/>
              <a:cxnLst/>
              <a:rect l="l" t="t" r="r" b="b"/>
              <a:pathLst>
                <a:path w="562384" h="214519">
                  <a:moveTo>
                    <a:pt x="68888" y="0"/>
                  </a:moveTo>
                  <a:lnTo>
                    <a:pt x="493496" y="0"/>
                  </a:lnTo>
                  <a:cubicBezTo>
                    <a:pt x="531542" y="0"/>
                    <a:pt x="562384" y="30842"/>
                    <a:pt x="562384" y="68888"/>
                  </a:cubicBezTo>
                  <a:lnTo>
                    <a:pt x="562384" y="145631"/>
                  </a:lnTo>
                  <a:cubicBezTo>
                    <a:pt x="562384" y="183676"/>
                    <a:pt x="531542" y="214519"/>
                    <a:pt x="493496" y="214519"/>
                  </a:cubicBezTo>
                  <a:lnTo>
                    <a:pt x="68888" y="214519"/>
                  </a:lnTo>
                  <a:cubicBezTo>
                    <a:pt x="30842" y="214519"/>
                    <a:pt x="0" y="183676"/>
                    <a:pt x="0" y="145631"/>
                  </a:cubicBezTo>
                  <a:lnTo>
                    <a:pt x="0" y="68888"/>
                  </a:lnTo>
                  <a:cubicBezTo>
                    <a:pt x="0" y="30842"/>
                    <a:pt x="30842" y="0"/>
                    <a:pt x="6888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4AAD">
                    <a:alpha val="95000"/>
                  </a:srgbClr>
                </a:gs>
                <a:gs pos="100000">
                  <a:srgbClr val="CFFDFF">
                    <a:alpha val="73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LID4096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76200"/>
              <a:ext cx="562384" cy="2907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428872" y="7243344"/>
            <a:ext cx="2135302" cy="814500"/>
            <a:chOff x="0" y="0"/>
            <a:chExt cx="562384" cy="214519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562384" cy="214519"/>
            </a:xfrm>
            <a:custGeom>
              <a:avLst/>
              <a:gdLst/>
              <a:ahLst/>
              <a:cxnLst/>
              <a:rect l="l" t="t" r="r" b="b"/>
              <a:pathLst>
                <a:path w="562384" h="214519">
                  <a:moveTo>
                    <a:pt x="68888" y="0"/>
                  </a:moveTo>
                  <a:lnTo>
                    <a:pt x="493496" y="0"/>
                  </a:lnTo>
                  <a:cubicBezTo>
                    <a:pt x="531542" y="0"/>
                    <a:pt x="562384" y="30842"/>
                    <a:pt x="562384" y="68888"/>
                  </a:cubicBezTo>
                  <a:lnTo>
                    <a:pt x="562384" y="145631"/>
                  </a:lnTo>
                  <a:cubicBezTo>
                    <a:pt x="562384" y="183676"/>
                    <a:pt x="531542" y="214519"/>
                    <a:pt x="493496" y="214519"/>
                  </a:cubicBezTo>
                  <a:lnTo>
                    <a:pt x="68888" y="214519"/>
                  </a:lnTo>
                  <a:cubicBezTo>
                    <a:pt x="30842" y="214519"/>
                    <a:pt x="0" y="183676"/>
                    <a:pt x="0" y="145631"/>
                  </a:cubicBezTo>
                  <a:lnTo>
                    <a:pt x="0" y="68888"/>
                  </a:lnTo>
                  <a:cubicBezTo>
                    <a:pt x="0" y="30842"/>
                    <a:pt x="30842" y="0"/>
                    <a:pt x="6888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4AAD">
                    <a:alpha val="95000"/>
                  </a:srgbClr>
                </a:gs>
                <a:gs pos="100000">
                  <a:srgbClr val="CFFDFF">
                    <a:alpha val="73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LID4096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76200"/>
              <a:ext cx="562384" cy="2907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1428872" y="8172144"/>
            <a:ext cx="2135302" cy="814500"/>
            <a:chOff x="0" y="0"/>
            <a:chExt cx="562384" cy="214519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562384" cy="214519"/>
            </a:xfrm>
            <a:custGeom>
              <a:avLst/>
              <a:gdLst/>
              <a:ahLst/>
              <a:cxnLst/>
              <a:rect l="l" t="t" r="r" b="b"/>
              <a:pathLst>
                <a:path w="562384" h="214519">
                  <a:moveTo>
                    <a:pt x="68888" y="0"/>
                  </a:moveTo>
                  <a:lnTo>
                    <a:pt x="493496" y="0"/>
                  </a:lnTo>
                  <a:cubicBezTo>
                    <a:pt x="531542" y="0"/>
                    <a:pt x="562384" y="30842"/>
                    <a:pt x="562384" y="68888"/>
                  </a:cubicBezTo>
                  <a:lnTo>
                    <a:pt x="562384" y="145631"/>
                  </a:lnTo>
                  <a:cubicBezTo>
                    <a:pt x="562384" y="183676"/>
                    <a:pt x="531542" y="214519"/>
                    <a:pt x="493496" y="214519"/>
                  </a:cubicBezTo>
                  <a:lnTo>
                    <a:pt x="68888" y="214519"/>
                  </a:lnTo>
                  <a:cubicBezTo>
                    <a:pt x="30842" y="214519"/>
                    <a:pt x="0" y="183676"/>
                    <a:pt x="0" y="145631"/>
                  </a:cubicBezTo>
                  <a:lnTo>
                    <a:pt x="0" y="68888"/>
                  </a:lnTo>
                  <a:cubicBezTo>
                    <a:pt x="0" y="30842"/>
                    <a:pt x="30842" y="0"/>
                    <a:pt x="6888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4AAD">
                    <a:alpha val="95000"/>
                  </a:srgbClr>
                </a:gs>
                <a:gs pos="100000">
                  <a:srgbClr val="CFFDFF">
                    <a:alpha val="73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LID4096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76200"/>
              <a:ext cx="562384" cy="2907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428872" y="9072370"/>
            <a:ext cx="2135302" cy="1110548"/>
            <a:chOff x="0" y="0"/>
            <a:chExt cx="562384" cy="292490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562384" cy="292490"/>
            </a:xfrm>
            <a:custGeom>
              <a:avLst/>
              <a:gdLst/>
              <a:ahLst/>
              <a:cxnLst/>
              <a:rect l="l" t="t" r="r" b="b"/>
              <a:pathLst>
                <a:path w="562384" h="292490">
                  <a:moveTo>
                    <a:pt x="68888" y="0"/>
                  </a:moveTo>
                  <a:lnTo>
                    <a:pt x="493496" y="0"/>
                  </a:lnTo>
                  <a:cubicBezTo>
                    <a:pt x="531542" y="0"/>
                    <a:pt x="562384" y="30842"/>
                    <a:pt x="562384" y="68888"/>
                  </a:cubicBezTo>
                  <a:lnTo>
                    <a:pt x="562384" y="223602"/>
                  </a:lnTo>
                  <a:cubicBezTo>
                    <a:pt x="562384" y="261648"/>
                    <a:pt x="531542" y="292490"/>
                    <a:pt x="493496" y="292490"/>
                  </a:cubicBezTo>
                  <a:lnTo>
                    <a:pt x="68888" y="292490"/>
                  </a:lnTo>
                  <a:cubicBezTo>
                    <a:pt x="30842" y="292490"/>
                    <a:pt x="0" y="261648"/>
                    <a:pt x="0" y="223602"/>
                  </a:cubicBezTo>
                  <a:lnTo>
                    <a:pt x="0" y="68888"/>
                  </a:lnTo>
                  <a:cubicBezTo>
                    <a:pt x="0" y="30842"/>
                    <a:pt x="30842" y="0"/>
                    <a:pt x="6888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4AAD">
                    <a:alpha val="95000"/>
                  </a:srgbClr>
                </a:gs>
                <a:gs pos="100000">
                  <a:srgbClr val="CFFDFF">
                    <a:alpha val="73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LID4096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76200"/>
              <a:ext cx="562384" cy="3686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1428872" y="6350953"/>
            <a:ext cx="2135302" cy="778091"/>
            <a:chOff x="0" y="0"/>
            <a:chExt cx="562384" cy="204929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562384" cy="204929"/>
            </a:xfrm>
            <a:custGeom>
              <a:avLst/>
              <a:gdLst/>
              <a:ahLst/>
              <a:cxnLst/>
              <a:rect l="l" t="t" r="r" b="b"/>
              <a:pathLst>
                <a:path w="562384" h="204929">
                  <a:moveTo>
                    <a:pt x="68888" y="0"/>
                  </a:moveTo>
                  <a:lnTo>
                    <a:pt x="493496" y="0"/>
                  </a:lnTo>
                  <a:cubicBezTo>
                    <a:pt x="531542" y="0"/>
                    <a:pt x="562384" y="30842"/>
                    <a:pt x="562384" y="68888"/>
                  </a:cubicBezTo>
                  <a:lnTo>
                    <a:pt x="562384" y="136041"/>
                  </a:lnTo>
                  <a:cubicBezTo>
                    <a:pt x="562384" y="174087"/>
                    <a:pt x="531542" y="204929"/>
                    <a:pt x="493496" y="204929"/>
                  </a:cubicBezTo>
                  <a:lnTo>
                    <a:pt x="68888" y="204929"/>
                  </a:lnTo>
                  <a:cubicBezTo>
                    <a:pt x="30842" y="204929"/>
                    <a:pt x="0" y="174087"/>
                    <a:pt x="0" y="136041"/>
                  </a:cubicBezTo>
                  <a:lnTo>
                    <a:pt x="0" y="68888"/>
                  </a:lnTo>
                  <a:cubicBezTo>
                    <a:pt x="0" y="30842"/>
                    <a:pt x="30842" y="0"/>
                    <a:pt x="6888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4AAD">
                    <a:alpha val="95000"/>
                  </a:srgbClr>
                </a:gs>
                <a:gs pos="100000">
                  <a:srgbClr val="CFFDFF">
                    <a:alpha val="73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LID4096"/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0" y="-76200"/>
              <a:ext cx="562384" cy="2811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1428872" y="4536289"/>
            <a:ext cx="2135302" cy="1099244"/>
            <a:chOff x="0" y="0"/>
            <a:chExt cx="562384" cy="289513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562384" cy="289513"/>
            </a:xfrm>
            <a:custGeom>
              <a:avLst/>
              <a:gdLst/>
              <a:ahLst/>
              <a:cxnLst/>
              <a:rect l="l" t="t" r="r" b="b"/>
              <a:pathLst>
                <a:path w="562384" h="289513">
                  <a:moveTo>
                    <a:pt x="68888" y="0"/>
                  </a:moveTo>
                  <a:lnTo>
                    <a:pt x="493496" y="0"/>
                  </a:lnTo>
                  <a:cubicBezTo>
                    <a:pt x="531542" y="0"/>
                    <a:pt x="562384" y="30842"/>
                    <a:pt x="562384" y="68888"/>
                  </a:cubicBezTo>
                  <a:lnTo>
                    <a:pt x="562384" y="220625"/>
                  </a:lnTo>
                  <a:cubicBezTo>
                    <a:pt x="562384" y="258671"/>
                    <a:pt x="531542" y="289513"/>
                    <a:pt x="493496" y="289513"/>
                  </a:cubicBezTo>
                  <a:lnTo>
                    <a:pt x="68888" y="289513"/>
                  </a:lnTo>
                  <a:cubicBezTo>
                    <a:pt x="30842" y="289513"/>
                    <a:pt x="0" y="258671"/>
                    <a:pt x="0" y="220625"/>
                  </a:cubicBezTo>
                  <a:lnTo>
                    <a:pt x="0" y="68888"/>
                  </a:lnTo>
                  <a:cubicBezTo>
                    <a:pt x="0" y="30842"/>
                    <a:pt x="30842" y="0"/>
                    <a:pt x="6888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4AAD">
                    <a:alpha val="95000"/>
                  </a:srgbClr>
                </a:gs>
                <a:gs pos="100000">
                  <a:srgbClr val="CFFDFF">
                    <a:alpha val="73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LID4096"/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0" y="-76200"/>
              <a:ext cx="562384" cy="3657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1428872" y="5749833"/>
            <a:ext cx="2135302" cy="498658"/>
            <a:chOff x="0" y="0"/>
            <a:chExt cx="562384" cy="131334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562384" cy="131334"/>
            </a:xfrm>
            <a:custGeom>
              <a:avLst/>
              <a:gdLst/>
              <a:ahLst/>
              <a:cxnLst/>
              <a:rect l="l" t="t" r="r" b="b"/>
              <a:pathLst>
                <a:path w="562384" h="131334">
                  <a:moveTo>
                    <a:pt x="65667" y="0"/>
                  </a:moveTo>
                  <a:lnTo>
                    <a:pt x="496717" y="0"/>
                  </a:lnTo>
                  <a:cubicBezTo>
                    <a:pt x="532984" y="0"/>
                    <a:pt x="562384" y="29400"/>
                    <a:pt x="562384" y="65667"/>
                  </a:cubicBezTo>
                  <a:lnTo>
                    <a:pt x="562384" y="65667"/>
                  </a:lnTo>
                  <a:cubicBezTo>
                    <a:pt x="562384" y="101934"/>
                    <a:pt x="532984" y="131334"/>
                    <a:pt x="496717" y="131334"/>
                  </a:cubicBezTo>
                  <a:lnTo>
                    <a:pt x="65667" y="131334"/>
                  </a:lnTo>
                  <a:cubicBezTo>
                    <a:pt x="29400" y="131334"/>
                    <a:pt x="0" y="101934"/>
                    <a:pt x="0" y="65667"/>
                  </a:cubicBezTo>
                  <a:lnTo>
                    <a:pt x="0" y="65667"/>
                  </a:lnTo>
                  <a:cubicBezTo>
                    <a:pt x="0" y="29400"/>
                    <a:pt x="29400" y="0"/>
                    <a:pt x="6566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4AAD">
                    <a:alpha val="95000"/>
                  </a:srgbClr>
                </a:gs>
                <a:gs pos="100000">
                  <a:srgbClr val="CFFDFF">
                    <a:alpha val="73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LID4096"/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0" y="-76200"/>
              <a:ext cx="562384" cy="2075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44" name="TextBox 44"/>
          <p:cNvSpPr txBox="1"/>
          <p:nvPr/>
        </p:nvSpPr>
        <p:spPr>
          <a:xfrm>
            <a:off x="3259681" y="1765993"/>
            <a:ext cx="13746932" cy="84169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Myriad"/>
                <a:ea typeface="Myriad"/>
                <a:cs typeface="Myriad"/>
                <a:sym typeface="Myriad"/>
              </a:rPr>
              <a:t>Посилення міжвідомчого діалогу та координації національних політик</a:t>
            </a:r>
            <a:r>
              <a:rPr lang="en-US" sz="2000">
                <a:solidFill>
                  <a:srgbClr val="000000"/>
                </a:solidFill>
                <a:latin typeface="Myriad Light"/>
                <a:ea typeface="Myriad Light"/>
                <a:cs typeface="Myriad Light"/>
                <a:sym typeface="Myriad Light"/>
              </a:rPr>
              <a:t> щодо захисту прав внутрішньо переміщених осіб (ВПО) та постраждалих від війни осіб.</a:t>
            </a:r>
          </a:p>
          <a:p>
            <a:pPr algn="l">
              <a:lnSpc>
                <a:spcPts val="1680"/>
              </a:lnSpc>
            </a:pPr>
            <a:endParaRPr lang="en-US" sz="2000">
              <a:solidFill>
                <a:srgbClr val="000000"/>
              </a:solidFill>
              <a:latin typeface="Myriad Light"/>
              <a:ea typeface="Myriad Light"/>
              <a:cs typeface="Myriad Light"/>
              <a:sym typeface="Myriad Light"/>
            </a:endParaRP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Myriad"/>
                <a:ea typeface="Myriad"/>
                <a:cs typeface="Myriad"/>
                <a:sym typeface="Myriad"/>
              </a:rPr>
              <a:t>Сприяння створенню механізму компенсації за втрату або пошкодження житла</a:t>
            </a:r>
            <a:r>
              <a:rPr lang="en-US" sz="2000">
                <a:solidFill>
                  <a:srgbClr val="000000"/>
                </a:solidFill>
                <a:latin typeface="Myriad Light"/>
                <a:ea typeface="Myriad Light"/>
                <a:cs typeface="Myriad Light"/>
                <a:sym typeface="Myriad Light"/>
              </a:rPr>
              <a:t>, зосередженого на відновленні права власності та синхронізації з Реєстром збитків.</a:t>
            </a:r>
          </a:p>
          <a:p>
            <a:pPr algn="l">
              <a:lnSpc>
                <a:spcPts val="1680"/>
              </a:lnSpc>
            </a:pPr>
            <a:endParaRPr lang="en-US" sz="2000">
              <a:solidFill>
                <a:srgbClr val="000000"/>
              </a:solidFill>
              <a:latin typeface="Myriad Light"/>
              <a:ea typeface="Myriad Light"/>
              <a:cs typeface="Myriad Light"/>
              <a:sym typeface="Myriad Light"/>
            </a:endParaRP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Myriad"/>
                <a:ea typeface="Myriad"/>
                <a:cs typeface="Myriad"/>
                <a:sym typeface="Myriad"/>
              </a:rPr>
              <a:t>Покращення судових засобів захисту для постраждалих від війни осіб</a:t>
            </a:r>
            <a:r>
              <a:rPr lang="en-US" sz="2000">
                <a:solidFill>
                  <a:srgbClr val="000000"/>
                </a:solidFill>
                <a:latin typeface="Myriad Light"/>
                <a:ea typeface="Myriad Light"/>
                <a:cs typeface="Myriad Light"/>
                <a:sym typeface="Myriad Light"/>
              </a:rPr>
              <a:t> через цільові заходи з підвищення кваліфікації суддів та юристів відповідно до стандартів Ради Європи, включно з практикою ЄСПЛ щодо збройних конфліктів.</a:t>
            </a:r>
          </a:p>
          <a:p>
            <a:pPr algn="l">
              <a:lnSpc>
                <a:spcPts val="1680"/>
              </a:lnSpc>
            </a:pPr>
            <a:endParaRPr lang="en-US" sz="2000">
              <a:solidFill>
                <a:srgbClr val="000000"/>
              </a:solidFill>
              <a:latin typeface="Myriad Light"/>
              <a:ea typeface="Myriad Light"/>
              <a:cs typeface="Myriad Light"/>
              <a:sym typeface="Myriad Light"/>
            </a:endParaRP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Myriad"/>
                <a:ea typeface="Myriad"/>
                <a:cs typeface="Myriad"/>
                <a:sym typeface="Myriad"/>
              </a:rPr>
              <a:t>Посилення спроможності Офісу Уповноваженого Верховної Ради України з прав людини</a:t>
            </a:r>
            <a:r>
              <a:rPr lang="en-US" sz="2000">
                <a:solidFill>
                  <a:srgbClr val="000000"/>
                </a:solidFill>
                <a:latin typeface="Myriad Light"/>
                <a:ea typeface="Myriad Light"/>
                <a:cs typeface="Myriad Light"/>
                <a:sym typeface="Myriad Light"/>
              </a:rPr>
              <a:t> для вирішення викликів, спричинених агресією проти України, включно з оцінкою національної законодавчої та політичної бази та моніторингом прав постраждалих осіб.</a:t>
            </a:r>
          </a:p>
          <a:p>
            <a:pPr algn="l">
              <a:lnSpc>
                <a:spcPts val="1680"/>
              </a:lnSpc>
            </a:pPr>
            <a:endParaRPr lang="en-US" sz="2000">
              <a:solidFill>
                <a:srgbClr val="000000"/>
              </a:solidFill>
              <a:latin typeface="Myriad Light"/>
              <a:ea typeface="Myriad Light"/>
              <a:cs typeface="Myriad Light"/>
              <a:sym typeface="Myriad Light"/>
            </a:endParaRP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Myriad"/>
                <a:ea typeface="Myriad"/>
                <a:cs typeface="Myriad"/>
                <a:sym typeface="Myriad"/>
              </a:rPr>
              <a:t>Покращення спроможності та координації національних гарячих ліній</a:t>
            </a:r>
            <a:r>
              <a:rPr lang="en-US" sz="2000">
                <a:solidFill>
                  <a:srgbClr val="000000"/>
                </a:solidFill>
                <a:latin typeface="Myriad Light"/>
                <a:ea typeface="Myriad Light"/>
                <a:cs typeface="Myriad Light"/>
                <a:sym typeface="Myriad Light"/>
              </a:rPr>
              <a:t> для ВПО та постраждалих від війни осіб.</a:t>
            </a:r>
          </a:p>
          <a:p>
            <a:pPr algn="l">
              <a:lnSpc>
                <a:spcPts val="1680"/>
              </a:lnSpc>
            </a:pPr>
            <a:endParaRPr lang="en-US" sz="2000">
              <a:solidFill>
                <a:srgbClr val="000000"/>
              </a:solidFill>
              <a:latin typeface="Myriad Light"/>
              <a:ea typeface="Myriad Light"/>
              <a:cs typeface="Myriad Light"/>
              <a:sym typeface="Myriad Light"/>
            </a:endParaRP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Myriad"/>
                <a:ea typeface="Myriad"/>
                <a:cs typeface="Myriad"/>
                <a:sym typeface="Myriad"/>
              </a:rPr>
              <a:t>Створення платформ для поглибленого обговорення прогресу у сфері репарацій та компенсацій</a:t>
            </a:r>
            <a:r>
              <a:rPr lang="en-US" sz="2000">
                <a:solidFill>
                  <a:srgbClr val="000000"/>
                </a:solidFill>
                <a:latin typeface="Myriad Light"/>
                <a:ea typeface="Myriad Light"/>
                <a:cs typeface="Myriad Light"/>
                <a:sym typeface="Myriad Light"/>
              </a:rPr>
              <a:t>, забезпечення координації між різними ініціативами та міжнародним Реєстром збитків, завданих агресією Російської Федерації проти України.</a:t>
            </a:r>
          </a:p>
          <a:p>
            <a:pPr algn="l">
              <a:lnSpc>
                <a:spcPts val="1680"/>
              </a:lnSpc>
            </a:pPr>
            <a:endParaRPr lang="en-US" sz="2000">
              <a:solidFill>
                <a:srgbClr val="000000"/>
              </a:solidFill>
              <a:latin typeface="Myriad Light"/>
              <a:ea typeface="Myriad Light"/>
              <a:cs typeface="Myriad Light"/>
              <a:sym typeface="Myriad Light"/>
            </a:endParaRP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Myriad"/>
                <a:ea typeface="Myriad"/>
                <a:cs typeface="Myriad"/>
                <a:sym typeface="Myriad"/>
              </a:rPr>
              <a:t>Підтримка створення національного механізму компенсації </a:t>
            </a:r>
            <a:r>
              <a:rPr lang="en-US" sz="2000">
                <a:solidFill>
                  <a:srgbClr val="000000"/>
                </a:solidFill>
                <a:latin typeface="Myriad Light"/>
                <a:ea typeface="Myriad Light"/>
                <a:cs typeface="Myriad Light"/>
                <a:sym typeface="Myriad Light"/>
              </a:rPr>
              <a:t>через розробку та впровадження Концепції вдосконалення національної системи засобів правового захисту та підтримки осіб, постраждалих від збройної агресії проти України.</a:t>
            </a:r>
          </a:p>
          <a:p>
            <a:pPr algn="l">
              <a:lnSpc>
                <a:spcPts val="1680"/>
              </a:lnSpc>
            </a:pPr>
            <a:endParaRPr lang="en-US" sz="2000">
              <a:solidFill>
                <a:srgbClr val="000000"/>
              </a:solidFill>
              <a:latin typeface="Myriad Light"/>
              <a:ea typeface="Myriad Light"/>
              <a:cs typeface="Myriad Light"/>
              <a:sym typeface="Myriad Light"/>
            </a:endParaRP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Myriad"/>
                <a:ea typeface="Myriad"/>
                <a:cs typeface="Myriad"/>
                <a:sym typeface="Myriad"/>
              </a:rPr>
              <a:t>Покращення судових засобів захисту для постраждалих від війни осіб</a:t>
            </a:r>
            <a:r>
              <a:rPr lang="en-US" sz="2000">
                <a:solidFill>
                  <a:srgbClr val="000000"/>
                </a:solidFill>
                <a:latin typeface="Myriad Light"/>
                <a:ea typeface="Myriad Light"/>
                <a:cs typeface="Myriad Light"/>
                <a:sym typeface="Myriad Light"/>
              </a:rPr>
              <a:t> через вдосконалення та запуск пілотного навчального курсу для суддів щодо компенсації збитків, завданих збройною агресією.</a:t>
            </a:r>
          </a:p>
          <a:p>
            <a:pPr algn="l">
              <a:lnSpc>
                <a:spcPts val="1680"/>
              </a:lnSpc>
            </a:pPr>
            <a:endParaRPr lang="en-US" sz="2000">
              <a:solidFill>
                <a:srgbClr val="000000"/>
              </a:solidFill>
              <a:latin typeface="Myriad Light"/>
              <a:ea typeface="Myriad Light"/>
              <a:cs typeface="Myriad Light"/>
              <a:sym typeface="Myriad Light"/>
            </a:endParaRPr>
          </a:p>
          <a:p>
            <a:pPr marL="0" lvl="0" indent="0" algn="l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Myriad"/>
                <a:ea typeface="Myriad"/>
                <a:cs typeface="Myriad"/>
                <a:sym typeface="Myriad"/>
              </a:rPr>
              <a:t>Посилення спроможності бюро правової допомоги, центрів безоплатної правової допомоги, незалежних надавачів правової допомоги та Офісу Омбудсмана</a:t>
            </a:r>
            <a:r>
              <a:rPr lang="en-US" sz="2000">
                <a:solidFill>
                  <a:srgbClr val="000000"/>
                </a:solidFill>
                <a:latin typeface="Myriad Light"/>
                <a:ea typeface="Myriad Light"/>
                <a:cs typeface="Myriad Light"/>
                <a:sym typeface="Myriad Light"/>
              </a:rPr>
              <a:t> для надання правової підтримки постраждалим від війни особам та проведення інформаційних кампаній щодо доступу до прав та засобів правового захисту.</a:t>
            </a:r>
          </a:p>
        </p:txBody>
      </p:sp>
      <p:sp>
        <p:nvSpPr>
          <p:cNvPr id="45" name="Freeform 45"/>
          <p:cNvSpPr/>
          <p:nvPr/>
        </p:nvSpPr>
        <p:spPr>
          <a:xfrm>
            <a:off x="16004172" y="105174"/>
            <a:ext cx="1679738" cy="1342841"/>
          </a:xfrm>
          <a:custGeom>
            <a:avLst/>
            <a:gdLst/>
            <a:ahLst/>
            <a:cxnLst/>
            <a:rect l="l" t="t" r="r" b="b"/>
            <a:pathLst>
              <a:path w="1679738" h="1342841">
                <a:moveTo>
                  <a:pt x="0" y="0"/>
                </a:moveTo>
                <a:lnTo>
                  <a:pt x="1679738" y="0"/>
                </a:lnTo>
                <a:lnTo>
                  <a:pt x="1679738" y="1342841"/>
                </a:lnTo>
                <a:lnTo>
                  <a:pt x="0" y="1342841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46" name="Freeform 46"/>
          <p:cNvSpPr/>
          <p:nvPr/>
        </p:nvSpPr>
        <p:spPr>
          <a:xfrm>
            <a:off x="15291015" y="2466876"/>
            <a:ext cx="547655" cy="547655"/>
          </a:xfrm>
          <a:custGeom>
            <a:avLst/>
            <a:gdLst/>
            <a:ahLst/>
            <a:cxnLst/>
            <a:rect l="l" t="t" r="r" b="b"/>
            <a:pathLst>
              <a:path w="547655" h="547655">
                <a:moveTo>
                  <a:pt x="0" y="0"/>
                </a:moveTo>
                <a:lnTo>
                  <a:pt x="547655" y="0"/>
                </a:lnTo>
                <a:lnTo>
                  <a:pt x="547655" y="547655"/>
                </a:lnTo>
                <a:lnTo>
                  <a:pt x="0" y="547655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  <p:grpSp>
        <p:nvGrpSpPr>
          <p:cNvPr id="47" name="Group 47"/>
          <p:cNvGrpSpPr/>
          <p:nvPr/>
        </p:nvGrpSpPr>
        <p:grpSpPr>
          <a:xfrm rot="-10800000">
            <a:off x="17773713" y="-6103941"/>
            <a:ext cx="514287" cy="10287000"/>
            <a:chOff x="0" y="0"/>
            <a:chExt cx="135450" cy="2709333"/>
          </a:xfrm>
        </p:grpSpPr>
        <p:sp>
          <p:nvSpPr>
            <p:cNvPr id="48" name="Freeform 48"/>
            <p:cNvSpPr/>
            <p:nvPr/>
          </p:nvSpPr>
          <p:spPr>
            <a:xfrm>
              <a:off x="0" y="0"/>
              <a:ext cx="135450" cy="2709333"/>
            </a:xfrm>
            <a:custGeom>
              <a:avLst/>
              <a:gdLst/>
              <a:ahLst/>
              <a:cxnLst/>
              <a:rect l="l" t="t" r="r" b="b"/>
              <a:pathLst>
                <a:path w="135450" h="2709333">
                  <a:moveTo>
                    <a:pt x="0" y="0"/>
                  </a:moveTo>
                  <a:lnTo>
                    <a:pt x="135450" y="0"/>
                  </a:lnTo>
                  <a:lnTo>
                    <a:pt x="135450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38FBE"/>
            </a:solidFill>
          </p:spPr>
          <p:txBody>
            <a:bodyPr/>
            <a:lstStyle/>
            <a:p>
              <a:endParaRPr lang="LID4096"/>
            </a:p>
          </p:txBody>
        </p:sp>
        <p:sp>
          <p:nvSpPr>
            <p:cNvPr id="49" name="TextBox 49"/>
            <p:cNvSpPr txBox="1"/>
            <p:nvPr/>
          </p:nvSpPr>
          <p:spPr>
            <a:xfrm>
              <a:off x="0" y="-76200"/>
              <a:ext cx="135450" cy="27855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0" name="Group 50"/>
          <p:cNvGrpSpPr/>
          <p:nvPr/>
        </p:nvGrpSpPr>
        <p:grpSpPr>
          <a:xfrm>
            <a:off x="0" y="3191306"/>
            <a:ext cx="695325" cy="7095694"/>
            <a:chOff x="0" y="0"/>
            <a:chExt cx="183131" cy="1868825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183131" cy="1868825"/>
            </a:xfrm>
            <a:custGeom>
              <a:avLst/>
              <a:gdLst/>
              <a:ahLst/>
              <a:cxnLst/>
              <a:rect l="l" t="t" r="r" b="b"/>
              <a:pathLst>
                <a:path w="183131" h="1868825">
                  <a:moveTo>
                    <a:pt x="0" y="0"/>
                  </a:moveTo>
                  <a:lnTo>
                    <a:pt x="183131" y="0"/>
                  </a:lnTo>
                  <a:lnTo>
                    <a:pt x="183131" y="1868825"/>
                  </a:lnTo>
                  <a:lnTo>
                    <a:pt x="0" y="1868825"/>
                  </a:lnTo>
                  <a:close/>
                </a:path>
              </a:pathLst>
            </a:custGeom>
            <a:solidFill>
              <a:srgbClr val="038FBE"/>
            </a:solidFill>
          </p:spPr>
          <p:txBody>
            <a:bodyPr/>
            <a:lstStyle/>
            <a:p>
              <a:endParaRPr lang="LID4096"/>
            </a:p>
          </p:txBody>
        </p:sp>
        <p:sp>
          <p:nvSpPr>
            <p:cNvPr id="52" name="TextBox 52"/>
            <p:cNvSpPr txBox="1"/>
            <p:nvPr/>
          </p:nvSpPr>
          <p:spPr>
            <a:xfrm>
              <a:off x="0" y="-76200"/>
              <a:ext cx="183131" cy="1945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3" name="Freeform 53"/>
          <p:cNvSpPr/>
          <p:nvPr/>
        </p:nvSpPr>
        <p:spPr>
          <a:xfrm>
            <a:off x="1756186" y="1935226"/>
            <a:ext cx="747885" cy="472103"/>
          </a:xfrm>
          <a:custGeom>
            <a:avLst/>
            <a:gdLst/>
            <a:ahLst/>
            <a:cxnLst/>
            <a:rect l="l" t="t" r="r" b="b"/>
            <a:pathLst>
              <a:path w="747885" h="472103">
                <a:moveTo>
                  <a:pt x="0" y="0"/>
                </a:moveTo>
                <a:lnTo>
                  <a:pt x="747886" y="0"/>
                </a:lnTo>
                <a:lnTo>
                  <a:pt x="747886" y="472103"/>
                </a:lnTo>
                <a:lnTo>
                  <a:pt x="0" y="472103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54" name="Freeform 54"/>
          <p:cNvSpPr/>
          <p:nvPr/>
        </p:nvSpPr>
        <p:spPr>
          <a:xfrm>
            <a:off x="1771561" y="2750229"/>
            <a:ext cx="717137" cy="671419"/>
          </a:xfrm>
          <a:custGeom>
            <a:avLst/>
            <a:gdLst/>
            <a:ahLst/>
            <a:cxnLst/>
            <a:rect l="l" t="t" r="r" b="b"/>
            <a:pathLst>
              <a:path w="717137" h="671419">
                <a:moveTo>
                  <a:pt x="0" y="0"/>
                </a:moveTo>
                <a:lnTo>
                  <a:pt x="717137" y="0"/>
                </a:lnTo>
                <a:lnTo>
                  <a:pt x="717137" y="671419"/>
                </a:lnTo>
                <a:lnTo>
                  <a:pt x="0" y="671419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55" name="Freeform 55"/>
          <p:cNvSpPr/>
          <p:nvPr/>
        </p:nvSpPr>
        <p:spPr>
          <a:xfrm>
            <a:off x="1740812" y="3707398"/>
            <a:ext cx="778634" cy="587869"/>
          </a:xfrm>
          <a:custGeom>
            <a:avLst/>
            <a:gdLst/>
            <a:ahLst/>
            <a:cxnLst/>
            <a:rect l="l" t="t" r="r" b="b"/>
            <a:pathLst>
              <a:path w="778634" h="587869">
                <a:moveTo>
                  <a:pt x="0" y="0"/>
                </a:moveTo>
                <a:lnTo>
                  <a:pt x="778634" y="0"/>
                </a:lnTo>
                <a:lnTo>
                  <a:pt x="778634" y="587869"/>
                </a:lnTo>
                <a:lnTo>
                  <a:pt x="0" y="587869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56" name="Freeform 56"/>
          <p:cNvSpPr/>
          <p:nvPr/>
        </p:nvSpPr>
        <p:spPr>
          <a:xfrm>
            <a:off x="1771561" y="4727342"/>
            <a:ext cx="717137" cy="717137"/>
          </a:xfrm>
          <a:custGeom>
            <a:avLst/>
            <a:gdLst/>
            <a:ahLst/>
            <a:cxnLst/>
            <a:rect l="l" t="t" r="r" b="b"/>
            <a:pathLst>
              <a:path w="717137" h="717137">
                <a:moveTo>
                  <a:pt x="0" y="0"/>
                </a:moveTo>
                <a:lnTo>
                  <a:pt x="717137" y="0"/>
                </a:lnTo>
                <a:lnTo>
                  <a:pt x="717137" y="717137"/>
                </a:lnTo>
                <a:lnTo>
                  <a:pt x="0" y="71713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57" name="Freeform 57"/>
          <p:cNvSpPr/>
          <p:nvPr/>
        </p:nvSpPr>
        <p:spPr>
          <a:xfrm>
            <a:off x="1862553" y="5775401"/>
            <a:ext cx="535152" cy="447521"/>
          </a:xfrm>
          <a:custGeom>
            <a:avLst/>
            <a:gdLst/>
            <a:ahLst/>
            <a:cxnLst/>
            <a:rect l="l" t="t" r="r" b="b"/>
            <a:pathLst>
              <a:path w="535152" h="447521">
                <a:moveTo>
                  <a:pt x="0" y="0"/>
                </a:moveTo>
                <a:lnTo>
                  <a:pt x="535152" y="0"/>
                </a:lnTo>
                <a:lnTo>
                  <a:pt x="535152" y="447521"/>
                </a:lnTo>
                <a:lnTo>
                  <a:pt x="0" y="447521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58" name="Freeform 58"/>
          <p:cNvSpPr/>
          <p:nvPr/>
        </p:nvSpPr>
        <p:spPr>
          <a:xfrm>
            <a:off x="1765711" y="6463562"/>
            <a:ext cx="728835" cy="551182"/>
          </a:xfrm>
          <a:custGeom>
            <a:avLst/>
            <a:gdLst/>
            <a:ahLst/>
            <a:cxnLst/>
            <a:rect l="l" t="t" r="r" b="b"/>
            <a:pathLst>
              <a:path w="728835" h="551182">
                <a:moveTo>
                  <a:pt x="0" y="0"/>
                </a:moveTo>
                <a:lnTo>
                  <a:pt x="728836" y="0"/>
                </a:lnTo>
                <a:lnTo>
                  <a:pt x="728836" y="551182"/>
                </a:lnTo>
                <a:lnTo>
                  <a:pt x="0" y="551182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59" name="Freeform 59"/>
          <p:cNvSpPr/>
          <p:nvPr/>
        </p:nvSpPr>
        <p:spPr>
          <a:xfrm>
            <a:off x="1784204" y="7310019"/>
            <a:ext cx="691850" cy="691850"/>
          </a:xfrm>
          <a:custGeom>
            <a:avLst/>
            <a:gdLst/>
            <a:ahLst/>
            <a:cxnLst/>
            <a:rect l="l" t="t" r="r" b="b"/>
            <a:pathLst>
              <a:path w="691850" h="691850">
                <a:moveTo>
                  <a:pt x="0" y="0"/>
                </a:moveTo>
                <a:lnTo>
                  <a:pt x="691850" y="0"/>
                </a:lnTo>
                <a:lnTo>
                  <a:pt x="691850" y="691849"/>
                </a:lnTo>
                <a:lnTo>
                  <a:pt x="0" y="69184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60" name="Freeform 60"/>
          <p:cNvSpPr/>
          <p:nvPr/>
        </p:nvSpPr>
        <p:spPr>
          <a:xfrm>
            <a:off x="1784204" y="8248344"/>
            <a:ext cx="691850" cy="686372"/>
          </a:xfrm>
          <a:custGeom>
            <a:avLst/>
            <a:gdLst/>
            <a:ahLst/>
            <a:cxnLst/>
            <a:rect l="l" t="t" r="r" b="b"/>
            <a:pathLst>
              <a:path w="691850" h="686372">
                <a:moveTo>
                  <a:pt x="0" y="0"/>
                </a:moveTo>
                <a:lnTo>
                  <a:pt x="691850" y="0"/>
                </a:lnTo>
                <a:lnTo>
                  <a:pt x="691850" y="686373"/>
                </a:lnTo>
                <a:lnTo>
                  <a:pt x="0" y="686373"/>
                </a:lnTo>
                <a:lnTo>
                  <a:pt x="0" y="0"/>
                </a:lnTo>
                <a:close/>
              </a:path>
            </a:pathLst>
          </a:custGeom>
          <a:blipFill>
            <a:blip r:embed="rId31"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61" name="Freeform 61"/>
          <p:cNvSpPr/>
          <p:nvPr/>
        </p:nvSpPr>
        <p:spPr>
          <a:xfrm>
            <a:off x="1782749" y="9320020"/>
            <a:ext cx="694760" cy="701134"/>
          </a:xfrm>
          <a:custGeom>
            <a:avLst/>
            <a:gdLst/>
            <a:ahLst/>
            <a:cxnLst/>
            <a:rect l="l" t="t" r="r" b="b"/>
            <a:pathLst>
              <a:path w="694760" h="701134">
                <a:moveTo>
                  <a:pt x="0" y="0"/>
                </a:moveTo>
                <a:lnTo>
                  <a:pt x="694760" y="0"/>
                </a:lnTo>
                <a:lnTo>
                  <a:pt x="694760" y="701133"/>
                </a:lnTo>
                <a:lnTo>
                  <a:pt x="0" y="701133"/>
                </a:lnTo>
                <a:lnTo>
                  <a:pt x="0" y="0"/>
                </a:lnTo>
                <a:close/>
              </a:path>
            </a:pathLst>
          </a:custGeom>
          <a:blipFill>
            <a:blip r:embed="rId33">
              <a:extLst>
                <a:ext uri="{96DAC541-7B7A-43D3-8B79-37D633B846F1}">
                  <asvg:svgBlip xmlns:asvg="http://schemas.microsoft.com/office/drawing/2016/SVG/main" r:embed="rId3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62" name="Freeform 62"/>
          <p:cNvSpPr/>
          <p:nvPr/>
        </p:nvSpPr>
        <p:spPr>
          <a:xfrm>
            <a:off x="129204" y="8965624"/>
            <a:ext cx="455966" cy="1203911"/>
          </a:xfrm>
          <a:custGeom>
            <a:avLst/>
            <a:gdLst/>
            <a:ahLst/>
            <a:cxnLst/>
            <a:rect l="l" t="t" r="r" b="b"/>
            <a:pathLst>
              <a:path w="455966" h="1203911">
                <a:moveTo>
                  <a:pt x="0" y="0"/>
                </a:moveTo>
                <a:lnTo>
                  <a:pt x="455967" y="0"/>
                </a:lnTo>
                <a:lnTo>
                  <a:pt x="455967" y="1203911"/>
                </a:lnTo>
                <a:lnTo>
                  <a:pt x="0" y="12039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695325" cy="10287000"/>
            <a:chOff x="0" y="0"/>
            <a:chExt cx="183131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3131" cy="2709333"/>
            </a:xfrm>
            <a:custGeom>
              <a:avLst/>
              <a:gdLst/>
              <a:ahLst/>
              <a:cxnLst/>
              <a:rect l="l" t="t" r="r" b="b"/>
              <a:pathLst>
                <a:path w="183131" h="2709333">
                  <a:moveTo>
                    <a:pt x="0" y="0"/>
                  </a:moveTo>
                  <a:lnTo>
                    <a:pt x="183131" y="0"/>
                  </a:lnTo>
                  <a:lnTo>
                    <a:pt x="183131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38FBE"/>
            </a:solidFill>
          </p:spPr>
          <p:txBody>
            <a:bodyPr/>
            <a:lstStyle/>
            <a:p>
              <a:endParaRPr lang="LID4096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183131" cy="27855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29204" y="8965624"/>
            <a:ext cx="455966" cy="1203911"/>
          </a:xfrm>
          <a:custGeom>
            <a:avLst/>
            <a:gdLst/>
            <a:ahLst/>
            <a:cxnLst/>
            <a:rect l="l" t="t" r="r" b="b"/>
            <a:pathLst>
              <a:path w="455966" h="1203911">
                <a:moveTo>
                  <a:pt x="0" y="0"/>
                </a:moveTo>
                <a:lnTo>
                  <a:pt x="455967" y="0"/>
                </a:lnTo>
                <a:lnTo>
                  <a:pt x="455967" y="1203911"/>
                </a:lnTo>
                <a:lnTo>
                  <a:pt x="0" y="12039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6" name="TextBox 6"/>
          <p:cNvSpPr txBox="1"/>
          <p:nvPr/>
        </p:nvSpPr>
        <p:spPr>
          <a:xfrm>
            <a:off x="9983963" y="2441575"/>
            <a:ext cx="7552475" cy="52990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500"/>
              </a:lnSpc>
            </a:pPr>
            <a:r>
              <a:rPr lang="en-US" sz="2500">
                <a:solidFill>
                  <a:srgbClr val="000000"/>
                </a:solidFill>
                <a:latin typeface="Myriad Light"/>
                <a:ea typeface="Myriad Light"/>
                <a:cs typeface="Myriad Light"/>
                <a:sym typeface="Myriad Light"/>
              </a:rPr>
              <a:t>Консультативні зустрічі з питань компенсації збитків, завданих агресію Російської Федерації проти України та засобів захисту постраждалих осіб</a:t>
            </a:r>
          </a:p>
          <a:p>
            <a:pPr marL="0" lvl="0" indent="0" algn="just">
              <a:lnSpc>
                <a:spcPts val="3500"/>
              </a:lnSpc>
              <a:spcBef>
                <a:spcPct val="0"/>
              </a:spcBef>
            </a:pPr>
            <a:r>
              <a:rPr lang="en-US" sz="2500">
                <a:solidFill>
                  <a:srgbClr val="000000"/>
                </a:solidFill>
                <a:latin typeface="Myriad Light"/>
                <a:ea typeface="Myriad Light"/>
                <a:cs typeface="Myriad Light"/>
                <a:sym typeface="Myriad Light"/>
              </a:rPr>
              <a:t>Ключові питання: основні категорії осіб, постраждалих від війни в Україні; правові засоби їх захисту, програми підтримки та компенсаційні механізми, які доступні або плануються до впровадження на національному рівні; практичні аспекти діяльності державних органів, відповідальних за документування й оцінку збитків, та реєстрацію, аналіз й обробку заяв постраждалих осіб, включно з наявними національними реєстрами / базами даних. </a:t>
            </a:r>
          </a:p>
        </p:txBody>
      </p:sp>
      <p:sp>
        <p:nvSpPr>
          <p:cNvPr id="7" name="Freeform 7"/>
          <p:cNvSpPr/>
          <p:nvPr/>
        </p:nvSpPr>
        <p:spPr>
          <a:xfrm>
            <a:off x="1019175" y="2785062"/>
            <a:ext cx="8392169" cy="4716875"/>
          </a:xfrm>
          <a:custGeom>
            <a:avLst/>
            <a:gdLst/>
            <a:ahLst/>
            <a:cxnLst/>
            <a:rect l="l" t="t" r="r" b="b"/>
            <a:pathLst>
              <a:path w="8392169" h="4716875">
                <a:moveTo>
                  <a:pt x="0" y="0"/>
                </a:moveTo>
                <a:lnTo>
                  <a:pt x="8392169" y="0"/>
                </a:lnTo>
                <a:lnTo>
                  <a:pt x="8392169" y="4716876"/>
                </a:lnTo>
                <a:lnTo>
                  <a:pt x="0" y="471687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  <p:grpSp>
        <p:nvGrpSpPr>
          <p:cNvPr id="8" name="Group 8"/>
          <p:cNvGrpSpPr/>
          <p:nvPr/>
        </p:nvGrpSpPr>
        <p:grpSpPr>
          <a:xfrm rot="5400000">
            <a:off x="18353991" y="4795838"/>
            <a:ext cx="695325" cy="10287000"/>
            <a:chOff x="0" y="0"/>
            <a:chExt cx="183131" cy="270933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83131" cy="2709333"/>
            </a:xfrm>
            <a:custGeom>
              <a:avLst/>
              <a:gdLst/>
              <a:ahLst/>
              <a:cxnLst/>
              <a:rect l="l" t="t" r="r" b="b"/>
              <a:pathLst>
                <a:path w="183131" h="2709333">
                  <a:moveTo>
                    <a:pt x="0" y="0"/>
                  </a:moveTo>
                  <a:lnTo>
                    <a:pt x="183131" y="0"/>
                  </a:lnTo>
                  <a:lnTo>
                    <a:pt x="183131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38FBE"/>
            </a:solidFill>
          </p:spPr>
          <p:txBody>
            <a:bodyPr/>
            <a:lstStyle/>
            <a:p>
              <a:endParaRPr lang="LID4096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76200"/>
              <a:ext cx="183131" cy="27855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6004172" y="105174"/>
            <a:ext cx="1679738" cy="1342841"/>
          </a:xfrm>
          <a:custGeom>
            <a:avLst/>
            <a:gdLst/>
            <a:ahLst/>
            <a:cxnLst/>
            <a:rect l="l" t="t" r="r" b="b"/>
            <a:pathLst>
              <a:path w="1679738" h="1342841">
                <a:moveTo>
                  <a:pt x="0" y="0"/>
                </a:moveTo>
                <a:lnTo>
                  <a:pt x="1679738" y="0"/>
                </a:lnTo>
                <a:lnTo>
                  <a:pt x="1679738" y="1342841"/>
                </a:lnTo>
                <a:lnTo>
                  <a:pt x="0" y="134284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695325" cy="10287000"/>
            <a:chOff x="0" y="0"/>
            <a:chExt cx="183131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3131" cy="2709333"/>
            </a:xfrm>
            <a:custGeom>
              <a:avLst/>
              <a:gdLst/>
              <a:ahLst/>
              <a:cxnLst/>
              <a:rect l="l" t="t" r="r" b="b"/>
              <a:pathLst>
                <a:path w="183131" h="2709333">
                  <a:moveTo>
                    <a:pt x="0" y="0"/>
                  </a:moveTo>
                  <a:lnTo>
                    <a:pt x="183131" y="0"/>
                  </a:lnTo>
                  <a:lnTo>
                    <a:pt x="183131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38FBE"/>
            </a:solidFill>
          </p:spPr>
          <p:txBody>
            <a:bodyPr/>
            <a:lstStyle/>
            <a:p>
              <a:endParaRPr lang="LID4096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183131" cy="27855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29204" y="8965624"/>
            <a:ext cx="455966" cy="1203911"/>
          </a:xfrm>
          <a:custGeom>
            <a:avLst/>
            <a:gdLst/>
            <a:ahLst/>
            <a:cxnLst/>
            <a:rect l="l" t="t" r="r" b="b"/>
            <a:pathLst>
              <a:path w="455966" h="1203911">
                <a:moveTo>
                  <a:pt x="0" y="0"/>
                </a:moveTo>
                <a:lnTo>
                  <a:pt x="455967" y="0"/>
                </a:lnTo>
                <a:lnTo>
                  <a:pt x="455967" y="1203911"/>
                </a:lnTo>
                <a:lnTo>
                  <a:pt x="0" y="12039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  <p:grpSp>
        <p:nvGrpSpPr>
          <p:cNvPr id="6" name="Group 6"/>
          <p:cNvGrpSpPr/>
          <p:nvPr/>
        </p:nvGrpSpPr>
        <p:grpSpPr>
          <a:xfrm rot="5400000">
            <a:off x="18353991" y="4795838"/>
            <a:ext cx="695325" cy="10287000"/>
            <a:chOff x="0" y="0"/>
            <a:chExt cx="183131" cy="270933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83131" cy="2709333"/>
            </a:xfrm>
            <a:custGeom>
              <a:avLst/>
              <a:gdLst/>
              <a:ahLst/>
              <a:cxnLst/>
              <a:rect l="l" t="t" r="r" b="b"/>
              <a:pathLst>
                <a:path w="183131" h="2709333">
                  <a:moveTo>
                    <a:pt x="0" y="0"/>
                  </a:moveTo>
                  <a:lnTo>
                    <a:pt x="183131" y="0"/>
                  </a:lnTo>
                  <a:lnTo>
                    <a:pt x="183131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38FBE"/>
            </a:solidFill>
          </p:spPr>
          <p:txBody>
            <a:bodyPr/>
            <a:lstStyle/>
            <a:p>
              <a:endParaRPr lang="LID4096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76200"/>
              <a:ext cx="183131" cy="27855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2167932" y="1106066"/>
            <a:ext cx="6187367" cy="8074867"/>
          </a:xfrm>
          <a:custGeom>
            <a:avLst/>
            <a:gdLst/>
            <a:ahLst/>
            <a:cxnLst/>
            <a:rect l="l" t="t" r="r" b="b"/>
            <a:pathLst>
              <a:path w="6187367" h="8074867">
                <a:moveTo>
                  <a:pt x="0" y="0"/>
                </a:moveTo>
                <a:lnTo>
                  <a:pt x="6187367" y="0"/>
                </a:lnTo>
                <a:lnTo>
                  <a:pt x="6187367" y="8074868"/>
                </a:lnTo>
                <a:lnTo>
                  <a:pt x="0" y="807486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10" name="TextBox 10"/>
          <p:cNvSpPr txBox="1"/>
          <p:nvPr/>
        </p:nvSpPr>
        <p:spPr>
          <a:xfrm>
            <a:off x="8945849" y="3644265"/>
            <a:ext cx="8827963" cy="2893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780"/>
              </a:lnSpc>
              <a:spcBef>
                <a:spcPct val="0"/>
              </a:spcBef>
            </a:pPr>
            <a:r>
              <a:rPr lang="en-US" sz="2700" u="sng">
                <a:solidFill>
                  <a:srgbClr val="038FBE"/>
                </a:solidFill>
                <a:latin typeface="Myriad Light"/>
                <a:ea typeface="Myriad Light"/>
                <a:cs typeface="Myriad Light"/>
                <a:sym typeface="Myriad Light"/>
                <a:hlinkClick r:id="rId5" tooltip="https://rm.coe.int/council-of-europe-expert-report-on-national-remedies-in-ukraine-2775-2/1680adebf5"/>
              </a:rPr>
              <a:t>Звіт експертів Ради Європи</a:t>
            </a:r>
            <a:r>
              <a:rPr lang="en-US" sz="2700">
                <a:solidFill>
                  <a:srgbClr val="000000"/>
                </a:solidFill>
                <a:latin typeface="Myriad Light"/>
                <a:ea typeface="Myriad Light"/>
                <a:cs typeface="Myriad Light"/>
                <a:sym typeface="Myriad Light"/>
              </a:rPr>
              <a:t> відображає національні засоби захисту та механізми підтримки, запроваджені Україною для цивільних осіб, які постраждали внаслідок поточної фази агресії Російської Федерації проти України (після 24 лютого 2022 р.), і формулює низку рекомендацій щодо їх вдосконалення.</a:t>
            </a:r>
          </a:p>
        </p:txBody>
      </p:sp>
      <p:sp>
        <p:nvSpPr>
          <p:cNvPr id="11" name="Freeform 11"/>
          <p:cNvSpPr/>
          <p:nvPr/>
        </p:nvSpPr>
        <p:spPr>
          <a:xfrm>
            <a:off x="16004172" y="105174"/>
            <a:ext cx="1679738" cy="1342841"/>
          </a:xfrm>
          <a:custGeom>
            <a:avLst/>
            <a:gdLst/>
            <a:ahLst/>
            <a:cxnLst/>
            <a:rect l="l" t="t" r="r" b="b"/>
            <a:pathLst>
              <a:path w="1679738" h="1342841">
                <a:moveTo>
                  <a:pt x="0" y="0"/>
                </a:moveTo>
                <a:lnTo>
                  <a:pt x="1679738" y="0"/>
                </a:lnTo>
                <a:lnTo>
                  <a:pt x="1679738" y="1342841"/>
                </a:lnTo>
                <a:lnTo>
                  <a:pt x="0" y="134284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695325" cy="10287000"/>
            <a:chOff x="0" y="0"/>
            <a:chExt cx="183131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3131" cy="2709333"/>
            </a:xfrm>
            <a:custGeom>
              <a:avLst/>
              <a:gdLst/>
              <a:ahLst/>
              <a:cxnLst/>
              <a:rect l="l" t="t" r="r" b="b"/>
              <a:pathLst>
                <a:path w="183131" h="2709333">
                  <a:moveTo>
                    <a:pt x="0" y="0"/>
                  </a:moveTo>
                  <a:lnTo>
                    <a:pt x="183131" y="0"/>
                  </a:lnTo>
                  <a:lnTo>
                    <a:pt x="183131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38FBE"/>
            </a:solidFill>
          </p:spPr>
          <p:txBody>
            <a:bodyPr/>
            <a:lstStyle/>
            <a:p>
              <a:endParaRPr lang="LID4096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183131" cy="27855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29204" y="8965624"/>
            <a:ext cx="455966" cy="1203911"/>
          </a:xfrm>
          <a:custGeom>
            <a:avLst/>
            <a:gdLst/>
            <a:ahLst/>
            <a:cxnLst/>
            <a:rect l="l" t="t" r="r" b="b"/>
            <a:pathLst>
              <a:path w="455966" h="1203911">
                <a:moveTo>
                  <a:pt x="0" y="0"/>
                </a:moveTo>
                <a:lnTo>
                  <a:pt x="455967" y="0"/>
                </a:lnTo>
                <a:lnTo>
                  <a:pt x="455967" y="1203911"/>
                </a:lnTo>
                <a:lnTo>
                  <a:pt x="0" y="12039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  <p:grpSp>
        <p:nvGrpSpPr>
          <p:cNvPr id="6" name="Group 6"/>
          <p:cNvGrpSpPr/>
          <p:nvPr/>
        </p:nvGrpSpPr>
        <p:grpSpPr>
          <a:xfrm rot="5400000">
            <a:off x="18353991" y="4795838"/>
            <a:ext cx="695325" cy="10287000"/>
            <a:chOff x="0" y="0"/>
            <a:chExt cx="183131" cy="270933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83131" cy="2709333"/>
            </a:xfrm>
            <a:custGeom>
              <a:avLst/>
              <a:gdLst/>
              <a:ahLst/>
              <a:cxnLst/>
              <a:rect l="l" t="t" r="r" b="b"/>
              <a:pathLst>
                <a:path w="183131" h="2709333">
                  <a:moveTo>
                    <a:pt x="0" y="0"/>
                  </a:moveTo>
                  <a:lnTo>
                    <a:pt x="183131" y="0"/>
                  </a:lnTo>
                  <a:lnTo>
                    <a:pt x="183131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38FBE"/>
            </a:solidFill>
          </p:spPr>
          <p:txBody>
            <a:bodyPr/>
            <a:lstStyle/>
            <a:p>
              <a:endParaRPr lang="LID4096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76200"/>
              <a:ext cx="183131" cy="27855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8153962" y="1386165"/>
            <a:ext cx="5864932" cy="3538517"/>
          </a:xfrm>
          <a:custGeom>
            <a:avLst/>
            <a:gdLst/>
            <a:ahLst/>
            <a:cxnLst/>
            <a:rect l="l" t="t" r="r" b="b"/>
            <a:pathLst>
              <a:path w="5864932" h="3538517">
                <a:moveTo>
                  <a:pt x="0" y="0"/>
                </a:moveTo>
                <a:lnTo>
                  <a:pt x="5864931" y="0"/>
                </a:lnTo>
                <a:lnTo>
                  <a:pt x="5864931" y="3538517"/>
                </a:lnTo>
                <a:lnTo>
                  <a:pt x="0" y="35385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7259"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10" name="Freeform 10"/>
          <p:cNvSpPr/>
          <p:nvPr/>
        </p:nvSpPr>
        <p:spPr>
          <a:xfrm>
            <a:off x="16004172" y="105174"/>
            <a:ext cx="1679738" cy="1342841"/>
          </a:xfrm>
          <a:custGeom>
            <a:avLst/>
            <a:gdLst/>
            <a:ahLst/>
            <a:cxnLst/>
            <a:rect l="l" t="t" r="r" b="b"/>
            <a:pathLst>
              <a:path w="1679738" h="1342841">
                <a:moveTo>
                  <a:pt x="0" y="0"/>
                </a:moveTo>
                <a:lnTo>
                  <a:pt x="1679738" y="0"/>
                </a:lnTo>
                <a:lnTo>
                  <a:pt x="1679738" y="1342841"/>
                </a:lnTo>
                <a:lnTo>
                  <a:pt x="0" y="134284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11" name="Freeform 11"/>
          <p:cNvSpPr/>
          <p:nvPr/>
        </p:nvSpPr>
        <p:spPr>
          <a:xfrm>
            <a:off x="13668888" y="2708437"/>
            <a:ext cx="4619112" cy="3587742"/>
          </a:xfrm>
          <a:custGeom>
            <a:avLst/>
            <a:gdLst/>
            <a:ahLst/>
            <a:cxnLst/>
            <a:rect l="l" t="t" r="r" b="b"/>
            <a:pathLst>
              <a:path w="4619112" h="3587742">
                <a:moveTo>
                  <a:pt x="0" y="0"/>
                </a:moveTo>
                <a:lnTo>
                  <a:pt x="4619112" y="0"/>
                </a:lnTo>
                <a:lnTo>
                  <a:pt x="4619112" y="3587742"/>
                </a:lnTo>
                <a:lnTo>
                  <a:pt x="0" y="358774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0664" r="-5946"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12" name="Freeform 12"/>
          <p:cNvSpPr/>
          <p:nvPr/>
        </p:nvSpPr>
        <p:spPr>
          <a:xfrm>
            <a:off x="8153962" y="5419982"/>
            <a:ext cx="5693473" cy="3676617"/>
          </a:xfrm>
          <a:custGeom>
            <a:avLst/>
            <a:gdLst/>
            <a:ahLst/>
            <a:cxnLst/>
            <a:rect l="l" t="t" r="r" b="b"/>
            <a:pathLst>
              <a:path w="5693473" h="3676617">
                <a:moveTo>
                  <a:pt x="0" y="0"/>
                </a:moveTo>
                <a:lnTo>
                  <a:pt x="5693473" y="0"/>
                </a:lnTo>
                <a:lnTo>
                  <a:pt x="5693473" y="3676618"/>
                </a:lnTo>
                <a:lnTo>
                  <a:pt x="0" y="367661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1618" b="-1618"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13" name="Freeform 13"/>
          <p:cNvSpPr/>
          <p:nvPr/>
        </p:nvSpPr>
        <p:spPr>
          <a:xfrm>
            <a:off x="13383228" y="6919192"/>
            <a:ext cx="4904772" cy="3367808"/>
          </a:xfrm>
          <a:custGeom>
            <a:avLst/>
            <a:gdLst/>
            <a:ahLst/>
            <a:cxnLst/>
            <a:rect l="l" t="t" r="r" b="b"/>
            <a:pathLst>
              <a:path w="4904772" h="3367808">
                <a:moveTo>
                  <a:pt x="0" y="0"/>
                </a:moveTo>
                <a:lnTo>
                  <a:pt x="4904772" y="0"/>
                </a:lnTo>
                <a:lnTo>
                  <a:pt x="4904772" y="3367808"/>
                </a:lnTo>
                <a:lnTo>
                  <a:pt x="0" y="336780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3080"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14" name="TextBox 14"/>
          <p:cNvSpPr txBox="1"/>
          <p:nvPr/>
        </p:nvSpPr>
        <p:spPr>
          <a:xfrm>
            <a:off x="1220366" y="3242945"/>
            <a:ext cx="6569807" cy="36963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639"/>
              </a:lnSpc>
            </a:pPr>
            <a:r>
              <a:rPr lang="en-US" sz="2599" i="1">
                <a:solidFill>
                  <a:srgbClr val="000000"/>
                </a:solidFill>
                <a:latin typeface="Myriad Light Italics"/>
                <a:ea typeface="Myriad Light Italics"/>
                <a:cs typeface="Myriad Light Italics"/>
                <a:sym typeface="Myriad Light Italics"/>
              </a:rPr>
              <a:t>Варшава, Польща, 2024</a:t>
            </a:r>
          </a:p>
          <a:p>
            <a:pPr algn="just">
              <a:lnSpc>
                <a:spcPts val="3639"/>
              </a:lnSpc>
            </a:pPr>
            <a:endParaRPr lang="en-US" sz="2599" i="1">
              <a:solidFill>
                <a:srgbClr val="000000"/>
              </a:solidFill>
              <a:latin typeface="Myriad Light Italics"/>
              <a:ea typeface="Myriad Light Italics"/>
              <a:cs typeface="Myriad Light Italics"/>
              <a:sym typeface="Myriad Light Italics"/>
            </a:endParaRPr>
          </a:p>
          <a:p>
            <a:pPr algn="just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000000"/>
                </a:solidFill>
                <a:latin typeface="Myriad Light"/>
                <a:ea typeface="Myriad Light"/>
                <a:cs typeface="Myriad Light"/>
                <a:sym typeface="Myriad Light"/>
              </a:rPr>
              <a:t>Платформа для </a:t>
            </a:r>
            <a:r>
              <a:rPr lang="en-US" sz="2599">
                <a:solidFill>
                  <a:srgbClr val="000000"/>
                </a:solidFill>
                <a:latin typeface="Myriad"/>
                <a:ea typeface="Myriad"/>
                <a:cs typeface="Myriad"/>
                <a:sym typeface="Myriad"/>
              </a:rPr>
              <a:t>поглиблених дискусій щодо досягнутого прогресу у питаннях репарацій та компенсації</a:t>
            </a:r>
            <a:r>
              <a:rPr lang="en-US" sz="2599">
                <a:solidFill>
                  <a:srgbClr val="000000"/>
                </a:solidFill>
                <a:latin typeface="Myriad Light"/>
                <a:ea typeface="Myriad Light"/>
                <a:cs typeface="Myriad Light"/>
                <a:sym typeface="Myriad Light"/>
              </a:rPr>
              <a:t>, забезпечення координації між різними ініціативами, а також міжнародним </a:t>
            </a:r>
            <a:r>
              <a:rPr lang="en-US" sz="2599">
                <a:solidFill>
                  <a:srgbClr val="000000"/>
                </a:solidFill>
                <a:latin typeface="Myriad"/>
                <a:ea typeface="Myriad"/>
                <a:cs typeface="Myriad"/>
                <a:sym typeface="Myriad"/>
              </a:rPr>
              <a:t>Реєстром збитків, завданих агресією Російської Федерації проти України</a:t>
            </a:r>
            <a:r>
              <a:rPr lang="en-US" sz="2599">
                <a:solidFill>
                  <a:srgbClr val="000000"/>
                </a:solidFill>
                <a:latin typeface="Myriad Light"/>
                <a:ea typeface="Myriad Light"/>
                <a:cs typeface="Myriad Light"/>
                <a:sym typeface="Myriad Light"/>
              </a:rPr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695325" cy="10287000"/>
            <a:chOff x="0" y="0"/>
            <a:chExt cx="183131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3131" cy="2709333"/>
            </a:xfrm>
            <a:custGeom>
              <a:avLst/>
              <a:gdLst/>
              <a:ahLst/>
              <a:cxnLst/>
              <a:rect l="l" t="t" r="r" b="b"/>
              <a:pathLst>
                <a:path w="183131" h="2709333">
                  <a:moveTo>
                    <a:pt x="0" y="0"/>
                  </a:moveTo>
                  <a:lnTo>
                    <a:pt x="183131" y="0"/>
                  </a:lnTo>
                  <a:lnTo>
                    <a:pt x="183131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38FBE"/>
            </a:solidFill>
          </p:spPr>
          <p:txBody>
            <a:bodyPr/>
            <a:lstStyle/>
            <a:p>
              <a:endParaRPr lang="LID4096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183131" cy="27855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29204" y="8965624"/>
            <a:ext cx="455966" cy="1203911"/>
          </a:xfrm>
          <a:custGeom>
            <a:avLst/>
            <a:gdLst/>
            <a:ahLst/>
            <a:cxnLst/>
            <a:rect l="l" t="t" r="r" b="b"/>
            <a:pathLst>
              <a:path w="455966" h="1203911">
                <a:moveTo>
                  <a:pt x="0" y="0"/>
                </a:moveTo>
                <a:lnTo>
                  <a:pt x="455967" y="0"/>
                </a:lnTo>
                <a:lnTo>
                  <a:pt x="455967" y="1203911"/>
                </a:lnTo>
                <a:lnTo>
                  <a:pt x="0" y="12039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6" name="Freeform 6"/>
          <p:cNvSpPr/>
          <p:nvPr/>
        </p:nvSpPr>
        <p:spPr>
          <a:xfrm>
            <a:off x="695325" y="0"/>
            <a:ext cx="5374827" cy="3839453"/>
          </a:xfrm>
          <a:custGeom>
            <a:avLst/>
            <a:gdLst/>
            <a:ahLst/>
            <a:cxnLst/>
            <a:rect l="l" t="t" r="r" b="b"/>
            <a:pathLst>
              <a:path w="5374827" h="3839453">
                <a:moveTo>
                  <a:pt x="0" y="0"/>
                </a:moveTo>
                <a:lnTo>
                  <a:pt x="5374827" y="0"/>
                </a:lnTo>
                <a:lnTo>
                  <a:pt x="5374827" y="3839453"/>
                </a:lnTo>
                <a:lnTo>
                  <a:pt x="0" y="383945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97" r="-7485" b="-197"/>
            </a:stretch>
          </a:blipFill>
        </p:spPr>
        <p:txBody>
          <a:bodyPr/>
          <a:lstStyle/>
          <a:p>
            <a:endParaRPr lang="LID4096"/>
          </a:p>
        </p:txBody>
      </p:sp>
      <p:grpSp>
        <p:nvGrpSpPr>
          <p:cNvPr id="7" name="Group 7"/>
          <p:cNvGrpSpPr/>
          <p:nvPr/>
        </p:nvGrpSpPr>
        <p:grpSpPr>
          <a:xfrm rot="5400000">
            <a:off x="18353991" y="4795838"/>
            <a:ext cx="695325" cy="10287000"/>
            <a:chOff x="0" y="0"/>
            <a:chExt cx="183131" cy="270933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83131" cy="2709333"/>
            </a:xfrm>
            <a:custGeom>
              <a:avLst/>
              <a:gdLst/>
              <a:ahLst/>
              <a:cxnLst/>
              <a:rect l="l" t="t" r="r" b="b"/>
              <a:pathLst>
                <a:path w="183131" h="2709333">
                  <a:moveTo>
                    <a:pt x="0" y="0"/>
                  </a:moveTo>
                  <a:lnTo>
                    <a:pt x="183131" y="0"/>
                  </a:lnTo>
                  <a:lnTo>
                    <a:pt x="183131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38FBE"/>
            </a:solidFill>
          </p:spPr>
          <p:txBody>
            <a:bodyPr/>
            <a:lstStyle/>
            <a:p>
              <a:endParaRPr lang="LID4096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76200"/>
              <a:ext cx="183131" cy="27855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6004172" y="105174"/>
            <a:ext cx="1679738" cy="1342841"/>
          </a:xfrm>
          <a:custGeom>
            <a:avLst/>
            <a:gdLst/>
            <a:ahLst/>
            <a:cxnLst/>
            <a:rect l="l" t="t" r="r" b="b"/>
            <a:pathLst>
              <a:path w="1679738" h="1342841">
                <a:moveTo>
                  <a:pt x="0" y="0"/>
                </a:moveTo>
                <a:lnTo>
                  <a:pt x="1679738" y="0"/>
                </a:lnTo>
                <a:lnTo>
                  <a:pt x="1679738" y="1342841"/>
                </a:lnTo>
                <a:lnTo>
                  <a:pt x="0" y="134284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11" name="Freeform 11"/>
          <p:cNvSpPr/>
          <p:nvPr/>
        </p:nvSpPr>
        <p:spPr>
          <a:xfrm>
            <a:off x="4664558" y="2719601"/>
            <a:ext cx="5118890" cy="3418071"/>
          </a:xfrm>
          <a:custGeom>
            <a:avLst/>
            <a:gdLst/>
            <a:ahLst/>
            <a:cxnLst/>
            <a:rect l="l" t="t" r="r" b="b"/>
            <a:pathLst>
              <a:path w="5118890" h="3418071">
                <a:moveTo>
                  <a:pt x="0" y="0"/>
                </a:moveTo>
                <a:lnTo>
                  <a:pt x="5118890" y="0"/>
                </a:lnTo>
                <a:lnTo>
                  <a:pt x="5118890" y="3418071"/>
                </a:lnTo>
                <a:lnTo>
                  <a:pt x="0" y="341807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12" name="Freeform 12"/>
          <p:cNvSpPr/>
          <p:nvPr/>
        </p:nvSpPr>
        <p:spPr>
          <a:xfrm>
            <a:off x="695325" y="5358729"/>
            <a:ext cx="5023832" cy="3353408"/>
          </a:xfrm>
          <a:custGeom>
            <a:avLst/>
            <a:gdLst/>
            <a:ahLst/>
            <a:cxnLst/>
            <a:rect l="l" t="t" r="r" b="b"/>
            <a:pathLst>
              <a:path w="5023832" h="3353408">
                <a:moveTo>
                  <a:pt x="0" y="0"/>
                </a:moveTo>
                <a:lnTo>
                  <a:pt x="5023832" y="0"/>
                </a:lnTo>
                <a:lnTo>
                  <a:pt x="5023832" y="3353407"/>
                </a:lnTo>
                <a:lnTo>
                  <a:pt x="0" y="335340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13" name="Freeform 13"/>
          <p:cNvSpPr/>
          <p:nvPr/>
        </p:nvSpPr>
        <p:spPr>
          <a:xfrm>
            <a:off x="5029047" y="7117399"/>
            <a:ext cx="4754401" cy="3169601"/>
          </a:xfrm>
          <a:custGeom>
            <a:avLst/>
            <a:gdLst/>
            <a:ahLst/>
            <a:cxnLst/>
            <a:rect l="l" t="t" r="r" b="b"/>
            <a:pathLst>
              <a:path w="4754401" h="3169601">
                <a:moveTo>
                  <a:pt x="0" y="0"/>
                </a:moveTo>
                <a:lnTo>
                  <a:pt x="4754401" y="0"/>
                </a:lnTo>
                <a:lnTo>
                  <a:pt x="4754401" y="3169601"/>
                </a:lnTo>
                <a:lnTo>
                  <a:pt x="0" y="316960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14" name="TextBox 14"/>
          <p:cNvSpPr txBox="1"/>
          <p:nvPr/>
        </p:nvSpPr>
        <p:spPr>
          <a:xfrm>
            <a:off x="10318713" y="2453640"/>
            <a:ext cx="7365197" cy="5274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779"/>
              </a:lnSpc>
            </a:pPr>
            <a:r>
              <a:rPr lang="en-US" sz="2700">
                <a:solidFill>
                  <a:srgbClr val="000000"/>
                </a:solidFill>
                <a:latin typeface="Myriad Light"/>
                <a:ea typeface="Myriad Light"/>
                <a:cs typeface="Myriad Light"/>
                <a:sym typeface="Myriad Light"/>
              </a:rPr>
              <a:t>Спільна з RD4U, USAID, IOM міжнародна конференція </a:t>
            </a:r>
            <a:r>
              <a:rPr lang="en-US" sz="2700" i="1">
                <a:solidFill>
                  <a:srgbClr val="000000"/>
                </a:solidFill>
                <a:latin typeface="Myriad Light Italics"/>
                <a:ea typeface="Myriad Light Italics"/>
                <a:cs typeface="Myriad Light Italics"/>
                <a:sym typeface="Myriad Light Italics"/>
              </a:rPr>
              <a:t>,,Компенсація та відшкодування шкоди, завданої агресією Російської Федерації проти України: розвиток міжнародних та національних механізмів”.</a:t>
            </a:r>
          </a:p>
          <a:p>
            <a:pPr algn="just">
              <a:lnSpc>
                <a:spcPts val="3779"/>
              </a:lnSpc>
            </a:pPr>
            <a:endParaRPr lang="en-US" sz="2700" i="1">
              <a:solidFill>
                <a:srgbClr val="000000"/>
              </a:solidFill>
              <a:latin typeface="Myriad Light Italics"/>
              <a:ea typeface="Myriad Light Italics"/>
              <a:cs typeface="Myriad Light Italics"/>
              <a:sym typeface="Myriad Light Italics"/>
            </a:endParaRPr>
          </a:p>
          <a:p>
            <a:pPr algn="just">
              <a:lnSpc>
                <a:spcPts val="3779"/>
              </a:lnSpc>
              <a:spcBef>
                <a:spcPct val="0"/>
              </a:spcBef>
            </a:pPr>
            <a:r>
              <a:rPr lang="en-US" sz="2700">
                <a:solidFill>
                  <a:srgbClr val="000000"/>
                </a:solidFill>
                <a:latin typeface="Myriad Light"/>
                <a:ea typeface="Myriad Light"/>
                <a:cs typeface="Myriad Light"/>
                <a:sym typeface="Myriad Light"/>
              </a:rPr>
              <a:t>Фокус: створення конкретних рішень і механізмів, які враховують потреби людей, безпосередньо постраждалих від конфлікту та розробка ефективних методів моніторингу та оцінки їхньої роботи.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695325" cy="10287000"/>
            <a:chOff x="0" y="0"/>
            <a:chExt cx="183131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3131" cy="2709333"/>
            </a:xfrm>
            <a:custGeom>
              <a:avLst/>
              <a:gdLst/>
              <a:ahLst/>
              <a:cxnLst/>
              <a:rect l="l" t="t" r="r" b="b"/>
              <a:pathLst>
                <a:path w="183131" h="2709333">
                  <a:moveTo>
                    <a:pt x="0" y="0"/>
                  </a:moveTo>
                  <a:lnTo>
                    <a:pt x="183131" y="0"/>
                  </a:lnTo>
                  <a:lnTo>
                    <a:pt x="183131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38FBE"/>
            </a:solidFill>
          </p:spPr>
          <p:txBody>
            <a:bodyPr/>
            <a:lstStyle/>
            <a:p>
              <a:endParaRPr lang="LID4096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183131" cy="27855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29204" y="8965624"/>
            <a:ext cx="455966" cy="1203911"/>
          </a:xfrm>
          <a:custGeom>
            <a:avLst/>
            <a:gdLst/>
            <a:ahLst/>
            <a:cxnLst/>
            <a:rect l="l" t="t" r="r" b="b"/>
            <a:pathLst>
              <a:path w="455966" h="1203911">
                <a:moveTo>
                  <a:pt x="0" y="0"/>
                </a:moveTo>
                <a:lnTo>
                  <a:pt x="455967" y="0"/>
                </a:lnTo>
                <a:lnTo>
                  <a:pt x="455967" y="1203911"/>
                </a:lnTo>
                <a:lnTo>
                  <a:pt x="0" y="12039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  <p:sp>
        <p:nvSpPr>
          <p:cNvPr id="6" name="Freeform 6"/>
          <p:cNvSpPr/>
          <p:nvPr/>
        </p:nvSpPr>
        <p:spPr>
          <a:xfrm>
            <a:off x="9153525" y="1674222"/>
            <a:ext cx="9144000" cy="4011014"/>
          </a:xfrm>
          <a:custGeom>
            <a:avLst/>
            <a:gdLst/>
            <a:ahLst/>
            <a:cxnLst/>
            <a:rect l="l" t="t" r="r" b="b"/>
            <a:pathLst>
              <a:path w="9144000" h="4011014">
                <a:moveTo>
                  <a:pt x="0" y="0"/>
                </a:moveTo>
                <a:lnTo>
                  <a:pt x="9144000" y="0"/>
                </a:lnTo>
                <a:lnTo>
                  <a:pt x="9144000" y="4011015"/>
                </a:lnTo>
                <a:lnTo>
                  <a:pt x="0" y="40110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44" t="-28961" r="-344"/>
            </a:stretch>
          </a:blipFill>
        </p:spPr>
        <p:txBody>
          <a:bodyPr/>
          <a:lstStyle/>
          <a:p>
            <a:endParaRPr lang="LID4096"/>
          </a:p>
        </p:txBody>
      </p:sp>
      <p:grpSp>
        <p:nvGrpSpPr>
          <p:cNvPr id="7" name="Group 7"/>
          <p:cNvGrpSpPr/>
          <p:nvPr/>
        </p:nvGrpSpPr>
        <p:grpSpPr>
          <a:xfrm>
            <a:off x="1028700" y="6330980"/>
            <a:ext cx="3183264" cy="3183264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 t="-4655" b="-29347"/>
              </a:stretch>
            </a:blipFill>
          </p:spPr>
          <p:txBody>
            <a:bodyPr/>
            <a:lstStyle/>
            <a:p>
              <a:endParaRPr lang="LID4096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239216" y="6330980"/>
            <a:ext cx="3183264" cy="3183264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 l="-80594" t="-31490" r="-53073"/>
              </a:stretch>
            </a:blipFill>
          </p:spPr>
          <p:txBody>
            <a:bodyPr/>
            <a:lstStyle/>
            <a:p>
              <a:endParaRPr lang="LID4096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138701" y="2739929"/>
            <a:ext cx="7529470" cy="178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Myriad Light"/>
                <a:ea typeface="Myriad Light"/>
                <a:cs typeface="Myriad Light"/>
                <a:sym typeface="Myriad Light"/>
              </a:rPr>
              <a:t>Презентація КОНЦЕПЦІЇ ВДОСКОНАЛЕННЯ НАЦІОНАЛЬНОЇ СИСТЕМИ ПРАВОВОГО ЗАХИСТУ ТА ПІДТРИМКИ ОСІБ, ПОСТРАЖДАЛИХ ВНАСЛІДОК ЗБРОЙНОЇ АГРЕСІЇ ПРОТИ УКРАЇНИ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459513" y="6191919"/>
            <a:ext cx="4348406" cy="3375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39"/>
              </a:lnSpc>
              <a:spcBef>
                <a:spcPct val="0"/>
              </a:spcBef>
            </a:pPr>
            <a:r>
              <a:rPr lang="en-US" sz="2099">
                <a:solidFill>
                  <a:srgbClr val="241B17"/>
                </a:solidFill>
                <a:latin typeface="Myriad Light"/>
                <a:ea typeface="Myriad Light"/>
                <a:cs typeface="Myriad Light"/>
                <a:sym typeface="Myriad Light"/>
              </a:rPr>
              <a:t>«Я вдячний усім, хто працює з нами над цим питанням: шановним народним депутатам України, представникам громадянського суспільства, Офісу Генерального прокурора та інших державних органів. Також дякую Офісу Ради Європи за допомогу в підготовці цього документа», — зазначив </a:t>
            </a:r>
            <a:r>
              <a:rPr lang="en-US" sz="2099" b="1">
                <a:solidFill>
                  <a:srgbClr val="241B17"/>
                </a:solidFill>
                <a:latin typeface="Myriad Bold"/>
                <a:ea typeface="Myriad Bold"/>
                <a:cs typeface="Myriad Bold"/>
                <a:sym typeface="Myriad Bold"/>
              </a:rPr>
              <a:t>Дмитро ЛУБІНЕЦЬ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670130" y="6191919"/>
            <a:ext cx="5013780" cy="3375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39"/>
              </a:lnSpc>
              <a:spcBef>
                <a:spcPct val="0"/>
              </a:spcBef>
            </a:pPr>
            <a:r>
              <a:rPr lang="en-US" sz="2099">
                <a:solidFill>
                  <a:srgbClr val="241B17"/>
                </a:solidFill>
                <a:latin typeface="Myriad Light"/>
                <a:ea typeface="Myriad Light"/>
                <a:cs typeface="Myriad Light"/>
                <a:sym typeface="Myriad Light"/>
              </a:rPr>
              <a:t>"Концепція відіграє важливу роль, оскільки ми розуміємо, що без категоризації груп постраждалих від триваючої агресії, оцінки шкоди, завданої життю, здоров'ю та майну фізичних і юридичних осіб, і збору інформації про обсяг такої шкоди майже неможливо забезпечити захист прав людини для постраждалих від війни." – підкреслив </a:t>
            </a:r>
            <a:r>
              <a:rPr lang="en-US" sz="2099" b="1">
                <a:solidFill>
                  <a:srgbClr val="241B17"/>
                </a:solidFill>
                <a:latin typeface="Myriad Bold"/>
                <a:ea typeface="Myriad Bold"/>
                <a:cs typeface="Myriad Bold"/>
                <a:sym typeface="Myriad Bold"/>
              </a:rPr>
              <a:t>Мачей ЯНЧАК</a:t>
            </a:r>
          </a:p>
        </p:txBody>
      </p:sp>
      <p:sp>
        <p:nvSpPr>
          <p:cNvPr id="14" name="Freeform 14"/>
          <p:cNvSpPr/>
          <p:nvPr/>
        </p:nvSpPr>
        <p:spPr>
          <a:xfrm>
            <a:off x="16004172" y="105174"/>
            <a:ext cx="1679738" cy="1342841"/>
          </a:xfrm>
          <a:custGeom>
            <a:avLst/>
            <a:gdLst/>
            <a:ahLst/>
            <a:cxnLst/>
            <a:rect l="l" t="t" r="r" b="b"/>
            <a:pathLst>
              <a:path w="1679738" h="1342841">
                <a:moveTo>
                  <a:pt x="0" y="0"/>
                </a:moveTo>
                <a:lnTo>
                  <a:pt x="1679738" y="0"/>
                </a:lnTo>
                <a:lnTo>
                  <a:pt x="1679738" y="1342841"/>
                </a:lnTo>
                <a:lnTo>
                  <a:pt x="0" y="134284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LID4096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974</Words>
  <Application>Microsoft Office PowerPoint</Application>
  <PresentationFormat>Custom</PresentationFormat>
  <Paragraphs>60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Myriad Light</vt:lpstr>
      <vt:lpstr>Myriad</vt:lpstr>
      <vt:lpstr>Arial</vt:lpstr>
      <vt:lpstr>Myriad Bengali</vt:lpstr>
      <vt:lpstr>Myriad Bold</vt:lpstr>
      <vt:lpstr>Myriad Light Italics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UA_Strengthening judicial and non-judicial remedies for the human rights protection of the war-affected people in Ukraine</dc:title>
  <cp:lastModifiedBy>SERHIIENKO Arsen</cp:lastModifiedBy>
  <cp:revision>2</cp:revision>
  <dcterms:created xsi:type="dcterms:W3CDTF">2006-08-16T00:00:00Z</dcterms:created>
  <dcterms:modified xsi:type="dcterms:W3CDTF">2025-05-20T09:36:29Z</dcterms:modified>
  <dc:identifier>DAGcrylxO4o</dc:identifier>
</cp:coreProperties>
</file>