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94" r:id="rId3"/>
    <p:sldId id="274" r:id="rId4"/>
    <p:sldId id="290" r:id="rId5"/>
    <p:sldId id="275" r:id="rId6"/>
    <p:sldId id="276" r:id="rId7"/>
    <p:sldId id="277" r:id="rId8"/>
    <p:sldId id="295" r:id="rId9"/>
    <p:sldId id="296" r:id="rId10"/>
    <p:sldId id="298" r:id="rId11"/>
    <p:sldId id="299" r:id="rId12"/>
    <p:sldId id="291" r:id="rId13"/>
    <p:sldId id="278" r:id="rId14"/>
    <p:sldId id="292" r:id="rId15"/>
    <p:sldId id="279" r:id="rId16"/>
    <p:sldId id="281" r:id="rId17"/>
    <p:sldId id="282" r:id="rId18"/>
    <p:sldId id="283" r:id="rId19"/>
    <p:sldId id="287" r:id="rId20"/>
    <p:sldId id="288" r:id="rId21"/>
    <p:sldId id="289" r:id="rId22"/>
    <p:sldId id="297" r:id="rId23"/>
    <p:sldId id="293"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8F1968-6580-418E-B56D-10AB6B2C9EE6}"/>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43069C6-E379-4B05-9D88-D957E7BBA433}"/>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7886493-7F10-47EA-BE22-C14A2C5EB49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3F17337-7079-49F4-891A-2E7EC447C965}"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 Bilgi Yer Tutucusu 4">
            <a:extLst>
              <a:ext uri="{FF2B5EF4-FFF2-40B4-BE49-F238E27FC236}">
                <a16:creationId xmlns:a16="http://schemas.microsoft.com/office/drawing/2014/main" id="{BB6FC85D-B71D-4606-9414-97C95C953C2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a:extLst>
              <a:ext uri="{FF2B5EF4-FFF2-40B4-BE49-F238E27FC236}">
                <a16:creationId xmlns:a16="http://schemas.microsoft.com/office/drawing/2014/main" id="{DE1AF983-FC29-4918-8294-504C57786F2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748453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8873BAC-8695-49D4-BFDF-7E9B3CFCEF6F}"/>
              </a:ext>
            </a:extLst>
          </p:cNvPr>
          <p:cNvSpPr>
            <a:spLocks noGrp="1"/>
          </p:cNvSpPr>
          <p:nvPr>
            <p:ph type="title"/>
          </p:nvPr>
        </p:nvSpPr>
        <p:spPr>
          <a:xfrm>
            <a:off x="838200" y="109507"/>
            <a:ext cx="10515600" cy="803305"/>
          </a:xfrm>
          <a:prstGeom prst="rect">
            <a:avLst/>
          </a:prstGeom>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CDF69F2-6179-4019-BA2D-6C72913FF5DD}"/>
              </a:ext>
            </a:extLst>
          </p:cNvPr>
          <p:cNvSpPr>
            <a:spLocks noGrp="1"/>
          </p:cNvSpPr>
          <p:nvPr>
            <p:ph type="body" orient="vert" idx="1"/>
          </p:nvPr>
        </p:nvSpPr>
        <p:spPr>
          <a:xfrm>
            <a:off x="4572000" y="2244751"/>
            <a:ext cx="5611026" cy="2163399"/>
          </a:xfrm>
          <a:prstGeom prst="rect">
            <a:avLst/>
          </a:prstGeo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F00A1E5-803B-4E0C-8873-DABB5088855D}"/>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990655-AC13-4781-AF39-AABFB82FB284}"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 Bilgi Yer Tutucusu 4">
            <a:extLst>
              <a:ext uri="{FF2B5EF4-FFF2-40B4-BE49-F238E27FC236}">
                <a16:creationId xmlns:a16="http://schemas.microsoft.com/office/drawing/2014/main" id="{6EC1CD7E-98D3-4421-BD54-9276C8F5F57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a:extLst>
              <a:ext uri="{FF2B5EF4-FFF2-40B4-BE49-F238E27FC236}">
                <a16:creationId xmlns:a16="http://schemas.microsoft.com/office/drawing/2014/main" id="{5F8F6F3A-0F8E-4E3D-82E8-4C4F505A091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781163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4985F81-25FB-4027-AEDA-BB747E6A3270}"/>
              </a:ext>
            </a:extLst>
          </p:cNvPr>
          <p:cNvSpPr>
            <a:spLocks noGrp="1"/>
          </p:cNvSpPr>
          <p:nvPr>
            <p:ph type="title" orient="vert"/>
          </p:nvPr>
        </p:nvSpPr>
        <p:spPr>
          <a:xfrm>
            <a:off x="8724900" y="365125"/>
            <a:ext cx="2628900" cy="5811838"/>
          </a:xfrm>
          <a:prstGeom prst="rect">
            <a:avLst/>
          </a:prstGeo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2206DDB-B70A-4D71-A501-6EC0EED9DE89}"/>
              </a:ext>
            </a:extLst>
          </p:cNvPr>
          <p:cNvSpPr>
            <a:spLocks noGrp="1"/>
          </p:cNvSpPr>
          <p:nvPr>
            <p:ph type="body" orient="vert" idx="1"/>
          </p:nvPr>
        </p:nvSpPr>
        <p:spPr>
          <a:xfrm>
            <a:off x="838200" y="365125"/>
            <a:ext cx="7734300" cy="5811838"/>
          </a:xfrm>
          <a:prstGeom prst="rect">
            <a:avLst/>
          </a:prstGeo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CA2BFFB-41F1-4EC6-9A0F-CC6F1DD48D8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B0EF3A7-0A48-415D-96F2-3602F4BCB784}"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 Bilgi Yer Tutucusu 4">
            <a:extLst>
              <a:ext uri="{FF2B5EF4-FFF2-40B4-BE49-F238E27FC236}">
                <a16:creationId xmlns:a16="http://schemas.microsoft.com/office/drawing/2014/main" id="{57A33632-C7EE-4C05-94B7-BFD15CF9187A}"/>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a:extLst>
              <a:ext uri="{FF2B5EF4-FFF2-40B4-BE49-F238E27FC236}">
                <a16:creationId xmlns:a16="http://schemas.microsoft.com/office/drawing/2014/main" id="{8165A2A0-2F49-40A3-8823-7D128773EDF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107317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CAA12A3-C3B2-494A-AF9A-1B0F4FC93D9C}"/>
              </a:ext>
            </a:extLst>
          </p:cNvPr>
          <p:cNvSpPr>
            <a:spLocks noGrp="1"/>
          </p:cNvSpPr>
          <p:nvPr>
            <p:ph type="title"/>
          </p:nvPr>
        </p:nvSpPr>
        <p:spPr>
          <a:xfrm>
            <a:off x="1573161" y="1004242"/>
            <a:ext cx="9780639" cy="803305"/>
          </a:xfrm>
          <a:prstGeom prst="rect">
            <a:avLst/>
          </a:prstGeom>
        </p:spPr>
        <p:txBody>
          <a:bodyPr/>
          <a:lstStyle>
            <a:lvl1pPr>
              <a:defRPr sz="3600">
                <a:latin typeface="Myriad Pro" panose="020B0503030403020204" pitchFamily="34" charset="0"/>
              </a:defRPr>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E88435-5BF5-4434-BA9F-0FA2533B8A1F}"/>
              </a:ext>
            </a:extLst>
          </p:cNvPr>
          <p:cNvSpPr>
            <a:spLocks noGrp="1"/>
          </p:cNvSpPr>
          <p:nvPr>
            <p:ph idx="1"/>
          </p:nvPr>
        </p:nvSpPr>
        <p:spPr>
          <a:xfrm>
            <a:off x="1573160" y="2347300"/>
            <a:ext cx="9780639" cy="3699539"/>
          </a:xfrm>
          <a:prstGeom prst="rect">
            <a:avLst/>
          </a:prstGeom>
        </p:spPr>
        <p:txBody>
          <a:bodyPr/>
          <a:lstStyle>
            <a:lvl1pPr>
              <a:defRPr sz="1400">
                <a:latin typeface="Myriad Pro" panose="020B0503030403020204" pitchFamily="34" charset="0"/>
              </a:defRPr>
            </a:lvl1pPr>
            <a:lvl2pPr>
              <a:defRPr sz="1400">
                <a:latin typeface="Myriad Pro" panose="020B0503030403020204" pitchFamily="34" charset="0"/>
              </a:defRPr>
            </a:lvl2pPr>
            <a:lvl3pPr>
              <a:defRPr sz="1400">
                <a:latin typeface="Myriad Pro" panose="020B0503030403020204" pitchFamily="34" charset="0"/>
              </a:defRPr>
            </a:lvl3pPr>
            <a:lvl4pPr>
              <a:defRPr sz="1400">
                <a:latin typeface="Myriad Pro" panose="020B0503030403020204" pitchFamily="34" charset="0"/>
              </a:defRPr>
            </a:lvl4pPr>
            <a:lvl5pPr>
              <a:defRPr sz="1400">
                <a:latin typeface="Myriad Pro" panose="020B0503030403020204" pitchFamily="34"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9A811CC-4ECD-4F6C-8890-77F6856DE166}"/>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9275485-CFCE-43AD-81C8-6DED9FF13FD3}"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 Bilgi Yer Tutucusu 4">
            <a:extLst>
              <a:ext uri="{FF2B5EF4-FFF2-40B4-BE49-F238E27FC236}">
                <a16:creationId xmlns:a16="http://schemas.microsoft.com/office/drawing/2014/main" id="{4C1296B9-4D2D-41E0-95B8-BD9F35677FA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a:extLst>
              <a:ext uri="{FF2B5EF4-FFF2-40B4-BE49-F238E27FC236}">
                <a16:creationId xmlns:a16="http://schemas.microsoft.com/office/drawing/2014/main" id="{3CDD56C5-41D5-4E45-BDF0-A43225F22D6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pic>
        <p:nvPicPr>
          <p:cNvPr id="8" name="Picture 2">
            <a:extLst>
              <a:ext uri="{FF2B5EF4-FFF2-40B4-BE49-F238E27FC236}">
                <a16:creationId xmlns:a16="http://schemas.microsoft.com/office/drawing/2014/main" id="{3ACF6CE9-32D5-474A-B2E9-8867C9F5B3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800" y="77400"/>
            <a:ext cx="1216800" cy="1216800"/>
          </a:xfrm>
          <a:prstGeom prst="rect">
            <a:avLst/>
          </a:prstGeom>
        </p:spPr>
      </p:pic>
      <p:sp>
        <p:nvSpPr>
          <p:cNvPr id="9" name="Title 1">
            <a:extLst>
              <a:ext uri="{FF2B5EF4-FFF2-40B4-BE49-F238E27FC236}">
                <a16:creationId xmlns:a16="http://schemas.microsoft.com/office/drawing/2014/main" id="{479E4DEA-305B-4F65-AC79-3AB638CB91F0}"/>
              </a:ext>
            </a:extLst>
          </p:cNvPr>
          <p:cNvSpPr txBox="1">
            <a:spLocks/>
          </p:cNvSpPr>
          <p:nvPr userDrawn="1"/>
        </p:nvSpPr>
        <p:spPr>
          <a:xfrm>
            <a:off x="1921443" y="123013"/>
            <a:ext cx="4728010" cy="562787"/>
          </a:xfrm>
          <a:prstGeom prst="rect">
            <a:avLst/>
          </a:prstGeom>
        </p:spPr>
        <p:txBody>
          <a:bodyPr wrap="none" lIns="0" tIns="0" rIns="0" bIns="0" anchor="ctr">
            <a:noAutofit/>
          </a:bodyPr>
          <a:lstStyle>
            <a:lvl1pPr algn="ctr" defTabSz="914400" rtl="0" eaLnBrk="1" latinLnBrk="0" hangingPunct="1">
              <a:spcBef>
                <a:spcPct val="0"/>
              </a:spcBef>
              <a:buNone/>
              <a:defRPr sz="3200" b="0" kern="1200" baseline="0">
                <a:solidFill>
                  <a:schemeClr val="tx1">
                    <a:lumMod val="50000"/>
                    <a:lumOff val="50000"/>
                  </a:schemeClr>
                </a:solidFill>
                <a:latin typeface="Roboto" panose="02000000000000000000" pitchFamily="2" charset="0"/>
                <a:ea typeface="Roboto" panose="02000000000000000000" pitchFamily="2" charset="0"/>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a:ln>
                  <a:noFill/>
                </a:ln>
                <a:solidFill>
                  <a:prstClr val="white"/>
                </a:solidFill>
                <a:effectLst/>
                <a:uLnTx/>
                <a:uFillTx/>
                <a:latin typeface="Myriad Pro" panose="020B0503030403020204" pitchFamily="34" charset="0"/>
                <a:ea typeface="Roboto" charset="0"/>
                <a:cs typeface="Roboto" charset="0"/>
              </a:rPr>
              <a:t>İnsan Hakları Dairesi Başkanlığı</a:t>
            </a:r>
          </a:p>
        </p:txBody>
      </p:sp>
    </p:spTree>
    <p:extLst>
      <p:ext uri="{BB962C8B-B14F-4D97-AF65-F5344CB8AC3E}">
        <p14:creationId xmlns:p14="http://schemas.microsoft.com/office/powerpoint/2010/main" val="1811600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out)">
                                      <p:cBhvr>
                                        <p:cTn id="7" dur="750"/>
                                        <p:tgtEl>
                                          <p:spTgt spid="8"/>
                                        </p:tgtEl>
                                      </p:cBhvr>
                                    </p:animEffect>
                                  </p:childTnLst>
                                </p:cTn>
                              </p:par>
                              <p:par>
                                <p:cTn id="8" presetID="2" presetClass="entr" presetSubtype="2"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 calcmode="lin" valueType="num">
                                      <p:cBhvr additive="base">
                                        <p:cTn id="10" dur="500" fill="hold"/>
                                        <p:tgtEl>
                                          <p:spTgt spid="9"/>
                                        </p:tgtEl>
                                        <p:attrNameLst>
                                          <p:attrName>ppt_x</p:attrName>
                                        </p:attrNameLst>
                                      </p:cBhvr>
                                      <p:tavLst>
                                        <p:tav tm="0">
                                          <p:val>
                                            <p:strVal val="1+#ppt_w/2"/>
                                          </p:val>
                                        </p:tav>
                                        <p:tav tm="100000">
                                          <p:val>
                                            <p:strVal val="#ppt_x"/>
                                          </p:val>
                                        </p:tav>
                                      </p:tavLst>
                                    </p:anim>
                                    <p:anim calcmode="lin" valueType="num">
                                      <p:cBhvr additive="base">
                                        <p:cTn id="11"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ölüm Üst Bilgisi">
    <p:spTree>
      <p:nvGrpSpPr>
        <p:cNvPr id="1" name=""/>
        <p:cNvGrpSpPr/>
        <p:nvPr/>
      </p:nvGrpSpPr>
      <p:grpSpPr>
        <a:xfrm>
          <a:off x="0" y="0"/>
          <a:ext cx="0" cy="0"/>
          <a:chOff x="0" y="0"/>
          <a:chExt cx="0" cy="0"/>
        </a:xfrm>
      </p:grpSpPr>
      <p:sp>
        <p:nvSpPr>
          <p:cNvPr id="3" name="Metin Yer Tutucusu 2">
            <a:extLst>
              <a:ext uri="{FF2B5EF4-FFF2-40B4-BE49-F238E27FC236}">
                <a16:creationId xmlns:a16="http://schemas.microsoft.com/office/drawing/2014/main" id="{D78B6C93-B9ED-405D-AA84-A762662DE33B}"/>
              </a:ext>
            </a:extLst>
          </p:cNvPr>
          <p:cNvSpPr>
            <a:spLocks noGrp="1"/>
          </p:cNvSpPr>
          <p:nvPr>
            <p:ph type="body" idx="1"/>
          </p:nvPr>
        </p:nvSpPr>
        <p:spPr>
          <a:xfrm>
            <a:off x="831850" y="1363185"/>
            <a:ext cx="5264150" cy="474242"/>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dirty="0"/>
              <a:t>Asıl metin stillerini düzenle</a:t>
            </a:r>
          </a:p>
        </p:txBody>
      </p:sp>
      <p:sp>
        <p:nvSpPr>
          <p:cNvPr id="4" name="Veri Yer Tutucusu 3">
            <a:extLst>
              <a:ext uri="{FF2B5EF4-FFF2-40B4-BE49-F238E27FC236}">
                <a16:creationId xmlns:a16="http://schemas.microsoft.com/office/drawing/2014/main" id="{07551BF4-9284-4A18-B116-C296A7AD713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8AA329C-2856-4688-9362-C4FE58DB3754}"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 Bilgi Yer Tutucusu 4">
            <a:extLst>
              <a:ext uri="{FF2B5EF4-FFF2-40B4-BE49-F238E27FC236}">
                <a16:creationId xmlns:a16="http://schemas.microsoft.com/office/drawing/2014/main" id="{07AE536A-061A-41C2-8833-66443B48299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a:extLst>
              <a:ext uri="{FF2B5EF4-FFF2-40B4-BE49-F238E27FC236}">
                <a16:creationId xmlns:a16="http://schemas.microsoft.com/office/drawing/2014/main" id="{9EB56C18-AADF-40F4-93A3-787BA548CD2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pic>
        <p:nvPicPr>
          <p:cNvPr id="7" name="Picture 2">
            <a:extLst>
              <a:ext uri="{FF2B5EF4-FFF2-40B4-BE49-F238E27FC236}">
                <a16:creationId xmlns:a16="http://schemas.microsoft.com/office/drawing/2014/main" id="{47322E5B-AC40-482A-96C3-161CD070D0C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800" y="77400"/>
            <a:ext cx="1216800" cy="1216800"/>
          </a:xfrm>
          <a:prstGeom prst="rect">
            <a:avLst/>
          </a:prstGeom>
        </p:spPr>
      </p:pic>
      <p:sp>
        <p:nvSpPr>
          <p:cNvPr id="8" name="Metin Yer Tutucusu 2">
            <a:extLst>
              <a:ext uri="{FF2B5EF4-FFF2-40B4-BE49-F238E27FC236}">
                <a16:creationId xmlns:a16="http://schemas.microsoft.com/office/drawing/2014/main" id="{D5552D81-852C-4558-9BA0-F960E4D8C54D}"/>
              </a:ext>
            </a:extLst>
          </p:cNvPr>
          <p:cNvSpPr>
            <a:spLocks noGrp="1"/>
          </p:cNvSpPr>
          <p:nvPr>
            <p:ph type="body" idx="13" hasCustomPrompt="1"/>
          </p:nvPr>
        </p:nvSpPr>
        <p:spPr>
          <a:xfrm>
            <a:off x="1519086" y="77401"/>
            <a:ext cx="10342235" cy="704616"/>
          </a:xfrm>
          <a:prstGeom prst="rect">
            <a:avLst/>
          </a:prstGeo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dirty="0"/>
              <a:t>Soru</a:t>
            </a:r>
          </a:p>
        </p:txBody>
      </p:sp>
      <p:sp>
        <p:nvSpPr>
          <p:cNvPr id="9" name="Metin Yer Tutucusu 2">
            <a:extLst>
              <a:ext uri="{FF2B5EF4-FFF2-40B4-BE49-F238E27FC236}">
                <a16:creationId xmlns:a16="http://schemas.microsoft.com/office/drawing/2014/main" id="{E6808329-4E42-4398-AA1A-A7DCCCBA74B1}"/>
              </a:ext>
            </a:extLst>
          </p:cNvPr>
          <p:cNvSpPr>
            <a:spLocks noGrp="1"/>
          </p:cNvSpPr>
          <p:nvPr>
            <p:ph type="body" idx="14"/>
          </p:nvPr>
        </p:nvSpPr>
        <p:spPr>
          <a:xfrm>
            <a:off x="6096000" y="1363185"/>
            <a:ext cx="5264150" cy="474242"/>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dirty="0"/>
              <a:t>Asıl metin stillerini düzenle</a:t>
            </a:r>
          </a:p>
        </p:txBody>
      </p:sp>
      <p:sp>
        <p:nvSpPr>
          <p:cNvPr id="10" name="Metin Yer Tutucusu 2">
            <a:extLst>
              <a:ext uri="{FF2B5EF4-FFF2-40B4-BE49-F238E27FC236}">
                <a16:creationId xmlns:a16="http://schemas.microsoft.com/office/drawing/2014/main" id="{1A007DB9-5130-48A6-A315-31741BB44725}"/>
              </a:ext>
            </a:extLst>
          </p:cNvPr>
          <p:cNvSpPr>
            <a:spLocks noGrp="1"/>
          </p:cNvSpPr>
          <p:nvPr>
            <p:ph type="body" idx="15"/>
          </p:nvPr>
        </p:nvSpPr>
        <p:spPr>
          <a:xfrm>
            <a:off x="6096000" y="3859767"/>
            <a:ext cx="5264150" cy="474242"/>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dirty="0"/>
              <a:t>Asıl metin stillerini düzenle</a:t>
            </a:r>
          </a:p>
        </p:txBody>
      </p:sp>
      <p:sp>
        <p:nvSpPr>
          <p:cNvPr id="11" name="Metin Yer Tutucusu 2">
            <a:extLst>
              <a:ext uri="{FF2B5EF4-FFF2-40B4-BE49-F238E27FC236}">
                <a16:creationId xmlns:a16="http://schemas.microsoft.com/office/drawing/2014/main" id="{00AB3861-A120-4F65-9ACA-048FE14D68F2}"/>
              </a:ext>
            </a:extLst>
          </p:cNvPr>
          <p:cNvSpPr>
            <a:spLocks noGrp="1"/>
          </p:cNvSpPr>
          <p:nvPr>
            <p:ph type="body" idx="16"/>
          </p:nvPr>
        </p:nvSpPr>
        <p:spPr>
          <a:xfrm>
            <a:off x="838200" y="3859767"/>
            <a:ext cx="5264150" cy="474242"/>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dirty="0"/>
              <a:t>Asıl metin stillerini düzenle</a:t>
            </a:r>
          </a:p>
        </p:txBody>
      </p:sp>
    </p:spTree>
    <p:extLst>
      <p:ext uri="{BB962C8B-B14F-4D97-AF65-F5344CB8AC3E}">
        <p14:creationId xmlns:p14="http://schemas.microsoft.com/office/powerpoint/2010/main" val="1507308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out)">
                                      <p:cBhvr>
                                        <p:cTn id="7" dur="7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9FD004A-B30C-42CC-83B6-A1F0A499BF16}"/>
              </a:ext>
            </a:extLst>
          </p:cNvPr>
          <p:cNvSpPr>
            <a:spLocks noGrp="1"/>
          </p:cNvSpPr>
          <p:nvPr>
            <p:ph type="title"/>
          </p:nvPr>
        </p:nvSpPr>
        <p:spPr>
          <a:xfrm>
            <a:off x="838200" y="109507"/>
            <a:ext cx="10515600" cy="803305"/>
          </a:xfrm>
          <a:prstGeom prst="rect">
            <a:avLst/>
          </a:prstGeom>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2BE7DF9-00A9-4893-B1CF-19C86C346465}"/>
              </a:ext>
            </a:extLst>
          </p:cNvPr>
          <p:cNvSpPr>
            <a:spLocks noGrp="1"/>
          </p:cNvSpPr>
          <p:nvPr>
            <p:ph sz="half" idx="1"/>
          </p:nvPr>
        </p:nvSpPr>
        <p:spPr>
          <a:xfrm>
            <a:off x="838200" y="1825625"/>
            <a:ext cx="5181600" cy="4351338"/>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3805A99-5839-4BD6-BFBA-CA0D27140B46}"/>
              </a:ext>
            </a:extLst>
          </p:cNvPr>
          <p:cNvSpPr>
            <a:spLocks noGrp="1"/>
          </p:cNvSpPr>
          <p:nvPr>
            <p:ph sz="half" idx="2"/>
          </p:nvPr>
        </p:nvSpPr>
        <p:spPr>
          <a:xfrm>
            <a:off x="6172200" y="1825625"/>
            <a:ext cx="5181600" cy="4351338"/>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3E5C00B-AC58-4FDB-A609-BBAC20CA9B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9CD8432-CA00-4D20-ACDF-5211E95B1875}"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Alt Bilgi Yer Tutucusu 5">
            <a:extLst>
              <a:ext uri="{FF2B5EF4-FFF2-40B4-BE49-F238E27FC236}">
                <a16:creationId xmlns:a16="http://schemas.microsoft.com/office/drawing/2014/main" id="{FB8BB86B-DFD5-4FE4-8157-FF30A1E4E90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ayt Numarası Yer Tutucusu 6">
            <a:extLst>
              <a:ext uri="{FF2B5EF4-FFF2-40B4-BE49-F238E27FC236}">
                <a16:creationId xmlns:a16="http://schemas.microsoft.com/office/drawing/2014/main" id="{E17DC086-1F9D-407E-9C82-8BD1C571D29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715196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25FEA83-A80E-4763-A935-7CEB92A568C0}"/>
              </a:ext>
            </a:extLst>
          </p:cNvPr>
          <p:cNvSpPr>
            <a:spLocks noGrp="1"/>
          </p:cNvSpPr>
          <p:nvPr>
            <p:ph type="title"/>
          </p:nvPr>
        </p:nvSpPr>
        <p:spPr>
          <a:xfrm>
            <a:off x="839788" y="365125"/>
            <a:ext cx="10515600" cy="1325563"/>
          </a:xfrm>
          <a:prstGeom prst="rect">
            <a:avLst/>
          </a:prstGeo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6470324-04C9-4F77-86EB-275BD5AD2EE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C6E1E1E0-7928-42BD-94B8-819C67711062}"/>
              </a:ext>
            </a:extLst>
          </p:cNvPr>
          <p:cNvSpPr>
            <a:spLocks noGrp="1"/>
          </p:cNvSpPr>
          <p:nvPr>
            <p:ph sz="half" idx="2"/>
          </p:nvPr>
        </p:nvSpPr>
        <p:spPr>
          <a:xfrm>
            <a:off x="839788" y="2505075"/>
            <a:ext cx="5157787" cy="3684588"/>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6680BC6-04F1-4177-A3FA-43E32FAB6CE1}"/>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C048CC19-E0E2-4F34-ABFC-B507A4FF11AE}"/>
              </a:ext>
            </a:extLst>
          </p:cNvPr>
          <p:cNvSpPr>
            <a:spLocks noGrp="1"/>
          </p:cNvSpPr>
          <p:nvPr>
            <p:ph sz="quarter" idx="4"/>
          </p:nvPr>
        </p:nvSpPr>
        <p:spPr>
          <a:xfrm>
            <a:off x="6172200" y="2505075"/>
            <a:ext cx="5183188" cy="3684588"/>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DDAF50A-FDF7-4F58-A1B4-54FA2F21FF0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5C350B5-0717-4413-8E82-551EC9EF3AA8}"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Alt Bilgi Yer Tutucusu 7">
            <a:extLst>
              <a:ext uri="{FF2B5EF4-FFF2-40B4-BE49-F238E27FC236}">
                <a16:creationId xmlns:a16="http://schemas.microsoft.com/office/drawing/2014/main" id="{14B3D7C9-8DD6-473A-A326-ED001A0DBEE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ayt Numarası Yer Tutucusu 8">
            <a:extLst>
              <a:ext uri="{FF2B5EF4-FFF2-40B4-BE49-F238E27FC236}">
                <a16:creationId xmlns:a16="http://schemas.microsoft.com/office/drawing/2014/main" id="{E935BB2E-C128-40B3-BE8C-F6E68A526BC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945482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23CBF7-7643-4587-9E22-26B304798C6E}"/>
              </a:ext>
            </a:extLst>
          </p:cNvPr>
          <p:cNvSpPr>
            <a:spLocks noGrp="1"/>
          </p:cNvSpPr>
          <p:nvPr>
            <p:ph type="title"/>
          </p:nvPr>
        </p:nvSpPr>
        <p:spPr>
          <a:xfrm>
            <a:off x="838200" y="109507"/>
            <a:ext cx="10515600" cy="803305"/>
          </a:xfrm>
          <a:prstGeom prst="rect">
            <a:avLst/>
          </a:prstGeom>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E909070-5328-4B1E-8B0D-E9CB4DE0006D}"/>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DDA3A07-7F42-4F62-B80D-BC6141C58AE3}"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Alt Bilgi Yer Tutucusu 3">
            <a:extLst>
              <a:ext uri="{FF2B5EF4-FFF2-40B4-BE49-F238E27FC236}">
                <a16:creationId xmlns:a16="http://schemas.microsoft.com/office/drawing/2014/main" id="{8A72E238-4954-4C84-8A32-03C31BCB270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ayt Numarası Yer Tutucusu 4">
            <a:extLst>
              <a:ext uri="{FF2B5EF4-FFF2-40B4-BE49-F238E27FC236}">
                <a16:creationId xmlns:a16="http://schemas.microsoft.com/office/drawing/2014/main" id="{22EB056E-342A-422F-80D9-4DF606748B2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90249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8F63C6C-C050-490F-9AFB-0B2C1731F58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06F3E7E-AC76-4C1A-B70B-1E18550BCF3C}"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Alt Bilgi Yer Tutucusu 2">
            <a:extLst>
              <a:ext uri="{FF2B5EF4-FFF2-40B4-BE49-F238E27FC236}">
                <a16:creationId xmlns:a16="http://schemas.microsoft.com/office/drawing/2014/main" id="{FB371FAE-C615-4B57-9FB1-7173C560BCE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ayt Numarası Yer Tutucusu 3">
            <a:extLst>
              <a:ext uri="{FF2B5EF4-FFF2-40B4-BE49-F238E27FC236}">
                <a16:creationId xmlns:a16="http://schemas.microsoft.com/office/drawing/2014/main" id="{F48880C9-264D-40AE-A77D-F1FAF35C6F8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768260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9AFC824-FB99-42AC-A3DC-5E06A5DC9CF9}"/>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FAE73E4-CB32-4A94-9A13-2822808727B5}"/>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3A5078D-CDED-4AD7-9590-8542556187B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6AC86240-5E77-45DD-8233-66539DB2646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540E8EA-ED79-4CE9-A982-0B02CECA3CDD}"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Alt Bilgi Yer Tutucusu 5">
            <a:extLst>
              <a:ext uri="{FF2B5EF4-FFF2-40B4-BE49-F238E27FC236}">
                <a16:creationId xmlns:a16="http://schemas.microsoft.com/office/drawing/2014/main" id="{6748CA8C-A1CA-4E5B-A318-E4813513767A}"/>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ayt Numarası Yer Tutucusu 6">
            <a:extLst>
              <a:ext uri="{FF2B5EF4-FFF2-40B4-BE49-F238E27FC236}">
                <a16:creationId xmlns:a16="http://schemas.microsoft.com/office/drawing/2014/main" id="{6F41ECFE-A89A-47A0-BCD4-17FE401D269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65567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55AB22-432E-45D6-A416-6350FA131726}"/>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A5F57EE-CEB3-4EEB-A953-6FB198F5FBC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p>
        </p:txBody>
      </p:sp>
      <p:sp>
        <p:nvSpPr>
          <p:cNvPr id="4" name="Metin Yer Tutucusu 3">
            <a:extLst>
              <a:ext uri="{FF2B5EF4-FFF2-40B4-BE49-F238E27FC236}">
                <a16:creationId xmlns:a16="http://schemas.microsoft.com/office/drawing/2014/main" id="{A46D52CB-2D9F-4CF8-9A24-AC7BCC2AAD8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55DF5EA5-F676-4AE5-9B24-F4D8249222D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6EACA25-51BB-42D5-8780-8522EFDEC25C}"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Alt Bilgi Yer Tutucusu 5">
            <a:extLst>
              <a:ext uri="{FF2B5EF4-FFF2-40B4-BE49-F238E27FC236}">
                <a16:creationId xmlns:a16="http://schemas.microsoft.com/office/drawing/2014/main" id="{D4744EC3-780B-4822-939F-A4FCACBC456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ayt Numarası Yer Tutucusu 6">
            <a:extLst>
              <a:ext uri="{FF2B5EF4-FFF2-40B4-BE49-F238E27FC236}">
                <a16:creationId xmlns:a16="http://schemas.microsoft.com/office/drawing/2014/main" id="{8926EEDE-8E68-474F-A5DE-7563C73CF25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64542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Dikdörtgen 9">
            <a:extLst>
              <a:ext uri="{FF2B5EF4-FFF2-40B4-BE49-F238E27FC236}">
                <a16:creationId xmlns:a16="http://schemas.microsoft.com/office/drawing/2014/main" id="{D9B4F846-409B-4704-A93F-289EC8CB5262}"/>
              </a:ext>
            </a:extLst>
          </p:cNvPr>
          <p:cNvSpPr/>
          <p:nvPr userDrawn="1"/>
        </p:nvSpPr>
        <p:spPr>
          <a:xfrm>
            <a:off x="0" y="6492874"/>
            <a:ext cx="12192000" cy="365126"/>
          </a:xfrm>
          <a:prstGeom prst="rect">
            <a:avLst/>
          </a:prstGeom>
          <a:solidFill>
            <a:srgbClr val="DA291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Veri Yer Tutucusu 3">
            <a:extLst>
              <a:ext uri="{FF2B5EF4-FFF2-40B4-BE49-F238E27FC236}">
                <a16:creationId xmlns:a16="http://schemas.microsoft.com/office/drawing/2014/main" id="{923ED499-D92D-40E9-8507-C09A8F256B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F2DF296-AC62-4BF9-8858-132E4AEC04A5}" type="datetime1">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1.04.2022</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 Bilgi Yer Tutucusu 4">
            <a:extLst>
              <a:ext uri="{FF2B5EF4-FFF2-40B4-BE49-F238E27FC236}">
                <a16:creationId xmlns:a16="http://schemas.microsoft.com/office/drawing/2014/main" id="{FEECA6D5-DCA2-4924-99FC-829A983BFA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a:extLst>
              <a:ext uri="{FF2B5EF4-FFF2-40B4-BE49-F238E27FC236}">
                <a16:creationId xmlns:a16="http://schemas.microsoft.com/office/drawing/2014/main" id="{E89AA765-5959-49AF-837D-ED39834CFD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04179C0-2FAF-40E7-95FD-4611965BA2F9}"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Dikdörtgen 6">
            <a:extLst>
              <a:ext uri="{FF2B5EF4-FFF2-40B4-BE49-F238E27FC236}">
                <a16:creationId xmlns:a16="http://schemas.microsoft.com/office/drawing/2014/main" id="{2D5AFFF2-3781-481F-9CBD-BEC7181C7ED5}"/>
              </a:ext>
            </a:extLst>
          </p:cNvPr>
          <p:cNvSpPr/>
          <p:nvPr userDrawn="1"/>
        </p:nvSpPr>
        <p:spPr>
          <a:xfrm>
            <a:off x="0" y="0"/>
            <a:ext cx="12192000" cy="803305"/>
          </a:xfrm>
          <a:prstGeom prst="rect">
            <a:avLst/>
          </a:prstGeom>
          <a:solidFill>
            <a:srgbClr val="DA291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Dikdörtgen 7">
            <a:extLst>
              <a:ext uri="{FF2B5EF4-FFF2-40B4-BE49-F238E27FC236}">
                <a16:creationId xmlns:a16="http://schemas.microsoft.com/office/drawing/2014/main" id="{611420EC-340A-4BB8-9BEC-33DD4BFAAB6F}"/>
              </a:ext>
            </a:extLst>
          </p:cNvPr>
          <p:cNvSpPr/>
          <p:nvPr userDrawn="1"/>
        </p:nvSpPr>
        <p:spPr>
          <a:xfrm>
            <a:off x="0" y="875072"/>
            <a:ext cx="12192000" cy="68826"/>
          </a:xfrm>
          <a:prstGeom prst="rect">
            <a:avLst/>
          </a:prstGeom>
          <a:solidFill>
            <a:srgbClr val="DA291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5391457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dirty="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r>
              <a:rPr lang="tr-TR" sz="2100" b="1" dirty="0"/>
              <a:t>MINISTRY OF JUSTICE OF TÜRKİYE</a:t>
            </a:r>
          </a:p>
          <a:p>
            <a:r>
              <a:rPr lang="en-GB" sz="2100" b="1" dirty="0"/>
              <a:t>DEPARTMENT OF HUMAN RIGHTS</a:t>
            </a:r>
          </a:p>
        </p:txBody>
      </p:sp>
      <p:sp>
        <p:nvSpPr>
          <p:cNvPr id="3" name="Dikdörtgen 2"/>
          <p:cNvSpPr/>
          <p:nvPr/>
        </p:nvSpPr>
        <p:spPr>
          <a:xfrm>
            <a:off x="721895" y="1443798"/>
            <a:ext cx="10365205" cy="4308872"/>
          </a:xfrm>
          <a:prstGeom prst="rect">
            <a:avLst/>
          </a:prstGeom>
        </p:spPr>
        <p:txBody>
          <a:bodyPr wrap="square">
            <a:spAutoFit/>
          </a:bodyPr>
          <a:lstStyle/>
          <a:p>
            <a:pPr algn="ctr">
              <a:defRPr/>
            </a:pPr>
            <a:endParaRPr lang="tr-TR" b="1" dirty="0"/>
          </a:p>
          <a:p>
            <a:pPr algn="ctr">
              <a:defRPr/>
            </a:pPr>
            <a:r>
              <a:rPr kumimoji="0" lang="tr-TR" sz="2400" b="1" i="0" u="none" strike="noStrike" kern="0" cap="none" spc="0" normalizeH="0" baseline="0" noProof="0" dirty="0" err="1">
                <a:ln>
                  <a:noFill/>
                </a:ln>
                <a:solidFill>
                  <a:sysClr val="windowText" lastClr="000000"/>
                </a:solidFill>
                <a:effectLst/>
                <a:uLnTx/>
                <a:uFillTx/>
              </a:rPr>
              <a:t>Effective</a:t>
            </a:r>
            <a:r>
              <a:rPr kumimoji="0" lang="tr-TR" sz="2400" b="1" i="0" u="none" strike="noStrike" kern="0" cap="none" spc="0" normalizeH="0" baseline="0" noProof="0" dirty="0">
                <a:ln>
                  <a:noFill/>
                </a:ln>
                <a:solidFill>
                  <a:sysClr val="windowText" lastClr="000000"/>
                </a:solidFill>
                <a:effectLst/>
                <a:uLnTx/>
                <a:uFillTx/>
              </a:rPr>
              <a:t> </a:t>
            </a:r>
            <a:r>
              <a:rPr kumimoji="0" lang="tr-TR" sz="2400" b="1" i="0" u="none" strike="noStrike" kern="0" cap="none" spc="0" normalizeH="0" baseline="0" noProof="0" dirty="0" err="1">
                <a:ln>
                  <a:noFill/>
                </a:ln>
                <a:solidFill>
                  <a:sysClr val="windowText" lastClr="000000"/>
                </a:solidFill>
                <a:effectLst/>
                <a:uLnTx/>
                <a:uFillTx/>
              </a:rPr>
              <a:t>National</a:t>
            </a:r>
            <a:r>
              <a:rPr kumimoji="0" lang="tr-TR" sz="2400" b="1" i="0" u="none" strike="noStrike" kern="0" cap="none" spc="0" normalizeH="0" baseline="0" noProof="0" dirty="0">
                <a:ln>
                  <a:noFill/>
                </a:ln>
                <a:solidFill>
                  <a:sysClr val="windowText" lastClr="000000"/>
                </a:solidFill>
                <a:effectLst/>
                <a:uLnTx/>
                <a:uFillTx/>
              </a:rPr>
              <a:t> </a:t>
            </a:r>
            <a:r>
              <a:rPr kumimoji="0" lang="tr-TR" sz="2400" b="1" i="0" u="none" strike="noStrike" kern="0" cap="none" spc="0" normalizeH="0" baseline="0" noProof="0" dirty="0" err="1">
                <a:ln>
                  <a:noFill/>
                </a:ln>
                <a:solidFill>
                  <a:sysClr val="windowText" lastClr="000000"/>
                </a:solidFill>
                <a:effectLst/>
                <a:uLnTx/>
                <a:uFillTx/>
              </a:rPr>
              <a:t>Co-ordination</a:t>
            </a:r>
            <a:r>
              <a:rPr kumimoji="0" lang="tr-TR" sz="2400" b="1" i="0" u="none" strike="noStrike" kern="0" cap="none" spc="0" normalizeH="0" baseline="0" noProof="0" dirty="0">
                <a:ln>
                  <a:noFill/>
                </a:ln>
                <a:solidFill>
                  <a:sysClr val="windowText" lastClr="000000"/>
                </a:solidFill>
                <a:effectLst/>
                <a:uLnTx/>
                <a:uFillTx/>
              </a:rPr>
              <a:t>: A </a:t>
            </a:r>
            <a:r>
              <a:rPr kumimoji="0" lang="tr-TR" sz="2400" b="1" i="0" u="none" strike="noStrike" kern="0" cap="none" spc="0" normalizeH="0" baseline="0" noProof="0" dirty="0" err="1">
                <a:ln>
                  <a:noFill/>
                </a:ln>
                <a:solidFill>
                  <a:sysClr val="windowText" lastClr="000000"/>
                </a:solidFill>
                <a:effectLst/>
                <a:uLnTx/>
                <a:uFillTx/>
              </a:rPr>
              <a:t>Key</a:t>
            </a:r>
            <a:r>
              <a:rPr kumimoji="0" lang="tr-TR" sz="2400" b="1" i="0" u="none" strike="noStrike" kern="0" cap="none" spc="0" normalizeH="0" baseline="0" noProof="0" dirty="0">
                <a:ln>
                  <a:noFill/>
                </a:ln>
                <a:solidFill>
                  <a:sysClr val="windowText" lastClr="000000"/>
                </a:solidFill>
                <a:effectLst/>
                <a:uLnTx/>
                <a:uFillTx/>
              </a:rPr>
              <a:t> </a:t>
            </a:r>
            <a:r>
              <a:rPr kumimoji="0" lang="tr-TR" sz="2400" b="1" i="0" u="none" strike="noStrike" kern="0" cap="none" spc="0" normalizeH="0" baseline="0" noProof="0" dirty="0" err="1">
                <a:ln>
                  <a:noFill/>
                </a:ln>
                <a:solidFill>
                  <a:sysClr val="windowText" lastClr="000000"/>
                </a:solidFill>
                <a:effectLst/>
                <a:uLnTx/>
                <a:uFillTx/>
              </a:rPr>
              <a:t>Factor</a:t>
            </a:r>
            <a:r>
              <a:rPr kumimoji="0" lang="tr-TR" sz="2400" b="1" i="0" u="none" strike="noStrike" kern="0" cap="none" spc="0" normalizeH="0" baseline="0" noProof="0" dirty="0">
                <a:ln>
                  <a:noFill/>
                </a:ln>
                <a:solidFill>
                  <a:sysClr val="windowText" lastClr="000000"/>
                </a:solidFill>
                <a:effectLst/>
                <a:uLnTx/>
                <a:uFillTx/>
              </a:rPr>
              <a:t> in </a:t>
            </a:r>
            <a:r>
              <a:rPr kumimoji="0" lang="tr-TR" sz="2400" b="1" i="0" u="none" strike="noStrike" kern="0" cap="none" spc="0" normalizeH="0" baseline="0" noProof="0" dirty="0" err="1">
                <a:ln>
                  <a:noFill/>
                </a:ln>
                <a:solidFill>
                  <a:sysClr val="windowText" lastClr="000000"/>
                </a:solidFill>
                <a:effectLst/>
                <a:uLnTx/>
                <a:uFillTx/>
              </a:rPr>
              <a:t>Reinforcing</a:t>
            </a:r>
            <a:r>
              <a:rPr kumimoji="0" lang="tr-TR" sz="2400" b="1" i="0" u="none" strike="noStrike" kern="0" cap="none" spc="0" normalizeH="0" baseline="0" noProof="0" dirty="0">
                <a:ln>
                  <a:noFill/>
                </a:ln>
                <a:solidFill>
                  <a:sysClr val="windowText" lastClr="000000"/>
                </a:solidFill>
                <a:effectLst/>
                <a:uLnTx/>
                <a:uFillTx/>
              </a:rPr>
              <a:t> </a:t>
            </a:r>
            <a:r>
              <a:rPr kumimoji="0" lang="tr-TR" sz="2400" b="1" i="0" u="none" strike="noStrike" kern="0" cap="none" spc="0" normalizeH="0" baseline="0" noProof="0" dirty="0" err="1">
                <a:ln>
                  <a:noFill/>
                </a:ln>
                <a:solidFill>
                  <a:sysClr val="windowText" lastClr="000000"/>
                </a:solidFill>
                <a:effectLst/>
                <a:uLnTx/>
                <a:uFillTx/>
              </a:rPr>
              <a:t>the</a:t>
            </a:r>
            <a:r>
              <a:rPr kumimoji="0" lang="tr-TR" sz="2400" b="1" i="0" u="none" strike="noStrike" kern="0" cap="none" spc="0" normalizeH="0" baseline="0" noProof="0" dirty="0">
                <a:ln>
                  <a:noFill/>
                </a:ln>
                <a:solidFill>
                  <a:sysClr val="windowText" lastClr="000000"/>
                </a:solidFill>
                <a:effectLst/>
                <a:uLnTx/>
                <a:uFillTx/>
              </a:rPr>
              <a:t> </a:t>
            </a:r>
            <a:r>
              <a:rPr kumimoji="0" lang="tr-TR" sz="2400" b="1" i="0" u="none" strike="noStrike" kern="0" cap="none" spc="0" normalizeH="0" baseline="0" noProof="0" dirty="0" err="1">
                <a:ln>
                  <a:noFill/>
                </a:ln>
                <a:solidFill>
                  <a:sysClr val="windowText" lastClr="000000"/>
                </a:solidFill>
                <a:effectLst/>
                <a:uLnTx/>
                <a:uFillTx/>
              </a:rPr>
              <a:t>Domestic</a:t>
            </a:r>
            <a:r>
              <a:rPr kumimoji="0" lang="tr-TR" sz="2400" b="1" i="0" u="none" strike="noStrike" kern="0" cap="none" spc="0" normalizeH="0" baseline="0" noProof="0" dirty="0">
                <a:ln>
                  <a:noFill/>
                </a:ln>
                <a:solidFill>
                  <a:sysClr val="windowText" lastClr="000000"/>
                </a:solidFill>
                <a:effectLst/>
                <a:uLnTx/>
                <a:uFillTx/>
              </a:rPr>
              <a:t> </a:t>
            </a:r>
            <a:r>
              <a:rPr kumimoji="0" lang="tr-TR" sz="2400" b="1" i="0" u="none" strike="noStrike" kern="0" cap="none" spc="0" normalizeH="0" baseline="0" noProof="0" dirty="0" err="1">
                <a:ln>
                  <a:noFill/>
                </a:ln>
                <a:solidFill>
                  <a:sysClr val="windowText" lastClr="000000"/>
                </a:solidFill>
                <a:effectLst/>
                <a:uLnTx/>
                <a:uFillTx/>
              </a:rPr>
              <a:t>Capacity</a:t>
            </a:r>
            <a:r>
              <a:rPr kumimoji="0" lang="tr-TR" sz="2400" b="1" i="0" u="none" strike="noStrike" kern="0" cap="none" spc="0" normalizeH="0" baseline="0" noProof="0" dirty="0">
                <a:ln>
                  <a:noFill/>
                </a:ln>
                <a:solidFill>
                  <a:sysClr val="windowText" lastClr="000000"/>
                </a:solidFill>
                <a:effectLst/>
                <a:uLnTx/>
                <a:uFillTx/>
              </a:rPr>
              <a:t> </a:t>
            </a:r>
            <a:r>
              <a:rPr kumimoji="0" lang="tr-TR" sz="2400" b="1" i="0" u="none" strike="noStrike" kern="0" cap="none" spc="0" normalizeH="0" baseline="0" noProof="0" dirty="0" err="1">
                <a:ln>
                  <a:noFill/>
                </a:ln>
                <a:solidFill>
                  <a:sysClr val="windowText" lastClr="000000"/>
                </a:solidFill>
                <a:effectLst/>
                <a:uLnTx/>
                <a:uFillTx/>
              </a:rPr>
              <a:t>for</a:t>
            </a:r>
            <a:r>
              <a:rPr kumimoji="0" lang="tr-TR" sz="2400" b="1" i="0" u="none" strike="noStrike" kern="0" cap="none" spc="0" normalizeH="0" baseline="0" noProof="0" dirty="0">
                <a:ln>
                  <a:noFill/>
                </a:ln>
                <a:solidFill>
                  <a:sysClr val="windowText" lastClr="000000"/>
                </a:solidFill>
                <a:effectLst/>
                <a:uLnTx/>
                <a:uFillTx/>
              </a:rPr>
              <a:t> </a:t>
            </a:r>
            <a:r>
              <a:rPr kumimoji="0" lang="tr-TR" sz="2400" b="1" i="0" u="none" strike="noStrike" kern="0" cap="none" spc="0" normalizeH="0" baseline="0" noProof="0" dirty="0" err="1">
                <a:ln>
                  <a:noFill/>
                </a:ln>
                <a:solidFill>
                  <a:sysClr val="windowText" lastClr="000000"/>
                </a:solidFill>
                <a:effectLst/>
                <a:uLnTx/>
                <a:uFillTx/>
              </a:rPr>
              <a:t>Rapid</a:t>
            </a:r>
            <a:r>
              <a:rPr kumimoji="0" lang="tr-TR" sz="2400" b="1" i="0" u="none" strike="noStrike" kern="0" cap="none" spc="0" normalizeH="0" baseline="0" noProof="0" dirty="0">
                <a:ln>
                  <a:noFill/>
                </a:ln>
                <a:solidFill>
                  <a:sysClr val="windowText" lastClr="000000"/>
                </a:solidFill>
                <a:effectLst/>
                <a:uLnTx/>
                <a:uFillTx/>
              </a:rPr>
              <a:t> </a:t>
            </a:r>
            <a:r>
              <a:rPr kumimoji="0" lang="tr-TR" sz="2400" b="1" i="0" u="none" strike="noStrike" kern="0" cap="none" spc="0" normalizeH="0" baseline="0" noProof="0" dirty="0" err="1">
                <a:ln>
                  <a:noFill/>
                </a:ln>
                <a:solidFill>
                  <a:sysClr val="windowText" lastClr="000000"/>
                </a:solidFill>
                <a:effectLst/>
                <a:uLnTx/>
                <a:uFillTx/>
              </a:rPr>
              <a:t>Execution</a:t>
            </a:r>
            <a:r>
              <a:rPr kumimoji="0" lang="tr-TR" sz="2400" b="1" i="0" u="none" strike="noStrike" kern="0" cap="none" spc="0" normalizeH="0" baseline="0" noProof="0" dirty="0">
                <a:ln>
                  <a:noFill/>
                </a:ln>
                <a:solidFill>
                  <a:sysClr val="windowText" lastClr="000000"/>
                </a:solidFill>
                <a:effectLst/>
                <a:uLnTx/>
                <a:uFillTx/>
              </a:rPr>
              <a:t> of </a:t>
            </a:r>
            <a:r>
              <a:rPr kumimoji="0" lang="tr-TR" sz="2400" b="1" i="0" u="none" strike="noStrike" kern="0" cap="none" spc="0" normalizeH="0" baseline="0" noProof="0" dirty="0" err="1">
                <a:ln>
                  <a:noFill/>
                </a:ln>
                <a:solidFill>
                  <a:sysClr val="windowText" lastClr="000000"/>
                </a:solidFill>
                <a:effectLst/>
                <a:uLnTx/>
                <a:uFillTx/>
              </a:rPr>
              <a:t>Judgments</a:t>
            </a:r>
            <a:r>
              <a:rPr kumimoji="0" lang="tr-TR" sz="2400" b="1" i="0" u="none" strike="noStrike" kern="0" cap="none" spc="0" normalizeH="0" baseline="0" noProof="0" dirty="0">
                <a:ln>
                  <a:noFill/>
                </a:ln>
                <a:solidFill>
                  <a:sysClr val="windowText" lastClr="000000"/>
                </a:solidFill>
                <a:effectLst/>
                <a:uLnTx/>
                <a:uFillTx/>
              </a:rPr>
              <a:t> of </a:t>
            </a:r>
            <a:r>
              <a:rPr kumimoji="0" lang="tr-TR" sz="2400" b="1" i="0" u="none" strike="noStrike" kern="0" cap="none" spc="0" normalizeH="0" baseline="0" noProof="0" dirty="0" err="1">
                <a:ln>
                  <a:noFill/>
                </a:ln>
                <a:solidFill>
                  <a:sysClr val="windowText" lastClr="000000"/>
                </a:solidFill>
                <a:effectLst/>
                <a:uLnTx/>
                <a:uFillTx/>
              </a:rPr>
              <a:t>the</a:t>
            </a:r>
            <a:r>
              <a:rPr kumimoji="0" lang="tr-TR" sz="2400" b="1" i="0" u="none" strike="noStrike" kern="0" cap="none" spc="0" normalizeH="0" baseline="0" noProof="0" dirty="0">
                <a:ln>
                  <a:noFill/>
                </a:ln>
                <a:solidFill>
                  <a:sysClr val="windowText" lastClr="000000"/>
                </a:solidFill>
                <a:effectLst/>
                <a:uLnTx/>
                <a:uFillTx/>
              </a:rPr>
              <a:t> </a:t>
            </a:r>
            <a:r>
              <a:rPr kumimoji="0" lang="tr-TR" sz="2400" b="1" i="0" u="none" strike="noStrike" kern="0" cap="none" spc="0" normalizeH="0" baseline="0" noProof="0" dirty="0" err="1">
                <a:ln>
                  <a:noFill/>
                </a:ln>
                <a:solidFill>
                  <a:sysClr val="windowText" lastClr="000000"/>
                </a:solidFill>
                <a:effectLst/>
                <a:uLnTx/>
                <a:uFillTx/>
              </a:rPr>
              <a:t>ECtHR</a:t>
            </a:r>
            <a:endParaRPr kumimoji="0" lang="tr-TR" sz="2400" b="1" i="0" u="none" strike="noStrike" kern="0" cap="none" spc="0" normalizeH="0" baseline="0" noProof="0" dirty="0">
              <a:ln>
                <a:noFill/>
              </a:ln>
              <a:solidFill>
                <a:sysClr val="windowText" lastClr="000000"/>
              </a:solidFill>
              <a:effectLst/>
              <a:uLnTx/>
              <a:uFillTx/>
            </a:endParaRPr>
          </a:p>
          <a:p>
            <a:pPr algn="ctr">
              <a:defRPr/>
            </a:pPr>
            <a:endParaRPr kumimoji="0" lang="tr-TR" sz="2000" b="1" i="0" u="none" strike="noStrike" kern="0" cap="none" spc="0" normalizeH="0" baseline="0" noProof="0" dirty="0">
              <a:ln>
                <a:noFill/>
              </a:ln>
              <a:solidFill>
                <a:sysClr val="windowText" lastClr="000000"/>
              </a:solidFill>
              <a:effectLst/>
              <a:uLnTx/>
              <a:uFillTx/>
            </a:endParaRPr>
          </a:p>
          <a:p>
            <a:pPr algn="ctr">
              <a:defRPr/>
            </a:pPr>
            <a:endParaRPr lang="tr-TR" sz="2000" b="1" kern="0" dirty="0">
              <a:solidFill>
                <a:sysClr val="windowText" lastClr="000000"/>
              </a:solidFill>
            </a:endParaRPr>
          </a:p>
          <a:p>
            <a:pPr algn="ctr">
              <a:defRPr/>
            </a:pPr>
            <a:r>
              <a:rPr lang="en-GB" dirty="0"/>
              <a:t>Co-ordinators’ contribution to maintaining an effective dialogue with the Committee of Ministers, through timely transmission of relevant information on the execution process</a:t>
            </a:r>
            <a:endParaRPr lang="tr-TR" dirty="0"/>
          </a:p>
          <a:p>
            <a:pPr algn="ctr">
              <a:defRPr/>
            </a:pPr>
            <a:endParaRPr lang="tr-TR" dirty="0"/>
          </a:p>
          <a:p>
            <a:pPr algn="ctr">
              <a:defRPr/>
            </a:pPr>
            <a:endParaRPr lang="tr-TR" b="1" kern="0" dirty="0">
              <a:solidFill>
                <a:sysClr val="windowText" lastClr="000000"/>
              </a:solidFill>
            </a:endParaRPr>
          </a:p>
          <a:p>
            <a:pPr algn="ctr">
              <a:defRPr/>
            </a:pPr>
            <a:r>
              <a:rPr lang="tr-TR" b="1" kern="0" dirty="0">
                <a:solidFill>
                  <a:sysClr val="windowText" lastClr="000000"/>
                </a:solidFill>
              </a:rPr>
              <a:t>Dr. Hacı Ali AÇIKGÜL</a:t>
            </a:r>
          </a:p>
          <a:p>
            <a:pPr algn="ctr">
              <a:defRPr/>
            </a:pPr>
            <a:r>
              <a:rPr lang="tr-TR" b="1" kern="0" dirty="0" err="1">
                <a:solidFill>
                  <a:sysClr val="windowText" lastClr="000000"/>
                </a:solidFill>
              </a:rPr>
              <a:t>Head</a:t>
            </a:r>
            <a:r>
              <a:rPr lang="tr-TR" b="1" kern="0" dirty="0">
                <a:solidFill>
                  <a:sysClr val="windowText" lastClr="000000"/>
                </a:solidFill>
              </a:rPr>
              <a:t> of </a:t>
            </a:r>
            <a:r>
              <a:rPr lang="tr-TR" b="1" kern="0" dirty="0" err="1">
                <a:solidFill>
                  <a:sysClr val="windowText" lastClr="000000"/>
                </a:solidFill>
              </a:rPr>
              <a:t>Department</a:t>
            </a:r>
            <a:r>
              <a:rPr lang="tr-TR" b="1" kern="0" dirty="0">
                <a:solidFill>
                  <a:sysClr val="windowText" lastClr="000000"/>
                </a:solidFill>
              </a:rPr>
              <a:t> of Human </a:t>
            </a:r>
            <a:r>
              <a:rPr lang="tr-TR" b="1" kern="0" dirty="0" err="1">
                <a:solidFill>
                  <a:sysClr val="windowText" lastClr="000000"/>
                </a:solidFill>
              </a:rPr>
              <a:t>Rights</a:t>
            </a:r>
            <a:endParaRPr lang="tr-TR" b="1" kern="0" dirty="0">
              <a:solidFill>
                <a:sysClr val="windowText" lastClr="000000"/>
              </a:solidFill>
            </a:endParaRPr>
          </a:p>
          <a:p>
            <a:pPr algn="ctr">
              <a:defRPr/>
            </a:pPr>
            <a:r>
              <a:rPr lang="tr-TR" b="1" kern="0" dirty="0" err="1">
                <a:solidFill>
                  <a:sysClr val="windowText" lastClr="000000"/>
                </a:solidFill>
              </a:rPr>
              <a:t>Ministry</a:t>
            </a:r>
            <a:r>
              <a:rPr lang="tr-TR" b="1" kern="0" dirty="0">
                <a:solidFill>
                  <a:sysClr val="windowText" lastClr="000000"/>
                </a:solidFill>
              </a:rPr>
              <a:t> of </a:t>
            </a:r>
            <a:r>
              <a:rPr lang="tr-TR" b="1" kern="0" dirty="0" err="1">
                <a:solidFill>
                  <a:sysClr val="windowText" lastClr="000000"/>
                </a:solidFill>
              </a:rPr>
              <a:t>Justice</a:t>
            </a:r>
            <a:r>
              <a:rPr lang="tr-TR" b="1" kern="0" dirty="0">
                <a:solidFill>
                  <a:sysClr val="windowText" lastClr="000000"/>
                </a:solidFill>
              </a:rPr>
              <a:t> of Türkiye</a:t>
            </a:r>
          </a:p>
          <a:p>
            <a:pPr algn="ctr">
              <a:defRPr/>
            </a:pPr>
            <a:endParaRPr lang="en-GB" dirty="0"/>
          </a:p>
          <a:p>
            <a:pPr algn="ctr">
              <a:defRPr/>
            </a:pPr>
            <a:endParaRPr kumimoji="0" lang="tr-TR" sz="2400" b="1"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3999987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467549"/>
            <a:ext cx="8353425" cy="1077218"/>
          </a:xfrm>
          <a:prstGeom prst="rect">
            <a:avLst/>
          </a:prstGeom>
        </p:spPr>
        <p:txBody>
          <a:bodyPr wrap="square">
            <a:spAutoFit/>
          </a:bodyPr>
          <a:lstStyle/>
          <a:p>
            <a:pPr lvl="1"/>
            <a:r>
              <a:rPr lang="en-GB" sz="3200" dirty="0">
                <a:solidFill>
                  <a:prstClr val="black"/>
                </a:solidFill>
                <a:latin typeface="Calibri Light" panose="020F0302020204030204"/>
                <a:ea typeface="+mj-ea"/>
                <a:cs typeface="+mj-cs"/>
              </a:rPr>
              <a:t>Introduction of the remedy of individual application</a:t>
            </a:r>
          </a:p>
        </p:txBody>
      </p:sp>
      <p:sp>
        <p:nvSpPr>
          <p:cNvPr id="3" name="Dikdörtgen 2"/>
          <p:cNvSpPr/>
          <p:nvPr/>
        </p:nvSpPr>
        <p:spPr>
          <a:xfrm>
            <a:off x="476250" y="3124209"/>
            <a:ext cx="10810874" cy="2031325"/>
          </a:xfrm>
          <a:prstGeom prst="rect">
            <a:avLst/>
          </a:prstGeom>
        </p:spPr>
        <p:txBody>
          <a:bodyPr wrap="square">
            <a:spAutoFit/>
          </a:bodyPr>
          <a:lstStyle/>
          <a:p>
            <a:pPr marL="285750" indent="-285750">
              <a:buFont typeface="Arial" panose="020B0604020202020204" pitchFamily="34" charset="0"/>
              <a:buChar char="•"/>
            </a:pPr>
            <a:r>
              <a:rPr lang="en-GB" dirty="0"/>
              <a:t>In 2012 the remedy of individual application to the Constitutional Court was introduced.</a:t>
            </a:r>
            <a:endParaRPr lang="tr-TR" dirty="0"/>
          </a:p>
          <a:p>
            <a:endParaRPr lang="en-GB" dirty="0"/>
          </a:p>
          <a:p>
            <a:pPr marL="285750" indent="-285750">
              <a:buFont typeface="Arial" panose="020B0604020202020204" pitchFamily="34" charset="0"/>
              <a:buChar char="•"/>
            </a:pPr>
            <a:r>
              <a:rPr lang="en-GB" dirty="0"/>
              <a:t>The Court has recognised the remedy of individual application as an effective domestic remedy.</a:t>
            </a:r>
            <a:endParaRPr lang="tr-TR" dirty="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err="1"/>
              <a:t>Individual</a:t>
            </a:r>
            <a:r>
              <a:rPr lang="tr-TR" dirty="0"/>
              <a:t> </a:t>
            </a:r>
            <a:r>
              <a:rPr lang="tr-TR" dirty="0" err="1"/>
              <a:t>application</a:t>
            </a:r>
            <a:r>
              <a:rPr lang="tr-TR" dirty="0"/>
              <a:t> </a:t>
            </a:r>
            <a:r>
              <a:rPr lang="tr-TR" dirty="0" err="1"/>
              <a:t>to</a:t>
            </a:r>
            <a:r>
              <a:rPr lang="tr-TR" dirty="0"/>
              <a:t> </a:t>
            </a:r>
            <a:r>
              <a:rPr lang="tr-TR" dirty="0" err="1"/>
              <a:t>the</a:t>
            </a:r>
            <a:r>
              <a:rPr lang="tr-TR" dirty="0"/>
              <a:t> </a:t>
            </a:r>
            <a:r>
              <a:rPr lang="tr-TR" dirty="0" err="1"/>
              <a:t>Constitutional</a:t>
            </a:r>
            <a:r>
              <a:rPr lang="tr-TR" dirty="0"/>
              <a:t> Court </a:t>
            </a:r>
            <a:r>
              <a:rPr lang="tr-TR" dirty="0" err="1"/>
              <a:t>plays</a:t>
            </a:r>
            <a:r>
              <a:rPr lang="tr-TR" dirty="0"/>
              <a:t> a </a:t>
            </a:r>
            <a:r>
              <a:rPr lang="tr-TR" dirty="0" err="1"/>
              <a:t>vital</a:t>
            </a:r>
            <a:r>
              <a:rPr lang="tr-TR" dirty="0"/>
              <a:t> role </a:t>
            </a:r>
            <a:r>
              <a:rPr lang="tr-TR" dirty="0" err="1"/>
              <a:t>for</a:t>
            </a:r>
            <a:r>
              <a:rPr lang="tr-TR" dirty="0"/>
              <a:t> </a:t>
            </a:r>
            <a:r>
              <a:rPr lang="tr-TR" dirty="0" err="1"/>
              <a:t>the</a:t>
            </a:r>
            <a:r>
              <a:rPr lang="tr-TR" dirty="0"/>
              <a:t> </a:t>
            </a:r>
            <a:r>
              <a:rPr lang="tr-TR" dirty="0" err="1"/>
              <a:t>protection</a:t>
            </a:r>
            <a:r>
              <a:rPr lang="tr-TR" dirty="0"/>
              <a:t> </a:t>
            </a:r>
            <a:r>
              <a:rPr lang="tr-TR" dirty="0" err="1"/>
              <a:t>and</a:t>
            </a:r>
            <a:r>
              <a:rPr lang="tr-TR" dirty="0"/>
              <a:t> </a:t>
            </a:r>
            <a:r>
              <a:rPr lang="tr-TR" dirty="0" err="1"/>
              <a:t>promotion</a:t>
            </a:r>
            <a:r>
              <a:rPr lang="tr-TR" dirty="0"/>
              <a:t> of </a:t>
            </a:r>
            <a:r>
              <a:rPr lang="tr-TR" dirty="0" err="1"/>
              <a:t>human</a:t>
            </a:r>
            <a:r>
              <a:rPr lang="tr-TR" dirty="0"/>
              <a:t> </a:t>
            </a:r>
            <a:r>
              <a:rPr lang="tr-TR" dirty="0" err="1"/>
              <a:t>rights</a:t>
            </a:r>
            <a:r>
              <a:rPr lang="tr-TR" dirty="0"/>
              <a:t> in </a:t>
            </a:r>
            <a:r>
              <a:rPr lang="tr-TR" dirty="0" err="1"/>
              <a:t>scope</a:t>
            </a:r>
            <a:r>
              <a:rPr lang="tr-TR" dirty="0"/>
              <a:t> of </a:t>
            </a:r>
            <a:r>
              <a:rPr lang="tr-TR" dirty="0" err="1"/>
              <a:t>the</a:t>
            </a:r>
            <a:r>
              <a:rPr lang="tr-TR" dirty="0"/>
              <a:t> ECHR </a:t>
            </a:r>
            <a:endParaRPr lang="en-GB" dirty="0"/>
          </a:p>
          <a:p>
            <a:endParaRPr lang="tr-TR" dirty="0"/>
          </a:p>
        </p:txBody>
      </p:sp>
    </p:spTree>
    <p:extLst>
      <p:ext uri="{BB962C8B-B14F-4D97-AF65-F5344CB8AC3E}">
        <p14:creationId xmlns:p14="http://schemas.microsoft.com/office/powerpoint/2010/main" val="6246257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631175"/>
            <a:ext cx="8353425" cy="584775"/>
          </a:xfrm>
          <a:prstGeom prst="rect">
            <a:avLst/>
          </a:prstGeom>
        </p:spPr>
        <p:txBody>
          <a:bodyPr wrap="square">
            <a:spAutoFit/>
          </a:bodyPr>
          <a:lstStyle/>
          <a:p>
            <a:pPr lvl="1"/>
            <a:r>
              <a:rPr lang="tr-TR" sz="3200" dirty="0" err="1">
                <a:solidFill>
                  <a:prstClr val="black"/>
                </a:solidFill>
                <a:latin typeface="Calibri Light" panose="020F0302020204030204"/>
                <a:ea typeface="+mj-ea"/>
                <a:cs typeface="+mj-cs"/>
              </a:rPr>
              <a:t>Establishment</a:t>
            </a:r>
            <a:r>
              <a:rPr lang="tr-TR" sz="3200" dirty="0">
                <a:solidFill>
                  <a:prstClr val="black"/>
                </a:solidFill>
                <a:latin typeface="Calibri Light" panose="020F0302020204030204"/>
                <a:ea typeface="+mj-ea"/>
                <a:cs typeface="+mj-cs"/>
              </a:rPr>
              <a:t> of </a:t>
            </a:r>
            <a:r>
              <a:rPr lang="tr-TR" sz="3200" dirty="0" err="1">
                <a:solidFill>
                  <a:prstClr val="black"/>
                </a:solidFill>
                <a:latin typeface="Calibri Light" panose="020F0302020204030204"/>
                <a:ea typeface="+mj-ea"/>
                <a:cs typeface="+mj-cs"/>
              </a:rPr>
              <a:t>Informal</a:t>
            </a:r>
            <a:r>
              <a:rPr lang="tr-TR" sz="3200" dirty="0">
                <a:solidFill>
                  <a:prstClr val="black"/>
                </a:solidFill>
                <a:latin typeface="Calibri Light" panose="020F0302020204030204"/>
                <a:ea typeface="+mj-ea"/>
                <a:cs typeface="+mj-cs"/>
              </a:rPr>
              <a:t> </a:t>
            </a:r>
            <a:r>
              <a:rPr lang="tr-TR" sz="3200" dirty="0" err="1">
                <a:solidFill>
                  <a:prstClr val="black"/>
                </a:solidFill>
                <a:latin typeface="Calibri Light" panose="020F0302020204030204"/>
                <a:ea typeface="+mj-ea"/>
                <a:cs typeface="+mj-cs"/>
              </a:rPr>
              <a:t>Working</a:t>
            </a:r>
            <a:r>
              <a:rPr lang="tr-TR" sz="3200" dirty="0">
                <a:solidFill>
                  <a:prstClr val="black"/>
                </a:solidFill>
                <a:latin typeface="Calibri Light" panose="020F0302020204030204"/>
                <a:ea typeface="+mj-ea"/>
                <a:cs typeface="+mj-cs"/>
              </a:rPr>
              <a:t> </a:t>
            </a:r>
            <a:r>
              <a:rPr lang="tr-TR" sz="3200" dirty="0" err="1">
                <a:solidFill>
                  <a:prstClr val="black"/>
                </a:solidFill>
                <a:latin typeface="Calibri Light" panose="020F0302020204030204"/>
                <a:ea typeface="+mj-ea"/>
                <a:cs typeface="+mj-cs"/>
              </a:rPr>
              <a:t>Group</a:t>
            </a:r>
            <a:endParaRPr lang="en-GB" sz="3200" dirty="0">
              <a:solidFill>
                <a:prstClr val="black"/>
              </a:solidFill>
              <a:latin typeface="Calibri Light" panose="020F0302020204030204"/>
              <a:ea typeface="+mj-ea"/>
              <a:cs typeface="+mj-cs"/>
            </a:endParaRPr>
          </a:p>
        </p:txBody>
      </p:sp>
      <p:sp>
        <p:nvSpPr>
          <p:cNvPr id="3" name="Dikdörtgen 2"/>
          <p:cNvSpPr/>
          <p:nvPr/>
        </p:nvSpPr>
        <p:spPr>
          <a:xfrm>
            <a:off x="542926" y="2873959"/>
            <a:ext cx="10810874" cy="3477875"/>
          </a:xfrm>
          <a:prstGeom prst="rect">
            <a:avLst/>
          </a:prstGeom>
        </p:spPr>
        <p:txBody>
          <a:bodyPr wrap="square">
            <a:spAutoFit/>
          </a:bodyPr>
          <a:lstStyle/>
          <a:p>
            <a:pPr marL="285750" indent="-285750">
              <a:buFont typeface="Arial" panose="020B0604020202020204" pitchFamily="34" charset="0"/>
              <a:buChar char="•"/>
            </a:pPr>
            <a:r>
              <a:rPr lang="en-GB" dirty="0"/>
              <a:t>In 20</a:t>
            </a:r>
            <a:r>
              <a:rPr lang="tr-TR" dirty="0"/>
              <a:t>15, an </a:t>
            </a:r>
            <a:r>
              <a:rPr lang="tr-TR" dirty="0" err="1"/>
              <a:t>Informal</a:t>
            </a:r>
            <a:r>
              <a:rPr lang="tr-TR" dirty="0"/>
              <a:t> </a:t>
            </a:r>
            <a:r>
              <a:rPr lang="tr-TR" dirty="0" err="1"/>
              <a:t>Working</a:t>
            </a:r>
            <a:r>
              <a:rPr lang="tr-TR" dirty="0"/>
              <a:t> </a:t>
            </a:r>
            <a:r>
              <a:rPr lang="tr-TR" dirty="0" err="1"/>
              <a:t>Group</a:t>
            </a:r>
            <a:r>
              <a:rPr lang="tr-TR" dirty="0"/>
              <a:t> </a:t>
            </a:r>
            <a:r>
              <a:rPr lang="tr-TR" dirty="0" err="1"/>
              <a:t>was</a:t>
            </a:r>
            <a:r>
              <a:rPr lang="tr-TR" dirty="0"/>
              <a:t> </a:t>
            </a:r>
            <a:r>
              <a:rPr lang="tr-TR" dirty="0" err="1"/>
              <a:t>Established</a:t>
            </a:r>
            <a:r>
              <a:rPr lang="tr-TR" dirty="0"/>
              <a:t> </a:t>
            </a:r>
            <a:r>
              <a:rPr lang="tr-TR" dirty="0" err="1"/>
              <a:t>between</a:t>
            </a:r>
            <a:r>
              <a:rPr lang="tr-TR" dirty="0"/>
              <a:t> </a:t>
            </a:r>
            <a:r>
              <a:rPr lang="tr-TR" dirty="0" err="1"/>
              <a:t>CoE</a:t>
            </a:r>
            <a:r>
              <a:rPr lang="tr-TR" dirty="0"/>
              <a:t> </a:t>
            </a:r>
            <a:r>
              <a:rPr lang="tr-TR" dirty="0" err="1"/>
              <a:t>and</a:t>
            </a:r>
            <a:r>
              <a:rPr lang="tr-TR" dirty="0"/>
              <a:t> </a:t>
            </a:r>
            <a:r>
              <a:rPr lang="tr-TR" dirty="0" err="1"/>
              <a:t>MoJ</a:t>
            </a:r>
            <a:r>
              <a:rPr lang="tr-TR" dirty="0"/>
              <a:t> at </a:t>
            </a:r>
            <a:r>
              <a:rPr lang="tr-TR" dirty="0" err="1"/>
              <a:t>the</a:t>
            </a:r>
            <a:r>
              <a:rPr lang="tr-TR" dirty="0"/>
              <a:t> </a:t>
            </a:r>
            <a:r>
              <a:rPr lang="tr-TR" dirty="0" err="1"/>
              <a:t>initiative</a:t>
            </a:r>
            <a:r>
              <a:rPr lang="tr-TR" dirty="0"/>
              <a:t> of </a:t>
            </a:r>
            <a:r>
              <a:rPr lang="tr-TR" dirty="0" err="1"/>
              <a:t>the</a:t>
            </a:r>
            <a:r>
              <a:rPr lang="tr-TR" dirty="0"/>
              <a:t> SG </a:t>
            </a:r>
            <a:r>
              <a:rPr lang="tr-TR" dirty="0" err="1"/>
              <a:t>and</a:t>
            </a:r>
            <a:r>
              <a:rPr lang="tr-TR" dirty="0"/>
              <a:t> </a:t>
            </a:r>
            <a:r>
              <a:rPr lang="tr-TR" dirty="0" err="1"/>
              <a:t>Minister</a:t>
            </a:r>
            <a:r>
              <a:rPr lang="tr-TR" dirty="0"/>
              <a:t> of </a:t>
            </a:r>
            <a:r>
              <a:rPr lang="tr-TR" dirty="0" err="1"/>
              <a:t>Justice</a:t>
            </a:r>
            <a:r>
              <a:rPr lang="tr-TR" dirty="0"/>
              <a:t> of Türkiye</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tr-TR" dirty="0"/>
              <a:t>A </a:t>
            </a:r>
            <a:r>
              <a:rPr lang="tr-TR" dirty="0" err="1"/>
              <a:t>great</a:t>
            </a:r>
            <a:r>
              <a:rPr lang="tr-TR" dirty="0"/>
              <a:t> </a:t>
            </a:r>
            <a:r>
              <a:rPr lang="tr-TR" dirty="0" err="1"/>
              <a:t>deal</a:t>
            </a:r>
            <a:r>
              <a:rPr lang="tr-TR" dirty="0"/>
              <a:t> of </a:t>
            </a:r>
            <a:r>
              <a:rPr lang="tr-TR" dirty="0" err="1"/>
              <a:t>meetings</a:t>
            </a:r>
            <a:r>
              <a:rPr lang="tr-TR" dirty="0"/>
              <a:t> </a:t>
            </a:r>
            <a:r>
              <a:rPr lang="tr-TR" dirty="0" err="1"/>
              <a:t>were</a:t>
            </a:r>
            <a:r>
              <a:rPr lang="tr-TR" dirty="0"/>
              <a:t> </a:t>
            </a:r>
            <a:r>
              <a:rPr lang="tr-TR" dirty="0" err="1"/>
              <a:t>held</a:t>
            </a:r>
            <a:r>
              <a:rPr lang="tr-TR" dirty="0"/>
              <a:t> in </a:t>
            </a:r>
            <a:r>
              <a:rPr lang="tr-TR" dirty="0" err="1"/>
              <a:t>both</a:t>
            </a:r>
            <a:r>
              <a:rPr lang="tr-TR" dirty="0"/>
              <a:t> Ankara </a:t>
            </a:r>
            <a:r>
              <a:rPr lang="tr-TR" dirty="0" err="1"/>
              <a:t>and</a:t>
            </a:r>
            <a:r>
              <a:rPr lang="tr-TR" dirty="0"/>
              <a:t> </a:t>
            </a:r>
            <a:r>
              <a:rPr lang="tr-TR" dirty="0" err="1"/>
              <a:t>Strasbourg</a:t>
            </a:r>
            <a:r>
              <a:rPr lang="tr-TR" dirty="0"/>
              <a:t>.</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tr-TR" dirty="0" err="1"/>
              <a:t>Relevant</a:t>
            </a:r>
            <a:r>
              <a:rPr lang="tr-TR" dirty="0"/>
              <a:t> </a:t>
            </a:r>
            <a:r>
              <a:rPr lang="tr-TR" dirty="0" err="1"/>
              <a:t>institutions</a:t>
            </a:r>
            <a:r>
              <a:rPr lang="tr-TR" dirty="0"/>
              <a:t>/</a:t>
            </a:r>
            <a:r>
              <a:rPr lang="tr-TR" dirty="0" err="1"/>
              <a:t>ministries</a:t>
            </a:r>
            <a:r>
              <a:rPr lang="tr-TR" dirty="0"/>
              <a:t> </a:t>
            </a:r>
            <a:r>
              <a:rPr lang="tr-TR" dirty="0" err="1"/>
              <a:t>and</a:t>
            </a:r>
            <a:r>
              <a:rPr lang="tr-TR" dirty="0"/>
              <a:t> </a:t>
            </a:r>
            <a:r>
              <a:rPr lang="tr-TR" dirty="0" err="1"/>
              <a:t>CoE</a:t>
            </a:r>
            <a:r>
              <a:rPr lang="tr-TR" dirty="0"/>
              <a:t> </a:t>
            </a:r>
            <a:r>
              <a:rPr lang="tr-TR" dirty="0" err="1"/>
              <a:t>bodies</a:t>
            </a:r>
            <a:r>
              <a:rPr lang="tr-TR" dirty="0"/>
              <a:t> </a:t>
            </a:r>
            <a:r>
              <a:rPr lang="tr-TR" dirty="0" err="1"/>
              <a:t>including</a:t>
            </a:r>
            <a:r>
              <a:rPr lang="tr-TR" dirty="0"/>
              <a:t> </a:t>
            </a:r>
            <a:r>
              <a:rPr lang="tr-TR" dirty="0" err="1"/>
              <a:t>the</a:t>
            </a:r>
            <a:r>
              <a:rPr lang="tr-TR" dirty="0"/>
              <a:t> Court </a:t>
            </a:r>
            <a:r>
              <a:rPr lang="tr-TR" dirty="0" err="1"/>
              <a:t>are</a:t>
            </a:r>
            <a:r>
              <a:rPr lang="tr-TR" dirty="0"/>
              <a:t> </a:t>
            </a:r>
            <a:r>
              <a:rPr lang="tr-TR" dirty="0" err="1"/>
              <a:t>invited</a:t>
            </a:r>
            <a:r>
              <a:rPr lang="tr-TR" dirty="0"/>
              <a:t> </a:t>
            </a:r>
            <a:r>
              <a:rPr lang="tr-TR" dirty="0" err="1"/>
              <a:t>to</a:t>
            </a:r>
            <a:r>
              <a:rPr lang="tr-TR" dirty="0"/>
              <a:t> </a:t>
            </a:r>
            <a:r>
              <a:rPr lang="tr-TR" dirty="0" err="1"/>
              <a:t>the</a:t>
            </a:r>
            <a:r>
              <a:rPr lang="tr-TR" dirty="0"/>
              <a:t> </a:t>
            </a:r>
            <a:r>
              <a:rPr lang="tr-TR" dirty="0" err="1"/>
              <a:t>meetings</a:t>
            </a:r>
            <a:r>
              <a:rPr lang="tr-TR" dirty="0"/>
              <a:t>.</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tr-TR" dirty="0" err="1"/>
              <a:t>All</a:t>
            </a:r>
            <a:r>
              <a:rPr lang="tr-TR" dirty="0"/>
              <a:t> </a:t>
            </a:r>
            <a:r>
              <a:rPr lang="tr-TR" dirty="0" err="1"/>
              <a:t>problems</a:t>
            </a:r>
            <a:r>
              <a:rPr lang="tr-TR" dirty="0"/>
              <a:t> </a:t>
            </a:r>
            <a:r>
              <a:rPr lang="tr-TR" dirty="0" err="1"/>
              <a:t>have</a:t>
            </a:r>
            <a:r>
              <a:rPr lang="tr-TR" dirty="0"/>
              <a:t> </a:t>
            </a:r>
            <a:r>
              <a:rPr lang="tr-TR" dirty="0" err="1"/>
              <a:t>been</a:t>
            </a:r>
            <a:r>
              <a:rPr lang="tr-TR" dirty="0"/>
              <a:t> </a:t>
            </a:r>
            <a:r>
              <a:rPr lang="tr-TR" dirty="0" err="1"/>
              <a:t>discussed</a:t>
            </a:r>
            <a:r>
              <a:rPr lang="tr-TR" dirty="0"/>
              <a:t> in an </a:t>
            </a:r>
            <a:r>
              <a:rPr lang="tr-TR" dirty="0" err="1"/>
              <a:t>informal</a:t>
            </a:r>
            <a:r>
              <a:rPr lang="tr-TR" dirty="0"/>
              <a:t> </a:t>
            </a:r>
            <a:r>
              <a:rPr lang="tr-TR" dirty="0" err="1"/>
              <a:t>manner</a:t>
            </a:r>
            <a:r>
              <a:rPr lang="tr-TR" dirty="0"/>
              <a:t>.</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tr-TR" dirty="0" err="1"/>
              <a:t>Very</a:t>
            </a:r>
            <a:r>
              <a:rPr lang="tr-TR" dirty="0"/>
              <a:t> </a:t>
            </a:r>
            <a:r>
              <a:rPr lang="tr-TR" dirty="0" err="1"/>
              <a:t>effective</a:t>
            </a:r>
            <a:r>
              <a:rPr lang="tr-TR" dirty="0"/>
              <a:t> </a:t>
            </a:r>
            <a:r>
              <a:rPr lang="tr-TR" dirty="0" err="1"/>
              <a:t>diolague</a:t>
            </a:r>
            <a:r>
              <a:rPr lang="tr-TR" dirty="0"/>
              <a:t> has </a:t>
            </a:r>
            <a:r>
              <a:rPr lang="tr-TR" dirty="0" err="1"/>
              <a:t>been</a:t>
            </a:r>
            <a:r>
              <a:rPr lang="tr-TR" dirty="0"/>
              <a:t> </a:t>
            </a:r>
            <a:r>
              <a:rPr lang="tr-TR" dirty="0" err="1"/>
              <a:t>established</a:t>
            </a:r>
            <a:r>
              <a:rPr lang="tr-TR" dirty="0"/>
              <a:t> </a:t>
            </a:r>
            <a:r>
              <a:rPr lang="tr-TR" dirty="0" err="1"/>
              <a:t>between</a:t>
            </a:r>
            <a:r>
              <a:rPr lang="tr-TR" dirty="0"/>
              <a:t> </a:t>
            </a:r>
            <a:r>
              <a:rPr lang="tr-TR" dirty="0" err="1"/>
              <a:t>parties</a:t>
            </a:r>
            <a:r>
              <a:rPr lang="tr-TR" dirty="0"/>
              <a:t>.  </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tr-TR" dirty="0" err="1"/>
              <a:t>The</a:t>
            </a:r>
            <a:r>
              <a:rPr lang="tr-TR" dirty="0"/>
              <a:t> </a:t>
            </a:r>
            <a:r>
              <a:rPr lang="tr-TR" dirty="0" err="1"/>
              <a:t>Inquiry</a:t>
            </a:r>
            <a:r>
              <a:rPr lang="tr-TR" dirty="0"/>
              <a:t> </a:t>
            </a:r>
            <a:r>
              <a:rPr lang="tr-TR" dirty="0" err="1"/>
              <a:t>Commission</a:t>
            </a:r>
            <a:r>
              <a:rPr lang="tr-TR" dirty="0"/>
              <a:t> on </a:t>
            </a:r>
            <a:r>
              <a:rPr lang="tr-TR" dirty="0" err="1"/>
              <a:t>the</a:t>
            </a:r>
            <a:r>
              <a:rPr lang="tr-TR" dirty="0"/>
              <a:t> </a:t>
            </a:r>
            <a:r>
              <a:rPr lang="tr-TR" dirty="0" err="1"/>
              <a:t>State</a:t>
            </a:r>
            <a:r>
              <a:rPr lang="tr-TR" dirty="0"/>
              <a:t> of </a:t>
            </a:r>
            <a:r>
              <a:rPr lang="tr-TR" dirty="0" err="1"/>
              <a:t>Emergency</a:t>
            </a:r>
            <a:r>
              <a:rPr lang="tr-TR" dirty="0"/>
              <a:t> </a:t>
            </a:r>
            <a:r>
              <a:rPr lang="tr-TR" dirty="0" err="1"/>
              <a:t>Measures</a:t>
            </a:r>
            <a:r>
              <a:rPr lang="tr-TR" dirty="0"/>
              <a:t> has </a:t>
            </a:r>
            <a:r>
              <a:rPr lang="tr-TR" dirty="0" err="1"/>
              <a:t>been</a:t>
            </a:r>
            <a:r>
              <a:rPr lang="tr-TR" dirty="0"/>
              <a:t> </a:t>
            </a:r>
            <a:r>
              <a:rPr lang="tr-TR" dirty="0" err="1"/>
              <a:t>established</a:t>
            </a:r>
            <a:r>
              <a:rPr lang="tr-TR" dirty="0"/>
              <a:t> </a:t>
            </a:r>
            <a:r>
              <a:rPr lang="tr-TR" dirty="0" err="1"/>
              <a:t>based</a:t>
            </a:r>
            <a:r>
              <a:rPr lang="tr-TR" dirty="0"/>
              <a:t> on </a:t>
            </a:r>
            <a:r>
              <a:rPr lang="tr-TR" dirty="0" err="1"/>
              <a:t>the</a:t>
            </a:r>
            <a:r>
              <a:rPr lang="tr-TR" dirty="0"/>
              <a:t> </a:t>
            </a:r>
            <a:r>
              <a:rPr lang="tr-TR" dirty="0" err="1"/>
              <a:t>recommendation</a:t>
            </a:r>
            <a:r>
              <a:rPr lang="tr-TR" dirty="0"/>
              <a:t> of </a:t>
            </a:r>
            <a:r>
              <a:rPr lang="tr-TR" dirty="0" err="1"/>
              <a:t>the</a:t>
            </a:r>
            <a:r>
              <a:rPr lang="tr-TR" dirty="0"/>
              <a:t> </a:t>
            </a:r>
            <a:r>
              <a:rPr lang="tr-TR" dirty="0" err="1"/>
              <a:t>Informal</a:t>
            </a:r>
            <a:r>
              <a:rPr lang="tr-TR" dirty="0"/>
              <a:t> </a:t>
            </a:r>
            <a:r>
              <a:rPr lang="tr-TR" dirty="0" err="1"/>
              <a:t>Working</a:t>
            </a:r>
            <a:r>
              <a:rPr lang="tr-TR" dirty="0"/>
              <a:t> </a:t>
            </a:r>
            <a:r>
              <a:rPr lang="tr-TR" dirty="0" err="1"/>
              <a:t>Group</a:t>
            </a:r>
            <a:endParaRPr lang="tr-TR" dirty="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32971881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400174"/>
            <a:ext cx="8926029" cy="584775"/>
          </a:xfrm>
          <a:prstGeom prst="rect">
            <a:avLst/>
          </a:prstGeom>
        </p:spPr>
        <p:txBody>
          <a:bodyPr wrap="square">
            <a:spAutoFit/>
          </a:bodyPr>
          <a:lstStyle/>
          <a:p>
            <a:pPr lvl="1"/>
            <a:r>
              <a:rPr lang="en-GB" sz="3200" dirty="0">
                <a:solidFill>
                  <a:prstClr val="black"/>
                </a:solidFill>
                <a:latin typeface="Calibri Light" panose="020F0302020204030204"/>
                <a:ea typeface="+mj-ea"/>
                <a:cs typeface="+mj-cs"/>
              </a:rPr>
              <a:t>Establishment of the Compensation Commission</a:t>
            </a:r>
          </a:p>
        </p:txBody>
      </p:sp>
      <p:sp>
        <p:nvSpPr>
          <p:cNvPr id="3" name="Dikdörtgen 2"/>
          <p:cNvSpPr/>
          <p:nvPr/>
        </p:nvSpPr>
        <p:spPr>
          <a:xfrm>
            <a:off x="476250" y="2344579"/>
            <a:ext cx="10810874" cy="3754874"/>
          </a:xfrm>
          <a:prstGeom prst="rect">
            <a:avLst/>
          </a:prstGeom>
        </p:spPr>
        <p:txBody>
          <a:bodyPr wrap="square">
            <a:spAutoFit/>
          </a:bodyPr>
          <a:lstStyle/>
          <a:p>
            <a:pPr marL="285750" indent="-285750">
              <a:buFont typeface="Arial" panose="020B0604020202020204" pitchFamily="34" charset="0"/>
              <a:buChar char="•"/>
            </a:pPr>
            <a:r>
              <a:rPr lang="tr-TR" dirty="0" err="1"/>
              <a:t>Subsequent</a:t>
            </a:r>
            <a:r>
              <a:rPr lang="tr-TR" dirty="0"/>
              <a:t> </a:t>
            </a:r>
            <a:r>
              <a:rPr lang="tr-TR" dirty="0" err="1"/>
              <a:t>to</a:t>
            </a:r>
            <a:r>
              <a:rPr lang="en-GB" dirty="0"/>
              <a:t> the Court’s </a:t>
            </a:r>
            <a:r>
              <a:rPr lang="tr-TR" dirty="0"/>
              <a:t>pilot </a:t>
            </a:r>
            <a:r>
              <a:rPr lang="tr-TR" dirty="0" err="1"/>
              <a:t>judgment</a:t>
            </a:r>
            <a:r>
              <a:rPr lang="tr-TR" dirty="0"/>
              <a:t> o</a:t>
            </a:r>
            <a:r>
              <a:rPr lang="en-GB" dirty="0"/>
              <a:t>f 20 March 2012 in the case of </a:t>
            </a:r>
            <a:r>
              <a:rPr lang="en-GB" i="1" dirty="0" err="1"/>
              <a:t>Ümmühan</a:t>
            </a:r>
            <a:r>
              <a:rPr lang="en-GB" i="1" dirty="0"/>
              <a:t> KAPLAN v. </a:t>
            </a:r>
            <a:r>
              <a:rPr lang="en-GB" i="1" dirty="0" err="1"/>
              <a:t>Türkiye</a:t>
            </a:r>
            <a:r>
              <a:rPr lang="en-GB" dirty="0"/>
              <a:t> (24240/07), the Compensation Commission was established in 2013 to examine the complaints concerning excessive length of proceedings and to provide redress by paying compensation.</a:t>
            </a:r>
            <a:endParaRPr lang="tr-TR" dirty="0"/>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tr-TR" dirty="0" err="1"/>
              <a:t>All</a:t>
            </a:r>
            <a:r>
              <a:rPr lang="tr-TR" dirty="0"/>
              <a:t> </a:t>
            </a:r>
            <a:r>
              <a:rPr lang="tr-TR" dirty="0" err="1"/>
              <a:t>logistical</a:t>
            </a:r>
            <a:r>
              <a:rPr lang="tr-TR" dirty="0"/>
              <a:t> </a:t>
            </a:r>
            <a:r>
              <a:rPr lang="tr-TR" dirty="0" err="1"/>
              <a:t>needs</a:t>
            </a:r>
            <a:r>
              <a:rPr lang="tr-TR" dirty="0"/>
              <a:t> of t</a:t>
            </a:r>
            <a:r>
              <a:rPr lang="en-GB" dirty="0"/>
              <a:t>his Commission </a:t>
            </a:r>
            <a:r>
              <a:rPr lang="tr-TR" dirty="0" err="1"/>
              <a:t>provided</a:t>
            </a:r>
            <a:r>
              <a:rPr lang="tr-TR" dirty="0"/>
              <a:t> </a:t>
            </a:r>
            <a:r>
              <a:rPr lang="tr-TR" dirty="0" err="1"/>
              <a:t>by</a:t>
            </a:r>
            <a:r>
              <a:rPr lang="tr-TR" dirty="0"/>
              <a:t> </a:t>
            </a:r>
            <a:r>
              <a:rPr lang="tr-TR" dirty="0" err="1"/>
              <a:t>the</a:t>
            </a:r>
            <a:r>
              <a:rPr lang="tr-TR" dirty="0"/>
              <a:t> </a:t>
            </a:r>
            <a:r>
              <a:rPr lang="en-GB" dirty="0"/>
              <a:t>Department. </a:t>
            </a:r>
            <a:endParaRPr lang="tr-TR" dirty="0"/>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en-GB" dirty="0"/>
              <a:t>The </a:t>
            </a:r>
            <a:r>
              <a:rPr lang="en-GB" dirty="0" err="1"/>
              <a:t>ECtHR</a:t>
            </a:r>
            <a:r>
              <a:rPr lang="en-GB" dirty="0"/>
              <a:t> considers the Compensation Commission as an effective domestic remedy.</a:t>
            </a:r>
            <a:endParaRPr lang="tr-TR" dirty="0"/>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tr-TR" dirty="0" err="1"/>
              <a:t>Several</a:t>
            </a:r>
            <a:r>
              <a:rPr lang="tr-TR" dirty="0"/>
              <a:t> </a:t>
            </a:r>
            <a:r>
              <a:rPr lang="tr-TR" dirty="0" err="1"/>
              <a:t>times</a:t>
            </a:r>
            <a:r>
              <a:rPr lang="tr-TR" dirty="0"/>
              <a:t>, t</a:t>
            </a:r>
            <a:r>
              <a:rPr lang="en-GB" dirty="0"/>
              <a:t>he competence of the Compensation Commission</a:t>
            </a:r>
            <a:r>
              <a:rPr lang="tr-TR" dirty="0"/>
              <a:t> </a:t>
            </a:r>
            <a:r>
              <a:rPr lang="en-GB" dirty="0"/>
              <a:t>was extended.</a:t>
            </a:r>
            <a:endParaRPr lang="tr-TR" dirty="0"/>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tr-TR" dirty="0" err="1"/>
              <a:t>Amount</a:t>
            </a:r>
            <a:r>
              <a:rPr lang="tr-TR" dirty="0"/>
              <a:t> of </a:t>
            </a:r>
            <a:r>
              <a:rPr lang="tr-TR" dirty="0" err="1"/>
              <a:t>the</a:t>
            </a:r>
            <a:r>
              <a:rPr lang="tr-TR" dirty="0"/>
              <a:t> </a:t>
            </a:r>
            <a:r>
              <a:rPr lang="tr-TR" dirty="0" err="1"/>
              <a:t>compensation</a:t>
            </a:r>
            <a:r>
              <a:rPr lang="tr-TR" dirty="0"/>
              <a:t> </a:t>
            </a:r>
            <a:r>
              <a:rPr lang="tr-TR" dirty="0" err="1"/>
              <a:t>decided</a:t>
            </a:r>
            <a:r>
              <a:rPr lang="tr-TR" dirty="0"/>
              <a:t> </a:t>
            </a:r>
            <a:r>
              <a:rPr lang="tr-TR" dirty="0" err="1"/>
              <a:t>by</a:t>
            </a:r>
            <a:r>
              <a:rPr lang="tr-TR" dirty="0"/>
              <a:t> </a:t>
            </a:r>
            <a:r>
              <a:rPr lang="tr-TR" dirty="0" err="1"/>
              <a:t>the</a:t>
            </a:r>
            <a:r>
              <a:rPr lang="tr-TR" dirty="0"/>
              <a:t> </a:t>
            </a:r>
            <a:r>
              <a:rPr lang="en-GB" dirty="0"/>
              <a:t>Commission </a:t>
            </a:r>
            <a:r>
              <a:rPr lang="tr-TR" dirty="0"/>
              <a:t>is </a:t>
            </a:r>
            <a:r>
              <a:rPr lang="tr-TR" dirty="0" err="1"/>
              <a:t>being</a:t>
            </a:r>
            <a:r>
              <a:rPr lang="tr-TR" dirty="0"/>
              <a:t> </a:t>
            </a:r>
            <a:r>
              <a:rPr lang="tr-TR" dirty="0" err="1"/>
              <a:t>paid</a:t>
            </a:r>
            <a:r>
              <a:rPr lang="tr-TR" dirty="0"/>
              <a:t> </a:t>
            </a:r>
            <a:r>
              <a:rPr lang="tr-TR" dirty="0" err="1"/>
              <a:t>within</a:t>
            </a:r>
            <a:r>
              <a:rPr lang="tr-TR" dirty="0"/>
              <a:t> </a:t>
            </a:r>
            <a:r>
              <a:rPr lang="tr-TR" dirty="0" err="1"/>
              <a:t>three</a:t>
            </a:r>
            <a:r>
              <a:rPr lang="tr-TR" dirty="0"/>
              <a:t> </a:t>
            </a:r>
            <a:r>
              <a:rPr lang="tr-TR" dirty="0" err="1"/>
              <a:t>months</a:t>
            </a:r>
            <a:r>
              <a:rPr lang="tr-TR" dirty="0"/>
              <a:t> </a:t>
            </a:r>
            <a:r>
              <a:rPr lang="tr-TR" dirty="0" err="1"/>
              <a:t>period</a:t>
            </a:r>
            <a:r>
              <a:rPr lang="tr-TR" dirty="0"/>
              <a:t> </a:t>
            </a:r>
            <a:r>
              <a:rPr lang="tr-TR" dirty="0" err="1"/>
              <a:t>by</a:t>
            </a:r>
            <a:r>
              <a:rPr lang="tr-TR" dirty="0"/>
              <a:t> </a:t>
            </a:r>
            <a:r>
              <a:rPr lang="tr-TR" dirty="0" err="1"/>
              <a:t>the</a:t>
            </a:r>
            <a:r>
              <a:rPr lang="tr-TR" dirty="0"/>
              <a:t> </a:t>
            </a:r>
            <a:r>
              <a:rPr lang="tr-TR" dirty="0" err="1"/>
              <a:t>Department</a:t>
            </a:r>
            <a:r>
              <a:rPr lang="tr-TR" dirty="0"/>
              <a:t>.</a:t>
            </a:r>
          </a:p>
          <a:p>
            <a:endParaRPr lang="en-GB" sz="800" dirty="0"/>
          </a:p>
          <a:p>
            <a:pPr marL="285750" indent="-285750">
              <a:buFont typeface="Arial" panose="020B0604020202020204" pitchFamily="34" charset="0"/>
              <a:buChar char="•"/>
            </a:pPr>
            <a:r>
              <a:rPr lang="en-GB" dirty="0"/>
              <a:t>The Compensation Commission accelerates the process of taking individual measures at the stage of the execution of judgments.</a:t>
            </a:r>
          </a:p>
          <a:p>
            <a:endParaRPr lang="tr-TR" dirty="0"/>
          </a:p>
        </p:txBody>
      </p:sp>
    </p:spTree>
    <p:extLst>
      <p:ext uri="{BB962C8B-B14F-4D97-AF65-F5344CB8AC3E}">
        <p14:creationId xmlns:p14="http://schemas.microsoft.com/office/powerpoint/2010/main" val="23152178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198049"/>
            <a:ext cx="8353425" cy="769441"/>
          </a:xfrm>
          <a:prstGeom prst="rect">
            <a:avLst/>
          </a:prstGeom>
        </p:spPr>
        <p:txBody>
          <a:bodyPr wrap="square">
            <a:spAutoFit/>
          </a:bodyPr>
          <a:lstStyle/>
          <a:p>
            <a:r>
              <a:rPr lang="tr-TR" sz="4400" dirty="0">
                <a:solidFill>
                  <a:prstClr val="black"/>
                </a:solidFill>
                <a:latin typeface="Calibri Light" panose="020F0302020204030204"/>
                <a:ea typeface="+mj-ea"/>
                <a:cs typeface="+mj-cs"/>
              </a:rPr>
              <a:t>	</a:t>
            </a:r>
            <a:r>
              <a:rPr lang="tr-TR" sz="3200" dirty="0" err="1">
                <a:solidFill>
                  <a:prstClr val="black"/>
                </a:solidFill>
                <a:latin typeface="Calibri Light" panose="020F0302020204030204"/>
                <a:ea typeface="+mj-ea"/>
                <a:cs typeface="+mj-cs"/>
              </a:rPr>
              <a:t>Secondmend</a:t>
            </a:r>
            <a:r>
              <a:rPr lang="en-GB" sz="3200" dirty="0">
                <a:solidFill>
                  <a:prstClr val="black"/>
                </a:solidFill>
                <a:latin typeface="Calibri Light" panose="020F0302020204030204"/>
                <a:ea typeface="+mj-ea"/>
                <a:cs typeface="+mj-cs"/>
              </a:rPr>
              <a:t> of</a:t>
            </a:r>
            <a:r>
              <a:rPr lang="tr-TR" sz="3200" dirty="0">
                <a:solidFill>
                  <a:prstClr val="black"/>
                </a:solidFill>
                <a:latin typeface="Calibri Light" panose="020F0302020204030204"/>
                <a:ea typeface="+mj-ea"/>
                <a:cs typeface="+mj-cs"/>
              </a:rPr>
              <a:t> </a:t>
            </a:r>
            <a:r>
              <a:rPr lang="tr-TR" sz="3200" dirty="0" err="1">
                <a:solidFill>
                  <a:prstClr val="black"/>
                </a:solidFill>
                <a:latin typeface="Calibri Light" panose="020F0302020204030204"/>
                <a:ea typeface="+mj-ea"/>
                <a:cs typeface="+mj-cs"/>
              </a:rPr>
              <a:t>judges</a:t>
            </a:r>
            <a:r>
              <a:rPr lang="tr-TR" sz="3200" dirty="0">
                <a:solidFill>
                  <a:prstClr val="black"/>
                </a:solidFill>
                <a:latin typeface="Calibri Light" panose="020F0302020204030204"/>
                <a:ea typeface="+mj-ea"/>
                <a:cs typeface="+mj-cs"/>
              </a:rPr>
              <a:t> </a:t>
            </a:r>
            <a:endParaRPr lang="en-GB" sz="3200" dirty="0">
              <a:solidFill>
                <a:prstClr val="black"/>
              </a:solidFill>
              <a:latin typeface="Calibri Light" panose="020F0302020204030204"/>
              <a:ea typeface="+mj-ea"/>
              <a:cs typeface="+mj-cs"/>
            </a:endParaRPr>
          </a:p>
        </p:txBody>
      </p:sp>
      <p:sp>
        <p:nvSpPr>
          <p:cNvPr id="3" name="Dikdörtgen 2"/>
          <p:cNvSpPr/>
          <p:nvPr/>
        </p:nvSpPr>
        <p:spPr>
          <a:xfrm>
            <a:off x="542925" y="2013180"/>
            <a:ext cx="10810874" cy="3877985"/>
          </a:xfrm>
          <a:prstGeom prst="rect">
            <a:avLst/>
          </a:prstGeom>
        </p:spPr>
        <p:txBody>
          <a:bodyPr wrap="square">
            <a:spAutoFit/>
          </a:bodyPr>
          <a:lstStyle/>
          <a:p>
            <a:pPr marL="285750" indent="-285750">
              <a:buFont typeface="Arial" panose="020B0604020202020204" pitchFamily="34" charset="0"/>
              <a:buChar char="•"/>
            </a:pPr>
            <a:r>
              <a:rPr lang="en-GB" dirty="0"/>
              <a:t>Since 2015 </a:t>
            </a:r>
            <a:r>
              <a:rPr lang="tr-TR" dirty="0" err="1"/>
              <a:t>judges</a:t>
            </a:r>
            <a:r>
              <a:rPr lang="en-GB" dirty="0"/>
              <a:t> have been </a:t>
            </a:r>
            <a:r>
              <a:rPr lang="tr-TR" dirty="0" err="1"/>
              <a:t>seconded</a:t>
            </a:r>
            <a:r>
              <a:rPr lang="tr-TR" dirty="0"/>
              <a:t> </a:t>
            </a:r>
            <a:r>
              <a:rPr lang="en-GB" dirty="0"/>
              <a:t>at the Court and the Department for the Execution of Judgments.</a:t>
            </a:r>
            <a:endParaRPr lang="tr-TR" dirty="0"/>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en-GB" dirty="0"/>
              <a:t>Currently, 2 of our judges are serving as </a:t>
            </a:r>
            <a:r>
              <a:rPr lang="en-GB" dirty="0" err="1"/>
              <a:t>secondee</a:t>
            </a:r>
            <a:r>
              <a:rPr lang="en-GB" dirty="0"/>
              <a:t> at the Department for the Execution of Judgments.</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tr-TR" dirty="0" err="1"/>
              <a:t>Upon</a:t>
            </a:r>
            <a:r>
              <a:rPr lang="tr-TR" dirty="0"/>
              <a:t> </a:t>
            </a:r>
            <a:r>
              <a:rPr lang="en-GB" dirty="0"/>
              <a:t>return back to </a:t>
            </a:r>
            <a:r>
              <a:rPr lang="en-GB" dirty="0" err="1"/>
              <a:t>Türkiye</a:t>
            </a:r>
            <a:r>
              <a:rPr lang="en-GB" dirty="0"/>
              <a:t>, they perform duties relating to the execution of judgments at the Department.</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en-GB" dirty="0"/>
              <a:t>To date, a total of 9 judges have been </a:t>
            </a:r>
            <a:r>
              <a:rPr lang="en-GB" dirty="0" err="1"/>
              <a:t>seconde</a:t>
            </a:r>
            <a:r>
              <a:rPr lang="tr-TR" dirty="0"/>
              <a:t>d</a:t>
            </a:r>
            <a:r>
              <a:rPr lang="en-GB" dirty="0"/>
              <a:t> at the Department for the Execution of Judgments. </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en-GB" dirty="0" err="1"/>
              <a:t>Secondees</a:t>
            </a:r>
            <a:r>
              <a:rPr lang="en-GB" dirty="0"/>
              <a:t> have shortened the process of report preparation as a result of their effective work with our Department at the stage of preparation of action reports.</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en-GB" dirty="0"/>
              <a:t>The judges </a:t>
            </a:r>
            <a:r>
              <a:rPr lang="en-GB" dirty="0" err="1"/>
              <a:t>seconde</a:t>
            </a:r>
            <a:r>
              <a:rPr lang="tr-TR" dirty="0"/>
              <a:t>d</a:t>
            </a:r>
            <a:r>
              <a:rPr lang="en-GB" dirty="0"/>
              <a:t> share their experiences on the domestic law with the </a:t>
            </a:r>
            <a:r>
              <a:rPr lang="tr-TR" dirty="0" err="1"/>
              <a:t>lawyers</a:t>
            </a:r>
            <a:r>
              <a:rPr lang="en-GB" dirty="0"/>
              <a:t> working at the Department for the Execution during the execution of the files concerning our country. They provide first-hand information on the legislation and </a:t>
            </a:r>
            <a:r>
              <a:rPr lang="tr-TR" dirty="0"/>
              <a:t>legal </a:t>
            </a:r>
            <a:r>
              <a:rPr lang="en-GB" dirty="0"/>
              <a:t>practice. </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en-GB" dirty="0"/>
              <a:t>the </a:t>
            </a:r>
            <a:r>
              <a:rPr lang="tr-TR" dirty="0" err="1"/>
              <a:t>knowledge</a:t>
            </a:r>
            <a:r>
              <a:rPr lang="tr-TR" dirty="0"/>
              <a:t> of </a:t>
            </a:r>
            <a:r>
              <a:rPr lang="en-GB" dirty="0"/>
              <a:t>judges serving as </a:t>
            </a:r>
            <a:r>
              <a:rPr lang="en-GB" dirty="0" err="1"/>
              <a:t>secondee</a:t>
            </a:r>
            <a:r>
              <a:rPr lang="tr-TR" dirty="0"/>
              <a:t> on </a:t>
            </a:r>
            <a:r>
              <a:rPr lang="tr-TR" dirty="0" err="1"/>
              <a:t>the</a:t>
            </a:r>
            <a:r>
              <a:rPr lang="tr-TR" dirty="0"/>
              <a:t> </a:t>
            </a:r>
            <a:r>
              <a:rPr lang="tr-TR" dirty="0" err="1"/>
              <a:t>domestic</a:t>
            </a:r>
            <a:r>
              <a:rPr lang="tr-TR" dirty="0"/>
              <a:t> </a:t>
            </a:r>
            <a:r>
              <a:rPr lang="tr-TR" dirty="0" err="1"/>
              <a:t>law</a:t>
            </a:r>
            <a:r>
              <a:rPr lang="en-GB" dirty="0"/>
              <a:t> </a:t>
            </a:r>
            <a:r>
              <a:rPr lang="tr-TR" dirty="0"/>
              <a:t>is </a:t>
            </a:r>
            <a:r>
              <a:rPr lang="tr-TR" dirty="0" err="1"/>
              <a:t>also</a:t>
            </a:r>
            <a:r>
              <a:rPr lang="tr-TR" dirty="0"/>
              <a:t> </a:t>
            </a:r>
            <a:r>
              <a:rPr lang="tr-TR" dirty="0" err="1"/>
              <a:t>very</a:t>
            </a:r>
            <a:r>
              <a:rPr lang="tr-TR" dirty="0"/>
              <a:t> </a:t>
            </a:r>
            <a:r>
              <a:rPr lang="tr-TR" dirty="0" err="1"/>
              <a:t>helpful</a:t>
            </a:r>
            <a:r>
              <a:rPr lang="tr-TR" dirty="0"/>
              <a:t> </a:t>
            </a:r>
            <a:r>
              <a:rPr lang="tr-TR" dirty="0" err="1"/>
              <a:t>for</a:t>
            </a:r>
            <a:r>
              <a:rPr lang="tr-TR" dirty="0"/>
              <a:t> </a:t>
            </a:r>
            <a:r>
              <a:rPr lang="tr-TR" dirty="0" err="1"/>
              <a:t>accurate</a:t>
            </a:r>
            <a:r>
              <a:rPr lang="tr-TR" dirty="0"/>
              <a:t> </a:t>
            </a:r>
            <a:r>
              <a:rPr lang="en-GB" dirty="0"/>
              <a:t>classification of t</a:t>
            </a:r>
            <a:r>
              <a:rPr lang="tr-TR" dirty="0"/>
              <a:t>he </a:t>
            </a:r>
            <a:r>
              <a:rPr lang="tr-TR" dirty="0" err="1"/>
              <a:t>judgments</a:t>
            </a:r>
            <a:r>
              <a:rPr lang="tr-TR" dirty="0"/>
              <a:t>. </a:t>
            </a:r>
            <a:endParaRPr lang="en-GB" dirty="0"/>
          </a:p>
        </p:txBody>
      </p:sp>
    </p:spTree>
    <p:extLst>
      <p:ext uri="{BB962C8B-B14F-4D97-AF65-F5344CB8AC3E}">
        <p14:creationId xmlns:p14="http://schemas.microsoft.com/office/powerpoint/2010/main" val="5187934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554174"/>
            <a:ext cx="8353425" cy="584775"/>
          </a:xfrm>
          <a:prstGeom prst="rect">
            <a:avLst/>
          </a:prstGeom>
        </p:spPr>
        <p:txBody>
          <a:bodyPr wrap="square">
            <a:spAutoFit/>
          </a:bodyPr>
          <a:lstStyle/>
          <a:p>
            <a:pPr lvl="1"/>
            <a:r>
              <a:rPr lang="en-GB" sz="3200" dirty="0">
                <a:solidFill>
                  <a:prstClr val="black"/>
                </a:solidFill>
                <a:latin typeface="Calibri Light" panose="020F0302020204030204"/>
                <a:ea typeface="+mj-ea"/>
                <a:cs typeface="+mj-cs"/>
              </a:rPr>
              <a:t>Extension of the scope of retrial</a:t>
            </a:r>
          </a:p>
        </p:txBody>
      </p:sp>
      <p:sp>
        <p:nvSpPr>
          <p:cNvPr id="3" name="Dikdörtgen 2"/>
          <p:cNvSpPr/>
          <p:nvPr/>
        </p:nvSpPr>
        <p:spPr>
          <a:xfrm>
            <a:off x="476250" y="2768076"/>
            <a:ext cx="10810874" cy="1754326"/>
          </a:xfrm>
          <a:prstGeom prst="rect">
            <a:avLst/>
          </a:prstGeom>
        </p:spPr>
        <p:txBody>
          <a:bodyPr wrap="square">
            <a:spAutoFit/>
          </a:bodyPr>
          <a:lstStyle/>
          <a:p>
            <a:pPr marL="285750" indent="-285750">
              <a:buFont typeface="Arial" panose="020B0604020202020204" pitchFamily="34" charset="0"/>
              <a:buChar char="•"/>
            </a:pPr>
            <a:r>
              <a:rPr lang="en-GB" dirty="0"/>
              <a:t>After the delivery of a violation decision by the Court, individuals are entitled to apply for a retrial within a certain period of time.</a:t>
            </a:r>
            <a:endParaRPr lang="tr-TR"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Grounds for a retrial have been extended, and the resolution of an application by a friendly settlement or a unilateral declaration has been stipulated in the law as a ground for a retrial.</a:t>
            </a:r>
          </a:p>
          <a:p>
            <a:endParaRPr lang="tr-TR" dirty="0"/>
          </a:p>
        </p:txBody>
      </p:sp>
    </p:spTree>
    <p:extLst>
      <p:ext uri="{BB962C8B-B14F-4D97-AF65-F5344CB8AC3E}">
        <p14:creationId xmlns:p14="http://schemas.microsoft.com/office/powerpoint/2010/main" val="23444369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400174"/>
            <a:ext cx="8353425" cy="584775"/>
          </a:xfrm>
          <a:prstGeom prst="rect">
            <a:avLst/>
          </a:prstGeom>
        </p:spPr>
        <p:txBody>
          <a:bodyPr wrap="square">
            <a:spAutoFit/>
          </a:bodyPr>
          <a:lstStyle/>
          <a:p>
            <a:r>
              <a:rPr lang="tr-TR" sz="3200" dirty="0">
                <a:solidFill>
                  <a:prstClr val="black"/>
                </a:solidFill>
                <a:latin typeface="Calibri Light" panose="020F0302020204030204"/>
                <a:ea typeface="+mj-ea"/>
                <a:cs typeface="+mj-cs"/>
              </a:rPr>
              <a:t>	</a:t>
            </a:r>
            <a:r>
              <a:rPr lang="en-GB" sz="3200" dirty="0">
                <a:solidFill>
                  <a:prstClr val="black"/>
                </a:solidFill>
                <a:latin typeface="Calibri Light" panose="020F0302020204030204"/>
                <a:ea typeface="+mj-ea"/>
                <a:cs typeface="+mj-cs"/>
              </a:rPr>
              <a:t>Use of technological means</a:t>
            </a:r>
          </a:p>
        </p:txBody>
      </p:sp>
      <p:sp>
        <p:nvSpPr>
          <p:cNvPr id="3" name="Dikdörtgen 2"/>
          <p:cNvSpPr/>
          <p:nvPr/>
        </p:nvSpPr>
        <p:spPr>
          <a:xfrm>
            <a:off x="542925" y="2369313"/>
            <a:ext cx="10810874" cy="2308324"/>
          </a:xfrm>
          <a:prstGeom prst="rect">
            <a:avLst/>
          </a:prstGeom>
        </p:spPr>
        <p:txBody>
          <a:bodyPr wrap="square">
            <a:spAutoFit/>
          </a:bodyPr>
          <a:lstStyle/>
          <a:p>
            <a:pPr marL="285750" indent="-285750">
              <a:buFont typeface="Arial" panose="020B0604020202020204" pitchFamily="34" charset="0"/>
              <a:buChar char="•"/>
            </a:pPr>
            <a:r>
              <a:rPr lang="tr-TR" dirty="0" err="1"/>
              <a:t>The</a:t>
            </a:r>
            <a:r>
              <a:rPr lang="en-GB" dirty="0"/>
              <a:t> Department exchanges correspondence with the judicial units concerned via the UYAP system (the National Judiciary Informatics System).</a:t>
            </a:r>
            <a:endParaRPr lang="tr-TR"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Time is saved as the files are examined online and they are not requested in physical form, and accordingly, the process of the execution of judgments is shortened.</a:t>
            </a:r>
            <a:endParaRPr lang="tr-TR"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Precedent decisions of high courts can be found within a short period of time thanks to the UYAP system and submitted as an annex to the action report.</a:t>
            </a:r>
          </a:p>
        </p:txBody>
      </p:sp>
    </p:spTree>
    <p:extLst>
      <p:ext uri="{BB962C8B-B14F-4D97-AF65-F5344CB8AC3E}">
        <p14:creationId xmlns:p14="http://schemas.microsoft.com/office/powerpoint/2010/main" val="7715785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640802"/>
            <a:ext cx="8353425" cy="584775"/>
          </a:xfrm>
          <a:prstGeom prst="rect">
            <a:avLst/>
          </a:prstGeom>
        </p:spPr>
        <p:txBody>
          <a:bodyPr wrap="square">
            <a:spAutoFit/>
          </a:bodyPr>
          <a:lstStyle/>
          <a:p>
            <a:pPr lvl="1"/>
            <a:r>
              <a:rPr lang="en-GB" sz="3200" dirty="0">
                <a:solidFill>
                  <a:prstClr val="black"/>
                </a:solidFill>
                <a:latin typeface="Calibri Light" panose="020F0302020204030204"/>
                <a:ea typeface="+mj-ea"/>
                <a:cs typeface="+mj-cs"/>
              </a:rPr>
              <a:t>Promotion of judges and prosecutors</a:t>
            </a:r>
          </a:p>
        </p:txBody>
      </p:sp>
      <p:sp>
        <p:nvSpPr>
          <p:cNvPr id="3" name="Dikdörtgen 2"/>
          <p:cNvSpPr/>
          <p:nvPr/>
        </p:nvSpPr>
        <p:spPr>
          <a:xfrm>
            <a:off x="476250" y="3124209"/>
            <a:ext cx="10810874" cy="1477328"/>
          </a:xfrm>
          <a:prstGeom prst="rect">
            <a:avLst/>
          </a:prstGeom>
        </p:spPr>
        <p:txBody>
          <a:bodyPr wrap="square">
            <a:spAutoFit/>
          </a:bodyPr>
          <a:lstStyle/>
          <a:p>
            <a:pPr marL="285750" indent="-285750">
              <a:buFont typeface="Arial" panose="020B0604020202020204" pitchFamily="34" charset="0"/>
              <a:buChar char="•"/>
            </a:pPr>
            <a:r>
              <a:rPr lang="en-GB" dirty="0"/>
              <a:t>As a result of the works of </a:t>
            </a:r>
            <a:r>
              <a:rPr lang="tr-TR" dirty="0" err="1"/>
              <a:t>the</a:t>
            </a:r>
            <a:r>
              <a:rPr lang="en-GB" dirty="0"/>
              <a:t> Department, </a:t>
            </a:r>
            <a:r>
              <a:rPr lang="tr-TR" dirty="0" err="1"/>
              <a:t>the</a:t>
            </a:r>
            <a:r>
              <a:rPr lang="tr-TR" dirty="0"/>
              <a:t> </a:t>
            </a:r>
            <a:r>
              <a:rPr lang="tr-TR" dirty="0" err="1"/>
              <a:t>Council</a:t>
            </a:r>
            <a:r>
              <a:rPr lang="tr-TR" dirty="0"/>
              <a:t> of </a:t>
            </a:r>
            <a:r>
              <a:rPr lang="tr-TR" dirty="0" err="1"/>
              <a:t>Judges</a:t>
            </a:r>
            <a:r>
              <a:rPr lang="tr-TR" dirty="0"/>
              <a:t> </a:t>
            </a:r>
            <a:r>
              <a:rPr lang="tr-TR" dirty="0" err="1"/>
              <a:t>and</a:t>
            </a:r>
            <a:r>
              <a:rPr lang="tr-TR" dirty="0"/>
              <a:t> </a:t>
            </a:r>
            <a:r>
              <a:rPr lang="tr-TR" dirty="0" err="1"/>
              <a:t>Prosecutors</a:t>
            </a:r>
            <a:r>
              <a:rPr lang="tr-TR" dirty="0"/>
              <a:t> has </a:t>
            </a:r>
            <a:r>
              <a:rPr lang="tr-TR" dirty="0" err="1"/>
              <a:t>made</a:t>
            </a:r>
            <a:r>
              <a:rPr lang="tr-TR" dirty="0"/>
              <a:t> an </a:t>
            </a:r>
            <a:r>
              <a:rPr lang="tr-TR" dirty="0" err="1"/>
              <a:t>amendment</a:t>
            </a:r>
            <a:r>
              <a:rPr lang="tr-TR" dirty="0"/>
              <a:t> in </a:t>
            </a:r>
            <a:r>
              <a:rPr lang="tr-TR" dirty="0" err="1"/>
              <a:t>the</a:t>
            </a:r>
            <a:r>
              <a:rPr lang="tr-TR" dirty="0"/>
              <a:t> </a:t>
            </a:r>
            <a:r>
              <a:rPr lang="tr-TR" dirty="0" err="1"/>
              <a:t>promotion</a:t>
            </a:r>
            <a:r>
              <a:rPr lang="tr-TR" dirty="0"/>
              <a:t> </a:t>
            </a:r>
            <a:r>
              <a:rPr lang="tr-TR" dirty="0" err="1"/>
              <a:t>criteria</a:t>
            </a:r>
            <a:r>
              <a:rPr lang="tr-TR" dirty="0"/>
              <a:t>.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en-GB" dirty="0"/>
              <a:t>the decisions of the Court and the Constitutional Court are taken into account in the assessment of the promotion of judges and prosecutors.</a:t>
            </a:r>
          </a:p>
        </p:txBody>
      </p:sp>
    </p:spTree>
    <p:extLst>
      <p:ext uri="{BB962C8B-B14F-4D97-AF65-F5344CB8AC3E}">
        <p14:creationId xmlns:p14="http://schemas.microsoft.com/office/powerpoint/2010/main" val="13344627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400174"/>
            <a:ext cx="8353425" cy="1077218"/>
          </a:xfrm>
          <a:prstGeom prst="rect">
            <a:avLst/>
          </a:prstGeom>
        </p:spPr>
        <p:txBody>
          <a:bodyPr wrap="square">
            <a:spAutoFit/>
          </a:bodyPr>
          <a:lstStyle/>
          <a:p>
            <a:pPr lvl="1"/>
            <a:r>
              <a:rPr lang="en-GB" sz="3200" dirty="0">
                <a:solidFill>
                  <a:prstClr val="black"/>
                </a:solidFill>
                <a:latin typeface="Calibri Light" panose="020F0302020204030204"/>
                <a:ea typeface="+mj-ea"/>
                <a:cs typeface="+mj-cs"/>
              </a:rPr>
              <a:t>Promotion of HELP (Human Rights Education for Legal Professionals) </a:t>
            </a:r>
          </a:p>
        </p:txBody>
      </p:sp>
      <p:sp>
        <p:nvSpPr>
          <p:cNvPr id="3" name="Dikdörtgen 2"/>
          <p:cNvSpPr/>
          <p:nvPr/>
        </p:nvSpPr>
        <p:spPr>
          <a:xfrm>
            <a:off x="476250" y="2854701"/>
            <a:ext cx="10810874" cy="2585323"/>
          </a:xfrm>
          <a:prstGeom prst="rect">
            <a:avLst/>
          </a:prstGeom>
        </p:spPr>
        <p:txBody>
          <a:bodyPr wrap="square">
            <a:spAutoFit/>
          </a:bodyPr>
          <a:lstStyle/>
          <a:p>
            <a:pPr marL="285750" indent="-285750">
              <a:buFont typeface="Arial" panose="020B0604020202020204" pitchFamily="34" charset="0"/>
              <a:buChar char="•"/>
            </a:pPr>
            <a:r>
              <a:rPr lang="en-GB" dirty="0"/>
              <a:t>As a result of the coordination of </a:t>
            </a:r>
            <a:r>
              <a:rPr lang="tr-TR" dirty="0" err="1"/>
              <a:t>the</a:t>
            </a:r>
            <a:r>
              <a:rPr lang="en-GB" dirty="0"/>
              <a:t> Department, a significant increase in the number of HELP users has been achieved, and </a:t>
            </a:r>
            <a:r>
              <a:rPr lang="tr-TR" dirty="0"/>
              <a:t>Türkiye </a:t>
            </a:r>
            <a:r>
              <a:rPr lang="en-GB" dirty="0"/>
              <a:t>has risen to the first place among the member countries of the Council.</a:t>
            </a:r>
            <a:endParaRPr lang="tr-TR" dirty="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err="1"/>
              <a:t>In</a:t>
            </a:r>
            <a:r>
              <a:rPr lang="tr-TR" dirty="0"/>
              <a:t> </a:t>
            </a:r>
            <a:r>
              <a:rPr lang="tr-TR" dirty="0" err="1"/>
              <a:t>cooperation</a:t>
            </a:r>
            <a:r>
              <a:rPr lang="tr-TR" dirty="0"/>
              <a:t> </a:t>
            </a:r>
            <a:r>
              <a:rPr lang="tr-TR" dirty="0" err="1"/>
              <a:t>with</a:t>
            </a:r>
            <a:r>
              <a:rPr lang="tr-TR" dirty="0"/>
              <a:t> </a:t>
            </a:r>
            <a:r>
              <a:rPr lang="tr-TR" dirty="0" err="1"/>
              <a:t>the</a:t>
            </a:r>
            <a:r>
              <a:rPr lang="tr-TR" dirty="0"/>
              <a:t> HELP, </a:t>
            </a:r>
            <a:r>
              <a:rPr lang="tr-TR" dirty="0" err="1"/>
              <a:t>the</a:t>
            </a:r>
            <a:r>
              <a:rPr lang="tr-TR" dirty="0"/>
              <a:t> </a:t>
            </a:r>
            <a:r>
              <a:rPr lang="tr-TR" dirty="0" err="1"/>
              <a:t>Department</a:t>
            </a:r>
            <a:r>
              <a:rPr lang="tr-TR" dirty="0"/>
              <a:t> has </a:t>
            </a:r>
            <a:r>
              <a:rPr lang="tr-TR" dirty="0" err="1"/>
              <a:t>started</a:t>
            </a:r>
            <a:r>
              <a:rPr lang="tr-TR" dirty="0"/>
              <a:t> a </a:t>
            </a:r>
            <a:r>
              <a:rPr lang="tr-TR" dirty="0" err="1"/>
              <a:t>new</a:t>
            </a:r>
            <a:r>
              <a:rPr lang="tr-TR" dirty="0"/>
              <a:t> </a:t>
            </a:r>
            <a:r>
              <a:rPr lang="tr-TR" dirty="0" err="1"/>
              <a:t>initiative</a:t>
            </a:r>
            <a:r>
              <a:rPr lang="tr-TR" dirty="0"/>
              <a:t> </a:t>
            </a:r>
            <a:r>
              <a:rPr lang="tr-TR" dirty="0" err="1"/>
              <a:t>for</a:t>
            </a:r>
            <a:r>
              <a:rPr lang="tr-TR" dirty="0"/>
              <a:t> </a:t>
            </a:r>
            <a:r>
              <a:rPr lang="tr-TR" dirty="0" err="1"/>
              <a:t>law</a:t>
            </a:r>
            <a:r>
              <a:rPr lang="tr-TR" dirty="0"/>
              <a:t> </a:t>
            </a:r>
            <a:r>
              <a:rPr lang="tr-TR" dirty="0" err="1"/>
              <a:t>school</a:t>
            </a:r>
            <a:r>
              <a:rPr lang="tr-TR" dirty="0"/>
              <a:t> </a:t>
            </a:r>
            <a:r>
              <a:rPr lang="tr-TR" dirty="0" err="1"/>
              <a:t>students</a:t>
            </a:r>
            <a:r>
              <a:rPr lang="tr-TR" dirty="0"/>
              <a:t> </a:t>
            </a:r>
            <a:r>
              <a:rPr lang="tr-TR" dirty="0" err="1"/>
              <a:t>and</a:t>
            </a:r>
            <a:r>
              <a:rPr lang="tr-TR" dirty="0"/>
              <a:t> </a:t>
            </a:r>
            <a:r>
              <a:rPr lang="tr-TR" dirty="0" err="1"/>
              <a:t>academicians</a:t>
            </a:r>
            <a:r>
              <a:rPr lang="tr-TR" dirty="0"/>
              <a:t> </a:t>
            </a:r>
            <a:r>
              <a:rPr lang="tr-TR" dirty="0" err="1"/>
              <a:t>for</a:t>
            </a:r>
            <a:r>
              <a:rPr lang="tr-TR" dirty="0"/>
              <a:t> HELP </a:t>
            </a:r>
            <a:r>
              <a:rPr lang="tr-TR" dirty="0" err="1"/>
              <a:t>courses</a:t>
            </a:r>
            <a:r>
              <a:rPr lang="tr-TR" dirty="0"/>
              <a:t> in </a:t>
            </a:r>
            <a:r>
              <a:rPr lang="tr-TR" dirty="0" err="1"/>
              <a:t>state</a:t>
            </a:r>
            <a:r>
              <a:rPr lang="tr-TR" dirty="0"/>
              <a:t> </a:t>
            </a:r>
            <a:r>
              <a:rPr lang="tr-TR" dirty="0" err="1"/>
              <a:t>universities</a:t>
            </a:r>
            <a:endParaRPr lang="tr-TR"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judges of </a:t>
            </a:r>
            <a:r>
              <a:rPr lang="tr-TR" dirty="0" err="1"/>
              <a:t>the</a:t>
            </a:r>
            <a:r>
              <a:rPr lang="en-GB" dirty="0"/>
              <a:t> Department are regularly </a:t>
            </a:r>
            <a:r>
              <a:rPr lang="en-GB" dirty="0" err="1"/>
              <a:t>seconde</a:t>
            </a:r>
            <a:r>
              <a:rPr lang="tr-TR" dirty="0"/>
              <a:t>d </a:t>
            </a:r>
            <a:r>
              <a:rPr lang="tr-TR" dirty="0" err="1"/>
              <a:t>to</a:t>
            </a:r>
            <a:r>
              <a:rPr lang="en-GB" dirty="0"/>
              <a:t> the HELP unit. In this context, 3 of our judges have been assigned as </a:t>
            </a:r>
            <a:r>
              <a:rPr lang="en-GB" dirty="0" err="1"/>
              <a:t>secondee</a:t>
            </a:r>
            <a:r>
              <a:rPr lang="en-GB" dirty="0"/>
              <a:t> at the HELP unit by our Department</a:t>
            </a:r>
            <a:r>
              <a:rPr lang="tr-TR" dirty="0"/>
              <a:t> </a:t>
            </a:r>
            <a:r>
              <a:rPr lang="tr-TR" dirty="0" err="1"/>
              <a:t>so</a:t>
            </a:r>
            <a:r>
              <a:rPr lang="tr-TR" dirty="0"/>
              <a:t> far</a:t>
            </a:r>
            <a:r>
              <a:rPr lang="en-GB" dirty="0"/>
              <a:t>.</a:t>
            </a:r>
            <a:r>
              <a:rPr lang="tr-TR" dirty="0"/>
              <a:t> </a:t>
            </a:r>
            <a:r>
              <a:rPr lang="tr-TR" dirty="0" err="1"/>
              <a:t>Currently</a:t>
            </a:r>
            <a:r>
              <a:rPr lang="tr-TR" dirty="0"/>
              <a:t>, </a:t>
            </a:r>
            <a:r>
              <a:rPr lang="tr-TR" dirty="0" err="1"/>
              <a:t>one</a:t>
            </a:r>
            <a:r>
              <a:rPr lang="tr-TR" dirty="0"/>
              <a:t> </a:t>
            </a:r>
            <a:r>
              <a:rPr lang="tr-TR" dirty="0" err="1"/>
              <a:t>rapporteur</a:t>
            </a:r>
            <a:r>
              <a:rPr lang="tr-TR" dirty="0"/>
              <a:t> </a:t>
            </a:r>
            <a:r>
              <a:rPr lang="tr-TR" dirty="0" err="1"/>
              <a:t>judge</a:t>
            </a:r>
            <a:r>
              <a:rPr lang="tr-TR" dirty="0"/>
              <a:t> is </a:t>
            </a:r>
            <a:r>
              <a:rPr lang="tr-TR" dirty="0" err="1"/>
              <a:t>seconded</a:t>
            </a:r>
            <a:r>
              <a:rPr lang="tr-TR" dirty="0"/>
              <a:t> in </a:t>
            </a:r>
            <a:r>
              <a:rPr lang="tr-TR" dirty="0" err="1"/>
              <a:t>the</a:t>
            </a:r>
            <a:r>
              <a:rPr lang="tr-TR" dirty="0"/>
              <a:t> HELP </a:t>
            </a:r>
            <a:r>
              <a:rPr lang="tr-TR" dirty="0" err="1"/>
              <a:t>unit</a:t>
            </a:r>
            <a:r>
              <a:rPr lang="tr-TR" dirty="0"/>
              <a:t>.</a:t>
            </a:r>
            <a:endParaRPr lang="en-GB" dirty="0"/>
          </a:p>
        </p:txBody>
      </p:sp>
    </p:spTree>
    <p:extLst>
      <p:ext uri="{BB962C8B-B14F-4D97-AF65-F5344CB8AC3E}">
        <p14:creationId xmlns:p14="http://schemas.microsoft.com/office/powerpoint/2010/main" val="31787065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Metin Yer Tutucusu 3"/>
          <p:cNvSpPr>
            <a:spLocks noGrp="1"/>
          </p:cNvSpPr>
          <p:nvPr>
            <p:ph type="body" idx="1"/>
          </p:nvPr>
        </p:nvSpPr>
        <p:spPr>
          <a:xfrm>
            <a:off x="831849" y="1363184"/>
            <a:ext cx="8475779" cy="985379"/>
          </a:xfrm>
        </p:spPr>
        <p:txBody>
          <a:bodyPr/>
          <a:lstStyle/>
          <a:p>
            <a:pPr lvl="1">
              <a:lnSpc>
                <a:spcPct val="100000"/>
              </a:lnSpc>
              <a:spcBef>
                <a:spcPts val="0"/>
              </a:spcBef>
            </a:pPr>
            <a:r>
              <a:rPr lang="en-GB" sz="3200" dirty="0">
                <a:solidFill>
                  <a:prstClr val="black"/>
                </a:solidFill>
                <a:latin typeface="Calibri Light" panose="020F0302020204030204"/>
              </a:rPr>
              <a:t>Training on human rights at the Justice Academy of </a:t>
            </a:r>
            <a:r>
              <a:rPr lang="en-GB" sz="3200" dirty="0" err="1">
                <a:solidFill>
                  <a:prstClr val="black"/>
                </a:solidFill>
                <a:latin typeface="Calibri Light" panose="020F0302020204030204"/>
              </a:rPr>
              <a:t>Türkiye</a:t>
            </a:r>
            <a:endParaRPr lang="en-GB" sz="3200" dirty="0">
              <a:solidFill>
                <a:prstClr val="black"/>
              </a:solidFill>
              <a:latin typeface="Calibri Light" panose="020F0302020204030204"/>
            </a:endParaRPr>
          </a:p>
          <a:p>
            <a:endParaRPr lang="en-GB" dirty="0"/>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3" name="Dikdörtgen 2"/>
          <p:cNvSpPr/>
          <p:nvPr/>
        </p:nvSpPr>
        <p:spPr>
          <a:xfrm>
            <a:off x="476250" y="3124209"/>
            <a:ext cx="10810874" cy="2308324"/>
          </a:xfrm>
          <a:prstGeom prst="rect">
            <a:avLst/>
          </a:prstGeom>
        </p:spPr>
        <p:txBody>
          <a:bodyPr wrap="square">
            <a:spAutoFit/>
          </a:bodyPr>
          <a:lstStyle/>
          <a:p>
            <a:pPr marL="285750" indent="-285750">
              <a:buFont typeface="Arial" panose="020B0604020202020204" pitchFamily="34" charset="0"/>
              <a:buChar char="•"/>
            </a:pPr>
            <a:r>
              <a:rPr lang="tr-TR" dirty="0"/>
              <a:t>T</a:t>
            </a:r>
            <a:r>
              <a:rPr lang="en-GB" dirty="0"/>
              <a:t>he scope of courses in the field of human rights at the Justice Academy of </a:t>
            </a:r>
            <a:r>
              <a:rPr lang="en-GB" dirty="0" err="1"/>
              <a:t>Türkiye</a:t>
            </a:r>
            <a:r>
              <a:rPr lang="en-GB" dirty="0"/>
              <a:t>, which provides training to judges and prosecutors</a:t>
            </a:r>
            <a:r>
              <a:rPr lang="tr-TR" dirty="0"/>
              <a:t> </a:t>
            </a:r>
            <a:r>
              <a:rPr lang="tr-TR" dirty="0" err="1"/>
              <a:t>both</a:t>
            </a:r>
            <a:r>
              <a:rPr lang="tr-TR" dirty="0"/>
              <a:t> </a:t>
            </a:r>
            <a:r>
              <a:rPr lang="tr-TR" dirty="0" err="1"/>
              <a:t>pre</a:t>
            </a:r>
            <a:r>
              <a:rPr lang="tr-TR" dirty="0"/>
              <a:t>-service </a:t>
            </a:r>
            <a:r>
              <a:rPr lang="tr-TR" dirty="0" err="1"/>
              <a:t>and</a:t>
            </a:r>
            <a:r>
              <a:rPr lang="tr-TR" dirty="0"/>
              <a:t> in-service</a:t>
            </a:r>
            <a:r>
              <a:rPr lang="en-GB" dirty="0"/>
              <a:t>, has been extended.</a:t>
            </a:r>
            <a:endParaRPr lang="tr-TR"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judges serving at our Department have been assigned at the Justice Academy of </a:t>
            </a:r>
            <a:r>
              <a:rPr lang="en-GB" dirty="0" err="1"/>
              <a:t>Türkiye</a:t>
            </a:r>
            <a:r>
              <a:rPr lang="en-GB" dirty="0"/>
              <a:t> as trainers.</a:t>
            </a:r>
            <a:r>
              <a:rPr lang="tr-TR" dirty="0"/>
              <a:t> </a:t>
            </a:r>
            <a:r>
              <a:rPr lang="tr-TR" dirty="0" err="1"/>
              <a:t>Our</a:t>
            </a:r>
            <a:r>
              <a:rPr lang="tr-TR" dirty="0"/>
              <a:t> </a:t>
            </a:r>
            <a:r>
              <a:rPr lang="tr-TR" dirty="0" err="1"/>
              <a:t>department</a:t>
            </a:r>
            <a:r>
              <a:rPr lang="tr-TR" dirty="0"/>
              <a:t> </a:t>
            </a:r>
            <a:r>
              <a:rPr lang="tr-TR" dirty="0" err="1"/>
              <a:t>also</a:t>
            </a:r>
            <a:r>
              <a:rPr lang="tr-TR" dirty="0"/>
              <a:t> </a:t>
            </a:r>
            <a:r>
              <a:rPr lang="tr-TR" dirty="0" err="1"/>
              <a:t>consult</a:t>
            </a:r>
            <a:r>
              <a:rPr lang="tr-TR" dirty="0"/>
              <a:t> </a:t>
            </a:r>
            <a:r>
              <a:rPr lang="tr-TR" dirty="0" err="1"/>
              <a:t>with</a:t>
            </a:r>
            <a:r>
              <a:rPr lang="tr-TR" dirty="0"/>
              <a:t> </a:t>
            </a:r>
            <a:r>
              <a:rPr lang="tr-TR" dirty="0" err="1"/>
              <a:t>the</a:t>
            </a:r>
            <a:r>
              <a:rPr lang="tr-TR" dirty="0"/>
              <a:t> </a:t>
            </a:r>
            <a:r>
              <a:rPr lang="tr-TR" dirty="0" err="1"/>
              <a:t>justice</a:t>
            </a:r>
            <a:r>
              <a:rPr lang="tr-TR" dirty="0"/>
              <a:t> </a:t>
            </a:r>
            <a:r>
              <a:rPr lang="tr-TR" dirty="0" err="1"/>
              <a:t>academy</a:t>
            </a:r>
            <a:r>
              <a:rPr lang="tr-TR" dirty="0"/>
              <a:t> in </a:t>
            </a:r>
            <a:r>
              <a:rPr lang="tr-TR" dirty="0" err="1"/>
              <a:t>respect</a:t>
            </a:r>
            <a:r>
              <a:rPr lang="tr-TR" dirty="0"/>
              <a:t> of </a:t>
            </a:r>
            <a:r>
              <a:rPr lang="tr-TR" dirty="0" err="1"/>
              <a:t>content</a:t>
            </a:r>
            <a:r>
              <a:rPr lang="tr-TR" dirty="0"/>
              <a:t> of </a:t>
            </a:r>
            <a:r>
              <a:rPr lang="tr-TR" dirty="0" err="1"/>
              <a:t>the</a:t>
            </a:r>
            <a:r>
              <a:rPr lang="tr-TR" dirty="0"/>
              <a:t> </a:t>
            </a:r>
            <a:r>
              <a:rPr lang="tr-TR" dirty="0" err="1"/>
              <a:t>curricula</a:t>
            </a:r>
            <a:r>
              <a:rPr lang="tr-TR" dirty="0"/>
              <a:t>.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Special courses have been organised on certain subjects with a view to resolving practices constituting a violation.</a:t>
            </a:r>
          </a:p>
        </p:txBody>
      </p:sp>
      <p:sp>
        <p:nvSpPr>
          <p:cNvPr id="5" name="Dikdörtgen 4"/>
          <p:cNvSpPr/>
          <p:nvPr/>
        </p:nvSpPr>
        <p:spPr>
          <a:xfrm>
            <a:off x="1565708" y="24778"/>
            <a:ext cx="6096000" cy="802271"/>
          </a:xfrm>
          <a:prstGeom prst="rect">
            <a:avLst/>
          </a:prstGeom>
        </p:spPr>
        <p:txBody>
          <a:bodyPr>
            <a:spAutoFit/>
          </a:bodyPr>
          <a:lstStyle/>
          <a:p>
            <a:pPr lvl="0">
              <a:lnSpc>
                <a:spcPct val="90000"/>
              </a:lnSpc>
              <a:spcBef>
                <a:spcPts val="1000"/>
              </a:spcBef>
            </a:pPr>
            <a:r>
              <a:rPr lang="tr-TR" sz="2100" b="1" dirty="0">
                <a:solidFill>
                  <a:prstClr val="white"/>
                </a:solidFill>
              </a:rPr>
              <a:t>MINISTRY OF JUSTICE OF TÜRKİYE</a:t>
            </a:r>
          </a:p>
          <a:p>
            <a:pPr lvl="0">
              <a:lnSpc>
                <a:spcPct val="90000"/>
              </a:lnSpc>
              <a:spcBef>
                <a:spcPts val="1000"/>
              </a:spcBef>
            </a:pPr>
            <a:r>
              <a:rPr lang="en-GB" sz="2100" b="1" dirty="0">
                <a:solidFill>
                  <a:prstClr val="white"/>
                </a:solidFill>
              </a:rPr>
              <a:t>DEPARTMENT OF HUMAN RIGHTS</a:t>
            </a:r>
          </a:p>
        </p:txBody>
      </p:sp>
    </p:spTree>
    <p:extLst>
      <p:ext uri="{BB962C8B-B14F-4D97-AF65-F5344CB8AC3E}">
        <p14:creationId xmlns:p14="http://schemas.microsoft.com/office/powerpoint/2010/main" val="42558808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506051"/>
            <a:ext cx="8353425" cy="584775"/>
          </a:xfrm>
          <a:prstGeom prst="rect">
            <a:avLst/>
          </a:prstGeom>
        </p:spPr>
        <p:txBody>
          <a:bodyPr wrap="square">
            <a:spAutoFit/>
          </a:bodyPr>
          <a:lstStyle/>
          <a:p>
            <a:pPr lvl="1"/>
            <a:r>
              <a:rPr lang="en-GB" sz="3200" dirty="0">
                <a:solidFill>
                  <a:prstClr val="black"/>
                </a:solidFill>
                <a:latin typeface="Calibri Light" panose="020F0302020204030204"/>
              </a:rPr>
              <a:t>Creation of judicial data bank</a:t>
            </a:r>
          </a:p>
        </p:txBody>
      </p:sp>
      <p:sp>
        <p:nvSpPr>
          <p:cNvPr id="3" name="Dikdörtgen 2"/>
          <p:cNvSpPr/>
          <p:nvPr/>
        </p:nvSpPr>
        <p:spPr>
          <a:xfrm>
            <a:off x="476250" y="2614070"/>
            <a:ext cx="10810874" cy="2031325"/>
          </a:xfrm>
          <a:prstGeom prst="rect">
            <a:avLst/>
          </a:prstGeom>
        </p:spPr>
        <p:txBody>
          <a:bodyPr wrap="square">
            <a:spAutoFit/>
          </a:bodyPr>
          <a:lstStyle/>
          <a:p>
            <a:pPr marL="285750" indent="-285750">
              <a:buFont typeface="Arial" panose="020B0604020202020204" pitchFamily="34" charset="0"/>
              <a:buChar char="•"/>
            </a:pPr>
            <a:r>
              <a:rPr lang="en-GB" dirty="0"/>
              <a:t>A judicial data bank system was established by our Ministry in 2017.</a:t>
            </a:r>
            <a:endParaRPr lang="tr-TR"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Thanks to this system, statistical information is utilised to the maximum extent in the assessment of effectiveness of general measures.</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en-GB" dirty="0"/>
              <a:t>It has been ensured that action reports are supported with statistical information.</a:t>
            </a:r>
          </a:p>
          <a:p>
            <a:endParaRPr lang="tr-TR" dirty="0"/>
          </a:p>
        </p:txBody>
      </p:sp>
    </p:spTree>
    <p:extLst>
      <p:ext uri="{BB962C8B-B14F-4D97-AF65-F5344CB8AC3E}">
        <p14:creationId xmlns:p14="http://schemas.microsoft.com/office/powerpoint/2010/main" val="23288656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r>
              <a:rPr lang="tr-TR" sz="2100" b="1" dirty="0"/>
              <a:t>MINISTRY OF JUSTICE OF TÜRKİYE</a:t>
            </a:r>
          </a:p>
          <a:p>
            <a:r>
              <a:rPr lang="en-GB" sz="2100" b="1" dirty="0"/>
              <a:t>DEPARTMENT OF HUMAN RIGHTS</a:t>
            </a:r>
          </a:p>
        </p:txBody>
      </p:sp>
      <p:sp>
        <p:nvSpPr>
          <p:cNvPr id="3" name="Dikdörtgen 2"/>
          <p:cNvSpPr/>
          <p:nvPr/>
        </p:nvSpPr>
        <p:spPr>
          <a:xfrm>
            <a:off x="714375" y="1704975"/>
            <a:ext cx="10372725" cy="3046988"/>
          </a:xfrm>
          <a:prstGeom prst="rect">
            <a:avLst/>
          </a:prstGeom>
        </p:spPr>
        <p:txBody>
          <a:bodyPr wrap="square">
            <a:spAutoFit/>
          </a:bodyPr>
          <a:lstStyle/>
          <a:p>
            <a:pPr algn="just">
              <a:defRPr/>
            </a:pPr>
            <a:r>
              <a:rPr lang="tr-TR" sz="4400" dirty="0">
                <a:solidFill>
                  <a:prstClr val="black"/>
                </a:solidFill>
                <a:latin typeface="Calibri Light" panose="020F0302020204030204"/>
                <a:ea typeface="+mj-ea"/>
                <a:cs typeface="+mj-cs"/>
              </a:rPr>
              <a:t>  	</a:t>
            </a:r>
            <a:r>
              <a:rPr lang="tr-TR" sz="3200" dirty="0" err="1">
                <a:solidFill>
                  <a:prstClr val="black"/>
                </a:solidFill>
                <a:latin typeface="Calibri Light" panose="020F0302020204030204"/>
                <a:ea typeface="+mj-ea"/>
                <a:cs typeface="+mj-cs"/>
              </a:rPr>
              <a:t>Outline</a:t>
            </a:r>
            <a:endParaRPr lang="tr-TR" sz="3200" dirty="0">
              <a:solidFill>
                <a:prstClr val="black"/>
              </a:solidFill>
              <a:latin typeface="Calibri Light" panose="020F0302020204030204"/>
              <a:ea typeface="+mj-ea"/>
              <a:cs typeface="+mj-cs"/>
            </a:endParaRPr>
          </a:p>
          <a:p>
            <a:pPr algn="just">
              <a:defRPr/>
            </a:pPr>
            <a:endParaRPr lang="tr-TR" sz="800" dirty="0">
              <a:solidFill>
                <a:prstClr val="black"/>
              </a:solidFill>
              <a:latin typeface="Calibri Light" panose="020F0302020204030204"/>
              <a:ea typeface="+mj-ea"/>
              <a:cs typeface="+mj-cs"/>
            </a:endParaRPr>
          </a:p>
          <a:p>
            <a:pPr marL="285750" indent="-285750" algn="just">
              <a:buFont typeface="Arial" panose="020B0604020202020204" pitchFamily="34" charset="0"/>
              <a:buChar char="•"/>
              <a:defRPr/>
            </a:pPr>
            <a:r>
              <a:rPr lang="tr-TR" sz="2800" dirty="0" err="1"/>
              <a:t>Representation</a:t>
            </a:r>
            <a:r>
              <a:rPr lang="tr-TR" sz="2800" dirty="0"/>
              <a:t> </a:t>
            </a:r>
            <a:r>
              <a:rPr lang="tr-TR" sz="2800" dirty="0" err="1"/>
              <a:t>before</a:t>
            </a:r>
            <a:r>
              <a:rPr lang="tr-TR" sz="2800" dirty="0"/>
              <a:t> </a:t>
            </a:r>
            <a:r>
              <a:rPr lang="tr-TR" sz="2800" dirty="0" err="1"/>
              <a:t>the</a:t>
            </a:r>
            <a:r>
              <a:rPr lang="tr-TR" sz="2800" dirty="0"/>
              <a:t> </a:t>
            </a:r>
            <a:r>
              <a:rPr lang="tr-TR" sz="2800" dirty="0" err="1"/>
              <a:t>Committee</a:t>
            </a:r>
            <a:r>
              <a:rPr lang="tr-TR" sz="2800" dirty="0"/>
              <a:t> of </a:t>
            </a:r>
            <a:r>
              <a:rPr lang="tr-TR" sz="2800" dirty="0" err="1"/>
              <a:t>Ministers</a:t>
            </a:r>
            <a:endParaRPr lang="tr-TR" sz="2800" dirty="0"/>
          </a:p>
          <a:p>
            <a:pPr marL="285750" indent="-285750" algn="just">
              <a:buFont typeface="Arial" panose="020B0604020202020204" pitchFamily="34" charset="0"/>
              <a:buChar char="•"/>
              <a:defRPr/>
            </a:pPr>
            <a:endParaRPr lang="tr-TR" sz="2800" dirty="0"/>
          </a:p>
          <a:p>
            <a:pPr marL="285750" indent="-285750" algn="just">
              <a:buFont typeface="Arial" panose="020B0604020202020204" pitchFamily="34" charset="0"/>
              <a:buChar char="•"/>
              <a:defRPr/>
            </a:pPr>
            <a:r>
              <a:rPr lang="tr-TR" sz="2800" dirty="0" err="1"/>
              <a:t>Structure</a:t>
            </a:r>
            <a:r>
              <a:rPr lang="tr-TR" sz="2800" dirty="0"/>
              <a:t> of </a:t>
            </a:r>
            <a:r>
              <a:rPr lang="tr-TR" sz="2800" dirty="0" err="1"/>
              <a:t>the</a:t>
            </a:r>
            <a:r>
              <a:rPr lang="tr-TR" sz="2800" dirty="0"/>
              <a:t> </a:t>
            </a:r>
            <a:r>
              <a:rPr lang="tr-TR" sz="2800" dirty="0" err="1"/>
              <a:t>Department</a:t>
            </a:r>
            <a:r>
              <a:rPr lang="tr-TR" sz="2800" dirty="0"/>
              <a:t> of Human </a:t>
            </a:r>
            <a:r>
              <a:rPr lang="tr-TR" sz="2800" dirty="0" err="1"/>
              <a:t>Rights</a:t>
            </a:r>
            <a:endParaRPr lang="tr-TR" sz="2800" dirty="0"/>
          </a:p>
          <a:p>
            <a:pPr marL="285750" indent="-285750" algn="just">
              <a:buFont typeface="Arial" panose="020B0604020202020204" pitchFamily="34" charset="0"/>
              <a:buChar char="•"/>
              <a:defRPr/>
            </a:pPr>
            <a:endParaRPr lang="tr-TR" sz="2800" dirty="0"/>
          </a:p>
          <a:p>
            <a:pPr marL="285750" indent="-285750" algn="just">
              <a:buFont typeface="Arial" panose="020B0604020202020204" pitchFamily="34" charset="0"/>
              <a:buChar char="•"/>
              <a:defRPr/>
            </a:pPr>
            <a:r>
              <a:rPr lang="tr-TR" sz="2800" dirty="0" err="1"/>
              <a:t>Steps</a:t>
            </a:r>
            <a:r>
              <a:rPr lang="tr-TR" sz="2800" dirty="0"/>
              <a:t> </a:t>
            </a:r>
            <a:r>
              <a:rPr lang="tr-TR" sz="2800" dirty="0" err="1"/>
              <a:t>taken</a:t>
            </a:r>
            <a:r>
              <a:rPr lang="tr-TR" sz="2800" dirty="0"/>
              <a:t> </a:t>
            </a:r>
            <a:r>
              <a:rPr lang="tr-TR" sz="2800" dirty="0" err="1"/>
              <a:t>for</a:t>
            </a:r>
            <a:r>
              <a:rPr lang="tr-TR" sz="2800" dirty="0"/>
              <a:t> </a:t>
            </a:r>
            <a:r>
              <a:rPr lang="tr-TR" sz="2800" dirty="0" err="1"/>
              <a:t>effective</a:t>
            </a:r>
            <a:r>
              <a:rPr lang="tr-TR" sz="2800" dirty="0"/>
              <a:t> </a:t>
            </a:r>
            <a:r>
              <a:rPr lang="tr-TR" sz="2800" dirty="0" err="1"/>
              <a:t>implementation</a:t>
            </a:r>
            <a:endParaRPr lang="tr-TR" sz="2800" dirty="0"/>
          </a:p>
        </p:txBody>
      </p:sp>
    </p:spTree>
    <p:extLst>
      <p:ext uri="{BB962C8B-B14F-4D97-AF65-F5344CB8AC3E}">
        <p14:creationId xmlns:p14="http://schemas.microsoft.com/office/powerpoint/2010/main" val="17066341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400174"/>
            <a:ext cx="8353425" cy="584775"/>
          </a:xfrm>
          <a:prstGeom prst="rect">
            <a:avLst/>
          </a:prstGeom>
        </p:spPr>
        <p:txBody>
          <a:bodyPr wrap="square">
            <a:spAutoFit/>
          </a:bodyPr>
          <a:lstStyle/>
          <a:p>
            <a:pPr lvl="1"/>
            <a:r>
              <a:rPr lang="en-GB" sz="3200" dirty="0">
                <a:solidFill>
                  <a:prstClr val="black"/>
                </a:solidFill>
                <a:latin typeface="Calibri Light" panose="020F0302020204030204"/>
              </a:rPr>
              <a:t>Improvements in penitentiary institutions</a:t>
            </a:r>
          </a:p>
        </p:txBody>
      </p:sp>
      <p:sp>
        <p:nvSpPr>
          <p:cNvPr id="3" name="Dikdörtgen 2"/>
          <p:cNvSpPr/>
          <p:nvPr/>
        </p:nvSpPr>
        <p:spPr>
          <a:xfrm>
            <a:off x="476250" y="2325308"/>
            <a:ext cx="10810874" cy="1754326"/>
          </a:xfrm>
          <a:prstGeom prst="rect">
            <a:avLst/>
          </a:prstGeom>
        </p:spPr>
        <p:txBody>
          <a:bodyPr wrap="square">
            <a:spAutoFit/>
          </a:bodyPr>
          <a:lstStyle/>
          <a:p>
            <a:pPr marL="285750" indent="-285750">
              <a:buFont typeface="Arial" panose="020B0604020202020204" pitchFamily="34" charset="0"/>
              <a:buChar char="•"/>
            </a:pPr>
            <a:r>
              <a:rPr lang="en-GB" dirty="0"/>
              <a:t>Since 2002 serious improvements have been made in penitentiary institutions.</a:t>
            </a:r>
            <a:endParaRPr lang="tr-TR"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Thanks to these improvements, in addition to the decrease in violations arising from the penitentiary institutions, the number of cases arising from the penitentiary institutions pending before the Committee of Ministers has decreased significantly.</a:t>
            </a:r>
          </a:p>
          <a:p>
            <a:endParaRPr lang="tr-TR" dirty="0"/>
          </a:p>
        </p:txBody>
      </p:sp>
    </p:spTree>
    <p:extLst>
      <p:ext uri="{BB962C8B-B14F-4D97-AF65-F5344CB8AC3E}">
        <p14:creationId xmlns:p14="http://schemas.microsoft.com/office/powerpoint/2010/main" val="11103500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400174"/>
            <a:ext cx="8353425" cy="584775"/>
          </a:xfrm>
          <a:prstGeom prst="rect">
            <a:avLst/>
          </a:prstGeom>
        </p:spPr>
        <p:txBody>
          <a:bodyPr wrap="square">
            <a:spAutoFit/>
          </a:bodyPr>
          <a:lstStyle/>
          <a:p>
            <a:pPr lvl="1"/>
            <a:r>
              <a:rPr lang="en-GB" sz="3200" dirty="0">
                <a:solidFill>
                  <a:prstClr val="black"/>
                </a:solidFill>
                <a:latin typeface="Calibri Light" panose="020F0302020204030204"/>
              </a:rPr>
              <a:t>Action Plan on Human Rights</a:t>
            </a:r>
          </a:p>
        </p:txBody>
      </p:sp>
      <p:sp>
        <p:nvSpPr>
          <p:cNvPr id="3" name="Dikdörtgen 2"/>
          <p:cNvSpPr/>
          <p:nvPr/>
        </p:nvSpPr>
        <p:spPr>
          <a:xfrm>
            <a:off x="476250" y="2440814"/>
            <a:ext cx="10810874" cy="2031325"/>
          </a:xfrm>
          <a:prstGeom prst="rect">
            <a:avLst/>
          </a:prstGeom>
        </p:spPr>
        <p:txBody>
          <a:bodyPr wrap="square">
            <a:spAutoFit/>
          </a:bodyPr>
          <a:lstStyle/>
          <a:p>
            <a:pPr marL="285750" indent="-285750">
              <a:buFont typeface="Arial" panose="020B0604020202020204" pitchFamily="34" charset="0"/>
              <a:buChar char="•"/>
            </a:pPr>
            <a:r>
              <a:rPr lang="en-GB" dirty="0"/>
              <a:t>Action Plan on Human Rights was announced in 2021.</a:t>
            </a:r>
            <a:endParaRPr lang="tr-TR"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Action Plan includes 9 Aims, 50 Goals and 393 Activities under</a:t>
            </a:r>
            <a:r>
              <a:rPr lang="en-GB" b="1" dirty="0"/>
              <a:t> </a:t>
            </a:r>
            <a:r>
              <a:rPr lang="en-GB" dirty="0"/>
              <a:t>11 Basic Principles.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en-GB" dirty="0"/>
              <a:t>Ministry</a:t>
            </a:r>
            <a:r>
              <a:rPr lang="tr-TR" dirty="0"/>
              <a:t> of </a:t>
            </a:r>
            <a:r>
              <a:rPr lang="tr-TR" dirty="0" err="1"/>
              <a:t>Justice</a:t>
            </a:r>
            <a:r>
              <a:rPr lang="en-GB" dirty="0"/>
              <a:t> has been tasked with drawing up the Annual Implementation Report on the implementation of the action plan.</a:t>
            </a:r>
          </a:p>
          <a:p>
            <a:endParaRPr lang="tr-TR" dirty="0"/>
          </a:p>
        </p:txBody>
      </p:sp>
    </p:spTree>
    <p:extLst>
      <p:ext uri="{BB962C8B-B14F-4D97-AF65-F5344CB8AC3E}">
        <p14:creationId xmlns:p14="http://schemas.microsoft.com/office/powerpoint/2010/main" val="21253430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400174"/>
            <a:ext cx="8353425" cy="1077218"/>
          </a:xfrm>
          <a:prstGeom prst="rect">
            <a:avLst/>
          </a:prstGeom>
        </p:spPr>
        <p:txBody>
          <a:bodyPr wrap="square">
            <a:spAutoFit/>
          </a:bodyPr>
          <a:lstStyle/>
          <a:p>
            <a:pPr lvl="1"/>
            <a:r>
              <a:rPr lang="en-GB" sz="3200" dirty="0">
                <a:solidFill>
                  <a:prstClr val="black"/>
                </a:solidFill>
                <a:latin typeface="Calibri Light" panose="020F0302020204030204"/>
                <a:ea typeface="+mj-ea"/>
                <a:cs typeface="+mj-cs"/>
              </a:rPr>
              <a:t>Participation in meetings of the Committee of Ministers</a:t>
            </a:r>
          </a:p>
        </p:txBody>
      </p:sp>
      <p:sp>
        <p:nvSpPr>
          <p:cNvPr id="3" name="Dikdörtgen 2"/>
          <p:cNvSpPr/>
          <p:nvPr/>
        </p:nvSpPr>
        <p:spPr>
          <a:xfrm>
            <a:off x="476250" y="3124209"/>
            <a:ext cx="10810874" cy="1477328"/>
          </a:xfrm>
          <a:prstGeom prst="rect">
            <a:avLst/>
          </a:prstGeom>
        </p:spPr>
        <p:txBody>
          <a:bodyPr wrap="square">
            <a:spAutoFit/>
          </a:bodyPr>
          <a:lstStyle/>
          <a:p>
            <a:pPr marL="285750" indent="-285750">
              <a:buFont typeface="Arial" panose="020B0604020202020204" pitchFamily="34" charset="0"/>
              <a:buChar char="•"/>
            </a:pPr>
            <a:r>
              <a:rPr lang="tr-TR" dirty="0" err="1"/>
              <a:t>The</a:t>
            </a:r>
            <a:r>
              <a:rPr lang="en-GB" dirty="0"/>
              <a:t> Department participates at the highest level in the CM-DH meetings of the Committee of Ministers.</a:t>
            </a:r>
            <a:endParaRPr lang="tr-TR"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Meetings are held with different units of the Council before and after the CM-DH meetings.</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en-GB" dirty="0"/>
              <a:t>Constant communication is maintained with the Department for the Execution of Judgments.</a:t>
            </a:r>
          </a:p>
        </p:txBody>
      </p:sp>
    </p:spTree>
    <p:extLst>
      <p:ext uri="{BB962C8B-B14F-4D97-AF65-F5344CB8AC3E}">
        <p14:creationId xmlns:p14="http://schemas.microsoft.com/office/powerpoint/2010/main" val="26413307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400174"/>
            <a:ext cx="8353425" cy="584775"/>
          </a:xfrm>
          <a:prstGeom prst="rect">
            <a:avLst/>
          </a:prstGeom>
        </p:spPr>
        <p:txBody>
          <a:bodyPr wrap="square">
            <a:spAutoFit/>
          </a:bodyPr>
          <a:lstStyle/>
          <a:p>
            <a:pPr lvl="1"/>
            <a:r>
              <a:rPr lang="en-GB" sz="3200" dirty="0">
                <a:solidFill>
                  <a:prstClr val="black"/>
                </a:solidFill>
                <a:latin typeface="Calibri Light" panose="020F0302020204030204"/>
                <a:ea typeface="+mj-ea"/>
                <a:cs typeface="+mj-cs"/>
              </a:rPr>
              <a:t>Conclusion</a:t>
            </a:r>
          </a:p>
        </p:txBody>
      </p:sp>
      <p:sp>
        <p:nvSpPr>
          <p:cNvPr id="3" name="Dikdörtgen 2"/>
          <p:cNvSpPr/>
          <p:nvPr/>
        </p:nvSpPr>
        <p:spPr>
          <a:xfrm>
            <a:off x="476250" y="2113556"/>
            <a:ext cx="10810874" cy="3539430"/>
          </a:xfrm>
          <a:prstGeom prst="rect">
            <a:avLst/>
          </a:prstGeom>
        </p:spPr>
        <p:txBody>
          <a:bodyPr wrap="square">
            <a:spAutoFit/>
          </a:bodyPr>
          <a:lstStyle/>
          <a:p>
            <a:pPr marL="285750" indent="-285750">
              <a:buFont typeface="Arial" panose="020B0604020202020204" pitchFamily="34" charset="0"/>
              <a:buChar char="•"/>
            </a:pPr>
            <a:r>
              <a:rPr lang="en-GB" dirty="0"/>
              <a:t>As a result of all these steps, there has been a significant decrease in the number of files pending before the Committee of Ministers concerning our country. </a:t>
            </a:r>
            <a:endParaRPr lang="tr-TR" dirty="0"/>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en-GB" dirty="0"/>
              <a:t>To give figures on this subject</a:t>
            </a:r>
            <a:r>
              <a:rPr lang="tr-TR" dirty="0"/>
              <a:t>:</a:t>
            </a:r>
          </a:p>
          <a:p>
            <a:pPr marL="742950" lvl="1" indent="-285750">
              <a:buFont typeface="Arial" panose="020B0604020202020204" pitchFamily="34" charset="0"/>
              <a:buChar char="•"/>
            </a:pPr>
            <a:r>
              <a:rPr lang="en-GB" dirty="0"/>
              <a:t>108 files in 2017</a:t>
            </a:r>
            <a:endParaRPr lang="tr-TR" dirty="0"/>
          </a:p>
          <a:p>
            <a:pPr marL="742950" lvl="1" indent="-285750">
              <a:buFont typeface="Arial" panose="020B0604020202020204" pitchFamily="34" charset="0"/>
              <a:buChar char="•"/>
            </a:pPr>
            <a:r>
              <a:rPr lang="en-GB" dirty="0"/>
              <a:t>372 files in 2018</a:t>
            </a:r>
            <a:endParaRPr lang="tr-TR" dirty="0"/>
          </a:p>
          <a:p>
            <a:pPr marL="742950" lvl="1" indent="-285750">
              <a:buFont typeface="Arial" panose="020B0604020202020204" pitchFamily="34" charset="0"/>
              <a:buChar char="•"/>
            </a:pPr>
            <a:r>
              <a:rPr lang="en-GB" dirty="0"/>
              <a:t>732 files in 2019</a:t>
            </a:r>
            <a:endParaRPr lang="tr-TR" dirty="0"/>
          </a:p>
          <a:p>
            <a:pPr marL="742950" lvl="1" indent="-285750">
              <a:buFont typeface="Arial" panose="020B0604020202020204" pitchFamily="34" charset="0"/>
              <a:buChar char="•"/>
            </a:pPr>
            <a:r>
              <a:rPr lang="en-GB" dirty="0"/>
              <a:t>168 files in 2020</a:t>
            </a:r>
            <a:endParaRPr lang="tr-TR" dirty="0"/>
          </a:p>
          <a:p>
            <a:pPr marL="742950" lvl="1" indent="-285750">
              <a:buFont typeface="Arial" panose="020B0604020202020204" pitchFamily="34" charset="0"/>
              <a:buChar char="•"/>
            </a:pPr>
            <a:r>
              <a:rPr lang="en-GB" dirty="0"/>
              <a:t>and 222 files in 2021 were closed.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I</a:t>
            </a:r>
            <a:r>
              <a:rPr lang="en-GB" dirty="0"/>
              <a:t>t was possible to close more files concerning our country</a:t>
            </a:r>
            <a:r>
              <a:rPr lang="tr-TR" dirty="0"/>
              <a:t>,</a:t>
            </a:r>
            <a:r>
              <a:rPr lang="en-GB" dirty="0"/>
              <a:t> </a:t>
            </a:r>
            <a:r>
              <a:rPr lang="en-GB" dirty="0" err="1"/>
              <a:t>Türkiye</a:t>
            </a:r>
            <a:r>
              <a:rPr lang="en-GB" dirty="0"/>
              <a:t> stands out as </a:t>
            </a:r>
            <a:r>
              <a:rPr lang="en-GB" u="sng" dirty="0"/>
              <a:t>the country that </a:t>
            </a:r>
            <a:r>
              <a:rPr lang="tr-TR" u="sng" dirty="0" err="1"/>
              <a:t>closed</a:t>
            </a:r>
            <a:r>
              <a:rPr lang="en-GB" u="sng" dirty="0"/>
              <a:t> the highest number of cases for the last three years</a:t>
            </a:r>
            <a:r>
              <a:rPr lang="tr-TR" u="sng" dirty="0"/>
              <a:t> in </a:t>
            </a:r>
            <a:r>
              <a:rPr lang="tr-TR" u="sng" dirty="0" err="1"/>
              <a:t>spite</a:t>
            </a:r>
            <a:r>
              <a:rPr lang="tr-TR" u="sng" dirty="0"/>
              <a:t> of</a:t>
            </a:r>
            <a:r>
              <a:rPr lang="en-GB" dirty="0"/>
              <a:t> </a:t>
            </a:r>
            <a:r>
              <a:rPr lang="tr-TR" dirty="0" err="1"/>
              <a:t>broad</a:t>
            </a:r>
            <a:r>
              <a:rPr lang="en-GB" dirty="0"/>
              <a:t> assessments were made by the </a:t>
            </a:r>
            <a:r>
              <a:rPr lang="tr-TR" dirty="0"/>
              <a:t>E</a:t>
            </a:r>
            <a:r>
              <a:rPr lang="en-GB" dirty="0" err="1"/>
              <a:t>xecution</a:t>
            </a:r>
            <a:r>
              <a:rPr lang="en-GB" dirty="0"/>
              <a:t> unit.</a:t>
            </a:r>
          </a:p>
        </p:txBody>
      </p:sp>
    </p:spTree>
    <p:extLst>
      <p:ext uri="{BB962C8B-B14F-4D97-AF65-F5344CB8AC3E}">
        <p14:creationId xmlns:p14="http://schemas.microsoft.com/office/powerpoint/2010/main" val="297016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3" name="Dikdörtgen 2"/>
          <p:cNvSpPr/>
          <p:nvPr/>
        </p:nvSpPr>
        <p:spPr>
          <a:xfrm>
            <a:off x="751077" y="1152708"/>
            <a:ext cx="8543925" cy="5847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tr-TR" sz="3200" b="0" i="0" u="none" strike="noStrike" cap="none" normalizeH="0" noProof="0" dirty="0">
                <a:ln>
                  <a:noFill/>
                </a:ln>
                <a:solidFill>
                  <a:prstClr val="black"/>
                </a:solidFill>
                <a:uLnTx/>
                <a:uFillTx/>
                <a:latin typeface="Calibri Light" panose="020F0302020204030204"/>
                <a:ea typeface="+mj-ea"/>
                <a:cs typeface="+mj-cs"/>
              </a:rPr>
              <a:t>	</a:t>
            </a:r>
            <a:r>
              <a:rPr kumimoji="0" lang="tr-TR" sz="3200" b="0" i="0" u="none" strike="noStrike" cap="none" normalizeH="0" noProof="0" dirty="0" err="1">
                <a:ln>
                  <a:noFill/>
                </a:ln>
                <a:solidFill>
                  <a:prstClr val="black"/>
                </a:solidFill>
                <a:uLnTx/>
                <a:uFillTx/>
                <a:latin typeface="Calibri Light" panose="020F0302020204030204"/>
                <a:ea typeface="+mj-ea"/>
                <a:cs typeface="+mj-cs"/>
              </a:rPr>
              <a:t>Summary</a:t>
            </a:r>
            <a:endParaRPr kumimoji="0" lang="en-GB" sz="3200" b="0" i="0" u="none" strike="noStrike" cap="none" normalizeH="0" noProof="0" dirty="0">
              <a:ln>
                <a:noFill/>
              </a:ln>
              <a:solidFill>
                <a:prstClr val="black"/>
              </a:solidFill>
              <a:uLnTx/>
              <a:uFillTx/>
              <a:latin typeface="Calibri Light" panose="020F0302020204030204"/>
              <a:ea typeface="+mj-ea"/>
              <a:cs typeface="+mj-cs"/>
            </a:endParaRPr>
          </a:p>
        </p:txBody>
      </p:sp>
      <p:sp>
        <p:nvSpPr>
          <p:cNvPr id="5" name="Dikdörtgen 4"/>
          <p:cNvSpPr/>
          <p:nvPr/>
        </p:nvSpPr>
        <p:spPr>
          <a:xfrm>
            <a:off x="600075" y="2343690"/>
            <a:ext cx="11261246" cy="3139321"/>
          </a:xfrm>
          <a:prstGeom prst="rect">
            <a:avLst/>
          </a:prstGeom>
        </p:spPr>
        <p:txBody>
          <a:bodyPr wrap="square">
            <a:spAutoFit/>
          </a:bodyPr>
          <a:lstStyle/>
          <a:p>
            <a:pPr marL="285750" indent="-285750">
              <a:buFont typeface="Arial" panose="020B0604020202020204" pitchFamily="34" charset="0"/>
              <a:buChar char="•"/>
            </a:pPr>
            <a:r>
              <a:rPr lang="en-GB" dirty="0"/>
              <a:t>The Convention, </a:t>
            </a:r>
            <a:r>
              <a:rPr lang="en-GB" i="1" dirty="0"/>
              <a:t>signed in 1950 and came into force in 1953, </a:t>
            </a:r>
            <a:r>
              <a:rPr lang="en-GB" dirty="0"/>
              <a:t>was ratified by </a:t>
            </a:r>
            <a:r>
              <a:rPr lang="en-GB" dirty="0" err="1"/>
              <a:t>Türkiye</a:t>
            </a:r>
            <a:r>
              <a:rPr lang="en-GB" dirty="0"/>
              <a:t> in 1954. </a:t>
            </a:r>
            <a:endParaRPr lang="tr-TR"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err="1"/>
              <a:t>Türkiye</a:t>
            </a:r>
            <a:r>
              <a:rPr lang="en-GB" dirty="0"/>
              <a:t> accepted the right to individual application in 1987 and recognised the compulsory jurisdiction of the European Court of Human Rights in 1990.</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en-GB" dirty="0"/>
              <a:t>Since the recognition of the Court's jurisdiction, a total of 4247 </a:t>
            </a:r>
            <a:r>
              <a:rPr lang="tr-TR" dirty="0" err="1"/>
              <a:t>cases</a:t>
            </a:r>
            <a:r>
              <a:rPr lang="en-GB" dirty="0"/>
              <a:t> concerning </a:t>
            </a:r>
            <a:r>
              <a:rPr lang="en-GB" dirty="0" err="1"/>
              <a:t>Türkiye</a:t>
            </a:r>
            <a:r>
              <a:rPr lang="en-GB" dirty="0"/>
              <a:t> have been brought before the Committee of Ministers, of which 3730 </a:t>
            </a:r>
            <a:r>
              <a:rPr lang="tr-TR" dirty="0" err="1"/>
              <a:t>cases</a:t>
            </a:r>
            <a:r>
              <a:rPr lang="en-GB" dirty="0"/>
              <a:t> have been closed to date as a </a:t>
            </a:r>
            <a:r>
              <a:rPr lang="tr-TR" dirty="0" err="1"/>
              <a:t>consequence</a:t>
            </a:r>
            <a:r>
              <a:rPr lang="tr-TR" dirty="0"/>
              <a:t> of </a:t>
            </a:r>
            <a:r>
              <a:rPr lang="tr-TR" dirty="0" err="1"/>
              <a:t>effective</a:t>
            </a:r>
            <a:r>
              <a:rPr lang="tr-TR" dirty="0"/>
              <a:t> </a:t>
            </a:r>
            <a:r>
              <a:rPr lang="tr-TR" dirty="0" err="1"/>
              <a:t>implementation</a:t>
            </a:r>
            <a:r>
              <a:rPr lang="tr-TR" dirty="0"/>
              <a:t> (% 88)</a:t>
            </a:r>
            <a:r>
              <a:rPr lang="en-GB" dirty="0"/>
              <a:t>. </a:t>
            </a:r>
            <a:endParaRPr lang="tr-TR" dirty="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en-GB" dirty="0"/>
              <a:t>Especially since 2015, approximately 2000 </a:t>
            </a:r>
            <a:r>
              <a:rPr lang="tr-TR" dirty="0" err="1"/>
              <a:t>cases</a:t>
            </a:r>
            <a:r>
              <a:rPr lang="en-GB" dirty="0"/>
              <a:t> have been closed within a short period of time thanks to the measures taken. Currently, there are 517 pending </a:t>
            </a:r>
            <a:r>
              <a:rPr lang="tr-TR" dirty="0" err="1"/>
              <a:t>cases</a:t>
            </a:r>
            <a:r>
              <a:rPr lang="en-GB" dirty="0"/>
              <a:t> related to </a:t>
            </a:r>
            <a:r>
              <a:rPr lang="tr-TR" dirty="0"/>
              <a:t>Türkiye</a:t>
            </a:r>
            <a:r>
              <a:rPr lang="en-GB" dirty="0"/>
              <a:t>.</a:t>
            </a:r>
          </a:p>
        </p:txBody>
      </p:sp>
    </p:spTree>
    <p:extLst>
      <p:ext uri="{BB962C8B-B14F-4D97-AF65-F5344CB8AC3E}">
        <p14:creationId xmlns:p14="http://schemas.microsoft.com/office/powerpoint/2010/main" val="39403262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3" name="Dikdörtgen 2"/>
          <p:cNvSpPr/>
          <p:nvPr/>
        </p:nvSpPr>
        <p:spPr>
          <a:xfrm>
            <a:off x="600075" y="1390650"/>
            <a:ext cx="9689331" cy="707886"/>
          </a:xfrm>
          <a:prstGeom prst="rect">
            <a:avLst/>
          </a:prstGeom>
        </p:spPr>
        <p:txBody>
          <a:bodyPr wrap="square">
            <a:spAutoFit/>
          </a:bodyPr>
          <a:lstStyle/>
          <a:p>
            <a:pPr marR="0" lvl="0" indent="0" algn="just" fontAlgn="auto">
              <a:lnSpc>
                <a:spcPct val="100000"/>
              </a:lnSpc>
              <a:spcBef>
                <a:spcPts val="0"/>
              </a:spcBef>
              <a:spcAft>
                <a:spcPts val="0"/>
              </a:spcAft>
              <a:buClrTx/>
              <a:buSzTx/>
              <a:buFontTx/>
              <a:buNone/>
              <a:tabLst/>
              <a:defRPr/>
            </a:pPr>
            <a:r>
              <a:rPr kumimoji="0" lang="tr-TR" sz="4000" b="0" i="0" u="none" strike="noStrike" cap="none" normalizeH="0" baseline="0" noProof="0" dirty="0">
                <a:ln>
                  <a:noFill/>
                </a:ln>
                <a:solidFill>
                  <a:prstClr val="black"/>
                </a:solidFill>
                <a:uLnTx/>
                <a:uFillTx/>
                <a:latin typeface="Calibri Light" panose="020F0302020204030204"/>
                <a:ea typeface="+mj-ea"/>
                <a:cs typeface="+mj-cs"/>
              </a:rPr>
              <a:t>	</a:t>
            </a:r>
            <a:r>
              <a:rPr lang="en-GB" sz="3200" dirty="0">
                <a:solidFill>
                  <a:prstClr val="black"/>
                </a:solidFill>
                <a:latin typeface="Calibri Light" panose="020F0302020204030204"/>
                <a:ea typeface="+mj-ea"/>
                <a:cs typeface="+mj-cs"/>
              </a:rPr>
              <a:t>Representation before the </a:t>
            </a:r>
            <a:r>
              <a:rPr lang="tr-TR" sz="3200" dirty="0">
                <a:solidFill>
                  <a:prstClr val="black"/>
                </a:solidFill>
                <a:latin typeface="Calibri Light" panose="020F0302020204030204"/>
                <a:ea typeface="+mj-ea"/>
                <a:cs typeface="+mj-cs"/>
              </a:rPr>
              <a:t>	</a:t>
            </a:r>
            <a:r>
              <a:rPr lang="en-GB" sz="3200" dirty="0">
                <a:solidFill>
                  <a:prstClr val="black"/>
                </a:solidFill>
                <a:latin typeface="Calibri Light" panose="020F0302020204030204"/>
                <a:ea typeface="+mj-ea"/>
                <a:cs typeface="+mj-cs"/>
              </a:rPr>
              <a:t>Committee</a:t>
            </a:r>
            <a:r>
              <a:rPr lang="tr-TR" sz="3200" dirty="0">
                <a:solidFill>
                  <a:prstClr val="black"/>
                </a:solidFill>
                <a:latin typeface="Calibri Light" panose="020F0302020204030204"/>
                <a:ea typeface="+mj-ea"/>
                <a:cs typeface="+mj-cs"/>
              </a:rPr>
              <a:t> </a:t>
            </a:r>
            <a:r>
              <a:rPr lang="en-GB" sz="3200" dirty="0">
                <a:solidFill>
                  <a:prstClr val="black"/>
                </a:solidFill>
                <a:latin typeface="Calibri Light" panose="020F0302020204030204"/>
                <a:ea typeface="+mj-ea"/>
                <a:cs typeface="+mj-cs"/>
              </a:rPr>
              <a:t>of</a:t>
            </a:r>
            <a:r>
              <a:rPr lang="tr-TR" sz="3200" dirty="0">
                <a:solidFill>
                  <a:prstClr val="black"/>
                </a:solidFill>
                <a:latin typeface="Calibri Light" panose="020F0302020204030204"/>
                <a:ea typeface="+mj-ea"/>
                <a:cs typeface="+mj-cs"/>
              </a:rPr>
              <a:t> </a:t>
            </a:r>
            <a:r>
              <a:rPr lang="en-GB" sz="3200" dirty="0">
                <a:solidFill>
                  <a:prstClr val="black"/>
                </a:solidFill>
                <a:latin typeface="Calibri Light" panose="020F0302020204030204"/>
                <a:ea typeface="+mj-ea"/>
                <a:cs typeface="+mj-cs"/>
              </a:rPr>
              <a:t>Ministers</a:t>
            </a:r>
          </a:p>
        </p:txBody>
      </p:sp>
      <p:sp>
        <p:nvSpPr>
          <p:cNvPr id="5" name="Dikdörtgen 4"/>
          <p:cNvSpPr/>
          <p:nvPr/>
        </p:nvSpPr>
        <p:spPr>
          <a:xfrm>
            <a:off x="600075" y="2709462"/>
            <a:ext cx="11261246" cy="2862322"/>
          </a:xfrm>
          <a:prstGeom prst="rect">
            <a:avLst/>
          </a:prstGeom>
        </p:spPr>
        <p:txBody>
          <a:bodyPr wrap="square">
            <a:spAutoFit/>
          </a:bodyPr>
          <a:lstStyle/>
          <a:p>
            <a:pPr marL="285750" indent="-285750">
              <a:buFont typeface="Arial" panose="020B0604020202020204" pitchFamily="34" charset="0"/>
              <a:buChar char="•"/>
            </a:pPr>
            <a:r>
              <a:rPr lang="en-GB" dirty="0"/>
              <a:t>Followin</a:t>
            </a:r>
            <a:r>
              <a:rPr lang="tr-TR" dirty="0"/>
              <a:t>g</a:t>
            </a:r>
            <a:r>
              <a:rPr lang="en-GB" dirty="0"/>
              <a:t> the Committee of Ministers</a:t>
            </a:r>
            <a:r>
              <a:rPr lang="tr-TR" dirty="0"/>
              <a:t>’</a:t>
            </a:r>
            <a:r>
              <a:rPr lang="en-GB" dirty="0"/>
              <a:t> Recommendation </a:t>
            </a:r>
            <a:r>
              <a:rPr lang="tr-TR" dirty="0"/>
              <a:t>(2008)2</a:t>
            </a:r>
            <a:r>
              <a:rPr lang="en-GB" dirty="0"/>
              <a:t>, while the Ministry of Foreign Affairs had the authority to represent </a:t>
            </a:r>
            <a:r>
              <a:rPr lang="en-GB" dirty="0" err="1"/>
              <a:t>Türkiye</a:t>
            </a:r>
            <a:r>
              <a:rPr lang="en-GB" dirty="0"/>
              <a:t> before the Committee of Ministers, this authority was transferred to the Ministry of Justice in 2012</a:t>
            </a:r>
            <a:r>
              <a:rPr lang="tr-TR" dirty="0"/>
              <a:t> as </a:t>
            </a:r>
            <a:r>
              <a:rPr lang="tr-TR" dirty="0" err="1"/>
              <a:t>regards</a:t>
            </a:r>
            <a:r>
              <a:rPr lang="tr-TR" dirty="0"/>
              <a:t> </a:t>
            </a:r>
            <a:r>
              <a:rPr lang="tr-TR" dirty="0" err="1"/>
              <a:t>the</a:t>
            </a:r>
            <a:r>
              <a:rPr lang="tr-TR" dirty="0"/>
              <a:t> </a:t>
            </a:r>
            <a:r>
              <a:rPr lang="tr-TR" dirty="0" err="1"/>
              <a:t>execution</a:t>
            </a:r>
            <a:r>
              <a:rPr lang="tr-TR" dirty="0"/>
              <a:t> of </a:t>
            </a:r>
            <a:r>
              <a:rPr lang="tr-TR" dirty="0" err="1"/>
              <a:t>the</a:t>
            </a:r>
            <a:r>
              <a:rPr lang="tr-TR" dirty="0"/>
              <a:t> </a:t>
            </a:r>
            <a:r>
              <a:rPr lang="tr-TR" dirty="0" err="1"/>
              <a:t>judgment</a:t>
            </a:r>
            <a:r>
              <a:rPr lang="tr-TR" dirty="0"/>
              <a:t> of </a:t>
            </a:r>
            <a:r>
              <a:rPr lang="tr-TR" dirty="0" err="1"/>
              <a:t>ECtHR</a:t>
            </a:r>
            <a:r>
              <a:rPr lang="en-GB" dirty="0"/>
              <a:t>.</a:t>
            </a:r>
            <a:r>
              <a:rPr lang="tr-TR" dirty="0"/>
              <a:t> </a:t>
            </a:r>
            <a:r>
              <a:rPr lang="tr-TR" i="1" dirty="0"/>
              <a:t>(</a:t>
            </a:r>
            <a:r>
              <a:rPr lang="tr-TR" i="1" dirty="0" err="1"/>
              <a:t>Cases</a:t>
            </a:r>
            <a:r>
              <a:rPr lang="tr-TR" i="1" dirty="0"/>
              <a:t> </a:t>
            </a:r>
            <a:r>
              <a:rPr lang="tr-TR" i="1" dirty="0" err="1"/>
              <a:t>related</a:t>
            </a:r>
            <a:r>
              <a:rPr lang="tr-TR" i="1" dirty="0"/>
              <a:t> </a:t>
            </a:r>
            <a:r>
              <a:rPr lang="tr-TR" i="1" dirty="0" err="1"/>
              <a:t>to</a:t>
            </a:r>
            <a:r>
              <a:rPr lang="tr-TR" i="1" dirty="0"/>
              <a:t> </a:t>
            </a:r>
            <a:r>
              <a:rPr lang="tr-TR" i="1" dirty="0" err="1"/>
              <a:t>foreign</a:t>
            </a:r>
            <a:r>
              <a:rPr lang="tr-TR" i="1" dirty="0"/>
              <a:t> </a:t>
            </a:r>
            <a:r>
              <a:rPr lang="tr-TR" i="1" dirty="0" err="1"/>
              <a:t>policy</a:t>
            </a:r>
            <a:r>
              <a:rPr lang="tr-TR" i="1" dirty="0"/>
              <a:t> is </a:t>
            </a:r>
            <a:r>
              <a:rPr lang="tr-TR" i="1" dirty="0" err="1"/>
              <a:t>still</a:t>
            </a:r>
            <a:r>
              <a:rPr lang="tr-TR" i="1" dirty="0"/>
              <a:t> </a:t>
            </a:r>
            <a:r>
              <a:rPr lang="tr-TR" i="1" dirty="0" err="1"/>
              <a:t>under</a:t>
            </a:r>
            <a:r>
              <a:rPr lang="tr-TR" i="1" dirty="0"/>
              <a:t> </a:t>
            </a:r>
            <a:r>
              <a:rPr lang="tr-TR" i="1" dirty="0" err="1"/>
              <a:t>the</a:t>
            </a:r>
            <a:r>
              <a:rPr lang="tr-TR" i="1" dirty="0"/>
              <a:t> </a:t>
            </a:r>
            <a:r>
              <a:rPr lang="tr-TR" i="1" dirty="0" err="1"/>
              <a:t>responsibility</a:t>
            </a:r>
            <a:r>
              <a:rPr lang="tr-TR" i="1" dirty="0"/>
              <a:t> of </a:t>
            </a:r>
            <a:r>
              <a:rPr lang="tr-TR" i="1" dirty="0" err="1"/>
              <a:t>the</a:t>
            </a:r>
            <a:r>
              <a:rPr lang="tr-TR" i="1" dirty="0"/>
              <a:t> </a:t>
            </a:r>
            <a:r>
              <a:rPr lang="tr-TR" i="1" dirty="0" err="1"/>
              <a:t>MoFA</a:t>
            </a:r>
            <a:r>
              <a:rPr lang="tr-TR" i="1" dirty="0"/>
              <a:t>)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In 201</a:t>
            </a:r>
            <a:r>
              <a:rPr lang="tr-TR" dirty="0"/>
              <a:t>1</a:t>
            </a:r>
            <a:r>
              <a:rPr lang="en-GB" dirty="0"/>
              <a:t> the Department of Human Rights has been established and</a:t>
            </a:r>
            <a:r>
              <a:rPr lang="tr-TR" dirty="0"/>
              <a:t>, </a:t>
            </a:r>
            <a:r>
              <a:rPr lang="tr-TR" dirty="0" err="1"/>
              <a:t>given</a:t>
            </a:r>
            <a:r>
              <a:rPr lang="tr-TR" dirty="0"/>
              <a:t> </a:t>
            </a:r>
            <a:r>
              <a:rPr lang="en-GB" dirty="0"/>
              <a:t>the authority to represent </a:t>
            </a:r>
            <a:r>
              <a:rPr lang="tr-TR" dirty="0" err="1"/>
              <a:t>the</a:t>
            </a:r>
            <a:r>
              <a:rPr lang="tr-TR" dirty="0"/>
              <a:t> </a:t>
            </a:r>
            <a:r>
              <a:rPr lang="tr-TR" dirty="0" err="1"/>
              <a:t>Government</a:t>
            </a:r>
            <a:r>
              <a:rPr lang="tr-TR" dirty="0"/>
              <a:t> </a:t>
            </a:r>
            <a:r>
              <a:rPr lang="en-GB" dirty="0"/>
              <a:t>before the Court and the Committee of Ministers, </a:t>
            </a:r>
            <a:endParaRPr lang="tr-TR" dirty="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err="1"/>
              <a:t>The</a:t>
            </a:r>
            <a:r>
              <a:rPr lang="tr-TR" dirty="0"/>
              <a:t> </a:t>
            </a:r>
            <a:r>
              <a:rPr lang="tr-TR" dirty="0" err="1"/>
              <a:t>Department</a:t>
            </a:r>
            <a:r>
              <a:rPr lang="tr-TR" dirty="0"/>
              <a:t>, </a:t>
            </a:r>
            <a:r>
              <a:rPr lang="en-GB" dirty="0"/>
              <a:t>has been strengthened</a:t>
            </a:r>
            <a:r>
              <a:rPr lang="tr-TR" dirty="0"/>
              <a:t> in 2017 </a:t>
            </a:r>
            <a:r>
              <a:rPr lang="tr-TR" dirty="0" err="1"/>
              <a:t>and</a:t>
            </a:r>
            <a:r>
              <a:rPr lang="tr-TR" dirty="0"/>
              <a:t>, </a:t>
            </a:r>
            <a:r>
              <a:rPr lang="tr-TR" dirty="0" err="1"/>
              <a:t>became</a:t>
            </a:r>
            <a:r>
              <a:rPr lang="tr-TR" dirty="0"/>
              <a:t> a </a:t>
            </a:r>
            <a:r>
              <a:rPr lang="tr-TR" dirty="0" err="1"/>
              <a:t>one</a:t>
            </a:r>
            <a:r>
              <a:rPr lang="tr-TR" dirty="0"/>
              <a:t> of </a:t>
            </a:r>
            <a:r>
              <a:rPr lang="tr-TR" dirty="0" err="1"/>
              <a:t>the</a:t>
            </a:r>
            <a:r>
              <a:rPr lang="tr-TR" dirty="0"/>
              <a:t> </a:t>
            </a:r>
            <a:r>
              <a:rPr lang="tr-TR" dirty="0" err="1"/>
              <a:t>principle</a:t>
            </a:r>
            <a:r>
              <a:rPr lang="tr-TR" dirty="0"/>
              <a:t> </a:t>
            </a:r>
            <a:r>
              <a:rPr lang="tr-TR" dirty="0" err="1"/>
              <a:t>departments</a:t>
            </a:r>
            <a:r>
              <a:rPr lang="tr-TR" dirty="0"/>
              <a:t> </a:t>
            </a:r>
            <a:r>
              <a:rPr lang="tr-TR" dirty="0" err="1"/>
              <a:t>within</a:t>
            </a:r>
            <a:r>
              <a:rPr lang="tr-TR" dirty="0"/>
              <a:t> </a:t>
            </a:r>
            <a:r>
              <a:rPr lang="tr-TR" dirty="0" err="1"/>
              <a:t>the</a:t>
            </a:r>
            <a:r>
              <a:rPr lang="tr-TR" dirty="0"/>
              <a:t> </a:t>
            </a:r>
            <a:r>
              <a:rPr lang="tr-TR" dirty="0" err="1"/>
              <a:t>Ministry</a:t>
            </a:r>
            <a:r>
              <a:rPr lang="en-GB" dirty="0"/>
              <a:t>.</a:t>
            </a:r>
            <a:endParaRPr lang="tr-TR" dirty="0"/>
          </a:p>
        </p:txBody>
      </p:sp>
    </p:spTree>
    <p:extLst>
      <p:ext uri="{BB962C8B-B14F-4D97-AF65-F5344CB8AC3E}">
        <p14:creationId xmlns:p14="http://schemas.microsoft.com/office/powerpoint/2010/main" val="36514666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275049"/>
            <a:ext cx="8353425" cy="769441"/>
          </a:xfrm>
          <a:prstGeom prst="rect">
            <a:avLst/>
          </a:prstGeom>
        </p:spPr>
        <p:txBody>
          <a:bodyPr wrap="square">
            <a:spAutoFit/>
          </a:bodyPr>
          <a:lstStyle/>
          <a:p>
            <a:r>
              <a:rPr lang="tr-TR" sz="4400" dirty="0">
                <a:solidFill>
                  <a:prstClr val="black"/>
                </a:solidFill>
                <a:latin typeface="Calibri Light" panose="020F0302020204030204"/>
                <a:ea typeface="+mj-ea"/>
                <a:cs typeface="+mj-cs"/>
              </a:rPr>
              <a:t>	</a:t>
            </a:r>
            <a:r>
              <a:rPr lang="en-GB" sz="3200" dirty="0">
                <a:solidFill>
                  <a:prstClr val="black"/>
                </a:solidFill>
                <a:latin typeface="Calibri Light" panose="020F0302020204030204"/>
                <a:ea typeface="+mj-ea"/>
                <a:cs typeface="+mj-cs"/>
              </a:rPr>
              <a:t>Structure of </a:t>
            </a:r>
            <a:r>
              <a:rPr lang="tr-TR" sz="3200" dirty="0" err="1">
                <a:solidFill>
                  <a:prstClr val="black"/>
                </a:solidFill>
                <a:latin typeface="Calibri Light" panose="020F0302020204030204"/>
                <a:ea typeface="+mj-ea"/>
                <a:cs typeface="+mj-cs"/>
              </a:rPr>
              <a:t>the</a:t>
            </a:r>
            <a:r>
              <a:rPr lang="en-GB" sz="3200" dirty="0">
                <a:solidFill>
                  <a:prstClr val="black"/>
                </a:solidFill>
                <a:latin typeface="Calibri Light" panose="020F0302020204030204"/>
                <a:ea typeface="+mj-ea"/>
                <a:cs typeface="+mj-cs"/>
              </a:rPr>
              <a:t> Department</a:t>
            </a:r>
          </a:p>
        </p:txBody>
      </p:sp>
      <p:sp>
        <p:nvSpPr>
          <p:cNvPr id="3" name="Dikdörtgen 2"/>
          <p:cNvSpPr/>
          <p:nvPr/>
        </p:nvSpPr>
        <p:spPr>
          <a:xfrm>
            <a:off x="542926" y="2128689"/>
            <a:ext cx="10810874" cy="3600986"/>
          </a:xfrm>
          <a:prstGeom prst="rect">
            <a:avLst/>
          </a:prstGeom>
        </p:spPr>
        <p:txBody>
          <a:bodyPr wrap="square">
            <a:spAutoFit/>
          </a:bodyPr>
          <a:lstStyle/>
          <a:p>
            <a:pPr marL="285750" indent="-285750">
              <a:buFont typeface="Arial" panose="020B0604020202020204" pitchFamily="34" charset="0"/>
              <a:buChar char="•"/>
            </a:pPr>
            <a:r>
              <a:rPr lang="en-GB" dirty="0"/>
              <a:t>Senior</a:t>
            </a:r>
            <a:r>
              <a:rPr lang="tr-TR" dirty="0"/>
              <a:t> </a:t>
            </a:r>
            <a:r>
              <a:rPr lang="tr-TR" dirty="0" err="1"/>
              <a:t>and</a:t>
            </a:r>
            <a:r>
              <a:rPr lang="tr-TR" dirty="0"/>
              <a:t> </a:t>
            </a:r>
            <a:r>
              <a:rPr lang="tr-TR" dirty="0" err="1"/>
              <a:t>middle</a:t>
            </a:r>
            <a:r>
              <a:rPr lang="tr-TR" dirty="0"/>
              <a:t> </a:t>
            </a:r>
            <a:r>
              <a:rPr lang="tr-TR" dirty="0" err="1"/>
              <a:t>level</a:t>
            </a:r>
            <a:r>
              <a:rPr lang="tr-TR" dirty="0"/>
              <a:t> </a:t>
            </a:r>
            <a:r>
              <a:rPr lang="tr-TR" dirty="0" err="1"/>
              <a:t>officals</a:t>
            </a:r>
            <a:r>
              <a:rPr lang="tr-TR" dirty="0"/>
              <a:t> in </a:t>
            </a:r>
            <a:r>
              <a:rPr lang="tr-TR" dirty="0" err="1"/>
              <a:t>the</a:t>
            </a:r>
            <a:r>
              <a:rPr lang="tr-TR" dirty="0"/>
              <a:t> </a:t>
            </a:r>
            <a:r>
              <a:rPr lang="tr-TR" dirty="0" err="1"/>
              <a:t>Department</a:t>
            </a:r>
            <a:r>
              <a:rPr lang="tr-TR" dirty="0"/>
              <a:t> </a:t>
            </a:r>
            <a:r>
              <a:rPr lang="tr-TR" dirty="0" err="1"/>
              <a:t>are</a:t>
            </a:r>
            <a:r>
              <a:rPr lang="tr-TR" dirty="0"/>
              <a:t> </a:t>
            </a:r>
            <a:r>
              <a:rPr lang="en-GB" dirty="0"/>
              <a:t>judges</a:t>
            </a:r>
            <a:r>
              <a:rPr lang="tr-TR" dirty="0"/>
              <a:t> (</a:t>
            </a:r>
            <a:r>
              <a:rPr lang="tr-TR" dirty="0" err="1"/>
              <a:t>More</a:t>
            </a:r>
            <a:r>
              <a:rPr lang="tr-TR" dirty="0"/>
              <a:t> </a:t>
            </a:r>
            <a:r>
              <a:rPr lang="tr-TR" dirty="0" err="1"/>
              <a:t>than</a:t>
            </a:r>
            <a:r>
              <a:rPr lang="tr-TR" dirty="0"/>
              <a:t> 40 </a:t>
            </a:r>
            <a:r>
              <a:rPr lang="tr-TR" dirty="0" err="1"/>
              <a:t>judges</a:t>
            </a:r>
            <a:r>
              <a:rPr lang="tr-TR" dirty="0"/>
              <a:t>)</a:t>
            </a:r>
            <a:r>
              <a:rPr lang="en-GB" dirty="0"/>
              <a:t>.</a:t>
            </a:r>
            <a:endParaRPr lang="tr-TR" dirty="0"/>
          </a:p>
          <a:p>
            <a:endParaRPr lang="en-GB" sz="800" dirty="0"/>
          </a:p>
          <a:p>
            <a:pPr marL="285750" indent="-285750">
              <a:buFont typeface="Arial" panose="020B0604020202020204" pitchFamily="34" charset="0"/>
              <a:buChar char="•"/>
            </a:pPr>
            <a:r>
              <a:rPr lang="tr-TR" dirty="0"/>
              <a:t>J</a:t>
            </a:r>
            <a:r>
              <a:rPr lang="en-GB" dirty="0" err="1"/>
              <a:t>udges</a:t>
            </a:r>
            <a:r>
              <a:rPr lang="en-GB" dirty="0"/>
              <a:t> with civil or criminal court experience as well as administrative judges are assigned at </a:t>
            </a:r>
            <a:r>
              <a:rPr lang="tr-TR" dirty="0" err="1"/>
              <a:t>the</a:t>
            </a:r>
            <a:r>
              <a:rPr lang="en-GB" dirty="0"/>
              <a:t> Department. Some of judges served as rapporteur judge at the Supreme Administrative Court or the Court of Cassation.</a:t>
            </a:r>
            <a:endParaRPr lang="tr-TR" dirty="0"/>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tr-TR" dirty="0"/>
              <a:t>J</a:t>
            </a:r>
            <a:r>
              <a:rPr lang="en-GB" dirty="0" err="1"/>
              <a:t>udges</a:t>
            </a:r>
            <a:r>
              <a:rPr lang="en-GB" dirty="0"/>
              <a:t> are fluent in English or French</a:t>
            </a:r>
            <a:r>
              <a:rPr lang="tr-TR" dirty="0"/>
              <a:t>,</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en-GB" dirty="0"/>
              <a:t>A large number of judges have been sent to </a:t>
            </a:r>
            <a:r>
              <a:rPr lang="tr-TR" dirty="0"/>
              <a:t>UK</a:t>
            </a:r>
            <a:r>
              <a:rPr lang="en-GB" dirty="0"/>
              <a:t> to attend English courses, the expenses of which have been covered by the Ministry</a:t>
            </a:r>
            <a:r>
              <a:rPr lang="tr-TR" dirty="0"/>
              <a:t> of </a:t>
            </a:r>
            <a:r>
              <a:rPr lang="tr-TR" dirty="0" err="1"/>
              <a:t>Justice</a:t>
            </a:r>
            <a:r>
              <a:rPr lang="tr-TR" dirty="0"/>
              <a:t>.</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tr-TR" dirty="0"/>
              <a:t>R</a:t>
            </a:r>
            <a:r>
              <a:rPr lang="en-GB" dirty="0" err="1"/>
              <a:t>apporteur</a:t>
            </a:r>
            <a:r>
              <a:rPr lang="en-GB" dirty="0"/>
              <a:t> judges</a:t>
            </a:r>
            <a:r>
              <a:rPr lang="tr-TR" dirty="0"/>
              <a:t> </a:t>
            </a:r>
            <a:r>
              <a:rPr lang="tr-TR" dirty="0" err="1"/>
              <a:t>are</a:t>
            </a:r>
            <a:r>
              <a:rPr lang="tr-TR" dirty="0"/>
              <a:t> </a:t>
            </a:r>
            <a:r>
              <a:rPr lang="en-GB" dirty="0"/>
              <a:t>encourage</a:t>
            </a:r>
            <a:r>
              <a:rPr lang="tr-TR" dirty="0"/>
              <a:t>d </a:t>
            </a:r>
            <a:r>
              <a:rPr lang="en-GB" dirty="0"/>
              <a:t>to study for a master's degree abroad </a:t>
            </a:r>
            <a:r>
              <a:rPr lang="tr-TR" dirty="0" err="1"/>
              <a:t>and</a:t>
            </a:r>
            <a:r>
              <a:rPr lang="tr-TR" dirty="0"/>
              <a:t>, </a:t>
            </a:r>
            <a:r>
              <a:rPr lang="en-GB" dirty="0"/>
              <a:t>benefit from the Jean Monnet Scholarship Program</a:t>
            </a:r>
            <a:r>
              <a:rPr lang="tr-TR" dirty="0"/>
              <a:t> </a:t>
            </a:r>
            <a:r>
              <a:rPr lang="tr-TR" dirty="0" err="1"/>
              <a:t>etc</a:t>
            </a:r>
            <a:r>
              <a:rPr lang="tr-TR" dirty="0"/>
              <a:t>.</a:t>
            </a:r>
            <a:r>
              <a:rPr lang="en-GB" dirty="0"/>
              <a:t> </a:t>
            </a:r>
            <a:endParaRPr lang="tr-TR" dirty="0"/>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en-GB" dirty="0"/>
              <a:t>A significant part of the judges working at </a:t>
            </a:r>
            <a:r>
              <a:rPr lang="tr-TR" dirty="0" err="1"/>
              <a:t>the</a:t>
            </a:r>
            <a:r>
              <a:rPr lang="en-GB" dirty="0"/>
              <a:t> Department </a:t>
            </a:r>
            <a:r>
              <a:rPr lang="tr-TR" dirty="0"/>
              <a:t>is </a:t>
            </a:r>
            <a:r>
              <a:rPr lang="tr-TR" dirty="0" err="1"/>
              <a:t>being</a:t>
            </a:r>
            <a:r>
              <a:rPr lang="tr-TR" dirty="0"/>
              <a:t> s</a:t>
            </a:r>
            <a:r>
              <a:rPr lang="en-GB" dirty="0" err="1"/>
              <a:t>econde</a:t>
            </a:r>
            <a:r>
              <a:rPr lang="tr-TR" dirty="0"/>
              <a:t>d</a:t>
            </a:r>
            <a:r>
              <a:rPr lang="en-GB" dirty="0"/>
              <a:t> </a:t>
            </a:r>
            <a:r>
              <a:rPr lang="tr-TR" dirty="0" err="1"/>
              <a:t>to</a:t>
            </a:r>
            <a:r>
              <a:rPr lang="en-GB" dirty="0"/>
              <a:t> the Court and the Council of Europe.</a:t>
            </a:r>
          </a:p>
        </p:txBody>
      </p:sp>
    </p:spTree>
    <p:extLst>
      <p:ext uri="{BB962C8B-B14F-4D97-AF65-F5344CB8AC3E}">
        <p14:creationId xmlns:p14="http://schemas.microsoft.com/office/powerpoint/2010/main" val="18350592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400174"/>
            <a:ext cx="8353425" cy="769441"/>
          </a:xfrm>
          <a:prstGeom prst="rect">
            <a:avLst/>
          </a:prstGeom>
        </p:spPr>
        <p:txBody>
          <a:bodyPr wrap="square">
            <a:spAutoFit/>
          </a:bodyPr>
          <a:lstStyle/>
          <a:p>
            <a:r>
              <a:rPr lang="tr-TR" sz="4400" dirty="0">
                <a:solidFill>
                  <a:prstClr val="black"/>
                </a:solidFill>
                <a:latin typeface="Calibri Light" panose="020F0302020204030204"/>
                <a:ea typeface="+mj-ea"/>
                <a:cs typeface="+mj-cs"/>
              </a:rPr>
              <a:t>	</a:t>
            </a:r>
            <a:r>
              <a:rPr lang="en-GB" sz="3200" dirty="0">
                <a:solidFill>
                  <a:prstClr val="black"/>
                </a:solidFill>
                <a:latin typeface="Calibri Light" panose="020F0302020204030204"/>
                <a:ea typeface="+mj-ea"/>
                <a:cs typeface="+mj-cs"/>
              </a:rPr>
              <a:t>Structure of </a:t>
            </a:r>
            <a:r>
              <a:rPr lang="tr-TR" sz="3200" dirty="0" err="1">
                <a:solidFill>
                  <a:prstClr val="black"/>
                </a:solidFill>
                <a:latin typeface="Calibri Light" panose="020F0302020204030204"/>
                <a:ea typeface="+mj-ea"/>
                <a:cs typeface="+mj-cs"/>
              </a:rPr>
              <a:t>The</a:t>
            </a:r>
            <a:r>
              <a:rPr lang="en-GB" sz="3200" dirty="0">
                <a:solidFill>
                  <a:prstClr val="black"/>
                </a:solidFill>
                <a:latin typeface="Calibri Light" panose="020F0302020204030204"/>
                <a:ea typeface="+mj-ea"/>
                <a:cs typeface="+mj-cs"/>
              </a:rPr>
              <a:t> Department</a:t>
            </a:r>
            <a:endParaRPr lang="tr-TR" sz="3200" dirty="0">
              <a:solidFill>
                <a:prstClr val="black"/>
              </a:solidFill>
              <a:latin typeface="Calibri Light" panose="020F0302020204030204"/>
              <a:ea typeface="+mj-ea"/>
              <a:cs typeface="+mj-cs"/>
            </a:endParaRPr>
          </a:p>
        </p:txBody>
      </p:sp>
      <p:sp>
        <p:nvSpPr>
          <p:cNvPr id="3" name="Dikdörtgen 2"/>
          <p:cNvSpPr/>
          <p:nvPr/>
        </p:nvSpPr>
        <p:spPr>
          <a:xfrm>
            <a:off x="542925" y="2369313"/>
            <a:ext cx="10810874" cy="2308324"/>
          </a:xfrm>
          <a:prstGeom prst="rect">
            <a:avLst/>
          </a:prstGeom>
        </p:spPr>
        <p:txBody>
          <a:bodyPr wrap="square">
            <a:spAutoFit/>
          </a:bodyPr>
          <a:lstStyle/>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en-GB" dirty="0"/>
              <a:t>A separate </a:t>
            </a:r>
            <a:r>
              <a:rPr lang="tr-TR" dirty="0" err="1"/>
              <a:t>division</a:t>
            </a:r>
            <a:r>
              <a:rPr lang="en-GB" dirty="0"/>
              <a:t> for the execution </a:t>
            </a:r>
            <a:r>
              <a:rPr lang="tr-TR" dirty="0"/>
              <a:t>of </a:t>
            </a:r>
            <a:r>
              <a:rPr lang="tr-TR" dirty="0" err="1"/>
              <a:t>judgment</a:t>
            </a:r>
            <a:r>
              <a:rPr lang="tr-TR" dirty="0"/>
              <a:t> </a:t>
            </a:r>
            <a:r>
              <a:rPr lang="en-GB" dirty="0"/>
              <a:t>has been established </a:t>
            </a:r>
            <a:r>
              <a:rPr lang="tr-TR" dirty="0" err="1"/>
              <a:t>within</a:t>
            </a:r>
            <a:r>
              <a:rPr lang="tr-TR" dirty="0"/>
              <a:t>  </a:t>
            </a:r>
            <a:r>
              <a:rPr lang="tr-TR" dirty="0" err="1"/>
              <a:t>the</a:t>
            </a:r>
            <a:r>
              <a:rPr lang="tr-TR" dirty="0"/>
              <a:t> </a:t>
            </a:r>
            <a:r>
              <a:rPr lang="en-GB" dirty="0"/>
              <a:t>Department to carry out execution procedures.</a:t>
            </a:r>
            <a:endParaRPr lang="tr-TR" dirty="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C</a:t>
            </a:r>
            <a:r>
              <a:rPr lang="en-GB" dirty="0" err="1"/>
              <a:t>urrently</a:t>
            </a:r>
            <a:r>
              <a:rPr lang="en-GB" dirty="0"/>
              <a:t>, a head of </a:t>
            </a:r>
            <a:r>
              <a:rPr lang="tr-TR" dirty="0" err="1"/>
              <a:t>division</a:t>
            </a:r>
            <a:r>
              <a:rPr lang="en-GB" dirty="0"/>
              <a:t>, three rapporteur judges and a justice expert exclusively carry out execution procedures.</a:t>
            </a:r>
            <a:endParaRPr lang="tr-TR" dirty="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err="1"/>
              <a:t>Also</a:t>
            </a:r>
            <a:r>
              <a:rPr lang="tr-TR" dirty="0"/>
              <a:t>, </a:t>
            </a:r>
            <a:r>
              <a:rPr lang="tr-TR" dirty="0" err="1"/>
              <a:t>sufficient</a:t>
            </a:r>
            <a:r>
              <a:rPr lang="tr-TR" dirty="0"/>
              <a:t> </a:t>
            </a:r>
            <a:r>
              <a:rPr lang="tr-TR" dirty="0" err="1"/>
              <a:t>number</a:t>
            </a:r>
            <a:r>
              <a:rPr lang="tr-TR" dirty="0"/>
              <a:t> of </a:t>
            </a:r>
            <a:r>
              <a:rPr lang="tr-TR" dirty="0" err="1"/>
              <a:t>staff</a:t>
            </a:r>
            <a:r>
              <a:rPr lang="tr-TR" dirty="0"/>
              <a:t> </a:t>
            </a:r>
            <a:r>
              <a:rPr lang="tr-TR" dirty="0" err="1"/>
              <a:t>available</a:t>
            </a:r>
            <a:r>
              <a:rPr lang="tr-TR" dirty="0"/>
              <a:t> in </a:t>
            </a:r>
            <a:r>
              <a:rPr lang="tr-TR" dirty="0" err="1"/>
              <a:t>the</a:t>
            </a:r>
            <a:r>
              <a:rPr lang="tr-TR" dirty="0"/>
              <a:t> </a:t>
            </a:r>
            <a:r>
              <a:rPr lang="tr-TR" dirty="0" err="1"/>
              <a:t>Division</a:t>
            </a:r>
            <a:r>
              <a:rPr lang="tr-TR" dirty="0"/>
              <a:t>.</a:t>
            </a:r>
            <a:endParaRPr lang="en-GB" dirty="0"/>
          </a:p>
        </p:txBody>
      </p:sp>
    </p:spTree>
    <p:extLst>
      <p:ext uri="{BB962C8B-B14F-4D97-AF65-F5344CB8AC3E}">
        <p14:creationId xmlns:p14="http://schemas.microsoft.com/office/powerpoint/2010/main" val="23411312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650436"/>
            <a:ext cx="8353425" cy="707886"/>
          </a:xfrm>
          <a:prstGeom prst="rect">
            <a:avLst/>
          </a:prstGeom>
        </p:spPr>
        <p:txBody>
          <a:bodyPr wrap="square">
            <a:spAutoFit/>
          </a:bodyPr>
          <a:lstStyle/>
          <a:p>
            <a:r>
              <a:rPr lang="tr-TR" sz="4000" dirty="0">
                <a:solidFill>
                  <a:prstClr val="black"/>
                </a:solidFill>
                <a:latin typeface="Calibri Light" panose="020F0302020204030204"/>
                <a:ea typeface="+mj-ea"/>
                <a:cs typeface="+mj-cs"/>
              </a:rPr>
              <a:t>	</a:t>
            </a:r>
            <a:r>
              <a:rPr lang="tr-TR" sz="3200" dirty="0" err="1">
                <a:solidFill>
                  <a:prstClr val="black"/>
                </a:solidFill>
                <a:latin typeface="Calibri Light" panose="020F0302020204030204"/>
                <a:ea typeface="+mj-ea"/>
                <a:cs typeface="+mj-cs"/>
              </a:rPr>
              <a:t>The</a:t>
            </a:r>
            <a:r>
              <a:rPr lang="tr-TR" sz="3200" dirty="0">
                <a:solidFill>
                  <a:prstClr val="black"/>
                </a:solidFill>
                <a:latin typeface="Calibri Light" panose="020F0302020204030204"/>
                <a:ea typeface="+mj-ea"/>
                <a:cs typeface="+mj-cs"/>
              </a:rPr>
              <a:t> Role of </a:t>
            </a:r>
            <a:r>
              <a:rPr lang="tr-TR" sz="3200" dirty="0" err="1">
                <a:solidFill>
                  <a:prstClr val="black"/>
                </a:solidFill>
                <a:latin typeface="Calibri Light" panose="020F0302020204030204"/>
                <a:ea typeface="+mj-ea"/>
                <a:cs typeface="+mj-cs"/>
              </a:rPr>
              <a:t>the</a:t>
            </a:r>
            <a:r>
              <a:rPr lang="tr-TR" sz="3200" dirty="0">
                <a:solidFill>
                  <a:prstClr val="black"/>
                </a:solidFill>
                <a:latin typeface="Calibri Light" panose="020F0302020204030204"/>
                <a:ea typeface="+mj-ea"/>
                <a:cs typeface="+mj-cs"/>
              </a:rPr>
              <a:t> </a:t>
            </a:r>
            <a:r>
              <a:rPr lang="en-GB" sz="3200" dirty="0">
                <a:solidFill>
                  <a:prstClr val="black"/>
                </a:solidFill>
                <a:latin typeface="Calibri Light" panose="020F0302020204030204"/>
                <a:ea typeface="+mj-ea"/>
                <a:cs typeface="+mj-cs"/>
              </a:rPr>
              <a:t>Department</a:t>
            </a:r>
          </a:p>
        </p:txBody>
      </p:sp>
      <p:sp>
        <p:nvSpPr>
          <p:cNvPr id="3" name="Dikdörtgen 2"/>
          <p:cNvSpPr/>
          <p:nvPr/>
        </p:nvSpPr>
        <p:spPr>
          <a:xfrm>
            <a:off x="542926" y="2821705"/>
            <a:ext cx="10810874" cy="2123658"/>
          </a:xfrm>
          <a:prstGeom prst="rect">
            <a:avLst/>
          </a:prstGeom>
        </p:spPr>
        <p:txBody>
          <a:bodyPr wrap="square">
            <a:spAutoFit/>
          </a:bodyPr>
          <a:lstStyle/>
          <a:p>
            <a:pPr marL="285750" indent="-285750">
              <a:buFont typeface="Arial" panose="020B0604020202020204" pitchFamily="34" charset="0"/>
              <a:buChar char="•"/>
            </a:pPr>
            <a:r>
              <a:rPr lang="tr-TR" dirty="0" err="1"/>
              <a:t>The</a:t>
            </a:r>
            <a:r>
              <a:rPr lang="en-GB" dirty="0"/>
              <a:t> Department acts as the coordinating body.</a:t>
            </a:r>
            <a:endParaRPr lang="tr-TR" dirty="0"/>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tr-TR" dirty="0" err="1"/>
              <a:t>All</a:t>
            </a:r>
            <a:r>
              <a:rPr lang="tr-TR" dirty="0"/>
              <a:t> </a:t>
            </a:r>
            <a:r>
              <a:rPr lang="tr-TR" dirty="0" err="1"/>
              <a:t>judgments</a:t>
            </a:r>
            <a:r>
              <a:rPr lang="tr-TR" dirty="0"/>
              <a:t>, </a:t>
            </a:r>
            <a:r>
              <a:rPr lang="tr-TR" dirty="0" err="1"/>
              <a:t>decisions</a:t>
            </a:r>
            <a:r>
              <a:rPr lang="tr-TR" dirty="0"/>
              <a:t> </a:t>
            </a:r>
            <a:r>
              <a:rPr lang="tr-TR" dirty="0" err="1"/>
              <a:t>given</a:t>
            </a:r>
            <a:r>
              <a:rPr lang="tr-TR" dirty="0"/>
              <a:t> </a:t>
            </a:r>
            <a:r>
              <a:rPr lang="tr-TR" dirty="0" err="1"/>
              <a:t>by</a:t>
            </a:r>
            <a:r>
              <a:rPr lang="tr-TR" dirty="0"/>
              <a:t> </a:t>
            </a:r>
            <a:r>
              <a:rPr lang="tr-TR" dirty="0" err="1"/>
              <a:t>the</a:t>
            </a:r>
            <a:r>
              <a:rPr lang="tr-TR" dirty="0"/>
              <a:t> Court </a:t>
            </a:r>
            <a:r>
              <a:rPr lang="tr-TR" dirty="0" err="1"/>
              <a:t>and</a:t>
            </a:r>
            <a:r>
              <a:rPr lang="tr-TR" dirty="0"/>
              <a:t> </a:t>
            </a:r>
            <a:r>
              <a:rPr lang="tr-TR" dirty="0" err="1"/>
              <a:t>decisions</a:t>
            </a:r>
            <a:r>
              <a:rPr lang="tr-TR" dirty="0"/>
              <a:t> of </a:t>
            </a:r>
            <a:r>
              <a:rPr lang="tr-TR" dirty="0" err="1"/>
              <a:t>the</a:t>
            </a:r>
            <a:r>
              <a:rPr lang="tr-TR" dirty="0"/>
              <a:t> CM </a:t>
            </a:r>
            <a:r>
              <a:rPr lang="tr-TR" dirty="0" err="1"/>
              <a:t>are</a:t>
            </a:r>
            <a:r>
              <a:rPr lang="tr-TR" dirty="0"/>
              <a:t> </a:t>
            </a:r>
            <a:r>
              <a:rPr lang="tr-TR" dirty="0" err="1"/>
              <a:t>being</a:t>
            </a:r>
            <a:r>
              <a:rPr lang="tr-TR" dirty="0"/>
              <a:t> </a:t>
            </a:r>
            <a:r>
              <a:rPr lang="tr-TR" dirty="0" err="1"/>
              <a:t>translated</a:t>
            </a:r>
            <a:r>
              <a:rPr lang="tr-TR" dirty="0"/>
              <a:t> </a:t>
            </a:r>
            <a:r>
              <a:rPr lang="tr-TR" dirty="0" err="1"/>
              <a:t>into</a:t>
            </a:r>
            <a:r>
              <a:rPr lang="tr-TR" dirty="0"/>
              <a:t> </a:t>
            </a:r>
            <a:r>
              <a:rPr lang="tr-TR" dirty="0" err="1"/>
              <a:t>Turkish</a:t>
            </a:r>
            <a:r>
              <a:rPr lang="tr-TR" dirty="0"/>
              <a:t> in a </a:t>
            </a:r>
            <a:r>
              <a:rPr lang="tr-TR" dirty="0" err="1"/>
              <a:t>timely</a:t>
            </a:r>
            <a:r>
              <a:rPr lang="tr-TR" dirty="0"/>
              <a:t> </a:t>
            </a:r>
            <a:r>
              <a:rPr lang="tr-TR" dirty="0" err="1"/>
              <a:t>manner</a:t>
            </a:r>
            <a:r>
              <a:rPr lang="tr-TR" dirty="0"/>
              <a:t> </a:t>
            </a:r>
            <a:r>
              <a:rPr lang="tr-TR" dirty="0" err="1"/>
              <a:t>and</a:t>
            </a:r>
            <a:r>
              <a:rPr lang="tr-TR" dirty="0"/>
              <a:t> </a:t>
            </a:r>
            <a:r>
              <a:rPr lang="tr-TR" dirty="0" err="1"/>
              <a:t>circulated</a:t>
            </a:r>
            <a:r>
              <a:rPr lang="tr-TR" dirty="0"/>
              <a:t> </a:t>
            </a:r>
            <a:r>
              <a:rPr lang="tr-TR" dirty="0" err="1"/>
              <a:t>to</a:t>
            </a:r>
            <a:r>
              <a:rPr lang="tr-TR" dirty="0"/>
              <a:t> </a:t>
            </a:r>
            <a:r>
              <a:rPr lang="tr-TR" dirty="0" err="1"/>
              <a:t>all</a:t>
            </a:r>
            <a:r>
              <a:rPr lang="tr-TR" dirty="0"/>
              <a:t> </a:t>
            </a:r>
            <a:r>
              <a:rPr lang="tr-TR" dirty="0" err="1"/>
              <a:t>relevant</a:t>
            </a:r>
            <a:r>
              <a:rPr lang="tr-TR" dirty="0"/>
              <a:t> </a:t>
            </a:r>
            <a:r>
              <a:rPr lang="tr-TR" dirty="0" err="1"/>
              <a:t>bodies</a:t>
            </a:r>
            <a:r>
              <a:rPr lang="tr-TR" dirty="0"/>
              <a:t> </a:t>
            </a:r>
            <a:r>
              <a:rPr lang="tr-TR" dirty="0" err="1"/>
              <a:t>including</a:t>
            </a:r>
            <a:r>
              <a:rPr lang="tr-TR" dirty="0"/>
              <a:t> </a:t>
            </a:r>
            <a:r>
              <a:rPr lang="tr-TR" dirty="0" err="1"/>
              <a:t>judiciary</a:t>
            </a:r>
            <a:r>
              <a:rPr lang="tr-TR" dirty="0"/>
              <a:t>.</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tr-TR" dirty="0" err="1"/>
              <a:t>Amount</a:t>
            </a:r>
            <a:r>
              <a:rPr lang="tr-TR" dirty="0"/>
              <a:t> of </a:t>
            </a:r>
            <a:r>
              <a:rPr lang="tr-TR" dirty="0" err="1"/>
              <a:t>just</a:t>
            </a:r>
            <a:r>
              <a:rPr lang="tr-TR" dirty="0"/>
              <a:t> </a:t>
            </a:r>
            <a:r>
              <a:rPr lang="tr-TR" dirty="0" err="1"/>
              <a:t>satisfaction</a:t>
            </a:r>
            <a:r>
              <a:rPr lang="tr-TR" dirty="0"/>
              <a:t> </a:t>
            </a:r>
            <a:r>
              <a:rPr lang="tr-TR" dirty="0" err="1"/>
              <a:t>including</a:t>
            </a:r>
            <a:r>
              <a:rPr lang="tr-TR" dirty="0"/>
              <a:t> </a:t>
            </a:r>
            <a:r>
              <a:rPr lang="tr-TR" dirty="0" err="1"/>
              <a:t>amount</a:t>
            </a:r>
            <a:r>
              <a:rPr lang="tr-TR" dirty="0"/>
              <a:t> </a:t>
            </a:r>
            <a:r>
              <a:rPr lang="tr-TR" dirty="0" err="1"/>
              <a:t>undertaken</a:t>
            </a:r>
            <a:r>
              <a:rPr lang="tr-TR" dirty="0"/>
              <a:t> in </a:t>
            </a:r>
            <a:r>
              <a:rPr lang="tr-TR" dirty="0" err="1"/>
              <a:t>friendly</a:t>
            </a:r>
            <a:r>
              <a:rPr lang="tr-TR" dirty="0"/>
              <a:t> </a:t>
            </a:r>
            <a:r>
              <a:rPr lang="tr-TR" dirty="0" err="1"/>
              <a:t>settelements</a:t>
            </a:r>
            <a:r>
              <a:rPr lang="tr-TR" dirty="0"/>
              <a:t> </a:t>
            </a:r>
            <a:r>
              <a:rPr lang="tr-TR" dirty="0" err="1"/>
              <a:t>and</a:t>
            </a:r>
            <a:r>
              <a:rPr lang="tr-TR" dirty="0"/>
              <a:t> </a:t>
            </a:r>
            <a:r>
              <a:rPr lang="tr-TR" dirty="0" err="1"/>
              <a:t>unilateral</a:t>
            </a:r>
            <a:r>
              <a:rPr lang="tr-TR" dirty="0"/>
              <a:t> </a:t>
            </a:r>
            <a:r>
              <a:rPr lang="tr-TR" dirty="0" err="1"/>
              <a:t>declarations</a:t>
            </a:r>
            <a:r>
              <a:rPr lang="tr-TR" dirty="0"/>
              <a:t> </a:t>
            </a:r>
            <a:r>
              <a:rPr lang="tr-TR" dirty="0" err="1"/>
              <a:t>are</a:t>
            </a:r>
            <a:r>
              <a:rPr lang="tr-TR" dirty="0"/>
              <a:t> </a:t>
            </a:r>
            <a:r>
              <a:rPr lang="tr-TR" dirty="0" err="1"/>
              <a:t>being</a:t>
            </a:r>
            <a:r>
              <a:rPr lang="tr-TR" dirty="0"/>
              <a:t> </a:t>
            </a:r>
            <a:r>
              <a:rPr lang="tr-TR" dirty="0" err="1"/>
              <a:t>paid</a:t>
            </a:r>
            <a:r>
              <a:rPr lang="tr-TR" dirty="0"/>
              <a:t> in a </a:t>
            </a:r>
            <a:r>
              <a:rPr lang="tr-TR" dirty="0" err="1"/>
              <a:t>timely</a:t>
            </a:r>
            <a:r>
              <a:rPr lang="tr-TR" dirty="0"/>
              <a:t> </a:t>
            </a:r>
            <a:r>
              <a:rPr lang="tr-TR" dirty="0" err="1"/>
              <a:t>manner</a:t>
            </a:r>
            <a:r>
              <a:rPr lang="tr-TR" dirty="0"/>
              <a:t> </a:t>
            </a:r>
            <a:r>
              <a:rPr lang="tr-TR" dirty="0" err="1"/>
              <a:t>unless</a:t>
            </a:r>
            <a:r>
              <a:rPr lang="tr-TR" dirty="0"/>
              <a:t> </a:t>
            </a:r>
            <a:r>
              <a:rPr lang="tr-TR" dirty="0" err="1"/>
              <a:t>otherwise</a:t>
            </a:r>
            <a:r>
              <a:rPr lang="tr-TR" dirty="0"/>
              <a:t> </a:t>
            </a:r>
            <a:r>
              <a:rPr lang="tr-TR" dirty="0" err="1"/>
              <a:t>restricted</a:t>
            </a:r>
            <a:r>
              <a:rPr lang="tr-TR" dirty="0"/>
              <a:t> </a:t>
            </a:r>
            <a:r>
              <a:rPr lang="tr-TR" dirty="0" err="1"/>
              <a:t>by</a:t>
            </a:r>
            <a:r>
              <a:rPr lang="tr-TR" dirty="0"/>
              <a:t> </a:t>
            </a:r>
            <a:r>
              <a:rPr lang="tr-TR" dirty="0" err="1"/>
              <a:t>the</a:t>
            </a:r>
            <a:r>
              <a:rPr lang="tr-TR" dirty="0"/>
              <a:t> </a:t>
            </a:r>
            <a:r>
              <a:rPr lang="tr-TR" dirty="0" err="1"/>
              <a:t>law</a:t>
            </a:r>
            <a:r>
              <a:rPr lang="tr-TR" dirty="0"/>
              <a:t>   </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tr-TR" dirty="0" err="1"/>
              <a:t>Regular</a:t>
            </a:r>
            <a:r>
              <a:rPr lang="tr-TR" dirty="0"/>
              <a:t> </a:t>
            </a:r>
            <a:r>
              <a:rPr lang="tr-TR" dirty="0" err="1"/>
              <a:t>meetings</a:t>
            </a:r>
            <a:r>
              <a:rPr lang="tr-TR" dirty="0"/>
              <a:t> </a:t>
            </a:r>
            <a:r>
              <a:rPr lang="tr-TR" dirty="0" err="1"/>
              <a:t>are</a:t>
            </a:r>
            <a:r>
              <a:rPr lang="tr-TR" dirty="0"/>
              <a:t> </a:t>
            </a:r>
            <a:r>
              <a:rPr lang="tr-TR" dirty="0" err="1"/>
              <a:t>being</a:t>
            </a:r>
            <a:r>
              <a:rPr lang="tr-TR" dirty="0"/>
              <a:t> </a:t>
            </a:r>
            <a:r>
              <a:rPr lang="tr-TR" dirty="0" err="1"/>
              <a:t>held</a:t>
            </a:r>
            <a:r>
              <a:rPr lang="tr-TR" dirty="0"/>
              <a:t> </a:t>
            </a:r>
            <a:r>
              <a:rPr lang="tr-TR" dirty="0" err="1"/>
              <a:t>relevant</a:t>
            </a:r>
            <a:r>
              <a:rPr lang="tr-TR" dirty="0"/>
              <a:t> </a:t>
            </a:r>
            <a:r>
              <a:rPr lang="tr-TR" dirty="0" err="1"/>
              <a:t>ministries</a:t>
            </a:r>
            <a:r>
              <a:rPr lang="tr-TR" dirty="0"/>
              <a:t>, </a:t>
            </a:r>
            <a:r>
              <a:rPr lang="tr-TR" dirty="0" err="1"/>
              <a:t>institutions</a:t>
            </a:r>
            <a:r>
              <a:rPr lang="tr-TR" dirty="0"/>
              <a:t> </a:t>
            </a:r>
            <a:r>
              <a:rPr lang="tr-TR" dirty="0" err="1"/>
              <a:t>and</a:t>
            </a:r>
            <a:r>
              <a:rPr lang="tr-TR" dirty="0"/>
              <a:t> </a:t>
            </a:r>
            <a:r>
              <a:rPr lang="tr-TR" dirty="0" err="1"/>
              <a:t>judiciary</a:t>
            </a:r>
            <a:endParaRPr lang="en-GB" dirty="0"/>
          </a:p>
        </p:txBody>
      </p:sp>
    </p:spTree>
    <p:extLst>
      <p:ext uri="{BB962C8B-B14F-4D97-AF65-F5344CB8AC3E}">
        <p14:creationId xmlns:p14="http://schemas.microsoft.com/office/powerpoint/2010/main" val="26807647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409811"/>
            <a:ext cx="8353425" cy="707886"/>
          </a:xfrm>
          <a:prstGeom prst="rect">
            <a:avLst/>
          </a:prstGeom>
        </p:spPr>
        <p:txBody>
          <a:bodyPr wrap="square">
            <a:spAutoFit/>
          </a:bodyPr>
          <a:lstStyle/>
          <a:p>
            <a:r>
              <a:rPr lang="tr-TR" sz="4000" dirty="0">
                <a:solidFill>
                  <a:prstClr val="black"/>
                </a:solidFill>
                <a:latin typeface="Calibri Light" panose="020F0302020204030204"/>
                <a:ea typeface="+mj-ea"/>
                <a:cs typeface="+mj-cs"/>
              </a:rPr>
              <a:t>	</a:t>
            </a:r>
            <a:r>
              <a:rPr lang="tr-TR" sz="3200" dirty="0" err="1">
                <a:solidFill>
                  <a:prstClr val="black"/>
                </a:solidFill>
                <a:latin typeface="Calibri Light" panose="020F0302020204030204"/>
                <a:ea typeface="+mj-ea"/>
                <a:cs typeface="+mj-cs"/>
              </a:rPr>
              <a:t>The</a:t>
            </a:r>
            <a:r>
              <a:rPr lang="tr-TR" sz="3200" dirty="0">
                <a:solidFill>
                  <a:prstClr val="black"/>
                </a:solidFill>
                <a:latin typeface="Calibri Light" panose="020F0302020204030204"/>
                <a:ea typeface="+mj-ea"/>
                <a:cs typeface="+mj-cs"/>
              </a:rPr>
              <a:t> Role of </a:t>
            </a:r>
            <a:r>
              <a:rPr lang="tr-TR" sz="3200" dirty="0" err="1">
                <a:solidFill>
                  <a:prstClr val="black"/>
                </a:solidFill>
                <a:latin typeface="Calibri Light" panose="020F0302020204030204"/>
                <a:ea typeface="+mj-ea"/>
                <a:cs typeface="+mj-cs"/>
              </a:rPr>
              <a:t>the</a:t>
            </a:r>
            <a:r>
              <a:rPr lang="tr-TR" sz="3200" dirty="0">
                <a:solidFill>
                  <a:prstClr val="black"/>
                </a:solidFill>
                <a:latin typeface="Calibri Light" panose="020F0302020204030204"/>
                <a:ea typeface="+mj-ea"/>
                <a:cs typeface="+mj-cs"/>
              </a:rPr>
              <a:t> </a:t>
            </a:r>
            <a:r>
              <a:rPr lang="en-GB" sz="3200" dirty="0">
                <a:solidFill>
                  <a:prstClr val="black"/>
                </a:solidFill>
                <a:latin typeface="Calibri Light" panose="020F0302020204030204"/>
                <a:ea typeface="+mj-ea"/>
                <a:cs typeface="+mj-cs"/>
              </a:rPr>
              <a:t>Department</a:t>
            </a:r>
          </a:p>
        </p:txBody>
      </p:sp>
      <p:sp>
        <p:nvSpPr>
          <p:cNvPr id="3" name="Dikdörtgen 2"/>
          <p:cNvSpPr/>
          <p:nvPr/>
        </p:nvSpPr>
        <p:spPr>
          <a:xfrm>
            <a:off x="542926" y="2571446"/>
            <a:ext cx="10810874" cy="2954655"/>
          </a:xfrm>
          <a:prstGeom prst="rect">
            <a:avLst/>
          </a:prstGeom>
        </p:spPr>
        <p:txBody>
          <a:bodyPr wrap="square">
            <a:spAutoFit/>
          </a:bodyPr>
          <a:lstStyle/>
          <a:p>
            <a:pPr marL="285750" indent="-285750">
              <a:buFont typeface="Arial" panose="020B0604020202020204" pitchFamily="34" charset="0"/>
              <a:buChar char="•"/>
            </a:pPr>
            <a:r>
              <a:rPr lang="tr-TR" dirty="0" err="1"/>
              <a:t>The</a:t>
            </a:r>
            <a:r>
              <a:rPr lang="en-GB" dirty="0"/>
              <a:t> Department provides guidance on measures to be taken in communication with the institutions and </a:t>
            </a:r>
            <a:r>
              <a:rPr lang="tr-TR" dirty="0" err="1"/>
              <a:t>ministries</a:t>
            </a:r>
            <a:r>
              <a:rPr lang="en-GB" dirty="0"/>
              <a:t>, to which the incident constituting a violation relates, and to speed up the process.</a:t>
            </a:r>
            <a:endParaRPr lang="tr-TR" dirty="0"/>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en-GB" dirty="0"/>
              <a:t>Judgments of the Court are submitted to the institutions concerned with explanatory notes on a regular basis.</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en-GB" dirty="0"/>
              <a:t>In the journal published regularly by </a:t>
            </a:r>
            <a:r>
              <a:rPr lang="tr-TR" dirty="0" err="1"/>
              <a:t>the</a:t>
            </a:r>
            <a:r>
              <a:rPr lang="en-GB" dirty="0"/>
              <a:t> Department, the case-law of the Court is analysed, and thus guidance is provided to practitioners and awareness is raised.</a:t>
            </a:r>
          </a:p>
          <a:p>
            <a:pPr marL="285750" indent="-285750">
              <a:buFont typeface="Arial" panose="020B0604020202020204" pitchFamily="34" charset="0"/>
              <a:buChar char="•"/>
            </a:pPr>
            <a:endParaRPr lang="tr-TR" sz="800" dirty="0"/>
          </a:p>
          <a:p>
            <a:pPr marL="285750" indent="-285750">
              <a:buFont typeface="Arial" panose="020B0604020202020204" pitchFamily="34" charset="0"/>
              <a:buChar char="•"/>
            </a:pPr>
            <a:r>
              <a:rPr lang="en-GB" dirty="0"/>
              <a:t>In cases where </a:t>
            </a:r>
            <a:r>
              <a:rPr lang="en-GB" i="1" dirty="0" err="1"/>
              <a:t>restitutio</a:t>
            </a:r>
            <a:r>
              <a:rPr lang="en-GB" i="1" dirty="0"/>
              <a:t> in </a:t>
            </a:r>
            <a:r>
              <a:rPr lang="en-GB" i="1" dirty="0" err="1"/>
              <a:t>integrum</a:t>
            </a:r>
            <a:r>
              <a:rPr lang="en-GB" dirty="0"/>
              <a:t> is not fully achieved, </a:t>
            </a:r>
            <a:r>
              <a:rPr lang="tr-TR" dirty="0" err="1"/>
              <a:t>the</a:t>
            </a:r>
            <a:r>
              <a:rPr lang="en-GB" dirty="0"/>
              <a:t> Department resorts to the effective application of extraordinary legal remedies. The implementation of the remedy of reversal in the interest of law upon the dismissal of the request for a retrial after a decision finding a violation can be given as an example to this. This remedy was exercised in the decision of </a:t>
            </a:r>
            <a:r>
              <a:rPr lang="en-GB" i="1" dirty="0" err="1"/>
              <a:t>Korkmaz</a:t>
            </a:r>
            <a:r>
              <a:rPr lang="en-GB" dirty="0"/>
              <a:t>, which was examined under the </a:t>
            </a:r>
            <a:r>
              <a:rPr lang="en-GB" dirty="0" err="1"/>
              <a:t>Salduz</a:t>
            </a:r>
            <a:r>
              <a:rPr lang="en-GB" dirty="0"/>
              <a:t> group of cases.</a:t>
            </a:r>
          </a:p>
        </p:txBody>
      </p:sp>
    </p:spTree>
    <p:extLst>
      <p:ext uri="{BB962C8B-B14F-4D97-AF65-F5344CB8AC3E}">
        <p14:creationId xmlns:p14="http://schemas.microsoft.com/office/powerpoint/2010/main" val="33264905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noProof="0">
                <a:ln>
                  <a:noFill/>
                </a:ln>
                <a:solidFill>
                  <a:prstClr val="black">
                    <a:tint val="75000"/>
                  </a:prstClr>
                </a:solidFill>
                <a:uLnTx/>
                <a:uFillTx/>
                <a:latin typeface="Calibri"/>
                <a:ea typeface="+mn-ea"/>
                <a:cs typeface="+mn-cs"/>
              </a:rPr>
              <a:t>2</a:t>
            </a:r>
          </a:p>
        </p:txBody>
      </p:sp>
      <p:sp>
        <p:nvSpPr>
          <p:cNvPr id="4" name="Metin Yer Tutucusu 3"/>
          <p:cNvSpPr>
            <a:spLocks noGrp="1"/>
          </p:cNvSpPr>
          <p:nvPr>
            <p:ph type="body" idx="13"/>
          </p:nvPr>
        </p:nvSpPr>
        <p:spPr/>
        <p:txBody>
          <a:bodyPr/>
          <a:lstStyle/>
          <a:p>
            <a:pPr lvl="0"/>
            <a:r>
              <a:rPr lang="tr-TR" sz="2100" b="1" dirty="0">
                <a:solidFill>
                  <a:prstClr val="white"/>
                </a:solidFill>
              </a:rPr>
              <a:t>MINISTRY OF JUSTICE OF TÜRKİYE</a:t>
            </a:r>
          </a:p>
          <a:p>
            <a:pPr lvl="0"/>
            <a:r>
              <a:rPr lang="en-GB" sz="2100" b="1" dirty="0">
                <a:solidFill>
                  <a:prstClr val="white"/>
                </a:solidFill>
              </a:rPr>
              <a:t>DEPARTMENT OF HUMAN RIGHTS</a:t>
            </a:r>
          </a:p>
        </p:txBody>
      </p:sp>
      <p:sp>
        <p:nvSpPr>
          <p:cNvPr id="2" name="Dikdörtgen 1"/>
          <p:cNvSpPr/>
          <p:nvPr/>
        </p:nvSpPr>
        <p:spPr>
          <a:xfrm>
            <a:off x="323849" y="1939180"/>
            <a:ext cx="8353425" cy="584775"/>
          </a:xfrm>
          <a:prstGeom prst="rect">
            <a:avLst/>
          </a:prstGeom>
        </p:spPr>
        <p:txBody>
          <a:bodyPr wrap="square">
            <a:spAutoFit/>
          </a:bodyPr>
          <a:lstStyle/>
          <a:p>
            <a:pPr lvl="1"/>
            <a:r>
              <a:rPr lang="tr-TR" sz="3200" dirty="0" err="1">
                <a:solidFill>
                  <a:prstClr val="black"/>
                </a:solidFill>
                <a:latin typeface="Calibri Light" panose="020F0302020204030204"/>
                <a:ea typeface="+mj-ea"/>
                <a:cs typeface="+mj-cs"/>
              </a:rPr>
              <a:t>Constitutional</a:t>
            </a:r>
            <a:r>
              <a:rPr lang="tr-TR" sz="3200" dirty="0">
                <a:solidFill>
                  <a:prstClr val="black"/>
                </a:solidFill>
                <a:latin typeface="Calibri Light" panose="020F0302020204030204"/>
                <a:ea typeface="+mj-ea"/>
                <a:cs typeface="+mj-cs"/>
              </a:rPr>
              <a:t> </a:t>
            </a:r>
            <a:r>
              <a:rPr lang="tr-TR" sz="3200" dirty="0" err="1">
                <a:solidFill>
                  <a:prstClr val="black"/>
                </a:solidFill>
                <a:latin typeface="Calibri Light" panose="020F0302020204030204"/>
                <a:ea typeface="+mj-ea"/>
                <a:cs typeface="+mj-cs"/>
              </a:rPr>
              <a:t>Amendment</a:t>
            </a:r>
            <a:r>
              <a:rPr lang="tr-TR" sz="3200" dirty="0">
                <a:solidFill>
                  <a:prstClr val="black"/>
                </a:solidFill>
                <a:latin typeface="Calibri Light" panose="020F0302020204030204"/>
                <a:ea typeface="+mj-ea"/>
                <a:cs typeface="+mj-cs"/>
              </a:rPr>
              <a:t> in 2004</a:t>
            </a:r>
            <a:endParaRPr lang="en-GB" sz="3200" dirty="0">
              <a:solidFill>
                <a:prstClr val="black"/>
              </a:solidFill>
              <a:latin typeface="Calibri Light" panose="020F0302020204030204"/>
              <a:ea typeface="+mj-ea"/>
              <a:cs typeface="+mj-cs"/>
            </a:endParaRPr>
          </a:p>
        </p:txBody>
      </p:sp>
      <p:sp>
        <p:nvSpPr>
          <p:cNvPr id="3" name="Dikdörtgen 2"/>
          <p:cNvSpPr/>
          <p:nvPr/>
        </p:nvSpPr>
        <p:spPr>
          <a:xfrm>
            <a:off x="476250" y="3124209"/>
            <a:ext cx="10810874" cy="923330"/>
          </a:xfrm>
          <a:prstGeom prst="rect">
            <a:avLst/>
          </a:prstGeom>
        </p:spPr>
        <p:txBody>
          <a:bodyPr wrap="square">
            <a:spAutoFit/>
          </a:bodyPr>
          <a:lstStyle/>
          <a:p>
            <a:pPr marL="285750" indent="-285750">
              <a:buFont typeface="Arial" panose="020B0604020202020204" pitchFamily="34" charset="0"/>
              <a:buChar char="•"/>
            </a:pPr>
            <a:r>
              <a:rPr lang="tr-TR" dirty="0" err="1"/>
              <a:t>Pursuant</a:t>
            </a:r>
            <a:r>
              <a:rPr lang="tr-TR" dirty="0"/>
              <a:t> </a:t>
            </a:r>
            <a:r>
              <a:rPr lang="tr-TR" dirty="0" err="1"/>
              <a:t>to</a:t>
            </a:r>
            <a:r>
              <a:rPr lang="tr-TR" dirty="0"/>
              <a:t> </a:t>
            </a:r>
            <a:r>
              <a:rPr lang="tr-TR" dirty="0" err="1"/>
              <a:t>Article</a:t>
            </a:r>
            <a:r>
              <a:rPr lang="tr-TR" dirty="0"/>
              <a:t> 90 of </a:t>
            </a:r>
            <a:r>
              <a:rPr lang="tr-TR" dirty="0" err="1"/>
              <a:t>the</a:t>
            </a:r>
            <a:r>
              <a:rPr lang="tr-TR" dirty="0"/>
              <a:t> </a:t>
            </a:r>
            <a:r>
              <a:rPr lang="en-GB" dirty="0"/>
              <a:t>Constitution</a:t>
            </a:r>
            <a:r>
              <a:rPr lang="tr-TR" dirty="0"/>
              <a:t>, in </a:t>
            </a:r>
            <a:r>
              <a:rPr lang="tr-TR" dirty="0" err="1"/>
              <a:t>the</a:t>
            </a:r>
            <a:r>
              <a:rPr lang="tr-TR" dirty="0"/>
              <a:t> </a:t>
            </a:r>
            <a:r>
              <a:rPr lang="tr-TR" dirty="0" err="1"/>
              <a:t>case</a:t>
            </a:r>
            <a:r>
              <a:rPr lang="tr-TR" dirty="0"/>
              <a:t> of a </a:t>
            </a:r>
            <a:r>
              <a:rPr lang="tr-TR" dirty="0" err="1"/>
              <a:t>conflict</a:t>
            </a:r>
            <a:r>
              <a:rPr lang="tr-TR" dirty="0"/>
              <a:t> </a:t>
            </a:r>
            <a:r>
              <a:rPr lang="tr-TR" dirty="0" err="1"/>
              <a:t>between</a:t>
            </a:r>
            <a:r>
              <a:rPr lang="tr-TR" dirty="0"/>
              <a:t> </a:t>
            </a:r>
            <a:r>
              <a:rPr lang="tr-TR" dirty="0" err="1"/>
              <a:t>international</a:t>
            </a:r>
            <a:r>
              <a:rPr lang="tr-TR" dirty="0"/>
              <a:t> </a:t>
            </a:r>
            <a:r>
              <a:rPr lang="tr-TR" dirty="0" err="1"/>
              <a:t>treaties</a:t>
            </a:r>
            <a:r>
              <a:rPr lang="tr-TR" dirty="0"/>
              <a:t>/</a:t>
            </a:r>
            <a:r>
              <a:rPr lang="tr-TR" dirty="0" err="1"/>
              <a:t>conventions</a:t>
            </a:r>
            <a:r>
              <a:rPr lang="tr-TR" dirty="0"/>
              <a:t> </a:t>
            </a:r>
            <a:r>
              <a:rPr lang="tr-TR" dirty="0" err="1"/>
              <a:t>concerning</a:t>
            </a:r>
            <a:r>
              <a:rPr lang="tr-TR" dirty="0"/>
              <a:t> </a:t>
            </a:r>
            <a:r>
              <a:rPr lang="tr-TR" dirty="0" err="1"/>
              <a:t>fundamental</a:t>
            </a:r>
            <a:r>
              <a:rPr lang="tr-TR" dirty="0"/>
              <a:t> </a:t>
            </a:r>
            <a:r>
              <a:rPr lang="tr-TR" dirty="0" err="1"/>
              <a:t>rights</a:t>
            </a:r>
            <a:r>
              <a:rPr lang="tr-TR" dirty="0"/>
              <a:t> </a:t>
            </a:r>
            <a:r>
              <a:rPr lang="tr-TR" dirty="0" err="1"/>
              <a:t>and</a:t>
            </a:r>
            <a:r>
              <a:rPr lang="tr-TR" dirty="0"/>
              <a:t> </a:t>
            </a:r>
            <a:r>
              <a:rPr lang="tr-TR" dirty="0" err="1"/>
              <a:t>freedoms</a:t>
            </a:r>
            <a:r>
              <a:rPr lang="tr-TR" dirty="0"/>
              <a:t> </a:t>
            </a:r>
            <a:r>
              <a:rPr lang="tr-TR" dirty="0" err="1"/>
              <a:t>and</a:t>
            </a:r>
            <a:r>
              <a:rPr lang="tr-TR" dirty="0"/>
              <a:t> </a:t>
            </a:r>
            <a:r>
              <a:rPr lang="tr-TR" dirty="0" err="1"/>
              <a:t>domestic</a:t>
            </a:r>
            <a:r>
              <a:rPr lang="tr-TR" dirty="0"/>
              <a:t> </a:t>
            </a:r>
            <a:r>
              <a:rPr lang="tr-TR" dirty="0" err="1"/>
              <a:t>laws</a:t>
            </a:r>
            <a:r>
              <a:rPr lang="tr-TR" dirty="0"/>
              <a:t>, </a:t>
            </a:r>
            <a:r>
              <a:rPr lang="tr-TR" dirty="0" err="1"/>
              <a:t>the</a:t>
            </a:r>
            <a:r>
              <a:rPr lang="tr-TR" dirty="0"/>
              <a:t> </a:t>
            </a:r>
            <a:r>
              <a:rPr lang="tr-TR" dirty="0" err="1"/>
              <a:t>provisions</a:t>
            </a:r>
            <a:r>
              <a:rPr lang="tr-TR" dirty="0"/>
              <a:t> of </a:t>
            </a:r>
            <a:r>
              <a:rPr lang="tr-TR" dirty="0" err="1"/>
              <a:t>international</a:t>
            </a:r>
            <a:r>
              <a:rPr lang="tr-TR" dirty="0"/>
              <a:t> </a:t>
            </a:r>
            <a:r>
              <a:rPr lang="tr-TR" dirty="0" err="1"/>
              <a:t>treaties</a:t>
            </a:r>
            <a:r>
              <a:rPr lang="tr-TR" dirty="0"/>
              <a:t>/</a:t>
            </a:r>
            <a:r>
              <a:rPr lang="tr-TR" dirty="0" err="1"/>
              <a:t>conventions</a:t>
            </a:r>
            <a:r>
              <a:rPr lang="tr-TR" dirty="0"/>
              <a:t> </a:t>
            </a:r>
            <a:r>
              <a:rPr lang="tr-TR" dirty="0" err="1"/>
              <a:t>shall</a:t>
            </a:r>
            <a:r>
              <a:rPr lang="tr-TR" dirty="0"/>
              <a:t> </a:t>
            </a:r>
            <a:r>
              <a:rPr lang="tr-TR" dirty="0" err="1"/>
              <a:t>prevail</a:t>
            </a:r>
            <a:r>
              <a:rPr lang="tr-TR" dirty="0"/>
              <a:t>.</a:t>
            </a:r>
          </a:p>
        </p:txBody>
      </p:sp>
    </p:spTree>
    <p:extLst>
      <p:ext uri="{BB962C8B-B14F-4D97-AF65-F5344CB8AC3E}">
        <p14:creationId xmlns:p14="http://schemas.microsoft.com/office/powerpoint/2010/main" val="3559062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nuKK-.potx" id="{3024B769-BE6A-4D39-A4B1-124529678DBD}" vid="{368C68E8-3BF6-402C-9A20-F82427C275BD}"/>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536</TotalTime>
  <Words>2247</Words>
  <Application>Microsoft Office PowerPoint</Application>
  <PresentationFormat>Widescreen</PresentationFormat>
  <Paragraphs>241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Myriad Pro</vt:lpstr>
      <vt:lpstr>1_Office Teması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T.C.Adalet Bakanlığı</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Türkiye’nin icra alanında yapmış olduğu reformlar</dc:title>
  <dc:creator>ÖMER FARUK NURSAÇAN 119065</dc:creator>
  <cp:lastModifiedBy>ROSS Alexandra</cp:lastModifiedBy>
  <cp:revision>75</cp:revision>
  <dcterms:created xsi:type="dcterms:W3CDTF">2022-02-13T17:26:47Z</dcterms:created>
  <dcterms:modified xsi:type="dcterms:W3CDTF">2022-04-01T13:45:39Z</dcterms:modified>
</cp:coreProperties>
</file>