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83" r:id="rId1"/>
    <p:sldMasterId id="2147483749" r:id="rId2"/>
    <p:sldMasterId id="2147483747" r:id="rId3"/>
    <p:sldMasterId id="2147483685" r:id="rId4"/>
    <p:sldMasterId id="2147483687" r:id="rId5"/>
    <p:sldMasterId id="2147483677" r:id="rId6"/>
  </p:sldMasterIdLst>
  <p:notesMasterIdLst>
    <p:notesMasterId r:id="rId45"/>
  </p:notesMasterIdLst>
  <p:handoutMasterIdLst>
    <p:handoutMasterId r:id="rId46"/>
  </p:handoutMasterIdLst>
  <p:sldIdLst>
    <p:sldId id="264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324" r:id="rId22"/>
    <p:sldId id="325" r:id="rId23"/>
    <p:sldId id="326" r:id="rId24"/>
    <p:sldId id="327" r:id="rId25"/>
    <p:sldId id="318" r:id="rId26"/>
    <p:sldId id="328" r:id="rId27"/>
    <p:sldId id="320" r:id="rId28"/>
    <p:sldId id="321" r:id="rId29"/>
    <p:sldId id="322" r:id="rId30"/>
    <p:sldId id="323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08" r:id="rId39"/>
    <p:sldId id="309" r:id="rId40"/>
    <p:sldId id="310" r:id="rId41"/>
    <p:sldId id="311" r:id="rId42"/>
    <p:sldId id="312" r:id="rId43"/>
    <p:sldId id="313" r:id="rId44"/>
  </p:sldIdLst>
  <p:sldSz cx="9144000" cy="5143500" type="screen16x9"/>
  <p:notesSz cx="6805613" cy="9944100"/>
  <p:defaultTextStyle>
    <a:defPPr>
      <a:defRPr lang="fr-FR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347D"/>
    <a:srgbClr val="002A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7C2BC0-39AF-BA4D-8C49-6078D6A2318B}" v="124" dt="2021-11-26T08:21:39.5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78" autoAdjust="0"/>
    <p:restoredTop sz="94490" autoAdjust="0"/>
  </p:normalViewPr>
  <p:slideViewPr>
    <p:cSldViewPr snapToGrid="0" snapToObjects="1">
      <p:cViewPr varScale="1">
        <p:scale>
          <a:sx n="89" d="100"/>
          <a:sy n="89" d="100"/>
        </p:scale>
        <p:origin x="714" y="7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0" d="100"/>
          <a:sy n="100" d="100"/>
        </p:scale>
        <p:origin x="14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microsoft.com/office/2015/10/relationships/revisionInfo" Target="revisionInfo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ECBEFC0B-5551-46D7-8CC2-DAFF384D9BF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5706" tIns="47854" rIns="95706" bIns="47854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9A9362-1D15-4D76-B100-800E1ED1A7F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lIns="95706" tIns="47854" rIns="95706" bIns="47854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CF6B2577-5E58-4683-A09C-06CDE58C6C88}" type="datetime1">
              <a:rPr lang="fr-FR"/>
              <a:pPr>
                <a:defRPr/>
              </a:pPr>
              <a:t>21/02/2022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0DC7F99-A565-443F-8AFA-F295F98765A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49575" cy="496888"/>
          </a:xfrm>
          <a:prstGeom prst="rect">
            <a:avLst/>
          </a:prstGeom>
        </p:spPr>
        <p:txBody>
          <a:bodyPr vert="horz" lIns="95706" tIns="47854" rIns="95706" bIns="47854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96E7DA0-6332-4393-9FE8-564B55FDAC6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4450" y="9445625"/>
            <a:ext cx="2949575" cy="496888"/>
          </a:xfrm>
          <a:prstGeom prst="rect">
            <a:avLst/>
          </a:prstGeom>
        </p:spPr>
        <p:txBody>
          <a:bodyPr vert="horz" wrap="square" lIns="95706" tIns="47854" rIns="95706" bIns="4785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fld id="{BFBA4152-FD16-42C6-81E3-AD9C7D43070C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B89D505-510A-42EC-9691-2CF023E10E7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5706" tIns="47854" rIns="95706" bIns="47854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29AFA59-A7F5-46CA-A4C3-057C722AB55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lIns="95706" tIns="47854" rIns="95706" bIns="47854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DD620BEF-2F66-4843-92A1-BC0D79EAB052}" type="datetime1">
              <a:rPr lang="fr-FR"/>
              <a:pPr>
                <a:defRPr/>
              </a:pPr>
              <a:t>21/02/2022</a:t>
            </a:fld>
            <a:endParaRPr lang="fr-FR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F798C65E-A4D8-4544-A1A7-18536BF983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706" tIns="47854" rIns="95706" bIns="47854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>
            <a:extLst>
              <a:ext uri="{FF2B5EF4-FFF2-40B4-BE49-F238E27FC236}">
                <a16:creationId xmlns:a16="http://schemas.microsoft.com/office/drawing/2014/main" id="{05E3AF90-2FB0-46B0-A843-50DA57897E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43537" cy="4475162"/>
          </a:xfrm>
          <a:prstGeom prst="rect">
            <a:avLst/>
          </a:prstGeom>
        </p:spPr>
        <p:txBody>
          <a:bodyPr vert="horz" lIns="95706" tIns="47854" rIns="95706" bIns="47854" rtlCol="0"/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D834D44-6D53-4927-8AD6-90B9112628B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49575" cy="496888"/>
          </a:xfrm>
          <a:prstGeom prst="rect">
            <a:avLst/>
          </a:prstGeom>
        </p:spPr>
        <p:txBody>
          <a:bodyPr vert="horz" lIns="95706" tIns="47854" rIns="95706" bIns="47854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9CC93CF-4C1D-40A3-A998-7AFC348F3E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54450" y="9445625"/>
            <a:ext cx="2949575" cy="496888"/>
          </a:xfrm>
          <a:prstGeom prst="rect">
            <a:avLst/>
          </a:prstGeom>
        </p:spPr>
        <p:txBody>
          <a:bodyPr vert="horz" wrap="square" lIns="95706" tIns="47854" rIns="95706" bIns="4785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fld id="{CD91D898-C786-4C5B-BF7A-1E0F2AAC44B7}" type="slidenum">
              <a:rPr lang="fr-FR" altLang="fr-FR"/>
              <a:pPr/>
              <a:t>‹#›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1213f5d9c1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1213f5d9c1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99060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150cb57193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150cb57193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30756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150cb57193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150cb57193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4706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150cb57193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150cb57193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39259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150cb57193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150cb57193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15469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1213f5d9c1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1213f5d9c1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39393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1213f5d9c1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11213f5d9c1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87734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1213f5d9c1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1213f5d9c1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71114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1213f5d9c1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11213f5d9c1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79841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1213f5d9c1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1213f5d9c1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6196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1213f5d9c1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1213f5d9c1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5251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151c7782c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151c7782c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6959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1512b32a82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1512b32a82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2637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1512b32a82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1512b32a82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16396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1512b32a82_1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1512b32a82_1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99042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1213f5d9c1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1213f5d9c1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44792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1213f5d9c1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1213f5d9c1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60183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1213f5d9c1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1213f5d9c1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3692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781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4908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9852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526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5592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678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998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Google Shape;26;p5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2252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21;p4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6939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6986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BE41C-09CE-4722-B41B-DE1E2708C914}" type="datetime1">
              <a:rPr lang="de-DE" smtClean="0"/>
              <a:t>21.02.2022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 Bernt Gebauer Hessisches Kultusministerium - Gewaltprävention und Demokratielernen (GuD) -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FBAF7-A086-4B1F-B66F-7453A1AC87DC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8DE40F8-4AA8-48FB-8F90-FF2FA37F3E74}"/>
              </a:ext>
            </a:extLst>
          </p:cNvPr>
          <p:cNvSpPr txBox="1">
            <a:spLocks/>
          </p:cNvSpPr>
          <p:nvPr userDrawn="1"/>
        </p:nvSpPr>
        <p:spPr>
          <a:xfrm>
            <a:off x="2858946" y="101556"/>
            <a:ext cx="3426108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900" dirty="0"/>
          </a:p>
        </p:txBody>
      </p:sp>
    </p:spTree>
    <p:extLst>
      <p:ext uri="{BB962C8B-B14F-4D97-AF65-F5344CB8AC3E}">
        <p14:creationId xmlns:p14="http://schemas.microsoft.com/office/powerpoint/2010/main" val="347428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6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</p:sldLayoutIdLs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4256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</p:sldLayoutIdLs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4134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52" r:id="rId2"/>
    <p:sldLayoutId id="2147483753" r:id="rId3"/>
    <p:sldLayoutId id="2147483754" r:id="rId4"/>
    <p:sldLayoutId id="2147483756" r:id="rId5"/>
    <p:sldLayoutId id="2147483758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</p:sldLayoutIdLst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kern="1200">
          <a:solidFill>
            <a:schemeClr val="bg1"/>
          </a:solidFill>
          <a:latin typeface="Arial Narrow" charset="0"/>
          <a:ea typeface="Arial Narrow" charset="0"/>
          <a:cs typeface="Arial Narrow" charset="0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5pPr>
      <a:lvl6pPr marL="457200" algn="r" rtl="0" fontAlgn="base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6pPr>
      <a:lvl7pPr marL="914400" algn="r" rtl="0" fontAlgn="base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7pPr>
      <a:lvl8pPr marL="1371600" algn="r" rtl="0" fontAlgn="base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8pPr>
      <a:lvl9pPr marL="1828800" algn="r" rtl="0" fontAlgn="base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</p:sldLayoutIdLst>
  <p:hf hdr="0"/>
  <p:txStyles>
    <p:titleStyle>
      <a:lvl1pPr algn="r" defTabSz="457200" rtl="0" eaLnBrk="0" fontAlgn="base" hangingPunct="0">
        <a:spcBef>
          <a:spcPct val="0"/>
        </a:spcBef>
        <a:spcAft>
          <a:spcPct val="0"/>
        </a:spcAft>
        <a:defRPr sz="2000" kern="1200">
          <a:solidFill>
            <a:srgbClr val="FFFFFF"/>
          </a:solidFill>
          <a:latin typeface="Arial Narrow" charset="0"/>
          <a:ea typeface="Arial Narrow" charset="0"/>
          <a:cs typeface="Arial Narrow" charset="0"/>
        </a:defRPr>
      </a:lvl1pPr>
      <a:lvl2pPr algn="r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FFFFFF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2pPr>
      <a:lvl3pPr algn="r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FFFFFF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3pPr>
      <a:lvl4pPr algn="r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FFFFFF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4pPr>
      <a:lvl5pPr algn="r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FFFFFF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5pPr>
      <a:lvl6pPr marL="457200" algn="r" defTabSz="457200" rtl="0" fontAlgn="base">
        <a:spcBef>
          <a:spcPct val="0"/>
        </a:spcBef>
        <a:spcAft>
          <a:spcPct val="0"/>
        </a:spcAft>
        <a:defRPr sz="2000">
          <a:solidFill>
            <a:srgbClr val="FFFFFF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6pPr>
      <a:lvl7pPr marL="914400" algn="r" defTabSz="457200" rtl="0" fontAlgn="base">
        <a:spcBef>
          <a:spcPct val="0"/>
        </a:spcBef>
        <a:spcAft>
          <a:spcPct val="0"/>
        </a:spcAft>
        <a:defRPr sz="2000">
          <a:solidFill>
            <a:srgbClr val="FFFFFF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7pPr>
      <a:lvl8pPr marL="1371600" algn="r" defTabSz="457200" rtl="0" fontAlgn="base">
        <a:spcBef>
          <a:spcPct val="0"/>
        </a:spcBef>
        <a:spcAft>
          <a:spcPct val="0"/>
        </a:spcAft>
        <a:defRPr sz="2000">
          <a:solidFill>
            <a:srgbClr val="FFFFFF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8pPr>
      <a:lvl9pPr marL="1828800" algn="r" defTabSz="457200" rtl="0" fontAlgn="base">
        <a:spcBef>
          <a:spcPct val="0"/>
        </a:spcBef>
        <a:spcAft>
          <a:spcPct val="0"/>
        </a:spcAft>
        <a:defRPr sz="2000">
          <a:solidFill>
            <a:srgbClr val="FFFFFF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j-lt"/>
          <a:ea typeface="Century Gothic" charset="0"/>
          <a:cs typeface="Century 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j-lt"/>
          <a:ea typeface="Century Gothic" charset="0"/>
          <a:cs typeface="Century 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Century Gothic" charset="0"/>
          <a:cs typeface="Century 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j-lt"/>
          <a:ea typeface="Century Gothic" charset="0"/>
          <a:cs typeface="Century 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j-lt"/>
          <a:ea typeface="Century Gothic" charset="0"/>
          <a:cs typeface="Century 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e la date 3">
            <a:extLst>
              <a:ext uri="{FF2B5EF4-FFF2-40B4-BE49-F238E27FC236}">
                <a16:creationId xmlns:a16="http://schemas.microsoft.com/office/drawing/2014/main" id="{23332E96-53DC-404D-B0D2-C98831BCA80E}"/>
              </a:ext>
            </a:extLst>
          </p:cNvPr>
          <p:cNvSpPr txBox="1">
            <a:spLocks/>
          </p:cNvSpPr>
          <p:nvPr/>
        </p:nvSpPr>
        <p:spPr bwMode="auto">
          <a:xfrm>
            <a:off x="250467" y="4718528"/>
            <a:ext cx="2133600" cy="21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defTabSz="45720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4572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4572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4572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43E4FFC7-F062-4A56-B0C3-BE693F57E206}" type="datetime1">
              <a:rPr lang="fr-FR" altLang="fr-FR" sz="1000" smtClean="0">
                <a:solidFill>
                  <a:srgbClr val="898989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21/02/2022</a:t>
            </a:fld>
            <a:endParaRPr lang="fr-FR" altLang="fr-FR" sz="1000">
              <a:solidFill>
                <a:srgbClr val="898989"/>
              </a:solidFill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</p:txBody>
      </p:sp>
      <p:sp>
        <p:nvSpPr>
          <p:cNvPr id="14" name="Espace réservé du numéro de diapositive 5">
            <a:extLst>
              <a:ext uri="{FF2B5EF4-FFF2-40B4-BE49-F238E27FC236}">
                <a16:creationId xmlns:a16="http://schemas.microsoft.com/office/drawing/2014/main" id="{02AB2ABE-7B23-AB48-B50B-F57DF3C2018F}"/>
              </a:ext>
            </a:extLst>
          </p:cNvPr>
          <p:cNvSpPr txBox="1">
            <a:spLocks/>
          </p:cNvSpPr>
          <p:nvPr/>
        </p:nvSpPr>
        <p:spPr bwMode="auto">
          <a:xfrm>
            <a:off x="8627165" y="4744523"/>
            <a:ext cx="393590" cy="27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fr-FR"/>
            </a:defPPr>
            <a:lvl1pPr algn="l" defTabSz="45720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4572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4572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4572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fld id="{699CF19A-7161-413F-9287-4C992689AB01}" type="slidenum">
              <a:rPr lang="fr-FR" altLang="fr-FR" sz="1000" smtClean="0">
                <a:solidFill>
                  <a:srgbClr val="898989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</a:t>
            </a:fld>
            <a:endParaRPr lang="fr-FR" altLang="fr-FR" sz="1000" dirty="0">
              <a:solidFill>
                <a:srgbClr val="898989"/>
              </a:solidFill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5B5AC9D4-5996-E74D-B549-144F8726F6AF}"/>
              </a:ext>
            </a:extLst>
          </p:cNvPr>
          <p:cNvSpPr txBox="1">
            <a:spLocks/>
          </p:cNvSpPr>
          <p:nvPr/>
        </p:nvSpPr>
        <p:spPr bwMode="auto">
          <a:xfrm>
            <a:off x="0" y="3238500"/>
            <a:ext cx="9144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de" sz="3200" b="1" dirty="0"/>
              <a:t>RFCDC Teacher Reflection Tool</a:t>
            </a:r>
            <a:br>
              <a:rPr lang="fr-FR" altLang="fr-FR" sz="3200" b="1" dirty="0">
                <a:solidFill>
                  <a:srgbClr val="0D347D"/>
                </a:solidFill>
                <a:latin typeface="Arial Narrow" panose="020B0606020202030204" pitchFamily="34" charset="0"/>
              </a:rPr>
            </a:br>
            <a:r>
              <a:rPr lang="en-US" sz="1400" dirty="0"/>
              <a:t>Launch Webinar</a:t>
            </a:r>
          </a:p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17th February 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 txBox="1">
            <a:spLocks noGrp="1"/>
          </p:cNvSpPr>
          <p:nvPr>
            <p:ph type="title"/>
          </p:nvPr>
        </p:nvSpPr>
        <p:spPr>
          <a:xfrm>
            <a:off x="1220524" y="795556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b="1" dirty="0"/>
              <a:t>Structure of the modules</a:t>
            </a:r>
            <a:endParaRPr b="1" dirty="0"/>
          </a:p>
        </p:txBody>
      </p:sp>
      <p:sp>
        <p:nvSpPr>
          <p:cNvPr id="129" name="Google Shape;129;p22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2300" b="1" dirty="0">
                <a:latin typeface="Times New Roman"/>
                <a:ea typeface="Times New Roman"/>
                <a:cs typeface="Times New Roman"/>
                <a:sym typeface="Times New Roman"/>
              </a:rPr>
              <a:t>Introduction</a:t>
            </a:r>
            <a:endParaRPr sz="23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5274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mes New Roman"/>
              <a:buChar char="●"/>
            </a:pPr>
            <a:r>
              <a:rPr lang="de" sz="2300" b="1" dirty="0">
                <a:latin typeface="Times New Roman"/>
                <a:ea typeface="Times New Roman"/>
                <a:cs typeface="Times New Roman"/>
                <a:sym typeface="Times New Roman"/>
              </a:rPr>
              <a:t>Basic information, principles</a:t>
            </a:r>
            <a:endParaRPr sz="23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5274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mes New Roman"/>
              <a:buChar char="●"/>
            </a:pPr>
            <a:r>
              <a:rPr lang="de" sz="2300" b="1" dirty="0">
                <a:latin typeface="Times New Roman"/>
                <a:ea typeface="Times New Roman"/>
                <a:cs typeface="Times New Roman"/>
                <a:sym typeface="Times New Roman"/>
              </a:rPr>
              <a:t>Guiding questions</a:t>
            </a:r>
            <a:endParaRPr sz="23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2300" b="1" dirty="0">
                <a:latin typeface="Times New Roman"/>
                <a:ea typeface="Times New Roman"/>
                <a:cs typeface="Times New Roman"/>
                <a:sym typeface="Times New Roman"/>
              </a:rPr>
              <a:t>Scenarios</a:t>
            </a:r>
            <a:endParaRPr sz="23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5274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mes New Roman"/>
              <a:buChar char="●"/>
            </a:pPr>
            <a:r>
              <a:rPr lang="de" sz="2300" b="1" dirty="0">
                <a:latin typeface="Times New Roman"/>
                <a:ea typeface="Times New Roman"/>
                <a:cs typeface="Times New Roman"/>
                <a:sym typeface="Times New Roman"/>
              </a:rPr>
              <a:t>2 to 5 scenarios per module</a:t>
            </a:r>
            <a:endParaRPr sz="23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2300" b="1" dirty="0">
                <a:latin typeface="Times New Roman"/>
                <a:ea typeface="Times New Roman"/>
                <a:cs typeface="Times New Roman"/>
                <a:sym typeface="Times New Roman"/>
              </a:rPr>
              <a:t>Planning and evaluating an educational activity</a:t>
            </a:r>
            <a:endParaRPr sz="23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5274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mes New Roman"/>
              <a:buChar char="●"/>
            </a:pPr>
            <a:r>
              <a:rPr lang="de" sz="2300" b="1" dirty="0">
                <a:latin typeface="Times New Roman"/>
                <a:ea typeface="Times New Roman"/>
                <a:cs typeface="Times New Roman"/>
                <a:sym typeface="Times New Roman"/>
              </a:rPr>
              <a:t>Planning an activity</a:t>
            </a:r>
            <a:endParaRPr sz="23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5274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mes New Roman"/>
              <a:buChar char="●"/>
            </a:pPr>
            <a:r>
              <a:rPr lang="de" sz="2300" b="1" dirty="0">
                <a:latin typeface="Times New Roman"/>
                <a:ea typeface="Times New Roman"/>
                <a:cs typeface="Times New Roman"/>
                <a:sym typeface="Times New Roman"/>
              </a:rPr>
              <a:t>Choosing from a list of proposed activities</a:t>
            </a:r>
            <a:endParaRPr sz="1200" b="1" i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6434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3"/>
          <p:cNvSpPr txBox="1">
            <a:spLocks noGrp="1"/>
          </p:cNvSpPr>
          <p:nvPr>
            <p:ph type="title"/>
          </p:nvPr>
        </p:nvSpPr>
        <p:spPr>
          <a:xfrm>
            <a:off x="1324602" y="639440"/>
            <a:ext cx="8368200" cy="85038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3600" b="1" dirty="0"/>
              <a:t>Reflecting on a scenario</a:t>
            </a:r>
            <a:endParaRPr sz="3600" b="1" dirty="0"/>
          </a:p>
        </p:txBody>
      </p:sp>
      <p:sp>
        <p:nvSpPr>
          <p:cNvPr id="136" name="Google Shape;136;p23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3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2300" b="1">
                <a:latin typeface="Times New Roman"/>
                <a:ea typeface="Times New Roman"/>
                <a:cs typeface="Times New Roman"/>
                <a:sym typeface="Times New Roman"/>
              </a:rPr>
              <a:t>Step 1: Reflect on the situation</a:t>
            </a:r>
            <a:endParaRPr sz="23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2300" b="1">
                <a:latin typeface="Times New Roman"/>
                <a:ea typeface="Times New Roman"/>
                <a:cs typeface="Times New Roman"/>
                <a:sym typeface="Times New Roman"/>
              </a:rPr>
              <a:t>Step 2: Select competences and descriptors</a:t>
            </a:r>
            <a:endParaRPr sz="23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2300" b="1">
                <a:latin typeface="Times New Roman"/>
                <a:ea typeface="Times New Roman"/>
                <a:cs typeface="Times New Roman"/>
                <a:sym typeface="Times New Roman"/>
              </a:rPr>
              <a:t>Step 3: Looking ahead</a:t>
            </a:r>
            <a:endParaRPr sz="1900" b="1">
              <a:solidFill>
                <a:srgbClr val="34A4D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38" name="Google Shape;13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900" y="1489825"/>
            <a:ext cx="8152076" cy="1516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1630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4"/>
          <p:cNvSpPr txBox="1">
            <a:spLocks noGrp="1"/>
          </p:cNvSpPr>
          <p:nvPr>
            <p:ph type="title"/>
          </p:nvPr>
        </p:nvSpPr>
        <p:spPr>
          <a:xfrm>
            <a:off x="1242827" y="1216308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3600" b="1" dirty="0"/>
              <a:t>Planning and evaluating an educational activity</a:t>
            </a:r>
            <a:endParaRPr sz="3600" b="1" dirty="0"/>
          </a:p>
        </p:txBody>
      </p:sp>
      <p:sp>
        <p:nvSpPr>
          <p:cNvPr id="144" name="Google Shape;144;p24"/>
          <p:cNvSpPr txBox="1">
            <a:spLocks noGrp="1"/>
          </p:cNvSpPr>
          <p:nvPr>
            <p:ph type="body" idx="1"/>
          </p:nvPr>
        </p:nvSpPr>
        <p:spPr>
          <a:xfrm>
            <a:off x="446048" y="2036955"/>
            <a:ext cx="3904251" cy="2530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2300" b="1" dirty="0">
                <a:latin typeface="Times New Roman"/>
                <a:ea typeface="Times New Roman"/>
                <a:cs typeface="Times New Roman"/>
                <a:sym typeface="Times New Roman"/>
              </a:rPr>
              <a:t>The reflective circle</a:t>
            </a:r>
            <a:endParaRPr sz="23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Font typeface="Times New Roman"/>
              <a:buChar char="●"/>
            </a:pPr>
            <a:r>
              <a:rPr lang="de" sz="2300" b="1" dirty="0">
                <a:latin typeface="Times New Roman"/>
                <a:ea typeface="Times New Roman"/>
                <a:cs typeface="Times New Roman"/>
                <a:sym typeface="Times New Roman"/>
              </a:rPr>
              <a:t>Planning</a:t>
            </a:r>
            <a:endParaRPr sz="23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Font typeface="Times New Roman"/>
              <a:buChar char="●"/>
            </a:pPr>
            <a:r>
              <a:rPr lang="de" sz="2300" b="1" dirty="0">
                <a:latin typeface="Times New Roman"/>
                <a:ea typeface="Times New Roman"/>
                <a:cs typeface="Times New Roman"/>
                <a:sym typeface="Times New Roman"/>
              </a:rPr>
              <a:t>Doing</a:t>
            </a:r>
            <a:endParaRPr sz="23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Font typeface="Times New Roman"/>
              <a:buChar char="●"/>
            </a:pPr>
            <a:r>
              <a:rPr lang="de" sz="2300" b="1" dirty="0">
                <a:latin typeface="Times New Roman"/>
                <a:ea typeface="Times New Roman"/>
                <a:cs typeface="Times New Roman"/>
                <a:sym typeface="Times New Roman"/>
              </a:rPr>
              <a:t>Reflecting</a:t>
            </a:r>
            <a:endParaRPr sz="23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Font typeface="Times New Roman"/>
              <a:buChar char="●"/>
            </a:pPr>
            <a:r>
              <a:rPr lang="de" sz="2300" b="1" dirty="0">
                <a:latin typeface="Times New Roman"/>
                <a:ea typeface="Times New Roman"/>
                <a:cs typeface="Times New Roman"/>
                <a:sym typeface="Times New Roman"/>
              </a:rPr>
              <a:t>Adapting</a:t>
            </a:r>
            <a:endParaRPr sz="1200" dirty="0">
              <a:solidFill>
                <a:srgbClr val="34A4D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146" name="Google Shape;14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8200" y="1448925"/>
            <a:ext cx="4675799" cy="36772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2306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5"/>
          <p:cNvSpPr txBox="1">
            <a:spLocks noGrp="1"/>
          </p:cNvSpPr>
          <p:nvPr>
            <p:ph type="title"/>
          </p:nvPr>
        </p:nvSpPr>
        <p:spPr>
          <a:xfrm>
            <a:off x="1109012" y="766580"/>
            <a:ext cx="7856568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b="1" dirty="0"/>
              <a:t>Working with the participation ladder</a:t>
            </a:r>
            <a:endParaRPr b="1" dirty="0"/>
          </a:p>
        </p:txBody>
      </p:sp>
      <p:sp>
        <p:nvSpPr>
          <p:cNvPr id="152" name="Google Shape;152;p25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8368200" cy="30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b-NO" sz="2300" b="1" dirty="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endParaRPr sz="23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4" name="Google Shape;15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861" y="1787140"/>
            <a:ext cx="8368200" cy="30037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9673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6"/>
          <p:cNvSpPr txBox="1">
            <a:spLocks noGrp="1"/>
          </p:cNvSpPr>
          <p:nvPr>
            <p:ph type="title"/>
          </p:nvPr>
        </p:nvSpPr>
        <p:spPr>
          <a:xfrm>
            <a:off x="1242827" y="788123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b="1" dirty="0"/>
              <a:t>Doing an educational activity</a:t>
            </a:r>
            <a:endParaRPr b="1" dirty="0"/>
          </a:p>
        </p:txBody>
      </p:sp>
      <p:sp>
        <p:nvSpPr>
          <p:cNvPr id="160" name="Google Shape;160;p26"/>
          <p:cNvSpPr txBox="1">
            <a:spLocks noGrp="1"/>
          </p:cNvSpPr>
          <p:nvPr>
            <p:ph type="body" idx="1"/>
          </p:nvPr>
        </p:nvSpPr>
        <p:spPr>
          <a:xfrm>
            <a:off x="387900" y="1776761"/>
            <a:ext cx="8368200" cy="27910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2300" b="1" dirty="0">
                <a:latin typeface="Times New Roman"/>
                <a:ea typeface="Times New Roman"/>
                <a:cs typeface="Times New Roman"/>
                <a:sym typeface="Times New Roman"/>
              </a:rPr>
              <a:t>Step 1: Select competences and descriptors</a:t>
            </a:r>
            <a:endParaRPr sz="23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2300" b="1" dirty="0">
                <a:latin typeface="Times New Roman"/>
                <a:ea typeface="Times New Roman"/>
                <a:cs typeface="Times New Roman"/>
                <a:sym typeface="Times New Roman"/>
              </a:rPr>
              <a:t>Step 2: Self-observation during the activity and reflection</a:t>
            </a:r>
            <a:endParaRPr sz="23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2300" b="1" dirty="0">
                <a:latin typeface="Times New Roman"/>
                <a:ea typeface="Times New Roman"/>
                <a:cs typeface="Times New Roman"/>
                <a:sym typeface="Times New Roman"/>
              </a:rPr>
              <a:t>Step 3: Debriefing/meta-reflection</a:t>
            </a:r>
            <a:endParaRPr sz="23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2300" b="1" dirty="0">
                <a:latin typeface="Times New Roman"/>
                <a:ea typeface="Times New Roman"/>
                <a:cs typeface="Times New Roman"/>
                <a:sym typeface="Times New Roman"/>
              </a:rPr>
              <a:t>Step 4: Repeat the reflective circle</a:t>
            </a:r>
            <a:endParaRPr sz="23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653600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7"/>
          <p:cNvSpPr txBox="1">
            <a:spLocks noGrp="1"/>
          </p:cNvSpPr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4577" b="1" dirty="0"/>
              <a:t>Presenting module 2:</a:t>
            </a:r>
            <a:endParaRPr sz="4577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4577" b="1" dirty="0"/>
              <a:t>Addressing controversial issues</a:t>
            </a:r>
            <a:r>
              <a:rPr lang="de" b="1" dirty="0"/>
              <a:t> 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841453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1070516" y="458024"/>
            <a:ext cx="7685583" cy="976765"/>
          </a:xfrm>
        </p:spPr>
        <p:txBody>
          <a:bodyPr>
            <a:normAutofit/>
          </a:bodyPr>
          <a:lstStyle/>
          <a:p>
            <a:r>
              <a:rPr lang="de-DE" sz="3600" b="1" dirty="0" err="1"/>
              <a:t>What</a:t>
            </a:r>
            <a:r>
              <a:rPr lang="de-DE" sz="3600" b="1" dirty="0"/>
              <a:t> do </a:t>
            </a:r>
            <a:r>
              <a:rPr lang="de-DE" sz="3600" b="1" dirty="0" err="1"/>
              <a:t>we</a:t>
            </a:r>
            <a:r>
              <a:rPr lang="de-DE" sz="3600" b="1" dirty="0"/>
              <a:t> </a:t>
            </a:r>
            <a:r>
              <a:rPr lang="de-DE" sz="3600" b="1" dirty="0" err="1"/>
              <a:t>mean</a:t>
            </a:r>
            <a:r>
              <a:rPr lang="de-DE" sz="3600" b="1" dirty="0"/>
              <a:t> </a:t>
            </a:r>
            <a:r>
              <a:rPr lang="de-DE" sz="3600" b="1" dirty="0" err="1"/>
              <a:t>by</a:t>
            </a:r>
            <a:r>
              <a:rPr lang="de-DE" sz="3600" b="1" dirty="0"/>
              <a:t> </a:t>
            </a:r>
            <a:r>
              <a:rPr lang="de-DE" sz="3600" b="1" dirty="0" err="1">
                <a:solidFill>
                  <a:srgbClr val="FF0000"/>
                </a:solidFill>
              </a:rPr>
              <a:t>controversial</a:t>
            </a:r>
            <a:r>
              <a:rPr lang="de-DE" sz="3600" b="1" dirty="0"/>
              <a:t> ?</a:t>
            </a:r>
            <a:endParaRPr lang="nb-NO" sz="3600" b="1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endParaRPr lang="nb-NO" dirty="0"/>
          </a:p>
          <a:p>
            <a:pPr marL="114300" indent="0">
              <a:buNone/>
            </a:pPr>
            <a:r>
              <a:rPr lang="nb-NO" dirty="0"/>
              <a:t>Definition by </a:t>
            </a:r>
            <a:r>
              <a:rPr lang="nb-NO" dirty="0" err="1"/>
              <a:t>the</a:t>
            </a:r>
            <a:r>
              <a:rPr lang="nb-NO" dirty="0"/>
              <a:t> Council </a:t>
            </a:r>
            <a:r>
              <a:rPr lang="nb-NO" dirty="0" err="1"/>
              <a:t>of</a:t>
            </a:r>
            <a:r>
              <a:rPr lang="nb-NO" dirty="0"/>
              <a:t> Europe:</a:t>
            </a:r>
          </a:p>
          <a:p>
            <a:pPr marL="114300" indent="0">
              <a:buNone/>
            </a:pPr>
            <a:endParaRPr lang="nb-NO" dirty="0"/>
          </a:p>
          <a:p>
            <a:pPr marL="114300" indent="0">
              <a:buNone/>
            </a:pPr>
            <a:r>
              <a:rPr lang="de-DE" dirty="0"/>
              <a:t>„</a:t>
            </a:r>
            <a:r>
              <a:rPr lang="de-DE" dirty="0" err="1"/>
              <a:t>Issues</a:t>
            </a:r>
            <a:r>
              <a:rPr lang="de-DE" dirty="0"/>
              <a:t>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arouse</a:t>
            </a:r>
            <a:r>
              <a:rPr lang="de-DE" dirty="0"/>
              <a:t> </a:t>
            </a:r>
            <a:r>
              <a:rPr lang="de-DE" dirty="0">
                <a:solidFill>
                  <a:srgbClr val="FF0000"/>
                </a:solidFill>
              </a:rPr>
              <a:t>strong </a:t>
            </a:r>
            <a:r>
              <a:rPr lang="de-DE" dirty="0" err="1">
                <a:solidFill>
                  <a:srgbClr val="FF0000"/>
                </a:solidFill>
              </a:rPr>
              <a:t>feelings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>
                <a:solidFill>
                  <a:srgbClr val="FF0000"/>
                </a:solidFill>
              </a:rPr>
              <a:t>divide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opinions</a:t>
            </a:r>
            <a:r>
              <a:rPr lang="de-DE" dirty="0"/>
              <a:t> in </a:t>
            </a:r>
            <a:r>
              <a:rPr lang="de-DE" dirty="0" err="1"/>
              <a:t>communities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society</a:t>
            </a:r>
            <a:r>
              <a:rPr lang="de-DE" dirty="0"/>
              <a:t>“</a:t>
            </a:r>
            <a:endParaRPr lang="nb-NO" dirty="0"/>
          </a:p>
        </p:txBody>
      </p:sp>
      <p:pic>
        <p:nvPicPr>
          <p:cNvPr id="5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6389">
            <a:off x="7353314" y="2557146"/>
            <a:ext cx="1322122" cy="186266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1653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315844" y="458024"/>
            <a:ext cx="7440256" cy="1031799"/>
          </a:xfrm>
        </p:spPr>
        <p:txBody>
          <a:bodyPr>
            <a:normAutofit/>
          </a:bodyPr>
          <a:lstStyle/>
          <a:p>
            <a:r>
              <a:rPr lang="de-DE" sz="3600" b="1" dirty="0"/>
              <a:t>The Council </a:t>
            </a:r>
            <a:r>
              <a:rPr lang="de-DE" sz="3600" b="1" dirty="0" err="1"/>
              <a:t>of</a:t>
            </a:r>
            <a:r>
              <a:rPr lang="de-DE" sz="3600" b="1" dirty="0"/>
              <a:t> </a:t>
            </a:r>
            <a:r>
              <a:rPr lang="de-DE" sz="3600" b="1" dirty="0" err="1"/>
              <a:t>Europe`s</a:t>
            </a:r>
            <a:r>
              <a:rPr lang="de-DE" sz="3600" b="1" dirty="0"/>
              <a:t> </a:t>
            </a:r>
            <a:r>
              <a:rPr lang="de-DE" sz="3600" b="1" dirty="0" err="1"/>
              <a:t>approach</a:t>
            </a:r>
            <a:r>
              <a:rPr lang="de-DE" sz="3600" b="1" dirty="0"/>
              <a:t>:</a:t>
            </a:r>
            <a:endParaRPr lang="nb-NO" sz="3600" b="1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de-DE" dirty="0">
                <a:solidFill>
                  <a:schemeClr val="accent1"/>
                </a:solidFill>
              </a:rPr>
              <a:t>Teaching </a:t>
            </a:r>
            <a:r>
              <a:rPr lang="de-DE" dirty="0" err="1">
                <a:solidFill>
                  <a:schemeClr val="accent1"/>
                </a:solidFill>
              </a:rPr>
              <a:t>controversial</a:t>
            </a:r>
            <a:r>
              <a:rPr lang="de-DE" dirty="0">
                <a:solidFill>
                  <a:schemeClr val="accent1"/>
                </a:solidFill>
              </a:rPr>
              <a:t>, </a:t>
            </a:r>
            <a:r>
              <a:rPr lang="de-DE" dirty="0">
                <a:solidFill>
                  <a:srgbClr val="FF0000"/>
                </a:solidFill>
              </a:rPr>
              <a:t>emotional </a:t>
            </a:r>
            <a:r>
              <a:rPr lang="de-DE" dirty="0" err="1">
                <a:solidFill>
                  <a:srgbClr val="FF0000"/>
                </a:solidFill>
              </a:rPr>
              <a:t>and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potentially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polarising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issues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as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key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competence</a:t>
            </a:r>
            <a:r>
              <a:rPr lang="de-DE" dirty="0">
                <a:solidFill>
                  <a:schemeClr val="accent1"/>
                </a:solidFill>
              </a:rPr>
              <a:t> (2015)</a:t>
            </a:r>
          </a:p>
          <a:p>
            <a:pPr marL="114300" indent="0">
              <a:buNone/>
            </a:pPr>
            <a:endParaRPr lang="de-DE" dirty="0">
              <a:solidFill>
                <a:schemeClr val="accent1"/>
              </a:solidFill>
            </a:endParaRPr>
          </a:p>
          <a:p>
            <a:pPr marL="114300" lvl="2" indent="0">
              <a:buSzPts val="1800"/>
              <a:buNone/>
            </a:pPr>
            <a:r>
              <a:rPr lang="de-DE" sz="2400" dirty="0"/>
              <a:t>„Learning </a:t>
            </a:r>
            <a:r>
              <a:rPr lang="de-DE" sz="2400" dirty="0" err="1"/>
              <a:t>how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engage</a:t>
            </a:r>
            <a:r>
              <a:rPr lang="de-DE" sz="2400" dirty="0"/>
              <a:t> in </a:t>
            </a:r>
            <a:r>
              <a:rPr lang="de-DE" sz="2400" dirty="0" err="1"/>
              <a:t>dialogue</a:t>
            </a:r>
            <a:r>
              <a:rPr lang="de-DE" sz="2400" dirty="0"/>
              <a:t> </a:t>
            </a:r>
            <a:r>
              <a:rPr lang="de-DE" sz="2400" dirty="0" err="1"/>
              <a:t>with</a:t>
            </a:r>
            <a:r>
              <a:rPr lang="de-DE" sz="2400" dirty="0"/>
              <a:t> </a:t>
            </a:r>
            <a:r>
              <a:rPr lang="de-DE" sz="2400" dirty="0" err="1"/>
              <a:t>people</a:t>
            </a:r>
            <a:r>
              <a:rPr lang="de-DE" sz="2400" dirty="0"/>
              <a:t> </a:t>
            </a:r>
            <a:r>
              <a:rPr lang="de-DE" sz="2400" dirty="0" err="1"/>
              <a:t>whose</a:t>
            </a:r>
            <a:r>
              <a:rPr lang="de-DE" sz="2400" dirty="0"/>
              <a:t> </a:t>
            </a:r>
            <a:r>
              <a:rPr lang="de-DE" sz="2400" dirty="0" err="1"/>
              <a:t>values</a:t>
            </a:r>
            <a:r>
              <a:rPr lang="de-DE" sz="2400" dirty="0"/>
              <a:t> </a:t>
            </a:r>
            <a:r>
              <a:rPr lang="de-DE" sz="2400" dirty="0" err="1"/>
              <a:t>are</a:t>
            </a:r>
            <a:r>
              <a:rPr lang="de-DE" sz="2400" dirty="0"/>
              <a:t> different </a:t>
            </a:r>
            <a:r>
              <a:rPr lang="de-DE" sz="2400" dirty="0" err="1"/>
              <a:t>from</a:t>
            </a:r>
            <a:r>
              <a:rPr lang="de-DE" sz="2400" dirty="0"/>
              <a:t> </a:t>
            </a:r>
            <a:r>
              <a:rPr lang="de-DE" sz="2400" dirty="0" err="1"/>
              <a:t>one`s</a:t>
            </a:r>
            <a:r>
              <a:rPr lang="de-DE" sz="2400" dirty="0"/>
              <a:t> </a:t>
            </a:r>
            <a:r>
              <a:rPr lang="de-DE" sz="2400" dirty="0" err="1"/>
              <a:t>own</a:t>
            </a:r>
            <a:r>
              <a:rPr lang="de-DE" sz="2400" dirty="0"/>
              <a:t> </a:t>
            </a:r>
            <a:r>
              <a:rPr lang="de-DE" sz="2400" dirty="0" err="1"/>
              <a:t>and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respect</a:t>
            </a:r>
            <a:r>
              <a:rPr lang="de-DE" sz="2400" dirty="0"/>
              <a:t> </a:t>
            </a:r>
            <a:r>
              <a:rPr lang="de-DE" sz="2400" dirty="0" err="1"/>
              <a:t>them</a:t>
            </a:r>
            <a:r>
              <a:rPr lang="de-DE" sz="2400" dirty="0"/>
              <a:t> </a:t>
            </a:r>
            <a:r>
              <a:rPr lang="de-DE" sz="2400" dirty="0" err="1"/>
              <a:t>is</a:t>
            </a:r>
            <a:r>
              <a:rPr lang="de-DE" sz="2400" dirty="0"/>
              <a:t> </a:t>
            </a:r>
            <a:r>
              <a:rPr lang="de-DE" sz="2400" dirty="0" err="1"/>
              <a:t>central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democratic</a:t>
            </a:r>
            <a:r>
              <a:rPr lang="de-DE" sz="2400" dirty="0"/>
              <a:t> </a:t>
            </a:r>
            <a:r>
              <a:rPr lang="de-DE" sz="2400" dirty="0" err="1"/>
              <a:t>process</a:t>
            </a:r>
            <a:r>
              <a:rPr lang="de-DE" sz="2400" dirty="0"/>
              <a:t> </a:t>
            </a:r>
            <a:r>
              <a:rPr lang="de-DE" sz="2400" dirty="0" err="1"/>
              <a:t>and</a:t>
            </a:r>
            <a:r>
              <a:rPr lang="de-DE" sz="2400" dirty="0"/>
              <a:t> essential </a:t>
            </a:r>
            <a:r>
              <a:rPr lang="de-DE" sz="2400" dirty="0" err="1"/>
              <a:t>for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protection</a:t>
            </a:r>
            <a:r>
              <a:rPr lang="de-DE" sz="2400" dirty="0"/>
              <a:t> </a:t>
            </a:r>
            <a:r>
              <a:rPr lang="de-DE" sz="2400" dirty="0" err="1"/>
              <a:t>and</a:t>
            </a:r>
            <a:r>
              <a:rPr lang="de-DE" sz="2400" dirty="0"/>
              <a:t> </a:t>
            </a:r>
            <a:r>
              <a:rPr lang="de-DE" sz="2400" dirty="0" err="1"/>
              <a:t>strengthening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democracy</a:t>
            </a:r>
            <a:r>
              <a:rPr lang="de-DE" sz="2400" dirty="0"/>
              <a:t> </a:t>
            </a:r>
            <a:r>
              <a:rPr lang="de-DE" sz="2400" dirty="0" err="1"/>
              <a:t>and</a:t>
            </a:r>
            <a:r>
              <a:rPr lang="de-DE" sz="2400" dirty="0"/>
              <a:t> </a:t>
            </a:r>
            <a:r>
              <a:rPr lang="de-DE" sz="2400" dirty="0" err="1"/>
              <a:t>fostering</a:t>
            </a:r>
            <a:r>
              <a:rPr lang="de-DE" sz="2400" dirty="0"/>
              <a:t> a </a:t>
            </a:r>
            <a:r>
              <a:rPr lang="de-DE" sz="2400" dirty="0" err="1"/>
              <a:t>culture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human </a:t>
            </a:r>
            <a:r>
              <a:rPr lang="de-DE" sz="2400" dirty="0" err="1"/>
              <a:t>rights</a:t>
            </a:r>
            <a:r>
              <a:rPr lang="de-DE" sz="2400" dirty="0"/>
              <a:t>.“ </a:t>
            </a:r>
          </a:p>
          <a:p>
            <a:pPr marL="11430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645904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5912" y="458025"/>
            <a:ext cx="7730188" cy="1385644"/>
          </a:xfrm>
        </p:spPr>
        <p:txBody>
          <a:bodyPr>
            <a:noAutofit/>
          </a:bodyPr>
          <a:lstStyle/>
          <a:p>
            <a:r>
              <a:rPr lang="en-US" altLang="de-DE" sz="2400" b="1" dirty="0"/>
              <a:t>This kind of issues raises difficult pedagogical questions for teachers including:</a:t>
            </a:r>
            <a:endParaRPr lang="nb-NO" sz="2400" b="1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312234" y="1947746"/>
            <a:ext cx="8443866" cy="2620978"/>
          </a:xfrm>
        </p:spPr>
        <p:txBody>
          <a:bodyPr>
            <a:normAutofit fontScale="70000" lnSpcReduction="2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altLang="de-DE" dirty="0"/>
              <a:t>How should I respond to conflicting truth-claims among students – so that I do not feel compromised or the students sense there is a ‘hidden agenda’?</a:t>
            </a:r>
          </a:p>
          <a:p>
            <a:pPr>
              <a:buFont typeface="Arial" charset="0"/>
              <a:buChar char="•"/>
              <a:defRPr/>
            </a:pPr>
            <a:r>
              <a:rPr lang="en-US" altLang="de-DE" dirty="0">
                <a:solidFill>
                  <a:srgbClr val="FF0000"/>
                </a:solidFill>
              </a:rPr>
              <a:t>Should I take sides? How? When? </a:t>
            </a:r>
          </a:p>
          <a:p>
            <a:pPr>
              <a:buFont typeface="Arial" charset="0"/>
              <a:buChar char="•"/>
              <a:defRPr/>
            </a:pPr>
            <a:r>
              <a:rPr lang="en-US" altLang="de-DE" dirty="0"/>
              <a:t>How can I protect the sensitivities of students from different backgrounds and cultures and of those with a personal or family involvement in the topic? </a:t>
            </a:r>
          </a:p>
          <a:p>
            <a:pPr>
              <a:buFont typeface="Arial" charset="0"/>
              <a:buChar char="•"/>
              <a:defRPr/>
            </a:pPr>
            <a:r>
              <a:rPr lang="en-US" altLang="de-DE" dirty="0"/>
              <a:t>How can I enable an open and free discussion? </a:t>
            </a:r>
          </a:p>
          <a:p>
            <a:pPr>
              <a:buFont typeface="Arial" charset="0"/>
              <a:buChar char="•"/>
              <a:defRPr/>
            </a:pPr>
            <a:r>
              <a:rPr lang="en-US" altLang="de-DE" dirty="0"/>
              <a:t>How can I encourage students to listen to each other's opinions? </a:t>
            </a:r>
          </a:p>
          <a:p>
            <a:pPr>
              <a:buFont typeface="Arial" charset="0"/>
              <a:buChar char="•"/>
              <a:defRPr/>
            </a:pPr>
            <a:r>
              <a:rPr lang="en-US" altLang="de-DE" dirty="0"/>
              <a:t>How can school administrators support this? </a:t>
            </a:r>
          </a:p>
          <a:p>
            <a:pPr>
              <a:buFont typeface="Arial" charset="0"/>
              <a:buChar char="•"/>
              <a:defRPr/>
            </a:pPr>
            <a:r>
              <a:rPr lang="en-US" altLang="de-DE" b="1" dirty="0"/>
              <a:t>Do I have the confidence to do it? </a:t>
            </a:r>
            <a:endParaRPr lang="de-DE" altLang="de-DE" dirty="0"/>
          </a:p>
          <a:p>
            <a:pPr marL="11430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893331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67160" y="458024"/>
            <a:ext cx="7588939" cy="947029"/>
          </a:xfrm>
        </p:spPr>
        <p:txBody>
          <a:bodyPr>
            <a:normAutofit/>
          </a:bodyPr>
          <a:lstStyle/>
          <a:p>
            <a:r>
              <a:rPr lang="de-DE" sz="3600" b="1" dirty="0"/>
              <a:t>Scenario 1: Teaching Style</a:t>
            </a:r>
            <a:endParaRPr lang="nb-NO" sz="3600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i="1" dirty="0"/>
              <a:t>Fortress Europe </a:t>
            </a:r>
            <a:endParaRPr lang="de-DE" dirty="0"/>
          </a:p>
          <a:p>
            <a:pPr marL="0" indent="0">
              <a:buNone/>
            </a:pPr>
            <a:r>
              <a:rPr lang="en-US" dirty="0"/>
              <a:t>A teacher teaches a course in European politics “The refugee crisis in Europe – Putting solidarity to the test”. Just before you start a well-prepared but as for the students challenging dilemma discussion/debate on the question “Should the EU improve its external border protection?” one of his/her students asks him/her about how HE/SHE actually feels about this topic.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8033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 txBox="1">
            <a:spLocks noGrp="1"/>
          </p:cNvSpPr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b="1" dirty="0"/>
              <a:t>Introduction: </a:t>
            </a:r>
            <a:br>
              <a:rPr lang="de" b="1" dirty="0"/>
            </a:br>
            <a:r>
              <a:rPr lang="de" b="1" dirty="0"/>
              <a:t>Why a teacher reflection tool?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5507520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82980" y="721426"/>
            <a:ext cx="8372103" cy="406488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de-DE" sz="2700" b="1" dirty="0"/>
              <a:t>Possible </a:t>
            </a:r>
            <a:r>
              <a:rPr lang="de-DE" sz="2700" b="1" dirty="0" err="1"/>
              <a:t>positions</a:t>
            </a:r>
            <a:r>
              <a:rPr lang="de-DE" sz="2700" dirty="0"/>
              <a:t>: </a:t>
            </a:r>
          </a:p>
          <a:p>
            <a:pPr marL="257175" indent="-257175" algn="l">
              <a:buFont typeface="+mj-lt"/>
              <a:buAutoNum type="arabicPeriod"/>
              <a:defRPr/>
            </a:pPr>
            <a:r>
              <a:rPr lang="en-US" sz="2400" dirty="0"/>
              <a:t>Always make your own views known</a:t>
            </a:r>
          </a:p>
          <a:p>
            <a:pPr marL="257175" indent="-257175" algn="l">
              <a:buFont typeface="+mj-lt"/>
              <a:buAutoNum type="arabicPeriod"/>
              <a:defRPr/>
            </a:pPr>
            <a:r>
              <a:rPr lang="en-US" sz="2400" dirty="0"/>
              <a:t>Adopt the role of a neutral chairperson – never let anyone know your own views</a:t>
            </a:r>
            <a:endParaRPr lang="de-DE" sz="2400" dirty="0"/>
          </a:p>
          <a:p>
            <a:pPr marL="257175" indent="-257175" algn="l">
              <a:buFont typeface="+mj-lt"/>
              <a:buAutoNum type="arabicPeriod"/>
              <a:defRPr/>
            </a:pPr>
            <a:r>
              <a:rPr lang="en-US" sz="2400" dirty="0"/>
              <a:t>Make sure students are presented with a wide range of different views on every issue</a:t>
            </a:r>
            <a:r>
              <a:rPr lang="de-DE" sz="2400" dirty="0"/>
              <a:t> </a:t>
            </a:r>
          </a:p>
          <a:p>
            <a:pPr marL="257175" indent="-257175" algn="l">
              <a:buFont typeface="+mj-lt"/>
              <a:buAutoNum type="arabicPeriod"/>
              <a:defRPr/>
            </a:pPr>
            <a:r>
              <a:rPr lang="en-US" sz="2400" dirty="0"/>
              <a:t>Challenge students’ views by arguing the opposite view</a:t>
            </a:r>
          </a:p>
          <a:p>
            <a:pPr marL="257175" indent="-257175" algn="l">
              <a:buFont typeface="+mj-lt"/>
              <a:buAutoNum type="arabicPeriod"/>
              <a:defRPr/>
            </a:pPr>
            <a:r>
              <a:rPr lang="en-US" sz="2400" dirty="0"/>
              <a:t>Try to support particular students or groups of students by arguing on their behalf</a:t>
            </a:r>
          </a:p>
          <a:p>
            <a:pPr marL="257175" indent="-257175" algn="l">
              <a:buFont typeface="+mj-lt"/>
              <a:buAutoNum type="arabicPeriod"/>
              <a:defRPr/>
            </a:pPr>
            <a:r>
              <a:rPr lang="en-US" sz="2400" dirty="0"/>
              <a:t>Always promote the ‘official’ view on an issue - what the authorities expect you to say</a:t>
            </a:r>
          </a:p>
        </p:txBody>
      </p:sp>
    </p:spTree>
    <p:extLst>
      <p:ext uri="{BB962C8B-B14F-4D97-AF65-F5344CB8AC3E}">
        <p14:creationId xmlns:p14="http://schemas.microsoft.com/office/powerpoint/2010/main" val="3980210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1137425" y="951571"/>
            <a:ext cx="6809678" cy="594731"/>
          </a:xfrm>
        </p:spPr>
        <p:txBody>
          <a:bodyPr>
            <a:noAutofit/>
          </a:bodyPr>
          <a:lstStyle/>
          <a:p>
            <a:r>
              <a:rPr lang="de-DE" sz="3600" b="1" dirty="0" err="1"/>
              <a:t>Ask</a:t>
            </a:r>
            <a:r>
              <a:rPr lang="de-DE" sz="3600" b="1" dirty="0"/>
              <a:t> </a:t>
            </a:r>
            <a:r>
              <a:rPr lang="de-DE" sz="3600" b="1" dirty="0" err="1"/>
              <a:t>yourself</a:t>
            </a:r>
            <a:r>
              <a:rPr lang="de-DE" sz="3600" b="1" dirty="0"/>
              <a:t>/</a:t>
            </a:r>
            <a:r>
              <a:rPr lang="de-DE" sz="3600" b="1" dirty="0" err="1"/>
              <a:t>Shared</a:t>
            </a:r>
            <a:r>
              <a:rPr lang="de-DE" sz="3600" b="1" dirty="0"/>
              <a:t> </a:t>
            </a:r>
            <a:r>
              <a:rPr lang="de-DE" sz="3600" b="1" dirty="0" err="1"/>
              <a:t>exchange</a:t>
            </a:r>
            <a:endParaRPr lang="nb-NO" sz="3600" b="1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idx="1"/>
          </p:nvPr>
        </p:nvSpPr>
        <p:spPr>
          <a:xfrm>
            <a:off x="312234" y="1832874"/>
            <a:ext cx="8443866" cy="2735850"/>
          </a:xfrm>
        </p:spPr>
        <p:txBody>
          <a:bodyPr/>
          <a:lstStyle/>
          <a:p>
            <a:r>
              <a:rPr lang="en-US" dirty="0"/>
              <a:t>Which positions were particularly familiar to you? </a:t>
            </a:r>
          </a:p>
          <a:p>
            <a:r>
              <a:rPr lang="en-US" dirty="0"/>
              <a:t>Which ones rather not? </a:t>
            </a:r>
          </a:p>
          <a:p>
            <a:r>
              <a:rPr lang="en-US" dirty="0"/>
              <a:t>Did you find certain positions controversial? </a:t>
            </a:r>
          </a:p>
          <a:p>
            <a:r>
              <a:rPr lang="en-US" dirty="0"/>
              <a:t>Did you experience more of a consensus on certain positions?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20465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fld id="{1D99CD38-BCE6-4ED4-807A-564BE2AA6084}" type="datetime1">
              <a:rPr lang="de-DE" smtClean="0"/>
              <a:t>21.02.2022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de-DE"/>
              <a:t>Dr. Bernt Gebauer Hessisches Kultusministerium - Gewaltprävention und Demokratielernen (GuD) -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3B6FBAF7-A086-4B1F-B66F-7453A1AC87DC}" type="slidenum">
              <a:rPr lang="de-DE" smtClean="0"/>
              <a:t>22</a:t>
            </a:fld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2" y="-99883"/>
            <a:ext cx="9144000" cy="5140990"/>
          </a:xfrm>
          <a:prstGeom prst="rect">
            <a:avLst/>
          </a:prstGeom>
        </p:spPr>
      </p:pic>
      <p:sp>
        <p:nvSpPr>
          <p:cNvPr id="6" name="Pfeil nach unten 5"/>
          <p:cNvSpPr/>
          <p:nvPr/>
        </p:nvSpPr>
        <p:spPr>
          <a:xfrm>
            <a:off x="7486650" y="2178318"/>
            <a:ext cx="363379" cy="73342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40957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fld id="{1D99CD38-BCE6-4ED4-807A-564BE2AA6084}" type="datetime1">
              <a:rPr lang="de-DE" smtClean="0"/>
              <a:t>21.02.2022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de-DE"/>
              <a:t>Dr. Bernt Gebauer Hessisches Kultusministerium - Gewaltprävention und Demokratielernen (GuD) -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3B6FBAF7-A086-4B1F-B66F-7453A1AC87DC}" type="slidenum">
              <a:rPr lang="de-DE" smtClean="0"/>
              <a:t>23</a:t>
            </a:fld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504" y="2511"/>
            <a:ext cx="9144000" cy="5140990"/>
          </a:xfrm>
          <a:prstGeom prst="rect">
            <a:avLst/>
          </a:prstGeom>
        </p:spPr>
      </p:pic>
      <p:sp>
        <p:nvSpPr>
          <p:cNvPr id="6" name="Pfeil nach unten 5"/>
          <p:cNvSpPr/>
          <p:nvPr/>
        </p:nvSpPr>
        <p:spPr>
          <a:xfrm>
            <a:off x="3962799" y="290142"/>
            <a:ext cx="363379" cy="73342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86399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fld id="{1D99CD38-BCE6-4ED4-807A-564BE2AA6084}" type="datetime1">
              <a:rPr lang="de-DE" smtClean="0"/>
              <a:t>21.02.2022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de-DE"/>
              <a:t>Dr. Bernt Gebauer Hessisches Kultusministerium - Gewaltprävention und Demokratielernen (GuD) -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3B6FBAF7-A086-4B1F-B66F-7453A1AC87DC}" type="slidenum">
              <a:rPr lang="de-DE" smtClean="0"/>
              <a:t>24</a:t>
            </a:fld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1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651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F2D4ED-E869-4EEF-888D-554AFAF836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8841" y="1313980"/>
            <a:ext cx="6151010" cy="2139809"/>
          </a:xfrm>
        </p:spPr>
        <p:txBody>
          <a:bodyPr>
            <a:noAutofit/>
          </a:bodyPr>
          <a:lstStyle/>
          <a:p>
            <a:br>
              <a:rPr lang="de-DE" sz="2700" b="1" dirty="0">
                <a:solidFill>
                  <a:schemeClr val="accent1"/>
                </a:solidFill>
                <a:latin typeface="+mn-lt"/>
              </a:rPr>
            </a:br>
            <a:br>
              <a:rPr lang="de-DE" sz="2700" b="1" dirty="0">
                <a:solidFill>
                  <a:schemeClr val="accent1"/>
                </a:solidFill>
                <a:latin typeface="+mn-lt"/>
              </a:rPr>
            </a:br>
            <a:br>
              <a:rPr lang="de-DE" sz="2700" b="1" dirty="0">
                <a:solidFill>
                  <a:schemeClr val="accent1"/>
                </a:solidFill>
                <a:latin typeface="+mn-lt"/>
              </a:rPr>
            </a:br>
            <a:r>
              <a:rPr lang="de-DE" sz="2700" b="1" dirty="0">
                <a:solidFill>
                  <a:schemeClr val="accent1"/>
                </a:solidFill>
                <a:latin typeface="+mn-lt"/>
              </a:rPr>
              <a:t>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13D3DA-03DD-4F6D-9BF2-D39AA91256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908" y="2051823"/>
            <a:ext cx="6304156" cy="1234070"/>
          </a:xfrm>
        </p:spPr>
        <p:txBody>
          <a:bodyPr>
            <a:normAutofit/>
          </a:bodyPr>
          <a:lstStyle/>
          <a:p>
            <a:r>
              <a:rPr lang="de-DE" sz="3300" dirty="0"/>
              <a:t>The RFCDC </a:t>
            </a:r>
            <a:r>
              <a:rPr lang="de-DE" sz="3300" dirty="0" err="1"/>
              <a:t>Teacher</a:t>
            </a:r>
            <a:r>
              <a:rPr lang="de-DE" sz="3300" dirty="0"/>
              <a:t> </a:t>
            </a:r>
            <a:r>
              <a:rPr lang="de-DE" sz="3300" dirty="0" err="1"/>
              <a:t>Reflection</a:t>
            </a:r>
            <a:r>
              <a:rPr lang="de-DE" sz="3300" dirty="0"/>
              <a:t> Tool </a:t>
            </a:r>
          </a:p>
          <a:p>
            <a:r>
              <a:rPr lang="de-DE" sz="3300" dirty="0" err="1"/>
              <a:t>as</a:t>
            </a:r>
            <a:r>
              <a:rPr lang="de-DE" sz="3300" dirty="0"/>
              <a:t> </a:t>
            </a:r>
            <a:r>
              <a:rPr lang="de-DE" sz="3300" dirty="0" err="1"/>
              <a:t>companion</a:t>
            </a:r>
            <a:endParaRPr lang="de-DE" sz="3300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0FD20265-A002-416B-B69A-307637945F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86845" y="101556"/>
            <a:ext cx="1837052" cy="273844"/>
          </a:xfrm>
        </p:spPr>
        <p:txBody>
          <a:bodyPr/>
          <a:lstStyle/>
          <a:p>
            <a:endParaRPr lang="de-DE" sz="135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E504BC9-B65F-4B55-AF29-AC9F03DF6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6374" y="3872064"/>
            <a:ext cx="2951252" cy="961588"/>
          </a:xfrm>
        </p:spPr>
        <p:txBody>
          <a:bodyPr/>
          <a:lstStyle/>
          <a:p>
            <a:r>
              <a:rPr lang="de-DE" sz="2100" b="1" dirty="0"/>
              <a:t> </a:t>
            </a:r>
          </a:p>
          <a:p>
            <a:endParaRPr lang="de-DE" sz="1350" b="1" dirty="0"/>
          </a:p>
        </p:txBody>
      </p:sp>
      <p:sp>
        <p:nvSpPr>
          <p:cNvPr id="22" name="Untertitel 2">
            <a:extLst>
              <a:ext uri="{FF2B5EF4-FFF2-40B4-BE49-F238E27FC236}">
                <a16:creationId xmlns:a16="http://schemas.microsoft.com/office/drawing/2014/main" id="{04442F86-668F-4FD5-AE54-49169F63115F}"/>
              </a:ext>
            </a:extLst>
          </p:cNvPr>
          <p:cNvSpPr txBox="1">
            <a:spLocks/>
          </p:cNvSpPr>
          <p:nvPr/>
        </p:nvSpPr>
        <p:spPr>
          <a:xfrm>
            <a:off x="1736804" y="491340"/>
            <a:ext cx="5838325" cy="82264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>
              <a:latin typeface="+mn-lt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3064">
            <a:off x="6103249" y="1379868"/>
            <a:ext cx="2331702" cy="3294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37200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5"/>
          <p:cNvSpPr txBox="1">
            <a:spLocks noGrp="1"/>
          </p:cNvSpPr>
          <p:nvPr>
            <p:ph type="title"/>
          </p:nvPr>
        </p:nvSpPr>
        <p:spPr>
          <a:xfrm>
            <a:off x="480750" y="1764950"/>
            <a:ext cx="8355900" cy="90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4577" b="1" dirty="0"/>
              <a:t>Presenting module 3:</a:t>
            </a:r>
            <a:endParaRPr sz="4577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4577" b="1" dirty="0"/>
              <a:t>Preventing violence and bullying</a:t>
            </a:r>
            <a:r>
              <a:rPr lang="de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91985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10FF8865-7BB7-4645-877D-B4D06EF0A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68" y="816629"/>
            <a:ext cx="1917906" cy="165722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269C2605-4503-AD41-96A8-9B79171AC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0436" y="637054"/>
            <a:ext cx="1750322" cy="1675840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B9890C94-7E71-E447-B009-2D1B7765BA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674" y="2933421"/>
            <a:ext cx="1787563" cy="1713081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1CD1D709-DB50-A34F-89EF-0009A48DD5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436" y="2919133"/>
            <a:ext cx="1750322" cy="16385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25220A-99D9-D244-BD08-2CD35FBB8977}"/>
              </a:ext>
            </a:extLst>
          </p:cNvPr>
          <p:cNvSpPr txBox="1"/>
          <p:nvPr/>
        </p:nvSpPr>
        <p:spPr>
          <a:xfrm>
            <a:off x="2404570" y="2075461"/>
            <a:ext cx="385394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dirty="0"/>
              <a:t>Preventing </a:t>
            </a:r>
          </a:p>
          <a:p>
            <a:pPr algn="ctr"/>
            <a:r>
              <a:rPr lang="en-US" sz="3000" dirty="0"/>
              <a:t>Violence and Bullying</a:t>
            </a:r>
            <a:endParaRPr lang="el-GR" sz="3000" dirty="0"/>
          </a:p>
        </p:txBody>
      </p:sp>
    </p:spTree>
    <p:extLst>
      <p:ext uri="{BB962C8B-B14F-4D97-AF65-F5344CB8AC3E}">
        <p14:creationId xmlns:p14="http://schemas.microsoft.com/office/powerpoint/2010/main" val="11211542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ttle Cloud Stock Vector (Royalty Free) 202511881">
            <a:extLst>
              <a:ext uri="{FF2B5EF4-FFF2-40B4-BE49-F238E27FC236}">
                <a16:creationId xmlns:a16="http://schemas.microsoft.com/office/drawing/2014/main" id="{96257AF4-99FF-8C46-AA82-8BBC176C1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676" y="285518"/>
            <a:ext cx="1821551" cy="196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8ED43A-1EAC-454B-99C0-CDEE84239F4D}"/>
              </a:ext>
            </a:extLst>
          </p:cNvPr>
          <p:cNvSpPr txBox="1"/>
          <p:nvPr/>
        </p:nvSpPr>
        <p:spPr>
          <a:xfrm>
            <a:off x="391887" y="897021"/>
            <a:ext cx="15022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00" dirty="0"/>
              <a:t>Violence </a:t>
            </a:r>
          </a:p>
          <a:p>
            <a:pPr algn="ctr"/>
            <a:r>
              <a:rPr lang="en-US" sz="2100" dirty="0"/>
              <a:t>at school</a:t>
            </a:r>
            <a:endParaRPr lang="el-GR" sz="21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98EA73-4988-7E48-881B-A7B35C5BB36B}"/>
              </a:ext>
            </a:extLst>
          </p:cNvPr>
          <p:cNvSpPr txBox="1"/>
          <p:nvPr/>
        </p:nvSpPr>
        <p:spPr>
          <a:xfrm>
            <a:off x="163286" y="2543824"/>
            <a:ext cx="8817428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800" dirty="0">
                <a:solidFill>
                  <a:srgbClr val="1C1C19"/>
                </a:solidFill>
                <a:latin typeface="MyriadPro"/>
              </a:rPr>
              <a:t>Cases </a:t>
            </a:r>
            <a:r>
              <a:rPr lang="en-GB" dirty="0">
                <a:solidFill>
                  <a:srgbClr val="1C1C19"/>
                </a:solidFill>
                <a:latin typeface="MyriadPro"/>
              </a:rPr>
              <a:t>of v</a:t>
            </a:r>
            <a:r>
              <a:rPr lang="en-GB" sz="1800" dirty="0">
                <a:solidFill>
                  <a:srgbClr val="1C1C19"/>
                </a:solidFill>
                <a:latin typeface="MyriadPro"/>
              </a:rPr>
              <a:t>iolence happen at school. 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1C1C19"/>
                </a:solidFill>
                <a:latin typeface="MyriadPro"/>
              </a:rPr>
              <a:t>Some are noisy, so we become aware of them, 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C1C19"/>
                </a:solidFill>
                <a:latin typeface="MyriadPro"/>
              </a:rPr>
              <a:t>S</a:t>
            </a:r>
            <a:r>
              <a:rPr lang="en-GB" sz="1800" dirty="0">
                <a:solidFill>
                  <a:srgbClr val="1C1C19"/>
                </a:solidFill>
                <a:latin typeface="MyriadPro"/>
              </a:rPr>
              <a:t>ome are underground and we may understand their after-effects, 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C1C19"/>
                </a:solidFill>
                <a:latin typeface="MyriadPro"/>
              </a:rPr>
              <a:t>S</a:t>
            </a:r>
            <a:r>
              <a:rPr lang="en-GB" sz="1800" dirty="0">
                <a:solidFill>
                  <a:srgbClr val="1C1C19"/>
                </a:solidFill>
                <a:latin typeface="MyriadPro"/>
              </a:rPr>
              <a:t>ome happen at homes or in society and students carry them to school. 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1C1C19"/>
                </a:solidFill>
                <a:latin typeface="MyriadPro"/>
              </a:rPr>
              <a:t>Some happen in the online world, both outside and inside the school. 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521862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ceberg Cartoon png download - 961*960 - Free Transparent Iceberg png  Download. - CleanPNG / KissPNG">
            <a:extLst>
              <a:ext uri="{FF2B5EF4-FFF2-40B4-BE49-F238E27FC236}">
                <a16:creationId xmlns:a16="http://schemas.microsoft.com/office/drawing/2014/main" id="{802749AF-0D9D-8F49-B43B-7D404C10D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372" y="746730"/>
            <a:ext cx="3918600" cy="391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attle Cloud Stock Vector (Royalty Free) 202511881">
            <a:extLst>
              <a:ext uri="{FF2B5EF4-FFF2-40B4-BE49-F238E27FC236}">
                <a16:creationId xmlns:a16="http://schemas.microsoft.com/office/drawing/2014/main" id="{96257AF4-99FF-8C46-AA82-8BBC176C1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897" y="220955"/>
            <a:ext cx="1507191" cy="162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8ED43A-1EAC-454B-99C0-CDEE84239F4D}"/>
              </a:ext>
            </a:extLst>
          </p:cNvPr>
          <p:cNvSpPr txBox="1"/>
          <p:nvPr/>
        </p:nvSpPr>
        <p:spPr>
          <a:xfrm>
            <a:off x="104078" y="847493"/>
            <a:ext cx="15022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00" dirty="0"/>
              <a:t>Violence </a:t>
            </a:r>
          </a:p>
          <a:p>
            <a:pPr algn="ctr"/>
            <a:r>
              <a:rPr lang="en-US" sz="2100" dirty="0"/>
              <a:t>at school</a:t>
            </a:r>
            <a:endParaRPr lang="el-GR" sz="21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96101A-75B7-CF42-B65A-279DE6996F3B}"/>
              </a:ext>
            </a:extLst>
          </p:cNvPr>
          <p:cNvSpPr txBox="1"/>
          <p:nvPr/>
        </p:nvSpPr>
        <p:spPr>
          <a:xfrm>
            <a:off x="245069" y="1701577"/>
            <a:ext cx="2346464" cy="2516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500" dirty="0">
                <a:solidFill>
                  <a:srgbClr val="1C1C19"/>
                </a:solidFill>
                <a:latin typeface="MyriadPro"/>
              </a:rPr>
              <a:t>What teachers perceive is simply the tip of the iceberg. </a:t>
            </a:r>
          </a:p>
          <a:p>
            <a:pPr>
              <a:lnSpc>
                <a:spcPct val="150000"/>
              </a:lnSpc>
            </a:pPr>
            <a:r>
              <a:rPr lang="en-GB" sz="1500" dirty="0">
                <a:solidFill>
                  <a:srgbClr val="1C1C19"/>
                </a:solidFill>
                <a:latin typeface="MyriadPro"/>
              </a:rPr>
              <a:t>In most cases, one has to decode facts and behaviours in order not to overlook them. </a:t>
            </a:r>
            <a:endParaRPr lang="en-GB" sz="15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21A345-3938-E644-B4C4-6AD107D542E5}"/>
              </a:ext>
            </a:extLst>
          </p:cNvPr>
          <p:cNvSpPr txBox="1"/>
          <p:nvPr/>
        </p:nvSpPr>
        <p:spPr>
          <a:xfrm>
            <a:off x="104078" y="4564567"/>
            <a:ext cx="86894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1C1C19"/>
                </a:solidFill>
                <a:latin typeface="MyriadPro"/>
              </a:rPr>
              <a:t>When facing such complex challenges, a teacher may feel incompetent or helpless. </a:t>
            </a:r>
            <a:endParaRPr lang="en-GB" sz="1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B84A5A-550A-EB44-873D-8D7C5E9248CB}"/>
              </a:ext>
            </a:extLst>
          </p:cNvPr>
          <p:cNvSpPr txBox="1"/>
          <p:nvPr/>
        </p:nvSpPr>
        <p:spPr>
          <a:xfrm>
            <a:off x="6971811" y="847493"/>
            <a:ext cx="2060677" cy="3208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500" dirty="0">
                <a:solidFill>
                  <a:srgbClr val="1C1C19"/>
                </a:solidFill>
                <a:latin typeface="MyriadPro"/>
              </a:rPr>
              <a:t>Dealing with violence and bullying at school is not simply a matter of stopping fights, giving punishments and imposing order. </a:t>
            </a:r>
          </a:p>
          <a:p>
            <a:pPr>
              <a:lnSpc>
                <a:spcPct val="150000"/>
              </a:lnSpc>
            </a:pPr>
            <a:r>
              <a:rPr lang="en-GB" sz="1500" dirty="0">
                <a:solidFill>
                  <a:srgbClr val="1C1C19"/>
                </a:solidFill>
                <a:latin typeface="MyriadPro"/>
              </a:rPr>
              <a:t>It poses a question about the wider culture of the school.</a:t>
            </a:r>
            <a:endParaRPr lang="en-GB" sz="1500" dirty="0"/>
          </a:p>
        </p:txBody>
      </p:sp>
    </p:spTree>
    <p:extLst>
      <p:ext uri="{BB962C8B-B14F-4D97-AF65-F5344CB8AC3E}">
        <p14:creationId xmlns:p14="http://schemas.microsoft.com/office/powerpoint/2010/main" val="3493756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>
            <a:spLocks noGrp="1"/>
          </p:cNvSpPr>
          <p:nvPr>
            <p:ph type="title"/>
          </p:nvPr>
        </p:nvSpPr>
        <p:spPr>
          <a:xfrm>
            <a:off x="1167160" y="458024"/>
            <a:ext cx="7588939" cy="103180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3600" b="1" dirty="0">
                <a:latin typeface="+mn-lt"/>
                <a:ea typeface="Arial"/>
                <a:cs typeface="Arial"/>
                <a:sym typeface="Arial"/>
              </a:rPr>
              <a:t>Why a teacher reflection tool?</a:t>
            </a:r>
            <a:endParaRPr sz="4000" dirty="0">
              <a:latin typeface="+mn-lt"/>
            </a:endParaRPr>
          </a:p>
        </p:txBody>
      </p:sp>
      <p:sp>
        <p:nvSpPr>
          <p:cNvPr id="78" name="Google Shape;78;p15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4573500" cy="32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745">
                <a:latin typeface="Arial"/>
                <a:ea typeface="Arial"/>
                <a:cs typeface="Arial"/>
                <a:sym typeface="Arial"/>
              </a:rPr>
              <a:t>•Teachers’ role as “significant others” and facilitators is crucial for building democratic culture through education </a:t>
            </a:r>
            <a:endParaRPr sz="2745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de" sz="2745">
                <a:latin typeface="Arial"/>
                <a:ea typeface="Arial"/>
                <a:cs typeface="Arial"/>
                <a:sym typeface="Arial"/>
              </a:rPr>
              <a:t>•Teachers need to develop CDC and a democratic professional ethos in order to create supportive and empowering learning environments and processes</a:t>
            </a:r>
            <a:endParaRPr sz="2745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800"/>
              </a:spcBef>
              <a:spcAft>
                <a:spcPts val="1800"/>
              </a:spcAft>
              <a:buNone/>
            </a:pPr>
            <a:endParaRPr/>
          </a:p>
        </p:txBody>
      </p:sp>
      <p:pic>
        <p:nvPicPr>
          <p:cNvPr id="80" name="Google Shape;8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8062" y="1489831"/>
            <a:ext cx="4015714" cy="2672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2638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A2DEBA53-011C-284E-BD56-75626EB4C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3394" y="2571750"/>
            <a:ext cx="2799766" cy="2373406"/>
          </a:xfrm>
          <a:prstGeom prst="rect">
            <a:avLst/>
          </a:prstGeom>
        </p:spPr>
      </p:pic>
      <p:pic>
        <p:nvPicPr>
          <p:cNvPr id="3076" name="Picture 4" descr="Children playing at the school yard 372726 Vector Art at Vecteezy">
            <a:extLst>
              <a:ext uri="{FF2B5EF4-FFF2-40B4-BE49-F238E27FC236}">
                <a16:creationId xmlns:a16="http://schemas.microsoft.com/office/drawing/2014/main" id="{A1A4D379-76CE-5545-9487-8AE9444CC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" y="907720"/>
            <a:ext cx="4645218" cy="418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BD7685E8-27C9-E24A-B863-A8947E048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291" y="1322014"/>
            <a:ext cx="1057275" cy="8858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909969-E23A-A446-9395-361DD4D400AF}"/>
              </a:ext>
            </a:extLst>
          </p:cNvPr>
          <p:cNvSpPr txBox="1"/>
          <p:nvPr/>
        </p:nvSpPr>
        <p:spPr>
          <a:xfrm>
            <a:off x="6750424" y="1331260"/>
            <a:ext cx="118494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/>
              <a:t>Mrs. X</a:t>
            </a:r>
            <a:endParaRPr lang="el-GR" sz="2700" dirty="0"/>
          </a:p>
        </p:txBody>
      </p:sp>
    </p:spTree>
    <p:extLst>
      <p:ext uri="{BB962C8B-B14F-4D97-AF65-F5344CB8AC3E}">
        <p14:creationId xmlns:p14="http://schemas.microsoft.com/office/powerpoint/2010/main" val="1208666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458B82D6-78AF-9546-832D-96C2BCC6B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419" y="856752"/>
            <a:ext cx="7092315" cy="4210548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037F632B-5E02-FA47-B1E9-4D47D4FB0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847" y="4736725"/>
            <a:ext cx="2133600" cy="27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9533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Schoolboy Sitting At School Desk. Pupil Vector Cartoon Character. Royalty  Free Cliparts, Vectors, And Stock Illustration. Image 61411840.">
            <a:extLst>
              <a:ext uri="{FF2B5EF4-FFF2-40B4-BE49-F238E27FC236}">
                <a16:creationId xmlns:a16="http://schemas.microsoft.com/office/drawing/2014/main" id="{A242A968-554B-C849-8075-BE766867F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021" y="1408884"/>
            <a:ext cx="2938182" cy="352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1AE721-7B13-1C4D-9AB3-89071DE53F6D}"/>
              </a:ext>
            </a:extLst>
          </p:cNvPr>
          <p:cNvSpPr txBox="1"/>
          <p:nvPr/>
        </p:nvSpPr>
        <p:spPr>
          <a:xfrm>
            <a:off x="724393" y="1211766"/>
            <a:ext cx="169114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00" dirty="0"/>
              <a:t>Cyberbullying </a:t>
            </a:r>
          </a:p>
          <a:p>
            <a:pPr algn="ctr"/>
            <a:r>
              <a:rPr lang="en-US" sz="2100" dirty="0"/>
              <a:t>at school</a:t>
            </a:r>
            <a:endParaRPr lang="el-GR" sz="2100" dirty="0"/>
          </a:p>
        </p:txBody>
      </p:sp>
    </p:spTree>
    <p:extLst>
      <p:ext uri="{BB962C8B-B14F-4D97-AF65-F5344CB8AC3E}">
        <p14:creationId xmlns:p14="http://schemas.microsoft.com/office/powerpoint/2010/main" val="10874040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Schoolboy Sitting At School Desk. Pupil Vector Cartoon Character. Royalty  Free Cliparts, Vectors, And Stock Illustration. Image 61411840.">
            <a:extLst>
              <a:ext uri="{FF2B5EF4-FFF2-40B4-BE49-F238E27FC236}">
                <a16:creationId xmlns:a16="http://schemas.microsoft.com/office/drawing/2014/main" id="{A242A968-554B-C849-8075-BE766867F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963" y="1553477"/>
            <a:ext cx="2938182" cy="352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Επεξήγηση με σύννεφο 1">
            <a:extLst>
              <a:ext uri="{FF2B5EF4-FFF2-40B4-BE49-F238E27FC236}">
                <a16:creationId xmlns:a16="http://schemas.microsoft.com/office/drawing/2014/main" id="{855F9A27-B6B6-D840-B637-FF094FA9D7D2}"/>
              </a:ext>
            </a:extLst>
          </p:cNvPr>
          <p:cNvSpPr/>
          <p:nvPr/>
        </p:nvSpPr>
        <p:spPr>
          <a:xfrm>
            <a:off x="4281055" y="-41490"/>
            <a:ext cx="3387437" cy="3189934"/>
          </a:xfrm>
          <a:prstGeom prst="cloudCallout">
            <a:avLst>
              <a:gd name="adj1" fmla="val -79772"/>
              <a:gd name="adj2" fmla="val 152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050"/>
          </a:p>
        </p:txBody>
      </p:sp>
      <p:pic>
        <p:nvPicPr>
          <p:cNvPr id="2050" name="Picture 2" descr="Cyber Bullying Cartoon With Scared Child Mobile Phone And PC Royalty Free  Cliparts, Vectors, And Stock Illustration. Image 11287722.">
            <a:extLst>
              <a:ext uri="{FF2B5EF4-FFF2-40B4-BE49-F238E27FC236}">
                <a16:creationId xmlns:a16="http://schemas.microsoft.com/office/drawing/2014/main" id="{3512507C-5021-104F-A3F3-F0E92CAB6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775" y="362841"/>
            <a:ext cx="2092087" cy="209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1AE721-7B13-1C4D-9AB3-89071DE53F6D}"/>
              </a:ext>
            </a:extLst>
          </p:cNvPr>
          <p:cNvSpPr txBox="1"/>
          <p:nvPr/>
        </p:nvSpPr>
        <p:spPr>
          <a:xfrm>
            <a:off x="185855" y="1408883"/>
            <a:ext cx="176189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00" dirty="0"/>
              <a:t>Cyberbullying </a:t>
            </a:r>
          </a:p>
          <a:p>
            <a:pPr algn="ctr"/>
            <a:r>
              <a:rPr lang="en-US" sz="2100" dirty="0"/>
              <a:t>at school</a:t>
            </a:r>
            <a:endParaRPr lang="el-GR" sz="2100" dirty="0"/>
          </a:p>
        </p:txBody>
      </p:sp>
    </p:spTree>
    <p:extLst>
      <p:ext uri="{BB962C8B-B14F-4D97-AF65-F5344CB8AC3E}">
        <p14:creationId xmlns:p14="http://schemas.microsoft.com/office/powerpoint/2010/main" val="20982002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Schoolboy Sitting At School Desk. Pupil Vector Cartoon Character. Royalty  Free Cliparts, Vectors, And Stock Illustration. Image 61411840.">
            <a:extLst>
              <a:ext uri="{FF2B5EF4-FFF2-40B4-BE49-F238E27FC236}">
                <a16:creationId xmlns:a16="http://schemas.microsoft.com/office/drawing/2014/main" id="{A242A968-554B-C849-8075-BE766867F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172" y="1408884"/>
            <a:ext cx="2938182" cy="352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Επεξήγηση με σύννεφο 1">
            <a:extLst>
              <a:ext uri="{FF2B5EF4-FFF2-40B4-BE49-F238E27FC236}">
                <a16:creationId xmlns:a16="http://schemas.microsoft.com/office/drawing/2014/main" id="{855F9A27-B6B6-D840-B637-FF094FA9D7D2}"/>
              </a:ext>
            </a:extLst>
          </p:cNvPr>
          <p:cNvSpPr/>
          <p:nvPr/>
        </p:nvSpPr>
        <p:spPr>
          <a:xfrm>
            <a:off x="4281055" y="-41490"/>
            <a:ext cx="3387437" cy="3189934"/>
          </a:xfrm>
          <a:prstGeom prst="cloudCallout">
            <a:avLst>
              <a:gd name="adj1" fmla="val -79772"/>
              <a:gd name="adj2" fmla="val 152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050"/>
          </a:p>
        </p:txBody>
      </p:sp>
      <p:pic>
        <p:nvPicPr>
          <p:cNvPr id="2050" name="Picture 2" descr="Cyber Bullying Cartoon With Scared Child Mobile Phone And PC Royalty Free  Cliparts, Vectors, And Stock Illustration. Image 11287722.">
            <a:extLst>
              <a:ext uri="{FF2B5EF4-FFF2-40B4-BE49-F238E27FC236}">
                <a16:creationId xmlns:a16="http://schemas.microsoft.com/office/drawing/2014/main" id="{3512507C-5021-104F-A3F3-F0E92CAB6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775" y="362841"/>
            <a:ext cx="2092087" cy="209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Κεραυνός 2">
            <a:extLst>
              <a:ext uri="{FF2B5EF4-FFF2-40B4-BE49-F238E27FC236}">
                <a16:creationId xmlns:a16="http://schemas.microsoft.com/office/drawing/2014/main" id="{A8B3897F-7FE1-E64A-8DF9-08CEC5B6BDE7}"/>
              </a:ext>
            </a:extLst>
          </p:cNvPr>
          <p:cNvSpPr/>
          <p:nvPr/>
        </p:nvSpPr>
        <p:spPr>
          <a:xfrm flipH="1">
            <a:off x="2367445" y="2688574"/>
            <a:ext cx="4042064" cy="1636568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05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1AE721-7B13-1C4D-9AB3-89071DE53F6D}"/>
              </a:ext>
            </a:extLst>
          </p:cNvPr>
          <p:cNvSpPr txBox="1"/>
          <p:nvPr/>
        </p:nvSpPr>
        <p:spPr>
          <a:xfrm>
            <a:off x="141249" y="1590906"/>
            <a:ext cx="168011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00" dirty="0"/>
              <a:t>Cyberbullying </a:t>
            </a:r>
          </a:p>
          <a:p>
            <a:pPr algn="ctr"/>
            <a:r>
              <a:rPr lang="en-US" sz="2100" dirty="0"/>
              <a:t>at school</a:t>
            </a:r>
            <a:endParaRPr lang="el-GR" sz="2100" dirty="0"/>
          </a:p>
        </p:txBody>
      </p:sp>
    </p:spTree>
    <p:extLst>
      <p:ext uri="{BB962C8B-B14F-4D97-AF65-F5344CB8AC3E}">
        <p14:creationId xmlns:p14="http://schemas.microsoft.com/office/powerpoint/2010/main" val="41970217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ree Images : teacher, cartoon, board, chalkboard, class, person, people,  education, chalk, lesson, classroom, blackboard, man, school, study,  concept, learning, professional, teaching instructor, presentation, public  speaking, human behavior, standing ...">
            <a:extLst>
              <a:ext uri="{FF2B5EF4-FFF2-40B4-BE49-F238E27FC236}">
                <a16:creationId xmlns:a16="http://schemas.microsoft.com/office/drawing/2014/main" id="{8C29A83D-9648-1147-A29E-7C1AE128F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45" y="193864"/>
            <a:ext cx="5763287" cy="385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Επεξήγηση με σύννεφο 1">
            <a:extLst>
              <a:ext uri="{FF2B5EF4-FFF2-40B4-BE49-F238E27FC236}">
                <a16:creationId xmlns:a16="http://schemas.microsoft.com/office/drawing/2014/main" id="{3C491285-4DC3-BE43-8997-F63EA1D72CF4}"/>
              </a:ext>
            </a:extLst>
          </p:cNvPr>
          <p:cNvSpPr/>
          <p:nvPr/>
        </p:nvSpPr>
        <p:spPr>
          <a:xfrm>
            <a:off x="43702" y="94130"/>
            <a:ext cx="2551580" cy="1822423"/>
          </a:xfrm>
          <a:prstGeom prst="cloudCallout">
            <a:avLst>
              <a:gd name="adj1" fmla="val 117747"/>
              <a:gd name="adj2" fmla="val -386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050" dirty="0"/>
          </a:p>
        </p:txBody>
      </p:sp>
      <p:pic>
        <p:nvPicPr>
          <p:cNvPr id="3" name="Picture 4" descr="Set Of Cartoon Stylish Girls Stock Illustration - Download Image Now -  iStock">
            <a:extLst>
              <a:ext uri="{FF2B5EF4-FFF2-40B4-BE49-F238E27FC236}">
                <a16:creationId xmlns:a16="http://schemas.microsoft.com/office/drawing/2014/main" id="{7A213016-4457-954E-BD63-A67C224F4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97" y="412229"/>
            <a:ext cx="1556498" cy="119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urak Bayraktar | LinkedIn">
            <a:extLst>
              <a:ext uri="{FF2B5EF4-FFF2-40B4-BE49-F238E27FC236}">
                <a16:creationId xmlns:a16="http://schemas.microsoft.com/office/drawing/2014/main" id="{A9125D60-AF82-044B-8AD4-825C0068B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452" y="2152938"/>
            <a:ext cx="1795745" cy="116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00ED00-5B44-AA46-A298-C3851E19D780}"/>
              </a:ext>
            </a:extLst>
          </p:cNvPr>
          <p:cNvSpPr txBox="1"/>
          <p:nvPr/>
        </p:nvSpPr>
        <p:spPr>
          <a:xfrm>
            <a:off x="43702" y="2634035"/>
            <a:ext cx="23798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43A3D1"/>
                </a:solidFill>
              </a:rPr>
              <a:t>Step 1: Reflect on the situation</a:t>
            </a:r>
            <a:endParaRPr lang="el-GR" sz="1050" dirty="0">
              <a:solidFill>
                <a:srgbClr val="43A3D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7E2A2D-D539-4A4B-9407-2A5F68AFF68B}"/>
              </a:ext>
            </a:extLst>
          </p:cNvPr>
          <p:cNvSpPr txBox="1"/>
          <p:nvPr/>
        </p:nvSpPr>
        <p:spPr>
          <a:xfrm>
            <a:off x="-14868" y="3202658"/>
            <a:ext cx="282320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43A3D1"/>
                </a:solidFill>
              </a:rPr>
              <a:t>Step 2: Select competences and descriptors</a:t>
            </a:r>
            <a:endParaRPr lang="el-GR" sz="1050" dirty="0">
              <a:solidFill>
                <a:srgbClr val="43A3D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AF6D8F-F29C-CD40-AD0B-E3AD7F6C26C0}"/>
              </a:ext>
            </a:extLst>
          </p:cNvPr>
          <p:cNvSpPr txBox="1"/>
          <p:nvPr/>
        </p:nvSpPr>
        <p:spPr>
          <a:xfrm>
            <a:off x="43702" y="3773028"/>
            <a:ext cx="13548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43A3D1"/>
                </a:solidFill>
              </a:rPr>
              <a:t>Step 3: Look ahead</a:t>
            </a:r>
            <a:endParaRPr lang="el-GR" sz="1050" dirty="0">
              <a:solidFill>
                <a:srgbClr val="43A3D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432006-866F-CB4A-A7AF-055B9E7EFBA1}"/>
              </a:ext>
            </a:extLst>
          </p:cNvPr>
          <p:cNvSpPr txBox="1"/>
          <p:nvPr/>
        </p:nvSpPr>
        <p:spPr>
          <a:xfrm>
            <a:off x="4443644" y="4365406"/>
            <a:ext cx="99257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/>
              <a:t>Mr. Z</a:t>
            </a:r>
            <a:endParaRPr lang="el-GR" sz="2700" dirty="0"/>
          </a:p>
        </p:txBody>
      </p:sp>
      <p:pic>
        <p:nvPicPr>
          <p:cNvPr id="1026" name="Picture 2" descr="Classroom Cartoon Images – Browse 49,506 Stock Photos, Vectors, and Video |  Adobe Stock">
            <a:extLst>
              <a:ext uri="{FF2B5EF4-FFF2-40B4-BE49-F238E27FC236}">
                <a16:creationId xmlns:a16="http://schemas.microsoft.com/office/drawing/2014/main" id="{5B04C440-CBDE-294F-8636-ADEA000DC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949" y="904373"/>
            <a:ext cx="1509518" cy="70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2441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7"/>
          <p:cNvSpPr txBox="1">
            <a:spLocks noGrp="1"/>
          </p:cNvSpPr>
          <p:nvPr>
            <p:ph type="title"/>
          </p:nvPr>
        </p:nvSpPr>
        <p:spPr>
          <a:xfrm>
            <a:off x="406425" y="1764950"/>
            <a:ext cx="8430300" cy="103028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4577" b="1" dirty="0"/>
              <a:t>Your impression and experiences?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7730431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8"/>
          <p:cNvSpPr txBox="1">
            <a:spLocks noGrp="1"/>
          </p:cNvSpPr>
          <p:nvPr>
            <p:ph type="body" idx="1"/>
          </p:nvPr>
        </p:nvSpPr>
        <p:spPr>
          <a:xfrm>
            <a:off x="238250" y="1317400"/>
            <a:ext cx="8517900" cy="32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3353" dirty="0"/>
              <a:t>In your view:</a:t>
            </a:r>
            <a:endParaRPr sz="3353" dirty="0"/>
          </a:p>
          <a:p>
            <a:pPr marL="457200" lvl="0" indent="-361684" algn="l" rtl="0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de" sz="3353" dirty="0"/>
              <a:t>what are the strengths of TRT?</a:t>
            </a:r>
            <a:endParaRPr sz="3353" dirty="0"/>
          </a:p>
          <a:p>
            <a:pPr marL="457200" lvl="0" indent="-361684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de" sz="3353" dirty="0"/>
              <a:t>what might be challenging in using TRT?</a:t>
            </a:r>
            <a:endParaRPr sz="3353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3353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de" sz="3353" dirty="0"/>
              <a:t>Do you wish to share experiences with TRT?</a:t>
            </a:r>
            <a:endParaRPr sz="3353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260" dirty="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de" sz="3160" dirty="0">
                <a:solidFill>
                  <a:srgbClr val="C00000"/>
                </a:solidFill>
                <a:latin typeface="Roboto Slab"/>
                <a:ea typeface="Roboto Slab"/>
                <a:cs typeface="Roboto Slab"/>
                <a:sym typeface="Roboto Slab"/>
              </a:rPr>
              <a:t>Please, write into the chat!</a:t>
            </a:r>
            <a:endParaRPr sz="2260" dirty="0">
              <a:solidFill>
                <a:srgbClr val="C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553238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9"/>
          <p:cNvSpPr txBox="1">
            <a:spLocks noGrp="1"/>
          </p:cNvSpPr>
          <p:nvPr>
            <p:ph type="title"/>
          </p:nvPr>
        </p:nvSpPr>
        <p:spPr>
          <a:xfrm>
            <a:off x="480750" y="1764950"/>
            <a:ext cx="8355900" cy="90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4577" b="1" dirty="0"/>
              <a:t>Questions &amp; Answers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928941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>
            <a:spLocks noGrp="1"/>
          </p:cNvSpPr>
          <p:nvPr>
            <p:ph type="title"/>
          </p:nvPr>
        </p:nvSpPr>
        <p:spPr>
          <a:xfrm>
            <a:off x="1033346" y="458024"/>
            <a:ext cx="7722754" cy="103180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3600" b="1" dirty="0">
                <a:latin typeface="+mn-lt"/>
                <a:ea typeface="Arial"/>
                <a:cs typeface="Arial"/>
                <a:sym typeface="Arial"/>
              </a:rPr>
              <a:t>Why a teacher reflection tool?</a:t>
            </a:r>
            <a:endParaRPr sz="4000" dirty="0">
              <a:latin typeface="+mn-lt"/>
            </a:endParaRPr>
          </a:p>
        </p:txBody>
      </p:sp>
      <p:sp>
        <p:nvSpPr>
          <p:cNvPr id="86" name="Google Shape;86;p16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4699500" cy="31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745">
                <a:latin typeface="Arial"/>
                <a:ea typeface="Arial"/>
                <a:cs typeface="Arial"/>
                <a:sym typeface="Arial"/>
              </a:rPr>
              <a:t>•In many countries, teachers’ democratic role and ethos are not addressed in teacher education</a:t>
            </a:r>
            <a:endParaRPr sz="2745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de" sz="2745">
                <a:latin typeface="Arial"/>
                <a:ea typeface="Arial"/>
                <a:cs typeface="Arial"/>
                <a:sym typeface="Arial"/>
              </a:rPr>
              <a:t>•Democratic practice as continuous development</a:t>
            </a:r>
            <a:endParaRPr sz="2745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800"/>
              </a:spcBef>
              <a:spcAft>
                <a:spcPts val="1800"/>
              </a:spcAft>
              <a:buNone/>
            </a:pPr>
            <a:r>
              <a:rPr lang="de" sz="2745">
                <a:latin typeface="Arial"/>
                <a:ea typeface="Arial"/>
                <a:cs typeface="Arial"/>
                <a:sym typeface="Arial"/>
              </a:rPr>
              <a:t>•RFCDC as teachers’ companion for continuous personal and professional development</a:t>
            </a:r>
            <a:endParaRPr/>
          </a:p>
        </p:txBody>
      </p:sp>
      <p:pic>
        <p:nvPicPr>
          <p:cNvPr id="88" name="Google Shape;8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1050" y="1986250"/>
            <a:ext cx="3575075" cy="20020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2105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title"/>
          </p:nvPr>
        </p:nvSpPr>
        <p:spPr>
          <a:xfrm>
            <a:off x="911240" y="595184"/>
            <a:ext cx="8103220" cy="12517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3600" b="1" dirty="0">
                <a:latin typeface="+mn-lt"/>
                <a:ea typeface="Arial"/>
                <a:cs typeface="Arial"/>
                <a:sym typeface="Arial"/>
              </a:rPr>
              <a:t>The prerequisite: </a:t>
            </a:r>
            <a:endParaRPr sz="3600" b="1" dirty="0">
              <a:latin typeface="+mn-lt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3600" b="1" dirty="0">
                <a:latin typeface="+mn-lt"/>
                <a:ea typeface="Arial"/>
                <a:cs typeface="Arial"/>
                <a:sym typeface="Arial"/>
              </a:rPr>
              <a:t>self-observation and self-reflection</a:t>
            </a:r>
            <a:endParaRPr dirty="0">
              <a:latin typeface="+mn-lt"/>
            </a:endParaRPr>
          </a:p>
        </p:txBody>
      </p:sp>
      <p:sp>
        <p:nvSpPr>
          <p:cNvPr id="94" name="Google Shape;94;p17"/>
          <p:cNvSpPr txBox="1">
            <a:spLocks noGrp="1"/>
          </p:cNvSpPr>
          <p:nvPr>
            <p:ph type="body" idx="1"/>
          </p:nvPr>
        </p:nvSpPr>
        <p:spPr>
          <a:xfrm>
            <a:off x="297366" y="1709798"/>
            <a:ext cx="5126334" cy="30832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100" dirty="0">
                <a:latin typeface="Arial"/>
                <a:ea typeface="Arial"/>
                <a:cs typeface="Arial"/>
                <a:sym typeface="Arial"/>
              </a:rPr>
              <a:t>As a teacher, do I</a:t>
            </a:r>
            <a:endParaRPr sz="21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de" sz="2100" dirty="0">
                <a:latin typeface="Arial"/>
                <a:ea typeface="Arial"/>
                <a:cs typeface="Arial"/>
                <a:sym typeface="Arial"/>
              </a:rPr>
              <a:t>•establish respectful and trusting relations with students, colleagues and parents?</a:t>
            </a:r>
            <a:endParaRPr sz="21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de" sz="2100" dirty="0">
                <a:latin typeface="Arial"/>
                <a:ea typeface="Arial"/>
                <a:cs typeface="Arial"/>
                <a:sym typeface="Arial"/>
              </a:rPr>
              <a:t>•facilitate a classroom culture in which students feel acknowledged and cared of?</a:t>
            </a:r>
            <a:endParaRPr sz="21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800"/>
              </a:spcBef>
              <a:spcAft>
                <a:spcPts val="1800"/>
              </a:spcAft>
              <a:buNone/>
            </a:pPr>
            <a:r>
              <a:rPr lang="de" sz="2100" dirty="0">
                <a:latin typeface="Arial"/>
                <a:ea typeface="Arial"/>
                <a:cs typeface="Arial"/>
                <a:sym typeface="Arial"/>
              </a:rPr>
              <a:t>•give learners space and opportunities to become independent thinkers? </a:t>
            </a:r>
            <a:endParaRPr sz="2100" dirty="0"/>
          </a:p>
        </p:txBody>
      </p:sp>
      <p:pic>
        <p:nvPicPr>
          <p:cNvPr id="96" name="Google Shape;96;p17"/>
          <p:cNvPicPr preferRelativeResize="0"/>
          <p:nvPr/>
        </p:nvPicPr>
        <p:blipFill rotWithShape="1">
          <a:blip r:embed="rId3">
            <a:alphaModFix/>
          </a:blip>
          <a:srcRect l="23071" t="3372"/>
          <a:stretch/>
        </p:blipFill>
        <p:spPr>
          <a:xfrm>
            <a:off x="5498375" y="1709800"/>
            <a:ext cx="3411874" cy="241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5662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>
            <a:spLocks noGrp="1"/>
          </p:cNvSpPr>
          <p:nvPr>
            <p:ph type="title"/>
          </p:nvPr>
        </p:nvSpPr>
        <p:spPr>
          <a:xfrm>
            <a:off x="1025912" y="458025"/>
            <a:ext cx="7730188" cy="103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3600" b="1" dirty="0">
                <a:latin typeface="+mn-lt"/>
                <a:ea typeface="Arial"/>
                <a:cs typeface="Arial"/>
                <a:sym typeface="Arial"/>
              </a:rPr>
              <a:t>Developing teachers‘ CDC</a:t>
            </a:r>
            <a:endParaRPr sz="4000" dirty="0">
              <a:latin typeface="+mn-lt"/>
            </a:endParaRPr>
          </a:p>
        </p:txBody>
      </p:sp>
      <p:sp>
        <p:nvSpPr>
          <p:cNvPr id="102" name="Google Shape;102;p18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4923900" cy="32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ct val="46145"/>
              <a:buNone/>
            </a:pPr>
            <a:r>
              <a:rPr lang="de" sz="2205">
                <a:latin typeface="Arial"/>
                <a:ea typeface="Arial"/>
                <a:cs typeface="Arial"/>
                <a:sym typeface="Arial"/>
              </a:rPr>
              <a:t>Aiming to support teachers’ development of</a:t>
            </a:r>
            <a:endParaRPr sz="2205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SzPct val="46145"/>
              <a:buNone/>
            </a:pPr>
            <a:r>
              <a:rPr lang="de" sz="2205">
                <a:latin typeface="Arial"/>
                <a:ea typeface="Arial"/>
                <a:cs typeface="Arial"/>
                <a:sym typeface="Arial"/>
              </a:rPr>
              <a:t>•the ability to </a:t>
            </a:r>
            <a:r>
              <a:rPr lang="de" sz="2205" b="1">
                <a:latin typeface="Arial"/>
                <a:ea typeface="Arial"/>
                <a:cs typeface="Arial"/>
                <a:sym typeface="Arial"/>
              </a:rPr>
              <a:t>listen </a:t>
            </a:r>
            <a:r>
              <a:rPr lang="de" sz="2205">
                <a:latin typeface="Arial"/>
                <a:ea typeface="Arial"/>
                <a:cs typeface="Arial"/>
                <a:sym typeface="Arial"/>
              </a:rPr>
              <a:t>to learners, colleagues and parents</a:t>
            </a:r>
            <a:endParaRPr sz="2205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SzPct val="46145"/>
              <a:buNone/>
            </a:pPr>
            <a:r>
              <a:rPr lang="de" sz="2205"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de" sz="2205" b="1">
                <a:latin typeface="Arial"/>
                <a:ea typeface="Arial"/>
                <a:cs typeface="Arial"/>
                <a:sym typeface="Arial"/>
              </a:rPr>
              <a:t>openness </a:t>
            </a:r>
            <a:r>
              <a:rPr lang="de" sz="2205">
                <a:latin typeface="Arial"/>
                <a:ea typeface="Arial"/>
                <a:cs typeface="Arial"/>
                <a:sym typeface="Arial"/>
              </a:rPr>
              <a:t>for the cultural affiliations and practices students bring into the educational process;</a:t>
            </a:r>
            <a:endParaRPr sz="2205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5000"/>
              </a:lnSpc>
              <a:spcBef>
                <a:spcPts val="1800"/>
              </a:spcBef>
              <a:spcAft>
                <a:spcPts val="1800"/>
              </a:spcAft>
              <a:buSzPct val="46145"/>
              <a:buNone/>
            </a:pPr>
            <a:r>
              <a:rPr lang="de" sz="2205"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de" sz="2205" b="1">
                <a:latin typeface="Arial"/>
                <a:ea typeface="Arial"/>
                <a:cs typeface="Arial"/>
                <a:sym typeface="Arial"/>
              </a:rPr>
              <a:t>empathy</a:t>
            </a:r>
            <a:r>
              <a:rPr lang="de" sz="2205">
                <a:latin typeface="Arial"/>
                <a:ea typeface="Arial"/>
                <a:cs typeface="Arial"/>
                <a:sym typeface="Arial"/>
              </a:rPr>
              <a:t> and a sense of </a:t>
            </a:r>
            <a:r>
              <a:rPr lang="de" sz="2205" b="1">
                <a:latin typeface="Arial"/>
                <a:ea typeface="Arial"/>
                <a:cs typeface="Arial"/>
                <a:sym typeface="Arial"/>
              </a:rPr>
              <a:t>responsibility </a:t>
            </a:r>
            <a:r>
              <a:rPr lang="de" sz="2205">
                <a:latin typeface="Arial"/>
                <a:ea typeface="Arial"/>
                <a:cs typeface="Arial"/>
                <a:sym typeface="Arial"/>
              </a:rPr>
              <a:t>for the well-being and empowerment of all learners</a:t>
            </a:r>
            <a:endParaRPr sz="1465"/>
          </a:p>
        </p:txBody>
      </p:sp>
      <p:pic>
        <p:nvPicPr>
          <p:cNvPr id="104" name="Google Shape;10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5625" y="2046500"/>
            <a:ext cx="3120475" cy="2133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2795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 txBox="1">
            <a:spLocks noGrp="1"/>
          </p:cNvSpPr>
          <p:nvPr>
            <p:ph type="title"/>
          </p:nvPr>
        </p:nvSpPr>
        <p:spPr>
          <a:xfrm>
            <a:off x="387900" y="621875"/>
            <a:ext cx="8368199" cy="7936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buSzPts val="990"/>
            </a:pPr>
            <a:r>
              <a:rPr lang="de" sz="3300" b="1" dirty="0">
                <a:latin typeface="+mn-lt"/>
                <a:ea typeface="Arial"/>
                <a:cs typeface="Arial"/>
                <a:sym typeface="Arial"/>
              </a:rPr>
              <a:t>What can the Teacher Reflection Tool do?</a:t>
            </a:r>
            <a:endParaRPr sz="2400" dirty="0">
              <a:latin typeface="+mn-lt"/>
            </a:endParaRPr>
          </a:p>
        </p:txBody>
      </p:sp>
      <p:sp>
        <p:nvSpPr>
          <p:cNvPr id="110" name="Google Shape;110;p19"/>
          <p:cNvSpPr txBox="1">
            <a:spLocks noGrp="1"/>
          </p:cNvSpPr>
          <p:nvPr>
            <p:ph type="body" idx="1"/>
          </p:nvPr>
        </p:nvSpPr>
        <p:spPr>
          <a:xfrm>
            <a:off x="387900" y="1642945"/>
            <a:ext cx="8368200" cy="30242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600" dirty="0">
                <a:latin typeface="Arial"/>
                <a:ea typeface="Arial"/>
                <a:cs typeface="Arial"/>
                <a:sym typeface="Arial"/>
              </a:rPr>
              <a:t>Familiarizing teachers with observation and self-reflection by</a:t>
            </a:r>
            <a:endParaRPr sz="26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de" sz="2600" dirty="0">
                <a:latin typeface="Arial"/>
                <a:ea typeface="Arial"/>
                <a:cs typeface="Arial"/>
                <a:sym typeface="Arial"/>
              </a:rPr>
              <a:t>•	offering scenarios to reflect on</a:t>
            </a:r>
            <a:endParaRPr sz="26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de" sz="2600" dirty="0">
                <a:latin typeface="Arial"/>
                <a:ea typeface="Arial"/>
                <a:cs typeface="Arial"/>
                <a:sym typeface="Arial"/>
              </a:rPr>
              <a:t>•	going back to former experiences</a:t>
            </a:r>
            <a:endParaRPr sz="26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de" sz="2600" dirty="0">
                <a:latin typeface="Arial"/>
                <a:ea typeface="Arial"/>
                <a:cs typeface="Arial"/>
                <a:sym typeface="Arial"/>
              </a:rPr>
              <a:t>•	applying CDC to everyday life and teaching practice</a:t>
            </a:r>
            <a:endParaRPr sz="26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800"/>
              </a:spcBef>
              <a:spcAft>
                <a:spcPts val="1800"/>
              </a:spcAft>
              <a:buNone/>
            </a:pPr>
            <a:r>
              <a:rPr lang="de" sz="2600" dirty="0">
                <a:latin typeface="Arial"/>
                <a:ea typeface="Arial"/>
                <a:cs typeface="Arial"/>
                <a:sym typeface="Arial"/>
              </a:rPr>
              <a:t>Guiding teachers through </a:t>
            </a:r>
            <a:r>
              <a:rPr lang="de" sz="2600" i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reflection loops</a:t>
            </a:r>
            <a:r>
              <a:rPr lang="de" sz="2600" i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" sz="2600" dirty="0">
                <a:latin typeface="Arial"/>
                <a:ea typeface="Arial"/>
                <a:cs typeface="Arial"/>
                <a:sym typeface="Arial"/>
              </a:rPr>
              <a:t>related to their own educational practice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22198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>
            <a:spLocks noGrp="1"/>
          </p:cNvSpPr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b="1" dirty="0"/>
              <a:t>A tour through the TRT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992027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>
            <a:spLocks noGrp="1"/>
          </p:cNvSpPr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de" sz="4120" b="1" dirty="0"/>
              <a:t>Presenting module 1:</a:t>
            </a:r>
            <a:endParaRPr sz="4120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de" sz="4120" b="1" dirty="0"/>
              <a:t>Making students’ voices heard</a:t>
            </a:r>
            <a:endParaRPr sz="4120" b="1" dirty="0"/>
          </a:p>
        </p:txBody>
      </p:sp>
    </p:spTree>
    <p:extLst>
      <p:ext uri="{BB962C8B-B14F-4D97-AF65-F5344CB8AC3E}">
        <p14:creationId xmlns:p14="http://schemas.microsoft.com/office/powerpoint/2010/main" val="3414935695"/>
      </p:ext>
    </p:extLst>
  </p:cSld>
  <p:clrMapOvr>
    <a:masterClrMapping/>
  </p:clrMapOvr>
</p:sld>
</file>

<file path=ppt/theme/theme1.xml><?xml version="1.0" encoding="utf-8"?>
<a:theme xmlns:a="http://schemas.openxmlformats.org/drawingml/2006/main" name="Home Map">
  <a:themeElements>
    <a:clrScheme name="Personnalisé 4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62060"/>
      </a:hlink>
      <a:folHlink>
        <a:srgbClr val="26206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Home Hemicycl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Ma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anner EN &amp; FR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Banner EN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Banner FR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1081</Words>
  <Application>Microsoft Office PowerPoint</Application>
  <PresentationFormat>On-screen Show (16:9)</PresentationFormat>
  <Paragraphs>151</Paragraphs>
  <Slides>38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38</vt:i4>
      </vt:variant>
    </vt:vector>
  </HeadingPairs>
  <TitlesOfParts>
    <vt:vector size="51" baseType="lpstr">
      <vt:lpstr>Arial</vt:lpstr>
      <vt:lpstr>Arial Narrow</vt:lpstr>
      <vt:lpstr>Calibri</vt:lpstr>
      <vt:lpstr>Calibri Light</vt:lpstr>
      <vt:lpstr>MyriadPro</vt:lpstr>
      <vt:lpstr>Roboto Slab</vt:lpstr>
      <vt:lpstr>Times New Roman</vt:lpstr>
      <vt:lpstr>Home Map</vt:lpstr>
      <vt:lpstr>Home Hemicycle</vt:lpstr>
      <vt:lpstr>Map</vt:lpstr>
      <vt:lpstr>Banner EN &amp; FR</vt:lpstr>
      <vt:lpstr>Banner EN</vt:lpstr>
      <vt:lpstr>Banner FR</vt:lpstr>
      <vt:lpstr>PowerPoint Presentation</vt:lpstr>
      <vt:lpstr>Introduction:  Why a teacher reflection tool?</vt:lpstr>
      <vt:lpstr>Why a teacher reflection tool?</vt:lpstr>
      <vt:lpstr>Why a teacher reflection tool?</vt:lpstr>
      <vt:lpstr>The prerequisite:  self-observation and self-reflection</vt:lpstr>
      <vt:lpstr>Developing teachers‘ CDC</vt:lpstr>
      <vt:lpstr>What can the Teacher Reflection Tool do?</vt:lpstr>
      <vt:lpstr>A tour through the TRT</vt:lpstr>
      <vt:lpstr>Presenting module 1: Making students’ voices heard</vt:lpstr>
      <vt:lpstr>Structure of the modules</vt:lpstr>
      <vt:lpstr>Reflecting on a scenario</vt:lpstr>
      <vt:lpstr>Planning and evaluating an educational activity</vt:lpstr>
      <vt:lpstr>Working with the participation ladder</vt:lpstr>
      <vt:lpstr>Doing an educational activity</vt:lpstr>
      <vt:lpstr>Presenting module 2: Addressing controversial issues </vt:lpstr>
      <vt:lpstr>What do we mean by controversial ?</vt:lpstr>
      <vt:lpstr>The Council of Europe`s approach:</vt:lpstr>
      <vt:lpstr>This kind of issues raises difficult pedagogical questions for teachers including:</vt:lpstr>
      <vt:lpstr>Scenario 1: Teaching Style</vt:lpstr>
      <vt:lpstr>PowerPoint Presentation</vt:lpstr>
      <vt:lpstr>Ask yourself/Shared exchange</vt:lpstr>
      <vt:lpstr>PowerPoint Presentation</vt:lpstr>
      <vt:lpstr>PowerPoint Presentation</vt:lpstr>
      <vt:lpstr>PowerPoint Presentation</vt:lpstr>
      <vt:lpstr>    </vt:lpstr>
      <vt:lpstr>Presenting module 3: Preventing violence and bullying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Your impression and experiences?</vt:lpstr>
      <vt:lpstr>PowerPoint Presentation</vt:lpstr>
      <vt:lpstr>Questions &amp; Answers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2015-12-09T08:37:49Z</dcterms:created>
  <dcterms:modified xsi:type="dcterms:W3CDTF">2022-02-21T15:47:43Z</dcterms:modified>
</cp:coreProperties>
</file>