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51"/>
  </p:notesMasterIdLst>
  <p:sldIdLst>
    <p:sldId id="256" r:id="rId2"/>
    <p:sldId id="336" r:id="rId3"/>
    <p:sldId id="257" r:id="rId4"/>
    <p:sldId id="258" r:id="rId5"/>
    <p:sldId id="263" r:id="rId6"/>
    <p:sldId id="264" r:id="rId7"/>
    <p:sldId id="261" r:id="rId8"/>
    <p:sldId id="268" r:id="rId9"/>
    <p:sldId id="269" r:id="rId10"/>
    <p:sldId id="288" r:id="rId11"/>
    <p:sldId id="298" r:id="rId12"/>
    <p:sldId id="315" r:id="rId13"/>
    <p:sldId id="317" r:id="rId14"/>
    <p:sldId id="323" r:id="rId15"/>
    <p:sldId id="308" r:id="rId16"/>
    <p:sldId id="309" r:id="rId17"/>
    <p:sldId id="337" r:id="rId18"/>
    <p:sldId id="310" r:id="rId19"/>
    <p:sldId id="287" r:id="rId20"/>
    <p:sldId id="324" r:id="rId21"/>
    <p:sldId id="276" r:id="rId22"/>
    <p:sldId id="278" r:id="rId23"/>
    <p:sldId id="318" r:id="rId24"/>
    <p:sldId id="286" r:id="rId25"/>
    <p:sldId id="279" r:id="rId26"/>
    <p:sldId id="280" r:id="rId27"/>
    <p:sldId id="325" r:id="rId28"/>
    <p:sldId id="326" r:id="rId29"/>
    <p:sldId id="327" r:id="rId30"/>
    <p:sldId id="328" r:id="rId31"/>
    <p:sldId id="329" r:id="rId32"/>
    <p:sldId id="330" r:id="rId33"/>
    <p:sldId id="331" r:id="rId34"/>
    <p:sldId id="332" r:id="rId35"/>
    <p:sldId id="333" r:id="rId36"/>
    <p:sldId id="334" r:id="rId37"/>
    <p:sldId id="335" r:id="rId38"/>
    <p:sldId id="338" r:id="rId39"/>
    <p:sldId id="259" r:id="rId40"/>
    <p:sldId id="267" r:id="rId41"/>
    <p:sldId id="262" r:id="rId42"/>
    <p:sldId id="265" r:id="rId43"/>
    <p:sldId id="266" r:id="rId44"/>
    <p:sldId id="271" r:id="rId45"/>
    <p:sldId id="270" r:id="rId46"/>
    <p:sldId id="321" r:id="rId47"/>
    <p:sldId id="320" r:id="rId48"/>
    <p:sldId id="319" r:id="rId49"/>
    <p:sldId id="260"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61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021" autoAdjust="0"/>
    <p:restoredTop sz="64381"/>
  </p:normalViewPr>
  <p:slideViewPr>
    <p:cSldViewPr snapToGrid="0">
      <p:cViewPr varScale="1">
        <p:scale>
          <a:sx n="63" d="100"/>
          <a:sy n="63" d="100"/>
        </p:scale>
        <p:origin x="2096" y="184"/>
      </p:cViewPr>
      <p:guideLst/>
    </p:cSldViewPr>
  </p:slideViewPr>
  <p:notesTextViewPr>
    <p:cViewPr>
      <p:scale>
        <a:sx n="1" d="1"/>
        <a:sy n="1" d="1"/>
      </p:scale>
      <p:origin x="0" y="0"/>
    </p:cViewPr>
  </p:notesTextViewPr>
  <p:notesViewPr>
    <p:cSldViewPr snapToGrid="0">
      <p:cViewPr varScale="1">
        <p:scale>
          <a:sx n="82" d="100"/>
          <a:sy n="82" d="100"/>
        </p:scale>
        <p:origin x="3992"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4-17T12:43:56.193"/>
    </inkml:context>
    <inkml:brush xml:id="br0">
      <inkml:brushProperty name="width" value="0.1" units="cm"/>
      <inkml:brushProperty name="height" value="0.1" units="cm"/>
    </inkml:brush>
  </inkml:definitions>
  <inkml:trace contextRef="#ctx0" brushRef="#br0">0 12615 24575,'39'0'0,"17"0"0,10 0 0,-18 0 0,4 0-1046,-1 0 1,3 0 1045,12 0 0,2 0 0,1 0 0,0 0-642,4 0 0,2 0 642,4 1 0,1-2-600,1-6 0,1-2 600,10 0 0,2-2 0,1-6 0,0-2-778,-28 4 1,1 0 0,0 0 777,-1 2 0,0 1 0,1-2 0,7-6 0,2-2 0,-2 0 0,-6 3 0,-1 0 0,3-1 0,12-2 0,3-2 0,-1 0-607,-6-1 0,-1 0 0,2-1 607,4 0 0,2-1 0,-1-1 0,0-2 0,-1 0 0,0-3 0,-2-2 0,-1-3 0,0 0 0,0 1 0,0-1 0,0 0 0,1 1 0,-1 0 0,0-2 0,1 0 0,-1-2 0,0 2 0,1 1 0,-1 0 0,0 1 0,-4 0 0,0 0 0,-1 0 0,5-3 0,-1 0 0,0 1 0,-7 2 0,-2 2 0,1-2 0,4-1 0,-1-2 0,1-1 0,0 0 0,0-2 0,-1 0 0,-1 0 0,-1 0 0,1-2 0,4-4 0,-1-2 0,1-1 0,-3 2 0,-1-1 0,0-1 0,1-2 0,-1 0 0,1-1-535,-1 1 1,1 0 0,-1-1 534,3-2 0,-1-2 0,-1 0 0,-2 1 0,-1 0 0,-1-1 0,2-2 0,-1-2 0,-1 1 0,-2 1 0,-1 0 0,-2 0 0,-1-2 0,-2 0 0,1-1 0,3 0 0,1 0 0,2-6-509,-8 3 1,2-6-1,1-1 1,-2 2 508,-5 8 0,-1 1 0,0 0 0,2-3 0,-7 4 0,2-3 0,-1-1 0,0 1 0,-1 1 0,5-7 0,-1 2 0,-1-1 0,1-3 0,-6 6 0,0-3 0,0-2 0,0 1 0,-1 2 0,9-10 0,-1 2 0,-1 0 0,-1-2 0,-9 10 0,-2-1 0,1 0 0,-1-2 0,0 0 0,2-2 0,1-2 0,-1 0 0,-1 1 0,-3 0 0,3-8 0,-4 2 0,-1-1 0,2-4 0,-2 7 0,1-4 0,1 0 0,-2-1 0,-2 4 0,1-9 0,-1 3 0,-2 0 0,0-2 0,-7 14 0,0-2 0,-1 0 0,0-1 0,1 1-335,2-2 0,1 0 0,-1 1 0,1-2 0,-1-1 335,0-5 0,-1-2 0,0-1 0,0 0 0,1 1-239,1-1 1,1 0 0,0-1 0,-1 1 0,0-1 238,-1-2 0,0-1 0,-1-1 0,0 3 0,-1 4 0,1-2 0,-2 4 0,1 1 0,0-4-117,-1 6 1,2-4 0,-1 0 0,0 2 0,-2 3 116,-1 2 0,-1 4 0,-1 1 0,2-4 19,-1 3 0,1-3 0,0-1 0,1 1 1,-2 3-20,3-8 0,0 2 0,-1 1 0,-1 0 215,-3 4 0,-2 0 0,1 2 0,0 2-215,7-10 0,0 3 0,-3 0 667,-7 4 1,-4 0-1,2 6-667,8-7 0,-2 4 1256,-6-2 1,-1 4-1257,-1 15 0,-1 2 3740,9-45-3740,-2 7 0,-9 33 3478,-5 10-3478,2 14 1784,-8 12-1784,4 7 0,-5 10 0,0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29/09/2021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a:t>
            </a:fld>
            <a:endParaRPr lang="en-GB"/>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1001DF-6856-5245-B3C8-1957A0B7B05D}" type="slidenum">
              <a:rPr lang="en-GB"/>
              <a:pPr/>
              <a:t>12</a:t>
            </a:fld>
            <a:endParaRPr lang="en-GB"/>
          </a:p>
        </p:txBody>
      </p:sp>
      <p:sp>
        <p:nvSpPr>
          <p:cNvPr id="1239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32</a:t>
            </a:fld>
            <a:endParaRPr lang="en-GB"/>
          </a:p>
        </p:txBody>
      </p:sp>
    </p:spTree>
    <p:extLst>
      <p:ext uri="{BB962C8B-B14F-4D97-AF65-F5344CB8AC3E}">
        <p14:creationId xmlns:p14="http://schemas.microsoft.com/office/powerpoint/2010/main" val="1282177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33</a:t>
            </a:fld>
            <a:endParaRPr lang="en-GB"/>
          </a:p>
        </p:txBody>
      </p:sp>
    </p:spTree>
    <p:extLst>
      <p:ext uri="{BB962C8B-B14F-4D97-AF65-F5344CB8AC3E}">
        <p14:creationId xmlns:p14="http://schemas.microsoft.com/office/powerpoint/2010/main" val="2377669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34</a:t>
            </a:fld>
            <a:endParaRPr lang="en-GB"/>
          </a:p>
        </p:txBody>
      </p:sp>
    </p:spTree>
    <p:extLst>
      <p:ext uri="{BB962C8B-B14F-4D97-AF65-F5344CB8AC3E}">
        <p14:creationId xmlns:p14="http://schemas.microsoft.com/office/powerpoint/2010/main" val="2777397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35</a:t>
            </a:fld>
            <a:endParaRPr lang="en-GB"/>
          </a:p>
        </p:txBody>
      </p:sp>
    </p:spTree>
    <p:extLst>
      <p:ext uri="{BB962C8B-B14F-4D97-AF65-F5344CB8AC3E}">
        <p14:creationId xmlns:p14="http://schemas.microsoft.com/office/powerpoint/2010/main" val="1730448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36</a:t>
            </a:fld>
            <a:endParaRPr lang="en-GB"/>
          </a:p>
        </p:txBody>
      </p:sp>
    </p:spTree>
    <p:extLst>
      <p:ext uri="{BB962C8B-B14F-4D97-AF65-F5344CB8AC3E}">
        <p14:creationId xmlns:p14="http://schemas.microsoft.com/office/powerpoint/2010/main" val="1478387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37</a:t>
            </a:fld>
            <a:endParaRPr lang="en-GB"/>
          </a:p>
        </p:txBody>
      </p:sp>
    </p:spTree>
    <p:extLst>
      <p:ext uri="{BB962C8B-B14F-4D97-AF65-F5344CB8AC3E}">
        <p14:creationId xmlns:p14="http://schemas.microsoft.com/office/powerpoint/2010/main" val="3925859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38</a:t>
            </a:fld>
            <a:endParaRPr lang="en-GB"/>
          </a:p>
        </p:txBody>
      </p:sp>
    </p:spTree>
    <p:extLst>
      <p:ext uri="{BB962C8B-B14F-4D97-AF65-F5344CB8AC3E}">
        <p14:creationId xmlns:p14="http://schemas.microsoft.com/office/powerpoint/2010/main" val="3309214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1001DF-6856-5245-B3C8-1957A0B7B05D}" type="slidenum">
              <a:rPr lang="en-GB"/>
              <a:pPr/>
              <a:t>13</a:t>
            </a:fld>
            <a:endParaRPr lang="en-GB"/>
          </a:p>
        </p:txBody>
      </p:sp>
      <p:sp>
        <p:nvSpPr>
          <p:cNvPr id="12390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239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32437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3BEC5CB4-09C2-4AEA-AA1D-D36982053166}" type="slidenum">
              <a:rPr lang="en-GB" smtClean="0"/>
              <a:pPr/>
              <a:t>24</a:t>
            </a:fld>
            <a:endParaRPr lang="en-GB"/>
          </a:p>
        </p:txBody>
      </p:sp>
      <p:sp>
        <p:nvSpPr>
          <p:cNvPr id="67587" name="Rectangle 2"/>
          <p:cNvSpPr>
            <a:spLocks noGrp="1" noRot="1" noChangeAspect="1" noChangeArrowheads="1" noTextEdit="1"/>
          </p:cNvSpPr>
          <p:nvPr>
            <p:ph type="sldImg"/>
          </p:nvPr>
        </p:nvSpPr>
        <p:spPr>
          <a:xfrm>
            <a:off x="2357438" y="352425"/>
            <a:ext cx="1876425" cy="1408113"/>
          </a:xfrm>
          <a:ln cap="flat"/>
        </p:spPr>
      </p:sp>
      <p:sp>
        <p:nvSpPr>
          <p:cNvPr id="67588" name="Rectangle 3"/>
          <p:cNvSpPr>
            <a:spLocks noGrp="1" noChangeArrowheads="1"/>
          </p:cNvSpPr>
          <p:nvPr>
            <p:ph type="body" idx="1"/>
          </p:nvPr>
        </p:nvSpPr>
        <p:spPr>
          <a:noFill/>
          <a:ln/>
        </p:spPr>
        <p:txBody>
          <a:bodyPr/>
          <a:lstStyle/>
          <a:p>
            <a:pPr eaLnBrk="1" hangingPunct="1">
              <a:lnSpc>
                <a:spcPct val="90000"/>
              </a:lnSpc>
            </a:pPr>
            <a:endParaRPr lang="en-GB" sz="10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6789CC96-303C-4354-887D-ABE3BAF32AF3}" type="slidenum">
              <a:rPr lang="en-GB" smtClean="0"/>
              <a:pPr/>
              <a:t>25</a:t>
            </a:fld>
            <a:endParaRPr lang="en-GB"/>
          </a:p>
        </p:txBody>
      </p:sp>
      <p:sp>
        <p:nvSpPr>
          <p:cNvPr id="69635" name="Rectangle 2"/>
          <p:cNvSpPr>
            <a:spLocks noGrp="1" noRot="1" noChangeAspect="1" noChangeArrowheads="1" noTextEdit="1"/>
          </p:cNvSpPr>
          <p:nvPr>
            <p:ph type="sldImg"/>
          </p:nvPr>
        </p:nvSpPr>
        <p:spPr>
          <a:xfrm>
            <a:off x="2357438" y="352425"/>
            <a:ext cx="1876425" cy="1408113"/>
          </a:xfrm>
          <a:ln cap="flat"/>
        </p:spPr>
      </p:sp>
      <p:sp>
        <p:nvSpPr>
          <p:cNvPr id="69636" name="Rectangle 3"/>
          <p:cNvSpPr>
            <a:spLocks noGrp="1" noChangeArrowheads="1"/>
          </p:cNvSpPr>
          <p:nvPr>
            <p:ph type="body" idx="1"/>
          </p:nvPr>
        </p:nvSpPr>
        <p:spPr>
          <a:noFill/>
          <a:ln/>
        </p:spPr>
        <p:txBody>
          <a:bodyPr/>
          <a:lstStyle/>
          <a:p>
            <a:pPr eaLnBrk="1" hangingPunct="1">
              <a:lnSpc>
                <a:spcPct val="80000"/>
              </a:lnSpc>
            </a:pPr>
            <a:endParaRPr lang="en-GB" sz="9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the 1970s Peter Honey and Alan Mumford studied and expanded upon David Kolb’s learning model. Honey and Mumford proposed that individuals needed to use one of four different learning styles in order to complete activities. These four styles include: activists, reflectors, pragmatists and theorists.</a:t>
            </a:r>
            <a:endParaRPr lang="en-IT" dirty="0"/>
          </a:p>
        </p:txBody>
      </p:sp>
      <p:sp>
        <p:nvSpPr>
          <p:cNvPr id="4" name="Slide Number Placeholder 3"/>
          <p:cNvSpPr>
            <a:spLocks noGrp="1"/>
          </p:cNvSpPr>
          <p:nvPr>
            <p:ph type="sldNum" sz="quarter" idx="5"/>
          </p:nvPr>
        </p:nvSpPr>
        <p:spPr/>
        <p:txBody>
          <a:bodyPr/>
          <a:lstStyle/>
          <a:p>
            <a:fld id="{DE6C4C16-745E-490D-ACBE-B1C8B174D5AA}" type="slidenum">
              <a:rPr lang="en-GB" smtClean="0"/>
              <a:t>27</a:t>
            </a:fld>
            <a:endParaRPr lang="en-GB"/>
          </a:p>
        </p:txBody>
      </p:sp>
    </p:spTree>
    <p:extLst>
      <p:ext uri="{BB962C8B-B14F-4D97-AF65-F5344CB8AC3E}">
        <p14:creationId xmlns:p14="http://schemas.microsoft.com/office/powerpoint/2010/main" val="1423958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28</a:t>
            </a:fld>
            <a:endParaRPr lang="en-GB"/>
          </a:p>
        </p:txBody>
      </p:sp>
    </p:spTree>
    <p:extLst>
      <p:ext uri="{BB962C8B-B14F-4D97-AF65-F5344CB8AC3E}">
        <p14:creationId xmlns:p14="http://schemas.microsoft.com/office/powerpoint/2010/main" val="1947805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29</a:t>
            </a:fld>
            <a:endParaRPr lang="en-GB"/>
          </a:p>
        </p:txBody>
      </p:sp>
    </p:spTree>
    <p:extLst>
      <p:ext uri="{BB962C8B-B14F-4D97-AF65-F5344CB8AC3E}">
        <p14:creationId xmlns:p14="http://schemas.microsoft.com/office/powerpoint/2010/main" val="1689634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30</a:t>
            </a:fld>
            <a:endParaRPr lang="en-GB"/>
          </a:p>
        </p:txBody>
      </p:sp>
    </p:spTree>
    <p:extLst>
      <p:ext uri="{BB962C8B-B14F-4D97-AF65-F5344CB8AC3E}">
        <p14:creationId xmlns:p14="http://schemas.microsoft.com/office/powerpoint/2010/main" val="1705760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Original definitions by Honey and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31</a:t>
            </a:fld>
            <a:endParaRPr lang="en-GB"/>
          </a:p>
        </p:txBody>
      </p:sp>
    </p:spTree>
    <p:extLst>
      <p:ext uri="{BB962C8B-B14F-4D97-AF65-F5344CB8AC3E}">
        <p14:creationId xmlns:p14="http://schemas.microsoft.com/office/powerpoint/2010/main" val="31990957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6220"/>
            <a:ext cx="7772400" cy="1655763"/>
          </a:xfrm>
        </p:spPr>
        <p:txBody>
          <a:bodyPr anchor="b">
            <a:normAutofit/>
          </a:bodyPr>
          <a:lstStyle>
            <a:lvl1pPr algn="ctr">
              <a:defRPr sz="5400"/>
            </a:lvl1pPr>
          </a:lstStyle>
          <a:p>
            <a:r>
              <a:rPr lang="en-US" dirty="0"/>
              <a:t>Click to edit Master title style</a:t>
            </a:r>
          </a:p>
        </p:txBody>
      </p:sp>
      <p:sp>
        <p:nvSpPr>
          <p:cNvPr id="3" name="Subtitle 2"/>
          <p:cNvSpPr>
            <a:spLocks noGrp="1"/>
          </p:cNvSpPr>
          <p:nvPr>
            <p:ph type="subTitle" idx="1"/>
          </p:nvPr>
        </p:nvSpPr>
        <p:spPr>
          <a:xfrm>
            <a:off x="1143000" y="3596125"/>
            <a:ext cx="6858000" cy="125019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pic>
        <p:nvPicPr>
          <p:cNvPr id="7" name="Picture 6">
            <a:extLst>
              <a:ext uri="{FF2B5EF4-FFF2-40B4-BE49-F238E27FC236}">
                <a16:creationId xmlns:a16="http://schemas.microsoft.com/office/drawing/2014/main" id="{400053B1-04E2-412B-A90B-92581A80CC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26295" y="5295064"/>
            <a:ext cx="5691410" cy="954157"/>
          </a:xfrm>
          <a:prstGeom prst="rect">
            <a:avLst/>
          </a:prstGeom>
        </p:spPr>
      </p:pic>
    </p:spTree>
    <p:extLst>
      <p:ext uri="{BB962C8B-B14F-4D97-AF65-F5344CB8AC3E}">
        <p14:creationId xmlns:p14="http://schemas.microsoft.com/office/powerpoint/2010/main" val="1632837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925816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54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093736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2454441"/>
            <a:ext cx="3886200" cy="37225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2454441"/>
            <a:ext cx="3886200" cy="3722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238362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0316" y="1039528"/>
            <a:ext cx="7886700" cy="101372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202773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926080"/>
            <a:ext cx="3868340" cy="3465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202773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926080"/>
            <a:ext cx="3887391" cy="3465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www.coe.int/cybercrime</a:t>
            </a:r>
            <a:endParaRPr lang="en-GB" dirty="0"/>
          </a:p>
        </p:txBody>
      </p:sp>
      <p:sp>
        <p:nvSpPr>
          <p:cNvPr id="9" name="Slide Number Placeholder 8"/>
          <p:cNvSpPr>
            <a:spLocks noGrp="1"/>
          </p:cNvSpPr>
          <p:nvPr>
            <p:ph type="sldNum" sz="quarter" idx="12"/>
          </p:nvPr>
        </p:nvSpPr>
        <p:spPr/>
        <p:txBody>
          <a:bodyPr/>
          <a:lstStyle/>
          <a:p>
            <a:fld id="{B1D9BA23-6223-4617-9598-728E7A9462B0}" type="slidenum">
              <a:rPr lang="en-GB" smtClean="0"/>
              <a:pPr/>
              <a:t>‹#›</a:t>
            </a:fld>
            <a:endParaRPr lang="en-GB"/>
          </a:p>
        </p:txBody>
      </p:sp>
    </p:spTree>
    <p:extLst>
      <p:ext uri="{BB962C8B-B14F-4D97-AF65-F5344CB8AC3E}">
        <p14:creationId xmlns:p14="http://schemas.microsoft.com/office/powerpoint/2010/main" val="3499322781"/>
      </p:ext>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www.coe.int/cybercrime</a:t>
            </a:r>
          </a:p>
        </p:txBody>
      </p:sp>
      <p:sp>
        <p:nvSpPr>
          <p:cNvPr id="5" name="Slide Number Placeholder 4"/>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587627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www.coe.int/cybercrime</a:t>
            </a:r>
          </a:p>
        </p:txBody>
      </p:sp>
      <p:sp>
        <p:nvSpPr>
          <p:cNvPr id="4" name="Slide Number Placeholder 3"/>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839577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459" y="1145406"/>
            <a:ext cx="2949178" cy="1222409"/>
          </a:xfrm>
        </p:spPr>
        <p:txBody>
          <a:bodyPr anchor="b">
            <a:noAutofit/>
          </a:bodyPr>
          <a:lstStyle>
            <a:lvl1pPr>
              <a:defRPr sz="2800"/>
            </a:lvl1pPr>
          </a:lstStyle>
          <a:p>
            <a:r>
              <a:rPr lang="en-US" dirty="0"/>
              <a:t>Click to edit Master title style</a:t>
            </a:r>
          </a:p>
        </p:txBody>
      </p:sp>
      <p:sp>
        <p:nvSpPr>
          <p:cNvPr id="3" name="Content Placeholder 2"/>
          <p:cNvSpPr>
            <a:spLocks noGrp="1"/>
          </p:cNvSpPr>
          <p:nvPr>
            <p:ph idx="1"/>
          </p:nvPr>
        </p:nvSpPr>
        <p:spPr>
          <a:xfrm>
            <a:off x="3885009" y="1145406"/>
            <a:ext cx="4629150" cy="510859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7459" y="2473693"/>
            <a:ext cx="2949178" cy="37803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708977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193533"/>
            <a:ext cx="2949178" cy="1194706"/>
          </a:xfrm>
        </p:spPr>
        <p:txBody>
          <a:bodyPr anchor="b">
            <a:no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193534"/>
            <a:ext cx="4629150" cy="5119906"/>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501851"/>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258827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ti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203158"/>
            <a:ext cx="7886700" cy="11615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2454441"/>
            <a:ext cx="7886700" cy="372252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C3A2350B-F9F3-476B-9008-ACA7547F402C}"/>
              </a:ext>
            </a:extLst>
          </p:cNvPr>
          <p:cNvSpPr/>
          <p:nvPr userDrawn="1"/>
        </p:nvSpPr>
        <p:spPr>
          <a:xfrm>
            <a:off x="0" y="6511789"/>
            <a:ext cx="9144000" cy="40957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1FF6E252-CD60-4B07-BD00-910E4255E7ED}"/>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19150"/>
            <a:ext cx="9144000" cy="971550"/>
          </a:xfrm>
          <a:prstGeom prst="rect">
            <a:avLst/>
          </a:prstGeom>
        </p:spPr>
      </p:pic>
      <p:sp>
        <p:nvSpPr>
          <p:cNvPr id="4" name="Date Placeholder 3"/>
          <p:cNvSpPr>
            <a:spLocks noGrp="1"/>
          </p:cNvSpPr>
          <p:nvPr>
            <p:ph type="dt" sz="half" idx="2"/>
          </p:nvPr>
        </p:nvSpPr>
        <p:spPr>
          <a:xfrm>
            <a:off x="628649" y="6531039"/>
            <a:ext cx="2364807" cy="365125"/>
          </a:xfrm>
          <a:prstGeom prst="rect">
            <a:avLst/>
          </a:prstGeom>
        </p:spPr>
        <p:txBody>
          <a:bodyPr vert="horz" lIns="91440" tIns="45720" rIns="91440" bIns="45720" rtlCol="0" anchor="ctr"/>
          <a:lstStyle>
            <a:lvl1pPr algn="l">
              <a:defRPr sz="1200" b="1">
                <a:solidFill>
                  <a:schemeClr val="bg1"/>
                </a:solidFill>
                <a:latin typeface="Verdana" panose="020B0604030504040204" pitchFamily="34" charset="0"/>
                <a:ea typeface="Verdana" panose="020B0604030504040204" pitchFamily="34" charset="0"/>
              </a:defRPr>
            </a:lvl1pPr>
          </a:lstStyle>
          <a:p>
            <a:r>
              <a:rPr lang="en-GB"/>
              <a:t>www.coe.int/cybercrime</a:t>
            </a:r>
            <a:endParaRPr lang="en-GB" dirty="0"/>
          </a:p>
        </p:txBody>
      </p:sp>
      <p:sp>
        <p:nvSpPr>
          <p:cNvPr id="6" name="Slide Number Placeholder 5"/>
          <p:cNvSpPr>
            <a:spLocks noGrp="1"/>
          </p:cNvSpPr>
          <p:nvPr>
            <p:ph type="sldNum" sz="quarter" idx="4"/>
          </p:nvPr>
        </p:nvSpPr>
        <p:spPr>
          <a:xfrm>
            <a:off x="6457950" y="6531039"/>
            <a:ext cx="2057400" cy="365125"/>
          </a:xfrm>
          <a:prstGeom prst="rect">
            <a:avLst/>
          </a:prstGeom>
        </p:spPr>
        <p:txBody>
          <a:bodyPr vert="horz" lIns="91440" tIns="45720" rIns="91440" bIns="45720" rtlCol="0" anchor="ctr"/>
          <a:lstStyle>
            <a:lvl1pPr algn="r">
              <a:defRPr sz="12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spTree>
    <p:extLst>
      <p:ext uri="{BB962C8B-B14F-4D97-AF65-F5344CB8AC3E}">
        <p14:creationId xmlns:p14="http://schemas.microsoft.com/office/powerpoint/2010/main" val="2986248027"/>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hdr="0" ftr="0"/>
  <p:txStyles>
    <p:titleStyle>
      <a:lvl1pPr algn="l" defTabSz="914400" rtl="0" eaLnBrk="1" latinLnBrk="0" hangingPunct="1">
        <a:lnSpc>
          <a:spcPct val="90000"/>
        </a:lnSpc>
        <a:spcBef>
          <a:spcPct val="0"/>
        </a:spcBef>
        <a:buNone/>
        <a:defRPr sz="4000" kern="1200">
          <a:solidFill>
            <a:schemeClr val="tx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SArAggTULLU?feature=oembe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v74nRbWSNqk?feature=oembed"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jamestiffinjr.com/project/experimenting-with-pendulum-art/"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pngimg.com/download/216"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philosophicalanthropology.net/2011/09/understand-process-of-your-thinking.html"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jamestiffinjr.com/project/experimenting-with-pendulum-art/"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philosophicalanthropology.net/2011/09/understand-process-of-your-thinking.html"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pngimg.com/download/691"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publicdomainpictures.net/view-image.php?image=9638&amp;jazyk=FR" TargetMode="External"/><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24BEE-F080-4497-B183-2AA405912103}"/>
              </a:ext>
            </a:extLst>
          </p:cNvPr>
          <p:cNvSpPr>
            <a:spLocks noGrp="1"/>
          </p:cNvSpPr>
          <p:nvPr>
            <p:ph type="ctrTitle"/>
          </p:nvPr>
        </p:nvSpPr>
        <p:spPr/>
        <p:txBody>
          <a:bodyPr/>
          <a:lstStyle/>
          <a:p>
            <a:r>
              <a:rPr lang="en-GB" dirty="0"/>
              <a:t>The art of learning and training</a:t>
            </a:r>
          </a:p>
        </p:txBody>
      </p:sp>
      <p:sp>
        <p:nvSpPr>
          <p:cNvPr id="3" name="Subtitle 2">
            <a:extLst>
              <a:ext uri="{FF2B5EF4-FFF2-40B4-BE49-F238E27FC236}">
                <a16:creationId xmlns:a16="http://schemas.microsoft.com/office/drawing/2014/main" id="{4DA3C767-8F6C-4238-A52C-53F1945DEC21}"/>
              </a:ext>
            </a:extLst>
          </p:cNvPr>
          <p:cNvSpPr>
            <a:spLocks noGrp="1"/>
          </p:cNvSpPr>
          <p:nvPr>
            <p:ph type="subTitle" idx="1"/>
          </p:nvPr>
        </p:nvSpPr>
        <p:spPr/>
        <p:txBody>
          <a:bodyPr/>
          <a:lstStyle/>
          <a:p>
            <a:r>
              <a:rPr lang="en-GB" dirty="0"/>
              <a:t>Name of trainer</a:t>
            </a:r>
          </a:p>
        </p:txBody>
      </p:sp>
      <p:sp>
        <p:nvSpPr>
          <p:cNvPr id="4" name="Date Placeholder 3">
            <a:extLst>
              <a:ext uri="{FF2B5EF4-FFF2-40B4-BE49-F238E27FC236}">
                <a16:creationId xmlns:a16="http://schemas.microsoft.com/office/drawing/2014/main" id="{9853E9CF-E1AD-4CAB-A3E8-27D4B78A612A}"/>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90D77E1A-6E83-4ECF-810B-CE5090C0F97E}"/>
              </a:ext>
            </a:extLst>
          </p:cNvPr>
          <p:cNvSpPr>
            <a:spLocks noGrp="1"/>
          </p:cNvSpPr>
          <p:nvPr>
            <p:ph type="sldNum" sz="quarter" idx="12"/>
          </p:nvPr>
        </p:nvSpPr>
        <p:spPr/>
        <p:txBody>
          <a:bodyPr/>
          <a:lstStyle/>
          <a:p>
            <a:fld id="{B1D9BA23-6223-4617-9598-728E7A9462B0}" type="slidenum">
              <a:rPr lang="en-GB" smtClean="0"/>
              <a:t>1</a:t>
            </a:fld>
            <a:endParaRPr lang="en-GB"/>
          </a:p>
        </p:txBody>
      </p:sp>
    </p:spTree>
    <p:extLst>
      <p:ext uri="{BB962C8B-B14F-4D97-AF65-F5344CB8AC3E}">
        <p14:creationId xmlns:p14="http://schemas.microsoft.com/office/powerpoint/2010/main" val="369802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2312678"/>
            <a:ext cx="8302336" cy="2062241"/>
          </a:xfrm>
        </p:spPr>
        <p:txBody>
          <a:bodyPr>
            <a:normAutofit/>
          </a:bodyPr>
          <a:lstStyle/>
          <a:p>
            <a:pPr algn="ctr"/>
            <a:r>
              <a:rPr lang="en-US" b="1" dirty="0"/>
              <a:t>Andragogy and the fundamentals of adult education</a:t>
            </a:r>
            <a:endParaRPr lang="en-GB"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10</a:t>
            </a:fld>
            <a:endParaRPr lang="en-GB"/>
          </a:p>
        </p:txBody>
      </p:sp>
    </p:spTree>
    <p:extLst>
      <p:ext uri="{BB962C8B-B14F-4D97-AF65-F5344CB8AC3E}">
        <p14:creationId xmlns:p14="http://schemas.microsoft.com/office/powerpoint/2010/main" val="4280637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11513"/>
            <a:ext cx="8229600" cy="1143000"/>
          </a:xfrm>
        </p:spPr>
        <p:txBody>
          <a:bodyPr/>
          <a:lstStyle/>
          <a:p>
            <a:r>
              <a:rPr lang="en-GB" noProof="0"/>
              <a:t>Let’s start with some basics…</a:t>
            </a:r>
          </a:p>
        </p:txBody>
      </p:sp>
      <p:sp>
        <p:nvSpPr>
          <p:cNvPr id="5" name="Segnaposto numero diapositiva 4"/>
          <p:cNvSpPr>
            <a:spLocks noGrp="1"/>
          </p:cNvSpPr>
          <p:nvPr>
            <p:ph type="sldNum" sz="quarter" idx="12"/>
          </p:nvPr>
        </p:nvSpPr>
        <p:spPr/>
        <p:txBody>
          <a:bodyPr/>
          <a:lstStyle/>
          <a:p>
            <a:fld id="{10ECD8D1-89E9-1045-8AF5-1B4F25AE41B0}" type="slidenum">
              <a:rPr lang="it-IT" smtClean="0"/>
              <a:t>11</a:t>
            </a:fld>
            <a:endParaRPr lang="it-IT"/>
          </a:p>
        </p:txBody>
      </p:sp>
    </p:spTree>
    <p:extLst>
      <p:ext uri="{BB962C8B-B14F-4D97-AF65-F5344CB8AC3E}">
        <p14:creationId xmlns:p14="http://schemas.microsoft.com/office/powerpoint/2010/main" val="2737609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2952400" y="1432436"/>
            <a:ext cx="7772400" cy="1143000"/>
          </a:xfrm>
        </p:spPr>
        <p:txBody>
          <a:bodyPr/>
          <a:lstStyle/>
          <a:p>
            <a:r>
              <a:rPr lang="en-GB" noProof="0" dirty="0"/>
              <a:t>What is learning?</a:t>
            </a:r>
          </a:p>
        </p:txBody>
      </p:sp>
      <p:sp>
        <p:nvSpPr>
          <p:cNvPr id="122885" name="AutoShape 5" descr="img3_6"/>
          <p:cNvSpPr>
            <a:spLocks noChangeAspect="1" noChangeArrowheads="1"/>
          </p:cNvSpPr>
          <p:nvPr/>
        </p:nvSpPr>
        <p:spPr bwMode="auto">
          <a:xfrm>
            <a:off x="1474788" y="2503488"/>
            <a:ext cx="6194425" cy="1851025"/>
          </a:xfrm>
          <a:prstGeom prst="rect">
            <a:avLst/>
          </a:prstGeom>
          <a:noFill/>
          <a:extLst>
            <a:ext uri="{909E8E84-426E-40dd-AFC4-6F175D3DCCD1}">
              <a14:hiddenFill xmlns:a14="http://schemas.microsoft.com/office/drawing/2010/main" xmlns="">
                <a:solidFill>
                  <a:srgbClr val="FFFFFF"/>
                </a:solidFill>
              </a14:hiddenFill>
            </a:ext>
          </a:extLst>
        </p:spPr>
        <p:txBody>
          <a:bodyPr/>
          <a:lstStyle/>
          <a:p>
            <a:endParaRPr lang="it-IT"/>
          </a:p>
        </p:txBody>
      </p:sp>
      <p:pic>
        <p:nvPicPr>
          <p:cNvPr id="122889" name="Picture 9"/>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1071"/>
          <a:stretch>
            <a:fillRect/>
          </a:stretch>
        </p:blipFill>
        <p:spPr>
          <a:xfrm>
            <a:off x="484554" y="979187"/>
            <a:ext cx="1980465" cy="2164365"/>
          </a:xfrm>
          <a:noFill/>
          <a:ln/>
          <a:extLst>
            <a:ext uri="{909E8E84-426E-40dd-AFC4-6F175D3DCCD1}">
              <a14:hiddenFill xmlns:a14="http://schemas.microsoft.com/office/drawing/2010/main" xmlns="">
                <a:solidFill>
                  <a:srgbClr val="00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122891" name="Rectangle 11"/>
          <p:cNvSpPr>
            <a:spLocks noChangeArrowheads="1"/>
          </p:cNvSpPr>
          <p:nvPr/>
        </p:nvSpPr>
        <p:spPr bwMode="auto">
          <a:xfrm>
            <a:off x="287337" y="3143552"/>
            <a:ext cx="8569325" cy="34239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tIns="152352" bIns="38088" anchor="ctr">
            <a:spAutoFit/>
          </a:bodyPr>
          <a:lstStyle/>
          <a:p>
            <a:pPr algn="just"/>
            <a:r>
              <a:rPr lang="it-IT" sz="3000" dirty="0"/>
              <a:t>The </a:t>
            </a:r>
            <a:r>
              <a:rPr lang="it-IT" sz="3000" dirty="0" err="1"/>
              <a:t>acquisition</a:t>
            </a:r>
            <a:r>
              <a:rPr lang="it-IT" sz="3000" dirty="0"/>
              <a:t> and </a:t>
            </a:r>
            <a:r>
              <a:rPr lang="it-IT" sz="3000" dirty="0" err="1"/>
              <a:t>development</a:t>
            </a:r>
            <a:r>
              <a:rPr lang="it-IT" sz="3000" dirty="0"/>
              <a:t> of </a:t>
            </a:r>
            <a:r>
              <a:rPr lang="it-IT" sz="3000" b="1" dirty="0" err="1"/>
              <a:t>memories</a:t>
            </a:r>
            <a:r>
              <a:rPr lang="it-IT" sz="3000" dirty="0"/>
              <a:t> and </a:t>
            </a:r>
            <a:r>
              <a:rPr lang="it-IT" sz="3000" b="1" dirty="0" err="1"/>
              <a:t>behaviors</a:t>
            </a:r>
            <a:r>
              <a:rPr lang="it-IT" sz="3000" dirty="0"/>
              <a:t>, </a:t>
            </a:r>
            <a:r>
              <a:rPr lang="it-IT" sz="3000" dirty="0" err="1"/>
              <a:t>including</a:t>
            </a:r>
            <a:r>
              <a:rPr lang="it-IT" sz="3000" dirty="0"/>
              <a:t> </a:t>
            </a:r>
            <a:r>
              <a:rPr lang="it-IT" sz="3000" b="1" dirty="0" err="1"/>
              <a:t>skills</a:t>
            </a:r>
            <a:r>
              <a:rPr lang="it-IT" sz="3000" b="1" dirty="0"/>
              <a:t>, </a:t>
            </a:r>
            <a:r>
              <a:rPr lang="it-IT" sz="3000" b="1" dirty="0" err="1"/>
              <a:t>knowledge</a:t>
            </a:r>
            <a:r>
              <a:rPr lang="it-IT" sz="3000" b="1" dirty="0"/>
              <a:t>, </a:t>
            </a:r>
            <a:r>
              <a:rPr lang="it-IT" sz="3000" b="1" dirty="0" err="1"/>
              <a:t>understanding</a:t>
            </a:r>
            <a:r>
              <a:rPr lang="it-IT" sz="3000" b="1" dirty="0"/>
              <a:t>, </a:t>
            </a:r>
            <a:r>
              <a:rPr lang="it-IT" sz="3000" b="1" dirty="0" err="1"/>
              <a:t>values</a:t>
            </a:r>
            <a:r>
              <a:rPr lang="it-IT" sz="3000" dirty="0"/>
              <a:t>, and </a:t>
            </a:r>
            <a:r>
              <a:rPr lang="it-IT" sz="3000" b="1" dirty="0" err="1"/>
              <a:t>wisdom</a:t>
            </a:r>
            <a:r>
              <a:rPr lang="it-IT" sz="3000" dirty="0"/>
              <a:t>. </a:t>
            </a:r>
          </a:p>
          <a:p>
            <a:pPr algn="just"/>
            <a:endParaRPr lang="en-GB" sz="3000" dirty="0"/>
          </a:p>
          <a:p>
            <a:pPr algn="just"/>
            <a:r>
              <a:rPr lang="it-IT" sz="3000" dirty="0" err="1"/>
              <a:t>It</a:t>
            </a:r>
            <a:r>
              <a:rPr lang="it-IT" sz="3000" dirty="0"/>
              <a:t> </a:t>
            </a:r>
            <a:r>
              <a:rPr lang="it-IT" sz="3000" dirty="0" err="1"/>
              <a:t>is</a:t>
            </a:r>
            <a:r>
              <a:rPr lang="it-IT" sz="3000" dirty="0"/>
              <a:t> the </a:t>
            </a:r>
            <a:r>
              <a:rPr lang="it-IT" sz="3000" dirty="0" err="1"/>
              <a:t>product</a:t>
            </a:r>
            <a:r>
              <a:rPr lang="it-IT" sz="3000" dirty="0"/>
              <a:t> of </a:t>
            </a:r>
            <a:r>
              <a:rPr lang="it-IT" sz="3000" b="1" dirty="0" err="1"/>
              <a:t>experience</a:t>
            </a:r>
            <a:r>
              <a:rPr lang="it-IT" sz="3000" dirty="0"/>
              <a:t> and the goal of </a:t>
            </a:r>
            <a:r>
              <a:rPr lang="it-IT" sz="3000" b="1" dirty="0" err="1"/>
              <a:t>education</a:t>
            </a:r>
            <a:r>
              <a:rPr lang="it-IT" sz="3000" dirty="0"/>
              <a:t>.</a:t>
            </a:r>
          </a:p>
          <a:p>
            <a:pPr algn="just"/>
            <a:endParaRPr lang="it-IT" sz="3000" dirty="0"/>
          </a:p>
        </p:txBody>
      </p:sp>
    </p:spTree>
    <p:extLst>
      <p:ext uri="{BB962C8B-B14F-4D97-AF65-F5344CB8AC3E}">
        <p14:creationId xmlns:p14="http://schemas.microsoft.com/office/powerpoint/2010/main" val="191256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2952400" y="1432436"/>
            <a:ext cx="7772400" cy="1143000"/>
          </a:xfrm>
        </p:spPr>
        <p:txBody>
          <a:bodyPr/>
          <a:lstStyle/>
          <a:p>
            <a:r>
              <a:rPr lang="en-GB" noProof="0" dirty="0"/>
              <a:t>What is learning?</a:t>
            </a:r>
          </a:p>
        </p:txBody>
      </p:sp>
      <p:sp>
        <p:nvSpPr>
          <p:cNvPr id="122885" name="AutoShape 5" descr="img3_6"/>
          <p:cNvSpPr>
            <a:spLocks noChangeAspect="1" noChangeArrowheads="1"/>
          </p:cNvSpPr>
          <p:nvPr/>
        </p:nvSpPr>
        <p:spPr bwMode="auto">
          <a:xfrm>
            <a:off x="1474788" y="2503488"/>
            <a:ext cx="6194425" cy="1851025"/>
          </a:xfrm>
          <a:prstGeom prst="rect">
            <a:avLst/>
          </a:prstGeom>
          <a:noFill/>
          <a:extLst>
            <a:ext uri="{909E8E84-426E-40dd-AFC4-6F175D3DCCD1}">
              <a14:hiddenFill xmlns="" xmlns:a14="http://schemas.microsoft.com/office/drawing/2010/main">
                <a:solidFill>
                  <a:srgbClr val="FFFFFF"/>
                </a:solidFill>
              </a14:hiddenFill>
            </a:ext>
          </a:extLst>
        </p:spPr>
        <p:txBody>
          <a:bodyPr/>
          <a:lstStyle/>
          <a:p>
            <a:endParaRPr lang="it-IT"/>
          </a:p>
        </p:txBody>
      </p:sp>
      <p:pic>
        <p:nvPicPr>
          <p:cNvPr id="122889" name="Picture 9"/>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1071"/>
          <a:stretch>
            <a:fillRect/>
          </a:stretch>
        </p:blipFill>
        <p:spPr>
          <a:xfrm>
            <a:off x="484554" y="979187"/>
            <a:ext cx="1980465" cy="2164365"/>
          </a:xfrm>
          <a:noFill/>
          <a:ln/>
          <a:extLst>
            <a:ext uri="{909E8E84-426E-40dd-AFC4-6F175D3DCCD1}">
              <a14:hiddenFill xmlns="" xmlns:a14="http://schemas.microsoft.com/office/drawing/2010/main">
                <a:solidFill>
                  <a:srgbClr val="00CC99"/>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
        <p:nvSpPr>
          <p:cNvPr id="122891" name="Rectangle 11"/>
          <p:cNvSpPr>
            <a:spLocks noChangeArrowheads="1"/>
          </p:cNvSpPr>
          <p:nvPr/>
        </p:nvSpPr>
        <p:spPr bwMode="auto">
          <a:xfrm>
            <a:off x="287337" y="3143552"/>
            <a:ext cx="8569325" cy="33316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tIns="152352" bIns="38088" anchor="ctr">
            <a:spAutoFit/>
          </a:bodyPr>
          <a:lstStyle/>
          <a:p>
            <a:pPr algn="just"/>
            <a:r>
              <a:rPr lang="it-IT" sz="3600" dirty="0" err="1"/>
              <a:t>It</a:t>
            </a:r>
            <a:r>
              <a:rPr lang="it-IT" sz="3600" dirty="0"/>
              <a:t> </a:t>
            </a:r>
            <a:r>
              <a:rPr lang="it-IT" sz="3600" dirty="0" err="1"/>
              <a:t>ranges</a:t>
            </a:r>
            <a:r>
              <a:rPr lang="it-IT" sz="3600" dirty="0"/>
              <a:t> from </a:t>
            </a:r>
            <a:r>
              <a:rPr lang="it-IT" sz="3600" dirty="0" err="1"/>
              <a:t>simple</a:t>
            </a:r>
            <a:r>
              <a:rPr lang="it-IT" sz="3600" dirty="0"/>
              <a:t> </a:t>
            </a:r>
            <a:r>
              <a:rPr lang="it-IT" sz="3600" dirty="0" err="1"/>
              <a:t>forms</a:t>
            </a:r>
            <a:r>
              <a:rPr lang="it-IT" sz="3600" dirty="0"/>
              <a:t> </a:t>
            </a:r>
            <a:r>
              <a:rPr lang="it-IT" sz="3600" dirty="0" err="1"/>
              <a:t>such</a:t>
            </a:r>
            <a:r>
              <a:rPr lang="it-IT" sz="3600" dirty="0"/>
              <a:t> </a:t>
            </a:r>
            <a:r>
              <a:rPr lang="it-IT" sz="3600" dirty="0" err="1"/>
              <a:t>as</a:t>
            </a:r>
            <a:r>
              <a:rPr lang="it-IT" sz="3600" dirty="0"/>
              <a:t> </a:t>
            </a:r>
            <a:r>
              <a:rPr lang="it-IT" sz="3600" b="1" dirty="0" err="1"/>
              <a:t>habituation</a:t>
            </a:r>
            <a:r>
              <a:rPr lang="it-IT" sz="3600" b="1" dirty="0"/>
              <a:t> and </a:t>
            </a:r>
            <a:r>
              <a:rPr lang="it-IT" sz="3600" b="1" dirty="0" err="1"/>
              <a:t>classical</a:t>
            </a:r>
            <a:r>
              <a:rPr lang="it-IT" sz="3600" b="1" dirty="0"/>
              <a:t> </a:t>
            </a:r>
            <a:r>
              <a:rPr lang="it-IT" sz="3600" b="1" dirty="0" err="1"/>
              <a:t>conditioning</a:t>
            </a:r>
            <a:r>
              <a:rPr lang="it-IT" sz="3600" dirty="0"/>
              <a:t>, </a:t>
            </a:r>
            <a:r>
              <a:rPr lang="it-IT" sz="3600" dirty="0" err="1"/>
              <a:t>seen</a:t>
            </a:r>
            <a:r>
              <a:rPr lang="it-IT" sz="3600" dirty="0"/>
              <a:t> in </a:t>
            </a:r>
            <a:r>
              <a:rPr lang="it-IT" sz="3600" dirty="0" err="1"/>
              <a:t>many</a:t>
            </a:r>
            <a:r>
              <a:rPr lang="it-IT" sz="3600" dirty="0"/>
              <a:t> </a:t>
            </a:r>
            <a:r>
              <a:rPr lang="it-IT" sz="3600" dirty="0" err="1"/>
              <a:t>animal</a:t>
            </a:r>
            <a:r>
              <a:rPr lang="it-IT" sz="3600" dirty="0"/>
              <a:t> </a:t>
            </a:r>
            <a:r>
              <a:rPr lang="it-IT" sz="3600" dirty="0" err="1"/>
              <a:t>species</a:t>
            </a:r>
            <a:r>
              <a:rPr lang="it-IT" sz="3600" dirty="0"/>
              <a:t>, to more </a:t>
            </a:r>
            <a:r>
              <a:rPr lang="it-IT" sz="3600" dirty="0" err="1"/>
              <a:t>complex</a:t>
            </a:r>
            <a:r>
              <a:rPr lang="it-IT" sz="3600" dirty="0"/>
              <a:t> </a:t>
            </a:r>
            <a:r>
              <a:rPr lang="it-IT" sz="3600" dirty="0" err="1"/>
              <a:t>activities</a:t>
            </a:r>
            <a:r>
              <a:rPr lang="it-IT" sz="3600" dirty="0"/>
              <a:t> </a:t>
            </a:r>
            <a:r>
              <a:rPr lang="it-IT" sz="3600" dirty="0" err="1"/>
              <a:t>such</a:t>
            </a:r>
            <a:r>
              <a:rPr lang="it-IT" sz="3600" dirty="0"/>
              <a:t> </a:t>
            </a:r>
            <a:r>
              <a:rPr lang="it-IT" sz="3600" dirty="0" err="1"/>
              <a:t>as</a:t>
            </a:r>
            <a:r>
              <a:rPr lang="it-IT" sz="3600" dirty="0"/>
              <a:t> </a:t>
            </a:r>
            <a:r>
              <a:rPr lang="it-IT" sz="3600" b="1" dirty="0"/>
              <a:t>play</a:t>
            </a:r>
            <a:r>
              <a:rPr lang="it-IT" sz="3600" dirty="0"/>
              <a:t>, </a:t>
            </a:r>
            <a:r>
              <a:rPr lang="it-IT" sz="3600" dirty="0" err="1"/>
              <a:t>seen</a:t>
            </a:r>
            <a:r>
              <a:rPr lang="it-IT" sz="3600" dirty="0"/>
              <a:t> </a:t>
            </a:r>
            <a:r>
              <a:rPr lang="it-IT" sz="3600" dirty="0" err="1"/>
              <a:t>only</a:t>
            </a:r>
            <a:r>
              <a:rPr lang="it-IT" sz="3600" dirty="0"/>
              <a:t> in </a:t>
            </a:r>
            <a:r>
              <a:rPr lang="it-IT" sz="3600" dirty="0" err="1"/>
              <a:t>relatively</a:t>
            </a:r>
            <a:r>
              <a:rPr lang="it-IT" sz="3600" dirty="0"/>
              <a:t> </a:t>
            </a:r>
            <a:r>
              <a:rPr lang="it-IT" sz="3600" dirty="0" err="1"/>
              <a:t>intelligent</a:t>
            </a:r>
            <a:r>
              <a:rPr lang="it-IT" sz="3600" dirty="0"/>
              <a:t> </a:t>
            </a:r>
            <a:r>
              <a:rPr lang="it-IT" sz="3600" dirty="0" err="1"/>
              <a:t>animals</a:t>
            </a:r>
            <a:r>
              <a:rPr lang="it-IT" sz="3600" dirty="0"/>
              <a:t>.</a:t>
            </a:r>
            <a:r>
              <a:rPr lang="en-GB" sz="3600" dirty="0"/>
              <a:t> </a:t>
            </a:r>
          </a:p>
          <a:p>
            <a:pPr algn="just"/>
            <a:endParaRPr lang="it-IT" sz="2400" dirty="0"/>
          </a:p>
        </p:txBody>
      </p:sp>
    </p:spTree>
    <p:extLst>
      <p:ext uri="{BB962C8B-B14F-4D97-AF65-F5344CB8AC3E}">
        <p14:creationId xmlns:p14="http://schemas.microsoft.com/office/powerpoint/2010/main" val="2520584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GB" noProof="0" dirty="0"/>
              <a:t>Malcom Knowles’ assumptions</a:t>
            </a:r>
          </a:p>
        </p:txBody>
      </p:sp>
      <p:pic>
        <p:nvPicPr>
          <p:cNvPr id="4" name="Online Media 3" descr="Adult Learning Theory | Knowles' 6 Assumptions of Adult Learners">
            <a:hlinkClick r:id="" action="ppaction://media"/>
            <a:extLst>
              <a:ext uri="{FF2B5EF4-FFF2-40B4-BE49-F238E27FC236}">
                <a16:creationId xmlns:a16="http://schemas.microsoft.com/office/drawing/2014/main" id="{B9737146-21F9-134A-A793-A5DDDEB1C25D}"/>
              </a:ext>
            </a:extLst>
          </p:cNvPr>
          <p:cNvPicPr>
            <a:picLocks noGrp="1" noRot="1" noChangeAspect="1"/>
          </p:cNvPicPr>
          <p:nvPr>
            <p:ph idx="1"/>
            <a:videoFile r:link="rId1"/>
          </p:nvPr>
        </p:nvPicPr>
        <p:blipFill>
          <a:blip r:embed="rId3"/>
          <a:stretch>
            <a:fillRect/>
          </a:stretch>
        </p:blipFill>
        <p:spPr>
          <a:xfrm>
            <a:off x="1277938" y="2454275"/>
            <a:ext cx="6588125" cy="3722688"/>
          </a:xfrm>
          <a:prstGeom prst="rect">
            <a:avLst/>
          </a:prstGeom>
        </p:spPr>
      </p:pic>
      <p:sp>
        <p:nvSpPr>
          <p:cNvPr id="5" name="Segnaposto numero diapositiva 4"/>
          <p:cNvSpPr>
            <a:spLocks noGrp="1"/>
          </p:cNvSpPr>
          <p:nvPr>
            <p:ph type="sldNum" sz="quarter" idx="12"/>
          </p:nvPr>
        </p:nvSpPr>
        <p:spPr/>
        <p:txBody>
          <a:bodyPr/>
          <a:lstStyle/>
          <a:p>
            <a:fld id="{10ECD8D1-89E9-1045-8AF5-1B4F25AE41B0}" type="slidenum">
              <a:rPr lang="it-IT" smtClean="0"/>
              <a:t>14</a:t>
            </a:fld>
            <a:endParaRPr lang="it-IT"/>
          </a:p>
        </p:txBody>
      </p:sp>
    </p:spTree>
    <p:extLst>
      <p:ext uri="{BB962C8B-B14F-4D97-AF65-F5344CB8AC3E}">
        <p14:creationId xmlns:p14="http://schemas.microsoft.com/office/powerpoint/2010/main" val="12175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noProof="0"/>
              <a:t>Critical elements</a:t>
            </a:r>
          </a:p>
        </p:txBody>
      </p:sp>
      <p:sp>
        <p:nvSpPr>
          <p:cNvPr id="3" name="Segnaposto contenuto 2"/>
          <p:cNvSpPr>
            <a:spLocks noGrp="1"/>
          </p:cNvSpPr>
          <p:nvPr>
            <p:ph idx="1"/>
          </p:nvPr>
        </p:nvSpPr>
        <p:spPr/>
        <p:txBody>
          <a:bodyPr>
            <a:normAutofit/>
          </a:bodyPr>
          <a:lstStyle/>
          <a:p>
            <a:pPr>
              <a:buFont typeface="Wingdings" charset="2"/>
              <a:buChar char="²"/>
            </a:pPr>
            <a:r>
              <a:rPr lang="en-GB" noProof="0"/>
              <a:t> Autonomy of learners</a:t>
            </a:r>
          </a:p>
          <a:p>
            <a:pPr>
              <a:buFont typeface="Wingdings" charset="2"/>
              <a:buChar char="²"/>
            </a:pPr>
            <a:r>
              <a:rPr lang="en-GB" noProof="0"/>
              <a:t> Readiness to learn</a:t>
            </a:r>
          </a:p>
          <a:p>
            <a:pPr>
              <a:buFont typeface="Wingdings" charset="2"/>
              <a:buChar char="²"/>
            </a:pPr>
            <a:r>
              <a:rPr lang="en-GB" noProof="0"/>
              <a:t> Learner’s experience</a:t>
            </a:r>
          </a:p>
          <a:p>
            <a:pPr>
              <a:buFont typeface="Wingdings" charset="2"/>
              <a:buChar char="²"/>
            </a:pPr>
            <a:r>
              <a:rPr lang="en-GB" noProof="0"/>
              <a:t>Orientation to learning</a:t>
            </a:r>
          </a:p>
          <a:p>
            <a:pPr marL="0" indent="0">
              <a:buNone/>
            </a:pPr>
            <a:endParaRPr lang="en-GB" noProof="0"/>
          </a:p>
        </p:txBody>
      </p:sp>
      <p:sp>
        <p:nvSpPr>
          <p:cNvPr id="5" name="Segnaposto numero diapositiva 4"/>
          <p:cNvSpPr>
            <a:spLocks noGrp="1"/>
          </p:cNvSpPr>
          <p:nvPr>
            <p:ph type="sldNum" sz="quarter" idx="12"/>
          </p:nvPr>
        </p:nvSpPr>
        <p:spPr/>
        <p:txBody>
          <a:bodyPr/>
          <a:lstStyle/>
          <a:p>
            <a:fld id="{10ECD8D1-89E9-1045-8AF5-1B4F25AE41B0}" type="slidenum">
              <a:rPr lang="it-IT" smtClean="0"/>
              <a:t>15</a:t>
            </a:fld>
            <a:endParaRPr lang="it-IT"/>
          </a:p>
        </p:txBody>
      </p:sp>
    </p:spTree>
    <p:extLst>
      <p:ext uri="{BB962C8B-B14F-4D97-AF65-F5344CB8AC3E}">
        <p14:creationId xmlns:p14="http://schemas.microsoft.com/office/powerpoint/2010/main" val="1472405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GB" noProof="0"/>
              <a:t>Assumptions about adult learning</a:t>
            </a:r>
          </a:p>
        </p:txBody>
      </p:sp>
      <p:sp>
        <p:nvSpPr>
          <p:cNvPr id="3" name="Segnaposto contenuto 2"/>
          <p:cNvSpPr>
            <a:spLocks noGrp="1"/>
          </p:cNvSpPr>
          <p:nvPr>
            <p:ph idx="1"/>
          </p:nvPr>
        </p:nvSpPr>
        <p:spPr/>
        <p:txBody>
          <a:bodyPr>
            <a:normAutofit/>
          </a:bodyPr>
          <a:lstStyle/>
          <a:p>
            <a:pPr>
              <a:buFont typeface="Wingdings" charset="2"/>
              <a:buChar char="²"/>
            </a:pPr>
            <a:r>
              <a:rPr lang="en-GB" noProof="0" dirty="0"/>
              <a:t>Adults need to learn why they need to learn something</a:t>
            </a:r>
          </a:p>
          <a:p>
            <a:pPr>
              <a:buFont typeface="Wingdings" charset="2"/>
              <a:buChar char="²"/>
            </a:pPr>
            <a:endParaRPr lang="en-GB" noProof="0" dirty="0"/>
          </a:p>
          <a:p>
            <a:pPr>
              <a:buFont typeface="Wingdings" charset="2"/>
              <a:buChar char="²"/>
            </a:pPr>
            <a:r>
              <a:rPr lang="en-GB" noProof="0" dirty="0"/>
              <a:t> Self-concept </a:t>
            </a:r>
          </a:p>
          <a:p>
            <a:pPr marL="0" indent="0">
              <a:buNone/>
            </a:pPr>
            <a:endParaRPr lang="en-GB" noProof="0" dirty="0"/>
          </a:p>
          <a:p>
            <a:pPr>
              <a:buFont typeface="Wingdings" charset="2"/>
              <a:buChar char="²"/>
            </a:pPr>
            <a:r>
              <a:rPr lang="en-GB" noProof="0" dirty="0"/>
              <a:t> Adults need to learn experientially</a:t>
            </a:r>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16</a:t>
            </a:fld>
            <a:endParaRPr lang="it-IT"/>
          </a:p>
        </p:txBody>
      </p:sp>
    </p:spTree>
    <p:extLst>
      <p:ext uri="{BB962C8B-B14F-4D97-AF65-F5344CB8AC3E}">
        <p14:creationId xmlns:p14="http://schemas.microsoft.com/office/powerpoint/2010/main" val="34987472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GB" noProof="0"/>
              <a:t>Assumptions about adult learning</a:t>
            </a:r>
          </a:p>
        </p:txBody>
      </p:sp>
      <p:sp>
        <p:nvSpPr>
          <p:cNvPr id="3" name="Segnaposto contenuto 2"/>
          <p:cNvSpPr>
            <a:spLocks noGrp="1"/>
          </p:cNvSpPr>
          <p:nvPr>
            <p:ph idx="1"/>
          </p:nvPr>
        </p:nvSpPr>
        <p:spPr/>
        <p:txBody>
          <a:bodyPr>
            <a:normAutofit lnSpcReduction="10000"/>
          </a:bodyPr>
          <a:lstStyle/>
          <a:p>
            <a:pPr>
              <a:buFont typeface="Wingdings" charset="2"/>
              <a:buChar char="²"/>
            </a:pPr>
            <a:r>
              <a:rPr lang="en-GB" dirty="0"/>
              <a:t>Adults approach learning as problem-solving</a:t>
            </a:r>
          </a:p>
          <a:p>
            <a:pPr>
              <a:buFont typeface="Wingdings" charset="2"/>
              <a:buChar char="²"/>
            </a:pPr>
            <a:endParaRPr lang="en-GB" dirty="0"/>
          </a:p>
          <a:p>
            <a:pPr>
              <a:buFont typeface="Wingdings" charset="2"/>
              <a:buChar char="²"/>
            </a:pPr>
            <a:r>
              <a:rPr lang="en-GB" dirty="0"/>
              <a:t>Adults learn best when the topic is of immediate value and use</a:t>
            </a:r>
          </a:p>
          <a:p>
            <a:pPr>
              <a:buFont typeface="Wingdings" charset="2"/>
              <a:buChar char="²"/>
            </a:pPr>
            <a:endParaRPr lang="en-GB" dirty="0"/>
          </a:p>
          <a:p>
            <a:pPr>
              <a:buFont typeface="Wingdings" charset="2"/>
              <a:buChar char="²"/>
            </a:pPr>
            <a:r>
              <a:rPr lang="en-GB" dirty="0"/>
              <a:t>Adults view learning as an active process in the construction of meaning (motivation)</a:t>
            </a:r>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17</a:t>
            </a:fld>
            <a:endParaRPr lang="it-IT"/>
          </a:p>
        </p:txBody>
      </p:sp>
    </p:spTree>
    <p:extLst>
      <p:ext uri="{BB962C8B-B14F-4D97-AF65-F5344CB8AC3E}">
        <p14:creationId xmlns:p14="http://schemas.microsoft.com/office/powerpoint/2010/main" val="3451514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noProof="0"/>
              <a:t>Laws of learning</a:t>
            </a:r>
          </a:p>
        </p:txBody>
      </p:sp>
      <p:sp>
        <p:nvSpPr>
          <p:cNvPr id="3" name="Segnaposto contenuto 2"/>
          <p:cNvSpPr>
            <a:spLocks noGrp="1"/>
          </p:cNvSpPr>
          <p:nvPr>
            <p:ph idx="1"/>
          </p:nvPr>
        </p:nvSpPr>
        <p:spPr/>
        <p:txBody>
          <a:bodyPr>
            <a:normAutofit/>
          </a:bodyPr>
          <a:lstStyle/>
          <a:p>
            <a:pPr>
              <a:buFont typeface="Wingdings" charset="2"/>
              <a:buChar char="²"/>
            </a:pPr>
            <a:r>
              <a:rPr lang="en-GB" noProof="0" dirty="0"/>
              <a:t> </a:t>
            </a:r>
            <a:r>
              <a:rPr lang="en-GB" dirty="0"/>
              <a:t>R</a:t>
            </a:r>
            <a:r>
              <a:rPr lang="en-GB" noProof="0" dirty="0" err="1"/>
              <a:t>eadiness</a:t>
            </a:r>
            <a:r>
              <a:rPr lang="en-GB" noProof="0" dirty="0"/>
              <a:t> </a:t>
            </a:r>
            <a:endParaRPr lang="en-GB" dirty="0"/>
          </a:p>
          <a:p>
            <a:pPr>
              <a:buFont typeface="Wingdings" charset="2"/>
              <a:buChar char="²"/>
            </a:pPr>
            <a:r>
              <a:rPr lang="en-GB" dirty="0"/>
              <a:t> Exercise</a:t>
            </a:r>
            <a:r>
              <a:rPr lang="en-GB" noProof="0" dirty="0"/>
              <a:t> </a:t>
            </a:r>
          </a:p>
          <a:p>
            <a:pPr>
              <a:buFont typeface="Wingdings" charset="2"/>
              <a:buChar char="²"/>
            </a:pPr>
            <a:r>
              <a:rPr lang="en-GB" noProof="0" dirty="0"/>
              <a:t> </a:t>
            </a:r>
            <a:r>
              <a:rPr lang="en-GB" dirty="0"/>
              <a:t>E</a:t>
            </a:r>
            <a:r>
              <a:rPr lang="en-GB" noProof="0" dirty="0" err="1"/>
              <a:t>ffect</a:t>
            </a:r>
            <a:r>
              <a:rPr lang="en-GB" noProof="0" dirty="0"/>
              <a:t> </a:t>
            </a:r>
          </a:p>
          <a:p>
            <a:pPr>
              <a:buFont typeface="Wingdings" charset="2"/>
              <a:buChar char="²"/>
            </a:pPr>
            <a:r>
              <a:rPr lang="en-GB" noProof="0" dirty="0"/>
              <a:t> </a:t>
            </a:r>
            <a:r>
              <a:rPr lang="en-GB" dirty="0"/>
              <a:t>Primacy</a:t>
            </a:r>
          </a:p>
          <a:p>
            <a:pPr>
              <a:buFont typeface="Wingdings" charset="2"/>
              <a:buChar char="²"/>
            </a:pPr>
            <a:r>
              <a:rPr lang="en-GB" dirty="0"/>
              <a:t> Intensity</a:t>
            </a:r>
          </a:p>
          <a:p>
            <a:pPr>
              <a:buFont typeface="Wingdings" charset="2"/>
              <a:buChar char="²"/>
            </a:pPr>
            <a:r>
              <a:rPr lang="en-GB" dirty="0"/>
              <a:t> Recency</a:t>
            </a:r>
            <a:endParaRPr lang="en-GB"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18</a:t>
            </a:fld>
            <a:endParaRPr lang="it-IT"/>
          </a:p>
        </p:txBody>
      </p:sp>
    </p:spTree>
    <p:extLst>
      <p:ext uri="{BB962C8B-B14F-4D97-AF65-F5344CB8AC3E}">
        <p14:creationId xmlns:p14="http://schemas.microsoft.com/office/powerpoint/2010/main" val="4002342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lstStyle/>
          <a:p>
            <a:pPr marL="0" indent="0" algn="just">
              <a:buNone/>
            </a:pPr>
            <a:r>
              <a:rPr lang="en-US" sz="4000" dirty="0"/>
              <a:t>“Adults have been found to learn more effectively by doing and experiencing”</a:t>
            </a:r>
          </a:p>
          <a:p>
            <a:pPr marL="0" indent="0">
              <a:buNone/>
            </a:pPr>
            <a:r>
              <a:rPr lang="en-US" sz="3200" dirty="0"/>
              <a:t>(David Kolb)</a:t>
            </a:r>
          </a:p>
          <a:p>
            <a:endParaRPr lang="it-IT" dirty="0"/>
          </a:p>
        </p:txBody>
      </p:sp>
    </p:spTree>
    <p:extLst>
      <p:ext uri="{BB962C8B-B14F-4D97-AF65-F5344CB8AC3E}">
        <p14:creationId xmlns:p14="http://schemas.microsoft.com/office/powerpoint/2010/main" val="3329196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238F34D-F64D-5946-8182-9402691A5C44}"/>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6578383-F8AD-2D45-A666-5C9EF1F875E8}"/>
              </a:ext>
            </a:extLst>
          </p:cNvPr>
          <p:cNvSpPr>
            <a:spLocks noGrp="1"/>
          </p:cNvSpPr>
          <p:nvPr>
            <p:ph type="sldNum" sz="quarter" idx="12"/>
          </p:nvPr>
        </p:nvSpPr>
        <p:spPr/>
        <p:txBody>
          <a:bodyPr/>
          <a:lstStyle/>
          <a:p>
            <a:fld id="{B1D9BA23-6223-4617-9598-728E7A9462B0}" type="slidenum">
              <a:rPr lang="en-GB" smtClean="0"/>
              <a:t>2</a:t>
            </a:fld>
            <a:endParaRPr lang="en-GB"/>
          </a:p>
        </p:txBody>
      </p:sp>
      <mc:AlternateContent xmlns:mc="http://schemas.openxmlformats.org/markup-compatibility/2006" xmlns:p14="http://schemas.microsoft.com/office/powerpoint/2010/main">
        <mc:Choice Requires="p14">
          <p:contentPart p14:bwMode="auto" r:id="rId2">
            <p14:nvContentPartPr>
              <p14:cNvPr id="12" name="Ink 11">
                <a:extLst>
                  <a:ext uri="{FF2B5EF4-FFF2-40B4-BE49-F238E27FC236}">
                    <a16:creationId xmlns:a16="http://schemas.microsoft.com/office/drawing/2014/main" id="{3973BCB5-7B04-C448-9890-A924963292D3}"/>
                  </a:ext>
                </a:extLst>
              </p14:cNvPr>
              <p14:cNvContentPartPr/>
              <p14:nvPr/>
            </p14:nvContentPartPr>
            <p14:xfrm>
              <a:off x="1242554" y="1635202"/>
              <a:ext cx="4412160" cy="4541760"/>
            </p14:xfrm>
          </p:contentPart>
        </mc:Choice>
        <mc:Fallback xmlns="">
          <p:pic>
            <p:nvPicPr>
              <p:cNvPr id="12" name="Ink 11">
                <a:extLst>
                  <a:ext uri="{FF2B5EF4-FFF2-40B4-BE49-F238E27FC236}">
                    <a16:creationId xmlns:a16="http://schemas.microsoft.com/office/drawing/2014/main" id="{3973BCB5-7B04-C448-9890-A924963292D3}"/>
                  </a:ext>
                </a:extLst>
              </p:cNvPr>
              <p:cNvPicPr/>
              <p:nvPr/>
            </p:nvPicPr>
            <p:blipFill>
              <a:blip r:embed="rId3"/>
              <a:stretch>
                <a:fillRect/>
              </a:stretch>
            </p:blipFill>
            <p:spPr>
              <a:xfrm>
                <a:off x="1224554" y="1617562"/>
                <a:ext cx="4447800" cy="4577400"/>
              </a:xfrm>
              <a:prstGeom prst="rect">
                <a:avLst/>
              </a:prstGeom>
            </p:spPr>
          </p:pic>
        </mc:Fallback>
      </mc:AlternateContent>
      <p:sp>
        <p:nvSpPr>
          <p:cNvPr id="13" name="Oval 12">
            <a:extLst>
              <a:ext uri="{FF2B5EF4-FFF2-40B4-BE49-F238E27FC236}">
                <a16:creationId xmlns:a16="http://schemas.microsoft.com/office/drawing/2014/main" id="{97CD6974-613E-1D47-BA06-8E4C510C259F}"/>
              </a:ext>
            </a:extLst>
          </p:cNvPr>
          <p:cNvSpPr/>
          <p:nvPr/>
        </p:nvSpPr>
        <p:spPr>
          <a:xfrm>
            <a:off x="5623822" y="1245888"/>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5</a:t>
            </a:r>
          </a:p>
        </p:txBody>
      </p:sp>
      <p:sp>
        <p:nvSpPr>
          <p:cNvPr id="14" name="Oval 13">
            <a:extLst>
              <a:ext uri="{FF2B5EF4-FFF2-40B4-BE49-F238E27FC236}">
                <a16:creationId xmlns:a16="http://schemas.microsoft.com/office/drawing/2014/main" id="{493A2DE7-83B6-614E-8EB2-6243BD602AE2}"/>
              </a:ext>
            </a:extLst>
          </p:cNvPr>
          <p:cNvSpPr/>
          <p:nvPr/>
        </p:nvSpPr>
        <p:spPr>
          <a:xfrm>
            <a:off x="4709983" y="2542299"/>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4</a:t>
            </a:r>
          </a:p>
        </p:txBody>
      </p:sp>
      <p:sp>
        <p:nvSpPr>
          <p:cNvPr id="15" name="Oval 14">
            <a:extLst>
              <a:ext uri="{FF2B5EF4-FFF2-40B4-BE49-F238E27FC236}">
                <a16:creationId xmlns:a16="http://schemas.microsoft.com/office/drawing/2014/main" id="{DF969891-AB91-884E-B9B0-4E223ABD9857}"/>
              </a:ext>
            </a:extLst>
          </p:cNvPr>
          <p:cNvSpPr/>
          <p:nvPr/>
        </p:nvSpPr>
        <p:spPr>
          <a:xfrm>
            <a:off x="4419598" y="3961897"/>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3</a:t>
            </a:r>
          </a:p>
        </p:txBody>
      </p:sp>
      <p:sp>
        <p:nvSpPr>
          <p:cNvPr id="16" name="Oval 15">
            <a:extLst>
              <a:ext uri="{FF2B5EF4-FFF2-40B4-BE49-F238E27FC236}">
                <a16:creationId xmlns:a16="http://schemas.microsoft.com/office/drawing/2014/main" id="{8E9E2D7F-4934-FC40-A1AF-970B6E8BDD74}"/>
              </a:ext>
            </a:extLst>
          </p:cNvPr>
          <p:cNvSpPr/>
          <p:nvPr/>
        </p:nvSpPr>
        <p:spPr>
          <a:xfrm>
            <a:off x="3287876" y="4864779"/>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2</a:t>
            </a:r>
          </a:p>
        </p:txBody>
      </p:sp>
      <p:sp>
        <p:nvSpPr>
          <p:cNvPr id="17" name="Oval 16">
            <a:extLst>
              <a:ext uri="{FF2B5EF4-FFF2-40B4-BE49-F238E27FC236}">
                <a16:creationId xmlns:a16="http://schemas.microsoft.com/office/drawing/2014/main" id="{9AA0EA3D-9E29-BD48-95C1-CFF60C857276}"/>
              </a:ext>
            </a:extLst>
          </p:cNvPr>
          <p:cNvSpPr/>
          <p:nvPr/>
        </p:nvSpPr>
        <p:spPr>
          <a:xfrm>
            <a:off x="952170" y="5600305"/>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1</a:t>
            </a:r>
          </a:p>
        </p:txBody>
      </p:sp>
      <p:sp>
        <p:nvSpPr>
          <p:cNvPr id="18" name="Rounded Rectangle 17">
            <a:extLst>
              <a:ext uri="{FF2B5EF4-FFF2-40B4-BE49-F238E27FC236}">
                <a16:creationId xmlns:a16="http://schemas.microsoft.com/office/drawing/2014/main" id="{B050AFA4-3966-764D-8B0F-51D8EF262DC8}"/>
              </a:ext>
            </a:extLst>
          </p:cNvPr>
          <p:cNvSpPr/>
          <p:nvPr/>
        </p:nvSpPr>
        <p:spPr>
          <a:xfrm>
            <a:off x="6204589" y="1194399"/>
            <a:ext cx="2162432" cy="6796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Delivered ToT methodology</a:t>
            </a:r>
          </a:p>
        </p:txBody>
      </p:sp>
      <p:sp>
        <p:nvSpPr>
          <p:cNvPr id="20" name="Rounded Rectangle 19">
            <a:extLst>
              <a:ext uri="{FF2B5EF4-FFF2-40B4-BE49-F238E27FC236}">
                <a16:creationId xmlns:a16="http://schemas.microsoft.com/office/drawing/2014/main" id="{8E5B9AC3-FE57-D149-8129-B3D3A7664FFF}"/>
              </a:ext>
            </a:extLst>
          </p:cNvPr>
          <p:cNvSpPr/>
          <p:nvPr/>
        </p:nvSpPr>
        <p:spPr>
          <a:xfrm>
            <a:off x="2547551" y="2220514"/>
            <a:ext cx="2162432" cy="6796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Delivered ToT methodology</a:t>
            </a:r>
          </a:p>
        </p:txBody>
      </p:sp>
      <p:sp>
        <p:nvSpPr>
          <p:cNvPr id="26" name="Rounded Rectangle 25">
            <a:extLst>
              <a:ext uri="{FF2B5EF4-FFF2-40B4-BE49-F238E27FC236}">
                <a16:creationId xmlns:a16="http://schemas.microsoft.com/office/drawing/2014/main" id="{1DF18B13-3F1C-744F-95FD-6948C9A5A457}"/>
              </a:ext>
            </a:extLst>
          </p:cNvPr>
          <p:cNvSpPr/>
          <p:nvPr/>
        </p:nvSpPr>
        <p:spPr>
          <a:xfrm>
            <a:off x="5000366" y="4049946"/>
            <a:ext cx="2162432" cy="6796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Trained without methodology ToT</a:t>
            </a:r>
          </a:p>
        </p:txBody>
      </p:sp>
      <p:sp>
        <p:nvSpPr>
          <p:cNvPr id="27" name="Rounded Rectangle 26">
            <a:extLst>
              <a:ext uri="{FF2B5EF4-FFF2-40B4-BE49-F238E27FC236}">
                <a16:creationId xmlns:a16="http://schemas.microsoft.com/office/drawing/2014/main" id="{427EA3BF-296D-5E44-BFBF-082E347C4D5B}"/>
              </a:ext>
            </a:extLst>
          </p:cNvPr>
          <p:cNvSpPr/>
          <p:nvPr/>
        </p:nvSpPr>
        <p:spPr>
          <a:xfrm>
            <a:off x="1242553" y="4272744"/>
            <a:ext cx="2162432" cy="6796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Received ToT – did not train</a:t>
            </a:r>
          </a:p>
        </p:txBody>
      </p:sp>
      <p:sp>
        <p:nvSpPr>
          <p:cNvPr id="28" name="Rounded Rectangle 27">
            <a:extLst>
              <a:ext uri="{FF2B5EF4-FFF2-40B4-BE49-F238E27FC236}">
                <a16:creationId xmlns:a16="http://schemas.microsoft.com/office/drawing/2014/main" id="{2556A80A-4683-E246-B68E-76751F035563}"/>
              </a:ext>
            </a:extLst>
          </p:cNvPr>
          <p:cNvSpPr/>
          <p:nvPr/>
        </p:nvSpPr>
        <p:spPr>
          <a:xfrm>
            <a:off x="1532937" y="5837789"/>
            <a:ext cx="1969388" cy="5766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b="1" dirty="0"/>
              <a:t>Trainee</a:t>
            </a:r>
          </a:p>
        </p:txBody>
      </p:sp>
    </p:spTree>
    <p:extLst>
      <p:ext uri="{BB962C8B-B14F-4D97-AF65-F5344CB8AC3E}">
        <p14:creationId xmlns:p14="http://schemas.microsoft.com/office/powerpoint/2010/main" val="4284053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pic>
        <p:nvPicPr>
          <p:cNvPr id="4" name="Online Media 3" descr="8 Things To Know About the Experiential Learning Cycle (FULL)">
            <a:hlinkClick r:id="" action="ppaction://media"/>
            <a:extLst>
              <a:ext uri="{FF2B5EF4-FFF2-40B4-BE49-F238E27FC236}">
                <a16:creationId xmlns:a16="http://schemas.microsoft.com/office/drawing/2014/main" id="{03A66EA1-A231-9D49-AD46-F4FA2763C5E2}"/>
              </a:ext>
            </a:extLst>
          </p:cNvPr>
          <p:cNvPicPr>
            <a:picLocks noGrp="1" noRot="1" noChangeAspect="1"/>
          </p:cNvPicPr>
          <p:nvPr>
            <p:ph idx="1"/>
            <a:videoFile r:link="rId1"/>
          </p:nvPr>
        </p:nvPicPr>
        <p:blipFill>
          <a:blip r:embed="rId3"/>
          <a:stretch>
            <a:fillRect/>
          </a:stretch>
        </p:blipFill>
        <p:spPr>
          <a:xfrm>
            <a:off x="1277938" y="2454275"/>
            <a:ext cx="6588125" cy="3722688"/>
          </a:xfrm>
          <a:prstGeom prst="rect">
            <a:avLst/>
          </a:prstGeom>
        </p:spPr>
      </p:pic>
    </p:spTree>
    <p:extLst>
      <p:ext uri="{BB962C8B-B14F-4D97-AF65-F5344CB8AC3E}">
        <p14:creationId xmlns:p14="http://schemas.microsoft.com/office/powerpoint/2010/main" val="1874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606" y="985622"/>
            <a:ext cx="6302344" cy="490066"/>
          </a:xfrm>
        </p:spPr>
        <p:txBody>
          <a:bodyPr>
            <a:noAutofit/>
          </a:bodyPr>
          <a:lstStyle/>
          <a:p>
            <a:pPr algn="ctr"/>
            <a:r>
              <a:rPr lang="en-US" b="1" dirty="0">
                <a:effectLst/>
                <a:cs typeface="Verdana" panose="020B0604030504040204" pitchFamily="34" charset="0"/>
              </a:rPr>
              <a:t>David Kolb’s theory</a:t>
            </a:r>
            <a:endParaRPr lang="ru-RU" b="1" dirty="0">
              <a:effectLst/>
              <a:cs typeface="Verdana" panose="020B0604030504040204" pitchFamily="34" charset="0"/>
            </a:endParaRPr>
          </a:p>
        </p:txBody>
      </p:sp>
      <p:pic>
        <p:nvPicPr>
          <p:cNvPr id="1027"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45416" y="985622"/>
            <a:ext cx="9936977" cy="54726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Segnaposto piè di pagina 2"/>
          <p:cNvSpPr>
            <a:spLocks noGrp="1"/>
          </p:cNvSpPr>
          <p:nvPr>
            <p:ph type="ftr" sz="quarter" idx="11"/>
          </p:nvPr>
        </p:nvSpPr>
        <p:spPr>
          <a:xfrm>
            <a:off x="264458" y="6275668"/>
            <a:ext cx="4840941" cy="365125"/>
          </a:xfrm>
          <a:prstGeom prst="rect">
            <a:avLst/>
          </a:prstGeom>
        </p:spPr>
        <p:txBody>
          <a:bodyPr vert="horz" lIns="91440" tIns="45720" rIns="91440" bIns="45720" rtlCol="0" anchor="ctr"/>
          <a:lstStyle>
            <a:defPPr>
              <a:defRPr lang="fr-FR"/>
            </a:defPPr>
            <a:lvl1pPr marL="0" algn="l"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a:p>
        </p:txBody>
      </p:sp>
      <p:sp>
        <p:nvSpPr>
          <p:cNvPr id="4" name="Segnaposto numero diapositiva 3"/>
          <p:cNvSpPr>
            <a:spLocks noGrp="1"/>
          </p:cNvSpPr>
          <p:nvPr>
            <p:ph type="sldNum" sz="quarter" idx="12"/>
          </p:nvPr>
        </p:nvSpPr>
        <p:spPr/>
        <p:txBody>
          <a:bodyPr/>
          <a:lstStyle/>
          <a:p>
            <a:fld id="{4A2990C6-FF07-4C33-8573-DEB3121CA5F6}" type="slidenum">
              <a:rPr lang="ru-RU" smtClean="0"/>
              <a:t>21</a:t>
            </a:fld>
            <a:endParaRPr lang="ru-RU"/>
          </a:p>
        </p:txBody>
      </p:sp>
    </p:spTree>
    <p:extLst>
      <p:ext uri="{BB962C8B-B14F-4D97-AF65-F5344CB8AC3E}">
        <p14:creationId xmlns:p14="http://schemas.microsoft.com/office/powerpoint/2010/main" val="1084956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69470" y="947076"/>
            <a:ext cx="9567821" cy="53285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Segnaposto piè di pagina 2"/>
          <p:cNvSpPr>
            <a:spLocks noGrp="1"/>
          </p:cNvSpPr>
          <p:nvPr>
            <p:ph type="ftr" sz="quarter" idx="11"/>
          </p:nvPr>
        </p:nvSpPr>
        <p:spPr>
          <a:xfrm>
            <a:off x="264458" y="6275668"/>
            <a:ext cx="4840941" cy="365125"/>
          </a:xfrm>
          <a:prstGeom prst="rect">
            <a:avLst/>
          </a:prstGeom>
        </p:spPr>
        <p:txBody>
          <a:bodyPr vert="horz" lIns="91440" tIns="45720" rIns="91440" bIns="45720" rtlCol="0" anchor="ctr"/>
          <a:lstStyle>
            <a:defPPr>
              <a:defRPr lang="fr-FR"/>
            </a:defPPr>
            <a:lvl1pPr marL="0" algn="l"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a:p>
        </p:txBody>
      </p:sp>
      <p:sp>
        <p:nvSpPr>
          <p:cNvPr id="4" name="Segnaposto numero diapositiva 3"/>
          <p:cNvSpPr>
            <a:spLocks noGrp="1"/>
          </p:cNvSpPr>
          <p:nvPr>
            <p:ph type="sldNum" sz="quarter" idx="12"/>
          </p:nvPr>
        </p:nvSpPr>
        <p:spPr/>
        <p:txBody>
          <a:bodyPr/>
          <a:lstStyle/>
          <a:p>
            <a:fld id="{4A2990C6-FF07-4C33-8573-DEB3121CA5F6}" type="slidenum">
              <a:rPr lang="ru-RU" smtClean="0"/>
              <a:t>22</a:t>
            </a:fld>
            <a:endParaRPr lang="ru-RU"/>
          </a:p>
        </p:txBody>
      </p:sp>
    </p:spTree>
    <p:extLst>
      <p:ext uri="{BB962C8B-B14F-4D97-AF65-F5344CB8AC3E}">
        <p14:creationId xmlns:p14="http://schemas.microsoft.com/office/powerpoint/2010/main" val="37701363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10ECD8D1-89E9-1045-8AF5-1B4F25AE41B0}" type="slidenum">
              <a:rPr lang="it-IT" smtClean="0"/>
              <a:t>23</a:t>
            </a:fld>
            <a:endParaRPr lang="it-IT"/>
          </a:p>
        </p:txBody>
      </p:sp>
      <p:grpSp>
        <p:nvGrpSpPr>
          <p:cNvPr id="9" name="Group 8">
            <a:extLst>
              <a:ext uri="{FF2B5EF4-FFF2-40B4-BE49-F238E27FC236}">
                <a16:creationId xmlns:a16="http://schemas.microsoft.com/office/drawing/2014/main" id="{304B04B2-3603-7C40-BC9F-8A226865A680}"/>
              </a:ext>
            </a:extLst>
          </p:cNvPr>
          <p:cNvGrpSpPr>
            <a:grpSpLocks/>
          </p:cNvGrpSpPr>
          <p:nvPr/>
        </p:nvGrpSpPr>
        <p:grpSpPr bwMode="auto">
          <a:xfrm>
            <a:off x="316780" y="1403089"/>
            <a:ext cx="8238115" cy="5140912"/>
            <a:chOff x="-5572" y="-147"/>
            <a:chExt cx="67430" cy="41644"/>
          </a:xfrm>
        </p:grpSpPr>
        <p:grpSp>
          <p:nvGrpSpPr>
            <p:cNvPr id="10" name="Group 9">
              <a:extLst>
                <a:ext uri="{FF2B5EF4-FFF2-40B4-BE49-F238E27FC236}">
                  <a16:creationId xmlns:a16="http://schemas.microsoft.com/office/drawing/2014/main" id="{5D93A37D-6344-3547-AB0A-03D7DF8BEC0B}"/>
                </a:ext>
              </a:extLst>
            </p:cNvPr>
            <p:cNvGrpSpPr>
              <a:grpSpLocks/>
            </p:cNvGrpSpPr>
            <p:nvPr/>
          </p:nvGrpSpPr>
          <p:grpSpPr bwMode="auto">
            <a:xfrm>
              <a:off x="-5572" y="-147"/>
              <a:ext cx="67430" cy="41644"/>
              <a:chOff x="-5572" y="-147"/>
              <a:chExt cx="67430" cy="41644"/>
            </a:xfrm>
          </p:grpSpPr>
          <p:sp>
            <p:nvSpPr>
              <p:cNvPr id="11" name="Rectangle 10">
                <a:extLst>
                  <a:ext uri="{FF2B5EF4-FFF2-40B4-BE49-F238E27FC236}">
                    <a16:creationId xmlns:a16="http://schemas.microsoft.com/office/drawing/2014/main" id="{03C664EA-1798-694A-A8CB-5586061D8410}"/>
                  </a:ext>
                </a:extLst>
              </p:cNvPr>
              <p:cNvSpPr>
                <a:spLocks noChangeArrowheads="1"/>
              </p:cNvSpPr>
              <p:nvPr/>
            </p:nvSpPr>
            <p:spPr bwMode="auto">
              <a:xfrm>
                <a:off x="0" y="0"/>
                <a:ext cx="53568" cy="40233"/>
              </a:xfrm>
              <a:prstGeom prst="rect">
                <a:avLst/>
              </a:prstGeom>
              <a:noFill/>
              <a:ln>
                <a:noFill/>
              </a:ln>
              <a:extLst>
                <a:ext uri="{909E8E84-426E-40dd-AFC4-6F175D3DCCD1}">
                  <a14:hiddenFill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a:solidFill>
                      <a:srgbClr val="FFFFFF"/>
                    </a:solidFill>
                  </a14:hiddenFill>
                </a:ext>
                <a:ext uri="{91240B29-F687-4f45-9708-019B960494DF}">
                  <a14:hiddenLine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w="9525">
                    <a:solidFill>
                      <a:srgbClr val="000000"/>
                    </a:solidFill>
                    <a:miter lim="800000"/>
                    <a:headEnd/>
                    <a:tailEnd/>
                  </a14:hiddenLine>
                </a:ext>
              </a:extLst>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2" name="Rounded Rectangle 11">
                <a:extLst>
                  <a:ext uri="{FF2B5EF4-FFF2-40B4-BE49-F238E27FC236}">
                    <a16:creationId xmlns:a16="http://schemas.microsoft.com/office/drawing/2014/main" id="{151CEEC4-29CE-4942-B483-9DCBC39595A2}"/>
                  </a:ext>
                </a:extLst>
              </p:cNvPr>
              <p:cNvSpPr>
                <a:spLocks noChangeArrowheads="1"/>
              </p:cNvSpPr>
              <p:nvPr/>
            </p:nvSpPr>
            <p:spPr bwMode="auto">
              <a:xfrm>
                <a:off x="39926" y="26301"/>
                <a:ext cx="21932" cy="15196"/>
              </a:xfrm>
              <a:prstGeom prst="roundRect">
                <a:avLst>
                  <a:gd name="adj" fmla="val 10000"/>
                </a:avLst>
              </a:prstGeom>
              <a:solidFill>
                <a:srgbClr val="FFFFFF">
                  <a:alpha val="89803"/>
                </a:srgbClr>
              </a:solidFill>
              <a:ln w="12700">
                <a:solidFill>
                  <a:srgbClr val="599BD5"/>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3" name="Text Box 4">
                <a:extLst>
                  <a:ext uri="{FF2B5EF4-FFF2-40B4-BE49-F238E27FC236}">
                    <a16:creationId xmlns:a16="http://schemas.microsoft.com/office/drawing/2014/main" id="{BD4DB117-FC4C-7B4E-8C90-99379F6E41A4}"/>
                  </a:ext>
                </a:extLst>
              </p:cNvPr>
              <p:cNvSpPr txBox="1">
                <a:spLocks noChangeArrowheads="1"/>
              </p:cNvSpPr>
              <p:nvPr/>
            </p:nvSpPr>
            <p:spPr bwMode="auto">
              <a:xfrm>
                <a:off x="41184" y="28009"/>
                <a:ext cx="16840" cy="11570"/>
              </a:xfrm>
              <a:prstGeom prst="rect">
                <a:avLst/>
              </a:prstGeom>
              <a:noFill/>
              <a:ln>
                <a:noFill/>
              </a:ln>
              <a:extLst>
                <a:ext uri="{909E8E84-426E-40dd-AFC4-6F175D3DCCD1}">
                  <a14:hiddenFill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a:solidFill>
                      <a:srgbClr val="FFFFFF"/>
                    </a:solidFill>
                  </a14:hiddenFill>
                </a:ext>
                <a:ext uri="{91240B29-F687-4f45-9708-019B960494DF}">
                  <a14:hiddenLine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w="9525">
                    <a:solidFill>
                      <a:srgbClr val="000000"/>
                    </a:solidFill>
                    <a:miter lim="800000"/>
                    <a:headEnd/>
                    <a:tailEnd/>
                  </a14:hiddenLine>
                </a:ext>
              </a:extLst>
            </p:spPr>
            <p:txBody>
              <a:bodyPr rot="0" vert="horz" wrap="square" lIns="34275" tIns="34275" rIns="34275" bIns="34275" anchor="t" anchorCtr="0" upright="1">
                <a:noAutofit/>
              </a:bodyPr>
              <a:lstStyle/>
              <a:p>
                <a:pPr marL="57150" indent="57150" algn="just">
                  <a:lnSpc>
                    <a:spcPct val="89000"/>
                  </a:lnSpc>
                  <a:spcBef>
                    <a:spcPts val="500"/>
                  </a:spcBef>
                  <a:spcAft>
                    <a:spcPts val="500"/>
                  </a:spcAft>
                </a:pPr>
                <a:r>
                  <a:rPr lang="en-US" sz="1400"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Adults are most interested in learning subjects that have immediate relevance and impact to their job or personal life</a:t>
                </a:r>
                <a:endParaRPr lang="en-IT" sz="14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4" name="Rounded Rectangle 13">
                <a:extLst>
                  <a:ext uri="{FF2B5EF4-FFF2-40B4-BE49-F238E27FC236}">
                    <a16:creationId xmlns:a16="http://schemas.microsoft.com/office/drawing/2014/main" id="{28AE7D07-EB86-3448-AEB5-3E28AD913069}"/>
                  </a:ext>
                </a:extLst>
              </p:cNvPr>
              <p:cNvSpPr>
                <a:spLocks noChangeArrowheads="1"/>
              </p:cNvSpPr>
              <p:nvPr/>
            </p:nvSpPr>
            <p:spPr bwMode="auto">
              <a:xfrm>
                <a:off x="-3343" y="28009"/>
                <a:ext cx="19849" cy="12989"/>
              </a:xfrm>
              <a:prstGeom prst="roundRect">
                <a:avLst>
                  <a:gd name="adj" fmla="val 10000"/>
                </a:avLst>
              </a:prstGeom>
              <a:solidFill>
                <a:srgbClr val="FFFFFF">
                  <a:alpha val="89803"/>
                </a:srgbClr>
              </a:solidFill>
              <a:ln w="12700">
                <a:solidFill>
                  <a:srgbClr val="599BD5"/>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5" name="Text Box 6">
                <a:extLst>
                  <a:ext uri="{FF2B5EF4-FFF2-40B4-BE49-F238E27FC236}">
                    <a16:creationId xmlns:a16="http://schemas.microsoft.com/office/drawing/2014/main" id="{3E9A7DD3-B98B-B14F-8189-35AEB15C1926}"/>
                  </a:ext>
                </a:extLst>
              </p:cNvPr>
              <p:cNvSpPr txBox="1">
                <a:spLocks noChangeArrowheads="1"/>
              </p:cNvSpPr>
              <p:nvPr/>
            </p:nvSpPr>
            <p:spPr bwMode="auto">
              <a:xfrm>
                <a:off x="-3190" y="27591"/>
                <a:ext cx="14297" cy="10681"/>
              </a:xfrm>
              <a:prstGeom prst="rect">
                <a:avLst/>
              </a:prstGeom>
              <a:noFill/>
              <a:ln>
                <a:noFill/>
              </a:ln>
              <a:extLst>
                <a:ext uri="{909E8E84-426E-40dd-AFC4-6F175D3DCCD1}">
                  <a14:hiddenFill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a:solidFill>
                      <a:srgbClr val="FFFFFF"/>
                    </a:solidFill>
                  </a14:hiddenFill>
                </a:ext>
                <a:ext uri="{91240B29-F687-4f45-9708-019B960494DF}">
                  <a14:hiddenLine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w="9525">
                    <a:solidFill>
                      <a:srgbClr val="000000"/>
                    </a:solidFill>
                    <a:miter lim="800000"/>
                    <a:headEnd/>
                    <a:tailEnd/>
                  </a14:hiddenLine>
                </a:ext>
              </a:extLst>
            </p:spPr>
            <p:txBody>
              <a:bodyPr rot="0" vert="horz" wrap="square" lIns="38100" tIns="38100" rIns="38100" bIns="38100" anchor="t" anchorCtr="0" upright="1">
                <a:noAutofit/>
              </a:bodyPr>
              <a:lstStyle/>
              <a:p>
                <a:pPr marL="57150" indent="63500" algn="just">
                  <a:lnSpc>
                    <a:spcPct val="89000"/>
                  </a:lnSpc>
                  <a:spcBef>
                    <a:spcPts val="500"/>
                  </a:spcBef>
                  <a:spcAft>
                    <a:spcPts val="500"/>
                  </a:spcAft>
                </a:pPr>
                <a:r>
                  <a:rPr lang="en-US" sz="14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4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a:p>
                <a:pPr marL="57150" algn="l">
                  <a:lnSpc>
                    <a:spcPct val="89000"/>
                  </a:lnSpc>
                  <a:spcBef>
                    <a:spcPts val="150"/>
                  </a:spcBef>
                  <a:spcAft>
                    <a:spcPts val="500"/>
                  </a:spcAft>
                </a:pPr>
                <a:r>
                  <a:rPr lang="en-US" sz="1400"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Adult education needs to be problem-centered rather than content-centered</a:t>
                </a:r>
                <a:endParaRPr lang="en-IT" sz="14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6" name="Rounded Rectangle 15">
                <a:extLst>
                  <a:ext uri="{FF2B5EF4-FFF2-40B4-BE49-F238E27FC236}">
                    <a16:creationId xmlns:a16="http://schemas.microsoft.com/office/drawing/2014/main" id="{8B717DA9-3709-DB43-8303-8A3AEA4F509F}"/>
                  </a:ext>
                </a:extLst>
              </p:cNvPr>
              <p:cNvSpPr>
                <a:spLocks noChangeArrowheads="1"/>
              </p:cNvSpPr>
              <p:nvPr/>
            </p:nvSpPr>
            <p:spPr bwMode="auto">
              <a:xfrm>
                <a:off x="39030" y="-129"/>
                <a:ext cx="19849" cy="12857"/>
              </a:xfrm>
              <a:prstGeom prst="roundRect">
                <a:avLst>
                  <a:gd name="adj" fmla="val 10000"/>
                </a:avLst>
              </a:prstGeom>
              <a:solidFill>
                <a:srgbClr val="FFFFFF">
                  <a:alpha val="89803"/>
                </a:srgbClr>
              </a:solidFill>
              <a:ln w="12700">
                <a:solidFill>
                  <a:srgbClr val="599BD5"/>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7" name="Text Box 9">
                <a:extLst>
                  <a:ext uri="{FF2B5EF4-FFF2-40B4-BE49-F238E27FC236}">
                    <a16:creationId xmlns:a16="http://schemas.microsoft.com/office/drawing/2014/main" id="{553923A9-0F00-8442-995A-F881D1691980}"/>
                  </a:ext>
                </a:extLst>
              </p:cNvPr>
              <p:cNvSpPr txBox="1">
                <a:spLocks noChangeArrowheads="1"/>
              </p:cNvSpPr>
              <p:nvPr/>
            </p:nvSpPr>
            <p:spPr bwMode="auto">
              <a:xfrm>
                <a:off x="43428" y="590"/>
                <a:ext cx="13330" cy="9078"/>
              </a:xfrm>
              <a:prstGeom prst="rect">
                <a:avLst/>
              </a:prstGeom>
              <a:noFill/>
              <a:ln>
                <a:noFill/>
              </a:ln>
              <a:extLst>
                <a:ext uri="{909E8E84-426E-40dd-AFC4-6F175D3DCCD1}">
                  <a14:hiddenFill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a:solidFill>
                      <a:srgbClr val="FFFFFF"/>
                    </a:solidFill>
                  </a14:hiddenFill>
                </a:ext>
                <a:ext uri="{91240B29-F687-4f45-9708-019B960494DF}">
                  <a14:hiddenLine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w="9525">
                    <a:solidFill>
                      <a:srgbClr val="000000"/>
                    </a:solidFill>
                    <a:miter lim="800000"/>
                    <a:headEnd/>
                    <a:tailEnd/>
                  </a14:hiddenLine>
                </a:ext>
              </a:extLst>
            </p:spPr>
            <p:txBody>
              <a:bodyPr rot="0" vert="horz" wrap="square" lIns="38100" tIns="38100" rIns="38100" bIns="38100" anchor="t" anchorCtr="0" upright="1">
                <a:noAutofit/>
              </a:bodyPr>
              <a:lstStyle/>
              <a:p>
                <a:pPr marL="57150" indent="63500" algn="just">
                  <a:lnSpc>
                    <a:spcPct val="89000"/>
                  </a:lnSpc>
                  <a:spcBef>
                    <a:spcPts val="500"/>
                  </a:spcBef>
                  <a:spcAft>
                    <a:spcPts val="500"/>
                  </a:spcAft>
                </a:pPr>
                <a:r>
                  <a:rPr lang="en-US" sz="1400"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Adults want their experiences (including mistakes) to be the basis of the training </a:t>
                </a:r>
                <a:endParaRPr lang="en-IT" sz="14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8" name="Rounded Rectangle 17">
                <a:extLst>
                  <a:ext uri="{FF2B5EF4-FFF2-40B4-BE49-F238E27FC236}">
                    <a16:creationId xmlns:a16="http://schemas.microsoft.com/office/drawing/2014/main" id="{DC41560D-2737-4A4E-A6A6-4B03DBC36AFE}"/>
                  </a:ext>
                </a:extLst>
              </p:cNvPr>
              <p:cNvSpPr>
                <a:spLocks noChangeArrowheads="1"/>
              </p:cNvSpPr>
              <p:nvPr/>
            </p:nvSpPr>
            <p:spPr bwMode="auto">
              <a:xfrm>
                <a:off x="-5572" y="-147"/>
                <a:ext cx="19850" cy="12857"/>
              </a:xfrm>
              <a:prstGeom prst="roundRect">
                <a:avLst>
                  <a:gd name="adj" fmla="val 10000"/>
                </a:avLst>
              </a:prstGeom>
              <a:solidFill>
                <a:srgbClr val="FFFFFF">
                  <a:alpha val="89803"/>
                </a:srgbClr>
              </a:solidFill>
              <a:ln w="12700">
                <a:solidFill>
                  <a:srgbClr val="599BD5"/>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9" name="Text Box 11">
                <a:extLst>
                  <a:ext uri="{FF2B5EF4-FFF2-40B4-BE49-F238E27FC236}">
                    <a16:creationId xmlns:a16="http://schemas.microsoft.com/office/drawing/2014/main" id="{E5DE5B4E-04E1-ED42-94B5-98521649C83C}"/>
                  </a:ext>
                </a:extLst>
              </p:cNvPr>
              <p:cNvSpPr txBox="1">
                <a:spLocks noChangeArrowheads="1"/>
              </p:cNvSpPr>
              <p:nvPr/>
            </p:nvSpPr>
            <p:spPr bwMode="auto">
              <a:xfrm>
                <a:off x="-3190" y="892"/>
                <a:ext cx="13329" cy="10394"/>
              </a:xfrm>
              <a:prstGeom prst="rect">
                <a:avLst/>
              </a:prstGeom>
              <a:noFill/>
              <a:ln>
                <a:noFill/>
              </a:ln>
              <a:extLst>
                <a:ext uri="{909E8E84-426E-40dd-AFC4-6F175D3DCCD1}">
                  <a14:hiddenFill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a:solidFill>
                      <a:srgbClr val="FFFFFF"/>
                    </a:solidFill>
                  </a14:hiddenFill>
                </a:ext>
                <a:ext uri="{91240B29-F687-4f45-9708-019B960494DF}">
                  <a14:hiddenLine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w="9525">
                    <a:solidFill>
                      <a:srgbClr val="000000"/>
                    </a:solidFill>
                    <a:miter lim="800000"/>
                    <a:headEnd/>
                    <a:tailEnd/>
                  </a14:hiddenLine>
                </a:ext>
              </a:extLst>
            </p:spPr>
            <p:txBody>
              <a:bodyPr rot="0" vert="horz" wrap="square" lIns="38100" tIns="38100" rIns="38100" bIns="38100" anchor="t" anchorCtr="0" upright="1">
                <a:noAutofit/>
              </a:bodyPr>
              <a:lstStyle/>
              <a:p>
                <a:pPr marL="57150" indent="63500" algn="just">
                  <a:lnSpc>
                    <a:spcPct val="89000"/>
                  </a:lnSpc>
                  <a:spcBef>
                    <a:spcPts val="500"/>
                  </a:spcBef>
                  <a:spcAft>
                    <a:spcPts val="500"/>
                  </a:spcAft>
                </a:pPr>
                <a:r>
                  <a:rPr lang="en-US" sz="1400"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Adults want to be involved in both the planning and the evaluation of the training</a:t>
                </a:r>
                <a:endParaRPr lang="en-IT" sz="14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0" name="Freeform 19">
                <a:extLst>
                  <a:ext uri="{FF2B5EF4-FFF2-40B4-BE49-F238E27FC236}">
                    <a16:creationId xmlns:a16="http://schemas.microsoft.com/office/drawing/2014/main" id="{DB1D0FCF-24F6-4F44-A189-E3E3F9425CEA}"/>
                  </a:ext>
                </a:extLst>
              </p:cNvPr>
              <p:cNvSpPr>
                <a:spLocks/>
              </p:cNvSpPr>
              <p:nvPr/>
            </p:nvSpPr>
            <p:spPr bwMode="auto">
              <a:xfrm>
                <a:off x="8984" y="2316"/>
                <a:ext cx="17398" cy="17398"/>
              </a:xfrm>
              <a:custGeom>
                <a:avLst/>
                <a:gdLst>
                  <a:gd name="T0" fmla="*/ 0 w 120000"/>
                  <a:gd name="T1" fmla="*/ 120000 h 120000"/>
                  <a:gd name="T2" fmla="*/ 0 w 120000"/>
                  <a:gd name="T3" fmla="*/ 120000 h 120000"/>
                  <a:gd name="T4" fmla="*/ 119999 w 120000"/>
                  <a:gd name="T5" fmla="*/ 0 h 120000"/>
                  <a:gd name="T6" fmla="*/ 120000 w 120000"/>
                  <a:gd name="T7" fmla="*/ 120000 h 120000"/>
                  <a:gd name="T8" fmla="*/ 0 w 120000"/>
                  <a:gd name="T9" fmla="*/ 12000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120000"/>
                    </a:moveTo>
                    <a:lnTo>
                      <a:pt x="0" y="120000"/>
                    </a:lnTo>
                    <a:cubicBezTo>
                      <a:pt x="0" y="53725"/>
                      <a:pt x="53725" y="0"/>
                      <a:pt x="119999" y="0"/>
                    </a:cubicBezTo>
                    <a:lnTo>
                      <a:pt x="120000" y="120000"/>
                    </a:lnTo>
                    <a:lnTo>
                      <a:pt x="0" y="120000"/>
                    </a:lnTo>
                    <a:close/>
                  </a:path>
                </a:pathLst>
              </a:custGeom>
              <a:solidFill>
                <a:srgbClr val="599BD5"/>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1" name="Text Box 13">
                <a:extLst>
                  <a:ext uri="{FF2B5EF4-FFF2-40B4-BE49-F238E27FC236}">
                    <a16:creationId xmlns:a16="http://schemas.microsoft.com/office/drawing/2014/main" id="{CB81FFBD-282C-EB40-B1FB-ACDAC8D0E58A}"/>
                  </a:ext>
                </a:extLst>
              </p:cNvPr>
              <p:cNvSpPr txBox="1">
                <a:spLocks noChangeArrowheads="1"/>
              </p:cNvSpPr>
              <p:nvPr/>
            </p:nvSpPr>
            <p:spPr bwMode="auto">
              <a:xfrm>
                <a:off x="13176" y="7412"/>
                <a:ext cx="13206" cy="12302"/>
              </a:xfrm>
              <a:prstGeom prst="rect">
                <a:avLst/>
              </a:prstGeom>
              <a:noFill/>
              <a:ln>
                <a:noFill/>
              </a:ln>
              <a:extLst>
                <a:ext uri="{909E8E84-426E-40dd-AFC4-6F175D3DCCD1}">
                  <a14:hiddenFill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a:solidFill>
                      <a:srgbClr val="FFFFFF"/>
                    </a:solidFill>
                  </a14:hiddenFill>
                </a:ext>
                <a:ext uri="{91240B29-F687-4f45-9708-019B960494DF}">
                  <a14:hiddenLine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w="9525">
                    <a:solidFill>
                      <a:srgbClr val="000000"/>
                    </a:solidFill>
                    <a:miter lim="800000"/>
                    <a:headEnd/>
                    <a:tailEnd/>
                  </a14:hiddenLine>
                </a:ext>
              </a:extLst>
            </p:spPr>
            <p:txBody>
              <a:bodyPr rot="0" vert="horz" wrap="square" lIns="99550" tIns="99550" rIns="99550" bIns="99550" anchor="ctr" anchorCtr="0" upright="1">
                <a:noAutofit/>
              </a:bodyPr>
              <a:lstStyle/>
              <a:p>
                <a:pPr algn="just">
                  <a:lnSpc>
                    <a:spcPct val="89000"/>
                  </a:lnSpc>
                  <a:spcBef>
                    <a:spcPts val="500"/>
                  </a:spcBef>
                  <a:spcAft>
                    <a:spcPts val="500"/>
                  </a:spcAft>
                </a:pPr>
                <a:r>
                  <a:rPr lang="en-US"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Active participation</a:t>
                </a:r>
                <a:endParaRPr lang="en-IT"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2" name="Freeform 21">
                <a:extLst>
                  <a:ext uri="{FF2B5EF4-FFF2-40B4-BE49-F238E27FC236}">
                    <a16:creationId xmlns:a16="http://schemas.microsoft.com/office/drawing/2014/main" id="{0578BAC8-E505-4F48-A616-239F39DDE436}"/>
                  </a:ext>
                </a:extLst>
              </p:cNvPr>
              <p:cNvSpPr>
                <a:spLocks/>
              </p:cNvSpPr>
              <p:nvPr/>
            </p:nvSpPr>
            <p:spPr bwMode="auto">
              <a:xfrm rot="5400000">
                <a:off x="27186" y="2316"/>
                <a:ext cx="17398" cy="17398"/>
              </a:xfrm>
              <a:custGeom>
                <a:avLst/>
                <a:gdLst>
                  <a:gd name="T0" fmla="*/ 0 w 120000"/>
                  <a:gd name="T1" fmla="*/ 120000 h 120000"/>
                  <a:gd name="T2" fmla="*/ 0 w 120000"/>
                  <a:gd name="T3" fmla="*/ 120000 h 120000"/>
                  <a:gd name="T4" fmla="*/ 119999 w 120000"/>
                  <a:gd name="T5" fmla="*/ 0 h 120000"/>
                  <a:gd name="T6" fmla="*/ 120000 w 120000"/>
                  <a:gd name="T7" fmla="*/ 120000 h 120000"/>
                  <a:gd name="T8" fmla="*/ 0 w 120000"/>
                  <a:gd name="T9" fmla="*/ 12000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120000"/>
                    </a:moveTo>
                    <a:lnTo>
                      <a:pt x="0" y="120000"/>
                    </a:lnTo>
                    <a:cubicBezTo>
                      <a:pt x="0" y="53725"/>
                      <a:pt x="53725" y="0"/>
                      <a:pt x="119999" y="0"/>
                    </a:cubicBezTo>
                    <a:lnTo>
                      <a:pt x="120000" y="120000"/>
                    </a:lnTo>
                    <a:lnTo>
                      <a:pt x="0" y="120000"/>
                    </a:lnTo>
                    <a:close/>
                  </a:path>
                </a:pathLst>
              </a:custGeom>
              <a:solidFill>
                <a:srgbClr val="599BD5"/>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3" name="Text Box 15">
                <a:extLst>
                  <a:ext uri="{FF2B5EF4-FFF2-40B4-BE49-F238E27FC236}">
                    <a16:creationId xmlns:a16="http://schemas.microsoft.com/office/drawing/2014/main" id="{A1A4AEE2-32DA-CF4C-B65E-1C7D416287C2}"/>
                  </a:ext>
                </a:extLst>
              </p:cNvPr>
              <p:cNvSpPr txBox="1">
                <a:spLocks noChangeArrowheads="1"/>
              </p:cNvSpPr>
              <p:nvPr/>
            </p:nvSpPr>
            <p:spPr bwMode="auto">
              <a:xfrm>
                <a:off x="27186" y="7412"/>
                <a:ext cx="13062" cy="12302"/>
              </a:xfrm>
              <a:prstGeom prst="rect">
                <a:avLst/>
              </a:prstGeom>
              <a:noFill/>
              <a:ln>
                <a:noFill/>
              </a:ln>
              <a:extLst>
                <a:ext uri="{909E8E84-426E-40dd-AFC4-6F175D3DCCD1}">
                  <a14:hiddenFill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a:solidFill>
                      <a:srgbClr val="FFFFFF"/>
                    </a:solidFill>
                  </a14:hiddenFill>
                </a:ext>
                <a:ext uri="{91240B29-F687-4f45-9708-019B960494DF}">
                  <a14:hiddenLine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w="9525">
                    <a:solidFill>
                      <a:srgbClr val="000000"/>
                    </a:solidFill>
                    <a:miter lim="800000"/>
                    <a:headEnd/>
                    <a:tailEnd/>
                  </a14:hiddenLine>
                </a:ext>
              </a:extLst>
            </p:spPr>
            <p:txBody>
              <a:bodyPr rot="0" vert="horz" wrap="square" lIns="99550" tIns="99550" rIns="99550" bIns="99550" anchor="ctr" anchorCtr="0" upright="1">
                <a:noAutofit/>
              </a:bodyPr>
              <a:lstStyle/>
              <a:p>
                <a:pPr algn="ctr">
                  <a:lnSpc>
                    <a:spcPct val="89000"/>
                  </a:lnSpc>
                  <a:spcBef>
                    <a:spcPts val="500"/>
                  </a:spcBef>
                  <a:spcAft>
                    <a:spcPts val="500"/>
                  </a:spcAft>
                </a:pPr>
                <a:r>
                  <a:rPr lang="tr-TR"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Using </a:t>
                </a:r>
                <a:r>
                  <a:rPr lang="en-US"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experiences</a:t>
                </a:r>
                <a:endParaRPr lang="en-IT"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4" name="Freeform 23">
                <a:extLst>
                  <a:ext uri="{FF2B5EF4-FFF2-40B4-BE49-F238E27FC236}">
                    <a16:creationId xmlns:a16="http://schemas.microsoft.com/office/drawing/2014/main" id="{45942CF8-8149-7444-928D-9844CEBBF737}"/>
                  </a:ext>
                </a:extLst>
              </p:cNvPr>
              <p:cNvSpPr>
                <a:spLocks/>
              </p:cNvSpPr>
              <p:nvPr/>
            </p:nvSpPr>
            <p:spPr bwMode="auto">
              <a:xfrm rot="10800000">
                <a:off x="27186" y="20518"/>
                <a:ext cx="17398" cy="17398"/>
              </a:xfrm>
              <a:custGeom>
                <a:avLst/>
                <a:gdLst>
                  <a:gd name="T0" fmla="*/ 0 w 120000"/>
                  <a:gd name="T1" fmla="*/ 120000 h 120000"/>
                  <a:gd name="T2" fmla="*/ 0 w 120000"/>
                  <a:gd name="T3" fmla="*/ 120000 h 120000"/>
                  <a:gd name="T4" fmla="*/ 119999 w 120000"/>
                  <a:gd name="T5" fmla="*/ 0 h 120000"/>
                  <a:gd name="T6" fmla="*/ 120000 w 120000"/>
                  <a:gd name="T7" fmla="*/ 120000 h 120000"/>
                  <a:gd name="T8" fmla="*/ 0 w 120000"/>
                  <a:gd name="T9" fmla="*/ 12000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120000"/>
                    </a:moveTo>
                    <a:lnTo>
                      <a:pt x="0" y="120000"/>
                    </a:lnTo>
                    <a:cubicBezTo>
                      <a:pt x="0" y="53725"/>
                      <a:pt x="53725" y="0"/>
                      <a:pt x="119999" y="0"/>
                    </a:cubicBezTo>
                    <a:lnTo>
                      <a:pt x="120000" y="120000"/>
                    </a:lnTo>
                    <a:lnTo>
                      <a:pt x="0" y="120000"/>
                    </a:lnTo>
                    <a:close/>
                  </a:path>
                </a:pathLst>
              </a:custGeom>
              <a:solidFill>
                <a:srgbClr val="599BD5"/>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5" name="Text Box 17">
                <a:extLst>
                  <a:ext uri="{FF2B5EF4-FFF2-40B4-BE49-F238E27FC236}">
                    <a16:creationId xmlns:a16="http://schemas.microsoft.com/office/drawing/2014/main" id="{7D01A3AB-E02A-C141-BD49-131F493D6EDD}"/>
                  </a:ext>
                </a:extLst>
              </p:cNvPr>
              <p:cNvSpPr txBox="1">
                <a:spLocks noChangeArrowheads="1"/>
              </p:cNvSpPr>
              <p:nvPr/>
            </p:nvSpPr>
            <p:spPr bwMode="auto">
              <a:xfrm>
                <a:off x="27186" y="20518"/>
                <a:ext cx="12302" cy="14312"/>
              </a:xfrm>
              <a:prstGeom prst="rect">
                <a:avLst/>
              </a:prstGeom>
              <a:noFill/>
              <a:ln>
                <a:noFill/>
              </a:ln>
              <a:extLst>
                <a:ext uri="{909E8E84-426E-40dd-AFC4-6F175D3DCCD1}">
                  <a14:hiddenFill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a:solidFill>
                      <a:srgbClr val="FFFFFF"/>
                    </a:solidFill>
                  </a14:hiddenFill>
                </a:ext>
                <a:ext uri="{91240B29-F687-4f45-9708-019B960494DF}">
                  <a14:hiddenLine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w="9525">
                    <a:solidFill>
                      <a:srgbClr val="000000"/>
                    </a:solidFill>
                    <a:miter lim="800000"/>
                    <a:headEnd/>
                    <a:tailEnd/>
                  </a14:hiddenLine>
                </a:ext>
              </a:extLst>
            </p:spPr>
            <p:txBody>
              <a:bodyPr rot="0" vert="horz" wrap="square" lIns="99550" tIns="99550" rIns="99550" bIns="99550" anchor="ctr" anchorCtr="0" upright="1">
                <a:noAutofit/>
              </a:bodyPr>
              <a:lstStyle/>
              <a:p>
                <a:pPr algn="ctr">
                  <a:lnSpc>
                    <a:spcPct val="89000"/>
                  </a:lnSpc>
                  <a:spcBef>
                    <a:spcPts val="500"/>
                  </a:spcBef>
                  <a:spcAft>
                    <a:spcPts val="500"/>
                  </a:spcAft>
                </a:pPr>
                <a:r>
                  <a:rPr lang="en-US"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Learning with relevance and impact to job or personal life</a:t>
                </a:r>
                <a:endParaRPr lang="en-IT"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6" name="Freeform 25">
                <a:extLst>
                  <a:ext uri="{FF2B5EF4-FFF2-40B4-BE49-F238E27FC236}">
                    <a16:creationId xmlns:a16="http://schemas.microsoft.com/office/drawing/2014/main" id="{7DA4CE7C-A9F3-8249-8E85-20F9FC274E3A}"/>
                  </a:ext>
                </a:extLst>
              </p:cNvPr>
              <p:cNvSpPr>
                <a:spLocks/>
              </p:cNvSpPr>
              <p:nvPr/>
            </p:nvSpPr>
            <p:spPr bwMode="auto">
              <a:xfrm rot="-5400000">
                <a:off x="8984" y="20518"/>
                <a:ext cx="17398" cy="17398"/>
              </a:xfrm>
              <a:custGeom>
                <a:avLst/>
                <a:gdLst>
                  <a:gd name="T0" fmla="*/ 0 w 120000"/>
                  <a:gd name="T1" fmla="*/ 120000 h 120000"/>
                  <a:gd name="T2" fmla="*/ 0 w 120000"/>
                  <a:gd name="T3" fmla="*/ 120000 h 120000"/>
                  <a:gd name="T4" fmla="*/ 119999 w 120000"/>
                  <a:gd name="T5" fmla="*/ 0 h 120000"/>
                  <a:gd name="T6" fmla="*/ 120000 w 120000"/>
                  <a:gd name="T7" fmla="*/ 120000 h 120000"/>
                  <a:gd name="T8" fmla="*/ 0 w 120000"/>
                  <a:gd name="T9" fmla="*/ 12000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120000"/>
                    </a:moveTo>
                    <a:lnTo>
                      <a:pt x="0" y="120000"/>
                    </a:lnTo>
                    <a:cubicBezTo>
                      <a:pt x="0" y="53725"/>
                      <a:pt x="53725" y="0"/>
                      <a:pt x="119999" y="0"/>
                    </a:cubicBezTo>
                    <a:lnTo>
                      <a:pt x="120000" y="120000"/>
                    </a:lnTo>
                    <a:lnTo>
                      <a:pt x="0" y="120000"/>
                    </a:lnTo>
                    <a:close/>
                  </a:path>
                </a:pathLst>
              </a:custGeom>
              <a:solidFill>
                <a:srgbClr val="599BD5"/>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7" name="Text Box 19">
                <a:extLst>
                  <a:ext uri="{FF2B5EF4-FFF2-40B4-BE49-F238E27FC236}">
                    <a16:creationId xmlns:a16="http://schemas.microsoft.com/office/drawing/2014/main" id="{E0B8493F-D64D-0845-9286-3BAAA9ACB125}"/>
                  </a:ext>
                </a:extLst>
              </p:cNvPr>
              <p:cNvSpPr txBox="1">
                <a:spLocks noChangeArrowheads="1"/>
              </p:cNvSpPr>
              <p:nvPr/>
            </p:nvSpPr>
            <p:spPr bwMode="auto">
              <a:xfrm>
                <a:off x="14080" y="20518"/>
                <a:ext cx="12302" cy="12303"/>
              </a:xfrm>
              <a:prstGeom prst="rect">
                <a:avLst/>
              </a:prstGeom>
              <a:noFill/>
              <a:ln>
                <a:noFill/>
              </a:ln>
              <a:extLst>
                <a:ext uri="{909E8E84-426E-40dd-AFC4-6F175D3DCCD1}">
                  <a14:hiddenFill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a:solidFill>
                      <a:srgbClr val="FFFFFF"/>
                    </a:solidFill>
                  </a14:hiddenFill>
                </a:ext>
                <a:ext uri="{91240B29-F687-4f45-9708-019B960494DF}">
                  <a14:hiddenLine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lc="http://schemas.openxmlformats.org/drawingml/2006/lockedCanvas" w="9525">
                    <a:solidFill>
                      <a:srgbClr val="000000"/>
                    </a:solidFill>
                    <a:miter lim="800000"/>
                    <a:headEnd/>
                    <a:tailEnd/>
                  </a14:hiddenLine>
                </a:ext>
              </a:extLst>
            </p:spPr>
            <p:txBody>
              <a:bodyPr rot="0" vert="horz" wrap="square" lIns="99550" tIns="99550" rIns="99550" bIns="99550" anchor="ctr" anchorCtr="0" upright="1">
                <a:noAutofit/>
              </a:bodyPr>
              <a:lstStyle/>
              <a:p>
                <a:pPr algn="ctr">
                  <a:lnSpc>
                    <a:spcPct val="89000"/>
                  </a:lnSpc>
                  <a:spcBef>
                    <a:spcPts val="500"/>
                  </a:spcBef>
                  <a:spcAft>
                    <a:spcPts val="500"/>
                  </a:spcAft>
                </a:pPr>
                <a:r>
                  <a:rPr lang="en-US"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Problem-centered learning and instruction</a:t>
                </a:r>
                <a:endParaRPr lang="en-IT"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8" name="Freeform 27">
                <a:extLst>
                  <a:ext uri="{FF2B5EF4-FFF2-40B4-BE49-F238E27FC236}">
                    <a16:creationId xmlns:a16="http://schemas.microsoft.com/office/drawing/2014/main" id="{B9521444-AC9D-944C-A890-B41E60070D39}"/>
                  </a:ext>
                </a:extLst>
              </p:cNvPr>
              <p:cNvSpPr>
                <a:spLocks/>
              </p:cNvSpPr>
              <p:nvPr/>
            </p:nvSpPr>
            <p:spPr bwMode="auto">
              <a:xfrm>
                <a:off x="23780" y="16500"/>
                <a:ext cx="6007" cy="5224"/>
              </a:xfrm>
              <a:custGeom>
                <a:avLst/>
                <a:gdLst>
                  <a:gd name="T0" fmla="*/ 6521 w 120000"/>
                  <a:gd name="T1" fmla="*/ 60000 h 120000"/>
                  <a:gd name="T2" fmla="*/ 6521 w 120000"/>
                  <a:gd name="T3" fmla="*/ 60000 h 120000"/>
                  <a:gd name="T4" fmla="*/ 51107 w 120000"/>
                  <a:gd name="T5" fmla="*/ 8230 h 120000"/>
                  <a:gd name="T6" fmla="*/ 110520 w 120000"/>
                  <a:gd name="T7" fmla="*/ 42783 h 120000"/>
                  <a:gd name="T8" fmla="*/ 116427 w 120000"/>
                  <a:gd name="T9" fmla="*/ 42783 h 120000"/>
                  <a:gd name="T10" fmla="*/ 106956 w 120000"/>
                  <a:gd name="T11" fmla="*/ 59999 h 120000"/>
                  <a:gd name="T12" fmla="*/ 90340 w 120000"/>
                  <a:gd name="T13" fmla="*/ 42783 h 120000"/>
                  <a:gd name="T14" fmla="*/ 95921 w 120000"/>
                  <a:gd name="T15" fmla="*/ 42783 h 120000"/>
                  <a:gd name="T16" fmla="*/ 50447 w 120000"/>
                  <a:gd name="T17" fmla="*/ 23561 h 120000"/>
                  <a:gd name="T18" fmla="*/ 19565 w 120000"/>
                  <a:gd name="T19" fmla="*/ 60000 h 120000"/>
                  <a:gd name="T20" fmla="*/ 6521 w 120000"/>
                  <a:gd name="T21" fmla="*/ 60000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6521" y="60000"/>
                    </a:moveTo>
                    <a:lnTo>
                      <a:pt x="6521" y="60000"/>
                    </a:lnTo>
                    <a:cubicBezTo>
                      <a:pt x="6521" y="34373"/>
                      <a:pt x="25367" y="12492"/>
                      <a:pt x="51107" y="8230"/>
                    </a:cubicBezTo>
                    <a:cubicBezTo>
                      <a:pt x="76847" y="3969"/>
                      <a:pt x="101960" y="18574"/>
                      <a:pt x="110520" y="42783"/>
                    </a:cubicBezTo>
                    <a:lnTo>
                      <a:pt x="116427" y="42783"/>
                    </a:lnTo>
                    <a:lnTo>
                      <a:pt x="106956" y="59999"/>
                    </a:lnTo>
                    <a:lnTo>
                      <a:pt x="90340" y="42783"/>
                    </a:lnTo>
                    <a:lnTo>
                      <a:pt x="95921" y="42783"/>
                    </a:lnTo>
                    <a:cubicBezTo>
                      <a:pt x="87358" y="27415"/>
                      <a:pt x="68571" y="19474"/>
                      <a:pt x="50447" y="23561"/>
                    </a:cubicBezTo>
                    <a:cubicBezTo>
                      <a:pt x="32323" y="27648"/>
                      <a:pt x="19565" y="42701"/>
                      <a:pt x="19565" y="60000"/>
                    </a:cubicBezTo>
                    <a:lnTo>
                      <a:pt x="6521" y="60000"/>
                    </a:lnTo>
                    <a:close/>
                  </a:path>
                </a:pathLst>
              </a:custGeom>
              <a:solidFill>
                <a:srgbClr val="B3CAE7"/>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9" name="Freeform 28">
                <a:extLst>
                  <a:ext uri="{FF2B5EF4-FFF2-40B4-BE49-F238E27FC236}">
                    <a16:creationId xmlns:a16="http://schemas.microsoft.com/office/drawing/2014/main" id="{6BB00C8E-CA81-614F-8110-F707AF0888F6}"/>
                  </a:ext>
                </a:extLst>
              </p:cNvPr>
              <p:cNvSpPr>
                <a:spLocks/>
              </p:cNvSpPr>
              <p:nvPr/>
            </p:nvSpPr>
            <p:spPr bwMode="auto">
              <a:xfrm rot="10800000">
                <a:off x="23780" y="18509"/>
                <a:ext cx="6007" cy="5224"/>
              </a:xfrm>
              <a:custGeom>
                <a:avLst/>
                <a:gdLst>
                  <a:gd name="T0" fmla="*/ 6521 w 120000"/>
                  <a:gd name="T1" fmla="*/ 60000 h 120000"/>
                  <a:gd name="T2" fmla="*/ 6521 w 120000"/>
                  <a:gd name="T3" fmla="*/ 60000 h 120000"/>
                  <a:gd name="T4" fmla="*/ 51107 w 120000"/>
                  <a:gd name="T5" fmla="*/ 8230 h 120000"/>
                  <a:gd name="T6" fmla="*/ 110520 w 120000"/>
                  <a:gd name="T7" fmla="*/ 42783 h 120000"/>
                  <a:gd name="T8" fmla="*/ 116427 w 120000"/>
                  <a:gd name="T9" fmla="*/ 42783 h 120000"/>
                  <a:gd name="T10" fmla="*/ 106956 w 120000"/>
                  <a:gd name="T11" fmla="*/ 59999 h 120000"/>
                  <a:gd name="T12" fmla="*/ 90340 w 120000"/>
                  <a:gd name="T13" fmla="*/ 42783 h 120000"/>
                  <a:gd name="T14" fmla="*/ 95921 w 120000"/>
                  <a:gd name="T15" fmla="*/ 42783 h 120000"/>
                  <a:gd name="T16" fmla="*/ 50447 w 120000"/>
                  <a:gd name="T17" fmla="*/ 23561 h 120000"/>
                  <a:gd name="T18" fmla="*/ 19565 w 120000"/>
                  <a:gd name="T19" fmla="*/ 60000 h 120000"/>
                  <a:gd name="T20" fmla="*/ 6521 w 120000"/>
                  <a:gd name="T21" fmla="*/ 60000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6521" y="60000"/>
                    </a:moveTo>
                    <a:lnTo>
                      <a:pt x="6521" y="60000"/>
                    </a:lnTo>
                    <a:cubicBezTo>
                      <a:pt x="6521" y="34373"/>
                      <a:pt x="25367" y="12492"/>
                      <a:pt x="51107" y="8230"/>
                    </a:cubicBezTo>
                    <a:cubicBezTo>
                      <a:pt x="76847" y="3969"/>
                      <a:pt x="101960" y="18574"/>
                      <a:pt x="110520" y="42783"/>
                    </a:cubicBezTo>
                    <a:lnTo>
                      <a:pt x="116427" y="42783"/>
                    </a:lnTo>
                    <a:lnTo>
                      <a:pt x="106956" y="59999"/>
                    </a:lnTo>
                    <a:lnTo>
                      <a:pt x="90340" y="42783"/>
                    </a:lnTo>
                    <a:lnTo>
                      <a:pt x="95921" y="42783"/>
                    </a:lnTo>
                    <a:cubicBezTo>
                      <a:pt x="87358" y="27415"/>
                      <a:pt x="68571" y="19474"/>
                      <a:pt x="50447" y="23561"/>
                    </a:cubicBezTo>
                    <a:cubicBezTo>
                      <a:pt x="32323" y="27648"/>
                      <a:pt x="19565" y="42701"/>
                      <a:pt x="19565" y="60000"/>
                    </a:cubicBezTo>
                    <a:lnTo>
                      <a:pt x="6521" y="60000"/>
                    </a:lnTo>
                    <a:close/>
                  </a:path>
                </a:pathLst>
              </a:custGeom>
              <a:solidFill>
                <a:srgbClr val="B3CAE7"/>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n-U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 </a:t>
                </a:r>
                <a:endParaRPr lang="en-IT"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grpSp>
      </p:grpSp>
    </p:spTree>
    <p:extLst>
      <p:ext uri="{BB962C8B-B14F-4D97-AF65-F5344CB8AC3E}">
        <p14:creationId xmlns:p14="http://schemas.microsoft.com/office/powerpoint/2010/main" val="102841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39552" y="1105308"/>
            <a:ext cx="8229600" cy="720626"/>
          </a:xfrm>
          <a:noFill/>
        </p:spPr>
        <p:txBody>
          <a:bodyPr/>
          <a:lstStyle/>
          <a:p>
            <a:pPr eaLnBrk="1" hangingPunct="1"/>
            <a:r>
              <a:rPr lang="en-GB" b="1" dirty="0"/>
              <a:t>Retaining training material</a:t>
            </a:r>
          </a:p>
        </p:txBody>
      </p:sp>
      <p:sp>
        <p:nvSpPr>
          <p:cNvPr id="2" name="TextBox 1"/>
          <p:cNvSpPr txBox="1"/>
          <p:nvPr/>
        </p:nvSpPr>
        <p:spPr>
          <a:xfrm>
            <a:off x="539552" y="2253656"/>
            <a:ext cx="7632848" cy="7417415"/>
          </a:xfrm>
          <a:prstGeom prst="rect">
            <a:avLst/>
          </a:prstGeom>
          <a:noFill/>
        </p:spPr>
        <p:txBody>
          <a:bodyPr wrap="square" rtlCol="0">
            <a:spAutoFit/>
          </a:bodyPr>
          <a:lstStyle/>
          <a:p>
            <a:r>
              <a:rPr lang="en-GB" sz="2800" dirty="0"/>
              <a:t>People forget what they learn …</a:t>
            </a:r>
          </a:p>
          <a:p>
            <a:pPr lvl="2"/>
            <a:r>
              <a:rPr lang="en-GB" sz="2800" dirty="0"/>
              <a:t>40% in 2 days</a:t>
            </a:r>
          </a:p>
          <a:p>
            <a:pPr lvl="2"/>
            <a:r>
              <a:rPr lang="en-GB" sz="2800" dirty="0"/>
              <a:t>65% in 8 days</a:t>
            </a:r>
          </a:p>
          <a:p>
            <a:pPr lvl="2"/>
            <a:r>
              <a:rPr lang="en-GB" sz="2800" dirty="0"/>
              <a:t>75% in 30 days</a:t>
            </a:r>
          </a:p>
          <a:p>
            <a:endParaRPr lang="en-GB" sz="2800" dirty="0">
              <a:solidFill>
                <a:srgbClr val="1217EE"/>
              </a:solidFill>
            </a:endParaRPr>
          </a:p>
          <a:p>
            <a:r>
              <a:rPr lang="en-GB" sz="2800" dirty="0"/>
              <a:t>Within a month of your training, most of your audience will have forgotten about three-quarters of the information you imparted!</a:t>
            </a:r>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p:txBody>
      </p:sp>
    </p:spTree>
    <p:extLst>
      <p:ext uri="{BB962C8B-B14F-4D97-AF65-F5344CB8AC3E}">
        <p14:creationId xmlns:p14="http://schemas.microsoft.com/office/powerpoint/2010/main" val="28372116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Segnaposto contenuto 1" descr="learningpyramid4.jpg"/>
          <p:cNvPicPr>
            <a:picLocks noGrp="1" noChangeAspect="1"/>
          </p:cNvPicPr>
          <p:nvPr>
            <p:ph idx="1"/>
          </p:nvPr>
        </p:nvPicPr>
        <p:blipFill>
          <a:blip r:embed="rId3">
            <a:extLst>
              <a:ext uri="{28A0092B-C50C-407E-A947-70E740481C1C}">
                <a14:useLocalDpi xmlns:a14="http://schemas.microsoft.com/office/drawing/2010/main" val="0"/>
              </a:ext>
            </a:extLst>
          </a:blip>
          <a:srcRect l="-27666" r="-27666"/>
          <a:stretch>
            <a:fillRect/>
          </a:stretch>
        </p:blipFill>
        <p:spPr/>
      </p:pic>
      <p:sp>
        <p:nvSpPr>
          <p:cNvPr id="4" name="Rectangle 2">
            <a:extLst>
              <a:ext uri="{FF2B5EF4-FFF2-40B4-BE49-F238E27FC236}">
                <a16:creationId xmlns:a16="http://schemas.microsoft.com/office/drawing/2014/main" id="{805046C7-FD71-5949-BD92-D1461E8DAA00}"/>
              </a:ext>
            </a:extLst>
          </p:cNvPr>
          <p:cNvSpPr txBox="1">
            <a:spLocks noChangeArrowheads="1"/>
          </p:cNvSpPr>
          <p:nvPr/>
        </p:nvSpPr>
        <p:spPr>
          <a:xfrm>
            <a:off x="539552" y="1105308"/>
            <a:ext cx="8229600" cy="720626"/>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Verdana" panose="020B0604030504040204" pitchFamily="34" charset="0"/>
                <a:ea typeface="Verdana" panose="020B0604030504040204" pitchFamily="34" charset="0"/>
                <a:cs typeface="+mj-cs"/>
              </a:defRPr>
            </a:lvl1pPr>
          </a:lstStyle>
          <a:p>
            <a:r>
              <a:rPr lang="en-GB" b="1" dirty="0"/>
              <a:t>The learning pyramid</a:t>
            </a:r>
          </a:p>
        </p:txBody>
      </p:sp>
    </p:spTree>
    <p:extLst>
      <p:ext uri="{BB962C8B-B14F-4D97-AF65-F5344CB8AC3E}">
        <p14:creationId xmlns:p14="http://schemas.microsoft.com/office/powerpoint/2010/main" val="3662268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Learning styles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GB" sz="2800" noProof="0" dirty="0"/>
              <a:t>Learning styles refer to the ways you prefer to approach new information. </a:t>
            </a:r>
          </a:p>
          <a:p>
            <a:pPr marL="0" indent="0" algn="just">
              <a:buNone/>
            </a:pPr>
            <a:endParaRPr lang="en-GB" dirty="0"/>
          </a:p>
          <a:p>
            <a:pPr marL="0" indent="0" algn="just">
              <a:buNone/>
            </a:pPr>
            <a:r>
              <a:rPr lang="en-GB" sz="2800" b="1" noProof="0" dirty="0"/>
              <a:t>How much do you know about yourself? Let’s take a test…</a:t>
            </a:r>
          </a:p>
          <a:p>
            <a:pPr marL="0" indent="0">
              <a:buNone/>
            </a:pP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26</a:t>
            </a:fld>
            <a:endParaRPr lang="it-IT"/>
          </a:p>
        </p:txBody>
      </p:sp>
    </p:spTree>
    <p:extLst>
      <p:ext uri="{BB962C8B-B14F-4D97-AF65-F5344CB8AC3E}">
        <p14:creationId xmlns:p14="http://schemas.microsoft.com/office/powerpoint/2010/main" val="11328669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FACE7F1-A82F-0A42-9824-13C3603E8053}"/>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0EF56D20-8675-B649-BD38-B20DAE557EDE}"/>
              </a:ext>
            </a:extLst>
          </p:cNvPr>
          <p:cNvSpPr>
            <a:spLocks noGrp="1"/>
          </p:cNvSpPr>
          <p:nvPr>
            <p:ph type="sldNum" sz="quarter" idx="12"/>
          </p:nvPr>
        </p:nvSpPr>
        <p:spPr/>
        <p:txBody>
          <a:bodyPr/>
          <a:lstStyle/>
          <a:p>
            <a:fld id="{B1D9BA23-6223-4617-9598-728E7A9462B0}" type="slidenum">
              <a:rPr lang="en-GB" smtClean="0"/>
              <a:t>27</a:t>
            </a:fld>
            <a:endParaRPr lang="en-GB"/>
          </a:p>
        </p:txBody>
      </p:sp>
      <p:pic>
        <p:nvPicPr>
          <p:cNvPr id="1026" name="Picture 2" descr="Honey and Mumford Learning Styles | LaptrinhX">
            <a:extLst>
              <a:ext uri="{FF2B5EF4-FFF2-40B4-BE49-F238E27FC236}">
                <a16:creationId xmlns:a16="http://schemas.microsoft.com/office/drawing/2014/main" id="{07C18E01-BDDE-6C4F-9CB7-B7E37AB3658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34184" y="1210162"/>
            <a:ext cx="6325871" cy="4942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51514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Activists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GB" dirty="0"/>
              <a:t>Activists involve themselves fully and without bias in new experiences. They enjoy the here and now, and are happy to be dominated by immediate experiences. They are open-minded, not sceptical, and this tends to make them enthusiastic about anything new. Their philosophy is: "I'll try anything once". They tend to act first and consider the consequences afterwards. </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28</a:t>
            </a:fld>
            <a:endParaRPr lang="it-IT"/>
          </a:p>
        </p:txBody>
      </p:sp>
      <p:pic>
        <p:nvPicPr>
          <p:cNvPr id="6" name="Picture 5">
            <a:extLst>
              <a:ext uri="{FF2B5EF4-FFF2-40B4-BE49-F238E27FC236}">
                <a16:creationId xmlns:a16="http://schemas.microsoft.com/office/drawing/2014/main" id="{DEA175C9-1F4F-7141-9BCD-9C925C1B6CF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201782" y="216458"/>
            <a:ext cx="1766612" cy="1324959"/>
          </a:xfrm>
          <a:prstGeom prst="rect">
            <a:avLst/>
          </a:prstGeom>
        </p:spPr>
      </p:pic>
    </p:spTree>
    <p:extLst>
      <p:ext uri="{BB962C8B-B14F-4D97-AF65-F5344CB8AC3E}">
        <p14:creationId xmlns:p14="http://schemas.microsoft.com/office/powerpoint/2010/main" val="621492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Activists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GB" dirty="0"/>
              <a:t>Their days are filled with activity. They tackle problems by brainstorming. As soon as the excitement from one activity has died down they are busy looking for the next. They tend to thrive on the challenge of new experiences but are bored with implementation and longer term consolidation. They are gregarious people constantly involving themselves with others but, in doing so, they seek to centre all activities around themselves.</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29</a:t>
            </a:fld>
            <a:endParaRPr lang="it-IT"/>
          </a:p>
        </p:txBody>
      </p:sp>
    </p:spTree>
    <p:extLst>
      <p:ext uri="{BB962C8B-B14F-4D97-AF65-F5344CB8AC3E}">
        <p14:creationId xmlns:p14="http://schemas.microsoft.com/office/powerpoint/2010/main" val="2402275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6FC3F91-7BF0-4FEE-8D98-37A114D52EC0}"/>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AF6B0F37-B3A6-457D-90CA-5F70487860F8}"/>
              </a:ext>
            </a:extLst>
          </p:cNvPr>
          <p:cNvSpPr>
            <a:spLocks noGrp="1"/>
          </p:cNvSpPr>
          <p:nvPr>
            <p:ph type="sldNum" sz="quarter" idx="12"/>
          </p:nvPr>
        </p:nvSpPr>
        <p:spPr/>
        <p:txBody>
          <a:bodyPr/>
          <a:lstStyle/>
          <a:p>
            <a:fld id="{B1D9BA23-6223-4617-9598-728E7A9462B0}" type="slidenum">
              <a:rPr lang="en-GB" smtClean="0"/>
              <a:t>3</a:t>
            </a:fld>
            <a:endParaRPr lang="en-GB"/>
          </a:p>
        </p:txBody>
      </p:sp>
      <p:pic>
        <p:nvPicPr>
          <p:cNvPr id="6" name="Content Placeholder 5">
            <a:extLst>
              <a:ext uri="{FF2B5EF4-FFF2-40B4-BE49-F238E27FC236}">
                <a16:creationId xmlns:a16="http://schemas.microsoft.com/office/drawing/2014/main" id="{3F6A1265-A144-1B48-8C4A-2AF49E607358}"/>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368136" y="983388"/>
            <a:ext cx="7980218" cy="5547652"/>
          </a:xfrm>
          <a:prstGeom prst="rect">
            <a:avLst/>
          </a:prstGeom>
        </p:spPr>
      </p:pic>
      <p:sp>
        <p:nvSpPr>
          <p:cNvPr id="8" name="Rounded Rectangle 7">
            <a:extLst>
              <a:ext uri="{FF2B5EF4-FFF2-40B4-BE49-F238E27FC236}">
                <a16:creationId xmlns:a16="http://schemas.microsoft.com/office/drawing/2014/main" id="{61ED3971-DB9E-DF45-B115-A35A97E6428E}"/>
              </a:ext>
            </a:extLst>
          </p:cNvPr>
          <p:cNvSpPr/>
          <p:nvPr/>
        </p:nvSpPr>
        <p:spPr>
          <a:xfrm>
            <a:off x="2620982" y="2070264"/>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sz="1350" dirty="0"/>
              <a:t>I would like…</a:t>
            </a:r>
          </a:p>
        </p:txBody>
      </p:sp>
      <p:sp>
        <p:nvSpPr>
          <p:cNvPr id="9" name="Rounded Rectangle 8">
            <a:extLst>
              <a:ext uri="{FF2B5EF4-FFF2-40B4-BE49-F238E27FC236}">
                <a16:creationId xmlns:a16="http://schemas.microsoft.com/office/drawing/2014/main" id="{6219C322-5F15-C142-B8A6-AB7EFA3D3DAE}"/>
              </a:ext>
            </a:extLst>
          </p:cNvPr>
          <p:cNvSpPr/>
          <p:nvPr/>
        </p:nvSpPr>
        <p:spPr>
          <a:xfrm>
            <a:off x="2372916" y="3183394"/>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sz="1350" dirty="0"/>
              <a:t>I would like…</a:t>
            </a:r>
          </a:p>
        </p:txBody>
      </p:sp>
      <p:sp>
        <p:nvSpPr>
          <p:cNvPr id="10" name="Rounded Rectangle 9">
            <a:extLst>
              <a:ext uri="{FF2B5EF4-FFF2-40B4-BE49-F238E27FC236}">
                <a16:creationId xmlns:a16="http://schemas.microsoft.com/office/drawing/2014/main" id="{1B36CC96-0FAF-2343-BB2A-DFA8399F5FA5}"/>
              </a:ext>
            </a:extLst>
          </p:cNvPr>
          <p:cNvSpPr/>
          <p:nvPr/>
        </p:nvSpPr>
        <p:spPr>
          <a:xfrm>
            <a:off x="4135903" y="3845133"/>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sz="1350" dirty="0"/>
              <a:t>I would like…</a:t>
            </a:r>
          </a:p>
        </p:txBody>
      </p:sp>
      <p:sp>
        <p:nvSpPr>
          <p:cNvPr id="11" name="Rounded Rectangle 10">
            <a:extLst>
              <a:ext uri="{FF2B5EF4-FFF2-40B4-BE49-F238E27FC236}">
                <a16:creationId xmlns:a16="http://schemas.microsoft.com/office/drawing/2014/main" id="{39AA0C71-A858-AB40-84E6-A5447B8A0C11}"/>
              </a:ext>
            </a:extLst>
          </p:cNvPr>
          <p:cNvSpPr/>
          <p:nvPr/>
        </p:nvSpPr>
        <p:spPr>
          <a:xfrm>
            <a:off x="6308270" y="3334986"/>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sz="1350" dirty="0"/>
              <a:t>I would like…</a:t>
            </a:r>
          </a:p>
        </p:txBody>
      </p:sp>
      <p:sp>
        <p:nvSpPr>
          <p:cNvPr id="12" name="Rounded Rectangle 11">
            <a:extLst>
              <a:ext uri="{FF2B5EF4-FFF2-40B4-BE49-F238E27FC236}">
                <a16:creationId xmlns:a16="http://schemas.microsoft.com/office/drawing/2014/main" id="{479A901E-08DC-0542-962A-0ABC066C7B04}"/>
              </a:ext>
            </a:extLst>
          </p:cNvPr>
          <p:cNvSpPr/>
          <p:nvPr/>
        </p:nvSpPr>
        <p:spPr>
          <a:xfrm>
            <a:off x="5061533" y="2076696"/>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sz="1350" dirty="0"/>
              <a:t>I would like…</a:t>
            </a:r>
          </a:p>
        </p:txBody>
      </p:sp>
      <p:sp>
        <p:nvSpPr>
          <p:cNvPr id="13" name="Oval 12">
            <a:extLst>
              <a:ext uri="{FF2B5EF4-FFF2-40B4-BE49-F238E27FC236}">
                <a16:creationId xmlns:a16="http://schemas.microsoft.com/office/drawing/2014/main" id="{A713A339-9D02-3743-8945-DEAC7E4E08AC}"/>
              </a:ext>
            </a:extLst>
          </p:cNvPr>
          <p:cNvSpPr/>
          <p:nvPr/>
        </p:nvSpPr>
        <p:spPr>
          <a:xfrm>
            <a:off x="3929742" y="4959974"/>
            <a:ext cx="1284515" cy="576943"/>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sz="1350" dirty="0">
                <a:solidFill>
                  <a:schemeClr val="tx1"/>
                </a:solidFill>
              </a:rPr>
              <a:t>Concerns</a:t>
            </a:r>
          </a:p>
        </p:txBody>
      </p:sp>
      <p:sp>
        <p:nvSpPr>
          <p:cNvPr id="14" name="Oval 13">
            <a:extLst>
              <a:ext uri="{FF2B5EF4-FFF2-40B4-BE49-F238E27FC236}">
                <a16:creationId xmlns:a16="http://schemas.microsoft.com/office/drawing/2014/main" id="{761511EF-60B0-9C49-9485-8731EC81DE84}"/>
              </a:ext>
            </a:extLst>
          </p:cNvPr>
          <p:cNvSpPr/>
          <p:nvPr/>
        </p:nvSpPr>
        <p:spPr>
          <a:xfrm>
            <a:off x="3073730" y="5613570"/>
            <a:ext cx="1284515" cy="576943"/>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sz="1350" dirty="0">
                <a:solidFill>
                  <a:schemeClr val="tx1"/>
                </a:solidFill>
              </a:rPr>
              <a:t>Concerns</a:t>
            </a:r>
          </a:p>
        </p:txBody>
      </p:sp>
      <p:sp>
        <p:nvSpPr>
          <p:cNvPr id="15" name="Oval 14">
            <a:extLst>
              <a:ext uri="{FF2B5EF4-FFF2-40B4-BE49-F238E27FC236}">
                <a16:creationId xmlns:a16="http://schemas.microsoft.com/office/drawing/2014/main" id="{9F0843CD-F05A-A442-AB5E-C6CBA70E5D19}"/>
              </a:ext>
            </a:extLst>
          </p:cNvPr>
          <p:cNvSpPr/>
          <p:nvPr/>
        </p:nvSpPr>
        <p:spPr>
          <a:xfrm>
            <a:off x="4482744" y="5622132"/>
            <a:ext cx="1284515" cy="576943"/>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T" sz="1350" dirty="0">
                <a:solidFill>
                  <a:schemeClr val="tx1"/>
                </a:solidFill>
              </a:rPr>
              <a:t>Concerns</a:t>
            </a:r>
          </a:p>
        </p:txBody>
      </p:sp>
    </p:spTree>
    <p:extLst>
      <p:ext uri="{BB962C8B-B14F-4D97-AF65-F5344CB8AC3E}">
        <p14:creationId xmlns:p14="http://schemas.microsoft.com/office/powerpoint/2010/main" val="36077248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Theorists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US" dirty="0"/>
              <a:t>Theorists adapt and integrate observations into complex but logically sound theories. They think problems through in a vertical, step-by-step logical way. They assimilate disparate facts into coherent theories. They tend to be perfectionists who won't rest easy until things are tidy and fit into a rational scheme. They like to </a:t>
            </a:r>
            <a:r>
              <a:rPr lang="en-US" dirty="0" err="1"/>
              <a:t>analyse</a:t>
            </a:r>
            <a:r>
              <a:rPr lang="en-US" dirty="0"/>
              <a:t> and synthesize. They are keen on basic assumptions, principles, theories models and systems thinking. </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30</a:t>
            </a:fld>
            <a:endParaRPr lang="it-IT"/>
          </a:p>
        </p:txBody>
      </p:sp>
      <p:pic>
        <p:nvPicPr>
          <p:cNvPr id="6" name="Picture 5">
            <a:extLst>
              <a:ext uri="{FF2B5EF4-FFF2-40B4-BE49-F238E27FC236}">
                <a16:creationId xmlns:a16="http://schemas.microsoft.com/office/drawing/2014/main" id="{5E5F2354-589B-C14C-BDF4-9AAEF97A932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227908" y="164845"/>
            <a:ext cx="1691640" cy="1691640"/>
          </a:xfrm>
          <a:prstGeom prst="rect">
            <a:avLst/>
          </a:prstGeom>
        </p:spPr>
      </p:pic>
    </p:spTree>
    <p:extLst>
      <p:ext uri="{BB962C8B-B14F-4D97-AF65-F5344CB8AC3E}">
        <p14:creationId xmlns:p14="http://schemas.microsoft.com/office/powerpoint/2010/main" val="13048203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Theorists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US" dirty="0"/>
              <a:t>Their philosophy prizes rationality and logic. "If its logical its good." Questions they frequently ask are: "Does it make sense?" "How does this fit with that?" "What are the basic assumptions?" They tend to be detached, analytical and dedicated to rational objectivity rather than anything subjective or ambiguous. </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31</a:t>
            </a:fld>
            <a:endParaRPr lang="it-IT"/>
          </a:p>
        </p:txBody>
      </p:sp>
    </p:spTree>
    <p:extLst>
      <p:ext uri="{BB962C8B-B14F-4D97-AF65-F5344CB8AC3E}">
        <p14:creationId xmlns:p14="http://schemas.microsoft.com/office/powerpoint/2010/main" val="544397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Theorists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US" dirty="0"/>
              <a:t>Their approach to problems is consistently logical. This is their 'mental set' and they rigidly reject anything that doesn't fit with it. They prefer to maximize certainty and feel uncomfortable with subjective judgements, lateral thinking and anything flippant.</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32</a:t>
            </a:fld>
            <a:endParaRPr lang="it-IT"/>
          </a:p>
        </p:txBody>
      </p:sp>
    </p:spTree>
    <p:extLst>
      <p:ext uri="{BB962C8B-B14F-4D97-AF65-F5344CB8AC3E}">
        <p14:creationId xmlns:p14="http://schemas.microsoft.com/office/powerpoint/2010/main" val="12693436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Pragmatists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US" dirty="0"/>
              <a:t>Pragmatists are keen on trying out ideas, theories and techniques to see if they work in practice. They positively search out new ideas and take the first opportunity to experiment with applications. They are the sort of people who return from courses brimming with new ideas that they want to try out in practice. They like to get on with things and act quickly and confidently on ideas that attract them. </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33</a:t>
            </a:fld>
            <a:endParaRPr lang="it-IT"/>
          </a:p>
        </p:txBody>
      </p:sp>
      <p:pic>
        <p:nvPicPr>
          <p:cNvPr id="6" name="Picture 5">
            <a:extLst>
              <a:ext uri="{FF2B5EF4-FFF2-40B4-BE49-F238E27FC236}">
                <a16:creationId xmlns:a16="http://schemas.microsoft.com/office/drawing/2014/main" id="{AC7890C0-D7D2-0F4F-8DB5-4FE79327320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79713" y="216458"/>
            <a:ext cx="1731777" cy="1298833"/>
          </a:xfrm>
          <a:prstGeom prst="rect">
            <a:avLst/>
          </a:prstGeom>
        </p:spPr>
      </p:pic>
    </p:spTree>
    <p:extLst>
      <p:ext uri="{BB962C8B-B14F-4D97-AF65-F5344CB8AC3E}">
        <p14:creationId xmlns:p14="http://schemas.microsoft.com/office/powerpoint/2010/main" val="38450421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Pragmatists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US" dirty="0"/>
              <a:t>They tend to be impatient with ruminating and open-ended discussions. They are essentially practical, down to earth people who like making practical decisions and solving problems. They respond to problems and opportunities 'as a challenge'. Their philosophy is "There is always a better way" and "If it works it's good".</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34</a:t>
            </a:fld>
            <a:endParaRPr lang="it-IT"/>
          </a:p>
        </p:txBody>
      </p:sp>
    </p:spTree>
    <p:extLst>
      <p:ext uri="{BB962C8B-B14F-4D97-AF65-F5344CB8AC3E}">
        <p14:creationId xmlns:p14="http://schemas.microsoft.com/office/powerpoint/2010/main" val="3908519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Reflectors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US" dirty="0"/>
              <a:t>Reflectors like to stand back to ponder experiences and observe them from many different perspectives. They collect data, both first hand and from others, and prefer to think about it thoroughly before coming to a conclusion. The thorough collection and analysis of data about experiences and events is what counts so they tend to postpone reaching definitive conclusions for as long as possible. Their philosophy is to be cautious. </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35</a:t>
            </a:fld>
            <a:endParaRPr lang="it-IT"/>
          </a:p>
        </p:txBody>
      </p:sp>
    </p:spTree>
    <p:extLst>
      <p:ext uri="{BB962C8B-B14F-4D97-AF65-F5344CB8AC3E}">
        <p14:creationId xmlns:p14="http://schemas.microsoft.com/office/powerpoint/2010/main" val="24213315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Reflectors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US" dirty="0"/>
              <a:t>They are thoughtful people who like to consider all possible angles and implications before making a move. They prefer to take a back seat in meetings and discussions. They enjoy observing other people in action. They listen to others and get the drift of the discussion before making their own points. They tend to adopt a low profile and have a slightly distant, tolerant unruffled air about them. </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36</a:t>
            </a:fld>
            <a:endParaRPr lang="it-IT"/>
          </a:p>
        </p:txBody>
      </p:sp>
      <p:pic>
        <p:nvPicPr>
          <p:cNvPr id="9" name="Picture 8">
            <a:extLst>
              <a:ext uri="{FF2B5EF4-FFF2-40B4-BE49-F238E27FC236}">
                <a16:creationId xmlns:a16="http://schemas.microsoft.com/office/drawing/2014/main" id="{0F20E209-2097-DC44-9FBF-14D87CAB827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227908" y="164845"/>
            <a:ext cx="1691640" cy="1691640"/>
          </a:xfrm>
          <a:prstGeom prst="rect">
            <a:avLst/>
          </a:prstGeom>
        </p:spPr>
      </p:pic>
    </p:spTree>
    <p:extLst>
      <p:ext uri="{BB962C8B-B14F-4D97-AF65-F5344CB8AC3E}">
        <p14:creationId xmlns:p14="http://schemas.microsoft.com/office/powerpoint/2010/main" val="35578427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Reflectors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US"/>
              <a:t>When they act it is part of a wide picture which includes the past as well as the present and others' observations as well as their own.</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37</a:t>
            </a:fld>
            <a:endParaRPr lang="it-IT"/>
          </a:p>
        </p:txBody>
      </p:sp>
    </p:spTree>
    <p:extLst>
      <p:ext uri="{BB962C8B-B14F-4D97-AF65-F5344CB8AC3E}">
        <p14:creationId xmlns:p14="http://schemas.microsoft.com/office/powerpoint/2010/main" val="41606586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n-GB" sz="3200" b="1" noProof="0" dirty="0"/>
              <a:t>Feelers </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n-US" dirty="0"/>
              <a:t>Feelers learn through focusing on human values and needs. They are quick to recognize human consequences to knowledge and information as well as swiftly relating ideas and concepts to personal experiences. They are quick to forgive, being peacemakers, and excel in counseling situations. They search for opportunities to praise others.</a:t>
            </a:r>
            <a:endParaRPr lang="en-GB"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38</a:t>
            </a:fld>
            <a:endParaRPr lang="it-IT"/>
          </a:p>
        </p:txBody>
      </p:sp>
      <p:pic>
        <p:nvPicPr>
          <p:cNvPr id="6" name="Picture 5">
            <a:extLst>
              <a:ext uri="{FF2B5EF4-FFF2-40B4-BE49-F238E27FC236}">
                <a16:creationId xmlns:a16="http://schemas.microsoft.com/office/drawing/2014/main" id="{1C303303-D21E-6941-9588-926E35858A5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346403" y="169817"/>
            <a:ext cx="2097922" cy="1819023"/>
          </a:xfrm>
          <a:prstGeom prst="rect">
            <a:avLst/>
          </a:prstGeom>
        </p:spPr>
      </p:pic>
    </p:spTree>
    <p:extLst>
      <p:ext uri="{BB962C8B-B14F-4D97-AF65-F5344CB8AC3E}">
        <p14:creationId xmlns:p14="http://schemas.microsoft.com/office/powerpoint/2010/main" val="29993605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C8B5-DACE-47C2-87C2-3F7B86F2C877}"/>
              </a:ext>
            </a:extLst>
          </p:cNvPr>
          <p:cNvSpPr>
            <a:spLocks noGrp="1"/>
          </p:cNvSpPr>
          <p:nvPr>
            <p:ph type="title"/>
          </p:nvPr>
        </p:nvSpPr>
        <p:spPr>
          <a:xfrm>
            <a:off x="628649" y="2746951"/>
            <a:ext cx="7886700" cy="1161588"/>
          </a:xfrm>
        </p:spPr>
        <p:txBody>
          <a:bodyPr>
            <a:normAutofit fontScale="90000"/>
          </a:bodyPr>
          <a:lstStyle/>
          <a:p>
            <a:r>
              <a:rPr lang="en-GB" b="1" dirty="0"/>
              <a:t>Review of learning objectives</a:t>
            </a:r>
          </a:p>
        </p:txBody>
      </p:sp>
      <p:sp>
        <p:nvSpPr>
          <p:cNvPr id="3" name="Date Placeholder 2">
            <a:extLst>
              <a:ext uri="{FF2B5EF4-FFF2-40B4-BE49-F238E27FC236}">
                <a16:creationId xmlns:a16="http://schemas.microsoft.com/office/drawing/2014/main" id="{06D3A2D4-0138-460E-9732-23A77985E41E}"/>
              </a:ext>
            </a:extLst>
          </p:cNvPr>
          <p:cNvSpPr>
            <a:spLocks noGrp="1"/>
          </p:cNvSpPr>
          <p:nvPr>
            <p:ph type="dt" sz="half" idx="10"/>
          </p:nvPr>
        </p:nvSpPr>
        <p:spPr/>
        <p:txBody>
          <a:bodyPr/>
          <a:lstStyle/>
          <a:p>
            <a:r>
              <a:rPr lang="en-GB"/>
              <a:t>www.coe.int/cybercrime</a:t>
            </a:r>
          </a:p>
        </p:txBody>
      </p:sp>
      <p:sp>
        <p:nvSpPr>
          <p:cNvPr id="4" name="Slide Number Placeholder 3">
            <a:extLst>
              <a:ext uri="{FF2B5EF4-FFF2-40B4-BE49-F238E27FC236}">
                <a16:creationId xmlns:a16="http://schemas.microsoft.com/office/drawing/2014/main" id="{AC7F5464-3464-4CF9-B58E-73337C2C97E2}"/>
              </a:ext>
            </a:extLst>
          </p:cNvPr>
          <p:cNvSpPr>
            <a:spLocks noGrp="1"/>
          </p:cNvSpPr>
          <p:nvPr>
            <p:ph type="sldNum" sz="quarter" idx="12"/>
          </p:nvPr>
        </p:nvSpPr>
        <p:spPr/>
        <p:txBody>
          <a:bodyPr/>
          <a:lstStyle/>
          <a:p>
            <a:fld id="{B1D9BA23-6223-4617-9598-728E7A9462B0}" type="slidenum">
              <a:rPr lang="en-GB" smtClean="0"/>
              <a:t>39</a:t>
            </a:fld>
            <a:endParaRPr lang="en-GB"/>
          </a:p>
        </p:txBody>
      </p:sp>
    </p:spTree>
    <p:extLst>
      <p:ext uri="{BB962C8B-B14F-4D97-AF65-F5344CB8AC3E}">
        <p14:creationId xmlns:p14="http://schemas.microsoft.com/office/powerpoint/2010/main" val="423367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50" y="938776"/>
            <a:ext cx="7886700" cy="1161588"/>
          </a:xfrm>
        </p:spPr>
        <p:txBody>
          <a:bodyPr/>
          <a:lstStyle/>
          <a:p>
            <a:r>
              <a:rPr lang="en-GB" b="1" dirty="0"/>
              <a:t>My expectations as trainer</a:t>
            </a:r>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50" y="2196935"/>
            <a:ext cx="7886700" cy="3980027"/>
          </a:xfrm>
        </p:spPr>
        <p:txBody>
          <a:bodyPr>
            <a:normAutofit/>
          </a:bodyPr>
          <a:lstStyle/>
          <a:p>
            <a:pPr lvl="0"/>
            <a:r>
              <a:rPr lang="en-US" dirty="0"/>
              <a:t>to have open-minded, active participants, </a:t>
            </a:r>
            <a:r>
              <a:rPr lang="it-IT" dirty="0" err="1"/>
              <a:t>willing</a:t>
            </a:r>
            <a:r>
              <a:rPr lang="it-IT" dirty="0"/>
              <a:t> to to </a:t>
            </a:r>
            <a:r>
              <a:rPr lang="it-IT" dirty="0" err="1"/>
              <a:t>experience</a:t>
            </a:r>
            <a:r>
              <a:rPr lang="it-IT" dirty="0"/>
              <a:t> new ways of </a:t>
            </a:r>
            <a:r>
              <a:rPr lang="it-IT" dirty="0" err="1"/>
              <a:t>learning</a:t>
            </a:r>
            <a:r>
              <a:rPr lang="it-IT" dirty="0"/>
              <a:t> and training</a:t>
            </a:r>
            <a:endParaRPr lang="en-IT" dirty="0"/>
          </a:p>
          <a:p>
            <a:pPr lvl="0"/>
            <a:r>
              <a:rPr lang="en-US" dirty="0"/>
              <a:t>to benefit from the knowledge and skills already present in the room</a:t>
            </a:r>
            <a:endParaRPr lang="en-IT" dirty="0"/>
          </a:p>
          <a:p>
            <a:pPr lvl="0"/>
            <a:r>
              <a:rPr lang="en-US" dirty="0"/>
              <a:t>to take advantage from constructive criticism</a:t>
            </a:r>
            <a:endParaRPr lang="en-IT" dirty="0"/>
          </a:p>
          <a:p>
            <a:pPr lvl="0"/>
            <a:r>
              <a:rPr lang="en-US" dirty="0"/>
              <a:t>to have fun </a:t>
            </a:r>
            <a:r>
              <a:rPr lang="it-IT" dirty="0"/>
              <a:t>and </a:t>
            </a:r>
            <a:r>
              <a:rPr lang="it-IT" dirty="0" err="1"/>
              <a:t>socialise</a:t>
            </a:r>
            <a:r>
              <a:rPr lang="it-IT" dirty="0"/>
              <a:t> with new </a:t>
            </a:r>
            <a:r>
              <a:rPr lang="it-IT" dirty="0" err="1"/>
              <a:t>people</a:t>
            </a:r>
            <a:endParaRPr lang="en-IT" dirty="0"/>
          </a:p>
          <a:p>
            <a:endParaRPr lang="en-GB"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a:t>
            </a:fld>
            <a:endParaRPr lang="en-GB"/>
          </a:p>
        </p:txBody>
      </p:sp>
    </p:spTree>
    <p:extLst>
      <p:ext uri="{BB962C8B-B14F-4D97-AF65-F5344CB8AC3E}">
        <p14:creationId xmlns:p14="http://schemas.microsoft.com/office/powerpoint/2010/main" val="23797631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Introductory session</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n-GB" dirty="0"/>
              <a:t>Familiarize with participants and trainers</a:t>
            </a:r>
            <a:endParaRPr lang="en-IT" dirty="0"/>
          </a:p>
          <a:p>
            <a:pPr lvl="0"/>
            <a:r>
              <a:rPr lang="en-GB" dirty="0"/>
              <a:t>Feel as part of a team </a:t>
            </a:r>
            <a:endParaRPr lang="en-IT" dirty="0"/>
          </a:p>
          <a:p>
            <a:pPr lvl="0"/>
            <a:r>
              <a:rPr lang="en-GB" dirty="0"/>
              <a:t>Share expectations and check them against the proposed agenda </a:t>
            </a:r>
            <a:endParaRPr lang="en-IT" dirty="0"/>
          </a:p>
          <a:p>
            <a:pPr lvl="0"/>
            <a:r>
              <a:rPr lang="en-GB" dirty="0"/>
              <a:t>Feel empowered by having the possibility to have a say in the way activities unfold</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40</a:t>
            </a:fld>
            <a:endParaRPr lang="en-GB"/>
          </a:p>
        </p:txBody>
      </p:sp>
    </p:spTree>
    <p:extLst>
      <p:ext uri="{BB962C8B-B14F-4D97-AF65-F5344CB8AC3E}">
        <p14:creationId xmlns:p14="http://schemas.microsoft.com/office/powerpoint/2010/main" val="4014506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50" y="2196935"/>
            <a:ext cx="7886700" cy="3980027"/>
          </a:xfrm>
        </p:spPr>
        <p:txBody>
          <a:bodyPr>
            <a:normAutofit/>
          </a:bodyPr>
          <a:lstStyle/>
          <a:p>
            <a:pPr lvl="0"/>
            <a:r>
              <a:rPr lang="en-GB" dirty="0"/>
              <a:t>Learn about purpose, format and methodology of training</a:t>
            </a:r>
            <a:endParaRPr lang="en-IT" dirty="0"/>
          </a:p>
          <a:p>
            <a:pPr lvl="0"/>
            <a:r>
              <a:rPr lang="en-GB" dirty="0"/>
              <a:t>Establish an environment that is conducive to training </a:t>
            </a:r>
            <a:endParaRPr lang="en-IT" dirty="0"/>
          </a:p>
          <a:p>
            <a:pPr lvl="0"/>
            <a:r>
              <a:rPr lang="en-GB" dirty="0"/>
              <a:t>Define ground rules</a:t>
            </a:r>
            <a:endParaRPr lang="en-IT" dirty="0"/>
          </a:p>
          <a:p>
            <a:pPr lvl="0"/>
            <a:r>
              <a:rPr lang="en-GB" dirty="0"/>
              <a:t>Spell out the overarching motto of the whole training</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41</a:t>
            </a:fld>
            <a:endParaRPr lang="en-GB"/>
          </a:p>
        </p:txBody>
      </p:sp>
      <p:sp>
        <p:nvSpPr>
          <p:cNvPr id="7" name="Title 6">
            <a:extLst>
              <a:ext uri="{FF2B5EF4-FFF2-40B4-BE49-F238E27FC236}">
                <a16:creationId xmlns:a16="http://schemas.microsoft.com/office/drawing/2014/main" id="{4D8C92D1-BD26-5840-A212-4CE2D7C0C8C0}"/>
              </a:ext>
            </a:extLst>
          </p:cNvPr>
          <p:cNvSpPr>
            <a:spLocks noGrp="1"/>
          </p:cNvSpPr>
          <p:nvPr>
            <p:ph type="title"/>
          </p:nvPr>
        </p:nvSpPr>
        <p:spPr/>
        <p:txBody>
          <a:bodyPr/>
          <a:lstStyle/>
          <a:p>
            <a:endParaRPr lang="en-IT"/>
          </a:p>
        </p:txBody>
      </p:sp>
    </p:spTree>
    <p:extLst>
      <p:ext uri="{BB962C8B-B14F-4D97-AF65-F5344CB8AC3E}">
        <p14:creationId xmlns:p14="http://schemas.microsoft.com/office/powerpoint/2010/main" val="32882657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Your perfect training</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n-GB" dirty="0"/>
              <a:t>Identifying multiple perspectives that need to be considered when planning a training </a:t>
            </a:r>
            <a:endParaRPr lang="en-IT" dirty="0"/>
          </a:p>
          <a:p>
            <a:pPr lvl="0"/>
            <a:r>
              <a:rPr lang="en-GB" dirty="0"/>
              <a:t>Experiment active listening </a:t>
            </a:r>
            <a:endParaRPr lang="en-IT" dirty="0"/>
          </a:p>
          <a:p>
            <a:pPr lvl="0"/>
            <a:r>
              <a:rPr lang="en-GB" dirty="0"/>
              <a:t>Define criteria for assessing the quality of the performances foreseen for the training competition</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42</a:t>
            </a:fld>
            <a:endParaRPr lang="en-GB"/>
          </a:p>
        </p:txBody>
      </p:sp>
    </p:spTree>
    <p:extLst>
      <p:ext uri="{BB962C8B-B14F-4D97-AF65-F5344CB8AC3E}">
        <p14:creationId xmlns:p14="http://schemas.microsoft.com/office/powerpoint/2010/main" val="35156844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Your perfect training</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n-GB" dirty="0"/>
              <a:t>Start developing own mental/manual checklist for training </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43</a:t>
            </a:fld>
            <a:endParaRPr lang="en-GB"/>
          </a:p>
        </p:txBody>
      </p:sp>
    </p:spTree>
    <p:extLst>
      <p:ext uri="{BB962C8B-B14F-4D97-AF65-F5344CB8AC3E}">
        <p14:creationId xmlns:p14="http://schemas.microsoft.com/office/powerpoint/2010/main" val="35511385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fontScale="90000"/>
          </a:bodyPr>
          <a:lstStyle/>
          <a:p>
            <a:r>
              <a:rPr lang="en-US" b="1" dirty="0"/>
              <a:t>Andragogy and principles of adult education </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lgn="just"/>
            <a:r>
              <a:rPr lang="en-GB" dirty="0"/>
              <a:t>Differentiate between pedagogy and andragogy</a:t>
            </a:r>
            <a:endParaRPr lang="en-IT" dirty="0"/>
          </a:p>
          <a:p>
            <a:pPr lvl="0" algn="just"/>
            <a:r>
              <a:rPr lang="en-GB" dirty="0"/>
              <a:t>Recall the main theories related to adult education</a:t>
            </a:r>
            <a:endParaRPr lang="en-IT" dirty="0"/>
          </a:p>
          <a:p>
            <a:pPr lvl="0" algn="just"/>
            <a:r>
              <a:rPr lang="en-GB" dirty="0"/>
              <a:t>List the fundamental principles related to adult education </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44</a:t>
            </a:fld>
            <a:endParaRPr lang="en-GB"/>
          </a:p>
        </p:txBody>
      </p:sp>
    </p:spTree>
    <p:extLst>
      <p:ext uri="{BB962C8B-B14F-4D97-AF65-F5344CB8AC3E}">
        <p14:creationId xmlns:p14="http://schemas.microsoft.com/office/powerpoint/2010/main" val="1963625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fontScale="90000"/>
          </a:bodyPr>
          <a:lstStyle/>
          <a:p>
            <a:r>
              <a:rPr lang="en-US" b="1" dirty="0"/>
              <a:t>Andragogy and principles of adult education </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487057"/>
            <a:ext cx="7886700" cy="4409107"/>
          </a:xfrm>
        </p:spPr>
        <p:txBody>
          <a:bodyPr>
            <a:normAutofit/>
          </a:bodyPr>
          <a:lstStyle/>
          <a:p>
            <a:pPr lvl="0" algn="just"/>
            <a:r>
              <a:rPr lang="en-GB" dirty="0"/>
              <a:t>Analyse the application of these principles to the current training </a:t>
            </a:r>
            <a:endParaRPr lang="en-IT" dirty="0"/>
          </a:p>
          <a:p>
            <a:pPr lvl="0" algn="just"/>
            <a:r>
              <a:rPr lang="en-GB" dirty="0"/>
              <a:t>Assess such application to the present training and develop alternatives</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45</a:t>
            </a:fld>
            <a:endParaRPr lang="en-GB"/>
          </a:p>
        </p:txBody>
      </p:sp>
    </p:spTree>
    <p:extLst>
      <p:ext uri="{BB962C8B-B14F-4D97-AF65-F5344CB8AC3E}">
        <p14:creationId xmlns:p14="http://schemas.microsoft.com/office/powerpoint/2010/main" val="10582354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GB" b="1" dirty="0"/>
              <a:t>Training methods </a:t>
            </a:r>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r>
              <a:rPr lang="en-GB" dirty="0"/>
              <a:t>Discuss the key features of a number of selected training methodologies</a:t>
            </a:r>
            <a:endParaRPr lang="en-IT" dirty="0"/>
          </a:p>
          <a:p>
            <a:pPr lvl="0"/>
            <a:r>
              <a:rPr lang="en-GB" dirty="0"/>
              <a:t>Identify the pros and cons of each of the methodology discussed</a:t>
            </a:r>
            <a:endParaRPr lang="en-IT" dirty="0"/>
          </a:p>
          <a:p>
            <a:pPr lvl="0"/>
            <a:r>
              <a:rPr lang="en-GB" dirty="0"/>
              <a:t>Understand the challenges and preparatory work inherent in the implementation of the different methodologies</a:t>
            </a:r>
            <a:endParaRPr lang="en-IT" dirty="0"/>
          </a:p>
          <a:p>
            <a:pPr lvl="0"/>
            <a:r>
              <a:rPr lang="en-GB" dirty="0"/>
              <a:t>Share experiences about their use </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46</a:t>
            </a:fld>
            <a:endParaRPr lang="en-GB"/>
          </a:p>
        </p:txBody>
      </p:sp>
    </p:spTree>
    <p:extLst>
      <p:ext uri="{BB962C8B-B14F-4D97-AF65-F5344CB8AC3E}">
        <p14:creationId xmlns:p14="http://schemas.microsoft.com/office/powerpoint/2010/main" val="30502921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Which learner are you? </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r>
              <a:rPr lang="en-GB" dirty="0"/>
              <a:t>Familiarize with learning pyramid</a:t>
            </a:r>
            <a:endParaRPr lang="en-IT" dirty="0"/>
          </a:p>
          <a:p>
            <a:pPr lvl="0"/>
            <a:r>
              <a:rPr lang="en-GB" dirty="0"/>
              <a:t>List the learning styles</a:t>
            </a:r>
            <a:endParaRPr lang="en-IT" dirty="0"/>
          </a:p>
          <a:p>
            <a:pPr lvl="0"/>
            <a:r>
              <a:rPr lang="en-GB" dirty="0"/>
              <a:t>Identify one’s learning style</a:t>
            </a:r>
            <a:endParaRPr lang="en-IT" dirty="0"/>
          </a:p>
          <a:p>
            <a:r>
              <a:rPr lang="en-GB" dirty="0"/>
              <a:t>Establish a link between the learning type and the training methods</a:t>
            </a:r>
            <a:r>
              <a:rPr lang="en-IT" dirty="0"/>
              <a:t> </a:t>
            </a:r>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47</a:t>
            </a:fld>
            <a:endParaRPr lang="en-GB"/>
          </a:p>
        </p:txBody>
      </p:sp>
    </p:spTree>
    <p:extLst>
      <p:ext uri="{BB962C8B-B14F-4D97-AF65-F5344CB8AC3E}">
        <p14:creationId xmlns:p14="http://schemas.microsoft.com/office/powerpoint/2010/main" val="39134996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Closing session</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r>
              <a:rPr lang="en-US" dirty="0"/>
              <a:t>List the main points/topics/aspects presented and discussed during  the training</a:t>
            </a:r>
            <a:endParaRPr lang="en-IT" dirty="0"/>
          </a:p>
          <a:p>
            <a:pPr lvl="0"/>
            <a:r>
              <a:rPr lang="en-US" dirty="0"/>
              <a:t>Assess the quality of the training</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48</a:t>
            </a:fld>
            <a:endParaRPr lang="en-GB"/>
          </a:p>
        </p:txBody>
      </p:sp>
    </p:spTree>
    <p:extLst>
      <p:ext uri="{BB962C8B-B14F-4D97-AF65-F5344CB8AC3E}">
        <p14:creationId xmlns:p14="http://schemas.microsoft.com/office/powerpoint/2010/main" val="27639627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946C0-6E94-8341-91F1-229408F2FA00}"/>
              </a:ext>
            </a:extLst>
          </p:cNvPr>
          <p:cNvSpPr>
            <a:spLocks noGrp="1"/>
          </p:cNvSpPr>
          <p:nvPr>
            <p:ph type="title"/>
          </p:nvPr>
        </p:nvSpPr>
        <p:spPr>
          <a:xfrm>
            <a:off x="854281" y="1876301"/>
            <a:ext cx="7886700" cy="2459750"/>
          </a:xfrm>
        </p:spPr>
        <p:txBody>
          <a:bodyPr>
            <a:normAutofit/>
          </a:bodyPr>
          <a:lstStyle/>
          <a:p>
            <a:pPr algn="ctr"/>
            <a:r>
              <a:rPr lang="en-IT" b="1" dirty="0"/>
              <a:t>Well done! Training is over..</a:t>
            </a:r>
            <a:br>
              <a:rPr lang="en-IT" dirty="0"/>
            </a:br>
            <a:br>
              <a:rPr lang="en-IT" dirty="0"/>
            </a:br>
            <a:r>
              <a:rPr lang="en-GB" dirty="0"/>
              <a:t>Enjoy your evening </a:t>
            </a:r>
            <a:r>
              <a:rPr lang="en-GB" dirty="0">
                <a:sym typeface="Wingdings" pitchFamily="2" charset="2"/>
              </a:rPr>
              <a:t> </a:t>
            </a:r>
            <a:r>
              <a:rPr lang="en-GB" dirty="0"/>
              <a:t> </a:t>
            </a:r>
            <a:endParaRPr lang="en-IT" dirty="0"/>
          </a:p>
        </p:txBody>
      </p:sp>
      <p:sp>
        <p:nvSpPr>
          <p:cNvPr id="3" name="Date Placeholder 2">
            <a:extLst>
              <a:ext uri="{FF2B5EF4-FFF2-40B4-BE49-F238E27FC236}">
                <a16:creationId xmlns:a16="http://schemas.microsoft.com/office/drawing/2014/main" id="{2DCF829C-7D14-BE46-9D06-7D79123FF023}"/>
              </a:ext>
            </a:extLst>
          </p:cNvPr>
          <p:cNvSpPr>
            <a:spLocks noGrp="1"/>
          </p:cNvSpPr>
          <p:nvPr>
            <p:ph type="dt" sz="half" idx="10"/>
          </p:nvPr>
        </p:nvSpPr>
        <p:spPr/>
        <p:txBody>
          <a:bodyPr/>
          <a:lstStyle/>
          <a:p>
            <a:r>
              <a:rPr lang="en-GB"/>
              <a:t>www.coe.int/cybercrime</a:t>
            </a:r>
          </a:p>
        </p:txBody>
      </p:sp>
      <p:sp>
        <p:nvSpPr>
          <p:cNvPr id="4" name="Slide Number Placeholder 3">
            <a:extLst>
              <a:ext uri="{FF2B5EF4-FFF2-40B4-BE49-F238E27FC236}">
                <a16:creationId xmlns:a16="http://schemas.microsoft.com/office/drawing/2014/main" id="{CE14B28B-8D5C-B749-8F89-8C4B5AC6ADDA}"/>
              </a:ext>
            </a:extLst>
          </p:cNvPr>
          <p:cNvSpPr>
            <a:spLocks noGrp="1"/>
          </p:cNvSpPr>
          <p:nvPr>
            <p:ph type="sldNum" sz="quarter" idx="12"/>
          </p:nvPr>
        </p:nvSpPr>
        <p:spPr/>
        <p:txBody>
          <a:bodyPr/>
          <a:lstStyle/>
          <a:p>
            <a:fld id="{B1D9BA23-6223-4617-9598-728E7A9462B0}" type="slidenum">
              <a:rPr lang="en-GB" smtClean="0"/>
              <a:t>49</a:t>
            </a:fld>
            <a:endParaRPr lang="en-GB"/>
          </a:p>
        </p:txBody>
      </p:sp>
    </p:spTree>
    <p:extLst>
      <p:ext uri="{BB962C8B-B14F-4D97-AF65-F5344CB8AC3E}">
        <p14:creationId xmlns:p14="http://schemas.microsoft.com/office/powerpoint/2010/main" val="3976887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C8B5-DACE-47C2-87C2-3F7B86F2C877}"/>
              </a:ext>
            </a:extLst>
          </p:cNvPr>
          <p:cNvSpPr>
            <a:spLocks noGrp="1"/>
          </p:cNvSpPr>
          <p:nvPr>
            <p:ph type="title"/>
          </p:nvPr>
        </p:nvSpPr>
        <p:spPr>
          <a:xfrm>
            <a:off x="628649" y="2746951"/>
            <a:ext cx="7886700" cy="2798826"/>
          </a:xfrm>
        </p:spPr>
        <p:txBody>
          <a:bodyPr>
            <a:normAutofit/>
          </a:bodyPr>
          <a:lstStyle/>
          <a:p>
            <a:pPr algn="ctr"/>
            <a:r>
              <a:rPr lang="en-GB" b="1" dirty="0"/>
              <a:t>Think like a trainer </a:t>
            </a:r>
            <a:br>
              <a:rPr lang="en-GB" b="1" dirty="0"/>
            </a:br>
            <a:br>
              <a:rPr lang="en-GB" b="1" dirty="0"/>
            </a:br>
            <a:r>
              <a:rPr lang="en-GB" b="1" dirty="0"/>
              <a:t>Feel as a trainee</a:t>
            </a:r>
            <a:br>
              <a:rPr lang="en-GB" b="1" dirty="0"/>
            </a:br>
            <a:endParaRPr lang="en-GB" b="1" dirty="0"/>
          </a:p>
        </p:txBody>
      </p:sp>
      <p:sp>
        <p:nvSpPr>
          <p:cNvPr id="3" name="Date Placeholder 2">
            <a:extLst>
              <a:ext uri="{FF2B5EF4-FFF2-40B4-BE49-F238E27FC236}">
                <a16:creationId xmlns:a16="http://schemas.microsoft.com/office/drawing/2014/main" id="{06D3A2D4-0138-460E-9732-23A77985E41E}"/>
              </a:ext>
            </a:extLst>
          </p:cNvPr>
          <p:cNvSpPr>
            <a:spLocks noGrp="1"/>
          </p:cNvSpPr>
          <p:nvPr>
            <p:ph type="dt" sz="half" idx="10"/>
          </p:nvPr>
        </p:nvSpPr>
        <p:spPr/>
        <p:txBody>
          <a:bodyPr/>
          <a:lstStyle/>
          <a:p>
            <a:r>
              <a:rPr lang="en-GB"/>
              <a:t>www.coe.int/cybercrime</a:t>
            </a:r>
          </a:p>
        </p:txBody>
      </p:sp>
      <p:sp>
        <p:nvSpPr>
          <p:cNvPr id="4" name="Slide Number Placeholder 3">
            <a:extLst>
              <a:ext uri="{FF2B5EF4-FFF2-40B4-BE49-F238E27FC236}">
                <a16:creationId xmlns:a16="http://schemas.microsoft.com/office/drawing/2014/main" id="{AC7F5464-3464-4CF9-B58E-73337C2C97E2}"/>
              </a:ext>
            </a:extLst>
          </p:cNvPr>
          <p:cNvSpPr>
            <a:spLocks noGrp="1"/>
          </p:cNvSpPr>
          <p:nvPr>
            <p:ph type="sldNum" sz="quarter" idx="12"/>
          </p:nvPr>
        </p:nvSpPr>
        <p:spPr/>
        <p:txBody>
          <a:bodyPr/>
          <a:lstStyle/>
          <a:p>
            <a:fld id="{B1D9BA23-6223-4617-9598-728E7A9462B0}" type="slidenum">
              <a:rPr lang="en-GB" smtClean="0"/>
              <a:t>5</a:t>
            </a:fld>
            <a:endParaRPr lang="en-GB"/>
          </a:p>
        </p:txBody>
      </p:sp>
      <p:sp>
        <p:nvSpPr>
          <p:cNvPr id="5" name="TextBox 4">
            <a:extLst>
              <a:ext uri="{FF2B5EF4-FFF2-40B4-BE49-F238E27FC236}">
                <a16:creationId xmlns:a16="http://schemas.microsoft.com/office/drawing/2014/main" id="{5B42A5DA-050F-1D4E-ABC7-E08A57248E84}"/>
              </a:ext>
            </a:extLst>
          </p:cNvPr>
          <p:cNvSpPr txBox="1"/>
          <p:nvPr/>
        </p:nvSpPr>
        <p:spPr>
          <a:xfrm>
            <a:off x="2357251" y="1407746"/>
            <a:ext cx="4429496" cy="707886"/>
          </a:xfrm>
          <a:prstGeom prst="rect">
            <a:avLst/>
          </a:prstGeom>
          <a:noFill/>
        </p:spPr>
        <p:txBody>
          <a:bodyPr wrap="square" rtlCol="0">
            <a:spAutoFit/>
          </a:bodyPr>
          <a:lstStyle/>
          <a:p>
            <a:pPr algn="ctr"/>
            <a:r>
              <a:rPr lang="en-IT" sz="4000" b="1" dirty="0">
                <a:latin typeface="Verdana" panose="020B0604030504040204" pitchFamily="34" charset="0"/>
                <a:ea typeface="Verdana" panose="020B0604030504040204" pitchFamily="34" charset="0"/>
                <a:cs typeface="Verdana" panose="020B0604030504040204" pitchFamily="34" charset="0"/>
              </a:rPr>
              <a:t>Our motto? </a:t>
            </a:r>
          </a:p>
        </p:txBody>
      </p:sp>
    </p:spTree>
    <p:extLst>
      <p:ext uri="{BB962C8B-B14F-4D97-AF65-F5344CB8AC3E}">
        <p14:creationId xmlns:p14="http://schemas.microsoft.com/office/powerpoint/2010/main" val="3201209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37855-401C-5745-9AE5-0C82720CD339}"/>
              </a:ext>
            </a:extLst>
          </p:cNvPr>
          <p:cNvSpPr>
            <a:spLocks noGrp="1"/>
          </p:cNvSpPr>
          <p:nvPr>
            <p:ph type="title"/>
          </p:nvPr>
        </p:nvSpPr>
        <p:spPr/>
        <p:txBody>
          <a:bodyPr/>
          <a:lstStyle/>
          <a:p>
            <a:r>
              <a:rPr lang="en-IT" b="1" dirty="0"/>
              <a:t>Ready?</a:t>
            </a:r>
          </a:p>
        </p:txBody>
      </p:sp>
      <p:sp>
        <p:nvSpPr>
          <p:cNvPr id="3" name="Date Placeholder 2">
            <a:extLst>
              <a:ext uri="{FF2B5EF4-FFF2-40B4-BE49-F238E27FC236}">
                <a16:creationId xmlns:a16="http://schemas.microsoft.com/office/drawing/2014/main" id="{16D3D97B-F807-5045-A94C-B046FA76D73C}"/>
              </a:ext>
            </a:extLst>
          </p:cNvPr>
          <p:cNvSpPr>
            <a:spLocks noGrp="1"/>
          </p:cNvSpPr>
          <p:nvPr>
            <p:ph type="dt" sz="half" idx="10"/>
          </p:nvPr>
        </p:nvSpPr>
        <p:spPr/>
        <p:txBody>
          <a:bodyPr/>
          <a:lstStyle/>
          <a:p>
            <a:r>
              <a:rPr lang="en-GB"/>
              <a:t>www.coe.int/cybercrime</a:t>
            </a:r>
          </a:p>
        </p:txBody>
      </p:sp>
      <p:sp>
        <p:nvSpPr>
          <p:cNvPr id="4" name="Slide Number Placeholder 3">
            <a:extLst>
              <a:ext uri="{FF2B5EF4-FFF2-40B4-BE49-F238E27FC236}">
                <a16:creationId xmlns:a16="http://schemas.microsoft.com/office/drawing/2014/main" id="{D4322F20-2A65-9945-8C0B-301FEA91EA97}"/>
              </a:ext>
            </a:extLst>
          </p:cNvPr>
          <p:cNvSpPr>
            <a:spLocks noGrp="1"/>
          </p:cNvSpPr>
          <p:nvPr>
            <p:ph type="sldNum" sz="quarter" idx="12"/>
          </p:nvPr>
        </p:nvSpPr>
        <p:spPr/>
        <p:txBody>
          <a:bodyPr/>
          <a:lstStyle/>
          <a:p>
            <a:fld id="{B1D9BA23-6223-4617-9598-728E7A9462B0}" type="slidenum">
              <a:rPr lang="en-GB" smtClean="0"/>
              <a:t>6</a:t>
            </a:fld>
            <a:endParaRPr lang="en-GB"/>
          </a:p>
        </p:txBody>
      </p:sp>
      <p:pic>
        <p:nvPicPr>
          <p:cNvPr id="6" name="Picture 5">
            <a:extLst>
              <a:ext uri="{FF2B5EF4-FFF2-40B4-BE49-F238E27FC236}">
                <a16:creationId xmlns:a16="http://schemas.microsoft.com/office/drawing/2014/main" id="{79D7E285-00ED-2B41-8E54-B5280F43EE3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170711" y="1783952"/>
            <a:ext cx="5595175" cy="4611007"/>
          </a:xfrm>
          <a:prstGeom prst="rect">
            <a:avLst/>
          </a:prstGeom>
        </p:spPr>
      </p:pic>
    </p:spTree>
    <p:extLst>
      <p:ext uri="{BB962C8B-B14F-4D97-AF65-F5344CB8AC3E}">
        <p14:creationId xmlns:p14="http://schemas.microsoft.com/office/powerpoint/2010/main" val="375492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The perfect training…</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it-IT" dirty="0" err="1"/>
              <a:t>Essential</a:t>
            </a:r>
            <a:r>
              <a:rPr lang="it-IT" dirty="0"/>
              <a:t> </a:t>
            </a:r>
          </a:p>
          <a:p>
            <a:pPr lvl="0"/>
            <a:endParaRPr lang="it-IT" dirty="0"/>
          </a:p>
          <a:p>
            <a:pPr lvl="0"/>
            <a:r>
              <a:rPr lang="it-IT" dirty="0" err="1"/>
              <a:t>Good</a:t>
            </a:r>
            <a:r>
              <a:rPr lang="it-IT" dirty="0"/>
              <a:t> to </a:t>
            </a:r>
            <a:r>
              <a:rPr lang="it-IT" dirty="0" err="1"/>
              <a:t>have</a:t>
            </a:r>
            <a:r>
              <a:rPr lang="it-IT" dirty="0"/>
              <a:t>/optional </a:t>
            </a:r>
          </a:p>
          <a:p>
            <a:pPr lvl="0"/>
            <a:endParaRPr lang="it-IT" dirty="0"/>
          </a:p>
          <a:p>
            <a:pPr lvl="0"/>
            <a:r>
              <a:rPr lang="it-IT" dirty="0" err="1"/>
              <a:t>Don’ts</a:t>
            </a:r>
            <a:r>
              <a:rPr lang="it-IT" dirty="0"/>
              <a:t>/to be </a:t>
            </a:r>
            <a:r>
              <a:rPr lang="it-IT" dirty="0" err="1"/>
              <a:t>avoided</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7</a:t>
            </a:fld>
            <a:endParaRPr lang="en-GB"/>
          </a:p>
        </p:txBody>
      </p:sp>
    </p:spTree>
    <p:extLst>
      <p:ext uri="{BB962C8B-B14F-4D97-AF65-F5344CB8AC3E}">
        <p14:creationId xmlns:p14="http://schemas.microsoft.com/office/powerpoint/2010/main" val="849021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The list </a:t>
            </a:r>
            <a:r>
              <a:rPr lang="en-US" b="1" dirty="0" err="1"/>
              <a:t>shoud</a:t>
            </a:r>
            <a:r>
              <a:rPr lang="en-US" b="1" dirty="0"/>
              <a:t> be…. </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it-IT" b="1" dirty="0" err="1"/>
              <a:t>S</a:t>
            </a:r>
            <a:r>
              <a:rPr lang="it-IT" dirty="0" err="1"/>
              <a:t>pecific</a:t>
            </a:r>
            <a:r>
              <a:rPr lang="it-IT" dirty="0"/>
              <a:t> </a:t>
            </a:r>
            <a:endParaRPr lang="it-IT" b="1" dirty="0"/>
          </a:p>
          <a:p>
            <a:pPr lvl="0"/>
            <a:r>
              <a:rPr lang="it-IT" b="1" dirty="0" err="1"/>
              <a:t>M</a:t>
            </a:r>
            <a:r>
              <a:rPr lang="it-IT" dirty="0" err="1"/>
              <a:t>easurable</a:t>
            </a:r>
            <a:endParaRPr lang="it-IT" b="1" dirty="0"/>
          </a:p>
          <a:p>
            <a:pPr lvl="0"/>
            <a:r>
              <a:rPr lang="it-IT" b="1" dirty="0" err="1"/>
              <a:t>A</a:t>
            </a:r>
            <a:r>
              <a:rPr lang="it-IT" dirty="0" err="1"/>
              <a:t>chievable</a:t>
            </a:r>
            <a:r>
              <a:rPr lang="it-IT" dirty="0"/>
              <a:t> (for the audience)</a:t>
            </a:r>
            <a:endParaRPr lang="it-IT" b="1" dirty="0"/>
          </a:p>
          <a:p>
            <a:pPr lvl="0"/>
            <a:r>
              <a:rPr lang="it-IT" b="1" dirty="0" err="1"/>
              <a:t>R</a:t>
            </a:r>
            <a:r>
              <a:rPr lang="it-IT" dirty="0" err="1"/>
              <a:t>elevant</a:t>
            </a:r>
            <a:r>
              <a:rPr lang="it-IT" dirty="0"/>
              <a:t> (</a:t>
            </a:r>
            <a:r>
              <a:rPr lang="it-IT" dirty="0" err="1"/>
              <a:t>realistic</a:t>
            </a:r>
            <a:r>
              <a:rPr lang="it-IT" dirty="0"/>
              <a:t>, </a:t>
            </a:r>
            <a:r>
              <a:rPr lang="it-IT" dirty="0" err="1"/>
              <a:t>reasonable</a:t>
            </a:r>
            <a:r>
              <a:rPr lang="it-IT" dirty="0"/>
              <a:t> and </a:t>
            </a:r>
            <a:r>
              <a:rPr lang="it-IT" dirty="0" err="1"/>
              <a:t>resourced</a:t>
            </a:r>
            <a:r>
              <a:rPr lang="it-IT" dirty="0"/>
              <a:t>)</a:t>
            </a:r>
            <a:endParaRPr lang="it-IT" b="1" dirty="0"/>
          </a:p>
          <a:p>
            <a:pPr lvl="0"/>
            <a:r>
              <a:rPr lang="it-IT" b="1" dirty="0"/>
              <a:t>T</a:t>
            </a:r>
            <a:r>
              <a:rPr lang="it-IT" dirty="0"/>
              <a:t>ime </a:t>
            </a:r>
            <a:r>
              <a:rPr lang="it-IT" dirty="0" err="1"/>
              <a:t>bound</a:t>
            </a:r>
            <a:r>
              <a:rPr lang="it-IT" dirty="0"/>
              <a:t> (time/</a:t>
            </a:r>
            <a:r>
              <a:rPr lang="it-IT" dirty="0" err="1"/>
              <a:t>cost</a:t>
            </a:r>
            <a:r>
              <a:rPr lang="it-IT" dirty="0"/>
              <a:t> </a:t>
            </a:r>
            <a:r>
              <a:rPr lang="it-IT" dirty="0" err="1"/>
              <a:t>limited</a:t>
            </a:r>
            <a:r>
              <a:rPr lang="it-IT" dirty="0"/>
              <a:t>)</a:t>
            </a:r>
          </a:p>
          <a:p>
            <a:pPr lvl="0"/>
            <a:endParaRPr lang="en-IT" b="1"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8</a:t>
            </a:fld>
            <a:endParaRPr lang="en-GB"/>
          </a:p>
        </p:txBody>
      </p:sp>
    </p:spTree>
    <p:extLst>
      <p:ext uri="{BB962C8B-B14F-4D97-AF65-F5344CB8AC3E}">
        <p14:creationId xmlns:p14="http://schemas.microsoft.com/office/powerpoint/2010/main" val="1856664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The list </a:t>
            </a:r>
            <a:r>
              <a:rPr lang="en-US" b="1" dirty="0" err="1"/>
              <a:t>shoud</a:t>
            </a:r>
            <a:r>
              <a:rPr lang="en-US" b="1" dirty="0"/>
              <a:t> be…. </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marL="0" lvl="0" indent="0">
              <a:buNone/>
            </a:pPr>
            <a:r>
              <a:rPr lang="en-US" dirty="0"/>
              <a:t>The list should be all-encompassing: </a:t>
            </a:r>
          </a:p>
          <a:p>
            <a:pPr marL="0" lvl="0" indent="0">
              <a:buNone/>
            </a:pPr>
            <a:r>
              <a:rPr lang="en-US" dirty="0"/>
              <a:t>	organizational aspects </a:t>
            </a:r>
          </a:p>
          <a:p>
            <a:pPr marL="0" lvl="0" indent="0">
              <a:buNone/>
            </a:pPr>
            <a:r>
              <a:rPr lang="en-US" dirty="0"/>
              <a:t>	training environment</a:t>
            </a:r>
          </a:p>
          <a:p>
            <a:pPr marL="0" lvl="0" indent="0">
              <a:buNone/>
            </a:pPr>
            <a:r>
              <a:rPr lang="en-US" dirty="0"/>
              <a:t>	personal qualities of trainers </a:t>
            </a:r>
          </a:p>
          <a:p>
            <a:pPr marL="0" lvl="0" indent="0">
              <a:buNone/>
            </a:pPr>
            <a:r>
              <a:rPr lang="en-US" dirty="0"/>
              <a:t>	subject-matter issues </a:t>
            </a:r>
          </a:p>
          <a:p>
            <a:pPr marL="0" lvl="0" indent="0">
              <a:buNone/>
            </a:pPr>
            <a:r>
              <a:rPr lang="en-US" dirty="0"/>
              <a:t>	methodology</a:t>
            </a:r>
          </a:p>
          <a:p>
            <a:pPr marL="0" lvl="0" indent="0">
              <a:buNone/>
            </a:pPr>
            <a:r>
              <a:rPr lang="en-US" dirty="0"/>
              <a:t>Just to name a few…</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9</a:t>
            </a:fld>
            <a:endParaRPr lang="en-GB"/>
          </a:p>
        </p:txBody>
      </p:sp>
    </p:spTree>
    <p:extLst>
      <p:ext uri="{BB962C8B-B14F-4D97-AF65-F5344CB8AC3E}">
        <p14:creationId xmlns:p14="http://schemas.microsoft.com/office/powerpoint/2010/main" val="37100692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2488</TotalTime>
  <Words>1863</Words>
  <Application>Microsoft Macintosh PowerPoint</Application>
  <PresentationFormat>On-screen Show (4:3)</PresentationFormat>
  <Paragraphs>274</Paragraphs>
  <Slides>49</Slides>
  <Notes>16</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Calibri</vt:lpstr>
      <vt:lpstr>Century Gothic</vt:lpstr>
      <vt:lpstr>Verdana</vt:lpstr>
      <vt:lpstr>Wingdings</vt:lpstr>
      <vt:lpstr>Office Theme</vt:lpstr>
      <vt:lpstr>The art of learning and training</vt:lpstr>
      <vt:lpstr>PowerPoint Presentation</vt:lpstr>
      <vt:lpstr>PowerPoint Presentation</vt:lpstr>
      <vt:lpstr>My expectations as trainer</vt:lpstr>
      <vt:lpstr>Think like a trainer   Feel as a trainee </vt:lpstr>
      <vt:lpstr>Ready?</vt:lpstr>
      <vt:lpstr>The perfect training…</vt:lpstr>
      <vt:lpstr>The list shoud be…. </vt:lpstr>
      <vt:lpstr>The list shoud be…. </vt:lpstr>
      <vt:lpstr>Andragogy and the fundamentals of adult education</vt:lpstr>
      <vt:lpstr>Let’s start with some basics…</vt:lpstr>
      <vt:lpstr>What is learning?</vt:lpstr>
      <vt:lpstr>What is learning?</vt:lpstr>
      <vt:lpstr>Malcom Knowles’ assumptions</vt:lpstr>
      <vt:lpstr>Critical elements</vt:lpstr>
      <vt:lpstr>Assumptions about adult learning</vt:lpstr>
      <vt:lpstr>Assumptions about adult learning</vt:lpstr>
      <vt:lpstr>Laws of learning</vt:lpstr>
      <vt:lpstr>PowerPoint Presentation</vt:lpstr>
      <vt:lpstr>PowerPoint Presentation</vt:lpstr>
      <vt:lpstr>David Kolb’s theory</vt:lpstr>
      <vt:lpstr>PowerPoint Presentation</vt:lpstr>
      <vt:lpstr>PowerPoint Presentation</vt:lpstr>
      <vt:lpstr>Retaining training material</vt:lpstr>
      <vt:lpstr>PowerPoint Presentation</vt:lpstr>
      <vt:lpstr>Learning styles</vt:lpstr>
      <vt:lpstr>PowerPoint Presentation</vt:lpstr>
      <vt:lpstr>Activists</vt:lpstr>
      <vt:lpstr>Activists</vt:lpstr>
      <vt:lpstr>Theorists</vt:lpstr>
      <vt:lpstr>Theorists</vt:lpstr>
      <vt:lpstr>Theorists</vt:lpstr>
      <vt:lpstr>Pragmatists</vt:lpstr>
      <vt:lpstr>Pragmatists</vt:lpstr>
      <vt:lpstr>Reflectors</vt:lpstr>
      <vt:lpstr>Reflectors</vt:lpstr>
      <vt:lpstr>Reflectors</vt:lpstr>
      <vt:lpstr>Feelers </vt:lpstr>
      <vt:lpstr>Review of learning objectives</vt:lpstr>
      <vt:lpstr>Introductory session</vt:lpstr>
      <vt:lpstr>PowerPoint Presentation</vt:lpstr>
      <vt:lpstr>Your perfect training</vt:lpstr>
      <vt:lpstr>Your perfect training</vt:lpstr>
      <vt:lpstr>Andragogy and principles of adult education </vt:lpstr>
      <vt:lpstr>Andragogy and principles of adult education </vt:lpstr>
      <vt:lpstr>Training methods </vt:lpstr>
      <vt:lpstr>Which learner are you? </vt:lpstr>
      <vt:lpstr>Closing session</vt:lpstr>
      <vt:lpstr>Well done! Training is over..  Enjoy your evening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Ivana Roagna</cp:lastModifiedBy>
  <cp:revision>39</cp:revision>
  <dcterms:created xsi:type="dcterms:W3CDTF">2019-11-14T14:27:48Z</dcterms:created>
  <dcterms:modified xsi:type="dcterms:W3CDTF">2021-09-29T08:45:13Z</dcterms:modified>
</cp:coreProperties>
</file>