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slideLayouts/slideLayout102.xml" ContentType="application/vnd.openxmlformats-officedocument.presentationml.slideLayout+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Masters/slideMaster8.xml" ContentType="application/vnd.openxmlformats-officedocument.presentationml.slideMaster+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slides/slide96.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notesSlides/notesSlide87.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slides/slide41.xml" ContentType="application/vnd.openxmlformats-officedocument.presentationml.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Layouts/slideLayout40.xml" ContentType="application/vnd.openxmlformats-officedocument.presentationml.slideLayout+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Layouts/slideLayout8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Masters/slideMaster7.xml" ContentType="application/vnd.openxmlformats-officedocument.presentationml.slideMaster+xml"/>
  <Override PartName="/ppt/slides/slide98.xml" ContentType="application/vnd.openxmlformats-officedocument.presentationml.slide+xml"/>
  <Override PartName="/ppt/theme/theme9.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s/slide48.xml" ContentType="application/vnd.openxmlformats-officedocument.presentationml.slide+xml"/>
  <Override PartName="/ppt/slides/slide95.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slideLayouts/slideLayout50.xml" ContentType="application/vnd.openxmlformats-officedocument.presentationml.slideLayout+xml"/>
  <Override PartName="/ppt/notesSlides/notesSlide42.xml" ContentType="application/vnd.openxmlformats-officedocument.presentationml.notesSlide+xml"/>
  <Override PartName="/ppt/slideMasters/slideMaster9.xml" ContentType="application/vnd.openxmlformats-officedocument.presentationml.slideMaster+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Layouts/slideLayout99.xml" ContentType="application/vnd.openxmlformats-officedocument.presentationml.slideLayout+xml"/>
  <Override PartName="/ppt/slides/slide78.xml" ContentType="application/vnd.openxmlformats-officedocument.presentationml.slide+xml"/>
  <Override PartName="/ppt/slideLayouts/slideLayout88.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slideLayouts/slideLayout100.xml" ContentType="application/vnd.openxmlformats-officedocument.presentationml.slideLayout+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slides/slide97.xml" ContentType="application/vnd.openxmlformats-officedocument.presentationml.slide+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8" r:id="rId1"/>
    <p:sldMasterId id="2147483697" r:id="rId2"/>
    <p:sldMasterId id="2147483709" r:id="rId3"/>
    <p:sldMasterId id="2147483721" r:id="rId4"/>
    <p:sldMasterId id="2147483733" r:id="rId5"/>
    <p:sldMasterId id="2147483745" r:id="rId6"/>
    <p:sldMasterId id="2147483757" r:id="rId7"/>
    <p:sldMasterId id="2147483769" r:id="rId8"/>
    <p:sldMasterId id="2147483781" r:id="rId9"/>
  </p:sldMasterIdLst>
  <p:notesMasterIdLst>
    <p:notesMasterId r:id="rId108"/>
  </p:notesMasterIdLst>
  <p:sldIdLst>
    <p:sldId id="260" r:id="rId10"/>
    <p:sldId id="264" r:id="rId11"/>
    <p:sldId id="265" r:id="rId12"/>
    <p:sldId id="266" r:id="rId13"/>
    <p:sldId id="267" r:id="rId14"/>
    <p:sldId id="270" r:id="rId15"/>
    <p:sldId id="271" r:id="rId16"/>
    <p:sldId id="272" r:id="rId17"/>
    <p:sldId id="275" r:id="rId18"/>
    <p:sldId id="277" r:id="rId19"/>
    <p:sldId id="278" r:id="rId20"/>
    <p:sldId id="263" r:id="rId21"/>
    <p:sldId id="281" r:id="rId22"/>
    <p:sldId id="282" r:id="rId23"/>
    <p:sldId id="283" r:id="rId24"/>
    <p:sldId id="285" r:id="rId25"/>
    <p:sldId id="286" r:id="rId26"/>
    <p:sldId id="690" r:id="rId27"/>
    <p:sldId id="287" r:id="rId28"/>
    <p:sldId id="288" r:id="rId29"/>
    <p:sldId id="289" r:id="rId30"/>
    <p:sldId id="291" r:id="rId31"/>
    <p:sldId id="292" r:id="rId32"/>
    <p:sldId id="293" r:id="rId33"/>
    <p:sldId id="294" r:id="rId34"/>
    <p:sldId id="295" r:id="rId35"/>
    <p:sldId id="296" r:id="rId36"/>
    <p:sldId id="303" r:id="rId37"/>
    <p:sldId id="297" r:id="rId38"/>
    <p:sldId id="298" r:id="rId39"/>
    <p:sldId id="299" r:id="rId40"/>
    <p:sldId id="300" r:id="rId41"/>
    <p:sldId id="301" r:id="rId42"/>
    <p:sldId id="302" r:id="rId43"/>
    <p:sldId id="304" r:id="rId44"/>
    <p:sldId id="305" r:id="rId45"/>
    <p:sldId id="306" r:id="rId46"/>
    <p:sldId id="307" r:id="rId47"/>
    <p:sldId id="308" r:id="rId48"/>
    <p:sldId id="309" r:id="rId49"/>
    <p:sldId id="310" r:id="rId50"/>
    <p:sldId id="311" r:id="rId51"/>
    <p:sldId id="312" r:id="rId52"/>
    <p:sldId id="313" r:id="rId53"/>
    <p:sldId id="314" r:id="rId54"/>
    <p:sldId id="315" r:id="rId55"/>
    <p:sldId id="316" r:id="rId56"/>
    <p:sldId id="317" r:id="rId57"/>
    <p:sldId id="318" r:id="rId58"/>
    <p:sldId id="319" r:id="rId59"/>
    <p:sldId id="320" r:id="rId60"/>
    <p:sldId id="321" r:id="rId61"/>
    <p:sldId id="322" r:id="rId62"/>
    <p:sldId id="323" r:id="rId63"/>
    <p:sldId id="324" r:id="rId64"/>
    <p:sldId id="325" r:id="rId65"/>
    <p:sldId id="326" r:id="rId66"/>
    <p:sldId id="327" r:id="rId67"/>
    <p:sldId id="328" r:id="rId68"/>
    <p:sldId id="329" r:id="rId69"/>
    <p:sldId id="330" r:id="rId70"/>
    <p:sldId id="331" r:id="rId71"/>
    <p:sldId id="332" r:id="rId72"/>
    <p:sldId id="333" r:id="rId73"/>
    <p:sldId id="334" r:id="rId74"/>
    <p:sldId id="691" r:id="rId75"/>
    <p:sldId id="335" r:id="rId76"/>
    <p:sldId id="662" r:id="rId77"/>
    <p:sldId id="661" r:id="rId78"/>
    <p:sldId id="663" r:id="rId79"/>
    <p:sldId id="664" r:id="rId80"/>
    <p:sldId id="665" r:id="rId81"/>
    <p:sldId id="666" r:id="rId82"/>
    <p:sldId id="668" r:id="rId83"/>
    <p:sldId id="667" r:id="rId84"/>
    <p:sldId id="669" r:id="rId85"/>
    <p:sldId id="670" r:id="rId86"/>
    <p:sldId id="672" r:id="rId87"/>
    <p:sldId id="671" r:id="rId88"/>
    <p:sldId id="673" r:id="rId89"/>
    <p:sldId id="674" r:id="rId90"/>
    <p:sldId id="675" r:id="rId91"/>
    <p:sldId id="677" r:id="rId92"/>
    <p:sldId id="679" r:id="rId93"/>
    <p:sldId id="678" r:id="rId94"/>
    <p:sldId id="681" r:id="rId95"/>
    <p:sldId id="682" r:id="rId96"/>
    <p:sldId id="680" r:id="rId97"/>
    <p:sldId id="683" r:id="rId98"/>
    <p:sldId id="684" r:id="rId99"/>
    <p:sldId id="685" r:id="rId100"/>
    <p:sldId id="688" r:id="rId101"/>
    <p:sldId id="686" r:id="rId102"/>
    <p:sldId id="687" r:id="rId103"/>
    <p:sldId id="692" r:id="rId104"/>
    <p:sldId id="689" r:id="rId105"/>
    <p:sldId id="643" r:id="rId106"/>
    <p:sldId id="455" r:id="rId10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Title" id="{2CD8423E-0CCD-48E0-A715-3EC094151D76}">
          <p14:sldIdLst>
            <p14:sldId id="260"/>
          </p14:sldIdLst>
        </p14:section>
        <p14:section name="Introduction" id="{DEED0A68-EF9C-4733-ADAA-766A859E58BB}">
          <p14:sldIdLst>
            <p14:sldId id="264"/>
            <p14:sldId id="265"/>
            <p14:sldId id="266"/>
          </p14:sldIdLst>
        </p14:section>
        <p14:section name="Section 1" id="{1F767E79-2A4A-4837-8114-C2475E36F49A}">
          <p14:sldIdLst>
            <p14:sldId id="267"/>
            <p14:sldId id="270"/>
            <p14:sldId id="271"/>
            <p14:sldId id="272"/>
            <p14:sldId id="275"/>
            <p14:sldId id="277"/>
            <p14:sldId id="278"/>
            <p14:sldId id="263"/>
          </p14:sldIdLst>
        </p14:section>
        <p14:section name="Section 2" id="{A68F2295-F5DD-4D3C-80C5-77D5AA65452C}">
          <p14:sldIdLst>
            <p14:sldId id="281"/>
            <p14:sldId id="282"/>
            <p14:sldId id="283"/>
            <p14:sldId id="285"/>
            <p14:sldId id="286"/>
            <p14:sldId id="690"/>
            <p14:sldId id="287"/>
          </p14:sldIdLst>
        </p14:section>
        <p14:section name="Section 3" id="{673DF75A-3E5C-4689-AE73-C41ECC6043E5}">
          <p14:sldIdLst>
            <p14:sldId id="288"/>
            <p14:sldId id="289"/>
            <p14:sldId id="291"/>
            <p14:sldId id="292"/>
            <p14:sldId id="293"/>
            <p14:sldId id="294"/>
            <p14:sldId id="295"/>
            <p14:sldId id="296"/>
            <p14:sldId id="303"/>
            <p14:sldId id="297"/>
          </p14:sldIdLst>
        </p14:section>
        <p14:section name="Section 4" id="{A5B4F166-AACF-4FE8-9927-AC414B406968}">
          <p14:sldIdLst>
            <p14:sldId id="298"/>
            <p14:sldId id="299"/>
            <p14:sldId id="300"/>
            <p14:sldId id="301"/>
            <p14:sldId id="302"/>
            <p14:sldId id="304"/>
            <p14:sldId id="305"/>
            <p14:sldId id="306"/>
            <p14:sldId id="307"/>
            <p14:sldId id="308"/>
            <p14:sldId id="309"/>
            <p14:sldId id="310"/>
            <p14:sldId id="311"/>
            <p14:sldId id="312"/>
            <p14:sldId id="313"/>
            <p14:sldId id="314"/>
            <p14:sldId id="315"/>
            <p14:sldId id="316"/>
          </p14:sldIdLst>
        </p14:section>
        <p14:section name="Section 5" id="{2707FE8D-373D-4D33-8D1C-2772420E3F50}">
          <p14:sldIdLst>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691"/>
            <p14:sldId id="335"/>
            <p14:sldId id="662"/>
            <p14:sldId id="661"/>
            <p14:sldId id="663"/>
            <p14:sldId id="664"/>
            <p14:sldId id="665"/>
            <p14:sldId id="666"/>
            <p14:sldId id="668"/>
            <p14:sldId id="667"/>
            <p14:sldId id="669"/>
            <p14:sldId id="670"/>
            <p14:sldId id="672"/>
            <p14:sldId id="671"/>
            <p14:sldId id="673"/>
            <p14:sldId id="674"/>
            <p14:sldId id="675"/>
            <p14:sldId id="677"/>
            <p14:sldId id="679"/>
            <p14:sldId id="678"/>
            <p14:sldId id="681"/>
            <p14:sldId id="682"/>
            <p14:sldId id="680"/>
            <p14:sldId id="683"/>
            <p14:sldId id="684"/>
            <p14:sldId id="685"/>
            <p14:sldId id="688"/>
            <p14:sldId id="686"/>
            <p14:sldId id="687"/>
            <p14:sldId id="692"/>
            <p14:sldId id="689"/>
          </p14:sldIdLst>
        </p14:section>
        <p14:section name="Conclusions" id="{AD901706-933A-4282-831D-2F305081F9D7}">
          <p14:sldIdLst>
            <p14:sldId id="643"/>
            <p14:sldId id="455"/>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2" clrIdx="0">
    <p:extLst/>
  </p:cmAuthor>
  <p:cmAuthor id="2" name="DUTA Elena" initials="DE" lastIdx="9"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10" autoAdjust="0"/>
    <p:restoredTop sz="59236" autoAdjust="0"/>
  </p:normalViewPr>
  <p:slideViewPr>
    <p:cSldViewPr snapToGrid="0">
      <p:cViewPr varScale="1">
        <p:scale>
          <a:sx n="47" d="100"/>
          <a:sy n="47" d="100"/>
        </p:scale>
        <p:origin x="-2366" y="-91"/>
      </p:cViewPr>
      <p:guideLst>
        <p:guide orient="horz" pos="2160"/>
        <p:guide pos="2880"/>
      </p:guideLst>
    </p:cSldViewPr>
  </p:slideViewPr>
  <p:notesTextViewPr>
    <p:cViewPr>
      <p:scale>
        <a:sx n="1" d="1"/>
        <a:sy n="1" d="1"/>
      </p:scale>
      <p:origin x="0" y="0"/>
    </p:cViewPr>
  </p:notesTextViewPr>
  <p:notesViewPr>
    <p:cSldViewPr snapToGrid="0">
      <p:cViewPr varScale="1">
        <p:scale>
          <a:sx n="67" d="100"/>
          <a:sy n="67" d="100"/>
        </p:scale>
        <p:origin x="3120" y="77"/>
      </p:cViewPr>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slide" Target="slides/slide75.xml"/><Relationship Id="rId89" Type="http://schemas.openxmlformats.org/officeDocument/2006/relationships/slide" Target="slides/slide80.xml"/><Relationship Id="rId11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07" Type="http://schemas.openxmlformats.org/officeDocument/2006/relationships/slide" Target="slides/slide98.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slide" Target="slides/slide70.xml"/><Relationship Id="rId87" Type="http://schemas.openxmlformats.org/officeDocument/2006/relationships/slide" Target="slides/slide78.xml"/><Relationship Id="rId102" Type="http://schemas.openxmlformats.org/officeDocument/2006/relationships/slide" Target="slides/slide93.xml"/><Relationship Id="rId110"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2.xml"/><Relationship Id="rId82" Type="http://schemas.openxmlformats.org/officeDocument/2006/relationships/slide" Target="slides/slide73.xml"/><Relationship Id="rId90" Type="http://schemas.openxmlformats.org/officeDocument/2006/relationships/slide" Target="slides/slide81.xml"/><Relationship Id="rId95" Type="http://schemas.openxmlformats.org/officeDocument/2006/relationships/slide" Target="slides/slide86.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slide" Target="slides/slide96.xml"/><Relationship Id="rId113"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slide" Target="slides/slide76.xml"/><Relationship Id="rId93" Type="http://schemas.openxmlformats.org/officeDocument/2006/relationships/slide" Target="slides/slide84.xml"/><Relationship Id="rId98" Type="http://schemas.openxmlformats.org/officeDocument/2006/relationships/slide" Target="slides/slide89.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103" Type="http://schemas.openxmlformats.org/officeDocument/2006/relationships/slide" Target="slides/slide94.xml"/><Relationship Id="rId108" Type="http://schemas.openxmlformats.org/officeDocument/2006/relationships/notesMaster" Target="notesMasters/notesMaster1.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slide" Target="slides/slide79.xml"/><Relationship Id="rId91" Type="http://schemas.openxmlformats.org/officeDocument/2006/relationships/slide" Target="slides/slide82.xml"/><Relationship Id="rId96" Type="http://schemas.openxmlformats.org/officeDocument/2006/relationships/slide" Target="slides/slide87.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6" Type="http://schemas.openxmlformats.org/officeDocument/2006/relationships/slide" Target="slides/slide97.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openxmlformats.org/officeDocument/2006/relationships/commentAuthors" Target="commentAuthors.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04" Type="http://schemas.openxmlformats.org/officeDocument/2006/relationships/slide" Target="slides/slide95.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pPr/>
              <a:t>12/04/2021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pPr/>
              <a:t>‹#›</a:t>
            </a:fld>
            <a:endParaRPr lang="en-GB"/>
          </a:p>
        </p:txBody>
      </p:sp>
    </p:spTree>
    <p:extLst>
      <p:ext uri="{BB962C8B-B14F-4D97-AF65-F5344CB8AC3E}">
        <p14:creationId xmlns:p14="http://schemas.microsoft.com/office/powerpoint/2010/main" xmlns=""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unodc.org/unodc/en/cybercrime/global-programme-cybercrime.html"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8" Type="http://schemas.openxmlformats.org/officeDocument/2006/relationships/hyperlink" Target="https://ec.europa.eu/home-affairs/what-we-do/policies/organized-crime-and-human-trafficking/e-evidence_en" TargetMode="External"/><Relationship Id="rId3" Type="http://schemas.openxmlformats.org/officeDocument/2006/relationships/hyperlink" Target="https://ec.europa.eu/home-affairs/what-we-do/policies/cybercrime_en" TargetMode="External"/><Relationship Id="rId7" Type="http://schemas.openxmlformats.org/officeDocument/2006/relationships/hyperlink" Target="http://eur-lex.europa.eu/LexUriServ/LexUriServ.do?uri=OJ:L:2013:218:0008:0014:EN:PDF" TargetMode="External"/><Relationship Id="rId12" Type="http://schemas.openxmlformats.org/officeDocument/2006/relationships/hyperlink" Target="https://gac.icann.org/working-group/gac-public-safety-working-group-pswg" TargetMode="External"/><Relationship Id="rId2" Type="http://schemas.openxmlformats.org/officeDocument/2006/relationships/slide" Target="../slides/slide35.xml"/><Relationship Id="rId1" Type="http://schemas.openxmlformats.org/officeDocument/2006/relationships/notesMaster" Target="../notesMasters/notesMaster1.xml"/><Relationship Id="rId6" Type="http://schemas.openxmlformats.org/officeDocument/2006/relationships/hyperlink" Target="http://eur-lex.europa.eu/legal-content/EN/TXT/?qid=1486726102713&amp;uri=CELEX:52016DC0872" TargetMode="External"/><Relationship Id="rId11" Type="http://schemas.openxmlformats.org/officeDocument/2006/relationships/hyperlink" Target="https://ec.europa.eu/home-affairs/what-we-do/policies/organized-crime-and-human-trafficking/global-alliance-against-child-abuse_en" TargetMode="External"/><Relationship Id="rId5" Type="http://schemas.openxmlformats.org/officeDocument/2006/relationships/hyperlink" Target="http://eur-lex.europa.eu/legal-content/EN/TXT/?qid=1486726102713&amp;uri=CELEX:52016DC0871" TargetMode="External"/><Relationship Id="rId10" Type="http://schemas.openxmlformats.org/officeDocument/2006/relationships/hyperlink" Target="https://www.europol.europa.eu/about-europol/european-cybercrime-centre-ec3" TargetMode="External"/><Relationship Id="rId4" Type="http://schemas.openxmlformats.org/officeDocument/2006/relationships/hyperlink" Target="http://eur-lex.europa.eu/legal-content/EN/TXT/?uri=CELEX:32011L0093" TargetMode="External"/><Relationship Id="rId9" Type="http://schemas.openxmlformats.org/officeDocument/2006/relationships/hyperlink" Target="https://eur-lex.europa.eu/legal-content/EN/TXT/?uri=uriserv:OJ.L_.2019.123.01.0018.01.ENG"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conventions.coe.int/Treaty/Commun/QueVoulezVous.asp?NT=185&amp;CM=8&amp;DF=&amp;CL=ENG"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www.coe.int/tcy" TargetMode="Externa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combattingcybercrime.org/"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8" Type="http://schemas.openxmlformats.org/officeDocument/2006/relationships/hyperlink" Target="https://en.wikipedia.org/wiki/Denial-of-service_attack" TargetMode="External"/><Relationship Id="rId13" Type="http://schemas.openxmlformats.org/officeDocument/2006/relationships/hyperlink" Target="https://en.wikipedia.org/wiki/Blackmail"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User_(computing)" TargetMode="External"/><Relationship Id="rId12" Type="http://schemas.openxmlformats.org/officeDocument/2006/relationships/hyperlink" Target="https://en.wikipedia.org/wiki/Revenge" TargetMode="External"/><Relationship Id="rId2" Type="http://schemas.openxmlformats.org/officeDocument/2006/relationships/slide" Target="../slides/slide55.xm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11" Type="http://schemas.openxmlformats.org/officeDocument/2006/relationships/hyperlink" Target="https://en.wikipedia.org/wiki/Web_server" TargetMode="External"/><Relationship Id="rId5" Type="http://schemas.openxmlformats.org/officeDocument/2006/relationships/hyperlink" Target="https://en.wikipedia.org/wiki/Host_(network)" TargetMode="External"/><Relationship Id="rId10" Type="http://schemas.openxmlformats.org/officeDocument/2006/relationships/hyperlink" Target="https://en.wikipedia.org/wiki/Payment_gateway" TargetMode="External"/><Relationship Id="rId4" Type="http://schemas.openxmlformats.org/officeDocument/2006/relationships/hyperlink" Target="https://en.wikipedia.org/wiki/Internet" TargetMode="External"/><Relationship Id="rId9" Type="http://schemas.openxmlformats.org/officeDocument/2006/relationships/hyperlink" Target="https://en.wikipedia.org/wiki/Credit_card" TargetMode="External"/><Relationship Id="rId14" Type="http://schemas.openxmlformats.org/officeDocument/2006/relationships/hyperlink" Target="https://en.wikipedia.org/wiki/Activism" TargetMode="External"/></Relationships>
</file>

<file path=ppt/notesSlides/_rels/notesSlide53.xml.rels><?xml version="1.0" encoding="UTF-8" standalone="yes"?>
<Relationships xmlns="http://schemas.openxmlformats.org/package/2006/relationships"><Relationship Id="rId8" Type="http://schemas.openxmlformats.org/officeDocument/2006/relationships/hyperlink" Target="https://en.wikipedia.org/wiki/Denial-of-service_attack" TargetMode="External"/><Relationship Id="rId13" Type="http://schemas.openxmlformats.org/officeDocument/2006/relationships/hyperlink" Target="https://en.wikipedia.org/wiki/Blackmail"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User_(computing)" TargetMode="External"/><Relationship Id="rId12" Type="http://schemas.openxmlformats.org/officeDocument/2006/relationships/hyperlink" Target="https://en.wikipedia.org/wiki/Revenge" TargetMode="External"/><Relationship Id="rId2" Type="http://schemas.openxmlformats.org/officeDocument/2006/relationships/slide" Target="../slides/slide56.xm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11" Type="http://schemas.openxmlformats.org/officeDocument/2006/relationships/hyperlink" Target="https://en.wikipedia.org/wiki/Web_server" TargetMode="External"/><Relationship Id="rId5" Type="http://schemas.openxmlformats.org/officeDocument/2006/relationships/hyperlink" Target="https://en.wikipedia.org/wiki/Host_(network)" TargetMode="External"/><Relationship Id="rId10" Type="http://schemas.openxmlformats.org/officeDocument/2006/relationships/hyperlink" Target="https://en.wikipedia.org/wiki/Payment_gateway" TargetMode="External"/><Relationship Id="rId4" Type="http://schemas.openxmlformats.org/officeDocument/2006/relationships/hyperlink" Target="https://en.wikipedia.org/wiki/Internet" TargetMode="External"/><Relationship Id="rId9" Type="http://schemas.openxmlformats.org/officeDocument/2006/relationships/hyperlink" Target="https://en.wikipedia.org/wiki/Credit_card" TargetMode="External"/><Relationship Id="rId14" Type="http://schemas.openxmlformats.org/officeDocument/2006/relationships/hyperlink" Target="https://en.wikipedia.org/wiki/Activism" TargetMode="Externa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community.norton.com/en/blogs/norton-protection-blog/what-are-malicious-websites-and-drive-downloads" TargetMode="External"/><Relationship Id="rId2" Type="http://schemas.openxmlformats.org/officeDocument/2006/relationships/slide" Target="../slides/slide57.xml"/><Relationship Id="rId1" Type="http://schemas.openxmlformats.org/officeDocument/2006/relationships/notesMaster" Target="../notesMasters/notesMaster1.xml"/><Relationship Id="rId4" Type="http://schemas.openxmlformats.org/officeDocument/2006/relationships/hyperlink" Target="https://community.norton.com/en/blogs/norton-protection-blog/what-social-engineering" TargetMode="Externa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washingtonpost.com/world/national-security/stuxnet-was-work-of-us-and-israeli-experts-officials-say/2012/06/01/gJQAlnEy6U_story.html?utm_term=.fdd6cf609400"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s://www.investopedia.com/news/nsa-worked-track-down-bitcoin-users-snowden-papers-reveal/"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oturumun süresi 90 dakikadır.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lgn="l" rtl="0"/>
              <a:t>1</a:t>
            </a:fld>
            <a:endParaRPr lang="tr"/>
          </a:p>
        </p:txBody>
      </p:sp>
    </p:spTree>
    <p:extLst>
      <p:ext uri="{BB962C8B-B14F-4D97-AF65-F5344CB8AC3E}">
        <p14:creationId xmlns:p14="http://schemas.microsoft.com/office/powerpoint/2010/main" xmlns="" val="1910128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r>
              <a:rPr lang="tr" b="0" i="0" u="none" baseline="0"/>
              <a:t>* Daha sonra açıklanacaktır</a:t>
            </a:r>
          </a:p>
          <a:p>
            <a:pPr marL="0" indent="0" algn="l" rtl="0">
              <a:buFont typeface="Arial" panose="020B0604020202020204" pitchFamily="34" charset="0"/>
              <a:buNone/>
            </a:pPr>
            <a:r>
              <a:rPr lang="tr" b="0" i="0" u="none" baseline="0"/>
              <a:t>Her yerde, siber suç, bilgisayar korsanlığı veya kötü amaçlı yazılımların (çoğunlukla virüsler veya solucanlar) yayılması veya </a:t>
            </a:r>
            <a:r>
              <a:rPr lang="tr" b="0" i="1" u="none" baseline="0"/>
              <a:t>medyada</a:t>
            </a:r>
            <a:r>
              <a:rPr lang="tr" b="0" i="0" u="none" baseline="0"/>
              <a:t> popüler olan bilgisayar saldırıları (</a:t>
            </a:r>
            <a:r>
              <a:rPr lang="tr" b="0" i="1" u="none" baseline="0"/>
              <a:t>DoS</a:t>
            </a:r>
            <a:r>
              <a:rPr lang="tr" b="0" i="0" u="none" baseline="0"/>
              <a:t> veya </a:t>
            </a:r>
            <a:r>
              <a:rPr lang="tr" b="0" i="1" u="none" baseline="0"/>
              <a:t>DDos</a:t>
            </a:r>
            <a:r>
              <a:rPr lang="tr" b="0" i="0" u="none" baseline="0"/>
              <a:t>) gibi olgularla tanımlanır. Ancak, günümüzde sıradan vatandaşlar bile ağlardaki çoğu kar amaçlı olan diğer birçok suç faaliyetinin farkındadır (örneğin normal dolandırıcılık ve bilgisayar dolandırıcılığı). Ayrıca herkes, adi suçları işlemek veya işlenmesini kolaylaştırmak için siber ortamın veya siber ekosistemin sunduğu imkanları bilir.</a:t>
            </a:r>
          </a:p>
          <a:p>
            <a:endParaRPr lang="tr" altLang="en-US" dirty="0"/>
          </a:p>
          <a:p>
            <a:pPr algn="l" rtl="0"/>
            <a:r>
              <a:rPr lang="tr" b="0" i="0" u="none" baseline="0"/>
              <a:t>İş e-postası güvenlik ihlali (daha sonra açıklanacaktır) - Saldırgan, sahte e-postalar gönderip hedefteki kişileri hesabına para göndermeleri için kandırmak amacıyla kurumsal bir ağdaki birinin kimliğini kullanır.</a:t>
            </a:r>
          </a:p>
          <a:p>
            <a:endParaRPr lang="tr" altLang="en-US" dirty="0"/>
          </a:p>
          <a:p>
            <a:pPr algn="l" rtl="0"/>
            <a:r>
              <a:rPr lang="tr" b="0" i="0" u="none" baseline="0"/>
              <a:t>Fidye yazılımları (daha sonra açıklanacaktır) - Bilgisayardaki içeriği şifreleyen ve şifrelenmiş verilerin kurtarılması için fidye ödenmesini isteyen özel kötü amaçlı kodlardır.</a:t>
            </a:r>
            <a:endParaRPr lang="tr" altLang="en-US"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a:t>
            </a:fld>
            <a:endParaRPr lang="tr" altLang="en-US"/>
          </a:p>
        </p:txBody>
      </p:sp>
    </p:spTree>
    <p:extLst>
      <p:ext uri="{BB962C8B-B14F-4D97-AF65-F5344CB8AC3E}">
        <p14:creationId xmlns:p14="http://schemas.microsoft.com/office/powerpoint/2010/main" xmlns="" val="1808441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Siber uzay, siber suçlara karşılık olarak ortaya çıkan siber güvenlik eğilimleriyle daha da karmaşık hale geliyor. Bu dünyaların ayrı tutulması önemlidir, ancak bazı siber güvenlik sorunlarının sonunda siber suçlara dönüşebileceği unutulmamalıdır.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a:t>
            </a:fld>
            <a:endParaRPr lang="tr" altLang="en-US"/>
          </a:p>
        </p:txBody>
      </p:sp>
    </p:spTree>
    <p:extLst>
      <p:ext uri="{BB962C8B-B14F-4D97-AF65-F5344CB8AC3E}">
        <p14:creationId xmlns:p14="http://schemas.microsoft.com/office/powerpoint/2010/main" xmlns="" val="2904465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smtClean="0"/>
              <a:t>Eğitici</a:t>
            </a:r>
            <a:r>
              <a:rPr lang="tr" b="0" i="0" u="none" baseline="0" dirty="0" smtClean="0"/>
              <a:t> </a:t>
            </a:r>
            <a:r>
              <a:rPr lang="tr" b="0" i="0" u="none" baseline="0" dirty="0"/>
              <a:t>bu oturumu </a:t>
            </a:r>
            <a:r>
              <a:rPr lang="tr-TR" b="0" i="0" u="none" baseline="0" dirty="0" smtClean="0"/>
              <a:t>katılımcılara</a:t>
            </a:r>
            <a:r>
              <a:rPr lang="tr" b="0" i="0" u="none" baseline="0" dirty="0" smtClean="0"/>
              <a:t> </a:t>
            </a:r>
            <a:r>
              <a:rPr lang="tr" b="0" i="0" u="none" baseline="0" dirty="0"/>
              <a:t>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lgn="l" rtl="0"/>
              <a:t>12</a:t>
            </a:fld>
            <a:endParaRPr lang="tr"/>
          </a:p>
        </p:txBody>
      </p:sp>
    </p:spTree>
    <p:extLst>
      <p:ext uri="{BB962C8B-B14F-4D97-AF65-F5344CB8AC3E}">
        <p14:creationId xmlns:p14="http://schemas.microsoft.com/office/powerpoint/2010/main" xmlns="" val="2423915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smtClean="0"/>
              <a:t>Eğitici</a:t>
            </a:r>
            <a:r>
              <a:rPr lang="tr" b="0" i="0" u="none" baseline="0" dirty="0" smtClean="0"/>
              <a:t> </a:t>
            </a:r>
            <a:r>
              <a:rPr lang="tr" b="0" i="0" u="none" baseline="0" dirty="0"/>
              <a:t>bu oturumu </a:t>
            </a:r>
            <a:r>
              <a:rPr lang="tr-TR" b="0" i="0" u="none" baseline="0" dirty="0" smtClean="0"/>
              <a:t>katılımcılara</a:t>
            </a:r>
            <a:r>
              <a:rPr lang="tr" b="0" i="0" u="none" baseline="0" dirty="0" smtClean="0"/>
              <a:t> </a:t>
            </a:r>
            <a:r>
              <a:rPr lang="tr" b="0" i="0" u="none" baseline="0" dirty="0"/>
              <a:t>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p:txBody>
      </p:sp>
      <p:sp>
        <p:nvSpPr>
          <p:cNvPr id="4" name="Slide Number Placeholder 3"/>
          <p:cNvSpPr>
            <a:spLocks noGrp="1"/>
          </p:cNvSpPr>
          <p:nvPr>
            <p:ph type="sldNum" sz="quarter" idx="5"/>
          </p:nvPr>
        </p:nvSpPr>
        <p:spPr/>
        <p:txBody>
          <a:bodyPr/>
          <a:lstStyle/>
          <a:p>
            <a:pPr algn="l" rtl="0"/>
            <a:fld id="{C517488A-2FD4-4187-AAA7-AE40009BFB6A}" type="slidenum">
              <a:rPr>
                <a:solidFill>
                  <a:prstClr val="black"/>
                </a:solidFill>
              </a:rPr>
              <a:pPr algn="l" rtl="0"/>
              <a:t>13</a:t>
            </a:fld>
            <a:endParaRPr lang="tr" altLang="en-US">
              <a:solidFill>
                <a:prstClr val="black"/>
              </a:solidFill>
            </a:endParaRPr>
          </a:p>
        </p:txBody>
      </p:sp>
    </p:spTree>
    <p:extLst>
      <p:ext uri="{BB962C8B-B14F-4D97-AF65-F5344CB8AC3E}">
        <p14:creationId xmlns:p14="http://schemas.microsoft.com/office/powerpoint/2010/main" xmlns="" val="1810790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lnSpc>
                <a:spcPct val="90000"/>
              </a:lnSpc>
              <a:buFont typeface="Arial" panose="020B0604020202020204" pitchFamily="34" charset="0"/>
              <a:buNone/>
            </a:pPr>
            <a:r>
              <a:rPr lang="tr" sz="1200" b="1" i="0" u="none" baseline="0" dirty="0"/>
              <a:t>Teknolojinin suç eylemlerinde kullanımını tanımlamak için kullanılan birçok terimin olduğunu</a:t>
            </a:r>
            <a:r>
              <a:rPr lang="tr" sz="1200" b="0" i="0" u="none" baseline="0" dirty="0"/>
              <a:t> ve kısa bir açıklama yapılırsa okuyucuya yardımcı olabileceğini başlangıçta açıklamak önemlidir.  </a:t>
            </a:r>
          </a:p>
          <a:p>
            <a:pPr marL="0" indent="0" algn="just" rtl="0">
              <a:lnSpc>
                <a:spcPct val="90000"/>
              </a:lnSpc>
              <a:buFont typeface="Arial" panose="020B0604020202020204" pitchFamily="34" charset="0"/>
              <a:buNone/>
            </a:pPr>
            <a:r>
              <a:rPr lang="tr" sz="1200" b="1" i="0" u="none" baseline="0" dirty="0"/>
              <a:t>"Bilgisayar suçu", "yüksek teknoloji suçu", "BT suçu" </a:t>
            </a:r>
            <a:r>
              <a:rPr lang="tr" sz="1200" b="0" i="0" u="none" baseline="0" dirty="0"/>
              <a:t>ve</a:t>
            </a:r>
            <a:r>
              <a:rPr lang="tr" sz="1200" b="1" i="0" u="none" baseline="0" dirty="0"/>
              <a:t> "siber suç"</a:t>
            </a:r>
            <a:r>
              <a:rPr lang="tr" sz="1200" b="0" i="0" u="none" baseline="0" dirty="0"/>
              <a:t> terimleri genellikle karıştırılır ve kafa karışıklığı ve yanlış anlamalara neden olur. </a:t>
            </a:r>
          </a:p>
          <a:p>
            <a:pPr marL="0" indent="0" algn="just" rtl="0">
              <a:lnSpc>
                <a:spcPct val="90000"/>
              </a:lnSpc>
              <a:buFont typeface="Arial" panose="020B0604020202020204" pitchFamily="34" charset="0"/>
              <a:buNone/>
            </a:pPr>
            <a:r>
              <a:rPr lang="tr" sz="1200" b="1" i="0" u="none" baseline="0" dirty="0"/>
              <a:t>Suçlular tarafından bilgisayarların ve diğer cihazların kullanımı</a:t>
            </a:r>
            <a:r>
              <a:rPr lang="tr" sz="1200" b="0" i="0" u="none" baseline="0" dirty="0"/>
              <a:t> ve kurtarılabilir verilerin polis soruşturması için değeri aşağıdaki şekilde ayrıştırılabilir: </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14</a:t>
            </a:fld>
            <a:endParaRPr lang="tr" altLang="en-US"/>
          </a:p>
        </p:txBody>
      </p:sp>
    </p:spTree>
    <p:extLst>
      <p:ext uri="{BB962C8B-B14F-4D97-AF65-F5344CB8AC3E}">
        <p14:creationId xmlns:p14="http://schemas.microsoft.com/office/powerpoint/2010/main" xmlns="" val="4221796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0">
              <a:buFont typeface="Arial" panose="020B0604020202020204" pitchFamily="34" charset="0"/>
              <a:buNone/>
            </a:pPr>
            <a:r>
              <a:rPr lang="tr" b="1" i="0" u="none" baseline="0" dirty="0"/>
              <a:t>Bir Mağdur Olarak Teknoloji</a:t>
            </a:r>
            <a:r>
              <a:rPr lang="tr" b="0" i="0" u="none" baseline="0" dirty="0"/>
              <a:t> </a:t>
            </a:r>
          </a:p>
          <a:p>
            <a:pPr algn="just" rtl="0">
              <a:buFont typeface="Arial" panose="020B0604020202020204" pitchFamily="34" charset="0"/>
              <a:buNone/>
            </a:pPr>
            <a:r>
              <a:rPr lang="tr" b="0" i="0" u="none" baseline="0" dirty="0"/>
              <a:t>Bir suçun hedefi olarak teknoloji: </a:t>
            </a:r>
            <a:r>
              <a:rPr lang="tr" b="1" i="0" u="none" baseline="0" dirty="0"/>
              <a:t>Geleneksel olarak gerçek bir "bilgisayar suçu" olarak değerlendirilir</a:t>
            </a:r>
            <a:r>
              <a:rPr lang="tr" b="0" i="0" u="none" baseline="0" dirty="0"/>
              <a:t> ve bilgisayar korsanlığı, hizmet aksatma saldırıları ve virüs dağıtımı gibi suçları içerir.</a:t>
            </a:r>
          </a:p>
          <a:p>
            <a:pPr algn="just" rtl="0">
              <a:buFont typeface="Arial" panose="020B0604020202020204" pitchFamily="34" charset="0"/>
              <a:buNone/>
            </a:pPr>
            <a:r>
              <a:rPr lang="tr" b="0" i="0" u="none" baseline="0" dirty="0"/>
              <a:t>Suçun işlenmesine yardımcı araç olarak teknoloji:</a:t>
            </a:r>
          </a:p>
          <a:p>
            <a:pPr algn="just" rtl="0">
              <a:buFont typeface="Arial" panose="020B0604020202020204" pitchFamily="34" charset="0"/>
              <a:buNone/>
            </a:pPr>
            <a:r>
              <a:rPr lang="tr" b="0" i="0" u="none" baseline="0" dirty="0"/>
              <a:t> Sahte belgeler üretmek, ölüm tehditleri veya şantaj talepleri göndermek veya çocuk istismarı görüntüleri gibi yasa dışı materyaller oluşturmak ve dağıtmak gibi </a:t>
            </a:r>
            <a:r>
              <a:rPr lang="tr" b="1" i="0" u="none" baseline="0" dirty="0"/>
              <a:t>geleneksel suçların işlenmesine yardımcı olmak için bilgisayarların ve diğer cihazların kullanıldığı durumları</a:t>
            </a:r>
            <a:r>
              <a:rPr lang="tr" b="0" i="0" u="none" baseline="0" dirty="0"/>
              <a:t> içerir. </a:t>
            </a:r>
          </a:p>
          <a:p>
            <a:pPr algn="just" rtl="0">
              <a:buFont typeface="Arial" panose="020B0604020202020204" pitchFamily="34" charset="0"/>
              <a:buNone/>
            </a:pPr>
            <a:r>
              <a:rPr lang="tr" b="0" i="0" u="none" baseline="0" dirty="0"/>
              <a:t>Bir haberleşme aracı olarak teknoloji:</a:t>
            </a:r>
          </a:p>
          <a:p>
            <a:pPr algn="just" rtl="0">
              <a:buFont typeface="Arial" panose="020B0604020202020204" pitchFamily="34" charset="0"/>
              <a:buNone/>
            </a:pPr>
            <a:r>
              <a:rPr lang="tr" b="0" i="0" u="none" baseline="0" dirty="0"/>
              <a:t> Suçluların teknolojiyi, örneğin şifreleme teknolojisi kullanarak tespit edilme şansını azaltacak şekilde </a:t>
            </a:r>
            <a:r>
              <a:rPr lang="tr" b="1" i="0" u="none" baseline="0" dirty="0"/>
              <a:t>birbirleriyle iletişim kurmak için </a:t>
            </a:r>
            <a:r>
              <a:rPr lang="tr" b="0" i="0" u="none" baseline="0" dirty="0"/>
              <a:t>kullandıkları durumları içerir. </a:t>
            </a:r>
          </a:p>
          <a:p>
            <a:pPr algn="just" rtl="0">
              <a:buFont typeface="Arial" panose="020B0604020202020204" pitchFamily="34" charset="0"/>
              <a:buNone/>
            </a:pPr>
            <a:r>
              <a:rPr lang="tr" b="0" i="0" u="none" baseline="0" dirty="0"/>
              <a:t>Bir depolama ortamı olarak teknoloji:</a:t>
            </a:r>
          </a:p>
          <a:p>
            <a:pPr algn="just" rtl="0">
              <a:buFont typeface="Arial" panose="020B0604020202020204" pitchFamily="34" charset="0"/>
              <a:buNone/>
            </a:pPr>
            <a:r>
              <a:rPr lang="tr" b="0" i="0" u="none" baseline="0" dirty="0"/>
              <a:t> Diğer kategorilerin herhangi birinde kullanılan cihazlarda bilgilerin kasıtlı veya kasıtsız olarak depolanmasıdır ve genel olarak kurbanların, tanıkların veya şüphelilerin bilgisayar sistemlerinde tutulan verileri içerir.</a:t>
            </a:r>
          </a:p>
          <a:p>
            <a:pPr algn="just" rtl="0">
              <a:buFont typeface="Arial" panose="020B0604020202020204" pitchFamily="34" charset="0"/>
              <a:buNone/>
            </a:pPr>
            <a:r>
              <a:rPr lang="tr" b="0" i="0" u="none" baseline="0" dirty="0"/>
              <a:t>Suçun tanığı olarak teknoloji:</a:t>
            </a:r>
          </a:p>
          <a:p>
            <a:pPr algn="just" rtl="0">
              <a:buFont typeface="Arial" panose="020B0604020202020204" pitchFamily="34" charset="0"/>
              <a:buNone/>
            </a:pPr>
            <a:r>
              <a:rPr lang="tr" b="0" i="0" u="none" baseline="0" dirty="0"/>
              <a:t> BT cihazlarında yer alınan delillerin </a:t>
            </a:r>
            <a:r>
              <a:rPr lang="tr" b="1" i="0" u="none" baseline="0" dirty="0"/>
              <a:t>açıkça ilişkili olmadığı delilleri desteklemek için</a:t>
            </a:r>
            <a:r>
              <a:rPr lang="tr" b="0" i="0" u="none" baseline="0" dirty="0"/>
              <a:t>, örneğin bir şüphelinin suçun işlendiği anda suç mahalinde olmadığını kanıtlamak için sunduğu delilleri veya bir tanık tarafından sunulan bir iddiayı desteklemek veya çürütmek için teknolojinin kullanıldığı durumları içerir.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15</a:t>
            </a:fld>
            <a:endParaRPr lang="tr" altLang="en-US"/>
          </a:p>
        </p:txBody>
      </p:sp>
    </p:spTree>
    <p:extLst>
      <p:ext uri="{BB962C8B-B14F-4D97-AF65-F5344CB8AC3E}">
        <p14:creationId xmlns:p14="http://schemas.microsoft.com/office/powerpoint/2010/main" xmlns="" val="3439856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tr" b="0" i="0" u="none" baseline="0" dirty="0">
                <a:ea typeface="ＭＳ Ｐゴシック" pitchFamily="34" charset="-128"/>
              </a:rPr>
              <a:t>Ancak, sosyolojik açıdan, siber ortamlarda suç zaten önemli ve bağımsız bir gerçekliktir. Avrupa'nın her yerinde ve dünyanın geri kalanındaki ülkelerin çoğunda, emniyat teşkilatı düzeyinde özel soruşturma birimleri ve bazı özel savcılık birimleri de bulunmaktadır. Uluslararası kamu kuruluşları ve özel şirketler, iletişim ağları aracılığıyla veya bu ağlar içinde işlenen yasa dışı ve zararlı eylemlerin sonuçlarından her geçen gün daha fazla etkilenmektedir. </a:t>
            </a:r>
            <a:endParaRPr lang="tr" dirty="0">
              <a:ea typeface="ＭＳ Ｐゴシック" pitchFamily="34" charset="-128"/>
            </a:endParaRP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16</a:t>
            </a:fld>
            <a:endParaRPr lang="tr" altLang="en-US"/>
          </a:p>
        </p:txBody>
      </p:sp>
    </p:spTree>
    <p:extLst>
      <p:ext uri="{BB962C8B-B14F-4D97-AF65-F5344CB8AC3E}">
        <p14:creationId xmlns:p14="http://schemas.microsoft.com/office/powerpoint/2010/main" xmlns="" val="16059458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tr" b="0" i="0" u="none" baseline="0">
                <a:ea typeface="ＭＳ Ｐゴシック" pitchFamily="34" charset="-128"/>
              </a:rPr>
              <a:t>Siber suç genellikle hem dar hem de daha geniş bir anlamda tanımlanır: Normalde bu ifade, sınırlı bir şekilde, bir bilgisayarın veya ağın bir suçun önemli bir parçası olduğu bir suç faaliyetini tanımlamak için kullanılır, ancak yasa dışı faaliyeti mümkün kılmak için aynı bilgisayarların veya ağların kullanıldığı diğer geleneksel suçları içerecek şekilde de kullanılır.</a:t>
            </a:r>
            <a:endParaRPr lang="tr" dirty="0">
              <a:ea typeface="ＭＳ Ｐゴシック" pitchFamily="34" charset="-128"/>
            </a:endParaRP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algn="l" rtl="0"/>
            <a:r>
              <a:rPr lang="tr" sz="1800" b="1" i="0" u="none" strike="noStrike" baseline="0">
                <a:solidFill>
                  <a:srgbClr val="7F3F99"/>
                </a:solidFill>
                <a:latin typeface="HelveticaNeue-Bold"/>
              </a:rPr>
              <a:t>IOCTA Tehdit Değerlendirmesi 2019'da şu tanım verilmiştir</a:t>
            </a:r>
          </a:p>
          <a:p>
            <a:pPr algn="l" rtl="0"/>
            <a:endParaRPr lang="tr" sz="1800" b="1" i="0" u="none" strike="noStrike" baseline="0" dirty="0">
              <a:solidFill>
                <a:srgbClr val="7F3F99"/>
              </a:solidFill>
              <a:latin typeface="HelveticaNeue-Bold"/>
            </a:endParaRPr>
          </a:p>
          <a:p>
            <a:pPr algn="l" rtl="0"/>
            <a:r>
              <a:rPr lang="tr" sz="1800" b="1" i="0" u="none" strike="noStrike" baseline="0">
                <a:solidFill>
                  <a:srgbClr val="7F3F99"/>
                </a:solidFill>
                <a:latin typeface="HelveticaNeue-Bold"/>
              </a:rPr>
              <a:t>Siber suç: </a:t>
            </a:r>
            <a:r>
              <a:rPr lang="tr" sz="1800" b="1" i="0" u="none" strike="noStrike" baseline="0">
                <a:solidFill>
                  <a:srgbClr val="7F3F99"/>
                </a:solidFill>
                <a:latin typeface="HelveticaNeue,Bold"/>
              </a:rPr>
              <a:t>Delil </a:t>
            </a:r>
            <a:r>
              <a:rPr lang="tr" sz="1800" b="1" i="0" u="none" strike="noStrike" baseline="0">
                <a:solidFill>
                  <a:srgbClr val="7F3F99"/>
                </a:solidFill>
                <a:latin typeface="HelveticaNeue-Bold"/>
              </a:rPr>
              <a:t>incelemesi</a:t>
            </a:r>
          </a:p>
          <a:p>
            <a:pPr algn="l" rtl="0"/>
            <a:r>
              <a:rPr lang="tr" sz="1800" b="0" i="0" u="none" strike="noStrike" baseline="0">
                <a:solidFill>
                  <a:srgbClr val="7F3F99"/>
                </a:solidFill>
                <a:latin typeface="HelveticaNeue"/>
              </a:rPr>
              <a:t>Araştırma Raporu 75</a:t>
            </a:r>
          </a:p>
          <a:p>
            <a:pPr algn="l" rtl="0"/>
            <a:r>
              <a:rPr lang="tr" sz="1800" b="0" i="0" u="none" strike="noStrike" baseline="0">
                <a:solidFill>
                  <a:srgbClr val="7F3F99"/>
                </a:solidFill>
                <a:latin typeface="HelveticaNeue"/>
              </a:rPr>
              <a:t>Bölüm 1: Siber ortama bağlı suçlar</a:t>
            </a:r>
          </a:p>
          <a:p>
            <a:pPr algn="l" rtl="0"/>
            <a:r>
              <a:rPr lang="tr" sz="1800" b="0" i="0" u="none" strike="noStrike" baseline="0">
                <a:solidFill>
                  <a:srgbClr val="000000"/>
                </a:solidFill>
                <a:latin typeface="HelveticaNeue"/>
              </a:rPr>
              <a:t>Dr. Mike McGuire (Surrey Üniversitesi) ve</a:t>
            </a:r>
          </a:p>
          <a:p>
            <a:pPr algn="l" rtl="0"/>
            <a:r>
              <a:rPr lang="tr" sz="1800" b="0" i="0" u="none" strike="noStrike" baseline="0">
                <a:solidFill>
                  <a:srgbClr val="000000"/>
                </a:solidFill>
                <a:latin typeface="HelveticaNeue"/>
              </a:rPr>
              <a:t>Samantha Dowling (İçişleri Bakanlığı Bilim Kurulu)</a:t>
            </a:r>
          </a:p>
          <a:p>
            <a:pPr algn="l" rtl="0"/>
            <a:r>
              <a:rPr lang="tr" sz="1800" b="0" i="0" u="none" strike="noStrike" baseline="0">
                <a:solidFill>
                  <a:srgbClr val="000000"/>
                </a:solidFill>
                <a:latin typeface="HelveticaNeue"/>
              </a:rPr>
              <a:t>Ekim 2013</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17</a:t>
            </a:fld>
            <a:endParaRPr lang="tr" altLang="en-US"/>
          </a:p>
        </p:txBody>
      </p:sp>
    </p:spTree>
    <p:extLst>
      <p:ext uri="{BB962C8B-B14F-4D97-AF65-F5344CB8AC3E}">
        <p14:creationId xmlns:p14="http://schemas.microsoft.com/office/powerpoint/2010/main" xmlns="" val="852662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18</a:t>
            </a:fld>
            <a:endParaRPr lang="tr" altLang="en-US"/>
          </a:p>
        </p:txBody>
      </p:sp>
    </p:spTree>
    <p:extLst>
      <p:ext uri="{BB962C8B-B14F-4D97-AF65-F5344CB8AC3E}">
        <p14:creationId xmlns:p14="http://schemas.microsoft.com/office/powerpoint/2010/main" xmlns="" val="2473686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smtClean="0"/>
              <a:t>Eğitici</a:t>
            </a:r>
            <a:r>
              <a:rPr lang="tr" b="0" i="0" u="none" baseline="0" dirty="0" smtClean="0"/>
              <a:t> </a:t>
            </a:r>
            <a:r>
              <a:rPr lang="tr" b="0" i="0" u="none" baseline="0" dirty="0"/>
              <a:t>bu oturumu </a:t>
            </a:r>
            <a:r>
              <a:rPr lang="tr-TR" b="0" i="0" u="none" baseline="0" dirty="0" smtClean="0"/>
              <a:t>katılımcılara</a:t>
            </a:r>
            <a:r>
              <a:rPr lang="tr" b="0" i="0" u="none" baseline="0" dirty="0" smtClean="0"/>
              <a:t> </a:t>
            </a:r>
            <a:r>
              <a:rPr lang="tr" b="0" i="0" u="none" baseline="0" dirty="0"/>
              <a:t>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solidFill>
                  <a:prstClr val="black"/>
                </a:solidFill>
              </a:rPr>
              <a:pPr algn="l" rtl="0"/>
              <a:t>19</a:t>
            </a:fld>
            <a:endParaRPr lang="tr">
              <a:solidFill>
                <a:prstClr val="black"/>
              </a:solidFill>
            </a:endParaRPr>
          </a:p>
        </p:txBody>
      </p:sp>
    </p:spTree>
    <p:extLst>
      <p:ext uri="{BB962C8B-B14F-4D97-AF65-F5344CB8AC3E}">
        <p14:creationId xmlns:p14="http://schemas.microsoft.com/office/powerpoint/2010/main" xmlns="" val="318827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oturum, 5 bölüme ayrılacaktır.</a:t>
            </a:r>
          </a:p>
          <a:p>
            <a:pPr algn="l" rtl="0"/>
            <a:r>
              <a:rPr lang="tr" b="0" i="0" u="none" baseline="0"/>
              <a:t>Amaç, bir bilgisayarın veya İnternete bağlanabilen ve bilgisayarla benzerlikleri olan bir cihazın ne olduğunu açıklamaktır.</a:t>
            </a:r>
          </a:p>
          <a:p>
            <a:pPr algn="l" rtl="0"/>
            <a:r>
              <a:rPr lang="tr" b="0" i="0" u="none" baseline="0"/>
              <a:t>İnternetin ne olduğunu ve nasıl çalıştığını açıklamak,</a:t>
            </a:r>
          </a:p>
          <a:p>
            <a:pPr algn="l" rtl="0"/>
            <a:r>
              <a:rPr lang="tr" b="0" i="0" u="none" baseline="0"/>
              <a:t>Ve sonra bilgisayarın İnternete nasıl bağlandığına bakmak,</a:t>
            </a:r>
          </a:p>
          <a:p>
            <a:pPr algn="l" rtl="0"/>
            <a:r>
              <a:rPr lang="tr" b="0" i="0" u="none" baseline="0"/>
              <a:t>Ve sonra İnternette neler olduğuna bakmaktır.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lgn="l" rtl="0"/>
              <a:t>2</a:t>
            </a:fld>
            <a:endParaRPr lang="tr"/>
          </a:p>
        </p:txBody>
      </p:sp>
    </p:spTree>
    <p:extLst>
      <p:ext uri="{BB962C8B-B14F-4D97-AF65-F5344CB8AC3E}">
        <p14:creationId xmlns:p14="http://schemas.microsoft.com/office/powerpoint/2010/main" xmlns="" val="3009816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10"/>
          </p:nvPr>
        </p:nvSpPr>
        <p:spPr/>
        <p:txBody>
          <a:bodyPr/>
          <a:lstStyle/>
          <a:p>
            <a:pPr algn="l" rtl="0">
              <a:defRPr/>
            </a:pPr>
            <a:fld id="{0A9CA34D-D136-324F-8C5C-F0F921B45548}" type="slidenum">
              <a:rPr/>
              <a:pPr algn="l" rtl="0">
                <a:defRPr/>
              </a:pPr>
              <a:t>21</a:t>
            </a:fld>
            <a:endParaRPr lang="tr"/>
          </a:p>
        </p:txBody>
      </p:sp>
    </p:spTree>
    <p:extLst>
      <p:ext uri="{BB962C8B-B14F-4D97-AF65-F5344CB8AC3E}">
        <p14:creationId xmlns:p14="http://schemas.microsoft.com/office/powerpoint/2010/main" xmlns="" val="17152016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indent="0" algn="l" rtl="0" eaLnBrk="1" hangingPunct="1">
              <a:spcBef>
                <a:spcPct val="0"/>
              </a:spcBef>
              <a:buFontTx/>
              <a:buNone/>
            </a:pPr>
            <a:endParaRPr lang="tr" dirty="0">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fld id="{AF832C6B-BDA8-DE4D-980B-63A4BC844782}" type="slidenum">
              <a:rPr sz="1200"/>
              <a:pPr algn="l" rtl="0"/>
              <a:t>22</a:t>
            </a:fld>
            <a:endParaRPr lang="tr" sz="1200"/>
          </a:p>
        </p:txBody>
      </p:sp>
    </p:spTree>
    <p:extLst>
      <p:ext uri="{BB962C8B-B14F-4D97-AF65-F5344CB8AC3E}">
        <p14:creationId xmlns:p14="http://schemas.microsoft.com/office/powerpoint/2010/main" xmlns="" val="27542004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lgn="l" rtl="0">
              <a:buFontTx/>
              <a:buChar char="•"/>
            </a:pPr>
            <a:r>
              <a:rPr lang="tr" sz="1000" b="0" i="0" u="none" baseline="0">
                <a:latin typeface="Calibri" charset="0"/>
              </a:rPr>
              <a:t>Tümüne veya herhangi bir bölümüne izinsiz erişim</a:t>
            </a:r>
          </a:p>
          <a:p>
            <a:pPr marL="171450" indent="-171450" algn="l" rtl="0" eaLnBrk="1" hangingPunct="1">
              <a:spcBef>
                <a:spcPct val="0"/>
              </a:spcBef>
              <a:buFontTx/>
              <a:buChar char="•"/>
            </a:pPr>
            <a:r>
              <a:rPr lang="tr" sz="1000" b="0" i="0" u="none" baseline="0">
                <a:latin typeface="Calibri" charset="0"/>
              </a:rPr>
              <a:t>Bir bilgisayar sisteminden, bir bilgisayar sistemine veya bir bilgisayar sistemi içinde bilgisayar verilerinin genel olmayan iletimi</a:t>
            </a:r>
          </a:p>
          <a:p>
            <a:pPr marL="171450" indent="-171450" algn="l" rtl="0" eaLnBrk="1" hangingPunct="1">
              <a:spcBef>
                <a:spcPct val="0"/>
              </a:spcBef>
              <a:buFontTx/>
              <a:buChar char="•"/>
            </a:pPr>
            <a:r>
              <a:rPr lang="tr" sz="1000" b="0" i="0" u="none" baseline="0">
                <a:latin typeface="Calibri" charset="0"/>
              </a:rPr>
              <a:t>Bilgisayar verilerinin zarar görmesi, silinmesi, bozulması, değiştirilmesi veya bastırılması</a:t>
            </a:r>
          </a:p>
          <a:p>
            <a:pPr marL="171450" indent="-171450" algn="l" rtl="0" eaLnBrk="1" hangingPunct="1">
              <a:spcBef>
                <a:spcPct val="0"/>
              </a:spcBef>
              <a:buFontTx/>
              <a:buChar char="•"/>
            </a:pPr>
            <a:r>
              <a:rPr lang="tr" sz="1000" b="0" i="0" u="none" baseline="0">
                <a:latin typeface="Calibri" charset="0"/>
              </a:rPr>
              <a:t>Bilgisayar verilerini girerek, ileterek, zarar vererek, silerek, bozarak, değiştirerek veya bastırarak bir bilgisayar sisteminin işleyişinin engellenmesi</a:t>
            </a:r>
          </a:p>
          <a:p>
            <a:pPr marL="171450" indent="-171450" algn="l" rtl="0" eaLnBrk="1" hangingPunct="1">
              <a:spcBef>
                <a:spcPct val="0"/>
              </a:spcBef>
              <a:buFontTx/>
              <a:buChar char="•"/>
            </a:pPr>
            <a:r>
              <a:rPr lang="tr" sz="1000" b="0" i="0" u="none" baseline="0">
                <a:latin typeface="Calibri" charset="0"/>
              </a:rPr>
              <a:t>Yukarıdakileri yapan bilgisayar sistemlerinin üretimi ve bulundurulması</a:t>
            </a:r>
          </a:p>
          <a:p>
            <a:pPr marL="171450" indent="-171450" algn="l" rtl="0" eaLnBrk="1" hangingPunct="1">
              <a:spcBef>
                <a:spcPct val="0"/>
              </a:spcBef>
              <a:buFontTx/>
              <a:buChar char="•"/>
            </a:pPr>
            <a:r>
              <a:rPr lang="tr" sz="1000" b="0" i="0" u="none" baseline="0">
                <a:latin typeface="Calibri" charset="0"/>
              </a:rPr>
              <a:t>Yasal amaçlar için gerçekmiş gibi kabul edilmesi veya ona göre hareket edilmesi amacıyla gerçek olmayan verilerin kullanılması</a:t>
            </a:r>
            <a:endParaRPr lang="tr" dirty="0">
              <a:latin typeface="Calibri" charset="0"/>
            </a:endParaRPr>
          </a:p>
          <a:p>
            <a:pPr marL="171450" indent="-171450" algn="l" rtl="0" eaLnBrk="1" hangingPunct="1">
              <a:spcBef>
                <a:spcPct val="0"/>
              </a:spcBef>
              <a:buFontTx/>
              <a:buChar char="•"/>
            </a:pPr>
            <a:r>
              <a:rPr lang="tr" b="0" i="0" u="none" baseline="0">
                <a:latin typeface="Calibri" charset="0"/>
              </a:rPr>
              <a:t>Dürüst olmayan bir şekilde ekonomik kazanç elde etmek için müdahale</a:t>
            </a:r>
          </a:p>
          <a:p>
            <a:pPr marL="171450" indent="-171450" algn="l" rtl="0" eaLnBrk="1" hangingPunct="1">
              <a:spcBef>
                <a:spcPct val="0"/>
              </a:spcBef>
              <a:buFontTx/>
              <a:buChar char="•"/>
            </a:pPr>
            <a:r>
              <a:rPr lang="tr" b="0" i="0" u="none" baseline="0">
                <a:latin typeface="Calibri" charset="0"/>
              </a:rPr>
              <a:t>Üretmek, Teklif Etmek, Dağıtmak, Tedarik Etmek, Bulundurmak</a:t>
            </a:r>
          </a:p>
          <a:p>
            <a:pPr marL="171450" indent="-171450" algn="l" rtl="0" eaLnBrk="1" hangingPunct="1">
              <a:spcBef>
                <a:spcPct val="0"/>
              </a:spcBef>
              <a:buFontTx/>
              <a:buChar char="•"/>
            </a:pPr>
            <a:r>
              <a:rPr lang="tr" b="0" i="0" u="none" baseline="0">
                <a:latin typeface="Calibri" charset="0"/>
              </a:rPr>
              <a:t>Fikri mülkiyet hakları</a:t>
            </a:r>
          </a:p>
          <a:p>
            <a:pPr marL="171450" indent="-171450" algn="l" rtl="0" eaLnBrk="1" hangingPunct="1">
              <a:spcBef>
                <a:spcPct val="0"/>
              </a:spcBef>
              <a:buFontTx/>
              <a:buChar char="•"/>
            </a:pPr>
            <a:endParaRPr lang="tr" dirty="0">
              <a:latin typeface="Calibri" charset="0"/>
            </a:endParaRPr>
          </a:p>
          <a:p>
            <a:pPr marL="171450" indent="-171450" algn="l" rtl="0" eaLnBrk="1" hangingPunct="1">
              <a:spcBef>
                <a:spcPct val="0"/>
              </a:spcBef>
              <a:buFontTx/>
              <a:buChar char="•"/>
            </a:pPr>
            <a:r>
              <a:rPr lang="tr" b="0" i="0" u="none" baseline="0">
                <a:latin typeface="Calibri" charset="0"/>
              </a:rPr>
              <a:t>Bilgisayar verilerinin ve trafik verilerinin hızlandırılmış olarak koruma altına alınması</a:t>
            </a:r>
          </a:p>
          <a:p>
            <a:pPr marL="171450" indent="-171450" algn="l" rtl="0" eaLnBrk="1" hangingPunct="1">
              <a:spcBef>
                <a:spcPct val="0"/>
              </a:spcBef>
              <a:buFontTx/>
              <a:buChar char="•"/>
            </a:pPr>
            <a:r>
              <a:rPr lang="tr" b="0" i="0" u="none" baseline="0">
                <a:latin typeface="Calibri" charset="0"/>
              </a:rPr>
              <a:t>Sağlayıcıyı ve yolu belirlemek için trafik verilerinin kısmen ifşa edilmesi</a:t>
            </a:r>
          </a:p>
          <a:p>
            <a:pPr marL="171450" indent="-171450" algn="l" rtl="0" eaLnBrk="1" hangingPunct="1">
              <a:spcBef>
                <a:spcPct val="0"/>
              </a:spcBef>
              <a:buFontTx/>
              <a:buChar char="•"/>
            </a:pPr>
            <a:r>
              <a:rPr lang="tr" b="0" i="0" u="none" baseline="0">
                <a:latin typeface="Calibri" charset="0"/>
              </a:rPr>
              <a:t>Kişilere (bilgisayar verileri) ve hizmet sağlayıcılara (abone bilgileri) veri sunma emri</a:t>
            </a:r>
          </a:p>
          <a:p>
            <a:pPr marL="171450" indent="-171450" algn="l" rtl="0" eaLnBrk="1" hangingPunct="1">
              <a:spcBef>
                <a:spcPct val="0"/>
              </a:spcBef>
              <a:buFontTx/>
              <a:buChar char="•"/>
            </a:pPr>
            <a:r>
              <a:rPr lang="tr" b="0" i="0" u="none" baseline="0">
                <a:latin typeface="Calibri" charset="0"/>
              </a:rPr>
              <a:t>Bilgisayar verilerinin aranması ve bunlara el koyulması (bilgisayar ve tüm depolama cihazları)</a:t>
            </a:r>
          </a:p>
          <a:p>
            <a:pPr marL="171450" indent="-171450" algn="l" rtl="0" eaLnBrk="1" hangingPunct="1">
              <a:spcBef>
                <a:spcPct val="0"/>
              </a:spcBef>
              <a:buFontTx/>
              <a:buChar char="•"/>
            </a:pPr>
            <a:r>
              <a:rPr lang="tr" b="0" i="0" u="none" baseline="0">
                <a:latin typeface="Calibri" charset="0"/>
              </a:rPr>
              <a:t>Trafik verilerinin gerçek zamanlı olarak toplanması ve bilgisayar verilerinin ele geçirilmesi</a:t>
            </a:r>
          </a:p>
          <a:p>
            <a:pPr marL="171450" indent="-171450" algn="l" rtl="0" eaLnBrk="1" hangingPunct="1">
              <a:spcBef>
                <a:spcPct val="0"/>
              </a:spcBef>
              <a:buFontTx/>
              <a:buChar char="•"/>
            </a:pPr>
            <a:endParaRPr lang="tr" dirty="0">
              <a:latin typeface="Calibri" charset="0"/>
            </a:endParaRPr>
          </a:p>
          <a:p>
            <a:pPr marL="171450" indent="-171450" algn="l" rtl="0" eaLnBrk="1" hangingPunct="1">
              <a:spcBef>
                <a:spcPct val="0"/>
              </a:spcBef>
              <a:buFontTx/>
              <a:buChar char="•"/>
            </a:pPr>
            <a:r>
              <a:rPr lang="tr" b="0" i="0" u="none" baseline="0">
                <a:latin typeface="Calibri" charset="0"/>
              </a:rPr>
              <a:t>Faili iade edilebilir suçların kapsamında girdiği kabul edilen suçlar</a:t>
            </a:r>
          </a:p>
          <a:p>
            <a:pPr marL="171450" indent="-171450" algn="l" rtl="0" eaLnBrk="1" hangingPunct="1">
              <a:spcBef>
                <a:spcPct val="0"/>
              </a:spcBef>
              <a:buFontTx/>
              <a:buChar char="•"/>
            </a:pPr>
            <a:r>
              <a:rPr lang="tr" b="0" i="0" u="none" baseline="0">
                <a:latin typeface="Calibri" charset="0"/>
              </a:rPr>
              <a:t>KAY- Bilgisayar sistemleri ve verileriyle ilgili ceza gerektiren suçlara ilişkin soruşturma veya kovuşturma amacıyla veya ceza gerektiren bir suçun elektronik delillerinin toplanması amacıyla mümkün olan en geniş ölçüde karşılıklı yardım</a:t>
            </a:r>
          </a:p>
          <a:p>
            <a:pPr marL="171450" indent="-171450" algn="l" rtl="0" eaLnBrk="1" hangingPunct="1">
              <a:spcBef>
                <a:spcPct val="0"/>
              </a:spcBef>
              <a:buFontTx/>
              <a:buChar char="•"/>
            </a:pPr>
            <a:r>
              <a:rPr lang="tr" b="0" i="0" u="none" baseline="0">
                <a:latin typeface="Calibri" charset="0"/>
              </a:rPr>
              <a:t>Gönüllü ifşa</a:t>
            </a:r>
          </a:p>
          <a:p>
            <a:pPr marL="171450" indent="-171450" algn="l" rtl="0" eaLnBrk="1" hangingPunct="1">
              <a:spcBef>
                <a:spcPct val="0"/>
              </a:spcBef>
              <a:buFontTx/>
              <a:buChar char="•"/>
            </a:pPr>
            <a:r>
              <a:rPr lang="tr" b="0" i="0" u="none" baseline="0">
                <a:latin typeface="Calibri" charset="0"/>
              </a:rPr>
              <a:t>Bilgisayar verilerinin hızlandırılmış olarak koruma altına alınması, korunan trafik verilerinin ifşası</a:t>
            </a:r>
          </a:p>
          <a:p>
            <a:pPr marL="171450" indent="-171450" algn="l" rtl="0" eaLnBrk="1" hangingPunct="1">
              <a:spcBef>
                <a:spcPct val="0"/>
              </a:spcBef>
              <a:buFontTx/>
              <a:buChar char="•"/>
            </a:pPr>
            <a:r>
              <a:rPr lang="tr" b="0" i="0" u="none" baseline="0">
                <a:latin typeface="Calibri" charset="0"/>
              </a:rPr>
              <a:t>El koyma talebiyle KAY, bilgisayar sistemlerine yurt içinden erişim için izin olmaması (Madde 32)</a:t>
            </a:r>
          </a:p>
          <a:p>
            <a:pPr marL="171450" indent="-171450" algn="l" rtl="0" eaLnBrk="1" hangingPunct="1">
              <a:spcBef>
                <a:spcPct val="0"/>
              </a:spcBef>
              <a:buFontTx/>
              <a:buChar char="•"/>
            </a:pPr>
            <a:r>
              <a:rPr lang="tr" b="0" i="0" u="none" baseline="0">
                <a:latin typeface="Calibri" charset="0"/>
              </a:rPr>
              <a:t>7/24 irtibat noktaları (araştırma amaçlı, 7/24, hızlı işbirliği ve taleplere hazır olma, eğitimli personel)</a:t>
            </a:r>
          </a:p>
          <a:p>
            <a:pPr marL="171450" indent="-171450" algn="l" rtl="0" eaLnBrk="1" hangingPunct="1">
              <a:spcBef>
                <a:spcPct val="0"/>
              </a:spcBef>
              <a:buFontTx/>
              <a:buChar char="•"/>
            </a:pPr>
            <a:endParaRPr lang="tr" dirty="0">
              <a:latin typeface="Calibri" charset="0"/>
            </a:endParaRPr>
          </a:p>
          <a:p>
            <a:pPr marL="171450" indent="-171450" algn="l" rtl="0" eaLnBrk="1" hangingPunct="1">
              <a:spcBef>
                <a:spcPct val="0"/>
              </a:spcBef>
              <a:buFontTx/>
              <a:buChar char="•"/>
            </a:pPr>
            <a:endParaRPr lang="tr" dirty="0">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fld id="{AF832C6B-BDA8-DE4D-980B-63A4BC844782}" type="slidenum">
              <a:rPr sz="1200"/>
              <a:pPr algn="l" rtl="0"/>
              <a:t>23</a:t>
            </a:fld>
            <a:endParaRPr lang="tr" sz="1200"/>
          </a:p>
        </p:txBody>
      </p:sp>
    </p:spTree>
    <p:extLst>
      <p:ext uri="{BB962C8B-B14F-4D97-AF65-F5344CB8AC3E}">
        <p14:creationId xmlns:p14="http://schemas.microsoft.com/office/powerpoint/2010/main" xmlns="" val="41750508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lnSpc>
                <a:spcPct val="120000"/>
              </a:lnSpc>
              <a:spcBef>
                <a:spcPts val="600"/>
              </a:spcBef>
              <a:spcAft>
                <a:spcPts val="600"/>
              </a:spcAft>
              <a:defRPr/>
            </a:pPr>
            <a:r>
              <a:rPr lang="tr" b="0" i="0" u="none" baseline="0">
                <a:latin typeface="Verdana"/>
                <a:cs typeface="Verdana"/>
              </a:rPr>
              <a:t>Kasım 2001'de Budapeşte'de imzaya açıldı</a:t>
            </a:r>
          </a:p>
          <a:p>
            <a:pPr algn="l" rtl="0">
              <a:lnSpc>
                <a:spcPct val="120000"/>
              </a:lnSpc>
              <a:spcBef>
                <a:spcPts val="600"/>
              </a:spcBef>
              <a:spcAft>
                <a:spcPts val="600"/>
              </a:spcAft>
              <a:defRPr/>
            </a:pPr>
            <a:r>
              <a:rPr lang="tr" b="0" i="0" u="none" baseline="0">
                <a:latin typeface="Verdana"/>
                <a:cs typeface="Verdana"/>
              </a:rPr>
              <a:t>Ardından Siber Suç Sözleşmesi Komitesi (T-CY) kuruldu </a:t>
            </a:r>
          </a:p>
          <a:p>
            <a:pPr algn="l" rtl="0">
              <a:lnSpc>
                <a:spcPct val="120000"/>
              </a:lnSpc>
              <a:spcBef>
                <a:spcPts val="600"/>
              </a:spcBef>
              <a:spcAft>
                <a:spcPts val="600"/>
              </a:spcAft>
              <a:defRPr/>
            </a:pPr>
            <a:r>
              <a:rPr lang="tr" b="0" i="0" u="none" baseline="0">
                <a:latin typeface="Verdana"/>
                <a:cs typeface="Verdana"/>
              </a:rPr>
              <a:t>Tüm devletlerin katılımına açık</a:t>
            </a:r>
          </a:p>
          <a:p>
            <a:pPr algn="l" rtl="0">
              <a:lnSpc>
                <a:spcPct val="120000"/>
              </a:lnSpc>
              <a:spcBef>
                <a:spcPts val="600"/>
              </a:spcBef>
              <a:spcAft>
                <a:spcPts val="600"/>
              </a:spcAft>
              <a:defRPr/>
            </a:pPr>
            <a:r>
              <a:rPr lang="tr" b="0" i="0" u="none" baseline="0">
                <a:latin typeface="Verdana"/>
                <a:cs typeface="Verdana"/>
              </a:rPr>
              <a:t>Bugün itibarıyla </a:t>
            </a:r>
            <a:r>
              <a:rPr lang="tr" b="1" i="0" u="none" baseline="0">
                <a:latin typeface="Verdana"/>
                <a:cs typeface="Verdana"/>
              </a:rPr>
              <a:t>siber suçlar ve elektronik delillerle ilgili tek uluslararası antlaşma</a:t>
            </a:r>
          </a:p>
          <a:p>
            <a:pPr algn="l" rtl="0">
              <a:lnSpc>
                <a:spcPct val="120000"/>
              </a:lnSpc>
              <a:spcBef>
                <a:spcPts val="600"/>
              </a:spcBef>
              <a:spcAft>
                <a:spcPts val="600"/>
              </a:spcAft>
              <a:defRPr/>
            </a:pPr>
            <a:r>
              <a:rPr lang="tr" b="0" i="0" u="none" baseline="0">
                <a:latin typeface="Verdana"/>
                <a:cs typeface="Verdana"/>
              </a:rPr>
              <a:t>Siber suçların üst düzey, teknolojiler açısından tarafsız tanımlarını verir</a:t>
            </a:r>
          </a:p>
          <a:p>
            <a:pPr algn="l" rtl="0">
              <a:lnSpc>
                <a:spcPct val="120000"/>
              </a:lnSpc>
              <a:spcBef>
                <a:spcPts val="600"/>
              </a:spcBef>
              <a:spcAft>
                <a:spcPts val="600"/>
              </a:spcAft>
              <a:defRPr/>
            </a:pPr>
            <a:r>
              <a:rPr lang="tr" b="0" i="0" u="none" baseline="0">
                <a:latin typeface="Verdana"/>
                <a:cs typeface="Verdana"/>
              </a:rPr>
              <a:t>Ulusal düzeyde soruşturma ve kovuşturma için standart prosedürler belirler ve ilgili taraflara yükümlülükler yükler.</a:t>
            </a:r>
          </a:p>
          <a:p>
            <a:pPr algn="l" rtl="0">
              <a:lnSpc>
                <a:spcPct val="120000"/>
              </a:lnSpc>
              <a:spcBef>
                <a:spcPts val="600"/>
              </a:spcBef>
              <a:spcAft>
                <a:spcPts val="600"/>
              </a:spcAft>
              <a:defRPr/>
            </a:pPr>
            <a:r>
              <a:rPr lang="tr" b="0" i="0" u="none" baseline="0">
                <a:latin typeface="Verdana"/>
                <a:cs typeface="Verdana"/>
              </a:rPr>
              <a:t>Uluslararası işbirliği, emniyet teşkilatları arası ve adli iş birliğine ilişkin usul hükümlerini tanımlar.</a:t>
            </a:r>
          </a:p>
          <a:p>
            <a:pPr algn="l" rtl="0">
              <a:lnSpc>
                <a:spcPct val="120000"/>
              </a:lnSpc>
              <a:spcBef>
                <a:spcPts val="600"/>
              </a:spcBef>
              <a:spcAft>
                <a:spcPts val="600"/>
              </a:spcAft>
              <a:defRPr/>
            </a:pPr>
            <a:r>
              <a:rPr lang="tr" b="0" i="0" u="none" baseline="0">
                <a:latin typeface="Verdana"/>
                <a:cs typeface="Verdana"/>
              </a:rPr>
              <a:t>Yeni tehditler ve yeni teknolojik paradigmalar ışığında BS hükümlerini yorumlamak için T-CY tarafından rehberlik notları yayımlanmaktadır.</a:t>
            </a:r>
          </a:p>
          <a:p>
            <a:endParaRPr lang="tr" dirty="0"/>
          </a:p>
        </p:txBody>
      </p:sp>
      <p:sp>
        <p:nvSpPr>
          <p:cNvPr id="4" name="Slide Number Placeholder 3"/>
          <p:cNvSpPr>
            <a:spLocks noGrp="1"/>
          </p:cNvSpPr>
          <p:nvPr>
            <p:ph type="sldNum" sz="quarter" idx="10"/>
          </p:nvPr>
        </p:nvSpPr>
        <p:spPr/>
        <p:txBody>
          <a:bodyPr/>
          <a:lstStyle/>
          <a:p>
            <a:pPr algn="l" rtl="0">
              <a:defRPr/>
            </a:pPr>
            <a:fld id="{0A9CA34D-D136-324F-8C5C-F0F921B45548}" type="slidenum">
              <a:rPr/>
              <a:pPr algn="l" rtl="0">
                <a:defRPr/>
              </a:pPr>
              <a:t>24</a:t>
            </a:fld>
            <a:endParaRPr lang="tr"/>
          </a:p>
        </p:txBody>
      </p:sp>
    </p:spTree>
    <p:extLst>
      <p:ext uri="{BB962C8B-B14F-4D97-AF65-F5344CB8AC3E}">
        <p14:creationId xmlns:p14="http://schemas.microsoft.com/office/powerpoint/2010/main" xmlns="" val="8849082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a:p>
        </p:txBody>
      </p:sp>
      <p:sp>
        <p:nvSpPr>
          <p:cNvPr id="4" name="Slide Number Placeholder 3"/>
          <p:cNvSpPr>
            <a:spLocks noGrp="1"/>
          </p:cNvSpPr>
          <p:nvPr>
            <p:ph type="sldNum" sz="quarter" idx="10"/>
          </p:nvPr>
        </p:nvSpPr>
        <p:spPr/>
        <p:txBody>
          <a:bodyPr/>
          <a:lstStyle/>
          <a:p>
            <a:pPr algn="l" rtl="0">
              <a:defRPr/>
            </a:pPr>
            <a:fld id="{0A9CA34D-D136-324F-8C5C-F0F921B45548}" type="slidenum">
              <a:rPr/>
              <a:pPr algn="l" rtl="0">
                <a:defRPr/>
              </a:pPr>
              <a:t>26</a:t>
            </a:fld>
            <a:endParaRPr lang="tr"/>
          </a:p>
        </p:txBody>
      </p:sp>
    </p:spTree>
    <p:extLst>
      <p:ext uri="{BB962C8B-B14F-4D97-AF65-F5344CB8AC3E}">
        <p14:creationId xmlns:p14="http://schemas.microsoft.com/office/powerpoint/2010/main" xmlns="" val="41564535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a:p>
        </p:txBody>
      </p:sp>
      <p:sp>
        <p:nvSpPr>
          <p:cNvPr id="4" name="Slide Number Placeholder 3"/>
          <p:cNvSpPr>
            <a:spLocks noGrp="1"/>
          </p:cNvSpPr>
          <p:nvPr>
            <p:ph type="sldNum" sz="quarter" idx="10"/>
          </p:nvPr>
        </p:nvSpPr>
        <p:spPr/>
        <p:txBody>
          <a:bodyPr/>
          <a:lstStyle/>
          <a:p>
            <a:pPr algn="l" rtl="0">
              <a:defRPr/>
            </a:pPr>
            <a:fld id="{0A9CA34D-D136-324F-8C5C-F0F921B45548}" type="slidenum">
              <a:rPr/>
              <a:pPr algn="l" rtl="0">
                <a:defRPr/>
              </a:pPr>
              <a:t>27</a:t>
            </a:fld>
            <a:endParaRPr lang="tr"/>
          </a:p>
        </p:txBody>
      </p:sp>
    </p:spTree>
    <p:extLst>
      <p:ext uri="{BB962C8B-B14F-4D97-AF65-F5344CB8AC3E}">
        <p14:creationId xmlns:p14="http://schemas.microsoft.com/office/powerpoint/2010/main" xmlns="" val="32203142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a:p>
        </p:txBody>
      </p:sp>
      <p:sp>
        <p:nvSpPr>
          <p:cNvPr id="4" name="Slide Number Placeholder 3"/>
          <p:cNvSpPr>
            <a:spLocks noGrp="1"/>
          </p:cNvSpPr>
          <p:nvPr>
            <p:ph type="sldNum" sz="quarter" idx="10"/>
          </p:nvPr>
        </p:nvSpPr>
        <p:spPr/>
        <p:txBody>
          <a:bodyPr/>
          <a:lstStyle/>
          <a:p>
            <a:pPr algn="l" rtl="0">
              <a:defRPr/>
            </a:pPr>
            <a:fld id="{0A9CA34D-D136-324F-8C5C-F0F921B45548}" type="slidenum">
              <a:rPr/>
              <a:pPr algn="l" rtl="0">
                <a:defRPr/>
              </a:pPr>
              <a:t>28</a:t>
            </a:fld>
            <a:endParaRPr lang="tr"/>
          </a:p>
        </p:txBody>
      </p:sp>
    </p:spTree>
    <p:extLst>
      <p:ext uri="{BB962C8B-B14F-4D97-AF65-F5344CB8AC3E}">
        <p14:creationId xmlns:p14="http://schemas.microsoft.com/office/powerpoint/2010/main" xmlns="" val="3775653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smtClean="0"/>
              <a:t>Eğitici</a:t>
            </a:r>
            <a:r>
              <a:rPr lang="tr" b="0" i="0" u="none" baseline="0" dirty="0" smtClean="0"/>
              <a:t> </a:t>
            </a:r>
            <a:r>
              <a:rPr lang="tr" b="0" i="0" u="none" baseline="0" dirty="0"/>
              <a:t>bu oturumu </a:t>
            </a:r>
            <a:r>
              <a:rPr lang="tr-TR" b="0" i="0" u="none" baseline="0" dirty="0" smtClean="0"/>
              <a:t>katılımcılara</a:t>
            </a:r>
            <a:r>
              <a:rPr lang="tr" b="0" i="0" u="none" baseline="0" dirty="0" smtClean="0"/>
              <a:t> </a:t>
            </a:r>
            <a:r>
              <a:rPr lang="tr" b="0" i="0" u="none" baseline="0" dirty="0"/>
              <a:t>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solidFill>
                  <a:prstClr val="black"/>
                </a:solidFill>
              </a:rPr>
              <a:pPr algn="l" rtl="0"/>
              <a:t>29</a:t>
            </a:fld>
            <a:endParaRPr lang="tr">
              <a:solidFill>
                <a:prstClr val="black"/>
              </a:solidFill>
            </a:endParaRPr>
          </a:p>
        </p:txBody>
      </p:sp>
    </p:spTree>
    <p:extLst>
      <p:ext uri="{BB962C8B-B14F-4D97-AF65-F5344CB8AC3E}">
        <p14:creationId xmlns:p14="http://schemas.microsoft.com/office/powerpoint/2010/main" xmlns="" val="24882811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31</a:t>
            </a:fld>
            <a:endParaRPr lang="tr"/>
          </a:p>
        </p:txBody>
      </p:sp>
    </p:spTree>
    <p:extLst>
      <p:ext uri="{BB962C8B-B14F-4D97-AF65-F5344CB8AC3E}">
        <p14:creationId xmlns:p14="http://schemas.microsoft.com/office/powerpoint/2010/main" xmlns="" val="9093381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buFont typeface="Wingdings" panose="05000000000000000000" pitchFamily="2" charset="2"/>
              <a:buNone/>
            </a:pPr>
            <a:r>
              <a:rPr lang="tr" sz="1800" b="0" i="0" u="none" baseline="0">
                <a:effectLst/>
                <a:latin typeface="Calibri" panose="020F0502020204030204" pitchFamily="34" charset="0"/>
                <a:ea typeface="Times New Roman" panose="02020603050405020304" pitchFamily="18" charset="0"/>
              </a:rPr>
              <a:t>BM Siber Suçlar Hükümetler Arası Uzman Grubu (HAUG), "siber suçlara mevcut müdahaleleri güçlendirme ve yeni ulusal ve uluslararası hukuki veya diğer müdahaleler önerme seçeneklerini incelemek amacıyla, ulusal mevzuat, en iyi uygulamalar, teknik yardım ve uluslararası işbirliği hakkında bilgi alışverişi de dahil olmak üzere, siber suç sorununa ve Üye Devletler, uluslararası toplum ve özel sektör tarafından uygulanan müdahalelere ilişkin kapsamlı bir çalışma yürütmek" için 2010'da kurulmuştur. 2020 yılında HAUG, Uzman Grubunun 2018-2021 çalışma planında yer alan Siber Suçlara Dair Kapsamlı Çalışma Taslağının uluslararası işbirliği ve önleme ile ilgili bölümlerini ele almıştır. </a:t>
            </a:r>
          </a:p>
          <a:p>
            <a:pPr marL="0" lvl="0" indent="0" algn="l" rtl="0">
              <a:buFont typeface="Wingdings" panose="05000000000000000000" pitchFamily="2" charset="2"/>
              <a:buNone/>
            </a:pPr>
            <a:endParaRPr lang="tr" sz="1800" dirty="0">
              <a:effectLst/>
              <a:latin typeface="Calibri" panose="020F0502020204030204" pitchFamily="34" charset="0"/>
              <a:ea typeface="Times New Roman" panose="02020603050405020304" pitchFamily="18" charset="0"/>
            </a:endParaRPr>
          </a:p>
          <a:p>
            <a:pPr marL="0" lvl="0" indent="0" algn="l" rtl="0">
              <a:buFont typeface="Wingdings" panose="05000000000000000000" pitchFamily="2" charset="2"/>
              <a:buNone/>
            </a:pPr>
            <a:r>
              <a:rPr lang="tr" sz="1800" b="0" i="0" u="none" baseline="0">
                <a:effectLst/>
                <a:latin typeface="Calibri" panose="020F0502020204030204" pitchFamily="34" charset="0"/>
                <a:ea typeface="Times New Roman" panose="02020603050405020304" pitchFamily="18" charset="0"/>
              </a:rPr>
              <a:t>Aralık 2019'da BM Genel Kurulunun A/RES/74/247 sayılı kararıyla yeni, paralel bir süreç başlamıştır. Kararda, "bilgi ve iletişim teknolojilerinin suç işlemek amacıyla kullanımıyla mücadeleye" ilişkin kapsamlı bir uluslararası sözleşmenin hazırlanması için tüm bölgeleri temsil eden uzmanlardan oluşan açık uçlu, hükümetler arası özel bir komitenin kurulması öngörülmüştür. Süreç 2021'de başlayacaktır.</a:t>
            </a:r>
          </a:p>
          <a:p>
            <a:pPr marL="0" lvl="0" indent="0" algn="l" rtl="0">
              <a:buFont typeface="Wingdings" panose="05000000000000000000" pitchFamily="2" charset="2"/>
              <a:buNone/>
            </a:pPr>
            <a:endParaRPr lang="tr" sz="1800" dirty="0">
              <a:effectLst/>
              <a:latin typeface="Calibri" panose="020F0502020204030204" pitchFamily="34" charset="0"/>
              <a:ea typeface="Calibri" panose="020F0502020204030204" pitchFamily="34" charset="0"/>
            </a:endParaRPr>
          </a:p>
          <a:p>
            <a:pPr marL="0" lvl="0" indent="0" algn="l" rtl="0">
              <a:buFont typeface="Wingdings" panose="05000000000000000000" pitchFamily="2" charset="2"/>
              <a:buNone/>
            </a:pPr>
            <a:r>
              <a:rPr lang="tr" sz="1800" b="0" i="0" u="none" baseline="0">
                <a:effectLst/>
                <a:latin typeface="Calibri" panose="020F0502020204030204" pitchFamily="34" charset="0"/>
                <a:ea typeface="Times New Roman" panose="02020603050405020304" pitchFamily="18" charset="0"/>
              </a:rPr>
              <a:t>UNODC Küresel Siber Suç Programı: </a:t>
            </a:r>
            <a:r>
              <a:rPr lang="tr" sz="1800" b="0" i="0" u="sng" baseline="0">
                <a:solidFill>
                  <a:srgbClr val="0000FF"/>
                </a:solidFill>
                <a:effectLst/>
                <a:latin typeface="Calibri" panose="020F0502020204030204" pitchFamily="34" charset="0"/>
                <a:ea typeface="Times New Roman" panose="02020603050405020304" pitchFamily="18" charset="0"/>
                <a:hlinkClick r:id="rId3"/>
              </a:rPr>
              <a:t>https://www.unodc.org/unodc/en/cybercrime/global-programme-cybercrime.html</a:t>
            </a:r>
            <a:endParaRPr lang="tr" sz="1800" u="sng" dirty="0">
              <a:solidFill>
                <a:srgbClr val="0000FF"/>
              </a:solidFill>
              <a:effectLst/>
              <a:latin typeface="Calibri" panose="020F0502020204030204" pitchFamily="34" charset="0"/>
              <a:ea typeface="Times New Roman" panose="02020603050405020304" pitchFamily="18" charset="0"/>
            </a:endParaRPr>
          </a:p>
          <a:p>
            <a:pPr marL="0" lvl="0" indent="0" algn="l" rtl="0">
              <a:buFont typeface="Wingdings" panose="05000000000000000000" pitchFamily="2" charset="2"/>
              <a:buNone/>
            </a:pPr>
            <a:endParaRPr lang="tr" sz="1800" u="sng" dirty="0">
              <a:solidFill>
                <a:srgbClr val="0000FF"/>
              </a:solidFill>
              <a:effectLst/>
              <a:latin typeface="Calibri" panose="020F0502020204030204" pitchFamily="34" charset="0"/>
              <a:ea typeface="Times New Roman" panose="02020603050405020304" pitchFamily="18" charset="0"/>
            </a:endParaRPr>
          </a:p>
          <a:p>
            <a:pPr algn="just" rtl="0"/>
            <a:r>
              <a:rPr lang="tr" sz="2800" b="0" i="0" u="none" baseline="0">
                <a:solidFill>
                  <a:srgbClr val="212529"/>
                </a:solidFill>
                <a:effectLst/>
                <a:latin typeface="Roboto" panose="02000000000000000000" pitchFamily="2" charset="0"/>
              </a:rPr>
              <a:t>Küresel Program, siber suçların bütünsel bir şekilde önlenmesi ve bunlarla mücadele edilmesi konusunda Üye Devletlere destek vererek gelişmekte olan ülkelerde belirlenen ihtiyaçlara esnek bir şekilde yanıt vermek üzere tasarlanmıştır. 2017'de Siber Suç Programı için ana coğrafi bağlantı noktaları, Orta Amerika, Doğu Afrika, Orta Doğu ve Kuzey Afrika ve Güney Doğu Asya ve Pasifik'tir ve temel amaçlar şunlardır:</a:t>
            </a:r>
          </a:p>
          <a:p>
            <a:pPr algn="just" rtl="0">
              <a:buFont typeface="Arial" panose="020B0604020202020204" pitchFamily="34" charset="0"/>
              <a:buChar char="•"/>
            </a:pPr>
            <a:r>
              <a:rPr lang="tr" sz="2800" b="0" i="0" u="none" baseline="0">
                <a:solidFill>
                  <a:srgbClr val="212529"/>
                </a:solidFill>
                <a:effectLst/>
                <a:latin typeface="Roboto" panose="02000000000000000000" pitchFamily="2" charset="0"/>
              </a:rPr>
              <a:t>Güçlü bir insan hakları çerçevesinde, başta çocukların çevrim içi cinsel sömürüsü ve istismarı olmak üzere siber suçların soruşturulması, kovuşturulması ve yargılanmasında daha fazla verimlilik ve etkinlik;</a:t>
            </a:r>
          </a:p>
          <a:p>
            <a:pPr algn="just" rtl="0">
              <a:buFont typeface="Arial" panose="020B0604020202020204" pitchFamily="34" charset="0"/>
              <a:buChar char="•"/>
            </a:pPr>
            <a:r>
              <a:rPr lang="tr" sz="2800" b="0" i="0" u="none" baseline="0">
                <a:solidFill>
                  <a:srgbClr val="212529"/>
                </a:solidFill>
                <a:effectLst/>
                <a:latin typeface="Roboto" panose="02000000000000000000" pitchFamily="2" charset="0"/>
              </a:rPr>
              <a:t>Ulusal koordinasyon, veri toplama ve etkili hukuki çerçeveler de dahil olmak üzere, siber suçlara karşı sürdürülebilir bir müdahaleye ve daha fazla caydırıcılığa yol açan etkili ve uzun vadeli yekpare devlet müdahalesi;</a:t>
            </a:r>
          </a:p>
          <a:p>
            <a:pPr algn="just" rtl="0">
              <a:buFont typeface="Arial" panose="020B0604020202020204" pitchFamily="34" charset="0"/>
              <a:buChar char="•"/>
            </a:pPr>
            <a:r>
              <a:rPr lang="tr" sz="2800" b="0" i="0" u="none" baseline="0">
                <a:solidFill>
                  <a:srgbClr val="212529"/>
                </a:solidFill>
                <a:effectLst/>
                <a:latin typeface="Roboto" panose="02000000000000000000" pitchFamily="2" charset="0"/>
              </a:rPr>
              <a:t>Halkın siber suç riskleri konusundaki bilgisinin artmasıyla hükümet, kolluk kuvvetleri ve özel sektör arasında güçlendirilmiş ulusal ve uluslararası iletişim.</a:t>
            </a:r>
          </a:p>
          <a:p>
            <a:pPr marL="1143000" lvl="2" indent="-228600" algn="l" rtl="0">
              <a:buFont typeface="Wingdings" panose="05000000000000000000" pitchFamily="2" charset="2"/>
              <a:buChar char=""/>
            </a:pPr>
            <a:endParaRPr lang="tr"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32</a:t>
            </a:fld>
            <a:endParaRPr lang="tr"/>
          </a:p>
        </p:txBody>
      </p:sp>
    </p:spTree>
    <p:extLst>
      <p:ext uri="{BB962C8B-B14F-4D97-AF65-F5344CB8AC3E}">
        <p14:creationId xmlns:p14="http://schemas.microsoft.com/office/powerpoint/2010/main" xmlns="" val="2909368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 sz="1200" b="0" i="0" u="none" baseline="0" dirty="0"/>
              <a:t>Bu amaç çok geniş kapsamlıdır: Oldukça teknik tanımlara girmeden bilgilendirici bir genel bakış sağlamaktır. </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lgn="l" rtl="0"/>
              <a:t>3</a:t>
            </a:fld>
            <a:endParaRPr lang="tr"/>
          </a:p>
        </p:txBody>
      </p:sp>
    </p:spTree>
    <p:extLst>
      <p:ext uri="{BB962C8B-B14F-4D97-AF65-F5344CB8AC3E}">
        <p14:creationId xmlns:p14="http://schemas.microsoft.com/office/powerpoint/2010/main" xmlns="" val="1703104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https://www.un.org/press/en/2000/20001204.ga9842.doc.html</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33</a:t>
            </a:fld>
            <a:endParaRPr lang="tr" altLang="en-US"/>
          </a:p>
        </p:txBody>
      </p:sp>
    </p:spTree>
    <p:extLst>
      <p:ext uri="{BB962C8B-B14F-4D97-AF65-F5344CB8AC3E}">
        <p14:creationId xmlns:p14="http://schemas.microsoft.com/office/powerpoint/2010/main" xmlns="" val="571000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solidFill>
                  <a:srgbClr val="000000"/>
                </a:solidFill>
                <a:effectLst/>
                <a:latin typeface="Arial" panose="020B0604020202020204" pitchFamily="34" charset="0"/>
              </a:rPr>
              <a:t>Kötü amaçlı alan. Fidye yazılımları. Kötü amaçlı veri toplama yazılımları. Botnetler. Korsan kripto para madencilik yazılımları. Karanlık ağ. Hizmet olarak sağlanan siber suçlar.</a:t>
            </a:r>
          </a:p>
          <a:p>
            <a:pPr algn="l" rtl="0"/>
            <a:r>
              <a:rPr lang="tr" b="0" i="0" u="none" baseline="0">
                <a:solidFill>
                  <a:srgbClr val="000000"/>
                </a:solidFill>
                <a:effectLst/>
                <a:latin typeface="Arial" panose="020B0604020202020204" pitchFamily="34" charset="0"/>
              </a:rPr>
              <a:t>Suçlular hükümetlere, işletmelere ve kişilere karşı siber saldırılar gerçekleştirmek için yeni teknolojileri kullandıklarından, on yıl önce neredeyse hiç var olmayan sözcük ve ifadeler artık günlük dilimizin bir parçası. Bu suçlar, fiziksel veya sanal hiçbir sınır tanımaz, ciddi zararlara neden olur ve tüm dünyada mağdurlar için çok gerçek tehditler oluşturur. </a:t>
            </a:r>
          </a:p>
          <a:p>
            <a:pPr algn="l" rtl="0"/>
            <a:r>
              <a:rPr lang="tr" b="0" i="0" u="none" baseline="0">
                <a:solidFill>
                  <a:srgbClr val="000000"/>
                </a:solidFill>
                <a:effectLst/>
                <a:latin typeface="Arial" panose="020B0604020202020204" pitchFamily="34" charset="0"/>
              </a:rPr>
              <a:t>Siber suçlar, sürekli ortaya çıkan yeni eğilimlerle inanılmaz derecede hızlı bir şekilde ilerliyor. Siber suçlular daha çevik hale gelip yeni teknolojilerden yıldırım hızıyla faydalanıyor, saldırılarını yeni yöntemler kullanarak şekillendiriyor ve daha önce görmediğimiz şekilde birbirleriyle işbirliği yapıyorlar. </a:t>
            </a:r>
          </a:p>
          <a:p>
            <a:pPr algn="l" rtl="0"/>
            <a:r>
              <a:rPr lang="tr" b="0" i="0" u="none" baseline="0">
                <a:solidFill>
                  <a:srgbClr val="000000"/>
                </a:solidFill>
                <a:effectLst/>
                <a:latin typeface="Arial" panose="020B0604020202020204" pitchFamily="34" charset="0"/>
              </a:rPr>
              <a:t>Karmaşık suç ağları, karmaşık saldırıları dakikalar içinde koordine ederek dünya çapında faaliyet gösteriyor.</a:t>
            </a:r>
          </a:p>
          <a:p>
            <a:pPr algn="l" rtl="0"/>
            <a:r>
              <a:rPr lang="tr" b="0" i="0" u="none" baseline="0">
                <a:solidFill>
                  <a:srgbClr val="000000"/>
                </a:solidFill>
                <a:effectLst/>
                <a:latin typeface="Arial" panose="020B0604020202020204" pitchFamily="34" charset="0"/>
              </a:rPr>
              <a:t>Dolayısıyla polis, yeni teknolojilerin suçlular için yarattıkları imkanları ve siber suçlarla mücadelede bir araç olarak nasıl kullanılabileceğini anlamak için yeni teknolojilere ayak uydurmalıdır.</a:t>
            </a: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34</a:t>
            </a:fld>
            <a:endParaRPr lang="tr"/>
          </a:p>
        </p:txBody>
      </p:sp>
    </p:spTree>
    <p:extLst>
      <p:ext uri="{BB962C8B-B14F-4D97-AF65-F5344CB8AC3E}">
        <p14:creationId xmlns:p14="http://schemas.microsoft.com/office/powerpoint/2010/main" xmlns="" val="33439016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800" b="0" i="0" u="sng" baseline="0" dirty="0">
                <a:solidFill>
                  <a:srgbClr val="0000FF"/>
                </a:solidFill>
                <a:effectLst/>
                <a:latin typeface="Calibri" panose="020F0502020204030204" pitchFamily="34" charset="0"/>
                <a:ea typeface="Times New Roman" panose="02020603050405020304" pitchFamily="18" charset="0"/>
                <a:hlinkClick r:id="rId3"/>
              </a:rPr>
              <a:t>https://ec.europa.eu/home-affairs/what-we-do/policies/cybercrime_en</a:t>
            </a:r>
            <a:endParaRPr lang="tr" b="0" i="0" dirty="0">
              <a:solidFill>
                <a:srgbClr val="333333"/>
              </a:solidFill>
              <a:effectLst/>
              <a:latin typeface="Arial" panose="020B0604020202020204" pitchFamily="34" charset="0"/>
            </a:endParaRPr>
          </a:p>
          <a:p>
            <a:pPr algn="l" rtl="0"/>
            <a:endParaRPr lang="tr" b="0" i="0" dirty="0">
              <a:solidFill>
                <a:srgbClr val="333333"/>
              </a:solidFill>
              <a:effectLst/>
              <a:latin typeface="Arial" panose="020B0604020202020204" pitchFamily="34" charset="0"/>
            </a:endParaRPr>
          </a:p>
          <a:p>
            <a:pPr algn="l" rtl="0"/>
            <a:r>
              <a:rPr lang="tr" b="0" i="0" u="none" baseline="0" dirty="0">
                <a:solidFill>
                  <a:srgbClr val="333333"/>
                </a:solidFill>
                <a:effectLst/>
                <a:latin typeface="Arial" panose="020B0604020202020204" pitchFamily="34" charset="0"/>
              </a:rPr>
              <a:t>Hukuk - Siber suçlarla ilgili AB yasalarının izlenmesi ve güncellenmesi:</a:t>
            </a:r>
          </a:p>
          <a:p>
            <a:pPr algn="l" rtl="0">
              <a:buFont typeface="Arial" panose="020B0604020202020204" pitchFamily="34" charset="0"/>
              <a:buChar char="•"/>
            </a:pPr>
            <a:r>
              <a:rPr lang="tr" b="0" i="0" u="none" baseline="0" dirty="0">
                <a:solidFill>
                  <a:srgbClr val="333333"/>
                </a:solidFill>
                <a:effectLst/>
                <a:latin typeface="Arial" panose="020B0604020202020204" pitchFamily="34" charset="0"/>
              </a:rPr>
              <a:t>2011 - </a:t>
            </a:r>
            <a:r>
              <a:rPr lang="tr" b="0" i="0" u="none" strike="noStrike" baseline="0" dirty="0">
                <a:solidFill>
                  <a:srgbClr val="0065A2"/>
                </a:solidFill>
                <a:effectLst/>
                <a:latin typeface="Arial" panose="020B0604020202020204" pitchFamily="34" charset="0"/>
                <a:hlinkClick r:id="rId4"/>
              </a:rPr>
              <a:t>İnternet ortamında çocukların cinsel istismarı ve çocuk pornografisi ile mücadele hakkında bir Direktif </a:t>
            </a:r>
            <a:r>
              <a:rPr lang="tr" b="0" i="0" u="none" baseline="0" dirty="0">
                <a:solidFill>
                  <a:srgbClr val="333333"/>
                </a:solidFill>
                <a:effectLst/>
                <a:latin typeface="Arial" panose="020B0604020202020204" pitchFamily="34" charset="0"/>
              </a:rPr>
              <a:t>- Örneğin reşit olmayan bireyleri cinsel istismar amacıyla kandırmak için çocuk taklidi yapan suçluların yöntemleri gibi çevrim içi ortamdaki yeni gelişmeler daha iyi bir şekilde ele alınmaktadır. 2016 yılında Komisyon, Üye Devletlerin Direktife uymak için aldığı önlemlere ilişkin iki rapor yayımladı (biri </a:t>
            </a:r>
            <a:r>
              <a:rPr lang="tr" b="0" i="0" u="none" strike="noStrike" baseline="0" dirty="0">
                <a:solidFill>
                  <a:srgbClr val="0065A2"/>
                </a:solidFill>
                <a:effectLst/>
                <a:latin typeface="Arial" panose="020B0604020202020204" pitchFamily="34" charset="0"/>
                <a:hlinkClick r:id="rId5"/>
              </a:rPr>
              <a:t>Direktifin tamamı</a:t>
            </a:r>
            <a:r>
              <a:rPr lang="tr" b="0" i="0" u="none" baseline="0" dirty="0">
                <a:solidFill>
                  <a:srgbClr val="333333"/>
                </a:solidFill>
                <a:effectLst/>
                <a:latin typeface="Arial" panose="020B0604020202020204" pitchFamily="34" charset="0"/>
              </a:rPr>
              <a:t>, diğeri </a:t>
            </a:r>
            <a:r>
              <a:rPr lang="tr" b="0" i="0" u="none" strike="noStrike" baseline="0" dirty="0">
                <a:solidFill>
                  <a:srgbClr val="0065A2"/>
                </a:solidFill>
                <a:effectLst/>
                <a:latin typeface="Arial" panose="020B0604020202020204" pitchFamily="34" charset="0"/>
                <a:hlinkClick r:id="rId6"/>
              </a:rPr>
              <a:t>çocuk pornografisi içeren İnternet sitelerine yönelik tedbirlerle</a:t>
            </a:r>
            <a:r>
              <a:rPr lang="tr" b="0" i="0" u="none" baseline="0" dirty="0">
                <a:solidFill>
                  <a:srgbClr val="333333"/>
                </a:solidFill>
                <a:effectLst/>
                <a:latin typeface="Arial" panose="020B0604020202020204" pitchFamily="34" charset="0"/>
              </a:rPr>
              <a:t> ilgili).</a:t>
            </a:r>
          </a:p>
          <a:p>
            <a:pPr algn="l" rtl="0">
              <a:buFont typeface="Arial" panose="020B0604020202020204" pitchFamily="34" charset="0"/>
              <a:buChar char="•"/>
            </a:pPr>
            <a:r>
              <a:rPr lang="tr" b="0" i="0" u="none" baseline="0" dirty="0">
                <a:solidFill>
                  <a:srgbClr val="333333"/>
                </a:solidFill>
                <a:effectLst/>
                <a:latin typeface="Arial" panose="020B0604020202020204" pitchFamily="34" charset="0"/>
              </a:rPr>
              <a:t>2013 – </a:t>
            </a:r>
            <a:r>
              <a:rPr lang="tr" b="0" i="0" u="none" strike="noStrike" baseline="0" dirty="0">
                <a:solidFill>
                  <a:srgbClr val="0065A2"/>
                </a:solidFill>
                <a:effectLst/>
                <a:latin typeface="Arial" panose="020B0604020202020204" pitchFamily="34" charset="0"/>
                <a:hlinkClick r:id="rId7"/>
              </a:rPr>
              <a:t>Bilgi sistemlerine yönelik saldırılar hakkında Drektif</a:t>
            </a:r>
            <a:r>
              <a:rPr lang="tr" b="0" i="0" u="none" strike="noStrike" baseline="0" dirty="0">
                <a:solidFill>
                  <a:srgbClr val="0065A2"/>
                </a:solidFill>
                <a:effectLst/>
                <a:latin typeface="Arial" panose="020B0604020202020204" pitchFamily="34" charset="0"/>
              </a:rPr>
              <a:t>. </a:t>
            </a:r>
            <a:r>
              <a:rPr lang="tr" b="0" i="0" u="none" strike="noStrike" baseline="0" dirty="0">
                <a:solidFill>
                  <a:srgbClr val="999999"/>
                </a:solidFill>
                <a:effectLst/>
                <a:latin typeface="Verdana" panose="020B0604030504040204" pitchFamily="34" charset="0"/>
              </a:rPr>
              <a:t> Bağlantıda mevcut olan </a:t>
            </a:r>
            <a:r>
              <a:rPr lang="tr" b="0" i="0" u="none" strike="noStrike" baseline="0" dirty="0">
                <a:solidFill>
                  <a:srgbClr val="AAAAAA"/>
                </a:solidFill>
                <a:effectLst/>
                <a:latin typeface="Verdana" panose="020B0604030504040204" pitchFamily="34" charset="0"/>
              </a:rPr>
              <a:t>İngilizce</a:t>
            </a:r>
            <a:r>
              <a:rPr lang="tr" b="0" i="0" u="none" strike="noStrike" baseline="0" dirty="0">
                <a:solidFill>
                  <a:srgbClr val="CCCCCC"/>
                </a:solidFill>
                <a:effectLst/>
                <a:latin typeface="Verdana" panose="020B0604030504040204" pitchFamily="34" charset="0"/>
              </a:rPr>
              <a:t> tercümesini arayın •••</a:t>
            </a:r>
            <a:r>
              <a:rPr lang="tr" b="0" i="0" u="none" baseline="0" dirty="0">
                <a:solidFill>
                  <a:srgbClr val="333333"/>
                </a:solidFill>
                <a:effectLst/>
                <a:latin typeface="Arial" panose="020B0604020202020204" pitchFamily="34" charset="0"/>
              </a:rPr>
              <a:t> Üye Devletlerin ulusal siber suç yasalarını güçlendirmesi ve daha sert cezai yaptırımlar getirmesini zorunlu kılarak büyük ölçekli siber saldırılarla mücadele etmeyi amaçlar. Komisyon 2017 yılında, Üye Devletlerin Direktife uymak için gerekli önlemleri ne ölçüde aldığının değerlendirildiği bir Rapor yayımladı.</a:t>
            </a:r>
          </a:p>
          <a:p>
            <a:pPr algn="l" rtl="0">
              <a:buFont typeface="Arial" panose="020B0604020202020204" pitchFamily="34" charset="0"/>
              <a:buChar char="•"/>
            </a:pPr>
            <a:r>
              <a:rPr lang="tr" b="0" i="0" u="none" baseline="0" dirty="0">
                <a:solidFill>
                  <a:srgbClr val="333333"/>
                </a:solidFill>
                <a:effectLst/>
                <a:latin typeface="Arial" panose="020B0604020202020204" pitchFamily="34" charset="0"/>
              </a:rPr>
              <a:t>2018 - Komisyon, </a:t>
            </a:r>
            <a:r>
              <a:rPr lang="tr" b="0" i="0" u="none" strike="noStrike" baseline="0" dirty="0">
                <a:solidFill>
                  <a:srgbClr val="0065A2"/>
                </a:solidFill>
                <a:effectLst/>
                <a:latin typeface="Arial" panose="020B0604020202020204" pitchFamily="34" charset="0"/>
                <a:hlinkClick r:id="rId8"/>
              </a:rPr>
              <a:t>suç soruşturmaları için elektronik delillere sınır ötesi erişimi kolaylaştıran</a:t>
            </a:r>
            <a:r>
              <a:rPr lang="tr" b="0" i="0" u="none" baseline="0" dirty="0">
                <a:solidFill>
                  <a:srgbClr val="333333"/>
                </a:solidFill>
                <a:effectLst/>
                <a:latin typeface="Arial" panose="020B0604020202020204" pitchFamily="34" charset="0"/>
              </a:rPr>
              <a:t> bir Yönetmelik ve Direktif teklifi sundu.</a:t>
            </a:r>
          </a:p>
          <a:p>
            <a:pPr algn="l" rtl="0">
              <a:buFont typeface="Arial" panose="020B0604020202020204" pitchFamily="34" charset="0"/>
              <a:buChar char="•"/>
            </a:pPr>
            <a:r>
              <a:rPr lang="tr" b="0" i="0" u="none" baseline="0" dirty="0">
                <a:solidFill>
                  <a:srgbClr val="333333"/>
                </a:solidFill>
                <a:effectLst/>
                <a:latin typeface="Arial" panose="020B0604020202020204" pitchFamily="34" charset="0"/>
              </a:rPr>
              <a:t>2019 - </a:t>
            </a:r>
            <a:r>
              <a:rPr lang="tr" b="0" i="0" u="none" strike="noStrike" baseline="0" dirty="0">
                <a:solidFill>
                  <a:srgbClr val="0065A2"/>
                </a:solidFill>
                <a:effectLst/>
                <a:latin typeface="Arial" panose="020B0604020202020204" pitchFamily="34" charset="0"/>
                <a:hlinkClick r:id="rId9"/>
              </a:rPr>
              <a:t>Nakit dışı ödeme yöntemlerine ilişkin yeni bir Direktif </a:t>
            </a:r>
            <a:r>
              <a:rPr lang="tr" b="0" i="0" u="none" baseline="0" dirty="0">
                <a:solidFill>
                  <a:srgbClr val="333333"/>
                </a:solidFill>
                <a:effectLst/>
                <a:latin typeface="Arial" panose="020B0604020202020204" pitchFamily="34" charset="0"/>
              </a:rPr>
              <a:t>- Dolandırıcılığa ve nakit dışı ödeme araçları sahteciliğine karşı kanuni yaptırımı daha etkili hale getirmek için yasal çerçeveyi güncelleyen, operasyonel işbirliğinin önündeki engelleri kaldıran ve önleme ve mağdurlara yardım çalışmalarını artıran bir direktiftir.</a:t>
            </a:r>
          </a:p>
          <a:p>
            <a:endParaRPr lang="tr" dirty="0"/>
          </a:p>
          <a:p>
            <a:pPr algn="l" rtl="0"/>
            <a:r>
              <a:rPr lang="tr" b="0" i="0" u="none" baseline="0" dirty="0"/>
              <a:t>Koordinasyon - </a:t>
            </a:r>
            <a:r>
              <a:rPr lang="tr" b="0" i="0" u="none" baseline="0" dirty="0">
                <a:solidFill>
                  <a:srgbClr val="333333"/>
                </a:solidFill>
                <a:effectLst/>
                <a:latin typeface="Arial" panose="020B0604020202020204" pitchFamily="34" charset="0"/>
              </a:rPr>
              <a:t>Kurumlara destek:</a:t>
            </a:r>
          </a:p>
          <a:p>
            <a:pPr algn="l" rtl="0"/>
            <a:r>
              <a:rPr lang="tr" b="0" i="0" u="none" baseline="0" dirty="0">
                <a:solidFill>
                  <a:srgbClr val="333333"/>
                </a:solidFill>
                <a:effectLst/>
                <a:latin typeface="Arial" panose="020B0604020202020204" pitchFamily="34" charset="0"/>
              </a:rPr>
              <a:t>- </a:t>
            </a:r>
            <a:r>
              <a:rPr lang="tr" b="0" i="0" u="none" strike="noStrike" baseline="0" dirty="0">
                <a:solidFill>
                  <a:srgbClr val="0065A2"/>
                </a:solidFill>
                <a:effectLst/>
                <a:latin typeface="Arial" panose="020B0604020202020204" pitchFamily="34" charset="0"/>
                <a:hlinkClick r:id="rId10"/>
              </a:rPr>
              <a:t>Europol bünyesindeki Avrupa Siber Suç Merkezi </a:t>
            </a:r>
            <a:r>
              <a:rPr lang="tr" b="0" i="0" u="none" baseline="0" dirty="0">
                <a:solidFill>
                  <a:srgbClr val="333333"/>
                </a:solidFill>
                <a:effectLst/>
                <a:latin typeface="Arial" panose="020B0604020202020204" pitchFamily="34" charset="0"/>
              </a:rPr>
              <a:t>- Üye Devletlerin siber suç soruşturmalarını desteklemek için Avrupa'daki siber suç uzmanlarını bir araya getirerek ve kolluk kuvvetleriyle yargı genelinde Avrupalı siber suç soruşturmacılarının toplu olarak sesini duyurmalarını sağlayarak Birlik içinde siber suçlarla mücadelede odak noktası olarak hareket eder. Komisyon, EC3'ün çalışmalarının AB siber suç politikasıyla uyumlu olmasını ve EC3'ün yeterli kaynaklara sahip olmasını sağlar ve çalışmalarına destek verir.</a:t>
            </a:r>
          </a:p>
          <a:p>
            <a:pPr algn="l" rtl="0"/>
            <a:r>
              <a:rPr lang="tr" b="0" i="0" u="none" baseline="0" dirty="0">
                <a:solidFill>
                  <a:srgbClr val="333333"/>
                </a:solidFill>
                <a:effectLst/>
                <a:latin typeface="Arial" panose="020B0604020202020204" pitchFamily="34" charset="0"/>
              </a:rPr>
              <a:t>Kamu-özel işbirliği, örneğin </a:t>
            </a:r>
            <a:r>
              <a:rPr lang="tr" b="0" i="0" u="none" strike="noStrike" baseline="0" dirty="0">
                <a:solidFill>
                  <a:srgbClr val="0065A2"/>
                </a:solidFill>
                <a:effectLst/>
                <a:latin typeface="Arial" panose="020B0604020202020204" pitchFamily="34" charset="0"/>
                <a:hlinkClick r:id="rId11"/>
              </a:rPr>
              <a:t>WePROTECT Küresel İttifakı </a:t>
            </a:r>
            <a:r>
              <a:rPr lang="tr" b="0" i="0" u="none" baseline="0" dirty="0">
                <a:solidFill>
                  <a:srgbClr val="333333"/>
                </a:solidFill>
                <a:effectLst/>
                <a:latin typeface="Arial" panose="020B0604020202020204" pitchFamily="34" charset="0"/>
              </a:rPr>
              <a:t>(İnternette çocukların cinsel istismarı).</a:t>
            </a:r>
          </a:p>
          <a:p>
            <a:pPr algn="l" rtl="0"/>
            <a:r>
              <a:rPr lang="tr" b="0" i="0" u="none" baseline="0" dirty="0">
                <a:solidFill>
                  <a:srgbClr val="333333"/>
                </a:solidFill>
                <a:effectLst/>
                <a:latin typeface="Arial" panose="020B0604020202020204" pitchFamily="34" charset="0"/>
              </a:rPr>
              <a:t>İnternet yönetişimi, örneğin İnternet Tahsisli İsimler ve Numaralar Kurumu (ICANN) Hükümet Danışma Komitesi </a:t>
            </a:r>
            <a:r>
              <a:rPr lang="tr" b="0" i="0" u="none" strike="noStrike" baseline="0" dirty="0">
                <a:solidFill>
                  <a:srgbClr val="0065A2"/>
                </a:solidFill>
                <a:effectLst/>
                <a:latin typeface="Arial" panose="020B0604020202020204" pitchFamily="34" charset="0"/>
                <a:hlinkClick r:id="rId12"/>
              </a:rPr>
              <a:t>Kamu Güvenliği Çalışma Grubu </a:t>
            </a:r>
            <a:r>
              <a:rPr lang="tr" b="0" i="0" u="none" baseline="0" dirty="0">
                <a:solidFill>
                  <a:srgbClr val="333333"/>
                </a:solidFill>
                <a:effectLst/>
                <a:latin typeface="Arial" panose="020B0604020202020204" pitchFamily="34" charset="0"/>
              </a:rPr>
              <a:t>(PSWG)</a:t>
            </a: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35</a:t>
            </a:fld>
            <a:endParaRPr lang="tr"/>
          </a:p>
        </p:txBody>
      </p:sp>
    </p:spTree>
    <p:extLst>
      <p:ext uri="{BB962C8B-B14F-4D97-AF65-F5344CB8AC3E}">
        <p14:creationId xmlns:p14="http://schemas.microsoft.com/office/powerpoint/2010/main" xmlns="" val="14558764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https://www.europol.europa.eu/about-europol/european-cybercrime-centre-ec3</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36</a:t>
            </a:fld>
            <a:endParaRPr lang="tr" altLang="en-US"/>
          </a:p>
        </p:txBody>
      </p:sp>
    </p:spTree>
    <p:extLst>
      <p:ext uri="{BB962C8B-B14F-4D97-AF65-F5344CB8AC3E}">
        <p14:creationId xmlns:p14="http://schemas.microsoft.com/office/powerpoint/2010/main" xmlns="" val="36449306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37</a:t>
            </a:fld>
            <a:endParaRPr lang="tr"/>
          </a:p>
        </p:txBody>
      </p:sp>
    </p:spTree>
    <p:extLst>
      <p:ext uri="{BB962C8B-B14F-4D97-AF65-F5344CB8AC3E}">
        <p14:creationId xmlns:p14="http://schemas.microsoft.com/office/powerpoint/2010/main" xmlns="" val="4053102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38</a:t>
            </a:fld>
            <a:endParaRPr lang="tr"/>
          </a:p>
        </p:txBody>
      </p:sp>
    </p:spTree>
    <p:extLst>
      <p:ext uri="{BB962C8B-B14F-4D97-AF65-F5344CB8AC3E}">
        <p14:creationId xmlns:p14="http://schemas.microsoft.com/office/powerpoint/2010/main" xmlns="" val="29773402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39</a:t>
            </a:fld>
            <a:endParaRPr lang="tr"/>
          </a:p>
        </p:txBody>
      </p:sp>
    </p:spTree>
    <p:extLst>
      <p:ext uri="{BB962C8B-B14F-4D97-AF65-F5344CB8AC3E}">
        <p14:creationId xmlns:p14="http://schemas.microsoft.com/office/powerpoint/2010/main" xmlns="" val="1460718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800" b="0" i="0" u="none" baseline="0" dirty="0">
                <a:effectLst/>
                <a:latin typeface="Calibri" panose="020F0502020204030204" pitchFamily="34" charset="0"/>
                <a:ea typeface="Calibri" panose="020F0502020204030204" pitchFamily="34" charset="0"/>
              </a:rPr>
              <a:t>https://www.coe.int/en/web/cybercrime/cybercrime-office-c-proc</a:t>
            </a:r>
            <a:endParaRPr lang="tr" b="0" i="0" dirty="0">
              <a:solidFill>
                <a:srgbClr val="161616"/>
              </a:solidFill>
              <a:effectLst/>
              <a:latin typeface="Open Sans" panose="020B0606030504020204" pitchFamily="34" charset="0"/>
            </a:endParaRPr>
          </a:p>
          <a:p>
            <a:pPr algn="l" rtl="0"/>
            <a:endParaRPr lang="tr" b="0" i="0" dirty="0">
              <a:solidFill>
                <a:srgbClr val="161616"/>
              </a:solidFill>
              <a:effectLst/>
              <a:latin typeface="Open Sans" panose="020B0606030504020204" pitchFamily="34" charset="0"/>
            </a:endParaRPr>
          </a:p>
          <a:p>
            <a:pPr algn="l" rtl="0"/>
            <a:r>
              <a:rPr lang="tr" b="0" i="0" u="none" baseline="0" dirty="0">
                <a:solidFill>
                  <a:srgbClr val="161616"/>
                </a:solidFill>
                <a:effectLst/>
                <a:latin typeface="Open Sans" panose="020B0606030504020204" pitchFamily="34" charset="0"/>
              </a:rPr>
              <a:t>Budapeşte Sözleşmesi olarak bilinen Avrupa Konseyi </a:t>
            </a:r>
            <a:r>
              <a:rPr lang="tr" b="1" i="0" u="none" baseline="0" dirty="0">
                <a:solidFill>
                  <a:srgbClr val="696969"/>
                </a:solidFill>
                <a:effectLst/>
                <a:latin typeface="Open Sans" panose="020B0606030504020204" pitchFamily="34" charset="0"/>
              </a:rPr>
              <a:t>Siber Suçlar Sözleşmesi</a:t>
            </a:r>
            <a:r>
              <a:rPr lang="tr" b="1" i="0" u="none" baseline="0" dirty="0">
                <a:solidFill>
                  <a:srgbClr val="161616"/>
                </a:solidFill>
                <a:effectLst/>
                <a:latin typeface="Open Sans" panose="020B0606030504020204" pitchFamily="34" charset="0"/>
              </a:rPr>
              <a:t> </a:t>
            </a:r>
            <a:r>
              <a:rPr lang="tr" b="0" i="0" u="none" baseline="0" dirty="0">
                <a:solidFill>
                  <a:srgbClr val="161616"/>
                </a:solidFill>
                <a:effectLst/>
                <a:latin typeface="Open Sans" panose="020B0606030504020204" pitchFamily="34" charset="0"/>
              </a:rPr>
              <a:t>(CETS No. 185), bu konudaki tek bağlayıcı uluslararası belgedir. Siber suçlara karşı kapsamlı bir ulusal mevzuat oluşturan tüm ülkeler için bir kılavuz ve bu antlaşmaya taraf devletler arasında uluslararası işbirliği için bir çerçeve görevi görür.</a:t>
            </a:r>
          </a:p>
          <a:p>
            <a:pPr algn="l" rtl="0"/>
            <a:r>
              <a:rPr lang="tr" b="0" i="0" u="none" baseline="0" dirty="0">
                <a:solidFill>
                  <a:srgbClr val="161616"/>
                </a:solidFill>
                <a:effectLst/>
                <a:latin typeface="Open Sans" panose="020B0606030504020204" pitchFamily="34" charset="0"/>
              </a:rPr>
              <a:t>Budapeşte Sözleşmesine, bilgisayar sistemleri aracılığıyla işlenen </a:t>
            </a:r>
            <a:r>
              <a:rPr lang="tr" b="1" i="0" u="none" baseline="0" dirty="0">
                <a:solidFill>
                  <a:srgbClr val="696969"/>
                </a:solidFill>
                <a:effectLst/>
                <a:latin typeface="Open Sans" panose="020B0606030504020204" pitchFamily="34" charset="0"/>
              </a:rPr>
              <a:t>Yabancı Düşmanlığı ve Irkçılık Suçlarına İlişkin Protokol</a:t>
            </a:r>
            <a:r>
              <a:rPr lang="tr" b="0" i="0" u="none" baseline="0" dirty="0">
                <a:solidFill>
                  <a:srgbClr val="161616"/>
                </a:solidFill>
                <a:effectLst/>
                <a:latin typeface="Open Sans" panose="020B0606030504020204" pitchFamily="34" charset="0"/>
              </a:rPr>
              <a:t> eklenmiştir.</a:t>
            </a:r>
          </a:p>
          <a:p>
            <a:pPr algn="l" rtl="0"/>
            <a:endParaRPr lang="tr" b="0" i="0" dirty="0">
              <a:solidFill>
                <a:srgbClr val="161616"/>
              </a:solidFill>
              <a:effectLst/>
              <a:latin typeface="Open Sans" panose="020B0606030504020204" pitchFamily="34" charset="0"/>
            </a:endParaRPr>
          </a:p>
          <a:p>
            <a:pPr algn="l" rtl="0"/>
            <a:r>
              <a:rPr lang="tr" b="0" i="0" u="none" baseline="0" dirty="0">
                <a:solidFill>
                  <a:srgbClr val="161616"/>
                </a:solidFill>
                <a:effectLst/>
                <a:latin typeface="Open Sans" panose="020B0606030504020204" pitchFamily="34" charset="0"/>
              </a:rPr>
              <a:t>Romanya'nın Bükreş kentindeki </a:t>
            </a:r>
            <a:r>
              <a:rPr lang="tr" b="1" i="0" u="none" baseline="0" dirty="0">
                <a:solidFill>
                  <a:srgbClr val="161616"/>
                </a:solidFill>
                <a:effectLst/>
                <a:latin typeface="Open Sans" panose="020B0606030504020204" pitchFamily="34" charset="0"/>
              </a:rPr>
              <a:t>Avrupa Konseyi Siber Suç Programı Ofisi (C-PROC)</a:t>
            </a:r>
            <a:r>
              <a:rPr lang="tr" b="0" i="0" u="none" baseline="0" dirty="0">
                <a:solidFill>
                  <a:srgbClr val="161616"/>
                </a:solidFill>
                <a:effectLst/>
                <a:latin typeface="Open Sans" panose="020B0606030504020204" pitchFamily="34" charset="0"/>
              </a:rPr>
              <a:t>, </a:t>
            </a:r>
            <a:r>
              <a:rPr lang="tr" b="0" i="0" u="none" strike="noStrike" baseline="0" dirty="0">
                <a:solidFill>
                  <a:srgbClr val="007BC8"/>
                </a:solidFill>
                <a:effectLst/>
                <a:latin typeface="Open Sans" panose="020B0606030504020204" pitchFamily="34" charset="0"/>
                <a:hlinkClick r:id="rId3"/>
              </a:rPr>
              <a:t>Budapeşte Siber Suçlar Sözleşmesinin</a:t>
            </a:r>
            <a:r>
              <a:rPr lang="tr" b="0" i="0" u="none" baseline="0" dirty="0">
                <a:solidFill>
                  <a:srgbClr val="161616"/>
                </a:solidFill>
                <a:effectLst/>
                <a:latin typeface="Open Sans" panose="020B0606030504020204" pitchFamily="34" charset="0"/>
              </a:rPr>
              <a:t> standartları temelinde siber suçlar ve elektronik delillerin arz ettiği zorluklara yanıt verme konusunda dünyadaki ülkelerin hukuk sistemlerinin kapasitesini güçlendirmelerine yardımcı olmaktan sorumludur. Bu, aşağıdakilere yönelik desteği içerir:</a:t>
            </a:r>
          </a:p>
          <a:p>
            <a:pPr algn="l" rtl="0">
              <a:buFont typeface="Arial" panose="020B0604020202020204" pitchFamily="34" charset="0"/>
              <a:buChar char="•"/>
            </a:pPr>
            <a:r>
              <a:rPr lang="tr" b="0" i="0" u="none" baseline="0" dirty="0">
                <a:solidFill>
                  <a:srgbClr val="161616"/>
                </a:solidFill>
                <a:effectLst/>
                <a:latin typeface="Open Sans" panose="020B0606030504020204" pitchFamily="34" charset="0"/>
              </a:rPr>
              <a:t>Hukukun üstünlüğü ve insan hakları (veri koruma dahil) standartlarına uygun olarak siber suçlar ve elektronik delillerle ilgili mevzuatın güçlendirilmesi</a:t>
            </a:r>
          </a:p>
          <a:p>
            <a:pPr algn="l" rtl="0">
              <a:buFont typeface="Arial" panose="020B0604020202020204" pitchFamily="34" charset="0"/>
              <a:buChar char="•"/>
            </a:pPr>
            <a:r>
              <a:rPr lang="tr-TR" b="0" i="0" u="none" baseline="0" dirty="0" smtClean="0">
                <a:solidFill>
                  <a:srgbClr val="161616"/>
                </a:solidFill>
                <a:effectLst/>
                <a:latin typeface="Open Sans" panose="020B0606030504020204" pitchFamily="34" charset="0"/>
              </a:rPr>
              <a:t>Hâkim</a:t>
            </a:r>
            <a:r>
              <a:rPr lang="tr" b="0" i="0" u="none" baseline="0" dirty="0" smtClean="0">
                <a:solidFill>
                  <a:srgbClr val="161616"/>
                </a:solidFill>
                <a:effectLst/>
                <a:latin typeface="Open Sans" panose="020B0606030504020204" pitchFamily="34" charset="0"/>
              </a:rPr>
              <a:t>lerin</a:t>
            </a:r>
            <a:r>
              <a:rPr lang="tr" b="0" i="0" u="none" baseline="0" dirty="0">
                <a:solidFill>
                  <a:srgbClr val="161616"/>
                </a:solidFill>
                <a:effectLst/>
                <a:latin typeface="Open Sans" panose="020B0606030504020204" pitchFamily="34" charset="0"/>
              </a:rPr>
              <a:t>, savcıların ve kolluk kuvvetlerinin eğitimi</a:t>
            </a:r>
          </a:p>
          <a:p>
            <a:pPr algn="l" rtl="0">
              <a:buFont typeface="Arial" panose="020B0604020202020204" pitchFamily="34" charset="0"/>
              <a:buChar char="•"/>
            </a:pPr>
            <a:r>
              <a:rPr lang="tr" b="0" i="0" u="none" baseline="0" dirty="0">
                <a:solidFill>
                  <a:srgbClr val="161616"/>
                </a:solidFill>
                <a:effectLst/>
                <a:latin typeface="Open Sans" panose="020B0606030504020204" pitchFamily="34" charset="0"/>
              </a:rPr>
              <a:t>Uzman siber suç ve adli bilişim birimlerinin kurulması ve kurumlar arası işbirliğinin geliştirilmesi</a:t>
            </a:r>
          </a:p>
          <a:p>
            <a:pPr algn="l" rtl="0">
              <a:buFont typeface="Arial" panose="020B0604020202020204" pitchFamily="34" charset="0"/>
              <a:buChar char="•"/>
            </a:pPr>
            <a:r>
              <a:rPr lang="tr" b="0" i="0" u="none" baseline="0" dirty="0">
                <a:solidFill>
                  <a:srgbClr val="161616"/>
                </a:solidFill>
                <a:effectLst/>
                <a:latin typeface="Open Sans" panose="020B0606030504020204" pitchFamily="34" charset="0"/>
              </a:rPr>
              <a:t>Kamu-özel sektör işbirliğinin teşvik edilmesi</a:t>
            </a:r>
          </a:p>
          <a:p>
            <a:pPr algn="l" rtl="0">
              <a:buFont typeface="Arial" panose="020B0604020202020204" pitchFamily="34" charset="0"/>
              <a:buChar char="•"/>
            </a:pPr>
            <a:r>
              <a:rPr lang="tr" b="0" i="0" u="none" baseline="0" dirty="0">
                <a:solidFill>
                  <a:srgbClr val="161616"/>
                </a:solidFill>
                <a:effectLst/>
                <a:latin typeface="Open Sans" panose="020B0606030504020204" pitchFamily="34" charset="0"/>
              </a:rPr>
              <a:t>Çocukların çevrim içi ortamda cinsel şiddetten korunması</a:t>
            </a:r>
          </a:p>
          <a:p>
            <a:pPr algn="l" rtl="0">
              <a:buFont typeface="Arial" panose="020B0604020202020204" pitchFamily="34" charset="0"/>
              <a:buChar char="•"/>
            </a:pPr>
            <a:r>
              <a:rPr lang="tr" b="0" i="0" u="none" baseline="0" dirty="0">
                <a:solidFill>
                  <a:srgbClr val="161616"/>
                </a:solidFill>
                <a:effectLst/>
                <a:latin typeface="Open Sans" panose="020B0606030504020204" pitchFamily="34" charset="0"/>
              </a:rPr>
              <a:t>Uluslararası işbirliğinin etkinliğinin artırılması</a:t>
            </a:r>
          </a:p>
          <a:p>
            <a:pPr algn="l" rtl="0"/>
            <a:r>
              <a:rPr lang="tr" b="0" i="0" u="none" baseline="0" dirty="0">
                <a:solidFill>
                  <a:srgbClr val="161616"/>
                </a:solidFill>
                <a:effectLst/>
                <a:latin typeface="Open Sans" panose="020B0606030504020204" pitchFamily="34" charset="0"/>
              </a:rPr>
              <a:t>Kapasite geliştirme işleviyle C-PROC, Taraf Devletlerin Budapeşte Sözleşmesinin uygulanmasını takip ettiği Siber Suçlar Sözleşmesi Komitesinin (</a:t>
            </a:r>
            <a:r>
              <a:rPr lang="tr" b="0" i="0" u="none" strike="noStrike" baseline="0" dirty="0">
                <a:solidFill>
                  <a:srgbClr val="007BC8"/>
                </a:solidFill>
                <a:effectLst/>
                <a:latin typeface="Open Sans" panose="020B0606030504020204" pitchFamily="34" charset="0"/>
                <a:hlinkClick r:id="rId4"/>
              </a:rPr>
              <a:t>T-CY</a:t>
            </a:r>
            <a:r>
              <a:rPr lang="tr" b="0" i="0" u="none" baseline="0" dirty="0">
                <a:solidFill>
                  <a:srgbClr val="161616"/>
                </a:solidFill>
                <a:effectLst/>
                <a:latin typeface="Open Sans" panose="020B0606030504020204" pitchFamily="34" charset="0"/>
              </a:rPr>
              <a:t>) çalışmalarını tamamlayıcı nitelikte çalışmalarda bulunur.</a:t>
            </a:r>
          </a:p>
          <a:p>
            <a:pPr algn="l" rtl="0"/>
            <a:endParaRPr lang="tr" b="0" i="0" dirty="0">
              <a:solidFill>
                <a:srgbClr val="161616"/>
              </a:solidFill>
              <a:effectLst/>
              <a:latin typeface="Open Sans" panose="020B0606030504020204" pitchFamily="34" charset="0"/>
            </a:endParaRPr>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40</a:t>
            </a:fld>
            <a:endParaRPr lang="tr" altLang="en-US"/>
          </a:p>
        </p:txBody>
      </p:sp>
    </p:spTree>
    <p:extLst>
      <p:ext uri="{BB962C8B-B14F-4D97-AF65-F5344CB8AC3E}">
        <p14:creationId xmlns:p14="http://schemas.microsoft.com/office/powerpoint/2010/main" xmlns="" val="4385334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Yüksek teknoloji suçları, kolluk kuvvetleri için yeni zorluklar doğuruyor</a:t>
            </a:r>
          </a:p>
          <a:p>
            <a:pPr algn="l" rtl="0"/>
            <a:r>
              <a:rPr lang="tr" b="0" i="0" u="none" baseline="0"/>
              <a:t>Bilgisayar ağlarını içeren soruşturmalarda, teknoloji okuryazarı olan soruşturmacıların elektronik verileri koruma altına almak ve şüphelilerin yerini tespit etmek için benzeri görülmemiş hızlarda hareket etmeleri genellikle kritik öneme sahiptir.</a:t>
            </a:r>
          </a:p>
          <a:p>
            <a:pPr algn="l" rtl="0"/>
            <a:r>
              <a:rPr lang="tr" b="0" i="0" u="none" baseline="0"/>
              <a:t>Bu, çoğu zaman, İnternet Servis Sağlayıcılarından verileri koruma altına alarak yardımcı olmalarına yönelik bir talebi içerir.</a:t>
            </a:r>
          </a:p>
          <a:p>
            <a:pPr algn="l" rtl="0"/>
            <a:r>
              <a:rPr lang="tr" b="0" i="0" u="none" baseline="0"/>
              <a:t>Yüksek teknoloji suçu ve terör soruşturmalarında işbirliği için günün her saatinde</a:t>
            </a:r>
          </a:p>
          <a:p>
            <a:endParaRPr lang="tr" dirty="0"/>
          </a:p>
          <a:p>
            <a:pPr algn="l" rtl="0"/>
            <a:r>
              <a:rPr lang="tr" b="0" i="0" u="none" baseline="0"/>
              <a:t>Yabancı bir katılımcıdan yardım isteyen kolluk kuvvetleri, kendi ülkesinde 24 saat hizmet veren irtibat noktasıyla iletişime geçebilir</a:t>
            </a:r>
          </a:p>
          <a:p>
            <a:pPr algn="l" rtl="0"/>
            <a:r>
              <a:rPr lang="tr" b="0" i="0" u="none" baseline="0"/>
              <a:t>Bu irtibat noktası, uygunsa, yabancı katılımcıdaki muadil kurumla iletişime geçecektir.</a:t>
            </a:r>
          </a:p>
          <a:p>
            <a:endParaRPr lang="tr" dirty="0"/>
          </a:p>
          <a:p>
            <a:pPr algn="l" rtl="0"/>
            <a:r>
              <a:rPr lang="tr" b="0" i="0" u="none" baseline="0"/>
              <a:t>Üyelik taahhüdü - Ağ dahilindeki diğer ülkelerden bilgi ve/veya yardım talepleri almak için haftanın 7 günü 24 saat ulaşılabilen irtibat noktası.</a:t>
            </a:r>
          </a:p>
          <a:p>
            <a:pPr algn="l" rtl="0"/>
            <a:r>
              <a:rPr lang="tr" b="0" i="0" u="none" baseline="0"/>
              <a:t>Resmi bir bilgisayar suç biriminin kurulmasını gerektirmez. Bazı yargı alanlarında, irtibat noktası siber suçlarla ilgilenen birkaç soruşturmacıdan oluşur; diğerlerinde ise resmi bir birimin parçasıdır.</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41</a:t>
            </a:fld>
            <a:endParaRPr lang="tr" altLang="en-US"/>
          </a:p>
        </p:txBody>
      </p:sp>
    </p:spTree>
    <p:extLst>
      <p:ext uri="{BB962C8B-B14F-4D97-AF65-F5344CB8AC3E}">
        <p14:creationId xmlns:p14="http://schemas.microsoft.com/office/powerpoint/2010/main" xmlns="" val="32050347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TR" b="0" i="0" u="none" baseline="0" dirty="0" smtClean="0"/>
              <a:t>Eğitici</a:t>
            </a:r>
            <a:r>
              <a:rPr lang="tr" b="0" i="0" u="none" baseline="0" dirty="0" smtClean="0"/>
              <a:t> </a:t>
            </a:r>
            <a:r>
              <a:rPr lang="tr" b="0" i="0" u="none" baseline="0" dirty="0"/>
              <a:t>bu kuruluş hakkında genel olarak bilgi edinmek için sunumdan önce sitesini ziyaret etmelidir.</a:t>
            </a:r>
          </a:p>
          <a:p>
            <a:endParaRPr lang="tr" dirty="0"/>
          </a:p>
          <a:p>
            <a:pPr algn="l" rtl="0"/>
            <a:r>
              <a:rPr lang="tr" b="0" i="0" u="none" baseline="0" dirty="0"/>
              <a:t>http://www.oas.org/juridico/english/cyber.htm</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42</a:t>
            </a:fld>
            <a:endParaRPr lang="tr" altLang="en-US"/>
          </a:p>
        </p:txBody>
      </p:sp>
    </p:spTree>
    <p:extLst>
      <p:ext uri="{BB962C8B-B14F-4D97-AF65-F5344CB8AC3E}">
        <p14:creationId xmlns:p14="http://schemas.microsoft.com/office/powerpoint/2010/main" xmlns="" val="3542506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baseline="0"/>
              <a:t>Bu oturum, 5 bölüme ayrılacaktır.</a:t>
            </a:r>
          </a:p>
          <a:p>
            <a:pPr algn="l" rtl="0"/>
            <a:r>
              <a:rPr lang="tr" sz="1200" b="0" i="0" u="none" baseline="0"/>
              <a:t>Amaç, bir bilgisayarın veya İnternete bağlanabilen ve bilgisayarla benzerlikleri olan bir cihazın ne olduğunu açıklamaktır.</a:t>
            </a:r>
          </a:p>
          <a:p>
            <a:pPr algn="l" rtl="0"/>
            <a:r>
              <a:rPr lang="tr" sz="1200" b="0" i="0" u="none" baseline="0"/>
              <a:t>Daha sonra İnternetin ne olduğunu ve nasıl çalıştığını açıklamak,</a:t>
            </a:r>
          </a:p>
          <a:p>
            <a:pPr algn="l" rtl="0"/>
            <a:r>
              <a:rPr lang="tr" sz="1200" b="0" i="0" u="none" baseline="0"/>
              <a:t>Ve sonra bilgisayarın İnternete nasıl bağlandığına bakmak,</a:t>
            </a:r>
          </a:p>
          <a:p>
            <a:pPr algn="l" rtl="0"/>
            <a:r>
              <a:rPr lang="tr" sz="1200" b="0" i="0" u="none" baseline="0"/>
              <a:t>Ve sonra İnternette neler olduğuna bakmaktır.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lgn="l" rtl="0"/>
              <a:t>4</a:t>
            </a:fld>
            <a:endParaRPr lang="tr"/>
          </a:p>
        </p:txBody>
      </p:sp>
    </p:spTree>
    <p:extLst>
      <p:ext uri="{BB962C8B-B14F-4D97-AF65-F5344CB8AC3E}">
        <p14:creationId xmlns:p14="http://schemas.microsoft.com/office/powerpoint/2010/main" xmlns="" val="33050465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b="0" i="0" u="none" baseline="0" dirty="0" smtClean="0"/>
              <a:t>Eğitici</a:t>
            </a:r>
            <a:r>
              <a:rPr lang="tr" b="0" i="0" u="none" baseline="0" dirty="0" smtClean="0"/>
              <a:t> </a:t>
            </a:r>
            <a:r>
              <a:rPr lang="tr" b="0" i="0" u="none" baseline="0" dirty="0"/>
              <a:t>bu kuruluş hakkında genel olarak bilgi edinmek için sunumdan önce sitesini ziyaret etmelidir.</a:t>
            </a:r>
          </a:p>
          <a:p>
            <a:endParaRPr lang="tr" dirty="0"/>
          </a:p>
          <a:p>
            <a:pPr algn="l" rtl="0"/>
            <a:r>
              <a:rPr lang="tr" b="0" i="0" u="none" baseline="0" dirty="0"/>
              <a:t>https://au.int/en/treaties/african-union-convention-cyber-security-and-personal-data-protection</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43</a:t>
            </a:fld>
            <a:endParaRPr lang="tr" altLang="en-US"/>
          </a:p>
        </p:txBody>
      </p:sp>
    </p:spTree>
    <p:extLst>
      <p:ext uri="{BB962C8B-B14F-4D97-AF65-F5344CB8AC3E}">
        <p14:creationId xmlns:p14="http://schemas.microsoft.com/office/powerpoint/2010/main" xmlns="" val="12767666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https://thecommonwealth.org/sites/default/files/key_reform_pdfs/P15370_13_ROL_Schemes_Int_Cooperation.pdf</a:t>
            </a:r>
          </a:p>
        </p:txBody>
      </p:sp>
      <p:sp>
        <p:nvSpPr>
          <p:cNvPr id="4" name="Slide Number Placeholder 3"/>
          <p:cNvSpPr>
            <a:spLocks noGrp="1"/>
          </p:cNvSpPr>
          <p:nvPr>
            <p:ph type="sldNum" sz="quarter" idx="5"/>
          </p:nvPr>
        </p:nvSpPr>
        <p:spPr/>
        <p:txBody>
          <a:bodyPr/>
          <a:lstStyle/>
          <a:p>
            <a:pPr algn="l" rtl="0">
              <a:defRPr/>
            </a:pPr>
            <a:fld id="{26CF4C01-59D1-40AC-ABAA-0AE036E9F18B}" type="slidenum">
              <a:rPr>
                <a:solidFill>
                  <a:prstClr val="black"/>
                </a:solidFill>
              </a:rPr>
              <a:pPr algn="l" rtl="0">
                <a:defRPr/>
              </a:pPr>
              <a:t>44</a:t>
            </a:fld>
            <a:endParaRPr lang="tr">
              <a:solidFill>
                <a:prstClr val="black"/>
              </a:solidFill>
            </a:endParaRPr>
          </a:p>
        </p:txBody>
      </p:sp>
    </p:spTree>
    <p:extLst>
      <p:ext uri="{BB962C8B-B14F-4D97-AF65-F5344CB8AC3E}">
        <p14:creationId xmlns:p14="http://schemas.microsoft.com/office/powerpoint/2010/main" xmlns="" val="15165796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2800" b="0" i="0" u="none" baseline="0">
                <a:solidFill>
                  <a:srgbClr val="D8DADD"/>
                </a:solidFill>
                <a:effectLst/>
                <a:latin typeface="Source Sans Pro" panose="020B0503030403020204" pitchFamily="34" charset="0"/>
              </a:rPr>
              <a:t>Burada bulunan kaynaklar, gelişmekte olan ülkelerdeki politika yapıcılar, yasa koyucular, savcılar ve soruşturmacılar ile sivil toplum arasında, siber suçlarla mücadeleye olanak sağlayan ortamın politika, hukuk ve ceza yargılaması boyutlarında kapasitenin geliştirilmesine yöneliktir. Bu kaynaklar şunları içerir:</a:t>
            </a:r>
          </a:p>
          <a:p>
            <a:pPr algn="l" rtl="0">
              <a:buFont typeface="Arial" panose="020B0604020202020204" pitchFamily="34" charset="0"/>
              <a:buChar char="•"/>
            </a:pPr>
            <a:r>
              <a:rPr lang="tr" sz="2800" b="0" i="0" u="none" baseline="0">
                <a:solidFill>
                  <a:srgbClr val="D8DADD"/>
                </a:solidFill>
                <a:effectLst/>
                <a:latin typeface="Source Sans Pro" panose="020B0503030403020204" pitchFamily="34" charset="0"/>
              </a:rPr>
              <a:t>Siber suçla mücadelede iyi uluslararası uygulamaları sentezleyen bir </a:t>
            </a:r>
            <a:r>
              <a:rPr lang="tr" sz="2800" b="0" i="0" u="none" strike="noStrike" baseline="0">
                <a:solidFill>
                  <a:srgbClr val="D8DADD"/>
                </a:solidFill>
                <a:effectLst/>
                <a:latin typeface="Source Sans Pro" panose="020B0503030403020204" pitchFamily="34" charset="0"/>
                <a:hlinkClick r:id="rId3"/>
              </a:rPr>
              <a:t>Araç Seti</a:t>
            </a:r>
          </a:p>
          <a:p>
            <a:pPr algn="l" rtl="0">
              <a:buFont typeface="Arial" panose="020B0604020202020204" pitchFamily="34" charset="0"/>
              <a:buChar char="•"/>
            </a:pPr>
            <a:r>
              <a:rPr lang="tr" sz="2800" b="0" i="0" u="none" baseline="0">
                <a:solidFill>
                  <a:srgbClr val="D8DADD"/>
                </a:solidFill>
                <a:effectLst/>
                <a:latin typeface="Source Sans Pro" panose="020B0503030403020204" pitchFamily="34" charset="0"/>
              </a:rPr>
              <a:t>Ülkelerin siber suçlarla mücadele için mevcut kapasitelerini değerlendirmelerini ve kapasite geliştirme önceliklerini belirlemelerini sağlayan bir </a:t>
            </a:r>
            <a:r>
              <a:rPr lang="tr" sz="2800" b="0" i="0" u="none" strike="noStrike" baseline="0">
                <a:solidFill>
                  <a:srgbClr val="D8DADD"/>
                </a:solidFill>
                <a:effectLst/>
                <a:latin typeface="Source Sans Pro" panose="020B0503030403020204" pitchFamily="34" charset="0"/>
                <a:hlinkClick r:id="rId3"/>
              </a:rPr>
              <a:t>Değerlendirme Aracı</a:t>
            </a:r>
          </a:p>
          <a:p>
            <a:pPr algn="l" rtl="0">
              <a:buFont typeface="Arial" panose="020B0604020202020204" pitchFamily="34" charset="0"/>
              <a:buChar char="•"/>
            </a:pPr>
            <a:r>
              <a:rPr lang="tr" sz="2800" b="0" i="0" u="none" baseline="0">
                <a:solidFill>
                  <a:srgbClr val="D8DADD"/>
                </a:solidFill>
                <a:effectLst/>
                <a:latin typeface="Source Sans Pro" panose="020B0503030403020204" pitchFamily="34" charset="0"/>
              </a:rPr>
              <a:t>Projeye katılan kuruluşlar ve diğerleri tarafından sağlanan materyallerin bulunduğu bir </a:t>
            </a:r>
            <a:r>
              <a:rPr lang="tr" sz="2800" b="0" i="0" u="none" strike="noStrike" baseline="0">
                <a:solidFill>
                  <a:srgbClr val="D8DADD"/>
                </a:solidFill>
                <a:effectLst/>
                <a:latin typeface="Source Sans Pro" panose="020B0503030403020204" pitchFamily="34" charset="0"/>
                <a:hlinkClick r:id="rId3"/>
              </a:rPr>
              <a:t>Sanal Kitaplık</a:t>
            </a:r>
          </a:p>
          <a:p>
            <a:pPr marL="0" lvl="0" indent="0" algn="l" rtl="0">
              <a:buFont typeface="Wingdings" panose="05000000000000000000" pitchFamily="2" charset="2"/>
              <a:buNone/>
            </a:pPr>
            <a:endParaRPr lang="tr"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45</a:t>
            </a:fld>
            <a:endParaRPr lang="tr"/>
          </a:p>
        </p:txBody>
      </p:sp>
    </p:spTree>
    <p:extLst>
      <p:ext uri="{BB962C8B-B14F-4D97-AF65-F5344CB8AC3E}">
        <p14:creationId xmlns:p14="http://schemas.microsoft.com/office/powerpoint/2010/main" xmlns="" val="14599859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2800" b="0" i="0" u="none" baseline="0">
                <a:solidFill>
                  <a:srgbClr val="D8DADD"/>
                </a:solidFill>
                <a:effectLst/>
                <a:latin typeface="Source Sans Pro" panose="020B0503030403020204" pitchFamily="34" charset="0"/>
              </a:rPr>
              <a:t>http://pilonsec.org/strategicplan/cybercrime-pilon</a:t>
            </a:r>
            <a:endParaRPr lang="tr"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46</a:t>
            </a:fld>
            <a:endParaRPr lang="tr"/>
          </a:p>
        </p:txBody>
      </p:sp>
    </p:spTree>
    <p:extLst>
      <p:ext uri="{BB962C8B-B14F-4D97-AF65-F5344CB8AC3E}">
        <p14:creationId xmlns:p14="http://schemas.microsoft.com/office/powerpoint/2010/main" xmlns="" val="22119473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smtClean="0"/>
              <a:t>Eğitici</a:t>
            </a:r>
            <a:r>
              <a:rPr lang="tr" b="0" i="0" u="none" baseline="0" dirty="0" smtClean="0"/>
              <a:t> </a:t>
            </a:r>
            <a:r>
              <a:rPr lang="tr" b="0" i="0" u="none" baseline="0" dirty="0"/>
              <a:t>bu oturumu </a:t>
            </a:r>
            <a:r>
              <a:rPr lang="tr-TR" b="0" i="0" u="none" baseline="0" dirty="0" smtClean="0"/>
              <a:t>katılımcılara</a:t>
            </a:r>
            <a:r>
              <a:rPr lang="tr" b="0" i="0" u="none" baseline="0" dirty="0" smtClean="0"/>
              <a:t> </a:t>
            </a:r>
            <a:r>
              <a:rPr lang="tr" b="0" i="0" u="none" baseline="0" dirty="0"/>
              <a:t>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solidFill>
                  <a:prstClr val="black"/>
                </a:solidFill>
              </a:rPr>
              <a:pPr algn="l" rtl="0"/>
              <a:t>47</a:t>
            </a:fld>
            <a:endParaRPr lang="tr">
              <a:solidFill>
                <a:prstClr val="black"/>
              </a:solidFill>
            </a:endParaRPr>
          </a:p>
        </p:txBody>
      </p:sp>
    </p:spTree>
    <p:extLst>
      <p:ext uri="{BB962C8B-B14F-4D97-AF65-F5344CB8AC3E}">
        <p14:creationId xmlns:p14="http://schemas.microsoft.com/office/powerpoint/2010/main" xmlns="" val="37334943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Konusu IOCTA (İnternet Organize Suçlar Tehdit Değerlendirmesi) 2019 raporundan gelen oturumun bu bölümünde, rapordaki siber suç analizi örüntüleri takip edilmektedir.</a:t>
            </a:r>
          </a:p>
          <a:p>
            <a:pPr algn="l" rtl="0"/>
            <a:r>
              <a:rPr lang="tr-TR" b="0" i="0" u="none" baseline="0" dirty="0" smtClean="0"/>
              <a:t>Eğitici</a:t>
            </a:r>
            <a:r>
              <a:rPr lang="tr" b="0" i="0" u="none" baseline="0" dirty="0" smtClean="0"/>
              <a:t>, </a:t>
            </a:r>
            <a:r>
              <a:rPr lang="tr" b="0" i="0" u="none" baseline="0" dirty="0"/>
              <a:t>bazıları burada kopyalanmış olan veya notlar bölümlerinde yer alan mükemmel tanımlar içeren bu rapor hakkında sunum öncesinde bilgi sahibi olmalıdır.</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solidFill>
                  <a:prstClr val="black"/>
                </a:solidFill>
              </a:rPr>
              <a:pPr algn="l" rtl="0"/>
              <a:t>48</a:t>
            </a:fld>
            <a:endParaRPr lang="tr" altLang="en-US">
              <a:solidFill>
                <a:prstClr val="black"/>
              </a:solidFill>
            </a:endParaRPr>
          </a:p>
        </p:txBody>
      </p:sp>
    </p:spTree>
    <p:extLst>
      <p:ext uri="{BB962C8B-B14F-4D97-AF65-F5344CB8AC3E}">
        <p14:creationId xmlns:p14="http://schemas.microsoft.com/office/powerpoint/2010/main" xmlns="" val="16535796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solidFill>
                  <a:prstClr val="black"/>
                </a:solidFill>
              </a:rPr>
              <a:pPr algn="l" rtl="0"/>
              <a:t>49</a:t>
            </a:fld>
            <a:endParaRPr lang="tr" altLang="en-US">
              <a:solidFill>
                <a:prstClr val="black"/>
              </a:solidFill>
            </a:endParaRPr>
          </a:p>
        </p:txBody>
      </p:sp>
    </p:spTree>
    <p:extLst>
      <p:ext uri="{BB962C8B-B14F-4D97-AF65-F5344CB8AC3E}">
        <p14:creationId xmlns:p14="http://schemas.microsoft.com/office/powerpoint/2010/main" xmlns="" val="10210575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Fidye yazılımı saldırıları genellikle bir Truva atı kullanılarak, örneğin indirilen bir dosya veya bir ağ hizmetindeki bir güvenlik açığı sayesinde bir sisteme girilerek gerçekleştirilir. Program daha sonra sistemi bir şekilde kilitleyen veya sistemi kilitlediğini iddia eden ancak gerçekte kilitlemeyen bir yükü çalıştırır (örneğin, bir korkutma yazılımı). </a:t>
            </a:r>
          </a:p>
          <a:p>
            <a:endParaRPr lang="tr" altLang="en-US" dirty="0"/>
          </a:p>
          <a:p>
            <a:pPr algn="l" rtl="0"/>
            <a:r>
              <a:rPr lang="tr" b="0" i="0" u="none" baseline="0"/>
              <a:t>Yükler, LEA gibi bir kuruluş tarafından verilen bir mesaj gibi gösterilen ve sistemin yasa dışı faaliyetler için kullanıldığını, pornografi ve fikri mülkiyet haklarını ihlal eden içerikler barındırdığını iddia eden sahte bir uyarının görüntülenmesini sağlayabilir.</a:t>
            </a:r>
          </a:p>
          <a:p>
            <a:endParaRPr lang="tr" altLang="en-US" dirty="0"/>
          </a:p>
          <a:p>
            <a:pPr algn="l" rtl="0"/>
            <a:r>
              <a:rPr lang="tr" b="0" i="0" u="none" baseline="0"/>
              <a:t>https://en.wikipedia.org/wiki/Ransomware </a:t>
            </a:r>
          </a:p>
          <a:p>
            <a:endParaRPr lang="tr" altLang="en-US" dirty="0"/>
          </a:p>
          <a:p>
            <a:pPr algn="l" rtl="0"/>
            <a:r>
              <a:rPr lang="tr" sz="1800" b="1" i="0" u="none" strike="noStrike" baseline="0">
                <a:solidFill>
                  <a:srgbClr val="3D3D5F"/>
                </a:solidFill>
                <a:latin typeface="Roboto-Bold"/>
              </a:rPr>
              <a:t>Fidye yazılımları, en önemli tehdit olmaya devam ederken gelişimini sürdürüyor (IOCTA 2019)</a:t>
            </a:r>
          </a:p>
          <a:p>
            <a:pPr algn="l" rtl="0"/>
            <a:r>
              <a:rPr lang="tr" sz="1800" b="0" i="0" u="none" strike="noStrike" baseline="0">
                <a:solidFill>
                  <a:srgbClr val="3D3D5F"/>
                </a:solidFill>
                <a:latin typeface="Roboto-Light"/>
              </a:rPr>
              <a:t>Özel sektör raporlarının çoğu, 2018 yılında fidye yazılımı saldırılarında dikkate değer bir düşüş olduğunu göstermektedir. Bu, çeşitli faktörlere bağlanabilir: Tehdidi azaltmak için sektördeki ve kolluk kuvvetlerindeki girişimler saysesinde potansiyel mağdurlar arasında farkındalığın artması (NoMoreRansom gibi), mobil cihazların kullanımının artması (çoğu fidye yazılımı Windows tabanlı cihazları hedef alır) ve istismar kitlerinin kullanımında düşüş (bu önemli bir tehdit yayma yöntemiydi).</a:t>
            </a:r>
            <a:endParaRPr lang="tr" altLang="en-US"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50</a:t>
            </a:fld>
            <a:endParaRPr lang="tr" altLang="en-US"/>
          </a:p>
        </p:txBody>
      </p:sp>
    </p:spTree>
    <p:extLst>
      <p:ext uri="{BB962C8B-B14F-4D97-AF65-F5344CB8AC3E}">
        <p14:creationId xmlns:p14="http://schemas.microsoft.com/office/powerpoint/2010/main" xmlns="" val="14513327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Yakın geçmişten fidye yazılımı örneği.</a:t>
            </a:r>
          </a:p>
          <a:p>
            <a:endParaRPr lang="tr" altLang="en-US" dirty="0"/>
          </a:p>
          <a:p>
            <a:pPr algn="l" rtl="0"/>
            <a:r>
              <a:rPr lang="tr" b="1" i="0" u="none" baseline="0" dirty="0"/>
              <a:t>WannaCry fidye yazılımı saldırısı,</a:t>
            </a:r>
            <a:r>
              <a:rPr lang="tr" b="0" i="0" u="none" baseline="0" dirty="0"/>
              <a:t> verileri şifreleyerek ve Bitcoin cinsinden fidye ödemeleri talep ederek MS Windows işletim sistemi çalıştıran bilgisayarları hedef alan WannaCry fidye yazılımı şifreleme kurdu tarafından gerçekleştirilmiş dünya çapında bir siber saldırıdır.</a:t>
            </a:r>
          </a:p>
          <a:p>
            <a:pPr algn="l" rtl="0"/>
            <a:r>
              <a:rPr lang="tr" b="0" i="0" u="none" baseline="0" dirty="0"/>
              <a:t>Saldırı 12 Mayıs 2017 Cuma günü başladı ve bir gün içinde 150'den fazla ülkede 230.000'den fazla bilgisayara bulaştığı bildirildi. Saldırı başladıktan kısa bir süre sonra, "MalwareTech" adıyla blog yazan bir İnternet güvenliği araştırmacısı, fidye yazılımının kodunda bulduğu bir alan adını kaydettirerek etkili bir acil kapatma anahtarı keşfetti. Bu, saldırının yayılmasını büyük ölçüde yavaşlattı ve 15 Mayıs 2017 Pazartesi günü ilk saldırıyı etkili bir şekilde durdurdu, ancak daha sonra acil kapatma anahtarının bulunmadığı yeni sürümler tespit edildi.</a:t>
            </a:r>
            <a:r>
              <a:rPr lang="tr" b="0" i="0" u="none" baseline="30000" dirty="0"/>
              <a:t> </a:t>
            </a:r>
            <a:r>
              <a:rPr lang="tr" b="0" i="0" u="none" baseline="0" dirty="0"/>
              <a:t>Araştırmacılar ayrıca bazı durumlarda virüs bulaşmış makinelerden veri kurtarmanın yollarını buldular.</a:t>
            </a:r>
          </a:p>
          <a:p>
            <a:endParaRPr lang="tr" altLang="en-US" dirty="0"/>
          </a:p>
          <a:p>
            <a:pPr algn="l" rtl="0"/>
            <a:r>
              <a:rPr lang="tr" b="0" i="0" u="none" baseline="0" dirty="0"/>
              <a:t>https://en.wikipedia.org/wiki/WannaCry_ransomware_attack </a:t>
            </a:r>
          </a:p>
          <a:p>
            <a:endParaRPr lang="tr" altLang="en-US" dirty="0"/>
          </a:p>
          <a:p>
            <a:pPr algn="l" rtl="0"/>
            <a:r>
              <a:rPr lang="tr" b="0" i="0" u="none" baseline="0" dirty="0"/>
              <a:t>Soldaki resimde, verileri şifrelenmiş kullanıcıların karşısına çıkan ekran gösterilmektedir.</a:t>
            </a:r>
          </a:p>
          <a:p>
            <a:pPr algn="l" rtl="0"/>
            <a:r>
              <a:rPr lang="tr" b="0" i="0" u="none" baseline="0" dirty="0"/>
              <a:t>Sağdaki resimde, bunun etkisi hakkında yayımlanan bir haber makalesi gösterilmektedir.</a:t>
            </a:r>
          </a:p>
          <a:p>
            <a:endParaRPr lang="tr" altLang="en-US" dirty="0"/>
          </a:p>
          <a:p>
            <a:pPr algn="l" rtl="0"/>
            <a:r>
              <a:rPr lang="tr" b="0" i="0" u="none" baseline="0" dirty="0"/>
              <a:t>300 dolar yüksek bir tutar gibi görünmese de, fidye yazılımının yaratıcıları ve dolandırıcılar birçok kişinin küçük miktarlar ödemesi karşılığında verileri şifrelenmemiş bir biçimde iade ediyorlardı. Öyle olmasaydı, ödeme karşılığında şifrenin çözülmediği bilgisi insanlar arasında yayılırdı ve kimse ödeme yapmazdı. Daha yüksek miktarlar istenseydi de insanlar bunu karşılayamazdı; bu nedenle hedeflerine ulaşmak için biraz tavizde bulundular. </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51</a:t>
            </a:fld>
            <a:endParaRPr lang="tr" altLang="en-US"/>
          </a:p>
        </p:txBody>
      </p:sp>
    </p:spTree>
    <p:extLst>
      <p:ext uri="{BB962C8B-B14F-4D97-AF65-F5344CB8AC3E}">
        <p14:creationId xmlns:p14="http://schemas.microsoft.com/office/powerpoint/2010/main" xmlns="" val="21688653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52</a:t>
            </a:fld>
            <a:endParaRPr lang="tr" altLang="en-US"/>
          </a:p>
        </p:txBody>
      </p:sp>
    </p:spTree>
    <p:extLst>
      <p:ext uri="{BB962C8B-B14F-4D97-AF65-F5344CB8AC3E}">
        <p14:creationId xmlns:p14="http://schemas.microsoft.com/office/powerpoint/2010/main" xmlns="" val="2774551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oturumun amacı, siber suçlarla ilgili konuları genel bir bakış açısıyla veya giriş düzeyinde sunmaktır. </a:t>
            </a:r>
            <a:endParaRPr lang="tr" altLang="en-US" dirty="0"/>
          </a:p>
          <a:p>
            <a:pPr algn="l" rtl="0"/>
            <a:r>
              <a:rPr lang="tr" b="0" i="0" u="none" baseline="0" dirty="0"/>
              <a:t>Siber suç kavramı açıklanacak ve endişelere neden olan faktörler tartışılacaktır. Siber suçların tehditleri, eğilimleri ve araçları ve bu olguya verilen tepkilerin bazılarını burada ele alacağız.  </a:t>
            </a:r>
            <a:endParaRPr lang="tr" altLang="en-US" dirty="0"/>
          </a:p>
          <a:p>
            <a:pPr algn="l" rtl="0"/>
            <a:r>
              <a:rPr lang="tr" b="0" i="0" u="none" baseline="0" dirty="0"/>
              <a:t>"Siber suç" ifadesi kapsamına giren şeylere genel bir bakış sunulacaktır. Ayrıca çoğu mevzuat ve uluslararası standart kapsamında siber suç türü olarak kabul edilen kavramların bazıları ele alınacaktır. </a:t>
            </a:r>
            <a:endParaRPr lang="tr" altLang="en-US" dirty="0"/>
          </a:p>
          <a:p>
            <a:pPr algn="l" rtl="0"/>
            <a:r>
              <a:rPr lang="tr" b="0" i="0" u="none" baseline="0" dirty="0"/>
              <a:t>Ele alınacak en önemli konulardan biri, ceza hukukundaki esasa ilişkin hükümlerle ve Budapeşte Sözleşmesine ve ilgili Avrupa Birliği hukuki çerçevelerin göre siber suçları açıklamak için kullanılan temel faktörlerden bazıları ile ilgilidir. </a:t>
            </a:r>
            <a:endParaRPr lang="tr" altLang="en-US" dirty="0"/>
          </a:p>
          <a:p>
            <a:pPr algn="l" rtl="0"/>
            <a:r>
              <a:rPr lang="tr" b="0" i="0" u="none" baseline="0" dirty="0"/>
              <a:t>Ulusal mevzuat ile başta Budapeşte Sözleşmesi olmak üzere uluslararası mevzuat arasındaki uyuma ilişkin ihtiyaçlar ve avantajların vurgulanması da önemlidir.</a:t>
            </a:r>
            <a:endParaRPr lang="tr" altLang="en-US" dirty="0"/>
          </a:p>
          <a:p>
            <a:endParaRPr lang="tr" dirty="0"/>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lgn="l" rtl="0"/>
              <a:t>5</a:t>
            </a:fld>
            <a:endParaRPr lang="tr"/>
          </a:p>
        </p:txBody>
      </p:sp>
    </p:spTree>
    <p:extLst>
      <p:ext uri="{BB962C8B-B14F-4D97-AF65-F5344CB8AC3E}">
        <p14:creationId xmlns:p14="http://schemas.microsoft.com/office/powerpoint/2010/main" xmlns="" val="15776100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53</a:t>
            </a:fld>
            <a:endParaRPr lang="tr" altLang="en-US"/>
          </a:p>
        </p:txBody>
      </p:sp>
    </p:spTree>
    <p:extLst>
      <p:ext uri="{BB962C8B-B14F-4D97-AF65-F5344CB8AC3E}">
        <p14:creationId xmlns:p14="http://schemas.microsoft.com/office/powerpoint/2010/main" xmlns="" val="33746068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800" b="0" i="0" u="none" strike="noStrike" baseline="0">
                <a:solidFill>
                  <a:srgbClr val="F04B56"/>
                </a:solidFill>
                <a:latin typeface="Roboto-Black"/>
              </a:rPr>
              <a:t>IOCTA 2019 - </a:t>
            </a:r>
            <a:r>
              <a:rPr lang="tr" sz="1800" b="0" i="0" u="none" strike="noStrike" baseline="0">
                <a:solidFill>
                  <a:srgbClr val="F04B56"/>
                </a:solidFill>
                <a:latin typeface="Roboto-Regular"/>
              </a:rPr>
              <a:t>Aslında bağımsız olarak faaliyet gösteren en az altı farklı gruptan oluşan Magecart suçlular grubu, yaklaşık 2015 yılından beri faaliyet gösteriyor. Grup, bazı önde gelen şirketlerin büyük veri ihlallerine maruz kaldığı 2018 yılında bu kötü şöhretini kazandı. Tek bir ihlal, 380.000'den fazla kredi kartının bilgilerinin ele geçirilmesine ve GDPR14 kapsamında şirketin 183 milyon GBP'nin üzerinde para cezası ödemesine neden oldu.</a:t>
            </a:r>
            <a:endParaRPr lang="tr" sz="1800" b="0" i="0" u="none" strike="noStrike" baseline="0" dirty="0">
              <a:solidFill>
                <a:srgbClr val="F04B56"/>
              </a:solidFill>
              <a:latin typeface="Roboto-Regular"/>
            </a:endParaRPr>
          </a:p>
          <a:p>
            <a:pPr algn="l" rtl="0"/>
            <a:endParaRPr lang="tr" sz="1800" b="0" i="0" u="none" strike="noStrike" baseline="0" dirty="0">
              <a:solidFill>
                <a:srgbClr val="F04B56"/>
              </a:solidFill>
              <a:latin typeface="Roboto-Regular"/>
            </a:endParaRPr>
          </a:p>
          <a:p>
            <a:pPr algn="l" rtl="0"/>
            <a:r>
              <a:rPr lang="tr" sz="1800" b="0" i="0" u="none" strike="noStrike" baseline="0">
                <a:solidFill>
                  <a:srgbClr val="3D3D5F"/>
                </a:solidFill>
                <a:latin typeface="Roboto-Black"/>
              </a:rPr>
              <a:t>Tedarik Zinciri Saldırıları - </a:t>
            </a:r>
            <a:r>
              <a:rPr lang="tr" sz="1800" b="0" i="0" u="none" strike="noStrike" baseline="0">
                <a:solidFill>
                  <a:srgbClr val="3D3D5F"/>
                </a:solidFill>
                <a:latin typeface="Roboto-Regular"/>
              </a:rPr>
              <a:t>Europol’ün özel sektör ortakları için açık ve büyüyen bir endişe, ağlarına sızmak için güvenliği ihlal edilmiş üçüncü tarafların kullanılmasıyla tedarik zinciri üzerinden yapılabilecek saldırılardı. Genellikle bu, üçüncü taraf yazılım veya donanım tedarikçileri olsa da aynı zamanda diğer ticari hizmetler olacaktır. Büyük şirketler, bazıları yüksek derecede bağlantılara sahip olan çok sayıda üçüncü taraf tedarikçiye sahip olabilir ve bunların her biri riske sebebiyet verir. Büyük bir şirket, daha düşük düzeyde siber güvenlik olgunluğuna sahip olabilecek daha küçük bir şirketi satın aldığında da benzer şekilde bu riskler ortaya çıkar. Marriot International'ın yaşadığı saldırıda da durum böyleydi.</a:t>
            </a:r>
            <a:endParaRPr lang="tr" sz="1800" b="0" i="0" u="none" strike="noStrike" baseline="0" dirty="0">
              <a:solidFill>
                <a:srgbClr val="3D3D5F"/>
              </a:solidFill>
              <a:latin typeface="Roboto-Regular"/>
            </a:endParaRPr>
          </a:p>
          <a:p>
            <a:pPr algn="l" rtl="0"/>
            <a:endParaRPr lang="tr" sz="1800" b="0" i="0" u="none" strike="noStrike" baseline="0" dirty="0">
              <a:solidFill>
                <a:srgbClr val="3D3D5F"/>
              </a:solidFill>
              <a:latin typeface="Roboto-Regular"/>
            </a:endParaRPr>
          </a:p>
          <a:p>
            <a:pPr algn="l" rtl="0"/>
            <a:r>
              <a:rPr lang="tr" sz="1800" b="0" i="0" u="none" strike="noStrike" baseline="0">
                <a:solidFill>
                  <a:srgbClr val="F04B56"/>
                </a:solidFill>
                <a:latin typeface="Roboto-Black"/>
              </a:rPr>
              <a:t>ShadowHammer Operasyonu - </a:t>
            </a:r>
            <a:r>
              <a:rPr lang="tr" sz="1800" b="0" i="0" u="none" strike="noStrike" baseline="0">
                <a:solidFill>
                  <a:srgbClr val="F04B56"/>
                </a:solidFill>
                <a:latin typeface="Roboto-Regular"/>
              </a:rPr>
              <a:t>Ocak 2019'da Kaspersky Lab, ASUS ürünleri kullanıcılarına yönelik canlı bir yazılım güncelleme aracının bir sunucusuna saldırganlar</a:t>
            </a:r>
          </a:p>
          <a:p>
            <a:pPr algn="l" rtl="0"/>
            <a:r>
              <a:rPr lang="tr" sz="1800" b="0" i="0" u="none" strike="noStrike" baseline="0">
                <a:solidFill>
                  <a:srgbClr val="F04B56"/>
                </a:solidFill>
                <a:latin typeface="Roboto-Regular"/>
              </a:rPr>
              <a:t>tarafından girilip tahminen 500.000 Windows cihazının, saldırganlar için aygıtlara giriş amacıyla etkili bir arka kapı görevi gören tehlikeli bir dosya aldığını keşfetti. Kötü amaçlı dosya, şirketin gerçek bir yazılım güncellemesi gibi görünmesini sağlamak için yasal ASUS dijital sertifikalarıyla imzalanmıştı. Ancak kötü amaçlı yazılım, MAC adreslerine göre yalnızca yaklaşık 600 benzersiz</a:t>
            </a:r>
          </a:p>
          <a:p>
            <a:pPr algn="l" rtl="0"/>
            <a:r>
              <a:rPr lang="tr" sz="1800" b="0" i="0" u="none" strike="noStrike" baseline="0">
                <a:latin typeface="Roboto-Regular"/>
              </a:rPr>
              <a:t>makinede etkinleşecek şekilde tasarlanmıştı. Yani etkilenen makine sayısına rağmen saldırının son derece hedefe yönelikti. </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54</a:t>
            </a:fld>
            <a:endParaRPr lang="tr" altLang="en-US"/>
          </a:p>
        </p:txBody>
      </p:sp>
    </p:spTree>
    <p:extLst>
      <p:ext uri="{BB962C8B-B14F-4D97-AF65-F5344CB8AC3E}">
        <p14:creationId xmlns:p14="http://schemas.microsoft.com/office/powerpoint/2010/main" xmlns="" val="12727063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strike="noStrike" baseline="0" dirty="0">
                <a:solidFill>
                  <a:srgbClr val="0B0080"/>
                </a:solidFill>
                <a:effectLst/>
                <a:latin typeface="Arial" panose="020B0604020202020204" pitchFamily="34" charset="0"/>
                <a:hlinkClick r:id="rId3" tooltip="Computing"/>
              </a:rPr>
              <a:t>Bilişimde</a:t>
            </a:r>
            <a:r>
              <a:rPr lang="tr" b="0" i="0" u="none" baseline="0" dirty="0">
                <a:solidFill>
                  <a:srgbClr val="202122"/>
                </a:solidFill>
                <a:effectLst/>
                <a:latin typeface="Arial" panose="020B0604020202020204" pitchFamily="34" charset="0"/>
              </a:rPr>
              <a:t>, bir </a:t>
            </a:r>
            <a:r>
              <a:rPr lang="tr" b="1" i="0" u="none" baseline="0" dirty="0">
                <a:solidFill>
                  <a:srgbClr val="202122"/>
                </a:solidFill>
                <a:effectLst/>
                <a:latin typeface="Arial" panose="020B0604020202020204" pitchFamily="34" charset="0"/>
              </a:rPr>
              <a:t>hizmet aksatma saldırısı (DoS saldırısı)</a:t>
            </a:r>
            <a:r>
              <a:rPr lang="tr" b="0" i="0" u="none" baseline="0" dirty="0">
                <a:solidFill>
                  <a:srgbClr val="202122"/>
                </a:solidFill>
                <a:effectLst/>
                <a:latin typeface="Arial" panose="020B0604020202020204" pitchFamily="34" charset="0"/>
              </a:rPr>
              <a:t>, failin </a:t>
            </a:r>
            <a:r>
              <a:rPr lang="tr" b="0" i="0" u="none" strike="noStrike" baseline="0" dirty="0">
                <a:solidFill>
                  <a:srgbClr val="0B0080"/>
                </a:solidFill>
                <a:effectLst/>
                <a:latin typeface="Arial" panose="020B0604020202020204" pitchFamily="34" charset="0"/>
                <a:hlinkClick r:id="rId4" tooltip="Internet"/>
              </a:rPr>
              <a:t>İnternete</a:t>
            </a:r>
            <a:r>
              <a:rPr lang="tr" b="0" i="0" u="none" baseline="0" dirty="0">
                <a:solidFill>
                  <a:srgbClr val="202122"/>
                </a:solidFill>
                <a:effectLst/>
                <a:latin typeface="Arial" panose="020B0604020202020204" pitchFamily="34" charset="0"/>
              </a:rPr>
              <a:t> bağlı bir </a:t>
            </a:r>
            <a:r>
              <a:rPr lang="tr" b="0" i="0" u="none" strike="noStrike" baseline="0" dirty="0">
                <a:solidFill>
                  <a:srgbClr val="0B0080"/>
                </a:solidFill>
                <a:effectLst/>
                <a:latin typeface="Arial" panose="020B0604020202020204" pitchFamily="34" charset="0"/>
                <a:hlinkClick r:id="rId5" tooltip="Host (network)"/>
              </a:rPr>
              <a:t>ana bilgisayarın</a:t>
            </a:r>
            <a:r>
              <a:rPr lang="tr" b="0" i="0" u="none" baseline="0" dirty="0">
                <a:solidFill>
                  <a:srgbClr val="202122"/>
                </a:solidFill>
                <a:effectLst/>
                <a:latin typeface="Arial" panose="020B0604020202020204" pitchFamily="34" charset="0"/>
              </a:rPr>
              <a:t> </a:t>
            </a:r>
            <a:r>
              <a:rPr lang="tr" b="0" i="0" u="none" strike="noStrike" baseline="0" dirty="0">
                <a:solidFill>
                  <a:srgbClr val="0B0080"/>
                </a:solidFill>
                <a:effectLst/>
                <a:latin typeface="Arial" panose="020B0604020202020204" pitchFamily="34" charset="0"/>
                <a:hlinkClick r:id="rId6" tooltip="Network service"/>
              </a:rPr>
              <a:t>hizmetlerini</a:t>
            </a:r>
            <a:r>
              <a:rPr lang="tr" b="0" i="0" u="none" baseline="0" dirty="0">
                <a:solidFill>
                  <a:srgbClr val="202122"/>
                </a:solidFill>
                <a:effectLst/>
                <a:latin typeface="Arial" panose="020B0604020202020204" pitchFamily="34" charset="0"/>
              </a:rPr>
              <a:t> geçici veya süresiz olarak kesintiye uğratarak bir makineyi veya ağ kaynağını ilgili </a:t>
            </a:r>
            <a:r>
              <a:rPr lang="tr" b="0" i="0" u="none" strike="noStrike" baseline="0" dirty="0">
                <a:solidFill>
                  <a:srgbClr val="0B0080"/>
                </a:solidFill>
                <a:effectLst/>
                <a:latin typeface="Arial" panose="020B0604020202020204" pitchFamily="34" charset="0"/>
                <a:hlinkClick r:id="rId7" tooltip="User (computing)"/>
              </a:rPr>
              <a:t>kullanıcıları</a:t>
            </a:r>
            <a:r>
              <a:rPr lang="tr" b="0" i="0" u="none" baseline="0" dirty="0">
                <a:solidFill>
                  <a:srgbClr val="202122"/>
                </a:solidFill>
                <a:effectLst/>
                <a:latin typeface="Arial" panose="020B0604020202020204" pitchFamily="34" charset="0"/>
              </a:rPr>
              <a:t> için kullanılamaz hale getirmeye çalıştığı bir siber saldırıdır. Hizmet aksatma genellikle sistemlere aşırı yükleme yaparak meşru taleplerin bazılarının veya tümünün yerine getirilmesini önlemek amacıyla hedeflenen makine veya kaynağa çok yoğun miktarda gereksiz talep gönderilerek gerçekleştirilir.</a:t>
            </a:r>
            <a:r>
              <a:rPr lang="tr" b="0" i="0" u="none" strike="noStrike" baseline="30000" dirty="0">
                <a:solidFill>
                  <a:srgbClr val="0B0080"/>
                </a:solidFill>
                <a:effectLst/>
                <a:latin typeface="Arial" panose="020B0604020202020204" pitchFamily="34" charset="0"/>
                <a:hlinkClick r:id="rId8"/>
              </a:rPr>
              <a:t>[1]</a:t>
            </a:r>
            <a:endParaRPr lang="tr" b="0" i="0" dirty="0">
              <a:solidFill>
                <a:srgbClr val="202122"/>
              </a:solidFill>
              <a:effectLst/>
              <a:latin typeface="Arial" panose="020B0604020202020204" pitchFamily="34" charset="0"/>
            </a:endParaRPr>
          </a:p>
          <a:p>
            <a:pPr algn="l" rtl="0"/>
            <a:r>
              <a:rPr lang="tr" b="1" i="0" u="none" baseline="0" dirty="0">
                <a:solidFill>
                  <a:srgbClr val="202122"/>
                </a:solidFill>
                <a:effectLst/>
                <a:latin typeface="Arial" panose="020B0604020202020204" pitchFamily="34" charset="0"/>
              </a:rPr>
              <a:t>Dağıtık hizmet aksatma saldırısında (DDoS saldırısı)</a:t>
            </a:r>
            <a:r>
              <a:rPr lang="tr" b="0" i="0" u="none" baseline="0" dirty="0">
                <a:solidFill>
                  <a:srgbClr val="202122"/>
                </a:solidFill>
                <a:effectLst/>
                <a:latin typeface="Arial" panose="020B0604020202020204" pitchFamily="34" charset="0"/>
              </a:rPr>
              <a:t>, mağdurun sistemini felç eden trafik birçok farklı kaynaktan gelir. Bu, tek bir kaynağı bloke ederek saldırıyı durdurmayı tamamen imkansız hale getirir.</a:t>
            </a:r>
          </a:p>
          <a:p>
            <a:pPr algn="l" rtl="0"/>
            <a:r>
              <a:rPr lang="tr" b="0" i="0" u="none" baseline="0" dirty="0">
                <a:solidFill>
                  <a:srgbClr val="202122"/>
                </a:solidFill>
                <a:effectLst/>
                <a:latin typeface="Arial" panose="020B0604020202020204" pitchFamily="34" charset="0"/>
              </a:rPr>
              <a:t>Bir DoS veya DDoS saldırısı, bir mağazanın giriş kapısını dolduran bir grup insanın meşru müşterilerin girmesini zorlaştırarak ticareti bozmasına benzer.</a:t>
            </a:r>
          </a:p>
          <a:p>
            <a:pPr algn="l" rtl="0"/>
            <a:r>
              <a:rPr lang="tr" b="0" i="0" u="none" baseline="0" dirty="0">
                <a:solidFill>
                  <a:srgbClr val="202122"/>
                </a:solidFill>
                <a:effectLst/>
                <a:latin typeface="Arial" panose="020B0604020202020204" pitchFamily="34" charset="0"/>
              </a:rPr>
              <a:t>DoS saldırılarının failleri genellikle bankalar veya </a:t>
            </a:r>
            <a:r>
              <a:rPr lang="tr" b="0" i="0" u="none" strike="noStrike" baseline="0" dirty="0">
                <a:solidFill>
                  <a:srgbClr val="0B0080"/>
                </a:solidFill>
                <a:effectLst/>
                <a:latin typeface="Arial" panose="020B0604020202020204" pitchFamily="34" charset="0"/>
                <a:hlinkClick r:id="rId9" tooltip="Credit card"/>
              </a:rPr>
              <a:t>kredi kartı</a:t>
            </a:r>
            <a:r>
              <a:rPr lang="tr" b="0" i="0" u="none" baseline="0" dirty="0">
                <a:solidFill>
                  <a:srgbClr val="202122"/>
                </a:solidFill>
                <a:effectLst/>
                <a:latin typeface="Arial" panose="020B0604020202020204" pitchFamily="34" charset="0"/>
              </a:rPr>
              <a:t> </a:t>
            </a:r>
            <a:r>
              <a:rPr lang="tr" b="0" i="0" u="none" strike="noStrike" baseline="0" dirty="0">
                <a:solidFill>
                  <a:srgbClr val="0B0080"/>
                </a:solidFill>
                <a:effectLst/>
                <a:latin typeface="Arial" panose="020B0604020202020204" pitchFamily="34" charset="0"/>
                <a:hlinkClick r:id="rId10" tooltip="Payment gateway"/>
              </a:rPr>
              <a:t>ödeme ağ geçitleri</a:t>
            </a:r>
            <a:r>
              <a:rPr lang="tr" b="0" i="0" u="none" baseline="0" dirty="0">
                <a:solidFill>
                  <a:srgbClr val="202122"/>
                </a:solidFill>
                <a:effectLst/>
                <a:latin typeface="Arial" panose="020B0604020202020204" pitchFamily="34" charset="0"/>
              </a:rPr>
              <a:t> gibi yüksek profilli </a:t>
            </a:r>
            <a:r>
              <a:rPr lang="tr" b="0" i="0" u="none" strike="noStrike" baseline="0" dirty="0">
                <a:solidFill>
                  <a:srgbClr val="0B0080"/>
                </a:solidFill>
                <a:effectLst/>
                <a:latin typeface="Arial" panose="020B0604020202020204" pitchFamily="34" charset="0"/>
                <a:hlinkClick r:id="rId11" tooltip="Web server"/>
              </a:rPr>
              <a:t>İnternet sunucularında</a:t>
            </a:r>
            <a:r>
              <a:rPr lang="tr" b="0" i="0" u="none" baseline="0" dirty="0">
                <a:solidFill>
                  <a:srgbClr val="202122"/>
                </a:solidFill>
                <a:effectLst/>
                <a:latin typeface="Arial" panose="020B0604020202020204" pitchFamily="34" charset="0"/>
              </a:rPr>
              <a:t> barındırılan siteleri veya hizmetleri hedef alır. Saldırganlar </a:t>
            </a:r>
            <a:r>
              <a:rPr lang="tr" b="0" i="0" u="none" strike="noStrike" baseline="0" dirty="0">
                <a:solidFill>
                  <a:srgbClr val="0B0080"/>
                </a:solidFill>
                <a:effectLst/>
                <a:latin typeface="Arial" panose="020B0604020202020204" pitchFamily="34" charset="0"/>
                <a:hlinkClick r:id="rId12" tooltip="Revenge"/>
              </a:rPr>
              <a:t>intikam</a:t>
            </a:r>
            <a:r>
              <a:rPr lang="tr" b="0" i="0" u="none" baseline="0" dirty="0">
                <a:solidFill>
                  <a:srgbClr val="202122"/>
                </a:solidFill>
                <a:effectLst/>
                <a:latin typeface="Arial" panose="020B0604020202020204" pitchFamily="34" charset="0"/>
              </a:rPr>
              <a:t>, </a:t>
            </a:r>
            <a:r>
              <a:rPr lang="tr" b="0" i="0" u="none" strike="noStrike" baseline="0" dirty="0">
                <a:solidFill>
                  <a:srgbClr val="0B0080"/>
                </a:solidFill>
                <a:effectLst/>
                <a:latin typeface="Arial" panose="020B0604020202020204" pitchFamily="34" charset="0"/>
                <a:hlinkClick r:id="rId13" tooltip="Blackmail"/>
              </a:rPr>
              <a:t>şantaj</a:t>
            </a:r>
            <a:r>
              <a:rPr lang="tr" b="0" i="0" u="none" strike="noStrike" baseline="30000" dirty="0">
                <a:solidFill>
                  <a:srgbClr val="0B0080"/>
                </a:solidFill>
                <a:effectLst/>
                <a:latin typeface="Arial" panose="020B0604020202020204" pitchFamily="34" charset="0"/>
                <a:hlinkClick r:id="rId8"/>
              </a:rPr>
              <a:t>[2][3][4]</a:t>
            </a:r>
            <a:r>
              <a:rPr lang="tr" b="0" i="0" u="none" baseline="0" dirty="0">
                <a:solidFill>
                  <a:srgbClr val="202122"/>
                </a:solidFill>
                <a:effectLst/>
                <a:latin typeface="Arial" panose="020B0604020202020204" pitchFamily="34" charset="0"/>
              </a:rPr>
              <a:t> ve </a:t>
            </a:r>
            <a:r>
              <a:rPr lang="tr" b="0" i="0" u="none" strike="noStrike" baseline="0" dirty="0">
                <a:solidFill>
                  <a:srgbClr val="0B0080"/>
                </a:solidFill>
                <a:effectLst/>
                <a:latin typeface="Arial" panose="020B0604020202020204" pitchFamily="34" charset="0"/>
                <a:hlinkClick r:id="rId14" tooltip="Activism"/>
              </a:rPr>
              <a:t>aktivizm</a:t>
            </a:r>
            <a:r>
              <a:rPr lang="tr" b="0" i="0" u="none" strike="noStrike" baseline="30000" dirty="0">
                <a:solidFill>
                  <a:srgbClr val="0B0080"/>
                </a:solidFill>
                <a:effectLst/>
                <a:latin typeface="Arial" panose="020B0604020202020204" pitchFamily="34" charset="0"/>
                <a:hlinkClick r:id="rId14" tooltip="Activism"/>
              </a:rPr>
              <a:t>[5]</a:t>
            </a:r>
            <a:r>
              <a:rPr lang="tr" b="0" i="0" u="none" baseline="0" dirty="0">
                <a:solidFill>
                  <a:srgbClr val="202122"/>
                </a:solidFill>
                <a:effectLst/>
                <a:latin typeface="Arial" panose="020B0604020202020204" pitchFamily="34" charset="0"/>
              </a:rPr>
              <a:t> amacıyla bu saldırıları gerçekleştirebilirler.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55</a:t>
            </a:fld>
            <a:endParaRPr lang="tr" altLang="en-US"/>
          </a:p>
        </p:txBody>
      </p:sp>
    </p:spTree>
    <p:extLst>
      <p:ext uri="{BB962C8B-B14F-4D97-AF65-F5344CB8AC3E}">
        <p14:creationId xmlns:p14="http://schemas.microsoft.com/office/powerpoint/2010/main" xmlns="" val="244145057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strike="noStrike" baseline="0" dirty="0">
                <a:solidFill>
                  <a:srgbClr val="0B0080"/>
                </a:solidFill>
                <a:effectLst/>
                <a:latin typeface="Arial" panose="020B0604020202020204" pitchFamily="34" charset="0"/>
                <a:hlinkClick r:id="rId3" tooltip="Computing"/>
              </a:rPr>
              <a:t>Bilişimde</a:t>
            </a:r>
            <a:r>
              <a:rPr lang="tr" b="0" i="0" u="none" baseline="0" dirty="0">
                <a:solidFill>
                  <a:srgbClr val="202122"/>
                </a:solidFill>
                <a:effectLst/>
                <a:latin typeface="Arial" panose="020B0604020202020204" pitchFamily="34" charset="0"/>
              </a:rPr>
              <a:t>, bir </a:t>
            </a:r>
            <a:r>
              <a:rPr lang="tr" b="1" i="0" u="none" baseline="0" dirty="0">
                <a:solidFill>
                  <a:srgbClr val="202122"/>
                </a:solidFill>
                <a:effectLst/>
                <a:latin typeface="Arial" panose="020B0604020202020204" pitchFamily="34" charset="0"/>
              </a:rPr>
              <a:t>hizmet aksatma saldırısı (DoS saldırısı)</a:t>
            </a:r>
            <a:r>
              <a:rPr lang="tr" b="0" i="0" u="none" baseline="0" dirty="0">
                <a:solidFill>
                  <a:srgbClr val="202122"/>
                </a:solidFill>
                <a:effectLst/>
                <a:latin typeface="Arial" panose="020B0604020202020204" pitchFamily="34" charset="0"/>
              </a:rPr>
              <a:t>, failin </a:t>
            </a:r>
            <a:r>
              <a:rPr lang="tr" b="0" i="0" u="none" strike="noStrike" baseline="0" dirty="0">
                <a:solidFill>
                  <a:srgbClr val="0B0080"/>
                </a:solidFill>
                <a:effectLst/>
                <a:latin typeface="Arial" panose="020B0604020202020204" pitchFamily="34" charset="0"/>
                <a:hlinkClick r:id="rId4" tooltip="Internet"/>
              </a:rPr>
              <a:t>İnternete</a:t>
            </a:r>
            <a:r>
              <a:rPr lang="tr" b="0" i="0" u="none" baseline="0" dirty="0">
                <a:solidFill>
                  <a:srgbClr val="202122"/>
                </a:solidFill>
                <a:effectLst/>
                <a:latin typeface="Arial" panose="020B0604020202020204" pitchFamily="34" charset="0"/>
              </a:rPr>
              <a:t> bağlı bir </a:t>
            </a:r>
            <a:r>
              <a:rPr lang="tr" b="0" i="0" u="none" strike="noStrike" baseline="0" dirty="0">
                <a:solidFill>
                  <a:srgbClr val="0B0080"/>
                </a:solidFill>
                <a:effectLst/>
                <a:latin typeface="Arial" panose="020B0604020202020204" pitchFamily="34" charset="0"/>
                <a:hlinkClick r:id="rId5" tooltip="Host (network)"/>
              </a:rPr>
              <a:t>ana bilgisayarın</a:t>
            </a:r>
            <a:r>
              <a:rPr lang="tr" b="0" i="0" u="none" baseline="0" dirty="0">
                <a:solidFill>
                  <a:srgbClr val="202122"/>
                </a:solidFill>
                <a:effectLst/>
                <a:latin typeface="Arial" panose="020B0604020202020204" pitchFamily="34" charset="0"/>
              </a:rPr>
              <a:t> </a:t>
            </a:r>
            <a:r>
              <a:rPr lang="tr" b="0" i="0" u="none" strike="noStrike" baseline="0" dirty="0">
                <a:solidFill>
                  <a:srgbClr val="0B0080"/>
                </a:solidFill>
                <a:effectLst/>
                <a:latin typeface="Arial" panose="020B0604020202020204" pitchFamily="34" charset="0"/>
                <a:hlinkClick r:id="rId6" tooltip="Network service"/>
              </a:rPr>
              <a:t>hizmetlerini</a:t>
            </a:r>
            <a:r>
              <a:rPr lang="tr" b="0" i="0" u="none" baseline="0" dirty="0">
                <a:solidFill>
                  <a:srgbClr val="202122"/>
                </a:solidFill>
                <a:effectLst/>
                <a:latin typeface="Arial" panose="020B0604020202020204" pitchFamily="34" charset="0"/>
              </a:rPr>
              <a:t> geçici veya süresiz olarak kesintiye uğratarak bir makineyi veya ağ kaynağını ilgili </a:t>
            </a:r>
            <a:r>
              <a:rPr lang="tr" b="0" i="0" u="none" strike="noStrike" baseline="0" dirty="0">
                <a:solidFill>
                  <a:srgbClr val="0B0080"/>
                </a:solidFill>
                <a:effectLst/>
                <a:latin typeface="Arial" panose="020B0604020202020204" pitchFamily="34" charset="0"/>
                <a:hlinkClick r:id="rId7" tooltip="User (computing)"/>
              </a:rPr>
              <a:t>kullanıcıları</a:t>
            </a:r>
            <a:r>
              <a:rPr lang="tr" b="0" i="0" u="none" baseline="0" dirty="0">
                <a:solidFill>
                  <a:srgbClr val="202122"/>
                </a:solidFill>
                <a:effectLst/>
                <a:latin typeface="Arial" panose="020B0604020202020204" pitchFamily="34" charset="0"/>
              </a:rPr>
              <a:t> için kullanılamaz hale getirmeye çalıştığı bir siber saldırıdır. Hizmet aksatma genellikle sistemlere aşırı yükleme yaparak meşru taleplerin bazılarının veya tümünün yerine getirilmesini önlemek amacıyla hedeflenen makine veya kaynağa çok yoğun miktarda gereksiz talep gönderilerek gerçekleştirilir.</a:t>
            </a:r>
            <a:r>
              <a:rPr lang="tr" b="0" i="0" u="none" strike="noStrike" baseline="30000" dirty="0">
                <a:solidFill>
                  <a:srgbClr val="0B0080"/>
                </a:solidFill>
                <a:effectLst/>
                <a:latin typeface="Arial" panose="020B0604020202020204" pitchFamily="34" charset="0"/>
                <a:hlinkClick r:id="rId8"/>
              </a:rPr>
              <a:t>[1]</a:t>
            </a:r>
            <a:endParaRPr lang="tr" b="0" i="0" dirty="0">
              <a:solidFill>
                <a:srgbClr val="202122"/>
              </a:solidFill>
              <a:effectLst/>
              <a:latin typeface="Arial" panose="020B0604020202020204" pitchFamily="34" charset="0"/>
            </a:endParaRPr>
          </a:p>
          <a:p>
            <a:pPr algn="l" rtl="0"/>
            <a:r>
              <a:rPr lang="tr" b="1" i="0" u="none" baseline="0" dirty="0">
                <a:solidFill>
                  <a:srgbClr val="202122"/>
                </a:solidFill>
                <a:effectLst/>
                <a:latin typeface="Arial" panose="020B0604020202020204" pitchFamily="34" charset="0"/>
              </a:rPr>
              <a:t>Dağıtık hizmet aksatma saldırısında (DDoS saldırısı)</a:t>
            </a:r>
            <a:r>
              <a:rPr lang="tr" b="0" i="0" u="none" baseline="0" dirty="0">
                <a:solidFill>
                  <a:srgbClr val="202122"/>
                </a:solidFill>
                <a:effectLst/>
                <a:latin typeface="Arial" panose="020B0604020202020204" pitchFamily="34" charset="0"/>
              </a:rPr>
              <a:t>, mağdurun sistemini felç eden trafik birçok farklı kaynaktan gelir. Bu, tek bir kaynağı bloke ederek saldırıyı durdurmayı tamamen imkansız hale getirir.</a:t>
            </a:r>
          </a:p>
          <a:p>
            <a:pPr algn="l" rtl="0"/>
            <a:r>
              <a:rPr lang="tr" b="0" i="0" u="none" baseline="0" dirty="0">
                <a:solidFill>
                  <a:srgbClr val="202122"/>
                </a:solidFill>
                <a:effectLst/>
                <a:latin typeface="Arial" panose="020B0604020202020204" pitchFamily="34" charset="0"/>
              </a:rPr>
              <a:t>Bir DoS veya DDoS saldırısı, bir mağazanın giriş kapısını dolduran bir grup insanın meşru müşterilerin girmesini zorlaştırarak ticareti bozmasına benzer.</a:t>
            </a:r>
          </a:p>
          <a:p>
            <a:pPr algn="l" rtl="0"/>
            <a:r>
              <a:rPr lang="tr" b="0" i="0" u="none" baseline="0" dirty="0">
                <a:solidFill>
                  <a:srgbClr val="202122"/>
                </a:solidFill>
                <a:effectLst/>
                <a:latin typeface="Arial" panose="020B0604020202020204" pitchFamily="34" charset="0"/>
              </a:rPr>
              <a:t>DoS saldırılarının failleri genellikle bankalar veya </a:t>
            </a:r>
            <a:r>
              <a:rPr lang="tr" b="0" i="0" u="none" strike="noStrike" baseline="0" dirty="0">
                <a:solidFill>
                  <a:srgbClr val="0B0080"/>
                </a:solidFill>
                <a:effectLst/>
                <a:latin typeface="Arial" panose="020B0604020202020204" pitchFamily="34" charset="0"/>
                <a:hlinkClick r:id="rId9" tooltip="Credit card"/>
              </a:rPr>
              <a:t>kredi kartı</a:t>
            </a:r>
            <a:r>
              <a:rPr lang="tr" b="0" i="0" u="none" baseline="0" dirty="0">
                <a:solidFill>
                  <a:srgbClr val="202122"/>
                </a:solidFill>
                <a:effectLst/>
                <a:latin typeface="Arial" panose="020B0604020202020204" pitchFamily="34" charset="0"/>
              </a:rPr>
              <a:t> </a:t>
            </a:r>
            <a:r>
              <a:rPr lang="tr" b="0" i="0" u="none" strike="noStrike" baseline="0" dirty="0">
                <a:solidFill>
                  <a:srgbClr val="0B0080"/>
                </a:solidFill>
                <a:effectLst/>
                <a:latin typeface="Arial" panose="020B0604020202020204" pitchFamily="34" charset="0"/>
                <a:hlinkClick r:id="rId10" tooltip="Payment gateway"/>
              </a:rPr>
              <a:t>ödeme ağ geçitleri</a:t>
            </a:r>
            <a:r>
              <a:rPr lang="tr" b="0" i="0" u="none" baseline="0" dirty="0">
                <a:solidFill>
                  <a:srgbClr val="202122"/>
                </a:solidFill>
                <a:effectLst/>
                <a:latin typeface="Arial" panose="020B0604020202020204" pitchFamily="34" charset="0"/>
              </a:rPr>
              <a:t> gibi yüksek profilli </a:t>
            </a:r>
            <a:r>
              <a:rPr lang="tr" b="0" i="0" u="none" strike="noStrike" baseline="0" dirty="0">
                <a:solidFill>
                  <a:srgbClr val="0B0080"/>
                </a:solidFill>
                <a:effectLst/>
                <a:latin typeface="Arial" panose="020B0604020202020204" pitchFamily="34" charset="0"/>
                <a:hlinkClick r:id="rId11" tooltip="Web server"/>
              </a:rPr>
              <a:t>İnternet sunucularında</a:t>
            </a:r>
            <a:r>
              <a:rPr lang="tr" b="0" i="0" u="none" baseline="0" dirty="0">
                <a:solidFill>
                  <a:srgbClr val="202122"/>
                </a:solidFill>
                <a:effectLst/>
                <a:latin typeface="Arial" panose="020B0604020202020204" pitchFamily="34" charset="0"/>
              </a:rPr>
              <a:t> barındırılan siteleri veya hizmetleri hedef alır. Saldırganlar </a:t>
            </a:r>
            <a:r>
              <a:rPr lang="tr" b="0" i="0" u="none" strike="noStrike" baseline="0" dirty="0">
                <a:solidFill>
                  <a:srgbClr val="0B0080"/>
                </a:solidFill>
                <a:effectLst/>
                <a:latin typeface="Arial" panose="020B0604020202020204" pitchFamily="34" charset="0"/>
                <a:hlinkClick r:id="rId12" tooltip="Revenge"/>
              </a:rPr>
              <a:t>intikam</a:t>
            </a:r>
            <a:r>
              <a:rPr lang="tr" b="0" i="0" u="none" baseline="0" dirty="0">
                <a:solidFill>
                  <a:srgbClr val="202122"/>
                </a:solidFill>
                <a:effectLst/>
                <a:latin typeface="Arial" panose="020B0604020202020204" pitchFamily="34" charset="0"/>
              </a:rPr>
              <a:t>, </a:t>
            </a:r>
            <a:r>
              <a:rPr lang="tr" b="0" i="0" u="none" strike="noStrike" baseline="0" dirty="0">
                <a:solidFill>
                  <a:srgbClr val="0B0080"/>
                </a:solidFill>
                <a:effectLst/>
                <a:latin typeface="Arial" panose="020B0604020202020204" pitchFamily="34" charset="0"/>
                <a:hlinkClick r:id="rId13" tooltip="Blackmail"/>
              </a:rPr>
              <a:t>şantaj</a:t>
            </a:r>
            <a:r>
              <a:rPr lang="tr" b="0" i="0" u="none" strike="noStrike" baseline="30000" dirty="0">
                <a:solidFill>
                  <a:srgbClr val="0B0080"/>
                </a:solidFill>
                <a:effectLst/>
                <a:latin typeface="Arial" panose="020B0604020202020204" pitchFamily="34" charset="0"/>
                <a:hlinkClick r:id="rId8"/>
              </a:rPr>
              <a:t>[2][3][4]</a:t>
            </a:r>
            <a:r>
              <a:rPr lang="tr" b="0" i="0" u="none" baseline="0" dirty="0">
                <a:solidFill>
                  <a:srgbClr val="202122"/>
                </a:solidFill>
                <a:effectLst/>
                <a:latin typeface="Arial" panose="020B0604020202020204" pitchFamily="34" charset="0"/>
              </a:rPr>
              <a:t> ve </a:t>
            </a:r>
            <a:r>
              <a:rPr lang="tr" b="0" i="0" u="none" strike="noStrike" baseline="0" dirty="0">
                <a:solidFill>
                  <a:srgbClr val="0B0080"/>
                </a:solidFill>
                <a:effectLst/>
                <a:latin typeface="Arial" panose="020B0604020202020204" pitchFamily="34" charset="0"/>
                <a:hlinkClick r:id="rId14" tooltip="Activism"/>
              </a:rPr>
              <a:t>aktivizm</a:t>
            </a:r>
            <a:r>
              <a:rPr lang="tr" b="0" i="0" u="none" strike="noStrike" baseline="30000" dirty="0">
                <a:solidFill>
                  <a:srgbClr val="0B0080"/>
                </a:solidFill>
                <a:effectLst/>
                <a:latin typeface="Arial" panose="020B0604020202020204" pitchFamily="34" charset="0"/>
                <a:hlinkClick r:id="rId14" tooltip="Activism"/>
              </a:rPr>
              <a:t>[5]</a:t>
            </a:r>
            <a:r>
              <a:rPr lang="tr" b="0" i="0" u="none" baseline="0" dirty="0">
                <a:solidFill>
                  <a:srgbClr val="202122"/>
                </a:solidFill>
                <a:effectLst/>
                <a:latin typeface="Arial" panose="020B0604020202020204" pitchFamily="34" charset="0"/>
              </a:rPr>
              <a:t> amacıyla bu saldırıları gerçekleştirebilirler.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56</a:t>
            </a:fld>
            <a:endParaRPr lang="tr" altLang="en-US"/>
          </a:p>
        </p:txBody>
      </p:sp>
    </p:spTree>
    <p:extLst>
      <p:ext uri="{BB962C8B-B14F-4D97-AF65-F5344CB8AC3E}">
        <p14:creationId xmlns:p14="http://schemas.microsoft.com/office/powerpoint/2010/main" xmlns="" val="28683456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solidFill>
                  <a:srgbClr val="585858"/>
                </a:solidFill>
                <a:effectLst/>
                <a:latin typeface="Arial" panose="020B0604020202020204" pitchFamily="34" charset="0"/>
              </a:rPr>
              <a:t>Botnetler, İnternetin en ağır yük çeken unsurlarıdır. İnternet sitelerinin faaliyetlerine devam etmesini sağlamak için bir dizi tekrarlayan görevi yerine getiren bağlı bilgisayarlardır. Çoğunlukla İnternet Üzerinden Sohbet (IRC) ile bağlantılı olarak kullanılırlar. Bu tür botnetler tamamen yasaldır ve hatta İnternette sorunsuz bir kullanıcı deneyimi sağlamak için faydalıdır.</a:t>
            </a:r>
          </a:p>
          <a:p>
            <a:pPr algn="l" rtl="0"/>
            <a:endParaRPr lang="tr" b="0" i="0" dirty="0">
              <a:solidFill>
                <a:srgbClr val="585858"/>
              </a:solidFill>
              <a:effectLst/>
              <a:latin typeface="Arial" panose="020B0604020202020204" pitchFamily="34" charset="0"/>
            </a:endParaRPr>
          </a:p>
          <a:p>
            <a:pPr algn="l" rtl="0"/>
            <a:r>
              <a:rPr lang="tr" b="0" i="0" u="none" baseline="0" dirty="0">
                <a:solidFill>
                  <a:srgbClr val="585858"/>
                </a:solidFill>
                <a:effectLst/>
                <a:latin typeface="Arial" panose="020B0604020202020204" pitchFamily="34" charset="0"/>
              </a:rPr>
              <a:t>Dikkat etmeniz gereken şey yasa dışı ve kötü amaçlı botnetlerdir. Botnetler kötü amaçlı bir kodla makinenize erişim sağlar. Bazı durumlarda makineniz doğrudan saldırıya uğrarken, diğer durumlarda "örümcek" olarak bilinen, İnternette güvenlik açıklarından yararlanmak için gezinen bir program saldırıyı otomatik olarak gerçekleştirir.</a:t>
            </a:r>
          </a:p>
          <a:p>
            <a:pPr algn="l" rtl="0"/>
            <a:endParaRPr lang="tr" b="0" i="0" dirty="0">
              <a:solidFill>
                <a:srgbClr val="585858"/>
              </a:solidFill>
              <a:effectLst/>
              <a:latin typeface="Arial" panose="020B0604020202020204" pitchFamily="34" charset="0"/>
            </a:endParaRPr>
          </a:p>
          <a:p>
            <a:pPr algn="l" rtl="0"/>
            <a:r>
              <a:rPr lang="tr" b="0" i="0" u="none" baseline="0" dirty="0">
                <a:solidFill>
                  <a:srgbClr val="585858"/>
                </a:solidFill>
                <a:effectLst/>
                <a:latin typeface="Arial" panose="020B0604020202020204" pitchFamily="34" charset="0"/>
              </a:rPr>
              <a:t>Çoğu zaman bir botnetin yapmak istediği şey bilgisayarınızı ağına eklemektir. Bu genellikle </a:t>
            </a:r>
            <a:r>
              <a:rPr lang="tr" b="0" i="0" u="none" strike="noStrike" baseline="0" dirty="0">
                <a:solidFill>
                  <a:srgbClr val="0089C6"/>
                </a:solidFill>
                <a:effectLst/>
                <a:latin typeface="Arial" panose="020B0604020202020204" pitchFamily="34" charset="0"/>
                <a:hlinkClick r:id="rId3"/>
              </a:rPr>
              <a:t>fark ettirmeden bir dosya indirilmesini</a:t>
            </a:r>
            <a:r>
              <a:rPr lang="tr" b="0" i="0" u="none" baseline="0" dirty="0">
                <a:solidFill>
                  <a:srgbClr val="585858"/>
                </a:solidFill>
                <a:effectLst/>
                <a:latin typeface="Arial" panose="020B0604020202020204" pitchFamily="34" charset="0"/>
              </a:rPr>
              <a:t> sağlayarak veya bilgisayarınıza </a:t>
            </a:r>
            <a:r>
              <a:rPr lang="tr" b="0" i="0" u="none" strike="noStrike" baseline="0" dirty="0">
                <a:solidFill>
                  <a:srgbClr val="0089C6"/>
                </a:solidFill>
                <a:effectLst/>
                <a:latin typeface="Arial" panose="020B0604020202020204" pitchFamily="34" charset="0"/>
                <a:hlinkClick r:id="rId4"/>
              </a:rPr>
              <a:t>bir Truva atı yüklemeniz için sizi kandırarak</a:t>
            </a:r>
            <a:r>
              <a:rPr lang="tr" b="0" i="0" u="none" baseline="0" dirty="0">
                <a:solidFill>
                  <a:srgbClr val="585858"/>
                </a:solidFill>
                <a:effectLst/>
                <a:latin typeface="Arial" panose="020B0604020202020204" pitchFamily="34" charset="0"/>
              </a:rPr>
              <a:t> gerçekleşir. Yazılım indirildikten sonra, botnet artık ana bilgisayarıyla iletişime geçecek ve her şeyin hazır olduğunu bildirecektir. Artık bilgisayarınız, telefonunuz veya tabletiniz tamamen botneti oluşturan kişinin kontrolü altında.</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algn="l" rtl="0"/>
            <a:r>
              <a:rPr lang="tr" b="0" i="0" u="none" baseline="0" dirty="0">
                <a:solidFill>
                  <a:srgbClr val="585858"/>
                </a:solidFill>
                <a:effectLst/>
                <a:latin typeface="Arial" panose="020B0604020202020204" pitchFamily="34" charset="0"/>
              </a:rPr>
              <a:t>Botnet sahibi bilgisayarınızın kontrolünü ele geçirdikten sonra, genellikle makinenizi diğer kötü amaçlı görevleri yerine getirmek için kullanır. Botnetler tarafından yürütülen yaygın görevler şunları içerir:</a:t>
            </a:r>
          </a:p>
          <a:p>
            <a:pPr algn="l" rtl="0">
              <a:buFont typeface="Arial" panose="020B0604020202020204" pitchFamily="34" charset="0"/>
              <a:buChar char="•"/>
            </a:pPr>
            <a:r>
              <a:rPr lang="tr" b="0" i="0" u="none" baseline="0" dirty="0">
                <a:solidFill>
                  <a:srgbClr val="585858"/>
                </a:solidFill>
                <a:effectLst/>
                <a:latin typeface="Arial" panose="020B0604020202020204" pitchFamily="34" charset="0"/>
              </a:rPr>
              <a:t>İnternet sitelerini kapatmak amacıyla dağıtık hizmet aksatma (DDoS) saldırılarına yardımcı olmak için makinenizin gücünü kullanmak.</a:t>
            </a:r>
          </a:p>
          <a:p>
            <a:pPr algn="l" rtl="0">
              <a:buFont typeface="Arial" panose="020B0604020202020204" pitchFamily="34" charset="0"/>
              <a:buChar char="•"/>
            </a:pPr>
            <a:r>
              <a:rPr lang="tr" b="0" i="0" u="none" baseline="0" dirty="0">
                <a:solidFill>
                  <a:srgbClr val="585858"/>
                </a:solidFill>
                <a:effectLst/>
                <a:latin typeface="Arial" panose="020B0604020202020204" pitchFamily="34" charset="0"/>
              </a:rPr>
              <a:t>Milyonlarca İnternet kullanıcısına istenmeyen e-posta göndermek.</a:t>
            </a:r>
          </a:p>
          <a:p>
            <a:pPr algn="l" rtl="0">
              <a:buFont typeface="Arial" panose="020B0604020202020204" pitchFamily="34" charset="0"/>
              <a:buChar char="•"/>
            </a:pPr>
            <a:r>
              <a:rPr lang="tr" b="0" i="0" u="none" baseline="0" dirty="0">
                <a:solidFill>
                  <a:srgbClr val="585858"/>
                </a:solidFill>
                <a:effectLst/>
                <a:latin typeface="Arial" panose="020B0604020202020204" pitchFamily="34" charset="0"/>
              </a:rPr>
              <a:t>Mali kazanç için bir üçüncü taraf İnternet sitesinde sahte İnternet trafiği oluşturmak.</a:t>
            </a:r>
          </a:p>
          <a:p>
            <a:pPr algn="l" rtl="0">
              <a:buFont typeface="Arial" panose="020B0604020202020204" pitchFamily="34" charset="0"/>
              <a:buChar char="•"/>
            </a:pPr>
            <a:r>
              <a:rPr lang="tr" b="0" i="0" u="none" baseline="0" dirty="0">
                <a:solidFill>
                  <a:srgbClr val="585858"/>
                </a:solidFill>
                <a:effectLst/>
                <a:latin typeface="Arial" panose="020B0604020202020204" pitchFamily="34" charset="0"/>
              </a:rPr>
              <a:t>Özellikle size yönelik olarak gösterilen İnternet tarayıcınızdaki afiş reklamları değiştirmek.</a:t>
            </a:r>
          </a:p>
          <a:p>
            <a:pPr algn="l" rtl="0">
              <a:buFont typeface="Arial" panose="020B0604020202020204" pitchFamily="34" charset="0"/>
              <a:buChar char="•"/>
            </a:pPr>
            <a:r>
              <a:rPr lang="tr" b="0" i="0" u="none" baseline="0" dirty="0">
                <a:solidFill>
                  <a:srgbClr val="585858"/>
                </a:solidFill>
                <a:effectLst/>
                <a:latin typeface="Arial" panose="020B0604020202020204" pitchFamily="34" charset="0"/>
              </a:rPr>
              <a:t>Sahte bir casus yazılım önleme paketi aracılığıyla botnetin kaldırılması için ödeme yapmanızı sağlamak üzere tasarlanmış açılır reklamlar.</a:t>
            </a:r>
          </a:p>
          <a:p>
            <a:pPr algn="l" rtl="0"/>
            <a:r>
              <a:rPr lang="tr" b="0" i="0" u="none" baseline="0" dirty="0">
                <a:solidFill>
                  <a:srgbClr val="585858"/>
                </a:solidFill>
                <a:effectLst/>
                <a:latin typeface="Arial" panose="020B0604020202020204" pitchFamily="34" charset="0"/>
              </a:rPr>
              <a:t>Kısacası, bir botnet, botnetlerin yaptığı şeyleri yapmak için bilgisayarınıza saldırır: Sıradan görevleri daha hızlı ve daha iyi bir şekilde gerçekleştirmek.</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57</a:t>
            </a:fld>
            <a:endParaRPr lang="tr" altLang="en-US"/>
          </a:p>
        </p:txBody>
      </p:sp>
    </p:spTree>
    <p:extLst>
      <p:ext uri="{BB962C8B-B14F-4D97-AF65-F5344CB8AC3E}">
        <p14:creationId xmlns:p14="http://schemas.microsoft.com/office/powerpoint/2010/main" xmlns="" val="13501284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r>
              <a:rPr lang="tr" b="0" i="0" u="none" baseline="0" dirty="0"/>
              <a:t>Botnetin nasıl kurulduğu ve hedefli saldırılar düzenlemek için bir hizmet olarak nasıl sunulabildiği resimde gösterilmektedir.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0" indent="0" algn="l" rtl="0">
              <a:buFont typeface="Arial" panose="020B0604020202020204" pitchFamily="34" charset="0"/>
              <a:buNone/>
            </a:pPr>
            <a:r>
              <a:rPr lang="tr" sz="1200" b="0" i="0" u="none" kern="1200" baseline="0" dirty="0">
                <a:solidFill>
                  <a:schemeClr val="tx1"/>
                </a:solidFill>
                <a:latin typeface="+mn-lt"/>
                <a:ea typeface="MS PGothic" pitchFamily="34" charset="-128"/>
                <a:cs typeface="ＭＳ Ｐゴシック" charset="0"/>
              </a:rPr>
              <a:t>1) Bilgisayar korsanı, birkaç makineye (binlerce veya milyonlarca olabilir) kötü amaçlı bir yazılım yerleştirmek için bir yöntem oluşturur. Kullanıcılar bu yazılımın makinelerinde mevcut olduğuna dair çok az bilgiye sahiptir ve normalde iyi korunmayan veya yamalı bilgisayarlara saldırı düzenlenir.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0" indent="0" algn="l" rtl="0">
              <a:buFont typeface="Arial" panose="020B0604020202020204" pitchFamily="34" charset="0"/>
              <a:buNone/>
            </a:pPr>
            <a:r>
              <a:rPr lang="tr" sz="1200" b="0" i="0" u="none" kern="1200" baseline="0" dirty="0">
                <a:solidFill>
                  <a:schemeClr val="tx1"/>
                </a:solidFill>
                <a:latin typeface="+mn-lt"/>
                <a:ea typeface="MS PGothic" pitchFamily="34" charset="-128"/>
                <a:cs typeface="ＭＳ Ｐゴシック" charset="0"/>
              </a:rPr>
              <a:t>2) Kötü amaçlı yazılım makineye girdikten sonra, saldırganlar ihtiyaç duyduklarında bu makineler üzerinde kontrole sahip olurlar. Bazı makineler çevrim dışı olabilir ve bu nedenle işe yaramaz hale gelebilir, ancak operasyonun ölçeği öyle büyüktür ki makinelerin %25-50'ini kaybetmeleri halinde bile, hala binlercesi saldırganların hizmetindedir.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0" indent="0" algn="l" rtl="0">
              <a:buFont typeface="Arial" panose="020B0604020202020204" pitchFamily="34" charset="0"/>
              <a:buNone/>
            </a:pPr>
            <a:r>
              <a:rPr lang="tr" sz="1200" b="0" i="0" u="none" kern="1200" baseline="0" dirty="0">
                <a:solidFill>
                  <a:schemeClr val="tx1"/>
                </a:solidFill>
                <a:latin typeface="+mn-lt"/>
                <a:ea typeface="MS PGothic" pitchFamily="34" charset="-128"/>
                <a:cs typeface="ＭＳ Ｐゴシック" charset="0"/>
              </a:rPr>
              <a:t>3) Sistemlerinin veya İnternetteki varlıklarının 7/24 çalışır durumda olmasına ihtiyaç duyan son kullanıcıdan (bir banka, şirket veya çevrim içi bir kumar şirketi olabilir) bir talepte bulunurlar. Kaynağı veya İnternet sitesini kapatmak için botneti kullanmakla tehdit ederek ticaret yapmalarını ve para kazanmalarını engellerler. Ayrıca bu, müşterilerinin onlara olan güvenini yitirmesine neden olabilir.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0" indent="0" algn="l" rtl="0">
              <a:buFont typeface="Arial" panose="020B0604020202020204" pitchFamily="34" charset="0"/>
              <a:buNone/>
            </a:pPr>
            <a:r>
              <a:rPr lang="tr" sz="1200" b="0" i="0" u="none" kern="1200" baseline="0" dirty="0">
                <a:solidFill>
                  <a:schemeClr val="tx1"/>
                </a:solidFill>
                <a:latin typeface="+mn-lt"/>
                <a:ea typeface="MS PGothic" pitchFamily="34" charset="-128"/>
                <a:cs typeface="ＭＳ Ｐゴシック" charset="0"/>
              </a:rPr>
              <a:t>4) İstediklerini alamazlarsa, zombi bilgisayarlara bazı eylemleri gerçekleştirmeleri için bir komut gönderirler. Binlerce istenmeyen e-posta gönderebilir veya İnternet sunucusuna gerçek talepler gönderip aşırı yüklenmesine ve çökmesine neden olabilirler.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0" indent="0" algn="l" rtl="0">
              <a:buFont typeface="Arial" panose="020B0604020202020204" pitchFamily="34" charset="0"/>
              <a:buNone/>
            </a:pPr>
            <a:r>
              <a:rPr lang="tr" sz="1200" b="0" i="0" u="none" kern="1200" baseline="0" dirty="0">
                <a:solidFill>
                  <a:schemeClr val="tx1"/>
                </a:solidFill>
                <a:latin typeface="+mn-lt"/>
                <a:ea typeface="MS PGothic" pitchFamily="34" charset="-128"/>
                <a:cs typeface="ＭＳ Ｐゴシック" charset="0"/>
              </a:rPr>
              <a:t>Aslında talepte bulunmadan önce yapabilecekleri şeyleri göstermek için bunu daha az kritik bir anda yapmış olabilirler.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58</a:t>
            </a:fld>
            <a:endParaRPr lang="tr" altLang="en-US"/>
          </a:p>
        </p:txBody>
      </p:sp>
    </p:spTree>
    <p:extLst>
      <p:ext uri="{BB962C8B-B14F-4D97-AF65-F5344CB8AC3E}">
        <p14:creationId xmlns:p14="http://schemas.microsoft.com/office/powerpoint/2010/main" xmlns="" val="4058804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800" b="0" i="0" u="none" strike="noStrike" baseline="0">
                <a:solidFill>
                  <a:srgbClr val="F04B56"/>
                </a:solidFill>
                <a:latin typeface="Roboto-Regular"/>
              </a:rPr>
              <a:t>Bu slaytta, sorunun ölçeği gösterilmektedir. 2018'de, daha önce bilinmeyen bir çoğaltma tekniği kullanılarak şimdiye kadar görülen en büyük iki DDoS saldırısı düzenlendi. </a:t>
            </a:r>
          </a:p>
          <a:p>
            <a:pPr algn="l" rtl="0"/>
            <a:r>
              <a:rPr lang="tr" sz="1800" b="0" i="0" u="none" strike="noStrike" baseline="0">
                <a:solidFill>
                  <a:srgbClr val="F04B56"/>
                </a:solidFill>
                <a:latin typeface="Roboto-Regular"/>
              </a:rPr>
              <a:t>Memcache, küçük rastgele veri yığınlarını depolamak için kullanılabilen açık kaynaklı bir uygulamadır ve amacı İnternet sitelerinin ve uygulamaların içeriği daha hızlı yüklemesine yardımcı olmaktır. Sosyal ağlar ve diğer çevrim içi kaynakların kullandığı GitHub en büyük çevrim içi geliştirici topluluğudur.</a:t>
            </a:r>
          </a:p>
          <a:p>
            <a:pPr algn="l" rtl="0"/>
            <a:r>
              <a:rPr lang="tr" sz="1800" b="0" i="0" u="none" strike="noStrike" baseline="0">
                <a:solidFill>
                  <a:srgbClr val="F04B56"/>
                </a:solidFill>
                <a:latin typeface="Roboto-Regular"/>
              </a:rPr>
              <a:t>Dünyanın en büyük sosyal ağı Facebook günde 500 terabayttan fazla veri alır (2017) (yaklaşık 21 TB/saat ve 0,35 TB/dakika).</a:t>
            </a:r>
          </a:p>
          <a:p>
            <a:pPr algn="l" rtl="0"/>
            <a:endParaRPr lang="tr" sz="1800" b="0" i="0" u="none" strike="noStrike" baseline="0" dirty="0">
              <a:solidFill>
                <a:srgbClr val="F04B56"/>
              </a:solidFill>
              <a:latin typeface="Roboto-Regular"/>
            </a:endParaRPr>
          </a:p>
          <a:p>
            <a:pPr algn="l" rtl="0"/>
            <a:endParaRPr lang="tr" sz="1800" b="0" i="0" u="none" strike="noStrike" baseline="0" dirty="0">
              <a:solidFill>
                <a:srgbClr val="F04B56"/>
              </a:solidFill>
              <a:latin typeface="Roboto-Regular"/>
            </a:endParaRPr>
          </a:p>
          <a:p>
            <a:pPr algn="l" rtl="0"/>
            <a:r>
              <a:rPr lang="tr" sz="1800" b="0" i="0" u="none" strike="noStrike" baseline="0">
                <a:solidFill>
                  <a:srgbClr val="F04B56"/>
                </a:solidFill>
                <a:latin typeface="Roboto-Regular"/>
              </a:rPr>
              <a:t>Bu DDoS saldırıları, bankalar gibi kritik altyapı parçaları da dahil olmak üzere kuruluşları felç ederek ve iş sürekliliğini sağlamak amacıyla azaltma kapasitelerini sürekli olarak artırmaya zorlayarak ciddi sonuçlara yol açar. Diğer içerik sağlayıcılar da bunu yaygın olarak kullanır.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59</a:t>
            </a:fld>
            <a:endParaRPr lang="tr" altLang="en-US"/>
          </a:p>
        </p:txBody>
      </p:sp>
    </p:spTree>
    <p:extLst>
      <p:ext uri="{BB962C8B-B14F-4D97-AF65-F5344CB8AC3E}">
        <p14:creationId xmlns:p14="http://schemas.microsoft.com/office/powerpoint/2010/main" xmlns="" val="26433559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2800" b="0" i="0" u="none" baseline="0">
                <a:solidFill>
                  <a:srgbClr val="000000"/>
                </a:solidFill>
                <a:effectLst/>
                <a:latin typeface="HelveticaNeueETW01-55Rg"/>
              </a:rPr>
              <a:t>Ulusal Altyapı, bir ülkenin işlemesi için gerekli olan ve günlük yaşam faaliyetlerinin dayandığı tesisler, sistemler, sahalar, bilgiler, insanlar, ağlar ve süreçlerdir.  Aynı zamanda, temel hizmetlerin devam ettirilmesi için kritik olmayan, ancak halka yönelik potansiyel tehlike (örneğin sivil nükleer ve kimyasal sahalar) nedeniyle korunması gereken bazı işlevler, sahalar ve kuruluşları da içerir.</a:t>
            </a:r>
            <a:endParaRPr lang="tr" sz="1800" b="0" i="0" u="none" strike="noStrike" baseline="0" dirty="0">
              <a:solidFill>
                <a:srgbClr val="3D3D5F"/>
              </a:solidFill>
              <a:latin typeface="Roboto-Light"/>
            </a:endParaRPr>
          </a:p>
          <a:p>
            <a:pPr algn="l" rtl="0"/>
            <a:endParaRPr lang="tr" sz="1800" b="0" i="0" u="none" strike="noStrike" baseline="0" dirty="0">
              <a:solidFill>
                <a:srgbClr val="3D3D5F"/>
              </a:solidFill>
              <a:latin typeface="Roboto-Light"/>
            </a:endParaRPr>
          </a:p>
          <a:p>
            <a:pPr algn="l" rtl="0"/>
            <a:r>
              <a:rPr lang="tr" sz="1800" b="0" i="0" u="none" strike="noStrike" baseline="0">
                <a:solidFill>
                  <a:srgbClr val="3D3D5F"/>
                </a:solidFill>
                <a:latin typeface="Roboto-Light"/>
              </a:rPr>
              <a:t>Tahmin edilebileceği gibi, bu saldırılar ile bu bölümün önceki kısımlarında ele alınan bazı saldırı araçları arasında bir miktar örtüşme vardır; yani bu saldırılar</a:t>
            </a:r>
          </a:p>
          <a:p>
            <a:pPr algn="l" rtl="0"/>
            <a:r>
              <a:rPr lang="tr" sz="1800" b="0" i="0" u="none" strike="noStrike" baseline="0">
                <a:solidFill>
                  <a:srgbClr val="3D3D5F"/>
                </a:solidFill>
                <a:latin typeface="Roboto-Light"/>
              </a:rPr>
              <a:t>DDoS veya kripto yazılımları içerebilir, ancak bu vakalarda, birincil amacın altyapının kendisine saldırmak olduğu saldırılara odaklanmaktadır.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800" b="0" i="0" u="none" strike="noStrike" baseline="0">
                <a:solidFill>
                  <a:srgbClr val="3D3D5F"/>
                </a:solidFill>
                <a:latin typeface="Roboto-Light"/>
              </a:rPr>
              <a:t>Mali getiri elde etmeyi amaçlayan suçluların bu altyapılara yönelik saldırıları olası değildir, çünkü bu tür saldırılar birden fazla kurumun dikkatini çeker ve bu nedenle orantısız bir risk oluşturur. </a:t>
            </a:r>
          </a:p>
          <a:p>
            <a:pPr algn="l" rtl="0"/>
            <a:r>
              <a:rPr lang="tr" sz="1800" b="0" i="0" u="none" strike="noStrike" baseline="0">
                <a:solidFill>
                  <a:srgbClr val="3D3D5F"/>
                </a:solidFill>
                <a:latin typeface="Roboto-Light"/>
              </a:rPr>
              <a:t>Muhtemel failler arasında ulusal devletlerin yanı sıra çaylak korsanlar (bilgisayar korsanlığı konusunda çok bilgisi olmamasına rağmen bulduğu zararlı yazılımlarla saldırılar düzenleyenler) yer alır. </a:t>
            </a:r>
          </a:p>
          <a:p>
            <a:pPr algn="l" rtl="0"/>
            <a:r>
              <a:rPr lang="tr" sz="1800" b="0" i="0" u="none" strike="noStrike" baseline="0">
                <a:solidFill>
                  <a:srgbClr val="3D3D5F"/>
                </a:solidFill>
                <a:latin typeface="Roboto-Light"/>
              </a:rPr>
              <a:t>Suçun bir hizmet olarak erişilebilirliği,bu tür saldırganların potansiyel olarak yıkıcı saldırılar gerçekleştirmesine olanak tanır.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60</a:t>
            </a:fld>
            <a:endParaRPr lang="tr" altLang="en-US"/>
          </a:p>
        </p:txBody>
      </p:sp>
    </p:spTree>
    <p:extLst>
      <p:ext uri="{BB962C8B-B14F-4D97-AF65-F5344CB8AC3E}">
        <p14:creationId xmlns:p14="http://schemas.microsoft.com/office/powerpoint/2010/main" xmlns="" val="41646228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800" b="0" i="0" u="none" strike="noStrike" kern="1200" baseline="0">
                <a:solidFill>
                  <a:srgbClr val="3D3D5F"/>
                </a:solidFill>
                <a:latin typeface="Roboto-Light"/>
                <a:ea typeface="MS PGothic" pitchFamily="34" charset="-128"/>
                <a:cs typeface="ＭＳ Ｐゴシック" charset="0"/>
              </a:rPr>
              <a:t>Bunlarla uğraşırken deliller akla gelebilecek en son husustur. Öncelikle sorunu ortadan kaldırmak için savunma ve risk azaltmaya odaklanılır.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61</a:t>
            </a:fld>
            <a:endParaRPr lang="tr" altLang="en-US"/>
          </a:p>
        </p:txBody>
      </p:sp>
    </p:spTree>
    <p:extLst>
      <p:ext uri="{BB962C8B-B14F-4D97-AF65-F5344CB8AC3E}">
        <p14:creationId xmlns:p14="http://schemas.microsoft.com/office/powerpoint/2010/main" xmlns="" val="351291373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800" b="0" i="0" u="none" strike="noStrike" kern="1200" baseline="0">
                <a:solidFill>
                  <a:srgbClr val="3D3D5F"/>
                </a:solidFill>
                <a:latin typeface="Roboto-Light"/>
                <a:ea typeface="MS PGothic" pitchFamily="34" charset="-128"/>
                <a:cs typeface="ＭＳ Ｐゴシック" charset="0"/>
              </a:rPr>
              <a:t>Bunlarla uğraşırken deliller akla gelebilecek en son husustur. Öncelikle sorunu ortadan kaldırmak için savunma ve risk azaltmaya odaklanılır.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800" b="0" i="0" u="none" strike="noStrike" kern="1200" baseline="0">
                <a:solidFill>
                  <a:srgbClr val="3D3D5F"/>
                </a:solidFill>
                <a:latin typeface="Roboto-Light"/>
                <a:ea typeface="MS PGothic" pitchFamily="34" charset="-128"/>
                <a:cs typeface="ＭＳ Ｐゴシック" charset="0"/>
              </a:rPr>
              <a:t>Soldaki slaytta verilen örnek, dosyaları kilitleyip anahtarı atarak aslında para kazanmak için değil, işletmenin işlerini bozmak için yapılmış bir fidye yazılımı saldırısıdır.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2800" b="0" i="0" u="none" baseline="0">
                <a:solidFill>
                  <a:srgbClr val="778596"/>
                </a:solidFill>
                <a:effectLst/>
                <a:latin typeface="Proxima Nova"/>
              </a:rPr>
              <a:t>Sağdaki örnek: Stuxnet tarihteki en gelişmiş kötü amaçlı yazılım saldırılarından biriydi.</a:t>
            </a:r>
            <a:r>
              <a:rPr lang="tr" sz="2800" b="0" i="0" u="none" baseline="0">
                <a:solidFill>
                  <a:srgbClr val="0E0618"/>
                </a:solidFill>
                <a:effectLst/>
                <a:latin typeface="Proxima Nova"/>
              </a:rPr>
              <a:t>Stuxnet, programlanabilir mantık denetleyicilerinin (PLC'ler) çalışmasını kesintiye uğratmak için tasarlanmış bir bilgisayar solucanıdır. İlk olarak 2010 yılında keşfedildi ve </a:t>
            </a:r>
            <a:r>
              <a:rPr lang="tr" sz="2800" b="0" i="0" u="none" baseline="0">
                <a:solidFill>
                  <a:srgbClr val="0E0618"/>
                </a:solidFill>
                <a:effectLst/>
                <a:latin typeface="Proxima Nova"/>
                <a:hlinkClick r:id="rId3">
                  <a:extLst>
                    <a:ext uri="{A12FA001-AC4F-418D-AE19-62706E023703}">
                      <ahyp:hlinkClr xmlns="" xmlns:ahyp="http://schemas.microsoft.com/office/drawing/2018/hyperlinkcolor" val="tx"/>
                    </a:ext>
                  </a:extLst>
                </a:hlinkClick>
              </a:rPr>
              <a:t>ABD ve İsrail arasında ortak bir çalışmayla</a:t>
            </a:r>
            <a:r>
              <a:rPr lang="tr" sz="2800" b="0" i="0" u="none" baseline="0">
                <a:solidFill>
                  <a:srgbClr val="0E0618"/>
                </a:solidFill>
                <a:effectLst/>
                <a:latin typeface="Proxima Nova"/>
              </a:rPr>
              <a:t> oluşturulduğuna inanılıyor, ancak her iki ülke de bunu kabul etmiyor. Diğer bilgiler slaytta verilmiştir.</a:t>
            </a:r>
            <a:endParaRPr lang="tr" sz="2800" b="0" i="0" kern="1200" dirty="0">
              <a:solidFill>
                <a:srgbClr val="0E0618"/>
              </a:solidFill>
              <a:effectLst/>
              <a:latin typeface="Proxima Nova"/>
              <a:ea typeface="MS PGothic" pitchFamily="34" charset="-128"/>
              <a:cs typeface="ＭＳ Ｐゴシック" charset="0"/>
            </a:endParaRPr>
          </a:p>
          <a:p>
            <a:pPr algn="l" rtl="0"/>
            <a:endParaRPr lang="tr" sz="2800" b="0" i="0" kern="1200" dirty="0">
              <a:solidFill>
                <a:srgbClr val="0E0618"/>
              </a:solidFill>
              <a:effectLst/>
              <a:latin typeface="Proxima Nova"/>
              <a:ea typeface="MS PGothic" pitchFamily="34" charset="-128"/>
              <a:cs typeface="ＭＳ Ｐゴシック" charset="0"/>
            </a:endParaRPr>
          </a:p>
          <a:p>
            <a:pPr algn="l" rtl="0"/>
            <a:r>
              <a:rPr lang="tr" sz="1800" b="0" i="0" u="none" strike="noStrike" kern="1200" baseline="0">
                <a:solidFill>
                  <a:srgbClr val="3D3D5F"/>
                </a:solidFill>
                <a:latin typeface="Roboto-Light"/>
                <a:ea typeface="MS PGothic" pitchFamily="34" charset="-128"/>
                <a:cs typeface="ＭＳ Ｐゴシック" charset="0"/>
              </a:rPr>
              <a:t>Ulus devletlerin diğer uluslara saldırma olasılıkları hala çok mümkün.</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62</a:t>
            </a:fld>
            <a:endParaRPr lang="tr" altLang="en-US"/>
          </a:p>
        </p:txBody>
      </p:sp>
    </p:spTree>
    <p:extLst>
      <p:ext uri="{BB962C8B-B14F-4D97-AF65-F5344CB8AC3E}">
        <p14:creationId xmlns:p14="http://schemas.microsoft.com/office/powerpoint/2010/main" xmlns="" val="8373632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b="0" i="0" u="none" baseline="0"/>
              <a:t>Bilgi toplumu, bilginin yaratılması, dağıtılması, kullanılması, bütünleştirilmesi ve manipüle edilmesinin önemli ekonomik, siyasi ve kültürel faaliyetler olduğu bir toplumdur. Başlıca itici güçleri, bir bilgi patlamasına neden olan ve ekonomi, eğitim, sağlık, savaş, yönetim ve demokrasi dahil olmak üzere sosyal örgütlenmenin tüm yönlerini derinden etkileyen ve değiştiren dijital bilgi ve iletişim teknolojileridir. Bu toplum biçimine katılma imkanına sahip kişiler bazen dijital vatandaşlar olarak adlandırılır. Bu, insanların toplumun yeni bir aşamasına girdiğini gösteren birçok etiketten biridir. (</a:t>
            </a:r>
            <a:r>
              <a:rPr lang="tr" b="0" i="1" u="none" baseline="0"/>
              <a:t>Hilbert, M. (2015). Digital Technology and Social Change, Beniger, James R. (1986). The Control Revolution: Technological and Economic Origins of the Information Society</a:t>
            </a:r>
            <a:r>
              <a:rPr lang="tr" b="0" i="0" u="none" baseline="0"/>
              <a:t>).</a:t>
            </a:r>
            <a:endParaRPr lang="tr" alt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a:t>
            </a:fld>
            <a:endParaRPr lang="tr" altLang="en-US"/>
          </a:p>
        </p:txBody>
      </p:sp>
    </p:spTree>
    <p:extLst>
      <p:ext uri="{BB962C8B-B14F-4D97-AF65-F5344CB8AC3E}">
        <p14:creationId xmlns:p14="http://schemas.microsoft.com/office/powerpoint/2010/main" xmlns="" val="9551894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63</a:t>
            </a:fld>
            <a:endParaRPr lang="tr" altLang="en-US"/>
          </a:p>
        </p:txBody>
      </p:sp>
    </p:spTree>
    <p:extLst>
      <p:ext uri="{BB962C8B-B14F-4D97-AF65-F5344CB8AC3E}">
        <p14:creationId xmlns:p14="http://schemas.microsoft.com/office/powerpoint/2010/main" xmlns="" val="29855190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Geleceği gösteren küre!</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IOCTA 2019'a dayanmaktadır</a:t>
            </a:r>
          </a:p>
          <a:p>
            <a:pPr algn="l" rtl="0"/>
            <a:endParaRPr lang="tr"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strike="noStrike" baseline="0">
                <a:solidFill>
                  <a:srgbClr val="3D3D5F"/>
                </a:solidFill>
                <a:latin typeface="Roboto-Light"/>
              </a:rPr>
              <a:t>Saldırıların çoğunda mevcut </a:t>
            </a:r>
            <a:r>
              <a:rPr lang="tr" sz="1200" b="0" i="0" u="none" strike="noStrike" baseline="0">
                <a:solidFill>
                  <a:srgbClr val="3D3D5F"/>
                </a:solidFill>
                <a:latin typeface="Roboto-LightItalic"/>
              </a:rPr>
              <a:t>çalışma tarzı</a:t>
            </a:r>
            <a:r>
              <a:rPr lang="tr" sz="1200" b="0" i="0" u="none" strike="noStrike" baseline="0">
                <a:solidFill>
                  <a:srgbClr val="3D3D5F"/>
                </a:solidFill>
                <a:latin typeface="Roboto-Light"/>
              </a:rPr>
              <a:t> kullanılmakta ve bilinen güvenlik açıklarından faydalanılmaktadır. Mevcut saldırılar çoğunlukla daha önceden saldırılmamış olan kurbanlara yönelecek (örneğin veri merkezlerini veya yedekleme sunucularını hedef alan fidye yazılımları) ve mevcut saldırı araçları gelişmeye devam edecektir (Truva atlarının rutin olarak kendiliğinden yayılan solucan işlevselliğini içermesi gibi).</a:t>
            </a:r>
            <a:r>
              <a:rPr lang="tr" sz="1000" b="0" i="0" u="none" kern="1200" baseline="0">
                <a:solidFill>
                  <a:schemeClr val="tx1"/>
                </a:solidFill>
                <a:latin typeface="+mn-lt"/>
                <a:ea typeface="MS PGothic" pitchFamily="34" charset="-128"/>
                <a:cs typeface="ＭＳ Ｐゴシック" charset="0"/>
              </a:rPr>
              <a:t>9</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64</a:t>
            </a:fld>
            <a:endParaRPr lang="tr" altLang="en-US"/>
          </a:p>
        </p:txBody>
      </p:sp>
    </p:spTree>
    <p:extLst>
      <p:ext uri="{BB962C8B-B14F-4D97-AF65-F5344CB8AC3E}">
        <p14:creationId xmlns:p14="http://schemas.microsoft.com/office/powerpoint/2010/main" xmlns="" val="4994889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Geleceği gösteren küre!</a:t>
            </a:r>
          </a:p>
          <a:p>
            <a:pPr algn="l" rtl="0"/>
            <a:r>
              <a:rPr lang="tr" sz="1200" b="0" i="0" u="none" kern="1200" baseline="0">
                <a:solidFill>
                  <a:schemeClr val="tx1"/>
                </a:solidFill>
                <a:latin typeface="+mn-lt"/>
                <a:ea typeface="MS PGothic" pitchFamily="34" charset="-128"/>
                <a:cs typeface="ＭＳ Ｐゴシック" charset="0"/>
              </a:rPr>
              <a:t>IOCTA 2019'a dayanmaktadır</a:t>
            </a:r>
          </a:p>
          <a:p>
            <a:pPr algn="l" rtl="0"/>
            <a:endParaRPr lang="tr" sz="1200" kern="1200" dirty="0">
              <a:solidFill>
                <a:schemeClr val="tx1"/>
              </a:solidFill>
              <a:latin typeface="+mn-lt"/>
              <a:ea typeface="MS PGothic" pitchFamily="34" charset="-128"/>
              <a:cs typeface="ＭＳ Ｐゴシック" charset="0"/>
            </a:endParaRPr>
          </a:p>
          <a:p>
            <a:pPr algn="l" rtl="0"/>
            <a:r>
              <a:rPr lang="tr" sz="1800" b="0" i="0" u="none" strike="noStrike" kern="1200" baseline="0">
                <a:solidFill>
                  <a:srgbClr val="3D3D5F"/>
                </a:solidFill>
                <a:latin typeface="Roboto-Light"/>
                <a:ea typeface="MS PGothic" pitchFamily="34" charset="-128"/>
              </a:rPr>
              <a:t>İtibari para, altın gibi bir emtia cinsinden karşılığı olmayan, devlet tarafından basılan bir para birimidir. İtibari para, merkez bankalarının ekonomi üzerinde daha fazla kontrole sahip olmasını sağlar, çünkü ne kadar para basılacağını kontrol edebilirler. Modern kağıt para birimlerinin çoğu itibari para birimleridir.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800" b="0" i="0" u="none" strike="noStrike" baseline="0">
                <a:solidFill>
                  <a:srgbClr val="3D3D5F"/>
                </a:solidFill>
                <a:latin typeface="Roboto-Light"/>
              </a:rPr>
              <a:t>2019'un başlarında, İnternet Tahsisli Sayılar ve İsimler Kurumu (ICANN), "Alanı Adı Sistemi (DNS) altyapısının önemli parçalarına yönelik devam eden ve önemli bir risk" konusunda bir uyarı yayımladı. Uyarı, aktarılan verileri görme, trafiği yeniden yönlendirme veya saldırganların belirli</a:t>
            </a:r>
          </a:p>
          <a:p>
            <a:pPr algn="l" rtl="0"/>
            <a:r>
              <a:rPr lang="tr" sz="1800" b="0" i="0" u="none" strike="noStrike" baseline="0">
                <a:solidFill>
                  <a:srgbClr val="3D3D5F"/>
                </a:solidFill>
                <a:latin typeface="Roboto-Light"/>
              </a:rPr>
              <a:t>İnternet sitelerini 'kandırmasına' imkan tanıma potansiyeline sahip saldırılarla ilgilidir. DNS altyapısına yönelik mevcut ve devam eden saldırıların artması veya yeni bir olay meydana gelmesi muhtemeldir.</a:t>
            </a:r>
            <a:endParaRPr lang="tr"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65</a:t>
            </a:fld>
            <a:endParaRPr lang="tr" altLang="en-US"/>
          </a:p>
        </p:txBody>
      </p:sp>
    </p:spTree>
    <p:extLst>
      <p:ext uri="{BB962C8B-B14F-4D97-AF65-F5344CB8AC3E}">
        <p14:creationId xmlns:p14="http://schemas.microsoft.com/office/powerpoint/2010/main" xmlns="" val="42033999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66</a:t>
            </a:fld>
            <a:endParaRPr lang="tr" altLang="en-US"/>
          </a:p>
        </p:txBody>
      </p:sp>
    </p:spTree>
    <p:extLst>
      <p:ext uri="{BB962C8B-B14F-4D97-AF65-F5344CB8AC3E}">
        <p14:creationId xmlns:p14="http://schemas.microsoft.com/office/powerpoint/2010/main" xmlns="" val="29463174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TR" b="0" i="0" u="none" baseline="0" dirty="0" smtClean="0"/>
              <a:t>Hâkim</a:t>
            </a:r>
            <a:r>
              <a:rPr lang="tr" b="0" i="0" u="none" baseline="0" dirty="0" smtClean="0"/>
              <a:t>ler </a:t>
            </a:r>
            <a:r>
              <a:rPr lang="tr" b="0" i="0" u="none" baseline="0" dirty="0"/>
              <a:t>tarafından görülen ve savcılar tarafından ele alınan davaların çoğu, çocukların cinsel sömürüsü ve istismarı ile ilgili olacaktır.</a:t>
            </a:r>
          </a:p>
          <a:p>
            <a:endParaRPr lang="tr" dirty="0"/>
          </a:p>
          <a:p>
            <a:pPr algn="l" rtl="0"/>
            <a:r>
              <a:rPr lang="tr" b="0" i="0" u="none" baseline="0" dirty="0"/>
              <a:t>Bu bölümde, neler olup bittiğine ve önümüzdeki yıllarda muhtemelen göreceğimiz trendlere bakılacaktır.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67</a:t>
            </a:fld>
            <a:endParaRPr lang="tr" altLang="en-US"/>
          </a:p>
        </p:txBody>
      </p:sp>
    </p:spTree>
    <p:extLst>
      <p:ext uri="{BB962C8B-B14F-4D97-AF65-F5344CB8AC3E}">
        <p14:creationId xmlns:p14="http://schemas.microsoft.com/office/powerpoint/2010/main" xmlns="" val="40560671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tr"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68</a:t>
            </a:fld>
            <a:endParaRPr lang="tr" altLang="en-US"/>
          </a:p>
        </p:txBody>
      </p:sp>
    </p:spTree>
    <p:extLst>
      <p:ext uri="{BB962C8B-B14F-4D97-AF65-F5344CB8AC3E}">
        <p14:creationId xmlns:p14="http://schemas.microsoft.com/office/powerpoint/2010/main" xmlns="" val="109731608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endParaRPr lang="tr"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69</a:t>
            </a:fld>
            <a:endParaRPr lang="tr" altLang="en-US"/>
          </a:p>
        </p:txBody>
      </p:sp>
    </p:spTree>
    <p:extLst>
      <p:ext uri="{BB962C8B-B14F-4D97-AF65-F5344CB8AC3E}">
        <p14:creationId xmlns:p14="http://schemas.microsoft.com/office/powerpoint/2010/main" xmlns="" val="400575001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FFFFFF"/>
                </a:solidFill>
              </a:rPr>
              <a:t>Bu suç faaliyetinde çalışma şekli büyük ölçüde aynı şekilde devam etmektedir. Suçlular genellikle açık ağı kullanır, çünkü çocuklarla iletişim kurmakkaranlık ağda olduğundan çok daha kolaydır. Sahte profiller oluştururak ve genellikle aynı yaştaymış gibi davranarak potansiyel kurbanlarlaçeşitli sosyal medya hizmetleri aracılığıyla iletişim kurarlar. Bu, Facebook ve Instagram'dan çevrim içi oyun ortamlarına kadar birçok farklı platformda gerçekleşebilir. Reşit olmayan bireylere bazen canlı video platformlarında da yaklaşırlar. Güven kurulduktan sonra, iletişim hızlı bir şekilde WhatsApp veya Viber gibi şifrelenmiş çevrim içi mesajlaşma uygulamalarına taşınır. Müstehcen materyal başlangıçta gönüllü olarak paylaşılırken, suçlular daha sonra bu materyali yeni cinsel sömürü materyalleri için daha fazla zorlama ve para sızdırmak için kullanırlar. Bazı durumlarda şüpheliler kendilerine karşı şikayette bulunmamaları için kurbanlarını taciz ederler.</a:t>
            </a:r>
          </a:p>
          <a:p>
            <a:pPr algn="l" rtl="0"/>
            <a:endParaRPr lang="tr" sz="1800" b="0" i="0" u="none" strike="noStrike" baseline="0" dirty="0">
              <a:solidFill>
                <a:srgbClr val="FFFFFF"/>
              </a:solidFill>
              <a:latin typeface="Roboto-Light"/>
            </a:endParaRPr>
          </a:p>
          <a:p>
            <a:pPr algn="l" rtl="0"/>
            <a:r>
              <a:rPr lang="tr" sz="1800" b="0" i="0" u="none" strike="noStrike" baseline="0" dirty="0">
                <a:solidFill>
                  <a:srgbClr val="FFFFFF"/>
                </a:solidFill>
                <a:latin typeface="Roboto-Light"/>
              </a:rPr>
              <a:t>Kurbanlar çoğunlukla hem kızlar hem de erkekler olmak üzere gençlerdir. Bazı suçlular, özellikle birçok arkadaşı olan profilleri hedef alırlar, çünkü  bunun başarılıbir şekilde iletişim kurmak için daha yüksek bir şans anlamına geldiğine inanırlar.</a:t>
            </a:r>
            <a:endParaRPr lang="tr"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70</a:t>
            </a:fld>
            <a:endParaRPr lang="tr" altLang="en-US"/>
          </a:p>
        </p:txBody>
      </p:sp>
    </p:spTree>
    <p:extLst>
      <p:ext uri="{BB962C8B-B14F-4D97-AF65-F5344CB8AC3E}">
        <p14:creationId xmlns:p14="http://schemas.microsoft.com/office/powerpoint/2010/main" xmlns="" val="258455730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C0A98D"/>
                </a:solidFill>
                <a:latin typeface="Roboto-Medium"/>
              </a:rPr>
              <a:t>Mart 2019'da bir Alman mahkemesi, Karanlık Ağda  "Elysium" adlı çevrim içi çocuk cinsel istismar platformunu işlettikleri için dört kişiyi 4 ila 10 yıl arasında hapis cezasına çarptırdı. Bu suçlular, dünyanın her yerinden 11.000'den fazla kayıtlı kullanıcıyla kendi türünün en büyük forumlarından birini kurmuş ve yönetmişlerdi. Adamlardan biri iki küçük çocuğa cinsel istismardan da mahkum edildi. Olaya karışan adamların hiçbiri birbirini şahsen tanımıyordu. Forumda ciddi düzeyde şiddet ve çok küçük çocuklar da dahil olmak üzere çok çeşitli çocuk cinsel sömürü materyali kategorileri vardı.</a:t>
            </a:r>
          </a:p>
          <a:p>
            <a:pPr algn="l" rtl="0"/>
            <a:endParaRPr lang="tr" sz="1800" b="0" i="0" u="none" strike="noStrike" kern="1200" baseline="0" dirty="0">
              <a:solidFill>
                <a:srgbClr val="C0A98D"/>
              </a:solidFill>
              <a:latin typeface="Roboto-Medium"/>
              <a:ea typeface="MS PGothic" pitchFamily="34" charset="-128"/>
              <a:cs typeface="ＭＳ Ｐゴシック" charset="0"/>
            </a:endParaRPr>
          </a:p>
          <a:p>
            <a:pPr algn="l" rtl="0"/>
            <a:r>
              <a:rPr lang="tr" sz="1800" b="0" i="0" u="none" strike="noStrike" baseline="0" dirty="0">
                <a:solidFill>
                  <a:srgbClr val="C0A98D"/>
                </a:solidFill>
                <a:latin typeface="Roboto-Medium"/>
              </a:rPr>
              <a:t>İsveç'te bir adam, başta Kuzey Amerika ve Birleşik Krallık'tan olmak üzere 15 yaşın altındaki çocukları kamera veya bilgisayar kamerası önünde cinsel eylemlerde bulunmaya zorlamaktan 10 yıl hapis cezasına çarptırıldı. Suç mahallerinde fiziksel olarak bulunmamasına rağmen, yine demahkeme, onu "sanal tecavüz" kavramı temelinde fiili eyleme geçmiş suçlu olarak mahkum etti. Bu, bir çevrim içi çocuk cinsel sömürü failinin fiili eyleme geçmiş tacizde bulunduğu için mahkum edildiği ilk olaydı.</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71</a:t>
            </a:fld>
            <a:endParaRPr lang="tr" altLang="en-US"/>
          </a:p>
        </p:txBody>
      </p:sp>
    </p:spTree>
    <p:extLst>
      <p:ext uri="{BB962C8B-B14F-4D97-AF65-F5344CB8AC3E}">
        <p14:creationId xmlns:p14="http://schemas.microsoft.com/office/powerpoint/2010/main" xmlns="" val="141585465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3D3D5F"/>
                </a:solidFill>
                <a:latin typeface="Roboto-Light"/>
              </a:rPr>
              <a:t>Gönüllü olarak oluşturulan KKOMM ile çocuklara yönelik cinsel suç işleyen biri tarafından gerçekleştirilen zorlama veya şantaj sonucu oluşturulan KKOMM arasında bir ayrım yapılabilir. İlk kategoriyle ilgili olarak, akranlarıyla cinsel resimler veya videolar paylaşan reşit olmayan bireylerin sayısı giderek artıyor. Çocuklar, cinsel suçlular tarafından çevrim içi kandırma bağlamında da dahil olmak üzere, bu davranış yoluyla kendilerini çeşitli düzeylerde savunmasız hale getiriyorlar. Ayrıca, çoğu durumda resimler veya videolar önce diğer akranlar arasında, sonra da diğer kişiler arasında yayılarak sonunda İnternette çocuklara yönelik cinsel suç işleyen kişilerin koleksiyonlarına girebilir. Bu tür vakalar daha sonra reşit olmayan bireylerin yeni KKOMM veya kardeşlerini veya arkadaşlarını içeren materyaller için İnternette çocuklara yönelik cinsel suç işleyen kişiler tarafından cinsel baskı ve zorlamaya maruz kalmasına yol açabilir.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72</a:t>
            </a:fld>
            <a:endParaRPr lang="tr" altLang="en-US"/>
          </a:p>
        </p:txBody>
      </p:sp>
    </p:spTree>
    <p:extLst>
      <p:ext uri="{BB962C8B-B14F-4D97-AF65-F5344CB8AC3E}">
        <p14:creationId xmlns:p14="http://schemas.microsoft.com/office/powerpoint/2010/main" xmlns="" val="1512504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solidFill>
                  <a:prstClr val="black"/>
                </a:solidFill>
              </a:rPr>
              <a:pPr algn="l" rtl="0"/>
              <a:t>7</a:t>
            </a:fld>
            <a:endParaRPr lang="tr" altLang="en-US">
              <a:solidFill>
                <a:prstClr val="black"/>
              </a:solidFill>
            </a:endParaRPr>
          </a:p>
        </p:txBody>
      </p:sp>
    </p:spTree>
    <p:extLst>
      <p:ext uri="{BB962C8B-B14F-4D97-AF65-F5344CB8AC3E}">
        <p14:creationId xmlns:p14="http://schemas.microsoft.com/office/powerpoint/2010/main" xmlns="" val="6955420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a:solidFill>
                  <a:srgbClr val="F36F78"/>
                </a:solidFill>
                <a:latin typeface="Roboto-Regular"/>
              </a:rPr>
              <a:t>Reşit olmayan bireylere yönelik cinsel baskı ve zorlama vakaları da maddi kazanç için gerçekleşse de, çoğu durumda amaç yeni ÇCİM elde etmektir. Suçlular çoğunlukla bir mağdurun mevcut müstehcen resimlerini veya videolarını kullanır ve daha fazla materyal almadıkları sürece bunu mağdurun çevresindeki kişilerle veya sosyal medyada paylaşmakla tehdit ederler. Bu mevcut resim veya videolar iki kaynaktan gelebilir: Ya ÇCİM için reşit olmayanlara karşı çevrim içi kandırma yoluyla ya da KKOMM'yi buldukları ve kurbanı teşhis edip irtibata geçebildikleri için. </a:t>
            </a:r>
          </a:p>
          <a:p>
            <a:pPr algn="l" rtl="0"/>
            <a:endParaRPr lang="tr" sz="1800" b="0" i="0" u="none" strike="noStrike" baseline="0" dirty="0">
              <a:solidFill>
                <a:srgbClr val="F36F78"/>
              </a:solidFill>
              <a:latin typeface="Roboto-Regular"/>
            </a:endParaRPr>
          </a:p>
          <a:p>
            <a:pPr algn="l" rtl="0"/>
            <a:r>
              <a:rPr lang="tr" sz="1800" b="0" i="0" u="none" strike="noStrike" baseline="0">
                <a:solidFill>
                  <a:srgbClr val="F36F78"/>
                </a:solidFill>
                <a:latin typeface="Roboto-Regular"/>
              </a:rPr>
              <a:t>Bazı suçlular reşit olmayanlara müstehcen resimler ve mesajlar gönderirler. Herhangi bir müstehcen resim almasalar bile,</a:t>
            </a:r>
          </a:p>
          <a:p>
            <a:pPr algn="l" rtl="0"/>
            <a:r>
              <a:rPr lang="tr" sz="1800" b="0" i="0" u="none" strike="noStrike" baseline="0">
                <a:solidFill>
                  <a:srgbClr val="F36F78"/>
                </a:solidFill>
                <a:latin typeface="Roboto-Regular"/>
              </a:rPr>
              <a:t>konuşmaların ekran görüntülerini alarak zorlama amacıyla kullanırlar. Yukarıda belirtildiği gibi, bu tür bir zorlama, kendi aileleri içinde veya dışındaki diğer çocukların materyallerini veya onlarla birlikte materyallerin oluşturulmasını içerebilir. Bu cinsel zorlama kurban için önemli bir travmaya veya bazı durumlarda intihara bile yol açabileceğinden etkisi çok yüksektir. Bu nedenle, çocukların cinsel zorlama riskleri ve mağdur olduklarında yardım arama ihtiyacı konusunda eğitilmesi çok önemlidir.</a:t>
            </a:r>
          </a:p>
          <a:p>
            <a:pPr algn="l" rtl="0"/>
            <a:endParaRPr lang="tr" sz="1800" b="0" i="0" u="none" strike="noStrike" kern="1200" baseline="0" dirty="0">
              <a:solidFill>
                <a:srgbClr val="F36F78"/>
              </a:solidFill>
              <a:latin typeface="Roboto-Regular"/>
              <a:ea typeface="MS PGothic" pitchFamily="34" charset="-128"/>
              <a:cs typeface="ＭＳ Ｐゴシック" charset="0"/>
            </a:endParaRPr>
          </a:p>
          <a:p>
            <a:pPr algn="l" rtl="0"/>
            <a:r>
              <a:rPr lang="tr" sz="1800" b="0" i="0" u="none" strike="noStrike" baseline="0">
                <a:solidFill>
                  <a:srgbClr val="F36F78"/>
                </a:solidFill>
                <a:latin typeface="Roboto-Regular"/>
              </a:rPr>
              <a:t>Ancak, az sayıda vakada failler çocukların İnternette cinsel olarak sömürülmesinden mali kazanç elde etmeye çalışıyor gibi görünmektedir. Yöntemlerden biri, ÇCİM barındıran İnternet sitelerinde meşru "tıklama başına ödeme" reklamlarının yayımlanmasıdır. Özellikle ÇCİM gizlendiğinde, bu, platformun tıklanma oranını ve tıklama başına potansiyel karı artırır.</a:t>
            </a:r>
          </a:p>
          <a:p>
            <a:pPr algn="l" rtl="0"/>
            <a:endParaRPr lang="tr" sz="1800" b="0" i="0" u="none" strike="noStrike" kern="1200" baseline="0" dirty="0">
              <a:solidFill>
                <a:srgbClr val="F36F78"/>
              </a:solidFill>
              <a:latin typeface="Roboto-Regular"/>
              <a:ea typeface="MS PGothic" pitchFamily="34" charset="-128"/>
              <a:cs typeface="ＭＳ Ｐゴシック" charset="0"/>
            </a:endParaRPr>
          </a:p>
          <a:p>
            <a:pPr algn="l" rtl="0"/>
            <a:r>
              <a:rPr lang="tr" sz="1800" b="0" i="0" u="none" strike="noStrike" baseline="0">
                <a:solidFill>
                  <a:srgbClr val="F36F78"/>
                </a:solidFill>
                <a:latin typeface="Roboto-Regular"/>
              </a:rPr>
              <a:t>Birçok ülkede artan İnternet hızı nedeniyle, suçlular dünyanın diğer ucunda gerçekleşen çocuklara yönelik cinsel sömürü olaylarının canlı yayınlarını izleyebilirler. Çoğu durumda, failler çocuklara yönelik bu cinsel sömürü olaylarını izlemek için ödeme yaparlar. Filipinler, kurbanların konumu açısından en önde gelen ülke olmaya devam ediyor,</a:t>
            </a:r>
          </a:p>
          <a:p>
            <a:pPr algn="l" rtl="0"/>
            <a:r>
              <a:rPr lang="tr" sz="1800" b="0" i="0" u="none" strike="noStrike" baseline="0">
                <a:solidFill>
                  <a:srgbClr val="F36F78"/>
                </a:solidFill>
                <a:latin typeface="Roboto-Regular"/>
              </a:rPr>
              <a:t>ancak bunun daha fazla sayıda ülkede gerçekleştiğine dair göstergeler var. Çeşitli yollarla temas kurulur. Bazı durumlarda,</a:t>
            </a:r>
          </a:p>
          <a:p>
            <a:pPr algn="l" rtl="0"/>
            <a:r>
              <a:rPr lang="tr" sz="1800" b="0" i="0" u="none" strike="noStrike" baseline="0">
                <a:solidFill>
                  <a:srgbClr val="F36F78"/>
                </a:solidFill>
                <a:latin typeface="Roboto-Regular"/>
              </a:rPr>
              <a:t>ilk temas ticari yetişkin porno sitelerinde gerçekleşir, ardından konuşmalar şifreli mesajlaşma platformlarında gerçekleşir. Çoğu durumda,</a:t>
            </a:r>
          </a:p>
          <a:p>
            <a:pPr algn="l" rtl="0"/>
            <a:r>
              <a:rPr lang="tr" sz="1800" b="0" i="0" u="none" strike="noStrike" baseline="0">
                <a:solidFill>
                  <a:srgbClr val="F36F78"/>
                </a:solidFill>
                <a:latin typeface="Roboto-Regular"/>
              </a:rPr>
              <a:t>çocuklara yönelik cinsel sömürü olayları, video konferans imkanı ile çevrim içi platformlarda canlı olarak yayımlanır. Failler çoğunlukla istismarı planlama ve gerçek zamanlı olarak yönetme şansına sahiptir. Failler genellikle çevrim içi ödeme yöntemleriyle ödeme yaparlar, ancak kripto para birimleri de nadiren kullanılmaktadır. Ayrıca suçlulardan bazıları, fiili eyleme dökülmüş istismar suçu işlemek için üçüncü ülkelere seyahat ederler.</a:t>
            </a:r>
            <a:endParaRPr lang="tr" sz="18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73</a:t>
            </a:fld>
            <a:endParaRPr lang="tr" altLang="en-US"/>
          </a:p>
        </p:txBody>
      </p:sp>
    </p:spTree>
    <p:extLst>
      <p:ext uri="{BB962C8B-B14F-4D97-AF65-F5344CB8AC3E}">
        <p14:creationId xmlns:p14="http://schemas.microsoft.com/office/powerpoint/2010/main" xmlns="" val="319152192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a:solidFill>
                  <a:srgbClr val="F36F78"/>
                </a:solidFill>
                <a:latin typeface="Roboto-Regular"/>
              </a:rPr>
              <a:t>Reşit olmayan bireylere yönelik cinsel baskı ve zorlama vakaları da maddi kazanç için gerçekleşse de, çoğu durumda amaç yeni ÇCİM elde etmektir. Suçlular çoğunlukla bir mağdurun mevcut müstehcen resimlerini veya videolarını kullanır ve daha fazla materyal almadıkları sürece bunu mağdurun çevresindeki kişilerle veya sosyal medyada paylaşmakla tehdit ederler. Bu mevcut resim veya videolar iki kaynaktan gelebilir: Ya ÇCİM için reşit olmayanlara karşı çevrim içi kandırma yoluyla ya da KKOMM'yi buldukları ve kurbanı teşhis edip irtibata geçebildikleri için. </a:t>
            </a:r>
          </a:p>
          <a:p>
            <a:pPr algn="l" rtl="0"/>
            <a:endParaRPr lang="tr" sz="1800" b="0" i="0" u="none" strike="noStrike" baseline="0" dirty="0">
              <a:solidFill>
                <a:srgbClr val="F36F78"/>
              </a:solidFill>
              <a:latin typeface="Roboto-Regular"/>
            </a:endParaRPr>
          </a:p>
          <a:p>
            <a:pPr algn="l" rtl="0"/>
            <a:r>
              <a:rPr lang="tr" sz="1800" b="0" i="0" u="none" strike="noStrike" baseline="0">
                <a:solidFill>
                  <a:srgbClr val="F36F78"/>
                </a:solidFill>
                <a:latin typeface="Roboto-Regular"/>
              </a:rPr>
              <a:t>Bazı suçlular reşit olmayanlara müstehcen resimler ve mesajlar gönderirler. Herhangi bir müstehcen resim almasalar bile,konuşmaların ekran görüntülerini alarak zorlama amacıyla kullanırlar. Yukarıda belirtildiği gibi, bu tür bir zorlama, kendi aileleri içinde veya dışındaki diğer çocukların materyallerini veya onlarla birlikte materyallerin oluşturulmasını içerebilir. Bu cinsel zorlama kurban için önemli bir travmaya veya bazı durumlarda intihara bile yol açabileceğinden etkisi çok yüksektir. Bu nedenle, çocukların cinsel zorlama riskleri ve mağdur olduklarında yardım arama ihtiyacı konusunda eğitilmesi çok önemlidir.</a:t>
            </a:r>
          </a:p>
          <a:p>
            <a:pPr algn="l" rtl="0"/>
            <a:endParaRPr lang="tr" sz="1800" b="0" i="0" u="none" strike="noStrike" kern="1200" baseline="0" dirty="0">
              <a:solidFill>
                <a:srgbClr val="F36F78"/>
              </a:solidFill>
              <a:latin typeface="Roboto-Regular"/>
              <a:ea typeface="MS PGothic" pitchFamily="34" charset="-128"/>
              <a:cs typeface="ＭＳ Ｐゴシック" charset="0"/>
            </a:endParaRPr>
          </a:p>
          <a:p>
            <a:pPr algn="l" rtl="0"/>
            <a:r>
              <a:rPr lang="tr" sz="1800" b="0" i="0" u="none" strike="noStrike" baseline="0">
                <a:solidFill>
                  <a:srgbClr val="F36F78"/>
                </a:solidFill>
                <a:latin typeface="Roboto-Regular"/>
              </a:rPr>
              <a:t>Ancak, az sayıda vakada failler çocukların İnternette cinsel olarak sömürülmesinden mali kazanç elde etmeye çalışıyor gibi görünmektedir. Yöntemlerden biri, ÇCİM barındıran İnternet sitelerinde meşru "tıklama başına ödeme" reklamlarının yayımlanmasıdır. Özellikle ÇCİM gizlendiğinde, bu, platformun tıklanma oranını ve tıklama başına potansiyel karı artırır.</a:t>
            </a:r>
          </a:p>
          <a:p>
            <a:pPr algn="l" rtl="0"/>
            <a:endParaRPr lang="tr" sz="1800" b="0" i="0" u="none" strike="noStrike" kern="1200" baseline="0" dirty="0">
              <a:solidFill>
                <a:srgbClr val="F36F78"/>
              </a:solidFill>
              <a:latin typeface="Roboto-Regular"/>
              <a:ea typeface="MS PGothic" pitchFamily="34" charset="-128"/>
              <a:cs typeface="ＭＳ Ｐゴシック" charset="0"/>
            </a:endParaRPr>
          </a:p>
          <a:p>
            <a:pPr algn="l" rtl="0"/>
            <a:r>
              <a:rPr lang="tr" sz="1800" b="0" i="0" u="none" strike="noStrike" baseline="0">
                <a:solidFill>
                  <a:srgbClr val="F36F78"/>
                </a:solidFill>
                <a:latin typeface="Roboto-Regular"/>
              </a:rPr>
              <a:t>Birçok ülkede artan İnternet hızı nedeniyle, suçlular dünyanın diğer ucunda gerçekleşen çocuklara yönelik cinsel sömürü olaylarının canlı yayınlarını izleyebilirler. Çoğu durumda, failler çocuklara yönelik bu cinsel sömürü olaylarını izlemek için ödeme yaparlar. Filipinler, kurbanların konumu açısından en önde gelen ülke olmaya devam ediyor,ancak bunun daha fazla sayıda ülkede gerçekleştiğine dair göstergeler var. Çeşitli yollarla temas kurulur. Bazı durumlarda,ilk temas ticari yetişkin porno sitelerinde gerçekleşir, ardından konuşmalar şifreli mesajlaşma platformlarında gerçekleşir. Çoğu durumda,çocuklara yönelik cinsel sömürü olayları, video konferans imkanı ile çevrim içi platformlarda canlı olarak yayımlanır. Failler çoğunlukla istismarı planlama ve gerçek zamanlı olarak yönetme şansına sahiptir. Failler genellikle çevrim içi ödeme yöntemleriyle ödeme yaparlar, ancak kripto para birimleri de nadiren kullanılmaktadır. Ayrıca suçlulardan bazıları, fiili eyleme dökülmüş istismar suçu işlemek için üçüncü ülkelere seyahat ederler.</a:t>
            </a:r>
            <a:endParaRPr lang="tr" sz="18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74</a:t>
            </a:fld>
            <a:endParaRPr lang="tr" altLang="en-US"/>
          </a:p>
        </p:txBody>
      </p:sp>
    </p:spTree>
    <p:extLst>
      <p:ext uri="{BB962C8B-B14F-4D97-AF65-F5344CB8AC3E}">
        <p14:creationId xmlns:p14="http://schemas.microsoft.com/office/powerpoint/2010/main" xmlns="" val="369934705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Geleceği gösteren küre!</a:t>
            </a:r>
          </a:p>
          <a:p>
            <a:pPr algn="l" rtl="0"/>
            <a:r>
              <a:rPr lang="tr" sz="1200" b="0" i="0" u="none" kern="1200" baseline="0" dirty="0">
                <a:solidFill>
                  <a:schemeClr val="tx1"/>
                </a:solidFill>
                <a:latin typeface="+mn-lt"/>
                <a:ea typeface="MS PGothic" pitchFamily="34" charset="-128"/>
                <a:cs typeface="ＭＳ Ｐゴシック" charset="0"/>
              </a:rPr>
              <a:t>IOCTA 2019'a dayanmaktadır</a:t>
            </a:r>
          </a:p>
          <a:p>
            <a:pPr algn="l" rtl="0"/>
            <a:endParaRPr lang="tr" sz="1200" kern="120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F4F4F4"/>
                </a:solidFill>
                <a:latin typeface="Roboto-Light"/>
              </a:rPr>
              <a:t>İnternette çocukların cinsel sömürüsü bakımından endişe yaratabilecek bir gelişme, derin sahte (deepfake) teknolojisinde devam eden iyileştirmelerdir. Derin sahte teknolojisi, fotoğraf veya videoları başka bir fotoğraf veya videonun üzerine yerleştiren yapay zekaya dayalı bir tekniktir. Daha önce ünlülerin yüzlerini pornografik videolara yerleştirmek</a:t>
            </a:r>
          </a:p>
          <a:p>
            <a:pPr algn="l" rtl="0"/>
            <a:r>
              <a:rPr lang="tr" sz="1800" b="0" i="0" u="none" strike="noStrike" baseline="0" dirty="0">
                <a:solidFill>
                  <a:srgbClr val="F4F4F4"/>
                </a:solidFill>
                <a:latin typeface="Roboto-Light"/>
              </a:rPr>
              <a:t>için kullanıldı. Bu teknoloji hala nispeten yeni olmasına rağmen, hızla gelişmekte ve daha erişilebilir ve kullanımı kolay hale gelmektedir. İnternette çocukların cinsel sömürü olaylarını gösteren ilk derin sahte videolarının ortaya çıkması ve yeni "kişiselleştirilmiş" çocuk cinsel sömürü materyallerinin oluşturulması an meselesiolabilir. Delillerin gerçekliği hakkında sorular gündeme getirebileceği ve soruşturmaları karmaşık hale getirebileceğinden, bunun kollukkuvvetleri için de ciddi etkileri olabilir.</a:t>
            </a:r>
          </a:p>
          <a:p>
            <a:pPr algn="l" rtl="0"/>
            <a:endParaRPr lang="tr" sz="1800" b="0" i="0" u="none" strike="noStrike" kern="1200" baseline="0" dirty="0">
              <a:solidFill>
                <a:srgbClr val="F4F4F4"/>
              </a:solidFill>
              <a:latin typeface="Roboto-Light"/>
              <a:ea typeface="MS PGothic" pitchFamily="34" charset="-128"/>
              <a:cs typeface="ＭＳ Ｐゴシック" charset="0"/>
            </a:endParaRPr>
          </a:p>
          <a:p>
            <a:pPr algn="l" rtl="0"/>
            <a:r>
              <a:rPr lang="tr" b="0" i="0" u="none" baseline="0" dirty="0">
                <a:solidFill>
                  <a:srgbClr val="000000"/>
                </a:solidFill>
                <a:effectLst/>
                <a:latin typeface="Lyon"/>
              </a:rPr>
              <a:t>Ancak New America düşünce kuruluşunun siber güvenlik ve savunma odaklı strateji uzmanı ve kıdemli üyesi Peter Singer, bunun tehlikesinin, “insanları gerçek olmayan bir şeye inandırmak için kullanılabilecek bir teknoloji” olduğunu söyledi.</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75</a:t>
            </a:fld>
            <a:endParaRPr lang="tr" altLang="en-US"/>
          </a:p>
        </p:txBody>
      </p:sp>
    </p:spTree>
    <p:extLst>
      <p:ext uri="{BB962C8B-B14F-4D97-AF65-F5344CB8AC3E}">
        <p14:creationId xmlns:p14="http://schemas.microsoft.com/office/powerpoint/2010/main" xmlns="" val="1619568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76</a:t>
            </a:fld>
            <a:endParaRPr lang="tr" altLang="en-US"/>
          </a:p>
        </p:txBody>
      </p:sp>
    </p:spTree>
    <p:extLst>
      <p:ext uri="{BB962C8B-B14F-4D97-AF65-F5344CB8AC3E}">
        <p14:creationId xmlns:p14="http://schemas.microsoft.com/office/powerpoint/2010/main" xmlns="" val="333997737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3D3D5F"/>
                </a:solidFill>
                <a:latin typeface="Roboto-Light"/>
              </a:rPr>
              <a:t>Üye Devletler, cep telefonları, dizüstü bilgisayarlar ve tabletler gibi (yüksek değerli) elektronik cihazların birkaç kez satın alınmasından bahsetmektedir. Başka bir Üye Devlet, bu siber suç alanındaki çalışma yönteminde geçen yıl boyunca büyük bir inovasyon görülmediğini özellikle belirtiyor. Özel sektörden</a:t>
            </a:r>
          </a:p>
          <a:p>
            <a:pPr algn="l" rtl="0"/>
            <a:r>
              <a:rPr lang="tr" sz="1800" b="0" i="0" u="none" strike="noStrike" baseline="0" dirty="0">
                <a:solidFill>
                  <a:srgbClr val="3D3D5F"/>
                </a:solidFill>
                <a:latin typeface="Roboto-Light"/>
              </a:rPr>
              <a:t>gelen bilgilere göre 2018'de büyük bir değişiklik olmasa da banka/kredi kartı dolandırıcılığı giderek seyahat (oteller, araba kiralama vb.) posta hizmetleri, hediye kartları vb. gibi diğer sektörlere daha fazla kaymaktadır. Örneğin e-ticarette olduğu gibi henüz aynı düzeyde farkındalık olmadığından kolluk kuvvetlerine daha az vaka bildirilmiştir.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800" b="0" i="0" u="none" strike="noStrike" kern="1200" baseline="0" dirty="0">
                <a:solidFill>
                  <a:srgbClr val="3D3D5F"/>
                </a:solidFill>
                <a:latin typeface="Roboto-Light"/>
                <a:ea typeface="MS PGothic" pitchFamily="34" charset="-128"/>
                <a:cs typeface="ＭＳ Ｐゴシック" charset="0"/>
              </a:rPr>
              <a:t>Veri güvenlik ihlali - </a:t>
            </a:r>
            <a:r>
              <a:rPr lang="tr" sz="1800" b="0" i="0" u="none" strike="noStrike" baseline="0" dirty="0">
                <a:solidFill>
                  <a:srgbClr val="3D3D5F"/>
                </a:solidFill>
                <a:latin typeface="Roboto-Light"/>
              </a:rPr>
              <a:t>İnternet sitesi sahipleri istemeden Amazon Web'lerini yanlış bir şekilde yapılandırdıklarında ortaya çıkan güvenlik açıklarından suçlular yararlanabilirler.</a:t>
            </a:r>
          </a:p>
          <a:p>
            <a:pPr algn="l" rtl="0"/>
            <a:r>
              <a:rPr lang="tr" sz="1800" b="0" i="0" u="none" strike="noStrike" baseline="0" dirty="0">
                <a:solidFill>
                  <a:srgbClr val="3D3D5F"/>
                </a:solidFill>
                <a:latin typeface="Roboto-Light"/>
              </a:rPr>
              <a:t>Sunucu (AWS) S3 depolama sunucuları</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800" b="0" i="0" u="none" strike="noStrike" baseline="0" dirty="0">
                <a:solidFill>
                  <a:srgbClr val="3D3D5F"/>
                </a:solidFill>
                <a:latin typeface="Roboto-Light"/>
              </a:rPr>
              <a:t>Kredi kartı dolandırıcılığını genellikle sadece finansal açıdan ele alsak da, bu tür suçlar diğer yasa dışı faaliyet türlerini de kolaylaştırır. Örnekler arasında yasa dışı göçün kolaylaştırılması ve daha spesifik olarak insan ticareti yer alır. Suçlular bunu, kredi kartı kimlik bilgileriyle uçak bileti satın alarak, otel rezervasyonu yaparak, kiralamalar vb. yoluyla yaparlar. Bunu sahte kimlik belgeleri kullanarak kredi kartı dolandırıcılığıyla yaparlar.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77</a:t>
            </a:fld>
            <a:endParaRPr lang="tr" altLang="en-US"/>
          </a:p>
        </p:txBody>
      </p:sp>
    </p:spTree>
    <p:extLst>
      <p:ext uri="{BB962C8B-B14F-4D97-AF65-F5344CB8AC3E}">
        <p14:creationId xmlns:p14="http://schemas.microsoft.com/office/powerpoint/2010/main" xmlns="" val="394896162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a:solidFill>
                  <a:srgbClr val="3D3D5F"/>
                </a:solidFill>
                <a:latin typeface="Roboto-Light"/>
              </a:rPr>
              <a:t>Üye Devletler, cep telefonları, dizüstü bilgisayarlar ve tabletler gibi (yüksek değerli) elektronik cihazların birkaç kez satın alınmasından bahsetmektedir. Başka bir Üye Devlet, bu siber suç alanındaki çalışma yönteminde geçen yıl boyunca büyük bir inovasyon görülmediğini özellikle belirtiyor. Özel sektörden</a:t>
            </a:r>
          </a:p>
          <a:p>
            <a:pPr algn="l" rtl="0"/>
            <a:r>
              <a:rPr lang="tr" sz="1800" b="0" i="0" u="none" strike="noStrike" baseline="0">
                <a:solidFill>
                  <a:srgbClr val="3D3D5F"/>
                </a:solidFill>
                <a:latin typeface="Roboto-Light"/>
              </a:rPr>
              <a:t>gelen bilgilere göre 2018'de büyük bir değişiklik olmasa da banka/kredi kartı dolandırıcılığı giderek seyahat (oteller, araba kiralama vb.) posta hizmetleri, hediye kartları vb. gibi diğer sektörlere daha fazla kaymaktadır. Örneğin e-ticarette olduğu gibi henüz aynı düzeyde farkındalık olmadığından kolluk kuvvetlerine daha az vaka bildirilmiştir.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800" b="0" i="0" u="none" strike="noStrike" kern="1200" baseline="0">
                <a:solidFill>
                  <a:srgbClr val="3D3D5F"/>
                </a:solidFill>
                <a:latin typeface="Roboto-Light"/>
                <a:ea typeface="MS PGothic" pitchFamily="34" charset="-128"/>
                <a:cs typeface="ＭＳ Ｐゴシック" charset="0"/>
              </a:rPr>
              <a:t>Veri güvenlik ihlali - </a:t>
            </a:r>
            <a:r>
              <a:rPr lang="tr" sz="1800" b="0" i="0" u="none" strike="noStrike" baseline="0">
                <a:solidFill>
                  <a:srgbClr val="3D3D5F"/>
                </a:solidFill>
                <a:latin typeface="Roboto-Light"/>
              </a:rPr>
              <a:t>İnternet sitesi sahipleri istemeden Amazon Web'lerini yanlış bir şekilde yapılandırdıklarında ortaya çıkan güvenlik açıklarından suçlular yararlanabilirler.</a:t>
            </a:r>
          </a:p>
          <a:p>
            <a:pPr algn="l" rtl="0"/>
            <a:r>
              <a:rPr lang="tr" sz="1800" b="0" i="0" u="none" strike="noStrike" baseline="0">
                <a:solidFill>
                  <a:srgbClr val="3D3D5F"/>
                </a:solidFill>
                <a:latin typeface="Roboto-Light"/>
              </a:rPr>
              <a:t>Sunucu (AWS) S3 depolama sunucuları</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800" b="0" i="0" u="none" strike="noStrike" baseline="0">
                <a:solidFill>
                  <a:srgbClr val="3D3D5F"/>
                </a:solidFill>
                <a:latin typeface="Roboto-Light"/>
              </a:rPr>
              <a:t>Kredi kartı dolandırıcılığını genellikle sadece finansal açıdan ele alsak da, bu tür suçlar diğer yasa dışı faaliyet türlerini de kolaylaştırır. Örnekler arasında yasa dışı göçün kolaylaştırılması ve daha spesifik olarak insan ticareti yer alır. Suçlular bunu, kredi kartı kimlik bilgileriyle uçak bileti satın alarak, otel rezervasyonu yaparak, kiralamalar vb. yoluyla yaparlar. Bunu sahte kimlik belgeleri kullanarak kredi kartı dolandırıcılığıyla yaparlar.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78</a:t>
            </a:fld>
            <a:endParaRPr lang="tr" altLang="en-US"/>
          </a:p>
        </p:txBody>
      </p:sp>
    </p:spTree>
    <p:extLst>
      <p:ext uri="{BB962C8B-B14F-4D97-AF65-F5344CB8AC3E}">
        <p14:creationId xmlns:p14="http://schemas.microsoft.com/office/powerpoint/2010/main" xmlns="" val="181274176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3D3D5F"/>
                </a:solidFill>
                <a:latin typeface="Roboto-Light"/>
              </a:rPr>
              <a:t>Kart bilgilerinin kopyalanması tehdidi, Avrupa'daki tüm ödeme terminallerinin ve ATM'lerin gerekli kopyalama önlemlerini içermemesinin doğrudan sonucudur. Bu, ödeme terminallerinde ve ATM'lerde manyetik şerit izleme verilerinin kopyalanmasını mümkün kılar ve Avrupa'da hala yaygın bir dolandırıcılık türüdür. Sektörde kartlar Europay, MasterCard ve Visa (EMV) çip teknolojisi ile güvence altına alındığından, Avrupa bölgesinde klonlanmış manyetik şeritli bir ödeme kartının kullanılması neredeyse imkansızdır. Dünyaya bakıldığında, durum özellikle EMV uyumluluğunu henüz uygulamaya koymamış ülkeler için farklıdır. Sonuç olarak, bu Avrupa'da müşterilerine ​​kart veren kurumlar için büyük bir endişe kaynağı olmaya devam ediyor.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79</a:t>
            </a:fld>
            <a:endParaRPr lang="tr" altLang="en-US"/>
          </a:p>
        </p:txBody>
      </p:sp>
    </p:spTree>
    <p:extLst>
      <p:ext uri="{BB962C8B-B14F-4D97-AF65-F5344CB8AC3E}">
        <p14:creationId xmlns:p14="http://schemas.microsoft.com/office/powerpoint/2010/main" xmlns="" val="14031929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3D3D5F"/>
                </a:solidFill>
                <a:latin typeface="Roboto-Light"/>
              </a:rPr>
              <a:t>ATM soyma, en yaygın mantıksal ATM saldırısı türüdür. Suçlular iki yoldan biriyle bu soygunu yaparlar. Suçlu, ATM'deki tüm parayı almak için ATM'ye komutlar gönderen kötü amaçlı bir yazılım kullanır ya da doğrudan ATM'ye bağladığı kendi "kara kutu" cihazını kullanır. Bu saldırılar yalnızca, düşük güvenlik standartları nedeniyle bu tür saldırılara karşı savunmasız olan belirli "eski" ATM'lere karşı gerçekleştirilebilir.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80</a:t>
            </a:fld>
            <a:endParaRPr lang="tr" altLang="en-US"/>
          </a:p>
        </p:txBody>
      </p:sp>
    </p:spTree>
    <p:extLst>
      <p:ext uri="{BB962C8B-B14F-4D97-AF65-F5344CB8AC3E}">
        <p14:creationId xmlns:p14="http://schemas.microsoft.com/office/powerpoint/2010/main" xmlns="" val="326468737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200" b="0" i="0" u="none" strike="noStrike" kern="1200" baseline="0">
                <a:solidFill>
                  <a:schemeClr val="tx1"/>
                </a:solidFill>
                <a:latin typeface="+mn-lt"/>
                <a:ea typeface="MS PGothic" pitchFamily="34" charset="-128"/>
                <a:cs typeface="ＭＳ Ｐゴシック" charset="0"/>
              </a:rPr>
              <a:t>ATM üreticisi Diebold'un ATM'leri çalıştırma kodlarının güvenliği ihlal edilerek çevrim içi olarak kullanılabilir hale gelmiş ve bu nedenle hırsızlık/dolandırıcılık faaliyetlerinde kullanılmıştır.</a:t>
            </a:r>
          </a:p>
          <a:p>
            <a:pPr algn="l" rtl="0"/>
            <a:r>
              <a:rPr lang="tr" sz="1200" b="0" i="0" u="none" strike="noStrike" kern="1200" baseline="0">
                <a:solidFill>
                  <a:schemeClr val="tx1"/>
                </a:solidFill>
                <a:latin typeface="+mn-lt"/>
                <a:ea typeface="MS PGothic" pitchFamily="34" charset="-128"/>
                <a:cs typeface="ＭＳ Ｐゴシック" charset="0"/>
              </a:rPr>
              <a:t>WinPot ve Cutlet Maker, ATM'lerden yasa dışı olarak para çekilmesine olanak tanımak için tasarlanmış ve geliştirilmiş iki kötü amaçlı yazılımdır.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81</a:t>
            </a:fld>
            <a:endParaRPr lang="tr" altLang="en-US"/>
          </a:p>
        </p:txBody>
      </p:sp>
    </p:spTree>
    <p:extLst>
      <p:ext uri="{BB962C8B-B14F-4D97-AF65-F5344CB8AC3E}">
        <p14:creationId xmlns:p14="http://schemas.microsoft.com/office/powerpoint/2010/main" xmlns="" val="25862144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a:solidFill>
                  <a:srgbClr val="3D3D5F"/>
                </a:solidFill>
                <a:latin typeface="Roboto-Light"/>
              </a:rPr>
              <a:t>ATM soyma, en yaygın mantıksal ATM saldırısı türüdür. Suçlular iki yoldan biriyle bu soygunu yaparlar. Suçlu, ATM'deki tüm parayı almak için ATM'ye komutlar gönderen kötü amaçlı bir yazılım kullanır ya da doğrudan ATM'ye bağladığı kendi "kara kutu" cihazını kullanır. Bu saldırılar yalnızca, düşük güvenlik standartları nedeniyle bu tür saldırılara karşı savunmasız olan belirli "eski" ATM'lere karşı gerçekleştirilebilir.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82</a:t>
            </a:fld>
            <a:endParaRPr lang="tr" altLang="en-US"/>
          </a:p>
        </p:txBody>
      </p:sp>
    </p:spTree>
    <p:extLst>
      <p:ext uri="{BB962C8B-B14F-4D97-AF65-F5344CB8AC3E}">
        <p14:creationId xmlns:p14="http://schemas.microsoft.com/office/powerpoint/2010/main" xmlns="" val="2647476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10"/>
          </p:nvPr>
        </p:nvSpPr>
        <p:spPr/>
        <p:txBody>
          <a:bodyPr/>
          <a:lstStyle/>
          <a:p>
            <a:pPr algn="l" rtl="0">
              <a:defRPr/>
            </a:pPr>
            <a:fld id="{0A9CA34D-D136-324F-8C5C-F0F921B45548}" type="slidenum">
              <a:rPr>
                <a:solidFill>
                  <a:prstClr val="black"/>
                </a:solidFill>
              </a:rPr>
              <a:pPr algn="l" rtl="0">
                <a:defRPr/>
              </a:pPr>
              <a:t>8</a:t>
            </a:fld>
            <a:endParaRPr lang="tr">
              <a:solidFill>
                <a:prstClr val="black"/>
              </a:solidFill>
            </a:endParaRPr>
          </a:p>
        </p:txBody>
      </p:sp>
    </p:spTree>
    <p:extLst>
      <p:ext uri="{BB962C8B-B14F-4D97-AF65-F5344CB8AC3E}">
        <p14:creationId xmlns:p14="http://schemas.microsoft.com/office/powerpoint/2010/main" xmlns="" val="229682518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Aşağıdaki slaytlar karanlık ağ ile ilgilidir. </a:t>
            </a:r>
            <a:r>
              <a:rPr lang="tr-TR" b="0" i="0" u="none" baseline="0" dirty="0" smtClean="0"/>
              <a:t>Eğitici</a:t>
            </a:r>
            <a:r>
              <a:rPr lang="tr" b="0" i="0" u="none" baseline="0" dirty="0" smtClean="0"/>
              <a:t>, </a:t>
            </a:r>
            <a:r>
              <a:rPr lang="tr" b="0" i="0" u="none" baseline="0" dirty="0"/>
              <a:t>karanlık ağın çalışma şeklini ve kavramlarını </a:t>
            </a:r>
            <a:r>
              <a:rPr lang="tr-TR" b="0" i="0" u="none" baseline="0" dirty="0" smtClean="0"/>
              <a:t>katılımcılara</a:t>
            </a:r>
            <a:r>
              <a:rPr lang="tr" b="0" i="0" u="none" baseline="0" dirty="0" smtClean="0"/>
              <a:t> </a:t>
            </a:r>
            <a:r>
              <a:rPr lang="tr" b="0" i="0" u="none" baseline="0" dirty="0"/>
              <a:t>açıklamakta özgürdür.</a:t>
            </a:r>
          </a:p>
          <a:p>
            <a:endParaRPr lang="tr" dirty="0"/>
          </a:p>
          <a:p>
            <a:pPr algn="l" rtl="0"/>
            <a:r>
              <a:rPr lang="tr" b="0" i="0" u="none" baseline="0" dirty="0"/>
              <a:t>Bu konu hakkında kısa bir yazı yazmak zor olduğundan </a:t>
            </a:r>
            <a:r>
              <a:rPr lang="tr-TR" b="0" i="0" u="none" baseline="0" dirty="0" smtClean="0"/>
              <a:t>Eğiticin</a:t>
            </a:r>
            <a:r>
              <a:rPr lang="tr" b="0" i="0" u="none" baseline="0" dirty="0" smtClean="0"/>
              <a:t>in </a:t>
            </a:r>
            <a:r>
              <a:rPr lang="tr" b="0" i="0" u="none" baseline="0" dirty="0"/>
              <a:t>karanlık ağ hakkındaki bilgisi, kripto para birimlerini de içeren 5 slaytta ele alınan bu konuyu açıklayabilmek ve IOCTA'ya atıfta bulunmak için uygun olmalıdır. </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83</a:t>
            </a:fld>
            <a:endParaRPr lang="tr" altLang="en-US"/>
          </a:p>
        </p:txBody>
      </p:sp>
    </p:spTree>
    <p:extLst>
      <p:ext uri="{BB962C8B-B14F-4D97-AF65-F5344CB8AC3E}">
        <p14:creationId xmlns:p14="http://schemas.microsoft.com/office/powerpoint/2010/main" xmlns="" val="237440867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3D3D5F"/>
                </a:solidFill>
                <a:latin typeface="Roboto-Light"/>
              </a:rPr>
              <a:t>Karanlık ağ ekosisteminin değişkenliği sürekli olarak vurgulanmaktadır. Bu durum, 2019'un başlarında etkili bir şekilde koordine edilmiş kolluk kuvvetleri faaliyetleriyle yoğunlaşarak devam etmektedir. Yetkililer, Şubat ayında satıcılara karşı küresel eylem başlattı ve o zamanın muhtemelen en büyük pazarı olan Dream Market, bundan sonra gönüllü olarak kapandı. </a:t>
            </a:r>
          </a:p>
          <a:p>
            <a:pPr algn="l" rtl="0"/>
            <a:r>
              <a:rPr lang="tr" sz="1800" b="0" i="0" u="none" strike="noStrike" baseline="0" dirty="0">
                <a:solidFill>
                  <a:srgbClr val="3D3D5F"/>
                </a:solidFill>
                <a:latin typeface="Roboto-Light"/>
              </a:rPr>
              <a:t>Bunun, bölüm 4.4'te daha önce bahsedildiği gibi uzun süreli ve kalıcı bir DDoS saldırısına yanıt olarak gerçekleştirildiği varsayılıyordu. Daha sonra kolluk </a:t>
            </a:r>
            <a:r>
              <a:rPr lang="tr" sz="1800" b="0" i="0" u="none" strike="noStrike" baseline="0" dirty="0" smtClean="0">
                <a:solidFill>
                  <a:srgbClr val="3D3D5F"/>
                </a:solidFill>
                <a:latin typeface="Roboto-Light"/>
              </a:rPr>
              <a:t>kuvvetleri, geriye </a:t>
            </a:r>
            <a:r>
              <a:rPr lang="tr" sz="1800" b="0" i="0" u="none" strike="noStrike" baseline="0" dirty="0">
                <a:solidFill>
                  <a:srgbClr val="3D3D5F"/>
                </a:solidFill>
                <a:latin typeface="Roboto-Light"/>
              </a:rPr>
              <a:t>kalan en büyük iki karanlık ağ pazarı olan Wall Street Market ve Valhalla'nın ve ardından karanlık ağda barındırılan karıştırma </a:t>
            </a:r>
            <a:r>
              <a:rPr lang="tr" sz="1800" b="0" i="0" u="none" strike="noStrike" baseline="0" dirty="0" smtClean="0">
                <a:solidFill>
                  <a:srgbClr val="3D3D5F"/>
                </a:solidFill>
                <a:latin typeface="Roboto-Light"/>
              </a:rPr>
              <a:t>ve harmanlama </a:t>
            </a:r>
            <a:r>
              <a:rPr lang="tr" sz="1800" b="0" i="0" u="none" strike="noStrike" baseline="0" dirty="0">
                <a:solidFill>
                  <a:srgbClr val="3D3D5F"/>
                </a:solidFill>
                <a:latin typeface="Roboto-Light"/>
              </a:rPr>
              <a:t>hizmeti Bestmixer'in kapatıldığını duyurdu.</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84</a:t>
            </a:fld>
            <a:endParaRPr lang="tr" altLang="en-US"/>
          </a:p>
        </p:txBody>
      </p:sp>
    </p:spTree>
    <p:extLst>
      <p:ext uri="{BB962C8B-B14F-4D97-AF65-F5344CB8AC3E}">
        <p14:creationId xmlns:p14="http://schemas.microsoft.com/office/powerpoint/2010/main" xmlns="" val="5266819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85</a:t>
            </a:fld>
            <a:endParaRPr lang="tr" altLang="en-US"/>
          </a:p>
        </p:txBody>
      </p:sp>
    </p:spTree>
    <p:extLst>
      <p:ext uri="{BB962C8B-B14F-4D97-AF65-F5344CB8AC3E}">
        <p14:creationId xmlns:p14="http://schemas.microsoft.com/office/powerpoint/2010/main" xmlns="" val="366694281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86</a:t>
            </a:fld>
            <a:endParaRPr lang="tr" altLang="en-US"/>
          </a:p>
        </p:txBody>
      </p:sp>
    </p:spTree>
    <p:extLst>
      <p:ext uri="{BB962C8B-B14F-4D97-AF65-F5344CB8AC3E}">
        <p14:creationId xmlns:p14="http://schemas.microsoft.com/office/powerpoint/2010/main" xmlns="" val="219760089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b="0" i="0" u="none" baseline="0" dirty="0">
                <a:solidFill>
                  <a:srgbClr val="111111"/>
                </a:solidFill>
                <a:effectLst/>
                <a:latin typeface="SourceSansPro"/>
              </a:rPr>
              <a:t>Gizlilik, sanal dünyada çok istenen bir özellik olsa da, büyük bir suç unsurunun tehlikelerini de beraberinde getirir. Kripto para birimi operatörleri, kötü niyetli katılımcılar tarafından gerçekleştirilen sayısız bilgisayar korsanlığı girişimini savuşturmak zorundadır. Kolluk kuvvetleri ve düzenleyici kurumların da büyük işlemler gerçekleştiren kişileri soruşturma olasılığı daha yüksektir. Bitcoin en popüler seçenek olmaya devam etse de, devlet kurumları tarafından </a:t>
            </a:r>
            <a:r>
              <a:rPr lang="tr" b="0" i="0" u="sng" baseline="0" dirty="0">
                <a:solidFill>
                  <a:srgbClr val="2C40D0"/>
                </a:solidFill>
                <a:effectLst/>
                <a:latin typeface="SourceSansPro"/>
                <a:hlinkClick r:id="rId3"/>
              </a:rPr>
              <a:t>sürekli olarak hedef alınmaktadır</a:t>
            </a:r>
            <a:r>
              <a:rPr lang="tr" b="0" i="0" u="none" baseline="0" dirty="0">
                <a:solidFill>
                  <a:srgbClr val="111111"/>
                </a:solidFill>
                <a:effectLst/>
                <a:latin typeface="SourceSansPro"/>
              </a:rPr>
              <a:t>. Bitcoin işlemlerini takip etmede oldukça başarılı bir tablo çizerek daha gizli kripto para birimlerine geçiş için güçlü bir neden yarattılar.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87</a:t>
            </a:fld>
            <a:endParaRPr lang="tr" altLang="en-US"/>
          </a:p>
        </p:txBody>
      </p:sp>
    </p:spTree>
    <p:extLst>
      <p:ext uri="{BB962C8B-B14F-4D97-AF65-F5344CB8AC3E}">
        <p14:creationId xmlns:p14="http://schemas.microsoft.com/office/powerpoint/2010/main" xmlns="" val="340936962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200" b="0" i="0" u="none" strike="noStrike" kern="1200" baseline="0">
                <a:solidFill>
                  <a:schemeClr val="tx1"/>
                </a:solidFill>
                <a:latin typeface="+mn-lt"/>
                <a:ea typeface="MS PGothic" pitchFamily="34" charset="-128"/>
                <a:cs typeface="ＭＳ Ｐゴシック" charset="0"/>
              </a:rPr>
              <a:t>Kolluk kuvvetleri pazar yerlerini sürekli olarak hedef alıp faaliyetlerini sonlandırmaya ve onları yöneten kişileri tutuklamaya/kovuşturmaya çalışmaktadır.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200" b="0" i="0" u="none" strike="noStrike" kern="1200" baseline="0">
                <a:solidFill>
                  <a:schemeClr val="tx1"/>
                </a:solidFill>
                <a:latin typeface="+mn-lt"/>
                <a:ea typeface="MS PGothic" pitchFamily="34" charset="-128"/>
                <a:cs typeface="ＭＳ Ｐゴシック" charset="0"/>
              </a:rPr>
              <a:t>Uluslararası öneme sahip yasa dışı pazarların ilki olan Silk Road, 2011'de hayata geçirilmiş ve 2 yıl sonra (2013'te) FBI tarafından kapatılmıştır. Bu site asıl olarak uyuşturucu satılan bir yer olarak tanınıyordu. Korkunç Korsan lakaplı Ross Ulbricht tarafından hayata geçirilmişti. Ulbricht, şartlı tahliye imkanı olmaksızın ömür boyu hapis cezasına çarptırıldı.</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b="0" i="0" u="none" baseline="0">
                <a:solidFill>
                  <a:srgbClr val="202122"/>
                </a:solidFill>
                <a:effectLst/>
                <a:latin typeface="Arial" panose="020B0604020202020204" pitchFamily="34" charset="0"/>
              </a:rPr>
              <a:t>Silk Road binlerce uyuşturucu satıcısı ve diğer yasa dışı satıcılar tarafından, 100.000'den fazla alıcıya yüzlerce kilogram yasa dışı uyuşturucu ve diğer yasa dışı mal ve hizmetleri satmak ve bu yasa dışı işlemlerden elde edilen yüz milyonlarca doları aklamak için kullanılıyordu</a:t>
            </a:r>
            <a:r>
              <a:rPr lang="tr" sz="1200" b="0" i="0" u="none" strike="noStrike" kern="1200" baseline="0">
                <a:solidFill>
                  <a:schemeClr val="tx1"/>
                </a:solidFill>
                <a:effectLst/>
                <a:latin typeface="+mn-lt"/>
                <a:ea typeface="MS PGothic" pitchFamily="34" charset="-128"/>
              </a:rPr>
              <a:t>.</a:t>
            </a:r>
          </a:p>
          <a:p>
            <a:pPr algn="l" rtl="0"/>
            <a:endParaRPr lang="tr" sz="1200" b="0" i="0" u="none" strike="noStrike" kern="1200" baseline="0" dirty="0">
              <a:solidFill>
                <a:schemeClr val="tx1"/>
              </a:solidFill>
              <a:effectLst/>
              <a:latin typeface="+mn-lt"/>
              <a:ea typeface="MS PGothic" pitchFamily="34" charset="-128"/>
              <a:cs typeface="ＭＳ Ｐゴシック" charset="0"/>
            </a:endParaRPr>
          </a:p>
          <a:p>
            <a:pPr algn="l" rtl="0"/>
            <a:r>
              <a:rPr lang="tr" sz="1200" b="0" i="0" u="none" strike="noStrike" kern="1200" baseline="0">
                <a:solidFill>
                  <a:schemeClr val="tx1"/>
                </a:solidFill>
                <a:effectLst/>
                <a:latin typeface="+mn-lt"/>
                <a:ea typeface="MS PGothic" pitchFamily="34" charset="-128"/>
                <a:cs typeface="ＭＳ Ｐゴシック" charset="0"/>
              </a:rPr>
              <a:t>Silk Road 2 ve Silk Road 3 de kuruldu ancak bunlar ya kapatıldı ya da para kaybından kendiğinden kapandı. Pek çok pazar, özellikle de kendi bölgelerinde kolluk kuvvetleri tarafından potansiyelinin farkına varılırsa, kendi isteğiyle kapanır.</a:t>
            </a:r>
          </a:p>
          <a:p>
            <a:pPr algn="l" rtl="0"/>
            <a:endParaRPr lang="tr" sz="1200" b="0" i="0" u="none" strike="noStrike" kern="1200" baseline="0" dirty="0">
              <a:solidFill>
                <a:schemeClr val="tx1"/>
              </a:solidFill>
              <a:effectLst/>
              <a:latin typeface="+mn-lt"/>
              <a:ea typeface="MS PGothic" pitchFamily="34" charset="-128"/>
              <a:cs typeface="ＭＳ Ｐゴシック" charset="0"/>
            </a:endParaRPr>
          </a:p>
          <a:p>
            <a:pPr algn="l" rtl="0"/>
            <a:r>
              <a:rPr lang="tr" sz="1200" b="0" i="0" u="none" strike="noStrike" kern="1200" baseline="0">
                <a:solidFill>
                  <a:schemeClr val="tx1"/>
                </a:solidFill>
                <a:effectLst/>
                <a:latin typeface="+mn-lt"/>
                <a:ea typeface="MS PGothic" pitchFamily="34" charset="-128"/>
                <a:cs typeface="ＭＳ Ｐゴシック" charset="0"/>
              </a:rPr>
              <a:t>Sağdaki resimde, pazar yerlerine karşı yeni bir eylem raporu gösterilmektedir. </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88</a:t>
            </a:fld>
            <a:endParaRPr lang="tr" altLang="en-US"/>
          </a:p>
        </p:txBody>
      </p:sp>
    </p:spTree>
    <p:extLst>
      <p:ext uri="{BB962C8B-B14F-4D97-AF65-F5344CB8AC3E}">
        <p14:creationId xmlns:p14="http://schemas.microsoft.com/office/powerpoint/2010/main" xmlns="" val="282720477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89</a:t>
            </a:fld>
            <a:endParaRPr lang="tr" altLang="en-US"/>
          </a:p>
        </p:txBody>
      </p:sp>
    </p:spTree>
    <p:extLst>
      <p:ext uri="{BB962C8B-B14F-4D97-AF65-F5344CB8AC3E}">
        <p14:creationId xmlns:p14="http://schemas.microsoft.com/office/powerpoint/2010/main" xmlns="" val="67222765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a:solidFill>
                  <a:srgbClr val="3D3D5F"/>
                </a:solidFill>
                <a:latin typeface="Roboto-Light"/>
              </a:rPr>
              <a:t>Devlet kurma projesinin başarısızlıkla sonuçlanmasıyla çevrim içi propaganda makinesine karşı giderek artan düşmanca tavırlarla karşı karşıya kalan IŞİD, İnternette varlığınu sürdürmek için taktiklerini yeniden yapılandırmaya devam ediyor. Kolluk kuvvetleri ve Telegram da dahil olmak üzere sosyal medya platformları</a:t>
            </a:r>
          </a:p>
          <a:p>
            <a:pPr algn="l" rtl="0"/>
            <a:r>
              <a:rPr lang="tr" sz="1800" b="0" i="0" u="none" strike="noStrike" baseline="0">
                <a:solidFill>
                  <a:srgbClr val="3D3D5F"/>
                </a:solidFill>
                <a:latin typeface="Roboto-Light"/>
              </a:rPr>
              <a:t>tarafından 2018'de yoğunlaştırılan kapatma çalışmalarına rağmen, grup, propagandasının yayılması için hala oldukça çeşitli bir çevrim içi altyapıya sahip ve çok çeşitli ortamlarda ve dosya paylaşım sitelerinde yayın yapmaya devam ediyor (özellikle yıkıcı eylemler için düşük kapasiteye sahip daha küçük platformlar).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800" b="0" i="1" u="none" strike="noStrike" baseline="0">
                <a:solidFill>
                  <a:srgbClr val="3D3D5F"/>
                </a:solidFill>
              </a:rPr>
              <a:t>Al-Saqri Askeri Bilimler Kurumu, Horizons Elektronik Vakfı </a:t>
            </a:r>
            <a:r>
              <a:rPr lang="tr" sz="1800" b="0" i="0" u="none" strike="noStrike" baseline="0">
                <a:solidFill>
                  <a:srgbClr val="3D3D5F"/>
                </a:solidFill>
              </a:rPr>
              <a:t>ve</a:t>
            </a:r>
            <a:r>
              <a:rPr lang="tr" sz="1800" b="0" i="1" u="none" strike="noStrike" baseline="0">
                <a:solidFill>
                  <a:srgbClr val="3D3D5F"/>
                </a:solidFill>
              </a:rPr>
              <a:t> Birleşik Siber Hilafet</a:t>
            </a:r>
            <a:r>
              <a:rPr lang="tr" sz="1800" b="0" i="0" u="none" strike="noStrike" baseline="0">
                <a:solidFill>
                  <a:srgbClr val="3D3D5F"/>
                </a:solidFill>
              </a:rPr>
              <a:t> gibi IŞİD yanlısı medya kuruluşları,</a:t>
            </a:r>
          </a:p>
          <a:p>
            <a:pPr algn="l" rtl="0"/>
            <a:r>
              <a:rPr lang="tr" sz="1800" b="0" i="0" u="none" strike="noStrike" baseline="0">
                <a:solidFill>
                  <a:srgbClr val="3D3D5F"/>
                </a:solidFill>
                <a:latin typeface="Roboto-Light"/>
              </a:rPr>
              <a:t>siber ve operasyonel güvenlik konusunda yönergeler sağlama konusunda daha üretken hale geldi. Verilen talimatlar arasında, güvenli tarayıcılar ve gizlilik odaklı uygulamaların önerilmesi ve ToR tarayıcısı ve merkezi olmayan platformların kullanımının teşvik edilmesi yer alıyordu. Resmi olmayan ancak giderek daha uzmanlaşan</a:t>
            </a:r>
          </a:p>
          <a:p>
            <a:pPr algn="l" rtl="0"/>
            <a:r>
              <a:rPr lang="tr" sz="1800" b="0" i="0" u="none" strike="noStrike" baseline="0">
                <a:solidFill>
                  <a:srgbClr val="3D3D5F"/>
                </a:solidFill>
                <a:latin typeface="Roboto-Light"/>
              </a:rPr>
              <a:t>bu medya kuruluşları, IŞİD ile ilişkilendirilemeyen kanal adları ve profil resimlerinin kullanılması da dahil olmak üzere önerilerle, hesapların askıya alınmasının nasıl</a:t>
            </a:r>
          </a:p>
          <a:p>
            <a:pPr algn="l" rtl="0"/>
            <a:r>
              <a:rPr lang="tr" sz="1800" b="0" i="0" u="none" strike="noStrike" baseline="0">
                <a:solidFill>
                  <a:srgbClr val="3D3D5F"/>
                </a:solidFill>
                <a:latin typeface="Roboto-Light"/>
              </a:rPr>
              <a:t>önleneceği konusunda tavsiyelerde bulunmuştur.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90</a:t>
            </a:fld>
            <a:endParaRPr lang="tr" altLang="en-US"/>
          </a:p>
        </p:txBody>
      </p:sp>
    </p:spTree>
    <p:extLst>
      <p:ext uri="{BB962C8B-B14F-4D97-AF65-F5344CB8AC3E}">
        <p14:creationId xmlns:p14="http://schemas.microsoft.com/office/powerpoint/2010/main" xmlns="" val="241625975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b="0" i="0" u="none" baseline="0">
                <a:solidFill>
                  <a:srgbClr val="111111"/>
                </a:solidFill>
                <a:effectLst/>
                <a:latin typeface="SourceSansPro"/>
              </a:rPr>
              <a:t>En son gerçekleşen önemli olaylardan biri, İnternette yayını yapılan Christchurch saldırılarıydı.</a:t>
            </a:r>
          </a:p>
          <a:p>
            <a:pPr algn="l" rtl="0"/>
            <a:endParaRPr lang="tr" sz="1200" b="0" i="0" u="none" strike="noStrike" kern="1200" baseline="0" dirty="0">
              <a:solidFill>
                <a:srgbClr val="111111"/>
              </a:solidFill>
              <a:effectLst/>
              <a:latin typeface="SourceSansPro"/>
              <a:ea typeface="MS PGothic" pitchFamily="34" charset="-128"/>
              <a:cs typeface="ＭＳ Ｐゴシック" charset="0"/>
            </a:endParaRPr>
          </a:p>
          <a:p>
            <a:pPr algn="l" rtl="0"/>
            <a:r>
              <a:rPr lang="tr" sz="1200" b="0" i="0" u="none" strike="noStrike" kern="1200" baseline="0">
                <a:solidFill>
                  <a:srgbClr val="111111"/>
                </a:solidFill>
                <a:effectLst/>
                <a:latin typeface="SourceSansPro"/>
                <a:ea typeface="MS PGothic" pitchFamily="34" charset="-128"/>
                <a:cs typeface="ＭＳ Ｐゴシック" charset="0"/>
              </a:rPr>
              <a:t>Bu, eylemin tanıtımını yapma çabası olsa da, birçok terör örgütü mesajlarını takipçilerine ve militanlarına gizli ve şifreli şekilde göndermek için teknolojiyi kullanacaktır.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91</a:t>
            </a:fld>
            <a:endParaRPr lang="tr" altLang="en-US"/>
          </a:p>
        </p:txBody>
      </p:sp>
    </p:spTree>
    <p:extLst>
      <p:ext uri="{BB962C8B-B14F-4D97-AF65-F5344CB8AC3E}">
        <p14:creationId xmlns:p14="http://schemas.microsoft.com/office/powerpoint/2010/main" xmlns="" val="164008824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92</a:t>
            </a:fld>
            <a:endParaRPr lang="tr" altLang="en-US"/>
          </a:p>
        </p:txBody>
      </p:sp>
    </p:spTree>
    <p:extLst>
      <p:ext uri="{BB962C8B-B14F-4D97-AF65-F5344CB8AC3E}">
        <p14:creationId xmlns:p14="http://schemas.microsoft.com/office/powerpoint/2010/main" xmlns="" val="362853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r>
              <a:rPr lang="tr" sz="1200" b="0" i="0" u="none" kern="1200" baseline="0">
                <a:solidFill>
                  <a:schemeClr val="tx1"/>
                </a:solidFill>
                <a:latin typeface="+mn-lt"/>
                <a:ea typeface="MS PGothic" pitchFamily="34" charset="-128"/>
                <a:cs typeface="ＭＳ Ｐゴシック" charset="0"/>
              </a:rPr>
              <a:t>* Buna ileride başka bir oturumda geri döneceğiz</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algn="l" rtl="0"/>
            <a:r>
              <a:rPr lang="tr" b="0" i="0" u="none" baseline="0"/>
              <a:t>İnternet kullanımı dünyadaki her yere ve her insana ulaştıkça, suç artmakta ve suçlular yeni olası yasa dışı faaliyetler keşfetmektedir. Ağlar aracılığıyla işlenen suçlar, tüm suçlar arasında en çok ulus ötesi olanlarıdır.</a:t>
            </a:r>
            <a:endParaRPr lang="tr" altLang="en-US" dirty="0"/>
          </a:p>
          <a:p>
            <a:pPr algn="l" rtl="0"/>
            <a:r>
              <a:rPr lang="tr" b="0" i="0" u="none" baseline="0"/>
              <a:t> </a:t>
            </a:r>
            <a:endParaRPr lang="tr" altLang="en-US" dirty="0"/>
          </a:p>
          <a:p>
            <a:pPr algn="l" rtl="0"/>
            <a:r>
              <a:rPr lang="tr" b="0" i="0" u="none" baseline="0"/>
              <a:t>Siber suçların bu niteliği, bu suç faaliyetlerini soruşturanlara belirli zorluklar çıkarmaktadır: Dünyanın başka bir ucunda deliller derhal koruma altına alınmazsa kaybolabilirler ve kolluk kuvvetleri de siyasi sınırlara saygı göstermelidir. Ayrıca, ceza soruşturmalarında uluslararası yardım talep etmek için yasal işlemleri ve kamu kanallarını takip etmeleri gerekir. </a:t>
            </a:r>
          </a:p>
          <a:p>
            <a:endParaRPr lang="tr" altLang="en-US" dirty="0"/>
          </a:p>
          <a:p>
            <a:pPr algn="l" rtl="0"/>
            <a:r>
              <a:rPr lang="tr" b="0" i="0" u="none" baseline="0"/>
              <a:t>Ancak, geçtiğimiz yıllarda, siber suçlarla ilgili cezai konularda yeni hızlandırılmış karşılıklı adli yardım biçimlerinin bir zorunluluk olduğu net bir şekilde anlaşılmıştır.</a:t>
            </a:r>
            <a:endParaRPr lang="tr" altLang="en-US"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171450" indent="-171450" algn="l" rtl="0">
              <a:buFont typeface="Arial" panose="020B0604020202020204" pitchFamily="34" charset="0"/>
              <a:buChar cha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a:t>
            </a:fld>
            <a:endParaRPr lang="tr" altLang="en-US"/>
          </a:p>
        </p:txBody>
      </p:sp>
    </p:spTree>
    <p:extLst>
      <p:ext uri="{BB962C8B-B14F-4D97-AF65-F5344CB8AC3E}">
        <p14:creationId xmlns:p14="http://schemas.microsoft.com/office/powerpoint/2010/main" xmlns="" val="361107382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IOCTA 2019</a:t>
            </a:r>
          </a:p>
          <a:p>
            <a:pPr algn="l" rtl="0"/>
            <a:r>
              <a:rPr lang="tr" sz="1800" b="0" i="0" u="none" strike="noStrike" baseline="0">
                <a:solidFill>
                  <a:srgbClr val="3B4E61"/>
                </a:solidFill>
                <a:latin typeface="RobotoMono-Regular"/>
              </a:rPr>
              <a:t>Ortak suç faktörleri, birden fazla suç alanını etkileyen, kolaylaştıran veya başka bir şekilde onlara katkıda bulunan, ancak doğası gereği hepsi suç teşkil etmeyen faktörlerdir.</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93</a:t>
            </a:fld>
            <a:endParaRPr lang="tr" altLang="en-US"/>
          </a:p>
        </p:txBody>
      </p:sp>
    </p:spTree>
    <p:extLst>
      <p:ext uri="{BB962C8B-B14F-4D97-AF65-F5344CB8AC3E}">
        <p14:creationId xmlns:p14="http://schemas.microsoft.com/office/powerpoint/2010/main" xmlns="" val="336106163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3D3D5F"/>
                </a:solidFill>
                <a:latin typeface="Roboto-Light"/>
              </a:rPr>
              <a:t>Failler öncelikle kişisel bankacılık kimlik bilgilerini, kart bilgilerini veya diğer oturum açma kimlik bilgilerini toplamak için kimlik avı kullanmaktadır. Suçlular bu bilgileri yer altı pazarlarında satarlar ya da dolandırıcılık yapmak için doğrudan kullanırlar.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200" b="0" i="0" u="none" strike="noStrike" kern="1200" baseline="0" dirty="0">
                <a:solidFill>
                  <a:schemeClr val="tx1"/>
                </a:solidFill>
                <a:latin typeface="+mn-lt"/>
                <a:ea typeface="MS PGothic" pitchFamily="34" charset="-128"/>
                <a:cs typeface="ＭＳ Ｐゴシック" charset="0"/>
              </a:rPr>
              <a:t>Mali ve siber suçların tüm yönlerini desteklemek için para kuryelerini kullanırlar. Siber suç ve nakit dışı ödeme sahtekarlığıyla ilgilidir. İnsanlara yasa dışı fonları normal para sistemlerine aktarıp "aklamaları" için ödeme yapılır.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200" b="0" i="0" u="none" strike="noStrike" kern="1200" baseline="0" dirty="0">
                <a:solidFill>
                  <a:schemeClr val="tx1"/>
                </a:solidFill>
                <a:latin typeface="+mn-lt"/>
                <a:ea typeface="MS PGothic" pitchFamily="34" charset="-128"/>
                <a:cs typeface="ＭＳ Ｐゴシック" charset="0"/>
              </a:rPr>
              <a:t>Bu amaçlar için bölümde yukarıda bahsedilen kripto para birimleri kullanılır.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94</a:t>
            </a:fld>
            <a:endParaRPr lang="tr" altLang="en-US"/>
          </a:p>
        </p:txBody>
      </p:sp>
    </p:spTree>
    <p:extLst>
      <p:ext uri="{BB962C8B-B14F-4D97-AF65-F5344CB8AC3E}">
        <p14:creationId xmlns:p14="http://schemas.microsoft.com/office/powerpoint/2010/main" xmlns="" val="315286738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95</a:t>
            </a:fld>
            <a:endParaRPr lang="tr" altLang="en-US"/>
          </a:p>
        </p:txBody>
      </p:sp>
    </p:spTree>
    <p:extLst>
      <p:ext uri="{BB962C8B-B14F-4D97-AF65-F5344CB8AC3E}">
        <p14:creationId xmlns:p14="http://schemas.microsoft.com/office/powerpoint/2010/main" xmlns="" val="33774218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smtClean="0"/>
              <a:t>Eğitici</a:t>
            </a:r>
            <a:r>
              <a:rPr lang="tr" b="0" i="0" u="none" baseline="0" dirty="0" smtClean="0"/>
              <a:t> </a:t>
            </a:r>
            <a:r>
              <a:rPr lang="tr" b="0" i="0" u="none" baseline="0" dirty="0"/>
              <a:t>bu oturumu </a:t>
            </a:r>
            <a:r>
              <a:rPr lang="tr-TR" b="0" i="0" u="none" baseline="0" dirty="0" smtClean="0"/>
              <a:t>katılımcılara</a:t>
            </a:r>
            <a:r>
              <a:rPr lang="tr" b="0" i="0" u="none" baseline="0" dirty="0" smtClean="0"/>
              <a:t> </a:t>
            </a:r>
            <a:r>
              <a:rPr lang="tr" b="0" i="0" u="none" baseline="0" dirty="0"/>
              <a:t>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a:p>
            <a:endParaRPr lang="t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9ADFBB1-7B02-4717-AEA4-A0D2A92F6065}"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12871141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xmlns="" id="{B15714A6-B05B-47A5-B92B-D727BD3A45D0}"/>
              </a:ext>
            </a:extLst>
          </p:cNvPr>
          <p:cNvSpPr>
            <a:spLocks noGrp="1"/>
          </p:cNvSpPr>
          <p:nvPr>
            <p:ph type="body" idx="1"/>
          </p:nvPr>
        </p:nvSpPr>
        <p:spPr/>
        <p:txBody>
          <a:bodyPr/>
          <a:lstStyle/>
          <a:p>
            <a:endParaRPr lang="tr" sz="3600" dirty="0"/>
          </a:p>
        </p:txBody>
      </p:sp>
    </p:spTree>
    <p:extLst>
      <p:ext uri="{BB962C8B-B14F-4D97-AF65-F5344CB8AC3E}">
        <p14:creationId xmlns:p14="http://schemas.microsoft.com/office/powerpoint/2010/main" xmlns="" val="23853199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xmlns="" val="2390097691"/>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2561174802"/>
      </p:ext>
    </p:extLst>
  </p:cSld>
  <p:clrMapOvr>
    <a:masterClrMapping/>
  </p:clrMapOvr>
  <p:hf hdr="0" ftr="0" dt="0"/>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xmlns="" val="315099439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398487368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p14="http://schemas.microsoft.com/office/powerpoint/2010/main" xmlns="" val="366237524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xmlns="" val="217695767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12/04/2021</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xmlns="" val="94514148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12/04/2021</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424880437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12/04/2021</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364174519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214897256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302224456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3768194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Tree>
    <p:extLst>
      <p:ext uri="{BB962C8B-B14F-4D97-AF65-F5344CB8AC3E}">
        <p14:creationId xmlns:p14="http://schemas.microsoft.com/office/powerpoint/2010/main" xmlns="" val="2886635286"/>
      </p:ext>
    </p:extLst>
  </p:cSld>
  <p:clrMapOvr>
    <a:masterClrMapping/>
  </p:clrMapOvr>
  <p:hf hdr="0" ftr="0" dt="0"/>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p14="http://schemas.microsoft.com/office/powerpoint/2010/main" xmlns="" val="13098109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979DE959-8F66-48C8-9B75-7129AEC57E19}"/>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6" name="Picture 5">
            <a:extLst>
              <a:ext uri="{FF2B5EF4-FFF2-40B4-BE49-F238E27FC236}">
                <a16:creationId xmlns:a16="http://schemas.microsoft.com/office/drawing/2014/main" xmlns="" id="{090E9091-F932-449D-A1EF-35B8A21AFB4E}"/>
              </a:ext>
            </a:extLst>
          </p:cNvPr>
          <p:cNvPicPr>
            <a:picLocks noChangeAspect="1"/>
          </p:cNvPicPr>
          <p:nvPr userDrawn="1"/>
        </p:nvPicPr>
        <p:blipFill>
          <a:blip r:embed="rId2" cstate="print"/>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xmlns=""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xmlns=""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xmlns=""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xmlns="" val="2959844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xmlns=""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xmlns=""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2366814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xmlns=""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xmlns=""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256989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xmlns=""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xmlns=""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1861022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xmlns="" id="{20A8AF00-8302-4EB6-B590-39BD369534E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xmlns=""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Tree>
    <p:extLst>
      <p:ext uri="{BB962C8B-B14F-4D97-AF65-F5344CB8AC3E}">
        <p14:creationId xmlns:p14="http://schemas.microsoft.com/office/powerpoint/2010/main" xmlns="" val="3396787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xmlns=""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11" name="Picture 2" descr="Asking questions | TeachingEnglish | British Council | BBC">
            <a:extLst>
              <a:ext uri="{FF2B5EF4-FFF2-40B4-BE49-F238E27FC236}">
                <a16:creationId xmlns:a16="http://schemas.microsoft.com/office/drawing/2014/main" xmlns="" id="{4847C7E7-B06A-4BDA-9B87-24735A9E2136}"/>
              </a:ext>
            </a:extLst>
          </p:cNvPr>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230322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5" name="Text Placeholder 11">
            <a:extLst>
              <a:ext uri="{FF2B5EF4-FFF2-40B4-BE49-F238E27FC236}">
                <a16:creationId xmlns:a16="http://schemas.microsoft.com/office/drawing/2014/main" xmlns=""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10" name="Rectangle 9">
            <a:extLst>
              <a:ext uri="{FF2B5EF4-FFF2-40B4-BE49-F238E27FC236}">
                <a16:creationId xmlns:a16="http://schemas.microsoft.com/office/drawing/2014/main" xmlns=""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Slide Number Placeholder 4">
            <a:extLst>
              <a:ext uri="{FF2B5EF4-FFF2-40B4-BE49-F238E27FC236}">
                <a16:creationId xmlns:a16="http://schemas.microsoft.com/office/drawing/2014/main" xmlns=""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xmlns=""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Tree>
    <p:extLst>
      <p:ext uri="{BB962C8B-B14F-4D97-AF65-F5344CB8AC3E}">
        <p14:creationId xmlns:p14="http://schemas.microsoft.com/office/powerpoint/2010/main" xmlns="" val="2047415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xmlns="" id="{9F79EE9D-52D5-4B6B-99C5-F7B7EF500FF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xmlns=""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xmlns="" val="105584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3315512933"/>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xmlns="" id="{D8D75C77-33AE-4D9D-81BB-E8443987728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a16="http://schemas.microsoft.com/office/drawing/2014/main" xmlns=""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xmlns="" val="3399336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xmlns=""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a16="http://schemas.microsoft.com/office/drawing/2014/main" xmlns=""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xmlns="" val="2945462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xmlns="" id="{B9F9D650-1009-46ED-8222-4EE43ED1429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a16="http://schemas.microsoft.com/office/drawing/2014/main" xmlns=""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xmlns="" val="4272525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xmlns="" val="6488631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18130832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p14="http://schemas.microsoft.com/office/powerpoint/2010/main" xmlns="" val="4245658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xmlns="" val="38820755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12/04/2021</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xmlns="" val="4086906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12/04/2021</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1801795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12/04/2021</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290011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xmlns="" val="4115193528"/>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37044946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13009951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2758793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p14="http://schemas.microsoft.com/office/powerpoint/2010/main" xmlns="" val="33967166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xmlns="" val="25660884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4488091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p14="http://schemas.microsoft.com/office/powerpoint/2010/main" xmlns="" val="32108317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xmlns="" val="16635293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12/04/2021</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xmlns="" val="35463467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12/04/2021</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224080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xmlns="" val="296640143"/>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12/04/2021</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11216030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1289822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11044555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21781601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p14="http://schemas.microsoft.com/office/powerpoint/2010/main" xmlns="" val="31139207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xmlns="" val="16990842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10342568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p14="http://schemas.microsoft.com/office/powerpoint/2010/main" xmlns="" val="4169277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xmlns="" val="35823413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12/04/2021</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xmlns="" val="3117206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C04F3A-82BD-4011-AADB-1F79FD7DF4BC}" type="slidenum">
              <a:rPr lang="en-GB" smtClean="0"/>
              <a:pPr/>
              <a:t>‹#›</a:t>
            </a:fld>
            <a:endParaRPr lang="en-GB" dirty="0"/>
          </a:p>
        </p:txBody>
      </p:sp>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xmlns="" val="1334251083"/>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12/04/2021</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13981119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12/04/2021</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18769035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35916936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24478068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38916156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p14="http://schemas.microsoft.com/office/powerpoint/2010/main" xmlns="" val="29200498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xmlns="" val="46047289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6603197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p14="http://schemas.microsoft.com/office/powerpoint/2010/main" xmlns="" val="234134234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xmlns="" val="14713216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1739888814"/>
      </p:ext>
    </p:extLst>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12/04/2021</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xmlns="" val="33253478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12/04/2021</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317563380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12/04/2021</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419356655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99631310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307047952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19321159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p14="http://schemas.microsoft.com/office/powerpoint/2010/main" xmlns="" val="265054115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xmlns="" val="343920232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58754131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p14="http://schemas.microsoft.com/office/powerpoint/2010/main" xmlns="" val="1519155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xmlns="" val="2139618960"/>
      </p:ext>
    </p:extLst>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xmlns="" val="306641908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12/04/2021</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xmlns="" val="124936891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12/04/2021</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24053851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12/04/2021</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16242640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89156129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415089730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290234710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p14="http://schemas.microsoft.com/office/powerpoint/2010/main" xmlns="" val="161968624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xmlns="" val="284591378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2212609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xmlns="" val="966221551"/>
      </p:ext>
    </p:extLst>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p14="http://schemas.microsoft.com/office/powerpoint/2010/main" xmlns="" val="383949909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xmlns="" val="176425687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12/04/2021</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xmlns="" val="56555543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12/04/2021</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53445323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12/04/2021</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278210280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404515773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374337367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251816510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p14="http://schemas.microsoft.com/office/powerpoint/2010/main" xmlns="" val="398476726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xmlns="" val="234463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xmlns="" val="197873902"/>
      </p:ext>
    </p:extLst>
  </p:cSld>
  <p:clrMapOvr>
    <a:masterClrMapping/>
  </p:clrMapOvr>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278975827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p14="http://schemas.microsoft.com/office/powerpoint/2010/main" xmlns="" val="382229026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xmlns="" val="60635406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12/04/2021</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xmlns="" val="111627747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12/04/2021</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xmlns="" val="427357937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12/04/2021</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xmlns="" val="293634861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369853895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12/04/2021</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xmlns="" val="181075438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xmlns="" val="144758295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12/04/2021</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p14="http://schemas.microsoft.com/office/powerpoint/2010/main" xmlns="" val="11550414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5.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6.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7.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8.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9.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xmlns="" id="{4840FB52-8F74-4C62-BC14-146E37352582}"/>
              </a:ext>
            </a:extLst>
          </p:cNvPr>
          <p:cNvPicPr>
            <a:picLocks noChangeAspect="1" noChangeArrowheads="1"/>
          </p:cNvPicPr>
          <p:nvPr userDrawn="1"/>
        </p:nvPicPr>
        <p:blipFill>
          <a:blip r:embed="rId24" cstate="print">
            <a:extLst>
              <a:ext uri="{28A0092B-C50C-407E-A947-70E740481C1C}">
                <a14:useLocalDpi xmlns:a14="http://schemas.microsoft.com/office/drawing/2010/main" xmlns=""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pPr/>
              <a:t>12.04.2021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04F3A-82BD-4011-AADB-1F79FD7DF4BC}" type="slidenum">
              <a:rPr lang="en-GB" smtClean="0"/>
              <a:pPr/>
              <a:t>‹#›</a:t>
            </a:fld>
            <a:endParaRPr lang="en-GB" dirty="0"/>
          </a:p>
        </p:txBody>
      </p:sp>
      <p:sp>
        <p:nvSpPr>
          <p:cNvPr id="9" name="Rectangle 8">
            <a:extLst>
              <a:ext uri="{FF2B5EF4-FFF2-40B4-BE49-F238E27FC236}">
                <a16:creationId xmlns:a16="http://schemas.microsoft.com/office/drawing/2014/main" xmlns=""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a:p>
        </p:txBody>
      </p:sp>
      <p:sp>
        <p:nvSpPr>
          <p:cNvPr id="10" name="Rectangle 11">
            <a:extLst>
              <a:ext uri="{FF2B5EF4-FFF2-40B4-BE49-F238E27FC236}">
                <a16:creationId xmlns:a16="http://schemas.microsoft.com/office/drawing/2014/main" xmlns="" id="{C0713AAC-84AF-4971-8FCB-8CABFE853DD0}"/>
              </a:ext>
            </a:extLst>
          </p:cNvPr>
          <p:cNvSpPr>
            <a:spLocks noChangeArrowheads="1"/>
          </p:cNvSpPr>
          <p:nvPr userDrawn="1"/>
        </p:nvSpPr>
        <p:spPr bwMode="auto">
          <a:xfrm>
            <a:off x="-60382" y="6596936"/>
            <a:ext cx="3217653"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000" b="0" i="0" baseline="0" dirty="0">
                <a:solidFill>
                  <a:srgbClr val="FFFFFF"/>
                </a:solidFill>
                <a:latin typeface="Calibri" panose="020F0502020204030204" pitchFamily="34" charset="0"/>
              </a:rPr>
              <a:t>www.coe.int/cybercrime			</a:t>
            </a:r>
          </a:p>
        </p:txBody>
      </p:sp>
    </p:spTree>
    <p:extLst>
      <p:ext uri="{BB962C8B-B14F-4D97-AF65-F5344CB8AC3E}">
        <p14:creationId xmlns:p14="http://schemas.microsoft.com/office/powerpoint/2010/main" xmlns="" val="83504594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6" r:id="rId17"/>
    <p:sldLayoutId id="2147483672" r:id="rId18"/>
    <p:sldLayoutId id="2147483664" r:id="rId19"/>
    <p:sldLayoutId id="2147483665" r:id="rId20"/>
    <p:sldLayoutId id="2147483666" r:id="rId21"/>
    <p:sldLayoutId id="2147483671"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12/04/2021</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72021221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12/04/2021</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173506947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12/04/2021</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106173095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12/04/2021</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1373352549"/>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12/04/2021</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3776579094"/>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12/04/2021</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3066005737"/>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12/04/2021</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1591395884"/>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12/04/2021</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xmlns="" val="420845633"/>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35.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35.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46.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46.xm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46.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5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8.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5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57.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5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5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9.xml"/></Relationships>
</file>

<file path=ppt/slides/_rels/slide3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73.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73.xml"/><Relationship Id="rId5" Type="http://schemas.openxmlformats.org/officeDocument/2006/relationships/hyperlink" Target="https://www.unodc.org/unodc/en/cybercrime/global-programme-cybercrime.html" TargetMode="External"/><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73.xml"/><Relationship Id="rId5" Type="http://schemas.openxmlformats.org/officeDocument/2006/relationships/hyperlink" Target="https://www.un.org/press/en/2000/20001204.ga9842.doc.html" TargetMode="External"/><Relationship Id="rId4" Type="http://schemas.openxmlformats.org/officeDocument/2006/relationships/image" Target="../media/image18.jpeg"/></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73.xml"/><Relationship Id="rId5" Type="http://schemas.openxmlformats.org/officeDocument/2006/relationships/hyperlink" Target="https://www.interpol.int/en/Crimes/Cybercrime" TargetMode="External"/><Relationship Id="rId4" Type="http://schemas.openxmlformats.org/officeDocument/2006/relationships/image" Target="../media/image19.jpeg"/></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73.xml"/><Relationship Id="rId5" Type="http://schemas.openxmlformats.org/officeDocument/2006/relationships/hyperlink" Target="https://ec.europa.eu/home-affairs/what-we-do/policies/cybercrime_en" TargetMode="External"/><Relationship Id="rId4" Type="http://schemas.openxmlformats.org/officeDocument/2006/relationships/image" Target="../media/image20.jpe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73.xml"/><Relationship Id="rId5" Type="http://schemas.openxmlformats.org/officeDocument/2006/relationships/hyperlink" Target="https://www.europol.europa.eu/about-europol/european-cybercrime-centre-ec3" TargetMode="External"/><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73.xml"/><Relationship Id="rId5" Type="http://schemas.openxmlformats.org/officeDocument/2006/relationships/hyperlink" Target="http://www.eurojust.europa.eu/pages/home.aspx" TargetMode="External"/><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73.xml"/><Relationship Id="rId5" Type="http://schemas.openxmlformats.org/officeDocument/2006/relationships/hyperlink" Target="https://www.ejn-crimjust.europa.eu/ejn/Ejn_Home/EN" TargetMode="External"/><Relationship Id="rId4" Type="http://schemas.openxmlformats.org/officeDocument/2006/relationships/image" Target="../media/image23.jpeg"/></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73.xml"/><Relationship Id="rId5" Type="http://schemas.openxmlformats.org/officeDocument/2006/relationships/hyperlink" Target="https://www.ejn-crimjust.europa.eu/ejn/Ejn_Home/EN" TargetMode="External"/><Relationship Id="rId4" Type="http://schemas.openxmlformats.org/officeDocument/2006/relationships/image" Target="../media/image2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73.xml"/><Relationship Id="rId5" Type="http://schemas.openxmlformats.org/officeDocument/2006/relationships/hyperlink" Target="https://www.coe.int/en/web/cybercrime/cybercrime-office-c-proc" TargetMode="External"/><Relationship Id="rId4" Type="http://schemas.openxmlformats.org/officeDocument/2006/relationships/image" Target="../media/image25.jpeg"/></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73.xml"/><Relationship Id="rId4" Type="http://schemas.openxmlformats.org/officeDocument/2006/relationships/image" Target="../media/image15.jpeg"/></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73.xml"/><Relationship Id="rId6" Type="http://schemas.openxmlformats.org/officeDocument/2006/relationships/hyperlink" Target="http://www.oas.org/juridico/english/cyber.htm" TargetMode="External"/><Relationship Id="rId5" Type="http://schemas.openxmlformats.org/officeDocument/2006/relationships/image" Target="../media/image27.png"/><Relationship Id="rId4" Type="http://schemas.openxmlformats.org/officeDocument/2006/relationships/image" Target="../media/image26.png"/></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73.xml"/><Relationship Id="rId5" Type="http://schemas.openxmlformats.org/officeDocument/2006/relationships/hyperlink" Target="https://au.int/en/treaties/african-union-convention-cyber-security-and-personal-data-protection" TargetMode="External"/><Relationship Id="rId4" Type="http://schemas.openxmlformats.org/officeDocument/2006/relationships/image" Target="../media/image14.png"/></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84.xml"/><Relationship Id="rId4" Type="http://schemas.openxmlformats.org/officeDocument/2006/relationships/image" Target="../media/image28.png"/></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84.xml"/><Relationship Id="rId6" Type="http://schemas.openxmlformats.org/officeDocument/2006/relationships/hyperlink" Target="http://www.combattingcybercrime.org/" TargetMode="External"/><Relationship Id="rId5" Type="http://schemas.openxmlformats.org/officeDocument/2006/relationships/image" Target="../media/image30.jpeg"/><Relationship Id="rId4" Type="http://schemas.openxmlformats.org/officeDocument/2006/relationships/image" Target="../media/image29.png"/></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3.xml"/><Relationship Id="rId1" Type="http://schemas.openxmlformats.org/officeDocument/2006/relationships/slideLayout" Target="../slideLayouts/slideLayout84.xml"/><Relationship Id="rId5" Type="http://schemas.openxmlformats.org/officeDocument/2006/relationships/hyperlink" Target="http://pilonsec.org/strategicplan/cybercrime-pilon" TargetMode="External"/><Relationship Id="rId4" Type="http://schemas.openxmlformats.org/officeDocument/2006/relationships/image" Target="../media/image31.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91.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10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101.xml"/><Relationship Id="rId4" Type="http://schemas.openxmlformats.org/officeDocument/2006/relationships/image" Target="../media/image32.jpe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10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101.xml"/><Relationship Id="rId4" Type="http://schemas.openxmlformats.org/officeDocument/2006/relationships/image" Target="../media/image36.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101.xml"/><Relationship Id="rId4" Type="http://schemas.openxmlformats.org/officeDocument/2006/relationships/image" Target="../media/image37.jpe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7.jpeg"/><Relationship Id="rId2" Type="http://schemas.openxmlformats.org/officeDocument/2006/relationships/notesSlide" Target="../notesSlides/notesSlide51.xml"/><Relationship Id="rId1" Type="http://schemas.openxmlformats.org/officeDocument/2006/relationships/slideLayout" Target="../slideLayouts/slideLayout10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101.xml"/><Relationship Id="rId4" Type="http://schemas.openxmlformats.org/officeDocument/2006/relationships/image" Target="../media/image41.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101.xml"/><Relationship Id="rId4" Type="http://schemas.openxmlformats.org/officeDocument/2006/relationships/image" Target="../media/image41.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101.xml"/></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101.xml"/><Relationship Id="rId4" Type="http://schemas.openxmlformats.org/officeDocument/2006/relationships/image" Target="../media/image42.pn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10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101.xml"/><Relationship Id="rId4" Type="http://schemas.openxmlformats.org/officeDocument/2006/relationships/image" Target="../media/image43.jpe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101.xml"/><Relationship Id="rId4" Type="http://schemas.openxmlformats.org/officeDocument/2006/relationships/image" Target="../media/image44.pn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101.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101.xml"/><Relationship Id="rId4" Type="http://schemas.openxmlformats.org/officeDocument/2006/relationships/image" Target="../media/image48.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101.xml"/><Relationship Id="rId4" Type="http://schemas.openxmlformats.org/officeDocument/2006/relationships/image" Target="../media/image49.jpe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101.xml"/><Relationship Id="rId4" Type="http://schemas.openxmlformats.org/officeDocument/2006/relationships/image" Target="../media/image50.jpe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105.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102.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101.xml"/><Relationship Id="rId4" Type="http://schemas.openxmlformats.org/officeDocument/2006/relationships/image" Target="../media/image51.jpe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101.xml"/><Relationship Id="rId4" Type="http://schemas.openxmlformats.org/officeDocument/2006/relationships/image" Target="../media/image51.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101.xml"/><Relationship Id="rId4" Type="http://schemas.openxmlformats.org/officeDocument/2006/relationships/image" Target="../media/image51.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101.xml"/><Relationship Id="rId5" Type="http://schemas.openxmlformats.org/officeDocument/2006/relationships/image" Target="../media/image53.png"/><Relationship Id="rId4" Type="http://schemas.openxmlformats.org/officeDocument/2006/relationships/image" Target="../media/image52.pn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101.xml"/><Relationship Id="rId4" Type="http://schemas.openxmlformats.org/officeDocument/2006/relationships/image" Target="../media/image51.jpeg"/></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101.xml"/><Relationship Id="rId4" Type="http://schemas.openxmlformats.org/officeDocument/2006/relationships/image" Target="../media/image51.jpe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101.xml"/><Relationship Id="rId5" Type="http://schemas.openxmlformats.org/officeDocument/2006/relationships/image" Target="../media/image51.jpeg"/><Relationship Id="rId4" Type="http://schemas.openxmlformats.org/officeDocument/2006/relationships/image" Target="../media/image54.pn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101.xml"/><Relationship Id="rId4" Type="http://schemas.openxmlformats.org/officeDocument/2006/relationships/image" Target="../media/image55.jpe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102.xml"/></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101.xml"/><Relationship Id="rId4" Type="http://schemas.openxmlformats.org/officeDocument/2006/relationships/image" Target="../media/image56.jpe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101.xml"/><Relationship Id="rId5" Type="http://schemas.openxmlformats.org/officeDocument/2006/relationships/image" Target="../media/image56.jpeg"/><Relationship Id="rId4" Type="http://schemas.openxmlformats.org/officeDocument/2006/relationships/image" Target="../media/image57.pn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101.xml"/><Relationship Id="rId4" Type="http://schemas.openxmlformats.org/officeDocument/2006/relationships/image" Target="../media/image56.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5.xml"/><Relationship Id="rId4" Type="http://schemas.openxmlformats.org/officeDocument/2006/relationships/hyperlink" Target="https://www.forbes.com/sites/bernardmarr/2018/05/21/how-much-data-do-we-create-every-day-the-mind-blowing-stats-everyone-should-read/"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101.xml"/><Relationship Id="rId4" Type="http://schemas.openxmlformats.org/officeDocument/2006/relationships/image" Target="../media/image56.jpeg"/></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6.jpeg"/><Relationship Id="rId2" Type="http://schemas.openxmlformats.org/officeDocument/2006/relationships/notesSlide" Target="../notesSlides/notesSlide78.xml"/><Relationship Id="rId1" Type="http://schemas.openxmlformats.org/officeDocument/2006/relationships/slideLayout" Target="../slideLayouts/slideLayout10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101.xml"/><Relationship Id="rId4" Type="http://schemas.openxmlformats.org/officeDocument/2006/relationships/image" Target="../media/image56.jpeg"/></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102.xml"/></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101.xml"/><Relationship Id="rId4" Type="http://schemas.openxmlformats.org/officeDocument/2006/relationships/image" Target="../media/image61.jpeg"/></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101.xml"/><Relationship Id="rId5" Type="http://schemas.openxmlformats.org/officeDocument/2006/relationships/image" Target="../media/image61.jpeg"/><Relationship Id="rId4" Type="http://schemas.openxmlformats.org/officeDocument/2006/relationships/image" Target="../media/image62.pn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101.xml"/><Relationship Id="rId5" Type="http://schemas.openxmlformats.org/officeDocument/2006/relationships/image" Target="../media/image61.jpeg"/><Relationship Id="rId4" Type="http://schemas.openxmlformats.org/officeDocument/2006/relationships/image" Target="../media/image63.png"/></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101.xml"/><Relationship Id="rId6" Type="http://schemas.openxmlformats.org/officeDocument/2006/relationships/image" Target="../media/image61.jpeg"/><Relationship Id="rId5" Type="http://schemas.openxmlformats.org/officeDocument/2006/relationships/image" Target="../media/image65.jpeg"/><Relationship Id="rId4" Type="http://schemas.openxmlformats.org/officeDocument/2006/relationships/image" Target="../media/image64.pn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1.jpeg"/><Relationship Id="rId2" Type="http://schemas.openxmlformats.org/officeDocument/2006/relationships/notesSlide" Target="../notesSlides/notesSlide85.xml"/><Relationship Id="rId1" Type="http://schemas.openxmlformats.org/officeDocument/2006/relationships/slideLayout" Target="../slideLayouts/slideLayout101.xml"/><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image" Target="../media/image66.jpe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10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5.xml"/><Relationship Id="rId4" Type="http://schemas.openxmlformats.org/officeDocument/2006/relationships/image" Target="../media/image6.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101.xml"/><Relationship Id="rId4" Type="http://schemas.openxmlformats.org/officeDocument/2006/relationships/image" Target="../media/image69.jpeg"/></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101.xml"/><Relationship Id="rId5" Type="http://schemas.openxmlformats.org/officeDocument/2006/relationships/image" Target="../media/image71.png"/><Relationship Id="rId4" Type="http://schemas.openxmlformats.org/officeDocument/2006/relationships/image" Target="../media/image70.pn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101.xml"/><Relationship Id="rId4" Type="http://schemas.openxmlformats.org/officeDocument/2006/relationships/image" Target="../media/image72.png"/></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102.xml"/></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101.xml"/><Relationship Id="rId4" Type="http://schemas.openxmlformats.org/officeDocument/2006/relationships/image" Target="../media/image73.jpeg"/></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105.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mailto:matteo.lucchetti@coe.in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ontent Placeholder 29">
            <a:extLst>
              <a:ext uri="{FF2B5EF4-FFF2-40B4-BE49-F238E27FC236}">
                <a16:creationId xmlns:a16="http://schemas.microsoft.com/office/drawing/2014/main" xmlns="" id="{DBB67D73-B6F5-4B2A-AAA2-032087A05B37}"/>
              </a:ext>
            </a:extLst>
          </p:cNvPr>
          <p:cNvSpPr>
            <a:spLocks noGrp="1"/>
          </p:cNvSpPr>
          <p:nvPr>
            <p:ph sz="quarter" idx="11"/>
          </p:nvPr>
        </p:nvSpPr>
        <p:spPr>
          <a:xfrm>
            <a:off x="448274" y="1251039"/>
            <a:ext cx="8255888" cy="724409"/>
          </a:xfrm>
        </p:spPr>
        <p:txBody>
          <a:bodyPr>
            <a:normAutofit/>
          </a:bodyPr>
          <a:lstStyle/>
          <a:p>
            <a:pPr rtl="0"/>
            <a:r>
              <a:rPr lang="tr" sz="1900" b="1" i="0" u="none" baseline="0">
                <a:latin typeface="+mn-lt"/>
              </a:rPr>
              <a:t>Adli Personel için Siber Suçlar ve Elektronik Delillere İlişkin Giriş Eğitimi</a:t>
            </a:r>
            <a:endParaRPr lang="tr" altLang="en-US" sz="1900" i="1" dirty="0">
              <a:latin typeface="+mn-lt"/>
            </a:endParaRPr>
          </a:p>
          <a:p>
            <a:endParaRPr lang="tr" dirty="0"/>
          </a:p>
        </p:txBody>
      </p:sp>
      <p:sp>
        <p:nvSpPr>
          <p:cNvPr id="31" name="Text Placeholder 30">
            <a:extLst>
              <a:ext uri="{FF2B5EF4-FFF2-40B4-BE49-F238E27FC236}">
                <a16:creationId xmlns:a16="http://schemas.microsoft.com/office/drawing/2014/main" xmlns="" id="{A3637711-684D-4890-8B1A-C347F5BBB59D}"/>
              </a:ext>
            </a:extLst>
          </p:cNvPr>
          <p:cNvSpPr>
            <a:spLocks noGrp="1"/>
          </p:cNvSpPr>
          <p:nvPr>
            <p:ph type="body" sz="quarter" idx="12"/>
          </p:nvPr>
        </p:nvSpPr>
        <p:spPr/>
        <p:txBody>
          <a:bodyPr>
            <a:normAutofit/>
          </a:bodyPr>
          <a:lstStyle/>
          <a:p>
            <a:pPr rtl="0">
              <a:spcBef>
                <a:spcPct val="0"/>
              </a:spcBef>
            </a:pPr>
            <a:r>
              <a:rPr lang="tr" sz="3000" b="1" i="0" u="none" baseline="0" dirty="0">
                <a:latin typeface="+mn-lt"/>
              </a:rPr>
              <a:t>Oturum 1.5</a:t>
            </a:r>
          </a:p>
          <a:p>
            <a:pPr rtl="0">
              <a:spcBef>
                <a:spcPct val="0"/>
              </a:spcBef>
            </a:pPr>
            <a:r>
              <a:rPr lang="tr" sz="3000" b="1" i="0" u="none" baseline="0" dirty="0">
                <a:latin typeface="+mn-lt"/>
              </a:rPr>
              <a:t>Siber Suçlarla İlgili Temel Bilgiler</a:t>
            </a:r>
          </a:p>
          <a:p>
            <a:pPr rtl="0">
              <a:spcBef>
                <a:spcPct val="0"/>
              </a:spcBef>
            </a:pPr>
            <a:endParaRPr lang="tr" altLang="en-US" sz="1100" dirty="0">
              <a:latin typeface="+mn-lt"/>
            </a:endParaRPr>
          </a:p>
          <a:p>
            <a:pPr rtl="0">
              <a:spcBef>
                <a:spcPct val="0"/>
              </a:spcBef>
            </a:pPr>
            <a:endParaRPr lang="tr" altLang="en-US" sz="1100" dirty="0">
              <a:latin typeface="+mn-lt"/>
            </a:endParaRPr>
          </a:p>
          <a:p>
            <a:pPr rtl="0">
              <a:spcBef>
                <a:spcPct val="0"/>
              </a:spcBef>
            </a:pPr>
            <a:endParaRPr lang="tr" altLang="en-US" sz="1100" dirty="0">
              <a:latin typeface="+mn-lt"/>
            </a:endParaRPr>
          </a:p>
          <a:p>
            <a:pPr rtl="0">
              <a:spcBef>
                <a:spcPct val="0"/>
              </a:spcBef>
            </a:pPr>
            <a:endParaRPr lang="tr" altLang="en-US" sz="1400" dirty="0">
              <a:latin typeface="+mn-lt"/>
            </a:endParaRPr>
          </a:p>
          <a:p>
            <a:pPr rtl="0">
              <a:spcBef>
                <a:spcPct val="0"/>
              </a:spcBef>
            </a:pPr>
            <a:r>
              <a:rPr lang="tr" sz="1600" b="1" i="0" u="none" baseline="0" dirty="0">
                <a:latin typeface="+mn-lt"/>
              </a:rPr>
              <a:t>Xxxxx XXXXXXXX</a:t>
            </a:r>
          </a:p>
          <a:p>
            <a:pPr rtl="0">
              <a:spcBef>
                <a:spcPct val="0"/>
              </a:spcBef>
            </a:pPr>
            <a:endParaRPr lang="tr" altLang="en-US" sz="1600" dirty="0">
              <a:latin typeface="+mn-lt"/>
            </a:endParaRPr>
          </a:p>
          <a:p>
            <a:pPr rtl="0">
              <a:spcBef>
                <a:spcPct val="0"/>
              </a:spcBef>
            </a:pPr>
            <a:r>
              <a:rPr lang="tr" sz="1600" b="0" i="1" u="none" baseline="0" dirty="0">
                <a:latin typeface="+mn-lt"/>
              </a:rPr>
              <a:t>Avrupa Konseyi</a:t>
            </a:r>
          </a:p>
          <a:p>
            <a:pPr rtl="0">
              <a:spcBef>
                <a:spcPct val="0"/>
              </a:spcBef>
            </a:pPr>
            <a:endParaRPr lang="tr" altLang="en-US" sz="1600" dirty="0">
              <a:solidFill>
                <a:srgbClr val="2F618F"/>
              </a:solidFill>
              <a:latin typeface="+mn-lt"/>
              <a:hlinkClick r:id="rId3"/>
            </a:endParaRPr>
          </a:p>
          <a:p>
            <a:pPr rtl="0">
              <a:spcBef>
                <a:spcPct val="0"/>
              </a:spcBef>
            </a:pPr>
            <a:r>
              <a:rPr lang="tr" sz="1600" b="1" i="0" u="none" baseline="0" dirty="0">
                <a:solidFill>
                  <a:srgbClr val="2F618F"/>
                </a:solidFill>
                <a:latin typeface="+mn-lt"/>
              </a:rPr>
              <a:t>e-posta</a:t>
            </a:r>
          </a:p>
          <a:p>
            <a:pPr rtl="0">
              <a:spcBef>
                <a:spcPct val="0"/>
              </a:spcBef>
            </a:pPr>
            <a:endParaRPr lang="tr" altLang="en-US" sz="1400" dirty="0">
              <a:latin typeface="Verdana" panose="020B0604030504040204" pitchFamily="34" charset="0"/>
            </a:endParaRPr>
          </a:p>
          <a:p>
            <a:pPr rtl="0">
              <a:spcBef>
                <a:spcPct val="0"/>
              </a:spcBef>
            </a:pPr>
            <a:endParaRPr lang="tr" altLang="en-US" sz="1400" dirty="0">
              <a:latin typeface="Verdana" panose="020B0604030504040204" pitchFamily="34" charset="0"/>
            </a:endParaRPr>
          </a:p>
          <a:p>
            <a:pPr rtl="0">
              <a:spcBef>
                <a:spcPct val="0"/>
              </a:spcBef>
            </a:pPr>
            <a:endParaRPr lang="tr" altLang="en-US" sz="1200" dirty="0">
              <a:latin typeface="Verdana" panose="020B0604030504040204" pitchFamily="34" charset="0"/>
            </a:endParaRPr>
          </a:p>
          <a:p>
            <a:endParaRPr lang="tr" dirty="0"/>
          </a:p>
        </p:txBody>
      </p:sp>
      <p:sp>
        <p:nvSpPr>
          <p:cNvPr id="32" name="Text Placeholder 31">
            <a:extLst>
              <a:ext uri="{FF2B5EF4-FFF2-40B4-BE49-F238E27FC236}">
                <a16:creationId xmlns:a16="http://schemas.microsoft.com/office/drawing/2014/main" xmlns="" id="{4E9FDC2C-93EC-4C8A-9ECF-4C1E10889CE9}"/>
              </a:ext>
            </a:extLst>
          </p:cNvPr>
          <p:cNvSpPr>
            <a:spLocks noGrp="1"/>
          </p:cNvSpPr>
          <p:nvPr>
            <p:ph type="body" sz="quarter" idx="13"/>
          </p:nvPr>
        </p:nvSpPr>
        <p:spPr/>
        <p:txBody>
          <a:bodyPr/>
          <a:lstStyle/>
          <a:p>
            <a:pPr rtl="0"/>
            <a:r>
              <a:rPr lang="tr" sz="1600" b="1" i="0" u="none" baseline="0">
                <a:latin typeface="+mn-lt"/>
              </a:rPr>
              <a:t>GG Ay YYYY</a:t>
            </a:r>
          </a:p>
          <a:p>
            <a:endParaRPr lang="tr" dirty="0"/>
          </a:p>
        </p:txBody>
      </p:sp>
    </p:spTree>
    <p:extLst>
      <p:ext uri="{BB962C8B-B14F-4D97-AF65-F5344CB8AC3E}">
        <p14:creationId xmlns:p14="http://schemas.microsoft.com/office/powerpoint/2010/main" xmlns="" val="2337309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Olgu</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040311"/>
          </a:xfrm>
        </p:spPr>
        <p:txBody>
          <a:bodyPr/>
          <a:lstStyle/>
          <a:p>
            <a:pPr marL="0" indent="0" algn="l" rtl="0" eaLnBrk="1" hangingPunct="1">
              <a:buNone/>
            </a:pPr>
            <a:r>
              <a:rPr lang="tr" sz="2800" b="0" i="0" u="none" baseline="0" dirty="0"/>
              <a:t>İnsanlar genel olarak şunlarla uğraştığımızı düşünürler:</a:t>
            </a:r>
          </a:p>
          <a:p>
            <a:pPr algn="l" rtl="0" eaLnBrk="1" hangingPunct="1"/>
            <a:r>
              <a:rPr lang="tr" sz="2800" b="0" i="0" u="none" baseline="0" dirty="0"/>
              <a:t>Bilgisayar korsanlığı, virüsler, solucanlar, kötü amaçlı yazılımlar</a:t>
            </a:r>
          </a:p>
          <a:p>
            <a:pPr algn="l" rtl="0" eaLnBrk="1" hangingPunct="1"/>
            <a:r>
              <a:rPr lang="tr" sz="2800" b="0" i="0" u="none" baseline="0" dirty="0"/>
              <a:t>DoS, DDoS</a:t>
            </a:r>
          </a:p>
          <a:p>
            <a:pPr marL="0" indent="0" algn="l" rtl="0" eaLnBrk="1" hangingPunct="1">
              <a:buNone/>
            </a:pPr>
            <a:r>
              <a:rPr lang="tr" sz="2800" b="0" i="0" u="none" baseline="0" dirty="0"/>
              <a:t>Giderek daha fazla 'kar odaklı' hale gelen suçlar</a:t>
            </a:r>
          </a:p>
          <a:p>
            <a:pPr algn="l" rtl="0" eaLnBrk="1" hangingPunct="1"/>
            <a:r>
              <a:rPr lang="tr" sz="2800" b="0" i="0" u="none" baseline="0" dirty="0"/>
              <a:t>İş e-postalarının güvenlik ihlali</a:t>
            </a:r>
          </a:p>
          <a:p>
            <a:pPr algn="l" rtl="0" eaLnBrk="1" hangingPunct="1"/>
            <a:r>
              <a:rPr lang="tr" sz="2800" b="0" i="0" u="none" baseline="0" dirty="0"/>
              <a:t>Fidye yazılımları *</a:t>
            </a:r>
          </a:p>
          <a:p>
            <a:pPr marL="0" indent="0" algn="l" rtl="0" eaLnBrk="1" hangingPunct="1">
              <a:buNone/>
            </a:pPr>
            <a:r>
              <a:rPr lang="tr" sz="2800" b="0" i="0" u="none" baseline="0" dirty="0"/>
              <a:t>Veya ağların kullanılması</a:t>
            </a:r>
          </a:p>
          <a:p>
            <a:pPr algn="l" rtl="0" eaLnBrk="1" hangingPunct="1"/>
            <a:r>
              <a:rPr lang="tr" sz="2800" b="0" i="0" u="none" baseline="0" dirty="0"/>
              <a:t>Bir suçun işlenmesi ve işlenmesinin kolaylaştırılması için</a:t>
            </a:r>
          </a:p>
        </p:txBody>
      </p:sp>
      <p:pic>
        <p:nvPicPr>
          <p:cNvPr id="13" name="Content Placeholder 10" descr="glowing-world-map-background-1280x960.jpg">
            <a:extLst>
              <a:ext uri="{FF2B5EF4-FFF2-40B4-BE49-F238E27FC236}">
                <a16:creationId xmlns:a16="http://schemas.microsoft.com/office/drawing/2014/main" xmlns="" id="{13065408-C13D-448B-A801-10BC1442EAF1}"/>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540500" y="3632200"/>
            <a:ext cx="2225962" cy="16712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567064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Zorluklar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040311"/>
          </a:xfrm>
        </p:spPr>
        <p:txBody>
          <a:bodyPr/>
          <a:lstStyle/>
          <a:p>
            <a:pPr marL="0" indent="0" algn="just" rtl="0" eaLnBrk="1" hangingPunct="1">
              <a:buNone/>
            </a:pPr>
            <a:r>
              <a:rPr lang="tr" b="1" i="0" u="none" baseline="0" dirty="0"/>
              <a:t>Siber güvenlik </a:t>
            </a:r>
            <a:r>
              <a:rPr lang="tr" b="0" i="0" u="none" baseline="0" dirty="0"/>
              <a:t>– siber suçluların durdurulmasına yönelik çalışmalar</a:t>
            </a:r>
          </a:p>
          <a:p>
            <a:pPr marL="0" indent="0" algn="just" rtl="0" eaLnBrk="1" hangingPunct="1">
              <a:buNone/>
            </a:pPr>
            <a:r>
              <a:rPr lang="tr" b="1" i="0" u="none" baseline="0" dirty="0"/>
              <a:t>Siber savaş </a:t>
            </a:r>
            <a:r>
              <a:rPr lang="tr" b="0" i="0" u="none" baseline="0" dirty="0"/>
              <a:t>– uluslararası silahlanma yarışı artık daha çok çevrim içi düzeyde</a:t>
            </a:r>
          </a:p>
        </p:txBody>
      </p:sp>
      <p:sp>
        <p:nvSpPr>
          <p:cNvPr id="15" name="Content Placeholder 1">
            <a:extLst>
              <a:ext uri="{FF2B5EF4-FFF2-40B4-BE49-F238E27FC236}">
                <a16:creationId xmlns:a16="http://schemas.microsoft.com/office/drawing/2014/main" xmlns="" id="{B64D8914-222E-486F-9670-4F9C5B04919D}"/>
              </a:ext>
            </a:extLst>
          </p:cNvPr>
          <p:cNvSpPr txBox="1">
            <a:spLocks/>
          </p:cNvSpPr>
          <p:nvPr/>
        </p:nvSpPr>
        <p:spPr bwMode="auto">
          <a:xfrm>
            <a:off x="-151144" y="3284984"/>
            <a:ext cx="5803264" cy="2447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l" rtl="0" eaLnBrk="1" hangingPunct="1">
              <a:buFont typeface="Wingdings" panose="05000000000000000000" pitchFamily="2" charset="2"/>
              <a:buChar char="Ø"/>
            </a:pPr>
            <a:r>
              <a:rPr lang="tr" sz="3200" b="0" i="0" u="none" baseline="0" dirty="0"/>
              <a:t>Siber Savaş, bir ulusa saldırarak gerçek savaşta olduğu gibi hasar vermek için teknolojinin kullanılmasıdır.</a:t>
            </a:r>
          </a:p>
          <a:p>
            <a:pPr lvl="1" algn="r" rtl="0" eaLnBrk="1" hangingPunct="1"/>
            <a:r>
              <a:rPr lang="tr" sz="1400" b="0" i="0" u="none" baseline="0" dirty="0"/>
              <a:t>Wikipedia</a:t>
            </a:r>
            <a:endParaRPr lang="tr" altLang="sr-Latn-RS" sz="1400" dirty="0"/>
          </a:p>
        </p:txBody>
      </p:sp>
      <p:pic>
        <p:nvPicPr>
          <p:cNvPr id="13" name="Content Placeholder 10" descr="glowing-world-map-background-1280x960.jpg">
            <a:extLst>
              <a:ext uri="{FF2B5EF4-FFF2-40B4-BE49-F238E27FC236}">
                <a16:creationId xmlns:a16="http://schemas.microsoft.com/office/drawing/2014/main" xmlns="" id="{13065408-C13D-448B-A801-10BC1442EAF1}"/>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422376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848AB73-6CF7-4B50-ACEB-48BD4182E7C5}"/>
              </a:ext>
            </a:extLst>
          </p:cNvPr>
          <p:cNvSpPr>
            <a:spLocks noGrp="1"/>
          </p:cNvSpPr>
          <p:nvPr>
            <p:ph type="sldNum" sz="quarter" idx="10"/>
          </p:nvPr>
        </p:nvSpPr>
        <p:spPr/>
        <p:txBody>
          <a:bodyPr/>
          <a:lstStyle/>
          <a:p>
            <a:pPr algn="r" rtl="0"/>
            <a:fld id="{49C04F3A-82BD-4011-AADB-1F79FD7DF4BC}" type="slidenum">
              <a:rPr/>
              <a:pPr algn="r" rtl="0"/>
              <a:t>12</a:t>
            </a:fld>
            <a:endParaRPr lang="tr" dirty="0"/>
          </a:p>
        </p:txBody>
      </p:sp>
    </p:spTree>
    <p:extLst>
      <p:ext uri="{BB962C8B-B14F-4D97-AF65-F5344CB8AC3E}">
        <p14:creationId xmlns:p14="http://schemas.microsoft.com/office/powerpoint/2010/main" xmlns="" val="1334815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pPr algn="l" rtl="0"/>
            <a:r>
              <a:rPr lang="tr" sz="3200" b="1" i="0" u="none" baseline="0" dirty="0" smtClean="0"/>
              <a:t>Sİber </a:t>
            </a:r>
            <a:r>
              <a:rPr lang="tr" sz="3200" b="1" i="0" u="none" baseline="0" dirty="0"/>
              <a:t>suç </a:t>
            </a:r>
            <a:r>
              <a:rPr lang="tr" sz="3200" b="1" i="0" u="none" baseline="0" dirty="0" smtClean="0"/>
              <a:t>nedİr</a:t>
            </a:r>
            <a:r>
              <a:rPr lang="tr" sz="3200" b="1" i="0" u="none" baseline="0" dirty="0"/>
              <a:t>?</a:t>
            </a: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pPr algn="l" rtl="0"/>
            <a:r>
              <a:rPr lang="tr" b="0" i="0" u="none" baseline="0"/>
              <a:t>Siber Suçlarla İlgili Temel Bilgiler</a:t>
            </a:r>
          </a:p>
        </p:txBody>
      </p:sp>
      <p:pic>
        <p:nvPicPr>
          <p:cNvPr id="7" name="Picture 4">
            <a:extLst>
              <a:ext uri="{FF2B5EF4-FFF2-40B4-BE49-F238E27FC236}">
                <a16:creationId xmlns:a16="http://schemas.microsoft.com/office/drawing/2014/main" xmlns=""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Rectangle 4">
            <a:extLst>
              <a:ext uri="{FF2B5EF4-FFF2-40B4-BE49-F238E27FC236}">
                <a16:creationId xmlns:a16="http://schemas.microsoft.com/office/drawing/2014/main" xmlns=""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rtl="0" eaLnBrk="0" fontAlgn="base" hangingPunct="0">
              <a:spcBef>
                <a:spcPct val="0"/>
              </a:spcBef>
              <a:spcAft>
                <a:spcPct val="0"/>
              </a:spcAft>
              <a:defRPr/>
            </a:pPr>
            <a:endParaRPr lang="tr">
              <a:solidFill>
                <a:prstClr val="white"/>
              </a:solidFill>
            </a:endParaRPr>
          </a:p>
        </p:txBody>
      </p:sp>
      <p:sp>
        <p:nvSpPr>
          <p:cNvPr id="6" name="TextBox 7">
            <a:extLst>
              <a:ext uri="{FF2B5EF4-FFF2-40B4-BE49-F238E27FC236}">
                <a16:creationId xmlns:a16="http://schemas.microsoft.com/office/drawing/2014/main" xmlns=""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rtl="0" eaLnBrk="0" fontAlgn="base" hangingPunct="0">
              <a:spcBef>
                <a:spcPct val="0"/>
              </a:spcBef>
              <a:spcAft>
                <a:spcPct val="0"/>
              </a:spcAft>
            </a:pPr>
            <a:r>
              <a:rPr lang="tr" sz="3200" b="0" i="0" u="none" baseline="0">
                <a:solidFill>
                  <a:prstClr val="white"/>
                </a:solidFill>
                <a:latin typeface="Verdana" charset="0"/>
                <a:cs typeface="Verdana" charset="0"/>
              </a:rPr>
              <a:t>Bölüm 2</a:t>
            </a:r>
            <a:endParaRPr lang="tr" sz="2000" dirty="0">
              <a:solidFill>
                <a:prstClr val="white"/>
              </a:solidFill>
              <a:latin typeface="Verdana" charset="0"/>
              <a:cs typeface="Verdana" charset="0"/>
            </a:endParaRPr>
          </a:p>
        </p:txBody>
      </p:sp>
      <p:sp>
        <p:nvSpPr>
          <p:cNvPr id="4" name="Rectangle 3">
            <a:extLst>
              <a:ext uri="{FF2B5EF4-FFF2-40B4-BE49-F238E27FC236}">
                <a16:creationId xmlns:a16="http://schemas.microsoft.com/office/drawing/2014/main" xmlns=""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914400" rtl="0" eaLnBrk="0" fontAlgn="base" hangingPunct="0">
              <a:spcBef>
                <a:spcPct val="0"/>
              </a:spcBef>
              <a:spcAft>
                <a:spcPct val="0"/>
              </a:spcAft>
              <a:defRPr/>
            </a:pPr>
            <a:r>
              <a:rPr lang="tr" sz="1200" b="1" i="0" u="none" baseline="0">
                <a:solidFill>
                  <a:srgbClr val="FFFFFF"/>
                </a:solidFill>
                <a:latin typeface="Verdana" charset="0"/>
                <a:cs typeface="Verdana" charset="0"/>
              </a:rPr>
              <a:t>www.coe.int/cybercrime</a:t>
            </a:r>
            <a:endParaRPr lang="tr" sz="1200" dirty="0">
              <a:solidFill>
                <a:prstClr val="white"/>
              </a:solidFill>
            </a:endParaRPr>
          </a:p>
        </p:txBody>
      </p:sp>
    </p:spTree>
    <p:extLst>
      <p:ext uri="{BB962C8B-B14F-4D97-AF65-F5344CB8AC3E}">
        <p14:creationId xmlns:p14="http://schemas.microsoft.com/office/powerpoint/2010/main" xmlns="" val="5445285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 nedir?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0" indent="0" algn="l" rtl="0" eaLnBrk="1" hangingPunct="1">
              <a:buNone/>
            </a:pPr>
            <a:r>
              <a:rPr lang="tr" b="1" i="0" u="none" baseline="0"/>
              <a:t>Siber suçlardan bahsederken kullanılan birçok terim vardır:</a:t>
            </a:r>
          </a:p>
          <a:p>
            <a:pPr algn="l" rtl="0" eaLnBrk="1" hangingPunct="1"/>
            <a:r>
              <a:rPr lang="tr" b="0" i="0" u="none" baseline="0"/>
              <a:t>Siber suç, bilgisayar suçu, yüksek teknoloji suçu, İnternet suçu, BT suçu, teknoloji suçu</a:t>
            </a:r>
          </a:p>
          <a:p>
            <a:pPr lvl="1" algn="l" rtl="0" eaLnBrk="1" hangingPunct="1"/>
            <a:r>
              <a:rPr lang="tr" b="0" i="0" u="none" baseline="0"/>
              <a:t>Hepsi birbirinin yerine kullanılıyor</a:t>
            </a:r>
          </a:p>
          <a:p>
            <a:pPr lvl="1" algn="l" rtl="0" eaLnBrk="1" hangingPunct="1"/>
            <a:r>
              <a:rPr lang="tr" b="0" i="0" u="none" baseline="0"/>
              <a:t>kafa karıştırıcı ve yanıltıcı!</a:t>
            </a:r>
          </a:p>
          <a:p>
            <a:pPr algn="l" rtl="0" eaLnBrk="1" hangingPunct="1"/>
            <a:r>
              <a:rPr lang="tr" b="0" i="0" u="none" baseline="0"/>
              <a:t>O halde belki bunu bölümlere ayırabiliriz...</a:t>
            </a:r>
          </a:p>
        </p:txBody>
      </p:sp>
      <p:pic>
        <p:nvPicPr>
          <p:cNvPr id="2050" name="Picture 2" descr="Sony makes cybercrime even more dangerous | Computerworld">
            <a:extLst>
              <a:ext uri="{FF2B5EF4-FFF2-40B4-BE49-F238E27FC236}">
                <a16:creationId xmlns:a16="http://schemas.microsoft.com/office/drawing/2014/main" xmlns="" id="{EDF87724-40F1-4997-8B09-DA2B144653D0}"/>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1528031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 nedir?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026448"/>
            <a:ext cx="8892480" cy="5535389"/>
          </a:xfrm>
        </p:spPr>
        <p:txBody>
          <a:bodyPr/>
          <a:lstStyle/>
          <a:p>
            <a:pPr algn="l" rtl="0" eaLnBrk="1" hangingPunct="1"/>
            <a:r>
              <a:rPr lang="tr" sz="2100" b="1" i="0" u="none" baseline="0" dirty="0">
                <a:solidFill>
                  <a:schemeClr val="accent1">
                    <a:lumMod val="50000"/>
                  </a:schemeClr>
                </a:solidFill>
              </a:rPr>
              <a:t>Bir suçun mağduru olarak teknoloji </a:t>
            </a:r>
          </a:p>
          <a:p>
            <a:pPr lvl="1" algn="l" rtl="0" eaLnBrk="1" hangingPunct="1">
              <a:buFont typeface="Wingdings" panose="05000000000000000000" pitchFamily="2" charset="2"/>
              <a:buChar char="Ø"/>
            </a:pPr>
            <a:r>
              <a:rPr lang="tr" sz="2100" b="0" i="0" u="none" baseline="0" dirty="0"/>
              <a:t>'gerçek' bir bilgisayar korsanlığı, DDoS saldırısı, virüs, kötü amaçlı yazılım</a:t>
            </a:r>
          </a:p>
          <a:p>
            <a:pPr algn="l" rtl="0" eaLnBrk="1" hangingPunct="1"/>
            <a:r>
              <a:rPr lang="tr" sz="2100" b="1" i="0" u="none" baseline="0" dirty="0">
                <a:solidFill>
                  <a:schemeClr val="accent1">
                    <a:lumMod val="50000"/>
                  </a:schemeClr>
                </a:solidFill>
              </a:rPr>
              <a:t>Suçun işlenmesine yardımcı araç olarak teknoloji</a:t>
            </a:r>
          </a:p>
          <a:p>
            <a:pPr lvl="1" algn="l" rtl="0" eaLnBrk="1" hangingPunct="1">
              <a:buFont typeface="Wingdings" panose="05000000000000000000" pitchFamily="2" charset="2"/>
              <a:buChar char="Ø"/>
            </a:pPr>
            <a:r>
              <a:rPr lang="tr" sz="2100" b="0" i="0" u="none" baseline="0" dirty="0"/>
              <a:t>sahtecilik, tehdit, şantaj, uygunsuz görüntüler gibi 'geleneksel' suçların işlenmesine yardımcı olunması</a:t>
            </a:r>
          </a:p>
          <a:p>
            <a:pPr algn="l" rtl="0" eaLnBrk="1" hangingPunct="1"/>
            <a:r>
              <a:rPr lang="tr" sz="2100" b="1" i="0" u="none" baseline="0" dirty="0">
                <a:solidFill>
                  <a:schemeClr val="accent1">
                    <a:lumMod val="50000"/>
                  </a:schemeClr>
                </a:solidFill>
              </a:rPr>
              <a:t>Suç işlenirken kullanılan haberleşme aracı olarak teknoloji</a:t>
            </a:r>
          </a:p>
          <a:p>
            <a:pPr lvl="1" algn="l" rtl="0" eaLnBrk="1" hangingPunct="1">
              <a:buFont typeface="Wingdings" panose="05000000000000000000" pitchFamily="2" charset="2"/>
              <a:buChar char="Ø"/>
            </a:pPr>
            <a:r>
              <a:rPr lang="tr" sz="2100" b="0" i="0" u="none" baseline="0" dirty="0"/>
              <a:t>suçlular şifreleme gibi yöntemlerle tespit edilme olasılığını düşürmek için iletişim kurarlar</a:t>
            </a:r>
          </a:p>
          <a:p>
            <a:pPr algn="l" rtl="0" eaLnBrk="1" hangingPunct="1"/>
            <a:r>
              <a:rPr lang="tr" sz="2100" b="1" i="0" u="none" baseline="0" dirty="0">
                <a:solidFill>
                  <a:schemeClr val="accent1">
                    <a:lumMod val="50000"/>
                  </a:schemeClr>
                </a:solidFill>
              </a:rPr>
              <a:t>Suç faaliyetleri için bir depolama ortamı olarak teknoloji</a:t>
            </a:r>
          </a:p>
          <a:p>
            <a:pPr lvl="1" algn="l" rtl="0" eaLnBrk="1" hangingPunct="1">
              <a:buFont typeface="Wingdings" panose="05000000000000000000" pitchFamily="2" charset="2"/>
              <a:buChar char="Ø"/>
            </a:pPr>
            <a:r>
              <a:rPr lang="tr" sz="2100" b="0" i="0" u="none" baseline="0" dirty="0"/>
              <a:t>Soruşturmalar için faydalı olacak verilerin kasıtlı/kasıtsız olarak depolanması</a:t>
            </a:r>
          </a:p>
          <a:p>
            <a:pPr algn="l" rtl="0" eaLnBrk="1" hangingPunct="1"/>
            <a:r>
              <a:rPr lang="tr" sz="2100" b="1" i="0" u="none" baseline="0" dirty="0">
                <a:solidFill>
                  <a:schemeClr val="accent1">
                    <a:lumMod val="50000"/>
                  </a:schemeClr>
                </a:solidFill>
              </a:rPr>
              <a:t>Suç tanığı olarak teknoloji</a:t>
            </a:r>
          </a:p>
          <a:p>
            <a:pPr lvl="1" algn="l" rtl="0" eaLnBrk="1" hangingPunct="1">
              <a:buFont typeface="Wingdings" panose="05000000000000000000" pitchFamily="2" charset="2"/>
              <a:buChar char="Ø"/>
            </a:pPr>
            <a:r>
              <a:rPr lang="tr" sz="2100" b="0" i="0" u="none" baseline="0" dirty="0"/>
              <a:t>Suçun işlendiği anda başka bir yerde olduğunu kanıtlama gibi diğer delilleri destekleyici/çürütücü deliller</a:t>
            </a:r>
          </a:p>
        </p:txBody>
      </p:sp>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1238483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Emniyet teşkilatı ve savcılık</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0" indent="0" algn="just" rtl="0" eaLnBrk="1" hangingPunct="1">
              <a:buNone/>
            </a:pPr>
            <a:r>
              <a:rPr lang="tr" b="0" i="0" u="none" baseline="0" dirty="0"/>
              <a:t>Artık İnternet ve bilgisayar türü suçlarla ilgilenecek belirli birimler/gruplar mevcuttur:</a:t>
            </a:r>
          </a:p>
          <a:p>
            <a:pPr lvl="1" algn="l" rtl="0" eaLnBrk="1" hangingPunct="1"/>
            <a:r>
              <a:rPr lang="tr" b="0" i="0" u="none" baseline="0" dirty="0"/>
              <a:t>Yüksek Teknoloji Suç Birimi</a:t>
            </a:r>
          </a:p>
          <a:p>
            <a:pPr lvl="1" algn="l" rtl="0" eaLnBrk="1" hangingPunct="1"/>
            <a:r>
              <a:rPr lang="tr" b="0" i="0" u="none" baseline="0" dirty="0"/>
              <a:t>Siber Suç Birimi</a:t>
            </a:r>
          </a:p>
          <a:p>
            <a:pPr lvl="1" algn="l" rtl="0" eaLnBrk="1" hangingPunct="1"/>
            <a:r>
              <a:rPr lang="tr" b="0" i="0" u="none" baseline="0" dirty="0"/>
              <a:t>Adli Bilişim Birimi</a:t>
            </a:r>
          </a:p>
          <a:p>
            <a:pPr lvl="1" algn="l" rtl="0" eaLnBrk="1" hangingPunct="1"/>
            <a:r>
              <a:rPr lang="tr" b="0" i="0" u="none" baseline="0" dirty="0"/>
              <a:t>Çevrim İçi Pedofil Soruşturması</a:t>
            </a:r>
          </a:p>
          <a:p>
            <a:pPr lvl="1" algn="l" rtl="0" eaLnBrk="1" hangingPunct="1"/>
            <a:r>
              <a:rPr lang="tr" b="0" i="0" u="none" baseline="0" dirty="0"/>
              <a:t>Açık Kaynak Soruşturmaları</a:t>
            </a:r>
          </a:p>
          <a:p>
            <a:pPr lvl="1" algn="l" rtl="0" eaLnBrk="1" hangingPunct="1"/>
            <a:r>
              <a:rPr lang="tr" b="0" i="0" u="none" baseline="0" dirty="0"/>
              <a:t>Çevrim İçi Gizli Operasyonlar</a:t>
            </a:r>
          </a:p>
          <a:p>
            <a:pPr marL="0" indent="0" algn="l" rtl="0" eaLnBrk="1" hangingPunct="1">
              <a:buNone/>
            </a:pPr>
            <a:r>
              <a:rPr lang="tr" b="0" i="0" u="none" baseline="0" dirty="0"/>
              <a:t>Sizin ülkenizde de olmalı!</a:t>
            </a:r>
          </a:p>
          <a:p>
            <a:pPr marL="0" indent="0" algn="l" rtl="0" eaLnBrk="1" hangingPunct="1">
              <a:buNone/>
            </a:pPr>
            <a:endParaRPr lang="tr" altLang="sr-Latn-RS" dirty="0"/>
          </a:p>
        </p:txBody>
      </p:sp>
      <p:pic>
        <p:nvPicPr>
          <p:cNvPr id="3" name="Picture 2" descr="Sony makes cybercrime even more dangerous | Computerworld">
            <a:extLst>
              <a:ext uri="{FF2B5EF4-FFF2-40B4-BE49-F238E27FC236}">
                <a16:creationId xmlns:a16="http://schemas.microsoft.com/office/drawing/2014/main" xmlns="" id="{F0CF4CD7-7887-4629-BEA0-732969AEDE77}"/>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1094553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Son olarak tanıma gelirsek...</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0" indent="0" algn="just" rtl="0">
              <a:buNone/>
            </a:pPr>
            <a:r>
              <a:rPr lang="tr" b="1" i="0" u="none" baseline="0" dirty="0">
                <a:solidFill>
                  <a:srgbClr val="0070C0"/>
                </a:solidFill>
              </a:rPr>
              <a:t>Siber ortama bağlı suç</a:t>
            </a:r>
            <a:r>
              <a:rPr lang="tr" b="0" i="0" u="none" baseline="0" dirty="0">
                <a:solidFill>
                  <a:srgbClr val="0070C0"/>
                </a:solidFill>
              </a:rPr>
              <a:t> </a:t>
            </a:r>
            <a:r>
              <a:rPr lang="tr" b="0" i="0" u="none" baseline="0" dirty="0"/>
              <a:t>- </a:t>
            </a:r>
            <a:r>
              <a:rPr lang="tr" sz="2800" b="0" i="0" u="none" baseline="0" dirty="0"/>
              <a:t>Yalnızca bilgisayarlar, bilgisayar ağları veya diğer bilgi iletişim teknolojileri (BİT) kullanılarak işlenebilecek herhangi bir suç</a:t>
            </a:r>
          </a:p>
          <a:p>
            <a:pPr marL="0" indent="0" algn="ctr" rtl="0">
              <a:buNone/>
            </a:pPr>
            <a:r>
              <a:rPr lang="tr" sz="1600" b="0" i="0" u="none" baseline="0" dirty="0"/>
              <a:t>                                                     ‘Cyber crime: A review of the evidence (McGuire &amp; Dowling) 2013’</a:t>
            </a:r>
          </a:p>
          <a:p>
            <a:pPr lvl="1" algn="l" rtl="0"/>
            <a:endParaRPr lang="tr" sz="2400" dirty="0"/>
          </a:p>
          <a:p>
            <a:pPr lvl="1" algn="l" rtl="0">
              <a:buFont typeface="Wingdings" panose="05000000000000000000" pitchFamily="2" charset="2"/>
              <a:buChar char="Ø"/>
            </a:pPr>
            <a:r>
              <a:rPr lang="tr" sz="2400" b="0" i="0" u="none" baseline="0" dirty="0"/>
              <a:t>Bu tür suçlar genel olarak bilgisayarları, ağları veya diğer BİT kaynaklarını hedef alır.</a:t>
            </a:r>
          </a:p>
          <a:p>
            <a:pPr lvl="1" algn="l" rtl="0">
              <a:buFont typeface="Wingdings" panose="05000000000000000000" pitchFamily="2" charset="2"/>
              <a:buChar char="Ø"/>
            </a:pPr>
            <a:r>
              <a:rPr lang="tr" sz="2400" b="0" i="0" u="none" baseline="0" dirty="0"/>
              <a:t>Esasen İnternet olmadan suçlular bu suçları işleyemez.</a:t>
            </a:r>
            <a:endParaRPr lang="tr" altLang="sr-Latn-RS" sz="2400" dirty="0"/>
          </a:p>
          <a:p>
            <a:pPr marL="0" indent="0" algn="l" rtl="0" eaLnBrk="1" hangingPunct="1">
              <a:buNone/>
            </a:pPr>
            <a:endParaRPr lang="tr" altLang="sr-Latn-RS" dirty="0"/>
          </a:p>
        </p:txBody>
      </p:sp>
      <p:pic>
        <p:nvPicPr>
          <p:cNvPr id="3" name="Picture 2" descr="Sony makes cybercrime even more dangerous | Computerworld">
            <a:extLst>
              <a:ext uri="{FF2B5EF4-FFF2-40B4-BE49-F238E27FC236}">
                <a16:creationId xmlns:a16="http://schemas.microsoft.com/office/drawing/2014/main" xmlns="" id="{56E2FF29-3D95-482D-A98F-140C53399278}"/>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4892393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a:extLst>
              <a:ext uri="{FF2B5EF4-FFF2-40B4-BE49-F238E27FC236}">
                <a16:creationId xmlns:a16="http://schemas.microsoft.com/office/drawing/2014/main" xmlns="" id="{F0D3AB1B-9A46-4066-B80B-9491DA6F943B}"/>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Rectangle 3">
            <a:extLst>
              <a:ext uri="{FF2B5EF4-FFF2-40B4-BE49-F238E27FC236}">
                <a16:creationId xmlns:a16="http://schemas.microsoft.com/office/drawing/2014/main" xmlns="" id="{0F22973E-8CC9-4C0B-B546-EACD257DA5C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TextBox 7">
            <a:extLst>
              <a:ext uri="{FF2B5EF4-FFF2-40B4-BE49-F238E27FC236}">
                <a16:creationId xmlns:a16="http://schemas.microsoft.com/office/drawing/2014/main" xmlns=""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Bilgi kontrolü</a:t>
            </a:r>
            <a:endParaRPr lang="tr"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xmlns=""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Aşağıdakilerden hangisi bir siber suçun tanımına dahil edilebilir?</a:t>
            </a:r>
          </a:p>
        </p:txBody>
      </p:sp>
      <p:sp>
        <p:nvSpPr>
          <p:cNvPr id="13" name="TextBox 12">
            <a:extLst>
              <a:ext uri="{FF2B5EF4-FFF2-40B4-BE49-F238E27FC236}">
                <a16:creationId xmlns:a16="http://schemas.microsoft.com/office/drawing/2014/main" xmlns="" id="{30BD4572-BAB1-4568-B64C-2A9116F6F527}"/>
              </a:ext>
            </a:extLst>
          </p:cNvPr>
          <p:cNvSpPr txBox="1"/>
          <p:nvPr/>
        </p:nvSpPr>
        <p:spPr>
          <a:xfrm>
            <a:off x="675709" y="2149376"/>
            <a:ext cx="8199895" cy="2308324"/>
          </a:xfrm>
          <a:prstGeom prst="rect">
            <a:avLst/>
          </a:prstGeom>
          <a:solidFill>
            <a:srgbClr val="F08A34"/>
          </a:solidFill>
        </p:spPr>
        <p:txBody>
          <a:bodyPr wrap="square" rtlCol="0">
            <a:spAutoFit/>
          </a:bodyPr>
          <a:lstStyle/>
          <a:p>
            <a:pPr marL="1371600" lvl="2" indent="-457200" algn="l" rtl="0">
              <a:buAutoNum type="alphaUcPeriod"/>
            </a:pPr>
            <a:r>
              <a:rPr lang="tr" sz="2400" b="0" i="0" u="none" baseline="0" dirty="0">
                <a:solidFill>
                  <a:schemeClr val="bg1"/>
                </a:solidFill>
                <a:latin typeface="+mj-lt"/>
              </a:rPr>
              <a:t>Teknolojinin suçla ilgili verileri tuttuğu suçlar</a:t>
            </a:r>
          </a:p>
          <a:p>
            <a:pPr marL="1371600" lvl="2" indent="-457200" algn="l" rtl="0">
              <a:buAutoNum type="alphaUcPeriod"/>
            </a:pPr>
            <a:r>
              <a:rPr lang="tr" sz="2400" b="0" i="0" u="none" baseline="0" dirty="0">
                <a:solidFill>
                  <a:schemeClr val="bg1"/>
                </a:solidFill>
                <a:latin typeface="+mj-lt"/>
              </a:rPr>
              <a:t>E-posta yazışmalarının suç faaliyetlerinde kullanıldığı suçlar</a:t>
            </a:r>
          </a:p>
          <a:p>
            <a:pPr marL="1371600" lvl="2" indent="-457200" algn="l" rtl="0">
              <a:buAutoNum type="alphaUcPeriod"/>
            </a:pPr>
            <a:r>
              <a:rPr lang="tr" sz="2400" b="0" i="0" u="none" baseline="0" dirty="0">
                <a:solidFill>
                  <a:schemeClr val="bg1"/>
                </a:solidFill>
                <a:latin typeface="+mj-lt"/>
              </a:rPr>
              <a:t>Bir bilgisayara başka bir bilgisayar tarafından saldırılan suçlar</a:t>
            </a:r>
          </a:p>
          <a:p>
            <a:pPr marL="1371600" lvl="2" indent="-457200" algn="l" rtl="0">
              <a:buAutoNum type="alphaUcPeriod"/>
            </a:pPr>
            <a:r>
              <a:rPr lang="tr" sz="2400" b="0" i="0" u="none" baseline="0" dirty="0">
                <a:solidFill>
                  <a:schemeClr val="bg1"/>
                </a:solidFill>
                <a:latin typeface="+mj-lt"/>
              </a:rPr>
              <a:t>Hepsi</a:t>
            </a:r>
          </a:p>
        </p:txBody>
      </p:sp>
      <p:sp>
        <p:nvSpPr>
          <p:cNvPr id="12" name="TextBox 11">
            <a:extLst>
              <a:ext uri="{FF2B5EF4-FFF2-40B4-BE49-F238E27FC236}">
                <a16:creationId xmlns:a16="http://schemas.microsoft.com/office/drawing/2014/main" xmlns="" id="{E75702A7-7EF5-41B1-83AA-F3F0AACE8FD2}"/>
              </a:ext>
            </a:extLst>
          </p:cNvPr>
          <p:cNvSpPr txBox="1"/>
          <p:nvPr/>
        </p:nvSpPr>
        <p:spPr>
          <a:xfrm>
            <a:off x="588962" y="4457700"/>
            <a:ext cx="8288337" cy="1938992"/>
          </a:xfrm>
          <a:prstGeom prst="rect">
            <a:avLst/>
          </a:prstGeom>
          <a:solidFill>
            <a:schemeClr val="tx1">
              <a:lumMod val="65000"/>
              <a:lumOff val="35000"/>
            </a:schemeClr>
          </a:solidFill>
        </p:spPr>
        <p:txBody>
          <a:bodyPr wrap="square" rtlCol="0">
            <a:spAutoFit/>
          </a:bodyPr>
          <a:lstStyle/>
          <a:p>
            <a:pPr algn="ctr" rtl="0"/>
            <a:r>
              <a:rPr lang="tr" sz="2400" b="0" i="0" u="none" baseline="0" dirty="0">
                <a:solidFill>
                  <a:schemeClr val="bg1"/>
                </a:solidFill>
                <a:latin typeface="+mj-lt"/>
              </a:rPr>
              <a:t>Doğru cevap D</a:t>
            </a:r>
          </a:p>
          <a:p>
            <a:pPr algn="ctr" rtl="0"/>
            <a:r>
              <a:rPr lang="tr" sz="2400" b="0" i="0" u="none" baseline="0" dirty="0" smtClean="0">
                <a:solidFill>
                  <a:schemeClr val="bg1"/>
                </a:solidFill>
                <a:latin typeface="+mj-lt"/>
              </a:rPr>
              <a:t>Siber </a:t>
            </a:r>
            <a:r>
              <a:rPr lang="tr" sz="2400" b="0" i="0" u="none" baseline="0" dirty="0">
                <a:solidFill>
                  <a:schemeClr val="bg1"/>
                </a:solidFill>
                <a:latin typeface="+mj-lt"/>
              </a:rPr>
              <a:t>suçun gerçek bir tanımını bulmak zor olsa da yukarıdaki ifadelerin hepsi, muhtemelen bir suçun işlenmesine yardımcı veya tanık olma ifadesiyle birlikte siber suçu tanımlarken kullanılabilir.</a:t>
            </a:r>
            <a:endParaRPr lang="tr" sz="2400" dirty="0">
              <a:solidFill>
                <a:schemeClr val="bg1"/>
              </a:solidFill>
              <a:latin typeface="+mj-lt"/>
            </a:endParaRPr>
          </a:p>
        </p:txBody>
      </p:sp>
      <p:sp>
        <p:nvSpPr>
          <p:cNvPr id="10" name="Rectangle 9">
            <a:extLst>
              <a:ext uri="{FF2B5EF4-FFF2-40B4-BE49-F238E27FC236}">
                <a16:creationId xmlns:a16="http://schemas.microsoft.com/office/drawing/2014/main" xmlns="" id="{CAC1262F-F248-494E-99B0-D5250C313A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1355773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848AB73-6CF7-4B50-ACEB-48BD4182E7C5}"/>
              </a:ext>
            </a:extLst>
          </p:cNvPr>
          <p:cNvSpPr>
            <a:spLocks noGrp="1"/>
          </p:cNvSpPr>
          <p:nvPr>
            <p:ph type="sldNum" sz="quarter" idx="10"/>
          </p:nvPr>
        </p:nvSpPr>
        <p:spPr/>
        <p:txBody>
          <a:bodyPr/>
          <a:lstStyle/>
          <a:p>
            <a:pPr algn="r" rtl="0"/>
            <a:fld id="{49C04F3A-82BD-4011-AADB-1F79FD7DF4BC}" type="slidenum">
              <a:rPr>
                <a:solidFill>
                  <a:prstClr val="black">
                    <a:tint val="75000"/>
                  </a:prstClr>
                </a:solidFill>
              </a:rPr>
              <a:pPr algn="r" rtl="0"/>
              <a:t>19</a:t>
            </a:fld>
            <a:endParaRPr lang="tr" dirty="0">
              <a:solidFill>
                <a:prstClr val="black">
                  <a:tint val="75000"/>
                </a:prstClr>
              </a:solidFill>
            </a:endParaRPr>
          </a:p>
        </p:txBody>
      </p:sp>
    </p:spTree>
    <p:extLst>
      <p:ext uri="{BB962C8B-B14F-4D97-AF65-F5344CB8AC3E}">
        <p14:creationId xmlns:p14="http://schemas.microsoft.com/office/powerpoint/2010/main" xmlns="" val="2402165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3CE3C051-7F78-4EAF-8CA3-B9689E461A1C}"/>
              </a:ext>
            </a:extLst>
          </p:cNvPr>
          <p:cNvSpPr>
            <a:spLocks noGrp="1"/>
          </p:cNvSpPr>
          <p:nvPr>
            <p:ph idx="1"/>
          </p:nvPr>
        </p:nvSpPr>
        <p:spPr/>
        <p:txBody>
          <a:bodyPr/>
          <a:lstStyle/>
          <a:p>
            <a:pPr marL="514350" indent="-514350" algn="l" rtl="0">
              <a:lnSpc>
                <a:spcPct val="150000"/>
              </a:lnSpc>
              <a:buFont typeface="+mj-lt"/>
              <a:buAutoNum type="arabicPeriod"/>
            </a:pPr>
            <a:r>
              <a:rPr lang="tr" b="0" i="0" u="none" baseline="0">
                <a:ea typeface="Verdana" panose="020B0604030504040204" pitchFamily="34" charset="0"/>
              </a:rPr>
              <a:t>'Bilgi Toplumu'</a:t>
            </a:r>
          </a:p>
          <a:p>
            <a:pPr marL="514350" indent="-514350" algn="l" rtl="0">
              <a:lnSpc>
                <a:spcPct val="150000"/>
              </a:lnSpc>
              <a:buFont typeface="+mj-lt"/>
              <a:buAutoNum type="arabicPeriod"/>
            </a:pPr>
            <a:r>
              <a:rPr lang="tr" b="0" i="0" u="none" baseline="0">
                <a:ea typeface="Verdana" panose="020B0604030504040204" pitchFamily="34" charset="0"/>
              </a:rPr>
              <a:t>Siber Suç Nedir?</a:t>
            </a:r>
          </a:p>
          <a:p>
            <a:pPr marL="514350" indent="-514350" algn="l" rtl="0">
              <a:lnSpc>
                <a:spcPct val="150000"/>
              </a:lnSpc>
              <a:buFont typeface="+mj-lt"/>
              <a:buAutoNum type="arabicPeriod"/>
            </a:pPr>
            <a:r>
              <a:rPr lang="tr" b="0" i="0" u="none" baseline="0">
                <a:ea typeface="Verdana" panose="020B0604030504040204" pitchFamily="34" charset="0"/>
              </a:rPr>
              <a:t>Budapeşte Sözleşmesi</a:t>
            </a:r>
          </a:p>
          <a:p>
            <a:pPr marL="514350" indent="-514350" algn="l" rtl="0">
              <a:lnSpc>
                <a:spcPct val="150000"/>
              </a:lnSpc>
              <a:buFont typeface="+mj-lt"/>
              <a:buAutoNum type="arabicPeriod"/>
            </a:pPr>
            <a:r>
              <a:rPr lang="tr" b="0" i="0" u="none" baseline="0">
                <a:ea typeface="Verdana" panose="020B0604030504040204" pitchFamily="34" charset="0"/>
              </a:rPr>
              <a:t>Siber Suçlara İlişkin Uluslararası Kuruluşlar</a:t>
            </a:r>
          </a:p>
          <a:p>
            <a:pPr marL="514350" indent="-514350" algn="l" rtl="0">
              <a:lnSpc>
                <a:spcPct val="150000"/>
              </a:lnSpc>
              <a:buFont typeface="+mj-lt"/>
              <a:buAutoNum type="arabicPeriod"/>
            </a:pPr>
            <a:r>
              <a:rPr lang="tr" b="0" i="0" u="none" baseline="0">
                <a:ea typeface="Verdana" panose="020B0604030504040204" pitchFamily="34" charset="0"/>
              </a:rPr>
              <a:t>Siber Suçlar ve Vaka Çalışmaları</a:t>
            </a:r>
          </a:p>
          <a:p>
            <a:pPr marL="0" indent="0" algn="l" rtl="0">
              <a:buNone/>
            </a:pPr>
            <a:endParaRPr lang="tr" dirty="0"/>
          </a:p>
        </p:txBody>
      </p:sp>
      <p:sp>
        <p:nvSpPr>
          <p:cNvPr id="3" name="Slide Number Placeholder 2">
            <a:extLst>
              <a:ext uri="{FF2B5EF4-FFF2-40B4-BE49-F238E27FC236}">
                <a16:creationId xmlns:a16="http://schemas.microsoft.com/office/drawing/2014/main" xmlns="" id="{326DEE90-BBA0-4583-ACBF-ECFB113664A1}"/>
              </a:ext>
            </a:extLst>
          </p:cNvPr>
          <p:cNvSpPr>
            <a:spLocks noGrp="1"/>
          </p:cNvSpPr>
          <p:nvPr>
            <p:ph type="sldNum" sz="quarter" idx="10"/>
          </p:nvPr>
        </p:nvSpPr>
        <p:spPr/>
        <p:txBody>
          <a:bodyPr/>
          <a:lstStyle/>
          <a:p>
            <a:pPr algn="r" rtl="0"/>
            <a:fld id="{49C04F3A-82BD-4011-AADB-1F79FD7DF4BC}" type="slidenum">
              <a:rPr/>
              <a:pPr algn="r" rtl="0"/>
              <a:t>2</a:t>
            </a:fld>
            <a:endParaRPr lang="tr" dirty="0"/>
          </a:p>
        </p:txBody>
      </p:sp>
      <p:sp>
        <p:nvSpPr>
          <p:cNvPr id="4" name="Text Placeholder 3">
            <a:extLst>
              <a:ext uri="{FF2B5EF4-FFF2-40B4-BE49-F238E27FC236}">
                <a16:creationId xmlns:a16="http://schemas.microsoft.com/office/drawing/2014/main" xmlns="" id="{B9B1F5F5-B558-4D71-96FB-A9C9C54C9C78}"/>
              </a:ext>
            </a:extLst>
          </p:cNvPr>
          <p:cNvSpPr>
            <a:spLocks noGrp="1"/>
          </p:cNvSpPr>
          <p:nvPr>
            <p:ph type="body" sz="quarter" idx="11"/>
          </p:nvPr>
        </p:nvSpPr>
        <p:spPr/>
        <p:txBody>
          <a:bodyPr/>
          <a:lstStyle/>
          <a:p>
            <a:endParaRPr lang="tr" dirty="0">
              <a:latin typeface="Verdana" charset="0"/>
              <a:cs typeface="Verdana" charset="0"/>
            </a:endParaRPr>
          </a:p>
          <a:p>
            <a:pPr algn="r" rtl="0"/>
            <a:r>
              <a:rPr lang="tr" b="0" i="0" u="none" baseline="0">
                <a:latin typeface="Verdana" charset="0"/>
                <a:cs typeface="Verdana" charset="0"/>
              </a:rPr>
              <a:t>Oturum içeriği</a:t>
            </a:r>
            <a:endParaRPr lang="tr" sz="2000" dirty="0">
              <a:latin typeface="Verdana" charset="0"/>
              <a:cs typeface="Verdana" charset="0"/>
            </a:endParaRPr>
          </a:p>
          <a:p>
            <a:endParaRPr lang="tr" dirty="0"/>
          </a:p>
        </p:txBody>
      </p:sp>
    </p:spTree>
    <p:extLst>
      <p:ext uri="{BB962C8B-B14F-4D97-AF65-F5344CB8AC3E}">
        <p14:creationId xmlns:p14="http://schemas.microsoft.com/office/powerpoint/2010/main" xmlns="" val="2485740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pPr algn="l" rtl="0"/>
            <a:r>
              <a:rPr lang="tr" sz="3200" b="1" i="0" u="none" baseline="0" dirty="0">
                <a:latin typeface="+mn-lt"/>
              </a:rPr>
              <a:t>Budapeşte </a:t>
            </a:r>
            <a:r>
              <a:rPr lang="tr" sz="3200" b="1" i="0" u="none" baseline="0" dirty="0" smtClean="0">
                <a:latin typeface="+mn-lt"/>
              </a:rPr>
              <a:t>Sözleşmesİ</a:t>
            </a:r>
            <a:endParaRPr lang="tr" sz="3200" b="1" i="0" u="none" baseline="0" dirty="0">
              <a:latin typeface="+mn-lt"/>
            </a:endParaRP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pPr algn="l" rtl="0"/>
            <a:r>
              <a:rPr lang="tr" b="0" i="0" u="none" baseline="0"/>
              <a:t>Siber Suçlarla İlgili Temel Bilgiler</a:t>
            </a:r>
          </a:p>
        </p:txBody>
      </p:sp>
      <p:pic>
        <p:nvPicPr>
          <p:cNvPr id="7" name="Picture 4">
            <a:extLst>
              <a:ext uri="{FF2B5EF4-FFF2-40B4-BE49-F238E27FC236}">
                <a16:creationId xmlns:a16="http://schemas.microsoft.com/office/drawing/2014/main" xmlns=""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Rectangle 4">
            <a:extLst>
              <a:ext uri="{FF2B5EF4-FFF2-40B4-BE49-F238E27FC236}">
                <a16:creationId xmlns:a16="http://schemas.microsoft.com/office/drawing/2014/main" xmlns=""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rtl="0" eaLnBrk="0" fontAlgn="base" hangingPunct="0">
              <a:spcBef>
                <a:spcPct val="0"/>
              </a:spcBef>
              <a:spcAft>
                <a:spcPct val="0"/>
              </a:spcAft>
              <a:defRPr/>
            </a:pPr>
            <a:endParaRPr lang="tr">
              <a:solidFill>
                <a:prstClr val="white"/>
              </a:solidFill>
            </a:endParaRPr>
          </a:p>
        </p:txBody>
      </p:sp>
      <p:sp>
        <p:nvSpPr>
          <p:cNvPr id="6" name="TextBox 7">
            <a:extLst>
              <a:ext uri="{FF2B5EF4-FFF2-40B4-BE49-F238E27FC236}">
                <a16:creationId xmlns:a16="http://schemas.microsoft.com/office/drawing/2014/main" xmlns=""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rtl="0" eaLnBrk="0" fontAlgn="base" hangingPunct="0">
              <a:spcBef>
                <a:spcPct val="0"/>
              </a:spcBef>
              <a:spcAft>
                <a:spcPct val="0"/>
              </a:spcAft>
            </a:pPr>
            <a:r>
              <a:rPr lang="tr" sz="3200" b="0" i="0" u="none" baseline="0">
                <a:solidFill>
                  <a:prstClr val="white"/>
                </a:solidFill>
                <a:latin typeface="Verdana" charset="0"/>
                <a:cs typeface="Verdana" charset="0"/>
              </a:rPr>
              <a:t>Bölüm 3</a:t>
            </a:r>
            <a:endParaRPr lang="tr" sz="2000" dirty="0">
              <a:solidFill>
                <a:prstClr val="white"/>
              </a:solidFill>
              <a:latin typeface="Verdana" charset="0"/>
              <a:cs typeface="Verdana" charset="0"/>
            </a:endParaRPr>
          </a:p>
        </p:txBody>
      </p:sp>
      <p:sp>
        <p:nvSpPr>
          <p:cNvPr id="4" name="Rectangle 3">
            <a:extLst>
              <a:ext uri="{FF2B5EF4-FFF2-40B4-BE49-F238E27FC236}">
                <a16:creationId xmlns:a16="http://schemas.microsoft.com/office/drawing/2014/main" xmlns=""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914400" rtl="0" eaLnBrk="0" fontAlgn="base" hangingPunct="0">
              <a:spcBef>
                <a:spcPct val="0"/>
              </a:spcBef>
              <a:spcAft>
                <a:spcPct val="0"/>
              </a:spcAft>
              <a:defRPr/>
            </a:pPr>
            <a:r>
              <a:rPr lang="tr" sz="1200" b="1" i="0" u="none" baseline="0">
                <a:solidFill>
                  <a:srgbClr val="FFFFFF"/>
                </a:solidFill>
                <a:latin typeface="Verdana" charset="0"/>
                <a:cs typeface="Verdana" charset="0"/>
              </a:rPr>
              <a:t>www.coe.int/cybercrime</a:t>
            </a:r>
            <a:endParaRPr lang="tr" sz="1200" dirty="0">
              <a:solidFill>
                <a:prstClr val="white"/>
              </a:solidFill>
            </a:endParaRPr>
          </a:p>
        </p:txBody>
      </p:sp>
    </p:spTree>
    <p:extLst>
      <p:ext uri="{BB962C8B-B14F-4D97-AF65-F5344CB8AC3E}">
        <p14:creationId xmlns:p14="http://schemas.microsoft.com/office/powerpoint/2010/main" xmlns="" val="14316935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20"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222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tr"/>
          </a:p>
        </p:txBody>
      </p:sp>
      <p:sp>
        <p:nvSpPr>
          <p:cNvPr id="52227"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Avrupa Konseyinin yaklaşımı</a:t>
            </a:r>
            <a:endParaRPr lang="tr" sz="2000" dirty="0">
              <a:solidFill>
                <a:schemeClr val="bg1"/>
              </a:solidFill>
              <a:latin typeface="Verdana" charset="0"/>
              <a:cs typeface="Verdana" charset="0"/>
            </a:endParaRPr>
          </a:p>
        </p:txBody>
      </p:sp>
      <p:sp>
        <p:nvSpPr>
          <p:cNvPr id="52231" name="TextBox 13"/>
          <p:cNvSpPr txBox="1">
            <a:spLocks noChangeArrowheads="1"/>
          </p:cNvSpPr>
          <p:nvPr/>
        </p:nvSpPr>
        <p:spPr bwMode="auto">
          <a:xfrm>
            <a:off x="1547813" y="1144588"/>
            <a:ext cx="5832475"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rtl="0"/>
            <a:r>
              <a:rPr lang="tr" sz="2000" b="1" i="0" u="none" baseline="0">
                <a:latin typeface="+mn-lt"/>
                <a:cs typeface="Verdana" charset="0"/>
              </a:rPr>
              <a:t>1. Ortak standartlar: Budapeşte Siber Suçlar Sözleşmesi ve ilgili standartlar</a:t>
            </a:r>
          </a:p>
        </p:txBody>
      </p:sp>
      <p:sp>
        <p:nvSpPr>
          <p:cNvPr id="12" name="Isosceles Triangle 11"/>
          <p:cNvSpPr/>
          <p:nvPr/>
        </p:nvSpPr>
        <p:spPr>
          <a:xfrm>
            <a:off x="2484438" y="2017713"/>
            <a:ext cx="3948112" cy="3095625"/>
          </a:xfrm>
          <a:prstGeom prst="triangle">
            <a:avLst/>
          </a:prstGeom>
          <a:solidFill>
            <a:srgbClr val="2F618F"/>
          </a:solidFill>
          <a:ln>
            <a:solidFill>
              <a:srgbClr val="2F61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400">
              <a:latin typeface="Verdana"/>
              <a:cs typeface="Verdana"/>
            </a:endParaRPr>
          </a:p>
        </p:txBody>
      </p:sp>
      <p:cxnSp>
        <p:nvCxnSpPr>
          <p:cNvPr id="19" name="Straight Arrow Connector 18"/>
          <p:cNvCxnSpPr/>
          <p:nvPr/>
        </p:nvCxnSpPr>
        <p:spPr>
          <a:xfrm>
            <a:off x="4746054" y="2039867"/>
            <a:ext cx="1860550"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2310384" y="2039868"/>
            <a:ext cx="1871662"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2230" name="TextBox 12"/>
          <p:cNvSpPr txBox="1">
            <a:spLocks noChangeArrowheads="1"/>
          </p:cNvSpPr>
          <p:nvPr/>
        </p:nvSpPr>
        <p:spPr bwMode="auto">
          <a:xfrm>
            <a:off x="3317875" y="3544888"/>
            <a:ext cx="226218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rtl="0"/>
            <a:r>
              <a:rPr lang="tr" sz="1800" b="1" i="0" u="none" baseline="0">
                <a:solidFill>
                  <a:schemeClr val="bg1"/>
                </a:solidFill>
                <a:latin typeface="Verdana" charset="0"/>
                <a:cs typeface="Verdana" charset="0"/>
              </a:rPr>
              <a:t>"Siber uzayda sizi ve haklarınızı korur"</a:t>
            </a:r>
          </a:p>
        </p:txBody>
      </p:sp>
      <p:sp>
        <p:nvSpPr>
          <p:cNvPr id="52232" name="TextBox 15"/>
          <p:cNvSpPr txBox="1">
            <a:spLocks noChangeArrowheads="1"/>
          </p:cNvSpPr>
          <p:nvPr/>
        </p:nvSpPr>
        <p:spPr bwMode="auto">
          <a:xfrm>
            <a:off x="107950" y="4184873"/>
            <a:ext cx="2990850" cy="16312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r>
              <a:rPr lang="tr" sz="2000" b="1" i="0" u="none" baseline="0">
                <a:latin typeface="+mn-lt"/>
                <a:cs typeface="Verdana" charset="0"/>
              </a:rPr>
              <a:t>2. Takip ve değerlendirmeler:</a:t>
            </a:r>
          </a:p>
          <a:p>
            <a:pPr algn="l" rtl="0"/>
            <a:r>
              <a:rPr lang="tr" sz="2000" b="1" i="0" u="none" baseline="0">
                <a:latin typeface="+mn-lt"/>
                <a:cs typeface="Verdana" charset="0"/>
              </a:rPr>
              <a:t>Siber Suç </a:t>
            </a:r>
          </a:p>
          <a:p>
            <a:pPr algn="l" rtl="0"/>
            <a:r>
              <a:rPr lang="tr" sz="2000" b="1" i="0" u="none" baseline="0">
                <a:latin typeface="+mn-lt"/>
                <a:cs typeface="Verdana" charset="0"/>
              </a:rPr>
              <a:t>Sözleşmesi Komitesi </a:t>
            </a:r>
          </a:p>
          <a:p>
            <a:pPr algn="l" rtl="0"/>
            <a:r>
              <a:rPr lang="tr" sz="2000" b="1" i="0" u="none" baseline="0">
                <a:latin typeface="+mn-lt"/>
                <a:cs typeface="Verdana" charset="0"/>
              </a:rPr>
              <a:t>(T-CY)</a:t>
            </a:r>
          </a:p>
        </p:txBody>
      </p:sp>
      <p:sp>
        <p:nvSpPr>
          <p:cNvPr id="52236" name="TextBox 19"/>
          <p:cNvSpPr txBox="1">
            <a:spLocks noChangeArrowheads="1"/>
          </p:cNvSpPr>
          <p:nvPr/>
        </p:nvSpPr>
        <p:spPr bwMode="auto">
          <a:xfrm>
            <a:off x="6227763" y="5119688"/>
            <a:ext cx="2952750"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r>
              <a:rPr lang="tr" sz="2000" b="1" i="0" u="none" baseline="0">
                <a:latin typeface="+mn-lt"/>
                <a:cs typeface="Verdana" charset="0"/>
              </a:rPr>
              <a:t>3. Kapasite geliştirme:</a:t>
            </a:r>
          </a:p>
          <a:p>
            <a:pPr algn="l" rtl="0"/>
            <a:r>
              <a:rPr lang="tr" sz="2000" b="1" i="0" u="none" baseline="0">
                <a:latin typeface="+mn-lt"/>
                <a:cs typeface="Verdana" charset="0"/>
              </a:rPr>
              <a:t>C-PROC </a:t>
            </a:r>
            <a:r>
              <a:rPr lang="tr" sz="2000" b="0" i="0" u="none" baseline="0">
                <a:latin typeface="+mn-lt"/>
                <a:cs typeface="Verdana" charset="0"/>
                <a:sym typeface="Wingdings 3" charset="0"/>
              </a:rPr>
              <a:t></a:t>
            </a:r>
            <a:endParaRPr lang="tr" sz="2000" b="1" dirty="0">
              <a:latin typeface="+mn-lt"/>
              <a:cs typeface="Verdana" charset="0"/>
            </a:endParaRPr>
          </a:p>
          <a:p>
            <a:pPr algn="l" rtl="0"/>
            <a:r>
              <a:rPr lang="tr" sz="2000" b="1" i="0" u="none" baseline="0">
                <a:latin typeface="+mn-lt"/>
                <a:cs typeface="Verdana" charset="0"/>
              </a:rPr>
              <a:t>Teknik işbirliği programları</a:t>
            </a:r>
          </a:p>
        </p:txBody>
      </p:sp>
      <p:cxnSp>
        <p:nvCxnSpPr>
          <p:cNvPr id="18" name="Straight Arrow Connector 17"/>
          <p:cNvCxnSpPr/>
          <p:nvPr/>
        </p:nvCxnSpPr>
        <p:spPr>
          <a:xfrm flipH="1">
            <a:off x="2771775" y="5387975"/>
            <a:ext cx="3384550" cy="0"/>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52238" name="Rectangle 2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p>
        </p:txBody>
      </p:sp>
    </p:spTree>
    <p:extLst>
      <p:ext uri="{BB962C8B-B14F-4D97-AF65-F5344CB8AC3E}">
        <p14:creationId xmlns:p14="http://schemas.microsoft.com/office/powerpoint/2010/main" xmlns="" val="3596605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11"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tr"/>
          </a:p>
        </p:txBody>
      </p:sp>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tr"/>
          </a:p>
        </p:txBody>
      </p:sp>
      <p:sp>
        <p:nvSpPr>
          <p:cNvPr id="20485" name="TextBox 15"/>
          <p:cNvSpPr txBox="1">
            <a:spLocks noChangeArrowheads="1"/>
          </p:cNvSpPr>
          <p:nvPr/>
        </p:nvSpPr>
        <p:spPr bwMode="auto">
          <a:xfrm>
            <a:off x="1258888" y="44624"/>
            <a:ext cx="7777162"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Avrupa Konseyi Siber Suçlar Sözleşmesi – Budapeşte Sözleşmesi</a:t>
            </a:r>
          </a:p>
        </p:txBody>
      </p:sp>
      <p:sp>
        <p:nvSpPr>
          <p:cNvPr id="10" name="Rectangle 9"/>
          <p:cNvSpPr/>
          <p:nvPr/>
        </p:nvSpPr>
        <p:spPr>
          <a:xfrm>
            <a:off x="395536" y="1412776"/>
            <a:ext cx="8352928" cy="5078313"/>
          </a:xfrm>
          <a:prstGeom prst="rect">
            <a:avLst/>
          </a:prstGeom>
          <a:ln>
            <a:solidFill>
              <a:srgbClr val="0000FF"/>
            </a:solidFill>
          </a:ln>
        </p:spPr>
        <p:txBody>
          <a:bodyPr wrap="square">
            <a:spAutoFit/>
          </a:bodyPr>
          <a:lstStyle/>
          <a:p>
            <a:pPr marL="361950" indent="-361950" algn="l" rtl="0">
              <a:lnSpc>
                <a:spcPct val="200000"/>
              </a:lnSpc>
              <a:buFont typeface="Wingdings 3" pitchFamily="18" charset="2"/>
              <a:buChar char="u"/>
            </a:pPr>
            <a:r>
              <a:rPr lang="tr" b="1" i="0" u="none" baseline="0">
                <a:ea typeface="Verdana" panose="020B0604030504040204" pitchFamily="34" charset="0"/>
                <a:cs typeface="Verdana" panose="020B0604030504040204" pitchFamily="34" charset="0"/>
              </a:rPr>
              <a:t>Avrupa Konseyi (47 üye), Kanada, Japonya, Güney Afrika ve ABD tarafından müzakere edildi</a:t>
            </a:r>
          </a:p>
          <a:p>
            <a:pPr marL="361950" indent="-361950" algn="l" rtl="0">
              <a:lnSpc>
                <a:spcPct val="200000"/>
              </a:lnSpc>
              <a:buFont typeface="Wingdings 3" pitchFamily="18" charset="2"/>
              <a:buChar char="u"/>
            </a:pPr>
            <a:r>
              <a:rPr lang="tr" b="1" i="0" u="none" baseline="0">
                <a:ea typeface="Verdana" panose="020B0604030504040204" pitchFamily="34" charset="0"/>
                <a:cs typeface="Verdana" panose="020B0604030504040204" pitchFamily="34" charset="0"/>
              </a:rPr>
              <a:t>23 Kasım 2001'de Budapeşte'de imzaya açıldı</a:t>
            </a:r>
          </a:p>
          <a:p>
            <a:pPr marL="361950" indent="-361950" algn="l" rtl="0">
              <a:lnSpc>
                <a:spcPct val="200000"/>
              </a:lnSpc>
              <a:buFont typeface="Wingdings 3" pitchFamily="18" charset="2"/>
              <a:buChar char="u"/>
            </a:pPr>
            <a:r>
              <a:rPr lang="tr" b="1" i="0" u="none" baseline="0">
                <a:ea typeface="Verdana" panose="020B0604030504040204" pitchFamily="34" charset="0"/>
                <a:cs typeface="Verdana" panose="020B0604030504040204" pitchFamily="34" charset="0"/>
              </a:rPr>
              <a:t>Bilgisayar Sistemleri Aracılığıyla Yabancı Düşmanlığı ve Irkçılık Protokolü (2003)</a:t>
            </a:r>
          </a:p>
          <a:p>
            <a:pPr marL="361950" indent="-361950" algn="l" rtl="0">
              <a:lnSpc>
                <a:spcPct val="200000"/>
              </a:lnSpc>
              <a:buFont typeface="Wingdings 3" pitchFamily="18" charset="2"/>
              <a:buChar char="u"/>
            </a:pPr>
            <a:r>
              <a:rPr lang="tr" b="1" i="0" u="none" baseline="0">
                <a:ea typeface="Verdana" panose="020B0604030504040204" pitchFamily="34" charset="0"/>
                <a:cs typeface="Verdana" panose="020B0604030504040204" pitchFamily="34" charset="0"/>
              </a:rPr>
              <a:t>Siber Suç Sözleşmesi Komitesi (T-CY) </a:t>
            </a:r>
            <a:r>
              <a:rPr lang="tr" b="0" i="0" u="none" baseline="0">
                <a:ea typeface="Verdana" panose="020B0604030504040204" pitchFamily="34" charset="0"/>
                <a:cs typeface="Verdana" panose="020B0604030504040204" pitchFamily="34" charset="0"/>
              </a:rPr>
              <a:t>– Rehberlik Notları, Yorumlama, İzleme</a:t>
            </a:r>
          </a:p>
          <a:p>
            <a:pPr marL="361950" indent="-361950" algn="l" rtl="0">
              <a:lnSpc>
                <a:spcPct val="200000"/>
              </a:lnSpc>
              <a:buFont typeface="Wingdings 3" pitchFamily="18" charset="2"/>
              <a:buChar char="u"/>
            </a:pPr>
            <a:r>
              <a:rPr lang="tr" b="1" i="0" u="none" baseline="0">
                <a:ea typeface="Verdana" panose="020B0604030504040204" pitchFamily="34" charset="0"/>
                <a:cs typeface="Verdana" panose="020B0604030504040204" pitchFamily="34" charset="0"/>
              </a:rPr>
              <a:t>Tüm devletlerin katılımına açık - 65 Katılım/Onay</a:t>
            </a:r>
          </a:p>
          <a:p>
            <a:pPr marL="361950" indent="-361950" algn="l" rtl="0">
              <a:lnSpc>
                <a:spcPct val="200000"/>
              </a:lnSpc>
              <a:buFont typeface="Wingdings 3" pitchFamily="18" charset="2"/>
              <a:buChar char="u"/>
            </a:pPr>
            <a:r>
              <a:rPr lang="tr" b="1" i="0" u="none" baseline="0">
                <a:ea typeface="Verdana" panose="020B0604030504040204" pitchFamily="34" charset="0"/>
                <a:cs typeface="Verdana" panose="020B0604030504040204" pitchFamily="34" charset="0"/>
              </a:rPr>
              <a:t>2. Ek Protokol müzakere ediliyor</a:t>
            </a:r>
          </a:p>
          <a:p>
            <a:pPr marL="361950" indent="-361950" algn="l" rtl="0">
              <a:lnSpc>
                <a:spcPct val="200000"/>
              </a:lnSpc>
              <a:buFont typeface="Wingdings 3" pitchFamily="18" charset="2"/>
              <a:buChar char="u"/>
            </a:pPr>
            <a:r>
              <a:rPr lang="tr" b="1" i="0" u="none" baseline="0">
                <a:ea typeface="Verdana" panose="020B0604030504040204" pitchFamily="34" charset="0"/>
                <a:cs typeface="Verdana" panose="020B0604030504040204" pitchFamily="34" charset="0"/>
              </a:rPr>
              <a:t>Bugün itibarıyla Budapeşte Sözleşmesi, siber suçlar ve elektronik delillerle ilgili tek uluslararası antlaşmadır.</a:t>
            </a:r>
          </a:p>
        </p:txBody>
      </p:sp>
      <p:sp>
        <p:nvSpPr>
          <p:cNvPr id="22" name="Rectangle 21"/>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 name="Rectangle 1">
            <a:extLst>
              <a:ext uri="{FF2B5EF4-FFF2-40B4-BE49-F238E27FC236}">
                <a16:creationId xmlns:a16="http://schemas.microsoft.com/office/drawing/2014/main" xmlns="" id="{024E913E-613F-4F3F-99EC-CA9CF457A0C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41899961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23"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tr"/>
          </a:p>
        </p:txBody>
      </p:sp>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tr"/>
          </a:p>
        </p:txBody>
      </p:sp>
      <p:sp>
        <p:nvSpPr>
          <p:cNvPr id="20485" name="TextBox 15"/>
          <p:cNvSpPr txBox="1">
            <a:spLocks noChangeArrowheads="1"/>
          </p:cNvSpPr>
          <p:nvPr/>
        </p:nvSpPr>
        <p:spPr bwMode="auto">
          <a:xfrm>
            <a:off x="1258888" y="179388"/>
            <a:ext cx="7777162"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Budapeşte Sözleşmesi: Kapsam</a:t>
            </a:r>
          </a:p>
        </p:txBody>
      </p:sp>
      <p:sp>
        <p:nvSpPr>
          <p:cNvPr id="20489" name="Textfeld 16"/>
          <p:cNvSpPr txBox="1">
            <a:spLocks noChangeArrowheads="1"/>
          </p:cNvSpPr>
          <p:nvPr/>
        </p:nvSpPr>
        <p:spPr bwMode="auto">
          <a:xfrm>
            <a:off x="2894013" y="1340768"/>
            <a:ext cx="642937" cy="769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eaLnBrk="1" hangingPunct="1"/>
            <a:r>
              <a:rPr lang="tr" sz="4400" b="1" i="0" u="none" baseline="0">
                <a:latin typeface="Verdana" charset="0"/>
                <a:cs typeface="Verdana" charset="0"/>
              </a:rPr>
              <a:t>+</a:t>
            </a:r>
          </a:p>
        </p:txBody>
      </p:sp>
      <p:sp>
        <p:nvSpPr>
          <p:cNvPr id="20490" name="Textfeld 17"/>
          <p:cNvSpPr txBox="1">
            <a:spLocks noChangeArrowheads="1"/>
          </p:cNvSpPr>
          <p:nvPr/>
        </p:nvSpPr>
        <p:spPr bwMode="auto">
          <a:xfrm>
            <a:off x="5822950" y="1340768"/>
            <a:ext cx="642938" cy="769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eaLnBrk="1" hangingPunct="1"/>
            <a:r>
              <a:rPr lang="tr" sz="4400" b="1" i="0" u="none" baseline="0">
                <a:latin typeface="Verdana" charset="0"/>
                <a:cs typeface="Verdana" charset="0"/>
              </a:rPr>
              <a:t>+</a:t>
            </a:r>
          </a:p>
        </p:txBody>
      </p:sp>
      <p:sp>
        <p:nvSpPr>
          <p:cNvPr id="21" name="Textfeld 4"/>
          <p:cNvSpPr txBox="1"/>
          <p:nvPr/>
        </p:nvSpPr>
        <p:spPr>
          <a:xfrm>
            <a:off x="6394450" y="1364580"/>
            <a:ext cx="2571750" cy="3200876"/>
          </a:xfrm>
          <a:prstGeom prst="rect">
            <a:avLst/>
          </a:prstGeom>
          <a:noFill/>
          <a:ln>
            <a:solidFill>
              <a:schemeClr val="bg1">
                <a:lumMod val="50000"/>
              </a:schemeClr>
            </a:solidFill>
          </a:ln>
        </p:spPr>
        <p:txBody>
          <a:bodyPr>
            <a:spAutoFit/>
          </a:bodyPr>
          <a:lstStyle/>
          <a:p>
            <a:pPr algn="l" rtl="0" fontAlgn="auto">
              <a:spcBef>
                <a:spcPts val="0"/>
              </a:spcBef>
              <a:spcAft>
                <a:spcPts val="0"/>
              </a:spcAft>
              <a:defRPr/>
            </a:pPr>
            <a:r>
              <a:rPr lang="tr" sz="2000" b="1" i="0" u="none" baseline="0">
                <a:cs typeface="Verdana"/>
              </a:rPr>
              <a:t>Uluslararası işbirliği</a:t>
            </a:r>
          </a:p>
          <a:p>
            <a:pPr marL="361950" indent="-361950" algn="l" rtl="0" fontAlgn="auto">
              <a:spcBef>
                <a:spcPts val="0"/>
              </a:spcBef>
              <a:spcAft>
                <a:spcPts val="0"/>
              </a:spcAft>
              <a:buFont typeface="Wingdings" pitchFamily="2" charset="2"/>
              <a:buChar char="§"/>
              <a:defRPr/>
            </a:pPr>
            <a:endParaRPr lang="tr" dirty="0">
              <a:cs typeface="Verdana"/>
            </a:endParaRPr>
          </a:p>
          <a:p>
            <a:pPr marL="361950" indent="-361950" algn="l" rtl="0" fontAlgn="auto">
              <a:spcBef>
                <a:spcPts val="0"/>
              </a:spcBef>
              <a:spcAft>
                <a:spcPts val="0"/>
              </a:spcAft>
              <a:buFont typeface="Wingdings" pitchFamily="2" charset="2"/>
              <a:buChar char="§"/>
              <a:defRPr/>
            </a:pPr>
            <a:r>
              <a:rPr lang="tr" sz="1600" b="0" i="0" u="none" baseline="0">
                <a:cs typeface="Verdana"/>
              </a:rPr>
              <a:t>Suçluların iadesi</a:t>
            </a:r>
          </a:p>
          <a:p>
            <a:pPr marL="361950" indent="-361950" algn="l" rtl="0" fontAlgn="auto">
              <a:spcBef>
                <a:spcPts val="0"/>
              </a:spcBef>
              <a:spcAft>
                <a:spcPts val="0"/>
              </a:spcAft>
              <a:buFont typeface="Wingdings" pitchFamily="2" charset="2"/>
              <a:buChar char="§"/>
              <a:defRPr/>
            </a:pPr>
            <a:r>
              <a:rPr lang="tr" sz="1600" b="0" i="0" u="none" baseline="0">
                <a:cs typeface="Verdana"/>
              </a:rPr>
              <a:t>KAY</a:t>
            </a:r>
          </a:p>
          <a:p>
            <a:pPr marL="361950" indent="-361950" algn="l" rtl="0" fontAlgn="auto">
              <a:spcBef>
                <a:spcPts val="0"/>
              </a:spcBef>
              <a:spcAft>
                <a:spcPts val="0"/>
              </a:spcAft>
              <a:buFont typeface="Wingdings" pitchFamily="2" charset="2"/>
              <a:buChar char="§"/>
              <a:defRPr/>
            </a:pPr>
            <a:r>
              <a:rPr lang="tr" sz="1600" b="0" i="0" u="none" baseline="0">
                <a:cs typeface="Verdana"/>
              </a:rPr>
              <a:t>Kendiliğinden bilgilendirme</a:t>
            </a:r>
          </a:p>
          <a:p>
            <a:pPr marL="361950" indent="-361950" algn="l" rtl="0" fontAlgn="auto">
              <a:spcBef>
                <a:spcPts val="0"/>
              </a:spcBef>
              <a:spcAft>
                <a:spcPts val="0"/>
              </a:spcAft>
              <a:buFont typeface="Wingdings" pitchFamily="2" charset="2"/>
              <a:buChar char="§"/>
              <a:defRPr/>
            </a:pPr>
            <a:r>
              <a:rPr lang="tr" sz="1600" b="0" i="0" u="none" baseline="0">
                <a:cs typeface="Verdana"/>
              </a:rPr>
              <a:t>Hızlandırılmış koruma</a:t>
            </a:r>
          </a:p>
          <a:p>
            <a:pPr marL="361950" indent="-361950" algn="l" rtl="0" fontAlgn="auto">
              <a:spcBef>
                <a:spcPts val="0"/>
              </a:spcBef>
              <a:spcAft>
                <a:spcPts val="0"/>
              </a:spcAft>
              <a:buFont typeface="Wingdings" pitchFamily="2" charset="2"/>
              <a:buChar char="§"/>
              <a:defRPr/>
            </a:pPr>
            <a:r>
              <a:rPr lang="tr" sz="1600" b="0" i="0" u="none" baseline="0">
                <a:cs typeface="Verdana"/>
              </a:rPr>
              <a:t>Bilgisayar verilerine erişim için KAY</a:t>
            </a:r>
          </a:p>
          <a:p>
            <a:pPr marL="361950" indent="-361950" algn="l" rtl="0" fontAlgn="auto">
              <a:spcBef>
                <a:spcPts val="0"/>
              </a:spcBef>
              <a:spcAft>
                <a:spcPts val="0"/>
              </a:spcAft>
              <a:buFont typeface="Wingdings" pitchFamily="2" charset="2"/>
              <a:buChar char="§"/>
              <a:defRPr/>
            </a:pPr>
            <a:r>
              <a:rPr lang="tr" sz="1600" b="0" i="0" u="none" baseline="0">
                <a:cs typeface="Verdana"/>
              </a:rPr>
              <a:t>Ele geçirme için KAY</a:t>
            </a:r>
          </a:p>
          <a:p>
            <a:pPr marL="361950" indent="-361950" algn="l" rtl="0" fontAlgn="auto">
              <a:spcBef>
                <a:spcPts val="0"/>
              </a:spcBef>
              <a:spcAft>
                <a:spcPts val="0"/>
              </a:spcAft>
              <a:buFont typeface="Wingdings" pitchFamily="2" charset="2"/>
              <a:buChar char="§"/>
              <a:defRPr/>
            </a:pPr>
            <a:r>
              <a:rPr lang="tr" sz="1600" b="0" i="0" u="none" baseline="0">
                <a:cs typeface="Verdana"/>
              </a:rPr>
              <a:t>7/24 irtibat noktaları</a:t>
            </a:r>
          </a:p>
        </p:txBody>
      </p:sp>
      <p:sp>
        <p:nvSpPr>
          <p:cNvPr id="20" name="Textfeld 3"/>
          <p:cNvSpPr txBox="1"/>
          <p:nvPr/>
        </p:nvSpPr>
        <p:spPr>
          <a:xfrm>
            <a:off x="3465513" y="1401093"/>
            <a:ext cx="2428875" cy="2893100"/>
          </a:xfrm>
          <a:prstGeom prst="rect">
            <a:avLst/>
          </a:prstGeom>
          <a:solidFill>
            <a:srgbClr val="FFFFFF"/>
          </a:solidFill>
          <a:ln>
            <a:solidFill>
              <a:schemeClr val="bg1">
                <a:lumMod val="50000"/>
              </a:schemeClr>
            </a:solidFill>
          </a:ln>
        </p:spPr>
        <p:txBody>
          <a:bodyPr>
            <a:spAutoFit/>
          </a:bodyPr>
          <a:lstStyle/>
          <a:p>
            <a:pPr algn="l" rtl="0" fontAlgn="auto">
              <a:spcBef>
                <a:spcPts val="0"/>
              </a:spcBef>
              <a:spcAft>
                <a:spcPts val="0"/>
              </a:spcAft>
              <a:defRPr/>
            </a:pPr>
            <a:r>
              <a:rPr lang="tr" sz="2000" b="1" i="0" u="none" baseline="0">
                <a:cs typeface="Verdana"/>
              </a:rPr>
              <a:t>Usule ilişkin araçlar</a:t>
            </a:r>
          </a:p>
          <a:p>
            <a:pPr marL="361950" indent="-361950" algn="l" rtl="0" fontAlgn="auto">
              <a:spcBef>
                <a:spcPts val="0"/>
              </a:spcBef>
              <a:spcAft>
                <a:spcPts val="0"/>
              </a:spcAft>
              <a:buFont typeface="Wingdings" pitchFamily="2" charset="2"/>
              <a:buChar char="§"/>
              <a:defRPr/>
            </a:pPr>
            <a:endParaRPr lang="tr" dirty="0">
              <a:cs typeface="Verdana"/>
            </a:endParaRPr>
          </a:p>
          <a:p>
            <a:pPr marL="361950" indent="-361950" algn="l" rtl="0" fontAlgn="auto">
              <a:spcBef>
                <a:spcPts val="0"/>
              </a:spcBef>
              <a:spcAft>
                <a:spcPts val="0"/>
              </a:spcAft>
              <a:buFont typeface="Wingdings" pitchFamily="2" charset="2"/>
              <a:buChar char="§"/>
              <a:defRPr/>
            </a:pPr>
            <a:r>
              <a:rPr lang="tr" sz="1600" b="0" i="0" u="none" baseline="0">
                <a:cs typeface="Verdana"/>
              </a:rPr>
              <a:t>Hızlandırılmış koruma</a:t>
            </a:r>
          </a:p>
          <a:p>
            <a:pPr marL="361950" indent="-361950" algn="l" rtl="0" fontAlgn="auto">
              <a:spcBef>
                <a:spcPts val="0"/>
              </a:spcBef>
              <a:spcAft>
                <a:spcPts val="0"/>
              </a:spcAft>
              <a:buFont typeface="Wingdings" pitchFamily="2" charset="2"/>
              <a:buChar char="§"/>
              <a:defRPr/>
            </a:pPr>
            <a:r>
              <a:rPr lang="tr" sz="1600" b="0" i="0" u="none" baseline="0">
                <a:cs typeface="Verdana"/>
              </a:rPr>
              <a:t>Arama ve el koyma</a:t>
            </a:r>
          </a:p>
          <a:p>
            <a:pPr marL="361950" indent="-361950" algn="l" rtl="0" fontAlgn="auto">
              <a:spcBef>
                <a:spcPts val="0"/>
              </a:spcBef>
              <a:spcAft>
                <a:spcPts val="0"/>
              </a:spcAft>
              <a:buFont typeface="Wingdings" pitchFamily="2" charset="2"/>
              <a:buChar char="§"/>
              <a:defRPr/>
            </a:pPr>
            <a:r>
              <a:rPr lang="tr" sz="1600" b="0" i="0" u="none" baseline="0">
                <a:cs typeface="Verdana"/>
              </a:rPr>
              <a:t>Sunma emri</a:t>
            </a:r>
          </a:p>
          <a:p>
            <a:pPr marL="361950" indent="-361950" algn="l" rtl="0" fontAlgn="auto">
              <a:spcBef>
                <a:spcPts val="0"/>
              </a:spcBef>
              <a:spcAft>
                <a:spcPts val="0"/>
              </a:spcAft>
              <a:buFont typeface="Wingdings" pitchFamily="2" charset="2"/>
              <a:buChar char="§"/>
              <a:defRPr/>
            </a:pPr>
            <a:r>
              <a:rPr lang="tr" sz="1600" b="0" i="0" u="none" baseline="0">
                <a:cs typeface="Verdana"/>
              </a:rPr>
              <a:t>Bilgisayar verilerinin ele geçirilmesi</a:t>
            </a:r>
          </a:p>
          <a:p>
            <a:pPr marL="361950" indent="-361950" algn="l" rtl="0" fontAlgn="auto">
              <a:spcBef>
                <a:spcPts val="0"/>
              </a:spcBef>
              <a:spcAft>
                <a:spcPts val="0"/>
              </a:spcAft>
              <a:buFont typeface="Wingdings" pitchFamily="2" charset="2"/>
              <a:buChar char="§"/>
              <a:defRPr/>
            </a:pPr>
            <a:endParaRPr lang="tr" sz="1600" dirty="0">
              <a:cs typeface="Verdana"/>
            </a:endParaRPr>
          </a:p>
          <a:p>
            <a:pPr marL="361950" indent="-361950" algn="l" rtl="0" fontAlgn="auto">
              <a:spcBef>
                <a:spcPts val="0"/>
              </a:spcBef>
              <a:spcAft>
                <a:spcPts val="0"/>
              </a:spcAft>
              <a:buFont typeface="Wingdings" pitchFamily="2" charset="2"/>
              <a:buChar char="§"/>
              <a:defRPr/>
            </a:pPr>
            <a:r>
              <a:rPr lang="tr" sz="1600" b="1" i="0" u="none" baseline="0">
                <a:cs typeface="Verdana"/>
              </a:rPr>
              <a:t>Koşullar, koruma önlemleri</a:t>
            </a:r>
          </a:p>
        </p:txBody>
      </p:sp>
      <p:sp>
        <p:nvSpPr>
          <p:cNvPr id="19" name="Textfeld 12"/>
          <p:cNvSpPr txBox="1"/>
          <p:nvPr/>
        </p:nvSpPr>
        <p:spPr>
          <a:xfrm>
            <a:off x="179388" y="1412205"/>
            <a:ext cx="2786062" cy="2677656"/>
          </a:xfrm>
          <a:prstGeom prst="rect">
            <a:avLst/>
          </a:prstGeom>
          <a:solidFill>
            <a:schemeClr val="bg1"/>
          </a:solidFill>
          <a:ln>
            <a:solidFill>
              <a:schemeClr val="bg1">
                <a:lumMod val="50000"/>
              </a:schemeClr>
            </a:solidFill>
          </a:ln>
        </p:spPr>
        <p:txBody>
          <a:bodyPr>
            <a:spAutoFit/>
          </a:bodyPr>
          <a:lstStyle/>
          <a:p>
            <a:pPr algn="l" rtl="0" fontAlgn="auto">
              <a:spcBef>
                <a:spcPts val="0"/>
              </a:spcBef>
              <a:spcAft>
                <a:spcPts val="0"/>
              </a:spcAft>
              <a:defRPr/>
            </a:pPr>
            <a:r>
              <a:rPr lang="tr" sz="2000" b="1" i="0" u="none" baseline="0">
                <a:cs typeface="Verdana"/>
              </a:rPr>
              <a:t>Fiillerin suç sayılması</a:t>
            </a:r>
          </a:p>
          <a:p>
            <a:pPr algn="l" rtl="0" fontAlgn="auto">
              <a:spcBef>
                <a:spcPts val="0"/>
              </a:spcBef>
              <a:spcAft>
                <a:spcPts val="0"/>
              </a:spcAft>
              <a:defRPr/>
            </a:pPr>
            <a:endParaRPr lang="tr" sz="2000" b="1" dirty="0">
              <a:cs typeface="Verdana"/>
            </a:endParaRPr>
          </a:p>
          <a:p>
            <a:pPr marL="342900" indent="-342900" algn="l" rtl="0" fontAlgn="auto">
              <a:spcBef>
                <a:spcPts val="0"/>
              </a:spcBef>
              <a:spcAft>
                <a:spcPts val="0"/>
              </a:spcAft>
              <a:buFont typeface="Wingdings" pitchFamily="2" charset="2"/>
              <a:buChar char="§"/>
              <a:defRPr/>
            </a:pPr>
            <a:r>
              <a:rPr lang="tr" sz="1600" b="0" i="0" u="none" baseline="0">
                <a:cs typeface="Verdana"/>
              </a:rPr>
              <a:t>Yasa dışı erişim</a:t>
            </a:r>
          </a:p>
          <a:p>
            <a:pPr marL="342900" indent="-342900" algn="l" rtl="0" fontAlgn="auto">
              <a:spcBef>
                <a:spcPts val="0"/>
              </a:spcBef>
              <a:spcAft>
                <a:spcPts val="0"/>
              </a:spcAft>
              <a:buFont typeface="Wingdings" pitchFamily="2" charset="2"/>
              <a:buChar char="§"/>
              <a:defRPr/>
            </a:pPr>
            <a:r>
              <a:rPr lang="tr" sz="1600" b="0" i="0" u="none" baseline="0">
                <a:cs typeface="Verdana"/>
              </a:rPr>
              <a:t>Yasa dışı olarak ele geçirme</a:t>
            </a:r>
          </a:p>
          <a:p>
            <a:pPr marL="342900" indent="-342900" algn="l" rtl="0" fontAlgn="auto">
              <a:spcBef>
                <a:spcPts val="0"/>
              </a:spcBef>
              <a:spcAft>
                <a:spcPts val="0"/>
              </a:spcAft>
              <a:buFont typeface="Wingdings" pitchFamily="2" charset="2"/>
              <a:buChar char="§"/>
              <a:defRPr/>
            </a:pPr>
            <a:r>
              <a:rPr lang="tr" sz="1600" b="0" i="0" u="none" baseline="0">
                <a:cs typeface="Verdana"/>
              </a:rPr>
              <a:t>Verilere müdahale</a:t>
            </a:r>
          </a:p>
          <a:p>
            <a:pPr marL="342900" indent="-342900" algn="l" rtl="0" fontAlgn="auto">
              <a:spcBef>
                <a:spcPts val="0"/>
              </a:spcBef>
              <a:spcAft>
                <a:spcPts val="0"/>
              </a:spcAft>
              <a:buFont typeface="Wingdings" pitchFamily="2" charset="2"/>
              <a:buChar char="§"/>
              <a:defRPr/>
            </a:pPr>
            <a:r>
              <a:rPr lang="tr" sz="1600" b="0" i="0" u="none" baseline="0">
                <a:cs typeface="Verdana"/>
              </a:rPr>
              <a:t>Sistemlere müdahale</a:t>
            </a:r>
          </a:p>
          <a:p>
            <a:pPr marL="342900" indent="-342900" algn="l" rtl="0" fontAlgn="auto">
              <a:spcBef>
                <a:spcPts val="0"/>
              </a:spcBef>
              <a:spcAft>
                <a:spcPts val="0"/>
              </a:spcAft>
              <a:buFont typeface="Wingdings" pitchFamily="2" charset="2"/>
              <a:buChar char="§"/>
              <a:defRPr/>
            </a:pPr>
            <a:r>
              <a:rPr lang="tr" sz="1600" b="0" i="0" u="none" baseline="0">
                <a:cs typeface="Verdana"/>
              </a:rPr>
              <a:t>Cihazların kötüye kullanımı</a:t>
            </a:r>
          </a:p>
          <a:p>
            <a:pPr marL="342900" indent="-342900" algn="l" rtl="0" fontAlgn="auto">
              <a:spcBef>
                <a:spcPts val="0"/>
              </a:spcBef>
              <a:spcAft>
                <a:spcPts val="0"/>
              </a:spcAft>
              <a:buFont typeface="Wingdings" pitchFamily="2" charset="2"/>
              <a:buChar char="§"/>
              <a:defRPr/>
            </a:pPr>
            <a:r>
              <a:rPr lang="tr" sz="1600" b="0" i="0" u="none" baseline="0">
                <a:cs typeface="Verdana"/>
              </a:rPr>
              <a:t>Dolandırıcılık ve sahtecilik</a:t>
            </a:r>
          </a:p>
          <a:p>
            <a:pPr marL="342900" indent="-342900" algn="l" rtl="0" fontAlgn="auto">
              <a:spcBef>
                <a:spcPts val="0"/>
              </a:spcBef>
              <a:spcAft>
                <a:spcPts val="0"/>
              </a:spcAft>
              <a:buFont typeface="Wingdings" pitchFamily="2" charset="2"/>
              <a:buChar char="§"/>
              <a:defRPr/>
            </a:pPr>
            <a:r>
              <a:rPr lang="tr" sz="1600" b="0" i="0" u="none" baseline="0">
                <a:cs typeface="Verdana"/>
              </a:rPr>
              <a:t>Çocuk pornografisi</a:t>
            </a:r>
          </a:p>
          <a:p>
            <a:pPr marL="342900" indent="-342900" algn="l" rtl="0" fontAlgn="auto">
              <a:spcBef>
                <a:spcPts val="0"/>
              </a:spcBef>
              <a:spcAft>
                <a:spcPts val="0"/>
              </a:spcAft>
              <a:buFont typeface="Wingdings" pitchFamily="2" charset="2"/>
              <a:buChar char="§"/>
              <a:defRPr/>
            </a:pPr>
            <a:r>
              <a:rPr lang="tr" sz="1600" b="0" i="0" u="none" baseline="0">
                <a:cs typeface="Verdana"/>
              </a:rPr>
              <a:t>FMH ihlalleri</a:t>
            </a:r>
          </a:p>
        </p:txBody>
      </p:sp>
      <p:cxnSp>
        <p:nvCxnSpPr>
          <p:cNvPr id="25" name="Form 20"/>
          <p:cNvCxnSpPr/>
          <p:nvPr/>
        </p:nvCxnSpPr>
        <p:spPr>
          <a:xfrm rot="16200000" flipH="1">
            <a:off x="3451761" y="2341747"/>
            <a:ext cx="1063347"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6" name="Gerade Verbindung 27"/>
          <p:cNvCxnSpPr/>
          <p:nvPr/>
        </p:nvCxnSpPr>
        <p:spPr>
          <a:xfrm>
            <a:off x="4608513" y="3786664"/>
            <a:ext cx="0" cy="1497772"/>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feld 18"/>
          <p:cNvSpPr txBox="1"/>
          <p:nvPr/>
        </p:nvSpPr>
        <p:spPr>
          <a:xfrm>
            <a:off x="1600150" y="4869160"/>
            <a:ext cx="1963738" cy="369332"/>
          </a:xfrm>
          <a:prstGeom prst="rect">
            <a:avLst/>
          </a:prstGeom>
          <a:noFill/>
        </p:spPr>
        <p:txBody>
          <a:bodyPr>
            <a:spAutoFit/>
          </a:bodyPr>
          <a:lstStyle/>
          <a:p>
            <a:pPr algn="l" rtl="0" fontAlgn="auto">
              <a:spcBef>
                <a:spcPts val="0"/>
              </a:spcBef>
              <a:spcAft>
                <a:spcPts val="0"/>
              </a:spcAft>
              <a:defRPr/>
            </a:pPr>
            <a:r>
              <a:rPr lang="tr" b="1" i="0" u="none" baseline="0">
                <a:solidFill>
                  <a:schemeClr val="tx1">
                    <a:lumMod val="65000"/>
                    <a:lumOff val="35000"/>
                  </a:schemeClr>
                </a:solidFill>
                <a:cs typeface="Verdana"/>
              </a:rPr>
              <a:t>Uyumlulaştırma</a:t>
            </a:r>
            <a:r>
              <a:rPr lang="tr" sz="1600" b="0" i="0" u="none" baseline="0">
                <a:solidFill>
                  <a:schemeClr val="tx1">
                    <a:lumMod val="65000"/>
                    <a:lumOff val="35000"/>
                  </a:schemeClr>
                </a:solidFill>
                <a:latin typeface="Verdana"/>
                <a:cs typeface="Verdana"/>
              </a:rPr>
              <a:t> </a:t>
            </a:r>
          </a:p>
        </p:txBody>
      </p:sp>
      <p:sp>
        <p:nvSpPr>
          <p:cNvPr id="18" name="TextBox 17"/>
          <p:cNvSpPr txBox="1"/>
          <p:nvPr/>
        </p:nvSpPr>
        <p:spPr>
          <a:xfrm>
            <a:off x="3465513" y="5622339"/>
            <a:ext cx="5500688" cy="923330"/>
          </a:xfrm>
          <a:prstGeom prst="rect">
            <a:avLst/>
          </a:prstGeom>
          <a:noFill/>
        </p:spPr>
        <p:txBody>
          <a:bodyPr wrap="square" rtlCol="0">
            <a:spAutoFit/>
          </a:bodyPr>
          <a:lstStyle/>
          <a:p>
            <a:pPr algn="l" rtl="0"/>
            <a:r>
              <a:rPr lang="tr" b="1" i="1" u="none" baseline="0">
                <a:solidFill>
                  <a:schemeClr val="tx2"/>
                </a:solidFill>
                <a:ea typeface="Verdana" panose="020B0604030504040204" pitchFamily="34" charset="0"/>
                <a:cs typeface="Verdana" panose="020B0604030504040204" pitchFamily="34" charset="0"/>
              </a:rPr>
              <a:t>Bir bilgisayar sistemindeki delilleri içeren herhangi bir SUÇ için usule ilişkin yetkiler ve uluslararası işbirliği!</a:t>
            </a:r>
          </a:p>
        </p:txBody>
      </p:sp>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2" name="Rectangle 1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p>
        </p:txBody>
      </p:sp>
    </p:spTree>
    <p:extLst>
      <p:ext uri="{BB962C8B-B14F-4D97-AF65-F5344CB8AC3E}">
        <p14:creationId xmlns:p14="http://schemas.microsoft.com/office/powerpoint/2010/main" xmlns="" val="3127416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ectangle 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588962" y="190500"/>
            <a:ext cx="844708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dirty="0">
                <a:solidFill>
                  <a:schemeClr val="bg1"/>
                </a:solidFill>
                <a:latin typeface="Verdana" charset="0"/>
                <a:cs typeface="Verdana" charset="0"/>
              </a:rPr>
              <a:t>Budapeşte Sözleşmesinin Erişim Alanı</a:t>
            </a:r>
            <a:endParaRPr lang="tr" sz="2000" dirty="0">
              <a:solidFill>
                <a:schemeClr val="bg1"/>
              </a:solidFill>
              <a:latin typeface="Verdana" charset="0"/>
              <a:cs typeface="Verdana" charset="0"/>
            </a:endParaRPr>
          </a:p>
        </p:txBody>
      </p:sp>
      <p:grpSp>
        <p:nvGrpSpPr>
          <p:cNvPr id="53255" name="Group 13"/>
          <p:cNvGrpSpPr>
            <a:grpSpLocks/>
          </p:cNvGrpSpPr>
          <p:nvPr/>
        </p:nvGrpSpPr>
        <p:grpSpPr bwMode="auto">
          <a:xfrm>
            <a:off x="395288" y="1184275"/>
            <a:ext cx="8424862" cy="3757613"/>
            <a:chOff x="-30650" y="0"/>
            <a:chExt cx="9372924" cy="4653136"/>
          </a:xfrm>
        </p:grpSpPr>
        <p:pic>
          <p:nvPicPr>
            <p:cNvPr id="53275" name="Picture 14" descr="C:\Users\alexander\Documents\as maps\large-size-blank-world-map.png"/>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30650" y="0"/>
              <a:ext cx="9372924" cy="4653136"/>
            </a:xfrm>
            <a:prstGeom prst="rect">
              <a:avLst/>
            </a:prstGeom>
            <a:solidFill>
              <a:srgbClr val="FFFFFF"/>
            </a:solidFill>
            <a:ln w="3175">
              <a:solidFill>
                <a:schemeClr val="tx1"/>
              </a:solidFill>
              <a:miter lim="800000"/>
              <a:headEnd/>
              <a:tailEnd/>
            </a:ln>
          </p:spPr>
        </p:pic>
        <p:sp>
          <p:nvSpPr>
            <p:cNvPr id="21" name="Oval 20"/>
            <p:cNvSpPr/>
            <p:nvPr/>
          </p:nvSpPr>
          <p:spPr>
            <a:xfrm>
              <a:off x="3420395" y="54846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3" name="Oval 42"/>
            <p:cNvSpPr/>
            <p:nvPr/>
          </p:nvSpPr>
          <p:spPr>
            <a:xfrm>
              <a:off x="4386475" y="613341"/>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2" name="Oval 41"/>
            <p:cNvSpPr/>
            <p:nvPr/>
          </p:nvSpPr>
          <p:spPr>
            <a:xfrm>
              <a:off x="4020884" y="621204"/>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0" name="Oval 49"/>
            <p:cNvSpPr/>
            <p:nvPr/>
          </p:nvSpPr>
          <p:spPr>
            <a:xfrm>
              <a:off x="4148046" y="648726"/>
              <a:ext cx="72411" cy="72737"/>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4" name="Oval 43"/>
            <p:cNvSpPr/>
            <p:nvPr/>
          </p:nvSpPr>
          <p:spPr>
            <a:xfrm>
              <a:off x="4391774" y="6998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5" name="Oval 44"/>
            <p:cNvSpPr/>
            <p:nvPr/>
          </p:nvSpPr>
          <p:spPr>
            <a:xfrm>
              <a:off x="4388242" y="76077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7" name="Oval 46"/>
            <p:cNvSpPr/>
            <p:nvPr/>
          </p:nvSpPr>
          <p:spPr>
            <a:xfrm>
              <a:off x="4020884" y="770608"/>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6" name="Oval 45"/>
            <p:cNvSpPr/>
            <p:nvPr/>
          </p:nvSpPr>
          <p:spPr>
            <a:xfrm>
              <a:off x="4342322" y="7804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8" name="Oval 57"/>
            <p:cNvSpPr/>
            <p:nvPr/>
          </p:nvSpPr>
          <p:spPr>
            <a:xfrm>
              <a:off x="1260400" y="796164"/>
              <a:ext cx="70646"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0" name="Oval 19"/>
            <p:cNvSpPr/>
            <p:nvPr/>
          </p:nvSpPr>
          <p:spPr>
            <a:xfrm>
              <a:off x="3743599" y="837446"/>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1" name="Oval 50"/>
            <p:cNvSpPr/>
            <p:nvPr/>
          </p:nvSpPr>
          <p:spPr>
            <a:xfrm>
              <a:off x="3600541" y="87086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8" name="Oval 47"/>
            <p:cNvSpPr/>
            <p:nvPr/>
          </p:nvSpPr>
          <p:spPr>
            <a:xfrm>
              <a:off x="4254015" y="872831"/>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2" name="Oval 121"/>
            <p:cNvSpPr/>
            <p:nvPr/>
          </p:nvSpPr>
          <p:spPr>
            <a:xfrm>
              <a:off x="4464185" y="884626"/>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2" name="Oval 21"/>
            <p:cNvSpPr/>
            <p:nvPr/>
          </p:nvSpPr>
          <p:spPr>
            <a:xfrm>
              <a:off x="3923745" y="908217"/>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4" name="Oval 23"/>
            <p:cNvSpPr/>
            <p:nvPr/>
          </p:nvSpPr>
          <p:spPr>
            <a:xfrm>
              <a:off x="4042077" y="9082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3" name="Oval 22"/>
            <p:cNvSpPr/>
            <p:nvPr/>
          </p:nvSpPr>
          <p:spPr>
            <a:xfrm>
              <a:off x="3895487" y="94556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9" name="Oval 48"/>
            <p:cNvSpPr/>
            <p:nvPr/>
          </p:nvSpPr>
          <p:spPr>
            <a:xfrm>
              <a:off x="4163941" y="957363"/>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9" name="Oval 58"/>
            <p:cNvSpPr/>
            <p:nvPr/>
          </p:nvSpPr>
          <p:spPr>
            <a:xfrm>
              <a:off x="3932576" y="980953"/>
              <a:ext cx="72411" cy="72735"/>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8" name="Oval 37"/>
            <p:cNvSpPr/>
            <p:nvPr/>
          </p:nvSpPr>
          <p:spPr>
            <a:xfrm>
              <a:off x="4276974" y="99274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6" name="Oval 25"/>
            <p:cNvSpPr/>
            <p:nvPr/>
          </p:nvSpPr>
          <p:spPr>
            <a:xfrm>
              <a:off x="4619606" y="101633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7" name="Oval 36"/>
            <p:cNvSpPr/>
            <p:nvPr/>
          </p:nvSpPr>
          <p:spPr>
            <a:xfrm>
              <a:off x="4125086" y="1051723"/>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8" name="Oval 17"/>
            <p:cNvSpPr/>
            <p:nvPr/>
          </p:nvSpPr>
          <p:spPr>
            <a:xfrm>
              <a:off x="386016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9" name="Oval 38"/>
            <p:cNvSpPr/>
            <p:nvPr/>
          </p:nvSpPr>
          <p:spPr>
            <a:xfrm>
              <a:off x="427697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5" name="Oval 24"/>
            <p:cNvSpPr/>
            <p:nvPr/>
          </p:nvSpPr>
          <p:spPr>
            <a:xfrm>
              <a:off x="3996158" y="1057620"/>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1" name="Oval 30"/>
            <p:cNvSpPr/>
            <p:nvPr/>
          </p:nvSpPr>
          <p:spPr>
            <a:xfrm>
              <a:off x="4497742" y="1059587"/>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6" name="Oval 95"/>
            <p:cNvSpPr/>
            <p:nvPr/>
          </p:nvSpPr>
          <p:spPr>
            <a:xfrm>
              <a:off x="6371620" y="108907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5" name="Oval 34"/>
            <p:cNvSpPr/>
            <p:nvPr/>
          </p:nvSpPr>
          <p:spPr>
            <a:xfrm>
              <a:off x="4148046" y="109300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0" name="Oval 29"/>
            <p:cNvSpPr/>
            <p:nvPr/>
          </p:nvSpPr>
          <p:spPr>
            <a:xfrm>
              <a:off x="4428862" y="110086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4" name="Oval 33"/>
            <p:cNvSpPr/>
            <p:nvPr/>
          </p:nvSpPr>
          <p:spPr>
            <a:xfrm>
              <a:off x="4211627" y="1136254"/>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6" name="Oval 35"/>
            <p:cNvSpPr/>
            <p:nvPr/>
          </p:nvSpPr>
          <p:spPr>
            <a:xfrm>
              <a:off x="4314063" y="11441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33" name="Oval 132"/>
            <p:cNvSpPr/>
            <p:nvPr/>
          </p:nvSpPr>
          <p:spPr>
            <a:xfrm>
              <a:off x="3943173" y="1167707"/>
              <a:ext cx="72411"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9" name="Oval 18"/>
            <p:cNvSpPr/>
            <p:nvPr/>
          </p:nvSpPr>
          <p:spPr>
            <a:xfrm>
              <a:off x="4087997" y="1171639"/>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0" name="Oval 39"/>
            <p:cNvSpPr/>
            <p:nvPr/>
          </p:nvSpPr>
          <p:spPr>
            <a:xfrm>
              <a:off x="4268144" y="1189332"/>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34" name="Oval 133"/>
            <p:cNvSpPr/>
            <p:nvPr/>
          </p:nvSpPr>
          <p:spPr>
            <a:xfrm>
              <a:off x="3805414" y="1193263"/>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2" name="Oval 31"/>
            <p:cNvSpPr/>
            <p:nvPr/>
          </p:nvSpPr>
          <p:spPr>
            <a:xfrm>
              <a:off x="4421798" y="1195229"/>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8" name="Oval 27"/>
            <p:cNvSpPr/>
            <p:nvPr/>
          </p:nvSpPr>
          <p:spPr>
            <a:xfrm>
              <a:off x="4859801" y="119719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3" name="Oval 32"/>
            <p:cNvSpPr/>
            <p:nvPr/>
          </p:nvSpPr>
          <p:spPr>
            <a:xfrm>
              <a:off x="4349386" y="1224717"/>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1" name="Oval 40"/>
            <p:cNvSpPr/>
            <p:nvPr/>
          </p:nvSpPr>
          <p:spPr>
            <a:xfrm>
              <a:off x="4308764" y="124437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9" name="Oval 28"/>
            <p:cNvSpPr/>
            <p:nvPr/>
          </p:nvSpPr>
          <p:spPr>
            <a:xfrm>
              <a:off x="4932214" y="124437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6" name="Oval 15"/>
            <p:cNvSpPr/>
            <p:nvPr/>
          </p:nvSpPr>
          <p:spPr>
            <a:xfrm>
              <a:off x="3741833" y="126206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7" name="Oval 26"/>
            <p:cNvSpPr/>
            <p:nvPr/>
          </p:nvSpPr>
          <p:spPr>
            <a:xfrm>
              <a:off x="5004625" y="1267965"/>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7" name="Oval 16"/>
            <p:cNvSpPr/>
            <p:nvPr/>
          </p:nvSpPr>
          <p:spPr>
            <a:xfrm>
              <a:off x="3563452" y="1299419"/>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3" name="Oval 52"/>
            <p:cNvSpPr/>
            <p:nvPr/>
          </p:nvSpPr>
          <p:spPr>
            <a:xfrm>
              <a:off x="1115577" y="1317111"/>
              <a:ext cx="72412" cy="7077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0" name="Oval 59"/>
            <p:cNvSpPr/>
            <p:nvPr/>
          </p:nvSpPr>
          <p:spPr>
            <a:xfrm>
              <a:off x="4359983" y="1317111"/>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2" name="Oval 51"/>
            <p:cNvSpPr/>
            <p:nvPr/>
          </p:nvSpPr>
          <p:spPr>
            <a:xfrm>
              <a:off x="4658461" y="1317111"/>
              <a:ext cx="70646"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9" name="Oval 128"/>
            <p:cNvSpPr/>
            <p:nvPr/>
          </p:nvSpPr>
          <p:spPr>
            <a:xfrm>
              <a:off x="7199942" y="141343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5" name="Oval 54"/>
            <p:cNvSpPr/>
            <p:nvPr/>
          </p:nvSpPr>
          <p:spPr>
            <a:xfrm>
              <a:off x="7452500" y="1413437"/>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5" name="Oval 114"/>
            <p:cNvSpPr/>
            <p:nvPr/>
          </p:nvSpPr>
          <p:spPr>
            <a:xfrm>
              <a:off x="4766196" y="1440959"/>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31" name="Oval 130"/>
            <p:cNvSpPr/>
            <p:nvPr/>
          </p:nvSpPr>
          <p:spPr>
            <a:xfrm>
              <a:off x="4218692" y="1444891"/>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7" name="Oval 126"/>
            <p:cNvSpPr/>
            <p:nvPr/>
          </p:nvSpPr>
          <p:spPr>
            <a:xfrm>
              <a:off x="4015585" y="1446856"/>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32" name="Oval 131"/>
            <p:cNvSpPr/>
            <p:nvPr/>
          </p:nvSpPr>
          <p:spPr>
            <a:xfrm>
              <a:off x="4651396" y="1458651"/>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2" name="Oval 111"/>
            <p:cNvSpPr/>
            <p:nvPr/>
          </p:nvSpPr>
          <p:spPr>
            <a:xfrm>
              <a:off x="4766196" y="1492071"/>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0" name="Oval 119"/>
            <p:cNvSpPr/>
            <p:nvPr/>
          </p:nvSpPr>
          <p:spPr>
            <a:xfrm>
              <a:off x="5274846" y="1521558"/>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0" name="Oval 99"/>
            <p:cNvSpPr/>
            <p:nvPr/>
          </p:nvSpPr>
          <p:spPr>
            <a:xfrm>
              <a:off x="4967537" y="152942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6" name="Oval 65"/>
            <p:cNvSpPr/>
            <p:nvPr/>
          </p:nvSpPr>
          <p:spPr>
            <a:xfrm>
              <a:off x="3563452" y="1556943"/>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8" name="Oval 87"/>
            <p:cNvSpPr/>
            <p:nvPr/>
          </p:nvSpPr>
          <p:spPr>
            <a:xfrm>
              <a:off x="3842503" y="1594294"/>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5" name="Oval 74"/>
            <p:cNvSpPr/>
            <p:nvPr/>
          </p:nvSpPr>
          <p:spPr>
            <a:xfrm>
              <a:off x="5652800" y="1627713"/>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1" name="Oval 110"/>
            <p:cNvSpPr/>
            <p:nvPr/>
          </p:nvSpPr>
          <p:spPr>
            <a:xfrm>
              <a:off x="4211627"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8" name="Oval 97"/>
            <p:cNvSpPr/>
            <p:nvPr/>
          </p:nvSpPr>
          <p:spPr>
            <a:xfrm>
              <a:off x="6094336"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2" name="Oval 91"/>
            <p:cNvSpPr/>
            <p:nvPr/>
          </p:nvSpPr>
          <p:spPr>
            <a:xfrm>
              <a:off x="4580751" y="1698483"/>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9" name="Oval 98"/>
            <p:cNvSpPr/>
            <p:nvPr/>
          </p:nvSpPr>
          <p:spPr>
            <a:xfrm>
              <a:off x="5239523" y="1800706"/>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2" name="Oval 71"/>
            <p:cNvSpPr/>
            <p:nvPr/>
          </p:nvSpPr>
          <p:spPr>
            <a:xfrm>
              <a:off x="5940681" y="1843955"/>
              <a:ext cx="70646"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1" name="Oval 60"/>
            <p:cNvSpPr/>
            <p:nvPr/>
          </p:nvSpPr>
          <p:spPr>
            <a:xfrm>
              <a:off x="970753" y="1952076"/>
              <a:ext cx="72412"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0" name="Oval 89"/>
            <p:cNvSpPr/>
            <p:nvPr/>
          </p:nvSpPr>
          <p:spPr>
            <a:xfrm>
              <a:off x="1703703" y="196387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9" name="Oval 88"/>
            <p:cNvSpPr/>
            <p:nvPr/>
          </p:nvSpPr>
          <p:spPr>
            <a:xfrm>
              <a:off x="6625945" y="1963871"/>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0" name="Oval 69"/>
            <p:cNvSpPr/>
            <p:nvPr/>
          </p:nvSpPr>
          <p:spPr>
            <a:xfrm>
              <a:off x="1912108" y="1987461"/>
              <a:ext cx="70646"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4" name="Oval 53"/>
            <p:cNvSpPr/>
            <p:nvPr/>
          </p:nvSpPr>
          <p:spPr>
            <a:xfrm>
              <a:off x="1763752" y="198942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1" name="Oval 70"/>
            <p:cNvSpPr/>
            <p:nvPr/>
          </p:nvSpPr>
          <p:spPr>
            <a:xfrm>
              <a:off x="1979222" y="2014983"/>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4" name="Oval 73"/>
            <p:cNvSpPr/>
            <p:nvPr/>
          </p:nvSpPr>
          <p:spPr>
            <a:xfrm>
              <a:off x="1551815" y="202284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9" name="Oval 68"/>
            <p:cNvSpPr/>
            <p:nvPr/>
          </p:nvSpPr>
          <p:spPr>
            <a:xfrm>
              <a:off x="1982754" y="2058232"/>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1" name="Oval 120"/>
            <p:cNvSpPr/>
            <p:nvPr/>
          </p:nvSpPr>
          <p:spPr>
            <a:xfrm>
              <a:off x="1276296" y="2073958"/>
              <a:ext cx="72411"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7" name="Oval 86"/>
            <p:cNvSpPr/>
            <p:nvPr/>
          </p:nvSpPr>
          <p:spPr>
            <a:xfrm>
              <a:off x="3948471" y="2087719"/>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8" name="Oval 67"/>
            <p:cNvSpPr/>
            <p:nvPr/>
          </p:nvSpPr>
          <p:spPr>
            <a:xfrm>
              <a:off x="7164619" y="2097548"/>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8" name="Oval 107"/>
            <p:cNvSpPr/>
            <p:nvPr/>
          </p:nvSpPr>
          <p:spPr>
            <a:xfrm>
              <a:off x="6809624" y="210148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1" name="Oval 80"/>
            <p:cNvSpPr/>
            <p:nvPr/>
          </p:nvSpPr>
          <p:spPr>
            <a:xfrm>
              <a:off x="6588857" y="2130967"/>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7" name="Oval 66"/>
            <p:cNvSpPr/>
            <p:nvPr/>
          </p:nvSpPr>
          <p:spPr>
            <a:xfrm>
              <a:off x="3275571" y="2132933"/>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3" name="Oval 72"/>
            <p:cNvSpPr/>
            <p:nvPr/>
          </p:nvSpPr>
          <p:spPr>
            <a:xfrm>
              <a:off x="1982754" y="2138830"/>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3" name="Oval 92"/>
            <p:cNvSpPr/>
            <p:nvPr/>
          </p:nvSpPr>
          <p:spPr>
            <a:xfrm>
              <a:off x="1260400" y="214669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4" name="Oval 93"/>
            <p:cNvSpPr/>
            <p:nvPr/>
          </p:nvSpPr>
          <p:spPr>
            <a:xfrm>
              <a:off x="1346942" y="2166352"/>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0" name="Oval 109"/>
            <p:cNvSpPr/>
            <p:nvPr/>
          </p:nvSpPr>
          <p:spPr>
            <a:xfrm>
              <a:off x="7812794" y="217225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6" name="Oval 125"/>
            <p:cNvSpPr/>
            <p:nvPr/>
          </p:nvSpPr>
          <p:spPr>
            <a:xfrm>
              <a:off x="3717107" y="2184045"/>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4" name="Oval 103"/>
            <p:cNvSpPr/>
            <p:nvPr/>
          </p:nvSpPr>
          <p:spPr>
            <a:xfrm>
              <a:off x="3397434" y="2231225"/>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3" name="Oval 62"/>
            <p:cNvSpPr/>
            <p:nvPr/>
          </p:nvSpPr>
          <p:spPr>
            <a:xfrm>
              <a:off x="1339878" y="2254815"/>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2" name="Oval 61"/>
            <p:cNvSpPr/>
            <p:nvPr/>
          </p:nvSpPr>
          <p:spPr>
            <a:xfrm>
              <a:off x="1475870" y="2290200"/>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8" name="Oval 117"/>
            <p:cNvSpPr/>
            <p:nvPr/>
          </p:nvSpPr>
          <p:spPr>
            <a:xfrm>
              <a:off x="3959068" y="2296097"/>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7" name="Oval 116"/>
            <p:cNvSpPr/>
            <p:nvPr/>
          </p:nvSpPr>
          <p:spPr>
            <a:xfrm>
              <a:off x="3805414" y="2317722"/>
              <a:ext cx="72411"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4" name="Oval 83"/>
            <p:cNvSpPr/>
            <p:nvPr/>
          </p:nvSpPr>
          <p:spPr>
            <a:xfrm>
              <a:off x="3729469" y="2321654"/>
              <a:ext cx="70646"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7" name="Oval 96"/>
            <p:cNvSpPr/>
            <p:nvPr/>
          </p:nvSpPr>
          <p:spPr>
            <a:xfrm>
              <a:off x="3588178" y="2341312"/>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0" name="Oval 79"/>
            <p:cNvSpPr/>
            <p:nvPr/>
          </p:nvSpPr>
          <p:spPr>
            <a:xfrm>
              <a:off x="6083739" y="2341312"/>
              <a:ext cx="72411"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3" name="Oval 82"/>
            <p:cNvSpPr/>
            <p:nvPr/>
          </p:nvSpPr>
          <p:spPr>
            <a:xfrm>
              <a:off x="6659502" y="2394389"/>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6" name="Oval 75"/>
            <p:cNvSpPr/>
            <p:nvPr/>
          </p:nvSpPr>
          <p:spPr>
            <a:xfrm>
              <a:off x="7019796" y="2419946"/>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6" name="Oval 85"/>
            <p:cNvSpPr/>
            <p:nvPr/>
          </p:nvSpPr>
          <p:spPr>
            <a:xfrm>
              <a:off x="4084465" y="244746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3" name="Oval 112"/>
            <p:cNvSpPr/>
            <p:nvPr/>
          </p:nvSpPr>
          <p:spPr>
            <a:xfrm>
              <a:off x="5940681" y="2465159"/>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2" name="Oval 81"/>
            <p:cNvSpPr/>
            <p:nvPr/>
          </p:nvSpPr>
          <p:spPr>
            <a:xfrm>
              <a:off x="6696591" y="2482852"/>
              <a:ext cx="72412"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3" name="Oval 102"/>
            <p:cNvSpPr/>
            <p:nvPr/>
          </p:nvSpPr>
          <p:spPr>
            <a:xfrm>
              <a:off x="4693784" y="255558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8" name="Oval 127"/>
            <p:cNvSpPr/>
            <p:nvPr/>
          </p:nvSpPr>
          <p:spPr>
            <a:xfrm>
              <a:off x="3907850" y="2561486"/>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9" name="Oval 108"/>
            <p:cNvSpPr/>
            <p:nvPr/>
          </p:nvSpPr>
          <p:spPr>
            <a:xfrm>
              <a:off x="4838608" y="2590973"/>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8" name="Oval 77"/>
            <p:cNvSpPr/>
            <p:nvPr/>
          </p:nvSpPr>
          <p:spPr>
            <a:xfrm>
              <a:off x="6731914" y="2708923"/>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1" name="Oval 90"/>
            <p:cNvSpPr/>
            <p:nvPr/>
          </p:nvSpPr>
          <p:spPr>
            <a:xfrm>
              <a:off x="8173087" y="2744308"/>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5" name="Oval 104"/>
            <p:cNvSpPr/>
            <p:nvPr/>
          </p:nvSpPr>
          <p:spPr>
            <a:xfrm>
              <a:off x="8280822" y="274430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9" name="Oval 118"/>
            <p:cNvSpPr/>
            <p:nvPr/>
          </p:nvSpPr>
          <p:spPr>
            <a:xfrm>
              <a:off x="1548282" y="2781659"/>
              <a:ext cx="70646"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7" name="Oval 106"/>
            <p:cNvSpPr/>
            <p:nvPr/>
          </p:nvSpPr>
          <p:spPr>
            <a:xfrm>
              <a:off x="7878141" y="279148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4" name="Oval 113"/>
            <p:cNvSpPr/>
            <p:nvPr/>
          </p:nvSpPr>
          <p:spPr>
            <a:xfrm>
              <a:off x="7380089" y="2852430"/>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1" name="Oval 100"/>
            <p:cNvSpPr/>
            <p:nvPr/>
          </p:nvSpPr>
          <p:spPr>
            <a:xfrm>
              <a:off x="8243733" y="286225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2" name="Oval 101"/>
            <p:cNvSpPr/>
            <p:nvPr/>
          </p:nvSpPr>
          <p:spPr>
            <a:xfrm>
              <a:off x="8388556" y="2925165"/>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4" name="Oval 123"/>
            <p:cNvSpPr/>
            <p:nvPr/>
          </p:nvSpPr>
          <p:spPr>
            <a:xfrm>
              <a:off x="2411926" y="2997902"/>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6" name="Oval 115"/>
            <p:cNvSpPr/>
            <p:nvPr/>
          </p:nvSpPr>
          <p:spPr>
            <a:xfrm>
              <a:off x="9107377" y="3033287"/>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30" name="Oval 129"/>
            <p:cNvSpPr/>
            <p:nvPr/>
          </p:nvSpPr>
          <p:spPr>
            <a:xfrm>
              <a:off x="8748850" y="3172860"/>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5" name="Oval 124"/>
            <p:cNvSpPr/>
            <p:nvPr/>
          </p:nvSpPr>
          <p:spPr>
            <a:xfrm>
              <a:off x="4591347" y="3237734"/>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6" name="Oval 105"/>
            <p:cNvSpPr/>
            <p:nvPr/>
          </p:nvSpPr>
          <p:spPr>
            <a:xfrm>
              <a:off x="4199264" y="3273119"/>
              <a:ext cx="70646"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9" name="Oval 78"/>
            <p:cNvSpPr/>
            <p:nvPr/>
          </p:nvSpPr>
          <p:spPr>
            <a:xfrm>
              <a:off x="4425330" y="3282947"/>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7" name="Oval 76"/>
            <p:cNvSpPr/>
            <p:nvPr/>
          </p:nvSpPr>
          <p:spPr>
            <a:xfrm>
              <a:off x="2124045" y="3345854"/>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6" name="Oval 55"/>
            <p:cNvSpPr/>
            <p:nvPr/>
          </p:nvSpPr>
          <p:spPr>
            <a:xfrm>
              <a:off x="7480759" y="335764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7" name="Oval 56"/>
            <p:cNvSpPr/>
            <p:nvPr/>
          </p:nvSpPr>
          <p:spPr>
            <a:xfrm>
              <a:off x="4428862" y="350115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5" name="Oval 94"/>
            <p:cNvSpPr/>
            <p:nvPr/>
          </p:nvSpPr>
          <p:spPr>
            <a:xfrm>
              <a:off x="2267102" y="3644661"/>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4" name="Oval 63"/>
            <p:cNvSpPr/>
            <p:nvPr/>
          </p:nvSpPr>
          <p:spPr>
            <a:xfrm>
              <a:off x="2051633" y="3788168"/>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5" name="Oval 64"/>
            <p:cNvSpPr/>
            <p:nvPr/>
          </p:nvSpPr>
          <p:spPr>
            <a:xfrm>
              <a:off x="1836163" y="3829450"/>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5" name="Oval 84"/>
            <p:cNvSpPr/>
            <p:nvPr/>
          </p:nvSpPr>
          <p:spPr>
            <a:xfrm>
              <a:off x="8316145" y="3919878"/>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grpSp>
      <p:sp>
        <p:nvSpPr>
          <p:cNvPr id="148" name="Oval 147"/>
          <p:cNvSpPr/>
          <p:nvPr/>
        </p:nvSpPr>
        <p:spPr>
          <a:xfrm>
            <a:off x="4070350" y="1719263"/>
            <a:ext cx="63500" cy="5715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49" name="Oval 148"/>
          <p:cNvSpPr/>
          <p:nvPr/>
        </p:nvSpPr>
        <p:spPr>
          <a:xfrm>
            <a:off x="4675188" y="2044700"/>
            <a:ext cx="63500"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53" name="Oval 152"/>
          <p:cNvSpPr/>
          <p:nvPr/>
        </p:nvSpPr>
        <p:spPr>
          <a:xfrm>
            <a:off x="5435600" y="2074863"/>
            <a:ext cx="65088"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51" name="Oval 150"/>
          <p:cNvSpPr/>
          <p:nvPr/>
        </p:nvSpPr>
        <p:spPr>
          <a:xfrm>
            <a:off x="6465888" y="2635250"/>
            <a:ext cx="65087" cy="5715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54" name="Oval 153"/>
          <p:cNvSpPr/>
          <p:nvPr/>
        </p:nvSpPr>
        <p:spPr bwMode="auto">
          <a:xfrm>
            <a:off x="3203848" y="2780928"/>
            <a:ext cx="65087" cy="58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46" name="Oval 145"/>
          <p:cNvSpPr/>
          <p:nvPr/>
        </p:nvSpPr>
        <p:spPr>
          <a:xfrm>
            <a:off x="1901825" y="2868613"/>
            <a:ext cx="65088"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50" name="Oval 149"/>
          <p:cNvSpPr/>
          <p:nvPr/>
        </p:nvSpPr>
        <p:spPr>
          <a:xfrm>
            <a:off x="4866952" y="3092450"/>
            <a:ext cx="65088" cy="5715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52" name="Oval 151"/>
          <p:cNvSpPr/>
          <p:nvPr/>
        </p:nvSpPr>
        <p:spPr bwMode="auto">
          <a:xfrm>
            <a:off x="1914624" y="3140968"/>
            <a:ext cx="65088" cy="58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47" name="Oval 146"/>
          <p:cNvSpPr/>
          <p:nvPr/>
        </p:nvSpPr>
        <p:spPr>
          <a:xfrm>
            <a:off x="5235575" y="3492500"/>
            <a:ext cx="63500" cy="5715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55" name="Oval 154"/>
          <p:cNvSpPr/>
          <p:nvPr/>
        </p:nvSpPr>
        <p:spPr bwMode="auto">
          <a:xfrm>
            <a:off x="4290889" y="3586287"/>
            <a:ext cx="65087"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3265" name="TextBox 143"/>
          <p:cNvSpPr txBox="1">
            <a:spLocks noChangeArrowheads="1"/>
          </p:cNvSpPr>
          <p:nvPr/>
        </p:nvSpPr>
        <p:spPr bwMode="auto">
          <a:xfrm>
            <a:off x="323850" y="3625850"/>
            <a:ext cx="2195513" cy="83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r>
              <a:rPr lang="tr" sz="4800" b="1" i="0" u="none" baseline="0">
                <a:latin typeface="Verdana" charset="0"/>
                <a:cs typeface="Verdana" charset="0"/>
              </a:rPr>
              <a:t>130</a:t>
            </a:r>
            <a:r>
              <a:rPr lang="tr" sz="4000" b="1" i="0" u="none" baseline="0">
                <a:latin typeface="Verdana" charset="0"/>
                <a:cs typeface="Verdana" charset="0"/>
              </a:rPr>
              <a:t>+</a:t>
            </a:r>
          </a:p>
        </p:txBody>
      </p:sp>
      <p:sp>
        <p:nvSpPr>
          <p:cNvPr id="53256" name="TextBox 134"/>
          <p:cNvSpPr txBox="1">
            <a:spLocks noChangeArrowheads="1"/>
          </p:cNvSpPr>
          <p:nvPr/>
        </p:nvSpPr>
        <p:spPr bwMode="auto">
          <a:xfrm>
            <a:off x="179388" y="5067300"/>
            <a:ext cx="275907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r>
              <a:rPr lang="tr" sz="1800" b="1" i="0" u="none" baseline="0">
                <a:latin typeface="+mn-lt"/>
                <a:cs typeface="Verdana" charset="0"/>
              </a:rPr>
              <a:t>Budapeşte Sözleşmesi</a:t>
            </a:r>
          </a:p>
          <a:p>
            <a:pPr algn="l" rtl="0"/>
            <a:r>
              <a:rPr lang="tr" sz="1800" b="1" i="0" u="none" baseline="0">
                <a:latin typeface="+mn-lt"/>
                <a:cs typeface="Verdana" charset="0"/>
              </a:rPr>
              <a:t>Onay/katılım: </a:t>
            </a:r>
            <a:r>
              <a:rPr lang="tr" sz="1800" b="1" i="0" u="none" baseline="0">
                <a:solidFill>
                  <a:srgbClr val="FF0000"/>
                </a:solidFill>
                <a:latin typeface="+mn-lt"/>
                <a:cs typeface="Verdana" charset="0"/>
              </a:rPr>
              <a:t>65</a:t>
            </a:r>
          </a:p>
        </p:txBody>
      </p:sp>
      <p:sp>
        <p:nvSpPr>
          <p:cNvPr id="53259" name="TextBox 137"/>
          <p:cNvSpPr txBox="1">
            <a:spLocks noChangeArrowheads="1"/>
          </p:cNvSpPr>
          <p:nvPr/>
        </p:nvSpPr>
        <p:spPr bwMode="auto">
          <a:xfrm>
            <a:off x="3795713" y="5210175"/>
            <a:ext cx="498157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r>
              <a:rPr lang="tr" sz="1400" b="1" i="0" u="none" baseline="0">
                <a:latin typeface="Verdana" charset="0"/>
                <a:cs typeface="Verdana" charset="0"/>
              </a:rPr>
              <a:t>Budapeşte Sözleşmesi ile büyük oranda uyumlu kanunları/kanun taslakları olan diğer devletler = 20</a:t>
            </a:r>
          </a:p>
        </p:txBody>
      </p:sp>
      <p:sp>
        <p:nvSpPr>
          <p:cNvPr id="140" name="Oval 139"/>
          <p:cNvSpPr/>
          <p:nvPr/>
        </p:nvSpPr>
        <p:spPr>
          <a:xfrm>
            <a:off x="2843213" y="5280248"/>
            <a:ext cx="360362" cy="3810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42" name="Oval 141"/>
          <p:cNvSpPr/>
          <p:nvPr/>
        </p:nvSpPr>
        <p:spPr>
          <a:xfrm>
            <a:off x="8388350" y="5318125"/>
            <a:ext cx="354013" cy="384175"/>
          </a:xfrm>
          <a:prstGeom prst="ellipse">
            <a:avLst/>
          </a:prstGeom>
          <a:solidFill>
            <a:srgbClr val="00B05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39" name="Oval 138"/>
          <p:cNvSpPr/>
          <p:nvPr/>
        </p:nvSpPr>
        <p:spPr>
          <a:xfrm>
            <a:off x="2843213" y="5733256"/>
            <a:ext cx="360362" cy="360362"/>
          </a:xfrm>
          <a:prstGeom prst="ellipse">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3264" name="TextBox 142"/>
          <p:cNvSpPr txBox="1">
            <a:spLocks noChangeArrowheads="1"/>
          </p:cNvSpPr>
          <p:nvPr/>
        </p:nvSpPr>
        <p:spPr bwMode="auto">
          <a:xfrm>
            <a:off x="3786188" y="5781100"/>
            <a:ext cx="498157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r>
              <a:rPr lang="tr" sz="1600" b="1" i="0" u="none" baseline="0">
                <a:latin typeface="+mn-lt"/>
                <a:cs typeface="Verdana" charset="0"/>
              </a:rPr>
              <a:t>Mevzuatında Budapeşte Sözleşmesinden faydalanan diğer devletler = 45+</a:t>
            </a:r>
          </a:p>
        </p:txBody>
      </p:sp>
      <p:sp>
        <p:nvSpPr>
          <p:cNvPr id="53257" name="TextBox 135"/>
          <p:cNvSpPr txBox="1">
            <a:spLocks noChangeArrowheads="1"/>
          </p:cNvSpPr>
          <p:nvPr/>
        </p:nvSpPr>
        <p:spPr bwMode="auto">
          <a:xfrm>
            <a:off x="179388" y="5785321"/>
            <a:ext cx="275907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r>
              <a:rPr lang="tr" sz="1800" b="1" i="0" u="none" baseline="0">
                <a:latin typeface="+mn-lt"/>
                <a:cs typeface="Verdana" charset="0"/>
              </a:rPr>
              <a:t>İmzalayanlar: 3</a:t>
            </a:r>
          </a:p>
        </p:txBody>
      </p:sp>
      <p:sp>
        <p:nvSpPr>
          <p:cNvPr id="145" name="Oval 144"/>
          <p:cNvSpPr/>
          <p:nvPr/>
        </p:nvSpPr>
        <p:spPr>
          <a:xfrm>
            <a:off x="8388350" y="5886450"/>
            <a:ext cx="354013" cy="358775"/>
          </a:xfrm>
          <a:prstGeom prst="ellipse">
            <a:avLst/>
          </a:prstGeom>
          <a:solidFill>
            <a:srgbClr val="FFFF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41" name="Oval 140"/>
          <p:cNvSpPr/>
          <p:nvPr/>
        </p:nvSpPr>
        <p:spPr>
          <a:xfrm>
            <a:off x="2843213" y="6164982"/>
            <a:ext cx="366712" cy="360362"/>
          </a:xfrm>
          <a:prstGeom prst="ellipse">
            <a:avLst/>
          </a:prstGeom>
          <a:solidFill>
            <a:srgbClr val="00B0F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3258" name="TextBox 136"/>
          <p:cNvSpPr txBox="1">
            <a:spLocks noChangeArrowheads="1"/>
          </p:cNvSpPr>
          <p:nvPr/>
        </p:nvSpPr>
        <p:spPr bwMode="auto">
          <a:xfrm>
            <a:off x="179388" y="6217567"/>
            <a:ext cx="275907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r>
              <a:rPr lang="tr" sz="1800" b="1" i="0" u="none" baseline="0">
                <a:latin typeface="+mn-lt"/>
                <a:cs typeface="Verdana" charset="0"/>
              </a:rPr>
              <a:t>Katılım için davet edilenler:  8</a:t>
            </a:r>
          </a:p>
        </p:txBody>
      </p:sp>
      <p:sp>
        <p:nvSpPr>
          <p:cNvPr id="11" name="Rectangle 1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 name="Rectangle 1">
            <a:extLst>
              <a:ext uri="{FF2B5EF4-FFF2-40B4-BE49-F238E27FC236}">
                <a16:creationId xmlns:a16="http://schemas.microsoft.com/office/drawing/2014/main" xmlns="" id="{18D9AB64-66EA-408A-A06E-E9DE2472EA1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6169079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13" name="Rectangle 12"/>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15"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ZoneTexte 11">
            <a:extLst>
              <a:ext uri="{FF2B5EF4-FFF2-40B4-BE49-F238E27FC236}">
                <a16:creationId xmlns:a16="http://schemas.microsoft.com/office/drawing/2014/main" xmlns="" id="{748608A9-869B-4480-B5BB-CB157CC0721B}"/>
              </a:ext>
            </a:extLst>
          </p:cNvPr>
          <p:cNvSpPr txBox="1"/>
          <p:nvPr/>
        </p:nvSpPr>
        <p:spPr>
          <a:xfrm>
            <a:off x="1064938" y="-24482"/>
            <a:ext cx="8048690"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tr"/>
            </a:defPPr>
            <a:lvl1pPr algn="r">
              <a:defRPr sz="3200">
                <a:solidFill>
                  <a:schemeClr val="bg1"/>
                </a:solidFill>
                <a:latin typeface="Verdana" charset="0"/>
                <a:ea typeface="MS PGothic" charset="0"/>
                <a:cs typeface="Verdana" charset="0"/>
              </a:defRPr>
            </a:lvl1pPr>
            <a:lvl2pPr marL="742950" indent="-285750">
              <a:defRPr sz="2400">
                <a:latin typeface="Calibri" charset="0"/>
                <a:ea typeface="MS PGothic" charset="0"/>
                <a:cs typeface="MS PGothic" charset="0"/>
              </a:defRPr>
            </a:lvl2pPr>
            <a:lvl3pPr marL="1143000" indent="-228600">
              <a:defRPr sz="2400">
                <a:latin typeface="Calibri" charset="0"/>
                <a:ea typeface="MS PGothic" charset="0"/>
                <a:cs typeface="MS PGothic" charset="0"/>
              </a:defRPr>
            </a:lvl3pPr>
            <a:lvl4pPr marL="1600200" indent="-228600">
              <a:defRPr sz="2400">
                <a:latin typeface="Calibri" charset="0"/>
                <a:ea typeface="MS PGothic" charset="0"/>
                <a:cs typeface="MS PGothic" charset="0"/>
              </a:defRPr>
            </a:lvl4pPr>
            <a:lvl5pPr marL="2057400" indent="-228600">
              <a:defRPr sz="2400">
                <a:latin typeface="Calibri" charset="0"/>
                <a:ea typeface="MS PGothic" charset="0"/>
                <a:cs typeface="MS PGothic" charset="0"/>
              </a:defRPr>
            </a:lvl5pPr>
            <a:lvl6pPr marL="2514600" indent="-228600" eaLnBrk="0" fontAlgn="base" hangingPunct="0">
              <a:spcBef>
                <a:spcPct val="0"/>
              </a:spcBef>
              <a:spcAft>
                <a:spcPct val="0"/>
              </a:spcAft>
              <a:defRPr sz="2400">
                <a:latin typeface="Calibri" charset="0"/>
                <a:ea typeface="MS PGothic" charset="0"/>
                <a:cs typeface="MS PGothic" charset="0"/>
              </a:defRPr>
            </a:lvl6pPr>
            <a:lvl7pPr marL="2971800" indent="-228600" eaLnBrk="0" fontAlgn="base" hangingPunct="0">
              <a:spcBef>
                <a:spcPct val="0"/>
              </a:spcBef>
              <a:spcAft>
                <a:spcPct val="0"/>
              </a:spcAft>
              <a:defRPr sz="2400">
                <a:latin typeface="Calibri" charset="0"/>
                <a:ea typeface="MS PGothic" charset="0"/>
                <a:cs typeface="MS PGothic" charset="0"/>
              </a:defRPr>
            </a:lvl7pPr>
            <a:lvl8pPr marL="3429000" indent="-228600" eaLnBrk="0" fontAlgn="base" hangingPunct="0">
              <a:spcBef>
                <a:spcPct val="0"/>
              </a:spcBef>
              <a:spcAft>
                <a:spcPct val="0"/>
              </a:spcAft>
              <a:defRPr sz="2400">
                <a:latin typeface="Calibri" charset="0"/>
                <a:ea typeface="MS PGothic" charset="0"/>
                <a:cs typeface="MS PGothic" charset="0"/>
              </a:defRPr>
            </a:lvl8pPr>
            <a:lvl9pPr marL="3886200" indent="-228600" eaLnBrk="0" fontAlgn="base" hangingPunct="0">
              <a:spcBef>
                <a:spcPct val="0"/>
              </a:spcBef>
              <a:spcAft>
                <a:spcPct val="0"/>
              </a:spcAft>
              <a:defRPr sz="2400">
                <a:latin typeface="Calibri" charset="0"/>
                <a:ea typeface="MS PGothic" charset="0"/>
                <a:cs typeface="MS PGothic" charset="0"/>
              </a:defRPr>
            </a:lvl9pPr>
          </a:lstStyle>
          <a:p>
            <a:pPr algn="r" rtl="0"/>
            <a:r>
              <a:rPr lang="tr" b="0" i="0" u="none" baseline="0"/>
              <a:t>Siber Suçlara İlişkin Budapeşte Sözleşmesi Ek Protokolü</a:t>
            </a: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tr"/>
          </a:p>
        </p:txBody>
      </p:sp>
      <p:sp>
        <p:nvSpPr>
          <p:cNvPr id="18" name="TextBox 19">
            <a:extLst>
              <a:ext uri="{FF2B5EF4-FFF2-40B4-BE49-F238E27FC236}">
                <a16:creationId xmlns:a16="http://schemas.microsoft.com/office/drawing/2014/main" xmlns="" id="{7D742FC9-9703-4874-9AF6-932F686F069B}"/>
              </a:ext>
            </a:extLst>
          </p:cNvPr>
          <p:cNvSpPr txBox="1"/>
          <p:nvPr/>
        </p:nvSpPr>
        <p:spPr>
          <a:xfrm>
            <a:off x="355600" y="1484784"/>
            <a:ext cx="5728568" cy="5144998"/>
          </a:xfrm>
          <a:prstGeom prst="rect">
            <a:avLst/>
          </a:prstGeom>
          <a:solidFill>
            <a:srgbClr val="2B5D8F"/>
          </a:solidFill>
          <a:ln>
            <a:solidFill>
              <a:schemeClr val="accent1"/>
            </a:solidFill>
          </a:ln>
        </p:spPr>
        <p:txBody>
          <a:bodyPr wrap="square" rtlCol="0">
            <a:spAutoFit/>
          </a:bodyPr>
          <a:lstStyle/>
          <a:p>
            <a:pPr marL="457200" lvl="0" indent="-457200" algn="l" rtl="0">
              <a:spcAft>
                <a:spcPts val="800"/>
              </a:spcAft>
              <a:buAutoNum type="alphaUcPeriod"/>
            </a:pPr>
            <a:r>
              <a:rPr lang="tr" sz="2000" b="1" i="0" u="none" baseline="0" dirty="0">
                <a:solidFill>
                  <a:schemeClr val="bg1"/>
                </a:solidFill>
                <a:ea typeface="Verdana" panose="020B0604030504040204" pitchFamily="34" charset="0"/>
                <a:cs typeface="Verdana" panose="020B0604030504040204" pitchFamily="34" charset="0"/>
              </a:rPr>
              <a:t>Daha etkili </a:t>
            </a:r>
            <a:r>
              <a:rPr lang="tr" sz="2000" b="1" dirty="0" smtClean="0">
                <a:solidFill>
                  <a:schemeClr val="bg1"/>
                </a:solidFill>
                <a:ea typeface="Verdana" panose="020B0604030504040204" pitchFamily="34" charset="0"/>
                <a:cs typeface="Verdana" panose="020B0604030504040204" pitchFamily="34" charset="0"/>
              </a:rPr>
              <a:t>Karşılıklı Adli Y</a:t>
            </a:r>
            <a:r>
              <a:rPr lang="tr-TR" sz="2000" b="1" dirty="0" smtClean="0">
                <a:solidFill>
                  <a:schemeClr val="bg1"/>
                </a:solidFill>
                <a:ea typeface="Verdana" panose="020B0604030504040204" pitchFamily="34" charset="0"/>
                <a:cs typeface="Verdana" panose="020B0604030504040204" pitchFamily="34" charset="0"/>
              </a:rPr>
              <a:t>a</a:t>
            </a:r>
            <a:r>
              <a:rPr lang="tr" sz="2000" b="1" dirty="0" smtClean="0">
                <a:solidFill>
                  <a:schemeClr val="bg1"/>
                </a:solidFill>
                <a:ea typeface="Verdana" panose="020B0604030504040204" pitchFamily="34" charset="0"/>
                <a:cs typeface="Verdana" panose="020B0604030504040204" pitchFamily="34" charset="0"/>
              </a:rPr>
              <a:t>rdımlaşma (MLA) </a:t>
            </a:r>
            <a:r>
              <a:rPr lang="tr" sz="2000" b="1" i="0" u="none" baseline="0" dirty="0" smtClean="0">
                <a:solidFill>
                  <a:schemeClr val="bg1"/>
                </a:solidFill>
                <a:ea typeface="Verdana" panose="020B0604030504040204" pitchFamily="34" charset="0"/>
                <a:cs typeface="Verdana" panose="020B0604030504040204" pitchFamily="34" charset="0"/>
              </a:rPr>
              <a:t>için </a:t>
            </a:r>
            <a:r>
              <a:rPr lang="tr" sz="2000" b="1" i="0" u="none" baseline="0" dirty="0">
                <a:solidFill>
                  <a:schemeClr val="bg1"/>
                </a:solidFill>
                <a:ea typeface="Verdana" panose="020B0604030504040204" pitchFamily="34" charset="0"/>
                <a:cs typeface="Verdana" panose="020B0604030504040204" pitchFamily="34" charset="0"/>
              </a:rPr>
              <a:t>hükümler</a:t>
            </a:r>
          </a:p>
          <a:p>
            <a:pPr marL="457200" lvl="0" indent="-457200" algn="l" rtl="0">
              <a:spcAft>
                <a:spcPts val="800"/>
              </a:spcAft>
              <a:buFont typeface="Arial" panose="020B0604020202020204" pitchFamily="34" charset="0"/>
              <a:buChar char="•"/>
            </a:pPr>
            <a:r>
              <a:rPr lang="tr" sz="2000" b="1" i="0" u="none" baseline="0" dirty="0">
                <a:solidFill>
                  <a:schemeClr val="bg1"/>
                </a:solidFill>
                <a:ea typeface="Verdana" panose="020B0604030504040204" pitchFamily="34" charset="0"/>
                <a:cs typeface="Verdana" panose="020B0604030504040204" pitchFamily="34" charset="0"/>
              </a:rPr>
              <a:t>Acil </a:t>
            </a:r>
            <a:r>
              <a:rPr lang="tr" sz="2000" b="1" dirty="0" smtClean="0">
                <a:solidFill>
                  <a:schemeClr val="bg1"/>
                </a:solidFill>
                <a:ea typeface="Verdana" panose="020B0604030504040204" pitchFamily="34" charset="0"/>
                <a:cs typeface="Verdana" panose="020B0604030504040204" pitchFamily="34" charset="0"/>
              </a:rPr>
              <a:t>MLA</a:t>
            </a:r>
            <a:endParaRPr lang="tr" sz="2000" b="1" i="0" u="none" baseline="0" dirty="0">
              <a:solidFill>
                <a:schemeClr val="bg1"/>
              </a:solidFill>
              <a:ea typeface="Verdana" panose="020B0604030504040204" pitchFamily="34" charset="0"/>
              <a:cs typeface="Verdana" panose="020B0604030504040204" pitchFamily="34" charset="0"/>
            </a:endParaRPr>
          </a:p>
          <a:p>
            <a:pPr marL="457200" lvl="0" indent="-457200" algn="l" rtl="0">
              <a:spcAft>
                <a:spcPts val="800"/>
              </a:spcAft>
              <a:buFont typeface="Arial" panose="020B0604020202020204" pitchFamily="34" charset="0"/>
              <a:buChar char="•"/>
            </a:pPr>
            <a:r>
              <a:rPr lang="tr" sz="2000" b="1" i="0" u="none" baseline="0" dirty="0">
                <a:solidFill>
                  <a:schemeClr val="bg1"/>
                </a:solidFill>
                <a:ea typeface="Verdana" panose="020B0604030504040204" pitchFamily="34" charset="0"/>
                <a:cs typeface="Verdana" panose="020B0604030504040204" pitchFamily="34" charset="0"/>
              </a:rPr>
              <a:t>Ortak soruşturmalar</a:t>
            </a:r>
          </a:p>
          <a:p>
            <a:pPr marL="457200" lvl="0" indent="-457200" algn="l" rtl="0">
              <a:spcAft>
                <a:spcPts val="800"/>
              </a:spcAft>
              <a:buFont typeface="Arial" panose="020B0604020202020204" pitchFamily="34" charset="0"/>
              <a:buChar char="•"/>
            </a:pPr>
            <a:r>
              <a:rPr lang="tr" sz="2000" b="1" i="0" u="none" baseline="0" dirty="0">
                <a:solidFill>
                  <a:schemeClr val="bg1"/>
                </a:solidFill>
                <a:ea typeface="Verdana" panose="020B0604030504040204" pitchFamily="34" charset="0"/>
                <a:cs typeface="Verdana" panose="020B0604030504040204" pitchFamily="34" charset="0"/>
              </a:rPr>
              <a:t>Video konferans</a:t>
            </a:r>
          </a:p>
          <a:p>
            <a:pPr marL="457200" lvl="0" indent="-457200" algn="l" rtl="0">
              <a:spcAft>
                <a:spcPts val="800"/>
              </a:spcAft>
              <a:buFont typeface="Arial" panose="020B0604020202020204" pitchFamily="34" charset="0"/>
              <a:buChar char="•"/>
            </a:pPr>
            <a:r>
              <a:rPr lang="tr" sz="2000" b="1" i="0" u="none" baseline="0" dirty="0">
                <a:solidFill>
                  <a:schemeClr val="bg1"/>
                </a:solidFill>
                <a:ea typeface="Verdana" panose="020B0604030504040204" pitchFamily="34" charset="0"/>
                <a:cs typeface="Verdana" panose="020B0604030504040204" pitchFamily="34" charset="0"/>
              </a:rPr>
              <a:t>Taleplerin dili</a:t>
            </a:r>
          </a:p>
          <a:p>
            <a:pPr marL="457200" lvl="0" indent="-457200" algn="l" rtl="0">
              <a:spcAft>
                <a:spcPts val="800"/>
              </a:spcAft>
              <a:buFont typeface="Arial" panose="020B0604020202020204" pitchFamily="34" charset="0"/>
              <a:buChar char="•"/>
            </a:pPr>
            <a:r>
              <a:rPr lang="tr" sz="2000" b="1" i="0" u="none" baseline="0" dirty="0">
                <a:solidFill>
                  <a:schemeClr val="bg1"/>
                </a:solidFill>
                <a:ea typeface="Verdana" panose="020B0604030504040204" pitchFamily="34" charset="0"/>
                <a:cs typeface="Verdana" panose="020B0604030504040204" pitchFamily="34" charset="0"/>
              </a:rPr>
              <a:t>Vb.</a:t>
            </a:r>
          </a:p>
          <a:p>
            <a:pPr lvl="0" algn="l" rtl="0">
              <a:spcBef>
                <a:spcPts val="600"/>
              </a:spcBef>
              <a:spcAft>
                <a:spcPts val="800"/>
              </a:spcAft>
            </a:pPr>
            <a:r>
              <a:rPr lang="tr" sz="2000" b="1" i="0" u="none" baseline="0" dirty="0">
                <a:solidFill>
                  <a:schemeClr val="bg1"/>
                </a:solidFill>
                <a:ea typeface="Verdana" panose="020B0604030504040204" pitchFamily="34" charset="0"/>
                <a:cs typeface="Verdana" panose="020B0604030504040204" pitchFamily="34" charset="0"/>
              </a:rPr>
              <a:t>B. Diğer yargı alanlarındaki sağlayıcılarla doğrudan işbirliğine ilişkin hükümler</a:t>
            </a:r>
          </a:p>
          <a:p>
            <a:pPr algn="l" rtl="0">
              <a:spcBef>
                <a:spcPts val="600"/>
              </a:spcBef>
              <a:spcAft>
                <a:spcPts val="800"/>
              </a:spcAft>
            </a:pPr>
            <a:r>
              <a:rPr lang="tr" sz="2000" b="1" i="0" u="none" baseline="0" dirty="0">
                <a:solidFill>
                  <a:schemeClr val="bg1"/>
                </a:solidFill>
                <a:ea typeface="Verdana" panose="020B0604030504040204" pitchFamily="34" charset="0"/>
                <a:cs typeface="Verdana" panose="020B0604030504040204" pitchFamily="34" charset="0"/>
              </a:rPr>
              <a:t>C. Sınır ötesi aramaların genişletilmesine yönelik mevcut uygulamalara ilişkin çerçeve ve koruma önlemleri</a:t>
            </a:r>
          </a:p>
          <a:p>
            <a:pPr algn="l" rtl="0">
              <a:spcBef>
                <a:spcPts val="600"/>
              </a:spcBef>
              <a:spcAft>
                <a:spcPts val="800"/>
              </a:spcAft>
            </a:pPr>
            <a:r>
              <a:rPr lang="tr" sz="2000" b="1" i="0" u="none" baseline="0" dirty="0">
                <a:solidFill>
                  <a:schemeClr val="bg1"/>
                </a:solidFill>
                <a:ea typeface="Verdana" panose="020B0604030504040204" pitchFamily="34" charset="0"/>
                <a:cs typeface="Verdana" panose="020B0604030504040204" pitchFamily="34" charset="0"/>
              </a:rPr>
              <a:t>D. Koruma önlemleri/veri koruma</a:t>
            </a:r>
          </a:p>
        </p:txBody>
      </p:sp>
      <p:sp>
        <p:nvSpPr>
          <p:cNvPr id="19" name="ZoneTexte 11">
            <a:extLst>
              <a:ext uri="{FF2B5EF4-FFF2-40B4-BE49-F238E27FC236}">
                <a16:creationId xmlns:a16="http://schemas.microsoft.com/office/drawing/2014/main" xmlns="" id="{4981128A-14A1-4C8D-B222-9CF59A34FADB}"/>
              </a:ext>
            </a:extLst>
          </p:cNvPr>
          <p:cNvSpPr txBox="1"/>
          <p:nvPr/>
        </p:nvSpPr>
        <p:spPr>
          <a:xfrm>
            <a:off x="6372200" y="2242607"/>
            <a:ext cx="2353305" cy="1938992"/>
          </a:xfrm>
          <a:prstGeom prst="rect">
            <a:avLst/>
          </a:prstGeom>
          <a:noFill/>
          <a:ln>
            <a:solidFill>
              <a:schemeClr val="accent1">
                <a:lumMod val="75000"/>
              </a:schemeClr>
            </a:solidFill>
          </a:ln>
        </p:spPr>
        <p:txBody>
          <a:bodyPr wrap="square" rtlCol="0">
            <a:spAutoFit/>
          </a:bodyPr>
          <a:lstStyle/>
          <a:p>
            <a:pPr algn="l" rtl="0"/>
            <a:r>
              <a:rPr lang="tr" sz="2000" b="1" i="0" u="none" baseline="0">
                <a:solidFill>
                  <a:srgbClr val="2B5D8F"/>
                </a:solidFill>
                <a:ea typeface="Verdana" panose="020B0604030504040204" pitchFamily="34" charset="0"/>
                <a:cs typeface="Verdana" panose="020B0604030504040204" pitchFamily="34" charset="0"/>
              </a:rPr>
              <a:t>Görev tanımı Haziran 2017'de onaylandı.</a:t>
            </a:r>
          </a:p>
          <a:p>
            <a:endParaRPr lang="tr" sz="2000" b="1" dirty="0">
              <a:solidFill>
                <a:srgbClr val="2B5D8F"/>
              </a:solidFill>
              <a:ea typeface="Verdana" panose="020B0604030504040204" pitchFamily="34" charset="0"/>
              <a:cs typeface="Verdana" panose="020B0604030504040204" pitchFamily="34" charset="0"/>
            </a:endParaRPr>
          </a:p>
          <a:p>
            <a:pPr algn="l" rtl="0"/>
            <a:r>
              <a:rPr lang="tr" sz="2000" b="1" i="0" u="none" baseline="0">
                <a:solidFill>
                  <a:srgbClr val="2B5D8F"/>
                </a:solidFill>
                <a:ea typeface="Verdana" panose="020B0604030504040204" pitchFamily="34" charset="0"/>
                <a:cs typeface="Verdana" panose="020B0604030504040204" pitchFamily="34" charset="0"/>
              </a:rPr>
              <a:t>Müzakereler:  Eylül 2017 – Aralık 2020</a:t>
            </a:r>
          </a:p>
        </p:txBody>
      </p:sp>
      <p:sp>
        <p:nvSpPr>
          <p:cNvPr id="9" name="Rectangle 8"/>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 name="Rectangle 1">
            <a:extLst>
              <a:ext uri="{FF2B5EF4-FFF2-40B4-BE49-F238E27FC236}">
                <a16:creationId xmlns:a16="http://schemas.microsoft.com/office/drawing/2014/main" xmlns="" id="{C1CC6179-98DB-422D-B262-99F5DF8E03E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40137998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13"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tr"/>
          </a:p>
        </p:txBody>
      </p:sp>
      <p:sp>
        <p:nvSpPr>
          <p:cNvPr id="67590"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Budapeşte Sözleşmesine katılım</a:t>
            </a:r>
            <a:endParaRPr lang="tr" sz="1800" dirty="0">
              <a:solidFill>
                <a:schemeClr val="bg1"/>
              </a:solidFill>
              <a:latin typeface="Verdana" charset="0"/>
              <a:cs typeface="Verdana" charset="0"/>
            </a:endParaRPr>
          </a:p>
        </p:txBody>
      </p:sp>
      <p:sp>
        <p:nvSpPr>
          <p:cNvPr id="12" name="Rectangle 11"/>
          <p:cNvSpPr/>
          <p:nvPr/>
        </p:nvSpPr>
        <p:spPr>
          <a:xfrm>
            <a:off x="339454" y="1376695"/>
            <a:ext cx="5703036" cy="523220"/>
          </a:xfrm>
          <a:prstGeom prst="rect">
            <a:avLst/>
          </a:prstGeom>
        </p:spPr>
        <p:txBody>
          <a:bodyPr wrap="none">
            <a:spAutoFit/>
          </a:bodyPr>
          <a:lstStyle/>
          <a:p>
            <a:pPr algn="l" rtl="0"/>
            <a:r>
              <a:rPr lang="tr" sz="2800" b="1" i="0" u="none" baseline="0">
                <a:solidFill>
                  <a:srgbClr val="2F618F"/>
                </a:solidFill>
                <a:ea typeface="Verdana" panose="020B0604030504040204" pitchFamily="34" charset="0"/>
                <a:cs typeface="Verdana" panose="020B0604030504040204" pitchFamily="34" charset="0"/>
              </a:rPr>
              <a:t>Antlaşma katılıma açıktır (madde 37)</a:t>
            </a:r>
          </a:p>
        </p:txBody>
      </p:sp>
      <p:sp>
        <p:nvSpPr>
          <p:cNvPr id="9" name="TextBox 8"/>
          <p:cNvSpPr txBox="1"/>
          <p:nvPr/>
        </p:nvSpPr>
        <p:spPr>
          <a:xfrm>
            <a:off x="323529" y="2183373"/>
            <a:ext cx="4248472" cy="3416320"/>
          </a:xfrm>
          <a:prstGeom prst="rect">
            <a:avLst/>
          </a:prstGeom>
          <a:noFill/>
          <a:ln>
            <a:solidFill>
              <a:schemeClr val="accent1"/>
            </a:solidFill>
          </a:ln>
        </p:spPr>
        <p:txBody>
          <a:bodyPr wrap="square" rtlCol="0">
            <a:spAutoFit/>
          </a:bodyPr>
          <a:lstStyle/>
          <a:p>
            <a:pPr algn="l" rtl="0"/>
            <a:r>
              <a:rPr lang="tr" sz="2400" b="1" i="0" u="none" baseline="0" dirty="0">
                <a:solidFill>
                  <a:schemeClr val="tx1">
                    <a:lumMod val="75000"/>
                    <a:lumOff val="25000"/>
                  </a:schemeClr>
                </a:solidFill>
                <a:ea typeface="Verdana" panose="020B0604030504040204" pitchFamily="34" charset="0"/>
                <a:cs typeface="Verdana" panose="020B0604030504040204" pitchFamily="34" charset="0"/>
              </a:rPr>
              <a:t>1. Aşama: </a:t>
            </a:r>
          </a:p>
          <a:p>
            <a:pPr marL="342900" indent="-342900" algn="l" rtl="0">
              <a:buFont typeface="Wingdings" pitchFamily="2" charset="2"/>
              <a:buChar char="§"/>
            </a:pPr>
            <a:r>
              <a:rPr lang="tr" sz="2400" b="1" i="0" u="none" baseline="0" dirty="0">
                <a:solidFill>
                  <a:schemeClr val="tx1">
                    <a:lumMod val="75000"/>
                    <a:lumOff val="25000"/>
                  </a:schemeClr>
                </a:solidFill>
                <a:ea typeface="Verdana" panose="020B0604030504040204" pitchFamily="34" charset="0"/>
                <a:cs typeface="Verdana" panose="020B0604030504040204" pitchFamily="34" charset="0"/>
              </a:rPr>
              <a:t>Mevzuatın yürürlükte olduğu veya ileri aşamadaki bir ülke</a:t>
            </a:r>
            <a:endParaRPr lang="tr" sz="2400" b="1" dirty="0">
              <a:solidFill>
                <a:schemeClr val="tx1">
                  <a:lumMod val="75000"/>
                  <a:lumOff val="25000"/>
                </a:schemeClr>
              </a:solidFill>
              <a:ea typeface="Verdana" panose="020B0604030504040204" pitchFamily="34" charset="0"/>
              <a:cs typeface="Verdana" panose="020B0604030504040204" pitchFamily="34" charset="0"/>
            </a:endParaRPr>
          </a:p>
          <a:p>
            <a:pPr marL="342900" indent="-342900" algn="l" rtl="0">
              <a:buFont typeface="Wingdings" pitchFamily="2" charset="2"/>
              <a:buChar char="§"/>
            </a:pPr>
            <a:r>
              <a:rPr lang="tr" sz="2400" b="1" i="0" u="none" baseline="0" dirty="0">
                <a:solidFill>
                  <a:schemeClr val="tx1">
                    <a:lumMod val="75000"/>
                    <a:lumOff val="25000"/>
                  </a:schemeClr>
                </a:solidFill>
                <a:ea typeface="Verdana" panose="020B0604030504040204" pitchFamily="34" charset="0"/>
                <a:cs typeface="Verdana" panose="020B0604030504040204" pitchFamily="34" charset="0"/>
              </a:rPr>
              <a:t>Hükümetten Avrupa Konseyine katılımla ilgilendiğini belirten yazı</a:t>
            </a:r>
          </a:p>
          <a:p>
            <a:pPr marL="342900" indent="-342900" algn="l" rtl="0">
              <a:buFont typeface="Wingdings" pitchFamily="2" charset="2"/>
              <a:buChar char="§"/>
            </a:pPr>
            <a:r>
              <a:rPr lang="tr" sz="2400" b="1" i="0" u="none" baseline="0" dirty="0">
                <a:solidFill>
                  <a:schemeClr val="tx1">
                    <a:lumMod val="75000"/>
                    <a:lumOff val="25000"/>
                  </a:schemeClr>
                </a:solidFill>
                <a:ea typeface="Verdana" panose="020B0604030504040204" pitchFamily="34" charset="0"/>
                <a:cs typeface="Verdana" panose="020B0604030504040204" pitchFamily="34" charset="0"/>
              </a:rPr>
              <a:t>Davet etme kararı açısından istişareler (AK/Taraflar)</a:t>
            </a:r>
          </a:p>
          <a:p>
            <a:pPr marL="342900" indent="-342900" algn="l" rtl="0">
              <a:buFont typeface="Wingdings" pitchFamily="2" charset="2"/>
              <a:buChar char="§"/>
            </a:pPr>
            <a:r>
              <a:rPr lang="tr" sz="2400" b="1" i="0" u="none" baseline="0" dirty="0">
                <a:solidFill>
                  <a:schemeClr val="tx1">
                    <a:lumMod val="75000"/>
                    <a:lumOff val="25000"/>
                  </a:schemeClr>
                </a:solidFill>
                <a:ea typeface="Verdana" panose="020B0604030504040204" pitchFamily="34" charset="0"/>
                <a:cs typeface="Verdana" panose="020B0604030504040204" pitchFamily="34" charset="0"/>
              </a:rPr>
              <a:t>Katılım daveti</a:t>
            </a:r>
            <a:endParaRPr lang="tr" sz="2400" dirty="0">
              <a:solidFill>
                <a:schemeClr val="tx1">
                  <a:lumMod val="75000"/>
                  <a:lumOff val="25000"/>
                </a:schemeClr>
              </a:solidFill>
              <a:ea typeface="Verdana" panose="020B0604030504040204" pitchFamily="34" charset="0"/>
              <a:cs typeface="Verdana" panose="020B0604030504040204" pitchFamily="34" charset="0"/>
            </a:endParaRPr>
          </a:p>
        </p:txBody>
      </p:sp>
      <p:sp>
        <p:nvSpPr>
          <p:cNvPr id="11" name="Rectangle 10"/>
          <p:cNvSpPr/>
          <p:nvPr/>
        </p:nvSpPr>
        <p:spPr>
          <a:xfrm>
            <a:off x="4788024" y="2183373"/>
            <a:ext cx="3923431" cy="2308324"/>
          </a:xfrm>
          <a:prstGeom prst="rect">
            <a:avLst/>
          </a:prstGeom>
          <a:ln>
            <a:solidFill>
              <a:schemeClr val="accent1"/>
            </a:solidFill>
          </a:ln>
        </p:spPr>
        <p:txBody>
          <a:bodyPr wrap="square">
            <a:spAutoFit/>
          </a:bodyPr>
          <a:lstStyle/>
          <a:p>
            <a:pPr algn="l" rtl="0"/>
            <a:r>
              <a:rPr lang="tr" sz="2400" b="1" i="0" u="none" baseline="0">
                <a:solidFill>
                  <a:schemeClr val="tx1">
                    <a:lumMod val="75000"/>
                    <a:lumOff val="25000"/>
                  </a:schemeClr>
                </a:solidFill>
                <a:ea typeface="Verdana" panose="020B0604030504040204" pitchFamily="34" charset="0"/>
                <a:cs typeface="Verdana" panose="020B0604030504040204" pitchFamily="34" charset="0"/>
              </a:rPr>
              <a:t>2. Aşama: </a:t>
            </a:r>
          </a:p>
          <a:p>
            <a:pPr marL="342900" indent="-342900" algn="l" rtl="0">
              <a:buFont typeface="Wingdings" pitchFamily="2" charset="2"/>
              <a:buChar char="§"/>
            </a:pPr>
            <a:r>
              <a:rPr lang="tr" sz="2400" b="1" i="0" u="none" baseline="0">
                <a:solidFill>
                  <a:schemeClr val="tx1">
                    <a:lumMod val="75000"/>
                    <a:lumOff val="25000"/>
                  </a:schemeClr>
                </a:solidFill>
                <a:ea typeface="Verdana" panose="020B0604030504040204" pitchFamily="34" charset="0"/>
                <a:cs typeface="Verdana" panose="020B0604030504040204" pitchFamily="34" charset="0"/>
              </a:rPr>
              <a:t>Yerel prosedür (örneğin ulusal Parlamento kararı)</a:t>
            </a:r>
          </a:p>
          <a:p>
            <a:pPr marL="342900" indent="-342900" algn="l" rtl="0">
              <a:buFont typeface="Wingdings" pitchFamily="2" charset="2"/>
              <a:buChar char="§"/>
            </a:pPr>
            <a:r>
              <a:rPr lang="tr" sz="2400" b="1" i="0" u="none" baseline="0">
                <a:solidFill>
                  <a:schemeClr val="tx1">
                    <a:lumMod val="75000"/>
                    <a:lumOff val="25000"/>
                  </a:schemeClr>
                </a:solidFill>
                <a:ea typeface="Verdana" panose="020B0604030504040204" pitchFamily="34" charset="0"/>
                <a:cs typeface="Verdana" panose="020B0604030504040204" pitchFamily="34" charset="0"/>
              </a:rPr>
              <a:t>Katılım belgesinin verilmesi</a:t>
            </a:r>
          </a:p>
        </p:txBody>
      </p:sp>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 name="Rectangle 1">
            <a:extLst>
              <a:ext uri="{FF2B5EF4-FFF2-40B4-BE49-F238E27FC236}">
                <a16:creationId xmlns:a16="http://schemas.microsoft.com/office/drawing/2014/main" xmlns="" id="{658B7C67-531F-42C3-8B12-8C082CC6287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42911976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10"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tr"/>
          </a:p>
        </p:txBody>
      </p:sp>
      <p:sp>
        <p:nvSpPr>
          <p:cNvPr id="67590" name="TextBox 7"/>
          <p:cNvSpPr txBox="1">
            <a:spLocks noChangeArrowheads="1"/>
          </p:cNvSpPr>
          <p:nvPr/>
        </p:nvSpPr>
        <p:spPr bwMode="auto">
          <a:xfrm>
            <a:off x="1177924" y="188640"/>
            <a:ext cx="785812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dirty="0">
                <a:solidFill>
                  <a:schemeClr val="bg1"/>
                </a:solidFill>
                <a:latin typeface="Verdana" charset="0"/>
                <a:cs typeface="Verdana" charset="0"/>
              </a:rPr>
              <a:t>Budapeşte Sözleşmesi ile bağlantılar</a:t>
            </a:r>
            <a:endParaRPr lang="tr" sz="1800" dirty="0">
              <a:solidFill>
                <a:schemeClr val="bg1"/>
              </a:solidFill>
              <a:latin typeface="Verdana" charset="0"/>
              <a:cs typeface="Verdana" charset="0"/>
            </a:endParaRPr>
          </a:p>
        </p:txBody>
      </p:sp>
      <p:sp>
        <p:nvSpPr>
          <p:cNvPr id="14" name="TextBox 13">
            <a:extLst>
              <a:ext uri="{FF2B5EF4-FFF2-40B4-BE49-F238E27FC236}">
                <a16:creationId xmlns:a16="http://schemas.microsoft.com/office/drawing/2014/main" xmlns="" id="{71872171-5E0B-4291-A3DD-E732D7508F50}"/>
              </a:ext>
            </a:extLst>
          </p:cNvPr>
          <p:cNvSpPr txBox="1"/>
          <p:nvPr/>
        </p:nvSpPr>
        <p:spPr>
          <a:xfrm>
            <a:off x="503128" y="1352962"/>
            <a:ext cx="8461360" cy="954107"/>
          </a:xfrm>
          <a:prstGeom prst="rect">
            <a:avLst/>
          </a:prstGeom>
          <a:noFill/>
        </p:spPr>
        <p:txBody>
          <a:bodyPr wrap="square" rtlCol="0">
            <a:spAutoFit/>
          </a:bodyPr>
          <a:lstStyle/>
          <a:p>
            <a:pPr algn="l" rtl="0"/>
            <a:r>
              <a:rPr lang="tr" sz="2800" b="1" i="0" u="none" baseline="0">
                <a:solidFill>
                  <a:schemeClr val="tx2"/>
                </a:solidFill>
                <a:ea typeface="Verdana" panose="020B0604030504040204" pitchFamily="34" charset="0"/>
                <a:cs typeface="Verdana" panose="020B0604030504040204" pitchFamily="34" charset="0"/>
              </a:rPr>
              <a:t>Maddi ceza hukuku </a:t>
            </a:r>
          </a:p>
          <a:p>
            <a:pPr algn="l" rtl="0"/>
            <a:r>
              <a:rPr lang="tr" sz="2800" b="1" i="0" u="none" baseline="0">
                <a:solidFill>
                  <a:schemeClr val="tx2"/>
                </a:solidFill>
                <a:ea typeface="Verdana" panose="020B0604030504040204" pitchFamily="34" charset="0"/>
                <a:cs typeface="Verdana" panose="020B0604030504040204" pitchFamily="34" charset="0"/>
              </a:rPr>
              <a:t>Budapeşte Sözleşmesiyle uyumlu</a:t>
            </a:r>
            <a:endParaRPr lang="tr" sz="2800" b="1" dirty="0">
              <a:solidFill>
                <a:schemeClr val="tx2"/>
              </a:solidFill>
              <a:ea typeface="Verdana" panose="020B0604030504040204" pitchFamily="34" charset="0"/>
              <a:cs typeface="Verdana" panose="020B0604030504040204" pitchFamily="34" charset="0"/>
            </a:endParaRPr>
          </a:p>
        </p:txBody>
      </p:sp>
      <p:graphicFrame>
        <p:nvGraphicFramePr>
          <p:cNvPr id="13" name="Table 12">
            <a:extLst>
              <a:ext uri="{FF2B5EF4-FFF2-40B4-BE49-F238E27FC236}">
                <a16:creationId xmlns:a16="http://schemas.microsoft.com/office/drawing/2014/main" xmlns="" id="{F3ADBFFC-BD40-49F9-B237-21408C8E7C18}"/>
              </a:ext>
            </a:extLst>
          </p:cNvPr>
          <p:cNvGraphicFramePr>
            <a:graphicFrameLocks noGrp="1"/>
          </p:cNvGraphicFramePr>
          <p:nvPr>
            <p:extLst>
              <p:ext uri="{D42A27DB-BD31-4B8C-83A1-F6EECF244321}">
                <p14:modId xmlns:p14="http://schemas.microsoft.com/office/powerpoint/2010/main" xmlns="" val="2297183720"/>
              </p:ext>
            </p:extLst>
          </p:nvPr>
        </p:nvGraphicFramePr>
        <p:xfrm>
          <a:off x="323528" y="2663160"/>
          <a:ext cx="8320113" cy="3048000"/>
        </p:xfrm>
        <a:graphic>
          <a:graphicData uri="http://schemas.openxmlformats.org/drawingml/2006/table">
            <a:tbl>
              <a:tblPr firstRow="1" firstCol="1" bandRow="1">
                <a:tableStyleId>{5C22544A-7EE6-4342-B048-85BDC9FD1C3A}</a:tableStyleId>
              </a:tblPr>
              <a:tblGrid>
                <a:gridCol w="2088232">
                  <a:extLst>
                    <a:ext uri="{9D8B030D-6E8A-4147-A177-3AD203B41FA5}">
                      <a16:colId xmlns:a16="http://schemas.microsoft.com/office/drawing/2014/main" xmlns="" val="3578159110"/>
                    </a:ext>
                  </a:extLst>
                </a:gridCol>
                <a:gridCol w="1220440">
                  <a:extLst>
                    <a:ext uri="{9D8B030D-6E8A-4147-A177-3AD203B41FA5}">
                      <a16:colId xmlns:a16="http://schemas.microsoft.com/office/drawing/2014/main" xmlns="" val="2958008849"/>
                    </a:ext>
                  </a:extLst>
                </a:gridCol>
                <a:gridCol w="702813">
                  <a:extLst>
                    <a:ext uri="{9D8B030D-6E8A-4147-A177-3AD203B41FA5}">
                      <a16:colId xmlns:a16="http://schemas.microsoft.com/office/drawing/2014/main" xmlns="" val="3830085833"/>
                    </a:ext>
                  </a:extLst>
                </a:gridCol>
                <a:gridCol w="1262874">
                  <a:extLst>
                    <a:ext uri="{9D8B030D-6E8A-4147-A177-3AD203B41FA5}">
                      <a16:colId xmlns:a16="http://schemas.microsoft.com/office/drawing/2014/main" xmlns="" val="897791399"/>
                    </a:ext>
                  </a:extLst>
                </a:gridCol>
                <a:gridCol w="1560021">
                  <a:extLst>
                    <a:ext uri="{9D8B030D-6E8A-4147-A177-3AD203B41FA5}">
                      <a16:colId xmlns:a16="http://schemas.microsoft.com/office/drawing/2014/main" xmlns="" val="1068517895"/>
                    </a:ext>
                  </a:extLst>
                </a:gridCol>
                <a:gridCol w="1485733">
                  <a:extLst>
                    <a:ext uri="{9D8B030D-6E8A-4147-A177-3AD203B41FA5}">
                      <a16:colId xmlns:a16="http://schemas.microsoft.com/office/drawing/2014/main" xmlns="" val="3878177491"/>
                    </a:ext>
                  </a:extLst>
                </a:gridCol>
              </a:tblGrid>
              <a:tr h="537147">
                <a:tc>
                  <a:txBody>
                    <a:bodyPr/>
                    <a:lstStyle/>
                    <a:p>
                      <a:pPr algn="l" rtl="0">
                        <a:lnSpc>
                          <a:spcPct val="100000"/>
                        </a:lnSpc>
                      </a:pPr>
                      <a:endParaRPr lang="tr" sz="2000" b="1" dirty="0">
                        <a:effectLst/>
                        <a:latin typeface="+mn-lt"/>
                        <a:cs typeface="Times New Roman" panose="02020603050405020304" pitchFamily="18" charset="0"/>
                      </a:endParaRPr>
                    </a:p>
                  </a:txBody>
                  <a:tcPr marL="68580" marR="68580" marT="0" marB="0" anchor="b">
                    <a:solidFill>
                      <a:srgbClr val="326496"/>
                    </a:solidFill>
                  </a:tcPr>
                </a:tc>
                <a:tc>
                  <a:txBody>
                    <a:bodyPr/>
                    <a:lstStyle/>
                    <a:p>
                      <a:pPr algn="l"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Devletler</a:t>
                      </a:r>
                    </a:p>
                  </a:txBody>
                  <a:tcPr marL="68580" marR="68580" marT="0" marB="0">
                    <a:solidFill>
                      <a:srgbClr val="326496"/>
                    </a:solidFill>
                  </a:tcPr>
                </a:tc>
                <a:tc gridSpan="2">
                  <a:txBody>
                    <a:bodyPr/>
                    <a:lstStyle/>
                    <a:p>
                      <a:pPr algn="ctr" rtl="0">
                        <a:lnSpc>
                          <a:spcPct val="100000"/>
                        </a:lnSpc>
                        <a:spcAft>
                          <a:spcPts val="0"/>
                        </a:spcAft>
                      </a:pPr>
                      <a:r>
                        <a:rPr lang="tr" sz="2000" b="1" i="0" u="none" baseline="0" dirty="0">
                          <a:effectLst/>
                          <a:latin typeface="+mn-lt"/>
                          <a:ea typeface="Verdana" panose="020B0604030504040204" pitchFamily="34" charset="0"/>
                          <a:cs typeface="Verdana" panose="020B0604030504040204" pitchFamily="34" charset="0"/>
                        </a:rPr>
                        <a:t>Ocak 2013'e kadar </a:t>
                      </a:r>
                    </a:p>
                    <a:p>
                      <a:pPr algn="ctr" rtl="0">
                        <a:lnSpc>
                          <a:spcPct val="100000"/>
                        </a:lnSpc>
                        <a:spcAft>
                          <a:spcPts val="0"/>
                        </a:spcAft>
                      </a:pPr>
                      <a:r>
                        <a:rPr lang="tr" sz="2000" b="1" i="0" u="none" baseline="0" dirty="0">
                          <a:effectLst/>
                          <a:latin typeface="+mn-lt"/>
                          <a:ea typeface="Verdana" panose="020B0604030504040204" pitchFamily="34" charset="0"/>
                          <a:cs typeface="Verdana" panose="020B0604030504040204" pitchFamily="34" charset="0"/>
                        </a:rPr>
                        <a:t>büyük oranda kullanımda</a:t>
                      </a:r>
                    </a:p>
                  </a:txBody>
                  <a:tcPr marL="68580" marR="68580" marT="0" marB="0">
                    <a:solidFill>
                      <a:srgbClr val="326496"/>
                    </a:solidFill>
                  </a:tcPr>
                </a:tc>
                <a:tc hMerge="1">
                  <a:txBody>
                    <a:bodyPr/>
                    <a:lstStyle/>
                    <a:p>
                      <a:endParaRPr lang="tr"/>
                    </a:p>
                  </a:txBody>
                  <a:tcPr/>
                </a:tc>
                <a:tc gridSpan="2">
                  <a:txBody>
                    <a:bodyPr/>
                    <a:lstStyle/>
                    <a:p>
                      <a:pPr algn="ctr" rtl="0">
                        <a:lnSpc>
                          <a:spcPct val="100000"/>
                        </a:lnSpc>
                        <a:spcAft>
                          <a:spcPts val="0"/>
                        </a:spcAft>
                      </a:pPr>
                      <a:r>
                        <a:rPr lang="tr" sz="2000" b="1" i="0" u="none" baseline="0" dirty="0">
                          <a:effectLst/>
                          <a:latin typeface="+mn-lt"/>
                          <a:ea typeface="Verdana" panose="020B0604030504040204" pitchFamily="34" charset="0"/>
                          <a:cs typeface="Verdana" panose="020B0604030504040204" pitchFamily="34" charset="0"/>
                        </a:rPr>
                        <a:t>Mayıs 2020'ye kadar </a:t>
                      </a:r>
                    </a:p>
                    <a:p>
                      <a:pPr algn="ctr" rtl="0">
                        <a:lnSpc>
                          <a:spcPct val="100000"/>
                        </a:lnSpc>
                        <a:spcAft>
                          <a:spcPts val="0"/>
                        </a:spcAft>
                      </a:pPr>
                      <a:r>
                        <a:rPr lang="tr" sz="2000" b="1" i="0" u="none" baseline="0" dirty="0">
                          <a:effectLst/>
                          <a:latin typeface="+mn-lt"/>
                          <a:ea typeface="Verdana" panose="020B0604030504040204" pitchFamily="34" charset="0"/>
                          <a:cs typeface="Verdana" panose="020B0604030504040204" pitchFamily="34" charset="0"/>
                        </a:rPr>
                        <a:t>büyük oranda kullanımda</a:t>
                      </a:r>
                    </a:p>
                  </a:txBody>
                  <a:tcPr marL="68580" marR="68580" marT="0" marB="0">
                    <a:solidFill>
                      <a:srgbClr val="326496"/>
                    </a:solidFill>
                  </a:tcPr>
                </a:tc>
                <a:tc hMerge="1">
                  <a:txBody>
                    <a:bodyPr/>
                    <a:lstStyle/>
                    <a:p>
                      <a:endParaRPr lang="tr"/>
                    </a:p>
                  </a:txBody>
                  <a:tcPr/>
                </a:tc>
                <a:extLst>
                  <a:ext uri="{0D108BD9-81ED-4DB2-BD59-A6C34878D82A}">
                    <a16:rowId xmlns:a16="http://schemas.microsoft.com/office/drawing/2014/main" xmlns="" val="2122549328"/>
                  </a:ext>
                </a:extLst>
              </a:tr>
              <a:tr h="302145">
                <a:tc>
                  <a:txBody>
                    <a:bodyPr/>
                    <a:lstStyle/>
                    <a:p>
                      <a:pPr algn="just" rtl="0">
                        <a:lnSpc>
                          <a:spcPct val="100000"/>
                        </a:lnSpc>
                        <a:spcAft>
                          <a:spcPts val="0"/>
                        </a:spcAft>
                      </a:pPr>
                      <a:r>
                        <a:rPr lang="tr" sz="2000" b="1" i="0" u="none" baseline="0">
                          <a:solidFill>
                            <a:schemeClr val="bg1"/>
                          </a:solidFill>
                          <a:effectLst/>
                          <a:latin typeface="+mn-lt"/>
                          <a:ea typeface="Verdana" panose="020B0604030504040204" pitchFamily="34" charset="0"/>
                          <a:cs typeface="Verdana" panose="020B0604030504040204" pitchFamily="34" charset="0"/>
                        </a:rPr>
                        <a:t>Tüm Afrika</a:t>
                      </a:r>
                    </a:p>
                  </a:txBody>
                  <a:tcPr marL="68580" marR="68580" marT="0" marB="0" anchor="b">
                    <a:solidFill>
                      <a:srgbClr val="326496"/>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54</a:t>
                      </a:r>
                    </a:p>
                  </a:txBody>
                  <a:tcPr marL="68580" marR="68580" marT="0" marB="0" anchor="b">
                    <a:no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6</a:t>
                      </a:r>
                    </a:p>
                  </a:txBody>
                  <a:tcPr marL="68580" marR="68580" marT="0" marB="0" anchor="b">
                    <a:no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%11</a:t>
                      </a:r>
                    </a:p>
                  </a:txBody>
                  <a:tcPr marL="68580" marR="68580" marT="0" marB="0" anchor="b">
                    <a:no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18</a:t>
                      </a:r>
                    </a:p>
                  </a:txBody>
                  <a:tcPr marL="68580" marR="68580" marT="0" marB="0" anchor="b">
                    <a:no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%33</a:t>
                      </a:r>
                    </a:p>
                  </a:txBody>
                  <a:tcPr marL="68580" marR="68580" marT="0" marB="0" anchor="b">
                    <a:noFill/>
                  </a:tcPr>
                </a:tc>
                <a:extLst>
                  <a:ext uri="{0D108BD9-81ED-4DB2-BD59-A6C34878D82A}">
                    <a16:rowId xmlns:a16="http://schemas.microsoft.com/office/drawing/2014/main" xmlns="" val="2041422289"/>
                  </a:ext>
                </a:extLst>
              </a:tr>
              <a:tr h="302145">
                <a:tc>
                  <a:txBody>
                    <a:bodyPr/>
                    <a:lstStyle/>
                    <a:p>
                      <a:pPr algn="just" rtl="0">
                        <a:lnSpc>
                          <a:spcPct val="100000"/>
                        </a:lnSpc>
                        <a:spcAft>
                          <a:spcPts val="0"/>
                        </a:spcAft>
                      </a:pPr>
                      <a:r>
                        <a:rPr lang="tr" sz="2000" b="1" i="0" u="none" baseline="0">
                          <a:solidFill>
                            <a:schemeClr val="bg1"/>
                          </a:solidFill>
                          <a:effectLst/>
                          <a:latin typeface="+mn-lt"/>
                          <a:ea typeface="Verdana" panose="020B0604030504040204" pitchFamily="34" charset="0"/>
                          <a:cs typeface="Verdana" panose="020B0604030504040204" pitchFamily="34" charset="0"/>
                        </a:rPr>
                        <a:t>Tüm Amerika</a:t>
                      </a:r>
                    </a:p>
                  </a:txBody>
                  <a:tcPr marL="68580" marR="68580" marT="0" marB="0" anchor="b">
                    <a:solidFill>
                      <a:srgbClr val="326496"/>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35</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10</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%29</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15</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%43</a:t>
                      </a:r>
                    </a:p>
                  </a:txBody>
                  <a:tcPr marL="68580" marR="68580" marT="0" marB="0" anchor="b">
                    <a:solidFill>
                      <a:schemeClr val="accent1">
                        <a:lumMod val="20000"/>
                        <a:lumOff val="80000"/>
                      </a:schemeClr>
                    </a:solidFill>
                  </a:tcPr>
                </a:tc>
                <a:extLst>
                  <a:ext uri="{0D108BD9-81ED-4DB2-BD59-A6C34878D82A}">
                    <a16:rowId xmlns:a16="http://schemas.microsoft.com/office/drawing/2014/main" xmlns="" val="1661776069"/>
                  </a:ext>
                </a:extLst>
              </a:tr>
              <a:tr h="302145">
                <a:tc>
                  <a:txBody>
                    <a:bodyPr/>
                    <a:lstStyle/>
                    <a:p>
                      <a:pPr algn="just" rtl="0">
                        <a:lnSpc>
                          <a:spcPct val="100000"/>
                        </a:lnSpc>
                        <a:spcAft>
                          <a:spcPts val="0"/>
                        </a:spcAft>
                      </a:pPr>
                      <a:r>
                        <a:rPr lang="tr" sz="2000" b="1" i="0" u="none" baseline="0">
                          <a:solidFill>
                            <a:schemeClr val="bg1"/>
                          </a:solidFill>
                          <a:effectLst/>
                          <a:latin typeface="+mn-lt"/>
                          <a:ea typeface="Verdana" panose="020B0604030504040204" pitchFamily="34" charset="0"/>
                          <a:cs typeface="Verdana" panose="020B0604030504040204" pitchFamily="34" charset="0"/>
                        </a:rPr>
                        <a:t>Tüm Asya</a:t>
                      </a:r>
                    </a:p>
                  </a:txBody>
                  <a:tcPr marL="68580" marR="68580" marT="0" marB="0" anchor="b">
                    <a:solidFill>
                      <a:srgbClr val="326496"/>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42</a:t>
                      </a:r>
                    </a:p>
                  </a:txBody>
                  <a:tcPr marL="68580" marR="68580" marT="0" marB="0" anchor="b">
                    <a:no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13</a:t>
                      </a:r>
                    </a:p>
                  </a:txBody>
                  <a:tcPr marL="68580" marR="68580" marT="0" marB="0" anchor="b">
                    <a:no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%31</a:t>
                      </a:r>
                    </a:p>
                  </a:txBody>
                  <a:tcPr marL="68580" marR="68580" marT="0" marB="0" anchor="b">
                    <a:no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18</a:t>
                      </a:r>
                    </a:p>
                  </a:txBody>
                  <a:tcPr marL="68580" marR="68580" marT="0" marB="0" anchor="b">
                    <a:no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%43</a:t>
                      </a:r>
                    </a:p>
                  </a:txBody>
                  <a:tcPr marL="68580" marR="68580" marT="0" marB="0" anchor="b">
                    <a:noFill/>
                  </a:tcPr>
                </a:tc>
                <a:extLst>
                  <a:ext uri="{0D108BD9-81ED-4DB2-BD59-A6C34878D82A}">
                    <a16:rowId xmlns:a16="http://schemas.microsoft.com/office/drawing/2014/main" xmlns="" val="3670560417"/>
                  </a:ext>
                </a:extLst>
              </a:tr>
              <a:tr h="302145">
                <a:tc>
                  <a:txBody>
                    <a:bodyPr/>
                    <a:lstStyle/>
                    <a:p>
                      <a:pPr algn="just" rtl="0">
                        <a:lnSpc>
                          <a:spcPct val="100000"/>
                        </a:lnSpc>
                        <a:spcAft>
                          <a:spcPts val="0"/>
                        </a:spcAft>
                      </a:pPr>
                      <a:r>
                        <a:rPr lang="tr" sz="2000" b="1" i="0" u="none" baseline="0">
                          <a:solidFill>
                            <a:schemeClr val="bg1"/>
                          </a:solidFill>
                          <a:effectLst/>
                          <a:latin typeface="+mn-lt"/>
                          <a:ea typeface="Verdana" panose="020B0604030504040204" pitchFamily="34" charset="0"/>
                          <a:cs typeface="Verdana" panose="020B0604030504040204" pitchFamily="34" charset="0"/>
                        </a:rPr>
                        <a:t>Tüm Avrupa</a:t>
                      </a:r>
                    </a:p>
                  </a:txBody>
                  <a:tcPr marL="68580" marR="68580" marT="0" marB="0" anchor="b">
                    <a:solidFill>
                      <a:srgbClr val="326496"/>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48</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38</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%79</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45</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%94</a:t>
                      </a:r>
                    </a:p>
                  </a:txBody>
                  <a:tcPr marL="68580" marR="68580" marT="0" marB="0" anchor="b">
                    <a:solidFill>
                      <a:schemeClr val="accent1">
                        <a:lumMod val="20000"/>
                        <a:lumOff val="80000"/>
                      </a:schemeClr>
                    </a:solidFill>
                  </a:tcPr>
                </a:tc>
                <a:extLst>
                  <a:ext uri="{0D108BD9-81ED-4DB2-BD59-A6C34878D82A}">
                    <a16:rowId xmlns:a16="http://schemas.microsoft.com/office/drawing/2014/main" xmlns="" val="2668002655"/>
                  </a:ext>
                </a:extLst>
              </a:tr>
              <a:tr h="302145">
                <a:tc>
                  <a:txBody>
                    <a:bodyPr/>
                    <a:lstStyle/>
                    <a:p>
                      <a:pPr algn="just" rtl="0">
                        <a:lnSpc>
                          <a:spcPct val="100000"/>
                        </a:lnSpc>
                        <a:spcAft>
                          <a:spcPts val="0"/>
                        </a:spcAft>
                      </a:pPr>
                      <a:r>
                        <a:rPr lang="tr" sz="2000" b="1" i="0" u="none" baseline="0">
                          <a:solidFill>
                            <a:schemeClr val="bg1"/>
                          </a:solidFill>
                          <a:effectLst/>
                          <a:latin typeface="+mn-lt"/>
                          <a:ea typeface="Verdana" panose="020B0604030504040204" pitchFamily="34" charset="0"/>
                          <a:cs typeface="Verdana" panose="020B0604030504040204" pitchFamily="34" charset="0"/>
                        </a:rPr>
                        <a:t>Tüm Okyanusya</a:t>
                      </a:r>
                    </a:p>
                  </a:txBody>
                  <a:tcPr marL="68580" marR="68580" marT="0" marB="0" anchor="b">
                    <a:solidFill>
                      <a:srgbClr val="326496"/>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14</a:t>
                      </a:r>
                    </a:p>
                  </a:txBody>
                  <a:tcPr marL="68580" marR="68580" marT="0" marB="0" anchor="b">
                    <a:no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3</a:t>
                      </a:r>
                    </a:p>
                  </a:txBody>
                  <a:tcPr marL="68580" marR="68580" marT="0" marB="0" anchor="b">
                    <a:no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%21</a:t>
                      </a:r>
                    </a:p>
                  </a:txBody>
                  <a:tcPr marL="68580" marR="68580" marT="0" marB="0" anchor="b">
                    <a:no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4</a:t>
                      </a:r>
                    </a:p>
                  </a:txBody>
                  <a:tcPr marL="68580" marR="68580" marT="0" marB="0" anchor="b">
                    <a:no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%29</a:t>
                      </a:r>
                    </a:p>
                  </a:txBody>
                  <a:tcPr marL="68580" marR="68580" marT="0" marB="0" anchor="b">
                    <a:noFill/>
                  </a:tcPr>
                </a:tc>
                <a:extLst>
                  <a:ext uri="{0D108BD9-81ED-4DB2-BD59-A6C34878D82A}">
                    <a16:rowId xmlns:a16="http://schemas.microsoft.com/office/drawing/2014/main" xmlns="" val="2675414985"/>
                  </a:ext>
                </a:extLst>
              </a:tr>
              <a:tr h="302145">
                <a:tc>
                  <a:txBody>
                    <a:bodyPr/>
                    <a:lstStyle/>
                    <a:p>
                      <a:pPr algn="just" rtl="0">
                        <a:lnSpc>
                          <a:spcPct val="100000"/>
                        </a:lnSpc>
                        <a:spcAft>
                          <a:spcPts val="0"/>
                        </a:spcAft>
                      </a:pPr>
                      <a:r>
                        <a:rPr lang="tr" sz="2000" b="1" i="0" u="none" baseline="0">
                          <a:solidFill>
                            <a:schemeClr val="bg1"/>
                          </a:solidFill>
                          <a:effectLst/>
                          <a:latin typeface="+mn-lt"/>
                          <a:ea typeface="Verdana" panose="020B0604030504040204" pitchFamily="34" charset="0"/>
                          <a:cs typeface="Verdana" panose="020B0604030504040204" pitchFamily="34" charset="0"/>
                        </a:rPr>
                        <a:t>Hepsi</a:t>
                      </a:r>
                    </a:p>
                  </a:txBody>
                  <a:tcPr marL="68580" marR="68580" marT="0" marB="0" anchor="b">
                    <a:solidFill>
                      <a:srgbClr val="326496"/>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193</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70</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%36</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2000" b="1" i="0" u="none" baseline="0">
                          <a:effectLst/>
                          <a:latin typeface="+mn-lt"/>
                          <a:ea typeface="Verdana" panose="020B0604030504040204" pitchFamily="34" charset="0"/>
                          <a:cs typeface="Verdana" panose="020B0604030504040204" pitchFamily="34" charset="0"/>
                        </a:rPr>
                        <a:t>100</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2000" b="1" i="0" u="none" baseline="0" dirty="0">
                          <a:effectLst/>
                          <a:latin typeface="+mn-lt"/>
                          <a:ea typeface="Verdana" panose="020B0604030504040204" pitchFamily="34" charset="0"/>
                          <a:cs typeface="Verdana" panose="020B0604030504040204" pitchFamily="34" charset="0"/>
                        </a:rPr>
                        <a:t>%52</a:t>
                      </a:r>
                    </a:p>
                  </a:txBody>
                  <a:tcPr marL="68580" marR="68580" marT="0" marB="0" anchor="b">
                    <a:solidFill>
                      <a:schemeClr val="accent1">
                        <a:lumMod val="20000"/>
                        <a:lumOff val="80000"/>
                      </a:schemeClr>
                    </a:solidFill>
                  </a:tcPr>
                </a:tc>
                <a:extLst>
                  <a:ext uri="{0D108BD9-81ED-4DB2-BD59-A6C34878D82A}">
                    <a16:rowId xmlns:a16="http://schemas.microsoft.com/office/drawing/2014/main" xmlns="" val="2629051196"/>
                  </a:ext>
                </a:extLst>
              </a:tr>
            </a:tbl>
          </a:graphicData>
        </a:graphic>
      </p:graphicFrame>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 name="Rectangle 1">
            <a:extLst>
              <a:ext uri="{FF2B5EF4-FFF2-40B4-BE49-F238E27FC236}">
                <a16:creationId xmlns:a16="http://schemas.microsoft.com/office/drawing/2014/main" xmlns="" id="{09F7A6FD-253A-4BFE-8782-B4D911D6B35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9048893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9"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tr"/>
          </a:p>
        </p:txBody>
      </p:sp>
      <p:sp>
        <p:nvSpPr>
          <p:cNvPr id="67590"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Budapeşte Sözleşmesi ile bağlantılar</a:t>
            </a:r>
            <a:endParaRPr lang="tr" sz="1800" dirty="0">
              <a:solidFill>
                <a:schemeClr val="bg1"/>
              </a:solidFill>
              <a:latin typeface="Verdana" charset="0"/>
              <a:cs typeface="Verdana" charset="0"/>
            </a:endParaRPr>
          </a:p>
        </p:txBody>
      </p:sp>
      <p:graphicFrame>
        <p:nvGraphicFramePr>
          <p:cNvPr id="10" name="Table 9"/>
          <p:cNvGraphicFramePr>
            <a:graphicFrameLocks noGrp="1"/>
          </p:cNvGraphicFramePr>
          <p:nvPr/>
        </p:nvGraphicFramePr>
        <p:xfrm>
          <a:off x="539109" y="1844824"/>
          <a:ext cx="8136902" cy="4103360"/>
        </p:xfrm>
        <a:graphic>
          <a:graphicData uri="http://schemas.openxmlformats.org/drawingml/2006/table">
            <a:tbl>
              <a:tblPr firstRow="1" firstCol="1" bandRow="1">
                <a:tableStyleId>{5C22544A-7EE6-4342-B048-85BDC9FD1C3A}</a:tableStyleId>
              </a:tblPr>
              <a:tblGrid>
                <a:gridCol w="1985179">
                  <a:extLst>
                    <a:ext uri="{9D8B030D-6E8A-4147-A177-3AD203B41FA5}">
                      <a16:colId xmlns:a16="http://schemas.microsoft.com/office/drawing/2014/main" xmlns="" val="20000"/>
                    </a:ext>
                  </a:extLst>
                </a:gridCol>
                <a:gridCol w="1331239">
                  <a:extLst>
                    <a:ext uri="{9D8B030D-6E8A-4147-A177-3AD203B41FA5}">
                      <a16:colId xmlns:a16="http://schemas.microsoft.com/office/drawing/2014/main" xmlns="" val="20001"/>
                    </a:ext>
                  </a:extLst>
                </a:gridCol>
                <a:gridCol w="1160747">
                  <a:extLst>
                    <a:ext uri="{9D8B030D-6E8A-4147-A177-3AD203B41FA5}">
                      <a16:colId xmlns:a16="http://schemas.microsoft.com/office/drawing/2014/main" xmlns="" val="20002"/>
                    </a:ext>
                  </a:extLst>
                </a:gridCol>
                <a:gridCol w="1158411">
                  <a:extLst>
                    <a:ext uri="{9D8B030D-6E8A-4147-A177-3AD203B41FA5}">
                      <a16:colId xmlns:a16="http://schemas.microsoft.com/office/drawing/2014/main" xmlns="" val="20003"/>
                    </a:ext>
                  </a:extLst>
                </a:gridCol>
                <a:gridCol w="1159578">
                  <a:extLst>
                    <a:ext uri="{9D8B030D-6E8A-4147-A177-3AD203B41FA5}">
                      <a16:colId xmlns:a16="http://schemas.microsoft.com/office/drawing/2014/main" xmlns="" val="20004"/>
                    </a:ext>
                  </a:extLst>
                </a:gridCol>
                <a:gridCol w="1341748">
                  <a:extLst>
                    <a:ext uri="{9D8B030D-6E8A-4147-A177-3AD203B41FA5}">
                      <a16:colId xmlns:a16="http://schemas.microsoft.com/office/drawing/2014/main" xmlns="" val="20005"/>
                    </a:ext>
                  </a:extLst>
                </a:gridCol>
              </a:tblGrid>
              <a:tr h="720080">
                <a:tc>
                  <a:txBody>
                    <a:bodyPr/>
                    <a:lstStyle/>
                    <a:p>
                      <a:pPr algn="l" rtl="0">
                        <a:lnSpc>
                          <a:spcPct val="150000"/>
                        </a:lnSpc>
                      </a:pPr>
                      <a:endParaRPr lang="tr" sz="1800" dirty="0">
                        <a:effectLst/>
                        <a:latin typeface="Arial Narrow" panose="020B0606020202030204" pitchFamily="34" charset="0"/>
                      </a:endParaRPr>
                    </a:p>
                  </a:txBody>
                  <a:tcPr marL="68580" marR="68580" marT="0" marB="0" anchor="b">
                    <a:solidFill>
                      <a:srgbClr val="2F618F"/>
                    </a:solidFill>
                  </a:tcPr>
                </a:tc>
                <a:tc gridSpan="5">
                  <a:txBody>
                    <a:bodyPr/>
                    <a:lstStyle/>
                    <a:p>
                      <a:pPr algn="ctr" rtl="0">
                        <a:lnSpc>
                          <a:spcPct val="100000"/>
                        </a:lnSpc>
                        <a:spcBef>
                          <a:spcPts val="600"/>
                        </a:spcBef>
                        <a:spcAft>
                          <a:spcPts val="60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Budapeşte Sözleşmesine taraf veya imzacı olan ya da taraf olmaya davet edilenler</a:t>
                      </a:r>
                    </a:p>
                  </a:txBody>
                  <a:tcPr marL="68580" marR="68580" marT="0" marB="0" anchor="ctr">
                    <a:solidFill>
                      <a:srgbClr val="2F618F"/>
                    </a:solidFill>
                  </a:tcPr>
                </a:tc>
                <a:tc hMerge="1">
                  <a:txBody>
                    <a:bodyPr/>
                    <a:lstStyle/>
                    <a:p>
                      <a:pPr algn="ctr" rtl="0">
                        <a:lnSpc>
                          <a:spcPct val="150000"/>
                        </a:lnSpc>
                        <a:spcAft>
                          <a:spcPts val="0"/>
                        </a:spcAft>
                      </a:pPr>
                      <a:endParaRPr lang="tr" sz="1800" dirty="0">
                        <a:effectLst/>
                        <a:latin typeface="Arial Narrow" panose="020B0606020202030204" pitchFamily="34" charset="0"/>
                        <a:ea typeface="Calibri"/>
                        <a:cs typeface="Times New Roman"/>
                      </a:endParaRPr>
                    </a:p>
                  </a:txBody>
                  <a:tcPr marL="68580" marR="68580" marT="0" marB="0" anchor="ctr">
                    <a:solidFill>
                      <a:srgbClr val="2F618F"/>
                    </a:solidFill>
                  </a:tcPr>
                </a:tc>
                <a:tc hMerge="1">
                  <a:txBody>
                    <a:bodyPr/>
                    <a:lstStyle/>
                    <a:p>
                      <a:endParaRPr lang="tr"/>
                    </a:p>
                  </a:txBody>
                  <a:tcPr/>
                </a:tc>
                <a:tc hMerge="1">
                  <a:txBody>
                    <a:bodyPr/>
                    <a:lstStyle/>
                    <a:p>
                      <a:endParaRPr lang="tr"/>
                    </a:p>
                  </a:txBody>
                  <a:tcPr/>
                </a:tc>
                <a:tc hMerge="1">
                  <a:txBody>
                    <a:bodyPr/>
                    <a:lstStyle/>
                    <a:p>
                      <a:endParaRPr lang="tr"/>
                    </a:p>
                  </a:txBody>
                  <a:tcPr/>
                </a:tc>
                <a:extLst>
                  <a:ext uri="{0D108BD9-81ED-4DB2-BD59-A6C34878D82A}">
                    <a16:rowId xmlns:a16="http://schemas.microsoft.com/office/drawing/2014/main" xmlns="" val="10000"/>
                  </a:ext>
                </a:extLst>
              </a:tr>
              <a:tr h="190500">
                <a:tc>
                  <a:txBody>
                    <a:bodyPr/>
                    <a:lstStyle/>
                    <a:p>
                      <a:pPr algn="l" rtl="0">
                        <a:lnSpc>
                          <a:spcPct val="150000"/>
                        </a:lnSpc>
                      </a:pPr>
                      <a:endParaRPr lang="tr" sz="1800" dirty="0">
                        <a:effectLst/>
                        <a:latin typeface="Arial Narrow" panose="020B0606020202030204" pitchFamily="34" charset="0"/>
                      </a:endParaRPr>
                    </a:p>
                  </a:txBody>
                  <a:tcPr marL="68580" marR="68580" marT="0" marB="0" anchor="b">
                    <a:solidFill>
                      <a:srgbClr val="2F618F"/>
                    </a:solidFill>
                  </a:tcPr>
                </a:tc>
                <a:tc>
                  <a:txBody>
                    <a:bodyPr/>
                    <a:lstStyle/>
                    <a:p>
                      <a:pPr algn="just" rtl="0">
                        <a:lnSpc>
                          <a:spcPct val="15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Devletler</a:t>
                      </a:r>
                    </a:p>
                  </a:txBody>
                  <a:tcPr marL="68580" marR="68580" marT="0" marB="0" anchor="b"/>
                </a:tc>
                <a:tc gridSpan="2">
                  <a:txBody>
                    <a:bodyPr/>
                    <a:lstStyle/>
                    <a:p>
                      <a:pPr algn="ctr" rtl="0">
                        <a:lnSpc>
                          <a:spcPct val="15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Ocak 2013'e kadar</a:t>
                      </a:r>
                    </a:p>
                  </a:txBody>
                  <a:tcPr marL="68580" marR="68580" marT="0" marB="0" anchor="ctr"/>
                </a:tc>
                <a:tc hMerge="1">
                  <a:txBody>
                    <a:bodyPr/>
                    <a:lstStyle/>
                    <a:p>
                      <a:endParaRPr lang="tr"/>
                    </a:p>
                  </a:txBody>
                  <a:tcPr/>
                </a:tc>
                <a:tc gridSpan="2">
                  <a:txBody>
                    <a:bodyPr/>
                    <a:lstStyle/>
                    <a:p>
                      <a:pPr algn="ctr" rtl="0">
                        <a:lnSpc>
                          <a:spcPct val="15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Mayıs 2020'ye kadar</a:t>
                      </a:r>
                    </a:p>
                  </a:txBody>
                  <a:tcPr marL="68580" marR="68580" marT="0" marB="0" anchor="ctr"/>
                </a:tc>
                <a:tc hMerge="1">
                  <a:txBody>
                    <a:bodyPr/>
                    <a:lstStyle/>
                    <a:p>
                      <a:endParaRPr lang="tr"/>
                    </a:p>
                  </a:txBody>
                  <a:tcPr/>
                </a:tc>
                <a:extLst>
                  <a:ext uri="{0D108BD9-81ED-4DB2-BD59-A6C34878D82A}">
                    <a16:rowId xmlns:a16="http://schemas.microsoft.com/office/drawing/2014/main" xmlns="" val="10001"/>
                  </a:ext>
                </a:extLst>
              </a:tr>
              <a:tr h="190500">
                <a:tc>
                  <a:txBody>
                    <a:bodyPr/>
                    <a:lstStyle/>
                    <a:p>
                      <a:pPr algn="just" rtl="0">
                        <a:lnSpc>
                          <a:spcPct val="150000"/>
                        </a:lnSpc>
                        <a:spcAft>
                          <a:spcPts val="0"/>
                        </a:spcAft>
                      </a:pPr>
                      <a:r>
                        <a:rPr lang="tr" sz="1800" b="0" i="0" u="none" baseline="0">
                          <a:solidFill>
                            <a:schemeClr val="bg1"/>
                          </a:solidFill>
                          <a:effectLst/>
                          <a:latin typeface="Verdana" panose="020B0604030504040204" pitchFamily="34" charset="0"/>
                          <a:ea typeface="Verdana" panose="020B0604030504040204" pitchFamily="34" charset="0"/>
                          <a:cs typeface="Verdana" panose="020B0604030504040204" pitchFamily="34" charset="0"/>
                        </a:rPr>
                        <a:t>Tüm Afrika</a:t>
                      </a:r>
                    </a:p>
                  </a:txBody>
                  <a:tcPr marL="68580" marR="68580" marT="0" marB="0" anchor="b">
                    <a:solidFill>
                      <a:srgbClr val="2F618F"/>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54</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3</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%6</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10</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%19</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xmlns="" val="10002"/>
                  </a:ext>
                </a:extLst>
              </a:tr>
              <a:tr h="190500">
                <a:tc>
                  <a:txBody>
                    <a:bodyPr/>
                    <a:lstStyle/>
                    <a:p>
                      <a:pPr algn="just" rtl="0">
                        <a:lnSpc>
                          <a:spcPct val="150000"/>
                        </a:lnSpc>
                        <a:spcAft>
                          <a:spcPts val="0"/>
                        </a:spcAft>
                      </a:pPr>
                      <a:r>
                        <a:rPr lang="tr" sz="1800" b="0" i="0" u="none" baseline="0">
                          <a:solidFill>
                            <a:schemeClr val="bg1"/>
                          </a:solidFill>
                          <a:effectLst/>
                          <a:latin typeface="Verdana" panose="020B0604030504040204" pitchFamily="34" charset="0"/>
                          <a:ea typeface="Verdana" panose="020B0604030504040204" pitchFamily="34" charset="0"/>
                          <a:cs typeface="Verdana" panose="020B0604030504040204" pitchFamily="34" charset="0"/>
                        </a:rPr>
                        <a:t>Tüm Amerika</a:t>
                      </a:r>
                    </a:p>
                  </a:txBody>
                  <a:tcPr marL="68580" marR="68580" marT="0" marB="0" anchor="b">
                    <a:solidFill>
                      <a:srgbClr val="2F618F"/>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35</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8</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%23</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13</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%37</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xmlns="" val="10003"/>
                  </a:ext>
                </a:extLst>
              </a:tr>
              <a:tr h="190500">
                <a:tc>
                  <a:txBody>
                    <a:bodyPr/>
                    <a:lstStyle/>
                    <a:p>
                      <a:pPr algn="just" rtl="0">
                        <a:lnSpc>
                          <a:spcPct val="150000"/>
                        </a:lnSpc>
                        <a:spcAft>
                          <a:spcPts val="0"/>
                        </a:spcAft>
                      </a:pPr>
                      <a:r>
                        <a:rPr lang="tr" sz="1800" b="0" i="0" u="none" baseline="0">
                          <a:solidFill>
                            <a:schemeClr val="bg1"/>
                          </a:solidFill>
                          <a:effectLst/>
                          <a:latin typeface="Verdana" panose="020B0604030504040204" pitchFamily="34" charset="0"/>
                          <a:ea typeface="Verdana" panose="020B0604030504040204" pitchFamily="34" charset="0"/>
                          <a:cs typeface="Verdana" panose="020B0604030504040204" pitchFamily="34" charset="0"/>
                        </a:rPr>
                        <a:t>Tüm Asya</a:t>
                      </a:r>
                    </a:p>
                  </a:txBody>
                  <a:tcPr marL="68580" marR="68580" marT="0" marB="0" anchor="b">
                    <a:solidFill>
                      <a:srgbClr val="2F618F"/>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42</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2</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%5</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4</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%10</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xmlns="" val="10004"/>
                  </a:ext>
                </a:extLst>
              </a:tr>
              <a:tr h="190500">
                <a:tc>
                  <a:txBody>
                    <a:bodyPr/>
                    <a:lstStyle/>
                    <a:p>
                      <a:pPr algn="just"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Tüm Avrupa</a:t>
                      </a:r>
                    </a:p>
                  </a:txBody>
                  <a:tcPr marL="68580" marR="68580" marT="0" marB="0" anchor="b">
                    <a:solidFill>
                      <a:srgbClr val="2F618F"/>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48</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%90</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46</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%96</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xmlns="" val="10005"/>
                  </a:ext>
                </a:extLst>
              </a:tr>
              <a:tr h="190500">
                <a:tc>
                  <a:txBody>
                    <a:bodyPr/>
                    <a:lstStyle/>
                    <a:p>
                      <a:pPr algn="just"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Tüm Okyanusya</a:t>
                      </a:r>
                    </a:p>
                  </a:txBody>
                  <a:tcPr marL="68580" marR="68580" marT="0" marB="0" anchor="b">
                    <a:solidFill>
                      <a:srgbClr val="2F618F"/>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14</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1</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%7</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2</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%14</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xmlns="" val="10006"/>
                  </a:ext>
                </a:extLst>
              </a:tr>
              <a:tr h="190500">
                <a:tc>
                  <a:txBody>
                    <a:bodyPr/>
                    <a:lstStyle/>
                    <a:p>
                      <a:pPr algn="just"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Hepsi</a:t>
                      </a:r>
                    </a:p>
                  </a:txBody>
                  <a:tcPr marL="68580" marR="68580" marT="0" marB="0" anchor="b">
                    <a:solidFill>
                      <a:srgbClr val="2F618F"/>
                    </a:solidFill>
                  </a:tcPr>
                </a:tc>
                <a:tc>
                  <a:txBody>
                    <a:bodyPr/>
                    <a:lstStyle/>
                    <a:p>
                      <a:pPr algn="r" rtl="0">
                        <a:lnSpc>
                          <a:spcPct val="15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193</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57</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%30</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2200" b="1" i="0" u="none" baseline="0">
                          <a:effectLst/>
                          <a:latin typeface="Verdana" panose="020B0604030504040204" pitchFamily="34" charset="0"/>
                          <a:ea typeface="Verdana" panose="020B0604030504040204" pitchFamily="34" charset="0"/>
                          <a:cs typeface="Verdana" panose="020B0604030504040204" pitchFamily="34" charset="0"/>
                        </a:rPr>
                        <a:t>76</a:t>
                      </a:r>
                      <a:endParaRPr lang="tr" sz="22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2200" b="1" i="0" u="none" baseline="0">
                          <a:effectLst/>
                          <a:latin typeface="Verdana" panose="020B0604030504040204" pitchFamily="34" charset="0"/>
                          <a:ea typeface="Verdana" panose="020B0604030504040204" pitchFamily="34" charset="0"/>
                          <a:cs typeface="Verdana" panose="020B0604030504040204" pitchFamily="34" charset="0"/>
                        </a:rPr>
                        <a:t>%39</a:t>
                      </a:r>
                      <a:endParaRPr lang="tr" sz="22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xmlns="" val="10007"/>
                  </a:ext>
                </a:extLst>
              </a:tr>
            </a:tbl>
          </a:graphicData>
        </a:graphic>
      </p:graphicFrame>
      <p:sp>
        <p:nvSpPr>
          <p:cNvPr id="2" name="Rectangle 1">
            <a:extLst>
              <a:ext uri="{FF2B5EF4-FFF2-40B4-BE49-F238E27FC236}">
                <a16:creationId xmlns:a16="http://schemas.microsoft.com/office/drawing/2014/main" xmlns="" id="{00D9AF7A-6909-4E72-B77C-4FB7081A2DC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67589" name="Rectangle 17"/>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465FF75B-1C1D-7A47-B702-07177D24373E}" type="slidenum">
              <a:rPr sz="1200" b="1">
                <a:solidFill>
                  <a:srgbClr val="FFFFFF"/>
                </a:solidFill>
                <a:latin typeface="Verdana" charset="0"/>
                <a:cs typeface="Verdana" charset="0"/>
              </a:rPr>
              <a:pPr algn="l" rtl="0"/>
              <a:t>28</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xmlns="" val="18239944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848AB73-6CF7-4B50-ACEB-48BD4182E7C5}"/>
              </a:ext>
            </a:extLst>
          </p:cNvPr>
          <p:cNvSpPr>
            <a:spLocks noGrp="1"/>
          </p:cNvSpPr>
          <p:nvPr>
            <p:ph type="sldNum" sz="quarter" idx="10"/>
          </p:nvPr>
        </p:nvSpPr>
        <p:spPr/>
        <p:txBody>
          <a:bodyPr/>
          <a:lstStyle/>
          <a:p>
            <a:pPr algn="r" rtl="0"/>
            <a:fld id="{49C04F3A-82BD-4011-AADB-1F79FD7DF4BC}" type="slidenum">
              <a:rPr>
                <a:solidFill>
                  <a:prstClr val="black">
                    <a:tint val="75000"/>
                  </a:prstClr>
                </a:solidFill>
              </a:rPr>
              <a:pPr algn="r" rtl="0"/>
              <a:t>29</a:t>
            </a:fld>
            <a:endParaRPr lang="tr" dirty="0">
              <a:solidFill>
                <a:prstClr val="black">
                  <a:tint val="75000"/>
                </a:prstClr>
              </a:solidFill>
            </a:endParaRPr>
          </a:p>
        </p:txBody>
      </p:sp>
    </p:spTree>
    <p:extLst>
      <p:ext uri="{BB962C8B-B14F-4D97-AF65-F5344CB8AC3E}">
        <p14:creationId xmlns:p14="http://schemas.microsoft.com/office/powerpoint/2010/main" xmlns="" val="3323615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rtl="0">
              <a:lnSpc>
                <a:spcPct val="100000"/>
              </a:lnSpc>
              <a:buFont typeface="Wingdings" panose="05000000000000000000" pitchFamily="2" charset="2"/>
              <a:buChar char="Ø"/>
            </a:pPr>
            <a:r>
              <a:rPr lang="tr-TR" b="0" i="0" u="none" baseline="0" dirty="0" smtClean="0"/>
              <a:t>Katılımcılara</a:t>
            </a:r>
            <a:r>
              <a:rPr lang="tr" b="0" i="0" u="none" baseline="0" dirty="0" smtClean="0"/>
              <a:t> </a:t>
            </a:r>
            <a:r>
              <a:rPr lang="tr" b="0" i="0" u="none" baseline="0" dirty="0"/>
              <a:t>bilgi toplumu ve siber suçlar hakkında giriş düzeyinde bilgi vermek ve uluslararası kuruluşlar ve bu modern suç türüyle mücadele çalışmalarını tespit etmek</a:t>
            </a:r>
          </a:p>
          <a:p>
            <a:pPr algn="just" rtl="0">
              <a:lnSpc>
                <a:spcPct val="100000"/>
              </a:lnSpc>
              <a:buFont typeface="Wingdings" panose="05000000000000000000" pitchFamily="2" charset="2"/>
              <a:buChar char="Ø"/>
            </a:pPr>
            <a:r>
              <a:rPr lang="tr" b="0" i="0" u="none" baseline="0" dirty="0"/>
              <a:t>Siber suçun temel tanımlarını sunmak, Avrupa Konseyi Budapeşte Sözleşmesi değerlendirmek ve güncel siber suç biçimlerini tanımlamak</a:t>
            </a:r>
            <a:endParaRPr lang="tr" dirty="0">
              <a:ea typeface="Verdana" panose="020B0604030504040204" pitchFamily="34" charset="0"/>
            </a:endParaRPr>
          </a:p>
          <a:p>
            <a:pPr marL="0" indent="0" algn="l" rtl="0">
              <a:buNone/>
            </a:pPr>
            <a:endParaRPr lang="tr" dirty="0"/>
          </a:p>
        </p:txBody>
      </p:sp>
      <p:sp>
        <p:nvSpPr>
          <p:cNvPr id="3" name="Slide Number Placeholder 2"/>
          <p:cNvSpPr>
            <a:spLocks noGrp="1"/>
          </p:cNvSpPr>
          <p:nvPr>
            <p:ph type="sldNum" sz="quarter" idx="10"/>
          </p:nvPr>
        </p:nvSpPr>
        <p:spPr/>
        <p:txBody>
          <a:bodyPr/>
          <a:lstStyle/>
          <a:p>
            <a:pPr algn="r" rtl="0"/>
            <a:fld id="{49C04F3A-82BD-4011-AADB-1F79FD7DF4BC}" type="slidenum">
              <a:rPr/>
              <a:pPr algn="r" rtl="0"/>
              <a:t>3</a:t>
            </a:fld>
            <a:endParaRPr lang="tr" dirty="0"/>
          </a:p>
        </p:txBody>
      </p:sp>
      <p:sp>
        <p:nvSpPr>
          <p:cNvPr id="4" name="Text Placeholder 3"/>
          <p:cNvSpPr>
            <a:spLocks noGrp="1"/>
          </p:cNvSpPr>
          <p:nvPr>
            <p:ph type="body" sz="quarter" idx="11"/>
          </p:nvPr>
        </p:nvSpPr>
        <p:spPr/>
        <p:txBody>
          <a:bodyPr/>
          <a:lstStyle/>
          <a:p>
            <a:endParaRPr lang="tr" dirty="0">
              <a:latin typeface="Verdana" charset="0"/>
              <a:cs typeface="Verdana" charset="0"/>
            </a:endParaRPr>
          </a:p>
          <a:p>
            <a:pPr algn="r" rtl="0"/>
            <a:r>
              <a:rPr lang="tr" b="0" i="0" u="none" baseline="0">
                <a:latin typeface="Verdana" charset="0"/>
                <a:cs typeface="Verdana" charset="0"/>
              </a:rPr>
              <a:t>Oturumun amacı</a:t>
            </a:r>
            <a:endParaRPr lang="tr" sz="2000" dirty="0">
              <a:latin typeface="Verdana" charset="0"/>
              <a:cs typeface="Verdana" charset="0"/>
            </a:endParaRPr>
          </a:p>
          <a:p>
            <a:endParaRPr lang="tr" dirty="0"/>
          </a:p>
        </p:txBody>
      </p:sp>
    </p:spTree>
    <p:extLst>
      <p:ext uri="{BB962C8B-B14F-4D97-AF65-F5344CB8AC3E}">
        <p14:creationId xmlns:p14="http://schemas.microsoft.com/office/powerpoint/2010/main" xmlns="" val="3580181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pPr algn="l" rtl="0"/>
            <a:r>
              <a:rPr lang="tr" sz="3200" b="1" i="0" u="none" baseline="0" dirty="0" smtClean="0">
                <a:latin typeface="+mn-lt"/>
              </a:rPr>
              <a:t>Sİber </a:t>
            </a:r>
            <a:r>
              <a:rPr lang="tr" sz="3200" b="1" i="0" u="none" baseline="0" dirty="0">
                <a:latin typeface="+mn-lt"/>
              </a:rPr>
              <a:t>suçlara </a:t>
            </a:r>
            <a:r>
              <a:rPr lang="tr" sz="3200" b="1" i="0" u="none" baseline="0" dirty="0" smtClean="0">
                <a:latin typeface="+mn-lt"/>
              </a:rPr>
              <a:t>İLİşkİn uluslararasI </a:t>
            </a:r>
            <a:r>
              <a:rPr lang="tr" sz="3200" b="1" i="0" u="none" baseline="0" dirty="0">
                <a:latin typeface="+mn-lt"/>
              </a:rPr>
              <a:t>kuruluşlar</a:t>
            </a: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pPr algn="l" rtl="0"/>
            <a:r>
              <a:rPr lang="tr" b="0" i="0" u="none" baseline="0"/>
              <a:t>Siber Suçlarla İlgili Temel Bilgiler</a:t>
            </a:r>
          </a:p>
        </p:txBody>
      </p:sp>
      <p:pic>
        <p:nvPicPr>
          <p:cNvPr id="7" name="Picture 4">
            <a:extLst>
              <a:ext uri="{FF2B5EF4-FFF2-40B4-BE49-F238E27FC236}">
                <a16:creationId xmlns:a16="http://schemas.microsoft.com/office/drawing/2014/main" xmlns="" id="{0999E604-E88D-4D07-B64F-C99CD4214B5C}"/>
              </a:ext>
            </a:extLst>
          </p:cNvPr>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Rectangle 4">
            <a:extLst>
              <a:ext uri="{FF2B5EF4-FFF2-40B4-BE49-F238E27FC236}">
                <a16:creationId xmlns:a16="http://schemas.microsoft.com/office/drawing/2014/main" xmlns="" id="{E48A760C-C5E8-484E-AE27-CC97BE067C28}"/>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rtl="0" eaLnBrk="0" fontAlgn="base" hangingPunct="0">
              <a:spcBef>
                <a:spcPct val="0"/>
              </a:spcBef>
              <a:spcAft>
                <a:spcPct val="0"/>
              </a:spcAft>
              <a:defRPr/>
            </a:pPr>
            <a:endParaRPr lang="tr">
              <a:solidFill>
                <a:prstClr val="white"/>
              </a:solidFill>
            </a:endParaRPr>
          </a:p>
        </p:txBody>
      </p:sp>
      <p:sp>
        <p:nvSpPr>
          <p:cNvPr id="6" name="TextBox 7">
            <a:extLst>
              <a:ext uri="{FF2B5EF4-FFF2-40B4-BE49-F238E27FC236}">
                <a16:creationId xmlns:a16="http://schemas.microsoft.com/office/drawing/2014/main" xmlns=""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rtl="0" eaLnBrk="0" fontAlgn="base" hangingPunct="0">
              <a:spcBef>
                <a:spcPct val="0"/>
              </a:spcBef>
              <a:spcAft>
                <a:spcPct val="0"/>
              </a:spcAft>
            </a:pPr>
            <a:r>
              <a:rPr lang="tr" sz="3200" b="0" i="0" u="none" baseline="0">
                <a:solidFill>
                  <a:prstClr val="white"/>
                </a:solidFill>
                <a:latin typeface="Verdana" charset="0"/>
                <a:cs typeface="Verdana" charset="0"/>
              </a:rPr>
              <a:t>Bölüm 4</a:t>
            </a:r>
            <a:endParaRPr lang="tr" sz="2000" dirty="0">
              <a:solidFill>
                <a:prstClr val="white"/>
              </a:solidFill>
              <a:latin typeface="Verdana" charset="0"/>
              <a:cs typeface="Verdana" charset="0"/>
            </a:endParaRPr>
          </a:p>
        </p:txBody>
      </p:sp>
      <p:sp>
        <p:nvSpPr>
          <p:cNvPr id="4" name="Rectangle 3">
            <a:extLst>
              <a:ext uri="{FF2B5EF4-FFF2-40B4-BE49-F238E27FC236}">
                <a16:creationId xmlns:a16="http://schemas.microsoft.com/office/drawing/2014/main" xmlns="" id="{592ABD5F-08FB-4136-A76F-07AC20DAB91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914400" rtl="0" eaLnBrk="0" fontAlgn="base" hangingPunct="0">
              <a:spcBef>
                <a:spcPct val="0"/>
              </a:spcBef>
              <a:spcAft>
                <a:spcPct val="0"/>
              </a:spcAft>
              <a:defRPr/>
            </a:pPr>
            <a:r>
              <a:rPr lang="tr" sz="1200" b="1" i="0" u="none" baseline="0">
                <a:solidFill>
                  <a:srgbClr val="FFFFFF"/>
                </a:solidFill>
                <a:latin typeface="Verdana" charset="0"/>
                <a:cs typeface="Verdana" charset="0"/>
              </a:rPr>
              <a:t>www.coe.int/cybercrime</a:t>
            </a:r>
            <a:endParaRPr lang="tr" sz="1200" dirty="0">
              <a:solidFill>
                <a:prstClr val="white"/>
              </a:solidFill>
            </a:endParaRPr>
          </a:p>
        </p:txBody>
      </p:sp>
    </p:spTree>
    <p:extLst>
      <p:ext uri="{BB962C8B-B14F-4D97-AF65-F5344CB8AC3E}">
        <p14:creationId xmlns:p14="http://schemas.microsoft.com/office/powerpoint/2010/main" xmlns="" val="27939154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400" b="0" i="0" u="none" baseline="0" dirty="0">
                <a:latin typeface="Verdana" panose="020B0604030504040204" pitchFamily="34" charset="0"/>
                <a:ea typeface="Verdana" panose="020B0604030504040204" pitchFamily="34" charset="0"/>
                <a:cs typeface="ＭＳ Ｐゴシック" charset="0"/>
              </a:rPr>
              <a:t>Siber Suçların Uluslararası Boyutu ve Uygulanan Müdahaleler</a:t>
            </a:r>
            <a:endParaRPr lang="tr" sz="24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16" name="Title 1">
            <a:extLst>
              <a:ext uri="{FF2B5EF4-FFF2-40B4-BE49-F238E27FC236}">
                <a16:creationId xmlns:a16="http://schemas.microsoft.com/office/drawing/2014/main" xmlns="" id="{D6858E7F-F8F6-F645-B08A-5A0BB30DDA54}"/>
              </a:ext>
            </a:extLst>
          </p:cNvPr>
          <p:cNvSpPr txBox="1">
            <a:spLocks/>
          </p:cNvSpPr>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rtl="0" eaLnBrk="1" hangingPunct="1"/>
            <a:r>
              <a:rPr lang="tr" sz="3200" b="1" i="0" u="none" baseline="0">
                <a:ea typeface="ＭＳ Ｐゴシック" pitchFamily="34" charset="-128"/>
              </a:rPr>
              <a:t>Uluslararası Müdahale Örnekleri</a:t>
            </a:r>
            <a:endParaRPr lang="tr" sz="3200" b="1" dirty="0">
              <a:ea typeface="ＭＳ Ｐゴシック" pitchFamily="34" charset="-128"/>
            </a:endParaRPr>
          </a:p>
        </p:txBody>
      </p:sp>
      <p:pic>
        <p:nvPicPr>
          <p:cNvPr id="5" name="Picture 4">
            <a:extLst>
              <a:ext uri="{FF2B5EF4-FFF2-40B4-BE49-F238E27FC236}">
                <a16:creationId xmlns:a16="http://schemas.microsoft.com/office/drawing/2014/main" xmlns="" id="{833B8C6F-025E-9640-A84D-EF83449CC12C}"/>
              </a:ext>
            </a:extLst>
          </p:cNvPr>
          <p:cNvPicPr>
            <a:picLocks noChangeAspect="1"/>
          </p:cNvPicPr>
          <p:nvPr/>
        </p:nvPicPr>
        <p:blipFill>
          <a:blip r:embed="rId4" cstate="print"/>
          <a:stretch>
            <a:fillRect/>
          </a:stretch>
        </p:blipFill>
        <p:spPr>
          <a:xfrm>
            <a:off x="6286383" y="1971204"/>
            <a:ext cx="2534089" cy="2027271"/>
          </a:xfrm>
          <a:prstGeom prst="rect">
            <a:avLst/>
          </a:prstGeom>
        </p:spPr>
      </p:pic>
      <p:pic>
        <p:nvPicPr>
          <p:cNvPr id="6" name="Picture 5">
            <a:extLst>
              <a:ext uri="{FF2B5EF4-FFF2-40B4-BE49-F238E27FC236}">
                <a16:creationId xmlns:a16="http://schemas.microsoft.com/office/drawing/2014/main" xmlns="" id="{9F5D591F-43D2-8B4D-96C7-1050D23145CA}"/>
              </a:ext>
            </a:extLst>
          </p:cNvPr>
          <p:cNvPicPr>
            <a:picLocks noChangeAspect="1"/>
          </p:cNvPicPr>
          <p:nvPr/>
        </p:nvPicPr>
        <p:blipFill>
          <a:blip r:embed="rId5" cstate="print"/>
          <a:stretch>
            <a:fillRect/>
          </a:stretch>
        </p:blipFill>
        <p:spPr>
          <a:xfrm>
            <a:off x="431467" y="2168077"/>
            <a:ext cx="2379916" cy="1580820"/>
          </a:xfrm>
          <a:prstGeom prst="rect">
            <a:avLst/>
          </a:prstGeom>
        </p:spPr>
      </p:pic>
      <p:pic>
        <p:nvPicPr>
          <p:cNvPr id="7" name="Picture 6">
            <a:extLst>
              <a:ext uri="{FF2B5EF4-FFF2-40B4-BE49-F238E27FC236}">
                <a16:creationId xmlns:a16="http://schemas.microsoft.com/office/drawing/2014/main" xmlns="" id="{E23F68DB-37C9-5B4D-99C8-67B07818FF75}"/>
              </a:ext>
            </a:extLst>
          </p:cNvPr>
          <p:cNvPicPr>
            <a:picLocks noChangeAspect="1"/>
          </p:cNvPicPr>
          <p:nvPr/>
        </p:nvPicPr>
        <p:blipFill>
          <a:blip r:embed="rId6" cstate="print"/>
          <a:stretch>
            <a:fillRect/>
          </a:stretch>
        </p:blipFill>
        <p:spPr>
          <a:xfrm>
            <a:off x="3490173" y="2168077"/>
            <a:ext cx="2379916" cy="1580820"/>
          </a:xfrm>
          <a:prstGeom prst="rect">
            <a:avLst/>
          </a:prstGeom>
        </p:spPr>
      </p:pic>
      <p:pic>
        <p:nvPicPr>
          <p:cNvPr id="28" name="Picture 27">
            <a:extLst>
              <a:ext uri="{FF2B5EF4-FFF2-40B4-BE49-F238E27FC236}">
                <a16:creationId xmlns:a16="http://schemas.microsoft.com/office/drawing/2014/main" xmlns="" id="{AAD3A13B-7085-7B44-A2D8-5202FBFACE90}"/>
              </a:ext>
            </a:extLst>
          </p:cNvPr>
          <p:cNvPicPr>
            <a:picLocks noChangeAspect="1"/>
          </p:cNvPicPr>
          <p:nvPr/>
        </p:nvPicPr>
        <p:blipFill>
          <a:blip r:embed="rId7" cstate="print"/>
          <a:stretch>
            <a:fillRect/>
          </a:stretch>
        </p:blipFill>
        <p:spPr>
          <a:xfrm>
            <a:off x="6381058" y="4046146"/>
            <a:ext cx="2344740" cy="2106292"/>
          </a:xfrm>
          <a:prstGeom prst="rect">
            <a:avLst/>
          </a:prstGeom>
        </p:spPr>
      </p:pic>
      <p:pic>
        <p:nvPicPr>
          <p:cNvPr id="27" name="Picture 26">
            <a:extLst>
              <a:ext uri="{FF2B5EF4-FFF2-40B4-BE49-F238E27FC236}">
                <a16:creationId xmlns:a16="http://schemas.microsoft.com/office/drawing/2014/main" xmlns="" id="{622E6FB5-9758-BD45-8495-D6A8C4D9812B}"/>
              </a:ext>
            </a:extLst>
          </p:cNvPr>
          <p:cNvPicPr>
            <a:picLocks noChangeAspect="1"/>
          </p:cNvPicPr>
          <p:nvPr/>
        </p:nvPicPr>
        <p:blipFill>
          <a:blip r:embed="rId8" cstate="print"/>
          <a:stretch>
            <a:fillRect/>
          </a:stretch>
        </p:blipFill>
        <p:spPr>
          <a:xfrm>
            <a:off x="492102" y="4069722"/>
            <a:ext cx="2258646" cy="2258646"/>
          </a:xfrm>
          <a:prstGeom prst="rect">
            <a:avLst/>
          </a:prstGeom>
        </p:spPr>
      </p:pic>
      <p:pic>
        <p:nvPicPr>
          <p:cNvPr id="8" name="Picture 7">
            <a:extLst>
              <a:ext uri="{FF2B5EF4-FFF2-40B4-BE49-F238E27FC236}">
                <a16:creationId xmlns:a16="http://schemas.microsoft.com/office/drawing/2014/main" xmlns="" id="{E7A1B1BC-F932-9445-A572-2188BD54E7EB}"/>
              </a:ext>
            </a:extLst>
          </p:cNvPr>
          <p:cNvPicPr>
            <a:picLocks noChangeAspect="1"/>
          </p:cNvPicPr>
          <p:nvPr/>
        </p:nvPicPr>
        <p:blipFill>
          <a:blip r:embed="rId9" cstate="print"/>
          <a:stretch>
            <a:fillRect/>
          </a:stretch>
        </p:blipFill>
        <p:spPr>
          <a:xfrm>
            <a:off x="3550808" y="4126316"/>
            <a:ext cx="2258645" cy="2065598"/>
          </a:xfrm>
          <a:prstGeom prst="rect">
            <a:avLst/>
          </a:prstGeom>
        </p:spPr>
      </p:pic>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31</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31</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9" name="Rectangle 8">
            <a:extLst>
              <a:ext uri="{FF2B5EF4-FFF2-40B4-BE49-F238E27FC236}">
                <a16:creationId xmlns:a16="http://schemas.microsoft.com/office/drawing/2014/main" xmlns="" id="{10FDF0CA-B20B-4BE9-BBD2-EE793219D3F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13966986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BİRLEŞMİŞ MİLLETLER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19" name="Content Placeholder 1">
            <a:extLst>
              <a:ext uri="{FF2B5EF4-FFF2-40B4-BE49-F238E27FC236}">
                <a16:creationId xmlns:a16="http://schemas.microsoft.com/office/drawing/2014/main" xmlns="" id="{9862464D-8B1B-4FD5-AEAC-0662CE90FB58}"/>
              </a:ext>
            </a:extLst>
          </p:cNvPr>
          <p:cNvSpPr txBox="1">
            <a:spLocks/>
          </p:cNvSpPr>
          <p:nvPr/>
        </p:nvSpPr>
        <p:spPr>
          <a:xfrm>
            <a:off x="251520" y="980728"/>
            <a:ext cx="8784530" cy="514197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eaLnBrk="1" hangingPunct="1">
              <a:buFont typeface="Arial" panose="020B0604020202020204" pitchFamily="34" charset="0"/>
              <a:buNone/>
            </a:pPr>
            <a:r>
              <a:rPr lang="tr" sz="2800" b="1" i="0" u="none" baseline="0"/>
              <a:t>BM Siber Suçlar Hükümetler Arası Uzman Grubu (kuruluş: 2010)</a:t>
            </a:r>
          </a:p>
          <a:p>
            <a:pPr marL="400050" lvl="1" indent="0" algn="l" rtl="0" eaLnBrk="1" hangingPunct="1">
              <a:buNone/>
            </a:pPr>
            <a:r>
              <a:rPr lang="tr" sz="2400" b="0" i="0" u="none" baseline="0">
                <a:effectLst/>
                <a:latin typeface="Calibri" panose="020F0502020204030204" pitchFamily="34" charset="0"/>
                <a:ea typeface="Times New Roman" panose="02020603050405020304" pitchFamily="18" charset="0"/>
              </a:rPr>
              <a:t>"siber suçlara mevcut müdahaleleri güçlendirme ve yeni ulusal ve uluslararası hukuki veya diğer müdahaleler önerme seçeneklerini incelemek amacıyla, ulusal mevzuat, en iyi uygulamalar, teknik yardım ve uluslararası işbirliği hakkında bilgi alışverişi de dahil olmak üzere, siber suç sorununa ve Üye Devletler, uluslararası toplum ve özel sektör tarafından uygulanan müdahalelere ilişkin kapsamlı bir çalışma yürütmek"</a:t>
            </a:r>
          </a:p>
          <a:p>
            <a:pPr marL="0" indent="0" algn="l" rtl="0" eaLnBrk="1" hangingPunct="1">
              <a:buFont typeface="Arial" panose="020B0604020202020204" pitchFamily="34" charset="0"/>
              <a:buNone/>
            </a:pPr>
            <a:r>
              <a:rPr lang="tr" sz="2800" b="1" i="0" u="none" baseline="0"/>
              <a:t>UNODC Küresel Siber Suç Programı</a:t>
            </a:r>
          </a:p>
          <a:p>
            <a:pPr algn="l" rtl="0" eaLnBrk="1" hangingPunct="1"/>
            <a:r>
              <a:rPr lang="tr" sz="2400" b="0" i="0" u="none" baseline="0">
                <a:latin typeface="Calibri" panose="020F0502020204030204" pitchFamily="34" charset="0"/>
              </a:rPr>
              <a:t>Gelişen ülkelerin ihtiyaçlarına esnek bir şekilde yanıt verir</a:t>
            </a:r>
          </a:p>
          <a:p>
            <a:pPr algn="l" rtl="0" eaLnBrk="1" hangingPunct="1"/>
            <a:r>
              <a:rPr lang="tr" sz="2400" b="0" i="0" u="none" baseline="0">
                <a:latin typeface="Calibri" panose="020F0502020204030204" pitchFamily="34" charset="0"/>
              </a:rPr>
              <a:t>Daha fazla verimlilik ve etkinlik</a:t>
            </a:r>
          </a:p>
        </p:txBody>
      </p:sp>
      <p:pic>
        <p:nvPicPr>
          <p:cNvPr id="1026" name="Picture 2" descr="logos-download.com/wp-content/uploads/2016/07/U...">
            <a:extLst>
              <a:ext uri="{FF2B5EF4-FFF2-40B4-BE49-F238E27FC236}">
                <a16:creationId xmlns:a16="http://schemas.microsoft.com/office/drawing/2014/main" xmlns="" id="{7415C628-D0CB-4F28-AF88-471BEFA8003D}"/>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668343" y="5299256"/>
            <a:ext cx="1285665" cy="1090708"/>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a:extLst>
              <a:ext uri="{FF2B5EF4-FFF2-40B4-BE49-F238E27FC236}">
                <a16:creationId xmlns:a16="http://schemas.microsoft.com/office/drawing/2014/main" xmlns="" id="{6F8A8EAD-F300-4A85-8D4E-6ADA3B6D2B03}"/>
              </a:ext>
            </a:extLst>
          </p:cNvPr>
          <p:cNvSpPr txBox="1"/>
          <p:nvPr/>
        </p:nvSpPr>
        <p:spPr>
          <a:xfrm>
            <a:off x="-33588" y="6008901"/>
            <a:ext cx="7987040" cy="369332"/>
          </a:xfrm>
          <a:prstGeom prst="rect">
            <a:avLst/>
          </a:prstGeom>
          <a:noFill/>
        </p:spPr>
        <p:txBody>
          <a:bodyPr wrap="square">
            <a:spAutoFit/>
          </a:bodyPr>
          <a:lstStyle/>
          <a:p>
            <a:pPr marL="0" lvl="0" indent="0" algn="l" rtl="0">
              <a:buFont typeface="Wingdings" panose="05000000000000000000" pitchFamily="2" charset="2"/>
              <a:buNone/>
            </a:pPr>
            <a:r>
              <a:rPr lang="tr" sz="1800" b="0" i="0" u="sng" baseline="0">
                <a:solidFill>
                  <a:srgbClr val="0000FF"/>
                </a:solidFill>
                <a:effectLst/>
                <a:latin typeface="Calibri" panose="020F0502020204030204" pitchFamily="34" charset="0"/>
                <a:ea typeface="Times New Roman" panose="02020603050405020304" pitchFamily="18" charset="0"/>
                <a:hlinkClick r:id="rId5"/>
              </a:rPr>
              <a:t>https://www.unodc.org/unodc/en/cybercrime/global-programme-cybercrime.html</a:t>
            </a:r>
            <a:endParaRPr lang="tr" sz="1800" u="sng" dirty="0">
              <a:solidFill>
                <a:srgbClr val="0000FF"/>
              </a:solidFill>
              <a:effectLst/>
              <a:latin typeface="Calibri" panose="020F0502020204030204" pitchFamily="34" charset="0"/>
              <a:ea typeface="Times New Roman" panose="02020603050405020304" pitchFamily="18" charset="0"/>
            </a:endParaRP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32</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32</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8" name="Rectangle 7">
            <a:extLst>
              <a:ext uri="{FF2B5EF4-FFF2-40B4-BE49-F238E27FC236}">
                <a16:creationId xmlns:a16="http://schemas.microsoft.com/office/drawing/2014/main" xmlns=""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3823233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Birleşmiş Milletler Genel Kurulu</a:t>
            </a:r>
            <a:endParaRPr lang="tr"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8933934" cy="5078313"/>
          </a:xfrm>
          <a:prstGeom prst="rect">
            <a:avLst/>
          </a:prstGeom>
        </p:spPr>
        <p:txBody>
          <a:bodyPr wrap="square">
            <a:spAutoFit/>
          </a:bodyPr>
          <a:lstStyle/>
          <a:p>
            <a:pPr algn="l" rtl="0" eaLnBrk="1" hangingPunct="1"/>
            <a:r>
              <a:rPr lang="tr" sz="3200" b="1" i="0" u="none" baseline="0"/>
              <a:t>Bilgi Teknolojilerinin Suistimaliyle Mücadele Kararları (55/63 ve 56/121 sayılı Kararlar): </a:t>
            </a:r>
            <a:endParaRPr lang="tr" altLang="en-US" sz="3200" b="1" dirty="0">
              <a:ea typeface="MS PGothic" panose="020B0600070205080204" pitchFamily="34" charset="-128"/>
            </a:endParaRPr>
          </a:p>
          <a:p>
            <a:pPr marL="342900" indent="-342900" algn="l" rtl="0" eaLnBrk="1" hangingPunct="1">
              <a:buFont typeface="Arial" panose="020B0604020202020204" pitchFamily="34" charset="0"/>
              <a:buChar char="•"/>
            </a:pPr>
            <a:r>
              <a:rPr lang="tr" sz="2800" b="0" i="1" u="none" baseline="0"/>
              <a:t>Suç cennetlerini</a:t>
            </a:r>
            <a:r>
              <a:rPr lang="tr" sz="2800" b="0" i="0" u="none" baseline="0"/>
              <a:t> ortadan kaldırmak için her Devletin siber suçlara ilişkin uygun kanunları kabul etmesini sağlama ihtiyacı</a:t>
            </a:r>
          </a:p>
          <a:p>
            <a:pPr marL="342900" indent="-342900" algn="l" rtl="0" eaLnBrk="1" hangingPunct="1">
              <a:buFont typeface="Arial" panose="020B0604020202020204" pitchFamily="34" charset="0"/>
              <a:buChar char="•"/>
            </a:pPr>
            <a:endParaRPr lang="tr" altLang="en-US" sz="2800" i="1" dirty="0">
              <a:ea typeface="MS PGothic" panose="020B0600070205080204" pitchFamily="34" charset="-128"/>
            </a:endParaRPr>
          </a:p>
          <a:p>
            <a:pPr marL="342900" indent="-342900" algn="l" rtl="0" eaLnBrk="1" hangingPunct="1">
              <a:buFont typeface="Arial" panose="020B0604020202020204" pitchFamily="34" charset="0"/>
              <a:buChar char="•"/>
            </a:pPr>
            <a:r>
              <a:rPr lang="tr" sz="2800" b="0" i="0" u="none" baseline="0"/>
              <a:t>Bilgi teknolojilerinin uluslararası suistimalini içeren vakalara ilişkin bazı somut cezai soruşturmalarla ilgili olarak tüm Devletler arasında bilgi alışverişi, işbirliği ve koordinasyon ihtiyacı.</a:t>
            </a:r>
          </a:p>
          <a:p>
            <a:pPr lvl="1" algn="l" rtl="0"/>
            <a:endParaRPr lang="tr" sz="3200" dirty="0"/>
          </a:p>
        </p:txBody>
      </p:sp>
      <p:pic>
        <p:nvPicPr>
          <p:cNvPr id="5" name="Picture 4">
            <a:extLst>
              <a:ext uri="{FF2B5EF4-FFF2-40B4-BE49-F238E27FC236}">
                <a16:creationId xmlns:a16="http://schemas.microsoft.com/office/drawing/2014/main" xmlns="" id="{4CD58A2B-12F1-204C-9E9D-A9BAC29904D5}"/>
              </a:ext>
            </a:extLst>
          </p:cNvPr>
          <p:cNvPicPr>
            <a:picLocks noChangeAspect="1"/>
          </p:cNvPicPr>
          <p:nvPr/>
        </p:nvPicPr>
        <p:blipFill>
          <a:blip r:embed="rId4" cstate="print"/>
          <a:stretch>
            <a:fillRect/>
          </a:stretch>
        </p:blipFill>
        <p:spPr>
          <a:xfrm>
            <a:off x="6949440" y="5248657"/>
            <a:ext cx="2073016" cy="1194816"/>
          </a:xfrm>
          <a:prstGeom prst="rect">
            <a:avLst/>
          </a:prstGeom>
        </p:spPr>
      </p:pic>
      <p:sp>
        <p:nvSpPr>
          <p:cNvPr id="16" name="TextBox 15">
            <a:extLst>
              <a:ext uri="{FF2B5EF4-FFF2-40B4-BE49-F238E27FC236}">
                <a16:creationId xmlns:a16="http://schemas.microsoft.com/office/drawing/2014/main" xmlns="" id="{86E86C30-1AE3-45B1-BBD9-4AD829B73096}"/>
              </a:ext>
            </a:extLst>
          </p:cNvPr>
          <p:cNvSpPr txBox="1"/>
          <p:nvPr/>
        </p:nvSpPr>
        <p:spPr>
          <a:xfrm>
            <a:off x="0" y="5958294"/>
            <a:ext cx="6287640" cy="369332"/>
          </a:xfrm>
          <a:prstGeom prst="rect">
            <a:avLst/>
          </a:prstGeom>
          <a:noFill/>
        </p:spPr>
        <p:txBody>
          <a:bodyPr wrap="square">
            <a:spAutoFit/>
          </a:bodyPr>
          <a:lstStyle/>
          <a:p>
            <a:pPr algn="l" rtl="0"/>
            <a:r>
              <a:rPr lang="tr" b="0" i="0" u="none" baseline="0">
                <a:hlinkClick r:id="rId5"/>
              </a:rPr>
              <a:t>https://www.un.org/press/en/2000/20001204.ga9842.doc.html</a:t>
            </a:r>
            <a:r>
              <a:rPr lang="tr" b="0" i="0" u="none" baseline="0"/>
              <a:t> </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33</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33</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6" name="Rectangle 5">
            <a:extLst>
              <a:ext uri="{FF2B5EF4-FFF2-40B4-BE49-F238E27FC236}">
                <a16:creationId xmlns:a16="http://schemas.microsoft.com/office/drawing/2014/main" xmlns="" id="{77BF08AE-84F8-4F7D-817A-5889FBA34340}"/>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10163296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İNTERPOL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pic>
        <p:nvPicPr>
          <p:cNvPr id="7" name="Picture 6">
            <a:extLst>
              <a:ext uri="{FF2B5EF4-FFF2-40B4-BE49-F238E27FC236}">
                <a16:creationId xmlns:a16="http://schemas.microsoft.com/office/drawing/2014/main" xmlns="" id="{B6FE6FEC-CDC3-EE40-929E-90B31C914D37}"/>
              </a:ext>
            </a:extLst>
          </p:cNvPr>
          <p:cNvPicPr>
            <a:picLocks noChangeAspect="1"/>
          </p:cNvPicPr>
          <p:nvPr/>
        </p:nvPicPr>
        <p:blipFill>
          <a:blip r:embed="rId4" cstate="print"/>
          <a:stretch>
            <a:fillRect/>
          </a:stretch>
        </p:blipFill>
        <p:spPr>
          <a:xfrm>
            <a:off x="7680775" y="963112"/>
            <a:ext cx="1341681" cy="921587"/>
          </a:xfrm>
          <a:prstGeom prst="rect">
            <a:avLst/>
          </a:prstGeom>
        </p:spPr>
      </p:pic>
      <p:sp>
        <p:nvSpPr>
          <p:cNvPr id="5" name="Rectangle 4">
            <a:extLst>
              <a:ext uri="{FF2B5EF4-FFF2-40B4-BE49-F238E27FC236}">
                <a16:creationId xmlns:a16="http://schemas.microsoft.com/office/drawing/2014/main" xmlns="" id="{7FA81925-418B-D44C-9255-2AEBBFBC0ADA}"/>
              </a:ext>
            </a:extLst>
          </p:cNvPr>
          <p:cNvSpPr/>
          <p:nvPr/>
        </p:nvSpPr>
        <p:spPr>
          <a:xfrm>
            <a:off x="121544" y="1018017"/>
            <a:ext cx="8900912" cy="5262979"/>
          </a:xfrm>
          <a:prstGeom prst="rect">
            <a:avLst/>
          </a:prstGeom>
        </p:spPr>
        <p:txBody>
          <a:bodyPr wrap="square">
            <a:spAutoFit/>
          </a:bodyPr>
          <a:lstStyle/>
          <a:p>
            <a:pPr algn="l" rtl="0"/>
            <a:r>
              <a:rPr lang="tr" sz="2800" b="0" i="0" u="none" baseline="0" dirty="0">
                <a:effectLst>
                  <a:outerShdw blurRad="38100" dist="38100" dir="2700000" algn="tl">
                    <a:srgbClr val="000000">
                      <a:alpha val="43137"/>
                    </a:srgbClr>
                  </a:outerShdw>
                </a:effectLst>
              </a:rPr>
              <a:t>194 üye (2020 itibarıyla)</a:t>
            </a:r>
          </a:p>
          <a:p>
            <a:pPr algn="l" rtl="0"/>
            <a:r>
              <a:rPr lang="tr" sz="2800" b="0" i="0" u="none" baseline="0" dirty="0">
                <a:effectLst>
                  <a:outerShdw blurRad="38100" dist="38100" dir="2700000" algn="tl">
                    <a:srgbClr val="000000">
                      <a:alpha val="43137"/>
                    </a:srgbClr>
                  </a:outerShdw>
                </a:effectLst>
              </a:rPr>
              <a:t>Dünyanın her yerinden kolluk kuvvetleri</a:t>
            </a:r>
          </a:p>
          <a:p>
            <a:endParaRPr lang="tr" sz="2800" dirty="0"/>
          </a:p>
          <a:p>
            <a:pPr algn="l" rtl="0"/>
            <a:r>
              <a:rPr lang="tr" sz="2800" b="1" i="0" u="none" baseline="0" dirty="0"/>
              <a:t>Hedefler:</a:t>
            </a:r>
          </a:p>
          <a:p>
            <a:pPr marL="800100" lvl="1" indent="-342900" algn="l" rtl="0">
              <a:buFont typeface="Arial" panose="020B0604020202020204" pitchFamily="34" charset="0"/>
              <a:buChar char="•"/>
            </a:pPr>
            <a:r>
              <a:rPr lang="tr" sz="2400" b="0" i="0" u="none" baseline="0" dirty="0"/>
              <a:t>uluslararası polis işbirliğini geliştirmek ve kolaylaştırmak</a:t>
            </a:r>
          </a:p>
          <a:p>
            <a:pPr marL="800100" lvl="1" indent="-342900" algn="l" rtl="0">
              <a:buFont typeface="Arial" panose="020B0604020202020204" pitchFamily="34" charset="0"/>
              <a:buChar char="•"/>
            </a:pPr>
            <a:r>
              <a:rPr lang="tr" sz="2400" b="0" i="0" u="none" baseline="0" dirty="0"/>
              <a:t>küresel bir polis iletişim sistemi düzenlemek </a:t>
            </a:r>
          </a:p>
          <a:p>
            <a:pPr marL="800100" lvl="1" indent="-342900" algn="l" rtl="0">
              <a:buFont typeface="Arial" panose="020B0604020202020204" pitchFamily="34" charset="0"/>
              <a:buChar char="•"/>
            </a:pPr>
            <a:r>
              <a:rPr lang="tr" sz="2400" b="0" i="0" u="none" baseline="0" dirty="0"/>
              <a:t>özel veri tabanları ve polis bilgi analizleri geliştirmek</a:t>
            </a:r>
          </a:p>
          <a:p>
            <a:endParaRPr lang="tr" sz="2800" dirty="0"/>
          </a:p>
          <a:p>
            <a:pPr algn="l" rtl="0" eaLnBrk="1" fontAlgn="auto" hangingPunct="1">
              <a:spcAft>
                <a:spcPts val="0"/>
              </a:spcAft>
              <a:defRPr/>
            </a:pPr>
            <a:r>
              <a:rPr lang="tr" sz="2800" b="1" i="0" u="none" baseline="0" dirty="0"/>
              <a:t>Üç İNTERPOL Suç Programından biri</a:t>
            </a:r>
            <a:endParaRPr lang="tr" altLang="en-US" sz="2800" b="1" dirty="0"/>
          </a:p>
          <a:p>
            <a:pPr marL="457200" indent="-457200" algn="l" rtl="0" eaLnBrk="1" fontAlgn="auto" hangingPunct="1">
              <a:spcAft>
                <a:spcPts val="0"/>
              </a:spcAft>
              <a:buFont typeface="Arial" panose="020B0604020202020204" pitchFamily="34" charset="0"/>
              <a:buChar char="•"/>
              <a:defRPr/>
            </a:pPr>
            <a:r>
              <a:rPr lang="tr" sz="2400" b="0" i="0" u="none" baseline="0" dirty="0"/>
              <a:t>Dijital deliller, kötü amaçlı alanlar, fidye yazılımları, kötü amaçlı veri toplama yazılımları, botnetler, korsan kripto para madencilik yazılımları vb. dahil olmak üzere Karanlık Ağ ve kripto para birimlerine vurgu yaparak siber suçlara odaklanır</a:t>
            </a:r>
            <a:endParaRPr lang="tr" sz="24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9615351" y="1412776"/>
            <a:ext cx="4880433" cy="3416320"/>
          </a:xfrm>
          <a:prstGeom prst="rect">
            <a:avLst/>
          </a:prstGeom>
        </p:spPr>
        <p:txBody>
          <a:bodyPr wrap="square">
            <a:spAutoFit/>
          </a:bodyPr>
          <a:lstStyle/>
          <a:p>
            <a:pPr marL="342900" indent="-342900" algn="l" rtl="0">
              <a:buFont typeface="Wingdings" pitchFamily="2" charset="2"/>
              <a:buChar char="ü"/>
            </a:pPr>
            <a:r>
              <a:rPr lang="tr" sz="2400" b="1" i="0" u="none" baseline="0" dirty="0"/>
              <a:t>Hedefler:</a:t>
            </a:r>
          </a:p>
          <a:p>
            <a:pPr marL="800100" lvl="1" indent="-342900" algn="l" rtl="0">
              <a:buFont typeface="Arial" panose="020B0604020202020204" pitchFamily="34" charset="0"/>
              <a:buChar char="•"/>
            </a:pPr>
            <a:r>
              <a:rPr lang="tr" sz="2400" b="0" i="0" u="none" baseline="0" dirty="0"/>
              <a:t>uluslararası polis işbirliğini geliştirmek ve kolaylaştırmak</a:t>
            </a:r>
          </a:p>
          <a:p>
            <a:pPr marL="800100" lvl="1" indent="-342900" algn="l" rtl="0">
              <a:buFont typeface="Arial" panose="020B0604020202020204" pitchFamily="34" charset="0"/>
              <a:buChar char="•"/>
            </a:pPr>
            <a:r>
              <a:rPr lang="tr" sz="2400" b="0" i="0" u="none" baseline="0" dirty="0"/>
              <a:t>küresel bir polis iletişim sistemi düzenlemek </a:t>
            </a:r>
          </a:p>
          <a:p>
            <a:pPr marL="800100" lvl="1" indent="-342900" algn="l" rtl="0">
              <a:buFont typeface="Arial" panose="020B0604020202020204" pitchFamily="34" charset="0"/>
              <a:buChar char="•"/>
            </a:pPr>
            <a:r>
              <a:rPr lang="tr" sz="2400" b="0" i="0" u="none" baseline="0" dirty="0"/>
              <a:t>özel veri tabanları ve polis bilgi analizleri geliştirmek</a:t>
            </a:r>
          </a:p>
        </p:txBody>
      </p:sp>
      <p:sp>
        <p:nvSpPr>
          <p:cNvPr id="16" name="TextBox 15">
            <a:extLst>
              <a:ext uri="{FF2B5EF4-FFF2-40B4-BE49-F238E27FC236}">
                <a16:creationId xmlns:a16="http://schemas.microsoft.com/office/drawing/2014/main" xmlns="" id="{3B78DA13-E6F2-4E08-BB57-8393753C7713}"/>
              </a:ext>
            </a:extLst>
          </p:cNvPr>
          <p:cNvSpPr txBox="1"/>
          <p:nvPr/>
        </p:nvSpPr>
        <p:spPr>
          <a:xfrm>
            <a:off x="23754" y="6277906"/>
            <a:ext cx="7252138" cy="319446"/>
          </a:xfrm>
          <a:prstGeom prst="rect">
            <a:avLst/>
          </a:prstGeom>
          <a:noFill/>
        </p:spPr>
        <p:txBody>
          <a:bodyPr wrap="square">
            <a:spAutoFit/>
          </a:bodyPr>
          <a:lstStyle/>
          <a:p>
            <a:pPr marL="0" indent="0" algn="l" rtl="0" eaLnBrk="1" hangingPunct="1">
              <a:lnSpc>
                <a:spcPct val="80000"/>
              </a:lnSpc>
              <a:buNone/>
            </a:pPr>
            <a:r>
              <a:rPr lang="tr" b="0" i="0" u="none" baseline="0">
                <a:hlinkClick r:id="rId5"/>
              </a:rPr>
              <a:t>https://www.interpol.int/en/Crimes/Cybercrime</a:t>
            </a:r>
            <a:r>
              <a:rPr lang="tr" b="0" i="0" u="none" baseline="0"/>
              <a:t> </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34</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34</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8" name="Rectangle 7">
            <a:extLst>
              <a:ext uri="{FF2B5EF4-FFF2-40B4-BE49-F238E27FC236}">
                <a16:creationId xmlns:a16="http://schemas.microsoft.com/office/drawing/2014/main" xmlns="" id="{85701227-5DE0-46B0-97BF-FABBE5AD534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7180148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Avrupa Birliği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19" name="Content Placeholder 1">
            <a:extLst>
              <a:ext uri="{FF2B5EF4-FFF2-40B4-BE49-F238E27FC236}">
                <a16:creationId xmlns:a16="http://schemas.microsoft.com/office/drawing/2014/main" xmlns="" id="{FA148ADD-5604-49B1-8940-F8255D65E771}"/>
              </a:ext>
            </a:extLst>
          </p:cNvPr>
          <p:cNvSpPr txBox="1">
            <a:spLocks/>
          </p:cNvSpPr>
          <p:nvPr/>
        </p:nvSpPr>
        <p:spPr>
          <a:xfrm>
            <a:off x="121545" y="980729"/>
            <a:ext cx="9022456" cy="5184576"/>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eaLnBrk="1" hangingPunct="1">
              <a:buFont typeface="Arial" panose="020B0604020202020204" pitchFamily="34" charset="0"/>
              <a:buNone/>
            </a:pPr>
            <a:r>
              <a:rPr lang="tr" sz="2800" b="1" i="0" u="none" baseline="0"/>
              <a:t>Şunlara dair politikaların oluşturulması:</a:t>
            </a:r>
          </a:p>
          <a:p>
            <a:pPr algn="l" rtl="0" eaLnBrk="1" hangingPunct="1">
              <a:buFont typeface="Wingdings" panose="05000000000000000000" pitchFamily="2" charset="2"/>
              <a:buChar char="Ø"/>
            </a:pPr>
            <a:r>
              <a:rPr lang="tr" sz="2400" b="0" i="0" u="none" baseline="0">
                <a:latin typeface="Calibri" panose="020F0502020204030204" pitchFamily="34" charset="0"/>
              </a:rPr>
              <a:t>E-delil, şifreleme, nakit dışı ödeme dolandırıcılığı, çocukların cinsel istismarı </a:t>
            </a:r>
            <a:endParaRPr lang="tr" altLang="sr-Latn-RS" sz="2800" dirty="0">
              <a:latin typeface="Calibri" panose="020F0502020204030204" pitchFamily="34" charset="0"/>
            </a:endParaRPr>
          </a:p>
          <a:p>
            <a:pPr marL="0" indent="0" algn="l" rtl="0" eaLnBrk="1" hangingPunct="1">
              <a:buNone/>
            </a:pPr>
            <a:r>
              <a:rPr lang="tr" sz="2800" b="1" i="0" u="none" baseline="0">
                <a:latin typeface="Calibri" panose="020F0502020204030204" pitchFamily="34" charset="0"/>
              </a:rPr>
              <a:t>Şunlara dair eylemler:</a:t>
            </a:r>
          </a:p>
          <a:p>
            <a:pPr algn="l" rtl="0" eaLnBrk="1" hangingPunct="1"/>
            <a:r>
              <a:rPr lang="tr" sz="2800" b="1" i="0" u="none" baseline="0">
                <a:latin typeface="Calibri" panose="020F0502020204030204" pitchFamily="34" charset="0"/>
              </a:rPr>
              <a:t>Hukuk</a:t>
            </a:r>
          </a:p>
          <a:p>
            <a:pPr lvl="1" algn="l" rtl="0" eaLnBrk="1" hangingPunct="1">
              <a:buFont typeface="Wingdings" panose="05000000000000000000" pitchFamily="2" charset="2"/>
              <a:buChar char="Ø"/>
            </a:pPr>
            <a:r>
              <a:rPr lang="tr" sz="2400" b="0" i="0" u="none" baseline="0">
                <a:latin typeface="Calibri" panose="020F0502020204030204" pitchFamily="34" charset="0"/>
              </a:rPr>
              <a:t>Siber suçlarla ilgili AB yasalarının izlenmesi ve güncellenmesi</a:t>
            </a:r>
          </a:p>
          <a:p>
            <a:pPr lvl="1" algn="l" rtl="0" eaLnBrk="1" hangingPunct="1">
              <a:buFont typeface="Wingdings" panose="05000000000000000000" pitchFamily="2" charset="2"/>
              <a:buChar char="Ø"/>
            </a:pPr>
            <a:r>
              <a:rPr lang="tr" sz="2400" b="0" i="0" u="none" baseline="0">
                <a:latin typeface="Calibri" panose="020F0502020204030204" pitchFamily="34" charset="0"/>
              </a:rPr>
              <a:t>Direktifler hazırlanması</a:t>
            </a:r>
          </a:p>
          <a:p>
            <a:pPr algn="l" rtl="0" eaLnBrk="1" hangingPunct="1"/>
            <a:r>
              <a:rPr lang="tr" sz="2800" b="1" i="0" u="none" baseline="0">
                <a:latin typeface="Calibri" panose="020F0502020204030204" pitchFamily="34" charset="0"/>
              </a:rPr>
              <a:t>Koordinasyon</a:t>
            </a:r>
          </a:p>
          <a:p>
            <a:pPr lvl="1" algn="l" rtl="0" eaLnBrk="1" hangingPunct="1">
              <a:buFont typeface="Wingdings" panose="05000000000000000000" pitchFamily="2" charset="2"/>
              <a:buChar char="Ø"/>
            </a:pPr>
            <a:r>
              <a:rPr lang="tr" sz="2400" b="0" i="0" u="none" baseline="0">
                <a:latin typeface="Calibri" panose="020F0502020204030204" pitchFamily="34" charset="0"/>
              </a:rPr>
              <a:t>Kurumlara destek</a:t>
            </a:r>
          </a:p>
          <a:p>
            <a:pPr lvl="1" algn="l" rtl="0" eaLnBrk="1" hangingPunct="1">
              <a:buFont typeface="Wingdings" panose="05000000000000000000" pitchFamily="2" charset="2"/>
              <a:buChar char="Ø"/>
            </a:pPr>
            <a:r>
              <a:rPr lang="tr" sz="2400" b="0" i="0" u="none" baseline="0">
                <a:latin typeface="Calibri" panose="020F0502020204030204" pitchFamily="34" charset="0"/>
              </a:rPr>
              <a:t>Avrupa Siber Suç Merkezi</a:t>
            </a:r>
          </a:p>
          <a:p>
            <a:pPr lvl="1" algn="l" rtl="0" eaLnBrk="1" hangingPunct="1">
              <a:buFont typeface="Wingdings" panose="05000000000000000000" pitchFamily="2" charset="2"/>
              <a:buChar char="Ø"/>
            </a:pPr>
            <a:r>
              <a:rPr lang="tr" sz="2400" b="0" i="0" u="none" baseline="0">
                <a:latin typeface="Calibri" panose="020F0502020204030204" pitchFamily="34" charset="0"/>
              </a:rPr>
              <a:t>WeProtect</a:t>
            </a:r>
            <a:endParaRPr lang="tr" altLang="sr-Latn-RS" sz="2400" dirty="0">
              <a:latin typeface="Calibri" panose="020F0502020204030204" pitchFamily="34" charset="0"/>
            </a:endParaRPr>
          </a:p>
          <a:p>
            <a:pPr lvl="1" algn="l" rtl="0" eaLnBrk="1" hangingPunct="1">
              <a:buFont typeface="Wingdings" panose="05000000000000000000" pitchFamily="2" charset="2"/>
              <a:buChar char="Ø"/>
            </a:pPr>
            <a:r>
              <a:rPr lang="tr" sz="2400" b="0" i="0" u="none" baseline="0">
                <a:latin typeface="Calibri" panose="020F0502020204030204" pitchFamily="34" charset="0"/>
              </a:rPr>
              <a:t>Kamu Güvenliği Çalışma Grubu</a:t>
            </a:r>
          </a:p>
        </p:txBody>
      </p:sp>
      <p:pic>
        <p:nvPicPr>
          <p:cNvPr id="7" name="Picture 6">
            <a:extLst>
              <a:ext uri="{FF2B5EF4-FFF2-40B4-BE49-F238E27FC236}">
                <a16:creationId xmlns:a16="http://schemas.microsoft.com/office/drawing/2014/main" xmlns="" id="{CA5F1098-6BC9-F149-A8C7-19F6CA26897B}"/>
              </a:ext>
            </a:extLst>
          </p:cNvPr>
          <p:cNvPicPr>
            <a:picLocks noChangeAspect="1"/>
          </p:cNvPicPr>
          <p:nvPr/>
        </p:nvPicPr>
        <p:blipFill>
          <a:blip r:embed="rId4" cstate="print"/>
          <a:stretch>
            <a:fillRect/>
          </a:stretch>
        </p:blipFill>
        <p:spPr>
          <a:xfrm>
            <a:off x="6516216" y="5056490"/>
            <a:ext cx="2506240" cy="1412914"/>
          </a:xfrm>
          <a:prstGeom prst="rect">
            <a:avLst/>
          </a:prstGeom>
        </p:spPr>
      </p:pic>
      <p:sp>
        <p:nvSpPr>
          <p:cNvPr id="16" name="TextBox 15">
            <a:extLst>
              <a:ext uri="{FF2B5EF4-FFF2-40B4-BE49-F238E27FC236}">
                <a16:creationId xmlns:a16="http://schemas.microsoft.com/office/drawing/2014/main" xmlns="" id="{0BA9BBE0-8814-4084-A5DC-7FD0DD658D3E}"/>
              </a:ext>
            </a:extLst>
          </p:cNvPr>
          <p:cNvSpPr txBox="1"/>
          <p:nvPr/>
        </p:nvSpPr>
        <p:spPr>
          <a:xfrm>
            <a:off x="0" y="6175012"/>
            <a:ext cx="6857976" cy="369332"/>
          </a:xfrm>
          <a:prstGeom prst="rect">
            <a:avLst/>
          </a:prstGeom>
          <a:noFill/>
        </p:spPr>
        <p:txBody>
          <a:bodyPr wrap="square">
            <a:spAutoFit/>
          </a:bodyPr>
          <a:lstStyle/>
          <a:p>
            <a:pPr algn="l" rtl="0"/>
            <a:r>
              <a:rPr lang="tr" sz="1800" b="0" i="0" u="sng" baseline="0">
                <a:solidFill>
                  <a:srgbClr val="0000FF"/>
                </a:solidFill>
                <a:effectLst/>
                <a:latin typeface="Calibri" panose="020F0502020204030204" pitchFamily="34" charset="0"/>
                <a:ea typeface="Times New Roman" panose="02020603050405020304" pitchFamily="18" charset="0"/>
                <a:hlinkClick r:id="rId5"/>
              </a:rPr>
              <a:t>https://ec.europa.eu/home-affairs/what-we-do/policies/cybercrime_en</a:t>
            </a:r>
            <a:endParaRPr lang="tr" b="0" i="0" dirty="0">
              <a:solidFill>
                <a:srgbClr val="333333"/>
              </a:solidFill>
              <a:effectLst/>
              <a:latin typeface="Arial" panose="020B0604020202020204" pitchFamily="34" charset="0"/>
            </a:endParaRP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35</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35</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8" name="Rectangle 7">
            <a:extLst>
              <a:ext uri="{FF2B5EF4-FFF2-40B4-BE49-F238E27FC236}">
                <a16:creationId xmlns:a16="http://schemas.microsoft.com/office/drawing/2014/main" xmlns="" id="{49067721-6A61-4AD0-A591-955F18B6EEC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604477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EUROPOL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8688926" cy="4031873"/>
          </a:xfrm>
          <a:prstGeom prst="rect">
            <a:avLst/>
          </a:prstGeom>
        </p:spPr>
        <p:txBody>
          <a:bodyPr wrap="square">
            <a:spAutoFit/>
          </a:bodyPr>
          <a:lstStyle/>
          <a:p>
            <a:pPr algn="l" rtl="0"/>
            <a:r>
              <a:rPr lang="tr" sz="3200" b="1" i="0" u="none" baseline="0"/>
              <a:t>Avrupa Birliğinin Rolü </a:t>
            </a:r>
          </a:p>
          <a:p>
            <a:pPr marL="457200" indent="-457200" algn="l" rtl="0">
              <a:buFont typeface="Arial" panose="020B0604020202020204" pitchFamily="34" charset="0"/>
              <a:buChar char="•"/>
            </a:pPr>
            <a:r>
              <a:rPr lang="tr" sz="2800" b="0" i="0" u="none" baseline="0"/>
              <a:t>Her Avrupa Birliği Üye Devletinin kolluk kuvvetleri arasındaki işbirliğinin etkinliğini artırmak</a:t>
            </a:r>
          </a:p>
          <a:p>
            <a:pPr marL="457200" indent="-457200" algn="l" rtl="0">
              <a:buFont typeface="Arial" panose="020B0604020202020204" pitchFamily="34" charset="0"/>
              <a:buChar char="•"/>
            </a:pPr>
            <a:r>
              <a:rPr lang="tr" sz="2800" b="0" i="0" u="none" baseline="0"/>
              <a:t>1999'dan beri aktif olup Üye Devletler arasında verilerin paylaşımını ve suç bilgilerinin analizini kolaylaştırmaktadır </a:t>
            </a:r>
          </a:p>
          <a:p>
            <a:pPr marL="457200" indent="-457200" algn="l" rtl="0">
              <a:buFont typeface="Arial" panose="020B0604020202020204" pitchFamily="34" charset="0"/>
              <a:buChar char="•"/>
            </a:pPr>
            <a:r>
              <a:rPr lang="tr" sz="2800" b="0" i="0" u="none" baseline="0"/>
              <a:t>Avrupa Siber Suç Merkezi - EC3 (Ocak 2013'te açıldı) </a:t>
            </a:r>
          </a:p>
        </p:txBody>
      </p:sp>
      <p:pic>
        <p:nvPicPr>
          <p:cNvPr id="9" name="Picture 8">
            <a:extLst>
              <a:ext uri="{FF2B5EF4-FFF2-40B4-BE49-F238E27FC236}">
                <a16:creationId xmlns:a16="http://schemas.microsoft.com/office/drawing/2014/main" xmlns="" id="{446F5AEA-AC88-7C43-A4FA-4C9F8B7EEF8A}"/>
              </a:ext>
            </a:extLst>
          </p:cNvPr>
          <p:cNvPicPr>
            <a:picLocks noChangeAspect="1"/>
          </p:cNvPicPr>
          <p:nvPr/>
        </p:nvPicPr>
        <p:blipFill>
          <a:blip r:embed="rId4" cstate="print"/>
          <a:stretch>
            <a:fillRect/>
          </a:stretch>
        </p:blipFill>
        <p:spPr>
          <a:xfrm>
            <a:off x="5942200" y="5232923"/>
            <a:ext cx="3067568" cy="743243"/>
          </a:xfrm>
          <a:prstGeom prst="rect">
            <a:avLst/>
          </a:prstGeom>
        </p:spPr>
      </p:pic>
      <p:sp>
        <p:nvSpPr>
          <p:cNvPr id="16" name="TextBox 15">
            <a:extLst>
              <a:ext uri="{FF2B5EF4-FFF2-40B4-BE49-F238E27FC236}">
                <a16:creationId xmlns:a16="http://schemas.microsoft.com/office/drawing/2014/main" xmlns="" id="{27DF62E9-29E1-483C-92B6-BB1491F32CA1}"/>
              </a:ext>
            </a:extLst>
          </p:cNvPr>
          <p:cNvSpPr txBox="1"/>
          <p:nvPr/>
        </p:nvSpPr>
        <p:spPr>
          <a:xfrm>
            <a:off x="88522" y="6152016"/>
            <a:ext cx="8022923" cy="369332"/>
          </a:xfrm>
          <a:prstGeom prst="rect">
            <a:avLst/>
          </a:prstGeom>
          <a:noFill/>
        </p:spPr>
        <p:txBody>
          <a:bodyPr wrap="square">
            <a:spAutoFit/>
          </a:bodyPr>
          <a:lstStyle/>
          <a:p>
            <a:pPr algn="l" rtl="0"/>
            <a:r>
              <a:rPr lang="tr" b="0" i="0" u="none" baseline="0">
                <a:hlinkClick r:id="rId5"/>
              </a:rPr>
              <a:t>https://www.europol.europa.eu/about-europol/european-cybercrime-centre-ec3</a:t>
            </a:r>
            <a:r>
              <a:rPr lang="tr" b="0" i="0" u="none" baseline="0"/>
              <a:t> </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36</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36</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5" name="Rectangle 4">
            <a:extLst>
              <a:ext uri="{FF2B5EF4-FFF2-40B4-BE49-F238E27FC236}">
                <a16:creationId xmlns:a16="http://schemas.microsoft.com/office/drawing/2014/main" xmlns="" id="{44CF4247-95BF-4BC6-A0D4-E504581313C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5585838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EUROJUST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8933934" cy="3693319"/>
          </a:xfrm>
          <a:prstGeom prst="rect">
            <a:avLst/>
          </a:prstGeom>
        </p:spPr>
        <p:txBody>
          <a:bodyPr wrap="square">
            <a:spAutoFit/>
          </a:bodyPr>
          <a:lstStyle/>
          <a:p>
            <a:pPr algn="l" rtl="0">
              <a:lnSpc>
                <a:spcPct val="150000"/>
              </a:lnSpc>
            </a:pPr>
            <a:r>
              <a:rPr lang="tr" sz="3200" b="1" i="0" u="none" baseline="0"/>
              <a:t>Suçla mücadelede işbirliği</a:t>
            </a:r>
          </a:p>
          <a:p>
            <a:pPr marL="457200" indent="-457200" algn="l" rtl="0">
              <a:buFont typeface="Arial" panose="020B0604020202020204" pitchFamily="34" charset="0"/>
              <a:buChar char="•"/>
            </a:pPr>
            <a:r>
              <a:rPr lang="tr" sz="2400" b="0" i="0" u="none" baseline="0"/>
              <a:t>Kovuşturma ve soruşturmadan sorumlu ulusal makamların yürüttüğü faaliyetleri koordine eder</a:t>
            </a:r>
          </a:p>
          <a:p>
            <a:pPr marL="457200" indent="-457200" algn="l" rtl="0">
              <a:lnSpc>
                <a:spcPct val="150000"/>
              </a:lnSpc>
              <a:buFont typeface="Arial" panose="020B0604020202020204" pitchFamily="34" charset="0"/>
              <a:buChar char="•"/>
            </a:pPr>
            <a:r>
              <a:rPr lang="tr" sz="2800" b="1" i="0" u="none" baseline="0"/>
              <a:t>Şu alanlarda yetkinlik:</a:t>
            </a:r>
          </a:p>
          <a:p>
            <a:pPr marL="914400" lvl="1" indent="-457200" algn="l" rtl="0">
              <a:buFont typeface="Arial" panose="020B0604020202020204" pitchFamily="34" charset="0"/>
              <a:buChar char="•"/>
            </a:pPr>
            <a:r>
              <a:rPr lang="tr" sz="2400" b="0" i="0" u="none" baseline="0"/>
              <a:t>Çeşitli Üye Devletlerin yetkili makamları arasında koordinasyonun teşvik edilmesi</a:t>
            </a:r>
          </a:p>
          <a:p>
            <a:pPr marL="914400" lvl="1" indent="-457200" algn="l" rtl="0">
              <a:buFont typeface="Arial" panose="020B0604020202020204" pitchFamily="34" charset="0"/>
              <a:buChar char="•"/>
            </a:pPr>
            <a:r>
              <a:rPr lang="tr" sz="2400" b="0" i="0" u="none" baseline="0"/>
              <a:t>Uluslararası karşılıklı adli yardımın ve iade taleplerinin uygulanmasının kolaylaştırılması</a:t>
            </a:r>
          </a:p>
        </p:txBody>
      </p:sp>
      <p:pic>
        <p:nvPicPr>
          <p:cNvPr id="8" name="Picture 7">
            <a:extLst>
              <a:ext uri="{FF2B5EF4-FFF2-40B4-BE49-F238E27FC236}">
                <a16:creationId xmlns:a16="http://schemas.microsoft.com/office/drawing/2014/main" xmlns="" id="{703B605D-4F67-B74B-8AEC-100E479C2F1C}"/>
              </a:ext>
            </a:extLst>
          </p:cNvPr>
          <p:cNvPicPr>
            <a:picLocks noChangeAspect="1"/>
          </p:cNvPicPr>
          <p:nvPr/>
        </p:nvPicPr>
        <p:blipFill>
          <a:blip r:embed="rId4" cstate="print"/>
          <a:stretch>
            <a:fillRect/>
          </a:stretch>
        </p:blipFill>
        <p:spPr>
          <a:xfrm>
            <a:off x="7668343" y="5468908"/>
            <a:ext cx="1373097" cy="1032484"/>
          </a:xfrm>
          <a:prstGeom prst="rect">
            <a:avLst/>
          </a:prstGeom>
        </p:spPr>
      </p:pic>
      <p:sp>
        <p:nvSpPr>
          <p:cNvPr id="16" name="TextBox 15">
            <a:extLst>
              <a:ext uri="{FF2B5EF4-FFF2-40B4-BE49-F238E27FC236}">
                <a16:creationId xmlns:a16="http://schemas.microsoft.com/office/drawing/2014/main" xmlns="" id="{8484EFA7-B493-4375-862A-78034620BA57}"/>
              </a:ext>
            </a:extLst>
          </p:cNvPr>
          <p:cNvSpPr txBox="1"/>
          <p:nvPr/>
        </p:nvSpPr>
        <p:spPr>
          <a:xfrm>
            <a:off x="0" y="6143408"/>
            <a:ext cx="5807968" cy="369332"/>
          </a:xfrm>
          <a:prstGeom prst="rect">
            <a:avLst/>
          </a:prstGeom>
          <a:noFill/>
        </p:spPr>
        <p:txBody>
          <a:bodyPr wrap="square">
            <a:spAutoFit/>
          </a:bodyPr>
          <a:lstStyle/>
          <a:p>
            <a:pPr algn="l" rtl="0"/>
            <a:r>
              <a:rPr lang="tr" b="0" i="0" u="none" baseline="0">
                <a:hlinkClick r:id="rId5"/>
              </a:rPr>
              <a:t>http://www.eurojust.europa.eu/pages/home.aspx</a:t>
            </a:r>
            <a:r>
              <a:rPr lang="tr" b="0" i="0" u="none" baseline="0"/>
              <a:t> </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37</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37</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6" name="Rectangle 5">
            <a:extLst>
              <a:ext uri="{FF2B5EF4-FFF2-40B4-BE49-F238E27FC236}">
                <a16:creationId xmlns:a16="http://schemas.microsoft.com/office/drawing/2014/main" xmlns="" id="{25F023F8-F8AF-4F22-8383-9A9850EFB2E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35013084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Avrupa Adli Siber Suç Ağı</a:t>
            </a:r>
          </a:p>
          <a:p>
            <a:pPr algn="r" rtl="0"/>
            <a:r>
              <a:rPr lang="tr" sz="2800" b="0" i="0" u="none" baseline="0">
                <a:latin typeface="Verdana" panose="020B0604030504040204" pitchFamily="34" charset="0"/>
                <a:ea typeface="Verdana" panose="020B0604030504040204" pitchFamily="34" charset="0"/>
              </a:rPr>
              <a:t>EJCN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pic>
        <p:nvPicPr>
          <p:cNvPr id="5" name="Picture 4">
            <a:extLst>
              <a:ext uri="{FF2B5EF4-FFF2-40B4-BE49-F238E27FC236}">
                <a16:creationId xmlns:a16="http://schemas.microsoft.com/office/drawing/2014/main" xmlns="" id="{31F9D497-259E-ED4C-B6FF-68AA10F47355}"/>
              </a:ext>
            </a:extLst>
          </p:cNvPr>
          <p:cNvPicPr>
            <a:picLocks noChangeAspect="1"/>
          </p:cNvPicPr>
          <p:nvPr/>
        </p:nvPicPr>
        <p:blipFill>
          <a:blip r:embed="rId4" cstate="print"/>
          <a:stretch>
            <a:fillRect/>
          </a:stretch>
        </p:blipFill>
        <p:spPr>
          <a:xfrm>
            <a:off x="7608450" y="1061099"/>
            <a:ext cx="1414006" cy="1458194"/>
          </a:xfrm>
          <a:prstGeom prst="rect">
            <a:avLst/>
          </a:prstGeom>
        </p:spPr>
      </p:pic>
      <p:sp>
        <p:nvSpPr>
          <p:cNvPr id="7" name="Rectangle 6">
            <a:extLst>
              <a:ext uri="{FF2B5EF4-FFF2-40B4-BE49-F238E27FC236}">
                <a16:creationId xmlns:a16="http://schemas.microsoft.com/office/drawing/2014/main" xmlns="" id="{1CAE5D1B-C7CD-DD44-B0C3-576B01C85806}"/>
              </a:ext>
            </a:extLst>
          </p:cNvPr>
          <p:cNvSpPr/>
          <p:nvPr/>
        </p:nvSpPr>
        <p:spPr>
          <a:xfrm>
            <a:off x="88522" y="1120348"/>
            <a:ext cx="8803958" cy="4118948"/>
          </a:xfrm>
          <a:prstGeom prst="rect">
            <a:avLst/>
          </a:prstGeom>
        </p:spPr>
        <p:txBody>
          <a:bodyPr wrap="square">
            <a:spAutoFit/>
          </a:bodyPr>
          <a:lstStyle/>
          <a:p>
            <a:pPr algn="l" rtl="0">
              <a:spcAft>
                <a:spcPts val="0"/>
              </a:spcAft>
            </a:pPr>
            <a:r>
              <a:rPr lang="tr" sz="2800" b="1" i="0" u="none" baseline="0"/>
              <a:t>Avrupa Adli Siber Suç Ağı (EJCN):</a:t>
            </a:r>
          </a:p>
          <a:p>
            <a:pPr algn="l" rtl="0">
              <a:spcAft>
                <a:spcPts val="0"/>
              </a:spcAft>
              <a:buFont typeface="Wingdings" pitchFamily="2" charset="2"/>
              <a:buChar char="Ø"/>
            </a:pPr>
            <a:endParaRPr lang="tr" sz="2800" dirty="0"/>
          </a:p>
          <a:p>
            <a:pPr marL="457200" indent="-457200" algn="l" rtl="0" eaLnBrk="1" fontAlgn="auto" hangingPunct="1">
              <a:lnSpc>
                <a:spcPct val="150000"/>
              </a:lnSpc>
              <a:spcAft>
                <a:spcPts val="0"/>
              </a:spcAft>
              <a:buFont typeface="Arial" panose="020B0604020202020204" pitchFamily="34" charset="0"/>
              <a:buChar char="•"/>
              <a:defRPr/>
            </a:pPr>
            <a:r>
              <a:rPr lang="tr" sz="2800" b="0" i="0" u="none" baseline="0"/>
              <a:t>2016'da kuruldu</a:t>
            </a:r>
          </a:p>
          <a:p>
            <a:pPr marL="457200" indent="-457200" algn="l" rtl="0" eaLnBrk="1" fontAlgn="auto" hangingPunct="1">
              <a:lnSpc>
                <a:spcPct val="150000"/>
              </a:lnSpc>
              <a:spcAft>
                <a:spcPts val="0"/>
              </a:spcAft>
              <a:buFont typeface="Arial" panose="020B0604020202020204" pitchFamily="34" charset="0"/>
              <a:buChar char="•"/>
              <a:defRPr/>
            </a:pPr>
            <a:r>
              <a:rPr lang="tr" sz="2800" b="0" i="0" u="none" baseline="0"/>
              <a:t>Siber suçlar, siber imkanlarla işlenen suçlar ve siber uzaydaki soruşturmaların yol açtığı zorluklarla mücadele konusunda uzmanlaşmış uygulayıcılar arasında irtibatı teşvik eder ve soruşturma ve kovuşturmaların verimliliğini artırır</a:t>
            </a:r>
          </a:p>
        </p:txBody>
      </p:sp>
      <p:sp>
        <p:nvSpPr>
          <p:cNvPr id="16" name="TextBox 15">
            <a:extLst>
              <a:ext uri="{FF2B5EF4-FFF2-40B4-BE49-F238E27FC236}">
                <a16:creationId xmlns:a16="http://schemas.microsoft.com/office/drawing/2014/main" xmlns="" id="{4BCD9585-36D1-469F-ACB8-BD5F4420357E}"/>
              </a:ext>
            </a:extLst>
          </p:cNvPr>
          <p:cNvSpPr txBox="1"/>
          <p:nvPr/>
        </p:nvSpPr>
        <p:spPr>
          <a:xfrm>
            <a:off x="88522" y="6154909"/>
            <a:ext cx="6336704" cy="369332"/>
          </a:xfrm>
          <a:prstGeom prst="rect">
            <a:avLst/>
          </a:prstGeom>
          <a:noFill/>
        </p:spPr>
        <p:txBody>
          <a:bodyPr wrap="square">
            <a:spAutoFit/>
          </a:bodyPr>
          <a:lstStyle/>
          <a:p>
            <a:pPr algn="l" rtl="0"/>
            <a:r>
              <a:rPr lang="tr" b="0" i="0" u="none" baseline="0">
                <a:hlinkClick r:id="rId5"/>
              </a:rPr>
              <a:t>https://www.ejn-crimjust.europa.eu/ejn/Ejn_Home/EN</a:t>
            </a:r>
            <a:r>
              <a:rPr lang="tr" b="0" i="0" u="none" baseline="0"/>
              <a:t> </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38</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38</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6" name="Rectangle 5">
            <a:extLst>
              <a:ext uri="{FF2B5EF4-FFF2-40B4-BE49-F238E27FC236}">
                <a16:creationId xmlns:a16="http://schemas.microsoft.com/office/drawing/2014/main" xmlns="" id="{04BB183F-77EE-4FCC-AB9D-4D55DADCEBC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153910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EJN - Cezai Konularda Avrupa Adli Ağı</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7" name="Rectangle 6">
            <a:extLst>
              <a:ext uri="{FF2B5EF4-FFF2-40B4-BE49-F238E27FC236}">
                <a16:creationId xmlns:a16="http://schemas.microsoft.com/office/drawing/2014/main" xmlns="" id="{1FCE5F71-B62F-4840-AD46-7690CB1F70D4}"/>
              </a:ext>
            </a:extLst>
          </p:cNvPr>
          <p:cNvSpPr/>
          <p:nvPr/>
        </p:nvSpPr>
        <p:spPr>
          <a:xfrm>
            <a:off x="209985" y="1067824"/>
            <a:ext cx="8828922" cy="4708981"/>
          </a:xfrm>
          <a:prstGeom prst="rect">
            <a:avLst/>
          </a:prstGeom>
        </p:spPr>
        <p:txBody>
          <a:bodyPr wrap="square">
            <a:spAutoFit/>
          </a:bodyPr>
          <a:lstStyle/>
          <a:p>
            <a:pPr algn="l" rtl="0">
              <a:lnSpc>
                <a:spcPct val="150000"/>
              </a:lnSpc>
            </a:pPr>
            <a:r>
              <a:rPr lang="tr" sz="3200" b="0" i="0" u="none" baseline="0">
                <a:latin typeface="+mn-lt"/>
              </a:rPr>
              <a:t>Adli irtibat noktalarından oluşan bir ağ </a:t>
            </a:r>
          </a:p>
          <a:p>
            <a:pPr marL="457200" indent="-457200" algn="l" rtl="0">
              <a:lnSpc>
                <a:spcPct val="150000"/>
              </a:lnSpc>
              <a:buFont typeface="Arial" panose="020B0604020202020204" pitchFamily="34" charset="0"/>
              <a:buChar char="•"/>
            </a:pPr>
            <a:r>
              <a:rPr lang="tr" sz="2800" b="0" i="0" u="none" baseline="0">
                <a:latin typeface="+mn-lt"/>
              </a:rPr>
              <a:t>Atlas, uygulayıcıların her Üye Devletteki yetkili kurumu derhal belirleyerek bir karşılıklı adli yardım talebi almalarına ve işleme koymalarına olanak tanır</a:t>
            </a:r>
          </a:p>
          <a:p>
            <a:pPr marL="457200" indent="-457200" algn="l" rtl="0">
              <a:lnSpc>
                <a:spcPct val="150000"/>
              </a:lnSpc>
              <a:buFont typeface="Arial" panose="020B0604020202020204" pitchFamily="34" charset="0"/>
              <a:buChar char="•"/>
            </a:pPr>
            <a:r>
              <a:rPr lang="tr" sz="2800" b="0" i="0" u="none" baseline="0">
                <a:latin typeface="+mn-lt"/>
              </a:rPr>
              <a:t>İrtibat noktaları, Üye Devletler arasında adli işbirliğini kolaylaştırma görevine sahip aktif aracılardır</a:t>
            </a:r>
          </a:p>
        </p:txBody>
      </p:sp>
      <p:pic>
        <p:nvPicPr>
          <p:cNvPr id="6" name="Picture 5">
            <a:extLst>
              <a:ext uri="{FF2B5EF4-FFF2-40B4-BE49-F238E27FC236}">
                <a16:creationId xmlns:a16="http://schemas.microsoft.com/office/drawing/2014/main" xmlns="" id="{A14B789D-8119-AB42-B91C-406E78A98632}"/>
              </a:ext>
            </a:extLst>
          </p:cNvPr>
          <p:cNvPicPr>
            <a:picLocks noChangeAspect="1"/>
          </p:cNvPicPr>
          <p:nvPr/>
        </p:nvPicPr>
        <p:blipFill>
          <a:blip r:embed="rId4" cstate="print"/>
          <a:stretch>
            <a:fillRect/>
          </a:stretch>
        </p:blipFill>
        <p:spPr>
          <a:xfrm>
            <a:off x="7524328" y="4923671"/>
            <a:ext cx="1531149" cy="1531149"/>
          </a:xfrm>
          <a:prstGeom prst="rect">
            <a:avLst/>
          </a:prstGeom>
        </p:spPr>
      </p:pic>
      <p:sp>
        <p:nvSpPr>
          <p:cNvPr id="5" name="TextBox 4">
            <a:extLst>
              <a:ext uri="{FF2B5EF4-FFF2-40B4-BE49-F238E27FC236}">
                <a16:creationId xmlns:a16="http://schemas.microsoft.com/office/drawing/2014/main" xmlns="" id="{05B27831-83F6-4C5E-A0CA-EAD2C57CB88E}"/>
              </a:ext>
            </a:extLst>
          </p:cNvPr>
          <p:cNvSpPr txBox="1"/>
          <p:nvPr/>
        </p:nvSpPr>
        <p:spPr>
          <a:xfrm>
            <a:off x="62212" y="6214075"/>
            <a:ext cx="6336704" cy="369332"/>
          </a:xfrm>
          <a:prstGeom prst="rect">
            <a:avLst/>
          </a:prstGeom>
          <a:noFill/>
        </p:spPr>
        <p:txBody>
          <a:bodyPr wrap="square">
            <a:spAutoFit/>
          </a:bodyPr>
          <a:lstStyle/>
          <a:p>
            <a:pPr algn="l" rtl="0"/>
            <a:r>
              <a:rPr lang="tr" b="0" i="0" u="none" baseline="0">
                <a:hlinkClick r:id="rId5"/>
              </a:rPr>
              <a:t>https://www.ejn-crimjust.europa.eu/ejn/Ejn_Home/EN</a:t>
            </a:r>
            <a:r>
              <a:rPr lang="tr" b="0" i="0" u="none" baseline="0"/>
              <a:t> </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39</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39</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8" name="Rectangle 7">
            <a:extLst>
              <a:ext uri="{FF2B5EF4-FFF2-40B4-BE49-F238E27FC236}">
                <a16:creationId xmlns:a16="http://schemas.microsoft.com/office/drawing/2014/main" xmlns="" id="{835942B9-40A4-4AB8-B10F-104CE249B16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261929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640430"/>
            <a:ext cx="7886700" cy="4351338"/>
          </a:xfrm>
        </p:spPr>
        <p:txBody>
          <a:bodyPr>
            <a:normAutofit fontScale="92500" lnSpcReduction="20000"/>
          </a:bodyPr>
          <a:lstStyle/>
          <a:p>
            <a:pPr marL="0" indent="0" algn="just" rtl="0">
              <a:lnSpc>
                <a:spcPct val="110000"/>
              </a:lnSpc>
              <a:buNone/>
            </a:pPr>
            <a:r>
              <a:rPr lang="tr" b="1" i="0" u="none" baseline="0" dirty="0">
                <a:ea typeface="Verdana" panose="020B0604030504040204" pitchFamily="34" charset="0"/>
              </a:rPr>
              <a:t>Bu oturumun sonunda </a:t>
            </a:r>
            <a:r>
              <a:rPr lang="tr-TR" b="1" i="0" u="none" baseline="0" dirty="0" smtClean="0">
                <a:ea typeface="Verdana" panose="020B0604030504040204" pitchFamily="34" charset="0"/>
              </a:rPr>
              <a:t>katılımcılar</a:t>
            </a:r>
            <a:r>
              <a:rPr lang="tr" b="1" i="0" u="none" baseline="0" dirty="0" smtClean="0">
                <a:ea typeface="Verdana" panose="020B0604030504040204" pitchFamily="34" charset="0"/>
              </a:rPr>
              <a:t>:</a:t>
            </a:r>
            <a:endParaRPr lang="tr" b="1" i="0" u="none" baseline="0" dirty="0">
              <a:ea typeface="Verdana" panose="020B0604030504040204" pitchFamily="34" charset="0"/>
            </a:endParaRPr>
          </a:p>
          <a:p>
            <a:pPr algn="just" rtl="0">
              <a:lnSpc>
                <a:spcPct val="110000"/>
              </a:lnSpc>
              <a:buFont typeface="Wingdings" panose="05000000000000000000" pitchFamily="2" charset="2"/>
              <a:buChar char="Ø"/>
            </a:pPr>
            <a:r>
              <a:rPr lang="tr" b="0" i="0" u="none" baseline="0" dirty="0"/>
              <a:t>Siber suç türleri ve etkilerini belirleyebilecek;</a:t>
            </a:r>
          </a:p>
          <a:p>
            <a:pPr algn="just" rtl="0">
              <a:lnSpc>
                <a:spcPct val="110000"/>
              </a:lnSpc>
              <a:buFont typeface="Wingdings" panose="05000000000000000000" pitchFamily="2" charset="2"/>
              <a:buChar char="Ø"/>
            </a:pPr>
            <a:r>
              <a:rPr lang="tr" b="0" i="0" u="none" baseline="0" dirty="0"/>
              <a:t>Siber suçların tehditlerini, eğilimlerini ve araçlarını ve bu olguya verilen tepkileri sayabilecek;</a:t>
            </a:r>
            <a:endParaRPr lang="tr" altLang="sr-Latn-RS" dirty="0"/>
          </a:p>
          <a:p>
            <a:pPr algn="just" rtl="0">
              <a:lnSpc>
                <a:spcPct val="110000"/>
              </a:lnSpc>
              <a:buFont typeface="Wingdings" panose="05000000000000000000" pitchFamily="2" charset="2"/>
              <a:buChar char="Ø"/>
            </a:pPr>
            <a:r>
              <a:rPr lang="tr" b="0" i="0" u="none" baseline="0" dirty="0"/>
              <a:t>Çoğu mevzuat ve uluslararası standart kapsamında suç türü olarak kabul edilen siber suç kavramlarını açıklayabilecek;</a:t>
            </a:r>
            <a:endParaRPr lang="tr" altLang="sr-Latn-RS" dirty="0"/>
          </a:p>
          <a:p>
            <a:pPr algn="just" rtl="0">
              <a:lnSpc>
                <a:spcPct val="110000"/>
              </a:lnSpc>
              <a:buFont typeface="Wingdings" panose="05000000000000000000" pitchFamily="2" charset="2"/>
              <a:buChar char="Ø"/>
            </a:pPr>
            <a:r>
              <a:rPr lang="tr" b="0" i="0" u="none" baseline="0" dirty="0"/>
              <a:t>Ulusal mevzuat ile başta Budapeşte Sözleşmesi olmak üzere uluslararası mevzuat arasındaki uyumun ihtiyaçlarını ve avantajlarını analiz edebilecektir.</a:t>
            </a:r>
            <a:endParaRPr lang="tr" dirty="0">
              <a:ea typeface="Verdana" panose="020B0604030504040204" pitchFamily="34" charset="0"/>
            </a:endParaRPr>
          </a:p>
          <a:p>
            <a:pPr marL="0" indent="0" algn="l" rtl="0">
              <a:buNone/>
            </a:pPr>
            <a:endParaRPr lang="tr" dirty="0"/>
          </a:p>
        </p:txBody>
      </p:sp>
      <p:sp>
        <p:nvSpPr>
          <p:cNvPr id="3" name="Slide Number Placeholder 2"/>
          <p:cNvSpPr>
            <a:spLocks noGrp="1"/>
          </p:cNvSpPr>
          <p:nvPr>
            <p:ph type="sldNum" sz="quarter" idx="10"/>
          </p:nvPr>
        </p:nvSpPr>
        <p:spPr/>
        <p:txBody>
          <a:bodyPr/>
          <a:lstStyle/>
          <a:p>
            <a:pPr algn="r" rtl="0"/>
            <a:fld id="{49C04F3A-82BD-4011-AADB-1F79FD7DF4BC}" type="slidenum">
              <a:rPr/>
              <a:pPr algn="r" rtl="0"/>
              <a:t>4</a:t>
            </a:fld>
            <a:endParaRPr lang="tr" dirty="0"/>
          </a:p>
        </p:txBody>
      </p:sp>
      <p:sp>
        <p:nvSpPr>
          <p:cNvPr id="4" name="Text Placeholder 3"/>
          <p:cNvSpPr>
            <a:spLocks noGrp="1"/>
          </p:cNvSpPr>
          <p:nvPr>
            <p:ph type="body" sz="quarter" idx="11"/>
          </p:nvPr>
        </p:nvSpPr>
        <p:spPr/>
        <p:txBody>
          <a:bodyPr/>
          <a:lstStyle/>
          <a:p>
            <a:endParaRPr lang="tr" dirty="0">
              <a:latin typeface="Verdana" charset="0"/>
              <a:cs typeface="Verdana" charset="0"/>
            </a:endParaRPr>
          </a:p>
          <a:p>
            <a:pPr algn="r" rtl="0"/>
            <a:r>
              <a:rPr lang="tr" b="0" i="0" u="none" baseline="0">
                <a:latin typeface="Verdana" charset="0"/>
                <a:cs typeface="Verdana" charset="0"/>
              </a:rPr>
              <a:t>Oturum hedefleri</a:t>
            </a:r>
            <a:endParaRPr lang="tr" sz="2000" dirty="0">
              <a:latin typeface="Verdana" charset="0"/>
              <a:cs typeface="Verdana" charset="0"/>
            </a:endParaRPr>
          </a:p>
          <a:p>
            <a:endParaRPr lang="tr" dirty="0"/>
          </a:p>
        </p:txBody>
      </p:sp>
    </p:spTree>
    <p:extLst>
      <p:ext uri="{BB962C8B-B14F-4D97-AF65-F5344CB8AC3E}">
        <p14:creationId xmlns:p14="http://schemas.microsoft.com/office/powerpoint/2010/main" xmlns="" val="962391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Avrupa Konseyi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8" name="Content Placeholder 1">
            <a:extLst>
              <a:ext uri="{FF2B5EF4-FFF2-40B4-BE49-F238E27FC236}">
                <a16:creationId xmlns:a16="http://schemas.microsoft.com/office/drawing/2014/main" xmlns="" id="{8F3004C3-EB53-4F66-BE83-724D781FA14A}"/>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eaLnBrk="1" hangingPunct="1">
              <a:buFont typeface="Arial" panose="020B0604020202020204" pitchFamily="34" charset="0"/>
              <a:buNone/>
            </a:pPr>
            <a:r>
              <a:rPr lang="tr" sz="2800" b="0" i="0" u="none" baseline="0"/>
              <a:t>Cezai Konularda Karşılıklı Yardıma ilişkin 1959 tarihli Avrupa Sözleşmesi </a:t>
            </a:r>
          </a:p>
          <a:p>
            <a:pPr algn="l" rtl="0" eaLnBrk="1" hangingPunct="1"/>
            <a:r>
              <a:rPr lang="tr" sz="2800" b="0" i="0" u="none" baseline="0">
                <a:latin typeface="Calibri" panose="020F0502020204030204" pitchFamily="34" charset="0"/>
              </a:rPr>
              <a:t>Siber Suçlar Sözleşmesinin (Budapeşte) arka planını oluşturur</a:t>
            </a:r>
          </a:p>
          <a:p>
            <a:pPr lvl="1" algn="l" rtl="0" eaLnBrk="1" hangingPunct="1"/>
            <a:r>
              <a:rPr lang="tr" sz="2400" b="0" i="0" u="none" baseline="0">
                <a:latin typeface="Calibri" panose="020F0502020204030204" pitchFamily="34" charset="0"/>
              </a:rPr>
              <a:t>Tüm üye devletler tarafından onaylanmıştır</a:t>
            </a:r>
          </a:p>
          <a:p>
            <a:pPr algn="l" rtl="0" eaLnBrk="1" hangingPunct="1"/>
            <a:r>
              <a:rPr lang="tr" sz="2800" b="0" i="0" u="none" baseline="0">
                <a:latin typeface="Calibri" panose="020F0502020204030204" pitchFamily="34" charset="0"/>
              </a:rPr>
              <a:t>Siber Suçlar Program Ofisi (C-PROC)</a:t>
            </a:r>
          </a:p>
          <a:p>
            <a:pPr lvl="1" algn="l" rtl="0" eaLnBrk="1" hangingPunct="1"/>
            <a:r>
              <a:rPr lang="tr" sz="2400" b="0" i="0" u="none" baseline="0">
                <a:latin typeface="Calibri" panose="020F0502020204030204" pitchFamily="34" charset="0"/>
              </a:rPr>
              <a:t>Tüm dünyadaki ülkelere yardım</a:t>
            </a:r>
          </a:p>
          <a:p>
            <a:pPr lvl="1" algn="l" rtl="0" eaLnBrk="1" hangingPunct="1"/>
            <a:r>
              <a:rPr lang="tr" sz="2400" b="0" i="0" u="none" baseline="0">
                <a:latin typeface="Calibri" panose="020F0502020204030204" pitchFamily="34" charset="0"/>
              </a:rPr>
              <a:t>Mevzuatın güçlendirilmesi</a:t>
            </a:r>
          </a:p>
          <a:p>
            <a:pPr lvl="1" algn="l" rtl="0" eaLnBrk="1" hangingPunct="1"/>
            <a:r>
              <a:rPr lang="tr" sz="2400" b="0" i="0" u="none" baseline="0">
                <a:latin typeface="Calibri" panose="020F0502020204030204" pitchFamily="34" charset="0"/>
              </a:rPr>
              <a:t>Eğitim</a:t>
            </a:r>
          </a:p>
          <a:p>
            <a:pPr lvl="1" algn="l" rtl="0" eaLnBrk="1" hangingPunct="1"/>
            <a:r>
              <a:rPr lang="tr" sz="2400" b="0" i="0" u="none" baseline="0">
                <a:latin typeface="Calibri" panose="020F0502020204030204" pitchFamily="34" charset="0"/>
              </a:rPr>
              <a:t>Uzman birimlerin kurulması</a:t>
            </a:r>
          </a:p>
          <a:p>
            <a:pPr lvl="1" algn="l" rtl="0" eaLnBrk="1" hangingPunct="1"/>
            <a:r>
              <a:rPr lang="tr" sz="2400" b="0" i="0" u="none" baseline="0">
                <a:latin typeface="Calibri" panose="020F0502020204030204" pitchFamily="34" charset="0"/>
              </a:rPr>
              <a:t>Çocukların korunması</a:t>
            </a:r>
          </a:p>
          <a:p>
            <a:pPr lvl="1" algn="l" rtl="0" eaLnBrk="1" hangingPunct="1"/>
            <a:r>
              <a:rPr lang="tr" sz="2400" b="0" i="0" u="none" baseline="0">
                <a:latin typeface="Calibri" panose="020F0502020204030204" pitchFamily="34" charset="0"/>
              </a:rPr>
              <a:t>Etkinliğin artırılması</a:t>
            </a:r>
          </a:p>
        </p:txBody>
      </p:sp>
      <p:pic>
        <p:nvPicPr>
          <p:cNvPr id="5" name="Picture 4">
            <a:extLst>
              <a:ext uri="{FF2B5EF4-FFF2-40B4-BE49-F238E27FC236}">
                <a16:creationId xmlns:a16="http://schemas.microsoft.com/office/drawing/2014/main" xmlns="" id="{6CC25CFB-1463-3A4D-B7FC-36AB86077322}"/>
              </a:ext>
            </a:extLst>
          </p:cNvPr>
          <p:cNvPicPr>
            <a:picLocks noChangeAspect="1"/>
          </p:cNvPicPr>
          <p:nvPr/>
        </p:nvPicPr>
        <p:blipFill>
          <a:blip r:embed="rId4" cstate="print"/>
          <a:stretch>
            <a:fillRect/>
          </a:stretch>
        </p:blipFill>
        <p:spPr>
          <a:xfrm>
            <a:off x="6888856" y="5231307"/>
            <a:ext cx="2133600" cy="1194816"/>
          </a:xfrm>
          <a:prstGeom prst="rect">
            <a:avLst/>
          </a:prstGeom>
        </p:spPr>
      </p:pic>
      <p:sp>
        <p:nvSpPr>
          <p:cNvPr id="16" name="TextBox 15">
            <a:extLst>
              <a:ext uri="{FF2B5EF4-FFF2-40B4-BE49-F238E27FC236}">
                <a16:creationId xmlns:a16="http://schemas.microsoft.com/office/drawing/2014/main" xmlns="" id="{BE0EC077-25B7-47D6-8464-AFB555FAA933}"/>
              </a:ext>
            </a:extLst>
          </p:cNvPr>
          <p:cNvSpPr txBox="1"/>
          <p:nvPr/>
        </p:nvSpPr>
        <p:spPr>
          <a:xfrm>
            <a:off x="35496" y="6228020"/>
            <a:ext cx="6678790" cy="369332"/>
          </a:xfrm>
          <a:prstGeom prst="rect">
            <a:avLst/>
          </a:prstGeom>
          <a:noFill/>
        </p:spPr>
        <p:txBody>
          <a:bodyPr wrap="square">
            <a:spAutoFit/>
          </a:bodyPr>
          <a:lstStyle/>
          <a:p>
            <a:pPr algn="l" rtl="0"/>
            <a:r>
              <a:rPr lang="tr" sz="1800" b="0" i="0" u="none" baseline="0">
                <a:effectLst/>
                <a:latin typeface="Calibri" panose="020F0502020204030204" pitchFamily="34" charset="0"/>
                <a:ea typeface="Calibri" panose="020F0502020204030204" pitchFamily="34" charset="0"/>
                <a:hlinkClick r:id="rId5"/>
              </a:rPr>
              <a:t>https://www.coe.int/en/web/cybercrime/cybercrime-office-c-proc</a:t>
            </a:r>
            <a:r>
              <a:rPr lang="tr" sz="1800" b="0" i="0" u="none" baseline="0">
                <a:effectLst/>
                <a:latin typeface="Calibri" panose="020F0502020204030204" pitchFamily="34" charset="0"/>
                <a:ea typeface="Calibri" panose="020F0502020204030204" pitchFamily="34" charset="0"/>
              </a:rPr>
              <a:t> </a:t>
            </a:r>
            <a:endParaRPr lang="tr" b="0" i="0" dirty="0">
              <a:solidFill>
                <a:srgbClr val="161616"/>
              </a:solidFill>
              <a:effectLst/>
              <a:latin typeface="Open Sans" panose="020B0606030504020204" pitchFamily="34" charset="0"/>
            </a:endParaRP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40</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40</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6" name="Rectangle 5">
            <a:extLst>
              <a:ext uri="{FF2B5EF4-FFF2-40B4-BE49-F238E27FC236}">
                <a16:creationId xmlns:a16="http://schemas.microsoft.com/office/drawing/2014/main" xmlns="" id="{089D15D4-7DCA-43C9-8719-B2058D26AC5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4192164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G8 (Yüksek Teknoloji Suçları Alt Grubu)</a:t>
            </a:r>
            <a:endParaRPr lang="tr"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pic>
        <p:nvPicPr>
          <p:cNvPr id="6" name="Picture 5">
            <a:extLst>
              <a:ext uri="{FF2B5EF4-FFF2-40B4-BE49-F238E27FC236}">
                <a16:creationId xmlns:a16="http://schemas.microsoft.com/office/drawing/2014/main" xmlns="" id="{F0509D3C-7A0B-B143-8C24-FB6A84458076}"/>
              </a:ext>
            </a:extLst>
          </p:cNvPr>
          <p:cNvPicPr>
            <a:picLocks noChangeAspect="1"/>
          </p:cNvPicPr>
          <p:nvPr/>
        </p:nvPicPr>
        <p:blipFill>
          <a:blip r:embed="rId4" cstate="print"/>
          <a:stretch>
            <a:fillRect/>
          </a:stretch>
        </p:blipFill>
        <p:spPr>
          <a:xfrm>
            <a:off x="7596335" y="962586"/>
            <a:ext cx="1427729" cy="1427729"/>
          </a:xfrm>
          <a:prstGeom prst="rect">
            <a:avLst/>
          </a:prstGeom>
        </p:spPr>
      </p:pic>
      <p:sp>
        <p:nvSpPr>
          <p:cNvPr id="16" name="Content Placeholder 1">
            <a:extLst>
              <a:ext uri="{FF2B5EF4-FFF2-40B4-BE49-F238E27FC236}">
                <a16:creationId xmlns:a16="http://schemas.microsoft.com/office/drawing/2014/main" xmlns="" id="{6F5E60C4-1136-4EE0-A61C-DB785E05444C}"/>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eaLnBrk="1" hangingPunct="1">
              <a:buFont typeface="Arial" panose="020B0604020202020204" pitchFamily="34" charset="0"/>
              <a:buNone/>
            </a:pPr>
            <a:r>
              <a:rPr lang="tr" b="0" i="0" u="none" baseline="0"/>
              <a:t>Daha proaktif seçenekler</a:t>
            </a:r>
          </a:p>
          <a:p>
            <a:pPr algn="l" rtl="0" eaLnBrk="1" hangingPunct="1"/>
            <a:r>
              <a:rPr lang="tr" sz="2800" b="0" i="0" u="none" baseline="0">
                <a:latin typeface="Calibri" panose="020F0502020204030204" pitchFamily="34" charset="0"/>
              </a:rPr>
              <a:t>G8 irtibat noktaları ağını oluşturdu</a:t>
            </a:r>
          </a:p>
          <a:p>
            <a:pPr algn="l" rtl="0" eaLnBrk="1" hangingPunct="1"/>
            <a:r>
              <a:rPr lang="tr" sz="2800" b="0" i="0" u="none" baseline="0">
                <a:latin typeface="Calibri" panose="020F0502020204030204" pitchFamily="34" charset="0"/>
              </a:rPr>
              <a:t>Uluslararası işbirliğinde referans halinde geldi</a:t>
            </a:r>
          </a:p>
          <a:p>
            <a:pPr lvl="1" algn="l" rtl="0" eaLnBrk="1" hangingPunct="1"/>
            <a:r>
              <a:rPr lang="tr" b="0" i="0" u="none" baseline="0">
                <a:latin typeface="Calibri" panose="020F0502020204030204" pitchFamily="34" charset="0"/>
              </a:rPr>
              <a:t>'7/24 Ağ'</a:t>
            </a:r>
          </a:p>
          <a:p>
            <a:pPr algn="l" rtl="0" eaLnBrk="1" hangingPunct="1"/>
            <a:r>
              <a:rPr lang="tr" sz="2800" b="0" i="0" u="none" baseline="0">
                <a:latin typeface="Calibri" panose="020F0502020204030204" pitchFamily="34" charset="0"/>
              </a:rPr>
              <a:t>İsim dizini – Ulaşılabilir ve gerektiğinde acil eylem gerçekleştirilmesini sağlayabilir</a:t>
            </a:r>
          </a:p>
          <a:p>
            <a:pPr algn="l" rtl="0" eaLnBrk="1" hangingPunct="1"/>
            <a:r>
              <a:rPr lang="tr" sz="2800" b="0" i="0" u="none" baseline="0">
                <a:latin typeface="Calibri" panose="020F0502020204030204" pitchFamily="34" charset="0"/>
              </a:rPr>
              <a:t>Yardım almaya ilişkin geleneksel yöntemleri geliştirir ve tamamlar</a:t>
            </a:r>
          </a:p>
          <a:p>
            <a:pPr algn="l" rtl="0" eaLnBrk="1" hangingPunct="1"/>
            <a:r>
              <a:rPr lang="tr" sz="2800" b="0" i="0" u="none" baseline="0">
                <a:latin typeface="Calibri" panose="020F0502020204030204" pitchFamily="34" charset="0"/>
              </a:rPr>
              <a:t>Karşılıklı Adli Yardım Antlaşmalarına başvurma şartının yerine geçmez</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41</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41</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5" name="Rectangle 4">
            <a:extLst>
              <a:ext uri="{FF2B5EF4-FFF2-40B4-BE49-F238E27FC236}">
                <a16:creationId xmlns:a16="http://schemas.microsoft.com/office/drawing/2014/main" xmlns=""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18473207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OAS (Amerikan Devletleri Örgütü)</a:t>
            </a:r>
            <a:endParaRPr lang="tr"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pic>
        <p:nvPicPr>
          <p:cNvPr id="10" name="Picture 9">
            <a:extLst>
              <a:ext uri="{FF2B5EF4-FFF2-40B4-BE49-F238E27FC236}">
                <a16:creationId xmlns:a16="http://schemas.microsoft.com/office/drawing/2014/main" xmlns="" id="{77543411-88C8-4996-A37B-563E935FF03B}"/>
              </a:ext>
            </a:extLst>
          </p:cNvPr>
          <p:cNvPicPr>
            <a:picLocks noChangeAspect="1"/>
          </p:cNvPicPr>
          <p:nvPr/>
        </p:nvPicPr>
        <p:blipFill>
          <a:blip r:embed="rId4" cstate="print"/>
          <a:stretch>
            <a:fillRect/>
          </a:stretch>
        </p:blipFill>
        <p:spPr>
          <a:xfrm>
            <a:off x="113025" y="1052736"/>
            <a:ext cx="5323072" cy="4089247"/>
          </a:xfrm>
          <a:prstGeom prst="rect">
            <a:avLst/>
          </a:prstGeom>
          <a:ln>
            <a:solidFill>
              <a:srgbClr val="0070C0"/>
            </a:solidFill>
          </a:ln>
        </p:spPr>
      </p:pic>
      <p:pic>
        <p:nvPicPr>
          <p:cNvPr id="12" name="Picture 11">
            <a:extLst>
              <a:ext uri="{FF2B5EF4-FFF2-40B4-BE49-F238E27FC236}">
                <a16:creationId xmlns:a16="http://schemas.microsoft.com/office/drawing/2014/main" xmlns="" id="{5ADB615E-6774-4774-AE2C-94489CF6F843}"/>
              </a:ext>
            </a:extLst>
          </p:cNvPr>
          <p:cNvPicPr>
            <a:picLocks noChangeAspect="1"/>
          </p:cNvPicPr>
          <p:nvPr/>
        </p:nvPicPr>
        <p:blipFill>
          <a:blip r:embed="rId5" cstate="print"/>
          <a:stretch>
            <a:fillRect/>
          </a:stretch>
        </p:blipFill>
        <p:spPr>
          <a:xfrm>
            <a:off x="3698503" y="2751290"/>
            <a:ext cx="5323072" cy="3477942"/>
          </a:xfrm>
          <a:prstGeom prst="rect">
            <a:avLst/>
          </a:prstGeom>
          <a:ln>
            <a:solidFill>
              <a:srgbClr val="0070C0"/>
            </a:solidFill>
          </a:ln>
        </p:spPr>
      </p:pic>
      <p:sp>
        <p:nvSpPr>
          <p:cNvPr id="16" name="TextBox 15">
            <a:extLst>
              <a:ext uri="{FF2B5EF4-FFF2-40B4-BE49-F238E27FC236}">
                <a16:creationId xmlns:a16="http://schemas.microsoft.com/office/drawing/2014/main" xmlns="" id="{67D49CEC-BAF6-4423-93F1-FD441079E3CB}"/>
              </a:ext>
            </a:extLst>
          </p:cNvPr>
          <p:cNvSpPr txBox="1"/>
          <p:nvPr/>
        </p:nvSpPr>
        <p:spPr>
          <a:xfrm>
            <a:off x="35496" y="6201331"/>
            <a:ext cx="4642944" cy="369332"/>
          </a:xfrm>
          <a:prstGeom prst="rect">
            <a:avLst/>
          </a:prstGeom>
          <a:noFill/>
        </p:spPr>
        <p:txBody>
          <a:bodyPr wrap="square">
            <a:spAutoFit/>
          </a:bodyPr>
          <a:lstStyle/>
          <a:p>
            <a:pPr algn="l" rtl="0"/>
            <a:r>
              <a:rPr lang="tr" b="0" i="0" u="none" baseline="0">
                <a:hlinkClick r:id="rId6"/>
              </a:rPr>
              <a:t>http://www.oas.org/juridico/english/cyber.htm</a:t>
            </a:r>
            <a:r>
              <a:rPr lang="tr" b="0" i="0" u="none" baseline="0"/>
              <a:t> </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42</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5" name="Rectangle 4">
            <a:extLst>
              <a:ext uri="{FF2B5EF4-FFF2-40B4-BE49-F238E27FC236}">
                <a16:creationId xmlns:a16="http://schemas.microsoft.com/office/drawing/2014/main" xmlns=""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6650944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Afrika Birliği</a:t>
            </a:r>
            <a:endParaRPr lang="tr"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8" name="Content Placeholder 1">
            <a:extLst>
              <a:ext uri="{FF2B5EF4-FFF2-40B4-BE49-F238E27FC236}">
                <a16:creationId xmlns:a16="http://schemas.microsoft.com/office/drawing/2014/main" xmlns="" id="{F97FF257-27F5-42C0-8A34-AC046C2EBF44}"/>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eaLnBrk="1" hangingPunct="1">
              <a:buNone/>
              <a:defRPr/>
            </a:pPr>
            <a:r>
              <a:rPr lang="tr" b="0" i="0" u="none" baseline="0"/>
              <a:t>Siber Güvenlik ve Kişisel Verilerin Korunması Sözleşmesi</a:t>
            </a:r>
          </a:p>
          <a:p>
            <a:pPr algn="l" rtl="0" eaLnBrk="1" hangingPunct="1">
              <a:defRPr/>
            </a:pPr>
            <a:r>
              <a:rPr lang="tr" sz="2800" b="0" i="0" u="none" baseline="0"/>
              <a:t>Afrika Birliği üyeleri tarafından imzalanmış çok taraflı bir antlaşmadır</a:t>
            </a:r>
            <a:endParaRPr lang="tr" sz="2800" dirty="0">
              <a:latin typeface="Calibri" panose="020F0502020204030204" pitchFamily="34" charset="0"/>
            </a:endParaRPr>
          </a:p>
          <a:p>
            <a:pPr algn="l" rtl="0" eaLnBrk="1" hangingPunct="1">
              <a:defRPr/>
            </a:pPr>
            <a:r>
              <a:rPr lang="tr" sz="2800" b="0" i="0" u="none" baseline="0"/>
              <a:t>Şunlara ilişkin yasama ilkeleri öngörür.</a:t>
            </a:r>
          </a:p>
          <a:p>
            <a:pPr lvl="1" algn="l" rtl="0" eaLnBrk="1" hangingPunct="1">
              <a:buFont typeface="Wingdings" panose="05000000000000000000" pitchFamily="2" charset="2"/>
              <a:buChar char="Ø"/>
              <a:defRPr/>
            </a:pPr>
            <a:r>
              <a:rPr lang="tr" b="0" i="0" u="none" baseline="0"/>
              <a:t>elektronik işlemler</a:t>
            </a:r>
          </a:p>
          <a:p>
            <a:pPr lvl="1" algn="l" rtl="0" eaLnBrk="1" hangingPunct="1">
              <a:buFont typeface="Wingdings" panose="05000000000000000000" pitchFamily="2" charset="2"/>
              <a:buChar char="Ø"/>
              <a:defRPr/>
            </a:pPr>
            <a:r>
              <a:rPr lang="tr" b="0" i="0" u="none" baseline="0"/>
              <a:t>kişisel verilerin korunması</a:t>
            </a:r>
          </a:p>
          <a:p>
            <a:pPr lvl="1" algn="l" rtl="0" eaLnBrk="1" hangingPunct="1">
              <a:buFont typeface="Wingdings" panose="05000000000000000000" pitchFamily="2" charset="2"/>
              <a:buChar char="Ø"/>
              <a:defRPr/>
            </a:pPr>
            <a:r>
              <a:rPr lang="tr" b="0" i="0" u="none" baseline="0"/>
              <a:t>siber güvenlik ve siber suçlar</a:t>
            </a:r>
          </a:p>
          <a:p>
            <a:pPr marL="0" indent="0" algn="l" rtl="0" eaLnBrk="1" hangingPunct="1">
              <a:buNone/>
              <a:defRPr/>
            </a:pPr>
            <a:endParaRPr lang="tr" dirty="0"/>
          </a:p>
        </p:txBody>
      </p:sp>
      <p:pic>
        <p:nvPicPr>
          <p:cNvPr id="5" name="Picture 4">
            <a:extLst>
              <a:ext uri="{FF2B5EF4-FFF2-40B4-BE49-F238E27FC236}">
                <a16:creationId xmlns:a16="http://schemas.microsoft.com/office/drawing/2014/main" xmlns="" id="{E06BE0DD-D9FE-6B4C-9374-CFA294050F53}"/>
              </a:ext>
            </a:extLst>
          </p:cNvPr>
          <p:cNvPicPr>
            <a:picLocks noChangeAspect="1"/>
          </p:cNvPicPr>
          <p:nvPr/>
        </p:nvPicPr>
        <p:blipFill>
          <a:blip r:embed="rId4" cstate="print"/>
          <a:stretch>
            <a:fillRect/>
          </a:stretch>
        </p:blipFill>
        <p:spPr>
          <a:xfrm>
            <a:off x="7297737" y="4690509"/>
            <a:ext cx="1666528" cy="1497051"/>
          </a:xfrm>
          <a:prstGeom prst="rect">
            <a:avLst/>
          </a:prstGeom>
        </p:spPr>
      </p:pic>
      <p:sp>
        <p:nvSpPr>
          <p:cNvPr id="16" name="TextBox 15">
            <a:extLst>
              <a:ext uri="{FF2B5EF4-FFF2-40B4-BE49-F238E27FC236}">
                <a16:creationId xmlns:a16="http://schemas.microsoft.com/office/drawing/2014/main" xmlns="" id="{D66A837E-A79A-40AE-8899-248280605289}"/>
              </a:ext>
            </a:extLst>
          </p:cNvPr>
          <p:cNvSpPr txBox="1"/>
          <p:nvPr/>
        </p:nvSpPr>
        <p:spPr>
          <a:xfrm>
            <a:off x="-36512" y="6228020"/>
            <a:ext cx="9297535" cy="369332"/>
          </a:xfrm>
          <a:prstGeom prst="rect">
            <a:avLst/>
          </a:prstGeom>
          <a:noFill/>
        </p:spPr>
        <p:txBody>
          <a:bodyPr wrap="square">
            <a:spAutoFit/>
          </a:bodyPr>
          <a:lstStyle/>
          <a:p>
            <a:pPr algn="l" rtl="0"/>
            <a:r>
              <a:rPr lang="tr" b="0" i="0" u="none" baseline="0">
                <a:hlinkClick r:id="rId5"/>
              </a:rPr>
              <a:t>https://au.int/en/treaties/african-union-convention-cyber-security-and-personal-data-protection</a:t>
            </a:r>
            <a:r>
              <a:rPr lang="tr" b="0" i="0" u="none" baseline="0"/>
              <a:t> </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43</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43</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6" name="Rectangle 5">
            <a:extLst>
              <a:ext uri="{FF2B5EF4-FFF2-40B4-BE49-F238E27FC236}">
                <a16:creationId xmlns:a16="http://schemas.microsoft.com/office/drawing/2014/main" xmlns="" id="{A176FB23-43DE-4BCB-B5F2-4BD0E39AABE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7528222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rtl="0" eaLnBrk="0" fontAlgn="base" hangingPunct="0">
              <a:spcBef>
                <a:spcPct val="0"/>
              </a:spcBef>
              <a:spcAft>
                <a:spcPct val="0"/>
              </a:spcAft>
            </a:pPr>
            <a:r>
              <a:rPr lang="tr" sz="2800" b="0" i="0" u="none" baseline="0">
                <a:solidFill>
                  <a:prstClr val="white"/>
                </a:solidFill>
                <a:latin typeface="Verdana" panose="020B0604030504040204" pitchFamily="34" charset="0"/>
                <a:ea typeface="Verdana" panose="020B0604030504040204" pitchFamily="34" charset="0"/>
              </a:rPr>
              <a:t>İngiliz Milletler Topluluğu</a:t>
            </a:r>
            <a:endParaRPr lang="tr" sz="2800" dirty="0">
              <a:solidFill>
                <a:prstClr val="white"/>
              </a:solidFill>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l" defTabSz="914400" rtl="0" eaLnBrk="0" fontAlgn="base" hangingPunct="0">
              <a:spcBef>
                <a:spcPct val="0"/>
              </a:spcBef>
              <a:spcAft>
                <a:spcPct val="0"/>
              </a:spcAft>
            </a:pPr>
            <a:endParaRPr lang="tr">
              <a:solidFill>
                <a:prstClr val="black"/>
              </a:solidFill>
              <a:ea typeface="MS PGothic" panose="020B0600070205080204" pitchFamily="34" charset="-128"/>
            </a:endParaRP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8803958" cy="5170646"/>
          </a:xfrm>
          <a:prstGeom prst="rect">
            <a:avLst/>
          </a:prstGeom>
        </p:spPr>
        <p:txBody>
          <a:bodyPr wrap="square">
            <a:spAutoFit/>
          </a:bodyPr>
          <a:lstStyle/>
          <a:p>
            <a:pPr marL="0" lvl="2" algn="l" defTabSz="914400" rtl="0" fontAlgn="base">
              <a:spcBef>
                <a:spcPct val="0"/>
              </a:spcBef>
              <a:spcAft>
                <a:spcPts val="1200"/>
              </a:spcAft>
              <a:defRPr/>
            </a:pPr>
            <a:r>
              <a:rPr lang="tr" sz="2800" b="1" i="0" u="none" baseline="0" dirty="0">
                <a:solidFill>
                  <a:prstClr val="black"/>
                </a:solidFill>
                <a:ea typeface="MS PGothic" panose="020B0600070205080204" pitchFamily="34" charset="-128"/>
              </a:rPr>
              <a:t>Örnek Mevzuat</a:t>
            </a:r>
          </a:p>
          <a:p>
            <a:pPr marL="0" lvl="2" algn="l" defTabSz="914400" rtl="0" fontAlgn="base">
              <a:spcBef>
                <a:spcPct val="0"/>
              </a:spcBef>
              <a:spcAft>
                <a:spcPts val="1200"/>
              </a:spcAft>
              <a:defRPr/>
            </a:pPr>
            <a:r>
              <a:rPr lang="tr" sz="2800" b="0" i="1" u="none" baseline="0" dirty="0">
                <a:solidFill>
                  <a:prstClr val="black"/>
                </a:solidFill>
                <a:ea typeface="MS PGothic" panose="020B0600070205080204" pitchFamily="34" charset="-128"/>
              </a:rPr>
              <a:t>Harare Programı</a:t>
            </a:r>
            <a:r>
              <a:rPr lang="tr" sz="2800" b="0" i="0" u="none" baseline="0" dirty="0">
                <a:solidFill>
                  <a:prstClr val="black"/>
                </a:solidFill>
                <a:ea typeface="MS PGothic" panose="020B0600070205080204" pitchFamily="34" charset="-128"/>
              </a:rPr>
              <a:t>, siber suç konuları da dahil olmak üzere cezai konularda İngiliz Milletler Topluluğu ülkelerinin hükümetleri arasında daha yüksek düzeyde ve daha ileri kapsamlı işbirliği sağlar.</a:t>
            </a:r>
          </a:p>
          <a:p>
            <a:pPr marL="0" lvl="2" algn="l" defTabSz="914400" rtl="0" fontAlgn="base">
              <a:spcBef>
                <a:spcPct val="0"/>
              </a:spcBef>
              <a:spcAft>
                <a:spcPts val="1200"/>
              </a:spcAft>
              <a:defRPr/>
            </a:pPr>
            <a:r>
              <a:rPr lang="tr" sz="2800" b="0" i="0" u="none" baseline="0" dirty="0">
                <a:solidFill>
                  <a:prstClr val="black"/>
                </a:solidFill>
                <a:ea typeface="MS PGothic" panose="020B0600070205080204" pitchFamily="34" charset="-128"/>
              </a:rPr>
              <a:t>Şunları içerir:</a:t>
            </a:r>
          </a:p>
          <a:p>
            <a:pPr marL="1028700" lvl="3" indent="-571500" algn="l" defTabSz="914400" rtl="0" fontAlgn="base">
              <a:spcBef>
                <a:spcPct val="0"/>
              </a:spcBef>
              <a:spcAft>
                <a:spcPts val="1200"/>
              </a:spcAft>
              <a:buFont typeface="Arial" panose="020B0604020202020204" pitchFamily="34" charset="0"/>
              <a:buChar char="•"/>
              <a:defRPr/>
            </a:pPr>
            <a:r>
              <a:rPr lang="tr" sz="2800" b="0" i="0" u="none" baseline="0" dirty="0">
                <a:solidFill>
                  <a:prstClr val="black"/>
                </a:solidFill>
                <a:ea typeface="MS PGothic" panose="020B0600070205080204" pitchFamily="34" charset="-128"/>
              </a:rPr>
              <a:t>Kişilerin kimliğinin ve yerinin tespit edilmesi, belgelerin tebliğ edilmesi, arama ve el koyma, delil elde etme, izleme, el koyma ve suç gelirlerini el koyulması</a:t>
            </a:r>
          </a:p>
          <a:p>
            <a:pPr marL="0" lvl="2" algn="l" defTabSz="914400" rtl="0" fontAlgn="base">
              <a:spcBef>
                <a:spcPct val="0"/>
              </a:spcBef>
              <a:spcAft>
                <a:spcPts val="1200"/>
              </a:spcAft>
              <a:defRPr/>
            </a:pPr>
            <a:endParaRPr lang="tr" sz="2800" dirty="0">
              <a:solidFill>
                <a:prstClr val="black"/>
              </a:solidFill>
              <a:ea typeface="MS PGothic" panose="020B0600070205080204" pitchFamily="34" charset="-128"/>
            </a:endParaRPr>
          </a:p>
        </p:txBody>
      </p:sp>
      <p:pic>
        <p:nvPicPr>
          <p:cNvPr id="6" name="Picture 5">
            <a:extLst>
              <a:ext uri="{FF2B5EF4-FFF2-40B4-BE49-F238E27FC236}">
                <a16:creationId xmlns:a16="http://schemas.microsoft.com/office/drawing/2014/main" xmlns="" id="{D944D14F-C982-C74B-9E8F-DD0D4C41E9D3}"/>
              </a:ext>
            </a:extLst>
          </p:cNvPr>
          <p:cNvPicPr>
            <a:picLocks noChangeAspect="1"/>
          </p:cNvPicPr>
          <p:nvPr/>
        </p:nvPicPr>
        <p:blipFill>
          <a:blip r:embed="rId4" cstate="print"/>
          <a:stretch>
            <a:fillRect/>
          </a:stretch>
        </p:blipFill>
        <p:spPr>
          <a:xfrm>
            <a:off x="7302500" y="5421925"/>
            <a:ext cx="1702580" cy="1021548"/>
          </a:xfrm>
          <a:prstGeom prst="rect">
            <a:avLst/>
          </a:prstGeom>
        </p:spPr>
      </p:pic>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44</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fontAlgn="base">
              <a:spcBef>
                <a:spcPct val="0"/>
              </a:spcBef>
              <a:spcAft>
                <a:spcPct val="0"/>
              </a:spcAft>
            </a:pPr>
            <a:fld id="{B517EF97-6CC0-48A9-BC0E-433EC7B55211}" type="slidenum">
              <a:rPr>
                <a:solidFill>
                  <a:prstClr val="black"/>
                </a:solidFill>
              </a:rPr>
              <a:pPr algn="r" rtl="0" fontAlgn="base">
                <a:spcBef>
                  <a:spcPct val="0"/>
                </a:spcBef>
                <a:spcAft>
                  <a:spcPct val="0"/>
                </a:spcAft>
              </a:pPr>
              <a:t>44</a:t>
            </a:fld>
            <a:endParaRPr lang="tr" dirty="0">
              <a:solidFill>
                <a:prstClr val="black"/>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0" eaLnBrk="0" fontAlgn="base" hangingPunct="0">
              <a:spcBef>
                <a:spcPct val="0"/>
              </a:spcBef>
              <a:spcAft>
                <a:spcPct val="0"/>
              </a:spcAft>
            </a:pPr>
            <a:endParaRPr lang="tr">
              <a:solidFill>
                <a:prstClr val="white"/>
              </a:solidFill>
            </a:endParaRPr>
          </a:p>
        </p:txBody>
      </p:sp>
      <p:sp>
        <p:nvSpPr>
          <p:cNvPr id="3" name="TextBox 2"/>
          <p:cNvSpPr txBox="1"/>
          <p:nvPr/>
        </p:nvSpPr>
        <p:spPr>
          <a:xfrm>
            <a:off x="88522" y="6557282"/>
            <a:ext cx="3672408" cy="400110"/>
          </a:xfrm>
          <a:prstGeom prst="rect">
            <a:avLst/>
          </a:prstGeom>
          <a:noFill/>
        </p:spPr>
        <p:txBody>
          <a:bodyPr wrap="square" rtlCol="0">
            <a:spAutoFit/>
          </a:bodyPr>
          <a:lstStyle/>
          <a:p>
            <a:pPr algn="l" defTabSz="914400" rtl="0" eaLnBrk="0" fontAlgn="base" hangingPunct="0">
              <a:spcBef>
                <a:spcPct val="0"/>
              </a:spcBef>
              <a:spcAft>
                <a:spcPct val="0"/>
              </a:spcAft>
            </a:pPr>
            <a:r>
              <a:rPr lang="tr" sz="2000" b="1" i="0" u="none" baseline="0">
                <a:solidFill>
                  <a:prstClr val="white"/>
                </a:solidFill>
                <a:latin typeface="Segoe UI" pitchFamily="34" charset="0"/>
                <a:ea typeface="Segoe UI" pitchFamily="34" charset="0"/>
                <a:cs typeface="Segoe UI" pitchFamily="34" charset="0"/>
              </a:rPr>
              <a:t>www.coe.int/cybercrime</a:t>
            </a:r>
          </a:p>
        </p:txBody>
      </p:sp>
      <p:sp>
        <p:nvSpPr>
          <p:cNvPr id="8" name="Rectangle 7">
            <a:extLst>
              <a:ext uri="{FF2B5EF4-FFF2-40B4-BE49-F238E27FC236}">
                <a16:creationId xmlns:a16="http://schemas.microsoft.com/office/drawing/2014/main" xmlns="" id="{39925A32-809D-4143-BC17-C798C6EB139F}"/>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914400" rtl="0" eaLnBrk="0" fontAlgn="base" hangingPunct="0">
              <a:spcBef>
                <a:spcPct val="0"/>
              </a:spcBef>
              <a:spcAft>
                <a:spcPct val="0"/>
              </a:spcAft>
              <a:defRPr/>
            </a:pPr>
            <a:r>
              <a:rPr lang="tr" sz="1200" b="1" i="0" u="none" baseline="0">
                <a:solidFill>
                  <a:srgbClr val="FFFFFF"/>
                </a:solidFill>
                <a:latin typeface="Verdana" charset="0"/>
                <a:cs typeface="Verdana" charset="0"/>
              </a:rPr>
              <a:t>www.coe.int/cybercrime</a:t>
            </a:r>
            <a:endParaRPr lang="tr" sz="1200" dirty="0">
              <a:solidFill>
                <a:prstClr val="white"/>
              </a:solidFill>
            </a:endParaRPr>
          </a:p>
        </p:txBody>
      </p:sp>
    </p:spTree>
    <p:extLst>
      <p:ext uri="{BB962C8B-B14F-4D97-AF65-F5344CB8AC3E}">
        <p14:creationId xmlns:p14="http://schemas.microsoft.com/office/powerpoint/2010/main" xmlns="" val="38352906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Dünya Bankası</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19" name="Content Placeholder 1">
            <a:extLst>
              <a:ext uri="{FF2B5EF4-FFF2-40B4-BE49-F238E27FC236}">
                <a16:creationId xmlns:a16="http://schemas.microsoft.com/office/drawing/2014/main" xmlns="" id="{9862464D-8B1B-4FD5-AEAC-0662CE90FB58}"/>
              </a:ext>
            </a:extLst>
          </p:cNvPr>
          <p:cNvSpPr txBox="1">
            <a:spLocks/>
          </p:cNvSpPr>
          <p:nvPr/>
        </p:nvSpPr>
        <p:spPr>
          <a:xfrm>
            <a:off x="251520" y="980728"/>
            <a:ext cx="4735008"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eaLnBrk="1" hangingPunct="1">
              <a:buFont typeface="Arial" panose="020B0604020202020204" pitchFamily="34" charset="0"/>
              <a:buNone/>
            </a:pPr>
            <a:r>
              <a:rPr lang="tr" b="0" i="0" u="none" baseline="0"/>
              <a:t>Siber suçlarla mücadele</a:t>
            </a:r>
          </a:p>
          <a:p>
            <a:pPr algn="l" rtl="0" eaLnBrk="1" hangingPunct="1"/>
            <a:r>
              <a:rPr lang="tr" sz="2800" b="0" i="0" u="none" baseline="0">
                <a:latin typeface="Calibri" panose="020F0502020204030204" pitchFamily="34" charset="0"/>
              </a:rPr>
              <a:t>Araçlar oluşturma ve kapasite geliştirme</a:t>
            </a:r>
          </a:p>
          <a:p>
            <a:pPr algn="l" rtl="0" eaLnBrk="1" hangingPunct="1"/>
            <a:r>
              <a:rPr lang="tr" sz="2800" b="0" i="0" u="none" baseline="0">
                <a:latin typeface="Calibri" panose="020F0502020204030204" pitchFamily="34" charset="0"/>
              </a:rPr>
              <a:t>Araç seti: </a:t>
            </a:r>
          </a:p>
          <a:p>
            <a:pPr lvl="1" algn="l" rtl="0" eaLnBrk="1" hangingPunct="1"/>
            <a:r>
              <a:rPr lang="tr" b="0" i="0" u="none" baseline="0">
                <a:latin typeface="Calibri" panose="020F0502020204030204" pitchFamily="34" charset="0"/>
              </a:rPr>
              <a:t>Siber suçlarla mücadeledeki iyi uygulamaları sentezleyen ve dokuz boyut veya bölüm halinde düzenlenmiş bir kaynak</a:t>
            </a:r>
            <a:endParaRPr lang="tr" altLang="sr-Latn-RS" dirty="0">
              <a:latin typeface="Calibri" panose="020F0502020204030204" pitchFamily="34" charset="0"/>
            </a:endParaRPr>
          </a:p>
        </p:txBody>
      </p:sp>
      <p:pic>
        <p:nvPicPr>
          <p:cNvPr id="6" name="Picture 5">
            <a:extLst>
              <a:ext uri="{FF2B5EF4-FFF2-40B4-BE49-F238E27FC236}">
                <a16:creationId xmlns:a16="http://schemas.microsoft.com/office/drawing/2014/main" xmlns="" id="{7B123928-80CB-4610-B55A-B23EDB4033F1}"/>
              </a:ext>
            </a:extLst>
          </p:cNvPr>
          <p:cNvPicPr>
            <a:picLocks noChangeAspect="1"/>
          </p:cNvPicPr>
          <p:nvPr/>
        </p:nvPicPr>
        <p:blipFill>
          <a:blip r:embed="rId4" cstate="print"/>
          <a:stretch>
            <a:fillRect/>
          </a:stretch>
        </p:blipFill>
        <p:spPr>
          <a:xfrm>
            <a:off x="5130054" y="1174110"/>
            <a:ext cx="3647394" cy="3789040"/>
          </a:xfrm>
          <a:prstGeom prst="rect">
            <a:avLst/>
          </a:prstGeom>
        </p:spPr>
      </p:pic>
      <p:pic>
        <p:nvPicPr>
          <p:cNvPr id="2050" name="Picture 2" descr="India slips to 7th largest economy in 2018">
            <a:extLst>
              <a:ext uri="{FF2B5EF4-FFF2-40B4-BE49-F238E27FC236}">
                <a16:creationId xmlns:a16="http://schemas.microsoft.com/office/drawing/2014/main" xmlns="" id="{40C77A70-5BD8-484F-88FD-6155EBD5BBFC}"/>
              </a:ext>
            </a:extLst>
          </p:cNvPr>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b="13038"/>
          <a:stretch/>
        </p:blipFill>
        <p:spPr bwMode="auto">
          <a:xfrm>
            <a:off x="7380312" y="4992109"/>
            <a:ext cx="1763688" cy="1533736"/>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a:extLst>
              <a:ext uri="{FF2B5EF4-FFF2-40B4-BE49-F238E27FC236}">
                <a16:creationId xmlns:a16="http://schemas.microsoft.com/office/drawing/2014/main" xmlns="" id="{A2E13060-E61F-411C-AF8B-4551095D2609}"/>
              </a:ext>
            </a:extLst>
          </p:cNvPr>
          <p:cNvSpPr txBox="1"/>
          <p:nvPr/>
        </p:nvSpPr>
        <p:spPr>
          <a:xfrm>
            <a:off x="88522" y="6208891"/>
            <a:ext cx="4642944" cy="369332"/>
          </a:xfrm>
          <a:prstGeom prst="rect">
            <a:avLst/>
          </a:prstGeom>
          <a:noFill/>
        </p:spPr>
        <p:txBody>
          <a:bodyPr wrap="square">
            <a:spAutoFit/>
          </a:bodyPr>
          <a:lstStyle/>
          <a:p>
            <a:pPr algn="l" rtl="0"/>
            <a:r>
              <a:rPr lang="tr" b="0" i="0" u="none" baseline="0">
                <a:hlinkClick r:id="rId6"/>
              </a:rPr>
              <a:t>http://www.combattingcybercrime.org/</a:t>
            </a:r>
            <a:r>
              <a:rPr lang="tr" b="0" i="0" u="none" baseline="0"/>
              <a:t> </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45</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45</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8" name="Rectangle 7">
            <a:extLst>
              <a:ext uri="{FF2B5EF4-FFF2-40B4-BE49-F238E27FC236}">
                <a16:creationId xmlns:a16="http://schemas.microsoft.com/office/drawing/2014/main" xmlns=""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34706341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PILON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19" name="Content Placeholder 1">
            <a:extLst>
              <a:ext uri="{FF2B5EF4-FFF2-40B4-BE49-F238E27FC236}">
                <a16:creationId xmlns:a16="http://schemas.microsoft.com/office/drawing/2014/main" xmlns="" id="{9862464D-8B1B-4FD5-AEAC-0662CE90FB58}"/>
              </a:ext>
            </a:extLst>
          </p:cNvPr>
          <p:cNvSpPr txBox="1">
            <a:spLocks/>
          </p:cNvSpPr>
          <p:nvPr/>
        </p:nvSpPr>
        <p:spPr>
          <a:xfrm>
            <a:off x="251520" y="980728"/>
            <a:ext cx="8496944"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eaLnBrk="1" hangingPunct="1">
              <a:buFont typeface="Arial" panose="020B0604020202020204" pitchFamily="34" charset="0"/>
              <a:buNone/>
            </a:pPr>
            <a:r>
              <a:rPr lang="tr" b="0" i="0" u="none" baseline="0"/>
              <a:t>Pasifik Adaları Kolluk Kuvvetleri Ağı</a:t>
            </a:r>
          </a:p>
          <a:p>
            <a:pPr marL="0" indent="0" algn="l" rtl="0" eaLnBrk="1" hangingPunct="1">
              <a:buFont typeface="Arial" panose="020B0604020202020204" pitchFamily="34" charset="0"/>
              <a:buNone/>
            </a:pPr>
            <a:endParaRPr lang="tr" altLang="sr-Latn-RS" dirty="0">
              <a:latin typeface="Calibri" panose="020F0502020204030204" pitchFamily="34" charset="0"/>
            </a:endParaRPr>
          </a:p>
        </p:txBody>
      </p:sp>
      <p:pic>
        <p:nvPicPr>
          <p:cNvPr id="7" name="Picture 6">
            <a:extLst>
              <a:ext uri="{FF2B5EF4-FFF2-40B4-BE49-F238E27FC236}">
                <a16:creationId xmlns:a16="http://schemas.microsoft.com/office/drawing/2014/main" xmlns="" id="{FE63792F-B0D3-4535-90EF-EE8C50491581}"/>
              </a:ext>
            </a:extLst>
          </p:cNvPr>
          <p:cNvPicPr>
            <a:picLocks noChangeAspect="1"/>
          </p:cNvPicPr>
          <p:nvPr/>
        </p:nvPicPr>
        <p:blipFill>
          <a:blip r:embed="rId4" cstate="print"/>
          <a:stretch>
            <a:fillRect/>
          </a:stretch>
        </p:blipFill>
        <p:spPr>
          <a:xfrm>
            <a:off x="1370010" y="1561573"/>
            <a:ext cx="6259963" cy="4538041"/>
          </a:xfrm>
          <a:prstGeom prst="rect">
            <a:avLst/>
          </a:prstGeom>
          <a:ln>
            <a:solidFill>
              <a:srgbClr val="0070C0"/>
            </a:solidFill>
          </a:ln>
        </p:spPr>
      </p:pic>
      <p:sp>
        <p:nvSpPr>
          <p:cNvPr id="16" name="TextBox 15">
            <a:extLst>
              <a:ext uri="{FF2B5EF4-FFF2-40B4-BE49-F238E27FC236}">
                <a16:creationId xmlns:a16="http://schemas.microsoft.com/office/drawing/2014/main" xmlns="" id="{B1FA651F-1AE4-4020-9D11-A1272DE845D3}"/>
              </a:ext>
            </a:extLst>
          </p:cNvPr>
          <p:cNvSpPr txBox="1"/>
          <p:nvPr/>
        </p:nvSpPr>
        <p:spPr>
          <a:xfrm>
            <a:off x="35496" y="6228020"/>
            <a:ext cx="5851698" cy="369332"/>
          </a:xfrm>
          <a:prstGeom prst="rect">
            <a:avLst/>
          </a:prstGeom>
          <a:noFill/>
        </p:spPr>
        <p:txBody>
          <a:bodyPr wrap="square">
            <a:spAutoFit/>
          </a:bodyPr>
          <a:lstStyle/>
          <a:p>
            <a:pPr algn="l" rtl="0"/>
            <a:r>
              <a:rPr lang="tr" sz="1800" b="0" i="0" u="none" baseline="0">
                <a:solidFill>
                  <a:srgbClr val="D8DADD"/>
                </a:solidFill>
                <a:effectLst/>
                <a:hlinkClick r:id="rId5"/>
              </a:rPr>
              <a:t>http://pilonsec.org/strategicplan/cybercrime-pilon</a:t>
            </a:r>
            <a:r>
              <a:rPr lang="tr" sz="1800" b="0" i="0" u="none" baseline="0">
                <a:solidFill>
                  <a:srgbClr val="D8DADD"/>
                </a:solidFill>
                <a:effectLst/>
              </a:rPr>
              <a:t> </a:t>
            </a:r>
            <a:endParaRPr lang="tr" sz="1200" dirty="0">
              <a:effectLst/>
              <a:ea typeface="Calibri" panose="020F0502020204030204" pitchFamily="34" charset="0"/>
            </a:endParaRP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46</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46</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8" name="Rectangle 7">
            <a:extLst>
              <a:ext uri="{FF2B5EF4-FFF2-40B4-BE49-F238E27FC236}">
                <a16:creationId xmlns:a16="http://schemas.microsoft.com/office/drawing/2014/main" xmlns=""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3060756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848AB73-6CF7-4B50-ACEB-48BD4182E7C5}"/>
              </a:ext>
            </a:extLst>
          </p:cNvPr>
          <p:cNvSpPr>
            <a:spLocks noGrp="1"/>
          </p:cNvSpPr>
          <p:nvPr>
            <p:ph type="sldNum" sz="quarter" idx="10"/>
          </p:nvPr>
        </p:nvSpPr>
        <p:spPr/>
        <p:txBody>
          <a:bodyPr/>
          <a:lstStyle/>
          <a:p>
            <a:pPr algn="r" rtl="0"/>
            <a:fld id="{49C04F3A-82BD-4011-AADB-1F79FD7DF4BC}" type="slidenum">
              <a:rPr>
                <a:solidFill>
                  <a:prstClr val="black">
                    <a:tint val="75000"/>
                  </a:prstClr>
                </a:solidFill>
              </a:rPr>
              <a:pPr algn="r" rtl="0"/>
              <a:t>47</a:t>
            </a:fld>
            <a:endParaRPr lang="tr" dirty="0">
              <a:solidFill>
                <a:prstClr val="black">
                  <a:tint val="75000"/>
                </a:prstClr>
              </a:solidFill>
            </a:endParaRPr>
          </a:p>
        </p:txBody>
      </p:sp>
    </p:spTree>
    <p:extLst>
      <p:ext uri="{BB962C8B-B14F-4D97-AF65-F5344CB8AC3E}">
        <p14:creationId xmlns:p14="http://schemas.microsoft.com/office/powerpoint/2010/main" xmlns="" val="33257974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pPr algn="l" rtl="0"/>
            <a:r>
              <a:rPr lang="tr" sz="3200" b="1" i="0" u="none" baseline="0" dirty="0" smtClean="0"/>
              <a:t>Sİber </a:t>
            </a:r>
            <a:r>
              <a:rPr lang="tr" sz="3200" b="1" i="0" u="none" baseline="0" dirty="0"/>
              <a:t>Suçlar ve Vaka </a:t>
            </a:r>
            <a:r>
              <a:rPr lang="tr" sz="3200" b="1" i="0" u="none" baseline="0" dirty="0" smtClean="0"/>
              <a:t>ÇalIşmalarI</a:t>
            </a:r>
            <a:endParaRPr lang="tr" sz="3200" b="1" i="0" u="none" baseline="0" dirty="0"/>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pPr algn="l" rtl="0"/>
            <a:r>
              <a:rPr lang="tr" b="0" i="0" u="none" baseline="0"/>
              <a:t>Siber Suçlarla İlgili Temel Bilgiler</a:t>
            </a: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rtl="0" eaLnBrk="0" fontAlgn="base" hangingPunct="0">
              <a:spcBef>
                <a:spcPct val="0"/>
              </a:spcBef>
              <a:spcAft>
                <a:spcPct val="0"/>
              </a:spcAft>
              <a:defRPr/>
            </a:pPr>
            <a:endParaRPr lang="tr">
              <a:solidFill>
                <a:prstClr val="white"/>
              </a:solidFill>
            </a:endParaRPr>
          </a:p>
        </p:txBody>
      </p:sp>
      <p:sp>
        <p:nvSpPr>
          <p:cNvPr id="9" name="TextBox 7">
            <a:extLst>
              <a:ext uri="{FF2B5EF4-FFF2-40B4-BE49-F238E27FC236}">
                <a16:creationId xmlns:a16="http://schemas.microsoft.com/office/drawing/2014/main" xmlns=""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rtl="0" eaLnBrk="0" fontAlgn="base" hangingPunct="0">
              <a:spcBef>
                <a:spcPct val="0"/>
              </a:spcBef>
              <a:spcAft>
                <a:spcPct val="0"/>
              </a:spcAft>
            </a:pPr>
            <a:r>
              <a:rPr lang="tr" sz="3200" b="0" i="0" u="none" baseline="0">
                <a:solidFill>
                  <a:prstClr val="white"/>
                </a:solidFill>
                <a:latin typeface="Verdana" charset="0"/>
                <a:cs typeface="Verdana" charset="0"/>
              </a:rPr>
              <a:t>Bölüm 5</a:t>
            </a:r>
            <a:endParaRPr lang="tr" sz="2000" dirty="0">
              <a:solidFill>
                <a:prstClr val="white"/>
              </a:solidFill>
              <a:latin typeface="Verdana" charset="0"/>
              <a:cs typeface="Verdana" charset="0"/>
            </a:endParaRP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914400" rtl="0" eaLnBrk="0" fontAlgn="base" hangingPunct="0">
              <a:spcBef>
                <a:spcPct val="0"/>
              </a:spcBef>
              <a:spcAft>
                <a:spcPct val="0"/>
              </a:spcAft>
              <a:defRPr/>
            </a:pPr>
            <a:r>
              <a:rPr lang="tr" sz="1200" b="1" i="0" u="none" baseline="0">
                <a:solidFill>
                  <a:srgbClr val="FFFFFF"/>
                </a:solidFill>
                <a:latin typeface="Verdana" charset="0"/>
                <a:cs typeface="Verdana" charset="0"/>
              </a:rPr>
              <a:t>www.coe.int/cybercrime</a:t>
            </a:r>
            <a:endParaRPr lang="tr" sz="1200" dirty="0">
              <a:solidFill>
                <a:prstClr val="white"/>
              </a:solidFill>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l" defTabSz="914400" rtl="0" eaLnBrk="0" fontAlgn="base" hangingPunct="0">
              <a:spcBef>
                <a:spcPct val="0"/>
              </a:spcBef>
              <a:spcAft>
                <a:spcPct val="0"/>
              </a:spcAft>
            </a:pPr>
            <a:r>
              <a:rPr lang="tr" sz="1200" b="1" i="0" u="none" baseline="0">
                <a:solidFill>
                  <a:srgbClr val="FFFFFF"/>
                </a:solidFill>
                <a:latin typeface="Verdana" charset="0"/>
                <a:ea typeface="MS PGothic" panose="020B0600070205080204" pitchFamily="34" charset="-128"/>
                <a:cs typeface="Verdana" charset="0"/>
              </a:rPr>
              <a:t>www.coe.int/cybercrime</a:t>
            </a:r>
            <a:r>
              <a:rPr lang="tr" sz="1200" b="0" i="0" u="none" baseline="0">
                <a:solidFill>
                  <a:srgbClr val="FFFFFF"/>
                </a:solidFill>
                <a:latin typeface="Verdana" charset="0"/>
                <a:ea typeface="MS PGothic" panose="020B0600070205080204" pitchFamily="34" charset="-128"/>
                <a:cs typeface="Verdana" charset="0"/>
              </a:rPr>
              <a:t>						</a:t>
            </a:r>
            <a:r>
              <a:rPr lang="tr" sz="1200" b="1" i="0" u="none" baseline="0">
                <a:solidFill>
                  <a:srgbClr val="FFFFFF"/>
                </a:solidFill>
                <a:latin typeface="Verdana" charset="0"/>
                <a:ea typeface="MS PGothic" panose="020B0600070205080204" pitchFamily="34" charset="-128"/>
                <a:cs typeface="Verdana" charset="0"/>
              </a:rPr>
              <a:t>                        - </a:t>
            </a:r>
            <a:fld id="{F50FF694-912A-834E-AD45-B984C7BF2CE4}" type="slidenum">
              <a:rPr sz="1200" b="1">
                <a:solidFill>
                  <a:srgbClr val="FFFFFF"/>
                </a:solidFill>
                <a:latin typeface="Verdana" charset="0"/>
                <a:ea typeface="MS PGothic" panose="020B0600070205080204" pitchFamily="34" charset="-128"/>
                <a:cs typeface="Verdana" charset="0"/>
              </a:rPr>
              <a:pPr algn="l" defTabSz="914400" rtl="0" eaLnBrk="0" fontAlgn="base" hangingPunct="0">
                <a:spcBef>
                  <a:spcPct val="0"/>
                </a:spcBef>
                <a:spcAft>
                  <a:spcPct val="0"/>
                </a:spcAft>
              </a:pPr>
              <a:t>48</a:t>
            </a:fld>
            <a:r>
              <a:rPr lang="tr" sz="1200" b="1" i="0" u="none" baseline="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271114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pPr algn="l" rtl="0"/>
            <a:r>
              <a:rPr lang="tr" sz="3200" b="1" i="0" u="none" baseline="0" dirty="0" smtClean="0">
                <a:solidFill>
                  <a:schemeClr val="accent1">
                    <a:lumMod val="50000"/>
                  </a:schemeClr>
                </a:solidFill>
              </a:rPr>
              <a:t>Sİber </a:t>
            </a:r>
            <a:r>
              <a:rPr lang="tr" sz="3200" b="1" i="0" u="none" baseline="0" dirty="0">
                <a:solidFill>
                  <a:schemeClr val="accent1">
                    <a:lumMod val="50000"/>
                  </a:schemeClr>
                </a:solidFill>
              </a:rPr>
              <a:t>ortama </a:t>
            </a:r>
            <a:r>
              <a:rPr lang="tr" sz="3200" b="1" i="0" u="none" baseline="0" dirty="0" smtClean="0">
                <a:solidFill>
                  <a:schemeClr val="accent1">
                    <a:lumMod val="50000"/>
                  </a:schemeClr>
                </a:solidFill>
              </a:rPr>
              <a:t>bağlI suçlar</a:t>
            </a:r>
            <a:endParaRPr lang="tr" sz="3200" b="1" i="0" u="none" baseline="0" dirty="0">
              <a:solidFill>
                <a:schemeClr val="accent1">
                  <a:lumMod val="50000"/>
                </a:schemeClr>
              </a:solidFill>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rtl="0" eaLnBrk="0" fontAlgn="base" hangingPunct="0">
              <a:spcBef>
                <a:spcPct val="0"/>
              </a:spcBef>
              <a:spcAft>
                <a:spcPct val="0"/>
              </a:spcAft>
              <a:defRPr/>
            </a:pPr>
            <a:endParaRPr lang="tr">
              <a:solidFill>
                <a:prstClr val="white"/>
              </a:solidFill>
            </a:endParaRP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914400" rtl="0" eaLnBrk="0" fontAlgn="base" hangingPunct="0">
              <a:spcBef>
                <a:spcPct val="0"/>
              </a:spcBef>
              <a:spcAft>
                <a:spcPct val="0"/>
              </a:spcAft>
              <a:defRPr/>
            </a:pPr>
            <a:r>
              <a:rPr lang="tr" sz="1200" b="1" i="0" u="none" baseline="0">
                <a:solidFill>
                  <a:srgbClr val="FFFFFF"/>
                </a:solidFill>
                <a:latin typeface="Verdana" charset="0"/>
                <a:cs typeface="Verdana" charset="0"/>
              </a:rPr>
              <a:t>www.coe.int/cybercrime</a:t>
            </a:r>
            <a:endParaRPr lang="tr" sz="1200" dirty="0">
              <a:solidFill>
                <a:prstClr val="white"/>
              </a:solidFill>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l" defTabSz="914400" rtl="0" eaLnBrk="0" fontAlgn="base" hangingPunct="0">
              <a:spcBef>
                <a:spcPct val="0"/>
              </a:spcBef>
              <a:spcAft>
                <a:spcPct val="0"/>
              </a:spcAft>
            </a:pPr>
            <a:r>
              <a:rPr lang="tr" sz="1200" b="1" i="0" u="none" baseline="0">
                <a:solidFill>
                  <a:srgbClr val="FFFFFF"/>
                </a:solidFill>
                <a:latin typeface="Verdana" charset="0"/>
                <a:ea typeface="MS PGothic" panose="020B0600070205080204" pitchFamily="34" charset="-128"/>
                <a:cs typeface="Verdana" charset="0"/>
              </a:rPr>
              <a:t>www.coe.int/cybercrime</a:t>
            </a:r>
            <a:r>
              <a:rPr lang="tr" sz="1200" b="0" i="0" u="none" baseline="0">
                <a:solidFill>
                  <a:srgbClr val="FFFFFF"/>
                </a:solidFill>
                <a:latin typeface="Verdana" charset="0"/>
                <a:ea typeface="MS PGothic" panose="020B0600070205080204" pitchFamily="34" charset="-128"/>
                <a:cs typeface="Verdana" charset="0"/>
              </a:rPr>
              <a:t>						</a:t>
            </a:r>
            <a:r>
              <a:rPr lang="tr" sz="1200" b="1" i="0" u="none" baseline="0">
                <a:solidFill>
                  <a:srgbClr val="FFFFFF"/>
                </a:solidFill>
                <a:latin typeface="Verdana" charset="0"/>
                <a:ea typeface="MS PGothic" panose="020B0600070205080204" pitchFamily="34" charset="-128"/>
                <a:cs typeface="Verdana" charset="0"/>
              </a:rPr>
              <a:t>                        - </a:t>
            </a:r>
            <a:fld id="{F50FF694-912A-834E-AD45-B984C7BF2CE4}" type="slidenum">
              <a:rPr sz="1200" b="1">
                <a:solidFill>
                  <a:srgbClr val="FFFFFF"/>
                </a:solidFill>
                <a:latin typeface="Verdana" charset="0"/>
                <a:ea typeface="MS PGothic" panose="020B0600070205080204" pitchFamily="34" charset="-128"/>
                <a:cs typeface="Verdana" charset="0"/>
              </a:rPr>
              <a:pPr algn="l" defTabSz="914400" rtl="0" eaLnBrk="0" fontAlgn="base" hangingPunct="0">
                <a:spcBef>
                  <a:spcPct val="0"/>
                </a:spcBef>
                <a:spcAft>
                  <a:spcPct val="0"/>
                </a:spcAft>
              </a:pPr>
              <a:t>49</a:t>
            </a:fld>
            <a:r>
              <a:rPr lang="tr" sz="1200" b="1" i="0" u="none" baseline="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4223226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tr" sz="3200" b="1" i="0" u="none" baseline="0" dirty="0" smtClean="0">
                <a:latin typeface="+mn-lt"/>
              </a:rPr>
              <a:t>'BİLGİ </a:t>
            </a:r>
            <a:r>
              <a:rPr lang="tr" sz="3200" b="1" i="0" u="none" baseline="0" dirty="0">
                <a:latin typeface="+mn-lt"/>
              </a:rPr>
              <a:t>Toplumu'</a:t>
            </a:r>
            <a:endParaRPr lang="tr" sz="3200" dirty="0">
              <a:latin typeface="+mn-lt"/>
            </a:endParaRPr>
          </a:p>
        </p:txBody>
      </p:sp>
      <p:sp>
        <p:nvSpPr>
          <p:cNvPr id="3" name="Text Placeholder 2"/>
          <p:cNvSpPr>
            <a:spLocks noGrp="1"/>
          </p:cNvSpPr>
          <p:nvPr>
            <p:ph type="body" idx="1"/>
          </p:nvPr>
        </p:nvSpPr>
        <p:spPr/>
        <p:txBody>
          <a:bodyPr/>
          <a:lstStyle/>
          <a:p>
            <a:pPr algn="l" rtl="0"/>
            <a:r>
              <a:rPr lang="tr" b="0" i="0" u="none" baseline="0" dirty="0"/>
              <a:t>Siber Suçlarla İlgili Temel Bilgiler</a:t>
            </a:r>
          </a:p>
          <a:p>
            <a:endParaRPr lang="tr" dirty="0"/>
          </a:p>
        </p:txBody>
      </p:sp>
      <p:sp>
        <p:nvSpPr>
          <p:cNvPr id="4" name="Slide Number Placeholder 3"/>
          <p:cNvSpPr>
            <a:spLocks noGrp="1"/>
          </p:cNvSpPr>
          <p:nvPr>
            <p:ph type="sldNum" sz="quarter" idx="10"/>
          </p:nvPr>
        </p:nvSpPr>
        <p:spPr/>
        <p:txBody>
          <a:bodyPr/>
          <a:lstStyle/>
          <a:p>
            <a:pPr algn="r" rtl="0"/>
            <a:fld id="{49C04F3A-82BD-4011-AADB-1F79FD7DF4BC}" type="slidenum">
              <a:rPr/>
              <a:pPr algn="r" rtl="0"/>
              <a:t>5</a:t>
            </a:fld>
            <a:endParaRPr lang="tr" dirty="0"/>
          </a:p>
        </p:txBody>
      </p:sp>
      <p:sp>
        <p:nvSpPr>
          <p:cNvPr id="5" name="Text Placeholder 4"/>
          <p:cNvSpPr>
            <a:spLocks noGrp="1"/>
          </p:cNvSpPr>
          <p:nvPr>
            <p:ph type="body" sz="quarter" idx="11"/>
          </p:nvPr>
        </p:nvSpPr>
        <p:spPr/>
        <p:txBody>
          <a:bodyPr>
            <a:normAutofit lnSpcReduction="10000"/>
          </a:bodyPr>
          <a:lstStyle/>
          <a:p>
            <a:endParaRPr lang="tr" dirty="0">
              <a:latin typeface="Verdana" charset="0"/>
              <a:cs typeface="Verdana" charset="0"/>
            </a:endParaRPr>
          </a:p>
          <a:p>
            <a:pPr algn="r" rtl="0"/>
            <a:r>
              <a:rPr lang="tr" b="0" i="0" u="none" baseline="0">
                <a:latin typeface="Verdana" charset="0"/>
                <a:cs typeface="Verdana" charset="0"/>
              </a:rPr>
              <a:t>Bölüm 1</a:t>
            </a:r>
            <a:endParaRPr lang="tr" sz="2000" dirty="0">
              <a:latin typeface="Verdana" charset="0"/>
              <a:cs typeface="Verdana" charset="0"/>
            </a:endParaRPr>
          </a:p>
          <a:p>
            <a:endParaRPr lang="tr" dirty="0"/>
          </a:p>
        </p:txBody>
      </p:sp>
    </p:spTree>
    <p:extLst>
      <p:ext uri="{BB962C8B-B14F-4D97-AF65-F5344CB8AC3E}">
        <p14:creationId xmlns:p14="http://schemas.microsoft.com/office/powerpoint/2010/main" xmlns="" val="2568189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Fidye yazılımları</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12968" cy="5183335"/>
          </a:xfrm>
        </p:spPr>
        <p:txBody>
          <a:bodyPr/>
          <a:lstStyle/>
          <a:p>
            <a:pPr marL="0" indent="0" algn="l" rtl="0">
              <a:buNone/>
              <a:defRPr/>
            </a:pPr>
            <a:r>
              <a:rPr lang="tr" b="0" i="0" u="none" baseline="0" dirty="0"/>
              <a:t>Fidye ödenene kadar mağdurun verilerine erişimi engelleyen veya bunları yayımlamak veya silmekle tehdit eden yazılımlar</a:t>
            </a:r>
          </a:p>
          <a:p>
            <a:pPr lvl="1" algn="l" rtl="0">
              <a:defRPr/>
            </a:pPr>
            <a:r>
              <a:rPr lang="tr" b="0" i="0" u="none" baseline="0" dirty="0"/>
              <a:t>Genellikle e-postada veya Uzak Masaüstü Protokolünde meşru bir dosya olarak gizlenmiş bir Truva atı kullanılarak gerçekleştirilir</a:t>
            </a:r>
          </a:p>
          <a:p>
            <a:pPr lvl="1" algn="l" rtl="0">
              <a:defRPr/>
            </a:pPr>
            <a:r>
              <a:rPr lang="tr" b="0" i="0" u="none" baseline="0" dirty="0"/>
              <a:t>Kullanıcı, bir e-posta ekini indirmesi veya açması için kandırılır</a:t>
            </a:r>
          </a:p>
          <a:p>
            <a:pPr lvl="1" algn="l" rtl="0">
              <a:defRPr/>
            </a:pPr>
            <a:r>
              <a:rPr lang="tr" b="0" i="0" u="none" baseline="0" dirty="0"/>
              <a:t>Hedeflenmemiş, rastgele "vatandaş" saldırılarından hedefe yönelik özel/kamu sektörü saldırılarına geçiş</a:t>
            </a:r>
          </a:p>
          <a:p>
            <a:pPr lvl="1" algn="l" rtl="0">
              <a:defRPr/>
            </a:pPr>
            <a:r>
              <a:rPr lang="tr" b="0" i="0" u="none" baseline="0" dirty="0"/>
              <a:t>En önemli siber tehdit </a:t>
            </a:r>
          </a:p>
          <a:p>
            <a:pPr marL="457200" lvl="1" indent="0" algn="l" rtl="0">
              <a:buNone/>
              <a:defRPr/>
            </a:pPr>
            <a:r>
              <a:rPr lang="tr" sz="1600" b="0" i="0" u="none" baseline="0" dirty="0"/>
              <a:t>					(IOCTA 2019)</a:t>
            </a:r>
          </a:p>
        </p:txBody>
      </p:sp>
      <p:pic>
        <p:nvPicPr>
          <p:cNvPr id="10242" name="Picture 2" descr="Ransomware 101: What Is Ransomware and How Can You Protect Your ...">
            <a:extLst>
              <a:ext uri="{FF2B5EF4-FFF2-40B4-BE49-F238E27FC236}">
                <a16:creationId xmlns:a16="http://schemas.microsoft.com/office/drawing/2014/main" xmlns="" id="{DBC1CD49-8B18-4BC3-B4C7-4E7ED92A1EF4}"/>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544239" y="5944523"/>
            <a:ext cx="1220079" cy="643602"/>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4341260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Fidye yazılımları</a:t>
            </a:r>
            <a:endParaRPr lang="tr" sz="2000" dirty="0">
              <a:solidFill>
                <a:schemeClr val="bg1"/>
              </a:solidFill>
              <a:latin typeface="Verdana" charset="0"/>
              <a:cs typeface="Verdana" charset="0"/>
            </a:endParaRPr>
          </a:p>
        </p:txBody>
      </p:sp>
      <p:pic>
        <p:nvPicPr>
          <p:cNvPr id="5" name="Picture 3">
            <a:extLst>
              <a:ext uri="{FF2B5EF4-FFF2-40B4-BE49-F238E27FC236}">
                <a16:creationId xmlns:a16="http://schemas.microsoft.com/office/drawing/2014/main" xmlns="" id="{D9A608DB-370D-4709-9E2A-B1E4965AA7D7}"/>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7504" y="1143266"/>
            <a:ext cx="4161755" cy="5373216"/>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pic>
      <p:pic>
        <p:nvPicPr>
          <p:cNvPr id="4" name="Picture 5" descr="C:\Users\B.Stam\Desktop\wannacry_05_1024x774.png">
            <a:extLst>
              <a:ext uri="{FF2B5EF4-FFF2-40B4-BE49-F238E27FC236}">
                <a16:creationId xmlns:a16="http://schemas.microsoft.com/office/drawing/2014/main" xmlns="" id="{2DFD966A-C42A-43DD-AA87-5E45E26D6C48}"/>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37149" y="1216149"/>
            <a:ext cx="6064219" cy="4301958"/>
          </a:xfrm>
          <a:prstGeom prst="rect">
            <a:avLst/>
          </a:prstGeom>
          <a:noFill/>
          <a:ln w="9525">
            <a:solidFill>
              <a:srgbClr val="0070C0"/>
            </a:solidFill>
            <a:miter lim="800000"/>
            <a:headEnd/>
            <a:tailEnd/>
          </a:ln>
          <a:extLst>
            <a:ext uri="{909E8E84-426E-40DD-AFC4-6F175D3DCCD1}">
              <a14:hiddenFill xmlns:a14="http://schemas.microsoft.com/office/drawing/2010/main" xmlns="">
                <a:solidFill>
                  <a:srgbClr val="FFFFFF"/>
                </a:solidFill>
              </a14:hiddenFill>
            </a:ext>
          </a:extLst>
        </p:spPr>
      </p:pic>
      <p:grpSp>
        <p:nvGrpSpPr>
          <p:cNvPr id="15" name="Group 14">
            <a:extLst>
              <a:ext uri="{FF2B5EF4-FFF2-40B4-BE49-F238E27FC236}">
                <a16:creationId xmlns:a16="http://schemas.microsoft.com/office/drawing/2014/main" xmlns="" id="{219F8F5A-2942-45E3-A523-B56391431B1C}"/>
              </a:ext>
            </a:extLst>
          </p:cNvPr>
          <p:cNvGrpSpPr/>
          <p:nvPr/>
        </p:nvGrpSpPr>
        <p:grpSpPr>
          <a:xfrm>
            <a:off x="4499992" y="1287792"/>
            <a:ext cx="4176464" cy="5016696"/>
            <a:chOff x="4499992" y="1287792"/>
            <a:chExt cx="4176464" cy="5016696"/>
          </a:xfrm>
        </p:grpSpPr>
        <p:pic>
          <p:nvPicPr>
            <p:cNvPr id="7" name="Picture 6">
              <a:extLst>
                <a:ext uri="{FF2B5EF4-FFF2-40B4-BE49-F238E27FC236}">
                  <a16:creationId xmlns:a16="http://schemas.microsoft.com/office/drawing/2014/main" xmlns="" id="{ACBECBE1-D2E2-4B1F-B775-4B0E0B7133E1}"/>
                </a:ext>
              </a:extLst>
            </p:cNvPr>
            <p:cNvPicPr>
              <a:picLocks noChangeAspect="1"/>
            </p:cNvPicPr>
            <p:nvPr/>
          </p:nvPicPr>
          <p:blipFill>
            <a:blip r:embed="rId6" cstate="print"/>
            <a:stretch>
              <a:fillRect/>
            </a:stretch>
          </p:blipFill>
          <p:spPr>
            <a:xfrm>
              <a:off x="4499992" y="1287792"/>
              <a:ext cx="4095467" cy="5016696"/>
            </a:xfrm>
            <a:prstGeom prst="rect">
              <a:avLst/>
            </a:prstGeom>
            <a:ln>
              <a:solidFill>
                <a:srgbClr val="0070C0"/>
              </a:solidFill>
            </a:ln>
          </p:spPr>
        </p:pic>
        <p:sp>
          <p:nvSpPr>
            <p:cNvPr id="14" name="TextBox 13">
              <a:extLst>
                <a:ext uri="{FF2B5EF4-FFF2-40B4-BE49-F238E27FC236}">
                  <a16:creationId xmlns:a16="http://schemas.microsoft.com/office/drawing/2014/main" xmlns="" id="{F8182BE8-C081-4016-8D8B-08E4A46ED6EE}"/>
                </a:ext>
              </a:extLst>
            </p:cNvPr>
            <p:cNvSpPr txBox="1"/>
            <p:nvPr/>
          </p:nvSpPr>
          <p:spPr>
            <a:xfrm>
              <a:off x="7020272" y="1916832"/>
              <a:ext cx="1656184" cy="369332"/>
            </a:xfrm>
            <a:prstGeom prst="rect">
              <a:avLst/>
            </a:prstGeom>
            <a:solidFill>
              <a:schemeClr val="accent1">
                <a:lumMod val="40000"/>
                <a:lumOff val="60000"/>
              </a:schemeClr>
            </a:solidFill>
          </p:spPr>
          <p:txBody>
            <a:bodyPr wrap="square" rtlCol="0">
              <a:spAutoFit/>
            </a:bodyPr>
            <a:lstStyle/>
            <a:p>
              <a:pPr algn="ctr" rtl="0"/>
              <a:r>
                <a:rPr lang="tr" b="0" i="0" u="none" baseline="0"/>
                <a:t>14 Ağustos 2020</a:t>
              </a:r>
            </a:p>
          </p:txBody>
        </p:sp>
      </p:grpSp>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645979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787400" y="190500"/>
            <a:ext cx="824865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dirty="0">
                <a:solidFill>
                  <a:schemeClr val="bg1"/>
                </a:solidFill>
                <a:latin typeface="Verdana" charset="0"/>
                <a:cs typeface="Verdana" charset="0"/>
              </a:rPr>
              <a:t>Bir hizmet olarak sağlanan siber suçlar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12968" cy="5183335"/>
          </a:xfrm>
        </p:spPr>
        <p:txBody>
          <a:bodyPr/>
          <a:lstStyle/>
          <a:p>
            <a:pPr algn="l" rtl="0">
              <a:buFont typeface="Wingdings" panose="05000000000000000000" pitchFamily="2" charset="2"/>
              <a:buChar char="Ø"/>
              <a:defRPr/>
            </a:pPr>
            <a:r>
              <a:rPr lang="tr" sz="2800" b="0" i="0" u="none" baseline="0" dirty="0"/>
              <a:t>Siber suçların birimlere ayrışması artıyor</a:t>
            </a:r>
          </a:p>
          <a:p>
            <a:pPr algn="l" rtl="0">
              <a:buFont typeface="Wingdings" panose="05000000000000000000" pitchFamily="2" charset="2"/>
              <a:buChar char="Ø"/>
              <a:defRPr/>
            </a:pPr>
            <a:r>
              <a:rPr lang="tr" sz="2800" b="0" i="0" u="none" baseline="0" dirty="0"/>
              <a:t>Uzmanlaşmış gruplar tarafından gerçekleştiriliyor</a:t>
            </a:r>
          </a:p>
          <a:p>
            <a:pPr algn="l" rtl="0">
              <a:buFont typeface="Wingdings" panose="05000000000000000000" pitchFamily="2" charset="2"/>
              <a:buChar char="Ø"/>
              <a:defRPr/>
            </a:pPr>
            <a:r>
              <a:rPr lang="tr" sz="2800" b="0" i="0" u="none" baseline="0" dirty="0"/>
              <a:t>Zincirdeki tek aktörlerin suç işleme niyetini kanıtlamak zor</a:t>
            </a:r>
          </a:p>
          <a:p>
            <a:pPr algn="l" rtl="0">
              <a:buFont typeface="Wingdings" panose="05000000000000000000" pitchFamily="2" charset="2"/>
              <a:buChar char="Ø"/>
              <a:defRPr/>
            </a:pPr>
            <a:r>
              <a:rPr lang="tr" sz="2800" b="0" i="0" u="none" baseline="0" dirty="0"/>
              <a:t>Çok ağır bir delil bulma yükü</a:t>
            </a:r>
          </a:p>
        </p:txBody>
      </p:sp>
      <p:sp>
        <p:nvSpPr>
          <p:cNvPr id="4" name="Rectangle 7">
            <a:extLst>
              <a:ext uri="{FF2B5EF4-FFF2-40B4-BE49-F238E27FC236}">
                <a16:creationId xmlns:a16="http://schemas.microsoft.com/office/drawing/2014/main" xmlns="" id="{ADCF8F31-4868-4947-BF8B-321880239E85}"/>
              </a:ext>
            </a:extLst>
          </p:cNvPr>
          <p:cNvSpPr>
            <a:spLocks noChangeArrowheads="1"/>
          </p:cNvSpPr>
          <p:nvPr/>
        </p:nvSpPr>
        <p:spPr bwMode="auto">
          <a:xfrm>
            <a:off x="251520" y="3710652"/>
            <a:ext cx="3744416" cy="2240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rtl="0">
              <a:lnSpc>
                <a:spcPct val="120000"/>
              </a:lnSpc>
              <a:spcBef>
                <a:spcPts val="600"/>
              </a:spcBef>
              <a:spcAft>
                <a:spcPts val="600"/>
              </a:spcAft>
            </a:pPr>
            <a:r>
              <a:rPr lang="tr" b="1" i="0" u="sng" baseline="0">
                <a:latin typeface="+mn-lt"/>
                <a:cs typeface="Verdana" charset="0"/>
              </a:rPr>
              <a:t>Örnek</a:t>
            </a:r>
          </a:p>
          <a:p>
            <a:pPr algn="l" rtl="0">
              <a:lnSpc>
                <a:spcPct val="120000"/>
              </a:lnSpc>
              <a:spcBef>
                <a:spcPts val="600"/>
              </a:spcBef>
              <a:spcAft>
                <a:spcPts val="600"/>
              </a:spcAft>
            </a:pPr>
            <a:r>
              <a:rPr lang="tr" b="1" i="0" u="none" baseline="0">
                <a:solidFill>
                  <a:srgbClr val="FF0000"/>
                </a:solidFill>
                <a:latin typeface="+mn-lt"/>
                <a:cs typeface="Verdana" charset="0"/>
              </a:rPr>
              <a:t>GozNym</a:t>
            </a:r>
            <a:r>
              <a:rPr lang="tr" b="1" i="0" u="none" baseline="0">
                <a:latin typeface="+mn-lt"/>
                <a:cs typeface="Verdana" charset="0"/>
              </a:rPr>
              <a:t> adlı gizli bir bankacılık truva atının </a:t>
            </a:r>
            <a:r>
              <a:rPr lang="tr" b="0" i="0" u="none" baseline="0">
                <a:latin typeface="+mn-lt"/>
                <a:cs typeface="Verdana" charset="0"/>
              </a:rPr>
              <a:t>yardımıyla</a:t>
            </a:r>
            <a:r>
              <a:rPr lang="tr" b="1" i="0" u="none" baseline="0">
                <a:latin typeface="+mn-lt"/>
                <a:cs typeface="Verdana" charset="0"/>
              </a:rPr>
              <a:t> 41.000'den fazla mağdurdan 100 milyon dolar </a:t>
            </a:r>
            <a:r>
              <a:rPr lang="tr" b="0" i="0" u="none" baseline="0">
                <a:latin typeface="+mn-lt"/>
                <a:cs typeface="Verdana" charset="0"/>
              </a:rPr>
              <a:t>çaldığından şüphelenilen</a:t>
            </a:r>
            <a:r>
              <a:rPr lang="tr" b="1" i="0" u="none" baseline="0">
                <a:latin typeface="+mn-lt"/>
                <a:cs typeface="Verdana" charset="0"/>
              </a:rPr>
              <a:t> uluslararası siber suç örgütü</a:t>
            </a:r>
            <a:endParaRPr lang="tr" b="1" dirty="0">
              <a:solidFill>
                <a:srgbClr val="FF0000"/>
              </a:solidFill>
              <a:latin typeface="+mn-lt"/>
              <a:cs typeface="Verdana" charset="0"/>
            </a:endParaRPr>
          </a:p>
        </p:txBody>
      </p:sp>
      <p:pic>
        <p:nvPicPr>
          <p:cNvPr id="3" name="Picture 2">
            <a:extLst>
              <a:ext uri="{FF2B5EF4-FFF2-40B4-BE49-F238E27FC236}">
                <a16:creationId xmlns:a16="http://schemas.microsoft.com/office/drawing/2014/main" xmlns="" id="{9626F3EE-3E95-4D8B-9911-72BA42F8E330}"/>
              </a:ext>
            </a:extLst>
          </p:cNvPr>
          <p:cNvPicPr>
            <a:picLocks noChangeAspect="1" noChangeArrowheads="1"/>
          </p:cNvPicPr>
          <p:nvPr/>
        </p:nvPicPr>
        <p:blipFill rotWithShape="1">
          <a:blip r:embed="rId4" cstate="email">
            <a:extLst>
              <a:ext uri="{28A0092B-C50C-407E-A947-70E740481C1C}">
                <a14:useLocalDpi xmlns:a14="http://schemas.microsoft.com/office/drawing/2010/main" xmlns="" val="0"/>
              </a:ext>
            </a:extLst>
          </a:blip>
          <a:srcRect l="3317" t="4176" r="1826"/>
          <a:stretch/>
        </p:blipFill>
        <p:spPr bwMode="auto">
          <a:xfrm>
            <a:off x="4463072" y="4531967"/>
            <a:ext cx="4501416" cy="19213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63503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Veri gizliliğinin ihlali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12968" cy="5183335"/>
          </a:xfrm>
        </p:spPr>
        <p:txBody>
          <a:bodyPr/>
          <a:lstStyle/>
          <a:p>
            <a:pPr marL="0" indent="0" algn="l" rtl="0">
              <a:buNone/>
              <a:defRPr/>
            </a:pPr>
            <a:r>
              <a:rPr lang="tr" b="0" i="0" u="none" baseline="0" dirty="0"/>
              <a:t>Mali verilerin ve diğer verilerin yasa dışı edinimi</a:t>
            </a:r>
          </a:p>
          <a:p>
            <a:pPr marL="0" indent="0" algn="l" rtl="0">
              <a:buNone/>
              <a:defRPr/>
            </a:pPr>
            <a:endParaRPr lang="tr" altLang="en-US" dirty="0"/>
          </a:p>
          <a:p>
            <a:pPr lvl="1" algn="l" rtl="0">
              <a:buFont typeface="Wingdings" panose="05000000000000000000" pitchFamily="2" charset="2"/>
              <a:buChar char="Ø"/>
              <a:defRPr/>
            </a:pPr>
            <a:r>
              <a:rPr lang="tr" b="0" i="0" u="none" baseline="0" dirty="0"/>
              <a:t>Kredi kartı bilgileri</a:t>
            </a:r>
          </a:p>
          <a:p>
            <a:pPr lvl="1" algn="l" rtl="0">
              <a:buFont typeface="Wingdings" panose="05000000000000000000" pitchFamily="2" charset="2"/>
              <a:buChar char="Ø"/>
              <a:defRPr/>
            </a:pPr>
            <a:r>
              <a:rPr lang="tr" b="0" i="0" u="none" baseline="0" dirty="0"/>
              <a:t>İnternet bankacılığı hesap bilgileri</a:t>
            </a:r>
          </a:p>
          <a:p>
            <a:pPr lvl="1" algn="l" rtl="0">
              <a:buFont typeface="Wingdings" panose="05000000000000000000" pitchFamily="2" charset="2"/>
              <a:buChar char="Ø"/>
              <a:defRPr/>
            </a:pPr>
            <a:r>
              <a:rPr lang="tr" b="0" i="0" u="none" baseline="0" dirty="0"/>
              <a:t>Kripto para cüzdanları</a:t>
            </a:r>
          </a:p>
          <a:p>
            <a:pPr lvl="1" algn="l" rtl="0">
              <a:buFont typeface="Wingdings" panose="05000000000000000000" pitchFamily="2" charset="2"/>
              <a:buChar char="Ø"/>
              <a:defRPr/>
            </a:pPr>
            <a:r>
              <a:rPr lang="tr" b="0" i="0" u="none" baseline="0" dirty="0"/>
              <a:t>Kişisel veriler ve oturum açma bilgileri</a:t>
            </a:r>
          </a:p>
          <a:p>
            <a:pPr algn="l" rtl="0">
              <a:defRPr/>
            </a:pPr>
            <a:endParaRPr lang="tr" altLang="en-US" sz="2800" dirty="0"/>
          </a:p>
          <a:p>
            <a:pPr algn="l" rtl="0">
              <a:defRPr/>
            </a:pPr>
            <a:r>
              <a:rPr lang="tr" sz="2800" b="0" i="0" u="none" baseline="0" dirty="0"/>
              <a:t>Kimlik avı, veri ihlalleri ve diğer kötü amaçlı yazılımlarla toplanır</a:t>
            </a:r>
          </a:p>
          <a:p>
            <a:pPr marL="0" indent="0" algn="l" rtl="0">
              <a:buNone/>
              <a:defRPr/>
            </a:pPr>
            <a:endParaRPr lang="tr" sz="2800" b="0" i="0" u="none" baseline="0" dirty="0"/>
          </a:p>
        </p:txBody>
      </p:sp>
      <p:pic>
        <p:nvPicPr>
          <p:cNvPr id="1026" name="Picture 2" descr="Personal Data Theft - CyberInsurance.com">
            <a:extLst>
              <a:ext uri="{FF2B5EF4-FFF2-40B4-BE49-F238E27FC236}">
                <a16:creationId xmlns:a16="http://schemas.microsoft.com/office/drawing/2014/main" xmlns="" id="{6FE29A3D-3286-4D5F-B363-AE76AA7DE5FE}"/>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912322" y="5038624"/>
            <a:ext cx="2123728" cy="1414712"/>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42690073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Veri gizliliğinin ihlali</a:t>
            </a:r>
            <a:endParaRPr lang="tr" sz="2000" dirty="0">
              <a:solidFill>
                <a:schemeClr val="bg1"/>
              </a:solidFill>
              <a:latin typeface="Verdana" charset="0"/>
              <a:cs typeface="Verdana" charset="0"/>
            </a:endParaRPr>
          </a:p>
        </p:txBody>
      </p:sp>
      <p:pic>
        <p:nvPicPr>
          <p:cNvPr id="4" name="Picture 3">
            <a:extLst>
              <a:ext uri="{FF2B5EF4-FFF2-40B4-BE49-F238E27FC236}">
                <a16:creationId xmlns:a16="http://schemas.microsoft.com/office/drawing/2014/main" xmlns="" id="{93F8C88A-D874-44DD-BC15-EC1D0DAAFACC}"/>
              </a:ext>
            </a:extLst>
          </p:cNvPr>
          <p:cNvPicPr>
            <a:picLocks noChangeAspect="1"/>
          </p:cNvPicPr>
          <p:nvPr/>
        </p:nvPicPr>
        <p:blipFill>
          <a:blip r:embed="rId4" cstate="print"/>
          <a:stretch>
            <a:fillRect/>
          </a:stretch>
        </p:blipFill>
        <p:spPr>
          <a:xfrm>
            <a:off x="179512" y="1270001"/>
            <a:ext cx="6588224" cy="1445429"/>
          </a:xfrm>
          <a:prstGeom prst="rect">
            <a:avLst/>
          </a:prstGeom>
          <a:ln>
            <a:solidFill>
              <a:schemeClr val="accent1"/>
            </a:solidFill>
          </a:ln>
        </p:spPr>
      </p:pic>
      <p:pic>
        <p:nvPicPr>
          <p:cNvPr id="6" name="Picture 5">
            <a:extLst>
              <a:ext uri="{FF2B5EF4-FFF2-40B4-BE49-F238E27FC236}">
                <a16:creationId xmlns:a16="http://schemas.microsoft.com/office/drawing/2014/main" xmlns="" id="{095F735A-1E31-4DB3-B1EC-17942D486F19}"/>
              </a:ext>
            </a:extLst>
          </p:cNvPr>
          <p:cNvPicPr>
            <a:picLocks noChangeAspect="1"/>
          </p:cNvPicPr>
          <p:nvPr/>
        </p:nvPicPr>
        <p:blipFill>
          <a:blip r:embed="rId5" cstate="print"/>
          <a:stretch>
            <a:fillRect/>
          </a:stretch>
        </p:blipFill>
        <p:spPr>
          <a:xfrm>
            <a:off x="395536" y="2854176"/>
            <a:ext cx="2952328" cy="3548050"/>
          </a:xfrm>
          <a:prstGeom prst="rect">
            <a:avLst/>
          </a:prstGeom>
          <a:ln>
            <a:solidFill>
              <a:schemeClr val="accent1"/>
            </a:solidFill>
          </a:ln>
        </p:spPr>
      </p:pic>
      <p:pic>
        <p:nvPicPr>
          <p:cNvPr id="8" name="Picture 7">
            <a:extLst>
              <a:ext uri="{FF2B5EF4-FFF2-40B4-BE49-F238E27FC236}">
                <a16:creationId xmlns:a16="http://schemas.microsoft.com/office/drawing/2014/main" xmlns="" id="{FDDEECD8-ABAE-4533-85CA-383A920B4425}"/>
              </a:ext>
            </a:extLst>
          </p:cNvPr>
          <p:cNvPicPr>
            <a:picLocks noChangeAspect="1"/>
          </p:cNvPicPr>
          <p:nvPr/>
        </p:nvPicPr>
        <p:blipFill>
          <a:blip r:embed="rId6" cstate="print"/>
          <a:stretch>
            <a:fillRect/>
          </a:stretch>
        </p:blipFill>
        <p:spPr>
          <a:xfrm>
            <a:off x="3851920" y="2952340"/>
            <a:ext cx="4716016" cy="1859777"/>
          </a:xfrm>
          <a:prstGeom prst="rect">
            <a:avLst/>
          </a:prstGeom>
          <a:ln>
            <a:solidFill>
              <a:schemeClr val="accent1"/>
            </a:solidFill>
          </a:ln>
        </p:spPr>
      </p:pic>
      <p:pic>
        <p:nvPicPr>
          <p:cNvPr id="1026" name="Picture 2" descr="Personal Data Theft - CyberInsurance.com">
            <a:extLst>
              <a:ext uri="{FF2B5EF4-FFF2-40B4-BE49-F238E27FC236}">
                <a16:creationId xmlns:a16="http://schemas.microsoft.com/office/drawing/2014/main" xmlns="" id="{6FE29A3D-3286-4D5F-B363-AE76AA7DE5FE}"/>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912322" y="5038624"/>
            <a:ext cx="2123728" cy="1414712"/>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12908576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DoS/DDoS</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114300" indent="0" algn="l" rtl="0">
              <a:buNone/>
              <a:defRPr/>
            </a:pPr>
            <a:r>
              <a:rPr lang="tr" b="1" i="0" u="none" baseline="0">
                <a:solidFill>
                  <a:schemeClr val="accent1">
                    <a:lumMod val="50000"/>
                  </a:schemeClr>
                </a:solidFill>
              </a:rPr>
              <a:t>Hizmet Aksatma </a:t>
            </a:r>
            <a:r>
              <a:rPr lang="tr" b="0" i="0" u="none" baseline="0">
                <a:solidFill>
                  <a:schemeClr val="accent1">
                    <a:lumMod val="50000"/>
                  </a:schemeClr>
                </a:solidFill>
              </a:rPr>
              <a:t>veya </a:t>
            </a:r>
            <a:r>
              <a:rPr lang="tr" b="1" i="0" u="none" baseline="0">
                <a:solidFill>
                  <a:schemeClr val="accent1">
                    <a:lumMod val="50000"/>
                  </a:schemeClr>
                </a:solidFill>
              </a:rPr>
              <a:t>Dağıtık Hizmet Aksatma</a:t>
            </a:r>
          </a:p>
          <a:p>
            <a:pPr marL="971550" lvl="1" indent="-457200" algn="l" rtl="0">
              <a:buFont typeface="Wingdings" panose="05000000000000000000" pitchFamily="2" charset="2"/>
              <a:buChar char="Ø"/>
              <a:defRPr/>
            </a:pPr>
            <a:r>
              <a:rPr lang="tr" b="0" i="0" u="none" baseline="0"/>
              <a:t>Suçlunun bir makineyi veya kaynağı kullanılamaz hale getirmeye çalıştığı siber saldırı</a:t>
            </a:r>
          </a:p>
          <a:p>
            <a:pPr marL="971550" lvl="1" indent="-457200" algn="l" rtl="0">
              <a:buFont typeface="Wingdings" panose="05000000000000000000" pitchFamily="2" charset="2"/>
              <a:buChar char="Ø"/>
              <a:defRPr/>
            </a:pPr>
            <a:r>
              <a:rPr lang="tr" b="0" i="0" u="none" baseline="0"/>
              <a:t>Geçici veya süresiz</a:t>
            </a:r>
          </a:p>
          <a:p>
            <a:pPr marL="971550" lvl="1" indent="-457200" algn="l" rtl="0">
              <a:buFont typeface="Wingdings" panose="05000000000000000000" pitchFamily="2" charset="2"/>
              <a:buChar char="Ø"/>
              <a:defRPr/>
            </a:pPr>
            <a:r>
              <a:rPr lang="tr" b="0" i="0" u="none" baseline="0"/>
              <a:t>Hizmetleri kesintiye uğratır</a:t>
            </a:r>
          </a:p>
          <a:p>
            <a:pPr marL="971550" lvl="1" indent="-457200" algn="l" rtl="0">
              <a:buFont typeface="Wingdings" panose="05000000000000000000" pitchFamily="2" charset="2"/>
              <a:buChar char="Ø"/>
              <a:defRPr/>
            </a:pPr>
            <a:r>
              <a:rPr lang="tr" b="0" i="0" u="none" baseline="0"/>
              <a:t>Genellikle çok yoğun şekilde talep göndererek</a:t>
            </a:r>
          </a:p>
          <a:p>
            <a:pPr marL="514350" lvl="1" indent="0" algn="l" rtl="0">
              <a:buNone/>
              <a:defRPr/>
            </a:pPr>
            <a:endParaRPr lang="tr" dirty="0"/>
          </a:p>
          <a:p>
            <a:pPr marL="571500" indent="-457200" algn="l" rtl="0">
              <a:defRPr/>
            </a:pPr>
            <a:r>
              <a:rPr lang="tr" b="0" i="0" u="none" baseline="0"/>
              <a:t>Dağıtık Hizmet Aksatma (DDOS)</a:t>
            </a:r>
          </a:p>
          <a:p>
            <a:pPr marL="971550" lvl="1" indent="-457200" algn="l" rtl="0">
              <a:buFont typeface="Wingdings" panose="05000000000000000000" pitchFamily="2" charset="2"/>
              <a:buChar char="Ø"/>
              <a:defRPr/>
            </a:pPr>
            <a:r>
              <a:rPr lang="tr" b="0" i="0" u="none" baseline="0"/>
              <a:t>Taşkınlar birçok kaynaktan gelir</a:t>
            </a:r>
          </a:p>
          <a:p>
            <a:pPr marL="971550" lvl="1" indent="-457200" algn="l" rtl="0">
              <a:buFont typeface="Wingdings" panose="05000000000000000000" pitchFamily="2" charset="2"/>
              <a:buChar char="Ø"/>
              <a:defRPr/>
            </a:pPr>
            <a:r>
              <a:rPr lang="tr" b="0" i="0" u="none" baseline="0"/>
              <a:t>Farklı kaynaklar durdurmayı daha zor hale getirir</a:t>
            </a:r>
          </a:p>
        </p:txBody>
      </p:sp>
      <p:pic>
        <p:nvPicPr>
          <p:cNvPr id="4098" name="Picture 2">
            <a:extLst>
              <a:ext uri="{FF2B5EF4-FFF2-40B4-BE49-F238E27FC236}">
                <a16:creationId xmlns:a16="http://schemas.microsoft.com/office/drawing/2014/main" xmlns="" id="{E9282261-6DB0-4627-B6CB-880003CD8769}"/>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671263" y="2422183"/>
            <a:ext cx="2221217" cy="3140968"/>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1118815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DoS/DDoS</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784530" cy="5391373"/>
          </a:xfrm>
        </p:spPr>
        <p:txBody>
          <a:bodyPr/>
          <a:lstStyle/>
          <a:p>
            <a:pPr marL="114300" indent="0" algn="l" rtl="0">
              <a:buNone/>
              <a:defRPr/>
            </a:pPr>
            <a:r>
              <a:rPr lang="tr" b="1" i="0" u="none" baseline="0">
                <a:solidFill>
                  <a:schemeClr val="accent1">
                    <a:lumMod val="50000"/>
                  </a:schemeClr>
                </a:solidFill>
              </a:rPr>
              <a:t>Neden?</a:t>
            </a:r>
          </a:p>
          <a:p>
            <a:pPr marL="971550" lvl="1" indent="-457200" algn="l" rtl="0">
              <a:buFont typeface="Wingdings" panose="05000000000000000000" pitchFamily="2" charset="2"/>
              <a:buChar char="Ø"/>
              <a:defRPr/>
            </a:pPr>
            <a:r>
              <a:rPr lang="tr" b="0" i="0" u="none" baseline="0"/>
              <a:t>En yaygın sebep para sızdırma</a:t>
            </a:r>
          </a:p>
          <a:p>
            <a:pPr marL="971550" lvl="1" indent="-457200" algn="l" rtl="0">
              <a:buFont typeface="Wingdings" panose="05000000000000000000" pitchFamily="2" charset="2"/>
              <a:buChar char="Ø"/>
              <a:defRPr/>
            </a:pPr>
            <a:r>
              <a:rPr lang="tr" b="0" i="0" u="none" baseline="0"/>
              <a:t>İdeolojik ve siyasi</a:t>
            </a:r>
          </a:p>
          <a:p>
            <a:pPr marL="971550" lvl="1" indent="-457200" algn="l" rtl="0">
              <a:buFont typeface="Wingdings" panose="05000000000000000000" pitchFamily="2" charset="2"/>
              <a:buChar char="Ø"/>
              <a:defRPr/>
            </a:pPr>
            <a:r>
              <a:rPr lang="tr" b="0" i="0" u="none" baseline="0"/>
              <a:t>Tamamen kötü amaçlı</a:t>
            </a:r>
          </a:p>
          <a:p>
            <a:pPr marL="114300" indent="0" algn="l" rtl="0">
              <a:buNone/>
              <a:defRPr/>
            </a:pPr>
            <a:endParaRPr lang="tr" dirty="0"/>
          </a:p>
          <a:p>
            <a:pPr marL="114300" indent="0" algn="l" rtl="0">
              <a:buNone/>
              <a:defRPr/>
            </a:pPr>
            <a:r>
              <a:rPr lang="tr" b="1" i="0" u="none" baseline="0">
                <a:solidFill>
                  <a:schemeClr val="accent1">
                    <a:lumMod val="50000"/>
                  </a:schemeClr>
                </a:solidFill>
              </a:rPr>
              <a:t>Hedefler</a:t>
            </a:r>
          </a:p>
          <a:p>
            <a:pPr marL="971550" lvl="1" indent="-457200" algn="l" rtl="0">
              <a:buFont typeface="Wingdings" panose="05000000000000000000" pitchFamily="2" charset="2"/>
              <a:buChar char="Ø"/>
              <a:defRPr/>
            </a:pPr>
            <a:r>
              <a:rPr lang="tr" b="0" i="0" u="none" baseline="0"/>
              <a:t>Finans kuruluşları</a:t>
            </a:r>
          </a:p>
          <a:p>
            <a:pPr marL="971550" lvl="1" indent="-457200" algn="l" rtl="0">
              <a:buFont typeface="Wingdings" panose="05000000000000000000" pitchFamily="2" charset="2"/>
              <a:buChar char="Ø"/>
              <a:defRPr/>
            </a:pPr>
            <a:r>
              <a:rPr lang="tr" b="0" i="0" u="none" baseline="0"/>
              <a:t>Kamu kurumları (emniyet/hükümet)</a:t>
            </a:r>
          </a:p>
          <a:p>
            <a:pPr marL="971550" lvl="1" indent="-457200" algn="l" rtl="0">
              <a:buFont typeface="Wingdings" panose="05000000000000000000" pitchFamily="2" charset="2"/>
              <a:buChar char="Ø"/>
              <a:defRPr/>
            </a:pPr>
            <a:r>
              <a:rPr lang="tr" b="0" i="0" u="none" baseline="0"/>
              <a:t>Seyahat acenteleri, İnternet/kritik altyapı</a:t>
            </a:r>
          </a:p>
          <a:p>
            <a:pPr marL="971550" lvl="1" indent="-457200" algn="l" rtl="0">
              <a:buFont typeface="Wingdings" panose="05000000000000000000" pitchFamily="2" charset="2"/>
              <a:buChar char="Ø"/>
              <a:defRPr/>
            </a:pPr>
            <a:r>
              <a:rPr lang="tr" b="0" i="0" u="none" baseline="0"/>
              <a:t>Çevrim içi oyunlar/kumar</a:t>
            </a:r>
          </a:p>
        </p:txBody>
      </p:sp>
      <p:pic>
        <p:nvPicPr>
          <p:cNvPr id="4098" name="Picture 2">
            <a:extLst>
              <a:ext uri="{FF2B5EF4-FFF2-40B4-BE49-F238E27FC236}">
                <a16:creationId xmlns:a16="http://schemas.microsoft.com/office/drawing/2014/main" xmlns="" id="{E9282261-6DB0-4627-B6CB-880003CD8769}"/>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639785" y="1556792"/>
            <a:ext cx="2221217" cy="3140968"/>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4236955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Botnetler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892480" cy="5183335"/>
          </a:xfrm>
        </p:spPr>
        <p:txBody>
          <a:bodyPr/>
          <a:lstStyle/>
          <a:p>
            <a:pPr marL="0" indent="0" algn="l" rtl="0">
              <a:buNone/>
              <a:defRPr/>
            </a:pPr>
            <a:r>
              <a:rPr lang="tr" b="0" i="0" u="none" baseline="0"/>
              <a:t>Bir Robot Ağı - Güvenliği ihlal edilmiş bilgisayarlardan (</a:t>
            </a:r>
            <a:r>
              <a:rPr lang="tr" b="0" i="1" u="none" baseline="0"/>
              <a:t>zombiler</a:t>
            </a:r>
            <a:r>
              <a:rPr lang="tr" b="0" i="0" u="none" baseline="0"/>
              <a:t>) oluşan bir ağ</a:t>
            </a:r>
          </a:p>
          <a:p>
            <a:pPr marL="0" indent="0" algn="l" rtl="0">
              <a:buNone/>
              <a:defRPr/>
            </a:pPr>
            <a:endParaRPr lang="tr" altLang="sr-Latn-RS" dirty="0"/>
          </a:p>
          <a:p>
            <a:pPr lvl="1" algn="l" rtl="0">
              <a:buFont typeface="Wingdings" panose="05000000000000000000" pitchFamily="2" charset="2"/>
              <a:buChar char="Ø"/>
              <a:defRPr/>
            </a:pPr>
            <a:r>
              <a:rPr lang="tr" b="0" i="0" u="none" baseline="0"/>
              <a:t>Bir kişi veya kuruluş tarafından kontrol edilir</a:t>
            </a:r>
          </a:p>
          <a:p>
            <a:pPr lvl="1" algn="l" rtl="0">
              <a:buFont typeface="Wingdings" panose="05000000000000000000" pitchFamily="2" charset="2"/>
              <a:buChar char="Ø"/>
              <a:defRPr/>
            </a:pPr>
            <a:r>
              <a:rPr lang="tr" b="0" i="0" u="none" baseline="0"/>
              <a:t>Yasa dışı faaliyetler için kullanılması amaçlanır</a:t>
            </a:r>
          </a:p>
          <a:p>
            <a:pPr lvl="1" algn="l" rtl="0">
              <a:buFont typeface="Wingdings" panose="05000000000000000000" pitchFamily="2" charset="2"/>
              <a:buChar char="Ø"/>
              <a:defRPr/>
            </a:pPr>
            <a:r>
              <a:rPr lang="tr" b="0" i="0" u="none" baseline="0"/>
              <a:t>Etkilenen bilgisayarlar, ağ üzerindeki işlemlerin otomasyonuna izin veren bir yazılımla kontrol edilir</a:t>
            </a:r>
          </a:p>
          <a:p>
            <a:pPr lvl="1" algn="l" rtl="0">
              <a:buFont typeface="Wingdings" panose="05000000000000000000" pitchFamily="2" charset="2"/>
              <a:buChar char="Ø"/>
              <a:defRPr/>
            </a:pPr>
            <a:r>
              <a:rPr lang="tr" b="0" i="0" u="none" baseline="0"/>
              <a:t>Gerekli olana kadar pasif durumda beklerler</a:t>
            </a:r>
          </a:p>
        </p:txBody>
      </p:sp>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321248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Botnetler</a:t>
            </a:r>
            <a:endParaRPr lang="tr" sz="2000" dirty="0">
              <a:solidFill>
                <a:schemeClr val="bg1"/>
              </a:solidFill>
              <a:latin typeface="Verdana" charset="0"/>
              <a:cs typeface="Verdana" charset="0"/>
            </a:endParaRPr>
          </a:p>
        </p:txBody>
      </p:sp>
      <p:pic>
        <p:nvPicPr>
          <p:cNvPr id="4" name="Picture 1">
            <a:extLst>
              <a:ext uri="{FF2B5EF4-FFF2-40B4-BE49-F238E27FC236}">
                <a16:creationId xmlns:a16="http://schemas.microsoft.com/office/drawing/2014/main" xmlns="" id="{D3574013-EB7D-4349-9203-3493452034F2}"/>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18427" y="1196752"/>
            <a:ext cx="6507146" cy="50223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5073796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DoS/DDoS</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114300" indent="0" algn="l" rtl="0">
              <a:buNone/>
              <a:defRPr/>
            </a:pPr>
            <a:r>
              <a:rPr lang="tr" sz="2600" b="1" i="0" u="none" baseline="0" dirty="0">
                <a:solidFill>
                  <a:schemeClr val="accent1">
                    <a:lumMod val="50000"/>
                  </a:schemeClr>
                </a:solidFill>
              </a:rPr>
              <a:t>Sorunun kapsamı</a:t>
            </a:r>
          </a:p>
          <a:p>
            <a:pPr marL="571500" indent="-457200" algn="l" rtl="0">
              <a:defRPr/>
            </a:pPr>
            <a:r>
              <a:rPr lang="tr" sz="2600" b="1" i="0" u="none" baseline="0" dirty="0">
                <a:solidFill>
                  <a:schemeClr val="accent1">
                    <a:lumMod val="50000"/>
                  </a:schemeClr>
                </a:solidFill>
              </a:rPr>
              <a:t>2018</a:t>
            </a:r>
          </a:p>
          <a:p>
            <a:pPr marL="971550" lvl="1" indent="-457200" algn="l" rtl="0">
              <a:defRPr/>
            </a:pPr>
            <a:r>
              <a:rPr lang="tr" sz="2600" b="0" i="0" u="none" baseline="0" dirty="0"/>
              <a:t>En büyük iki DDOS saldırısında 'memcache' yazılımı kullanıldı</a:t>
            </a:r>
          </a:p>
          <a:p>
            <a:pPr marL="971550" lvl="1" indent="-457200" algn="l" rtl="0">
              <a:defRPr/>
            </a:pPr>
            <a:r>
              <a:rPr lang="tr" sz="2600" b="0" i="0" u="none" baseline="0" dirty="0"/>
              <a:t>GitHub'da (çevrim içi geliştirici platformu) ayrı bir şekilde 1,35 ve 1,7 terabayt/saniye hızında saldırılar başlatıldı</a:t>
            </a:r>
          </a:p>
          <a:p>
            <a:pPr marL="514350" lvl="1" indent="0" algn="l" rtl="0">
              <a:buNone/>
              <a:defRPr/>
            </a:pPr>
            <a:r>
              <a:rPr lang="tr" sz="2600" b="0" i="0" u="none" baseline="0" dirty="0"/>
              <a:t>(Bağlam - 2017'de Facebook dakikada 0,35 TB veri çekiyordu!)		</a:t>
            </a:r>
          </a:p>
          <a:p>
            <a:pPr marL="571500" indent="-457200" algn="l" rtl="0">
              <a:defRPr/>
            </a:pPr>
            <a:r>
              <a:rPr lang="tr" sz="2600" b="1" i="0" u="none" baseline="0" dirty="0">
                <a:solidFill>
                  <a:schemeClr val="accent1">
                    <a:lumMod val="50000"/>
                  </a:schemeClr>
                </a:solidFill>
              </a:rPr>
              <a:t>2019</a:t>
            </a:r>
          </a:p>
          <a:p>
            <a:pPr marL="971550" lvl="1" indent="-457200" algn="l" rtl="0">
              <a:defRPr/>
            </a:pPr>
            <a:r>
              <a:rPr lang="tr" sz="2600" b="0" i="0" u="none" baseline="0" dirty="0"/>
              <a:t>Bir DDoS koruma sistemi saniyede 580 milyon paket azalttı</a:t>
            </a:r>
          </a:p>
          <a:p>
            <a:pPr marL="971550" lvl="1" indent="-457200" algn="l" rtl="0">
              <a:defRPr/>
            </a:pPr>
            <a:r>
              <a:rPr lang="tr" sz="2600" b="0" i="0" u="none" baseline="0" dirty="0"/>
              <a:t>GitHub saldırısının </a:t>
            </a:r>
            <a:r>
              <a:rPr lang="tr" sz="2600" b="1" i="0" u="none" baseline="0" dirty="0">
                <a:solidFill>
                  <a:srgbClr val="FF0000"/>
                </a:solidFill>
              </a:rPr>
              <a:t>4 katı</a:t>
            </a:r>
          </a:p>
        </p:txBody>
      </p:sp>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722258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Dünyanın dijital görünümü </a:t>
            </a:r>
            <a:endParaRPr lang="tr" sz="2000" dirty="0">
              <a:solidFill>
                <a:schemeClr val="bg1"/>
              </a:solidFill>
              <a:latin typeface="Verdana" charset="0"/>
              <a:cs typeface="Verdana" charset="0"/>
            </a:endParaRPr>
          </a:p>
        </p:txBody>
      </p:sp>
      <p:pic>
        <p:nvPicPr>
          <p:cNvPr id="4" name="Content Placeholder 3">
            <a:extLst>
              <a:ext uri="{FF2B5EF4-FFF2-40B4-BE49-F238E27FC236}">
                <a16:creationId xmlns:a16="http://schemas.microsoft.com/office/drawing/2014/main" xmlns="" id="{0BFF1385-515B-400B-8D53-51B693E620E9}"/>
              </a:ext>
            </a:extLst>
          </p:cNvPr>
          <p:cNvPicPr>
            <a:picLocks noGrp="1" noChangeAspect="1"/>
          </p:cNvPicPr>
          <p:nvPr>
            <p:ph idx="1"/>
          </p:nvPr>
        </p:nvPicPr>
        <p:blipFill>
          <a:blip r:embed="rId4" cstate="print"/>
          <a:stretch>
            <a:fillRect/>
          </a:stretch>
        </p:blipFill>
        <p:spPr>
          <a:xfrm>
            <a:off x="524256" y="1391067"/>
            <a:ext cx="8083296" cy="4680041"/>
          </a:xfrm>
          <a:prstGeom prst="rect">
            <a:avLst/>
          </a:prstGeom>
        </p:spPr>
      </p:pic>
      <p:sp>
        <p:nvSpPr>
          <p:cNvPr id="5" name="Rectangle 3">
            <a:extLst>
              <a:ext uri="{FF2B5EF4-FFF2-40B4-BE49-F238E27FC236}">
                <a16:creationId xmlns:a16="http://schemas.microsoft.com/office/drawing/2014/main" xmlns="" id="{DD080C1D-F3C9-4F4F-9EA2-708A72782F5B}"/>
              </a:ext>
            </a:extLst>
          </p:cNvPr>
          <p:cNvSpPr>
            <a:spLocks noChangeArrowheads="1"/>
          </p:cNvSpPr>
          <p:nvPr/>
        </p:nvSpPr>
        <p:spPr bwMode="auto">
          <a:xfrm>
            <a:off x="1623554" y="6249571"/>
            <a:ext cx="719229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rtl="0"/>
            <a:r>
              <a:rPr lang="tr" sz="1600" b="1" i="0" u="none" baseline="0">
                <a:solidFill>
                  <a:srgbClr val="2F618F"/>
                </a:solidFill>
              </a:rPr>
              <a:t>https://wearesocial.com/uk/blog/2020/04/digital-around-the-world-in-april-2020</a:t>
            </a:r>
          </a:p>
        </p:txBody>
      </p:sp>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8" name="Metin kutusu 7"/>
          <p:cNvSpPr txBox="1"/>
          <p:nvPr/>
        </p:nvSpPr>
        <p:spPr>
          <a:xfrm>
            <a:off x="1583370" y="1495817"/>
            <a:ext cx="6336704" cy="553998"/>
          </a:xfrm>
          <a:prstGeom prst="rect">
            <a:avLst/>
          </a:prstGeom>
          <a:solidFill>
            <a:sysClr val="windowText" lastClr="000000"/>
          </a:solid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tr-TR" sz="2000" b="0" i="0" u="none" strike="noStrike" kern="0" cap="none" spc="0" normalizeH="0" baseline="0" noProof="0" dirty="0" smtClean="0">
                <a:ln>
                  <a:noFill/>
                </a:ln>
                <a:solidFill>
                  <a:srgbClr val="92D050"/>
                </a:solidFill>
                <a:effectLst/>
                <a:uLnTx/>
                <a:uFillTx/>
                <a:ea typeface="MS PGothic" panose="020B0600070205080204" pitchFamily="34" charset="-128"/>
              </a:rPr>
              <a:t>NİSAN 2020’DE DÜNYANIN DİJİTAL GÖRÜNÜMÜ</a:t>
            </a:r>
          </a:p>
          <a:p>
            <a:pPr marL="0" marR="0" lvl="0" indent="0" defTabSz="914400" eaLnBrk="0" fontAlgn="base" latinLnBrk="0" hangingPunct="0">
              <a:lnSpc>
                <a:spcPct val="100000"/>
              </a:lnSpc>
              <a:spcBef>
                <a:spcPct val="0"/>
              </a:spcBef>
              <a:spcAft>
                <a:spcPct val="0"/>
              </a:spcAft>
              <a:buClrTx/>
              <a:buSzTx/>
              <a:buFontTx/>
              <a:buNone/>
              <a:tabLst/>
              <a:defRPr/>
            </a:pPr>
            <a:r>
              <a:rPr kumimoji="0" lang="tr-TR" sz="1000" b="0" i="0" u="none" strike="noStrike" kern="0" cap="none" spc="0" normalizeH="0" baseline="0" noProof="0" dirty="0" smtClean="0">
                <a:ln>
                  <a:noFill/>
                </a:ln>
                <a:solidFill>
                  <a:prstClr val="white"/>
                </a:solidFill>
                <a:effectLst/>
                <a:uLnTx/>
                <a:uFillTx/>
                <a:ea typeface="MS PGothic" panose="020B0600070205080204" pitchFamily="34" charset="-128"/>
              </a:rPr>
              <a:t>CEP TELEFONU, İNTERNET VE SOSYAL MEDYA KULLANIMINI ANLAMAK İÇİN GEREKEN TEMEL BİLGİLERİ</a:t>
            </a:r>
          </a:p>
        </p:txBody>
      </p:sp>
      <p:sp>
        <p:nvSpPr>
          <p:cNvPr id="13" name="Metin kutusu 12"/>
          <p:cNvSpPr txBox="1"/>
          <p:nvPr/>
        </p:nvSpPr>
        <p:spPr>
          <a:xfrm>
            <a:off x="1465566" y="2262064"/>
            <a:ext cx="730232" cy="461665"/>
          </a:xfrm>
          <a:prstGeom prst="rect">
            <a:avLst/>
          </a:prstGeom>
          <a:solidFill>
            <a:sysClr val="windowText" lastClr="000000"/>
          </a:solidFill>
        </p:spPr>
        <p:txBody>
          <a:bodyPr wrap="square" rtlCol="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tr-TR" sz="1200" b="0" i="0" u="none" strike="noStrike" kern="0" cap="none" spc="0" normalizeH="0" baseline="0" noProof="0" dirty="0" smtClean="0">
                <a:ln>
                  <a:noFill/>
                </a:ln>
                <a:solidFill>
                  <a:prstClr val="white"/>
                </a:solidFill>
                <a:effectLst/>
                <a:uLnTx/>
                <a:uFillTx/>
                <a:ea typeface="MS PGothic" panose="020B0600070205080204" pitchFamily="34" charset="-128"/>
              </a:rPr>
              <a:t>TOPLAM NÜFUS</a:t>
            </a:r>
          </a:p>
        </p:txBody>
      </p:sp>
      <p:sp>
        <p:nvSpPr>
          <p:cNvPr id="14" name="Metin kutusu 13"/>
          <p:cNvSpPr txBox="1"/>
          <p:nvPr/>
        </p:nvSpPr>
        <p:spPr>
          <a:xfrm>
            <a:off x="3019096" y="2262063"/>
            <a:ext cx="1349704" cy="461665"/>
          </a:xfrm>
          <a:prstGeom prst="rect">
            <a:avLst/>
          </a:prstGeom>
          <a:solidFill>
            <a:sysClr val="windowText" lastClr="000000"/>
          </a:solidFill>
        </p:spPr>
        <p:txBody>
          <a:bodyPr wrap="square" rtlCol="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tr-TR" sz="1200" b="0" i="0" u="none" strike="noStrike" kern="0" cap="none" spc="0" normalizeH="0" baseline="0" noProof="0" dirty="0" smtClean="0">
                <a:ln>
                  <a:noFill/>
                </a:ln>
                <a:solidFill>
                  <a:prstClr val="white"/>
                </a:solidFill>
                <a:effectLst/>
                <a:uLnTx/>
                <a:uFillTx/>
                <a:ea typeface="MS PGothic" panose="020B0600070205080204" pitchFamily="34" charset="-128"/>
              </a:rPr>
              <a:t>FARKLI CEP TEL. KULLANICISI</a:t>
            </a:r>
          </a:p>
        </p:txBody>
      </p:sp>
      <p:sp>
        <p:nvSpPr>
          <p:cNvPr id="15" name="Metin kutusu 14"/>
          <p:cNvSpPr txBox="1"/>
          <p:nvPr/>
        </p:nvSpPr>
        <p:spPr>
          <a:xfrm>
            <a:off x="4974896" y="2262062"/>
            <a:ext cx="1108404" cy="461665"/>
          </a:xfrm>
          <a:prstGeom prst="rect">
            <a:avLst/>
          </a:prstGeom>
          <a:solidFill>
            <a:sysClr val="windowText" lastClr="000000"/>
          </a:solidFill>
        </p:spPr>
        <p:txBody>
          <a:bodyPr wrap="square" rtlCol="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tr-TR" sz="1200" b="0" i="0" u="none" strike="noStrike" kern="0" cap="none" spc="0" normalizeH="0" baseline="0" noProof="0" dirty="0" smtClean="0">
                <a:ln>
                  <a:noFill/>
                </a:ln>
                <a:solidFill>
                  <a:prstClr val="white"/>
                </a:solidFill>
                <a:effectLst/>
                <a:uLnTx/>
                <a:uFillTx/>
                <a:ea typeface="MS PGothic" panose="020B0600070205080204" pitchFamily="34" charset="-128"/>
              </a:rPr>
              <a:t>İNTERNET KULLANICISI</a:t>
            </a:r>
          </a:p>
        </p:txBody>
      </p:sp>
      <p:sp>
        <p:nvSpPr>
          <p:cNvPr id="16" name="Metin kutusu 15"/>
          <p:cNvSpPr txBox="1"/>
          <p:nvPr/>
        </p:nvSpPr>
        <p:spPr>
          <a:xfrm>
            <a:off x="6460796" y="2265758"/>
            <a:ext cx="1625600" cy="461665"/>
          </a:xfrm>
          <a:prstGeom prst="rect">
            <a:avLst/>
          </a:prstGeom>
          <a:solidFill>
            <a:sysClr val="windowText" lastClr="000000"/>
          </a:solidFill>
        </p:spPr>
        <p:txBody>
          <a:bodyPr wrap="square" rtlCol="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tr-TR" sz="1200" b="0" i="0" u="none" strike="noStrike" kern="0" cap="none" spc="0" normalizeH="0" baseline="0" noProof="0" dirty="0" smtClean="0">
                <a:ln>
                  <a:noFill/>
                </a:ln>
                <a:solidFill>
                  <a:prstClr val="white"/>
                </a:solidFill>
                <a:effectLst/>
                <a:uLnTx/>
                <a:uFillTx/>
                <a:ea typeface="MS PGothic" panose="020B0600070205080204" pitchFamily="34" charset="-128"/>
              </a:rPr>
              <a:t>AKTİF SOSYAL MEDYA KULLANICISI</a:t>
            </a:r>
          </a:p>
        </p:txBody>
      </p:sp>
    </p:spTree>
    <p:extLst>
      <p:ext uri="{BB962C8B-B14F-4D97-AF65-F5344CB8AC3E}">
        <p14:creationId xmlns:p14="http://schemas.microsoft.com/office/powerpoint/2010/main" xmlns="" val="40914650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Kritik Altyapılara Yönelik Saldırılar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0" indent="0" algn="l" rtl="0">
              <a:buNone/>
            </a:pPr>
            <a:r>
              <a:rPr lang="tr" b="0" i="0" u="none" baseline="0"/>
              <a:t>Bir veya daha fazla kritik altyapının dahili işlevlerini bozan veya çökerten saldırılar</a:t>
            </a:r>
          </a:p>
          <a:p>
            <a:pPr lvl="1" algn="l" rtl="0">
              <a:buFont typeface="Wingdings" panose="05000000000000000000" pitchFamily="2" charset="2"/>
              <a:buChar char="Ø"/>
            </a:pPr>
            <a:r>
              <a:rPr lang="tr" b="0" i="0" u="none" baseline="0"/>
              <a:t>Önceki istismar yazılımlarıyla (DDoS vb.) örtüşür</a:t>
            </a:r>
          </a:p>
          <a:p>
            <a:pPr lvl="1" algn="l" rtl="0">
              <a:buFont typeface="Wingdings" panose="05000000000000000000" pitchFamily="2" charset="2"/>
              <a:buChar char="Ø"/>
            </a:pPr>
            <a:r>
              <a:rPr lang="tr" b="0" i="0" u="none" baseline="0"/>
              <a:t>Enerji, ulaşım, su, sağlık vb.</a:t>
            </a:r>
          </a:p>
          <a:p>
            <a:pPr marL="57150" indent="0" algn="l" rtl="0">
              <a:buNone/>
            </a:pPr>
            <a:endParaRPr lang="tr" b="1" dirty="0"/>
          </a:p>
          <a:p>
            <a:pPr marL="57150" indent="0" algn="l" rtl="0">
              <a:buNone/>
            </a:pPr>
            <a:r>
              <a:rPr lang="tr" b="1" i="0" u="none" baseline="0"/>
              <a:t>Kim?</a:t>
            </a:r>
          </a:p>
          <a:p>
            <a:pPr lvl="1" algn="l" rtl="0">
              <a:buFont typeface="Wingdings" panose="05000000000000000000" pitchFamily="2" charset="2"/>
              <a:buChar char="Ø"/>
            </a:pPr>
            <a:r>
              <a:rPr lang="tr" b="0" i="0" u="none" baseline="0"/>
              <a:t>Ulus devletler</a:t>
            </a:r>
          </a:p>
          <a:p>
            <a:pPr lvl="1" algn="l" rtl="0">
              <a:buFont typeface="Wingdings" panose="05000000000000000000" pitchFamily="2" charset="2"/>
              <a:buChar char="Ø"/>
            </a:pPr>
            <a:r>
              <a:rPr lang="tr" b="0" i="0" u="none" baseline="0"/>
              <a:t>Çaylak korsanlar</a:t>
            </a:r>
          </a:p>
          <a:p>
            <a:pPr marL="457200" lvl="1" indent="0" algn="ctr" rtl="0">
              <a:buNone/>
            </a:pPr>
            <a:r>
              <a:rPr lang="tr" b="0" i="0" u="none" baseline="0"/>
              <a:t>'Bir Hizmet Olarak Suçun' kullanılabilirliği, siber suç işlemek için gereken yöntemin satın alınması</a:t>
            </a:r>
            <a:endParaRPr lang="tr" dirty="0"/>
          </a:p>
        </p:txBody>
      </p:sp>
      <p:pic>
        <p:nvPicPr>
          <p:cNvPr id="1026" name="Picture 2" descr="National Infrastructure Tower">
            <a:extLst>
              <a:ext uri="{FF2B5EF4-FFF2-40B4-BE49-F238E27FC236}">
                <a16:creationId xmlns:a16="http://schemas.microsoft.com/office/drawing/2014/main" xmlns="" id="{5D744812-0D86-4666-AEFD-96A3D0537BEE}"/>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588224" y="2924944"/>
            <a:ext cx="2447826" cy="2447826"/>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341535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Kritik Altyapılara Yönelik Saldırılar</a:t>
            </a:r>
            <a:endParaRPr lang="tr" sz="2000" dirty="0">
              <a:solidFill>
                <a:schemeClr val="bg1"/>
              </a:solidFill>
              <a:latin typeface="Verdana" charset="0"/>
              <a:cs typeface="Verdana" charset="0"/>
            </a:endParaRPr>
          </a:p>
        </p:txBody>
      </p:sp>
      <p:sp>
        <p:nvSpPr>
          <p:cNvPr id="8" name="TextBox 7">
            <a:extLst>
              <a:ext uri="{FF2B5EF4-FFF2-40B4-BE49-F238E27FC236}">
                <a16:creationId xmlns:a16="http://schemas.microsoft.com/office/drawing/2014/main" xmlns="" id="{BCC343E1-AD9B-453A-AADD-50968F3F1460}"/>
              </a:ext>
            </a:extLst>
          </p:cNvPr>
          <p:cNvSpPr txBox="1"/>
          <p:nvPr/>
        </p:nvSpPr>
        <p:spPr>
          <a:xfrm>
            <a:off x="6965667" y="1136877"/>
            <a:ext cx="2070829" cy="3416320"/>
          </a:xfrm>
          <a:prstGeom prst="rect">
            <a:avLst/>
          </a:prstGeom>
          <a:solidFill>
            <a:schemeClr val="tx1">
              <a:lumMod val="65000"/>
              <a:lumOff val="35000"/>
            </a:schemeClr>
          </a:solidFill>
        </p:spPr>
        <p:txBody>
          <a:bodyPr wrap="square" rtlCol="0">
            <a:spAutoFit/>
          </a:bodyPr>
          <a:lstStyle/>
          <a:p>
            <a:pPr algn="ctr" rtl="0"/>
            <a:r>
              <a:rPr lang="tr" sz="2400" b="0" i="0" u="none" baseline="0">
                <a:solidFill>
                  <a:schemeClr val="bg1"/>
                </a:solidFill>
                <a:latin typeface="+mj-lt"/>
              </a:rPr>
              <a:t>Büyük Ölçekli Sınır Ötesi Siber Güvenlik Olayları ve Krizlerine Eşgüdümlü Müdahaleye İlişkin AB Planı</a:t>
            </a:r>
          </a:p>
        </p:txBody>
      </p:sp>
      <p:pic>
        <p:nvPicPr>
          <p:cNvPr id="5" name="Picture 4">
            <a:extLst>
              <a:ext uri="{FF2B5EF4-FFF2-40B4-BE49-F238E27FC236}">
                <a16:creationId xmlns:a16="http://schemas.microsoft.com/office/drawing/2014/main" xmlns="" id="{F4D9BA63-50A2-4FFB-B6F6-C6B4C98FFDAE}"/>
              </a:ext>
            </a:extLst>
          </p:cNvPr>
          <p:cNvPicPr>
            <a:picLocks noChangeAspect="1"/>
          </p:cNvPicPr>
          <p:nvPr/>
        </p:nvPicPr>
        <p:blipFill>
          <a:blip r:embed="rId4" cstate="print"/>
          <a:stretch>
            <a:fillRect/>
          </a:stretch>
        </p:blipFill>
        <p:spPr>
          <a:xfrm>
            <a:off x="2100262" y="1414115"/>
            <a:ext cx="4943475" cy="4867275"/>
          </a:xfrm>
          <a:prstGeom prst="rect">
            <a:avLst/>
          </a:prstGeom>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13" name="Metin kutusu 12"/>
          <p:cNvSpPr txBox="1"/>
          <p:nvPr/>
        </p:nvSpPr>
        <p:spPr>
          <a:xfrm>
            <a:off x="3922470" y="3392125"/>
            <a:ext cx="1224135" cy="830997"/>
          </a:xfrm>
          <a:prstGeom prst="rect">
            <a:avLst/>
          </a:prstGeom>
          <a:solidFill>
            <a:schemeClr val="bg1">
              <a:lumMod val="85000"/>
            </a:schemeClr>
          </a:solidFill>
        </p:spPr>
        <p:txBody>
          <a:bodyPr wrap="square" rtlCol="0">
            <a:spAutoFit/>
          </a:bodyPr>
          <a:lstStyle/>
          <a:p>
            <a:pPr algn="ctr"/>
            <a:r>
              <a:rPr lang="tr-TR" sz="1200" dirty="0" smtClean="0"/>
              <a:t>Açık kaynak istihbarat ve taktiksel koordinasyon</a:t>
            </a:r>
            <a:endParaRPr lang="tr-TR" sz="1200" dirty="0"/>
          </a:p>
        </p:txBody>
      </p:sp>
      <p:sp>
        <p:nvSpPr>
          <p:cNvPr id="14" name="Metin kutusu 13"/>
          <p:cNvSpPr txBox="1"/>
          <p:nvPr/>
        </p:nvSpPr>
        <p:spPr>
          <a:xfrm>
            <a:off x="3232848" y="2088574"/>
            <a:ext cx="1301689" cy="646331"/>
          </a:xfrm>
          <a:prstGeom prst="rect">
            <a:avLst/>
          </a:prstGeom>
          <a:solidFill>
            <a:schemeClr val="bg1">
              <a:lumMod val="85000"/>
            </a:schemeClr>
          </a:solidFill>
        </p:spPr>
        <p:txBody>
          <a:bodyPr wrap="square" rtlCol="0">
            <a:spAutoFit/>
          </a:bodyPr>
          <a:lstStyle/>
          <a:p>
            <a:pPr algn="ctr"/>
            <a:r>
              <a:rPr lang="tr-TR" sz="1200" dirty="0" smtClean="0"/>
              <a:t>Önemli bir siber saldırının erken tespiti</a:t>
            </a:r>
            <a:endParaRPr lang="tr-TR" sz="1200" dirty="0"/>
          </a:p>
        </p:txBody>
      </p:sp>
      <p:sp>
        <p:nvSpPr>
          <p:cNvPr id="15" name="Metin kutusu 14"/>
          <p:cNvSpPr txBox="1"/>
          <p:nvPr/>
        </p:nvSpPr>
        <p:spPr>
          <a:xfrm>
            <a:off x="4750279" y="2273239"/>
            <a:ext cx="1224135" cy="461665"/>
          </a:xfrm>
          <a:prstGeom prst="rect">
            <a:avLst/>
          </a:prstGeom>
          <a:solidFill>
            <a:schemeClr val="bg1">
              <a:lumMod val="85000"/>
            </a:schemeClr>
          </a:solidFill>
        </p:spPr>
        <p:txBody>
          <a:bodyPr wrap="square" rtlCol="0">
            <a:spAutoFit/>
          </a:bodyPr>
          <a:lstStyle/>
          <a:p>
            <a:pPr algn="ctr"/>
            <a:r>
              <a:rPr lang="tr-TR" sz="1200" dirty="0" smtClean="0"/>
              <a:t>Tehdit sınıflandırma</a:t>
            </a:r>
            <a:endParaRPr lang="tr-TR" sz="1200" dirty="0"/>
          </a:p>
        </p:txBody>
      </p:sp>
      <p:sp>
        <p:nvSpPr>
          <p:cNvPr id="16" name="Metin kutusu 15"/>
          <p:cNvSpPr txBox="1"/>
          <p:nvPr/>
        </p:nvSpPr>
        <p:spPr>
          <a:xfrm>
            <a:off x="5560770" y="3221359"/>
            <a:ext cx="1224135" cy="646331"/>
          </a:xfrm>
          <a:prstGeom prst="rect">
            <a:avLst/>
          </a:prstGeom>
          <a:solidFill>
            <a:schemeClr val="bg1">
              <a:lumMod val="85000"/>
            </a:schemeClr>
          </a:solidFill>
        </p:spPr>
        <p:txBody>
          <a:bodyPr wrap="square" rtlCol="0">
            <a:spAutoFit/>
          </a:bodyPr>
          <a:lstStyle/>
          <a:p>
            <a:pPr algn="ctr"/>
            <a:r>
              <a:rPr lang="tr-TR" sz="1200" dirty="0" smtClean="0"/>
              <a:t>Erken müdahale koordinasyon merkezi</a:t>
            </a:r>
            <a:endParaRPr lang="tr-TR" sz="1200" dirty="0"/>
          </a:p>
        </p:txBody>
      </p:sp>
      <p:sp>
        <p:nvSpPr>
          <p:cNvPr id="17" name="Metin kutusu 16"/>
          <p:cNvSpPr txBox="1"/>
          <p:nvPr/>
        </p:nvSpPr>
        <p:spPr>
          <a:xfrm>
            <a:off x="5148240" y="4553197"/>
            <a:ext cx="1024598" cy="461665"/>
          </a:xfrm>
          <a:prstGeom prst="rect">
            <a:avLst/>
          </a:prstGeom>
          <a:solidFill>
            <a:schemeClr val="bg1">
              <a:lumMod val="85000"/>
            </a:schemeClr>
          </a:solidFill>
        </p:spPr>
        <p:txBody>
          <a:bodyPr wrap="square" rtlCol="0">
            <a:spAutoFit/>
          </a:bodyPr>
          <a:lstStyle/>
          <a:p>
            <a:pPr algn="ctr"/>
            <a:r>
              <a:rPr lang="tr-TR" sz="1200" dirty="0" smtClean="0"/>
              <a:t>Erken uyarı bildirimi</a:t>
            </a:r>
            <a:endParaRPr lang="tr-TR" sz="1200" dirty="0"/>
          </a:p>
        </p:txBody>
      </p:sp>
      <p:sp>
        <p:nvSpPr>
          <p:cNvPr id="18" name="Metin kutusu 17"/>
          <p:cNvSpPr txBox="1"/>
          <p:nvPr/>
        </p:nvSpPr>
        <p:spPr>
          <a:xfrm>
            <a:off x="3963900" y="5014862"/>
            <a:ext cx="1143087" cy="830997"/>
          </a:xfrm>
          <a:prstGeom prst="rect">
            <a:avLst/>
          </a:prstGeom>
          <a:solidFill>
            <a:schemeClr val="bg1">
              <a:lumMod val="85000"/>
            </a:schemeClr>
          </a:solidFill>
        </p:spPr>
        <p:txBody>
          <a:bodyPr wrap="square" rtlCol="0">
            <a:spAutoFit/>
          </a:bodyPr>
          <a:lstStyle/>
          <a:p>
            <a:pPr algn="ctr"/>
            <a:r>
              <a:rPr lang="tr-TR" sz="1200" dirty="0" smtClean="0"/>
              <a:t>Kolluk kuvvetlerinin </a:t>
            </a:r>
            <a:r>
              <a:rPr lang="tr-TR" sz="1200" dirty="0" err="1" smtClean="0"/>
              <a:t>operasyonel</a:t>
            </a:r>
            <a:r>
              <a:rPr lang="tr-TR" sz="1200" dirty="0" smtClean="0"/>
              <a:t> eylem planı</a:t>
            </a:r>
            <a:endParaRPr lang="tr-TR" sz="1200" dirty="0"/>
          </a:p>
        </p:txBody>
      </p:sp>
      <p:sp>
        <p:nvSpPr>
          <p:cNvPr id="19" name="Metin kutusu 18"/>
          <p:cNvSpPr txBox="1"/>
          <p:nvPr/>
        </p:nvSpPr>
        <p:spPr>
          <a:xfrm>
            <a:off x="2698335" y="4553197"/>
            <a:ext cx="1224135" cy="646331"/>
          </a:xfrm>
          <a:prstGeom prst="rect">
            <a:avLst/>
          </a:prstGeom>
          <a:solidFill>
            <a:schemeClr val="bg1">
              <a:lumMod val="85000"/>
            </a:schemeClr>
          </a:solidFill>
        </p:spPr>
        <p:txBody>
          <a:bodyPr wrap="square" rtlCol="0">
            <a:spAutoFit/>
          </a:bodyPr>
          <a:lstStyle/>
          <a:p>
            <a:pPr algn="ctr"/>
            <a:r>
              <a:rPr lang="tr-TR" sz="1200" dirty="0" smtClean="0"/>
              <a:t>Soruşturma ve çok katmanlı analiz</a:t>
            </a:r>
            <a:endParaRPr lang="tr-TR" sz="1200" dirty="0"/>
          </a:p>
        </p:txBody>
      </p:sp>
      <p:sp>
        <p:nvSpPr>
          <p:cNvPr id="20" name="Metin kutusu 19"/>
          <p:cNvSpPr txBox="1"/>
          <p:nvPr/>
        </p:nvSpPr>
        <p:spPr>
          <a:xfrm>
            <a:off x="2485699" y="3161292"/>
            <a:ext cx="1224135" cy="646331"/>
          </a:xfrm>
          <a:prstGeom prst="rect">
            <a:avLst/>
          </a:prstGeom>
          <a:solidFill>
            <a:schemeClr val="bg1">
              <a:lumMod val="85000"/>
            </a:schemeClr>
          </a:solidFill>
        </p:spPr>
        <p:txBody>
          <a:bodyPr wrap="square" rtlCol="0">
            <a:spAutoFit/>
          </a:bodyPr>
          <a:lstStyle/>
          <a:p>
            <a:pPr algn="ctr"/>
            <a:r>
              <a:rPr lang="tr-TR" sz="1200" dirty="0" smtClean="0"/>
              <a:t>Acil müdahale protokolünün kapatılması</a:t>
            </a:r>
            <a:endParaRPr lang="tr-TR" sz="1200" dirty="0"/>
          </a:p>
        </p:txBody>
      </p:sp>
    </p:spTree>
    <p:extLst>
      <p:ext uri="{BB962C8B-B14F-4D97-AF65-F5344CB8AC3E}">
        <p14:creationId xmlns:p14="http://schemas.microsoft.com/office/powerpoint/2010/main" xmlns="" val="38960695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Kritik Altyapılara Yönelik Saldırılar</a:t>
            </a:r>
            <a:endParaRPr lang="tr" sz="2000" dirty="0">
              <a:solidFill>
                <a:schemeClr val="bg1"/>
              </a:solidFill>
              <a:latin typeface="Verdana" charset="0"/>
              <a:cs typeface="Verdana" charset="0"/>
            </a:endParaRPr>
          </a:p>
        </p:txBody>
      </p:sp>
      <p:pic>
        <p:nvPicPr>
          <p:cNvPr id="7" name="Picture 6">
            <a:extLst>
              <a:ext uri="{FF2B5EF4-FFF2-40B4-BE49-F238E27FC236}">
                <a16:creationId xmlns:a16="http://schemas.microsoft.com/office/drawing/2014/main" xmlns="" id="{2912D98C-0E2A-42AC-A5A6-41965990473B}"/>
              </a:ext>
            </a:extLst>
          </p:cNvPr>
          <p:cNvPicPr>
            <a:picLocks noChangeAspect="1"/>
          </p:cNvPicPr>
          <p:nvPr/>
        </p:nvPicPr>
        <p:blipFill>
          <a:blip r:embed="rId4" cstate="print"/>
          <a:stretch>
            <a:fillRect/>
          </a:stretch>
        </p:blipFill>
        <p:spPr>
          <a:xfrm>
            <a:off x="179512" y="1230293"/>
            <a:ext cx="4016475" cy="4070915"/>
          </a:xfrm>
          <a:prstGeom prst="rect">
            <a:avLst/>
          </a:prstGeom>
          <a:ln>
            <a:solidFill>
              <a:schemeClr val="accent1"/>
            </a:solidFill>
          </a:ln>
        </p:spPr>
      </p:pic>
      <p:pic>
        <p:nvPicPr>
          <p:cNvPr id="2050" name="Picture 2" descr="Windows PCs vulnerable to Stuxnet attack - five years after patch -  ExtremeTech">
            <a:extLst>
              <a:ext uri="{FF2B5EF4-FFF2-40B4-BE49-F238E27FC236}">
                <a16:creationId xmlns:a16="http://schemas.microsoft.com/office/drawing/2014/main" xmlns="" id="{3353F4C9-1DA7-4030-8FB3-034519940A5F}"/>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66871" y="1484209"/>
            <a:ext cx="4264149" cy="2744105"/>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a:extLst>
              <a:ext uri="{FF2B5EF4-FFF2-40B4-BE49-F238E27FC236}">
                <a16:creationId xmlns:a16="http://schemas.microsoft.com/office/drawing/2014/main" xmlns="" id="{8354287C-3138-4A58-A598-81456FF36654}"/>
              </a:ext>
            </a:extLst>
          </p:cNvPr>
          <p:cNvSpPr txBox="1"/>
          <p:nvPr/>
        </p:nvSpPr>
        <p:spPr>
          <a:xfrm>
            <a:off x="2006600" y="3070303"/>
            <a:ext cx="2470531" cy="3046988"/>
          </a:xfrm>
          <a:prstGeom prst="rect">
            <a:avLst/>
          </a:prstGeom>
          <a:solidFill>
            <a:srgbClr val="BDD8F3"/>
          </a:solidFill>
        </p:spPr>
        <p:txBody>
          <a:bodyPr wrap="square" rtlCol="0">
            <a:spAutoFit/>
          </a:bodyPr>
          <a:lstStyle/>
          <a:p>
            <a:pPr algn="ctr" rtl="0"/>
            <a:r>
              <a:rPr lang="tr" sz="2400" b="0" i="0" u="none" baseline="0" dirty="0">
                <a:solidFill>
                  <a:schemeClr val="tx1">
                    <a:lumMod val="65000"/>
                    <a:lumOff val="35000"/>
                  </a:schemeClr>
                </a:solidFill>
                <a:latin typeface="+mj-lt"/>
              </a:rPr>
              <a:t>LockerGoga adlı fidye yazılımı altyapının kapatılmasına neden oldu</a:t>
            </a:r>
          </a:p>
          <a:p>
            <a:pPr algn="ctr" rtl="0"/>
            <a:endParaRPr lang="tr" sz="2400" dirty="0">
              <a:solidFill>
                <a:schemeClr val="tx1">
                  <a:lumMod val="65000"/>
                  <a:lumOff val="35000"/>
                </a:schemeClr>
              </a:solidFill>
              <a:latin typeface="+mj-lt"/>
            </a:endParaRPr>
          </a:p>
          <a:p>
            <a:pPr algn="ctr" rtl="0"/>
            <a:r>
              <a:rPr lang="tr" sz="2400" b="0" i="0" u="none" baseline="0" dirty="0">
                <a:solidFill>
                  <a:schemeClr val="tx1">
                    <a:lumMod val="65000"/>
                    <a:lumOff val="35000"/>
                  </a:schemeClr>
                </a:solidFill>
                <a:latin typeface="+mj-lt"/>
              </a:rPr>
              <a:t>Tahmini maliyet 35 milyon EUR</a:t>
            </a:r>
          </a:p>
        </p:txBody>
      </p:sp>
      <p:sp>
        <p:nvSpPr>
          <p:cNvPr id="4" name="Rectangle: Rounded Corners 3">
            <a:extLst>
              <a:ext uri="{FF2B5EF4-FFF2-40B4-BE49-F238E27FC236}">
                <a16:creationId xmlns:a16="http://schemas.microsoft.com/office/drawing/2014/main" xmlns="" id="{7FC3758D-799B-441B-8988-C23E49F0FDE3}"/>
              </a:ext>
            </a:extLst>
          </p:cNvPr>
          <p:cNvSpPr/>
          <p:nvPr/>
        </p:nvSpPr>
        <p:spPr>
          <a:xfrm>
            <a:off x="177282" y="3645024"/>
            <a:ext cx="4018705" cy="648072"/>
          </a:xfrm>
          <a:prstGeom prst="roundRect">
            <a:avLst/>
          </a:prstGeom>
          <a:solidFill>
            <a:srgbClr val="FFFF99">
              <a:alpha val="1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2052" name="Picture 4" descr="Stuxnet: The smart person's guide - TechRepublic">
            <a:extLst>
              <a:ext uri="{FF2B5EF4-FFF2-40B4-BE49-F238E27FC236}">
                <a16:creationId xmlns:a16="http://schemas.microsoft.com/office/drawing/2014/main" xmlns="" id="{3764B981-A803-40B0-93D7-C40477AAC53E}"/>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370195" y="4344467"/>
            <a:ext cx="2857500" cy="1600200"/>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3299328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İnternet Sitesi Tahrifatı</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0" indent="0" algn="l" rtl="0">
              <a:buNone/>
            </a:pPr>
            <a:r>
              <a:rPr lang="tr" b="0" i="0" u="none" baseline="0"/>
              <a:t>Bir İnternet sitesi veya sayfasının görünümünü değiştiren saldırılardır.</a:t>
            </a:r>
          </a:p>
          <a:p>
            <a:pPr lvl="1" algn="l" rtl="0">
              <a:buFont typeface="Wingdings" panose="05000000000000000000" pitchFamily="2" charset="2"/>
              <a:buChar char="Ø"/>
            </a:pPr>
            <a:r>
              <a:rPr lang="tr" b="0" i="0" u="none" baseline="0"/>
              <a:t>Tipik olarak sistem kırıcılarla gerçekleştirilir</a:t>
            </a:r>
          </a:p>
          <a:p>
            <a:pPr lvl="1" algn="l" rtl="0">
              <a:buFont typeface="Wingdings" panose="05000000000000000000" pitchFamily="2" charset="2"/>
              <a:buChar char="Ø"/>
            </a:pPr>
            <a:r>
              <a:rPr lang="tr" b="0" i="0" u="none" baseline="0"/>
              <a:t>Bir İnternet sunucusuna yasa dışı olarak girilir</a:t>
            </a:r>
          </a:p>
          <a:p>
            <a:pPr lvl="1" algn="l" rtl="0">
              <a:buFont typeface="Wingdings" panose="05000000000000000000" pitchFamily="2" charset="2"/>
              <a:buChar char="Ø"/>
            </a:pPr>
            <a:r>
              <a:rPr lang="tr" b="0" i="0" u="none" baseline="0"/>
              <a:t>Barındırılan İnternet sitesi saldırganın kendi İnternet sitesi ile değiştirilir</a:t>
            </a:r>
          </a:p>
          <a:p>
            <a:pPr marL="0" indent="0" algn="l" rtl="0">
              <a:buNone/>
            </a:pPr>
            <a:r>
              <a:rPr lang="tr" b="1" i="0" u="none" baseline="0"/>
              <a:t>Neden?</a:t>
            </a:r>
          </a:p>
          <a:p>
            <a:pPr lvl="1" algn="l" rtl="0">
              <a:buFont typeface="Wingdings" panose="05000000000000000000" pitchFamily="2" charset="2"/>
              <a:buChar char="Ø"/>
            </a:pPr>
            <a:r>
              <a:rPr lang="tr" b="0" i="0" u="none" baseline="0"/>
              <a:t>Siyasi/ideolojik nedenler</a:t>
            </a:r>
          </a:p>
          <a:p>
            <a:pPr lvl="1" algn="l" rtl="0">
              <a:buFont typeface="Wingdings" panose="05000000000000000000" pitchFamily="2" charset="2"/>
              <a:buChar char="Ø"/>
            </a:pPr>
            <a:r>
              <a:rPr lang="tr" b="0" i="0" u="none" baseline="0"/>
              <a:t>Kötü niyetli</a:t>
            </a:r>
          </a:p>
          <a:p>
            <a:pPr lvl="1" algn="l" rtl="0">
              <a:buFont typeface="Wingdings" panose="05000000000000000000" pitchFamily="2" charset="2"/>
              <a:buChar char="Ø"/>
            </a:pPr>
            <a:r>
              <a:rPr lang="tr" b="0" i="0" u="none" baseline="0"/>
              <a:t>Parasal</a:t>
            </a:r>
          </a:p>
        </p:txBody>
      </p:sp>
      <p:pic>
        <p:nvPicPr>
          <p:cNvPr id="2050" name="Picture 2" descr="SPUZ : WikiLeaks defaced">
            <a:extLst>
              <a:ext uri="{FF2B5EF4-FFF2-40B4-BE49-F238E27FC236}">
                <a16:creationId xmlns:a16="http://schemas.microsoft.com/office/drawing/2014/main" xmlns="" id="{E030045C-FAD7-4A73-8ADA-7123AE468BBC}"/>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450808" y="4077072"/>
            <a:ext cx="3473645" cy="1899046"/>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3327631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ortama bağlı suçlar – gelecek</a:t>
            </a: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lgn="l" rtl="0">
              <a:buNone/>
            </a:pPr>
            <a:r>
              <a:rPr lang="tr" b="1" i="0" u="none" baseline="0" dirty="0"/>
              <a:t>Mevcut saldırılar henüz saldırılmamış mağdurlara yönelebilir</a:t>
            </a:r>
            <a:endParaRPr lang="tr" dirty="0"/>
          </a:p>
          <a:p>
            <a:pPr lvl="1" algn="l" rtl="0">
              <a:buFont typeface="Wingdings" panose="05000000000000000000" pitchFamily="2" charset="2"/>
              <a:buChar char="Ø"/>
            </a:pPr>
            <a:r>
              <a:rPr lang="tr" b="0" i="0" u="none" baseline="0" dirty="0"/>
              <a:t>Veri merkezleri ve yedekleme sunucularına fidye yazılımlarıyla saldırılar</a:t>
            </a:r>
          </a:p>
          <a:p>
            <a:pPr lvl="1" algn="l" rtl="0">
              <a:buFont typeface="Wingdings" panose="05000000000000000000" pitchFamily="2" charset="2"/>
              <a:buChar char="Ø"/>
            </a:pPr>
            <a:r>
              <a:rPr lang="tr" b="0" i="0" u="none" baseline="0" dirty="0"/>
              <a:t>Truva atları gibi mevcut saldırı araçları gelişecek</a:t>
            </a:r>
          </a:p>
          <a:p>
            <a:pPr lvl="2" algn="l" rtl="0"/>
            <a:r>
              <a:rPr lang="tr" b="0" i="0" u="none" baseline="0" dirty="0"/>
              <a:t>Kendiliğinden yayılan solucanlarla mı?</a:t>
            </a:r>
          </a:p>
          <a:p>
            <a:pPr lvl="1" algn="l" rtl="0">
              <a:buFont typeface="Wingdings" panose="05000000000000000000" pitchFamily="2" charset="2"/>
              <a:buChar char="Ø"/>
            </a:pPr>
            <a:r>
              <a:rPr lang="tr" b="0" i="0" u="none" baseline="0" dirty="0"/>
              <a:t>Önceden var olan teknolojilerde önceden var olan güvenlik açıklarından kaynaklanan yeni tehditler</a:t>
            </a:r>
          </a:p>
          <a:p>
            <a:pPr lvl="1" algn="l" rtl="0">
              <a:buFont typeface="Wingdings" panose="05000000000000000000" pitchFamily="2" charset="2"/>
              <a:buChar char="Ø"/>
            </a:pPr>
            <a:r>
              <a:rPr lang="tr" b="0" i="0" u="none" baseline="0" dirty="0"/>
              <a:t>Daha fazla şirketin bilişim hizmetlerini dış kaynaklardan satın almasıyla tedarik zinciri saldırıları</a:t>
            </a:r>
          </a:p>
          <a:p>
            <a:pPr lvl="1" algn="l" rtl="0"/>
            <a:endParaRPr lang="tr" dirty="0"/>
          </a:p>
        </p:txBody>
      </p:sp>
      <p:pic>
        <p:nvPicPr>
          <p:cNvPr id="4098" name="Picture 2" descr="A Crystal Ball for HPC - HPCwire">
            <a:extLst>
              <a:ext uri="{FF2B5EF4-FFF2-40B4-BE49-F238E27FC236}">
                <a16:creationId xmlns:a16="http://schemas.microsoft.com/office/drawing/2014/main" xmlns="" id="{DD6338CA-007F-447B-8624-869A32570D2F}"/>
              </a:ext>
            </a:extLst>
          </p:cNvP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8264" t="5482" r="11412" b="9534"/>
          <a:stretch/>
        </p:blipFill>
        <p:spPr bwMode="auto">
          <a:xfrm>
            <a:off x="8147856" y="5791199"/>
            <a:ext cx="1129247" cy="796925"/>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33096566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ortama bağlı suçlar – gelecek</a:t>
            </a: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lgn="l" rtl="0">
              <a:buNone/>
            </a:pPr>
            <a:r>
              <a:rPr lang="tr" b="1" i="0" u="none" baseline="0" dirty="0"/>
              <a:t>Mevcut saldırılar henüz saldırılmamış mağdurlara yönelebilir</a:t>
            </a:r>
          </a:p>
          <a:p>
            <a:pPr lvl="1" algn="l" rtl="0">
              <a:buFont typeface="Wingdings" panose="05000000000000000000" pitchFamily="2" charset="2"/>
              <a:buChar char="Ø"/>
            </a:pPr>
            <a:r>
              <a:rPr lang="tr" b="0" i="0" u="none" baseline="0" dirty="0"/>
              <a:t>Bulut saldırıları: Birçok müşterinin verilerini depolayan bir şirket, mali çıkar amaçlı suçlular için değerli bir hedef haline gelir.</a:t>
            </a:r>
          </a:p>
          <a:p>
            <a:pPr lvl="1" algn="l" rtl="0">
              <a:buFont typeface="Wingdings" panose="05000000000000000000" pitchFamily="2" charset="2"/>
              <a:buChar char="Ø"/>
            </a:pPr>
            <a:r>
              <a:rPr lang="tr" b="0" i="0" u="none" baseline="0" dirty="0"/>
              <a:t>Para transferleri gerçekleştirilen bankacılık uygulamalarına saldırı</a:t>
            </a:r>
          </a:p>
          <a:p>
            <a:pPr lvl="1" algn="l" rtl="0">
              <a:buFont typeface="Wingdings" panose="05000000000000000000" pitchFamily="2" charset="2"/>
              <a:buChar char="Ø"/>
            </a:pPr>
            <a:r>
              <a:rPr lang="tr" b="0" i="0" u="none" baseline="0" dirty="0"/>
              <a:t>Resmi para birimleri yerine kripto para birimlerinin ve büyük kripto para birimi varlıklarının hedef alınması</a:t>
            </a:r>
          </a:p>
          <a:p>
            <a:pPr lvl="1" algn="l" rtl="0">
              <a:buFont typeface="Wingdings" panose="05000000000000000000" pitchFamily="2" charset="2"/>
              <a:buChar char="Ø"/>
            </a:pPr>
            <a:r>
              <a:rPr lang="tr" b="0" i="0" u="none" baseline="0" dirty="0"/>
              <a:t>DNS saldırıları – yeniden yönlendirme ve kandırma</a:t>
            </a:r>
          </a:p>
        </p:txBody>
      </p:sp>
      <p:pic>
        <p:nvPicPr>
          <p:cNvPr id="3" name="Picture 2" descr="A Crystal Ball for HPC - HPCwire">
            <a:extLst>
              <a:ext uri="{FF2B5EF4-FFF2-40B4-BE49-F238E27FC236}">
                <a16:creationId xmlns:a16="http://schemas.microsoft.com/office/drawing/2014/main" xmlns="" id="{DC8C860C-D6D4-48DE-B53E-662FAE4C8D38}"/>
              </a:ext>
            </a:extLst>
          </p:cNvP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8264" t="5482" r="11412" b="9534"/>
          <a:stretch/>
        </p:blipFill>
        <p:spPr bwMode="auto">
          <a:xfrm>
            <a:off x="7518399" y="5972878"/>
            <a:ext cx="1254223" cy="885122"/>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9773777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a:extLst>
              <a:ext uri="{FF2B5EF4-FFF2-40B4-BE49-F238E27FC236}">
                <a16:creationId xmlns:a16="http://schemas.microsoft.com/office/drawing/2014/main" xmlns="" id="{F0D3AB1B-9A46-4066-B80B-9491DA6F943B}"/>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Rectangle 3">
            <a:extLst>
              <a:ext uri="{FF2B5EF4-FFF2-40B4-BE49-F238E27FC236}">
                <a16:creationId xmlns:a16="http://schemas.microsoft.com/office/drawing/2014/main" xmlns="" id="{0F22973E-8CC9-4C0B-B546-EACD257DA5C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TextBox 7">
            <a:extLst>
              <a:ext uri="{FF2B5EF4-FFF2-40B4-BE49-F238E27FC236}">
                <a16:creationId xmlns:a16="http://schemas.microsoft.com/office/drawing/2014/main" xmlns=""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Bilgi kontrolü</a:t>
            </a:r>
            <a:endParaRPr lang="tr"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xmlns="" id="{9D3848A9-4745-4BB6-B8CB-6C939829A8B8}"/>
              </a:ext>
            </a:extLst>
          </p:cNvPr>
          <p:cNvSpPr txBox="1"/>
          <p:nvPr/>
        </p:nvSpPr>
        <p:spPr>
          <a:xfrm>
            <a:off x="588962" y="1281981"/>
            <a:ext cx="8030033" cy="1200329"/>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Bilgisayarınızda kötü amaçlı bir yazılım olsa, tüm dosyalarınızın şifrelenmesine neden olsa ve şifrenin çözülmesi için sizden para istense, yaşadığınız sorunu nasıl tanımlardınız?</a:t>
            </a:r>
          </a:p>
        </p:txBody>
      </p:sp>
      <p:sp>
        <p:nvSpPr>
          <p:cNvPr id="13" name="TextBox 12">
            <a:extLst>
              <a:ext uri="{FF2B5EF4-FFF2-40B4-BE49-F238E27FC236}">
                <a16:creationId xmlns:a16="http://schemas.microsoft.com/office/drawing/2014/main" xmlns="" id="{30BD4572-BAB1-4568-B64C-2A9116F6F527}"/>
              </a:ext>
            </a:extLst>
          </p:cNvPr>
          <p:cNvSpPr txBox="1"/>
          <p:nvPr/>
        </p:nvSpPr>
        <p:spPr>
          <a:xfrm>
            <a:off x="588962" y="2644170"/>
            <a:ext cx="8030032" cy="1569660"/>
          </a:xfrm>
          <a:prstGeom prst="rect">
            <a:avLst/>
          </a:prstGeom>
          <a:solidFill>
            <a:srgbClr val="F08A34"/>
          </a:solidFill>
        </p:spPr>
        <p:txBody>
          <a:bodyPr wrap="square" rtlCol="0">
            <a:spAutoFit/>
          </a:bodyPr>
          <a:lstStyle/>
          <a:p>
            <a:pPr marL="1828800" lvl="3" indent="-457200" algn="l" rtl="0">
              <a:buAutoNum type="alphaUcPeriod"/>
            </a:pPr>
            <a:r>
              <a:rPr lang="tr" sz="2400" b="0" i="0" u="none" baseline="0">
                <a:solidFill>
                  <a:schemeClr val="bg1"/>
                </a:solidFill>
                <a:latin typeface="+mj-lt"/>
              </a:rPr>
              <a:t>Truva atı</a:t>
            </a:r>
          </a:p>
          <a:p>
            <a:pPr marL="1828800" lvl="3" indent="-457200" algn="l" rtl="0">
              <a:buAutoNum type="alphaUcPeriod"/>
            </a:pPr>
            <a:r>
              <a:rPr lang="tr" sz="2400" b="0" i="0" u="none" baseline="0">
                <a:solidFill>
                  <a:schemeClr val="bg1"/>
                </a:solidFill>
                <a:latin typeface="+mj-lt"/>
              </a:rPr>
              <a:t>Fidye yazılımı</a:t>
            </a:r>
          </a:p>
          <a:p>
            <a:pPr marL="1828800" lvl="3" indent="-457200" algn="l" rtl="0">
              <a:buAutoNum type="alphaUcPeriod"/>
            </a:pPr>
            <a:r>
              <a:rPr lang="tr" sz="2400" b="0" i="0" u="none" baseline="0">
                <a:solidFill>
                  <a:schemeClr val="bg1"/>
                </a:solidFill>
                <a:latin typeface="+mj-lt"/>
              </a:rPr>
              <a:t>Botnet</a:t>
            </a:r>
          </a:p>
          <a:p>
            <a:pPr marL="1828800" lvl="3" indent="-457200" algn="l" rtl="0">
              <a:buAutoNum type="alphaUcPeriod"/>
            </a:pPr>
            <a:r>
              <a:rPr lang="tr" sz="2400" b="0" i="0" u="none" baseline="0">
                <a:solidFill>
                  <a:schemeClr val="bg1"/>
                </a:solidFill>
                <a:latin typeface="+mj-lt"/>
              </a:rPr>
              <a:t>Kötü şans</a:t>
            </a:r>
          </a:p>
        </p:txBody>
      </p:sp>
      <p:sp>
        <p:nvSpPr>
          <p:cNvPr id="12" name="TextBox 11">
            <a:extLst>
              <a:ext uri="{FF2B5EF4-FFF2-40B4-BE49-F238E27FC236}">
                <a16:creationId xmlns:a16="http://schemas.microsoft.com/office/drawing/2014/main" xmlns="" id="{E75702A7-7EF5-41B1-83AA-F3F0AACE8FD2}"/>
              </a:ext>
            </a:extLst>
          </p:cNvPr>
          <p:cNvSpPr txBox="1"/>
          <p:nvPr/>
        </p:nvSpPr>
        <p:spPr>
          <a:xfrm>
            <a:off x="588962" y="4375691"/>
            <a:ext cx="8030032" cy="1938992"/>
          </a:xfrm>
          <a:prstGeom prst="rect">
            <a:avLst/>
          </a:prstGeom>
          <a:solidFill>
            <a:schemeClr val="tx1">
              <a:lumMod val="65000"/>
              <a:lumOff val="35000"/>
            </a:schemeClr>
          </a:solidFill>
        </p:spPr>
        <p:txBody>
          <a:bodyPr wrap="square" rtlCol="0">
            <a:spAutoFit/>
          </a:bodyPr>
          <a:lstStyle/>
          <a:p>
            <a:pPr algn="ctr" rtl="0"/>
            <a:r>
              <a:rPr lang="tr" sz="2400" b="0" i="0" u="none" baseline="0" dirty="0">
                <a:solidFill>
                  <a:schemeClr val="bg1"/>
                </a:solidFill>
                <a:latin typeface="+mj-lt"/>
              </a:rPr>
              <a:t>Doğru cevap B</a:t>
            </a:r>
          </a:p>
          <a:p>
            <a:pPr algn="ctr" rtl="0"/>
            <a:endParaRPr lang="tr" sz="2400" dirty="0">
              <a:solidFill>
                <a:schemeClr val="bg1"/>
              </a:solidFill>
              <a:latin typeface="+mj-lt"/>
            </a:endParaRPr>
          </a:p>
          <a:p>
            <a:pPr algn="ctr" rtl="0"/>
            <a:r>
              <a:rPr lang="tr" sz="2400" b="0" i="0" u="none" baseline="0" dirty="0">
                <a:solidFill>
                  <a:schemeClr val="bg1"/>
                </a:solidFill>
                <a:latin typeface="+mj-lt"/>
              </a:rPr>
              <a:t>Fidye yazılımları dosyaları şifreler ve kripto para biriminde 'fidye' ödenmesi karşılığında dosyalar deşifre edilebilir.</a:t>
            </a:r>
          </a:p>
        </p:txBody>
      </p:sp>
      <p:sp>
        <p:nvSpPr>
          <p:cNvPr id="10" name="Rectangle 9">
            <a:extLst>
              <a:ext uri="{FF2B5EF4-FFF2-40B4-BE49-F238E27FC236}">
                <a16:creationId xmlns:a16="http://schemas.microsoft.com/office/drawing/2014/main" xmlns="" id="{CAC1262F-F248-494E-99B0-D5250C313A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3377479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2"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pPr algn="l" rtl="0"/>
            <a:r>
              <a:rPr lang="tr" sz="3200" b="1" i="0" u="none" baseline="0" dirty="0" smtClean="0">
                <a:solidFill>
                  <a:schemeClr val="accent1">
                    <a:lumMod val="50000"/>
                  </a:schemeClr>
                </a:solidFill>
              </a:rPr>
              <a:t>ÇocuklarIn cİnsel İstİsmarI</a:t>
            </a:r>
            <a:endParaRPr lang="tr" sz="3200" b="1" i="0" u="none" baseline="0" dirty="0">
              <a:solidFill>
                <a:schemeClr val="accent1">
                  <a:lumMod val="50000"/>
                </a:schemeClr>
              </a:solidFill>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F50FF694-912A-834E-AD45-B984C7BF2CE4}" type="slidenum">
              <a:rPr sz="1200" b="1">
                <a:solidFill>
                  <a:srgbClr val="FFFFFF"/>
                </a:solidFill>
                <a:latin typeface="Verdana" charset="0"/>
                <a:cs typeface="Verdana" charset="0"/>
              </a:rPr>
              <a:pPr algn="l" rtl="0"/>
              <a:t>67</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xmlns="" val="252138492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Çocukların İnternette cinsel istismarı</a:t>
            </a: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lgn="l" rtl="0">
              <a:buNone/>
            </a:pPr>
            <a:r>
              <a:rPr lang="tr" b="1" i="0" u="none" baseline="0" dirty="0">
                <a:solidFill>
                  <a:srgbClr val="0070C0"/>
                </a:solidFill>
              </a:rPr>
              <a:t>Çocukların İnternette Cinsel İstismarı ve Sömürüsü</a:t>
            </a:r>
          </a:p>
          <a:p>
            <a:pPr lvl="1" algn="l" rtl="0"/>
            <a:r>
              <a:rPr lang="tr" b="0" i="0" u="none" baseline="0" dirty="0"/>
              <a:t>Video ve görüntülerin çekilmesi ve dağıtılması</a:t>
            </a:r>
          </a:p>
          <a:p>
            <a:pPr marL="1314450" lvl="4" indent="-342900" algn="l" rtl="0"/>
            <a:r>
              <a:rPr lang="tr" sz="2800" b="0" i="0" u="none" baseline="0" dirty="0"/>
              <a:t>Çocuk Cinsel Sömürü Materyali </a:t>
            </a:r>
            <a:r>
              <a:rPr lang="tr" sz="2800" b="1" i="0" u="none" baseline="0" dirty="0">
                <a:solidFill>
                  <a:srgbClr val="0070C0"/>
                </a:solidFill>
              </a:rPr>
              <a:t>(ÇCSM)</a:t>
            </a:r>
          </a:p>
          <a:p>
            <a:pPr marL="1314450" lvl="4" indent="-342900" algn="l" rtl="0"/>
            <a:r>
              <a:rPr lang="tr" sz="2800" b="0" i="0" u="none" baseline="0" dirty="0"/>
              <a:t>Çocuk Cinsel İstismar Materyali </a:t>
            </a:r>
            <a:r>
              <a:rPr lang="tr" sz="2800" b="1" i="0" u="none" baseline="0" dirty="0">
                <a:solidFill>
                  <a:srgbClr val="0070C0"/>
                </a:solidFill>
              </a:rPr>
              <a:t>(ÇCİM)</a:t>
            </a:r>
          </a:p>
          <a:p>
            <a:pPr lvl="1" algn="l" rtl="0"/>
            <a:r>
              <a:rPr lang="tr" b="0" i="0" u="none" baseline="0" dirty="0"/>
              <a:t>Çevrim içi kandırma</a:t>
            </a:r>
          </a:p>
          <a:p>
            <a:pPr lvl="1" algn="l" rtl="0"/>
            <a:r>
              <a:rPr lang="tr" b="0" i="0" u="none" baseline="0" dirty="0"/>
              <a:t>Kendi Kendine Oluşturulan Müstehcen Materyal (KKOMM)</a:t>
            </a:r>
          </a:p>
        </p:txBody>
      </p:sp>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17005266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Çevrim içi dağıtım</a:t>
            </a: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lgn="l" rtl="0">
              <a:buNone/>
            </a:pPr>
            <a:r>
              <a:rPr lang="tr" sz="2600" b="0" i="0" u="none" baseline="0" dirty="0"/>
              <a:t>Çocuk cinsel sömürü materyalleri artıyor</a:t>
            </a:r>
          </a:p>
          <a:p>
            <a:pPr lvl="1" algn="l" rtl="0"/>
            <a:r>
              <a:rPr lang="tr" sz="2600" b="0" i="0" u="none" baseline="0" dirty="0"/>
              <a:t>Devamlı mağduriyet</a:t>
            </a:r>
          </a:p>
          <a:p>
            <a:pPr lvl="1" algn="l" rtl="0"/>
            <a:r>
              <a:rPr lang="tr" sz="2600" b="0" i="0" u="none" baseline="0" dirty="0"/>
              <a:t>Sektördeki rakamlar rekor seviyelere ulaştı</a:t>
            </a:r>
          </a:p>
          <a:p>
            <a:pPr lvl="2" algn="l" rtl="0"/>
            <a:r>
              <a:rPr lang="tr" sz="2600" b="0" i="0" u="none" baseline="0" dirty="0"/>
              <a:t>Kolluk kuvvetlerinin başa çıkmakta yaşadığı zorluklar</a:t>
            </a:r>
          </a:p>
          <a:p>
            <a:pPr lvl="1" algn="l" rtl="0"/>
            <a:r>
              <a:rPr lang="tr" sz="2600" b="0" i="0" u="none" baseline="0" dirty="0"/>
              <a:t>Çoğunluğu görüntü barındırma sitelerinde tespit ediliyor</a:t>
            </a:r>
          </a:p>
          <a:p>
            <a:pPr lvl="1" algn="l" rtl="0"/>
            <a:r>
              <a:rPr lang="tr" sz="2600" b="0" i="0" u="none" baseline="0" dirty="0"/>
              <a:t>Eşler arası (P2P) platformlarda da mevcut</a:t>
            </a:r>
          </a:p>
          <a:p>
            <a:pPr lvl="1" algn="l" rtl="0"/>
            <a:r>
              <a:rPr lang="tr" sz="2600" b="0" i="0" u="none" baseline="0" dirty="0"/>
              <a:t>Karanlık ağdaki özel bülten panoları artıyor</a:t>
            </a:r>
          </a:p>
          <a:p>
            <a:pPr lvl="1" algn="l" rtl="0"/>
            <a:r>
              <a:rPr lang="tr" sz="2600" b="0" i="0" u="none" baseline="0" dirty="0"/>
              <a:t>Sosyal medya </a:t>
            </a:r>
          </a:p>
          <a:p>
            <a:pPr lvl="1" algn="l" rtl="0"/>
            <a:r>
              <a:rPr lang="tr" sz="2600" b="0" i="0" u="none" baseline="0" dirty="0"/>
              <a:t>Şifremele kullanımı</a:t>
            </a:r>
          </a:p>
          <a:p>
            <a:pPr lvl="1" algn="l" rtl="0"/>
            <a:r>
              <a:rPr lang="tr" sz="2600" b="0" i="0" u="none" baseline="0" dirty="0"/>
              <a:t>VPN ve TOR</a:t>
            </a:r>
          </a:p>
        </p:txBody>
      </p:sp>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660232" y="4939731"/>
            <a:ext cx="2375818" cy="1580999"/>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13034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rtl="0" eaLnBrk="0" fontAlgn="base" hangingPunct="0">
              <a:spcBef>
                <a:spcPct val="0"/>
              </a:spcBef>
              <a:spcAft>
                <a:spcPct val="0"/>
              </a:spcAft>
              <a:defRPr/>
            </a:pPr>
            <a:endParaRPr lang="tr">
              <a:solidFill>
                <a:prstClr val="white"/>
              </a:solidFill>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rtl="0" eaLnBrk="0" fontAlgn="base" hangingPunct="0">
              <a:spcBef>
                <a:spcPct val="0"/>
              </a:spcBef>
              <a:spcAft>
                <a:spcPct val="0"/>
              </a:spcAft>
            </a:pPr>
            <a:r>
              <a:rPr lang="tr" sz="3200" b="0" i="0" u="none" baseline="0">
                <a:solidFill>
                  <a:prstClr val="white"/>
                </a:solidFill>
                <a:latin typeface="Verdana" charset="0"/>
                <a:cs typeface="Verdana" charset="0"/>
              </a:rPr>
              <a:t>Dünyanın dijital görünümü </a:t>
            </a:r>
            <a:endParaRPr lang="tr" sz="2000" dirty="0">
              <a:solidFill>
                <a:prstClr val="white"/>
              </a:solidFill>
              <a:latin typeface="Verdana" charset="0"/>
              <a:cs typeface="Verdana" charset="0"/>
            </a:endParaRPr>
          </a:p>
        </p:txBody>
      </p:sp>
      <p:pic>
        <p:nvPicPr>
          <p:cNvPr id="3" name="Content Placeholder 2">
            <a:extLst>
              <a:ext uri="{FF2B5EF4-FFF2-40B4-BE49-F238E27FC236}">
                <a16:creationId xmlns:a16="http://schemas.microsoft.com/office/drawing/2014/main" xmlns="" id="{B958BF59-CEC5-4B63-AD92-D273FB237FAA}"/>
              </a:ext>
            </a:extLst>
          </p:cNvPr>
          <p:cNvPicPr>
            <a:picLocks noGrp="1" noChangeAspect="1"/>
          </p:cNvPicPr>
          <p:nvPr>
            <p:ph idx="1"/>
          </p:nvPr>
        </p:nvPicPr>
        <p:blipFill>
          <a:blip r:embed="rId4" cstate="print"/>
          <a:stretch>
            <a:fillRect/>
          </a:stretch>
        </p:blipFill>
        <p:spPr>
          <a:xfrm>
            <a:off x="548922" y="1391067"/>
            <a:ext cx="8046156" cy="4680549"/>
          </a:xfrm>
          <a:prstGeom prst="rect">
            <a:avLst/>
          </a:prstGeom>
        </p:spPr>
      </p:pic>
      <p:sp>
        <p:nvSpPr>
          <p:cNvPr id="5" name="Rectangle 3">
            <a:extLst>
              <a:ext uri="{FF2B5EF4-FFF2-40B4-BE49-F238E27FC236}">
                <a16:creationId xmlns:a16="http://schemas.microsoft.com/office/drawing/2014/main" xmlns="" id="{DD080C1D-F3C9-4F4F-9EA2-708A72782F5B}"/>
              </a:ext>
            </a:extLst>
          </p:cNvPr>
          <p:cNvSpPr>
            <a:spLocks noChangeArrowheads="1"/>
          </p:cNvSpPr>
          <p:nvPr/>
        </p:nvSpPr>
        <p:spPr bwMode="auto">
          <a:xfrm>
            <a:off x="1623554" y="6249571"/>
            <a:ext cx="719229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defTabSz="914400" rtl="0" eaLnBrk="0" fontAlgn="base" hangingPunct="0">
              <a:spcBef>
                <a:spcPct val="0"/>
              </a:spcBef>
              <a:spcAft>
                <a:spcPct val="0"/>
              </a:spcAft>
            </a:pPr>
            <a:r>
              <a:rPr lang="tr" sz="1600" b="1" i="0" u="none" baseline="0">
                <a:solidFill>
                  <a:srgbClr val="2F618F"/>
                </a:solidFill>
                <a:ea typeface="MS PGothic" panose="020B0600070205080204" pitchFamily="34" charset="-128"/>
              </a:rPr>
              <a:t>https://wearesocial.com/uk/blog/2020/04/digital-around-the-world-in-april-2020</a:t>
            </a:r>
          </a:p>
        </p:txBody>
      </p:sp>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914400" rtl="0" eaLnBrk="0" fontAlgn="base" hangingPunct="0">
              <a:spcBef>
                <a:spcPct val="0"/>
              </a:spcBef>
              <a:spcAft>
                <a:spcPct val="0"/>
              </a:spcAft>
              <a:defRPr/>
            </a:pPr>
            <a:r>
              <a:rPr lang="tr" sz="1200" b="1" i="0" u="none" baseline="0">
                <a:solidFill>
                  <a:srgbClr val="FFFFFF"/>
                </a:solidFill>
                <a:latin typeface="Verdana" charset="0"/>
                <a:cs typeface="Verdana" charset="0"/>
              </a:rPr>
              <a:t>www.coe.int/cybercrime</a:t>
            </a:r>
            <a:endParaRPr lang="tr" sz="1200" dirty="0">
              <a:solidFill>
                <a:prstClr val="white"/>
              </a:solidFill>
            </a:endParaRPr>
          </a:p>
        </p:txBody>
      </p:sp>
      <p:sp>
        <p:nvSpPr>
          <p:cNvPr id="8" name="Metin kutusu 7"/>
          <p:cNvSpPr txBox="1"/>
          <p:nvPr/>
        </p:nvSpPr>
        <p:spPr>
          <a:xfrm>
            <a:off x="1401304" y="1536631"/>
            <a:ext cx="6994928" cy="553998"/>
          </a:xfrm>
          <a:prstGeom prst="rect">
            <a:avLst/>
          </a:prstGeom>
          <a:solidFill>
            <a:schemeClr val="tx1"/>
          </a:solidFill>
        </p:spPr>
        <p:txBody>
          <a:bodyPr wrap="square" rtlCol="0">
            <a:spAutoFit/>
          </a:bodyPr>
          <a:lstStyle/>
          <a:p>
            <a:r>
              <a:rPr lang="tr-TR" dirty="0" smtClean="0">
                <a:solidFill>
                  <a:srgbClr val="FFC000"/>
                </a:solidFill>
              </a:rPr>
              <a:t>DÜNYADA SOSYAL MEDYA KULLANIMI</a:t>
            </a:r>
          </a:p>
          <a:p>
            <a:r>
              <a:rPr lang="tr-TR" sz="1200" dirty="0" smtClean="0">
                <a:solidFill>
                  <a:schemeClr val="bg1"/>
                </a:solidFill>
              </a:rPr>
              <a:t>HER ÜLKE VEYA BÖLGEDE BAŞLICA SOSYAL MEDYA PLATFORMLARININ AYLIK AKTİF KULLANICI SAYISINA GÖRE</a:t>
            </a:r>
            <a:endParaRPr lang="tr-TR" sz="1200" dirty="0">
              <a:solidFill>
                <a:schemeClr val="bg1"/>
              </a:solidFill>
            </a:endParaRPr>
          </a:p>
        </p:txBody>
      </p:sp>
      <p:sp>
        <p:nvSpPr>
          <p:cNvPr id="13" name="Metin kutusu 12"/>
          <p:cNvSpPr txBox="1"/>
          <p:nvPr/>
        </p:nvSpPr>
        <p:spPr>
          <a:xfrm>
            <a:off x="1018309" y="2514600"/>
            <a:ext cx="1232636" cy="461665"/>
          </a:xfrm>
          <a:prstGeom prst="rect">
            <a:avLst/>
          </a:prstGeom>
          <a:solidFill>
            <a:schemeClr val="tx1"/>
          </a:solidFill>
        </p:spPr>
        <p:txBody>
          <a:bodyPr wrap="square" rtlCol="0">
            <a:spAutoFit/>
          </a:bodyPr>
          <a:lstStyle/>
          <a:p>
            <a:pPr algn="ctr"/>
            <a:r>
              <a:rPr lang="tr-TR" sz="800" dirty="0" smtClean="0">
                <a:solidFill>
                  <a:schemeClr val="bg1"/>
                </a:solidFill>
              </a:rPr>
              <a:t>AKTİF SOSYAL MEDYA KULLANICILARININ TOPLAM SAYISI</a:t>
            </a:r>
            <a:endParaRPr lang="tr-TR" sz="800" dirty="0">
              <a:solidFill>
                <a:schemeClr val="bg1"/>
              </a:solidFill>
            </a:endParaRPr>
          </a:p>
        </p:txBody>
      </p:sp>
      <p:sp>
        <p:nvSpPr>
          <p:cNvPr id="14" name="Metin kutusu 13"/>
          <p:cNvSpPr txBox="1"/>
          <p:nvPr/>
        </p:nvSpPr>
        <p:spPr>
          <a:xfrm>
            <a:off x="2556505" y="2514600"/>
            <a:ext cx="1296144" cy="584775"/>
          </a:xfrm>
          <a:prstGeom prst="rect">
            <a:avLst/>
          </a:prstGeom>
          <a:solidFill>
            <a:schemeClr val="tx1"/>
          </a:solidFill>
        </p:spPr>
        <p:txBody>
          <a:bodyPr wrap="square" rtlCol="0">
            <a:spAutoFit/>
          </a:bodyPr>
          <a:lstStyle/>
          <a:p>
            <a:pPr algn="ctr"/>
            <a:r>
              <a:rPr lang="tr-TR" sz="800" dirty="0" smtClean="0">
                <a:solidFill>
                  <a:schemeClr val="bg1"/>
                </a:solidFill>
              </a:rPr>
              <a:t>SOSYAL MEDYA PENETRASYONU (KULLANICI/TOPLAM NÜFUS)</a:t>
            </a:r>
            <a:endParaRPr lang="tr-TR" sz="800" dirty="0">
              <a:solidFill>
                <a:schemeClr val="bg1"/>
              </a:solidFill>
            </a:endParaRPr>
          </a:p>
        </p:txBody>
      </p:sp>
      <p:sp>
        <p:nvSpPr>
          <p:cNvPr id="15" name="Metin kutusu 14"/>
          <p:cNvSpPr txBox="1"/>
          <p:nvPr/>
        </p:nvSpPr>
        <p:spPr>
          <a:xfrm>
            <a:off x="4035803" y="2526432"/>
            <a:ext cx="1152128" cy="461665"/>
          </a:xfrm>
          <a:prstGeom prst="rect">
            <a:avLst/>
          </a:prstGeom>
          <a:solidFill>
            <a:schemeClr val="tx1"/>
          </a:solidFill>
        </p:spPr>
        <p:txBody>
          <a:bodyPr wrap="square" rtlCol="0">
            <a:spAutoFit/>
          </a:bodyPr>
          <a:lstStyle/>
          <a:p>
            <a:pPr algn="ctr"/>
            <a:r>
              <a:rPr lang="tr-TR" sz="800" dirty="0" smtClean="0">
                <a:solidFill>
                  <a:schemeClr val="bg1"/>
                </a:solidFill>
              </a:rPr>
              <a:t>TOPLAM SOSYAL MEDYA KULLANICI SAYISININ YILLIK ARTIŞI</a:t>
            </a:r>
            <a:endParaRPr lang="tr-TR" sz="800" dirty="0">
              <a:solidFill>
                <a:schemeClr val="bg1"/>
              </a:solidFill>
            </a:endParaRPr>
          </a:p>
        </p:txBody>
      </p:sp>
      <p:sp>
        <p:nvSpPr>
          <p:cNvPr id="16" name="Metin kutusu 15"/>
          <p:cNvSpPr txBox="1"/>
          <p:nvPr/>
        </p:nvSpPr>
        <p:spPr>
          <a:xfrm>
            <a:off x="5247326" y="2576154"/>
            <a:ext cx="1556922" cy="461665"/>
          </a:xfrm>
          <a:prstGeom prst="rect">
            <a:avLst/>
          </a:prstGeom>
          <a:solidFill>
            <a:schemeClr val="tx1"/>
          </a:solidFill>
        </p:spPr>
        <p:txBody>
          <a:bodyPr wrap="square" rtlCol="0">
            <a:spAutoFit/>
          </a:bodyPr>
          <a:lstStyle/>
          <a:p>
            <a:pPr algn="ctr"/>
            <a:r>
              <a:rPr lang="tr-TR" sz="800" dirty="0" smtClean="0">
                <a:solidFill>
                  <a:schemeClr val="bg1"/>
                </a:solidFill>
              </a:rPr>
              <a:t>CEP TELEFONUYLA SOSYAL MEDYAYA ERİŞEN TOPLAM KULLANICI SAYISI</a:t>
            </a:r>
            <a:endParaRPr lang="tr-TR" sz="800" dirty="0">
              <a:solidFill>
                <a:schemeClr val="bg1"/>
              </a:solidFill>
            </a:endParaRPr>
          </a:p>
        </p:txBody>
      </p:sp>
      <p:sp>
        <p:nvSpPr>
          <p:cNvPr id="17" name="Metin kutusu 16"/>
          <p:cNvSpPr txBox="1"/>
          <p:nvPr/>
        </p:nvSpPr>
        <p:spPr>
          <a:xfrm>
            <a:off x="6839310" y="2576154"/>
            <a:ext cx="1556922" cy="461665"/>
          </a:xfrm>
          <a:prstGeom prst="rect">
            <a:avLst/>
          </a:prstGeom>
          <a:solidFill>
            <a:schemeClr val="tx1"/>
          </a:solidFill>
        </p:spPr>
        <p:txBody>
          <a:bodyPr wrap="square" rtlCol="0">
            <a:spAutoFit/>
          </a:bodyPr>
          <a:lstStyle/>
          <a:p>
            <a:pPr algn="ctr"/>
            <a:r>
              <a:rPr lang="tr-TR" sz="800" dirty="0" smtClean="0">
                <a:solidFill>
                  <a:schemeClr val="bg1"/>
                </a:solidFill>
              </a:rPr>
              <a:t>CEP TELEFONUYLA SOSYAL MEDYAYA ERİŞEN TOPLAM KULLANICI ORANI</a:t>
            </a:r>
            <a:endParaRPr lang="tr-TR" sz="800" dirty="0">
              <a:solidFill>
                <a:schemeClr val="bg1"/>
              </a:solidFill>
            </a:endParaRPr>
          </a:p>
        </p:txBody>
      </p:sp>
    </p:spTree>
    <p:extLst>
      <p:ext uri="{BB962C8B-B14F-4D97-AF65-F5344CB8AC3E}">
        <p14:creationId xmlns:p14="http://schemas.microsoft.com/office/powerpoint/2010/main" xmlns="" val="40071698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Cinsel sömürü amacıyla İnternette kandırma</a:t>
            </a: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lgn="l" rtl="0">
              <a:buNone/>
            </a:pPr>
            <a:r>
              <a:rPr lang="tr" b="0" i="0" u="none" baseline="0" dirty="0"/>
              <a:t>Hala ciddi bir tehdit</a:t>
            </a:r>
          </a:p>
          <a:p>
            <a:pPr marL="914400" lvl="1" indent="-457200" algn="l" rtl="0"/>
            <a:r>
              <a:rPr lang="tr" b="0" i="0" u="none" baseline="0" dirty="0"/>
              <a:t>Reşit olmayan bireylerin sosyal medyada aktif olması çok sayıda potansiyel mağdur anlamına geliyor</a:t>
            </a:r>
          </a:p>
          <a:p>
            <a:pPr marL="914400" lvl="1" indent="-457200" algn="l" rtl="0"/>
            <a:r>
              <a:rPr lang="tr" b="0" i="0" u="none" baseline="0" dirty="0"/>
              <a:t>İnsanların artan farkındalığı umut verici</a:t>
            </a:r>
          </a:p>
          <a:p>
            <a:pPr marL="914400" lvl="1" indent="-457200" algn="l" rtl="0"/>
            <a:r>
              <a:rPr lang="tr" b="0" i="0" u="none" baseline="0" dirty="0"/>
              <a:t>Genellikle sosyal medya ve oyun sitelerinde</a:t>
            </a:r>
          </a:p>
          <a:p>
            <a:pPr marL="914400" lvl="1" indent="-457200" algn="l" rtl="0"/>
            <a:r>
              <a:rPr lang="tr" b="0" i="0" u="none" baseline="0" dirty="0"/>
              <a:t>Sahte profil kullanarak irtibata geçerler</a:t>
            </a:r>
          </a:p>
          <a:p>
            <a:pPr marL="914400" lvl="1" indent="-457200" algn="l" rtl="0"/>
            <a:r>
              <a:rPr lang="tr" b="0" i="0" u="none" baseline="0" dirty="0"/>
              <a:t>Canlı video kullanılabilir</a:t>
            </a:r>
          </a:p>
          <a:p>
            <a:pPr marL="914400" lvl="1" indent="-457200" algn="l" rtl="0"/>
            <a:r>
              <a:rPr lang="tr" b="0" i="0" u="none" baseline="0" dirty="0"/>
              <a:t>İrtibata geçildikten sonra</a:t>
            </a:r>
          </a:p>
          <a:p>
            <a:pPr marL="457200" lvl="1" indent="0" algn="l" rtl="0">
              <a:buNone/>
            </a:pPr>
            <a:r>
              <a:rPr lang="tr" b="0" i="0" u="none" baseline="0" dirty="0"/>
              <a:t> şifrelenmiş çevrim içi mesajlaşma programlarına geçilir</a:t>
            </a:r>
          </a:p>
        </p:txBody>
      </p:sp>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68666" y="4223470"/>
            <a:ext cx="1726084" cy="1148630"/>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83010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Cinsel sömürü amacıyla İnternette kandırma</a:t>
            </a:r>
          </a:p>
        </p:txBody>
      </p:sp>
      <p:pic>
        <p:nvPicPr>
          <p:cNvPr id="5" name="Picture 4">
            <a:extLst>
              <a:ext uri="{FF2B5EF4-FFF2-40B4-BE49-F238E27FC236}">
                <a16:creationId xmlns:a16="http://schemas.microsoft.com/office/drawing/2014/main" xmlns="" id="{83A049E3-009F-4AB2-A147-B0D97DAC24CD}"/>
              </a:ext>
            </a:extLst>
          </p:cNvPr>
          <p:cNvPicPr>
            <a:picLocks noChangeAspect="1"/>
          </p:cNvPicPr>
          <p:nvPr/>
        </p:nvPicPr>
        <p:blipFill>
          <a:blip r:embed="rId4" cstate="print"/>
          <a:stretch>
            <a:fillRect/>
          </a:stretch>
        </p:blipFill>
        <p:spPr>
          <a:xfrm>
            <a:off x="323528" y="1270001"/>
            <a:ext cx="3858408" cy="5085184"/>
          </a:xfrm>
          <a:prstGeom prst="rect">
            <a:avLst/>
          </a:prstGeom>
          <a:ln>
            <a:solidFill>
              <a:schemeClr val="accent1"/>
            </a:solidFill>
          </a:ln>
        </p:spPr>
      </p:pic>
      <p:pic>
        <p:nvPicPr>
          <p:cNvPr id="7" name="Picture 6">
            <a:extLst>
              <a:ext uri="{FF2B5EF4-FFF2-40B4-BE49-F238E27FC236}">
                <a16:creationId xmlns:a16="http://schemas.microsoft.com/office/drawing/2014/main" xmlns="" id="{01AF08EA-51D9-4B26-AC93-09CCFD56F753}"/>
              </a:ext>
            </a:extLst>
          </p:cNvPr>
          <p:cNvPicPr>
            <a:picLocks noChangeAspect="1"/>
          </p:cNvPicPr>
          <p:nvPr/>
        </p:nvPicPr>
        <p:blipFill>
          <a:blip r:embed="rId5" cstate="print"/>
          <a:stretch>
            <a:fillRect/>
          </a:stretch>
        </p:blipFill>
        <p:spPr>
          <a:xfrm>
            <a:off x="4403880" y="2060847"/>
            <a:ext cx="4599576" cy="3653869"/>
          </a:xfrm>
          <a:prstGeom prst="rect">
            <a:avLst/>
          </a:prstGeom>
          <a:ln>
            <a:solidFill>
              <a:schemeClr val="accent1"/>
            </a:solidFill>
          </a:ln>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15701134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Kendi kendine oluşturulan müstehcen materyal</a:t>
            </a: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lgn="l" rtl="0">
              <a:buNone/>
            </a:pPr>
            <a:r>
              <a:rPr lang="tr" sz="2800" b="0" i="0" u="none" baseline="0"/>
              <a:t>Daha fazla gencin bu paylaşımları yapması nedeniyle sorun büyüyor</a:t>
            </a:r>
          </a:p>
          <a:p>
            <a:pPr marL="514350" indent="-457200" algn="l" rtl="0"/>
            <a:r>
              <a:rPr lang="tr" sz="2800" b="0" i="0" u="none" baseline="0"/>
              <a:t>Araç olarak akıllı telefonlar kullanılıyor</a:t>
            </a:r>
          </a:p>
          <a:p>
            <a:pPr marL="514350" indent="-457200" algn="l" rtl="0"/>
            <a:r>
              <a:rPr lang="tr" sz="2800" b="0" i="0" u="none" baseline="0"/>
              <a:t>Riske ilişkin düşük farkındalık düzeyi</a:t>
            </a:r>
          </a:p>
          <a:p>
            <a:pPr marL="57150" indent="0" algn="l" rtl="0">
              <a:buNone/>
            </a:pPr>
            <a:r>
              <a:rPr lang="tr" sz="2800" b="0" i="0" u="none" baseline="0"/>
              <a:t>Şu şekilde paylaşım yapılabilir:</a:t>
            </a:r>
          </a:p>
          <a:p>
            <a:pPr lvl="1" algn="l" rtl="0">
              <a:buFont typeface="Wingdings" panose="05000000000000000000" pitchFamily="2" charset="2"/>
              <a:buChar char="Ø"/>
            </a:pPr>
            <a:r>
              <a:rPr lang="tr" b="0" i="0" u="none" baseline="0"/>
              <a:t>Yaşıtlarla gönüllü paylaşım </a:t>
            </a:r>
          </a:p>
          <a:p>
            <a:pPr marL="457200" lvl="1" indent="0" algn="l" rtl="0">
              <a:buNone/>
            </a:pPr>
            <a:r>
              <a:rPr lang="tr" sz="2600" b="0" i="0" u="none" baseline="0"/>
              <a:t>(Ancak başkalarına yayılarak yeni materyaller için zorlama veya para sızdırmak için kullanılabilir)</a:t>
            </a:r>
          </a:p>
          <a:p>
            <a:pPr lvl="1" algn="l" rtl="0">
              <a:buFont typeface="Wingdings" panose="05000000000000000000" pitchFamily="2" charset="2"/>
              <a:buChar char="Ø"/>
            </a:pPr>
            <a:r>
              <a:rPr lang="tr" b="0" i="0" u="none" baseline="0"/>
              <a:t>Cinsel suçlular tarafından zorlanma ve para sızdırılması</a:t>
            </a:r>
            <a:endParaRPr lang="tr" dirty="0"/>
          </a:p>
        </p:txBody>
      </p:sp>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531100" y="5519254"/>
            <a:ext cx="1504950" cy="1001476"/>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49279780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Cinsel zorlama ve uzaktan canlı istismar</a:t>
            </a: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24744"/>
            <a:ext cx="8784530" cy="5183335"/>
          </a:xfrm>
        </p:spPr>
        <p:txBody>
          <a:bodyPr/>
          <a:lstStyle/>
          <a:p>
            <a:pPr marL="57150" indent="0" algn="l" rtl="0">
              <a:buNone/>
            </a:pPr>
            <a:r>
              <a:rPr lang="tr" b="1" i="0" u="none" baseline="0">
                <a:solidFill>
                  <a:srgbClr val="0070C0"/>
                </a:solidFill>
              </a:rPr>
              <a:t>Yeni ÇCİM için cinsel zorlama ve baskı</a:t>
            </a:r>
          </a:p>
          <a:p>
            <a:pPr marL="914400" lvl="1" indent="-457200" algn="l" rtl="0"/>
            <a:r>
              <a:rPr lang="tr" b="0" i="0" u="none" baseline="0"/>
              <a:t>Genellikle para için değil koleksiyon için yapılır</a:t>
            </a:r>
          </a:p>
          <a:p>
            <a:pPr marL="914400" lvl="1" indent="-457200" algn="l" rtl="0"/>
            <a:r>
              <a:rPr lang="tr" b="0" i="0" u="none" baseline="0"/>
              <a:t>Yeni materyal almak için mevcut olanlarla tehdit</a:t>
            </a:r>
          </a:p>
          <a:p>
            <a:pPr marL="914400" lvl="1" indent="-457200" algn="l" rtl="0"/>
            <a:r>
              <a:rPr lang="tr" b="0" i="0" u="none" baseline="0"/>
              <a:t>Veya zorlamak için İnternetteki konuşmalar kullanılır</a:t>
            </a:r>
          </a:p>
          <a:p>
            <a:pPr marL="914400" lvl="1" indent="-457200" algn="l" rtl="0"/>
            <a:r>
              <a:rPr lang="tr" b="0" i="0" u="none" baseline="0"/>
              <a:t>Mağdur için önemli bir travma </a:t>
            </a:r>
          </a:p>
          <a:p>
            <a:pPr marL="57150" indent="0" algn="l" rtl="0">
              <a:buNone/>
            </a:pPr>
            <a:r>
              <a:rPr lang="tr" b="1" i="0" u="none" baseline="0">
                <a:solidFill>
                  <a:srgbClr val="0070C0"/>
                </a:solidFill>
              </a:rPr>
              <a:t>Uzaktan Canlı Çocuk İstismarı</a:t>
            </a:r>
          </a:p>
          <a:p>
            <a:pPr marL="914400" lvl="1" indent="-457200" algn="l" rtl="0"/>
            <a:r>
              <a:rPr lang="tr" b="0" i="0" u="none" baseline="0"/>
              <a:t>Suçlular mali kazanç elde etmeye çalışır</a:t>
            </a:r>
          </a:p>
          <a:p>
            <a:pPr marL="914400" lvl="1" indent="-457200" algn="l" rtl="0"/>
            <a:r>
              <a:rPr lang="tr" b="0" i="0" u="none" baseline="0"/>
              <a:t>Artan İnternet hızı – canlı yayın</a:t>
            </a:r>
          </a:p>
          <a:p>
            <a:pPr marL="914400" lvl="1" indent="-457200" algn="l" rtl="0"/>
            <a:r>
              <a:rPr lang="tr" b="0" i="0" u="none" baseline="0"/>
              <a:t>Suçlular izlemek için ödeme yaparlar</a:t>
            </a:r>
          </a:p>
          <a:p>
            <a:pPr marL="914400" lvl="1" indent="-457200" algn="l" rtl="0"/>
            <a:r>
              <a:rPr lang="tr" b="0" i="0" u="none" baseline="0"/>
              <a:t>Porno sitesi &gt; şifrelenmiş mesaj</a:t>
            </a:r>
          </a:p>
        </p:txBody>
      </p:sp>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141373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Cinsel zorlama ve uzaktan canlı istismar</a:t>
            </a:r>
          </a:p>
        </p:txBody>
      </p:sp>
      <p:pic>
        <p:nvPicPr>
          <p:cNvPr id="4" name="Picture 3">
            <a:extLst>
              <a:ext uri="{FF2B5EF4-FFF2-40B4-BE49-F238E27FC236}">
                <a16:creationId xmlns:a16="http://schemas.microsoft.com/office/drawing/2014/main" xmlns="" id="{9202638C-A6FB-49B0-885D-836858B8A73B}"/>
              </a:ext>
            </a:extLst>
          </p:cNvPr>
          <p:cNvPicPr>
            <a:picLocks noChangeAspect="1"/>
          </p:cNvPicPr>
          <p:nvPr/>
        </p:nvPicPr>
        <p:blipFill>
          <a:blip r:embed="rId4" cstate="print"/>
          <a:stretch>
            <a:fillRect/>
          </a:stretch>
        </p:blipFill>
        <p:spPr>
          <a:xfrm>
            <a:off x="971600" y="1325616"/>
            <a:ext cx="5505513" cy="5094955"/>
          </a:xfrm>
          <a:prstGeom prst="rect">
            <a:avLst/>
          </a:prstGeom>
          <a:ln>
            <a:solidFill>
              <a:schemeClr val="accent1"/>
            </a:solidFill>
          </a:ln>
        </p:spPr>
      </p:pic>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8306938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Çocukların cinsel istismarı - gelecek</a:t>
            </a: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14350" indent="-457200" algn="l" rtl="0"/>
            <a:r>
              <a:rPr lang="tr" b="0" i="0" u="none" baseline="0"/>
              <a:t>Ana tehditler oldukça köklü ve istikrarlı</a:t>
            </a:r>
          </a:p>
          <a:p>
            <a:pPr marL="514350" indent="-457200" algn="l" rtl="0"/>
            <a:r>
              <a:rPr lang="tr" b="1" i="0" u="none" baseline="0"/>
              <a:t>Derin sahte videolar</a:t>
            </a:r>
            <a:r>
              <a:rPr lang="tr" b="0" i="0" u="none" baseline="0"/>
              <a:t> – ‘Derin öğrenme’ ve ‘sahte’</a:t>
            </a:r>
          </a:p>
          <a:p>
            <a:pPr marL="914400" lvl="1" indent="-457200" algn="l" rtl="0"/>
            <a:r>
              <a:rPr lang="tr" b="0" i="0" u="none" baseline="0"/>
              <a:t>Yapay zeka teknolojisiyle fotoğraf ve videolar montajlanıyor</a:t>
            </a:r>
          </a:p>
          <a:p>
            <a:pPr marL="914400" lvl="1" indent="-457200" algn="l" rtl="0"/>
            <a:r>
              <a:rPr lang="tr" b="0" i="0" u="none" baseline="0"/>
              <a:t>Yeni, kişiselleştirilmiş ÇCSM oluşturma imkanı</a:t>
            </a:r>
          </a:p>
          <a:p>
            <a:pPr marL="914400" lvl="1" indent="-457200" algn="l" rtl="0"/>
            <a:r>
              <a:rPr lang="tr" b="0" i="0" u="none" baseline="0"/>
              <a:t>Kolluk kuvvetleri için gerçekliğini ispatlama gerekliliği</a:t>
            </a:r>
          </a:p>
        </p:txBody>
      </p:sp>
      <p:pic>
        <p:nvPicPr>
          <p:cNvPr id="5" name="Picture 4" descr="A Crystal Ball for HPC - HPCwire">
            <a:extLst>
              <a:ext uri="{FF2B5EF4-FFF2-40B4-BE49-F238E27FC236}">
                <a16:creationId xmlns:a16="http://schemas.microsoft.com/office/drawing/2014/main" xmlns="" id="{91495AAC-1CDE-4A39-B16D-F4E95606E4A9}"/>
              </a:ext>
            </a:extLst>
          </p:cNvP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7577439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pPr algn="l" rtl="0"/>
            <a:r>
              <a:rPr lang="tr" sz="3200" b="1" i="0" u="none" baseline="0" dirty="0">
                <a:solidFill>
                  <a:schemeClr val="accent1">
                    <a:lumMod val="50000"/>
                  </a:schemeClr>
                </a:solidFill>
              </a:rPr>
              <a:t>Ödeme </a:t>
            </a:r>
            <a:r>
              <a:rPr lang="tr" sz="3200" b="1" i="0" u="none" baseline="0" dirty="0" smtClean="0">
                <a:solidFill>
                  <a:schemeClr val="accent1">
                    <a:lumMod val="50000"/>
                  </a:schemeClr>
                </a:solidFill>
              </a:rPr>
              <a:t>DOLANDIRICILIĞI</a:t>
            </a:r>
            <a:endParaRPr lang="tr" sz="3200" b="1" i="0" u="none" baseline="0" dirty="0">
              <a:solidFill>
                <a:schemeClr val="accent1">
                  <a:lumMod val="50000"/>
                </a:schemeClr>
              </a:solidFill>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F50FF694-912A-834E-AD45-B984C7BF2CE4}" type="slidenum">
              <a:rPr sz="1200" b="1">
                <a:solidFill>
                  <a:srgbClr val="FFFFFF"/>
                </a:solidFill>
                <a:latin typeface="Verdana" charset="0"/>
                <a:cs typeface="Verdana" charset="0"/>
              </a:rPr>
              <a:pPr algn="l" rtl="0"/>
              <a:t>76</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xmlns="" val="62644407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Banka kartı dolandırıcılığı</a:t>
            </a: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lgn="l" rtl="0">
              <a:buNone/>
            </a:pPr>
            <a:r>
              <a:rPr lang="tr" sz="3000" b="0" i="0" u="none" baseline="0"/>
              <a:t>Dolandırıcılıkta soruşturmacılar için ana öncelikler</a:t>
            </a:r>
          </a:p>
          <a:p>
            <a:pPr lvl="1" algn="l" rtl="0">
              <a:buFont typeface="Wingdings" panose="05000000000000000000" pitchFamily="2" charset="2"/>
              <a:buChar char="Ø"/>
            </a:pPr>
            <a:r>
              <a:rPr lang="tr" b="0" i="0" u="none" baseline="0"/>
              <a:t>Çevrim içi işlemler gelişiyor ve artıyor</a:t>
            </a:r>
          </a:p>
          <a:p>
            <a:pPr lvl="1" algn="l" rtl="0">
              <a:buFont typeface="Wingdings" panose="05000000000000000000" pitchFamily="2" charset="2"/>
              <a:buChar char="Ø"/>
            </a:pPr>
            <a:r>
              <a:rPr lang="tr" b="0" i="0" u="none" baseline="0"/>
              <a:t>Elektronik cihazlar (cep telefonları, tabletler vb.)</a:t>
            </a:r>
          </a:p>
          <a:p>
            <a:pPr lvl="1" algn="l" rtl="0">
              <a:buFont typeface="Wingdings" panose="05000000000000000000" pitchFamily="2" charset="2"/>
              <a:buChar char="Ø"/>
            </a:pPr>
            <a:r>
              <a:rPr lang="tr" b="0" i="0" u="none" baseline="0"/>
              <a:t>Seyahat sektörüne geçiş (sahte kimliklerle yasa dışı göç ve insan ticaretinde kullanılıyor)</a:t>
            </a:r>
            <a:endParaRPr lang="tr" dirty="0"/>
          </a:p>
          <a:p>
            <a:pPr marL="57150" indent="0" algn="l" rtl="0">
              <a:buNone/>
            </a:pPr>
            <a:r>
              <a:rPr lang="tr" sz="3000" b="0" i="0" u="none" baseline="0"/>
              <a:t>Veri güvenliği ihlali, üçüncü taraf ihlalleri, kimlik avı ve dolandırıcılık amaçlı metin mesajlarından kaynaklanır</a:t>
            </a:r>
          </a:p>
        </p:txBody>
      </p:sp>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34920776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Banka kartı dolandırıcılığı</a:t>
            </a:r>
          </a:p>
        </p:txBody>
      </p:sp>
      <p:pic>
        <p:nvPicPr>
          <p:cNvPr id="4" name="Picture 3">
            <a:extLst>
              <a:ext uri="{FF2B5EF4-FFF2-40B4-BE49-F238E27FC236}">
                <a16:creationId xmlns:a16="http://schemas.microsoft.com/office/drawing/2014/main" xmlns="" id="{D46E3595-586A-427F-A7C1-CE9850F7567C}"/>
              </a:ext>
            </a:extLst>
          </p:cNvPr>
          <p:cNvPicPr>
            <a:picLocks noChangeAspect="1"/>
          </p:cNvPicPr>
          <p:nvPr/>
        </p:nvPicPr>
        <p:blipFill>
          <a:blip r:embed="rId4" cstate="print"/>
          <a:stretch>
            <a:fillRect/>
          </a:stretch>
        </p:blipFill>
        <p:spPr>
          <a:xfrm>
            <a:off x="1002756" y="1154444"/>
            <a:ext cx="7138487" cy="5145716"/>
          </a:xfrm>
          <a:prstGeom prst="rect">
            <a:avLst/>
          </a:prstGeom>
          <a:ln>
            <a:solidFill>
              <a:schemeClr val="accent1"/>
            </a:solidFill>
          </a:ln>
        </p:spPr>
      </p:pic>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167854214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Kredi kartlarının manyetik şeritlerindeki bilgilerin kopyalanması</a:t>
            </a: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784530" cy="5183335"/>
          </a:xfrm>
        </p:spPr>
        <p:txBody>
          <a:bodyPr/>
          <a:lstStyle/>
          <a:p>
            <a:pPr marL="57150" indent="0" algn="l" rtl="0">
              <a:buNone/>
            </a:pPr>
            <a:r>
              <a:rPr lang="tr" b="1" i="0" u="none" baseline="0">
                <a:solidFill>
                  <a:srgbClr val="0070C0"/>
                </a:solidFill>
              </a:rPr>
              <a:t>Kredi kartlarının manyetik şeritlerindeki bilgilerin kopyalanması</a:t>
            </a:r>
          </a:p>
          <a:p>
            <a:pPr marL="914400" lvl="1" indent="-457200" algn="l" rtl="0"/>
            <a:r>
              <a:rPr lang="tr" b="0" i="0" u="none" baseline="0"/>
              <a:t>Derine yerleştirilen cihazlar manyetik şeritteki bilgileri okur</a:t>
            </a:r>
          </a:p>
          <a:p>
            <a:pPr marL="914400" lvl="1" indent="-457200" algn="l" rtl="0"/>
            <a:r>
              <a:rPr lang="tr" b="0" i="0" u="none" baseline="0"/>
              <a:t>Şifreyi çalmak için kamera kullanılır</a:t>
            </a:r>
          </a:p>
          <a:p>
            <a:pPr marL="914400" lvl="1" indent="-457200" algn="l" rtl="0"/>
            <a:r>
              <a:rPr lang="tr" b="0" i="0" u="none" baseline="0"/>
              <a:t>Kopyalanan bilgiler kullanılır veya dağıtılır (daha çok Karanlık Ağda)</a:t>
            </a:r>
          </a:p>
          <a:p>
            <a:pPr marL="914400" lvl="1" indent="-457200" algn="l" rtl="0"/>
            <a:r>
              <a:rPr lang="tr" b="0" i="0" u="none" baseline="0"/>
              <a:t>Çip/şifre kullanımı nedeniyle azalmaktadır</a:t>
            </a:r>
          </a:p>
          <a:p>
            <a:pPr marL="57150" indent="0" algn="l" rtl="0">
              <a:buNone/>
            </a:pPr>
            <a:r>
              <a:rPr lang="tr" b="1" i="0" u="none" baseline="0">
                <a:solidFill>
                  <a:srgbClr val="0070C0"/>
                </a:solidFill>
              </a:rPr>
              <a:t>Kredi kartlarının çiplerindeki bilgilerin kopyalanması</a:t>
            </a:r>
          </a:p>
          <a:p>
            <a:pPr marL="914400" lvl="1" indent="-457200" algn="l" rtl="0"/>
            <a:r>
              <a:rPr lang="tr" b="0" i="0" u="none" baseline="0"/>
              <a:t>Dolandırıcılar bir kart okuyucunun içine bir cihaz yerleştirir</a:t>
            </a:r>
          </a:p>
          <a:p>
            <a:pPr marL="914400" lvl="1" indent="-457200" algn="l" rtl="0"/>
            <a:r>
              <a:rPr lang="tr" b="0" i="0" u="none" baseline="0"/>
              <a:t>Çipteki bilgiler kopyalanır</a:t>
            </a:r>
          </a:p>
          <a:p>
            <a:pPr marL="914400" lvl="1" indent="-457200" algn="l" rtl="0"/>
            <a:r>
              <a:rPr lang="tr" b="0" i="0" u="none" baseline="0"/>
              <a:t>Bilgilerle manyetik şeritli kartlar yapılır</a:t>
            </a:r>
          </a:p>
          <a:p>
            <a:pPr marL="914400" lvl="1" indent="-457200" algn="l" rtl="0"/>
            <a:r>
              <a:rPr lang="tr" b="0" i="0" u="none" baseline="0"/>
              <a:t>Bu kartlar hala bu teknolojinin mevcut olduğu mağazalarda kullanılır</a:t>
            </a:r>
          </a:p>
        </p:txBody>
      </p:sp>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3343465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algn="l" defTabSz="914400" rtl="0" eaLnBrk="0" fontAlgn="base" hangingPunct="0">
              <a:spcBef>
                <a:spcPct val="0"/>
              </a:spcBef>
              <a:spcAft>
                <a:spcPct val="0"/>
              </a:spcAft>
            </a:pPr>
            <a:endParaRPr lang="tr">
              <a:solidFill>
                <a:prstClr val="black"/>
              </a:solidFill>
              <a:ea typeface="MS PGothic" panose="020B0600070205080204" pitchFamily="34" charset="-128"/>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ectangle 6"/>
          <p:cNvSpPr/>
          <p:nvPr/>
        </p:nvSpPr>
        <p:spPr>
          <a:xfrm>
            <a:off x="184734" y="-26985"/>
            <a:ext cx="8959267"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rtl="0" eaLnBrk="0" fontAlgn="base" hangingPunct="0">
              <a:spcBef>
                <a:spcPct val="0"/>
              </a:spcBef>
              <a:spcAft>
                <a:spcPct val="0"/>
              </a:spcAft>
              <a:defRPr/>
            </a:pPr>
            <a:endParaRPr lang="tr">
              <a:solidFill>
                <a:prstClr val="white"/>
              </a:solidFill>
            </a:endParaRPr>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rtl="0" eaLnBrk="0" fontAlgn="base" hangingPunct="0">
              <a:spcBef>
                <a:spcPct val="0"/>
              </a:spcBef>
              <a:spcAft>
                <a:spcPct val="0"/>
              </a:spcAft>
            </a:pPr>
            <a:r>
              <a:rPr lang="tr" sz="3200" b="0" i="0" u="none" baseline="0">
                <a:solidFill>
                  <a:prstClr val="white"/>
                </a:solidFill>
                <a:latin typeface="Verdana" charset="0"/>
                <a:cs typeface="Verdana" charset="0"/>
              </a:rPr>
              <a:t> Ne kadar veri?</a:t>
            </a:r>
            <a:endParaRPr lang="tr" sz="2000" dirty="0">
              <a:solidFill>
                <a:prstClr val="white"/>
              </a:solidFill>
              <a:latin typeface="Verdana" charset="0"/>
              <a:cs typeface="Verdana" charset="0"/>
            </a:endParaRPr>
          </a:p>
        </p:txBody>
      </p:sp>
      <p:sp>
        <p:nvSpPr>
          <p:cNvPr id="3" name="Content Placeholder 2"/>
          <p:cNvSpPr>
            <a:spLocks noGrp="1"/>
          </p:cNvSpPr>
          <p:nvPr>
            <p:ph idx="1"/>
          </p:nvPr>
        </p:nvSpPr>
        <p:spPr>
          <a:xfrm>
            <a:off x="251520" y="1268761"/>
            <a:ext cx="8640960" cy="4392487"/>
          </a:xfrm>
        </p:spPr>
        <p:txBody>
          <a:bodyPr>
            <a:normAutofit fontScale="92500" lnSpcReduction="20000"/>
          </a:bodyPr>
          <a:lstStyle/>
          <a:p>
            <a:pPr algn="just" rtl="0">
              <a:lnSpc>
                <a:spcPct val="120000"/>
              </a:lnSpc>
              <a:spcBef>
                <a:spcPts val="600"/>
              </a:spcBef>
              <a:spcAft>
                <a:spcPts val="600"/>
              </a:spcAft>
            </a:pPr>
            <a:r>
              <a:rPr lang="tr" b="0" i="0" u="none" baseline="0" dirty="0"/>
              <a:t>Bir tahmine göre her gün 2,5 kentilyon bayt veri üretiliyor ve Nesnelerin İnterneti (IoT) bu hızı daha da artırıyor</a:t>
            </a:r>
          </a:p>
          <a:p>
            <a:pPr lvl="1" algn="just" rtl="0">
              <a:lnSpc>
                <a:spcPct val="120000"/>
              </a:lnSpc>
              <a:spcBef>
                <a:spcPts val="600"/>
              </a:spcBef>
              <a:spcAft>
                <a:spcPts val="600"/>
              </a:spcAft>
              <a:buFont typeface="Wingdings" panose="05000000000000000000" pitchFamily="2" charset="2"/>
              <a:buChar char="Ø"/>
            </a:pPr>
            <a:r>
              <a:rPr lang="tr" sz="3200" b="0" i="0" u="none" baseline="0" dirty="0"/>
              <a:t>Bu, günde 2.500.000.000.000.000.000 bayt eder </a:t>
            </a:r>
          </a:p>
          <a:p>
            <a:pPr algn="just" rtl="0">
              <a:lnSpc>
                <a:spcPct val="120000"/>
              </a:lnSpc>
              <a:spcBef>
                <a:spcPts val="600"/>
              </a:spcBef>
              <a:spcAft>
                <a:spcPts val="600"/>
              </a:spcAft>
            </a:pPr>
            <a:r>
              <a:rPr lang="tr" b="0" i="0" u="none" baseline="0" dirty="0"/>
              <a:t>Dünyadaki verilerin %90'ı yalnızca son iki yılda oluşturuldu </a:t>
            </a:r>
          </a:p>
          <a:p>
            <a:pPr algn="just" rtl="0">
              <a:lnSpc>
                <a:spcPct val="120000"/>
              </a:lnSpc>
              <a:spcBef>
                <a:spcPts val="600"/>
              </a:spcBef>
              <a:spcAft>
                <a:spcPts val="600"/>
              </a:spcAft>
            </a:pPr>
            <a:r>
              <a:rPr lang="tr" b="0" i="0" u="none" baseline="0" dirty="0"/>
              <a:t>2020 yılına kadar, gezegendeki her insan için her saniye yaklaşık 1,7 megabayt yeni veri üretilecek</a:t>
            </a:r>
          </a:p>
        </p:txBody>
      </p:sp>
      <p:sp>
        <p:nvSpPr>
          <p:cNvPr id="2" name="Rectangle 1"/>
          <p:cNvSpPr/>
          <p:nvPr/>
        </p:nvSpPr>
        <p:spPr>
          <a:xfrm>
            <a:off x="184734" y="5879013"/>
            <a:ext cx="8851316" cy="646331"/>
          </a:xfrm>
          <a:prstGeom prst="rect">
            <a:avLst/>
          </a:prstGeom>
        </p:spPr>
        <p:txBody>
          <a:bodyPr wrap="square">
            <a:spAutoFit/>
          </a:bodyPr>
          <a:lstStyle/>
          <a:p>
            <a:pPr algn="l" defTabSz="914400" rtl="0" eaLnBrk="0" fontAlgn="base" hangingPunct="0">
              <a:spcBef>
                <a:spcPct val="0"/>
              </a:spcBef>
              <a:spcAft>
                <a:spcPct val="0"/>
              </a:spcAft>
            </a:pPr>
            <a:r>
              <a:rPr lang="tr" sz="1200" b="0" i="0" u="none" baseline="0">
                <a:solidFill>
                  <a:prstClr val="black"/>
                </a:solidFill>
                <a:ea typeface="Verdana" panose="020B0604030504040204" pitchFamily="34" charset="0"/>
                <a:cs typeface="Verdana" panose="020B0604030504040204" pitchFamily="34" charset="0"/>
              </a:rPr>
              <a:t>Marr, Bernard (2018), How Much Data Do We Create Every Day? The Mind-Blowing Stats Everyone Should Read, Forbes.com, </a:t>
            </a:r>
            <a:r>
              <a:rPr lang="tr" sz="1200" b="0" i="0" u="none" baseline="0">
                <a:solidFill>
                  <a:prstClr val="black"/>
                </a:solidFill>
                <a:ea typeface="Verdana" panose="020B0604030504040204" pitchFamily="34" charset="0"/>
                <a:cs typeface="Verdana" panose="020B0604030504040204" pitchFamily="34" charset="0"/>
                <a:hlinkClick r:id="rId4"/>
              </a:rPr>
              <a:t>https://www.forbes.com/sites/bernardmarr/2018/05/21/how-much-data-do-we-create-every-day-the-mind-blowing-stats-everyone-should-read/</a:t>
            </a:r>
            <a:r>
              <a:rPr lang="tr" sz="1200" b="0" i="0" u="none" baseline="0">
                <a:solidFill>
                  <a:prstClr val="black"/>
                </a:solidFill>
                <a:ea typeface="Verdana" panose="020B0604030504040204" pitchFamily="34" charset="0"/>
                <a:cs typeface="Verdana" panose="020B0604030504040204" pitchFamily="34" charset="0"/>
              </a:rPr>
              <a:t> </a:t>
            </a:r>
            <a:endParaRPr lang="tr" sz="1200" dirty="0">
              <a:solidFill>
                <a:prstClr val="black"/>
              </a:solidFill>
              <a:ea typeface="Verdana" panose="020B0604030504040204" pitchFamily="34" charset="0"/>
              <a:cs typeface="Verdana" panose="020B0604030504040204" pitchFamily="34" charset="0"/>
            </a:endParaRPr>
          </a:p>
        </p:txBody>
      </p:sp>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rtl="0" eaLnBrk="0" fontAlgn="base" hangingPunct="0">
              <a:spcBef>
                <a:spcPct val="0"/>
              </a:spcBef>
              <a:spcAft>
                <a:spcPct val="0"/>
              </a:spcAft>
              <a:defRPr/>
            </a:pPr>
            <a:endParaRPr lang="tr">
              <a:solidFill>
                <a:prstClr val="white"/>
              </a:solidFill>
            </a:endParaRPr>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l" defTabSz="914400" rtl="0" eaLnBrk="0" fontAlgn="base" hangingPunct="0">
              <a:spcBef>
                <a:spcPct val="0"/>
              </a:spcBef>
              <a:spcAft>
                <a:spcPct val="0"/>
              </a:spcAft>
            </a:pPr>
            <a:r>
              <a:rPr lang="tr" sz="1200" b="1" i="0" u="none" baseline="0">
                <a:solidFill>
                  <a:srgbClr val="FFFFFF"/>
                </a:solidFill>
                <a:latin typeface="Verdana" charset="0"/>
                <a:ea typeface="MS PGothic" panose="020B0600070205080204" pitchFamily="34" charset="-128"/>
                <a:cs typeface="Verdana" charset="0"/>
              </a:rPr>
              <a:t>Kaynak: OECD</a:t>
            </a:r>
            <a:r>
              <a:rPr lang="tr" sz="1200" b="0" i="0" u="none" baseline="0">
                <a:solidFill>
                  <a:srgbClr val="FFFFFF"/>
                </a:solidFill>
                <a:latin typeface="Verdana" charset="0"/>
                <a:ea typeface="MS PGothic" panose="020B0600070205080204" pitchFamily="34" charset="-128"/>
                <a:cs typeface="Verdana" charset="0"/>
              </a:rPr>
              <a:t>						                      	</a:t>
            </a:r>
            <a:r>
              <a:rPr lang="tr" sz="1200" b="1" i="0" u="none" baseline="0">
                <a:solidFill>
                  <a:srgbClr val="FFFFFF"/>
                </a:solidFill>
                <a:latin typeface="Verdana" charset="0"/>
                <a:ea typeface="MS PGothic" panose="020B0600070205080204" pitchFamily="34" charset="-128"/>
                <a:cs typeface="Verdana" charset="0"/>
              </a:rPr>
              <a:t>      - </a:t>
            </a:r>
            <a:fld id="{F50FF694-912A-834E-AD45-B984C7BF2CE4}" type="slidenum">
              <a:rPr sz="1200" b="1">
                <a:solidFill>
                  <a:srgbClr val="FFFFFF"/>
                </a:solidFill>
                <a:latin typeface="Verdana" charset="0"/>
                <a:ea typeface="MS PGothic" panose="020B0600070205080204" pitchFamily="34" charset="-128"/>
                <a:cs typeface="Verdana" charset="0"/>
              </a:rPr>
              <a:pPr algn="l" defTabSz="914400" rtl="0" eaLnBrk="0" fontAlgn="base" hangingPunct="0">
                <a:spcBef>
                  <a:spcPct val="0"/>
                </a:spcBef>
                <a:spcAft>
                  <a:spcPct val="0"/>
                </a:spcAft>
              </a:pPr>
              <a:t>8</a:t>
            </a:fld>
            <a:r>
              <a:rPr lang="tr" sz="1200" b="1" i="0" u="none" baseline="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xmlns="" val="1050446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ATM soyma</a:t>
            </a: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784530" cy="5183335"/>
          </a:xfrm>
        </p:spPr>
        <p:txBody>
          <a:bodyPr/>
          <a:lstStyle/>
          <a:p>
            <a:pPr marL="57150" indent="0" algn="l" rtl="0">
              <a:buNone/>
            </a:pPr>
            <a:r>
              <a:rPr lang="tr" b="1" i="0" u="none" baseline="0">
                <a:solidFill>
                  <a:srgbClr val="0070C0"/>
                </a:solidFill>
              </a:rPr>
              <a:t>ATM soyma</a:t>
            </a:r>
          </a:p>
          <a:p>
            <a:pPr marL="914400" lvl="1" indent="-457200" algn="l" rtl="0"/>
            <a:r>
              <a:rPr lang="tr" b="0" i="0" u="none" baseline="0"/>
              <a:t>'Kara kutu saldırıları' olarak da bilinir</a:t>
            </a:r>
          </a:p>
          <a:p>
            <a:pPr marL="914400" lvl="1" indent="-457200" algn="l" rtl="0"/>
            <a:r>
              <a:rPr lang="tr" b="0" i="0" u="none" baseline="0"/>
              <a:t>Suçlu kötü amaçlı bir yazılım veya ATM'ye bağlanan bir kara kutu kullanarak ATM'yi boşaltır</a:t>
            </a:r>
          </a:p>
          <a:p>
            <a:pPr marL="914400" lvl="1" indent="-457200" algn="l" rtl="0"/>
            <a:r>
              <a:rPr lang="tr" b="0" i="0" u="none" baseline="0"/>
              <a:t>Fiziksel varlık gereklidir; elektronik erişim sağlamak için cihaza zarar verilir</a:t>
            </a:r>
          </a:p>
          <a:p>
            <a:pPr marL="914400" lvl="1" indent="-457200" algn="l" rtl="0"/>
            <a:r>
              <a:rPr lang="tr" b="0" i="0" u="none" baseline="0"/>
              <a:t>Daha eski ATM'lerde uygulanır</a:t>
            </a:r>
          </a:p>
        </p:txBody>
      </p:sp>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131460935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ATM soyma</a:t>
            </a:r>
          </a:p>
        </p:txBody>
      </p:sp>
      <p:pic>
        <p:nvPicPr>
          <p:cNvPr id="4" name="Picture 3">
            <a:extLst>
              <a:ext uri="{FF2B5EF4-FFF2-40B4-BE49-F238E27FC236}">
                <a16:creationId xmlns:a16="http://schemas.microsoft.com/office/drawing/2014/main" xmlns="" id="{3648BBC9-4FA3-4D5E-9F2B-ABBAC4C3C14F}"/>
              </a:ext>
            </a:extLst>
          </p:cNvPr>
          <p:cNvPicPr>
            <a:picLocks noChangeAspect="1"/>
          </p:cNvPicPr>
          <p:nvPr/>
        </p:nvPicPr>
        <p:blipFill>
          <a:blip r:embed="rId4" cstate="print"/>
          <a:stretch>
            <a:fillRect/>
          </a:stretch>
        </p:blipFill>
        <p:spPr>
          <a:xfrm>
            <a:off x="755576" y="1278700"/>
            <a:ext cx="3960440" cy="5174636"/>
          </a:xfrm>
          <a:prstGeom prst="rect">
            <a:avLst/>
          </a:prstGeom>
          <a:ln>
            <a:solidFill>
              <a:schemeClr val="accent1"/>
            </a:solidFill>
          </a:ln>
        </p:spPr>
      </p:pic>
      <p:pic>
        <p:nvPicPr>
          <p:cNvPr id="6" name="Picture 5">
            <a:extLst>
              <a:ext uri="{FF2B5EF4-FFF2-40B4-BE49-F238E27FC236}">
                <a16:creationId xmlns:a16="http://schemas.microsoft.com/office/drawing/2014/main" xmlns="" id="{217D690D-CBF8-4186-983A-4F02B52CE615}"/>
              </a:ext>
            </a:extLst>
          </p:cNvPr>
          <p:cNvPicPr>
            <a:picLocks noChangeAspect="1"/>
          </p:cNvPicPr>
          <p:nvPr/>
        </p:nvPicPr>
        <p:blipFill>
          <a:blip r:embed="rId5" cstate="print"/>
          <a:stretch>
            <a:fillRect/>
          </a:stretch>
        </p:blipFill>
        <p:spPr>
          <a:xfrm>
            <a:off x="5106987" y="1278701"/>
            <a:ext cx="2624290" cy="2654356"/>
          </a:xfrm>
          <a:prstGeom prst="rect">
            <a:avLst/>
          </a:prstGeom>
          <a:ln>
            <a:solidFill>
              <a:schemeClr val="accent1"/>
            </a:solidFill>
          </a:ln>
        </p:spPr>
      </p:pic>
      <p:pic>
        <p:nvPicPr>
          <p:cNvPr id="8" name="Picture 7">
            <a:extLst>
              <a:ext uri="{FF2B5EF4-FFF2-40B4-BE49-F238E27FC236}">
                <a16:creationId xmlns:a16="http://schemas.microsoft.com/office/drawing/2014/main" xmlns="" id="{B67CA077-385B-4D55-B658-3BF3AF91BB15}"/>
              </a:ext>
            </a:extLst>
          </p:cNvPr>
          <p:cNvPicPr>
            <a:picLocks noChangeAspect="1"/>
          </p:cNvPicPr>
          <p:nvPr/>
        </p:nvPicPr>
        <p:blipFill>
          <a:blip r:embed="rId6" cstate="print"/>
          <a:stretch>
            <a:fillRect/>
          </a:stretch>
        </p:blipFill>
        <p:spPr>
          <a:xfrm>
            <a:off x="5106987" y="4160361"/>
            <a:ext cx="3718173" cy="754412"/>
          </a:xfrm>
          <a:prstGeom prst="rect">
            <a:avLst/>
          </a:prstGeom>
          <a:ln>
            <a:solidFill>
              <a:schemeClr val="accent1"/>
            </a:solidFill>
          </a:ln>
        </p:spPr>
      </p:pic>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99632970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İş e-postalarının güvenlik ihlali</a:t>
            </a: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784530" cy="5183335"/>
          </a:xfrm>
        </p:spPr>
        <p:txBody>
          <a:bodyPr/>
          <a:lstStyle/>
          <a:p>
            <a:pPr marL="57150" indent="0" algn="l" rtl="0">
              <a:buNone/>
            </a:pPr>
            <a:r>
              <a:rPr lang="tr" b="0" i="0" u="none" baseline="0"/>
              <a:t>Üst düzey yöneticiler hedef alınır</a:t>
            </a:r>
          </a:p>
          <a:p>
            <a:pPr marL="914400" lvl="1" indent="-457200" algn="l" rtl="0"/>
            <a:r>
              <a:rPr lang="tr" b="0" i="0" u="none" baseline="0"/>
              <a:t>Daha profesyonel ve ikna edici</a:t>
            </a:r>
          </a:p>
          <a:p>
            <a:pPr marL="914400" lvl="1" indent="-457200" algn="l" rtl="0"/>
            <a:r>
              <a:rPr lang="tr" b="0" i="0" u="none" baseline="0"/>
              <a:t>Şirketlerin iş yapma şekli kötüye kullanılır</a:t>
            </a:r>
          </a:p>
          <a:p>
            <a:pPr marL="1314450" lvl="2" indent="-457200" algn="l" rtl="0"/>
            <a:r>
              <a:rPr lang="tr" sz="2600" b="0" i="0" u="none" baseline="0"/>
              <a:t>Kurum içi ödeme doğrulama boşluklarına saldırılır</a:t>
            </a:r>
          </a:p>
          <a:p>
            <a:pPr marL="1314450" lvl="2" indent="-457200" algn="l" rtl="0"/>
            <a:r>
              <a:rPr lang="tr" sz="2600" b="0" i="0" u="none" baseline="0"/>
              <a:t>Ayrılmış şirket yapıları</a:t>
            </a:r>
          </a:p>
          <a:p>
            <a:pPr marL="914400" lvl="1" indent="-457200" algn="l" rtl="0"/>
            <a:r>
              <a:rPr lang="tr" b="0" i="0" u="none" baseline="0"/>
              <a:t>Birçoğu hala sosyal mühendisliği kullanıyor</a:t>
            </a:r>
          </a:p>
          <a:p>
            <a:pPr marL="914400" lvl="1" indent="-457200" algn="l" rtl="0"/>
            <a:r>
              <a:rPr lang="tr" b="0" i="0" u="none" baseline="0"/>
              <a:t>Diğer kötü amaçlı yazılımlar ve ağ saldırıları</a:t>
            </a:r>
            <a:endParaRPr lang="tr" dirty="0"/>
          </a:p>
        </p:txBody>
      </p:sp>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85043024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pPr algn="l" rtl="0"/>
            <a:r>
              <a:rPr lang="tr" sz="3200" b="1" i="0" u="none" baseline="0" dirty="0" smtClean="0">
                <a:solidFill>
                  <a:schemeClr val="accent1">
                    <a:lumMod val="50000"/>
                  </a:schemeClr>
                </a:solidFill>
              </a:rPr>
              <a:t>KaranlIk </a:t>
            </a:r>
            <a:r>
              <a:rPr lang="tr" sz="3200" b="1" i="0" u="none" baseline="0" dirty="0">
                <a:solidFill>
                  <a:schemeClr val="accent1">
                    <a:lumMod val="50000"/>
                  </a:schemeClr>
                </a:solidFill>
              </a:rPr>
              <a:t>Ağ</a:t>
            </a: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0" y="6670537"/>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F50FF694-912A-834E-AD45-B984C7BF2CE4}" type="slidenum">
              <a:rPr sz="1200" b="1">
                <a:solidFill>
                  <a:srgbClr val="FFFFFF"/>
                </a:solidFill>
                <a:latin typeface="Verdana" charset="0"/>
                <a:cs typeface="Verdana" charset="0"/>
              </a:rPr>
              <a:pPr algn="l" rtl="0"/>
              <a:t>83</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xmlns="" val="290775350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Karanlık Ağın suç faaliyetlerinde kullanılması</a:t>
            </a: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784530" cy="5183335"/>
          </a:xfrm>
        </p:spPr>
        <p:txBody>
          <a:bodyPr/>
          <a:lstStyle/>
          <a:p>
            <a:pPr marL="57150" indent="0" algn="l" rtl="0">
              <a:buNone/>
            </a:pPr>
            <a:r>
              <a:rPr lang="tr" b="0" i="0" u="none" baseline="0" dirty="0"/>
              <a:t>Suçluların sunduğu ürün ve hizmetlerin ticareti için hala önemli bir alan</a:t>
            </a:r>
          </a:p>
          <a:p>
            <a:pPr marL="514350" indent="-457200" algn="l" rtl="0"/>
            <a:r>
              <a:rPr lang="tr" b="0" i="0" u="none" baseline="0" dirty="0"/>
              <a:t>Kolluk kuvvetleri için öncelik</a:t>
            </a:r>
            <a:endParaRPr lang="tr" dirty="0"/>
          </a:p>
          <a:p>
            <a:pPr marL="514350" indent="-457200" algn="l" rtl="0"/>
            <a:r>
              <a:rPr lang="tr" b="0" i="0" u="none" baseline="0" dirty="0"/>
              <a:t>TOR hala birincil giriş noktası</a:t>
            </a:r>
          </a:p>
          <a:p>
            <a:pPr marL="457200" lvl="1" indent="0" algn="l" rtl="0">
              <a:buNone/>
            </a:pPr>
            <a:r>
              <a:rPr lang="tr" sz="2600" b="0" i="0" u="none" baseline="0" dirty="0"/>
              <a:t>(Diğerleri I2P, Zeronet, Freenet, Openbazaar)</a:t>
            </a:r>
          </a:p>
          <a:p>
            <a:pPr marL="514350" indent="-457200" algn="l" rtl="0"/>
            <a:r>
              <a:rPr lang="tr" b="0" i="0" u="none" baseline="0" dirty="0"/>
              <a:t>Küçük satıcı mağazaları ve küçük parçalı pazarların (özel dil dahil) sayısında artış</a:t>
            </a:r>
          </a:p>
          <a:p>
            <a:pPr marL="914400" lvl="1" indent="-457200" algn="l" rtl="0"/>
            <a:r>
              <a:rPr lang="tr" b="0" i="0" u="none" baseline="0" dirty="0"/>
              <a:t>Suçluların sunduğu ürün ve hizmetlerin satışı</a:t>
            </a:r>
          </a:p>
          <a:p>
            <a:pPr marL="1314450" lvl="2" indent="-457200" algn="l" rtl="0"/>
            <a:r>
              <a:rPr lang="tr" b="0" i="0" u="none" baseline="0" dirty="0"/>
              <a:t>Uyuşturucu, silah, patlayıcı, veri</a:t>
            </a:r>
          </a:p>
          <a:p>
            <a:pPr marL="1314450" lvl="2" indent="-457200" algn="l" rtl="0"/>
            <a:r>
              <a:rPr lang="tr" b="0" i="0" u="none" baseline="0" dirty="0"/>
              <a:t>Kredi kartları, kötü amaçlı yazılımlar, sahte ürünler</a:t>
            </a:r>
            <a:endParaRPr lang="tr" dirty="0"/>
          </a:p>
        </p:txBody>
      </p:sp>
      <p:pic>
        <p:nvPicPr>
          <p:cNvPr id="13314" name="Picture 2" descr="The Market That Will Sell You A $20,000 Bank Loan For $30">
            <a:extLst>
              <a:ext uri="{FF2B5EF4-FFF2-40B4-BE49-F238E27FC236}">
                <a16:creationId xmlns:a16="http://schemas.microsoft.com/office/drawing/2014/main" xmlns=""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963518" y="2356655"/>
            <a:ext cx="1902942" cy="126995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44029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Karanlık Ağın suç faaliyetlerinde kullanılması</a:t>
            </a:r>
          </a:p>
        </p:txBody>
      </p:sp>
      <p:pic>
        <p:nvPicPr>
          <p:cNvPr id="13" name="Picture 12">
            <a:extLst>
              <a:ext uri="{FF2B5EF4-FFF2-40B4-BE49-F238E27FC236}">
                <a16:creationId xmlns:a16="http://schemas.microsoft.com/office/drawing/2014/main" xmlns="" id="{B76405BE-E0B8-485C-9B40-5766188A84AE}"/>
              </a:ext>
            </a:extLst>
          </p:cNvPr>
          <p:cNvPicPr>
            <a:picLocks noChangeAspect="1"/>
          </p:cNvPicPr>
          <p:nvPr/>
        </p:nvPicPr>
        <p:blipFill>
          <a:blip r:embed="rId4" cstate="print"/>
          <a:stretch>
            <a:fillRect/>
          </a:stretch>
        </p:blipFill>
        <p:spPr>
          <a:xfrm>
            <a:off x="2489846" y="1194903"/>
            <a:ext cx="4164307" cy="5301208"/>
          </a:xfrm>
          <a:prstGeom prst="rect">
            <a:avLst/>
          </a:prstGeom>
          <a:ln>
            <a:solidFill>
              <a:schemeClr val="accent1"/>
            </a:solidFill>
          </a:ln>
        </p:spPr>
      </p:pic>
      <p:pic>
        <p:nvPicPr>
          <p:cNvPr id="13314" name="Picture 2" descr="The Market That Will Sell You A $20,000 Bank Loan For $30">
            <a:extLst>
              <a:ext uri="{FF2B5EF4-FFF2-40B4-BE49-F238E27FC236}">
                <a16:creationId xmlns:a16="http://schemas.microsoft.com/office/drawing/2014/main" xmlns="" id="{A2373D17-E14A-4317-ABBE-4CA2F958E6FA}"/>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03850946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Karanlık Ağın suç faaliyetlerinde kullanılması</a:t>
            </a:r>
          </a:p>
        </p:txBody>
      </p:sp>
      <p:pic>
        <p:nvPicPr>
          <p:cNvPr id="15" name="Picture 14">
            <a:extLst>
              <a:ext uri="{FF2B5EF4-FFF2-40B4-BE49-F238E27FC236}">
                <a16:creationId xmlns:a16="http://schemas.microsoft.com/office/drawing/2014/main" xmlns="" id="{927A4DCD-4A2A-4947-8929-6874FD8DC263}"/>
              </a:ext>
            </a:extLst>
          </p:cNvPr>
          <p:cNvPicPr>
            <a:picLocks noChangeAspect="1"/>
          </p:cNvPicPr>
          <p:nvPr/>
        </p:nvPicPr>
        <p:blipFill>
          <a:blip r:embed="rId4" cstate="print"/>
          <a:stretch>
            <a:fillRect/>
          </a:stretch>
        </p:blipFill>
        <p:spPr>
          <a:xfrm>
            <a:off x="1892574" y="1270001"/>
            <a:ext cx="5358852" cy="4952096"/>
          </a:xfrm>
          <a:prstGeom prst="rect">
            <a:avLst/>
          </a:prstGeom>
        </p:spPr>
      </p:pic>
      <p:pic>
        <p:nvPicPr>
          <p:cNvPr id="13314" name="Picture 2" descr="The Market That Will Sell You A $20,000 Bank Loan For $30">
            <a:extLst>
              <a:ext uri="{FF2B5EF4-FFF2-40B4-BE49-F238E27FC236}">
                <a16:creationId xmlns:a16="http://schemas.microsoft.com/office/drawing/2014/main" xmlns="" id="{A2373D17-E14A-4317-ABBE-4CA2F958E6FA}"/>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382872380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Karanlık Ağın suç faaliyetlerinde kullanılması</a:t>
            </a:r>
          </a:p>
        </p:txBody>
      </p:sp>
      <p:sp>
        <p:nvSpPr>
          <p:cNvPr id="8" name="Content Placeholder 1">
            <a:extLst>
              <a:ext uri="{FF2B5EF4-FFF2-40B4-BE49-F238E27FC236}">
                <a16:creationId xmlns:a16="http://schemas.microsoft.com/office/drawing/2014/main" xmlns="" id="{2D6A0DE9-A5F9-4FAA-99ED-84905FDB5D51}"/>
              </a:ext>
            </a:extLst>
          </p:cNvPr>
          <p:cNvSpPr>
            <a:spLocks noGrp="1"/>
          </p:cNvSpPr>
          <p:nvPr>
            <p:ph idx="1"/>
          </p:nvPr>
        </p:nvSpPr>
        <p:spPr>
          <a:xfrm>
            <a:off x="251520" y="1196752"/>
            <a:ext cx="8784530" cy="5183335"/>
          </a:xfrm>
        </p:spPr>
        <p:txBody>
          <a:bodyPr/>
          <a:lstStyle/>
          <a:p>
            <a:pPr marL="57150" indent="0" algn="l" rtl="0">
              <a:buNone/>
            </a:pPr>
            <a:r>
              <a:rPr lang="tr" b="0" i="0" u="none" baseline="0" dirty="0"/>
              <a:t>Karanlık Ağda para birimleri sanaldır</a:t>
            </a:r>
          </a:p>
          <a:p>
            <a:pPr lvl="1" algn="l" rtl="0">
              <a:buFont typeface="Wingdings" panose="05000000000000000000" pitchFamily="2" charset="2"/>
              <a:buChar char="Ø"/>
            </a:pPr>
            <a:r>
              <a:rPr lang="tr" b="0" i="0" u="none" baseline="0" dirty="0"/>
              <a:t>2019'da 1 milyar dolar harcandı</a:t>
            </a:r>
          </a:p>
          <a:p>
            <a:pPr lvl="1" algn="l" rtl="0">
              <a:buFont typeface="Wingdings" panose="05000000000000000000" pitchFamily="2" charset="2"/>
              <a:buChar char="Ø"/>
            </a:pPr>
            <a:r>
              <a:rPr lang="tr" b="0" i="0" u="none" baseline="0" dirty="0"/>
              <a:t>En yaygın olarak kullanılan para birimi bilinirliğinden dolayı Bitcoin</a:t>
            </a:r>
          </a:p>
          <a:p>
            <a:pPr marL="1314450" lvl="2" indent="-457200" algn="l" rtl="0"/>
            <a:r>
              <a:rPr lang="tr" sz="2600" b="0" i="0" u="none" baseline="0" dirty="0"/>
              <a:t>Güvenlik korkuları nedeniyle gizlilik odaklı para birimlerine geçiş</a:t>
            </a:r>
          </a:p>
          <a:p>
            <a:pPr marL="1314450" lvl="2" indent="-457200" algn="l" rtl="0"/>
            <a:r>
              <a:rPr lang="tr" sz="2600" b="0" i="0" u="none" baseline="0" dirty="0"/>
              <a:t>Örneğin Monero (XMR), Zcash (ZEC), Komodo (KMD), Verge (XVG), Horizen (ZEN) </a:t>
            </a:r>
          </a:p>
        </p:txBody>
      </p:sp>
      <p:pic>
        <p:nvPicPr>
          <p:cNvPr id="19460" name="Picture 4" descr="Monero (XMR) price, marketcap, chart, and info | CoinGecko">
            <a:extLst>
              <a:ext uri="{FF2B5EF4-FFF2-40B4-BE49-F238E27FC236}">
                <a16:creationId xmlns:a16="http://schemas.microsoft.com/office/drawing/2014/main" xmlns="" id="{4B91C652-FAAC-4A1B-8048-75C06C7E05CD}"/>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28516" y="4897659"/>
            <a:ext cx="1902942" cy="1902942"/>
          </a:xfrm>
          <a:prstGeom prst="rect">
            <a:avLst/>
          </a:prstGeom>
          <a:noFill/>
          <a:extLst>
            <a:ext uri="{909E8E84-426E-40DD-AFC4-6F175D3DCCD1}">
              <a14:hiddenFill xmlns:a14="http://schemas.microsoft.com/office/drawing/2010/main" xmlns="">
                <a:solidFill>
                  <a:srgbClr val="FFFFFF"/>
                </a:solidFill>
              </a14:hiddenFill>
            </a:ext>
          </a:extLst>
        </p:spPr>
      </p:pic>
      <p:pic>
        <p:nvPicPr>
          <p:cNvPr id="19458" name="Picture 2" descr="Bitcoin Has Halved—What Now?">
            <a:extLst>
              <a:ext uri="{FF2B5EF4-FFF2-40B4-BE49-F238E27FC236}">
                <a16:creationId xmlns:a16="http://schemas.microsoft.com/office/drawing/2014/main" xmlns="" id="{E359994D-5940-4932-822B-5618437EFB5B}"/>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33362" y="4983549"/>
            <a:ext cx="2619375" cy="1743075"/>
          </a:xfrm>
          <a:prstGeom prst="rect">
            <a:avLst/>
          </a:prstGeom>
          <a:noFill/>
          <a:extLst>
            <a:ext uri="{909E8E84-426E-40DD-AFC4-6F175D3DCCD1}">
              <a14:hiddenFill xmlns:a14="http://schemas.microsoft.com/office/drawing/2010/main" xmlns="">
                <a:solidFill>
                  <a:srgbClr val="FFFFFF"/>
                </a:solidFill>
              </a14:hiddenFill>
            </a:ext>
          </a:extLst>
        </p:spPr>
      </p:pic>
      <p:pic>
        <p:nvPicPr>
          <p:cNvPr id="13314" name="Picture 2" descr="The Market That Will Sell You A $20,000 Bank Loan For $30">
            <a:extLst>
              <a:ext uri="{FF2B5EF4-FFF2-40B4-BE49-F238E27FC236}">
                <a16:creationId xmlns:a16="http://schemas.microsoft.com/office/drawing/2014/main" xmlns="" id="{A2373D17-E14A-4317-ABBE-4CA2F958E6FA}"/>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107671103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Karanlık Ağın suç faaliyetlerinde kullanılması</a:t>
            </a:r>
          </a:p>
        </p:txBody>
      </p:sp>
      <p:pic>
        <p:nvPicPr>
          <p:cNvPr id="21506" name="Picture 2" descr="Silk Road sentencing: why governments can't win the war on darknet drugs |  Technology | The Guardian">
            <a:extLst>
              <a:ext uri="{FF2B5EF4-FFF2-40B4-BE49-F238E27FC236}">
                <a16:creationId xmlns:a16="http://schemas.microsoft.com/office/drawing/2014/main" xmlns="" id="{706BA2AE-99F0-4661-8F99-6314CBD716C8}"/>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25140" y="1246983"/>
            <a:ext cx="3828808" cy="2297285"/>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pic>
        <p:nvPicPr>
          <p:cNvPr id="7" name="Picture 6">
            <a:extLst>
              <a:ext uri="{FF2B5EF4-FFF2-40B4-BE49-F238E27FC236}">
                <a16:creationId xmlns:a16="http://schemas.microsoft.com/office/drawing/2014/main" xmlns="" id="{4E410AE8-9853-4A2A-A8F7-100B0493D1DC}"/>
              </a:ext>
            </a:extLst>
          </p:cNvPr>
          <p:cNvPicPr>
            <a:picLocks noChangeAspect="1"/>
          </p:cNvPicPr>
          <p:nvPr/>
        </p:nvPicPr>
        <p:blipFill>
          <a:blip r:embed="rId5" cstate="print"/>
          <a:stretch>
            <a:fillRect/>
          </a:stretch>
        </p:blipFill>
        <p:spPr>
          <a:xfrm>
            <a:off x="4137216" y="1556383"/>
            <a:ext cx="4881644" cy="3349836"/>
          </a:xfrm>
          <a:prstGeom prst="rect">
            <a:avLst/>
          </a:prstGeom>
          <a:ln>
            <a:solidFill>
              <a:schemeClr val="accent1"/>
            </a:solidFill>
          </a:ln>
        </p:spPr>
      </p:pic>
      <p:pic>
        <p:nvPicPr>
          <p:cNvPr id="21508" name="Picture 4" descr="Ross Ulbricht denies charges in Silk Road online drug case, lawyer says">
            <a:extLst>
              <a:ext uri="{FF2B5EF4-FFF2-40B4-BE49-F238E27FC236}">
                <a16:creationId xmlns:a16="http://schemas.microsoft.com/office/drawing/2014/main" xmlns="" id="{7437D36F-6500-4341-91D7-3CAAAA70200A}"/>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46384" y="3628269"/>
            <a:ext cx="3386320" cy="1693160"/>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pic>
        <p:nvPicPr>
          <p:cNvPr id="13314" name="Picture 2" descr="The Market That Will Sell You A $20,000 Bank Loan For $30">
            <a:extLst>
              <a:ext uri="{FF2B5EF4-FFF2-40B4-BE49-F238E27FC236}">
                <a16:creationId xmlns:a16="http://schemas.microsoft.com/office/drawing/2014/main" xmlns="" id="{A2373D17-E14A-4317-ABBE-4CA2F958E6FA}"/>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84254792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pPr algn="l" rtl="0"/>
            <a:r>
              <a:rPr lang="tr" sz="3200" b="1" i="0" u="none" baseline="0" dirty="0" smtClean="0">
                <a:solidFill>
                  <a:schemeClr val="tx2">
                    <a:lumMod val="60000"/>
                    <a:lumOff val="40000"/>
                  </a:schemeClr>
                </a:solidFill>
              </a:rPr>
              <a:t>Sİber </a:t>
            </a:r>
            <a:r>
              <a:rPr lang="tr" sz="3200" b="1" i="0" u="none" baseline="0" dirty="0">
                <a:solidFill>
                  <a:schemeClr val="tx2">
                    <a:lumMod val="60000"/>
                    <a:lumOff val="40000"/>
                  </a:schemeClr>
                </a:solidFill>
              </a:rPr>
              <a:t>uzay ve </a:t>
            </a:r>
            <a:r>
              <a:rPr lang="tr" sz="3200" b="1" i="0" u="none" baseline="0" dirty="0" smtClean="0">
                <a:solidFill>
                  <a:schemeClr val="tx2">
                    <a:lumMod val="60000"/>
                    <a:lumOff val="40000"/>
                  </a:schemeClr>
                </a:solidFill>
              </a:rPr>
              <a:t>terörİzmİn yakInlaşmasI</a:t>
            </a:r>
            <a:endParaRPr lang="tr" sz="3200" b="1" i="0" u="none" baseline="0" dirty="0">
              <a:solidFill>
                <a:schemeClr val="tx2">
                  <a:lumMod val="60000"/>
                  <a:lumOff val="40000"/>
                </a:schemeClr>
              </a:solidFill>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F50FF694-912A-834E-AD45-B984C7BF2CE4}" type="slidenum">
              <a:rPr sz="1200" b="1">
                <a:solidFill>
                  <a:srgbClr val="FFFFFF"/>
                </a:solidFill>
                <a:latin typeface="Verdana" charset="0"/>
                <a:cs typeface="Verdana" charset="0"/>
              </a:rPr>
              <a:pPr algn="l" rtl="0"/>
              <a:t>89</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xmlns="" val="3788288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İnternet</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040311"/>
          </a:xfrm>
        </p:spPr>
        <p:txBody>
          <a:bodyPr/>
          <a:lstStyle/>
          <a:p>
            <a:pPr marL="0" indent="0" algn="l" rtl="0" eaLnBrk="1" hangingPunct="1">
              <a:buNone/>
            </a:pPr>
            <a:r>
              <a:rPr lang="tr" b="0" i="0" u="none" baseline="0"/>
              <a:t>Tüm bunların kötü yanı ne?</a:t>
            </a:r>
          </a:p>
          <a:p>
            <a:pPr algn="l" rtl="0" eaLnBrk="1" hangingPunct="1"/>
            <a:r>
              <a:rPr lang="tr" b="0" i="0" u="none" baseline="0"/>
              <a:t>İnternet suçlulara daha fazla fırsat veriyor</a:t>
            </a:r>
          </a:p>
          <a:p>
            <a:pPr lvl="1" algn="l" rtl="0" eaLnBrk="1" hangingPunct="1"/>
            <a:r>
              <a:rPr lang="tr" b="0" i="0" u="none" baseline="0"/>
              <a:t>Suçlar uzaktan işlenebiliyor</a:t>
            </a:r>
          </a:p>
          <a:p>
            <a:pPr lvl="1" algn="l" rtl="0" eaLnBrk="1" hangingPunct="1"/>
            <a:r>
              <a:rPr lang="tr" b="0" i="0" u="none" baseline="0"/>
              <a:t>Deliller uçucu*</a:t>
            </a:r>
          </a:p>
          <a:p>
            <a:pPr lvl="1" algn="l" rtl="0" eaLnBrk="1" hangingPunct="1"/>
            <a:r>
              <a:rPr lang="tr" b="0" i="0" u="none" baseline="0"/>
              <a:t>Ulusal kolluk kuvvetleri coğrafyaya göre yönetiliyor </a:t>
            </a:r>
          </a:p>
        </p:txBody>
      </p:sp>
      <p:sp>
        <p:nvSpPr>
          <p:cNvPr id="14" name="TextBox 13">
            <a:extLst>
              <a:ext uri="{FF2B5EF4-FFF2-40B4-BE49-F238E27FC236}">
                <a16:creationId xmlns:a16="http://schemas.microsoft.com/office/drawing/2014/main" xmlns="" id="{64302D4D-6AB3-41B2-A892-4F6A15D543D3}"/>
              </a:ext>
            </a:extLst>
          </p:cNvPr>
          <p:cNvSpPr txBox="1"/>
          <p:nvPr/>
        </p:nvSpPr>
        <p:spPr>
          <a:xfrm>
            <a:off x="7543504" y="1144606"/>
            <a:ext cx="5639392" cy="2554545"/>
          </a:xfrm>
          <a:prstGeom prst="rect">
            <a:avLst/>
          </a:prstGeom>
          <a:solidFill>
            <a:srgbClr val="F08A34"/>
          </a:solidFill>
        </p:spPr>
        <p:txBody>
          <a:bodyPr wrap="square" rtlCol="0">
            <a:spAutoFit/>
          </a:bodyPr>
          <a:lstStyle/>
          <a:p>
            <a:pPr algn="ctr" rtl="0"/>
            <a:r>
              <a:rPr lang="tr" sz="4000" b="0" i="0" u="none" baseline="0" dirty="0">
                <a:solidFill>
                  <a:schemeClr val="bg1"/>
                </a:solidFill>
                <a:latin typeface="+mj-lt"/>
              </a:rPr>
              <a:t>Hızlı karşılıklı adli yardım, siber suçlarla mücadelede güncel bir olgu </a:t>
            </a:r>
          </a:p>
        </p:txBody>
      </p:sp>
      <p:sp>
        <p:nvSpPr>
          <p:cNvPr id="8" name="Content Placeholder 1">
            <a:extLst>
              <a:ext uri="{FF2B5EF4-FFF2-40B4-BE49-F238E27FC236}">
                <a16:creationId xmlns:a16="http://schemas.microsoft.com/office/drawing/2014/main" xmlns="" id="{CFBBC59A-B2C5-40B0-A6F4-B33B9E9CA788}"/>
              </a:ext>
            </a:extLst>
          </p:cNvPr>
          <p:cNvSpPr txBox="1">
            <a:spLocks/>
          </p:cNvSpPr>
          <p:nvPr/>
        </p:nvSpPr>
        <p:spPr bwMode="auto">
          <a:xfrm>
            <a:off x="253772" y="4005188"/>
            <a:ext cx="5458926" cy="2520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l" rtl="0" eaLnBrk="1" hangingPunct="1"/>
            <a:r>
              <a:rPr lang="tr" b="0" i="0" u="none" baseline="0"/>
              <a:t>Uluslararası yardım için uygun hukuki kanallar gerekiyor</a:t>
            </a:r>
          </a:p>
          <a:p>
            <a:pPr lvl="1" algn="l" rtl="0" eaLnBrk="1" hangingPunct="1"/>
            <a:r>
              <a:rPr lang="tr" b="0" i="0" u="none" baseline="0"/>
              <a:t>İşbirliği, farklı hukuki çerçevelere sahip farklı ülkeleri içerir</a:t>
            </a:r>
          </a:p>
        </p:txBody>
      </p:sp>
      <p:pic>
        <p:nvPicPr>
          <p:cNvPr id="13" name="Content Placeholder 10" descr="glowing-world-map-background-1280x960.jpg">
            <a:extLst>
              <a:ext uri="{FF2B5EF4-FFF2-40B4-BE49-F238E27FC236}">
                <a16:creationId xmlns:a16="http://schemas.microsoft.com/office/drawing/2014/main" xmlns="" id="{13065408-C13D-448B-A801-10BC1442EAF1}"/>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981973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İnternetin terör amaçlı kullanımı</a:t>
            </a:r>
          </a:p>
        </p:txBody>
      </p:sp>
      <p:sp>
        <p:nvSpPr>
          <p:cNvPr id="8" name="Content Placeholder 1">
            <a:extLst>
              <a:ext uri="{FF2B5EF4-FFF2-40B4-BE49-F238E27FC236}">
                <a16:creationId xmlns:a16="http://schemas.microsoft.com/office/drawing/2014/main" xmlns="" id="{2D6A0DE9-A5F9-4FAA-99ED-84905FDB5D51}"/>
              </a:ext>
            </a:extLst>
          </p:cNvPr>
          <p:cNvSpPr>
            <a:spLocks noGrp="1"/>
          </p:cNvSpPr>
          <p:nvPr>
            <p:ph idx="1"/>
          </p:nvPr>
        </p:nvSpPr>
        <p:spPr>
          <a:xfrm>
            <a:off x="251520" y="1196752"/>
            <a:ext cx="8784530" cy="5183335"/>
          </a:xfrm>
        </p:spPr>
        <p:txBody>
          <a:bodyPr/>
          <a:lstStyle/>
          <a:p>
            <a:pPr marL="57150" indent="0" algn="l" rtl="0">
              <a:buNone/>
            </a:pPr>
            <a:r>
              <a:rPr lang="tr" b="0" i="0" u="none" baseline="0"/>
              <a:t>İnternette varlıklarını genişletmeye devam ediyorlar</a:t>
            </a:r>
          </a:p>
          <a:p>
            <a:pPr lvl="1" algn="l" rtl="0">
              <a:buFont typeface="Wingdings" panose="05000000000000000000" pitchFamily="2" charset="2"/>
              <a:buChar char="Ø"/>
            </a:pPr>
            <a:r>
              <a:rPr lang="tr" sz="3000" b="0" i="0" u="none" baseline="0"/>
              <a:t>Birçok farklı yargı alanına yayılıyor</a:t>
            </a:r>
          </a:p>
          <a:p>
            <a:pPr lvl="1" algn="l" rtl="0">
              <a:buFont typeface="Wingdings" panose="05000000000000000000" pitchFamily="2" charset="2"/>
              <a:buChar char="Ø"/>
            </a:pPr>
            <a:r>
              <a:rPr lang="tr" sz="3000" b="0" i="0" u="none" baseline="0"/>
              <a:t>Forumlar, dosya paylaşım siteleri, metin depolama siteleri, video izleme siteleri, URL kısaltma hizmetleri, bloglar, mesajlaşma/yayın uygulamaları, canlı yayın platformları, sosyal medya siteleri, barındırma hizmetleri dahil</a:t>
            </a:r>
          </a:p>
          <a:p>
            <a:pPr marL="514350" indent="-457200" algn="l" rtl="0"/>
            <a:r>
              <a:rPr lang="tr" b="0" i="0" u="none" baseline="0"/>
              <a:t>Bunlar çoğunlukla yeni teknolojilerin ve yeni ortaya çıkan platformların ilk kullanıcılarıdır</a:t>
            </a:r>
          </a:p>
        </p:txBody>
      </p:sp>
      <p:pic>
        <p:nvPicPr>
          <p:cNvPr id="23554" name="Picture 2" descr="Are the Austin bombings terrorism? It depends who you ask. - Vox">
            <a:extLst>
              <a:ext uri="{FF2B5EF4-FFF2-40B4-BE49-F238E27FC236}">
                <a16:creationId xmlns:a16="http://schemas.microsoft.com/office/drawing/2014/main" xmlns="" id="{C0178A80-B4C1-41AD-812C-232E8A75167E}"/>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721600" y="5640056"/>
            <a:ext cx="1326404" cy="884269"/>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55362641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İnternetin terör amaçlı kullanımı</a:t>
            </a:r>
          </a:p>
        </p:txBody>
      </p:sp>
      <p:pic>
        <p:nvPicPr>
          <p:cNvPr id="5" name="Picture 4">
            <a:extLst>
              <a:ext uri="{FF2B5EF4-FFF2-40B4-BE49-F238E27FC236}">
                <a16:creationId xmlns:a16="http://schemas.microsoft.com/office/drawing/2014/main" xmlns="" id="{37375019-F78A-4BAB-B75C-C64845B462F5}"/>
              </a:ext>
            </a:extLst>
          </p:cNvPr>
          <p:cNvPicPr>
            <a:picLocks noChangeAspect="1"/>
          </p:cNvPicPr>
          <p:nvPr/>
        </p:nvPicPr>
        <p:blipFill>
          <a:blip r:embed="rId4" cstate="print"/>
          <a:stretch>
            <a:fillRect/>
          </a:stretch>
        </p:blipFill>
        <p:spPr>
          <a:xfrm>
            <a:off x="114299" y="1145878"/>
            <a:ext cx="4642377" cy="3435694"/>
          </a:xfrm>
          <a:prstGeom prst="rect">
            <a:avLst/>
          </a:prstGeom>
          <a:ln>
            <a:solidFill>
              <a:schemeClr val="accent1"/>
            </a:solidFill>
          </a:ln>
        </p:spPr>
      </p:pic>
      <p:pic>
        <p:nvPicPr>
          <p:cNvPr id="3" name="Picture 2">
            <a:extLst>
              <a:ext uri="{FF2B5EF4-FFF2-40B4-BE49-F238E27FC236}">
                <a16:creationId xmlns:a16="http://schemas.microsoft.com/office/drawing/2014/main" xmlns="" id="{4CF23235-C2A3-4F0F-BAAA-65E351797266}"/>
              </a:ext>
            </a:extLst>
          </p:cNvPr>
          <p:cNvPicPr>
            <a:picLocks noChangeAspect="1"/>
          </p:cNvPicPr>
          <p:nvPr/>
        </p:nvPicPr>
        <p:blipFill>
          <a:blip r:embed="rId5" cstate="print"/>
          <a:stretch>
            <a:fillRect/>
          </a:stretch>
        </p:blipFill>
        <p:spPr>
          <a:xfrm>
            <a:off x="4063382" y="3059066"/>
            <a:ext cx="4966319" cy="3435694"/>
          </a:xfrm>
          <a:prstGeom prst="rect">
            <a:avLst/>
          </a:prstGeom>
          <a:ln>
            <a:solidFill>
              <a:schemeClr val="accent1"/>
            </a:solidFill>
          </a:ln>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3400068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İnternetin terör amaçlı kullanımı</a:t>
            </a:r>
          </a:p>
        </p:txBody>
      </p:sp>
      <p:pic>
        <p:nvPicPr>
          <p:cNvPr id="4" name="Picture 3">
            <a:extLst>
              <a:ext uri="{FF2B5EF4-FFF2-40B4-BE49-F238E27FC236}">
                <a16:creationId xmlns:a16="http://schemas.microsoft.com/office/drawing/2014/main" xmlns="" id="{2E02FEE5-5BF1-4042-B83F-06887A86195B}"/>
              </a:ext>
            </a:extLst>
          </p:cNvPr>
          <p:cNvPicPr>
            <a:picLocks noChangeAspect="1"/>
          </p:cNvPicPr>
          <p:nvPr/>
        </p:nvPicPr>
        <p:blipFill>
          <a:blip r:embed="rId4" cstate="print"/>
          <a:stretch>
            <a:fillRect/>
          </a:stretch>
        </p:blipFill>
        <p:spPr>
          <a:xfrm>
            <a:off x="2483768" y="1124744"/>
            <a:ext cx="4176464" cy="5286152"/>
          </a:xfrm>
          <a:prstGeom prst="rect">
            <a:avLst/>
          </a:prstGeom>
          <a:ln>
            <a:solidFill>
              <a:schemeClr val="accent1"/>
            </a:solidFill>
          </a:ln>
        </p:spPr>
      </p:pic>
      <p:sp>
        <p:nvSpPr>
          <p:cNvPr id="14" name="TextBox 13">
            <a:extLst>
              <a:ext uri="{FF2B5EF4-FFF2-40B4-BE49-F238E27FC236}">
                <a16:creationId xmlns:a16="http://schemas.microsoft.com/office/drawing/2014/main" xmlns="" id="{303DD0F7-8AE0-4006-89A7-52A25716F349}"/>
              </a:ext>
            </a:extLst>
          </p:cNvPr>
          <p:cNvSpPr txBox="1"/>
          <p:nvPr/>
        </p:nvSpPr>
        <p:spPr>
          <a:xfrm>
            <a:off x="6372200" y="1532282"/>
            <a:ext cx="2243632" cy="400110"/>
          </a:xfrm>
          <a:prstGeom prst="rect">
            <a:avLst/>
          </a:prstGeom>
          <a:solidFill>
            <a:srgbClr val="F08A34"/>
          </a:solidFill>
        </p:spPr>
        <p:txBody>
          <a:bodyPr wrap="square" rtlCol="0">
            <a:spAutoFit/>
          </a:bodyPr>
          <a:lstStyle/>
          <a:p>
            <a:pPr algn="ctr" rtl="0"/>
            <a:r>
              <a:rPr lang="tr" sz="2000" b="0" i="0" u="none" baseline="0">
                <a:solidFill>
                  <a:schemeClr val="bg1"/>
                </a:solidFill>
                <a:latin typeface="+mj-lt"/>
              </a:rPr>
              <a:t>4 Eylül 2020</a:t>
            </a:r>
          </a:p>
        </p:txBody>
      </p:sp>
      <p:sp>
        <p:nvSpPr>
          <p:cNvPr id="2" name="Rectangle: Rounded Corners 1">
            <a:extLst>
              <a:ext uri="{FF2B5EF4-FFF2-40B4-BE49-F238E27FC236}">
                <a16:creationId xmlns:a16="http://schemas.microsoft.com/office/drawing/2014/main" xmlns="" id="{FB59C70C-9F8F-43A4-94F8-9FD9B6F0EC41}"/>
              </a:ext>
            </a:extLst>
          </p:cNvPr>
          <p:cNvSpPr/>
          <p:nvPr/>
        </p:nvSpPr>
        <p:spPr>
          <a:xfrm>
            <a:off x="2483768" y="5301208"/>
            <a:ext cx="4176464" cy="288032"/>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6" name="Rectangle: Rounded Corners 5">
            <a:extLst>
              <a:ext uri="{FF2B5EF4-FFF2-40B4-BE49-F238E27FC236}">
                <a16:creationId xmlns:a16="http://schemas.microsoft.com/office/drawing/2014/main" xmlns="" id="{42474A16-DCB4-40CC-B6DB-382CEC242E94}"/>
              </a:ext>
            </a:extLst>
          </p:cNvPr>
          <p:cNvSpPr/>
          <p:nvPr/>
        </p:nvSpPr>
        <p:spPr>
          <a:xfrm>
            <a:off x="2483768" y="5877271"/>
            <a:ext cx="4176464" cy="230713"/>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2172440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animBg="1"/>
      <p:bldP spid="6"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pPr algn="l" rtl="0"/>
            <a:r>
              <a:rPr lang="tr" sz="3200" b="1" i="0" u="none" baseline="0" dirty="0">
                <a:solidFill>
                  <a:schemeClr val="tx2">
                    <a:lumMod val="60000"/>
                    <a:lumOff val="40000"/>
                  </a:schemeClr>
                </a:solidFill>
              </a:rPr>
              <a:t>Ortak suç </a:t>
            </a:r>
            <a:r>
              <a:rPr lang="tr" sz="3200" b="1" i="0" u="none" baseline="0" dirty="0" smtClean="0">
                <a:solidFill>
                  <a:schemeClr val="tx2">
                    <a:lumMod val="60000"/>
                    <a:lumOff val="40000"/>
                  </a:schemeClr>
                </a:solidFill>
              </a:rPr>
              <a:t>faktörlerİ</a:t>
            </a:r>
            <a:endParaRPr lang="tr" sz="3200" b="1" i="0" u="none" baseline="0" dirty="0">
              <a:solidFill>
                <a:schemeClr val="tx2">
                  <a:lumMod val="60000"/>
                  <a:lumOff val="40000"/>
                </a:schemeClr>
              </a:solidFill>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F50FF694-912A-834E-AD45-B984C7BF2CE4}" type="slidenum">
              <a:rPr sz="1200" b="1">
                <a:solidFill>
                  <a:srgbClr val="FFFFFF"/>
                </a:solidFill>
                <a:latin typeface="Verdana" charset="0"/>
                <a:cs typeface="Verdana" charset="0"/>
              </a:rPr>
              <a:pPr algn="l" rtl="0"/>
              <a:t>93</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xmlns="" val="213409781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Ortak Suç Faktörleri</a:t>
            </a:r>
          </a:p>
        </p:txBody>
      </p:sp>
      <p:sp>
        <p:nvSpPr>
          <p:cNvPr id="8" name="Content Placeholder 1">
            <a:extLst>
              <a:ext uri="{FF2B5EF4-FFF2-40B4-BE49-F238E27FC236}">
                <a16:creationId xmlns:a16="http://schemas.microsoft.com/office/drawing/2014/main" xmlns="" id="{2D6A0DE9-A5F9-4FAA-99ED-84905FDB5D51}"/>
              </a:ext>
            </a:extLst>
          </p:cNvPr>
          <p:cNvSpPr>
            <a:spLocks noGrp="1"/>
          </p:cNvSpPr>
          <p:nvPr>
            <p:ph idx="1"/>
          </p:nvPr>
        </p:nvSpPr>
        <p:spPr>
          <a:xfrm>
            <a:off x="251520" y="1196752"/>
            <a:ext cx="8784530" cy="5183335"/>
          </a:xfrm>
        </p:spPr>
        <p:txBody>
          <a:bodyPr/>
          <a:lstStyle/>
          <a:p>
            <a:pPr marL="57150" indent="0" algn="l" rtl="0">
              <a:buNone/>
            </a:pPr>
            <a:r>
              <a:rPr lang="tr" b="1" i="0" u="none" baseline="0">
                <a:solidFill>
                  <a:srgbClr val="0070C0"/>
                </a:solidFill>
              </a:rPr>
              <a:t>Sosyal mühendislik</a:t>
            </a:r>
          </a:p>
          <a:p>
            <a:pPr lvl="1" algn="l" rtl="0">
              <a:buFont typeface="Wingdings" panose="05000000000000000000" pitchFamily="2" charset="2"/>
              <a:buChar char="Ø"/>
            </a:pPr>
            <a:r>
              <a:rPr lang="tr" b="0" i="0" u="none" baseline="0"/>
              <a:t>Veri ve bilgi elde etmek için özellikle </a:t>
            </a:r>
            <a:r>
              <a:rPr lang="tr" sz="3200" b="1" i="0" u="none" baseline="0">
                <a:solidFill>
                  <a:srgbClr val="0070C0"/>
                </a:solidFill>
              </a:rPr>
              <a:t>kimlik avı</a:t>
            </a:r>
          </a:p>
          <a:p>
            <a:pPr lvl="1" algn="l" rtl="0">
              <a:buFont typeface="Wingdings" panose="05000000000000000000" pitchFamily="2" charset="2"/>
              <a:buChar char="Ø"/>
            </a:pPr>
            <a:r>
              <a:rPr lang="tr" b="0" i="0" u="none" baseline="0"/>
              <a:t>Bu bilgiler daha sonra suç faaliyetlerinde kullanılır</a:t>
            </a:r>
          </a:p>
          <a:p>
            <a:pPr marL="57150" indent="0" algn="l" rtl="0">
              <a:buNone/>
            </a:pPr>
            <a:r>
              <a:rPr lang="tr" b="1" i="0" u="none" baseline="0">
                <a:solidFill>
                  <a:srgbClr val="0070C0"/>
                </a:solidFill>
              </a:rPr>
              <a:t>Para Kuryeleri</a:t>
            </a:r>
          </a:p>
          <a:p>
            <a:pPr lvl="1" algn="l" rtl="0">
              <a:buFont typeface="Wingdings" panose="05000000000000000000" pitchFamily="2" charset="2"/>
              <a:buChar char="Ø"/>
            </a:pPr>
            <a:r>
              <a:rPr lang="tr" b="0" i="0" u="none" baseline="0"/>
              <a:t>Dezavantajlı veya düşük gelirli kişileri hedef alırlar</a:t>
            </a:r>
          </a:p>
          <a:p>
            <a:pPr lvl="1" algn="l" rtl="0">
              <a:buFont typeface="Wingdings" panose="05000000000000000000" pitchFamily="2" charset="2"/>
              <a:buChar char="Ø"/>
            </a:pPr>
            <a:r>
              <a:rPr lang="tr" b="0" i="0" u="none" baseline="0"/>
              <a:t>Fonları kurumsal hesaplar aracılığıyla uluslararası düzeyde akıtmak için daha iyi finansal durumu olan kuryelere aktarırlar</a:t>
            </a:r>
          </a:p>
          <a:p>
            <a:pPr marL="57150" indent="0" algn="l" rtl="0">
              <a:buNone/>
            </a:pPr>
            <a:r>
              <a:rPr lang="tr" b="1" i="0" u="none" baseline="0">
                <a:solidFill>
                  <a:srgbClr val="0070C0"/>
                </a:solidFill>
              </a:rPr>
              <a:t>Kripto Para Birimleri</a:t>
            </a:r>
          </a:p>
          <a:p>
            <a:pPr lvl="1" algn="l" rtl="0">
              <a:buFont typeface="Wingdings" panose="05000000000000000000" pitchFamily="2" charset="2"/>
              <a:buChar char="Ø"/>
            </a:pPr>
            <a:r>
              <a:rPr lang="tr" b="0" i="0" u="none" baseline="0"/>
              <a:t>'Meşru' olanın yasa dışı işler için kullanımı</a:t>
            </a:r>
          </a:p>
        </p:txBody>
      </p:sp>
      <p:pic>
        <p:nvPicPr>
          <p:cNvPr id="23554" name="Picture 2" descr="Are the Austin bombings terrorism? It depends who you ask. - Vox">
            <a:extLst>
              <a:ext uri="{FF2B5EF4-FFF2-40B4-BE49-F238E27FC236}">
                <a16:creationId xmlns:a16="http://schemas.microsoft.com/office/drawing/2014/main" xmlns="" id="{C0178A80-B4C1-41AD-812C-232E8A75167E}"/>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24981" y="4887018"/>
            <a:ext cx="1756323" cy="1170882"/>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321609420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a:extLst>
              <a:ext uri="{FF2B5EF4-FFF2-40B4-BE49-F238E27FC236}">
                <a16:creationId xmlns:a16="http://schemas.microsoft.com/office/drawing/2014/main" xmlns="" id="{F0D3AB1B-9A46-4066-B80B-9491DA6F943B}"/>
              </a:ext>
            </a:extLst>
          </p:cNvPr>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Rectangle 3">
            <a:extLst>
              <a:ext uri="{FF2B5EF4-FFF2-40B4-BE49-F238E27FC236}">
                <a16:creationId xmlns:a16="http://schemas.microsoft.com/office/drawing/2014/main" xmlns="" id="{0F22973E-8CC9-4C0B-B546-EACD257DA5C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TextBox 7">
            <a:extLst>
              <a:ext uri="{FF2B5EF4-FFF2-40B4-BE49-F238E27FC236}">
                <a16:creationId xmlns:a16="http://schemas.microsoft.com/office/drawing/2014/main" xmlns=""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Bilgi kontrolü</a:t>
            </a:r>
            <a:endParaRPr lang="tr"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xmlns=""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Hangi kripto para birimi Karanlık Ağda en yaygın olarak kullanılır?</a:t>
            </a:r>
          </a:p>
        </p:txBody>
      </p:sp>
      <p:sp>
        <p:nvSpPr>
          <p:cNvPr id="13" name="TextBox 12">
            <a:extLst>
              <a:ext uri="{FF2B5EF4-FFF2-40B4-BE49-F238E27FC236}">
                <a16:creationId xmlns:a16="http://schemas.microsoft.com/office/drawing/2014/main" xmlns=""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lgn="l" rtl="0">
              <a:buAutoNum type="alphaUcPeriod"/>
            </a:pPr>
            <a:r>
              <a:rPr lang="tr" sz="2400" b="0" i="0" u="none" baseline="0">
                <a:solidFill>
                  <a:schemeClr val="bg1"/>
                </a:solidFill>
                <a:latin typeface="+mj-lt"/>
              </a:rPr>
              <a:t>Monero</a:t>
            </a:r>
          </a:p>
          <a:p>
            <a:pPr marL="1828800" lvl="3" indent="-457200" algn="l" rtl="0">
              <a:buAutoNum type="alphaUcPeriod"/>
            </a:pPr>
            <a:r>
              <a:rPr lang="tr" sz="2400" b="0" i="0" u="none" baseline="0">
                <a:solidFill>
                  <a:schemeClr val="bg1"/>
                </a:solidFill>
                <a:latin typeface="+mj-lt"/>
              </a:rPr>
              <a:t>Dash</a:t>
            </a:r>
          </a:p>
          <a:p>
            <a:pPr marL="1828800" lvl="3" indent="-457200" algn="l" rtl="0">
              <a:buAutoNum type="alphaUcPeriod"/>
            </a:pPr>
            <a:r>
              <a:rPr lang="tr" sz="2400" b="0" i="0" u="none" baseline="0">
                <a:solidFill>
                  <a:schemeClr val="bg1"/>
                </a:solidFill>
                <a:latin typeface="+mj-lt"/>
              </a:rPr>
              <a:t>Bitcoin</a:t>
            </a:r>
          </a:p>
          <a:p>
            <a:pPr marL="1828800" lvl="3" indent="-457200" algn="l" rtl="0">
              <a:buAutoNum type="alphaUcPeriod"/>
            </a:pPr>
            <a:r>
              <a:rPr lang="tr" sz="2400" b="0" i="0" u="none" baseline="0">
                <a:solidFill>
                  <a:schemeClr val="bg1"/>
                </a:solidFill>
                <a:latin typeface="+mj-lt"/>
              </a:rPr>
              <a:t>Zcoin</a:t>
            </a:r>
            <a:endParaRPr lang="tr" sz="2400" dirty="0">
              <a:solidFill>
                <a:schemeClr val="bg1"/>
              </a:solidFill>
              <a:latin typeface="+mj-lt"/>
            </a:endParaRPr>
          </a:p>
        </p:txBody>
      </p:sp>
      <p:sp>
        <p:nvSpPr>
          <p:cNvPr id="12" name="TextBox 11">
            <a:extLst>
              <a:ext uri="{FF2B5EF4-FFF2-40B4-BE49-F238E27FC236}">
                <a16:creationId xmlns:a16="http://schemas.microsoft.com/office/drawing/2014/main" xmlns=""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rtl="0"/>
            <a:r>
              <a:rPr lang="tr" sz="2400" b="0" i="0" u="none" baseline="0" dirty="0">
                <a:solidFill>
                  <a:schemeClr val="bg1"/>
                </a:solidFill>
                <a:latin typeface="+mj-lt"/>
              </a:rPr>
              <a:t>Doğru cevap C</a:t>
            </a:r>
          </a:p>
          <a:p>
            <a:pPr algn="ctr" rtl="0"/>
            <a:endParaRPr lang="tr" sz="2400" dirty="0">
              <a:solidFill>
                <a:schemeClr val="bg1"/>
              </a:solidFill>
              <a:latin typeface="+mj-lt"/>
            </a:endParaRPr>
          </a:p>
          <a:p>
            <a:pPr algn="ctr" rtl="0"/>
            <a:r>
              <a:rPr lang="tr" sz="2400" b="0" i="0" u="none" baseline="0" dirty="0">
                <a:solidFill>
                  <a:schemeClr val="bg1"/>
                </a:solidFill>
                <a:latin typeface="+mj-lt"/>
              </a:rPr>
              <a:t>Bitcoin hala en yaygın olarak kullanılan kripto paradır ancak tabii ki başka para birimleri de vardır.  Başka birçok kripto para birimi geliştirildiğinden ve kullanılmaya devam edeceğinden kolluk kuvvetlerine suç soruşturmalarında ve parasal değerlerin dağıtımına ilişkin soruşturmalarda sorunlar çıkaracaktır.</a:t>
            </a:r>
            <a:endParaRPr lang="tr" sz="2400" dirty="0">
              <a:solidFill>
                <a:schemeClr val="bg1"/>
              </a:solidFill>
              <a:latin typeface="+mj-lt"/>
            </a:endParaRPr>
          </a:p>
        </p:txBody>
      </p:sp>
      <p:sp>
        <p:nvSpPr>
          <p:cNvPr id="10" name="Rectangle 9">
            <a:extLst>
              <a:ext uri="{FF2B5EF4-FFF2-40B4-BE49-F238E27FC236}">
                <a16:creationId xmlns:a16="http://schemas.microsoft.com/office/drawing/2014/main" xmlns="" id="{CAC1262F-F248-494E-99B0-D5250C313A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xmlns="" val="73231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2"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848AB73-6CF7-4B50-ACEB-48BD4182E7C5}"/>
              </a:ext>
            </a:extLst>
          </p:cNvPr>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C04F3A-82BD-4011-AADB-1F79FD7DF4BC}" type="slidenum">
              <a:rPr kumimoji="0" sz="1200" b="0" i="0" u="none" strike="noStrike" kern="1200" cap="none" spc="0" normalizeH="0" baseline="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t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81147544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Oturum hedefleri</a:t>
            </a:r>
            <a:endParaRPr lang="tr"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xmlns="" id="{77B18497-BF37-4A20-ABA6-353886C26CA1}"/>
              </a:ext>
            </a:extLst>
          </p:cNvPr>
          <p:cNvSpPr>
            <a:spLocks noGrp="1"/>
          </p:cNvSpPr>
          <p:nvPr>
            <p:ph idx="1"/>
          </p:nvPr>
        </p:nvSpPr>
        <p:spPr>
          <a:xfrm>
            <a:off x="323528" y="1196752"/>
            <a:ext cx="8712522" cy="5240233"/>
          </a:xfrm>
        </p:spPr>
        <p:txBody>
          <a:bodyPr>
            <a:normAutofit/>
          </a:bodyPr>
          <a:lstStyle/>
          <a:p>
            <a:pPr marL="0" indent="0" algn="l" rtl="0">
              <a:buNone/>
            </a:pPr>
            <a:r>
              <a:rPr lang="tr" b="0" i="0" u="none" baseline="0" dirty="0">
                <a:ea typeface="Verdana" panose="020B0604030504040204" pitchFamily="34" charset="0"/>
              </a:rPr>
              <a:t>Bu oturumun sonunda </a:t>
            </a:r>
            <a:r>
              <a:rPr lang="tr-TR" b="0" i="0" u="none" baseline="0" dirty="0" smtClean="0">
                <a:ea typeface="Verdana" panose="020B0604030504040204" pitchFamily="34" charset="0"/>
              </a:rPr>
              <a:t>katılımcılar</a:t>
            </a:r>
            <a:r>
              <a:rPr lang="tr" b="0" i="0" u="none" baseline="0" dirty="0" smtClean="0">
                <a:ea typeface="Verdana" panose="020B0604030504040204" pitchFamily="34" charset="0"/>
              </a:rPr>
              <a:t>:</a:t>
            </a:r>
            <a:endParaRPr lang="tr" b="0" i="0" u="none" baseline="0" dirty="0">
              <a:ea typeface="Verdana" panose="020B0604030504040204" pitchFamily="34" charset="0"/>
            </a:endParaRPr>
          </a:p>
          <a:p>
            <a:pPr algn="l" rtl="0"/>
            <a:r>
              <a:rPr lang="tr" sz="2800" b="0" i="0" u="none" baseline="0" dirty="0"/>
              <a:t>Siber suç türleri ve etkilerini belirleyebilecek;</a:t>
            </a:r>
          </a:p>
          <a:p>
            <a:pPr algn="l" rtl="0"/>
            <a:r>
              <a:rPr lang="tr" sz="2800" b="0" i="0" u="none" baseline="0" dirty="0"/>
              <a:t>Siber suçların tehditlerini, eğilimlerini ve araçlarını ve bu olguya verilen tepkileri sayabilecek;</a:t>
            </a:r>
            <a:endParaRPr lang="tr" altLang="sr-Latn-RS" sz="2800" dirty="0"/>
          </a:p>
          <a:p>
            <a:pPr algn="l" rtl="0"/>
            <a:r>
              <a:rPr lang="tr" sz="2800" b="0" i="0" u="none" baseline="0" dirty="0"/>
              <a:t>Çoğu mevzuat ve uluslararası standart kapsamında suç türü olarak kabul edilen siber suç kavramlarını açıklayabilecek;</a:t>
            </a:r>
            <a:endParaRPr lang="tr" altLang="sr-Latn-RS" sz="2800" dirty="0"/>
          </a:p>
          <a:p>
            <a:pPr algn="l" rtl="0"/>
            <a:r>
              <a:rPr lang="tr" sz="2800" b="0" i="0" u="none" baseline="0" dirty="0"/>
              <a:t>Ulusal mevzuat ile başta Budapeşte Sözleşmesi olmak üzere uluslararası mevzuat arasındaki uyumun ihtiyaçlarını ve avantajlarını analiz edebilecektir.</a:t>
            </a:r>
            <a:endParaRPr lang="tr" dirty="0">
              <a:ea typeface="Verdana" panose="020B0604030504040204" pitchFamily="34" charset="0"/>
            </a:endParaRPr>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p>
        </p:txBody>
      </p:sp>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Tree>
    <p:extLst>
      <p:ext uri="{BB962C8B-B14F-4D97-AF65-F5344CB8AC3E}">
        <p14:creationId xmlns:p14="http://schemas.microsoft.com/office/powerpoint/2010/main" xmlns="" val="347782772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eaLnBrk="1" fontAlgn="auto" hangingPunct="1">
              <a:spcBef>
                <a:spcPts val="0"/>
              </a:spcBef>
              <a:spcAft>
                <a:spcPts val="0"/>
              </a:spcAft>
              <a:defRPr/>
            </a:pPr>
            <a:endParaRPr lang="tr" dirty="0"/>
          </a:p>
        </p:txBody>
      </p:sp>
      <p:pic>
        <p:nvPicPr>
          <p:cNvPr id="2" name="Picture 4">
            <a:extLst>
              <a:ext uri="{FF2B5EF4-FFF2-40B4-BE49-F238E27FC236}">
                <a16:creationId xmlns:a16="http://schemas.microsoft.com/office/drawing/2014/main" xmlns="" id="{15364E51-4F34-4DA1-8843-ADA973D0B864}"/>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052" name="Rectangle 4">
            <a:extLst>
              <a:ext uri="{FF2B5EF4-FFF2-40B4-BE49-F238E27FC236}">
                <a16:creationId xmlns:a16="http://schemas.microsoft.com/office/drawing/2014/main" xmlns=""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spAutoFit/>
          </a:bodyPr>
          <a:lstStyle/>
          <a:p>
            <a:pPr algn="l" rtl="0" eaLnBrk="1" hangingPunct="1">
              <a:defRPr/>
            </a:pPr>
            <a:endParaRPr lang="tr" dirty="0">
              <a:latin typeface="Calibri" charset="0"/>
              <a:ea typeface="ＭＳ Ｐゴシック" charset="0"/>
            </a:endParaRPr>
          </a:p>
        </p:txBody>
      </p:sp>
      <p:pic>
        <p:nvPicPr>
          <p:cNvPr id="2054" name="Picture 8">
            <a:extLst>
              <a:ext uri="{FF2B5EF4-FFF2-40B4-BE49-F238E27FC236}">
                <a16:creationId xmlns:a16="http://schemas.microsoft.com/office/drawing/2014/main" xmlns="" id="{B2A2B581-F8BC-48D4-AF7E-AAF0CE808C6F}"/>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2">
            <a:extLst>
              <a:ext uri="{FF2B5EF4-FFF2-40B4-BE49-F238E27FC236}">
                <a16:creationId xmlns:a16="http://schemas.microsoft.com/office/drawing/2014/main" xmlns="" id="{DF1503B2-B0B3-4330-9439-3D5954CA1625}"/>
              </a:ext>
            </a:extLst>
          </p:cNvPr>
          <p:cNvSpPr>
            <a:spLocks noChangeArrowheads="1"/>
          </p:cNvSpPr>
          <p:nvPr/>
        </p:nvSpPr>
        <p:spPr bwMode="auto">
          <a:xfrm>
            <a:off x="365125" y="1177588"/>
            <a:ext cx="8599488"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2200" b="1" i="0" u="none" baseline="0">
                <a:latin typeface="+mn-lt"/>
              </a:rPr>
              <a:t>Adli Personel için Siber Suçlar ve Elektronik Delillere İlişkin Giriş Eğitimi</a:t>
            </a:r>
            <a:endParaRPr lang="tr" altLang="en-US" sz="2200" i="1" dirty="0">
              <a:latin typeface="+mn-lt"/>
            </a:endParaRPr>
          </a:p>
        </p:txBody>
      </p:sp>
      <p:sp>
        <p:nvSpPr>
          <p:cNvPr id="2057" name="Rectangle 2">
            <a:extLst>
              <a:ext uri="{FF2B5EF4-FFF2-40B4-BE49-F238E27FC236}">
                <a16:creationId xmlns:a16="http://schemas.microsoft.com/office/drawing/2014/main" xmlns="" id="{D192EA30-54CE-4062-B518-E86D1D7BEC69}"/>
              </a:ext>
            </a:extLst>
          </p:cNvPr>
          <p:cNvSpPr>
            <a:spLocks noChangeArrowheads="1"/>
          </p:cNvSpPr>
          <p:nvPr/>
        </p:nvSpPr>
        <p:spPr bwMode="auto">
          <a:xfrm>
            <a:off x="290513" y="2352650"/>
            <a:ext cx="8599487" cy="390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3000" b="1" i="0" u="none" baseline="0">
                <a:latin typeface="+mn-lt"/>
              </a:rPr>
              <a:t>Teşekkürler</a:t>
            </a: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r>
              <a:rPr lang="tr" sz="1600" b="1" i="0" u="none" baseline="0">
                <a:latin typeface="+mn-lt"/>
              </a:rPr>
              <a:t>Xxxxx XXXXXXXX</a:t>
            </a:r>
          </a:p>
          <a:p>
            <a:pPr algn="ctr" rtl="0" eaLnBrk="1" hangingPunct="1">
              <a:spcBef>
                <a:spcPct val="0"/>
              </a:spcBef>
              <a:buFontTx/>
              <a:buNone/>
            </a:pPr>
            <a:endParaRPr lang="tr" altLang="en-US" sz="1600" dirty="0">
              <a:latin typeface="+mn-lt"/>
            </a:endParaRPr>
          </a:p>
          <a:p>
            <a:pPr algn="ctr" rtl="0" eaLnBrk="1" hangingPunct="1">
              <a:spcBef>
                <a:spcPct val="0"/>
              </a:spcBef>
              <a:buFontTx/>
              <a:buNone/>
            </a:pPr>
            <a:r>
              <a:rPr lang="tr" sz="1600" b="0" i="1" u="none" baseline="0">
                <a:latin typeface="+mn-lt"/>
              </a:rPr>
              <a:t>Avrupa Konseyi</a:t>
            </a:r>
          </a:p>
          <a:p>
            <a:pPr algn="ctr" rtl="0" eaLnBrk="1" hangingPunct="1">
              <a:spcBef>
                <a:spcPct val="0"/>
              </a:spcBef>
              <a:buFontTx/>
              <a:buNone/>
            </a:pPr>
            <a:endParaRPr lang="tr" altLang="en-US" sz="1600" b="1" dirty="0">
              <a:solidFill>
                <a:srgbClr val="2F618F"/>
              </a:solidFill>
              <a:latin typeface="+mn-lt"/>
              <a:hlinkClick r:id="rId4"/>
            </a:endParaRPr>
          </a:p>
          <a:p>
            <a:pPr algn="ctr" rtl="0" eaLnBrk="1" hangingPunct="1">
              <a:spcBef>
                <a:spcPct val="0"/>
              </a:spcBef>
              <a:buFontTx/>
              <a:buNone/>
            </a:pPr>
            <a:r>
              <a:rPr lang="tr" sz="1600" b="1" i="0" u="none" baseline="0">
                <a:solidFill>
                  <a:srgbClr val="2F618F"/>
                </a:solidFill>
                <a:latin typeface="+mn-lt"/>
              </a:rPr>
              <a:t>e-posta</a:t>
            </a: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400" b="1" dirty="0">
              <a:latin typeface="Verdana" panose="020B0604030504040204" pitchFamily="34" charset="0"/>
            </a:endParaRPr>
          </a:p>
          <a:p>
            <a:pPr algn="ctr" rtl="0" eaLnBrk="1" hangingPunct="1">
              <a:spcBef>
                <a:spcPct val="0"/>
              </a:spcBef>
              <a:buFontTx/>
              <a:buNone/>
            </a:pPr>
            <a:r>
              <a:rPr lang="tr" sz="1600" b="1" i="0" u="none" baseline="0">
                <a:latin typeface="+mn-lt"/>
              </a:rPr>
              <a:t>GG Ay YYYY</a:t>
            </a:r>
          </a:p>
        </p:txBody>
      </p:sp>
      <p:sp>
        <p:nvSpPr>
          <p:cNvPr id="11" name="Rectangle 10">
            <a:extLst>
              <a:ext uri="{FF2B5EF4-FFF2-40B4-BE49-F238E27FC236}">
                <a16:creationId xmlns:a16="http://schemas.microsoft.com/office/drawing/2014/main" xmlns=""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056" name="Rectangle 11">
            <a:extLst>
              <a:ext uri="{FF2B5EF4-FFF2-40B4-BE49-F238E27FC236}">
                <a16:creationId xmlns:a16="http://schemas.microsoft.com/office/drawing/2014/main" xmlns=""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FontTx/>
              <a:buNone/>
            </a:pPr>
            <a:r>
              <a:rPr lang="tr" sz="1200" b="1" i="0" u="none" baseline="0">
                <a:solidFill>
                  <a:srgbClr val="FFFFFF"/>
                </a:solidFill>
                <a:latin typeface="Verdana" panose="020B0604030504040204" pitchFamily="34" charset="0"/>
              </a:rPr>
              <a:t>www.coe.int/cybercrime</a:t>
            </a:r>
            <a:r>
              <a:rPr lang="tr" sz="1200" b="0" i="0" u="none" baseline="0">
                <a:solidFill>
                  <a:srgbClr val="FFFFFF"/>
                </a:solidFill>
                <a:latin typeface="Verdana" panose="020B0604030504040204" pitchFamily="34" charset="0"/>
              </a:rPr>
              <a:t>						</a:t>
            </a:r>
            <a:r>
              <a:rPr lang="tr" sz="1200" b="1" i="0" u="none" baseline="0">
                <a:solidFill>
                  <a:srgbClr val="FFFFFF"/>
                </a:solidFill>
                <a:latin typeface="Verdana" panose="020B0604030504040204" pitchFamily="34" charset="0"/>
              </a:rPr>
              <a:t>                        - -</a:t>
            </a:r>
          </a:p>
        </p:txBody>
      </p:sp>
    </p:spTree>
    <p:extLst>
      <p:ext uri="{BB962C8B-B14F-4D97-AF65-F5344CB8AC3E}">
        <p14:creationId xmlns:p14="http://schemas.microsoft.com/office/powerpoint/2010/main" xmlns="" val="106430970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AE6F2518-B084-4896-AF52-66CC2144AA26}"/>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1281</TotalTime>
  <Words>11202</Words>
  <Application>Microsoft Office PowerPoint</Application>
  <PresentationFormat>Ekran Gösterisi (4:3)</PresentationFormat>
  <Paragraphs>1335</Paragraphs>
  <Slides>98</Slides>
  <Notes>94</Notes>
  <HiddenSlides>0</HiddenSlides>
  <MMClips>0</MMClips>
  <ScaleCrop>false</ScaleCrop>
  <HeadingPairs>
    <vt:vector size="4" baseType="variant">
      <vt:variant>
        <vt:lpstr>Tema</vt:lpstr>
      </vt:variant>
      <vt:variant>
        <vt:i4>9</vt:i4>
      </vt:variant>
      <vt:variant>
        <vt:lpstr>Slayt Başlıkları</vt:lpstr>
      </vt:variant>
      <vt:variant>
        <vt:i4>98</vt:i4>
      </vt:variant>
    </vt:vector>
  </HeadingPairs>
  <TitlesOfParts>
    <vt:vector size="107" baseType="lpstr">
      <vt:lpstr>Office Theme</vt:lpstr>
      <vt:lpstr>1_Office Theme</vt:lpstr>
      <vt:lpstr>2_Office Theme</vt:lpstr>
      <vt:lpstr>3_Office Theme</vt:lpstr>
      <vt:lpstr>4_Office Theme</vt:lpstr>
      <vt:lpstr>5_Office Theme</vt:lpstr>
      <vt:lpstr>6_Office Theme</vt:lpstr>
      <vt:lpstr>7_Office Theme</vt:lpstr>
      <vt:lpstr>8_Office Theme</vt:lpstr>
      <vt:lpstr>Slayt 1</vt:lpstr>
      <vt:lpstr>Slayt 2</vt:lpstr>
      <vt:lpstr>Slayt 3</vt:lpstr>
      <vt:lpstr>Slayt 4</vt:lpstr>
      <vt:lpstr>'BİLGİ Toplumu'</vt:lpstr>
      <vt:lpstr>Slayt 6</vt:lpstr>
      <vt:lpstr>Slayt 7</vt:lpstr>
      <vt:lpstr>Slayt 8</vt:lpstr>
      <vt:lpstr>Slayt 9</vt:lpstr>
      <vt:lpstr>Slayt 10</vt:lpstr>
      <vt:lpstr>Slayt 11</vt:lpstr>
      <vt:lpstr>Slayt 12</vt:lpstr>
      <vt:lpstr>Sİber suç nedİr?</vt:lpstr>
      <vt:lpstr>Slayt 14</vt:lpstr>
      <vt:lpstr>Slayt 15</vt:lpstr>
      <vt:lpstr>Slayt 16</vt:lpstr>
      <vt:lpstr>Slayt 17</vt:lpstr>
      <vt:lpstr>Slayt 18</vt:lpstr>
      <vt:lpstr>Slayt 19</vt:lpstr>
      <vt:lpstr>Budapeşte Sözleşmesİ</vt:lpstr>
      <vt:lpstr>Slayt 21</vt:lpstr>
      <vt:lpstr>Slayt 22</vt:lpstr>
      <vt:lpstr>Slayt 23</vt:lpstr>
      <vt:lpstr>Slayt 24</vt:lpstr>
      <vt:lpstr>Slayt 25</vt:lpstr>
      <vt:lpstr>Slayt 26</vt:lpstr>
      <vt:lpstr>Slayt 27</vt:lpstr>
      <vt:lpstr>Slayt 28</vt:lpstr>
      <vt:lpstr>Slayt 29</vt:lpstr>
      <vt:lpstr>Sİber suçlara İLİşkİn uluslararasI kuruluşlar</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Sİber Suçlar ve Vaka ÇalIşmalarI</vt:lpstr>
      <vt:lpstr>Sİber ortama bağlI suçlar</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ÇocuklarIn cİnsel İstİsmarI</vt:lpstr>
      <vt:lpstr>Slayt 68</vt:lpstr>
      <vt:lpstr>Slayt 69</vt:lpstr>
      <vt:lpstr>Slayt 70</vt:lpstr>
      <vt:lpstr>Slayt 71</vt:lpstr>
      <vt:lpstr>Slayt 72</vt:lpstr>
      <vt:lpstr>Slayt 73</vt:lpstr>
      <vt:lpstr>Slayt 74</vt:lpstr>
      <vt:lpstr>Slayt 75</vt:lpstr>
      <vt:lpstr>Ödeme DOLANDIRICILIĞI</vt:lpstr>
      <vt:lpstr>Slayt 77</vt:lpstr>
      <vt:lpstr>Slayt 78</vt:lpstr>
      <vt:lpstr>Slayt 79</vt:lpstr>
      <vt:lpstr>Slayt 80</vt:lpstr>
      <vt:lpstr>Slayt 81</vt:lpstr>
      <vt:lpstr>Slayt 82</vt:lpstr>
      <vt:lpstr>KaranlIk Ağ</vt:lpstr>
      <vt:lpstr>Slayt 84</vt:lpstr>
      <vt:lpstr>Slayt 85</vt:lpstr>
      <vt:lpstr>Slayt 86</vt:lpstr>
      <vt:lpstr>Slayt 87</vt:lpstr>
      <vt:lpstr>Slayt 88</vt:lpstr>
      <vt:lpstr>Sİber uzay ve terörİzmİn yakInlaşmasI</vt:lpstr>
      <vt:lpstr>Slayt 90</vt:lpstr>
      <vt:lpstr>Slayt 91</vt:lpstr>
      <vt:lpstr>Slayt 92</vt:lpstr>
      <vt:lpstr>Ortak suç faktörlerİ</vt:lpstr>
      <vt:lpstr>Slayt 94</vt:lpstr>
      <vt:lpstr>Slayt 95</vt:lpstr>
      <vt:lpstr>Slayt 96</vt:lpstr>
      <vt:lpstr>Slayt 97</vt:lpstr>
      <vt:lpstr>Slayt 98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ERENOGLU CONSULTANCY TRANSLATION</dc:creator>
  <dc:description>ERENOGLU CONSULTANCY TRANSLATION_x000d_
GSM    : (+90 532) 235 58 23_x000d_
Tel         : (+90 312) 441 91 00 (pbx)_x000d_
Web      : www.erenoglu.com.tr_x000d_
e-mail   : erenoglu@erenoglu.com.tr_x000d_
ANKARA – TURKIYE (TURKEY)_x000d_
</dc:description>
  <cp:lastModifiedBy>Nazik ERENOGLU - ŞİRKET MÜDÜRÜ</cp:lastModifiedBy>
  <cp:revision>336</cp:revision>
  <dcterms:created xsi:type="dcterms:W3CDTF">2020-10-07T11:36:01Z</dcterms:created>
  <dcterms:modified xsi:type="dcterms:W3CDTF">2021-04-12T08:10:21Z</dcterms:modified>
</cp:coreProperties>
</file>