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Lst>
  <p:notesMasterIdLst>
    <p:notesMasterId r:id="rId78"/>
  </p:notesMasterIdLst>
  <p:sldIdLst>
    <p:sldId id="260" r:id="rId5"/>
    <p:sldId id="264" r:id="rId6"/>
    <p:sldId id="265" r:id="rId7"/>
    <p:sldId id="266" r:id="rId8"/>
    <p:sldId id="267" r:id="rId9"/>
    <p:sldId id="271" r:id="rId10"/>
    <p:sldId id="272" r:id="rId11"/>
    <p:sldId id="693" r:id="rId12"/>
    <p:sldId id="695" r:id="rId13"/>
    <p:sldId id="696" r:id="rId14"/>
    <p:sldId id="697" r:id="rId15"/>
    <p:sldId id="767" r:id="rId16"/>
    <p:sldId id="700" r:id="rId17"/>
    <p:sldId id="263" r:id="rId18"/>
    <p:sldId id="701" r:id="rId19"/>
    <p:sldId id="702" r:id="rId20"/>
    <p:sldId id="768" r:id="rId21"/>
    <p:sldId id="705" r:id="rId22"/>
    <p:sldId id="706" r:id="rId23"/>
    <p:sldId id="707" r:id="rId24"/>
    <p:sldId id="763" r:id="rId25"/>
    <p:sldId id="710" r:id="rId26"/>
    <p:sldId id="711" r:id="rId27"/>
    <p:sldId id="712" r:id="rId28"/>
    <p:sldId id="713" r:id="rId29"/>
    <p:sldId id="714" r:id="rId30"/>
    <p:sldId id="715" r:id="rId31"/>
    <p:sldId id="764" r:id="rId32"/>
    <p:sldId id="717" r:id="rId33"/>
    <p:sldId id="718" r:id="rId34"/>
    <p:sldId id="719" r:id="rId35"/>
    <p:sldId id="720" r:id="rId36"/>
    <p:sldId id="721" r:id="rId37"/>
    <p:sldId id="722" r:id="rId38"/>
    <p:sldId id="723" r:id="rId39"/>
    <p:sldId id="724" r:id="rId40"/>
    <p:sldId id="725" r:id="rId41"/>
    <p:sldId id="726" r:id="rId42"/>
    <p:sldId id="727" r:id="rId43"/>
    <p:sldId id="728" r:id="rId44"/>
    <p:sldId id="729" r:id="rId45"/>
    <p:sldId id="730" r:id="rId46"/>
    <p:sldId id="731" r:id="rId47"/>
    <p:sldId id="732" r:id="rId48"/>
    <p:sldId id="733" r:id="rId49"/>
    <p:sldId id="734" r:id="rId50"/>
    <p:sldId id="735" r:id="rId51"/>
    <p:sldId id="736" r:id="rId52"/>
    <p:sldId id="737" r:id="rId53"/>
    <p:sldId id="738" r:id="rId54"/>
    <p:sldId id="739" r:id="rId55"/>
    <p:sldId id="740" r:id="rId56"/>
    <p:sldId id="741" r:id="rId57"/>
    <p:sldId id="742" r:id="rId58"/>
    <p:sldId id="765" r:id="rId59"/>
    <p:sldId id="744" r:id="rId60"/>
    <p:sldId id="745" r:id="rId61"/>
    <p:sldId id="746" r:id="rId62"/>
    <p:sldId id="748" r:id="rId63"/>
    <p:sldId id="749" r:id="rId64"/>
    <p:sldId id="750" r:id="rId65"/>
    <p:sldId id="751" r:id="rId66"/>
    <p:sldId id="752" r:id="rId67"/>
    <p:sldId id="753" r:id="rId68"/>
    <p:sldId id="754" r:id="rId69"/>
    <p:sldId id="755" r:id="rId70"/>
    <p:sldId id="756" r:id="rId71"/>
    <p:sldId id="757" r:id="rId72"/>
    <p:sldId id="758" r:id="rId73"/>
    <p:sldId id="759" r:id="rId74"/>
    <p:sldId id="766" r:id="rId75"/>
    <p:sldId id="761" r:id="rId76"/>
    <p:sldId id="762" r:id="rId7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1"/>
            <p14:sldId id="272"/>
            <p14:sldId id="693"/>
            <p14:sldId id="695"/>
            <p14:sldId id="696"/>
            <p14:sldId id="697"/>
            <p14:sldId id="767"/>
            <p14:sldId id="700"/>
            <p14:sldId id="263"/>
          </p14:sldIdLst>
        </p14:section>
        <p14:section name="Section 2" id="{A68F2295-F5DD-4D3C-80C5-77D5AA65452C}">
          <p14:sldIdLst>
            <p14:sldId id="701"/>
            <p14:sldId id="702"/>
            <p14:sldId id="768"/>
            <p14:sldId id="705"/>
            <p14:sldId id="706"/>
            <p14:sldId id="707"/>
            <p14:sldId id="763"/>
          </p14:sldIdLst>
        </p14:section>
        <p14:section name="Section 3" id="{BA7BF245-99FD-4D81-8A44-4744348AA3CC}">
          <p14:sldIdLst>
            <p14:sldId id="710"/>
            <p14:sldId id="711"/>
            <p14:sldId id="712"/>
            <p14:sldId id="713"/>
            <p14:sldId id="714"/>
            <p14:sldId id="715"/>
            <p14:sldId id="764"/>
          </p14:sldIdLst>
        </p14:section>
        <p14:section name="Section 4" id="{FB826E72-E892-40AE-91C2-8D1AE172E25E}">
          <p14:sldIdLst>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65"/>
          </p14:sldIdLst>
        </p14:section>
        <p14:section name="Section 5" id="{F02F9B30-F047-4103-8293-60F95F8F1681}">
          <p14:sldIdLst>
            <p14:sldId id="744"/>
            <p14:sldId id="745"/>
            <p14:sldId id="746"/>
            <p14:sldId id="748"/>
            <p14:sldId id="749"/>
            <p14:sldId id="750"/>
            <p14:sldId id="751"/>
            <p14:sldId id="752"/>
            <p14:sldId id="753"/>
            <p14:sldId id="754"/>
            <p14:sldId id="755"/>
            <p14:sldId id="756"/>
            <p14:sldId id="757"/>
            <p14:sldId id="758"/>
            <p14:sldId id="759"/>
            <p14:sldId id="766"/>
          </p14:sldIdLst>
        </p14:section>
        <p14:section name="Conclusions" id="{5A5BBFAC-6BFB-427D-AB14-4EC77CB984B5}">
          <p14:sldIdLst>
            <p14:sldId id="761"/>
            <p14:sldId id="76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cmAuthor>
  <p:cmAuthor id="2" name="DUTA Elena" initials="DE" lastIdx="9"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824" autoAdjust="0"/>
    <p:restoredTop sz="51232" autoAdjust="0"/>
  </p:normalViewPr>
  <p:slideViewPr>
    <p:cSldViewPr snapToGrid="0">
      <p:cViewPr varScale="1">
        <p:scale>
          <a:sx n="41" d="100"/>
          <a:sy n="41" d="100"/>
        </p:scale>
        <p:origin x="2198" y="43"/>
      </p:cViewPr>
      <p:guideLst>
        <p:guide orient="horz" pos="2160"/>
        <p:guide pos="2880"/>
      </p:guideLst>
    </p:cSldViewPr>
  </p:slideViewPr>
  <p:notesTextViewPr>
    <p:cViewPr>
      <p:scale>
        <a:sx n="1" d="1"/>
        <a:sy n="1" d="1"/>
      </p:scale>
      <p:origin x="0" y="0"/>
    </p:cViewPr>
  </p:notesTextViewPr>
  <p:notesViewPr>
    <p:cSldViewPr snapToGrid="0">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pPr algn="ctr" rtl="0"/>
          <a:r>
            <a:rPr lang="tr" b="1" i="0" u="none" baseline="0"/>
            <a:t>Elde etme</a:t>
          </a:r>
        </a:p>
      </dgm:t>
    </dgm:pt>
    <dgm:pt modelId="{DB5D72B8-5F40-4D6F-B13C-2F4B3CFAA3B3}" type="parTrans" cxnId="{F2590711-9A3E-45A4-BF04-B41AC57288BF}">
      <dgm:prSet/>
      <dgm:spPr/>
      <dgm:t>
        <a:bodyPr/>
        <a:lstStyle/>
        <a:p>
          <a:endParaRPr lang="tr"/>
        </a:p>
      </dgm:t>
    </dgm:pt>
    <dgm:pt modelId="{5D4BEF66-D5EE-4A77-BA22-4BB7B418E4CE}" type="sibTrans" cxnId="{F2590711-9A3E-45A4-BF04-B41AC57288BF}">
      <dgm:prSet/>
      <dgm:spPr/>
      <dgm:t>
        <a:bodyPr/>
        <a:lstStyle/>
        <a:p>
          <a:endParaRPr lang="tr"/>
        </a:p>
      </dgm:t>
    </dgm:pt>
    <dgm:pt modelId="{2FDADE6F-CB3F-4AE6-8982-684365E8ADBD}">
      <dgm:prSet phldrT="[Text]"/>
      <dgm:spPr>
        <a:solidFill>
          <a:srgbClr val="00B050"/>
        </a:solidFill>
      </dgm:spPr>
      <dgm:t>
        <a:bodyPr/>
        <a:lstStyle/>
        <a:p>
          <a:pPr algn="ctr" rtl="0"/>
          <a:r>
            <a:rPr lang="tr" b="1" i="0" u="none" baseline="0"/>
            <a:t>İşleme</a:t>
          </a:r>
        </a:p>
      </dgm:t>
    </dgm:pt>
    <dgm:pt modelId="{E8899724-4751-40F2-A2A9-A8CBA859A0F4}" type="parTrans" cxnId="{B306E225-BEE8-480E-A364-F55826619151}">
      <dgm:prSet/>
      <dgm:spPr/>
      <dgm:t>
        <a:bodyPr/>
        <a:lstStyle/>
        <a:p>
          <a:endParaRPr lang="tr"/>
        </a:p>
      </dgm:t>
    </dgm:pt>
    <dgm:pt modelId="{97CFFFB1-C0BC-4B09-913D-EC46EB301898}" type="sibTrans" cxnId="{B306E225-BEE8-480E-A364-F55826619151}">
      <dgm:prSet/>
      <dgm:spPr/>
      <dgm:t>
        <a:bodyPr/>
        <a:lstStyle/>
        <a:p>
          <a:endParaRPr lang="tr"/>
        </a:p>
      </dgm:t>
    </dgm:pt>
    <dgm:pt modelId="{47A89173-DB96-4A86-B75D-01212DE1A64B}">
      <dgm:prSet phldrT="[Text]"/>
      <dgm:spPr/>
      <dgm:t>
        <a:bodyPr/>
        <a:lstStyle/>
        <a:p>
          <a:pPr algn="ctr" rtl="0"/>
          <a:r>
            <a:rPr lang="tr" b="1" i="0" u="none" baseline="0"/>
            <a:t>Analiz</a:t>
          </a:r>
        </a:p>
      </dgm:t>
    </dgm:pt>
    <dgm:pt modelId="{2FB33732-1844-40E6-9012-D43AC3413C71}" type="parTrans" cxnId="{EEEB637D-C0AE-4013-849B-7D7F685C40C8}">
      <dgm:prSet/>
      <dgm:spPr/>
      <dgm:t>
        <a:bodyPr/>
        <a:lstStyle/>
        <a:p>
          <a:endParaRPr lang="tr"/>
        </a:p>
      </dgm:t>
    </dgm:pt>
    <dgm:pt modelId="{F3AAA990-CB48-463E-B9F0-CC07838B3502}" type="sibTrans" cxnId="{EEEB637D-C0AE-4013-849B-7D7F685C40C8}">
      <dgm:prSet/>
      <dgm:spPr/>
      <dgm:t>
        <a:bodyPr/>
        <a:lstStyle/>
        <a:p>
          <a:endParaRPr lang="tr"/>
        </a:p>
      </dgm:t>
    </dgm:pt>
    <dgm:pt modelId="{D9ACE7BF-3E96-4269-AA26-5DF561108E1A}">
      <dgm:prSet/>
      <dgm:spPr>
        <a:solidFill>
          <a:schemeClr val="accent4">
            <a:lumMod val="75000"/>
          </a:schemeClr>
        </a:solidFill>
      </dgm:spPr>
      <dgm:t>
        <a:bodyPr/>
        <a:lstStyle/>
        <a:p>
          <a:pPr algn="ctr" rtl="0"/>
          <a:r>
            <a:rPr lang="tr" b="1" i="0" u="none" baseline="0"/>
            <a:t>Sunum</a:t>
          </a:r>
        </a:p>
      </dgm:t>
    </dgm:pt>
    <dgm:pt modelId="{837BBB3F-9098-4A3E-9592-0D358F0810EF}" type="parTrans" cxnId="{986050D1-80D0-419C-B782-3947110D81A2}">
      <dgm:prSet/>
      <dgm:spPr/>
      <dgm:t>
        <a:bodyPr/>
        <a:lstStyle/>
        <a:p>
          <a:endParaRPr lang="tr"/>
        </a:p>
      </dgm:t>
    </dgm:pt>
    <dgm:pt modelId="{CBAA65B7-6F10-4AED-BD94-63F90AF14F15}" type="sibTrans" cxnId="{986050D1-80D0-419C-B782-3947110D81A2}">
      <dgm:prSet/>
      <dgm:spPr/>
      <dgm:t>
        <a:bodyPr/>
        <a:lstStyle/>
        <a:p>
          <a:endParaRPr lang="tr"/>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t>
        <a:bodyPr/>
        <a:lstStyle/>
        <a:p>
          <a:endParaRPr lang="tr"/>
        </a:p>
      </dgm:t>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t>
        <a:bodyPr/>
        <a:lstStyle/>
        <a:p>
          <a:endParaRPr lang="tr"/>
        </a:p>
      </dgm:t>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t>
        <a:bodyPr/>
        <a:lstStyle/>
        <a:p>
          <a:endParaRPr lang="tr"/>
        </a:p>
      </dgm:t>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t>
        <a:bodyPr/>
        <a:lstStyle/>
        <a:p>
          <a:endParaRPr lang="tr"/>
        </a:p>
      </dgm:t>
    </dgm:pt>
  </dgm:ptLst>
  <dgm:cxnLst>
    <dgm:cxn modelId="{F2590711-9A3E-45A4-BF04-B41AC57288BF}" srcId="{625F8CF0-4504-4ECB-8231-4EBF0278FE49}" destId="{0EE6F383-1829-4BBD-9A89-A0EA712ED0FE}" srcOrd="0" destOrd="0" parTransId="{DB5D72B8-5F40-4D6F-B13C-2F4B3CFAA3B3}" sibTransId="{5D4BEF66-D5EE-4A77-BA22-4BB7B418E4CE}"/>
    <dgm:cxn modelId="{986050D1-80D0-419C-B782-3947110D81A2}" srcId="{625F8CF0-4504-4ECB-8231-4EBF0278FE49}" destId="{D9ACE7BF-3E96-4269-AA26-5DF561108E1A}" srcOrd="3" destOrd="0" parTransId="{837BBB3F-9098-4A3E-9592-0D358F0810EF}" sibTransId="{CBAA65B7-6F10-4AED-BD94-63F90AF14F15}"/>
    <dgm:cxn modelId="{9EC15A5F-4A9B-4A11-8989-16427A3C5E8C}" type="presOf" srcId="{2FDADE6F-CB3F-4AE6-8982-684365E8ADBD}" destId="{468B4480-34CD-4997-9F6B-2196D6114E0E}" srcOrd="0" destOrd="0" presId="urn:microsoft.com/office/officeart/2005/8/layout/hChevron3"/>
    <dgm:cxn modelId="{9FC4352F-B37B-4DA6-B2B6-9E672AEB97F3}" type="presOf" srcId="{625F8CF0-4504-4ECB-8231-4EBF0278FE49}" destId="{59828533-5546-40F3-BAD2-1CA1044A0B64}" srcOrd="0" destOrd="0" presId="urn:microsoft.com/office/officeart/2005/8/layout/hChevron3"/>
    <dgm:cxn modelId="{F1572AFD-E900-4B1E-842B-F0F4534B03B0}" type="presOf" srcId="{0EE6F383-1829-4BBD-9A89-A0EA712ED0FE}" destId="{E0BAD33D-1F14-41F7-B89E-21D0B308F589}" srcOrd="0" destOrd="0" presId="urn:microsoft.com/office/officeart/2005/8/layout/hChevron3"/>
    <dgm:cxn modelId="{C4817F7A-DE75-4BA1-9B2D-E5DA2F1CC35D}" type="presOf" srcId="{D9ACE7BF-3E96-4269-AA26-5DF561108E1A}" destId="{E8716B41-D4EA-4C19-A2AD-FB871FEC2B6C}" srcOrd="0" destOrd="0" presId="urn:microsoft.com/office/officeart/2005/8/layout/hChevron3"/>
    <dgm:cxn modelId="{849CD4AC-A24D-4516-9F19-DFCAB12F91D2}" type="presOf" srcId="{47A89173-DB96-4A86-B75D-01212DE1A64B}" destId="{F5457D1C-4EE2-4B58-8069-31794885CDD4}" srcOrd="0" destOrd="0" presId="urn:microsoft.com/office/officeart/2005/8/layout/hChevron3"/>
    <dgm:cxn modelId="{B306E225-BEE8-480E-A364-F55826619151}" srcId="{625F8CF0-4504-4ECB-8231-4EBF0278FE49}" destId="{2FDADE6F-CB3F-4AE6-8982-684365E8ADBD}" srcOrd="1" destOrd="0" parTransId="{E8899724-4751-40F2-A2A9-A8CBA859A0F4}" sibTransId="{97CFFFB1-C0BC-4B09-913D-EC46EB301898}"/>
    <dgm:cxn modelId="{EEEB637D-C0AE-4013-849B-7D7F685C40C8}" srcId="{625F8CF0-4504-4ECB-8231-4EBF0278FE49}" destId="{47A89173-DB96-4A86-B75D-01212DE1A64B}" srcOrd="2" destOrd="0" parTransId="{2FB33732-1844-40E6-9012-D43AC3413C71}" sibTransId="{F3AAA990-CB48-463E-B9F0-CC07838B3502}"/>
    <dgm:cxn modelId="{DD7AE474-33EF-4CAE-BF0A-D193639FD241}" type="presParOf" srcId="{59828533-5546-40F3-BAD2-1CA1044A0B64}" destId="{E0BAD33D-1F14-41F7-B89E-21D0B308F589}" srcOrd="0" destOrd="0" presId="urn:microsoft.com/office/officeart/2005/8/layout/hChevron3"/>
    <dgm:cxn modelId="{C19AE90F-F1B3-4191-B733-8EE578C0F6DB}" type="presParOf" srcId="{59828533-5546-40F3-BAD2-1CA1044A0B64}" destId="{D2C37382-0CD8-43EA-89AC-D0F847C31E51}" srcOrd="1" destOrd="0" presId="urn:microsoft.com/office/officeart/2005/8/layout/hChevron3"/>
    <dgm:cxn modelId="{4B8FA183-8A50-421A-9799-6B851489BFEB}" type="presParOf" srcId="{59828533-5546-40F3-BAD2-1CA1044A0B64}" destId="{468B4480-34CD-4997-9F6B-2196D6114E0E}" srcOrd="2" destOrd="0" presId="urn:microsoft.com/office/officeart/2005/8/layout/hChevron3"/>
    <dgm:cxn modelId="{3EBB3B7D-9F4E-47FB-887B-3F2542EAABA2}" type="presParOf" srcId="{59828533-5546-40F3-BAD2-1CA1044A0B64}" destId="{05320372-CD1D-4238-8BDE-7B8CA36C592A}" srcOrd="3" destOrd="0" presId="urn:microsoft.com/office/officeart/2005/8/layout/hChevron3"/>
    <dgm:cxn modelId="{566B27A8-45BB-4C86-B633-504BA746F2AE}" type="presParOf" srcId="{59828533-5546-40F3-BAD2-1CA1044A0B64}" destId="{F5457D1C-4EE2-4B58-8069-31794885CDD4}" srcOrd="4" destOrd="0" presId="urn:microsoft.com/office/officeart/2005/8/layout/hChevron3"/>
    <dgm:cxn modelId="{1870AB86-337A-4CD0-9F2E-5C13DD7BDC54}" type="presParOf" srcId="{59828533-5546-40F3-BAD2-1CA1044A0B64}" destId="{278A53E7-1DB5-4D6E-BE50-31004BFA7B55}" srcOrd="5" destOrd="0" presId="urn:microsoft.com/office/officeart/2005/8/layout/hChevron3"/>
    <dgm:cxn modelId="{F6B54941-23A6-4EB9-B5DD-CB611F34A7E4}"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1356" tIns="90678" rIns="45339" bIns="90678" numCol="1" spcCol="1270" anchor="ctr" anchorCtr="0">
          <a:noAutofit/>
        </a:bodyPr>
        <a:lstStyle/>
        <a:p>
          <a:pPr lvl="0" algn="ctr" defTabSz="1511300" rtl="0">
            <a:lnSpc>
              <a:spcPct val="90000"/>
            </a:lnSpc>
            <a:spcBef>
              <a:spcPct val="0"/>
            </a:spcBef>
            <a:spcAft>
              <a:spcPct val="35000"/>
            </a:spcAft>
          </a:pPr>
          <a:r>
            <a:rPr lang="tr" sz="3400" b="1" i="0" u="none" kern="1200" baseline="0"/>
            <a:t>Elde etme</a:t>
          </a:r>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017" tIns="90678" rIns="45339" bIns="90678" numCol="1" spcCol="1270" anchor="ctr" anchorCtr="0">
          <a:noAutofit/>
        </a:bodyPr>
        <a:lstStyle/>
        <a:p>
          <a:pPr lvl="0" algn="ctr" defTabSz="1511300" rtl="0">
            <a:lnSpc>
              <a:spcPct val="90000"/>
            </a:lnSpc>
            <a:spcBef>
              <a:spcPct val="0"/>
            </a:spcBef>
            <a:spcAft>
              <a:spcPct val="35000"/>
            </a:spcAft>
          </a:pPr>
          <a:r>
            <a:rPr lang="tr" sz="3400" b="1" i="0" u="none" kern="1200" baseline="0"/>
            <a:t>İşleme</a:t>
          </a:r>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017" tIns="90678" rIns="45339" bIns="90678" numCol="1" spcCol="1270" anchor="ctr" anchorCtr="0">
          <a:noAutofit/>
        </a:bodyPr>
        <a:lstStyle/>
        <a:p>
          <a:pPr lvl="0" algn="ctr" defTabSz="1511300" rtl="0">
            <a:lnSpc>
              <a:spcPct val="90000"/>
            </a:lnSpc>
            <a:spcBef>
              <a:spcPct val="0"/>
            </a:spcBef>
            <a:spcAft>
              <a:spcPct val="35000"/>
            </a:spcAft>
          </a:pPr>
          <a:r>
            <a:rPr lang="tr" sz="3400" b="1" i="0" u="none" kern="1200" baseline="0"/>
            <a:t>Analiz</a:t>
          </a:r>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017" tIns="90678" rIns="45339" bIns="90678" numCol="1" spcCol="1270" anchor="ctr" anchorCtr="0">
          <a:noAutofit/>
        </a:bodyPr>
        <a:lstStyle/>
        <a:p>
          <a:pPr lvl="0" algn="ctr" defTabSz="1511300" rtl="0">
            <a:lnSpc>
              <a:spcPct val="90000"/>
            </a:lnSpc>
            <a:spcBef>
              <a:spcPct val="0"/>
            </a:spcBef>
            <a:spcAft>
              <a:spcPct val="35000"/>
            </a:spcAft>
          </a:pPr>
          <a:r>
            <a:rPr lang="tr" sz="3400" b="1" i="0" u="none" kern="1200" baseline="0"/>
            <a:t>Sunum</a:t>
          </a:r>
        </a:p>
      </dsp:txBody>
      <dsp:txXfrm>
        <a:off x="6291946" y="1779171"/>
        <a:ext cx="1451432" cy="967620"/>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pPr/>
              <a:t>11/04/2021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pPr/>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0.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oturumun süresi 90 dakikadır.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t>1</a:t>
            </a:fld>
            <a:endParaRPr lang="tr"/>
          </a:p>
        </p:txBody>
      </p:sp>
    </p:spTree>
    <p:extLst>
      <p:ext uri="{BB962C8B-B14F-4D97-AF65-F5344CB8AC3E}">
        <p14:creationId xmlns:p14="http://schemas.microsoft.com/office/powerpoint/2010/main"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n-ea"/>
                <a:cs typeface="+mn-cs"/>
              </a:rPr>
              <a:t>Bu eğitimin teknoloji bölümünde tanımlanan delil türlerinin ve kaynaklarının tüm listelerini tekrar gözden geçirmek gerekli değildir.  </a:t>
            </a:r>
            <a:r>
              <a:rPr lang="tr-TR" sz="1200" b="0" i="0" u="none" kern="1200" baseline="0" dirty="0" smtClean="0">
                <a:solidFill>
                  <a:schemeClr val="tx1"/>
                </a:solidFill>
                <a:latin typeface="+mn-lt"/>
                <a:ea typeface="+mn-ea"/>
                <a:cs typeface="+mn-cs"/>
              </a:rPr>
              <a:t>Eğitici</a:t>
            </a:r>
            <a:r>
              <a:rPr lang="tr" sz="1200" b="0" i="0" u="none" kern="1200" baseline="0" dirty="0" smtClean="0">
                <a:solidFill>
                  <a:schemeClr val="tx1"/>
                </a:solidFill>
                <a:latin typeface="+mn-lt"/>
                <a:ea typeface="+mn-ea"/>
                <a:cs typeface="+mn-cs"/>
              </a:rPr>
              <a:t>, </a:t>
            </a:r>
            <a:r>
              <a:rPr lang="tr" sz="1200" b="0" i="0" u="none" kern="1200" baseline="0" dirty="0">
                <a:solidFill>
                  <a:schemeClr val="tx1"/>
                </a:solidFill>
                <a:latin typeface="+mn-lt"/>
                <a:ea typeface="+mn-ea"/>
                <a:cs typeface="+mn-cs"/>
              </a:rPr>
              <a:t>bu oturumun başında oluşturulan listeyi kullanarak özetleme yapmalıdır.</a:t>
            </a:r>
          </a:p>
          <a:p>
            <a:pPr algn="l" rtl="0"/>
            <a:r>
              <a:rPr lang="tr" sz="1200" b="0" i="0" u="none" kern="1200" baseline="0" dirty="0">
                <a:solidFill>
                  <a:schemeClr val="tx1"/>
                </a:solidFill>
                <a:latin typeface="+mn-lt"/>
                <a:ea typeface="+mn-ea"/>
                <a:cs typeface="+mn-cs"/>
              </a:rPr>
              <a:t>Kaynaklar, her türlü elektronik cihazı kapsar.  </a:t>
            </a:r>
            <a:r>
              <a:rPr lang="tr-TR" sz="1200" b="0" i="0" u="none" kern="1200" baseline="0" dirty="0" smtClean="0">
                <a:solidFill>
                  <a:schemeClr val="tx1"/>
                </a:solidFill>
                <a:latin typeface="+mn-lt"/>
                <a:ea typeface="+mn-ea"/>
                <a:cs typeface="+mn-cs"/>
              </a:rPr>
              <a:t>Eğitici</a:t>
            </a:r>
            <a:r>
              <a:rPr lang="tr" sz="1200" b="0" i="0" u="none" kern="1200" baseline="0" dirty="0" smtClean="0">
                <a:solidFill>
                  <a:schemeClr val="tx1"/>
                </a:solidFill>
                <a:latin typeface="+mn-lt"/>
                <a:ea typeface="+mn-ea"/>
                <a:cs typeface="+mn-cs"/>
              </a:rPr>
              <a:t> </a:t>
            </a:r>
            <a:r>
              <a:rPr lang="tr" sz="1200" b="0" i="0" u="none" kern="1200" baseline="0" dirty="0">
                <a:solidFill>
                  <a:schemeClr val="tx1"/>
                </a:solidFill>
                <a:latin typeface="+mn-lt"/>
                <a:ea typeface="+mn-ea"/>
                <a:cs typeface="+mn-cs"/>
              </a:rPr>
              <a:t>bu aşamada farklı cihazlardan elde edilebilecek elektronik delillerin önemini ve davalarda oynadıkları rolü belirlemek isteyebilir. </a:t>
            </a:r>
          </a:p>
          <a:p>
            <a:pPr algn="l" rtl="0"/>
            <a:r>
              <a:rPr lang="tr" sz="1200" b="0" i="0" u="none" kern="1200" baseline="0" dirty="0">
                <a:solidFill>
                  <a:schemeClr val="tx1"/>
                </a:solidFill>
                <a:latin typeface="+mn-lt"/>
                <a:ea typeface="+mn-ea"/>
                <a:cs typeface="+mn-cs"/>
              </a:rPr>
              <a:t>İşlenecek delil türleri aşağıdakileri içerir:</a:t>
            </a:r>
          </a:p>
          <a:p>
            <a:pPr algn="l" rtl="0"/>
            <a:r>
              <a:rPr lang="tr" sz="1200" b="0" i="0" u="none" kern="1200" baseline="0" dirty="0">
                <a:solidFill>
                  <a:schemeClr val="tx1"/>
                </a:solidFill>
                <a:latin typeface="+mn-lt"/>
                <a:ea typeface="+mn-ea"/>
                <a:cs typeface="+mn-cs"/>
              </a:rPr>
              <a:t>Statik veriler</a:t>
            </a:r>
          </a:p>
          <a:p>
            <a:pPr algn="l" rtl="0"/>
            <a:r>
              <a:rPr lang="tr" sz="1200" b="0" i="0" u="none" kern="1200" baseline="0" dirty="0">
                <a:solidFill>
                  <a:schemeClr val="tx1"/>
                </a:solidFill>
                <a:latin typeface="+mn-lt"/>
                <a:ea typeface="+mn-ea"/>
                <a:cs typeface="+mn-cs"/>
              </a:rPr>
              <a:t>Canlı veriler</a:t>
            </a:r>
          </a:p>
          <a:p>
            <a:pPr algn="l" rtl="0"/>
            <a:r>
              <a:rPr lang="tr" sz="1200" b="0" i="0" u="none" kern="1200" baseline="0" dirty="0">
                <a:solidFill>
                  <a:schemeClr val="tx1"/>
                </a:solidFill>
                <a:latin typeface="+mn-lt"/>
                <a:ea typeface="+mn-ea"/>
                <a:cs typeface="+mn-cs"/>
              </a:rPr>
              <a:t>İnternet verileri</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10</a:t>
            </a:fld>
            <a:endParaRPr lang="tr" altLang="en-US"/>
          </a:p>
        </p:txBody>
      </p:sp>
    </p:spTree>
    <p:extLst>
      <p:ext uri="{BB962C8B-B14F-4D97-AF65-F5344CB8AC3E}">
        <p14:creationId xmlns:p14="http://schemas.microsoft.com/office/powerpoint/2010/main" val="4189386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Bu slaytta, slayt setindeki slaytların sayısını azaltılmıştır ve ayrıca delil kaynakları açıklanmaktadır. </a:t>
            </a:r>
          </a:p>
          <a:p>
            <a:pPr algn="l" rtl="0"/>
            <a:r>
              <a:rPr lang="tr" sz="1200" b="0" i="0" u="none" kern="1200" baseline="0" dirty="0">
                <a:solidFill>
                  <a:schemeClr val="tx1"/>
                </a:solidFill>
                <a:latin typeface="+mn-lt"/>
                <a:ea typeface="MS PGothic" pitchFamily="34" charset="-128"/>
                <a:cs typeface="ＭＳ Ｐゴシック" charset="0"/>
              </a:rPr>
              <a:t>Üstten alta, soldan sağa: PC, dizüstü bilgisayar, sunucu, sabit disk, blu-ray disk, mikro-SD kart, USB sürücü,</a:t>
            </a:r>
          </a:p>
          <a:p>
            <a:pPr algn="l" rtl="0"/>
            <a:r>
              <a:rPr lang="tr" sz="1200" b="0" i="0" u="none" kern="1200" baseline="0" dirty="0">
                <a:solidFill>
                  <a:schemeClr val="tx1"/>
                </a:solidFill>
                <a:latin typeface="+mn-lt"/>
                <a:ea typeface="MS PGothic" pitchFamily="34" charset="-128"/>
                <a:cs typeface="ＭＳ Ｐゴシック" charset="0"/>
              </a:rPr>
              <a:t>giyilebilir/takılabilir USB, yedek kaset, yazıcı, tarayıcı, kart okuyucu, faks makinesi, etiket makinesi</a:t>
            </a:r>
          </a:p>
          <a:p>
            <a:pPr algn="l" rtl="0"/>
            <a:r>
              <a:rPr lang="tr" sz="1200" b="0" i="0" u="none" kern="1200" baseline="0" dirty="0">
                <a:solidFill>
                  <a:schemeClr val="tx1"/>
                </a:solidFill>
                <a:latin typeface="+mn-lt"/>
                <a:ea typeface="MS PGothic" pitchFamily="34" charset="-128"/>
                <a:cs typeface="ＭＳ Ｐゴシック" charset="0"/>
              </a:rPr>
              <a:t>Tablet, telefon veya akıllı telefon, kamera, giyilebilir kayıt cihazı, casus kalem, video kamera, VHS video</a:t>
            </a:r>
          </a:p>
          <a:p>
            <a:pPr algn="l" rtl="0"/>
            <a:r>
              <a:rPr lang="tr" sz="1200" b="0" i="0" u="none" kern="1200" baseline="0" dirty="0">
                <a:solidFill>
                  <a:schemeClr val="tx1"/>
                </a:solidFill>
                <a:latin typeface="+mn-lt"/>
                <a:ea typeface="MS PGothic" pitchFamily="34" charset="-128"/>
                <a:cs typeface="ＭＳ Ｐゴシック" charset="0"/>
              </a:rPr>
              <a:t>Ses kaydedici, kapalı devre televizyon, ipod/müzik çalar, oyun konsolu, harici ağ depolama, yönlendirici, güvenlik duvarı, kablosuz erişim noktası</a:t>
            </a:r>
          </a:p>
          <a:p>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Aşağıda gerekli açıklamalar verilmiştir.</a:t>
            </a:r>
          </a:p>
          <a:p>
            <a:pPr algn="l" rtl="0"/>
            <a:r>
              <a:rPr lang="tr" sz="1200" b="0" i="0" u="none" kern="1200" baseline="0" dirty="0">
                <a:solidFill>
                  <a:schemeClr val="tx1"/>
                </a:solidFill>
                <a:effectLst/>
                <a:latin typeface="+mn-lt"/>
                <a:ea typeface="+mn-ea"/>
                <a:cs typeface="+mn-cs"/>
              </a:rPr>
              <a:t>Sunucu: Bir ağ üzerinde başka bilgisayarlara bilgi ve/veya hizmet sağlayan bir bilgisayar ya da cihazdır. Doğru yazılım kurulu olduğu müddetçe, ağa bağlı herhangi bir bilgisayar</a:t>
            </a:r>
          </a:p>
          <a:p>
            <a:pPr algn="l" rtl="0"/>
            <a:r>
              <a:rPr lang="tr" sz="1200" b="0" i="0" u="none" kern="1200" baseline="0" dirty="0">
                <a:solidFill>
                  <a:schemeClr val="tx1"/>
                </a:solidFill>
                <a:effectLst/>
                <a:latin typeface="+mn-lt"/>
                <a:ea typeface="+mn-ea"/>
                <a:cs typeface="+mn-cs"/>
              </a:rPr>
              <a:t>sunucu olarak yapılandırılabilir. Çoğu durumda sunucu, “her zaman kullanılabilir” olacak şekilde tasarlanmış güçlü bir bilgisayar olur. Bir bilgisayar sunucusu çok sayıda hizmeti yerine getirebilir (örneğin ağ sunucusu, e-posta sunucusu, dosya sunucusu, yazıcı sunucusu gibi). Şirketlerde güvenlik sebebiyle ve gelecekte meydana gelebilecek muhtemel sistem arızalarının etkisini en aza indirebilmek için farklı makinelerin farklı hizmetleri üstlenmesi genellikle daha mantıklıdır. </a:t>
            </a:r>
          </a:p>
          <a:p>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effectLst/>
                <a:latin typeface="+mn-lt"/>
                <a:ea typeface="+mn-ea"/>
                <a:cs typeface="+mn-cs"/>
              </a:rPr>
              <a:t>Sabit disk sürücüleri (HDD), bilgisayar sistemlerindeki ana depolama aygıtlarıdır. Bir devre kartı, veri ve güç bağlantılarından oluşurlar. Sabit disk sürücüsünün içinde, yüksek hızda dönen manyetik olarak yüklenmiş seramik, metal veya cam plaklar (plakalar veya diskler) vardır. Bir kol, eski moda plak çalarlarda olduğu gibi plağın yüzeyinde hareket ederek verileri diske 'yazar'. Bir arama sırasında bir  bilgisayar sistemine bağlı olmayan veya kurulu olmayan ayrı sabit disk sürücülerinin bulunması alışılmadık bir durum değildir. Genellikle bir sabit disk sürücüsü masaüstü bilgisayarlarda 3,5 inç (8,9 cm) dizüstü bilgisayarlarda 2,5 inç (6,35 cm) ölçüsündedir.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Katı hal diskleri (SSD), sabit disklerden farklı bir yapıya sahiptir ve giderek yaygınlaşmaktadır. Katı hal diskleri, verileri plaklarda depolamak yerine mikroçipler kullanarak verileri depolar ve hareketli parçaları yoktur. Bu nedenle, düşürüldüklerinde veya darbe aldıklarında hasar görme olasılıkları daha düşüktür ve verilere daha hızlı erişim sağlarlar.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Kompakt Disk (CD), Dijital Video Disk (DVD) ve Blu-ray Diskler (BD) genellikle büyük video veya ses dosyalarının depolanması için kullanılır. Ancak, delil değeri olabilecek büyük miktarlarda başka türde verileri de tutabilirler. Çok benzer görünseler de, depolama kapasiteleri büyük farklılıklar gösterir.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Flaş bellek olarak da bilinen hafıza kartları da dijital bilgileri depolamak için kullanılan cihazlardır. Dijital kameralar, cep telefonları, dizüstü bilgisayarlar, müzik çalarlar ve oyun konsolları gibi cihazlarda kullanılırlar. Verileri enerji kullanmadan tutarlar, büyük miktarda veri depolayabilirler ve saklanmaları kolaydır.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Evrensel Seri Veri Yolu (USB), bilgisayarlara bağlanan cihazlarda iletişim, bağlantı ve güç kaynağı için kullanılan bir dizi kurala veya 'protokole' verilen addır. 990'larda piyasaya sürüldüğünden beri bu protokolü kullanan cihazlar muazzam bir şekilde artmıştır. Daha yaygın olan USB cihazlarının bazı örnekleri aşağıda gösterilmiştir.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Kasette depolanan verilere ev içi ortamdan ziyade bir işletme ortamında rastlanma olasılığı daha yüksektir. Şu anda kullanılan en yaygın tür, 1990'larda açık format standardı olarak geliştirilen 'Doğrusal Bant Açık' (LTO) teknolojisidir. Kasetler normalde yedekleme için kullanılır ve bu nedenle geçmiş analizin gerekli olduğu veya orijinal bilgisayarın mevcut olmadığı durumlarda yararlı olabilir.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Çevre birimleri, bilgisayarın ayrılmaz bir parçası olmayan, ancak işlev çeşitliliğini artırmak için bilgisayara bağlanan cihazlardır. Çevresel cihazların örnekleri şunlardır: Tarayıcılar, yazıcılar, kaset sürücüleri, İnternet kamerası, hoparlörler, mikrofonlar, hesap makineleri, faks makineleri, telesekreterler ve kart okuyucular. Bu cihazların birçoğunun kendi veri depolama kapasitesi vardır ve bunlar belirli soruşturma türleri ile ilgili olabilir (örneğin, bir kart okuyucunun varlığı bir kredi kartı kopyalama soruşturmasıyla ilgili olabilir). Karşılaşılabilecek çevre birimi türlerinden birkaçı resimde gösterilmektedir: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Tablet bilgisayar, klavye veya fare kullanmak yerine ekrana dokunarak çalıştırılan bir cihazdır. Normalde bir cep telefonundan veya Kişisel Dijital Asistandan (PDA) daha büyüktür. Tabletler verileri bir sabit disk veya flaş bellek biçiminde depolayabilir, ancak kullanıcı tarafından oluşturulan veriler giderek daha fazla bulutta depolanmaktadır. Tabletler son yıllarda çok popüler hale gelmiştir. Kendi işletim sistemlerini çalıştırırlar ve genellikle bir Kablosuz Yerel Alan Ağı (WLAN), Üçüncü Nesil Mobil Telekomünikasyon (3G) (şimdi yavaş yavaş Dördüncü Nesil veya 4G'ye dönüştürülüyor) veya Uzun Süreli Evrim (LTE) 12 ağları aracılığıyla İnternete bağlanırlar.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Bir telefonun sadece arama yapmak ve almak için kullanıldığı zamanlar çoktan geride kaldı. Günümüzde, cep telefonları metin veya multimedya mesajları göndermek ve almak, İnternete ve e-postaya erişim, oyun oynamak, müzik dinlemek ve fotoğraf çekmek gibi başka birçok işlev için kullanılmaktadır. Pek çok modern cep telefonu aslında bilgisayardır, ancak bağlanırlıkları biraz farklı bir şekilde kullanılmalarını gerektirir. Farklı telefonların farklı yeteneklere sahip olduğu ve bağlanma şekillerinin ('bağlantı arayüzleri') delil toplamak için özel ekipmanlar kullanılmasını gerektirebileceği unutulmamalıdır.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Dijital kameralar, piksel adı verilen binlerce küçük ışık noktası biçiminde hareketsiz fotoğraflar veya hareketli fotoğraflar (video) çeker. Çoğu modern dijital kamera, resimlerin yanı sıra sesi de kaydedebilir. Dijital kameralar, küçük 'hafıza kartlarında' (yukarıdaki 2.1.1.3'e bakın) veya kameranın kendisinde binlerce görüntü saklayabilir. Fotoğraflar içeren soruşturmalar için belirli bir fotoğrafı hangi kameranın çektiğini kanıtlamak mümkün olabilir çünkü genellikle belirli üst veriler görüntüyle birlikte depolanır. Yaygın dijital kamera türlerinin örnekleri, diğer cihazların görüntüsü altında saklanmış bazı kameralarla birlikte aşağıda gösterilmiştir.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Bir dijital video kamera da genellikle görüntülerini çıkarılabilir bir ortamda depolar, ancak aynı zamanda kameranın içinde bulunan bir sabit diske de kayıt yapabilir. Bazı durumlarda, bu kameralar dijital fotoğraf makinelerine çok benzer (dijital fotoğraf makinelerinin genellikle video çekebildiğini ve bir dijital video kameranın da fotoğraf çekebildiğini unutmayın). Aşağıda bazı video kamera örnekleri gösterilmektedir.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Video kaydediciler genellikle ev ortamında bulunur ve TV programlarını veya diğer yerel etkinlikleri kaydetmek için kullanılır. Ayrıca önceden kaydedilmiş filmleri, müziği ve diğer verileri oynatmak için de kullanılırlar. Video Ev Sistemi (VHS) kayıt cihazları, 1970'lerden itibaren yaygınlaşıp daha sonra yerlerini dijital versiyonlarına bıraktı. VHS, bazı yerlerde hala bulunabilen büyük kasetler kullanılarak kaydediliyor ve oynatılıyordu. Bazı tür optik diskler de üretildi, ancak yaygınlaşmadı. Onun yerine, Dijital Çok Yönlü Disk (DVD) standart haline geldi. DVD'ler ve daha sonraki gelişmiş versiyonları olan Blu-ray diskler bugün hala kullanılmaktadır, ancak bazı modern video kayıt cihazları kayıtlarını yerleşik sabit disklerde depolar.</a:t>
            </a:r>
          </a:p>
          <a:p>
            <a:pPr algn="l" rtl="0"/>
            <a:r>
              <a:rPr lang="tr" sz="1200" b="0" i="0" u="none" kern="1200" baseline="0" dirty="0">
                <a:solidFill>
                  <a:schemeClr val="tx1"/>
                </a:solidFill>
                <a:effectLst/>
                <a:latin typeface="+mn-lt"/>
                <a:ea typeface="+mn-ea"/>
                <a:cs typeface="+mn-cs"/>
              </a:rPr>
              <a:t>Dijital ses kayıt cihazları, kaydı tekrar oynatmak üzere bir bellek yongasına ses kaydetmek için kullanılan küçük, el tipi cihazlardır. Maksimum kayıt süresi ve kayıt kalitesi açısından çeşitli kapasitelere sahiplerdir. Bazı kayıt cihazları, kayıtların bir bilgisayara yüklenmesine olanak tanıyan USB bağlantısına sahiptir ve otomatik yazdırma yapılmasına olanak tanıyan konuşma tanıma yazılımına sahip olabilir.</a:t>
            </a:r>
          </a:p>
          <a:p>
            <a:pPr algn="l" rtl="0"/>
            <a:r>
              <a:rPr lang="tr" sz="1200" b="0" i="0" u="none" kern="1200" baseline="0" dirty="0">
                <a:solidFill>
                  <a:schemeClr val="tx1"/>
                </a:solidFill>
                <a:effectLst/>
                <a:latin typeface="+mn-lt"/>
                <a:ea typeface="+mn-ea"/>
                <a:cs typeface="+mn-cs"/>
              </a:rPr>
              <a:t>Kapalı devre televizyon (CCTV) kameraları şirketler, devletler ve özel kişiler tarafından kullanılır. Sürekli çalışacak şekilde veya belirli bir faaliyeti izlemek için ayarlanabilirler. Bazı ülkelerde, halka açık yerlerde trafiği veya kalabalık sokakları izlemek ve kamu düzenini bozan olayları veya suç faaliyetlerini tespit etmek için kullanılan gözetim araçları haline geldiler. Bazı CCTV kameraları görüntüleri depolama ortamına kaydederken diğerleri yalnızca canlı izleme için kullanılır. Ayrıca harekete duyarlı olabilirler ve düşük ışıkta veya kızılötesi koşullarda çalışabilirler. İster suç mahalinde ister yakınında olsunlar her zaman potansiyel bir elektronik delil kaynağı olarak düşünülmelidirler. CCTV kameralarının nasıl görünebileceğine dair bazı örnekler aşağıda gösterilmiştir.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iPod'lar veya MP3 çalarlar gibi taşınabilir medya oynatıcılar, dijital medyayı depolar ve oynatır. Bunlar müzik ve diğer ses, fotoğraf veya videoların yanı sıra belgeler ve diğer dosya türlerini içerebilir. Yine, bu cihazların bilgisayarlarla birçok benzerliği vardır. Bu cihazlardan bazılarında çıkarılabilir flaş bellek kullanılırken, diğerlerinde binlerce dosyayı depolayabilen büyük sabit diskler bulunur. Taşınabilir medya oynatıcıların bazı örnekleri aşağıda verilmiştir.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Video oyun konsolları 1970'lerin başından beri vardır, ancak yıllar içinde büyük ölçüde gelişmiştir. Bu cihazlarda, kullanıcıların yalnızca oyun oynamasına değil, aynı zamanda İnternet sitelerini ziyaret etmesine ve video, fotoğraf ve müzik depolamasına ve oynatmasına olanak tanıyan yerleşik veya çıkarılabilir depolama kullanılır.  Bu nedenle ilk bakışta zararsız görünseler bile elektronik delil kaynağı olarak asla gözden kaçırılmamalıdırlar. Başlıca konsol üreticileri arasında Sony, Nintendo ve Microsoft bulunmaktadır ve bu şirketler şu anda konsol ve oyun pazarlarının çoğunu elinde bulundurmaktadır.</a:t>
            </a:r>
          </a:p>
          <a:p>
            <a:pPr algn="l" rtl="0"/>
            <a:r>
              <a:rPr lang="tr" sz="1200" b="0" i="0" u="none" kern="1200" baseline="0" dirty="0">
                <a:solidFill>
                  <a:schemeClr val="tx1"/>
                </a:solidFill>
                <a:effectLst/>
                <a:latin typeface="+mn-lt"/>
                <a:ea typeface="+mn-ea"/>
                <a:cs typeface="+mn-cs"/>
              </a:rPr>
              <a:t>İki veya daha fazla bilgisayar veri kablolarıyla veya kablosuz bağlantıyla bağlandığında bir "ağ" kurulmuş olur. Bir ağdaki bilgisayarlar, aralarında veri ve diğer kaynakları paylaşabilir ve genellikle kapsamlarını ve mevcut işlevleri genişleten ek donanım bileşenlerine bağlanırlar. Bilgisayar ağları, ev ağları gibi sınırlı olabilir (örneğin, bir ailenin üyelerinin bir İnternet modemini paylaşan bir ağ kurduğu durumlarda) veya yüzlerce hatta binlerce bilgisayarı birbirine bağlayan büyük şirketler veya hükümetler tarafından kullanılanlar kadar kapsamlı olabilir.</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Yerel Alan Ağı (LAN)</a:t>
            </a:r>
            <a:r>
              <a:rPr lang="tr" sz="1200" b="0" i="0" u="none" kern="1200" baseline="0" dirty="0">
                <a:solidFill>
                  <a:schemeClr val="tx1"/>
                </a:solidFill>
                <a:effectLst/>
                <a:latin typeface="+mn-lt"/>
                <a:ea typeface="+mn-ea"/>
                <a:cs typeface="+mn-cs"/>
              </a:rPr>
              <a:t>: Ev, ofis ya da okul gibi belli sayıda binayı kapsayan “yerel” bir alanla sınırlı bir bilgisayar ağını ifade eder. LAN'lerin ayırt edici özellikleri arasında ağ üzerindeki bilgisayarlar arasında veri aktarırken çok daha yüksek bir hıza ulaşabilmeleri, coğrafi kapsama alanlarının sınırlı olması ve</a:t>
            </a:r>
          </a:p>
          <a:p>
            <a:pPr algn="l" rtl="0"/>
            <a:r>
              <a:rPr lang="tr" sz="1200" b="0" i="0" u="none" kern="1200" baseline="0" dirty="0">
                <a:solidFill>
                  <a:schemeClr val="tx1"/>
                </a:solidFill>
                <a:effectLst/>
                <a:latin typeface="+mn-lt"/>
                <a:ea typeface="+mn-ea"/>
                <a:cs typeface="+mn-cs"/>
              </a:rPr>
              <a:t>haberleşme şirketlerinden hat kiralamak zorunda olmayışlarıdır.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Geniş Alan Ağı (WAN): </a:t>
            </a:r>
            <a:r>
              <a:rPr lang="tr" sz="1200" b="0" i="0" u="none" kern="1200" baseline="0" dirty="0">
                <a:solidFill>
                  <a:schemeClr val="tx1"/>
                </a:solidFill>
                <a:effectLst/>
                <a:latin typeface="+mn-lt"/>
                <a:ea typeface="+mn-ea"/>
                <a:cs typeface="+mn-cs"/>
              </a:rPr>
              <a:t>Daha geniş bir alanı kapsayan bir bilgisayar ağını ifade eder ve büyükşehir, bölges ya da ülke sınırlarını aşan ağları içerir. Terim, yönlendiriciler ve kamuya ait haberleşme ağlarını kullanan bir ağı ifade eder. Bu, kapsama alanı bir odayla veya binayla sınırlı olan kişisel alan ağları (PAN’ler), bir kampüsle sınırlı olan kampüs alan ağları (CAN’ler) ya da</a:t>
            </a:r>
          </a:p>
          <a:p>
            <a:pPr algn="l" rtl="0"/>
            <a:r>
              <a:rPr lang="tr" sz="1200" b="0" i="0" u="none" kern="1200" baseline="0" dirty="0">
                <a:solidFill>
                  <a:schemeClr val="tx1"/>
                </a:solidFill>
                <a:effectLst/>
                <a:latin typeface="+mn-lt"/>
                <a:ea typeface="+mn-ea"/>
                <a:cs typeface="+mn-cs"/>
              </a:rPr>
              <a:t>belli bir metropol bölgesiyle sınırlı olan büyükşehir alan ağları (MAN’ler) gibi ağlarla karşılaştırılabilir. İnternet, en büyük ve en iyi bilinen WAN'dir.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Ağlarla çalışırken karşınıza çıkabilecek teknik terimler ve cihazların örnekleri aşağıdaki gibidir:</a:t>
            </a:r>
          </a:p>
          <a:p>
            <a:pPr algn="l" rtl="0"/>
            <a:r>
              <a:rPr lang="tr" sz="1200" b="1" i="0" u="none" kern="1200" baseline="0" dirty="0">
                <a:solidFill>
                  <a:schemeClr val="tx1"/>
                </a:solidFill>
                <a:effectLst/>
                <a:latin typeface="+mn-lt"/>
                <a:ea typeface="+mn-ea"/>
                <a:cs typeface="+mn-cs"/>
              </a:rPr>
              <a:t>Port:</a:t>
            </a:r>
            <a:r>
              <a:rPr lang="tr" sz="1200" b="0" i="0" u="none" kern="1200" baseline="0" dirty="0">
                <a:solidFill>
                  <a:schemeClr val="tx1"/>
                </a:solidFill>
                <a:effectLst/>
                <a:latin typeface="+mn-lt"/>
                <a:ea typeface="+mn-ea"/>
                <a:cs typeface="+mn-cs"/>
              </a:rPr>
              <a:t> İki tür port vardır: Bilgisayar ya da donanım portları ve ağ ya da İnternet portları. Bir bilgisayar portu, bilgisayar ile başka bir cihaz arasında bilginin giriş çıkış yapmasına imkan veren bağlantı noktasıdır (örneğin cihazların bilgisayara bağlanmasını sağlayan USB, Ethernet ya da paralel portlar). Ağ portu ise yazılımın içinde yazılımın İnternete ya da ağ hizmetlerine bağlandığı noktada yer alır. Bir binanın kapı ve pencerelerine benzer. Bilgisayar programlamasında her porta farklı bir sayı verilir. Bu sayı, portun rolünü ve işlevini tanımlar ve ortak standartlara göre belirlenir.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Bant genişliği:</a:t>
            </a:r>
            <a:r>
              <a:rPr lang="tr" sz="1200" b="0" i="0" u="none" kern="1200" baseline="0" dirty="0">
                <a:solidFill>
                  <a:schemeClr val="tx1"/>
                </a:solidFill>
                <a:effectLst/>
                <a:latin typeface="+mn-lt"/>
                <a:ea typeface="+mn-ea"/>
                <a:cs typeface="+mn-cs"/>
              </a:rPr>
              <a:t> Bir borunun çapı gibi, bant genişliğinin büyüklüğü, belli bir telefon hattı, kablo hattı ya da uydu vericisi gibi bir kanaldan geçebilecek maksimum miktarda bilgiyi gösterir. Bant</a:t>
            </a:r>
          </a:p>
          <a:p>
            <a:pPr algn="l" rtl="0"/>
            <a:r>
              <a:rPr lang="tr" sz="1200" b="0" i="0" u="none" kern="1200" baseline="0" dirty="0">
                <a:solidFill>
                  <a:schemeClr val="tx1"/>
                </a:solidFill>
                <a:effectLst/>
                <a:latin typeface="+mn-lt"/>
                <a:ea typeface="+mn-ea"/>
                <a:cs typeface="+mn-cs"/>
              </a:rPr>
              <a:t>genişliği ne kadar fazlaysa, veri indirme ve yükleme hızı da potansiyel olarak o kadar yüksek olur. </a:t>
            </a:r>
            <a:r>
              <a:rPr lang="tr" sz="1200" b="1" i="0" u="none" kern="1200" baseline="0" dirty="0">
                <a:solidFill>
                  <a:schemeClr val="tx1"/>
                </a:solidFill>
                <a:effectLst/>
                <a:latin typeface="+mn-lt"/>
                <a:ea typeface="+mn-ea"/>
                <a:cs typeface="+mn-cs"/>
              </a:rPr>
              <a:t>Ortam Erişim Kontrolü (MAC) adresi:</a:t>
            </a:r>
            <a:r>
              <a:rPr lang="tr" sz="1200" b="0" i="0" u="none" kern="1200" baseline="0" dirty="0">
                <a:solidFill>
                  <a:schemeClr val="tx1"/>
                </a:solidFill>
                <a:effectLst/>
                <a:latin typeface="+mn-lt"/>
                <a:ea typeface="+mn-ea"/>
                <a:cs typeface="+mn-cs"/>
              </a:rPr>
              <a:t> MAC adresi üreticinin, pek çok ağ adaptörüne ya da</a:t>
            </a:r>
          </a:p>
          <a:p>
            <a:pPr algn="l" rtl="0"/>
            <a:r>
              <a:rPr lang="tr" sz="1200" b="0" i="0" u="none" kern="1200" baseline="0" dirty="0">
                <a:solidFill>
                  <a:schemeClr val="tx1"/>
                </a:solidFill>
                <a:effectLst/>
                <a:latin typeface="+mn-lt"/>
                <a:ea typeface="+mn-ea"/>
                <a:cs typeface="+mn-cs"/>
              </a:rPr>
              <a:t>Ağ Arabirim Kartına (NIC) atadığı bir referans numarasıdır. MAC adresleri, cihazların tanımlanabilmesi ve uygun verilerin ilgili cihazlara gönderilebilmesi için ağ üzerinde yer alan adreslerdir.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Ağa Bağlı Depolama (NAS):</a:t>
            </a:r>
            <a:r>
              <a:rPr lang="tr" sz="1200" b="0" i="0" u="none" kern="1200" baseline="0" dirty="0">
                <a:solidFill>
                  <a:schemeClr val="tx1"/>
                </a:solidFill>
                <a:effectLst/>
                <a:latin typeface="+mn-lt"/>
                <a:ea typeface="+mn-ea"/>
                <a:cs typeface="+mn-cs"/>
              </a:rPr>
              <a:t> NAS, harici sabit sürücüye benzer; aralarındaki fark, tek bir kişisel bilgisayar yerine bütün bir ağ için depolama alanı sağlıyor olmasıdır.</a:t>
            </a:r>
          </a:p>
          <a:p>
            <a:pPr algn="l" rtl="0"/>
            <a:r>
              <a:rPr lang="tr" sz="1200" b="0" i="0" u="none" kern="1200" baseline="0" dirty="0">
                <a:solidFill>
                  <a:schemeClr val="tx1"/>
                </a:solidFill>
                <a:effectLst/>
                <a:latin typeface="+mn-lt"/>
                <a:ea typeface="+mn-ea"/>
                <a:cs typeface="+mn-cs"/>
              </a:rPr>
              <a:t>NAS sadece bir depolama alanından çok daha fazlasını sunar. NAS, otomatik yükleme sunucusu olarak (örneğin, uTorrent) ve hatta küçük bir ağ sunucusu olarak kullanılabilir. Pek çok NAS cihazı birden fazla sabit sürücü içerir ve “RAID” özelliklerine sahiptir.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'Bağımsız Diskler Yedek Dizisi' (RAID) birden fazla disk sürücüsü kullanarak veri depolamanın düzenlenmesini (bir veri 'yapılandırması') ifade eder. Veriler, en iyi performans düzeyini ve/veya veri güvenilirliğini sağlamak için ayrı sürücülerde depolanır. İşletim sistemi RAID’ye tek bir sabit diskmiş gibi erişim sağlar. Erişim, yazılım ya da donanım formatındaki RAID Denetleyicisi tarafından kontrol ve koordine edilir. Ağ yapılandırmalarında sık sık karşımıza çıkan bağımsız RAID’ler büyük miktarlarda elektronik delil içeriyor olabilir.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1" i="0" u="none" kern="1200" baseline="0" dirty="0">
                <a:solidFill>
                  <a:schemeClr val="tx1"/>
                </a:solidFill>
                <a:effectLst/>
                <a:latin typeface="+mn-lt"/>
                <a:ea typeface="+mn-ea"/>
                <a:cs typeface="+mn-cs"/>
              </a:rPr>
              <a:t>Ağ Anahtarı: </a:t>
            </a:r>
            <a:r>
              <a:rPr lang="tr" sz="1200" b="0" i="0" u="none" kern="1200" baseline="0" dirty="0">
                <a:solidFill>
                  <a:schemeClr val="tx1"/>
                </a:solidFill>
                <a:effectLst/>
                <a:latin typeface="+mn-lt"/>
                <a:ea typeface="+mn-ea"/>
                <a:cs typeface="+mn-cs"/>
              </a:rPr>
              <a:t>Ağ anahtarı ağ göbeğine çok benzer. Anahtarlar, temelde, ağ cihazı gruplarını birbirine bağlamak için kullanılır. Ağ göbeklerinden farklı olarak anahtarlar, hangi MAC adreslerinin hangi anahtar portunu kullandığını hatırlamak için dahili olarak depolanmış veri tabanları kullanır. Böylelikle anahtar, veri paketlerini bütün cihazlara değil belli bir cihaza yönlendirebilir.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1" i="0" u="none" kern="1200" baseline="0" dirty="0">
                <a:solidFill>
                  <a:schemeClr val="tx1"/>
                </a:solidFill>
                <a:effectLst/>
                <a:latin typeface="+mn-lt"/>
                <a:ea typeface="+mn-ea"/>
                <a:cs typeface="+mn-cs"/>
              </a:rPr>
              <a:t>Yönlendirici:</a:t>
            </a:r>
            <a:r>
              <a:rPr lang="tr" sz="1200" b="0" i="0" u="none" kern="1200" baseline="0" dirty="0">
                <a:solidFill>
                  <a:schemeClr val="tx1"/>
                </a:solidFill>
                <a:effectLst/>
                <a:latin typeface="+mn-lt"/>
                <a:ea typeface="+mn-ea"/>
                <a:cs typeface="+mn-cs"/>
              </a:rPr>
              <a:t> Yönlendirici postanelerde kullanılan mektup ayırıcıları gibi işler. Belli bir veri paketinin hangi adrese gönderildiğini tespit eden ve o paketi, ağda gitmesi gereken en yakın bir sonraki noktaya yönlendiren cihaza verilen addır. Yönlendirici, ağlar arasında kalan ağ geçidinde bulunmalıdır, ancak İnternete bağlı olması şart değildir. Yönlendiriciler evlerde genel olarak bir evi geniş bant bağlantısına bağlamak için kullanılırlar. Böyle durumlarda, anahtar, erişim noktası, güvenlik duvarı, yönlendirici ve ağ geçidi gibi birden fazla işlevi aynı anda yerine getirirler.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1" i="0" u="none" kern="1200" baseline="0" dirty="0">
                <a:solidFill>
                  <a:schemeClr val="tx1"/>
                </a:solidFill>
                <a:effectLst/>
                <a:latin typeface="+mn-lt"/>
                <a:ea typeface="+mn-ea"/>
                <a:cs typeface="+mn-cs"/>
              </a:rPr>
              <a:t>Güvenlik duvarı: </a:t>
            </a:r>
            <a:r>
              <a:rPr lang="tr" sz="1200" b="0" i="0" u="none" kern="1200" baseline="0" dirty="0">
                <a:solidFill>
                  <a:schemeClr val="tx1"/>
                </a:solidFill>
                <a:effectLst/>
                <a:latin typeface="+mn-lt"/>
                <a:ea typeface="+mn-ea"/>
                <a:cs typeface="+mn-cs"/>
              </a:rPr>
              <a:t>Güvenlik duvarı, yetkilendirilmemiş erişimi engelleyerek bir ağın güvenliğini artırmak için kullanılan bir donanım cihazı ya da yazılım hizmetidir. Örneğin, gelen trafiğe izin vermek için yapılandırılmış portlar dışında farklı portlar kullanarak bir ağa erişme girişimini tespit etmek ve engellemek üzere yapılandırılmış (kurulmuş) olabilir. Evlerde yazılım biçimindeki güvenlik duvarlarına daha çok rastlanırken soruşturma yürüten kişilerin şirketlerde donanım biçimindeki güvenlik duvarlarına rastlama ihtimali daha yüksektir.</a:t>
            </a:r>
          </a:p>
          <a:p>
            <a:pPr algn="l" rtl="0"/>
            <a:r>
              <a:rPr lang="tr" sz="1200" b="1" i="0" u="none" kern="1200" baseline="0" dirty="0">
                <a:solidFill>
                  <a:schemeClr val="tx1"/>
                </a:solidFill>
                <a:effectLst/>
                <a:latin typeface="+mn-lt"/>
                <a:ea typeface="+mn-ea"/>
                <a:cs typeface="+mn-cs"/>
              </a:rPr>
              <a:t>Kablosuz Erişim Noktası</a:t>
            </a:r>
            <a:r>
              <a:rPr lang="tr" sz="1200" b="0" i="0" u="none" kern="1200" baseline="0" dirty="0">
                <a:solidFill>
                  <a:schemeClr val="tx1"/>
                </a:solidFill>
                <a:effectLst/>
                <a:latin typeface="+mn-lt"/>
                <a:ea typeface="+mn-ea"/>
                <a:cs typeface="+mn-cs"/>
              </a:rPr>
              <a:t>: Kablosuz Erişim Noktaları, Kablosuz Yerel Alan Ağı (WLAN) cihazlarını ağın geri kalanına bağlar. Her WLAN altyapısında ikiden fazla cihaz olduğu durumlarda, bir erişim noktası bulunması gerekir. Modern yönlendiriciler genellikle bir Erişim Noktası gibi de çalışabilir. Bir bilgisayardaki Ağ Arabirim Denetleyicisi (NIC) ve hatta bir cep telefonu bile Erişim Noktası olarak çalışacak şekilde yapılandırılabilir.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Yukarıda sıralanan ağ cihazları fotoğraflarda gösterildiği gibi bağımsız cihazlar olabilir, ancak cihazların birden fazla işlevi yerine getirmesi oldukça muhtemeldir. Evlerde kullanılan yönlendiriciler modem, güvenlik duvarı, anahtar ve erişim noktası gibi çalışabilir; Ağa Bağlı Depolama (NAS) sistemi de Sanal Özel Ağ ve erişim noktası özelliklerine de sahip e-posta ve ağ sunucusu olarak çalışabilir. </a:t>
            </a:r>
          </a:p>
          <a:p>
            <a:endParaRPr lang="tr" sz="1200" kern="1200" dirty="0">
              <a:solidFill>
                <a:schemeClr val="tx1"/>
              </a:solidFill>
              <a:effectLst/>
              <a:latin typeface="+mn-lt"/>
              <a:ea typeface="+mn-ea"/>
              <a:cs typeface="+mn-cs"/>
            </a:endParaRP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11</a:t>
            </a:fld>
            <a:endParaRPr lang="tr" altLang="en-US"/>
          </a:p>
        </p:txBody>
      </p:sp>
    </p:spTree>
    <p:extLst>
      <p:ext uri="{BB962C8B-B14F-4D97-AF65-F5344CB8AC3E}">
        <p14:creationId xmlns:p14="http://schemas.microsoft.com/office/powerpoint/2010/main" val="3144737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Aşağıdaki slaytlarda </a:t>
            </a:r>
            <a:r>
              <a:rPr lang="tr-TR" b="0" i="0" u="none" baseline="0" dirty="0" smtClean="0"/>
              <a:t>Eğitici</a:t>
            </a:r>
            <a:r>
              <a:rPr lang="tr" b="0" i="0" u="none" baseline="0" dirty="0" smtClean="0"/>
              <a:t>, </a:t>
            </a:r>
            <a:r>
              <a:rPr lang="tr" b="0" i="0" u="none" baseline="0" dirty="0"/>
              <a:t>cihazların açıklamalarından bu cihazlarda bulunabilecek elektronik delillerin özellikleri ve diğer hususları hakkındaki tartışmalara geçebilir.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12</a:t>
            </a:fld>
            <a:endParaRPr lang="tr" altLang="en-US"/>
          </a:p>
        </p:txBody>
      </p:sp>
    </p:spTree>
    <p:extLst>
      <p:ext uri="{BB962C8B-B14F-4D97-AF65-F5344CB8AC3E}">
        <p14:creationId xmlns:p14="http://schemas.microsoft.com/office/powerpoint/2010/main" val="891839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1" i="0" u="none" kern="1200" baseline="0" dirty="0">
                <a:solidFill>
                  <a:schemeClr val="tx1"/>
                </a:solidFill>
                <a:effectLst/>
                <a:latin typeface="+mn-lt"/>
                <a:ea typeface="+mn-ea"/>
                <a:cs typeface="+mn-cs"/>
              </a:rPr>
              <a:t>Uzmanlarca ele alınır:</a:t>
            </a:r>
            <a:r>
              <a:rPr lang="tr" sz="1200" b="0" i="0" u="none" kern="1200" baseline="0" dirty="0">
                <a:solidFill>
                  <a:schemeClr val="tx1"/>
                </a:solidFill>
                <a:effectLst/>
                <a:latin typeface="+mn-lt"/>
                <a:ea typeface="+mn-ea"/>
                <a:cs typeface="+mn-cs"/>
              </a:rPr>
              <a:t> Her elektronik delil türünün kendine özgü nitelikleri vardır; dolayısıyla elektronik delillerin depolanmış olabileceği belleğe erişim sağlamak için özel prosedürlerin katı bir şekilde uygulanması gerekir. Elektronik delillerde en büyük risklerden biri delillerin kasti olmayan şekilde değiştirilmesidir. Bu, değişiklik yapıldığına ve kişinin suçlu olduğunu gösteren veya kişiyi aklayan delillerle oynandığına dair şüphelere sebep olarak mahkemede delillerin kabul edilebilirliği ile ilgili sorunlara yol açabilir.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Elektronik delil kaynaklarının hızla gelişmesi: </a:t>
            </a:r>
            <a:r>
              <a:rPr lang="tr" sz="1200" b="0" i="0" u="none" kern="1200" baseline="0" dirty="0">
                <a:solidFill>
                  <a:schemeClr val="tx1"/>
                </a:solidFill>
                <a:effectLst/>
                <a:latin typeface="+mn-lt"/>
                <a:ea typeface="+mn-ea"/>
                <a:cs typeface="+mn-cs"/>
              </a:rPr>
              <a:t>Yeni teknolojiler çok hızla bir şekilde geliştirilmektedir. Bunun neticesinde, yalnıca yeni teknolojilerin kendilerinin değil aynı zamanda başvurulacak prosedür ve tekniklerin de sürekli olarak gözden geçirilmesi ve güncellenmesi gerekir.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Doğru prosedürlerin, tekniklerin ve araçların kullanılması:</a:t>
            </a:r>
            <a:r>
              <a:rPr lang="tr" sz="1200" b="0" i="0" u="none" kern="1200" baseline="0" dirty="0">
                <a:solidFill>
                  <a:schemeClr val="tx1"/>
                </a:solidFill>
                <a:effectLst/>
                <a:latin typeface="+mn-lt"/>
                <a:ea typeface="+mn-ea"/>
                <a:cs typeface="+mn-cs"/>
              </a:rPr>
              <a:t> Adli bilimlerin daha geleneksel dallarında olduğu gibi, adli bilişim uzmanları da işlerini düzgün şekilde yapabilmek için uzmanlık bilgilerinin yanı sıra özel araçlara ihtiyaç duyarlar. Elde edilen bilgilerin delil değeri taşıması için yeterli teknik ve araçların kullanılması ve prosedürlerin izlenebilir ve diğer uzmanlarca da tekrar edilebilir olması şarttır.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Kabul edilebilirlik:</a:t>
            </a:r>
            <a:r>
              <a:rPr lang="tr" sz="1200" b="0" i="0" u="none" kern="1200" baseline="0" dirty="0">
                <a:solidFill>
                  <a:schemeClr val="tx1"/>
                </a:solidFill>
                <a:effectLst/>
                <a:latin typeface="+mn-lt"/>
                <a:ea typeface="+mn-ea"/>
                <a:cs typeface="+mn-cs"/>
              </a:rPr>
              <a:t> Nihai amaç, mahkemede öne sürülen iddiaları desteklemek için edinilmiş ve analiz edilmiş delillerin kullanılması olduğundan, elektronik delillerin mahkemede kabul edilebilir olması, yürürlükteki mevzuata ve en iyi uygulama prosedürüne uygun olarak elde edilmiş olmasına bağlıdır. Detaylar ulusal mevzuata bağlı olarak farklılık gösterdiğinden, genellikle aşağıdaki temel kriterler dikkate alınmalıdır.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Gerçeklik:</a:t>
            </a:r>
            <a:r>
              <a:rPr lang="tr" sz="1200" b="0" i="0" u="none" kern="1200" baseline="0" dirty="0">
                <a:solidFill>
                  <a:schemeClr val="tx1"/>
                </a:solidFill>
                <a:effectLst/>
                <a:latin typeface="+mn-lt"/>
                <a:ea typeface="+mn-ea"/>
                <a:cs typeface="+mn-cs"/>
              </a:rPr>
              <a:t> Delil materyalinin soruşturulan olayla pozitif olarak bağlantısının kurulması mümkün olmalıdır.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Eksiksizlik:</a:t>
            </a:r>
            <a:r>
              <a:rPr lang="tr" sz="1200" b="0" i="0" u="none" kern="1200" baseline="0" dirty="0">
                <a:solidFill>
                  <a:schemeClr val="tx1"/>
                </a:solidFill>
                <a:effectLst/>
                <a:latin typeface="+mn-lt"/>
                <a:ea typeface="+mn-ea"/>
                <a:cs typeface="+mn-cs"/>
              </a:rPr>
              <a:t> Sadece belirli bir bakış açısını değil tüm hikayeyi ortaya koymalıdır.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Güvenilirlik:</a:t>
            </a:r>
            <a:r>
              <a:rPr lang="tr" sz="1200" b="0" i="0" u="none" kern="1200" baseline="0" dirty="0">
                <a:solidFill>
                  <a:schemeClr val="tx1"/>
                </a:solidFill>
                <a:effectLst/>
                <a:latin typeface="+mn-lt"/>
                <a:ea typeface="+mn-ea"/>
                <a:cs typeface="+mn-cs"/>
              </a:rPr>
              <a:t> Delillerin toplanması ve daha sonra kullanılması süreçlerinde, gerçekliğine ya da doğruluğuna şüphe düşürebilecek hiç bir durum yaşanmamalıdır.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İnandırıcılık:</a:t>
            </a:r>
            <a:r>
              <a:rPr lang="tr" sz="1200" b="0" i="0" u="none" kern="1200" baseline="0" dirty="0">
                <a:solidFill>
                  <a:schemeClr val="tx1"/>
                </a:solidFill>
                <a:effectLst/>
                <a:latin typeface="+mn-lt"/>
                <a:ea typeface="+mn-ea"/>
                <a:cs typeface="+mn-cs"/>
              </a:rPr>
              <a:t> Delil, inanılır ve </a:t>
            </a:r>
            <a:r>
              <a:rPr lang="tr-TR" sz="1200" b="0" i="0" u="none" kern="1200" baseline="0" dirty="0" smtClean="0">
                <a:solidFill>
                  <a:schemeClr val="tx1"/>
                </a:solidFill>
                <a:effectLst/>
                <a:latin typeface="+mn-lt"/>
                <a:ea typeface="+mn-ea"/>
                <a:cs typeface="+mn-cs"/>
              </a:rPr>
              <a:t>hâkim</a:t>
            </a:r>
            <a:r>
              <a:rPr lang="tr" sz="1200" b="0" i="0" u="none" kern="1200" baseline="0" dirty="0" smtClean="0">
                <a:solidFill>
                  <a:schemeClr val="tx1"/>
                </a:solidFill>
                <a:effectLst/>
                <a:latin typeface="+mn-lt"/>
                <a:ea typeface="+mn-ea"/>
                <a:cs typeface="+mn-cs"/>
              </a:rPr>
              <a:t> </a:t>
            </a:r>
            <a:r>
              <a:rPr lang="tr" sz="1200" b="0" i="0" u="none" kern="1200" baseline="0" dirty="0">
                <a:solidFill>
                  <a:schemeClr val="tx1"/>
                </a:solidFill>
                <a:effectLst/>
                <a:latin typeface="+mn-lt"/>
                <a:ea typeface="+mn-ea"/>
                <a:cs typeface="+mn-cs"/>
              </a:rPr>
              <a:t>ve/veya jüri üyeleri tarafından anlaşılabilir olmalıdır.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Orantılılık: </a:t>
            </a:r>
            <a:r>
              <a:rPr lang="tr" sz="1200" b="0" i="0" u="none" kern="1200" baseline="0" dirty="0">
                <a:solidFill>
                  <a:schemeClr val="tx1"/>
                </a:solidFill>
                <a:effectLst/>
                <a:latin typeface="+mn-lt"/>
                <a:ea typeface="+mn-ea"/>
                <a:cs typeface="+mn-cs"/>
              </a:rPr>
              <a:t>Bunun Adli Bilişimdeki uygulaması, tüm soruşturma sürecinin yeterli ve uygun olmasını gerektirir. Belirli bir tedbir sayesinde elde edilecek faydalar, tedbirden etkilenen taraf veya taraflara yönelik zararlara ağır basmalıdır.</a:t>
            </a:r>
            <a:endParaRPr lang="tr" sz="1200" kern="1200" dirty="0">
              <a:solidFill>
                <a:schemeClr val="tx1"/>
              </a:solidFill>
              <a:effectLst/>
              <a:latin typeface="+mn-lt"/>
              <a:ea typeface="+mn-ea"/>
              <a:cs typeface="+mn-cs"/>
            </a:endParaRPr>
          </a:p>
          <a:p>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13</a:t>
            </a:fld>
            <a:endParaRPr lang="tr" altLang="en-US"/>
          </a:p>
        </p:txBody>
      </p:sp>
    </p:spTree>
    <p:extLst>
      <p:ext uri="{BB962C8B-B14F-4D97-AF65-F5344CB8AC3E}">
        <p14:creationId xmlns:p14="http://schemas.microsoft.com/office/powerpoint/2010/main" val="656858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err="1" smtClean="0"/>
              <a:t>katılıcımlara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t>14</a:t>
            </a:fld>
            <a:endParaRPr lang="tr"/>
          </a:p>
        </p:txBody>
      </p:sp>
    </p:spTree>
    <p:extLst>
      <p:ext uri="{BB962C8B-B14F-4D97-AF65-F5344CB8AC3E}">
        <p14:creationId xmlns:p14="http://schemas.microsoft.com/office/powerpoint/2010/main" val="2423915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İnternete geçmeden önce, bir ağın ne olduğunu ve neleri içerdiğini incelememiz gerekir. Bunlar, İnternetin nasıl çalıştığını anlamak için önemlidir.</a:t>
            </a:r>
          </a:p>
        </p:txBody>
      </p:sp>
      <p:sp>
        <p:nvSpPr>
          <p:cNvPr id="4" name="Slide Number Placeholder 3"/>
          <p:cNvSpPr>
            <a:spLocks noGrp="1"/>
          </p:cNvSpPr>
          <p:nvPr>
            <p:ph type="sldNum" sz="quarter" idx="5"/>
          </p:nvPr>
        </p:nvSpPr>
        <p:spPr/>
        <p:txBody>
          <a:bodyPr/>
          <a:lstStyle/>
          <a:p>
            <a:pPr algn="l" rtl="0"/>
            <a:fld id="{C517488A-2FD4-4187-AAA7-AE40009BFB6A}" type="slidenum">
              <a:rPr/>
              <a:pPr/>
              <a:t>15</a:t>
            </a:fld>
            <a:endParaRPr lang="tr" altLang="en-US"/>
          </a:p>
        </p:txBody>
      </p:sp>
    </p:spTree>
    <p:extLst>
      <p:ext uri="{BB962C8B-B14F-4D97-AF65-F5344CB8AC3E}">
        <p14:creationId xmlns:p14="http://schemas.microsoft.com/office/powerpoint/2010/main" val="2629596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tr" b="0" i="0" u="none" baseline="0" dirty="0"/>
              <a:t>Bu slayt, kılavuza basit bir giriş niteliğindedir. Ulusal eğitim için </a:t>
            </a:r>
            <a:r>
              <a:rPr lang="tr-TR" b="0" i="0" u="none" baseline="0" dirty="0" smtClean="0"/>
              <a:t>eğiticin</a:t>
            </a:r>
            <a:r>
              <a:rPr lang="tr" b="0" i="0" u="none" baseline="0" dirty="0" smtClean="0"/>
              <a:t>in</a:t>
            </a:r>
            <a:endParaRPr lang="tr" b="0" i="0" u="none" baseline="0" dirty="0"/>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tr" b="0" i="0" u="none" baseline="0" dirty="0"/>
              <a:t>ulusal mevzuatı ve mevcut olabilecek tüm yönergeleri</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tr" b="0" i="0" u="none" baseline="0" dirty="0"/>
              <a:t>dahil etmesi önemlidir. Ulusal standartlar ile Avrupa Konseyi</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tr" b="0" i="0" u="none" baseline="0" dirty="0"/>
              <a:t>yönergeleri arasında bir karşılaştırma, ulusal standartların</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tr" b="0" i="0" u="none" baseline="0" dirty="0"/>
              <a:t>uluslararası düzeyde uygulanan standartlarla uyumluluğunun bir göstergesi olarak faydalı olacağı için tavsiye edilmektedir.</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endParaRPr lang="tr" dirty="0"/>
          </a:p>
          <a:p>
            <a:pPr marL="447675" indent="-447675" algn="just" rtl="0"/>
            <a:r>
              <a:rPr lang="tr" b="0" i="0" u="none" baseline="0" dirty="0"/>
              <a:t>Kılavuz, elektronik delillere el koyulması gereken tüm vakalara</a:t>
            </a:r>
          </a:p>
          <a:p>
            <a:pPr marL="447675" indent="-447675" algn="just" rtl="0"/>
            <a:r>
              <a:rPr lang="tr" b="0" i="0" u="none" baseline="0" dirty="0"/>
              <a:t>uygulanabilir. </a:t>
            </a:r>
          </a:p>
          <a:p>
            <a:pPr marL="447675" indent="-447675" algn="just" rtl="0"/>
            <a:r>
              <a:rPr lang="tr" b="0" i="0" u="none" baseline="0" dirty="0"/>
              <a:t>Bu belgede önerilen önlemleri yorumlarken her ülke kendi</a:t>
            </a:r>
          </a:p>
          <a:p>
            <a:pPr marL="447675" indent="-447675" algn="just" rtl="0"/>
            <a:r>
              <a:rPr lang="tr" b="0" i="0" u="none" baseline="0" dirty="0"/>
              <a:t>hukuki dokümanlarını ve düzenlemelerini dikkate almalıdır.</a:t>
            </a:r>
          </a:p>
          <a:p>
            <a:pPr marL="447675" indent="-447675" algn="just" rtl="0"/>
            <a:r>
              <a:rPr lang="tr" b="0" i="0" u="none" baseline="0" dirty="0"/>
              <a:t>Ayrıca, her ülke kendi uzman birimlerinin iletişim bilgilerini</a:t>
            </a:r>
          </a:p>
          <a:p>
            <a:pPr marL="447675" indent="-447675" algn="just" rtl="0"/>
            <a:r>
              <a:rPr lang="tr" b="0" i="0" u="none" baseline="0" dirty="0"/>
              <a:t>eklemelidir. </a:t>
            </a:r>
          </a:p>
          <a:p>
            <a:pPr marL="447675" indent="-447675" algn="just" rtl="0"/>
            <a:r>
              <a:rPr lang="tr" b="0" i="0" u="none" baseline="0" dirty="0"/>
              <a:t>Önerilen prosedürleri uygulamak isteyen bir kurum veya kuruluş,</a:t>
            </a:r>
          </a:p>
          <a:p>
            <a:pPr marL="447675" indent="-447675" algn="just" rtl="0"/>
            <a:r>
              <a:rPr lang="tr" b="0" i="0" u="none" baseline="0" dirty="0"/>
              <a:t>iç yapısına göre her bir adım/eylem için</a:t>
            </a:r>
          </a:p>
          <a:p>
            <a:pPr marL="447675" indent="-447675" algn="just" rtl="0"/>
            <a:r>
              <a:rPr lang="tr" b="0" i="0" u="none" baseline="0" dirty="0"/>
              <a:t>sorumlulukları belirlemelidir. </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16</a:t>
            </a:fld>
            <a:endParaRPr lang="tr" altLang="en-US"/>
          </a:p>
        </p:txBody>
      </p:sp>
    </p:spTree>
    <p:extLst>
      <p:ext uri="{BB962C8B-B14F-4D97-AF65-F5344CB8AC3E}">
        <p14:creationId xmlns:p14="http://schemas.microsoft.com/office/powerpoint/2010/main" val="2165624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a:lnSpc>
                <a:spcPct val="120000"/>
              </a:lnSpc>
            </a:pPr>
            <a:r>
              <a:rPr lang="tr" b="1" i="0" u="none" baseline="0"/>
              <a:t>İhtiyaç: </a:t>
            </a:r>
            <a:r>
              <a:rPr lang="tr" b="0" i="0" u="none" baseline="0"/>
              <a:t>Avrupa Birliği ile gerçekleştirilen ortak projeler de dahil olmak üzere Avrupa Konseyinin farklı siber suç projeleri kapsamında düzenlenen birçok faaliyete katılımcılar tarafından iletilen talepler, elektronik delillerle çalışma açısından daha fazla rehberliğe ihtiyaç duyulduğuna işaret etmektedir. </a:t>
            </a:r>
            <a:endParaRPr lang="tr" dirty="0">
              <a:effectLst/>
            </a:endParaRPr>
          </a:p>
          <a:p>
            <a:pPr algn="just" rtl="0">
              <a:lnSpc>
                <a:spcPct val="120000"/>
              </a:lnSpc>
            </a:pPr>
            <a:endParaRPr lang="tr" dirty="0">
              <a:effectLst/>
            </a:endParaRPr>
          </a:p>
          <a:p>
            <a:pPr algn="just" rtl="0"/>
            <a:r>
              <a:rPr lang="tr" b="0" i="0" u="none" baseline="0"/>
              <a:t>Bu kılavuz, çalışmaları sırasında elektronik delil kaynaklarıyla karşılaşan ve bu kaynaklardan elde ettikleri bilgileri ülkelerinin adalet sisteminde veya başka bir yargı sisteminin adalet sisteminde kullanmak isteyen görevlilerin kullanımına yöneliktir. </a:t>
            </a:r>
          </a:p>
          <a:p>
            <a:pPr algn="just" rtl="0"/>
            <a:r>
              <a:rPr lang="tr" b="0" i="0" u="none" baseline="0"/>
              <a:t>Bu kılavuz, ülkeler tarafından mevzuatlarına, uygulamalarına ve prosedürlerine göre uyarlanabilen ve özelleştirilebilen bir şablon belge olarak görülmelidir.</a:t>
            </a:r>
          </a:p>
          <a:p>
            <a:pPr algn="just" rtl="0"/>
            <a:endParaRPr lang="tr"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tr" b="0" i="0" u="none" baseline="0"/>
              <a:t>Kılavuzda, okuyucuyu yönlendirmek için bazı kapsayıcı ilkeler ortaya koyulmaktadır. Bu ilkeler, elektronik delillerin ele alınmasında genel olarak uluslararası düzeyde iyi uygulama olarak kabul edilen ilkelere uygundur.  </a:t>
            </a:r>
            <a:endParaRPr lang="tr" dirty="0"/>
          </a:p>
          <a:p>
            <a:pPr algn="just" rtl="0"/>
            <a:endParaRPr lang="tr" dirty="0"/>
          </a:p>
          <a:p>
            <a:pPr algn="just" rtl="0">
              <a:lnSpc>
                <a:spcPct val="120000"/>
              </a:lnSpc>
            </a:pPr>
            <a:endParaRPr lang="tr" dirty="0">
              <a:effectLst/>
            </a:endParaRP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17</a:t>
            </a:fld>
            <a:endParaRPr lang="tr" altLang="en-US"/>
          </a:p>
        </p:txBody>
      </p:sp>
    </p:spTree>
    <p:extLst>
      <p:ext uri="{BB962C8B-B14F-4D97-AF65-F5344CB8AC3E}">
        <p14:creationId xmlns:p14="http://schemas.microsoft.com/office/powerpoint/2010/main" val="2973392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a:r>
              <a:rPr lang="tr" b="0" i="0" u="none" baseline="0" dirty="0"/>
              <a:t>Bu kılavuz, siber suçlara kendi yanıtlarını geliştiren ve elektronik delillerle çalışmaya ilişkin kurallar ve protokoller oluşturan ülkeler tarafından kullanılmak üzere hazırlanmıştır. </a:t>
            </a:r>
          </a:p>
          <a:p>
            <a:pPr algn="just" rtl="0"/>
            <a:r>
              <a:rPr lang="tr" b="0" i="0" u="none" baseline="0" dirty="0"/>
              <a:t>Mevcut kılavuzların çoğu kolluk kuvvetleri için oluşturulmuştur. </a:t>
            </a:r>
          </a:p>
          <a:p>
            <a:pPr algn="just" rtl="0"/>
            <a:r>
              <a:rPr lang="tr" b="0" i="0" u="none" baseline="0" dirty="0"/>
              <a:t>Bu kılavuz ise </a:t>
            </a:r>
            <a:r>
              <a:rPr lang="tr-TR" b="0" i="0" u="none" baseline="0" dirty="0" smtClean="0"/>
              <a:t>hâkim</a:t>
            </a:r>
            <a:r>
              <a:rPr lang="tr" b="0" i="0" u="none" baseline="0" dirty="0" smtClean="0"/>
              <a:t>leri</a:t>
            </a:r>
            <a:r>
              <a:rPr lang="tr" b="0" i="0" u="none" baseline="0" dirty="0"/>
              <a:t>, savcıları ve özel sektörden dedektifler, avukatlar, noterler ve katipler gibi adalet sistemindeki diğer kişileri de içeren daha geniş bir kitleye yöneliktir.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18</a:t>
            </a:fld>
            <a:endParaRPr lang="tr" altLang="en-US"/>
          </a:p>
        </p:txBody>
      </p:sp>
    </p:spTree>
    <p:extLst>
      <p:ext uri="{BB962C8B-B14F-4D97-AF65-F5344CB8AC3E}">
        <p14:creationId xmlns:p14="http://schemas.microsoft.com/office/powerpoint/2010/main" val="1814126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Okuyucu, elektronik deliller ve bunların kabul edilebilirliği ile ilgili olarak kendi ülkesindeki kanunlara tam olarak hakim olduğundan emin olmalıdır. </a:t>
            </a:r>
          </a:p>
          <a:p>
            <a:pPr algn="l" rtl="0"/>
            <a:r>
              <a:rPr lang="tr" b="0" i="0" u="none" baseline="0" dirty="0"/>
              <a:t>Ulusal hukuk, her koşulda birincil başvuru kaynağıdır. Kılavuzda verilen tavsiyelerin, bu tür delillerle çalışmanın uygulama esasları açısından herhangi bir ulusal mevzuata aykırı olması beklenmemektedir.</a:t>
            </a:r>
          </a:p>
          <a:p>
            <a:pPr algn="l" rtl="0"/>
            <a:r>
              <a:rPr lang="tr" b="0" i="0" u="none" baseline="0" dirty="0"/>
              <a:t>Kılavuz, elektronik delillerle çalışan herkese destek sağlamayı amaçlayan kronolojik bölümlere ayrılmıştır. </a:t>
            </a:r>
          </a:p>
          <a:p>
            <a:pPr algn="just" rtl="0"/>
            <a:r>
              <a:rPr lang="tr" b="0" i="0" u="none" baseline="0" dirty="0"/>
              <a:t>Bunlar, potansiyel delil kaynaklarının ilk olarak belirlenmesinden, İnternetten ele geçirme de dahil olmak üzere verilerin aranması, verilere ele koyulması ve delillrin analizi, hazırlanması ve raporlanmasına kadar tüm aşamaları kapsar. </a:t>
            </a:r>
          </a:p>
          <a:p>
            <a:pPr algn="just" rtl="0"/>
            <a:r>
              <a:rPr lang="tr" b="0" i="0" u="none" baseline="0" dirty="0"/>
              <a:t>Daha sonra kolluk kuvvetleri, savcılar, </a:t>
            </a:r>
            <a:r>
              <a:rPr lang="tr-TR" b="0" i="0" u="none" baseline="0" dirty="0" smtClean="0"/>
              <a:t>hâkim</a:t>
            </a:r>
            <a:r>
              <a:rPr lang="tr" b="0" i="0" u="none" baseline="0" dirty="0" smtClean="0"/>
              <a:t>ler </a:t>
            </a:r>
            <a:r>
              <a:rPr lang="tr" b="0" i="0" u="none" baseline="0" dirty="0"/>
              <a:t>ve özel sektörden dedektifler, avukatlar, noterler ve katipler için uzman bölümleri takip eder.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19</a:t>
            </a:fld>
            <a:endParaRPr lang="tr" altLang="en-US"/>
          </a:p>
        </p:txBody>
      </p:sp>
    </p:spTree>
    <p:extLst>
      <p:ext uri="{BB962C8B-B14F-4D97-AF65-F5344CB8AC3E}">
        <p14:creationId xmlns:p14="http://schemas.microsoft.com/office/powerpoint/2010/main" val="4112098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baseline="0"/>
              <a:t>Bu oturum, 5 bölüme ayrılacaktır.</a:t>
            </a:r>
          </a:p>
          <a:p>
            <a:pPr algn="l" rtl="0"/>
            <a:r>
              <a:rPr lang="tr" sz="1200" b="0" i="0" u="none" baseline="0"/>
              <a:t>Amaç, bir bilgisayarın veya İnternete bağlanabilen ve bilgisayarla benzerlikleri olan bir cihazın ne olduğunu açıklamaktır.</a:t>
            </a:r>
          </a:p>
          <a:p>
            <a:pPr algn="l" rtl="0"/>
            <a:r>
              <a:rPr lang="tr" sz="1200" b="0" i="0" u="none" baseline="0"/>
              <a:t>Daha sonra İnternetin ne olduğunu ve nasıl çalıştığını açıklamak,</a:t>
            </a:r>
          </a:p>
          <a:p>
            <a:pPr algn="l" rtl="0"/>
            <a:r>
              <a:rPr lang="tr" sz="1200" b="0" i="0" u="none" baseline="0"/>
              <a:t>Ve sonra bilgisayarın İnternete nasıl bağlandığına bakmak,</a:t>
            </a:r>
          </a:p>
          <a:p>
            <a:pPr algn="l" rtl="0"/>
            <a:r>
              <a:rPr lang="tr" sz="1200" b="0" i="0" u="none" baseline="0"/>
              <a:t>Ve sonra İnternette neler olduğuna bakmaktır.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t>2</a:t>
            </a:fld>
            <a:endParaRPr lang="tr"/>
          </a:p>
        </p:txBody>
      </p:sp>
    </p:spTree>
    <p:extLst>
      <p:ext uri="{BB962C8B-B14F-4D97-AF65-F5344CB8AC3E}">
        <p14:creationId xmlns:p14="http://schemas.microsoft.com/office/powerpoint/2010/main"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kılavuzun nasıl oluşturulduğu ve içeriği gösterilmektedir.</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20</a:t>
            </a:fld>
            <a:endParaRPr lang="tr" altLang="en-US"/>
          </a:p>
        </p:txBody>
      </p:sp>
    </p:spTree>
    <p:extLst>
      <p:ext uri="{BB962C8B-B14F-4D97-AF65-F5344CB8AC3E}">
        <p14:creationId xmlns:p14="http://schemas.microsoft.com/office/powerpoint/2010/main" val="2776139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err="1" smtClean="0"/>
              <a:t>katılıcımlara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t>21</a:t>
            </a:fld>
            <a:endParaRPr lang="tr">
              <a:solidFill>
                <a:prstClr val="black"/>
              </a:solidFill>
            </a:endParaRPr>
          </a:p>
        </p:txBody>
      </p:sp>
    </p:spTree>
    <p:extLst>
      <p:ext uri="{BB962C8B-B14F-4D97-AF65-F5344CB8AC3E}">
        <p14:creationId xmlns:p14="http://schemas.microsoft.com/office/powerpoint/2010/main" val="878230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TR" sz="1200" b="0" i="0" u="none" strike="noStrike" kern="1200" baseline="0" dirty="0" smtClean="0">
                <a:solidFill>
                  <a:schemeClr val="tx1"/>
                </a:solidFill>
                <a:latin typeface="+mn-lt"/>
                <a:ea typeface="+mn-ea"/>
                <a:cs typeface="+mn-cs"/>
              </a:rPr>
              <a:t>Eğitici</a:t>
            </a:r>
            <a:r>
              <a:rPr lang="tr" sz="1200" b="0" i="0" u="none" strike="noStrike" kern="1200" baseline="0" dirty="0" smtClean="0">
                <a:solidFill>
                  <a:schemeClr val="tx1"/>
                </a:solidFill>
                <a:latin typeface="+mn-lt"/>
                <a:ea typeface="+mn-ea"/>
                <a:cs typeface="+mn-cs"/>
              </a:rPr>
              <a:t>, </a:t>
            </a:r>
            <a:r>
              <a:rPr lang="tr" sz="1200" b="0" i="0" u="none" strike="noStrike" kern="1200" baseline="0" dirty="0">
                <a:solidFill>
                  <a:schemeClr val="tx1"/>
                </a:solidFill>
                <a:latin typeface="+mn-lt"/>
                <a:ea typeface="+mn-ea"/>
                <a:cs typeface="+mn-cs"/>
              </a:rPr>
              <a:t>maddeler halinde verilen ilkeleri sözlü olarak ifade etmeden önce bunları tanıtmalı ve daha sonra tüm ilkeyi okumalıdır.</a:t>
            </a:r>
          </a:p>
          <a:p>
            <a:endParaRPr lang="tr" sz="1200" b="0" i="0" u="none" strike="noStrike" kern="1200" baseline="0" dirty="0">
              <a:solidFill>
                <a:schemeClr val="tx1"/>
              </a:solidFill>
              <a:latin typeface="+mn-lt"/>
              <a:ea typeface="+mn-ea"/>
              <a:cs typeface="+mn-cs"/>
            </a:endParaRPr>
          </a:p>
          <a:p>
            <a:pPr algn="l" rtl="0"/>
            <a:r>
              <a:rPr lang="tr" sz="1200" b="0" i="0" u="none" strike="noStrike" kern="1200" baseline="0" dirty="0">
                <a:solidFill>
                  <a:schemeClr val="tx1"/>
                </a:solidFill>
                <a:latin typeface="+mn-lt"/>
                <a:ea typeface="+mn-ea"/>
                <a:cs typeface="+mn-cs"/>
              </a:rPr>
              <a:t>Tüm cezai kovuşturmalar, bir sanığın suçluluğuna veya masumiyetine karar vermek veya hukuk davalarında davanın esasına karar vermek için delillere bağlıdır. Geleneksel ve tarihsel olarak, deliller fiziksel bir biçimde (belgeler veya fotoğraflar vb.) veya tanıkların sözlü ifadesi şeklinde olmuştur.</a:t>
            </a:r>
          </a:p>
          <a:p>
            <a:endParaRPr lang="tr" sz="1200" b="0" i="0" u="none" strike="noStrike" kern="1200" baseline="0" dirty="0">
              <a:solidFill>
                <a:schemeClr val="tx1"/>
              </a:solidFill>
              <a:latin typeface="+mn-lt"/>
              <a:ea typeface="+mn-ea"/>
              <a:cs typeface="+mn-cs"/>
            </a:endParaRPr>
          </a:p>
          <a:p>
            <a:pPr algn="l" rtl="0"/>
            <a:r>
              <a:rPr lang="tr" sz="1200" b="0" i="0" u="none" strike="noStrike" kern="1200" baseline="0" dirty="0">
                <a:solidFill>
                  <a:schemeClr val="tx1"/>
                </a:solidFill>
                <a:latin typeface="+mn-lt"/>
                <a:ea typeface="+mn-ea"/>
                <a:cs typeface="+mn-cs"/>
              </a:rPr>
              <a:t>Elektronik deliller, bilgisayar ve bunların çevresel birimleri, bilgisayar ağları, cep telefonları, dijital kameralar ve diğer taşınabilir ekipmanlar (veri depolama cihazları dahil) gibi elektronik cihazlardan ve ayrıca İnternetten elde edilir. Delillerin içerdiği bilgiler bağımsız</a:t>
            </a:r>
          </a:p>
          <a:p>
            <a:pPr algn="l" rtl="0"/>
            <a:r>
              <a:rPr lang="tr" sz="1200" b="0" i="0" u="none" strike="noStrike" kern="1200" baseline="0" dirty="0">
                <a:solidFill>
                  <a:schemeClr val="tx1"/>
                </a:solidFill>
                <a:latin typeface="+mn-lt"/>
                <a:ea typeface="+mn-ea"/>
                <a:cs typeface="+mn-cs"/>
              </a:rPr>
              <a:t>bir fiziksel forma sahip değildir.</a:t>
            </a:r>
          </a:p>
          <a:p>
            <a:endParaRPr lang="tr" sz="1200" b="0" i="0" u="none" strike="noStrike" kern="1200" baseline="0" dirty="0">
              <a:solidFill>
                <a:schemeClr val="tx1"/>
              </a:solidFill>
              <a:latin typeface="+mn-lt"/>
              <a:ea typeface="+mn-ea"/>
              <a:cs typeface="+mn-cs"/>
            </a:endParaRPr>
          </a:p>
          <a:p>
            <a:pPr algn="l" rtl="0"/>
            <a:r>
              <a:rPr lang="tr" sz="1200" b="0" i="0" u="none" strike="noStrike" kern="1200" baseline="0" dirty="0">
                <a:solidFill>
                  <a:schemeClr val="tx1"/>
                </a:solidFill>
                <a:latin typeface="+mn-lt"/>
                <a:ea typeface="+mn-ea"/>
                <a:cs typeface="+mn-cs"/>
              </a:rPr>
              <a:t>Ancak, birçok yönden, elektronik deliller, geleneksel delillerden farklı değildir, zira elektronik delilleri davada sunan taraf, suç anında olduğu gibi aynı koşullar ve olgusal bilgileri yansıttığını gösterebilmelidir. Başka bir deyişle, hiçbir silme, ekleme veya başka bir değişikliğin gerçekleşmediğini (veya gerçekleşmiş olamayacağını) gösterebilmeleri gerekir.</a:t>
            </a:r>
          </a:p>
          <a:p>
            <a:endParaRPr lang="tr" sz="1200" b="0" i="0" u="none" strike="noStrike" kern="1200" baseline="0" dirty="0">
              <a:solidFill>
                <a:schemeClr val="tx1"/>
              </a:solidFill>
              <a:latin typeface="+mn-lt"/>
              <a:ea typeface="+mn-ea"/>
              <a:cs typeface="+mn-cs"/>
            </a:endParaRPr>
          </a:p>
          <a:p>
            <a:pPr algn="l" rtl="0"/>
            <a:r>
              <a:rPr lang="tr" sz="1200" b="0" i="0" u="none" strike="noStrike" kern="1200" baseline="0" dirty="0">
                <a:solidFill>
                  <a:schemeClr val="tx1"/>
                </a:solidFill>
                <a:latin typeface="+mn-lt"/>
                <a:ea typeface="+mn-ea"/>
                <a:cs typeface="+mn-cs"/>
              </a:rPr>
              <a:t>Elektronik biçimde saklanan herhangi bir veri ve bilginin elle tutulamaz olması, geleneksel delil biçimlerine kıyasla manipüle edilmesini daha kolay hale getirir ve değiştirilmeye daha yatkın olmasına yol açar. Bu, sunulan delillerin bütünlüğünü sağlamak amacıyla bu tür verilerin özel bir şekilde ele alınmasını gerektiren adalet sistemi</a:t>
            </a:r>
          </a:p>
          <a:p>
            <a:pPr algn="l" rtl="0"/>
            <a:r>
              <a:rPr lang="tr" sz="1200" b="0" i="0" u="none" strike="noStrike" kern="1200" baseline="0" dirty="0">
                <a:solidFill>
                  <a:schemeClr val="tx1"/>
                </a:solidFill>
                <a:latin typeface="+mn-lt"/>
                <a:ea typeface="+mn-ea"/>
                <a:cs typeface="+mn-cs"/>
              </a:rPr>
              <a:t>için özel zorluklar yaratmaktadır.</a:t>
            </a:r>
          </a:p>
          <a:p>
            <a:endParaRPr lang="tr" sz="1200" b="0" i="0" u="none" strike="noStrike" kern="1200" baseline="0" dirty="0">
              <a:solidFill>
                <a:schemeClr val="tx1"/>
              </a:solidFill>
              <a:latin typeface="+mn-lt"/>
              <a:ea typeface="+mn-ea"/>
              <a:cs typeface="+mn-cs"/>
            </a:endParaRPr>
          </a:p>
          <a:p>
            <a:pPr algn="l" rtl="0"/>
            <a:r>
              <a:rPr lang="tr" sz="1200" b="0" i="0" u="none" strike="noStrike" kern="1200" baseline="0" dirty="0">
                <a:solidFill>
                  <a:schemeClr val="tx1"/>
                </a:solidFill>
                <a:latin typeface="+mn-lt"/>
                <a:ea typeface="+mn-ea"/>
                <a:cs typeface="+mn-cs"/>
              </a:rPr>
              <a:t>Özel nitelikleri göz önüne alındığında, elektronik delil şu şekilde tanımlanabilir:</a:t>
            </a:r>
          </a:p>
          <a:p>
            <a:pPr algn="l" rtl="0"/>
            <a:r>
              <a:rPr lang="tr" sz="1200" b="0" i="0" u="none" strike="noStrike" kern="1200" baseline="0" dirty="0">
                <a:solidFill>
                  <a:schemeClr val="tx1"/>
                </a:solidFill>
                <a:latin typeface="+mn-lt"/>
                <a:ea typeface="+mn-ea"/>
                <a:cs typeface="+mn-cs"/>
              </a:rPr>
              <a:t>Daha sonra bir davada ele alınan bir olguyu kanıtlamak veya çürütmek için</a:t>
            </a:r>
          </a:p>
          <a:p>
            <a:pPr algn="l" rtl="0"/>
            <a:r>
              <a:rPr lang="tr" sz="1200" b="0" i="0" u="none" strike="noStrike" kern="1200" baseline="0" dirty="0">
                <a:solidFill>
                  <a:schemeClr val="tx1"/>
                </a:solidFill>
                <a:latin typeface="+mn-lt"/>
                <a:ea typeface="+mn-ea"/>
                <a:cs typeface="+mn-cs"/>
              </a:rPr>
              <a:t>ihtiyaç duyulabilecek, dijital biçimde üretilen, saklanan veya iletilen her türlü bilgi.</a:t>
            </a:r>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22</a:t>
            </a:fld>
            <a:endParaRPr lang="tr" altLang="en-US"/>
          </a:p>
        </p:txBody>
      </p:sp>
    </p:spTree>
    <p:extLst>
      <p:ext uri="{BB962C8B-B14F-4D97-AF65-F5344CB8AC3E}">
        <p14:creationId xmlns:p14="http://schemas.microsoft.com/office/powerpoint/2010/main" val="1300747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rtl="0">
              <a:lnSpc>
                <a:spcPct val="120000"/>
              </a:lnSpc>
            </a:pPr>
            <a:r>
              <a:rPr lang="tr" b="0" i="0" u="none" baseline="0"/>
              <a:t>Elektronik cihazlar ve verilerle çalışırken bunlarda donanım veya yazılımla ilgili hiçbir değişiklik yapılmamalıdır. Suç mahalinin incelenmesi ya da delillerin toplanması görevini yürüten kişi, elde edilen materyalin bütünlüğünü muhafaza etmekten ve adli delil zincirini güvence altına almaktan sorumludur.</a:t>
            </a:r>
            <a:endParaRPr lang="tr" dirty="0"/>
          </a:p>
          <a:p>
            <a:pPr lvl="0" algn="just" rtl="0">
              <a:lnSpc>
                <a:spcPct val="120000"/>
              </a:lnSpc>
            </a:pPr>
            <a:r>
              <a:rPr lang="tr" b="0" i="0" u="none" baseline="0"/>
              <a:t>Delillerin olası kaybını önlemek için açık bir bilgisayar sistemindeki verilere erişim kararının verileceği durumlar vardır. Bu, söz konusu verilere en az etki edecek şekilde ve bu iş için gerekli yeterliliklere sahip bir kişi tarafından gerçekleştirilmelidir. Bu tür bir eylemde bulunulması gerekiyorsa, 2, 3, 4 ve 5 numaralı ilkeler dikkate alınmalıdır.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23</a:t>
            </a:fld>
            <a:endParaRPr lang="tr" altLang="en-US"/>
          </a:p>
        </p:txBody>
      </p:sp>
    </p:spTree>
    <p:extLst>
      <p:ext uri="{BB962C8B-B14F-4D97-AF65-F5344CB8AC3E}">
        <p14:creationId xmlns:p14="http://schemas.microsoft.com/office/powerpoint/2010/main" val="2497248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rtl="0">
              <a:lnSpc>
                <a:spcPct val="120000"/>
              </a:lnSpc>
            </a:pPr>
            <a:r>
              <a:rPr lang="tr" b="0" i="0" u="none" baseline="0"/>
              <a:t>Mahkemede ispat değerini sağlamak amacıyla üçüncü bir tarafın suç mahalinde ilk müdahale ekibi tarafından gerçekleştirilen tüm işlemleri tekrarlamasına olanak tanımak için bütün faaliyetlerin doğru bir şekilde kaydedilmesi zorunludur. Elektronik delillere el koyma, erişim ve bunların depolanması ya da aktarımı ile ilgili tüm işlemlerin eksiksiz bir biçimde belgelenmesi, korunması ve incelemeye hazır hale getirilmesi gerekir.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24</a:t>
            </a:fld>
            <a:endParaRPr lang="tr" altLang="en-US"/>
          </a:p>
        </p:txBody>
      </p:sp>
    </p:spTree>
    <p:extLst>
      <p:ext uri="{BB962C8B-B14F-4D97-AF65-F5344CB8AC3E}">
        <p14:creationId xmlns:p14="http://schemas.microsoft.com/office/powerpoint/2010/main" val="21249290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rtl="0">
              <a:lnSpc>
                <a:spcPct val="120000"/>
              </a:lnSpc>
            </a:pPr>
            <a:r>
              <a:rPr lang="tr" b="0" i="0" u="none" baseline="0" dirty="0"/>
              <a:t>Elektronik kanıtların aranması ve bunlara el koyulmasını içeren soruşturmalarda dışarıdan uzmanlara danışmak gerekebilir. Tüm dış uzmanlar, bu veya benzeri belgelerde belirtilen ilkelere hakim olmalıdır. Bir uzmanın sahip olması gerekenler:</a:t>
            </a:r>
            <a:endParaRPr lang="tr" dirty="0"/>
          </a:p>
          <a:p>
            <a:pPr lvl="1" algn="just" rtl="0">
              <a:lnSpc>
                <a:spcPct val="120000"/>
              </a:lnSpc>
            </a:pPr>
            <a:r>
              <a:rPr lang="tr" b="0" i="0" u="none" baseline="0" dirty="0"/>
              <a:t>Alanında gerekli uzmanlık ve deneyim,</a:t>
            </a:r>
            <a:endParaRPr lang="tr" dirty="0"/>
          </a:p>
          <a:p>
            <a:pPr lvl="1" algn="just" rtl="0">
              <a:lnSpc>
                <a:spcPct val="120000"/>
              </a:lnSpc>
            </a:pPr>
            <a:r>
              <a:rPr lang="tr" b="0" i="0" u="none" baseline="0" dirty="0"/>
              <a:t>Gerekli soruşturma bilgisi,</a:t>
            </a:r>
            <a:endParaRPr lang="tr" dirty="0"/>
          </a:p>
          <a:p>
            <a:pPr lvl="1" algn="just" rtl="0">
              <a:lnSpc>
                <a:spcPct val="120000"/>
              </a:lnSpc>
            </a:pPr>
            <a:r>
              <a:rPr lang="tr" b="0" i="0" u="none" baseline="0" dirty="0"/>
              <a:t>Konu ile ilgili gerekli bilgi birikimi,</a:t>
            </a:r>
            <a:endParaRPr lang="tr" dirty="0"/>
          </a:p>
          <a:p>
            <a:pPr lvl="1" algn="just" rtl="0">
              <a:lnSpc>
                <a:spcPct val="120000"/>
              </a:lnSpc>
            </a:pPr>
            <a:r>
              <a:rPr lang="tr" b="0" i="0" u="none" baseline="0" dirty="0"/>
              <a:t>Gerekli hukuki bilgi,</a:t>
            </a:r>
            <a:endParaRPr lang="tr" dirty="0"/>
          </a:p>
          <a:p>
            <a:pPr lvl="1" algn="just" rtl="0">
              <a:lnSpc>
                <a:spcPct val="120000"/>
              </a:lnSpc>
            </a:pPr>
            <a:r>
              <a:rPr lang="tr" b="0" i="0" u="none" baseline="0" dirty="0"/>
              <a:t>Uygun iletişim becerileri (hem sözlü hem de yazılı açıklamalar için),</a:t>
            </a:r>
            <a:endParaRPr lang="tr" dirty="0"/>
          </a:p>
          <a:p>
            <a:pPr lvl="1" algn="just" rtl="0">
              <a:lnSpc>
                <a:spcPct val="120000"/>
              </a:lnSpc>
            </a:pPr>
            <a:r>
              <a:rPr lang="tr" b="0" i="0" u="none" baseline="0" dirty="0"/>
              <a:t>Gerekli uygun dil becerileri.</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25</a:t>
            </a:fld>
            <a:endParaRPr lang="tr" altLang="en-US"/>
          </a:p>
        </p:txBody>
      </p:sp>
    </p:spTree>
    <p:extLst>
      <p:ext uri="{BB962C8B-B14F-4D97-AF65-F5344CB8AC3E}">
        <p14:creationId xmlns:p14="http://schemas.microsoft.com/office/powerpoint/2010/main" val="1508028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İlk müdahale ekiplerinin elektronik delilleri toplamasının ve/veya bir elektronik cihazda veya dijital depolama ortamında tutulan orijinal verilere erişmesinin gerekli olduğu istisnai durumlarda, ilk müdahale ekibinin bunu doğru bir şekilde yapması ve yaptığı işlemlerin uygunluğu ve sonuçlarını açıklamak için eğitim alması gerekir.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26</a:t>
            </a:fld>
            <a:endParaRPr lang="tr" altLang="en-US"/>
          </a:p>
        </p:txBody>
      </p:sp>
    </p:spTree>
    <p:extLst>
      <p:ext uri="{BB962C8B-B14F-4D97-AF65-F5344CB8AC3E}">
        <p14:creationId xmlns:p14="http://schemas.microsoft.com/office/powerpoint/2010/main" val="774174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Her Üye Devlet, bu belgede önerilen önlemleri yorumlarken kendi hukuki belgelerini ve düzenlemelerini dikkate almalıdır.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27</a:t>
            </a:fld>
            <a:endParaRPr lang="tr" altLang="en-US"/>
          </a:p>
        </p:txBody>
      </p:sp>
    </p:spTree>
    <p:extLst>
      <p:ext uri="{BB962C8B-B14F-4D97-AF65-F5344CB8AC3E}">
        <p14:creationId xmlns:p14="http://schemas.microsoft.com/office/powerpoint/2010/main" val="1596233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err="1" smtClean="0"/>
              <a:t>katılıcımlara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t>28</a:t>
            </a:fld>
            <a:endParaRPr lang="tr">
              <a:solidFill>
                <a:prstClr val="black"/>
              </a:solidFill>
            </a:endParaRPr>
          </a:p>
        </p:txBody>
      </p:sp>
    </p:spTree>
    <p:extLst>
      <p:ext uri="{BB962C8B-B14F-4D97-AF65-F5344CB8AC3E}">
        <p14:creationId xmlns:p14="http://schemas.microsoft.com/office/powerpoint/2010/main" val="3187053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1" hangingPunct="1">
              <a:buFontTx/>
              <a:buNone/>
            </a:pPr>
            <a:r>
              <a:rPr lang="tr" b="0" i="0" u="none" baseline="0" dirty="0">
                <a:latin typeface="Calibri" charset="0"/>
              </a:rPr>
              <a:t>Böyle bir karar olay yerinde verilir (her şey daha netleştiğinde)</a:t>
            </a:r>
          </a:p>
          <a:p>
            <a:pPr marL="0" indent="0" algn="l" rtl="0" eaLnBrk="1" hangingPunct="1">
              <a:buFontTx/>
              <a:buNone/>
            </a:pPr>
            <a:r>
              <a:rPr lang="tr" b="0" i="0" u="none" baseline="0" dirty="0">
                <a:latin typeface="Calibri" charset="0"/>
              </a:rPr>
              <a:t>Ancak, her zaman ne kadar çok şey bilirsek o kadar iyidir. Ne ile karşılacağınızı bilmek özellikle alışılmadık bir durumda yardımcı olabilir</a:t>
            </a:r>
          </a:p>
          <a:p>
            <a:pPr marL="0" indent="0" algn="l" rtl="0" eaLnBrk="1" hangingPunct="1">
              <a:buFontTx/>
              <a:buNone/>
            </a:pPr>
            <a:endParaRPr lang="tr" dirty="0">
              <a:latin typeface="Calibri" charset="0"/>
            </a:endParaRPr>
          </a:p>
          <a:p>
            <a:pPr marL="0" indent="0" algn="l" rtl="0" eaLnBrk="1" hangingPunct="1">
              <a:buFontTx/>
              <a:buNone/>
            </a:pPr>
            <a:r>
              <a:rPr lang="tr" b="0" i="0" u="none" baseline="0" dirty="0">
                <a:latin typeface="Calibri" charset="0"/>
              </a:rPr>
              <a:t>1. durum basittir: Basit el koyma ve teslim etme</a:t>
            </a:r>
          </a:p>
          <a:p>
            <a:pPr marL="0" indent="0" algn="l" rtl="0" eaLnBrk="1" hangingPunct="1">
              <a:buFontTx/>
              <a:buNone/>
            </a:pPr>
            <a:r>
              <a:rPr lang="tr" b="0" i="0" u="none" baseline="0" dirty="0">
                <a:latin typeface="Calibri" charset="0"/>
              </a:rPr>
              <a:t>2. durum daha karmaşıktır ve daha fazla uzman bilgisi gerektirebilir.</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30</a:t>
            </a:fld>
            <a:endParaRPr lang="tr" altLang="en-US"/>
          </a:p>
        </p:txBody>
      </p:sp>
    </p:spTree>
    <p:extLst>
      <p:ext uri="{BB962C8B-B14F-4D97-AF65-F5344CB8AC3E}">
        <p14:creationId xmlns:p14="http://schemas.microsoft.com/office/powerpoint/2010/main" val="4287381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baseline="0" dirty="0"/>
              <a:t>Bu amaç çok geniş kapsamlıdır: Oldukça teknik tanımlara girmeden bilgilendirici bir genel bakış sağlamaktır. </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t>3</a:t>
            </a:fld>
            <a:endParaRPr lang="tr"/>
          </a:p>
        </p:txBody>
      </p:sp>
    </p:spTree>
    <p:extLst>
      <p:ext uri="{BB962C8B-B14F-4D97-AF65-F5344CB8AC3E}">
        <p14:creationId xmlns:p14="http://schemas.microsoft.com/office/powerpoint/2010/main"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1" hangingPunct="1">
              <a:buFontTx/>
              <a:buNone/>
            </a:pPr>
            <a:r>
              <a:rPr lang="tr" sz="1200" b="0" i="0" u="none" kern="1200" baseline="0">
                <a:solidFill>
                  <a:schemeClr val="tx1"/>
                </a:solidFill>
                <a:effectLst/>
                <a:latin typeface="+mn-lt"/>
                <a:ea typeface="+mn-ea"/>
                <a:cs typeface="+mn-cs"/>
              </a:rPr>
              <a:t>Olay yerinde e-delil bulunabileceği biliniyorsa veya bundan şüpheleniliyorsa, arama ekibinde bu iş için özel olarak eğitilmiş üyeler ve gerekirse bağımsız bir uzman yer almalıdır. </a:t>
            </a:r>
          </a:p>
          <a:p>
            <a:pPr marL="0" indent="0" algn="l" rtl="0" eaLnBrk="1" hangingPunct="1">
              <a:buFontTx/>
              <a:buNone/>
            </a:pPr>
            <a:r>
              <a:rPr lang="tr" sz="1200" b="0" i="0" u="none" kern="1200" baseline="0">
                <a:solidFill>
                  <a:schemeClr val="tx1"/>
                </a:solidFill>
                <a:effectLst/>
                <a:latin typeface="+mn-lt"/>
                <a:ea typeface="+mn-ea"/>
                <a:cs typeface="+mn-cs"/>
              </a:rPr>
              <a:t>Sistem harici bir şirket veya yönetici tarafından idare ediliyorsa veya sürdürülüyorsa, soruşturmacı, onları bilirkişi olarak davaya dahil etmeyi düşünebilir (tabii ki bu kişiler şüpheli olarak kabul edilmiyorsa ve başka bir çıkar çatışması yoksa). </a:t>
            </a:r>
          </a:p>
          <a:p>
            <a:pPr marL="0" indent="0" algn="l" rtl="0" eaLnBrk="1" hangingPunct="1">
              <a:buFontTx/>
              <a:buNone/>
            </a:pPr>
            <a:r>
              <a:rPr lang="tr" sz="1200" b="0" i="0" u="none" kern="1200" baseline="0">
                <a:solidFill>
                  <a:schemeClr val="tx1"/>
                </a:solidFill>
                <a:effectLst/>
                <a:latin typeface="+mn-lt"/>
                <a:ea typeface="+mn-ea"/>
                <a:cs typeface="+mn-cs"/>
              </a:rPr>
              <a:t>En azından elektronik delillerle çalışanlar (ve ideal olarak orada bulunan herkes) bu tür delillerin potansiyel kaynaklarını belirleme ve bu delilleri toplama konusunda temel eğitim almış olmalıdır. </a:t>
            </a:r>
          </a:p>
          <a:p>
            <a:pPr marL="0" indent="0" algn="l" rtl="0" eaLnBrk="1" hangingPunct="1">
              <a:buFontTx/>
              <a:buNone/>
            </a:pPr>
            <a:r>
              <a:rPr lang="tr" sz="1200" b="0" i="0" u="none" kern="1200" baseline="0">
                <a:solidFill>
                  <a:schemeClr val="tx1"/>
                </a:solidFill>
                <a:effectLst/>
                <a:latin typeface="+mn-lt"/>
                <a:ea typeface="+mn-ea"/>
                <a:cs typeface="+mn-cs"/>
              </a:rPr>
              <a:t>Mümkünse, elektronik delillere el koymakla görevli her grup en az iki görevliden oluşmalıdır; böylece her işlem için iki tanık olabilir. </a:t>
            </a:r>
          </a:p>
          <a:p>
            <a:pPr marL="0" indent="0" algn="l" rtl="0" eaLnBrk="1" hangingPunct="1">
              <a:buFontTx/>
              <a:buNone/>
            </a:pPr>
            <a:r>
              <a:rPr lang="tr" sz="1200" b="0" i="0" u="none" kern="1200" baseline="0">
                <a:solidFill>
                  <a:schemeClr val="tx1"/>
                </a:solidFill>
                <a:effectLst/>
                <a:latin typeface="+mn-lt"/>
                <a:ea typeface="+mn-ea"/>
                <a:cs typeface="+mn-cs"/>
              </a:rPr>
              <a:t>Tüm ekip üyeleri, e-delilleri ve diğer fiziksel delilleri ele alırken uyulacak ilkeleri bilmelidir. Gerekli özel önlemlerin farkında olmalıdırlar (örneğin, elektronik cihazlardan parmak izlerini toplamak için alüminyum tozunun kullanılmaması). </a:t>
            </a:r>
          </a:p>
          <a:p>
            <a:pPr marL="0" indent="0" algn="l" rtl="0" eaLnBrk="1" hangingPunct="1">
              <a:buFontTx/>
              <a:buNone/>
            </a:pPr>
            <a:r>
              <a:rPr lang="tr" sz="1200" b="0" i="0" u="none" kern="1200" baseline="0">
                <a:solidFill>
                  <a:schemeClr val="tx1"/>
                </a:solidFill>
                <a:effectLst/>
                <a:latin typeface="+mn-lt"/>
                <a:ea typeface="+mn-ea"/>
                <a:cs typeface="+mn-cs"/>
              </a:rPr>
              <a:t>Ayrıca, belirli durumlarda uzman bir birimle iletişime geçmeleri gerektiğini ve aramaya uzmanları dahil etmemişlerse bu iletişim bilgilerini hazır bulundurmaları gerektiğini bilmelidirler.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31</a:t>
            </a:fld>
            <a:endParaRPr lang="tr" altLang="en-US"/>
          </a:p>
        </p:txBody>
      </p:sp>
    </p:spTree>
    <p:extLst>
      <p:ext uri="{BB962C8B-B14F-4D97-AF65-F5344CB8AC3E}">
        <p14:creationId xmlns:p14="http://schemas.microsoft.com/office/powerpoint/2010/main" val="1703759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Adli bilişim çok karmaşık bir dal olduğundan ve pek çok farklı disiplin içerdiğinden, bir adli bilişim uzmanı genellikle elektronik delillerin bir alanında uzmanlaşır. Bu, bir soruşturmacı veya savcının bazen belirli teknik durumlarda yardım almak için bir dijital veri uzmanından hizmet alması gerekebileceği anlamına gelir. Bir uzman seçerken, saygın bir akademik veya mesleki kuruluş tarafından verilmiş bir tür resmi akreditasyonun aranması faydalı olabilir. Akreditasyon, belirli bir eğitim düzeyini temsil eder ve kişinin uzmanlığı mahkemede incelenirken kimlik bilgilerinin bağımsız bir şekilde değerlendirilmesini sağlar. Benzer şekilde, tanınmış hakemli dergilerde makale yayımlama geçmişi, önceki vakalardan deneyim ve mesleki itibar da bu güvenin artırılmasına yardımcı olur.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Seçim süreci gelişigüzel olmamalı, başlangıçtan itibaren aktif ve yapılandırılmış bir şekilde yürütülmelidir. Bilgisayar suçları birimleri, seçim kriterlerine ilişkin ek tavsiyeler sunabilir, ancak bir bilirkişinin değerinin ve itibarının belirlenmesinde aşağıdaki kriterler yardımcı olabilir.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Uzman becerileri</a:t>
            </a:r>
          </a:p>
          <a:p>
            <a:pPr algn="l" rtl="0"/>
            <a:r>
              <a:rPr lang="tr" sz="1200" b="0" i="0" u="none" kern="1200" baseline="0" dirty="0">
                <a:solidFill>
                  <a:schemeClr val="tx1"/>
                </a:solidFill>
                <a:effectLst/>
                <a:latin typeface="+mn-lt"/>
                <a:ea typeface="+mn-ea"/>
                <a:cs typeface="+mn-cs"/>
              </a:rPr>
              <a:t>a. İlgili akademik ve mesleki nitelikler ve akreditasyon;</a:t>
            </a:r>
          </a:p>
          <a:p>
            <a:pPr algn="l" rtl="0"/>
            <a:r>
              <a:rPr lang="tr" sz="1200" b="0" i="0" u="none" kern="1200" baseline="0" dirty="0">
                <a:solidFill>
                  <a:schemeClr val="tx1"/>
                </a:solidFill>
                <a:effectLst/>
                <a:latin typeface="+mn-lt"/>
                <a:ea typeface="+mn-ea"/>
                <a:cs typeface="+mn-cs"/>
              </a:rPr>
              <a:t>b. Söz konusu davayla ilgili sahip olduğu özel beceriler;</a:t>
            </a:r>
          </a:p>
          <a:p>
            <a:pPr algn="l" rtl="0"/>
            <a:r>
              <a:rPr lang="tr" sz="1200" b="0" i="0" u="none" kern="1200" baseline="0" dirty="0">
                <a:solidFill>
                  <a:schemeClr val="tx1"/>
                </a:solidFill>
                <a:effectLst/>
                <a:latin typeface="+mn-lt"/>
                <a:ea typeface="+mn-ea"/>
                <a:cs typeface="+mn-cs"/>
              </a:rPr>
              <a:t>c. İlgili herhangi bir uzman mesleki kurum veya derneğe üyelik;</a:t>
            </a:r>
          </a:p>
          <a:p>
            <a:pPr algn="l" rtl="0"/>
            <a:r>
              <a:rPr lang="tr" sz="1200" b="0" i="0" u="none" kern="1200" baseline="0" dirty="0">
                <a:solidFill>
                  <a:schemeClr val="tx1"/>
                </a:solidFill>
                <a:effectLst/>
                <a:latin typeface="+mn-lt"/>
                <a:ea typeface="+mn-ea"/>
                <a:cs typeface="+mn-cs"/>
              </a:rPr>
              <a:t>d. Gerekli uzmanlık alanındaki faaliyetleri bakımından kabul edilen bir itibar (örneğin çalışmaları için herhangi bir ödül almış mı?).</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Uzman deneyimi</a:t>
            </a:r>
          </a:p>
          <a:p>
            <a:pPr algn="l" rtl="0"/>
            <a:r>
              <a:rPr lang="tr" sz="1200" b="0" i="0" u="none" kern="1200" baseline="0" dirty="0">
                <a:solidFill>
                  <a:schemeClr val="tx1"/>
                </a:solidFill>
                <a:effectLst/>
                <a:latin typeface="+mn-lt"/>
                <a:ea typeface="+mn-ea"/>
                <a:cs typeface="+mn-cs"/>
              </a:rPr>
              <a:t>a. Bu tür bir çalışmaya dair deneyiminin kapsamı ve niteliği; </a:t>
            </a:r>
          </a:p>
          <a:p>
            <a:pPr algn="l" rtl="0"/>
            <a:r>
              <a:rPr lang="tr" sz="1200" b="0" i="0" u="none" kern="1200" baseline="0" dirty="0">
                <a:solidFill>
                  <a:schemeClr val="tx1"/>
                </a:solidFill>
                <a:effectLst/>
                <a:latin typeface="+mn-lt"/>
                <a:ea typeface="+mn-ea"/>
                <a:cs typeface="+mn-cs"/>
              </a:rPr>
              <a:t>b. Ulaşmış olduğu seviye ve kıdem;</a:t>
            </a:r>
          </a:p>
          <a:p>
            <a:pPr algn="l" rtl="0"/>
            <a:r>
              <a:rPr lang="tr" sz="1200" b="0" i="0" u="none" kern="1200" baseline="0" dirty="0">
                <a:solidFill>
                  <a:schemeClr val="tx1"/>
                </a:solidFill>
                <a:effectLst/>
                <a:latin typeface="+mn-lt"/>
                <a:ea typeface="+mn-ea"/>
                <a:cs typeface="+mn-cs"/>
              </a:rPr>
              <a:t>c. Katıldığı davaların sayısı;</a:t>
            </a:r>
          </a:p>
          <a:p>
            <a:pPr algn="l" rtl="0"/>
            <a:r>
              <a:rPr lang="tr" sz="1200" b="0" i="0" u="none" kern="1200" baseline="0" dirty="0">
                <a:solidFill>
                  <a:schemeClr val="tx1"/>
                </a:solidFill>
                <a:effectLst/>
                <a:latin typeface="+mn-lt"/>
                <a:ea typeface="+mn-ea"/>
                <a:cs typeface="+mn-cs"/>
              </a:rPr>
              <a:t>d. Katıldığı davaların türü ve karmaşıklığı;</a:t>
            </a:r>
          </a:p>
          <a:p>
            <a:pPr algn="l" rtl="0"/>
            <a:r>
              <a:rPr lang="tr" sz="1200" b="0" i="0" u="none" kern="1200" baseline="0" dirty="0">
                <a:solidFill>
                  <a:schemeClr val="tx1"/>
                </a:solidFill>
                <a:effectLst/>
                <a:latin typeface="+mn-lt"/>
                <a:ea typeface="+mn-ea"/>
                <a:cs typeface="+mn-cs"/>
              </a:rPr>
              <a:t>e. Deneyiminin düzeyini ve niteliğini gösteren </a:t>
            </a:r>
            <a:r>
              <a:rPr lang="tr" sz="1200" b="0" i="0" u="none" kern="1200" baseline="0" dirty="0" smtClean="0">
                <a:solidFill>
                  <a:schemeClr val="tx1"/>
                </a:solidFill>
                <a:effectLst/>
                <a:latin typeface="+mn-lt"/>
                <a:ea typeface="+mn-ea"/>
                <a:cs typeface="+mn-cs"/>
              </a:rPr>
              <a:t>deliller </a:t>
            </a:r>
            <a:r>
              <a:rPr lang="tr" sz="1200" b="0" i="0" u="none" kern="1200" baseline="0" dirty="0">
                <a:solidFill>
                  <a:schemeClr val="tx1"/>
                </a:solidFill>
                <a:effectLst/>
                <a:latin typeface="+mn-lt"/>
                <a:ea typeface="+mn-ea"/>
                <a:cs typeface="+mn-cs"/>
              </a:rPr>
              <a:t>(örneğin saygın etkinliklere davetli konuşmacı olarak katılım, saygın hakemli dergilerdeki yayınlar, uzmanlığıyla ilgili resmi ve</a:t>
            </a:r>
          </a:p>
          <a:p>
            <a:pPr algn="l" rtl="0"/>
            <a:r>
              <a:rPr lang="tr" sz="1200" b="0" i="0" u="none" kern="1200" baseline="0" dirty="0">
                <a:solidFill>
                  <a:schemeClr val="tx1"/>
                </a:solidFill>
                <a:effectLst/>
                <a:latin typeface="+mn-lt"/>
                <a:ea typeface="+mn-ea"/>
                <a:cs typeface="+mn-cs"/>
              </a:rPr>
              <a:t>fahri görevlendirmeler).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Soruşturma bilgisi</a:t>
            </a:r>
          </a:p>
          <a:p>
            <a:pPr algn="l" rtl="0"/>
            <a:r>
              <a:rPr lang="tr" sz="1200" b="0" i="0" u="none" kern="1200" baseline="0" dirty="0">
                <a:solidFill>
                  <a:schemeClr val="tx1"/>
                </a:solidFill>
                <a:effectLst/>
                <a:latin typeface="+mn-lt"/>
                <a:ea typeface="+mn-ea"/>
                <a:cs typeface="+mn-cs"/>
              </a:rPr>
              <a:t>Gizlilik, uygunluk ve bilgi, istihbarat ve delil arasındaki ayrım açısından bir soruşturmanın niteliği ve ihtiyaçlarının anlaşılması.</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Bağlamsal bilgi</a:t>
            </a:r>
          </a:p>
          <a:p>
            <a:pPr algn="l" rtl="0"/>
            <a:r>
              <a:rPr lang="tr" sz="1200" b="0" i="0" u="none" kern="1200" baseline="0" dirty="0">
                <a:solidFill>
                  <a:schemeClr val="tx1"/>
                </a:solidFill>
                <a:effectLst/>
                <a:latin typeface="+mn-lt"/>
                <a:ea typeface="+mn-ea"/>
                <a:cs typeface="+mn-cs"/>
              </a:rPr>
              <a:t>Polis yaklaşımları, dili, felsefeleri, uygulamaları ve rolleri ile kanun arasındaki farkın anlaşılması ve Bilgi Teknolojisine dair gerekli teknik bilgilerin yanı sıra en geniş anlamıyla olasılık kavramına aşinalık ve bilimsel ve hukuki ispat standardı arasındaki farkın bilinmesi.</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Hukuki bilgi</a:t>
            </a:r>
          </a:p>
          <a:p>
            <a:pPr algn="l" rtl="0"/>
            <a:r>
              <a:rPr lang="tr" sz="1200" b="0" i="0" u="none" kern="1200" baseline="0" dirty="0">
                <a:solidFill>
                  <a:schemeClr val="tx1"/>
                </a:solidFill>
                <a:effectLst/>
                <a:latin typeface="+mn-lt"/>
                <a:ea typeface="+mn-ea"/>
                <a:cs typeface="+mn-cs"/>
              </a:rPr>
              <a:t>Aşağıdakilerle ilgili olarak hukukun ilgili yönlerinin anlaşılması:</a:t>
            </a:r>
          </a:p>
          <a:p>
            <a:pPr algn="l" rtl="0"/>
            <a:r>
              <a:rPr lang="tr" sz="1200" b="0" i="0" u="none" kern="1200" baseline="0" dirty="0">
                <a:solidFill>
                  <a:schemeClr val="tx1"/>
                </a:solidFill>
                <a:effectLst/>
                <a:latin typeface="+mn-lt"/>
                <a:ea typeface="+mn-ea"/>
                <a:cs typeface="+mn-cs"/>
              </a:rPr>
              <a:t>a. Beyanlar;</a:t>
            </a:r>
          </a:p>
          <a:p>
            <a:pPr algn="l" rtl="0"/>
            <a:r>
              <a:rPr lang="tr" sz="1200" b="0" i="0" u="none" kern="1200" baseline="0" dirty="0">
                <a:solidFill>
                  <a:schemeClr val="tx1"/>
                </a:solidFill>
                <a:effectLst/>
                <a:latin typeface="+mn-lt"/>
                <a:ea typeface="+mn-ea"/>
                <a:cs typeface="+mn-cs"/>
              </a:rPr>
              <a:t>b. Süreklilik;</a:t>
            </a:r>
          </a:p>
          <a:p>
            <a:pPr algn="l" rtl="0"/>
            <a:r>
              <a:rPr lang="tr" sz="1200" b="0" i="0" u="none" kern="1200" baseline="0" dirty="0">
                <a:solidFill>
                  <a:schemeClr val="tx1"/>
                </a:solidFill>
                <a:effectLst/>
                <a:latin typeface="+mn-lt"/>
                <a:ea typeface="+mn-ea"/>
                <a:cs typeface="+mn-cs"/>
              </a:rPr>
              <a:t>c. Delil kuralları;</a:t>
            </a:r>
          </a:p>
          <a:p>
            <a:pPr algn="l" rtl="0"/>
            <a:r>
              <a:rPr lang="tr" sz="1200" b="0" i="0" u="none" kern="1200" baseline="0" dirty="0">
                <a:solidFill>
                  <a:schemeClr val="tx1"/>
                </a:solidFill>
                <a:effectLst/>
                <a:latin typeface="+mn-lt"/>
                <a:ea typeface="+mn-ea"/>
                <a:cs typeface="+mn-cs"/>
              </a:rPr>
              <a:t>d. Mahkeme prosedürleri (savunma ve kovuşturma rollerindeki farklılıklar dahil);</a:t>
            </a:r>
          </a:p>
          <a:p>
            <a:pPr algn="l" rtl="0"/>
            <a:r>
              <a:rPr lang="tr" sz="1200" b="0" i="0" u="none" kern="1200" baseline="0" dirty="0">
                <a:solidFill>
                  <a:schemeClr val="tx1"/>
                </a:solidFill>
                <a:effectLst/>
                <a:latin typeface="+mn-lt"/>
                <a:ea typeface="+mn-ea"/>
                <a:cs typeface="+mn-cs"/>
              </a:rPr>
              <a:t>e. Bilirkişinin rol ve sorumluluklarının net bir şekilde anlaşılması.</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İletişim becerileri</a:t>
            </a:r>
          </a:p>
          <a:p>
            <a:pPr algn="l" rtl="0"/>
            <a:r>
              <a:rPr lang="tr" sz="1200" b="0" i="0" u="none" kern="1200" baseline="0" dirty="0">
                <a:solidFill>
                  <a:schemeClr val="tx1"/>
                </a:solidFill>
                <a:effectLst/>
                <a:latin typeface="+mn-lt"/>
                <a:ea typeface="+mn-ea"/>
                <a:cs typeface="+mn-cs"/>
              </a:rPr>
              <a:t>Basit bir dilde ifade etme ve açıklama yeteneği:</a:t>
            </a:r>
          </a:p>
          <a:p>
            <a:pPr algn="l" rtl="0"/>
            <a:r>
              <a:rPr lang="tr" sz="1200" b="0" i="0" u="none" kern="1200" baseline="0" dirty="0">
                <a:solidFill>
                  <a:schemeClr val="tx1"/>
                </a:solidFill>
                <a:effectLst/>
                <a:latin typeface="+mn-lt"/>
                <a:ea typeface="+mn-ea"/>
                <a:cs typeface="+mn-cs"/>
              </a:rPr>
              <a:t>a. Uzmanlığın niteliği;</a:t>
            </a:r>
          </a:p>
          <a:p>
            <a:pPr algn="l" rtl="0"/>
            <a:r>
              <a:rPr lang="tr" sz="1200" b="0" i="0" u="none" kern="1200" baseline="0" dirty="0">
                <a:solidFill>
                  <a:schemeClr val="tx1"/>
                </a:solidFill>
                <a:effectLst/>
                <a:latin typeface="+mn-lt"/>
                <a:ea typeface="+mn-ea"/>
                <a:cs typeface="+mn-cs"/>
              </a:rPr>
              <a:t>b. İncelemede kullanılan teknikler ve ekipmanlar;</a:t>
            </a:r>
          </a:p>
          <a:p>
            <a:pPr algn="l" rtl="0"/>
            <a:r>
              <a:rPr lang="tr" sz="1200" b="0" i="0" u="none" kern="1200" baseline="0" dirty="0">
                <a:solidFill>
                  <a:schemeClr val="tx1"/>
                </a:solidFill>
                <a:effectLst/>
                <a:latin typeface="+mn-lt"/>
                <a:ea typeface="+mn-ea"/>
                <a:cs typeface="+mn-cs"/>
              </a:rPr>
              <a:t>c. Kullanılan yorumlama yöntemleri;</a:t>
            </a:r>
          </a:p>
          <a:p>
            <a:pPr algn="l" rtl="0"/>
            <a:r>
              <a:rPr lang="tr" sz="1200" b="0" i="0" u="none" kern="1200" baseline="0" dirty="0">
                <a:solidFill>
                  <a:schemeClr val="tx1"/>
                </a:solidFill>
                <a:effectLst/>
                <a:latin typeface="+mn-lt"/>
                <a:ea typeface="+mn-ea"/>
                <a:cs typeface="+mn-cs"/>
              </a:rPr>
              <a:t>d. Delillerin güçlü ve zayıf yönleri;</a:t>
            </a:r>
          </a:p>
          <a:p>
            <a:pPr algn="l" rtl="0"/>
            <a:r>
              <a:rPr lang="tr" sz="1200" b="0" i="0" u="none" kern="1200" baseline="0" dirty="0">
                <a:solidFill>
                  <a:schemeClr val="tx1"/>
                </a:solidFill>
                <a:effectLst/>
                <a:latin typeface="+mn-lt"/>
                <a:ea typeface="+mn-ea"/>
                <a:cs typeface="+mn-cs"/>
              </a:rPr>
              <a:t>e. Ortaya çıkarılan olgulara ilişkin olası alternatif açıklamalar.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Genel</a:t>
            </a:r>
          </a:p>
          <a:p>
            <a:pPr algn="l" rtl="0"/>
            <a:r>
              <a:rPr lang="tr" sz="1200" b="0" i="0" u="none" kern="1200" baseline="0" dirty="0">
                <a:solidFill>
                  <a:schemeClr val="tx1"/>
                </a:solidFill>
                <a:effectLst/>
                <a:latin typeface="+mn-lt"/>
                <a:ea typeface="+mn-ea"/>
                <a:cs typeface="+mn-cs"/>
              </a:rPr>
              <a:t>a. Uzmanın, delil niteliğindeki materyal üzerinde çalışması için uygun güvenlik düzeyinde yetkilerle donatılması gerekebilir;</a:t>
            </a:r>
          </a:p>
          <a:p>
            <a:pPr algn="l" rtl="0"/>
            <a:r>
              <a:rPr lang="tr" sz="1200" b="0" i="0" u="none" kern="1200" baseline="0" dirty="0">
                <a:solidFill>
                  <a:schemeClr val="tx1"/>
                </a:solidFill>
                <a:effectLst/>
                <a:latin typeface="+mn-lt"/>
                <a:ea typeface="+mn-ea"/>
                <a:cs typeface="+mn-cs"/>
              </a:rPr>
              <a:t>b. Uzman bir İfşa Etmeme Anlaşması imzalamalıdır (inceleme sırasında edinilen her türlü bilginin gizli kalmasını sağlamak için);</a:t>
            </a:r>
          </a:p>
          <a:p>
            <a:pPr algn="l" rtl="0"/>
            <a:r>
              <a:rPr lang="tr" sz="1200" b="0" i="0" u="none" kern="1200" baseline="0" dirty="0">
                <a:solidFill>
                  <a:schemeClr val="tx1"/>
                </a:solidFill>
                <a:effectLst/>
                <a:latin typeface="+mn-lt"/>
                <a:ea typeface="+mn-ea"/>
                <a:cs typeface="+mn-cs"/>
              </a:rPr>
              <a:t>c. İlgili durumlarda uzman, pedofili ile ilgili materyallerin ilgili diğer kişiler üzerindeki etkisi de dahil olmak üzere bu materyallerle ilgili tüm kılavuzlar ilkelerden haberdar edilmeli ve bunları uygun şekilde risk değerlendirmesine tabi tutması istenmelidir;</a:t>
            </a:r>
          </a:p>
          <a:p>
            <a:pPr algn="l" rtl="0"/>
            <a:r>
              <a:rPr lang="tr" sz="1200" b="0" i="0" u="none" kern="1200" baseline="0" dirty="0">
                <a:solidFill>
                  <a:schemeClr val="tx1"/>
                </a:solidFill>
                <a:effectLst/>
                <a:latin typeface="+mn-lt"/>
                <a:ea typeface="+mn-ea"/>
                <a:cs typeface="+mn-cs"/>
              </a:rPr>
              <a:t>d. Uzmanın herhangi bir çıkar çatışması olmamalı ve bu konuda bir beyanda bulunması istenmelidir.</a:t>
            </a:r>
          </a:p>
          <a:p>
            <a:endParaRPr lang="tr" dirty="0"/>
          </a:p>
          <a:p>
            <a:pPr algn="l" rtl="0"/>
            <a:r>
              <a:rPr lang="tr" sz="1200" b="1" i="0" u="none" kern="1200" baseline="0" dirty="0">
                <a:solidFill>
                  <a:schemeClr val="tx1"/>
                </a:solidFill>
                <a:effectLst/>
                <a:latin typeface="+mn-lt"/>
                <a:ea typeface="+mn-ea"/>
                <a:cs typeface="+mn-cs"/>
              </a:rPr>
              <a:t>Veriler nerede barındırılıyor (yani nerede depolanıyor)?</a:t>
            </a:r>
          </a:p>
          <a:p>
            <a:pPr algn="l" rtl="0"/>
            <a:r>
              <a:rPr lang="tr" sz="1200" b="0" i="0" u="none" kern="1200" baseline="0" dirty="0">
                <a:solidFill>
                  <a:schemeClr val="tx1"/>
                </a:solidFill>
                <a:effectLst/>
                <a:latin typeface="+mn-lt"/>
                <a:ea typeface="+mn-ea"/>
                <a:cs typeface="+mn-cs"/>
              </a:rPr>
              <a:t>Verilerin, ekipmanın bulunduğu yerden başka bir yerde barındırılması olağan dışı değildir. Bu olasılığı göz önünde bulundurmadan arama yapılacak yere varırsanız, daha fazla yasal yetkilendirmenin gerekli olabileceğini (özellikle veriler farklı bir yargı alanında depolanıyorsa) veya ek teknik beceriler veya ekipmanların gerekli olabileceğini görebilirsiniz.</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Şüpheli ne kadar bilgili?</a:t>
            </a:r>
          </a:p>
          <a:p>
            <a:pPr algn="l" rtl="0"/>
            <a:r>
              <a:rPr lang="tr" sz="1200" b="0" i="0" u="none" kern="1200" baseline="0" dirty="0">
                <a:solidFill>
                  <a:schemeClr val="tx1"/>
                </a:solidFill>
                <a:effectLst/>
                <a:latin typeface="+mn-lt"/>
                <a:ea typeface="+mn-ea"/>
                <a:cs typeface="+mn-cs"/>
              </a:rPr>
              <a:t>Şüpheli hakkında olabildiğince fazla istihbarat toplamak akıllıca olacaktır. Bilgisayar kullanma becerilerine sahip bir şüpheli, ekipmanlara el koyulmasına veya verilerin ele geçirilmesine müdahale etmek için adli bilişim uzmanlarını engelleyici prosedürler uygulamış olabilir (örneğin, tüm veri depolama cihazlarını şifrelemiş veya bilgisayarlarına tek anahtarlı veri silme programı kurmuş olabilir). Durum böyleyse, karşı önlemlerin önceden hazırlanmış olması gerekecektir. Şüpheli ayrıca ekipmanında hiçbir veri bulunmaması için bulutta veri depolamış veya başka bir çevrim içi kaynağı kullanmış olabilir.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Alternatif veya tamamlayıcı delil kaynakları var mı?</a:t>
            </a:r>
          </a:p>
          <a:p>
            <a:pPr algn="l" rtl="0"/>
            <a:r>
              <a:rPr lang="tr" sz="1200" b="0" i="0" u="none" kern="1200" baseline="0" dirty="0">
                <a:solidFill>
                  <a:schemeClr val="tx1"/>
                </a:solidFill>
                <a:effectLst/>
                <a:latin typeface="+mn-lt"/>
                <a:ea typeface="+mn-ea"/>
                <a:cs typeface="+mn-cs"/>
              </a:rPr>
              <a:t>Bir şüpheli ile doğrudan teması, ekipmanlarına el koyulmasını veya verilerinin ele geçirilmesini içerebilecek herhangi bir eyleme başlamadan önce, planlama aşamasında, aynı bilgilerin elde edilebileceği başka ve daha çok tercih edilebilir kaynakların olup olmadığı göz</a:t>
            </a:r>
          </a:p>
          <a:p>
            <a:pPr algn="l" rtl="0"/>
            <a:r>
              <a:rPr lang="tr" sz="1200" b="0" i="0" u="none" kern="1200" baseline="0" dirty="0">
                <a:solidFill>
                  <a:schemeClr val="tx1"/>
                </a:solidFill>
                <a:effectLst/>
                <a:latin typeface="+mn-lt"/>
                <a:ea typeface="+mn-ea"/>
                <a:cs typeface="+mn-cs"/>
              </a:rPr>
              <a:t>önünde bulundurulmalıdır. Örneğin, bir çevrim içi işlemin (e-posta yazışması gibi) diğer tarafları, İnternet Servis Sağlayıcısı (İSS) gibi bir üçüncü taraf veya bir çevrim içi hizmet sağlayıcısı ile iletişime geçmeyi düşünebilirsiniz. Bulutun kullanımının artması sebebiyle, aynı veriler bu tür bir üçüncü taraf kaynaktan elde edilebilir. Verilerin şüpheliden mi yoksa verileri elinde bulunduran alternatif kaynaktan mı elde edileceği taktiksel bir karardır. Bazı yargı alanlarında, yasalar uyarınca üçüncü şahısların, herhangi bir veri erişimi talebini müşterilerine bildirmeleri gerekir ve bu zorunluluk, şüphelinin uygunsuz bir şekilde uyarılarak ve delilleri gizlemesine veya yok etmesine neden olabilir. Yetkili soruşturmacı veya savcı, üçüncü şahıslardan veri kurtarma prosedürünün bir soruşturmayı nasıl etkileyebileceğini düşünmek zorunda kalacaktır (özellikle veriler başka bir yargı alanında tutuluyorsa). Soruşturmanın amaçları doğrultusunda hangi delil kaynağının en iyi olduğuna ve nihai sonuç için en değerli olduğuna karar verilmesi de önemli olacaktır.</a:t>
            </a:r>
          </a:p>
          <a:p>
            <a:endParaRPr lang="tr" sz="1200" kern="1200" dirty="0">
              <a:solidFill>
                <a:schemeClr val="tx1"/>
              </a:solidFill>
              <a:effectLst/>
              <a:latin typeface="+mn-lt"/>
              <a:ea typeface="+mn-ea"/>
              <a:cs typeface="+mn-cs"/>
            </a:endParaRPr>
          </a:p>
          <a:p>
            <a:pPr marL="0" indent="0" algn="just" rtl="0">
              <a:buNone/>
            </a:pPr>
            <a:r>
              <a:rPr lang="tr" b="1" i="0" u="none" baseline="0" dirty="0"/>
              <a:t>Planlama süreciyle ilgili bazı sorular şunları içerir:</a:t>
            </a:r>
          </a:p>
          <a:p>
            <a:pPr algn="just" rtl="0"/>
            <a:r>
              <a:rPr lang="tr" b="0" i="0" u="none" baseline="0" dirty="0"/>
              <a:t>Hangi bilgisayar donanımları / işletim sistemi / yazılımlar / uygulamalar ve depolama ortamları, iletişim ve ağ ile ilgili ekipmanların (İSS, telefon, faks, modem, LAN ağ ekipmanı vb.) bulunması muhtemeldir?</a:t>
            </a:r>
          </a:p>
          <a:p>
            <a:pPr algn="just" rtl="0"/>
            <a:r>
              <a:rPr lang="tr" b="0" i="0" u="none" baseline="0" dirty="0"/>
              <a:t>Bilgisayar sisteminden ve/veya ağdan kim sorumlu (örneğin yerel bir yönetici var mı veya sistem dışarıdan bir şirket tarafından mı yönetiliyor)?</a:t>
            </a:r>
          </a:p>
          <a:p>
            <a:pPr algn="just" rtl="0"/>
            <a:r>
              <a:rPr lang="tr" b="0" i="0" u="none" baseline="0" dirty="0"/>
              <a:t>Ne kadar ekipman olması olası?</a:t>
            </a:r>
          </a:p>
          <a:p>
            <a:pPr algn="just" rtl="0"/>
            <a:r>
              <a:rPr lang="tr" b="0" i="0" u="none" baseline="0" dirty="0"/>
              <a:t>Ne kadar verinin kopyalanması gerekebilir? </a:t>
            </a:r>
          </a:p>
          <a:p>
            <a:pPr algn="just" rtl="0"/>
            <a:r>
              <a:rPr lang="tr" b="0" i="0" u="none" baseline="0" dirty="0"/>
              <a:t>Depolama ortamında bir sistem yedeklemesi var mı?</a:t>
            </a:r>
          </a:p>
          <a:p>
            <a:endParaRPr lang="tr" sz="1200" kern="1200" dirty="0">
              <a:solidFill>
                <a:schemeClr val="tx1"/>
              </a:solidFill>
              <a:effectLst/>
              <a:latin typeface="+mn-lt"/>
              <a:ea typeface="+mn-ea"/>
              <a:cs typeface="+mn-cs"/>
            </a:endParaRPr>
          </a:p>
          <a:p>
            <a:endParaRPr lang="tr" dirty="0"/>
          </a:p>
          <a:p>
            <a:pPr marL="0" indent="0" algn="l" rtl="0" eaLnBrk="1" hangingPunct="1">
              <a:buFontTx/>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32</a:t>
            </a:fld>
            <a:endParaRPr lang="tr" altLang="en-US"/>
          </a:p>
        </p:txBody>
      </p:sp>
    </p:spTree>
    <p:extLst>
      <p:ext uri="{BB962C8B-B14F-4D97-AF65-F5344CB8AC3E}">
        <p14:creationId xmlns:p14="http://schemas.microsoft.com/office/powerpoint/2010/main" val="2547021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buNone/>
            </a:pPr>
            <a:r>
              <a:rPr lang="tr" b="0" i="0" u="none" baseline="0"/>
              <a:t>İlk planlama ve tasarlama işlemleri tamamlandıktan sonra, fiili giriş ve arama için hazırlık aşağıdaki adımları içermelidir:</a:t>
            </a:r>
          </a:p>
          <a:p>
            <a:pPr algn="just" rtl="0"/>
            <a:r>
              <a:rPr lang="tr" b="0" i="0" u="none" baseline="0"/>
              <a:t>Binaya giriş ve e-delillere el koyulmasıyla ilgili yasal yetkilerin uygun bir şekilde alındığını kontrol edin (örneğin, bir arama emri veya yürürlükteki yasalara göre başka bir yetki);</a:t>
            </a:r>
          </a:p>
          <a:p>
            <a:pPr algn="just" rtl="0"/>
            <a:r>
              <a:rPr lang="tr" b="0" i="0" u="none" baseline="0"/>
              <a:t>Hızlı ve güvenli giriş yollarının mevcut olduğundan ve ayarlandığından emin olun;</a:t>
            </a:r>
          </a:p>
          <a:p>
            <a:pPr algn="just" rtl="0"/>
            <a:r>
              <a:rPr lang="tr" b="0" i="0" u="none" baseline="0"/>
              <a:t>Ekip üyelerini seçin (gerekirse dışarıdan uzmanlar dahil);</a:t>
            </a:r>
          </a:p>
          <a:p>
            <a:pPr algn="just" rtl="0"/>
            <a:r>
              <a:rPr lang="tr" b="0" i="0" u="none" baseline="0"/>
              <a:t>Ekip üyelerine bireysel görevler verin;</a:t>
            </a:r>
          </a:p>
          <a:p>
            <a:pPr algn="just" rtl="0"/>
            <a:r>
              <a:rPr lang="tr" b="0" i="0" u="none" baseline="0"/>
              <a:t>Ekip üyelerine görevlerini nasıl yerine getirecekleri hakkında bilgi verin (ilgili temel eğitimi geçmiş olmaları gerekir) ve</a:t>
            </a:r>
          </a:p>
          <a:p>
            <a:pPr algn="just" rtl="0"/>
            <a:r>
              <a:rPr lang="tr" b="0" i="0" u="none" baseline="0"/>
              <a:t>Gerekli el koyma alet ve ekipmanlarını temin edin.</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33</a:t>
            </a:fld>
            <a:endParaRPr lang="tr" altLang="en-US"/>
          </a:p>
        </p:txBody>
      </p:sp>
    </p:spTree>
    <p:extLst>
      <p:ext uri="{BB962C8B-B14F-4D97-AF65-F5344CB8AC3E}">
        <p14:creationId xmlns:p14="http://schemas.microsoft.com/office/powerpoint/2010/main" val="2711420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Adli bilişim çok karmaşık bir dal olduğundan ve pek çok farklı disiplin içerdiğinden, bir adli bilişim uzmanı genellikle elektronik delillerin bir alanında uzmanlaşır. Bu, bir soruşturmacı veya savcının bazen belirli teknik durumlarda yardım almak için bir dijital veri uzmanından hizmet alması gerekebileceği anlamına gelir. Bir uzman seçerken, saygın bir akademik veya mesleki kuruluş tarafından verilmiş bir tür resmi akreditasyonun aranması faydalı olabilir. Akreditasyon, belirli bir eğitim düzeyini temsil eder ve kişinin uzmanlığı mahkemede incelenirken kimlik bilgilerinin bağımsız bir şekilde değerlendirilmesini sağlar.</a:t>
            </a:r>
          </a:p>
          <a:p>
            <a:pPr algn="l" rtl="0"/>
            <a:r>
              <a:rPr lang="tr" sz="1200" b="0" i="0" u="none" kern="1200" baseline="0" dirty="0">
                <a:solidFill>
                  <a:schemeClr val="tx1"/>
                </a:solidFill>
                <a:effectLst/>
                <a:latin typeface="+mn-lt"/>
                <a:ea typeface="+mn-ea"/>
                <a:cs typeface="+mn-cs"/>
              </a:rPr>
              <a:t> Benzer şekilde, tanınmış hakemli dergilerde makale yayımlama geçmişi, önceki vakalardan deneyim ve mesleki itibar da bu güvenin artırılmasına yardımcı olur. Seçim süreci gelişigüzel olmamalı, başlangıçtan itibaren aktif ve yapılandırılmış bir şekilde yürütülmelidir. Bilgisayar suçları birimleri, seçim kriterlerine ilişkin ek tavsiyeler sunabilir, ancak bağımsız bir bilirkişinin değerinin ve itibarının belirlenmesinde aşağıdaki kriterler yardımcı olabilir (dahili bilirkişiye ilişkin 79 numaralı slaytta sunulan kriterlerle aynı).</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Uzman becerileri</a:t>
            </a:r>
          </a:p>
          <a:p>
            <a:pPr algn="l" rtl="0"/>
            <a:r>
              <a:rPr lang="tr" sz="1200" b="0" i="0" u="none" kern="1200" baseline="0" dirty="0">
                <a:solidFill>
                  <a:schemeClr val="tx1"/>
                </a:solidFill>
                <a:effectLst/>
                <a:latin typeface="+mn-lt"/>
                <a:ea typeface="+mn-ea"/>
                <a:cs typeface="+mn-cs"/>
              </a:rPr>
              <a:t>a. İlgili akademik ve mesleki nitelikler ve akreditasyon;</a:t>
            </a:r>
          </a:p>
          <a:p>
            <a:pPr algn="l" rtl="0"/>
            <a:r>
              <a:rPr lang="tr" sz="1200" b="0" i="0" u="none" kern="1200" baseline="0" dirty="0">
                <a:solidFill>
                  <a:schemeClr val="tx1"/>
                </a:solidFill>
                <a:effectLst/>
                <a:latin typeface="+mn-lt"/>
                <a:ea typeface="+mn-ea"/>
                <a:cs typeface="+mn-cs"/>
              </a:rPr>
              <a:t>b. Söz konusu davayla ilgili sahip olduğu özel beceriler;</a:t>
            </a:r>
          </a:p>
          <a:p>
            <a:pPr algn="l" rtl="0"/>
            <a:r>
              <a:rPr lang="tr" sz="1200" b="0" i="0" u="none" kern="1200" baseline="0" dirty="0">
                <a:solidFill>
                  <a:schemeClr val="tx1"/>
                </a:solidFill>
                <a:effectLst/>
                <a:latin typeface="+mn-lt"/>
                <a:ea typeface="+mn-ea"/>
                <a:cs typeface="+mn-cs"/>
              </a:rPr>
              <a:t>c. İlgili herhangi bir uzman mesleki kurum veya derneğe üyelik;</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n-ea"/>
                <a:cs typeface="+mn-cs"/>
              </a:rPr>
              <a:t>d. Gerekli uzmanlık alanındaki faaliyetleri bakımından kabul edilen bir itibar (örneğin çalışmaları için herhangi bir ödül almış mı?).</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Uzman deneyimi</a:t>
            </a:r>
          </a:p>
          <a:p>
            <a:pPr algn="l" rtl="0"/>
            <a:r>
              <a:rPr lang="tr" sz="1200" b="0" i="0" u="none" kern="1200" baseline="0" dirty="0">
                <a:solidFill>
                  <a:schemeClr val="tx1"/>
                </a:solidFill>
                <a:effectLst/>
                <a:latin typeface="+mn-lt"/>
                <a:ea typeface="+mn-ea"/>
                <a:cs typeface="+mn-cs"/>
              </a:rPr>
              <a:t>a. Bu tür bir çalışmaya dair deneyiminin kapsamı ve niteliği; </a:t>
            </a:r>
          </a:p>
          <a:p>
            <a:pPr algn="l" rtl="0"/>
            <a:r>
              <a:rPr lang="tr" sz="1200" b="0" i="0" u="none" kern="1200" baseline="0" dirty="0">
                <a:solidFill>
                  <a:schemeClr val="tx1"/>
                </a:solidFill>
                <a:effectLst/>
                <a:latin typeface="+mn-lt"/>
                <a:ea typeface="+mn-ea"/>
                <a:cs typeface="+mn-cs"/>
              </a:rPr>
              <a:t>b. Ulaşmış olduğu seviye ve kıdem;</a:t>
            </a:r>
          </a:p>
          <a:p>
            <a:pPr algn="l" rtl="0"/>
            <a:r>
              <a:rPr lang="tr" sz="1200" b="0" i="0" u="none" kern="1200" baseline="0" dirty="0">
                <a:solidFill>
                  <a:schemeClr val="tx1"/>
                </a:solidFill>
                <a:effectLst/>
                <a:latin typeface="+mn-lt"/>
                <a:ea typeface="+mn-ea"/>
                <a:cs typeface="+mn-cs"/>
              </a:rPr>
              <a:t>c. Katıldığı davaların sayısı;</a:t>
            </a:r>
          </a:p>
          <a:p>
            <a:pPr algn="l" rtl="0"/>
            <a:r>
              <a:rPr lang="tr" sz="1200" b="0" i="0" u="none" kern="1200" baseline="0" dirty="0">
                <a:solidFill>
                  <a:schemeClr val="tx1"/>
                </a:solidFill>
                <a:effectLst/>
                <a:latin typeface="+mn-lt"/>
                <a:ea typeface="+mn-ea"/>
                <a:cs typeface="+mn-cs"/>
              </a:rPr>
              <a:t>d. Katıldığı davaların türü ve karmaşıklığı;</a:t>
            </a:r>
          </a:p>
          <a:p>
            <a:pPr algn="l" rtl="0"/>
            <a:r>
              <a:rPr lang="tr" sz="1200" b="0" i="0" u="none" kern="1200" baseline="0" dirty="0">
                <a:solidFill>
                  <a:schemeClr val="tx1"/>
                </a:solidFill>
                <a:effectLst/>
                <a:latin typeface="+mn-lt"/>
                <a:ea typeface="+mn-ea"/>
                <a:cs typeface="+mn-cs"/>
              </a:rPr>
              <a:t>e. Deneyiminin düzeyini ve niteliğini gösteren </a:t>
            </a:r>
            <a:r>
              <a:rPr lang="tr" sz="1200" b="0" i="0" u="none" kern="1200" baseline="0" dirty="0" smtClean="0">
                <a:solidFill>
                  <a:schemeClr val="tx1"/>
                </a:solidFill>
                <a:effectLst/>
                <a:latin typeface="+mn-lt"/>
                <a:ea typeface="+mn-ea"/>
                <a:cs typeface="+mn-cs"/>
              </a:rPr>
              <a:t>deliller </a:t>
            </a:r>
            <a:r>
              <a:rPr lang="tr" sz="1200" b="0" i="0" u="none" kern="1200" baseline="0" dirty="0">
                <a:solidFill>
                  <a:schemeClr val="tx1"/>
                </a:solidFill>
                <a:effectLst/>
                <a:latin typeface="+mn-lt"/>
                <a:ea typeface="+mn-ea"/>
                <a:cs typeface="+mn-cs"/>
              </a:rPr>
              <a:t>(örneğin saygın etkinliklere davetli konuşmacı olarak katılım, saygın hakemli dergilerdeki yayınlar, uzmanlığıyla ilgili resmi vefahri görevlendirmeler).</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Soruşturma bilgisi</a:t>
            </a:r>
          </a:p>
          <a:p>
            <a:pPr algn="l" rtl="0"/>
            <a:r>
              <a:rPr lang="tr" sz="1200" b="0" i="0" u="none" kern="1200" baseline="0" dirty="0">
                <a:solidFill>
                  <a:schemeClr val="tx1"/>
                </a:solidFill>
                <a:effectLst/>
                <a:latin typeface="+mn-lt"/>
                <a:ea typeface="+mn-ea"/>
                <a:cs typeface="+mn-cs"/>
              </a:rPr>
              <a:t>Gizlilik, uygunluk ve bilgi, istihbarat ve delil arasındaki ayrım açısından bir soruşturmanın niteliği ve ihtiyaçlarının anlaşılması.</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Bağlamsal bilgi</a:t>
            </a:r>
          </a:p>
          <a:p>
            <a:pPr algn="l" rtl="0"/>
            <a:r>
              <a:rPr lang="tr" sz="1200" b="0" i="0" u="none" kern="1200" baseline="0" dirty="0">
                <a:solidFill>
                  <a:schemeClr val="tx1"/>
                </a:solidFill>
                <a:effectLst/>
                <a:latin typeface="+mn-lt"/>
                <a:ea typeface="+mn-ea"/>
                <a:cs typeface="+mn-cs"/>
              </a:rPr>
              <a:t>Polis yaklaşımları, dili, felsefeleri, uygulamaları ve rolleri ile kanun arasındaki farkın anlaşılması ve Bilgi Teknolojisine dair gerekli teknik bilgilerin yanı sıra en geniş anlamıyla olasılık kavramına aşinalık ve bilimsel ve hukuki ispat standardı arasındaki farkın bilinmesi.</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Hukuki bilgi</a:t>
            </a:r>
          </a:p>
          <a:p>
            <a:pPr algn="l" rtl="0"/>
            <a:r>
              <a:rPr lang="tr" sz="1200" b="0" i="0" u="none" kern="1200" baseline="0" dirty="0">
                <a:solidFill>
                  <a:schemeClr val="tx1"/>
                </a:solidFill>
                <a:effectLst/>
                <a:latin typeface="+mn-lt"/>
                <a:ea typeface="+mn-ea"/>
                <a:cs typeface="+mn-cs"/>
              </a:rPr>
              <a:t>Aşağıdakilerle ilgili olarak hukukun ilgili yönlerinin anlaşılması:</a:t>
            </a:r>
          </a:p>
          <a:p>
            <a:pPr algn="l" rtl="0"/>
            <a:r>
              <a:rPr lang="tr" sz="1200" b="0" i="0" u="none" kern="1200" baseline="0" dirty="0">
                <a:solidFill>
                  <a:schemeClr val="tx1"/>
                </a:solidFill>
                <a:effectLst/>
                <a:latin typeface="+mn-lt"/>
                <a:ea typeface="+mn-ea"/>
                <a:cs typeface="+mn-cs"/>
              </a:rPr>
              <a:t>a. Beyanlar;</a:t>
            </a:r>
          </a:p>
          <a:p>
            <a:pPr algn="l" rtl="0"/>
            <a:r>
              <a:rPr lang="tr" sz="1200" b="0" i="0" u="none" kern="1200" baseline="0" dirty="0">
                <a:solidFill>
                  <a:schemeClr val="tx1"/>
                </a:solidFill>
                <a:effectLst/>
                <a:latin typeface="+mn-lt"/>
                <a:ea typeface="+mn-ea"/>
                <a:cs typeface="+mn-cs"/>
              </a:rPr>
              <a:t>b. Süreklilik;</a:t>
            </a:r>
          </a:p>
          <a:p>
            <a:pPr algn="l" rtl="0"/>
            <a:r>
              <a:rPr lang="tr" sz="1200" b="0" i="0" u="none" kern="1200" baseline="0" dirty="0">
                <a:solidFill>
                  <a:schemeClr val="tx1"/>
                </a:solidFill>
                <a:effectLst/>
                <a:latin typeface="+mn-lt"/>
                <a:ea typeface="+mn-ea"/>
                <a:cs typeface="+mn-cs"/>
              </a:rPr>
              <a:t>c. Delil kuralları;</a:t>
            </a:r>
          </a:p>
          <a:p>
            <a:pPr algn="l" rtl="0"/>
            <a:r>
              <a:rPr lang="tr" sz="1200" b="0" i="0" u="none" kern="1200" baseline="0" dirty="0">
                <a:solidFill>
                  <a:schemeClr val="tx1"/>
                </a:solidFill>
                <a:effectLst/>
                <a:latin typeface="+mn-lt"/>
                <a:ea typeface="+mn-ea"/>
                <a:cs typeface="+mn-cs"/>
              </a:rPr>
              <a:t>d. Mahkeme prosedürleri (savunma ve kovuşturma rollerindeki farklılıklar dahil);</a:t>
            </a:r>
          </a:p>
          <a:p>
            <a:pPr algn="l" rtl="0"/>
            <a:r>
              <a:rPr lang="tr" sz="1200" b="0" i="0" u="none" kern="1200" baseline="0" dirty="0">
                <a:solidFill>
                  <a:schemeClr val="tx1"/>
                </a:solidFill>
                <a:effectLst/>
                <a:latin typeface="+mn-lt"/>
                <a:ea typeface="+mn-ea"/>
                <a:cs typeface="+mn-cs"/>
              </a:rPr>
              <a:t>e. Bilirkişinin rol ve sorumluluklarının net bir şekilde anlaşılması.</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İletişim becerileri</a:t>
            </a:r>
          </a:p>
          <a:p>
            <a:pPr algn="l" rtl="0"/>
            <a:r>
              <a:rPr lang="tr" sz="1200" b="0" i="0" u="none" kern="1200" baseline="0" dirty="0">
                <a:solidFill>
                  <a:schemeClr val="tx1"/>
                </a:solidFill>
                <a:effectLst/>
                <a:latin typeface="+mn-lt"/>
                <a:ea typeface="+mn-ea"/>
                <a:cs typeface="+mn-cs"/>
              </a:rPr>
              <a:t>Basit bir dilde ifade etme ve açıklama yeteneği:</a:t>
            </a:r>
          </a:p>
          <a:p>
            <a:pPr algn="l" rtl="0"/>
            <a:r>
              <a:rPr lang="tr" sz="1200" b="0" i="0" u="none" kern="1200" baseline="0" dirty="0">
                <a:solidFill>
                  <a:schemeClr val="tx1"/>
                </a:solidFill>
                <a:effectLst/>
                <a:latin typeface="+mn-lt"/>
                <a:ea typeface="+mn-ea"/>
                <a:cs typeface="+mn-cs"/>
              </a:rPr>
              <a:t>a. Uzmanlığın niteliği;</a:t>
            </a:r>
          </a:p>
          <a:p>
            <a:pPr algn="l" rtl="0"/>
            <a:r>
              <a:rPr lang="tr" sz="1200" b="0" i="0" u="none" kern="1200" baseline="0" dirty="0">
                <a:solidFill>
                  <a:schemeClr val="tx1"/>
                </a:solidFill>
                <a:effectLst/>
                <a:latin typeface="+mn-lt"/>
                <a:ea typeface="+mn-ea"/>
                <a:cs typeface="+mn-cs"/>
              </a:rPr>
              <a:t>b. İncelemede kullanılan teknikler ve ekipmanlar;</a:t>
            </a:r>
          </a:p>
          <a:p>
            <a:pPr algn="l" rtl="0"/>
            <a:r>
              <a:rPr lang="tr" sz="1200" b="0" i="0" u="none" kern="1200" baseline="0" dirty="0">
                <a:solidFill>
                  <a:schemeClr val="tx1"/>
                </a:solidFill>
                <a:effectLst/>
                <a:latin typeface="+mn-lt"/>
                <a:ea typeface="+mn-ea"/>
                <a:cs typeface="+mn-cs"/>
              </a:rPr>
              <a:t>c. Kullanılan yorumlama yöntemleri;</a:t>
            </a:r>
          </a:p>
          <a:p>
            <a:pPr algn="l" rtl="0"/>
            <a:r>
              <a:rPr lang="tr" sz="1200" b="0" i="0" u="none" kern="1200" baseline="0" dirty="0">
                <a:solidFill>
                  <a:schemeClr val="tx1"/>
                </a:solidFill>
                <a:effectLst/>
                <a:latin typeface="+mn-lt"/>
                <a:ea typeface="+mn-ea"/>
                <a:cs typeface="+mn-cs"/>
              </a:rPr>
              <a:t>d. Delillerin güçlü ve zayıf yönleri;</a:t>
            </a:r>
          </a:p>
          <a:p>
            <a:pPr algn="l" rtl="0"/>
            <a:r>
              <a:rPr lang="tr" sz="1200" b="0" i="0" u="none" kern="1200" baseline="0" dirty="0">
                <a:solidFill>
                  <a:schemeClr val="tx1"/>
                </a:solidFill>
                <a:effectLst/>
                <a:latin typeface="+mn-lt"/>
                <a:ea typeface="+mn-ea"/>
                <a:cs typeface="+mn-cs"/>
              </a:rPr>
              <a:t>e. Ortaya çıkarılan olgulara ilişkin olası alternatif açıklamalar.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Genel</a:t>
            </a:r>
          </a:p>
          <a:p>
            <a:pPr algn="l" rtl="0"/>
            <a:r>
              <a:rPr lang="tr" sz="1200" b="0" i="0" u="none" kern="1200" baseline="0" dirty="0">
                <a:solidFill>
                  <a:schemeClr val="tx1"/>
                </a:solidFill>
                <a:effectLst/>
                <a:latin typeface="+mn-lt"/>
                <a:ea typeface="+mn-ea"/>
                <a:cs typeface="+mn-cs"/>
              </a:rPr>
              <a:t>a. Uzmanın, delil niteliğindeki materyal üzerinde çalışması için uygun güvenlik düzeyinde yetkilerle donatılması gerekebilir;</a:t>
            </a:r>
          </a:p>
          <a:p>
            <a:pPr algn="l" rtl="0"/>
            <a:r>
              <a:rPr lang="tr" sz="1200" b="0" i="0" u="none" kern="1200" baseline="0" dirty="0">
                <a:solidFill>
                  <a:schemeClr val="tx1"/>
                </a:solidFill>
                <a:effectLst/>
                <a:latin typeface="+mn-lt"/>
                <a:ea typeface="+mn-ea"/>
                <a:cs typeface="+mn-cs"/>
              </a:rPr>
              <a:t>b. Uzman bir İfşa Etmeme Anlaşması imzalamalıdır (inceleme sırasında edinilen her türlü bilginin gizli kalmasını sağlamak için);</a:t>
            </a:r>
          </a:p>
          <a:p>
            <a:pPr algn="l" rtl="0"/>
            <a:r>
              <a:rPr lang="tr" sz="1200" b="0" i="0" u="none" kern="1200" baseline="0" dirty="0">
                <a:solidFill>
                  <a:schemeClr val="tx1"/>
                </a:solidFill>
                <a:effectLst/>
                <a:latin typeface="+mn-lt"/>
                <a:ea typeface="+mn-ea"/>
                <a:cs typeface="+mn-cs"/>
              </a:rPr>
              <a:t>c. İlgili durumlarda uzman, pedofili ile ilgili materyallerin ilgili diğer kişiler üzerindeki etkisi de dahil olmak üzere bu materyallerle ilgili tüm kılavuzlar ilkelerden haberdar edilmeli ve bunları uygun şekilde risk değerlendirmesine tabi tutması istenmelidir;</a:t>
            </a:r>
          </a:p>
          <a:p>
            <a:pPr algn="l" rtl="0"/>
            <a:r>
              <a:rPr lang="tr" sz="1200" b="0" i="0" u="none" kern="1200" baseline="0" dirty="0">
                <a:solidFill>
                  <a:schemeClr val="tx1"/>
                </a:solidFill>
                <a:effectLst/>
                <a:latin typeface="+mn-lt"/>
                <a:ea typeface="+mn-ea"/>
                <a:cs typeface="+mn-cs"/>
              </a:rPr>
              <a:t>d. Uzmanın herhangi bir çıkar çatışması olmamalı ve bu konuda bir beyanda bulunması istenmelidir.</a:t>
            </a:r>
          </a:p>
          <a:p>
            <a:endParaRPr lang="tr" sz="1200" kern="1200" dirty="0">
              <a:solidFill>
                <a:schemeClr val="tx1"/>
              </a:solidFill>
              <a:effectLst/>
              <a:latin typeface="+mn-lt"/>
              <a:ea typeface="+mn-ea"/>
              <a:cs typeface="+mn-cs"/>
            </a:endParaRPr>
          </a:p>
          <a:p>
            <a:endParaRPr lang="tr" sz="1200" kern="1200" dirty="0">
              <a:solidFill>
                <a:schemeClr val="tx1"/>
              </a:solidFill>
              <a:effectLst/>
              <a:latin typeface="+mn-lt"/>
              <a:ea typeface="+mn-ea"/>
              <a:cs typeface="+mn-cs"/>
            </a:endParaRPr>
          </a:p>
          <a:p>
            <a:endParaRPr lang="tr" sz="1200" kern="1200" dirty="0">
              <a:solidFill>
                <a:schemeClr val="tx1"/>
              </a:solidFill>
              <a:effectLst/>
              <a:latin typeface="+mn-lt"/>
              <a:ea typeface="+mn-ea"/>
              <a:cs typeface="+mn-cs"/>
            </a:endParaRP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34</a:t>
            </a:fld>
            <a:endParaRPr lang="tr" altLang="en-US"/>
          </a:p>
        </p:txBody>
      </p:sp>
    </p:spTree>
    <p:extLst>
      <p:ext uri="{BB962C8B-B14F-4D97-AF65-F5344CB8AC3E}">
        <p14:creationId xmlns:p14="http://schemas.microsoft.com/office/powerpoint/2010/main" val="25160831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1" hangingPunct="1">
              <a:lnSpc>
                <a:spcPct val="80000"/>
              </a:lnSpc>
              <a:buFont typeface="Calibri" charset="0"/>
              <a:buNone/>
            </a:pPr>
            <a:r>
              <a:rPr lang="tr" b="0" i="0" u="none" baseline="0">
                <a:latin typeface="Calibri" charset="0"/>
              </a:rPr>
              <a:t>E-delil toplamak için özel araçlar ve ekipman gerekebilir.</a:t>
            </a:r>
          </a:p>
          <a:p>
            <a:pPr marL="0" indent="0" algn="l" rtl="0" eaLnBrk="1" hangingPunct="1">
              <a:lnSpc>
                <a:spcPct val="80000"/>
              </a:lnSpc>
              <a:buFont typeface="Calibri" charset="0"/>
              <a:buNone/>
            </a:pPr>
            <a:r>
              <a:rPr lang="tr" b="0" i="0" u="none" baseline="0">
                <a:latin typeface="Calibri" charset="0"/>
              </a:rPr>
              <a:t>Teknolojideki gelişmeler, gerekli araç ve ekipmanlarda değişiklik yapılmasını gerektirebilir.</a:t>
            </a:r>
          </a:p>
          <a:p>
            <a:pPr marL="0" indent="0" algn="l" rtl="0" eaLnBrk="1" hangingPunct="1">
              <a:lnSpc>
                <a:spcPct val="80000"/>
              </a:lnSpc>
              <a:buFont typeface="Calibri" charset="0"/>
              <a:buNone/>
            </a:pPr>
            <a:endParaRPr lang="tr" dirty="0">
              <a:latin typeface="Calibri" charset="0"/>
            </a:endParaRPr>
          </a:p>
          <a:p>
            <a:pPr marL="0" indent="0" algn="l" rtl="0" eaLnBrk="1" hangingPunct="1">
              <a:lnSpc>
                <a:spcPct val="80000"/>
              </a:lnSpc>
              <a:buFont typeface="Calibri" charset="0"/>
              <a:buNone/>
            </a:pPr>
            <a:r>
              <a:rPr lang="tr" b="0" i="0" u="none" baseline="0">
                <a:latin typeface="Calibri" charset="0"/>
              </a:rPr>
              <a:t>Düz ve yıldız tornavida ve üreticiye özel (örneğin Hewlett Packard, Apple) tornavida</a:t>
            </a:r>
          </a:p>
          <a:p>
            <a:pPr marL="0" indent="0" algn="l" rtl="0" eaLnBrk="1" hangingPunct="1">
              <a:lnSpc>
                <a:spcPct val="80000"/>
              </a:lnSpc>
              <a:buFont typeface="Calibri" charset="0"/>
              <a:buNone/>
            </a:pPr>
            <a:r>
              <a:rPr lang="tr" b="0" i="0" u="none" baseline="0">
                <a:latin typeface="Calibri" charset="0"/>
              </a:rPr>
              <a:t>Altıgen somun, yıldız tipi somun ve tornavida uçları</a:t>
            </a:r>
          </a:p>
          <a:p>
            <a:pPr marL="0" indent="0" algn="l" rtl="0" eaLnBrk="1" hangingPunct="1">
              <a:lnSpc>
                <a:spcPct val="80000"/>
              </a:lnSpc>
              <a:buFont typeface="Calibri" charset="0"/>
              <a:buNone/>
            </a:pPr>
            <a:r>
              <a:rPr lang="tr" b="0" i="0" u="none" baseline="0">
                <a:latin typeface="Calibri" charset="0"/>
              </a:rPr>
              <a:t>Pense ve kargaburun</a:t>
            </a:r>
          </a:p>
          <a:p>
            <a:pPr marL="0" indent="0" algn="l" rtl="0" eaLnBrk="1" hangingPunct="1">
              <a:lnSpc>
                <a:spcPct val="80000"/>
              </a:lnSpc>
              <a:buFont typeface="Calibri" charset="0"/>
              <a:buNone/>
            </a:pPr>
            <a:r>
              <a:rPr lang="tr" b="0" i="0" u="none" baseline="0">
                <a:latin typeface="Calibri" charset="0"/>
              </a:rPr>
              <a:t>Kablo bağlarının çıkarılması için</a:t>
            </a:r>
          </a:p>
          <a:p>
            <a:pPr marL="0" indent="0" algn="l" rtl="0" eaLnBrk="1" hangingPunct="1">
              <a:lnSpc>
                <a:spcPct val="80000"/>
              </a:lnSpc>
              <a:buFont typeface="Calibri" charset="0"/>
              <a:buNone/>
            </a:pPr>
            <a:endParaRPr lang="tr" dirty="0">
              <a:latin typeface="Calibri" charset="0"/>
            </a:endParaRPr>
          </a:p>
          <a:p>
            <a:pPr algn="l" rtl="0"/>
            <a:r>
              <a:rPr lang="tr" sz="1200" b="0" i="0" u="none" kern="1200" baseline="0">
                <a:solidFill>
                  <a:schemeClr val="tx1"/>
                </a:solidFill>
                <a:effectLst/>
                <a:latin typeface="+mn-lt"/>
                <a:ea typeface="+mn-ea"/>
                <a:cs typeface="+mn-cs"/>
              </a:rPr>
              <a:t>Bilgisayarlar ve ilgili cihazlar, sıcaklığa, neme, fiziksel sarsıntıya, statik elektriğe, manyetik kaynaklara ve hatta bazı çalışma işlevlerine (örneğin açma/kapama) duyarlı hassas elektronik cihazlardır. Bu nedenle, e-delilleri paketlerken, taşırken ve saklarken özel önlemler alınmalıdır. Delil zincirini korumak için paketleme, taşıma ve depolama işlemleri kaydedilmeli ve el koyulan varlıkların gözetim zincirinde veya durumunda gerçekleşen tüm değişiklikler zaman bilgisiyle birlikte not edilmelidir. Uzman olmayan kişilerce bu varlıkların taşınması, e-delillerin zarar görmesine veya tahrip olmasına neden olabilir ve bu</a:t>
            </a:r>
          </a:p>
          <a:p>
            <a:pPr algn="l" rtl="0"/>
            <a:r>
              <a:rPr lang="tr" sz="1200" b="0" i="0" u="none" kern="1200" baseline="0">
                <a:solidFill>
                  <a:schemeClr val="tx1"/>
                </a:solidFill>
                <a:effectLst/>
                <a:latin typeface="+mn-lt"/>
                <a:ea typeface="+mn-ea"/>
                <a:cs typeface="+mn-cs"/>
              </a:rPr>
              <a:t>yüzden aşağıdaki önlemlerin alınması gerekir:</a:t>
            </a:r>
          </a:p>
          <a:p>
            <a:pPr algn="l" rtl="0"/>
            <a:r>
              <a:rPr lang="tr" sz="1200" b="0" i="0" u="none" kern="1200" baseline="0">
                <a:solidFill>
                  <a:schemeClr val="tx1"/>
                </a:solidFill>
                <a:effectLst/>
                <a:latin typeface="+mn-lt"/>
                <a:ea typeface="+mn-ea"/>
                <a:cs typeface="+mn-cs"/>
              </a:rPr>
              <a:t>• Paketleme:</a:t>
            </a:r>
          </a:p>
          <a:p>
            <a:pPr algn="l" rtl="0"/>
            <a:r>
              <a:rPr lang="tr" sz="1200" b="0" i="0" u="none" kern="1200" baseline="0">
                <a:solidFill>
                  <a:schemeClr val="tx1"/>
                </a:solidFill>
                <a:effectLst/>
                <a:latin typeface="+mn-lt"/>
                <a:ea typeface="+mn-ea"/>
                <a:cs typeface="+mn-cs"/>
              </a:rPr>
              <a:t>- Toplanan tüm e-delillerin paketlemeden önce uygun şekilde belgelendiğinden ve etiketlendiğinden emin olun;</a:t>
            </a:r>
          </a:p>
          <a:p>
            <a:pPr algn="l" rtl="0"/>
            <a:r>
              <a:rPr lang="tr" sz="1200" b="0" i="0" u="none" kern="1200" baseline="0">
                <a:solidFill>
                  <a:schemeClr val="tx1"/>
                </a:solidFill>
                <a:effectLst/>
                <a:latin typeface="+mn-lt"/>
                <a:ea typeface="+mn-ea"/>
                <a:cs typeface="+mn-cs"/>
              </a:rPr>
              <a:t>- Mümkün olduğunda, toplanan e-delilleri orijinal ambalajında ​​taşıyın;</a:t>
            </a:r>
          </a:p>
          <a:p>
            <a:pPr algn="l" rtl="0"/>
            <a:r>
              <a:rPr lang="tr" sz="1200" b="0" i="0" u="none" kern="1200" baseline="0">
                <a:solidFill>
                  <a:schemeClr val="tx1"/>
                </a:solidFill>
                <a:effectLst/>
                <a:latin typeface="+mn-lt"/>
                <a:ea typeface="+mn-ea"/>
                <a:cs typeface="+mn-cs"/>
              </a:rPr>
              <a:t>- Orijinal ambalaj mevcut değilse, antistatik ambalaj kullanın (örneğin kağıt veya antistatik plastik torbalar). Standart plastik torbalar gibi statik elektrik üretebilecek malzemeler kullanmaktan kaçının;</a:t>
            </a:r>
          </a:p>
          <a:p>
            <a:pPr algn="l" rtl="0"/>
            <a:r>
              <a:rPr lang="tr" sz="1200" b="0" i="0" u="none" kern="1200" baseline="0">
                <a:solidFill>
                  <a:schemeClr val="tx1"/>
                </a:solidFill>
                <a:effectLst/>
                <a:latin typeface="+mn-lt"/>
                <a:ea typeface="+mn-ea"/>
                <a:cs typeface="+mn-cs"/>
              </a:rPr>
              <a:t>- Disketler, CD-ROM'lar ve kasetler gibi saklama ortamlarını katlamayın, bükmeyin veya çizmeyin;</a:t>
            </a:r>
          </a:p>
          <a:p>
            <a:pPr algn="l" rtl="0"/>
            <a:r>
              <a:rPr lang="tr" sz="1200" b="0" i="0" u="none" kern="1200" baseline="0">
                <a:solidFill>
                  <a:schemeClr val="tx1"/>
                </a:solidFill>
                <a:effectLst/>
                <a:latin typeface="+mn-lt"/>
                <a:ea typeface="+mn-ea"/>
                <a:cs typeface="+mn-cs"/>
              </a:rPr>
              <a:t>- Depolama ortamının yüzeyine yapışkanlı etiketler yapıştırmayın. Depolama ortamlarını paketlemek için mümkünse kutular veya zarflar kullanın;</a:t>
            </a:r>
          </a:p>
          <a:p>
            <a:pPr algn="l" rtl="0"/>
            <a:r>
              <a:rPr lang="tr" sz="1200" b="0" i="0" u="none" kern="1200" baseline="0">
                <a:solidFill>
                  <a:schemeClr val="tx1"/>
                </a:solidFill>
                <a:effectLst/>
                <a:latin typeface="+mn-lt"/>
                <a:ea typeface="+mn-ea"/>
                <a:cs typeface="+mn-cs"/>
              </a:rPr>
              <a:t>- Delil bulunan tüm kapların uygun şekilde etiketlendiğinden emin olun;</a:t>
            </a:r>
          </a:p>
          <a:p>
            <a:pPr algn="l" rtl="0"/>
            <a:r>
              <a:rPr lang="tr" sz="1200" b="0" i="0" u="none" kern="1200" baseline="0">
                <a:solidFill>
                  <a:schemeClr val="tx1"/>
                </a:solidFill>
                <a:effectLst/>
                <a:latin typeface="+mn-lt"/>
                <a:ea typeface="+mn-ea"/>
                <a:cs typeface="+mn-cs"/>
              </a:rPr>
              <a:t>- Birden fazla bilgisayar sistemi toplanmışsa, bulunduğu gibi yeniden birleştirilebilmeleri için her sistemi etiketleyin.</a:t>
            </a:r>
          </a:p>
          <a:p>
            <a:pPr algn="l" rtl="0"/>
            <a:r>
              <a:rPr lang="tr" sz="1200" b="0" i="0" u="none" kern="1200" baseline="0">
                <a:solidFill>
                  <a:schemeClr val="tx1"/>
                </a:solidFill>
                <a:effectLst/>
                <a:latin typeface="+mn-lt"/>
                <a:ea typeface="+mn-ea"/>
                <a:cs typeface="+mn-cs"/>
              </a:rPr>
              <a:t>• Cep telefonlarını veya akıllı telefonları bulundukları güç durumunda (açık veya kapalı) bırakın.</a:t>
            </a:r>
          </a:p>
          <a:p>
            <a:pPr algn="l" rtl="0"/>
            <a:r>
              <a:rPr lang="tr" sz="1200" b="0" i="0" u="none" kern="1200" baseline="0">
                <a:solidFill>
                  <a:schemeClr val="tx1"/>
                </a:solidFill>
                <a:effectLst/>
                <a:latin typeface="+mn-lt"/>
                <a:ea typeface="+mn-ea"/>
                <a:cs typeface="+mn-cs"/>
              </a:rPr>
              <a:t>- Cep telefonlarını veya akıllı telefonları, veri mesajlarını göndermelerini veya almalarını önlemek için Faraday izolasyon çantaları, radyo frekansından koruyucu malzeme gibi sinyal bloke edici malzemeler içinde veya alüminyum folyoya sarılı olarak paketleyin. Bu cihazlar yanlış paketlenirse veya korumalı ambalajdan çıkarılırsa veri mesajları gönderip alabilirler. Cihazları sinyal engelleyici ambalajda tutmanın pil ömrünü önemli ölçüde azaltabileceğini unutmayın. Pil gücünün düşük olduğu durumlarda bunun yerine cihazları "uçuş moduna" geçirmeyi düşünün.</a:t>
            </a:r>
          </a:p>
          <a:p>
            <a:pPr algn="l" rtl="0"/>
            <a:r>
              <a:rPr lang="tr" sz="1200" b="0" i="0" u="none" kern="1200" baseline="0">
                <a:solidFill>
                  <a:schemeClr val="tx1"/>
                </a:solidFill>
                <a:effectLst/>
                <a:latin typeface="+mn-lt"/>
                <a:ea typeface="+mn-ea"/>
                <a:cs typeface="+mn-cs"/>
              </a:rPr>
              <a:t>• Taşıma:</a:t>
            </a:r>
          </a:p>
          <a:p>
            <a:pPr algn="l" rtl="0"/>
            <a:r>
              <a:rPr lang="tr" sz="1200" b="0" i="0" u="none" kern="1200" baseline="0">
                <a:solidFill>
                  <a:schemeClr val="tx1"/>
                </a:solidFill>
                <a:effectLst/>
                <a:latin typeface="+mn-lt"/>
                <a:ea typeface="+mn-ea"/>
                <a:cs typeface="+mn-cs"/>
              </a:rPr>
              <a:t>- Elektronik delilleri manyetik kaynaklardan uzak tutun. Radyo vericileri, hoparlör mıknatısları ve ısıtmalı koltuklar e-delillere zarar verebilecek şeyler arasında sayılabilir;</a:t>
            </a:r>
          </a:p>
          <a:p>
            <a:pPr algn="l" rtl="0"/>
            <a:r>
              <a:rPr lang="tr" sz="1200" b="0" i="0" u="none" kern="1200" baseline="0">
                <a:solidFill>
                  <a:schemeClr val="tx1"/>
                </a:solidFill>
                <a:effectLst/>
                <a:latin typeface="+mn-lt"/>
                <a:ea typeface="+mn-ea"/>
                <a:cs typeface="+mn-cs"/>
              </a:rPr>
              <a:t>- Ekipmanların sarsıntı ve çarpmalardan (yani mekanik hasar), ısıdan ve nemden korunduğundan emin olun;</a:t>
            </a:r>
          </a:p>
          <a:p>
            <a:pPr algn="l" rtl="0"/>
            <a:r>
              <a:rPr lang="tr" sz="1200" b="0" i="0" u="none" kern="1200" baseline="0">
                <a:solidFill>
                  <a:schemeClr val="tx1"/>
                </a:solidFill>
                <a:effectLst/>
                <a:latin typeface="+mn-lt"/>
                <a:ea typeface="+mn-ea"/>
                <a:cs typeface="+mn-cs"/>
              </a:rPr>
              <a:t>- Kaplarda paketlenmemiş bilgisayarların ve diğer cihazların sarsıntı ve aşırı</a:t>
            </a:r>
          </a:p>
          <a:p>
            <a:pPr algn="l" rtl="0"/>
            <a:r>
              <a:rPr lang="tr" sz="1200" b="0" i="0" u="none" kern="1200" baseline="0">
                <a:solidFill>
                  <a:schemeClr val="tx1"/>
                </a:solidFill>
                <a:effectLst/>
                <a:latin typeface="+mn-lt"/>
                <a:ea typeface="+mn-ea"/>
                <a:cs typeface="+mn-cs"/>
              </a:rPr>
              <a:t>titreşimden etkilenmemesi için taşıma sırasında sabitlendiğinden emin olun. Örneğin, bilgisayarlar araç zeminine yerleştirilmeli ve monitörler ekranı aşağı gelecek şekilde koltuğa yerleştirilerek emniyet kemeri ile sabitlenmelidir;</a:t>
            </a:r>
          </a:p>
          <a:p>
            <a:pPr algn="l" rtl="0"/>
            <a:r>
              <a:rPr lang="tr" sz="1200" b="0" i="0" u="none" kern="1200" baseline="0">
                <a:solidFill>
                  <a:schemeClr val="tx1"/>
                </a:solidFill>
                <a:effectLst/>
                <a:latin typeface="+mn-lt"/>
                <a:ea typeface="+mn-ea"/>
                <a:cs typeface="+mn-cs"/>
              </a:rPr>
              <a:t>- Daha küçük ekipmanlar/depolama ortamlarının üzerine ağır nesneler koymayın;</a:t>
            </a:r>
          </a:p>
          <a:p>
            <a:pPr algn="l" rtl="0"/>
            <a:r>
              <a:rPr lang="tr" sz="1200" b="0" i="0" u="none" kern="1200" baseline="0">
                <a:solidFill>
                  <a:schemeClr val="tx1"/>
                </a:solidFill>
                <a:effectLst/>
                <a:latin typeface="+mn-lt"/>
                <a:ea typeface="+mn-ea"/>
                <a:cs typeface="+mn-cs"/>
              </a:rPr>
              <a:t>- Mümkünse, elektronik delilleri araçlarda uzun süre saklamayın;</a:t>
            </a:r>
          </a:p>
          <a:p>
            <a:pPr algn="l" rtl="0"/>
            <a:r>
              <a:rPr lang="tr" sz="1200" b="0" i="0" u="none" kern="1200" baseline="0">
                <a:solidFill>
                  <a:schemeClr val="tx1"/>
                </a:solidFill>
                <a:effectLst/>
                <a:latin typeface="+mn-lt"/>
                <a:ea typeface="+mn-ea"/>
                <a:cs typeface="+mn-cs"/>
              </a:rPr>
              <a:t>- Dijital delillerin taşınmasını belgeleyin ve taşınan tüm deliller için delil zincirini koruyun.</a:t>
            </a:r>
          </a:p>
          <a:p>
            <a:endParaRPr lang="tr" sz="1200" kern="1200" dirty="0">
              <a:solidFill>
                <a:schemeClr val="tx1"/>
              </a:solidFill>
              <a:effectLst/>
              <a:latin typeface="+mn-lt"/>
              <a:ea typeface="+mn-ea"/>
              <a:cs typeface="+mn-cs"/>
            </a:endParaRPr>
          </a:p>
          <a:p>
            <a:pPr marL="514350" indent="-514350" algn="l" rtl="0" eaLnBrk="1" hangingPunct="1">
              <a:lnSpc>
                <a:spcPct val="80000"/>
              </a:lnSpc>
              <a:buFont typeface="Calibri" charset="0"/>
              <a:buAutoNum type="arabicPeriod"/>
            </a:pPr>
            <a:endParaRPr lang="tr" dirty="0">
              <a:latin typeface="Calibri" charset="0"/>
            </a:endParaRPr>
          </a:p>
          <a:p>
            <a:pPr marL="514350" indent="-514350" algn="l" rtl="0" eaLnBrk="1" hangingPunct="1">
              <a:lnSpc>
                <a:spcPct val="80000"/>
              </a:lnSpc>
              <a:buFont typeface="Calibri" charset="0"/>
              <a:buAutoNum type="arabicPeriod"/>
            </a:pPr>
            <a:endParaRPr lang="tr" dirty="0">
              <a:latin typeface="Calibri" charset="0"/>
            </a:endParaRPr>
          </a:p>
          <a:p>
            <a:pPr marL="0" indent="0" algn="l" rtl="0" eaLnBrk="1" hangingPunct="1">
              <a:lnSpc>
                <a:spcPct val="80000"/>
              </a:lnSpc>
              <a:buFont typeface="Calibri" charset="0"/>
              <a:buNone/>
            </a:pPr>
            <a:r>
              <a:rPr lang="tr" b="0" i="0" u="none" baseline="0">
                <a:latin typeface="Calibri" charset="0"/>
              </a:rPr>
              <a:t>Devre kartları gibi çıkarılan ekipmanların korunması için. Polietilen torbalar gibi statik elektrik üretebilecek malzemelerden kaçınılmalıdır.</a:t>
            </a:r>
          </a:p>
          <a:p>
            <a:pPr marL="0" indent="0" algn="l" rtl="0" eaLnBrk="1" hangingPunct="1">
              <a:lnSpc>
                <a:spcPct val="80000"/>
              </a:lnSpc>
              <a:buFont typeface="Calibri" charset="0"/>
              <a:buNone/>
            </a:pPr>
            <a:r>
              <a:rPr lang="tr" b="0" i="0" u="none" baseline="0">
                <a:latin typeface="Calibri" charset="0"/>
              </a:rPr>
              <a:t>------</a:t>
            </a:r>
          </a:p>
          <a:p>
            <a:pPr marL="0" indent="0" algn="l" rtl="0" eaLnBrk="1" hangingPunct="1">
              <a:lnSpc>
                <a:spcPct val="80000"/>
              </a:lnSpc>
              <a:buFont typeface="Calibri" charset="0"/>
              <a:buNone/>
            </a:pPr>
            <a:r>
              <a:rPr lang="tr" b="0" i="0" u="none" baseline="0">
                <a:latin typeface="Calibri" charset="0"/>
              </a:rPr>
              <a:t>Kabloları sabitlemek için</a:t>
            </a:r>
          </a:p>
          <a:p>
            <a:pPr marL="0" indent="0" algn="l" rtl="0" eaLnBrk="1" hangingPunct="1">
              <a:lnSpc>
                <a:spcPct val="80000"/>
              </a:lnSpc>
              <a:buFont typeface="Calibri" charset="0"/>
              <a:buNone/>
            </a:pPr>
            <a:r>
              <a:rPr lang="tr" b="0" i="0" u="none" baseline="0">
                <a:latin typeface="Calibri" charset="0"/>
              </a:rPr>
              <a:t>------</a:t>
            </a:r>
          </a:p>
          <a:p>
            <a:pPr marL="0" indent="0" algn="l" rtl="0" eaLnBrk="1" hangingPunct="1">
              <a:lnSpc>
                <a:spcPct val="80000"/>
              </a:lnSpc>
              <a:buFont typeface="Calibri" charset="0"/>
              <a:buNone/>
            </a:pPr>
            <a:r>
              <a:rPr lang="tr" b="0" i="0" u="none" baseline="0">
                <a:latin typeface="Calibri" charset="0"/>
              </a:rPr>
              <a:t>-----</a:t>
            </a:r>
          </a:p>
          <a:p>
            <a:pPr marL="0" indent="0" algn="l" rtl="0" eaLnBrk="1" hangingPunct="1">
              <a:lnSpc>
                <a:spcPct val="80000"/>
              </a:lnSpc>
              <a:buFont typeface="Calibri" charset="0"/>
              <a:buNone/>
            </a:pPr>
            <a:r>
              <a:rPr lang="tr" b="0" i="0" u="none" baseline="0">
                <a:latin typeface="Calibri" charset="0"/>
              </a:rPr>
              <a:t>Strafor veya ambalaj dolgu köpüğü gibi statik elektrik üretebilecek malzemelerin kullanımından kaçınılmalıdır.</a:t>
            </a:r>
          </a:p>
          <a:p>
            <a:pPr marL="0" indent="0" algn="l" rtl="0" eaLnBrk="1" hangingPunct="1">
              <a:lnSpc>
                <a:spcPct val="80000"/>
              </a:lnSpc>
              <a:buFont typeface="Calibri" charset="0"/>
              <a:buNone/>
            </a:pPr>
            <a:r>
              <a:rPr lang="tr" b="0" i="0" u="none" baseline="0">
                <a:latin typeface="Calibri" charset="0"/>
              </a:rPr>
              <a:t>Mevcutsa orijinal ambalaj kullanılmalıdır.</a:t>
            </a:r>
            <a:endParaRPr lang="tr" dirty="0">
              <a:latin typeface="Calibri" charset="0"/>
            </a:endParaRPr>
          </a:p>
          <a:p>
            <a:pPr marL="0" indent="0" algn="l" rtl="0" eaLnBrk="1" hangingPunct="1">
              <a:lnSpc>
                <a:spcPct val="80000"/>
              </a:lnSpc>
              <a:buFont typeface="Calibri" charset="0"/>
              <a:buNone/>
            </a:pPr>
            <a:endParaRPr lang="tr" dirty="0">
              <a:latin typeface="Calibri" charset="0"/>
            </a:endParaRPr>
          </a:p>
          <a:p>
            <a:pPr marL="0" indent="0" algn="l" rtl="0" eaLnBrk="1" hangingPunct="1">
              <a:lnSpc>
                <a:spcPct val="80000"/>
              </a:lnSpc>
              <a:buFont typeface="Calibri" charset="0"/>
              <a:buNone/>
            </a:pPr>
            <a:endParaRPr lang="tr" dirty="0">
              <a:latin typeface="Calibri" charset="0"/>
            </a:endParaRPr>
          </a:p>
          <a:p>
            <a:pPr marL="0" indent="0" algn="l" rtl="0" eaLnBrk="1" hangingPunct="1">
              <a:lnSpc>
                <a:spcPct val="80000"/>
              </a:lnSpc>
              <a:buFont typeface="Calibri" charset="0"/>
              <a:buNone/>
            </a:pPr>
            <a:endParaRPr lang="tr" dirty="0">
              <a:latin typeface="Calibri" charset="0"/>
            </a:endParaRP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35</a:t>
            </a:fld>
            <a:endParaRPr lang="tr" altLang="en-US"/>
          </a:p>
        </p:txBody>
      </p:sp>
    </p:spTree>
    <p:extLst>
      <p:ext uri="{BB962C8B-B14F-4D97-AF65-F5344CB8AC3E}">
        <p14:creationId xmlns:p14="http://schemas.microsoft.com/office/powerpoint/2010/main" val="11750704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effectLst/>
                <a:latin typeface="+mn-lt"/>
                <a:ea typeface="+mn-ea"/>
                <a:cs typeface="+mn-cs"/>
              </a:rPr>
              <a:t>Tüm standart adli bilişim araçlarının yüklü olduğu bir dizüstü bilgisayar;</a:t>
            </a:r>
          </a:p>
          <a:p>
            <a:pPr algn="l" rtl="0"/>
            <a:r>
              <a:rPr lang="tr" sz="1200" b="0" i="0" u="none" kern="1200" baseline="0">
                <a:solidFill>
                  <a:schemeClr val="tx1"/>
                </a:solidFill>
                <a:effectLst/>
                <a:latin typeface="+mn-lt"/>
                <a:ea typeface="+mn-ea"/>
                <a:cs typeface="+mn-cs"/>
              </a:rPr>
              <a:t>- Ağ kabloları (bükümlü çift ve kros);</a:t>
            </a:r>
          </a:p>
          <a:p>
            <a:pPr algn="l" rtl="0"/>
            <a:r>
              <a:rPr lang="tr" sz="1200" b="0" i="0" u="none" kern="1200" baseline="0">
                <a:solidFill>
                  <a:schemeClr val="tx1"/>
                </a:solidFill>
                <a:effectLst/>
                <a:latin typeface="+mn-lt"/>
                <a:ea typeface="+mn-ea"/>
                <a:cs typeface="+mn-cs"/>
              </a:rPr>
              <a:t>- Yeterli kapasitede sabit disk (örneğin, birkaç terabayt harici sabit disk sürücüsü);</a:t>
            </a:r>
          </a:p>
          <a:p>
            <a:pPr algn="l" rtl="0"/>
            <a:r>
              <a:rPr lang="tr" sz="1200" b="0" i="0" u="none" kern="1200" baseline="0">
                <a:solidFill>
                  <a:schemeClr val="tx1"/>
                </a:solidFill>
                <a:effectLst/>
                <a:latin typeface="+mn-lt"/>
                <a:ea typeface="+mn-ea"/>
                <a:cs typeface="+mn-cs"/>
              </a:rPr>
              <a:t>- Yazma engelleyici donanım (yerinde görüntüleme ve öncelik belirleme amaçları için);</a:t>
            </a:r>
          </a:p>
          <a:p>
            <a:pPr algn="l" rtl="0"/>
            <a:r>
              <a:rPr lang="tr" sz="1200" b="0" i="0" u="none" kern="1200" baseline="0">
                <a:solidFill>
                  <a:schemeClr val="tx1"/>
                </a:solidFill>
                <a:effectLst/>
                <a:latin typeface="+mn-lt"/>
                <a:ea typeface="+mn-ea"/>
                <a:cs typeface="+mn-cs"/>
              </a:rPr>
              <a:t>- Adli bilişim ön yükleme DVD'leri (görevlilerin adli amaçlarla kullanımları konusunda eğitildikleri zamanlar için);</a:t>
            </a:r>
          </a:p>
          <a:p>
            <a:pPr algn="l" rtl="0"/>
            <a:r>
              <a:rPr lang="tr" sz="1200" b="0" i="0" u="none" kern="1200" baseline="0">
                <a:solidFill>
                  <a:schemeClr val="tx1"/>
                </a:solidFill>
                <a:effectLst/>
                <a:latin typeface="+mn-lt"/>
                <a:ea typeface="+mn-ea"/>
                <a:cs typeface="+mn-cs"/>
              </a:rPr>
              <a:t>- Adli bilişim canlı veri araçları (görevlilerin adli amaçlarla kullanımları konusunda eğitildikleri zamanlar için);</a:t>
            </a:r>
          </a:p>
          <a:p>
            <a:pPr algn="l" rtl="0"/>
            <a:r>
              <a:rPr lang="tr" sz="1200" b="0" i="0" u="none" kern="1200" baseline="0">
                <a:solidFill>
                  <a:schemeClr val="tx1"/>
                </a:solidFill>
                <a:effectLst/>
                <a:latin typeface="+mn-lt"/>
                <a:ea typeface="+mn-ea"/>
                <a:cs typeface="+mn-cs"/>
              </a:rPr>
              <a:t>- Taşıma (ekip üyeleri, el koyma araçları ve ekipmanları ve el koyulan deliller için olay yerine ve olay yerinden).</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36</a:t>
            </a:fld>
            <a:endParaRPr lang="tr" altLang="en-US"/>
          </a:p>
        </p:txBody>
      </p:sp>
    </p:spTree>
    <p:extLst>
      <p:ext uri="{BB962C8B-B14F-4D97-AF65-F5344CB8AC3E}">
        <p14:creationId xmlns:p14="http://schemas.microsoft.com/office/powerpoint/2010/main" val="15417379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effectLst/>
                <a:latin typeface="+mn-lt"/>
                <a:ea typeface="+mn-ea"/>
                <a:cs typeface="+mn-cs"/>
              </a:rPr>
              <a:t>Tüm standart adli bilişim araçlarının yüklü olduğu bir dizüstü bilgisayar;</a:t>
            </a:r>
          </a:p>
          <a:p>
            <a:pPr algn="l" rtl="0"/>
            <a:r>
              <a:rPr lang="tr" sz="1200" b="0" i="0" u="none" kern="1200" baseline="0">
                <a:solidFill>
                  <a:schemeClr val="tx1"/>
                </a:solidFill>
                <a:effectLst/>
                <a:latin typeface="+mn-lt"/>
                <a:ea typeface="+mn-ea"/>
                <a:cs typeface="+mn-cs"/>
              </a:rPr>
              <a:t>- Ağ kabloları (bükümlü çift ve kros);</a:t>
            </a:r>
          </a:p>
          <a:p>
            <a:pPr algn="l" rtl="0"/>
            <a:r>
              <a:rPr lang="tr" sz="1200" b="0" i="0" u="none" kern="1200" baseline="0">
                <a:solidFill>
                  <a:schemeClr val="tx1"/>
                </a:solidFill>
                <a:effectLst/>
                <a:latin typeface="+mn-lt"/>
                <a:ea typeface="+mn-ea"/>
                <a:cs typeface="+mn-cs"/>
              </a:rPr>
              <a:t>- Yeterli kapasitede sabit disk (örneğin, birkaç terabayt harici sabit disk sürücüsü);</a:t>
            </a:r>
          </a:p>
          <a:p>
            <a:pPr algn="l" rtl="0"/>
            <a:r>
              <a:rPr lang="tr" sz="1200" b="0" i="0" u="none" kern="1200" baseline="0">
                <a:solidFill>
                  <a:schemeClr val="tx1"/>
                </a:solidFill>
                <a:effectLst/>
                <a:latin typeface="+mn-lt"/>
                <a:ea typeface="+mn-ea"/>
                <a:cs typeface="+mn-cs"/>
              </a:rPr>
              <a:t>- Yazma engelleyici donanım (yerinde görüntüleme ve öncelik belirleme amaçları için);</a:t>
            </a:r>
          </a:p>
          <a:p>
            <a:pPr algn="l" rtl="0"/>
            <a:r>
              <a:rPr lang="tr" sz="1200" b="0" i="0" u="none" kern="1200" baseline="0">
                <a:solidFill>
                  <a:schemeClr val="tx1"/>
                </a:solidFill>
                <a:effectLst/>
                <a:latin typeface="+mn-lt"/>
                <a:ea typeface="+mn-ea"/>
                <a:cs typeface="+mn-cs"/>
              </a:rPr>
              <a:t>- Adli bilişim ön yükleme DVD'leri (görevlilerin adli amaçlarla kullanımları konusunda eğitildikleri zamanlar için);</a:t>
            </a:r>
          </a:p>
          <a:p>
            <a:pPr algn="l" rtl="0"/>
            <a:r>
              <a:rPr lang="tr" sz="1200" b="0" i="0" u="none" kern="1200" baseline="0">
                <a:solidFill>
                  <a:schemeClr val="tx1"/>
                </a:solidFill>
                <a:effectLst/>
                <a:latin typeface="+mn-lt"/>
                <a:ea typeface="+mn-ea"/>
                <a:cs typeface="+mn-cs"/>
              </a:rPr>
              <a:t>- Adli bilişim canlı veri araçları (görevlilerin adli amaçlarla kullanımları konusunda eğitildikleri zamanlar için);</a:t>
            </a:r>
          </a:p>
          <a:p>
            <a:pPr algn="l" rtl="0"/>
            <a:r>
              <a:rPr lang="tr" sz="1200" b="0" i="0" u="none" kern="1200" baseline="0">
                <a:solidFill>
                  <a:schemeClr val="tx1"/>
                </a:solidFill>
                <a:effectLst/>
                <a:latin typeface="+mn-lt"/>
                <a:ea typeface="+mn-ea"/>
                <a:cs typeface="+mn-cs"/>
              </a:rPr>
              <a:t>- Taşıma (ekip üyeleri, el koyma araçları ve ekipmanları ve el koyulan deliller için olay yerine ve olay yerinden).</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37</a:t>
            </a:fld>
            <a:endParaRPr lang="tr" altLang="en-US"/>
          </a:p>
        </p:txBody>
      </p:sp>
    </p:spTree>
    <p:extLst>
      <p:ext uri="{BB962C8B-B14F-4D97-AF65-F5344CB8AC3E}">
        <p14:creationId xmlns:p14="http://schemas.microsoft.com/office/powerpoint/2010/main" val="6443902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effectLst/>
                <a:latin typeface="+mn-lt"/>
                <a:ea typeface="+mn-ea"/>
                <a:cs typeface="+mn-cs"/>
              </a:rPr>
              <a:t>Olay yerinin güvenliğinin sağlanması aşağıdaki adımları içerir:</a:t>
            </a:r>
          </a:p>
          <a:p>
            <a:pPr algn="l" rtl="0"/>
            <a:r>
              <a:rPr lang="tr" sz="1200" b="0" i="0" u="none" kern="1200" baseline="0">
                <a:solidFill>
                  <a:schemeClr val="tx1"/>
                </a:solidFill>
                <a:effectLst/>
                <a:latin typeface="+mn-lt"/>
                <a:ea typeface="+mn-ea"/>
                <a:cs typeface="+mn-cs"/>
              </a:rPr>
              <a:t>• Suç mahalinin güvenliğini sağlamak için ülkenizdeki/bölgenizdeki standart politika ve prosedürü izleyin:</a:t>
            </a:r>
          </a:p>
          <a:p>
            <a:pPr algn="l" rtl="0"/>
            <a:r>
              <a:rPr lang="tr" sz="1200" b="0" i="0" u="none" kern="1200" baseline="0">
                <a:solidFill>
                  <a:schemeClr val="tx1"/>
                </a:solidFill>
                <a:effectLst/>
                <a:latin typeface="+mn-lt"/>
                <a:ea typeface="+mn-ea"/>
                <a:cs typeface="+mn-cs"/>
              </a:rPr>
              <a:t>• Toplanacak herhangi bir delilin (ekipmanlar ve güç kaynağı dahil) yakınında bulunan tüm kişileri uzaklaştırın;</a:t>
            </a:r>
          </a:p>
          <a:p>
            <a:pPr algn="l" rtl="0"/>
            <a:r>
              <a:rPr lang="tr" sz="1200" b="0" i="0" u="none" kern="1200" baseline="0">
                <a:solidFill>
                  <a:schemeClr val="tx1"/>
                </a:solidFill>
                <a:effectLst/>
                <a:latin typeface="+mn-lt"/>
                <a:ea typeface="+mn-ea"/>
                <a:cs typeface="+mn-cs"/>
              </a:rPr>
              <a:t>• Kişisel ve taşınabilir cihazlar dahil tüm elektronik cihazların güvenliğini sağlayın;</a:t>
            </a:r>
          </a:p>
          <a:p>
            <a:pPr algn="l" rtl="0"/>
            <a:r>
              <a:rPr lang="tr" sz="1200" b="0" i="0" u="none" kern="1200" baseline="0">
                <a:solidFill>
                  <a:schemeClr val="tx1"/>
                </a:solidFill>
                <a:effectLst/>
                <a:latin typeface="+mn-lt"/>
                <a:ea typeface="+mn-ea"/>
                <a:cs typeface="+mn-cs"/>
              </a:rPr>
              <a:t>• Yetkisiz kişilerden gelen yardım veya teknik destek tekliflerini reddedin.</a:t>
            </a:r>
          </a:p>
          <a:p>
            <a:pPr algn="l" rtl="0"/>
            <a:r>
              <a:rPr lang="tr" sz="1200" b="0" i="0" u="none" kern="1200" baseline="0">
                <a:solidFill>
                  <a:schemeClr val="tx1"/>
                </a:solidFill>
                <a:effectLst/>
                <a:latin typeface="+mn-lt"/>
                <a:ea typeface="+mn-ea"/>
                <a:cs typeface="+mn-cs"/>
              </a:rPr>
              <a:t>• Kapalı bir bilgisayarı veya elektronik cihazı kapalı bırakın.</a:t>
            </a:r>
          </a:p>
          <a:p>
            <a:pPr algn="l" rtl="0"/>
            <a:r>
              <a:rPr lang="tr" sz="1200" b="0" i="0" u="none" kern="1200" baseline="0">
                <a:solidFill>
                  <a:schemeClr val="tx1"/>
                </a:solidFill>
                <a:effectLst/>
                <a:latin typeface="+mn-lt"/>
                <a:ea typeface="+mn-ea"/>
                <a:cs typeface="+mn-cs"/>
              </a:rPr>
              <a:t>Bir bilgisayar açıksa veya durum belirlenemiyorsa, soruşturmacı kılavuzda bölüm 3.4.3'te açıklanan adımları izlemelidir;</a:t>
            </a:r>
            <a:endParaRPr lang="tr" sz="1200" kern="1200" dirty="0">
              <a:solidFill>
                <a:schemeClr val="tx1"/>
              </a:solidFill>
              <a:effectLst/>
              <a:latin typeface="+mn-lt"/>
              <a:ea typeface="+mn-ea"/>
              <a:cs typeface="+mn-cs"/>
            </a:endParaRPr>
          </a:p>
          <a:p>
            <a:pPr algn="l" rtl="0"/>
            <a:r>
              <a:rPr lang="tr" sz="1200" b="0" i="0" u="none" kern="1200" baseline="0">
                <a:solidFill>
                  <a:schemeClr val="tx1"/>
                </a:solidFill>
                <a:effectLst/>
                <a:latin typeface="+mn-lt"/>
                <a:ea typeface="+mn-ea"/>
                <a:cs typeface="+mn-cs"/>
              </a:rPr>
              <a:t>• Bölüm 3.5'te açıklanan adımları izleyerek uçucu verileri fiziksel ve elektronik olarak koruyun;</a:t>
            </a:r>
          </a:p>
          <a:p>
            <a:pPr algn="l" rtl="0"/>
            <a:r>
              <a:rPr lang="tr" sz="1200" b="0" i="0" u="none" kern="1200" baseline="0">
                <a:solidFill>
                  <a:schemeClr val="tx1"/>
                </a:solidFill>
                <a:effectLst/>
                <a:latin typeface="+mn-lt"/>
                <a:ea typeface="+mn-ea"/>
                <a:cs typeface="+mn-cs"/>
              </a:rPr>
              <a:t>• Toplanmayacak ilgili elektronik bileşenleri belirleyin ve belgelendirin;</a:t>
            </a:r>
          </a:p>
          <a:p>
            <a:pPr algn="l" rtl="0"/>
            <a:r>
              <a:rPr lang="tr" sz="1200" b="0" i="0" u="none" kern="1200" baseline="0">
                <a:solidFill>
                  <a:schemeClr val="tx1"/>
                </a:solidFill>
                <a:effectLst/>
                <a:latin typeface="+mn-lt"/>
                <a:ea typeface="+mn-ea"/>
                <a:cs typeface="+mn-cs"/>
              </a:rPr>
              <a:t>• Cihazlara bağlı telefon ve ağ hatlarını belirleyin, belgelendirin ve etiketleyin;</a:t>
            </a:r>
          </a:p>
          <a:p>
            <a:pPr algn="l" rtl="0"/>
            <a:r>
              <a:rPr lang="tr" sz="1200" b="0" i="0" u="none" kern="1200" baseline="0">
                <a:solidFill>
                  <a:schemeClr val="tx1"/>
                </a:solidFill>
                <a:effectLst/>
                <a:latin typeface="+mn-lt"/>
                <a:ea typeface="+mn-ea"/>
                <a:cs typeface="+mn-cs"/>
              </a:rPr>
              <a:t>El koyulacak bir cihazdan başka bir delil toplanması gerekip gerekmediğine karar verin (örneğin DNA, parmak izleri, uyuşturucu, hızlandırıcılar);</a:t>
            </a:r>
          </a:p>
          <a:p>
            <a:pPr algn="l" rtl="0"/>
            <a:r>
              <a:rPr lang="tr" sz="1200" b="0" i="0" u="none" kern="1200" baseline="0">
                <a:solidFill>
                  <a:schemeClr val="tx1"/>
                </a:solidFill>
                <a:effectLst/>
                <a:latin typeface="+mn-lt"/>
                <a:ea typeface="+mn-ea"/>
                <a:cs typeface="+mn-cs"/>
              </a:rPr>
              <a:t>- Başka deliller de toplanacaksa, o delil türü için ilgili el kitabında belirtilen genel prosedürleri izleyin;</a:t>
            </a:r>
          </a:p>
          <a:p>
            <a:pPr algn="l" rtl="0"/>
            <a:r>
              <a:rPr lang="tr" sz="1200" b="0" i="0" u="none" kern="1200" baseline="0">
                <a:solidFill>
                  <a:schemeClr val="tx1"/>
                </a:solidFill>
                <a:effectLst/>
                <a:latin typeface="+mn-lt"/>
                <a:ea typeface="+mn-ea"/>
                <a:cs typeface="+mn-cs"/>
              </a:rPr>
              <a:t>- Zarar verici tekniklerin kullanımını elektronik deliller elde edilene kadar erteleyin;</a:t>
            </a:r>
          </a:p>
          <a:p>
            <a:pPr algn="l" rtl="0"/>
            <a:r>
              <a:rPr lang="tr" sz="1200" b="0" i="0" u="none" kern="1200" baseline="0">
                <a:solidFill>
                  <a:schemeClr val="tx1"/>
                </a:solidFill>
                <a:effectLst/>
                <a:latin typeface="+mn-lt"/>
                <a:ea typeface="+mn-ea"/>
                <a:cs typeface="+mn-cs"/>
              </a:rPr>
              <a:t>  § E-delil kurtarma işlemi tamamlandıktan sonra gizli izleri toplayın (çünkü klavyeler, bilgisayar fareleri, disketler, CD'ler veya diğer bileşenlerde gizli parmak izleri veya korunması gereken diğer fiziksel deliller olabilir);</a:t>
            </a:r>
          </a:p>
          <a:p>
            <a:pPr algn="l" rtl="0"/>
            <a:r>
              <a:rPr lang="tr" sz="1200" b="0" i="0" u="none" kern="1200" baseline="0">
                <a:solidFill>
                  <a:schemeClr val="tx1"/>
                </a:solidFill>
                <a:effectLst/>
                <a:latin typeface="+mn-lt"/>
                <a:ea typeface="+mn-ea"/>
                <a:cs typeface="+mn-cs"/>
              </a:rPr>
              <a:t>  § Ekipman ve verilere zarar verebileceğinden, olay yerinden parmak izi toplamak için alüminyum tozu kullanmayın.</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38</a:t>
            </a:fld>
            <a:endParaRPr lang="tr" altLang="en-US"/>
          </a:p>
        </p:txBody>
      </p:sp>
    </p:spTree>
    <p:extLst>
      <p:ext uri="{BB962C8B-B14F-4D97-AF65-F5344CB8AC3E}">
        <p14:creationId xmlns:p14="http://schemas.microsoft.com/office/powerpoint/2010/main" val="2118038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effectLst/>
                <a:latin typeface="+mn-lt"/>
                <a:ea typeface="+mn-ea"/>
                <a:cs typeface="+mn-cs"/>
              </a:rPr>
              <a:t>El koyulacak bir cihazdan başka bir delil toplanması gerekip gerekmediğine karar verin (örneğin DNA, parmak izleri, uyuşturucu, hızlandırıcılar);</a:t>
            </a:r>
          </a:p>
          <a:p>
            <a:pPr algn="l" rtl="0"/>
            <a:r>
              <a:rPr lang="tr" sz="1200" b="0" i="0" u="none" kern="1200" baseline="0">
                <a:solidFill>
                  <a:schemeClr val="tx1"/>
                </a:solidFill>
                <a:effectLst/>
                <a:latin typeface="+mn-lt"/>
                <a:ea typeface="+mn-ea"/>
                <a:cs typeface="+mn-cs"/>
              </a:rPr>
              <a:t>- Başka deliller de toplanacaksa, o delil türü için ilgili el kitabında belirtilen genel prosedürleri izleyin;</a:t>
            </a:r>
          </a:p>
          <a:p>
            <a:pPr algn="l" rtl="0"/>
            <a:r>
              <a:rPr lang="tr" sz="1200" b="0" i="0" u="none" kern="1200" baseline="0">
                <a:solidFill>
                  <a:schemeClr val="tx1"/>
                </a:solidFill>
                <a:effectLst/>
                <a:latin typeface="+mn-lt"/>
                <a:ea typeface="+mn-ea"/>
                <a:cs typeface="+mn-cs"/>
              </a:rPr>
              <a:t>- Zarar verici tekniklerin kullanımını elektronik deliller elde edilene kadar erteleyin;</a:t>
            </a:r>
          </a:p>
          <a:p>
            <a:pPr algn="l" rtl="0"/>
            <a:r>
              <a:rPr lang="tr" sz="1200" b="0" i="0" u="none" kern="1200" baseline="0">
                <a:solidFill>
                  <a:schemeClr val="tx1"/>
                </a:solidFill>
                <a:effectLst/>
                <a:latin typeface="+mn-lt"/>
                <a:ea typeface="+mn-ea"/>
                <a:cs typeface="+mn-cs"/>
              </a:rPr>
              <a:t>  § E-delil kurtarma işlemi tamamlandıktan sonra gizli izleri toplayın (çünkü klavyeler, bilgisayar fareleri, disketler, CD'ler veya diğer bileşenlerde gizli parmak izleri veya korunması gereken diğer fiziksel deliller olabilir);</a:t>
            </a:r>
          </a:p>
          <a:p>
            <a:pPr algn="l" rtl="0"/>
            <a:r>
              <a:rPr lang="tr" sz="1200" b="0" i="0" u="none" kern="1200" baseline="0">
                <a:solidFill>
                  <a:schemeClr val="tx1"/>
                </a:solidFill>
                <a:effectLst/>
                <a:latin typeface="+mn-lt"/>
                <a:ea typeface="+mn-ea"/>
                <a:cs typeface="+mn-cs"/>
              </a:rPr>
              <a:t>  § Ekipman ve verilere zarar verebileceğinden, olay yerinden parmak izi toplamak için alüminyum tozu kullanmayın.</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39</a:t>
            </a:fld>
            <a:endParaRPr lang="tr" altLang="en-US"/>
          </a:p>
        </p:txBody>
      </p:sp>
    </p:spTree>
    <p:extLst>
      <p:ext uri="{BB962C8B-B14F-4D97-AF65-F5344CB8AC3E}">
        <p14:creationId xmlns:p14="http://schemas.microsoft.com/office/powerpoint/2010/main" val="22034916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tr" b="0" i="0" u="none" baseline="0">
                <a:latin typeface="Calibri" charset="0"/>
              </a:rPr>
              <a:t>Olay yerinin belgelendirilmesi, tüm el koyma prosedürü boyunca devam eden bir süreçtir. Bilgisayarların, depolama ortamlarının ve diğer elektronik ve geleneksel cihazların yerini ve durumunu doğru bir şekilde belgelendirmek çok önemlidir. Bu bölümde, belgelendirilecek bilgilerin yalnızca bir özeti verilmektedir. </a:t>
            </a:r>
            <a:endParaRPr lang="tr" dirty="0">
              <a:latin typeface="Calibri" charset="0"/>
            </a:endParaRPr>
          </a:p>
          <a:p>
            <a:pPr marL="0" lvl="0" indent="0" algn="l" rtl="0">
              <a:buFont typeface="Arial" charset="0"/>
              <a:buNone/>
            </a:pPr>
            <a:r>
              <a:rPr lang="tr" sz="1200" b="0" i="0" u="none" baseline="0">
                <a:latin typeface="Calibri" charset="0"/>
              </a:rPr>
              <a:t>Fiziksel Olay Yeri</a:t>
            </a:r>
          </a:p>
          <a:p>
            <a:pPr marL="0" lvl="0" indent="0" algn="l" rtl="0">
              <a:buFont typeface="Arial" charset="0"/>
              <a:buNone/>
            </a:pPr>
            <a:r>
              <a:rPr lang="tr" sz="1200" b="0" i="0" u="none" baseline="0">
                <a:latin typeface="Calibri" charset="0"/>
              </a:rPr>
              <a:t>Elektronik Deliller</a:t>
            </a:r>
          </a:p>
          <a:p>
            <a:pPr marL="0" lvl="0" indent="0" algn="l" rtl="0">
              <a:buFont typeface="Arial" charset="0"/>
              <a:buNone/>
            </a:pPr>
            <a:r>
              <a:rPr lang="tr" sz="1200" b="0" i="0" u="none" baseline="0">
                <a:latin typeface="Calibri" charset="0"/>
              </a:rPr>
              <a:t>Kişiler</a:t>
            </a:r>
          </a:p>
          <a:p>
            <a:pPr marL="0" lvl="0" indent="0" algn="l" rtl="0">
              <a:buFont typeface="Arial" charset="0"/>
              <a:buNone/>
            </a:pPr>
            <a:endParaRPr lang="tr" sz="1200" dirty="0">
              <a:latin typeface="Calibri" charset="0"/>
            </a:endParaRPr>
          </a:p>
          <a:p>
            <a:pPr lvl="0" algn="just" rtl="0">
              <a:buFont typeface="Arial" charset="0"/>
              <a:buNone/>
              <a:defRPr/>
            </a:pPr>
            <a:r>
              <a:rPr lang="tr" b="0" i="0" u="none" baseline="0">
                <a:ea typeface="+mn-ea"/>
              </a:rPr>
              <a:t>Bulunan tüm ilgili ekipmanların ayrıntıları</a:t>
            </a:r>
            <a:endParaRPr lang="tr" dirty="0">
              <a:ea typeface="+mn-ea"/>
            </a:endParaRPr>
          </a:p>
          <a:p>
            <a:pPr lvl="0" algn="just" rtl="0">
              <a:buFont typeface="Arial" charset="0"/>
              <a:buNone/>
              <a:defRPr/>
            </a:pPr>
            <a:r>
              <a:rPr lang="tr" b="0" i="0" u="none" baseline="0">
                <a:ea typeface="+mn-ea"/>
              </a:rPr>
              <a:t>Bilgisayarın güç durumu da dahil olmak üzere elektronik delil içeren veya sunan her bir bilgisayar sisteminin durumu ve konumu</a:t>
            </a:r>
            <a:endParaRPr lang="tr" dirty="0">
              <a:ea typeface="+mn-ea"/>
            </a:endParaRPr>
          </a:p>
          <a:p>
            <a:pPr lvl="0" algn="just" rtl="0">
              <a:buFont typeface="Arial" charset="0"/>
              <a:buNone/>
              <a:defRPr/>
            </a:pPr>
            <a:r>
              <a:rPr lang="tr" b="0" i="0" u="none" baseline="0">
                <a:ea typeface="+mn-ea"/>
              </a:rPr>
              <a:t>Bilgisayar sistemi veya diğer cihazların gelen ve giden tüm bağlantılarını (kablo veya kablosuz) belgelendirin.</a:t>
            </a:r>
            <a:endParaRPr lang="tr" dirty="0">
              <a:ea typeface="+mn-ea"/>
            </a:endParaRPr>
          </a:p>
          <a:p>
            <a:pPr lvl="0" algn="just" rtl="0">
              <a:buFont typeface="Arial" charset="0"/>
              <a:buNone/>
              <a:defRPr/>
            </a:pPr>
            <a:r>
              <a:rPr lang="tr" b="0" i="0" u="none" baseline="0">
                <a:ea typeface="+mn-ea"/>
              </a:rPr>
              <a:t>Daha sonra eksiksiz olarak yeniden birleştirilebilmeleri için tüm portları ve kabloları etiketleyin.</a:t>
            </a:r>
          </a:p>
          <a:p>
            <a:pPr lvl="0" algn="just" rtl="0">
              <a:buFont typeface="Arial" charset="0"/>
              <a:buNone/>
              <a:defRPr/>
            </a:pPr>
            <a:r>
              <a:rPr lang="tr" b="0" i="0" u="none" baseline="0">
                <a:ea typeface="+mn-ea"/>
              </a:rPr>
              <a:t>Kullanılmayan portları "kullanılmıyor" olarak etiketleyin. Diğer depolama ortamlarını belirlemek için dizüstü bilgisayar yerleştirme istasyonlarını belirleyin.</a:t>
            </a:r>
            <a:endParaRPr lang="tr" dirty="0">
              <a:ea typeface="+mn-ea"/>
            </a:endParaRPr>
          </a:p>
          <a:p>
            <a:pPr marL="0" lvl="0" indent="0" algn="l" rtl="0">
              <a:buFont typeface="Arial" charset="0"/>
              <a:buNone/>
            </a:pPr>
            <a:endParaRPr lang="tr" sz="1200" dirty="0">
              <a:latin typeface="Calibri" charset="0"/>
            </a:endParaRPr>
          </a:p>
          <a:p>
            <a:pPr lvl="0" algn="just" rtl="0">
              <a:buFont typeface="Arial" charset="0"/>
              <a:buNone/>
            </a:pPr>
            <a:r>
              <a:rPr lang="tr" b="0" i="0" u="none" baseline="0">
                <a:latin typeface="Calibri" charset="0"/>
              </a:rPr>
              <a:t>Müdahale sırasında monitörün ayrıntılarını belgelendirin.</a:t>
            </a:r>
            <a:endParaRPr lang="tr" dirty="0">
              <a:latin typeface="Calibri" charset="0"/>
            </a:endParaRPr>
          </a:p>
          <a:p>
            <a:pPr lvl="0" algn="just" rtl="0">
              <a:buFont typeface="Arial" charset="0"/>
              <a:buNone/>
            </a:pPr>
            <a:r>
              <a:rPr lang="tr" b="0" i="0" u="none" baseline="0">
                <a:latin typeface="Calibri" charset="0"/>
              </a:rPr>
              <a:t>Bilgisayarın önünün ve monitör ekranının ve diğer bileşenlerin fotoğrafını çekin.</a:t>
            </a:r>
            <a:endParaRPr lang="tr" dirty="0">
              <a:latin typeface="Calibri" charset="0"/>
            </a:endParaRPr>
          </a:p>
          <a:p>
            <a:pPr lvl="0" algn="just" rtl="0">
              <a:buFont typeface="Arial" charset="0"/>
              <a:buNone/>
            </a:pPr>
            <a:r>
              <a:rPr lang="tr" b="0" i="0" u="none" baseline="0">
                <a:latin typeface="Calibri" charset="0"/>
              </a:rPr>
              <a:t>Monitör ekranında görünenlerle ilgili yazılı notlar alın.</a:t>
            </a:r>
            <a:endParaRPr lang="tr" dirty="0">
              <a:latin typeface="Calibri" charset="0"/>
            </a:endParaRPr>
          </a:p>
          <a:p>
            <a:pPr lvl="0" algn="just" rtl="0">
              <a:buFont typeface="Arial" charset="0"/>
              <a:buNone/>
            </a:pPr>
            <a:r>
              <a:rPr lang="tr" b="0" i="0" u="none" baseline="0">
                <a:latin typeface="Calibri" charset="0"/>
              </a:rPr>
              <a:t>Çalışan programların videosunu çekin veya monitör ekranı etkinliğinin daha kapsamlı belgelerini oluşturun.</a:t>
            </a:r>
            <a:endParaRPr lang="tr" dirty="0">
              <a:latin typeface="Calibri" charset="0"/>
            </a:endParaRPr>
          </a:p>
          <a:p>
            <a:pPr lvl="0" algn="just" rtl="0">
              <a:buFont typeface="Arial" charset="0"/>
              <a:buNone/>
            </a:pPr>
            <a:r>
              <a:rPr lang="tr" b="0" i="0" u="none" baseline="0">
                <a:latin typeface="Calibri" charset="0"/>
              </a:rPr>
              <a:t>Toplanmayacak ilgili elektronik bileşenleri belgelendirin.</a:t>
            </a:r>
            <a:endParaRPr lang="tr" dirty="0">
              <a:latin typeface="Calibri" charset="0"/>
            </a:endParaRP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40</a:t>
            </a:fld>
            <a:endParaRPr lang="tr" altLang="en-US"/>
          </a:p>
        </p:txBody>
      </p:sp>
    </p:spTree>
    <p:extLst>
      <p:ext uri="{BB962C8B-B14F-4D97-AF65-F5344CB8AC3E}">
        <p14:creationId xmlns:p14="http://schemas.microsoft.com/office/powerpoint/2010/main" val="3079915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baseline="0" dirty="0"/>
              <a:t>Bu oturum, 5 bölüme ayrılacaktır.</a:t>
            </a:r>
          </a:p>
          <a:p>
            <a:pPr algn="l" rtl="0"/>
            <a:r>
              <a:rPr lang="tr" sz="1200" b="0" i="0" u="none" baseline="0" dirty="0"/>
              <a:t>Amaç, bir bilgisayarın veya İnternete bağlanabilen ve bilgisayarla benzerlikleri olan bir cihazın ne olduğunu açıklamaktır.</a:t>
            </a:r>
          </a:p>
          <a:p>
            <a:pPr algn="l" rtl="0"/>
            <a:r>
              <a:rPr lang="tr" sz="1200" b="0" i="0" u="none" baseline="0" dirty="0"/>
              <a:t>Daha sonra İnternetin ne olduğunu ve nasıl çalıştığını açıklamak,</a:t>
            </a:r>
          </a:p>
          <a:p>
            <a:pPr algn="l" rtl="0"/>
            <a:r>
              <a:rPr lang="tr" sz="1200" b="0" i="0" u="none" baseline="0" dirty="0"/>
              <a:t>Ve sonra bilgisayarın İnternete nasıl bağlandığına bakmak,</a:t>
            </a:r>
          </a:p>
          <a:p>
            <a:pPr algn="l" rtl="0"/>
            <a:r>
              <a:rPr lang="tr" sz="1200" b="0" i="0" u="none" baseline="0" dirty="0"/>
              <a:t>Ve sonra İnternette neler olduğuna bakmaktır.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t>4</a:t>
            </a:fld>
            <a:endParaRPr lang="tr"/>
          </a:p>
        </p:txBody>
      </p:sp>
    </p:spTree>
    <p:extLst>
      <p:ext uri="{BB962C8B-B14F-4D97-AF65-F5344CB8AC3E}">
        <p14:creationId xmlns:p14="http://schemas.microsoft.com/office/powerpoint/2010/main"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rtl="0">
              <a:buFont typeface="Arial" charset="0"/>
              <a:buNone/>
              <a:defRPr/>
            </a:pPr>
            <a:r>
              <a:rPr lang="tr" sz="1200" b="0" i="0" u="none" baseline="0" dirty="0">
                <a:ea typeface="+mn-ea"/>
              </a:rPr>
              <a:t>Cihazın/sistemin amacı </a:t>
            </a:r>
            <a:endParaRPr lang="tr" sz="1200" dirty="0">
              <a:ea typeface="+mn-ea"/>
            </a:endParaRPr>
          </a:p>
          <a:p>
            <a:pPr marL="57150" lvl="0" indent="0" algn="just" rtl="0">
              <a:buFont typeface="Arial" charset="0"/>
              <a:buNone/>
              <a:defRPr/>
            </a:pPr>
            <a:r>
              <a:rPr lang="tr" sz="1200" b="0" i="0" u="none" baseline="0" dirty="0">
                <a:ea typeface="+mn-ea"/>
              </a:rPr>
              <a:t>Olay yerinde bulunan cihazların/sistemlerin sahipleri ve/veya kullanıcıları, parolalar, kullanıcı adları ve İnternet Servis Sağlayıcısı</a:t>
            </a:r>
            <a:endParaRPr lang="tr" sz="1200" dirty="0">
              <a:ea typeface="+mn-ea"/>
            </a:endParaRPr>
          </a:p>
          <a:p>
            <a:pPr marL="57150" lvl="0" indent="0" algn="just" rtl="0">
              <a:buFont typeface="Arial" charset="0"/>
              <a:buNone/>
              <a:defRPr/>
            </a:pPr>
            <a:r>
              <a:rPr lang="tr" sz="1200" b="0" i="0" u="none" baseline="0" dirty="0">
                <a:ea typeface="+mn-ea"/>
              </a:rPr>
              <a:t>Sisteme, yazılımlara veya verilere erişim sağlamak için gereken şifreler </a:t>
            </a:r>
            <a:endParaRPr lang="tr" sz="1200" dirty="0">
              <a:ea typeface="+mn-ea"/>
            </a:endParaRPr>
          </a:p>
          <a:p>
            <a:pPr marL="57150" lvl="0" indent="0" algn="just" rtl="0">
              <a:buFont typeface="Arial" charset="0"/>
              <a:buNone/>
              <a:defRPr/>
            </a:pPr>
            <a:r>
              <a:rPr lang="tr" sz="1200" b="0" i="0" u="none" baseline="0" dirty="0">
                <a:ea typeface="+mn-ea"/>
              </a:rPr>
              <a:t>Tüm benzersiz güvenlik sistemleri veya yıkıcı cihazlar</a:t>
            </a:r>
          </a:p>
          <a:p>
            <a:pPr marL="57150" lvl="0" indent="0" algn="just" rtl="0">
              <a:buFont typeface="Arial" charset="0"/>
              <a:buNone/>
              <a:defRPr/>
            </a:pPr>
            <a:r>
              <a:rPr lang="tr" sz="1200" b="0" i="0" u="none" baseline="0" dirty="0">
                <a:ea typeface="+mn-ea"/>
              </a:rPr>
              <a:t>Facebook veya diğer çevrim içi sosyal ağ sitelerindeki hesap bilgileri</a:t>
            </a:r>
            <a:endParaRPr lang="tr" sz="1200" dirty="0">
              <a:ea typeface="+mn-ea"/>
            </a:endParaRPr>
          </a:p>
          <a:p>
            <a:pPr marL="57150" lvl="0" indent="0" algn="just" rtl="0">
              <a:buFont typeface="Arial" charset="0"/>
              <a:buNone/>
              <a:defRPr/>
            </a:pPr>
            <a:r>
              <a:rPr lang="tr" sz="1200" b="0" i="0" u="none" baseline="0" dirty="0">
                <a:ea typeface="+mn-ea"/>
              </a:rPr>
              <a:t>Olay yeri dışında depolanan veriler</a:t>
            </a:r>
            <a:endParaRPr lang="tr" sz="1200" dirty="0">
              <a:ea typeface="+mn-ea"/>
            </a:endParaRPr>
          </a:p>
          <a:p>
            <a:pPr marL="57150" lvl="0" indent="0" algn="just" rtl="0">
              <a:buFont typeface="Arial" charset="0"/>
              <a:buNone/>
              <a:defRPr/>
            </a:pPr>
            <a:r>
              <a:rPr lang="tr" sz="1200" b="0" i="0" u="none" baseline="0" dirty="0">
                <a:ea typeface="+mn-ea"/>
              </a:rPr>
              <a:t>Sistemde yüklü olan donanım veya yazılımları açıklayan herhangi bir belge</a:t>
            </a:r>
          </a:p>
          <a:p>
            <a:pPr marL="57150" lvl="0" indent="0" algn="just" rtl="0">
              <a:buFont typeface="Arial" charset="0"/>
              <a:buNone/>
              <a:defRPr/>
            </a:pPr>
            <a:r>
              <a:rPr lang="tr" sz="1200" b="0" i="0" u="none" baseline="0" dirty="0">
                <a:ea typeface="+mn-ea"/>
              </a:rPr>
              <a:t>Diğer ilgili bilgiler</a:t>
            </a:r>
            <a:endParaRPr lang="tr" sz="1200" dirty="0">
              <a:ea typeface="+mn-ea"/>
            </a:endParaRP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41</a:t>
            </a:fld>
            <a:endParaRPr lang="tr" altLang="en-US"/>
          </a:p>
        </p:txBody>
      </p:sp>
    </p:spTree>
    <p:extLst>
      <p:ext uri="{BB962C8B-B14F-4D97-AF65-F5344CB8AC3E}">
        <p14:creationId xmlns:p14="http://schemas.microsoft.com/office/powerpoint/2010/main" val="18670882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slaytlar, olay yerinde nelerin bulunabileceğine dair görsel örneklerdir. </a:t>
            </a:r>
            <a:r>
              <a:rPr lang="tr-TR" b="0" i="0" u="none" baseline="0" dirty="0" smtClean="0"/>
              <a:t>Eğitici</a:t>
            </a:r>
            <a:r>
              <a:rPr lang="tr" b="0" i="0" u="none" baseline="0" dirty="0" smtClean="0"/>
              <a:t>, </a:t>
            </a:r>
            <a:r>
              <a:rPr lang="tr-TR" b="0" i="0" u="none" baseline="0" dirty="0" err="1" smtClean="0"/>
              <a:t>katılıcımlardan</a:t>
            </a:r>
            <a:r>
              <a:rPr lang="tr" b="0" i="0" u="none" baseline="0" dirty="0" smtClean="0"/>
              <a:t> </a:t>
            </a:r>
            <a:r>
              <a:rPr lang="tr" b="0" i="0" u="none" baseline="0" dirty="0"/>
              <a:t>resimlere bakıp olası delil kaynaklarını belirlemelerini istemek için slaytları cihaz isimlerinin yazdığı okları saklayacak şekilde düzenleyebilir.</a:t>
            </a:r>
            <a:endParaRPr lang="tr" dirty="0"/>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42</a:t>
            </a:fld>
            <a:endParaRPr lang="tr" altLang="en-US"/>
          </a:p>
        </p:txBody>
      </p:sp>
    </p:spTree>
    <p:extLst>
      <p:ext uri="{BB962C8B-B14F-4D97-AF65-F5344CB8AC3E}">
        <p14:creationId xmlns:p14="http://schemas.microsoft.com/office/powerpoint/2010/main" val="38888486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rtl="0">
              <a:buFont typeface="Arial" charset="0"/>
              <a:buNone/>
              <a:defRPr/>
            </a:pPr>
            <a:r>
              <a:rPr lang="tr" sz="1200" b="0" i="0" u="none" baseline="0" dirty="0">
                <a:ea typeface="+mn-ea"/>
              </a:rPr>
              <a:t>Cihazın/sistemin amacı </a:t>
            </a:r>
            <a:endParaRPr lang="tr" sz="1200" dirty="0">
              <a:ea typeface="+mn-ea"/>
            </a:endParaRPr>
          </a:p>
          <a:p>
            <a:pPr marL="57150" lvl="0" indent="0" algn="just" rtl="0">
              <a:buFont typeface="Arial" charset="0"/>
              <a:buNone/>
              <a:defRPr/>
            </a:pPr>
            <a:r>
              <a:rPr lang="tr" sz="1200" b="0" i="0" u="none" baseline="0" dirty="0">
                <a:ea typeface="+mn-ea"/>
              </a:rPr>
              <a:t>Olay yerinde bulunan cihazların/sistemlerin sahipleri ve/veya kullanıcıları, parolalar, kullanıcı adları ve İnternet Servis Sağlayıcısı</a:t>
            </a:r>
            <a:endParaRPr lang="tr" sz="1200" dirty="0">
              <a:ea typeface="+mn-ea"/>
            </a:endParaRPr>
          </a:p>
          <a:p>
            <a:pPr marL="57150" lvl="0" indent="0" algn="just" rtl="0">
              <a:buFont typeface="Arial" charset="0"/>
              <a:buNone/>
              <a:defRPr/>
            </a:pPr>
            <a:r>
              <a:rPr lang="tr" sz="1200" b="0" i="0" u="none" baseline="0" dirty="0">
                <a:ea typeface="+mn-ea"/>
              </a:rPr>
              <a:t>Sisteme, yazılımlara veya verilere erişim sağlamak için gereken şifreler </a:t>
            </a:r>
            <a:endParaRPr lang="tr" sz="1200" dirty="0">
              <a:ea typeface="+mn-ea"/>
            </a:endParaRPr>
          </a:p>
          <a:p>
            <a:pPr marL="57150" lvl="0" indent="0" algn="just" rtl="0">
              <a:buFont typeface="Arial" charset="0"/>
              <a:buNone/>
              <a:defRPr/>
            </a:pPr>
            <a:r>
              <a:rPr lang="tr" sz="1200" b="0" i="0" u="none" baseline="0" dirty="0">
                <a:ea typeface="+mn-ea"/>
              </a:rPr>
              <a:t>Tüm benzersiz güvenlik sistemleri veya yıkıcı cihazlar</a:t>
            </a:r>
          </a:p>
          <a:p>
            <a:pPr marL="57150" lvl="0" indent="0" algn="just" rtl="0">
              <a:buFont typeface="Arial" charset="0"/>
              <a:buNone/>
              <a:defRPr/>
            </a:pPr>
            <a:r>
              <a:rPr lang="tr" sz="1200" b="0" i="0" u="none" baseline="0" dirty="0">
                <a:ea typeface="+mn-ea"/>
              </a:rPr>
              <a:t>Facebook veya diğer çevrim içi sosyal ağ sitelerindeki hesap bilgileri</a:t>
            </a:r>
            <a:endParaRPr lang="tr" sz="1200" dirty="0">
              <a:ea typeface="+mn-ea"/>
            </a:endParaRPr>
          </a:p>
          <a:p>
            <a:pPr marL="57150" lvl="0" indent="0" algn="just" rtl="0">
              <a:buFont typeface="Arial" charset="0"/>
              <a:buNone/>
              <a:defRPr/>
            </a:pPr>
            <a:r>
              <a:rPr lang="tr" sz="1200" b="0" i="0" u="none" baseline="0" dirty="0">
                <a:ea typeface="+mn-ea"/>
              </a:rPr>
              <a:t>Olay yeri dışında depolanan veriler</a:t>
            </a:r>
            <a:endParaRPr lang="tr" sz="1200" dirty="0">
              <a:ea typeface="+mn-ea"/>
            </a:endParaRPr>
          </a:p>
          <a:p>
            <a:pPr marL="57150" lvl="0" indent="0" algn="just" rtl="0">
              <a:buFont typeface="Arial" charset="0"/>
              <a:buNone/>
              <a:defRPr/>
            </a:pPr>
            <a:r>
              <a:rPr lang="tr" sz="1200" b="0" i="0" u="none" baseline="0" dirty="0">
                <a:ea typeface="+mn-ea"/>
              </a:rPr>
              <a:t>Sistemde yüklü olan donanım veya yazılımları açıklayan herhangi bir belge</a:t>
            </a:r>
          </a:p>
          <a:p>
            <a:pPr marL="57150" lvl="0" indent="0" algn="just" rtl="0">
              <a:buFont typeface="Arial" charset="0"/>
              <a:buNone/>
              <a:defRPr/>
            </a:pPr>
            <a:r>
              <a:rPr lang="tr" sz="1200" b="0" i="0" u="none" baseline="0" dirty="0">
                <a:ea typeface="+mn-ea"/>
              </a:rPr>
              <a:t>Diğer ilgili bilgiler</a:t>
            </a:r>
            <a:endParaRPr lang="tr" sz="1200" dirty="0">
              <a:ea typeface="+mn-ea"/>
            </a:endParaRP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43</a:t>
            </a:fld>
            <a:endParaRPr lang="tr" altLang="en-US"/>
          </a:p>
        </p:txBody>
      </p:sp>
    </p:spTree>
    <p:extLst>
      <p:ext uri="{BB962C8B-B14F-4D97-AF65-F5344CB8AC3E}">
        <p14:creationId xmlns:p14="http://schemas.microsoft.com/office/powerpoint/2010/main" val="3648983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Bilgisayarın açık mı kapalı mı olduğunu belirledikten sonra, aşağıdakilerden birini yapmanız gerekecektir:</a:t>
            </a:r>
          </a:p>
          <a:p>
            <a:pPr algn="l" rtl="0"/>
            <a:r>
              <a:rPr lang="tr" sz="1200" b="0" i="0" u="none" kern="1200" baseline="0" dirty="0">
                <a:solidFill>
                  <a:schemeClr val="tx1"/>
                </a:solidFill>
                <a:effectLst/>
                <a:latin typeface="+mn-lt"/>
                <a:ea typeface="+mn-ea"/>
                <a:cs typeface="+mn-cs"/>
              </a:rPr>
              <a:t>Durum A: Sistemin kapalı olduğunu belirlediniz; açmayın!</a:t>
            </a:r>
          </a:p>
          <a:p>
            <a:pPr algn="l" rtl="0"/>
            <a:r>
              <a:rPr lang="tr" sz="1200" b="0" i="0" u="none" kern="1200" baseline="0" dirty="0">
                <a:solidFill>
                  <a:schemeClr val="tx1"/>
                </a:solidFill>
                <a:effectLst/>
                <a:latin typeface="+mn-lt"/>
                <a:ea typeface="+mn-ea"/>
                <a:cs typeface="+mn-cs"/>
              </a:rPr>
              <a:t>• Güç kaynağı kablosunu hedef ekipmandan çıkarın (duvardaki prizden kapatmayın) ve bunun yapıldığı zamanı kaydedin.</a:t>
            </a:r>
          </a:p>
          <a:p>
            <a:pPr algn="l" rtl="0"/>
            <a:r>
              <a:rPr lang="tr" sz="1200" b="0" i="0" u="none" kern="1200" baseline="0" dirty="0">
                <a:solidFill>
                  <a:schemeClr val="tx1"/>
                </a:solidFill>
                <a:effectLst/>
                <a:latin typeface="+mn-lt"/>
                <a:ea typeface="+mn-ea"/>
                <a:cs typeface="+mn-cs"/>
              </a:rPr>
              <a:t>• Taşınabilir bir cihazsa, pil takımını da çıkarın. Varsa, ek pil takımlarını da çıkarın (bazı taşınabilir cihazların çok amaçlı yuvada disket sürücüsü veya CD sürücüsü yerine ikinci bir pili vardır).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Bilgisayar sistemi kapalıysa, onu kapalı tutun, çünkü başlatma işlemi bilgisayar verilerinde değişikliğe yol açar ve delilleri yok edebilir.</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44</a:t>
            </a:fld>
            <a:endParaRPr lang="tr" altLang="en-US"/>
          </a:p>
        </p:txBody>
      </p:sp>
    </p:spTree>
    <p:extLst>
      <p:ext uri="{BB962C8B-B14F-4D97-AF65-F5344CB8AC3E}">
        <p14:creationId xmlns:p14="http://schemas.microsoft.com/office/powerpoint/2010/main" val="21091261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effectLst/>
                <a:latin typeface="+mn-lt"/>
                <a:ea typeface="+mn-ea"/>
                <a:cs typeface="+mn-cs"/>
              </a:rPr>
              <a:t>Durum B: Sistemin açık olduğunu tespit ettiniz; kapatmayın!</a:t>
            </a:r>
          </a:p>
          <a:p>
            <a:pPr algn="l" rtl="0"/>
            <a:r>
              <a:rPr lang="tr" sz="1200" b="0" i="0" u="none" kern="1200" baseline="0">
                <a:solidFill>
                  <a:schemeClr val="tx1"/>
                </a:solidFill>
                <a:effectLst/>
                <a:latin typeface="+mn-lt"/>
                <a:ea typeface="+mn-ea"/>
                <a:cs typeface="+mn-cs"/>
              </a:rPr>
              <a:t>• Bir uzmanla iletişime geçmeyi deneyin:</a:t>
            </a:r>
          </a:p>
          <a:p>
            <a:pPr algn="l" rtl="0"/>
            <a:r>
              <a:rPr lang="tr" sz="1200" b="0" i="0" u="none" kern="1200" baseline="0">
                <a:solidFill>
                  <a:schemeClr val="tx1"/>
                </a:solidFill>
                <a:effectLst/>
                <a:latin typeface="+mn-lt"/>
                <a:ea typeface="+mn-ea"/>
                <a:cs typeface="+mn-cs"/>
              </a:rPr>
              <a:t>- Bir uzmana ulaşabildiyseniz, tavsiyelerine uyun;</a:t>
            </a:r>
          </a:p>
          <a:p>
            <a:pPr algn="l" rtl="0"/>
            <a:r>
              <a:rPr lang="tr" sz="1200" b="0" i="0" u="none" kern="1200" baseline="0">
                <a:solidFill>
                  <a:schemeClr val="tx1"/>
                </a:solidFill>
                <a:effectLst/>
                <a:latin typeface="+mn-lt"/>
                <a:ea typeface="+mn-ea"/>
                <a:cs typeface="+mn-cs"/>
              </a:rPr>
              <a:t>- Bir uzmana ulaşamadıysanız, bir sonraki talimata geçin.</a:t>
            </a:r>
          </a:p>
          <a:p>
            <a:pPr algn="l" rtl="0"/>
            <a:r>
              <a:rPr lang="tr" sz="1200" b="0" i="0" u="none" kern="1200" baseline="0">
                <a:solidFill>
                  <a:schemeClr val="tx1"/>
                </a:solidFill>
                <a:effectLst/>
                <a:latin typeface="+mn-lt"/>
                <a:ea typeface="+mn-ea"/>
                <a:cs typeface="+mn-cs"/>
              </a:rPr>
              <a:t>• Klavyeye veya diğer giriş cihazlarına dokunmayın.</a:t>
            </a:r>
          </a:p>
          <a:p>
            <a:pPr algn="l" rtl="0"/>
            <a:r>
              <a:rPr lang="tr" sz="1200" b="0" i="0" u="none" kern="1200" baseline="0">
                <a:solidFill>
                  <a:schemeClr val="tx1"/>
                </a:solidFill>
                <a:effectLst/>
                <a:latin typeface="+mn-lt"/>
                <a:ea typeface="+mn-ea"/>
                <a:cs typeface="+mn-cs"/>
              </a:rPr>
              <a:t>• 3.5'te açıklanan adımlarla devam edin.</a:t>
            </a:r>
          </a:p>
          <a:p>
            <a:pPr algn="l" rtl="0"/>
            <a:r>
              <a:rPr lang="tr" sz="1200" b="0" i="0" u="none" kern="1200" baseline="0">
                <a:solidFill>
                  <a:schemeClr val="tx1"/>
                </a:solidFill>
                <a:effectLst/>
                <a:latin typeface="+mn-lt"/>
                <a:ea typeface="+mn-ea"/>
                <a:cs typeface="+mn-cs"/>
              </a:rPr>
              <a:t>Unutmayın: Güç kaynağı kablosunu bilgisayar sisteminden çıkarmak, o anda çalışan tüm programları etkiler ve o anda bilgisayarın RAM'inde depolanan tüm veriler (parolalar gibi ilgili veriler dahil) kaybolur. Bu, İnternet, yazdırma veya şifreleme bağlantılarını içerir.</a:t>
            </a:r>
          </a:p>
          <a:p>
            <a:endParaRPr lang="tr" sz="1200" kern="1200" dirty="0">
              <a:solidFill>
                <a:schemeClr val="tx1"/>
              </a:solidFill>
              <a:effectLst/>
              <a:latin typeface="+mn-lt"/>
              <a:ea typeface="+mn-ea"/>
              <a:cs typeface="+mn-cs"/>
            </a:endParaRPr>
          </a:p>
          <a:p>
            <a:pPr algn="l" rtl="0"/>
            <a:r>
              <a:rPr lang="tr" sz="1200" b="0" i="0" u="none" kern="1200" baseline="0">
                <a:solidFill>
                  <a:schemeClr val="tx1"/>
                </a:solidFill>
                <a:effectLst/>
                <a:latin typeface="+mn-lt"/>
                <a:ea typeface="+mn-ea"/>
                <a:cs typeface="+mn-cs"/>
              </a:rPr>
              <a:t>Unutmayın: Bir sistem açılırken, şüphelinin sigorta kutularından, güç düğmelerinden ve mobil iletişim cihazlarından uzakta tutularak sistemlerin güvenliğinin sağlanması çok önemlidir. Sadece şüpheli sigorta kutusuna ulaşabildiği için veya uzaktan kontrol edilebilen bir güç adaptörüne bir sinyal gönderebildiği için tam disk şifrelemeli çalışan sistemlerin arama sırasında kapatıldığı durumlar olmuştur.</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45</a:t>
            </a:fld>
            <a:endParaRPr lang="tr" altLang="en-US"/>
          </a:p>
        </p:txBody>
      </p:sp>
    </p:spTree>
    <p:extLst>
      <p:ext uri="{BB962C8B-B14F-4D97-AF65-F5344CB8AC3E}">
        <p14:creationId xmlns:p14="http://schemas.microsoft.com/office/powerpoint/2010/main" val="9054483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effectLst/>
                <a:latin typeface="+mn-lt"/>
                <a:ea typeface="+mn-ea"/>
                <a:cs typeface="+mn-cs"/>
              </a:rPr>
              <a:t>Durum C: Sistemin açık mı kapalı mı olduğunu tespit edemediniz.</a:t>
            </a:r>
          </a:p>
          <a:p>
            <a:pPr algn="l" rtl="0"/>
            <a:r>
              <a:rPr lang="tr" sz="1200" b="0" i="0" u="none" kern="1200" baseline="0">
                <a:solidFill>
                  <a:schemeClr val="tx1"/>
                </a:solidFill>
                <a:effectLst/>
                <a:latin typeface="+mn-lt"/>
                <a:ea typeface="+mn-ea"/>
                <a:cs typeface="+mn-cs"/>
              </a:rPr>
              <a:t>• Kapalı olduğunu varsayın. Güç düğmesine basmayın.</a:t>
            </a:r>
          </a:p>
          <a:p>
            <a:pPr algn="l" rtl="0"/>
            <a:r>
              <a:rPr lang="tr" sz="1200" b="0" i="0" u="none" kern="1200" baseline="0">
                <a:solidFill>
                  <a:schemeClr val="tx1"/>
                </a:solidFill>
                <a:effectLst/>
                <a:latin typeface="+mn-lt"/>
                <a:ea typeface="+mn-ea"/>
                <a:cs typeface="+mn-cs"/>
              </a:rPr>
              <a:t>• Güç kaynağı kablosunu hedef ekipmandan çıkarın (duvardaki prizden kapatmayın) ve bunun yapıldığı zamanı kaydedin.</a:t>
            </a:r>
          </a:p>
          <a:p>
            <a:pPr algn="l" rtl="0"/>
            <a:r>
              <a:rPr lang="tr" sz="1200" b="0" i="0" u="none" kern="1200" baseline="0">
                <a:solidFill>
                  <a:schemeClr val="tx1"/>
                </a:solidFill>
                <a:effectLst/>
                <a:latin typeface="+mn-lt"/>
                <a:ea typeface="+mn-ea"/>
                <a:cs typeface="+mn-cs"/>
              </a:rPr>
              <a:t>• Taşınabilir bir cihazsa, pil takımını da çıkarın. Varsa, ek pil takımlarını da çıkarın (bazı taşınabilir cihazların çok amaçlı yuvada disket sürücüsü veya CD sürücüsü yerine ikinci bir pili vardır).</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46</a:t>
            </a:fld>
            <a:endParaRPr lang="tr" altLang="en-US"/>
          </a:p>
        </p:txBody>
      </p:sp>
    </p:spTree>
    <p:extLst>
      <p:ext uri="{BB962C8B-B14F-4D97-AF65-F5344CB8AC3E}">
        <p14:creationId xmlns:p14="http://schemas.microsoft.com/office/powerpoint/2010/main" val="26658941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50000"/>
              </a:lnSpc>
              <a:spcBef>
                <a:spcPts val="0"/>
              </a:spcBef>
            </a:pPr>
            <a:r>
              <a:rPr lang="tr" b="0" i="0" u="none" baseline="0" dirty="0"/>
              <a:t>Bir bilgisayar ağıyla karşılaşırsanız, yardım için kurumunuzdaki bir adli bilgisayar </a:t>
            </a:r>
            <a:r>
              <a:rPr lang="tr" b="1" i="0" u="none" baseline="0" dirty="0"/>
              <a:t>uzmanıyla</a:t>
            </a:r>
            <a:r>
              <a:rPr lang="tr" b="0" i="0" u="none" baseline="0" dirty="0"/>
              <a:t> veya kurumunuz tarafından önerilen dışarıdan bir uzmanla iletişime geçin. </a:t>
            </a:r>
          </a:p>
          <a:p>
            <a:pPr algn="l" rtl="0">
              <a:lnSpc>
                <a:spcPct val="150000"/>
              </a:lnSpc>
              <a:spcBef>
                <a:spcPts val="0"/>
              </a:spcBef>
            </a:pPr>
            <a:endParaRPr lang="tr" dirty="0"/>
          </a:p>
          <a:p>
            <a:pPr algn="l" rtl="0"/>
            <a:r>
              <a:rPr lang="tr" b="0" i="0" u="none" baseline="0" dirty="0"/>
              <a:t>Ağların varlığına dair işaretler:</a:t>
            </a:r>
            <a:endParaRPr lang="tr" dirty="0"/>
          </a:p>
          <a:p>
            <a:pPr lvl="1" algn="l" rtl="0"/>
            <a:r>
              <a:rPr lang="tr" b="0" i="0" u="none" baseline="0" dirty="0"/>
              <a:t>birden çok bilgisayar sistemi</a:t>
            </a:r>
            <a:endParaRPr lang="tr" dirty="0"/>
          </a:p>
          <a:p>
            <a:pPr lvl="1" algn="l" rtl="0"/>
            <a:r>
              <a:rPr lang="tr" b="0" i="0" u="none" baseline="0" dirty="0"/>
              <a:t>ağ bileşenleri (yönlendirici, ağ göbeği, anahtarlar vb.)</a:t>
            </a:r>
          </a:p>
          <a:p>
            <a:pPr lvl="1" algn="l" rtl="0"/>
            <a:r>
              <a:rPr lang="tr" b="0" i="0" u="none" baseline="0" dirty="0"/>
              <a:t>ağ arabirim kartları </a:t>
            </a:r>
          </a:p>
          <a:p>
            <a:pPr lvl="1" algn="l" rtl="0"/>
            <a:r>
              <a:rPr lang="tr" b="0" i="0" u="none" baseline="0" dirty="0"/>
              <a:t>ağ kabloları</a:t>
            </a:r>
          </a:p>
          <a:p>
            <a:pPr lvl="1" algn="l" rtl="0"/>
            <a:r>
              <a:rPr lang="tr" b="0" i="0" u="none" baseline="0" dirty="0"/>
              <a:t>kablosuz İnternet cihazlarının antenleri</a:t>
            </a:r>
            <a:endParaRPr lang="tr" dirty="0"/>
          </a:p>
          <a:p>
            <a:pPr lvl="1" algn="l" rtl="0"/>
            <a:r>
              <a:rPr lang="tr" b="0" i="0" u="none" baseline="0" dirty="0"/>
              <a:t>sunucular</a:t>
            </a:r>
            <a:endParaRPr lang="tr" dirty="0"/>
          </a:p>
          <a:p>
            <a:pPr lvl="1" algn="l" rtl="0"/>
            <a:endParaRPr lang="tr" dirty="0"/>
          </a:p>
          <a:p>
            <a:pPr algn="l" rtl="0"/>
            <a:r>
              <a:rPr lang="tr" b="0" i="0" u="none" baseline="0" dirty="0"/>
              <a:t>Tüm kabloları ve cihazları etiketleyin ve bağlantılarını belgelendirin.</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47</a:t>
            </a:fld>
            <a:endParaRPr lang="tr" altLang="en-US"/>
          </a:p>
        </p:txBody>
      </p:sp>
    </p:spTree>
    <p:extLst>
      <p:ext uri="{BB962C8B-B14F-4D97-AF65-F5344CB8AC3E}">
        <p14:creationId xmlns:p14="http://schemas.microsoft.com/office/powerpoint/2010/main" val="22344619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sz="1200" b="0" i="0" u="none" kern="1200" baseline="0" dirty="0">
                <a:solidFill>
                  <a:schemeClr val="tx1"/>
                </a:solidFill>
                <a:effectLst/>
                <a:latin typeface="+mn-lt"/>
                <a:ea typeface="+mn-ea"/>
                <a:cs typeface="+mn-cs"/>
              </a:rPr>
              <a:t>* Açıklama bir sonraki slaytta</a:t>
            </a:r>
          </a:p>
          <a:p>
            <a:pPr marL="171450" indent="-171450" algn="l" rtl="0">
              <a:buFont typeface="Arial" panose="020B0604020202020204" pitchFamily="34" charset="0"/>
              <a:buChar char="•"/>
            </a:pPr>
            <a:endParaRPr lang="tr" sz="1200"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tr" sz="1200" b="0" i="0" u="none" kern="1200" baseline="0" dirty="0">
                <a:solidFill>
                  <a:schemeClr val="tx1"/>
                </a:solidFill>
                <a:effectLst/>
                <a:latin typeface="+mn-lt"/>
                <a:ea typeface="+mn-ea"/>
                <a:cs typeface="+mn-cs"/>
              </a:rPr>
              <a:t>Bir telefon aşağıdaki şekilde bulunan bir ahizedir:</a:t>
            </a:r>
          </a:p>
          <a:p>
            <a:pPr algn="l" rtl="0"/>
            <a:r>
              <a:rPr lang="tr" sz="1200" b="0" i="0" u="none" kern="1200" baseline="0" dirty="0">
                <a:solidFill>
                  <a:schemeClr val="tx1"/>
                </a:solidFill>
                <a:effectLst/>
                <a:latin typeface="+mn-lt"/>
                <a:ea typeface="+mn-ea"/>
                <a:cs typeface="+mn-cs"/>
              </a:rPr>
              <a:t>• Kendi başına (cep telefonlarında olduğu gibi);</a:t>
            </a:r>
          </a:p>
          <a:p>
            <a:pPr algn="l" rtl="0"/>
            <a:r>
              <a:rPr lang="tr" sz="1200" b="0" i="0" u="none" kern="1200" baseline="0" dirty="0">
                <a:solidFill>
                  <a:schemeClr val="tx1"/>
                </a:solidFill>
                <a:effectLst/>
                <a:latin typeface="+mn-lt"/>
                <a:ea typeface="+mn-ea"/>
                <a:cs typeface="+mn-cs"/>
              </a:rPr>
              <a:t>• Uzaktan baz istasyonuyla (kablosuz) veya</a:t>
            </a:r>
          </a:p>
          <a:p>
            <a:pPr algn="l" rtl="0"/>
            <a:r>
              <a:rPr lang="tr" sz="1200" b="0" i="0" u="none" kern="1200" baseline="0" dirty="0">
                <a:solidFill>
                  <a:schemeClr val="tx1"/>
                </a:solidFill>
                <a:effectLst/>
                <a:latin typeface="+mn-lt"/>
                <a:ea typeface="+mn-ea"/>
                <a:cs typeface="+mn-cs"/>
              </a:rPr>
              <a:t>• Doğrudan karasal hatta bağlı şekilde.</a:t>
            </a:r>
          </a:p>
          <a:p>
            <a:pPr algn="l" rtl="0"/>
            <a:r>
              <a:rPr lang="tr" sz="1200" b="0" i="0" u="none" kern="1200" baseline="0" dirty="0">
                <a:solidFill>
                  <a:schemeClr val="tx1"/>
                </a:solidFill>
                <a:effectLst/>
                <a:latin typeface="+mn-lt"/>
                <a:ea typeface="+mn-ea"/>
                <a:cs typeface="+mn-cs"/>
              </a:rPr>
              <a:t>Bir cep telefonunun bazı ek işlevleri olabilir (örneğin, dijital fotoğraf çekme özelliği). Modern cep telefonlarında genellikle, kullanıcının e-posta alma ve gönderme, İnternette gezinme, sohbet etme, oyun oynama gibi geleneksel bilgisayar sistemleriyle ilişkili işlevleri yerine getirmesine olanak tanıyan bir işletim sistemi (iOS, Android, Windows Phone gibi) vardır. Bu geniş işlevselliğe sahip cep telefonları akıllı telefon olarak adlandırılmaktadır.</a:t>
            </a:r>
          </a:p>
          <a:p>
            <a:pPr algn="l" rtl="0"/>
            <a:r>
              <a:rPr lang="tr" sz="1200" b="0" i="0" u="none" kern="1200" baseline="0" dirty="0">
                <a:solidFill>
                  <a:schemeClr val="tx1"/>
                </a:solidFill>
                <a:effectLst/>
                <a:latin typeface="+mn-lt"/>
                <a:ea typeface="+mn-ea"/>
                <a:cs typeface="+mn-cs"/>
              </a:rPr>
              <a:t>Telefon, dahili bir bataryadan, elektrik prizinden veya doğrudan telefon sisteminden güç alabilir. Sabit hatlar, radyo dalgası iletimi, hücresel sistemler veya bunların bir kombinasyonu kullanılarak bir telefondan diğerine iki yönlü iletişim kurulur. Çoğu telefon isimleri, telefon numaralarını ve arayan kimlik bilgilerini saklayabilir. Birçok cep telefonu,</a:t>
            </a:r>
          </a:p>
          <a:p>
            <a:pPr algn="l" rtl="0"/>
            <a:r>
              <a:rPr lang="tr" sz="1200" b="0" i="0" u="none" kern="1200" baseline="0" dirty="0">
                <a:solidFill>
                  <a:schemeClr val="tx1"/>
                </a:solidFill>
                <a:effectLst/>
                <a:latin typeface="+mn-lt"/>
                <a:ea typeface="+mn-ea"/>
                <a:cs typeface="+mn-cs"/>
              </a:rPr>
              <a:t>ayrıca isimleri, adresleri, takvim bilgilerini, gelen aramalarla ilgili ayrıntıları saklayabilir, e-posta alabilir, metin mesajları gönderebilir, ses kaydedici görevi görebilir ve İnternete erişmek için kullanılabilir (yani İnternet erişim verileri içerirler). Birçok cep telefonuna erişim için PIN kodu, şifre veya diğer erişim kodları gerekecektir.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Tablet cihazlar akıllı telefonlara çok benzer, ancak daha büyük bir ekrana sahiptir. İşletim sistemlerinin cep telefonu sürümlerine dayanan kendi işletim sistemleriyle birlikte gelirler. Akıllı telefonlar gibi, neredeyse sonsuz çeşitlilikte işlevsellik sunarlar ve kullanıcının kendi uygulamalarını yüklemesine olanak tanırlar.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Genel el koyma, paketleme, taşıma ve depolama talimatları için</a:t>
            </a:r>
          </a:p>
          <a:p>
            <a:pPr algn="l" rtl="0"/>
            <a:r>
              <a:rPr lang="tr" sz="1200" b="0" i="0" u="none" kern="1200" baseline="0" dirty="0">
                <a:solidFill>
                  <a:schemeClr val="tx1"/>
                </a:solidFill>
                <a:effectLst/>
                <a:latin typeface="+mn-lt"/>
                <a:ea typeface="+mn-ea"/>
                <a:cs typeface="+mn-cs"/>
              </a:rPr>
              <a:t>lütfen yukarıdaki bilgilere bakın. Ayrıca Avrupa Konseyi kılavuzu bölüm 3.4'e bakın.</a:t>
            </a:r>
          </a:p>
          <a:p>
            <a:endParaRPr lang="tr" sz="1200" kern="1200" dirty="0">
              <a:solidFill>
                <a:schemeClr val="tx1"/>
              </a:solidFill>
              <a:effectLst/>
              <a:latin typeface="+mn-lt"/>
              <a:ea typeface="+mn-ea"/>
              <a:cs typeface="+mn-cs"/>
            </a:endParaRPr>
          </a:p>
          <a:p>
            <a:pPr algn="l" rtl="0"/>
            <a:r>
              <a:rPr lang="tr-TR" sz="1200" b="0" i="0" u="none" kern="1200" baseline="0" dirty="0" smtClean="0">
                <a:solidFill>
                  <a:schemeClr val="tx1"/>
                </a:solidFill>
                <a:effectLst/>
                <a:latin typeface="+mn-lt"/>
                <a:ea typeface="+mn-ea"/>
                <a:cs typeface="+mn-cs"/>
              </a:rPr>
              <a:t>Eğitici</a:t>
            </a:r>
            <a:r>
              <a:rPr lang="tr" sz="1200" b="0" i="0" u="none" kern="1200" baseline="0" dirty="0" smtClean="0">
                <a:solidFill>
                  <a:schemeClr val="tx1"/>
                </a:solidFill>
                <a:effectLst/>
                <a:latin typeface="+mn-lt"/>
                <a:ea typeface="+mn-ea"/>
                <a:cs typeface="+mn-cs"/>
              </a:rPr>
              <a:t>, </a:t>
            </a:r>
            <a:r>
              <a:rPr lang="tr" sz="1200" b="0" i="0" u="none" kern="1200" baseline="0" dirty="0">
                <a:solidFill>
                  <a:schemeClr val="tx1"/>
                </a:solidFill>
                <a:effectLst/>
                <a:latin typeface="+mn-lt"/>
                <a:ea typeface="+mn-ea"/>
                <a:cs typeface="+mn-cs"/>
              </a:rPr>
              <a:t>Faraday çantalarının kullanımı ve amacı hakkında yeterli bilgi verdiğinden emin olmalıdır.  İzleyici bunların kullanımına aşina olabilir veya olmayabilir; bu nedenle </a:t>
            </a:r>
            <a:r>
              <a:rPr lang="tr-TR" sz="1200" b="0" i="0" u="none" kern="1200" baseline="0" dirty="0" smtClean="0">
                <a:solidFill>
                  <a:schemeClr val="tx1"/>
                </a:solidFill>
                <a:effectLst/>
                <a:latin typeface="+mn-lt"/>
                <a:ea typeface="+mn-ea"/>
                <a:cs typeface="+mn-cs"/>
              </a:rPr>
              <a:t>Eğitici</a:t>
            </a:r>
            <a:r>
              <a:rPr lang="tr" sz="1200" b="0" i="0" u="none" kern="1200" baseline="0" dirty="0" smtClean="0">
                <a:solidFill>
                  <a:schemeClr val="tx1"/>
                </a:solidFill>
                <a:effectLst/>
                <a:latin typeface="+mn-lt"/>
                <a:ea typeface="+mn-ea"/>
                <a:cs typeface="+mn-cs"/>
              </a:rPr>
              <a:t> </a:t>
            </a:r>
            <a:r>
              <a:rPr lang="tr" sz="1200" b="0" i="0" u="none" kern="1200" baseline="0" dirty="0">
                <a:solidFill>
                  <a:schemeClr val="tx1"/>
                </a:solidFill>
                <a:effectLst/>
                <a:latin typeface="+mn-lt"/>
                <a:ea typeface="+mn-ea"/>
                <a:cs typeface="+mn-cs"/>
              </a:rPr>
              <a:t>tarafından izleyicinin bilgi düzeyinin belirlenmesi önemlidir.  </a:t>
            </a:r>
            <a:r>
              <a:rPr lang="tr-TR" sz="1200" b="0" i="0" u="none" kern="1200" baseline="0" dirty="0" smtClean="0">
                <a:solidFill>
                  <a:schemeClr val="tx1"/>
                </a:solidFill>
                <a:effectLst/>
                <a:latin typeface="+mn-lt"/>
                <a:ea typeface="+mn-ea"/>
                <a:cs typeface="+mn-cs"/>
              </a:rPr>
              <a:t>Eğitici</a:t>
            </a:r>
            <a:r>
              <a:rPr lang="tr" sz="1200" b="0" i="0" u="none" kern="1200" baseline="0" dirty="0" smtClean="0">
                <a:solidFill>
                  <a:schemeClr val="tx1"/>
                </a:solidFill>
                <a:effectLst/>
                <a:latin typeface="+mn-lt"/>
                <a:ea typeface="+mn-ea"/>
                <a:cs typeface="+mn-cs"/>
              </a:rPr>
              <a:t>, </a:t>
            </a:r>
            <a:r>
              <a:rPr lang="tr" sz="1200" b="0" i="0" u="none" kern="1200" baseline="0" dirty="0">
                <a:solidFill>
                  <a:schemeClr val="tx1"/>
                </a:solidFill>
                <a:effectLst/>
                <a:latin typeface="+mn-lt"/>
                <a:ea typeface="+mn-ea"/>
                <a:cs typeface="+mn-cs"/>
              </a:rPr>
              <a:t>mümkünse amacını göstermek için yanında bir Faraday çantası getirebilir.  Gümüş folyo kullanarak sinyallerin nasıl bloke edilebileceğini göstermek de mümkündür.  Bu, verilerin kaybolma veya değiştirilme olasılığını açıklamanın yararlı bir yoludur.  Birleşik Krallık'taki raporlarda, bir dönem birkaç mobil cihaza uzaktan erişim sağlandığı belirtilmiştir.  Bir vakada, bir polis memuru, polis nezaretindeki bir cihazdaki delilleri uzaktan silmiştir.  Daha fazla bilgi için aşağıdaki bağlantılara bakabilirsiniz.</a:t>
            </a:r>
          </a:p>
          <a:p>
            <a:pPr algn="l" rtl="0"/>
            <a:r>
              <a:rPr lang="tr" sz="1200" b="0" i="0" u="none" kern="1200" baseline="0" dirty="0">
                <a:solidFill>
                  <a:schemeClr val="tx1"/>
                </a:solidFill>
                <a:effectLst/>
                <a:latin typeface="+mn-lt"/>
                <a:ea typeface="+mn-ea"/>
                <a:cs typeface="+mn-cs"/>
              </a:rPr>
              <a:t>http://www.bbc.co.uk/news/technology-29464889 </a:t>
            </a:r>
          </a:p>
          <a:p>
            <a:pPr algn="l" rtl="0"/>
            <a:r>
              <a:rPr lang="tr" sz="1200" b="0" i="0" u="none" kern="1200" baseline="0" dirty="0">
                <a:solidFill>
                  <a:schemeClr val="tx1"/>
                </a:solidFill>
                <a:effectLst/>
                <a:latin typeface="+mn-lt"/>
                <a:ea typeface="+mn-ea"/>
                <a:cs typeface="+mn-cs"/>
              </a:rPr>
              <a:t>http://www.mirror.co.uk/news/uk-news/police-officer-remotely-wiped-evidence-7838193</a:t>
            </a:r>
          </a:p>
          <a:p>
            <a:endParaRPr lang="tr" sz="1200" kern="1200" dirty="0">
              <a:solidFill>
                <a:schemeClr val="tx1"/>
              </a:solidFill>
              <a:effectLst/>
              <a:latin typeface="+mn-lt"/>
              <a:ea typeface="+mn-ea"/>
              <a:cs typeface="+mn-cs"/>
            </a:endParaRPr>
          </a:p>
          <a:p>
            <a:pPr algn="l" rtl="0">
              <a:lnSpc>
                <a:spcPct val="150000"/>
              </a:lnSpc>
              <a:spcBef>
                <a:spcPts val="0"/>
              </a:spcBef>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48</a:t>
            </a:fld>
            <a:endParaRPr lang="tr" altLang="en-US"/>
          </a:p>
        </p:txBody>
      </p:sp>
    </p:spTree>
    <p:extLst>
      <p:ext uri="{BB962C8B-B14F-4D97-AF65-F5344CB8AC3E}">
        <p14:creationId xmlns:p14="http://schemas.microsoft.com/office/powerpoint/2010/main" val="28956613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50000"/>
              </a:lnSpc>
              <a:spcBef>
                <a:spcPts val="0"/>
              </a:spcBef>
            </a:pPr>
            <a:r>
              <a:rPr lang="tr" b="0" i="0" u="none" baseline="0">
                <a:solidFill>
                  <a:srgbClr val="333333"/>
                </a:solidFill>
                <a:effectLst/>
                <a:latin typeface="Din-Light"/>
              </a:rPr>
              <a:t>Bu, tek bir slaytta ele alınması zor bir alandır. İdeal olarak, kapatma dışında hiçbir değişiklik yapmayacak olan cihazı kapatma seçeneğini uygularız.</a:t>
            </a:r>
          </a:p>
          <a:p>
            <a:pPr algn="l" rtl="0">
              <a:lnSpc>
                <a:spcPct val="150000"/>
              </a:lnSpc>
              <a:spcBef>
                <a:spcPts val="0"/>
              </a:spcBef>
            </a:pPr>
            <a:r>
              <a:rPr lang="tr" b="0" i="0" u="none" baseline="0">
                <a:solidFill>
                  <a:srgbClr val="333333"/>
                </a:solidFill>
                <a:effectLst/>
                <a:latin typeface="Din-Light"/>
              </a:rPr>
              <a:t>Ancak, bazı cihazlar (özellikle iPhone'lar), cihaz tamamen kapalıysa, cihazı açmanın açıkken şifreyi atlatmaktan önemli ölçüde daha zor olacağı bir güvenlik sistemine sahiptir. Yani, belirli cihazları açık tutmak faydalıdır.</a:t>
            </a:r>
          </a:p>
          <a:p>
            <a:pPr algn="l" rtl="0">
              <a:lnSpc>
                <a:spcPct val="150000"/>
              </a:lnSpc>
              <a:spcBef>
                <a:spcPts val="0"/>
              </a:spcBef>
            </a:pPr>
            <a:r>
              <a:rPr lang="tr" b="0" i="0" u="none" baseline="0">
                <a:solidFill>
                  <a:srgbClr val="333333"/>
                </a:solidFill>
                <a:effectLst/>
                <a:latin typeface="Din-Light"/>
              </a:rPr>
              <a:t>Dolayısıyla, bunları şebekeden (GSM, kablosuz İnternet, BT ve GPS) izole etmeliyiz. Faraday ve uçuş modu, bunu yapmanın yaygın olarak kullanılan yollarıdır.</a:t>
            </a:r>
          </a:p>
          <a:p>
            <a:pPr algn="l" rtl="0">
              <a:lnSpc>
                <a:spcPct val="150000"/>
              </a:lnSpc>
              <a:spcBef>
                <a:spcPts val="0"/>
              </a:spcBef>
            </a:pPr>
            <a:endParaRPr lang="tr" b="1" i="0" dirty="0">
              <a:solidFill>
                <a:srgbClr val="333333"/>
              </a:solidFill>
              <a:effectLst/>
              <a:latin typeface="Din-Light"/>
            </a:endParaRPr>
          </a:p>
          <a:p>
            <a:pPr algn="l" rtl="0">
              <a:lnSpc>
                <a:spcPct val="150000"/>
              </a:lnSpc>
              <a:spcBef>
                <a:spcPts val="0"/>
              </a:spcBef>
            </a:pPr>
            <a:r>
              <a:rPr lang="tr" b="0" i="0" u="none" baseline="0">
                <a:solidFill>
                  <a:srgbClr val="333333"/>
                </a:solidFill>
                <a:effectLst/>
                <a:latin typeface="Din-Light"/>
              </a:rPr>
              <a:t>Faraday kafesinin mucidinin adını taşıyan </a:t>
            </a:r>
            <a:r>
              <a:rPr lang="tr" b="1" i="0" u="none" baseline="0">
                <a:solidFill>
                  <a:srgbClr val="333333"/>
                </a:solidFill>
                <a:effectLst/>
                <a:latin typeface="Din-Light"/>
              </a:rPr>
              <a:t>Faraday Çantaları</a:t>
            </a:r>
            <a:r>
              <a:rPr lang="tr" b="0" i="0" u="none" baseline="0">
                <a:solidFill>
                  <a:srgbClr val="333333"/>
                </a:solidFill>
                <a:effectLst/>
                <a:latin typeface="Din-Light"/>
              </a:rPr>
              <a:t>, cep telefonu, araba anahtarı veya dizüstü bilgisayar gibi bir elektronik cihaza gönderilen ve bu cihazdan alınan RF sinyallerini bloke eder.</a:t>
            </a:r>
          </a:p>
          <a:p>
            <a:pPr algn="l" rtl="0"/>
            <a:r>
              <a:rPr lang="tr" b="0" i="0" u="none" baseline="0">
                <a:solidFill>
                  <a:srgbClr val="333333"/>
                </a:solidFill>
                <a:effectLst/>
                <a:latin typeface="Din-Light"/>
              </a:rPr>
              <a:t>Akıllı telefonlar gibi cihazlar, kablosuz sinyallerle telefon şebekelerine bağlanır, ancak aynı zamanda Bluetooth veya 802.11b/g/n standardı kablosuz İnternet ağları gibi diğer kablosuz bağlantı özelliklerine de sahiplerdir. Akıllı bir cihazdaki standart güvenlik özellikleriyle bile, telefona veya başka bir cihazdaki verilerde değişiklik yapmak, silmek ve hatta delil eklemek için dışarıdan gelen bir saldırıya maruz kalabilirler.</a:t>
            </a:r>
          </a:p>
          <a:p>
            <a:pPr algn="l" rtl="0"/>
            <a:r>
              <a:rPr lang="tr" b="0" i="0" u="none" baseline="0">
                <a:solidFill>
                  <a:srgbClr val="333333"/>
                </a:solidFill>
                <a:effectLst/>
                <a:latin typeface="Din-Light"/>
              </a:rPr>
              <a:t>Faraday Çantaları, Faraday kafesine çok benzer şekilde, çantanın yapıldığı malzeme sayesinde sinyallerin gönderilip alınmasını engelleyen kapalı birimlerdir. Faraday çantası delillerin karartılmasını önleyeceğinden, el koyulan cihazların içerdiği verilerin mahkemede delil olarak kullanılacağı durumlarda önemli bir araçtır.</a:t>
            </a:r>
          </a:p>
          <a:p>
            <a:pPr algn="l" rtl="0"/>
            <a:endParaRPr lang="tr" b="0" i="0" dirty="0">
              <a:solidFill>
                <a:srgbClr val="333333"/>
              </a:solidFill>
              <a:effectLst/>
              <a:latin typeface="Din-Light"/>
            </a:endParaRPr>
          </a:p>
          <a:p>
            <a:pPr algn="l" rtl="0"/>
            <a:r>
              <a:rPr lang="tr" b="1" i="0" u="none" baseline="0">
                <a:solidFill>
                  <a:srgbClr val="404040"/>
                </a:solidFill>
                <a:effectLst/>
                <a:latin typeface="Roboto" panose="02000000000000000000" pitchFamily="2" charset="0"/>
              </a:rPr>
              <a:t>Uçak modu</a:t>
            </a:r>
            <a:r>
              <a:rPr lang="tr" b="0" i="0" u="none" baseline="0">
                <a:solidFill>
                  <a:srgbClr val="404040"/>
                </a:solidFill>
                <a:effectLst/>
                <a:latin typeface="Roboto" panose="02000000000000000000" pitchFamily="2" charset="0"/>
              </a:rPr>
              <a:t>, bazı donanım işlevlerini devre dışı bırakır. Bu işlevler arasında aşağıdakiler yer alır:</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Hücresel:</a:t>
            </a:r>
            <a:r>
              <a:rPr lang="tr" b="0" i="0" u="none" baseline="0">
                <a:solidFill>
                  <a:srgbClr val="404040"/>
                </a:solidFill>
                <a:effectLst/>
                <a:latin typeface="Roboto" panose="02000000000000000000" pitchFamily="2" charset="0"/>
              </a:rPr>
              <a:t> Cihazınız baz istasyonlarıyla iletişimi durdurur. Sesli aramalardan SMS mesajlarına ve mobil verilere kadar hücresel verilere bağlı hiçbir şey gönderemez veya alamazsınız.</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Kablosuz İnternet:</a:t>
            </a:r>
            <a:r>
              <a:rPr lang="tr" b="0" i="0" u="none" baseline="0">
                <a:solidFill>
                  <a:srgbClr val="404040"/>
                </a:solidFill>
                <a:effectLst/>
                <a:latin typeface="Roboto" panose="02000000000000000000" pitchFamily="2" charset="0"/>
              </a:rPr>
              <a:t> Telefonunuz yakındaki kablosuz İnternet ağlarını taramayı durdurur ve bunlara bağlanma girişiminde bulunmaz. Bir kablosuz İnternet ağına bağlıysanız bağlantınız kesilir.</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Bluetooth:</a:t>
            </a:r>
            <a:r>
              <a:rPr lang="tr" b="0" i="0" u="none" baseline="0">
                <a:solidFill>
                  <a:srgbClr val="404040"/>
                </a:solidFill>
                <a:effectLst/>
                <a:latin typeface="Roboto" panose="02000000000000000000" pitchFamily="2" charset="0"/>
              </a:rPr>
              <a:t> Uçak modu, çoğu insanın kablosuz kulaklıklarla ilişkilendirdiği bir kablosuz iletişim teknolojisi olan Bluetooth'u devre dışı bırakır. Ancak </a:t>
            </a:r>
            <a:r>
              <a:rPr lang="tr" b="0" i="0" u="sng" baseline="0">
                <a:solidFill>
                  <a:srgbClr val="1D55A9"/>
                </a:solidFill>
                <a:effectLst/>
                <a:latin typeface="Roboto" panose="02000000000000000000" pitchFamily="2" charset="0"/>
                <a:hlinkClick r:id="rId3"/>
              </a:rPr>
              <a:t>Bluetooth</a:t>
            </a:r>
            <a:r>
              <a:rPr lang="tr" b="0" i="0" u="none" baseline="0">
                <a:solidFill>
                  <a:srgbClr val="404040"/>
                </a:solidFill>
                <a:effectLst/>
                <a:latin typeface="Roboto" panose="02000000000000000000" pitchFamily="2" charset="0"/>
              </a:rPr>
              <a:t>, klavyeler ve fareler dahil başka birçok şey için kullanılabilir.</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GPS</a:t>
            </a:r>
            <a:r>
              <a:rPr lang="tr" b="0" i="0" u="none" baseline="0">
                <a:solidFill>
                  <a:srgbClr val="404040"/>
                </a:solidFill>
                <a:effectLst/>
                <a:latin typeface="Roboto" panose="02000000000000000000" pitchFamily="2" charset="0"/>
              </a:rPr>
              <a:t>: Uçak modu, bazı cihazlarda GPS alma işlevlerini de devre dışı bırakır. Bu biraz kafa karıştırıcı ve tutarsızdır. Teorik olarak, GPS buradaki diğer tüm teknolojilerden farklıdır. </a:t>
            </a:r>
            <a:r>
              <a:rPr lang="tr" b="0" i="0" u="sng" baseline="0">
                <a:solidFill>
                  <a:srgbClr val="1D55A9"/>
                </a:solidFill>
                <a:effectLst/>
                <a:latin typeface="Roboto" panose="02000000000000000000" pitchFamily="2" charset="0"/>
                <a:hlinkClick r:id="rId4"/>
              </a:rPr>
              <a:t>GPS işlevi açık olan bir cihaz yalnızca aldığı GPS sinyallerini dinler</a:t>
            </a:r>
            <a:r>
              <a:rPr lang="tr" b="0" i="0" u="none" baseline="0">
                <a:solidFill>
                  <a:srgbClr val="404040"/>
                </a:solidFill>
                <a:effectLst/>
                <a:latin typeface="Roboto" panose="02000000000000000000" pitchFamily="2" charset="0"/>
              </a:rPr>
              <a:t>, ancak herhangi bir sinyal iletmez. Bununla birlikte, bazı hava yolu taşımacılığı düzenlemelerinde, herhangi bir nedenle GPS alma işlevlerinin kullanılmasına izin verilmez.</a:t>
            </a:r>
          </a:p>
          <a:p>
            <a:pPr algn="l" rtl="0"/>
            <a:endParaRPr lang="tr" b="0" i="0" dirty="0">
              <a:solidFill>
                <a:srgbClr val="333333"/>
              </a:solidFill>
              <a:effectLst/>
              <a:latin typeface="Din-Light"/>
            </a:endParaRPr>
          </a:p>
          <a:p>
            <a:pPr algn="l" rtl="0">
              <a:lnSpc>
                <a:spcPct val="150000"/>
              </a:lnSpc>
              <a:spcBef>
                <a:spcPts val="0"/>
              </a:spcBef>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49</a:t>
            </a:fld>
            <a:endParaRPr lang="tr" altLang="en-US"/>
          </a:p>
        </p:txBody>
      </p:sp>
    </p:spTree>
    <p:extLst>
      <p:ext uri="{BB962C8B-B14F-4D97-AF65-F5344CB8AC3E}">
        <p14:creationId xmlns:p14="http://schemas.microsoft.com/office/powerpoint/2010/main" val="16498144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50000"/>
              </a:lnSpc>
              <a:spcBef>
                <a:spcPts val="0"/>
              </a:spcBef>
            </a:pPr>
            <a:r>
              <a:rPr lang="tr" b="0" i="0" u="none" baseline="0">
                <a:solidFill>
                  <a:srgbClr val="333333"/>
                </a:solidFill>
                <a:effectLst/>
                <a:latin typeface="Din-Light"/>
              </a:rPr>
              <a:t>Bu, tek bir slaytta ele alınması zor bir alandır. İdeal olarak, kapatma dışında hiçbir değişiklik yapmayacak olan cihazı kapatma seçeneğini uygularız.</a:t>
            </a:r>
          </a:p>
          <a:p>
            <a:pPr algn="l" rtl="0">
              <a:lnSpc>
                <a:spcPct val="150000"/>
              </a:lnSpc>
              <a:spcBef>
                <a:spcPts val="0"/>
              </a:spcBef>
            </a:pPr>
            <a:r>
              <a:rPr lang="tr" b="0" i="0" u="none" baseline="0">
                <a:solidFill>
                  <a:srgbClr val="333333"/>
                </a:solidFill>
                <a:effectLst/>
                <a:latin typeface="Din-Light"/>
              </a:rPr>
              <a:t>Ancak, bazı cihazlar (özellikle iPhone'lar), cihaz tamamen kapalıysa, cihazı açmanın açıkken şifreyi atlatmaktan önemli ölçüde daha zor olacağı bir güvenlik sistemine sahiptir. Yani, belirli cihazları açık tutmak faydalıdır.</a:t>
            </a:r>
          </a:p>
          <a:p>
            <a:pPr algn="l" rtl="0">
              <a:lnSpc>
                <a:spcPct val="150000"/>
              </a:lnSpc>
              <a:spcBef>
                <a:spcPts val="0"/>
              </a:spcBef>
            </a:pPr>
            <a:r>
              <a:rPr lang="tr" b="0" i="0" u="none" baseline="0">
                <a:solidFill>
                  <a:srgbClr val="333333"/>
                </a:solidFill>
                <a:effectLst/>
                <a:latin typeface="Din-Light"/>
              </a:rPr>
              <a:t>Dolayısıyla, bunları şebekeden (GSM, kablosuz İnternet, BT ve GPS) izole etmeliyiz. Faraday ve uçuş modu, bunu yapmanın yaygın olarak kullanılan yollarıdır.</a:t>
            </a:r>
          </a:p>
          <a:p>
            <a:pPr algn="l" rtl="0">
              <a:lnSpc>
                <a:spcPct val="150000"/>
              </a:lnSpc>
              <a:spcBef>
                <a:spcPts val="0"/>
              </a:spcBef>
            </a:pPr>
            <a:endParaRPr lang="tr" b="1" i="0" dirty="0">
              <a:solidFill>
                <a:srgbClr val="333333"/>
              </a:solidFill>
              <a:effectLst/>
              <a:latin typeface="Din-Light"/>
            </a:endParaRPr>
          </a:p>
          <a:p>
            <a:pPr algn="l" rtl="0">
              <a:lnSpc>
                <a:spcPct val="150000"/>
              </a:lnSpc>
              <a:spcBef>
                <a:spcPts val="0"/>
              </a:spcBef>
            </a:pPr>
            <a:r>
              <a:rPr lang="tr" b="0" i="0" u="none" baseline="0">
                <a:solidFill>
                  <a:srgbClr val="333333"/>
                </a:solidFill>
                <a:effectLst/>
                <a:latin typeface="Din-Light"/>
              </a:rPr>
              <a:t>Faraday kafesinin mucidinin adını taşıyan </a:t>
            </a:r>
            <a:r>
              <a:rPr lang="tr" b="1" i="0" u="none" baseline="0">
                <a:solidFill>
                  <a:srgbClr val="333333"/>
                </a:solidFill>
                <a:effectLst/>
                <a:latin typeface="Din-Light"/>
              </a:rPr>
              <a:t>Faraday Çantaları</a:t>
            </a:r>
            <a:r>
              <a:rPr lang="tr" b="0" i="0" u="none" baseline="0">
                <a:solidFill>
                  <a:srgbClr val="333333"/>
                </a:solidFill>
                <a:effectLst/>
                <a:latin typeface="Din-Light"/>
              </a:rPr>
              <a:t>, cep telefonu, araba anahtarı veya dizüstü bilgisayar gibi bir elektronik cihaza gönderilen ve bu cihazdan alınan RF sinyallerini bloke eder.</a:t>
            </a:r>
          </a:p>
          <a:p>
            <a:pPr algn="l" rtl="0"/>
            <a:r>
              <a:rPr lang="tr" b="0" i="0" u="none" baseline="0">
                <a:solidFill>
                  <a:srgbClr val="333333"/>
                </a:solidFill>
                <a:effectLst/>
                <a:latin typeface="Din-Light"/>
              </a:rPr>
              <a:t>Akıllı telefonlar gibi cihazlar, kablosuz sinyallerle telefon şebekelerine bağlanır, ancak aynı zamanda Bluetooth veya 802.11b/g/n standardı kablosuz İnternet ağları gibi diğer kablosuz bağlantı özelliklerine de sahiplerdir. Akıllı bir cihazdaki standart güvenlik özellikleriyle bile, telefona veya başka bir cihazdaki verilerde değişiklik yapmak, silmek ve hatta delil eklemek için dışarıdan gelen bir saldırıya maruz kalabilirler.</a:t>
            </a:r>
          </a:p>
          <a:p>
            <a:pPr algn="l" rtl="0"/>
            <a:r>
              <a:rPr lang="tr" b="0" i="0" u="none" baseline="0">
                <a:solidFill>
                  <a:srgbClr val="333333"/>
                </a:solidFill>
                <a:effectLst/>
                <a:latin typeface="Din-Light"/>
              </a:rPr>
              <a:t>Faraday Çantaları, Faraday kafesine çok benzer şekilde, çantanın yapıldığı malzeme sayesinde sinyallerin gönderilip alınmasını engelleyen kapalı birimlerdir. Faraday çantası delillerin karartılmasını önleyeceğinden, el koyulan cihazların içerdiği verilerin mahkemede delil olarak kullanılacağı durumlarda önemli bir araçtır.</a:t>
            </a:r>
          </a:p>
          <a:p>
            <a:pPr algn="l" rtl="0"/>
            <a:endParaRPr lang="tr" b="0" i="0" dirty="0">
              <a:solidFill>
                <a:srgbClr val="333333"/>
              </a:solidFill>
              <a:effectLst/>
              <a:latin typeface="Din-Light"/>
            </a:endParaRPr>
          </a:p>
          <a:p>
            <a:pPr algn="l" rtl="0"/>
            <a:r>
              <a:rPr lang="tr" b="1" i="0" u="none" baseline="0">
                <a:solidFill>
                  <a:srgbClr val="404040"/>
                </a:solidFill>
                <a:effectLst/>
                <a:latin typeface="Roboto" panose="02000000000000000000" pitchFamily="2" charset="0"/>
              </a:rPr>
              <a:t>Uçak modu</a:t>
            </a:r>
            <a:r>
              <a:rPr lang="tr" b="0" i="0" u="none" baseline="0">
                <a:solidFill>
                  <a:srgbClr val="404040"/>
                </a:solidFill>
                <a:effectLst/>
                <a:latin typeface="Roboto" panose="02000000000000000000" pitchFamily="2" charset="0"/>
              </a:rPr>
              <a:t>, bazı donanım işlevlerini devre dışı bırakır. Bu işlevler arasında aşağıdakiler yer alır:</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Hücresel:</a:t>
            </a:r>
            <a:r>
              <a:rPr lang="tr" b="0" i="0" u="none" baseline="0">
                <a:solidFill>
                  <a:srgbClr val="404040"/>
                </a:solidFill>
                <a:effectLst/>
                <a:latin typeface="Roboto" panose="02000000000000000000" pitchFamily="2" charset="0"/>
              </a:rPr>
              <a:t> Cihazınız baz istasyonlarıyla iletişimi durdurur. Sesli aramalardan SMS mesajlarına ve mobil verilere kadar hücresel verilere bağlı hiçbir şey gönderemez veya alamazsınız.</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Kablosuz İnternet:</a:t>
            </a:r>
            <a:r>
              <a:rPr lang="tr" b="0" i="0" u="none" baseline="0">
                <a:solidFill>
                  <a:srgbClr val="404040"/>
                </a:solidFill>
                <a:effectLst/>
                <a:latin typeface="Roboto" panose="02000000000000000000" pitchFamily="2" charset="0"/>
              </a:rPr>
              <a:t> Telefonunuz yakındaki kablosuz İnternet ağlarını taramayı durdurur ve bunlara bağlanma girişiminde bulunmaz. Bir kablosuz İnternet ağına bağlıysanız bağlantınız kesilir.</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Bluetooth:</a:t>
            </a:r>
            <a:r>
              <a:rPr lang="tr" b="0" i="0" u="none" baseline="0">
                <a:solidFill>
                  <a:srgbClr val="404040"/>
                </a:solidFill>
                <a:effectLst/>
                <a:latin typeface="Roboto" panose="02000000000000000000" pitchFamily="2" charset="0"/>
              </a:rPr>
              <a:t> Uçak modu, çoğu insanın kablosuz kulaklıklarla ilişkilendirdiği bir kablosuz iletişim teknolojisi olan Bluetooth'u devre dışı bırakır. Ancak </a:t>
            </a:r>
            <a:r>
              <a:rPr lang="tr" b="0" i="0" u="sng" baseline="0">
                <a:solidFill>
                  <a:srgbClr val="1D55A9"/>
                </a:solidFill>
                <a:effectLst/>
                <a:latin typeface="Roboto" panose="02000000000000000000" pitchFamily="2" charset="0"/>
                <a:hlinkClick r:id="rId3"/>
              </a:rPr>
              <a:t>Bluetooth</a:t>
            </a:r>
            <a:r>
              <a:rPr lang="tr" b="0" i="0" u="none" baseline="0">
                <a:solidFill>
                  <a:srgbClr val="404040"/>
                </a:solidFill>
                <a:effectLst/>
                <a:latin typeface="Roboto" panose="02000000000000000000" pitchFamily="2" charset="0"/>
              </a:rPr>
              <a:t>, klavyeler ve fareler dahil başka birçok şey için kullanılabilir.</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GPS</a:t>
            </a:r>
            <a:r>
              <a:rPr lang="tr" b="0" i="0" u="none" baseline="0">
                <a:solidFill>
                  <a:srgbClr val="404040"/>
                </a:solidFill>
                <a:effectLst/>
                <a:latin typeface="Roboto" panose="02000000000000000000" pitchFamily="2" charset="0"/>
              </a:rPr>
              <a:t>: Uçak modu, bazı cihazlarda GPS alma işlevlerini de devre dışı bırakır. Bu biraz kafa karıştırıcı ve tutarsızdır. Teorik olarak, GPS buradaki diğer tüm teknolojilerden farklıdır. </a:t>
            </a:r>
            <a:r>
              <a:rPr lang="tr" b="0" i="0" u="sng" baseline="0">
                <a:solidFill>
                  <a:srgbClr val="1D55A9"/>
                </a:solidFill>
                <a:effectLst/>
                <a:latin typeface="Roboto" panose="02000000000000000000" pitchFamily="2" charset="0"/>
                <a:hlinkClick r:id="rId4"/>
              </a:rPr>
              <a:t>GPS işlevi açık olan bir cihaz yalnızca aldığı GPS sinyallerini dinler</a:t>
            </a:r>
            <a:r>
              <a:rPr lang="tr" b="0" i="0" u="none" baseline="0">
                <a:solidFill>
                  <a:srgbClr val="404040"/>
                </a:solidFill>
                <a:effectLst/>
                <a:latin typeface="Roboto" panose="02000000000000000000" pitchFamily="2" charset="0"/>
              </a:rPr>
              <a:t>, ancak herhangi bir sinyal iletmez. Bununla birlikte, bazı hava yolu taşımacılığı düzenlemelerinde, herhangi bir nedenle GPS alma işlevlerinin kullanılmasına izin verilmez.</a:t>
            </a:r>
          </a:p>
          <a:p>
            <a:pPr algn="l" rtl="0"/>
            <a:endParaRPr lang="tr" b="0" i="0" dirty="0">
              <a:solidFill>
                <a:srgbClr val="333333"/>
              </a:solidFill>
              <a:effectLst/>
              <a:latin typeface="Din-Light"/>
            </a:endParaRPr>
          </a:p>
          <a:p>
            <a:pPr algn="l" rtl="0">
              <a:lnSpc>
                <a:spcPct val="150000"/>
              </a:lnSpc>
              <a:spcBef>
                <a:spcPts val="0"/>
              </a:spcBef>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50</a:t>
            </a:fld>
            <a:endParaRPr lang="tr" altLang="en-US"/>
          </a:p>
        </p:txBody>
      </p:sp>
    </p:spTree>
    <p:extLst>
      <p:ext uri="{BB962C8B-B14F-4D97-AF65-F5344CB8AC3E}">
        <p14:creationId xmlns:p14="http://schemas.microsoft.com/office/powerpoint/2010/main" val="4259348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t>5</a:t>
            </a:fld>
            <a:endParaRPr lang="tr"/>
          </a:p>
        </p:txBody>
      </p:sp>
    </p:spTree>
    <p:extLst>
      <p:ext uri="{BB962C8B-B14F-4D97-AF65-F5344CB8AC3E}">
        <p14:creationId xmlns:p14="http://schemas.microsoft.com/office/powerpoint/2010/main"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r>
              <a:rPr lang="tr" sz="1200" b="0" i="0" u="none" baseline="0" dirty="0"/>
              <a:t>Adli bilişimde canlı veri analizi, yalnızca doğru araç ve ekipmanlara sahip kalifiye kişiler tarafından gerçekleştirilen teknik bir süreçtir.</a:t>
            </a:r>
          </a:p>
          <a:p>
            <a:pPr marL="0" indent="0" algn="just" rtl="0">
              <a:lnSpc>
                <a:spcPts val="3860"/>
              </a:lnSpc>
              <a:spcAft>
                <a:spcPts val="1200"/>
              </a:spcAft>
              <a:buFont typeface="Arial" charset="0"/>
              <a:buNone/>
            </a:pPr>
            <a:r>
              <a:rPr lang="tr" sz="1200" b="0" i="0" u="none" baseline="0" dirty="0"/>
              <a:t>Bu eğitimde </a:t>
            </a:r>
            <a:r>
              <a:rPr lang="tr-TR" sz="1200" b="0" i="0" u="none" baseline="0" dirty="0" smtClean="0"/>
              <a:t>hâkim</a:t>
            </a:r>
            <a:r>
              <a:rPr lang="tr" sz="1200" b="0" i="0" u="none" baseline="0" dirty="0" smtClean="0"/>
              <a:t> </a:t>
            </a:r>
            <a:r>
              <a:rPr lang="tr" sz="1200" b="0" i="0" u="none" baseline="0" dirty="0"/>
              <a:t>ve savcıların varlığından ve kullanımının deliller üzerindeki etkisinden haberdar olmaları için yüzeysel olarak ele alınmıştır.</a:t>
            </a:r>
          </a:p>
          <a:p>
            <a:pPr marL="0" indent="0" algn="just" rtl="0">
              <a:lnSpc>
                <a:spcPts val="3860"/>
              </a:lnSpc>
              <a:spcAft>
                <a:spcPts val="1200"/>
              </a:spcAft>
              <a:buFont typeface="Arial" charset="0"/>
              <a:buNone/>
            </a:pPr>
            <a:endParaRPr lang="tr" sz="1200" dirty="0"/>
          </a:p>
          <a:p>
            <a:pPr marL="0" indent="0" algn="just" rtl="0">
              <a:buNone/>
            </a:pPr>
            <a:r>
              <a:rPr lang="tr" b="0" i="0" u="none" baseline="0" dirty="0"/>
              <a:t>Canlı Veri Analizi, cihazlar kapatılmadan veya ağlar veya güç kaynakları ile bağlantısı kesilmeden önce cihazlardan </a:t>
            </a:r>
            <a:r>
              <a:rPr lang="tr" b="1" i="0" u="none" baseline="0" dirty="0"/>
              <a:t>uçucu verilerin</a:t>
            </a:r>
            <a:r>
              <a:rPr lang="tr" b="0" i="0" u="none" baseline="0" dirty="0"/>
              <a:t> toplanmasının gerekli olduğu durumlarda kullanılır. </a:t>
            </a:r>
          </a:p>
          <a:p>
            <a:pPr marL="0" indent="0" algn="just" rtl="0">
              <a:buNone/>
            </a:pPr>
            <a:endParaRPr lang="tr" dirty="0"/>
          </a:p>
          <a:p>
            <a:pPr marL="0" indent="0" algn="just" rtl="0">
              <a:buNone/>
            </a:pPr>
            <a:r>
              <a:rPr lang="tr" b="0" i="0" u="none" baseline="0" dirty="0"/>
              <a:t>Kapalı cihazların aranması ve bunlara el koyulması prosedüründen daha yüksek bir uzmanlık seviyesi gerektirir, çünkü delillerin değiştirilme ve hatta üzerine yazılma olasılığı çok yüksektir.</a:t>
            </a:r>
            <a:endParaRPr lang="tr" dirty="0"/>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b="0" i="0" u="none" baseline="0" dirty="0"/>
              <a:t>Uçucu Veriler, bir insan tarafından veya otomatik etkileşimle içeriklerinin kısa sürede silinmesi, üzerine yazılması veya değiştirilmesi olasılığının çok yüksek olduğu şekilde dijital olarak depolanan verilerdir.</a:t>
            </a: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51</a:t>
            </a:fld>
            <a:endParaRPr lang="tr" altLang="en-US"/>
          </a:p>
        </p:txBody>
      </p:sp>
    </p:spTree>
    <p:extLst>
      <p:ext uri="{BB962C8B-B14F-4D97-AF65-F5344CB8AC3E}">
        <p14:creationId xmlns:p14="http://schemas.microsoft.com/office/powerpoint/2010/main" val="20909818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r>
              <a:rPr lang="tr" sz="1200" b="0" i="0" u="none" baseline="0" dirty="0"/>
              <a:t>Yine bu slaytın amacı, açıklanması için birden fazla slayt gereken bir konu anlatımı değil, </a:t>
            </a:r>
            <a:r>
              <a:rPr lang="tr-TR" sz="1200" b="0" i="0" u="none" baseline="0" dirty="0" smtClean="0"/>
              <a:t>hâkim</a:t>
            </a:r>
            <a:r>
              <a:rPr lang="tr" sz="1200" b="0" i="0" u="none" baseline="0" dirty="0" smtClean="0"/>
              <a:t>lere </a:t>
            </a:r>
            <a:r>
              <a:rPr lang="tr" sz="1200" b="0" i="0" u="none" baseline="0" dirty="0"/>
              <a:t>ve savcılara konu hakkında yüzeysel bilgi vermektir.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dirty="0"/>
              <a:t>İletilmek istenen ana fikir, bunun eğitimli olmayan kişilerce de yapılabileceği ancak yapılmaması gerektiğidir. Cihazla etkileşim, 1. İlkeye aykırı değişiklikler anlamına gelir.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dirty="0"/>
              <a:t>Birincisi anlaşılır olduğundan ek bir açıklamaya ihtiyaç duyulmamıştır.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dirty="0"/>
              <a:t>İkincisi, hukuk sistemlerinin farklı olduğu alanlar da dahil olmak üzere daha zor alanlarla ilgilenir.</a:t>
            </a:r>
          </a:p>
          <a:p>
            <a:pPr marL="0" indent="0" algn="just" rtl="0">
              <a:lnSpc>
                <a:spcPts val="3860"/>
              </a:lnSpc>
              <a:spcAft>
                <a:spcPts val="1200"/>
              </a:spcAft>
              <a:buFont typeface="Arial" charset="0"/>
              <a:buNone/>
            </a:pPr>
            <a:r>
              <a:rPr lang="tr" sz="1200" b="0" i="0" u="none" baseline="0" dirty="0"/>
              <a:t>Takılı durumdaki şifrelenmiş cihazların açıklanması gerekebilir: Verilerin okunması için şifre açılır (çözülür). Cihazı kapatmak onu yeniden şifreler ve erişilemez hale getirir. Dolayısıyla, cihaz açıkken üzerinde çalışılması tercih edilir.</a:t>
            </a:r>
          </a:p>
          <a:p>
            <a:pPr marL="0" indent="0" algn="just" rtl="0">
              <a:lnSpc>
                <a:spcPts val="3860"/>
              </a:lnSpc>
              <a:spcAft>
                <a:spcPts val="1200"/>
              </a:spcAft>
              <a:buFont typeface="Arial" charset="0"/>
              <a:buNone/>
            </a:pPr>
            <a:r>
              <a:rPr lang="tr" sz="1200" b="0" i="0" u="none" baseline="0" dirty="0"/>
              <a:t>Uzak depolama daha zordur, çünkü veriler başka bir yerde veya muhtemelen başka bir yargı alanındadır, ancak o anda cihazdan erişilebilir. Dolayısıyla, bu verilerin ele geçirilmesi büyük ölçüde bu verilerin yasal statüsüne bağlıdır.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TR" sz="1200" b="0" i="0" u="none" baseline="0" dirty="0" smtClean="0"/>
              <a:t>Eğitici</a:t>
            </a:r>
            <a:r>
              <a:rPr lang="tr" sz="1200" b="0" i="0" u="none" baseline="0" dirty="0" smtClean="0"/>
              <a:t> </a:t>
            </a:r>
            <a:r>
              <a:rPr lang="tr" sz="1200" b="0" i="0" u="none" baseline="0" dirty="0"/>
              <a:t>hukuki konularda bir tartışmaya girmeden sadece bunu yapabilme potansiyelinden bahsetmelidir.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52</a:t>
            </a:fld>
            <a:endParaRPr lang="tr" altLang="en-US"/>
          </a:p>
        </p:txBody>
      </p:sp>
    </p:spTree>
    <p:extLst>
      <p:ext uri="{BB962C8B-B14F-4D97-AF65-F5344CB8AC3E}">
        <p14:creationId xmlns:p14="http://schemas.microsoft.com/office/powerpoint/2010/main" val="40156022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lnSpc>
                <a:spcPts val="3860"/>
              </a:lnSpc>
              <a:spcAft>
                <a:spcPts val="1200"/>
              </a:spcAft>
              <a:buFont typeface="Arial" charset="0"/>
              <a:buNone/>
            </a:pPr>
            <a:r>
              <a:rPr lang="tr" sz="1200" b="0" i="0" u="none" baseline="0"/>
              <a:t>Canlı veri analizi hiç kimse tarafından yapılmamalıdır! Canlı verilerle çalışmak için yetkin ve bu alanda kendine güvenecek kadar eğitim almış birinin olması gerekir. Ayrıca, ihtiyaç duyulan bilgileri çıkarmak ve yapılan işlemleri kaydetmek için nasıl kullanılacağını bildikleri çeşitli doğrulanmış araçlara da ihtiyaç duyarlar.</a:t>
            </a:r>
          </a:p>
          <a:p>
            <a:pPr marL="0" indent="0" algn="l" rtl="0">
              <a:lnSpc>
                <a:spcPts val="3860"/>
              </a:lnSpc>
              <a:spcAft>
                <a:spcPts val="1200"/>
              </a:spcAft>
              <a:buFont typeface="Arial" charset="0"/>
              <a:buNone/>
            </a:pPr>
            <a:endParaRPr lang="tr" sz="1200" dirty="0"/>
          </a:p>
          <a:p>
            <a:pPr marL="0" indent="0" algn="l" rtl="0">
              <a:lnSpc>
                <a:spcPts val="3860"/>
              </a:lnSpc>
              <a:spcAft>
                <a:spcPts val="1200"/>
              </a:spcAft>
              <a:buFont typeface="Arial" charset="0"/>
              <a:buNone/>
            </a:pPr>
            <a:r>
              <a:rPr lang="tr" sz="1200" b="0" i="0" u="none" baseline="0"/>
              <a:t>Bu araçlar, suç mahaline götürdükleri bir yazılım veya bir yönlendiriciden veri çıkarmak için kullanılan bir dizüstü bilgisayar olabilir. Ele geçirilen bilgilerin aktarılması için silinmiş ortama da ihtiyaç duyarlar.</a:t>
            </a:r>
          </a:p>
          <a:p>
            <a:pPr marL="0" indent="0" algn="l" rtl="0">
              <a:lnSpc>
                <a:spcPts val="3860"/>
              </a:lnSpc>
              <a:spcAft>
                <a:spcPts val="1200"/>
              </a:spcAft>
              <a:buFont typeface="Arial" charset="0"/>
              <a:buNone/>
            </a:pPr>
            <a:endParaRPr lang="tr" sz="1200" dirty="0"/>
          </a:p>
          <a:p>
            <a:pPr marL="0" indent="0" algn="l" rtl="0">
              <a:lnSpc>
                <a:spcPts val="3860"/>
              </a:lnSpc>
              <a:spcAft>
                <a:spcPts val="1200"/>
              </a:spcAft>
              <a:buFont typeface="Arial" charset="0"/>
              <a:buNone/>
            </a:pPr>
            <a:r>
              <a:rPr lang="tr" sz="1200" b="0" i="0" u="none" baseline="0"/>
              <a:t>Bu işi yapmak için gerekli eğitim ve ekipmanlara sahip bir kimsenin bulunmadığı durumlarda, tek seçenek cihazın fişini çekip potansiyel delilleri kaybetmek, ancak halihazırda mevcut olan delilleri tehlikeden korumaktır.</a:t>
            </a: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53</a:t>
            </a:fld>
            <a:endParaRPr lang="tr" altLang="en-US"/>
          </a:p>
        </p:txBody>
      </p:sp>
    </p:spTree>
    <p:extLst>
      <p:ext uri="{BB962C8B-B14F-4D97-AF65-F5344CB8AC3E}">
        <p14:creationId xmlns:p14="http://schemas.microsoft.com/office/powerpoint/2010/main" val="15757996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50000"/>
              </a:lnSpc>
              <a:spcBef>
                <a:spcPts val="0"/>
              </a:spcBef>
            </a:pPr>
            <a:r>
              <a:rPr lang="tr" b="0" i="0" u="none" baseline="0">
                <a:solidFill>
                  <a:srgbClr val="333333"/>
                </a:solidFill>
                <a:effectLst/>
                <a:latin typeface="Din-Light"/>
              </a:rPr>
              <a:t>Bu, tek bir slaytta ele alınması zor bir alandır. İdeal olarak, kapatma dışında hiçbir değişiklik yapmayacak olan cihazı kapatma seçeneğini uygularız.</a:t>
            </a:r>
          </a:p>
          <a:p>
            <a:pPr algn="l" rtl="0">
              <a:lnSpc>
                <a:spcPct val="150000"/>
              </a:lnSpc>
              <a:spcBef>
                <a:spcPts val="0"/>
              </a:spcBef>
            </a:pPr>
            <a:r>
              <a:rPr lang="tr" b="0" i="0" u="none" baseline="0">
                <a:solidFill>
                  <a:srgbClr val="333333"/>
                </a:solidFill>
                <a:effectLst/>
                <a:latin typeface="Din-Light"/>
              </a:rPr>
              <a:t>Ancak, bazı cihazlar (özellikle iPhone'lar), cihaz tamamen kapalıysa, cihazı açmanın açıkken şifreyi atlatmaktan önemli ölçüde daha zor olacağı bir güvenlik sistemine sahiptir. Yani, belirli cihazları açık tutmak faydalıdır.</a:t>
            </a:r>
          </a:p>
          <a:p>
            <a:pPr algn="l" rtl="0">
              <a:lnSpc>
                <a:spcPct val="150000"/>
              </a:lnSpc>
              <a:spcBef>
                <a:spcPts val="0"/>
              </a:spcBef>
            </a:pPr>
            <a:r>
              <a:rPr lang="tr" b="0" i="0" u="none" baseline="0">
                <a:solidFill>
                  <a:srgbClr val="333333"/>
                </a:solidFill>
                <a:effectLst/>
                <a:latin typeface="Din-Light"/>
              </a:rPr>
              <a:t>Dolayısıyla, bunları şebekeden (GSM, kablosuz İnternet, BT ve GPS) izole etmeliyiz. Faraday ve uçuş modu, bunu yapmanın yaygın olarak kullanılan yollarıdır.</a:t>
            </a:r>
          </a:p>
          <a:p>
            <a:pPr algn="l" rtl="0">
              <a:lnSpc>
                <a:spcPct val="150000"/>
              </a:lnSpc>
              <a:spcBef>
                <a:spcPts val="0"/>
              </a:spcBef>
            </a:pPr>
            <a:endParaRPr lang="tr" b="1" i="0" dirty="0">
              <a:solidFill>
                <a:srgbClr val="333333"/>
              </a:solidFill>
              <a:effectLst/>
              <a:latin typeface="Din-Light"/>
            </a:endParaRPr>
          </a:p>
          <a:p>
            <a:pPr algn="l" rtl="0">
              <a:lnSpc>
                <a:spcPct val="150000"/>
              </a:lnSpc>
              <a:spcBef>
                <a:spcPts val="0"/>
              </a:spcBef>
            </a:pPr>
            <a:r>
              <a:rPr lang="tr" b="0" i="0" u="none" baseline="0">
                <a:solidFill>
                  <a:srgbClr val="333333"/>
                </a:solidFill>
                <a:effectLst/>
                <a:latin typeface="Din-Light"/>
              </a:rPr>
              <a:t>Faraday kafesinin mucidinin adını taşıyan </a:t>
            </a:r>
            <a:r>
              <a:rPr lang="tr" b="1" i="0" u="none" baseline="0">
                <a:solidFill>
                  <a:srgbClr val="333333"/>
                </a:solidFill>
                <a:effectLst/>
                <a:latin typeface="Din-Light"/>
              </a:rPr>
              <a:t>Faraday Çantaları</a:t>
            </a:r>
            <a:r>
              <a:rPr lang="tr" b="0" i="0" u="none" baseline="0">
                <a:solidFill>
                  <a:srgbClr val="333333"/>
                </a:solidFill>
                <a:effectLst/>
                <a:latin typeface="Din-Light"/>
              </a:rPr>
              <a:t>, cep telefonu, araba anahtarı veya dizüstü bilgisayar gibi bir elektronik cihaza gönderilen ve bu cihazdan alınan RF sinyallerini bloke eder.</a:t>
            </a:r>
          </a:p>
          <a:p>
            <a:pPr algn="l" rtl="0"/>
            <a:r>
              <a:rPr lang="tr" b="0" i="0" u="none" baseline="0">
                <a:solidFill>
                  <a:srgbClr val="333333"/>
                </a:solidFill>
                <a:effectLst/>
                <a:latin typeface="Din-Light"/>
              </a:rPr>
              <a:t>Akıllı telefonlar gibi cihazlar, kablosuz sinyallerle telefon şebekelerine bağlanır, ancak aynı zamanda Bluetooth veya 802.11b/g/n standardı kablosuz İnternet ağları gibi diğer kablosuz bağlantı özelliklerine de sahiplerdir. Akıllı bir cihazdaki standart güvenlik özellikleriyle bile, telefona veya başka bir cihazdaki verilerde değişiklik yapmak, silmek ve hatta delil eklemek için dışarıdan gelen bir saldırıya maruz kalabilirler.</a:t>
            </a:r>
          </a:p>
          <a:p>
            <a:pPr algn="l" rtl="0"/>
            <a:r>
              <a:rPr lang="tr" b="0" i="0" u="none" baseline="0">
                <a:solidFill>
                  <a:srgbClr val="333333"/>
                </a:solidFill>
                <a:effectLst/>
                <a:latin typeface="Din-Light"/>
              </a:rPr>
              <a:t>Faraday Çantaları, Faraday kafesine çok benzer şekilde, çantanın yapıldığı malzeme sayesinde sinyallerin gönderilip alınmasını engelleyen kapalı birimlerdir. Faraday çantası delillerin karartılmasını önleyeceğinden, el koyulan cihazların içerdiği verilerin mahkemede delil olarak kullanılacağı durumlarda önemli bir araçtır.</a:t>
            </a:r>
          </a:p>
          <a:p>
            <a:pPr algn="l" rtl="0"/>
            <a:endParaRPr lang="tr" b="0" i="0" dirty="0">
              <a:solidFill>
                <a:srgbClr val="333333"/>
              </a:solidFill>
              <a:effectLst/>
              <a:latin typeface="Din-Light"/>
            </a:endParaRPr>
          </a:p>
          <a:p>
            <a:pPr algn="l" rtl="0"/>
            <a:r>
              <a:rPr lang="tr" b="1" i="0" u="none" baseline="0">
                <a:solidFill>
                  <a:srgbClr val="404040"/>
                </a:solidFill>
                <a:effectLst/>
                <a:latin typeface="Roboto" panose="02000000000000000000" pitchFamily="2" charset="0"/>
              </a:rPr>
              <a:t>Uçak modu</a:t>
            </a:r>
            <a:r>
              <a:rPr lang="tr" b="0" i="0" u="none" baseline="0">
                <a:solidFill>
                  <a:srgbClr val="404040"/>
                </a:solidFill>
                <a:effectLst/>
                <a:latin typeface="Roboto" panose="02000000000000000000" pitchFamily="2" charset="0"/>
              </a:rPr>
              <a:t>, bazı donanım işlevlerini devre dışı bırakır. Bu işlevler arasında aşağıdakiler yer alır:</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Hücresel:</a:t>
            </a:r>
            <a:r>
              <a:rPr lang="tr" b="0" i="0" u="none" baseline="0">
                <a:solidFill>
                  <a:srgbClr val="404040"/>
                </a:solidFill>
                <a:effectLst/>
                <a:latin typeface="Roboto" panose="02000000000000000000" pitchFamily="2" charset="0"/>
              </a:rPr>
              <a:t> Cihazınız baz istasyonlarıyla iletişimi durdurur. Sesli aramalardan SMS mesajlarına ve mobil verilere kadar hücresel verilere bağlı hiçbir şey gönderemez veya alamazsınız.</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Kablosuz İnternet:</a:t>
            </a:r>
            <a:r>
              <a:rPr lang="tr" b="0" i="0" u="none" baseline="0">
                <a:solidFill>
                  <a:srgbClr val="404040"/>
                </a:solidFill>
                <a:effectLst/>
                <a:latin typeface="Roboto" panose="02000000000000000000" pitchFamily="2" charset="0"/>
              </a:rPr>
              <a:t> Telefonunuz yakındaki kablosuz İnternet ağlarını taramayı durdurur ve bunlara bağlanma girişiminde bulunmaz. Bir kablosuz İnternet ağına bağlıysanız bağlantınız kesilir.</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Bluetooth:</a:t>
            </a:r>
            <a:r>
              <a:rPr lang="tr" b="0" i="0" u="none" baseline="0">
                <a:solidFill>
                  <a:srgbClr val="404040"/>
                </a:solidFill>
                <a:effectLst/>
                <a:latin typeface="Roboto" panose="02000000000000000000" pitchFamily="2" charset="0"/>
              </a:rPr>
              <a:t> Uçak modu, çoğu insanın kablosuz kulaklıklarla ilişkilendirdiği bir kablosuz iletişim teknolojisi olan Bluetooth'u devre dışı bırakır. Ancak </a:t>
            </a:r>
            <a:r>
              <a:rPr lang="tr" b="0" i="0" u="sng" baseline="0">
                <a:solidFill>
                  <a:srgbClr val="1D55A9"/>
                </a:solidFill>
                <a:effectLst/>
                <a:latin typeface="Roboto" panose="02000000000000000000" pitchFamily="2" charset="0"/>
                <a:hlinkClick r:id="rId3"/>
              </a:rPr>
              <a:t>Bluetooth</a:t>
            </a:r>
            <a:r>
              <a:rPr lang="tr" b="0" i="0" u="none" baseline="0">
                <a:solidFill>
                  <a:srgbClr val="404040"/>
                </a:solidFill>
                <a:effectLst/>
                <a:latin typeface="Roboto" panose="02000000000000000000" pitchFamily="2" charset="0"/>
              </a:rPr>
              <a:t>, klavyeler ve fareler dahil başka birçok şey için kullanılabilir.</a:t>
            </a:r>
          </a:p>
          <a:p>
            <a:pPr algn="l" rtl="0">
              <a:buFont typeface="Arial" panose="020B0604020202020204" pitchFamily="34" charset="0"/>
              <a:buChar char="•"/>
            </a:pPr>
            <a:r>
              <a:rPr lang="tr" b="1" i="0" u="none" baseline="0">
                <a:solidFill>
                  <a:srgbClr val="404040"/>
                </a:solidFill>
                <a:effectLst/>
                <a:latin typeface="Roboto" panose="02000000000000000000" pitchFamily="2" charset="0"/>
              </a:rPr>
              <a:t>GPS</a:t>
            </a:r>
            <a:r>
              <a:rPr lang="tr" b="0" i="0" u="none" baseline="0">
                <a:solidFill>
                  <a:srgbClr val="404040"/>
                </a:solidFill>
                <a:effectLst/>
                <a:latin typeface="Roboto" panose="02000000000000000000" pitchFamily="2" charset="0"/>
              </a:rPr>
              <a:t>: Uçak modu, bazı cihazlarda GPS alma işlevlerini de devre dışı bırakır. Bu biraz kafa karıştırıcı ve tutarsızdır. Teorik olarak, GPS buradaki diğer tüm teknolojilerden farklıdır. </a:t>
            </a:r>
            <a:r>
              <a:rPr lang="tr" b="0" i="0" u="sng" baseline="0">
                <a:solidFill>
                  <a:srgbClr val="1D55A9"/>
                </a:solidFill>
                <a:effectLst/>
                <a:latin typeface="Roboto" panose="02000000000000000000" pitchFamily="2" charset="0"/>
                <a:hlinkClick r:id="rId4"/>
              </a:rPr>
              <a:t>GPS işlevi açık olan bir cihaz yalnızca aldığı GPS sinyallerini dinler</a:t>
            </a:r>
            <a:r>
              <a:rPr lang="tr" b="0" i="0" u="none" baseline="0">
                <a:solidFill>
                  <a:srgbClr val="404040"/>
                </a:solidFill>
                <a:effectLst/>
                <a:latin typeface="Roboto" panose="02000000000000000000" pitchFamily="2" charset="0"/>
              </a:rPr>
              <a:t>, ancak herhangi bir sinyal iletmez. Bununla birlikte, bazı hava yolu taşımacılığı düzenlemelerinde, herhangi bir nedenle GPS alma işlevlerinin kullanılmasına izin verilmez.</a:t>
            </a:r>
          </a:p>
          <a:p>
            <a:pPr algn="l" rtl="0"/>
            <a:endParaRPr lang="tr" b="0" i="0" dirty="0">
              <a:solidFill>
                <a:srgbClr val="333333"/>
              </a:solidFill>
              <a:effectLst/>
              <a:latin typeface="Din-Light"/>
            </a:endParaRPr>
          </a:p>
          <a:p>
            <a:pPr algn="l" rtl="0">
              <a:lnSpc>
                <a:spcPct val="150000"/>
              </a:lnSpc>
              <a:spcBef>
                <a:spcPts val="0"/>
              </a:spcBef>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54</a:t>
            </a:fld>
            <a:endParaRPr lang="tr" altLang="en-US"/>
          </a:p>
        </p:txBody>
      </p:sp>
    </p:spTree>
    <p:extLst>
      <p:ext uri="{BB962C8B-B14F-4D97-AF65-F5344CB8AC3E}">
        <p14:creationId xmlns:p14="http://schemas.microsoft.com/office/powerpoint/2010/main" val="16549459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err="1" smtClean="0"/>
              <a:t>katılıcımlara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t>55</a:t>
            </a:fld>
            <a:endParaRPr lang="tr">
              <a:solidFill>
                <a:prstClr val="black"/>
              </a:solidFill>
            </a:endParaRPr>
          </a:p>
        </p:txBody>
      </p:sp>
    </p:spTree>
    <p:extLst>
      <p:ext uri="{BB962C8B-B14F-4D97-AF65-F5344CB8AC3E}">
        <p14:creationId xmlns:p14="http://schemas.microsoft.com/office/powerpoint/2010/main" val="25488484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r>
              <a:rPr lang="tr" sz="1200" b="0" i="0" u="none" baseline="0"/>
              <a:t>Adli bilimler yeni değildir. Adli bilimlerin kapsamına giren birçok disiplin vardır.</a:t>
            </a:r>
          </a:p>
          <a:p>
            <a:pPr marL="0" indent="0" algn="just" rtl="0">
              <a:lnSpc>
                <a:spcPts val="3860"/>
              </a:lnSpc>
              <a:spcAft>
                <a:spcPts val="1200"/>
              </a:spcAft>
              <a:buFont typeface="Arial" charset="0"/>
              <a:buNone/>
            </a:pPr>
            <a:r>
              <a:rPr lang="tr" sz="1200" b="0" i="0" u="none" baseline="0"/>
              <a:t>Adli bilimler = </a:t>
            </a:r>
            <a:r>
              <a:rPr lang="tr" b="0" i="0" u="none" baseline="0">
                <a:solidFill>
                  <a:srgbClr val="222222"/>
                </a:solidFill>
                <a:effectLst/>
                <a:latin typeface="arial" panose="020B0604020202020204" pitchFamily="34" charset="0"/>
              </a:rPr>
              <a:t>Suç tespiti ile bağlantılı olarak kullanılan bilimsel testler veya teknikler</a:t>
            </a:r>
            <a:endParaRPr lang="tr" sz="1200" b="0" i="0" dirty="0">
              <a:solidFill>
                <a:srgbClr val="222222"/>
              </a:solidFill>
              <a:effectLst/>
              <a:latin typeface="arial" panose="020B0604020202020204" pitchFamily="34" charset="0"/>
            </a:endParaRPr>
          </a:p>
          <a:p>
            <a:pPr marL="0" indent="0" algn="just" rtl="0">
              <a:lnSpc>
                <a:spcPts val="3860"/>
              </a:lnSpc>
              <a:spcAft>
                <a:spcPts val="1200"/>
              </a:spcAft>
              <a:buFont typeface="Arial" charset="0"/>
              <a:buNone/>
            </a:pPr>
            <a:endParaRPr lang="tr" sz="1200" b="0" i="0" dirty="0">
              <a:solidFill>
                <a:srgbClr val="222222"/>
              </a:solidFill>
              <a:effectLst/>
              <a:latin typeface="arial" panose="020B0604020202020204" pitchFamily="34" charset="0"/>
            </a:endParaRPr>
          </a:p>
          <a:p>
            <a:pPr marL="0" indent="0" algn="just" rtl="0">
              <a:lnSpc>
                <a:spcPts val="3860"/>
              </a:lnSpc>
              <a:spcAft>
                <a:spcPts val="1200"/>
              </a:spcAft>
              <a:buFont typeface="Arial" charset="0"/>
              <a:buNone/>
            </a:pPr>
            <a:r>
              <a:rPr lang="tr" sz="1200" b="0" i="0" u="none" baseline="0">
                <a:solidFill>
                  <a:srgbClr val="222222"/>
                </a:solidFill>
                <a:effectLst/>
                <a:latin typeface="arial" panose="020B0604020202020204" pitchFamily="34" charset="0"/>
              </a:rPr>
              <a:t>Adli bilişim, bunların en yenilerinden biridir. Ancak 1990'larda yaygınlaşmaya başlamıştır. O dönemden önce de bilgisayarlar vardı, ancak çok az kişi bunları delil toplamak için kullanıyordu.</a:t>
            </a:r>
          </a:p>
          <a:p>
            <a:pPr marL="0" indent="0" algn="just" rtl="0">
              <a:lnSpc>
                <a:spcPts val="3860"/>
              </a:lnSpc>
              <a:spcAft>
                <a:spcPts val="1200"/>
              </a:spcAft>
              <a:buFont typeface="Arial" charset="0"/>
              <a:buNone/>
            </a:pPr>
            <a:r>
              <a:rPr lang="tr" sz="1200" b="0" i="0" u="none" baseline="0">
                <a:solidFill>
                  <a:srgbClr val="222222"/>
                </a:solidFill>
                <a:effectLst/>
                <a:latin typeface="arial" panose="020B0604020202020204" pitchFamily="34" charset="0"/>
              </a:rPr>
              <a:t>Daha önceki tüm diğer adli bilimlerde olduğu gibi adli bilişim başladığında, mahkemelerin kabul edeceği delillerin sunulması için kurallar ve standartlar oluşturulmalıydı.</a:t>
            </a: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57</a:t>
            </a:fld>
            <a:endParaRPr lang="tr" altLang="en-US"/>
          </a:p>
        </p:txBody>
      </p:sp>
    </p:spTree>
    <p:extLst>
      <p:ext uri="{BB962C8B-B14F-4D97-AF65-F5344CB8AC3E}">
        <p14:creationId xmlns:p14="http://schemas.microsoft.com/office/powerpoint/2010/main" val="25956279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Gerçek dünyada, görev yaptığınız suç mahalinin güvenliğinin sağlanması gerekir, ama bu resimdeki meslektaşınızın ne yaptığından emin değilim ;)</a:t>
            </a:r>
          </a:p>
          <a:p>
            <a:endParaRPr lang="tr" baseline="0" noProof="0" dirty="0"/>
          </a:p>
          <a:p>
            <a:pPr algn="l" rtl="0"/>
            <a:r>
              <a:rPr lang="tr" b="0" i="0" u="none" baseline="0" dirty="0"/>
              <a:t>Adli Bilişim dünyasında aynı suç mahalinde görev yapabilirsiniz. Bu nedenle, soruşturmacıların o yerin güvenliğini geleneksel adli bilimlerde olduğu gibi sağlamaları gerekir. Ancak Adli Bilişim dünyamızda ikinci bir suç mahali olabilir [tıklayın]. Suç işlemek için bir bilgisayar sistemi kullanılmış olabilir. Bu, onu üzerinde çalıştığımız dava için değerli bir delil kılar. Ancak bilgisayarın kendisi suçu işlemek için kullanılmasa bile, suçun hazırlık aşaması, hesap tabloları, mağdur ile şüpheli arasındaki yazışmalar veya suçla ilgili diğer durumlar gibi suçla ilgili önemli bilgileri barındırıyor olabilir.</a:t>
            </a:r>
          </a:p>
          <a:p>
            <a:endParaRPr lang="tr" sz="1200" baseline="0" noProof="0" dirty="0"/>
          </a:p>
          <a:p>
            <a:pPr algn="l" rtl="0"/>
            <a:r>
              <a:rPr lang="tr" b="0" i="0" u="none" baseline="0" dirty="0"/>
              <a:t>Bir suç mahalinin güvenliğini sağlarken her zaman eldiven giyin. Geleneksel adli bilimlerdeki bu eski ilke Adli Bilişim için de geçerlidir. Bir suç için kullanılan silah üzerinde kendi parmak izlerinizin ve DNA'nızın olmasını istemeyeceğiniz gibi, sabit disk sürücüsü gibi dijital bir delil üzerinde de kendi izlerinizi bırakmak istemezsiniz.</a:t>
            </a:r>
          </a:p>
          <a:p>
            <a:endParaRPr lang="tr" sz="1200" baseline="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Burada yazma engelleyiciler devreye girer. Yazma engelleyicilerin farklı türleri vardır. Bunlardan bazıları, bir diske yazma erişimini devre dışı bırakmaya çalışan küçük yazılımlardır (yazma engelleyici yazılım). Bazıları ise, bir sabit diske yazma komutları göndermekten sorumlu olan sinyali fiziksel olarak devre dışı bırakan donanımlardır (yazma engelleyici donanım). Bu resimde, Tableau şirketinin ürettiği bir yazma engelleyici donanım görebilirsiniz. Wiebetech veya MyKey Technologies gibi şirketlerin de ürünleri vardır. Hepsinin ortak noktası, bir kaynak sabit diski (sunulacak olan delil) bağlamak için bazı portlarının ve yazma engelleyiciyi görevlinin cihazına bağlamak için bazı başka portlarının olmasıdır. </a:t>
            </a:r>
            <a:endParaRPr lang="tr" noProof="0" dirty="0"/>
          </a:p>
          <a:p>
            <a:endParaRPr lang="tr" sz="1200" baseline="0" noProof="0" dirty="0"/>
          </a:p>
          <a:p>
            <a:pPr algn="l" rtl="0"/>
            <a:r>
              <a:rPr lang="tr" b="0" i="0" u="none" baseline="0" dirty="0"/>
              <a:t>Geleneksel adli bilimlerde olay yeri soruşturmacıları, delil olarak şüpheliye ulaşılmasını sağlayabilecek ayak izlerini, saçları, DNA'yı ve diğer izleri bulabilir ve emniyet altına alabilir. Dijital kaynaklarda da şüphelinin ziyaret ettiği İnternet siteleri, oluşturduğu belgeler, açtığı resimler ve hatta bir sisteme giren bir saldırganın izleri gibi çok benzer izler bulunabilir. Nasıl adli tıp incelemelerinde DNA görünmeyen bir izse, adli bilişimde de bazı dijital izler açıkça görünmez ve delil içeriği çıkarmak için özel tekniklere ihtiyaç duyulur. [tıklayın] Disklerdeki ayrılmamış alanlardaki dosya parçaları buna bir örnektir. Bazen adli bilişim uzmanları, dava için ihtiyacınız olan delilleri bulmak için disk yapılarını, dosya sistemlerini, bellek boşluğu ve özel veri yapılarını derinlemesine araştırmak zorunda kalır.</a:t>
            </a:r>
            <a:endParaRPr lang="tr" sz="1200" baseline="0" noProof="0" dirty="0"/>
          </a:p>
          <a:p>
            <a:endParaRPr lang="tr" sz="1200" baseline="0" noProof="0" dirty="0"/>
          </a:p>
          <a:p>
            <a:pPr algn="l" rtl="0"/>
            <a:r>
              <a:rPr lang="tr" b="0" i="0" u="none" baseline="0" dirty="0"/>
              <a:t>Geleneksel adli bilimler ile adli bilişim arasındaki benzerliklerin başka bir örneği de şudur: Araştırmacılar, bir suç işlenirken kullanılan alet üzerinde parmak izlerini bulduklarında, aynı parmak izini bulmak için veri tabanlarını tararlar. Aramalarında başarılı olurlarsa, alet üzerindeki parmak izinin veri tabanındaki belirli bir kişiye ait olduğunu kesin olarak söyleyebilirler. Adli bilişimde, belirli bir dosyayı karşılaştırmanın ve bulmanın ve aranan dosya ile bulunan dosyanın tam olarak eşleştiğini kanıtlamanın benzer bir yolu vardır. Belki bazılarınız bu tür yöntemleri duymuşsunuzdur. Herhangi bir fikri olan var mı?</a:t>
            </a:r>
          </a:p>
          <a:p>
            <a:endParaRPr lang="tr" baseline="0" dirty="0"/>
          </a:p>
          <a:p>
            <a:pPr algn="l" rtl="0"/>
            <a:r>
              <a:rPr lang="tr" b="0" i="0" u="none" baseline="0" dirty="0"/>
              <a:t>Belki şimdi? Aradığım terim karma (hashing). Bir karma analizde adli bilişimci bir dosyanın veya diskin karma toplamlarını hesaplar. MD5, SHA-1, SHA-256 vb. kriptografik karma algoritmalar için en yaygın örneklerden bazılarıdır. Temelde uzun bir sayı ve harf dizisi olan bu karma değeri hesaplandığında, bu dosyanın içeriğine özgü bir değer olur. Aynı içeriğe sahip bir dosya dışında başka hiçbir dosya aynı karma değerine sahip olamaz. Bu nedenle, adli bilişimciler, dikkate değer dosyaları aramak ve bir sabit sürücünün adli kopyasının içeriğinin orijinal sabit diskteki içerikle aynı olup olmadığını doğrulamak için karma değerleri kullanabilirler.</a:t>
            </a:r>
          </a:p>
          <a:p>
            <a:endParaRPr lang="tr" baseline="0" dirty="0"/>
          </a:p>
          <a:p>
            <a:pPr algn="l" rtl="0"/>
            <a:r>
              <a:rPr lang="tr" b="0" i="0" u="none" baseline="0" dirty="0"/>
              <a:t>Olasılık açısından: Sizce iki kişinin aynı parmak izine sahip olma ihtimali nedir? </a:t>
            </a:r>
            <a:r>
              <a:rPr lang="tr" sz="1200" b="1" i="0" u="none" strike="noStrike" kern="1200" baseline="0" dirty="0">
                <a:solidFill>
                  <a:schemeClr val="tx1"/>
                </a:solidFill>
                <a:latin typeface="+mn-lt"/>
                <a:ea typeface="+mn-ea"/>
                <a:cs typeface="+mn-cs"/>
              </a:rPr>
              <a:t>1 ila 64 Milyar!</a:t>
            </a:r>
            <a:r>
              <a:rPr lang="tr" sz="1200" b="0" i="0" u="none" strike="noStrike" kern="1200" baseline="0" dirty="0">
                <a:solidFill>
                  <a:schemeClr val="tx1"/>
                </a:solidFill>
                <a:latin typeface="+mn-lt"/>
                <a:ea typeface="+mn-ea"/>
                <a:cs typeface="+mn-cs"/>
              </a:rPr>
              <a:t> </a:t>
            </a:r>
            <a:r>
              <a:rPr lang="tr" b="0" i="0" u="none" baseline="0" dirty="0"/>
              <a:t>[tıklayın] </a:t>
            </a:r>
            <a:r>
              <a:rPr lang="tr" sz="1200" b="0" i="0" u="none" strike="noStrike" kern="1200" baseline="0" dirty="0">
                <a:solidFill>
                  <a:schemeClr val="tx1"/>
                </a:solidFill>
                <a:latin typeface="+mn-lt"/>
                <a:ea typeface="+mn-ea"/>
                <a:cs typeface="+mn-cs"/>
              </a:rPr>
              <a:t>Peki sizce Euromillions piyangosunda büyük ödülü kazanma olasılığınız nedir? </a:t>
            </a:r>
            <a:r>
              <a:rPr lang="tr" sz="1200" b="1" i="0" u="none" strike="noStrike" kern="1200" baseline="0" dirty="0">
                <a:solidFill>
                  <a:schemeClr val="tx1"/>
                </a:solidFill>
                <a:latin typeface="+mn-lt"/>
                <a:ea typeface="+mn-ea"/>
                <a:cs typeface="+mn-cs"/>
              </a:rPr>
              <a:t>1 ila 116 milyon!  </a:t>
            </a:r>
            <a:r>
              <a:rPr lang="tr" sz="1200" b="0" i="0" u="none" strike="noStrike" kern="1200" baseline="0" dirty="0">
                <a:solidFill>
                  <a:schemeClr val="tx1"/>
                </a:solidFill>
                <a:latin typeface="+mn-lt"/>
                <a:ea typeface="+mn-ea"/>
                <a:cs typeface="+mn-cs"/>
              </a:rPr>
              <a:t>Artık bu yüksek sayıları bildiğinize göre, sizce iki dosyanın aynı karma değerine sahip olma olasılığı ne kadar yüksektir? </a:t>
            </a:r>
            <a:r>
              <a:rPr lang="tr" b="0" i="0" u="none" baseline="0" dirty="0"/>
              <a:t>MD5 algoritmasını kullanarak, iki dosyanın aynı değere sahip olma olasılığı [tıklayın] </a:t>
            </a:r>
            <a:r>
              <a:rPr lang="tr" sz="1200" b="1" i="0" u="none" strike="noStrike" kern="1200" baseline="0" dirty="0">
                <a:solidFill>
                  <a:schemeClr val="tx1"/>
                </a:solidFill>
                <a:latin typeface="+mn-lt"/>
                <a:ea typeface="+mn-ea"/>
                <a:cs typeface="+mn-cs"/>
              </a:rPr>
              <a:t>1 ila 340 Milyar Milyar Milyar Milyarın </a:t>
            </a:r>
            <a:r>
              <a:rPr lang="tr" sz="1200" b="0" i="0" u="none" strike="noStrike" kern="1200" baseline="0" dirty="0">
                <a:solidFill>
                  <a:schemeClr val="tx1"/>
                </a:solidFill>
                <a:latin typeface="+mn-lt"/>
                <a:ea typeface="+mn-ea"/>
                <a:cs typeface="+mn-cs"/>
              </a:rPr>
              <a:t>(2 üssü 128) üzerinde ve SHA-1 algoritmasına göre bu olasılık </a:t>
            </a:r>
            <a:r>
              <a:rPr lang="tr" sz="1200" b="1" i="0" u="none" strike="noStrike" kern="1200" baseline="0" dirty="0">
                <a:solidFill>
                  <a:schemeClr val="tx1"/>
                </a:solidFill>
                <a:latin typeface="+mn-lt"/>
                <a:ea typeface="+mn-ea"/>
                <a:cs typeface="+mn-cs"/>
              </a:rPr>
              <a:t>Bin Milyar Milyar Milyar Milyar Milyarın</a:t>
            </a:r>
            <a:r>
              <a:rPr lang="tr" sz="1200" b="0" i="0" u="none" strike="noStrike" kern="1200" baseline="0" dirty="0">
                <a:solidFill>
                  <a:schemeClr val="tx1"/>
                </a:solidFill>
                <a:latin typeface="+mn-lt"/>
                <a:ea typeface="+mn-ea"/>
                <a:cs typeface="+mn-cs"/>
              </a:rPr>
              <a:t> (2 üsstü 160) üzerindedir. Ancak, şunu da bilin ki araştırmacılar laboratuvar koşullarında karma çakışmaları üretmeyi başardılar.</a:t>
            </a:r>
          </a:p>
          <a:p>
            <a:endParaRPr lang="tr" sz="1200" baseline="0" noProof="0" dirty="0"/>
          </a:p>
          <a:p>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58</a:t>
            </a:fld>
            <a:endParaRPr lang="tr" altLang="en-US"/>
          </a:p>
        </p:txBody>
      </p:sp>
    </p:spTree>
    <p:extLst>
      <p:ext uri="{BB962C8B-B14F-4D97-AF65-F5344CB8AC3E}">
        <p14:creationId xmlns:p14="http://schemas.microsoft.com/office/powerpoint/2010/main" val="2445380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Adli Bilişim üç ana kategoriye ayrılır. </a:t>
            </a:r>
          </a:p>
          <a:p>
            <a:endParaRPr lang="tr" baseline="0" noProof="0" dirty="0"/>
          </a:p>
          <a:p>
            <a:pPr algn="l" rtl="0"/>
            <a:r>
              <a:rPr lang="tr" b="0" i="0" u="none" baseline="0"/>
              <a:t>Adli Bilgisayar Analizi, bunlardan en eskisidir. Kişisel bilgisayarlar, sunucular ve depolama ortamları ile yapılan çalışmaları içerir. Adli Bilgisayar Analizinin dört alt kategorisi vardır. Bunlar:</a:t>
            </a:r>
          </a:p>
          <a:p>
            <a:pPr marL="171450" indent="-171450" algn="l" rtl="0">
              <a:buFontTx/>
              <a:buChar char="-"/>
            </a:pPr>
            <a:r>
              <a:rPr lang="tr" b="0" i="0" u="none" baseline="0"/>
              <a:t>Açık olmayan bilgisayar sistemlerinde depolanan verilerin nasıl elde edileceği, işleneceği, analiz edileceği ve raporlanacağıyla ilgili Kapalı Cihaz Analizi. Bu, adli bilişimin en geleneksel kategorisidir.</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tr" b="0" i="0" u="none" baseline="0"/>
              <a:t>Canlı Veri Analizi, açık olan bilgisayar sistemlerinde depolanan verilerin nasıl elde edileceği, işleneceği, analiz edileceği ve raporlanacağıyla ilgilidir. Kapalı Cihaz Analizi ile karşılaştırıldığında, bu oldukça yeni bir alt kategoridir, ancak günümüzde birçok veri geçici, uzakta veya şifrelenmiş olarak depolandığı için giderek daha önemli hale gelmektedir.</a:t>
            </a:r>
            <a:endParaRPr lang="tr" noProof="0" dirty="0"/>
          </a:p>
          <a:p>
            <a:pPr marL="171450" indent="-171450" algn="l" rtl="0">
              <a:buFontTx/>
              <a:buChar char="-"/>
            </a:pPr>
            <a:r>
              <a:rPr lang="tr" b="0" i="0" u="none" baseline="0"/>
              <a:t>Uygulama analizi, binlerce farklı uygulama tarafından bırakılan izleri ve yan ürünleri analiz etmeye odaklanan alt kategoridir.</a:t>
            </a:r>
          </a:p>
          <a:p>
            <a:pPr marL="171450" indent="-171450" algn="l" rtl="0">
              <a:buFontTx/>
              <a:buChar char="-"/>
            </a:pPr>
            <a:r>
              <a:rPr lang="tr" b="0" i="0" u="none" baseline="0"/>
              <a:t>Son kategori, dijital video kayıt cihazları, yönlendiriciler, oyun konsolları, kredi kartı kopyalama cihazları vb. gibi diğer donanım cihazlarıyla ilgilidir. Bu cihazların çoğunun kendi özel dosya sistemleri ve işletim sistemleri vardır.</a:t>
            </a:r>
          </a:p>
          <a:p>
            <a:pPr marL="0" indent="0" algn="l" rtl="0">
              <a:buFontTx/>
              <a:buNone/>
            </a:pPr>
            <a:endParaRPr lang="tr" baseline="0" noProof="0" dirty="0"/>
          </a:p>
          <a:p>
            <a:pPr marL="0" indent="0" algn="l" rtl="0">
              <a:buFontTx/>
              <a:buNone/>
            </a:pPr>
            <a:r>
              <a:rPr lang="tr" b="0" i="0" u="none" baseline="0"/>
              <a:t>İlk üç kategori, Windows, Linux, Mac OS X gibi farklı işletim sistemleri için alt kategorilere sahiptir.</a:t>
            </a:r>
          </a:p>
          <a:p>
            <a:pPr marL="0" indent="0" algn="l" rtl="0">
              <a:buFontTx/>
              <a:buNone/>
            </a:pPr>
            <a:endParaRPr lang="tr" baseline="0" noProof="0" dirty="0"/>
          </a:p>
          <a:p>
            <a:pPr marL="0" indent="0" algn="l" rtl="0">
              <a:buFontTx/>
              <a:buNone/>
            </a:pPr>
            <a:r>
              <a:rPr lang="tr" b="0" i="0" u="none" baseline="0"/>
              <a:t>Mobil Cihaz Analizi, oldukça yeni bir kategoridir, ancak bir soruşturma için ilginç olabilecek birçok veri akıllı telefonlar ve tablet bilgisayarlar gibi mobil cihazlarda saklanabildiği için oldukça yaygınlaşmaktadır. Alt kategoriler farklı işletim sistemlerini yansıtır. Şu anda en popüler olanları Google Android ve Mac iOS'dir. </a:t>
            </a:r>
          </a:p>
          <a:p>
            <a:pPr marL="0" indent="0" algn="l" rtl="0">
              <a:buFontTx/>
              <a:buNone/>
            </a:pPr>
            <a:endParaRPr lang="tr" baseline="0" noProof="0" dirty="0"/>
          </a:p>
          <a:p>
            <a:pPr marL="0" indent="0" algn="l" rtl="0">
              <a:buFontTx/>
              <a:buNone/>
            </a:pPr>
            <a:r>
              <a:rPr lang="tr" b="0" i="0" u="none" baseline="0"/>
              <a:t>Ağ analizi kategorisinde, ister kablosuz ister kablolu olsun veya İnternet ya da yerel alan ağı olsun bir ağ üzerinden iletilen elektronik deliller ele alınır. Canlı ağ analizinde soruşturmacılar, bir ağ bağlantısını yakalayıp veri akışlarını anında analiz etmeleri gereken durumlarla karşı karşıya kalırlar. Yakalanmış paket analizi, kayıtlı ağ trafiğini içeren dosyaların analiz edilmesini içerir.</a:t>
            </a:r>
            <a:endParaRPr lang="tr" noProof="0" dirty="0"/>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59</a:t>
            </a:fld>
            <a:endParaRPr lang="tr" altLang="en-US"/>
          </a:p>
        </p:txBody>
      </p:sp>
    </p:spTree>
    <p:extLst>
      <p:ext uri="{BB962C8B-B14F-4D97-AF65-F5344CB8AC3E}">
        <p14:creationId xmlns:p14="http://schemas.microsoft.com/office/powerpoint/2010/main" val="13422713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b="0" i="0" u="none" baseline="0" dirty="0"/>
              <a:t>Not: Bu slayt animasyonludur.</a:t>
            </a:r>
          </a:p>
          <a:p>
            <a:endParaRPr lang="tr" noProof="0" dirty="0"/>
          </a:p>
          <a:p>
            <a:pPr algn="l" rtl="0"/>
            <a:r>
              <a:rPr lang="tr" b="0" i="0" u="none" baseline="0" dirty="0"/>
              <a:t>Adli Bilişim çalışmalarını içeren bir davada, standart prosedür normalde dört adımdan oluşur:</a:t>
            </a:r>
          </a:p>
          <a:p>
            <a:endParaRPr lang="tr" noProof="0" dirty="0"/>
          </a:p>
          <a:p>
            <a:pPr algn="l" rtl="0"/>
            <a:r>
              <a:rPr lang="tr" b="0" i="0" u="none" baseline="0" dirty="0"/>
              <a:t>[tıklayın] Elde etme: Dijital delillerin elde edilmesi gerekir. Bu, bir arama ve el koyma senaryosunda uçucu verilerin toplanmasıyla, el koyulan bir bilgisayardan şüphelinin diskinin alınmasıyla veya soruşturmacının adli olarak başka kaynaklardan veri elde etmesi gereken bir vakada başka herhangi bir işlem sırasında gerçekleşebilir. Bu ilk aşamada geri dönüşü olmayan birçok hata yapılabileceği için elde etme aşaması çok önemlidir. Delil zincirini sağlam tutmak, tüm adımları belgelendirmek ve elde edilen her şeyi doğrulamak önemlidir.</a:t>
            </a:r>
            <a:endParaRPr lang="tr" noProof="0" dirty="0"/>
          </a:p>
          <a:p>
            <a:endParaRPr lang="tr" noProof="0" dirty="0"/>
          </a:p>
          <a:p>
            <a:pPr algn="l" rtl="0"/>
            <a:r>
              <a:rPr lang="tr" b="0" i="0" u="none" baseline="0" dirty="0"/>
              <a:t>[tıklayın] İşleme: İşleme aşaması, zaman, etkinlik veya büyük veri miktarları bir sorun olduğunda önemlidir. Bu aşamada adli bilişim uzmanları, belirli cihazlara veya verilere öncelik verebilir, akıllı ve vakaya özel filtreler (Veri Madenciliği) uygulayabilir veya görüntüyü normal bir araştırmacının analiz yapabileceği bir şekilde işleyebilir (örneğin silinen dosyaları kurtararak, konteynerler bağlayarak, şifrelemeyi kırarak, İnternet geçmişi, sohbet günlükleri vb. gibi uygulama verilerini analiz ederek).</a:t>
            </a:r>
            <a:endParaRPr lang="tr" noProof="0" dirty="0"/>
          </a:p>
          <a:p>
            <a:endParaRPr lang="tr" noProof="0" dirty="0"/>
          </a:p>
          <a:p>
            <a:pPr algn="l" rtl="0"/>
            <a:r>
              <a:rPr lang="tr" b="0" i="0" u="none" baseline="0" dirty="0"/>
              <a:t>[tıklayın] Analiz: Analizde, incelemeyi yapan kişi görüntüler üzerinde dijital deliller arar. Bu aşama çok zaman alabilir ve izleri ve yan ürünleri yorumlamak için çok fazla uzman bilgisi gerektirebilir.</a:t>
            </a:r>
            <a:endParaRPr lang="tr" noProof="0" dirty="0"/>
          </a:p>
          <a:p>
            <a:endParaRPr lang="tr" noProof="0" dirty="0"/>
          </a:p>
          <a:p>
            <a:pPr algn="l" rtl="0"/>
            <a:r>
              <a:rPr lang="tr" b="0" i="0" u="none" baseline="0" dirty="0"/>
              <a:t>[tıklayın] Sunum: Analiz adımında tüm deliller bulunduktan sonra, incelemeyi yapan kişinin dava için bir rapor oluşturması gerekir. Görevi, </a:t>
            </a:r>
            <a:r>
              <a:rPr lang="tr-TR" b="0" i="0" u="none" baseline="0" dirty="0" smtClean="0"/>
              <a:t>hâkim</a:t>
            </a:r>
            <a:r>
              <a:rPr lang="tr" b="0" i="0" u="none" baseline="0" dirty="0" smtClean="0"/>
              <a:t>ler </a:t>
            </a:r>
            <a:r>
              <a:rPr lang="tr" b="0" i="0" u="none" baseline="0" dirty="0"/>
              <a:t>ve savcılar olarak hangi delillerin bulunduğunu, nerede bulunduğunu, nasıl bulunduğunu ve oraya nasıl ulaşmış olabileceğini kolayca anlayabileceğiniz bir şekilde size karmaşık teknik bağlamları anlatmak ve tercüme etmektir.</a:t>
            </a:r>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60</a:t>
            </a:fld>
            <a:endParaRPr lang="tr" altLang="en-US"/>
          </a:p>
        </p:txBody>
      </p:sp>
    </p:spTree>
    <p:extLst>
      <p:ext uri="{BB962C8B-B14F-4D97-AF65-F5344CB8AC3E}">
        <p14:creationId xmlns:p14="http://schemas.microsoft.com/office/powerpoint/2010/main" val="36920985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lnSpc>
                <a:spcPts val="3860"/>
              </a:lnSpc>
              <a:spcAft>
                <a:spcPts val="1200"/>
              </a:spcAft>
              <a:buFont typeface="Arial" charset="0"/>
              <a:buNone/>
            </a:pPr>
            <a:r>
              <a:rPr lang="tr" sz="1200" b="0" i="0" u="none" baseline="0" dirty="0"/>
              <a:t>Bu slaytta, elde etme süreci açıklanmaktadır.</a:t>
            </a:r>
          </a:p>
          <a:p>
            <a:pPr marL="0" indent="0" algn="l" rtl="0">
              <a:lnSpc>
                <a:spcPts val="3860"/>
              </a:lnSpc>
              <a:spcAft>
                <a:spcPts val="1200"/>
              </a:spcAft>
              <a:buFont typeface="Arial" charset="0"/>
              <a:buNone/>
            </a:pPr>
            <a:r>
              <a:rPr lang="tr-TR" sz="1200" b="0" i="0" u="none" baseline="0" dirty="0" smtClean="0"/>
              <a:t>Eğitici</a:t>
            </a:r>
            <a:r>
              <a:rPr lang="tr" sz="1200" b="0" i="0" u="none" baseline="0" dirty="0" smtClean="0"/>
              <a:t>, </a:t>
            </a:r>
            <a:r>
              <a:rPr lang="tr" sz="1200" b="0" i="0" u="none" baseline="0" dirty="0"/>
              <a:t>adli olarak elde etme işleminin çoğunun bir imaj alma aracı kullanılarak ve verilerin olduğu gibi bire bir kopyası oluşturularak yapılacağını ifade etmelidir. Burada hem imaj alma hem de karma analizini göstermek için düşük kapasiteli bir USB cihazının elde edilmesi işlemi gerçekleştirilebilir.</a:t>
            </a:r>
          </a:p>
          <a:p>
            <a:pPr marL="0" indent="0" algn="l" rtl="0">
              <a:lnSpc>
                <a:spcPts val="3860"/>
              </a:lnSpc>
              <a:spcAft>
                <a:spcPts val="1200"/>
              </a:spcAft>
              <a:buFont typeface="Arial" charset="0"/>
              <a:buNone/>
            </a:pPr>
            <a:r>
              <a:rPr lang="tr" sz="1200" b="0" i="0" u="none" baseline="0" dirty="0"/>
              <a:t>E01 ve DD'nin ne olduğuna dair açıklama: Her ikisi de adli bilişimde güvenilen farklı imaj alma formatlarıdır.</a:t>
            </a:r>
          </a:p>
          <a:p>
            <a:pPr marL="0" indent="0" algn="l" rtl="0">
              <a:lnSpc>
                <a:spcPts val="3860"/>
              </a:lnSpc>
              <a:spcAft>
                <a:spcPts val="1200"/>
              </a:spcAft>
              <a:buFont typeface="Arial" charset="0"/>
              <a:buNone/>
            </a:pPr>
            <a:r>
              <a:rPr lang="tr" sz="1200" b="0" i="0" u="none" baseline="0" dirty="0"/>
              <a:t>Yazma engellemesinin açıklanması gerekir: Şüpheli cihaz ile verilerin kopyasının oluşturulacağı hedef sürücü arasına bir donanım (veya yazılım) yerleştirilmesi; bu, orijinal cihazda değişiklik yapılamayacağı ve 1. İlkeye uyulacağı anlamına gelir.</a:t>
            </a:r>
          </a:p>
          <a:p>
            <a:pPr marL="0" indent="0" algn="l" rtl="0">
              <a:lnSpc>
                <a:spcPts val="3860"/>
              </a:lnSpc>
              <a:spcAft>
                <a:spcPts val="1200"/>
              </a:spcAft>
              <a:buFont typeface="Arial" charset="0"/>
              <a:buNone/>
            </a:pPr>
            <a:endParaRPr lang="tr" sz="1200" dirty="0"/>
          </a:p>
          <a:p>
            <a:pPr marL="0" indent="0" algn="l" rtl="0">
              <a:lnSpc>
                <a:spcPts val="3860"/>
              </a:lnSpc>
              <a:spcAft>
                <a:spcPts val="1200"/>
              </a:spcAft>
              <a:buFont typeface="Arial" charset="0"/>
              <a:buNone/>
            </a:pPr>
            <a:r>
              <a:rPr lang="tr" sz="1200" b="0" i="0" u="none" baseline="0" dirty="0"/>
              <a:t>Karma, tartışılması ve tam olarak açıklanması bir saat sürebilecek bir konudur, ancak basitçe açıklamak gerekirse, imaj alma araçları imajı oluştururken aynı zamanda içeriği de doğrulamalıdır; daha sonra bu içeriğin orijinaliyle aynı olduğu doğrulanabilir.</a:t>
            </a:r>
          </a:p>
          <a:p>
            <a:pPr marL="0" indent="0" algn="l" rtl="0">
              <a:lnSpc>
                <a:spcPts val="3860"/>
              </a:lnSpc>
              <a:spcAft>
                <a:spcPts val="1200"/>
              </a:spcAft>
              <a:buFont typeface="Arial" charset="0"/>
              <a:buNone/>
            </a:pPr>
            <a:endParaRPr lang="tr" sz="1200" dirty="0"/>
          </a:p>
          <a:p>
            <a:pPr marL="0" indent="0" algn="l" rtl="0">
              <a:lnSpc>
                <a:spcPts val="3860"/>
              </a:lnSpc>
              <a:spcAft>
                <a:spcPts val="1200"/>
              </a:spcAft>
              <a:buFont typeface="Arial" charset="0"/>
              <a:buNone/>
            </a:pPr>
            <a:r>
              <a:rPr lang="tr" sz="1200" b="0" i="0" u="none" baseline="0" dirty="0"/>
              <a:t>Basit bir benzetmeyle, "dijital parmak izidir", ancak teknik olarak doğru şekilde belirtmek gerekirse "matematiksel algoritma" ifadesi kullanılmalıdır. </a:t>
            </a:r>
          </a:p>
          <a:p>
            <a:pPr marL="0" indent="0" algn="l" rtl="0">
              <a:lnSpc>
                <a:spcPts val="3860"/>
              </a:lnSpc>
              <a:spcAft>
                <a:spcPts val="1200"/>
              </a:spcAft>
              <a:buFont typeface="Arial" charset="0"/>
              <a:buNone/>
            </a:pPr>
            <a:r>
              <a:rPr lang="tr" sz="1200" b="0" i="0" u="none" baseline="0" dirty="0"/>
              <a:t>Genel olarak iki algoritma kullanılır: MD5 (128bit - 32 on altılık karakter) ve SHA1 (160 bit - 40 on altılık karakter).</a:t>
            </a:r>
          </a:p>
          <a:p>
            <a:pPr marL="0" indent="0" algn="l" rtl="0">
              <a:lnSpc>
                <a:spcPts val="3860"/>
              </a:lnSpc>
              <a:spcAft>
                <a:spcPts val="1200"/>
              </a:spcAft>
              <a:buFont typeface="Arial" charset="0"/>
              <a:buNone/>
            </a:pPr>
            <a:r>
              <a:rPr lang="tr-TR" sz="1200" b="0" i="0" u="none" baseline="0" dirty="0" smtClean="0"/>
              <a:t>Eğitici</a:t>
            </a:r>
            <a:r>
              <a:rPr lang="tr" sz="1200" b="0" i="0" u="none" baseline="0" dirty="0" smtClean="0"/>
              <a:t>, </a:t>
            </a:r>
            <a:r>
              <a:rPr lang="tr" sz="1200" b="0" i="0" u="none" baseline="0" dirty="0"/>
              <a:t>on altılığı açıklamak zorunda kalabilir - ki bu da yine bilinmesi gereken temel bir bilgidir.</a:t>
            </a:r>
          </a:p>
          <a:p>
            <a:pPr marL="0" indent="0" algn="l" rtl="0">
              <a:lnSpc>
                <a:spcPts val="3860"/>
              </a:lnSpc>
              <a:spcAft>
                <a:spcPts val="1200"/>
              </a:spcAft>
              <a:buFont typeface="Arial" charset="0"/>
              <a:buNone/>
            </a:pPr>
            <a:r>
              <a:rPr lang="tr" sz="1200" b="0" i="0" u="none" baseline="0" dirty="0"/>
              <a:t>Verileri doğrulamak için kullanılan karma değeri doğru bir şekilde elde edilir ve daha sonra değiştirilmez.</a:t>
            </a:r>
          </a:p>
          <a:p>
            <a:pPr marL="0" indent="0" algn="l" rtl="0">
              <a:lnSpc>
                <a:spcPts val="3860"/>
              </a:lnSpc>
              <a:spcAft>
                <a:spcPts val="1200"/>
              </a:spcAft>
              <a:buFont typeface="Arial" charset="0"/>
              <a:buNone/>
            </a:pPr>
            <a:r>
              <a:rPr lang="tr" sz="1200" b="0" i="0" u="none" baseline="0" dirty="0"/>
              <a:t>Ayrıca dosya teşhisi için de kullanılır; bilinen dosyalarda diğerlerini elemek için, önemli dosyalarda da onları bulmak için.</a:t>
            </a:r>
          </a:p>
        </p:txBody>
      </p:sp>
      <p:sp>
        <p:nvSpPr>
          <p:cNvPr id="4" name="Slide Number Placeholder 3"/>
          <p:cNvSpPr>
            <a:spLocks noGrp="1"/>
          </p:cNvSpPr>
          <p:nvPr>
            <p:ph type="sldNum" sz="quarter" idx="5"/>
          </p:nvPr>
        </p:nvSpPr>
        <p:spPr/>
        <p:txBody>
          <a:bodyPr/>
          <a:lstStyle/>
          <a:p>
            <a:pPr algn="l" rtl="0"/>
            <a:fld id="{C517488A-2FD4-4187-AAA7-AE40009BFB6A}" type="slidenum">
              <a:rPr/>
              <a:pPr/>
              <a:t>61</a:t>
            </a:fld>
            <a:endParaRPr lang="tr" altLang="en-US"/>
          </a:p>
        </p:txBody>
      </p:sp>
    </p:spTree>
    <p:extLst>
      <p:ext uri="{BB962C8B-B14F-4D97-AF65-F5344CB8AC3E}">
        <p14:creationId xmlns:p14="http://schemas.microsoft.com/office/powerpoint/2010/main" val="4024981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12700" algn="just" rtl="0">
              <a:buNone/>
            </a:pPr>
            <a:r>
              <a:rPr lang="tr" b="0" i="0" u="none" baseline="0" dirty="0"/>
              <a:t>Delil, "bir davada ileri sürülen iddialara mahkeme veya jürinin inanmasını sağlamak amacıyla tarafların yazılı olarak ve tanıklar, kayıtlar, dokümanlar, ibrazlar, somut nesneler vb. aracılığıyla yasal olarak sunduğu her türlü </a:t>
            </a:r>
            <a:r>
              <a:rPr lang="tr" b="0" i="0" u="none" baseline="0" dirty="0" smtClean="0"/>
              <a:t>delil </a:t>
            </a:r>
            <a:r>
              <a:rPr lang="tr" b="0" i="0" u="none" baseline="0" dirty="0"/>
              <a:t>veya ispatlayıcı unsurdur". Elektronik bilgiler genellikle bir davada delil olarak kabul edilebilir.</a:t>
            </a:r>
          </a:p>
          <a:p>
            <a:pPr marL="0" indent="12700" algn="just" rtl="0">
              <a:buNone/>
            </a:pPr>
            <a:endParaRPr lang="tr" dirty="0"/>
          </a:p>
          <a:p>
            <a:pPr marL="0" indent="0" algn="just" rtl="0">
              <a:buFont typeface="Arial"/>
              <a:buNone/>
            </a:pPr>
            <a:r>
              <a:rPr lang="tr" sz="1200" b="0" i="0" u="none" baseline="0" dirty="0"/>
              <a:t>Tüm davalarda yargılamanın gerçekleşmesi için delillerin sunulması gerekir. </a:t>
            </a:r>
          </a:p>
          <a:p>
            <a:pPr marL="0" indent="0" algn="just" rtl="0">
              <a:buFont typeface="Arial"/>
              <a:buNone/>
            </a:pPr>
            <a:r>
              <a:rPr lang="tr" sz="1200" b="0" i="0" u="none" baseline="0" dirty="0"/>
              <a:t>Geleneksel ve tarihsel olarak, bu deliller belge, fotoğraf vb. gibi fiziksel bir biçimde olmuştur. </a:t>
            </a:r>
          </a:p>
          <a:p>
            <a:pPr marL="0" indent="0" algn="just" rtl="0">
              <a:buFont typeface="Arial"/>
              <a:buNone/>
            </a:pPr>
            <a:r>
              <a:rPr lang="tr" sz="1200" b="0" i="0" u="none" baseline="0" dirty="0"/>
              <a:t>Bilgisayar ve çevre birimleri gibi elektronik cihazlardan, bilgisayar ağlarından, cep telefonlarından, dijital kameralardan, veri depolama cihazları da dahil olmak üzere diğer mobil cihazlardan ve İnternetten elde edilen ve davalarda kullanılan delillerin tümü elektronik delildir.</a:t>
            </a:r>
            <a:endParaRPr lang="tr" sz="1200" dirty="0"/>
          </a:p>
          <a:p>
            <a:pPr marL="0" indent="0" algn="just" rtl="0">
              <a:buFont typeface="Arial" panose="020B0604020202020204" pitchFamily="34" charset="0"/>
              <a:buNone/>
            </a:pPr>
            <a:endParaRPr lang="tr" dirty="0"/>
          </a:p>
          <a:p>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solidFill>
                  <a:prstClr val="black"/>
                </a:solidFill>
              </a:rPr>
              <a:pPr/>
              <a:t>6</a:t>
            </a:fld>
            <a:endParaRPr lang="tr" altLang="en-US">
              <a:solidFill>
                <a:prstClr val="black"/>
              </a:solidFill>
            </a:endParaRPr>
          </a:p>
        </p:txBody>
      </p:sp>
    </p:spTree>
    <p:extLst>
      <p:ext uri="{BB962C8B-B14F-4D97-AF65-F5344CB8AC3E}">
        <p14:creationId xmlns:p14="http://schemas.microsoft.com/office/powerpoint/2010/main" val="6955420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r>
              <a:rPr lang="tr" sz="1200" b="0" i="0" u="none" baseline="0"/>
              <a:t>İşleme, verilerin karmaşıklığına ve ne talep edildiğine bağlı olarak saatler sürebilir.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a:t>Yaygın olarak kullanılan adli bilişim yazılımları Encase, Access Data's Forensic Toolkit, Nuix, X-Ways Forensics ve Magnet Forensics'dir.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a:t>İşleme aşamasında, adli bilişim aracı bir imajın ham verilerini alıp orijinal cihazda nasıl göründüğünü, yani hangi işletim sisteminin çalıştığını, hangi dosya sistemini kullandığını çözer ve ardından dosyaları ayrıştırmaya başlar.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a:t>Araç, disk düzeyinde veriler üzerinde çalıştığından, yalnızca canlı verileri değil aynı zamanda silinen verileri de yorumlayabilir ve bir işleme tamamlandığında, adli bilişim yazılımı daha sonra aranabilecek karakter dizilerinin endekslerini oluşturur.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62</a:t>
            </a:fld>
            <a:endParaRPr lang="tr" altLang="en-US"/>
          </a:p>
        </p:txBody>
      </p:sp>
    </p:spTree>
    <p:extLst>
      <p:ext uri="{BB962C8B-B14F-4D97-AF65-F5344CB8AC3E}">
        <p14:creationId xmlns:p14="http://schemas.microsoft.com/office/powerpoint/2010/main" val="42516432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r>
              <a:rPr lang="tr" sz="1200" b="0" i="0" u="none" baseline="0"/>
              <a:t>Vakanın ne olduğuna ve nelerin gerekli olduğuna bağlı olarak analiz günler sürebilir.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a:t>Normal bir bilgisayar sisteminde belki 200.000 dosya vardır ve kapsamlı İnternet kullanımı söz konusuysa dosya sayısı kolaylıkla 1 milyonu aşabilir ve bunun dikkate alınması gerekir.</a:t>
            </a:r>
          </a:p>
        </p:txBody>
      </p:sp>
      <p:sp>
        <p:nvSpPr>
          <p:cNvPr id="4" name="Slide Number Placeholder 3"/>
          <p:cNvSpPr>
            <a:spLocks noGrp="1"/>
          </p:cNvSpPr>
          <p:nvPr>
            <p:ph type="sldNum" sz="quarter" idx="5"/>
          </p:nvPr>
        </p:nvSpPr>
        <p:spPr/>
        <p:txBody>
          <a:bodyPr/>
          <a:lstStyle/>
          <a:p>
            <a:pPr algn="l" rtl="0"/>
            <a:fld id="{C517488A-2FD4-4187-AAA7-AE40009BFB6A}" type="slidenum">
              <a:rPr/>
              <a:pPr/>
              <a:t>63</a:t>
            </a:fld>
            <a:endParaRPr lang="tr" altLang="en-US"/>
          </a:p>
        </p:txBody>
      </p:sp>
    </p:spTree>
    <p:extLst>
      <p:ext uri="{BB962C8B-B14F-4D97-AF65-F5344CB8AC3E}">
        <p14:creationId xmlns:p14="http://schemas.microsoft.com/office/powerpoint/2010/main" val="23472349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rtl="0"/>
            <a:r>
              <a:rPr lang="tr" b="0" i="0" u="none" baseline="0"/>
              <a:t>Diğer konuların yanı sıra soruşturma aşamalarını ve delilleri elde etmek için kullanılan yöntemleri içeren eksiksiz bir raporun oluşturulması. </a:t>
            </a:r>
          </a:p>
          <a:p>
            <a:pPr lvl="0" algn="just" rtl="0"/>
            <a:endParaRPr lang="tr" dirty="0"/>
          </a:p>
          <a:p>
            <a:pPr lvl="0" algn="just" rtl="0"/>
            <a:r>
              <a:rPr lang="tr" b="0" i="0" u="none" baseline="0"/>
              <a:t>Adli bilişim uzmanları, davada yer alan kişilerin delillerin nasıl oluşturulduğuna, delilleri toplamak için izlenen prosedürlere ve delillerin değerlendirilmesine ilişkin süreçleri anlamalarına yardımcı olan bilirkişiler olabilir.</a:t>
            </a: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64</a:t>
            </a:fld>
            <a:endParaRPr lang="tr" altLang="en-US"/>
          </a:p>
        </p:txBody>
      </p:sp>
    </p:spTree>
    <p:extLst>
      <p:ext uri="{BB962C8B-B14F-4D97-AF65-F5344CB8AC3E}">
        <p14:creationId xmlns:p14="http://schemas.microsoft.com/office/powerpoint/2010/main" val="42918830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65</a:t>
            </a:fld>
            <a:endParaRPr lang="tr" altLang="en-US"/>
          </a:p>
        </p:txBody>
      </p:sp>
    </p:spTree>
    <p:extLst>
      <p:ext uri="{BB962C8B-B14F-4D97-AF65-F5344CB8AC3E}">
        <p14:creationId xmlns:p14="http://schemas.microsoft.com/office/powerpoint/2010/main" val="37148735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İki tür dijital iz vardır:</a:t>
            </a:r>
          </a:p>
          <a:p>
            <a:endParaRPr lang="tr" noProof="0" dirty="0"/>
          </a:p>
          <a:p>
            <a:pPr algn="l" rtl="0"/>
            <a:r>
              <a:rPr lang="tr" b="0" i="0" u="none" baseline="0"/>
              <a:t>Önlenebilir izler: Bunlar, normalde işletim sistemi ve uygulamalar tarafından saklanan ancak saklanmayacak şekilde yapılandırılabilen izlerdir. Örnek olarak İnternet tarayıcınızı düşünün. Favori İnternet sitenizin URL'sini yazarsınız. Bir gün sonra bu İnternet sitesini tekrar ziyaret etmek isteyip tarayıcınıza URL'yi yeniden yazmaya başladığınızda tarayıcınız aniden URL'yi otomatik olarak tamamlar. O halde, sabit sürücünüzde tam olarak bu bilgilerin depolandığı bir yer olmalıdır. Başka bir örnek de, en son hangi dosyaları açtığınızı hatırlayan başlangıç ​​menünüz ve Ofis programlarınızdır. Sabit diskinizde depolanan bu bilgilerden çok vardır. Bunlardan bazılarından bu slaytta bahsedilmektedir. Ancak, sistem ve program yapılandırmalarınızı inceleyip bu davranışı değiştirebilirsiniz. Böylece bu izleri önleyebilirsiniz.</a:t>
            </a:r>
            <a:endParaRPr lang="tr" noProof="0" dirty="0"/>
          </a:p>
          <a:p>
            <a:endParaRPr lang="tr"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tr" b="0" i="0" u="none" baseline="0"/>
              <a:t>Önlenemeyen izler: Önlenebilir izlerin aksine, önlememeyen izler durdurulacak şekilde yapılandırılamaz. Dolayısıyla, şüpheli izlerini temizlemeye çalışsa bile, bu alanlarda kasıtsız olarak saklanan delil niteliğindeki verileri bulma olasılığı oldukça yüksektir. Bellek Boşluğu ve Ayrılmamış Alan terimlerini birazdan sizlere açıklayacağım ama maalesef bu aşamada daha fazla detaya giremiyoruz.</a:t>
            </a:r>
            <a:endParaRPr lang="tr" noProof="0" dirty="0"/>
          </a:p>
          <a:p>
            <a:endParaRPr lang="tr" noProof="0" dirty="0"/>
          </a:p>
          <a:p>
            <a:pPr algn="l" rtl="0"/>
            <a:r>
              <a:rPr lang="tr" b="0" i="0" u="none" baseline="0"/>
              <a:t>Şimdi Adli Bilişimin bu izlerle ilgili olarak size nasıl yardımcı olabileceğine bakalım.</a:t>
            </a:r>
            <a:endParaRPr lang="tr" noProof="0" dirty="0"/>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66</a:t>
            </a:fld>
            <a:endParaRPr lang="tr" altLang="en-US"/>
          </a:p>
        </p:txBody>
      </p:sp>
    </p:spTree>
    <p:extLst>
      <p:ext uri="{BB962C8B-B14F-4D97-AF65-F5344CB8AC3E}">
        <p14:creationId xmlns:p14="http://schemas.microsoft.com/office/powerpoint/2010/main" val="34291845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İki tür dijital iz vardır:</a:t>
            </a:r>
          </a:p>
          <a:p>
            <a:endParaRPr lang="tr" noProof="0" dirty="0"/>
          </a:p>
          <a:p>
            <a:pPr algn="l" rtl="0"/>
            <a:r>
              <a:rPr lang="tr" b="0" i="0" u="none" baseline="0"/>
              <a:t>Önlenebilir izler: Bunlar, normalde işletim sistemi ve uygulamalar tarafından saklanan ancak saklanmayacak şekilde yapılandırılabilen izlerdir. Örnek olarak İnternet tarayıcınızı düşünün. Favori İnternet sitenizin URL'sini yazarsınız. Bir gün sonra bu İnternet sitesini tekrar ziyaret etmek isteyip tarayıcınıza URL'yi yeniden yazmaya başladığınızda tarayıcınız aniden URL'yi otomatik olarak tamamlar. O halde, sabit sürücünüzde tam olarak bu bilgilerin depolandığı bir yer olmalıdır. Başka bir örnek de, en son hangi dosyaları açtığınızı hatırlayan başlangıç ​​menünüz ve Ofis programlarınızdır. Sabit diskinizde depolanan bu bilgilerden çok vardır. Bunlardan bazılarından bu slaytta bahsedilmektedir. Ancak, sistem ve program yapılandırmalarınızı inceleyip bu davranışı değiştirebilirsiniz. Böylece bu izleri önleyebilirsiniz.</a:t>
            </a:r>
            <a:endParaRPr lang="tr" noProof="0" dirty="0"/>
          </a:p>
          <a:p>
            <a:endParaRPr lang="tr"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tr" b="0" i="0" u="none" baseline="0"/>
              <a:t>Önlenemeyen izler: Önlenebilir izlerin aksine, önlememeyen izler durdurulacak şekilde yapılandırılamaz. Dolayısıyla, şüpheli izlerini temizlemeye çalışsa bile, bu alanlarda kasıtsız olarak saklanan delil niteliğindeki verileri bulma olasılığı oldukça yüksektir. Bellek Boşluğu ve Ayrılmamış Alan terimlerini birazdan sizlere açıklayacağım ama maalesef bu aşamada daha fazla detaya giremiyoruz.</a:t>
            </a:r>
            <a:endParaRPr lang="tr" noProof="0" dirty="0"/>
          </a:p>
          <a:p>
            <a:endParaRPr lang="tr" noProof="0" dirty="0"/>
          </a:p>
          <a:p>
            <a:pPr algn="l" rtl="0"/>
            <a:r>
              <a:rPr lang="tr" b="0" i="0" u="none" baseline="0"/>
              <a:t>Şimdi Adli Bilişimin bu izlerle ilgili olarak size nasıl yardımcı olabileceğine bakalım.</a:t>
            </a:r>
            <a:endParaRPr lang="tr" noProof="0" dirty="0"/>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67</a:t>
            </a:fld>
            <a:endParaRPr lang="tr" altLang="en-US"/>
          </a:p>
        </p:txBody>
      </p:sp>
    </p:spTree>
    <p:extLst>
      <p:ext uri="{BB962C8B-B14F-4D97-AF65-F5344CB8AC3E}">
        <p14:creationId xmlns:p14="http://schemas.microsoft.com/office/powerpoint/2010/main" val="23623498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Bir Adli Bilişim incelemesinin size sunabileceği veri türlerinin bazı örnekleri şunlardır:</a:t>
            </a:r>
          </a:p>
          <a:p>
            <a:endParaRPr lang="tr" noProof="0" dirty="0"/>
          </a:p>
          <a:p>
            <a:pPr marL="0" indent="0" algn="l" rtl="0">
              <a:lnSpc>
                <a:spcPct val="150000"/>
              </a:lnSpc>
              <a:spcBef>
                <a:spcPts val="0"/>
              </a:spcBef>
              <a:buNone/>
            </a:pPr>
            <a:r>
              <a:rPr lang="tr" b="1" i="0" u="none" baseline="0"/>
              <a:t>Kullanıcıya özgü veriler</a:t>
            </a:r>
          </a:p>
          <a:p>
            <a:pPr marL="0" indent="0" algn="l" rtl="0">
              <a:lnSpc>
                <a:spcPct val="150000"/>
              </a:lnSpc>
              <a:spcBef>
                <a:spcPts val="0"/>
              </a:spcBef>
              <a:buNone/>
            </a:pPr>
            <a:r>
              <a:rPr lang="tr" b="0" i="0" u="none" baseline="0"/>
              <a:t>Kullanılan programlar, ziyaret edilen İnternet siteleri, yapılan aramalar, açılan/kaydedilen dosyalar</a:t>
            </a:r>
          </a:p>
          <a:p>
            <a:pPr marL="0" indent="0" algn="l" rtl="0">
              <a:lnSpc>
                <a:spcPct val="150000"/>
              </a:lnSpc>
              <a:spcBef>
                <a:spcPts val="0"/>
              </a:spcBef>
              <a:buNone/>
            </a:pPr>
            <a:endParaRPr lang="tr" b="1" noProof="0" dirty="0"/>
          </a:p>
          <a:p>
            <a:pPr marL="0" indent="0" algn="l" rtl="0">
              <a:lnSpc>
                <a:spcPct val="150000"/>
              </a:lnSpc>
              <a:spcBef>
                <a:spcPts val="0"/>
              </a:spcBef>
              <a:buNone/>
            </a:pPr>
            <a:r>
              <a:rPr lang="tr" b="1" i="0" u="none" baseline="0"/>
              <a:t>Exif verileri</a:t>
            </a:r>
          </a:p>
          <a:p>
            <a:pPr marL="0" indent="0" algn="l" rtl="0">
              <a:lnSpc>
                <a:spcPct val="150000"/>
              </a:lnSpc>
              <a:spcBef>
                <a:spcPts val="0"/>
              </a:spcBef>
              <a:buNone/>
            </a:pPr>
            <a:r>
              <a:rPr lang="tr" b="0" i="0" u="none" baseline="0"/>
              <a:t>Kamera modeliyle bir resmin ne zaman ve nerede çekildiği, seri numarası</a:t>
            </a:r>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68</a:t>
            </a:fld>
            <a:endParaRPr lang="tr" altLang="en-US"/>
          </a:p>
        </p:txBody>
      </p:sp>
    </p:spTree>
    <p:extLst>
      <p:ext uri="{BB962C8B-B14F-4D97-AF65-F5344CB8AC3E}">
        <p14:creationId xmlns:p14="http://schemas.microsoft.com/office/powerpoint/2010/main" val="4805241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Bir Adli Bilişim incelemesinin size sunabileceği veri türlerinin bazı örnekleri şunlardır:</a:t>
            </a:r>
          </a:p>
          <a:p>
            <a:endParaRPr lang="tr" noProof="0" dirty="0"/>
          </a:p>
          <a:p>
            <a:pPr marL="0" indent="0" algn="l" rtl="0">
              <a:lnSpc>
                <a:spcPct val="150000"/>
              </a:lnSpc>
              <a:spcBef>
                <a:spcPts val="0"/>
              </a:spcBef>
              <a:buNone/>
            </a:pPr>
            <a:r>
              <a:rPr lang="tr" b="1" i="0" u="none" baseline="0"/>
              <a:t>Kullanıcıya özgü veriler</a:t>
            </a:r>
          </a:p>
          <a:p>
            <a:pPr marL="0" indent="0" algn="l" rtl="0">
              <a:lnSpc>
                <a:spcPct val="150000"/>
              </a:lnSpc>
              <a:spcBef>
                <a:spcPts val="0"/>
              </a:spcBef>
              <a:buNone/>
            </a:pPr>
            <a:r>
              <a:rPr lang="tr" b="0" i="0" u="none" baseline="0"/>
              <a:t>Kullanılan programlar, ziyaret edilen İnternet siteleri, yapılan aramalar, açılan/kaydedilen dosyalar</a:t>
            </a:r>
          </a:p>
          <a:p>
            <a:pPr marL="0" indent="0" algn="l" rtl="0">
              <a:lnSpc>
                <a:spcPct val="150000"/>
              </a:lnSpc>
              <a:spcBef>
                <a:spcPts val="0"/>
              </a:spcBef>
              <a:buNone/>
            </a:pPr>
            <a:endParaRPr lang="tr" b="1" noProof="0" dirty="0"/>
          </a:p>
          <a:p>
            <a:pPr marL="0" indent="0" algn="l" rtl="0">
              <a:lnSpc>
                <a:spcPct val="150000"/>
              </a:lnSpc>
              <a:spcBef>
                <a:spcPts val="0"/>
              </a:spcBef>
              <a:buNone/>
            </a:pPr>
            <a:r>
              <a:rPr lang="tr" b="1" i="0" u="none" baseline="0"/>
              <a:t>Exif verileri</a:t>
            </a:r>
          </a:p>
          <a:p>
            <a:pPr marL="0" indent="0" algn="l" rtl="0">
              <a:lnSpc>
                <a:spcPct val="150000"/>
              </a:lnSpc>
              <a:spcBef>
                <a:spcPts val="0"/>
              </a:spcBef>
              <a:buNone/>
            </a:pPr>
            <a:r>
              <a:rPr lang="tr" b="0" i="0" u="none" baseline="0"/>
              <a:t>Kamera modeliyle bir resmin ne zaman ve nerede çekildiği, seri numarası</a:t>
            </a:r>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69</a:t>
            </a:fld>
            <a:endParaRPr lang="tr" altLang="en-US"/>
          </a:p>
        </p:txBody>
      </p:sp>
    </p:spTree>
    <p:extLst>
      <p:ext uri="{BB962C8B-B14F-4D97-AF65-F5344CB8AC3E}">
        <p14:creationId xmlns:p14="http://schemas.microsoft.com/office/powerpoint/2010/main" val="4815847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Bir Adli Bilişim incelemesinin size sunabileceği veri türlerinin bazı örnekleri şunlardır:</a:t>
            </a:r>
          </a:p>
          <a:p>
            <a:endParaRPr lang="tr" noProof="0" dirty="0"/>
          </a:p>
          <a:p>
            <a:pPr marL="0" indent="0" algn="l" rtl="0">
              <a:lnSpc>
                <a:spcPct val="150000"/>
              </a:lnSpc>
              <a:spcBef>
                <a:spcPts val="0"/>
              </a:spcBef>
              <a:buNone/>
            </a:pPr>
            <a:r>
              <a:rPr lang="tr" b="1" i="0" u="none" baseline="0"/>
              <a:t>Kullanıcıya özgü veriler</a:t>
            </a:r>
          </a:p>
          <a:p>
            <a:pPr marL="0" indent="0" algn="l" rtl="0">
              <a:lnSpc>
                <a:spcPct val="150000"/>
              </a:lnSpc>
              <a:spcBef>
                <a:spcPts val="0"/>
              </a:spcBef>
              <a:buNone/>
            </a:pPr>
            <a:r>
              <a:rPr lang="tr" b="0" i="0" u="none" baseline="0"/>
              <a:t>Kullanılan programlar, ziyaret edilen İnternet siteleri, yapılan aramalar, açılan/kaydedilen dosyalar</a:t>
            </a:r>
          </a:p>
          <a:p>
            <a:pPr marL="0" indent="0" algn="l" rtl="0">
              <a:lnSpc>
                <a:spcPct val="150000"/>
              </a:lnSpc>
              <a:spcBef>
                <a:spcPts val="0"/>
              </a:spcBef>
              <a:buNone/>
            </a:pPr>
            <a:endParaRPr lang="tr" b="1" noProof="0" dirty="0"/>
          </a:p>
          <a:p>
            <a:pPr marL="0" indent="0" algn="l" rtl="0">
              <a:lnSpc>
                <a:spcPct val="150000"/>
              </a:lnSpc>
              <a:spcBef>
                <a:spcPts val="0"/>
              </a:spcBef>
              <a:buNone/>
            </a:pPr>
            <a:r>
              <a:rPr lang="tr" b="1" i="0" u="none" baseline="0"/>
              <a:t>Exif verileri</a:t>
            </a:r>
          </a:p>
          <a:p>
            <a:pPr marL="0" indent="0" algn="l" rtl="0">
              <a:lnSpc>
                <a:spcPct val="150000"/>
              </a:lnSpc>
              <a:spcBef>
                <a:spcPts val="0"/>
              </a:spcBef>
              <a:buNone/>
            </a:pPr>
            <a:r>
              <a:rPr lang="tr" b="0" i="0" u="none" baseline="0"/>
              <a:t>Kamera modeliyle bir resmin ne zaman ve nerede çekildiği, seri numarası</a:t>
            </a:r>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t>70</a:t>
            </a:fld>
            <a:endParaRPr lang="tr" altLang="en-US"/>
          </a:p>
        </p:txBody>
      </p:sp>
    </p:spTree>
    <p:extLst>
      <p:ext uri="{BB962C8B-B14F-4D97-AF65-F5344CB8AC3E}">
        <p14:creationId xmlns:p14="http://schemas.microsoft.com/office/powerpoint/2010/main" val="13054689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err="1" smtClean="0"/>
              <a:t>katılıcımlara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t>71</a:t>
            </a:fld>
            <a:endParaRPr lang="tr">
              <a:solidFill>
                <a:prstClr val="black"/>
              </a:solidFill>
            </a:endParaRPr>
          </a:p>
        </p:txBody>
      </p:sp>
    </p:spTree>
    <p:extLst>
      <p:ext uri="{BB962C8B-B14F-4D97-AF65-F5344CB8AC3E}">
        <p14:creationId xmlns:p14="http://schemas.microsoft.com/office/powerpoint/2010/main" val="1370926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n-ea"/>
                <a:cs typeface="+mn-cs"/>
              </a:rPr>
              <a:t>Elektronik delilin uluslararası düzeyde kabul edilen bir tanımı yoktur. Ancak, </a:t>
            </a:r>
            <a:r>
              <a:rPr lang="tr" sz="1200" b="0" i="1" u="none" kern="1200" baseline="0" dirty="0">
                <a:solidFill>
                  <a:schemeClr val="tx1"/>
                </a:solidFill>
                <a:effectLst/>
                <a:latin typeface="+mn-lt"/>
                <a:ea typeface="+mn-ea"/>
                <a:cs typeface="+mn-cs"/>
              </a:rPr>
              <a:t>elektronik delile</a:t>
            </a:r>
            <a:r>
              <a:rPr lang="tr" sz="1200" b="0" i="0" u="none" kern="1200" baseline="0" dirty="0">
                <a:solidFill>
                  <a:schemeClr val="tx1"/>
                </a:solidFill>
                <a:effectLst/>
                <a:latin typeface="+mn-lt"/>
                <a:ea typeface="+mn-ea"/>
                <a:cs typeface="+mn-cs"/>
              </a:rPr>
              <a:t> bir şekilde atıfta bulunulan hükümler içeren yasal düzenlemeler tüm ülkelerde mevcuttur.</a:t>
            </a:r>
            <a:r>
              <a:rPr lang="tr" sz="1200" b="0" i="1" u="none" kern="1200" baseline="0" dirty="0">
                <a:solidFill>
                  <a:schemeClr val="tx1"/>
                </a:solidFill>
                <a:effectLst/>
                <a:latin typeface="+mn-lt"/>
                <a:ea typeface="+mn-ea"/>
                <a:cs typeface="+mn-cs"/>
              </a:rPr>
              <a:t> </a:t>
            </a:r>
            <a:endParaRPr lang="tr" sz="1200" kern="1200" dirty="0">
              <a:solidFill>
                <a:schemeClr val="tx1"/>
              </a:solidFill>
              <a:effectLst/>
              <a:latin typeface="+mn-lt"/>
              <a:ea typeface="+mn-ea"/>
              <a:cs typeface="+mn-cs"/>
            </a:endParaRPr>
          </a:p>
          <a:p>
            <a:pPr marL="93663" indent="-3175" algn="just" rtl="0">
              <a:buNone/>
            </a:pPr>
            <a:endParaRPr lang="tr" dirty="0"/>
          </a:p>
          <a:p>
            <a:pPr marL="93663" indent="-3175" algn="just" rtl="0">
              <a:buNone/>
            </a:pPr>
            <a:r>
              <a:rPr lang="tr" b="0" i="0" u="none" baseline="0" dirty="0"/>
              <a:t>Avrupa Konseyi kılavuzundaki tanım:</a:t>
            </a:r>
          </a:p>
          <a:p>
            <a:pPr marL="0" indent="0" algn="just" rtl="0">
              <a:buNone/>
            </a:pPr>
            <a:r>
              <a:rPr lang="tr" b="1" i="1" u="none" baseline="0" dirty="0"/>
              <a:t>"Daha sonra bir davada ele alınan bir olguyu kanıtlamak veya çürütmek için ihtiyaç duyulabilecek, dijital biçimde üretilen, saklanan veya iletilen her türlü bilgi"</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n-ea"/>
                <a:cs typeface="+mn-cs"/>
              </a:rPr>
              <a:t>Yine, mevcut olabilecek her türlü ulusal tanımın söz konusu ülkedeki eğitime dahil edilmesi </a:t>
            </a:r>
            <a:r>
              <a:rPr lang="tr-TR" sz="1200" b="0" i="0" u="none" kern="1200" baseline="0" dirty="0" smtClean="0">
                <a:solidFill>
                  <a:schemeClr val="tx1"/>
                </a:solidFill>
                <a:latin typeface="+mn-lt"/>
                <a:ea typeface="+mn-ea"/>
                <a:cs typeface="+mn-cs"/>
              </a:rPr>
              <a:t>eğiticin</a:t>
            </a:r>
            <a:r>
              <a:rPr lang="tr" sz="1200" b="0" i="0" u="none" kern="1200" baseline="0" dirty="0" smtClean="0">
                <a:solidFill>
                  <a:schemeClr val="tx1"/>
                </a:solidFill>
                <a:latin typeface="+mn-lt"/>
                <a:ea typeface="+mn-ea"/>
                <a:cs typeface="+mn-cs"/>
              </a:rPr>
              <a:t>in </a:t>
            </a:r>
            <a:r>
              <a:rPr lang="tr" sz="1200" b="0" i="0" u="none" kern="1200" baseline="0" dirty="0">
                <a:solidFill>
                  <a:schemeClr val="tx1"/>
                </a:solidFill>
                <a:latin typeface="+mn-lt"/>
                <a:ea typeface="+mn-ea"/>
                <a:cs typeface="+mn-cs"/>
              </a:rPr>
              <a:t>sorumluluğundadır.</a:t>
            </a:r>
          </a:p>
          <a:p>
            <a:endParaRPr lang="tr" sz="1200" kern="1200" dirty="0">
              <a:solidFill>
                <a:schemeClr val="tx1"/>
              </a:solidFill>
              <a:latin typeface="+mn-lt"/>
              <a:ea typeface="MS PGothic" pitchFamily="34" charset="-128"/>
              <a:cs typeface="ＭＳ Ｐゴシック" charset="0"/>
            </a:endParaRPr>
          </a:p>
          <a:p>
            <a:endParaRPr lang="tr" dirty="0"/>
          </a:p>
        </p:txBody>
      </p:sp>
      <p:sp>
        <p:nvSpPr>
          <p:cNvPr id="4" name="Slide Number Placeholder 3"/>
          <p:cNvSpPr>
            <a:spLocks noGrp="1"/>
          </p:cNvSpPr>
          <p:nvPr>
            <p:ph type="sldNum" sz="quarter" idx="10"/>
          </p:nvPr>
        </p:nvSpPr>
        <p:spPr/>
        <p:txBody>
          <a:bodyPr/>
          <a:lstStyle/>
          <a:p>
            <a:pPr algn="l" rtl="0">
              <a:defRPr/>
            </a:pPr>
            <a:fld id="{0A9CA34D-D136-324F-8C5C-F0F921B45548}" type="slidenum">
              <a:rPr>
                <a:solidFill>
                  <a:prstClr val="black"/>
                </a:solidFill>
              </a:rPr>
              <a:pPr>
                <a:defRPr/>
              </a:pPr>
              <a:t>7</a:t>
            </a:fld>
            <a:endParaRPr lang="tr">
              <a:solidFill>
                <a:prstClr val="black"/>
              </a:solidFill>
            </a:endParaRPr>
          </a:p>
        </p:txBody>
      </p:sp>
    </p:spTree>
    <p:extLst>
      <p:ext uri="{BB962C8B-B14F-4D97-AF65-F5344CB8AC3E}">
        <p14:creationId xmlns:p14="http://schemas.microsoft.com/office/powerpoint/2010/main" val="22968251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tr" sz="3600" dirty="0"/>
          </a:p>
        </p:txBody>
      </p:sp>
    </p:spTree>
    <p:extLst>
      <p:ext uri="{BB962C8B-B14F-4D97-AF65-F5344CB8AC3E}">
        <p14:creationId xmlns:p14="http://schemas.microsoft.com/office/powerpoint/2010/main" val="3996898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Aşağıdaki iki slaytta, genel olarak, delillerin sunulmasına ilişkin gereklilikler belirtilmekte ve elektronik delillerin farklılıkları ve zorlukları açıklanmaktadır.</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8</a:t>
            </a:fld>
            <a:endParaRPr lang="tr" altLang="en-US"/>
          </a:p>
        </p:txBody>
      </p:sp>
    </p:spTree>
    <p:extLst>
      <p:ext uri="{BB962C8B-B14F-4D97-AF65-F5344CB8AC3E}">
        <p14:creationId xmlns:p14="http://schemas.microsoft.com/office/powerpoint/2010/main" val="3279322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n-ea"/>
                <a:cs typeface="+mn-cs"/>
              </a:rPr>
              <a:t>Bu eğitimin teknoloji bölümünde tanımlanan delil türlerinin ve kaynaklarının tüm listelerini tekrar gözden geçirmek gerekli değildir.  </a:t>
            </a:r>
            <a:r>
              <a:rPr lang="tr-TR" sz="1200" b="0" i="0" u="none" kern="1200" baseline="0" dirty="0" smtClean="0">
                <a:solidFill>
                  <a:schemeClr val="tx1"/>
                </a:solidFill>
                <a:latin typeface="+mn-lt"/>
                <a:ea typeface="+mn-ea"/>
                <a:cs typeface="+mn-cs"/>
              </a:rPr>
              <a:t>Eğitici</a:t>
            </a:r>
            <a:r>
              <a:rPr lang="tr" sz="1200" b="0" i="0" u="none" kern="1200" baseline="0" dirty="0" smtClean="0">
                <a:solidFill>
                  <a:schemeClr val="tx1"/>
                </a:solidFill>
                <a:latin typeface="+mn-lt"/>
                <a:ea typeface="+mn-ea"/>
                <a:cs typeface="+mn-cs"/>
              </a:rPr>
              <a:t>, </a:t>
            </a:r>
            <a:r>
              <a:rPr lang="tr" sz="1200" b="0" i="0" u="none" kern="1200" baseline="0" dirty="0">
                <a:solidFill>
                  <a:schemeClr val="tx1"/>
                </a:solidFill>
                <a:latin typeface="+mn-lt"/>
                <a:ea typeface="+mn-ea"/>
                <a:cs typeface="+mn-cs"/>
              </a:rPr>
              <a:t>bu oturumun başında oluşturulan listeyi kullanarak özetleme yapmalıdır.</a:t>
            </a:r>
          </a:p>
          <a:p>
            <a:pPr algn="l" rtl="0"/>
            <a:r>
              <a:rPr lang="tr" sz="1200" b="0" i="0" u="none" kern="1200" baseline="0" dirty="0">
                <a:solidFill>
                  <a:schemeClr val="tx1"/>
                </a:solidFill>
                <a:latin typeface="+mn-lt"/>
                <a:ea typeface="+mn-ea"/>
                <a:cs typeface="+mn-cs"/>
              </a:rPr>
              <a:t>Kaynaklar, her türlü elektronik cihazı kapsar.  </a:t>
            </a:r>
            <a:r>
              <a:rPr lang="tr-TR" sz="1200" b="0" i="0" u="none" kern="1200" baseline="0" dirty="0" smtClean="0">
                <a:solidFill>
                  <a:schemeClr val="tx1"/>
                </a:solidFill>
                <a:latin typeface="+mn-lt"/>
                <a:ea typeface="+mn-ea"/>
                <a:cs typeface="+mn-cs"/>
              </a:rPr>
              <a:t>Eğitici</a:t>
            </a:r>
            <a:r>
              <a:rPr lang="tr" sz="1200" b="0" i="0" u="none" kern="1200" baseline="0" dirty="0" smtClean="0">
                <a:solidFill>
                  <a:schemeClr val="tx1"/>
                </a:solidFill>
                <a:latin typeface="+mn-lt"/>
                <a:ea typeface="+mn-ea"/>
                <a:cs typeface="+mn-cs"/>
              </a:rPr>
              <a:t> </a:t>
            </a:r>
            <a:r>
              <a:rPr lang="tr" sz="1200" b="0" i="0" u="none" kern="1200" baseline="0" dirty="0">
                <a:solidFill>
                  <a:schemeClr val="tx1"/>
                </a:solidFill>
                <a:latin typeface="+mn-lt"/>
                <a:ea typeface="+mn-ea"/>
                <a:cs typeface="+mn-cs"/>
              </a:rPr>
              <a:t>bu aşamada farklı cihazlardan elde edilebilecek elektronik delillerin önemini ve davalarda oynadıkları rolü belirlemek isteyebilir. </a:t>
            </a:r>
          </a:p>
          <a:p>
            <a:pPr algn="l" rtl="0"/>
            <a:r>
              <a:rPr lang="tr" sz="1200" b="0" i="0" u="none" kern="1200" baseline="0" dirty="0">
                <a:solidFill>
                  <a:schemeClr val="tx1"/>
                </a:solidFill>
                <a:latin typeface="+mn-lt"/>
                <a:ea typeface="+mn-ea"/>
                <a:cs typeface="+mn-cs"/>
              </a:rPr>
              <a:t>İşlenecek delil türleri aşağıdakileri içerir:</a:t>
            </a:r>
          </a:p>
          <a:p>
            <a:pPr algn="l" rtl="0"/>
            <a:r>
              <a:rPr lang="tr" sz="1200" b="0" i="0" u="none" kern="1200" baseline="0" dirty="0">
                <a:solidFill>
                  <a:schemeClr val="tx1"/>
                </a:solidFill>
                <a:latin typeface="+mn-lt"/>
                <a:ea typeface="+mn-ea"/>
                <a:cs typeface="+mn-cs"/>
              </a:rPr>
              <a:t>Statik veriler</a:t>
            </a:r>
          </a:p>
          <a:p>
            <a:pPr algn="l" rtl="0"/>
            <a:r>
              <a:rPr lang="tr" sz="1200" b="0" i="0" u="none" kern="1200" baseline="0" dirty="0">
                <a:solidFill>
                  <a:schemeClr val="tx1"/>
                </a:solidFill>
                <a:latin typeface="+mn-lt"/>
                <a:ea typeface="+mn-ea"/>
                <a:cs typeface="+mn-cs"/>
              </a:rPr>
              <a:t>Canlı veriler</a:t>
            </a:r>
          </a:p>
          <a:p>
            <a:pPr algn="l" rtl="0"/>
            <a:r>
              <a:rPr lang="tr" sz="1200" b="0" i="0" u="none" kern="1200" baseline="0" dirty="0">
                <a:solidFill>
                  <a:schemeClr val="tx1"/>
                </a:solidFill>
                <a:latin typeface="+mn-lt"/>
                <a:ea typeface="+mn-ea"/>
                <a:cs typeface="+mn-cs"/>
              </a:rPr>
              <a:t>İnternet verileri</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9</a:t>
            </a:fld>
            <a:endParaRPr lang="tr" altLang="en-US"/>
          </a:p>
        </p:txBody>
      </p:sp>
    </p:spTree>
    <p:extLst>
      <p:ext uri="{BB962C8B-B14F-4D97-AF65-F5344CB8AC3E}">
        <p14:creationId xmlns:p14="http://schemas.microsoft.com/office/powerpoint/2010/main" val="2869887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Tree>
    <p:extLst>
      <p:ext uri="{BB962C8B-B14F-4D97-AF65-F5344CB8AC3E}">
        <p14:creationId xmlns:p14="http://schemas.microsoft.com/office/powerpoint/2010/main"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cstate="print"/>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Tree>
    <p:extLst>
      <p:ext uri="{BB962C8B-B14F-4D97-AF65-F5344CB8AC3E}">
        <p14:creationId xmlns:p14="http://schemas.microsoft.com/office/powerpoint/2010/main"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Tree>
    <p:extLst>
      <p:ext uri="{BB962C8B-B14F-4D97-AF65-F5344CB8AC3E}">
        <p14:creationId xmlns:p14="http://schemas.microsoft.com/office/powerpoint/2010/main"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11/04/2021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11/04/2021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11/04/2021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11/04/2021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11/04/2021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11/04/2021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11/04/2021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11/04/2021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11/04/2021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11/04/2021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11/04/2021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11/04/2021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11/04/2021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11/04/2021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11/04/2021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11/04/2021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11/04/2021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11/04/2021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11/04/2021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11/04/2021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11/04/2021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11/04/2021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11/04/2021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11/04/2021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11/04/2021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11/04/2021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11/04/2021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val="2920049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73988881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396189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96622155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764DE79-268F-4C1A-8933-263129D2AF90}" type="datetimeFigureOut">
              <a:rPr lang="en-US" dirty="0"/>
              <a:pPr/>
              <a:t>4/11/2021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787390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24" cstate="print">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pPr/>
              <a:t>4/11/2021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11/04/2021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11/04/2021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11/04/2021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1.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notesSlide" Target="../notesSlides/notesSlide11.xml"/><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9.png"/><Relationship Id="rId1" Type="http://schemas.openxmlformats.org/officeDocument/2006/relationships/slideLayout" Target="../slideLayouts/slideLayout35.xml"/><Relationship Id="rId6" Type="http://schemas.openxmlformats.org/officeDocument/2006/relationships/image" Target="../media/image6.pn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10" Type="http://schemas.openxmlformats.org/officeDocument/2006/relationships/image" Target="../media/image10.jpeg"/><Relationship Id="rId19" Type="http://schemas.openxmlformats.org/officeDocument/2006/relationships/image" Target="../media/image19.pn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7.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png"/><Relationship Id="rId7" Type="http://schemas.openxmlformats.org/officeDocument/2006/relationships/image" Target="../media/image39.png"/><Relationship Id="rId12"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46.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6.xml"/><Relationship Id="rId5" Type="http://schemas.openxmlformats.org/officeDocument/2006/relationships/image" Target="../media/image45.png"/><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46.xml"/><Relationship Id="rId4"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46.xm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46.xml"/><Relationship Id="rId5" Type="http://schemas.openxmlformats.org/officeDocument/2006/relationships/image" Target="../media/image54.png"/><Relationship Id="rId4" Type="http://schemas.openxmlformats.org/officeDocument/2006/relationships/image" Target="../media/image53.jpe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4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46.xml"/><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46.xml"/><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5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3.jpeg"/><Relationship Id="rId12" Type="http://schemas.openxmlformats.org/officeDocument/2006/relationships/image" Target="../media/image68.png"/><Relationship Id="rId2" Type="http://schemas.openxmlformats.org/officeDocument/2006/relationships/notesSlide" Target="../notesSlides/notesSlide55.xml"/><Relationship Id="rId1" Type="http://schemas.openxmlformats.org/officeDocument/2006/relationships/slideLayout" Target="../slideLayouts/slideLayout46.xml"/><Relationship Id="rId6" Type="http://schemas.openxmlformats.org/officeDocument/2006/relationships/image" Target="../media/image62.png"/><Relationship Id="rId11" Type="http://schemas.openxmlformats.org/officeDocument/2006/relationships/image" Target="../media/image67.jpe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58.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1.png"/><Relationship Id="rId7" Type="http://schemas.openxmlformats.org/officeDocument/2006/relationships/image" Target="../media/image72.png"/><Relationship Id="rId2" Type="http://schemas.openxmlformats.org/officeDocument/2006/relationships/notesSlide" Target="../notesSlides/notesSlide56.xml"/><Relationship Id="rId1" Type="http://schemas.openxmlformats.org/officeDocument/2006/relationships/slideLayout" Target="../slideLayouts/slideLayout46.xml"/><Relationship Id="rId6" Type="http://schemas.openxmlformats.org/officeDocument/2006/relationships/image" Target="../media/image71.jpeg"/><Relationship Id="rId11" Type="http://schemas.openxmlformats.org/officeDocument/2006/relationships/image" Target="../media/image68.png"/><Relationship Id="rId5" Type="http://schemas.openxmlformats.org/officeDocument/2006/relationships/image" Target="../media/image70.png"/><Relationship Id="rId10" Type="http://schemas.openxmlformats.org/officeDocument/2006/relationships/image" Target="../media/image75.png"/><Relationship Id="rId4" Type="http://schemas.openxmlformats.org/officeDocument/2006/relationships/image" Target="../media/image69.jpeg"/><Relationship Id="rId9" Type="http://schemas.openxmlformats.org/officeDocument/2006/relationships/image" Target="../media/image74.jpe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46.xml"/><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58.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46.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jpeg"/></Relationships>
</file>

<file path=ppt/slides/_rels/slide62.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1.png"/><Relationship Id="rId7" Type="http://schemas.openxmlformats.org/officeDocument/2006/relationships/image" Target="../media/image83.png"/><Relationship Id="rId2" Type="http://schemas.openxmlformats.org/officeDocument/2006/relationships/notesSlide" Target="../notesSlides/notesSlide60.xml"/><Relationship Id="rId1" Type="http://schemas.openxmlformats.org/officeDocument/2006/relationships/slideLayout" Target="../slideLayouts/slideLayout46.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jpe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46.xml"/><Relationship Id="rId4" Type="http://schemas.openxmlformats.org/officeDocument/2006/relationships/image" Target="../media/image85.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9.jpeg"/><Relationship Id="rId2" Type="http://schemas.openxmlformats.org/officeDocument/2006/relationships/notesSlide" Target="../notesSlides/notesSlide63.xml"/><Relationship Id="rId1" Type="http://schemas.openxmlformats.org/officeDocument/2006/relationships/slideLayout" Target="../slideLayouts/slideLayout4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46.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46.xml"/><Relationship Id="rId4" Type="http://schemas.openxmlformats.org/officeDocument/2006/relationships/image" Target="../media/image90.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46.xml"/><Relationship Id="rId5" Type="http://schemas.openxmlformats.org/officeDocument/2006/relationships/image" Target="../media/image92.png"/><Relationship Id="rId4" Type="http://schemas.openxmlformats.org/officeDocument/2006/relationships/image" Target="../media/image91.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46.xml"/><Relationship Id="rId5" Type="http://schemas.openxmlformats.org/officeDocument/2006/relationships/image" Target="../media/image94.png"/><Relationship Id="rId4" Type="http://schemas.openxmlformats.org/officeDocument/2006/relationships/image" Target="../media/image93.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46.xml"/><Relationship Id="rId5" Type="http://schemas.openxmlformats.org/officeDocument/2006/relationships/image" Target="../media/image96.png"/><Relationship Id="rId4" Type="http://schemas.openxmlformats.org/officeDocument/2006/relationships/image" Target="../media/image95.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1.png"/><Relationship Id="rId1" Type="http://schemas.openxmlformats.org/officeDocument/2006/relationships/slideLayout" Target="../slideLayouts/slideLayout45.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a16="http://schemas.microsoft.com/office/drawing/2014/main" id="{DBB67D73-B6F5-4B2A-AAA2-032087A05B37}"/>
              </a:ext>
            </a:extLst>
          </p:cNvPr>
          <p:cNvSpPr>
            <a:spLocks noGrp="1"/>
          </p:cNvSpPr>
          <p:nvPr>
            <p:ph sz="quarter" idx="11"/>
          </p:nvPr>
        </p:nvSpPr>
        <p:spPr>
          <a:xfrm>
            <a:off x="448274" y="1251039"/>
            <a:ext cx="8255888" cy="724409"/>
          </a:xfrm>
        </p:spPr>
        <p:txBody>
          <a:bodyPr>
            <a:normAutofit/>
          </a:bodyPr>
          <a:lstStyle/>
          <a:p>
            <a:pPr rtl="0"/>
            <a:r>
              <a:rPr lang="tr" sz="1900" b="1" i="0" u="none" baseline="0">
                <a:latin typeface="+mn-lt"/>
              </a:rPr>
              <a:t>Adli Personel için Siber Suçlar ve Elektronik Delillere İlişkin Giriş Eğitimi</a:t>
            </a:r>
            <a:endParaRPr lang="tr" altLang="en-US" sz="1900" i="1" dirty="0">
              <a:latin typeface="+mn-lt"/>
            </a:endParaRPr>
          </a:p>
          <a:p>
            <a:endParaRPr lang="tr" dirty="0"/>
          </a:p>
        </p:txBody>
      </p:sp>
      <p:sp>
        <p:nvSpPr>
          <p:cNvPr id="31" name="Text Placeholder 30">
            <a:extLst>
              <a:ext uri="{FF2B5EF4-FFF2-40B4-BE49-F238E27FC236}">
                <a16:creationId xmlns:a16="http://schemas.microsoft.com/office/drawing/2014/main" id="{A3637711-684D-4890-8B1A-C347F5BBB59D}"/>
              </a:ext>
            </a:extLst>
          </p:cNvPr>
          <p:cNvSpPr>
            <a:spLocks noGrp="1"/>
          </p:cNvSpPr>
          <p:nvPr>
            <p:ph type="body" sz="quarter" idx="12"/>
          </p:nvPr>
        </p:nvSpPr>
        <p:spPr/>
        <p:txBody>
          <a:bodyPr>
            <a:normAutofit/>
          </a:bodyPr>
          <a:lstStyle/>
          <a:p>
            <a:pPr rtl="0">
              <a:spcBef>
                <a:spcPct val="0"/>
              </a:spcBef>
            </a:pPr>
            <a:r>
              <a:rPr lang="tr" sz="3000" b="1" i="0" u="none" baseline="0">
                <a:latin typeface="+mn-lt"/>
              </a:rPr>
              <a:t>Oturum 2.1</a:t>
            </a:r>
          </a:p>
          <a:p>
            <a:pPr rtl="0">
              <a:spcBef>
                <a:spcPct val="0"/>
              </a:spcBef>
            </a:pPr>
            <a:r>
              <a:rPr lang="tr" sz="3000" b="1" i="0" u="none" baseline="0">
                <a:latin typeface="+mn-lt"/>
              </a:rPr>
              <a:t>Dijital ve Elektronik Deliller</a:t>
            </a:r>
          </a:p>
          <a:p>
            <a:pPr rtl="0">
              <a:spcBef>
                <a:spcPct val="0"/>
              </a:spcBef>
            </a:pPr>
            <a:endParaRPr lang="tr" altLang="en-US" sz="1100" dirty="0">
              <a:latin typeface="+mn-lt"/>
            </a:endParaRPr>
          </a:p>
          <a:p>
            <a:pPr rtl="0">
              <a:spcBef>
                <a:spcPct val="0"/>
              </a:spcBef>
            </a:pPr>
            <a:endParaRPr lang="tr" altLang="en-US" sz="1100" dirty="0">
              <a:latin typeface="+mn-lt"/>
            </a:endParaRPr>
          </a:p>
          <a:p>
            <a:pPr rtl="0">
              <a:spcBef>
                <a:spcPct val="0"/>
              </a:spcBef>
            </a:pPr>
            <a:endParaRPr lang="tr" altLang="en-US" sz="1100" dirty="0">
              <a:latin typeface="+mn-lt"/>
            </a:endParaRPr>
          </a:p>
          <a:p>
            <a:pPr rtl="0">
              <a:spcBef>
                <a:spcPct val="0"/>
              </a:spcBef>
            </a:pPr>
            <a:endParaRPr lang="tr" altLang="en-US" sz="1400" dirty="0">
              <a:latin typeface="+mn-lt"/>
            </a:endParaRPr>
          </a:p>
          <a:p>
            <a:pPr rtl="0">
              <a:spcBef>
                <a:spcPct val="0"/>
              </a:spcBef>
            </a:pPr>
            <a:r>
              <a:rPr lang="tr" sz="1600" b="1" i="0" u="none" baseline="0">
                <a:latin typeface="+mn-lt"/>
              </a:rPr>
              <a:t>Xxxxx XXXXXXXX</a:t>
            </a:r>
          </a:p>
          <a:p>
            <a:pPr rtl="0">
              <a:spcBef>
                <a:spcPct val="0"/>
              </a:spcBef>
            </a:pPr>
            <a:endParaRPr lang="tr" altLang="en-US" sz="1600" dirty="0">
              <a:latin typeface="+mn-lt"/>
            </a:endParaRPr>
          </a:p>
          <a:p>
            <a:pPr rtl="0">
              <a:spcBef>
                <a:spcPct val="0"/>
              </a:spcBef>
            </a:pPr>
            <a:r>
              <a:rPr lang="tr" sz="1600" b="0" i="1" u="none" baseline="0">
                <a:latin typeface="+mn-lt"/>
              </a:rPr>
              <a:t>Avrupa Konseyi</a:t>
            </a:r>
          </a:p>
          <a:p>
            <a:pPr rtl="0">
              <a:spcBef>
                <a:spcPct val="0"/>
              </a:spcBef>
            </a:pPr>
            <a:endParaRPr lang="tr" altLang="en-US" sz="1600" dirty="0">
              <a:solidFill>
                <a:srgbClr val="2F618F"/>
              </a:solidFill>
              <a:latin typeface="+mn-lt"/>
              <a:hlinkClick r:id="rId3"/>
            </a:endParaRPr>
          </a:p>
          <a:p>
            <a:pPr rtl="0">
              <a:spcBef>
                <a:spcPct val="0"/>
              </a:spcBef>
            </a:pPr>
            <a:r>
              <a:rPr lang="tr" sz="1600" b="1" i="0" u="none" baseline="0">
                <a:solidFill>
                  <a:srgbClr val="2F618F"/>
                </a:solidFill>
                <a:latin typeface="+mn-lt"/>
              </a:rPr>
              <a:t>e-posta</a:t>
            </a:r>
          </a:p>
          <a:p>
            <a:pPr rtl="0">
              <a:spcBef>
                <a:spcPct val="0"/>
              </a:spcBef>
            </a:pPr>
            <a:endParaRPr lang="tr" altLang="en-US" sz="1400" dirty="0">
              <a:latin typeface="Verdana" panose="020B0604030504040204" pitchFamily="34" charset="0"/>
            </a:endParaRPr>
          </a:p>
          <a:p>
            <a:pPr rtl="0">
              <a:spcBef>
                <a:spcPct val="0"/>
              </a:spcBef>
            </a:pPr>
            <a:endParaRPr lang="tr" altLang="en-US" sz="1400" dirty="0">
              <a:latin typeface="Verdana" panose="020B0604030504040204" pitchFamily="34" charset="0"/>
            </a:endParaRPr>
          </a:p>
          <a:p>
            <a:pPr rtl="0">
              <a:spcBef>
                <a:spcPct val="0"/>
              </a:spcBef>
            </a:pPr>
            <a:endParaRPr lang="tr" altLang="en-US" sz="1200" dirty="0">
              <a:latin typeface="Verdana" panose="020B0604030504040204" pitchFamily="34" charset="0"/>
            </a:endParaRPr>
          </a:p>
          <a:p>
            <a:endParaRPr lang="tr" dirty="0"/>
          </a:p>
        </p:txBody>
      </p:sp>
      <p:sp>
        <p:nvSpPr>
          <p:cNvPr id="32" name="Text Placeholder 31">
            <a:extLst>
              <a:ext uri="{FF2B5EF4-FFF2-40B4-BE49-F238E27FC236}">
                <a16:creationId xmlns:a16="http://schemas.microsoft.com/office/drawing/2014/main" id="{4E9FDC2C-93EC-4C8A-9ECF-4C1E10889CE9}"/>
              </a:ext>
            </a:extLst>
          </p:cNvPr>
          <p:cNvSpPr>
            <a:spLocks noGrp="1"/>
          </p:cNvSpPr>
          <p:nvPr>
            <p:ph type="body" sz="quarter" idx="13"/>
          </p:nvPr>
        </p:nvSpPr>
        <p:spPr/>
        <p:txBody>
          <a:bodyPr/>
          <a:lstStyle/>
          <a:p>
            <a:pPr rtl="0"/>
            <a:r>
              <a:rPr lang="tr" sz="1600" b="1" i="0" u="none" baseline="0">
                <a:latin typeface="+mn-lt"/>
              </a:rPr>
              <a:t>GG Ay YYYY</a:t>
            </a:r>
          </a:p>
          <a:p>
            <a:endParaRPr lang="tr" dirty="0"/>
          </a:p>
        </p:txBody>
      </p:sp>
    </p:spTree>
    <p:extLst>
      <p:ext uri="{BB962C8B-B14F-4D97-AF65-F5344CB8AC3E}">
        <p14:creationId xmlns:p14="http://schemas.microsoft.com/office/powerpoint/2010/main"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Budapeşte Sözleşmesindeki tanımlar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a:solidFill>
                  <a:srgbClr val="0070C0"/>
                </a:solidFill>
              </a:rPr>
              <a:t>Bilgisayar Sistemi</a:t>
            </a:r>
          </a:p>
          <a:p>
            <a:pPr lvl="1" algn="l" rtl="0"/>
            <a:r>
              <a:rPr lang="tr" b="0" i="0" u="none" baseline="0"/>
              <a:t>Bir programa göre biri veya daha fazlası otomatik olarak verileri işleyen birbirine bağlı veya ilgili cihazlardan oluşan herhangi bir cihaz grubu</a:t>
            </a:r>
          </a:p>
          <a:p>
            <a:pPr marL="0" indent="0" algn="l" rtl="0">
              <a:buNone/>
            </a:pPr>
            <a:r>
              <a:rPr lang="tr" b="1" i="0" u="none" baseline="0">
                <a:solidFill>
                  <a:srgbClr val="0070C0"/>
                </a:solidFill>
              </a:rPr>
              <a:t>Bilgisayar Verileri</a:t>
            </a:r>
          </a:p>
          <a:p>
            <a:pPr lvl="1" algn="l" rtl="0"/>
            <a:r>
              <a:rPr lang="tr" b="0" i="0" u="none" baseline="0"/>
              <a:t>Bir bilgisayar sisteminin bir işlevi gerçekleştirmesini sağlamaya uygun bir program da dahil olmak üzere, bir bilgisayar sisteminde işlemeye uygun bir biçimdeki olguların, bilgilerin veya kavramların herhangi bir temsili</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80128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Kaynaklar</a:t>
            </a:r>
            <a:endParaRPr lang="tr" sz="2000" dirty="0">
              <a:solidFill>
                <a:schemeClr val="bg1"/>
              </a:solidFill>
              <a:latin typeface="Verdana" charset="0"/>
              <a:cs typeface="Verdana" charset="0"/>
            </a:endParaRPr>
          </a:p>
        </p:txBody>
      </p:sp>
      <p:pic>
        <p:nvPicPr>
          <p:cNvPr id="5" name="Picture 4">
            <a:extLst>
              <a:ext uri="{FF2B5EF4-FFF2-40B4-BE49-F238E27FC236}">
                <a16:creationId xmlns:a16="http://schemas.microsoft.com/office/drawing/2014/main" id="{1F3A46C7-1142-46D6-9246-DACC355FBC4C}"/>
              </a:ext>
            </a:extLst>
          </p:cNvPr>
          <p:cNvPicPr>
            <a:picLocks noChangeAspect="1"/>
          </p:cNvPicPr>
          <p:nvPr/>
        </p:nvPicPr>
        <p:blipFill>
          <a:blip r:embed="rId4" cstate="print"/>
          <a:stretch>
            <a:fillRect/>
          </a:stretch>
        </p:blipFill>
        <p:spPr>
          <a:xfrm>
            <a:off x="35496" y="1052736"/>
            <a:ext cx="1552098" cy="1224136"/>
          </a:xfrm>
          <a:prstGeom prst="rect">
            <a:avLst/>
          </a:prstGeom>
        </p:spPr>
      </p:pic>
      <p:pic>
        <p:nvPicPr>
          <p:cNvPr id="13" name="Picture 12">
            <a:extLst>
              <a:ext uri="{FF2B5EF4-FFF2-40B4-BE49-F238E27FC236}">
                <a16:creationId xmlns:a16="http://schemas.microsoft.com/office/drawing/2014/main" id="{328BAF59-E431-4BE5-AACF-1BD6AA00C9CB}"/>
              </a:ext>
            </a:extLst>
          </p:cNvPr>
          <p:cNvPicPr>
            <a:picLocks noChangeAspect="1"/>
          </p:cNvPicPr>
          <p:nvPr/>
        </p:nvPicPr>
        <p:blipFill>
          <a:blip r:embed="rId5" cstate="print"/>
          <a:stretch>
            <a:fillRect/>
          </a:stretch>
        </p:blipFill>
        <p:spPr>
          <a:xfrm>
            <a:off x="4211960" y="1063499"/>
            <a:ext cx="1443236" cy="1160716"/>
          </a:xfrm>
          <a:prstGeom prst="rect">
            <a:avLst/>
          </a:prstGeom>
        </p:spPr>
      </p:pic>
      <p:pic>
        <p:nvPicPr>
          <p:cNvPr id="19" name="Picture 18">
            <a:extLst>
              <a:ext uri="{FF2B5EF4-FFF2-40B4-BE49-F238E27FC236}">
                <a16:creationId xmlns:a16="http://schemas.microsoft.com/office/drawing/2014/main" id="{E8F37D80-C902-443A-AFFC-AD8CAF68D8CF}"/>
              </a:ext>
            </a:extLst>
          </p:cNvPr>
          <p:cNvPicPr>
            <a:picLocks noChangeAspect="1"/>
          </p:cNvPicPr>
          <p:nvPr/>
        </p:nvPicPr>
        <p:blipFill>
          <a:blip r:embed="rId6" cstate="print"/>
          <a:stretch>
            <a:fillRect/>
          </a:stretch>
        </p:blipFill>
        <p:spPr>
          <a:xfrm>
            <a:off x="7956376" y="1066769"/>
            <a:ext cx="1127648" cy="1100719"/>
          </a:xfrm>
          <a:prstGeom prst="rect">
            <a:avLst/>
          </a:prstGeom>
        </p:spPr>
      </p:pic>
      <p:pic>
        <p:nvPicPr>
          <p:cNvPr id="15" name="Picture 14">
            <a:extLst>
              <a:ext uri="{FF2B5EF4-FFF2-40B4-BE49-F238E27FC236}">
                <a16:creationId xmlns:a16="http://schemas.microsoft.com/office/drawing/2014/main" id="{99DDA323-6FF4-46EF-9091-F5C43AA13A1B}"/>
              </a:ext>
            </a:extLst>
          </p:cNvPr>
          <p:cNvPicPr>
            <a:picLocks noChangeAspect="1"/>
          </p:cNvPicPr>
          <p:nvPr/>
        </p:nvPicPr>
        <p:blipFill>
          <a:blip r:embed="rId7" cstate="print"/>
          <a:stretch>
            <a:fillRect/>
          </a:stretch>
        </p:blipFill>
        <p:spPr>
          <a:xfrm>
            <a:off x="5580112" y="1112944"/>
            <a:ext cx="1098054" cy="1100719"/>
          </a:xfrm>
          <a:prstGeom prst="rect">
            <a:avLst/>
          </a:prstGeom>
        </p:spPr>
      </p:pic>
      <p:pic>
        <p:nvPicPr>
          <p:cNvPr id="7" name="Picture 6">
            <a:extLst>
              <a:ext uri="{FF2B5EF4-FFF2-40B4-BE49-F238E27FC236}">
                <a16:creationId xmlns:a16="http://schemas.microsoft.com/office/drawing/2014/main" id="{5DC68E51-1FA8-475F-A41B-8667BF33BC47}"/>
              </a:ext>
            </a:extLst>
          </p:cNvPr>
          <p:cNvPicPr>
            <a:picLocks noChangeAspect="1"/>
          </p:cNvPicPr>
          <p:nvPr/>
        </p:nvPicPr>
        <p:blipFill>
          <a:blip r:embed="rId8" cstate="print"/>
          <a:stretch>
            <a:fillRect/>
          </a:stretch>
        </p:blipFill>
        <p:spPr>
          <a:xfrm>
            <a:off x="1619672" y="1180042"/>
            <a:ext cx="1214352" cy="969523"/>
          </a:xfrm>
          <a:prstGeom prst="rect">
            <a:avLst/>
          </a:prstGeom>
        </p:spPr>
      </p:pic>
      <p:pic>
        <p:nvPicPr>
          <p:cNvPr id="17" name="Picture 16">
            <a:extLst>
              <a:ext uri="{FF2B5EF4-FFF2-40B4-BE49-F238E27FC236}">
                <a16:creationId xmlns:a16="http://schemas.microsoft.com/office/drawing/2014/main" id="{9B9351AB-0F8D-477A-A4D5-133B58721B95}"/>
              </a:ext>
            </a:extLst>
          </p:cNvPr>
          <p:cNvPicPr>
            <a:picLocks noChangeAspect="1"/>
          </p:cNvPicPr>
          <p:nvPr/>
        </p:nvPicPr>
        <p:blipFill>
          <a:blip r:embed="rId9" cstate="print"/>
          <a:stretch>
            <a:fillRect/>
          </a:stretch>
        </p:blipFill>
        <p:spPr>
          <a:xfrm>
            <a:off x="6732240" y="1216088"/>
            <a:ext cx="1205358" cy="855538"/>
          </a:xfrm>
          <a:prstGeom prst="rect">
            <a:avLst/>
          </a:prstGeom>
        </p:spPr>
      </p:pic>
      <p:pic>
        <p:nvPicPr>
          <p:cNvPr id="1026" name="Picture 2" descr="What is a Server?">
            <a:extLst>
              <a:ext uri="{FF2B5EF4-FFF2-40B4-BE49-F238E27FC236}">
                <a16:creationId xmlns:a16="http://schemas.microsoft.com/office/drawing/2014/main" id="{E4E47E0B-947D-44AF-885D-9739702A393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b="10961"/>
          <a:stretch/>
        </p:blipFill>
        <p:spPr bwMode="auto">
          <a:xfrm>
            <a:off x="2987824" y="1268760"/>
            <a:ext cx="1080120" cy="79960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EAA113BE-0D99-4817-9CA9-D03A12186B3A}"/>
              </a:ext>
            </a:extLst>
          </p:cNvPr>
          <p:cNvPicPr>
            <a:picLocks noChangeAspect="1"/>
          </p:cNvPicPr>
          <p:nvPr/>
        </p:nvPicPr>
        <p:blipFill>
          <a:blip r:embed="rId11" cstate="print"/>
          <a:stretch>
            <a:fillRect/>
          </a:stretch>
        </p:blipFill>
        <p:spPr>
          <a:xfrm>
            <a:off x="3059832" y="2420888"/>
            <a:ext cx="1252310" cy="1276627"/>
          </a:xfrm>
          <a:prstGeom prst="rect">
            <a:avLst/>
          </a:prstGeom>
        </p:spPr>
      </p:pic>
      <p:pic>
        <p:nvPicPr>
          <p:cNvPr id="23" name="Picture 22">
            <a:extLst>
              <a:ext uri="{FF2B5EF4-FFF2-40B4-BE49-F238E27FC236}">
                <a16:creationId xmlns:a16="http://schemas.microsoft.com/office/drawing/2014/main" id="{788E48E0-8CEC-4753-A86F-6754B9D6B164}"/>
              </a:ext>
            </a:extLst>
          </p:cNvPr>
          <p:cNvPicPr>
            <a:picLocks noChangeAspect="1"/>
          </p:cNvPicPr>
          <p:nvPr/>
        </p:nvPicPr>
        <p:blipFill>
          <a:blip r:embed="rId12" cstate="print"/>
          <a:stretch>
            <a:fillRect/>
          </a:stretch>
        </p:blipFill>
        <p:spPr>
          <a:xfrm>
            <a:off x="1403648" y="2450439"/>
            <a:ext cx="1542088" cy="1092451"/>
          </a:xfrm>
          <a:prstGeom prst="rect">
            <a:avLst/>
          </a:prstGeom>
        </p:spPr>
      </p:pic>
      <p:pic>
        <p:nvPicPr>
          <p:cNvPr id="1025" name="Picture 1024">
            <a:extLst>
              <a:ext uri="{FF2B5EF4-FFF2-40B4-BE49-F238E27FC236}">
                <a16:creationId xmlns:a16="http://schemas.microsoft.com/office/drawing/2014/main" id="{12A7E402-3A3B-4988-AA9D-294E3FA58D80}"/>
              </a:ext>
            </a:extLst>
          </p:cNvPr>
          <p:cNvPicPr>
            <a:picLocks noChangeAspect="1"/>
          </p:cNvPicPr>
          <p:nvPr/>
        </p:nvPicPr>
        <p:blipFill>
          <a:blip r:embed="rId13" cstate="print"/>
          <a:stretch>
            <a:fillRect/>
          </a:stretch>
        </p:blipFill>
        <p:spPr>
          <a:xfrm>
            <a:off x="7956376" y="2520023"/>
            <a:ext cx="1076241" cy="1144846"/>
          </a:xfrm>
          <a:prstGeom prst="rect">
            <a:avLst/>
          </a:prstGeom>
        </p:spPr>
      </p:pic>
      <p:pic>
        <p:nvPicPr>
          <p:cNvPr id="31" name="Picture 30">
            <a:extLst>
              <a:ext uri="{FF2B5EF4-FFF2-40B4-BE49-F238E27FC236}">
                <a16:creationId xmlns:a16="http://schemas.microsoft.com/office/drawing/2014/main" id="{40771EAA-0246-42CA-808C-9BC3B40E98A1}"/>
              </a:ext>
            </a:extLst>
          </p:cNvPr>
          <p:cNvPicPr>
            <a:picLocks noChangeAspect="1"/>
          </p:cNvPicPr>
          <p:nvPr/>
        </p:nvPicPr>
        <p:blipFill>
          <a:blip r:embed="rId14" cstate="print"/>
          <a:stretch>
            <a:fillRect/>
          </a:stretch>
        </p:blipFill>
        <p:spPr>
          <a:xfrm>
            <a:off x="6804248" y="2543944"/>
            <a:ext cx="1135534" cy="1009364"/>
          </a:xfrm>
          <a:prstGeom prst="rect">
            <a:avLst/>
          </a:prstGeom>
        </p:spPr>
      </p:pic>
      <p:pic>
        <p:nvPicPr>
          <p:cNvPr id="21" name="Picture 20">
            <a:extLst>
              <a:ext uri="{FF2B5EF4-FFF2-40B4-BE49-F238E27FC236}">
                <a16:creationId xmlns:a16="http://schemas.microsoft.com/office/drawing/2014/main" id="{5428B946-33A5-4A5A-89F9-1E2AE3B8E297}"/>
              </a:ext>
            </a:extLst>
          </p:cNvPr>
          <p:cNvPicPr>
            <a:picLocks noChangeAspect="1"/>
          </p:cNvPicPr>
          <p:nvPr/>
        </p:nvPicPr>
        <p:blipFill>
          <a:blip r:embed="rId15" cstate="print"/>
          <a:stretch>
            <a:fillRect/>
          </a:stretch>
        </p:blipFill>
        <p:spPr>
          <a:xfrm>
            <a:off x="35496" y="2545388"/>
            <a:ext cx="1178730" cy="969235"/>
          </a:xfrm>
          <a:prstGeom prst="rect">
            <a:avLst/>
          </a:prstGeom>
        </p:spPr>
      </p:pic>
      <p:pic>
        <p:nvPicPr>
          <p:cNvPr id="27" name="Picture 26">
            <a:extLst>
              <a:ext uri="{FF2B5EF4-FFF2-40B4-BE49-F238E27FC236}">
                <a16:creationId xmlns:a16="http://schemas.microsoft.com/office/drawing/2014/main" id="{C7043A15-FCA2-4589-9242-759EBE6C5057}"/>
              </a:ext>
            </a:extLst>
          </p:cNvPr>
          <p:cNvPicPr>
            <a:picLocks noChangeAspect="1"/>
          </p:cNvPicPr>
          <p:nvPr/>
        </p:nvPicPr>
        <p:blipFill>
          <a:blip r:embed="rId16" cstate="print"/>
          <a:stretch>
            <a:fillRect/>
          </a:stretch>
        </p:blipFill>
        <p:spPr>
          <a:xfrm>
            <a:off x="4355976" y="2565093"/>
            <a:ext cx="1399201" cy="988215"/>
          </a:xfrm>
          <a:prstGeom prst="rect">
            <a:avLst/>
          </a:prstGeom>
        </p:spPr>
      </p:pic>
      <p:pic>
        <p:nvPicPr>
          <p:cNvPr id="29" name="Picture 28">
            <a:extLst>
              <a:ext uri="{FF2B5EF4-FFF2-40B4-BE49-F238E27FC236}">
                <a16:creationId xmlns:a16="http://schemas.microsoft.com/office/drawing/2014/main" id="{70D6CAA9-7A11-4842-9FC7-3ECC6805E37D}"/>
              </a:ext>
            </a:extLst>
          </p:cNvPr>
          <p:cNvPicPr>
            <a:picLocks noChangeAspect="1"/>
          </p:cNvPicPr>
          <p:nvPr/>
        </p:nvPicPr>
        <p:blipFill>
          <a:blip r:embed="rId17" cstate="print"/>
          <a:stretch>
            <a:fillRect/>
          </a:stretch>
        </p:blipFill>
        <p:spPr>
          <a:xfrm>
            <a:off x="5580112" y="2697769"/>
            <a:ext cx="1135534" cy="855539"/>
          </a:xfrm>
          <a:prstGeom prst="rect">
            <a:avLst/>
          </a:prstGeom>
        </p:spPr>
      </p:pic>
      <p:pic>
        <p:nvPicPr>
          <p:cNvPr id="1028" name="Picture 1027">
            <a:extLst>
              <a:ext uri="{FF2B5EF4-FFF2-40B4-BE49-F238E27FC236}">
                <a16:creationId xmlns:a16="http://schemas.microsoft.com/office/drawing/2014/main" id="{BE9D84AA-FF69-4AFB-80E3-6ACBEAD9FE6B}"/>
              </a:ext>
            </a:extLst>
          </p:cNvPr>
          <p:cNvPicPr>
            <a:picLocks noChangeAspect="1"/>
          </p:cNvPicPr>
          <p:nvPr/>
        </p:nvPicPr>
        <p:blipFill>
          <a:blip r:embed="rId18" cstate="print"/>
          <a:stretch>
            <a:fillRect/>
          </a:stretch>
        </p:blipFill>
        <p:spPr>
          <a:xfrm>
            <a:off x="141358" y="3789040"/>
            <a:ext cx="1340374" cy="1136162"/>
          </a:xfrm>
          <a:prstGeom prst="rect">
            <a:avLst/>
          </a:prstGeom>
        </p:spPr>
      </p:pic>
      <p:pic>
        <p:nvPicPr>
          <p:cNvPr id="1030" name="Picture 1029">
            <a:extLst>
              <a:ext uri="{FF2B5EF4-FFF2-40B4-BE49-F238E27FC236}">
                <a16:creationId xmlns:a16="http://schemas.microsoft.com/office/drawing/2014/main" id="{AEE22EA4-7EA8-48B8-A966-8C0D6DB47839}"/>
              </a:ext>
            </a:extLst>
          </p:cNvPr>
          <p:cNvPicPr>
            <a:picLocks noChangeAspect="1"/>
          </p:cNvPicPr>
          <p:nvPr/>
        </p:nvPicPr>
        <p:blipFill>
          <a:blip r:embed="rId19" cstate="print"/>
          <a:stretch>
            <a:fillRect/>
          </a:stretch>
        </p:blipFill>
        <p:spPr>
          <a:xfrm>
            <a:off x="1587594" y="3789040"/>
            <a:ext cx="786077" cy="1298134"/>
          </a:xfrm>
          <a:prstGeom prst="rect">
            <a:avLst/>
          </a:prstGeom>
        </p:spPr>
      </p:pic>
      <p:pic>
        <p:nvPicPr>
          <p:cNvPr id="1036" name="Picture 1035">
            <a:extLst>
              <a:ext uri="{FF2B5EF4-FFF2-40B4-BE49-F238E27FC236}">
                <a16:creationId xmlns:a16="http://schemas.microsoft.com/office/drawing/2014/main" id="{1B82BDD8-C2F9-4708-8CD5-C7F97863C317}"/>
              </a:ext>
            </a:extLst>
          </p:cNvPr>
          <p:cNvPicPr>
            <a:picLocks noChangeAspect="1"/>
          </p:cNvPicPr>
          <p:nvPr/>
        </p:nvPicPr>
        <p:blipFill>
          <a:blip r:embed="rId20" cstate="print"/>
          <a:stretch>
            <a:fillRect/>
          </a:stretch>
        </p:blipFill>
        <p:spPr>
          <a:xfrm>
            <a:off x="5031455" y="3899945"/>
            <a:ext cx="824588" cy="1053282"/>
          </a:xfrm>
          <a:prstGeom prst="rect">
            <a:avLst/>
          </a:prstGeom>
        </p:spPr>
      </p:pic>
      <p:pic>
        <p:nvPicPr>
          <p:cNvPr id="1034" name="Picture 1033">
            <a:extLst>
              <a:ext uri="{FF2B5EF4-FFF2-40B4-BE49-F238E27FC236}">
                <a16:creationId xmlns:a16="http://schemas.microsoft.com/office/drawing/2014/main" id="{0F969BAE-998D-4961-9EC0-D24BF5E6574A}"/>
              </a:ext>
            </a:extLst>
          </p:cNvPr>
          <p:cNvPicPr>
            <a:picLocks noChangeAspect="1"/>
          </p:cNvPicPr>
          <p:nvPr/>
        </p:nvPicPr>
        <p:blipFill>
          <a:blip r:embed="rId21" cstate="print"/>
          <a:stretch>
            <a:fillRect/>
          </a:stretch>
        </p:blipFill>
        <p:spPr>
          <a:xfrm>
            <a:off x="3819810" y="3910147"/>
            <a:ext cx="1068998" cy="1065769"/>
          </a:xfrm>
          <a:prstGeom prst="rect">
            <a:avLst/>
          </a:prstGeom>
        </p:spPr>
      </p:pic>
      <p:pic>
        <p:nvPicPr>
          <p:cNvPr id="1038" name="Picture 1037">
            <a:extLst>
              <a:ext uri="{FF2B5EF4-FFF2-40B4-BE49-F238E27FC236}">
                <a16:creationId xmlns:a16="http://schemas.microsoft.com/office/drawing/2014/main" id="{9CC8BC95-B981-427C-9D31-EC1A9D250BCD}"/>
              </a:ext>
            </a:extLst>
          </p:cNvPr>
          <p:cNvPicPr>
            <a:picLocks noChangeAspect="1"/>
          </p:cNvPicPr>
          <p:nvPr/>
        </p:nvPicPr>
        <p:blipFill>
          <a:blip r:embed="rId22" cstate="print"/>
          <a:stretch>
            <a:fillRect/>
          </a:stretch>
        </p:blipFill>
        <p:spPr>
          <a:xfrm>
            <a:off x="5940152" y="3923140"/>
            <a:ext cx="1347190" cy="973784"/>
          </a:xfrm>
          <a:prstGeom prst="rect">
            <a:avLst/>
          </a:prstGeom>
        </p:spPr>
      </p:pic>
      <p:pic>
        <p:nvPicPr>
          <p:cNvPr id="1032" name="Picture 1031">
            <a:extLst>
              <a:ext uri="{FF2B5EF4-FFF2-40B4-BE49-F238E27FC236}">
                <a16:creationId xmlns:a16="http://schemas.microsoft.com/office/drawing/2014/main" id="{C9E51B79-D05F-4BDC-A6FC-00C9A3A94F6E}"/>
              </a:ext>
            </a:extLst>
          </p:cNvPr>
          <p:cNvPicPr>
            <a:picLocks noChangeAspect="1"/>
          </p:cNvPicPr>
          <p:nvPr/>
        </p:nvPicPr>
        <p:blipFill>
          <a:blip r:embed="rId23" cstate="print"/>
          <a:stretch>
            <a:fillRect/>
          </a:stretch>
        </p:blipFill>
        <p:spPr>
          <a:xfrm>
            <a:off x="2479533" y="3926754"/>
            <a:ext cx="1135534" cy="966556"/>
          </a:xfrm>
          <a:prstGeom prst="rect">
            <a:avLst/>
          </a:prstGeom>
        </p:spPr>
      </p:pic>
      <p:pic>
        <p:nvPicPr>
          <p:cNvPr id="1040" name="Picture 1039">
            <a:extLst>
              <a:ext uri="{FF2B5EF4-FFF2-40B4-BE49-F238E27FC236}">
                <a16:creationId xmlns:a16="http://schemas.microsoft.com/office/drawing/2014/main" id="{79BD5883-EE1C-4EB5-8751-8BB985A8DA73}"/>
              </a:ext>
            </a:extLst>
          </p:cNvPr>
          <p:cNvPicPr>
            <a:picLocks noChangeAspect="1"/>
          </p:cNvPicPr>
          <p:nvPr/>
        </p:nvPicPr>
        <p:blipFill>
          <a:blip r:embed="rId24" cstate="print"/>
          <a:stretch>
            <a:fillRect/>
          </a:stretch>
        </p:blipFill>
        <p:spPr>
          <a:xfrm>
            <a:off x="7592848" y="3976067"/>
            <a:ext cx="1135534" cy="736634"/>
          </a:xfrm>
          <a:prstGeom prst="rect">
            <a:avLst/>
          </a:prstGeom>
        </p:spPr>
      </p:pic>
      <p:pic>
        <p:nvPicPr>
          <p:cNvPr id="1052" name="Picture 1051">
            <a:extLst>
              <a:ext uri="{FF2B5EF4-FFF2-40B4-BE49-F238E27FC236}">
                <a16:creationId xmlns:a16="http://schemas.microsoft.com/office/drawing/2014/main" id="{334186FC-36E7-42D4-84B9-E58E3767AF3F}"/>
              </a:ext>
            </a:extLst>
          </p:cNvPr>
          <p:cNvPicPr>
            <a:picLocks noChangeAspect="1"/>
          </p:cNvPicPr>
          <p:nvPr/>
        </p:nvPicPr>
        <p:blipFill>
          <a:blip r:embed="rId25" cstate="print"/>
          <a:stretch>
            <a:fillRect/>
          </a:stretch>
        </p:blipFill>
        <p:spPr>
          <a:xfrm>
            <a:off x="5443749" y="5101272"/>
            <a:ext cx="1475656" cy="465037"/>
          </a:xfrm>
          <a:prstGeom prst="rect">
            <a:avLst/>
          </a:prstGeom>
        </p:spPr>
      </p:pic>
      <p:pic>
        <p:nvPicPr>
          <p:cNvPr id="1056" name="Picture 1055">
            <a:extLst>
              <a:ext uri="{FF2B5EF4-FFF2-40B4-BE49-F238E27FC236}">
                <a16:creationId xmlns:a16="http://schemas.microsoft.com/office/drawing/2014/main" id="{AD121D74-7A51-479A-98A1-AE25247D12B0}"/>
              </a:ext>
            </a:extLst>
          </p:cNvPr>
          <p:cNvPicPr>
            <a:picLocks noChangeAspect="1"/>
          </p:cNvPicPr>
          <p:nvPr/>
        </p:nvPicPr>
        <p:blipFill>
          <a:blip r:embed="rId26" cstate="print"/>
          <a:stretch>
            <a:fillRect/>
          </a:stretch>
        </p:blipFill>
        <p:spPr>
          <a:xfrm>
            <a:off x="7828143" y="5111250"/>
            <a:ext cx="1061127" cy="1253456"/>
          </a:xfrm>
          <a:prstGeom prst="rect">
            <a:avLst/>
          </a:prstGeom>
        </p:spPr>
      </p:pic>
      <p:pic>
        <p:nvPicPr>
          <p:cNvPr id="1050" name="Picture 1049">
            <a:extLst>
              <a:ext uri="{FF2B5EF4-FFF2-40B4-BE49-F238E27FC236}">
                <a16:creationId xmlns:a16="http://schemas.microsoft.com/office/drawing/2014/main" id="{4875B6AC-8B81-4AF5-A43A-F74A184E2E42}"/>
              </a:ext>
            </a:extLst>
          </p:cNvPr>
          <p:cNvPicPr>
            <a:picLocks noChangeAspect="1"/>
          </p:cNvPicPr>
          <p:nvPr/>
        </p:nvPicPr>
        <p:blipFill>
          <a:blip r:embed="rId27" cstate="print"/>
          <a:stretch>
            <a:fillRect/>
          </a:stretch>
        </p:blipFill>
        <p:spPr>
          <a:xfrm>
            <a:off x="4139952" y="5153117"/>
            <a:ext cx="1135534" cy="1087870"/>
          </a:xfrm>
          <a:prstGeom prst="rect">
            <a:avLst/>
          </a:prstGeom>
        </p:spPr>
      </p:pic>
      <p:pic>
        <p:nvPicPr>
          <p:cNvPr id="1042" name="Picture 1041">
            <a:extLst>
              <a:ext uri="{FF2B5EF4-FFF2-40B4-BE49-F238E27FC236}">
                <a16:creationId xmlns:a16="http://schemas.microsoft.com/office/drawing/2014/main" id="{614B8264-A1EC-4F9E-A6F8-426AE181D6B3}"/>
              </a:ext>
            </a:extLst>
          </p:cNvPr>
          <p:cNvPicPr>
            <a:picLocks noChangeAspect="1"/>
          </p:cNvPicPr>
          <p:nvPr/>
        </p:nvPicPr>
        <p:blipFill>
          <a:blip r:embed="rId28" cstate="print"/>
          <a:stretch>
            <a:fillRect/>
          </a:stretch>
        </p:blipFill>
        <p:spPr>
          <a:xfrm>
            <a:off x="-36512" y="5237239"/>
            <a:ext cx="565973" cy="1200821"/>
          </a:xfrm>
          <a:prstGeom prst="rect">
            <a:avLst/>
          </a:prstGeom>
        </p:spPr>
      </p:pic>
      <p:pic>
        <p:nvPicPr>
          <p:cNvPr id="1046" name="Picture 1045">
            <a:extLst>
              <a:ext uri="{FF2B5EF4-FFF2-40B4-BE49-F238E27FC236}">
                <a16:creationId xmlns:a16="http://schemas.microsoft.com/office/drawing/2014/main" id="{A8C2B44F-0920-444B-96A1-B1953EC2F1C8}"/>
              </a:ext>
            </a:extLst>
          </p:cNvPr>
          <p:cNvPicPr>
            <a:picLocks noChangeAspect="1"/>
          </p:cNvPicPr>
          <p:nvPr/>
        </p:nvPicPr>
        <p:blipFill>
          <a:blip r:embed="rId29" cstate="print"/>
          <a:stretch>
            <a:fillRect/>
          </a:stretch>
        </p:blipFill>
        <p:spPr>
          <a:xfrm>
            <a:off x="1691680" y="5250144"/>
            <a:ext cx="1236472" cy="1182241"/>
          </a:xfrm>
          <a:prstGeom prst="rect">
            <a:avLst/>
          </a:prstGeom>
        </p:spPr>
      </p:pic>
      <p:pic>
        <p:nvPicPr>
          <p:cNvPr id="1044" name="Picture 1043">
            <a:extLst>
              <a:ext uri="{FF2B5EF4-FFF2-40B4-BE49-F238E27FC236}">
                <a16:creationId xmlns:a16="http://schemas.microsoft.com/office/drawing/2014/main" id="{FF291215-3EE9-42F1-9D6B-E6BB17D3FE5D}"/>
              </a:ext>
            </a:extLst>
          </p:cNvPr>
          <p:cNvPicPr>
            <a:picLocks noChangeAspect="1"/>
          </p:cNvPicPr>
          <p:nvPr/>
        </p:nvPicPr>
        <p:blipFill>
          <a:blip r:embed="rId30" cstate="print"/>
          <a:stretch>
            <a:fillRect/>
          </a:stretch>
        </p:blipFill>
        <p:spPr>
          <a:xfrm>
            <a:off x="539552" y="5260387"/>
            <a:ext cx="1206618" cy="1144846"/>
          </a:xfrm>
          <a:prstGeom prst="rect">
            <a:avLst/>
          </a:prstGeom>
        </p:spPr>
      </p:pic>
      <p:pic>
        <p:nvPicPr>
          <p:cNvPr id="1048" name="Picture 1047">
            <a:extLst>
              <a:ext uri="{FF2B5EF4-FFF2-40B4-BE49-F238E27FC236}">
                <a16:creationId xmlns:a16="http://schemas.microsoft.com/office/drawing/2014/main" id="{4E2A4394-0E15-4593-9006-8ED843DB8C88}"/>
              </a:ext>
            </a:extLst>
          </p:cNvPr>
          <p:cNvPicPr>
            <a:picLocks noChangeAspect="1"/>
          </p:cNvPicPr>
          <p:nvPr/>
        </p:nvPicPr>
        <p:blipFill>
          <a:blip r:embed="rId31" cstate="print"/>
          <a:stretch>
            <a:fillRect/>
          </a:stretch>
        </p:blipFill>
        <p:spPr>
          <a:xfrm>
            <a:off x="2843808" y="5350256"/>
            <a:ext cx="1227660" cy="935360"/>
          </a:xfrm>
          <a:prstGeom prst="rect">
            <a:avLst/>
          </a:prstGeom>
        </p:spPr>
      </p:pic>
      <p:pic>
        <p:nvPicPr>
          <p:cNvPr id="1054" name="Picture 1053">
            <a:extLst>
              <a:ext uri="{FF2B5EF4-FFF2-40B4-BE49-F238E27FC236}">
                <a16:creationId xmlns:a16="http://schemas.microsoft.com/office/drawing/2014/main" id="{775866EA-4513-4018-8F67-8C4B1FD5BF8D}"/>
              </a:ext>
            </a:extLst>
          </p:cNvPr>
          <p:cNvPicPr>
            <a:picLocks noChangeAspect="1"/>
          </p:cNvPicPr>
          <p:nvPr/>
        </p:nvPicPr>
        <p:blipFill>
          <a:blip r:embed="rId32" cstate="print"/>
          <a:stretch>
            <a:fillRect/>
          </a:stretch>
        </p:blipFill>
        <p:spPr>
          <a:xfrm>
            <a:off x="6442171" y="5637909"/>
            <a:ext cx="1239788" cy="845788"/>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144922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Verilerin özellikleri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sz="2800" b="0" i="0" u="none" baseline="0" dirty="0">
                <a:ea typeface="Verdana" panose="020B0604030504040204" pitchFamily="34" charset="0"/>
              </a:rPr>
              <a:t>Elektronik deliller/veriler benzersizdir:</a:t>
            </a:r>
          </a:p>
          <a:p>
            <a:pPr algn="l" rtl="0"/>
            <a:r>
              <a:rPr lang="tr" sz="2800" b="1" i="0" u="none" baseline="0" dirty="0">
                <a:solidFill>
                  <a:srgbClr val="0070C0"/>
                </a:solidFill>
              </a:rPr>
              <a:t>Kullanıcılar tarafından oluşturulur</a:t>
            </a:r>
            <a:r>
              <a:rPr lang="tr" sz="2800" b="0" i="0" u="none" baseline="0" dirty="0"/>
              <a:t>- dokümanlar, fotoğraflar vb.</a:t>
            </a:r>
          </a:p>
          <a:p>
            <a:pPr algn="l" rtl="0"/>
            <a:r>
              <a:rPr lang="tr" sz="2800" b="1" i="0" u="none" baseline="0" dirty="0">
                <a:solidFill>
                  <a:srgbClr val="0070C0"/>
                </a:solidFill>
              </a:rPr>
              <a:t>Cihazlar tarafından oluşturulur</a:t>
            </a:r>
            <a:r>
              <a:rPr lang="tr" sz="2800" b="0" i="0" u="none" baseline="0" dirty="0"/>
              <a:t>- geçmiş, kayıtlar</a:t>
            </a:r>
          </a:p>
          <a:p>
            <a:pPr algn="l" rtl="0"/>
            <a:r>
              <a:rPr lang="tr" sz="2800" b="1" i="0" u="none" baseline="0" dirty="0">
                <a:solidFill>
                  <a:srgbClr val="0070C0"/>
                </a:solidFill>
              </a:rPr>
              <a:t>Görünmezdirler</a:t>
            </a:r>
            <a:r>
              <a:rPr lang="tr" sz="2800" b="0" i="0" u="none" baseline="0" dirty="0">
                <a:solidFill>
                  <a:srgbClr val="0070C0"/>
                </a:solidFill>
              </a:rPr>
              <a:t> </a:t>
            </a:r>
            <a:r>
              <a:rPr lang="tr" sz="2800" b="0" i="0" u="none" baseline="0" dirty="0"/>
              <a:t>- uzman olmayanlar için</a:t>
            </a:r>
          </a:p>
          <a:p>
            <a:pPr algn="l" rtl="0"/>
            <a:r>
              <a:rPr lang="tr" sz="2800" b="1" i="0" u="none" baseline="0" dirty="0">
                <a:solidFill>
                  <a:srgbClr val="0070C0"/>
                </a:solidFill>
              </a:rPr>
              <a:t>Yorumlanırlar </a:t>
            </a:r>
            <a:r>
              <a:rPr lang="tr" sz="2800" b="0" i="0" u="none" baseline="0" dirty="0"/>
              <a:t>- bir uzman tarafından</a:t>
            </a:r>
          </a:p>
          <a:p>
            <a:pPr algn="l" rtl="0"/>
            <a:r>
              <a:rPr lang="tr" sz="2800" b="1" i="0" u="none" baseline="0" dirty="0">
                <a:solidFill>
                  <a:srgbClr val="0070C0"/>
                </a:solidFill>
              </a:rPr>
              <a:t>Uçucudurlar</a:t>
            </a:r>
            <a:r>
              <a:rPr lang="tr" sz="2800" b="0" i="0" u="none" baseline="0" dirty="0">
                <a:solidFill>
                  <a:srgbClr val="0070C0"/>
                </a:solidFill>
              </a:rPr>
              <a:t> </a:t>
            </a:r>
            <a:r>
              <a:rPr lang="tr" sz="2800" b="0" i="0" u="none" baseline="0" dirty="0"/>
              <a:t>- hızlı ve kolay bir şekilde değişebilirler</a:t>
            </a:r>
          </a:p>
          <a:p>
            <a:pPr algn="l" rtl="0"/>
            <a:r>
              <a:rPr lang="tr" sz="2800" b="1" i="0" u="none" baseline="0" dirty="0">
                <a:solidFill>
                  <a:srgbClr val="0070C0"/>
                </a:solidFill>
              </a:rPr>
              <a:t>Değiştirilir veya tahrip edilirler</a:t>
            </a:r>
            <a:r>
              <a:rPr lang="tr" sz="2800" b="0" i="0" u="none" baseline="0" dirty="0">
                <a:solidFill>
                  <a:srgbClr val="0070C0"/>
                </a:solidFill>
              </a:rPr>
              <a:t> </a:t>
            </a:r>
            <a:r>
              <a:rPr lang="tr" sz="2800" b="0" i="0" u="none" baseline="0" dirty="0"/>
              <a:t>- normal kullanımda</a:t>
            </a:r>
          </a:p>
          <a:p>
            <a:pPr algn="l" rtl="0"/>
            <a:r>
              <a:rPr lang="tr" sz="2800" b="1" i="0" u="none" baseline="0" dirty="0">
                <a:solidFill>
                  <a:srgbClr val="0070C0"/>
                </a:solidFill>
              </a:rPr>
              <a:t>Kopyalanırlar</a:t>
            </a:r>
            <a:r>
              <a:rPr lang="tr" sz="2800" b="0" i="0" u="none" baseline="0" dirty="0">
                <a:solidFill>
                  <a:srgbClr val="0070C0"/>
                </a:solidFill>
              </a:rPr>
              <a:t> </a:t>
            </a:r>
            <a:r>
              <a:rPr lang="tr" sz="2800" b="0" i="0" u="none" baseline="0" dirty="0"/>
              <a:t>- sınırsız olarak birçok kez </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cstate="print"/>
          <a:stretch>
            <a:fillRect/>
          </a:stretch>
        </p:blipFill>
        <p:spPr>
          <a:xfrm>
            <a:off x="7148165" y="5430199"/>
            <a:ext cx="1887885" cy="1090531"/>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42124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Hususlar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lgn="l" rtl="0"/>
            <a:r>
              <a:rPr lang="tr" b="1" i="0" u="none" baseline="0">
                <a:solidFill>
                  <a:srgbClr val="0070C0"/>
                </a:solidFill>
              </a:rPr>
              <a:t>Ele alınırlar </a:t>
            </a:r>
            <a:r>
              <a:rPr lang="tr" b="0" i="0" u="none" baseline="0"/>
              <a:t>- uzmanlar tarafından</a:t>
            </a:r>
          </a:p>
          <a:p>
            <a:pPr algn="l" rtl="0"/>
            <a:r>
              <a:rPr lang="tr" b="1" i="0" u="none" baseline="0">
                <a:solidFill>
                  <a:srgbClr val="0070C0"/>
                </a:solidFill>
              </a:rPr>
              <a:t>Hızlı gelişim</a:t>
            </a:r>
            <a:r>
              <a:rPr lang="tr" b="0" i="0" u="none" baseline="0"/>
              <a:t>-</a:t>
            </a:r>
            <a:r>
              <a:rPr lang="tr" b="1" i="0" u="none" baseline="0">
                <a:solidFill>
                  <a:srgbClr val="0070C0"/>
                </a:solidFill>
              </a:rPr>
              <a:t> </a:t>
            </a:r>
            <a:r>
              <a:rPr lang="tr" b="0" i="0" u="none" baseline="0"/>
              <a:t>kaynaklar hızla değişir</a:t>
            </a:r>
          </a:p>
          <a:p>
            <a:pPr algn="l" rtl="0"/>
            <a:r>
              <a:rPr lang="tr" b="1" i="0" u="none" baseline="0">
                <a:solidFill>
                  <a:srgbClr val="0070C0"/>
                </a:solidFill>
              </a:rPr>
              <a:t>Prosedürler</a:t>
            </a:r>
            <a:r>
              <a:rPr lang="tr" b="0" i="0" u="none" baseline="0"/>
              <a:t>- uygun araçlar ve teknikler</a:t>
            </a:r>
          </a:p>
          <a:p>
            <a:pPr algn="l" rtl="0"/>
            <a:r>
              <a:rPr lang="tr" b="1" i="0" u="none" baseline="0">
                <a:solidFill>
                  <a:srgbClr val="0070C0"/>
                </a:solidFill>
              </a:rPr>
              <a:t>Kabul edilebilirlik </a:t>
            </a:r>
            <a:r>
              <a:rPr lang="tr" b="0" i="0" u="none" baseline="0"/>
              <a:t>- rehberlik ve ilkelere göre</a:t>
            </a:r>
          </a:p>
          <a:p>
            <a:pPr algn="l" rtl="0"/>
            <a:r>
              <a:rPr lang="tr" b="1" i="0" u="none" baseline="0">
                <a:solidFill>
                  <a:srgbClr val="0070C0"/>
                </a:solidFill>
              </a:rPr>
              <a:t>Gerçeklik </a:t>
            </a:r>
            <a:r>
              <a:rPr lang="tr" b="0" i="0" u="none" baseline="0"/>
              <a:t>- olayla bağlantılı olmalıdır</a:t>
            </a:r>
          </a:p>
          <a:p>
            <a:pPr algn="l" rtl="0"/>
            <a:r>
              <a:rPr lang="tr" b="1" i="0" u="none" baseline="0">
                <a:solidFill>
                  <a:srgbClr val="0070C0"/>
                </a:solidFill>
              </a:rPr>
              <a:t>Eksiksizlik </a:t>
            </a:r>
            <a:r>
              <a:rPr lang="tr" b="0" i="0" u="none" baseline="0"/>
              <a:t> - tüm hikayeyi içerir ve seçici değildir</a:t>
            </a:r>
          </a:p>
          <a:p>
            <a:pPr algn="l" rtl="0"/>
            <a:r>
              <a:rPr lang="tr" b="1" i="0" u="none" baseline="0">
                <a:solidFill>
                  <a:srgbClr val="0070C0"/>
                </a:solidFill>
              </a:rPr>
              <a:t>Güvenilirlik </a:t>
            </a:r>
            <a:r>
              <a:rPr lang="tr" b="0" i="0" u="none" baseline="0"/>
              <a:t> - hakkında şüphe olmaması</a:t>
            </a:r>
          </a:p>
          <a:p>
            <a:pPr algn="l" rtl="0"/>
            <a:r>
              <a:rPr lang="tr" b="1" i="0" u="none" baseline="0">
                <a:solidFill>
                  <a:srgbClr val="0070C0"/>
                </a:solidFill>
              </a:rPr>
              <a:t>İnandırıcılık</a:t>
            </a:r>
            <a:r>
              <a:rPr lang="tr" b="0" i="0" u="none" baseline="0"/>
              <a:t> – anlaşılabilir olması</a:t>
            </a:r>
          </a:p>
          <a:p>
            <a:pPr algn="l" rtl="0"/>
            <a:r>
              <a:rPr lang="tr" b="1" i="0" u="none" baseline="0">
                <a:solidFill>
                  <a:srgbClr val="0070C0"/>
                </a:solidFill>
              </a:rPr>
              <a:t>Orantılılık</a:t>
            </a:r>
            <a:r>
              <a:rPr lang="tr" b="0" i="0" u="none" baseline="0"/>
              <a:t> - testleri karşılar</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cstate="print"/>
          <a:stretch>
            <a:fillRect/>
          </a:stretch>
        </p:blipFill>
        <p:spPr>
          <a:xfrm>
            <a:off x="7148165" y="5430199"/>
            <a:ext cx="1887885" cy="1090531"/>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92249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pPr algn="r" rtl="0"/>
            <a:fld id="{49C04F3A-82BD-4011-AADB-1F79FD7DF4BC}" type="slidenum">
              <a:rPr/>
              <a:pPr/>
              <a:t>14</a:t>
            </a:fld>
            <a:endParaRPr lang="tr" dirty="0"/>
          </a:p>
        </p:txBody>
      </p:sp>
    </p:spTree>
    <p:extLst>
      <p:ext uri="{BB962C8B-B14F-4D97-AF65-F5344CB8AC3E}">
        <p14:creationId xmlns:p14="http://schemas.microsoft.com/office/powerpoint/2010/main" val="1334815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t>Avrupa </a:t>
            </a:r>
            <a:r>
              <a:rPr lang="tr" b="1" i="0" u="none" baseline="0" dirty="0" smtClean="0"/>
              <a:t>Konseyİ elektronİk delİl kIlavuzu</a:t>
            </a:r>
            <a:endParaRPr lang="tr" b="1" i="0" u="none" baseline="0"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Dijital ve Elektronik Deliller</a:t>
            </a: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2</a:t>
            </a:r>
            <a:endParaRPr lang="tr" sz="2000" dirty="0">
              <a:solidFill>
                <a:schemeClr val="bg1"/>
              </a:solidFill>
              <a:latin typeface="Verdana" charset="0"/>
              <a:cs typeface="Verdana" charset="0"/>
            </a:endParaRPr>
          </a:p>
        </p:txBody>
      </p:sp>
      <p:pic>
        <p:nvPicPr>
          <p:cNvPr id="10" name="Picture 9">
            <a:extLst>
              <a:ext uri="{FF2B5EF4-FFF2-40B4-BE49-F238E27FC236}">
                <a16:creationId xmlns:a16="http://schemas.microsoft.com/office/drawing/2014/main" id="{0C586476-3D4B-4FB0-8239-59DBBE9C9648}"/>
              </a:ext>
            </a:extLst>
          </p:cNvPr>
          <p:cNvPicPr>
            <a:picLocks noChangeAspect="1"/>
          </p:cNvPicPr>
          <p:nvPr/>
        </p:nvPicPr>
        <p:blipFill>
          <a:blip r:embed="rId4" cstate="print"/>
          <a:stretch>
            <a:fillRect/>
          </a:stretch>
        </p:blipFill>
        <p:spPr>
          <a:xfrm>
            <a:off x="6513993" y="1323181"/>
            <a:ext cx="1981113" cy="2813050"/>
          </a:xfrm>
          <a:prstGeom prst="rect">
            <a:avLst/>
          </a:prstGeom>
          <a:scene3d>
            <a:camera prst="orthographicFront">
              <a:rot lat="21407214" lon="1320155" rev="21041167"/>
            </a:camera>
            <a:lightRig rig="threePt" dir="t"/>
          </a:scene3d>
          <a:sp3d>
            <a:bevelT/>
            <a:bevelB w="165100" prst="coolSlant"/>
          </a:sp3d>
        </p:spPr>
      </p:pic>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134838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Ön söz</a:t>
            </a:r>
          </a:p>
          <a:p>
            <a:pPr algn="just" rtl="0"/>
            <a:r>
              <a:rPr lang="tr" b="0" i="0" u="none" baseline="0" dirty="0">
                <a:ea typeface="Verdana" panose="020B0604030504040204" pitchFamily="34" charset="0"/>
              </a:rPr>
              <a:t>Tüm elektronik delil durumlarına uygulanabilir</a:t>
            </a:r>
          </a:p>
          <a:p>
            <a:pPr algn="just" rtl="0"/>
            <a:r>
              <a:rPr lang="tr" b="0" i="0" u="none" baseline="0" dirty="0">
                <a:ea typeface="Verdana" panose="020B0604030504040204" pitchFamily="34" charset="0"/>
              </a:rPr>
              <a:t>Ülkeler kendi hukuki doküman ve tedbirlerini dikkate almalı</a:t>
            </a:r>
          </a:p>
          <a:p>
            <a:pPr algn="just" rtl="0"/>
            <a:r>
              <a:rPr lang="tr" b="0" i="0" u="none" baseline="0" dirty="0">
                <a:ea typeface="Verdana" panose="020B0604030504040204" pitchFamily="34" charset="0"/>
              </a:rPr>
              <a:t>Ülkeler kendi uzman biriminin irtibat bilgilerini eklemeli</a:t>
            </a:r>
          </a:p>
          <a:p>
            <a:pPr marL="0" indent="0" algn="l" rtl="0">
              <a:buNone/>
            </a:pPr>
            <a:endParaRPr lang="tr"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5920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a:solidFill>
                  <a:srgbClr val="0070C0"/>
                </a:solidFill>
              </a:rPr>
              <a:t>Amaç</a:t>
            </a:r>
          </a:p>
          <a:p>
            <a:pPr algn="l" rtl="0"/>
            <a:r>
              <a:rPr lang="tr" b="0" i="0" u="none" baseline="0">
                <a:ea typeface="Verdana" panose="020B0604030504040204" pitchFamily="34" charset="0"/>
              </a:rPr>
              <a:t>Elektronik delillerin belirlenmesi, kullanılması ve incelenmesinde destek ve rehberlik</a:t>
            </a:r>
          </a:p>
          <a:p>
            <a:pPr algn="l" rtl="0"/>
            <a:r>
              <a:rPr lang="tr" b="0" i="0" u="none" baseline="0"/>
              <a:t>Adım adım anlatılan bir kılavuz değil</a:t>
            </a:r>
          </a:p>
          <a:p>
            <a:pPr algn="l" rtl="0"/>
            <a:r>
              <a:rPr lang="tr" b="0" i="0" u="none" baseline="0"/>
              <a:t>Pratik tavsiyeler içeren temel düzeyde bir belge</a:t>
            </a:r>
          </a:p>
          <a:p>
            <a:pPr algn="l" rtl="0"/>
            <a:r>
              <a:rPr lang="tr" b="0" i="0" u="none" baseline="0"/>
              <a:t>Uuslararası düzeyde kabul görmüş kapsayıcı ilkelerle uyarlanabilen ve özelleştirilebilen bir şablon belge</a:t>
            </a:r>
          </a:p>
          <a:p>
            <a:pPr lvl="1" algn="l" rtl="0"/>
            <a:endParaRPr lang="tr"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6156758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Kime yönelik?</a:t>
            </a:r>
          </a:p>
          <a:p>
            <a:pPr algn="l" rtl="0"/>
            <a:r>
              <a:rPr lang="tr" b="0" i="0" u="none" baseline="0" dirty="0">
                <a:ea typeface="Verdana" panose="020B0604030504040204" pitchFamily="34" charset="0"/>
              </a:rPr>
              <a:t>Siber suçlara yanıt geliştiren ve elektronik deliller için kurallar/protokoller oluşturan ülkeler</a:t>
            </a:r>
          </a:p>
          <a:p>
            <a:pPr algn="l" rtl="0"/>
            <a:r>
              <a:rPr lang="tr" b="0" i="0" u="none" baseline="0" dirty="0">
                <a:ea typeface="Verdana" panose="020B0604030504040204" pitchFamily="34" charset="0"/>
              </a:rPr>
              <a:t>Mevcut kılavuzların çoğu kolluk kuvvetleri içindir. Bu ise, </a:t>
            </a:r>
            <a:r>
              <a:rPr lang="tr-TR" b="0" i="0" u="none" baseline="0" dirty="0" smtClean="0">
                <a:ea typeface="Verdana" panose="020B0604030504040204" pitchFamily="34" charset="0"/>
              </a:rPr>
              <a:t>hâkim</a:t>
            </a:r>
            <a:r>
              <a:rPr lang="tr" b="0" i="0" u="none" baseline="0" dirty="0" smtClean="0">
                <a:ea typeface="Verdana" panose="020B0604030504040204" pitchFamily="34" charset="0"/>
              </a:rPr>
              <a:t>ler </a:t>
            </a:r>
            <a:r>
              <a:rPr lang="tr" b="0" i="0" u="none" baseline="0" dirty="0">
                <a:ea typeface="Verdana" panose="020B0604030504040204" pitchFamily="34" charset="0"/>
              </a:rPr>
              <a:t>ve savcılar, özel avukatlar, noterler vb. dahil olmak üzere daha geniş bir kitleye yöneliktir.</a:t>
            </a:r>
            <a:endParaRPr lang="tr"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421917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Nasıl kullanılmalı?</a:t>
            </a:r>
          </a:p>
          <a:p>
            <a:pPr algn="l" rtl="0"/>
            <a:r>
              <a:rPr lang="tr" b="0" i="0" u="none" baseline="0" dirty="0">
                <a:ea typeface="Verdana" panose="020B0604030504040204" pitchFamily="34" charset="0"/>
              </a:rPr>
              <a:t>Ülkenizin bu alandaki kanunlarına tam olarak hakim olun</a:t>
            </a:r>
          </a:p>
          <a:p>
            <a:pPr lvl="1" algn="l" rtl="0"/>
            <a:r>
              <a:rPr lang="tr" b="0" i="0" u="none" baseline="0" dirty="0">
                <a:ea typeface="Verdana" panose="020B0604030504040204" pitchFamily="34" charset="0"/>
              </a:rPr>
              <a:t>Ulusal hukuk birincil başvuru kaynağıdır</a:t>
            </a:r>
          </a:p>
          <a:p>
            <a:pPr lvl="1" algn="l" rtl="0"/>
            <a:r>
              <a:rPr lang="tr" b="0" i="0" u="none" baseline="0" dirty="0">
                <a:ea typeface="Verdana" panose="020B0604030504040204" pitchFamily="34" charset="0"/>
              </a:rPr>
              <a:t>Kılavuzun bunlara aykırı olması beklenmez</a:t>
            </a:r>
          </a:p>
          <a:p>
            <a:pPr algn="l" rtl="0"/>
            <a:r>
              <a:rPr lang="tr" b="0" i="0" u="none" baseline="0" dirty="0">
                <a:ea typeface="Verdana" panose="020B0604030504040204" pitchFamily="34" charset="0"/>
              </a:rPr>
              <a:t>Kolaylık için bölümlere ayrılmıştır</a:t>
            </a:r>
          </a:p>
          <a:p>
            <a:pPr lvl="1" algn="l" rtl="0"/>
            <a:r>
              <a:rPr lang="tr" b="0" i="0" u="none" baseline="0" dirty="0">
                <a:ea typeface="Verdana" panose="020B0604030504040204" pitchFamily="34" charset="0"/>
              </a:rPr>
              <a:t>'Beşikten mezara kadar'</a:t>
            </a:r>
          </a:p>
          <a:p>
            <a:pPr algn="l" rtl="0"/>
            <a:r>
              <a:rPr lang="tr" b="0" i="0" u="none" baseline="0" dirty="0">
                <a:ea typeface="Verdana" panose="020B0604030504040204" pitchFamily="34" charset="0"/>
              </a:rPr>
              <a:t>Uzman bölümleri var</a:t>
            </a:r>
          </a:p>
          <a:p>
            <a:pPr lvl="1" algn="l" rtl="0"/>
            <a:r>
              <a:rPr lang="tr" b="0" i="0" u="none" baseline="0" dirty="0">
                <a:ea typeface="Verdana" panose="020B0604030504040204" pitchFamily="34" charset="0"/>
              </a:rPr>
              <a:t>Kolluk kuvvetleri, </a:t>
            </a:r>
            <a:r>
              <a:rPr lang="tr-TR" b="0" i="0" u="none" baseline="0" dirty="0" smtClean="0">
                <a:ea typeface="Verdana" panose="020B0604030504040204" pitchFamily="34" charset="0"/>
              </a:rPr>
              <a:t>hâkim</a:t>
            </a:r>
            <a:r>
              <a:rPr lang="tr" b="0" i="0" u="none" baseline="0" dirty="0" smtClean="0">
                <a:ea typeface="Verdana" panose="020B0604030504040204" pitchFamily="34" charset="0"/>
              </a:rPr>
              <a:t>ler</a:t>
            </a:r>
            <a:r>
              <a:rPr lang="tr" b="0" i="0" u="none" baseline="0" dirty="0">
                <a:ea typeface="Verdana" panose="020B0604030504040204" pitchFamily="34" charset="0"/>
              </a:rPr>
              <a:t>, savcılar</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329317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3C051-7F78-4EAF-8CA3-B9689E461A1C}"/>
              </a:ext>
            </a:extLst>
          </p:cNvPr>
          <p:cNvSpPr>
            <a:spLocks noGrp="1"/>
          </p:cNvSpPr>
          <p:nvPr>
            <p:ph idx="1"/>
          </p:nvPr>
        </p:nvSpPr>
        <p:spPr/>
        <p:txBody>
          <a:bodyPr/>
          <a:lstStyle/>
          <a:p>
            <a:pPr marL="514350" indent="-514350" algn="l" rtl="0">
              <a:lnSpc>
                <a:spcPct val="150000"/>
              </a:lnSpc>
              <a:buFont typeface="+mj-lt"/>
              <a:buAutoNum type="arabicPeriod"/>
            </a:pPr>
            <a:r>
              <a:rPr lang="tr" b="0" i="0" u="none" baseline="0">
                <a:ea typeface="Verdana" panose="020B0604030504040204" pitchFamily="34" charset="0"/>
              </a:rPr>
              <a:t>'Elektronik delil' nedir?</a:t>
            </a:r>
          </a:p>
          <a:p>
            <a:pPr marL="514350" indent="-514350" algn="l" rtl="0">
              <a:lnSpc>
                <a:spcPct val="150000"/>
              </a:lnSpc>
              <a:buFont typeface="+mj-lt"/>
              <a:buAutoNum type="arabicPeriod"/>
            </a:pPr>
            <a:r>
              <a:rPr lang="tr" b="0" i="0" u="none" baseline="0">
                <a:ea typeface="Verdana" panose="020B0604030504040204" pitchFamily="34" charset="0"/>
              </a:rPr>
              <a:t>Avrupa Konseyi Elektronik Delil Kılavuzu</a:t>
            </a:r>
          </a:p>
          <a:p>
            <a:pPr marL="514350" indent="-514350" algn="l" rtl="0">
              <a:lnSpc>
                <a:spcPct val="150000"/>
              </a:lnSpc>
              <a:buFont typeface="+mj-lt"/>
              <a:buAutoNum type="arabicPeriod"/>
            </a:pPr>
            <a:r>
              <a:rPr lang="tr" b="0" i="0" u="none" baseline="0">
                <a:ea typeface="Verdana" panose="020B0604030504040204" pitchFamily="34" charset="0"/>
              </a:rPr>
              <a:t>Elektronik Delil İlkeleri</a:t>
            </a:r>
          </a:p>
          <a:p>
            <a:pPr marL="514350" indent="-514350" algn="l" rtl="0">
              <a:lnSpc>
                <a:spcPct val="150000"/>
              </a:lnSpc>
              <a:buFont typeface="+mj-lt"/>
              <a:buAutoNum type="arabicPeriod"/>
            </a:pPr>
            <a:r>
              <a:rPr lang="tr" b="0" i="0" u="none" baseline="0">
                <a:ea typeface="Verdana" panose="020B0604030504040204" pitchFamily="34" charset="0"/>
              </a:rPr>
              <a:t>Elektronik Delillerin Toplandığı Yerler</a:t>
            </a:r>
          </a:p>
          <a:p>
            <a:pPr marL="514350" indent="-514350" algn="l" rtl="0">
              <a:lnSpc>
                <a:spcPct val="150000"/>
              </a:lnSpc>
              <a:buFont typeface="+mj-lt"/>
              <a:buAutoNum type="arabicPeriod"/>
            </a:pPr>
            <a:r>
              <a:rPr lang="tr" b="0" i="0" u="none" baseline="0">
                <a:ea typeface="Verdana" panose="020B0604030504040204" pitchFamily="34" charset="0"/>
              </a:rPr>
              <a:t>Adli Bilişim</a:t>
            </a:r>
          </a:p>
          <a:p>
            <a:pPr marL="0" indent="0" algn="l" rtl="0">
              <a:buNone/>
            </a:pPr>
            <a:endParaRPr lang="tr" dirty="0"/>
          </a:p>
        </p:txBody>
      </p:sp>
      <p:sp>
        <p:nvSpPr>
          <p:cNvPr id="3" name="Slide Number Placeholder 2">
            <a:extLst>
              <a:ext uri="{FF2B5EF4-FFF2-40B4-BE49-F238E27FC236}">
                <a16:creationId xmlns:a16="http://schemas.microsoft.com/office/drawing/2014/main" id="{326DEE90-BBA0-4583-ACBF-ECFB113664A1}"/>
              </a:ext>
            </a:extLst>
          </p:cNvPr>
          <p:cNvSpPr>
            <a:spLocks noGrp="1"/>
          </p:cNvSpPr>
          <p:nvPr>
            <p:ph type="sldNum" sz="quarter" idx="10"/>
          </p:nvPr>
        </p:nvSpPr>
        <p:spPr/>
        <p:txBody>
          <a:bodyPr/>
          <a:lstStyle/>
          <a:p>
            <a:pPr algn="r" rtl="0"/>
            <a:fld id="{49C04F3A-82BD-4011-AADB-1F79FD7DF4BC}" type="slidenum">
              <a:rPr/>
              <a:pPr/>
              <a:t>2</a:t>
            </a:fld>
            <a:endParaRPr lang="tr" dirty="0"/>
          </a:p>
        </p:txBody>
      </p:sp>
      <p:sp>
        <p:nvSpPr>
          <p:cNvPr id="4" name="Text Placeholder 3">
            <a:extLst>
              <a:ext uri="{FF2B5EF4-FFF2-40B4-BE49-F238E27FC236}">
                <a16:creationId xmlns:a16="http://schemas.microsoft.com/office/drawing/2014/main" id="{B9B1F5F5-B558-4D71-96FB-A9C9C54C9C78}"/>
              </a:ext>
            </a:extLst>
          </p:cNvPr>
          <p:cNvSpPr>
            <a:spLocks noGrp="1"/>
          </p:cNvSpPr>
          <p:nvPr>
            <p:ph type="body" sz="quarter" idx="11"/>
          </p:nvPr>
        </p:nvSpPr>
        <p:spPr/>
        <p:txBody>
          <a:bodyPr/>
          <a:lstStyle/>
          <a:p>
            <a:endParaRPr lang="tr" dirty="0">
              <a:latin typeface="Verdana" charset="0"/>
              <a:cs typeface="Verdana" charset="0"/>
            </a:endParaRPr>
          </a:p>
          <a:p>
            <a:pPr algn="r" rtl="0"/>
            <a:r>
              <a:rPr lang="tr" b="0" i="0" u="none" baseline="0">
                <a:latin typeface="Verdana" charset="0"/>
                <a:cs typeface="Verdana" charset="0"/>
              </a:rPr>
              <a:t>Oturum içeriği</a:t>
            </a:r>
            <a:endParaRPr lang="tr" sz="2000" dirty="0">
              <a:latin typeface="Verdana" charset="0"/>
              <a:cs typeface="Verdana" charset="0"/>
            </a:endParaRPr>
          </a:p>
          <a:p>
            <a:endParaRPr lang="tr" dirty="0"/>
          </a:p>
        </p:txBody>
      </p:sp>
    </p:spTree>
    <p:extLst>
      <p:ext uri="{BB962C8B-B14F-4D97-AF65-F5344CB8AC3E}">
        <p14:creationId xmlns:p14="http://schemas.microsoft.com/office/powerpoint/2010/main"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a:solidFill>
                  <a:srgbClr val="0070C0"/>
                </a:solidFill>
              </a:rPr>
              <a:t>Şunlardan oluşur:</a:t>
            </a:r>
          </a:p>
        </p:txBody>
      </p:sp>
      <p:pic>
        <p:nvPicPr>
          <p:cNvPr id="18" name="Grafik 397">
            <a:extLst>
              <a:ext uri="{FF2B5EF4-FFF2-40B4-BE49-F238E27FC236}">
                <a16:creationId xmlns:a16="http://schemas.microsoft.com/office/drawing/2014/main" id="{57C3005B-F79D-41A9-9425-F1B99A60B5D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262930" y="1825408"/>
            <a:ext cx="1007392" cy="1048166"/>
          </a:xfrm>
          <a:prstGeom prst="rect">
            <a:avLst/>
          </a:prstGeom>
        </p:spPr>
      </p:pic>
      <p:pic>
        <p:nvPicPr>
          <p:cNvPr id="20" name="Grafik 398">
            <a:extLst>
              <a:ext uri="{FF2B5EF4-FFF2-40B4-BE49-F238E27FC236}">
                <a16:creationId xmlns:a16="http://schemas.microsoft.com/office/drawing/2014/main" id="{5AE964E5-7599-4CB5-90CC-D89DB343FE99}"/>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7488144" y="1825408"/>
            <a:ext cx="1036089" cy="1048163"/>
          </a:xfrm>
          <a:prstGeom prst="rect">
            <a:avLst/>
          </a:prstGeom>
        </p:spPr>
      </p:pic>
      <p:pic>
        <p:nvPicPr>
          <p:cNvPr id="8" name="Grafik 87">
            <a:extLst>
              <a:ext uri="{FF2B5EF4-FFF2-40B4-BE49-F238E27FC236}">
                <a16:creationId xmlns:a16="http://schemas.microsoft.com/office/drawing/2014/main" id="{7895817D-FD14-4BBF-99EF-8E6626C768CD}"/>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5034913" y="1830407"/>
            <a:ext cx="949495" cy="1060420"/>
          </a:xfrm>
          <a:prstGeom prst="rect">
            <a:avLst/>
          </a:prstGeom>
        </p:spPr>
      </p:pic>
      <p:pic>
        <p:nvPicPr>
          <p:cNvPr id="5" name="Picture 4">
            <a:extLst>
              <a:ext uri="{FF2B5EF4-FFF2-40B4-BE49-F238E27FC236}">
                <a16:creationId xmlns:a16="http://schemas.microsoft.com/office/drawing/2014/main" id="{3B978CEF-5878-436C-A277-FB7A16E1D62B}"/>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3774" y="1855168"/>
            <a:ext cx="977999" cy="908306"/>
          </a:xfrm>
          <a:prstGeom prst="rect">
            <a:avLst/>
          </a:prstGeom>
          <a:noFill/>
        </p:spPr>
      </p:pic>
      <p:pic>
        <p:nvPicPr>
          <p:cNvPr id="6" name="Bild 1">
            <a:extLst>
              <a:ext uri="{FF2B5EF4-FFF2-40B4-BE49-F238E27FC236}">
                <a16:creationId xmlns:a16="http://schemas.microsoft.com/office/drawing/2014/main" id="{A14F180F-E942-4409-A15B-280481126689}"/>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35696" y="1915558"/>
            <a:ext cx="890841" cy="867867"/>
          </a:xfrm>
          <a:prstGeom prst="rect">
            <a:avLst/>
          </a:prstGeom>
          <a:noFill/>
          <a:ln>
            <a:noFill/>
          </a:ln>
        </p:spPr>
      </p:pic>
      <p:pic>
        <p:nvPicPr>
          <p:cNvPr id="7" name="Picture 6" descr="C:\Users\URASMUSSEN\AppData\Local\Microsoft\Windows\Temporary Internet Files\Content.Word\gnome_terminal-1.png">
            <a:extLst>
              <a:ext uri="{FF2B5EF4-FFF2-40B4-BE49-F238E27FC236}">
                <a16:creationId xmlns:a16="http://schemas.microsoft.com/office/drawing/2014/main" id="{88FE8A33-034B-47E2-950E-7D1B124DCEBE}"/>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30660" y="1932984"/>
            <a:ext cx="839595" cy="777565"/>
          </a:xfrm>
          <a:prstGeom prst="rect">
            <a:avLst/>
          </a:prstGeom>
          <a:noFill/>
          <a:ln>
            <a:noFill/>
          </a:ln>
        </p:spPr>
      </p:pic>
      <p:sp>
        <p:nvSpPr>
          <p:cNvPr id="24" name="TextBox 23">
            <a:extLst>
              <a:ext uri="{FF2B5EF4-FFF2-40B4-BE49-F238E27FC236}">
                <a16:creationId xmlns:a16="http://schemas.microsoft.com/office/drawing/2014/main" id="{B95876F1-3A42-4121-8044-D3D41304DBC5}"/>
              </a:ext>
            </a:extLst>
          </p:cNvPr>
          <p:cNvSpPr txBox="1"/>
          <p:nvPr/>
        </p:nvSpPr>
        <p:spPr>
          <a:xfrm>
            <a:off x="1629454" y="2782669"/>
            <a:ext cx="1303324" cy="646331"/>
          </a:xfrm>
          <a:prstGeom prst="rect">
            <a:avLst/>
          </a:prstGeom>
          <a:noFill/>
        </p:spPr>
        <p:txBody>
          <a:bodyPr wrap="none" rtlCol="0">
            <a:spAutoFit/>
          </a:bodyPr>
          <a:lstStyle/>
          <a:p>
            <a:pPr algn="ctr" rtl="0"/>
            <a:r>
              <a:rPr lang="tr" b="0" i="0" u="none" baseline="0"/>
              <a:t>Önemli</a:t>
            </a:r>
          </a:p>
          <a:p>
            <a:pPr algn="ctr" rtl="0"/>
            <a:r>
              <a:rPr lang="tr" b="0" i="0" u="none" baseline="0"/>
              <a:t>Bilgi</a:t>
            </a:r>
          </a:p>
        </p:txBody>
      </p:sp>
      <p:sp>
        <p:nvSpPr>
          <p:cNvPr id="26" name="TextBox 25">
            <a:extLst>
              <a:ext uri="{FF2B5EF4-FFF2-40B4-BE49-F238E27FC236}">
                <a16:creationId xmlns:a16="http://schemas.microsoft.com/office/drawing/2014/main" id="{FFEAEF8C-8046-4ED6-9287-9CF6A701C615}"/>
              </a:ext>
            </a:extLst>
          </p:cNvPr>
          <p:cNvSpPr txBox="1"/>
          <p:nvPr/>
        </p:nvSpPr>
        <p:spPr>
          <a:xfrm>
            <a:off x="2899127" y="2782669"/>
            <a:ext cx="1702660" cy="646331"/>
          </a:xfrm>
          <a:prstGeom prst="rect">
            <a:avLst/>
          </a:prstGeom>
          <a:noFill/>
        </p:spPr>
        <p:txBody>
          <a:bodyPr wrap="none" rtlCol="0">
            <a:spAutoFit/>
          </a:bodyPr>
          <a:lstStyle/>
          <a:p>
            <a:pPr algn="ctr" rtl="0"/>
            <a:r>
              <a:rPr lang="tr" b="0" i="0" u="none" baseline="0"/>
              <a:t>Teknik</a:t>
            </a:r>
          </a:p>
          <a:p>
            <a:pPr algn="ctr" rtl="0"/>
            <a:r>
              <a:rPr lang="tr" b="0" i="0" u="none" baseline="0"/>
              <a:t>Bilgi</a:t>
            </a:r>
          </a:p>
        </p:txBody>
      </p:sp>
      <p:sp>
        <p:nvSpPr>
          <p:cNvPr id="28" name="TextBox 27">
            <a:extLst>
              <a:ext uri="{FF2B5EF4-FFF2-40B4-BE49-F238E27FC236}">
                <a16:creationId xmlns:a16="http://schemas.microsoft.com/office/drawing/2014/main" id="{33FA2AE2-6862-48F0-A125-ED25642302C6}"/>
              </a:ext>
            </a:extLst>
          </p:cNvPr>
          <p:cNvSpPr txBox="1"/>
          <p:nvPr/>
        </p:nvSpPr>
        <p:spPr>
          <a:xfrm>
            <a:off x="4897054" y="2782669"/>
            <a:ext cx="1225215" cy="646331"/>
          </a:xfrm>
          <a:prstGeom prst="rect">
            <a:avLst/>
          </a:prstGeom>
          <a:noFill/>
        </p:spPr>
        <p:txBody>
          <a:bodyPr wrap="none" rtlCol="0">
            <a:spAutoFit/>
          </a:bodyPr>
          <a:lstStyle/>
          <a:p>
            <a:pPr algn="ctr" rtl="0"/>
            <a:r>
              <a:rPr lang="tr" b="0" i="0" u="none" baseline="0"/>
              <a:t>Temel</a:t>
            </a:r>
          </a:p>
          <a:p>
            <a:pPr algn="ctr" rtl="0"/>
            <a:r>
              <a:rPr lang="tr" b="0" i="0" u="none" baseline="0"/>
              <a:t>Bilgi</a:t>
            </a:r>
          </a:p>
        </p:txBody>
      </p:sp>
      <p:sp>
        <p:nvSpPr>
          <p:cNvPr id="32" name="TextBox 31">
            <a:extLst>
              <a:ext uri="{FF2B5EF4-FFF2-40B4-BE49-F238E27FC236}">
                <a16:creationId xmlns:a16="http://schemas.microsoft.com/office/drawing/2014/main" id="{85689E26-2E51-4904-9489-5F49443E21F1}"/>
              </a:ext>
            </a:extLst>
          </p:cNvPr>
          <p:cNvSpPr txBox="1"/>
          <p:nvPr/>
        </p:nvSpPr>
        <p:spPr>
          <a:xfrm>
            <a:off x="7379233" y="2782669"/>
            <a:ext cx="1225215" cy="646331"/>
          </a:xfrm>
          <a:prstGeom prst="rect">
            <a:avLst/>
          </a:prstGeom>
          <a:noFill/>
        </p:spPr>
        <p:txBody>
          <a:bodyPr wrap="none" rtlCol="0">
            <a:spAutoFit/>
          </a:bodyPr>
          <a:lstStyle/>
          <a:p>
            <a:pPr algn="ctr" rtl="0"/>
            <a:r>
              <a:rPr lang="tr" b="0" i="0" u="none" baseline="0"/>
              <a:t>Uzmanlık</a:t>
            </a:r>
          </a:p>
          <a:p>
            <a:pPr algn="ctr" rtl="0"/>
            <a:r>
              <a:rPr lang="tr" b="0" i="0" u="none" baseline="0"/>
              <a:t>Bilgisi</a:t>
            </a:r>
          </a:p>
        </p:txBody>
      </p:sp>
      <p:sp>
        <p:nvSpPr>
          <p:cNvPr id="22" name="TextBox 21">
            <a:extLst>
              <a:ext uri="{FF2B5EF4-FFF2-40B4-BE49-F238E27FC236}">
                <a16:creationId xmlns:a16="http://schemas.microsoft.com/office/drawing/2014/main" id="{CAD6DD3A-B7CB-4DC8-ABF8-AE93F332D0B7}"/>
              </a:ext>
            </a:extLst>
          </p:cNvPr>
          <p:cNvSpPr txBox="1"/>
          <p:nvPr/>
        </p:nvSpPr>
        <p:spPr>
          <a:xfrm>
            <a:off x="161111" y="2783425"/>
            <a:ext cx="1303324" cy="369332"/>
          </a:xfrm>
          <a:prstGeom prst="rect">
            <a:avLst/>
          </a:prstGeom>
          <a:noFill/>
        </p:spPr>
        <p:txBody>
          <a:bodyPr wrap="none" rtlCol="0">
            <a:spAutoFit/>
          </a:bodyPr>
          <a:lstStyle/>
          <a:p>
            <a:pPr algn="ctr" rtl="0"/>
            <a:r>
              <a:rPr lang="tr" b="0" i="0" u="none" baseline="0"/>
              <a:t>Bilgi</a:t>
            </a:r>
          </a:p>
        </p:txBody>
      </p:sp>
      <p:sp>
        <p:nvSpPr>
          <p:cNvPr id="30" name="TextBox 29">
            <a:extLst>
              <a:ext uri="{FF2B5EF4-FFF2-40B4-BE49-F238E27FC236}">
                <a16:creationId xmlns:a16="http://schemas.microsoft.com/office/drawing/2014/main" id="{B76693FF-F482-402E-B658-D7CC20365898}"/>
              </a:ext>
            </a:extLst>
          </p:cNvPr>
          <p:cNvSpPr txBox="1"/>
          <p:nvPr/>
        </p:nvSpPr>
        <p:spPr>
          <a:xfrm>
            <a:off x="6154018" y="2787724"/>
            <a:ext cx="1225215" cy="646331"/>
          </a:xfrm>
          <a:prstGeom prst="rect">
            <a:avLst/>
          </a:prstGeom>
          <a:noFill/>
        </p:spPr>
        <p:txBody>
          <a:bodyPr wrap="none" rtlCol="0">
            <a:spAutoFit/>
          </a:bodyPr>
          <a:lstStyle/>
          <a:p>
            <a:pPr algn="ctr" rtl="0"/>
            <a:r>
              <a:rPr lang="tr" b="0" i="0" u="none" baseline="0"/>
              <a:t>İleri Düzey</a:t>
            </a:r>
          </a:p>
          <a:p>
            <a:pPr algn="ctr" rtl="0"/>
            <a:r>
              <a:rPr lang="tr" b="0" i="0" u="none" baseline="0"/>
              <a:t>Bilgi</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37" name="TextBox 36">
            <a:extLst>
              <a:ext uri="{FF2B5EF4-FFF2-40B4-BE49-F238E27FC236}">
                <a16:creationId xmlns:a16="http://schemas.microsoft.com/office/drawing/2014/main" id="{936A2BEB-1273-4C82-A445-F0F8CA3EA00E}"/>
              </a:ext>
            </a:extLst>
          </p:cNvPr>
          <p:cNvSpPr txBox="1"/>
          <p:nvPr/>
        </p:nvSpPr>
        <p:spPr>
          <a:xfrm>
            <a:off x="178727" y="3455035"/>
            <a:ext cx="1911329" cy="461665"/>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İçindekiler</a:t>
            </a:r>
          </a:p>
        </p:txBody>
      </p:sp>
      <p:pic>
        <p:nvPicPr>
          <p:cNvPr id="34" name="Picture 33">
            <a:extLst>
              <a:ext uri="{FF2B5EF4-FFF2-40B4-BE49-F238E27FC236}">
                <a16:creationId xmlns:a16="http://schemas.microsoft.com/office/drawing/2014/main" id="{52CB2C7D-DACB-4639-A8DC-D4D97FDD276D}"/>
              </a:ext>
            </a:extLst>
          </p:cNvPr>
          <p:cNvPicPr>
            <a:picLocks noChangeAspect="1"/>
          </p:cNvPicPr>
          <p:nvPr/>
        </p:nvPicPr>
        <p:blipFill>
          <a:blip r:embed="rId10" cstate="print"/>
          <a:stretch>
            <a:fillRect/>
          </a:stretch>
        </p:blipFill>
        <p:spPr>
          <a:xfrm>
            <a:off x="971600" y="3897482"/>
            <a:ext cx="3071741" cy="2363614"/>
          </a:xfrm>
          <a:prstGeom prst="rect">
            <a:avLst/>
          </a:prstGeom>
        </p:spPr>
      </p:pic>
      <p:sp>
        <p:nvSpPr>
          <p:cNvPr id="38" name="TextBox 37">
            <a:extLst>
              <a:ext uri="{FF2B5EF4-FFF2-40B4-BE49-F238E27FC236}">
                <a16:creationId xmlns:a16="http://schemas.microsoft.com/office/drawing/2014/main" id="{EA793EB8-448B-437E-9A56-F34E56384649}"/>
              </a:ext>
            </a:extLst>
          </p:cNvPr>
          <p:cNvSpPr txBox="1"/>
          <p:nvPr/>
        </p:nvSpPr>
        <p:spPr>
          <a:xfrm>
            <a:off x="4419600" y="4043852"/>
            <a:ext cx="2276706" cy="461665"/>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Referans dokümanlar</a:t>
            </a:r>
          </a:p>
        </p:txBody>
      </p:sp>
      <p:pic>
        <p:nvPicPr>
          <p:cNvPr id="36" name="Picture 35">
            <a:extLst>
              <a:ext uri="{FF2B5EF4-FFF2-40B4-BE49-F238E27FC236}">
                <a16:creationId xmlns:a16="http://schemas.microsoft.com/office/drawing/2014/main" id="{1B89B48A-E780-4634-9E65-6ECDD40ACBE9}"/>
              </a:ext>
            </a:extLst>
          </p:cNvPr>
          <p:cNvPicPr>
            <a:picLocks noChangeAspect="1"/>
          </p:cNvPicPr>
          <p:nvPr/>
        </p:nvPicPr>
        <p:blipFill>
          <a:blip r:embed="rId11" cstate="print"/>
          <a:stretch>
            <a:fillRect/>
          </a:stretch>
        </p:blipFill>
        <p:spPr>
          <a:xfrm>
            <a:off x="4702969" y="4554501"/>
            <a:ext cx="3456384" cy="1795560"/>
          </a:xfrm>
          <a:prstGeom prst="rect">
            <a:avLst/>
          </a:prstGeom>
        </p:spPr>
      </p:pic>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74825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8" grpId="0"/>
      <p:bldP spid="32" grpId="0"/>
      <p:bldP spid="22" grpId="0"/>
      <p:bldP spid="30" grpId="0"/>
      <p:bldP spid="3" grpId="0"/>
      <p:bldP spid="37"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t>21</a:t>
            </a:fld>
            <a:endParaRPr lang="tr" dirty="0">
              <a:solidFill>
                <a:prstClr val="black">
                  <a:tint val="75000"/>
                </a:prstClr>
              </a:solidFill>
            </a:endParaRPr>
          </a:p>
        </p:txBody>
      </p:sp>
    </p:spTree>
    <p:extLst>
      <p:ext uri="{BB962C8B-B14F-4D97-AF65-F5344CB8AC3E}">
        <p14:creationId xmlns:p14="http://schemas.microsoft.com/office/powerpoint/2010/main" val="2018230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t>Elektronİk delİl İlkelerİ</a:t>
            </a:r>
            <a:endParaRPr lang="tr" b="1" i="0" u="none" baseline="0"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Dijital ve Elektronik Deliller</a:t>
            </a: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3</a:t>
            </a:r>
            <a:endParaRPr lang="tr" sz="2000" dirty="0">
              <a:solidFill>
                <a:schemeClr val="bg1"/>
              </a:solidFill>
              <a:latin typeface="Verdana" charset="0"/>
              <a:cs typeface="Verdana" charset="0"/>
            </a:endParaRPr>
          </a:p>
        </p:txBody>
      </p:sp>
      <p:pic>
        <p:nvPicPr>
          <p:cNvPr id="9" name="Bild 11">
            <a:extLst>
              <a:ext uri="{FF2B5EF4-FFF2-40B4-BE49-F238E27FC236}">
                <a16:creationId xmlns:a16="http://schemas.microsoft.com/office/drawing/2014/main" id="{D15424A8-92F0-47D1-B300-2109533CA6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0192" y="908720"/>
            <a:ext cx="2427071" cy="344551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0359017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İlkeleri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953348"/>
          </a:xfrm>
        </p:spPr>
        <p:txBody>
          <a:bodyPr/>
          <a:lstStyle/>
          <a:p>
            <a:pPr marL="514350" indent="-514350" algn="l" rtl="0">
              <a:buAutoNum type="arabicPeriod"/>
            </a:pPr>
            <a:r>
              <a:rPr lang="tr" b="1" i="0" u="none" baseline="0" dirty="0">
                <a:solidFill>
                  <a:srgbClr val="0070C0"/>
                </a:solidFill>
              </a:rPr>
              <a:t>Veri Bütünlüğü</a:t>
            </a:r>
          </a:p>
          <a:p>
            <a:pPr marL="0" indent="0" algn="ctr" rtl="0">
              <a:buNone/>
            </a:pPr>
            <a:r>
              <a:rPr lang="tr" b="1" i="1" u="none" baseline="0" dirty="0"/>
              <a:t>"</a:t>
            </a:r>
            <a:r>
              <a:rPr lang="tr" sz="2800" b="1" i="1" u="none" baseline="0" dirty="0"/>
              <a:t>Yapılan hiçbir şey daha sonra mahkemede delil olarak kullanılabilecek bir </a:t>
            </a:r>
            <a:r>
              <a:rPr lang="tr" sz="2800" b="1" i="1" u="none" baseline="0" dirty="0" smtClean="0"/>
              <a:t>elektronik </a:t>
            </a:r>
            <a:r>
              <a:rPr lang="tr" sz="2800" b="1" i="1" u="none" baseline="0" dirty="0"/>
              <a:t>cihaz ya da ortamda bir değişikliğe yol açmamalıdır"</a:t>
            </a:r>
          </a:p>
          <a:p>
            <a:pPr lvl="1" algn="l" rtl="0">
              <a:buFont typeface="Wingdings" panose="05000000000000000000" pitchFamily="2" charset="2"/>
              <a:buChar char="Ø"/>
            </a:pPr>
            <a:r>
              <a:rPr lang="tr" b="0" i="0" u="none" baseline="0" dirty="0">
                <a:ea typeface="Verdana" panose="020B0604030504040204" pitchFamily="34" charset="0"/>
              </a:rPr>
              <a:t>Amaç değişiklik yapmamaktır</a:t>
            </a:r>
          </a:p>
          <a:p>
            <a:pPr lvl="1" algn="l" rtl="0">
              <a:buFont typeface="Wingdings" panose="05000000000000000000" pitchFamily="2" charset="2"/>
              <a:buChar char="Ø"/>
            </a:pPr>
            <a:r>
              <a:rPr lang="tr" b="0" i="0" u="none" baseline="0" dirty="0">
                <a:ea typeface="Verdana" panose="020B0604030504040204" pitchFamily="34" charset="0"/>
              </a:rPr>
              <a:t>İlgili yetkili bütünlükten ve adli bilişim zincirinden sorumludur</a:t>
            </a:r>
          </a:p>
          <a:p>
            <a:pPr lvl="1" algn="l" rtl="0">
              <a:buFont typeface="Wingdings" panose="05000000000000000000" pitchFamily="2" charset="2"/>
              <a:buChar char="Ø"/>
            </a:pPr>
            <a:r>
              <a:rPr lang="tr" b="0" i="0" u="none" baseline="0" dirty="0">
                <a:ea typeface="Verdana" panose="020B0604030504040204" pitchFamily="34" charset="0"/>
              </a:rPr>
              <a:t>Açık bir makinedeki veriler değişebilir</a:t>
            </a:r>
          </a:p>
          <a:p>
            <a:pPr lvl="2" algn="l" rtl="0"/>
            <a:r>
              <a:rPr lang="tr" b="0" i="0" u="none" baseline="0" dirty="0">
                <a:ea typeface="Verdana" panose="020B0604030504040204" pitchFamily="34" charset="0"/>
              </a:rPr>
              <a:t>Değişiklik en az etkiye sebep olmalıdır</a:t>
            </a:r>
          </a:p>
          <a:p>
            <a:pPr lvl="2" algn="l" rtl="0"/>
            <a:r>
              <a:rPr lang="tr" b="0" i="0" u="none" baseline="0" dirty="0">
                <a:ea typeface="Verdana" panose="020B0604030504040204" pitchFamily="34" charset="0"/>
              </a:rPr>
              <a:t>Belirli bir şekilde gerçekleştirilir</a:t>
            </a:r>
          </a:p>
          <a:p>
            <a:pPr lvl="2" algn="l" rtl="0"/>
            <a:r>
              <a:rPr lang="tr" b="0" i="0" u="none" baseline="0" dirty="0">
                <a:ea typeface="Verdana" panose="020B0604030504040204" pitchFamily="34" charset="0"/>
              </a:rPr>
              <a:t>Bu iş için yetkin bir kişi tarafından</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6832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İlkeleri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2. Denetim İzi</a:t>
            </a:r>
          </a:p>
          <a:p>
            <a:pPr marL="0" indent="0" algn="ctr" rtl="0">
              <a:buNone/>
            </a:pPr>
            <a:r>
              <a:rPr lang="tr" b="1" i="1" u="none" baseline="0" dirty="0"/>
              <a:t>"Elektronik deliller üzerinde çalışırken gerçekleştirilen tüm işlemlerin bir denetim izi veya başka bir kaydı oluşturulmalı ve korunmalıdır. Bağımsız bir üçüncü taraf bu işlemleri inceleyebilmeli ve aynı sonuçlara ulaşabilmelidir."</a:t>
            </a:r>
          </a:p>
          <a:p>
            <a:pPr marL="0" indent="0" algn="ctr" rtl="0">
              <a:buNone/>
            </a:pPr>
            <a:endParaRPr lang="tr" b="1" i="1" dirty="0"/>
          </a:p>
          <a:p>
            <a:pPr lvl="1" algn="l" rtl="0">
              <a:buFont typeface="Wingdings" panose="05000000000000000000" pitchFamily="2" charset="2"/>
              <a:buChar char="Ø"/>
            </a:pPr>
            <a:r>
              <a:rPr lang="tr" b="0" i="0" u="none" baseline="0" dirty="0">
                <a:ea typeface="Verdana" panose="020B0604030504040204" pitchFamily="34" charset="0"/>
              </a:rPr>
              <a:t>Tüm işlemlerin doğru bir kaydı</a:t>
            </a:r>
          </a:p>
          <a:p>
            <a:pPr lvl="1" algn="l" rtl="0">
              <a:buFont typeface="Wingdings" panose="05000000000000000000" pitchFamily="2" charset="2"/>
              <a:buChar char="Ø"/>
            </a:pPr>
            <a:r>
              <a:rPr lang="tr" b="0" i="0" u="none" baseline="0" dirty="0">
                <a:ea typeface="Verdana" panose="020B0604030504040204" pitchFamily="34" charset="0"/>
              </a:rPr>
              <a:t>İncelenebilir ve yeniden oluşturulabilir</a:t>
            </a:r>
          </a:p>
          <a:p>
            <a:pPr lvl="1" algn="l" rtl="0">
              <a:buFont typeface="Wingdings" panose="05000000000000000000" pitchFamily="2" charset="2"/>
              <a:buChar char="Ø"/>
            </a:pPr>
            <a:r>
              <a:rPr lang="tr" b="0" i="0" u="none" baseline="0" dirty="0">
                <a:ea typeface="Verdana" panose="020B0604030504040204" pitchFamily="34" charset="0"/>
              </a:rPr>
              <a:t>Korunmalı</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23708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İlkeleri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3. Uzman Desteği</a:t>
            </a:r>
          </a:p>
          <a:p>
            <a:pPr marL="0" indent="0" algn="ctr" rtl="0">
              <a:buNone/>
            </a:pPr>
            <a:r>
              <a:rPr lang="tr" b="1" i="1" u="none" baseline="0" dirty="0"/>
              <a:t>"Bir operasyonda elektronik delillerin bulunması bekleniyorsa, yetkili kişi uzmanları/dışardan destek verecek danışmanları zamanında bilgilendirmelidir."</a:t>
            </a:r>
          </a:p>
          <a:p>
            <a:pPr lvl="1" algn="l" rtl="0">
              <a:buFont typeface="Wingdings" panose="05000000000000000000" pitchFamily="2" charset="2"/>
              <a:buChar char="Ø"/>
            </a:pPr>
            <a:r>
              <a:rPr lang="tr" b="0" i="0" u="none" baseline="0" dirty="0">
                <a:ea typeface="Verdana" panose="020B0604030504040204" pitchFamily="34" charset="0"/>
              </a:rPr>
              <a:t>Arama ve el koymadan sunuma kadar</a:t>
            </a:r>
          </a:p>
          <a:p>
            <a:pPr lvl="1" algn="l" rtl="0">
              <a:buFont typeface="Wingdings" panose="05000000000000000000" pitchFamily="2" charset="2"/>
              <a:buChar char="Ø"/>
            </a:pPr>
            <a:r>
              <a:rPr lang="tr" b="0" i="0" u="none" baseline="0" dirty="0">
                <a:ea typeface="Verdana" panose="020B0604030504040204" pitchFamily="34" charset="0"/>
              </a:rPr>
              <a:t>Kılavuz ilkelere hakim</a:t>
            </a:r>
          </a:p>
          <a:p>
            <a:pPr lvl="1" algn="l" rtl="0">
              <a:buFont typeface="Wingdings" panose="05000000000000000000" pitchFamily="2" charset="2"/>
              <a:buChar char="Ø"/>
            </a:pPr>
            <a:r>
              <a:rPr lang="tr" b="0" i="0" u="none" baseline="0" dirty="0">
                <a:ea typeface="Verdana" panose="020B0604030504040204" pitchFamily="34" charset="0"/>
              </a:rPr>
              <a:t>Uzmanlık ve deneyime sahip</a:t>
            </a:r>
          </a:p>
          <a:p>
            <a:pPr lvl="1" algn="l" rtl="0">
              <a:buFont typeface="Wingdings" panose="05000000000000000000" pitchFamily="2" charset="2"/>
              <a:buChar char="Ø"/>
            </a:pPr>
            <a:r>
              <a:rPr lang="tr" b="0" i="0" u="none" baseline="0" dirty="0">
                <a:ea typeface="Verdana" panose="020B0604030504040204" pitchFamily="34" charset="0"/>
              </a:rPr>
              <a:t>Soruşturma ve hukuk bilgisi</a:t>
            </a:r>
          </a:p>
          <a:p>
            <a:pPr lvl="1" algn="l" rtl="0">
              <a:buFont typeface="Wingdings" panose="05000000000000000000" pitchFamily="2" charset="2"/>
              <a:buChar char="Ø"/>
            </a:pPr>
            <a:r>
              <a:rPr lang="tr" b="0" i="0" u="none" baseline="0" dirty="0">
                <a:ea typeface="Verdana" panose="020B0604030504040204" pitchFamily="34" charset="0"/>
              </a:rPr>
              <a:t>İletişim ve dil becerileri</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82702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İlkeleri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4. Uygun Eğitim</a:t>
            </a:r>
          </a:p>
          <a:p>
            <a:pPr marL="0" indent="0" algn="ctr" rtl="0">
              <a:buNone/>
            </a:pPr>
            <a:r>
              <a:rPr lang="tr" b="1" i="1" u="none" baseline="0" dirty="0"/>
              <a:t>"</a:t>
            </a:r>
            <a:r>
              <a:rPr lang="tr" sz="2800" b="1" i="1" u="none" baseline="0" dirty="0"/>
              <a:t>Olay mahalinde bir uzman yoksa, ilk müdahaleyi yapan kişilerin,  elektronik delilleri aramak ve bunlara el koymak için uygun eğitime sahip olmaları gerekir."</a:t>
            </a:r>
          </a:p>
          <a:p>
            <a:pPr marL="0" indent="0" algn="ctr" rtl="0">
              <a:buNone/>
            </a:pPr>
            <a:endParaRPr lang="tr" b="1" i="1" dirty="0"/>
          </a:p>
          <a:p>
            <a:pPr lvl="1" algn="l" rtl="0">
              <a:buFont typeface="Wingdings" panose="05000000000000000000" pitchFamily="2" charset="2"/>
              <a:buChar char="Ø"/>
            </a:pPr>
            <a:r>
              <a:rPr lang="tr" b="0" i="0" u="none" baseline="0" dirty="0">
                <a:ea typeface="Verdana" panose="020B0604030504040204" pitchFamily="34" charset="0"/>
              </a:rPr>
              <a:t>Tüm ilk müdahale ekipleri için eğitim hayati öneme sahiptir</a:t>
            </a:r>
          </a:p>
          <a:p>
            <a:pPr lvl="1" algn="l" rtl="0">
              <a:buFont typeface="Wingdings" panose="05000000000000000000" pitchFamily="2" charset="2"/>
              <a:buChar char="Ø"/>
            </a:pPr>
            <a:r>
              <a:rPr lang="tr" b="0" i="0" u="none" baseline="0" dirty="0">
                <a:ea typeface="Verdana" panose="020B0604030504040204" pitchFamily="34" charset="0"/>
              </a:rPr>
              <a:t>Bu kişilerin verileri toplaması/verilere erişim sağlaması gerekebilir</a:t>
            </a:r>
          </a:p>
          <a:p>
            <a:pPr lvl="1" algn="l" rtl="0">
              <a:buFont typeface="Wingdings" panose="05000000000000000000" pitchFamily="2" charset="2"/>
              <a:buChar char="Ø"/>
            </a:pPr>
            <a:r>
              <a:rPr lang="tr" b="0" i="0" u="none" baseline="0" dirty="0">
                <a:ea typeface="Verdana" panose="020B0604030504040204" pitchFamily="34" charset="0"/>
              </a:rPr>
              <a:t>Yaptıkları işlemlerin uygunluğu ve sonuçlarının açıklanması</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55689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İlkeleri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26972" y="1196752"/>
            <a:ext cx="8712968" cy="5256584"/>
          </a:xfrm>
        </p:spPr>
        <p:txBody>
          <a:bodyPr/>
          <a:lstStyle/>
          <a:p>
            <a:pPr marL="0" indent="0" algn="l" rtl="0">
              <a:buNone/>
            </a:pPr>
            <a:r>
              <a:rPr lang="tr" b="1" i="0" u="none" baseline="0" dirty="0">
                <a:solidFill>
                  <a:srgbClr val="0070C0"/>
                </a:solidFill>
              </a:rPr>
              <a:t>5. Yasallık</a:t>
            </a:r>
          </a:p>
          <a:p>
            <a:pPr marL="0" indent="0" algn="ctr" rtl="0">
              <a:buNone/>
            </a:pPr>
            <a:r>
              <a:rPr lang="tr" b="1" i="1" u="none" baseline="0" dirty="0"/>
              <a:t>"Dosyadan sorumlu olan kişi ya da kurum, yasalara, genel adli ve usule ilişkin ilkelere ve yukarıda belirtilen ilkelere uyulmasını sağlamakla yükümlüdür. Bu, elektronik delillerin bulundurulması ve bunlara erişim için geçerlidir."</a:t>
            </a:r>
          </a:p>
          <a:p>
            <a:pPr marL="0" indent="0" algn="ctr" rtl="0">
              <a:buNone/>
            </a:pPr>
            <a:endParaRPr lang="tr" b="1" i="1" dirty="0"/>
          </a:p>
          <a:p>
            <a:pPr lvl="1" algn="l" rtl="0">
              <a:buFont typeface="Wingdings" panose="05000000000000000000" pitchFamily="2" charset="2"/>
              <a:buChar char="Ø"/>
            </a:pPr>
            <a:r>
              <a:rPr lang="tr" b="0" i="0" u="none" baseline="0" dirty="0">
                <a:ea typeface="Verdana" panose="020B0604030504040204" pitchFamily="34" charset="0"/>
              </a:rPr>
              <a:t>Üye Devletlerin kendi belgeleri olmalı</a:t>
            </a:r>
          </a:p>
          <a:p>
            <a:pPr lvl="1" algn="l" rtl="0">
              <a:buFont typeface="Wingdings" panose="05000000000000000000" pitchFamily="2" charset="2"/>
              <a:buChar char="Ø"/>
            </a:pPr>
            <a:r>
              <a:rPr lang="tr" b="0" i="0" u="none" baseline="0" dirty="0">
                <a:ea typeface="Verdana" panose="020B0604030504040204" pitchFamily="34" charset="0"/>
              </a:rPr>
              <a:t>Süreç ve eğitimlerin kullanılması sağlanmalı</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57204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t>28</a:t>
            </a:fld>
            <a:endParaRPr lang="tr" dirty="0">
              <a:solidFill>
                <a:prstClr val="black">
                  <a:tint val="75000"/>
                </a:prstClr>
              </a:solidFill>
            </a:endParaRPr>
          </a:p>
        </p:txBody>
      </p:sp>
    </p:spTree>
    <p:extLst>
      <p:ext uri="{BB962C8B-B14F-4D97-AF65-F5344CB8AC3E}">
        <p14:creationId xmlns:p14="http://schemas.microsoft.com/office/powerpoint/2010/main" val="15463530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t>Elektronİk delİllerİn toplandIğI </a:t>
            </a:r>
            <a:r>
              <a:rPr lang="tr" b="1" i="0" u="none" baseline="0" dirty="0"/>
              <a:t>yerler</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Dijital ve Elektronik Deliller</a:t>
            </a: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4</a:t>
            </a:r>
            <a:endParaRPr lang="tr" sz="2000" dirty="0">
              <a:solidFill>
                <a:schemeClr val="bg1"/>
              </a:solidFill>
              <a:latin typeface="Verdana" charset="0"/>
              <a:cs typeface="Verdana" charset="0"/>
            </a:endParaRP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081146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just" rtl="0">
              <a:buNone/>
            </a:pPr>
            <a:r>
              <a:rPr lang="tr-TR" b="0" i="0" u="none" baseline="0" dirty="0" smtClean="0">
                <a:ea typeface="Verdana" panose="020B0604030504040204" pitchFamily="34" charset="0"/>
              </a:rPr>
              <a:t>Hâkim</a:t>
            </a:r>
            <a:r>
              <a:rPr lang="tr" b="0" i="0" u="none" baseline="0" dirty="0" smtClean="0">
                <a:ea typeface="Verdana" panose="020B0604030504040204" pitchFamily="34" charset="0"/>
              </a:rPr>
              <a:t> </a:t>
            </a:r>
            <a:r>
              <a:rPr lang="tr" b="0" i="0" u="none" baseline="0" dirty="0">
                <a:ea typeface="Verdana" panose="020B0604030504040204" pitchFamily="34" charset="0"/>
              </a:rPr>
              <a:t>ve savcılara elektronik delillerle ilgili çeşitli konularda bilgi vermektir. Örneğin:</a:t>
            </a:r>
          </a:p>
          <a:p>
            <a:pPr marL="0" indent="0" algn="just" rtl="0">
              <a:buNone/>
            </a:pPr>
            <a:endParaRPr lang="tr" dirty="0">
              <a:ea typeface="Verdana" panose="020B0604030504040204" pitchFamily="34" charset="0"/>
            </a:endParaRPr>
          </a:p>
          <a:p>
            <a:pPr lvl="1" algn="l" rtl="0">
              <a:buFont typeface="Wingdings" panose="05000000000000000000" pitchFamily="2" charset="2"/>
              <a:buChar char="Ø"/>
            </a:pPr>
            <a:r>
              <a:rPr lang="tr" b="0" i="0" u="none" baseline="0" dirty="0">
                <a:ea typeface="Verdana" panose="020B0604030504040204" pitchFamily="34" charset="0"/>
              </a:rPr>
              <a:t>karşılaşabilecekleri çeşitli elektronik delil türleri</a:t>
            </a:r>
          </a:p>
          <a:p>
            <a:pPr lvl="1" algn="l" rtl="0">
              <a:buFont typeface="Wingdings" panose="05000000000000000000" pitchFamily="2" charset="2"/>
              <a:buChar char="Ø"/>
            </a:pPr>
            <a:r>
              <a:rPr lang="tr" b="0" i="0" u="none" baseline="0" dirty="0">
                <a:ea typeface="Verdana" panose="020B0604030504040204" pitchFamily="34" charset="0"/>
              </a:rPr>
              <a:t>bunların nasıl kurtarıldığı ve soruşturmalarda nasıl kullanıldığı</a:t>
            </a:r>
          </a:p>
          <a:p>
            <a:pPr lvl="1" algn="l" rtl="0">
              <a:buFont typeface="Wingdings" panose="05000000000000000000" pitchFamily="2" charset="2"/>
              <a:buChar char="Ø"/>
            </a:pPr>
            <a:r>
              <a:rPr lang="tr" b="0" i="0" u="none" baseline="0" dirty="0">
                <a:ea typeface="Verdana" panose="020B0604030504040204" pitchFamily="34" charset="0"/>
              </a:rPr>
              <a:t>verilerin bulunması ve analiziyle ilgili zorluklar</a:t>
            </a:r>
          </a:p>
          <a:p>
            <a:pPr lvl="1" algn="l" rtl="0">
              <a:buFont typeface="Wingdings" panose="05000000000000000000" pitchFamily="2" charset="2"/>
              <a:buChar char="Ø"/>
            </a:pPr>
            <a:r>
              <a:rPr lang="tr" b="0" i="0" u="none" baseline="0" dirty="0">
                <a:ea typeface="Verdana" panose="020B0604030504040204" pitchFamily="34" charset="0"/>
              </a:rPr>
              <a:t>elektronik delillerin ceza davalarında nasıl sunulabileceği</a:t>
            </a:r>
          </a:p>
          <a:p>
            <a:pPr marL="0" indent="0" algn="l" rtl="0">
              <a:buNone/>
            </a:pPr>
            <a:endParaRPr lang="tr" dirty="0"/>
          </a:p>
        </p:txBody>
      </p:sp>
      <p:sp>
        <p:nvSpPr>
          <p:cNvPr id="3" name="Slide Number Placeholder 2"/>
          <p:cNvSpPr>
            <a:spLocks noGrp="1"/>
          </p:cNvSpPr>
          <p:nvPr>
            <p:ph type="sldNum" sz="quarter" idx="10"/>
          </p:nvPr>
        </p:nvSpPr>
        <p:spPr/>
        <p:txBody>
          <a:bodyPr/>
          <a:lstStyle/>
          <a:p>
            <a:pPr algn="r" rtl="0"/>
            <a:fld id="{49C04F3A-82BD-4011-AADB-1F79FD7DF4BC}" type="slidenum">
              <a:rPr/>
              <a:pPr/>
              <a:t>3</a:t>
            </a:fld>
            <a:endParaRPr lang="tr" dirty="0"/>
          </a:p>
        </p:txBody>
      </p:sp>
      <p:sp>
        <p:nvSpPr>
          <p:cNvPr id="4" name="Text Placeholder 3"/>
          <p:cNvSpPr>
            <a:spLocks noGrp="1"/>
          </p:cNvSpPr>
          <p:nvPr>
            <p:ph type="body" sz="quarter" idx="11"/>
          </p:nvPr>
        </p:nvSpPr>
        <p:spPr/>
        <p:txBody>
          <a:bodyPr/>
          <a:lstStyle/>
          <a:p>
            <a:endParaRPr lang="tr" dirty="0">
              <a:latin typeface="Verdana" charset="0"/>
              <a:cs typeface="Verdana" charset="0"/>
            </a:endParaRPr>
          </a:p>
          <a:p>
            <a:pPr algn="r" rtl="0"/>
            <a:r>
              <a:rPr lang="tr" b="0" i="0" u="none" baseline="0">
                <a:latin typeface="Verdana" charset="0"/>
                <a:cs typeface="Verdana" charset="0"/>
              </a:rPr>
              <a:t>Oturumun amacı</a:t>
            </a:r>
            <a:endParaRPr lang="tr" sz="2000" dirty="0">
              <a:latin typeface="Verdana" charset="0"/>
              <a:cs typeface="Verdana" charset="0"/>
            </a:endParaRPr>
          </a:p>
          <a:p>
            <a:endParaRPr lang="tr" dirty="0"/>
          </a:p>
        </p:txBody>
      </p:sp>
    </p:spTree>
    <p:extLst>
      <p:ext uri="{BB962C8B-B14F-4D97-AF65-F5344CB8AC3E}">
        <p14:creationId xmlns:p14="http://schemas.microsoft.com/office/powerpoint/2010/main"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 koyma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a:ea typeface="Verdana" panose="020B0604030504040204" pitchFamily="34" charset="0"/>
              </a:rPr>
              <a:t>Üç olası tür:</a:t>
            </a:r>
          </a:p>
          <a:p>
            <a:pPr marL="0" indent="0" algn="l" rtl="0">
              <a:buNone/>
            </a:pPr>
            <a:endParaRPr lang="tr" dirty="0">
              <a:ea typeface="Verdana" panose="020B0604030504040204" pitchFamily="34" charset="0"/>
            </a:endParaRPr>
          </a:p>
          <a:p>
            <a:pPr marL="914400" lvl="1" indent="-514350" algn="l" rtl="0">
              <a:buFont typeface="+mj-lt"/>
              <a:buAutoNum type="arabicPeriod"/>
            </a:pPr>
            <a:r>
              <a:rPr lang="tr" b="0" i="0" u="none" baseline="0">
                <a:ea typeface="Verdana" panose="020B0604030504040204" pitchFamily="34" charset="0"/>
              </a:rPr>
              <a:t>Hedef cihazın kapalı olduğu durumlar</a:t>
            </a:r>
          </a:p>
          <a:p>
            <a:pPr marL="914400" lvl="1" indent="-514350" algn="l" rtl="0">
              <a:buFont typeface="+mj-lt"/>
              <a:buAutoNum type="arabicPeriod"/>
            </a:pPr>
            <a:r>
              <a:rPr lang="tr" b="0" i="0" u="none" baseline="0">
                <a:ea typeface="Verdana" panose="020B0604030504040204" pitchFamily="34" charset="0"/>
              </a:rPr>
              <a:t>Cihazın açık ve çalışır durumda olduğu durumlar</a:t>
            </a:r>
          </a:p>
          <a:p>
            <a:pPr marL="1314450" lvl="2" indent="-514350" algn="l" rtl="0"/>
            <a:r>
              <a:rPr lang="tr" sz="2800" b="0" i="0" u="none" baseline="0">
                <a:ea typeface="Verdana" panose="020B0604030504040204" pitchFamily="34" charset="0"/>
              </a:rPr>
              <a:t>Şunlara dair bir kararla:</a:t>
            </a:r>
          </a:p>
          <a:p>
            <a:pPr marL="1771650" lvl="3" indent="-514350" algn="l" rtl="0">
              <a:buFont typeface="Wingdings" panose="05000000000000000000" pitchFamily="2" charset="2"/>
              <a:buChar char="Ø"/>
            </a:pPr>
            <a:r>
              <a:rPr lang="tr" sz="2800" b="0" i="0" u="none" baseline="0">
                <a:ea typeface="Verdana" panose="020B0604030504040204" pitchFamily="34" charset="0"/>
              </a:rPr>
              <a:t>Cihazı kapatmak</a:t>
            </a:r>
          </a:p>
          <a:p>
            <a:pPr marL="1771650" lvl="3" indent="-514350" algn="l" rtl="0">
              <a:buFont typeface="Wingdings" panose="05000000000000000000" pitchFamily="2" charset="2"/>
              <a:buChar char="Ø"/>
            </a:pPr>
            <a:r>
              <a:rPr lang="tr" sz="2800" b="0" i="0" u="none" baseline="0">
                <a:ea typeface="Verdana" panose="020B0604030504040204" pitchFamily="34" charset="0"/>
              </a:rPr>
              <a:t>Cihazla etkileşime girmek</a:t>
            </a:r>
          </a:p>
          <a:p>
            <a:pPr marL="914400" lvl="1" indent="-514350" algn="l" rtl="0">
              <a:buFont typeface="+mj-lt"/>
              <a:buAutoNum type="arabicPeriod"/>
            </a:pPr>
            <a:r>
              <a:rPr lang="tr" b="0" i="0" u="none" baseline="0">
                <a:ea typeface="Verdana" panose="020B0604030504040204" pitchFamily="34" charset="0"/>
              </a:rPr>
              <a:t>İkisinin kombinasyonu</a:t>
            </a:r>
            <a:endParaRPr lang="tr"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a16="http://schemas.microsoft.com/office/drawing/2014/main" id="{54078BA9-B3B6-441A-AE1F-23B60658F5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666759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 koyma ile ilgili hususlar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lgn="l" rtl="0">
              <a:buFont typeface="Wingdings" panose="05000000000000000000" pitchFamily="2" charset="2"/>
              <a:buChar char="Ø"/>
            </a:pPr>
            <a:r>
              <a:rPr lang="tr" b="0" i="0" u="none" baseline="0">
                <a:ea typeface="Verdana" panose="020B0604030504040204" pitchFamily="34" charset="0"/>
              </a:rPr>
              <a:t>Arama ekibi özel olarak eğitilmiş üyeler içerir</a:t>
            </a:r>
          </a:p>
          <a:p>
            <a:pPr lvl="1" algn="l" rtl="0"/>
            <a:r>
              <a:rPr lang="tr" b="0" i="0" u="none" baseline="0">
                <a:ea typeface="Verdana" panose="020B0604030504040204" pitchFamily="34" charset="0"/>
              </a:rPr>
              <a:t>Bağımsız uzmanlar da yer alabilir</a:t>
            </a:r>
          </a:p>
          <a:p>
            <a:pPr algn="l" rtl="0">
              <a:buFont typeface="Wingdings" panose="05000000000000000000" pitchFamily="2" charset="2"/>
              <a:buChar char="Ø"/>
            </a:pPr>
            <a:r>
              <a:rPr lang="tr" b="0" i="0" u="none" baseline="0">
                <a:ea typeface="Verdana" panose="020B0604030504040204" pitchFamily="34" charset="0"/>
              </a:rPr>
              <a:t>Sistem yöneticisi/harici şirket</a:t>
            </a:r>
          </a:p>
          <a:p>
            <a:pPr lvl="1" algn="l" rtl="0"/>
            <a:r>
              <a:rPr lang="tr" b="0" i="0" u="none" baseline="0">
                <a:ea typeface="Verdana" panose="020B0604030504040204" pitchFamily="34" charset="0"/>
              </a:rPr>
              <a:t>Yardımcı olabilirler mi?</a:t>
            </a:r>
          </a:p>
          <a:p>
            <a:pPr algn="l" rtl="0">
              <a:buFont typeface="Wingdings" panose="05000000000000000000" pitchFamily="2" charset="2"/>
              <a:buChar char="Ø"/>
            </a:pPr>
            <a:r>
              <a:rPr lang="tr" b="0" i="0" u="none" baseline="0">
                <a:ea typeface="Verdana" panose="020B0604030504040204" pitchFamily="34" charset="0"/>
              </a:rPr>
              <a:t>Görev yapan herkes temel eğitim almalıdır</a:t>
            </a:r>
          </a:p>
          <a:p>
            <a:pPr algn="l" rtl="0">
              <a:buFont typeface="Wingdings" panose="05000000000000000000" pitchFamily="2" charset="2"/>
              <a:buChar char="Ø"/>
            </a:pPr>
            <a:r>
              <a:rPr lang="tr" b="0" i="0" u="none" baseline="0">
                <a:ea typeface="Verdana" panose="020B0604030504040204" pitchFamily="34" charset="0"/>
              </a:rPr>
              <a:t>Tüm işlemlere tanık olmak ve hepsini kaydetmek</a:t>
            </a:r>
          </a:p>
          <a:p>
            <a:pPr algn="l" rtl="0">
              <a:buFont typeface="Wingdings" panose="05000000000000000000" pitchFamily="2" charset="2"/>
              <a:buChar char="Ø"/>
            </a:pPr>
            <a:r>
              <a:rPr lang="tr" b="0" i="0" u="none" baseline="0">
                <a:ea typeface="Verdana" panose="020B0604030504040204" pitchFamily="34" charset="0"/>
              </a:rPr>
              <a:t>Ekiplerin ilkeler ve adli bilimler hakkındaki farkındalığı</a:t>
            </a:r>
          </a:p>
          <a:p>
            <a:pPr algn="l" rtl="0">
              <a:buFont typeface="Wingdings" panose="05000000000000000000" pitchFamily="2" charset="2"/>
              <a:buChar char="Ø"/>
            </a:pPr>
            <a:r>
              <a:rPr lang="tr" b="0" i="0" u="none" baseline="0">
                <a:ea typeface="Verdana" panose="020B0604030504040204" pitchFamily="34" charset="0"/>
              </a:rPr>
              <a:t>Uzman birim iletişim bilgilerinin mevcut olması</a:t>
            </a:r>
            <a:endParaRPr lang="tr"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0195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Planlama ve Hazırlık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lgn="l" rtl="0"/>
            <a:r>
              <a:rPr lang="tr" b="0" i="0" u="none" baseline="0">
                <a:ea typeface="Verdana" panose="020B0604030504040204" pitchFamily="34" charset="0"/>
              </a:rPr>
              <a:t>Olası konuları belirlemek için yeterince titiz</a:t>
            </a:r>
          </a:p>
          <a:p>
            <a:pPr lvl="1" algn="l" rtl="0"/>
            <a:r>
              <a:rPr lang="tr" b="0" i="0" u="none" baseline="0">
                <a:ea typeface="Verdana" panose="020B0604030504040204" pitchFamily="34" charset="0"/>
              </a:rPr>
              <a:t>Nelerle karşılaşılacak? Ne tür ekipmanlar ve insanlar?</a:t>
            </a:r>
          </a:p>
          <a:p>
            <a:pPr lvl="1" algn="l" rtl="0"/>
            <a:r>
              <a:rPr lang="tr" b="0" i="0" u="none" baseline="0">
                <a:ea typeface="Verdana" panose="020B0604030504040204" pitchFamily="34" charset="0"/>
              </a:rPr>
              <a:t>Olay yerinde adli bilişim uzmanı ihtiyacı?</a:t>
            </a:r>
          </a:p>
          <a:p>
            <a:pPr algn="l" rtl="0"/>
            <a:r>
              <a:rPr lang="tr" b="0" i="0" u="none" baseline="0"/>
              <a:t>Veriler nerede?</a:t>
            </a:r>
          </a:p>
          <a:p>
            <a:pPr algn="l" rtl="0"/>
            <a:r>
              <a:rPr lang="tr" b="0" i="0" u="none" baseline="0"/>
              <a:t>Ne kadar veri var?</a:t>
            </a:r>
          </a:p>
          <a:p>
            <a:pPr algn="l" rtl="0"/>
            <a:r>
              <a:rPr lang="tr" b="0" i="0" u="none" baseline="0"/>
              <a:t>Olay yerinde veya laboratuvarda ne kadar veri kopyalanacak?</a:t>
            </a:r>
          </a:p>
          <a:p>
            <a:pPr algn="l" rtl="0"/>
            <a:r>
              <a:rPr lang="tr" b="0" i="0" u="none" baseline="0"/>
              <a:t>Şüpheli ne kadar bilgili?</a:t>
            </a:r>
          </a:p>
          <a:p>
            <a:pPr algn="l" rtl="0"/>
            <a:r>
              <a:rPr lang="tr" b="0" i="0" u="none" baseline="0"/>
              <a:t>Aynı deliller için alternatif kaynaklar?</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a16="http://schemas.microsoft.com/office/drawing/2014/main" id="{E08E061B-739C-4EE7-8F08-B5D787EA1B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55831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Planlama ve Hazırlık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lgn="l" rtl="0">
              <a:buFont typeface="Wingdings" panose="05000000000000000000" pitchFamily="2" charset="2"/>
              <a:buChar char="Ø"/>
            </a:pPr>
            <a:endParaRPr lang="tr" dirty="0">
              <a:ea typeface="Verdana" panose="020B0604030504040204" pitchFamily="34" charset="0"/>
            </a:endParaRPr>
          </a:p>
          <a:p>
            <a:pPr algn="l" rtl="0">
              <a:buFont typeface="Wingdings" panose="05000000000000000000" pitchFamily="2" charset="2"/>
              <a:buChar char="Ø"/>
            </a:pPr>
            <a:r>
              <a:rPr lang="tr" b="0" i="0" u="none" baseline="0">
                <a:ea typeface="Verdana" panose="020B0604030504040204" pitchFamily="34" charset="0"/>
              </a:rPr>
              <a:t>Uygun bir şekilde yetkilendirme (arama izni vb.)</a:t>
            </a:r>
          </a:p>
          <a:p>
            <a:pPr algn="l" rtl="0">
              <a:buFont typeface="Wingdings" panose="05000000000000000000" pitchFamily="2" charset="2"/>
              <a:buChar char="Ø"/>
            </a:pPr>
            <a:r>
              <a:rPr lang="tr" b="0" i="0" u="none" baseline="0"/>
              <a:t>Gerekirse baskın şeklinde giriş yapılabilir</a:t>
            </a:r>
          </a:p>
          <a:p>
            <a:pPr algn="l" rtl="0">
              <a:buFont typeface="Wingdings" panose="05000000000000000000" pitchFamily="2" charset="2"/>
              <a:buChar char="Ø"/>
            </a:pPr>
            <a:r>
              <a:rPr lang="tr" b="0" i="0" u="none" baseline="0"/>
              <a:t>Ekip üyeleri ve uzmanların seçimi</a:t>
            </a:r>
          </a:p>
          <a:p>
            <a:pPr algn="l" rtl="0">
              <a:buFont typeface="Wingdings" panose="05000000000000000000" pitchFamily="2" charset="2"/>
              <a:buChar char="Ø"/>
            </a:pPr>
            <a:r>
              <a:rPr lang="tr" b="0" i="0" u="none" baseline="0"/>
              <a:t>Görev ve sorumlulukların belirlenmesi (insanlar, ekipmanlar vb.)</a:t>
            </a:r>
          </a:p>
          <a:p>
            <a:pPr algn="l" rtl="0">
              <a:buFont typeface="Wingdings" panose="05000000000000000000" pitchFamily="2" charset="2"/>
              <a:buChar char="Ø"/>
            </a:pPr>
            <a:r>
              <a:rPr lang="tr" b="0" i="0" u="none" baseline="0"/>
              <a:t>Bilgilendirme </a:t>
            </a:r>
          </a:p>
          <a:p>
            <a:pPr algn="l" rtl="0">
              <a:buFont typeface="Wingdings" panose="05000000000000000000" pitchFamily="2" charset="2"/>
              <a:buChar char="Ø"/>
            </a:pPr>
            <a:r>
              <a:rPr lang="tr" b="0" i="0" u="none" baseline="0"/>
              <a:t>Araç ve ekipmanların temin edilmesi</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a16="http://schemas.microsoft.com/office/drawing/2014/main" id="{518A8C10-BE7A-48EE-979C-FFDB8CC22A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62393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Dışarıdan bilirkişi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tr" dirty="0">
              <a:ea typeface="Verdana" panose="020B0604030504040204" pitchFamily="34" charset="0"/>
            </a:endParaRPr>
          </a:p>
          <a:p>
            <a:pPr algn="l" rtl="0">
              <a:buFont typeface="Wingdings" panose="05000000000000000000" pitchFamily="2" charset="2"/>
              <a:buChar char="Ø"/>
            </a:pPr>
            <a:r>
              <a:rPr lang="tr" b="0" i="0" u="none" baseline="0">
                <a:ea typeface="Verdana" panose="020B0604030504040204" pitchFamily="34" charset="0"/>
              </a:rPr>
              <a:t>Beceriler</a:t>
            </a:r>
          </a:p>
          <a:p>
            <a:pPr algn="l" rtl="0">
              <a:buFont typeface="Wingdings" panose="05000000000000000000" pitchFamily="2" charset="2"/>
              <a:buChar char="Ø"/>
            </a:pPr>
            <a:r>
              <a:rPr lang="tr" b="0" i="0" u="none" baseline="0">
                <a:ea typeface="Verdana" panose="020B0604030504040204" pitchFamily="34" charset="0"/>
              </a:rPr>
              <a:t>Uzman deneyimi</a:t>
            </a:r>
          </a:p>
          <a:p>
            <a:pPr algn="l" rtl="0">
              <a:buFont typeface="Wingdings" panose="05000000000000000000" pitchFamily="2" charset="2"/>
              <a:buChar char="Ø"/>
            </a:pPr>
            <a:r>
              <a:rPr lang="tr" b="0" i="0" u="none" baseline="0">
                <a:ea typeface="Verdana" panose="020B0604030504040204" pitchFamily="34" charset="0"/>
              </a:rPr>
              <a:t>Soruşturma bilgisi</a:t>
            </a:r>
          </a:p>
          <a:p>
            <a:pPr algn="l" rtl="0">
              <a:buFont typeface="Wingdings" panose="05000000000000000000" pitchFamily="2" charset="2"/>
              <a:buChar char="Ø"/>
            </a:pPr>
            <a:r>
              <a:rPr lang="tr" b="0" i="0" u="none" baseline="0">
                <a:ea typeface="Verdana" panose="020B0604030504040204" pitchFamily="34" charset="0"/>
              </a:rPr>
              <a:t>Bağlamsal bilgi</a:t>
            </a:r>
          </a:p>
          <a:p>
            <a:pPr algn="l" rtl="0">
              <a:buFont typeface="Wingdings" panose="05000000000000000000" pitchFamily="2" charset="2"/>
              <a:buChar char="Ø"/>
            </a:pPr>
            <a:r>
              <a:rPr lang="tr" b="0" i="0" u="none" baseline="0">
                <a:ea typeface="Verdana" panose="020B0604030504040204" pitchFamily="34" charset="0"/>
              </a:rPr>
              <a:t>Hukuki bilgi</a:t>
            </a:r>
          </a:p>
          <a:p>
            <a:pPr algn="l" rtl="0">
              <a:buFont typeface="Wingdings" panose="05000000000000000000" pitchFamily="2" charset="2"/>
              <a:buChar char="Ø"/>
            </a:pPr>
            <a:r>
              <a:rPr lang="tr" b="0" i="0" u="none" baseline="0">
                <a:ea typeface="Verdana" panose="020B0604030504040204" pitchFamily="34" charset="0"/>
              </a:rPr>
              <a:t>İletişim becerileri</a:t>
            </a:r>
            <a:endParaRPr lang="tr"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a16="http://schemas.microsoft.com/office/drawing/2014/main" id="{234C2191-3A3C-4164-A06C-4497C7B09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62747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Olay yerine götürülecekler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lgn="l" rtl="0"/>
            <a:r>
              <a:rPr lang="tr" b="0" i="0" u="none" baseline="0">
                <a:ea typeface="Verdana" panose="020B0604030504040204" pitchFamily="34" charset="0"/>
              </a:rPr>
              <a:t>Araç ve ekipmanlar</a:t>
            </a:r>
          </a:p>
          <a:p>
            <a:pPr lvl="1" algn="l" rtl="0"/>
            <a:r>
              <a:rPr lang="tr" b="0" i="0" u="none" baseline="0"/>
              <a:t>teknolojideki değişimlere göre gereken şeyler de değişir </a:t>
            </a:r>
          </a:p>
          <a:p>
            <a:pPr lvl="1" algn="l" rtl="0"/>
            <a:r>
              <a:rPr lang="tr" b="0" i="0" u="none" baseline="0"/>
              <a:t>eldiven</a:t>
            </a:r>
          </a:p>
          <a:p>
            <a:pPr algn="l" rtl="0"/>
            <a:r>
              <a:rPr lang="tr" b="0" i="0" u="none" baseline="0">
                <a:ea typeface="Verdana" panose="020B0604030504040204" pitchFamily="34" charset="0"/>
              </a:rPr>
              <a:t>Uygun arama belgeleri</a:t>
            </a:r>
          </a:p>
          <a:p>
            <a:pPr lvl="1" algn="l" rtl="0"/>
            <a:r>
              <a:rPr lang="tr" b="0" i="0" u="none" baseline="0">
                <a:ea typeface="Verdana" panose="020B0604030504040204" pitchFamily="34" charset="0"/>
              </a:rPr>
              <a:t>kayıtlar, etiketler, şerit, formlar, eldiven vb.</a:t>
            </a:r>
          </a:p>
          <a:p>
            <a:pPr algn="l" rtl="0"/>
            <a:r>
              <a:rPr lang="tr" b="0" i="0" u="none" baseline="0">
                <a:ea typeface="Verdana" panose="020B0604030504040204" pitchFamily="34" charset="0"/>
              </a:rPr>
              <a:t>Kamera (fotoğraf ve video)</a:t>
            </a:r>
          </a:p>
          <a:p>
            <a:pPr algn="l" rtl="0"/>
            <a:r>
              <a:rPr lang="tr" b="0" i="0" u="none" baseline="0">
                <a:ea typeface="Verdana" panose="020B0604030504040204" pitchFamily="34" charset="0"/>
              </a:rPr>
              <a:t>Kutular, torbalar, baloncuklu naylon, kablo bağları, delil torbaları</a:t>
            </a:r>
          </a:p>
          <a:p>
            <a:pPr lvl="1" algn="l" rtl="0"/>
            <a:r>
              <a:rPr lang="tr" b="0" i="0" u="none" baseline="0">
                <a:ea typeface="Verdana" panose="020B0604030504040204" pitchFamily="34" charset="0"/>
              </a:rPr>
              <a:t>Faraday çantaları</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a16="http://schemas.microsoft.com/office/drawing/2014/main" id="{B192569C-EA32-44DF-8087-FB6EE31722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66519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Olay yerine götürülecekler (açık cihazlar için)</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tr" dirty="0">
              <a:ea typeface="Verdana" panose="020B0604030504040204" pitchFamily="34" charset="0"/>
            </a:endParaRPr>
          </a:p>
          <a:p>
            <a:pPr algn="l" rtl="0"/>
            <a:r>
              <a:rPr lang="tr" b="0" i="0" u="none" baseline="0">
                <a:ea typeface="Verdana" panose="020B0604030504040204" pitchFamily="34" charset="0"/>
              </a:rPr>
              <a:t>Dizüstü bilgisayar (standart adli bilişim araçları içeren)</a:t>
            </a:r>
          </a:p>
          <a:p>
            <a:pPr algn="l" rtl="0"/>
            <a:r>
              <a:rPr lang="tr" b="0" i="0" u="none" baseline="0">
                <a:ea typeface="Verdana" panose="020B0604030504040204" pitchFamily="34" charset="0"/>
              </a:rPr>
              <a:t>Ağ kabloları</a:t>
            </a:r>
          </a:p>
          <a:p>
            <a:pPr algn="l" rtl="0"/>
            <a:r>
              <a:rPr lang="tr" b="0" i="0" u="none" baseline="0">
                <a:ea typeface="Verdana" panose="020B0604030504040204" pitchFamily="34" charset="0"/>
              </a:rPr>
              <a:t>Sabit diskler (yüksek kapasiteli)</a:t>
            </a:r>
          </a:p>
          <a:p>
            <a:pPr algn="l" rtl="0"/>
            <a:r>
              <a:rPr lang="tr" b="0" i="0" u="none" baseline="0">
                <a:ea typeface="Verdana" panose="020B0604030504040204" pitchFamily="34" charset="0"/>
              </a:rPr>
              <a:t>Yazma engelleyici donanım</a:t>
            </a:r>
          </a:p>
          <a:p>
            <a:pPr algn="l" rtl="0"/>
            <a:r>
              <a:rPr lang="tr" b="0" i="0" u="none" baseline="0">
                <a:ea typeface="Verdana" panose="020B0604030504040204" pitchFamily="34" charset="0"/>
              </a:rPr>
              <a:t>Adli bilişim ön yükleme ortamları (DVD/USB)</a:t>
            </a:r>
          </a:p>
          <a:p>
            <a:pPr algn="l" rtl="0"/>
            <a:r>
              <a:rPr lang="tr" b="0" i="0" u="none" baseline="0">
                <a:ea typeface="Verdana" panose="020B0604030504040204" pitchFamily="34" charset="0"/>
              </a:rPr>
              <a:t>Canlı veri araçları</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a16="http://schemas.microsoft.com/office/drawing/2014/main" id="{14B2575E-77A9-4789-A6D9-1B831D07CA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85400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482600" y="190500"/>
            <a:ext cx="85534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Olay yerinin güvenliğinin sağlanması</a:t>
            </a:r>
            <a:endParaRPr lang="tr" sz="2000" dirty="0">
              <a:solidFill>
                <a:schemeClr val="bg1"/>
              </a:solidFill>
              <a:latin typeface="Verdana" charset="0"/>
              <a:cs typeface="Verdana" charset="0"/>
            </a:endParaRPr>
          </a:p>
        </p:txBody>
      </p:sp>
      <p:pic>
        <p:nvPicPr>
          <p:cNvPr id="4" name="Picture 4" descr="C:\Users\User\Dropbox\COE - Personal\Session 1.3.3 Search and Seizure\Photos\stop.jpg">
            <a:extLst>
              <a:ext uri="{FF2B5EF4-FFF2-40B4-BE49-F238E27FC236}">
                <a16:creationId xmlns:a16="http://schemas.microsoft.com/office/drawing/2014/main" id="{6CA17B8C-48B8-4E6C-9176-DC1BD0A1667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0349" y="1340683"/>
            <a:ext cx="1983301" cy="199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3581400"/>
            <a:ext cx="8640960" cy="2871936"/>
          </a:xfrm>
        </p:spPr>
        <p:txBody>
          <a:bodyPr/>
          <a:lstStyle/>
          <a:p>
            <a:pPr algn="l" rtl="0"/>
            <a:r>
              <a:rPr lang="tr" b="0" i="0" u="none" baseline="0">
                <a:ea typeface="Verdana" panose="020B0604030504040204" pitchFamily="34" charset="0"/>
              </a:rPr>
              <a:t>İnsanların güvenliği</a:t>
            </a:r>
          </a:p>
          <a:p>
            <a:pPr algn="l" rtl="0"/>
            <a:r>
              <a:rPr lang="tr" b="0" i="0" u="none" baseline="0">
                <a:ea typeface="Verdana" panose="020B0604030504040204" pitchFamily="34" charset="0"/>
              </a:rPr>
              <a:t>Delillerin bütünlüğü</a:t>
            </a:r>
          </a:p>
          <a:p>
            <a:pPr lvl="1" algn="l" rtl="0"/>
            <a:r>
              <a:rPr lang="tr" b="0" i="0" u="none" baseline="0">
                <a:ea typeface="Verdana" panose="020B0604030504040204" pitchFamily="34" charset="0"/>
              </a:rPr>
              <a:t>Elektronik deliller kolaylıkla değiştirilebilir, silinebilir veya tahrip edilebilir.</a:t>
            </a:r>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78821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588962" y="190500"/>
            <a:ext cx="8447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Olay yerinin güvenliğinin sağlanması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algn="l" rtl="0"/>
            <a:r>
              <a:rPr lang="tr" b="0" i="0" u="none" baseline="0">
                <a:ea typeface="Verdana" panose="020B0604030504040204" pitchFamily="34" charset="0"/>
              </a:rPr>
              <a:t>Ülkedeki konuya ilişkin politikaya uyun</a:t>
            </a:r>
          </a:p>
          <a:p>
            <a:pPr algn="l" rtl="0"/>
            <a:r>
              <a:rPr lang="tr" b="0" i="0" u="none" baseline="0">
                <a:ea typeface="Verdana" panose="020B0604030504040204" pitchFamily="34" charset="0"/>
              </a:rPr>
              <a:t>İnsanları bilgisayar ve cihazlardan </a:t>
            </a:r>
          </a:p>
          <a:p>
            <a:pPr lvl="1" algn="l" rtl="0"/>
            <a:r>
              <a:rPr lang="tr" b="0" i="0" u="none" baseline="0">
                <a:ea typeface="Verdana" panose="020B0604030504040204" pitchFamily="34" charset="0"/>
              </a:rPr>
              <a:t>uzak tutun</a:t>
            </a:r>
          </a:p>
          <a:p>
            <a:pPr algn="l" rtl="0"/>
            <a:r>
              <a:rPr lang="tr" b="0" i="0" u="none" baseline="0">
                <a:ea typeface="Verdana" panose="020B0604030504040204" pitchFamily="34" charset="0"/>
              </a:rPr>
              <a:t>Cihazların güvenliğini sağlayın (kişisel ve taşınabilir olanlar dahil)</a:t>
            </a:r>
          </a:p>
          <a:p>
            <a:pPr algn="l" rtl="0"/>
            <a:r>
              <a:rPr lang="tr" b="0" i="0" u="none" baseline="0">
                <a:ea typeface="Verdana" panose="020B0604030504040204" pitchFamily="34" charset="0"/>
              </a:rPr>
              <a:t>Yetkisiz kişilerden gelen yardım teklifini reddedin</a:t>
            </a:r>
          </a:p>
          <a:p>
            <a:pPr algn="l" rtl="0"/>
            <a:r>
              <a:rPr lang="tr" b="0" i="0" u="none" baseline="0">
                <a:ea typeface="Verdana" panose="020B0604030504040204" pitchFamily="34" charset="0"/>
              </a:rPr>
              <a:t>Kapalı cihazları kapalı tutun</a:t>
            </a:r>
          </a:p>
          <a:p>
            <a:pPr algn="l" rtl="0"/>
            <a:r>
              <a:rPr lang="tr" b="0" i="0" u="none" baseline="0">
                <a:ea typeface="Verdana" panose="020B0604030504040204" pitchFamily="34" charset="0"/>
              </a:rPr>
              <a:t>Cihaz durumunu kontrol edin</a:t>
            </a:r>
          </a:p>
          <a:p>
            <a:pPr algn="l" rtl="0"/>
            <a:r>
              <a:rPr lang="tr" b="0" i="0" u="none" baseline="0">
                <a:ea typeface="Verdana" panose="020B0604030504040204" pitchFamily="34" charset="0"/>
              </a:rPr>
              <a:t>Uçucu verileri koruyun</a:t>
            </a:r>
          </a:p>
          <a:p>
            <a:pPr algn="l" rtl="0"/>
            <a:r>
              <a:rPr lang="tr" b="0" i="0" u="none" baseline="0">
                <a:ea typeface="Verdana" panose="020B0604030504040204" pitchFamily="34" charset="0"/>
              </a:rPr>
              <a:t>Alınacak ve bırakılacak cihazları belirleyin</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5419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588962" y="190500"/>
            <a:ext cx="8447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Olay yerinin güvenliğinin sağlanması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endParaRPr lang="tr" dirty="0">
              <a:ea typeface="Verdana" panose="020B0604030504040204" pitchFamily="34" charset="0"/>
            </a:endParaRPr>
          </a:p>
          <a:p>
            <a:pPr algn="l" rtl="0"/>
            <a:r>
              <a:rPr lang="tr" b="0" i="0" u="none" baseline="0" dirty="0">
                <a:ea typeface="Verdana" panose="020B0604030504040204" pitchFamily="34" charset="0"/>
              </a:rPr>
              <a:t>Elektronik delil ve adli bilişim delillerine öncelik verin</a:t>
            </a:r>
          </a:p>
          <a:p>
            <a:pPr algn="l" rtl="0"/>
            <a:r>
              <a:rPr lang="tr" b="0" i="0" u="none" baseline="0" dirty="0">
                <a:ea typeface="Verdana" panose="020B0604030504040204" pitchFamily="34" charset="0"/>
              </a:rPr>
              <a:t>Diğer elektronik olmayan materyalleri arayın</a:t>
            </a:r>
          </a:p>
          <a:p>
            <a:pPr lvl="1" algn="l" rtl="0"/>
            <a:r>
              <a:rPr lang="tr" b="0" i="0" u="none" baseline="0" dirty="0">
                <a:ea typeface="Verdana" panose="020B0604030504040204" pitchFamily="34" charset="0"/>
              </a:rPr>
              <a:t>Şifreler, notlar, kılavuzlar, çıktılar, fotoğraflar</a:t>
            </a:r>
          </a:p>
          <a:p>
            <a:pPr algn="l" rtl="0"/>
            <a:r>
              <a:rPr lang="tr" b="0" i="0" u="none" baseline="0" dirty="0">
                <a:ea typeface="Verdana" panose="020B0604030504040204" pitchFamily="34" charset="0"/>
              </a:rPr>
              <a:t>Her şeyin olduğu yerde fotoğrafını/videosunu çekin (tüm detaylarıyla)</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47731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Autofit/>
          </a:bodyPr>
          <a:lstStyle/>
          <a:p>
            <a:pPr marL="0" lvl="0" indent="0" algn="l" rtl="0" eaLnBrk="0" fontAlgn="base" hangingPunct="0">
              <a:lnSpc>
                <a:spcPct val="100000"/>
              </a:lnSpc>
              <a:spcBef>
                <a:spcPct val="20000"/>
              </a:spcBef>
              <a:spcAft>
                <a:spcPct val="0"/>
              </a:spcAft>
              <a:buNone/>
            </a:pPr>
            <a:r>
              <a:rPr lang="tr" sz="2300" b="1" i="0" u="none" baseline="0" dirty="0">
                <a:solidFill>
                  <a:prstClr val="black"/>
                </a:solidFill>
                <a:latin typeface="Calibri"/>
                <a:ea typeface="Verdana" panose="020B0604030504040204" pitchFamily="34" charset="0"/>
              </a:rPr>
              <a:t>Bu oturumun sonunda </a:t>
            </a:r>
            <a:r>
              <a:rPr lang="tr-TR" sz="2300" b="1" i="0" u="none" baseline="0" dirty="0" smtClean="0">
                <a:solidFill>
                  <a:prstClr val="black"/>
                </a:solidFill>
                <a:latin typeface="Calibri"/>
                <a:ea typeface="Verdana" panose="020B0604030504040204" pitchFamily="34" charset="0"/>
              </a:rPr>
              <a:t>katılıcımlar</a:t>
            </a:r>
            <a:r>
              <a:rPr lang="tr" sz="2300" b="1" i="0" u="none" baseline="0" dirty="0" smtClean="0">
                <a:solidFill>
                  <a:prstClr val="black"/>
                </a:solidFill>
                <a:latin typeface="Calibri"/>
                <a:ea typeface="Verdana" panose="020B0604030504040204" pitchFamily="34" charset="0"/>
              </a:rPr>
              <a:t>:</a:t>
            </a:r>
            <a:endParaRPr lang="tr" sz="2300" b="1" i="0" u="none" baseline="0" dirty="0">
              <a:solidFill>
                <a:prstClr val="black"/>
              </a:solidFill>
              <a:latin typeface="Calibri"/>
              <a:ea typeface="Verdana" panose="020B0604030504040204" pitchFamily="34" charset="0"/>
            </a:endParaRPr>
          </a:p>
          <a:p>
            <a:pPr marL="0" lvl="0" indent="0" algn="l" rtl="0" eaLnBrk="0" fontAlgn="base" hangingPunct="0">
              <a:lnSpc>
                <a:spcPct val="100000"/>
              </a:lnSpc>
              <a:spcBef>
                <a:spcPct val="20000"/>
              </a:spcBef>
              <a:spcAft>
                <a:spcPct val="0"/>
              </a:spcAft>
              <a:buNone/>
            </a:pPr>
            <a:endParaRPr lang="tr" sz="2300" dirty="0">
              <a:solidFill>
                <a:prstClr val="black"/>
              </a:solidFill>
              <a:latin typeface="Calibri"/>
              <a:ea typeface="Verdana" panose="020B0604030504040204" pitchFamily="34" charset="0"/>
            </a:endParaRPr>
          </a:p>
          <a:p>
            <a:pPr marL="342900" lvl="0" indent="-342900" algn="just" rtl="0" eaLnBrk="0" fontAlgn="base" hangingPunct="0">
              <a:lnSpc>
                <a:spcPct val="100000"/>
              </a:lnSpc>
              <a:spcBef>
                <a:spcPct val="20000"/>
              </a:spcBef>
              <a:spcAft>
                <a:spcPct val="0"/>
              </a:spcAft>
            </a:pPr>
            <a:r>
              <a:rPr lang="tr" sz="2300" b="0" i="0" u="none" baseline="0" dirty="0">
                <a:solidFill>
                  <a:prstClr val="black"/>
                </a:solidFill>
                <a:latin typeface="Calibri"/>
                <a:ea typeface="Verdana" panose="020B0604030504040204" pitchFamily="34" charset="0"/>
              </a:rPr>
              <a:t>Çeşitli elektronik delil türlerini tartışabilecek;</a:t>
            </a:r>
          </a:p>
          <a:p>
            <a:pPr marL="342900" lvl="0" indent="-342900" algn="just" rtl="0" eaLnBrk="0" fontAlgn="base" hangingPunct="0">
              <a:lnSpc>
                <a:spcPct val="100000"/>
              </a:lnSpc>
              <a:spcBef>
                <a:spcPct val="20000"/>
              </a:spcBef>
              <a:spcAft>
                <a:spcPct val="0"/>
              </a:spcAft>
            </a:pPr>
            <a:r>
              <a:rPr lang="tr" sz="2300" b="0" i="0" u="none" baseline="0" dirty="0">
                <a:solidFill>
                  <a:prstClr val="black"/>
                </a:solidFill>
                <a:latin typeface="Calibri"/>
                <a:ea typeface="Verdana" panose="020B0604030504040204" pitchFamily="34" charset="0"/>
              </a:rPr>
              <a:t>Avrupa Konseyi Elektronik Delil Kılavuzundaki kilit noktalarını ve özellikle de el koyma ve kullanım ilkelerini özetleyebilecek;</a:t>
            </a:r>
          </a:p>
          <a:p>
            <a:pPr marL="342900" lvl="0" indent="-342900" algn="just" rtl="0" eaLnBrk="0" fontAlgn="base" hangingPunct="0">
              <a:lnSpc>
                <a:spcPct val="100000"/>
              </a:lnSpc>
              <a:spcBef>
                <a:spcPct val="20000"/>
              </a:spcBef>
              <a:spcAft>
                <a:spcPct val="0"/>
              </a:spcAft>
            </a:pPr>
            <a:r>
              <a:rPr lang="tr" sz="2300" b="0" i="0" u="none" baseline="0" dirty="0">
                <a:solidFill>
                  <a:prstClr val="black"/>
                </a:solidFill>
                <a:latin typeface="Calibri"/>
                <a:ea typeface="Verdana" panose="020B0604030504040204" pitchFamily="34" charset="0"/>
              </a:rPr>
              <a:t>'Kapatılmış cihazdan alınan veri' ve 'açık cihazdan alınan verinin' yanı sıra 'bulut tabanlı veriye' ilişkin farklı zorlukları sayabilecek;</a:t>
            </a:r>
          </a:p>
          <a:p>
            <a:pPr marL="342900" lvl="0" indent="-342900" algn="just" rtl="0" eaLnBrk="0" fontAlgn="base" hangingPunct="0">
              <a:lnSpc>
                <a:spcPct val="100000"/>
              </a:lnSpc>
              <a:spcBef>
                <a:spcPct val="20000"/>
              </a:spcBef>
              <a:spcAft>
                <a:spcPct val="0"/>
              </a:spcAft>
            </a:pPr>
            <a:r>
              <a:rPr lang="tr" sz="2300" b="0" i="0" u="none" baseline="0" dirty="0">
                <a:solidFill>
                  <a:prstClr val="black"/>
                </a:solidFill>
                <a:latin typeface="Calibri"/>
                <a:ea typeface="Verdana" panose="020B0604030504040204" pitchFamily="34" charset="0"/>
              </a:rPr>
              <a:t>Elektronik delillerin kabul edilebilirliğini tartışabilecek;</a:t>
            </a:r>
          </a:p>
          <a:p>
            <a:pPr marL="342900" lvl="0" indent="-342900" algn="just" rtl="0" eaLnBrk="0" fontAlgn="base" hangingPunct="0">
              <a:lnSpc>
                <a:spcPct val="100000"/>
              </a:lnSpc>
              <a:spcBef>
                <a:spcPct val="20000"/>
              </a:spcBef>
              <a:spcAft>
                <a:spcPct val="0"/>
              </a:spcAft>
            </a:pPr>
            <a:r>
              <a:rPr lang="tr" sz="2300" b="0" i="0" u="none" baseline="0" dirty="0">
                <a:solidFill>
                  <a:prstClr val="black"/>
                </a:solidFill>
                <a:latin typeface="Calibri"/>
                <a:ea typeface="Verdana" panose="020B0604030504040204" pitchFamily="34" charset="0"/>
              </a:rPr>
              <a:t>'Adli bilişim' ile adli bilimleri karşılaştırabilecek;</a:t>
            </a:r>
          </a:p>
          <a:p>
            <a:pPr marL="342900" lvl="0" indent="-342900" algn="just" rtl="0" eaLnBrk="0" fontAlgn="base" hangingPunct="0">
              <a:lnSpc>
                <a:spcPct val="100000"/>
              </a:lnSpc>
              <a:spcBef>
                <a:spcPct val="20000"/>
              </a:spcBef>
              <a:spcAft>
                <a:spcPct val="0"/>
              </a:spcAft>
            </a:pPr>
            <a:r>
              <a:rPr lang="tr" sz="2300" b="0" i="0" u="none" baseline="0" dirty="0">
                <a:solidFill>
                  <a:prstClr val="black"/>
                </a:solidFill>
                <a:latin typeface="Calibri"/>
                <a:ea typeface="Verdana" panose="020B0604030504040204" pitchFamily="34" charset="0"/>
              </a:rPr>
              <a:t>Adli bilişim incelemesinin dört temel aşamasını sayabilecektir.</a:t>
            </a:r>
          </a:p>
          <a:p>
            <a:pPr marL="0" indent="0" algn="l" rtl="0">
              <a:buNone/>
            </a:pPr>
            <a:endParaRPr lang="tr" sz="2300" dirty="0"/>
          </a:p>
        </p:txBody>
      </p:sp>
      <p:sp>
        <p:nvSpPr>
          <p:cNvPr id="3" name="Slide Number Placeholder 2"/>
          <p:cNvSpPr>
            <a:spLocks noGrp="1"/>
          </p:cNvSpPr>
          <p:nvPr>
            <p:ph type="sldNum" sz="quarter" idx="10"/>
          </p:nvPr>
        </p:nvSpPr>
        <p:spPr/>
        <p:txBody>
          <a:bodyPr/>
          <a:lstStyle/>
          <a:p>
            <a:pPr algn="r" rtl="0"/>
            <a:fld id="{49C04F3A-82BD-4011-AADB-1F79FD7DF4BC}" type="slidenum">
              <a:rPr/>
              <a:pPr/>
              <a:t>4</a:t>
            </a:fld>
            <a:endParaRPr lang="tr" dirty="0"/>
          </a:p>
        </p:txBody>
      </p:sp>
      <p:sp>
        <p:nvSpPr>
          <p:cNvPr id="4" name="Text Placeholder 3"/>
          <p:cNvSpPr>
            <a:spLocks noGrp="1"/>
          </p:cNvSpPr>
          <p:nvPr>
            <p:ph type="body" sz="quarter" idx="11"/>
          </p:nvPr>
        </p:nvSpPr>
        <p:spPr/>
        <p:txBody>
          <a:bodyPr/>
          <a:lstStyle/>
          <a:p>
            <a:endParaRPr lang="tr" dirty="0">
              <a:latin typeface="Verdana" charset="0"/>
              <a:cs typeface="Verdana" charset="0"/>
            </a:endParaRPr>
          </a:p>
          <a:p>
            <a:pPr algn="r" rtl="0"/>
            <a:r>
              <a:rPr lang="tr" b="0" i="0" u="none" baseline="0">
                <a:latin typeface="Verdana" charset="0"/>
                <a:cs typeface="Verdana" charset="0"/>
              </a:rPr>
              <a:t>Oturum hedefleri</a:t>
            </a:r>
            <a:endParaRPr lang="tr" sz="2000" dirty="0">
              <a:latin typeface="Verdana" charset="0"/>
              <a:cs typeface="Verdana" charset="0"/>
            </a:endParaRPr>
          </a:p>
          <a:p>
            <a:endParaRPr lang="tr" dirty="0"/>
          </a:p>
        </p:txBody>
      </p:sp>
    </p:spTree>
    <p:extLst>
      <p:ext uri="{BB962C8B-B14F-4D97-AF65-F5344CB8AC3E}">
        <p14:creationId xmlns:p14="http://schemas.microsoft.com/office/powerpoint/2010/main"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Olay yerinin belgelendirilmesi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algn="l" rtl="0"/>
            <a:r>
              <a:rPr lang="tr" b="0" i="0" u="none" baseline="0">
                <a:ea typeface="Verdana" panose="020B0604030504040204" pitchFamily="34" charset="0"/>
              </a:rPr>
              <a:t>Olay yerinin planını çizin</a:t>
            </a:r>
          </a:p>
          <a:p>
            <a:pPr algn="l" rtl="0"/>
            <a:r>
              <a:rPr lang="tr" b="0" i="0" u="none" baseline="0">
                <a:ea typeface="Verdana" panose="020B0604030504040204" pitchFamily="34" charset="0"/>
              </a:rPr>
              <a:t>Tüm olay yerinin fotoğrafını çekin/kaydedin</a:t>
            </a:r>
          </a:p>
          <a:p>
            <a:pPr lvl="1" algn="l" rtl="0"/>
            <a:r>
              <a:rPr lang="tr" b="0" i="0" u="none" baseline="0">
                <a:ea typeface="Verdana" panose="020B0604030504040204" pitchFamily="34" charset="0"/>
              </a:rPr>
              <a:t>Referans için cihazların özel olarak fotoğraflanması</a:t>
            </a:r>
          </a:p>
          <a:p>
            <a:pPr algn="l" rtl="0"/>
            <a:r>
              <a:rPr lang="tr" b="0" i="0" u="none" baseline="0">
                <a:ea typeface="Verdana" panose="020B0604030504040204" pitchFamily="34" charset="0"/>
              </a:rPr>
              <a:t>Tüm cihazların güç durumu ile birlikte detaylandırılması</a:t>
            </a:r>
          </a:p>
          <a:p>
            <a:pPr algn="l" rtl="0"/>
            <a:r>
              <a:rPr lang="tr" b="0" i="0" u="none" baseline="0">
                <a:ea typeface="Verdana" panose="020B0604030504040204" pitchFamily="34" charset="0"/>
              </a:rPr>
              <a:t>Bağlantıların ve portların etiketlenmesi</a:t>
            </a:r>
          </a:p>
          <a:p>
            <a:pPr algn="l" rtl="0"/>
            <a:r>
              <a:rPr lang="tr" b="0" i="0" u="none" baseline="0">
                <a:ea typeface="Verdana" panose="020B0604030504040204" pitchFamily="34" charset="0"/>
              </a:rPr>
              <a:t>Ekranın açık olup olmadığı (fotoğraf ve kayıt)</a:t>
            </a:r>
          </a:p>
          <a:p>
            <a:pPr algn="l" rtl="0"/>
            <a:r>
              <a:rPr lang="tr" b="0" i="0" u="none" baseline="0">
                <a:ea typeface="Verdana" panose="020B0604030504040204" pitchFamily="34" charset="0"/>
              </a:rPr>
              <a:t>Yapılan tüm işlemler belgelendirilmelidir</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2" descr="C:\Users\Lemon\Desktop\BackUp\COE Training\Photos\documenting.jpg">
            <a:extLst>
              <a:ext uri="{FF2B5EF4-FFF2-40B4-BE49-F238E27FC236}">
                <a16:creationId xmlns:a16="http://schemas.microsoft.com/office/drawing/2014/main" id="{BFAD447E-C8E8-4C84-9BB1-AABC667DF33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996" b="18363"/>
          <a:stretch/>
        </p:blipFill>
        <p:spPr bwMode="auto">
          <a:xfrm>
            <a:off x="7308304" y="5327767"/>
            <a:ext cx="1763688" cy="119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15967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İnsanlar/Görüşmeler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algn="l" rtl="0"/>
            <a:r>
              <a:rPr lang="tr" b="0" i="0" u="none" baseline="0" dirty="0">
                <a:ea typeface="Verdana" panose="020B0604030504040204" pitchFamily="34" charset="0"/>
              </a:rPr>
              <a:t>Ulusal mevzuata/politikaya uygun olarak yürütülür</a:t>
            </a:r>
          </a:p>
          <a:p>
            <a:pPr algn="l" rtl="0"/>
            <a:r>
              <a:rPr lang="tr" b="0" i="0" u="none" baseline="0" dirty="0">
                <a:ea typeface="Verdana" panose="020B0604030504040204" pitchFamily="34" charset="0"/>
              </a:rPr>
              <a:t>Mevcut kişilerin kimliğini belirleyin</a:t>
            </a:r>
          </a:p>
          <a:p>
            <a:pPr lvl="1" algn="l" rtl="0">
              <a:buFont typeface="Wingdings" panose="05000000000000000000" pitchFamily="2" charset="2"/>
              <a:buChar char="Ø"/>
            </a:pPr>
            <a:r>
              <a:rPr lang="tr" b="0" i="0" u="none" baseline="0" dirty="0">
                <a:ea typeface="Verdana" panose="020B0604030504040204" pitchFamily="34" charset="0"/>
              </a:rPr>
              <a:t>ayrıntıları, giriş zamanlarını vb. kaydedin</a:t>
            </a:r>
          </a:p>
          <a:p>
            <a:pPr algn="l" rtl="0"/>
            <a:r>
              <a:rPr lang="tr" b="0" i="0" u="none" baseline="0" dirty="0">
                <a:ea typeface="Verdana" panose="020B0604030504040204" pitchFamily="34" charset="0"/>
              </a:rPr>
              <a:t>Şunları öğrenmek isteyebilirsiniz:</a:t>
            </a:r>
          </a:p>
          <a:p>
            <a:pPr lvl="1" algn="l" rtl="0">
              <a:buFont typeface="Wingdings" panose="05000000000000000000" pitchFamily="2" charset="2"/>
              <a:buChar char="Ø"/>
            </a:pPr>
            <a:r>
              <a:rPr lang="tr" b="0" i="0" u="none" baseline="0" dirty="0">
                <a:ea typeface="Verdana" panose="020B0604030504040204" pitchFamily="34" charset="0"/>
              </a:rPr>
              <a:t>cihazın amacı, sahibi, kullanıcısı, kullanıcı adları, hesap bilgileri, belgeler</a:t>
            </a:r>
          </a:p>
          <a:p>
            <a:pPr lvl="1" algn="l" rtl="0">
              <a:buFont typeface="Wingdings" panose="05000000000000000000" pitchFamily="2" charset="2"/>
              <a:buChar char="Ø"/>
            </a:pPr>
            <a:r>
              <a:rPr lang="tr" b="0" i="0" u="none" baseline="0" dirty="0">
                <a:ea typeface="Verdana" panose="020B0604030504040204" pitchFamily="34" charset="0"/>
              </a:rPr>
              <a:t>parolalar (cihazlar, sunucular, şifreleme)</a:t>
            </a:r>
          </a:p>
          <a:p>
            <a:pPr lvl="1" algn="l" rtl="0">
              <a:buFont typeface="Wingdings" panose="05000000000000000000" pitchFamily="2" charset="2"/>
              <a:buChar char="Ø"/>
            </a:pPr>
            <a:r>
              <a:rPr lang="tr" b="0" i="0" u="none" baseline="0" dirty="0">
                <a:ea typeface="Verdana" panose="020B0604030504040204" pitchFamily="34" charset="0"/>
              </a:rPr>
              <a:t>olay yeri dışında depolamaya ilişkin ayrıntılar</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a16="http://schemas.microsoft.com/office/drawing/2014/main" id="{D4C7EE2B-7305-4068-9639-0CCFF7BFBD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69000" y="5875527"/>
            <a:ext cx="3096975" cy="645203"/>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714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Olay yeri örnekleri</a:t>
            </a:r>
            <a:endParaRPr lang="tr" sz="2000" dirty="0">
              <a:solidFill>
                <a:schemeClr val="bg1"/>
              </a:solidFill>
              <a:latin typeface="Verdana" charset="0"/>
              <a:cs typeface="Verdana" charset="0"/>
            </a:endParaRPr>
          </a:p>
        </p:txBody>
      </p:sp>
      <p:pic>
        <p:nvPicPr>
          <p:cNvPr id="14" name="Grafik 13">
            <a:extLst>
              <a:ext uri="{FF2B5EF4-FFF2-40B4-BE49-F238E27FC236}">
                <a16:creationId xmlns:a16="http://schemas.microsoft.com/office/drawing/2014/main" id="{A96244F8-6C35-41B2-B555-FDA4C29BA18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1595" t="4359" r="1274" b="2637"/>
          <a:stretch>
            <a:fillRect/>
          </a:stretch>
        </p:blipFill>
        <p:spPr bwMode="auto">
          <a:xfrm>
            <a:off x="728700" y="1227266"/>
            <a:ext cx="7686600" cy="508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721424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Olay yeri örnekleri</a:t>
            </a:r>
            <a:endParaRPr lang="tr" sz="2000" dirty="0">
              <a:solidFill>
                <a:schemeClr val="bg1"/>
              </a:solidFill>
              <a:latin typeface="Verdana" charset="0"/>
              <a:cs typeface="Verdana" charset="0"/>
            </a:endParaRPr>
          </a:p>
        </p:txBody>
      </p:sp>
      <p:pic>
        <p:nvPicPr>
          <p:cNvPr id="2" name="Grafik 335">
            <a:extLst>
              <a:ext uri="{FF2B5EF4-FFF2-40B4-BE49-F238E27FC236}">
                <a16:creationId xmlns:a16="http://schemas.microsoft.com/office/drawing/2014/main" id="{8500DED8-359E-4EC1-BDBC-FC33F61FCF3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3350" y="1395994"/>
            <a:ext cx="7128792" cy="489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2280880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Cihazlarla ilgilenmek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endParaRPr lang="tr" b="1" dirty="0">
              <a:solidFill>
                <a:srgbClr val="0070C0"/>
              </a:solidFill>
            </a:endParaRPr>
          </a:p>
          <a:p>
            <a:pPr marL="0" indent="0" algn="l" rtl="0">
              <a:buNone/>
            </a:pPr>
            <a:r>
              <a:rPr lang="tr" b="1" i="0" u="none" baseline="0">
                <a:solidFill>
                  <a:srgbClr val="0070C0"/>
                </a:solidFill>
              </a:rPr>
              <a:t>Durum A – Bilgisayar kapalı</a:t>
            </a:r>
          </a:p>
          <a:p>
            <a:pPr algn="l" rtl="0"/>
            <a:r>
              <a:rPr lang="tr" b="0" i="0" u="none" baseline="0">
                <a:ea typeface="Verdana" panose="020B0604030504040204" pitchFamily="34" charset="0"/>
              </a:rPr>
              <a:t>Açmayın</a:t>
            </a:r>
          </a:p>
          <a:p>
            <a:pPr lvl="1" algn="l" rtl="0"/>
            <a:r>
              <a:rPr lang="tr" b="0" i="0" u="none" baseline="0">
                <a:ea typeface="Verdana" panose="020B0604030504040204" pitchFamily="34" charset="0"/>
              </a:rPr>
              <a:t>Güvenliğini sağlayın, fotoğrafını çekin ve bileşenlerine ayırın</a:t>
            </a:r>
          </a:p>
          <a:p>
            <a:pPr algn="l" rtl="0"/>
            <a:r>
              <a:rPr lang="tr" b="0" i="0" u="none" baseline="0">
                <a:ea typeface="Verdana" panose="020B0604030504040204" pitchFamily="34" charset="0"/>
              </a:rPr>
              <a:t>Taşınabilir bir cihazsa pilini de çıkarın</a:t>
            </a:r>
          </a:p>
          <a:p>
            <a:pPr marL="0" indent="0" algn="ctr" rtl="0">
              <a:buNone/>
            </a:pPr>
            <a:endParaRPr lang="tr" b="1" dirty="0">
              <a:ea typeface="Verdana" panose="020B0604030504040204" pitchFamily="34" charset="0"/>
            </a:endParaRPr>
          </a:p>
          <a:p>
            <a:pPr marL="0" indent="0" algn="ctr" rtl="0">
              <a:buNone/>
            </a:pPr>
            <a:r>
              <a:rPr lang="tr" b="1" i="0" u="none" baseline="0">
                <a:ea typeface="Verdana" panose="020B0604030504040204" pitchFamily="34" charset="0"/>
              </a:rPr>
              <a:t>1. ilkeye uyma </a:t>
            </a:r>
          </a:p>
          <a:p>
            <a:pPr marL="0" indent="0" algn="ctr" rtl="0">
              <a:buNone/>
            </a:pPr>
            <a:r>
              <a:rPr lang="tr" b="1" i="0" u="none" baseline="0">
                <a:ea typeface="Verdana" panose="020B0604030504040204" pitchFamily="34" charset="0"/>
              </a:rPr>
              <a:t>olasılığı en yüksek</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cstate="print"/>
          <a:srcRect t="1" b="470"/>
          <a:stretch/>
        </p:blipFill>
        <p:spPr>
          <a:xfrm>
            <a:off x="7331113" y="5323475"/>
            <a:ext cx="1812887" cy="1197256"/>
          </a:xfrm>
          <a:prstGeom prst="rect">
            <a:avLst/>
          </a:prstGeom>
          <a:effec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74132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Cihazlarla ilgilenmek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052513"/>
            <a:ext cx="8640960" cy="4552301"/>
          </a:xfrm>
        </p:spPr>
        <p:txBody>
          <a:bodyPr/>
          <a:lstStyle/>
          <a:p>
            <a:pPr marL="0" indent="0" algn="l" rtl="0">
              <a:buNone/>
            </a:pPr>
            <a:endParaRPr lang="tr" b="1" dirty="0">
              <a:solidFill>
                <a:srgbClr val="0070C0"/>
              </a:solidFill>
            </a:endParaRPr>
          </a:p>
          <a:p>
            <a:pPr marL="0" indent="0" algn="l" rtl="0">
              <a:buNone/>
            </a:pPr>
            <a:r>
              <a:rPr lang="tr" b="1" i="0" u="none" baseline="0" dirty="0">
                <a:solidFill>
                  <a:srgbClr val="0070C0"/>
                </a:solidFill>
              </a:rPr>
              <a:t>Durum B – Bilgisayar açık</a:t>
            </a:r>
          </a:p>
          <a:p>
            <a:pPr algn="l" rtl="0"/>
            <a:r>
              <a:rPr lang="tr" b="0" i="0" u="none" baseline="0" dirty="0">
                <a:ea typeface="Verdana" panose="020B0604030504040204" pitchFamily="34" charset="0"/>
              </a:rPr>
              <a:t>Kapatmayın</a:t>
            </a:r>
          </a:p>
          <a:p>
            <a:pPr lvl="1" algn="l" rtl="0"/>
            <a:r>
              <a:rPr lang="tr" b="0" i="0" u="none" baseline="0" dirty="0">
                <a:ea typeface="Verdana" panose="020B0604030504040204" pitchFamily="34" charset="0"/>
              </a:rPr>
              <a:t>Güvenliğini sağlayın, fotoğrafını çekin ve değerlendirme yapın</a:t>
            </a:r>
          </a:p>
          <a:p>
            <a:pPr algn="l" rtl="0"/>
            <a:r>
              <a:rPr lang="tr" b="0" i="0" u="none" baseline="0" dirty="0">
                <a:ea typeface="Verdana" panose="020B0604030504040204" pitchFamily="34" charset="0"/>
              </a:rPr>
              <a:t>Uzman müdahalesi</a:t>
            </a:r>
          </a:p>
          <a:p>
            <a:pPr algn="l" rtl="0"/>
            <a:r>
              <a:rPr lang="tr" b="0" i="0" u="none" baseline="0" dirty="0">
                <a:ea typeface="Verdana" panose="020B0604030504040204" pitchFamily="34" charset="0"/>
              </a:rPr>
              <a:t>Bilgisayar açıkken veri toplamayı düşünün</a:t>
            </a:r>
          </a:p>
          <a:p>
            <a:pPr marL="0" indent="0" algn="ctr" rtl="0">
              <a:buNone/>
            </a:pPr>
            <a:r>
              <a:rPr lang="tr" b="1" i="0" u="none" baseline="0" dirty="0" smtClean="0">
                <a:ea typeface="Verdana" panose="020B0604030504040204" pitchFamily="34" charset="0"/>
              </a:rPr>
              <a:t>1</a:t>
            </a:r>
            <a:r>
              <a:rPr lang="tr" b="1" i="0" u="none" baseline="0" dirty="0">
                <a:ea typeface="Verdana" panose="020B0604030504040204" pitchFamily="34" charset="0"/>
              </a:rPr>
              <a:t>. ilkeye uyma olasılığı </a:t>
            </a:r>
          </a:p>
          <a:p>
            <a:pPr marL="0" indent="0" algn="ctr" rtl="0">
              <a:buNone/>
            </a:pPr>
            <a:r>
              <a:rPr lang="tr" b="1" i="0" u="none" baseline="0" dirty="0">
                <a:ea typeface="Verdana" panose="020B0604030504040204" pitchFamily="34" charset="0"/>
              </a:rPr>
              <a:t>daha düşük</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cstate="print"/>
          <a:srcRect t="1" b="470"/>
          <a:stretch/>
        </p:blipFill>
        <p:spPr>
          <a:xfrm>
            <a:off x="7331113" y="5323475"/>
            <a:ext cx="1812887" cy="1197256"/>
          </a:xfrm>
          <a:prstGeom prst="rect">
            <a:avLst/>
          </a:prstGeom>
          <a:effec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554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Cihazlarla ilgilenmek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endParaRPr lang="tr" b="1" dirty="0">
              <a:solidFill>
                <a:srgbClr val="0070C0"/>
              </a:solidFill>
            </a:endParaRPr>
          </a:p>
          <a:p>
            <a:pPr marL="0" indent="0" algn="l" rtl="0">
              <a:buNone/>
            </a:pPr>
            <a:r>
              <a:rPr lang="tr" b="1" i="0" u="none" baseline="0">
                <a:solidFill>
                  <a:srgbClr val="0070C0"/>
                </a:solidFill>
              </a:rPr>
              <a:t>Durum C – Tespit edemiyorsunuz</a:t>
            </a:r>
          </a:p>
          <a:p>
            <a:pPr algn="l" rtl="0"/>
            <a:r>
              <a:rPr lang="tr" b="0" i="0" u="none" baseline="0">
                <a:ea typeface="Verdana" panose="020B0604030504040204" pitchFamily="34" charset="0"/>
              </a:rPr>
              <a:t>Kapalı olduğunu varsayın</a:t>
            </a:r>
          </a:p>
          <a:p>
            <a:pPr algn="l" rtl="0"/>
            <a:r>
              <a:rPr lang="tr" b="0" i="0" u="none" baseline="0">
                <a:ea typeface="Verdana" panose="020B0604030504040204" pitchFamily="34" charset="0"/>
              </a:rPr>
              <a:t>Güç kaynağı bağlantısını çıkarın</a:t>
            </a:r>
          </a:p>
          <a:p>
            <a:pPr lvl="1" algn="l" rtl="0"/>
            <a:r>
              <a:rPr lang="tr" b="0" i="0" u="none" baseline="0">
                <a:ea typeface="Verdana" panose="020B0604030504040204" pitchFamily="34" charset="0"/>
              </a:rPr>
              <a:t>Güvenliğini sağlayın, fotoğrafını çekin ve bileşenlerine ayırın</a:t>
            </a:r>
          </a:p>
          <a:p>
            <a:pPr marL="0" indent="0" algn="l" rtl="0">
              <a:buNone/>
            </a:pPr>
            <a:endParaRPr lang="tr" dirty="0">
              <a:ea typeface="Verdana" panose="020B0604030504040204" pitchFamily="34" charset="0"/>
            </a:endParaRPr>
          </a:p>
          <a:p>
            <a:pPr marL="0" indent="0" algn="ctr" rtl="0">
              <a:buNone/>
            </a:pPr>
            <a:r>
              <a:rPr lang="tr" b="1" i="0" u="none" baseline="0">
                <a:ea typeface="Verdana" panose="020B0604030504040204" pitchFamily="34" charset="0"/>
              </a:rPr>
              <a:t>1. ilkeye uyma olasılığı </a:t>
            </a:r>
          </a:p>
          <a:p>
            <a:pPr marL="0" indent="0" algn="ctr" rtl="0">
              <a:buNone/>
            </a:pPr>
            <a:r>
              <a:rPr lang="tr" b="1" i="0" u="none" baseline="0">
                <a:ea typeface="Verdana" panose="020B0604030504040204" pitchFamily="34" charset="0"/>
              </a:rPr>
              <a:t>biraz var</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cstate="print"/>
          <a:srcRect t="1" b="470"/>
          <a:stretch/>
        </p:blipFill>
        <p:spPr>
          <a:xfrm>
            <a:off x="7331113" y="5323475"/>
            <a:ext cx="1812887" cy="1197256"/>
          </a:xfrm>
          <a:prstGeom prst="rect">
            <a:avLst/>
          </a:prstGeom>
          <a:effec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3430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Ağlar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0" i="0" u="none" baseline="0">
                <a:ea typeface="Verdana" panose="020B0604030504040204" pitchFamily="34" charset="0"/>
              </a:rPr>
              <a:t>Bir uzmanla iletişime geçin</a:t>
            </a:r>
          </a:p>
          <a:p>
            <a:pPr marL="0" indent="0" algn="l" rtl="0">
              <a:buNone/>
            </a:pPr>
            <a:endParaRPr lang="tr" dirty="0">
              <a:ea typeface="Verdana" panose="020B0604030504040204" pitchFamily="34" charset="0"/>
            </a:endParaRPr>
          </a:p>
          <a:p>
            <a:pPr lvl="1" algn="l" rtl="0">
              <a:buFont typeface="Wingdings" panose="05000000000000000000" pitchFamily="2" charset="2"/>
              <a:buChar char="Ø"/>
            </a:pPr>
            <a:r>
              <a:rPr lang="tr" b="0" i="0" u="none" baseline="0">
                <a:ea typeface="Verdana" panose="020B0604030504040204" pitchFamily="34" charset="0"/>
              </a:rPr>
              <a:t>Birden fazla bilgisayar aramak</a:t>
            </a:r>
          </a:p>
          <a:p>
            <a:pPr lvl="1" algn="l" rtl="0">
              <a:buFont typeface="Wingdings" panose="05000000000000000000" pitchFamily="2" charset="2"/>
              <a:buChar char="Ø"/>
            </a:pPr>
            <a:r>
              <a:rPr lang="tr" b="0" i="0" u="none" baseline="0">
                <a:ea typeface="Verdana" panose="020B0604030504040204" pitchFamily="34" charset="0"/>
              </a:rPr>
              <a:t>Merkezi sunucu</a:t>
            </a:r>
          </a:p>
          <a:p>
            <a:pPr lvl="1" algn="l" rtl="0">
              <a:buFont typeface="Wingdings" panose="05000000000000000000" pitchFamily="2" charset="2"/>
              <a:buChar char="Ø"/>
            </a:pPr>
            <a:r>
              <a:rPr lang="tr" b="0" i="0" u="none" baseline="0">
                <a:ea typeface="Verdana" panose="020B0604030504040204" pitchFamily="34" charset="0"/>
              </a:rPr>
              <a:t>Kablolar</a:t>
            </a:r>
          </a:p>
          <a:p>
            <a:pPr lvl="1" algn="l" rtl="0">
              <a:buFont typeface="Wingdings" panose="05000000000000000000" pitchFamily="2" charset="2"/>
              <a:buChar char="Ø"/>
            </a:pPr>
            <a:r>
              <a:rPr lang="tr" b="0" i="0" u="none" baseline="0">
                <a:ea typeface="Verdana" panose="020B0604030504040204" pitchFamily="34" charset="0"/>
              </a:rPr>
              <a:t>Yönlendirici</a:t>
            </a:r>
          </a:p>
          <a:p>
            <a:pPr lvl="1" algn="l" rtl="0">
              <a:buFont typeface="Wingdings" panose="05000000000000000000" pitchFamily="2" charset="2"/>
              <a:buChar char="Ø"/>
            </a:pPr>
            <a:r>
              <a:rPr lang="tr" b="0" i="0" u="none" baseline="0">
                <a:ea typeface="Verdana" panose="020B0604030504040204" pitchFamily="34" charset="0"/>
              </a:rPr>
              <a:t>Başka bir yerde olabilir</a:t>
            </a:r>
          </a:p>
        </p:txBody>
      </p:sp>
      <p:pic>
        <p:nvPicPr>
          <p:cNvPr id="4" name="Grafik 337">
            <a:extLst>
              <a:ext uri="{FF2B5EF4-FFF2-40B4-BE49-F238E27FC236}">
                <a16:creationId xmlns:a16="http://schemas.microsoft.com/office/drawing/2014/main" id="{CA7596EB-6A12-4171-B308-0F64C2BEFA83}"/>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76018" y="3276600"/>
            <a:ext cx="4860032" cy="3218786"/>
          </a:xfrm>
          <a:prstGeom prst="rect">
            <a:avLst/>
          </a:prstGeom>
          <a:noFill/>
          <a:ln>
            <a:noFill/>
          </a:ln>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05959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Cep Telefonları/Akıllı Telefonlar/Tabletler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1" i="0" u="none" baseline="0">
                <a:solidFill>
                  <a:srgbClr val="0070C0"/>
                </a:solidFill>
              </a:rPr>
              <a:t>Açıksa</a:t>
            </a:r>
          </a:p>
          <a:p>
            <a:pPr lvl="1" algn="l" rtl="0">
              <a:buFont typeface="Wingdings" panose="05000000000000000000" pitchFamily="2" charset="2"/>
              <a:buChar char="Ø"/>
            </a:pPr>
            <a:r>
              <a:rPr lang="tr" b="0" i="0" u="none" baseline="0">
                <a:ea typeface="Verdana" panose="020B0604030504040204" pitchFamily="34" charset="0"/>
              </a:rPr>
              <a:t>Kapatmayın</a:t>
            </a:r>
          </a:p>
          <a:p>
            <a:pPr lvl="1" algn="l" rtl="0">
              <a:buFont typeface="Wingdings" panose="05000000000000000000" pitchFamily="2" charset="2"/>
              <a:buChar char="Ø"/>
            </a:pPr>
            <a:r>
              <a:rPr lang="tr" b="0" i="0" u="none" baseline="0">
                <a:ea typeface="Verdana" panose="020B0604030504040204" pitchFamily="34" charset="0"/>
              </a:rPr>
              <a:t>Ekranı belgelendirin</a:t>
            </a:r>
          </a:p>
          <a:p>
            <a:pPr lvl="1" algn="l" rtl="0">
              <a:buFont typeface="Wingdings" panose="05000000000000000000" pitchFamily="2" charset="2"/>
              <a:buChar char="Ø"/>
            </a:pPr>
            <a:r>
              <a:rPr lang="tr" b="0" i="0" u="none" baseline="0">
                <a:ea typeface="Verdana" panose="020B0604030504040204" pitchFamily="34" charset="0"/>
              </a:rPr>
              <a:t>Faraday çantası kullanmayı düşünün *</a:t>
            </a:r>
          </a:p>
          <a:p>
            <a:pPr lvl="1" algn="l" rtl="0">
              <a:buFont typeface="Wingdings" panose="05000000000000000000" pitchFamily="2" charset="2"/>
              <a:buChar char="Ø"/>
            </a:pPr>
            <a:r>
              <a:rPr lang="tr" b="0" i="0" u="none" baseline="0">
                <a:ea typeface="Verdana" panose="020B0604030504040204" pitchFamily="34" charset="0"/>
              </a:rPr>
              <a:t>Uçuş moduna alın *</a:t>
            </a:r>
          </a:p>
          <a:p>
            <a:pPr lvl="1" algn="l" rtl="0">
              <a:buFont typeface="Wingdings" panose="05000000000000000000" pitchFamily="2" charset="2"/>
              <a:buChar char="Ø"/>
            </a:pPr>
            <a:r>
              <a:rPr lang="tr" b="0" i="0" u="none" baseline="0">
                <a:ea typeface="Verdana" panose="020B0604030504040204" pitchFamily="34" charset="0"/>
              </a:rPr>
              <a:t>Şarj etmeyi düşünün</a:t>
            </a:r>
          </a:p>
          <a:p>
            <a:pPr marL="57150" indent="0" algn="l" rtl="0">
              <a:buNone/>
            </a:pPr>
            <a:r>
              <a:rPr lang="tr" b="1" i="0" u="none" baseline="0">
                <a:solidFill>
                  <a:srgbClr val="0070C0"/>
                </a:solidFill>
              </a:rPr>
              <a:t>Kapalıysa</a:t>
            </a:r>
          </a:p>
          <a:p>
            <a:pPr lvl="1" algn="l" rtl="0">
              <a:buFont typeface="Wingdings" panose="05000000000000000000" pitchFamily="2" charset="2"/>
              <a:buChar char="Ø"/>
            </a:pPr>
            <a:r>
              <a:rPr lang="tr" b="0" i="0" u="none" baseline="0">
                <a:ea typeface="Verdana" panose="020B0604030504040204" pitchFamily="34" charset="0"/>
              </a:rPr>
              <a:t>Açmayın</a:t>
            </a:r>
          </a:p>
          <a:p>
            <a:pPr lvl="1" algn="l" rtl="0">
              <a:buFont typeface="Wingdings" panose="05000000000000000000" pitchFamily="2" charset="2"/>
              <a:buChar char="Ø"/>
            </a:pPr>
            <a:r>
              <a:rPr lang="tr" b="0" i="0" u="none" baseline="0">
                <a:ea typeface="Verdana" panose="020B0604030504040204" pitchFamily="34" charset="0"/>
              </a:rPr>
              <a:t>El koyun, belgelendirin ve teslim edin</a:t>
            </a:r>
          </a:p>
        </p:txBody>
      </p:sp>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675" r="31888"/>
          <a:stretch/>
        </p:blipFill>
        <p:spPr bwMode="auto">
          <a:xfrm>
            <a:off x="5436096" y="1484784"/>
            <a:ext cx="1299754" cy="275084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Picture 118">
            <a:extLst>
              <a:ext uri="{FF2B5EF4-FFF2-40B4-BE49-F238E27FC236}">
                <a16:creationId xmlns:a16="http://schemas.microsoft.com/office/drawing/2014/main" id="{74EE88E1-4D82-423C-A5E5-B57CC487DC9C}"/>
              </a:ext>
            </a:extLst>
          </p:cNvPr>
          <p:cNvPicPr>
            <a:picLocks noChangeAspect="1"/>
          </p:cNvPicPr>
          <p:nvPr/>
        </p:nvPicPr>
        <p:blipFill>
          <a:blip r:embed="rId5" cstate="print"/>
          <a:stretch>
            <a:fillRect/>
          </a:stretch>
        </p:blipFill>
        <p:spPr>
          <a:xfrm>
            <a:off x="6714837" y="4299753"/>
            <a:ext cx="2177643" cy="1995566"/>
          </a:xfrm>
          <a:prstGeom prst="rect">
            <a:avLst/>
          </a:prstGeom>
          <a:effec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9440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Cep Telefonları/Akıllı Telefonlar/Tabletler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1" i="0" u="none" baseline="0">
                <a:solidFill>
                  <a:srgbClr val="0070C0"/>
                </a:solidFill>
              </a:rPr>
              <a:t>Bazı gözlemler</a:t>
            </a:r>
          </a:p>
          <a:p>
            <a:pPr algn="l" rtl="0">
              <a:lnSpc>
                <a:spcPct val="250000"/>
              </a:lnSpc>
            </a:pPr>
            <a:r>
              <a:rPr lang="tr" b="0" i="0" u="none" baseline="0">
                <a:ea typeface="Verdana" panose="020B0604030504040204" pitchFamily="34" charset="0"/>
              </a:rPr>
              <a:t>Faraday çantaları</a:t>
            </a:r>
          </a:p>
          <a:p>
            <a:pPr algn="l" rtl="0">
              <a:lnSpc>
                <a:spcPct val="250000"/>
              </a:lnSpc>
            </a:pPr>
            <a:r>
              <a:rPr lang="tr" b="0" i="0" u="none" baseline="0">
                <a:ea typeface="Verdana" panose="020B0604030504040204" pitchFamily="34" charset="0"/>
              </a:rPr>
              <a:t>Uçuş/uçak modu</a:t>
            </a:r>
          </a:p>
          <a:p>
            <a:endParaRPr lang="tr" dirty="0">
              <a:ea typeface="Verdana" panose="020B0604030504040204" pitchFamily="34" charset="0"/>
            </a:endParaRPr>
          </a:p>
          <a:p>
            <a:pPr lvl="1" algn="l" rtl="0">
              <a:buFont typeface="Wingdings" panose="05000000000000000000" pitchFamily="2" charset="2"/>
              <a:buChar char="Ø"/>
            </a:pPr>
            <a:r>
              <a:rPr lang="tr" b="0" i="0" u="none" baseline="0">
                <a:ea typeface="Verdana" panose="020B0604030504040204" pitchFamily="34" charset="0"/>
              </a:rPr>
              <a:t>Bir cihazın açık tutulması, güvenliğin alt edilmesi açısından avantajlı olabilir</a:t>
            </a:r>
          </a:p>
          <a:p>
            <a:pPr lvl="1" algn="l" rtl="0">
              <a:buFont typeface="Wingdings" panose="05000000000000000000" pitchFamily="2" charset="2"/>
              <a:buChar char="Ø"/>
            </a:pPr>
            <a:r>
              <a:rPr lang="tr" b="0" i="0" u="none" baseline="0">
                <a:ea typeface="Verdana" panose="020B0604030504040204" pitchFamily="34" charset="0"/>
              </a:rPr>
              <a:t>Ağ bağlantısı verilerde değişikliklerin yapılmasına/verilerin uzaktan silinmesine olanak tanıyabilir</a:t>
            </a:r>
          </a:p>
        </p:txBody>
      </p:sp>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675" r="31888"/>
          <a:stretch/>
        </p:blipFill>
        <p:spPr bwMode="auto">
          <a:xfrm>
            <a:off x="6570850" y="1896804"/>
            <a:ext cx="787001" cy="1312401"/>
          </a:xfrm>
          <a:prstGeom prst="rect">
            <a:avLst/>
          </a:prstGeom>
          <a:noFill/>
          <a:extLst>
            <a:ext uri="{909E8E84-426E-40DD-AFC4-6F175D3DCCD1}">
              <a14:hiddenFill xmlns:a14="http://schemas.microsoft.com/office/drawing/2010/main">
                <a:solidFill>
                  <a:srgbClr val="FFFFFF"/>
                </a:solidFill>
              </a14:hiddenFill>
            </a:ext>
          </a:extLst>
        </p:spPr>
      </p:pic>
      <p:pic>
        <p:nvPicPr>
          <p:cNvPr id="36866" name="Picture 2" descr="Mission Darkness™ NeoLok Non-window Faraday Bag for Tablets – MOS ...">
            <a:extLst>
              <a:ext uri="{FF2B5EF4-FFF2-40B4-BE49-F238E27FC236}">
                <a16:creationId xmlns:a16="http://schemas.microsoft.com/office/drawing/2014/main" id="{8E80175B-6150-4033-A8BB-69D8758DF9FF}"/>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7329" b="16573"/>
          <a:stretch/>
        </p:blipFill>
        <p:spPr bwMode="auto">
          <a:xfrm>
            <a:off x="3203848" y="2057078"/>
            <a:ext cx="2619375" cy="115212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36868" name="Picture 4" descr="Airplane mode no longer needed on European flights | TechRadar">
            <a:extLst>
              <a:ext uri="{FF2B5EF4-FFF2-40B4-BE49-F238E27FC236}">
                <a16:creationId xmlns:a16="http://schemas.microsoft.com/office/drawing/2014/main" id="{D4D4DC47-6FF0-4F88-9AE0-4357692AB5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13535" y="3486834"/>
            <a:ext cx="2448272" cy="137647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161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tr" sz="3200" b="1" i="0" u="none" baseline="0" dirty="0" smtClean="0">
                <a:latin typeface="+mn-lt"/>
              </a:rPr>
              <a:t>'Elektronİk delİl</a:t>
            </a:r>
            <a:r>
              <a:rPr lang="tr" sz="3200" b="1" i="0" u="none" baseline="0" dirty="0">
                <a:latin typeface="+mn-lt"/>
              </a:rPr>
              <a:t>' </a:t>
            </a:r>
            <a:r>
              <a:rPr lang="tr" sz="3200" b="1" i="0" u="none" baseline="0" dirty="0" smtClean="0">
                <a:latin typeface="+mn-lt"/>
              </a:rPr>
              <a:t>nedİr</a:t>
            </a:r>
            <a:r>
              <a:rPr lang="tr" sz="3200" b="1" i="0" u="none" baseline="0" dirty="0">
                <a:latin typeface="+mn-lt"/>
              </a:rPr>
              <a:t>?</a:t>
            </a:r>
            <a:endParaRPr lang="tr" sz="3200" dirty="0">
              <a:latin typeface="+mn-lt"/>
            </a:endParaRPr>
          </a:p>
        </p:txBody>
      </p:sp>
      <p:sp>
        <p:nvSpPr>
          <p:cNvPr id="3" name="Text Placeholder 2"/>
          <p:cNvSpPr>
            <a:spLocks noGrp="1"/>
          </p:cNvSpPr>
          <p:nvPr>
            <p:ph type="body" idx="1"/>
          </p:nvPr>
        </p:nvSpPr>
        <p:spPr/>
        <p:txBody>
          <a:bodyPr/>
          <a:lstStyle/>
          <a:p>
            <a:pPr algn="l" rtl="0"/>
            <a:r>
              <a:rPr lang="tr" b="0" i="0" u="none" baseline="0" dirty="0"/>
              <a:t>Dijital ve Elektronik Deliller</a:t>
            </a:r>
          </a:p>
          <a:p>
            <a:endParaRPr lang="tr" dirty="0"/>
          </a:p>
        </p:txBody>
      </p:sp>
      <p:sp>
        <p:nvSpPr>
          <p:cNvPr id="4" name="Slide Number Placeholder 3"/>
          <p:cNvSpPr>
            <a:spLocks noGrp="1"/>
          </p:cNvSpPr>
          <p:nvPr>
            <p:ph type="sldNum" sz="quarter" idx="10"/>
          </p:nvPr>
        </p:nvSpPr>
        <p:spPr/>
        <p:txBody>
          <a:bodyPr/>
          <a:lstStyle/>
          <a:p>
            <a:pPr algn="r" rtl="0"/>
            <a:fld id="{49C04F3A-82BD-4011-AADB-1F79FD7DF4BC}" type="slidenum">
              <a:rPr/>
              <a:pPr/>
              <a:t>5</a:t>
            </a:fld>
            <a:endParaRPr lang="tr" dirty="0"/>
          </a:p>
        </p:txBody>
      </p:sp>
      <p:sp>
        <p:nvSpPr>
          <p:cNvPr id="5" name="Text Placeholder 4"/>
          <p:cNvSpPr>
            <a:spLocks noGrp="1"/>
          </p:cNvSpPr>
          <p:nvPr>
            <p:ph type="body" sz="quarter" idx="11"/>
          </p:nvPr>
        </p:nvSpPr>
        <p:spPr/>
        <p:txBody>
          <a:bodyPr>
            <a:normAutofit lnSpcReduction="10000"/>
          </a:bodyPr>
          <a:lstStyle/>
          <a:p>
            <a:endParaRPr lang="tr" dirty="0">
              <a:latin typeface="Verdana" charset="0"/>
              <a:cs typeface="Verdana" charset="0"/>
            </a:endParaRPr>
          </a:p>
          <a:p>
            <a:pPr algn="r" rtl="0"/>
            <a:r>
              <a:rPr lang="tr" b="0" i="0" u="none" baseline="0">
                <a:latin typeface="Verdana" charset="0"/>
                <a:cs typeface="Verdana" charset="0"/>
              </a:rPr>
              <a:t>Bölüm 1</a:t>
            </a:r>
            <a:endParaRPr lang="tr" sz="2000" dirty="0">
              <a:latin typeface="Verdana" charset="0"/>
              <a:cs typeface="Verdana" charset="0"/>
            </a:endParaRPr>
          </a:p>
          <a:p>
            <a:endParaRPr lang="tr" dirty="0"/>
          </a:p>
        </p:txBody>
      </p:sp>
    </p:spTree>
    <p:extLst>
      <p:ext uri="{BB962C8B-B14F-4D97-AF65-F5344CB8AC3E}">
        <p14:creationId xmlns:p14="http://schemas.microsoft.com/office/powerpoint/2010/main"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Avrupa Konseyi arama/el koyma akış şeması</a:t>
            </a:r>
            <a:endParaRPr lang="tr" sz="2000" dirty="0">
              <a:solidFill>
                <a:schemeClr val="bg1"/>
              </a:solidFill>
              <a:latin typeface="Verdana" charset="0"/>
              <a:cs typeface="Verdana" charset="0"/>
            </a:endParaRPr>
          </a:p>
        </p:txBody>
      </p:sp>
      <p:pic>
        <p:nvPicPr>
          <p:cNvPr id="5" name="Picture 4">
            <a:extLst>
              <a:ext uri="{FF2B5EF4-FFF2-40B4-BE49-F238E27FC236}">
                <a16:creationId xmlns:a16="http://schemas.microsoft.com/office/drawing/2014/main" id="{58307A4D-9302-4D5C-90B7-6C4AA5ED3B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94266" y="1196752"/>
            <a:ext cx="4250667" cy="5325328"/>
          </a:xfrm>
          <a:prstGeom prst="rect">
            <a:avLst/>
          </a:prstGeom>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6905655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bilişimde canlı veri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rtl="0">
              <a:buNone/>
            </a:pPr>
            <a:r>
              <a:rPr lang="tr" sz="2800" b="0" i="0" u="none" baseline="0">
                <a:ea typeface="Verdana" panose="020B0604030504040204" pitchFamily="34" charset="0"/>
              </a:rPr>
              <a:t>Buraya bilinçlendirme amacıyla dahil edilmiştir</a:t>
            </a:r>
          </a:p>
          <a:p>
            <a:pPr marL="0" indent="0" algn="just" rtl="0">
              <a:buNone/>
            </a:pPr>
            <a:r>
              <a:rPr lang="tr" sz="2800" b="0" i="0" u="none" baseline="0">
                <a:ea typeface="Verdana" panose="020B0604030504040204" pitchFamily="34" charset="0"/>
              </a:rPr>
              <a:t>Yalnızca eğitimli ve kalifiye kişilerce yapılır</a:t>
            </a:r>
          </a:p>
          <a:p>
            <a:pPr marL="0" indent="0" algn="just" rtl="0">
              <a:buNone/>
            </a:pPr>
            <a:r>
              <a:rPr lang="tr" sz="2800" b="0" i="0" u="none" baseline="0">
                <a:ea typeface="Verdana" panose="020B0604030504040204" pitchFamily="34" charset="0"/>
              </a:rPr>
              <a:t>Bir cihazdaki </a:t>
            </a:r>
            <a:r>
              <a:rPr lang="tr" sz="2800" b="1" i="0" u="none" baseline="0">
                <a:solidFill>
                  <a:srgbClr val="0070C0"/>
                </a:solidFill>
              </a:rPr>
              <a:t>UÇUCU</a:t>
            </a:r>
            <a:r>
              <a:rPr lang="tr" sz="2800" b="0" i="0" u="none" baseline="0">
                <a:ea typeface="Verdana" panose="020B0604030504040204" pitchFamily="34" charset="0"/>
              </a:rPr>
              <a:t> veriler üzerinde çalışılmasını içerir</a:t>
            </a:r>
          </a:p>
          <a:p>
            <a:pPr lvl="1" algn="l" rtl="0">
              <a:buFont typeface="Wingdings" panose="05000000000000000000" pitchFamily="2" charset="2"/>
              <a:buChar char="Ø"/>
            </a:pPr>
            <a:r>
              <a:rPr lang="tr" b="0" i="0" u="none" baseline="0">
                <a:ea typeface="Verdana" panose="020B0604030504040204" pitchFamily="34" charset="0"/>
              </a:rPr>
              <a:t>Cihazı kapatmadan önce</a:t>
            </a:r>
          </a:p>
          <a:p>
            <a:pPr lvl="1" algn="l" rtl="0">
              <a:buFont typeface="Wingdings" panose="05000000000000000000" pitchFamily="2" charset="2"/>
              <a:buChar char="Ø"/>
            </a:pPr>
            <a:r>
              <a:rPr lang="tr" b="0" i="0" u="none" baseline="0">
                <a:ea typeface="Verdana" panose="020B0604030504040204" pitchFamily="34" charset="0"/>
              </a:rPr>
              <a:t>Kaybolacak olan bilgiler (RAM, ön bellek)</a:t>
            </a:r>
          </a:p>
          <a:p>
            <a:pPr lvl="1" algn="l" rtl="0">
              <a:buFont typeface="Wingdings" panose="05000000000000000000" pitchFamily="2" charset="2"/>
              <a:buChar char="Ø"/>
            </a:pPr>
            <a:r>
              <a:rPr lang="tr" b="0" i="0" u="none" baseline="0">
                <a:ea typeface="Verdana" panose="020B0604030504040204" pitchFamily="34" charset="0"/>
              </a:rPr>
              <a:t>Hemen görüşmede vb. kullanılabilecek bilgiler</a:t>
            </a:r>
          </a:p>
          <a:p>
            <a:pPr marL="57150" indent="0" algn="l" rtl="0">
              <a:buNone/>
            </a:pPr>
            <a:r>
              <a:rPr lang="tr" sz="2400" b="0" i="0" u="none" baseline="0">
                <a:ea typeface="Verdana" panose="020B0604030504040204" pitchFamily="34" charset="0"/>
              </a:rPr>
              <a:t>Örnek: Ön bellekler (ARP, DNS), kaydedilmemiş dokümanlar, çalışan işlemler, parolalar/şifreleme anahtarları, ağ bağlantıları, sistem bilgileri, kullanıcılar, bağlı depolama ortamları, RAM'de depolanan ikililer gibi veriler</a:t>
            </a:r>
          </a:p>
          <a:p>
            <a:pPr marL="0" indent="0" algn="l" rtl="0">
              <a:buNone/>
            </a:pPr>
            <a:endParaRPr lang="tr"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12940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bilişimde canlı veri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1" i="0" u="none" baseline="0" dirty="0">
                <a:ea typeface="Verdana" panose="020B0604030504040204" pitchFamily="34" charset="0"/>
              </a:rPr>
              <a:t>İki tür</a:t>
            </a:r>
          </a:p>
          <a:p>
            <a:pPr algn="l" rtl="0"/>
            <a:r>
              <a:rPr lang="tr" sz="2800" b="1" i="0" u="none" baseline="0" dirty="0">
                <a:solidFill>
                  <a:srgbClr val="0070C0"/>
                </a:solidFill>
              </a:rPr>
              <a:t>Cihazdaki uçucu veriler</a:t>
            </a:r>
          </a:p>
          <a:p>
            <a:pPr lvl="1" algn="l" rtl="0"/>
            <a:r>
              <a:rPr lang="tr" sz="2000" b="0" i="0" u="none" baseline="0" dirty="0">
                <a:ea typeface="Verdana" panose="020B0604030504040204" pitchFamily="34" charset="0"/>
              </a:rPr>
              <a:t>RAM, ağ bağlantıları, ön bellekler, çalışan işlemler, kayıt defteri</a:t>
            </a:r>
          </a:p>
          <a:p>
            <a:pPr algn="l" rtl="0"/>
            <a:r>
              <a:rPr lang="tr" sz="2800" b="1" i="0" u="none" baseline="0" dirty="0">
                <a:solidFill>
                  <a:srgbClr val="0070C0"/>
                </a:solidFill>
              </a:rPr>
              <a:t>Geçici veriler</a:t>
            </a:r>
          </a:p>
          <a:p>
            <a:pPr algn="l" rtl="0"/>
            <a:r>
              <a:rPr lang="tr" sz="2800" b="1" i="0" u="none" baseline="0" dirty="0">
                <a:solidFill>
                  <a:srgbClr val="0070C0"/>
                </a:solidFill>
              </a:rPr>
              <a:t>Olay yerinde erişilebilir olan veriler</a:t>
            </a:r>
          </a:p>
          <a:p>
            <a:pPr lvl="1" algn="l" rtl="0"/>
            <a:r>
              <a:rPr lang="tr" sz="2000" b="0" i="0" u="none" baseline="0" dirty="0">
                <a:ea typeface="Verdana" panose="020B0604030504040204" pitchFamily="34" charset="0"/>
              </a:rPr>
              <a:t>Takılı olan şifrelenmiş birimler </a:t>
            </a:r>
          </a:p>
          <a:p>
            <a:pPr lvl="1" algn="l" rtl="0"/>
            <a:r>
              <a:rPr lang="tr" sz="2000" b="0" i="0" u="none" baseline="0" dirty="0">
                <a:ea typeface="Verdana" panose="020B0604030504040204" pitchFamily="34" charset="0"/>
              </a:rPr>
              <a:t>Bulut tabanlı depolama gibi uzak depolama (hukuki yönergelere tabi)</a:t>
            </a:r>
            <a:endParaRPr lang="tr" dirty="0">
              <a:ea typeface="Verdana" panose="020B0604030504040204" pitchFamily="34" charset="0"/>
            </a:endParaRPr>
          </a:p>
          <a:p>
            <a:pPr marL="0" indent="0" algn="ctr" rtl="0">
              <a:buNone/>
            </a:pPr>
            <a:r>
              <a:rPr lang="tr" sz="2800" b="1" i="0" u="none" baseline="0" dirty="0">
                <a:solidFill>
                  <a:srgbClr val="FF0000"/>
                </a:solidFill>
                <a:ea typeface="Verdana" panose="020B0604030504040204" pitchFamily="34" charset="0"/>
              </a:rPr>
              <a:t>Bunlar 1. İlke kapsamında değişikliklere sebep olur</a:t>
            </a:r>
          </a:p>
          <a:p>
            <a:pPr marL="0" indent="0" algn="ctr" rtl="0">
              <a:buNone/>
            </a:pPr>
            <a:r>
              <a:rPr lang="tr" sz="2800" b="1" i="0" u="none" baseline="0" dirty="0">
                <a:solidFill>
                  <a:srgbClr val="FF0000"/>
                </a:solidFill>
                <a:ea typeface="Verdana" panose="020B0604030504040204" pitchFamily="34" charset="0"/>
              </a:rPr>
              <a:t>ve daha fazla incelemeye tabidir</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31947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bilişimde canlı veri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1" i="0" u="none" baseline="0">
                <a:ea typeface="Verdana" panose="020B0604030504040204" pitchFamily="34" charset="0"/>
              </a:rPr>
              <a:t>Canlı veri analizi gerçekleştirmek için</a:t>
            </a:r>
          </a:p>
          <a:p>
            <a:pPr algn="l" rtl="0"/>
            <a:r>
              <a:rPr lang="tr" b="0" i="0" u="none" baseline="0">
                <a:ea typeface="Verdana" panose="020B0604030504040204" pitchFamily="34" charset="0"/>
              </a:rPr>
              <a:t>Özel eğitim almış bir uzmana ihtiyaç duyulur</a:t>
            </a:r>
          </a:p>
          <a:p>
            <a:pPr algn="l" rtl="0"/>
            <a:r>
              <a:rPr lang="tr" b="0" i="0" u="none" baseline="0">
                <a:ea typeface="Verdana" panose="020B0604030504040204" pitchFamily="34" charset="0"/>
              </a:rPr>
              <a:t>Uygulamalı deneyim</a:t>
            </a:r>
          </a:p>
          <a:p>
            <a:pPr algn="l" rtl="0"/>
            <a:r>
              <a:rPr lang="tr" b="0" i="0" u="none" baseline="0">
                <a:ea typeface="Verdana" panose="020B0604030504040204" pitchFamily="34" charset="0"/>
              </a:rPr>
              <a:t>Geçerliliği doğrulanmış araçlar</a:t>
            </a:r>
          </a:p>
          <a:p>
            <a:pPr marL="0" indent="0" algn="l" rtl="0">
              <a:buNone/>
            </a:pPr>
            <a:endParaRPr lang="tr" dirty="0">
              <a:ea typeface="Verdana" panose="020B0604030504040204" pitchFamily="34" charset="0"/>
            </a:endParaRPr>
          </a:p>
          <a:p>
            <a:pPr marL="0" indent="0" algn="l" rtl="0">
              <a:buNone/>
            </a:pPr>
            <a:r>
              <a:rPr lang="tr" sz="2800" b="0" i="0" u="none" baseline="0">
                <a:ea typeface="Verdana" panose="020B0604030504040204" pitchFamily="34" charset="0"/>
              </a:rPr>
              <a:t>Bunu yapacak kimse yoksa, fişi çekip bu fırsatı kaybetmek, verilerle oynayıp delillerin kullanılamaz hale getirilmesinden daha mantıklıdır.</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2233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Avrupa Konseyi canlı veri akış şeması</a:t>
            </a:r>
            <a:endParaRPr lang="tr" sz="2000" dirty="0">
              <a:solidFill>
                <a:schemeClr val="bg1"/>
              </a:solidFill>
              <a:latin typeface="Verdana" charset="0"/>
              <a:cs typeface="Verdana" charset="0"/>
            </a:endParaRPr>
          </a:p>
        </p:txBody>
      </p:sp>
      <p:pic>
        <p:nvPicPr>
          <p:cNvPr id="2" name="Picture 1">
            <a:extLst>
              <a:ext uri="{FF2B5EF4-FFF2-40B4-BE49-F238E27FC236}">
                <a16:creationId xmlns:a16="http://schemas.microsoft.com/office/drawing/2014/main" id="{35F7350E-24B2-4776-9A2A-E85551317E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1196752"/>
            <a:ext cx="4032448" cy="5297598"/>
          </a:xfrm>
          <a:prstGeom prst="rect">
            <a:avLst/>
          </a:prstGeom>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1531522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t>55</a:t>
            </a:fld>
            <a:endParaRPr lang="tr" dirty="0">
              <a:solidFill>
                <a:prstClr val="black">
                  <a:tint val="75000"/>
                </a:prstClr>
              </a:solidFill>
            </a:endParaRPr>
          </a:p>
        </p:txBody>
      </p:sp>
    </p:spTree>
    <p:extLst>
      <p:ext uri="{BB962C8B-B14F-4D97-AF65-F5344CB8AC3E}">
        <p14:creationId xmlns:p14="http://schemas.microsoft.com/office/powerpoint/2010/main" val="2129405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t>Adlİ bİLİŞİm</a:t>
            </a:r>
            <a:endParaRPr lang="tr" b="1" i="0" u="none" baseline="0"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Dijital ve Elektronik Deliller</a:t>
            </a: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5</a:t>
            </a:r>
            <a:endParaRPr lang="tr" sz="2000" dirty="0">
              <a:solidFill>
                <a:schemeClr val="bg1"/>
              </a:solidFill>
              <a:latin typeface="Verdana" charset="0"/>
              <a:cs typeface="Verdana" charset="0"/>
            </a:endParaRP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961281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bilimler</a:t>
            </a:r>
            <a:endParaRPr lang="tr" sz="2000" dirty="0">
              <a:solidFill>
                <a:schemeClr val="bg1"/>
              </a:solidFill>
              <a:latin typeface="Verdana" charset="0"/>
              <a:cs typeface="Verdana" charset="0"/>
            </a:endParaRPr>
          </a:p>
        </p:txBody>
      </p:sp>
      <p:sp>
        <p:nvSpPr>
          <p:cNvPr id="22" name="Rectangle: Rounded Corners 21">
            <a:extLst>
              <a:ext uri="{FF2B5EF4-FFF2-40B4-BE49-F238E27FC236}">
                <a16:creationId xmlns:a16="http://schemas.microsoft.com/office/drawing/2014/main" id="{3E9CBFB4-C7C0-4488-B7B8-67FED4DF1917}"/>
              </a:ext>
            </a:extLst>
          </p:cNvPr>
          <p:cNvSpPr/>
          <p:nvPr/>
        </p:nvSpPr>
        <p:spPr>
          <a:xfrm>
            <a:off x="72486" y="1182611"/>
            <a:ext cx="1397804" cy="8717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M.Ö. 275</a:t>
            </a:r>
          </a:p>
          <a:p>
            <a:pPr algn="ctr" rtl="0"/>
            <a:r>
              <a:rPr lang="tr" b="0" i="0" u="none" baseline="0"/>
              <a:t>Arşimet</a:t>
            </a:r>
          </a:p>
        </p:txBody>
      </p:sp>
      <p:sp>
        <p:nvSpPr>
          <p:cNvPr id="24" name="Rectangle: Rounded Corners 23">
            <a:extLst>
              <a:ext uri="{FF2B5EF4-FFF2-40B4-BE49-F238E27FC236}">
                <a16:creationId xmlns:a16="http://schemas.microsoft.com/office/drawing/2014/main" id="{4E0C5212-E31A-4B5D-9582-A777F1CA6AEF}"/>
              </a:ext>
            </a:extLst>
          </p:cNvPr>
          <p:cNvSpPr/>
          <p:nvPr/>
        </p:nvSpPr>
        <p:spPr>
          <a:xfrm>
            <a:off x="6078951" y="1182611"/>
            <a:ext cx="1420302" cy="77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1590</a:t>
            </a:r>
          </a:p>
          <a:p>
            <a:pPr algn="ctr" rtl="0"/>
            <a:r>
              <a:rPr lang="tr" b="0" i="0" u="none" baseline="0"/>
              <a:t>Mikroskop</a:t>
            </a:r>
          </a:p>
        </p:txBody>
      </p:sp>
      <p:sp>
        <p:nvSpPr>
          <p:cNvPr id="23" name="Rectangle: Rounded Corners 22">
            <a:extLst>
              <a:ext uri="{FF2B5EF4-FFF2-40B4-BE49-F238E27FC236}">
                <a16:creationId xmlns:a16="http://schemas.microsoft.com/office/drawing/2014/main" id="{D1F0F349-BD2D-4D70-97F6-A773158A84F4}"/>
              </a:ext>
            </a:extLst>
          </p:cNvPr>
          <p:cNvSpPr/>
          <p:nvPr/>
        </p:nvSpPr>
        <p:spPr>
          <a:xfrm>
            <a:off x="3258830" y="1199807"/>
            <a:ext cx="1135517" cy="827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1302</a:t>
            </a:r>
          </a:p>
          <a:p>
            <a:pPr algn="ctr" rtl="0"/>
            <a:r>
              <a:rPr lang="tr" b="0" i="0" u="none" baseline="0"/>
              <a:t>Otopsi</a:t>
            </a:r>
          </a:p>
        </p:txBody>
      </p:sp>
      <p:pic>
        <p:nvPicPr>
          <p:cNvPr id="15" name="Picture 14">
            <a:extLst>
              <a:ext uri="{FF2B5EF4-FFF2-40B4-BE49-F238E27FC236}">
                <a16:creationId xmlns:a16="http://schemas.microsoft.com/office/drawing/2014/main" id="{1B3D136C-3283-45AB-BE63-B11CC31894DD}"/>
              </a:ext>
            </a:extLst>
          </p:cNvPr>
          <p:cNvPicPr>
            <a:picLocks noChangeAspect="1"/>
          </p:cNvPicPr>
          <p:nvPr/>
        </p:nvPicPr>
        <p:blipFill>
          <a:blip r:embed="rId4" cstate="print"/>
          <a:stretch>
            <a:fillRect/>
          </a:stretch>
        </p:blipFill>
        <p:spPr>
          <a:xfrm>
            <a:off x="3710090" y="1486193"/>
            <a:ext cx="2128445" cy="1407059"/>
          </a:xfrm>
          <a:prstGeom prst="rect">
            <a:avLst/>
          </a:prstGeom>
          <a:ln>
            <a:solidFill>
              <a:schemeClr val="accent1"/>
            </a:solidFill>
          </a:ln>
        </p:spPr>
      </p:pic>
      <p:pic>
        <p:nvPicPr>
          <p:cNvPr id="14" name="Picture 13">
            <a:extLst>
              <a:ext uri="{FF2B5EF4-FFF2-40B4-BE49-F238E27FC236}">
                <a16:creationId xmlns:a16="http://schemas.microsoft.com/office/drawing/2014/main" id="{CD7F0883-DEF5-4772-9F8A-7B4A989ED9C1}"/>
              </a:ext>
            </a:extLst>
          </p:cNvPr>
          <p:cNvPicPr>
            <a:picLocks noChangeAspect="1"/>
          </p:cNvPicPr>
          <p:nvPr/>
        </p:nvPicPr>
        <p:blipFill>
          <a:blip r:embed="rId5" cstate="print"/>
          <a:stretch>
            <a:fillRect/>
          </a:stretch>
        </p:blipFill>
        <p:spPr>
          <a:xfrm>
            <a:off x="851150" y="1486194"/>
            <a:ext cx="2196775" cy="1407058"/>
          </a:xfrm>
          <a:prstGeom prst="rect">
            <a:avLst/>
          </a:prstGeom>
        </p:spPr>
      </p:pic>
      <p:pic>
        <p:nvPicPr>
          <p:cNvPr id="16" name="Picture 15">
            <a:extLst>
              <a:ext uri="{FF2B5EF4-FFF2-40B4-BE49-F238E27FC236}">
                <a16:creationId xmlns:a16="http://schemas.microsoft.com/office/drawing/2014/main" id="{08A02C0D-523A-4C8C-B291-409F9B10F51E}"/>
              </a:ext>
            </a:extLst>
          </p:cNvPr>
          <p:cNvPicPr>
            <a:picLocks noChangeAspect="1"/>
          </p:cNvPicPr>
          <p:nvPr/>
        </p:nvPicPr>
        <p:blipFill>
          <a:blip r:embed="rId6" cstate="print"/>
          <a:stretch>
            <a:fillRect/>
          </a:stretch>
        </p:blipFill>
        <p:spPr>
          <a:xfrm>
            <a:off x="6789102" y="1498748"/>
            <a:ext cx="1902547" cy="1407059"/>
          </a:xfrm>
          <a:prstGeom prst="rect">
            <a:avLst/>
          </a:prstGeom>
        </p:spPr>
      </p:pic>
      <p:sp>
        <p:nvSpPr>
          <p:cNvPr id="26" name="Rectangle: Rounded Corners 25">
            <a:extLst>
              <a:ext uri="{FF2B5EF4-FFF2-40B4-BE49-F238E27FC236}">
                <a16:creationId xmlns:a16="http://schemas.microsoft.com/office/drawing/2014/main" id="{86F983ED-1B47-4E2B-B85D-99DFFD43FF29}"/>
              </a:ext>
            </a:extLst>
          </p:cNvPr>
          <p:cNvSpPr/>
          <p:nvPr/>
        </p:nvSpPr>
        <p:spPr>
          <a:xfrm>
            <a:off x="3185588" y="2968825"/>
            <a:ext cx="926123" cy="940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1888</a:t>
            </a:r>
          </a:p>
          <a:p>
            <a:pPr algn="ctr" rtl="0"/>
            <a:r>
              <a:rPr lang="tr" b="0" i="0" u="none" baseline="0"/>
              <a:t>Olay Yeri Fotoğrafları</a:t>
            </a:r>
          </a:p>
        </p:txBody>
      </p:sp>
      <p:sp>
        <p:nvSpPr>
          <p:cNvPr id="25" name="Rectangle: Rounded Corners 24">
            <a:extLst>
              <a:ext uri="{FF2B5EF4-FFF2-40B4-BE49-F238E27FC236}">
                <a16:creationId xmlns:a16="http://schemas.microsoft.com/office/drawing/2014/main" id="{714C10EF-1769-4AF4-A531-E336B5490606}"/>
              </a:ext>
            </a:extLst>
          </p:cNvPr>
          <p:cNvSpPr/>
          <p:nvPr/>
        </p:nvSpPr>
        <p:spPr>
          <a:xfrm>
            <a:off x="126986" y="3013577"/>
            <a:ext cx="1145148" cy="871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1835</a:t>
            </a:r>
            <a:r>
              <a:rPr lang="tr"/>
              <a:t/>
            </a:r>
            <a:br>
              <a:rPr lang="tr"/>
            </a:br>
            <a:r>
              <a:rPr lang="tr" b="0" i="0" u="none" baseline="0"/>
              <a:t>Balistik</a:t>
            </a:r>
          </a:p>
        </p:txBody>
      </p:sp>
      <p:sp>
        <p:nvSpPr>
          <p:cNvPr id="27" name="Rectangle: Rounded Corners 26">
            <a:extLst>
              <a:ext uri="{FF2B5EF4-FFF2-40B4-BE49-F238E27FC236}">
                <a16:creationId xmlns:a16="http://schemas.microsoft.com/office/drawing/2014/main" id="{20A1977F-3A30-41D6-BB51-DED0AE85CD7B}"/>
              </a:ext>
            </a:extLst>
          </p:cNvPr>
          <p:cNvSpPr/>
          <p:nvPr/>
        </p:nvSpPr>
        <p:spPr>
          <a:xfrm>
            <a:off x="6285275" y="3080319"/>
            <a:ext cx="926123" cy="897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1892</a:t>
            </a:r>
          </a:p>
          <a:p>
            <a:pPr algn="ctr" rtl="0"/>
            <a:r>
              <a:rPr lang="tr" b="0" i="0" u="none" baseline="0"/>
              <a:t>Parmak</a:t>
            </a:r>
          </a:p>
          <a:p>
            <a:pPr algn="ctr" rtl="0"/>
            <a:r>
              <a:rPr lang="tr" b="0" i="0" u="none" baseline="0"/>
              <a:t>İzleri</a:t>
            </a:r>
          </a:p>
        </p:txBody>
      </p:sp>
      <p:pic>
        <p:nvPicPr>
          <p:cNvPr id="19" name="Picture 2" descr="Image result for fingerprint">
            <a:extLst>
              <a:ext uri="{FF2B5EF4-FFF2-40B4-BE49-F238E27FC236}">
                <a16:creationId xmlns:a16="http://schemas.microsoft.com/office/drawing/2014/main" id="{E5251DA6-15BE-42FD-89FE-11E830BA22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05142" y="3152850"/>
            <a:ext cx="1953381" cy="146503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BDE2D5EC-E71A-4065-A8DF-CF990541DE69}"/>
              </a:ext>
            </a:extLst>
          </p:cNvPr>
          <p:cNvPicPr>
            <a:picLocks noChangeAspect="1"/>
          </p:cNvPicPr>
          <p:nvPr/>
        </p:nvPicPr>
        <p:blipFill>
          <a:blip r:embed="rId8" cstate="print"/>
          <a:stretch>
            <a:fillRect/>
          </a:stretch>
        </p:blipFill>
        <p:spPr>
          <a:xfrm>
            <a:off x="990352" y="3210031"/>
            <a:ext cx="2048892" cy="1411351"/>
          </a:xfrm>
          <a:prstGeom prst="rect">
            <a:avLst/>
          </a:prstGeom>
          <a:ln>
            <a:solidFill>
              <a:schemeClr val="accent1"/>
            </a:solidFill>
          </a:ln>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8" name="Picture 17">
            <a:extLst>
              <a:ext uri="{FF2B5EF4-FFF2-40B4-BE49-F238E27FC236}">
                <a16:creationId xmlns:a16="http://schemas.microsoft.com/office/drawing/2014/main" id="{4F9D2658-45E4-4403-9E96-4FC740463AD9}"/>
              </a:ext>
            </a:extLst>
          </p:cNvPr>
          <p:cNvPicPr>
            <a:picLocks noChangeAspect="1"/>
          </p:cNvPicPr>
          <p:nvPr/>
        </p:nvPicPr>
        <p:blipFill>
          <a:blip r:embed="rId9" cstate="print"/>
          <a:stretch>
            <a:fillRect/>
          </a:stretch>
        </p:blipFill>
        <p:spPr>
          <a:xfrm>
            <a:off x="3555759" y="3280521"/>
            <a:ext cx="2437105" cy="1340861"/>
          </a:xfrm>
          <a:prstGeom prst="rect">
            <a:avLst/>
          </a:prstGeom>
          <a:ln>
            <a:solidFill>
              <a:schemeClr val="accent1"/>
            </a:solidFill>
          </a:ln>
        </p:spPr>
      </p:pic>
      <p:sp>
        <p:nvSpPr>
          <p:cNvPr id="28" name="Rectangle: Rounded Corners 27">
            <a:extLst>
              <a:ext uri="{FF2B5EF4-FFF2-40B4-BE49-F238E27FC236}">
                <a16:creationId xmlns:a16="http://schemas.microsoft.com/office/drawing/2014/main" id="{27C5E0C3-E0B2-416F-B48A-36A0A5092B8C}"/>
              </a:ext>
            </a:extLst>
          </p:cNvPr>
          <p:cNvSpPr/>
          <p:nvPr/>
        </p:nvSpPr>
        <p:spPr>
          <a:xfrm>
            <a:off x="412910" y="4926338"/>
            <a:ext cx="926123" cy="844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1901</a:t>
            </a:r>
          </a:p>
          <a:p>
            <a:pPr algn="ctr" rtl="0"/>
            <a:r>
              <a:rPr lang="tr" b="0" i="0" u="none" baseline="0"/>
              <a:t>Kan</a:t>
            </a:r>
          </a:p>
        </p:txBody>
      </p:sp>
      <p:sp>
        <p:nvSpPr>
          <p:cNvPr id="29" name="Rectangle: Rounded Corners 28">
            <a:extLst>
              <a:ext uri="{FF2B5EF4-FFF2-40B4-BE49-F238E27FC236}">
                <a16:creationId xmlns:a16="http://schemas.microsoft.com/office/drawing/2014/main" id="{31857FD7-C55F-465D-A9E6-4F62496FAD0F}"/>
              </a:ext>
            </a:extLst>
          </p:cNvPr>
          <p:cNvSpPr/>
          <p:nvPr/>
        </p:nvSpPr>
        <p:spPr>
          <a:xfrm>
            <a:off x="3254728" y="4968895"/>
            <a:ext cx="926123" cy="781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1984</a:t>
            </a:r>
          </a:p>
          <a:p>
            <a:pPr algn="ctr" rtl="0"/>
            <a:r>
              <a:rPr lang="tr" b="0" i="0" u="none" baseline="0"/>
              <a:t>DNA</a:t>
            </a:r>
          </a:p>
        </p:txBody>
      </p:sp>
      <p:sp>
        <p:nvSpPr>
          <p:cNvPr id="5" name="Rectangle: Rounded Corners 4">
            <a:extLst>
              <a:ext uri="{FF2B5EF4-FFF2-40B4-BE49-F238E27FC236}">
                <a16:creationId xmlns:a16="http://schemas.microsoft.com/office/drawing/2014/main" id="{A2C1C41E-9FF0-42D8-8E99-D277F63985C8}"/>
              </a:ext>
            </a:extLst>
          </p:cNvPr>
          <p:cNvSpPr/>
          <p:nvPr/>
        </p:nvSpPr>
        <p:spPr>
          <a:xfrm>
            <a:off x="5992864" y="4989275"/>
            <a:ext cx="1218534" cy="955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1993</a:t>
            </a:r>
          </a:p>
          <a:p>
            <a:pPr algn="ctr" rtl="0"/>
            <a:r>
              <a:rPr lang="tr" b="0" i="0" u="none" baseline="0"/>
              <a:t>Adli</a:t>
            </a:r>
          </a:p>
          <a:p>
            <a:pPr algn="ctr" rtl="0"/>
            <a:r>
              <a:rPr lang="tr" b="0" i="0" u="none" baseline="0"/>
              <a:t>Bilişim</a:t>
            </a:r>
          </a:p>
        </p:txBody>
      </p:sp>
      <p:pic>
        <p:nvPicPr>
          <p:cNvPr id="20" name="Picture 19">
            <a:extLst>
              <a:ext uri="{FF2B5EF4-FFF2-40B4-BE49-F238E27FC236}">
                <a16:creationId xmlns:a16="http://schemas.microsoft.com/office/drawing/2014/main" id="{89E7DF8A-78CC-4F79-BD47-09E15ED60144}"/>
              </a:ext>
            </a:extLst>
          </p:cNvPr>
          <p:cNvPicPr>
            <a:picLocks noChangeAspect="1"/>
          </p:cNvPicPr>
          <p:nvPr/>
        </p:nvPicPr>
        <p:blipFill>
          <a:blip r:embed="rId10" cstate="print"/>
          <a:stretch>
            <a:fillRect/>
          </a:stretch>
        </p:blipFill>
        <p:spPr>
          <a:xfrm>
            <a:off x="713576" y="5121260"/>
            <a:ext cx="2146945" cy="1251790"/>
          </a:xfrm>
          <a:prstGeom prst="rect">
            <a:avLst/>
          </a:prstGeom>
          <a:ln>
            <a:solidFill>
              <a:schemeClr val="accent1"/>
            </a:solidFill>
          </a:ln>
        </p:spPr>
      </p:pic>
      <p:pic>
        <p:nvPicPr>
          <p:cNvPr id="21" name="Picture 2" descr="Image result for dna">
            <a:extLst>
              <a:ext uri="{FF2B5EF4-FFF2-40B4-BE49-F238E27FC236}">
                <a16:creationId xmlns:a16="http://schemas.microsoft.com/office/drawing/2014/main" id="{50D4AA9F-E20E-40CD-90EE-3CB6AC90E34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61725" y="5158915"/>
            <a:ext cx="1862403" cy="126643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31" name="Picture 4">
            <a:extLst>
              <a:ext uri="{FF2B5EF4-FFF2-40B4-BE49-F238E27FC236}">
                <a16:creationId xmlns:a16="http://schemas.microsoft.com/office/drawing/2014/main" id="{5DFD052A-9B7E-4EE6-8ED9-E5688DDE35E5}"/>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b="65445"/>
          <a:stretch/>
        </p:blipFill>
        <p:spPr bwMode="auto">
          <a:xfrm>
            <a:off x="6465662" y="5172961"/>
            <a:ext cx="2108710" cy="12523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0159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Analog ve Dijital</a:t>
            </a:r>
            <a:endParaRPr lang="tr" sz="2000" dirty="0">
              <a:solidFill>
                <a:schemeClr val="bg1"/>
              </a:solidFill>
              <a:latin typeface="Verdana" charset="0"/>
              <a:cs typeface="Verdana" charset="0"/>
            </a:endParaRPr>
          </a:p>
        </p:txBody>
      </p:sp>
      <p:pic>
        <p:nvPicPr>
          <p:cNvPr id="16" name="Picture 2" descr="http://www.xelajo-onlineshop.de/images/articles/a537781214defc642c78a37c74bf3764_5.jpg">
            <a:extLst>
              <a:ext uri="{FF2B5EF4-FFF2-40B4-BE49-F238E27FC236}">
                <a16:creationId xmlns:a16="http://schemas.microsoft.com/office/drawing/2014/main" id="{ABD01D36-839D-4689-9835-FE020BAB3AD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1342" r="8998" b="21475"/>
          <a:stretch/>
        </p:blipFill>
        <p:spPr bwMode="auto">
          <a:xfrm>
            <a:off x="4972876" y="1256519"/>
            <a:ext cx="2839484" cy="119199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060C1CD8-18EA-47B7-8E99-2BF5762D15F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512" y="1288664"/>
            <a:ext cx="2304256" cy="174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4" descr="https://whereismydata.files.wordpress.com/2009/04/e-sata-write-blocker.jpg">
            <a:extLst>
              <a:ext uri="{FF2B5EF4-FFF2-40B4-BE49-F238E27FC236}">
                <a16:creationId xmlns:a16="http://schemas.microsoft.com/office/drawing/2014/main" id="{E47A8158-4A83-4AB1-B78F-04E1FD20FF6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48990" y="1899442"/>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http://www.stitec.de/images/pictures/computer.png">
            <a:extLst>
              <a:ext uri="{FF2B5EF4-FFF2-40B4-BE49-F238E27FC236}">
                <a16:creationId xmlns:a16="http://schemas.microsoft.com/office/drawing/2014/main" id="{E969852F-4EF5-4440-B7CE-E08E7E78B458}"/>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3076" b="8249"/>
          <a:stretch/>
        </p:blipFill>
        <p:spPr bwMode="auto">
          <a:xfrm>
            <a:off x="2191164" y="2259315"/>
            <a:ext cx="2023190" cy="1591727"/>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20" name="Picture 2" descr="http://www.vetmed.vt.edu/education/curriculum/vm8054/labs/lab14/IMAGES/FINGERPRINT.jpg">
            <a:extLst>
              <a:ext uri="{FF2B5EF4-FFF2-40B4-BE49-F238E27FC236}">
                <a16:creationId xmlns:a16="http://schemas.microsoft.com/office/drawing/2014/main" id="{20D42B88-33DB-4B07-93A3-62518DAE4D5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62772" y="3479392"/>
            <a:ext cx="1599305" cy="231296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hillsborotx.org/wp-content/uploads/2010/02/crime-scene-31.jpg">
            <a:extLst>
              <a:ext uri="{FF2B5EF4-FFF2-40B4-BE49-F238E27FC236}">
                <a16:creationId xmlns:a16="http://schemas.microsoft.com/office/drawing/2014/main" id="{FC80CB1D-D699-4346-AB5B-10B3B3D9CA2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4905" y="3883433"/>
            <a:ext cx="1156890" cy="201255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http://osx.wdfiles.com/local--files/icon:hashtab/HashTab.png">
            <a:extLst>
              <a:ext uri="{FF2B5EF4-FFF2-40B4-BE49-F238E27FC236}">
                <a16:creationId xmlns:a16="http://schemas.microsoft.com/office/drawing/2014/main" id="{1AD895B8-702B-4E37-9E8F-2FD44E18E68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76256" y="4409492"/>
            <a:ext cx="1845036" cy="184503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a:extLst>
              <a:ext uri="{FF2B5EF4-FFF2-40B4-BE49-F238E27FC236}">
                <a16:creationId xmlns:a16="http://schemas.microsoft.com/office/drawing/2014/main" id="{6715F35B-4618-4267-91BB-2E6B49E395DE}"/>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b="58660"/>
          <a:stretch/>
        </p:blipFill>
        <p:spPr bwMode="auto">
          <a:xfrm>
            <a:off x="2083087" y="4661766"/>
            <a:ext cx="2135040" cy="15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4585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bilişimin tanımı</a:t>
            </a:r>
            <a:endParaRPr lang="tr" sz="2000" dirty="0">
              <a:solidFill>
                <a:schemeClr val="bg1"/>
              </a:solidFill>
              <a:latin typeface="Verdana" charset="0"/>
              <a:cs typeface="Verdana" charset="0"/>
            </a:endParaRPr>
          </a:p>
        </p:txBody>
      </p:sp>
      <p:pic>
        <p:nvPicPr>
          <p:cNvPr id="14" name="Picture 13">
            <a:extLst>
              <a:ext uri="{FF2B5EF4-FFF2-40B4-BE49-F238E27FC236}">
                <a16:creationId xmlns:a16="http://schemas.microsoft.com/office/drawing/2014/main" id="{BFC0A3CC-0EBA-44B4-A92E-9461E5DB4557}"/>
              </a:ext>
            </a:extLst>
          </p:cNvPr>
          <p:cNvPicPr>
            <a:picLocks noChangeAspect="1"/>
          </p:cNvPicPr>
          <p:nvPr/>
        </p:nvPicPr>
        <p:blipFill>
          <a:blip r:embed="rId4" cstate="print"/>
          <a:stretch>
            <a:fillRect/>
          </a:stretch>
        </p:blipFill>
        <p:spPr>
          <a:xfrm>
            <a:off x="729444" y="1270001"/>
            <a:ext cx="7380312" cy="4896860"/>
          </a:xfrm>
          <a:prstGeom prst="rect">
            <a:avLst/>
          </a:prstGeom>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685006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schemeClr val="bg1"/>
                </a:solidFill>
                <a:latin typeface="Verdana" charset="0"/>
                <a:cs typeface="Verdana" charset="0"/>
              </a:rPr>
              <a:t>Tanımlar</a:t>
            </a:r>
            <a:endParaRPr lang="tr" sz="2000" dirty="0">
              <a:solidFill>
                <a:prstClr val="white"/>
              </a:solidFill>
              <a:latin typeface="Verdana" charset="0"/>
              <a:cs typeface="Verdana" charset="0"/>
            </a:endParaRPr>
          </a:p>
        </p:txBody>
      </p:sp>
      <p:sp>
        <p:nvSpPr>
          <p:cNvPr id="2" name="Content Placeholder 1"/>
          <p:cNvSpPr>
            <a:spLocks noGrp="1"/>
          </p:cNvSpPr>
          <p:nvPr>
            <p:ph idx="1"/>
          </p:nvPr>
        </p:nvSpPr>
        <p:spPr>
          <a:xfrm>
            <a:off x="457200" y="1270001"/>
            <a:ext cx="8229600" cy="4525963"/>
          </a:xfrm>
        </p:spPr>
        <p:txBody>
          <a:bodyPr/>
          <a:lstStyle/>
          <a:p>
            <a:pPr marL="0" indent="0" algn="l" rtl="0">
              <a:buNone/>
            </a:pPr>
            <a:r>
              <a:rPr lang="tr" b="1" i="0" u="none" baseline="0" dirty="0">
                <a:solidFill>
                  <a:srgbClr val="0070C0"/>
                </a:solidFill>
              </a:rPr>
              <a:t>Delil</a:t>
            </a:r>
          </a:p>
          <a:p>
            <a:pPr lvl="1" algn="just" rtl="0"/>
            <a:r>
              <a:rPr lang="tr" b="0" i="0" u="none" baseline="0" dirty="0"/>
              <a:t>"bir davada ileri sürülen iddialara mahkeme veya jürinin inanmasını sağlamak amacıyla tarafların yazılı olarak ve tanıklar, kayıtlar, dokümanlar, ibrazlar, somut nesneler vb. aracılığıyla yasal olarak sunduğu her türlü </a:t>
            </a:r>
            <a:r>
              <a:rPr lang="tr" b="0" i="0" u="none" baseline="0" dirty="0" smtClean="0"/>
              <a:t>delil </a:t>
            </a:r>
            <a:r>
              <a:rPr lang="tr" b="0" i="0" u="none" baseline="0" dirty="0"/>
              <a:t>veya ispatlayıcı unsur"</a:t>
            </a:r>
          </a:p>
          <a:p>
            <a:pPr marL="57150" indent="0" algn="l" rtl="0">
              <a:buNone/>
            </a:pPr>
            <a:r>
              <a:rPr lang="tr" b="1" i="0" u="none" baseline="0" dirty="0">
                <a:solidFill>
                  <a:srgbClr val="0070C0"/>
                </a:solidFill>
              </a:rPr>
              <a:t>Elektronik Delil?</a:t>
            </a:r>
          </a:p>
          <a:p>
            <a:pPr lvl="1" algn="just" rtl="0"/>
            <a:r>
              <a:rPr lang="tr" b="0" i="0" u="none" baseline="0" dirty="0"/>
              <a:t>Elektronik bir cihazdan elde edilen delil</a:t>
            </a:r>
          </a:p>
          <a:p>
            <a:pPr lvl="1" algn="just" rtl="0"/>
            <a:r>
              <a:rPr lang="tr" b="0" i="0" u="none" baseline="0" dirty="0"/>
              <a:t>Genellikle davada kabul edilebilir</a:t>
            </a:r>
            <a:endParaRPr lang="tr" dirty="0"/>
          </a:p>
          <a:p>
            <a:endParaRPr lang="tr" dirty="0"/>
          </a:p>
        </p:txBody>
      </p:sp>
      <p:sp>
        <p:nvSpPr>
          <p:cNvPr id="13" name="TextBox 12">
            <a:extLst>
              <a:ext uri="{FF2B5EF4-FFF2-40B4-BE49-F238E27FC236}">
                <a16:creationId xmlns:a16="http://schemas.microsoft.com/office/drawing/2014/main" id="{B55BEA0C-5F17-494A-A733-C5B83EC6AFB8}"/>
              </a:ext>
            </a:extLst>
          </p:cNvPr>
          <p:cNvSpPr txBox="1"/>
          <p:nvPr/>
        </p:nvSpPr>
        <p:spPr>
          <a:xfrm>
            <a:off x="6467654" y="4535942"/>
            <a:ext cx="2411782" cy="307777"/>
          </a:xfrm>
          <a:prstGeom prst="rect">
            <a:avLst/>
          </a:prstGeom>
          <a:noFill/>
        </p:spPr>
        <p:txBody>
          <a:bodyPr wrap="square" rtlCol="0">
            <a:spAutoFit/>
          </a:bodyPr>
          <a:lstStyle/>
          <a:p>
            <a:pPr algn="l" rtl="0"/>
            <a:r>
              <a:rPr lang="tr" sz="1400" b="0" i="0" u="none" baseline="0"/>
              <a:t>Kaynak: Black's Hukuk Sözlüğü</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914400" rtl="0" eaLnBrk="0" fontAlgn="base" hangingPunct="0">
              <a:spcBef>
                <a:spcPct val="0"/>
              </a:spcBef>
              <a:spcAft>
                <a:spcPct val="0"/>
              </a:spcAft>
              <a:defRPr/>
            </a:pPr>
            <a:r>
              <a:rPr lang="tr" sz="1200" b="1" i="0" u="none" baseline="0">
                <a:solidFill>
                  <a:srgbClr val="FFFFFF"/>
                </a:solidFill>
                <a:latin typeface="Verdana" charset="0"/>
                <a:cs typeface="Verdana" charset="0"/>
              </a:rPr>
              <a:t>www.coe.int/cybercrime</a:t>
            </a:r>
            <a:endParaRPr lang="tr" sz="1200" dirty="0">
              <a:solidFill>
                <a:prstClr val="white"/>
              </a:solidFill>
            </a:endParaRPr>
          </a:p>
        </p:txBody>
      </p:sp>
    </p:spTree>
    <p:extLst>
      <p:ext uri="{BB962C8B-B14F-4D97-AF65-F5344CB8AC3E}">
        <p14:creationId xmlns:p14="http://schemas.microsoft.com/office/powerpoint/2010/main" val="40071698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bilişimde aşamalar</a:t>
            </a:r>
            <a:endParaRPr lang="tr" sz="2000" dirty="0">
              <a:solidFill>
                <a:schemeClr val="bg1"/>
              </a:solidFill>
              <a:latin typeface="Verdana" charset="0"/>
              <a:cs typeface="Verdana" charset="0"/>
            </a:endParaRPr>
          </a:p>
        </p:txBody>
      </p:sp>
      <p:graphicFrame>
        <p:nvGraphicFramePr>
          <p:cNvPr id="8" name="Inhaltsplatzhalter 2">
            <a:extLst>
              <a:ext uri="{FF2B5EF4-FFF2-40B4-BE49-F238E27FC236}">
                <a16:creationId xmlns:a16="http://schemas.microsoft.com/office/drawing/2014/main" id="{D65C9EEA-E922-47B9-A328-77BA6121F1B7}"/>
              </a:ext>
            </a:extLst>
          </p:cNvPr>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14629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graphicEl>
                                              <a:dgm id="{E0BAD33D-1F14-41F7-B89E-21D0B308F589}"/>
                                            </p:graphicEl>
                                          </p:spTgt>
                                        </p:tgtEl>
                                        <p:attrNameLst>
                                          <p:attrName>style.visibility</p:attrName>
                                        </p:attrNameLst>
                                      </p:cBhvr>
                                      <p:to>
                                        <p:strVal val="visible"/>
                                      </p:to>
                                    </p:set>
                                    <p:animEffect transition="in" filter="wipe(left)">
                                      <p:cBhvr>
                                        <p:cTn id="7" dur="500"/>
                                        <p:tgtEl>
                                          <p:spTgt spid="8">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dgm id="{468B4480-34CD-4997-9F6B-2196D6114E0E}"/>
                                            </p:graphicEl>
                                          </p:spTgt>
                                        </p:tgtEl>
                                        <p:attrNameLst>
                                          <p:attrName>style.visibility</p:attrName>
                                        </p:attrNameLst>
                                      </p:cBhvr>
                                      <p:to>
                                        <p:strVal val="visible"/>
                                      </p:to>
                                    </p:set>
                                    <p:animEffect transition="in" filter="wipe(left)">
                                      <p:cBhvr>
                                        <p:cTn id="12" dur="500"/>
                                        <p:tgtEl>
                                          <p:spTgt spid="8">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dgm id="{F5457D1C-4EE2-4B58-8069-31794885CDD4}"/>
                                            </p:graphicEl>
                                          </p:spTgt>
                                        </p:tgtEl>
                                        <p:attrNameLst>
                                          <p:attrName>style.visibility</p:attrName>
                                        </p:attrNameLst>
                                      </p:cBhvr>
                                      <p:to>
                                        <p:strVal val="visible"/>
                                      </p:to>
                                    </p:set>
                                    <p:animEffect transition="in" filter="wipe(left)">
                                      <p:cBhvr>
                                        <p:cTn id="17" dur="500"/>
                                        <p:tgtEl>
                                          <p:spTgt spid="8">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dgm id="{E8716B41-D4EA-4C19-A2AD-FB871FEC2B6C}"/>
                                            </p:graphicEl>
                                          </p:spTgt>
                                        </p:tgtEl>
                                        <p:attrNameLst>
                                          <p:attrName>style.visibility</p:attrName>
                                        </p:attrNameLst>
                                      </p:cBhvr>
                                      <p:to>
                                        <p:strVal val="visible"/>
                                      </p:to>
                                    </p:set>
                                    <p:animEffect transition="in" filter="wipe(left)">
                                      <p:cBhvr>
                                        <p:cTn id="22" dur="500"/>
                                        <p:tgtEl>
                                          <p:spTgt spid="8">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Elde etme</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640960" cy="5183335"/>
          </a:xfrm>
        </p:spPr>
        <p:txBody>
          <a:bodyPr/>
          <a:lstStyle/>
          <a:p>
            <a:pPr marL="0" indent="0" algn="l" rtl="0">
              <a:buNone/>
            </a:pPr>
            <a:r>
              <a:rPr lang="tr" sz="2700" b="1" i="0" u="none" baseline="0" dirty="0">
                <a:solidFill>
                  <a:srgbClr val="0070C0"/>
                </a:solidFill>
              </a:rPr>
              <a:t>İmaj alma </a:t>
            </a:r>
          </a:p>
          <a:p>
            <a:pPr lvl="1" algn="l" rtl="0">
              <a:buFont typeface="Wingdings" panose="05000000000000000000" pitchFamily="2" charset="2"/>
              <a:buChar char="Ø"/>
            </a:pPr>
            <a:r>
              <a:rPr lang="tr" sz="2700" b="0" i="0" u="none" baseline="0" dirty="0">
                <a:ea typeface="Verdana" panose="020B0604030504040204" pitchFamily="34" charset="0"/>
              </a:rPr>
              <a:t>Verilerin olduğu gibi bire bir kopyasının oluşturulması</a:t>
            </a:r>
          </a:p>
          <a:p>
            <a:pPr lvl="1" algn="l" rtl="0">
              <a:buFont typeface="Wingdings" panose="05000000000000000000" pitchFamily="2" charset="2"/>
              <a:buChar char="Ø"/>
            </a:pPr>
            <a:r>
              <a:rPr lang="tr" sz="2700" b="0" i="0" u="none" baseline="0" dirty="0">
                <a:ea typeface="Verdana" panose="020B0604030504040204" pitchFamily="34" charset="0"/>
              </a:rPr>
              <a:t>Kabul edilen formatlar (dd ve E01)</a:t>
            </a:r>
          </a:p>
          <a:p>
            <a:pPr lvl="1" algn="l" rtl="0">
              <a:buFont typeface="Wingdings" panose="05000000000000000000" pitchFamily="2" charset="2"/>
              <a:buChar char="Ø"/>
            </a:pPr>
            <a:r>
              <a:rPr lang="tr" sz="2700" b="0" i="0" u="none" baseline="0" dirty="0">
                <a:ea typeface="Verdana" panose="020B0604030504040204" pitchFamily="34" charset="0"/>
              </a:rPr>
              <a:t>Yazma engelleme teknolojisi kullanılarak</a:t>
            </a:r>
          </a:p>
          <a:p>
            <a:pPr lvl="1" algn="l" rtl="0"/>
            <a:endParaRPr lang="tr" sz="2700" dirty="0">
              <a:ea typeface="Verdana" panose="020B0604030504040204" pitchFamily="34" charset="0"/>
            </a:endParaRPr>
          </a:p>
          <a:p>
            <a:pPr marL="57150" indent="0" algn="l" rtl="0">
              <a:buNone/>
            </a:pPr>
            <a:r>
              <a:rPr lang="tr" sz="2700" b="1" i="0" u="none" baseline="0" dirty="0">
                <a:solidFill>
                  <a:srgbClr val="0070C0"/>
                </a:solidFill>
              </a:rPr>
              <a:t>Karma</a:t>
            </a:r>
          </a:p>
          <a:p>
            <a:pPr lvl="1" algn="l" rtl="0">
              <a:buFont typeface="Wingdings" panose="05000000000000000000" pitchFamily="2" charset="2"/>
              <a:buChar char="Ø"/>
            </a:pPr>
            <a:r>
              <a:rPr lang="tr" sz="2700" b="0" i="0" u="none" baseline="0" dirty="0">
                <a:ea typeface="Verdana" panose="020B0604030504040204" pitchFamily="34" charset="0"/>
              </a:rPr>
              <a:t>Verilerin 'dijital parmak izinin' oluşturulması</a:t>
            </a:r>
          </a:p>
          <a:p>
            <a:pPr lvl="1" algn="l" rtl="0">
              <a:buFont typeface="Wingdings" panose="05000000000000000000" pitchFamily="2" charset="2"/>
              <a:buChar char="Ø"/>
            </a:pPr>
            <a:r>
              <a:rPr lang="tr" sz="2700" b="0" i="0" u="none" baseline="0" dirty="0">
                <a:ea typeface="Verdana" panose="020B0604030504040204" pitchFamily="34" charset="0"/>
              </a:rPr>
              <a:t>Matematiksel algoritmalar kullanılarak (MD5 ve SHA1)</a:t>
            </a:r>
          </a:p>
          <a:p>
            <a:pPr lvl="1" algn="l" rtl="0">
              <a:buFont typeface="Wingdings" panose="05000000000000000000" pitchFamily="2" charset="2"/>
              <a:buChar char="Ø"/>
            </a:pPr>
            <a:r>
              <a:rPr lang="tr" sz="2700" b="1" i="0" u="none" baseline="0" dirty="0">
                <a:solidFill>
                  <a:srgbClr val="0070C0"/>
                </a:solidFill>
              </a:rPr>
              <a:t>Doğrulama</a:t>
            </a:r>
            <a:r>
              <a:rPr lang="tr" sz="2700" b="0" i="0" u="none" baseline="0" dirty="0"/>
              <a:t> için kullanılır</a:t>
            </a:r>
          </a:p>
          <a:p>
            <a:pPr lvl="1" algn="l" rtl="0">
              <a:buFont typeface="Wingdings" panose="05000000000000000000" pitchFamily="2" charset="2"/>
              <a:buChar char="Ø"/>
            </a:pPr>
            <a:r>
              <a:rPr lang="tr" sz="2700" b="0" i="0" u="none" baseline="0" dirty="0">
                <a:ea typeface="Verdana" panose="020B0604030504040204" pitchFamily="34" charset="0"/>
              </a:rPr>
              <a:t>Ve </a:t>
            </a:r>
            <a:r>
              <a:rPr lang="tr" sz="2700" b="1" i="0" u="none" baseline="0" dirty="0">
                <a:solidFill>
                  <a:srgbClr val="0070C0"/>
                </a:solidFill>
              </a:rPr>
              <a:t>teşhis</a:t>
            </a:r>
            <a:r>
              <a:rPr lang="tr" sz="2700" b="0" i="0" u="none" baseline="0" dirty="0">
                <a:ea typeface="Verdana" panose="020B0604030504040204" pitchFamily="34" charset="0"/>
              </a:rPr>
              <a:t> için (bilinen ve dikkate değer dosyalar</a:t>
            </a:r>
            <a:r>
              <a:rPr lang="tr" b="0" i="0" u="none" baseline="0" dirty="0">
                <a:ea typeface="Verdana" panose="020B0604030504040204" pitchFamily="34" charset="0"/>
              </a:rPr>
              <a:t>)</a:t>
            </a:r>
          </a:p>
        </p:txBody>
      </p:sp>
      <p:pic>
        <p:nvPicPr>
          <p:cNvPr id="15" name="Picture 4" descr="https://whereismydata.files.wordpress.com/2009/04/e-sata-write-blocker.jpg">
            <a:extLst>
              <a:ext uri="{FF2B5EF4-FFF2-40B4-BE49-F238E27FC236}">
                <a16:creationId xmlns:a16="http://schemas.microsoft.com/office/drawing/2014/main" id="{8DD74692-4292-4A80-B62F-2772FBE686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06135" y="2125868"/>
            <a:ext cx="891736" cy="1455532"/>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6" name="Picture 5">
            <a:extLst>
              <a:ext uri="{FF2B5EF4-FFF2-40B4-BE49-F238E27FC236}">
                <a16:creationId xmlns:a16="http://schemas.microsoft.com/office/drawing/2014/main" id="{BBCD0F61-63E6-40C4-85F7-BEB8FA83A708}"/>
              </a:ext>
            </a:extLst>
          </p:cNvPr>
          <p:cNvPicPr>
            <a:picLocks noChangeAspect="1"/>
          </p:cNvPicPr>
          <p:nvPr/>
        </p:nvPicPr>
        <p:blipFill>
          <a:blip r:embed="rId5" cstate="print"/>
          <a:stretch>
            <a:fillRect/>
          </a:stretch>
        </p:blipFill>
        <p:spPr>
          <a:xfrm>
            <a:off x="3635896" y="3765832"/>
            <a:ext cx="5076056" cy="401971"/>
          </a:xfrm>
          <a:prstGeom prst="rect">
            <a:avLst/>
          </a:prstGeom>
          <a:ln>
            <a:solidFill>
              <a:schemeClr val="accent1"/>
            </a:solidFill>
          </a:ln>
        </p:spPr>
      </p:pic>
      <p:pic>
        <p:nvPicPr>
          <p:cNvPr id="16" name="Picture 5" descr="http://osx.wdfiles.com/local--files/icon:hashtab/HashTab.png">
            <a:extLst>
              <a:ext uri="{FF2B5EF4-FFF2-40B4-BE49-F238E27FC236}">
                <a16:creationId xmlns:a16="http://schemas.microsoft.com/office/drawing/2014/main" id="{0712C5CD-E392-4294-9784-56289921F5B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72745" y="5013176"/>
            <a:ext cx="850253" cy="85025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91239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İşleme</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rtl="0">
              <a:buNone/>
            </a:pPr>
            <a:r>
              <a:rPr lang="tr" b="0" i="0" u="none" baseline="0">
                <a:ea typeface="Verdana" panose="020B0604030504040204" pitchFamily="34" charset="0"/>
              </a:rPr>
              <a:t>Bir adli bilişim yazılımıyla veriler </a:t>
            </a:r>
            <a:r>
              <a:rPr lang="tr" b="1" i="0" u="none" baseline="0">
                <a:solidFill>
                  <a:srgbClr val="0070C0"/>
                </a:solidFill>
                <a:ea typeface="Verdana" panose="020B0604030504040204" pitchFamily="34" charset="0"/>
              </a:rPr>
              <a:t>işlenirken</a:t>
            </a:r>
            <a:r>
              <a:rPr lang="tr" b="0" i="0" u="none" baseline="0">
                <a:ea typeface="Verdana" panose="020B0604030504040204" pitchFamily="34" charset="0"/>
              </a:rPr>
              <a:t> imaj veriler anlaşılır hale getirilir </a:t>
            </a:r>
          </a:p>
          <a:p>
            <a:pPr lvl="1" algn="l" rtl="0">
              <a:buFont typeface="Wingdings" panose="05000000000000000000" pitchFamily="2" charset="2"/>
              <a:buChar char="Ø"/>
            </a:pPr>
            <a:r>
              <a:rPr lang="tr" b="0" i="0" u="none" baseline="0">
                <a:ea typeface="Verdana" panose="020B0604030504040204" pitchFamily="34" charset="0"/>
              </a:rPr>
              <a:t>işletim sistemleri, dosya sistemleri ve dosya formatları belirlenir</a:t>
            </a:r>
          </a:p>
          <a:p>
            <a:pPr lvl="1" algn="l" rtl="0">
              <a:buFont typeface="Wingdings" panose="05000000000000000000" pitchFamily="2" charset="2"/>
              <a:buChar char="Ø"/>
            </a:pPr>
            <a:r>
              <a:rPr lang="tr" b="0" i="0" u="none" baseline="0">
                <a:ea typeface="Verdana" panose="020B0604030504040204" pitchFamily="34" charset="0"/>
              </a:rPr>
              <a:t>sistem verileri çekip çıkarılır</a:t>
            </a:r>
          </a:p>
          <a:p>
            <a:pPr lvl="1" algn="l" rtl="0">
              <a:buFont typeface="Wingdings" panose="05000000000000000000" pitchFamily="2" charset="2"/>
              <a:buChar char="Ø"/>
            </a:pPr>
            <a:r>
              <a:rPr lang="tr" b="0" i="0" u="none" baseline="0">
                <a:ea typeface="Verdana" panose="020B0604030504040204" pitchFamily="34" charset="0"/>
              </a:rPr>
              <a:t>imajlardan hem canlı ve hem de silinmiş veriler kurtarılabilir </a:t>
            </a:r>
          </a:p>
          <a:p>
            <a:pPr lvl="1" algn="l" rtl="0">
              <a:buFont typeface="Wingdings" panose="05000000000000000000" pitchFamily="2" charset="2"/>
              <a:buChar char="Ø"/>
            </a:pPr>
            <a:r>
              <a:rPr lang="tr" b="0" i="0" u="none" baseline="0">
                <a:ea typeface="Verdana" panose="020B0604030504040204" pitchFamily="34" charset="0"/>
              </a:rPr>
              <a:t>aramaya yapılabilir</a:t>
            </a:r>
          </a:p>
          <a:p>
            <a:pPr marL="0" indent="0" algn="l" rtl="0">
              <a:buNone/>
            </a:pPr>
            <a:endParaRPr lang="tr"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7" name="Picture 6" descr="Image result for magnet axiom&quot;">
            <a:extLst>
              <a:ext uri="{FF2B5EF4-FFF2-40B4-BE49-F238E27FC236}">
                <a16:creationId xmlns:a16="http://schemas.microsoft.com/office/drawing/2014/main" id="{DE12E88C-D96A-4E39-AAA9-A72358FA2A9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5033822"/>
            <a:ext cx="1423641" cy="127649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561FD42A-4983-4E28-BB19-62A2402C6475}"/>
              </a:ext>
            </a:extLst>
          </p:cNvPr>
          <p:cNvPicPr>
            <a:picLocks noChangeAspect="1"/>
          </p:cNvPicPr>
          <p:nvPr/>
        </p:nvPicPr>
        <p:blipFill>
          <a:blip r:embed="rId5" cstate="print"/>
          <a:stretch>
            <a:fillRect/>
          </a:stretch>
        </p:blipFill>
        <p:spPr>
          <a:xfrm>
            <a:off x="179512" y="5301208"/>
            <a:ext cx="1944216" cy="934924"/>
          </a:xfrm>
          <a:prstGeom prst="rect">
            <a:avLst/>
          </a:prstGeom>
        </p:spPr>
      </p:pic>
      <p:pic>
        <p:nvPicPr>
          <p:cNvPr id="6" name="Picture 2" descr="Image result for nuix&quot;">
            <a:extLst>
              <a:ext uri="{FF2B5EF4-FFF2-40B4-BE49-F238E27FC236}">
                <a16:creationId xmlns:a16="http://schemas.microsoft.com/office/drawing/2014/main" id="{CD23643C-9A96-442E-9ED4-DF51B58C7E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07904" y="5301208"/>
            <a:ext cx="1872208" cy="81842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4D9DC78-4C2D-4B9A-8C67-7124213EB395}"/>
              </a:ext>
            </a:extLst>
          </p:cNvPr>
          <p:cNvPicPr>
            <a:picLocks noChangeAspect="1"/>
          </p:cNvPicPr>
          <p:nvPr/>
        </p:nvPicPr>
        <p:blipFill>
          <a:blip r:embed="rId7" cstate="print"/>
          <a:stretch>
            <a:fillRect/>
          </a:stretch>
        </p:blipFill>
        <p:spPr>
          <a:xfrm>
            <a:off x="2411760" y="5379580"/>
            <a:ext cx="1224136" cy="762577"/>
          </a:xfrm>
          <a:prstGeom prst="rect">
            <a:avLst/>
          </a:prstGeom>
        </p:spPr>
      </p:pic>
      <p:pic>
        <p:nvPicPr>
          <p:cNvPr id="7" name="Picture 6" descr="Image result for xways">
            <a:extLst>
              <a:ext uri="{FF2B5EF4-FFF2-40B4-BE49-F238E27FC236}">
                <a16:creationId xmlns:a16="http://schemas.microsoft.com/office/drawing/2014/main" id="{635904F7-9403-4CEB-9C9B-1E2C78C7285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36096" y="5581587"/>
            <a:ext cx="1872209" cy="53702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3315134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Analiz</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0" i="0" u="none" baseline="0"/>
              <a:t>Adli bilişim yazılımı daha sonra analistin işlenen verileri </a:t>
            </a:r>
            <a:r>
              <a:rPr lang="tr" b="1" i="0" u="none" baseline="0">
                <a:ea typeface="Verdana" panose="020B0604030504040204" pitchFamily="34" charset="0"/>
              </a:rPr>
              <a:t>analiz</a:t>
            </a:r>
            <a:r>
              <a:rPr lang="tr" b="0" i="0" u="none" baseline="0">
                <a:solidFill>
                  <a:srgbClr val="0070C0"/>
                </a:solidFill>
              </a:rPr>
              <a:t> etmesine olanak tanır</a:t>
            </a:r>
          </a:p>
          <a:p>
            <a:pPr lvl="1" algn="l" rtl="0">
              <a:buFont typeface="Wingdings" panose="05000000000000000000" pitchFamily="2" charset="2"/>
              <a:buChar char="Ø"/>
            </a:pPr>
            <a:r>
              <a:rPr lang="tr" b="0" i="0" u="none" baseline="0">
                <a:ea typeface="Verdana" panose="020B0604030504040204" pitchFamily="34" charset="0"/>
              </a:rPr>
              <a:t>Dosya türleri, dosya içeriği, üst veriler, yan ürünler için özel arama yapılmasına imkan tanır</a:t>
            </a:r>
          </a:p>
          <a:p>
            <a:pPr lvl="1" algn="l" rtl="0">
              <a:buFont typeface="Wingdings" panose="05000000000000000000" pitchFamily="2" charset="2"/>
              <a:buChar char="Ø"/>
            </a:pPr>
            <a:r>
              <a:rPr lang="tr" b="0" i="0" u="none" baseline="0">
                <a:ea typeface="Verdana" panose="020B0604030504040204" pitchFamily="34" charset="0"/>
              </a:rPr>
              <a:t>Yazılım, analistin ilgilenilen unsurları bir arada gruplandırmasına ve ardından vaka görevlileri tarafından görüntülenebilen raporlar oluşturmasına olanak tanır</a:t>
            </a:r>
          </a:p>
          <a:p>
            <a:pPr marL="57150" indent="0" algn="ctr" rtl="0">
              <a:buNone/>
            </a:pPr>
            <a:r>
              <a:rPr lang="tr" b="1" i="0" u="none" baseline="0">
                <a:solidFill>
                  <a:srgbClr val="FF0000"/>
                </a:solidFill>
                <a:ea typeface="Verdana" panose="020B0604030504040204" pitchFamily="34" charset="0"/>
              </a:rPr>
              <a:t>Veri ve dosya kümelerinin analizi, veri miktarına ve nelerin arandığına bağlı olarak fazla zaman alabilir</a:t>
            </a:r>
            <a:endParaRPr lang="tr" dirty="0">
              <a:ea typeface="Verdana" panose="020B0604030504040204" pitchFamily="34" charset="0"/>
            </a:endParaRPr>
          </a:p>
          <a:p>
            <a:pPr lvl="1" algn="l" rtl="0"/>
            <a:endParaRPr lang="tr"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6059731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Sunum</a:t>
            </a:r>
            <a:endParaRPr lang="tr" sz="2000" dirty="0">
              <a:solidFill>
                <a:schemeClr val="bg1"/>
              </a:solidFill>
              <a:latin typeface="Verdana" charset="0"/>
              <a:cs typeface="Verdana" charset="0"/>
            </a:endParaRPr>
          </a:p>
        </p:txBody>
      </p:sp>
      <p:sp>
        <p:nvSpPr>
          <p:cNvPr id="8" name="Content Placeholder 1">
            <a:extLst>
              <a:ext uri="{FF2B5EF4-FFF2-40B4-BE49-F238E27FC236}">
                <a16:creationId xmlns:a16="http://schemas.microsoft.com/office/drawing/2014/main" id="{94C71E7B-3764-469A-80F5-8BDE4A10B958}"/>
              </a:ext>
            </a:extLst>
          </p:cNvPr>
          <p:cNvSpPr txBox="1">
            <a:spLocks/>
          </p:cNvSpPr>
          <p:nvPr/>
        </p:nvSpPr>
        <p:spPr bwMode="auto">
          <a:xfrm>
            <a:off x="392101" y="1512277"/>
            <a:ext cx="5692067" cy="481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a:buFont typeface="Arial" panose="020B0604020202020204" pitchFamily="34" charset="0"/>
              <a:buNone/>
            </a:pPr>
            <a:r>
              <a:rPr lang="tr" sz="2800" b="0" i="0" u="none" baseline="0">
                <a:ea typeface="Verdana" panose="020B0604030504040204" pitchFamily="34" charset="0"/>
              </a:rPr>
              <a:t>Analiz aşamasına geçmek için yapılan işten bağımsız olarak, son ürünün:</a:t>
            </a:r>
          </a:p>
          <a:p>
            <a:pPr lvl="1" algn="l" rtl="0">
              <a:buFont typeface="Wingdings" panose="05000000000000000000" pitchFamily="2" charset="2"/>
              <a:buChar char="Ø"/>
            </a:pPr>
            <a:r>
              <a:rPr lang="tr" b="0" i="0" u="none" baseline="0">
                <a:ea typeface="Verdana" panose="020B0604030504040204" pitchFamily="34" charset="0"/>
              </a:rPr>
              <a:t>anlaşılır bir şekilde ve</a:t>
            </a:r>
          </a:p>
          <a:p>
            <a:pPr lvl="1" algn="l" rtl="0">
              <a:buFont typeface="Wingdings" panose="05000000000000000000" pitchFamily="2" charset="2"/>
              <a:buChar char="Ø"/>
            </a:pPr>
            <a:r>
              <a:rPr lang="tr" b="0" i="0" u="none" baseline="0">
                <a:ea typeface="Verdana" panose="020B0604030504040204" pitchFamily="34" charset="0"/>
              </a:rPr>
              <a:t>inandırıcı bir şekilde sunulması</a:t>
            </a:r>
          </a:p>
          <a:p>
            <a:pPr lvl="1" algn="l" rtl="0">
              <a:buFont typeface="Wingdings" panose="05000000000000000000" pitchFamily="2" charset="2"/>
              <a:buChar char="Ø"/>
            </a:pPr>
            <a:r>
              <a:rPr lang="tr" b="0" i="0" u="none" baseline="0">
                <a:ea typeface="Verdana" panose="020B0604030504040204" pitchFamily="34" charset="0"/>
              </a:rPr>
              <a:t>ve tüm aşamalarda orijinal imaj dosyasına geriye doğru izinin sürülebilmesi ve referans gösterilmesi gerekir.</a:t>
            </a:r>
          </a:p>
        </p:txBody>
      </p:sp>
      <p:pic>
        <p:nvPicPr>
          <p:cNvPr id="39938" name="Picture 2" descr="Expert Witness | Technical Arboriculture">
            <a:extLst>
              <a:ext uri="{FF2B5EF4-FFF2-40B4-BE49-F238E27FC236}">
                <a16:creationId xmlns:a16="http://schemas.microsoft.com/office/drawing/2014/main" id="{4D2A1B58-0A27-424C-B46A-19854D44B97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2524" y="2436646"/>
            <a:ext cx="2619375" cy="1743075"/>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512" y="5445224"/>
            <a:ext cx="8784530" cy="974020"/>
          </a:xfrm>
        </p:spPr>
        <p:txBody>
          <a:bodyPr/>
          <a:lstStyle/>
          <a:p>
            <a:pPr marL="57150" indent="0" algn="ctr" rtl="0">
              <a:buNone/>
            </a:pPr>
            <a:r>
              <a:rPr lang="tr" sz="2800" b="1" i="0" u="none" baseline="0">
                <a:solidFill>
                  <a:srgbClr val="FF0000"/>
                </a:solidFill>
                <a:ea typeface="Verdana" panose="020B0604030504040204" pitchFamily="34" charset="0"/>
              </a:rPr>
              <a:t>Analistin teknik verileri, anlaşılabilir olmaları için teknik olmayan bir şekilde sunması gerekir</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2628919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deliller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ctr" rtl="0">
              <a:spcBef>
                <a:spcPts val="0"/>
              </a:spcBef>
              <a:buNone/>
              <a:defRPr/>
            </a:pPr>
            <a:r>
              <a:rPr lang="tr" sz="2800" b="0" i="0" u="none" baseline="0">
                <a:ea typeface="Verdana" panose="020B0604030504040204" pitchFamily="34" charset="0"/>
              </a:rPr>
              <a:t>Birçok açık ve anlaşılır vaka vardır: </a:t>
            </a:r>
          </a:p>
          <a:p>
            <a:pPr marL="0" indent="0" algn="ctr" rtl="0">
              <a:spcBef>
                <a:spcPts val="0"/>
              </a:spcBef>
              <a:buNone/>
              <a:defRPr/>
            </a:pPr>
            <a:r>
              <a:rPr lang="tr" sz="2800" b="0" i="0" u="none" baseline="0">
                <a:ea typeface="Verdana" panose="020B0604030504040204" pitchFamily="34" charset="0"/>
              </a:rPr>
              <a:t>El koyma, elde etme, işleme, analiz ve daha sonra sunum</a:t>
            </a:r>
          </a:p>
        </p:txBody>
      </p:sp>
      <p:pic>
        <p:nvPicPr>
          <p:cNvPr id="41986" name="Picture 2" descr="Tips for using the jpg format | Logaster">
            <a:extLst>
              <a:ext uri="{FF2B5EF4-FFF2-40B4-BE49-F238E27FC236}">
                <a16:creationId xmlns:a16="http://schemas.microsoft.com/office/drawing/2014/main" id="{3A264928-B5D4-4AE1-A83D-7B47A2389C7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8993" y="2419195"/>
            <a:ext cx="1187624" cy="1187624"/>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descr="Docx Reader - Word, Document, Office Reader - 2020 - Apps on ...">
            <a:extLst>
              <a:ext uri="{FF2B5EF4-FFF2-40B4-BE49-F238E27FC236}">
                <a16:creationId xmlns:a16="http://schemas.microsoft.com/office/drawing/2014/main" id="{21403D4C-1FB0-4E8A-9054-03B17F7C13E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327" y="2838174"/>
            <a:ext cx="926232" cy="92623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FA23445-EC46-41AE-8A06-035A0F6EE560}"/>
              </a:ext>
            </a:extLst>
          </p:cNvPr>
          <p:cNvPicPr>
            <a:picLocks noChangeAspect="1"/>
          </p:cNvPicPr>
          <p:nvPr/>
        </p:nvPicPr>
        <p:blipFill>
          <a:blip r:embed="rId6" cstate="print"/>
          <a:stretch>
            <a:fillRect/>
          </a:stretch>
        </p:blipFill>
        <p:spPr>
          <a:xfrm>
            <a:off x="1484963" y="2924944"/>
            <a:ext cx="3480355" cy="3379278"/>
          </a:xfrm>
          <a:prstGeom prst="rect">
            <a:avLst/>
          </a:prstGeom>
          <a:ln>
            <a:solidFill>
              <a:schemeClr val="accent1"/>
            </a:solidFill>
          </a:ln>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6" name="Picture 5" descr="A picture containing building, flower, sitting, table&#10;&#10;Description automatically generated">
            <a:extLst>
              <a:ext uri="{FF2B5EF4-FFF2-40B4-BE49-F238E27FC236}">
                <a16:creationId xmlns:a16="http://schemas.microsoft.com/office/drawing/2014/main" id="{F4DEA929-FEBC-439D-9001-A0F42F690CB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5076563" y="3424409"/>
            <a:ext cx="3291215" cy="2468411"/>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5787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izler</a:t>
            </a:r>
            <a:endParaRPr lang="tr" sz="2000" dirty="0">
              <a:solidFill>
                <a:schemeClr val="bg1"/>
              </a:solidFill>
              <a:latin typeface="Verdana" charset="0"/>
              <a:cs typeface="Verdana" charset="0"/>
            </a:endParaRPr>
          </a:p>
        </p:txBody>
      </p:sp>
      <p:graphicFrame>
        <p:nvGraphicFramePr>
          <p:cNvPr id="13" name="Inhaltsplatzhalter 2">
            <a:extLst>
              <a:ext uri="{FF2B5EF4-FFF2-40B4-BE49-F238E27FC236}">
                <a16:creationId xmlns:a16="http://schemas.microsoft.com/office/drawing/2014/main" id="{4B3CB114-79F7-4732-A67E-1E6F004AD5A2}"/>
              </a:ext>
            </a:extLst>
          </p:cNvPr>
          <p:cNvGraphicFramePr>
            <a:graphicFrameLocks noGrp="1"/>
          </p:cNvGraphicFramePr>
          <p:nvPr>
            <p:ph idx="1"/>
          </p:nvPr>
        </p:nvGraphicFramePr>
        <p:xfrm>
          <a:off x="457200" y="1327785"/>
          <a:ext cx="8229600" cy="4907280"/>
        </p:xfrm>
        <a:graphic>
          <a:graphicData uri="http://schemas.openxmlformats.org/drawingml/2006/table">
            <a:tbl>
              <a:tblPr firstRow="1" bandRow="1">
                <a:effectLst/>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55607">
                <a:tc>
                  <a:txBody>
                    <a:bodyPr/>
                    <a:lstStyle/>
                    <a:p>
                      <a:pPr algn="l" rtl="0"/>
                      <a:r>
                        <a:rPr lang="tr" sz="2800" b="0" i="0" u="none" baseline="0"/>
                        <a:t>Önlenebilir izler</a:t>
                      </a:r>
                    </a:p>
                  </a:txBody>
                  <a:tcPr/>
                </a:tc>
                <a:tc>
                  <a:txBody>
                    <a:bodyPr/>
                    <a:lstStyle/>
                    <a:p>
                      <a:pPr algn="l" rtl="0"/>
                      <a:r>
                        <a:rPr lang="tr" sz="2800" b="0" i="0" u="none" baseline="0"/>
                        <a:t>Önlenemeyen izler</a:t>
                      </a:r>
                    </a:p>
                  </a:txBody>
                  <a:tcPr/>
                </a:tc>
                <a:extLst>
                  <a:ext uri="{0D108BD9-81ED-4DB2-BD59-A6C34878D82A}">
                    <a16:rowId xmlns:a16="http://schemas.microsoft.com/office/drawing/2014/main" val="10000"/>
                  </a:ext>
                </a:extLst>
              </a:tr>
              <a:tr h="4214364">
                <a:tc>
                  <a:txBody>
                    <a:bodyPr/>
                    <a:lstStyle/>
                    <a:p>
                      <a:pPr algn="l" rtl="0"/>
                      <a:r>
                        <a:rPr lang="tr" sz="2400" b="1" i="0" u="none" baseline="0"/>
                        <a:t>Simge ön bellekleri</a:t>
                      </a:r>
                    </a:p>
                    <a:p>
                      <a:pPr algn="l" rtl="0"/>
                      <a:r>
                        <a:rPr lang="tr" sz="2400" b="1" i="0" u="none" baseline="0"/>
                        <a:t>Son Kullanılanlar Listeleri</a:t>
                      </a:r>
                      <a:endParaRPr lang="tr"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a:t>Kayıt Dosyaları</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a:t>Tarayıcı Geçmişleri</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a:t>Tarayıcı Ön Bellekleri</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a:t>Sık Kullanılan Programlar</a:t>
                      </a:r>
                      <a:endParaRPr lang="tr"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a:t>Form verileri</a:t>
                      </a:r>
                      <a:endParaRPr lang="tr"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a:t>Birim Gölge Kopyaları</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a:t>…</a:t>
                      </a:r>
                    </a:p>
                    <a:p>
                      <a:endParaRPr lang="tr"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2800" b="1" i="0" u="none" baseline="0"/>
                        <a:t>Bellek boşluğu</a:t>
                      </a:r>
                    </a:p>
                    <a:p>
                      <a:pPr marL="0" marR="0" indent="0" algn="l" defTabSz="457200" rtl="0" eaLnBrk="1" fontAlgn="auto" latinLnBrk="0" hangingPunct="1">
                        <a:lnSpc>
                          <a:spcPct val="100000"/>
                        </a:lnSpc>
                        <a:spcBef>
                          <a:spcPts val="0"/>
                        </a:spcBef>
                        <a:spcAft>
                          <a:spcPts val="0"/>
                        </a:spcAft>
                        <a:buClrTx/>
                        <a:buSzTx/>
                        <a:buFontTx/>
                        <a:buNone/>
                        <a:tabLst/>
                        <a:defRPr/>
                      </a:pPr>
                      <a:r>
                        <a:rPr lang="tr" sz="2800" b="1" i="0" u="none" baseline="0"/>
                        <a:t>Ayrılmamış Disk Alanı</a:t>
                      </a:r>
                      <a:endParaRPr lang="tr" sz="2800" b="1" dirty="0"/>
                    </a:p>
                    <a:p>
                      <a:pPr marL="0" marR="0" indent="0" algn="l" defTabSz="457200" rtl="0" eaLnBrk="1" fontAlgn="auto" latinLnBrk="0" hangingPunct="1">
                        <a:lnSpc>
                          <a:spcPct val="100000"/>
                        </a:lnSpc>
                        <a:spcBef>
                          <a:spcPts val="0"/>
                        </a:spcBef>
                        <a:spcAft>
                          <a:spcPts val="0"/>
                        </a:spcAft>
                        <a:buClrTx/>
                        <a:buSzTx/>
                        <a:buFontTx/>
                        <a:buNone/>
                        <a:tabLst/>
                        <a:defRPr/>
                      </a:pPr>
                      <a:r>
                        <a:rPr lang="tr" sz="2800" b="1" i="0" u="none" baseline="0"/>
                        <a:t>MFT Girişleri</a:t>
                      </a:r>
                    </a:p>
                    <a:p>
                      <a:pPr marL="0" marR="0" indent="0" algn="l" defTabSz="457200" rtl="0" eaLnBrk="1" fontAlgn="auto" latinLnBrk="0" hangingPunct="1">
                        <a:lnSpc>
                          <a:spcPct val="100000"/>
                        </a:lnSpc>
                        <a:spcBef>
                          <a:spcPts val="0"/>
                        </a:spcBef>
                        <a:spcAft>
                          <a:spcPts val="0"/>
                        </a:spcAft>
                        <a:buClrTx/>
                        <a:buSzTx/>
                        <a:buFontTx/>
                        <a:buNone/>
                        <a:tabLst/>
                        <a:defRPr/>
                      </a:pPr>
                      <a:r>
                        <a:rPr lang="tr" sz="2800" b="1" i="0" u="none" baseline="0"/>
                        <a:t>RAM</a:t>
                      </a:r>
                    </a:p>
                    <a:p>
                      <a:pPr marL="0" marR="0" indent="0" algn="l" defTabSz="457200" rtl="0" eaLnBrk="1" fontAlgn="auto" latinLnBrk="0" hangingPunct="1">
                        <a:lnSpc>
                          <a:spcPct val="100000"/>
                        </a:lnSpc>
                        <a:spcBef>
                          <a:spcPts val="0"/>
                        </a:spcBef>
                        <a:spcAft>
                          <a:spcPts val="0"/>
                        </a:spcAft>
                        <a:buClrTx/>
                        <a:buSzTx/>
                        <a:buFontTx/>
                        <a:buNone/>
                        <a:tabLst/>
                        <a:defRPr/>
                      </a:pPr>
                      <a:r>
                        <a:rPr lang="tr" sz="2800" b="1" i="0" u="none" baseline="0"/>
                        <a:t>Bazı uygulama izleri</a:t>
                      </a:r>
                      <a:endParaRPr lang="tr" sz="2800" b="1" dirty="0"/>
                    </a:p>
                  </a:txBody>
                  <a:tcPr/>
                </a:tc>
                <a:extLst>
                  <a:ext uri="{0D108BD9-81ED-4DB2-BD59-A6C34878D82A}">
                    <a16:rowId xmlns:a16="http://schemas.microsoft.com/office/drawing/2014/main" val="10001"/>
                  </a:ext>
                </a:extLst>
              </a:tr>
            </a:tbl>
          </a:graphicData>
        </a:graphic>
      </p:graphicFrame>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9905360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izler</a:t>
            </a:r>
            <a:endParaRPr lang="tr" sz="2000" dirty="0">
              <a:solidFill>
                <a:schemeClr val="bg1"/>
              </a:solidFill>
              <a:latin typeface="Verdana" charset="0"/>
              <a:cs typeface="Verdana" charset="0"/>
            </a:endParaRPr>
          </a:p>
        </p:txBody>
      </p:sp>
      <p:pic>
        <p:nvPicPr>
          <p:cNvPr id="5" name="Picture 2">
            <a:extLst>
              <a:ext uri="{FF2B5EF4-FFF2-40B4-BE49-F238E27FC236}">
                <a16:creationId xmlns:a16="http://schemas.microsoft.com/office/drawing/2014/main" id="{CAEE4870-D17C-40A3-BEC6-93E5AF4714A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7850" y="1272132"/>
            <a:ext cx="8858200" cy="533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8509123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izler</a:t>
            </a:r>
            <a:endParaRPr lang="tr" sz="2000" dirty="0">
              <a:solidFill>
                <a:schemeClr val="bg1"/>
              </a:solidFill>
              <a:latin typeface="Verdana" charset="0"/>
              <a:cs typeface="Verdana" charset="0"/>
            </a:endParaRPr>
          </a:p>
        </p:txBody>
      </p:sp>
      <p:sp>
        <p:nvSpPr>
          <p:cNvPr id="8" name="Rectangle 3">
            <a:extLst>
              <a:ext uri="{FF2B5EF4-FFF2-40B4-BE49-F238E27FC236}">
                <a16:creationId xmlns:a16="http://schemas.microsoft.com/office/drawing/2014/main" id="{CE3E4253-5D48-466D-B577-AF635AD1E47A}"/>
              </a:ext>
            </a:extLst>
          </p:cNvPr>
          <p:cNvSpPr>
            <a:spLocks noGrp="1" noChangeArrowheads="1"/>
          </p:cNvSpPr>
          <p:nvPr>
            <p:ph idx="1"/>
          </p:nvPr>
        </p:nvSpPr>
        <p:spPr>
          <a:xfrm>
            <a:off x="2094614" y="1334386"/>
            <a:ext cx="6592186" cy="4525963"/>
          </a:xfrm>
        </p:spPr>
        <p:txBody>
          <a:bodyPr>
            <a:normAutofit fontScale="85000" lnSpcReduction="20000"/>
          </a:bodyPr>
          <a:lstStyle/>
          <a:p>
            <a:pPr marL="0" indent="0" algn="l" rtl="0">
              <a:lnSpc>
                <a:spcPct val="150000"/>
              </a:lnSpc>
              <a:spcBef>
                <a:spcPts val="0"/>
              </a:spcBef>
              <a:buNone/>
            </a:pPr>
            <a:r>
              <a:rPr lang="tr" b="1" i="0" u="none" baseline="0"/>
              <a:t>Kullanıcıya özgü veriler</a:t>
            </a:r>
          </a:p>
          <a:p>
            <a:pPr marL="0" indent="0" algn="l" rtl="0">
              <a:lnSpc>
                <a:spcPct val="150000"/>
              </a:lnSpc>
              <a:spcBef>
                <a:spcPts val="0"/>
              </a:spcBef>
              <a:buNone/>
            </a:pPr>
            <a:r>
              <a:rPr lang="tr" b="0" i="0" u="none" baseline="0"/>
              <a:t>Kullanılan programlar, ziyaret edilen İnternet siteleri, yapılan aramalar, açılan/kaydedilen dosyalar</a:t>
            </a:r>
          </a:p>
          <a:p>
            <a:pPr marL="0" indent="0" algn="l" rtl="0">
              <a:lnSpc>
                <a:spcPct val="150000"/>
              </a:lnSpc>
              <a:spcBef>
                <a:spcPts val="0"/>
              </a:spcBef>
              <a:buNone/>
            </a:pPr>
            <a:endParaRPr lang="tr" b="1" dirty="0"/>
          </a:p>
          <a:p>
            <a:pPr marL="0" indent="0" algn="l" rtl="0">
              <a:lnSpc>
                <a:spcPct val="150000"/>
              </a:lnSpc>
              <a:spcBef>
                <a:spcPts val="0"/>
              </a:spcBef>
              <a:buNone/>
            </a:pPr>
            <a:r>
              <a:rPr lang="tr" b="1" i="0" u="none" baseline="0"/>
              <a:t>Exif verileri</a:t>
            </a:r>
          </a:p>
          <a:p>
            <a:pPr marL="0" indent="0" algn="l" rtl="0">
              <a:lnSpc>
                <a:spcPct val="150000"/>
              </a:lnSpc>
              <a:spcBef>
                <a:spcPts val="0"/>
              </a:spcBef>
              <a:buNone/>
            </a:pPr>
            <a:r>
              <a:rPr lang="tr" b="0" i="0" u="none" baseline="0"/>
              <a:t>Kamera modeliyle bir resmin ne zaman ve nerede çekildiği, seri numarası</a:t>
            </a:r>
          </a:p>
        </p:txBody>
      </p:sp>
      <p:pic>
        <p:nvPicPr>
          <p:cNvPr id="13" name="Picture 2" descr="http://icons.iconarchive.com/icons/artua/dragon-soft/512/User-icon.png">
            <a:extLst>
              <a:ext uri="{FF2B5EF4-FFF2-40B4-BE49-F238E27FC236}">
                <a16:creationId xmlns:a16="http://schemas.microsoft.com/office/drawing/2014/main" id="{93DEB0AC-2395-412A-BBE1-CFFB12A64E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4" name="Picture 4" descr="http://www.jmarior.net/wp-images/aperture-icon.png">
            <a:extLst>
              <a:ext uri="{FF2B5EF4-FFF2-40B4-BE49-F238E27FC236}">
                <a16:creationId xmlns:a16="http://schemas.microsoft.com/office/drawing/2014/main" id="{79748D68-90E4-4A7B-9A37-112E491079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1560260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izler</a:t>
            </a:r>
            <a:endParaRPr lang="tr" sz="2000" dirty="0">
              <a:solidFill>
                <a:schemeClr val="bg1"/>
              </a:solidFill>
              <a:latin typeface="Verdana" charset="0"/>
              <a:cs typeface="Verdana" charset="0"/>
            </a:endParaRPr>
          </a:p>
        </p:txBody>
      </p:sp>
      <p:sp>
        <p:nvSpPr>
          <p:cNvPr id="15" name="Rectangle 3">
            <a:extLst>
              <a:ext uri="{FF2B5EF4-FFF2-40B4-BE49-F238E27FC236}">
                <a16:creationId xmlns:a16="http://schemas.microsoft.com/office/drawing/2014/main" id="{FA05A751-97EF-45E4-858B-B8A99FE3CCA2}"/>
              </a:ext>
            </a:extLst>
          </p:cNvPr>
          <p:cNvSpPr>
            <a:spLocks noGrp="1" noChangeArrowheads="1"/>
          </p:cNvSpPr>
          <p:nvPr>
            <p:ph idx="1"/>
          </p:nvPr>
        </p:nvSpPr>
        <p:spPr>
          <a:xfrm>
            <a:off x="2279030" y="1600200"/>
            <a:ext cx="6613450" cy="4525963"/>
          </a:xfrm>
        </p:spPr>
        <p:txBody>
          <a:bodyPr>
            <a:normAutofit fontScale="77500" lnSpcReduction="20000"/>
          </a:bodyPr>
          <a:lstStyle/>
          <a:p>
            <a:pPr marL="0" indent="0" algn="l" rtl="0">
              <a:lnSpc>
                <a:spcPct val="150000"/>
              </a:lnSpc>
              <a:spcBef>
                <a:spcPts val="0"/>
              </a:spcBef>
              <a:buNone/>
            </a:pPr>
            <a:r>
              <a:rPr lang="tr" b="1" i="0" u="none" baseline="0" dirty="0"/>
              <a:t>Uygulama verileri</a:t>
            </a:r>
          </a:p>
          <a:p>
            <a:pPr marL="0" indent="0" algn="l" rtl="0">
              <a:lnSpc>
                <a:spcPct val="150000"/>
              </a:lnSpc>
              <a:spcBef>
                <a:spcPts val="0"/>
              </a:spcBef>
              <a:buNone/>
            </a:pPr>
            <a:r>
              <a:rPr lang="tr" b="0" i="0" u="none" baseline="0" dirty="0"/>
              <a:t>E-posta istemcileri, sohbet geçmişi, veri tabanları, konfigürasyonlar, kötü amaçlı yazılım analizi</a:t>
            </a:r>
          </a:p>
          <a:p>
            <a:pPr marL="0" indent="0" algn="l" rtl="0">
              <a:lnSpc>
                <a:spcPct val="150000"/>
              </a:lnSpc>
              <a:spcBef>
                <a:spcPts val="0"/>
              </a:spcBef>
              <a:buNone/>
            </a:pPr>
            <a:endParaRPr lang="tr" sz="1900" b="1" dirty="0"/>
          </a:p>
          <a:p>
            <a:pPr marL="0" indent="0" algn="l" rtl="0">
              <a:lnSpc>
                <a:spcPct val="150000"/>
              </a:lnSpc>
              <a:spcBef>
                <a:spcPts val="0"/>
              </a:spcBef>
              <a:buNone/>
            </a:pPr>
            <a:r>
              <a:rPr lang="tr" b="1" i="0" u="none" baseline="0" dirty="0"/>
              <a:t>Parçalar</a:t>
            </a:r>
          </a:p>
          <a:p>
            <a:pPr marL="0" indent="0" algn="l" rtl="0">
              <a:lnSpc>
                <a:spcPct val="150000"/>
              </a:lnSpc>
              <a:spcBef>
                <a:spcPts val="0"/>
              </a:spcBef>
              <a:buNone/>
            </a:pPr>
            <a:r>
              <a:rPr lang="tr" b="0" i="0" u="none" baseline="0" dirty="0"/>
              <a:t>Delil niteliğindeki resimlerin, belgelerin, geçmiş kayıtlarının, kayıt dosyalarının vb. parçaları</a:t>
            </a:r>
          </a:p>
        </p:txBody>
      </p:sp>
      <p:pic>
        <p:nvPicPr>
          <p:cNvPr id="16" name="Picture 1">
            <a:extLst>
              <a:ext uri="{FF2B5EF4-FFF2-40B4-BE49-F238E27FC236}">
                <a16:creationId xmlns:a16="http://schemas.microsoft.com/office/drawing/2014/main" id="{7AEBEAEF-2812-4B82-8939-80B2028EE0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440"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7" name="Picture 3" descr="http://www.linux-magazine.com/var/linux_magazin/storage/images/linux-magazine.com/issues/2008/93/undeleted/figure-1/430023-1-eng-US/Figure-1_reference.png">
            <a:extLst>
              <a:ext uri="{FF2B5EF4-FFF2-40B4-BE49-F238E27FC236}">
                <a16:creationId xmlns:a16="http://schemas.microsoft.com/office/drawing/2014/main" id="{C83D4DCF-BE2B-41B7-94C8-A18E1EA2111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440"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39415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defTabSz="914400" rtl="0" eaLnBrk="0" fontAlgn="base" hangingPunct="0">
              <a:spcBef>
                <a:spcPct val="0"/>
              </a:spcBef>
              <a:spcAft>
                <a:spcPct val="0"/>
              </a:spcAft>
            </a:pPr>
            <a:endParaRPr lang="tr">
              <a:solidFill>
                <a:prstClr val="black"/>
              </a:solidFill>
              <a:ea typeface="MS PGothic" panose="020B0600070205080204" pitchFamily="34" charset="-128"/>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prstClr val="white"/>
                </a:solidFill>
                <a:latin typeface="Verdana" charset="0"/>
                <a:cs typeface="Verdana" charset="0"/>
              </a:rPr>
              <a:t> </a:t>
            </a:r>
            <a:r>
              <a:rPr lang="tr" sz="3200" b="0" i="0" u="none" baseline="0">
                <a:solidFill>
                  <a:schemeClr val="bg1"/>
                </a:solidFill>
                <a:latin typeface="Verdana" charset="0"/>
                <a:cs typeface="Verdana" charset="0"/>
              </a:rPr>
              <a:t>Tanımlar</a:t>
            </a:r>
            <a:endParaRPr lang="tr" sz="2000" dirty="0">
              <a:solidFill>
                <a:prstClr val="white"/>
              </a:solidFill>
              <a:latin typeface="Verdana" charset="0"/>
              <a:cs typeface="Verdana" charset="0"/>
            </a:endParaRPr>
          </a:p>
        </p:txBody>
      </p:sp>
      <p:sp>
        <p:nvSpPr>
          <p:cNvPr id="3" name="Content Placeholder 2"/>
          <p:cNvSpPr>
            <a:spLocks noGrp="1"/>
          </p:cNvSpPr>
          <p:nvPr>
            <p:ph idx="1"/>
          </p:nvPr>
        </p:nvSpPr>
        <p:spPr>
          <a:xfrm>
            <a:off x="251520" y="1268761"/>
            <a:ext cx="8640960" cy="4392487"/>
          </a:xfrm>
        </p:spPr>
        <p:txBody>
          <a:bodyPr>
            <a:normAutofit fontScale="92500" lnSpcReduction="10000"/>
          </a:bodyPr>
          <a:lstStyle/>
          <a:p>
            <a:pPr marL="0" indent="0" algn="l" rtl="0">
              <a:buNone/>
            </a:pPr>
            <a:r>
              <a:rPr lang="tr" b="1" i="0" u="none" baseline="0" dirty="0">
                <a:solidFill>
                  <a:srgbClr val="0070C0"/>
                </a:solidFill>
              </a:rPr>
              <a:t>Elektronik Delil</a:t>
            </a:r>
          </a:p>
          <a:p>
            <a:pPr marL="0" indent="0" algn="l" rtl="0">
              <a:buNone/>
            </a:pPr>
            <a:endParaRPr lang="tr" b="1" dirty="0">
              <a:solidFill>
                <a:srgbClr val="0070C0"/>
              </a:solidFill>
            </a:endParaRPr>
          </a:p>
          <a:p>
            <a:pPr lvl="1" algn="l" rtl="0"/>
            <a:r>
              <a:rPr lang="tr" b="0" i="0" u="none" baseline="0" dirty="0"/>
              <a:t>Uluslararası düzeyde kabul edilen bir tanımı yok</a:t>
            </a:r>
          </a:p>
          <a:p>
            <a:pPr lvl="1" algn="l" rtl="0"/>
            <a:r>
              <a:rPr lang="tr" b="0" i="0" u="none" baseline="0" dirty="0"/>
              <a:t>Avrupa Konseyinin kılavuzundaki tanım:</a:t>
            </a:r>
          </a:p>
          <a:p>
            <a:pPr marL="57150" indent="0" algn="ctr" rtl="0">
              <a:buNone/>
            </a:pPr>
            <a:endParaRPr lang="tr" dirty="0"/>
          </a:p>
          <a:p>
            <a:pPr marL="57150" indent="0" algn="ctr" rtl="0">
              <a:buNone/>
            </a:pPr>
            <a:r>
              <a:rPr lang="tr" b="1" i="0" u="none" baseline="0" dirty="0"/>
              <a:t>"Daha sonra bir davada ele alınan bir olguyu kanıtlamak veya çürütmek için ihtiyaç duyulabilecek, dijital biçimde üretilen, saklanan veya iletilen her türlü bilgi"</a:t>
            </a:r>
          </a:p>
          <a:p>
            <a:pPr marL="0" indent="0" algn="just" rtl="0">
              <a:lnSpc>
                <a:spcPct val="120000"/>
              </a:lnSpc>
              <a:spcBef>
                <a:spcPts val="600"/>
              </a:spcBef>
              <a:spcAft>
                <a:spcPts val="600"/>
              </a:spcAft>
              <a:buNone/>
            </a:pPr>
            <a:endParaRPr lang="tr" dirty="0"/>
          </a:p>
        </p:txBody>
      </p:sp>
      <p:sp>
        <p:nvSpPr>
          <p:cNvPr id="2" name="Rectangle 1"/>
          <p:cNvSpPr/>
          <p:nvPr/>
        </p:nvSpPr>
        <p:spPr>
          <a:xfrm>
            <a:off x="184734" y="5879013"/>
            <a:ext cx="8851316" cy="276999"/>
          </a:xfrm>
          <a:prstGeom prst="rect">
            <a:avLst/>
          </a:prstGeom>
        </p:spPr>
        <p:txBody>
          <a:bodyPr wrap="square">
            <a:spAutoFit/>
          </a:bodyPr>
          <a:lstStyle/>
          <a:p>
            <a:pPr algn="l" defTabSz="914400" rtl="0" eaLnBrk="0" fontAlgn="base" hangingPunct="0">
              <a:spcBef>
                <a:spcPct val="0"/>
              </a:spcBef>
              <a:spcAft>
                <a:spcPct val="0"/>
              </a:spcAft>
            </a:pPr>
            <a:endParaRPr lang="tr" sz="1200" dirty="0">
              <a:solidFill>
                <a:prstClr val="black"/>
              </a:solidFill>
              <a:ea typeface="Verdana" panose="020B0604030504040204" pitchFamily="34" charset="0"/>
              <a:cs typeface="Verdana" panose="020B0604030504040204" pitchFamily="34"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defTabSz="914400" rtl="0" eaLnBrk="0" fontAlgn="base" hangingPunct="0">
              <a:spcBef>
                <a:spcPct val="0"/>
              </a:spcBef>
              <a:spcAft>
                <a:spcPct val="0"/>
              </a:spcAft>
            </a:pPr>
            <a:r>
              <a:rPr lang="tr" sz="1200" b="1" i="0" u="none" baseline="0">
                <a:solidFill>
                  <a:srgbClr val="FFFFFF"/>
                </a:solidFill>
                <a:latin typeface="Verdana" charset="0"/>
                <a:ea typeface="MS PGothic" panose="020B0600070205080204" pitchFamily="34" charset="-128"/>
                <a:cs typeface="Verdana" charset="0"/>
              </a:rPr>
              <a:t>Kaynak: OECD</a:t>
            </a:r>
            <a:r>
              <a:rPr lang="tr" sz="1200" b="0" i="0" u="none" baseline="0">
                <a:solidFill>
                  <a:srgbClr val="FFFFFF"/>
                </a:solidFill>
                <a:latin typeface="Verdana" charset="0"/>
                <a:ea typeface="MS PGothic" panose="020B0600070205080204" pitchFamily="34" charset="-128"/>
                <a:cs typeface="Verdana" charset="0"/>
              </a:rPr>
              <a:t>						                      	</a:t>
            </a:r>
            <a:r>
              <a:rPr lang="tr" sz="1200" b="1" i="0" u="none" baseline="0">
                <a:solidFill>
                  <a:srgbClr val="FFFFFF"/>
                </a:solidFill>
                <a:latin typeface="Verdana" charset="0"/>
                <a:ea typeface="MS PGothic" panose="020B0600070205080204" pitchFamily="34" charset="-128"/>
                <a:cs typeface="Verdana" charset="0"/>
              </a:rPr>
              <a:t>      - </a:t>
            </a:r>
            <a:fld id="{F50FF694-912A-834E-AD45-B984C7BF2CE4}" type="slidenum">
              <a:rPr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7</a:t>
            </a:fld>
            <a:r>
              <a:rPr lang="tr" sz="1200" b="1" i="0" u="none" baseline="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0504461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izler</a:t>
            </a:r>
            <a:endParaRPr lang="tr" sz="2000" dirty="0">
              <a:solidFill>
                <a:schemeClr val="bg1"/>
              </a:solidFill>
              <a:latin typeface="Verdana" charset="0"/>
              <a:cs typeface="Verdana" charset="0"/>
            </a:endParaRPr>
          </a:p>
        </p:txBody>
      </p:sp>
      <p:pic>
        <p:nvPicPr>
          <p:cNvPr id="18" name="Picture 8" descr="http://www.veryicon.com/icon/png/System/Simple/My%20Documents.png">
            <a:extLst>
              <a:ext uri="{FF2B5EF4-FFF2-40B4-BE49-F238E27FC236}">
                <a16:creationId xmlns:a16="http://schemas.microsoft.com/office/drawing/2014/main" id="{5B7B0A54-AFAB-4DF6-A174-CE811412582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6524"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3">
            <a:extLst>
              <a:ext uri="{FF2B5EF4-FFF2-40B4-BE49-F238E27FC236}">
                <a16:creationId xmlns:a16="http://schemas.microsoft.com/office/drawing/2014/main" id="{0DEFEE57-F452-4F77-93D7-98992C2423B6}"/>
              </a:ext>
            </a:extLst>
          </p:cNvPr>
          <p:cNvSpPr>
            <a:spLocks noGrp="1" noChangeArrowheads="1"/>
          </p:cNvSpPr>
          <p:nvPr>
            <p:ph idx="1"/>
          </p:nvPr>
        </p:nvSpPr>
        <p:spPr>
          <a:xfrm>
            <a:off x="2279030" y="1600200"/>
            <a:ext cx="6613450" cy="4525963"/>
          </a:xfrm>
        </p:spPr>
        <p:txBody>
          <a:bodyPr>
            <a:normAutofit fontScale="77500" lnSpcReduction="20000"/>
          </a:bodyPr>
          <a:lstStyle/>
          <a:p>
            <a:pPr marL="0" indent="0" algn="l" rtl="0">
              <a:lnSpc>
                <a:spcPct val="150000"/>
              </a:lnSpc>
              <a:spcBef>
                <a:spcPts val="0"/>
              </a:spcBef>
              <a:buNone/>
            </a:pPr>
            <a:r>
              <a:rPr lang="tr" b="1" i="0" u="none" baseline="0" dirty="0"/>
              <a:t>Delil niteliğindeki belgeler</a:t>
            </a:r>
          </a:p>
          <a:p>
            <a:pPr marL="0" indent="0" algn="l" rtl="0">
              <a:lnSpc>
                <a:spcPct val="150000"/>
              </a:lnSpc>
              <a:spcBef>
                <a:spcPts val="0"/>
              </a:spcBef>
              <a:buNone/>
            </a:pPr>
            <a:r>
              <a:rPr lang="tr" b="0" i="0" u="none" baseline="0" dirty="0"/>
              <a:t>hesap özetleri, şantaj mektupları, yasa dışı resimler, kişiler, kayıt dosyaları, çalıntı planlar...</a:t>
            </a:r>
          </a:p>
          <a:p>
            <a:pPr marL="0" indent="0" algn="l" rtl="0">
              <a:lnSpc>
                <a:spcPct val="150000"/>
              </a:lnSpc>
              <a:spcBef>
                <a:spcPts val="0"/>
              </a:spcBef>
              <a:buNone/>
            </a:pPr>
            <a:endParaRPr lang="tr" dirty="0"/>
          </a:p>
          <a:p>
            <a:pPr marL="0" indent="0" algn="l" rtl="0">
              <a:lnSpc>
                <a:spcPct val="150000"/>
              </a:lnSpc>
              <a:spcBef>
                <a:spcPts val="0"/>
              </a:spcBef>
              <a:buNone/>
            </a:pPr>
            <a:r>
              <a:rPr lang="tr" b="1" i="0" u="none" baseline="0" dirty="0"/>
              <a:t>Erişilemeyen Veriler</a:t>
            </a:r>
            <a:r>
              <a:rPr lang="tr" b="0" i="0" u="none" baseline="0" dirty="0"/>
              <a:t> </a:t>
            </a:r>
          </a:p>
          <a:p>
            <a:pPr marL="0" indent="0" algn="l" rtl="0">
              <a:lnSpc>
                <a:spcPct val="150000"/>
              </a:lnSpc>
              <a:spcBef>
                <a:spcPts val="0"/>
              </a:spcBef>
              <a:buNone/>
            </a:pPr>
            <a:r>
              <a:rPr lang="tr" b="0" i="0" u="none" baseline="0" dirty="0"/>
              <a:t>gizli dosyalar, şifrelenmiş dosyalar, silinmiş veriler,</a:t>
            </a:r>
          </a:p>
          <a:p>
            <a:pPr marL="0" indent="0" algn="l" rtl="0">
              <a:lnSpc>
                <a:spcPct val="150000"/>
              </a:lnSpc>
              <a:spcBef>
                <a:spcPts val="0"/>
              </a:spcBef>
              <a:buNone/>
            </a:pPr>
            <a:r>
              <a:rPr lang="tr" b="0" i="0" u="none" baseline="0" dirty="0"/>
              <a:t>steganografi yazılımıyla gizlenmiş dosyalar, bulut/ağ depolama</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4" name="Picture 6" descr="http://files.softicons.com/download/folder-icons/terra-project-icons-by-aerotox/png/512/Black%20Terra%20Stop.png">
            <a:extLst>
              <a:ext uri="{FF2B5EF4-FFF2-40B4-BE49-F238E27FC236}">
                <a16:creationId xmlns:a16="http://schemas.microsoft.com/office/drawing/2014/main" id="{E2438C2B-67D3-4692-8541-5EE28A83D41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5048"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163234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t>71</a:t>
            </a:fld>
            <a:endParaRPr lang="tr" dirty="0">
              <a:solidFill>
                <a:prstClr val="black">
                  <a:tint val="75000"/>
                </a:prstClr>
              </a:solidFill>
            </a:endParaRPr>
          </a:p>
        </p:txBody>
      </p:sp>
    </p:spTree>
    <p:extLst>
      <p:ext uri="{BB962C8B-B14F-4D97-AF65-F5344CB8AC3E}">
        <p14:creationId xmlns:p14="http://schemas.microsoft.com/office/powerpoint/2010/main" val="17469960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 hedefleri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Autofit/>
          </a:bodyPr>
          <a:lstStyle/>
          <a:p>
            <a:pPr marL="0" indent="0" algn="l" rtl="0">
              <a:buNone/>
            </a:pPr>
            <a:r>
              <a:rPr lang="tr" sz="2600" b="1" i="0" u="none" baseline="0" dirty="0">
                <a:ea typeface="Verdana" panose="020B0604030504040204" pitchFamily="34" charset="0"/>
              </a:rPr>
              <a:t>Bu oturumdan sonra </a:t>
            </a:r>
            <a:r>
              <a:rPr lang="tr-TR" sz="2600" b="1" i="0" u="none" baseline="0" dirty="0" smtClean="0">
                <a:ea typeface="Verdana" panose="020B0604030504040204" pitchFamily="34" charset="0"/>
              </a:rPr>
              <a:t>katılıcımlar</a:t>
            </a:r>
            <a:r>
              <a:rPr lang="tr" sz="2600" b="1" i="0" u="none" baseline="0" dirty="0" smtClean="0">
                <a:ea typeface="Verdana" panose="020B0604030504040204" pitchFamily="34" charset="0"/>
              </a:rPr>
              <a:t>:</a:t>
            </a:r>
            <a:endParaRPr lang="tr" sz="2600" b="1" i="0" u="none" baseline="0" dirty="0">
              <a:ea typeface="Verdana" panose="020B0604030504040204" pitchFamily="34" charset="0"/>
            </a:endParaRPr>
          </a:p>
          <a:p>
            <a:pPr algn="l" rtl="0"/>
            <a:r>
              <a:rPr lang="tr" sz="2600" b="0" i="0" u="none" baseline="0" dirty="0">
                <a:ea typeface="Verdana" panose="020B0604030504040204" pitchFamily="34" charset="0"/>
              </a:rPr>
              <a:t>Çeşitli elektronik delil türlerini tartışabilecek;</a:t>
            </a:r>
          </a:p>
          <a:p>
            <a:pPr algn="l" rtl="0"/>
            <a:r>
              <a:rPr lang="tr" sz="2600" b="0" i="0" u="none" baseline="0" dirty="0">
                <a:ea typeface="Verdana" panose="020B0604030504040204" pitchFamily="34" charset="0"/>
              </a:rPr>
              <a:t>Avrupa Konseyi Elektronik Delil Kılavuzundaki kilit noktalarını ve özellikle de el koyma ve kullanım ilkelerini özetleyebilecek;</a:t>
            </a:r>
          </a:p>
          <a:p>
            <a:pPr algn="l" rtl="0"/>
            <a:r>
              <a:rPr lang="tr" sz="2600" b="0" i="0" u="none" baseline="0" dirty="0">
                <a:ea typeface="Verdana" panose="020B0604030504040204" pitchFamily="34" charset="0"/>
              </a:rPr>
              <a:t>'Kapatılmış cihazdan alınan veri' ve 'açık cihazdan alınan verinin' yanı sıra 'bulut tabanlı veriye' ilişkin farklı zorlukları sayabilecek;</a:t>
            </a:r>
          </a:p>
          <a:p>
            <a:pPr algn="l" rtl="0"/>
            <a:r>
              <a:rPr lang="tr" sz="2600" b="0" i="0" u="none" baseline="0" dirty="0">
                <a:ea typeface="Verdana" panose="020B0604030504040204" pitchFamily="34" charset="0"/>
              </a:rPr>
              <a:t>Elektronik delillerin kabul edilebilirliğini tartışabilecek;</a:t>
            </a:r>
          </a:p>
          <a:p>
            <a:pPr algn="l" rtl="0"/>
            <a:r>
              <a:rPr lang="tr" sz="2600" b="0" i="0" u="none" baseline="0" dirty="0">
                <a:ea typeface="Verdana" panose="020B0604030504040204" pitchFamily="34" charset="0"/>
              </a:rPr>
              <a:t>'Adli bilişim' ile adli bilimleri karşılaştırabilecek;</a:t>
            </a:r>
          </a:p>
          <a:p>
            <a:pPr algn="l" rtl="0"/>
            <a:r>
              <a:rPr lang="tr" sz="2600" b="0" i="0" u="none" baseline="0" dirty="0">
                <a:ea typeface="Verdana" panose="020B0604030504040204" pitchFamily="34" charset="0"/>
              </a:rPr>
              <a:t>Adli bilişim incelemesinin dört temel aşamasını sayabilecektir.</a:t>
            </a: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Tree>
    <p:extLst>
      <p:ext uri="{BB962C8B-B14F-4D97-AF65-F5344CB8AC3E}">
        <p14:creationId xmlns:p14="http://schemas.microsoft.com/office/powerpoint/2010/main" val="28346461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defRPr/>
            </a:pPr>
            <a:endParaRPr lang="tr"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2400" b="1" i="0" u="none" baseline="0">
                <a:latin typeface="+mn-lt"/>
              </a:rPr>
              <a:t>Adli Personel için Siber Suçlar ve Elektronik Delillere İlişkin Giriş Eğitimi</a:t>
            </a:r>
            <a:endParaRPr lang="tr" altLang="en-US" sz="2400" i="1" dirty="0">
              <a:latin typeface="+mn-lt"/>
            </a:endParaRP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endParaRPr lang="tr" altLang="en-US" b="1" dirty="0">
              <a:latin typeface="+mn-lt"/>
            </a:endParaRPr>
          </a:p>
          <a:p>
            <a:pPr algn="ctr" rtl="0" eaLnBrk="1" hangingPunct="1">
              <a:spcBef>
                <a:spcPct val="0"/>
              </a:spcBef>
              <a:buFontTx/>
              <a:buNone/>
            </a:pPr>
            <a:r>
              <a:rPr lang="tr" b="1" i="0" u="none" baseline="0">
                <a:latin typeface="+mn-lt"/>
              </a:rPr>
              <a:t>Teşekkürler</a:t>
            </a: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600" b="1" dirty="0">
              <a:latin typeface="+mn-lt"/>
            </a:endParaRPr>
          </a:p>
          <a:p>
            <a:pPr algn="ctr" rtl="0" eaLnBrk="1" hangingPunct="1">
              <a:spcBef>
                <a:spcPct val="0"/>
              </a:spcBef>
              <a:buFontTx/>
              <a:buNone/>
            </a:pPr>
            <a:r>
              <a:rPr lang="tr" sz="1800" b="1" i="0" u="none" baseline="0">
                <a:latin typeface="+mn-lt"/>
              </a:rPr>
              <a:t>Xxxxx XXXXXXXX</a:t>
            </a:r>
          </a:p>
          <a:p>
            <a:pPr algn="ctr" rtl="0" eaLnBrk="1" hangingPunct="1">
              <a:spcBef>
                <a:spcPct val="0"/>
              </a:spcBef>
              <a:buFontTx/>
              <a:buNone/>
            </a:pPr>
            <a:endParaRPr lang="tr" altLang="en-US" sz="600" dirty="0">
              <a:latin typeface="+mn-lt"/>
            </a:endParaRPr>
          </a:p>
          <a:p>
            <a:pPr algn="ctr" rtl="0" eaLnBrk="1" hangingPunct="1">
              <a:spcBef>
                <a:spcPct val="0"/>
              </a:spcBef>
              <a:buFontTx/>
              <a:buNone/>
            </a:pPr>
            <a:r>
              <a:rPr lang="tr" sz="1400" b="0" i="1" u="none" baseline="0">
                <a:latin typeface="+mn-lt"/>
              </a:rPr>
              <a:t>Avrupa Konseyi</a:t>
            </a:r>
          </a:p>
          <a:p>
            <a:pPr algn="ctr" rtl="0" eaLnBrk="1" hangingPunct="1">
              <a:spcBef>
                <a:spcPct val="0"/>
              </a:spcBef>
              <a:buFontTx/>
              <a:buNone/>
            </a:pPr>
            <a:endParaRPr lang="tr" altLang="en-US" sz="1400" b="1" dirty="0">
              <a:solidFill>
                <a:srgbClr val="2F618F"/>
              </a:solidFill>
              <a:latin typeface="+mn-lt"/>
              <a:hlinkClick r:id="rId4"/>
            </a:endParaRPr>
          </a:p>
          <a:p>
            <a:pPr algn="ctr" rtl="0" eaLnBrk="1" hangingPunct="1">
              <a:spcBef>
                <a:spcPct val="0"/>
              </a:spcBef>
              <a:buFontTx/>
              <a:buNone/>
            </a:pPr>
            <a:r>
              <a:rPr lang="tr" sz="1600" b="1" i="0" u="none" baseline="0">
                <a:solidFill>
                  <a:srgbClr val="2F618F"/>
                </a:solidFill>
                <a:latin typeface="+mn-lt"/>
              </a:rPr>
              <a:t>e-posta</a:t>
            </a: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400" b="1" dirty="0">
              <a:latin typeface="Verdana" panose="020B0604030504040204" pitchFamily="34" charset="0"/>
            </a:endParaRPr>
          </a:p>
          <a:p>
            <a:pPr algn="ctr" rtl="0" eaLnBrk="1" hangingPunct="1">
              <a:spcBef>
                <a:spcPct val="0"/>
              </a:spcBef>
              <a:buFontTx/>
              <a:buNone/>
            </a:pPr>
            <a:r>
              <a:rPr lang="tr" sz="1600" b="1" i="0" u="none" baseline="0">
                <a:latin typeface="+mn-lt"/>
              </a:rPr>
              <a:t>GG Ay YYYY</a:t>
            </a:r>
          </a:p>
        </p:txBody>
      </p:sp>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FontTx/>
              <a:buNone/>
            </a:pPr>
            <a:r>
              <a:rPr lang="tr" sz="1200" b="1" i="0" u="none" baseline="0">
                <a:solidFill>
                  <a:srgbClr val="FFFFFF"/>
                </a:solidFill>
                <a:latin typeface="Verdana" panose="020B0604030504040204" pitchFamily="34" charset="0"/>
              </a:rPr>
              <a:t>www.coe.int/cybercrime</a:t>
            </a:r>
            <a:r>
              <a:rPr lang="tr" sz="1200" b="0" i="0" u="none" baseline="0">
                <a:solidFill>
                  <a:srgbClr val="FFFFFF"/>
                </a:solidFill>
                <a:latin typeface="Verdana" panose="020B0604030504040204" pitchFamily="34" charset="0"/>
              </a:rPr>
              <a:t>						</a:t>
            </a:r>
            <a:r>
              <a:rPr lang="tr" sz="1200" b="1" i="0" u="none" baseline="0">
                <a:solidFill>
                  <a:srgbClr val="FFFFFF"/>
                </a:solidFill>
                <a:latin typeface="Verdana" panose="020B0604030504040204" pitchFamily="34" charset="0"/>
              </a:rPr>
              <a:t>                        - -</a:t>
            </a:r>
          </a:p>
        </p:txBody>
      </p:sp>
    </p:spTree>
    <p:extLst>
      <p:ext uri="{BB962C8B-B14F-4D97-AF65-F5344CB8AC3E}">
        <p14:creationId xmlns:p14="http://schemas.microsoft.com/office/powerpoint/2010/main" val="426996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Farklılıklar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a:solidFill>
                  <a:srgbClr val="0070C0"/>
                </a:solidFill>
              </a:rPr>
              <a:t>Elektronik Delil</a:t>
            </a:r>
          </a:p>
          <a:p>
            <a:pPr lvl="1" algn="l" rtl="0"/>
            <a:r>
              <a:rPr lang="tr" b="0" i="0" u="none" baseline="0"/>
              <a:t>Geleneksel delillerden farklı değil</a:t>
            </a:r>
          </a:p>
          <a:p>
            <a:pPr lvl="1" algn="l" rtl="0"/>
            <a:r>
              <a:rPr lang="tr" b="0" i="0" u="none" baseline="0"/>
              <a:t>Bu delilleri davada sunan tarafın, bu deliller eline geçtiğinde sunulandan eksik veya fazla olmadığını gösterebilmesi gerekir.</a:t>
            </a:r>
          </a:p>
          <a:p>
            <a:pPr lvl="1" algn="l" rtl="0"/>
            <a:r>
              <a:rPr lang="tr" b="0" i="0" u="none" baseline="0"/>
              <a:t>Başka bir deyişle, herhangi bir silme, ekleme veya başka değişiklik yapılmadığını göstermelidir.</a:t>
            </a:r>
          </a:p>
        </p:txBody>
      </p:sp>
      <p:sp>
        <p:nvSpPr>
          <p:cNvPr id="7" name="TextBox 6">
            <a:extLst>
              <a:ext uri="{FF2B5EF4-FFF2-40B4-BE49-F238E27FC236}">
                <a16:creationId xmlns:a16="http://schemas.microsoft.com/office/drawing/2014/main"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Elektronik delillerle uğraşmanın </a:t>
            </a:r>
          </a:p>
          <a:p>
            <a:pPr algn="ctr" rtl="0"/>
            <a:r>
              <a:rPr lang="tr" sz="2400" b="0" i="0" u="none" baseline="0">
                <a:solidFill>
                  <a:schemeClr val="bg1"/>
                </a:solidFill>
                <a:latin typeface="+mj-lt"/>
              </a:rPr>
              <a:t>zor yanı budur!</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73775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Kaynaklar ve Türler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a:solidFill>
                  <a:srgbClr val="0070C0"/>
                </a:solidFill>
              </a:rPr>
              <a:t>Kaynaklar</a:t>
            </a:r>
          </a:p>
          <a:p>
            <a:pPr lvl="1" algn="l" rtl="0"/>
            <a:r>
              <a:rPr lang="tr" b="0" i="0" u="none" baseline="0"/>
              <a:t>Tüm elektronik cihazlar</a:t>
            </a:r>
          </a:p>
          <a:p>
            <a:pPr marL="57150" indent="0" algn="l" rtl="0">
              <a:buNone/>
            </a:pPr>
            <a:r>
              <a:rPr lang="tr" b="1" i="0" u="none" baseline="0">
                <a:solidFill>
                  <a:srgbClr val="0070C0"/>
                </a:solidFill>
              </a:rPr>
              <a:t>Türler</a:t>
            </a:r>
          </a:p>
          <a:p>
            <a:pPr lvl="1" algn="l" rtl="0"/>
            <a:r>
              <a:rPr lang="tr" b="0" i="0" u="none" baseline="0"/>
              <a:t>Statik veriler (Kapalı Cihaz)</a:t>
            </a:r>
          </a:p>
          <a:p>
            <a:pPr lvl="1" algn="l" rtl="0"/>
            <a:r>
              <a:rPr lang="tr" b="0" i="0" u="none" baseline="0"/>
              <a:t>Canlı veriler (Bellek ve Sunucular)</a:t>
            </a:r>
          </a:p>
          <a:p>
            <a:pPr lvl="1" algn="l" rtl="0"/>
            <a:r>
              <a:rPr lang="tr" b="0" i="0" u="none" baseline="0"/>
              <a:t>İnternet verileri</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81004641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1539</TotalTime>
  <Words>14718</Words>
  <Application>Microsoft Office PowerPoint</Application>
  <PresentationFormat>Ekran Gösterisi (4:3)</PresentationFormat>
  <Paragraphs>1259</Paragraphs>
  <Slides>73</Slides>
  <Notes>70</Notes>
  <HiddenSlides>0</HiddenSlides>
  <MMClips>0</MMClips>
  <ScaleCrop>false</ScaleCrop>
  <HeadingPairs>
    <vt:vector size="6" baseType="variant">
      <vt:variant>
        <vt:lpstr>Kullanılan Yazı Tipleri</vt:lpstr>
      </vt:variant>
      <vt:variant>
        <vt:i4>11</vt:i4>
      </vt:variant>
      <vt:variant>
        <vt:lpstr>Tema</vt:lpstr>
      </vt:variant>
      <vt:variant>
        <vt:i4>4</vt:i4>
      </vt:variant>
      <vt:variant>
        <vt:lpstr>Slayt Başlıkları</vt:lpstr>
      </vt:variant>
      <vt:variant>
        <vt:i4>73</vt:i4>
      </vt:variant>
    </vt:vector>
  </HeadingPairs>
  <TitlesOfParts>
    <vt:vector size="88" baseType="lpstr">
      <vt:lpstr>MS PGothic</vt:lpstr>
      <vt:lpstr>MS PGothic</vt:lpstr>
      <vt:lpstr>Arial</vt:lpstr>
      <vt:lpstr>Arial</vt:lpstr>
      <vt:lpstr>Calibri</vt:lpstr>
      <vt:lpstr>Calibri (heading)</vt:lpstr>
      <vt:lpstr>Calibri Light</vt:lpstr>
      <vt:lpstr>Din-Light</vt:lpstr>
      <vt:lpstr>Roboto</vt:lpstr>
      <vt:lpstr>Verdana</vt:lpstr>
      <vt:lpstr>Wingdings</vt:lpstr>
      <vt:lpstr>Office Theme</vt:lpstr>
      <vt:lpstr>1_Office Theme</vt:lpstr>
      <vt:lpstr>2_Office Theme</vt:lpstr>
      <vt:lpstr>3_Office Theme</vt:lpstr>
      <vt:lpstr>PowerPoint Sunusu</vt:lpstr>
      <vt:lpstr>PowerPoint Sunusu</vt:lpstr>
      <vt:lpstr>PowerPoint Sunusu</vt:lpstr>
      <vt:lpstr>PowerPoint Sunusu</vt:lpstr>
      <vt:lpstr>'Elektronİk delİl' nedİr?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Avrupa Konseyİ elektronİk delİl kIlavuzu</vt:lpstr>
      <vt:lpstr>PowerPoint Sunusu</vt:lpstr>
      <vt:lpstr>PowerPoint Sunusu</vt:lpstr>
      <vt:lpstr>PowerPoint Sunusu</vt:lpstr>
      <vt:lpstr>PowerPoint Sunusu</vt:lpstr>
      <vt:lpstr>PowerPoint Sunusu</vt:lpstr>
      <vt:lpstr>PowerPoint Sunusu</vt:lpstr>
      <vt:lpstr>Elektronİk delİl İlkelerİ</vt:lpstr>
      <vt:lpstr>PowerPoint Sunusu</vt:lpstr>
      <vt:lpstr>PowerPoint Sunusu</vt:lpstr>
      <vt:lpstr>PowerPoint Sunusu</vt:lpstr>
      <vt:lpstr>PowerPoint Sunusu</vt:lpstr>
      <vt:lpstr>PowerPoint Sunusu</vt:lpstr>
      <vt:lpstr>PowerPoint Sunusu</vt:lpstr>
      <vt:lpstr>Elektronİk delİllerİn toplandIğI yerler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Adlİ bİLİŞİm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ERENOGLU CONSULTANCY TRANSLATION</dc:creator>
  <dc:description>ERENOGLU CONSULTANCY TRANSLATION_x000d_
GSM    : (+90 532) 235 58 23_x000d_
Tel         : (+90 312) 441 91 00 (pbx)_x000d_
Web      : www.erenoglu.com.tr_x000d_
e-mail   : erenoglu@erenoglu.com.tr_x000d_
ANKARA – TURKIYE (TURKEY)_x000d_
</dc:description>
  <cp:lastModifiedBy>CP</cp:lastModifiedBy>
  <cp:revision>423</cp:revision>
  <dcterms:created xsi:type="dcterms:W3CDTF">2020-10-07T11:36:01Z</dcterms:created>
  <dcterms:modified xsi:type="dcterms:W3CDTF">2021-04-11T19:18:08Z</dcterms:modified>
</cp:coreProperties>
</file>