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60" r:id="rId1"/>
  </p:sldMasterIdLst>
  <p:notesMasterIdLst>
    <p:notesMasterId r:id="rId89"/>
  </p:notesMasterIdLst>
  <p:sldIdLst>
    <p:sldId id="418" r:id="rId2"/>
    <p:sldId id="454" r:id="rId3"/>
    <p:sldId id="570" r:id="rId4"/>
    <p:sldId id="569" r:id="rId5"/>
    <p:sldId id="456" r:id="rId6"/>
    <p:sldId id="460" r:id="rId7"/>
    <p:sldId id="461" r:id="rId8"/>
    <p:sldId id="482" r:id="rId9"/>
    <p:sldId id="483" r:id="rId10"/>
    <p:sldId id="466" r:id="rId11"/>
    <p:sldId id="487" r:id="rId12"/>
    <p:sldId id="489" r:id="rId13"/>
    <p:sldId id="485" r:id="rId14"/>
    <p:sldId id="1429" r:id="rId15"/>
    <p:sldId id="488" r:id="rId16"/>
    <p:sldId id="491" r:id="rId17"/>
    <p:sldId id="560" r:id="rId18"/>
    <p:sldId id="1430" r:id="rId19"/>
    <p:sldId id="263" r:id="rId20"/>
    <p:sldId id="457" r:id="rId21"/>
    <p:sldId id="498" r:id="rId22"/>
    <p:sldId id="499" r:id="rId23"/>
    <p:sldId id="494" r:id="rId24"/>
    <p:sldId id="495" r:id="rId25"/>
    <p:sldId id="501" r:id="rId26"/>
    <p:sldId id="511" r:id="rId27"/>
    <p:sldId id="505" r:id="rId28"/>
    <p:sldId id="503" r:id="rId29"/>
    <p:sldId id="504" r:id="rId30"/>
    <p:sldId id="508" r:id="rId31"/>
    <p:sldId id="1431" r:id="rId32"/>
    <p:sldId id="571" r:id="rId33"/>
    <p:sldId id="458" r:id="rId34"/>
    <p:sldId id="513" r:id="rId35"/>
    <p:sldId id="515" r:id="rId36"/>
    <p:sldId id="520" r:id="rId37"/>
    <p:sldId id="521" r:id="rId38"/>
    <p:sldId id="518" r:id="rId39"/>
    <p:sldId id="1435" r:id="rId40"/>
    <p:sldId id="572" r:id="rId41"/>
    <p:sldId id="459" r:id="rId42"/>
    <p:sldId id="523" r:id="rId43"/>
    <p:sldId id="524" r:id="rId44"/>
    <p:sldId id="534" r:id="rId45"/>
    <p:sldId id="535" r:id="rId46"/>
    <p:sldId id="536" r:id="rId47"/>
    <p:sldId id="537" r:id="rId48"/>
    <p:sldId id="1436" r:id="rId49"/>
    <p:sldId id="525" r:id="rId50"/>
    <p:sldId id="538" r:id="rId51"/>
    <p:sldId id="539" r:id="rId52"/>
    <p:sldId id="526" r:id="rId53"/>
    <p:sldId id="544" r:id="rId54"/>
    <p:sldId id="527" r:id="rId55"/>
    <p:sldId id="545" r:id="rId56"/>
    <p:sldId id="548" r:id="rId57"/>
    <p:sldId id="540" r:id="rId58"/>
    <p:sldId id="528" r:id="rId59"/>
    <p:sldId id="542" r:id="rId60"/>
    <p:sldId id="553" r:id="rId61"/>
    <p:sldId id="546" r:id="rId62"/>
    <p:sldId id="549" r:id="rId63"/>
    <p:sldId id="550" r:id="rId64"/>
    <p:sldId id="552" r:id="rId65"/>
    <p:sldId id="529" r:id="rId66"/>
    <p:sldId id="547" r:id="rId67"/>
    <p:sldId id="530" r:id="rId68"/>
    <p:sldId id="531" r:id="rId69"/>
    <p:sldId id="555" r:id="rId70"/>
    <p:sldId id="1437" r:id="rId71"/>
    <p:sldId id="1432" r:id="rId72"/>
    <p:sldId id="556" r:id="rId73"/>
    <p:sldId id="532" r:id="rId74"/>
    <p:sldId id="557" r:id="rId75"/>
    <p:sldId id="567" r:id="rId76"/>
    <p:sldId id="558" r:id="rId77"/>
    <p:sldId id="533" r:id="rId78"/>
    <p:sldId id="559" r:id="rId79"/>
    <p:sldId id="564" r:id="rId80"/>
    <p:sldId id="566" r:id="rId81"/>
    <p:sldId id="563" r:id="rId82"/>
    <p:sldId id="568" r:id="rId83"/>
    <p:sldId id="565" r:id="rId84"/>
    <p:sldId id="1438" r:id="rId85"/>
    <p:sldId id="1433" r:id="rId86"/>
    <p:sldId id="1434" r:id="rId87"/>
    <p:sldId id="455" r:id="rId88"/>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Title" id="{2CD8423E-0CCD-48E0-A715-3EC094151D76}">
          <p14:sldIdLst>
            <p14:sldId id="418"/>
          </p14:sldIdLst>
        </p14:section>
        <p14:section name="Introduction" id="{DEED0A68-EF9C-4733-ADAA-766A859E58BB}">
          <p14:sldIdLst>
            <p14:sldId id="454"/>
            <p14:sldId id="570"/>
            <p14:sldId id="569"/>
          </p14:sldIdLst>
        </p14:section>
        <p14:section name="Section 1" id="{1F767E79-2A4A-4837-8114-C2475E36F49A}">
          <p14:sldIdLst>
            <p14:sldId id="456"/>
            <p14:sldId id="460"/>
            <p14:sldId id="461"/>
            <p14:sldId id="482"/>
            <p14:sldId id="483"/>
            <p14:sldId id="466"/>
            <p14:sldId id="487"/>
            <p14:sldId id="489"/>
            <p14:sldId id="485"/>
            <p14:sldId id="1429"/>
            <p14:sldId id="488"/>
            <p14:sldId id="491"/>
            <p14:sldId id="560"/>
            <p14:sldId id="1430"/>
            <p14:sldId id="263"/>
          </p14:sldIdLst>
        </p14:section>
        <p14:section name="Section 2" id="{64A33C99-CD85-476B-80AE-285978042B74}">
          <p14:sldIdLst>
            <p14:sldId id="457"/>
            <p14:sldId id="498"/>
            <p14:sldId id="499"/>
            <p14:sldId id="494"/>
            <p14:sldId id="495"/>
            <p14:sldId id="501"/>
            <p14:sldId id="511"/>
            <p14:sldId id="505"/>
            <p14:sldId id="503"/>
            <p14:sldId id="504"/>
            <p14:sldId id="508"/>
            <p14:sldId id="1431"/>
            <p14:sldId id="571"/>
          </p14:sldIdLst>
        </p14:section>
        <p14:section name="Section 3" id="{308D822E-C220-4295-A91C-5C781A5093DF}">
          <p14:sldIdLst>
            <p14:sldId id="458"/>
            <p14:sldId id="513"/>
            <p14:sldId id="515"/>
            <p14:sldId id="520"/>
            <p14:sldId id="521"/>
            <p14:sldId id="518"/>
            <p14:sldId id="1435"/>
            <p14:sldId id="572"/>
          </p14:sldIdLst>
        </p14:section>
        <p14:section name="Section 4" id="{38C73E71-B393-48F5-B80B-01E7A0AD15A1}">
          <p14:sldIdLst>
            <p14:sldId id="459"/>
            <p14:sldId id="523"/>
            <p14:sldId id="524"/>
            <p14:sldId id="534"/>
            <p14:sldId id="535"/>
            <p14:sldId id="536"/>
            <p14:sldId id="537"/>
            <p14:sldId id="1436"/>
            <p14:sldId id="525"/>
            <p14:sldId id="538"/>
            <p14:sldId id="539"/>
            <p14:sldId id="526"/>
            <p14:sldId id="544"/>
            <p14:sldId id="527"/>
            <p14:sldId id="545"/>
            <p14:sldId id="548"/>
            <p14:sldId id="540"/>
            <p14:sldId id="528"/>
            <p14:sldId id="542"/>
            <p14:sldId id="553"/>
            <p14:sldId id="546"/>
            <p14:sldId id="549"/>
            <p14:sldId id="550"/>
            <p14:sldId id="552"/>
            <p14:sldId id="529"/>
            <p14:sldId id="547"/>
            <p14:sldId id="530"/>
            <p14:sldId id="531"/>
            <p14:sldId id="555"/>
            <p14:sldId id="1437"/>
            <p14:sldId id="1432"/>
          </p14:sldIdLst>
        </p14:section>
        <p14:section name="Section 5" id="{37027A3F-69A3-4115-8FDF-843AC8EC035E}">
          <p14:sldIdLst>
            <p14:sldId id="556"/>
            <p14:sldId id="532"/>
            <p14:sldId id="557"/>
            <p14:sldId id="567"/>
            <p14:sldId id="558"/>
            <p14:sldId id="533"/>
            <p14:sldId id="559"/>
            <p14:sldId id="564"/>
            <p14:sldId id="566"/>
            <p14:sldId id="563"/>
            <p14:sldId id="568"/>
            <p14:sldId id="565"/>
            <p14:sldId id="1438"/>
            <p14:sldId id="1433"/>
          </p14:sldIdLst>
        </p14:section>
        <p14:section name="Conclusions" id="{AD901706-933A-4282-831D-2F305081F9D7}">
          <p14:sldIdLst>
            <p14:sldId id="1434"/>
            <p14:sldId id="455"/>
          </p14:sldIdLst>
        </p14:section>
      </p14:sectionLst>
    </p:ex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987" autoAdjust="0"/>
    <p:restoredTop sz="46552" autoAdjust="0"/>
  </p:normalViewPr>
  <p:slideViewPr>
    <p:cSldViewPr snapToGrid="0">
      <p:cViewPr>
        <p:scale>
          <a:sx n="40" d="100"/>
          <a:sy n="40" d="100"/>
        </p:scale>
        <p:origin x="2582" y="29"/>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notesMaster" Target="notesMasters/notesMaster1.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90" Type="http://schemas.openxmlformats.org/officeDocument/2006/relationships/presProps" Target="presProps.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theme" Target="theme/theme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CC48BC7-8A05-4CF5-B7E9-1CE8C11A5071}" type="datetimeFigureOut">
              <a:rPr lang="en-GB" smtClean="0"/>
              <a:pPr/>
              <a:t>11/04/2021</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9ADFBB1-7B02-4717-AEA4-A0D2A92F6065}" type="slidenum">
              <a:rPr lang="en-GB" smtClean="0"/>
              <a:pPr/>
              <a:t>‹#›</a:t>
            </a:fld>
            <a:endParaRPr lang="en-GB"/>
          </a:p>
        </p:txBody>
      </p:sp>
    </p:spTree>
    <p:extLst>
      <p:ext uri="{BB962C8B-B14F-4D97-AF65-F5344CB8AC3E}">
        <p14:creationId xmlns:p14="http://schemas.microsoft.com/office/powerpoint/2010/main" val="237759692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3" Type="http://schemas.openxmlformats.org/officeDocument/2006/relationships/hyperlink" Target="http://en.wikipedia.org/wiki/Ethernet" TargetMode="External"/><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3" Type="http://schemas.openxmlformats.org/officeDocument/2006/relationships/hyperlink" Target="http://ezinearticles.com/?How-Peer-to-Peer-(P2P)-Works&amp;id=60126" TargetMode="External"/><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3" Type="http://schemas.openxmlformats.org/officeDocument/2006/relationships/hyperlink" Target="https://blog.zoom.us/wordpress/2020/04/01/a-message-to-our-users/" TargetMode="External"/><Relationship Id="rId2" Type="http://schemas.openxmlformats.org/officeDocument/2006/relationships/slide" Target="../slides/slide68.xml"/><Relationship Id="rId1" Type="http://schemas.openxmlformats.org/officeDocument/2006/relationships/notesMaster" Target="../notesMasters/notesMaster1.xml"/><Relationship Id="rId4" Type="http://schemas.openxmlformats.org/officeDocument/2006/relationships/hyperlink" Target="https://blog.zoom.us/wordpress/2020/04/22/90-day-security-plan-progress-report-april-22/" TargetMode="Externa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3" Type="http://schemas.openxmlformats.org/officeDocument/2006/relationships/hyperlink" Target="https://en.wikipedia.org/wiki/Private_network" TargetMode="External"/><Relationship Id="rId2" Type="http://schemas.openxmlformats.org/officeDocument/2006/relationships/slide" Target="../slides/slide76.xml"/><Relationship Id="rId1" Type="http://schemas.openxmlformats.org/officeDocument/2006/relationships/notesMaster" Target="../notesMasters/notesMaster1.xml"/><Relationship Id="rId5" Type="http://schemas.openxmlformats.org/officeDocument/2006/relationships/hyperlink" Target="https://en.wikipedia.org/wiki/Virtual_private_network" TargetMode="External"/><Relationship Id="rId4" Type="http://schemas.openxmlformats.org/officeDocument/2006/relationships/hyperlink" Target="https://en.wikipedia.org/wiki/Encryption" TargetMode="Externa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b="0" i="0" u="none" baseline="0" dirty="0"/>
              <a:t>Bu oturumun süresi 90 dakikadır.</a:t>
            </a:r>
          </a:p>
        </p:txBody>
      </p:sp>
      <p:sp>
        <p:nvSpPr>
          <p:cNvPr id="4" name="Slide Number Placeholder 3"/>
          <p:cNvSpPr>
            <a:spLocks noGrp="1"/>
          </p:cNvSpPr>
          <p:nvPr>
            <p:ph type="sldNum" sz="quarter" idx="5"/>
          </p:nvPr>
        </p:nvSpPr>
        <p:spPr/>
        <p:txBody>
          <a:bodyPr/>
          <a:lstStyle/>
          <a:p>
            <a:pPr algn="l" rtl="0"/>
            <a:fld id="{C517488A-2FD4-4187-AAA7-AE40009BFB6A}" type="slidenum">
              <a:rPr/>
              <a:pPr/>
              <a:t>1</a:t>
            </a:fld>
            <a:endParaRPr lang="tr" altLang="en-US"/>
          </a:p>
        </p:txBody>
      </p:sp>
    </p:spTree>
    <p:extLst>
      <p:ext uri="{BB962C8B-B14F-4D97-AF65-F5344CB8AC3E}">
        <p14:creationId xmlns:p14="http://schemas.microsoft.com/office/powerpoint/2010/main" val="157566411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b="0" i="0" u="none" baseline="0"/>
              <a:t>Önceki slaytlardan şunu vurgulamamız gerekir ki bilgisayarlar, telefonlar ve diğer bilgi işlem cihazlarında dijital delil kaynakları olarak bu üç alana bakarız.</a:t>
            </a:r>
          </a:p>
          <a:p>
            <a:endParaRPr lang="tr" dirty="0"/>
          </a:p>
          <a:p>
            <a:pPr algn="l" rtl="0"/>
            <a:r>
              <a:rPr lang="tr" b="0" i="0" u="none" baseline="0"/>
              <a:t>Bir sabit diskin dahili kalıcı depolama alanı</a:t>
            </a:r>
          </a:p>
          <a:p>
            <a:pPr algn="l" rtl="0"/>
            <a:r>
              <a:rPr lang="tr" b="0" i="0" u="none" baseline="0"/>
              <a:t>USB cihazlar, DVD veya SD kartlar gibi geçici depolama alanı olarak eklenebilecek birimler</a:t>
            </a:r>
          </a:p>
          <a:p>
            <a:pPr algn="l" rtl="0"/>
            <a:r>
              <a:rPr lang="tr" b="0" i="0" u="none" baseline="0"/>
              <a:t>RAM'nin dahili uçucu belleği </a:t>
            </a:r>
          </a:p>
        </p:txBody>
      </p:sp>
      <p:sp>
        <p:nvSpPr>
          <p:cNvPr id="4" name="Slide Number Placeholder 3"/>
          <p:cNvSpPr>
            <a:spLocks noGrp="1"/>
          </p:cNvSpPr>
          <p:nvPr>
            <p:ph type="sldNum" sz="quarter" idx="5"/>
          </p:nvPr>
        </p:nvSpPr>
        <p:spPr/>
        <p:txBody>
          <a:bodyPr/>
          <a:lstStyle/>
          <a:p>
            <a:pPr algn="l" rtl="0"/>
            <a:fld id="{C517488A-2FD4-4187-AAA7-AE40009BFB6A}" type="slidenum">
              <a:rPr/>
              <a:pPr/>
              <a:t>10</a:t>
            </a:fld>
            <a:endParaRPr lang="tr" altLang="en-US"/>
          </a:p>
        </p:txBody>
      </p:sp>
    </p:spTree>
    <p:extLst>
      <p:ext uri="{BB962C8B-B14F-4D97-AF65-F5344CB8AC3E}">
        <p14:creationId xmlns:p14="http://schemas.microsoft.com/office/powerpoint/2010/main" val="216841744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tr" sz="1200" b="0" i="0" u="none" kern="1200" baseline="0">
                <a:solidFill>
                  <a:schemeClr val="tx1"/>
                </a:solidFill>
                <a:latin typeface="+mn-lt"/>
                <a:ea typeface="MS PGothic" pitchFamily="34" charset="-128"/>
                <a:cs typeface="ＭＳ Ｐゴシック" charset="0"/>
              </a:rPr>
              <a:t>Sabit Disk Sürücüleri: Çoğu bilgisayarda en az bir sabit disk bulunur ve birçoğunda daha fazla sayıda sabit disk yer alır. Ana bilgisayarlar gibi daha büyük bilgisayarlarda genellikle birçok sabit disk bulunur.  Artık CCTV ve müzik çalarlar gibi diğer cihazların da büyük miktarda veri tutabilen sabit disklere sahip olması yaygındır. Bu diskler, üzerinde bilginin tutulduğu ve verilerin kolaylıkla silinip yeniden yazılabildiği sabit disk plaklarına sahiptir. Disklerin yapısının hatırlama esasına dayanması, onları uzun süre kullanılabilir kılar. Veriler, bir plağın yüzeyinde sektörler ve izler halinde depolanır. İzler, veri sektörlerinin eş merkezli daireleriyken, sektörler birlikte depolanan bayt gruplarıdır (512 veya 4096). Veriler, sabit disklerde sadece bir "bayt" grubu olan dosyalar şeklinde depolanır. Programlar da dosyalardır ve bunlar da kullanılmak üzere CPU tarafından çağrılır.  </a:t>
            </a:r>
          </a:p>
          <a:p>
            <a:pPr marL="0" marR="0" lvl="0" indent="0" algn="l" defTabSz="457200" rtl="0" eaLnBrk="1" fontAlgn="auto" latinLnBrk="0" hangingPunct="1">
              <a:lnSpc>
                <a:spcPct val="100000"/>
              </a:lnSpc>
              <a:spcBef>
                <a:spcPts val="0"/>
              </a:spcBef>
              <a:spcAft>
                <a:spcPts val="0"/>
              </a:spcAft>
              <a:buClrTx/>
              <a:buSzTx/>
              <a:buFontTx/>
              <a:buNone/>
              <a:tabLst/>
              <a:defRPr/>
            </a:pPr>
            <a:endParaRPr lang="tr" sz="1200" kern="1200" dirty="0">
              <a:solidFill>
                <a:schemeClr val="tx1"/>
              </a:solidFill>
              <a:latin typeface="+mn-lt"/>
              <a:ea typeface="MS PGothic" pitchFamily="34" charset="-128"/>
              <a:cs typeface="ＭＳ Ｐゴシック"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tr" sz="1200" b="0" i="0" u="none" baseline="0"/>
              <a:t>SSD depolama cihazları adli bilişim uzmanları için yeni zorluklara neden olmaktadır, çünkü veriler tamamen farklı bir şekilde depolanır.</a:t>
            </a:r>
            <a:endParaRPr lang="tr"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t>11</a:t>
            </a:fld>
            <a:endParaRPr lang="tr" altLang="en-US"/>
          </a:p>
        </p:txBody>
      </p:sp>
    </p:spTree>
    <p:extLst>
      <p:ext uri="{BB962C8B-B14F-4D97-AF65-F5344CB8AC3E}">
        <p14:creationId xmlns:p14="http://schemas.microsoft.com/office/powerpoint/2010/main" val="60326573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tr" sz="1200" b="0" i="0" u="none" kern="1200" baseline="0">
                <a:solidFill>
                  <a:schemeClr val="tx1"/>
                </a:solidFill>
                <a:latin typeface="+mn-lt"/>
                <a:ea typeface="MS PGothic" pitchFamily="34" charset="-128"/>
                <a:cs typeface="ＭＳ Ｐゴシック" charset="0"/>
              </a:rPr>
              <a:t>CD/DVD/Blu-Ray Diskler: Bu diskler çeşitli miktarlarda veri tutabilir ve genellikle müzik, video veya bilgisayar dosyalarını depolamak için kullanılır.  Örneğin bir DVD, bir CD ile aynı boyuttadır ve bir CD'den yaklaşık 7 kat daha fazla veri tutar. Yüksek çözünürlüklü içeriği depolamak için kullanılabilen bir Blu-Ray disk, şu anda bir DVD'nin 10 katından fazla veri tutabilir. Başka bir deyişle, sadece birkaç yıl önce bir sabit diskin depolayabileceğinden daha fazla veri depolayabilirler. Hepsi, verileri sabit disklerden farklı bir şekilde depolar ve üzerlerinde tutulan veriler, sabit disklerde depolananlar kadar uçucu değildir. </a:t>
            </a:r>
            <a:endParaRPr lang="tr" sz="1200" kern="1200" dirty="0">
              <a:solidFill>
                <a:schemeClr val="tx1"/>
              </a:solidFill>
              <a:latin typeface="+mn-lt"/>
              <a:ea typeface="MS PGothic" pitchFamily="34" charset="-128"/>
              <a:cs typeface="ＭＳ Ｐゴシック" charset="0"/>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lang="tr"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t>12</a:t>
            </a:fld>
            <a:endParaRPr lang="tr" altLang="en-US"/>
          </a:p>
        </p:txBody>
      </p:sp>
    </p:spTree>
    <p:extLst>
      <p:ext uri="{BB962C8B-B14F-4D97-AF65-F5344CB8AC3E}">
        <p14:creationId xmlns:p14="http://schemas.microsoft.com/office/powerpoint/2010/main" val="426823353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b="0" i="0" u="none" baseline="0"/>
              <a:t>Bu slaytta, belki de bilgi işlem cihazları olarak daha az bilinen, ancak yine de teorik olarak oluşturduğumuza benzer özelliklere sahip cihazlar eklenmiştir.</a:t>
            </a:r>
          </a:p>
          <a:p>
            <a:endParaRPr lang="tr" dirty="0"/>
          </a:p>
          <a:p>
            <a:pPr algn="l" rtl="0"/>
            <a:r>
              <a:rPr lang="tr" b="0" i="0" u="none" baseline="0"/>
              <a:t>Bu cihazların her biri, daha önce bahsedilen bilgisayar sistemleriyle aynı özelliklere sahiptir (dahili depolama, dış dünyaya bağlanma, cihazlara giriş imkanı, onlardan bilgi alma imkanı).</a:t>
            </a:r>
          </a:p>
          <a:p>
            <a:endParaRPr lang="tr" dirty="0"/>
          </a:p>
          <a:p>
            <a:pPr algn="l" rtl="0"/>
            <a:r>
              <a:rPr lang="tr" b="0" i="0" u="none" baseline="0"/>
              <a:t>Cihazların verilerini depolamak için kullandıkları çok sayıda farklı yol (bazıları flaş bellekte, bazıları sabit disklerde, bazıları bellek kartlarında, bazıları katı hal diskinde) nedeniyle bu bilgilere erişim daha da zorlaşmaktadır. Bu, bir sonraki slaytta ele alınmaktadır.</a:t>
            </a:r>
          </a:p>
          <a:p>
            <a:endParaRPr lang="tr" dirty="0"/>
          </a:p>
          <a:p>
            <a:pPr algn="l" rtl="0"/>
            <a:r>
              <a:rPr lang="tr" b="0" i="0" u="none" baseline="0"/>
              <a:t>Örneğin, günümüzde birçok yazıcı, aslında yazdırma yapılmadan önce yazdıracakları bilgileri dizdikleri uçucu olmayan depolama alanına sahiptir. Bu veri dosyaları kurtarılır ve analiz edilirse faydalı olabilir. Benzer şekilde, bir dijital kamera veya GPS kendi dahili belleğine ve çıkarılabilir bir bellek kartına sahiptir. Her ikisinin birlikte düşünülmesi gerekir. İnsansız hava araçları, ne zaman nerede olduklarını söyleyebilen dahili belleğe sahiptir.</a:t>
            </a:r>
          </a:p>
          <a:p>
            <a:endParaRPr lang="tr" dirty="0"/>
          </a:p>
          <a:p>
            <a:pPr algn="l" rtl="0"/>
            <a:r>
              <a:rPr lang="tr" b="0" i="0" u="none" baseline="0"/>
              <a:t>Giyilebilir/takılabilir cihazlar ise, kendi başlarına bilgisayar sistemleridir ve çoğu durumda, bağlı bir dijital telefonun yapabileceği şeyleri yapabilir.  </a:t>
            </a:r>
          </a:p>
        </p:txBody>
      </p:sp>
      <p:sp>
        <p:nvSpPr>
          <p:cNvPr id="4" name="Slide Number Placeholder 3"/>
          <p:cNvSpPr>
            <a:spLocks noGrp="1"/>
          </p:cNvSpPr>
          <p:nvPr>
            <p:ph type="sldNum" sz="quarter" idx="5"/>
          </p:nvPr>
        </p:nvSpPr>
        <p:spPr/>
        <p:txBody>
          <a:bodyPr/>
          <a:lstStyle/>
          <a:p>
            <a:pPr algn="l" rtl="0"/>
            <a:fld id="{C517488A-2FD4-4187-AAA7-AE40009BFB6A}" type="slidenum">
              <a:rPr/>
              <a:pPr/>
              <a:t>13</a:t>
            </a:fld>
            <a:endParaRPr lang="tr" altLang="en-US"/>
          </a:p>
        </p:txBody>
      </p:sp>
    </p:spTree>
    <p:extLst>
      <p:ext uri="{BB962C8B-B14F-4D97-AF65-F5344CB8AC3E}">
        <p14:creationId xmlns:p14="http://schemas.microsoft.com/office/powerpoint/2010/main" val="81741244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b="0" i="0" u="none" baseline="0"/>
              <a:t>Resim 1 - Bu Frankie (ona soruşturmacılar tarafından verilen isim)! Frankie, yaklaşık 40.000 € değerinde bir Audi S4 Avant 3.0l Quattro. 4,7 saniyede 100 km/s'ye çıkıyor ve 250 km/s maksimum hıza sahip. Frankie güzel bir araba (idi)!</a:t>
            </a:r>
          </a:p>
          <a:p>
            <a:endParaRPr lang="tr" dirty="0"/>
          </a:p>
          <a:p>
            <a:pPr algn="l" rtl="0"/>
            <a:r>
              <a:rPr lang="tr" b="0" i="0" u="none" baseline="0"/>
              <a:t>Frankie 26 Temmuz 2018'de çalındı ​​ve 6 hafta sonra bulundu. Onu kaçış arabası olarak kullanan Birleşik Krallık'taki organize bir çete tarafından binaların duvarından ATM'leri fiziksel olarak çıkararak gerçekleştirilen çok sayıda nakit hırsızlığında kullanıldı.</a:t>
            </a:r>
          </a:p>
          <a:p>
            <a:endParaRPr lang="tr" dirty="0"/>
          </a:p>
          <a:p>
            <a:pPr algn="l" rtl="0"/>
            <a:r>
              <a:rPr lang="tr" b="0" i="0" u="none" baseline="0"/>
              <a:t>Resim 2 - Frankie bir bilgisayar sistemidir ve içinde muhtemelen arama kayıtları, SMS kayıtları, Ortam dosyaları (ses, video, resimler), Bağlı Cihazlar, Kişiler, Cihaz Olayları, Varış Noktaları, İzleme Noktaları (seyahat geçmişi), Kaydedilen seyahat rotaları, Hız kayıtları, ışıkların açık/kapalı olduğuna, kapıların açık/kapalı olduğuna dair bilgiler, vites değiştirme, Park lambaları (açık veya kapalı), Kilometre sayacı okumaları, Güç olaylarına dair bilgiler yer alır ve USB takılabilir.</a:t>
            </a:r>
          </a:p>
          <a:p>
            <a:endParaRPr lang="tr" dirty="0"/>
          </a:p>
          <a:p>
            <a:pPr algn="l" rtl="0"/>
            <a:r>
              <a:rPr lang="tr" b="0" i="0" u="none" baseline="0"/>
              <a:t>Resim 3 - Frankie'de bir telematik birim mevcut. Bu, Frankie’nin bilgisayar sistemlerinde yapılan hemen hemen her şeyin ayrıntılarını eMMC çipi adı verilen bir çip üzerine kaydeder.</a:t>
            </a:r>
          </a:p>
          <a:p>
            <a:endParaRPr lang="tr" dirty="0"/>
          </a:p>
          <a:p>
            <a:pPr algn="l" rtl="0"/>
            <a:r>
              <a:rPr lang="tr" b="0" i="0" u="none" baseline="0"/>
              <a:t>Resim 4 - Frankie'nin neler yaptığının ayrıntıları için telematik ünitesinden çıkarılması ve özel yazılımlar kullanılarak verilerinin analiz edilmesi gereken bir eMMC çip.</a:t>
            </a:r>
          </a:p>
          <a:p>
            <a:endParaRPr lang="tr" dirty="0"/>
          </a:p>
          <a:p>
            <a:pPr algn="l" rtl="0"/>
            <a:r>
              <a:rPr lang="tr" b="0" i="0" u="none" baseline="0"/>
              <a:t>Bu ayrıntılar oldukça kötü şeyler içeriyordu! </a:t>
            </a:r>
          </a:p>
          <a:p>
            <a:endParaRPr lang="tr" dirty="0"/>
          </a:p>
          <a:p>
            <a:endParaRPr lang="tr" dirty="0"/>
          </a:p>
          <a:p>
            <a:endParaRPr lang="tr" dirty="0"/>
          </a:p>
          <a:p>
            <a:endParaRPr lang="tr" dirty="0"/>
          </a:p>
          <a:p>
            <a:endParaRPr lang="tr" dirty="0"/>
          </a:p>
          <a:p>
            <a:endParaRPr lang="tr" dirty="0"/>
          </a:p>
        </p:txBody>
      </p:sp>
      <p:sp>
        <p:nvSpPr>
          <p:cNvPr id="4" name="Slide Number Placeholder 3"/>
          <p:cNvSpPr>
            <a:spLocks noGrp="1"/>
          </p:cNvSpPr>
          <p:nvPr>
            <p:ph type="sldNum" sz="quarter" idx="5"/>
          </p:nvPr>
        </p:nvSpPr>
        <p:spPr/>
        <p:txBody>
          <a:bodyPr/>
          <a:lstStyle/>
          <a:p>
            <a:pPr algn="l" rtl="0"/>
            <a:fld id="{C517488A-2FD4-4187-AAA7-AE40009BFB6A}" type="slidenum">
              <a:rPr/>
              <a:pPr/>
              <a:t>14</a:t>
            </a:fld>
            <a:endParaRPr lang="tr" altLang="en-US"/>
          </a:p>
        </p:txBody>
      </p:sp>
    </p:spTree>
    <p:extLst>
      <p:ext uri="{BB962C8B-B14F-4D97-AF65-F5344CB8AC3E}">
        <p14:creationId xmlns:p14="http://schemas.microsoft.com/office/powerpoint/2010/main" val="311154652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b="0" i="0" u="none" baseline="0"/>
              <a:t>Bir işletim sistemi, donanımların yazılımlar ile iletişim kurmasını sağlayan bir yazılımdır. Bir işletim sistemi olmadan bilgisayar çalışamaz.  Bilgisayarın veya diğer dijital cihazların türüne bağlı olarak farklı işletim sistemi türleri vardır.</a:t>
            </a:r>
          </a:p>
          <a:p>
            <a:pPr algn="l" rtl="0"/>
            <a:r>
              <a:rPr lang="tr" b="0" i="0" u="none" baseline="0"/>
              <a:t>Bilgisayarlar için geliştirilen çoğu uygulama belirli işletim sistemleri için yazılmıştır, ancak birden fazla platform için kullanılabilir olması artık daha yaygın hale gelmiştir.  </a:t>
            </a:r>
            <a:endParaRPr lang="tr" dirty="0"/>
          </a:p>
          <a:p>
            <a:pPr marL="0" marR="0" lvl="0" indent="0" algn="l" defTabSz="457200" rtl="0" eaLnBrk="1" fontAlgn="auto" latinLnBrk="0" hangingPunct="1">
              <a:lnSpc>
                <a:spcPct val="100000"/>
              </a:lnSpc>
              <a:spcBef>
                <a:spcPts val="0"/>
              </a:spcBef>
              <a:spcAft>
                <a:spcPts val="0"/>
              </a:spcAft>
              <a:buClrTx/>
              <a:buSzTx/>
              <a:buFontTx/>
              <a:buNone/>
              <a:tabLst/>
              <a:defRPr/>
            </a:pPr>
            <a:endParaRPr lang="tr"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t>15</a:t>
            </a:fld>
            <a:endParaRPr lang="tr" altLang="en-US"/>
          </a:p>
        </p:txBody>
      </p:sp>
    </p:spTree>
    <p:extLst>
      <p:ext uri="{BB962C8B-B14F-4D97-AF65-F5344CB8AC3E}">
        <p14:creationId xmlns:p14="http://schemas.microsoft.com/office/powerpoint/2010/main" val="397595878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b="0" i="0" u="none" baseline="0"/>
              <a:t>Üst sıra: Ofis paketi yazılımları - İkinci sıra: Adobe, Viewer Plus, ACDSee - Üçüncü sıra: WinZip ve WinRar - Son sıra: Tarayıcılar (bunlar 5 büyük tarayıcı olup başka tarayıcılar da vardır)</a:t>
            </a:r>
          </a:p>
          <a:p>
            <a:pPr algn="l" rtl="0"/>
            <a:r>
              <a:rPr lang="tr" b="0" i="0" u="none" baseline="0"/>
              <a:t>Binlerce farklı yazılım vardır; bazıları ücretli, bazıları ücretsizdir. </a:t>
            </a:r>
          </a:p>
          <a:p>
            <a:pPr algn="l" rtl="0"/>
            <a:r>
              <a:rPr lang="tr" b="0" i="0" u="none" baseline="0"/>
              <a:t>Ticari olarak yazılmış ve özel olarak geliştirilmiş yazılımlar mevcuttur.</a:t>
            </a:r>
          </a:p>
          <a:p>
            <a:pPr algn="l" rtl="0"/>
            <a:r>
              <a:rPr lang="tr" b="0" i="0" u="none" baseline="0"/>
              <a:t>Yasal olan yazılımlar da vardır, gizli bir amaç için geliştirilmiş olanlar da. Birçok yasal yazılım yasa dışı amaçlarla da kullanılabilir.</a:t>
            </a:r>
          </a:p>
          <a:p>
            <a:pPr algn="l" rtl="0"/>
            <a:r>
              <a:rPr lang="tr" b="0" i="0" u="none" baseline="0"/>
              <a:t>Bazıları belirli işletim sistemleri için olabilir ve bazıları tümünde çalışabilir.</a:t>
            </a:r>
          </a:p>
          <a:p>
            <a:endParaRPr lang="tr" dirty="0"/>
          </a:p>
          <a:p>
            <a:endParaRPr lang="tr" dirty="0"/>
          </a:p>
          <a:p>
            <a:pPr marL="0" marR="0" lvl="0" indent="0" algn="l" defTabSz="457200" rtl="0" eaLnBrk="1" fontAlgn="auto" latinLnBrk="0" hangingPunct="1">
              <a:lnSpc>
                <a:spcPct val="100000"/>
              </a:lnSpc>
              <a:spcBef>
                <a:spcPts val="0"/>
              </a:spcBef>
              <a:spcAft>
                <a:spcPts val="0"/>
              </a:spcAft>
              <a:buClrTx/>
              <a:buSzTx/>
              <a:buFontTx/>
              <a:buNone/>
              <a:tabLst/>
              <a:defRPr/>
            </a:pPr>
            <a:endParaRPr lang="tr"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t>16</a:t>
            </a:fld>
            <a:endParaRPr lang="tr" altLang="en-US"/>
          </a:p>
        </p:txBody>
      </p:sp>
    </p:spTree>
    <p:extLst>
      <p:ext uri="{BB962C8B-B14F-4D97-AF65-F5344CB8AC3E}">
        <p14:creationId xmlns:p14="http://schemas.microsoft.com/office/powerpoint/2010/main" val="229388174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lang="tr"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t>17</a:t>
            </a:fld>
            <a:endParaRPr lang="tr" altLang="en-US"/>
          </a:p>
        </p:txBody>
      </p:sp>
    </p:spTree>
    <p:extLst>
      <p:ext uri="{BB962C8B-B14F-4D97-AF65-F5344CB8AC3E}">
        <p14:creationId xmlns:p14="http://schemas.microsoft.com/office/powerpoint/2010/main" val="156619665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 dirty="0"/>
          </a:p>
        </p:txBody>
      </p:sp>
      <p:sp>
        <p:nvSpPr>
          <p:cNvPr id="4" name="Slide Number Placeholder 3"/>
          <p:cNvSpPr>
            <a:spLocks noGrp="1"/>
          </p:cNvSpPr>
          <p:nvPr>
            <p:ph type="sldNum" sz="quarter" idx="5"/>
          </p:nvPr>
        </p:nvSpPr>
        <p:spPr/>
        <p:txBody>
          <a:bodyPr/>
          <a:lstStyle/>
          <a:p>
            <a:pPr algn="l" rtl="0"/>
            <a:fld id="{C517488A-2FD4-4187-AAA7-AE40009BFB6A}" type="slidenum">
              <a:rPr/>
              <a:pPr/>
              <a:t>18</a:t>
            </a:fld>
            <a:endParaRPr lang="tr" altLang="en-US"/>
          </a:p>
        </p:txBody>
      </p:sp>
    </p:spTree>
    <p:extLst>
      <p:ext uri="{BB962C8B-B14F-4D97-AF65-F5344CB8AC3E}">
        <p14:creationId xmlns:p14="http://schemas.microsoft.com/office/powerpoint/2010/main" val="175875690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b="0" i="0" u="none" baseline="0"/>
              <a:t>İnternete geçmeden önce, bir ağın ne olduğunu ve neleri içerdiğini incelememiz gerekir. Bunlar, İnternetin nasıl çalıştığını anlamak için önemlidir.</a:t>
            </a:r>
          </a:p>
        </p:txBody>
      </p:sp>
      <p:sp>
        <p:nvSpPr>
          <p:cNvPr id="4" name="Slide Number Placeholder 3"/>
          <p:cNvSpPr>
            <a:spLocks noGrp="1"/>
          </p:cNvSpPr>
          <p:nvPr>
            <p:ph type="sldNum" sz="quarter" idx="5"/>
          </p:nvPr>
        </p:nvSpPr>
        <p:spPr/>
        <p:txBody>
          <a:bodyPr/>
          <a:lstStyle/>
          <a:p>
            <a:pPr algn="l" rtl="0"/>
            <a:fld id="{C517488A-2FD4-4187-AAA7-AE40009BFB6A}" type="slidenum">
              <a:rPr/>
              <a:pPr/>
              <a:t>20</a:t>
            </a:fld>
            <a:endParaRPr lang="tr" altLang="en-US"/>
          </a:p>
        </p:txBody>
      </p:sp>
    </p:spTree>
    <p:extLst>
      <p:ext uri="{BB962C8B-B14F-4D97-AF65-F5344CB8AC3E}">
        <p14:creationId xmlns:p14="http://schemas.microsoft.com/office/powerpoint/2010/main" val="60149340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1">
            <a:extLst>
              <a:ext uri="{FF2B5EF4-FFF2-40B4-BE49-F238E27FC236}">
                <a16:creationId xmlns:a16="http://schemas.microsoft.com/office/drawing/2014/main" id="{B15714A6-B05B-47A5-B92B-D727BD3A45D0}"/>
              </a:ext>
            </a:extLst>
          </p:cNvPr>
          <p:cNvSpPr>
            <a:spLocks noGrp="1"/>
          </p:cNvSpPr>
          <p:nvPr>
            <p:ph type="body" idx="1"/>
          </p:nvPr>
        </p:nvSpPr>
        <p:spPr/>
        <p:txBody>
          <a:bodyPr/>
          <a:lstStyle/>
          <a:p>
            <a:pPr algn="l" rtl="0"/>
            <a:r>
              <a:rPr lang="tr" sz="3600" b="0" i="0" u="none" baseline="0"/>
              <a:t>Bu oturum, 5 bölüme ayrılacaktır.</a:t>
            </a:r>
          </a:p>
          <a:p>
            <a:pPr algn="l" rtl="0"/>
            <a:r>
              <a:rPr lang="tr" sz="3600" b="0" i="0" u="none" baseline="0"/>
              <a:t>Amaç, bir bilgisayarın veya İnternete bağlanabilen ve bilgisayarla benzerlikleri olan bir cihazın ne olduğunu açıklamaktır.</a:t>
            </a:r>
          </a:p>
          <a:p>
            <a:pPr algn="l" rtl="0"/>
            <a:r>
              <a:rPr lang="tr" sz="3600" b="0" i="0" u="none" baseline="0"/>
              <a:t>Daha sonra İnternetin ne olduğunu ve nasıl çalıştığını açıklamak,</a:t>
            </a:r>
          </a:p>
          <a:p>
            <a:pPr algn="l" rtl="0"/>
            <a:r>
              <a:rPr lang="tr" sz="3600" b="0" i="0" u="none" baseline="0"/>
              <a:t>Ve sonra bilgisayarın İnternete nasıl bağlandığına bakmak,</a:t>
            </a:r>
          </a:p>
          <a:p>
            <a:pPr algn="l" rtl="0"/>
            <a:r>
              <a:rPr lang="tr" sz="3600" b="0" i="0" u="none" baseline="0"/>
              <a:t>Ve sonra İnternette neler olduğuna bakmaktır.</a:t>
            </a: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 typeface="Arial" panose="020B0604020202020204" pitchFamily="34" charset="0"/>
              <a:buNone/>
              <a:tabLst/>
              <a:defRPr/>
            </a:pPr>
            <a:r>
              <a:rPr lang="tr" sz="1200" b="0" i="0" u="none" kern="1200" baseline="0" dirty="0">
                <a:solidFill>
                  <a:schemeClr val="tx1"/>
                </a:solidFill>
                <a:latin typeface="+mn-lt"/>
                <a:ea typeface="MS PGothic" pitchFamily="34" charset="-128"/>
                <a:cs typeface="ＭＳ Ｐゴシック" charset="0"/>
              </a:rPr>
              <a:t>* Buna daha sonra döneceğiz.</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tr" sz="1200" kern="1200" dirty="0">
              <a:solidFill>
                <a:schemeClr val="tx1"/>
              </a:solidFill>
              <a:latin typeface="+mn-lt"/>
              <a:ea typeface="MS PGothic" pitchFamily="34" charset="-128"/>
              <a:cs typeface="ＭＳ Ｐゴシック" charset="0"/>
            </a:endParaRPr>
          </a:p>
          <a:p>
            <a:pPr marL="0" marR="0" lvl="0" indent="0" algn="l" defTabSz="457200" rtl="0" eaLnBrk="1" fontAlgn="auto" latinLnBrk="0" hangingPunct="1">
              <a:lnSpc>
                <a:spcPct val="100000"/>
              </a:lnSpc>
              <a:spcBef>
                <a:spcPts val="0"/>
              </a:spcBef>
              <a:spcAft>
                <a:spcPts val="0"/>
              </a:spcAft>
              <a:buClrTx/>
              <a:buSzTx/>
              <a:buFont typeface="Arial" panose="020B0604020202020204" pitchFamily="34" charset="0"/>
              <a:buNone/>
              <a:tabLst/>
              <a:defRPr/>
            </a:pPr>
            <a:r>
              <a:rPr lang="tr" sz="1200" b="0" i="0" u="none" kern="1200" baseline="0" dirty="0">
                <a:solidFill>
                  <a:schemeClr val="tx1"/>
                </a:solidFill>
                <a:latin typeface="+mn-lt"/>
                <a:ea typeface="MS PGothic" pitchFamily="34" charset="-128"/>
                <a:cs typeface="ＭＳ Ｐゴシック" charset="0"/>
              </a:rPr>
              <a:t>Portlar – Burada amaç, insanların kafasının karışmasını (çok olası) önlemektir. Gelen veya giden bir boru üzerinde, farklı uygulamalar için farklı türlerdeki verileri ayıran sanal kanallar olduğunun gösterilmesi gerekir. </a:t>
            </a:r>
          </a:p>
          <a:p>
            <a:pPr marL="0" marR="0" lvl="0" indent="0" algn="l" defTabSz="457200" rtl="0" eaLnBrk="1" fontAlgn="auto" latinLnBrk="0" hangingPunct="1">
              <a:lnSpc>
                <a:spcPct val="100000"/>
              </a:lnSpc>
              <a:spcBef>
                <a:spcPts val="0"/>
              </a:spcBef>
              <a:spcAft>
                <a:spcPts val="0"/>
              </a:spcAft>
              <a:buClrTx/>
              <a:buSzTx/>
              <a:buFont typeface="Arial" panose="020B0604020202020204" pitchFamily="34" charset="0"/>
              <a:buNone/>
              <a:tabLst/>
              <a:defRPr/>
            </a:pPr>
            <a:r>
              <a:rPr lang="tr" sz="1200" b="0" i="0" u="none" kern="1200" baseline="0" dirty="0">
                <a:solidFill>
                  <a:schemeClr val="tx1"/>
                </a:solidFill>
                <a:latin typeface="+mn-lt"/>
                <a:ea typeface="MS PGothic" pitchFamily="34" charset="-128"/>
                <a:cs typeface="ＭＳ Ｐゴシック" charset="0"/>
              </a:rPr>
              <a:t>0-1023 arası Portlar: İyi Bilinen Portlar (IANA (İnternette Atanan Numaralar Kurumu) tarafından tahsis edilir</a:t>
            </a:r>
          </a:p>
          <a:p>
            <a:pPr marL="0" marR="0" lvl="0" indent="0" algn="l" defTabSz="457200" rtl="0" eaLnBrk="1" fontAlgn="auto" latinLnBrk="0" hangingPunct="1">
              <a:lnSpc>
                <a:spcPct val="100000"/>
              </a:lnSpc>
              <a:spcBef>
                <a:spcPts val="0"/>
              </a:spcBef>
              <a:spcAft>
                <a:spcPts val="0"/>
              </a:spcAft>
              <a:buClrTx/>
              <a:buSzTx/>
              <a:buFont typeface="Arial" panose="020B0604020202020204" pitchFamily="34" charset="0"/>
              <a:buNone/>
              <a:tabLst/>
              <a:defRPr/>
            </a:pPr>
            <a:r>
              <a:rPr lang="tr" sz="1200" b="0" i="0" u="none" kern="1200" baseline="0" dirty="0">
                <a:solidFill>
                  <a:schemeClr val="tx1"/>
                </a:solidFill>
                <a:latin typeface="+mn-lt"/>
                <a:ea typeface="MS PGothic" pitchFamily="34" charset="-128"/>
                <a:cs typeface="ＭＳ Ｐゴシック" charset="0"/>
              </a:rPr>
              <a:t>1024 – 49151 arası Portlar: Tescilli Portlar (IANA tarafından tescil edilebilir)</a:t>
            </a:r>
          </a:p>
          <a:p>
            <a:pPr marL="0" marR="0" lvl="0" indent="0" algn="l" defTabSz="457200" rtl="0" eaLnBrk="1" fontAlgn="auto" latinLnBrk="0" hangingPunct="1">
              <a:lnSpc>
                <a:spcPct val="100000"/>
              </a:lnSpc>
              <a:spcBef>
                <a:spcPts val="0"/>
              </a:spcBef>
              <a:spcAft>
                <a:spcPts val="0"/>
              </a:spcAft>
              <a:buClrTx/>
              <a:buSzTx/>
              <a:buFont typeface="Arial" panose="020B0604020202020204" pitchFamily="34" charset="0"/>
              <a:buNone/>
              <a:tabLst/>
              <a:defRPr/>
            </a:pPr>
            <a:r>
              <a:rPr lang="tr" sz="1200" b="0" i="0" u="none" kern="1200" baseline="0" dirty="0">
                <a:solidFill>
                  <a:schemeClr val="tx1"/>
                </a:solidFill>
                <a:latin typeface="+mn-lt"/>
                <a:ea typeface="MS PGothic" pitchFamily="34" charset="-128"/>
                <a:cs typeface="ＭＳ Ｐゴシック" charset="0"/>
              </a:rPr>
              <a:t>49153 – 65535 arası Portlar: Müşteri programlarında serbest bir şekilde kullanılabilirler.</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tr"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t>21</a:t>
            </a:fld>
            <a:endParaRPr lang="tr" altLang="en-US"/>
          </a:p>
        </p:txBody>
      </p:sp>
    </p:spTree>
    <p:extLst>
      <p:ext uri="{BB962C8B-B14F-4D97-AF65-F5344CB8AC3E}">
        <p14:creationId xmlns:p14="http://schemas.microsoft.com/office/powerpoint/2010/main" val="173187710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 typeface="Arial" panose="020B0604020202020204" pitchFamily="34" charset="0"/>
              <a:buNone/>
              <a:tabLst/>
              <a:defRPr/>
            </a:pPr>
            <a:r>
              <a:rPr lang="tr" sz="1200" b="1" i="0" u="none" kern="1200" baseline="0" dirty="0">
                <a:solidFill>
                  <a:schemeClr val="tx1"/>
                </a:solidFill>
                <a:latin typeface="+mn-lt"/>
                <a:ea typeface="MS PGothic" pitchFamily="34" charset="-128"/>
                <a:cs typeface="ＭＳ Ｐゴシック" charset="0"/>
              </a:rPr>
              <a:t>Sunucu</a:t>
            </a:r>
            <a:r>
              <a:rPr lang="tr" sz="1200" b="0" i="0" u="none" kern="1200" baseline="0" dirty="0">
                <a:solidFill>
                  <a:schemeClr val="tx1"/>
                </a:solidFill>
                <a:latin typeface="+mn-lt"/>
                <a:ea typeface="MS PGothic" pitchFamily="34" charset="-128"/>
                <a:cs typeface="ＭＳ Ｐゴシック" charset="0"/>
              </a:rPr>
              <a:t>: Bir ağ üzerinde başka bilgisayarlara bilgi ve/veya hizmet sağlayan bir bilgisayar ya da cihazdır. Doğru yazılım kurulu olduğu müddetçe, ağa bağlı herhangi bir bilgisayar sunucu olarak yapılandırılabilir.  Çoğu durumda sunucu, “her zaman kullanılabilir” olacak şekilde tasarlanmış güçlü bir bilgisayar olur.  Bir bilgisayar sunucusu çok sayıda hizmeti yerine getirebilir (örneğin web sunucusu, e-posta sunucusu, dosya sunucusu, yazıcı sunucusu gibi).  Şirketlerde güvenlik sebebiyle ve gelecekte meydana gelebilecek muhtemel sistem arızalarının etkisini en aza indirebilmek için farklı makinelerin farklı hizmetleri üstlenmesi genellikle daha mantıklıdır.</a:t>
            </a:r>
          </a:p>
          <a:p>
            <a:pPr algn="l" rtl="0"/>
            <a:r>
              <a:rPr lang="tr" sz="1200" b="1" i="0" u="none" kern="1200" baseline="0" dirty="0">
                <a:solidFill>
                  <a:schemeClr val="tx1"/>
                </a:solidFill>
                <a:latin typeface="+mn-lt"/>
                <a:ea typeface="MS PGothic" pitchFamily="34" charset="-128"/>
                <a:cs typeface="ＭＳ Ｐゴシック" charset="0"/>
              </a:rPr>
              <a:t>Ağ Göbeği:</a:t>
            </a:r>
            <a:r>
              <a:rPr lang="tr" sz="1200" b="0" i="0" u="none" kern="1200" baseline="0" dirty="0">
                <a:solidFill>
                  <a:schemeClr val="tx1"/>
                </a:solidFill>
                <a:latin typeface="+mn-lt"/>
                <a:ea typeface="MS PGothic" pitchFamily="34" charset="-128"/>
                <a:cs typeface="ＭＳ Ｐゴシック" charset="0"/>
              </a:rPr>
              <a:t> Yoğunlaştırıcı olarak da bilinen ağ göbeği, birden fazla bükümlü telli ya da fiber optik Ethernet cihazını birbirine bağlayarak tek bir ağ segmenti olarak çalışmasına olanak tanır. Ağ göbekleri OSI modelinin fiziksel katmanında (1. katman) çalışır ve '1. katman anahtarı' olarak da anılırlar. Dolayısıyla bu cihaz bir çeşit çok portlu tekrarlayıcıdır. Ağ göbekleri ayrıca bir çarpışma tespit edildiğinde tüm portlara bir uyarı sinyali göndermekten sorumludur.</a:t>
            </a:r>
            <a:endParaRPr lang="tr" sz="1200" kern="1200" dirty="0">
              <a:solidFill>
                <a:schemeClr val="tx1"/>
              </a:solidFill>
              <a:latin typeface="+mn-lt"/>
              <a:ea typeface="MS PGothic" pitchFamily="34" charset="-128"/>
              <a:cs typeface="ＭＳ Ｐゴシック" charset="0"/>
            </a:endParaRPr>
          </a:p>
          <a:p>
            <a:endParaRPr lang="tr" dirty="0"/>
          </a:p>
          <a:p>
            <a:pPr algn="l" rtl="0"/>
            <a:r>
              <a:rPr lang="tr" sz="1200" b="1" i="0" u="none" kern="1200" baseline="0" dirty="0">
                <a:solidFill>
                  <a:schemeClr val="tx1"/>
                </a:solidFill>
                <a:latin typeface="+mn-lt"/>
                <a:ea typeface="MS PGothic" pitchFamily="34" charset="-128"/>
                <a:cs typeface="ＭＳ Ｐゴシック" charset="0"/>
              </a:rPr>
              <a:t>Ağ Anahtarı</a:t>
            </a:r>
            <a:r>
              <a:rPr lang="tr" sz="1200" b="0" i="0" u="none" kern="1200" baseline="0" dirty="0">
                <a:solidFill>
                  <a:schemeClr val="tx1"/>
                </a:solidFill>
                <a:latin typeface="+mn-lt"/>
                <a:ea typeface="MS PGothic" pitchFamily="34" charset="-128"/>
                <a:cs typeface="ＭＳ Ｐゴシック" charset="0"/>
              </a:rPr>
              <a:t>: Ağ segmentlerini bağlayan bir ağ cihazıdır. Geçmişte içeriği adreslenebilir bellekte (CAM) yalnızca MAC adreslerinin aranabildiği zamanlarda anahtarlama için 2. Katman tekniklerinin kullanılması daha hızlıydı. Üçlü CAM'nin (TCAM) ortaya çıkışıyla birlikte bir IP adresi veya bir MAC adresini arayıp bulma hızı eşitlenmiştir. </a:t>
            </a:r>
            <a:endParaRPr lang="tr" sz="1200" kern="1200" dirty="0">
              <a:solidFill>
                <a:schemeClr val="tx1"/>
              </a:solidFill>
              <a:latin typeface="+mn-lt"/>
              <a:ea typeface="MS PGothic" pitchFamily="34" charset="-128"/>
              <a:cs typeface="ＭＳ Ｐゴシック" charset="0"/>
            </a:endParaRPr>
          </a:p>
          <a:p>
            <a:pPr algn="l" rtl="0"/>
            <a:r>
              <a:rPr lang="tr" sz="1200" b="0" i="0" u="none" kern="1200" baseline="0" dirty="0">
                <a:solidFill>
                  <a:schemeClr val="tx1"/>
                </a:solidFill>
                <a:latin typeface="+mn-lt"/>
                <a:ea typeface="MS PGothic" pitchFamily="34" charset="-128"/>
                <a:cs typeface="ＭＳ Ｐゴシック" charset="0"/>
              </a:rPr>
              <a:t> </a:t>
            </a:r>
            <a:endParaRPr lang="tr" sz="1200" kern="1200" dirty="0">
              <a:solidFill>
                <a:schemeClr val="tx1"/>
              </a:solidFill>
              <a:latin typeface="+mn-lt"/>
              <a:ea typeface="MS PGothic" pitchFamily="34" charset="-128"/>
              <a:cs typeface="ＭＳ Ｐゴシック" charset="0"/>
            </a:endParaRPr>
          </a:p>
          <a:p>
            <a:pPr algn="l" rtl="0"/>
            <a:r>
              <a:rPr lang="tr" sz="1200" b="1" i="0" u="none" kern="1200" baseline="0" dirty="0">
                <a:solidFill>
                  <a:schemeClr val="tx1"/>
                </a:solidFill>
                <a:latin typeface="+mn-lt"/>
                <a:ea typeface="MS PGothic" pitchFamily="34" charset="-128"/>
                <a:cs typeface="ＭＳ Ｐゴシック" charset="0"/>
              </a:rPr>
              <a:t>Yönlendirici</a:t>
            </a:r>
            <a:r>
              <a:rPr lang="tr" sz="1200" b="0" i="0" u="none" kern="1200" baseline="0" dirty="0">
                <a:solidFill>
                  <a:schemeClr val="tx1"/>
                </a:solidFill>
                <a:latin typeface="+mn-lt"/>
                <a:ea typeface="MS PGothic" pitchFamily="34" charset="-128"/>
                <a:cs typeface="ＭＳ Ｐゴシック" charset="0"/>
              </a:rPr>
              <a:t>: Bir paketin hedefine doğru giderken iletilmesi gereken bir sonraki ağ noktasını belirleyen bir cihazdır. En az 2 ağa bağlı olmalıdır. Akıllıdır ve yönlendirme tabloları üzerinde çalışır. Bir ağ geçidinde bulunur. "3. katman anahtarı" olarak da anılır, ancak anahtar, katı bir teknik tanımı olmayan gerçekten genel kapsamlı bir terimdir. </a:t>
            </a:r>
            <a:endParaRPr lang="tr" sz="1200" kern="1200" dirty="0">
              <a:solidFill>
                <a:schemeClr val="tx1"/>
              </a:solidFill>
              <a:latin typeface="+mn-lt"/>
              <a:ea typeface="MS PGothic" pitchFamily="34" charset="-128"/>
              <a:cs typeface="ＭＳ Ｐゴシック" charset="0"/>
            </a:endParaRPr>
          </a:p>
          <a:p>
            <a:pPr marL="0" marR="0" lvl="0" indent="0" algn="l" defTabSz="4572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tr" sz="1200" kern="1200" dirty="0">
              <a:solidFill>
                <a:schemeClr val="tx1"/>
              </a:solidFill>
              <a:latin typeface="+mn-lt"/>
              <a:ea typeface="MS PGothic" pitchFamily="34" charset="-128"/>
              <a:cs typeface="ＭＳ Ｐゴシック" charset="0"/>
            </a:endParaRPr>
          </a:p>
          <a:p>
            <a:pPr marL="0" marR="0" lvl="0" indent="0" algn="l" defTabSz="4572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tr"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t>22</a:t>
            </a:fld>
            <a:endParaRPr lang="tr" altLang="en-US"/>
          </a:p>
        </p:txBody>
      </p:sp>
    </p:spTree>
    <p:extLst>
      <p:ext uri="{BB962C8B-B14F-4D97-AF65-F5344CB8AC3E}">
        <p14:creationId xmlns:p14="http://schemas.microsoft.com/office/powerpoint/2010/main" val="424762929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tr-TR" sz="1200" b="0" i="0" u="none" kern="1200" baseline="0" dirty="0" smtClean="0">
                <a:solidFill>
                  <a:schemeClr val="tx1"/>
                </a:solidFill>
                <a:latin typeface="+mn-lt"/>
                <a:ea typeface="MS PGothic" pitchFamily="34" charset="-128"/>
                <a:cs typeface="ＭＳ Ｐゴシック" charset="0"/>
              </a:rPr>
              <a:t>Eğitici</a:t>
            </a:r>
            <a:r>
              <a:rPr lang="tr" sz="1200" b="0" i="0" u="none" kern="1200" baseline="0" dirty="0" smtClean="0">
                <a:solidFill>
                  <a:schemeClr val="tx1"/>
                </a:solidFill>
                <a:latin typeface="+mn-lt"/>
                <a:ea typeface="MS PGothic" pitchFamily="34" charset="-128"/>
                <a:cs typeface="ＭＳ Ｐゴシック" charset="0"/>
              </a:rPr>
              <a:t>, </a:t>
            </a:r>
            <a:r>
              <a:rPr lang="tr" sz="1200" b="0" i="0" u="none" kern="1200" baseline="0" dirty="0">
                <a:solidFill>
                  <a:schemeClr val="tx1"/>
                </a:solidFill>
                <a:latin typeface="+mn-lt"/>
                <a:ea typeface="MS PGothic" pitchFamily="34" charset="-128"/>
                <a:cs typeface="ＭＳ Ｐゴシック" charset="0"/>
              </a:rPr>
              <a:t>katılımcılara ağ kurmanın temellerini ve kısıtlılıklarını anlamalarına olanak tanıyacak bilgilerin verilmesini sağlamalıdır. Yerel ve geniş alan ağlarını ayırt edebilmelidirler. Bu slaytlarda bu temel bilgiler sunulmaktadır. </a:t>
            </a:r>
            <a:r>
              <a:rPr lang="tr-TR" sz="1200" b="0" i="0" u="none" kern="1200" baseline="0" dirty="0" smtClean="0">
                <a:solidFill>
                  <a:schemeClr val="tx1"/>
                </a:solidFill>
                <a:latin typeface="+mn-lt"/>
                <a:ea typeface="MS PGothic" pitchFamily="34" charset="-128"/>
                <a:cs typeface="ＭＳ Ｐゴシック" charset="0"/>
              </a:rPr>
              <a:t>Eğitici</a:t>
            </a:r>
            <a:r>
              <a:rPr lang="tr" sz="1200" b="0" i="0" u="none" kern="1200" baseline="0" dirty="0" smtClean="0">
                <a:solidFill>
                  <a:schemeClr val="tx1"/>
                </a:solidFill>
                <a:latin typeface="+mn-lt"/>
                <a:ea typeface="MS PGothic" pitchFamily="34" charset="-128"/>
                <a:cs typeface="ＭＳ Ｐゴシック" charset="0"/>
              </a:rPr>
              <a:t>ler </a:t>
            </a:r>
            <a:r>
              <a:rPr lang="tr" sz="1200" b="0" i="0" u="none" kern="1200" baseline="0" dirty="0">
                <a:solidFill>
                  <a:schemeClr val="tx1"/>
                </a:solidFill>
                <a:latin typeface="+mn-lt"/>
                <a:ea typeface="MS PGothic" pitchFamily="34" charset="-128"/>
                <a:cs typeface="ＭＳ Ｐゴシック" charset="0"/>
              </a:rPr>
              <a:t>örnekler vermeli ve katılımcıları farklı ağ türlerini ve İnternetin nasıl geliştiğini tartışmaya teşvik etmelidir. Bu aşamada Portlar ve Bant Genişliği gibi yaygın olarak kullanılan bazı ağ oluşturma terimlerinin açıklaması verilmelidir. </a:t>
            </a:r>
            <a:r>
              <a:rPr lang="tr-TR" sz="1200" b="0" i="0" u="none" kern="1200" baseline="0" dirty="0" smtClean="0">
                <a:solidFill>
                  <a:schemeClr val="tx1"/>
                </a:solidFill>
                <a:latin typeface="+mn-lt"/>
                <a:ea typeface="MS PGothic" pitchFamily="34" charset="-128"/>
                <a:cs typeface="ＭＳ Ｐゴシック" charset="0"/>
              </a:rPr>
              <a:t>Katılımcılar</a:t>
            </a:r>
            <a:r>
              <a:rPr lang="tr" sz="1200" b="0" i="0" u="none" kern="1200" baseline="0" dirty="0" smtClean="0">
                <a:solidFill>
                  <a:schemeClr val="tx1"/>
                </a:solidFill>
                <a:latin typeface="+mn-lt"/>
                <a:ea typeface="MS PGothic" pitchFamily="34" charset="-128"/>
                <a:cs typeface="ＭＳ Ｐゴシック" charset="0"/>
              </a:rPr>
              <a:t>, </a:t>
            </a:r>
            <a:r>
              <a:rPr lang="tr" sz="1200" b="0" i="0" u="none" kern="1200" baseline="0" dirty="0">
                <a:solidFill>
                  <a:schemeClr val="tx1"/>
                </a:solidFill>
                <a:latin typeface="+mn-lt"/>
                <a:ea typeface="MS PGothic" pitchFamily="34" charset="-128"/>
                <a:cs typeface="ＭＳ Ｐゴシック" charset="0"/>
              </a:rPr>
              <a:t>örneğin evde veya iş yerinde İnternet üzerinden kendi kişisel deneyimlerini değerlendirmeye teşvik edilmelidir.</a:t>
            </a:r>
          </a:p>
          <a:p>
            <a:pPr marL="0" marR="0" lvl="0" indent="0" algn="l" defTabSz="457200" rtl="0" eaLnBrk="1" fontAlgn="auto" latinLnBrk="0" hangingPunct="1">
              <a:lnSpc>
                <a:spcPct val="100000"/>
              </a:lnSpc>
              <a:spcBef>
                <a:spcPts val="0"/>
              </a:spcBef>
              <a:spcAft>
                <a:spcPts val="0"/>
              </a:spcAft>
              <a:buClrTx/>
              <a:buSzTx/>
              <a:buFontTx/>
              <a:buNone/>
              <a:tabLst/>
              <a:defRPr/>
            </a:pPr>
            <a:endParaRPr lang="tr" sz="1200" kern="1200" dirty="0">
              <a:solidFill>
                <a:schemeClr val="tx1"/>
              </a:solidFill>
              <a:latin typeface="+mn-lt"/>
              <a:ea typeface="MS PGothic" pitchFamily="34" charset="-128"/>
              <a:cs typeface="ＭＳ Ｐゴシック"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tr" sz="1200" b="0" i="0" u="none" baseline="0" dirty="0"/>
              <a:t>LAN: Ev, ofis ya da okul gibi belli sayıda binayı kapsayan “yerel” bir alanla sınırlı bir bilgisayar ağını ifade eder. LAN’lerin ayırt edici özelliği, ağ üzerindeki bilgisayarlar arasında veri aktarırken çok daha yüksek bir hıza ulaşabilmeleri, coğrafi kapsama alanlarının sınırlı olması ve haberleşme şirketlerinden hat kiralamak zorunda olmayışlarıdır.</a:t>
            </a:r>
          </a:p>
          <a:p>
            <a:pPr algn="l" rtl="0"/>
            <a:r>
              <a:rPr lang="tr" sz="1200" b="0" i="0" u="none" baseline="0" dirty="0"/>
              <a:t>WAN: Daha geniş bir alanı kapsayan bir bilgisayar ağını ifade eder (büyükşehir, bölge ya da ulusal sınırları aşan herhangi bir ağ). Terim, yönlendiriciler ve kamuya ait haberleşme ağlarını kullanan bir ağı ifade eder. </a:t>
            </a:r>
          </a:p>
          <a:p>
            <a:pPr algn="l" rtl="0"/>
            <a:r>
              <a:rPr lang="tr" sz="1200" b="1" i="0" u="none" baseline="0" dirty="0"/>
              <a:t>İNTERNET</a:t>
            </a:r>
            <a:r>
              <a:rPr lang="tr" sz="1200" b="0" i="0" u="none" baseline="0" dirty="0"/>
              <a:t>, en büyük ve en iyi bilinen WAN'dir.</a:t>
            </a:r>
            <a:endParaRPr lang="tr" sz="1200" dirty="0">
              <a:hlinkClick r:id="rId3" tooltip="Ethernet"/>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lang="tr" sz="1200" dirty="0"/>
          </a:p>
          <a:p>
            <a:pPr marL="0" marR="0" lvl="0" indent="0" algn="l" defTabSz="457200" rtl="0" eaLnBrk="1" fontAlgn="auto" latinLnBrk="0" hangingPunct="1">
              <a:lnSpc>
                <a:spcPct val="100000"/>
              </a:lnSpc>
              <a:spcBef>
                <a:spcPts val="0"/>
              </a:spcBef>
              <a:spcAft>
                <a:spcPts val="0"/>
              </a:spcAft>
              <a:buClrTx/>
              <a:buSzTx/>
              <a:buFontTx/>
              <a:buNone/>
              <a:tabLst/>
              <a:defRPr/>
            </a:pPr>
            <a:endParaRPr lang="tr" sz="1200" kern="1200" dirty="0">
              <a:solidFill>
                <a:schemeClr val="tx1"/>
              </a:solidFill>
              <a:latin typeface="+mn-lt"/>
              <a:ea typeface="MS PGothic" pitchFamily="34" charset="-128"/>
              <a:cs typeface="ＭＳ Ｐゴシック" charset="0"/>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lang="tr"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t>23</a:t>
            </a:fld>
            <a:endParaRPr lang="tr" altLang="en-US"/>
          </a:p>
        </p:txBody>
      </p:sp>
    </p:spTree>
    <p:extLst>
      <p:ext uri="{BB962C8B-B14F-4D97-AF65-F5344CB8AC3E}">
        <p14:creationId xmlns:p14="http://schemas.microsoft.com/office/powerpoint/2010/main" val="410792117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sz="1200" b="0" i="0" u="none" kern="1200" baseline="0">
                <a:solidFill>
                  <a:schemeClr val="tx1"/>
                </a:solidFill>
                <a:latin typeface="+mn-lt"/>
                <a:ea typeface="MS PGothic" pitchFamily="34" charset="-128"/>
                <a:cs typeface="ＭＳ Ｐゴシック" charset="0"/>
              </a:rPr>
              <a:t>İnternet, birçok farklı uygulamanın aynı anda çalıştırılabildiği bir altyapı olarak düşünülebilir.</a:t>
            </a:r>
            <a:r>
              <a:rPr lang="tr" sz="1200" b="1" i="0" u="none" kern="1200" baseline="0">
                <a:solidFill>
                  <a:schemeClr val="tx1"/>
                </a:solidFill>
                <a:latin typeface="+mn-lt"/>
                <a:ea typeface="MS PGothic" pitchFamily="34" charset="-128"/>
                <a:cs typeface="ＭＳ Ｐゴシック" charset="0"/>
              </a:rPr>
              <a:t> </a:t>
            </a:r>
            <a:r>
              <a:rPr lang="tr" sz="1200" b="0" i="0" u="none" kern="1200" baseline="0">
                <a:solidFill>
                  <a:schemeClr val="tx1"/>
                </a:solidFill>
                <a:latin typeface="+mn-lt"/>
                <a:ea typeface="MS PGothic" pitchFamily="34" charset="-128"/>
                <a:cs typeface="ＭＳ Ｐゴシック" charset="0"/>
              </a:rPr>
              <a:t>İnternetin herhangi bir parçası arızalanırsa veya tahrip olursa, iletişim yine de devam edebilir. Hiç kimse İnternetin sahibi değildir; ne kurumlar, ne şirketler, ne de hükümetler. Büyük ölçüde öz düzenlemeye tabidir. Tamamen aynı bağlantı teknolojisi kullanılır.</a:t>
            </a:r>
          </a:p>
          <a:p>
            <a:pPr algn="l" rtl="0"/>
            <a:r>
              <a:rPr lang="tr" sz="1200" b="0" i="0" u="none" kern="1200" baseline="0">
                <a:solidFill>
                  <a:schemeClr val="tx1"/>
                </a:solidFill>
                <a:latin typeface="+mn-lt"/>
                <a:ea typeface="MS PGothic" pitchFamily="34" charset="-128"/>
                <a:cs typeface="ＭＳ Ｐゴシック" charset="0"/>
              </a:rPr>
              <a:t> </a:t>
            </a:r>
          </a:p>
          <a:p>
            <a:pPr algn="l" rtl="0"/>
            <a:r>
              <a:rPr lang="tr" sz="1200" b="0" i="0" u="none" kern="1200" baseline="0">
                <a:solidFill>
                  <a:schemeClr val="tx1"/>
                </a:solidFill>
                <a:latin typeface="+mn-lt"/>
                <a:ea typeface="MS PGothic" pitchFamily="34" charset="-128"/>
                <a:cs typeface="ＭＳ Ｐゴシック" charset="0"/>
              </a:rPr>
              <a:t>İnternet gibi modern veri ağlarının çoğu "bağlantısız" veya "paket anahtarlamalı" olarak nitelendirilir. Trafik, gönderenden alıcıya doğru ilerleyen küçük paketlere bölünmüştür. Hepsi aynı rotayı takip etmez ve hedeflerine ulaştıklarında tekrar birleşirler.</a:t>
            </a:r>
          </a:p>
          <a:p>
            <a:pPr algn="l" rtl="0"/>
            <a:r>
              <a:rPr lang="tr" sz="1200" b="0" i="0" u="none" kern="1200" baseline="0">
                <a:solidFill>
                  <a:schemeClr val="tx1"/>
                </a:solidFill>
                <a:latin typeface="+mn-lt"/>
                <a:ea typeface="MS PGothic" pitchFamily="34" charset="-128"/>
                <a:cs typeface="ＭＳ Ｐゴシック" charset="0"/>
              </a:rPr>
              <a:t> </a:t>
            </a:r>
          </a:p>
          <a:p>
            <a:pPr algn="l" rtl="0"/>
            <a:r>
              <a:rPr lang="tr" sz="1200" b="0" i="0" u="none" kern="1200" baseline="0">
                <a:solidFill>
                  <a:schemeClr val="tx1"/>
                </a:solidFill>
                <a:latin typeface="+mn-lt"/>
                <a:ea typeface="MS PGothic" pitchFamily="34" charset="-128"/>
                <a:cs typeface="ＭＳ Ｐゴシック" charset="0"/>
              </a:rPr>
              <a:t>Çoğu kişi İnternete bir İnternet Servis Sağlayıcısı (İSS) aracılığıyla bağlanır. Bunlar yer kiralayan ticari kuruluşlardır. Kayıt tutarlar... Ama ne kadar süre boyunca? Verilerin İSS'ler tarafından ne kadar süreyle saklanabileceğini belirleyen ulusal ve uluslararası yasal veri koruma veya gizlilik konuları vardır.  Bu, elbette, ceza yargılaması görevlilerinin bu kaynaklardan delil elde etme imkanları üzerinde bir etkiye sahiptir. Bağlantı normalde şu yöntemlerden biriyle gerçekleştirilir: Telefon hattı, Geniş Bant (ADSL), ISDN, Kablo, Kablosuz erişim noktası veya Uydu.</a:t>
            </a:r>
          </a:p>
          <a:p>
            <a:pPr marL="0" marR="0" lvl="0" indent="0" algn="l" defTabSz="457200" rtl="0" eaLnBrk="1" fontAlgn="auto" latinLnBrk="0" hangingPunct="1">
              <a:lnSpc>
                <a:spcPct val="100000"/>
              </a:lnSpc>
              <a:spcBef>
                <a:spcPts val="0"/>
              </a:spcBef>
              <a:spcAft>
                <a:spcPts val="0"/>
              </a:spcAft>
              <a:buClrTx/>
              <a:buSzTx/>
              <a:buFontTx/>
              <a:buNone/>
              <a:tabLst/>
              <a:defRPr/>
            </a:pPr>
            <a:endParaRPr lang="tr"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t>24</a:t>
            </a:fld>
            <a:endParaRPr lang="tr" altLang="en-US"/>
          </a:p>
        </p:txBody>
      </p:sp>
    </p:spTree>
    <p:extLst>
      <p:ext uri="{BB962C8B-B14F-4D97-AF65-F5344CB8AC3E}">
        <p14:creationId xmlns:p14="http://schemas.microsoft.com/office/powerpoint/2010/main" val="193399916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b="0" i="0" u="none" baseline="0" dirty="0"/>
              <a:t>Bunu inceleyerek günler geçirebiliriz ama bunu tek bir slaytta yapacağız!</a:t>
            </a:r>
          </a:p>
          <a:p>
            <a:endParaRPr lang="tr" dirty="0"/>
          </a:p>
          <a:p>
            <a:pPr algn="l" rtl="0"/>
            <a:r>
              <a:rPr lang="tr" b="0" i="0" u="none" baseline="0" dirty="0"/>
              <a:t>Protokol setinde başka protokoller de var! Bunlar anlama seviyemiz için önemli değil. TCP ve IP, İnternet iletişiminde verileri iletim için hazır hale getirmek, paketlere ayırmak, doğru şekilde adreslemek ve ardından İnternet üzerinden yönlendirmek için birlikte çalışarak verilerin hedefe gönderildiği şekilde ulaşmasını sağlar.</a:t>
            </a:r>
          </a:p>
          <a:p>
            <a:endParaRPr lang="tr" dirty="0"/>
          </a:p>
          <a:p>
            <a:pPr algn="l" rtl="0"/>
            <a:r>
              <a:rPr lang="tr" b="0" i="0" u="none" baseline="0" dirty="0"/>
              <a:t>Dolayısıyla, bütünleşik hata kontrol ve düzeltme sistemlerine sahiptir. Benzetme ile açıklamak gerekirse, örneğin bir mesaj 10 parçaya bölünür (1. bölüm, 2. bölüm vb.) ve ardından bir IP adresi verilerek hedefe gönderilir. Diğer uca ulaştığında, 6. bölüm gelmemiştir. Protokol daha sonra bunu tespit eder ve eksik parçanın yeniden gönderilmesini ister. Bu otomatik olarak ve saniyeler içinde yapılır.</a:t>
            </a:r>
          </a:p>
          <a:p>
            <a:endParaRPr lang="tr" dirty="0"/>
          </a:p>
          <a:p>
            <a:pPr algn="l" rtl="0"/>
            <a:r>
              <a:rPr lang="tr" b="0" i="0" u="none" baseline="0" dirty="0"/>
              <a:t>Diğer bazı protokoller bunu yapmaz! Örneğin UDP (Evrensel Veri Bloku Protokolü), her şeyi parçalara ayırır ve hata kontrolü yapmadan gönderir. Bu saçma görünse de kontrol gibi genel giderlerin yüksek olduğu ve birkaç milyonda birkaç paket kaybının fark edilmeyeceği video akışı gibi uygulamalar için kullanılır. </a:t>
            </a:r>
          </a:p>
          <a:p>
            <a:endParaRPr lang="tr" dirty="0"/>
          </a:p>
          <a:p>
            <a:pPr algn="l" rtl="0"/>
            <a:r>
              <a:rPr lang="tr" b="0" i="0" u="none" baseline="0" dirty="0"/>
              <a:t>Bir İnternet iletiminde arka planda yapılan şeylerin büyüklüğü bazen net değildir. </a:t>
            </a:r>
          </a:p>
          <a:p>
            <a:pPr marL="0" marR="0" lvl="0" indent="0" algn="l" defTabSz="457200" rtl="0" eaLnBrk="1" fontAlgn="auto" latinLnBrk="0" hangingPunct="1">
              <a:lnSpc>
                <a:spcPct val="100000"/>
              </a:lnSpc>
              <a:spcBef>
                <a:spcPts val="0"/>
              </a:spcBef>
              <a:spcAft>
                <a:spcPts val="0"/>
              </a:spcAft>
              <a:buClrTx/>
              <a:buSzTx/>
              <a:buFontTx/>
              <a:buNone/>
              <a:tabLst/>
              <a:defRPr/>
            </a:pPr>
            <a:endParaRPr lang="tr"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t>25</a:t>
            </a:fld>
            <a:endParaRPr lang="tr" altLang="en-US"/>
          </a:p>
        </p:txBody>
      </p:sp>
    </p:spTree>
    <p:extLst>
      <p:ext uri="{BB962C8B-B14F-4D97-AF65-F5344CB8AC3E}">
        <p14:creationId xmlns:p14="http://schemas.microsoft.com/office/powerpoint/2010/main" val="391311653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b="0" i="0" u="none" baseline="0" dirty="0"/>
              <a:t>Bunu inceleyerek günler geçirebiliriz ama bunu tek bir slaytta yapacağız!</a:t>
            </a:r>
          </a:p>
          <a:p>
            <a:endParaRPr lang="tr" dirty="0"/>
          </a:p>
          <a:p>
            <a:pPr algn="l" rtl="0"/>
            <a:r>
              <a:rPr lang="tr" b="0" i="0" u="none" baseline="0" dirty="0"/>
              <a:t>Protokol setinde başka protokoller de var! Bunlar anlama seviyemiz için önemli değil. TCP ve IP, İnternet iletişiminde verileri iletim için hazır hale getirmek, paketlere ayırmak, doğru şekilde adreslemek ve ardından İnternet üzerinden yönlendirmek için birlikte çalışarak verilerin hedefe gönderildiği şekilde ulaşmasını sağlar.</a:t>
            </a:r>
          </a:p>
          <a:p>
            <a:endParaRPr lang="tr" dirty="0"/>
          </a:p>
          <a:p>
            <a:pPr algn="l" rtl="0"/>
            <a:r>
              <a:rPr lang="tr" b="0" i="0" u="none" baseline="0" dirty="0"/>
              <a:t>Dolayısıyla, bütünleşik hata kontrol ve düzeltme sistemlerine sahiptir. Benzetme ile açıklamak gerekirse, örneğin bir mesaj 10 parçaya bölünür (1. bölüm, 2. bölüm vb.) ve ardından bir IP adresi verilerek hedefe gönderilir. Diğer uca ulaştığında, 6. bölüm gelmemiştir. Protokol daha sonra bunu tespit eder ve eksik parçanın yeniden gönderilmesini ister. Bu otomatik olarak ve saniyeler içinde yapılır.</a:t>
            </a:r>
          </a:p>
          <a:p>
            <a:endParaRPr lang="tr" dirty="0"/>
          </a:p>
          <a:p>
            <a:pPr algn="l" rtl="0"/>
            <a:r>
              <a:rPr lang="tr" b="0" i="0" u="none" baseline="0" dirty="0"/>
              <a:t>Diğer bazı protokoller bunu yapmaz! Örneğin UDP (Evrensel Veri Bloku Protokolü), her şeyi parçalara ayırır ve hata kontrolü yapmadan gönderir. Bu saçma görünse de kontrol gibi genel giderlerin yüksek olduğu ve birkaç milyonda birkaç paket kaybının fark edilmeyeceği video akışı gibi uygulamalar için kullanılır. </a:t>
            </a:r>
          </a:p>
          <a:p>
            <a:endParaRPr lang="tr" dirty="0"/>
          </a:p>
          <a:p>
            <a:pPr algn="l" rtl="0"/>
            <a:r>
              <a:rPr lang="tr" b="0" i="0" u="none" baseline="0" dirty="0"/>
              <a:t>Bir İnternet iletiminde arka planda yapılan şeylerin büyüklüğü bazen net değildir. </a:t>
            </a:r>
          </a:p>
          <a:p>
            <a:pPr marL="0" marR="0" lvl="0" indent="0" algn="l" defTabSz="457200" rtl="0" eaLnBrk="1" fontAlgn="auto" latinLnBrk="0" hangingPunct="1">
              <a:lnSpc>
                <a:spcPct val="100000"/>
              </a:lnSpc>
              <a:spcBef>
                <a:spcPts val="0"/>
              </a:spcBef>
              <a:spcAft>
                <a:spcPts val="0"/>
              </a:spcAft>
              <a:buClrTx/>
              <a:buSzTx/>
              <a:buFontTx/>
              <a:buNone/>
              <a:tabLst/>
              <a:defRPr/>
            </a:pPr>
            <a:endParaRPr lang="tr"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t>26</a:t>
            </a:fld>
            <a:endParaRPr lang="tr" altLang="en-US"/>
          </a:p>
        </p:txBody>
      </p:sp>
    </p:spTree>
    <p:extLst>
      <p:ext uri="{BB962C8B-B14F-4D97-AF65-F5344CB8AC3E}">
        <p14:creationId xmlns:p14="http://schemas.microsoft.com/office/powerpoint/2010/main" val="414094772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b="0" i="0" u="none" baseline="0" dirty="0"/>
              <a:t>Ağ/Ana Bilgisayar ayrımı 'alt ağ maskesi' adlı şeyle tanımlanır.</a:t>
            </a:r>
          </a:p>
          <a:p>
            <a:pPr algn="l" rtl="0"/>
            <a:r>
              <a:rPr lang="tr" b="0" i="0" u="none" baseline="0" dirty="0"/>
              <a:t>Ağ sınıfları – A, B ve C</a:t>
            </a:r>
          </a:p>
          <a:p>
            <a:pPr marL="0" marR="0" lvl="0" indent="0" algn="l" defTabSz="457200" rtl="0" eaLnBrk="1" fontAlgn="auto" latinLnBrk="0" hangingPunct="1">
              <a:lnSpc>
                <a:spcPct val="100000"/>
              </a:lnSpc>
              <a:spcBef>
                <a:spcPts val="0"/>
              </a:spcBef>
              <a:spcAft>
                <a:spcPts val="0"/>
              </a:spcAft>
              <a:buClrTx/>
              <a:buSzTx/>
              <a:buFontTx/>
              <a:buNone/>
              <a:tabLst/>
              <a:defRPr/>
            </a:pPr>
            <a:endParaRPr lang="tr" sz="1200" kern="1200" dirty="0">
              <a:solidFill>
                <a:schemeClr val="tx1"/>
              </a:solidFill>
              <a:latin typeface="+mn-lt"/>
              <a:ea typeface="MS PGothic" pitchFamily="34" charset="-128"/>
              <a:cs typeface="ＭＳ Ｐゴシック"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tr" sz="1200" b="0" i="0" u="none" kern="1200" baseline="0" dirty="0">
                <a:solidFill>
                  <a:schemeClr val="tx1"/>
                </a:solidFill>
                <a:latin typeface="+mn-lt"/>
                <a:ea typeface="MS PGothic" pitchFamily="34" charset="-128"/>
                <a:cs typeface="ＭＳ Ｐゴシック" charset="0"/>
              </a:rPr>
              <a:t>Bu konuyu hakkını vererek incelersek oturum saatler sürebilir. Bu yüzden temel hususları birkaç slaytta açıklamaya çalışacağız.</a:t>
            </a:r>
          </a:p>
          <a:p>
            <a:pPr marL="0" marR="0" lvl="0" indent="0" algn="l" defTabSz="457200" rtl="0" eaLnBrk="1" fontAlgn="auto" latinLnBrk="0" hangingPunct="1">
              <a:lnSpc>
                <a:spcPct val="100000"/>
              </a:lnSpc>
              <a:spcBef>
                <a:spcPts val="0"/>
              </a:spcBef>
              <a:spcAft>
                <a:spcPts val="0"/>
              </a:spcAft>
              <a:buClrTx/>
              <a:buSzTx/>
              <a:buFontTx/>
              <a:buNone/>
              <a:tabLst/>
              <a:defRPr/>
            </a:pPr>
            <a:r>
              <a:rPr lang="tr" sz="1200" b="0" i="0" u="none" kern="1200" baseline="0" dirty="0">
                <a:solidFill>
                  <a:schemeClr val="tx1"/>
                </a:solidFill>
                <a:latin typeface="+mn-lt"/>
                <a:ea typeface="MS PGothic" pitchFamily="34" charset="-128"/>
                <a:cs typeface="ＭＳ Ｐゴシック" charset="0"/>
              </a:rPr>
              <a:t>V4 IP adresi için ayrılmış 32 bit (yani 4 bayt) veri vardır (bayt başına 8 bit).</a:t>
            </a:r>
          </a:p>
          <a:p>
            <a:pPr marL="0" marR="0" lvl="0" indent="0" algn="l" defTabSz="457200" rtl="0" eaLnBrk="1" fontAlgn="auto" latinLnBrk="0" hangingPunct="1">
              <a:lnSpc>
                <a:spcPct val="100000"/>
              </a:lnSpc>
              <a:spcBef>
                <a:spcPts val="0"/>
              </a:spcBef>
              <a:spcAft>
                <a:spcPts val="0"/>
              </a:spcAft>
              <a:buClrTx/>
              <a:buSzTx/>
              <a:buFontTx/>
              <a:buNone/>
              <a:tabLst/>
              <a:defRPr/>
            </a:pPr>
            <a:r>
              <a:rPr lang="tr" sz="1200" b="0" i="0" u="none" kern="1200" baseline="0" dirty="0">
                <a:solidFill>
                  <a:schemeClr val="tx1"/>
                </a:solidFill>
                <a:latin typeface="+mn-lt"/>
                <a:ea typeface="MS PGothic" pitchFamily="34" charset="-128"/>
                <a:cs typeface="ＭＳ Ｐゴシック" charset="0"/>
              </a:rPr>
              <a:t>Görüntülendiğinde, her bayt (veya sekizli) ondalık basamağa bölünür.</a:t>
            </a:r>
          </a:p>
          <a:p>
            <a:pPr marL="0" marR="0" lvl="0" indent="0" algn="l" defTabSz="457200" rtl="0" eaLnBrk="1" fontAlgn="auto" latinLnBrk="0" hangingPunct="1">
              <a:lnSpc>
                <a:spcPct val="100000"/>
              </a:lnSpc>
              <a:spcBef>
                <a:spcPts val="0"/>
              </a:spcBef>
              <a:spcAft>
                <a:spcPts val="0"/>
              </a:spcAft>
              <a:buClrTx/>
              <a:buSzTx/>
              <a:buFontTx/>
              <a:buNone/>
              <a:tabLst/>
              <a:defRPr/>
            </a:pPr>
            <a:r>
              <a:rPr lang="tr" sz="1200" b="0" i="0" u="none" kern="1200" baseline="0" dirty="0">
                <a:solidFill>
                  <a:schemeClr val="tx1"/>
                </a:solidFill>
                <a:latin typeface="+mn-lt"/>
                <a:ea typeface="MS PGothic" pitchFamily="34" charset="-128"/>
                <a:cs typeface="ＭＳ Ｐゴシック" charset="0"/>
              </a:rPr>
              <a:t>Bir bayt  8 bitten oluşur. Bunlar ikili olarak depolandığında her bayt maksimum 256 olası varyasyona sahip olur (yani 0 ila 255).</a:t>
            </a:r>
          </a:p>
          <a:p>
            <a:pPr marL="0" marR="0" lvl="0" indent="0" algn="l" defTabSz="457200" rtl="0" eaLnBrk="1" fontAlgn="auto" latinLnBrk="0" hangingPunct="1">
              <a:lnSpc>
                <a:spcPct val="100000"/>
              </a:lnSpc>
              <a:spcBef>
                <a:spcPts val="0"/>
              </a:spcBef>
              <a:spcAft>
                <a:spcPts val="0"/>
              </a:spcAft>
              <a:buClrTx/>
              <a:buSzTx/>
              <a:buFontTx/>
              <a:buNone/>
              <a:tabLst/>
              <a:defRPr/>
            </a:pPr>
            <a:r>
              <a:rPr lang="tr" sz="1200" b="0" i="0" u="none" kern="1200" baseline="0" dirty="0">
                <a:solidFill>
                  <a:schemeClr val="tx1"/>
                </a:solidFill>
                <a:latin typeface="+mn-lt"/>
                <a:ea typeface="MS PGothic" pitchFamily="34" charset="-128"/>
                <a:cs typeface="ＭＳ Ｐゴシック" charset="0"/>
              </a:rPr>
              <a:t>Temel bilgilerin verildiği bir eğitimde alt ağ maskelemesini öğretmeye çalışmak saçma olur. Bu yüzden kavramdan bahsetmek yeterli olacaktır.</a:t>
            </a:r>
          </a:p>
          <a:p>
            <a:pPr marL="0" marR="0" lvl="0" indent="0" algn="l" defTabSz="457200" rtl="0" eaLnBrk="1" fontAlgn="auto" latinLnBrk="0" hangingPunct="1">
              <a:lnSpc>
                <a:spcPct val="100000"/>
              </a:lnSpc>
              <a:spcBef>
                <a:spcPts val="0"/>
              </a:spcBef>
              <a:spcAft>
                <a:spcPts val="0"/>
              </a:spcAft>
              <a:buClrTx/>
              <a:buSzTx/>
              <a:buFontTx/>
              <a:buNone/>
              <a:tabLst/>
              <a:defRPr/>
            </a:pPr>
            <a:r>
              <a:rPr lang="tr" sz="1200" b="0" i="0" u="none" kern="1200" baseline="0" dirty="0">
                <a:solidFill>
                  <a:schemeClr val="tx1"/>
                </a:solidFill>
                <a:latin typeface="+mn-lt"/>
                <a:ea typeface="MS PGothic" pitchFamily="34" charset="-128"/>
                <a:cs typeface="ＭＳ Ｐゴシック" charset="0"/>
              </a:rPr>
              <a:t>Benzer şekilde, farklı ağ sınıfları vardır (A, B ve C) ve bunları öğretmeye çalışmak da aynı derecede saşma olacaktır. Basıldığında, her biri potansiyel 17 milyondan fazla ana bilgisayara sahip maksimum 256 A sınıfı ağ, her biri potansiyel 65.536 ana bilgisayara sahip maksimum 65.536 B sınıfı ağ ve her biri maksimum 256 ana bilgisayara sahip maksimum 17 milyondan fazla C sınıfı ağ vardır. Bazı karmaşık matematik hesaplarının yapılması gerekebilir.</a:t>
            </a:r>
          </a:p>
          <a:p>
            <a:pPr marL="0" marR="0" lvl="0" indent="0" algn="l" defTabSz="457200" rtl="0" eaLnBrk="1" fontAlgn="auto" latinLnBrk="0" hangingPunct="1">
              <a:lnSpc>
                <a:spcPct val="100000"/>
              </a:lnSpc>
              <a:spcBef>
                <a:spcPts val="0"/>
              </a:spcBef>
              <a:spcAft>
                <a:spcPts val="0"/>
              </a:spcAft>
              <a:buClrTx/>
              <a:buSzTx/>
              <a:buFontTx/>
              <a:buNone/>
              <a:tabLst/>
              <a:defRPr/>
            </a:pPr>
            <a:r>
              <a:rPr lang="tr" sz="1200" b="0" i="0" u="none" kern="1200" baseline="0" dirty="0">
                <a:solidFill>
                  <a:schemeClr val="tx1"/>
                </a:solidFill>
                <a:latin typeface="+mn-lt"/>
                <a:ea typeface="MS PGothic" pitchFamily="34" charset="-128"/>
                <a:cs typeface="ＭＳ Ｐゴシック" charset="0"/>
              </a:rPr>
              <a:t>Hesaplamaya göre 4,5 milyar olası adres olabilir, ancak ilk zamanlarda verimsiz bir şekilde alt bölümlere ayrılma şekli nedeniyle bundan önemli ölçüde daha az adres olduğu söylenebilir. Bu yüzden şu anda İnternete bağlı cihaz sayısına baktığımızda bunların tükenmekte olduğu görülebilir.</a:t>
            </a:r>
          </a:p>
          <a:p>
            <a:pPr marL="0" marR="0" lvl="0" indent="0" algn="l" defTabSz="457200" rtl="0" eaLnBrk="1" fontAlgn="auto" latinLnBrk="0" hangingPunct="1">
              <a:lnSpc>
                <a:spcPct val="100000"/>
              </a:lnSpc>
              <a:spcBef>
                <a:spcPts val="0"/>
              </a:spcBef>
              <a:spcAft>
                <a:spcPts val="0"/>
              </a:spcAft>
              <a:buClrTx/>
              <a:buSzTx/>
              <a:buFontTx/>
              <a:buNone/>
              <a:tabLst/>
              <a:defRPr/>
            </a:pPr>
            <a:endParaRPr lang="tr"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t>27</a:t>
            </a:fld>
            <a:endParaRPr lang="tr" altLang="en-US"/>
          </a:p>
        </p:txBody>
      </p:sp>
    </p:spTree>
    <p:extLst>
      <p:ext uri="{BB962C8B-B14F-4D97-AF65-F5344CB8AC3E}">
        <p14:creationId xmlns:p14="http://schemas.microsoft.com/office/powerpoint/2010/main" val="415349265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tr" sz="1200" b="0" i="0" u="none" kern="1200" baseline="0" dirty="0">
                <a:solidFill>
                  <a:schemeClr val="tx1"/>
                </a:solidFill>
                <a:latin typeface="+mn-lt"/>
                <a:ea typeface="MS PGothic" pitchFamily="34" charset="-128"/>
                <a:cs typeface="ＭＳ Ｐゴシック" charset="0"/>
              </a:rPr>
              <a:t>Son olarak, özel bir ağınız veya genel bir ağınız olabilir ve özel ağlar için ayrılmış adresler vardır.</a:t>
            </a:r>
          </a:p>
          <a:p>
            <a:pPr marL="0" marR="0" lvl="0" indent="0" algn="l" defTabSz="457200" rtl="0" eaLnBrk="1" fontAlgn="auto" latinLnBrk="0" hangingPunct="1">
              <a:lnSpc>
                <a:spcPct val="100000"/>
              </a:lnSpc>
              <a:spcBef>
                <a:spcPts val="0"/>
              </a:spcBef>
              <a:spcAft>
                <a:spcPts val="0"/>
              </a:spcAft>
              <a:buClrTx/>
              <a:buSzTx/>
              <a:buFontTx/>
              <a:buNone/>
              <a:tabLst/>
              <a:defRPr/>
            </a:pPr>
            <a:r>
              <a:rPr lang="tr" sz="1200" b="0" i="0" u="none" kern="1200" baseline="0" dirty="0">
                <a:solidFill>
                  <a:schemeClr val="tx1"/>
                </a:solidFill>
                <a:latin typeface="+mn-lt"/>
                <a:ea typeface="MS PGothic" pitchFamily="34" charset="-128"/>
                <a:cs typeface="ＭＳ Ｐゴシック" charset="0"/>
              </a:rPr>
              <a:t>Amaç, </a:t>
            </a:r>
            <a:r>
              <a:rPr lang="tr-TR" sz="1200" b="0" i="0" u="none" kern="1200" baseline="0" dirty="0" smtClean="0">
                <a:solidFill>
                  <a:schemeClr val="tx1"/>
                </a:solidFill>
                <a:latin typeface="+mn-lt"/>
                <a:ea typeface="MS PGothic" pitchFamily="34" charset="-128"/>
                <a:cs typeface="ＭＳ Ｐゴシック" charset="0"/>
              </a:rPr>
              <a:t>katılımcılar</a:t>
            </a:r>
            <a:r>
              <a:rPr lang="tr" sz="1200" b="0" i="0" u="none" kern="1200" baseline="0" dirty="0" smtClean="0">
                <a:solidFill>
                  <a:schemeClr val="tx1"/>
                </a:solidFill>
                <a:latin typeface="+mn-lt"/>
                <a:ea typeface="MS PGothic" pitchFamily="34" charset="-128"/>
                <a:cs typeface="ＭＳ Ｐゴシック" charset="0"/>
              </a:rPr>
              <a:t>in </a:t>
            </a:r>
            <a:r>
              <a:rPr lang="tr" sz="1200" b="0" i="0" u="none" kern="1200" baseline="0" dirty="0">
                <a:solidFill>
                  <a:schemeClr val="tx1"/>
                </a:solidFill>
                <a:latin typeface="+mn-lt"/>
                <a:ea typeface="MS PGothic" pitchFamily="34" charset="-128"/>
                <a:cs typeface="ＭＳ Ｐゴシック" charset="0"/>
              </a:rPr>
              <a:t>aralıkları ezberlemesi değil, bunların var olduklarını bilmeleridir.</a:t>
            </a:r>
          </a:p>
          <a:p>
            <a:pPr marL="0" marR="0" lvl="0" indent="0" algn="l" defTabSz="457200" rtl="0" eaLnBrk="1" fontAlgn="auto" latinLnBrk="0" hangingPunct="1">
              <a:lnSpc>
                <a:spcPct val="100000"/>
              </a:lnSpc>
              <a:spcBef>
                <a:spcPts val="0"/>
              </a:spcBef>
              <a:spcAft>
                <a:spcPts val="0"/>
              </a:spcAft>
              <a:buClrTx/>
              <a:buSzTx/>
              <a:buFontTx/>
              <a:buNone/>
              <a:tabLst/>
              <a:defRPr/>
            </a:pPr>
            <a:endParaRPr lang="tr" sz="1200" kern="1200" dirty="0">
              <a:solidFill>
                <a:schemeClr val="tx1"/>
              </a:solidFill>
              <a:latin typeface="+mn-lt"/>
              <a:ea typeface="MS PGothic" pitchFamily="34" charset="-128"/>
              <a:cs typeface="ＭＳ Ｐゴシック"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tr" sz="1200" b="0" i="0" u="none" kern="1200" baseline="0" dirty="0">
                <a:solidFill>
                  <a:schemeClr val="tx1"/>
                </a:solidFill>
                <a:effectLst/>
                <a:latin typeface="Times New Roman" pitchFamily="18" charset="0"/>
                <a:ea typeface="MS PGothic" pitchFamily="34" charset="-128"/>
                <a:cs typeface="ＭＳ Ｐゴシック" charset="0"/>
              </a:rPr>
              <a:t>İnternette Atanan Numaralar Kurumu (IANA), IP adres aralıklarını kuruluşlara ve İnternet Servis Sağlayıcılarına (İSS) kaydetmekten sorumlu kuruluştur. Kuruluşların özel IP adreslerini özgürce atamalarına imkan tanımak üzere, Ağ Bilgi Merkezi (InterNIC) belirli adres bloklarını özel kullanım için ayırmıştır.</a:t>
            </a:r>
            <a:endParaRPr lang="tr" dirty="0"/>
          </a:p>
          <a:p>
            <a:pPr marL="0" marR="0" lvl="0" indent="0" algn="l" defTabSz="457200" rtl="0" eaLnBrk="1" fontAlgn="auto" latinLnBrk="0" hangingPunct="1">
              <a:lnSpc>
                <a:spcPct val="100000"/>
              </a:lnSpc>
              <a:spcBef>
                <a:spcPts val="0"/>
              </a:spcBef>
              <a:spcAft>
                <a:spcPts val="0"/>
              </a:spcAft>
              <a:buClrTx/>
              <a:buSzTx/>
              <a:buFontTx/>
              <a:buNone/>
              <a:tabLst/>
              <a:defRPr/>
            </a:pPr>
            <a:endParaRPr lang="tr" sz="1200" kern="1200" dirty="0">
              <a:solidFill>
                <a:schemeClr val="tx1"/>
              </a:solidFill>
              <a:latin typeface="+mn-lt"/>
              <a:ea typeface="MS PGothic" pitchFamily="34" charset="-128"/>
              <a:cs typeface="ＭＳ Ｐゴシック" charset="0"/>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lang="tr"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t>28</a:t>
            </a:fld>
            <a:endParaRPr lang="tr" altLang="en-US"/>
          </a:p>
        </p:txBody>
      </p:sp>
    </p:spTree>
    <p:extLst>
      <p:ext uri="{BB962C8B-B14F-4D97-AF65-F5344CB8AC3E}">
        <p14:creationId xmlns:p14="http://schemas.microsoft.com/office/powerpoint/2010/main" val="317985285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b="0" i="0" u="none" baseline="0"/>
              <a:t>340 undesilyon - </a:t>
            </a:r>
            <a:r>
              <a:rPr lang="tr" sz="2300" b="0" i="0" u="none" baseline="0"/>
              <a:t>340.282.366.920.938.000.000.000.000.000.000.000.000</a:t>
            </a:r>
          </a:p>
          <a:p>
            <a:pPr algn="l" rtl="0"/>
            <a:r>
              <a:rPr lang="tr" sz="2400" b="0" i="0" u="none" baseline="0"/>
              <a:t>"Yani dünya yüzeyindeki her atoma bir IPv6 adresi verseydik 100'den fazla dünya için yeterli adresimiz kalırdı. Gelecekte herhangi bir zamanda IPv6 adreslerimizin bitmesinin küçük bir ihtimali bile yok."</a:t>
            </a:r>
          </a:p>
          <a:p>
            <a:endParaRPr lang="tr" sz="2400" dirty="0"/>
          </a:p>
          <a:p>
            <a:pPr algn="l" rtl="0"/>
            <a:r>
              <a:rPr lang="tr" b="0" i="0" u="none" baseline="0"/>
              <a:t>Özel IP'lere ihtiyaç olmamalı, ancak fc00:: &amp; fdxx:xxxx:xxxx var.</a:t>
            </a:r>
            <a:endParaRPr lang="tr" dirty="0"/>
          </a:p>
          <a:p>
            <a:pPr algn="l" rtl="0"/>
            <a:r>
              <a:rPr lang="tr" b="0" i="0" u="none" baseline="0"/>
              <a:t>Ağ sınıflarına ihtiyaç olmamalı</a:t>
            </a:r>
            <a:endParaRPr lang="tr"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t>29</a:t>
            </a:fld>
            <a:endParaRPr lang="tr" altLang="en-US"/>
          </a:p>
        </p:txBody>
      </p:sp>
    </p:spTree>
    <p:extLst>
      <p:ext uri="{BB962C8B-B14F-4D97-AF65-F5344CB8AC3E}">
        <p14:creationId xmlns:p14="http://schemas.microsoft.com/office/powerpoint/2010/main" val="325052316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b="0" i="0" u="none" baseline="0"/>
              <a:t>İnternete bağlanmadan önce çok önemli bir kavram olan DNS'nin de ne olduğunu bilmeliyiz.</a:t>
            </a:r>
          </a:p>
          <a:p>
            <a:pPr algn="l" rtl="0"/>
            <a:r>
              <a:rPr lang="tr" sz="1200" b="0" i="0" u="none" kern="1200" baseline="0">
                <a:solidFill>
                  <a:schemeClr val="tx1"/>
                </a:solidFill>
                <a:latin typeface="+mn-lt"/>
                <a:ea typeface="MS PGothic" pitchFamily="34" charset="-128"/>
                <a:cs typeface="ＭＳ Ｐゴシック" charset="0"/>
              </a:rPr>
              <a:t>Kaynaklar gibi şeylerin isimlerini hatırlamakta iyiyiz ancak numaralarını o kadar iyi hatırlamayız.</a:t>
            </a:r>
          </a:p>
        </p:txBody>
      </p:sp>
      <p:sp>
        <p:nvSpPr>
          <p:cNvPr id="4" name="Slide Number Placeholder 3"/>
          <p:cNvSpPr>
            <a:spLocks noGrp="1"/>
          </p:cNvSpPr>
          <p:nvPr>
            <p:ph type="sldNum" sz="quarter" idx="5"/>
          </p:nvPr>
        </p:nvSpPr>
        <p:spPr/>
        <p:txBody>
          <a:bodyPr/>
          <a:lstStyle/>
          <a:p>
            <a:pPr algn="l" rtl="0"/>
            <a:fld id="{C517488A-2FD4-4187-AAA7-AE40009BFB6A}" type="slidenum">
              <a:rPr/>
              <a:pPr/>
              <a:t>30</a:t>
            </a:fld>
            <a:endParaRPr lang="tr" altLang="en-US"/>
          </a:p>
        </p:txBody>
      </p:sp>
    </p:spTree>
    <p:extLst>
      <p:ext uri="{BB962C8B-B14F-4D97-AF65-F5344CB8AC3E}">
        <p14:creationId xmlns:p14="http://schemas.microsoft.com/office/powerpoint/2010/main" val="54721150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1">
            <a:extLst>
              <a:ext uri="{FF2B5EF4-FFF2-40B4-BE49-F238E27FC236}">
                <a16:creationId xmlns:a16="http://schemas.microsoft.com/office/drawing/2014/main" id="{B15714A6-B05B-47A5-B92B-D727BD3A45D0}"/>
              </a:ext>
            </a:extLst>
          </p:cNvPr>
          <p:cNvSpPr>
            <a:spLocks noGrp="1"/>
          </p:cNvSpPr>
          <p:nvPr>
            <p:ph type="body" idx="1"/>
          </p:nvPr>
        </p:nvSpPr>
        <p:spPr/>
        <p:txBody>
          <a:bodyPr/>
          <a:lstStyle/>
          <a:p>
            <a:pPr algn="l" rtl="0"/>
            <a:r>
              <a:rPr lang="tr" sz="3600" b="0" i="0" u="none" baseline="0"/>
              <a:t>Bu amaç çok geniş kapsamlıdır: Oldukça teknik tanımlara girmeden bilgilendirici bir genel bakış sağlamaktır.</a:t>
            </a:r>
          </a:p>
          <a:p>
            <a:endParaRPr lang="tr" sz="3600" dirty="0"/>
          </a:p>
          <a:p>
            <a:pPr algn="l" rtl="0"/>
            <a:r>
              <a:rPr lang="tr" sz="3600" b="0" i="0" u="none" baseline="0"/>
              <a:t>Adli bilişim analistinin işi, bilgisayarların son derece karmaşık cihazlar olduğunu göz önünde bulundurarak, çok karmaşık olan bu konuyu ele alıp basitleştirmektir.</a:t>
            </a:r>
          </a:p>
        </p:txBody>
      </p:sp>
    </p:spTree>
    <p:extLst>
      <p:ext uri="{BB962C8B-B14F-4D97-AF65-F5344CB8AC3E}">
        <p14:creationId xmlns:p14="http://schemas.microsoft.com/office/powerpoint/2010/main" val="215783885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 dirty="0"/>
          </a:p>
        </p:txBody>
      </p:sp>
      <p:sp>
        <p:nvSpPr>
          <p:cNvPr id="4" name="Slide Number Placeholder 3"/>
          <p:cNvSpPr>
            <a:spLocks noGrp="1"/>
          </p:cNvSpPr>
          <p:nvPr>
            <p:ph type="sldNum" sz="quarter" idx="5"/>
          </p:nvPr>
        </p:nvSpPr>
        <p:spPr/>
        <p:txBody>
          <a:bodyPr/>
          <a:lstStyle/>
          <a:p>
            <a:pPr algn="l" rtl="0"/>
            <a:fld id="{C517488A-2FD4-4187-AAA7-AE40009BFB6A}" type="slidenum">
              <a:rPr/>
              <a:pPr/>
              <a:t>31</a:t>
            </a:fld>
            <a:endParaRPr lang="tr" altLang="en-US"/>
          </a:p>
        </p:txBody>
      </p:sp>
    </p:spTree>
    <p:extLst>
      <p:ext uri="{BB962C8B-B14F-4D97-AF65-F5344CB8AC3E}">
        <p14:creationId xmlns:p14="http://schemas.microsoft.com/office/powerpoint/2010/main" val="192175057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tr" sz="1200" b="0" i="0" u="none" kern="1200" baseline="0">
                <a:solidFill>
                  <a:schemeClr val="tx1"/>
                </a:solidFill>
                <a:latin typeface="+mn-lt"/>
                <a:ea typeface="MS PGothic" pitchFamily="34" charset="-128"/>
                <a:cs typeface="ＭＳ Ｐゴシック" charset="0"/>
              </a:rPr>
              <a:t>Bu kademeli slaytta, standart bir İnternet bağlantısının (ofis, ev, kablosuz erişim noktası vb.) mekanik özellikleri açıklanmaktadır. Her şey için kesin olmasa da kavram öğrenilebilir.</a:t>
            </a:r>
          </a:p>
          <a:p>
            <a:pPr marL="0" marR="0" indent="0" algn="l" defTabSz="457200" rtl="0" eaLnBrk="1" fontAlgn="auto" latinLnBrk="0" hangingPunct="1">
              <a:lnSpc>
                <a:spcPct val="100000"/>
              </a:lnSpc>
              <a:spcBef>
                <a:spcPts val="0"/>
              </a:spcBef>
              <a:spcAft>
                <a:spcPts val="0"/>
              </a:spcAft>
              <a:buClrTx/>
              <a:buSzTx/>
              <a:buFontTx/>
              <a:buNone/>
              <a:tabLst/>
              <a:defRPr/>
            </a:pPr>
            <a:endParaRPr lang="tr" sz="1200" kern="1200" dirty="0">
              <a:solidFill>
                <a:schemeClr val="tx1"/>
              </a:solidFill>
              <a:latin typeface="+mn-lt"/>
              <a:ea typeface="MS PGothic" pitchFamily="34" charset="-128"/>
              <a:cs typeface="ＭＳ Ｐゴシック" charset="0"/>
            </a:endParaRPr>
          </a:p>
          <a:p>
            <a:pPr marL="0" marR="0" indent="0" algn="l" defTabSz="457200" rtl="0" eaLnBrk="1" fontAlgn="auto" latinLnBrk="0" hangingPunct="1">
              <a:lnSpc>
                <a:spcPct val="100000"/>
              </a:lnSpc>
              <a:spcBef>
                <a:spcPts val="0"/>
              </a:spcBef>
              <a:spcAft>
                <a:spcPts val="0"/>
              </a:spcAft>
              <a:buClrTx/>
              <a:buSzTx/>
              <a:buFontTx/>
              <a:buNone/>
              <a:tabLst/>
              <a:defRPr/>
            </a:pPr>
            <a:r>
              <a:rPr lang="tr" sz="1200" b="0" i="0" u="none" kern="1200" baseline="0">
                <a:solidFill>
                  <a:schemeClr val="tx1"/>
                </a:solidFill>
                <a:latin typeface="+mn-lt"/>
                <a:ea typeface="MS PGothic" pitchFamily="34" charset="-128"/>
                <a:cs typeface="ＭＳ Ｐゴシック" charset="0"/>
              </a:rPr>
              <a:t>1 Yönlendirici ile başlayın</a:t>
            </a:r>
          </a:p>
          <a:p>
            <a:pPr marL="0" marR="0" indent="0" algn="l" defTabSz="457200" rtl="0" eaLnBrk="1" fontAlgn="auto" latinLnBrk="0" hangingPunct="1">
              <a:lnSpc>
                <a:spcPct val="100000"/>
              </a:lnSpc>
              <a:spcBef>
                <a:spcPts val="0"/>
              </a:spcBef>
              <a:spcAft>
                <a:spcPts val="0"/>
              </a:spcAft>
              <a:buClrTx/>
              <a:buSzTx/>
              <a:buFontTx/>
              <a:buNone/>
              <a:tabLst/>
              <a:defRPr/>
            </a:pPr>
            <a:r>
              <a:rPr lang="tr" sz="1200" b="0" i="0" u="none" kern="1200" baseline="0">
                <a:solidFill>
                  <a:schemeClr val="tx1"/>
                </a:solidFill>
                <a:latin typeface="+mn-lt"/>
                <a:ea typeface="MS PGothic" pitchFamily="34" charset="-128"/>
                <a:cs typeface="ＭＳ Ｐゴシック" charset="0"/>
              </a:rPr>
              <a:t>2 İki taraf – genele bakan ve iç tarafa bakan</a:t>
            </a:r>
          </a:p>
          <a:p>
            <a:pPr marL="0" marR="0" indent="0" algn="l" defTabSz="457200" rtl="0" eaLnBrk="1" fontAlgn="auto" latinLnBrk="0" hangingPunct="1">
              <a:lnSpc>
                <a:spcPct val="100000"/>
              </a:lnSpc>
              <a:spcBef>
                <a:spcPts val="0"/>
              </a:spcBef>
              <a:spcAft>
                <a:spcPts val="0"/>
              </a:spcAft>
              <a:buClrTx/>
              <a:buSzTx/>
              <a:buFontTx/>
              <a:buNone/>
              <a:tabLst/>
              <a:defRPr/>
            </a:pPr>
            <a:r>
              <a:rPr lang="tr" sz="1200" b="0" i="0" u="none" kern="1200" baseline="0">
                <a:solidFill>
                  <a:schemeClr val="tx1"/>
                </a:solidFill>
                <a:latin typeface="+mn-lt"/>
                <a:ea typeface="MS PGothic" pitchFamily="34" charset="-128"/>
                <a:cs typeface="ＭＳ Ｐゴシック" charset="0"/>
              </a:rPr>
              <a:t>3 Yönlendiricinin fonksiyonları</a:t>
            </a:r>
          </a:p>
          <a:p>
            <a:pPr marL="0" marR="0" indent="0" algn="l" defTabSz="457200" rtl="0" eaLnBrk="1" fontAlgn="auto" latinLnBrk="0" hangingPunct="1">
              <a:lnSpc>
                <a:spcPct val="100000"/>
              </a:lnSpc>
              <a:spcBef>
                <a:spcPts val="0"/>
              </a:spcBef>
              <a:spcAft>
                <a:spcPts val="0"/>
              </a:spcAft>
              <a:buClrTx/>
              <a:buSzTx/>
              <a:buFontTx/>
              <a:buNone/>
              <a:tabLst/>
              <a:defRPr/>
            </a:pPr>
            <a:r>
              <a:rPr lang="tr" sz="1200" b="0" i="0" u="none" kern="1200" baseline="0">
                <a:solidFill>
                  <a:schemeClr val="tx1"/>
                </a:solidFill>
                <a:latin typeface="+mn-lt"/>
                <a:ea typeface="MS PGothic" pitchFamily="34" charset="-128"/>
                <a:cs typeface="ＭＳ Ｐゴシック" charset="0"/>
              </a:rPr>
              <a:t>4 Dahili ağ ve onun dışa doğru yönü için bir anahtar görevi görür - kablolu ve kablosuz</a:t>
            </a:r>
          </a:p>
          <a:p>
            <a:pPr marL="0" marR="0" indent="0" algn="l" defTabSz="457200" rtl="0" eaLnBrk="1" fontAlgn="auto" latinLnBrk="0" hangingPunct="1">
              <a:lnSpc>
                <a:spcPct val="100000"/>
              </a:lnSpc>
              <a:spcBef>
                <a:spcPts val="0"/>
              </a:spcBef>
              <a:spcAft>
                <a:spcPts val="0"/>
              </a:spcAft>
              <a:buClrTx/>
              <a:buSzTx/>
              <a:buFontTx/>
              <a:buNone/>
              <a:tabLst/>
              <a:defRPr/>
            </a:pPr>
            <a:r>
              <a:rPr lang="tr" sz="1200" b="0" i="0" u="none" kern="1200" baseline="0">
                <a:solidFill>
                  <a:schemeClr val="tx1"/>
                </a:solidFill>
                <a:latin typeface="+mn-lt"/>
                <a:ea typeface="MS PGothic" pitchFamily="34" charset="-128"/>
                <a:cs typeface="ＭＳ Ｐゴシック" charset="0"/>
              </a:rPr>
              <a:t>5 Yönlendirici açık, İSS ile konuşuyor ve bir IP adresi istiyor</a:t>
            </a:r>
          </a:p>
          <a:p>
            <a:pPr marL="0" marR="0" indent="0" algn="l" defTabSz="457200" rtl="0" eaLnBrk="1" fontAlgn="auto" latinLnBrk="0" hangingPunct="1">
              <a:lnSpc>
                <a:spcPct val="100000"/>
              </a:lnSpc>
              <a:spcBef>
                <a:spcPts val="0"/>
              </a:spcBef>
              <a:spcAft>
                <a:spcPts val="0"/>
              </a:spcAft>
              <a:buClrTx/>
              <a:buSzTx/>
              <a:buFontTx/>
              <a:buNone/>
              <a:tabLst/>
              <a:defRPr/>
            </a:pPr>
            <a:r>
              <a:rPr lang="tr" sz="1200" b="0" i="0" u="none" kern="1200" baseline="0">
                <a:solidFill>
                  <a:schemeClr val="tx1"/>
                </a:solidFill>
                <a:latin typeface="+mn-lt"/>
                <a:ea typeface="MS PGothic" pitchFamily="34" charset="-128"/>
                <a:cs typeface="ＭＳ Ｐゴシック" charset="0"/>
              </a:rPr>
              <a:t>6 Artık İSS aracılığıyla İnternete bağlı</a:t>
            </a:r>
          </a:p>
          <a:p>
            <a:pPr marL="0" marR="0" indent="0" algn="l" defTabSz="457200" rtl="0" eaLnBrk="1" fontAlgn="auto" latinLnBrk="0" hangingPunct="1">
              <a:lnSpc>
                <a:spcPct val="100000"/>
              </a:lnSpc>
              <a:spcBef>
                <a:spcPts val="0"/>
              </a:spcBef>
              <a:spcAft>
                <a:spcPts val="0"/>
              </a:spcAft>
              <a:buClrTx/>
              <a:buSzTx/>
              <a:buFontTx/>
              <a:buNone/>
              <a:tabLst/>
              <a:defRPr/>
            </a:pPr>
            <a:r>
              <a:rPr lang="tr" sz="1200" b="0" i="0" u="none" kern="1200" baseline="0">
                <a:solidFill>
                  <a:schemeClr val="tx1"/>
                </a:solidFill>
                <a:latin typeface="+mn-lt"/>
                <a:ea typeface="MS PGothic" pitchFamily="34" charset="-128"/>
                <a:cs typeface="ＭＳ Ｐゴシック" charset="0"/>
              </a:rPr>
              <a:t>7 Yönlendirici için IP adresi veriliyor</a:t>
            </a:r>
          </a:p>
          <a:p>
            <a:pPr marL="0" marR="0" indent="0" algn="l" defTabSz="457200" rtl="0" eaLnBrk="1" fontAlgn="auto" latinLnBrk="0" hangingPunct="1">
              <a:lnSpc>
                <a:spcPct val="100000"/>
              </a:lnSpc>
              <a:spcBef>
                <a:spcPts val="0"/>
              </a:spcBef>
              <a:spcAft>
                <a:spcPts val="0"/>
              </a:spcAft>
              <a:buClrTx/>
              <a:buSzTx/>
              <a:buFontTx/>
              <a:buNone/>
              <a:tabLst/>
              <a:defRPr/>
            </a:pPr>
            <a:r>
              <a:rPr lang="tr" sz="1200" b="0" i="0" u="none" kern="1200" baseline="0">
                <a:solidFill>
                  <a:schemeClr val="tx1"/>
                </a:solidFill>
                <a:latin typeface="+mn-lt"/>
                <a:ea typeface="MS PGothic" pitchFamily="34" charset="-128"/>
                <a:cs typeface="ＭＳ Ｐゴシック" charset="0"/>
              </a:rPr>
              <a:t>8 9 10 11 - Cihazlar dahili ağa ekleniyor, yönlendiricinin "anahtar" işlevi ile kontrol ediliyor </a:t>
            </a:r>
          </a:p>
          <a:p>
            <a:pPr marL="0" marR="0" indent="0" algn="l" defTabSz="457200" rtl="0" eaLnBrk="1" fontAlgn="auto" latinLnBrk="0" hangingPunct="1">
              <a:lnSpc>
                <a:spcPct val="100000"/>
              </a:lnSpc>
              <a:spcBef>
                <a:spcPts val="0"/>
              </a:spcBef>
              <a:spcAft>
                <a:spcPts val="0"/>
              </a:spcAft>
              <a:buClrTx/>
              <a:buSzTx/>
              <a:buFontTx/>
              <a:buNone/>
              <a:tabLst/>
              <a:defRPr/>
            </a:pPr>
            <a:r>
              <a:rPr lang="tr" sz="1200" b="0" i="0" u="none" kern="1200" baseline="0">
                <a:solidFill>
                  <a:schemeClr val="tx1"/>
                </a:solidFill>
                <a:latin typeface="+mn-lt"/>
                <a:ea typeface="MS PGothic" pitchFamily="34" charset="-128"/>
                <a:cs typeface="ＭＳ Ｐゴシック" charset="0"/>
              </a:rPr>
              <a:t>12 Yönlendiricinin dahili bir IP adresi var - Varsayılan Ağ Geçidi (çıkış yolu)</a:t>
            </a:r>
          </a:p>
          <a:p>
            <a:pPr marL="0" marR="0" indent="0" algn="l" defTabSz="457200" rtl="0" eaLnBrk="1" fontAlgn="auto" latinLnBrk="0" hangingPunct="1">
              <a:lnSpc>
                <a:spcPct val="100000"/>
              </a:lnSpc>
              <a:spcBef>
                <a:spcPts val="0"/>
              </a:spcBef>
              <a:spcAft>
                <a:spcPts val="0"/>
              </a:spcAft>
              <a:buClrTx/>
              <a:buSzTx/>
              <a:buFontTx/>
              <a:buNone/>
              <a:tabLst/>
              <a:defRPr/>
            </a:pPr>
            <a:r>
              <a:rPr lang="tr" sz="1200" b="0" i="0" u="none" kern="1200" baseline="0">
                <a:solidFill>
                  <a:schemeClr val="tx1"/>
                </a:solidFill>
                <a:latin typeface="+mn-lt"/>
                <a:ea typeface="MS PGothic" pitchFamily="34" charset="-128"/>
                <a:cs typeface="ＭＳ Ｐゴシック" charset="0"/>
              </a:rPr>
              <a:t>13 14 15 16 17 - Cihazların kendi dahili/özel IP adresleri var - DHCP ile tahsis edilir (Dinamik Ana Bilgisayar Yapılandırma Protokolü)</a:t>
            </a:r>
          </a:p>
          <a:p>
            <a:pPr marL="0" marR="0" indent="0" algn="l" defTabSz="457200" rtl="0" eaLnBrk="1" fontAlgn="auto" latinLnBrk="0" hangingPunct="1">
              <a:lnSpc>
                <a:spcPct val="100000"/>
              </a:lnSpc>
              <a:spcBef>
                <a:spcPts val="0"/>
              </a:spcBef>
              <a:spcAft>
                <a:spcPts val="0"/>
              </a:spcAft>
              <a:buClrTx/>
              <a:buSzTx/>
              <a:buFontTx/>
              <a:buNone/>
              <a:tabLst/>
              <a:defRPr/>
            </a:pPr>
            <a:r>
              <a:rPr lang="tr" sz="1200" b="0" i="0" u="none" kern="1200" baseline="0">
                <a:solidFill>
                  <a:schemeClr val="tx1"/>
                </a:solidFill>
                <a:latin typeface="+mn-lt"/>
                <a:ea typeface="MS PGothic" pitchFamily="34" charset="-128"/>
                <a:cs typeface="ＭＳ Ｐゴシック" charset="0"/>
              </a:rPr>
              <a:t>Cihazlar ağ içinde çalışabilir ve hiçbir zaman buradan ayrılmak zorunda kalmazlar, ancak İnternete bağlanmak istiyorlarsa, varsayılan ağ geçidinden geçmeleri gerekir. Burada IP adresleri NAT (Ağ Adresi Dönüştürme) kullanılarak genel IP adresine dönüştürülür.</a:t>
            </a:r>
          </a:p>
          <a:p>
            <a:pPr marL="0" marR="0" indent="0" algn="l" defTabSz="457200" rtl="0" eaLnBrk="1" fontAlgn="auto" latinLnBrk="0" hangingPunct="1">
              <a:lnSpc>
                <a:spcPct val="100000"/>
              </a:lnSpc>
              <a:spcBef>
                <a:spcPts val="0"/>
              </a:spcBef>
              <a:spcAft>
                <a:spcPts val="0"/>
              </a:spcAft>
              <a:buClrTx/>
              <a:buSzTx/>
              <a:buFontTx/>
              <a:buNone/>
              <a:tabLst/>
              <a:defRPr/>
            </a:pPr>
            <a:endParaRPr lang="tr" sz="1200" kern="1200" dirty="0">
              <a:solidFill>
                <a:schemeClr val="tx1"/>
              </a:solidFill>
              <a:latin typeface="+mn-lt"/>
              <a:ea typeface="MS PGothic" pitchFamily="34" charset="-128"/>
              <a:cs typeface="ＭＳ Ｐゴシック" charset="0"/>
            </a:endParaRPr>
          </a:p>
          <a:p>
            <a:endParaRPr lang="tr"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t>34</a:t>
            </a:fld>
            <a:endParaRPr lang="tr" altLang="en-US"/>
          </a:p>
        </p:txBody>
      </p:sp>
    </p:spTree>
    <p:extLst>
      <p:ext uri="{BB962C8B-B14F-4D97-AF65-F5344CB8AC3E}">
        <p14:creationId xmlns:p14="http://schemas.microsoft.com/office/powerpoint/2010/main" val="417975518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tr-TR" sz="1200" b="0" i="0" u="none" kern="1200" baseline="0" dirty="0" smtClean="0">
                <a:solidFill>
                  <a:schemeClr val="tx1"/>
                </a:solidFill>
                <a:latin typeface="+mn-lt"/>
                <a:ea typeface="MS PGothic" pitchFamily="34" charset="-128"/>
                <a:cs typeface="ＭＳ Ｐゴシック" charset="0"/>
              </a:rPr>
              <a:t>Eğitici</a:t>
            </a:r>
            <a:r>
              <a:rPr lang="tr" sz="1200" b="0" i="0" u="none" kern="1200" baseline="0" dirty="0" smtClean="0">
                <a:solidFill>
                  <a:schemeClr val="tx1"/>
                </a:solidFill>
                <a:latin typeface="+mn-lt"/>
                <a:ea typeface="MS PGothic" pitchFamily="34" charset="-128"/>
                <a:cs typeface="ＭＳ Ｐゴシック" charset="0"/>
              </a:rPr>
              <a:t> </a:t>
            </a:r>
            <a:r>
              <a:rPr lang="tr" sz="1200" b="0" i="0" u="none" kern="1200" baseline="0" dirty="0">
                <a:solidFill>
                  <a:schemeClr val="tx1"/>
                </a:solidFill>
                <a:latin typeface="+mn-lt"/>
                <a:ea typeface="MS PGothic" pitchFamily="34" charset="-128"/>
                <a:cs typeface="ＭＳ Ｐゴシック" charset="0"/>
              </a:rPr>
              <a:t>bunun anlaşıldığından emin olmalıdır. Sstatik bir IP adresi sabit kalan bir IP adresidir. Bir İnternet sitesinin her seferinde İnternette aynı konumda olması gerekir, bu yüzden bir İnternet sunucusu ideal olarak statik veya sabit bir IP adresine sahip olur.</a:t>
            </a:r>
          </a:p>
          <a:p>
            <a:pPr marL="0" marR="0" indent="0" algn="l" defTabSz="457200" rtl="0" eaLnBrk="1" fontAlgn="auto" latinLnBrk="0" hangingPunct="1">
              <a:lnSpc>
                <a:spcPct val="100000"/>
              </a:lnSpc>
              <a:spcBef>
                <a:spcPts val="0"/>
              </a:spcBef>
              <a:spcAft>
                <a:spcPts val="0"/>
              </a:spcAft>
              <a:buClrTx/>
              <a:buSzTx/>
              <a:buFontTx/>
              <a:buNone/>
              <a:tabLst/>
              <a:defRPr/>
            </a:pPr>
            <a:endParaRPr lang="tr" sz="1200" kern="1200" dirty="0">
              <a:solidFill>
                <a:schemeClr val="tx1"/>
              </a:solidFill>
              <a:latin typeface="+mn-lt"/>
              <a:ea typeface="MS PGothic" pitchFamily="34" charset="-128"/>
              <a:cs typeface="ＭＳ Ｐゴシック" charset="0"/>
            </a:endParaRPr>
          </a:p>
          <a:p>
            <a:pPr marL="0" marR="0" indent="0" algn="l" defTabSz="457200" rtl="0" eaLnBrk="1" fontAlgn="auto" latinLnBrk="0" hangingPunct="1">
              <a:lnSpc>
                <a:spcPct val="100000"/>
              </a:lnSpc>
              <a:spcBef>
                <a:spcPts val="0"/>
              </a:spcBef>
              <a:spcAft>
                <a:spcPts val="0"/>
              </a:spcAft>
              <a:buClrTx/>
              <a:buSzTx/>
              <a:buFontTx/>
              <a:buNone/>
              <a:tabLst/>
              <a:defRPr/>
            </a:pPr>
            <a:r>
              <a:rPr lang="tr" sz="1200" b="0" i="0" u="none" kern="1200" baseline="0" dirty="0">
                <a:solidFill>
                  <a:schemeClr val="tx1"/>
                </a:solidFill>
                <a:latin typeface="+mn-lt"/>
                <a:ea typeface="MS PGothic" pitchFamily="34" charset="-128"/>
                <a:cs typeface="ＭＳ Ｐゴシック" charset="0"/>
              </a:rPr>
              <a:t>Çoğu İSS, bir adres havuzundan bir IP adresi tahsis eder. Bu nedenle, bir sonraki bağlanışınızda aynı IP adresini almanız mümkündür, ancak yönlendiricinizi kapattığınızda büyük olasılıkla farklı bir adres alırsınız.</a:t>
            </a:r>
          </a:p>
        </p:txBody>
      </p:sp>
      <p:sp>
        <p:nvSpPr>
          <p:cNvPr id="4" name="Slide Number Placeholder 3"/>
          <p:cNvSpPr>
            <a:spLocks noGrp="1"/>
          </p:cNvSpPr>
          <p:nvPr>
            <p:ph type="sldNum" sz="quarter" idx="5"/>
          </p:nvPr>
        </p:nvSpPr>
        <p:spPr/>
        <p:txBody>
          <a:bodyPr/>
          <a:lstStyle/>
          <a:p>
            <a:pPr algn="l" rtl="0"/>
            <a:fld id="{C517488A-2FD4-4187-AAA7-AE40009BFB6A}" type="slidenum">
              <a:rPr/>
              <a:pPr/>
              <a:t>35</a:t>
            </a:fld>
            <a:endParaRPr lang="tr" altLang="en-US"/>
          </a:p>
        </p:txBody>
      </p:sp>
    </p:spTree>
    <p:extLst>
      <p:ext uri="{BB962C8B-B14F-4D97-AF65-F5344CB8AC3E}">
        <p14:creationId xmlns:p14="http://schemas.microsoft.com/office/powerpoint/2010/main" val="132625805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tr" sz="1200" b="0" i="0" u="none" kern="1200" baseline="0" dirty="0">
                <a:solidFill>
                  <a:schemeClr val="tx1"/>
                </a:solidFill>
                <a:latin typeface="+mn-lt"/>
                <a:ea typeface="MS PGothic" pitchFamily="34" charset="-128"/>
                <a:cs typeface="ＭＳ Ｐゴシック" charset="0"/>
              </a:rPr>
              <a:t>Gösterilen örnek, 3 slayt önce Whatsmyip aramasıyla elde ettiğimiz IP adresi (slaytların yazarı tarafından kullanılan) içindir. </a:t>
            </a:r>
          </a:p>
          <a:p>
            <a:pPr marL="0" marR="0" indent="0" algn="l" defTabSz="457200" rtl="0" eaLnBrk="1" fontAlgn="auto" latinLnBrk="0" hangingPunct="1">
              <a:lnSpc>
                <a:spcPct val="100000"/>
              </a:lnSpc>
              <a:spcBef>
                <a:spcPts val="0"/>
              </a:spcBef>
              <a:spcAft>
                <a:spcPts val="0"/>
              </a:spcAft>
              <a:buClrTx/>
              <a:buSzTx/>
              <a:buFontTx/>
              <a:buNone/>
              <a:tabLst/>
              <a:defRPr/>
            </a:pPr>
            <a:endParaRPr lang="tr" sz="1200" kern="1200" dirty="0">
              <a:solidFill>
                <a:schemeClr val="tx1"/>
              </a:solidFill>
              <a:latin typeface="+mn-lt"/>
              <a:ea typeface="MS PGothic" pitchFamily="34" charset="-128"/>
              <a:cs typeface="ＭＳ Ｐゴシック" charset="0"/>
            </a:endParaRPr>
          </a:p>
          <a:p>
            <a:pPr marL="0" marR="0" indent="0" algn="l" defTabSz="457200" rtl="0" eaLnBrk="1" fontAlgn="auto" latinLnBrk="0" hangingPunct="1">
              <a:lnSpc>
                <a:spcPct val="100000"/>
              </a:lnSpc>
              <a:spcBef>
                <a:spcPts val="0"/>
              </a:spcBef>
              <a:spcAft>
                <a:spcPts val="0"/>
              </a:spcAft>
              <a:buClrTx/>
              <a:buSzTx/>
              <a:buFontTx/>
              <a:buNone/>
              <a:tabLst/>
              <a:defRPr/>
            </a:pPr>
            <a:r>
              <a:rPr lang="tr" sz="1200" b="0" i="0" u="none" kern="1200" baseline="0" dirty="0">
                <a:solidFill>
                  <a:schemeClr val="tx1"/>
                </a:solidFill>
                <a:latin typeface="+mn-lt"/>
                <a:ea typeface="MS PGothic" pitchFamily="34" charset="-128"/>
                <a:cs typeface="ＭＳ Ｐゴシック" charset="0"/>
              </a:rPr>
              <a:t>Eklenen kutular - Ortamı hazırlarken açıklayın. Bu bir CentralOps yanıtıdır, ancak başka birçok kaynak mevcuttur.</a:t>
            </a:r>
          </a:p>
          <a:p>
            <a:pPr marL="0" marR="0" indent="0" algn="l" defTabSz="457200" rtl="0" eaLnBrk="1" fontAlgn="auto" latinLnBrk="0" hangingPunct="1">
              <a:lnSpc>
                <a:spcPct val="100000"/>
              </a:lnSpc>
              <a:spcBef>
                <a:spcPts val="0"/>
              </a:spcBef>
              <a:spcAft>
                <a:spcPts val="0"/>
              </a:spcAft>
              <a:buClrTx/>
              <a:buSzTx/>
              <a:buFontTx/>
              <a:buNone/>
              <a:tabLst/>
              <a:defRPr/>
            </a:pPr>
            <a:r>
              <a:rPr lang="tr-TR" sz="1200" b="0" i="0" u="none" kern="1200" baseline="0" dirty="0" smtClean="0">
                <a:solidFill>
                  <a:schemeClr val="tx1"/>
                </a:solidFill>
                <a:latin typeface="+mn-lt"/>
                <a:ea typeface="MS PGothic" pitchFamily="34" charset="-128"/>
                <a:cs typeface="ＭＳ Ｐゴシック" charset="0"/>
              </a:rPr>
              <a:t>Eğiticin</a:t>
            </a:r>
            <a:r>
              <a:rPr lang="tr" sz="1200" b="0" i="0" u="none" kern="1200" baseline="0" dirty="0" smtClean="0">
                <a:solidFill>
                  <a:schemeClr val="tx1"/>
                </a:solidFill>
                <a:latin typeface="+mn-lt"/>
                <a:ea typeface="MS PGothic" pitchFamily="34" charset="-128"/>
                <a:cs typeface="ＭＳ Ｐゴシック" charset="0"/>
              </a:rPr>
              <a:t>in </a:t>
            </a:r>
            <a:r>
              <a:rPr lang="tr" sz="1200" b="0" i="0" u="none" kern="1200" baseline="0" dirty="0">
                <a:solidFill>
                  <a:schemeClr val="tx1"/>
                </a:solidFill>
                <a:latin typeface="+mn-lt"/>
                <a:ea typeface="MS PGothic" pitchFamily="34" charset="-128"/>
                <a:cs typeface="ＭＳ Ｐゴシック" charset="0"/>
              </a:rPr>
              <a:t>şunları vurgulaması gerekir (eklenen kutular):</a:t>
            </a:r>
          </a:p>
          <a:p>
            <a:pPr marL="0" marR="0" indent="0" algn="l" defTabSz="457200" rtl="0" eaLnBrk="1" fontAlgn="auto" latinLnBrk="0" hangingPunct="1">
              <a:lnSpc>
                <a:spcPct val="100000"/>
              </a:lnSpc>
              <a:spcBef>
                <a:spcPts val="0"/>
              </a:spcBef>
              <a:spcAft>
                <a:spcPts val="0"/>
              </a:spcAft>
              <a:buClrTx/>
              <a:buSzTx/>
              <a:buFontTx/>
              <a:buNone/>
              <a:tabLst/>
              <a:defRPr/>
            </a:pPr>
            <a:r>
              <a:rPr lang="tr" sz="1200" b="0" i="0" u="none" kern="1200" baseline="0" dirty="0">
                <a:solidFill>
                  <a:schemeClr val="tx1"/>
                </a:solidFill>
                <a:latin typeface="+mn-lt"/>
                <a:ea typeface="MS PGothic" pitchFamily="34" charset="-128"/>
                <a:cs typeface="ＭＳ Ｐゴシック" charset="0"/>
              </a:rPr>
              <a:t>1 Aranan IP adresi</a:t>
            </a:r>
          </a:p>
          <a:p>
            <a:pPr marL="0" marR="0" indent="0" algn="l" defTabSz="457200" rtl="0" eaLnBrk="1" fontAlgn="auto" latinLnBrk="0" hangingPunct="1">
              <a:lnSpc>
                <a:spcPct val="100000"/>
              </a:lnSpc>
              <a:spcBef>
                <a:spcPts val="0"/>
              </a:spcBef>
              <a:spcAft>
                <a:spcPts val="0"/>
              </a:spcAft>
              <a:buClrTx/>
              <a:buSzTx/>
              <a:buFontTx/>
              <a:buNone/>
              <a:tabLst/>
              <a:defRPr/>
            </a:pPr>
            <a:r>
              <a:rPr lang="tr" sz="1200" b="0" i="0" u="none" kern="1200" baseline="0" dirty="0">
                <a:solidFill>
                  <a:schemeClr val="tx1"/>
                </a:solidFill>
                <a:latin typeface="+mn-lt"/>
                <a:ea typeface="MS PGothic" pitchFamily="34" charset="-128"/>
                <a:cs typeface="ＭＳ Ｐゴシック" charset="0"/>
              </a:rPr>
              <a:t>2 IP adresinin dahil olduğu aralık - tümü tek bir şirket tarafından tutulur - şirketin ağ adı ve bunu ona veren kurum - RIPE</a:t>
            </a:r>
          </a:p>
          <a:p>
            <a:pPr marL="0" marR="0" indent="0" algn="l" defTabSz="457200" rtl="0" eaLnBrk="1" fontAlgn="auto" latinLnBrk="0" hangingPunct="1">
              <a:lnSpc>
                <a:spcPct val="100000"/>
              </a:lnSpc>
              <a:spcBef>
                <a:spcPts val="0"/>
              </a:spcBef>
              <a:spcAft>
                <a:spcPts val="0"/>
              </a:spcAft>
              <a:buClrTx/>
              <a:buSzTx/>
              <a:buFontTx/>
              <a:buNone/>
              <a:tabLst/>
              <a:defRPr/>
            </a:pPr>
            <a:r>
              <a:rPr lang="tr" sz="1200" b="0" i="0" u="none" kern="1200" baseline="0" dirty="0">
                <a:solidFill>
                  <a:schemeClr val="tx1"/>
                </a:solidFill>
                <a:latin typeface="+mn-lt"/>
                <a:ea typeface="MS PGothic" pitchFamily="34" charset="-128"/>
                <a:cs typeface="ＭＳ Ｐゴシック" charset="0"/>
              </a:rPr>
              <a:t>3 IP adresini elinde bulunduran şirket - ve nerede olduğu. Ayrıca bir e-posta - VE BİR ALAN - NOLIMITNET.EU</a:t>
            </a:r>
          </a:p>
          <a:p>
            <a:pPr marL="0" marR="0" indent="0" algn="l" defTabSz="457200" rtl="0" eaLnBrk="1" fontAlgn="auto" latinLnBrk="0" hangingPunct="1">
              <a:lnSpc>
                <a:spcPct val="100000"/>
              </a:lnSpc>
              <a:spcBef>
                <a:spcPts val="0"/>
              </a:spcBef>
              <a:spcAft>
                <a:spcPts val="0"/>
              </a:spcAft>
              <a:buClrTx/>
              <a:buSzTx/>
              <a:buFontTx/>
              <a:buNone/>
              <a:tabLst/>
              <a:defRPr/>
            </a:pPr>
            <a:r>
              <a:rPr lang="tr" sz="1200" b="0" i="0" u="none" kern="1200" baseline="0" dirty="0">
                <a:solidFill>
                  <a:schemeClr val="tx1"/>
                </a:solidFill>
                <a:latin typeface="+mn-lt"/>
                <a:ea typeface="MS PGothic" pitchFamily="34" charset="-128"/>
                <a:cs typeface="ＭＳ Ｐゴシック" charset="0"/>
              </a:rPr>
              <a:t>4 Söz konusu alanın tescil ettiren kişi hakkında bazı kişisel bilgiler</a:t>
            </a:r>
          </a:p>
          <a:p>
            <a:pPr marL="0" marR="0" indent="0" algn="l" defTabSz="457200" rtl="0" eaLnBrk="1" fontAlgn="auto" latinLnBrk="0" hangingPunct="1">
              <a:lnSpc>
                <a:spcPct val="100000"/>
              </a:lnSpc>
              <a:spcBef>
                <a:spcPts val="0"/>
              </a:spcBef>
              <a:spcAft>
                <a:spcPts val="0"/>
              </a:spcAft>
              <a:buClrTx/>
              <a:buSzTx/>
              <a:buFontTx/>
              <a:buNone/>
              <a:tabLst/>
              <a:defRPr/>
            </a:pPr>
            <a:endParaRPr lang="tr" sz="1200" kern="1200" dirty="0">
              <a:solidFill>
                <a:schemeClr val="tx1"/>
              </a:solidFill>
              <a:latin typeface="+mn-lt"/>
              <a:ea typeface="MS PGothic" pitchFamily="34" charset="-128"/>
              <a:cs typeface="ＭＳ Ｐゴシック" charset="0"/>
            </a:endParaRPr>
          </a:p>
          <a:p>
            <a:pPr marL="0" marR="0" indent="0" algn="l" defTabSz="457200" rtl="0" eaLnBrk="1" fontAlgn="auto" latinLnBrk="0" hangingPunct="1">
              <a:lnSpc>
                <a:spcPct val="100000"/>
              </a:lnSpc>
              <a:spcBef>
                <a:spcPts val="0"/>
              </a:spcBef>
              <a:spcAft>
                <a:spcPts val="0"/>
              </a:spcAft>
              <a:buClrTx/>
              <a:buSzTx/>
              <a:buFontTx/>
              <a:buNone/>
              <a:tabLst/>
              <a:defRPr/>
            </a:pPr>
            <a:r>
              <a:rPr lang="tr" sz="1200" b="0" i="0" u="none" kern="1200" baseline="0" dirty="0">
                <a:solidFill>
                  <a:schemeClr val="tx1"/>
                </a:solidFill>
                <a:latin typeface="+mn-lt"/>
                <a:ea typeface="MS PGothic" pitchFamily="34" charset="-128"/>
                <a:cs typeface="ＭＳ Ｐゴシック" charset="0"/>
              </a:rPr>
              <a:t>Bu bilgiler soruşturma sorusuna cevap verecektir ve cevabın, yargı alanındaki gerekliliklere uymak için gerekli olan her türlü araç kullanılarak NO-LIMIT NETWORK şirketinden istenmesi gerekecektir. </a:t>
            </a:r>
          </a:p>
          <a:p>
            <a:pPr marL="0" marR="0" indent="0" algn="l" defTabSz="457200" rtl="0" eaLnBrk="1" fontAlgn="auto" latinLnBrk="0" hangingPunct="1">
              <a:lnSpc>
                <a:spcPct val="100000"/>
              </a:lnSpc>
              <a:spcBef>
                <a:spcPts val="0"/>
              </a:spcBef>
              <a:spcAft>
                <a:spcPts val="0"/>
              </a:spcAft>
              <a:buClrTx/>
              <a:buSzTx/>
              <a:buFontTx/>
              <a:buNone/>
              <a:tabLst/>
              <a:defRPr/>
            </a:pPr>
            <a:endParaRPr lang="tr"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t>36</a:t>
            </a:fld>
            <a:endParaRPr lang="tr" altLang="en-US"/>
          </a:p>
        </p:txBody>
      </p:sp>
    </p:spTree>
    <p:extLst>
      <p:ext uri="{BB962C8B-B14F-4D97-AF65-F5344CB8AC3E}">
        <p14:creationId xmlns:p14="http://schemas.microsoft.com/office/powerpoint/2010/main" val="407029201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tr" sz="1200" b="0" i="0" u="none" kern="1200" baseline="0">
                <a:solidFill>
                  <a:schemeClr val="tx1"/>
                </a:solidFill>
                <a:latin typeface="+mn-lt"/>
                <a:ea typeface="MS PGothic" pitchFamily="34" charset="-128"/>
                <a:cs typeface="ＭＳ Ｐゴシック" charset="0"/>
              </a:rPr>
              <a:t>Bu, bir IP adresi yerine bir alan adına sahip olmanın örneğidir. Aynı internet kaynakları kullanılarak aynı tür arama yapılabilir. Yani önceki slaytta NO-LIMIT-NET'e ulaşan bir IP adresimiz olduğundan, soruyu tam tersi şekilde soruyoruz.</a:t>
            </a:r>
          </a:p>
          <a:p>
            <a:pPr marL="0" marR="0" indent="0" algn="l" defTabSz="457200" rtl="0" eaLnBrk="1" fontAlgn="auto" latinLnBrk="0" hangingPunct="1">
              <a:lnSpc>
                <a:spcPct val="100000"/>
              </a:lnSpc>
              <a:spcBef>
                <a:spcPts val="0"/>
              </a:spcBef>
              <a:spcAft>
                <a:spcPts val="0"/>
              </a:spcAft>
              <a:buClrTx/>
              <a:buSzTx/>
              <a:buFontTx/>
              <a:buNone/>
              <a:tabLst/>
              <a:defRPr/>
            </a:pPr>
            <a:endParaRPr lang="tr" sz="1200" kern="1200" dirty="0">
              <a:solidFill>
                <a:schemeClr val="tx1"/>
              </a:solidFill>
              <a:latin typeface="+mn-lt"/>
              <a:ea typeface="MS PGothic" pitchFamily="34" charset="-128"/>
              <a:cs typeface="ＭＳ Ｐゴシック" charset="0"/>
            </a:endParaRPr>
          </a:p>
          <a:p>
            <a:pPr marL="0" marR="0" indent="0" algn="l" defTabSz="457200" rtl="0" eaLnBrk="1" fontAlgn="auto" latinLnBrk="0" hangingPunct="1">
              <a:lnSpc>
                <a:spcPct val="100000"/>
              </a:lnSpc>
              <a:spcBef>
                <a:spcPts val="0"/>
              </a:spcBef>
              <a:spcAft>
                <a:spcPts val="0"/>
              </a:spcAft>
              <a:buClrTx/>
              <a:buSzTx/>
              <a:buFontTx/>
              <a:buNone/>
              <a:tabLst/>
              <a:defRPr/>
            </a:pPr>
            <a:r>
              <a:rPr lang="tr" sz="1200" b="0" i="0" u="none" kern="1200" baseline="0">
                <a:solidFill>
                  <a:schemeClr val="tx1"/>
                </a:solidFill>
                <a:latin typeface="+mn-lt"/>
                <a:ea typeface="MS PGothic" pitchFamily="34" charset="-128"/>
                <a:cs typeface="ＭＳ Ｐゴシック" charset="0"/>
              </a:rPr>
              <a:t>Örnek devam ediyor: NOLIMITNET.EU alanını arıyoruz.</a:t>
            </a:r>
          </a:p>
          <a:p>
            <a:pPr marL="0" marR="0" indent="0" algn="l" defTabSz="457200" rtl="0" eaLnBrk="1" fontAlgn="auto" latinLnBrk="0" hangingPunct="1">
              <a:lnSpc>
                <a:spcPct val="100000"/>
              </a:lnSpc>
              <a:spcBef>
                <a:spcPts val="0"/>
              </a:spcBef>
              <a:spcAft>
                <a:spcPts val="0"/>
              </a:spcAft>
              <a:buClrTx/>
              <a:buSzTx/>
              <a:buFontTx/>
              <a:buNone/>
              <a:tabLst/>
              <a:defRPr/>
            </a:pPr>
            <a:r>
              <a:rPr lang="tr" sz="1200" b="0" i="0" u="none" kern="1200" baseline="0">
                <a:solidFill>
                  <a:schemeClr val="tx1"/>
                </a:solidFill>
                <a:latin typeface="+mn-lt"/>
                <a:ea typeface="MS PGothic" pitchFamily="34" charset="-128"/>
                <a:cs typeface="ＭＳ Ｐゴシック" charset="0"/>
              </a:rPr>
              <a:t>1 Genel Veri Koruma Yönetmeliği nedeniyle kişisel bilgileri elde edemiyoruz.</a:t>
            </a:r>
          </a:p>
          <a:p>
            <a:pPr marL="0" marR="0" indent="0" algn="l" defTabSz="457200" rtl="0" eaLnBrk="1" fontAlgn="auto" latinLnBrk="0" hangingPunct="1">
              <a:lnSpc>
                <a:spcPct val="100000"/>
              </a:lnSpc>
              <a:spcBef>
                <a:spcPts val="0"/>
              </a:spcBef>
              <a:spcAft>
                <a:spcPts val="0"/>
              </a:spcAft>
              <a:buClrTx/>
              <a:buSzTx/>
              <a:buFontTx/>
              <a:buNone/>
              <a:tabLst/>
              <a:defRPr/>
            </a:pPr>
            <a:r>
              <a:rPr lang="tr" sz="1200" b="0" i="0" u="none" kern="1200" baseline="0">
                <a:solidFill>
                  <a:schemeClr val="tx1"/>
                </a:solidFill>
                <a:latin typeface="+mn-lt"/>
                <a:ea typeface="MS PGothic" pitchFamily="34" charset="-128"/>
                <a:cs typeface="ＭＳ Ｐゴシック" charset="0"/>
              </a:rPr>
              <a:t>2 Ancak izi sürülebilecek bazı teknik bilgiler alacağız.</a:t>
            </a:r>
          </a:p>
          <a:p>
            <a:pPr marL="0" marR="0" indent="0" algn="l" defTabSz="457200" rtl="0" eaLnBrk="1" fontAlgn="auto" latinLnBrk="0" hangingPunct="1">
              <a:lnSpc>
                <a:spcPct val="100000"/>
              </a:lnSpc>
              <a:spcBef>
                <a:spcPts val="0"/>
              </a:spcBef>
              <a:spcAft>
                <a:spcPts val="0"/>
              </a:spcAft>
              <a:buClrTx/>
              <a:buSzTx/>
              <a:buFontTx/>
              <a:buNone/>
              <a:tabLst/>
              <a:defRPr/>
            </a:pPr>
            <a:r>
              <a:rPr lang="tr" sz="1200" b="0" i="0" u="none" kern="1200" baseline="0">
                <a:solidFill>
                  <a:schemeClr val="tx1"/>
                </a:solidFill>
                <a:latin typeface="+mn-lt"/>
                <a:ea typeface="MS PGothic" pitchFamily="34" charset="-128"/>
                <a:cs typeface="ＭＳ Ｐゴシック" charset="0"/>
              </a:rPr>
              <a:t>3 Ağın bulunduğu yer ve iletişim bilgileriyle birlikte</a:t>
            </a:r>
          </a:p>
          <a:p>
            <a:pPr marL="0" marR="0" indent="0" algn="l" defTabSz="457200" rtl="0" eaLnBrk="1" fontAlgn="auto" latinLnBrk="0" hangingPunct="1">
              <a:lnSpc>
                <a:spcPct val="100000"/>
              </a:lnSpc>
              <a:spcBef>
                <a:spcPts val="0"/>
              </a:spcBef>
              <a:spcAft>
                <a:spcPts val="0"/>
              </a:spcAft>
              <a:buClrTx/>
              <a:buSzTx/>
              <a:buFontTx/>
              <a:buNone/>
              <a:tabLst/>
              <a:defRPr/>
            </a:pPr>
            <a:endParaRPr lang="tr" sz="1200" kern="1200" dirty="0">
              <a:solidFill>
                <a:schemeClr val="tx1"/>
              </a:solidFill>
              <a:latin typeface="+mn-lt"/>
              <a:ea typeface="MS PGothic" pitchFamily="34" charset="-128"/>
              <a:cs typeface="ＭＳ Ｐゴシック" charset="0"/>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tr"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t>37</a:t>
            </a:fld>
            <a:endParaRPr lang="tr" altLang="en-US"/>
          </a:p>
        </p:txBody>
      </p:sp>
    </p:spTree>
    <p:extLst>
      <p:ext uri="{BB962C8B-B14F-4D97-AF65-F5344CB8AC3E}">
        <p14:creationId xmlns:p14="http://schemas.microsoft.com/office/powerpoint/2010/main" val="21096840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tr-TR" sz="1200" b="0" i="0" u="none" kern="1200" baseline="0" dirty="0" smtClean="0">
                <a:solidFill>
                  <a:schemeClr val="tx1"/>
                </a:solidFill>
                <a:latin typeface="+mn-lt"/>
                <a:ea typeface="MS PGothic" pitchFamily="34" charset="-128"/>
                <a:cs typeface="ＭＳ Ｐゴシック" charset="0"/>
              </a:rPr>
              <a:t>Eğiticin</a:t>
            </a:r>
            <a:r>
              <a:rPr lang="tr" sz="1200" b="0" i="0" u="none" kern="1200" baseline="0" dirty="0" smtClean="0">
                <a:solidFill>
                  <a:schemeClr val="tx1"/>
                </a:solidFill>
                <a:latin typeface="+mn-lt"/>
                <a:ea typeface="MS PGothic" pitchFamily="34" charset="-128"/>
                <a:cs typeface="ＭＳ Ｐゴシック" charset="0"/>
              </a:rPr>
              <a:t>in </a:t>
            </a:r>
            <a:r>
              <a:rPr lang="tr" sz="1200" b="0" i="0" u="none" kern="1200" baseline="0" dirty="0">
                <a:solidFill>
                  <a:schemeClr val="tx1"/>
                </a:solidFill>
                <a:latin typeface="+mn-lt"/>
                <a:ea typeface="MS PGothic" pitchFamily="34" charset="-128"/>
                <a:cs typeface="ＭＳ Ｐゴシック" charset="0"/>
              </a:rPr>
              <a:t>yanlış anlaşılma olmadığından emin olması gerekir. IP adresinin coğrafi konumu çoğu durumda doğru değildir ve muhtemelen bir soruşturmacıyı bir coğrafi bölgeye veya bir kasabaya/şehre götürecektir, ancak yine de ilgili İSS'den bilgi talep edilerek teyit edilmesi gerekir.</a:t>
            </a:r>
          </a:p>
          <a:p>
            <a:pPr marL="0" marR="0" indent="0" algn="l" defTabSz="457200" rtl="0" eaLnBrk="1" fontAlgn="auto" latinLnBrk="0" hangingPunct="1">
              <a:lnSpc>
                <a:spcPct val="100000"/>
              </a:lnSpc>
              <a:spcBef>
                <a:spcPts val="0"/>
              </a:spcBef>
              <a:spcAft>
                <a:spcPts val="0"/>
              </a:spcAft>
              <a:buClrTx/>
              <a:buSzTx/>
              <a:buFontTx/>
              <a:buNone/>
              <a:tabLst/>
              <a:defRPr/>
            </a:pPr>
            <a:endParaRPr lang="tr" sz="1200" kern="1200" dirty="0">
              <a:solidFill>
                <a:schemeClr val="tx1"/>
              </a:solidFill>
              <a:latin typeface="+mn-lt"/>
              <a:ea typeface="MS PGothic" pitchFamily="34" charset="-128"/>
              <a:cs typeface="ＭＳ Ｐゴシック" charset="0"/>
            </a:endParaRPr>
          </a:p>
          <a:p>
            <a:pPr marL="0" marR="0" indent="0" algn="l" defTabSz="457200" rtl="0" eaLnBrk="1" fontAlgn="auto" latinLnBrk="0" hangingPunct="1">
              <a:lnSpc>
                <a:spcPct val="100000"/>
              </a:lnSpc>
              <a:spcBef>
                <a:spcPts val="0"/>
              </a:spcBef>
              <a:spcAft>
                <a:spcPts val="0"/>
              </a:spcAft>
              <a:buClrTx/>
              <a:buSzTx/>
              <a:buFontTx/>
              <a:buNone/>
              <a:tabLst/>
              <a:defRPr/>
            </a:pPr>
            <a:r>
              <a:rPr lang="tr" sz="1200" b="0" i="0" u="none" kern="1200" baseline="0" dirty="0">
                <a:solidFill>
                  <a:schemeClr val="tx1"/>
                </a:solidFill>
                <a:latin typeface="+mn-lt"/>
                <a:ea typeface="MS PGothic" pitchFamily="34" charset="-128"/>
                <a:cs typeface="ＭＳ Ｐゴシック" charset="0"/>
              </a:rPr>
              <a:t>Bunu yapmak için birçok araç vardır ve hepsinin çalışma şekli farklılık gösterir.</a:t>
            </a:r>
          </a:p>
          <a:p>
            <a:pPr marL="0" marR="0" indent="0" algn="l" defTabSz="457200" rtl="0" eaLnBrk="1" fontAlgn="auto" latinLnBrk="0" hangingPunct="1">
              <a:lnSpc>
                <a:spcPct val="100000"/>
              </a:lnSpc>
              <a:spcBef>
                <a:spcPts val="0"/>
              </a:spcBef>
              <a:spcAft>
                <a:spcPts val="0"/>
              </a:spcAft>
              <a:buClrTx/>
              <a:buSzTx/>
              <a:buFontTx/>
              <a:buNone/>
              <a:tabLst/>
              <a:defRPr/>
            </a:pPr>
            <a:r>
              <a:rPr lang="tr" sz="1200" b="0" i="0" u="none" kern="1200" baseline="0" dirty="0">
                <a:solidFill>
                  <a:schemeClr val="tx1"/>
                </a:solidFill>
                <a:latin typeface="+mn-lt"/>
                <a:ea typeface="MS PGothic" pitchFamily="34" charset="-128"/>
                <a:cs typeface="ＭＳ Ｐゴシック" charset="0"/>
              </a:rPr>
              <a:t>Ülke doğruluğu muhtemelen %95-99 civarındadır, bölge/eyalet doğruluğu muhtemelen %55-80'dir. Bunun açıkça anlaşılması gerekir.</a:t>
            </a:r>
          </a:p>
          <a:p>
            <a:pPr marL="0" marR="0" indent="0" algn="l" defTabSz="457200" rtl="0" eaLnBrk="1" fontAlgn="auto" latinLnBrk="0" hangingPunct="1">
              <a:lnSpc>
                <a:spcPct val="100000"/>
              </a:lnSpc>
              <a:spcBef>
                <a:spcPts val="0"/>
              </a:spcBef>
              <a:spcAft>
                <a:spcPts val="0"/>
              </a:spcAft>
              <a:buClrTx/>
              <a:buSzTx/>
              <a:buFontTx/>
              <a:buNone/>
              <a:tabLst/>
              <a:defRPr/>
            </a:pPr>
            <a:r>
              <a:rPr lang="tr" sz="1200" b="0" i="0" u="none" kern="1200" baseline="0" dirty="0">
                <a:solidFill>
                  <a:schemeClr val="tx1"/>
                </a:solidFill>
                <a:latin typeface="+mn-lt"/>
                <a:ea typeface="MS PGothic" pitchFamily="34" charset="-128"/>
                <a:cs typeface="ＭＳ Ｐゴシック" charset="0"/>
              </a:rPr>
              <a:t>Üstteki örnek: Daha önce görülen İspanya'dan IP adresi; hepsi aynı bölgede farklı yerlere geliyor</a:t>
            </a:r>
          </a:p>
          <a:p>
            <a:pPr marL="0" marR="0" indent="0" algn="l" defTabSz="457200" rtl="0" eaLnBrk="1" fontAlgn="auto" latinLnBrk="0" hangingPunct="1">
              <a:lnSpc>
                <a:spcPct val="100000"/>
              </a:lnSpc>
              <a:spcBef>
                <a:spcPts val="0"/>
              </a:spcBef>
              <a:spcAft>
                <a:spcPts val="0"/>
              </a:spcAft>
              <a:buClrTx/>
              <a:buSzTx/>
              <a:buFontTx/>
              <a:buNone/>
              <a:tabLst/>
              <a:defRPr/>
            </a:pPr>
            <a:endParaRPr lang="tr" sz="1200" kern="1200" dirty="0">
              <a:solidFill>
                <a:schemeClr val="tx1"/>
              </a:solidFill>
              <a:latin typeface="+mn-lt"/>
              <a:ea typeface="MS PGothic" pitchFamily="34" charset="-128"/>
              <a:cs typeface="ＭＳ Ｐゴシック" charset="0"/>
            </a:endParaRPr>
          </a:p>
          <a:p>
            <a:pPr marL="0" marR="0" indent="0" algn="l" defTabSz="457200" rtl="0" eaLnBrk="1" fontAlgn="auto" latinLnBrk="0" hangingPunct="1">
              <a:lnSpc>
                <a:spcPct val="100000"/>
              </a:lnSpc>
              <a:spcBef>
                <a:spcPts val="0"/>
              </a:spcBef>
              <a:spcAft>
                <a:spcPts val="0"/>
              </a:spcAft>
              <a:buClrTx/>
              <a:buSzTx/>
              <a:buFontTx/>
              <a:buNone/>
              <a:tabLst/>
              <a:defRPr/>
            </a:pPr>
            <a:r>
              <a:rPr lang="tr" sz="1200" b="0" i="0" u="none" kern="1200" baseline="0" dirty="0">
                <a:solidFill>
                  <a:schemeClr val="tx1"/>
                </a:solidFill>
                <a:latin typeface="+mn-lt"/>
                <a:ea typeface="MS PGothic" pitchFamily="34" charset="-128"/>
                <a:cs typeface="ＭＳ Ｐゴシック" charset="0"/>
              </a:rPr>
              <a:t>Alttaki örnek: IP adresi İngiliz şirketi BTInternet tarafından verilmiş ve ihtiyaca göre IP adresini ülke içinde taşıyorlar. Bu örnek, slayt yazarının İngiltere'nin kuzeyindeki Penrith, Cumbria'daki adresinden alınmıştır. Aramada gösterilen bilgiler önemli ölçüde eksik ve yanlıştır, ancak şirket sahip olduğu bilgilere dayanarak coğrafi konum hizmetini mümkün olan en iyi şekilde vermektedir. IP adresi, British Telecommunications'ın (BT) iş ihtiyaçlarına uyacak şekilde taşınmaktadır.</a:t>
            </a:r>
          </a:p>
          <a:p>
            <a:pPr marL="0" marR="0" indent="0" algn="l" defTabSz="457200" rtl="0" eaLnBrk="1" fontAlgn="auto" latinLnBrk="0" hangingPunct="1">
              <a:lnSpc>
                <a:spcPct val="100000"/>
              </a:lnSpc>
              <a:spcBef>
                <a:spcPts val="0"/>
              </a:spcBef>
              <a:spcAft>
                <a:spcPts val="0"/>
              </a:spcAft>
              <a:buClrTx/>
              <a:buSzTx/>
              <a:buFontTx/>
              <a:buNone/>
              <a:tabLst/>
              <a:defRPr/>
            </a:pPr>
            <a:endParaRPr lang="tr" sz="1200" kern="1200" dirty="0">
              <a:solidFill>
                <a:schemeClr val="tx1"/>
              </a:solidFill>
              <a:latin typeface="+mn-lt"/>
              <a:ea typeface="MS PGothic" pitchFamily="34" charset="-128"/>
              <a:cs typeface="ＭＳ Ｐゴシック" charset="0"/>
            </a:endParaRPr>
          </a:p>
          <a:p>
            <a:pPr marL="0" marR="0" indent="0" algn="l" defTabSz="457200" rtl="0" eaLnBrk="1" fontAlgn="auto" latinLnBrk="0" hangingPunct="1">
              <a:lnSpc>
                <a:spcPct val="100000"/>
              </a:lnSpc>
              <a:spcBef>
                <a:spcPts val="0"/>
              </a:spcBef>
              <a:spcAft>
                <a:spcPts val="0"/>
              </a:spcAft>
              <a:buClrTx/>
              <a:buSzTx/>
              <a:buFontTx/>
              <a:buNone/>
              <a:tabLst/>
              <a:defRPr/>
            </a:pPr>
            <a:r>
              <a:rPr lang="tr" sz="1200" b="0" i="0" u="none" kern="1200" baseline="0" dirty="0">
                <a:solidFill>
                  <a:schemeClr val="tx1"/>
                </a:solidFill>
                <a:latin typeface="+mn-lt"/>
                <a:ea typeface="MS PGothic" pitchFamily="34" charset="-128"/>
                <a:cs typeface="ＭＳ Ｐゴシック" charset="0"/>
              </a:rPr>
              <a:t> </a:t>
            </a:r>
          </a:p>
        </p:txBody>
      </p:sp>
      <p:sp>
        <p:nvSpPr>
          <p:cNvPr id="4" name="Slide Number Placeholder 3"/>
          <p:cNvSpPr>
            <a:spLocks noGrp="1"/>
          </p:cNvSpPr>
          <p:nvPr>
            <p:ph type="sldNum" sz="quarter" idx="5"/>
          </p:nvPr>
        </p:nvSpPr>
        <p:spPr/>
        <p:txBody>
          <a:bodyPr/>
          <a:lstStyle/>
          <a:p>
            <a:pPr algn="l" rtl="0"/>
            <a:fld id="{C517488A-2FD4-4187-AAA7-AE40009BFB6A}" type="slidenum">
              <a:rPr/>
              <a:pPr/>
              <a:t>38</a:t>
            </a:fld>
            <a:endParaRPr lang="tr" altLang="en-US"/>
          </a:p>
        </p:txBody>
      </p:sp>
    </p:spTree>
    <p:extLst>
      <p:ext uri="{BB962C8B-B14F-4D97-AF65-F5344CB8AC3E}">
        <p14:creationId xmlns:p14="http://schemas.microsoft.com/office/powerpoint/2010/main" val="234774083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 dirty="0"/>
          </a:p>
        </p:txBody>
      </p:sp>
      <p:sp>
        <p:nvSpPr>
          <p:cNvPr id="4" name="Slide Number Placeholder 3"/>
          <p:cNvSpPr>
            <a:spLocks noGrp="1"/>
          </p:cNvSpPr>
          <p:nvPr>
            <p:ph type="sldNum" sz="quarter" idx="5"/>
          </p:nvPr>
        </p:nvSpPr>
        <p:spPr/>
        <p:txBody>
          <a:bodyPr/>
          <a:lstStyle/>
          <a:p>
            <a:pPr algn="l" rtl="0"/>
            <a:fld id="{C517488A-2FD4-4187-AAA7-AE40009BFB6A}" type="slidenum">
              <a:rPr/>
              <a:pPr/>
              <a:t>39</a:t>
            </a:fld>
            <a:endParaRPr lang="tr" altLang="en-US"/>
          </a:p>
        </p:txBody>
      </p:sp>
    </p:spTree>
    <p:extLst>
      <p:ext uri="{BB962C8B-B14F-4D97-AF65-F5344CB8AC3E}">
        <p14:creationId xmlns:p14="http://schemas.microsoft.com/office/powerpoint/2010/main" val="28631136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tr" sz="1200" b="0" i="0" u="none" kern="1200" baseline="0" dirty="0">
                <a:solidFill>
                  <a:schemeClr val="tx1"/>
                </a:solidFill>
                <a:latin typeface="+mn-lt"/>
                <a:ea typeface="MS PGothic" pitchFamily="34" charset="-128"/>
                <a:cs typeface="ＭＳ Ｐゴシック" charset="0"/>
              </a:rPr>
              <a:t>İnternette bulunan hizmetler hakkında ayrıntıya girmeden önce, şu anda kaç ülkenin bu hizmetlere ulusal düzeyde ihtiyaç duyduğu üzerinde düşünmeye değer.  </a:t>
            </a:r>
            <a:r>
              <a:rPr lang="tr-TR" sz="1200" b="0" i="0" u="none" kern="1200" baseline="0" dirty="0" smtClean="0">
                <a:solidFill>
                  <a:schemeClr val="tx1"/>
                </a:solidFill>
                <a:latin typeface="+mn-lt"/>
                <a:ea typeface="MS PGothic" pitchFamily="34" charset="-128"/>
                <a:cs typeface="ＭＳ Ｐゴシック" charset="0"/>
              </a:rPr>
              <a:t>Eğitici</a:t>
            </a:r>
            <a:r>
              <a:rPr lang="tr" sz="1200" b="0" i="0" u="none" kern="1200" baseline="0" dirty="0" smtClean="0">
                <a:solidFill>
                  <a:schemeClr val="tx1"/>
                </a:solidFill>
                <a:latin typeface="+mn-lt"/>
                <a:ea typeface="MS PGothic" pitchFamily="34" charset="-128"/>
                <a:cs typeface="ＭＳ Ｐゴシック" charset="0"/>
              </a:rPr>
              <a:t>ler</a:t>
            </a:r>
            <a:r>
              <a:rPr lang="tr" sz="1200" b="0" i="0" u="none" kern="1200" baseline="0" dirty="0">
                <a:solidFill>
                  <a:schemeClr val="tx1"/>
                </a:solidFill>
                <a:latin typeface="+mn-lt"/>
                <a:ea typeface="MS PGothic" pitchFamily="34" charset="-128"/>
                <a:cs typeface="ＭＳ Ｐゴシック" charset="0"/>
              </a:rPr>
              <a:t>, İnternetin ulusal altyapı güvenliği konularında kısa sürede ne kadar önemli hale geldiğinin </a:t>
            </a:r>
            <a:r>
              <a:rPr lang="tr-TR" sz="1200" b="0" i="0" u="none" kern="1200" baseline="0" dirty="0" smtClean="0">
                <a:solidFill>
                  <a:schemeClr val="tx1"/>
                </a:solidFill>
                <a:latin typeface="+mn-lt"/>
                <a:ea typeface="MS PGothic" pitchFamily="34" charset="-128"/>
                <a:cs typeface="ＭＳ Ｐゴシック" charset="0"/>
              </a:rPr>
              <a:t>katılımcılar</a:t>
            </a:r>
            <a:r>
              <a:rPr lang="tr" sz="1200" b="0" i="0" u="none" kern="1200" baseline="0" dirty="0" smtClean="0">
                <a:solidFill>
                  <a:schemeClr val="tx1"/>
                </a:solidFill>
                <a:latin typeface="+mn-lt"/>
                <a:ea typeface="MS PGothic" pitchFamily="34" charset="-128"/>
                <a:cs typeface="ＭＳ Ｐゴシック" charset="0"/>
              </a:rPr>
              <a:t> </a:t>
            </a:r>
            <a:r>
              <a:rPr lang="tr" sz="1200" b="0" i="0" u="none" kern="1200" baseline="0" dirty="0">
                <a:solidFill>
                  <a:schemeClr val="tx1"/>
                </a:solidFill>
                <a:latin typeface="+mn-lt"/>
                <a:ea typeface="MS PGothic" pitchFamily="34" charset="-128"/>
                <a:cs typeface="ＭＳ Ｐゴシック" charset="0"/>
              </a:rPr>
              <a:t>tarafından anlaşılmasını sağlamak için kendi ülkelerindeki kritik ulusal altyapılara genel bir bakış sunmalıdır.</a:t>
            </a:r>
          </a:p>
          <a:p>
            <a:pPr marL="0" marR="0" lvl="0" indent="0" algn="l" defTabSz="457200" rtl="0" eaLnBrk="1" fontAlgn="auto" latinLnBrk="0" hangingPunct="1">
              <a:lnSpc>
                <a:spcPct val="100000"/>
              </a:lnSpc>
              <a:spcBef>
                <a:spcPts val="0"/>
              </a:spcBef>
              <a:spcAft>
                <a:spcPts val="0"/>
              </a:spcAft>
              <a:buClrTx/>
              <a:buSzTx/>
              <a:buFontTx/>
              <a:buNone/>
              <a:tabLst/>
              <a:defRPr/>
            </a:pPr>
            <a:endParaRPr lang="tr"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t>42</a:t>
            </a:fld>
            <a:endParaRPr lang="tr" altLang="en-US"/>
          </a:p>
        </p:txBody>
      </p:sp>
    </p:spTree>
    <p:extLst>
      <p:ext uri="{BB962C8B-B14F-4D97-AF65-F5344CB8AC3E}">
        <p14:creationId xmlns:p14="http://schemas.microsoft.com/office/powerpoint/2010/main" val="374750737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sz="1200" b="0" i="0" u="none" kern="1200" baseline="0" dirty="0">
                <a:solidFill>
                  <a:schemeClr val="tx1"/>
                </a:solidFill>
                <a:latin typeface="+mn-lt"/>
                <a:ea typeface="MS PGothic" pitchFamily="34" charset="-128"/>
                <a:cs typeface="ＭＳ Ｐゴシック" charset="0"/>
              </a:rPr>
              <a:t>Dünya Çapında Ağ (WWW) esas olarak, 1991 yılında HTML (Hiper Metin İşaretleme Dili) Sir Tim Berners-Lee tarafından icat edildiğinde doğdu. HTML, İnternet sayfalarında sözcükleri, resimleri ve sesleri birleştirmek için gereken platformu sağladı. İnternet standartları, Dünya Çapında Ağ Konsorsiyumu (W3C) tarafından oluşturulur. Aşağıda da isminin nereden geldiği anlaşılmaktadır.</a:t>
            </a:r>
          </a:p>
          <a:p>
            <a:pPr algn="l" rtl="0"/>
            <a:r>
              <a:rPr lang="tr" sz="1200" b="1" i="0" u="none" kern="1200" baseline="0" dirty="0">
                <a:solidFill>
                  <a:schemeClr val="tx1"/>
                </a:solidFill>
                <a:latin typeface="+mn-lt"/>
                <a:ea typeface="MS PGothic" pitchFamily="34" charset="-128"/>
                <a:cs typeface="ＭＳ Ｐゴシック" charset="0"/>
              </a:rPr>
              <a:t>"W3 dünya görüşü, bağlantılarla birbirine atıfta bulunan belgelerden oluşur. Bir örümcek ağına benzemesi nedeniyle bu dünyaya Ağ denir."</a:t>
            </a:r>
            <a:r>
              <a:rPr lang="tr" sz="1200" b="0" i="0" u="none" kern="1200" baseline="0" dirty="0">
                <a:solidFill>
                  <a:schemeClr val="tx1"/>
                </a:solidFill>
                <a:latin typeface="+mn-lt"/>
                <a:ea typeface="MS PGothic" pitchFamily="34" charset="-128"/>
                <a:cs typeface="ＭＳ Ｐゴシック" charset="0"/>
              </a:rPr>
              <a:t> </a:t>
            </a:r>
            <a:r>
              <a:rPr lang="tr" sz="1200" b="0" i="1" u="none" kern="1200" baseline="0" dirty="0">
                <a:solidFill>
                  <a:schemeClr val="tx1"/>
                </a:solidFill>
                <a:latin typeface="+mn-lt"/>
                <a:ea typeface="MS PGothic" pitchFamily="34" charset="-128"/>
                <a:cs typeface="ＭＳ Ｐゴシック" charset="0"/>
              </a:rPr>
              <a:t>(Tim Berners-Lee, Robert Cailliau; Dünya Çapında Ağ; Eylül 1992</a:t>
            </a:r>
            <a:endParaRPr lang="tr" sz="1200" kern="1200" dirty="0">
              <a:solidFill>
                <a:schemeClr val="tx1"/>
              </a:solidFill>
              <a:latin typeface="+mn-lt"/>
              <a:ea typeface="MS PGothic" pitchFamily="34" charset="-128"/>
              <a:cs typeface="ＭＳ Ｐゴシック" charset="0"/>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lang="tr"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t>43</a:t>
            </a:fld>
            <a:endParaRPr lang="tr" altLang="en-US"/>
          </a:p>
        </p:txBody>
      </p:sp>
    </p:spTree>
    <p:extLst>
      <p:ext uri="{BB962C8B-B14F-4D97-AF65-F5344CB8AC3E}">
        <p14:creationId xmlns:p14="http://schemas.microsoft.com/office/powerpoint/2010/main" val="240804969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tr" sz="1200" b="0" i="0" u="none" kern="1200" baseline="0">
                <a:solidFill>
                  <a:schemeClr val="tx1"/>
                </a:solidFill>
                <a:latin typeface="+mn-lt"/>
                <a:ea typeface="MS PGothic" pitchFamily="34" charset="-128"/>
                <a:cs typeface="ＭＳ Ｐゴシック" charset="0"/>
              </a:rPr>
              <a:t>Bu slaytta, bir URL'nin farklı bölümleri ve nihai sonuca ulaşmak için nasıl bir araya geldikleri gösterilmektedir.</a:t>
            </a:r>
          </a:p>
        </p:txBody>
      </p:sp>
      <p:sp>
        <p:nvSpPr>
          <p:cNvPr id="4" name="Slide Number Placeholder 3"/>
          <p:cNvSpPr>
            <a:spLocks noGrp="1"/>
          </p:cNvSpPr>
          <p:nvPr>
            <p:ph type="sldNum" sz="quarter" idx="5"/>
          </p:nvPr>
        </p:nvSpPr>
        <p:spPr/>
        <p:txBody>
          <a:bodyPr/>
          <a:lstStyle/>
          <a:p>
            <a:pPr algn="l" rtl="0"/>
            <a:fld id="{C517488A-2FD4-4187-AAA7-AE40009BFB6A}" type="slidenum">
              <a:rPr/>
              <a:pPr/>
              <a:t>44</a:t>
            </a:fld>
            <a:endParaRPr lang="tr" altLang="en-US"/>
          </a:p>
        </p:txBody>
      </p:sp>
    </p:spTree>
    <p:extLst>
      <p:ext uri="{BB962C8B-B14F-4D97-AF65-F5344CB8AC3E}">
        <p14:creationId xmlns:p14="http://schemas.microsoft.com/office/powerpoint/2010/main" val="38596937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1">
            <a:extLst>
              <a:ext uri="{FF2B5EF4-FFF2-40B4-BE49-F238E27FC236}">
                <a16:creationId xmlns:a16="http://schemas.microsoft.com/office/drawing/2014/main" id="{B15714A6-B05B-47A5-B92B-D727BD3A45D0}"/>
              </a:ext>
            </a:extLst>
          </p:cNvPr>
          <p:cNvSpPr>
            <a:spLocks noGrp="1"/>
          </p:cNvSpPr>
          <p:nvPr>
            <p:ph type="body" idx="1"/>
          </p:nvPr>
        </p:nvSpPr>
        <p:spPr/>
        <p:txBody>
          <a:bodyPr/>
          <a:lstStyle/>
          <a:p>
            <a:pPr algn="l" rtl="0"/>
            <a:r>
              <a:rPr lang="tr" sz="3600" b="0" i="0" u="none" baseline="0" dirty="0"/>
              <a:t>Bu oturum, 5 bölüme ayrılacaktır.</a:t>
            </a:r>
          </a:p>
          <a:p>
            <a:pPr algn="l" rtl="0"/>
            <a:r>
              <a:rPr lang="tr" sz="3600" b="0" i="0" u="none" baseline="0" dirty="0"/>
              <a:t>Amaç, bir bilgisayarın veya İnternete bağlanabilen ve bilgisayarla benzerlikleri olan bir cihazın ne olduğunu açıklamaktır.</a:t>
            </a:r>
          </a:p>
          <a:p>
            <a:pPr algn="l" rtl="0"/>
            <a:r>
              <a:rPr lang="tr" sz="3600" b="0" i="0" u="none" baseline="0" dirty="0"/>
              <a:t>Daha sonra İnternetin ne olduğunu ve nasıl çalıştığını açıklamak,</a:t>
            </a:r>
          </a:p>
          <a:p>
            <a:pPr algn="l" rtl="0"/>
            <a:r>
              <a:rPr lang="tr" sz="3600" b="0" i="0" u="none" baseline="0" dirty="0"/>
              <a:t>Ve sonra bilgisayarın İnternete nasıl bağlandığına bakmak,</a:t>
            </a:r>
          </a:p>
          <a:p>
            <a:pPr algn="l" rtl="0"/>
            <a:r>
              <a:rPr lang="tr" sz="3600" b="0" i="0" u="none" baseline="0" dirty="0"/>
              <a:t>Ve sonra İnternette neler olduğuna bakmaktır.</a:t>
            </a:r>
          </a:p>
        </p:txBody>
      </p:sp>
    </p:spTree>
    <p:extLst>
      <p:ext uri="{BB962C8B-B14F-4D97-AF65-F5344CB8AC3E}">
        <p14:creationId xmlns:p14="http://schemas.microsoft.com/office/powerpoint/2010/main" val="342398906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tr" sz="1200" b="0" i="0" u="none" kern="1200" baseline="0" dirty="0">
                <a:solidFill>
                  <a:schemeClr val="tx1"/>
                </a:solidFill>
                <a:latin typeface="+mn-lt"/>
                <a:ea typeface="MS PGothic" pitchFamily="34" charset="-128"/>
                <a:cs typeface="ＭＳ Ｐゴシック" charset="0"/>
              </a:rPr>
              <a:t>Bu slaytta, bir sitenin ana sayfadan bağlantı düzeylerine kadar nasıl oluşturulduğu ve ayrıca tam URL'yi biliyorsanız belirli bir sayfaya nasıl gidebileceğiniz gösterilmektedir.</a:t>
            </a:r>
          </a:p>
          <a:p>
            <a:pPr marL="0" marR="0" lvl="0" indent="0" algn="l" defTabSz="457200" rtl="0" eaLnBrk="1" fontAlgn="auto" latinLnBrk="0" hangingPunct="1">
              <a:lnSpc>
                <a:spcPct val="100000"/>
              </a:lnSpc>
              <a:spcBef>
                <a:spcPts val="0"/>
              </a:spcBef>
              <a:spcAft>
                <a:spcPts val="0"/>
              </a:spcAft>
              <a:buClrTx/>
              <a:buSzTx/>
              <a:buFontTx/>
              <a:buNone/>
              <a:tabLst/>
              <a:defRPr/>
            </a:pPr>
            <a:r>
              <a:rPr lang="tr" sz="1200" b="0" i="0" u="none" kern="1200" baseline="0" dirty="0">
                <a:solidFill>
                  <a:schemeClr val="tx1"/>
                </a:solidFill>
                <a:latin typeface="+mn-lt"/>
                <a:ea typeface="MS PGothic" pitchFamily="34" charset="-128"/>
                <a:cs typeface="ＭＳ Ｐゴシック" charset="0"/>
              </a:rPr>
              <a:t>Ayrıca, Hakkında.html'nin herhangi bir şekilde bağlantılı olmadığını biliyorsanız, ancak bunun için doğru URL'yi biliyorsanız, bu "gizli sayfaya" ulaşabilirsiniz.</a:t>
            </a:r>
          </a:p>
        </p:txBody>
      </p:sp>
      <p:sp>
        <p:nvSpPr>
          <p:cNvPr id="4" name="Slide Number Placeholder 3"/>
          <p:cNvSpPr>
            <a:spLocks noGrp="1"/>
          </p:cNvSpPr>
          <p:nvPr>
            <p:ph type="sldNum" sz="quarter" idx="5"/>
          </p:nvPr>
        </p:nvSpPr>
        <p:spPr/>
        <p:txBody>
          <a:bodyPr/>
          <a:lstStyle/>
          <a:p>
            <a:pPr algn="l" rtl="0"/>
            <a:fld id="{C517488A-2FD4-4187-AAA7-AE40009BFB6A}" type="slidenum">
              <a:rPr/>
              <a:pPr/>
              <a:t>45</a:t>
            </a:fld>
            <a:endParaRPr lang="tr" altLang="en-US"/>
          </a:p>
        </p:txBody>
      </p:sp>
    </p:spTree>
    <p:extLst>
      <p:ext uri="{BB962C8B-B14F-4D97-AF65-F5344CB8AC3E}">
        <p14:creationId xmlns:p14="http://schemas.microsoft.com/office/powerpoint/2010/main" val="161848209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tr" sz="1200" b="0" i="0" u="none" kern="1200" baseline="0" dirty="0">
                <a:solidFill>
                  <a:schemeClr val="tx1"/>
                </a:solidFill>
                <a:latin typeface="+mn-lt"/>
                <a:ea typeface="MS PGothic" pitchFamily="34" charset="-128"/>
                <a:cs typeface="ＭＳ Ｐゴシック" charset="0"/>
              </a:rPr>
              <a:t>Her sayfa HTML (Hiper Metin İşaretleme Dili) adı verilen bir kodla yazılır.</a:t>
            </a:r>
          </a:p>
          <a:p>
            <a:pPr marL="0" marR="0" lvl="0" indent="0" algn="l" defTabSz="457200" rtl="0" eaLnBrk="1" fontAlgn="auto" latinLnBrk="0" hangingPunct="1">
              <a:lnSpc>
                <a:spcPct val="100000"/>
              </a:lnSpc>
              <a:spcBef>
                <a:spcPts val="0"/>
              </a:spcBef>
              <a:spcAft>
                <a:spcPts val="0"/>
              </a:spcAft>
              <a:buClrTx/>
              <a:buSzTx/>
              <a:buFontTx/>
              <a:buNone/>
              <a:tabLst/>
              <a:defRPr/>
            </a:pPr>
            <a:r>
              <a:rPr lang="tr" sz="1200" b="0" i="0" u="none" kern="1200" baseline="0" dirty="0">
                <a:solidFill>
                  <a:schemeClr val="tx1"/>
                </a:solidFill>
                <a:latin typeface="+mn-lt"/>
                <a:ea typeface="MS PGothic" pitchFamily="34" charset="-128"/>
                <a:cs typeface="ＭＳ Ｐゴシック" charset="0"/>
              </a:rPr>
              <a:t>Herhangi bir sayfanın kaynak kodu, sayfanın açık bir kısmında sağ tıklanarak görüntülenebilir.</a:t>
            </a:r>
          </a:p>
          <a:p>
            <a:pPr marL="0" marR="0" lvl="0" indent="0" algn="l" defTabSz="457200" rtl="0" eaLnBrk="1" fontAlgn="auto" latinLnBrk="0" hangingPunct="1">
              <a:lnSpc>
                <a:spcPct val="100000"/>
              </a:lnSpc>
              <a:spcBef>
                <a:spcPts val="0"/>
              </a:spcBef>
              <a:spcAft>
                <a:spcPts val="0"/>
              </a:spcAft>
              <a:buClrTx/>
              <a:buSzTx/>
              <a:buFontTx/>
              <a:buNone/>
              <a:tabLst/>
              <a:defRPr/>
            </a:pPr>
            <a:r>
              <a:rPr lang="tr" sz="1200" b="0" i="0" u="none" kern="1200" baseline="0" dirty="0">
                <a:solidFill>
                  <a:schemeClr val="tx1"/>
                </a:solidFill>
                <a:latin typeface="+mn-lt"/>
                <a:ea typeface="MS PGothic" pitchFamily="34" charset="-128"/>
                <a:cs typeface="ＭＳ Ｐゴシック" charset="0"/>
              </a:rPr>
              <a:t>Bazen okunabilir ve anlaşılabilirdir, ancak asıl rolü tarayıcıya neyi görüntülemesi gerektiğini söylemektir (konumlandırma, renk, içerik, nereden alınacağı vb.).</a:t>
            </a:r>
          </a:p>
          <a:p>
            <a:pPr marL="0" marR="0" lvl="0" indent="0" algn="l" defTabSz="457200" rtl="0" eaLnBrk="1" fontAlgn="auto" latinLnBrk="0" hangingPunct="1">
              <a:lnSpc>
                <a:spcPct val="100000"/>
              </a:lnSpc>
              <a:spcBef>
                <a:spcPts val="0"/>
              </a:spcBef>
              <a:spcAft>
                <a:spcPts val="0"/>
              </a:spcAft>
              <a:buClrTx/>
              <a:buSzTx/>
              <a:buFontTx/>
              <a:buNone/>
              <a:tabLst/>
              <a:defRPr/>
            </a:pPr>
            <a:endParaRPr lang="tr" sz="1200" kern="1200" dirty="0">
              <a:solidFill>
                <a:schemeClr val="tx1"/>
              </a:solidFill>
              <a:latin typeface="+mn-lt"/>
              <a:ea typeface="MS PGothic" pitchFamily="34" charset="-128"/>
              <a:cs typeface="ＭＳ Ｐゴシック"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tr" sz="1200" b="0" i="0" u="none" kern="1200" baseline="0" dirty="0">
                <a:solidFill>
                  <a:schemeClr val="tx1"/>
                </a:solidFill>
                <a:latin typeface="+mn-lt"/>
                <a:ea typeface="MS PGothic" pitchFamily="34" charset="-128"/>
                <a:cs typeface="ＭＳ Ｐゴシック" charset="0"/>
              </a:rPr>
              <a:t>Ekranda görüntülenmeyen ancak sayfanın "içinde" olan HTML kodundaki şeyleri arka planda gizlemek mümkündür.</a:t>
            </a:r>
          </a:p>
        </p:txBody>
      </p:sp>
      <p:sp>
        <p:nvSpPr>
          <p:cNvPr id="4" name="Slide Number Placeholder 3"/>
          <p:cNvSpPr>
            <a:spLocks noGrp="1"/>
          </p:cNvSpPr>
          <p:nvPr>
            <p:ph type="sldNum" sz="quarter" idx="5"/>
          </p:nvPr>
        </p:nvSpPr>
        <p:spPr/>
        <p:txBody>
          <a:bodyPr/>
          <a:lstStyle/>
          <a:p>
            <a:pPr algn="l" rtl="0"/>
            <a:fld id="{C517488A-2FD4-4187-AAA7-AE40009BFB6A}" type="slidenum">
              <a:rPr/>
              <a:pPr/>
              <a:t>46</a:t>
            </a:fld>
            <a:endParaRPr lang="tr" altLang="en-US"/>
          </a:p>
        </p:txBody>
      </p:sp>
    </p:spTree>
    <p:extLst>
      <p:ext uri="{BB962C8B-B14F-4D97-AF65-F5344CB8AC3E}">
        <p14:creationId xmlns:p14="http://schemas.microsoft.com/office/powerpoint/2010/main" val="243918548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eaLnBrk="0" hangingPunct="0">
              <a:buFont typeface="Arial"/>
              <a:buChar char="•"/>
            </a:pPr>
            <a:r>
              <a:rPr lang="tr" sz="1200" b="0" i="0" u="none" kern="1200" baseline="0">
                <a:solidFill>
                  <a:schemeClr val="tx1"/>
                </a:solidFill>
                <a:latin typeface="+mn-lt"/>
                <a:ea typeface="MS PGothic" pitchFamily="34" charset="-128"/>
                <a:cs typeface="ＭＳ Ｐゴシック" charset="0"/>
              </a:rPr>
              <a:t>Web günlüğünde</a:t>
            </a:r>
            <a:r>
              <a:rPr lang="tr" sz="1200" b="0" i="0" u="none" baseline="0">
                <a:latin typeface="Calibri" pitchFamily="34" charset="0"/>
                <a:cs typeface="Arial" charset="0"/>
              </a:rPr>
              <a:t> kimliğiniz (IP adresi), erişim tarihi ve saati, neye baktığınız, ne kadar süre baktığınız, ne sıklıkta baktığınız, tarayıcınız, işletim sisteminiz, sayfaya nasıl geldiğiniz vb. gibi bilgiler tutulur.</a:t>
            </a:r>
          </a:p>
          <a:p>
            <a:pPr algn="l" rtl="0" eaLnBrk="0" hangingPunct="0">
              <a:buFont typeface="Arial"/>
              <a:buChar char="•"/>
            </a:pPr>
            <a:endParaRPr lang="tr" sz="1200" kern="1200" dirty="0">
              <a:solidFill>
                <a:schemeClr val="tx1"/>
              </a:solidFill>
              <a:latin typeface="Calibri" pitchFamily="34" charset="0"/>
              <a:ea typeface="MS PGothic" pitchFamily="34" charset="-128"/>
              <a:cs typeface="Arial" charset="0"/>
            </a:endParaRPr>
          </a:p>
          <a:p>
            <a:pPr algn="l" rtl="0" eaLnBrk="0" hangingPunct="0">
              <a:buFont typeface="Arial"/>
              <a:buChar char="•"/>
            </a:pPr>
            <a:r>
              <a:rPr lang="tr" sz="1200" b="0" i="0" u="none" kern="1200" baseline="0">
                <a:solidFill>
                  <a:schemeClr val="tx1"/>
                </a:solidFill>
                <a:latin typeface="Calibri" pitchFamily="34" charset="0"/>
                <a:ea typeface="MS PGothic" pitchFamily="34" charset="-128"/>
                <a:cs typeface="Arial" charset="0"/>
              </a:rPr>
              <a:t>Soruşturmacılar, bu bilgilerin tutulduğunu ve delil/istihbarat için kullanılabileceğini veya bir soruşturma kapsamında ziyaret eden bir soruşturmacıysa, yasal yükümlülükleri yerine getirmemesi halinde aleyhinde kullanılabileceğini bilmelidirler.</a:t>
            </a:r>
            <a:endParaRPr lang="tr"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t>47</a:t>
            </a:fld>
            <a:endParaRPr lang="tr" altLang="en-US"/>
          </a:p>
        </p:txBody>
      </p:sp>
    </p:spTree>
    <p:extLst>
      <p:ext uri="{BB962C8B-B14F-4D97-AF65-F5344CB8AC3E}">
        <p14:creationId xmlns:p14="http://schemas.microsoft.com/office/powerpoint/2010/main" val="2494578587"/>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 dirty="0"/>
          </a:p>
        </p:txBody>
      </p:sp>
      <p:sp>
        <p:nvSpPr>
          <p:cNvPr id="4" name="Slide Number Placeholder 3"/>
          <p:cNvSpPr>
            <a:spLocks noGrp="1"/>
          </p:cNvSpPr>
          <p:nvPr>
            <p:ph type="sldNum" sz="quarter" idx="5"/>
          </p:nvPr>
        </p:nvSpPr>
        <p:spPr/>
        <p:txBody>
          <a:bodyPr/>
          <a:lstStyle/>
          <a:p>
            <a:pPr algn="l" rtl="0"/>
            <a:fld id="{C517488A-2FD4-4187-AAA7-AE40009BFB6A}" type="slidenum">
              <a:rPr/>
              <a:pPr/>
              <a:t>48</a:t>
            </a:fld>
            <a:endParaRPr lang="tr" altLang="en-US"/>
          </a:p>
        </p:txBody>
      </p:sp>
    </p:spTree>
    <p:extLst>
      <p:ext uri="{BB962C8B-B14F-4D97-AF65-F5344CB8AC3E}">
        <p14:creationId xmlns:p14="http://schemas.microsoft.com/office/powerpoint/2010/main" val="250235483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sz="1200" b="0" i="0" u="none" kern="1200" baseline="0" dirty="0">
                <a:solidFill>
                  <a:schemeClr val="tx1"/>
                </a:solidFill>
                <a:latin typeface="+mn-lt"/>
                <a:ea typeface="MS PGothic" pitchFamily="34" charset="-128"/>
                <a:cs typeface="ＭＳ Ｐゴシック" charset="0"/>
              </a:rPr>
              <a:t>Elektronik Posta veya E-posta, dijital ileti alma ve gönderme yöntemlerinden biridir. </a:t>
            </a:r>
          </a:p>
          <a:p>
            <a:pPr algn="l" rtl="0"/>
            <a:r>
              <a:rPr lang="tr" sz="1200" b="0" i="0" u="none" kern="1200" baseline="0" dirty="0">
                <a:solidFill>
                  <a:schemeClr val="tx1"/>
                </a:solidFill>
                <a:latin typeface="+mn-lt"/>
                <a:ea typeface="MS PGothic" pitchFamily="34" charset="-128"/>
                <a:cs typeface="ＭＳ Ｐゴシック" charset="0"/>
              </a:rPr>
              <a:t>Kullanıcılar e-postaların doğrudan gönderenin makinesinden alıcınınkine aktarıldığını zannetse de her ileti tipik olarak en az dört bilgisayardan geçer. </a:t>
            </a:r>
          </a:p>
          <a:p>
            <a:pPr lvl="1" algn="l" rtl="0"/>
            <a:r>
              <a:rPr lang="tr" sz="1200" b="0" i="0" u="none" kern="1200" baseline="0" dirty="0">
                <a:solidFill>
                  <a:schemeClr val="tx1"/>
                </a:solidFill>
                <a:latin typeface="+mn-lt"/>
                <a:ea typeface="MS PGothic" pitchFamily="34" charset="-128"/>
                <a:cs typeface="+mn-cs"/>
              </a:rPr>
              <a:t>Bir İleti kullanıcının kendi bilgisayarında oluşturulur ve ardından İSS'nin giden SMTP posta sunucusuna* (Basit Posta Aktarım Protokolü veya SMTP) gönderilir.</a:t>
            </a:r>
            <a:endParaRPr lang="tr" sz="1200" kern="1200" dirty="0">
              <a:solidFill>
                <a:schemeClr val="tx1"/>
              </a:solidFill>
              <a:latin typeface="+mn-lt"/>
              <a:ea typeface="MS PGothic" pitchFamily="34" charset="-128"/>
              <a:cs typeface="+mn-cs"/>
            </a:endParaRPr>
          </a:p>
          <a:p>
            <a:pPr lvl="1" algn="l" rtl="0"/>
            <a:r>
              <a:rPr lang="tr" sz="1200" b="0" i="0" u="none" kern="1200" baseline="0" dirty="0">
                <a:solidFill>
                  <a:schemeClr val="tx1"/>
                </a:solidFill>
                <a:latin typeface="+mn-lt"/>
                <a:ea typeface="MS PGothic" pitchFamily="34" charset="-128"/>
                <a:cs typeface="+mn-cs"/>
              </a:rPr>
              <a:t>İSS, e-postayı alıcının İSS'sinin SMTP posta sunucusuna iletir* (SMTP - SMTP).</a:t>
            </a:r>
            <a:endParaRPr lang="tr" sz="1200" kern="1200" dirty="0">
              <a:solidFill>
                <a:schemeClr val="tx1"/>
              </a:solidFill>
              <a:latin typeface="+mn-lt"/>
              <a:ea typeface="MS PGothic" pitchFamily="34" charset="-128"/>
              <a:cs typeface="+mn-cs"/>
            </a:endParaRPr>
          </a:p>
          <a:p>
            <a:pPr lvl="1" algn="l" rtl="0"/>
            <a:r>
              <a:rPr lang="tr" sz="1200" b="0" i="0" u="none" kern="1200" baseline="0" dirty="0">
                <a:solidFill>
                  <a:schemeClr val="tx1"/>
                </a:solidFill>
                <a:latin typeface="+mn-lt"/>
                <a:ea typeface="MS PGothic" pitchFamily="34" charset="-128"/>
                <a:cs typeface="+mn-cs"/>
              </a:rPr>
              <a:t>Alıcının posta sunucusu, alıcının gelen posta sunucusunu (Postane Protokolü veya POP3) bulur ve iletiyi "alıcının posta kutusuna" teslim eder.</a:t>
            </a:r>
            <a:endParaRPr lang="tr" sz="1200" kern="1200" dirty="0">
              <a:solidFill>
                <a:schemeClr val="tx1"/>
              </a:solidFill>
              <a:latin typeface="+mn-lt"/>
              <a:ea typeface="MS PGothic" pitchFamily="34" charset="-128"/>
              <a:cs typeface="+mn-cs"/>
            </a:endParaRPr>
          </a:p>
          <a:p>
            <a:pPr lvl="1" algn="l" rtl="0"/>
            <a:r>
              <a:rPr lang="tr" sz="1200" b="0" i="0" u="none" kern="1200" baseline="0" dirty="0">
                <a:solidFill>
                  <a:schemeClr val="tx1"/>
                </a:solidFill>
                <a:latin typeface="+mn-lt"/>
                <a:ea typeface="MS PGothic" pitchFamily="34" charset="-128"/>
                <a:cs typeface="+mn-cs"/>
              </a:rPr>
              <a:t>Alıcı, hesapta oturum açar ve ileti alıcının gelen kutusuna alınır. Normal olarak da işlem sırasında posta sunucusundan silinir.</a:t>
            </a:r>
            <a:endParaRPr lang="tr" sz="1200" kern="1200" dirty="0">
              <a:solidFill>
                <a:schemeClr val="tx1"/>
              </a:solidFill>
              <a:latin typeface="+mn-lt"/>
              <a:ea typeface="MS PGothic" pitchFamily="34" charset="-128"/>
              <a:cs typeface="+mn-cs"/>
            </a:endParaRPr>
          </a:p>
          <a:p>
            <a:pPr algn="l" rtl="0"/>
            <a:r>
              <a:rPr lang="tr" sz="1200" b="0" i="1" u="none" kern="1200" baseline="0" dirty="0">
                <a:solidFill>
                  <a:schemeClr val="tx1"/>
                </a:solidFill>
                <a:latin typeface="+mn-lt"/>
                <a:ea typeface="MS PGothic" pitchFamily="34" charset="-128"/>
                <a:cs typeface="ＭＳ Ｐゴシック" charset="0"/>
              </a:rPr>
              <a:t>* Posta sunucusu: Postaları yönetmek için kullanılan özel bilgisayar</a:t>
            </a:r>
            <a:endParaRPr lang="tr" sz="1200" kern="1200" dirty="0">
              <a:solidFill>
                <a:schemeClr val="tx1"/>
              </a:solidFill>
              <a:latin typeface="+mn-lt"/>
              <a:ea typeface="MS PGothic" pitchFamily="34" charset="-128"/>
              <a:cs typeface="ＭＳ Ｐゴシック" charset="0"/>
            </a:endParaRPr>
          </a:p>
          <a:p>
            <a:endParaRPr lang="tr" sz="1200" kern="1200" dirty="0">
              <a:solidFill>
                <a:schemeClr val="tx1"/>
              </a:solidFill>
              <a:latin typeface="+mn-lt"/>
              <a:ea typeface="MS PGothic" pitchFamily="34" charset="-128"/>
              <a:cs typeface="ＭＳ Ｐゴシック" charset="0"/>
            </a:endParaRPr>
          </a:p>
          <a:p>
            <a:pPr algn="l" rtl="0"/>
            <a:r>
              <a:rPr lang="tr" sz="1200" b="0" i="0" u="none" kern="1200" baseline="0" dirty="0">
                <a:solidFill>
                  <a:schemeClr val="tx1"/>
                </a:solidFill>
                <a:latin typeface="+mn-lt"/>
                <a:ea typeface="MS PGothic" pitchFamily="34" charset="-128"/>
                <a:cs typeface="ＭＳ Ｐゴシック" charset="0"/>
              </a:rPr>
              <a:t>Bu resim, sürecin temel olarak anlaşılmasına yardımcı olmak için büyük ölçüde basitleştirilmiştir.</a:t>
            </a:r>
          </a:p>
          <a:p>
            <a:pPr marL="0" marR="0" lvl="0" indent="0" algn="l" defTabSz="457200" rtl="0" eaLnBrk="1" fontAlgn="auto" latinLnBrk="0" hangingPunct="1">
              <a:lnSpc>
                <a:spcPct val="100000"/>
              </a:lnSpc>
              <a:spcBef>
                <a:spcPts val="0"/>
              </a:spcBef>
              <a:spcAft>
                <a:spcPts val="0"/>
              </a:spcAft>
              <a:buClrTx/>
              <a:buSzTx/>
              <a:buFontTx/>
              <a:buNone/>
              <a:tabLst/>
              <a:defRPr/>
            </a:pPr>
            <a:endParaRPr lang="tr" sz="1200" kern="1200" dirty="0">
              <a:solidFill>
                <a:schemeClr val="tx1"/>
              </a:solidFill>
              <a:latin typeface="+mn-lt"/>
              <a:ea typeface="MS PGothic" pitchFamily="34" charset="-128"/>
              <a:cs typeface="ＭＳ Ｐゴシック" charset="0"/>
            </a:endParaRPr>
          </a:p>
          <a:p>
            <a:pPr algn="l" rtl="0"/>
            <a:r>
              <a:rPr lang="tr" sz="1200" b="0" i="0" u="none" kern="1200" baseline="0" dirty="0">
                <a:solidFill>
                  <a:schemeClr val="tx1"/>
                </a:solidFill>
                <a:latin typeface="+mn-lt"/>
                <a:ea typeface="MS PGothic" pitchFamily="34" charset="-128"/>
                <a:cs typeface="ＭＳ Ｐゴシック" charset="0"/>
              </a:rPr>
              <a:t>E-posta - Geleneksel Outlook tipi posta - SMTP ile gönderilir - POP3 ile alınır ve makinenize indirilir</a:t>
            </a:r>
          </a:p>
          <a:p>
            <a:pPr algn="l" rtl="0"/>
            <a:r>
              <a:rPr lang="tr" sz="1200" b="0" i="0" u="none" kern="1200" baseline="0" dirty="0">
                <a:solidFill>
                  <a:schemeClr val="tx1"/>
                </a:solidFill>
                <a:latin typeface="+mn-lt"/>
                <a:ea typeface="MS PGothic" pitchFamily="34" charset="-128"/>
                <a:cs typeface="ＭＳ Ｐゴシック" charset="0"/>
              </a:rPr>
              <a:t> </a:t>
            </a:r>
          </a:p>
          <a:p>
            <a:pPr algn="l" rtl="0"/>
            <a:r>
              <a:rPr lang="tr" sz="1200" b="0" i="0" u="none" kern="1200" baseline="0" dirty="0">
                <a:solidFill>
                  <a:schemeClr val="tx1"/>
                </a:solidFill>
                <a:latin typeface="+mn-lt"/>
                <a:ea typeface="MS PGothic" pitchFamily="34" charset="-128"/>
                <a:cs typeface="ＭＳ Ｐゴシック" charset="0"/>
              </a:rPr>
              <a:t>İnternet tabanlı posta - POP3 postası; örneğin Outlook kullanarak - oturum açtığınızda normalde tüm yeni postaları makinenizde yerleşik olarak gelen kutunuza indirirsiniz; IMAP postası - "gerçek" İnternet postası - makineniz aracılığıyla görüntülenir, ancak yine de uzak bir sunucuda bulunur - klasörler vb. şeklinde düzenlenebilir, ancak yalnızca çevrim içi olduğunda görülebilir. </a:t>
            </a:r>
          </a:p>
          <a:p>
            <a:endParaRPr lang="tr" dirty="0"/>
          </a:p>
          <a:p>
            <a:pPr marL="0" marR="0" lvl="0" indent="0" algn="l" defTabSz="457200" rtl="0" eaLnBrk="1" fontAlgn="auto" latinLnBrk="0" hangingPunct="1">
              <a:lnSpc>
                <a:spcPct val="100000"/>
              </a:lnSpc>
              <a:spcBef>
                <a:spcPts val="0"/>
              </a:spcBef>
              <a:spcAft>
                <a:spcPts val="0"/>
              </a:spcAft>
              <a:buClrTx/>
              <a:buSzTx/>
              <a:buFontTx/>
              <a:buNone/>
              <a:tabLst/>
              <a:defRPr/>
            </a:pPr>
            <a:endParaRPr lang="tr"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t>49</a:t>
            </a:fld>
            <a:endParaRPr lang="tr" altLang="en-US"/>
          </a:p>
        </p:txBody>
      </p:sp>
    </p:spTree>
    <p:extLst>
      <p:ext uri="{BB962C8B-B14F-4D97-AF65-F5344CB8AC3E}">
        <p14:creationId xmlns:p14="http://schemas.microsoft.com/office/powerpoint/2010/main" val="178813218"/>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tr" sz="1200" b="0" i="0" u="none" kern="1200" baseline="0" dirty="0">
                <a:solidFill>
                  <a:schemeClr val="tx1"/>
                </a:solidFill>
                <a:latin typeface="+mn-lt"/>
                <a:ea typeface="MS PGothic" pitchFamily="34" charset="-128"/>
                <a:cs typeface="ＭＳ Ｐゴシック" charset="0"/>
              </a:rPr>
              <a:t>Resimlerde, yazarın istenmeyen posta/dolandırıcılık e-postalarının konduğu önemsiz posta klasöründen alınan bir postanın içeriği gösterilmektedir.</a:t>
            </a:r>
          </a:p>
          <a:p>
            <a:pPr marL="0" marR="0" lvl="0" indent="0" algn="l" defTabSz="457200" rtl="0" eaLnBrk="1" fontAlgn="auto" latinLnBrk="0" hangingPunct="1">
              <a:lnSpc>
                <a:spcPct val="100000"/>
              </a:lnSpc>
              <a:spcBef>
                <a:spcPts val="0"/>
              </a:spcBef>
              <a:spcAft>
                <a:spcPts val="0"/>
              </a:spcAft>
              <a:buClrTx/>
              <a:buSzTx/>
              <a:buFontTx/>
              <a:buNone/>
              <a:tabLst/>
              <a:defRPr/>
            </a:pPr>
            <a:endParaRPr lang="tr" sz="1200" kern="1200" dirty="0">
              <a:solidFill>
                <a:schemeClr val="tx1"/>
              </a:solidFill>
              <a:latin typeface="+mn-lt"/>
              <a:ea typeface="MS PGothic" pitchFamily="34" charset="-128"/>
              <a:cs typeface="ＭＳ Ｐゴシック"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tr-TR" sz="1200" b="0" i="0" u="none" kern="1200" baseline="0" dirty="0" smtClean="0">
                <a:solidFill>
                  <a:schemeClr val="tx1"/>
                </a:solidFill>
                <a:latin typeface="+mn-lt"/>
                <a:ea typeface="MS PGothic" pitchFamily="34" charset="-128"/>
                <a:cs typeface="ＭＳ Ｐゴシック" charset="0"/>
              </a:rPr>
              <a:t>Eğiticin</a:t>
            </a:r>
            <a:r>
              <a:rPr lang="tr" sz="1200" b="0" i="0" u="none" kern="1200" baseline="0" dirty="0" smtClean="0">
                <a:solidFill>
                  <a:schemeClr val="tx1"/>
                </a:solidFill>
                <a:latin typeface="+mn-lt"/>
                <a:ea typeface="MS PGothic" pitchFamily="34" charset="-128"/>
                <a:cs typeface="ＭＳ Ｐゴシック" charset="0"/>
              </a:rPr>
              <a:t>in </a:t>
            </a:r>
            <a:r>
              <a:rPr lang="tr" sz="1200" b="0" i="0" u="none" kern="1200" baseline="0" dirty="0">
                <a:solidFill>
                  <a:schemeClr val="tx1"/>
                </a:solidFill>
                <a:latin typeface="+mn-lt"/>
                <a:ea typeface="MS PGothic" pitchFamily="34" charset="-128"/>
                <a:cs typeface="ＭＳ Ｐゴシック" charset="0"/>
              </a:rPr>
              <a:t>kendi posta adresinden canlı olarak verilen bir örnek yardımcı olabilir.  </a:t>
            </a:r>
          </a:p>
        </p:txBody>
      </p:sp>
      <p:sp>
        <p:nvSpPr>
          <p:cNvPr id="4" name="Slide Number Placeholder 3"/>
          <p:cNvSpPr>
            <a:spLocks noGrp="1"/>
          </p:cNvSpPr>
          <p:nvPr>
            <p:ph type="sldNum" sz="quarter" idx="5"/>
          </p:nvPr>
        </p:nvSpPr>
        <p:spPr/>
        <p:txBody>
          <a:bodyPr/>
          <a:lstStyle/>
          <a:p>
            <a:pPr algn="l" rtl="0"/>
            <a:fld id="{C517488A-2FD4-4187-AAA7-AE40009BFB6A}" type="slidenum">
              <a:rPr/>
              <a:pPr/>
              <a:t>50</a:t>
            </a:fld>
            <a:endParaRPr lang="tr" altLang="en-US"/>
          </a:p>
        </p:txBody>
      </p:sp>
    </p:spTree>
    <p:extLst>
      <p:ext uri="{BB962C8B-B14F-4D97-AF65-F5344CB8AC3E}">
        <p14:creationId xmlns:p14="http://schemas.microsoft.com/office/powerpoint/2010/main" val="2990662825"/>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tr" sz="1200" b="0" i="0" u="none" kern="1200" baseline="0">
                <a:solidFill>
                  <a:schemeClr val="tx1"/>
                </a:solidFill>
                <a:latin typeface="+mn-lt"/>
                <a:ea typeface="MS PGothic" pitchFamily="34" charset="-128"/>
                <a:cs typeface="ＭＳ Ｐゴシック" charset="0"/>
              </a:rPr>
              <a:t>Tüm e-postalarda, bir IP adresi açısından e-postanın nereden geldiğine dair bazı potansiyel deliller sağlayan üst bilgiler olacaktır. Bilgisayar adı gibi başka 'sızdırılan' bilgiler de sağlayabilir.</a:t>
            </a:r>
          </a:p>
          <a:p>
            <a:pPr marL="0" marR="0" lvl="0" indent="0" algn="l" defTabSz="457200" rtl="0" eaLnBrk="1" fontAlgn="auto" latinLnBrk="0" hangingPunct="1">
              <a:lnSpc>
                <a:spcPct val="100000"/>
              </a:lnSpc>
              <a:spcBef>
                <a:spcPts val="0"/>
              </a:spcBef>
              <a:spcAft>
                <a:spcPts val="0"/>
              </a:spcAft>
              <a:buClrTx/>
              <a:buSzTx/>
              <a:buFontTx/>
              <a:buNone/>
              <a:tabLst/>
              <a:defRPr/>
            </a:pPr>
            <a:endParaRPr lang="tr" sz="1200" kern="1200" dirty="0">
              <a:solidFill>
                <a:schemeClr val="tx1"/>
              </a:solidFill>
              <a:latin typeface="+mn-lt"/>
              <a:ea typeface="MS PGothic" pitchFamily="34" charset="-128"/>
              <a:cs typeface="ＭＳ Ｐゴシック"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tr" sz="1200" b="0" i="0" u="none" kern="1200" baseline="0">
                <a:solidFill>
                  <a:schemeClr val="tx1"/>
                </a:solidFill>
                <a:latin typeface="+mn-lt"/>
                <a:ea typeface="MS PGothic" pitchFamily="34" charset="-128"/>
                <a:cs typeface="ＭＳ Ｐゴシック" charset="0"/>
              </a:rPr>
              <a:t>Var olsalar da, bunlara ulaşmak zor olabilir. Tüm e-posta istemcileri ve İnternet tabanlı postaların üst bilgilerine ulaşmanın farklı yolları vardır. En iyi tavsiye, nasıl olduğunu öğrenmek için biraz İnternet araştırması yapılması yönündedir.</a:t>
            </a:r>
          </a:p>
          <a:p>
            <a:pPr marL="0" marR="0" lvl="0" indent="0" algn="l" defTabSz="457200" rtl="0" eaLnBrk="1" fontAlgn="auto" latinLnBrk="0" hangingPunct="1">
              <a:lnSpc>
                <a:spcPct val="100000"/>
              </a:lnSpc>
              <a:spcBef>
                <a:spcPts val="0"/>
              </a:spcBef>
              <a:spcAft>
                <a:spcPts val="0"/>
              </a:spcAft>
              <a:buClrTx/>
              <a:buSzTx/>
              <a:buFontTx/>
              <a:buNone/>
              <a:tabLst/>
              <a:defRPr/>
            </a:pPr>
            <a:endParaRPr lang="tr" sz="1200" kern="1200" dirty="0">
              <a:solidFill>
                <a:schemeClr val="tx1"/>
              </a:solidFill>
              <a:latin typeface="+mn-lt"/>
              <a:ea typeface="MS PGothic" pitchFamily="34" charset="-128"/>
              <a:cs typeface="ＭＳ Ｐゴシック"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tr" sz="1200" b="0" i="0" u="none" kern="1200" baseline="0">
                <a:solidFill>
                  <a:schemeClr val="tx1"/>
                </a:solidFill>
                <a:latin typeface="+mn-lt"/>
                <a:ea typeface="MS PGothic" pitchFamily="34" charset="-128"/>
                <a:cs typeface="ＭＳ Ｐゴシック" charset="0"/>
              </a:rPr>
              <a:t>Bazı sağlayıcılar (Gmail, Hotmail), gizlilik amacıyla IP adresleri gibi üst bilgileri çıkarmayı tercih eder.</a:t>
            </a:r>
          </a:p>
          <a:p>
            <a:pPr marL="0" marR="0" lvl="0" indent="0" algn="l" defTabSz="457200" rtl="0" eaLnBrk="1" fontAlgn="auto" latinLnBrk="0" hangingPunct="1">
              <a:lnSpc>
                <a:spcPct val="100000"/>
              </a:lnSpc>
              <a:spcBef>
                <a:spcPts val="0"/>
              </a:spcBef>
              <a:spcAft>
                <a:spcPts val="0"/>
              </a:spcAft>
              <a:buClrTx/>
              <a:buSzTx/>
              <a:buFontTx/>
              <a:buNone/>
              <a:tabLst/>
              <a:defRPr/>
            </a:pPr>
            <a:endParaRPr lang="tr" sz="1200" kern="1200" dirty="0">
              <a:solidFill>
                <a:schemeClr val="tx1"/>
              </a:solidFill>
              <a:latin typeface="+mn-lt"/>
              <a:ea typeface="MS PGothic" pitchFamily="34" charset="-128"/>
              <a:cs typeface="ＭＳ Ｐゴシック"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tr" sz="1200" b="0" i="0" u="none" kern="1200" baseline="0">
                <a:solidFill>
                  <a:schemeClr val="tx1"/>
                </a:solidFill>
                <a:latin typeface="+mn-lt"/>
                <a:ea typeface="MS PGothic" pitchFamily="34" charset="-128"/>
                <a:cs typeface="ＭＳ Ｐゴシック" charset="0"/>
              </a:rPr>
              <a:t>Bir e-postanın üst bilgilerine bakarken kural, bilgileri elde ettikten sonra aşağıdan yukarıya doğru okumaktır çünkü veriler bu sırayla eklenmiştir. Bu nedenle, ilk IP adresi büyük olasılıkla kaynak olacaktır.</a:t>
            </a:r>
          </a:p>
          <a:p>
            <a:pPr marL="0" marR="0" lvl="0" indent="0" algn="l" defTabSz="457200" rtl="0" eaLnBrk="1" fontAlgn="auto" latinLnBrk="0" hangingPunct="1">
              <a:lnSpc>
                <a:spcPct val="100000"/>
              </a:lnSpc>
              <a:spcBef>
                <a:spcPts val="0"/>
              </a:spcBef>
              <a:spcAft>
                <a:spcPts val="0"/>
              </a:spcAft>
              <a:buClrTx/>
              <a:buSzTx/>
              <a:buFontTx/>
              <a:buNone/>
              <a:tabLst/>
              <a:defRPr/>
            </a:pPr>
            <a:endParaRPr lang="tr" sz="1200" kern="1200" dirty="0">
              <a:solidFill>
                <a:schemeClr val="tx1"/>
              </a:solidFill>
              <a:latin typeface="+mn-lt"/>
              <a:ea typeface="MS PGothic" pitchFamily="34" charset="-128"/>
              <a:cs typeface="ＭＳ Ｐゴシック"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tr" sz="1200" b="0" i="0" u="none" kern="1200" baseline="0">
                <a:solidFill>
                  <a:schemeClr val="tx1"/>
                </a:solidFill>
                <a:latin typeface="+mn-lt"/>
                <a:ea typeface="MS PGothic" pitchFamily="34" charset="-128"/>
                <a:cs typeface="ＭＳ Ｐゴシック" charset="0"/>
              </a:rPr>
              <a:t>Bazı e-postalar çok basittir, bazıları ise daha karmaşıktır. Analiz manuel olarak veya bazı İnternet araçları kullanılarak yapılabilir ve bu şekilde bazen veriler yanlış yorumlanabilir. </a:t>
            </a:r>
          </a:p>
        </p:txBody>
      </p:sp>
      <p:sp>
        <p:nvSpPr>
          <p:cNvPr id="4" name="Slide Number Placeholder 3"/>
          <p:cNvSpPr>
            <a:spLocks noGrp="1"/>
          </p:cNvSpPr>
          <p:nvPr>
            <p:ph type="sldNum" sz="quarter" idx="5"/>
          </p:nvPr>
        </p:nvSpPr>
        <p:spPr/>
        <p:txBody>
          <a:bodyPr/>
          <a:lstStyle/>
          <a:p>
            <a:pPr algn="l" rtl="0"/>
            <a:fld id="{C517488A-2FD4-4187-AAA7-AE40009BFB6A}" type="slidenum">
              <a:rPr/>
              <a:pPr/>
              <a:t>51</a:t>
            </a:fld>
            <a:endParaRPr lang="tr" altLang="en-US"/>
          </a:p>
        </p:txBody>
      </p:sp>
    </p:spTree>
    <p:extLst>
      <p:ext uri="{BB962C8B-B14F-4D97-AF65-F5344CB8AC3E}">
        <p14:creationId xmlns:p14="http://schemas.microsoft.com/office/powerpoint/2010/main" val="918945423"/>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sz="1200" b="0" i="0" u="none" kern="1200" baseline="0" dirty="0">
                <a:solidFill>
                  <a:schemeClr val="tx1"/>
                </a:solidFill>
                <a:latin typeface="+mn-lt"/>
                <a:ea typeface="MS PGothic" pitchFamily="34" charset="-128"/>
                <a:cs typeface="ＭＳ Ｐゴシック" charset="0"/>
              </a:rPr>
              <a:t>Eşler Arası hizmetler, uzun yıllardır yasa dışı dosyaların yanı sıra fikri mülkiyet haklarına tabi dosyaların aktarılmasına olanak tanımıştır.  Eşler arası istemciler, bu faaliyetlere karışan suç grupları arasında popüler olmuştur. Birinci nesil eşler arası mimari, insanların dosya indirmek için bağlandığı merkezi bir sunucu kullanma ilkesine dayanarak çalışıyordu.  Bu, yasa dışı hizmetler sunanların tespit edilmesini ve kapatılmasını oldukça kolaylaştırıyordu.  İkinci nesil eşler arası istemciler, dosyaların nerede olduğunu belirleyen süper düğümler olarak hareket edenler için arama yapmayı kolaylaştırmak amacıyla mevcut dosyaların listelerini tutanlardan farklı bağlanırlık yöntemleri kullanır.  </a:t>
            </a:r>
          </a:p>
          <a:p>
            <a:pPr algn="l" rtl="0"/>
            <a:r>
              <a:rPr lang="tr" sz="1200" b="0" i="0" u="none" kern="1200" baseline="0" dirty="0">
                <a:solidFill>
                  <a:schemeClr val="tx1"/>
                </a:solidFill>
                <a:latin typeface="+mn-lt"/>
                <a:ea typeface="MS PGothic" pitchFamily="34" charset="-128"/>
                <a:cs typeface="ＭＳ Ｐゴシック" charset="0"/>
              </a:rPr>
              <a:t> </a:t>
            </a:r>
          </a:p>
          <a:p>
            <a:pPr algn="l" rtl="0"/>
            <a:r>
              <a:rPr lang="tr" sz="1200" b="0" i="0" u="none" kern="1200" baseline="0" dirty="0">
                <a:solidFill>
                  <a:schemeClr val="tx1"/>
                </a:solidFill>
                <a:latin typeface="+mn-lt"/>
                <a:ea typeface="MS PGothic" pitchFamily="34" charset="-128"/>
                <a:cs typeface="ＭＳ Ｐゴシック" charset="0"/>
              </a:rPr>
              <a:t>Birçok ceza ve hukuk yargılaması türüyle ilgili olabileceğinden, </a:t>
            </a:r>
            <a:r>
              <a:rPr lang="tr-TR" sz="1200" b="0" i="0" u="none" kern="1200" baseline="0" dirty="0" smtClean="0">
                <a:solidFill>
                  <a:schemeClr val="tx1"/>
                </a:solidFill>
                <a:latin typeface="+mn-lt"/>
                <a:ea typeface="MS PGothic" pitchFamily="34" charset="-128"/>
                <a:cs typeface="ＭＳ Ｐゴシック" charset="0"/>
              </a:rPr>
              <a:t>hâkim</a:t>
            </a:r>
            <a:r>
              <a:rPr lang="tr" sz="1200" b="0" i="0" u="none" kern="1200" baseline="0" dirty="0" smtClean="0">
                <a:solidFill>
                  <a:schemeClr val="tx1"/>
                </a:solidFill>
                <a:latin typeface="+mn-lt"/>
                <a:ea typeface="MS PGothic" pitchFamily="34" charset="-128"/>
                <a:cs typeface="ＭＳ Ｐゴシック" charset="0"/>
              </a:rPr>
              <a:t>lerin </a:t>
            </a:r>
            <a:r>
              <a:rPr lang="tr" sz="1200" b="0" i="0" u="none" kern="1200" baseline="0" dirty="0">
                <a:solidFill>
                  <a:schemeClr val="tx1"/>
                </a:solidFill>
                <a:latin typeface="+mn-lt"/>
                <a:ea typeface="MS PGothic" pitchFamily="34" charset="-128"/>
                <a:cs typeface="ＭＳ Ｐゴシック" charset="0"/>
              </a:rPr>
              <a:t>eşler arası faaliyetlerden haberdar olmaları gerekecektir. Derinlemesine bilgi gerekli değildir ve eğitim tasarımcıları, güncel bilgiler sunmak için </a:t>
            </a:r>
            <a:r>
              <a:rPr lang="tr" sz="1200" b="0" i="0" u="sng" kern="1200" baseline="0" dirty="0">
                <a:solidFill>
                  <a:schemeClr val="tx1"/>
                </a:solidFill>
                <a:latin typeface="+mn-lt"/>
                <a:ea typeface="MS PGothic" pitchFamily="34" charset="-128"/>
                <a:cs typeface="ＭＳ Ｐゴシック" charset="0"/>
                <a:hlinkClick r:id="rId3"/>
              </a:rPr>
              <a:t>http://ezinearticles.com/?How-Peer-to-Peer-(P2P)-Works&amp;id=60126</a:t>
            </a:r>
            <a:r>
              <a:rPr lang="tr" sz="1200" b="0" i="0" u="none" kern="1200" baseline="0" dirty="0">
                <a:solidFill>
                  <a:schemeClr val="tx1"/>
                </a:solidFill>
                <a:latin typeface="+mn-lt"/>
                <a:ea typeface="MS PGothic" pitchFamily="34" charset="-128"/>
                <a:cs typeface="ＭＳ Ｐゴシック" charset="0"/>
              </a:rPr>
              <a:t> gibi sitelerden faydalanmayı düşünmelidir.</a:t>
            </a:r>
          </a:p>
          <a:p>
            <a:pPr marL="0" marR="0" lvl="0" indent="0" algn="l" defTabSz="457200" rtl="0" eaLnBrk="1" fontAlgn="auto" latinLnBrk="0" hangingPunct="1">
              <a:lnSpc>
                <a:spcPct val="100000"/>
              </a:lnSpc>
              <a:spcBef>
                <a:spcPts val="0"/>
              </a:spcBef>
              <a:spcAft>
                <a:spcPts val="0"/>
              </a:spcAft>
              <a:buClrTx/>
              <a:buSzTx/>
              <a:buFontTx/>
              <a:buNone/>
              <a:tabLst/>
              <a:defRPr/>
            </a:pPr>
            <a:endParaRPr lang="tr"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t>52</a:t>
            </a:fld>
            <a:endParaRPr lang="tr" altLang="en-US"/>
          </a:p>
        </p:txBody>
      </p:sp>
    </p:spTree>
    <p:extLst>
      <p:ext uri="{BB962C8B-B14F-4D97-AF65-F5344CB8AC3E}">
        <p14:creationId xmlns:p14="http://schemas.microsoft.com/office/powerpoint/2010/main" val="2357446745"/>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tr" sz="1200" b="0" i="0" u="none" kern="1200" baseline="0" dirty="0">
                <a:solidFill>
                  <a:schemeClr val="tx1"/>
                </a:solidFill>
                <a:latin typeface="+mn-lt"/>
                <a:ea typeface="MS PGothic" pitchFamily="34" charset="-128"/>
                <a:cs typeface="ＭＳ Ｐゴシック" charset="0"/>
              </a:rPr>
              <a:t>Bu slayt, eşler arası bir ağın bağlanabilirliği gösterilmektedir. Burada tüm eşlerin ultra eşlere bağlanmasıyla her biri diğerine bağlanır ve ağ coğrafi olarak büyür. Bu, bağlantı kurulduktan ve bir arama yapıldıktan sonra, dosyanın ağın hemen hemen her yerinden indirilebileceği anlamına gelir.</a:t>
            </a:r>
          </a:p>
        </p:txBody>
      </p:sp>
      <p:sp>
        <p:nvSpPr>
          <p:cNvPr id="4" name="Slide Number Placeholder 3"/>
          <p:cNvSpPr>
            <a:spLocks noGrp="1"/>
          </p:cNvSpPr>
          <p:nvPr>
            <p:ph type="sldNum" sz="quarter" idx="5"/>
          </p:nvPr>
        </p:nvSpPr>
        <p:spPr/>
        <p:txBody>
          <a:bodyPr/>
          <a:lstStyle/>
          <a:p>
            <a:pPr algn="l" rtl="0"/>
            <a:fld id="{C517488A-2FD4-4187-AAA7-AE40009BFB6A}" type="slidenum">
              <a:rPr/>
              <a:pPr/>
              <a:t>53</a:t>
            </a:fld>
            <a:endParaRPr lang="tr" altLang="en-US"/>
          </a:p>
        </p:txBody>
      </p:sp>
    </p:spTree>
    <p:extLst>
      <p:ext uri="{BB962C8B-B14F-4D97-AF65-F5344CB8AC3E}">
        <p14:creationId xmlns:p14="http://schemas.microsoft.com/office/powerpoint/2010/main" val="390752628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tr" sz="1200" b="0" i="0" u="none" kern="1200" baseline="0">
                <a:solidFill>
                  <a:schemeClr val="tx1"/>
                </a:solidFill>
                <a:latin typeface="+mn-lt"/>
                <a:ea typeface="MS PGothic" pitchFamily="34" charset="-128"/>
                <a:cs typeface="ＭＳ Ｐゴシック" charset="0"/>
              </a:rPr>
              <a:t>Ekran görüntüsü, eşler arası bir uygulama olan Shareaza'dan alınmıştır. Abba'nın 'Waterloo' şarkısının ses dosyası için bir arama yapılmış ve ağda, kriterlere uyan 436 dosya örneği bulunmuştur - Ekleme 1</a:t>
            </a:r>
          </a:p>
          <a:p>
            <a:pPr marL="0" marR="0" lvl="0" indent="0" algn="l" defTabSz="457200" rtl="0" eaLnBrk="1" fontAlgn="auto" latinLnBrk="0" hangingPunct="1">
              <a:lnSpc>
                <a:spcPct val="100000"/>
              </a:lnSpc>
              <a:spcBef>
                <a:spcPts val="0"/>
              </a:spcBef>
              <a:spcAft>
                <a:spcPts val="0"/>
              </a:spcAft>
              <a:buClrTx/>
              <a:buSzTx/>
              <a:buFontTx/>
              <a:buNone/>
              <a:tabLst/>
              <a:defRPr/>
            </a:pPr>
            <a:endParaRPr lang="tr" sz="1200" kern="1200" dirty="0">
              <a:solidFill>
                <a:schemeClr val="tx1"/>
              </a:solidFill>
              <a:latin typeface="+mn-lt"/>
              <a:ea typeface="MS PGothic" pitchFamily="34" charset="-128"/>
              <a:cs typeface="ＭＳ Ｐゴシック"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tr" sz="1200" b="0" i="0" u="none" kern="1200" baseline="0">
                <a:solidFill>
                  <a:schemeClr val="tx1"/>
                </a:solidFill>
                <a:latin typeface="+mn-lt"/>
                <a:ea typeface="MS PGothic" pitchFamily="34" charset="-128"/>
                <a:cs typeface="ＭＳ Ｐゴシック" charset="0"/>
              </a:rPr>
              <a:t>Daha sonra bilgisayarda gösterilen sonucun dosya adı, dosya türü (uzantı) ve dosya boyutunu içerdiğini görebiliriz. Derecelendirme puanı, kullanıcıların kaliteye ilişkin olarak oy verdiği bir ağ puanıdır.</a:t>
            </a:r>
          </a:p>
          <a:p>
            <a:pPr marL="0" marR="0" lvl="0" indent="0" algn="l" defTabSz="457200" rtl="0" eaLnBrk="1" fontAlgn="auto" latinLnBrk="0" hangingPunct="1">
              <a:lnSpc>
                <a:spcPct val="100000"/>
              </a:lnSpc>
              <a:spcBef>
                <a:spcPts val="0"/>
              </a:spcBef>
              <a:spcAft>
                <a:spcPts val="0"/>
              </a:spcAft>
              <a:buClrTx/>
              <a:buSzTx/>
              <a:buFontTx/>
              <a:buNone/>
              <a:tabLst/>
              <a:defRPr/>
            </a:pPr>
            <a:endParaRPr lang="tr" sz="1200" kern="1200" dirty="0">
              <a:solidFill>
                <a:schemeClr val="tx1"/>
              </a:solidFill>
              <a:latin typeface="+mn-lt"/>
              <a:ea typeface="MS PGothic" pitchFamily="34" charset="-128"/>
              <a:cs typeface="ＭＳ Ｐゴシック"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tr" sz="1200" b="0" i="0" u="none" kern="1200" baseline="0">
                <a:solidFill>
                  <a:schemeClr val="tx1"/>
                </a:solidFill>
                <a:latin typeface="+mn-lt"/>
                <a:ea typeface="MS PGothic" pitchFamily="34" charset="-128"/>
                <a:cs typeface="ＭＳ Ｐゴシック" charset="0"/>
              </a:rPr>
              <a:t>Durum sütunu dosyanın ne kadar kullanılabilir olduğunu gösterir; üç yeşil tik en iyi sonuçken, kırmızı X işareti ise dosyanın şu anda indirilebilir olmadığını belirtir. Bu, kullanıcının çevrim dışı olması ve dolayısıyla doğrudan bağlantı kurulamamasından kaynaklanıyor olabilir.</a:t>
            </a:r>
          </a:p>
          <a:p>
            <a:pPr marL="0" marR="0" lvl="0" indent="0" algn="l" defTabSz="457200" rtl="0" eaLnBrk="1" fontAlgn="auto" latinLnBrk="0" hangingPunct="1">
              <a:lnSpc>
                <a:spcPct val="100000"/>
              </a:lnSpc>
              <a:spcBef>
                <a:spcPts val="0"/>
              </a:spcBef>
              <a:spcAft>
                <a:spcPts val="0"/>
              </a:spcAft>
              <a:buClrTx/>
              <a:buSzTx/>
              <a:buFontTx/>
              <a:buNone/>
              <a:tabLst/>
              <a:defRPr/>
            </a:pPr>
            <a:endParaRPr lang="tr" sz="1200" kern="1200" dirty="0">
              <a:solidFill>
                <a:schemeClr val="tx1"/>
              </a:solidFill>
              <a:latin typeface="+mn-lt"/>
              <a:ea typeface="MS PGothic" pitchFamily="34" charset="-128"/>
              <a:cs typeface="ＭＳ Ｐゴシック"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tr" sz="1200" b="0" i="0" u="none" kern="1200" baseline="0">
                <a:solidFill>
                  <a:schemeClr val="tx1"/>
                </a:solidFill>
                <a:latin typeface="+mn-lt"/>
                <a:ea typeface="MS PGothic" pitchFamily="34" charset="-128"/>
                <a:cs typeface="ＭＳ Ｐゴシック" charset="0"/>
              </a:rPr>
              <a:t>Bu dosyayı paylaşan tek bir IP adresi ise ana bilgisayar sayısı, IP adresini gösterir veya aynı dosyayı paylaşan birden çok IP adresini gösterecek şekilde seçim genişletilebilir. Dosyanın doğruluğu, dosyanın ağ içinde karılmasıyla hesaplanır – Ekleme 2</a:t>
            </a:r>
          </a:p>
          <a:p>
            <a:pPr marL="0" marR="0" lvl="0" indent="0" algn="l" defTabSz="457200" rtl="0" eaLnBrk="1" fontAlgn="auto" latinLnBrk="0" hangingPunct="1">
              <a:lnSpc>
                <a:spcPct val="100000"/>
              </a:lnSpc>
              <a:spcBef>
                <a:spcPts val="0"/>
              </a:spcBef>
              <a:spcAft>
                <a:spcPts val="0"/>
              </a:spcAft>
              <a:buClrTx/>
              <a:buSzTx/>
              <a:buFontTx/>
              <a:buNone/>
              <a:tabLst/>
              <a:defRPr/>
            </a:pPr>
            <a:endParaRPr lang="tr" sz="1200" kern="1200" dirty="0">
              <a:solidFill>
                <a:schemeClr val="tx1"/>
              </a:solidFill>
              <a:latin typeface="+mn-lt"/>
              <a:ea typeface="MS PGothic" pitchFamily="34" charset="-128"/>
              <a:cs typeface="ＭＳ Ｐゴシック"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tr" sz="1200" b="0" i="0" u="none" kern="1200" baseline="0">
                <a:solidFill>
                  <a:schemeClr val="tx1"/>
                </a:solidFill>
                <a:latin typeface="+mn-lt"/>
                <a:ea typeface="MS PGothic" pitchFamily="34" charset="-128"/>
                <a:cs typeface="ＭＳ Ｐゴシック" charset="0"/>
              </a:rPr>
              <a:t>Dosyaya çift tıklandığında bilgisayara indirme işlemi başlar.</a:t>
            </a:r>
          </a:p>
        </p:txBody>
      </p:sp>
      <p:sp>
        <p:nvSpPr>
          <p:cNvPr id="4" name="Slide Number Placeholder 3"/>
          <p:cNvSpPr>
            <a:spLocks noGrp="1"/>
          </p:cNvSpPr>
          <p:nvPr>
            <p:ph type="sldNum" sz="quarter" idx="5"/>
          </p:nvPr>
        </p:nvSpPr>
        <p:spPr/>
        <p:txBody>
          <a:bodyPr/>
          <a:lstStyle/>
          <a:p>
            <a:pPr algn="l" rtl="0"/>
            <a:fld id="{C517488A-2FD4-4187-AAA7-AE40009BFB6A}" type="slidenum">
              <a:rPr/>
              <a:pPr/>
              <a:t>54</a:t>
            </a:fld>
            <a:endParaRPr lang="tr" altLang="en-US"/>
          </a:p>
        </p:txBody>
      </p:sp>
    </p:spTree>
    <p:extLst>
      <p:ext uri="{BB962C8B-B14F-4D97-AF65-F5344CB8AC3E}">
        <p14:creationId xmlns:p14="http://schemas.microsoft.com/office/powerpoint/2010/main" val="382424192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 dirty="0"/>
          </a:p>
        </p:txBody>
      </p:sp>
      <p:sp>
        <p:nvSpPr>
          <p:cNvPr id="4" name="Slide Number Placeholder 3"/>
          <p:cNvSpPr>
            <a:spLocks noGrp="1"/>
          </p:cNvSpPr>
          <p:nvPr>
            <p:ph type="sldNum" sz="quarter" idx="5"/>
          </p:nvPr>
        </p:nvSpPr>
        <p:spPr/>
        <p:txBody>
          <a:bodyPr/>
          <a:lstStyle/>
          <a:p>
            <a:pPr algn="l" rtl="0"/>
            <a:fld id="{C517488A-2FD4-4187-AAA7-AE40009BFB6A}" type="slidenum">
              <a:rPr/>
              <a:pPr/>
              <a:t>5</a:t>
            </a:fld>
            <a:endParaRPr lang="tr" altLang="en-US"/>
          </a:p>
        </p:txBody>
      </p:sp>
    </p:spTree>
    <p:extLst>
      <p:ext uri="{BB962C8B-B14F-4D97-AF65-F5344CB8AC3E}">
        <p14:creationId xmlns:p14="http://schemas.microsoft.com/office/powerpoint/2010/main" val="444726971"/>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tr" b="1" i="0" u="none" baseline="0">
                <a:solidFill>
                  <a:srgbClr val="5F6368"/>
                </a:solidFill>
                <a:effectLst/>
                <a:latin typeface="arial" panose="020B0604020202020204" pitchFamily="34" charset="0"/>
              </a:rPr>
              <a:t>FTP</a:t>
            </a:r>
            <a:r>
              <a:rPr lang="tr" b="0" i="0" u="none" baseline="0">
                <a:solidFill>
                  <a:srgbClr val="4D5156"/>
                </a:solidFill>
                <a:effectLst/>
                <a:latin typeface="arial" panose="020B0604020202020204" pitchFamily="34" charset="0"/>
              </a:rPr>
              <a:t>, Dosya Aktarım Protokolünün kısaltmasıdır. Bir protokol, ağa bağlı bilgisayarların birbirleriyle konuşmak için kullandıkları kurallar bütünüdür. Ve </a:t>
            </a:r>
            <a:r>
              <a:rPr lang="tr" b="1" i="0" u="none" baseline="0">
                <a:solidFill>
                  <a:srgbClr val="5F6368"/>
                </a:solidFill>
                <a:effectLst/>
                <a:latin typeface="arial" panose="020B0604020202020204" pitchFamily="34" charset="0"/>
              </a:rPr>
              <a:t>FTP</a:t>
            </a:r>
            <a:r>
              <a:rPr lang="tr" b="0" i="0" u="none" baseline="0">
                <a:solidFill>
                  <a:srgbClr val="4D5156"/>
                </a:solidFill>
                <a:effectLst/>
                <a:latin typeface="arial" panose="020B0604020202020204" pitchFamily="34" charset="0"/>
              </a:rPr>
              <a:t>, bir TCP/IP ağındaki (İnternet gibi) bilgisayarların dosyaları birbirine aktarmak için kullandıkları dildir.</a:t>
            </a:r>
            <a:endParaRPr lang="tr"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t>55</a:t>
            </a:fld>
            <a:endParaRPr lang="tr" altLang="en-US"/>
          </a:p>
        </p:txBody>
      </p:sp>
    </p:spTree>
    <p:extLst>
      <p:ext uri="{BB962C8B-B14F-4D97-AF65-F5344CB8AC3E}">
        <p14:creationId xmlns:p14="http://schemas.microsoft.com/office/powerpoint/2010/main" val="3824046198"/>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tr" sz="1200" b="0" i="0" u="none" kern="1200" baseline="0" dirty="0">
                <a:solidFill>
                  <a:schemeClr val="tx1"/>
                </a:solidFill>
                <a:latin typeface="+mn-lt"/>
                <a:ea typeface="MS PGothic" pitchFamily="34" charset="-128"/>
                <a:cs typeface="ＭＳ Ｐゴシック" charset="0"/>
              </a:rPr>
              <a:t>Ekran görüntülerinde FTP istemcileri FileZilla ve CuteFTP gösterilmektedir. </a:t>
            </a:r>
            <a:r>
              <a:rPr lang="tr-TR" sz="1200" b="0" i="0" u="none" kern="1200" baseline="0" dirty="0" smtClean="0">
                <a:solidFill>
                  <a:schemeClr val="tx1"/>
                </a:solidFill>
                <a:latin typeface="+mn-lt"/>
                <a:ea typeface="MS PGothic" pitchFamily="34" charset="-128"/>
                <a:cs typeface="ＭＳ Ｐゴシック" charset="0"/>
              </a:rPr>
              <a:t>Eğitici</a:t>
            </a:r>
            <a:r>
              <a:rPr lang="tr" sz="1200" b="0" i="0" u="none" kern="1200" baseline="0" dirty="0" smtClean="0">
                <a:solidFill>
                  <a:schemeClr val="tx1"/>
                </a:solidFill>
                <a:latin typeface="+mn-lt"/>
                <a:ea typeface="MS PGothic" pitchFamily="34" charset="-128"/>
                <a:cs typeface="ＭＳ Ｐゴシック" charset="0"/>
              </a:rPr>
              <a:t>, </a:t>
            </a:r>
            <a:r>
              <a:rPr lang="tr" sz="1200" b="0" i="0" u="none" kern="1200" baseline="0" dirty="0">
                <a:solidFill>
                  <a:schemeClr val="tx1"/>
                </a:solidFill>
                <a:latin typeface="+mn-lt"/>
                <a:ea typeface="MS PGothic" pitchFamily="34" charset="-128"/>
                <a:cs typeface="ＭＳ Ｐゴシック" charset="0"/>
              </a:rPr>
              <a:t>yerel makine içeriklerine bakmak yerine, İnternet üzerinden bağlanan iki farklı makinenin içeriğine bakmaları dışında tıpkı Windows Dosya Gezginine benzer şekilde davrandıklarını açıklayabilir.</a:t>
            </a:r>
          </a:p>
          <a:p>
            <a:pPr marL="0" marR="0" lvl="0" indent="0" algn="l" defTabSz="457200" rtl="0" eaLnBrk="1" fontAlgn="auto" latinLnBrk="0" hangingPunct="1">
              <a:lnSpc>
                <a:spcPct val="100000"/>
              </a:lnSpc>
              <a:spcBef>
                <a:spcPts val="0"/>
              </a:spcBef>
              <a:spcAft>
                <a:spcPts val="0"/>
              </a:spcAft>
              <a:buClrTx/>
              <a:buSzTx/>
              <a:buFontTx/>
              <a:buNone/>
              <a:tabLst/>
              <a:defRPr/>
            </a:pPr>
            <a:endParaRPr lang="tr" sz="1200" kern="1200" dirty="0">
              <a:solidFill>
                <a:schemeClr val="tx1"/>
              </a:solidFill>
              <a:latin typeface="+mn-lt"/>
              <a:ea typeface="MS PGothic" pitchFamily="34" charset="-128"/>
              <a:cs typeface="ＭＳ Ｐゴシック"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tr" sz="1200" b="0" i="0" u="none" kern="1200" baseline="0" dirty="0">
                <a:solidFill>
                  <a:schemeClr val="tx1"/>
                </a:solidFill>
                <a:latin typeface="+mn-lt"/>
                <a:ea typeface="MS PGothic" pitchFamily="34" charset="-128"/>
                <a:cs typeface="ＭＳ Ｐゴシック" charset="0"/>
              </a:rPr>
              <a:t>Bu yazılımlar, açılır menülerden de görülebileceği gibi geniş bir işlevselliğe sahiptir. </a:t>
            </a:r>
          </a:p>
          <a:p>
            <a:pPr marL="0" marR="0" lvl="0" indent="0" algn="l" defTabSz="457200" rtl="0" eaLnBrk="1" fontAlgn="auto" latinLnBrk="0" hangingPunct="1">
              <a:lnSpc>
                <a:spcPct val="100000"/>
              </a:lnSpc>
              <a:spcBef>
                <a:spcPts val="0"/>
              </a:spcBef>
              <a:spcAft>
                <a:spcPts val="0"/>
              </a:spcAft>
              <a:buClrTx/>
              <a:buSzTx/>
              <a:buFontTx/>
              <a:buNone/>
              <a:tabLst/>
              <a:defRPr/>
            </a:pPr>
            <a:endParaRPr lang="tr" sz="1200" kern="1200" dirty="0">
              <a:solidFill>
                <a:schemeClr val="tx1"/>
              </a:solidFill>
              <a:latin typeface="+mn-lt"/>
              <a:ea typeface="MS PGothic" pitchFamily="34" charset="-128"/>
              <a:cs typeface="ＭＳ Ｐゴシック"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tr" sz="1200" b="0" i="0" u="none" kern="1200" baseline="0" dirty="0">
                <a:solidFill>
                  <a:schemeClr val="tx1"/>
                </a:solidFill>
                <a:latin typeface="+mn-lt"/>
                <a:ea typeface="MS PGothic" pitchFamily="34" charset="-128"/>
                <a:cs typeface="ＭＳ Ｐゴシック" charset="0"/>
              </a:rPr>
              <a:t>Dolayısıyla, bu yazılımlarda, gerçekleşen bağlantıyı ve ardından gönderen ve alan makineleri ve aktarımların bağlantı durumunu gösteren bir bağlantı penceresi mevcuttur.</a:t>
            </a:r>
          </a:p>
        </p:txBody>
      </p:sp>
      <p:sp>
        <p:nvSpPr>
          <p:cNvPr id="4" name="Slide Number Placeholder 3"/>
          <p:cNvSpPr>
            <a:spLocks noGrp="1"/>
          </p:cNvSpPr>
          <p:nvPr>
            <p:ph type="sldNum" sz="quarter" idx="5"/>
          </p:nvPr>
        </p:nvSpPr>
        <p:spPr/>
        <p:txBody>
          <a:bodyPr/>
          <a:lstStyle/>
          <a:p>
            <a:pPr algn="l" rtl="0"/>
            <a:fld id="{C517488A-2FD4-4187-AAA7-AE40009BFB6A}" type="slidenum">
              <a:rPr/>
              <a:pPr/>
              <a:t>56</a:t>
            </a:fld>
            <a:endParaRPr lang="tr" altLang="en-US"/>
          </a:p>
        </p:txBody>
      </p:sp>
    </p:spTree>
    <p:extLst>
      <p:ext uri="{BB962C8B-B14F-4D97-AF65-F5344CB8AC3E}">
        <p14:creationId xmlns:p14="http://schemas.microsoft.com/office/powerpoint/2010/main" val="849074442"/>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tr" b="1" i="0" u="none" baseline="0" dirty="0" smtClean="0">
                <a:solidFill>
                  <a:srgbClr val="5F6368"/>
                </a:solidFill>
                <a:effectLst/>
                <a:latin typeface="arial" panose="020B0604020202020204" pitchFamily="34" charset="0"/>
              </a:rPr>
              <a:t>Bulut </a:t>
            </a:r>
            <a:r>
              <a:rPr lang="tr" b="1" i="0" u="none" baseline="0" dirty="0">
                <a:solidFill>
                  <a:srgbClr val="5F6368"/>
                </a:solidFill>
                <a:effectLst/>
                <a:latin typeface="arial" panose="020B0604020202020204" pitchFamily="34" charset="0"/>
              </a:rPr>
              <a:t>depolama</a:t>
            </a:r>
            <a:r>
              <a:rPr lang="tr" b="0" i="0" u="none" baseline="0" dirty="0">
                <a:solidFill>
                  <a:srgbClr val="4D5156"/>
                </a:solidFill>
                <a:effectLst/>
                <a:latin typeface="arial" panose="020B0604020202020204" pitchFamily="34" charset="0"/>
              </a:rPr>
              <a:t> verilerin İnternet üzerinden herhangi bir cihaz kullanılarak erişilebileceği uzaktaki fiziksel bir konumda bulunan donanımlarda saklanmasını içerir. Bulut hizmeti satın alanlar, dosyaları kendi sabit sürücülerinde depolamak yerine (veya buna ek olarak) bir </a:t>
            </a:r>
            <a:r>
              <a:rPr lang="tr" b="1" i="0" u="none" baseline="0" dirty="0">
                <a:solidFill>
                  <a:srgbClr val="5F6368"/>
                </a:solidFill>
                <a:effectLst/>
                <a:latin typeface="arial" panose="020B0604020202020204" pitchFamily="34" charset="0"/>
              </a:rPr>
              <a:t>bulut</a:t>
            </a:r>
            <a:r>
              <a:rPr lang="tr" b="0" i="0" u="none" baseline="0" dirty="0">
                <a:solidFill>
                  <a:srgbClr val="5F6368"/>
                </a:solidFill>
                <a:effectLst/>
                <a:latin typeface="arial" panose="020B0604020202020204" pitchFamily="34" charset="0"/>
              </a:rPr>
              <a:t> </a:t>
            </a:r>
            <a:r>
              <a:rPr lang="tr" b="0" i="0" u="none" baseline="0" dirty="0">
                <a:solidFill>
                  <a:srgbClr val="4D5156"/>
                </a:solidFill>
                <a:effectLst/>
                <a:latin typeface="arial" panose="020B0604020202020204" pitchFamily="34" charset="0"/>
              </a:rPr>
              <a:t>sağlayıcısı tarafından işletilen bir veri sunucusuna gönderirler.</a:t>
            </a:r>
          </a:p>
          <a:p>
            <a:pPr marL="0" marR="0" lvl="0" indent="0" algn="l" defTabSz="457200" rtl="0" eaLnBrk="1" fontAlgn="auto" latinLnBrk="0" hangingPunct="1">
              <a:lnSpc>
                <a:spcPct val="100000"/>
              </a:lnSpc>
              <a:spcBef>
                <a:spcPts val="0"/>
              </a:spcBef>
              <a:spcAft>
                <a:spcPts val="0"/>
              </a:spcAft>
              <a:buClrTx/>
              <a:buSzTx/>
              <a:buFontTx/>
              <a:buNone/>
              <a:tabLst/>
              <a:defRPr/>
            </a:pPr>
            <a:endParaRPr lang="tr" sz="1200" b="0" i="0" kern="1200" dirty="0">
              <a:solidFill>
                <a:srgbClr val="4D5156"/>
              </a:solidFill>
              <a:effectLst/>
              <a:latin typeface="arial" panose="020B0604020202020204" pitchFamily="34" charset="0"/>
              <a:ea typeface="MS PGothic" pitchFamily="34" charset="-128"/>
              <a:cs typeface="ＭＳ Ｐゴシック" charset="0"/>
            </a:endParaRPr>
          </a:p>
          <a:p>
            <a:pPr algn="l" rtl="0" fontAlgn="base"/>
            <a:r>
              <a:rPr lang="tr" b="0" i="0" u="none" baseline="0" dirty="0">
                <a:solidFill>
                  <a:srgbClr val="666666"/>
                </a:solidFill>
                <a:effectLst/>
                <a:latin typeface="Poppins"/>
              </a:rPr>
              <a:t>Temelde, bulut bilişim, geleneksel olarak kişisel bir bilgisayarda gerçekleştirebileceğiniz işlemleri (basit depolamadan karmaşık geliştirme ve işlemeye kadar her şey), birbirine bağlı makinelerden oluşan geniş ve güçlü bir uzak ağa yaptırmak için İnternetin gücünün kullanılmasını içerir.</a:t>
            </a:r>
          </a:p>
          <a:p>
            <a:pPr algn="l" rtl="0" fontAlgn="base"/>
            <a:r>
              <a:rPr lang="tr" b="0" i="0" u="none" baseline="0" dirty="0">
                <a:solidFill>
                  <a:srgbClr val="666666"/>
                </a:solidFill>
                <a:effectLst/>
                <a:latin typeface="Poppins"/>
              </a:rPr>
              <a:t>Bu dış kaynak kullanımı, çekmeyi bırakamadıkları tüm kedi/bebek/yemek fotoğrafları için sabit disklerinde yer açmaktan veya yeni bir depolama cihazı satın almaktan bıkmış sıradan kullanıcılar için kullanışlıdır. Bulutu işleme ve depolama işlemleri için kullanmak isteyen işletmeler için daha da iyidir, çünkü kullanıcılar yalnızca kullandıkları kadar ödeme yaparlar.</a:t>
            </a:r>
          </a:p>
          <a:p>
            <a:pPr marL="0" marR="0" lvl="0" indent="0" algn="l" defTabSz="457200" rtl="0" eaLnBrk="1" fontAlgn="auto" latinLnBrk="0" hangingPunct="1">
              <a:lnSpc>
                <a:spcPct val="100000"/>
              </a:lnSpc>
              <a:spcBef>
                <a:spcPts val="0"/>
              </a:spcBef>
              <a:spcAft>
                <a:spcPts val="0"/>
              </a:spcAft>
              <a:buClrTx/>
              <a:buSzTx/>
              <a:buFontTx/>
              <a:buNone/>
              <a:tabLst/>
              <a:defRPr/>
            </a:pPr>
            <a:endParaRPr lang="tr" sz="1200" b="0" i="0" kern="1200" dirty="0">
              <a:solidFill>
                <a:srgbClr val="222222"/>
              </a:solidFill>
              <a:effectLst/>
              <a:latin typeface="arial" panose="020B0604020202020204" pitchFamily="34" charset="0"/>
              <a:ea typeface="MS PGothic" pitchFamily="34" charset="-128"/>
              <a:cs typeface="ＭＳ Ｐゴシック" charset="0"/>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lang="tr"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t>57</a:t>
            </a:fld>
            <a:endParaRPr lang="tr" altLang="en-US"/>
          </a:p>
        </p:txBody>
      </p:sp>
    </p:spTree>
    <p:extLst>
      <p:ext uri="{BB962C8B-B14F-4D97-AF65-F5344CB8AC3E}">
        <p14:creationId xmlns:p14="http://schemas.microsoft.com/office/powerpoint/2010/main" val="3159969816"/>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tr" sz="1200" b="0" i="0" u="none" kern="1200" baseline="0" dirty="0">
                <a:solidFill>
                  <a:schemeClr val="tx1"/>
                </a:solidFill>
                <a:latin typeface="+mn-lt"/>
                <a:ea typeface="MS PGothic" pitchFamily="34" charset="-128"/>
                <a:cs typeface="ＭＳ Ｐゴシック" charset="0"/>
              </a:rPr>
              <a:t>Ağustos 2020'de mevcut olan bazı depolama hizmeti örnekleri - Parantez içindeki rakamlar, ücretsiz kapasite teklifi ve maksimum ücretli kapasite değerlerini göstermektedir. </a:t>
            </a:r>
            <a:r>
              <a:rPr lang="tr-TR" sz="1200" b="0" i="0" u="none" kern="1200" baseline="0" dirty="0" smtClean="0">
                <a:solidFill>
                  <a:schemeClr val="tx1"/>
                </a:solidFill>
                <a:latin typeface="+mn-lt"/>
                <a:ea typeface="MS PGothic" pitchFamily="34" charset="-128"/>
                <a:cs typeface="ＭＳ Ｐゴシック" charset="0"/>
              </a:rPr>
              <a:t>Eğiticin</a:t>
            </a:r>
            <a:r>
              <a:rPr lang="tr" sz="1200" b="0" i="0" u="none" kern="1200" baseline="0" dirty="0" smtClean="0">
                <a:solidFill>
                  <a:schemeClr val="tx1"/>
                </a:solidFill>
                <a:latin typeface="+mn-lt"/>
                <a:ea typeface="MS PGothic" pitchFamily="34" charset="-128"/>
                <a:cs typeface="ＭＳ Ｐゴシック" charset="0"/>
              </a:rPr>
              <a:t>in </a:t>
            </a:r>
            <a:r>
              <a:rPr lang="tr" sz="1200" b="0" i="0" u="none" kern="1200" baseline="0" dirty="0">
                <a:solidFill>
                  <a:schemeClr val="tx1"/>
                </a:solidFill>
                <a:latin typeface="+mn-lt"/>
                <a:ea typeface="MS PGothic" pitchFamily="34" charset="-128"/>
                <a:cs typeface="ＭＳ Ｐゴシック" charset="0"/>
              </a:rPr>
              <a:t>şu anda soruşturmalarda karşılaştığımız makinelerde olmayan, ancak bulutta olabilecek şeylerin büyüklüğünü anlaması gerekir.</a:t>
            </a:r>
          </a:p>
          <a:p>
            <a:pPr marL="0" marR="0" lvl="0" indent="0" algn="l" defTabSz="457200" rtl="0" eaLnBrk="1" fontAlgn="auto" latinLnBrk="0" hangingPunct="1">
              <a:lnSpc>
                <a:spcPct val="100000"/>
              </a:lnSpc>
              <a:spcBef>
                <a:spcPts val="0"/>
              </a:spcBef>
              <a:spcAft>
                <a:spcPts val="0"/>
              </a:spcAft>
              <a:buClrTx/>
              <a:buSzTx/>
              <a:buFontTx/>
              <a:buNone/>
              <a:tabLst/>
              <a:defRPr/>
            </a:pPr>
            <a:endParaRPr lang="tr" sz="1200" kern="1200" dirty="0">
              <a:solidFill>
                <a:schemeClr val="tx1"/>
              </a:solidFill>
              <a:latin typeface="+mn-lt"/>
              <a:ea typeface="MS PGothic" pitchFamily="34" charset="-128"/>
              <a:cs typeface="ＭＳ Ｐゴシック"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tr" sz="1200" b="0" i="0" u="none" kern="1200" baseline="0" dirty="0">
                <a:solidFill>
                  <a:schemeClr val="tx1"/>
                </a:solidFill>
                <a:latin typeface="+mn-lt"/>
                <a:ea typeface="MS PGothic" pitchFamily="34" charset="-128"/>
                <a:cs typeface="ＭＳ Ｐゴシック" charset="0"/>
              </a:rPr>
              <a:t>Ayrıca, verilerin her iki yerde de bulunabileceği bir senkronizasyonun söz konusu olabileceğini de göz önünde bulundurmalıdırlar.</a:t>
            </a:r>
          </a:p>
          <a:p>
            <a:pPr marL="0" marR="0" lvl="0" indent="0" algn="l" defTabSz="457200" rtl="0" eaLnBrk="1" fontAlgn="auto" latinLnBrk="0" hangingPunct="1">
              <a:lnSpc>
                <a:spcPct val="100000"/>
              </a:lnSpc>
              <a:spcBef>
                <a:spcPts val="0"/>
              </a:spcBef>
              <a:spcAft>
                <a:spcPts val="0"/>
              </a:spcAft>
              <a:buClrTx/>
              <a:buSzTx/>
              <a:buFontTx/>
              <a:buNone/>
              <a:tabLst/>
              <a:defRPr/>
            </a:pPr>
            <a:endParaRPr lang="tr" sz="1200" kern="1200" dirty="0">
              <a:solidFill>
                <a:schemeClr val="tx1"/>
              </a:solidFill>
              <a:latin typeface="+mn-lt"/>
              <a:ea typeface="MS PGothic" pitchFamily="34" charset="-128"/>
              <a:cs typeface="ＭＳ Ｐゴシック"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tr" sz="1200" b="0" i="0" u="none" kern="1200" baseline="0" dirty="0">
                <a:solidFill>
                  <a:schemeClr val="tx1"/>
                </a:solidFill>
                <a:latin typeface="+mn-lt"/>
                <a:ea typeface="MS PGothic" pitchFamily="34" charset="-128"/>
                <a:cs typeface="ＭＳ Ｐゴシック" charset="0"/>
              </a:rPr>
              <a:t>Verilen örnek, 15 GB ücretsiz ve 16 TB maksimum kapasite sağlanan Mega.nz'dir. Veriler bir İnternet tarayıcısı üzerinden yüklenir ve ardından kullanıcı adı ve şifre ile giriş yapan herkes tarafından kullanılabilir. Veriler sunucuda şifrelenir ve sahibi (Kim DotCom), verileri şifrelenmiş olarak kolluk kuvvetlerine memnuniyetle teslim eder. </a:t>
            </a:r>
            <a:r>
              <a:rPr lang="tr" sz="1200" b="0" i="0" u="none" kern="1200" baseline="0" dirty="0">
                <a:solidFill>
                  <a:schemeClr val="tx1"/>
                </a:solidFill>
                <a:effectLst/>
                <a:latin typeface="+mn-lt"/>
                <a:ea typeface="MS PGothic" pitchFamily="34" charset="-128"/>
                <a:cs typeface="ＭＳ Ｐゴシック" charset="0"/>
              </a:rPr>
              <a:t>MEGA'nın kullandığı şifreleme protokolü, durağan dosyalarınız için standart 128-bit AES şifrelemesidir ve ayrıca verilerinizi aktarım sırasında yine 128-bit AES ile TLS protokolünü kullanarak şifreler. Bu, dosyalarınızın hem MEGA.nz sunucularındayken hem de yüklenirken veya indirilirken güvende olduğu anlamına gelir; böylece verileriniz ortadaki adam saldırılarına karşı güvende olur.</a:t>
            </a:r>
            <a:endParaRPr lang="tr"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t>58</a:t>
            </a:fld>
            <a:endParaRPr lang="tr" altLang="en-US"/>
          </a:p>
        </p:txBody>
      </p:sp>
    </p:spTree>
    <p:extLst>
      <p:ext uri="{BB962C8B-B14F-4D97-AF65-F5344CB8AC3E}">
        <p14:creationId xmlns:p14="http://schemas.microsoft.com/office/powerpoint/2010/main" val="2314106110"/>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b="0" i="0" u="none" baseline="0"/>
              <a:t>Mirai Botneti:</a:t>
            </a:r>
          </a:p>
          <a:p>
            <a:endParaRPr lang="tr" baseline="0" dirty="0"/>
          </a:p>
          <a:p>
            <a:pPr marL="0" marR="0" indent="0" algn="l" defTabSz="457200" rtl="0" eaLnBrk="1" fontAlgn="auto" latinLnBrk="0" hangingPunct="1">
              <a:lnSpc>
                <a:spcPct val="100000"/>
              </a:lnSpc>
              <a:spcBef>
                <a:spcPts val="0"/>
              </a:spcBef>
              <a:spcAft>
                <a:spcPts val="0"/>
              </a:spcAft>
              <a:buClrTx/>
              <a:buSzTx/>
              <a:buFontTx/>
              <a:buNone/>
              <a:tabLst/>
              <a:defRPr/>
            </a:pPr>
            <a:r>
              <a:rPr lang="tr" sz="1200" b="0" i="0" u="none" baseline="0">
                <a:latin typeface="Verdana" charset="0"/>
                <a:cs typeface="Verdana" charset="0"/>
              </a:rPr>
              <a:t>Olayda (Aralık 2016), </a:t>
            </a:r>
            <a:r>
              <a:rPr lang="tr" sz="1200" b="1" i="0" u="none" baseline="0">
                <a:latin typeface="Verdana" charset="0"/>
                <a:cs typeface="Verdana" charset="0"/>
              </a:rPr>
              <a:t>Netflix, Twitter, Spotify, Reddit, CNN, PayPal, Pinterest ve Fox New</a:t>
            </a:r>
            <a:r>
              <a:rPr lang="tr" sz="1200" b="0" i="0" u="none" baseline="0">
                <a:latin typeface="Verdana" charset="0"/>
                <a:cs typeface="Verdana" charset="0"/>
              </a:rPr>
              <a:t>s gibi İnternetteki en popüler sitelerden bazılarının yanı sıra </a:t>
            </a:r>
            <a:r>
              <a:rPr lang="tr" sz="1200" b="1" i="0" u="none" baseline="0">
                <a:latin typeface="Verdana" charset="0"/>
                <a:cs typeface="Verdana" charset="0"/>
              </a:rPr>
              <a:t>Guardian, New York Times ve Wall Street Journal </a:t>
            </a:r>
            <a:r>
              <a:rPr lang="tr" sz="1200" b="0" i="0" u="none" baseline="0">
                <a:latin typeface="Verdana" charset="0"/>
                <a:cs typeface="Verdana" charset="0"/>
              </a:rPr>
              <a:t>gibi gazeteler çevrim dışı bırakılmıştır.</a:t>
            </a:r>
          </a:p>
          <a:p>
            <a:endParaRPr lang="tr" dirty="0"/>
          </a:p>
          <a:p>
            <a:pPr marL="0" marR="0" indent="0" algn="l" defTabSz="457200" rtl="0" eaLnBrk="1" fontAlgn="auto" latinLnBrk="0" hangingPunct="1">
              <a:lnSpc>
                <a:spcPct val="100000"/>
              </a:lnSpc>
              <a:spcBef>
                <a:spcPts val="0"/>
              </a:spcBef>
              <a:spcAft>
                <a:spcPts val="0"/>
              </a:spcAft>
              <a:buClrTx/>
              <a:buSzTx/>
              <a:buFontTx/>
              <a:buNone/>
              <a:tabLst/>
              <a:defRPr/>
            </a:pPr>
            <a:r>
              <a:rPr lang="tr" sz="1200" b="0" i="0" u="none" baseline="0">
                <a:latin typeface="Verdana" charset="0"/>
                <a:cs typeface="Verdana" charset="0"/>
              </a:rPr>
              <a:t>Kesintinin nedeni, özel olarak tasarlanmış kötü amaçlı bir yazılım bulaşmış bir bilgisayar ağının (“botnet”), yük altında çökene kadar bir sunucuyu trafikle bombalamak üzere koordine edildiği bir dağıtık hizmet aksatma (DDoS) saldırısıydı.</a:t>
            </a:r>
          </a:p>
          <a:p>
            <a:pPr marL="0" indent="0" algn="l" rtl="0">
              <a:spcBef>
                <a:spcPts val="600"/>
              </a:spcBef>
              <a:spcAft>
                <a:spcPts val="600"/>
              </a:spcAft>
              <a:buFont typeface="Arial" charset="0"/>
              <a:buNone/>
            </a:pPr>
            <a:endParaRPr lang="tr" sz="1200" kern="1200" dirty="0">
              <a:solidFill>
                <a:schemeClr val="tx1"/>
              </a:solidFill>
              <a:latin typeface="+mn-lt"/>
              <a:ea typeface="MS PGothic" pitchFamily="34" charset="-128"/>
              <a:cs typeface="ＭＳ Ｐゴシック" charset="0"/>
            </a:endParaRPr>
          </a:p>
          <a:p>
            <a:pPr marL="0" indent="0" algn="l" rtl="0">
              <a:spcBef>
                <a:spcPts val="600"/>
              </a:spcBef>
              <a:spcAft>
                <a:spcPts val="600"/>
              </a:spcAft>
              <a:buFont typeface="Arial" charset="0"/>
              <a:buNone/>
            </a:pPr>
            <a:r>
              <a:rPr lang="tr" sz="1200" b="0" i="0" u="none" baseline="0">
                <a:latin typeface="Verdana" charset="0"/>
                <a:cs typeface="Verdana" charset="0"/>
              </a:rPr>
              <a:t>Genel olarak bilgisayarlardan oluşan diğer botnetlerin aksine, Mirai botneti büyük ölçüde dijital kameralar ve DVR oynatıcılar gibi "Nesnelerin İnterneti" (IoT) cihazlarından oluşuyordu.</a:t>
            </a:r>
          </a:p>
          <a:p>
            <a:pPr marL="0" indent="0" algn="l" rtl="0">
              <a:spcBef>
                <a:spcPts val="600"/>
              </a:spcBef>
              <a:spcAft>
                <a:spcPts val="600"/>
              </a:spcAft>
              <a:buFont typeface="Arial" charset="0"/>
              <a:buNone/>
            </a:pPr>
            <a:endParaRPr lang="tr" sz="1200" dirty="0">
              <a:latin typeface="Verdana" charset="0"/>
              <a:cs typeface="Verdana" charset="0"/>
            </a:endParaRPr>
          </a:p>
          <a:p>
            <a:pPr marL="0" indent="0" algn="l" rtl="0">
              <a:spcBef>
                <a:spcPts val="600"/>
              </a:spcBef>
              <a:spcAft>
                <a:spcPts val="600"/>
              </a:spcAft>
              <a:buFont typeface="Arial" charset="0"/>
              <a:buNone/>
            </a:pPr>
            <a:r>
              <a:rPr lang="tr" sz="1200" b="0" i="0" u="none" baseline="0">
                <a:latin typeface="Verdana" charset="0"/>
                <a:cs typeface="Verdana" charset="0"/>
              </a:rPr>
              <a:t>Aralarından seçim yapılabilecek çok sayıda İnternet bağlantılı cihaza sahip olduğu için, Mirai'den gelen saldırılar, daha önce çoğu DDoS saldırısının başarabildiğinden çok daha büyük olabilirdi. </a:t>
            </a:r>
          </a:p>
          <a:p>
            <a:pPr marL="0" indent="0" algn="l" rtl="0">
              <a:spcBef>
                <a:spcPts val="600"/>
              </a:spcBef>
              <a:spcAft>
                <a:spcPts val="600"/>
              </a:spcAft>
              <a:buFont typeface="Arial" charset="0"/>
              <a:buNone/>
            </a:pPr>
            <a:endParaRPr lang="tr" sz="1200" dirty="0">
              <a:latin typeface="Verdana" charset="0"/>
              <a:cs typeface="Verdana" charset="0"/>
            </a:endParaRPr>
          </a:p>
          <a:p>
            <a:pPr marL="0" indent="0" algn="l" rtl="0">
              <a:spcBef>
                <a:spcPts val="600"/>
              </a:spcBef>
              <a:spcAft>
                <a:spcPts val="600"/>
              </a:spcAft>
              <a:buFont typeface="Arial" charset="0"/>
              <a:buNone/>
            </a:pPr>
            <a:r>
              <a:rPr lang="tr" sz="1200" b="0" i="0" u="none" baseline="0">
                <a:latin typeface="Verdana" charset="0"/>
                <a:cs typeface="Verdana" charset="0"/>
              </a:rPr>
              <a:t>Saldırının "</a:t>
            </a:r>
            <a:r>
              <a:rPr lang="tr" sz="1200" b="1" i="0" u="none" baseline="0">
                <a:latin typeface="Verdana" charset="0"/>
                <a:cs typeface="Verdana" charset="0"/>
              </a:rPr>
              <a:t>100.000 kötü amaçlı uç nokta</a:t>
            </a:r>
            <a:r>
              <a:rPr lang="tr" sz="1200" b="0" i="0" u="none" baseline="0">
                <a:latin typeface="Verdana" charset="0"/>
                <a:cs typeface="Verdana" charset="0"/>
              </a:rPr>
              <a:t>" içerdiği tahmin ediliyordu ve Mirai'nin kayıtlara geçmiş benzer saldırılardan kabaca iki kat daha güçlü olarak 1,2 Tbps'lik olağanüstü saldırı gücüne sahip olduğu belirtilmiştir.</a:t>
            </a:r>
          </a:p>
          <a:p>
            <a:pPr marL="0" marR="0" lvl="0" indent="0" algn="l" defTabSz="457200" rtl="0" eaLnBrk="1" fontAlgn="auto" latinLnBrk="0" hangingPunct="1">
              <a:lnSpc>
                <a:spcPct val="100000"/>
              </a:lnSpc>
              <a:spcBef>
                <a:spcPts val="0"/>
              </a:spcBef>
              <a:spcAft>
                <a:spcPts val="0"/>
              </a:spcAft>
              <a:buClrTx/>
              <a:buSzTx/>
              <a:buFontTx/>
              <a:buNone/>
              <a:tabLst/>
              <a:defRPr/>
            </a:pPr>
            <a:endParaRPr lang="tr"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t>59</a:t>
            </a:fld>
            <a:endParaRPr lang="tr" altLang="en-US"/>
          </a:p>
        </p:txBody>
      </p:sp>
    </p:spTree>
    <p:extLst>
      <p:ext uri="{BB962C8B-B14F-4D97-AF65-F5344CB8AC3E}">
        <p14:creationId xmlns:p14="http://schemas.microsoft.com/office/powerpoint/2010/main" val="1930587700"/>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74638" indent="-274638" algn="just" rtl="0"/>
            <a:r>
              <a:rPr lang="tr" b="0" i="0" u="none" baseline="0"/>
              <a:t>Çevrim içi oyun, bir tür bilgisayar ağı üzerinden oynanan bir oyundur.  Bu ağ neredeyse her zaman İnternet veya eş değer bir teknolojidir, ancak oyunlar her zaman güncel teknolojiyi kullanmaktadır. İnternetten önce modemler ve modemlerden önce kablolu terminaller kullanılıyordu.  </a:t>
            </a:r>
          </a:p>
          <a:p>
            <a:pPr marL="274638" indent="-274638" algn="just" rtl="0"/>
            <a:r>
              <a:rPr lang="tr" b="0" i="0" u="none" baseline="0"/>
              <a:t>Çevrim içi oyunların yaygınlaşması, bilgisayar ağlarının küçük yerel ağlardan İnternete genişlemesine ve İnternet erişiminin büyümesine neden olmuştur. </a:t>
            </a:r>
          </a:p>
          <a:p>
            <a:pPr marL="271463" indent="-255588" algn="just" rtl="0"/>
            <a:r>
              <a:rPr lang="tr" b="0" i="0" u="none" baseline="0"/>
              <a:t>Çevrim içi oyunlar, basit metin tabanlı oyunlardan, aynı anda birçok oyuncunun yer aldığı, karmaşık grafikler ve sanal dünyaları içeren oyunlara kadar değişiklik gösterebilir. </a:t>
            </a:r>
          </a:p>
          <a:p>
            <a:pPr marL="274638" indent="-274638" algn="just" rtl="0"/>
            <a:r>
              <a:rPr lang="tr" b="1" i="0" u="none" baseline="0"/>
              <a:t>Birçok çevrim içi oyun, çevrim içi topluluklar arasında bağ kurarak tek oyunculu oyunların ötesinde bir sosyal etkinlik haline gelmiştir.</a:t>
            </a:r>
          </a:p>
          <a:p>
            <a:pPr marL="0" marR="0" lvl="0" indent="0" algn="l" defTabSz="457200" rtl="0" eaLnBrk="1" fontAlgn="auto" latinLnBrk="0" hangingPunct="1">
              <a:lnSpc>
                <a:spcPct val="100000"/>
              </a:lnSpc>
              <a:spcBef>
                <a:spcPts val="0"/>
              </a:spcBef>
              <a:spcAft>
                <a:spcPts val="0"/>
              </a:spcAft>
              <a:buClrTx/>
              <a:buSzTx/>
              <a:buFontTx/>
              <a:buNone/>
              <a:tabLst/>
              <a:defRPr/>
            </a:pPr>
            <a:endParaRPr lang="tr"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t>60</a:t>
            </a:fld>
            <a:endParaRPr lang="tr" altLang="en-US"/>
          </a:p>
        </p:txBody>
      </p:sp>
    </p:spTree>
    <p:extLst>
      <p:ext uri="{BB962C8B-B14F-4D97-AF65-F5344CB8AC3E}">
        <p14:creationId xmlns:p14="http://schemas.microsoft.com/office/powerpoint/2010/main" val="3302830526"/>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tr" sz="1200" b="0" i="0" u="none" kern="1200" baseline="0">
                <a:solidFill>
                  <a:schemeClr val="tx1"/>
                </a:solidFill>
                <a:latin typeface="+mn-lt"/>
                <a:ea typeface="MS PGothic" pitchFamily="34" charset="-128"/>
                <a:cs typeface="ＭＳ Ｐゴシック" charset="0"/>
              </a:rPr>
              <a:t>Solda, Ağustos 2020'de mevcut olan ticari haber grupları hizmetlerinin bir listesi yer almaktadır.</a:t>
            </a:r>
          </a:p>
          <a:p>
            <a:pPr marL="0" marR="0" lvl="0" indent="0" algn="l" defTabSz="457200" rtl="0" eaLnBrk="1" fontAlgn="auto" latinLnBrk="0" hangingPunct="1">
              <a:lnSpc>
                <a:spcPct val="100000"/>
              </a:lnSpc>
              <a:spcBef>
                <a:spcPts val="0"/>
              </a:spcBef>
              <a:spcAft>
                <a:spcPts val="0"/>
              </a:spcAft>
              <a:buClrTx/>
              <a:buSzTx/>
              <a:buFontTx/>
              <a:buNone/>
              <a:tabLst/>
              <a:defRPr/>
            </a:pPr>
            <a:r>
              <a:rPr lang="tr" sz="1200" b="0" i="0" u="none" kern="1200" baseline="0">
                <a:solidFill>
                  <a:schemeClr val="tx1"/>
                </a:solidFill>
                <a:latin typeface="+mn-lt"/>
                <a:ea typeface="MS PGothic" pitchFamily="34" charset="-128"/>
                <a:cs typeface="ＭＳ Ｐゴシック" charset="0"/>
              </a:rPr>
              <a:t>Sağda Giganews'in İnternet sitesi görülmektedir. Siber suç dünyasında gizlilik, güvenlik vb. hakkında konuşurken bu ekleme resim daha ilgi çekici olacaktır.</a:t>
            </a:r>
          </a:p>
        </p:txBody>
      </p:sp>
      <p:sp>
        <p:nvSpPr>
          <p:cNvPr id="4" name="Slide Number Placeholder 3"/>
          <p:cNvSpPr>
            <a:spLocks noGrp="1"/>
          </p:cNvSpPr>
          <p:nvPr>
            <p:ph type="sldNum" sz="quarter" idx="5"/>
          </p:nvPr>
        </p:nvSpPr>
        <p:spPr/>
        <p:txBody>
          <a:bodyPr/>
          <a:lstStyle/>
          <a:p>
            <a:pPr algn="l" rtl="0"/>
            <a:fld id="{C517488A-2FD4-4187-AAA7-AE40009BFB6A}" type="slidenum">
              <a:rPr/>
              <a:pPr/>
              <a:t>61</a:t>
            </a:fld>
            <a:endParaRPr lang="tr" altLang="en-US"/>
          </a:p>
        </p:txBody>
      </p:sp>
    </p:spTree>
    <p:extLst>
      <p:ext uri="{BB962C8B-B14F-4D97-AF65-F5344CB8AC3E}">
        <p14:creationId xmlns:p14="http://schemas.microsoft.com/office/powerpoint/2010/main" val="826665799"/>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lnSpc>
                <a:spcPct val="120000"/>
              </a:lnSpc>
            </a:pPr>
            <a:r>
              <a:rPr lang="tr" b="0" i="0" u="none" baseline="0" dirty="0"/>
              <a:t>Anında Mesajlaşma ve Sosyal Ağ siteleri, son yıllarda dünyanın her yerindeki diğer kullanıcılara anında ve kullanıcı dostu şekilde erişim sağlayan birçok iyi bilinen örnekle birlikte </a:t>
            </a:r>
            <a:r>
              <a:rPr lang="tr" b="1" i="0" u="none" baseline="0" dirty="0"/>
              <a:t>tercih edilen iletişim araçları</a:t>
            </a:r>
            <a:r>
              <a:rPr lang="tr" b="0" i="0" u="none" baseline="0" dirty="0"/>
              <a:t> olarak yerini almıştır. </a:t>
            </a:r>
          </a:p>
          <a:p>
            <a:pPr algn="l" rtl="0">
              <a:lnSpc>
                <a:spcPct val="120000"/>
              </a:lnSpc>
            </a:pPr>
            <a:r>
              <a:rPr lang="tr" b="0" i="0" u="none" baseline="0" dirty="0"/>
              <a:t>Bu sitelerin temel özelliği, </a:t>
            </a:r>
            <a:r>
              <a:rPr lang="tr" b="1" i="0" u="none" baseline="0" dirty="0"/>
              <a:t>kişisel bir profil</a:t>
            </a:r>
            <a:r>
              <a:rPr lang="tr" b="0" i="0" u="none" baseline="0" dirty="0"/>
              <a:t> oluşturma, kendinizle ilgili </a:t>
            </a:r>
            <a:r>
              <a:rPr lang="tr" b="1" i="0" u="none" baseline="0" dirty="0"/>
              <a:t>bilgileri paylaşma</a:t>
            </a:r>
            <a:r>
              <a:rPr lang="tr" b="0" i="0" u="none" baseline="0" dirty="0"/>
              <a:t> ve yeni insanlarla tanışma imkanı sunmalarıdır.  Fotoğraf, müzik ve video paylaşmak mümkündür. </a:t>
            </a:r>
          </a:p>
          <a:p>
            <a:pPr algn="l" rtl="0">
              <a:lnSpc>
                <a:spcPct val="120000"/>
              </a:lnSpc>
            </a:pPr>
            <a:r>
              <a:rPr lang="tr" b="0" i="0" u="none" baseline="0" dirty="0"/>
              <a:t>Kişiler tarafından paylaşılan </a:t>
            </a:r>
            <a:r>
              <a:rPr lang="tr" b="1" i="0" u="none" baseline="0" dirty="0"/>
              <a:t>kişisel bilgilerin</a:t>
            </a:r>
            <a:r>
              <a:rPr lang="tr" b="0" i="0" u="none" baseline="0" dirty="0"/>
              <a:t> miktarı onları, örneğin kimlik hırsızlığına karışanlar ve istismar amacıyla çocukları kandırmak isteyenler gibi </a:t>
            </a:r>
            <a:r>
              <a:rPr lang="tr" b="1" i="0" u="none" baseline="0" dirty="0"/>
              <a:t>suçlular için hedef </a:t>
            </a:r>
            <a:r>
              <a:rPr lang="tr" b="0" i="0" u="none" baseline="0" dirty="0"/>
              <a:t>haline getirebilir. </a:t>
            </a:r>
          </a:p>
          <a:p>
            <a:pPr algn="l" rtl="0">
              <a:lnSpc>
                <a:spcPct val="120000"/>
              </a:lnSpc>
            </a:pPr>
            <a:r>
              <a:rPr lang="tr" b="0" i="0" u="none" baseline="0" dirty="0"/>
              <a:t>Sosyal Ağ siteleri, </a:t>
            </a:r>
            <a:r>
              <a:rPr lang="tr" b="1" i="0" u="none" baseline="0" dirty="0"/>
              <a:t>kolluk kuvvetlerinin şüpheliler ve yasa dışı faaliyetler hakkında bilgi toplaması için çok yararlı araçlardır</a:t>
            </a:r>
            <a:r>
              <a:rPr lang="tr" b="0" i="0" u="none" baseline="0" dirty="0"/>
              <a:t>.</a:t>
            </a:r>
          </a:p>
          <a:p>
            <a:pPr algn="l" rtl="0">
              <a:lnSpc>
                <a:spcPct val="120000"/>
              </a:lnSpc>
            </a:pPr>
            <a:endParaRPr lang="tr" dirty="0"/>
          </a:p>
          <a:p>
            <a:pPr algn="l" rtl="0">
              <a:lnSpc>
                <a:spcPct val="120000"/>
              </a:lnSpc>
            </a:pPr>
            <a:r>
              <a:rPr lang="tr" b="1" i="0" u="none" baseline="0" dirty="0"/>
              <a:t>Anında mesajlaşma</a:t>
            </a:r>
            <a:r>
              <a:rPr lang="tr" b="0" i="0" u="none" baseline="0" dirty="0"/>
              <a:t>, ortak istemcileri kullanan iki veya daha fazla kişi arasında gerçek zamanlı doğrudan sohbetin bir şeklidir. </a:t>
            </a:r>
          </a:p>
          <a:p>
            <a:pPr algn="l" rtl="0">
              <a:lnSpc>
                <a:spcPct val="120000"/>
              </a:lnSpc>
            </a:pPr>
            <a:r>
              <a:rPr lang="tr" b="0" i="0" u="none" baseline="0" dirty="0"/>
              <a:t>Bu tür bir sohbet, birbirlerini tanımayan kişiler arasında iletişime imkan veren diğer sohbet türlerinin aksine, birbirlerini tanıyan kişiler arasındaki iletişimi içerir.  Suçluların anlık mesajlaşmayı bir iletişim yöntemi olarak kullandıkları bilinmektedir.</a:t>
            </a:r>
          </a:p>
          <a:p>
            <a:pPr marL="0" marR="0" lvl="0" indent="0" algn="l" defTabSz="457200" rtl="0" eaLnBrk="1" fontAlgn="auto" latinLnBrk="0" hangingPunct="1">
              <a:lnSpc>
                <a:spcPct val="100000"/>
              </a:lnSpc>
              <a:spcBef>
                <a:spcPts val="0"/>
              </a:spcBef>
              <a:spcAft>
                <a:spcPts val="0"/>
              </a:spcAft>
              <a:buClrTx/>
              <a:buSzTx/>
              <a:buFontTx/>
              <a:buNone/>
              <a:tabLst/>
              <a:defRPr/>
            </a:pPr>
            <a:endParaRPr lang="tr"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t>62</a:t>
            </a:fld>
            <a:endParaRPr lang="tr" altLang="en-US"/>
          </a:p>
        </p:txBody>
      </p:sp>
    </p:spTree>
    <p:extLst>
      <p:ext uri="{BB962C8B-B14F-4D97-AF65-F5344CB8AC3E}">
        <p14:creationId xmlns:p14="http://schemas.microsoft.com/office/powerpoint/2010/main" val="355542873"/>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lnSpc>
                <a:spcPct val="120000"/>
              </a:lnSpc>
            </a:pPr>
            <a:r>
              <a:rPr lang="tr-TR" b="0" i="0" u="none" baseline="0" dirty="0" smtClean="0"/>
              <a:t>Eğitici</a:t>
            </a:r>
            <a:r>
              <a:rPr lang="tr" b="0" i="0" u="none" baseline="0" dirty="0" smtClean="0"/>
              <a:t> </a:t>
            </a:r>
            <a:r>
              <a:rPr lang="tr" b="0" i="0" u="none" baseline="0" dirty="0"/>
              <a:t>bu resmin etkisine ve sosyal medyanın suç ve ceza soruşturması için neden bu kadar önemli bir alan olduğuna bakmak için kısa bir süre ayırmalıdır.</a:t>
            </a:r>
          </a:p>
          <a:p>
            <a:pPr algn="l" rtl="0">
              <a:lnSpc>
                <a:spcPct val="120000"/>
              </a:lnSpc>
            </a:pPr>
            <a:endParaRPr lang="tr" dirty="0"/>
          </a:p>
          <a:p>
            <a:pPr algn="l" rtl="0">
              <a:lnSpc>
                <a:spcPct val="120000"/>
              </a:lnSpc>
            </a:pPr>
            <a:r>
              <a:rPr lang="tr" b="0" i="0" u="none" baseline="0" dirty="0"/>
              <a:t>Resimde kullanım ve büyüme hızı vurgulanmaktadır.</a:t>
            </a:r>
          </a:p>
          <a:p>
            <a:pPr marL="0" marR="0" lvl="0" indent="0" algn="l" defTabSz="457200" rtl="0" eaLnBrk="1" fontAlgn="auto" latinLnBrk="0" hangingPunct="1">
              <a:lnSpc>
                <a:spcPct val="100000"/>
              </a:lnSpc>
              <a:spcBef>
                <a:spcPts val="0"/>
              </a:spcBef>
              <a:spcAft>
                <a:spcPts val="0"/>
              </a:spcAft>
              <a:buClrTx/>
              <a:buSzTx/>
              <a:buFontTx/>
              <a:buNone/>
              <a:tabLst/>
              <a:defRPr/>
            </a:pPr>
            <a:endParaRPr lang="tr"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t>63</a:t>
            </a:fld>
            <a:endParaRPr lang="tr" altLang="en-US"/>
          </a:p>
        </p:txBody>
      </p:sp>
    </p:spTree>
    <p:extLst>
      <p:ext uri="{BB962C8B-B14F-4D97-AF65-F5344CB8AC3E}">
        <p14:creationId xmlns:p14="http://schemas.microsoft.com/office/powerpoint/2010/main" val="1404652554"/>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tr" sz="1200" b="0" i="0" u="none" kern="1200" baseline="0">
                <a:solidFill>
                  <a:schemeClr val="tx1"/>
                </a:solidFill>
                <a:latin typeface="+mn-lt"/>
                <a:ea typeface="MS PGothic" pitchFamily="34" charset="-128"/>
                <a:cs typeface="ＭＳ Ｐゴシック" charset="0"/>
              </a:rPr>
              <a:t>İnsanların çevrim içi platformlarda paylaştığı tipik şeyler - Yetkiye sahiplerse ve bilgileri düzgün bir şekilde toplayabilirlerse kolluk kuvvetleri için imkanlar sağlar.</a:t>
            </a:r>
          </a:p>
        </p:txBody>
      </p:sp>
      <p:sp>
        <p:nvSpPr>
          <p:cNvPr id="4" name="Slide Number Placeholder 3"/>
          <p:cNvSpPr>
            <a:spLocks noGrp="1"/>
          </p:cNvSpPr>
          <p:nvPr>
            <p:ph type="sldNum" sz="quarter" idx="5"/>
          </p:nvPr>
        </p:nvSpPr>
        <p:spPr/>
        <p:txBody>
          <a:bodyPr/>
          <a:lstStyle/>
          <a:p>
            <a:pPr algn="l" rtl="0"/>
            <a:fld id="{C517488A-2FD4-4187-AAA7-AE40009BFB6A}" type="slidenum">
              <a:rPr/>
              <a:pPr/>
              <a:t>64</a:t>
            </a:fld>
            <a:endParaRPr lang="tr" altLang="en-US"/>
          </a:p>
        </p:txBody>
      </p:sp>
    </p:spTree>
    <p:extLst>
      <p:ext uri="{BB962C8B-B14F-4D97-AF65-F5344CB8AC3E}">
        <p14:creationId xmlns:p14="http://schemas.microsoft.com/office/powerpoint/2010/main" val="259004197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b="0" i="0" u="none" baseline="0"/>
              <a:t>Hangi cihazla karşılaştığımız önemli değil, çünkü hepsinin benzerlikleri var.</a:t>
            </a:r>
          </a:p>
          <a:p>
            <a:pPr algn="l" rtl="0"/>
            <a:r>
              <a:rPr lang="tr" b="0" i="0" u="none" baseline="0"/>
              <a:t>Cihazın ne yaptığını görebilmek ve çıktı alabilmek için bir ekran olması muhtemeldir.</a:t>
            </a:r>
          </a:p>
          <a:p>
            <a:pPr algn="l" rtl="0"/>
            <a:r>
              <a:rPr lang="tr" b="0" i="0" u="none" baseline="0"/>
              <a:t>Cihaza veri girmenin klavye veya fare kullanımı gibi bir yolu veya cihazla etkileşime girmek için bir dokunmatik ekran olacaktır.</a:t>
            </a:r>
          </a:p>
          <a:p>
            <a:pPr algn="l" rtl="0"/>
            <a:r>
              <a:rPr lang="tr" b="0" i="0" u="none" baseline="0"/>
              <a:t>Cihaz, verilerin kaydedilmesine olanak tanıyan bir miktar geçici depolama alanına (bellek) sahip olacaktır.</a:t>
            </a:r>
          </a:p>
          <a:p>
            <a:pPr algn="l" rtl="0"/>
            <a:r>
              <a:rPr lang="tr" b="0" i="0" u="none" baseline="0"/>
              <a:t>Hesaplama yapmasına olanak tanıyan bir işlemciye sahip olacaktır.</a:t>
            </a:r>
          </a:p>
          <a:p>
            <a:pPr algn="l" rtl="0"/>
            <a:r>
              <a:rPr lang="tr" b="0" i="0" u="none" baseline="0"/>
              <a:t>Biraz da kalıcı depolama alanı olacaktır.</a:t>
            </a:r>
          </a:p>
          <a:p>
            <a:pPr algn="l" rtl="0"/>
            <a:r>
              <a:rPr lang="tr" b="0" i="0" u="none" baseline="0"/>
              <a:t>Etkileşim için bir şeyleri ona bağlama imkanı olacaktır.</a:t>
            </a:r>
          </a:p>
          <a:p>
            <a:pPr algn="l" rtl="0"/>
            <a:r>
              <a:rPr lang="tr" b="0" i="0" u="none" baseline="0"/>
              <a:t>Muhtemelen bir ağa bağlanması gerekecektir.</a:t>
            </a:r>
          </a:p>
          <a:p>
            <a:pPr algn="l" rtl="0"/>
            <a:r>
              <a:rPr lang="tr" b="0" i="0" u="none" baseline="0"/>
              <a:t>Çalışmak için güce ihtiyacı vardır.</a:t>
            </a:r>
          </a:p>
          <a:p>
            <a:endParaRPr lang="tr" dirty="0"/>
          </a:p>
          <a:p>
            <a:pPr algn="l" rtl="0"/>
            <a:r>
              <a:rPr lang="tr" b="0" i="0" u="none" baseline="0"/>
              <a:t>Bir cihazın çalışan parçalarını açıklamaya çalışmak için hepsinin benzerlikleri olduğunu varsayacağız; böylece bu parçaların ne işe yaradığını anlayabiliriz.</a:t>
            </a:r>
          </a:p>
        </p:txBody>
      </p:sp>
      <p:sp>
        <p:nvSpPr>
          <p:cNvPr id="4" name="Slide Number Placeholder 3"/>
          <p:cNvSpPr>
            <a:spLocks noGrp="1"/>
          </p:cNvSpPr>
          <p:nvPr>
            <p:ph type="sldNum" sz="quarter" idx="5"/>
          </p:nvPr>
        </p:nvSpPr>
        <p:spPr/>
        <p:txBody>
          <a:bodyPr/>
          <a:lstStyle/>
          <a:p>
            <a:pPr algn="l" rtl="0"/>
            <a:fld id="{C517488A-2FD4-4187-AAA7-AE40009BFB6A}" type="slidenum">
              <a:rPr/>
              <a:pPr/>
              <a:t>6</a:t>
            </a:fld>
            <a:endParaRPr lang="tr" altLang="en-US"/>
          </a:p>
        </p:txBody>
      </p:sp>
    </p:spTree>
    <p:extLst>
      <p:ext uri="{BB962C8B-B14F-4D97-AF65-F5344CB8AC3E}">
        <p14:creationId xmlns:p14="http://schemas.microsoft.com/office/powerpoint/2010/main" val="2949564651"/>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b="0" i="0" u="none" baseline="0" dirty="0"/>
              <a:t>İnternet Üzerinden Sohbet (IRC) aslında biraz eski olan ancak yine de suçlular tarafından iletişim kurmak ve dosya alışverişi yapmak için kullanılan bir telekonferans sistemidir. </a:t>
            </a:r>
          </a:p>
          <a:p>
            <a:pPr algn="l" rtl="0"/>
            <a:r>
              <a:rPr lang="tr" b="0" i="0" u="none" baseline="0" dirty="0"/>
              <a:t>Metin tabanlı sanal toplantı odaları olan 'Kanallarda' yazılan mesajları paylaşan ve birbirine bağlanan bir dizi sunucu ile çalışır. </a:t>
            </a:r>
          </a:p>
          <a:p>
            <a:pPr algn="l" rtl="0"/>
            <a:r>
              <a:rPr lang="tr" b="0" i="0" u="none" baseline="0" dirty="0"/>
              <a:t>Tartışma konuları listelenir ve bir IRC istemcisi olan kullanıcılar, benzer fikirlere sahip kişilerle tartışmak için herhangi bir zamanda bir veya daha fazla kanala bağlanabilirler. </a:t>
            </a:r>
          </a:p>
          <a:p>
            <a:pPr algn="l" rtl="0"/>
            <a:r>
              <a:rPr lang="tr" b="0" i="0" u="none" baseline="0" dirty="0"/>
              <a:t>IRC, İnternetteki en kullanıcı dostu hizmet değildir ve çoğunlukla daha deneyimli ve muhtemelen daha yaşlı kullanıcılar tarafından kullanılır. </a:t>
            </a:r>
            <a:endParaRPr lang="tr" dirty="0"/>
          </a:p>
          <a:p>
            <a:pPr marL="0" marR="0" lvl="0" indent="0" algn="l" defTabSz="457200" rtl="0" eaLnBrk="1" fontAlgn="auto" latinLnBrk="0" hangingPunct="1">
              <a:lnSpc>
                <a:spcPct val="100000"/>
              </a:lnSpc>
              <a:spcBef>
                <a:spcPts val="0"/>
              </a:spcBef>
              <a:spcAft>
                <a:spcPts val="0"/>
              </a:spcAft>
              <a:buClrTx/>
              <a:buSzTx/>
              <a:buFontTx/>
              <a:buNone/>
              <a:tabLst/>
              <a:defRPr/>
            </a:pPr>
            <a:endParaRPr lang="tr"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t>65</a:t>
            </a:fld>
            <a:endParaRPr lang="tr" altLang="en-US"/>
          </a:p>
        </p:txBody>
      </p:sp>
    </p:spTree>
    <p:extLst>
      <p:ext uri="{BB962C8B-B14F-4D97-AF65-F5344CB8AC3E}">
        <p14:creationId xmlns:p14="http://schemas.microsoft.com/office/powerpoint/2010/main" val="1883873996"/>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lang="tr"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t>66</a:t>
            </a:fld>
            <a:endParaRPr lang="tr" altLang="en-US"/>
          </a:p>
        </p:txBody>
      </p:sp>
    </p:spTree>
    <p:extLst>
      <p:ext uri="{BB962C8B-B14F-4D97-AF65-F5344CB8AC3E}">
        <p14:creationId xmlns:p14="http://schemas.microsoft.com/office/powerpoint/2010/main" val="895238282"/>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tr" sz="1200" b="0" i="0" u="none" kern="1200" baseline="0" dirty="0">
                <a:solidFill>
                  <a:schemeClr val="tx1"/>
                </a:solidFill>
                <a:latin typeface="+mn-lt"/>
                <a:ea typeface="MS PGothic" pitchFamily="34" charset="-128"/>
                <a:cs typeface="ＭＳ Ｐゴシック" charset="0"/>
              </a:rPr>
              <a:t>Gösterilen simgeler Messenger, WhatsApp ve Telegram'a aittir.</a:t>
            </a:r>
          </a:p>
          <a:p>
            <a:pPr marL="0" marR="0" lvl="0" indent="0" algn="l" defTabSz="457200" rtl="0" eaLnBrk="1" fontAlgn="auto" latinLnBrk="0" hangingPunct="1">
              <a:lnSpc>
                <a:spcPct val="100000"/>
              </a:lnSpc>
              <a:spcBef>
                <a:spcPts val="0"/>
              </a:spcBef>
              <a:spcAft>
                <a:spcPts val="0"/>
              </a:spcAft>
              <a:buClrTx/>
              <a:buSzTx/>
              <a:buFontTx/>
              <a:buNone/>
              <a:tabLst/>
              <a:defRPr/>
            </a:pPr>
            <a:endParaRPr lang="tr" sz="1200" kern="1200" dirty="0">
              <a:solidFill>
                <a:schemeClr val="tx1"/>
              </a:solidFill>
              <a:latin typeface="+mn-lt"/>
              <a:ea typeface="MS PGothic" pitchFamily="34" charset="-128"/>
              <a:cs typeface="ＭＳ Ｐゴシック"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tr-TR" sz="1200" b="0" i="0" u="none" kern="1200" baseline="0" dirty="0" smtClean="0">
                <a:solidFill>
                  <a:schemeClr val="tx1"/>
                </a:solidFill>
                <a:latin typeface="+mn-lt"/>
                <a:ea typeface="MS PGothic" pitchFamily="34" charset="-128"/>
                <a:cs typeface="ＭＳ Ｐゴシック" charset="0"/>
              </a:rPr>
              <a:t>Eğitici</a:t>
            </a:r>
            <a:r>
              <a:rPr lang="tr" sz="1200" b="0" i="0" u="none" kern="1200" baseline="0" dirty="0" smtClean="0">
                <a:solidFill>
                  <a:schemeClr val="tx1"/>
                </a:solidFill>
                <a:latin typeface="+mn-lt"/>
                <a:ea typeface="MS PGothic" pitchFamily="34" charset="-128"/>
                <a:cs typeface="ＭＳ Ｐゴシック" charset="0"/>
              </a:rPr>
              <a:t>, </a:t>
            </a:r>
            <a:r>
              <a:rPr lang="tr" sz="1200" b="0" i="0" u="none" kern="1200" baseline="0" dirty="0">
                <a:solidFill>
                  <a:schemeClr val="tx1"/>
                </a:solidFill>
                <a:latin typeface="+mn-lt"/>
                <a:ea typeface="MS PGothic" pitchFamily="34" charset="-128"/>
                <a:cs typeface="ＭＳ Ｐゴシック" charset="0"/>
              </a:rPr>
              <a:t>mesajlaşma uygulamalarının ne olduğunu ve sundukları basit metinlerle mesajlaşma imkanlarını bilmeli, resimlerin, seslerin, dosyaların ve videoların nasıl gönderilip alındığını ve ardından bir sonraki slaytta VOIP olarak görünen görüntülü aramayı öğrenmelidir.</a:t>
            </a:r>
          </a:p>
        </p:txBody>
      </p:sp>
      <p:sp>
        <p:nvSpPr>
          <p:cNvPr id="4" name="Slide Number Placeholder 3"/>
          <p:cNvSpPr>
            <a:spLocks noGrp="1"/>
          </p:cNvSpPr>
          <p:nvPr>
            <p:ph type="sldNum" sz="quarter" idx="5"/>
          </p:nvPr>
        </p:nvSpPr>
        <p:spPr/>
        <p:txBody>
          <a:bodyPr/>
          <a:lstStyle/>
          <a:p>
            <a:pPr algn="l" rtl="0"/>
            <a:fld id="{C517488A-2FD4-4187-AAA7-AE40009BFB6A}" type="slidenum">
              <a:rPr/>
              <a:pPr/>
              <a:t>67</a:t>
            </a:fld>
            <a:endParaRPr lang="tr" altLang="en-US"/>
          </a:p>
        </p:txBody>
      </p:sp>
    </p:spTree>
    <p:extLst>
      <p:ext uri="{BB962C8B-B14F-4D97-AF65-F5344CB8AC3E}">
        <p14:creationId xmlns:p14="http://schemas.microsoft.com/office/powerpoint/2010/main" val="730524492"/>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tr" sz="1200" b="0" i="0" u="none" kern="1200" baseline="0">
                <a:solidFill>
                  <a:schemeClr val="tx1"/>
                </a:solidFill>
                <a:latin typeface="+mn-lt"/>
                <a:ea typeface="MS PGothic" pitchFamily="34" charset="-128"/>
                <a:cs typeface="ＭＳ Ｐゴシック" charset="0"/>
              </a:rPr>
              <a:t>Mesajlaşma uygulamalarının doğal bir uzantısıdır, ancak şimdi sadece ticari ve kurumsal ortamlarda değil, aynı zamanda evlerde de görülüyor.</a:t>
            </a:r>
          </a:p>
          <a:p>
            <a:pPr marL="0" marR="0" lvl="0" indent="0" algn="l" defTabSz="457200" rtl="0" eaLnBrk="1" fontAlgn="auto" latinLnBrk="0" hangingPunct="1">
              <a:lnSpc>
                <a:spcPct val="100000"/>
              </a:lnSpc>
              <a:spcBef>
                <a:spcPts val="0"/>
              </a:spcBef>
              <a:spcAft>
                <a:spcPts val="0"/>
              </a:spcAft>
              <a:buClrTx/>
              <a:buSzTx/>
              <a:buFontTx/>
              <a:buNone/>
              <a:tabLst/>
              <a:defRPr/>
            </a:pPr>
            <a:endParaRPr lang="tr" sz="1200" kern="1200" dirty="0">
              <a:solidFill>
                <a:schemeClr val="tx1"/>
              </a:solidFill>
              <a:latin typeface="+mn-lt"/>
              <a:ea typeface="MS PGothic" pitchFamily="34" charset="-128"/>
              <a:cs typeface="ＭＳ Ｐゴシック"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tr" sz="1200" b="0" i="0" u="none" kern="1200" baseline="0">
                <a:solidFill>
                  <a:schemeClr val="tx1"/>
                </a:solidFill>
                <a:latin typeface="+mn-lt"/>
                <a:ea typeface="MS PGothic" pitchFamily="34" charset="-128"/>
                <a:cs typeface="ＭＳ Ｐゴシック" charset="0"/>
              </a:rPr>
              <a:t>COVID'den önce kimsenin duymadığı bir şirket olan Zoom, normalde bizzat buluşamayacak kişiler arasında bağlantı kurma imkanı sunarak bir anda şöhrete kavuştu. </a:t>
            </a:r>
          </a:p>
          <a:p>
            <a:pPr marL="0" marR="0" lvl="0" indent="0" algn="l" defTabSz="457200" rtl="0" eaLnBrk="1" fontAlgn="auto" latinLnBrk="0" hangingPunct="1">
              <a:lnSpc>
                <a:spcPct val="100000"/>
              </a:lnSpc>
              <a:spcBef>
                <a:spcPts val="0"/>
              </a:spcBef>
              <a:spcAft>
                <a:spcPts val="0"/>
              </a:spcAft>
              <a:buClrTx/>
              <a:buSzTx/>
              <a:buFontTx/>
              <a:buNone/>
              <a:tabLst/>
              <a:defRPr/>
            </a:pPr>
            <a:endParaRPr lang="tr" sz="1200" kern="1200" dirty="0">
              <a:solidFill>
                <a:schemeClr val="tx1"/>
              </a:solidFill>
              <a:latin typeface="+mn-lt"/>
              <a:ea typeface="MS PGothic" pitchFamily="34" charset="-128"/>
              <a:cs typeface="ＭＳ Ｐゴシック" charset="0"/>
            </a:endParaRPr>
          </a:p>
          <a:p>
            <a:pPr algn="l" rtl="0" fontAlgn="base"/>
            <a:r>
              <a:rPr lang="tr" b="0" i="0" u="none" baseline="0">
                <a:solidFill>
                  <a:srgbClr val="000000"/>
                </a:solidFill>
                <a:effectLst/>
                <a:latin typeface="Lato"/>
              </a:rPr>
              <a:t>Zoom, ticari kullanıma yönelik bir video konferans uygulamasıdır. 2011 yılında Eric Yuan tarafından kuruldu ve Ocak 2013'te piyasaya sürüldü.</a:t>
            </a:r>
          </a:p>
          <a:p>
            <a:pPr algn="l" rtl="0" fontAlgn="base"/>
            <a:r>
              <a:rPr lang="tr" b="0" i="0" u="none" baseline="0">
                <a:solidFill>
                  <a:srgbClr val="000000"/>
                </a:solidFill>
                <a:effectLst/>
                <a:latin typeface="Lato"/>
              </a:rPr>
              <a:t>Zoom, önemli bir popülerlik kazanıp sonraki yıllarda karlı bir şekilde çalışmaya başlamış olsa da, 2020 koronavirüs salgını sırasında gerçek anlamda halkın bilincine yerleşti. Dünyanın her yerinden kullanıcılar, virüsün yayılmasını durdurmak için gerçekleştirilen karantinalar sırasında iletişimde kalmak için Zoom'a yöneldiler.</a:t>
            </a:r>
          </a:p>
          <a:p>
            <a:pPr marL="0" marR="0" lvl="0" indent="0" algn="l" defTabSz="457200" rtl="0" eaLnBrk="1" fontAlgn="auto" latinLnBrk="0" hangingPunct="1">
              <a:lnSpc>
                <a:spcPct val="100000"/>
              </a:lnSpc>
              <a:spcBef>
                <a:spcPts val="0"/>
              </a:spcBef>
              <a:spcAft>
                <a:spcPts val="0"/>
              </a:spcAft>
              <a:buClrTx/>
              <a:buSzTx/>
              <a:buFontTx/>
              <a:buNone/>
              <a:tabLst/>
              <a:defRPr/>
            </a:pPr>
            <a:endParaRPr lang="tr" sz="1200" kern="1200" dirty="0">
              <a:solidFill>
                <a:schemeClr val="tx1"/>
              </a:solidFill>
              <a:latin typeface="+mn-lt"/>
              <a:ea typeface="MS PGothic" pitchFamily="34" charset="-128"/>
              <a:cs typeface="ＭＳ Ｐゴシック"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tr" b="0" i="0" u="none" baseline="0">
                <a:solidFill>
                  <a:srgbClr val="000000"/>
                </a:solidFill>
                <a:effectLst/>
                <a:latin typeface="Lato"/>
              </a:rPr>
              <a:t>İnsanların bu tercihi nedeniyle Zoom kullanımı Mart 2020'de arttı. Yuan bir blog gönderisinde, Zoom'un o ay boyunca </a:t>
            </a:r>
            <a:r>
              <a:rPr lang="tr" b="0" i="0" u="sng" baseline="0">
                <a:solidFill>
                  <a:srgbClr val="0087D0"/>
                </a:solidFill>
                <a:effectLst/>
                <a:latin typeface="Lato"/>
                <a:hlinkClick r:id="rId3"/>
              </a:rPr>
              <a:t>günlük 200 milyon toplantı katılımcısı</a:t>
            </a:r>
            <a:r>
              <a:rPr lang="tr" b="0" i="0" u="none" baseline="0">
                <a:solidFill>
                  <a:srgbClr val="0087D0"/>
                </a:solidFill>
                <a:effectLst/>
                <a:latin typeface="Lato"/>
                <a:hlinkClick r:id="rId3"/>
              </a:rPr>
              <a:t> </a:t>
            </a:r>
            <a:r>
              <a:rPr lang="tr" b="0" i="0" u="none" baseline="0">
                <a:solidFill>
                  <a:srgbClr val="000000"/>
                </a:solidFill>
                <a:effectLst/>
                <a:latin typeface="Lato"/>
              </a:rPr>
              <a:t>(günlük aktif kullanıcı değil) ağırladığını belirtti. Ertesi ay bu rakam </a:t>
            </a:r>
            <a:r>
              <a:rPr lang="tr" b="0" i="0" u="sng" baseline="0">
                <a:solidFill>
                  <a:srgbClr val="0087D0"/>
                </a:solidFill>
                <a:effectLst/>
                <a:latin typeface="Lato"/>
                <a:hlinkClick r:id="rId4"/>
              </a:rPr>
              <a:t>300 milyona</a:t>
            </a:r>
            <a:r>
              <a:rPr lang="tr" b="0" i="0" u="none" baseline="0">
                <a:solidFill>
                  <a:srgbClr val="0087D0"/>
                </a:solidFill>
                <a:effectLst/>
                <a:latin typeface="Lato"/>
                <a:hlinkClick r:id="rId4"/>
              </a:rPr>
              <a:t> </a:t>
            </a:r>
            <a:r>
              <a:rPr lang="tr" b="0" i="0" u="none" baseline="0">
                <a:solidFill>
                  <a:srgbClr val="000000"/>
                </a:solidFill>
                <a:effectLst/>
                <a:latin typeface="Lato"/>
              </a:rPr>
              <a:t>çıktı.  Aralık 2019'da ise bu rakam 10 milyondu.</a:t>
            </a:r>
            <a:endParaRPr lang="tr"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t>68</a:t>
            </a:fld>
            <a:endParaRPr lang="tr" altLang="en-US"/>
          </a:p>
        </p:txBody>
      </p:sp>
    </p:spTree>
    <p:extLst>
      <p:ext uri="{BB962C8B-B14F-4D97-AF65-F5344CB8AC3E}">
        <p14:creationId xmlns:p14="http://schemas.microsoft.com/office/powerpoint/2010/main" val="2044540466"/>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lang="tr"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t>69</a:t>
            </a:fld>
            <a:endParaRPr lang="tr" altLang="en-US"/>
          </a:p>
        </p:txBody>
      </p:sp>
    </p:spTree>
    <p:extLst>
      <p:ext uri="{BB962C8B-B14F-4D97-AF65-F5344CB8AC3E}">
        <p14:creationId xmlns:p14="http://schemas.microsoft.com/office/powerpoint/2010/main" val="2959759879"/>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 dirty="0"/>
          </a:p>
        </p:txBody>
      </p:sp>
      <p:sp>
        <p:nvSpPr>
          <p:cNvPr id="4" name="Slide Number Placeholder 3"/>
          <p:cNvSpPr>
            <a:spLocks noGrp="1"/>
          </p:cNvSpPr>
          <p:nvPr>
            <p:ph type="sldNum" sz="quarter" idx="5"/>
          </p:nvPr>
        </p:nvSpPr>
        <p:spPr/>
        <p:txBody>
          <a:bodyPr/>
          <a:lstStyle/>
          <a:p>
            <a:pPr algn="l" rtl="0"/>
            <a:fld id="{C517488A-2FD4-4187-AAA7-AE40009BFB6A}" type="slidenum">
              <a:rPr/>
              <a:pPr/>
              <a:t>70</a:t>
            </a:fld>
            <a:endParaRPr lang="tr" altLang="en-US"/>
          </a:p>
        </p:txBody>
      </p:sp>
    </p:spTree>
    <p:extLst>
      <p:ext uri="{BB962C8B-B14F-4D97-AF65-F5344CB8AC3E}">
        <p14:creationId xmlns:p14="http://schemas.microsoft.com/office/powerpoint/2010/main" val="52423125"/>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 dirty="0"/>
          </a:p>
        </p:txBody>
      </p:sp>
      <p:sp>
        <p:nvSpPr>
          <p:cNvPr id="4" name="Slide Number Placeholder 3"/>
          <p:cNvSpPr>
            <a:spLocks noGrp="1"/>
          </p:cNvSpPr>
          <p:nvPr>
            <p:ph type="sldNum" sz="quarter" idx="5"/>
          </p:nvPr>
        </p:nvSpPr>
        <p:spPr/>
        <p:txBody>
          <a:bodyPr/>
          <a:lstStyle/>
          <a:p>
            <a:pPr algn="l" rtl="0"/>
            <a:fld id="{C517488A-2FD4-4187-AAA7-AE40009BFB6A}" type="slidenum">
              <a:rPr/>
              <a:pPr/>
              <a:t>72</a:t>
            </a:fld>
            <a:endParaRPr lang="tr" altLang="en-US"/>
          </a:p>
        </p:txBody>
      </p:sp>
    </p:spTree>
    <p:extLst>
      <p:ext uri="{BB962C8B-B14F-4D97-AF65-F5344CB8AC3E}">
        <p14:creationId xmlns:p14="http://schemas.microsoft.com/office/powerpoint/2010/main" val="2804134600"/>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sz="1200" b="0" i="0" u="none" kern="1200" baseline="0" dirty="0">
                <a:solidFill>
                  <a:schemeClr val="tx1"/>
                </a:solidFill>
                <a:effectLst/>
                <a:latin typeface="+mn-lt"/>
                <a:ea typeface="MS PGothic" pitchFamily="34" charset="-128"/>
                <a:cs typeface="ＭＳ Ｐゴシック" charset="0"/>
              </a:rPr>
              <a:t>İnternet, hizmet ve bilgi sağlayıcıların genel olarak verileri yayımlamak ve halkla paylaşmak istediği bir yer olsa da, sınırlı bir grup insanın özel amaçlar doğrultusunda erişebildiği daha özel alanlara da talep vardır. Bu alanlardan bazıları, yalnızca doğru adrese sahip kişiler tarafından ulaşılabilen genel erişime açık yerlerdir. Örneğin, düğün fotoğraflarını aile ve arkadaşlarıyla paylaşmak isteyen çifti ele alalım. İnternetteki her kullanıcının fotoğrafları görmesini istemezler. Bu durumda resimleri bir bulut hizmeti sağlayıcısına yükleyebilir ve galeri bağlantısını yalnızca arkadaşları ve aileleriyle paylaşabilirler. Elbette bu, özel verileri paylaşmanın çok güvenli bir yolu değildir, ancak kolaydır ve fotoğraflar çok gizli görülmediğinden, bu çözüm çoğu insan için yeterli olabilir. </a:t>
            </a:r>
            <a:endParaRPr lang="tr" noProof="0" dirty="0"/>
          </a:p>
          <a:p>
            <a:pPr algn="l" rtl="0"/>
            <a:r>
              <a:rPr lang="tr" sz="1200" b="0" i="0" u="none" kern="1200" baseline="0" dirty="0">
                <a:solidFill>
                  <a:schemeClr val="tx1"/>
                </a:solidFill>
                <a:effectLst/>
                <a:latin typeface="+mn-lt"/>
                <a:ea typeface="MS PGothic" pitchFamily="34" charset="-128"/>
                <a:cs typeface="ＭＳ Ｐゴシック" charset="0"/>
              </a:rPr>
              <a:t>İnternette oturum açma bilgilerinin gerekli olduğu başka gizli alanlar da vardır. Tipik bir ilan panosu ve normal bir e-posta hesabı, oturum açma zorunluluğu nedeniyle bir arama motoru tarafından bulunamayan veya erişilemeyen iki özel alan örneğidir. Genel kullanıma açık arama motorlarından kasıtlı olarak gizlenen sitelerin yanı sıra, içerikleri onlar tarafından anlaşılamadığı veya analiz edilemediği için arama motorları tarafından indekslenemeyen siteler ve veri tabanları da bulunmaktadır. </a:t>
            </a:r>
            <a:endParaRPr lang="tr" noProof="0" dirty="0"/>
          </a:p>
          <a:p>
            <a:pPr algn="l" rtl="0"/>
            <a:r>
              <a:rPr lang="tr" sz="1200" b="0" i="0" u="none" kern="1200" baseline="0" dirty="0">
                <a:solidFill>
                  <a:schemeClr val="tx1"/>
                </a:solidFill>
                <a:effectLst/>
                <a:latin typeface="+mn-lt"/>
                <a:ea typeface="MS PGothic" pitchFamily="34" charset="-128"/>
                <a:cs typeface="ＭＳ Ｐゴシック" charset="0"/>
              </a:rPr>
              <a:t>Arama motorlarından gizlenen tüm İnternet alanları topluca "</a:t>
            </a:r>
            <a:r>
              <a:rPr lang="tr" sz="1200" b="1" i="0" u="none" kern="1200" baseline="0" dirty="0">
                <a:solidFill>
                  <a:schemeClr val="tx1"/>
                </a:solidFill>
                <a:effectLst/>
                <a:latin typeface="+mn-lt"/>
                <a:ea typeface="MS PGothic" pitchFamily="34" charset="-128"/>
                <a:cs typeface="ＭＳ Ｐゴシック" charset="0"/>
              </a:rPr>
              <a:t>Derin Ağ</a:t>
            </a:r>
            <a:r>
              <a:rPr lang="tr" sz="1200" b="0" i="0" u="none" kern="1200" baseline="0" dirty="0">
                <a:solidFill>
                  <a:schemeClr val="tx1"/>
                </a:solidFill>
                <a:effectLst/>
                <a:latin typeface="+mn-lt"/>
                <a:ea typeface="MS PGothic" pitchFamily="34" charset="-128"/>
                <a:cs typeface="ＭＳ Ｐゴシック" charset="0"/>
              </a:rPr>
              <a:t>" olarak adlandırılır (diğer adları arasında "Gizli Ağ" ve "Görünmez Ağ" yer alır).</a:t>
            </a:r>
          </a:p>
          <a:p>
            <a:pPr algn="l" rtl="0"/>
            <a:r>
              <a:rPr lang="tr" sz="1200" b="0" i="0" u="none" kern="1200" baseline="0" dirty="0">
                <a:solidFill>
                  <a:schemeClr val="tx1"/>
                </a:solidFill>
                <a:effectLst/>
                <a:latin typeface="+mn-lt"/>
                <a:ea typeface="MS PGothic" pitchFamily="34" charset="-128"/>
                <a:cs typeface="ＭＳ Ｐゴシック" charset="0"/>
              </a:rPr>
              <a:t> </a:t>
            </a:r>
            <a:endParaRPr lang="tr" noProof="0" dirty="0"/>
          </a:p>
          <a:p>
            <a:pPr marL="0" marR="0" indent="0" algn="l" defTabSz="457200" rtl="0" eaLnBrk="1" fontAlgn="auto" latinLnBrk="0" hangingPunct="1">
              <a:lnSpc>
                <a:spcPct val="100000"/>
              </a:lnSpc>
              <a:spcBef>
                <a:spcPts val="0"/>
              </a:spcBef>
              <a:spcAft>
                <a:spcPts val="0"/>
              </a:spcAft>
              <a:buClrTx/>
              <a:buSzTx/>
              <a:buFontTx/>
              <a:buNone/>
              <a:tabLst/>
              <a:defRPr/>
            </a:pPr>
            <a:r>
              <a:rPr lang="tr" sz="1200" b="0" i="0" u="none" kern="1200" baseline="0" dirty="0">
                <a:solidFill>
                  <a:schemeClr val="tx1"/>
                </a:solidFill>
                <a:effectLst/>
                <a:latin typeface="+mn-lt"/>
                <a:ea typeface="MS PGothic" pitchFamily="34" charset="-128"/>
                <a:cs typeface="ＭＳ Ｐゴシック" charset="0"/>
              </a:rPr>
              <a:t>Arama motorları tarafından indekslenmeyen siteler, veri tabanları ve belgelerin yanı sıra, Derin Ağın başka bir katmanı daha vardır: "</a:t>
            </a:r>
            <a:r>
              <a:rPr lang="tr" sz="1200" b="1" i="0" u="none" kern="1200" baseline="0" dirty="0">
                <a:solidFill>
                  <a:schemeClr val="tx1"/>
                </a:solidFill>
                <a:effectLst/>
                <a:latin typeface="+mn-lt"/>
                <a:ea typeface="MS PGothic" pitchFamily="34" charset="-128"/>
                <a:cs typeface="ＭＳ Ｐゴシック" charset="0"/>
              </a:rPr>
              <a:t>Karanlık Ağ</a:t>
            </a:r>
            <a:r>
              <a:rPr lang="tr" sz="1200" b="0" i="0" u="none" kern="1200" baseline="0" dirty="0">
                <a:solidFill>
                  <a:schemeClr val="tx1"/>
                </a:solidFill>
                <a:effectLst/>
                <a:latin typeface="+mn-lt"/>
                <a:ea typeface="MS PGothic" pitchFamily="34" charset="-128"/>
                <a:cs typeface="ＭＳ Ｐゴシック" charset="0"/>
              </a:rPr>
              <a:t>". Karanlık Ağ, standart arama motorlarıyla aranamaz. Ancak, adres veya oturum açma bilgileri ziyaretçi tarafından biliniyorsa Derin Ağ sitelerine normal bir İnternet tarayıcısı ile erişilebilirken, bu, Karanlık Ağ siteleri için geçerli değildir. </a:t>
            </a:r>
          </a:p>
          <a:p>
            <a:pPr marL="0" marR="0" indent="0" algn="l" defTabSz="457200" rtl="0" eaLnBrk="1" fontAlgn="auto" latinLnBrk="0" hangingPunct="1">
              <a:lnSpc>
                <a:spcPct val="100000"/>
              </a:lnSpc>
              <a:spcBef>
                <a:spcPts val="0"/>
              </a:spcBef>
              <a:spcAft>
                <a:spcPts val="0"/>
              </a:spcAft>
              <a:buClrTx/>
              <a:buSzTx/>
              <a:buFontTx/>
              <a:buNone/>
              <a:tabLst/>
              <a:defRPr/>
            </a:pPr>
            <a:endParaRPr lang="tr" sz="1200" kern="1200" noProof="0" dirty="0">
              <a:solidFill>
                <a:schemeClr val="tx1"/>
              </a:solidFill>
              <a:effectLst/>
              <a:latin typeface="+mn-lt"/>
              <a:ea typeface="MS PGothic" pitchFamily="34" charset="-128"/>
              <a:cs typeface="ＭＳ Ｐゴシック" charset="0"/>
            </a:endParaRPr>
          </a:p>
          <a:p>
            <a:pPr marL="0" marR="0" indent="0" algn="l" defTabSz="457200" rtl="0" eaLnBrk="1" fontAlgn="auto" latinLnBrk="0" hangingPunct="1">
              <a:lnSpc>
                <a:spcPct val="100000"/>
              </a:lnSpc>
              <a:spcBef>
                <a:spcPts val="0"/>
              </a:spcBef>
              <a:spcAft>
                <a:spcPts val="0"/>
              </a:spcAft>
              <a:buClrTx/>
              <a:buSzTx/>
              <a:buFontTx/>
              <a:buNone/>
              <a:tabLst/>
              <a:defRPr/>
            </a:pPr>
            <a:r>
              <a:rPr lang="tr" sz="1200" b="1" i="0" u="none" kern="1200" baseline="0" dirty="0">
                <a:solidFill>
                  <a:schemeClr val="tx1"/>
                </a:solidFill>
                <a:effectLst/>
                <a:latin typeface="+mn-lt"/>
                <a:ea typeface="MS PGothic" pitchFamily="34" charset="-128"/>
                <a:cs typeface="ＭＳ Ｐゴシック" charset="0"/>
              </a:rPr>
              <a:t>Karanlık Ağ</a:t>
            </a:r>
            <a:r>
              <a:rPr lang="tr" sz="1200" b="0" i="0" u="none" kern="1200" baseline="0" dirty="0">
                <a:solidFill>
                  <a:schemeClr val="tx1"/>
                </a:solidFill>
                <a:effectLst/>
                <a:latin typeface="+mn-lt"/>
                <a:ea typeface="MS PGothic" pitchFamily="34" charset="-128"/>
                <a:cs typeface="ＭＳ Ｐゴシック" charset="0"/>
              </a:rPr>
              <a:t>, küçük eşler arası ağların yanı sıra Freenet, I2P ve ToR gibi büyük popüler ağlardan oluşur.</a:t>
            </a:r>
            <a:endParaRPr lang="tr" b="0" noProof="0" dirty="0"/>
          </a:p>
          <a:p>
            <a:pPr marL="0" marR="0" lvl="0" indent="0" algn="l" defTabSz="457200" rtl="0" eaLnBrk="1" fontAlgn="auto" latinLnBrk="0" hangingPunct="1">
              <a:lnSpc>
                <a:spcPct val="100000"/>
              </a:lnSpc>
              <a:spcBef>
                <a:spcPts val="0"/>
              </a:spcBef>
              <a:spcAft>
                <a:spcPts val="0"/>
              </a:spcAft>
              <a:buClrTx/>
              <a:buSzTx/>
              <a:buFontTx/>
              <a:buNone/>
              <a:tabLst/>
              <a:defRPr/>
            </a:pPr>
            <a:endParaRPr lang="tr"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t>73</a:t>
            </a:fld>
            <a:endParaRPr lang="tr" altLang="en-US"/>
          </a:p>
        </p:txBody>
      </p:sp>
    </p:spTree>
    <p:extLst>
      <p:ext uri="{BB962C8B-B14F-4D97-AF65-F5344CB8AC3E}">
        <p14:creationId xmlns:p14="http://schemas.microsoft.com/office/powerpoint/2010/main" val="1415792373"/>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lang="tr"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t>74</a:t>
            </a:fld>
            <a:endParaRPr lang="tr" altLang="en-US"/>
          </a:p>
        </p:txBody>
      </p:sp>
    </p:spTree>
    <p:extLst>
      <p:ext uri="{BB962C8B-B14F-4D97-AF65-F5344CB8AC3E}">
        <p14:creationId xmlns:p14="http://schemas.microsoft.com/office/powerpoint/2010/main" val="3815097134"/>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tr" sz="1200" b="0" i="0" u="none" kern="1200" baseline="0">
                <a:solidFill>
                  <a:schemeClr val="tx1"/>
                </a:solidFill>
                <a:latin typeface="+mn-lt"/>
                <a:ea typeface="MS PGothic" pitchFamily="34" charset="-128"/>
                <a:cs typeface="ＭＳ Ｐゴシック" charset="0"/>
              </a:rPr>
              <a:t>Gösterilen İnternet siteleri, göndereni korumak için anonimlik veya şifreleme sağlar. Bazıları ücretsizken, bazıları ücretli hizmetler sunar. Gizlenmek için kullandıkları teknolojiler nedeniyle şüpheli veya suçluların izini sürmenin çok zor olduğu İnternette bir şeyler yapmanın ne kadar basit olduğunu gösterirler.</a:t>
            </a:r>
          </a:p>
          <a:p>
            <a:pPr marL="0" marR="0" lvl="0" indent="0" algn="l" defTabSz="457200" rtl="0" eaLnBrk="1" fontAlgn="auto" latinLnBrk="0" hangingPunct="1">
              <a:lnSpc>
                <a:spcPct val="100000"/>
              </a:lnSpc>
              <a:spcBef>
                <a:spcPts val="0"/>
              </a:spcBef>
              <a:spcAft>
                <a:spcPts val="0"/>
              </a:spcAft>
              <a:buClrTx/>
              <a:buSzTx/>
              <a:buFontTx/>
              <a:buNone/>
              <a:tabLst/>
              <a:defRPr/>
            </a:pPr>
            <a:endParaRPr lang="tr" sz="1200" kern="1200" dirty="0">
              <a:solidFill>
                <a:schemeClr val="tx1"/>
              </a:solidFill>
              <a:latin typeface="+mn-lt"/>
              <a:ea typeface="MS PGothic" pitchFamily="34" charset="-128"/>
              <a:cs typeface="ＭＳ Ｐゴシック"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tr" sz="1200" b="0" i="0" u="none" kern="1200" baseline="0">
                <a:solidFill>
                  <a:schemeClr val="tx1"/>
                </a:solidFill>
                <a:latin typeface="+mn-lt"/>
                <a:ea typeface="MS PGothic" pitchFamily="34" charset="-128"/>
                <a:cs typeface="ＭＳ Ｐゴシック" charset="0"/>
              </a:rPr>
              <a:t>Ayrıca, IP adresi bilgilerini kaldırırken sorgulanabilecek bir sunucuda hiçbir şeyin kalmamasını sağlama olanağı da sunarlar. </a:t>
            </a:r>
          </a:p>
        </p:txBody>
      </p:sp>
      <p:sp>
        <p:nvSpPr>
          <p:cNvPr id="4" name="Slide Number Placeholder 3"/>
          <p:cNvSpPr>
            <a:spLocks noGrp="1"/>
          </p:cNvSpPr>
          <p:nvPr>
            <p:ph type="sldNum" sz="quarter" idx="5"/>
          </p:nvPr>
        </p:nvSpPr>
        <p:spPr/>
        <p:txBody>
          <a:bodyPr/>
          <a:lstStyle/>
          <a:p>
            <a:pPr algn="l" rtl="0"/>
            <a:fld id="{C517488A-2FD4-4187-AAA7-AE40009BFB6A}" type="slidenum">
              <a:rPr/>
              <a:pPr/>
              <a:t>75</a:t>
            </a:fld>
            <a:endParaRPr lang="tr" altLang="en-US"/>
          </a:p>
        </p:txBody>
      </p:sp>
    </p:spTree>
    <p:extLst>
      <p:ext uri="{BB962C8B-B14F-4D97-AF65-F5344CB8AC3E}">
        <p14:creationId xmlns:p14="http://schemas.microsoft.com/office/powerpoint/2010/main" val="56791840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b="0" i="0" u="none" baseline="0" dirty="0"/>
              <a:t>Tüm cihazlarımızda, kullanıcının cihazla etkileşime girmesine olanak tanımak için bazı donanım ve yazılımlar olacaktır. </a:t>
            </a:r>
          </a:p>
          <a:p>
            <a:endParaRPr lang="tr" dirty="0"/>
          </a:p>
          <a:p>
            <a:pPr algn="l" rtl="0"/>
            <a:r>
              <a:rPr lang="tr" b="0" i="0" u="none" baseline="0" dirty="0"/>
              <a:t>Donanımlar, görebildiğimiz ve dokunabildiğimiz fiziksel parçalardır.</a:t>
            </a:r>
          </a:p>
          <a:p>
            <a:pPr algn="l" rtl="0"/>
            <a:r>
              <a:rPr lang="tr" b="0" i="0" u="none" baseline="0" dirty="0"/>
              <a:t>Yazılımlar, donanımlar üzerinde çalışan programlardır.</a:t>
            </a:r>
          </a:p>
          <a:p>
            <a:pPr algn="l" rtl="0"/>
            <a:r>
              <a:rPr lang="tr" b="0" i="0" u="none" baseline="0" dirty="0"/>
              <a:t>Bir bilgisayar sistemindeki en büyük yazılım muhtemelen İşletim Sistemidir.</a:t>
            </a:r>
          </a:p>
        </p:txBody>
      </p:sp>
      <p:sp>
        <p:nvSpPr>
          <p:cNvPr id="4" name="Slide Number Placeholder 3"/>
          <p:cNvSpPr>
            <a:spLocks noGrp="1"/>
          </p:cNvSpPr>
          <p:nvPr>
            <p:ph type="sldNum" sz="quarter" idx="5"/>
          </p:nvPr>
        </p:nvSpPr>
        <p:spPr/>
        <p:txBody>
          <a:bodyPr/>
          <a:lstStyle/>
          <a:p>
            <a:pPr algn="l" rtl="0"/>
            <a:fld id="{C517488A-2FD4-4187-AAA7-AE40009BFB6A}" type="slidenum">
              <a:rPr/>
              <a:pPr/>
              <a:t>7</a:t>
            </a:fld>
            <a:endParaRPr lang="tr" altLang="en-US"/>
          </a:p>
        </p:txBody>
      </p:sp>
    </p:spTree>
    <p:extLst>
      <p:ext uri="{BB962C8B-B14F-4D97-AF65-F5344CB8AC3E}">
        <p14:creationId xmlns:p14="http://schemas.microsoft.com/office/powerpoint/2010/main" val="2349972136"/>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tr" sz="1200" b="1" i="0" u="none" kern="1200" baseline="0" dirty="0">
                <a:solidFill>
                  <a:schemeClr val="tx1"/>
                </a:solidFill>
                <a:effectLst/>
                <a:latin typeface="+mn-lt"/>
                <a:ea typeface="MS PGothic" pitchFamily="34" charset="-128"/>
                <a:cs typeface="ＭＳ Ｐゴシック" charset="0"/>
              </a:rPr>
              <a:t>VPN</a:t>
            </a:r>
            <a:r>
              <a:rPr lang="tr" sz="1200" b="0" i="0" u="none" kern="1200" baseline="0" dirty="0">
                <a:solidFill>
                  <a:schemeClr val="tx1"/>
                </a:solidFill>
                <a:effectLst/>
                <a:latin typeface="+mn-lt"/>
                <a:ea typeface="MS PGothic" pitchFamily="34" charset="-128"/>
                <a:cs typeface="ＭＳ Ｐゴシック" charset="0"/>
              </a:rPr>
              <a:t>, </a:t>
            </a:r>
            <a:r>
              <a:rPr lang="tr" sz="1200" b="1" i="0" u="none" kern="1200" baseline="0" dirty="0">
                <a:solidFill>
                  <a:schemeClr val="tx1"/>
                </a:solidFill>
                <a:effectLst/>
                <a:latin typeface="+mn-lt"/>
                <a:ea typeface="MS PGothic" pitchFamily="34" charset="-128"/>
                <a:cs typeface="ＭＳ Ｐゴシック" charset="0"/>
              </a:rPr>
              <a:t>vekile</a:t>
            </a:r>
            <a:r>
              <a:rPr lang="tr" sz="1200" b="0" i="0" u="none" kern="1200" baseline="0" dirty="0">
                <a:solidFill>
                  <a:schemeClr val="tx1"/>
                </a:solidFill>
                <a:effectLst/>
                <a:latin typeface="+mn-lt"/>
                <a:ea typeface="MS PGothic" pitchFamily="34" charset="-128"/>
                <a:cs typeface="ＭＳ Ｐゴシック" charset="0"/>
              </a:rPr>
              <a:t> oldukça benzer. Bilgisayarınız başka bir sunucuya bağlanacak şekilde yapılandırılmıştır ve İnternet trafiğiniz o sunucu üzerinden yönlendirilebilir. Ancak bir </a:t>
            </a:r>
            <a:r>
              <a:rPr lang="tr" sz="1200" b="1" i="0" u="none" kern="1200" baseline="0" dirty="0">
                <a:solidFill>
                  <a:schemeClr val="tx1"/>
                </a:solidFill>
                <a:effectLst/>
                <a:latin typeface="+mn-lt"/>
                <a:ea typeface="MS PGothic" pitchFamily="34" charset="-128"/>
                <a:cs typeface="ＭＳ Ｐゴシック" charset="0"/>
              </a:rPr>
              <a:t>vekil</a:t>
            </a:r>
            <a:r>
              <a:rPr lang="tr" sz="1200" b="0" i="0" u="none" kern="1200" baseline="0" dirty="0">
                <a:solidFill>
                  <a:schemeClr val="tx1"/>
                </a:solidFill>
                <a:effectLst/>
                <a:latin typeface="+mn-lt"/>
                <a:ea typeface="MS PGothic" pitchFamily="34" charset="-128"/>
                <a:cs typeface="ＭＳ Ｐゴシック" charset="0"/>
              </a:rPr>
              <a:t> sunucusunun yalnızca İnternet taleplerini yeniden yönlendirebildiği durumlarda, bir </a:t>
            </a:r>
            <a:r>
              <a:rPr lang="tr" sz="1200" b="1" i="0" u="none" kern="1200" baseline="0" dirty="0">
                <a:solidFill>
                  <a:schemeClr val="tx1"/>
                </a:solidFill>
                <a:effectLst/>
                <a:latin typeface="+mn-lt"/>
                <a:ea typeface="MS PGothic" pitchFamily="34" charset="-128"/>
                <a:cs typeface="ＭＳ Ｐゴシック" charset="0"/>
              </a:rPr>
              <a:t>VPN</a:t>
            </a:r>
            <a:r>
              <a:rPr lang="tr" sz="1200" b="0" i="0" u="none" kern="1200" baseline="0" dirty="0">
                <a:solidFill>
                  <a:schemeClr val="tx1"/>
                </a:solidFill>
                <a:effectLst/>
                <a:latin typeface="+mn-lt"/>
                <a:ea typeface="MS PGothic" pitchFamily="34" charset="-128"/>
                <a:cs typeface="ＭＳ Ｐゴシック" charset="0"/>
              </a:rPr>
              <a:t> bağlantısı tüm ağ trafiğinizi yönlendirebilir ve anonimleştirebilir.</a:t>
            </a:r>
          </a:p>
          <a:p>
            <a:pPr marL="0" marR="0" lvl="0" indent="0" algn="l" defTabSz="457200" rtl="0" eaLnBrk="1" fontAlgn="auto" latinLnBrk="0" hangingPunct="1">
              <a:lnSpc>
                <a:spcPct val="100000"/>
              </a:lnSpc>
              <a:spcBef>
                <a:spcPts val="0"/>
              </a:spcBef>
              <a:spcAft>
                <a:spcPts val="0"/>
              </a:spcAft>
              <a:buClrTx/>
              <a:buSzTx/>
              <a:buFontTx/>
              <a:buNone/>
              <a:tabLst/>
              <a:defRPr/>
            </a:pPr>
            <a:endParaRPr lang="tr" sz="1200" b="0" i="0" kern="1200" dirty="0">
              <a:solidFill>
                <a:schemeClr val="tx1"/>
              </a:solidFill>
              <a:effectLst/>
              <a:latin typeface="+mn-lt"/>
              <a:ea typeface="MS PGothic" pitchFamily="34" charset="-128"/>
              <a:cs typeface="ＭＳ Ｐゴシック"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tr" sz="1200" b="0" i="0" u="none" kern="1200" baseline="0" dirty="0">
                <a:solidFill>
                  <a:schemeClr val="tx1"/>
                </a:solidFill>
                <a:effectLst/>
                <a:latin typeface="+mn-lt"/>
                <a:ea typeface="MS PGothic" pitchFamily="34" charset="-128"/>
                <a:cs typeface="ＭＳ Ｐゴシック" charset="0"/>
              </a:rPr>
              <a:t>Bir </a:t>
            </a:r>
            <a:r>
              <a:rPr lang="tr" sz="1200" b="1" i="0" u="none" kern="1200" baseline="0" dirty="0">
                <a:solidFill>
                  <a:schemeClr val="tx1"/>
                </a:solidFill>
                <a:effectLst/>
                <a:latin typeface="+mn-lt"/>
                <a:ea typeface="MS PGothic" pitchFamily="34" charset="-128"/>
                <a:cs typeface="ＭＳ Ｐゴシック" charset="0"/>
              </a:rPr>
              <a:t>sanal özel ağ (VPN)</a:t>
            </a:r>
            <a:r>
              <a:rPr lang="tr" sz="1200" b="0" i="0" u="none" kern="1200" baseline="0" dirty="0">
                <a:solidFill>
                  <a:schemeClr val="tx1"/>
                </a:solidFill>
                <a:effectLst/>
                <a:latin typeface="+mn-lt"/>
                <a:ea typeface="MS PGothic" pitchFamily="34" charset="-128"/>
                <a:cs typeface="ＭＳ Ｐゴシック" charset="0"/>
              </a:rPr>
              <a:t>, </a:t>
            </a:r>
            <a:r>
              <a:rPr lang="tr" sz="1200" b="0" i="0" u="none" strike="noStrike" kern="1200" baseline="0" dirty="0">
                <a:solidFill>
                  <a:schemeClr val="tx1"/>
                </a:solidFill>
                <a:effectLst/>
                <a:latin typeface="+mn-lt"/>
                <a:ea typeface="MS PGothic" pitchFamily="34" charset="-128"/>
                <a:cs typeface="ＭＳ Ｐゴシック" charset="0"/>
                <a:hlinkClick r:id="rId3" tooltip="Private network"/>
              </a:rPr>
              <a:t>özel bir ağı</a:t>
            </a:r>
            <a:r>
              <a:rPr lang="tr" sz="1200" b="0" i="0" u="none" kern="1200" baseline="0" dirty="0">
                <a:solidFill>
                  <a:schemeClr val="tx1"/>
                </a:solidFill>
                <a:effectLst/>
                <a:latin typeface="+mn-lt"/>
                <a:ea typeface="MS PGothic" pitchFamily="34" charset="-128"/>
                <a:cs typeface="ＭＳ Ｐゴシック" charset="0"/>
              </a:rPr>
              <a:t> genel bir ağ üzerinde genişleterek kullanıcıların, bilgi işlem cihazları doğrudan özel ağa bağlıymış gibi ortak veya genel ağlar üzerinden veri gönderip almalarına olanak tanır. Dolayısıyla, bir VPN üzerinden çalışan uygulamalar, özel ağın işlevselliğinden, güvenliğinden ve yönetiminden yararlanabilir. </a:t>
            </a:r>
            <a:r>
              <a:rPr lang="tr" sz="1200" b="0" i="0" u="none" strike="noStrike" kern="1200" baseline="0" dirty="0">
                <a:solidFill>
                  <a:schemeClr val="tx1"/>
                </a:solidFill>
                <a:effectLst/>
                <a:latin typeface="+mn-lt"/>
                <a:ea typeface="MS PGothic" pitchFamily="34" charset="-128"/>
                <a:cs typeface="ＭＳ Ｐゴシック" charset="0"/>
                <a:hlinkClick r:id="rId4" tooltip="Encryption"/>
              </a:rPr>
              <a:t>Şifreleme</a:t>
            </a:r>
            <a:r>
              <a:rPr lang="tr" sz="1200" b="0" i="0" u="none" kern="1200" baseline="0" dirty="0">
                <a:solidFill>
                  <a:schemeClr val="tx1"/>
                </a:solidFill>
                <a:effectLst/>
                <a:latin typeface="+mn-lt"/>
                <a:ea typeface="MS PGothic" pitchFamily="34" charset="-128"/>
                <a:cs typeface="ＭＳ Ｐゴシック" charset="0"/>
              </a:rPr>
              <a:t>, bir VPN bağlantısının doğal olmasa da yaygın olarak görülen bir parçasıdır.</a:t>
            </a:r>
            <a:r>
              <a:rPr lang="tr" sz="1200" b="0" i="0" u="none" strike="noStrike" kern="1200" baseline="30000" dirty="0">
                <a:solidFill>
                  <a:schemeClr val="tx1"/>
                </a:solidFill>
                <a:effectLst/>
                <a:latin typeface="+mn-lt"/>
                <a:ea typeface="MS PGothic" pitchFamily="34" charset="-128"/>
                <a:cs typeface="ＭＳ Ｐゴシック" charset="0"/>
                <a:hlinkClick r:id="rId5"/>
              </a:rPr>
              <a:t>[1]</a:t>
            </a:r>
            <a:endParaRPr lang="tr" sz="1200" b="0" i="0" u="none" strike="noStrike" kern="1200" baseline="30000" dirty="0">
              <a:solidFill>
                <a:schemeClr val="tx1"/>
              </a:solidFill>
              <a:effectLst/>
              <a:latin typeface="+mn-lt"/>
              <a:ea typeface="MS PGothic" pitchFamily="34" charset="-128"/>
              <a:cs typeface="ＭＳ Ｐゴシック" charset="0"/>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lang="tr" sz="1200" b="0" i="0" u="none" strike="noStrike" kern="1200" baseline="30000" dirty="0">
              <a:solidFill>
                <a:schemeClr val="tx1"/>
              </a:solidFill>
              <a:effectLst/>
              <a:latin typeface="+mn-lt"/>
              <a:ea typeface="MS PGothic" pitchFamily="34" charset="-128"/>
              <a:cs typeface="ＭＳ Ｐゴシック"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tr-TR" sz="1200" b="0" i="0" u="none" kern="1200" baseline="0" dirty="0" smtClean="0">
                <a:solidFill>
                  <a:schemeClr val="tx1"/>
                </a:solidFill>
                <a:effectLst/>
                <a:latin typeface="+mn-lt"/>
                <a:ea typeface="MS PGothic" pitchFamily="34" charset="-128"/>
                <a:cs typeface="ＭＳ Ｐゴシック" charset="0"/>
              </a:rPr>
              <a:t>Eğitici</a:t>
            </a:r>
            <a:r>
              <a:rPr lang="tr" sz="1200" b="0" i="0" u="none" kern="1200" baseline="0" dirty="0" smtClean="0">
                <a:solidFill>
                  <a:schemeClr val="tx1"/>
                </a:solidFill>
                <a:effectLst/>
                <a:latin typeface="+mn-lt"/>
                <a:ea typeface="MS PGothic" pitchFamily="34" charset="-128"/>
                <a:cs typeface="ＭＳ Ｐゴシック" charset="0"/>
              </a:rPr>
              <a:t> </a:t>
            </a:r>
            <a:r>
              <a:rPr lang="tr" sz="1200" b="0" i="0" u="none" kern="1200" baseline="0" dirty="0">
                <a:solidFill>
                  <a:schemeClr val="tx1"/>
                </a:solidFill>
                <a:effectLst/>
                <a:latin typeface="+mn-lt"/>
                <a:ea typeface="MS PGothic" pitchFamily="34" charset="-128"/>
                <a:cs typeface="ＭＳ Ｐゴシック" charset="0"/>
              </a:rPr>
              <a:t>gösterimi, </a:t>
            </a:r>
            <a:r>
              <a:rPr lang="tr-TR" sz="1200" b="0" i="0" u="none" kern="1200" baseline="0" dirty="0" smtClean="0">
                <a:solidFill>
                  <a:schemeClr val="tx1"/>
                </a:solidFill>
                <a:effectLst/>
                <a:latin typeface="+mn-lt"/>
                <a:ea typeface="MS PGothic" pitchFamily="34" charset="-128"/>
                <a:cs typeface="ＭＳ Ｐゴシック" charset="0"/>
              </a:rPr>
              <a:t>katılımcılar</a:t>
            </a:r>
            <a:r>
              <a:rPr lang="tr" sz="1200" b="0" i="0" u="none" kern="1200" baseline="0" dirty="0" smtClean="0">
                <a:solidFill>
                  <a:schemeClr val="tx1"/>
                </a:solidFill>
                <a:effectLst/>
                <a:latin typeface="+mn-lt"/>
                <a:ea typeface="MS PGothic" pitchFamily="34" charset="-128"/>
                <a:cs typeface="ＭＳ Ｐゴシック" charset="0"/>
              </a:rPr>
              <a:t>in </a:t>
            </a:r>
            <a:r>
              <a:rPr lang="tr" sz="1200" b="0" i="0" u="none" kern="1200" baseline="0" dirty="0">
                <a:solidFill>
                  <a:schemeClr val="tx1"/>
                </a:solidFill>
                <a:effectLst/>
                <a:latin typeface="+mn-lt"/>
                <a:ea typeface="MS PGothic" pitchFamily="34" charset="-128"/>
                <a:cs typeface="ＭＳ Ｐゴシック" charset="0"/>
              </a:rPr>
              <a:t>önünde bir sandalyede otururken dünyada nasıl hareket edebileceğini açıklamanın en iyi yolu olabilir.</a:t>
            </a:r>
          </a:p>
        </p:txBody>
      </p:sp>
      <p:sp>
        <p:nvSpPr>
          <p:cNvPr id="4" name="Slide Number Placeholder 3"/>
          <p:cNvSpPr>
            <a:spLocks noGrp="1"/>
          </p:cNvSpPr>
          <p:nvPr>
            <p:ph type="sldNum" sz="quarter" idx="5"/>
          </p:nvPr>
        </p:nvSpPr>
        <p:spPr/>
        <p:txBody>
          <a:bodyPr/>
          <a:lstStyle/>
          <a:p>
            <a:pPr algn="l" rtl="0"/>
            <a:fld id="{C517488A-2FD4-4187-AAA7-AE40009BFB6A}" type="slidenum">
              <a:rPr/>
              <a:pPr/>
              <a:t>76</a:t>
            </a:fld>
            <a:endParaRPr lang="tr" altLang="en-US"/>
          </a:p>
        </p:txBody>
      </p:sp>
    </p:spTree>
    <p:extLst>
      <p:ext uri="{BB962C8B-B14F-4D97-AF65-F5344CB8AC3E}">
        <p14:creationId xmlns:p14="http://schemas.microsoft.com/office/powerpoint/2010/main" val="2270020413"/>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tr" sz="1200" b="0" i="0" u="none" kern="1200" baseline="0">
                <a:solidFill>
                  <a:schemeClr val="tx1"/>
                </a:solidFill>
                <a:latin typeface="+mn-lt"/>
                <a:ea typeface="MS PGothic" pitchFamily="34" charset="-128"/>
                <a:cs typeface="ＭＳ Ｐゴシック" charset="0"/>
              </a:rPr>
              <a:t>Bu slaytta bir VPN gösterilmektedir (VPN Unlimited).</a:t>
            </a:r>
          </a:p>
          <a:p>
            <a:pPr marL="0" marR="0" lvl="0" indent="0" algn="l" defTabSz="457200" rtl="0" eaLnBrk="1" fontAlgn="auto" latinLnBrk="0" hangingPunct="1">
              <a:lnSpc>
                <a:spcPct val="100000"/>
              </a:lnSpc>
              <a:spcBef>
                <a:spcPts val="0"/>
              </a:spcBef>
              <a:spcAft>
                <a:spcPts val="0"/>
              </a:spcAft>
              <a:buClrTx/>
              <a:buSzTx/>
              <a:buFontTx/>
              <a:buNone/>
              <a:tabLst/>
              <a:defRPr/>
            </a:pPr>
            <a:r>
              <a:rPr lang="tr" sz="1200" b="0" i="0" u="none" kern="1200" baseline="0">
                <a:solidFill>
                  <a:schemeClr val="tx1"/>
                </a:solidFill>
                <a:latin typeface="+mn-lt"/>
                <a:ea typeface="MS PGothic" pitchFamily="34" charset="-128"/>
                <a:cs typeface="ＭＳ Ｐゴシック" charset="0"/>
              </a:rPr>
              <a:t>Amaç, bir VPN'nin kullanımlarını ve yapılandırılabilirliğini ve herhangi bir yerdeymiş gibi görünmek için nasıl kullanılabileceğini göstermektir.</a:t>
            </a:r>
          </a:p>
          <a:p>
            <a:pPr marL="0" marR="0" lvl="0" indent="0" algn="l" defTabSz="457200" rtl="0" eaLnBrk="1" fontAlgn="auto" latinLnBrk="0" hangingPunct="1">
              <a:lnSpc>
                <a:spcPct val="100000"/>
              </a:lnSpc>
              <a:spcBef>
                <a:spcPts val="0"/>
              </a:spcBef>
              <a:spcAft>
                <a:spcPts val="0"/>
              </a:spcAft>
              <a:buClrTx/>
              <a:buSzTx/>
              <a:buFontTx/>
              <a:buNone/>
              <a:tabLst/>
              <a:defRPr/>
            </a:pPr>
            <a:r>
              <a:rPr lang="tr" sz="1200" b="0" i="0" u="none" kern="1200" baseline="0">
                <a:solidFill>
                  <a:schemeClr val="tx1"/>
                </a:solidFill>
                <a:latin typeface="+mn-lt"/>
                <a:ea typeface="MS PGothic" pitchFamily="34" charset="-128"/>
                <a:cs typeface="ＭＳ Ｐゴシック" charset="0"/>
              </a:rPr>
              <a:t>Yasal - Neredeyse her yerde evet. Meşru kullanımları var - Ama aynı zamanda kötüye de kullanılabilirler.</a:t>
            </a:r>
          </a:p>
          <a:p>
            <a:pPr marL="0" marR="0" lvl="0" indent="0" algn="l" defTabSz="457200" rtl="0" eaLnBrk="1" fontAlgn="auto" latinLnBrk="0" hangingPunct="1">
              <a:lnSpc>
                <a:spcPct val="100000"/>
              </a:lnSpc>
              <a:spcBef>
                <a:spcPts val="0"/>
              </a:spcBef>
              <a:spcAft>
                <a:spcPts val="0"/>
              </a:spcAft>
              <a:buClrTx/>
              <a:buSzTx/>
              <a:buFontTx/>
              <a:buNone/>
              <a:tabLst/>
              <a:defRPr/>
            </a:pPr>
            <a:r>
              <a:rPr lang="tr" sz="1200" b="0" i="0" u="none" kern="1200" baseline="0">
                <a:solidFill>
                  <a:schemeClr val="tx1"/>
                </a:solidFill>
                <a:latin typeface="+mn-lt"/>
                <a:ea typeface="MS PGothic" pitchFamily="34" charset="-128"/>
                <a:cs typeface="ＭＳ Ｐゴシック" charset="0"/>
              </a:rPr>
              <a:t>Güvenli - Evet, oluşturduğu tünel aracılığıyla uygulanan uçtan uca şifreleme, müdahaleyi önlemek için kötüye kullanılabilen güvenlik sağlar.</a:t>
            </a:r>
          </a:p>
          <a:p>
            <a:pPr marL="0" marR="0" lvl="0" indent="0" algn="l" defTabSz="457200" rtl="0" eaLnBrk="1" fontAlgn="auto" latinLnBrk="0" hangingPunct="1">
              <a:lnSpc>
                <a:spcPct val="100000"/>
              </a:lnSpc>
              <a:spcBef>
                <a:spcPts val="0"/>
              </a:spcBef>
              <a:spcAft>
                <a:spcPts val="0"/>
              </a:spcAft>
              <a:buClrTx/>
              <a:buSzTx/>
              <a:buFontTx/>
              <a:buNone/>
              <a:tabLst/>
              <a:defRPr/>
            </a:pPr>
            <a:r>
              <a:rPr lang="tr" sz="1200" b="0" i="0" u="none" kern="1200" baseline="0">
                <a:solidFill>
                  <a:schemeClr val="tx1"/>
                </a:solidFill>
                <a:latin typeface="+mn-lt"/>
                <a:ea typeface="MS PGothic" pitchFamily="34" charset="-128"/>
                <a:cs typeface="ＭＳ Ｐゴシック" charset="0"/>
              </a:rPr>
              <a:t>Konumlar - Çoğunun, başka bir yerdeymiş gibi görünmek için dünya genelinde birden çok konumu olacaktır.</a:t>
            </a:r>
          </a:p>
          <a:p>
            <a:pPr marL="0" marR="0" lvl="0" indent="0" algn="l" defTabSz="457200" rtl="0" eaLnBrk="1" fontAlgn="auto" latinLnBrk="0" hangingPunct="1">
              <a:lnSpc>
                <a:spcPct val="100000"/>
              </a:lnSpc>
              <a:spcBef>
                <a:spcPts val="0"/>
              </a:spcBef>
              <a:spcAft>
                <a:spcPts val="0"/>
              </a:spcAft>
              <a:buClrTx/>
              <a:buSzTx/>
              <a:buFontTx/>
              <a:buNone/>
              <a:tabLst/>
              <a:defRPr/>
            </a:pPr>
            <a:r>
              <a:rPr lang="tr" sz="1200" b="0" i="0" u="none" kern="1200" baseline="0">
                <a:solidFill>
                  <a:schemeClr val="tx1"/>
                </a:solidFill>
                <a:latin typeface="+mn-lt"/>
                <a:ea typeface="MS PGothic" pitchFamily="34" charset="-128"/>
                <a:cs typeface="ＭＳ Ｐゴシック" charset="0"/>
              </a:rPr>
              <a:t>Hız - VPN kullanmak, gönderilen verilerin şifrelenmesi gerektiği için bağlantınızı biraz yavaşlatacaktır, ancak günümüzün yüksek hızlı İnternet bağlantılarıyla bu çok da büyük bir sorun değildir. </a:t>
            </a:r>
          </a:p>
        </p:txBody>
      </p:sp>
      <p:sp>
        <p:nvSpPr>
          <p:cNvPr id="4" name="Slide Number Placeholder 3"/>
          <p:cNvSpPr>
            <a:spLocks noGrp="1"/>
          </p:cNvSpPr>
          <p:nvPr>
            <p:ph type="sldNum" sz="quarter" idx="5"/>
          </p:nvPr>
        </p:nvSpPr>
        <p:spPr/>
        <p:txBody>
          <a:bodyPr/>
          <a:lstStyle/>
          <a:p>
            <a:pPr algn="l" rtl="0"/>
            <a:fld id="{C517488A-2FD4-4187-AAA7-AE40009BFB6A}" type="slidenum">
              <a:rPr/>
              <a:pPr/>
              <a:t>77</a:t>
            </a:fld>
            <a:endParaRPr lang="tr" altLang="en-US"/>
          </a:p>
        </p:txBody>
      </p:sp>
    </p:spTree>
    <p:extLst>
      <p:ext uri="{BB962C8B-B14F-4D97-AF65-F5344CB8AC3E}">
        <p14:creationId xmlns:p14="http://schemas.microsoft.com/office/powerpoint/2010/main" val="1502058156"/>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tr" sz="1200" b="0" i="0" u="none" kern="1200" baseline="0">
                <a:solidFill>
                  <a:schemeClr val="tx1"/>
                </a:solidFill>
                <a:effectLst/>
                <a:latin typeface="+mn-lt"/>
                <a:ea typeface="MS PGothic" pitchFamily="34" charset="-128"/>
                <a:cs typeface="ＭＳ Ｐゴシック" charset="0"/>
              </a:rPr>
              <a:t>Temel bir gözden geçirmenin yapılması gereken ve birkaç slayt yerine günlerce üzerinde durabileceğimiz başka bir konu. Buradaki ekleme resimlerin ardından açıklayıcı slaytlar sunulmaktadır.</a:t>
            </a:r>
          </a:p>
          <a:p>
            <a:pPr marL="0" marR="0" indent="0" algn="l" defTabSz="457200" rtl="0" eaLnBrk="1" fontAlgn="auto" latinLnBrk="0" hangingPunct="1">
              <a:lnSpc>
                <a:spcPct val="100000"/>
              </a:lnSpc>
              <a:spcBef>
                <a:spcPts val="0"/>
              </a:spcBef>
              <a:spcAft>
                <a:spcPts val="0"/>
              </a:spcAft>
              <a:buClrTx/>
              <a:buSzTx/>
              <a:buFontTx/>
              <a:buNone/>
              <a:tabLst/>
              <a:defRPr/>
            </a:pPr>
            <a:endParaRPr lang="tr" sz="1200" kern="1200" noProof="0" dirty="0">
              <a:solidFill>
                <a:schemeClr val="tx1"/>
              </a:solidFill>
              <a:effectLst/>
              <a:latin typeface="+mn-lt"/>
              <a:ea typeface="MS PGothic" pitchFamily="34" charset="-128"/>
              <a:cs typeface="ＭＳ Ｐゴシック" charset="0"/>
            </a:endParaRPr>
          </a:p>
          <a:p>
            <a:pPr marL="0" marR="0" indent="0" algn="l" defTabSz="457200" rtl="0" eaLnBrk="1" fontAlgn="auto" latinLnBrk="0" hangingPunct="1">
              <a:lnSpc>
                <a:spcPct val="100000"/>
              </a:lnSpc>
              <a:spcBef>
                <a:spcPts val="0"/>
              </a:spcBef>
              <a:spcAft>
                <a:spcPts val="0"/>
              </a:spcAft>
              <a:buClrTx/>
              <a:buSzTx/>
              <a:buFontTx/>
              <a:buNone/>
              <a:tabLst/>
              <a:defRPr/>
            </a:pPr>
            <a:r>
              <a:rPr lang="tr" sz="1200" b="0" i="0" u="none" kern="1200" baseline="0">
                <a:solidFill>
                  <a:schemeClr val="tx1"/>
                </a:solidFill>
                <a:effectLst/>
                <a:latin typeface="+mn-lt"/>
                <a:ea typeface="MS PGothic" pitchFamily="34" charset="-128"/>
                <a:cs typeface="ＭＳ Ｐゴシック" charset="0"/>
              </a:rPr>
              <a:t>Arama motorları tarafından indekslenmeyen siteler, veri tabanları ve belgelerin yanı sıra, Derin Ağın başka bir katmanı daha vardır: "</a:t>
            </a:r>
            <a:r>
              <a:rPr lang="tr" sz="1200" b="1" i="0" u="none" kern="1200" baseline="0">
                <a:solidFill>
                  <a:schemeClr val="tx1"/>
                </a:solidFill>
                <a:effectLst/>
                <a:latin typeface="+mn-lt"/>
                <a:ea typeface="MS PGothic" pitchFamily="34" charset="-128"/>
                <a:cs typeface="ＭＳ Ｐゴシック" charset="0"/>
              </a:rPr>
              <a:t>Karanlık Ağ</a:t>
            </a:r>
            <a:r>
              <a:rPr lang="tr" sz="1200" b="0" i="0" u="none" kern="1200" baseline="0">
                <a:solidFill>
                  <a:schemeClr val="tx1"/>
                </a:solidFill>
                <a:effectLst/>
                <a:latin typeface="+mn-lt"/>
                <a:ea typeface="MS PGothic" pitchFamily="34" charset="-128"/>
                <a:cs typeface="ＭＳ Ｐゴシック" charset="0"/>
              </a:rPr>
              <a:t>". Karanlık Ağ, standart arama motorlarıyla aranamaz. Ancak, adres veya oturum açma bilgileri ziyaretçi tarafından biliniyorsa Derin Ağ sitelerine normal bir İnternet tarayıcısı ile erişilebilirken, bu, Karanlık Ağ siteleri için geçerli değildir. </a:t>
            </a:r>
          </a:p>
          <a:p>
            <a:pPr marL="0" marR="0" indent="0" algn="l" defTabSz="457200" rtl="0" eaLnBrk="1" fontAlgn="auto" latinLnBrk="0" hangingPunct="1">
              <a:lnSpc>
                <a:spcPct val="100000"/>
              </a:lnSpc>
              <a:spcBef>
                <a:spcPts val="0"/>
              </a:spcBef>
              <a:spcAft>
                <a:spcPts val="0"/>
              </a:spcAft>
              <a:buClrTx/>
              <a:buSzTx/>
              <a:buFontTx/>
              <a:buNone/>
              <a:tabLst/>
              <a:defRPr/>
            </a:pPr>
            <a:endParaRPr lang="tr" sz="1200" kern="1200" noProof="0" dirty="0">
              <a:solidFill>
                <a:schemeClr val="tx1"/>
              </a:solidFill>
              <a:effectLst/>
              <a:latin typeface="+mn-lt"/>
              <a:ea typeface="MS PGothic" pitchFamily="34" charset="-128"/>
              <a:cs typeface="ＭＳ Ｐゴシック" charset="0"/>
            </a:endParaRPr>
          </a:p>
          <a:p>
            <a:pPr marL="0" marR="0" indent="0" algn="l" defTabSz="457200" rtl="0" eaLnBrk="1" fontAlgn="auto" latinLnBrk="0" hangingPunct="1">
              <a:lnSpc>
                <a:spcPct val="100000"/>
              </a:lnSpc>
              <a:spcBef>
                <a:spcPts val="0"/>
              </a:spcBef>
              <a:spcAft>
                <a:spcPts val="0"/>
              </a:spcAft>
              <a:buClrTx/>
              <a:buSzTx/>
              <a:buFontTx/>
              <a:buNone/>
              <a:tabLst/>
              <a:defRPr/>
            </a:pPr>
            <a:r>
              <a:rPr lang="tr" sz="1200" b="1" i="0" u="none" kern="1200" baseline="0">
                <a:solidFill>
                  <a:schemeClr val="tx1"/>
                </a:solidFill>
                <a:effectLst/>
                <a:latin typeface="+mn-lt"/>
                <a:ea typeface="MS PGothic" pitchFamily="34" charset="-128"/>
                <a:cs typeface="ＭＳ Ｐゴシック" charset="0"/>
              </a:rPr>
              <a:t>Karanlık Ağ</a:t>
            </a:r>
            <a:r>
              <a:rPr lang="tr" sz="1200" b="0" i="0" u="none" kern="1200" baseline="0">
                <a:solidFill>
                  <a:schemeClr val="tx1"/>
                </a:solidFill>
                <a:effectLst/>
                <a:latin typeface="+mn-lt"/>
                <a:ea typeface="MS PGothic" pitchFamily="34" charset="-128"/>
                <a:cs typeface="ＭＳ Ｐゴシック" charset="0"/>
              </a:rPr>
              <a:t>, küçük eşler arası ağların yanı sıra Freenet, I2P ve ToR gibi büyük popüler ağlardan oluşur.</a:t>
            </a:r>
            <a:endParaRPr lang="tr" b="0" noProof="0" dirty="0"/>
          </a:p>
          <a:p>
            <a:pPr marL="0" marR="0" lvl="0" indent="0" algn="l" defTabSz="457200" rtl="0" eaLnBrk="1" fontAlgn="auto" latinLnBrk="0" hangingPunct="1">
              <a:lnSpc>
                <a:spcPct val="100000"/>
              </a:lnSpc>
              <a:spcBef>
                <a:spcPts val="0"/>
              </a:spcBef>
              <a:spcAft>
                <a:spcPts val="0"/>
              </a:spcAft>
              <a:buClrTx/>
              <a:buSzTx/>
              <a:buFontTx/>
              <a:buNone/>
              <a:tabLst/>
              <a:defRPr/>
            </a:pPr>
            <a:endParaRPr lang="tr"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t>78</a:t>
            </a:fld>
            <a:endParaRPr lang="tr" altLang="en-US"/>
          </a:p>
        </p:txBody>
      </p:sp>
    </p:spTree>
    <p:extLst>
      <p:ext uri="{BB962C8B-B14F-4D97-AF65-F5344CB8AC3E}">
        <p14:creationId xmlns:p14="http://schemas.microsoft.com/office/powerpoint/2010/main" val="2807605878"/>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tr" sz="1200" b="0" i="0" u="none" kern="1200" baseline="0" dirty="0">
                <a:solidFill>
                  <a:schemeClr val="tx1"/>
                </a:solidFill>
                <a:latin typeface="+mn-lt"/>
                <a:ea typeface="MS PGothic" pitchFamily="34" charset="-128"/>
                <a:cs typeface="ＭＳ Ｐゴシック" charset="0"/>
              </a:rPr>
              <a:t>Bir </a:t>
            </a:r>
            <a:r>
              <a:rPr lang="tr-TR" sz="1200" b="0" i="0" u="none" kern="1200" baseline="0" dirty="0" smtClean="0">
                <a:solidFill>
                  <a:schemeClr val="tx1"/>
                </a:solidFill>
                <a:latin typeface="+mn-lt"/>
                <a:ea typeface="MS PGothic" pitchFamily="34" charset="-128"/>
                <a:cs typeface="ＭＳ Ｐゴシック" charset="0"/>
              </a:rPr>
              <a:t>Eğitici</a:t>
            </a:r>
            <a:r>
              <a:rPr lang="tr" sz="1200" b="0" i="0" u="none" kern="1200" baseline="0" dirty="0" smtClean="0">
                <a:solidFill>
                  <a:schemeClr val="tx1"/>
                </a:solidFill>
                <a:latin typeface="+mn-lt"/>
                <a:ea typeface="MS PGothic" pitchFamily="34" charset="-128"/>
                <a:cs typeface="ＭＳ Ｐゴシック" charset="0"/>
              </a:rPr>
              <a:t> </a:t>
            </a:r>
            <a:r>
              <a:rPr lang="tr" sz="1200" b="0" i="0" u="none" kern="1200" baseline="0" dirty="0">
                <a:solidFill>
                  <a:schemeClr val="tx1"/>
                </a:solidFill>
                <a:latin typeface="+mn-lt"/>
                <a:ea typeface="MS PGothic" pitchFamily="34" charset="-128"/>
                <a:cs typeface="ＭＳ Ｐゴシック" charset="0"/>
              </a:rPr>
              <a:t>gösterimi, TOR'yi ve mevcut bazı hizmetleri göstermek için bu slayta faydalı bir ek olacaktır ve bunun için İnternet bağlantısı veya önceden kaydedilmiş bir TOR oturumu gerekir.</a:t>
            </a:r>
          </a:p>
          <a:p>
            <a:pPr marL="0" marR="0" lvl="0" indent="0" algn="l" defTabSz="457200" rtl="0" eaLnBrk="1" fontAlgn="auto" latinLnBrk="0" hangingPunct="1">
              <a:lnSpc>
                <a:spcPct val="100000"/>
              </a:lnSpc>
              <a:spcBef>
                <a:spcPts val="0"/>
              </a:spcBef>
              <a:spcAft>
                <a:spcPts val="0"/>
              </a:spcAft>
              <a:buClrTx/>
              <a:buSzTx/>
              <a:buFontTx/>
              <a:buNone/>
              <a:tabLst/>
              <a:defRPr/>
            </a:pPr>
            <a:endParaRPr lang="tr"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t>79</a:t>
            </a:fld>
            <a:endParaRPr lang="tr" altLang="en-US"/>
          </a:p>
        </p:txBody>
      </p:sp>
    </p:spTree>
    <p:extLst>
      <p:ext uri="{BB962C8B-B14F-4D97-AF65-F5344CB8AC3E}">
        <p14:creationId xmlns:p14="http://schemas.microsoft.com/office/powerpoint/2010/main" val="1680413800"/>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tr" sz="1200" b="0" i="0" u="none" kern="1200" baseline="0">
                <a:solidFill>
                  <a:schemeClr val="tx1"/>
                </a:solidFill>
                <a:latin typeface="+mn-lt"/>
                <a:ea typeface="MS PGothic" pitchFamily="34" charset="-128"/>
                <a:cs typeface="ＭＳ Ｐゴシック" charset="0"/>
              </a:rPr>
              <a:t>TOR, şifreleme ve şifrelenmiş bilgilerin düğümler arasında aktarılması prensibi üzerine kurulmuştur.</a:t>
            </a:r>
          </a:p>
          <a:p>
            <a:pPr marL="0" marR="0" lvl="0" indent="0" algn="l" defTabSz="457200" rtl="0" eaLnBrk="1" fontAlgn="auto" latinLnBrk="0" hangingPunct="1">
              <a:lnSpc>
                <a:spcPct val="100000"/>
              </a:lnSpc>
              <a:spcBef>
                <a:spcPts val="0"/>
              </a:spcBef>
              <a:spcAft>
                <a:spcPts val="0"/>
              </a:spcAft>
              <a:buClrTx/>
              <a:buSzTx/>
              <a:buFontTx/>
              <a:buNone/>
              <a:tabLst/>
              <a:defRPr/>
            </a:pPr>
            <a:r>
              <a:rPr lang="tr" sz="1200" b="0" i="0" u="none" kern="1200" baseline="0">
                <a:solidFill>
                  <a:schemeClr val="tx1"/>
                </a:solidFill>
                <a:latin typeface="+mn-lt"/>
                <a:ea typeface="MS PGothic" pitchFamily="34" charset="-128"/>
                <a:cs typeface="ＭＳ Ｐゴシック" charset="0"/>
              </a:rPr>
              <a:t>Her düğüm yalnızca önceki düğümün nerede olduğunu ve sonraki düğümü bilir. Köken veya diğer düğümler hakkında hiçbir şey bilmediğinden şifreli bir yol oluşturulmuş olur.</a:t>
            </a:r>
          </a:p>
          <a:p>
            <a:pPr marL="0" marR="0" lvl="0" indent="0" algn="l" defTabSz="457200" rtl="0" eaLnBrk="1" fontAlgn="auto" latinLnBrk="0" hangingPunct="1">
              <a:lnSpc>
                <a:spcPct val="100000"/>
              </a:lnSpc>
              <a:spcBef>
                <a:spcPts val="0"/>
              </a:spcBef>
              <a:spcAft>
                <a:spcPts val="0"/>
              </a:spcAft>
              <a:buClrTx/>
              <a:buSzTx/>
              <a:buFontTx/>
              <a:buNone/>
              <a:tabLst/>
              <a:defRPr/>
            </a:pPr>
            <a:r>
              <a:rPr lang="tr" sz="1200" b="0" i="0" u="none" kern="1200" baseline="0">
                <a:solidFill>
                  <a:schemeClr val="tx1"/>
                </a:solidFill>
                <a:latin typeface="+mn-lt"/>
                <a:ea typeface="MS PGothic" pitchFamily="34" charset="-128"/>
                <a:cs typeface="ＭＳ Ｐゴシック" charset="0"/>
              </a:rPr>
              <a:t>Her iletişim (veya tarayıcıdaki sekme) farklı bir yol izler, ancak her biri aynı giriş noktasını veya koruma düğümünü kullanır.</a:t>
            </a:r>
          </a:p>
          <a:p>
            <a:pPr marL="0" marR="0" lvl="0" indent="0" algn="l" defTabSz="457200" rtl="0" eaLnBrk="1" fontAlgn="auto" latinLnBrk="0" hangingPunct="1">
              <a:lnSpc>
                <a:spcPct val="100000"/>
              </a:lnSpc>
              <a:spcBef>
                <a:spcPts val="0"/>
              </a:spcBef>
              <a:spcAft>
                <a:spcPts val="0"/>
              </a:spcAft>
              <a:buClrTx/>
              <a:buSzTx/>
              <a:buFontTx/>
              <a:buNone/>
              <a:tabLst/>
              <a:defRPr/>
            </a:pPr>
            <a:r>
              <a:rPr lang="tr" sz="1200" b="0" i="0" u="none" kern="1200" baseline="0">
                <a:solidFill>
                  <a:schemeClr val="tx1"/>
                </a:solidFill>
                <a:latin typeface="+mn-lt"/>
                <a:ea typeface="MS PGothic" pitchFamily="34" charset="-128"/>
                <a:cs typeface="ＭＳ Ｐゴシック" charset="0"/>
              </a:rPr>
              <a:t>İletişim verileri ele geçirilebilir, ancak yalnızca şifrelenmiş verileri ele geçirebilirsiniz.</a:t>
            </a:r>
          </a:p>
          <a:p>
            <a:pPr marL="0" marR="0" lvl="0" indent="0" algn="l" defTabSz="457200" rtl="0" eaLnBrk="1" fontAlgn="auto" latinLnBrk="0" hangingPunct="1">
              <a:lnSpc>
                <a:spcPct val="100000"/>
              </a:lnSpc>
              <a:spcBef>
                <a:spcPts val="0"/>
              </a:spcBef>
              <a:spcAft>
                <a:spcPts val="0"/>
              </a:spcAft>
              <a:buClrTx/>
              <a:buSzTx/>
              <a:buFontTx/>
              <a:buNone/>
              <a:tabLst/>
              <a:defRPr/>
            </a:pPr>
            <a:r>
              <a:rPr lang="tr" sz="1200" b="0" i="0" u="none" kern="1200" baseline="0">
                <a:solidFill>
                  <a:schemeClr val="tx1"/>
                </a:solidFill>
                <a:latin typeface="+mn-lt"/>
                <a:ea typeface="MS PGothic" pitchFamily="34" charset="-128"/>
                <a:cs typeface="ＭＳ Ｐゴシック" charset="0"/>
              </a:rPr>
              <a:t>Orijinal veriler, verinin geçeceği her düğümün şifreleme anahtarıyla 'sarılır' ve bu katman, yolundan geçerken düğüm tarafından kaldırılır. Sadece son durakta veriler şifrelenmemiştir, çünkü aksi takdirde veriler okunamazdı. </a:t>
            </a:r>
          </a:p>
          <a:p>
            <a:pPr marL="0" marR="0" lvl="0" indent="0" algn="l" defTabSz="457200" rtl="0" eaLnBrk="1" fontAlgn="auto" latinLnBrk="0" hangingPunct="1">
              <a:lnSpc>
                <a:spcPct val="100000"/>
              </a:lnSpc>
              <a:spcBef>
                <a:spcPts val="0"/>
              </a:spcBef>
              <a:spcAft>
                <a:spcPts val="0"/>
              </a:spcAft>
              <a:buClrTx/>
              <a:buSzTx/>
              <a:buFontTx/>
              <a:buNone/>
              <a:tabLst/>
              <a:defRPr/>
            </a:pPr>
            <a:endParaRPr lang="tr"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t>80</a:t>
            </a:fld>
            <a:endParaRPr lang="tr" altLang="en-US"/>
          </a:p>
        </p:txBody>
      </p:sp>
    </p:spTree>
    <p:extLst>
      <p:ext uri="{BB962C8B-B14F-4D97-AF65-F5344CB8AC3E}">
        <p14:creationId xmlns:p14="http://schemas.microsoft.com/office/powerpoint/2010/main" val="511173227"/>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tr-TR" sz="1200" b="0" i="0" u="none" kern="1200" baseline="0" dirty="0" smtClean="0">
                <a:solidFill>
                  <a:schemeClr val="tx1"/>
                </a:solidFill>
                <a:effectLst/>
                <a:latin typeface="+mn-lt"/>
                <a:ea typeface="MS PGothic" pitchFamily="34" charset="-128"/>
                <a:cs typeface="ＭＳ Ｐゴシック" charset="0"/>
              </a:rPr>
              <a:t>Eğitici</a:t>
            </a:r>
            <a:r>
              <a:rPr lang="tr" sz="1200" b="0" i="0" u="none" kern="1200" baseline="0" dirty="0" smtClean="0">
                <a:solidFill>
                  <a:schemeClr val="tx1"/>
                </a:solidFill>
                <a:effectLst/>
                <a:latin typeface="+mn-lt"/>
                <a:ea typeface="MS PGothic" pitchFamily="34" charset="-128"/>
                <a:cs typeface="ＭＳ Ｐゴシック" charset="0"/>
              </a:rPr>
              <a:t> </a:t>
            </a:r>
            <a:r>
              <a:rPr lang="tr" sz="1200" b="0" i="0" u="none" kern="1200" baseline="0" dirty="0">
                <a:solidFill>
                  <a:schemeClr val="tx1"/>
                </a:solidFill>
                <a:effectLst/>
                <a:latin typeface="+mn-lt"/>
                <a:ea typeface="MS PGothic" pitchFamily="34" charset="-128"/>
                <a:cs typeface="ＭＳ Ｐゴシック" charset="0"/>
              </a:rPr>
              <a:t>kripto para birimleri hakkında bir tartışma yapılmasını sağlar</a:t>
            </a:r>
          </a:p>
          <a:p>
            <a:pPr marL="0" marR="0" indent="0" algn="l" defTabSz="457200" rtl="0" eaLnBrk="1" fontAlgn="auto" latinLnBrk="0" hangingPunct="1">
              <a:lnSpc>
                <a:spcPct val="100000"/>
              </a:lnSpc>
              <a:spcBef>
                <a:spcPts val="0"/>
              </a:spcBef>
              <a:spcAft>
                <a:spcPts val="0"/>
              </a:spcAft>
              <a:buClrTx/>
              <a:buSzTx/>
              <a:buFontTx/>
              <a:buNone/>
              <a:tabLst/>
              <a:defRPr/>
            </a:pPr>
            <a:r>
              <a:rPr lang="tr" sz="1200" b="0" i="0" u="none" kern="1200" baseline="0" dirty="0">
                <a:solidFill>
                  <a:schemeClr val="tx1"/>
                </a:solidFill>
                <a:effectLst/>
                <a:latin typeface="+mn-lt"/>
                <a:ea typeface="MS PGothic" pitchFamily="34" charset="-128"/>
                <a:cs typeface="ＭＳ Ｐゴシック" charset="0"/>
              </a:rPr>
              <a:t>Simgeler: Bitcoin, Litecoin, Ethereum, Zcash, Dash, Ripple, Monero</a:t>
            </a:r>
          </a:p>
          <a:p>
            <a:pPr marL="0" marR="0" indent="0" algn="l" defTabSz="457200" rtl="0" eaLnBrk="1" fontAlgn="auto" latinLnBrk="0" hangingPunct="1">
              <a:lnSpc>
                <a:spcPct val="100000"/>
              </a:lnSpc>
              <a:spcBef>
                <a:spcPts val="0"/>
              </a:spcBef>
              <a:spcAft>
                <a:spcPts val="0"/>
              </a:spcAft>
              <a:buClrTx/>
              <a:buSzTx/>
              <a:buFontTx/>
              <a:buNone/>
              <a:tabLst/>
              <a:defRPr/>
            </a:pPr>
            <a:endParaRPr lang="tr" sz="1200" kern="1200" noProof="0" dirty="0">
              <a:solidFill>
                <a:schemeClr val="tx1"/>
              </a:solidFill>
              <a:effectLst/>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t>81</a:t>
            </a:fld>
            <a:endParaRPr lang="tr" altLang="en-US"/>
          </a:p>
        </p:txBody>
      </p:sp>
    </p:spTree>
    <p:extLst>
      <p:ext uri="{BB962C8B-B14F-4D97-AF65-F5344CB8AC3E}">
        <p14:creationId xmlns:p14="http://schemas.microsoft.com/office/powerpoint/2010/main" val="12508947"/>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tr-TR" sz="1200" b="0" i="0" u="none" kern="1200" baseline="0" dirty="0" smtClean="0">
                <a:solidFill>
                  <a:schemeClr val="tx1"/>
                </a:solidFill>
                <a:effectLst/>
                <a:latin typeface="+mn-lt"/>
                <a:ea typeface="MS PGothic" pitchFamily="34" charset="-128"/>
                <a:cs typeface="ＭＳ Ｐゴシック" charset="0"/>
              </a:rPr>
              <a:t>Eğitici</a:t>
            </a:r>
            <a:r>
              <a:rPr lang="tr" sz="1200" b="0" i="0" u="none" kern="1200" baseline="0" dirty="0" smtClean="0">
                <a:solidFill>
                  <a:schemeClr val="tx1"/>
                </a:solidFill>
                <a:effectLst/>
                <a:latin typeface="+mn-lt"/>
                <a:ea typeface="MS PGothic" pitchFamily="34" charset="-128"/>
                <a:cs typeface="ＭＳ Ｐゴシック" charset="0"/>
              </a:rPr>
              <a:t> </a:t>
            </a:r>
            <a:r>
              <a:rPr lang="tr" sz="1200" b="0" i="0" u="none" kern="1200" baseline="0" dirty="0">
                <a:solidFill>
                  <a:schemeClr val="tx1"/>
                </a:solidFill>
                <a:effectLst/>
                <a:latin typeface="+mn-lt"/>
                <a:ea typeface="MS PGothic" pitchFamily="34" charset="-128"/>
                <a:cs typeface="ＭＳ Ｐゴシック" charset="0"/>
              </a:rPr>
              <a:t>kripto para birimleri hakkında bir tartışma yapılmasını sağlar</a:t>
            </a:r>
          </a:p>
          <a:p>
            <a:pPr marL="0" marR="0" indent="0" algn="l" defTabSz="457200" rtl="0" eaLnBrk="1" fontAlgn="auto" latinLnBrk="0" hangingPunct="1">
              <a:lnSpc>
                <a:spcPct val="100000"/>
              </a:lnSpc>
              <a:spcBef>
                <a:spcPts val="0"/>
              </a:spcBef>
              <a:spcAft>
                <a:spcPts val="0"/>
              </a:spcAft>
              <a:buClrTx/>
              <a:buSzTx/>
              <a:buFontTx/>
              <a:buNone/>
              <a:tabLst/>
              <a:defRPr/>
            </a:pPr>
            <a:r>
              <a:rPr lang="tr" sz="1200" b="0" i="0" u="none" kern="1200" baseline="0" dirty="0">
                <a:solidFill>
                  <a:schemeClr val="tx1"/>
                </a:solidFill>
                <a:effectLst/>
                <a:latin typeface="+mn-lt"/>
                <a:ea typeface="MS PGothic" pitchFamily="34" charset="-128"/>
                <a:cs typeface="ＭＳ Ｐゴシック" charset="0"/>
              </a:rPr>
              <a:t>Simgeler: Bitcoin, Litecoin, Ethereum, Zcash, Dash, Ripple, Monero</a:t>
            </a:r>
          </a:p>
          <a:p>
            <a:pPr marL="0" marR="0" indent="0" algn="l" defTabSz="457200" rtl="0" eaLnBrk="1" fontAlgn="auto" latinLnBrk="0" hangingPunct="1">
              <a:lnSpc>
                <a:spcPct val="100000"/>
              </a:lnSpc>
              <a:spcBef>
                <a:spcPts val="0"/>
              </a:spcBef>
              <a:spcAft>
                <a:spcPts val="0"/>
              </a:spcAft>
              <a:buClrTx/>
              <a:buSzTx/>
              <a:buFontTx/>
              <a:buNone/>
              <a:tabLst/>
              <a:defRPr/>
            </a:pPr>
            <a:endParaRPr lang="tr" sz="1200" kern="1200" noProof="0" dirty="0">
              <a:solidFill>
                <a:schemeClr val="tx1"/>
              </a:solidFill>
              <a:effectLst/>
              <a:latin typeface="+mn-lt"/>
              <a:ea typeface="MS PGothic" pitchFamily="34" charset="-128"/>
              <a:cs typeface="ＭＳ Ｐゴシック" charset="0"/>
            </a:endParaRPr>
          </a:p>
          <a:p>
            <a:pPr marL="0" marR="0" indent="0" algn="l" defTabSz="457200" rtl="0" eaLnBrk="1" fontAlgn="auto" latinLnBrk="0" hangingPunct="1">
              <a:lnSpc>
                <a:spcPct val="100000"/>
              </a:lnSpc>
              <a:spcBef>
                <a:spcPts val="0"/>
              </a:spcBef>
              <a:spcAft>
                <a:spcPts val="0"/>
              </a:spcAft>
              <a:buClrTx/>
              <a:buSzTx/>
              <a:buFontTx/>
              <a:buNone/>
              <a:tabLst/>
              <a:defRPr/>
            </a:pPr>
            <a:r>
              <a:rPr lang="tr" sz="1200" b="0" i="0" u="none" kern="1200" baseline="0" dirty="0">
                <a:solidFill>
                  <a:schemeClr val="tx1"/>
                </a:solidFill>
                <a:effectLst/>
                <a:latin typeface="+mn-lt"/>
                <a:ea typeface="MS PGothic" pitchFamily="34" charset="-128"/>
                <a:cs typeface="ＭＳ Ｐゴシック" charset="0"/>
              </a:rPr>
              <a:t>Maddelerde yine kripto para birimlerinin nasıl çalıştığı ve yasa dışı satın alımlar veya kara para aklama için nasıl kullanılabileceği gösterilmektedir.</a:t>
            </a:r>
          </a:p>
          <a:p>
            <a:pPr marL="0" marR="0" indent="0" algn="l" defTabSz="457200" rtl="0" eaLnBrk="1" fontAlgn="auto" latinLnBrk="0" hangingPunct="1">
              <a:lnSpc>
                <a:spcPct val="100000"/>
              </a:lnSpc>
              <a:spcBef>
                <a:spcPts val="0"/>
              </a:spcBef>
              <a:spcAft>
                <a:spcPts val="0"/>
              </a:spcAft>
              <a:buClrTx/>
              <a:buSzTx/>
              <a:buFontTx/>
              <a:buNone/>
              <a:tabLst/>
              <a:defRPr/>
            </a:pPr>
            <a:endParaRPr lang="tr" sz="1200" kern="1200" noProof="0" dirty="0">
              <a:solidFill>
                <a:schemeClr val="tx1"/>
              </a:solidFill>
              <a:effectLst/>
              <a:latin typeface="+mn-lt"/>
              <a:ea typeface="MS PGothic" pitchFamily="34" charset="-128"/>
              <a:cs typeface="ＭＳ Ｐゴシック" charset="0"/>
            </a:endParaRPr>
          </a:p>
          <a:p>
            <a:pPr algn="l" rtl="0"/>
            <a:r>
              <a:rPr lang="tr" sz="1200" b="0" i="0" u="none" strike="noStrike" kern="1200" baseline="0" dirty="0">
                <a:solidFill>
                  <a:schemeClr val="tx1"/>
                </a:solidFill>
                <a:latin typeface="+mn-lt"/>
                <a:ea typeface="MS PGothic" pitchFamily="34" charset="-128"/>
                <a:cs typeface="ＭＳ Ｐゴシック" charset="0"/>
              </a:rPr>
              <a:t>Sanal/dijital para birimlerinin yaygın olarak kabul gören tanımlarında, kara para aklama ve terörün finansmanı ile mücadeleye yönelik politikalar geliştiren ve teşvik eden hükümetler arası bir kuruluş olan Mali Eylem Görev Gücü (FATF) tarafından yapılan çalışmalara atıfta bulunulmaktadır. </a:t>
            </a:r>
          </a:p>
          <a:p>
            <a:endParaRPr lang="tr" sz="1200" b="0" i="0" u="none" strike="noStrike" kern="1200" baseline="0" dirty="0">
              <a:solidFill>
                <a:schemeClr val="tx1"/>
              </a:solidFill>
              <a:latin typeface="+mn-lt"/>
              <a:ea typeface="MS PGothic" pitchFamily="34" charset="-128"/>
              <a:cs typeface="ＭＳ Ｐゴシック" charset="0"/>
            </a:endParaRPr>
          </a:p>
          <a:p>
            <a:pPr algn="l" rtl="0"/>
            <a:r>
              <a:rPr lang="tr" sz="1200" b="0" i="0" u="none" strike="noStrike" kern="1200" baseline="0" dirty="0">
                <a:solidFill>
                  <a:schemeClr val="tx1"/>
                </a:solidFill>
                <a:latin typeface="+mn-lt"/>
                <a:ea typeface="MS PGothic" pitchFamily="34" charset="-128"/>
                <a:cs typeface="ＭＳ Ｐゴシック" charset="0"/>
              </a:rPr>
              <a:t>FATF'ye göre, </a:t>
            </a:r>
            <a:r>
              <a:rPr lang="tr" sz="1200" b="0" i="1" u="none" strike="noStrike" kern="1200" baseline="0" dirty="0">
                <a:solidFill>
                  <a:schemeClr val="tx1"/>
                </a:solidFill>
                <a:latin typeface="+mn-lt"/>
                <a:ea typeface="MS PGothic" pitchFamily="34" charset="-128"/>
                <a:cs typeface="ＭＳ Ｐゴシック" charset="0"/>
              </a:rPr>
              <a:t>bir sanal para birimi, dijital olarak alınıp satılabilen ve aşağıdaki işlevlere sahip olan, ancak herhangi bir yargı alanında kanuni para statüsü bulunmayan dijital bir değer temsilidir: </a:t>
            </a:r>
            <a:endParaRPr lang="tr" sz="1200" b="0" i="0" u="none" strike="noStrike" kern="1200" baseline="0" dirty="0">
              <a:solidFill>
                <a:schemeClr val="tx1"/>
              </a:solidFill>
              <a:latin typeface="+mn-lt"/>
              <a:ea typeface="MS PGothic" pitchFamily="34" charset="-128"/>
              <a:cs typeface="ＭＳ Ｐゴシック" charset="0"/>
            </a:endParaRPr>
          </a:p>
          <a:p>
            <a:pPr algn="l" rtl="0"/>
            <a:r>
              <a:rPr lang="tr" sz="1200" b="0" i="0" u="none" strike="noStrike" kern="1200" baseline="0" dirty="0">
                <a:solidFill>
                  <a:schemeClr val="tx1"/>
                </a:solidFill>
                <a:latin typeface="+mn-lt"/>
                <a:ea typeface="MS PGothic" pitchFamily="34" charset="-128"/>
                <a:cs typeface="ＭＳ Ｐゴシック" charset="0"/>
              </a:rPr>
              <a:t>1) Değişim aracı; </a:t>
            </a:r>
          </a:p>
          <a:p>
            <a:pPr algn="l" rtl="0"/>
            <a:r>
              <a:rPr lang="tr" sz="1200" b="0" i="0" u="none" strike="noStrike" kern="1200" baseline="0" dirty="0">
                <a:solidFill>
                  <a:schemeClr val="tx1"/>
                </a:solidFill>
                <a:latin typeface="+mn-lt"/>
                <a:ea typeface="MS PGothic" pitchFamily="34" charset="-128"/>
                <a:cs typeface="ＭＳ Ｐゴシック" charset="0"/>
              </a:rPr>
              <a:t>2) Hesap birimi ve/veya (3) Değer saklama aracı</a:t>
            </a:r>
            <a:r>
              <a:rPr lang="tr" sz="1200" b="0" i="1" u="none" strike="noStrike" kern="1200" baseline="0" dirty="0">
                <a:solidFill>
                  <a:schemeClr val="tx1"/>
                </a:solidFill>
                <a:latin typeface="+mn-lt"/>
                <a:ea typeface="MS PGothic" pitchFamily="34" charset="-128"/>
                <a:cs typeface="ＭＳ Ｐゴシック" charset="0"/>
              </a:rPr>
              <a:t> </a:t>
            </a:r>
          </a:p>
          <a:p>
            <a:endParaRPr lang="tr" sz="1200" b="0" i="1" u="none" strike="noStrike" kern="1200" baseline="0" dirty="0">
              <a:solidFill>
                <a:schemeClr val="tx1"/>
              </a:solidFill>
              <a:latin typeface="+mn-lt"/>
              <a:ea typeface="MS PGothic" pitchFamily="34" charset="-128"/>
              <a:cs typeface="ＭＳ Ｐゴシック" charset="0"/>
            </a:endParaRPr>
          </a:p>
          <a:p>
            <a:pPr algn="l" rtl="0"/>
            <a:r>
              <a:rPr lang="tr" sz="1200" b="0" i="0" u="none" strike="noStrike" kern="1200" baseline="0" dirty="0">
                <a:solidFill>
                  <a:schemeClr val="tx1"/>
                </a:solidFill>
                <a:latin typeface="+mn-lt"/>
                <a:ea typeface="MS PGothic" pitchFamily="34" charset="-128"/>
                <a:cs typeface="ＭＳ Ｐゴシック" charset="0"/>
              </a:rPr>
              <a:t>FATF'ye göre, </a:t>
            </a:r>
            <a:r>
              <a:rPr lang="tr" sz="1200" b="0" i="1" u="none" strike="noStrike" kern="1200" baseline="0" dirty="0">
                <a:solidFill>
                  <a:schemeClr val="tx1"/>
                </a:solidFill>
                <a:latin typeface="+mn-lt"/>
                <a:ea typeface="MS PGothic" pitchFamily="34" charset="-128"/>
                <a:cs typeface="ＭＳ Ｐゴシック" charset="0"/>
              </a:rPr>
              <a:t>dijital para birimi, sanal para biriminin (itibari olmayan) veya e-paranın (itibari) dijital bir temsili anlamına gelebilir. </a:t>
            </a:r>
            <a:r>
              <a:rPr lang="tr" sz="1200" b="0" i="0" u="none" strike="noStrike" kern="1200" baseline="0" dirty="0">
                <a:solidFill>
                  <a:schemeClr val="tx1"/>
                </a:solidFill>
                <a:latin typeface="+mn-lt"/>
                <a:ea typeface="MS PGothic" pitchFamily="34" charset="-128"/>
                <a:cs typeface="ＭＳ Ｐゴシック" charset="0"/>
              </a:rPr>
              <a:t>Dijital para birimi terimi, hem itibari hem de itibari olmayan para birimlerinin dijital temsillerine atıfta bulunmanın mümkün olduğu bir terim sağlar. </a:t>
            </a:r>
          </a:p>
          <a:p>
            <a:pPr marL="0" indent="0" algn="just" rtl="0">
              <a:lnSpc>
                <a:spcPct val="150000"/>
              </a:lnSpc>
              <a:spcBef>
                <a:spcPts val="0"/>
              </a:spcBef>
              <a:buNone/>
            </a:pPr>
            <a:endParaRPr lang="tr" b="0" baseline="0" noProof="0" dirty="0"/>
          </a:p>
          <a:p>
            <a:pPr marL="0" indent="0" algn="just" rtl="0">
              <a:lnSpc>
                <a:spcPct val="150000"/>
              </a:lnSpc>
              <a:spcBef>
                <a:spcPts val="0"/>
              </a:spcBef>
              <a:buNone/>
            </a:pPr>
            <a:r>
              <a:rPr lang="tr" b="0" i="0" u="none" baseline="0" dirty="0"/>
              <a:t>Kripto para birimi, para birimlerinin üretimini düzenlemek ve fon transferini doğrulamak için şifreleme tekniklerinin kullanıldığı, merkez bankalarından bağımsız olarak çalışan dijital bir para birimidir. Kripto para birimleri, alternatif para birimlerinin veya özellikle dijital para birimlerinin bir alt kümesidir.</a:t>
            </a:r>
          </a:p>
          <a:p>
            <a:pPr marL="0" indent="0" algn="just" rtl="0">
              <a:lnSpc>
                <a:spcPct val="150000"/>
              </a:lnSpc>
              <a:spcBef>
                <a:spcPts val="0"/>
              </a:spcBef>
              <a:buNone/>
            </a:pPr>
            <a:endParaRPr lang="tr" b="0" noProof="0" dirty="0"/>
          </a:p>
          <a:p>
            <a:pPr algn="l" rtl="0"/>
            <a:r>
              <a:rPr lang="tr" sz="1200" b="0" i="0" u="none" kern="1200" baseline="0" dirty="0">
                <a:solidFill>
                  <a:schemeClr val="tx1"/>
                </a:solidFill>
                <a:effectLst/>
                <a:latin typeface="+mn-lt"/>
                <a:ea typeface="MS PGothic" pitchFamily="34" charset="-128"/>
                <a:cs typeface="ＭＳ Ｐゴシック" charset="0"/>
              </a:rPr>
              <a:t>Avrupa Adalet Divanı tarafından verilen tanım şu şekildedir: “49. Geleneksel olmayan para birimlerini, yani bir veya daha fazl ülkede kanuni para birimi olanlardan farklı para birimlerini içeren işlemler</a:t>
            </a:r>
            <a:endParaRPr lang="tr" sz="1200" kern="1200" noProof="0" dirty="0">
              <a:solidFill>
                <a:schemeClr val="tx1"/>
              </a:solidFill>
              <a:effectLst/>
              <a:latin typeface="+mn-lt"/>
              <a:ea typeface="MS PGothic" pitchFamily="34" charset="-128"/>
              <a:cs typeface="ＭＳ Ｐゴシック" charset="0"/>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tr" sz="1200" kern="1200" noProof="0" dirty="0">
              <a:solidFill>
                <a:schemeClr val="tx1"/>
              </a:solidFill>
              <a:effectLst/>
              <a:latin typeface="+mn-lt"/>
              <a:ea typeface="MS PGothic" pitchFamily="34" charset="-128"/>
              <a:cs typeface="ＭＳ Ｐゴシック" charset="0"/>
            </a:endParaRPr>
          </a:p>
          <a:p>
            <a:pPr algn="l" rtl="0"/>
            <a:r>
              <a:rPr lang="tr" b="0" i="0" u="none" baseline="0" dirty="0"/>
              <a:t>Yaklaşık 6400 farklı kripto para birimi vardır (08/2020). Burada güzel bir genel bakış sunulmaktadır: http://coinmarketcap.com/all/views/all/ </a:t>
            </a:r>
          </a:p>
          <a:p>
            <a:endParaRPr lang="tr" baseline="0" noProof="0" dirty="0"/>
          </a:p>
          <a:p>
            <a:pPr algn="l" rtl="0"/>
            <a:r>
              <a:rPr lang="tr" b="0" i="0" u="none" baseline="0" dirty="0"/>
              <a:t>Açık farkla en önemli ve en iyi bilinen kripto para birimi, 2008 yılının sonlarında "Satoshi Nakamoto" tarafından icat edilen Bitcoin'dir. Ancak başka kripto para birimlerinin de olduğunun bilinmesi gerekir. Bunlardan bazıları Bitcoin çok "ağır" hale geldiği için yaratılmıştır; yani Bitcoin işlemlerin ödenmesi için gerçekten kullanışlı değildir. Diğerleri, Bitcoin'in zayıflıklarının üstesinden gelmek (örneğin DASH (daha önce Darkcoin olarak bilinen X11 Logosu)), tamamen anonim işlemlere olanak tanımak veya daha hızlı işlemlere ve daha küçük işlemlere olanak tanımak (örneğin Litecoin) için yaratılmıştır. </a:t>
            </a:r>
          </a:p>
          <a:p>
            <a:endParaRPr lang="tr" baseline="0" noProof="0" dirty="0"/>
          </a:p>
          <a:p>
            <a:pPr algn="l" rtl="0"/>
            <a:r>
              <a:rPr lang="tr" b="0" i="0" u="none" baseline="0" dirty="0"/>
              <a:t>Para birimlerinin çoğu aynı yaklaşıma dayanmaktadır: Kripto para madenciliği yapmak ve işlemleri doğrulamak için eşler arası bir ağ ve önceden tanımlanmış, sınırlı para birimi arzı.</a:t>
            </a:r>
          </a:p>
          <a:p>
            <a:endParaRPr lang="tr" baseline="0" noProof="0" dirty="0"/>
          </a:p>
          <a:p>
            <a:pPr algn="l" rtl="0"/>
            <a:r>
              <a:rPr lang="tr" b="0" i="0" u="none" baseline="0" dirty="0"/>
              <a:t>Kripto para birimleri hakkında konuşurken sıkça kullanılan bazı terimler için açıklamalar:</a:t>
            </a:r>
          </a:p>
          <a:p>
            <a:endParaRPr lang="tr" baseline="0" noProof="0" dirty="0"/>
          </a:p>
          <a:p>
            <a:pPr algn="l" rtl="0"/>
            <a:r>
              <a:rPr lang="tr" b="0" i="0" u="none" baseline="0" dirty="0"/>
              <a:t>Cüzdan: Bir cüzdan, genel anlamda fiziksel bir cüzdanın bir kripto para birimi ağındaki karşılığıdır. Cüzdan aslında sahibinin blok zincirindeki adresine tahsis edilen paraları harcamasına imkan veren özel anahtarlarını içerir.</a:t>
            </a:r>
          </a:p>
          <a:p>
            <a:endParaRPr lang="tr" baseline="0" noProof="0" dirty="0"/>
          </a:p>
          <a:p>
            <a:pPr algn="l" rtl="0"/>
            <a:r>
              <a:rPr lang="tr" b="0" i="0" u="none" baseline="0" dirty="0"/>
              <a:t>Madenci: Madencilik, işlemleri onaylamak amacıyla bilgisayar donanımının kripto para birimi ağı için matematiksel hesaplamalar yapması sürecidir.</a:t>
            </a:r>
          </a:p>
          <a:p>
            <a:endParaRPr lang="tr" baseline="0" noProof="0" dirty="0"/>
          </a:p>
          <a:p>
            <a:pPr algn="l" rtl="0"/>
            <a:r>
              <a:rPr lang="tr" b="0" i="0" u="none" baseline="0" dirty="0"/>
              <a:t>Blok zinciri: Blok zinciri, kripto para birimi ağındaki tüm işlemlerin genel erişime açık bir kaydıdır. İşlemler kronolojik sırayla saklanırlar. Blok zinciri, o ağın tüm kullanıcıları arasında paylaşılır ve cüzdan adreslerinin bakiyesini doğrulamak için kullanılır.</a:t>
            </a:r>
          </a:p>
          <a:p>
            <a:endParaRPr lang="tr" baseline="0" noProof="0" dirty="0"/>
          </a:p>
          <a:p>
            <a:pPr algn="l" rtl="0"/>
            <a:r>
              <a:rPr lang="tr" b="0" i="0" u="none" baseline="0" dirty="0"/>
              <a:t>Özel anahtar: Özel anahtar, kriptografik bir imza aracılığıyla belirli bir cüzdan adresinden para harcama hakkınızı kanıtlayan gizli bir veridir. Her cüzdan adresi kendi benzersiz özel anahtarına sahiptir.</a:t>
            </a:r>
          </a:p>
          <a:p>
            <a:endParaRPr lang="tr" baseline="0" noProof="0" dirty="0"/>
          </a:p>
          <a:p>
            <a:pPr marL="0" marR="0" indent="0" algn="l" defTabSz="457200" rtl="0" eaLnBrk="1" fontAlgn="auto" latinLnBrk="0" hangingPunct="1">
              <a:lnSpc>
                <a:spcPct val="100000"/>
              </a:lnSpc>
              <a:spcBef>
                <a:spcPts val="0"/>
              </a:spcBef>
              <a:spcAft>
                <a:spcPts val="0"/>
              </a:spcAft>
              <a:buClrTx/>
              <a:buSzTx/>
              <a:buFontTx/>
              <a:buNone/>
              <a:tabLst/>
              <a:defRPr/>
            </a:pPr>
            <a:endParaRPr lang="tr" sz="1200" kern="1200" noProof="0" dirty="0">
              <a:solidFill>
                <a:schemeClr val="tx1"/>
              </a:solidFill>
              <a:effectLst/>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t>82</a:t>
            </a:fld>
            <a:endParaRPr lang="tr" altLang="en-US"/>
          </a:p>
        </p:txBody>
      </p:sp>
    </p:spTree>
    <p:extLst>
      <p:ext uri="{BB962C8B-B14F-4D97-AF65-F5344CB8AC3E}">
        <p14:creationId xmlns:p14="http://schemas.microsoft.com/office/powerpoint/2010/main" val="624344368"/>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tr" sz="1200" kern="1200" noProof="0" dirty="0">
              <a:solidFill>
                <a:schemeClr val="tx1"/>
              </a:solidFill>
              <a:effectLst/>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t>83</a:t>
            </a:fld>
            <a:endParaRPr lang="tr" altLang="en-US"/>
          </a:p>
        </p:txBody>
      </p:sp>
    </p:spTree>
    <p:extLst>
      <p:ext uri="{BB962C8B-B14F-4D97-AF65-F5344CB8AC3E}">
        <p14:creationId xmlns:p14="http://schemas.microsoft.com/office/powerpoint/2010/main" val="3293619624"/>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 dirty="0"/>
          </a:p>
        </p:txBody>
      </p:sp>
      <p:sp>
        <p:nvSpPr>
          <p:cNvPr id="4" name="Slide Number Placeholder 3"/>
          <p:cNvSpPr>
            <a:spLocks noGrp="1"/>
          </p:cNvSpPr>
          <p:nvPr>
            <p:ph type="sldNum" sz="quarter" idx="5"/>
          </p:nvPr>
        </p:nvSpPr>
        <p:spPr/>
        <p:txBody>
          <a:bodyPr/>
          <a:lstStyle/>
          <a:p>
            <a:pPr algn="l" rtl="0"/>
            <a:fld id="{C517488A-2FD4-4187-AAA7-AE40009BFB6A}" type="slidenum">
              <a:rPr/>
              <a:pPr/>
              <a:t>84</a:t>
            </a:fld>
            <a:endParaRPr lang="tr" altLang="en-US"/>
          </a:p>
        </p:txBody>
      </p:sp>
    </p:spTree>
    <p:extLst>
      <p:ext uri="{BB962C8B-B14F-4D97-AF65-F5344CB8AC3E}">
        <p14:creationId xmlns:p14="http://schemas.microsoft.com/office/powerpoint/2010/main" val="4034963081"/>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1">
            <a:extLst>
              <a:ext uri="{FF2B5EF4-FFF2-40B4-BE49-F238E27FC236}">
                <a16:creationId xmlns:a16="http://schemas.microsoft.com/office/drawing/2014/main" id="{B15714A6-B05B-47A5-B92B-D727BD3A45D0}"/>
              </a:ext>
            </a:extLst>
          </p:cNvPr>
          <p:cNvSpPr>
            <a:spLocks noGrp="1"/>
          </p:cNvSpPr>
          <p:nvPr>
            <p:ph type="body" idx="1"/>
          </p:nvPr>
        </p:nvSpPr>
        <p:spPr/>
        <p:txBody>
          <a:bodyPr/>
          <a:lstStyle/>
          <a:p>
            <a:pPr algn="l" rtl="0"/>
            <a:r>
              <a:rPr lang="tr" sz="3600" b="0" i="0" u="none" baseline="0" dirty="0"/>
              <a:t>Bu oturum, 5 bölüme ayrılacaktır.</a:t>
            </a:r>
          </a:p>
          <a:p>
            <a:pPr algn="l" rtl="0"/>
            <a:r>
              <a:rPr lang="tr" sz="3600" b="0" i="0" u="none" baseline="0" dirty="0"/>
              <a:t>Amaç, bir bilgisayarın veya İnternete bağlanabilen ve bilgisayarla benzerlikleri olan bir cihazın ne olduğunu açıklamaktır.</a:t>
            </a:r>
          </a:p>
          <a:p>
            <a:pPr algn="l" rtl="0"/>
            <a:r>
              <a:rPr lang="tr" sz="3600" b="0" i="0" u="none" baseline="0" dirty="0"/>
              <a:t>Daha sonra İnternetin ne olduğunu ve nasıl çalıştığını açıklamak,</a:t>
            </a:r>
          </a:p>
          <a:p>
            <a:pPr algn="l" rtl="0"/>
            <a:r>
              <a:rPr lang="tr" sz="3600" b="0" i="0" u="none" baseline="0" dirty="0"/>
              <a:t>Ve sonra bilgisayarın İnternete nasıl bağlandığına bakmak,</a:t>
            </a:r>
          </a:p>
          <a:p>
            <a:pPr algn="l" rtl="0"/>
            <a:r>
              <a:rPr lang="tr" sz="3600" b="0" i="0" u="none" baseline="0" dirty="0"/>
              <a:t>Ve sonra İnternette neler olduğuna bakmaktır.</a:t>
            </a:r>
          </a:p>
        </p:txBody>
      </p:sp>
    </p:spTree>
    <p:extLst>
      <p:ext uri="{BB962C8B-B14F-4D97-AF65-F5344CB8AC3E}">
        <p14:creationId xmlns:p14="http://schemas.microsoft.com/office/powerpoint/2010/main" val="199754966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b="0" i="0" u="none" baseline="0" dirty="0"/>
              <a:t>Bir bilgisayar sisteminin bileşenlerinin şematik gösterimi</a:t>
            </a:r>
          </a:p>
          <a:p>
            <a:endParaRPr lang="tr" dirty="0"/>
          </a:p>
          <a:p>
            <a:pPr algn="l" rtl="0"/>
            <a:r>
              <a:rPr lang="tr" b="0" i="0" u="none" baseline="0" dirty="0"/>
              <a:t>Kasa, Güç Kaynağı, İşlemci, RAM</a:t>
            </a:r>
            <a:r>
              <a:rPr lang="tr" b="0" i="0" u="none" baseline="0" dirty="0" smtClean="0"/>
              <a:t>, Ekran </a:t>
            </a:r>
            <a:r>
              <a:rPr lang="tr" b="0" i="0" u="none" baseline="0" dirty="0"/>
              <a:t>Kartı, Sabit Disk, Ağ Kartı, veri kabloları ve diğer </a:t>
            </a:r>
            <a:r>
              <a:rPr lang="tr" b="0" i="0" u="none" baseline="0" dirty="0" smtClean="0"/>
              <a:t>bağlantılar</a:t>
            </a:r>
          </a:p>
        </p:txBody>
      </p:sp>
      <p:sp>
        <p:nvSpPr>
          <p:cNvPr id="4" name="Slide Number Placeholder 3"/>
          <p:cNvSpPr>
            <a:spLocks noGrp="1"/>
          </p:cNvSpPr>
          <p:nvPr>
            <p:ph type="sldNum" sz="quarter" idx="5"/>
          </p:nvPr>
        </p:nvSpPr>
        <p:spPr/>
        <p:txBody>
          <a:bodyPr/>
          <a:lstStyle/>
          <a:p>
            <a:pPr algn="l" rtl="0"/>
            <a:fld id="{C517488A-2FD4-4187-AAA7-AE40009BFB6A}" type="slidenum">
              <a:rPr/>
              <a:pPr/>
              <a:t>8</a:t>
            </a:fld>
            <a:endParaRPr lang="tr" altLang="en-US"/>
          </a:p>
        </p:txBody>
      </p:sp>
    </p:spTree>
    <p:extLst>
      <p:ext uri="{BB962C8B-B14F-4D97-AF65-F5344CB8AC3E}">
        <p14:creationId xmlns:p14="http://schemas.microsoft.com/office/powerpoint/2010/main" val="48520174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b="0" i="0" u="none" baseline="0"/>
              <a:t>Bu, açılış slaytının bir tekrarı olsa da bu cihazların her birinin bu bölümde daha önce gösterilen kavramlarla ortak yanları olduğunu, sadece farklı görünüme sahip olduğunu vurgulamamız gerekir.</a:t>
            </a:r>
          </a:p>
        </p:txBody>
      </p:sp>
      <p:sp>
        <p:nvSpPr>
          <p:cNvPr id="4" name="Slide Number Placeholder 3"/>
          <p:cNvSpPr>
            <a:spLocks noGrp="1"/>
          </p:cNvSpPr>
          <p:nvPr>
            <p:ph type="sldNum" sz="quarter" idx="5"/>
          </p:nvPr>
        </p:nvSpPr>
        <p:spPr/>
        <p:txBody>
          <a:bodyPr/>
          <a:lstStyle/>
          <a:p>
            <a:pPr algn="l" rtl="0"/>
            <a:fld id="{C517488A-2FD4-4187-AAA7-AE40009BFB6A}" type="slidenum">
              <a:rPr/>
              <a:pPr/>
              <a:t>9</a:t>
            </a:fld>
            <a:endParaRPr lang="tr" altLang="en-US"/>
          </a:p>
        </p:txBody>
      </p:sp>
    </p:spTree>
    <p:extLst>
      <p:ext uri="{BB962C8B-B14F-4D97-AF65-F5344CB8AC3E}">
        <p14:creationId xmlns:p14="http://schemas.microsoft.com/office/powerpoint/2010/main" val="119936852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090E9091-F932-449D-A1EF-35B8A21AFB4E}"/>
              </a:ext>
            </a:extLst>
          </p:cNvPr>
          <p:cNvPicPr>
            <a:picLocks noChangeAspect="1"/>
          </p:cNvPicPr>
          <p:nvPr userDrawn="1"/>
        </p:nvPicPr>
        <p:blipFill>
          <a:blip r:embed="rId2" cstate="print"/>
          <a:stretch>
            <a:fillRect/>
          </a:stretch>
        </p:blipFill>
        <p:spPr>
          <a:xfrm>
            <a:off x="5041214" y="101678"/>
            <a:ext cx="4090771" cy="713294"/>
          </a:xfrm>
          <a:prstGeom prst="rect">
            <a:avLst/>
          </a:prstGeom>
        </p:spPr>
      </p:pic>
      <p:sp>
        <p:nvSpPr>
          <p:cNvPr id="11" name="Content Placeholder 10">
            <a:extLst>
              <a:ext uri="{FF2B5EF4-FFF2-40B4-BE49-F238E27FC236}">
                <a16:creationId xmlns:a16="http://schemas.microsoft.com/office/drawing/2014/main" id="{6FC767A1-DF76-4191-99F0-1311E413B2AA}"/>
              </a:ext>
            </a:extLst>
          </p:cNvPr>
          <p:cNvSpPr>
            <a:spLocks noGrp="1"/>
          </p:cNvSpPr>
          <p:nvPr>
            <p:ph sz="quarter" idx="11"/>
          </p:nvPr>
        </p:nvSpPr>
        <p:spPr>
          <a:xfrm>
            <a:off x="448274" y="1251040"/>
            <a:ext cx="8074025" cy="517525"/>
          </a:xfrm>
        </p:spPr>
        <p:txBody>
          <a:bodyPr>
            <a:normAutofit/>
          </a:bodyPr>
          <a:lstStyle>
            <a:lvl1pPr marL="0" indent="0" algn="ctr">
              <a:buNone/>
              <a:defRPr sz="1600" b="1" baseline="0">
                <a:latin typeface="Calibri" panose="020F0502020204030204" pitchFamily="34" charset="0"/>
              </a:defRPr>
            </a:lvl1pPr>
          </a:lstStyle>
          <a:p>
            <a:pPr lvl="0"/>
            <a:r>
              <a:rPr lang="en-US" dirty="0"/>
              <a:t>Click to edit Master text styles</a:t>
            </a:r>
          </a:p>
        </p:txBody>
      </p:sp>
      <p:sp>
        <p:nvSpPr>
          <p:cNvPr id="13" name="Text Placeholder 12">
            <a:extLst>
              <a:ext uri="{FF2B5EF4-FFF2-40B4-BE49-F238E27FC236}">
                <a16:creationId xmlns:a16="http://schemas.microsoft.com/office/drawing/2014/main" id="{DBE4024A-0EF9-41A2-B175-DDA4AA7DE116}"/>
              </a:ext>
            </a:extLst>
          </p:cNvPr>
          <p:cNvSpPr>
            <a:spLocks noGrp="1"/>
          </p:cNvSpPr>
          <p:nvPr>
            <p:ph type="body" sz="quarter" idx="12"/>
          </p:nvPr>
        </p:nvSpPr>
        <p:spPr>
          <a:xfrm>
            <a:off x="447677" y="2579688"/>
            <a:ext cx="8074024" cy="2673350"/>
          </a:xfrm>
        </p:spPr>
        <p:txBody>
          <a:bodyPr>
            <a:normAutofit/>
          </a:bodyPr>
          <a:lstStyle>
            <a:lvl1pPr marL="0" indent="0" algn="ctr">
              <a:buNone/>
              <a:defRPr sz="3400" b="1" i="0" baseline="0">
                <a:latin typeface="Calibri" panose="020F0502020204030204" pitchFamily="34" charset="0"/>
              </a:defRPr>
            </a:lvl1pPr>
          </a:lstStyle>
          <a:p>
            <a:pPr lvl="0"/>
            <a:endParaRPr lang="en-US" dirty="0"/>
          </a:p>
          <a:p>
            <a:pPr lvl="0"/>
            <a:endParaRPr lang="en-GB" dirty="0"/>
          </a:p>
          <a:p>
            <a:pPr lvl="0"/>
            <a:endParaRPr lang="en-GB" dirty="0"/>
          </a:p>
        </p:txBody>
      </p:sp>
      <p:sp>
        <p:nvSpPr>
          <p:cNvPr id="15" name="Text Placeholder 14">
            <a:extLst>
              <a:ext uri="{FF2B5EF4-FFF2-40B4-BE49-F238E27FC236}">
                <a16:creationId xmlns:a16="http://schemas.microsoft.com/office/drawing/2014/main" id="{7A2FE8F4-0B2F-4B6E-B4B0-927F13D7F719}"/>
              </a:ext>
            </a:extLst>
          </p:cNvPr>
          <p:cNvSpPr>
            <a:spLocks noGrp="1"/>
          </p:cNvSpPr>
          <p:nvPr>
            <p:ph type="body" sz="quarter" idx="13"/>
          </p:nvPr>
        </p:nvSpPr>
        <p:spPr>
          <a:xfrm>
            <a:off x="447675" y="5589588"/>
            <a:ext cx="8074025" cy="604837"/>
          </a:xfrm>
        </p:spPr>
        <p:txBody>
          <a:bodyPr>
            <a:normAutofit/>
          </a:bodyPr>
          <a:lstStyle>
            <a:lvl1pPr marL="0" indent="0" algn="ctr">
              <a:buNone/>
              <a:defRPr sz="1400" baseline="0">
                <a:latin typeface="Calibri" panose="020F0502020204030204" pitchFamily="34" charset="0"/>
              </a:defRPr>
            </a:lvl1pPr>
          </a:lstStyle>
          <a:p>
            <a:pPr lvl="0"/>
            <a:endParaRPr lang="en-GB" dirty="0"/>
          </a:p>
        </p:txBody>
      </p:sp>
      <p:sp>
        <p:nvSpPr>
          <p:cNvPr id="3" name="Slide Number Placeholder 2">
            <a:extLst>
              <a:ext uri="{FF2B5EF4-FFF2-40B4-BE49-F238E27FC236}">
                <a16:creationId xmlns:a16="http://schemas.microsoft.com/office/drawing/2014/main" id="{979DE959-8F66-48C8-9B75-7129AEC57E19}"/>
              </a:ext>
            </a:extLst>
          </p:cNvPr>
          <p:cNvSpPr>
            <a:spLocks noGrp="1"/>
          </p:cNvSpPr>
          <p:nvPr>
            <p:ph type="sldNum" sz="quarter" idx="10"/>
          </p:nvPr>
        </p:nvSpPr>
        <p:spPr>
          <a:xfrm>
            <a:off x="7086600" y="6588125"/>
            <a:ext cx="2057400" cy="285810"/>
          </a:xfrm>
          <a:prstGeom prst="rect">
            <a:avLst/>
          </a:prstGeom>
        </p:spPr>
        <p:txBody>
          <a:bodyPr/>
          <a:lstStyle/>
          <a:p>
            <a:fld id="{49C04F3A-82BD-4011-AADB-1F79FD7DF4BC}" type="slidenum">
              <a:rPr lang="en-GB" smtClean="0"/>
              <a:pPr/>
              <a:t>‹#›</a:t>
            </a:fld>
            <a:endParaRPr lang="en-GB" dirty="0"/>
          </a:p>
        </p:txBody>
      </p:sp>
    </p:spTree>
    <p:extLst>
      <p:ext uri="{BB962C8B-B14F-4D97-AF65-F5344CB8AC3E}">
        <p14:creationId xmlns:p14="http://schemas.microsoft.com/office/powerpoint/2010/main" val="413453030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F1249599-89B8-4E5B-8E53-25E3A1D3DB77}"/>
              </a:ext>
            </a:extLst>
          </p:cNvPr>
          <p:cNvSpPr>
            <a:spLocks noGrp="1"/>
          </p:cNvSpPr>
          <p:nvPr>
            <p:ph type="dt" sz="half" idx="10"/>
          </p:nvPr>
        </p:nvSpPr>
        <p:spPr/>
        <p:txBody>
          <a:bodyPr/>
          <a:lstStyle>
            <a:lvl1pPr>
              <a:defRPr/>
            </a:lvl1pPr>
          </a:lstStyle>
          <a:p>
            <a:pPr>
              <a:defRPr/>
            </a:pPr>
            <a:fld id="{1CAE1E52-A942-4EA4-AB65-A06FB2ABB356}" type="datetimeFigureOut">
              <a:rPr lang="en-GB"/>
              <a:pPr>
                <a:defRPr/>
              </a:pPr>
              <a:t>11/04/2021</a:t>
            </a:fld>
            <a:endParaRPr lang="en-GB"/>
          </a:p>
        </p:txBody>
      </p:sp>
      <p:sp>
        <p:nvSpPr>
          <p:cNvPr id="5" name="Footer Placeholder 4">
            <a:extLst>
              <a:ext uri="{FF2B5EF4-FFF2-40B4-BE49-F238E27FC236}">
                <a16:creationId xmlns:a16="http://schemas.microsoft.com/office/drawing/2014/main" id="{F678A98B-0E09-4612-9346-46C6FC3C6978}"/>
              </a:ext>
            </a:extLst>
          </p:cNvPr>
          <p:cNvSpPr>
            <a:spLocks noGrp="1"/>
          </p:cNvSpPr>
          <p:nvPr>
            <p:ph type="ftr" sz="quarter" idx="11"/>
          </p:nvPr>
        </p:nvSpPr>
        <p:spPr/>
        <p:txBody>
          <a:bodyPr/>
          <a:lstStyle>
            <a:lvl1pPr>
              <a:defRPr/>
            </a:lvl1pPr>
          </a:lstStyle>
          <a:p>
            <a:pPr>
              <a:defRPr/>
            </a:pPr>
            <a:endParaRPr lang="en-GB"/>
          </a:p>
        </p:txBody>
      </p:sp>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6" name="Slide Number Placeholder 5">
            <a:extLst>
              <a:ext uri="{FF2B5EF4-FFF2-40B4-BE49-F238E27FC236}">
                <a16:creationId xmlns:a16="http://schemas.microsoft.com/office/drawing/2014/main" id="{EC23F55A-8CF0-4C9C-A0A6-604CE946188C}"/>
              </a:ext>
            </a:extLst>
          </p:cNvPr>
          <p:cNvSpPr>
            <a:spLocks noGrp="1"/>
          </p:cNvSpPr>
          <p:nvPr>
            <p:ph type="sldNum" sz="quarter" idx="12"/>
          </p:nvPr>
        </p:nvSpPr>
        <p:spPr>
          <a:xfrm>
            <a:off x="7086600" y="6588125"/>
            <a:ext cx="2057400" cy="285810"/>
          </a:xfrm>
          <a:prstGeom prst="rect">
            <a:avLst/>
          </a:prstGeom>
        </p:spPr>
        <p:txBody>
          <a:bodyPr/>
          <a:lstStyle>
            <a:lvl1pPr>
              <a:defRPr/>
            </a:lvl1pPr>
          </a:lstStyle>
          <a:p>
            <a:fld id="{3B3521C2-0219-4B01-9135-CC48710C7539}" type="slidenum">
              <a:rPr lang="en-GB" altLang="en-US"/>
              <a:pPr/>
              <a:t>‹#›</a:t>
            </a:fld>
            <a:endParaRPr lang="en-GB" altLang="en-US"/>
          </a:p>
        </p:txBody>
      </p:sp>
    </p:spTree>
    <p:extLst>
      <p:ext uri="{BB962C8B-B14F-4D97-AF65-F5344CB8AC3E}">
        <p14:creationId xmlns:p14="http://schemas.microsoft.com/office/powerpoint/2010/main" val="365638799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secHead">
  <p:cSld name="1_Section Header">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A3E6566A-A50E-4906-A19E-4FB9E76A4144}"/>
              </a:ext>
            </a:extLst>
          </p:cNvPr>
          <p:cNvSpPr>
            <a:spLocks noGrp="1"/>
          </p:cNvSpPr>
          <p:nvPr>
            <p:ph type="dt" sz="half" idx="10"/>
          </p:nvPr>
        </p:nvSpPr>
        <p:spPr/>
        <p:txBody>
          <a:bodyPr/>
          <a:lstStyle>
            <a:lvl1pPr>
              <a:defRPr/>
            </a:lvl1pPr>
          </a:lstStyle>
          <a:p>
            <a:pPr>
              <a:defRPr/>
            </a:pPr>
            <a:fld id="{E22C3D5C-F3BE-44B6-82DD-E7C4C8916EA0}" type="datetimeFigureOut">
              <a:rPr lang="en-GB"/>
              <a:pPr>
                <a:defRPr/>
              </a:pPr>
              <a:t>11/04/2021</a:t>
            </a:fld>
            <a:endParaRPr lang="en-GB"/>
          </a:p>
        </p:txBody>
      </p:sp>
      <p:sp>
        <p:nvSpPr>
          <p:cNvPr id="5" name="Footer Placeholder 4">
            <a:extLst>
              <a:ext uri="{FF2B5EF4-FFF2-40B4-BE49-F238E27FC236}">
                <a16:creationId xmlns:a16="http://schemas.microsoft.com/office/drawing/2014/main" id="{8A268102-AF15-496D-8BA6-68A51B185041}"/>
              </a:ext>
            </a:extLst>
          </p:cNvPr>
          <p:cNvSpPr>
            <a:spLocks noGrp="1"/>
          </p:cNvSpPr>
          <p:nvPr>
            <p:ph type="ftr" sz="quarter" idx="11"/>
          </p:nvPr>
        </p:nvSpPr>
        <p:spPr/>
        <p:txBody>
          <a:bodyPr/>
          <a:lstStyle>
            <a:lvl1pPr>
              <a:defRPr/>
            </a:lvl1pPr>
          </a:lstStyle>
          <a:p>
            <a:pPr>
              <a:defRPr/>
            </a:pP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GB"/>
          </a:p>
        </p:txBody>
      </p:sp>
      <p:sp>
        <p:nvSpPr>
          <p:cNvPr id="6" name="Slide Number Placeholder 5">
            <a:extLst>
              <a:ext uri="{FF2B5EF4-FFF2-40B4-BE49-F238E27FC236}">
                <a16:creationId xmlns:a16="http://schemas.microsoft.com/office/drawing/2014/main" id="{E36EC1A9-0935-48AF-98AC-717D1CEB4CF4}"/>
              </a:ext>
            </a:extLst>
          </p:cNvPr>
          <p:cNvSpPr>
            <a:spLocks noGrp="1"/>
          </p:cNvSpPr>
          <p:nvPr>
            <p:ph type="sldNum" sz="quarter" idx="12"/>
          </p:nvPr>
        </p:nvSpPr>
        <p:spPr>
          <a:xfrm>
            <a:off x="7086600" y="6588125"/>
            <a:ext cx="2057400" cy="285810"/>
          </a:xfrm>
          <a:prstGeom prst="rect">
            <a:avLst/>
          </a:prstGeom>
        </p:spPr>
        <p:txBody>
          <a:bodyPr/>
          <a:lstStyle>
            <a:lvl1pPr>
              <a:defRPr/>
            </a:lvl1pPr>
          </a:lstStyle>
          <a:p>
            <a:fld id="{A4A5ECFF-5C9A-42B4-A985-E4790B0921A2}" type="slidenum">
              <a:rPr lang="en-GB" altLang="en-US"/>
              <a:pPr/>
              <a:t>‹#›</a:t>
            </a:fld>
            <a:endParaRPr lang="en-GB" altLang="en-US" dirty="0"/>
          </a:p>
        </p:txBody>
      </p:sp>
    </p:spTree>
    <p:extLst>
      <p:ext uri="{BB962C8B-B14F-4D97-AF65-F5344CB8AC3E}">
        <p14:creationId xmlns:p14="http://schemas.microsoft.com/office/powerpoint/2010/main" val="156882994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5658572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cSld name="2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3">
            <a:extLst>
              <a:ext uri="{FF2B5EF4-FFF2-40B4-BE49-F238E27FC236}">
                <a16:creationId xmlns:a16="http://schemas.microsoft.com/office/drawing/2014/main" id="{EB796652-2DDF-42FE-BC47-20F2A543A9DB}"/>
              </a:ext>
            </a:extLst>
          </p:cNvPr>
          <p:cNvSpPr>
            <a:spLocks noGrp="1"/>
          </p:cNvSpPr>
          <p:nvPr>
            <p:ph type="dt" sz="half" idx="10"/>
          </p:nvPr>
        </p:nvSpPr>
        <p:spPr/>
        <p:txBody>
          <a:bodyPr/>
          <a:lstStyle>
            <a:lvl1pPr>
              <a:defRPr/>
            </a:lvl1pPr>
          </a:lstStyle>
          <a:p>
            <a:pPr>
              <a:defRPr/>
            </a:pPr>
            <a:fld id="{5743225B-D9D3-4CFC-9C98-4B74D307A0BF}" type="datetimeFigureOut">
              <a:rPr lang="en-GB"/>
              <a:pPr>
                <a:defRPr/>
              </a:pPr>
              <a:t>11/04/2021</a:t>
            </a:fld>
            <a:endParaRPr lang="en-GB"/>
          </a:p>
        </p:txBody>
      </p:sp>
      <p:sp>
        <p:nvSpPr>
          <p:cNvPr id="4" name="Footer Placeholder 4">
            <a:extLst>
              <a:ext uri="{FF2B5EF4-FFF2-40B4-BE49-F238E27FC236}">
                <a16:creationId xmlns:a16="http://schemas.microsoft.com/office/drawing/2014/main" id="{4CA0948E-F417-447C-AF17-F61E2B8D4239}"/>
              </a:ext>
            </a:extLst>
          </p:cNvPr>
          <p:cNvSpPr>
            <a:spLocks noGrp="1"/>
          </p:cNvSpPr>
          <p:nvPr>
            <p:ph type="ftr" sz="quarter" idx="11"/>
          </p:nvPr>
        </p:nvSpPr>
        <p:spPr/>
        <p:txBody>
          <a:bodyPr/>
          <a:lstStyle>
            <a:lvl1pPr>
              <a:defRPr/>
            </a:lvl1pPr>
          </a:lstStyle>
          <a:p>
            <a:pPr>
              <a:defRPr/>
            </a:pPr>
            <a:endParaRPr lang="en-GB"/>
          </a:p>
        </p:txBody>
      </p:sp>
      <p:sp>
        <p:nvSpPr>
          <p:cNvPr id="5" name="Slide Number Placeholder 5">
            <a:extLst>
              <a:ext uri="{FF2B5EF4-FFF2-40B4-BE49-F238E27FC236}">
                <a16:creationId xmlns:a16="http://schemas.microsoft.com/office/drawing/2014/main" id="{3B2ED847-8FDB-4679-A1FE-31D54EA6E917}"/>
              </a:ext>
            </a:extLst>
          </p:cNvPr>
          <p:cNvSpPr>
            <a:spLocks noGrp="1"/>
          </p:cNvSpPr>
          <p:nvPr>
            <p:ph type="sldNum" sz="quarter" idx="12"/>
          </p:nvPr>
        </p:nvSpPr>
        <p:spPr/>
        <p:txBody>
          <a:bodyPr/>
          <a:lstStyle>
            <a:lvl1pPr>
              <a:defRPr/>
            </a:lvl1pPr>
          </a:lstStyle>
          <a:p>
            <a:fld id="{0E9A14AB-7979-4D59-8DB0-CC742D2030E8}" type="slidenum">
              <a:rPr lang="en-GB" altLang="en-US"/>
              <a:pPr/>
              <a:t>‹#›</a:t>
            </a:fld>
            <a:endParaRPr lang="en-GB" altLang="en-US"/>
          </a:p>
        </p:txBody>
      </p:sp>
    </p:spTree>
    <p:extLst>
      <p:ext uri="{BB962C8B-B14F-4D97-AF65-F5344CB8AC3E}">
        <p14:creationId xmlns:p14="http://schemas.microsoft.com/office/powerpoint/2010/main" val="413534382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defRPr baseline="0">
                <a:latin typeface="Calibri" panose="020F0502020204030204" pitchFamily="34" charset="0"/>
              </a:defRPr>
            </a:lvl1pPr>
            <a:lvl2pPr>
              <a:defRPr baseline="0">
                <a:latin typeface="Calibri" panose="020F0502020204030204" pitchFamily="34" charset="0"/>
              </a:defRPr>
            </a:lvl2pPr>
            <a:lvl3pPr>
              <a:defRPr baseline="0">
                <a:latin typeface="Calibri" panose="020F0502020204030204" pitchFamily="34" charset="0"/>
              </a:defRPr>
            </a:lvl3pPr>
            <a:lvl4pPr>
              <a:defRPr baseline="0">
                <a:latin typeface="Calibri" panose="020F0502020204030204" pitchFamily="34" charset="0"/>
              </a:defRPr>
            </a:lvl4pPr>
            <a:lvl5pPr>
              <a:defRPr baseline="0">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Text Placeholder 9">
            <a:extLst>
              <a:ext uri="{FF2B5EF4-FFF2-40B4-BE49-F238E27FC236}">
                <a16:creationId xmlns:a16="http://schemas.microsoft.com/office/drawing/2014/main" id="{EF509BE8-7E65-45EB-BBBD-AD3388FF69B8}"/>
              </a:ext>
            </a:extLst>
          </p:cNvPr>
          <p:cNvSpPr>
            <a:spLocks noGrp="1"/>
          </p:cNvSpPr>
          <p:nvPr>
            <p:ph type="body" sz="quarter" idx="11"/>
          </p:nvPr>
        </p:nvSpPr>
        <p:spPr>
          <a:xfrm>
            <a:off x="2570163" y="0"/>
            <a:ext cx="6573837" cy="1043796"/>
          </a:xfrm>
        </p:spPr>
        <p:txBody>
          <a:bodyPr anchor="ctr" anchorCtr="0">
            <a:noAutofit/>
          </a:bodyPr>
          <a:lstStyle>
            <a:lvl1pPr marL="0" indent="0" algn="r">
              <a:buNone/>
              <a:defRPr sz="3200" baseline="0">
                <a:solidFill>
                  <a:schemeClr val="bg1"/>
                </a:solidFill>
              </a:defRPr>
            </a:lvl1pPr>
          </a:lstStyle>
          <a:p>
            <a:pPr lvl="0"/>
            <a:endParaRPr lang="en-GB" dirty="0"/>
          </a:p>
        </p:txBody>
      </p:sp>
      <p:sp>
        <p:nvSpPr>
          <p:cNvPr id="7" name="Slide Number Placeholder 6">
            <a:extLst>
              <a:ext uri="{FF2B5EF4-FFF2-40B4-BE49-F238E27FC236}">
                <a16:creationId xmlns:a16="http://schemas.microsoft.com/office/drawing/2014/main" id="{0D344A87-61DB-4835-BEB0-346EDFB422AE}"/>
              </a:ext>
            </a:extLst>
          </p:cNvPr>
          <p:cNvSpPr>
            <a:spLocks noGrp="1"/>
          </p:cNvSpPr>
          <p:nvPr>
            <p:ph type="sldNum" sz="quarter" idx="10"/>
          </p:nvPr>
        </p:nvSpPr>
        <p:spPr>
          <a:xfrm>
            <a:off x="7086600" y="6588125"/>
            <a:ext cx="2057400" cy="285810"/>
          </a:xfrm>
          <a:prstGeom prst="rect">
            <a:avLst/>
          </a:prstGeom>
        </p:spPr>
        <p:txBody>
          <a:bodyPr/>
          <a:lstStyle/>
          <a:p>
            <a:fld id="{49C04F3A-82BD-4011-AADB-1F79FD7DF4BC}" type="slidenum">
              <a:rPr lang="en-GB" smtClean="0"/>
              <a:pPr/>
              <a:t>‹#›</a:t>
            </a:fld>
            <a:endParaRPr lang="en-GB" dirty="0"/>
          </a:p>
        </p:txBody>
      </p:sp>
    </p:spTree>
    <p:extLst>
      <p:ext uri="{BB962C8B-B14F-4D97-AF65-F5344CB8AC3E}">
        <p14:creationId xmlns:p14="http://schemas.microsoft.com/office/powerpoint/2010/main" val="211730301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15" name="Text Placeholder 11">
            <a:extLst>
              <a:ext uri="{FF2B5EF4-FFF2-40B4-BE49-F238E27FC236}">
                <a16:creationId xmlns:a16="http://schemas.microsoft.com/office/drawing/2014/main" id="{65D2B4B2-A487-46F2-91AA-C4BF2735A54B}"/>
              </a:ext>
            </a:extLst>
          </p:cNvPr>
          <p:cNvSpPr>
            <a:spLocks noGrp="1"/>
          </p:cNvSpPr>
          <p:nvPr>
            <p:ph type="body" sz="quarter" idx="11"/>
          </p:nvPr>
        </p:nvSpPr>
        <p:spPr>
          <a:xfrm>
            <a:off x="2811463" y="0"/>
            <a:ext cx="6332537" cy="1035050"/>
          </a:xfrm>
        </p:spPr>
        <p:txBody>
          <a:bodyPr anchor="ctr" anchorCtr="0">
            <a:normAutofit/>
          </a:bodyPr>
          <a:lstStyle>
            <a:lvl1pPr marL="0" indent="0" algn="r">
              <a:buNone/>
              <a:defRPr sz="3200" baseline="0">
                <a:solidFill>
                  <a:schemeClr val="bg1"/>
                </a:solidFill>
              </a:defRPr>
            </a:lvl1pPr>
          </a:lstStyle>
          <a:p>
            <a:pPr lvl="0"/>
            <a:endParaRPr lang="en-GB" dirty="0"/>
          </a:p>
        </p:txBody>
      </p:sp>
      <p:sp>
        <p:nvSpPr>
          <p:cNvPr id="10" name="Rectangle 9">
            <a:extLst>
              <a:ext uri="{FF2B5EF4-FFF2-40B4-BE49-F238E27FC236}">
                <a16:creationId xmlns:a16="http://schemas.microsoft.com/office/drawing/2014/main" id="{0568F01E-E28F-48CF-A919-4F87EC7314AB}"/>
              </a:ext>
            </a:extLst>
          </p:cNvPr>
          <p:cNvSpPr/>
          <p:nvPr userDrawn="1"/>
        </p:nvSpPr>
        <p:spPr>
          <a:xfrm>
            <a:off x="0" y="6588125"/>
            <a:ext cx="9144000" cy="296863"/>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dirty="0"/>
          </a:p>
        </p:txBody>
      </p:sp>
      <p:sp>
        <p:nvSpPr>
          <p:cNvPr id="5" name="Slide Number Placeholder 4">
            <a:extLst>
              <a:ext uri="{FF2B5EF4-FFF2-40B4-BE49-F238E27FC236}">
                <a16:creationId xmlns:a16="http://schemas.microsoft.com/office/drawing/2014/main" id="{38142138-4AA3-4144-B07B-05168E07F5FA}"/>
              </a:ext>
            </a:extLst>
          </p:cNvPr>
          <p:cNvSpPr>
            <a:spLocks noGrp="1"/>
          </p:cNvSpPr>
          <p:nvPr>
            <p:ph type="sldNum" sz="quarter" idx="12"/>
          </p:nvPr>
        </p:nvSpPr>
        <p:spPr>
          <a:xfrm>
            <a:off x="7086600" y="6588125"/>
            <a:ext cx="2057400" cy="285810"/>
          </a:xfrm>
          <a:prstGeom prst="rect">
            <a:avLst/>
          </a:prstGeom>
        </p:spPr>
        <p:txBody>
          <a:bodyPr/>
          <a:lstStyle>
            <a:lvl1pPr>
              <a:defRPr sz="900" baseline="0">
                <a:latin typeface="Verdana" panose="020B0604030504040204" pitchFamily="34" charset="0"/>
              </a:defRPr>
            </a:lvl1pPr>
          </a:lstStyle>
          <a:p>
            <a:fld id="{49C04F3A-82BD-4011-AADB-1F79FD7DF4BC}" type="slidenum">
              <a:rPr lang="en-GB" smtClean="0"/>
              <a:pPr/>
              <a:t>‹#›</a:t>
            </a:fld>
            <a:endParaRPr lang="en-GB" dirty="0"/>
          </a:p>
        </p:txBody>
      </p:sp>
      <p:sp>
        <p:nvSpPr>
          <p:cNvPr id="11" name="Rectangle 11">
            <a:extLst>
              <a:ext uri="{FF2B5EF4-FFF2-40B4-BE49-F238E27FC236}">
                <a16:creationId xmlns:a16="http://schemas.microsoft.com/office/drawing/2014/main" id="{4E9086BA-5439-49E6-9E91-FC32A560FF1E}"/>
              </a:ext>
            </a:extLst>
          </p:cNvPr>
          <p:cNvSpPr>
            <a:spLocks noChangeArrowheads="1"/>
          </p:cNvSpPr>
          <p:nvPr userDrawn="1"/>
        </p:nvSpPr>
        <p:spPr bwMode="auto">
          <a:xfrm>
            <a:off x="0" y="6622629"/>
            <a:ext cx="3960440"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US" altLang="en-US" sz="900" b="1" baseline="0" dirty="0">
                <a:solidFill>
                  <a:srgbClr val="FFFFFF"/>
                </a:solidFill>
                <a:latin typeface="Verdana" panose="020B0604030504040204" pitchFamily="34" charset="0"/>
              </a:rPr>
              <a:t>www.coe.int/cybercrime			</a:t>
            </a:r>
          </a:p>
        </p:txBody>
      </p:sp>
    </p:spTree>
    <p:extLst>
      <p:ext uri="{BB962C8B-B14F-4D97-AF65-F5344CB8AC3E}">
        <p14:creationId xmlns:p14="http://schemas.microsoft.com/office/powerpoint/2010/main" val="204741572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12" name="Text Placeholder 11">
            <a:extLst>
              <a:ext uri="{FF2B5EF4-FFF2-40B4-BE49-F238E27FC236}">
                <a16:creationId xmlns:a16="http://schemas.microsoft.com/office/drawing/2014/main" id="{D233DBE3-4DCE-45EA-88E9-4DFE54A70D1C}"/>
              </a:ext>
            </a:extLst>
          </p:cNvPr>
          <p:cNvSpPr>
            <a:spLocks noGrp="1"/>
          </p:cNvSpPr>
          <p:nvPr>
            <p:ph type="body" sz="quarter" idx="11"/>
          </p:nvPr>
        </p:nvSpPr>
        <p:spPr>
          <a:xfrm>
            <a:off x="2811463" y="0"/>
            <a:ext cx="6332537" cy="1035050"/>
          </a:xfrm>
        </p:spPr>
        <p:txBody>
          <a:bodyPr anchor="ctr" anchorCtr="0">
            <a:normAutofit/>
          </a:bodyPr>
          <a:lstStyle>
            <a:lvl1pPr marL="0" indent="0" algn="r">
              <a:buNone/>
              <a:defRPr sz="3200" baseline="0">
                <a:solidFill>
                  <a:schemeClr val="bg1"/>
                </a:solidFill>
              </a:defRPr>
            </a:lvl1pPr>
          </a:lstStyle>
          <a:p>
            <a:pPr lvl="0"/>
            <a:endParaRPr lang="en-GB" dirty="0"/>
          </a:p>
        </p:txBody>
      </p:sp>
      <p:sp>
        <p:nvSpPr>
          <p:cNvPr id="3" name="Text Placeholder 2"/>
          <p:cNvSpPr>
            <a:spLocks noGrp="1"/>
          </p:cNvSpPr>
          <p:nvPr>
            <p:ph type="body" idx="1"/>
          </p:nvPr>
        </p:nvSpPr>
        <p:spPr>
          <a:xfrm>
            <a:off x="550562" y="3666226"/>
            <a:ext cx="7886700" cy="439859"/>
          </a:xfrm>
        </p:spPr>
        <p:txBody>
          <a:bodyPr>
            <a:normAutofit/>
          </a:bodyPr>
          <a:lstStyle>
            <a:lvl1pPr marL="0" indent="0">
              <a:buNone/>
              <a:defRPr sz="2000" baseline="0">
                <a:solidFill>
                  <a:schemeClr val="tx1">
                    <a:lumMod val="50000"/>
                    <a:lumOff val="50000"/>
                  </a:schemeClr>
                </a:solidFill>
                <a:latin typeface="Calibri" panose="020F050202020403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edit Master text styles</a:t>
            </a:r>
          </a:p>
        </p:txBody>
      </p:sp>
      <p:sp>
        <p:nvSpPr>
          <p:cNvPr id="2" name="Title 1"/>
          <p:cNvSpPr>
            <a:spLocks noGrp="1"/>
          </p:cNvSpPr>
          <p:nvPr>
            <p:ph type="title"/>
          </p:nvPr>
        </p:nvSpPr>
        <p:spPr>
          <a:xfrm>
            <a:off x="550562" y="4106085"/>
            <a:ext cx="7886700" cy="1500187"/>
          </a:xfrm>
          <a:prstGeom prst="rect">
            <a:avLst/>
          </a:prstGeom>
        </p:spPr>
        <p:txBody>
          <a:bodyPr anchor="t" anchorCtr="0"/>
          <a:lstStyle>
            <a:lvl1pPr>
              <a:defRPr sz="4000" b="1" i="0" cap="all" baseline="0">
                <a:latin typeface="Calibri (heading)"/>
              </a:defRPr>
            </a:lvl1pPr>
          </a:lstStyle>
          <a:p>
            <a:r>
              <a:rPr lang="en-US" dirty="0"/>
              <a:t>Click to edit Master title style</a:t>
            </a:r>
          </a:p>
        </p:txBody>
      </p:sp>
      <p:sp>
        <p:nvSpPr>
          <p:cNvPr id="7" name="Slide Number Placeholder 6">
            <a:extLst>
              <a:ext uri="{FF2B5EF4-FFF2-40B4-BE49-F238E27FC236}">
                <a16:creationId xmlns:a16="http://schemas.microsoft.com/office/drawing/2014/main" id="{20A8AF00-8302-4EB6-B590-39BD369534EC}"/>
              </a:ext>
            </a:extLst>
          </p:cNvPr>
          <p:cNvSpPr>
            <a:spLocks noGrp="1"/>
          </p:cNvSpPr>
          <p:nvPr>
            <p:ph type="sldNum" sz="quarter" idx="10"/>
          </p:nvPr>
        </p:nvSpPr>
        <p:spPr>
          <a:xfrm>
            <a:off x="7086600" y="6588125"/>
            <a:ext cx="2057400" cy="285810"/>
          </a:xfrm>
          <a:prstGeom prst="rect">
            <a:avLst/>
          </a:prstGeom>
        </p:spPr>
        <p:txBody>
          <a:bodyPr/>
          <a:lstStyle/>
          <a:p>
            <a:fld id="{49C04F3A-82BD-4011-AADB-1F79FD7DF4BC}" type="slidenum">
              <a:rPr lang="en-GB" smtClean="0"/>
              <a:pPr/>
              <a:t>‹#›</a:t>
            </a:fld>
            <a:endParaRPr lang="en-GB" dirty="0"/>
          </a:p>
        </p:txBody>
      </p:sp>
    </p:spTree>
    <p:extLst>
      <p:ext uri="{BB962C8B-B14F-4D97-AF65-F5344CB8AC3E}">
        <p14:creationId xmlns:p14="http://schemas.microsoft.com/office/powerpoint/2010/main" val="19520013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12" name="Text Placeholder 11">
            <a:extLst>
              <a:ext uri="{FF2B5EF4-FFF2-40B4-BE49-F238E27FC236}">
                <a16:creationId xmlns:a16="http://schemas.microsoft.com/office/drawing/2014/main" id="{CCA4FC42-7865-44A1-A558-6DAB208B7BBA}"/>
              </a:ext>
            </a:extLst>
          </p:cNvPr>
          <p:cNvSpPr>
            <a:spLocks noGrp="1"/>
          </p:cNvSpPr>
          <p:nvPr>
            <p:ph type="body" sz="quarter" idx="11"/>
          </p:nvPr>
        </p:nvSpPr>
        <p:spPr>
          <a:xfrm>
            <a:off x="2811463" y="0"/>
            <a:ext cx="6332537" cy="1035050"/>
          </a:xfrm>
        </p:spPr>
        <p:txBody>
          <a:bodyPr anchor="ctr" anchorCtr="0">
            <a:normAutofit/>
          </a:bodyPr>
          <a:lstStyle>
            <a:lvl1pPr marL="0" indent="0" algn="r">
              <a:buNone/>
              <a:defRPr sz="3200" baseline="0">
                <a:solidFill>
                  <a:schemeClr val="bg1"/>
                </a:solidFill>
              </a:defRPr>
            </a:lvl1pPr>
          </a:lstStyle>
          <a:p>
            <a:pPr lvl="0"/>
            <a:endParaRPr lang="en-GB" dirty="0"/>
          </a:p>
        </p:txBody>
      </p:sp>
      <p:sp>
        <p:nvSpPr>
          <p:cNvPr id="3" name="Content Placeholder 2"/>
          <p:cNvSpPr>
            <a:spLocks noGrp="1"/>
          </p:cNvSpPr>
          <p:nvPr>
            <p:ph sz="half" idx="1"/>
          </p:nvPr>
        </p:nvSpPr>
        <p:spPr>
          <a:xfrm>
            <a:off x="628650" y="1825625"/>
            <a:ext cx="3886200" cy="4351338"/>
          </a:xfrm>
        </p:spPr>
        <p:txBody>
          <a:bodyPr/>
          <a:lstStyle>
            <a:lvl1pPr>
              <a:defRPr baseline="0">
                <a:latin typeface="Calibri" panose="020F0502020204030204" pitchFamily="34" charset="0"/>
              </a:defRPr>
            </a:lvl1pPr>
            <a:lvl2pPr>
              <a:defRPr baseline="0">
                <a:latin typeface="Calibri" panose="020F0502020204030204" pitchFamily="34" charset="0"/>
              </a:defRPr>
            </a:lvl2pPr>
            <a:lvl3pPr>
              <a:defRPr baseline="0">
                <a:latin typeface="Calibri" panose="020F0502020204030204" pitchFamily="34" charset="0"/>
              </a:defRPr>
            </a:lvl3pPr>
            <a:lvl4pPr>
              <a:defRPr baseline="0">
                <a:latin typeface="Calibri" panose="020F0502020204030204" pitchFamily="34" charset="0"/>
              </a:defRPr>
            </a:lvl4pPr>
            <a:lvl5pPr>
              <a:defRPr baseline="0">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29150" y="1825625"/>
            <a:ext cx="3886200" cy="4351338"/>
          </a:xfrm>
        </p:spPr>
        <p:txBody>
          <a:bodyPr/>
          <a:lstStyle>
            <a:lvl1pPr>
              <a:defRPr baseline="0">
                <a:latin typeface="Calibri" panose="020F0502020204030204" pitchFamily="34" charset="0"/>
              </a:defRPr>
            </a:lvl1pPr>
            <a:lvl2pPr>
              <a:defRPr baseline="0">
                <a:latin typeface="Calibri" panose="020F0502020204030204" pitchFamily="34" charset="0"/>
              </a:defRPr>
            </a:lvl2pPr>
            <a:lvl3pPr>
              <a:defRPr baseline="0">
                <a:latin typeface="Calibri" panose="020F0502020204030204" pitchFamily="34" charset="0"/>
              </a:defRPr>
            </a:lvl3pPr>
            <a:lvl4pPr>
              <a:defRPr baseline="0">
                <a:latin typeface="Calibri" panose="020F0502020204030204" pitchFamily="34" charset="0"/>
              </a:defRPr>
            </a:lvl4pPr>
            <a:lvl5pPr>
              <a:defRPr baseline="0">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Slide Number Placeholder 7">
            <a:extLst>
              <a:ext uri="{FF2B5EF4-FFF2-40B4-BE49-F238E27FC236}">
                <a16:creationId xmlns:a16="http://schemas.microsoft.com/office/drawing/2014/main" id="{9F79EE9D-52D5-4B6B-99C5-F7B7EF500FFC}"/>
              </a:ext>
            </a:extLst>
          </p:cNvPr>
          <p:cNvSpPr>
            <a:spLocks noGrp="1"/>
          </p:cNvSpPr>
          <p:nvPr>
            <p:ph type="sldNum" sz="quarter" idx="10"/>
          </p:nvPr>
        </p:nvSpPr>
        <p:spPr>
          <a:xfrm>
            <a:off x="7086600" y="6588125"/>
            <a:ext cx="2057400" cy="285810"/>
          </a:xfrm>
          <a:prstGeom prst="rect">
            <a:avLst/>
          </a:prstGeom>
        </p:spPr>
        <p:txBody>
          <a:bodyPr/>
          <a:lstStyle/>
          <a:p>
            <a:fld id="{49C04F3A-82BD-4011-AADB-1F79FD7DF4BC}" type="slidenum">
              <a:rPr lang="en-GB" smtClean="0"/>
              <a:pPr/>
              <a:t>‹#›</a:t>
            </a:fld>
            <a:endParaRPr lang="en-GB" dirty="0"/>
          </a:p>
        </p:txBody>
      </p:sp>
    </p:spTree>
    <p:extLst>
      <p:ext uri="{BB962C8B-B14F-4D97-AF65-F5344CB8AC3E}">
        <p14:creationId xmlns:p14="http://schemas.microsoft.com/office/powerpoint/2010/main" val="105584246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13" name="Text Placeholder 11">
            <a:extLst>
              <a:ext uri="{FF2B5EF4-FFF2-40B4-BE49-F238E27FC236}">
                <a16:creationId xmlns:a16="http://schemas.microsoft.com/office/drawing/2014/main" id="{E8360835-D07D-47DB-8A8D-6D70C8BFA691}"/>
              </a:ext>
            </a:extLst>
          </p:cNvPr>
          <p:cNvSpPr>
            <a:spLocks noGrp="1"/>
          </p:cNvSpPr>
          <p:nvPr>
            <p:ph type="body" sz="quarter" idx="11"/>
          </p:nvPr>
        </p:nvSpPr>
        <p:spPr>
          <a:xfrm>
            <a:off x="2811463" y="0"/>
            <a:ext cx="6332537" cy="1035050"/>
          </a:xfrm>
        </p:spPr>
        <p:txBody>
          <a:bodyPr anchor="ctr" anchorCtr="0">
            <a:normAutofit/>
          </a:bodyPr>
          <a:lstStyle>
            <a:lvl1pPr marL="0" indent="0" algn="r">
              <a:buNone/>
              <a:defRPr sz="3200" baseline="0">
                <a:solidFill>
                  <a:schemeClr val="bg1"/>
                </a:solidFill>
              </a:defRPr>
            </a:lvl1pPr>
          </a:lstStyle>
          <a:p>
            <a:pPr lvl="0"/>
            <a:endParaRPr lang="en-GB" dirty="0"/>
          </a:p>
        </p:txBody>
      </p:sp>
      <p:sp>
        <p:nvSpPr>
          <p:cNvPr id="3" name="Text Placeholder 2"/>
          <p:cNvSpPr>
            <a:spLocks noGrp="1"/>
          </p:cNvSpPr>
          <p:nvPr>
            <p:ph type="body" idx="1"/>
          </p:nvPr>
        </p:nvSpPr>
        <p:spPr>
          <a:xfrm>
            <a:off x="629842" y="1681163"/>
            <a:ext cx="3868340" cy="823912"/>
          </a:xfrm>
        </p:spPr>
        <p:txBody>
          <a:bodyPr anchor="b">
            <a:noAutofit/>
          </a:bodyPr>
          <a:lstStyle>
            <a:lvl1pPr marL="0" indent="0">
              <a:buNone/>
              <a:defRPr sz="2800" b="1" baseline="0">
                <a:latin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5" name="Text Placeholder 4"/>
          <p:cNvSpPr>
            <a:spLocks noGrp="1"/>
          </p:cNvSpPr>
          <p:nvPr>
            <p:ph type="body" sz="quarter" idx="3"/>
          </p:nvPr>
        </p:nvSpPr>
        <p:spPr>
          <a:xfrm>
            <a:off x="4629150" y="1681163"/>
            <a:ext cx="3887391" cy="823912"/>
          </a:xfrm>
        </p:spPr>
        <p:txBody>
          <a:bodyPr anchor="b">
            <a:noAutofit/>
          </a:bodyPr>
          <a:lstStyle>
            <a:lvl1pPr marL="0" indent="0">
              <a:buNone/>
              <a:defRPr sz="2800" b="1" baseline="0">
                <a:latin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629842" y="2617213"/>
            <a:ext cx="3868340" cy="3684588"/>
          </a:xfrm>
        </p:spPr>
        <p:txBody>
          <a:bodyPr/>
          <a:lstStyle>
            <a:lvl1pPr>
              <a:defRPr baseline="0">
                <a:latin typeface="Calibri" panose="020F0502020204030204" pitchFamily="34" charset="0"/>
              </a:defRPr>
            </a:lvl1pPr>
            <a:lvl2pPr>
              <a:defRPr baseline="0">
                <a:latin typeface="Calibri" panose="020F0502020204030204" pitchFamily="34" charset="0"/>
              </a:defRPr>
            </a:lvl2pPr>
            <a:lvl3pPr>
              <a:defRPr baseline="0">
                <a:latin typeface="Calibri" panose="020F0502020204030204" pitchFamily="34" charset="0"/>
              </a:defRPr>
            </a:lvl3pPr>
            <a:lvl4pPr>
              <a:defRPr baseline="0">
                <a:latin typeface="Calibri" panose="020F0502020204030204" pitchFamily="34" charset="0"/>
              </a:defRPr>
            </a:lvl4pPr>
            <a:lvl5pPr>
              <a:defRPr baseline="0">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Content Placeholder 5"/>
          <p:cNvSpPr>
            <a:spLocks noGrp="1"/>
          </p:cNvSpPr>
          <p:nvPr>
            <p:ph sz="quarter" idx="4"/>
          </p:nvPr>
        </p:nvSpPr>
        <p:spPr>
          <a:xfrm>
            <a:off x="4629150" y="2617213"/>
            <a:ext cx="3887391" cy="3684588"/>
          </a:xfrm>
        </p:spPr>
        <p:txBody>
          <a:bodyPr/>
          <a:lstStyle>
            <a:lvl1pPr>
              <a:defRPr baseline="0">
                <a:latin typeface="Calibri" panose="020F0502020204030204" pitchFamily="34" charset="0"/>
              </a:defRPr>
            </a:lvl1pPr>
            <a:lvl2pPr>
              <a:defRPr baseline="0">
                <a:latin typeface="Calibri" panose="020F0502020204030204" pitchFamily="34" charset="0"/>
              </a:defRPr>
            </a:lvl2pPr>
            <a:lvl3pPr>
              <a:defRPr baseline="0">
                <a:latin typeface="Calibri" panose="020F0502020204030204" pitchFamily="34" charset="0"/>
              </a:defRPr>
            </a:lvl3pPr>
            <a:lvl4pPr>
              <a:defRPr baseline="0">
                <a:latin typeface="Calibri" panose="020F0502020204030204" pitchFamily="34" charset="0"/>
              </a:defRPr>
            </a:lvl4pPr>
            <a:lvl5pPr>
              <a:defRPr baseline="0">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Slide Number Placeholder 9">
            <a:extLst>
              <a:ext uri="{FF2B5EF4-FFF2-40B4-BE49-F238E27FC236}">
                <a16:creationId xmlns:a16="http://schemas.microsoft.com/office/drawing/2014/main" id="{D8D75C77-33AE-4D9D-81BB-E84439877287}"/>
              </a:ext>
            </a:extLst>
          </p:cNvPr>
          <p:cNvSpPr>
            <a:spLocks noGrp="1"/>
          </p:cNvSpPr>
          <p:nvPr>
            <p:ph type="sldNum" sz="quarter" idx="10"/>
          </p:nvPr>
        </p:nvSpPr>
        <p:spPr>
          <a:xfrm>
            <a:off x="7086600" y="6588125"/>
            <a:ext cx="2057400" cy="285810"/>
          </a:xfrm>
          <a:prstGeom prst="rect">
            <a:avLst/>
          </a:prstGeom>
        </p:spPr>
        <p:txBody>
          <a:bodyPr/>
          <a:lstStyle/>
          <a:p>
            <a:fld id="{49C04F3A-82BD-4011-AADB-1F79FD7DF4BC}" type="slidenum">
              <a:rPr lang="en-GB" smtClean="0"/>
              <a:pPr/>
              <a:t>‹#›</a:t>
            </a:fld>
            <a:endParaRPr lang="en-GB" dirty="0"/>
          </a:p>
        </p:txBody>
      </p:sp>
    </p:spTree>
    <p:extLst>
      <p:ext uri="{BB962C8B-B14F-4D97-AF65-F5344CB8AC3E}">
        <p14:creationId xmlns:p14="http://schemas.microsoft.com/office/powerpoint/2010/main" val="33993366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9" name="Text Placeholder 11">
            <a:extLst>
              <a:ext uri="{FF2B5EF4-FFF2-40B4-BE49-F238E27FC236}">
                <a16:creationId xmlns:a16="http://schemas.microsoft.com/office/drawing/2014/main" id="{A0DF66FC-D0BD-42D5-88C2-0C899A2415A4}"/>
              </a:ext>
            </a:extLst>
          </p:cNvPr>
          <p:cNvSpPr>
            <a:spLocks noGrp="1"/>
          </p:cNvSpPr>
          <p:nvPr>
            <p:ph type="body" sz="quarter" idx="11"/>
          </p:nvPr>
        </p:nvSpPr>
        <p:spPr>
          <a:xfrm>
            <a:off x="2811463" y="0"/>
            <a:ext cx="6332537" cy="1035050"/>
          </a:xfrm>
        </p:spPr>
        <p:txBody>
          <a:bodyPr anchor="ctr" anchorCtr="0">
            <a:normAutofit/>
          </a:bodyPr>
          <a:lstStyle>
            <a:lvl1pPr marL="0" indent="0" algn="r">
              <a:buNone/>
              <a:defRPr sz="3200" baseline="0">
                <a:solidFill>
                  <a:schemeClr val="bg1"/>
                </a:solidFill>
              </a:defRPr>
            </a:lvl1pPr>
          </a:lstStyle>
          <a:p>
            <a:pPr lvl="0"/>
            <a:endParaRPr lang="en-GB" dirty="0"/>
          </a:p>
        </p:txBody>
      </p:sp>
      <p:sp>
        <p:nvSpPr>
          <p:cNvPr id="6" name="Slide Number Placeholder 5">
            <a:extLst>
              <a:ext uri="{FF2B5EF4-FFF2-40B4-BE49-F238E27FC236}">
                <a16:creationId xmlns:a16="http://schemas.microsoft.com/office/drawing/2014/main" id="{8F3D9741-60F0-480D-8B47-D9BDE25B27A7}"/>
              </a:ext>
            </a:extLst>
          </p:cNvPr>
          <p:cNvSpPr>
            <a:spLocks noGrp="1"/>
          </p:cNvSpPr>
          <p:nvPr>
            <p:ph type="sldNum" sz="quarter" idx="10"/>
          </p:nvPr>
        </p:nvSpPr>
        <p:spPr>
          <a:xfrm>
            <a:off x="7086600" y="6588125"/>
            <a:ext cx="2057400" cy="285810"/>
          </a:xfrm>
          <a:prstGeom prst="rect">
            <a:avLst/>
          </a:prstGeom>
        </p:spPr>
        <p:txBody>
          <a:bodyPr/>
          <a:lstStyle/>
          <a:p>
            <a:fld id="{49C04F3A-82BD-4011-AADB-1F79FD7DF4BC}" type="slidenum">
              <a:rPr lang="en-GB" smtClean="0"/>
              <a:pPr/>
              <a:t>‹#›</a:t>
            </a:fld>
            <a:endParaRPr lang="en-GB" dirty="0"/>
          </a:p>
        </p:txBody>
      </p:sp>
    </p:spTree>
    <p:extLst>
      <p:ext uri="{BB962C8B-B14F-4D97-AF65-F5344CB8AC3E}">
        <p14:creationId xmlns:p14="http://schemas.microsoft.com/office/powerpoint/2010/main" val="29454627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pic>
        <p:nvPicPr>
          <p:cNvPr id="11" name="Picture 2" descr="Asking questions | TeachingEnglish | British Council | BBC">
            <a:extLst>
              <a:ext uri="{FF2B5EF4-FFF2-40B4-BE49-F238E27FC236}">
                <a16:creationId xmlns:a16="http://schemas.microsoft.com/office/drawing/2014/main" id="{4847C7E7-B06A-4BDA-9B87-24735A9E2136}"/>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286000" y="2225616"/>
            <a:ext cx="4572000" cy="27949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6734879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Vertical Title and Text">
    <p:spTree>
      <p:nvGrpSpPr>
        <p:cNvPr id="1" name=""/>
        <p:cNvGrpSpPr/>
        <p:nvPr/>
      </p:nvGrpSpPr>
      <p:grpSpPr>
        <a:xfrm>
          <a:off x="0" y="0"/>
          <a:ext cx="0" cy="0"/>
          <a:chOff x="0" y="0"/>
          <a:chExt cx="0" cy="0"/>
        </a:xfrm>
      </p:grpSpPr>
      <p:sp>
        <p:nvSpPr>
          <p:cNvPr id="10" name="Text Placeholder 11">
            <a:extLst>
              <a:ext uri="{FF2B5EF4-FFF2-40B4-BE49-F238E27FC236}">
                <a16:creationId xmlns:a16="http://schemas.microsoft.com/office/drawing/2014/main" id="{5C16D1AC-E422-4575-9A0B-452840BC04CB}"/>
              </a:ext>
            </a:extLst>
          </p:cNvPr>
          <p:cNvSpPr>
            <a:spLocks noGrp="1"/>
          </p:cNvSpPr>
          <p:nvPr>
            <p:ph type="body" sz="quarter" idx="11"/>
          </p:nvPr>
        </p:nvSpPr>
        <p:spPr>
          <a:xfrm>
            <a:off x="2811463" y="0"/>
            <a:ext cx="6332537" cy="1035050"/>
          </a:xfrm>
        </p:spPr>
        <p:txBody>
          <a:bodyPr anchor="ctr" anchorCtr="0">
            <a:normAutofit/>
          </a:bodyPr>
          <a:lstStyle>
            <a:lvl1pPr marL="0" indent="0" algn="r">
              <a:buNone/>
              <a:defRPr sz="3200" baseline="0">
                <a:solidFill>
                  <a:schemeClr val="bg1"/>
                </a:solidFill>
              </a:defRPr>
            </a:lvl1pPr>
          </a:lstStyle>
          <a:p>
            <a:pPr lvl="0"/>
            <a:endParaRPr lang="en-GB" dirty="0"/>
          </a:p>
        </p:txBody>
      </p:sp>
      <p:sp>
        <p:nvSpPr>
          <p:cNvPr id="3" name="Vertical Text Placeholder 2"/>
          <p:cNvSpPr>
            <a:spLocks noGrp="1"/>
          </p:cNvSpPr>
          <p:nvPr>
            <p:ph type="body" orient="vert" idx="1"/>
          </p:nvPr>
        </p:nvSpPr>
        <p:spPr>
          <a:xfrm>
            <a:off x="628650" y="1319841"/>
            <a:ext cx="5800725" cy="4857121"/>
          </a:xfrm>
        </p:spPr>
        <p:txBody>
          <a:bodyPr vert="eaVert"/>
          <a:lstStyle>
            <a:lvl1pPr>
              <a:defRPr baseline="0">
                <a:latin typeface="Calibri" panose="020F0502020204030204" pitchFamily="34" charset="0"/>
              </a:defRPr>
            </a:lvl1pPr>
            <a:lvl2pPr>
              <a:defRPr baseline="0">
                <a:latin typeface="Calibri" panose="020F0502020204030204" pitchFamily="34" charset="0"/>
              </a:defRPr>
            </a:lvl2pPr>
            <a:lvl3pPr>
              <a:defRPr baseline="0">
                <a:latin typeface="Calibri" panose="020F0502020204030204" pitchFamily="34" charset="0"/>
              </a:defRPr>
            </a:lvl3pPr>
            <a:lvl4pPr>
              <a:defRPr baseline="0">
                <a:latin typeface="Calibri" panose="020F0502020204030204" pitchFamily="34" charset="0"/>
              </a:defRPr>
            </a:lvl4pPr>
            <a:lvl5pPr>
              <a:defRPr baseline="0">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Vertical Title 1"/>
          <p:cNvSpPr>
            <a:spLocks noGrp="1"/>
          </p:cNvSpPr>
          <p:nvPr>
            <p:ph type="title" orient="vert"/>
          </p:nvPr>
        </p:nvSpPr>
        <p:spPr>
          <a:xfrm>
            <a:off x="6543675" y="1319841"/>
            <a:ext cx="1971675" cy="4857122"/>
          </a:xfrm>
          <a:prstGeom prst="rect">
            <a:avLst/>
          </a:prstGeom>
        </p:spPr>
        <p:txBody>
          <a:bodyPr vert="eaVert"/>
          <a:lstStyle>
            <a:lvl1pPr>
              <a:defRPr baseline="0">
                <a:latin typeface="Calibri" panose="020F0502020204030204" pitchFamily="34" charset="0"/>
              </a:defRPr>
            </a:lvl1pPr>
          </a:lstStyle>
          <a:p>
            <a:r>
              <a:rPr lang="en-US" dirty="0"/>
              <a:t>Click to edit Master title style</a:t>
            </a:r>
          </a:p>
        </p:txBody>
      </p:sp>
      <p:sp>
        <p:nvSpPr>
          <p:cNvPr id="7" name="Slide Number Placeholder 6">
            <a:extLst>
              <a:ext uri="{FF2B5EF4-FFF2-40B4-BE49-F238E27FC236}">
                <a16:creationId xmlns:a16="http://schemas.microsoft.com/office/drawing/2014/main" id="{B9F9D650-1009-46ED-8222-4EE43ED14297}"/>
              </a:ext>
            </a:extLst>
          </p:cNvPr>
          <p:cNvSpPr>
            <a:spLocks noGrp="1"/>
          </p:cNvSpPr>
          <p:nvPr>
            <p:ph type="sldNum" sz="quarter" idx="10"/>
          </p:nvPr>
        </p:nvSpPr>
        <p:spPr>
          <a:xfrm>
            <a:off x="7086600" y="6588125"/>
            <a:ext cx="2057400" cy="285810"/>
          </a:xfrm>
          <a:prstGeom prst="rect">
            <a:avLst/>
          </a:prstGeom>
        </p:spPr>
        <p:txBody>
          <a:bodyPr/>
          <a:lstStyle/>
          <a:p>
            <a:fld id="{49C04F3A-82BD-4011-AADB-1F79FD7DF4BC}" type="slidenum">
              <a:rPr lang="en-GB" smtClean="0"/>
              <a:pPr/>
              <a:t>‹#›</a:t>
            </a:fld>
            <a:endParaRPr lang="en-GB" dirty="0"/>
          </a:p>
        </p:txBody>
      </p:sp>
    </p:spTree>
    <p:extLst>
      <p:ext uri="{BB962C8B-B14F-4D97-AF65-F5344CB8AC3E}">
        <p14:creationId xmlns:p14="http://schemas.microsoft.com/office/powerpoint/2010/main" val="427252509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9BE315B-93AB-4182-A682-D2D6C37D4D23}"/>
              </a:ext>
            </a:extLst>
          </p:cNvPr>
          <p:cNvSpPr/>
          <p:nvPr userDrawn="1"/>
        </p:nvSpPr>
        <p:spPr>
          <a:xfrm>
            <a:off x="0" y="-26988"/>
            <a:ext cx="9144000"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dirty="0"/>
          </a:p>
        </p:txBody>
      </p:sp>
      <p:pic>
        <p:nvPicPr>
          <p:cNvPr id="8" name="Picture 4">
            <a:extLst>
              <a:ext uri="{FF2B5EF4-FFF2-40B4-BE49-F238E27FC236}">
                <a16:creationId xmlns:a16="http://schemas.microsoft.com/office/drawing/2014/main" id="{4840FB52-8F74-4C62-BC14-146E37352582}"/>
              </a:ext>
            </a:extLst>
          </p:cNvPr>
          <p:cNvPicPr>
            <a:picLocks noChangeAspect="1" noChangeArrowheads="1"/>
          </p:cNvPicPr>
          <p:nvPr userDrawn="1"/>
        </p:nvPicPr>
        <p:blipFill>
          <a:blip r:embed="rId15" cstate="print">
            <a:extLst>
              <a:ext uri="{28A0092B-C50C-407E-A947-70E740481C1C}">
                <a14:useLocalDpi xmlns:a14="http://schemas.microsoft.com/office/drawing/2010/main" val="0"/>
              </a:ext>
            </a:extLst>
          </a:blip>
          <a:srcRect/>
          <a:stretch>
            <a:fillRect/>
          </a:stretch>
        </p:blipFill>
        <p:spPr bwMode="auto">
          <a:xfrm>
            <a:off x="-899" y="-22225"/>
            <a:ext cx="1322388" cy="10747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Rectangle 8">
            <a:extLst>
              <a:ext uri="{FF2B5EF4-FFF2-40B4-BE49-F238E27FC236}">
                <a16:creationId xmlns:a16="http://schemas.microsoft.com/office/drawing/2014/main" id="{AD8571B3-F2B3-4C41-8AB6-8D4158A1697F}"/>
              </a:ext>
            </a:extLst>
          </p:cNvPr>
          <p:cNvSpPr/>
          <p:nvPr userDrawn="1"/>
        </p:nvSpPr>
        <p:spPr>
          <a:xfrm>
            <a:off x="0" y="6588125"/>
            <a:ext cx="9144000" cy="296863"/>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chorCtr="1"/>
          <a:lstStyle/>
          <a:p>
            <a:pPr algn="ctr">
              <a:defRPr/>
            </a:pPr>
            <a:endParaRPr lang="en-GB" dirty="0"/>
          </a:p>
        </p:txBody>
      </p:sp>
      <p:sp>
        <p:nvSpPr>
          <p:cNvPr id="14" name="Slide Number Placeholder 4">
            <a:extLst>
              <a:ext uri="{FF2B5EF4-FFF2-40B4-BE49-F238E27FC236}">
                <a16:creationId xmlns:a16="http://schemas.microsoft.com/office/drawing/2014/main" id="{307588A1-E747-44DA-B866-F09C9C76894B}"/>
              </a:ext>
            </a:extLst>
          </p:cNvPr>
          <p:cNvSpPr txBox="1">
            <a:spLocks/>
          </p:cNvSpPr>
          <p:nvPr userDrawn="1"/>
        </p:nvSpPr>
        <p:spPr>
          <a:xfrm>
            <a:off x="7086600" y="6588125"/>
            <a:ext cx="2057400" cy="285810"/>
          </a:xfr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49C04F3A-82BD-4011-AADB-1F79FD7DF4BC}" type="slidenum">
              <a:rPr lang="en-GB" sz="900" b="1" smtClean="0">
                <a:solidFill>
                  <a:schemeClr val="bg1"/>
                </a:solidFill>
                <a:latin typeface="Verdana" panose="020B0604030504040204" pitchFamily="34" charset="0"/>
                <a:ea typeface="Verdana" panose="020B0604030504040204" pitchFamily="34" charset="0"/>
              </a:rPr>
              <a:pPr algn="r"/>
              <a:t>‹#›</a:t>
            </a:fld>
            <a:endParaRPr lang="en-GB" sz="800" b="1" dirty="0">
              <a:solidFill>
                <a:schemeClr val="bg1"/>
              </a:solidFill>
              <a:latin typeface="Verdana" panose="020B0604030504040204" pitchFamily="34" charset="0"/>
              <a:ea typeface="Verdana" panose="020B0604030504040204" pitchFamily="34" charset="0"/>
            </a:endParaRPr>
          </a:p>
        </p:txBody>
      </p:sp>
      <p:sp>
        <p:nvSpPr>
          <p:cNvPr id="11" name="Rectangle 11">
            <a:extLst>
              <a:ext uri="{FF2B5EF4-FFF2-40B4-BE49-F238E27FC236}">
                <a16:creationId xmlns:a16="http://schemas.microsoft.com/office/drawing/2014/main" id="{C0713AAC-84AF-4971-8FCB-8CABFE853DD0}"/>
              </a:ext>
            </a:extLst>
          </p:cNvPr>
          <p:cNvSpPr>
            <a:spLocks noChangeArrowheads="1"/>
          </p:cNvSpPr>
          <p:nvPr userDrawn="1"/>
        </p:nvSpPr>
        <p:spPr bwMode="auto">
          <a:xfrm>
            <a:off x="-60382" y="6596936"/>
            <a:ext cx="3217653"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US" altLang="en-US" sz="900" b="1" i="0" baseline="0" dirty="0">
                <a:solidFill>
                  <a:srgbClr val="FFFFFF"/>
                </a:solidFill>
                <a:latin typeface="Verdana" panose="020B0604030504040204" pitchFamily="34" charset="0"/>
                <a:ea typeface="Verdana" panose="020B0604030504040204" pitchFamily="34" charset="0"/>
              </a:rPr>
              <a:t>www.coe.int/cybercrime			</a:t>
            </a:r>
          </a:p>
        </p:txBody>
      </p:sp>
    </p:spTree>
    <p:extLst>
      <p:ext uri="{BB962C8B-B14F-4D97-AF65-F5344CB8AC3E}">
        <p14:creationId xmlns:p14="http://schemas.microsoft.com/office/powerpoint/2010/main" val="2679540493"/>
      </p:ext>
    </p:extLst>
  </p:cSld>
  <p:clrMap bg1="lt1" tx1="dk1" bg2="lt2" tx2="dk2" accent1="accent1" accent2="accent2" accent3="accent3" accent4="accent4" accent5="accent5" accent6="accent6" hlink="hlink" folHlink="folHlink"/>
  <p:sldLayoutIdLst>
    <p:sldLayoutId id="2147483676" r:id="rId1"/>
    <p:sldLayoutId id="2147483662" r:id="rId2"/>
    <p:sldLayoutId id="2147483672" r:id="rId3"/>
    <p:sldLayoutId id="2147483663" r:id="rId4"/>
    <p:sldLayoutId id="2147483664" r:id="rId5"/>
    <p:sldLayoutId id="2147483665" r:id="rId6"/>
    <p:sldLayoutId id="2147483666" r:id="rId7"/>
    <p:sldLayoutId id="2147483677" r:id="rId8"/>
    <p:sldLayoutId id="2147483671" r:id="rId9"/>
    <p:sldLayoutId id="2147483678" r:id="rId10"/>
    <p:sldLayoutId id="2147483680" r:id="rId11"/>
    <p:sldLayoutId id="2147483681" r:id="rId12"/>
    <p:sldLayoutId id="2147483682" r:id="rId13"/>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baseline="0">
          <a:solidFill>
            <a:schemeClr val="tx1"/>
          </a:solidFill>
          <a:latin typeface="Calibri" panose="020F050202020403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baseline="0">
          <a:solidFill>
            <a:schemeClr val="tx1"/>
          </a:solidFill>
          <a:latin typeface="Calibri" panose="020F050202020403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baseline="0">
          <a:solidFill>
            <a:schemeClr val="tx1"/>
          </a:solidFill>
          <a:latin typeface="Calibri" panose="020F050202020403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baseline="0">
          <a:solidFill>
            <a:schemeClr val="tx1"/>
          </a:solidFill>
          <a:latin typeface="Calibri" panose="020F050202020403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baseline="0">
          <a:solidFill>
            <a:schemeClr val="tx1"/>
          </a:solidFill>
          <a:latin typeface="Calibri" panose="020F050202020403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0.xml"/><Relationship Id="rId4" Type="http://schemas.openxmlformats.org/officeDocument/2006/relationships/hyperlink" Target="mailto:matteo.lucchetti@coe.int" TargetMode="External"/></Relationships>
</file>

<file path=ppt/slides/_rels/slide1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0.xml"/><Relationship Id="rId1" Type="http://schemas.openxmlformats.org/officeDocument/2006/relationships/slideLayout" Target="../slideLayouts/slideLayout12.xml"/><Relationship Id="rId5" Type="http://schemas.openxmlformats.org/officeDocument/2006/relationships/image" Target="../media/image15.jpeg"/><Relationship Id="rId4" Type="http://schemas.openxmlformats.org/officeDocument/2006/relationships/image" Target="../media/image14.jpeg"/></Relationships>
</file>

<file path=ppt/slides/_rels/slide11.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1.xml"/><Relationship Id="rId1" Type="http://schemas.openxmlformats.org/officeDocument/2006/relationships/slideLayout" Target="../slideLayouts/slideLayout12.xml"/><Relationship Id="rId5" Type="http://schemas.openxmlformats.org/officeDocument/2006/relationships/image" Target="../media/image18.png"/><Relationship Id="rId4" Type="http://schemas.openxmlformats.org/officeDocument/2006/relationships/image" Target="../media/image17.png"/></Relationships>
</file>

<file path=ppt/slides/_rels/slide12.xml.rels><?xml version="1.0" encoding="UTF-8" standalone="yes"?>
<Relationships xmlns="http://schemas.openxmlformats.org/package/2006/relationships"><Relationship Id="rId3" Type="http://schemas.openxmlformats.org/officeDocument/2006/relationships/image" Target="../media/image19.tiff"/><Relationship Id="rId7" Type="http://schemas.openxmlformats.org/officeDocument/2006/relationships/image" Target="../media/image23.png"/><Relationship Id="rId2" Type="http://schemas.openxmlformats.org/officeDocument/2006/relationships/notesSlide" Target="../notesSlides/notesSlide12.xml"/><Relationship Id="rId1" Type="http://schemas.openxmlformats.org/officeDocument/2006/relationships/slideLayout" Target="../slideLayouts/slideLayout12.xml"/><Relationship Id="rId6" Type="http://schemas.openxmlformats.org/officeDocument/2006/relationships/image" Target="../media/image22.png"/><Relationship Id="rId5" Type="http://schemas.openxmlformats.org/officeDocument/2006/relationships/image" Target="../media/image21.jpeg"/><Relationship Id="rId4" Type="http://schemas.openxmlformats.org/officeDocument/2006/relationships/image" Target="../media/image20.jpeg"/></Relationships>
</file>

<file path=ppt/slides/_rels/slide13.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image" Target="../media/image24.tiff"/><Relationship Id="rId7" Type="http://schemas.openxmlformats.org/officeDocument/2006/relationships/image" Target="../media/image28.png"/><Relationship Id="rId2" Type="http://schemas.openxmlformats.org/officeDocument/2006/relationships/notesSlide" Target="../notesSlides/notesSlide13.xml"/><Relationship Id="rId1" Type="http://schemas.openxmlformats.org/officeDocument/2006/relationships/slideLayout" Target="../slideLayouts/slideLayout12.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png"/><Relationship Id="rId9" Type="http://schemas.openxmlformats.org/officeDocument/2006/relationships/image" Target="../media/image30.png"/></Relationships>
</file>

<file path=ppt/slides/_rels/slide1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4.xml"/><Relationship Id="rId1" Type="http://schemas.openxmlformats.org/officeDocument/2006/relationships/slideLayout" Target="../slideLayouts/slideLayout12.xml"/><Relationship Id="rId6" Type="http://schemas.openxmlformats.org/officeDocument/2006/relationships/image" Target="../media/image34.png"/><Relationship Id="rId5" Type="http://schemas.openxmlformats.org/officeDocument/2006/relationships/image" Target="../media/image33.jpeg"/><Relationship Id="rId4" Type="http://schemas.openxmlformats.org/officeDocument/2006/relationships/image" Target="../media/image32.png"/></Relationships>
</file>

<file path=ppt/slides/_rels/slide15.xml.rels><?xml version="1.0" encoding="UTF-8" standalone="yes"?>
<Relationships xmlns="http://schemas.openxmlformats.org/package/2006/relationships"><Relationship Id="rId8" Type="http://schemas.openxmlformats.org/officeDocument/2006/relationships/image" Target="../media/image39.jpeg"/><Relationship Id="rId3" Type="http://schemas.openxmlformats.org/officeDocument/2006/relationships/image" Target="../media/image1.png"/><Relationship Id="rId7" Type="http://schemas.openxmlformats.org/officeDocument/2006/relationships/image" Target="../media/image38.png"/><Relationship Id="rId2" Type="http://schemas.openxmlformats.org/officeDocument/2006/relationships/notesSlide" Target="../notesSlides/notesSlide15.xml"/><Relationship Id="rId1" Type="http://schemas.openxmlformats.org/officeDocument/2006/relationships/slideLayout" Target="../slideLayouts/slideLayout12.xml"/><Relationship Id="rId6" Type="http://schemas.openxmlformats.org/officeDocument/2006/relationships/image" Target="../media/image37.jpeg"/><Relationship Id="rId5" Type="http://schemas.openxmlformats.org/officeDocument/2006/relationships/image" Target="../media/image36.jpeg"/><Relationship Id="rId4" Type="http://schemas.openxmlformats.org/officeDocument/2006/relationships/image" Target="../media/image35.png"/></Relationships>
</file>

<file path=ppt/slides/_rels/slide16.xml.rels><?xml version="1.0" encoding="UTF-8" standalone="yes"?>
<Relationships xmlns="http://schemas.openxmlformats.org/package/2006/relationships"><Relationship Id="rId8" Type="http://schemas.openxmlformats.org/officeDocument/2006/relationships/image" Target="../media/image45.jpeg"/><Relationship Id="rId3" Type="http://schemas.openxmlformats.org/officeDocument/2006/relationships/image" Target="../media/image40.png"/><Relationship Id="rId7" Type="http://schemas.openxmlformats.org/officeDocument/2006/relationships/image" Target="../media/image44.jpeg"/><Relationship Id="rId2" Type="http://schemas.openxmlformats.org/officeDocument/2006/relationships/notesSlide" Target="../notesSlides/notesSlide16.xml"/><Relationship Id="rId1" Type="http://schemas.openxmlformats.org/officeDocument/2006/relationships/slideLayout" Target="../slideLayouts/slideLayout12.xml"/><Relationship Id="rId6" Type="http://schemas.openxmlformats.org/officeDocument/2006/relationships/image" Target="../media/image43.png"/><Relationship Id="rId5" Type="http://schemas.openxmlformats.org/officeDocument/2006/relationships/image" Target="../media/image42.png"/><Relationship Id="rId4" Type="http://schemas.openxmlformats.org/officeDocument/2006/relationships/image" Target="../media/image41.png"/><Relationship Id="rId9" Type="http://schemas.openxmlformats.org/officeDocument/2006/relationships/image" Target="../media/image46.jpeg"/></Relationships>
</file>

<file path=ppt/slides/_rels/slide17.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17.xml"/><Relationship Id="rId1" Type="http://schemas.openxmlformats.org/officeDocument/2006/relationships/slideLayout" Target="../slideLayouts/slideLayout12.xml"/><Relationship Id="rId6" Type="http://schemas.openxmlformats.org/officeDocument/2006/relationships/image" Target="../media/image50.png"/><Relationship Id="rId5" Type="http://schemas.openxmlformats.org/officeDocument/2006/relationships/image" Target="../media/image49.png"/><Relationship Id="rId4" Type="http://schemas.openxmlformats.org/officeDocument/2006/relationships/image" Target="../media/image48.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21.xml"/><Relationship Id="rId1" Type="http://schemas.openxmlformats.org/officeDocument/2006/relationships/slideLayout" Target="../slideLayouts/slideLayout12.xml"/><Relationship Id="rId6" Type="http://schemas.openxmlformats.org/officeDocument/2006/relationships/image" Target="../media/image54.png"/><Relationship Id="rId5" Type="http://schemas.openxmlformats.org/officeDocument/2006/relationships/image" Target="../media/image53.tiff"/><Relationship Id="rId4" Type="http://schemas.openxmlformats.org/officeDocument/2006/relationships/image" Target="../media/image52.tiff"/></Relationships>
</file>

<file path=ppt/slides/_rels/slide23.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22.xml"/><Relationship Id="rId1" Type="http://schemas.openxmlformats.org/officeDocument/2006/relationships/slideLayout" Target="../slideLayouts/slideLayout12.xml"/><Relationship Id="rId4" Type="http://schemas.openxmlformats.org/officeDocument/2006/relationships/image" Target="../media/image56.png"/></Relationships>
</file>

<file path=ppt/slides/_rels/slide24.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notesSlide" Target="../notesSlides/notesSlide23.xml"/><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notesSlide" Target="../notesSlides/notesSlide26.xml"/><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27.xml"/><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3" Type="http://schemas.openxmlformats.org/officeDocument/2006/relationships/hyperlink" Target="http://www.coe.int/" TargetMode="External"/><Relationship Id="rId2" Type="http://schemas.openxmlformats.org/officeDocument/2006/relationships/notesSlide" Target="../notesSlides/notesSlide29.xml"/><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4.xml.rels><?xml version="1.0" encoding="UTF-8" standalone="yes"?>
<Relationships xmlns="http://schemas.openxmlformats.org/package/2006/relationships"><Relationship Id="rId8" Type="http://schemas.openxmlformats.org/officeDocument/2006/relationships/image" Target="../media/image65.png"/><Relationship Id="rId3" Type="http://schemas.openxmlformats.org/officeDocument/2006/relationships/image" Target="../media/image60.jpeg"/><Relationship Id="rId7" Type="http://schemas.openxmlformats.org/officeDocument/2006/relationships/image" Target="../media/image64.png"/><Relationship Id="rId2" Type="http://schemas.openxmlformats.org/officeDocument/2006/relationships/notesSlide" Target="../notesSlides/notesSlide31.xml"/><Relationship Id="rId1" Type="http://schemas.openxmlformats.org/officeDocument/2006/relationships/slideLayout" Target="../slideLayouts/slideLayout12.xml"/><Relationship Id="rId6" Type="http://schemas.openxmlformats.org/officeDocument/2006/relationships/image" Target="../media/image63.png"/><Relationship Id="rId5" Type="http://schemas.openxmlformats.org/officeDocument/2006/relationships/image" Target="../media/image62.jpeg"/><Relationship Id="rId4" Type="http://schemas.openxmlformats.org/officeDocument/2006/relationships/image" Target="../media/image61.jpeg"/><Relationship Id="rId9" Type="http://schemas.openxmlformats.org/officeDocument/2006/relationships/image" Target="../media/image66.png"/></Relationships>
</file>

<file path=ppt/slides/_rels/slide35.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32.xml"/><Relationship Id="rId1" Type="http://schemas.openxmlformats.org/officeDocument/2006/relationships/slideLayout" Target="../slideLayouts/slideLayout12.xml"/></Relationships>
</file>

<file path=ppt/slides/_rels/slide36.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33.xml"/><Relationship Id="rId1" Type="http://schemas.openxmlformats.org/officeDocument/2006/relationships/slideLayout" Target="../slideLayouts/slideLayout12.xml"/><Relationship Id="rId4" Type="http://schemas.openxmlformats.org/officeDocument/2006/relationships/image" Target="../media/image69.png"/></Relationships>
</file>

<file path=ppt/slides/_rels/slide37.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34.xml"/><Relationship Id="rId1" Type="http://schemas.openxmlformats.org/officeDocument/2006/relationships/slideLayout" Target="../slideLayouts/slideLayout12.xml"/><Relationship Id="rId5" Type="http://schemas.openxmlformats.org/officeDocument/2006/relationships/image" Target="../media/image69.png"/><Relationship Id="rId4" Type="http://schemas.openxmlformats.org/officeDocument/2006/relationships/image" Target="../media/image71.png"/></Relationships>
</file>

<file path=ppt/slides/_rels/slide38.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35.xml"/><Relationship Id="rId1" Type="http://schemas.openxmlformats.org/officeDocument/2006/relationships/slideLayout" Target="../slideLayouts/slideLayout12.xml"/><Relationship Id="rId4" Type="http://schemas.openxmlformats.org/officeDocument/2006/relationships/image" Target="../media/image73.png"/></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42.xml.rels><?xml version="1.0" encoding="UTF-8" standalone="yes"?>
<Relationships xmlns="http://schemas.openxmlformats.org/package/2006/relationships"><Relationship Id="rId3" Type="http://schemas.openxmlformats.org/officeDocument/2006/relationships/image" Target="../media/image74.jpeg"/><Relationship Id="rId2" Type="http://schemas.openxmlformats.org/officeDocument/2006/relationships/notesSlide" Target="../notesSlides/notesSlide37.xml"/><Relationship Id="rId1" Type="http://schemas.openxmlformats.org/officeDocument/2006/relationships/slideLayout" Target="../slideLayouts/slideLayout12.xml"/></Relationships>
</file>

<file path=ppt/slides/_rels/slide43.xml.rels><?xml version="1.0" encoding="UTF-8" standalone="yes"?>
<Relationships xmlns="http://schemas.openxmlformats.org/package/2006/relationships"><Relationship Id="rId3" Type="http://schemas.openxmlformats.org/officeDocument/2006/relationships/image" Target="../media/image75.jpeg"/><Relationship Id="rId2" Type="http://schemas.openxmlformats.org/officeDocument/2006/relationships/notesSlide" Target="../notesSlides/notesSlide38.xml"/><Relationship Id="rId1" Type="http://schemas.openxmlformats.org/officeDocument/2006/relationships/slideLayout" Target="../slideLayouts/slideLayout12.xml"/><Relationship Id="rId6" Type="http://schemas.openxmlformats.org/officeDocument/2006/relationships/image" Target="../media/image78.png"/><Relationship Id="rId5" Type="http://schemas.openxmlformats.org/officeDocument/2006/relationships/image" Target="../media/image77.jpeg"/><Relationship Id="rId4" Type="http://schemas.openxmlformats.org/officeDocument/2006/relationships/image" Target="../media/image76.png"/></Relationships>
</file>

<file path=ppt/slides/_rels/slide44.xml.rels><?xml version="1.0" encoding="UTF-8" standalone="yes"?>
<Relationships xmlns="http://schemas.openxmlformats.org/package/2006/relationships"><Relationship Id="rId3" Type="http://schemas.openxmlformats.org/officeDocument/2006/relationships/hyperlink" Target="http://www.coe.int/" TargetMode="External"/><Relationship Id="rId2" Type="http://schemas.openxmlformats.org/officeDocument/2006/relationships/notesSlide" Target="../notesSlides/notesSlide39.xml"/><Relationship Id="rId1" Type="http://schemas.openxmlformats.org/officeDocument/2006/relationships/slideLayout" Target="../slideLayouts/slideLayout12.xml"/></Relationships>
</file>

<file path=ppt/slides/_rels/slide45.xml.rels><?xml version="1.0" encoding="UTF-8" standalone="yes"?>
<Relationships xmlns="http://schemas.openxmlformats.org/package/2006/relationships"><Relationship Id="rId3" Type="http://schemas.openxmlformats.org/officeDocument/2006/relationships/hyperlink" Target="http://www.sitename.com/" TargetMode="External"/><Relationship Id="rId2" Type="http://schemas.openxmlformats.org/officeDocument/2006/relationships/notesSlide" Target="../notesSlides/notesSlide40.xml"/><Relationship Id="rId1" Type="http://schemas.openxmlformats.org/officeDocument/2006/relationships/slideLayout" Target="../slideLayouts/slideLayout12.xml"/><Relationship Id="rId4" Type="http://schemas.openxmlformats.org/officeDocument/2006/relationships/hyperlink" Target="http://www.sitename.com/about.html" TargetMode="External"/></Relationships>
</file>

<file path=ppt/slides/_rels/slide46.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41.xml"/><Relationship Id="rId1" Type="http://schemas.openxmlformats.org/officeDocument/2006/relationships/slideLayout" Target="../slideLayouts/slideLayout12.xml"/><Relationship Id="rId4" Type="http://schemas.openxmlformats.org/officeDocument/2006/relationships/image" Target="../media/image80.png"/></Relationships>
</file>

<file path=ppt/slides/_rels/slide47.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42.xml"/><Relationship Id="rId1" Type="http://schemas.openxmlformats.org/officeDocument/2006/relationships/slideLayout" Target="../slideLayouts/slideLayout1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2.xml"/></Relationships>
</file>

<file path=ppt/slides/_rels/slide49.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44.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1.xml"/></Relationships>
</file>

<file path=ppt/slides/_rels/slide50.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45.xml"/><Relationship Id="rId1" Type="http://schemas.openxmlformats.org/officeDocument/2006/relationships/slideLayout" Target="../slideLayouts/slideLayout12.xml"/><Relationship Id="rId4" Type="http://schemas.openxmlformats.org/officeDocument/2006/relationships/image" Target="../media/image84.png"/></Relationships>
</file>

<file path=ppt/slides/_rels/slide51.xml.rels><?xml version="1.0" encoding="UTF-8" standalone="yes"?>
<Relationships xmlns="http://schemas.openxmlformats.org/package/2006/relationships"><Relationship Id="rId3" Type="http://schemas.openxmlformats.org/officeDocument/2006/relationships/image" Target="../media/image85.jpeg"/><Relationship Id="rId2" Type="http://schemas.openxmlformats.org/officeDocument/2006/relationships/notesSlide" Target="../notesSlides/notesSlide46.xml"/><Relationship Id="rId1" Type="http://schemas.openxmlformats.org/officeDocument/2006/relationships/slideLayout" Target="../slideLayouts/slideLayout12.xml"/><Relationship Id="rId6" Type="http://schemas.openxmlformats.org/officeDocument/2006/relationships/image" Target="../media/image88.png"/><Relationship Id="rId5" Type="http://schemas.openxmlformats.org/officeDocument/2006/relationships/image" Target="../media/image87.png"/><Relationship Id="rId4" Type="http://schemas.openxmlformats.org/officeDocument/2006/relationships/image" Target="../media/image86.png"/></Relationships>
</file>

<file path=ppt/slides/_rels/slide52.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notesSlide" Target="../notesSlides/notesSlide47.xml"/><Relationship Id="rId1" Type="http://schemas.openxmlformats.org/officeDocument/2006/relationships/slideLayout" Target="../slideLayouts/slideLayout12.xml"/></Relationships>
</file>

<file path=ppt/slides/_rels/slide53.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notesSlide" Target="../notesSlides/notesSlide48.xml"/><Relationship Id="rId1" Type="http://schemas.openxmlformats.org/officeDocument/2006/relationships/slideLayout" Target="../slideLayouts/slideLayout12.xml"/></Relationships>
</file>

<file path=ppt/slides/_rels/slide54.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notesSlide" Target="../notesSlides/notesSlide49.xml"/><Relationship Id="rId1" Type="http://schemas.openxmlformats.org/officeDocument/2006/relationships/slideLayout" Target="../slideLayouts/slideLayout1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2.xml"/></Relationships>
</file>

<file path=ppt/slides/_rels/slide56.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notesSlide" Target="../notesSlides/notesSlide51.xml"/><Relationship Id="rId1" Type="http://schemas.openxmlformats.org/officeDocument/2006/relationships/slideLayout" Target="../slideLayouts/slideLayout12.xml"/><Relationship Id="rId4" Type="http://schemas.openxmlformats.org/officeDocument/2006/relationships/image" Target="../media/image93.png"/></Relationships>
</file>

<file path=ppt/slides/_rels/slide57.xml.rels><?xml version="1.0" encoding="UTF-8" standalone="yes"?>
<Relationships xmlns="http://schemas.openxmlformats.org/package/2006/relationships"><Relationship Id="rId3" Type="http://schemas.openxmlformats.org/officeDocument/2006/relationships/image" Target="../media/image94.jpeg"/><Relationship Id="rId2" Type="http://schemas.openxmlformats.org/officeDocument/2006/relationships/notesSlide" Target="../notesSlides/notesSlide52.xml"/><Relationship Id="rId1" Type="http://schemas.openxmlformats.org/officeDocument/2006/relationships/slideLayout" Target="../slideLayouts/slideLayout12.xml"/></Relationships>
</file>

<file path=ppt/slides/_rels/slide58.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notesSlide" Target="../notesSlides/notesSlide53.xml"/><Relationship Id="rId1" Type="http://schemas.openxmlformats.org/officeDocument/2006/relationships/slideLayout" Target="../slideLayouts/slideLayout12.xml"/></Relationships>
</file>

<file path=ppt/slides/_rels/slide59.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notesSlide" Target="../notesSlides/notesSlide54.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12.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 Id="rId9" Type="http://schemas.openxmlformats.org/officeDocument/2006/relationships/image" Target="../media/image11.png"/></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12.xml"/></Relationships>
</file>

<file path=ppt/slides/_rels/slide61.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notesSlide" Target="../notesSlides/notesSlide56.xml"/><Relationship Id="rId1" Type="http://schemas.openxmlformats.org/officeDocument/2006/relationships/slideLayout" Target="../slideLayouts/slideLayout12.xml"/><Relationship Id="rId5" Type="http://schemas.openxmlformats.org/officeDocument/2006/relationships/image" Target="../media/image99.png"/><Relationship Id="rId4" Type="http://schemas.openxmlformats.org/officeDocument/2006/relationships/image" Target="../media/image98.png"/></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12.xml"/></Relationships>
</file>

<file path=ppt/slides/_rels/slide63.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notesSlide" Target="../notesSlides/notesSlide58.xml"/><Relationship Id="rId1" Type="http://schemas.openxmlformats.org/officeDocument/2006/relationships/slideLayout" Target="../slideLayouts/slideLayout12.xml"/><Relationship Id="rId4" Type="http://schemas.openxmlformats.org/officeDocument/2006/relationships/image" Target="../media/image101.png"/></Relationships>
</file>

<file path=ppt/slides/_rels/slide64.xml.rels><?xml version="1.0" encoding="UTF-8" standalone="yes"?>
<Relationships xmlns="http://schemas.openxmlformats.org/package/2006/relationships"><Relationship Id="rId3" Type="http://schemas.openxmlformats.org/officeDocument/2006/relationships/image" Target="../media/image102.jpeg"/><Relationship Id="rId2" Type="http://schemas.openxmlformats.org/officeDocument/2006/relationships/notesSlide" Target="../notesSlides/notesSlide59.xml"/><Relationship Id="rId1" Type="http://schemas.openxmlformats.org/officeDocument/2006/relationships/slideLayout" Target="../slideLayouts/slideLayout12.xml"/><Relationship Id="rId6" Type="http://schemas.openxmlformats.org/officeDocument/2006/relationships/image" Target="../media/image105.jpeg"/><Relationship Id="rId5" Type="http://schemas.openxmlformats.org/officeDocument/2006/relationships/image" Target="../media/image104.jpeg"/><Relationship Id="rId4" Type="http://schemas.openxmlformats.org/officeDocument/2006/relationships/image" Target="../media/image103.jpeg"/></Relationships>
</file>

<file path=ppt/slides/_rels/slide65.xml.rels><?xml version="1.0" encoding="UTF-8" standalone="yes"?>
<Relationships xmlns="http://schemas.openxmlformats.org/package/2006/relationships"><Relationship Id="rId3" Type="http://schemas.openxmlformats.org/officeDocument/2006/relationships/image" Target="../media/image106.png"/><Relationship Id="rId2" Type="http://schemas.openxmlformats.org/officeDocument/2006/relationships/notesSlide" Target="../notesSlides/notesSlide60.xml"/><Relationship Id="rId1" Type="http://schemas.openxmlformats.org/officeDocument/2006/relationships/slideLayout" Target="../slideLayouts/slideLayout12.xml"/></Relationships>
</file>

<file path=ppt/slides/_rels/slide66.xml.rels><?xml version="1.0" encoding="UTF-8" standalone="yes"?>
<Relationships xmlns="http://schemas.openxmlformats.org/package/2006/relationships"><Relationship Id="rId3" Type="http://schemas.openxmlformats.org/officeDocument/2006/relationships/image" Target="../media/image107.png"/><Relationship Id="rId2" Type="http://schemas.openxmlformats.org/officeDocument/2006/relationships/notesSlide" Target="../notesSlides/notesSlide61.xml"/><Relationship Id="rId1" Type="http://schemas.openxmlformats.org/officeDocument/2006/relationships/slideLayout" Target="../slideLayouts/slideLayout12.xml"/></Relationships>
</file>

<file path=ppt/slides/_rels/slide67.xml.rels><?xml version="1.0" encoding="UTF-8" standalone="yes"?>
<Relationships xmlns="http://schemas.openxmlformats.org/package/2006/relationships"><Relationship Id="rId3" Type="http://schemas.openxmlformats.org/officeDocument/2006/relationships/image" Target="../media/image108.png"/><Relationship Id="rId2" Type="http://schemas.openxmlformats.org/officeDocument/2006/relationships/notesSlide" Target="../notesSlides/notesSlide62.xml"/><Relationship Id="rId1" Type="http://schemas.openxmlformats.org/officeDocument/2006/relationships/slideLayout" Target="../slideLayouts/slideLayout12.xml"/><Relationship Id="rId5" Type="http://schemas.openxmlformats.org/officeDocument/2006/relationships/image" Target="../media/image110.png"/><Relationship Id="rId4" Type="http://schemas.openxmlformats.org/officeDocument/2006/relationships/image" Target="../media/image109.png"/></Relationships>
</file>

<file path=ppt/slides/_rels/slide68.xml.rels><?xml version="1.0" encoding="UTF-8" standalone="yes"?>
<Relationships xmlns="http://schemas.openxmlformats.org/package/2006/relationships"><Relationship Id="rId3" Type="http://schemas.openxmlformats.org/officeDocument/2006/relationships/image" Target="../media/image111.png"/><Relationship Id="rId2" Type="http://schemas.openxmlformats.org/officeDocument/2006/relationships/notesSlide" Target="../notesSlides/notesSlide63.xml"/><Relationship Id="rId1" Type="http://schemas.openxmlformats.org/officeDocument/2006/relationships/slideLayout" Target="../slideLayouts/slideLayout12.xml"/></Relationships>
</file>

<file path=ppt/slides/_rels/slide69.xml.rels><?xml version="1.0" encoding="UTF-8" standalone="yes"?>
<Relationships xmlns="http://schemas.openxmlformats.org/package/2006/relationships"><Relationship Id="rId8" Type="http://schemas.openxmlformats.org/officeDocument/2006/relationships/image" Target="../media/image116.png"/><Relationship Id="rId3" Type="http://schemas.openxmlformats.org/officeDocument/2006/relationships/image" Target="../media/image112.png"/><Relationship Id="rId7" Type="http://schemas.openxmlformats.org/officeDocument/2006/relationships/image" Target="../media/image115.jpeg"/><Relationship Id="rId2" Type="http://schemas.openxmlformats.org/officeDocument/2006/relationships/notesSlide" Target="../notesSlides/notesSlide64.xml"/><Relationship Id="rId1" Type="http://schemas.openxmlformats.org/officeDocument/2006/relationships/slideLayout" Target="../slideLayouts/slideLayout12.xml"/><Relationship Id="rId6" Type="http://schemas.openxmlformats.org/officeDocument/2006/relationships/image" Target="../media/image109.png"/><Relationship Id="rId5" Type="http://schemas.openxmlformats.org/officeDocument/2006/relationships/image" Target="../media/image114.png"/><Relationship Id="rId4" Type="http://schemas.openxmlformats.org/officeDocument/2006/relationships/image" Target="../media/image113.png"/><Relationship Id="rId9" Type="http://schemas.openxmlformats.org/officeDocument/2006/relationships/image" Target="../media/image108.png"/></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1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11.xml"/></Relationships>
</file>

<file path=ppt/slides/_rels/slide73.xml.rels><?xml version="1.0" encoding="UTF-8" standalone="yes"?>
<Relationships xmlns="http://schemas.openxmlformats.org/package/2006/relationships"><Relationship Id="rId3" Type="http://schemas.openxmlformats.org/officeDocument/2006/relationships/image" Target="../media/image117.jpeg"/><Relationship Id="rId2" Type="http://schemas.openxmlformats.org/officeDocument/2006/relationships/notesSlide" Target="../notesSlides/notesSlide67.xml"/><Relationship Id="rId1" Type="http://schemas.openxmlformats.org/officeDocument/2006/relationships/slideLayout" Target="../slideLayouts/slideLayout12.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12.xml"/></Relationships>
</file>

<file path=ppt/slides/_rels/slide75.xml.rels><?xml version="1.0" encoding="UTF-8" standalone="yes"?>
<Relationships xmlns="http://schemas.openxmlformats.org/package/2006/relationships"><Relationship Id="rId3" Type="http://schemas.openxmlformats.org/officeDocument/2006/relationships/image" Target="../media/image118.gif"/><Relationship Id="rId7" Type="http://schemas.openxmlformats.org/officeDocument/2006/relationships/image" Target="../media/image122.png"/><Relationship Id="rId2" Type="http://schemas.openxmlformats.org/officeDocument/2006/relationships/notesSlide" Target="../notesSlides/notesSlide69.xml"/><Relationship Id="rId1" Type="http://schemas.openxmlformats.org/officeDocument/2006/relationships/slideLayout" Target="../slideLayouts/slideLayout12.xml"/><Relationship Id="rId6" Type="http://schemas.openxmlformats.org/officeDocument/2006/relationships/image" Target="../media/image121.png"/><Relationship Id="rId5" Type="http://schemas.openxmlformats.org/officeDocument/2006/relationships/image" Target="../media/image120.png"/><Relationship Id="rId4" Type="http://schemas.openxmlformats.org/officeDocument/2006/relationships/image" Target="../media/image119.jpeg"/></Relationships>
</file>

<file path=ppt/slides/_rels/slide76.xml.rels><?xml version="1.0" encoding="UTF-8" standalone="yes"?>
<Relationships xmlns="http://schemas.openxmlformats.org/package/2006/relationships"><Relationship Id="rId3" Type="http://schemas.openxmlformats.org/officeDocument/2006/relationships/image" Target="../media/image123.png"/><Relationship Id="rId2" Type="http://schemas.openxmlformats.org/officeDocument/2006/relationships/notesSlide" Target="../notesSlides/notesSlide70.xml"/><Relationship Id="rId1" Type="http://schemas.openxmlformats.org/officeDocument/2006/relationships/slideLayout" Target="../slideLayouts/slideLayout12.xml"/><Relationship Id="rId4" Type="http://schemas.openxmlformats.org/officeDocument/2006/relationships/image" Target="../media/image124.png"/></Relationships>
</file>

<file path=ppt/slides/_rels/slide77.xml.rels><?xml version="1.0" encoding="UTF-8" standalone="yes"?>
<Relationships xmlns="http://schemas.openxmlformats.org/package/2006/relationships"><Relationship Id="rId3" Type="http://schemas.openxmlformats.org/officeDocument/2006/relationships/image" Target="../media/image94.jpeg"/><Relationship Id="rId2" Type="http://schemas.openxmlformats.org/officeDocument/2006/relationships/notesSlide" Target="../notesSlides/notesSlide71.xml"/><Relationship Id="rId1" Type="http://schemas.openxmlformats.org/officeDocument/2006/relationships/slideLayout" Target="../slideLayouts/slideLayout12.xml"/><Relationship Id="rId6" Type="http://schemas.openxmlformats.org/officeDocument/2006/relationships/image" Target="../media/image127.png"/><Relationship Id="rId5" Type="http://schemas.openxmlformats.org/officeDocument/2006/relationships/image" Target="../media/image126.png"/><Relationship Id="rId4" Type="http://schemas.openxmlformats.org/officeDocument/2006/relationships/image" Target="../media/image125.png"/></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12.xml"/></Relationships>
</file>

<file path=ppt/slides/_rels/slide79.xml.rels><?xml version="1.0" encoding="UTF-8" standalone="yes"?>
<Relationships xmlns="http://schemas.openxmlformats.org/package/2006/relationships"><Relationship Id="rId3" Type="http://schemas.openxmlformats.org/officeDocument/2006/relationships/image" Target="../media/image128.png"/><Relationship Id="rId2" Type="http://schemas.openxmlformats.org/officeDocument/2006/relationships/notesSlide" Target="../notesSlides/notesSlide73.xml"/><Relationship Id="rId1" Type="http://schemas.openxmlformats.org/officeDocument/2006/relationships/slideLayout" Target="../slideLayouts/slideLayout12.xml"/><Relationship Id="rId4" Type="http://schemas.openxmlformats.org/officeDocument/2006/relationships/image" Target="../media/image129.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80.xml.rels><?xml version="1.0" encoding="UTF-8" standalone="yes"?>
<Relationships xmlns="http://schemas.openxmlformats.org/package/2006/relationships"><Relationship Id="rId3" Type="http://schemas.openxmlformats.org/officeDocument/2006/relationships/image" Target="../media/image130.png"/><Relationship Id="rId2" Type="http://schemas.openxmlformats.org/officeDocument/2006/relationships/notesSlide" Target="../notesSlides/notesSlide74.xml"/><Relationship Id="rId1" Type="http://schemas.openxmlformats.org/officeDocument/2006/relationships/slideLayout" Target="../slideLayouts/slideLayout12.xml"/><Relationship Id="rId5" Type="http://schemas.openxmlformats.org/officeDocument/2006/relationships/image" Target="../media/image132.png"/><Relationship Id="rId4" Type="http://schemas.openxmlformats.org/officeDocument/2006/relationships/image" Target="../media/image131.png"/></Relationships>
</file>

<file path=ppt/slides/_rels/slide81.xml.rels><?xml version="1.0" encoding="UTF-8" standalone="yes"?>
<Relationships xmlns="http://schemas.openxmlformats.org/package/2006/relationships"><Relationship Id="rId8" Type="http://schemas.openxmlformats.org/officeDocument/2006/relationships/image" Target="../media/image138.png"/><Relationship Id="rId3" Type="http://schemas.openxmlformats.org/officeDocument/2006/relationships/image" Target="../media/image133.png"/><Relationship Id="rId7" Type="http://schemas.openxmlformats.org/officeDocument/2006/relationships/image" Target="../media/image137.png"/><Relationship Id="rId2" Type="http://schemas.openxmlformats.org/officeDocument/2006/relationships/notesSlide" Target="../notesSlides/notesSlide75.xml"/><Relationship Id="rId1" Type="http://schemas.openxmlformats.org/officeDocument/2006/relationships/slideLayout" Target="../slideLayouts/slideLayout12.xml"/><Relationship Id="rId6" Type="http://schemas.openxmlformats.org/officeDocument/2006/relationships/image" Target="../media/image136.png"/><Relationship Id="rId11" Type="http://schemas.openxmlformats.org/officeDocument/2006/relationships/image" Target="../media/image141.png"/><Relationship Id="rId5" Type="http://schemas.openxmlformats.org/officeDocument/2006/relationships/image" Target="../media/image135.png"/><Relationship Id="rId10" Type="http://schemas.openxmlformats.org/officeDocument/2006/relationships/image" Target="../media/image140.png"/><Relationship Id="rId4" Type="http://schemas.openxmlformats.org/officeDocument/2006/relationships/image" Target="../media/image134.png"/><Relationship Id="rId9" Type="http://schemas.openxmlformats.org/officeDocument/2006/relationships/image" Target="../media/image139.png"/></Relationships>
</file>

<file path=ppt/slides/_rels/slide82.xml.rels><?xml version="1.0" encoding="UTF-8" standalone="yes"?>
<Relationships xmlns="http://schemas.openxmlformats.org/package/2006/relationships"><Relationship Id="rId3" Type="http://schemas.openxmlformats.org/officeDocument/2006/relationships/image" Target="../media/image142.png"/><Relationship Id="rId2" Type="http://schemas.openxmlformats.org/officeDocument/2006/relationships/notesSlide" Target="../notesSlides/notesSlide76.xml"/><Relationship Id="rId1" Type="http://schemas.openxmlformats.org/officeDocument/2006/relationships/slideLayout" Target="../slideLayouts/slideLayout12.xml"/></Relationships>
</file>

<file path=ppt/slides/_rels/slide83.xml.rels><?xml version="1.0" encoding="UTF-8" standalone="yes"?>
<Relationships xmlns="http://schemas.openxmlformats.org/package/2006/relationships"><Relationship Id="rId8" Type="http://schemas.openxmlformats.org/officeDocument/2006/relationships/image" Target="../media/image148.png"/><Relationship Id="rId3" Type="http://schemas.openxmlformats.org/officeDocument/2006/relationships/image" Target="../media/image143.png"/><Relationship Id="rId7" Type="http://schemas.openxmlformats.org/officeDocument/2006/relationships/image" Target="../media/image147.jpeg"/><Relationship Id="rId2" Type="http://schemas.openxmlformats.org/officeDocument/2006/relationships/notesSlide" Target="../notesSlides/notesSlide77.xml"/><Relationship Id="rId1" Type="http://schemas.openxmlformats.org/officeDocument/2006/relationships/slideLayout" Target="../slideLayouts/slideLayout12.xml"/><Relationship Id="rId6" Type="http://schemas.openxmlformats.org/officeDocument/2006/relationships/image" Target="../media/image146.jpeg"/><Relationship Id="rId5" Type="http://schemas.openxmlformats.org/officeDocument/2006/relationships/image" Target="../media/image145.png"/><Relationship Id="rId4" Type="http://schemas.openxmlformats.org/officeDocument/2006/relationships/image" Target="../media/image144.png"/><Relationship Id="rId9" Type="http://schemas.openxmlformats.org/officeDocument/2006/relationships/image" Target="../media/image149.png"/></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1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12.xml"/></Relationships>
</file>

<file path=ppt/slides/_rels/slide87.xml.rels><?xml version="1.0" encoding="UTF-8" standalone="yes"?>
<Relationships xmlns="http://schemas.openxmlformats.org/package/2006/relationships"><Relationship Id="rId3" Type="http://schemas.openxmlformats.org/officeDocument/2006/relationships/hyperlink" Target="mailto:matteo.lucchetti@coe.int" TargetMode="External"/><Relationship Id="rId2" Type="http://schemas.openxmlformats.org/officeDocument/2006/relationships/image" Target="../media/image4.png"/><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12.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 Id="rId9"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2" name="Rectangle 4">
            <a:extLst>
              <a:ext uri="{FF2B5EF4-FFF2-40B4-BE49-F238E27FC236}">
                <a16:creationId xmlns:a16="http://schemas.microsoft.com/office/drawing/2014/main" id="{EDF64B36-81D9-458A-A194-0F302FFF98F0}"/>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wrap="none" anchor="ctr">
            <a:spAutoFit/>
          </a:bodyPr>
          <a:lstStyle/>
          <a:p>
            <a:pPr algn="l" rtl="0" eaLnBrk="1" hangingPunct="1">
              <a:defRPr/>
            </a:pPr>
            <a:endParaRPr lang="tr" dirty="0">
              <a:latin typeface="Calibri" charset="0"/>
              <a:ea typeface="ＭＳ Ｐゴシック" charset="0"/>
            </a:endParaRPr>
          </a:p>
        </p:txBody>
      </p:sp>
      <p:pic>
        <p:nvPicPr>
          <p:cNvPr id="2054" name="Picture 8">
            <a:extLst>
              <a:ext uri="{FF2B5EF4-FFF2-40B4-BE49-F238E27FC236}">
                <a16:creationId xmlns:a16="http://schemas.microsoft.com/office/drawing/2014/main" id="{B2A2B581-F8BC-48D4-AF7E-AAF0CE808C6F}"/>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876800" y="188913"/>
            <a:ext cx="4087813" cy="71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ectangle 2">
            <a:extLst>
              <a:ext uri="{FF2B5EF4-FFF2-40B4-BE49-F238E27FC236}">
                <a16:creationId xmlns:a16="http://schemas.microsoft.com/office/drawing/2014/main" id="{DF1503B2-B0B3-4330-9439-3D5954CA1625}"/>
              </a:ext>
            </a:extLst>
          </p:cNvPr>
          <p:cNvSpPr>
            <a:spLocks noChangeArrowheads="1"/>
          </p:cNvSpPr>
          <p:nvPr/>
        </p:nvSpPr>
        <p:spPr bwMode="auto">
          <a:xfrm>
            <a:off x="365125" y="1177588"/>
            <a:ext cx="859948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tabLst>
                <a:tab pos="2066925" algn="l"/>
              </a:tabLst>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tabLst>
                <a:tab pos="2066925" algn="l"/>
              </a:tabLst>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tabLst>
                <a:tab pos="2066925" algn="l"/>
              </a:tabLst>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9pPr>
          </a:lstStyle>
          <a:p>
            <a:pPr algn="ctr" rtl="0" eaLnBrk="1" hangingPunct="1">
              <a:spcBef>
                <a:spcPct val="0"/>
              </a:spcBef>
              <a:buFontTx/>
              <a:buNone/>
            </a:pPr>
            <a:r>
              <a:rPr lang="tr" sz="1600" b="1" i="0" u="none" baseline="0">
                <a:latin typeface="+mn-lt"/>
              </a:rPr>
              <a:t>Adli Personel için Siber Suçlar ve Elektronik Delillere İlişkin Giriş Eğitimi</a:t>
            </a:r>
            <a:endParaRPr lang="tr" altLang="en-US" sz="1600" i="1" dirty="0">
              <a:latin typeface="+mn-lt"/>
            </a:endParaRPr>
          </a:p>
        </p:txBody>
      </p:sp>
      <p:sp>
        <p:nvSpPr>
          <p:cNvPr id="2057" name="Rectangle 2">
            <a:extLst>
              <a:ext uri="{FF2B5EF4-FFF2-40B4-BE49-F238E27FC236}">
                <a16:creationId xmlns:a16="http://schemas.microsoft.com/office/drawing/2014/main" id="{D192EA30-54CE-4062-B518-E86D1D7BEC69}"/>
              </a:ext>
            </a:extLst>
          </p:cNvPr>
          <p:cNvSpPr>
            <a:spLocks noChangeArrowheads="1"/>
          </p:cNvSpPr>
          <p:nvPr/>
        </p:nvSpPr>
        <p:spPr bwMode="auto">
          <a:xfrm>
            <a:off x="290513" y="2352650"/>
            <a:ext cx="8599487" cy="41857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tabLst>
                <a:tab pos="2066925" algn="l"/>
              </a:tabLst>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tabLst>
                <a:tab pos="2066925" algn="l"/>
              </a:tabLst>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tabLst>
                <a:tab pos="2066925" algn="l"/>
              </a:tabLst>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9pPr>
          </a:lstStyle>
          <a:p>
            <a:pPr algn="ctr" rtl="0" eaLnBrk="1" hangingPunct="1">
              <a:spcBef>
                <a:spcPct val="0"/>
              </a:spcBef>
              <a:buFontTx/>
              <a:buNone/>
            </a:pPr>
            <a:r>
              <a:rPr lang="tr" sz="3600" b="1" i="0" u="none" baseline="0" dirty="0">
                <a:latin typeface="+mn-lt"/>
              </a:rPr>
              <a:t>Oturum 1.4</a:t>
            </a:r>
          </a:p>
          <a:p>
            <a:pPr algn="ctr" rtl="0" eaLnBrk="1" hangingPunct="1">
              <a:spcBef>
                <a:spcPct val="0"/>
              </a:spcBef>
              <a:buFontTx/>
              <a:buNone/>
            </a:pPr>
            <a:r>
              <a:rPr lang="tr" sz="3600" b="1" i="0" u="none" baseline="0" dirty="0">
                <a:latin typeface="+mn-lt"/>
              </a:rPr>
              <a:t>Bilgisayar ve İnternet ile İlgili Temel Bilgiler</a:t>
            </a:r>
          </a:p>
          <a:p>
            <a:pPr algn="ctr" rtl="0">
              <a:spcBef>
                <a:spcPct val="0"/>
              </a:spcBef>
              <a:buNone/>
            </a:pPr>
            <a:r>
              <a:rPr lang="tr" sz="2800" b="1" i="0" u="none" baseline="0" dirty="0">
                <a:solidFill>
                  <a:srgbClr val="FF0000"/>
                </a:solidFill>
                <a:latin typeface="Verdana" panose="020B0604030504040204" pitchFamily="34" charset="0"/>
              </a:rPr>
              <a:t>(</a:t>
            </a:r>
            <a:r>
              <a:rPr lang="tr" sz="2800" b="1" i="0" u="none" baseline="0" dirty="0" smtClean="0">
                <a:solidFill>
                  <a:srgbClr val="FF0000"/>
                </a:solidFill>
                <a:latin typeface="Verdana" panose="020B0604030504040204" pitchFamily="34" charset="0"/>
              </a:rPr>
              <a:t>Çevrim İçi </a:t>
            </a:r>
            <a:r>
              <a:rPr lang="tr" sz="2800" b="1" i="0" u="none" baseline="0" dirty="0">
                <a:solidFill>
                  <a:srgbClr val="FF0000"/>
                </a:solidFill>
                <a:latin typeface="Verdana" panose="020B0604030504040204" pitchFamily="34" charset="0"/>
              </a:rPr>
              <a:t>Sürüm)</a:t>
            </a:r>
            <a:endParaRPr lang="tr" altLang="en-US" sz="2800" b="1" dirty="0">
              <a:latin typeface="+mn-lt"/>
            </a:endParaRPr>
          </a:p>
          <a:p>
            <a:pPr algn="ctr" rtl="0" eaLnBrk="1" hangingPunct="1">
              <a:spcBef>
                <a:spcPct val="0"/>
              </a:spcBef>
              <a:buFontTx/>
              <a:buNone/>
            </a:pPr>
            <a:endParaRPr lang="tr" altLang="en-US" sz="1200" b="1" dirty="0">
              <a:latin typeface="+mn-lt"/>
            </a:endParaRPr>
          </a:p>
          <a:p>
            <a:pPr algn="ctr" rtl="0" eaLnBrk="1" hangingPunct="1">
              <a:spcBef>
                <a:spcPct val="0"/>
              </a:spcBef>
              <a:buFontTx/>
              <a:buNone/>
            </a:pPr>
            <a:endParaRPr lang="tr" altLang="en-US" sz="1200" b="1" dirty="0">
              <a:latin typeface="+mn-lt"/>
            </a:endParaRPr>
          </a:p>
          <a:p>
            <a:pPr algn="ctr" rtl="0" eaLnBrk="1" hangingPunct="1">
              <a:spcBef>
                <a:spcPct val="0"/>
              </a:spcBef>
              <a:buFontTx/>
              <a:buNone/>
            </a:pPr>
            <a:endParaRPr lang="tr" altLang="en-US" sz="1600" b="1" dirty="0">
              <a:latin typeface="+mn-lt"/>
            </a:endParaRPr>
          </a:p>
          <a:p>
            <a:pPr algn="ctr" rtl="0" eaLnBrk="1" hangingPunct="1">
              <a:spcBef>
                <a:spcPct val="0"/>
              </a:spcBef>
              <a:buFontTx/>
              <a:buNone/>
            </a:pPr>
            <a:r>
              <a:rPr lang="tr" sz="1800" b="1" i="0" u="none" baseline="0" dirty="0">
                <a:latin typeface="+mn-lt"/>
              </a:rPr>
              <a:t>Xxxxx XXXXXXXX</a:t>
            </a:r>
          </a:p>
          <a:p>
            <a:pPr algn="ctr" rtl="0" eaLnBrk="1" hangingPunct="1">
              <a:spcBef>
                <a:spcPct val="0"/>
              </a:spcBef>
              <a:buFontTx/>
              <a:buNone/>
            </a:pPr>
            <a:endParaRPr lang="tr" altLang="en-US" sz="600" dirty="0">
              <a:latin typeface="+mn-lt"/>
            </a:endParaRPr>
          </a:p>
          <a:p>
            <a:pPr algn="ctr" rtl="0" eaLnBrk="1" hangingPunct="1">
              <a:spcBef>
                <a:spcPct val="0"/>
              </a:spcBef>
              <a:buFontTx/>
              <a:buNone/>
            </a:pPr>
            <a:r>
              <a:rPr lang="tr" sz="1400" b="0" i="1" u="none" baseline="0" dirty="0">
                <a:latin typeface="+mn-lt"/>
              </a:rPr>
              <a:t>Avrupa Konseyi</a:t>
            </a:r>
          </a:p>
          <a:p>
            <a:pPr algn="ctr" rtl="0" eaLnBrk="1" hangingPunct="1">
              <a:spcBef>
                <a:spcPct val="0"/>
              </a:spcBef>
              <a:buFontTx/>
              <a:buNone/>
            </a:pPr>
            <a:endParaRPr lang="tr" altLang="en-US" sz="1400" b="1" dirty="0">
              <a:solidFill>
                <a:srgbClr val="2F618F"/>
              </a:solidFill>
              <a:latin typeface="+mn-lt"/>
              <a:hlinkClick r:id="rId4"/>
            </a:endParaRPr>
          </a:p>
          <a:p>
            <a:pPr algn="ctr" rtl="0" eaLnBrk="1" hangingPunct="1">
              <a:spcBef>
                <a:spcPct val="0"/>
              </a:spcBef>
              <a:buFontTx/>
              <a:buNone/>
            </a:pPr>
            <a:r>
              <a:rPr lang="tr" sz="1200" b="1" i="0" u="none" baseline="0" dirty="0">
                <a:solidFill>
                  <a:srgbClr val="2F618F"/>
                </a:solidFill>
                <a:latin typeface="+mn-lt"/>
              </a:rPr>
              <a:t>e-posta</a:t>
            </a:r>
          </a:p>
          <a:p>
            <a:pPr algn="ctr" rtl="0" eaLnBrk="1" hangingPunct="1">
              <a:spcBef>
                <a:spcPct val="0"/>
              </a:spcBef>
              <a:buFontTx/>
              <a:buNone/>
            </a:pPr>
            <a:endParaRPr lang="tr" altLang="en-US" sz="1600" b="1" dirty="0">
              <a:latin typeface="+mn-lt"/>
            </a:endParaRPr>
          </a:p>
          <a:p>
            <a:pPr algn="ctr" rtl="0" eaLnBrk="1" hangingPunct="1">
              <a:spcBef>
                <a:spcPct val="0"/>
              </a:spcBef>
              <a:buFontTx/>
              <a:buNone/>
            </a:pPr>
            <a:endParaRPr lang="tr" altLang="en-US" sz="1600" b="1" dirty="0">
              <a:latin typeface="+mn-lt"/>
            </a:endParaRPr>
          </a:p>
          <a:p>
            <a:pPr algn="ctr" rtl="0" eaLnBrk="1" hangingPunct="1">
              <a:spcBef>
                <a:spcPct val="0"/>
              </a:spcBef>
              <a:buFontTx/>
              <a:buNone/>
            </a:pPr>
            <a:endParaRPr lang="tr" altLang="en-US" sz="1400" b="1" dirty="0">
              <a:latin typeface="+mn-lt"/>
            </a:endParaRPr>
          </a:p>
          <a:p>
            <a:pPr algn="ctr" rtl="0" eaLnBrk="1" hangingPunct="1">
              <a:spcBef>
                <a:spcPct val="0"/>
              </a:spcBef>
              <a:buFontTx/>
              <a:buNone/>
            </a:pPr>
            <a:r>
              <a:rPr lang="tr" sz="1600" b="1" i="0" u="none" baseline="0" dirty="0">
                <a:latin typeface="+mn-lt"/>
              </a:rPr>
              <a:t>GG Ay YYYY</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Cihazlardaki delil kaynakları</a:t>
            </a:r>
            <a:endParaRPr lang="tr" sz="2000" dirty="0">
              <a:solidFill>
                <a:schemeClr val="bg1"/>
              </a:solidFill>
              <a:latin typeface="Verdana" charset="0"/>
              <a:cs typeface="Verdana" charset="0"/>
            </a:endParaRPr>
          </a:p>
        </p:txBody>
      </p:sp>
      <p:pic>
        <p:nvPicPr>
          <p:cNvPr id="15" name="Picture 14">
            <a:extLst>
              <a:ext uri="{FF2B5EF4-FFF2-40B4-BE49-F238E27FC236}">
                <a16:creationId xmlns:a16="http://schemas.microsoft.com/office/drawing/2014/main" id="{7A82B44F-9376-4405-8790-656DAD6B35DD}"/>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8355" t="5604" r="13035" b="3225"/>
          <a:stretch/>
        </p:blipFill>
        <p:spPr>
          <a:xfrm>
            <a:off x="859062" y="1270001"/>
            <a:ext cx="3498658" cy="2705168"/>
          </a:xfrm>
          <a:prstGeom prst="rect">
            <a:avLst/>
          </a:prstGeom>
        </p:spPr>
      </p:pic>
      <p:sp>
        <p:nvSpPr>
          <p:cNvPr id="17" name="TextBox 16">
            <a:extLst>
              <a:ext uri="{FF2B5EF4-FFF2-40B4-BE49-F238E27FC236}">
                <a16:creationId xmlns:a16="http://schemas.microsoft.com/office/drawing/2014/main" id="{24990F76-EA01-45F1-A756-B8A7EF3F33DE}"/>
              </a:ext>
            </a:extLst>
          </p:cNvPr>
          <p:cNvSpPr txBox="1"/>
          <p:nvPr/>
        </p:nvSpPr>
        <p:spPr>
          <a:xfrm>
            <a:off x="198856" y="1417758"/>
            <a:ext cx="2070829" cy="461665"/>
          </a:xfrm>
          <a:prstGeom prst="rect">
            <a:avLst/>
          </a:prstGeom>
          <a:solidFill>
            <a:schemeClr val="tx1">
              <a:lumMod val="65000"/>
              <a:lumOff val="35000"/>
            </a:schemeClr>
          </a:solidFill>
        </p:spPr>
        <p:txBody>
          <a:bodyPr wrap="square" rtlCol="0">
            <a:spAutoFit/>
          </a:bodyPr>
          <a:lstStyle/>
          <a:p>
            <a:pPr algn="ctr" rtl="0"/>
            <a:r>
              <a:rPr lang="tr" sz="2400" b="0" i="0" u="none" baseline="0">
                <a:solidFill>
                  <a:schemeClr val="bg1"/>
                </a:solidFill>
                <a:latin typeface="+mj-lt"/>
              </a:rPr>
              <a:t>Diskler</a:t>
            </a:r>
          </a:p>
        </p:txBody>
      </p:sp>
      <p:pic>
        <p:nvPicPr>
          <p:cNvPr id="16" name="Picture 6" descr="The Best Micro SD Cards For Your Phone &amp; Tablet - TigerMobiles.com">
            <a:extLst>
              <a:ext uri="{FF2B5EF4-FFF2-40B4-BE49-F238E27FC236}">
                <a16:creationId xmlns:a16="http://schemas.microsoft.com/office/drawing/2014/main" id="{835A33A2-2259-4599-A333-49D3ACB4C74E}"/>
              </a:ext>
            </a:extLst>
          </p:cNvPr>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43546" t="23375" b="16402"/>
          <a:stretch/>
        </p:blipFill>
        <p:spPr bwMode="auto">
          <a:xfrm>
            <a:off x="5076056" y="1428483"/>
            <a:ext cx="3415645" cy="2360557"/>
          </a:xfrm>
          <a:prstGeom prst="rect">
            <a:avLst/>
          </a:prstGeom>
          <a:noFill/>
          <a:extLst>
            <a:ext uri="{909E8E84-426E-40DD-AFC4-6F175D3DCCD1}">
              <a14:hiddenFill xmlns:a14="http://schemas.microsoft.com/office/drawing/2010/main">
                <a:solidFill>
                  <a:srgbClr val="FFFFFF"/>
                </a:solidFill>
              </a14:hiddenFill>
            </a:ext>
          </a:extLst>
        </p:spPr>
      </p:pic>
      <p:sp>
        <p:nvSpPr>
          <p:cNvPr id="18" name="TextBox 17">
            <a:extLst>
              <a:ext uri="{FF2B5EF4-FFF2-40B4-BE49-F238E27FC236}">
                <a16:creationId xmlns:a16="http://schemas.microsoft.com/office/drawing/2014/main" id="{D16903E0-55B7-4D80-B925-B34EBC5172E1}"/>
              </a:ext>
            </a:extLst>
          </p:cNvPr>
          <p:cNvSpPr txBox="1"/>
          <p:nvPr/>
        </p:nvSpPr>
        <p:spPr>
          <a:xfrm>
            <a:off x="6944371" y="3559670"/>
            <a:ext cx="2070829" cy="830997"/>
          </a:xfrm>
          <a:prstGeom prst="rect">
            <a:avLst/>
          </a:prstGeom>
          <a:solidFill>
            <a:srgbClr val="BDD8F3"/>
          </a:solidFill>
        </p:spPr>
        <p:txBody>
          <a:bodyPr wrap="square" rtlCol="0">
            <a:spAutoFit/>
          </a:bodyPr>
          <a:lstStyle/>
          <a:p>
            <a:pPr algn="ctr" rtl="0"/>
            <a:r>
              <a:rPr lang="tr" sz="2400" b="0" i="0" u="none" baseline="0">
                <a:solidFill>
                  <a:schemeClr val="tx1">
                    <a:lumMod val="65000"/>
                    <a:lumOff val="35000"/>
                  </a:schemeClr>
                </a:solidFill>
                <a:latin typeface="+mj-lt"/>
              </a:rPr>
              <a:t>Kaldırılabilir depolama alanı</a:t>
            </a:r>
          </a:p>
        </p:txBody>
      </p:sp>
      <p:pic>
        <p:nvPicPr>
          <p:cNvPr id="13" name="Content Placeholder 12">
            <a:extLst>
              <a:ext uri="{FF2B5EF4-FFF2-40B4-BE49-F238E27FC236}">
                <a16:creationId xmlns:a16="http://schemas.microsoft.com/office/drawing/2014/main" id="{4968D3FF-36B9-4A82-BA36-38431DB328DC}"/>
              </a:ext>
            </a:extLst>
          </p:cNvPr>
          <p:cNvPicPr>
            <a:picLocks noGrp="1" noChangeAspect="1"/>
          </p:cNvPicPr>
          <p:nvPr>
            <p:ph idx="4294967295"/>
          </p:nvPr>
        </p:nvPicPr>
        <p:blipFill>
          <a:blip r:embed="rId5" cstate="print">
            <a:extLst>
              <a:ext uri="{28A0092B-C50C-407E-A947-70E740481C1C}">
                <a14:useLocalDpi xmlns:a14="http://schemas.microsoft.com/office/drawing/2010/main" val="0"/>
              </a:ext>
            </a:extLst>
          </a:blip>
          <a:stretch>
            <a:fillRect/>
          </a:stretch>
        </p:blipFill>
        <p:spPr>
          <a:xfrm>
            <a:off x="2822478" y="4033554"/>
            <a:ext cx="3498850" cy="2333625"/>
          </a:xfrm>
          <a:prstGeom prst="rect">
            <a:avLst/>
          </a:prstGeom>
          <a:ln>
            <a:noFill/>
          </a:ln>
        </p:spPr>
      </p:pic>
      <p:sp>
        <p:nvSpPr>
          <p:cNvPr id="19" name="TextBox 18">
            <a:extLst>
              <a:ext uri="{FF2B5EF4-FFF2-40B4-BE49-F238E27FC236}">
                <a16:creationId xmlns:a16="http://schemas.microsoft.com/office/drawing/2014/main" id="{0E5F4A7E-194A-415C-962A-C82021917D53}"/>
              </a:ext>
            </a:extLst>
          </p:cNvPr>
          <p:cNvSpPr txBox="1"/>
          <p:nvPr/>
        </p:nvSpPr>
        <p:spPr>
          <a:xfrm>
            <a:off x="5310432" y="6010066"/>
            <a:ext cx="2021793" cy="461665"/>
          </a:xfrm>
          <a:prstGeom prst="rect">
            <a:avLst/>
          </a:prstGeom>
          <a:solidFill>
            <a:srgbClr val="F08A34"/>
          </a:solidFill>
        </p:spPr>
        <p:txBody>
          <a:bodyPr wrap="square" rtlCol="0">
            <a:spAutoFit/>
          </a:bodyPr>
          <a:lstStyle/>
          <a:p>
            <a:pPr algn="ctr" rtl="0"/>
            <a:r>
              <a:rPr lang="tr" sz="2400" b="0" i="0" u="none" baseline="0">
                <a:solidFill>
                  <a:schemeClr val="bg1"/>
                </a:solidFill>
                <a:latin typeface="+mj-lt"/>
              </a:rPr>
              <a:t>Bellek</a:t>
            </a:r>
          </a:p>
        </p:txBody>
      </p:sp>
    </p:spTree>
    <p:extLst>
      <p:ext uri="{BB962C8B-B14F-4D97-AF65-F5344CB8AC3E}">
        <p14:creationId xmlns:p14="http://schemas.microsoft.com/office/powerpoint/2010/main" val="402746958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Diskler </a:t>
            </a:r>
            <a:endParaRPr lang="tr"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318668" y="1230663"/>
            <a:ext cx="5194300" cy="5192713"/>
          </a:xfrm>
        </p:spPr>
        <p:txBody>
          <a:bodyPr>
            <a:normAutofit lnSpcReduction="10000"/>
          </a:bodyPr>
          <a:lstStyle/>
          <a:p>
            <a:pPr algn="l" rtl="0"/>
            <a:r>
              <a:rPr lang="tr" b="0" i="0" u="none" baseline="0"/>
              <a:t>Normalde bir tanedir ancak birden çok olabilir (sunucular, CCTV vb.)</a:t>
            </a:r>
          </a:p>
          <a:p>
            <a:pPr lvl="1" algn="l" rtl="0"/>
            <a:r>
              <a:rPr lang="tr" b="0" i="0" u="none" baseline="0"/>
              <a:t>Dönen diskler veya katı hal diskleri</a:t>
            </a:r>
          </a:p>
          <a:p>
            <a:pPr lvl="1" algn="l" rtl="0"/>
            <a:endParaRPr lang="tr" dirty="0"/>
          </a:p>
          <a:p>
            <a:pPr algn="l" rtl="0"/>
            <a:r>
              <a:rPr lang="tr" b="0" i="0" u="none" baseline="0"/>
              <a:t>Bazı modern cihazların kaldırılabilir olmayan depolama alanı vardır.</a:t>
            </a:r>
          </a:p>
          <a:p>
            <a:pPr lvl="1" algn="l" rtl="0"/>
            <a:r>
              <a:rPr lang="tr" b="0" i="0" u="none" baseline="0"/>
              <a:t>Bu, soruşturmayı yürüten kişilere ekstra zorluk çıkarabilir.</a:t>
            </a:r>
          </a:p>
          <a:p>
            <a:pPr lvl="1" algn="l" rtl="0"/>
            <a:endParaRPr lang="tr" dirty="0"/>
          </a:p>
          <a:p>
            <a:pPr algn="l" rtl="0"/>
            <a:r>
              <a:rPr lang="tr" b="0" i="0" u="none" baseline="0"/>
              <a:t>IDE, SATA, mSATA, M.2 ve U.2 formatları</a:t>
            </a:r>
          </a:p>
        </p:txBody>
      </p:sp>
      <p:pic>
        <p:nvPicPr>
          <p:cNvPr id="15" name="Picture 14">
            <a:extLst>
              <a:ext uri="{FF2B5EF4-FFF2-40B4-BE49-F238E27FC236}">
                <a16:creationId xmlns:a16="http://schemas.microsoft.com/office/drawing/2014/main" id="{7A82B44F-9376-4405-8790-656DAD6B35DD}"/>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8355" t="5604" r="13035" b="3225"/>
          <a:stretch/>
        </p:blipFill>
        <p:spPr>
          <a:xfrm>
            <a:off x="6147810" y="1232787"/>
            <a:ext cx="2538990" cy="1963151"/>
          </a:xfrm>
          <a:prstGeom prst="rect">
            <a:avLst/>
          </a:prstGeom>
        </p:spPr>
      </p:pic>
      <p:pic>
        <p:nvPicPr>
          <p:cNvPr id="14" name="Bild 7">
            <a:extLst>
              <a:ext uri="{FF2B5EF4-FFF2-40B4-BE49-F238E27FC236}">
                <a16:creationId xmlns:a16="http://schemas.microsoft.com/office/drawing/2014/main" id="{A5363AAF-2C01-4A6A-88DE-330191BE953A}"/>
              </a:ext>
            </a:extLst>
          </p:cNvPr>
          <p:cNvPicPr>
            <a:picLocks noChangeAspect="1"/>
          </p:cNvPicPr>
          <p:nvPr/>
        </p:nvPicPr>
        <p:blipFill>
          <a:blip r:embed="rId4" cstate="print"/>
          <a:stretch>
            <a:fillRect/>
          </a:stretch>
        </p:blipFill>
        <p:spPr>
          <a:xfrm>
            <a:off x="6228183" y="3272951"/>
            <a:ext cx="2538991" cy="1528870"/>
          </a:xfrm>
          <a:prstGeom prst="rect">
            <a:avLst/>
          </a:prstGeom>
        </p:spPr>
      </p:pic>
      <p:pic>
        <p:nvPicPr>
          <p:cNvPr id="20" name="Bild 8">
            <a:extLst>
              <a:ext uri="{FF2B5EF4-FFF2-40B4-BE49-F238E27FC236}">
                <a16:creationId xmlns:a16="http://schemas.microsoft.com/office/drawing/2014/main" id="{2D053EDB-3ADD-4A19-99D3-85BC8E416FD1}"/>
              </a:ext>
            </a:extLst>
          </p:cNvPr>
          <p:cNvPicPr>
            <a:picLocks noChangeAspect="1"/>
          </p:cNvPicPr>
          <p:nvPr/>
        </p:nvPicPr>
        <p:blipFill>
          <a:blip r:embed="rId5" cstate="print"/>
          <a:stretch>
            <a:fillRect/>
          </a:stretch>
        </p:blipFill>
        <p:spPr>
          <a:xfrm rot="1337098">
            <a:off x="6557940" y="5027081"/>
            <a:ext cx="1879479" cy="1121834"/>
          </a:xfrm>
          <a:prstGeom prst="rect">
            <a:avLst/>
          </a:prstGeom>
        </p:spPr>
      </p:pic>
    </p:spTree>
    <p:extLst>
      <p:ext uri="{BB962C8B-B14F-4D97-AF65-F5344CB8AC3E}">
        <p14:creationId xmlns:p14="http://schemas.microsoft.com/office/powerpoint/2010/main" val="26661619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Kaldırılabilir depolama alanı </a:t>
            </a:r>
            <a:endParaRPr lang="tr" sz="2000" dirty="0">
              <a:solidFill>
                <a:schemeClr val="bg1"/>
              </a:solidFill>
              <a:latin typeface="Verdana" charset="0"/>
              <a:cs typeface="Verdana" charset="0"/>
            </a:endParaRPr>
          </a:p>
        </p:txBody>
      </p:sp>
      <p:pic>
        <p:nvPicPr>
          <p:cNvPr id="13" name="Picture 4">
            <a:extLst>
              <a:ext uri="{FF2B5EF4-FFF2-40B4-BE49-F238E27FC236}">
                <a16:creationId xmlns:a16="http://schemas.microsoft.com/office/drawing/2014/main" id="{27FCD892-1866-453E-B37C-D81A5F603A82}"/>
              </a:ext>
            </a:extLst>
          </p:cNvPr>
          <p:cNvPicPr>
            <a:picLocks noChangeAspect="1"/>
          </p:cNvPicPr>
          <p:nvPr/>
        </p:nvPicPr>
        <p:blipFill>
          <a:blip r:embed="rId3" cstate="print"/>
          <a:stretch>
            <a:fillRect/>
          </a:stretch>
        </p:blipFill>
        <p:spPr>
          <a:xfrm>
            <a:off x="5148064" y="1270001"/>
            <a:ext cx="3722256" cy="1346987"/>
          </a:xfrm>
          <a:prstGeom prst="rect">
            <a:avLst/>
          </a:prstGeom>
        </p:spPr>
      </p:pic>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273680" y="1333040"/>
            <a:ext cx="4978400" cy="5192713"/>
          </a:xfrm>
        </p:spPr>
        <p:txBody>
          <a:bodyPr/>
          <a:lstStyle/>
          <a:p>
            <a:pPr algn="l" rtl="0"/>
            <a:r>
              <a:rPr lang="tr" b="0" i="0" u="none" baseline="0"/>
              <a:t>CD/DVD teknolojisi hala mevcuttur, ancak kullanımı azalmaktadır.</a:t>
            </a:r>
          </a:p>
          <a:p>
            <a:endParaRPr lang="tr" dirty="0"/>
          </a:p>
          <a:p>
            <a:pPr algn="l" rtl="0"/>
            <a:r>
              <a:rPr lang="tr" b="0" i="0" u="none" baseline="0"/>
              <a:t>USB cihazlar</a:t>
            </a:r>
          </a:p>
          <a:p>
            <a:pPr lvl="1" algn="l" rtl="0"/>
            <a:r>
              <a:rPr lang="tr" b="0" i="0" u="none" baseline="0"/>
              <a:t>Harici sabit diskler</a:t>
            </a:r>
          </a:p>
          <a:p>
            <a:pPr lvl="1" algn="l" rtl="0"/>
            <a:r>
              <a:rPr lang="tr" b="0" i="0" u="none" baseline="0"/>
              <a:t>Flaş sürücüler</a:t>
            </a:r>
          </a:p>
          <a:p>
            <a:endParaRPr lang="tr" dirty="0"/>
          </a:p>
          <a:p>
            <a:pPr algn="l" rtl="0"/>
            <a:r>
              <a:rPr lang="tr" b="0" i="0" u="none" baseline="0"/>
              <a:t>SD ve MikroSD medya kartları</a:t>
            </a:r>
          </a:p>
          <a:p>
            <a:pPr lvl="1" algn="l" rtl="0"/>
            <a:r>
              <a:rPr lang="tr" b="0" i="0" u="none" baseline="0"/>
              <a:t>Kamera ve telefonlarda</a:t>
            </a:r>
          </a:p>
        </p:txBody>
      </p:sp>
      <p:pic>
        <p:nvPicPr>
          <p:cNvPr id="1026" name="Picture 2" descr="10 Ways to get 3.0 external hard drive recognized on your PC">
            <a:extLst>
              <a:ext uri="{FF2B5EF4-FFF2-40B4-BE49-F238E27FC236}">
                <a16:creationId xmlns:a16="http://schemas.microsoft.com/office/drawing/2014/main" id="{570B5FC9-5682-47D9-B085-18582A8B762C}"/>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633664" y="3154273"/>
            <a:ext cx="1856982" cy="1219934"/>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HighPoint RocketStor 6114V 4-Bay USB 3.1 RAID Enclosure RS6114V">
            <a:extLst>
              <a:ext uri="{FF2B5EF4-FFF2-40B4-BE49-F238E27FC236}">
                <a16:creationId xmlns:a16="http://schemas.microsoft.com/office/drawing/2014/main" id="{C19E6A42-280D-4C56-A535-8B1EA939AD8D}"/>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361856" y="3232748"/>
            <a:ext cx="1204364" cy="1204364"/>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a:extLst>
              <a:ext uri="{FF2B5EF4-FFF2-40B4-BE49-F238E27FC236}">
                <a16:creationId xmlns:a16="http://schemas.microsoft.com/office/drawing/2014/main" id="{458D23A5-2998-488F-81CE-7C193538AF47}"/>
              </a:ext>
            </a:extLst>
          </p:cNvPr>
          <p:cNvPicPr>
            <a:picLocks noChangeAspect="1"/>
          </p:cNvPicPr>
          <p:nvPr/>
        </p:nvPicPr>
        <p:blipFill>
          <a:blip r:embed="rId6" cstate="print"/>
          <a:stretch>
            <a:fillRect/>
          </a:stretch>
        </p:blipFill>
        <p:spPr>
          <a:xfrm>
            <a:off x="7706618" y="3281416"/>
            <a:ext cx="1185862" cy="976312"/>
          </a:xfrm>
          <a:prstGeom prst="rect">
            <a:avLst/>
          </a:prstGeom>
        </p:spPr>
      </p:pic>
      <p:pic>
        <p:nvPicPr>
          <p:cNvPr id="16" name="Bild 3">
            <a:extLst>
              <a:ext uri="{FF2B5EF4-FFF2-40B4-BE49-F238E27FC236}">
                <a16:creationId xmlns:a16="http://schemas.microsoft.com/office/drawing/2014/main" id="{788DEE3F-46EF-45AB-BD24-F58D360C47A5}"/>
              </a:ext>
            </a:extLst>
          </p:cNvPr>
          <p:cNvPicPr>
            <a:picLocks noChangeAspect="1"/>
          </p:cNvPicPr>
          <p:nvPr/>
        </p:nvPicPr>
        <p:blipFill>
          <a:blip r:embed="rId7" cstate="print"/>
          <a:stretch>
            <a:fillRect/>
          </a:stretch>
        </p:blipFill>
        <p:spPr>
          <a:xfrm>
            <a:off x="6462827" y="4908454"/>
            <a:ext cx="1092730" cy="1617299"/>
          </a:xfrm>
          <a:prstGeom prst="rect">
            <a:avLst/>
          </a:prstGeom>
        </p:spPr>
      </p:pic>
    </p:spTree>
    <p:extLst>
      <p:ext uri="{BB962C8B-B14F-4D97-AF65-F5344CB8AC3E}">
        <p14:creationId xmlns:p14="http://schemas.microsoft.com/office/powerpoint/2010/main" val="203642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028"/>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026"/>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
                                            <p:txEl>
                                              <p:pRg st="6" end="6"/>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2800" b="0" i="0" u="none" baseline="0">
                <a:solidFill>
                  <a:schemeClr val="bg1"/>
                </a:solidFill>
                <a:latin typeface="Verdana" charset="0"/>
                <a:cs typeface="Verdana" charset="0"/>
              </a:rPr>
              <a:t>Bilgi işlem cihazları/bilgisayar sistemleri</a:t>
            </a:r>
          </a:p>
        </p:txBody>
      </p:sp>
      <p:pic>
        <p:nvPicPr>
          <p:cNvPr id="13" name="Picture 1">
            <a:extLst>
              <a:ext uri="{FF2B5EF4-FFF2-40B4-BE49-F238E27FC236}">
                <a16:creationId xmlns:a16="http://schemas.microsoft.com/office/drawing/2014/main" id="{2EBE4D65-18AE-46EF-9148-5C4CDCF371E7}"/>
              </a:ext>
            </a:extLst>
          </p:cNvPr>
          <p:cNvPicPr>
            <a:picLocks noChangeAspect="1"/>
          </p:cNvPicPr>
          <p:nvPr/>
        </p:nvPicPr>
        <p:blipFill>
          <a:blip r:embed="rId3" cstate="print"/>
          <a:stretch>
            <a:fillRect/>
          </a:stretch>
        </p:blipFill>
        <p:spPr>
          <a:xfrm>
            <a:off x="11203" y="1089985"/>
            <a:ext cx="7801157" cy="3745000"/>
          </a:xfrm>
          <a:prstGeom prst="rect">
            <a:avLst/>
          </a:prstGeom>
        </p:spPr>
      </p:pic>
      <p:pic>
        <p:nvPicPr>
          <p:cNvPr id="22" name="Bild 4">
            <a:extLst>
              <a:ext uri="{FF2B5EF4-FFF2-40B4-BE49-F238E27FC236}">
                <a16:creationId xmlns:a16="http://schemas.microsoft.com/office/drawing/2014/main" id="{D358B5F2-DF2C-4DA5-981A-9EEC471A1CC2}"/>
              </a:ext>
            </a:extLst>
          </p:cNvPr>
          <p:cNvPicPr>
            <a:picLocks noChangeAspect="1"/>
          </p:cNvPicPr>
          <p:nvPr/>
        </p:nvPicPr>
        <p:blipFill>
          <a:blip r:embed="rId4" cstate="print"/>
          <a:stretch>
            <a:fillRect/>
          </a:stretch>
        </p:blipFill>
        <p:spPr>
          <a:xfrm>
            <a:off x="7239076" y="1252443"/>
            <a:ext cx="1786797" cy="1166067"/>
          </a:xfrm>
          <a:prstGeom prst="rect">
            <a:avLst/>
          </a:prstGeom>
        </p:spPr>
      </p:pic>
      <p:sp>
        <p:nvSpPr>
          <p:cNvPr id="23" name="Rectangle 9">
            <a:extLst>
              <a:ext uri="{FF2B5EF4-FFF2-40B4-BE49-F238E27FC236}">
                <a16:creationId xmlns:a16="http://schemas.microsoft.com/office/drawing/2014/main" id="{1FF3D3AF-155D-42EB-A03D-28798AA4CE2E}"/>
              </a:ext>
            </a:extLst>
          </p:cNvPr>
          <p:cNvSpPr>
            <a:spLocks noChangeArrowheads="1"/>
          </p:cNvSpPr>
          <p:nvPr/>
        </p:nvSpPr>
        <p:spPr bwMode="auto">
          <a:xfrm>
            <a:off x="7684751" y="2647416"/>
            <a:ext cx="1238250" cy="276999"/>
          </a:xfrm>
          <a:prstGeom prst="rect">
            <a:avLst/>
          </a:prstGeom>
          <a:noFill/>
          <a:ln w="9525">
            <a:noFill/>
            <a:miter lim="800000"/>
            <a:headEnd/>
            <a:tailEnd/>
          </a:ln>
        </p:spPr>
        <p:txBody>
          <a:bodyPr wrap="square">
            <a:spAutoFit/>
          </a:bodyPr>
          <a:lstStyle/>
          <a:p>
            <a:pPr algn="ctr" rtl="0">
              <a:spcBef>
                <a:spcPct val="50000"/>
              </a:spcBef>
            </a:pPr>
            <a:r>
              <a:rPr lang="tr" sz="1200" b="0" i="0" u="none" baseline="0">
                <a:latin typeface="Tahoma" pitchFamily="34" charset="0"/>
              </a:rPr>
              <a:t>Sanal Gerçeklik Gözlükleri</a:t>
            </a:r>
          </a:p>
        </p:txBody>
      </p:sp>
      <p:pic>
        <p:nvPicPr>
          <p:cNvPr id="20" name="Bild 3">
            <a:extLst>
              <a:ext uri="{FF2B5EF4-FFF2-40B4-BE49-F238E27FC236}">
                <a16:creationId xmlns:a16="http://schemas.microsoft.com/office/drawing/2014/main" id="{9AEB00DD-9D31-4185-973C-50C9BCB0788F}"/>
              </a:ext>
            </a:extLst>
          </p:cNvPr>
          <p:cNvPicPr>
            <a:picLocks noChangeAspect="1"/>
          </p:cNvPicPr>
          <p:nvPr/>
        </p:nvPicPr>
        <p:blipFill>
          <a:blip r:embed="rId5" cstate="print"/>
          <a:stretch>
            <a:fillRect/>
          </a:stretch>
        </p:blipFill>
        <p:spPr>
          <a:xfrm>
            <a:off x="7020272" y="4875202"/>
            <a:ext cx="1875462" cy="1072051"/>
          </a:xfrm>
          <a:prstGeom prst="rect">
            <a:avLst/>
          </a:prstGeom>
        </p:spPr>
      </p:pic>
      <p:pic>
        <p:nvPicPr>
          <p:cNvPr id="14" name="Bild 5">
            <a:extLst>
              <a:ext uri="{FF2B5EF4-FFF2-40B4-BE49-F238E27FC236}">
                <a16:creationId xmlns:a16="http://schemas.microsoft.com/office/drawing/2014/main" id="{03A2EB83-54FE-48E1-A33E-E01DB4D8C779}"/>
              </a:ext>
            </a:extLst>
          </p:cNvPr>
          <p:cNvPicPr>
            <a:picLocks noChangeAspect="1"/>
          </p:cNvPicPr>
          <p:nvPr/>
        </p:nvPicPr>
        <p:blipFill>
          <a:blip r:embed="rId6" cstate="print"/>
          <a:stretch>
            <a:fillRect/>
          </a:stretch>
        </p:blipFill>
        <p:spPr>
          <a:xfrm>
            <a:off x="2812863" y="4913313"/>
            <a:ext cx="1189567" cy="909223"/>
          </a:xfrm>
          <a:prstGeom prst="rect">
            <a:avLst/>
          </a:prstGeom>
        </p:spPr>
      </p:pic>
      <p:pic>
        <p:nvPicPr>
          <p:cNvPr id="15" name="Bild 1">
            <a:extLst>
              <a:ext uri="{FF2B5EF4-FFF2-40B4-BE49-F238E27FC236}">
                <a16:creationId xmlns:a16="http://schemas.microsoft.com/office/drawing/2014/main" id="{B1A6B2E4-4F51-4271-8BD6-C34F3623BDF9}"/>
              </a:ext>
            </a:extLst>
          </p:cNvPr>
          <p:cNvPicPr>
            <a:picLocks noChangeAspect="1"/>
          </p:cNvPicPr>
          <p:nvPr/>
        </p:nvPicPr>
        <p:blipFill>
          <a:blip r:embed="rId7" cstate="print"/>
          <a:stretch>
            <a:fillRect/>
          </a:stretch>
        </p:blipFill>
        <p:spPr>
          <a:xfrm>
            <a:off x="4854811" y="4913313"/>
            <a:ext cx="1849965" cy="1190355"/>
          </a:xfrm>
          <a:prstGeom prst="rect">
            <a:avLst/>
          </a:prstGeom>
        </p:spPr>
      </p:pic>
      <p:pic>
        <p:nvPicPr>
          <p:cNvPr id="16" name="Picture 55" descr="scl3">
            <a:extLst>
              <a:ext uri="{FF2B5EF4-FFF2-40B4-BE49-F238E27FC236}">
                <a16:creationId xmlns:a16="http://schemas.microsoft.com/office/drawing/2014/main" id="{95968600-AD3F-4DB5-A3E7-5DF10CFBC5D9}"/>
              </a:ext>
            </a:extLst>
          </p:cNvPr>
          <p:cNvPicPr>
            <a:picLocks noChangeAspect="1" noChangeArrowheads="1"/>
          </p:cNvPicPr>
          <p:nvPr/>
        </p:nvPicPr>
        <p:blipFill>
          <a:blip r:embed="rId8" cstate="print"/>
          <a:srcRect/>
          <a:stretch>
            <a:fillRect/>
          </a:stretch>
        </p:blipFill>
        <p:spPr bwMode="auto">
          <a:xfrm>
            <a:off x="931637" y="5030452"/>
            <a:ext cx="492574" cy="887084"/>
          </a:xfrm>
          <a:prstGeom prst="rect">
            <a:avLst/>
          </a:prstGeom>
          <a:noFill/>
          <a:ln w="9525">
            <a:noFill/>
            <a:miter lim="800000"/>
            <a:headEnd/>
            <a:tailEnd/>
          </a:ln>
        </p:spPr>
      </p:pic>
      <p:sp>
        <p:nvSpPr>
          <p:cNvPr id="17" name="Rectangle 9">
            <a:extLst>
              <a:ext uri="{FF2B5EF4-FFF2-40B4-BE49-F238E27FC236}">
                <a16:creationId xmlns:a16="http://schemas.microsoft.com/office/drawing/2014/main" id="{1B7AB611-12A8-4378-BB76-90A09D1BE772}"/>
              </a:ext>
            </a:extLst>
          </p:cNvPr>
          <p:cNvSpPr>
            <a:spLocks noChangeArrowheads="1"/>
          </p:cNvSpPr>
          <p:nvPr/>
        </p:nvSpPr>
        <p:spPr bwMode="auto">
          <a:xfrm>
            <a:off x="3050941" y="5979192"/>
            <a:ext cx="1238250" cy="276999"/>
          </a:xfrm>
          <a:prstGeom prst="rect">
            <a:avLst/>
          </a:prstGeom>
          <a:noFill/>
          <a:ln w="9525">
            <a:noFill/>
            <a:miter lim="800000"/>
            <a:headEnd/>
            <a:tailEnd/>
          </a:ln>
        </p:spPr>
        <p:txBody>
          <a:bodyPr wrap="square">
            <a:spAutoFit/>
          </a:bodyPr>
          <a:lstStyle/>
          <a:p>
            <a:pPr algn="l" rtl="0">
              <a:spcBef>
                <a:spcPct val="50000"/>
              </a:spcBef>
            </a:pPr>
            <a:r>
              <a:rPr lang="tr" sz="1200" b="0" i="0" u="none" baseline="0">
                <a:latin typeface="Tahoma" pitchFamily="34" charset="0"/>
              </a:rPr>
              <a:t>Dijital Kameralar</a:t>
            </a:r>
          </a:p>
        </p:txBody>
      </p:sp>
      <p:sp>
        <p:nvSpPr>
          <p:cNvPr id="19" name="Text Box 27">
            <a:extLst>
              <a:ext uri="{FF2B5EF4-FFF2-40B4-BE49-F238E27FC236}">
                <a16:creationId xmlns:a16="http://schemas.microsoft.com/office/drawing/2014/main" id="{DB08204B-9A56-4AC7-8316-557988891D7A}"/>
              </a:ext>
            </a:extLst>
          </p:cNvPr>
          <p:cNvSpPr txBox="1">
            <a:spLocks noChangeArrowheads="1"/>
          </p:cNvSpPr>
          <p:nvPr/>
        </p:nvSpPr>
        <p:spPr bwMode="auto">
          <a:xfrm>
            <a:off x="965993" y="6024943"/>
            <a:ext cx="874713" cy="276999"/>
          </a:xfrm>
          <a:prstGeom prst="rect">
            <a:avLst/>
          </a:prstGeom>
          <a:noFill/>
          <a:ln w="9525">
            <a:noFill/>
            <a:miter lim="800000"/>
            <a:headEnd/>
            <a:tailEnd/>
          </a:ln>
        </p:spPr>
        <p:txBody>
          <a:bodyPr>
            <a:spAutoFit/>
          </a:bodyPr>
          <a:lstStyle>
            <a:defPPr>
              <a:defRPr lang="tr"/>
            </a:defPPr>
            <a:lvl1pPr>
              <a:spcBef>
                <a:spcPct val="50000"/>
              </a:spcBef>
              <a:defRPr sz="1000">
                <a:latin typeface="Tahoma" pitchFamily="34" charset="0"/>
              </a:defRPr>
            </a:lvl1pPr>
          </a:lstStyle>
          <a:p>
            <a:pPr algn="l" rtl="0"/>
            <a:r>
              <a:rPr lang="tr" sz="1200" b="0" i="0" u="none" baseline="0"/>
              <a:t>GPS</a:t>
            </a:r>
          </a:p>
        </p:txBody>
      </p:sp>
      <p:sp>
        <p:nvSpPr>
          <p:cNvPr id="18" name="Rectangle 9">
            <a:extLst>
              <a:ext uri="{FF2B5EF4-FFF2-40B4-BE49-F238E27FC236}">
                <a16:creationId xmlns:a16="http://schemas.microsoft.com/office/drawing/2014/main" id="{7FC6793C-8BC9-4FEF-A6B3-9CC5872E751A}"/>
              </a:ext>
            </a:extLst>
          </p:cNvPr>
          <p:cNvSpPr>
            <a:spLocks noChangeArrowheads="1"/>
          </p:cNvSpPr>
          <p:nvPr/>
        </p:nvSpPr>
        <p:spPr bwMode="auto">
          <a:xfrm>
            <a:off x="5271306" y="6045588"/>
            <a:ext cx="1238250" cy="276999"/>
          </a:xfrm>
          <a:prstGeom prst="rect">
            <a:avLst/>
          </a:prstGeom>
          <a:noFill/>
          <a:ln w="9525">
            <a:noFill/>
            <a:miter lim="800000"/>
            <a:headEnd/>
            <a:tailEnd/>
          </a:ln>
        </p:spPr>
        <p:txBody>
          <a:bodyPr wrap="square">
            <a:spAutoFit/>
          </a:bodyPr>
          <a:lstStyle/>
          <a:p>
            <a:pPr algn="ctr" rtl="0">
              <a:spcBef>
                <a:spcPct val="50000"/>
              </a:spcBef>
            </a:pPr>
            <a:r>
              <a:rPr lang="tr" sz="1200" b="0" i="0" u="none" baseline="0">
                <a:latin typeface="Tahoma" pitchFamily="34" charset="0"/>
              </a:rPr>
              <a:t>İnsansız hava araçları</a:t>
            </a:r>
          </a:p>
        </p:txBody>
      </p:sp>
      <p:sp>
        <p:nvSpPr>
          <p:cNvPr id="21" name="Rectangle 9">
            <a:extLst>
              <a:ext uri="{FF2B5EF4-FFF2-40B4-BE49-F238E27FC236}">
                <a16:creationId xmlns:a16="http://schemas.microsoft.com/office/drawing/2014/main" id="{2E1BBDE5-D6EB-4A1A-8F77-BA336EB551FC}"/>
              </a:ext>
            </a:extLst>
          </p:cNvPr>
          <p:cNvSpPr>
            <a:spLocks noChangeArrowheads="1"/>
          </p:cNvSpPr>
          <p:nvPr/>
        </p:nvSpPr>
        <p:spPr bwMode="auto">
          <a:xfrm>
            <a:off x="7466219" y="6082220"/>
            <a:ext cx="1238250" cy="276999"/>
          </a:xfrm>
          <a:prstGeom prst="rect">
            <a:avLst/>
          </a:prstGeom>
          <a:noFill/>
          <a:ln w="9525">
            <a:noFill/>
            <a:miter lim="800000"/>
            <a:headEnd/>
            <a:tailEnd/>
          </a:ln>
        </p:spPr>
        <p:txBody>
          <a:bodyPr wrap="square">
            <a:spAutoFit/>
          </a:bodyPr>
          <a:lstStyle/>
          <a:p>
            <a:pPr algn="ctr" rtl="0">
              <a:spcBef>
                <a:spcPct val="50000"/>
              </a:spcBef>
            </a:pPr>
            <a:r>
              <a:rPr lang="tr" sz="1200" b="0" i="0" u="none" baseline="0">
                <a:latin typeface="Tahoma" pitchFamily="34" charset="0"/>
              </a:rPr>
              <a:t>Vücuda takılabilir/giyilebilir cihazlar</a:t>
            </a:r>
          </a:p>
        </p:txBody>
      </p:sp>
      <p:pic>
        <p:nvPicPr>
          <p:cNvPr id="1026" name="Picture 2"/>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1203" y="3135313"/>
            <a:ext cx="1182687" cy="585787"/>
          </a:xfrm>
          <a:prstGeom prst="rect">
            <a:avLst/>
          </a:prstGeom>
          <a:solidFill>
            <a:schemeClr val="bg1"/>
          </a:solidFill>
          <a:ln>
            <a:noFill/>
          </a:ln>
          <a:effectLst/>
        </p:spPr>
      </p:pic>
      <p:sp>
        <p:nvSpPr>
          <p:cNvPr id="2" name="Metin kutusu 1"/>
          <p:cNvSpPr txBox="1"/>
          <p:nvPr/>
        </p:nvSpPr>
        <p:spPr>
          <a:xfrm>
            <a:off x="401530" y="4527208"/>
            <a:ext cx="2448395" cy="307777"/>
          </a:xfrm>
          <a:prstGeom prst="rect">
            <a:avLst/>
          </a:prstGeom>
          <a:solidFill>
            <a:schemeClr val="bg1"/>
          </a:solidFill>
        </p:spPr>
        <p:txBody>
          <a:bodyPr wrap="square" rtlCol="0">
            <a:spAutoFit/>
          </a:bodyPr>
          <a:lstStyle/>
          <a:p>
            <a:r>
              <a:rPr lang="tr-TR" sz="1400" dirty="0" smtClean="0"/>
              <a:t>Kart Okuyucu ve </a:t>
            </a:r>
            <a:r>
              <a:rPr lang="tr-TR" sz="1400" dirty="0" err="1" smtClean="0"/>
              <a:t>Kopyalayıcı</a:t>
            </a:r>
            <a:endParaRPr lang="tr-TR" sz="1400" dirty="0"/>
          </a:p>
        </p:txBody>
      </p:sp>
      <p:sp>
        <p:nvSpPr>
          <p:cNvPr id="3" name="Metin kutusu 2"/>
          <p:cNvSpPr txBox="1"/>
          <p:nvPr/>
        </p:nvSpPr>
        <p:spPr>
          <a:xfrm>
            <a:off x="2538663" y="2526632"/>
            <a:ext cx="1131403" cy="369332"/>
          </a:xfrm>
          <a:prstGeom prst="rect">
            <a:avLst/>
          </a:prstGeom>
          <a:solidFill>
            <a:schemeClr val="bg1"/>
          </a:solidFill>
        </p:spPr>
        <p:txBody>
          <a:bodyPr wrap="square" rtlCol="0">
            <a:spAutoFit/>
          </a:bodyPr>
          <a:lstStyle/>
          <a:p>
            <a:r>
              <a:rPr lang="tr-TR" dirty="0" smtClean="0"/>
              <a:t>Tarayıcı</a:t>
            </a:r>
            <a:endParaRPr lang="tr-TR" dirty="0"/>
          </a:p>
        </p:txBody>
      </p:sp>
      <p:sp>
        <p:nvSpPr>
          <p:cNvPr id="4" name="Metin kutusu 3"/>
          <p:cNvSpPr txBox="1"/>
          <p:nvPr/>
        </p:nvSpPr>
        <p:spPr>
          <a:xfrm>
            <a:off x="4572000" y="2962485"/>
            <a:ext cx="1010653" cy="369332"/>
          </a:xfrm>
          <a:prstGeom prst="rect">
            <a:avLst/>
          </a:prstGeom>
          <a:solidFill>
            <a:schemeClr val="bg1"/>
          </a:solidFill>
        </p:spPr>
        <p:txBody>
          <a:bodyPr wrap="square" rtlCol="0">
            <a:spAutoFit/>
          </a:bodyPr>
          <a:lstStyle/>
          <a:p>
            <a:r>
              <a:rPr lang="tr-TR" dirty="0" smtClean="0"/>
              <a:t>Yazıcı</a:t>
            </a:r>
            <a:endParaRPr lang="tr-TR" dirty="0"/>
          </a:p>
        </p:txBody>
      </p:sp>
      <p:sp>
        <p:nvSpPr>
          <p:cNvPr id="5" name="Metin kutusu 4"/>
          <p:cNvSpPr txBox="1"/>
          <p:nvPr/>
        </p:nvSpPr>
        <p:spPr>
          <a:xfrm>
            <a:off x="6316579" y="3886200"/>
            <a:ext cx="1275347" cy="369332"/>
          </a:xfrm>
          <a:prstGeom prst="rect">
            <a:avLst/>
          </a:prstGeom>
          <a:solidFill>
            <a:schemeClr val="bg1"/>
          </a:solidFill>
        </p:spPr>
        <p:txBody>
          <a:bodyPr wrap="square" rtlCol="0">
            <a:spAutoFit/>
          </a:bodyPr>
          <a:lstStyle/>
          <a:p>
            <a:r>
              <a:rPr lang="tr-TR" dirty="0" smtClean="0"/>
              <a:t>Etiket Yazıcı</a:t>
            </a:r>
            <a:endParaRPr lang="tr-TR" dirty="0"/>
          </a:p>
        </p:txBody>
      </p:sp>
      <p:sp>
        <p:nvSpPr>
          <p:cNvPr id="6" name="Metin kutusu 5"/>
          <p:cNvSpPr txBox="1"/>
          <p:nvPr/>
        </p:nvSpPr>
        <p:spPr>
          <a:xfrm>
            <a:off x="3615706" y="4255532"/>
            <a:ext cx="1912587" cy="369332"/>
          </a:xfrm>
          <a:prstGeom prst="rect">
            <a:avLst/>
          </a:prstGeom>
          <a:solidFill>
            <a:schemeClr val="bg1"/>
          </a:solidFill>
        </p:spPr>
        <p:txBody>
          <a:bodyPr wrap="square" rtlCol="0">
            <a:spAutoFit/>
          </a:bodyPr>
          <a:lstStyle/>
          <a:p>
            <a:r>
              <a:rPr lang="tr-TR" dirty="0" smtClean="0"/>
              <a:t>Telesekreter</a:t>
            </a:r>
            <a:endParaRPr lang="tr-TR" dirty="0"/>
          </a:p>
        </p:txBody>
      </p:sp>
    </p:spTree>
    <p:extLst>
      <p:ext uri="{BB962C8B-B14F-4D97-AF65-F5344CB8AC3E}">
        <p14:creationId xmlns:p14="http://schemas.microsoft.com/office/powerpoint/2010/main" val="68814715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Bilgisayar sistemleri</a:t>
            </a:r>
            <a:endParaRPr lang="tr" sz="2000" dirty="0">
              <a:solidFill>
                <a:schemeClr val="bg1"/>
              </a:solidFill>
              <a:latin typeface="Verdana" charset="0"/>
              <a:cs typeface="Verdana" charset="0"/>
            </a:endParaRPr>
          </a:p>
        </p:txBody>
      </p:sp>
      <p:pic>
        <p:nvPicPr>
          <p:cNvPr id="2" name="Picture 1">
            <a:extLst>
              <a:ext uri="{FF2B5EF4-FFF2-40B4-BE49-F238E27FC236}">
                <a16:creationId xmlns:a16="http://schemas.microsoft.com/office/drawing/2014/main" id="{EE558BDA-8355-46F7-ABD9-776898FDAEE9}"/>
              </a:ext>
            </a:extLst>
          </p:cNvPr>
          <p:cNvPicPr>
            <a:picLocks noChangeAspect="1"/>
          </p:cNvPicPr>
          <p:nvPr/>
        </p:nvPicPr>
        <p:blipFill>
          <a:blip r:embed="rId3" cstate="print"/>
          <a:stretch>
            <a:fillRect/>
          </a:stretch>
        </p:blipFill>
        <p:spPr>
          <a:xfrm>
            <a:off x="179512" y="1270001"/>
            <a:ext cx="4248472" cy="3586240"/>
          </a:xfrm>
          <a:prstGeom prst="rect">
            <a:avLst/>
          </a:prstGeom>
          <a:ln>
            <a:solidFill>
              <a:schemeClr val="accent1"/>
            </a:solidFill>
          </a:ln>
        </p:spPr>
      </p:pic>
      <p:pic>
        <p:nvPicPr>
          <p:cNvPr id="13" name="Picture 12">
            <a:extLst>
              <a:ext uri="{FF2B5EF4-FFF2-40B4-BE49-F238E27FC236}">
                <a16:creationId xmlns:a16="http://schemas.microsoft.com/office/drawing/2014/main" id="{5D7E7077-95A1-4DE4-93EB-AB5B78C2740B}"/>
              </a:ext>
            </a:extLst>
          </p:cNvPr>
          <p:cNvPicPr>
            <a:picLocks noChangeAspect="1"/>
          </p:cNvPicPr>
          <p:nvPr/>
        </p:nvPicPr>
        <p:blipFill>
          <a:blip r:embed="rId4" cstate="print"/>
          <a:stretch>
            <a:fillRect/>
          </a:stretch>
        </p:blipFill>
        <p:spPr>
          <a:xfrm>
            <a:off x="4583945" y="1270001"/>
            <a:ext cx="4452105" cy="2964255"/>
          </a:xfrm>
          <a:prstGeom prst="rect">
            <a:avLst/>
          </a:prstGeom>
        </p:spPr>
      </p:pic>
      <p:sp>
        <p:nvSpPr>
          <p:cNvPr id="4" name="TextBox 3">
            <a:extLst>
              <a:ext uri="{FF2B5EF4-FFF2-40B4-BE49-F238E27FC236}">
                <a16:creationId xmlns:a16="http://schemas.microsoft.com/office/drawing/2014/main" id="{177A573D-2A11-49EA-80EA-8190C97B70F0}"/>
              </a:ext>
            </a:extLst>
          </p:cNvPr>
          <p:cNvSpPr txBox="1"/>
          <p:nvPr/>
        </p:nvSpPr>
        <p:spPr>
          <a:xfrm>
            <a:off x="7037810" y="4075726"/>
            <a:ext cx="2070829" cy="1200329"/>
          </a:xfrm>
          <a:prstGeom prst="rect">
            <a:avLst/>
          </a:prstGeom>
          <a:solidFill>
            <a:srgbClr val="BDD8F3"/>
          </a:solidFill>
        </p:spPr>
        <p:txBody>
          <a:bodyPr wrap="square" rtlCol="0">
            <a:spAutoFit/>
          </a:bodyPr>
          <a:lstStyle/>
          <a:p>
            <a:pPr algn="ctr" rtl="0"/>
            <a:r>
              <a:rPr lang="tr" sz="2400" b="0" i="0" u="none" baseline="0">
                <a:solidFill>
                  <a:schemeClr val="tx1">
                    <a:lumMod val="65000"/>
                    <a:lumOff val="35000"/>
                  </a:schemeClr>
                </a:solidFill>
                <a:latin typeface="+mj-lt"/>
              </a:rPr>
              <a:t>Frankie bir bilgisayar sistemi.</a:t>
            </a:r>
          </a:p>
        </p:txBody>
      </p:sp>
      <p:sp>
        <p:nvSpPr>
          <p:cNvPr id="5" name="TextBox 4">
            <a:extLst>
              <a:ext uri="{FF2B5EF4-FFF2-40B4-BE49-F238E27FC236}">
                <a16:creationId xmlns:a16="http://schemas.microsoft.com/office/drawing/2014/main" id="{FDBE5921-F5FF-4BC0-9F44-480B17F99F3C}"/>
              </a:ext>
            </a:extLst>
          </p:cNvPr>
          <p:cNvSpPr txBox="1"/>
          <p:nvPr/>
        </p:nvSpPr>
        <p:spPr>
          <a:xfrm>
            <a:off x="167027" y="4397960"/>
            <a:ext cx="2021793" cy="461665"/>
          </a:xfrm>
          <a:prstGeom prst="rect">
            <a:avLst/>
          </a:prstGeom>
          <a:solidFill>
            <a:srgbClr val="F08A34"/>
          </a:solidFill>
        </p:spPr>
        <p:txBody>
          <a:bodyPr wrap="square" rtlCol="0">
            <a:spAutoFit/>
          </a:bodyPr>
          <a:lstStyle/>
          <a:p>
            <a:pPr algn="ctr" rtl="0"/>
            <a:r>
              <a:rPr lang="tr" sz="2400" b="0" i="0" u="none" baseline="0">
                <a:solidFill>
                  <a:schemeClr val="bg1"/>
                </a:solidFill>
                <a:latin typeface="+mj-lt"/>
              </a:rPr>
              <a:t>‘Frankie’</a:t>
            </a:r>
          </a:p>
        </p:txBody>
      </p:sp>
      <p:pic>
        <p:nvPicPr>
          <p:cNvPr id="6" name="Picture 2" descr="Image result for harman mib2">
            <a:extLst>
              <a:ext uri="{FF2B5EF4-FFF2-40B4-BE49-F238E27FC236}">
                <a16:creationId xmlns:a16="http://schemas.microsoft.com/office/drawing/2014/main" id="{C1188EE6-4CDA-403D-A103-0AE09995AA2C}"/>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798646" y="4694987"/>
            <a:ext cx="2153766" cy="1615325"/>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17">
            <a:extLst>
              <a:ext uri="{FF2B5EF4-FFF2-40B4-BE49-F238E27FC236}">
                <a16:creationId xmlns:a16="http://schemas.microsoft.com/office/drawing/2014/main" id="{D309A211-DD9C-43BC-8532-5B7E42021A47}"/>
              </a:ext>
            </a:extLst>
          </p:cNvPr>
          <p:cNvPicPr>
            <a:picLocks noChangeAspect="1"/>
          </p:cNvPicPr>
          <p:nvPr/>
        </p:nvPicPr>
        <p:blipFill>
          <a:blip r:embed="rId6" cstate="print"/>
          <a:stretch>
            <a:fillRect/>
          </a:stretch>
        </p:blipFill>
        <p:spPr>
          <a:xfrm>
            <a:off x="2843809" y="5106159"/>
            <a:ext cx="1728192" cy="1359888"/>
          </a:xfrm>
          <a:prstGeom prst="rect">
            <a:avLst/>
          </a:prstGeom>
        </p:spPr>
      </p:pic>
      <p:sp>
        <p:nvSpPr>
          <p:cNvPr id="3" name="TextBox 2">
            <a:extLst>
              <a:ext uri="{FF2B5EF4-FFF2-40B4-BE49-F238E27FC236}">
                <a16:creationId xmlns:a16="http://schemas.microsoft.com/office/drawing/2014/main" id="{BBF93BE8-3758-414A-8E4E-97AC31251D9A}"/>
              </a:ext>
            </a:extLst>
          </p:cNvPr>
          <p:cNvSpPr txBox="1"/>
          <p:nvPr/>
        </p:nvSpPr>
        <p:spPr>
          <a:xfrm>
            <a:off x="6027153" y="5534292"/>
            <a:ext cx="2591842" cy="830997"/>
          </a:xfrm>
          <a:prstGeom prst="rect">
            <a:avLst/>
          </a:prstGeom>
          <a:solidFill>
            <a:schemeClr val="tx1">
              <a:lumMod val="65000"/>
              <a:lumOff val="35000"/>
            </a:schemeClr>
          </a:solidFill>
        </p:spPr>
        <p:txBody>
          <a:bodyPr wrap="square" rtlCol="0">
            <a:spAutoFit/>
          </a:bodyPr>
          <a:lstStyle/>
          <a:p>
            <a:pPr algn="ctr" rtl="0"/>
            <a:r>
              <a:rPr lang="tr" sz="2400" b="0" i="0" u="none" baseline="0">
                <a:solidFill>
                  <a:schemeClr val="bg1"/>
                </a:solidFill>
                <a:latin typeface="+mj-lt"/>
              </a:rPr>
              <a:t>... depolayan bir telematik birim</a:t>
            </a:r>
          </a:p>
        </p:txBody>
      </p:sp>
      <p:sp>
        <p:nvSpPr>
          <p:cNvPr id="19" name="TextBox 18">
            <a:extLst>
              <a:ext uri="{FF2B5EF4-FFF2-40B4-BE49-F238E27FC236}">
                <a16:creationId xmlns:a16="http://schemas.microsoft.com/office/drawing/2014/main" id="{9942B3D0-D853-40B0-BA52-3DFD9EEEF44E}"/>
              </a:ext>
            </a:extLst>
          </p:cNvPr>
          <p:cNvSpPr txBox="1"/>
          <p:nvPr/>
        </p:nvSpPr>
        <p:spPr>
          <a:xfrm>
            <a:off x="1038381" y="5756721"/>
            <a:ext cx="2021793" cy="830997"/>
          </a:xfrm>
          <a:prstGeom prst="rect">
            <a:avLst/>
          </a:prstGeom>
          <a:solidFill>
            <a:srgbClr val="F08A34"/>
          </a:solidFill>
        </p:spPr>
        <p:txBody>
          <a:bodyPr wrap="square" rtlCol="0">
            <a:spAutoFit/>
          </a:bodyPr>
          <a:lstStyle/>
          <a:p>
            <a:pPr algn="ctr" rtl="0"/>
            <a:r>
              <a:rPr lang="tr" sz="2400" b="0" i="0" u="none" baseline="0">
                <a:solidFill>
                  <a:schemeClr val="bg1"/>
                </a:solidFill>
                <a:latin typeface="+mj-lt"/>
              </a:rPr>
              <a:t>eMMC bellek çipi</a:t>
            </a:r>
          </a:p>
        </p:txBody>
      </p:sp>
    </p:spTree>
    <p:extLst>
      <p:ext uri="{BB962C8B-B14F-4D97-AF65-F5344CB8AC3E}">
        <p14:creationId xmlns:p14="http://schemas.microsoft.com/office/powerpoint/2010/main" val="18882215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3"/>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18"/>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3" grpId="0" animBg="1"/>
      <p:bldP spid="19"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Yazılım </a:t>
            </a:r>
            <a:endParaRPr lang="tr" sz="2000" dirty="0">
              <a:solidFill>
                <a:schemeClr val="bg1"/>
              </a:solidFill>
              <a:latin typeface="Verdana" charset="0"/>
              <a:cs typeface="Verdana" charset="0"/>
            </a:endParaRPr>
          </a:p>
        </p:txBody>
      </p:sp>
      <p:sp>
        <p:nvSpPr>
          <p:cNvPr id="16" name="TextBox 15">
            <a:extLst>
              <a:ext uri="{FF2B5EF4-FFF2-40B4-BE49-F238E27FC236}">
                <a16:creationId xmlns:a16="http://schemas.microsoft.com/office/drawing/2014/main" id="{A001EB4A-F5F7-4584-A2AD-909FEA7FF9D0}"/>
              </a:ext>
            </a:extLst>
          </p:cNvPr>
          <p:cNvSpPr txBox="1"/>
          <p:nvPr/>
        </p:nvSpPr>
        <p:spPr>
          <a:xfrm>
            <a:off x="6981495" y="1213960"/>
            <a:ext cx="2070829" cy="461665"/>
          </a:xfrm>
          <a:prstGeom prst="rect">
            <a:avLst/>
          </a:prstGeom>
          <a:solidFill>
            <a:schemeClr val="tx1">
              <a:lumMod val="65000"/>
              <a:lumOff val="35000"/>
            </a:schemeClr>
          </a:solidFill>
        </p:spPr>
        <p:txBody>
          <a:bodyPr wrap="square" rtlCol="0">
            <a:spAutoFit/>
          </a:bodyPr>
          <a:lstStyle/>
          <a:p>
            <a:pPr algn="ctr" rtl="0"/>
            <a:r>
              <a:rPr lang="tr" sz="2400" b="0" i="0" u="none" baseline="0">
                <a:solidFill>
                  <a:schemeClr val="bg1"/>
                </a:solidFill>
                <a:latin typeface="+mj-lt"/>
              </a:rPr>
              <a:t>Temmuz 2020</a:t>
            </a: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250666" y="1285237"/>
            <a:ext cx="5195888" cy="4525963"/>
          </a:xfrm>
        </p:spPr>
        <p:txBody>
          <a:bodyPr/>
          <a:lstStyle/>
          <a:p>
            <a:endParaRPr lang="tr" dirty="0"/>
          </a:p>
          <a:p>
            <a:pPr algn="l" rtl="0"/>
            <a:r>
              <a:rPr lang="tr" b="0" i="0" u="none" baseline="0"/>
              <a:t>İşletim sistemi</a:t>
            </a:r>
          </a:p>
          <a:p>
            <a:pPr lvl="1" algn="l" rtl="0"/>
            <a:r>
              <a:rPr lang="tr" b="0" i="0" u="none" baseline="0"/>
              <a:t>Windows, Mac, Linux, iOS, Android</a:t>
            </a:r>
          </a:p>
          <a:p>
            <a:pPr lvl="1" algn="l" rtl="0"/>
            <a:r>
              <a:rPr lang="tr" b="0" i="0" u="none" baseline="0"/>
              <a:t>Donanımların yüklü yazılımlarla iletişim kurmasına olanak tanır.</a:t>
            </a:r>
          </a:p>
        </p:txBody>
      </p:sp>
      <p:pic>
        <p:nvPicPr>
          <p:cNvPr id="3" name="Picture 2">
            <a:extLst>
              <a:ext uri="{FF2B5EF4-FFF2-40B4-BE49-F238E27FC236}">
                <a16:creationId xmlns:a16="http://schemas.microsoft.com/office/drawing/2014/main" id="{137A1DC9-BF1F-449A-9A1B-0BDC2AC69D41}"/>
              </a:ext>
            </a:extLst>
          </p:cNvPr>
          <p:cNvPicPr>
            <a:picLocks noChangeAspect="1"/>
          </p:cNvPicPr>
          <p:nvPr/>
        </p:nvPicPr>
        <p:blipFill>
          <a:blip r:embed="rId4" cstate="print"/>
          <a:stretch>
            <a:fillRect/>
          </a:stretch>
        </p:blipFill>
        <p:spPr>
          <a:xfrm>
            <a:off x="5446440" y="1453267"/>
            <a:ext cx="3444929" cy="2678608"/>
          </a:xfrm>
          <a:prstGeom prst="rect">
            <a:avLst/>
          </a:prstGeom>
          <a:ln>
            <a:solidFill>
              <a:srgbClr val="002060"/>
            </a:solidFill>
          </a:ln>
        </p:spPr>
      </p:pic>
      <p:pic>
        <p:nvPicPr>
          <p:cNvPr id="2054" name="Picture 6" descr="Apple muestra un avance de iOS 13 - Apple (ES)">
            <a:extLst>
              <a:ext uri="{FF2B5EF4-FFF2-40B4-BE49-F238E27FC236}">
                <a16:creationId xmlns:a16="http://schemas.microsoft.com/office/drawing/2014/main" id="{A1B49EF9-C855-41B9-84FD-46D44691959D}"/>
              </a:ext>
            </a:extLst>
          </p:cNvPr>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31157" r="31169"/>
          <a:stretch/>
        </p:blipFill>
        <p:spPr bwMode="auto">
          <a:xfrm>
            <a:off x="5534598" y="4315141"/>
            <a:ext cx="1464098" cy="2040260"/>
          </a:xfrm>
          <a:prstGeom prst="rect">
            <a:avLst/>
          </a:prstGeom>
          <a:noFill/>
          <a:extLst>
            <a:ext uri="{909E8E84-426E-40DD-AFC4-6F175D3DCCD1}">
              <a14:hiddenFill xmlns:a14="http://schemas.microsoft.com/office/drawing/2010/main">
                <a:solidFill>
                  <a:srgbClr val="FFFFFF"/>
                </a:solidFill>
              </a14:hiddenFill>
            </a:ext>
          </a:extLst>
        </p:spPr>
      </p:pic>
      <p:pic>
        <p:nvPicPr>
          <p:cNvPr id="2056" name="Picture 8" descr="Todo lo que debes conocer sobre Android 9 Pie">
            <a:extLst>
              <a:ext uri="{FF2B5EF4-FFF2-40B4-BE49-F238E27FC236}">
                <a16:creationId xmlns:a16="http://schemas.microsoft.com/office/drawing/2014/main" id="{339A296F-48B7-4EBA-BFF4-84BF257006D8}"/>
              </a:ext>
            </a:extLst>
          </p:cNvPr>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l="25588" r="18501"/>
          <a:stretch/>
        </p:blipFill>
        <p:spPr bwMode="auto">
          <a:xfrm>
            <a:off x="7257146" y="4436133"/>
            <a:ext cx="1636188" cy="1937200"/>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macOS Catalina - Wikipedia">
            <a:extLst>
              <a:ext uri="{FF2B5EF4-FFF2-40B4-BE49-F238E27FC236}">
                <a16:creationId xmlns:a16="http://schemas.microsoft.com/office/drawing/2014/main" id="{7AB7E330-4984-4D88-AE66-7704B88D1C19}"/>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105349" y="4624638"/>
            <a:ext cx="2167787" cy="1356615"/>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descr="How to Make Windows 10 Feel More Like Windows 7 | PCMag">
            <a:extLst>
              <a:ext uri="{FF2B5EF4-FFF2-40B4-BE49-F238E27FC236}">
                <a16:creationId xmlns:a16="http://schemas.microsoft.com/office/drawing/2014/main" id="{C5B84BE7-8045-47BC-841C-D1A7FB1D9FFF}"/>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424824" y="4624639"/>
            <a:ext cx="2411760" cy="135661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0615722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Yazılım </a:t>
            </a:r>
            <a:endParaRPr lang="tr"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251520" y="1267283"/>
            <a:ext cx="3649663" cy="5183188"/>
          </a:xfrm>
        </p:spPr>
        <p:txBody>
          <a:bodyPr/>
          <a:lstStyle/>
          <a:p>
            <a:endParaRPr lang="tr" dirty="0"/>
          </a:p>
          <a:p>
            <a:pPr algn="l" rtl="0"/>
            <a:r>
              <a:rPr lang="tr" b="0" i="0" u="none" baseline="0"/>
              <a:t>Diğer yazılımlar</a:t>
            </a:r>
          </a:p>
          <a:p>
            <a:pPr lvl="1" algn="l" rtl="0"/>
            <a:r>
              <a:rPr lang="tr" b="0" i="0" u="none" baseline="0"/>
              <a:t>Verimlilik yazılımları – ofis paketleri</a:t>
            </a:r>
          </a:p>
          <a:p>
            <a:pPr lvl="1" algn="l" rtl="0"/>
            <a:endParaRPr lang="tr" dirty="0"/>
          </a:p>
          <a:p>
            <a:pPr lvl="1" algn="l" rtl="0"/>
            <a:r>
              <a:rPr lang="tr" b="0" i="0" u="none" baseline="0"/>
              <a:t>Okuyucu ve Görüntüleyici yazılımlar</a:t>
            </a:r>
          </a:p>
          <a:p>
            <a:pPr lvl="1" algn="l" rtl="0"/>
            <a:endParaRPr lang="tr" dirty="0"/>
          </a:p>
          <a:p>
            <a:pPr lvl="1" algn="l" rtl="0"/>
            <a:r>
              <a:rPr lang="tr" b="0" i="0" u="none" baseline="0"/>
              <a:t>Arşiv araçları</a:t>
            </a:r>
          </a:p>
          <a:p>
            <a:pPr lvl="1" algn="l" rtl="0"/>
            <a:endParaRPr lang="tr" dirty="0"/>
          </a:p>
          <a:p>
            <a:pPr lvl="1" algn="l" rtl="0"/>
            <a:r>
              <a:rPr lang="tr" b="0" i="0" u="none" baseline="0"/>
              <a:t>İnternet tarayıcıları</a:t>
            </a:r>
          </a:p>
        </p:txBody>
      </p:sp>
      <p:pic>
        <p:nvPicPr>
          <p:cNvPr id="13" name="Bild 1">
            <a:extLst>
              <a:ext uri="{FF2B5EF4-FFF2-40B4-BE49-F238E27FC236}">
                <a16:creationId xmlns:a16="http://schemas.microsoft.com/office/drawing/2014/main" id="{5F94C4BF-49C8-491B-9C0E-42BDC9ADAB1C}"/>
              </a:ext>
            </a:extLst>
          </p:cNvPr>
          <p:cNvPicPr>
            <a:picLocks noChangeAspect="1"/>
          </p:cNvPicPr>
          <p:nvPr/>
        </p:nvPicPr>
        <p:blipFill>
          <a:blip r:embed="rId3" cstate="print"/>
          <a:stretch>
            <a:fillRect/>
          </a:stretch>
        </p:blipFill>
        <p:spPr>
          <a:xfrm>
            <a:off x="4497296" y="1347496"/>
            <a:ext cx="4539200" cy="1433432"/>
          </a:xfrm>
          <a:prstGeom prst="rect">
            <a:avLst/>
          </a:prstGeom>
        </p:spPr>
      </p:pic>
      <p:pic>
        <p:nvPicPr>
          <p:cNvPr id="3074" name="Picture 2" descr="Image result for acdsee">
            <a:extLst>
              <a:ext uri="{FF2B5EF4-FFF2-40B4-BE49-F238E27FC236}">
                <a16:creationId xmlns:a16="http://schemas.microsoft.com/office/drawing/2014/main" id="{6091F499-8EC0-47E3-B712-CD9306E29889}"/>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454908" y="2920017"/>
            <a:ext cx="1079502" cy="1079502"/>
          </a:xfrm>
          <a:prstGeom prst="rect">
            <a:avLst/>
          </a:prstGeom>
          <a:noFill/>
          <a:extLst>
            <a:ext uri="{909E8E84-426E-40DD-AFC4-6F175D3DCCD1}">
              <a14:hiddenFill xmlns:a14="http://schemas.microsoft.com/office/drawing/2010/main">
                <a:solidFill>
                  <a:srgbClr val="FFFFFF"/>
                </a:solidFill>
              </a14:hiddenFill>
            </a:ext>
          </a:extLst>
        </p:spPr>
      </p:pic>
      <p:pic>
        <p:nvPicPr>
          <p:cNvPr id="14" name="Bild 5">
            <a:extLst>
              <a:ext uri="{FF2B5EF4-FFF2-40B4-BE49-F238E27FC236}">
                <a16:creationId xmlns:a16="http://schemas.microsoft.com/office/drawing/2014/main" id="{F2097CAF-BB15-4C4E-876B-0FCE036AFA27}"/>
              </a:ext>
            </a:extLst>
          </p:cNvPr>
          <p:cNvPicPr>
            <a:picLocks noChangeAspect="1"/>
          </p:cNvPicPr>
          <p:nvPr/>
        </p:nvPicPr>
        <p:blipFill>
          <a:blip r:embed="rId5" cstate="print"/>
          <a:stretch>
            <a:fillRect/>
          </a:stretch>
        </p:blipFill>
        <p:spPr>
          <a:xfrm>
            <a:off x="5243631" y="2981246"/>
            <a:ext cx="1014828" cy="957044"/>
          </a:xfrm>
          <a:prstGeom prst="rect">
            <a:avLst/>
          </a:prstGeom>
        </p:spPr>
      </p:pic>
      <p:pic>
        <p:nvPicPr>
          <p:cNvPr id="4" name="Picture 3">
            <a:extLst>
              <a:ext uri="{FF2B5EF4-FFF2-40B4-BE49-F238E27FC236}">
                <a16:creationId xmlns:a16="http://schemas.microsoft.com/office/drawing/2014/main" id="{3E1E863B-8703-48F7-9B74-16C81DB2D488}"/>
              </a:ext>
            </a:extLst>
          </p:cNvPr>
          <p:cNvPicPr>
            <a:picLocks noChangeAspect="1"/>
          </p:cNvPicPr>
          <p:nvPr/>
        </p:nvPicPr>
        <p:blipFill>
          <a:blip r:embed="rId6" cstate="print"/>
          <a:stretch>
            <a:fillRect/>
          </a:stretch>
        </p:blipFill>
        <p:spPr>
          <a:xfrm>
            <a:off x="6372200" y="2990193"/>
            <a:ext cx="912118" cy="868684"/>
          </a:xfrm>
          <a:prstGeom prst="rect">
            <a:avLst/>
          </a:prstGeom>
        </p:spPr>
      </p:pic>
      <p:pic>
        <p:nvPicPr>
          <p:cNvPr id="3078" name="Picture 6" descr="Image result for winrar">
            <a:extLst>
              <a:ext uri="{FF2B5EF4-FFF2-40B4-BE49-F238E27FC236}">
                <a16:creationId xmlns:a16="http://schemas.microsoft.com/office/drawing/2014/main" id="{BED9FAA9-422E-4E72-BAB4-677E3F21BB97}"/>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7020272" y="3991363"/>
            <a:ext cx="1240532" cy="1147492"/>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Image result for win zip">
            <a:extLst>
              <a:ext uri="{FF2B5EF4-FFF2-40B4-BE49-F238E27FC236}">
                <a16:creationId xmlns:a16="http://schemas.microsoft.com/office/drawing/2014/main" id="{DB8AB2D2-6EB5-499E-8D8B-2717B85B208E}"/>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5895009" y="4119585"/>
            <a:ext cx="871887" cy="891049"/>
          </a:xfrm>
          <a:prstGeom prst="rect">
            <a:avLst/>
          </a:prstGeom>
          <a:noFill/>
          <a:extLst>
            <a:ext uri="{909E8E84-426E-40DD-AFC4-6F175D3DCCD1}">
              <a14:hiddenFill xmlns:a14="http://schemas.microsoft.com/office/drawing/2010/main">
                <a:solidFill>
                  <a:srgbClr val="FFFFFF"/>
                </a:solidFill>
              </a14:hiddenFill>
            </a:ext>
          </a:extLst>
        </p:spPr>
      </p:pic>
      <p:pic>
        <p:nvPicPr>
          <p:cNvPr id="3080" name="Picture 8" descr="Video RTC · Web Browsers support in 2020! · Blog">
            <a:extLst>
              <a:ext uri="{FF2B5EF4-FFF2-40B4-BE49-F238E27FC236}">
                <a16:creationId xmlns:a16="http://schemas.microsoft.com/office/drawing/2014/main" id="{51163F7A-388E-4D58-83AA-34CAE841BA0A}"/>
              </a:ext>
            </a:extLst>
          </p:cNvPr>
          <p:cNvPicPr>
            <a:picLocks noChangeAspect="1" noChangeArrowheads="1"/>
          </p:cNvPicPr>
          <p:nvPr/>
        </p:nvPicPr>
        <p:blipFill rotWithShape="1">
          <a:blip r:embed="rId9" cstate="print">
            <a:extLst>
              <a:ext uri="{28A0092B-C50C-407E-A947-70E740481C1C}">
                <a14:useLocalDpi xmlns:a14="http://schemas.microsoft.com/office/drawing/2010/main" val="0"/>
              </a:ext>
            </a:extLst>
          </a:blip>
          <a:srcRect t="16401" b="38908"/>
          <a:stretch/>
        </p:blipFill>
        <p:spPr bwMode="auto">
          <a:xfrm>
            <a:off x="4464496" y="5255836"/>
            <a:ext cx="4427984" cy="11131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925416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4"/>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07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6" end="6"/>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076"/>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07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
                                            <p:txEl>
                                              <p:pRg st="8" end="8"/>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308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Sanal makineler </a:t>
            </a:r>
            <a:endParaRPr lang="tr"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250825" y="1269215"/>
            <a:ext cx="8642350" cy="2446338"/>
          </a:xfrm>
        </p:spPr>
        <p:txBody>
          <a:bodyPr/>
          <a:lstStyle/>
          <a:p>
            <a:pPr marL="0" indent="0" algn="l" rtl="0">
              <a:buNone/>
            </a:pPr>
            <a:endParaRPr lang="tr" dirty="0"/>
          </a:p>
          <a:p>
            <a:pPr marL="0" indent="0" algn="l" rtl="0">
              <a:buNone/>
            </a:pPr>
            <a:r>
              <a:rPr lang="tr" b="0" i="0" u="none" baseline="0"/>
              <a:t>Sıklıkla karşılaşılabilir</a:t>
            </a:r>
          </a:p>
          <a:p>
            <a:pPr algn="l" rtl="0"/>
            <a:r>
              <a:rPr lang="tr" b="0" i="0" u="none" baseline="0"/>
              <a:t>Özellikle iş dünyasında ve suç olaylarında!</a:t>
            </a:r>
          </a:p>
          <a:p>
            <a:pPr algn="l" rtl="0"/>
            <a:r>
              <a:rPr lang="tr" b="0" i="0" u="none" baseline="0">
                <a:solidFill>
                  <a:srgbClr val="0070C0"/>
                </a:solidFill>
              </a:rPr>
              <a:t>'</a:t>
            </a:r>
            <a:r>
              <a:rPr lang="tr" b="1" i="0" u="none" baseline="0">
                <a:solidFill>
                  <a:srgbClr val="0070C0"/>
                </a:solidFill>
              </a:rPr>
              <a:t>Ana</a:t>
            </a:r>
            <a:r>
              <a:rPr lang="tr" b="0" i="0" u="none" baseline="0">
                <a:solidFill>
                  <a:srgbClr val="0070C0"/>
                </a:solidFill>
              </a:rPr>
              <a:t>'</a:t>
            </a:r>
            <a:r>
              <a:rPr lang="tr" b="0" i="0" u="none" baseline="0"/>
              <a:t> işletim sisteminizde </a:t>
            </a:r>
            <a:r>
              <a:rPr lang="tr" b="0" i="0" u="none" baseline="0">
                <a:solidFill>
                  <a:srgbClr val="0070C0"/>
                </a:solidFill>
              </a:rPr>
              <a:t>'</a:t>
            </a:r>
            <a:r>
              <a:rPr lang="tr" b="1" i="0" u="none" baseline="0">
                <a:solidFill>
                  <a:srgbClr val="0070C0"/>
                </a:solidFill>
              </a:rPr>
              <a:t>Konuk</a:t>
            </a:r>
            <a:r>
              <a:rPr lang="tr" b="0" i="0" u="none" baseline="0">
                <a:solidFill>
                  <a:srgbClr val="0070C0"/>
                </a:solidFill>
              </a:rPr>
              <a:t>'</a:t>
            </a:r>
            <a:r>
              <a:rPr lang="tr" b="0" i="0" u="none" baseline="0"/>
              <a:t> bir işletim sistemini çalıştırabilirler.</a:t>
            </a:r>
          </a:p>
        </p:txBody>
      </p:sp>
      <p:pic>
        <p:nvPicPr>
          <p:cNvPr id="46" name="Picture 6" descr="Image result for virtualbox">
            <a:extLst>
              <a:ext uri="{FF2B5EF4-FFF2-40B4-BE49-F238E27FC236}">
                <a16:creationId xmlns:a16="http://schemas.microsoft.com/office/drawing/2014/main" id="{AF27E62C-E33D-4DDD-BFE1-98AEBB099171}"/>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393668" y="4210068"/>
            <a:ext cx="1557635" cy="1557635"/>
          </a:xfrm>
          <a:prstGeom prst="rect">
            <a:avLst/>
          </a:prstGeom>
          <a:noFill/>
          <a:extLst>
            <a:ext uri="{909E8E84-426E-40DD-AFC4-6F175D3DCCD1}">
              <a14:hiddenFill xmlns:a14="http://schemas.microsoft.com/office/drawing/2010/main">
                <a:solidFill>
                  <a:srgbClr val="FFFFFF"/>
                </a:solidFill>
              </a14:hiddenFill>
            </a:ext>
          </a:extLst>
        </p:spPr>
      </p:pic>
      <p:pic>
        <p:nvPicPr>
          <p:cNvPr id="44" name="Picture 4" descr="Image result for vmware">
            <a:extLst>
              <a:ext uri="{FF2B5EF4-FFF2-40B4-BE49-F238E27FC236}">
                <a16:creationId xmlns:a16="http://schemas.microsoft.com/office/drawing/2014/main" id="{CD62DE46-1410-465D-B95F-F62B31F37CA7}"/>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99106" y="4229174"/>
            <a:ext cx="1557635" cy="1557635"/>
          </a:xfrm>
          <a:prstGeom prst="rect">
            <a:avLst/>
          </a:prstGeom>
          <a:noFill/>
          <a:extLst>
            <a:ext uri="{909E8E84-426E-40DD-AFC4-6F175D3DCCD1}">
              <a14:hiddenFill xmlns:a14="http://schemas.microsoft.com/office/drawing/2010/main">
                <a:solidFill>
                  <a:srgbClr val="FFFFFF"/>
                </a:solidFill>
              </a14:hiddenFill>
            </a:ext>
          </a:extLst>
        </p:spPr>
      </p:pic>
      <p:pic>
        <p:nvPicPr>
          <p:cNvPr id="45" name="Picture 44">
            <a:extLst>
              <a:ext uri="{FF2B5EF4-FFF2-40B4-BE49-F238E27FC236}">
                <a16:creationId xmlns:a16="http://schemas.microsoft.com/office/drawing/2014/main" id="{B39BDB76-6D40-493D-88ED-7BC5ED9E7499}"/>
              </a:ext>
            </a:extLst>
          </p:cNvPr>
          <p:cNvPicPr>
            <a:picLocks noChangeAspect="1"/>
          </p:cNvPicPr>
          <p:nvPr/>
        </p:nvPicPr>
        <p:blipFill>
          <a:blip r:embed="rId5" cstate="print"/>
          <a:stretch>
            <a:fillRect/>
          </a:stretch>
        </p:blipFill>
        <p:spPr>
          <a:xfrm>
            <a:off x="4384420" y="4432311"/>
            <a:ext cx="1896473" cy="1113147"/>
          </a:xfrm>
          <a:prstGeom prst="rect">
            <a:avLst/>
          </a:prstGeom>
        </p:spPr>
      </p:pic>
      <p:pic>
        <p:nvPicPr>
          <p:cNvPr id="47" name="Picture 46">
            <a:extLst>
              <a:ext uri="{FF2B5EF4-FFF2-40B4-BE49-F238E27FC236}">
                <a16:creationId xmlns:a16="http://schemas.microsoft.com/office/drawing/2014/main" id="{95D5623D-C85F-4785-8E7E-F6989378A463}"/>
              </a:ext>
            </a:extLst>
          </p:cNvPr>
          <p:cNvPicPr>
            <a:picLocks noChangeAspect="1"/>
          </p:cNvPicPr>
          <p:nvPr/>
        </p:nvPicPr>
        <p:blipFill>
          <a:blip r:embed="rId6" cstate="print"/>
          <a:stretch>
            <a:fillRect/>
          </a:stretch>
        </p:blipFill>
        <p:spPr>
          <a:xfrm>
            <a:off x="6691110" y="4629448"/>
            <a:ext cx="2025112" cy="718871"/>
          </a:xfrm>
          <a:prstGeom prst="rect">
            <a:avLst/>
          </a:prstGeom>
        </p:spPr>
      </p:pic>
    </p:spTree>
    <p:extLst>
      <p:ext uri="{BB962C8B-B14F-4D97-AF65-F5344CB8AC3E}">
        <p14:creationId xmlns:p14="http://schemas.microsoft.com/office/powerpoint/2010/main" val="69716144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7">
            <a:extLst>
              <a:ext uri="{FF2B5EF4-FFF2-40B4-BE49-F238E27FC236}">
                <a16:creationId xmlns:a16="http://schemas.microsoft.com/office/drawing/2014/main" id="{5E4BDDFE-543C-4491-903D-8D13C0DC1FBA}"/>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Bilgi kontrolü</a:t>
            </a:r>
            <a:endParaRPr lang="tr" sz="2000" dirty="0">
              <a:solidFill>
                <a:schemeClr val="bg1"/>
              </a:solidFill>
              <a:latin typeface="Verdana" charset="0"/>
              <a:cs typeface="Verdana" charset="0"/>
            </a:endParaRPr>
          </a:p>
        </p:txBody>
      </p:sp>
      <p:sp>
        <p:nvSpPr>
          <p:cNvPr id="11" name="TextBox 10">
            <a:extLst>
              <a:ext uri="{FF2B5EF4-FFF2-40B4-BE49-F238E27FC236}">
                <a16:creationId xmlns:a16="http://schemas.microsoft.com/office/drawing/2014/main" id="{9D3848A9-4745-4BB6-B8CB-6C939829A8B8}"/>
              </a:ext>
            </a:extLst>
          </p:cNvPr>
          <p:cNvSpPr txBox="1"/>
          <p:nvPr/>
        </p:nvSpPr>
        <p:spPr>
          <a:xfrm>
            <a:off x="588962" y="1281981"/>
            <a:ext cx="8030033" cy="830997"/>
          </a:xfrm>
          <a:prstGeom prst="rect">
            <a:avLst/>
          </a:prstGeom>
          <a:solidFill>
            <a:srgbClr val="BDD8F3"/>
          </a:solidFill>
        </p:spPr>
        <p:txBody>
          <a:bodyPr wrap="square" rtlCol="0">
            <a:spAutoFit/>
          </a:bodyPr>
          <a:lstStyle/>
          <a:p>
            <a:pPr algn="ctr" rtl="0"/>
            <a:r>
              <a:rPr lang="tr" sz="2400" b="0" i="0" u="none" baseline="0" dirty="0">
                <a:solidFill>
                  <a:schemeClr val="tx1">
                    <a:lumMod val="65000"/>
                    <a:lumOff val="35000"/>
                  </a:schemeClr>
                </a:solidFill>
                <a:latin typeface="+mj-lt"/>
              </a:rPr>
              <a:t>Aşağıdakilerden hangisinden bir şüphelinin bıraktığı faydalı elektronik delillerin kurtarılmasını </a:t>
            </a:r>
            <a:r>
              <a:rPr lang="tr" sz="2400" b="0" i="0" u="none" baseline="0" dirty="0" smtClean="0">
                <a:solidFill>
                  <a:schemeClr val="tx1">
                    <a:lumMod val="65000"/>
                    <a:lumOff val="35000"/>
                  </a:schemeClr>
                </a:solidFill>
                <a:latin typeface="+mj-lt"/>
              </a:rPr>
              <a:t>beklememiz </a:t>
            </a:r>
            <a:r>
              <a:rPr lang="tr" sz="2400" b="1" i="0" u="none" baseline="0" dirty="0" smtClean="0">
                <a:solidFill>
                  <a:srgbClr val="FF0000"/>
                </a:solidFill>
                <a:latin typeface="+mj-lt"/>
              </a:rPr>
              <a:t>en olasıdır</a:t>
            </a:r>
            <a:r>
              <a:rPr lang="tr" sz="2400" b="0" i="0" u="none" baseline="0" dirty="0" smtClean="0">
                <a:solidFill>
                  <a:schemeClr val="tx1">
                    <a:lumMod val="65000"/>
                    <a:lumOff val="35000"/>
                  </a:schemeClr>
                </a:solidFill>
                <a:latin typeface="+mj-lt"/>
              </a:rPr>
              <a:t>?</a:t>
            </a:r>
            <a:endParaRPr lang="tr" sz="2400" b="0" i="0" u="none" baseline="0" dirty="0">
              <a:solidFill>
                <a:schemeClr val="tx1">
                  <a:lumMod val="65000"/>
                  <a:lumOff val="35000"/>
                </a:schemeClr>
              </a:solidFill>
              <a:latin typeface="+mj-lt"/>
            </a:endParaRPr>
          </a:p>
        </p:txBody>
      </p:sp>
      <p:sp>
        <p:nvSpPr>
          <p:cNvPr id="13" name="TextBox 12">
            <a:extLst>
              <a:ext uri="{FF2B5EF4-FFF2-40B4-BE49-F238E27FC236}">
                <a16:creationId xmlns:a16="http://schemas.microsoft.com/office/drawing/2014/main" id="{30BD4572-BAB1-4568-B64C-2A9116F6F527}"/>
              </a:ext>
            </a:extLst>
          </p:cNvPr>
          <p:cNvSpPr txBox="1"/>
          <p:nvPr/>
        </p:nvSpPr>
        <p:spPr>
          <a:xfrm>
            <a:off x="588963" y="2342446"/>
            <a:ext cx="8030032" cy="1569660"/>
          </a:xfrm>
          <a:prstGeom prst="rect">
            <a:avLst/>
          </a:prstGeom>
          <a:solidFill>
            <a:srgbClr val="F08A34"/>
          </a:solidFill>
        </p:spPr>
        <p:txBody>
          <a:bodyPr wrap="square" rtlCol="0">
            <a:spAutoFit/>
          </a:bodyPr>
          <a:lstStyle/>
          <a:p>
            <a:pPr marL="1828800" lvl="3" indent="-457200" algn="l" rtl="0">
              <a:buAutoNum type="alphaUcPeriod"/>
            </a:pPr>
            <a:r>
              <a:rPr lang="tr" sz="2400" b="0" i="0" u="none" baseline="0" dirty="0">
                <a:solidFill>
                  <a:schemeClr val="bg1"/>
                </a:solidFill>
                <a:latin typeface="+mj-lt"/>
              </a:rPr>
              <a:t>Bir dizüstü bilgisayar içindeki bir ağ kartı</a:t>
            </a:r>
          </a:p>
          <a:p>
            <a:pPr marL="1828800" lvl="3" indent="-457200" algn="l" rtl="0">
              <a:buAutoNum type="alphaUcPeriod"/>
            </a:pPr>
            <a:r>
              <a:rPr lang="tr" sz="2400" b="0" i="0" u="none" baseline="0" dirty="0">
                <a:solidFill>
                  <a:schemeClr val="bg1"/>
                </a:solidFill>
                <a:latin typeface="+mj-lt"/>
              </a:rPr>
              <a:t>Mobil bir cihaz içindeki bir işlemci</a:t>
            </a:r>
          </a:p>
          <a:p>
            <a:pPr marL="1828800" lvl="3" indent="-457200" algn="l" rtl="0">
              <a:buAutoNum type="alphaUcPeriod"/>
            </a:pPr>
            <a:r>
              <a:rPr lang="tr" sz="2400" b="0" i="0" u="none" baseline="0" dirty="0">
                <a:solidFill>
                  <a:schemeClr val="bg1"/>
                </a:solidFill>
                <a:latin typeface="+mj-lt"/>
              </a:rPr>
              <a:t>Bir dizüstü bilgisayar içindeki bir sabit disk</a:t>
            </a:r>
          </a:p>
          <a:p>
            <a:pPr marL="1828800" lvl="3" indent="-457200" algn="l" rtl="0">
              <a:buAutoNum type="alphaUcPeriod"/>
            </a:pPr>
            <a:r>
              <a:rPr lang="tr" sz="2400" b="0" i="0" u="none" baseline="0" dirty="0">
                <a:solidFill>
                  <a:schemeClr val="bg1"/>
                </a:solidFill>
                <a:latin typeface="+mj-lt"/>
              </a:rPr>
              <a:t>Bir masaüstü bilgisayar içindeki ekran kartı</a:t>
            </a:r>
          </a:p>
        </p:txBody>
      </p:sp>
      <p:sp>
        <p:nvSpPr>
          <p:cNvPr id="12" name="TextBox 11">
            <a:extLst>
              <a:ext uri="{FF2B5EF4-FFF2-40B4-BE49-F238E27FC236}">
                <a16:creationId xmlns:a16="http://schemas.microsoft.com/office/drawing/2014/main" id="{E75702A7-7EF5-41B1-83AA-F3F0AACE8FD2}"/>
              </a:ext>
            </a:extLst>
          </p:cNvPr>
          <p:cNvSpPr txBox="1"/>
          <p:nvPr/>
        </p:nvSpPr>
        <p:spPr>
          <a:xfrm>
            <a:off x="476855" y="3912106"/>
            <a:ext cx="8254248" cy="2677656"/>
          </a:xfrm>
          <a:prstGeom prst="rect">
            <a:avLst/>
          </a:prstGeom>
          <a:solidFill>
            <a:schemeClr val="tx1">
              <a:lumMod val="65000"/>
              <a:lumOff val="35000"/>
            </a:schemeClr>
          </a:solidFill>
        </p:spPr>
        <p:txBody>
          <a:bodyPr wrap="square" rtlCol="0">
            <a:spAutoFit/>
          </a:bodyPr>
          <a:lstStyle/>
          <a:p>
            <a:pPr algn="ctr" rtl="0"/>
            <a:r>
              <a:rPr lang="tr" sz="2400" b="0" i="0" u="none" baseline="0" dirty="0">
                <a:solidFill>
                  <a:schemeClr val="bg1"/>
                </a:solidFill>
                <a:latin typeface="+mj-lt"/>
              </a:rPr>
              <a:t>Doğru cevap C</a:t>
            </a:r>
          </a:p>
          <a:p>
            <a:pPr algn="ctr" rtl="0"/>
            <a:endParaRPr lang="tr" sz="2400" dirty="0">
              <a:solidFill>
                <a:schemeClr val="bg1"/>
              </a:solidFill>
              <a:latin typeface="+mj-lt"/>
            </a:endParaRPr>
          </a:p>
          <a:p>
            <a:pPr algn="ctr" rtl="0"/>
            <a:r>
              <a:rPr lang="tr" sz="2400" b="0" i="0" u="none" baseline="0" dirty="0">
                <a:solidFill>
                  <a:schemeClr val="bg1"/>
                </a:solidFill>
                <a:latin typeface="+mj-lt"/>
              </a:rPr>
              <a:t>Sabit disk, bir bilgisayar veya dizüstü bilgisayarda dosyaların depolandığı ana alan olduğundan elektronik delilleri içermesi en olası bileşendir.</a:t>
            </a:r>
          </a:p>
          <a:p>
            <a:pPr algn="ctr" rtl="0"/>
            <a:r>
              <a:rPr lang="tr" sz="2400" b="0" i="0" u="none" baseline="0" dirty="0">
                <a:solidFill>
                  <a:schemeClr val="bg1"/>
                </a:solidFill>
                <a:latin typeface="+mj-lt"/>
              </a:rPr>
              <a:t>Ağ kartları, işlemciler ve ekran kartlarında faydalı delil olması pek olası değildir.</a:t>
            </a:r>
          </a:p>
        </p:txBody>
      </p:sp>
    </p:spTree>
    <p:extLst>
      <p:ext uri="{BB962C8B-B14F-4D97-AF65-F5344CB8AC3E}">
        <p14:creationId xmlns:p14="http://schemas.microsoft.com/office/powerpoint/2010/main" val="11319972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3" grpId="0" animBg="1"/>
      <p:bldP spid="12"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33481522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tr"/>
          </a:p>
        </p:txBody>
      </p:sp>
      <p:sp>
        <p:nvSpPr>
          <p:cNvPr id="53251" name="TextBox 7"/>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Oturum içeriği</a:t>
            </a:r>
            <a:endParaRPr lang="tr" sz="2000" dirty="0">
              <a:solidFill>
                <a:schemeClr val="bg1"/>
              </a:solidFill>
              <a:latin typeface="Verdana" charset="0"/>
              <a:cs typeface="Verdana" charset="0"/>
            </a:endParaRPr>
          </a:p>
        </p:txBody>
      </p:sp>
      <p:sp>
        <p:nvSpPr>
          <p:cNvPr id="3" name="Content Placeholder 2">
            <a:extLst>
              <a:ext uri="{FF2B5EF4-FFF2-40B4-BE49-F238E27FC236}">
                <a16:creationId xmlns:a16="http://schemas.microsoft.com/office/drawing/2014/main" id="{77B18497-BF37-4A20-ABA6-353886C26CA1}"/>
              </a:ext>
            </a:extLst>
          </p:cNvPr>
          <p:cNvSpPr>
            <a:spLocks noGrp="1"/>
          </p:cNvSpPr>
          <p:nvPr>
            <p:ph idx="4294967295"/>
          </p:nvPr>
        </p:nvSpPr>
        <p:spPr>
          <a:xfrm>
            <a:off x="287337" y="1266024"/>
            <a:ext cx="8569325" cy="5240337"/>
          </a:xfrm>
        </p:spPr>
        <p:txBody>
          <a:bodyPr>
            <a:normAutofit/>
          </a:bodyPr>
          <a:lstStyle/>
          <a:p>
            <a:pPr marL="514350" indent="-514350" algn="l" rtl="0">
              <a:lnSpc>
                <a:spcPct val="150000"/>
              </a:lnSpc>
              <a:buFont typeface="+mj-lt"/>
              <a:buAutoNum type="arabicPeriod"/>
            </a:pPr>
            <a:r>
              <a:rPr lang="tr" b="0" i="0" u="none" baseline="0">
                <a:ea typeface="Verdana" panose="020B0604030504040204" pitchFamily="34" charset="0"/>
              </a:rPr>
              <a:t>Bilgisayar parçaları ve işlevleri</a:t>
            </a:r>
          </a:p>
          <a:p>
            <a:pPr marL="514350" indent="-514350" algn="l" rtl="0">
              <a:lnSpc>
                <a:spcPct val="150000"/>
              </a:lnSpc>
              <a:buFont typeface="+mj-lt"/>
              <a:buAutoNum type="arabicPeriod"/>
            </a:pPr>
            <a:r>
              <a:rPr lang="tr" b="0" i="0" u="none" baseline="0">
                <a:ea typeface="Verdana" panose="020B0604030504040204" pitchFamily="34" charset="0"/>
              </a:rPr>
              <a:t>İnternet ekipmanları ve nasıl ortaya çıktıkları</a:t>
            </a:r>
          </a:p>
          <a:p>
            <a:pPr marL="514350" indent="-514350" algn="l" rtl="0">
              <a:lnSpc>
                <a:spcPct val="150000"/>
              </a:lnSpc>
              <a:buFont typeface="+mj-lt"/>
              <a:buAutoNum type="arabicPeriod"/>
            </a:pPr>
            <a:r>
              <a:rPr lang="tr" b="0" i="0" u="none" baseline="0">
                <a:ea typeface="Verdana" panose="020B0604030504040204" pitchFamily="34" charset="0"/>
              </a:rPr>
              <a:t>İnternete bağlanmak</a:t>
            </a:r>
          </a:p>
          <a:p>
            <a:pPr marL="514350" indent="-514350" algn="l" rtl="0">
              <a:lnSpc>
                <a:spcPct val="150000"/>
              </a:lnSpc>
              <a:buFont typeface="+mj-lt"/>
              <a:buAutoNum type="arabicPeriod"/>
            </a:pPr>
            <a:r>
              <a:rPr lang="tr" b="0" i="0" u="none" baseline="0">
                <a:ea typeface="Verdana" panose="020B0604030504040204" pitchFamily="34" charset="0"/>
              </a:rPr>
              <a:t>İnternet hizmetleri ve uygulamaları</a:t>
            </a:r>
          </a:p>
          <a:p>
            <a:pPr marL="514350" indent="-514350" algn="l" rtl="0">
              <a:lnSpc>
                <a:spcPct val="150000"/>
              </a:lnSpc>
              <a:buFont typeface="+mj-lt"/>
              <a:buAutoNum type="arabicPeriod"/>
            </a:pPr>
            <a:r>
              <a:rPr lang="tr" b="0" i="0" u="none" baseline="0">
                <a:ea typeface="Verdana" panose="020B0604030504040204" pitchFamily="34" charset="0"/>
              </a:rPr>
              <a:t>Derin ağ, anonimlik ve Karanlık Ağ </a:t>
            </a:r>
          </a:p>
        </p:txBody>
      </p:sp>
    </p:spTree>
    <p:extLst>
      <p:ext uri="{BB962C8B-B14F-4D97-AF65-F5344CB8AC3E}">
        <p14:creationId xmlns:p14="http://schemas.microsoft.com/office/powerpoint/2010/main" val="273572336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BA244C-489D-417D-B8AB-CB954192CB36}"/>
              </a:ext>
            </a:extLst>
          </p:cNvPr>
          <p:cNvSpPr>
            <a:spLocks noGrp="1"/>
          </p:cNvSpPr>
          <p:nvPr>
            <p:ph type="title"/>
          </p:nvPr>
        </p:nvSpPr>
        <p:spPr/>
        <p:txBody>
          <a:bodyPr/>
          <a:lstStyle/>
          <a:p>
            <a:pPr algn="l" rtl="0"/>
            <a:r>
              <a:rPr lang="tr" b="1" i="0" u="none" baseline="0" dirty="0"/>
              <a:t>İnternet </a:t>
            </a:r>
            <a:r>
              <a:rPr lang="tr" b="1" i="0" u="none" baseline="0" dirty="0" smtClean="0"/>
              <a:t>ekİpmanlarI ve nasIl </a:t>
            </a:r>
            <a:r>
              <a:rPr lang="tr" b="1" i="0" u="none" baseline="0" dirty="0"/>
              <a:t>ortaya </a:t>
            </a:r>
            <a:r>
              <a:rPr lang="tr" b="1" i="0" u="none" baseline="0" dirty="0" smtClean="0"/>
              <a:t>ÇIKTIKLARI</a:t>
            </a:r>
            <a:endParaRPr lang="tr" b="1" i="0" u="none" baseline="0" dirty="0"/>
          </a:p>
        </p:txBody>
      </p:sp>
      <p:sp>
        <p:nvSpPr>
          <p:cNvPr id="3" name="Text Placeholder 2">
            <a:extLst>
              <a:ext uri="{FF2B5EF4-FFF2-40B4-BE49-F238E27FC236}">
                <a16:creationId xmlns:a16="http://schemas.microsoft.com/office/drawing/2014/main" id="{E380FE40-902C-48A0-8E4E-962AA387FB67}"/>
              </a:ext>
            </a:extLst>
          </p:cNvPr>
          <p:cNvSpPr>
            <a:spLocks noGrp="1"/>
          </p:cNvSpPr>
          <p:nvPr>
            <p:ph type="body" idx="1"/>
          </p:nvPr>
        </p:nvSpPr>
        <p:spPr/>
        <p:txBody>
          <a:bodyPr/>
          <a:lstStyle/>
          <a:p>
            <a:pPr algn="l" rtl="0"/>
            <a:r>
              <a:rPr lang="tr" b="0" i="0" u="none" baseline="0"/>
              <a:t>Bilgisayar ve İnternet ile İlgili Temel Bilgiler</a:t>
            </a:r>
          </a:p>
        </p:txBody>
      </p:sp>
      <p:sp>
        <p:nvSpPr>
          <p:cNvPr id="6" name="TextBox 7">
            <a:extLst>
              <a:ext uri="{FF2B5EF4-FFF2-40B4-BE49-F238E27FC236}">
                <a16:creationId xmlns:a16="http://schemas.microsoft.com/office/drawing/2014/main" id="{EE44B28D-96A4-4B71-A353-916AB5467157}"/>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Bölüm 2</a:t>
            </a:r>
            <a:endParaRPr lang="tr" sz="2000" dirty="0">
              <a:solidFill>
                <a:schemeClr val="bg1"/>
              </a:solidFill>
              <a:latin typeface="Verdana" charset="0"/>
              <a:cs typeface="Verdana" charset="0"/>
            </a:endParaRPr>
          </a:p>
        </p:txBody>
      </p:sp>
    </p:spTree>
    <p:extLst>
      <p:ext uri="{BB962C8B-B14F-4D97-AF65-F5344CB8AC3E}">
        <p14:creationId xmlns:p14="http://schemas.microsoft.com/office/powerpoint/2010/main" val="337276439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Ağlar</a:t>
            </a:r>
            <a:endParaRPr lang="tr"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341632" y="1270000"/>
            <a:ext cx="8460736" cy="5183188"/>
          </a:xfrm>
        </p:spPr>
        <p:txBody>
          <a:bodyPr/>
          <a:lstStyle/>
          <a:p>
            <a:pPr marL="0" indent="0" algn="l" rtl="0">
              <a:buNone/>
            </a:pPr>
            <a:r>
              <a:rPr lang="tr" b="0" i="0" u="none" baseline="0" dirty="0"/>
              <a:t>Ağ terminolojisi</a:t>
            </a:r>
          </a:p>
          <a:p>
            <a:pPr algn="l" rtl="0"/>
            <a:r>
              <a:rPr lang="tr" sz="2400" b="1" i="0" u="none" baseline="0" dirty="0">
                <a:solidFill>
                  <a:srgbClr val="0070C0"/>
                </a:solidFill>
              </a:rPr>
              <a:t>IP Adresi </a:t>
            </a:r>
            <a:r>
              <a:rPr lang="tr" sz="2400" b="0" i="0" u="none" baseline="0" dirty="0"/>
              <a:t>– bir ağdaki özgün bir kimliktir *</a:t>
            </a:r>
          </a:p>
          <a:p>
            <a:pPr algn="l" rtl="0"/>
            <a:r>
              <a:rPr lang="tr" sz="2400" b="1" i="0" u="none" baseline="0" dirty="0">
                <a:solidFill>
                  <a:srgbClr val="0070C0"/>
                </a:solidFill>
              </a:rPr>
              <a:t>Port</a:t>
            </a:r>
            <a:r>
              <a:rPr lang="tr" sz="2400" b="0" i="0" u="none" baseline="0" dirty="0"/>
              <a:t> – ağ iletişimi için bir uç noktadır</a:t>
            </a:r>
          </a:p>
          <a:p>
            <a:pPr lvl="1" algn="l" rtl="0"/>
            <a:r>
              <a:rPr lang="tr" sz="2000" b="0" i="0" u="none" baseline="0" dirty="0"/>
              <a:t>Sanal yapılardır; fiziksel olarak mevcut değildirler (65.536 tane)</a:t>
            </a:r>
          </a:p>
          <a:p>
            <a:pPr lvl="1" algn="l" rtl="0"/>
            <a:r>
              <a:rPr lang="tr" sz="2000" b="0" i="0" u="none" baseline="0" dirty="0"/>
              <a:t>Aynı bilgisayarda farklı uygulamaların ağ kaynaklarını kullanmalarına olanak tanırlar. Örneğin: </a:t>
            </a:r>
          </a:p>
          <a:p>
            <a:pPr lvl="2" algn="l" rtl="0"/>
            <a:r>
              <a:rPr lang="tr" sz="1800" b="0" i="0" u="none" baseline="0" dirty="0"/>
              <a:t>İnternette tarama (HTTP)		Port 80</a:t>
            </a:r>
          </a:p>
          <a:p>
            <a:pPr lvl="2" algn="l" rtl="0"/>
            <a:r>
              <a:rPr lang="tr" sz="1800" b="0" i="0" u="none" baseline="0" dirty="0"/>
              <a:t>İnternette güvenli tarama (HTTP)	Port 443</a:t>
            </a:r>
          </a:p>
          <a:p>
            <a:pPr lvl="2" algn="l" rtl="0"/>
            <a:r>
              <a:rPr lang="tr" sz="1800" b="0" i="0" u="none" baseline="0" dirty="0"/>
              <a:t>Basit posta (SMTP)		Port 25</a:t>
            </a:r>
          </a:p>
          <a:p>
            <a:pPr algn="l" rtl="0"/>
            <a:r>
              <a:rPr lang="tr" sz="2400" b="0" i="0" u="none" baseline="0" dirty="0"/>
              <a:t>TCP </a:t>
            </a:r>
            <a:r>
              <a:rPr lang="tr" sz="2400" b="1" i="0" u="none" baseline="0" dirty="0">
                <a:solidFill>
                  <a:srgbClr val="0070C0"/>
                </a:solidFill>
              </a:rPr>
              <a:t>‘Soket’ </a:t>
            </a:r>
            <a:r>
              <a:rPr lang="tr" sz="2400" b="0" i="0" u="none" baseline="0" dirty="0"/>
              <a:t>– IP adresi ile portun kombinasyonudur</a:t>
            </a:r>
          </a:p>
        </p:txBody>
      </p:sp>
    </p:spTree>
    <p:extLst>
      <p:ext uri="{BB962C8B-B14F-4D97-AF65-F5344CB8AC3E}">
        <p14:creationId xmlns:p14="http://schemas.microsoft.com/office/powerpoint/2010/main" val="34723809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Ağlar</a:t>
            </a:r>
            <a:endParaRPr lang="tr"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355023" y="1270001"/>
            <a:ext cx="7116763" cy="5041180"/>
          </a:xfrm>
        </p:spPr>
        <p:txBody>
          <a:bodyPr/>
          <a:lstStyle/>
          <a:p>
            <a:pPr marL="0" indent="0" algn="l" rtl="0">
              <a:buNone/>
            </a:pPr>
            <a:r>
              <a:rPr lang="tr" b="0" i="0" u="none" baseline="0"/>
              <a:t>Ağ donanımları</a:t>
            </a:r>
          </a:p>
          <a:p>
            <a:pPr algn="l" rtl="0"/>
            <a:r>
              <a:rPr lang="tr" sz="2400" b="1" i="0" u="none" baseline="0">
                <a:solidFill>
                  <a:srgbClr val="0070C0"/>
                </a:solidFill>
              </a:rPr>
              <a:t>Sunucu</a:t>
            </a:r>
            <a:endParaRPr lang="tr" dirty="0"/>
          </a:p>
          <a:p>
            <a:pPr lvl="1" algn="l" rtl="0"/>
            <a:r>
              <a:rPr lang="tr" sz="2000" b="0" i="0" u="none" baseline="0"/>
              <a:t>Diğer bilgisayarlara bilgi veya 'hizmetler' sağlar.</a:t>
            </a:r>
          </a:p>
          <a:p>
            <a:pPr algn="l" rtl="0"/>
            <a:r>
              <a:rPr lang="tr" sz="2400" b="1" i="0" u="none" baseline="0">
                <a:solidFill>
                  <a:srgbClr val="0070C0"/>
                </a:solidFill>
              </a:rPr>
              <a:t>Ağ Göbeği</a:t>
            </a:r>
            <a:endParaRPr lang="tr" dirty="0"/>
          </a:p>
          <a:p>
            <a:pPr lvl="1" algn="l" rtl="0"/>
            <a:r>
              <a:rPr lang="tr" sz="2000" b="0" i="0" u="none" baseline="0"/>
              <a:t>Ağ cihazlarını birbirlerine bağlamak için kullanılır.</a:t>
            </a:r>
          </a:p>
          <a:p>
            <a:pPr algn="l" rtl="0"/>
            <a:r>
              <a:rPr lang="tr" sz="2400" b="1" i="0" u="none" baseline="0">
                <a:solidFill>
                  <a:srgbClr val="0070C0"/>
                </a:solidFill>
              </a:rPr>
              <a:t>Ağ Anahtarı</a:t>
            </a:r>
            <a:endParaRPr lang="tr" dirty="0"/>
          </a:p>
          <a:p>
            <a:pPr lvl="1" algn="l" rtl="0"/>
            <a:r>
              <a:rPr lang="tr" sz="2000" b="0" i="0" u="none" baseline="0"/>
              <a:t>Ağ cihazlarını birbirlerine biraz daha zekice bağlamak için kullanılır.</a:t>
            </a:r>
          </a:p>
          <a:p>
            <a:pPr algn="l" rtl="0"/>
            <a:r>
              <a:rPr lang="tr" sz="2400" b="1" i="0" u="none" baseline="0">
                <a:solidFill>
                  <a:srgbClr val="0070C0"/>
                </a:solidFill>
              </a:rPr>
              <a:t>Yönlendirici</a:t>
            </a:r>
            <a:endParaRPr lang="tr" dirty="0"/>
          </a:p>
          <a:p>
            <a:pPr lvl="1" algn="l" rtl="0"/>
            <a:r>
              <a:rPr lang="tr" sz="2000" b="0" i="0" u="none" baseline="0"/>
              <a:t>Bir paketin gönderilmesi gereken bir sonraki ağ noktasını belirlemek için kullanılır ve bu yüzden 2 ağa bağlı olmalıdır.</a:t>
            </a:r>
          </a:p>
        </p:txBody>
      </p:sp>
      <p:pic>
        <p:nvPicPr>
          <p:cNvPr id="7" name="Bild 5">
            <a:extLst>
              <a:ext uri="{FF2B5EF4-FFF2-40B4-BE49-F238E27FC236}">
                <a16:creationId xmlns:a16="http://schemas.microsoft.com/office/drawing/2014/main" id="{CDF4CD36-96DF-49BC-A708-2C6448E06A28}"/>
              </a:ext>
            </a:extLst>
          </p:cNvPr>
          <p:cNvPicPr>
            <a:picLocks noChangeAspect="1"/>
          </p:cNvPicPr>
          <p:nvPr/>
        </p:nvPicPr>
        <p:blipFill>
          <a:blip r:embed="rId3" cstate="print"/>
          <a:stretch>
            <a:fillRect/>
          </a:stretch>
        </p:blipFill>
        <p:spPr>
          <a:xfrm>
            <a:off x="7143286" y="1270001"/>
            <a:ext cx="1645691" cy="1396344"/>
          </a:xfrm>
          <a:prstGeom prst="rect">
            <a:avLst/>
          </a:prstGeom>
        </p:spPr>
      </p:pic>
      <p:pic>
        <p:nvPicPr>
          <p:cNvPr id="8" name="Picture 33">
            <a:extLst>
              <a:ext uri="{FF2B5EF4-FFF2-40B4-BE49-F238E27FC236}">
                <a16:creationId xmlns:a16="http://schemas.microsoft.com/office/drawing/2014/main" id="{9EDBBE4D-74E1-4382-93C2-99FA434F8E59}"/>
              </a:ext>
            </a:extLst>
          </p:cNvPr>
          <p:cNvPicPr/>
          <p:nvPr/>
        </p:nvPicPr>
        <p:blipFill rotWithShape="1">
          <a:blip r:embed="rId4" cstate="print">
            <a:extLst>
              <a:ext uri="{28A0092B-C50C-407E-A947-70E740481C1C}">
                <a14:useLocalDpi xmlns:a14="http://schemas.microsoft.com/office/drawing/2010/main" val="0"/>
              </a:ext>
            </a:extLst>
          </a:blip>
          <a:srcRect b="11064"/>
          <a:stretch/>
        </p:blipFill>
        <p:spPr>
          <a:xfrm>
            <a:off x="7533033" y="2893141"/>
            <a:ext cx="1610967" cy="967908"/>
          </a:xfrm>
          <a:prstGeom prst="rect">
            <a:avLst/>
          </a:prstGeom>
        </p:spPr>
      </p:pic>
      <p:pic>
        <p:nvPicPr>
          <p:cNvPr id="13" name="Picture 57">
            <a:extLst>
              <a:ext uri="{FF2B5EF4-FFF2-40B4-BE49-F238E27FC236}">
                <a16:creationId xmlns:a16="http://schemas.microsoft.com/office/drawing/2014/main" id="{394458DF-D353-41FD-8A76-F8717D511ABA}"/>
              </a:ext>
            </a:extLst>
          </p:cNvPr>
          <p:cNvPicPr/>
          <p:nvPr/>
        </p:nvPicPr>
        <p:blipFill rotWithShape="1">
          <a:blip r:embed="rId5" cstate="print">
            <a:extLst>
              <a:ext uri="{28A0092B-C50C-407E-A947-70E740481C1C}">
                <a14:useLocalDpi xmlns:a14="http://schemas.microsoft.com/office/drawing/2010/main" val="0"/>
              </a:ext>
            </a:extLst>
          </a:blip>
          <a:srcRect t="6604" b="21718"/>
          <a:stretch/>
        </p:blipFill>
        <p:spPr>
          <a:xfrm>
            <a:off x="7143286" y="4102524"/>
            <a:ext cx="1875365" cy="835244"/>
          </a:xfrm>
          <a:prstGeom prst="rect">
            <a:avLst/>
          </a:prstGeom>
        </p:spPr>
      </p:pic>
      <p:pic>
        <p:nvPicPr>
          <p:cNvPr id="14" name="Bild 4">
            <a:extLst>
              <a:ext uri="{FF2B5EF4-FFF2-40B4-BE49-F238E27FC236}">
                <a16:creationId xmlns:a16="http://schemas.microsoft.com/office/drawing/2014/main" id="{BA06BF47-1954-4C17-950A-2C60DB3F5872}"/>
              </a:ext>
            </a:extLst>
          </p:cNvPr>
          <p:cNvPicPr>
            <a:picLocks noChangeAspect="1"/>
          </p:cNvPicPr>
          <p:nvPr/>
        </p:nvPicPr>
        <p:blipFill rotWithShape="1">
          <a:blip r:embed="rId6" cstate="print"/>
          <a:srcRect t="6043"/>
          <a:stretch/>
        </p:blipFill>
        <p:spPr>
          <a:xfrm>
            <a:off x="7367042" y="5179243"/>
            <a:ext cx="1675814" cy="1159748"/>
          </a:xfrm>
          <a:prstGeom prst="rect">
            <a:avLst/>
          </a:prstGeom>
        </p:spPr>
      </p:pic>
    </p:spTree>
    <p:extLst>
      <p:ext uri="{BB962C8B-B14F-4D97-AF65-F5344CB8AC3E}">
        <p14:creationId xmlns:p14="http://schemas.microsoft.com/office/powerpoint/2010/main" val="1929726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
                                            <p:txEl>
                                              <p:pRg st="4" end="4"/>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5" end="5"/>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
                                            <p:txEl>
                                              <p:pRg st="6" end="6"/>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
                                            <p:txEl>
                                              <p:pRg st="7" end="7"/>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2">
                                            <p:txEl>
                                              <p:pRg st="8" end="8"/>
                                            </p:txEl>
                                          </p:spTgt>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Ağlar</a:t>
            </a:r>
            <a:endParaRPr lang="tr"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323056" y="1287769"/>
            <a:ext cx="8497888" cy="5183188"/>
          </a:xfrm>
        </p:spPr>
        <p:txBody>
          <a:bodyPr/>
          <a:lstStyle/>
          <a:p>
            <a:pPr algn="l" rtl="0"/>
            <a:r>
              <a:rPr lang="tr" b="0" i="0" u="none" baseline="0"/>
              <a:t>Ağların genelde kısıtlılıkları vardır.</a:t>
            </a:r>
          </a:p>
          <a:p>
            <a:pPr lvl="1" algn="l" rtl="0"/>
            <a:r>
              <a:rPr lang="tr" b="0" i="0" u="none" baseline="0"/>
              <a:t>Kullanıcı sayısı, bina altyapısı, coğrafi alan vb. gibi</a:t>
            </a:r>
          </a:p>
          <a:p>
            <a:pPr lvl="1" algn="l" rtl="0"/>
            <a:r>
              <a:rPr lang="tr" b="0" i="0" u="none" baseline="0"/>
              <a:t>Ethernet veya kablosuz için geçerlidir</a:t>
            </a:r>
          </a:p>
          <a:p>
            <a:pPr algn="l" rtl="0"/>
            <a:r>
              <a:rPr lang="tr" b="1" i="0" u="none" baseline="0">
                <a:solidFill>
                  <a:srgbClr val="0070C0"/>
                </a:solidFill>
              </a:rPr>
              <a:t>LAN</a:t>
            </a:r>
            <a:r>
              <a:rPr lang="tr" b="0" i="0" u="none" baseline="0"/>
              <a:t> – Yerel Alan Ağı</a:t>
            </a:r>
          </a:p>
          <a:p>
            <a:pPr lvl="1" algn="l" rtl="0"/>
            <a:r>
              <a:rPr lang="tr" b="0" i="0" u="none" baseline="0"/>
              <a:t>Eviniz, ofisiniz, bir okul</a:t>
            </a:r>
          </a:p>
          <a:p>
            <a:pPr algn="l" rtl="0"/>
            <a:r>
              <a:rPr lang="tr" b="1" i="0" u="none" baseline="0">
                <a:solidFill>
                  <a:srgbClr val="0070C0"/>
                </a:solidFill>
              </a:rPr>
              <a:t>WAN</a:t>
            </a:r>
            <a:r>
              <a:rPr lang="tr" b="0" i="0" u="none" baseline="0"/>
              <a:t> – Geniş Alan Ağı</a:t>
            </a:r>
          </a:p>
          <a:p>
            <a:pPr lvl="1" algn="l" rtl="0"/>
            <a:r>
              <a:rPr lang="tr" b="0" i="0" u="none" baseline="0"/>
              <a:t>Bölgesel, ulusal, uluslararası</a:t>
            </a:r>
          </a:p>
        </p:txBody>
      </p:sp>
      <p:pic>
        <p:nvPicPr>
          <p:cNvPr id="21" name="Bild 1">
            <a:extLst>
              <a:ext uri="{FF2B5EF4-FFF2-40B4-BE49-F238E27FC236}">
                <a16:creationId xmlns:a16="http://schemas.microsoft.com/office/drawing/2014/main" id="{E2300DAB-0170-4293-A0FC-3A6880BC8FFE}"/>
              </a:ext>
            </a:extLst>
          </p:cNvPr>
          <p:cNvPicPr>
            <a:picLocks noChangeAspect="1"/>
          </p:cNvPicPr>
          <p:nvPr/>
        </p:nvPicPr>
        <p:blipFill rotWithShape="1">
          <a:blip r:embed="rId3" cstate="print"/>
          <a:srcRect l="1445" t="555" r="1"/>
          <a:stretch/>
        </p:blipFill>
        <p:spPr>
          <a:xfrm>
            <a:off x="6516216" y="2509655"/>
            <a:ext cx="1947487" cy="1310664"/>
          </a:xfrm>
          <a:prstGeom prst="rect">
            <a:avLst/>
          </a:prstGeom>
        </p:spPr>
      </p:pic>
      <p:pic>
        <p:nvPicPr>
          <p:cNvPr id="22" name="Bild 1">
            <a:extLst>
              <a:ext uri="{FF2B5EF4-FFF2-40B4-BE49-F238E27FC236}">
                <a16:creationId xmlns:a16="http://schemas.microsoft.com/office/drawing/2014/main" id="{E55BF866-651A-406E-AA86-506D563A38B0}"/>
              </a:ext>
            </a:extLst>
          </p:cNvPr>
          <p:cNvPicPr>
            <a:picLocks noChangeAspect="1"/>
          </p:cNvPicPr>
          <p:nvPr/>
        </p:nvPicPr>
        <p:blipFill>
          <a:blip r:embed="rId4" cstate="print"/>
          <a:stretch>
            <a:fillRect/>
          </a:stretch>
        </p:blipFill>
        <p:spPr>
          <a:xfrm>
            <a:off x="6497193" y="4166744"/>
            <a:ext cx="1947488" cy="1220087"/>
          </a:xfrm>
          <a:prstGeom prst="rect">
            <a:avLst/>
          </a:prstGeom>
        </p:spPr>
      </p:pic>
      <p:sp>
        <p:nvSpPr>
          <p:cNvPr id="14" name="Content Placeholder 1">
            <a:extLst>
              <a:ext uri="{FF2B5EF4-FFF2-40B4-BE49-F238E27FC236}">
                <a16:creationId xmlns:a16="http://schemas.microsoft.com/office/drawing/2014/main" id="{7A7F0DCC-1FC4-4AE0-AABF-3A2593B7D7C0}"/>
              </a:ext>
            </a:extLst>
          </p:cNvPr>
          <p:cNvSpPr txBox="1">
            <a:spLocks/>
          </p:cNvSpPr>
          <p:nvPr/>
        </p:nvSpPr>
        <p:spPr bwMode="auto">
          <a:xfrm>
            <a:off x="251520" y="5733256"/>
            <a:ext cx="8496944" cy="12490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S PGothic" pitchFamily="34" charset="-128"/>
                <a:cs typeface="MS PGothic"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itchFamily="34" charset="-128"/>
                <a:cs typeface="MS PGothic"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itchFamily="34" charset="-128"/>
                <a:cs typeface="MS PGothic"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rtl="0">
              <a:buNone/>
            </a:pPr>
            <a:r>
              <a:rPr lang="tr" b="1" i="0" u="none" baseline="0">
                <a:solidFill>
                  <a:srgbClr val="FF0000"/>
                </a:solidFill>
              </a:rPr>
              <a:t>İnternet bir WAN'dir.</a:t>
            </a:r>
          </a:p>
        </p:txBody>
      </p:sp>
    </p:spTree>
    <p:extLst>
      <p:ext uri="{BB962C8B-B14F-4D97-AF65-F5344CB8AC3E}">
        <p14:creationId xmlns:p14="http://schemas.microsoft.com/office/powerpoint/2010/main" val="9008418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4" end="4"/>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5" end="5"/>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
                                            <p:txEl>
                                              <p:pRg st="6" end="6"/>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İnternetin temelleri</a:t>
            </a:r>
            <a:endParaRPr lang="tr"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310749" y="1225455"/>
            <a:ext cx="8497888" cy="5183188"/>
          </a:xfrm>
        </p:spPr>
        <p:txBody>
          <a:bodyPr/>
          <a:lstStyle/>
          <a:p>
            <a:pPr marL="0" indent="0" algn="l" rtl="0">
              <a:buNone/>
            </a:pPr>
            <a:r>
              <a:rPr lang="tr" b="0" i="0" u="none" baseline="0"/>
              <a:t>Ağlar</a:t>
            </a:r>
          </a:p>
        </p:txBody>
      </p:sp>
      <p:pic>
        <p:nvPicPr>
          <p:cNvPr id="2050" name="Picture 2" descr="Difference between Circuit Switching and Packet Switching">
            <a:extLst>
              <a:ext uri="{FF2B5EF4-FFF2-40B4-BE49-F238E27FC236}">
                <a16:creationId xmlns:a16="http://schemas.microsoft.com/office/drawing/2014/main" id="{1F957A15-6B35-447E-BCC4-09221C092B6F}"/>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4684" b="67565"/>
          <a:stretch/>
        </p:blipFill>
        <p:spPr bwMode="auto">
          <a:xfrm>
            <a:off x="-180528" y="1916832"/>
            <a:ext cx="4985528" cy="1872208"/>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5">
            <a:extLst>
              <a:ext uri="{FF2B5EF4-FFF2-40B4-BE49-F238E27FC236}">
                <a16:creationId xmlns:a16="http://schemas.microsoft.com/office/drawing/2014/main" id="{FF6CB7C8-057E-43F1-88FD-3D92AD8CADF3}"/>
              </a:ext>
            </a:extLst>
          </p:cNvPr>
          <p:cNvSpPr txBox="1"/>
          <p:nvPr/>
        </p:nvSpPr>
        <p:spPr>
          <a:xfrm>
            <a:off x="4716015" y="2060848"/>
            <a:ext cx="4427985" cy="1938992"/>
          </a:xfrm>
          <a:prstGeom prst="rect">
            <a:avLst/>
          </a:prstGeom>
          <a:solidFill>
            <a:sysClr val="windowText" lastClr="000000">
              <a:lumMod val="65000"/>
              <a:lumOff val="35000"/>
            </a:sysClr>
          </a:solid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tr" sz="2400" b="0" i="0" u="none" strike="noStrike" kern="0" cap="none" spc="0" normalizeH="0" baseline="0">
                <a:ln>
                  <a:noFill/>
                </a:ln>
                <a:solidFill>
                  <a:prstClr val="white"/>
                </a:solidFill>
                <a:effectLst/>
                <a:uLnTx/>
                <a:uFillTx/>
                <a:latin typeface="Calibri"/>
                <a:ea typeface="ＭＳ Ｐゴシック" pitchFamily="-107" charset="-128"/>
              </a:rPr>
              <a:t>Geleneksel haberleşmede anahtarlı devre kullanılıyordu ve iletişimin tamamlanması için bir 'devre' oluşturuluyordu. </a:t>
            </a:r>
            <a:r>
              <a:rPr lang="tr" sz="2400" b="0" i="0" u="none" kern="0" baseline="0">
                <a:solidFill>
                  <a:prstClr val="white"/>
                </a:solidFill>
                <a:latin typeface="Calibri"/>
                <a:ea typeface="ＭＳ Ｐゴシック" pitchFamily="-107" charset="-128"/>
              </a:rPr>
              <a:t>Devre kesildiğinde iletişim de kesiliyordu</a:t>
            </a:r>
            <a:r>
              <a:rPr kumimoji="0" lang="tr" sz="2400" b="0" i="0" u="none" strike="noStrike" kern="0" cap="none" spc="0" normalizeH="0" baseline="0">
                <a:ln>
                  <a:noFill/>
                </a:ln>
                <a:solidFill>
                  <a:prstClr val="white"/>
                </a:solidFill>
                <a:effectLst/>
                <a:uLnTx/>
                <a:uFillTx/>
                <a:latin typeface="Calibri"/>
                <a:ea typeface="ＭＳ Ｐゴシック" pitchFamily="-107" charset="-128"/>
              </a:rPr>
              <a:t> </a:t>
            </a:r>
          </a:p>
        </p:txBody>
      </p:sp>
      <p:pic>
        <p:nvPicPr>
          <p:cNvPr id="13" name="Picture 2" descr="Difference between Circuit Switching and Packet Switching">
            <a:extLst>
              <a:ext uri="{FF2B5EF4-FFF2-40B4-BE49-F238E27FC236}">
                <a16:creationId xmlns:a16="http://schemas.microsoft.com/office/drawing/2014/main" id="{40C029F1-0E83-4D37-91A6-5A454F84F759}"/>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44312" b="49885"/>
          <a:stretch/>
        </p:blipFill>
        <p:spPr bwMode="auto">
          <a:xfrm>
            <a:off x="64779" y="4074902"/>
            <a:ext cx="4494914" cy="316101"/>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a:extLst>
              <a:ext uri="{FF2B5EF4-FFF2-40B4-BE49-F238E27FC236}">
                <a16:creationId xmlns:a16="http://schemas.microsoft.com/office/drawing/2014/main" id="{EC69705E-F839-488A-8141-86AD447A54A2}"/>
              </a:ext>
            </a:extLst>
          </p:cNvPr>
          <p:cNvSpPr/>
          <p:nvPr/>
        </p:nvSpPr>
        <p:spPr>
          <a:xfrm>
            <a:off x="184850" y="4260717"/>
            <a:ext cx="1224136" cy="33491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tr"/>
          </a:p>
        </p:txBody>
      </p:sp>
      <p:pic>
        <p:nvPicPr>
          <p:cNvPr id="15" name="Picture 2" descr="Difference between Circuit Switching and Packet Switching">
            <a:extLst>
              <a:ext uri="{FF2B5EF4-FFF2-40B4-BE49-F238E27FC236}">
                <a16:creationId xmlns:a16="http://schemas.microsoft.com/office/drawing/2014/main" id="{03A13FCD-A2CF-4FA4-840A-8262985D84A3}"/>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65106" b="10760"/>
          <a:stretch/>
        </p:blipFill>
        <p:spPr bwMode="auto">
          <a:xfrm>
            <a:off x="94570" y="4406543"/>
            <a:ext cx="4762500" cy="1393021"/>
          </a:xfrm>
          <a:prstGeom prst="rect">
            <a:avLst/>
          </a:prstGeom>
          <a:noFill/>
          <a:extLst>
            <a:ext uri="{909E8E84-426E-40DD-AFC4-6F175D3DCCD1}">
              <a14:hiddenFill xmlns:a14="http://schemas.microsoft.com/office/drawing/2010/main">
                <a:solidFill>
                  <a:srgbClr val="FFFFFF"/>
                </a:solidFill>
              </a14:hiddenFill>
            </a:ext>
          </a:extLst>
        </p:spPr>
      </p:pic>
      <p:sp>
        <p:nvSpPr>
          <p:cNvPr id="17" name="TextBox 16">
            <a:extLst>
              <a:ext uri="{FF2B5EF4-FFF2-40B4-BE49-F238E27FC236}">
                <a16:creationId xmlns:a16="http://schemas.microsoft.com/office/drawing/2014/main" id="{8195C0BC-8BFC-453F-B199-29A5A55AF0A0}"/>
              </a:ext>
            </a:extLst>
          </p:cNvPr>
          <p:cNvSpPr txBox="1"/>
          <p:nvPr/>
        </p:nvSpPr>
        <p:spPr>
          <a:xfrm>
            <a:off x="4716015" y="4469651"/>
            <a:ext cx="4450815" cy="1938992"/>
          </a:xfrm>
          <a:prstGeom prst="rect">
            <a:avLst/>
          </a:prstGeom>
          <a:solidFill>
            <a:srgbClr val="BDD8F3"/>
          </a:solidFill>
        </p:spPr>
        <p:txBody>
          <a:bodyPr wrap="square" rtlCol="0">
            <a:spAutoFit/>
          </a:bodyPr>
          <a:lstStyle/>
          <a:p>
            <a:pPr algn="r" rtl="0"/>
            <a:r>
              <a:rPr lang="tr" sz="2400" b="0" i="0" u="none" baseline="0">
                <a:solidFill>
                  <a:schemeClr val="tx1">
                    <a:lumMod val="65000"/>
                    <a:lumOff val="35000"/>
                  </a:schemeClr>
                </a:solidFill>
                <a:latin typeface="+mj-lt"/>
              </a:rPr>
              <a:t>İnternet ise paket anahtarlamalı bir ağdır; içerik parçalanır ve hedefe doğru yol alır.</a:t>
            </a:r>
          </a:p>
          <a:p>
            <a:pPr algn="r" rtl="0"/>
            <a:r>
              <a:rPr lang="tr" sz="2400" b="0" i="0" u="none" baseline="0">
                <a:solidFill>
                  <a:schemeClr val="tx1">
                    <a:lumMod val="65000"/>
                    <a:lumOff val="35000"/>
                  </a:schemeClr>
                </a:solidFill>
                <a:latin typeface="+mj-lt"/>
              </a:rPr>
              <a:t>Herhangi bir parça ulaşamazsa iletişim yine de devam edebilir.</a:t>
            </a:r>
          </a:p>
        </p:txBody>
      </p:sp>
    </p:spTree>
    <p:extLst>
      <p:ext uri="{BB962C8B-B14F-4D97-AF65-F5344CB8AC3E}">
        <p14:creationId xmlns:p14="http://schemas.microsoft.com/office/powerpoint/2010/main" val="3785045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3"/>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TCP/IP</a:t>
            </a:r>
            <a:endParaRPr lang="tr"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250825" y="1288853"/>
            <a:ext cx="8642350" cy="5183188"/>
          </a:xfrm>
        </p:spPr>
        <p:txBody>
          <a:bodyPr/>
          <a:lstStyle/>
          <a:p>
            <a:pPr algn="just" rtl="0"/>
            <a:r>
              <a:rPr lang="tr" b="1" i="0" u="none" baseline="0">
                <a:solidFill>
                  <a:srgbClr val="0070C0"/>
                </a:solidFill>
              </a:rPr>
              <a:t>TCP – İletim Kontrol Protokolü</a:t>
            </a:r>
          </a:p>
          <a:p>
            <a:pPr algn="just" rtl="0"/>
            <a:r>
              <a:rPr lang="tr" b="1" i="0" u="none" baseline="0">
                <a:solidFill>
                  <a:srgbClr val="0070C0"/>
                </a:solidFill>
              </a:rPr>
              <a:t>IP – İnternet Protokolü</a:t>
            </a:r>
          </a:p>
          <a:p>
            <a:pPr lvl="1" algn="just" rtl="0"/>
            <a:r>
              <a:rPr lang="tr" b="0" i="0" u="none" baseline="0"/>
              <a:t>Başka protokoller de vardır!</a:t>
            </a:r>
          </a:p>
          <a:p>
            <a:pPr algn="just" rtl="0"/>
            <a:r>
              <a:rPr lang="tr" b="0" i="0" u="none" baseline="0"/>
              <a:t>Verilerin bir ağda nasıl paylaşılıp uçtan uca iletişim sağlandığı ve güvenilir hale getirildiği bu protokollerde belirtilir.</a:t>
            </a:r>
          </a:p>
          <a:p>
            <a:pPr algn="just" rtl="0"/>
            <a:r>
              <a:rPr lang="tr" b="1" i="0" u="none" baseline="0">
                <a:solidFill>
                  <a:srgbClr val="0070C0"/>
                </a:solidFill>
              </a:rPr>
              <a:t>TCP</a:t>
            </a:r>
            <a:r>
              <a:rPr lang="tr" b="0" i="0" u="none" baseline="0"/>
              <a:t>: Kanallar oluşturur, </a:t>
            </a:r>
            <a:r>
              <a:rPr lang="tr" b="1" i="0" u="none" baseline="0">
                <a:solidFill>
                  <a:srgbClr val="0070C0"/>
                </a:solidFill>
              </a:rPr>
              <a:t>paketlerin</a:t>
            </a:r>
            <a:r>
              <a:rPr lang="tr" b="0" i="0" u="none" baseline="0"/>
              <a:t>her uçta birleştirilip parçalanmasını yönetir.</a:t>
            </a:r>
          </a:p>
          <a:p>
            <a:pPr algn="just" rtl="0"/>
            <a:r>
              <a:rPr lang="tr" b="1" i="0" u="none" baseline="0">
                <a:solidFill>
                  <a:srgbClr val="0070C0"/>
                </a:solidFill>
              </a:rPr>
              <a:t>IP</a:t>
            </a:r>
            <a:r>
              <a:rPr lang="tr" b="0" i="0" u="none" baseline="0"/>
              <a:t>: Her </a:t>
            </a:r>
            <a:r>
              <a:rPr lang="tr" b="1" i="0" u="none" baseline="0">
                <a:solidFill>
                  <a:srgbClr val="0070C0"/>
                </a:solidFill>
              </a:rPr>
              <a:t>paketin</a:t>
            </a:r>
            <a:r>
              <a:rPr lang="tr" b="1" i="0" u="none" baseline="0"/>
              <a:t> </a:t>
            </a:r>
            <a:r>
              <a:rPr lang="tr" b="0" i="0" u="none" baseline="0"/>
              <a:t>nasıl adresleneceğini ve yönlendirileceğini tanımlar.</a:t>
            </a:r>
          </a:p>
        </p:txBody>
      </p:sp>
    </p:spTree>
    <p:extLst>
      <p:ext uri="{BB962C8B-B14F-4D97-AF65-F5344CB8AC3E}">
        <p14:creationId xmlns:p14="http://schemas.microsoft.com/office/powerpoint/2010/main" val="360353511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İnternet protokolleri</a:t>
            </a:r>
            <a:endParaRPr lang="tr"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250825" y="1232292"/>
            <a:ext cx="8642350" cy="5183188"/>
          </a:xfrm>
        </p:spPr>
        <p:txBody>
          <a:bodyPr/>
          <a:lstStyle/>
          <a:p>
            <a:pPr algn="l" rtl="0"/>
            <a:r>
              <a:rPr lang="tr" b="1" i="0" u="none" baseline="0">
                <a:solidFill>
                  <a:srgbClr val="0070C0"/>
                </a:solidFill>
              </a:rPr>
              <a:t>HTTP </a:t>
            </a:r>
            <a:r>
              <a:rPr lang="tr" b="0" i="0" u="none" baseline="0"/>
              <a:t>– Hiper Metin Aktarım Protokolü</a:t>
            </a:r>
          </a:p>
          <a:p>
            <a:pPr algn="l" rtl="0"/>
            <a:r>
              <a:rPr lang="tr" b="1" i="0" u="none" baseline="0">
                <a:solidFill>
                  <a:srgbClr val="0070C0"/>
                </a:solidFill>
              </a:rPr>
              <a:t>HTTPS </a:t>
            </a:r>
            <a:r>
              <a:rPr lang="tr" b="0" i="0" u="none" baseline="0"/>
              <a:t>– Güvenli HTTP</a:t>
            </a:r>
          </a:p>
          <a:p>
            <a:pPr algn="l" rtl="0"/>
            <a:r>
              <a:rPr lang="tr" b="1" i="0" u="none" baseline="0">
                <a:solidFill>
                  <a:srgbClr val="0070C0"/>
                </a:solidFill>
              </a:rPr>
              <a:t>SMTP </a:t>
            </a:r>
            <a:r>
              <a:rPr lang="tr" b="0" i="0" u="none" baseline="0"/>
              <a:t>– Basit Posta Aktarım Protokolü</a:t>
            </a:r>
          </a:p>
          <a:p>
            <a:pPr algn="l" rtl="0"/>
            <a:r>
              <a:rPr lang="tr" b="1" i="0" u="none" baseline="0">
                <a:solidFill>
                  <a:srgbClr val="0070C0"/>
                </a:solidFill>
              </a:rPr>
              <a:t>FTP </a:t>
            </a:r>
            <a:r>
              <a:rPr lang="tr" b="0" i="0" u="none" baseline="0"/>
              <a:t>– Dosya Aktarım Protokolü</a:t>
            </a:r>
          </a:p>
          <a:p>
            <a:pPr algn="l" rtl="0"/>
            <a:r>
              <a:rPr lang="tr" b="1" i="0" u="none" baseline="0">
                <a:solidFill>
                  <a:srgbClr val="0070C0"/>
                </a:solidFill>
              </a:rPr>
              <a:t>NNTP </a:t>
            </a:r>
            <a:r>
              <a:rPr lang="tr" b="0" i="0" u="none" baseline="0"/>
              <a:t>– Ağ Haber Aktarma Protokolü</a:t>
            </a:r>
          </a:p>
          <a:p>
            <a:pPr algn="l" rtl="0"/>
            <a:r>
              <a:rPr lang="tr" b="1" i="0" u="none" baseline="0">
                <a:solidFill>
                  <a:srgbClr val="0070C0"/>
                </a:solidFill>
              </a:rPr>
              <a:t>UDP </a:t>
            </a:r>
            <a:r>
              <a:rPr lang="tr" b="0" i="0" u="none" baseline="0"/>
              <a:t>– Kullanıcı Veri Bloku Protokolü</a:t>
            </a:r>
          </a:p>
          <a:p>
            <a:endParaRPr lang="tr" dirty="0"/>
          </a:p>
          <a:p>
            <a:pPr algn="l" rtl="0"/>
            <a:r>
              <a:rPr lang="tr" b="0" i="0" u="none" baseline="0"/>
              <a:t>Protokolün uyulduğunda başarılı iletişime olanak tanıyan kurallar bütünü olduğunu unutmayın.</a:t>
            </a:r>
          </a:p>
        </p:txBody>
      </p:sp>
    </p:spTree>
    <p:extLst>
      <p:ext uri="{BB962C8B-B14F-4D97-AF65-F5344CB8AC3E}">
        <p14:creationId xmlns:p14="http://schemas.microsoft.com/office/powerpoint/2010/main" val="384895755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IPv4</a:t>
            </a:r>
            <a:endParaRPr lang="tr"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250825" y="1270148"/>
            <a:ext cx="8642350" cy="5183188"/>
          </a:xfrm>
        </p:spPr>
        <p:txBody>
          <a:bodyPr/>
          <a:lstStyle/>
          <a:p>
            <a:pPr algn="l" rtl="0"/>
            <a:r>
              <a:rPr lang="tr" b="1" i="0" u="none" baseline="0">
                <a:solidFill>
                  <a:srgbClr val="0070C0"/>
                </a:solidFill>
              </a:rPr>
              <a:t>32-bit</a:t>
            </a:r>
            <a:r>
              <a:rPr lang="tr" b="0" i="0" u="none" baseline="0"/>
              <a:t> adres</a:t>
            </a:r>
          </a:p>
          <a:p>
            <a:pPr algn="l" rtl="0"/>
            <a:r>
              <a:rPr lang="tr" b="0" i="0" u="none" baseline="0"/>
              <a:t>Nokta ile ayrılan dört sayı.</a:t>
            </a:r>
          </a:p>
          <a:p>
            <a:pPr algn="l" rtl="0"/>
            <a:r>
              <a:rPr lang="tr" b="0" i="0" u="none" baseline="0"/>
              <a:t>Her sayı 0 ile 255 arasında olabilir. Örneğin:</a:t>
            </a:r>
          </a:p>
          <a:p>
            <a:pPr marL="0" indent="0" algn="ctr" rtl="0">
              <a:buNone/>
            </a:pPr>
            <a:r>
              <a:rPr lang="tr" b="1" i="0" u="none" baseline="0">
                <a:solidFill>
                  <a:srgbClr val="FF0000"/>
                </a:solidFill>
              </a:rPr>
              <a:t>213.43.112.45</a:t>
            </a:r>
          </a:p>
          <a:p>
            <a:pPr algn="l" rtl="0"/>
            <a:r>
              <a:rPr lang="tr" b="0" i="0" u="none" baseline="0"/>
              <a:t>4.162.314.256 adet olası adres (yaklaşık)</a:t>
            </a:r>
          </a:p>
        </p:txBody>
      </p:sp>
      <p:pic>
        <p:nvPicPr>
          <p:cNvPr id="1026" name="Picture 2" descr="How to Find Your Public IP Address">
            <a:extLst>
              <a:ext uri="{FF2B5EF4-FFF2-40B4-BE49-F238E27FC236}">
                <a16:creationId xmlns:a16="http://schemas.microsoft.com/office/drawing/2014/main" id="{4E286537-1E2E-4F5D-8830-A2DE91D4A014}"/>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364088" y="4466157"/>
            <a:ext cx="3671962" cy="198717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423819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IPv4</a:t>
            </a:r>
            <a:endParaRPr lang="tr"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250824" y="1270075"/>
            <a:ext cx="8642350" cy="5183188"/>
          </a:xfrm>
        </p:spPr>
        <p:txBody>
          <a:bodyPr/>
          <a:lstStyle/>
          <a:p>
            <a:pPr algn="l" rtl="0"/>
            <a:r>
              <a:rPr lang="tr" b="0" i="0" u="none" baseline="0" dirty="0"/>
              <a:t>Özel ve Genel adresler</a:t>
            </a:r>
          </a:p>
          <a:p>
            <a:pPr lvl="1" algn="l" rtl="0"/>
            <a:r>
              <a:rPr lang="tr" b="0" i="0" u="none" baseline="0" dirty="0"/>
              <a:t>Genel IP adresleri – İnternette kullanılır</a:t>
            </a:r>
          </a:p>
          <a:p>
            <a:pPr lvl="1" algn="l" rtl="0"/>
            <a:r>
              <a:rPr lang="tr" b="0" i="0" u="none" baseline="0" dirty="0"/>
              <a:t>Özel IP adresleri – özel ağlarda kullanılır</a:t>
            </a:r>
          </a:p>
          <a:p>
            <a:pPr lvl="1" algn="l" rtl="0"/>
            <a:r>
              <a:rPr lang="tr" b="0" i="0" u="none" baseline="0" dirty="0"/>
              <a:t>Özel olan belirli IP adresi aralıkları vardır</a:t>
            </a:r>
          </a:p>
        </p:txBody>
      </p:sp>
      <p:pic>
        <p:nvPicPr>
          <p:cNvPr id="7" name="Picture 6">
            <a:extLst>
              <a:ext uri="{FF2B5EF4-FFF2-40B4-BE49-F238E27FC236}">
                <a16:creationId xmlns:a16="http://schemas.microsoft.com/office/drawing/2014/main" id="{BF30EB99-9E19-471C-8DBA-9821EAE9FDCE}"/>
              </a:ext>
            </a:extLst>
          </p:cNvPr>
          <p:cNvPicPr>
            <a:picLocks noChangeAspect="1"/>
          </p:cNvPicPr>
          <p:nvPr/>
        </p:nvPicPr>
        <p:blipFill>
          <a:blip r:embed="rId3" cstate="print"/>
          <a:stretch>
            <a:fillRect/>
          </a:stretch>
        </p:blipFill>
        <p:spPr>
          <a:xfrm>
            <a:off x="1286371" y="3861669"/>
            <a:ext cx="6571257" cy="1992575"/>
          </a:xfrm>
          <a:prstGeom prst="rect">
            <a:avLst/>
          </a:prstGeom>
          <a:ln>
            <a:solidFill>
              <a:srgbClr val="0070C0"/>
            </a:solidFill>
          </a:ln>
        </p:spPr>
      </p:pic>
    </p:spTree>
    <p:extLst>
      <p:ext uri="{BB962C8B-B14F-4D97-AF65-F5344CB8AC3E}">
        <p14:creationId xmlns:p14="http://schemas.microsoft.com/office/powerpoint/2010/main" val="615147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IPv6</a:t>
            </a:r>
            <a:endParaRPr lang="tr"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250825" y="1270000"/>
            <a:ext cx="8642350" cy="5183188"/>
          </a:xfrm>
        </p:spPr>
        <p:txBody>
          <a:bodyPr>
            <a:normAutofit lnSpcReduction="10000"/>
          </a:bodyPr>
          <a:lstStyle/>
          <a:p>
            <a:pPr algn="l" rtl="0"/>
            <a:r>
              <a:rPr lang="tr" b="1" i="0" u="none" baseline="0">
                <a:solidFill>
                  <a:srgbClr val="0070C0"/>
                </a:solidFill>
              </a:rPr>
              <a:t>128-bit</a:t>
            </a:r>
            <a:r>
              <a:rPr lang="tr" b="0" i="0" u="none" baseline="0"/>
              <a:t> adres – iki nokta ile ayrılmış 8 değer</a:t>
            </a:r>
          </a:p>
          <a:p>
            <a:pPr algn="l" rtl="0"/>
            <a:r>
              <a:rPr lang="tr" b="0" i="0" u="none" baseline="0"/>
              <a:t>On altılık olarak yazılmış değerler</a:t>
            </a:r>
          </a:p>
          <a:p>
            <a:pPr algn="l" rtl="0"/>
            <a:r>
              <a:rPr lang="tr" b="0" i="0" u="none" baseline="0"/>
              <a:t>Her grup ‘0000’ ile ‘FFFF’ arasında değişiklik gösterebilir. Örneğin:</a:t>
            </a:r>
          </a:p>
          <a:p>
            <a:pPr marL="0" indent="0" algn="ctr" rtl="0">
              <a:buNone/>
            </a:pPr>
            <a:r>
              <a:rPr lang="tr" b="1" i="0" u="none" baseline="0">
                <a:solidFill>
                  <a:srgbClr val="FF0000"/>
                </a:solidFill>
              </a:rPr>
              <a:t>2600:1403:0002:029c:0000:0000:0000:2add</a:t>
            </a:r>
            <a:endParaRPr lang="tr" dirty="0"/>
          </a:p>
          <a:p>
            <a:pPr algn="l" rtl="0"/>
            <a:r>
              <a:rPr lang="tr" b="0" i="0" u="none" baseline="0"/>
              <a:t>Aşağıdaki şekilde kısaltılabilir:</a:t>
            </a:r>
          </a:p>
          <a:p>
            <a:pPr marL="0" indent="0" algn="ctr" rtl="0">
              <a:buNone/>
            </a:pPr>
            <a:r>
              <a:rPr lang="tr" b="1" i="0" u="none" baseline="0">
                <a:solidFill>
                  <a:srgbClr val="FF0000"/>
                </a:solidFill>
              </a:rPr>
              <a:t>2600:1403:2:29c:0:0:0:2add</a:t>
            </a:r>
          </a:p>
          <a:p>
            <a:pPr marL="0" indent="0" algn="ctr" rtl="0">
              <a:buNone/>
            </a:pPr>
            <a:r>
              <a:rPr lang="tr" b="1" i="0" u="none" baseline="0">
                <a:solidFill>
                  <a:srgbClr val="FF0000"/>
                </a:solidFill>
              </a:rPr>
              <a:t>2600:1403:2:29c::2add</a:t>
            </a:r>
          </a:p>
          <a:p>
            <a:pPr marL="0" indent="0" algn="ctr" rtl="0">
              <a:buNone/>
            </a:pPr>
            <a:endParaRPr lang="tr" b="1" dirty="0">
              <a:solidFill>
                <a:srgbClr val="FF0000"/>
              </a:solidFill>
            </a:endParaRPr>
          </a:p>
          <a:p>
            <a:pPr algn="l" rtl="0"/>
            <a:r>
              <a:rPr lang="tr" sz="2400" b="0" i="0" u="none" baseline="0"/>
              <a:t>340.282.366.920.938.000.000.000.000.000.000.000.000 olası değer</a:t>
            </a:r>
            <a:endParaRPr lang="tr" sz="2400" dirty="0"/>
          </a:p>
          <a:p>
            <a:endParaRPr lang="tr" b="1" dirty="0"/>
          </a:p>
        </p:txBody>
      </p:sp>
    </p:spTree>
    <p:extLst>
      <p:ext uri="{BB962C8B-B14F-4D97-AF65-F5344CB8AC3E}">
        <p14:creationId xmlns:p14="http://schemas.microsoft.com/office/powerpoint/2010/main" val="10441386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4" end="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5" end="5"/>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tr"/>
          </a:p>
        </p:txBody>
      </p:sp>
      <p:sp>
        <p:nvSpPr>
          <p:cNvPr id="53251" name="TextBox 7"/>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Oturumun amacı</a:t>
            </a:r>
            <a:endParaRPr lang="tr" sz="2000" dirty="0">
              <a:solidFill>
                <a:schemeClr val="bg1"/>
              </a:solidFill>
              <a:latin typeface="Verdana" charset="0"/>
              <a:cs typeface="Verdana" charset="0"/>
            </a:endParaRPr>
          </a:p>
        </p:txBody>
      </p:sp>
      <p:sp>
        <p:nvSpPr>
          <p:cNvPr id="3" name="Content Placeholder 2">
            <a:extLst>
              <a:ext uri="{FF2B5EF4-FFF2-40B4-BE49-F238E27FC236}">
                <a16:creationId xmlns:a16="http://schemas.microsoft.com/office/drawing/2014/main" id="{77B18497-BF37-4A20-ABA6-353886C26CA1}"/>
              </a:ext>
            </a:extLst>
          </p:cNvPr>
          <p:cNvSpPr>
            <a:spLocks noGrp="1"/>
          </p:cNvSpPr>
          <p:nvPr>
            <p:ph idx="4294967295"/>
          </p:nvPr>
        </p:nvSpPr>
        <p:spPr>
          <a:xfrm>
            <a:off x="215900" y="1284877"/>
            <a:ext cx="8712200" cy="5240337"/>
          </a:xfrm>
        </p:spPr>
        <p:txBody>
          <a:bodyPr>
            <a:normAutofit/>
          </a:bodyPr>
          <a:lstStyle/>
          <a:p>
            <a:pPr marL="0" indent="0" algn="just" rtl="0">
              <a:buNone/>
            </a:pPr>
            <a:r>
              <a:rPr lang="tr-TR" dirty="0"/>
              <a:t>H</a:t>
            </a:r>
            <a:r>
              <a:rPr lang="tr-TR" b="0" i="0" u="none" baseline="0" dirty="0" smtClean="0"/>
              <a:t>âkim</a:t>
            </a:r>
            <a:r>
              <a:rPr lang="tr" b="0" i="0" u="none" baseline="0" dirty="0" smtClean="0"/>
              <a:t> </a:t>
            </a:r>
            <a:r>
              <a:rPr lang="tr" b="0" i="0" u="none" baseline="0" dirty="0"/>
              <a:t>ve Savcıların çalışmaları sırasında karşılaşacakları ve aşağıdaki kullanımlara sahip teknolojiler hakkında bilgi vermektir:</a:t>
            </a:r>
          </a:p>
          <a:p>
            <a:pPr algn="just" rtl="0"/>
            <a:r>
              <a:rPr lang="tr" b="0" i="0" u="none" baseline="0" dirty="0"/>
              <a:t>suçluların suç işlemek için kullandıkları ve </a:t>
            </a:r>
          </a:p>
          <a:p>
            <a:pPr algn="just" rtl="0"/>
            <a:r>
              <a:rPr lang="tr" b="0" i="0" u="none" baseline="0" dirty="0"/>
              <a:t>kolluk kuvvetlerinin işlenen suçları tespit etmek için kullandıkları.</a:t>
            </a:r>
          </a:p>
          <a:p>
            <a:pPr marL="0" indent="0" algn="just" rtl="0">
              <a:buNone/>
            </a:pPr>
            <a:endParaRPr lang="tr" dirty="0"/>
          </a:p>
          <a:p>
            <a:pPr marL="0" indent="0" algn="just" rtl="0">
              <a:buNone/>
            </a:pPr>
            <a:r>
              <a:rPr lang="tr" b="0" i="0" u="none" baseline="0" dirty="0"/>
              <a:t>Amaç, izleyicilerin görevlerinde daha etkin çalışabilmeleri için teknoloji hakkında yeterli bilgi sahibi olmalarını sağlamaktır.</a:t>
            </a:r>
            <a:endParaRPr lang="tr" dirty="0">
              <a:ea typeface="Verdana" panose="020B0604030504040204" pitchFamily="34" charset="0"/>
            </a:endParaRPr>
          </a:p>
        </p:txBody>
      </p:sp>
    </p:spTree>
    <p:extLst>
      <p:ext uri="{BB962C8B-B14F-4D97-AF65-F5344CB8AC3E}">
        <p14:creationId xmlns:p14="http://schemas.microsoft.com/office/powerpoint/2010/main" val="178650214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DNS</a:t>
            </a:r>
            <a:endParaRPr lang="tr"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250825" y="1317134"/>
            <a:ext cx="8642350" cy="5183188"/>
          </a:xfrm>
        </p:spPr>
        <p:txBody>
          <a:bodyPr/>
          <a:lstStyle/>
          <a:p>
            <a:pPr algn="l" rtl="0"/>
            <a:r>
              <a:rPr lang="tr" b="1" i="0" u="none" baseline="0">
                <a:solidFill>
                  <a:srgbClr val="0070C0"/>
                </a:solidFill>
              </a:rPr>
              <a:t>DNS</a:t>
            </a:r>
            <a:r>
              <a:rPr lang="tr" b="0" i="0" u="none" baseline="0"/>
              <a:t> – Alan Adı Sistemi</a:t>
            </a:r>
          </a:p>
          <a:p>
            <a:pPr algn="l" rtl="0"/>
            <a:r>
              <a:rPr lang="tr" b="0" i="0" u="none" baseline="0"/>
              <a:t>İnternette her yerde bir IP adresi vardır</a:t>
            </a:r>
          </a:p>
          <a:p>
            <a:pPr marL="0" indent="0" algn="ctr" rtl="0">
              <a:buNone/>
            </a:pPr>
            <a:r>
              <a:rPr lang="tr" b="1" i="0" u="none" baseline="0">
                <a:solidFill>
                  <a:srgbClr val="FF0000"/>
                </a:solidFill>
              </a:rPr>
              <a:t>123.123.123.123 </a:t>
            </a:r>
            <a:r>
              <a:rPr lang="tr" b="0" i="0" u="none" baseline="0"/>
              <a:t>(bir örnek)</a:t>
            </a:r>
          </a:p>
          <a:p>
            <a:pPr algn="l" rtl="0"/>
            <a:r>
              <a:rPr lang="tr" b="0" i="0" u="none" baseline="0"/>
              <a:t>Ancak biz bir </a:t>
            </a:r>
            <a:r>
              <a:rPr lang="tr" b="1" i="0" u="none" baseline="0">
                <a:solidFill>
                  <a:srgbClr val="0070C0"/>
                </a:solidFill>
              </a:rPr>
              <a:t>URL</a:t>
            </a:r>
            <a:r>
              <a:rPr lang="tr" b="0" i="0" u="none" baseline="0"/>
              <a:t> (Tek Biçimli Kaynak Bulucu) olan </a:t>
            </a:r>
            <a:r>
              <a:rPr lang="tr" b="0" i="0" u="none" baseline="0">
                <a:hlinkClick r:id="rId3"/>
              </a:rPr>
              <a:t>www.coe.int</a:t>
            </a:r>
            <a:r>
              <a:rPr lang="tr" b="0" i="0" u="none" baseline="0"/>
              <a:t> adresine gitmek istiyoruz.</a:t>
            </a:r>
          </a:p>
          <a:p>
            <a:pPr algn="l" rtl="0"/>
            <a:r>
              <a:rPr lang="tr" b="0" i="0" u="none" baseline="0">
                <a:hlinkClick r:id="rId3"/>
              </a:rPr>
              <a:t>www.coe.int</a:t>
            </a:r>
            <a:r>
              <a:rPr lang="tr" b="0" i="0" u="none" baseline="0"/>
              <a:t> adresinin 123.123.123.123 adresine dönüştürülmesi gerekiyor.</a:t>
            </a:r>
          </a:p>
          <a:p>
            <a:pPr algn="l" rtl="0"/>
            <a:r>
              <a:rPr lang="tr" b="0" i="0" u="none" baseline="0"/>
              <a:t>DNS bunu sorguyu çözen bir İnternet telefon rehberiyle etkili bir şekilde yapar.</a:t>
            </a:r>
          </a:p>
        </p:txBody>
      </p:sp>
    </p:spTree>
    <p:extLst>
      <p:ext uri="{BB962C8B-B14F-4D97-AF65-F5344CB8AC3E}">
        <p14:creationId xmlns:p14="http://schemas.microsoft.com/office/powerpoint/2010/main" val="12135041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7">
            <a:extLst>
              <a:ext uri="{FF2B5EF4-FFF2-40B4-BE49-F238E27FC236}">
                <a16:creationId xmlns:a16="http://schemas.microsoft.com/office/drawing/2014/main" id="{5E4BDDFE-543C-4491-903D-8D13C0DC1FBA}"/>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Bilgi kontrolü</a:t>
            </a:r>
            <a:endParaRPr lang="tr" sz="2000" dirty="0">
              <a:solidFill>
                <a:schemeClr val="bg1"/>
              </a:solidFill>
              <a:latin typeface="Verdana" charset="0"/>
              <a:cs typeface="Verdana" charset="0"/>
            </a:endParaRPr>
          </a:p>
        </p:txBody>
      </p:sp>
      <p:sp>
        <p:nvSpPr>
          <p:cNvPr id="11" name="TextBox 10">
            <a:extLst>
              <a:ext uri="{FF2B5EF4-FFF2-40B4-BE49-F238E27FC236}">
                <a16:creationId xmlns:a16="http://schemas.microsoft.com/office/drawing/2014/main" id="{9D3848A9-4745-4BB6-B8CB-6C939829A8B8}"/>
              </a:ext>
            </a:extLst>
          </p:cNvPr>
          <p:cNvSpPr txBox="1"/>
          <p:nvPr/>
        </p:nvSpPr>
        <p:spPr>
          <a:xfrm>
            <a:off x="588962" y="1281981"/>
            <a:ext cx="8030033" cy="461665"/>
          </a:xfrm>
          <a:prstGeom prst="rect">
            <a:avLst/>
          </a:prstGeom>
          <a:solidFill>
            <a:srgbClr val="BDD8F3"/>
          </a:solidFill>
        </p:spPr>
        <p:txBody>
          <a:bodyPr wrap="square" rtlCol="0">
            <a:spAutoFit/>
          </a:bodyPr>
          <a:lstStyle/>
          <a:p>
            <a:pPr algn="ctr" rtl="0"/>
            <a:r>
              <a:rPr lang="tr" sz="2400" b="0" i="0" u="none" baseline="0">
                <a:solidFill>
                  <a:schemeClr val="tx1">
                    <a:lumMod val="65000"/>
                    <a:lumOff val="35000"/>
                  </a:schemeClr>
                </a:solidFill>
                <a:latin typeface="+mj-lt"/>
              </a:rPr>
              <a:t>İnternet hangi tür ağın bir örneğidir?</a:t>
            </a:r>
          </a:p>
        </p:txBody>
      </p:sp>
      <p:sp>
        <p:nvSpPr>
          <p:cNvPr id="13" name="TextBox 12">
            <a:extLst>
              <a:ext uri="{FF2B5EF4-FFF2-40B4-BE49-F238E27FC236}">
                <a16:creationId xmlns:a16="http://schemas.microsoft.com/office/drawing/2014/main" id="{30BD4572-BAB1-4568-B64C-2A9116F6F527}"/>
              </a:ext>
            </a:extLst>
          </p:cNvPr>
          <p:cNvSpPr txBox="1"/>
          <p:nvPr/>
        </p:nvSpPr>
        <p:spPr>
          <a:xfrm>
            <a:off x="588963" y="2342446"/>
            <a:ext cx="8030032" cy="1569660"/>
          </a:xfrm>
          <a:prstGeom prst="rect">
            <a:avLst/>
          </a:prstGeom>
          <a:solidFill>
            <a:srgbClr val="F08A34"/>
          </a:solidFill>
        </p:spPr>
        <p:txBody>
          <a:bodyPr wrap="square" rtlCol="0">
            <a:spAutoFit/>
          </a:bodyPr>
          <a:lstStyle/>
          <a:p>
            <a:pPr marL="1828800" lvl="3" indent="-457200" algn="l" rtl="0">
              <a:buAutoNum type="alphaUcPeriod"/>
            </a:pPr>
            <a:r>
              <a:rPr lang="tr" sz="2400" b="0" i="0" u="none" baseline="0" dirty="0">
                <a:solidFill>
                  <a:schemeClr val="bg1"/>
                </a:solidFill>
                <a:latin typeface="+mj-lt"/>
              </a:rPr>
              <a:t>Devre anahtarlamalı ağ</a:t>
            </a:r>
          </a:p>
          <a:p>
            <a:pPr marL="1828800" lvl="3" indent="-457200" algn="l" rtl="0">
              <a:buAutoNum type="alphaUcPeriod"/>
            </a:pPr>
            <a:r>
              <a:rPr lang="tr" sz="2400" b="0" i="0" u="none" baseline="0" dirty="0">
                <a:solidFill>
                  <a:schemeClr val="bg1"/>
                </a:solidFill>
                <a:latin typeface="+mj-lt"/>
              </a:rPr>
              <a:t>Yer üstü ulaştırma ağı</a:t>
            </a:r>
          </a:p>
          <a:p>
            <a:pPr marL="1828800" lvl="3" indent="-457200" algn="l" rtl="0">
              <a:buAutoNum type="alphaUcPeriod"/>
            </a:pPr>
            <a:r>
              <a:rPr lang="tr" sz="2400" b="0" i="0" u="none" baseline="0" dirty="0">
                <a:solidFill>
                  <a:schemeClr val="bg1"/>
                </a:solidFill>
                <a:latin typeface="+mj-lt"/>
              </a:rPr>
              <a:t>Sosyal ağ</a:t>
            </a:r>
          </a:p>
          <a:p>
            <a:pPr marL="1828800" lvl="3" indent="-457200" algn="l" rtl="0">
              <a:buAutoNum type="alphaUcPeriod"/>
            </a:pPr>
            <a:r>
              <a:rPr lang="tr" sz="2400" b="0" i="0" u="none" baseline="0" dirty="0">
                <a:solidFill>
                  <a:schemeClr val="bg1"/>
                </a:solidFill>
                <a:latin typeface="+mj-lt"/>
              </a:rPr>
              <a:t>Paket anahtarlamalı ağ</a:t>
            </a:r>
          </a:p>
        </p:txBody>
      </p:sp>
      <p:sp>
        <p:nvSpPr>
          <p:cNvPr id="12" name="TextBox 11">
            <a:extLst>
              <a:ext uri="{FF2B5EF4-FFF2-40B4-BE49-F238E27FC236}">
                <a16:creationId xmlns:a16="http://schemas.microsoft.com/office/drawing/2014/main" id="{E75702A7-7EF5-41B1-83AA-F3F0AACE8FD2}"/>
              </a:ext>
            </a:extLst>
          </p:cNvPr>
          <p:cNvSpPr txBox="1"/>
          <p:nvPr/>
        </p:nvSpPr>
        <p:spPr>
          <a:xfrm>
            <a:off x="588962" y="4141574"/>
            <a:ext cx="8030032" cy="2308324"/>
          </a:xfrm>
          <a:prstGeom prst="rect">
            <a:avLst/>
          </a:prstGeom>
          <a:solidFill>
            <a:schemeClr val="tx1">
              <a:lumMod val="65000"/>
              <a:lumOff val="35000"/>
            </a:schemeClr>
          </a:solidFill>
        </p:spPr>
        <p:txBody>
          <a:bodyPr wrap="square" rtlCol="0">
            <a:spAutoFit/>
          </a:bodyPr>
          <a:lstStyle/>
          <a:p>
            <a:pPr algn="ctr" rtl="0"/>
            <a:r>
              <a:rPr lang="tr" sz="2400" b="0" i="0" u="none" baseline="0" dirty="0">
                <a:solidFill>
                  <a:schemeClr val="bg1"/>
                </a:solidFill>
                <a:latin typeface="+mj-lt"/>
              </a:rPr>
              <a:t>Doğru cevap D</a:t>
            </a:r>
          </a:p>
          <a:p>
            <a:pPr algn="ctr" rtl="0"/>
            <a:endParaRPr lang="tr" sz="2400" dirty="0">
              <a:solidFill>
                <a:schemeClr val="bg1"/>
              </a:solidFill>
              <a:latin typeface="+mj-lt"/>
            </a:endParaRPr>
          </a:p>
          <a:p>
            <a:pPr algn="ctr" rtl="0"/>
            <a:r>
              <a:rPr lang="tr" sz="2400" b="0" i="0" u="none" baseline="0" dirty="0">
                <a:solidFill>
                  <a:schemeClr val="bg1"/>
                </a:solidFill>
                <a:latin typeface="+mj-lt"/>
              </a:rPr>
              <a:t>İnternet, verilerin paketlere bölünüp nihai hedefe giderken farklı yollar izleyebildiği bir paket anahtarlamalı ağdır.</a:t>
            </a:r>
          </a:p>
          <a:p>
            <a:pPr algn="ctr" rtl="0"/>
            <a:r>
              <a:rPr lang="tr" sz="2400" b="0" i="0" u="none" baseline="0" dirty="0">
                <a:solidFill>
                  <a:schemeClr val="bg1"/>
                </a:solidFill>
                <a:latin typeface="+mj-lt"/>
              </a:rPr>
              <a:t>Bir devre anahtarlamalı ağ sürekli veri akışı gerektirir.</a:t>
            </a:r>
          </a:p>
        </p:txBody>
      </p:sp>
    </p:spTree>
    <p:extLst>
      <p:ext uri="{BB962C8B-B14F-4D97-AF65-F5344CB8AC3E}">
        <p14:creationId xmlns:p14="http://schemas.microsoft.com/office/powerpoint/2010/main" val="38283005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3" grpId="0" animBg="1"/>
      <p:bldP spid="12"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97002223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BA244C-489D-417D-B8AB-CB954192CB36}"/>
              </a:ext>
            </a:extLst>
          </p:cNvPr>
          <p:cNvSpPr>
            <a:spLocks noGrp="1"/>
          </p:cNvSpPr>
          <p:nvPr>
            <p:ph type="title"/>
          </p:nvPr>
        </p:nvSpPr>
        <p:spPr/>
        <p:txBody>
          <a:bodyPr/>
          <a:lstStyle/>
          <a:p>
            <a:pPr algn="l" rtl="0"/>
            <a:r>
              <a:rPr lang="tr" b="1" i="0" u="none" baseline="0"/>
              <a:t>İnternete bağlanmak</a:t>
            </a:r>
          </a:p>
        </p:txBody>
      </p:sp>
      <p:sp>
        <p:nvSpPr>
          <p:cNvPr id="3" name="Text Placeholder 2">
            <a:extLst>
              <a:ext uri="{FF2B5EF4-FFF2-40B4-BE49-F238E27FC236}">
                <a16:creationId xmlns:a16="http://schemas.microsoft.com/office/drawing/2014/main" id="{E380FE40-902C-48A0-8E4E-962AA387FB67}"/>
              </a:ext>
            </a:extLst>
          </p:cNvPr>
          <p:cNvSpPr>
            <a:spLocks noGrp="1"/>
          </p:cNvSpPr>
          <p:nvPr>
            <p:ph type="body" idx="1"/>
          </p:nvPr>
        </p:nvSpPr>
        <p:spPr/>
        <p:txBody>
          <a:bodyPr/>
          <a:lstStyle/>
          <a:p>
            <a:pPr algn="l" rtl="0"/>
            <a:r>
              <a:rPr lang="tr" b="0" i="0" u="none" baseline="0"/>
              <a:t>Bilgisayar ve İnternet ile İlgili Temel Bilgiler</a:t>
            </a:r>
          </a:p>
        </p:txBody>
      </p:sp>
      <p:sp>
        <p:nvSpPr>
          <p:cNvPr id="6" name="TextBox 7">
            <a:extLst>
              <a:ext uri="{FF2B5EF4-FFF2-40B4-BE49-F238E27FC236}">
                <a16:creationId xmlns:a16="http://schemas.microsoft.com/office/drawing/2014/main" id="{B56E239A-32FB-4A4C-8FCA-79491A7D860B}"/>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Bölüm 3</a:t>
            </a:r>
            <a:endParaRPr lang="tr" sz="2000" dirty="0">
              <a:solidFill>
                <a:schemeClr val="bg1"/>
              </a:solidFill>
              <a:latin typeface="Verdana" charset="0"/>
              <a:cs typeface="Verdana" charset="0"/>
            </a:endParaRPr>
          </a:p>
        </p:txBody>
      </p:sp>
    </p:spTree>
    <p:extLst>
      <p:ext uri="{BB962C8B-B14F-4D97-AF65-F5344CB8AC3E}">
        <p14:creationId xmlns:p14="http://schemas.microsoft.com/office/powerpoint/2010/main" val="108451541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İnternete bağlanmak</a:t>
            </a:r>
            <a:endParaRPr lang="tr" sz="2000" dirty="0">
              <a:solidFill>
                <a:schemeClr val="bg1"/>
              </a:solidFill>
              <a:latin typeface="Verdana" charset="0"/>
              <a:cs typeface="Verdana" charset="0"/>
            </a:endParaRPr>
          </a:p>
        </p:txBody>
      </p:sp>
      <p:sp>
        <p:nvSpPr>
          <p:cNvPr id="13" name="Rectangle 12">
            <a:extLst>
              <a:ext uri="{FF2B5EF4-FFF2-40B4-BE49-F238E27FC236}">
                <a16:creationId xmlns:a16="http://schemas.microsoft.com/office/drawing/2014/main" id="{25E2E7B1-C62E-40A4-B964-16193DCFFEEF}"/>
              </a:ext>
            </a:extLst>
          </p:cNvPr>
          <p:cNvSpPr/>
          <p:nvPr/>
        </p:nvSpPr>
        <p:spPr bwMode="auto">
          <a:xfrm>
            <a:off x="4516440" y="1181100"/>
            <a:ext cx="109802" cy="5311136"/>
          </a:xfrm>
          <a:prstGeom prst="rect">
            <a:avLst/>
          </a:prstGeom>
          <a:solidFill>
            <a:srgbClr val="FF0000"/>
          </a:solidFill>
          <a:ln w="9525" cap="flat" cmpd="sng" algn="ctr">
            <a:solidFill>
              <a:srgbClr val="FF0000"/>
            </a:solidFill>
            <a:prstDash val="solid"/>
            <a:round/>
            <a:headEnd type="none" w="med" len="med"/>
            <a:tailEnd type="none" w="med" len="med"/>
          </a:ln>
          <a:effectLst/>
        </p:spPr>
        <p:txBody>
          <a:bodyPr vert="horz" wrap="square" lIns="0" tIns="0" rIns="0" bIns="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tr" sz="900" b="0" i="0" u="none" strike="noStrike" cap="none" normalizeH="0" baseline="0">
              <a:ln>
                <a:noFill/>
              </a:ln>
              <a:solidFill>
                <a:schemeClr val="tx1"/>
              </a:solidFill>
              <a:effectLst/>
              <a:latin typeface="Arial" charset="0"/>
            </a:endParaRPr>
          </a:p>
        </p:txBody>
      </p:sp>
      <p:pic>
        <p:nvPicPr>
          <p:cNvPr id="14" name="Picture 2" descr="http://cdn.shopclues.net/images/detailed/16529/7658399271429940380_1430199810.jpg">
            <a:extLst>
              <a:ext uri="{FF2B5EF4-FFF2-40B4-BE49-F238E27FC236}">
                <a16:creationId xmlns:a16="http://schemas.microsoft.com/office/drawing/2014/main" id="{F470FA80-4079-48BC-B8A0-20F911D3A51C}"/>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05379" y="1191038"/>
            <a:ext cx="1798212" cy="1227656"/>
          </a:xfrm>
          <a:prstGeom prst="rect">
            <a:avLst/>
          </a:prstGeom>
          <a:noFill/>
          <a:ln>
            <a:solidFill>
              <a:schemeClr val="accent1"/>
            </a:solidFill>
          </a:ln>
          <a:extLst>
            <a:ext uri="{909E8E84-426E-40DD-AFC4-6F175D3DCCD1}">
              <a14:hiddenFill xmlns:a14="http://schemas.microsoft.com/office/drawing/2010/main">
                <a:solidFill>
                  <a:srgbClr val="FFFFFF"/>
                </a:solidFill>
              </a14:hiddenFill>
            </a:ext>
          </a:extLst>
        </p:spPr>
      </p:pic>
      <p:sp>
        <p:nvSpPr>
          <p:cNvPr id="32" name="Right Arrow 32">
            <a:extLst>
              <a:ext uri="{FF2B5EF4-FFF2-40B4-BE49-F238E27FC236}">
                <a16:creationId xmlns:a16="http://schemas.microsoft.com/office/drawing/2014/main" id="{C8C9A70F-A5D6-4B0F-8240-6C84C399D23E}"/>
              </a:ext>
            </a:extLst>
          </p:cNvPr>
          <p:cNvSpPr/>
          <p:nvPr/>
        </p:nvSpPr>
        <p:spPr bwMode="auto">
          <a:xfrm>
            <a:off x="3122041" y="1215628"/>
            <a:ext cx="3431159" cy="1222772"/>
          </a:xfrm>
          <a:prstGeom prst="rightArrow">
            <a:avLst/>
          </a:prstGeom>
          <a:solidFill>
            <a:schemeClr val="bg2"/>
          </a:solidFill>
          <a:ln w="9525" cap="flat" cmpd="sng" algn="ctr">
            <a:noFill/>
            <a:prstDash val="solid"/>
            <a:round/>
            <a:headEnd type="none" w="med" len="med"/>
            <a:tailEnd type="none" w="med" len="med"/>
          </a:ln>
          <a:effectLst/>
        </p:spPr>
        <p:txBody>
          <a:bodyPr vert="horz" wrap="square" lIns="0" tIns="0" rIns="0" bIns="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tr" sz="2000" b="1" i="0" u="none" strike="noStrike" cap="none" normalizeH="0" baseline="0">
                <a:ln>
                  <a:noFill/>
                </a:ln>
                <a:solidFill>
                  <a:schemeClr val="tx1"/>
                </a:solidFill>
                <a:effectLst/>
              </a:rPr>
              <a:t>Özel-Genel takası</a:t>
            </a:r>
          </a:p>
          <a:p>
            <a:pPr marL="0" marR="0" indent="0" algn="ctr" defTabSz="914400" rtl="0" eaLnBrk="1" fontAlgn="base" latinLnBrk="0" hangingPunct="1">
              <a:lnSpc>
                <a:spcPct val="100000"/>
              </a:lnSpc>
              <a:spcBef>
                <a:spcPct val="0"/>
              </a:spcBef>
              <a:spcAft>
                <a:spcPct val="0"/>
              </a:spcAft>
              <a:buClrTx/>
              <a:buSzTx/>
              <a:buFontTx/>
              <a:buNone/>
              <a:tabLst/>
            </a:pPr>
            <a:r>
              <a:rPr lang="tr" sz="2000" b="1" i="0" u="none" baseline="0"/>
              <a:t>(NAT tarafından yapılır)</a:t>
            </a:r>
            <a:endParaRPr kumimoji="0" lang="tr" sz="2000" b="1" i="0" u="none" strike="noStrike" cap="none" normalizeH="0" baseline="0" dirty="0">
              <a:ln>
                <a:noFill/>
              </a:ln>
              <a:solidFill>
                <a:schemeClr val="tx1"/>
              </a:solidFill>
              <a:effectLst/>
            </a:endParaRPr>
          </a:p>
        </p:txBody>
      </p:sp>
      <p:sp>
        <p:nvSpPr>
          <p:cNvPr id="142" name="Rectangle 141">
            <a:extLst>
              <a:ext uri="{FF2B5EF4-FFF2-40B4-BE49-F238E27FC236}">
                <a16:creationId xmlns:a16="http://schemas.microsoft.com/office/drawing/2014/main" id="{70C5CC6A-C09E-4CBD-9033-428B9DA6A9B3}"/>
              </a:ext>
            </a:extLst>
          </p:cNvPr>
          <p:cNvSpPr/>
          <p:nvPr/>
        </p:nvSpPr>
        <p:spPr>
          <a:xfrm>
            <a:off x="1762639" y="1303681"/>
            <a:ext cx="1136148" cy="31339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tr" b="0" i="0" u="none" baseline="0"/>
              <a:t>10.0.0.3</a:t>
            </a:r>
          </a:p>
        </p:txBody>
      </p:sp>
      <p:cxnSp>
        <p:nvCxnSpPr>
          <p:cNvPr id="19" name="Straight Connector 18">
            <a:extLst>
              <a:ext uri="{FF2B5EF4-FFF2-40B4-BE49-F238E27FC236}">
                <a16:creationId xmlns:a16="http://schemas.microsoft.com/office/drawing/2014/main" id="{23FE5D36-49B2-44DF-8DC6-860FD6E395BE}"/>
              </a:ext>
            </a:extLst>
          </p:cNvPr>
          <p:cNvCxnSpPr>
            <a:cxnSpLocks/>
            <a:stCxn id="14" idx="3"/>
            <a:endCxn id="18" idx="1"/>
          </p:cNvCxnSpPr>
          <p:nvPr/>
        </p:nvCxnSpPr>
        <p:spPr>
          <a:xfrm>
            <a:off x="2003591" y="1804866"/>
            <a:ext cx="1340292" cy="1921720"/>
          </a:xfrm>
          <a:prstGeom prst="line">
            <a:avLst/>
          </a:prstGeom>
          <a:ln w="50800">
            <a:solidFill>
              <a:srgbClr val="FF0000"/>
            </a:solidFill>
            <a:headEnd type="stealth"/>
            <a:tailEnd type="stealth"/>
          </a:ln>
        </p:spPr>
        <p:style>
          <a:lnRef idx="2">
            <a:schemeClr val="accent1"/>
          </a:lnRef>
          <a:fillRef idx="0">
            <a:schemeClr val="accent1"/>
          </a:fillRef>
          <a:effectRef idx="1">
            <a:schemeClr val="accent1"/>
          </a:effectRef>
          <a:fontRef idx="minor">
            <a:schemeClr val="tx1"/>
          </a:fontRef>
        </p:style>
      </p:cxnSp>
      <p:pic>
        <p:nvPicPr>
          <p:cNvPr id="15" name="Picture 8" descr="http://grbstech.com/wp-content/uploads/2015/11/MacbookPro.jpg">
            <a:extLst>
              <a:ext uri="{FF2B5EF4-FFF2-40B4-BE49-F238E27FC236}">
                <a16:creationId xmlns:a16="http://schemas.microsoft.com/office/drawing/2014/main" id="{9BF10194-C094-4E37-A836-3787125B1FF2}"/>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99374" y="2487047"/>
            <a:ext cx="1796394" cy="827512"/>
          </a:xfrm>
          <a:prstGeom prst="rect">
            <a:avLst/>
          </a:prstGeom>
          <a:noFill/>
          <a:ln>
            <a:solidFill>
              <a:schemeClr val="accent1"/>
            </a:solidFill>
          </a:ln>
          <a:extLst>
            <a:ext uri="{909E8E84-426E-40DD-AFC4-6F175D3DCCD1}">
              <a14:hiddenFill xmlns:a14="http://schemas.microsoft.com/office/drawing/2010/main">
                <a:solidFill>
                  <a:srgbClr val="FFFFFF"/>
                </a:solidFill>
              </a14:hiddenFill>
            </a:ext>
          </a:extLst>
        </p:spPr>
      </p:pic>
      <p:sp>
        <p:nvSpPr>
          <p:cNvPr id="24" name="Oval 23">
            <a:extLst>
              <a:ext uri="{FF2B5EF4-FFF2-40B4-BE49-F238E27FC236}">
                <a16:creationId xmlns:a16="http://schemas.microsoft.com/office/drawing/2014/main" id="{10B20EB1-16BE-46E3-A0DF-3D5C3C29C603}"/>
              </a:ext>
            </a:extLst>
          </p:cNvPr>
          <p:cNvSpPr/>
          <p:nvPr/>
        </p:nvSpPr>
        <p:spPr>
          <a:xfrm>
            <a:off x="6485176" y="2488141"/>
            <a:ext cx="1323474" cy="1263316"/>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rtl="0"/>
            <a:r>
              <a:rPr lang="tr" sz="2400" b="0" i="0" u="none" baseline="0"/>
              <a:t>İSS</a:t>
            </a:r>
          </a:p>
        </p:txBody>
      </p:sp>
      <p:sp>
        <p:nvSpPr>
          <p:cNvPr id="143" name="Rectangle 142">
            <a:extLst>
              <a:ext uri="{FF2B5EF4-FFF2-40B4-BE49-F238E27FC236}">
                <a16:creationId xmlns:a16="http://schemas.microsoft.com/office/drawing/2014/main" id="{34CCCF8B-E15E-471F-8857-4065CD8DBD6B}"/>
              </a:ext>
            </a:extLst>
          </p:cNvPr>
          <p:cNvSpPr/>
          <p:nvPr/>
        </p:nvSpPr>
        <p:spPr>
          <a:xfrm>
            <a:off x="1217690" y="2519905"/>
            <a:ext cx="1136148" cy="31339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tr" b="0" i="0" u="none" baseline="0"/>
              <a:t>10.0.0.5</a:t>
            </a:r>
          </a:p>
        </p:txBody>
      </p:sp>
      <p:pic>
        <p:nvPicPr>
          <p:cNvPr id="23" name="Picture 14" descr="http://www.balamand.edu.lb/Offices/AdministrativeOffices/InformationTechnology/Services/PublishingImages/wifi.jpg">
            <a:extLst>
              <a:ext uri="{FF2B5EF4-FFF2-40B4-BE49-F238E27FC236}">
                <a16:creationId xmlns:a16="http://schemas.microsoft.com/office/drawing/2014/main" id="{AF422A95-3A43-4FE1-A9E8-6AD532C997AF}"/>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984850" y="2737918"/>
            <a:ext cx="753144" cy="451886"/>
          </a:xfrm>
          <a:prstGeom prst="rect">
            <a:avLst/>
          </a:prstGeom>
          <a:noFill/>
          <a:ln>
            <a:solidFill>
              <a:schemeClr val="accent1"/>
            </a:solidFill>
          </a:ln>
          <a:extLst>
            <a:ext uri="{909E8E84-426E-40DD-AFC4-6F175D3DCCD1}">
              <a14:hiddenFill xmlns:a14="http://schemas.microsoft.com/office/drawing/2010/main">
                <a:solidFill>
                  <a:srgbClr val="FFFFFF"/>
                </a:solidFill>
              </a14:hiddenFill>
            </a:ext>
          </a:extLst>
        </p:spPr>
      </p:pic>
      <p:cxnSp>
        <p:nvCxnSpPr>
          <p:cNvPr id="131" name="Straight Connector 130">
            <a:extLst>
              <a:ext uri="{FF2B5EF4-FFF2-40B4-BE49-F238E27FC236}">
                <a16:creationId xmlns:a16="http://schemas.microsoft.com/office/drawing/2014/main" id="{DB85118D-A3B1-4B01-824C-6D94BD35B994}"/>
              </a:ext>
            </a:extLst>
          </p:cNvPr>
          <p:cNvCxnSpPr>
            <a:cxnSpLocks/>
            <a:stCxn id="15" idx="3"/>
            <a:endCxn id="18" idx="1"/>
          </p:cNvCxnSpPr>
          <p:nvPr/>
        </p:nvCxnSpPr>
        <p:spPr>
          <a:xfrm>
            <a:off x="1995768" y="2900803"/>
            <a:ext cx="1348115" cy="825783"/>
          </a:xfrm>
          <a:prstGeom prst="line">
            <a:avLst/>
          </a:prstGeom>
          <a:ln w="50800">
            <a:solidFill>
              <a:srgbClr val="FF0000"/>
            </a:solidFill>
            <a:prstDash val="sysDot"/>
            <a:headEnd type="stealth"/>
            <a:tailEnd type="stealth"/>
          </a:ln>
        </p:spPr>
        <p:style>
          <a:lnRef idx="2">
            <a:schemeClr val="accent1"/>
          </a:lnRef>
          <a:fillRef idx="0">
            <a:schemeClr val="accent1"/>
          </a:fillRef>
          <a:effectRef idx="1">
            <a:schemeClr val="accent1"/>
          </a:effectRef>
          <a:fontRef idx="minor">
            <a:schemeClr val="tx1"/>
          </a:fontRef>
        </p:style>
      </p:cxnSp>
      <p:pic>
        <p:nvPicPr>
          <p:cNvPr id="18" name="Picture 12" descr="http://www.bandwidthplace.com/wp/wp-content/uploads/2014/11/wifi_router.png">
            <a:extLst>
              <a:ext uri="{FF2B5EF4-FFF2-40B4-BE49-F238E27FC236}">
                <a16:creationId xmlns:a16="http://schemas.microsoft.com/office/drawing/2014/main" id="{E8765908-88F7-4CA7-9910-662D9B18A9A7}"/>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343883" y="3040909"/>
            <a:ext cx="2345114" cy="1371353"/>
          </a:xfrm>
          <a:prstGeom prst="rect">
            <a:avLst/>
          </a:prstGeom>
          <a:noFill/>
          <a:ln>
            <a:solidFill>
              <a:schemeClr val="accent1"/>
            </a:solidFill>
          </a:ln>
          <a:extLst>
            <a:ext uri="{909E8E84-426E-40DD-AFC4-6F175D3DCCD1}">
              <a14:hiddenFill xmlns:a14="http://schemas.microsoft.com/office/drawing/2010/main">
                <a:solidFill>
                  <a:srgbClr val="FFFFFF"/>
                </a:solidFill>
              </a14:hiddenFill>
            </a:ext>
          </a:extLst>
        </p:spPr>
      </p:pic>
      <p:cxnSp>
        <p:nvCxnSpPr>
          <p:cNvPr id="25" name="Straight Connector 24">
            <a:extLst>
              <a:ext uri="{FF2B5EF4-FFF2-40B4-BE49-F238E27FC236}">
                <a16:creationId xmlns:a16="http://schemas.microsoft.com/office/drawing/2014/main" id="{B3EA76C4-61C2-4FA6-86F6-A188FBD1BAC0}"/>
              </a:ext>
            </a:extLst>
          </p:cNvPr>
          <p:cNvCxnSpPr>
            <a:cxnSpLocks/>
            <a:stCxn id="18" idx="3"/>
            <a:endCxn id="24" idx="2"/>
          </p:cNvCxnSpPr>
          <p:nvPr/>
        </p:nvCxnSpPr>
        <p:spPr>
          <a:xfrm flipV="1">
            <a:off x="5688997" y="3119799"/>
            <a:ext cx="796179" cy="606787"/>
          </a:xfrm>
          <a:prstGeom prst="line">
            <a:avLst/>
          </a:prstGeom>
          <a:ln w="50800">
            <a:solidFill>
              <a:srgbClr val="FF0000"/>
            </a:solidFill>
            <a:headEnd type="stealth"/>
            <a:tailEnd type="stealth"/>
          </a:ln>
        </p:spPr>
        <p:style>
          <a:lnRef idx="2">
            <a:schemeClr val="accent1"/>
          </a:lnRef>
          <a:fillRef idx="0">
            <a:schemeClr val="accent1"/>
          </a:fillRef>
          <a:effectRef idx="1">
            <a:schemeClr val="accent1"/>
          </a:effectRef>
          <a:fontRef idx="minor">
            <a:schemeClr val="tx1"/>
          </a:fontRef>
        </p:style>
      </p:cxnSp>
      <p:pic>
        <p:nvPicPr>
          <p:cNvPr id="16" name="Picture 15">
            <a:extLst>
              <a:ext uri="{FF2B5EF4-FFF2-40B4-BE49-F238E27FC236}">
                <a16:creationId xmlns:a16="http://schemas.microsoft.com/office/drawing/2014/main" id="{2EFFA30F-8CB7-47CD-931E-5E50F32D0364}"/>
              </a:ext>
            </a:extLst>
          </p:cNvPr>
          <p:cNvPicPr>
            <a:picLocks noChangeAspect="1"/>
          </p:cNvPicPr>
          <p:nvPr/>
        </p:nvPicPr>
        <p:blipFill>
          <a:blip r:embed="rId7" cstate="print"/>
          <a:stretch>
            <a:fillRect/>
          </a:stretch>
        </p:blipFill>
        <p:spPr>
          <a:xfrm>
            <a:off x="179605" y="3381183"/>
            <a:ext cx="1796395" cy="878272"/>
          </a:xfrm>
          <a:prstGeom prst="rect">
            <a:avLst/>
          </a:prstGeom>
          <a:ln>
            <a:solidFill>
              <a:schemeClr val="accent1"/>
            </a:solidFill>
          </a:ln>
        </p:spPr>
      </p:pic>
      <p:cxnSp>
        <p:nvCxnSpPr>
          <p:cNvPr id="27" name="Straight Connector 26">
            <a:extLst>
              <a:ext uri="{FF2B5EF4-FFF2-40B4-BE49-F238E27FC236}">
                <a16:creationId xmlns:a16="http://schemas.microsoft.com/office/drawing/2014/main" id="{F57ECA08-8C91-415F-9F7D-B381DF909473}"/>
              </a:ext>
            </a:extLst>
          </p:cNvPr>
          <p:cNvCxnSpPr>
            <a:cxnSpLocks/>
            <a:stCxn id="24" idx="5"/>
            <a:endCxn id="26" idx="0"/>
          </p:cNvCxnSpPr>
          <p:nvPr/>
        </p:nvCxnSpPr>
        <p:spPr>
          <a:xfrm>
            <a:off x="7614832" y="3566449"/>
            <a:ext cx="257144" cy="626310"/>
          </a:xfrm>
          <a:prstGeom prst="line">
            <a:avLst/>
          </a:prstGeom>
          <a:ln w="50800">
            <a:solidFill>
              <a:srgbClr val="FF0000"/>
            </a:solidFill>
            <a:headEnd type="stealth"/>
            <a:tailEnd type="stealth"/>
          </a:ln>
        </p:spPr>
        <p:style>
          <a:lnRef idx="2">
            <a:schemeClr val="accent1"/>
          </a:lnRef>
          <a:fillRef idx="0">
            <a:schemeClr val="accent1"/>
          </a:fillRef>
          <a:effectRef idx="1">
            <a:schemeClr val="accent1"/>
          </a:effectRef>
          <a:fontRef idx="minor">
            <a:schemeClr val="tx1"/>
          </a:fontRef>
        </p:style>
      </p:cxnSp>
      <p:cxnSp>
        <p:nvCxnSpPr>
          <p:cNvPr id="20" name="Straight Connector 19">
            <a:extLst>
              <a:ext uri="{FF2B5EF4-FFF2-40B4-BE49-F238E27FC236}">
                <a16:creationId xmlns:a16="http://schemas.microsoft.com/office/drawing/2014/main" id="{6174EC2B-9F56-4D8A-BC96-BBB22DC647D9}"/>
              </a:ext>
            </a:extLst>
          </p:cNvPr>
          <p:cNvCxnSpPr>
            <a:cxnSpLocks/>
            <a:stCxn id="17" idx="3"/>
            <a:endCxn id="18" idx="1"/>
          </p:cNvCxnSpPr>
          <p:nvPr/>
        </p:nvCxnSpPr>
        <p:spPr>
          <a:xfrm flipV="1">
            <a:off x="1475398" y="3726586"/>
            <a:ext cx="1868485" cy="1183039"/>
          </a:xfrm>
          <a:prstGeom prst="line">
            <a:avLst/>
          </a:prstGeom>
          <a:ln w="50800">
            <a:solidFill>
              <a:srgbClr val="FF0000"/>
            </a:solidFill>
            <a:prstDash val="sysDot"/>
            <a:headEnd type="stealth"/>
            <a:tailEnd type="stealth"/>
          </a:ln>
        </p:spPr>
        <p:style>
          <a:lnRef idx="2">
            <a:schemeClr val="accent1"/>
          </a:lnRef>
          <a:fillRef idx="0">
            <a:schemeClr val="accent1"/>
          </a:fillRef>
          <a:effectRef idx="1">
            <a:schemeClr val="accent1"/>
          </a:effectRef>
          <a:fontRef idx="minor">
            <a:schemeClr val="tx1"/>
          </a:fontRef>
        </p:style>
      </p:cxnSp>
      <p:cxnSp>
        <p:nvCxnSpPr>
          <p:cNvPr id="22" name="Straight Connector 21">
            <a:extLst>
              <a:ext uri="{FF2B5EF4-FFF2-40B4-BE49-F238E27FC236}">
                <a16:creationId xmlns:a16="http://schemas.microsoft.com/office/drawing/2014/main" id="{25DBA5E7-1897-40E2-AAC1-93F91F2E2148}"/>
              </a:ext>
            </a:extLst>
          </p:cNvPr>
          <p:cNvCxnSpPr>
            <a:cxnSpLocks/>
            <a:stCxn id="16" idx="3"/>
            <a:endCxn id="18" idx="1"/>
          </p:cNvCxnSpPr>
          <p:nvPr/>
        </p:nvCxnSpPr>
        <p:spPr>
          <a:xfrm flipV="1">
            <a:off x="1976000" y="3726586"/>
            <a:ext cx="1367883" cy="93733"/>
          </a:xfrm>
          <a:prstGeom prst="line">
            <a:avLst/>
          </a:prstGeom>
          <a:ln w="50800">
            <a:solidFill>
              <a:srgbClr val="FF0000"/>
            </a:solidFill>
            <a:prstDash val="sysDot"/>
            <a:headEnd type="stealth"/>
            <a:tailEnd type="stealth"/>
          </a:ln>
        </p:spPr>
        <p:style>
          <a:lnRef idx="2">
            <a:schemeClr val="accent1"/>
          </a:lnRef>
          <a:fillRef idx="0">
            <a:schemeClr val="accent1"/>
          </a:fillRef>
          <a:effectRef idx="1">
            <a:schemeClr val="accent1"/>
          </a:effectRef>
          <a:fontRef idx="minor">
            <a:schemeClr val="tx1"/>
          </a:fontRef>
        </p:style>
      </p:cxnSp>
      <p:sp>
        <p:nvSpPr>
          <p:cNvPr id="144" name="Rectangle 143">
            <a:extLst>
              <a:ext uri="{FF2B5EF4-FFF2-40B4-BE49-F238E27FC236}">
                <a16:creationId xmlns:a16="http://schemas.microsoft.com/office/drawing/2014/main" id="{35A4C8E3-EE85-4762-AFED-93F70A444609}"/>
              </a:ext>
            </a:extLst>
          </p:cNvPr>
          <p:cNvSpPr/>
          <p:nvPr/>
        </p:nvSpPr>
        <p:spPr>
          <a:xfrm>
            <a:off x="1242803" y="3928098"/>
            <a:ext cx="1136148" cy="31339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tr" b="0" i="0" u="none" baseline="0"/>
              <a:t>10.0.0.6</a:t>
            </a:r>
          </a:p>
        </p:txBody>
      </p:sp>
      <p:sp>
        <p:nvSpPr>
          <p:cNvPr id="147" name="Rectangle 146">
            <a:extLst>
              <a:ext uri="{FF2B5EF4-FFF2-40B4-BE49-F238E27FC236}">
                <a16:creationId xmlns:a16="http://schemas.microsoft.com/office/drawing/2014/main" id="{39BA39EB-E237-4A61-AC33-2DC78E4F561F}"/>
              </a:ext>
            </a:extLst>
          </p:cNvPr>
          <p:cNvSpPr/>
          <p:nvPr/>
        </p:nvSpPr>
        <p:spPr>
          <a:xfrm>
            <a:off x="5531305" y="3951771"/>
            <a:ext cx="1752600" cy="299100"/>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tr" b="0" i="0" u="none" baseline="0">
                <a:solidFill>
                  <a:schemeClr val="tx1"/>
                </a:solidFill>
              </a:rPr>
              <a:t>123.123.123.123</a:t>
            </a:r>
          </a:p>
        </p:txBody>
      </p:sp>
      <p:cxnSp>
        <p:nvCxnSpPr>
          <p:cNvPr id="30" name="Straight Arrow Connector 29">
            <a:extLst>
              <a:ext uri="{FF2B5EF4-FFF2-40B4-BE49-F238E27FC236}">
                <a16:creationId xmlns:a16="http://schemas.microsoft.com/office/drawing/2014/main" id="{E8F571F9-F470-43B4-B075-8BD649A542E7}"/>
              </a:ext>
            </a:extLst>
          </p:cNvPr>
          <p:cNvCxnSpPr>
            <a:cxnSpLocks/>
          </p:cNvCxnSpPr>
          <p:nvPr/>
        </p:nvCxnSpPr>
        <p:spPr bwMode="auto">
          <a:xfrm flipH="1" flipV="1">
            <a:off x="5268701" y="4140819"/>
            <a:ext cx="171941" cy="373754"/>
          </a:xfrm>
          <a:prstGeom prst="straightConnector1">
            <a:avLst/>
          </a:prstGeom>
          <a:noFill/>
          <a:ln w="38100" cap="flat" cmpd="sng" algn="ctr">
            <a:solidFill>
              <a:srgbClr val="FF0000"/>
            </a:solidFill>
            <a:prstDash val="solid"/>
            <a:round/>
            <a:headEnd type="none" w="med" len="med"/>
            <a:tailEnd type="triangle"/>
          </a:ln>
          <a:effectLst/>
        </p:spPr>
      </p:cxnSp>
      <p:pic>
        <p:nvPicPr>
          <p:cNvPr id="26" name="Picture 25">
            <a:extLst>
              <a:ext uri="{FF2B5EF4-FFF2-40B4-BE49-F238E27FC236}">
                <a16:creationId xmlns:a16="http://schemas.microsoft.com/office/drawing/2014/main" id="{A6026725-F2B7-4372-BAEC-EFFB6632F319}"/>
              </a:ext>
            </a:extLst>
          </p:cNvPr>
          <p:cNvPicPr>
            <a:picLocks noChangeAspect="1"/>
          </p:cNvPicPr>
          <p:nvPr/>
        </p:nvPicPr>
        <p:blipFill>
          <a:blip r:embed="rId8" cstate="print"/>
          <a:stretch>
            <a:fillRect/>
          </a:stretch>
        </p:blipFill>
        <p:spPr>
          <a:xfrm>
            <a:off x="6720612" y="4192759"/>
            <a:ext cx="2302727" cy="1078307"/>
          </a:xfrm>
          <a:prstGeom prst="rect">
            <a:avLst/>
          </a:prstGeom>
        </p:spPr>
      </p:pic>
      <p:sp>
        <p:nvSpPr>
          <p:cNvPr id="148" name="Rectangle 147">
            <a:extLst>
              <a:ext uri="{FF2B5EF4-FFF2-40B4-BE49-F238E27FC236}">
                <a16:creationId xmlns:a16="http://schemas.microsoft.com/office/drawing/2014/main" id="{665399D0-FBD9-424B-8FF8-D4F751BFF4C9}"/>
              </a:ext>
            </a:extLst>
          </p:cNvPr>
          <p:cNvSpPr/>
          <p:nvPr/>
        </p:nvSpPr>
        <p:spPr>
          <a:xfrm>
            <a:off x="2814298" y="4259455"/>
            <a:ext cx="1136148" cy="31339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tr" b="0" i="0" u="none" baseline="0"/>
              <a:t>10.0.0.1</a:t>
            </a:r>
          </a:p>
        </p:txBody>
      </p:sp>
      <p:pic>
        <p:nvPicPr>
          <p:cNvPr id="17" name="Picture 16">
            <a:extLst>
              <a:ext uri="{FF2B5EF4-FFF2-40B4-BE49-F238E27FC236}">
                <a16:creationId xmlns:a16="http://schemas.microsoft.com/office/drawing/2014/main" id="{B9E41542-0F8C-413C-A686-266645826797}"/>
              </a:ext>
            </a:extLst>
          </p:cNvPr>
          <p:cNvPicPr>
            <a:picLocks noChangeAspect="1"/>
          </p:cNvPicPr>
          <p:nvPr/>
        </p:nvPicPr>
        <p:blipFill>
          <a:blip r:embed="rId9" cstate="print"/>
          <a:stretch>
            <a:fillRect/>
          </a:stretch>
        </p:blipFill>
        <p:spPr>
          <a:xfrm>
            <a:off x="680205" y="4395460"/>
            <a:ext cx="795193" cy="1028329"/>
          </a:xfrm>
          <a:prstGeom prst="rect">
            <a:avLst/>
          </a:prstGeom>
          <a:ln>
            <a:solidFill>
              <a:schemeClr val="accent1"/>
            </a:solidFill>
          </a:ln>
        </p:spPr>
      </p:pic>
      <p:sp>
        <p:nvSpPr>
          <p:cNvPr id="31" name="TextBox 30">
            <a:extLst>
              <a:ext uri="{FF2B5EF4-FFF2-40B4-BE49-F238E27FC236}">
                <a16:creationId xmlns:a16="http://schemas.microsoft.com/office/drawing/2014/main" id="{7F1F37D6-B827-432D-B442-2B2315A10E3A}"/>
              </a:ext>
            </a:extLst>
          </p:cNvPr>
          <p:cNvSpPr txBox="1"/>
          <p:nvPr/>
        </p:nvSpPr>
        <p:spPr bwMode="auto">
          <a:xfrm>
            <a:off x="4861694" y="4586512"/>
            <a:ext cx="1752600" cy="1477328"/>
          </a:xfrm>
          <a:prstGeom prst="rect">
            <a:avLst/>
          </a:prstGeom>
          <a:noFill/>
          <a:ln w="9525">
            <a:noFill/>
            <a:miter lim="800000"/>
            <a:headEnd/>
            <a:tailEnd/>
          </a:ln>
        </p:spPr>
        <p:txBody>
          <a:bodyPr vert="horz" wrap="square" lIns="0" tIns="0" rIns="0" bIns="0" numCol="1" rtlCol="0" anchor="t" anchorCtr="0" compatLnSpc="1">
            <a:prstTxWarp prst="textNoShape">
              <a:avLst/>
            </a:prstTxWarp>
            <a:spAutoFit/>
          </a:bodyPr>
          <a:lstStyle/>
          <a:p>
            <a:pPr marR="0" algn="l" defTabSz="914400" rtl="0" eaLnBrk="0" fontAlgn="base" latinLnBrk="0" hangingPunct="0">
              <a:lnSpc>
                <a:spcPct val="100000"/>
              </a:lnSpc>
              <a:spcBef>
                <a:spcPct val="0"/>
              </a:spcBef>
              <a:spcAft>
                <a:spcPts val="0"/>
              </a:spcAft>
              <a:buClr>
                <a:srgbClr val="BCD437"/>
              </a:buClr>
              <a:buSzTx/>
              <a:tabLst/>
            </a:pPr>
            <a:r>
              <a:rPr kumimoji="0" lang="tr" sz="1600" b="1" i="0" u="sng" strike="noStrike" kern="0" cap="none" spc="0" normalizeH="0" baseline="0">
                <a:ln>
                  <a:noFill/>
                </a:ln>
                <a:solidFill>
                  <a:schemeClr val="tx1"/>
                </a:solidFill>
                <a:effectLst/>
                <a:uLnTx/>
                <a:uFillTx/>
                <a:latin typeface="+mj-lt"/>
              </a:rPr>
              <a:t>Yönlendirici</a:t>
            </a:r>
          </a:p>
          <a:p>
            <a:pPr marL="457200" marR="0" indent="-457200" algn="l" defTabSz="914400" rtl="0" eaLnBrk="0" fontAlgn="base" latinLnBrk="0" hangingPunct="0">
              <a:lnSpc>
                <a:spcPct val="100000"/>
              </a:lnSpc>
              <a:spcBef>
                <a:spcPct val="0"/>
              </a:spcBef>
              <a:spcAft>
                <a:spcPts val="0"/>
              </a:spcAft>
              <a:buClr>
                <a:srgbClr val="BCD437"/>
              </a:buClr>
              <a:buSzTx/>
              <a:buAutoNum type="arabicPeriod"/>
              <a:tabLst/>
            </a:pPr>
            <a:r>
              <a:rPr kumimoji="0" lang="tr" sz="1600" b="0" i="0" u="none" strike="noStrike" kern="0" cap="none" spc="0" normalizeH="0" baseline="0">
                <a:ln>
                  <a:noFill/>
                </a:ln>
                <a:solidFill>
                  <a:schemeClr val="tx1"/>
                </a:solidFill>
                <a:effectLst/>
                <a:uLnTx/>
                <a:uFillTx/>
                <a:latin typeface="+mj-lt"/>
              </a:rPr>
              <a:t>Yönlendirici</a:t>
            </a:r>
          </a:p>
          <a:p>
            <a:pPr marL="457200" marR="0" indent="-457200" algn="l" defTabSz="914400" rtl="0" eaLnBrk="0" fontAlgn="base" latinLnBrk="0" hangingPunct="0">
              <a:lnSpc>
                <a:spcPct val="100000"/>
              </a:lnSpc>
              <a:spcBef>
                <a:spcPct val="0"/>
              </a:spcBef>
              <a:spcAft>
                <a:spcPts val="0"/>
              </a:spcAft>
              <a:buClr>
                <a:srgbClr val="BCD437"/>
              </a:buClr>
              <a:buSzTx/>
              <a:buAutoNum type="arabicPeriod"/>
              <a:tabLst/>
            </a:pPr>
            <a:r>
              <a:rPr kumimoji="0" lang="tr" sz="1600" b="0" i="0" u="none" strike="noStrike" kern="0" cap="none" spc="0" normalizeH="0" baseline="0">
                <a:ln>
                  <a:noFill/>
                </a:ln>
                <a:solidFill>
                  <a:schemeClr val="tx1"/>
                </a:solidFill>
                <a:effectLst/>
                <a:uLnTx/>
                <a:uFillTx/>
                <a:latin typeface="+mj-lt"/>
              </a:rPr>
              <a:t>Anahtar</a:t>
            </a:r>
          </a:p>
          <a:p>
            <a:pPr marL="457200" marR="0" indent="-457200" algn="l" defTabSz="914400" rtl="0" eaLnBrk="0" fontAlgn="base" latinLnBrk="0" hangingPunct="0">
              <a:lnSpc>
                <a:spcPct val="100000"/>
              </a:lnSpc>
              <a:spcBef>
                <a:spcPct val="0"/>
              </a:spcBef>
              <a:spcAft>
                <a:spcPts val="0"/>
              </a:spcAft>
              <a:buClr>
                <a:srgbClr val="BCD437"/>
              </a:buClr>
              <a:buSzTx/>
              <a:buAutoNum type="arabicPeriod"/>
              <a:tabLst/>
            </a:pPr>
            <a:r>
              <a:rPr lang="tr" sz="1600" b="0" i="0" u="none" kern="0" baseline="0">
                <a:latin typeface="+mj-lt"/>
              </a:rPr>
              <a:t>WAP</a:t>
            </a:r>
          </a:p>
          <a:p>
            <a:pPr marL="457200" marR="0" indent="-457200" algn="l" defTabSz="914400" rtl="0" eaLnBrk="0" fontAlgn="base" latinLnBrk="0" hangingPunct="0">
              <a:lnSpc>
                <a:spcPct val="100000"/>
              </a:lnSpc>
              <a:spcBef>
                <a:spcPct val="0"/>
              </a:spcBef>
              <a:spcAft>
                <a:spcPts val="0"/>
              </a:spcAft>
              <a:buClr>
                <a:srgbClr val="BCD437"/>
              </a:buClr>
              <a:buSzTx/>
              <a:buAutoNum type="arabicPeriod"/>
              <a:tabLst/>
            </a:pPr>
            <a:r>
              <a:rPr kumimoji="0" lang="tr" sz="1600" b="0" i="0" u="none" strike="noStrike" kern="0" cap="none" spc="0" normalizeH="0" baseline="0">
                <a:ln>
                  <a:noFill/>
                </a:ln>
                <a:solidFill>
                  <a:schemeClr val="tx1"/>
                </a:solidFill>
                <a:effectLst/>
                <a:uLnTx/>
                <a:uFillTx/>
                <a:latin typeface="+mj-lt"/>
              </a:rPr>
              <a:t>Modem</a:t>
            </a:r>
          </a:p>
          <a:p>
            <a:pPr marL="457200" marR="0" indent="-457200" algn="l" defTabSz="914400" rtl="0" eaLnBrk="0" fontAlgn="base" latinLnBrk="0" hangingPunct="0">
              <a:lnSpc>
                <a:spcPct val="100000"/>
              </a:lnSpc>
              <a:spcBef>
                <a:spcPct val="0"/>
              </a:spcBef>
              <a:spcAft>
                <a:spcPts val="0"/>
              </a:spcAft>
              <a:buClr>
                <a:srgbClr val="BCD437"/>
              </a:buClr>
              <a:buSzTx/>
              <a:buAutoNum type="arabicPeriod"/>
              <a:tabLst/>
            </a:pPr>
            <a:r>
              <a:rPr lang="tr" sz="1600" b="0" i="0" u="none" kern="0" baseline="0">
                <a:latin typeface="+mj-lt"/>
              </a:rPr>
              <a:t>Güvenlik Duvarı/IDD</a:t>
            </a:r>
            <a:endParaRPr kumimoji="0" lang="tr" sz="1600" b="0" i="0" u="none" strike="noStrike" kern="0" cap="none" spc="0" normalizeH="0" baseline="0" noProof="0" dirty="0">
              <a:ln>
                <a:noFill/>
              </a:ln>
              <a:solidFill>
                <a:schemeClr val="tx1"/>
              </a:solidFill>
              <a:effectLst/>
              <a:uLnTx/>
              <a:uFillTx/>
              <a:latin typeface="+mj-lt"/>
            </a:endParaRPr>
          </a:p>
        </p:txBody>
      </p:sp>
      <p:sp>
        <p:nvSpPr>
          <p:cNvPr id="145" name="Rectangle 144">
            <a:extLst>
              <a:ext uri="{FF2B5EF4-FFF2-40B4-BE49-F238E27FC236}">
                <a16:creationId xmlns:a16="http://schemas.microsoft.com/office/drawing/2014/main" id="{FAE782CE-A335-4DCF-9CF4-C46C7ABE67B8}"/>
              </a:ext>
            </a:extLst>
          </p:cNvPr>
          <p:cNvSpPr/>
          <p:nvPr/>
        </p:nvSpPr>
        <p:spPr>
          <a:xfrm>
            <a:off x="1318080" y="5045630"/>
            <a:ext cx="1136148" cy="31339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tr" b="0" i="0" u="none" baseline="0"/>
              <a:t>10.0.0.8</a:t>
            </a:r>
          </a:p>
        </p:txBody>
      </p:sp>
      <p:sp>
        <p:nvSpPr>
          <p:cNvPr id="28" name="TextBox 27">
            <a:extLst>
              <a:ext uri="{FF2B5EF4-FFF2-40B4-BE49-F238E27FC236}">
                <a16:creationId xmlns:a16="http://schemas.microsoft.com/office/drawing/2014/main" id="{5C791353-A67A-4B39-9C6E-093096358492}"/>
              </a:ext>
            </a:extLst>
          </p:cNvPr>
          <p:cNvSpPr txBox="1"/>
          <p:nvPr/>
        </p:nvSpPr>
        <p:spPr bwMode="auto">
          <a:xfrm>
            <a:off x="6105184" y="5394954"/>
            <a:ext cx="3124200" cy="861774"/>
          </a:xfrm>
          <a:prstGeom prst="rect">
            <a:avLst/>
          </a:prstGeom>
          <a:noFill/>
          <a:ln w="9525">
            <a:noFill/>
            <a:miter lim="800000"/>
            <a:headEnd/>
            <a:tailEnd/>
          </a:ln>
        </p:spPr>
        <p:txBody>
          <a:bodyPr vert="horz" wrap="square" lIns="0" tIns="0" rIns="0" bIns="0" numCol="1" rtlCol="0" anchor="t" anchorCtr="0" compatLnSpc="1">
            <a:prstTxWarp prst="textNoShape">
              <a:avLst/>
            </a:prstTxWarp>
            <a:spAutoFit/>
          </a:bodyPr>
          <a:lstStyle/>
          <a:p>
            <a:pPr marR="0" algn="ctr" defTabSz="914400" rtl="0" eaLnBrk="0" fontAlgn="base" latinLnBrk="0" hangingPunct="0">
              <a:lnSpc>
                <a:spcPct val="100000"/>
              </a:lnSpc>
              <a:spcBef>
                <a:spcPct val="0"/>
              </a:spcBef>
              <a:spcAft>
                <a:spcPts val="0"/>
              </a:spcAft>
              <a:buClr>
                <a:srgbClr val="BCD437"/>
              </a:buClr>
              <a:buSzTx/>
              <a:tabLst/>
            </a:pPr>
            <a:r>
              <a:rPr kumimoji="0" lang="tr" sz="2800" b="1" i="0" u="none" strike="noStrike" kern="0" cap="none" spc="0" normalizeH="0" baseline="0">
                <a:ln>
                  <a:noFill/>
                </a:ln>
                <a:solidFill>
                  <a:schemeClr val="tx1"/>
                </a:solidFill>
                <a:effectLst/>
                <a:uLnTx/>
                <a:uFillTx/>
                <a:latin typeface="+mj-lt"/>
                <a:ea typeface="+mn-ea"/>
                <a:cs typeface="+mn-cs"/>
              </a:rPr>
              <a:t>Genel</a:t>
            </a:r>
          </a:p>
          <a:p>
            <a:pPr marR="0" algn="ctr" defTabSz="914400" rtl="0" eaLnBrk="0" fontAlgn="base" latinLnBrk="0" hangingPunct="0">
              <a:lnSpc>
                <a:spcPct val="100000"/>
              </a:lnSpc>
              <a:spcBef>
                <a:spcPct val="0"/>
              </a:spcBef>
              <a:spcAft>
                <a:spcPts val="0"/>
              </a:spcAft>
              <a:buClr>
                <a:srgbClr val="BCD437"/>
              </a:buClr>
              <a:buSzTx/>
              <a:tabLst/>
            </a:pPr>
            <a:r>
              <a:rPr kumimoji="0" lang="tr" sz="2800" b="1" i="0" u="none" strike="noStrike" kern="0" cap="none" spc="0" normalizeH="0" baseline="0">
                <a:ln>
                  <a:noFill/>
                </a:ln>
                <a:solidFill>
                  <a:schemeClr val="tx1"/>
                </a:solidFill>
                <a:effectLst/>
                <a:uLnTx/>
                <a:uFillTx/>
                <a:latin typeface="+mj-lt"/>
                <a:ea typeface="+mn-ea"/>
                <a:cs typeface="+mn-cs"/>
              </a:rPr>
              <a:t>IP Adresi</a:t>
            </a:r>
          </a:p>
        </p:txBody>
      </p:sp>
      <p:sp>
        <p:nvSpPr>
          <p:cNvPr id="29" name="TextBox 28">
            <a:extLst>
              <a:ext uri="{FF2B5EF4-FFF2-40B4-BE49-F238E27FC236}">
                <a16:creationId xmlns:a16="http://schemas.microsoft.com/office/drawing/2014/main" id="{1B5B9BFE-EE7C-4970-BC42-CBB55D27C440}"/>
              </a:ext>
            </a:extLst>
          </p:cNvPr>
          <p:cNvSpPr txBox="1"/>
          <p:nvPr/>
        </p:nvSpPr>
        <p:spPr bwMode="auto">
          <a:xfrm>
            <a:off x="223664" y="5666962"/>
            <a:ext cx="3124200" cy="738664"/>
          </a:xfrm>
          <a:prstGeom prst="rect">
            <a:avLst/>
          </a:prstGeom>
          <a:noFill/>
          <a:ln w="9525">
            <a:noFill/>
            <a:miter lim="800000"/>
            <a:headEnd/>
            <a:tailEnd/>
          </a:ln>
        </p:spPr>
        <p:txBody>
          <a:bodyPr vert="horz" wrap="square" lIns="0" tIns="0" rIns="0" bIns="0" numCol="1" rtlCol="0" anchor="t" anchorCtr="0" compatLnSpc="1">
            <a:prstTxWarp prst="textNoShape">
              <a:avLst/>
            </a:prstTxWarp>
            <a:spAutoFit/>
          </a:bodyPr>
          <a:lstStyle/>
          <a:p>
            <a:pPr marR="0" algn="ctr" defTabSz="914400" rtl="0" eaLnBrk="0" fontAlgn="base" latinLnBrk="0" hangingPunct="0">
              <a:lnSpc>
                <a:spcPct val="100000"/>
              </a:lnSpc>
              <a:spcBef>
                <a:spcPct val="0"/>
              </a:spcBef>
              <a:spcAft>
                <a:spcPts val="0"/>
              </a:spcAft>
              <a:buClr>
                <a:srgbClr val="BCD437"/>
              </a:buClr>
              <a:buSzTx/>
              <a:tabLst/>
            </a:pPr>
            <a:r>
              <a:rPr kumimoji="0" lang="tr" sz="2800" b="1" i="0" u="none" strike="noStrike" kern="0" cap="none" spc="0" normalizeH="0" baseline="0">
                <a:ln>
                  <a:noFill/>
                </a:ln>
                <a:solidFill>
                  <a:schemeClr val="tx1"/>
                </a:solidFill>
                <a:effectLst/>
                <a:uLnTx/>
                <a:uFillTx/>
                <a:latin typeface="+mj-lt"/>
                <a:ea typeface="+mn-ea"/>
                <a:cs typeface="+mn-cs"/>
              </a:rPr>
              <a:t>Özel IP Adresleri</a:t>
            </a:r>
          </a:p>
          <a:p>
            <a:pPr marR="0" algn="ctr" defTabSz="914400" rtl="0" eaLnBrk="0" fontAlgn="base" latinLnBrk="0" hangingPunct="0">
              <a:lnSpc>
                <a:spcPct val="100000"/>
              </a:lnSpc>
              <a:spcBef>
                <a:spcPct val="0"/>
              </a:spcBef>
              <a:spcAft>
                <a:spcPts val="0"/>
              </a:spcAft>
              <a:buClr>
                <a:srgbClr val="BCD437"/>
              </a:buClr>
              <a:buSzTx/>
              <a:tabLst/>
            </a:pPr>
            <a:r>
              <a:rPr lang="tr" sz="2000" b="1" i="0" u="none" kern="0" baseline="0">
                <a:latin typeface="+mj-lt"/>
              </a:rPr>
              <a:t>(DHCP ile tahsis edilir)</a:t>
            </a:r>
            <a:endParaRPr kumimoji="0" lang="tr" sz="2000" b="1" i="0" u="none" strike="noStrike" kern="0" cap="none" spc="0" normalizeH="0" baseline="0" noProof="0" dirty="0">
              <a:ln>
                <a:noFill/>
              </a:ln>
              <a:solidFill>
                <a:schemeClr val="tx1"/>
              </a:solidFill>
              <a:effectLst/>
              <a:uLnTx/>
              <a:uFillTx/>
              <a:latin typeface="+mj-lt"/>
            </a:endParaRPr>
          </a:p>
        </p:txBody>
      </p:sp>
    </p:spTree>
    <p:extLst>
      <p:ext uri="{BB962C8B-B14F-4D97-AF65-F5344CB8AC3E}">
        <p14:creationId xmlns:p14="http://schemas.microsoft.com/office/powerpoint/2010/main" val="14461058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0"/>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1"/>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23"/>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25"/>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4"/>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7"/>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26"/>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28"/>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147"/>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14"/>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19"/>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nodeType="clickEffect">
                                  <p:stCondLst>
                                    <p:cond delay="0"/>
                                  </p:stCondLst>
                                  <p:childTnLst>
                                    <p:set>
                                      <p:cBhvr>
                                        <p:cTn id="48" dur="1" fill="hold">
                                          <p:stCondLst>
                                            <p:cond delay="0"/>
                                          </p:stCondLst>
                                        </p:cTn>
                                        <p:tgtEl>
                                          <p:spTgt spid="15"/>
                                        </p:tgtEl>
                                        <p:attrNameLst>
                                          <p:attrName>style.visibility</p:attrName>
                                        </p:attrNameLst>
                                      </p:cBhvr>
                                      <p:to>
                                        <p:strVal val="visible"/>
                                      </p:to>
                                    </p:set>
                                  </p:childTnLst>
                                </p:cTn>
                              </p:par>
                              <p:par>
                                <p:cTn id="49" presetID="1" presetClass="entr" presetSubtype="0" fill="hold" nodeType="withEffect">
                                  <p:stCondLst>
                                    <p:cond delay="0"/>
                                  </p:stCondLst>
                                  <p:childTnLst>
                                    <p:set>
                                      <p:cBhvr>
                                        <p:cTn id="50" dur="1" fill="hold">
                                          <p:stCondLst>
                                            <p:cond delay="0"/>
                                          </p:stCondLst>
                                        </p:cTn>
                                        <p:tgtEl>
                                          <p:spTgt spid="131"/>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16"/>
                                        </p:tgtEl>
                                        <p:attrNameLst>
                                          <p:attrName>style.visibility</p:attrName>
                                        </p:attrNameLst>
                                      </p:cBhvr>
                                      <p:to>
                                        <p:strVal val="visible"/>
                                      </p:to>
                                    </p:set>
                                  </p:childTnLst>
                                </p:cTn>
                              </p:par>
                              <p:par>
                                <p:cTn id="55" presetID="1" presetClass="entr" presetSubtype="0" fill="hold" nodeType="withEffect">
                                  <p:stCondLst>
                                    <p:cond delay="0"/>
                                  </p:stCondLst>
                                  <p:childTnLst>
                                    <p:set>
                                      <p:cBhvr>
                                        <p:cTn id="56" dur="1" fill="hold">
                                          <p:stCondLst>
                                            <p:cond delay="0"/>
                                          </p:stCondLst>
                                        </p:cTn>
                                        <p:tgtEl>
                                          <p:spTgt spid="22"/>
                                        </p:tgtEl>
                                        <p:attrNameLst>
                                          <p:attrName>style.visibility</p:attrName>
                                        </p:attrNameLst>
                                      </p:cBhvr>
                                      <p:to>
                                        <p:strVal val="visible"/>
                                      </p:to>
                                    </p:set>
                                  </p:childTnLst>
                                </p:cTn>
                              </p:par>
                            </p:childTnLst>
                          </p:cTn>
                        </p:par>
                      </p:childTnLst>
                    </p:cTn>
                  </p:par>
                  <p:par>
                    <p:cTn id="57" fill="hold">
                      <p:stCondLst>
                        <p:cond delay="indefinite"/>
                      </p:stCondLst>
                      <p:childTnLst>
                        <p:par>
                          <p:cTn id="58" fill="hold">
                            <p:stCondLst>
                              <p:cond delay="0"/>
                            </p:stCondLst>
                            <p:childTnLst>
                              <p:par>
                                <p:cTn id="59" presetID="1" presetClass="entr" presetSubtype="0" fill="hold" nodeType="clickEffect">
                                  <p:stCondLst>
                                    <p:cond delay="0"/>
                                  </p:stCondLst>
                                  <p:childTnLst>
                                    <p:set>
                                      <p:cBhvr>
                                        <p:cTn id="60" dur="1" fill="hold">
                                          <p:stCondLst>
                                            <p:cond delay="0"/>
                                          </p:stCondLst>
                                        </p:cTn>
                                        <p:tgtEl>
                                          <p:spTgt spid="17"/>
                                        </p:tgtEl>
                                        <p:attrNameLst>
                                          <p:attrName>style.visibility</p:attrName>
                                        </p:attrNameLst>
                                      </p:cBhvr>
                                      <p:to>
                                        <p:strVal val="visible"/>
                                      </p:to>
                                    </p:set>
                                  </p:childTnLst>
                                </p:cTn>
                              </p:par>
                              <p:par>
                                <p:cTn id="61" presetID="1" presetClass="entr" presetSubtype="0" fill="hold" nodeType="withEffect">
                                  <p:stCondLst>
                                    <p:cond delay="0"/>
                                  </p:stCondLst>
                                  <p:childTnLst>
                                    <p:set>
                                      <p:cBhvr>
                                        <p:cTn id="62" dur="1" fill="hold">
                                          <p:stCondLst>
                                            <p:cond delay="0"/>
                                          </p:stCondLst>
                                        </p:cTn>
                                        <p:tgtEl>
                                          <p:spTgt spid="20"/>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148"/>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grpId="0" nodeType="clickEffect">
                                  <p:stCondLst>
                                    <p:cond delay="0"/>
                                  </p:stCondLst>
                                  <p:childTnLst>
                                    <p:set>
                                      <p:cBhvr>
                                        <p:cTn id="70" dur="1" fill="hold">
                                          <p:stCondLst>
                                            <p:cond delay="0"/>
                                          </p:stCondLst>
                                        </p:cTn>
                                        <p:tgtEl>
                                          <p:spTgt spid="29"/>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grpId="0" nodeType="clickEffect">
                                  <p:stCondLst>
                                    <p:cond delay="0"/>
                                  </p:stCondLst>
                                  <p:childTnLst>
                                    <p:set>
                                      <p:cBhvr>
                                        <p:cTn id="74" dur="1" fill="hold">
                                          <p:stCondLst>
                                            <p:cond delay="0"/>
                                          </p:stCondLst>
                                        </p:cTn>
                                        <p:tgtEl>
                                          <p:spTgt spid="142"/>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grpId="0" nodeType="clickEffect">
                                  <p:stCondLst>
                                    <p:cond delay="0"/>
                                  </p:stCondLst>
                                  <p:childTnLst>
                                    <p:set>
                                      <p:cBhvr>
                                        <p:cTn id="78" dur="1" fill="hold">
                                          <p:stCondLst>
                                            <p:cond delay="0"/>
                                          </p:stCondLst>
                                        </p:cTn>
                                        <p:tgtEl>
                                          <p:spTgt spid="143"/>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1" presetClass="entr" presetSubtype="0" fill="hold" grpId="0" nodeType="clickEffect">
                                  <p:stCondLst>
                                    <p:cond delay="0"/>
                                  </p:stCondLst>
                                  <p:childTnLst>
                                    <p:set>
                                      <p:cBhvr>
                                        <p:cTn id="82" dur="1" fill="hold">
                                          <p:stCondLst>
                                            <p:cond delay="0"/>
                                          </p:stCondLst>
                                        </p:cTn>
                                        <p:tgtEl>
                                          <p:spTgt spid="144"/>
                                        </p:tgtEl>
                                        <p:attrNameLst>
                                          <p:attrName>style.visibility</p:attrName>
                                        </p:attrNameLst>
                                      </p:cBhvr>
                                      <p:to>
                                        <p:strVal val="visible"/>
                                      </p:to>
                                    </p:set>
                                  </p:childTnLst>
                                </p:cTn>
                              </p:par>
                            </p:childTnLst>
                          </p:cTn>
                        </p:par>
                      </p:childTnLst>
                    </p:cTn>
                  </p:par>
                  <p:par>
                    <p:cTn id="83" fill="hold">
                      <p:stCondLst>
                        <p:cond delay="indefinite"/>
                      </p:stCondLst>
                      <p:childTnLst>
                        <p:par>
                          <p:cTn id="84" fill="hold">
                            <p:stCondLst>
                              <p:cond delay="0"/>
                            </p:stCondLst>
                            <p:childTnLst>
                              <p:par>
                                <p:cTn id="85" presetID="1" presetClass="entr" presetSubtype="0" fill="hold" grpId="0" nodeType="clickEffect">
                                  <p:stCondLst>
                                    <p:cond delay="0"/>
                                  </p:stCondLst>
                                  <p:childTnLst>
                                    <p:set>
                                      <p:cBhvr>
                                        <p:cTn id="86" dur="1" fill="hold">
                                          <p:stCondLst>
                                            <p:cond delay="0"/>
                                          </p:stCondLst>
                                        </p:cTn>
                                        <p:tgtEl>
                                          <p:spTgt spid="145"/>
                                        </p:tgtEl>
                                        <p:attrNameLst>
                                          <p:attrName>style.visibility</p:attrName>
                                        </p:attrNameLst>
                                      </p:cBhvr>
                                      <p:to>
                                        <p:strVal val="visible"/>
                                      </p:to>
                                    </p:set>
                                  </p:childTnLst>
                                </p:cTn>
                              </p:par>
                            </p:childTnLst>
                          </p:cTn>
                        </p:par>
                      </p:childTnLst>
                    </p:cTn>
                  </p:par>
                  <p:par>
                    <p:cTn id="87" fill="hold">
                      <p:stCondLst>
                        <p:cond delay="indefinite"/>
                      </p:stCondLst>
                      <p:childTnLst>
                        <p:par>
                          <p:cTn id="88" fill="hold">
                            <p:stCondLst>
                              <p:cond delay="0"/>
                            </p:stCondLst>
                            <p:childTnLst>
                              <p:par>
                                <p:cTn id="89" presetID="1" presetClass="entr" presetSubtype="0" fill="hold" grpId="0" nodeType="clickEffect">
                                  <p:stCondLst>
                                    <p:cond delay="0"/>
                                  </p:stCondLst>
                                  <p:childTnLst>
                                    <p:set>
                                      <p:cBhvr>
                                        <p:cTn id="90" dur="1" fill="hold">
                                          <p:stCondLst>
                                            <p:cond delay="0"/>
                                          </p:stCondLst>
                                        </p:cTn>
                                        <p:tgtEl>
                                          <p:spTgt spid="3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32" grpId="0" animBg="1"/>
      <p:bldP spid="142" grpId="0" animBg="1"/>
      <p:bldP spid="24" grpId="0" animBg="1"/>
      <p:bldP spid="143" grpId="0" animBg="1"/>
      <p:bldP spid="144" grpId="0" animBg="1"/>
      <p:bldP spid="147" grpId="0" animBg="1"/>
      <p:bldP spid="148" grpId="0" animBg="1"/>
      <p:bldP spid="31" grpId="0"/>
      <p:bldP spid="145" grpId="0" animBg="1"/>
      <p:bldP spid="28" grpId="0"/>
      <p:bldP spid="29"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Statik ve Dinamik IP'ler</a:t>
            </a:r>
            <a:endParaRPr lang="tr"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386777" y="1270000"/>
            <a:ext cx="8370446" cy="5183188"/>
          </a:xfrm>
          <a:prstGeom prst="rect">
            <a:avLst/>
          </a:prstGeom>
        </p:spPr>
        <p:txBody>
          <a:bodyPr>
            <a:normAutofit/>
          </a:bodyPr>
          <a:lstStyle/>
          <a:p>
            <a:pPr algn="l" rtl="0"/>
            <a:r>
              <a:rPr lang="tr" b="0" i="0" u="none" baseline="0"/>
              <a:t>Bir İSS'den alınan IP adresleri şöyle olabilir:</a:t>
            </a:r>
          </a:p>
          <a:p>
            <a:pPr lvl="1" algn="l" rtl="0"/>
            <a:r>
              <a:rPr lang="tr" b="1" i="0" u="none" baseline="0">
                <a:solidFill>
                  <a:srgbClr val="0070C0"/>
                </a:solidFill>
              </a:rPr>
              <a:t>Statik</a:t>
            </a:r>
            <a:r>
              <a:rPr lang="tr" b="0" i="0" u="none" baseline="0"/>
              <a:t> – her bağlandığınızda aynı</a:t>
            </a:r>
          </a:p>
          <a:p>
            <a:pPr lvl="1" algn="l" rtl="0"/>
            <a:r>
              <a:rPr lang="tr" b="1" i="0" u="none" baseline="0">
                <a:solidFill>
                  <a:srgbClr val="0070C0"/>
                </a:solidFill>
              </a:rPr>
              <a:t>Dinamik</a:t>
            </a:r>
            <a:r>
              <a:rPr lang="tr" b="0" i="0" u="none" baseline="0"/>
              <a:t> – her seferinde farklı</a:t>
            </a:r>
          </a:p>
          <a:p>
            <a:pPr lvl="1" algn="l" rtl="0"/>
            <a:endParaRPr lang="tr" dirty="0"/>
          </a:p>
          <a:p>
            <a:pPr lvl="1" algn="l" rtl="0"/>
            <a:endParaRPr lang="tr" dirty="0"/>
          </a:p>
          <a:p>
            <a:pPr lvl="1" algn="l" rtl="0"/>
            <a:endParaRPr lang="tr" dirty="0"/>
          </a:p>
          <a:p>
            <a:pPr lvl="1" algn="l" rtl="0"/>
            <a:endParaRPr lang="tr" dirty="0"/>
          </a:p>
          <a:p>
            <a:pPr lvl="1" algn="l" rtl="0"/>
            <a:endParaRPr lang="tr" dirty="0"/>
          </a:p>
          <a:p>
            <a:pPr marL="0" indent="0" algn="ctr" rtl="0">
              <a:buNone/>
            </a:pPr>
            <a:endParaRPr lang="tr" b="1" dirty="0">
              <a:solidFill>
                <a:srgbClr val="FF0000"/>
              </a:solidFill>
            </a:endParaRPr>
          </a:p>
          <a:p>
            <a:pPr marL="0" indent="0" algn="ctr" rtl="0">
              <a:buNone/>
            </a:pPr>
            <a:endParaRPr lang="tr" b="1" dirty="0">
              <a:solidFill>
                <a:srgbClr val="FF0000"/>
              </a:solidFill>
            </a:endParaRPr>
          </a:p>
          <a:p>
            <a:pPr marL="0" indent="0" algn="ctr" rtl="0">
              <a:buNone/>
            </a:pPr>
            <a:r>
              <a:rPr lang="tr" b="1" i="0" u="none" baseline="0">
                <a:solidFill>
                  <a:srgbClr val="FF0000"/>
                </a:solidFill>
              </a:rPr>
              <a:t>Bir soruşturmada zamanlar, tarihler ve saat dilimleri çok önemlidir</a:t>
            </a:r>
          </a:p>
        </p:txBody>
      </p:sp>
      <p:pic>
        <p:nvPicPr>
          <p:cNvPr id="2050" name="Picture 2" descr="Network Diagram">
            <a:extLst>
              <a:ext uri="{FF2B5EF4-FFF2-40B4-BE49-F238E27FC236}">
                <a16:creationId xmlns:a16="http://schemas.microsoft.com/office/drawing/2014/main" id="{1B5AD80B-AEB3-4EA7-808D-776470ACB51C}"/>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958535" y="2672069"/>
            <a:ext cx="5226930" cy="265197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164135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05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45.14.250.74 adresi kime ait?</a:t>
            </a:r>
            <a:endParaRPr lang="tr" sz="2000" dirty="0">
              <a:solidFill>
                <a:schemeClr val="bg1"/>
              </a:solidFill>
              <a:latin typeface="Verdana" charset="0"/>
              <a:cs typeface="Verdana" charset="0"/>
            </a:endParaRPr>
          </a:p>
        </p:txBody>
      </p:sp>
      <p:pic>
        <p:nvPicPr>
          <p:cNvPr id="4" name="Content Placeholder 3">
            <a:extLst>
              <a:ext uri="{FF2B5EF4-FFF2-40B4-BE49-F238E27FC236}">
                <a16:creationId xmlns:a16="http://schemas.microsoft.com/office/drawing/2014/main" id="{31CE546A-0738-4037-A84C-6EBD77217D0E}"/>
              </a:ext>
            </a:extLst>
          </p:cNvPr>
          <p:cNvPicPr>
            <a:picLocks noGrp="1" noChangeAspect="1"/>
          </p:cNvPicPr>
          <p:nvPr>
            <p:ph idx="4294967295"/>
          </p:nvPr>
        </p:nvPicPr>
        <p:blipFill>
          <a:blip r:embed="rId3" cstate="print"/>
          <a:stretch>
            <a:fillRect/>
          </a:stretch>
        </p:blipFill>
        <p:spPr>
          <a:xfrm>
            <a:off x="2547960" y="1286822"/>
            <a:ext cx="4248150" cy="5072062"/>
          </a:xfrm>
          <a:prstGeom prst="rect">
            <a:avLst/>
          </a:prstGeom>
          <a:ln>
            <a:solidFill>
              <a:srgbClr val="0070C0"/>
            </a:solidFill>
          </a:ln>
        </p:spPr>
      </p:pic>
      <p:sp>
        <p:nvSpPr>
          <p:cNvPr id="8" name="TextBox 7">
            <a:extLst>
              <a:ext uri="{FF2B5EF4-FFF2-40B4-BE49-F238E27FC236}">
                <a16:creationId xmlns:a16="http://schemas.microsoft.com/office/drawing/2014/main" id="{C9704686-CC69-4465-9AE8-5419A27D750C}"/>
              </a:ext>
            </a:extLst>
          </p:cNvPr>
          <p:cNvSpPr txBox="1"/>
          <p:nvPr/>
        </p:nvSpPr>
        <p:spPr>
          <a:xfrm>
            <a:off x="6876256" y="1344202"/>
            <a:ext cx="2159794" cy="369332"/>
          </a:xfrm>
          <a:prstGeom prst="rect">
            <a:avLst/>
          </a:prstGeom>
          <a:noFill/>
        </p:spPr>
        <p:txBody>
          <a:bodyPr wrap="square" rtlCol="0">
            <a:spAutoFit/>
          </a:bodyPr>
          <a:lstStyle/>
          <a:p>
            <a:pPr algn="l" rtl="0"/>
            <a:r>
              <a:rPr lang="tr" b="1" i="0" u="none" baseline="0">
                <a:solidFill>
                  <a:srgbClr val="FF0000"/>
                </a:solidFill>
              </a:rPr>
              <a:t>Aranan IP adresi</a:t>
            </a:r>
          </a:p>
        </p:txBody>
      </p:sp>
      <p:sp>
        <p:nvSpPr>
          <p:cNvPr id="5" name="Rectangle 4">
            <a:extLst>
              <a:ext uri="{FF2B5EF4-FFF2-40B4-BE49-F238E27FC236}">
                <a16:creationId xmlns:a16="http://schemas.microsoft.com/office/drawing/2014/main" id="{898D11F3-E180-43C1-8750-F7457ED067D1}"/>
              </a:ext>
            </a:extLst>
          </p:cNvPr>
          <p:cNvSpPr/>
          <p:nvPr/>
        </p:nvSpPr>
        <p:spPr>
          <a:xfrm>
            <a:off x="3837864" y="1456860"/>
            <a:ext cx="936104" cy="144016"/>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tr"/>
          </a:p>
        </p:txBody>
      </p:sp>
      <p:sp>
        <p:nvSpPr>
          <p:cNvPr id="20" name="Arrow: Right 19">
            <a:extLst>
              <a:ext uri="{FF2B5EF4-FFF2-40B4-BE49-F238E27FC236}">
                <a16:creationId xmlns:a16="http://schemas.microsoft.com/office/drawing/2014/main" id="{06CC90E1-2FB5-4208-9394-33FF5351BB47}"/>
              </a:ext>
            </a:extLst>
          </p:cNvPr>
          <p:cNvSpPr/>
          <p:nvPr/>
        </p:nvSpPr>
        <p:spPr>
          <a:xfrm rot="10800000">
            <a:off x="5935915" y="1456860"/>
            <a:ext cx="936104" cy="14401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tr"/>
          </a:p>
        </p:txBody>
      </p:sp>
      <p:sp>
        <p:nvSpPr>
          <p:cNvPr id="24" name="TextBox 23">
            <a:extLst>
              <a:ext uri="{FF2B5EF4-FFF2-40B4-BE49-F238E27FC236}">
                <a16:creationId xmlns:a16="http://schemas.microsoft.com/office/drawing/2014/main" id="{DF6D6B50-5E9A-4654-9FB8-C486B01B5692}"/>
              </a:ext>
            </a:extLst>
          </p:cNvPr>
          <p:cNvSpPr txBox="1"/>
          <p:nvPr/>
        </p:nvSpPr>
        <p:spPr>
          <a:xfrm>
            <a:off x="1588" y="1713534"/>
            <a:ext cx="2475265" cy="3785652"/>
          </a:xfrm>
          <a:prstGeom prst="rect">
            <a:avLst/>
          </a:prstGeom>
          <a:solidFill>
            <a:srgbClr val="F08A34"/>
          </a:solidFill>
        </p:spPr>
        <p:txBody>
          <a:bodyPr wrap="square" rtlCol="0">
            <a:spAutoFit/>
          </a:bodyPr>
          <a:lstStyle/>
          <a:p>
            <a:pPr algn="l" rtl="0"/>
            <a:r>
              <a:rPr lang="tr" sz="2400" b="1" i="0" u="none" baseline="0">
                <a:solidFill>
                  <a:schemeClr val="bg1"/>
                </a:solidFill>
                <a:latin typeface="+mj-lt"/>
              </a:rPr>
              <a:t>Soruşturma sorusu</a:t>
            </a:r>
          </a:p>
          <a:p>
            <a:endParaRPr lang="tr" sz="2400" dirty="0">
              <a:solidFill>
                <a:schemeClr val="bg1"/>
              </a:solidFill>
              <a:latin typeface="+mj-lt"/>
            </a:endParaRPr>
          </a:p>
          <a:p>
            <a:pPr algn="l" rtl="0"/>
            <a:r>
              <a:rPr lang="tr" sz="2400" b="0" i="0" u="none" baseline="0">
                <a:solidFill>
                  <a:schemeClr val="bg1"/>
                </a:solidFill>
                <a:latin typeface="+mj-lt"/>
              </a:rPr>
              <a:t>Belirli bir tarihte belirli bir saatte 45.14.250.74 adresini kim kullanıyordu (saat dilimlerini hesaba katarak)?</a:t>
            </a:r>
          </a:p>
        </p:txBody>
      </p:sp>
      <p:sp>
        <p:nvSpPr>
          <p:cNvPr id="16" name="TextBox 15">
            <a:extLst>
              <a:ext uri="{FF2B5EF4-FFF2-40B4-BE49-F238E27FC236}">
                <a16:creationId xmlns:a16="http://schemas.microsoft.com/office/drawing/2014/main" id="{253BFFA5-CA98-4DC5-ACC6-B44037FC6834}"/>
              </a:ext>
            </a:extLst>
          </p:cNvPr>
          <p:cNvSpPr txBox="1"/>
          <p:nvPr/>
        </p:nvSpPr>
        <p:spPr>
          <a:xfrm>
            <a:off x="6872019" y="2037504"/>
            <a:ext cx="2159794" cy="1200329"/>
          </a:xfrm>
          <a:prstGeom prst="rect">
            <a:avLst/>
          </a:prstGeom>
          <a:noFill/>
        </p:spPr>
        <p:txBody>
          <a:bodyPr wrap="square" rtlCol="0">
            <a:spAutoFit/>
          </a:bodyPr>
          <a:lstStyle/>
          <a:p>
            <a:pPr algn="l" rtl="0"/>
            <a:r>
              <a:rPr lang="tr" b="1" i="0" u="none" baseline="0">
                <a:solidFill>
                  <a:srgbClr val="FF0000"/>
                </a:solidFill>
              </a:rPr>
              <a:t>Adresin geldiği IP Adresi aralığı ve bazı şirket bilgileri</a:t>
            </a:r>
          </a:p>
        </p:txBody>
      </p:sp>
      <p:sp>
        <p:nvSpPr>
          <p:cNvPr id="13" name="Rectangle 12">
            <a:extLst>
              <a:ext uri="{FF2B5EF4-FFF2-40B4-BE49-F238E27FC236}">
                <a16:creationId xmlns:a16="http://schemas.microsoft.com/office/drawing/2014/main" id="{762F54C6-DB6E-4F9A-950F-25967D36C222}"/>
              </a:ext>
            </a:extLst>
          </p:cNvPr>
          <p:cNvSpPr/>
          <p:nvPr/>
        </p:nvSpPr>
        <p:spPr>
          <a:xfrm>
            <a:off x="3311562" y="2043682"/>
            <a:ext cx="1548470" cy="432048"/>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tr"/>
          </a:p>
        </p:txBody>
      </p:sp>
      <p:sp>
        <p:nvSpPr>
          <p:cNvPr id="21" name="Arrow: Right 20">
            <a:extLst>
              <a:ext uri="{FF2B5EF4-FFF2-40B4-BE49-F238E27FC236}">
                <a16:creationId xmlns:a16="http://schemas.microsoft.com/office/drawing/2014/main" id="{426969DC-4662-4F19-A4D1-09E47C39F079}"/>
              </a:ext>
            </a:extLst>
          </p:cNvPr>
          <p:cNvSpPr/>
          <p:nvPr/>
        </p:nvSpPr>
        <p:spPr>
          <a:xfrm rot="10800000">
            <a:off x="5935915" y="2147568"/>
            <a:ext cx="936104" cy="14401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tr"/>
          </a:p>
        </p:txBody>
      </p:sp>
      <p:sp>
        <p:nvSpPr>
          <p:cNvPr id="17" name="TextBox 16">
            <a:extLst>
              <a:ext uri="{FF2B5EF4-FFF2-40B4-BE49-F238E27FC236}">
                <a16:creationId xmlns:a16="http://schemas.microsoft.com/office/drawing/2014/main" id="{7A5FA977-B2BA-4A06-A786-E53636014E0F}"/>
              </a:ext>
            </a:extLst>
          </p:cNvPr>
          <p:cNvSpPr txBox="1"/>
          <p:nvPr/>
        </p:nvSpPr>
        <p:spPr>
          <a:xfrm>
            <a:off x="6876822" y="3305171"/>
            <a:ext cx="2159794" cy="1477328"/>
          </a:xfrm>
          <a:prstGeom prst="rect">
            <a:avLst/>
          </a:prstGeom>
          <a:noFill/>
        </p:spPr>
        <p:txBody>
          <a:bodyPr wrap="square" rtlCol="0">
            <a:spAutoFit/>
          </a:bodyPr>
          <a:lstStyle/>
          <a:p>
            <a:pPr algn="l" rtl="0"/>
            <a:r>
              <a:rPr lang="tr" b="1" i="0" u="none" baseline="0">
                <a:solidFill>
                  <a:srgbClr val="FF0000"/>
                </a:solidFill>
              </a:rPr>
              <a:t>IP adresini elinde bulunduran şirket, nerede olduğu ve bir e-posta adresiyle birlikte bir alan adı</a:t>
            </a:r>
          </a:p>
        </p:txBody>
      </p:sp>
      <p:sp>
        <p:nvSpPr>
          <p:cNvPr id="14" name="Rectangle 13">
            <a:extLst>
              <a:ext uri="{FF2B5EF4-FFF2-40B4-BE49-F238E27FC236}">
                <a16:creationId xmlns:a16="http://schemas.microsoft.com/office/drawing/2014/main" id="{452FCBE4-2165-4FA1-9203-4575286293C8}"/>
              </a:ext>
            </a:extLst>
          </p:cNvPr>
          <p:cNvSpPr/>
          <p:nvPr/>
        </p:nvSpPr>
        <p:spPr>
          <a:xfrm>
            <a:off x="3323496" y="3306048"/>
            <a:ext cx="2760672" cy="876358"/>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tr"/>
          </a:p>
        </p:txBody>
      </p:sp>
      <p:sp>
        <p:nvSpPr>
          <p:cNvPr id="22" name="Arrow: Right 21">
            <a:extLst>
              <a:ext uri="{FF2B5EF4-FFF2-40B4-BE49-F238E27FC236}">
                <a16:creationId xmlns:a16="http://schemas.microsoft.com/office/drawing/2014/main" id="{5D488F93-A312-4AFC-A777-06DC946F4CE5}"/>
              </a:ext>
            </a:extLst>
          </p:cNvPr>
          <p:cNvSpPr/>
          <p:nvPr/>
        </p:nvSpPr>
        <p:spPr>
          <a:xfrm rot="10800000">
            <a:off x="5935915" y="3785826"/>
            <a:ext cx="936104" cy="14401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tr"/>
          </a:p>
        </p:txBody>
      </p:sp>
      <p:sp>
        <p:nvSpPr>
          <p:cNvPr id="15" name="Rectangle 14">
            <a:extLst>
              <a:ext uri="{FF2B5EF4-FFF2-40B4-BE49-F238E27FC236}">
                <a16:creationId xmlns:a16="http://schemas.microsoft.com/office/drawing/2014/main" id="{D03D7BF3-F0B8-498F-831E-2AA153905930}"/>
              </a:ext>
            </a:extLst>
          </p:cNvPr>
          <p:cNvSpPr/>
          <p:nvPr/>
        </p:nvSpPr>
        <p:spPr>
          <a:xfrm>
            <a:off x="3323496" y="5194491"/>
            <a:ext cx="2760672" cy="699266"/>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tr"/>
          </a:p>
        </p:txBody>
      </p:sp>
      <p:sp>
        <p:nvSpPr>
          <p:cNvPr id="19" name="TextBox 18">
            <a:extLst>
              <a:ext uri="{FF2B5EF4-FFF2-40B4-BE49-F238E27FC236}">
                <a16:creationId xmlns:a16="http://schemas.microsoft.com/office/drawing/2014/main" id="{447A299A-BC06-41F5-BB12-1C9206E114B7}"/>
              </a:ext>
            </a:extLst>
          </p:cNvPr>
          <p:cNvSpPr txBox="1"/>
          <p:nvPr/>
        </p:nvSpPr>
        <p:spPr>
          <a:xfrm>
            <a:off x="6872019" y="5206313"/>
            <a:ext cx="2159794" cy="923330"/>
          </a:xfrm>
          <a:prstGeom prst="rect">
            <a:avLst/>
          </a:prstGeom>
          <a:noFill/>
        </p:spPr>
        <p:txBody>
          <a:bodyPr wrap="square" rtlCol="0">
            <a:spAutoFit/>
          </a:bodyPr>
          <a:lstStyle/>
          <a:p>
            <a:pPr algn="l" rtl="0"/>
            <a:r>
              <a:rPr lang="tr" b="1" i="0" u="none" baseline="0">
                <a:solidFill>
                  <a:srgbClr val="FF0000"/>
                </a:solidFill>
              </a:rPr>
              <a:t>Kaydedilen abone ilgili bazı kişisel bilgiler</a:t>
            </a:r>
          </a:p>
        </p:txBody>
      </p:sp>
      <p:sp>
        <p:nvSpPr>
          <p:cNvPr id="23" name="Arrow: Right 22">
            <a:extLst>
              <a:ext uri="{FF2B5EF4-FFF2-40B4-BE49-F238E27FC236}">
                <a16:creationId xmlns:a16="http://schemas.microsoft.com/office/drawing/2014/main" id="{48A67827-805B-4C30-8DD7-B77CE568AE2D}"/>
              </a:ext>
            </a:extLst>
          </p:cNvPr>
          <p:cNvSpPr/>
          <p:nvPr/>
        </p:nvSpPr>
        <p:spPr>
          <a:xfrm rot="10800000">
            <a:off x="5935915" y="5494791"/>
            <a:ext cx="936104" cy="14401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tr"/>
          </a:p>
        </p:txBody>
      </p:sp>
      <p:pic>
        <p:nvPicPr>
          <p:cNvPr id="6" name="Picture 5">
            <a:extLst>
              <a:ext uri="{FF2B5EF4-FFF2-40B4-BE49-F238E27FC236}">
                <a16:creationId xmlns:a16="http://schemas.microsoft.com/office/drawing/2014/main" id="{B16BF418-6DD9-48EB-B0AE-8F4E213EC122}"/>
              </a:ext>
            </a:extLst>
          </p:cNvPr>
          <p:cNvPicPr>
            <a:picLocks noChangeAspect="1"/>
          </p:cNvPicPr>
          <p:nvPr/>
        </p:nvPicPr>
        <p:blipFill>
          <a:blip r:embed="rId4" cstate="print"/>
          <a:stretch>
            <a:fillRect/>
          </a:stretch>
        </p:blipFill>
        <p:spPr>
          <a:xfrm>
            <a:off x="69850" y="6173147"/>
            <a:ext cx="2667000" cy="371475"/>
          </a:xfrm>
          <a:prstGeom prst="rect">
            <a:avLst/>
          </a:prstGeom>
        </p:spPr>
      </p:pic>
    </p:spTree>
    <p:extLst>
      <p:ext uri="{BB962C8B-B14F-4D97-AF65-F5344CB8AC3E}">
        <p14:creationId xmlns:p14="http://schemas.microsoft.com/office/powerpoint/2010/main" val="37576462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0"/>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3"/>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1"/>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6"/>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4"/>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17"/>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22"/>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15"/>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19"/>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23"/>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5" grpId="0" animBg="1"/>
      <p:bldP spid="20" grpId="0" animBg="1"/>
      <p:bldP spid="24" grpId="0" animBg="1"/>
      <p:bldP spid="16" grpId="0"/>
      <p:bldP spid="13" grpId="0" animBg="1"/>
      <p:bldP spid="21" grpId="0" animBg="1"/>
      <p:bldP spid="17" grpId="0"/>
      <p:bldP spid="14" grpId="0" animBg="1"/>
      <p:bldP spid="22" grpId="0" animBg="1"/>
      <p:bldP spid="15" grpId="0" animBg="1"/>
      <p:bldP spid="19" grpId="0"/>
      <p:bldP spid="23"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nolimitnet.eu kime ait?</a:t>
            </a:r>
            <a:endParaRPr lang="tr" sz="2000" dirty="0">
              <a:solidFill>
                <a:schemeClr val="bg1"/>
              </a:solidFill>
              <a:latin typeface="Verdana" charset="0"/>
              <a:cs typeface="Verdana" charset="0"/>
            </a:endParaRPr>
          </a:p>
        </p:txBody>
      </p:sp>
      <p:pic>
        <p:nvPicPr>
          <p:cNvPr id="3" name="Content Placeholder 2">
            <a:extLst>
              <a:ext uri="{FF2B5EF4-FFF2-40B4-BE49-F238E27FC236}">
                <a16:creationId xmlns:a16="http://schemas.microsoft.com/office/drawing/2014/main" id="{A7972C05-8ACF-475F-82C3-7C398B754C6A}"/>
              </a:ext>
            </a:extLst>
          </p:cNvPr>
          <p:cNvPicPr>
            <a:picLocks noGrp="1" noChangeAspect="1"/>
          </p:cNvPicPr>
          <p:nvPr>
            <p:ph idx="4294967295"/>
          </p:nvPr>
        </p:nvPicPr>
        <p:blipFill>
          <a:blip r:embed="rId3" cstate="print"/>
          <a:stretch>
            <a:fillRect/>
          </a:stretch>
        </p:blipFill>
        <p:spPr>
          <a:xfrm>
            <a:off x="120576" y="1271699"/>
            <a:ext cx="4178300" cy="4751388"/>
          </a:xfrm>
          <a:prstGeom prst="rect">
            <a:avLst/>
          </a:prstGeom>
          <a:ln>
            <a:solidFill>
              <a:srgbClr val="0070C0"/>
            </a:solidFill>
          </a:ln>
        </p:spPr>
      </p:pic>
      <p:pic>
        <p:nvPicPr>
          <p:cNvPr id="7" name="Picture 6">
            <a:extLst>
              <a:ext uri="{FF2B5EF4-FFF2-40B4-BE49-F238E27FC236}">
                <a16:creationId xmlns:a16="http://schemas.microsoft.com/office/drawing/2014/main" id="{F356FF48-E68E-433E-A17C-A2D4F2B622F9}"/>
              </a:ext>
            </a:extLst>
          </p:cNvPr>
          <p:cNvPicPr>
            <a:picLocks noChangeAspect="1"/>
          </p:cNvPicPr>
          <p:nvPr/>
        </p:nvPicPr>
        <p:blipFill>
          <a:blip r:embed="rId4" cstate="print"/>
          <a:stretch>
            <a:fillRect/>
          </a:stretch>
        </p:blipFill>
        <p:spPr>
          <a:xfrm>
            <a:off x="4418804" y="1271699"/>
            <a:ext cx="4635910" cy="4382480"/>
          </a:xfrm>
          <a:prstGeom prst="rect">
            <a:avLst/>
          </a:prstGeom>
          <a:ln>
            <a:solidFill>
              <a:srgbClr val="0070C0"/>
            </a:solidFill>
          </a:ln>
        </p:spPr>
      </p:pic>
      <p:sp>
        <p:nvSpPr>
          <p:cNvPr id="5" name="Rectangle 4">
            <a:extLst>
              <a:ext uri="{FF2B5EF4-FFF2-40B4-BE49-F238E27FC236}">
                <a16:creationId xmlns:a16="http://schemas.microsoft.com/office/drawing/2014/main" id="{898D11F3-E180-43C1-8750-F7457ED067D1}"/>
              </a:ext>
            </a:extLst>
          </p:cNvPr>
          <p:cNvSpPr/>
          <p:nvPr/>
        </p:nvSpPr>
        <p:spPr>
          <a:xfrm>
            <a:off x="99694" y="2329701"/>
            <a:ext cx="3781202" cy="528438"/>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tr"/>
          </a:p>
        </p:txBody>
      </p:sp>
      <p:sp>
        <p:nvSpPr>
          <p:cNvPr id="13" name="Rectangle 12">
            <a:extLst>
              <a:ext uri="{FF2B5EF4-FFF2-40B4-BE49-F238E27FC236}">
                <a16:creationId xmlns:a16="http://schemas.microsoft.com/office/drawing/2014/main" id="{762F54C6-DB6E-4F9A-950F-25967D36C222}"/>
              </a:ext>
            </a:extLst>
          </p:cNvPr>
          <p:cNvSpPr/>
          <p:nvPr/>
        </p:nvSpPr>
        <p:spPr>
          <a:xfrm>
            <a:off x="99694" y="3484007"/>
            <a:ext cx="4199182" cy="1352879"/>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tr"/>
          </a:p>
        </p:txBody>
      </p:sp>
      <p:sp>
        <p:nvSpPr>
          <p:cNvPr id="14" name="Rectangle 13">
            <a:extLst>
              <a:ext uri="{FF2B5EF4-FFF2-40B4-BE49-F238E27FC236}">
                <a16:creationId xmlns:a16="http://schemas.microsoft.com/office/drawing/2014/main" id="{452FCBE4-2165-4FA1-9203-4575286293C8}"/>
              </a:ext>
            </a:extLst>
          </p:cNvPr>
          <p:cNvSpPr/>
          <p:nvPr/>
        </p:nvSpPr>
        <p:spPr>
          <a:xfrm>
            <a:off x="5356423" y="4302957"/>
            <a:ext cx="1447825" cy="1351221"/>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tr"/>
          </a:p>
        </p:txBody>
      </p:sp>
      <p:pic>
        <p:nvPicPr>
          <p:cNvPr id="6" name="Picture 5">
            <a:extLst>
              <a:ext uri="{FF2B5EF4-FFF2-40B4-BE49-F238E27FC236}">
                <a16:creationId xmlns:a16="http://schemas.microsoft.com/office/drawing/2014/main" id="{B16BF418-6DD9-48EB-B0AE-8F4E213EC122}"/>
              </a:ext>
            </a:extLst>
          </p:cNvPr>
          <p:cNvPicPr>
            <a:picLocks noChangeAspect="1"/>
          </p:cNvPicPr>
          <p:nvPr/>
        </p:nvPicPr>
        <p:blipFill>
          <a:blip r:embed="rId5" cstate="print"/>
          <a:stretch>
            <a:fillRect/>
          </a:stretch>
        </p:blipFill>
        <p:spPr>
          <a:xfrm>
            <a:off x="69850" y="6173147"/>
            <a:ext cx="2667000" cy="371475"/>
          </a:xfrm>
          <a:prstGeom prst="rect">
            <a:avLst/>
          </a:prstGeom>
        </p:spPr>
      </p:pic>
    </p:spTree>
    <p:extLst>
      <p:ext uri="{BB962C8B-B14F-4D97-AF65-F5344CB8AC3E}">
        <p14:creationId xmlns:p14="http://schemas.microsoft.com/office/powerpoint/2010/main" val="8544605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7"/>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3" grpId="0" animBg="1"/>
      <p:bldP spid="14"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IP'nin coğrafi konumu</a:t>
            </a:r>
            <a:endParaRPr lang="tr" sz="2000" dirty="0">
              <a:solidFill>
                <a:schemeClr val="bg1"/>
              </a:solidFill>
              <a:latin typeface="Verdana" charset="0"/>
              <a:cs typeface="Verdana" charset="0"/>
            </a:endParaRPr>
          </a:p>
        </p:txBody>
      </p:sp>
      <p:sp>
        <p:nvSpPr>
          <p:cNvPr id="14" name="TextBox 13">
            <a:extLst>
              <a:ext uri="{FF2B5EF4-FFF2-40B4-BE49-F238E27FC236}">
                <a16:creationId xmlns:a16="http://schemas.microsoft.com/office/drawing/2014/main" id="{3ED8FC31-607B-4C21-8E14-F515B098E394}"/>
              </a:ext>
            </a:extLst>
          </p:cNvPr>
          <p:cNvSpPr txBox="1"/>
          <p:nvPr/>
        </p:nvSpPr>
        <p:spPr>
          <a:xfrm>
            <a:off x="7452321" y="1142548"/>
            <a:ext cx="1581904" cy="1569660"/>
          </a:xfrm>
          <a:prstGeom prst="rect">
            <a:avLst/>
          </a:prstGeom>
          <a:solidFill>
            <a:srgbClr val="BDD8F3"/>
          </a:solidFill>
        </p:spPr>
        <p:txBody>
          <a:bodyPr wrap="square" rtlCol="0">
            <a:spAutoFit/>
          </a:bodyPr>
          <a:lstStyle/>
          <a:p>
            <a:pPr algn="ctr" rtl="0"/>
            <a:r>
              <a:rPr lang="tr" sz="2400" b="0" i="0" u="none" baseline="0">
                <a:solidFill>
                  <a:schemeClr val="tx1">
                    <a:lumMod val="65000"/>
                    <a:lumOff val="35000"/>
                  </a:schemeClr>
                </a:solidFill>
                <a:latin typeface="+mj-lt"/>
              </a:rPr>
              <a:t>Hepsi aynı bölgede ancak tam yeri belli değil</a:t>
            </a: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159765" y="1265544"/>
            <a:ext cx="4752975" cy="5183188"/>
          </a:xfrm>
          <a:prstGeom prst="rect">
            <a:avLst/>
          </a:prstGeom>
        </p:spPr>
        <p:txBody>
          <a:bodyPr/>
          <a:lstStyle/>
          <a:p>
            <a:pPr algn="l" rtl="0"/>
            <a:r>
              <a:rPr lang="tr" b="0" i="0" u="none" baseline="0" dirty="0"/>
              <a:t>Coğrafi konum belirleme hizmetlerinden faydalanarak IP adresleri fiziksel bir alanla eşleştirilebilir.</a:t>
            </a:r>
          </a:p>
          <a:p>
            <a:pPr algn="l" rtl="0"/>
            <a:r>
              <a:rPr lang="tr" b="0" i="0" u="none" baseline="0" dirty="0"/>
              <a:t>Abonenin IP adresinin nerede olduğuna dair ipucu </a:t>
            </a:r>
            <a:r>
              <a:rPr lang="tr" b="1" i="0" u="none" baseline="0" dirty="0">
                <a:solidFill>
                  <a:srgbClr val="FF0000"/>
                </a:solidFill>
              </a:rPr>
              <a:t>verebilir</a:t>
            </a:r>
            <a:r>
              <a:rPr lang="tr" b="0" i="0" u="none" baseline="0" dirty="0"/>
              <a:t>.</a:t>
            </a:r>
          </a:p>
          <a:p>
            <a:pPr algn="l" rtl="0"/>
            <a:r>
              <a:rPr lang="tr" b="0" i="0" u="none" baseline="0" dirty="0"/>
              <a:t>Kesin değildir, yanıltma yapılabilir.</a:t>
            </a:r>
          </a:p>
        </p:txBody>
      </p:sp>
      <p:pic>
        <p:nvPicPr>
          <p:cNvPr id="3" name="Picture 2">
            <a:extLst>
              <a:ext uri="{FF2B5EF4-FFF2-40B4-BE49-F238E27FC236}">
                <a16:creationId xmlns:a16="http://schemas.microsoft.com/office/drawing/2014/main" id="{EF1DDA91-F296-4EAD-95FF-EEF61BF42044}"/>
              </a:ext>
            </a:extLst>
          </p:cNvPr>
          <p:cNvPicPr>
            <a:picLocks noChangeAspect="1"/>
          </p:cNvPicPr>
          <p:nvPr/>
        </p:nvPicPr>
        <p:blipFill>
          <a:blip r:embed="rId3" cstate="print"/>
          <a:stretch>
            <a:fillRect/>
          </a:stretch>
        </p:blipFill>
        <p:spPr>
          <a:xfrm>
            <a:off x="4788024" y="1270001"/>
            <a:ext cx="3086513" cy="3429000"/>
          </a:xfrm>
          <a:prstGeom prst="rect">
            <a:avLst/>
          </a:prstGeom>
          <a:ln>
            <a:solidFill>
              <a:srgbClr val="0070C0"/>
            </a:solidFill>
          </a:ln>
        </p:spPr>
      </p:pic>
      <p:pic>
        <p:nvPicPr>
          <p:cNvPr id="4" name="Picture 3">
            <a:extLst>
              <a:ext uri="{FF2B5EF4-FFF2-40B4-BE49-F238E27FC236}">
                <a16:creationId xmlns:a16="http://schemas.microsoft.com/office/drawing/2014/main" id="{53460A33-EB48-45CB-A4DB-C795C53E15FA}"/>
              </a:ext>
            </a:extLst>
          </p:cNvPr>
          <p:cNvPicPr>
            <a:picLocks noChangeAspect="1"/>
          </p:cNvPicPr>
          <p:nvPr/>
        </p:nvPicPr>
        <p:blipFill>
          <a:blip r:embed="rId4" cstate="print"/>
          <a:stretch>
            <a:fillRect/>
          </a:stretch>
        </p:blipFill>
        <p:spPr>
          <a:xfrm>
            <a:off x="5962651" y="4323690"/>
            <a:ext cx="2961797" cy="2125042"/>
          </a:xfrm>
          <a:prstGeom prst="rect">
            <a:avLst/>
          </a:prstGeom>
          <a:ln>
            <a:solidFill>
              <a:srgbClr val="0070C0"/>
            </a:solidFill>
          </a:ln>
        </p:spPr>
      </p:pic>
      <p:sp>
        <p:nvSpPr>
          <p:cNvPr id="13" name="TextBox 12">
            <a:extLst>
              <a:ext uri="{FF2B5EF4-FFF2-40B4-BE49-F238E27FC236}">
                <a16:creationId xmlns:a16="http://schemas.microsoft.com/office/drawing/2014/main" id="{B1E8ADFB-214E-4393-8EEB-D6127A933B35}"/>
              </a:ext>
            </a:extLst>
          </p:cNvPr>
          <p:cNvSpPr txBox="1"/>
          <p:nvPr/>
        </p:nvSpPr>
        <p:spPr>
          <a:xfrm>
            <a:off x="2659802" y="5587998"/>
            <a:ext cx="3389945" cy="830997"/>
          </a:xfrm>
          <a:prstGeom prst="rect">
            <a:avLst/>
          </a:prstGeom>
          <a:solidFill>
            <a:srgbClr val="F08A34"/>
          </a:solidFill>
        </p:spPr>
        <p:txBody>
          <a:bodyPr wrap="square" rtlCol="0">
            <a:spAutoFit/>
          </a:bodyPr>
          <a:lstStyle/>
          <a:p>
            <a:pPr algn="ctr" rtl="0"/>
            <a:r>
              <a:rPr lang="tr" sz="2400" b="0" i="0" u="none" baseline="0">
                <a:solidFill>
                  <a:schemeClr val="bg1"/>
                </a:solidFill>
                <a:latin typeface="+mj-lt"/>
              </a:rPr>
              <a:t>Burada yazarın bilgileri gösteriliyor ve 140 mil yanlış!</a:t>
            </a:r>
          </a:p>
        </p:txBody>
      </p:sp>
    </p:spTree>
    <p:extLst>
      <p:ext uri="{BB962C8B-B14F-4D97-AF65-F5344CB8AC3E}">
        <p14:creationId xmlns:p14="http://schemas.microsoft.com/office/powerpoint/2010/main" val="8195532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3"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7">
            <a:extLst>
              <a:ext uri="{FF2B5EF4-FFF2-40B4-BE49-F238E27FC236}">
                <a16:creationId xmlns:a16="http://schemas.microsoft.com/office/drawing/2014/main" id="{5E4BDDFE-543C-4491-903D-8D13C0DC1FBA}"/>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Bilgi kontrolü</a:t>
            </a:r>
            <a:endParaRPr lang="tr" sz="2000" dirty="0">
              <a:solidFill>
                <a:schemeClr val="bg1"/>
              </a:solidFill>
              <a:latin typeface="Verdana" charset="0"/>
              <a:cs typeface="Verdana" charset="0"/>
            </a:endParaRPr>
          </a:p>
        </p:txBody>
      </p:sp>
      <p:sp>
        <p:nvSpPr>
          <p:cNvPr id="11" name="TextBox 10">
            <a:extLst>
              <a:ext uri="{FF2B5EF4-FFF2-40B4-BE49-F238E27FC236}">
                <a16:creationId xmlns:a16="http://schemas.microsoft.com/office/drawing/2014/main" id="{9D3848A9-4745-4BB6-B8CB-6C939829A8B8}"/>
              </a:ext>
            </a:extLst>
          </p:cNvPr>
          <p:cNvSpPr txBox="1"/>
          <p:nvPr/>
        </p:nvSpPr>
        <p:spPr>
          <a:xfrm>
            <a:off x="588962" y="1281981"/>
            <a:ext cx="8030033" cy="830997"/>
          </a:xfrm>
          <a:prstGeom prst="rect">
            <a:avLst/>
          </a:prstGeom>
          <a:solidFill>
            <a:srgbClr val="BDD8F3"/>
          </a:solidFill>
        </p:spPr>
        <p:txBody>
          <a:bodyPr wrap="square" rtlCol="0">
            <a:spAutoFit/>
          </a:bodyPr>
          <a:lstStyle/>
          <a:p>
            <a:pPr algn="ctr" rtl="0"/>
            <a:r>
              <a:rPr lang="tr" sz="2400" b="0" i="0" u="none" baseline="0" dirty="0">
                <a:solidFill>
                  <a:schemeClr val="tx1">
                    <a:lumMod val="65000"/>
                    <a:lumOff val="35000"/>
                  </a:schemeClr>
                </a:solidFill>
                <a:latin typeface="+mj-lt"/>
              </a:rPr>
              <a:t>Dizüstü bilgisayarınız evinizdeki ağa katıldığında verilen IP adresinin en iyi açıklaması nedir?</a:t>
            </a:r>
          </a:p>
        </p:txBody>
      </p:sp>
      <p:sp>
        <p:nvSpPr>
          <p:cNvPr id="13" name="TextBox 12">
            <a:extLst>
              <a:ext uri="{FF2B5EF4-FFF2-40B4-BE49-F238E27FC236}">
                <a16:creationId xmlns:a16="http://schemas.microsoft.com/office/drawing/2014/main" id="{30BD4572-BAB1-4568-B64C-2A9116F6F527}"/>
              </a:ext>
            </a:extLst>
          </p:cNvPr>
          <p:cNvSpPr txBox="1"/>
          <p:nvPr/>
        </p:nvSpPr>
        <p:spPr>
          <a:xfrm>
            <a:off x="588963" y="2342446"/>
            <a:ext cx="8030032" cy="1569660"/>
          </a:xfrm>
          <a:prstGeom prst="rect">
            <a:avLst/>
          </a:prstGeom>
          <a:solidFill>
            <a:srgbClr val="F08A34"/>
          </a:solidFill>
        </p:spPr>
        <p:txBody>
          <a:bodyPr wrap="square" rtlCol="0">
            <a:spAutoFit/>
          </a:bodyPr>
          <a:lstStyle/>
          <a:p>
            <a:pPr marL="1828800" lvl="3" indent="-457200" algn="l" rtl="0">
              <a:buAutoNum type="alphaUcPeriod"/>
            </a:pPr>
            <a:r>
              <a:rPr lang="tr" sz="2400" b="0" i="0" u="none" baseline="0">
                <a:solidFill>
                  <a:schemeClr val="bg1"/>
                </a:solidFill>
                <a:latin typeface="+mj-lt"/>
              </a:rPr>
              <a:t>Özel IP adresi</a:t>
            </a:r>
          </a:p>
          <a:p>
            <a:pPr marL="1828800" lvl="3" indent="-457200" algn="l" rtl="0">
              <a:buAutoNum type="alphaUcPeriod"/>
            </a:pPr>
            <a:r>
              <a:rPr lang="tr" sz="2400" b="0" i="0" u="none" baseline="0">
                <a:solidFill>
                  <a:schemeClr val="bg1"/>
                </a:solidFill>
                <a:latin typeface="+mj-lt"/>
              </a:rPr>
              <a:t>Statik IP adresi</a:t>
            </a:r>
          </a:p>
          <a:p>
            <a:pPr marL="1828800" lvl="3" indent="-457200" algn="l" rtl="0">
              <a:buAutoNum type="alphaUcPeriod"/>
            </a:pPr>
            <a:r>
              <a:rPr lang="tr" sz="2400" b="0" i="0" u="none" baseline="0">
                <a:solidFill>
                  <a:schemeClr val="bg1"/>
                </a:solidFill>
                <a:latin typeface="+mj-lt"/>
              </a:rPr>
              <a:t>Dinamik IP adresi</a:t>
            </a:r>
          </a:p>
          <a:p>
            <a:pPr marL="1828800" lvl="3" indent="-457200" algn="l" rtl="0">
              <a:buAutoNum type="alphaUcPeriod"/>
            </a:pPr>
            <a:r>
              <a:rPr lang="tr" sz="2400" b="0" i="0" u="none" baseline="0">
                <a:solidFill>
                  <a:schemeClr val="bg1"/>
                </a:solidFill>
                <a:latin typeface="+mj-lt"/>
              </a:rPr>
              <a:t>Genel IP adresi</a:t>
            </a:r>
          </a:p>
        </p:txBody>
      </p:sp>
      <p:sp>
        <p:nvSpPr>
          <p:cNvPr id="12" name="TextBox 11">
            <a:extLst>
              <a:ext uri="{FF2B5EF4-FFF2-40B4-BE49-F238E27FC236}">
                <a16:creationId xmlns:a16="http://schemas.microsoft.com/office/drawing/2014/main" id="{E75702A7-7EF5-41B1-83AA-F3F0AACE8FD2}"/>
              </a:ext>
            </a:extLst>
          </p:cNvPr>
          <p:cNvSpPr txBox="1"/>
          <p:nvPr/>
        </p:nvSpPr>
        <p:spPr>
          <a:xfrm>
            <a:off x="588962" y="4141574"/>
            <a:ext cx="8030032" cy="2308324"/>
          </a:xfrm>
          <a:prstGeom prst="rect">
            <a:avLst/>
          </a:prstGeom>
          <a:solidFill>
            <a:schemeClr val="tx1">
              <a:lumMod val="65000"/>
              <a:lumOff val="35000"/>
            </a:schemeClr>
          </a:solidFill>
        </p:spPr>
        <p:txBody>
          <a:bodyPr wrap="square" rtlCol="0">
            <a:spAutoFit/>
          </a:bodyPr>
          <a:lstStyle/>
          <a:p>
            <a:pPr algn="ctr" rtl="0"/>
            <a:r>
              <a:rPr lang="tr" sz="2400" b="0" i="0" u="none" baseline="0" dirty="0">
                <a:solidFill>
                  <a:schemeClr val="bg1"/>
                </a:solidFill>
                <a:latin typeface="+mj-lt"/>
              </a:rPr>
              <a:t>Doğru cevap A</a:t>
            </a:r>
          </a:p>
          <a:p>
            <a:pPr algn="ctr" rtl="0"/>
            <a:r>
              <a:rPr lang="tr" sz="2400" b="0" i="0" u="none" baseline="0" dirty="0">
                <a:solidFill>
                  <a:schemeClr val="bg1"/>
                </a:solidFill>
                <a:latin typeface="+mj-lt"/>
              </a:rPr>
              <a:t>Bir ev ağı normalde IP adreslerini özel bir aralıkta dağıtan bir yönlendirici tarafından kontrol edilir.</a:t>
            </a:r>
          </a:p>
          <a:p>
            <a:pPr algn="ctr" rtl="0"/>
            <a:r>
              <a:rPr lang="tr" sz="2400" b="0" i="0" u="none" baseline="0" dirty="0">
                <a:solidFill>
                  <a:schemeClr val="bg1"/>
                </a:solidFill>
                <a:latin typeface="+mj-lt"/>
              </a:rPr>
              <a:t>Yönlendirici, tüm dahili cihazların İnternette kullandığı bir genel IP adresine sahip olacaktır.</a:t>
            </a:r>
          </a:p>
          <a:p>
            <a:pPr algn="ctr" rtl="0"/>
            <a:r>
              <a:rPr lang="tr" sz="2400" b="0" i="0" u="none" baseline="0" dirty="0">
                <a:solidFill>
                  <a:schemeClr val="bg1"/>
                </a:solidFill>
                <a:latin typeface="+mj-lt"/>
              </a:rPr>
              <a:t>Statik ve Dinamik, genel IP adresleri için kullanılan terimlerdir.</a:t>
            </a:r>
          </a:p>
        </p:txBody>
      </p:sp>
    </p:spTree>
    <p:extLst>
      <p:ext uri="{BB962C8B-B14F-4D97-AF65-F5344CB8AC3E}">
        <p14:creationId xmlns:p14="http://schemas.microsoft.com/office/powerpoint/2010/main" val="41071076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3" grpId="0" animBg="1"/>
      <p:bldP spid="12"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tr"/>
          </a:p>
        </p:txBody>
      </p:sp>
      <p:sp>
        <p:nvSpPr>
          <p:cNvPr id="53251" name="TextBox 7"/>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Oturum hedefleri</a:t>
            </a:r>
            <a:endParaRPr lang="tr" sz="2000" dirty="0">
              <a:solidFill>
                <a:schemeClr val="bg1"/>
              </a:solidFill>
              <a:latin typeface="Verdana" charset="0"/>
              <a:cs typeface="Verdana" charset="0"/>
            </a:endParaRPr>
          </a:p>
        </p:txBody>
      </p:sp>
      <p:sp>
        <p:nvSpPr>
          <p:cNvPr id="3" name="Content Placeholder 2">
            <a:extLst>
              <a:ext uri="{FF2B5EF4-FFF2-40B4-BE49-F238E27FC236}">
                <a16:creationId xmlns:a16="http://schemas.microsoft.com/office/drawing/2014/main" id="{77B18497-BF37-4A20-ABA6-353886C26CA1}"/>
              </a:ext>
            </a:extLst>
          </p:cNvPr>
          <p:cNvSpPr>
            <a:spLocks noGrp="1"/>
          </p:cNvSpPr>
          <p:nvPr>
            <p:ph idx="4294967295"/>
          </p:nvPr>
        </p:nvSpPr>
        <p:spPr>
          <a:xfrm>
            <a:off x="215900" y="1322584"/>
            <a:ext cx="8712200" cy="5240337"/>
          </a:xfrm>
        </p:spPr>
        <p:txBody>
          <a:bodyPr>
            <a:normAutofit/>
          </a:bodyPr>
          <a:lstStyle/>
          <a:p>
            <a:pPr marL="0" indent="0" algn="just" rtl="0">
              <a:buNone/>
            </a:pPr>
            <a:r>
              <a:rPr lang="tr" b="0" i="0" u="none" baseline="0" dirty="0">
                <a:ea typeface="Verdana" panose="020B0604030504040204" pitchFamily="34" charset="0"/>
              </a:rPr>
              <a:t>Bu oturumun sonunda </a:t>
            </a:r>
            <a:r>
              <a:rPr lang="tr-TR" b="0" i="0" u="none" baseline="0" dirty="0" smtClean="0">
                <a:ea typeface="Verdana" panose="020B0604030504040204" pitchFamily="34" charset="0"/>
              </a:rPr>
              <a:t>katılımcılar</a:t>
            </a:r>
            <a:r>
              <a:rPr lang="tr" b="0" i="0" u="none" baseline="0" dirty="0" smtClean="0">
                <a:ea typeface="Verdana" panose="020B0604030504040204" pitchFamily="34" charset="0"/>
              </a:rPr>
              <a:t>:</a:t>
            </a:r>
            <a:endParaRPr lang="tr" b="0" i="0" u="none" baseline="0" dirty="0">
              <a:ea typeface="Verdana" panose="020B0604030504040204" pitchFamily="34" charset="0"/>
            </a:endParaRPr>
          </a:p>
          <a:p>
            <a:pPr algn="just" rtl="0"/>
            <a:r>
              <a:rPr lang="tr" sz="2800" b="0" i="0" u="none" baseline="0" dirty="0">
                <a:ea typeface="Verdana" panose="020B0604030504040204" pitchFamily="34" charset="0"/>
              </a:rPr>
              <a:t>Bir bilgisayar sisteminin ortak bileşenlerini tanıyabilecek ve işlevlerini anlayabilecek;</a:t>
            </a:r>
          </a:p>
          <a:p>
            <a:pPr algn="just" rtl="0"/>
            <a:r>
              <a:rPr lang="tr" sz="2800" b="0" i="0" u="none" baseline="0" dirty="0">
                <a:ea typeface="Verdana" panose="020B0604030504040204" pitchFamily="34" charset="0"/>
              </a:rPr>
              <a:t>İnternetin ne olduğunu, nasıl bağlanıldığını ve bağlanırken ne gibi olası izler bırakılabileceğini açıklayabilecek;</a:t>
            </a:r>
          </a:p>
          <a:p>
            <a:pPr algn="just" rtl="0"/>
            <a:r>
              <a:rPr lang="tr" sz="2800" b="0" i="0" u="none" baseline="0" dirty="0">
                <a:ea typeface="Verdana" panose="020B0604030504040204" pitchFamily="34" charset="0"/>
              </a:rPr>
              <a:t>Savcı ve </a:t>
            </a:r>
            <a:r>
              <a:rPr lang="tr-TR" sz="2800" b="0" i="0" u="none" baseline="0" dirty="0" smtClean="0">
                <a:ea typeface="Verdana" panose="020B0604030504040204" pitchFamily="34" charset="0"/>
              </a:rPr>
              <a:t>hâkim</a:t>
            </a:r>
            <a:r>
              <a:rPr lang="tr" sz="2800" b="0" i="0" u="none" baseline="0" dirty="0" smtClean="0">
                <a:ea typeface="Verdana" panose="020B0604030504040204" pitchFamily="34" charset="0"/>
              </a:rPr>
              <a:t>lerin </a:t>
            </a:r>
            <a:r>
              <a:rPr lang="tr" sz="2800" b="0" i="0" u="none" baseline="0" dirty="0">
                <a:ea typeface="Verdana" panose="020B0604030504040204" pitchFamily="34" charset="0"/>
              </a:rPr>
              <a:t>görevlerinde karşılaşabilecekleri bazı İnternet hizmetlerini ve uygulamalarını sayabilecek;</a:t>
            </a:r>
          </a:p>
          <a:p>
            <a:pPr algn="just" rtl="0"/>
            <a:r>
              <a:rPr lang="tr" sz="2800" b="0" i="0" u="none" baseline="0" dirty="0">
                <a:ea typeface="Verdana" panose="020B0604030504040204" pitchFamily="34" charset="0"/>
              </a:rPr>
              <a:t>Karanlık ağın cezai kovuşturmalarda yol açabileceği sorunlara örnekler verebilecektir.</a:t>
            </a:r>
          </a:p>
          <a:p>
            <a:pPr algn="just" rtl="0">
              <a:lnSpc>
                <a:spcPct val="150000"/>
              </a:lnSpc>
            </a:pPr>
            <a:endParaRPr lang="tr" dirty="0">
              <a:ea typeface="Verdana" panose="020B0604030504040204" pitchFamily="34" charset="0"/>
            </a:endParaRPr>
          </a:p>
        </p:txBody>
      </p:sp>
    </p:spTree>
    <p:extLst>
      <p:ext uri="{BB962C8B-B14F-4D97-AF65-F5344CB8AC3E}">
        <p14:creationId xmlns:p14="http://schemas.microsoft.com/office/powerpoint/2010/main" val="54346278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95822747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BA244C-489D-417D-B8AB-CB954192CB36}"/>
              </a:ext>
            </a:extLst>
          </p:cNvPr>
          <p:cNvSpPr>
            <a:spLocks noGrp="1"/>
          </p:cNvSpPr>
          <p:nvPr>
            <p:ph type="title"/>
          </p:nvPr>
        </p:nvSpPr>
        <p:spPr/>
        <p:txBody>
          <a:bodyPr/>
          <a:lstStyle/>
          <a:p>
            <a:pPr algn="l" rtl="0"/>
            <a:r>
              <a:rPr lang="tr" b="1" i="0" u="none" baseline="0" dirty="0"/>
              <a:t>İnternet </a:t>
            </a:r>
            <a:r>
              <a:rPr lang="tr" b="1" i="0" u="none" baseline="0" dirty="0" smtClean="0"/>
              <a:t>hİzmetlerİ </a:t>
            </a:r>
            <a:r>
              <a:rPr lang="tr" b="1" i="0" u="none" baseline="0" dirty="0"/>
              <a:t>ve </a:t>
            </a:r>
            <a:r>
              <a:rPr lang="tr" b="1" i="0" u="none" baseline="0" dirty="0" smtClean="0"/>
              <a:t>uygulamalarI</a:t>
            </a:r>
            <a:endParaRPr lang="tr" b="1" i="0" u="none" baseline="0" dirty="0"/>
          </a:p>
        </p:txBody>
      </p:sp>
      <p:sp>
        <p:nvSpPr>
          <p:cNvPr id="3" name="Text Placeholder 2">
            <a:extLst>
              <a:ext uri="{FF2B5EF4-FFF2-40B4-BE49-F238E27FC236}">
                <a16:creationId xmlns:a16="http://schemas.microsoft.com/office/drawing/2014/main" id="{E380FE40-902C-48A0-8E4E-962AA387FB67}"/>
              </a:ext>
            </a:extLst>
          </p:cNvPr>
          <p:cNvSpPr>
            <a:spLocks noGrp="1"/>
          </p:cNvSpPr>
          <p:nvPr>
            <p:ph type="body" idx="1"/>
          </p:nvPr>
        </p:nvSpPr>
        <p:spPr/>
        <p:txBody>
          <a:bodyPr/>
          <a:lstStyle/>
          <a:p>
            <a:pPr algn="l" rtl="0"/>
            <a:r>
              <a:rPr lang="tr" b="0" i="0" u="none" baseline="0"/>
              <a:t>Bilgisayar ve İnternet ile İlgili Temel Bilgiler</a:t>
            </a:r>
          </a:p>
        </p:txBody>
      </p:sp>
      <p:sp>
        <p:nvSpPr>
          <p:cNvPr id="6" name="TextBox 7">
            <a:extLst>
              <a:ext uri="{FF2B5EF4-FFF2-40B4-BE49-F238E27FC236}">
                <a16:creationId xmlns:a16="http://schemas.microsoft.com/office/drawing/2014/main" id="{D3FF185F-D1F2-46C0-8941-FE80F33430C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Bölüm 4</a:t>
            </a:r>
            <a:endParaRPr lang="tr" sz="2000" dirty="0">
              <a:solidFill>
                <a:schemeClr val="bg1"/>
              </a:solidFill>
              <a:latin typeface="Verdana" charset="0"/>
              <a:cs typeface="Verdana" charset="0"/>
            </a:endParaRPr>
          </a:p>
        </p:txBody>
      </p:sp>
    </p:spTree>
    <p:extLst>
      <p:ext uri="{BB962C8B-B14F-4D97-AF65-F5344CB8AC3E}">
        <p14:creationId xmlns:p14="http://schemas.microsoft.com/office/powerpoint/2010/main" val="334257983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İnternet hizmetleri</a:t>
            </a:r>
            <a:endParaRPr lang="tr" sz="2000" dirty="0">
              <a:solidFill>
                <a:schemeClr val="bg1"/>
              </a:solidFill>
              <a:latin typeface="Verdana" charset="0"/>
              <a:cs typeface="Verdana" charset="0"/>
            </a:endParaRPr>
          </a:p>
        </p:txBody>
      </p:sp>
      <p:pic>
        <p:nvPicPr>
          <p:cNvPr id="8" name="Picture 4" descr="graphic">
            <a:extLst>
              <a:ext uri="{FF2B5EF4-FFF2-40B4-BE49-F238E27FC236}">
                <a16:creationId xmlns:a16="http://schemas.microsoft.com/office/drawing/2014/main" id="{884006A9-8409-4540-97E0-6926DB57C258}"/>
              </a:ext>
            </a:extLst>
          </p:cNvPr>
          <p:cNvPicPr>
            <a:picLocks noGrp="1" noChangeAspect="1" noChangeArrowheads="1"/>
          </p:cNvPicPr>
          <p:nvPr>
            <p:ph idx="4294967295"/>
          </p:nvPr>
        </p:nvPicPr>
        <p:blipFill>
          <a:blip r:embed="rId3" cstate="print"/>
          <a:srcRect/>
          <a:stretch>
            <a:fillRect/>
          </a:stretch>
        </p:blipFill>
        <p:spPr>
          <a:xfrm>
            <a:off x="1197769" y="1278731"/>
            <a:ext cx="6748462" cy="5083175"/>
          </a:xfrm>
          <a:noFill/>
        </p:spPr>
      </p:pic>
    </p:spTree>
    <p:extLst>
      <p:ext uri="{BB962C8B-B14F-4D97-AF65-F5344CB8AC3E}">
        <p14:creationId xmlns:p14="http://schemas.microsoft.com/office/powerpoint/2010/main" val="276597289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WWW</a:t>
            </a:r>
            <a:endParaRPr lang="tr"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179386" y="1237064"/>
            <a:ext cx="8785225" cy="5183187"/>
          </a:xfrm>
        </p:spPr>
        <p:txBody>
          <a:bodyPr/>
          <a:lstStyle/>
          <a:p>
            <a:pPr marL="0" indent="0" algn="just" rtl="0">
              <a:buNone/>
            </a:pPr>
            <a:r>
              <a:rPr lang="tr" b="0" i="0" u="none" baseline="0" dirty="0"/>
              <a:t>1991'den beri </a:t>
            </a:r>
            <a:r>
              <a:rPr lang="tr" b="1" i="0" u="none" baseline="0" dirty="0">
                <a:solidFill>
                  <a:srgbClr val="0070C0"/>
                </a:solidFill>
              </a:rPr>
              <a:t>HTML</a:t>
            </a:r>
            <a:r>
              <a:rPr lang="tr" b="0" i="0" u="none" baseline="0" dirty="0"/>
              <a:t> (Hiper Metin İşaretleme Dili) web sayfalarında sözcük, resim ve seslerin kullanılmasını sağlamaktadır.</a:t>
            </a:r>
          </a:p>
          <a:p>
            <a:pPr algn="just" rtl="0"/>
            <a:r>
              <a:rPr lang="tr" b="1" i="0" u="none" baseline="0" dirty="0">
                <a:solidFill>
                  <a:srgbClr val="0070C0"/>
                </a:solidFill>
              </a:rPr>
              <a:t>HTTP</a:t>
            </a:r>
            <a:r>
              <a:rPr lang="tr" b="0" i="0" u="none" baseline="0" dirty="0"/>
              <a:t> protokolünü (Hiper Metin Aktarım Protokolü) kullanır.</a:t>
            </a:r>
          </a:p>
          <a:p>
            <a:pPr lvl="1" algn="just" rtl="0"/>
            <a:r>
              <a:rPr lang="tr" b="0" i="0" u="none" baseline="0" dirty="0"/>
              <a:t>HTTP talep ve yanıtlarını kullanarak iletişim kurmak için Tarayıcılar ve İnternet sunucuları tarafından kullanılır.</a:t>
            </a:r>
          </a:p>
        </p:txBody>
      </p:sp>
      <p:pic>
        <p:nvPicPr>
          <p:cNvPr id="8" name="Picture 3" descr="server_rack">
            <a:extLst>
              <a:ext uri="{FF2B5EF4-FFF2-40B4-BE49-F238E27FC236}">
                <a16:creationId xmlns:a16="http://schemas.microsoft.com/office/drawing/2014/main" id="{3B99CFDE-90DC-4B72-8B40-9AF998E0523F}"/>
              </a:ext>
            </a:extLst>
          </p:cNvPr>
          <p:cNvPicPr>
            <a:picLocks noChangeAspect="1" noChangeArrowheads="1"/>
          </p:cNvPicPr>
          <p:nvPr/>
        </p:nvPicPr>
        <p:blipFill>
          <a:blip r:embed="rId3" cstate="print"/>
          <a:srcRect/>
          <a:stretch>
            <a:fillRect/>
          </a:stretch>
        </p:blipFill>
        <p:spPr bwMode="auto">
          <a:xfrm>
            <a:off x="5837210" y="4164014"/>
            <a:ext cx="1767647" cy="2076312"/>
          </a:xfrm>
          <a:prstGeom prst="rect">
            <a:avLst/>
          </a:prstGeom>
          <a:noFill/>
          <a:ln w="9525">
            <a:noFill/>
            <a:miter lim="800000"/>
            <a:headEnd/>
            <a:tailEnd/>
          </a:ln>
        </p:spPr>
      </p:pic>
      <p:pic>
        <p:nvPicPr>
          <p:cNvPr id="14" name="Picture 5">
            <a:extLst>
              <a:ext uri="{FF2B5EF4-FFF2-40B4-BE49-F238E27FC236}">
                <a16:creationId xmlns:a16="http://schemas.microsoft.com/office/drawing/2014/main" id="{95C1EBED-022F-4C59-A80F-5A4C17472E5D}"/>
              </a:ext>
            </a:extLst>
          </p:cNvPr>
          <p:cNvPicPr>
            <a:picLocks noChangeAspect="1" noChangeArrowheads="1"/>
          </p:cNvPicPr>
          <p:nvPr/>
        </p:nvPicPr>
        <p:blipFill>
          <a:blip r:embed="rId4" cstate="print"/>
          <a:srcRect/>
          <a:stretch>
            <a:fillRect/>
          </a:stretch>
        </p:blipFill>
        <p:spPr bwMode="auto">
          <a:xfrm>
            <a:off x="3640616" y="4207385"/>
            <a:ext cx="1862767" cy="899074"/>
          </a:xfrm>
          <a:prstGeom prst="rect">
            <a:avLst/>
          </a:prstGeom>
          <a:noFill/>
          <a:ln w="9525">
            <a:noFill/>
            <a:miter lim="800000"/>
            <a:headEnd/>
            <a:tailEnd/>
          </a:ln>
        </p:spPr>
      </p:pic>
      <p:pic>
        <p:nvPicPr>
          <p:cNvPr id="13" name="Picture 4" descr="plate02">
            <a:extLst>
              <a:ext uri="{FF2B5EF4-FFF2-40B4-BE49-F238E27FC236}">
                <a16:creationId xmlns:a16="http://schemas.microsoft.com/office/drawing/2014/main" id="{B555B8BF-E840-4B3F-8DE4-0A6F30795348}"/>
              </a:ext>
            </a:extLst>
          </p:cNvPr>
          <p:cNvPicPr>
            <a:picLocks noChangeAspect="1" noChangeArrowheads="1"/>
          </p:cNvPicPr>
          <p:nvPr/>
        </p:nvPicPr>
        <p:blipFill>
          <a:blip r:embed="rId5" cstate="print"/>
          <a:srcRect/>
          <a:stretch>
            <a:fillRect/>
          </a:stretch>
        </p:blipFill>
        <p:spPr bwMode="auto">
          <a:xfrm>
            <a:off x="1691680" y="4327319"/>
            <a:ext cx="1615109" cy="1913007"/>
          </a:xfrm>
          <a:prstGeom prst="rect">
            <a:avLst/>
          </a:prstGeom>
          <a:noFill/>
          <a:ln w="9525">
            <a:noFill/>
            <a:miter lim="800000"/>
            <a:headEnd/>
            <a:tailEnd/>
          </a:ln>
        </p:spPr>
      </p:pic>
      <p:pic>
        <p:nvPicPr>
          <p:cNvPr id="15" name="Picture 6">
            <a:extLst>
              <a:ext uri="{FF2B5EF4-FFF2-40B4-BE49-F238E27FC236}">
                <a16:creationId xmlns:a16="http://schemas.microsoft.com/office/drawing/2014/main" id="{C06B1602-E424-4ACF-A710-A43028735D1D}"/>
              </a:ext>
            </a:extLst>
          </p:cNvPr>
          <p:cNvPicPr>
            <a:picLocks noChangeAspect="1" noChangeArrowheads="1"/>
          </p:cNvPicPr>
          <p:nvPr/>
        </p:nvPicPr>
        <p:blipFill>
          <a:blip r:embed="rId6" cstate="print"/>
          <a:srcRect/>
          <a:stretch>
            <a:fillRect/>
          </a:stretch>
        </p:blipFill>
        <p:spPr bwMode="auto">
          <a:xfrm>
            <a:off x="3643306" y="5246482"/>
            <a:ext cx="1857388" cy="973547"/>
          </a:xfrm>
          <a:prstGeom prst="rect">
            <a:avLst/>
          </a:prstGeom>
          <a:noFill/>
          <a:ln w="9525">
            <a:noFill/>
            <a:miter lim="800000"/>
            <a:headEnd/>
            <a:tailEnd/>
          </a:ln>
        </p:spPr>
      </p:pic>
    </p:spTree>
    <p:extLst>
      <p:ext uri="{BB962C8B-B14F-4D97-AF65-F5344CB8AC3E}">
        <p14:creationId xmlns:p14="http://schemas.microsoft.com/office/powerpoint/2010/main" val="1477559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0-#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additive="base">
                                        <p:cTn id="13" dur="500" fill="hold"/>
                                        <p:tgtEl>
                                          <p:spTgt spid="15"/>
                                        </p:tgtEl>
                                        <p:attrNameLst>
                                          <p:attrName>ppt_x</p:attrName>
                                        </p:attrNameLst>
                                      </p:cBhvr>
                                      <p:tavLst>
                                        <p:tav tm="0">
                                          <p:val>
                                            <p:strVal val="1+#ppt_w/2"/>
                                          </p:val>
                                        </p:tav>
                                        <p:tav tm="100000">
                                          <p:val>
                                            <p:strVal val="#ppt_x"/>
                                          </p:val>
                                        </p:tav>
                                      </p:tavLst>
                                    </p:anim>
                                    <p:anim calcmode="lin" valueType="num">
                                      <p:cBhvr additive="base">
                                        <p:cTn id="14" dur="5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WWW</a:t>
            </a:r>
            <a:endParaRPr lang="tr"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250825" y="1268528"/>
            <a:ext cx="8642350" cy="5183187"/>
          </a:xfrm>
        </p:spPr>
        <p:txBody>
          <a:bodyPr/>
          <a:lstStyle/>
          <a:p>
            <a:pPr marL="0" indent="0" algn="l" rtl="0">
              <a:buNone/>
            </a:pPr>
            <a:r>
              <a:rPr lang="tr" b="0" i="0" u="none" baseline="0"/>
              <a:t>Kaynaklar </a:t>
            </a:r>
            <a:r>
              <a:rPr lang="tr" b="1" i="0" u="none" baseline="0">
                <a:solidFill>
                  <a:srgbClr val="0070C0"/>
                </a:solidFill>
              </a:rPr>
              <a:t>URL</a:t>
            </a:r>
            <a:r>
              <a:rPr lang="tr" b="0" i="0" u="none" baseline="0"/>
              <a:t>'lerde bulunur</a:t>
            </a:r>
          </a:p>
          <a:p>
            <a:pPr marL="857250" lvl="1" indent="-457200" algn="l" rtl="0"/>
            <a:r>
              <a:rPr lang="tr" b="0" i="0" u="none" baseline="0"/>
              <a:t>Tek Biçimli Kaynak Bulucular</a:t>
            </a:r>
          </a:p>
          <a:p>
            <a:pPr marL="0" indent="0" algn="ctr" rtl="0">
              <a:buNone/>
            </a:pPr>
            <a:r>
              <a:rPr lang="tr" b="0" i="0" u="none" baseline="0">
                <a:hlinkClick r:id="rId3"/>
              </a:rPr>
              <a:t>http://www.coe.int</a:t>
            </a:r>
            <a:endParaRPr lang="tr" dirty="0"/>
          </a:p>
          <a:p>
            <a:pPr marL="0" indent="0" algn="l" rtl="0">
              <a:buNone/>
            </a:pPr>
            <a:r>
              <a:rPr lang="tr" b="0" i="0" u="none" baseline="0"/>
              <a:t>	http 	= Kullanılan işlem</a:t>
            </a:r>
          </a:p>
          <a:p>
            <a:pPr marL="0" indent="0" algn="l" rtl="0">
              <a:buNone/>
            </a:pPr>
            <a:r>
              <a:rPr lang="tr" b="0" i="0" u="none" baseline="0"/>
              <a:t>	www = Dünya Çapında Ağ sunucusu</a:t>
            </a:r>
          </a:p>
          <a:p>
            <a:pPr marL="0" indent="0" algn="l" rtl="0">
              <a:buNone/>
            </a:pPr>
            <a:r>
              <a:rPr lang="tr" b="0" i="0" u="none" baseline="0"/>
              <a:t>	coe 	= Alan adı</a:t>
            </a:r>
          </a:p>
          <a:p>
            <a:pPr marL="0" indent="0" algn="l" rtl="0">
              <a:buNone/>
            </a:pPr>
            <a:r>
              <a:rPr lang="tr" b="0" i="0" u="none" baseline="0"/>
              <a:t>	int 	= Üst seviye alan (genellikle ülke bilgisiyle)</a:t>
            </a:r>
          </a:p>
        </p:txBody>
      </p:sp>
    </p:spTree>
    <p:extLst>
      <p:ext uri="{BB962C8B-B14F-4D97-AF65-F5344CB8AC3E}">
        <p14:creationId xmlns:p14="http://schemas.microsoft.com/office/powerpoint/2010/main" val="156451291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WWW</a:t>
            </a:r>
            <a:endParaRPr lang="tr"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127236" y="1127125"/>
            <a:ext cx="8642350" cy="5183187"/>
          </a:xfrm>
          <a:prstGeom prst="rect">
            <a:avLst/>
          </a:prstGeom>
        </p:spPr>
        <p:txBody>
          <a:bodyPr/>
          <a:lstStyle/>
          <a:p>
            <a:pPr marL="0" indent="0" algn="l" rtl="0">
              <a:buNone/>
            </a:pPr>
            <a:r>
              <a:rPr lang="tr" b="0" i="0" u="none" baseline="0"/>
              <a:t>İnternet siteleri bir dizi bağlantılı (ve bağlantısız) sayfadan oluşur.</a:t>
            </a:r>
          </a:p>
          <a:p>
            <a:pPr algn="l" rtl="0"/>
            <a:r>
              <a:rPr lang="tr" b="0" i="0" u="none" baseline="0"/>
              <a:t>Buraya ulaşmak için:</a:t>
            </a:r>
          </a:p>
          <a:p>
            <a:pPr marL="857250" lvl="1" indent="-457200" algn="l" rtl="0"/>
            <a:r>
              <a:rPr lang="tr" b="0" i="0" u="none" baseline="0">
                <a:hlinkClick r:id="rId3"/>
              </a:rPr>
              <a:t>www.siteismi.com</a:t>
            </a:r>
            <a:endParaRPr lang="tr" dirty="0"/>
          </a:p>
        </p:txBody>
      </p:sp>
      <p:grpSp>
        <p:nvGrpSpPr>
          <p:cNvPr id="3" name="Group 2">
            <a:extLst>
              <a:ext uri="{FF2B5EF4-FFF2-40B4-BE49-F238E27FC236}">
                <a16:creationId xmlns:a16="http://schemas.microsoft.com/office/drawing/2014/main" id="{5166FE35-2649-483E-8BFD-5EE05A25E2F5}"/>
              </a:ext>
            </a:extLst>
          </p:cNvPr>
          <p:cNvGrpSpPr/>
          <p:nvPr/>
        </p:nvGrpSpPr>
        <p:grpSpPr>
          <a:xfrm>
            <a:off x="4283968" y="2132856"/>
            <a:ext cx="4608512" cy="3946053"/>
            <a:chOff x="3177480" y="1543372"/>
            <a:chExt cx="5715000" cy="4535537"/>
          </a:xfrm>
        </p:grpSpPr>
        <p:sp>
          <p:nvSpPr>
            <p:cNvPr id="36" name="Rectangle 35">
              <a:extLst>
                <a:ext uri="{FF2B5EF4-FFF2-40B4-BE49-F238E27FC236}">
                  <a16:creationId xmlns:a16="http://schemas.microsoft.com/office/drawing/2014/main" id="{FE311A47-E055-4664-82D3-7F9CD0B0E362}"/>
                </a:ext>
              </a:extLst>
            </p:cNvPr>
            <p:cNvSpPr/>
            <p:nvPr/>
          </p:nvSpPr>
          <p:spPr>
            <a:xfrm>
              <a:off x="5610806" y="1543372"/>
              <a:ext cx="723176" cy="1087195"/>
            </a:xfrm>
            <a:prstGeom prst="rect">
              <a:avLst/>
            </a:prstGeom>
            <a:solidFill>
              <a:schemeClr val="accent4">
                <a:lumMod val="20000"/>
                <a:lumOff val="80000"/>
              </a:schemeClr>
            </a:solidFill>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tr" sz="1000" b="0" i="0" u="none" baseline="0" dirty="0">
                  <a:solidFill>
                    <a:schemeClr val="tx1"/>
                  </a:solidFill>
                  <a:latin typeface="+mj-lt"/>
                </a:rPr>
                <a:t>Dizin</a:t>
              </a:r>
            </a:p>
            <a:p>
              <a:pPr algn="ctr" rtl="0"/>
              <a:r>
                <a:rPr lang="tr" sz="1000" b="0" i="0" u="none" baseline="0" dirty="0">
                  <a:solidFill>
                    <a:schemeClr val="tx1"/>
                  </a:solidFill>
                  <a:latin typeface="+mj-lt"/>
                </a:rPr>
                <a:t>.html</a:t>
              </a:r>
            </a:p>
          </p:txBody>
        </p:sp>
        <p:grpSp>
          <p:nvGrpSpPr>
            <p:cNvPr id="7" name="Group 6">
              <a:extLst>
                <a:ext uri="{FF2B5EF4-FFF2-40B4-BE49-F238E27FC236}">
                  <a16:creationId xmlns:a16="http://schemas.microsoft.com/office/drawing/2014/main" id="{41170AEB-563C-4D4A-9F4D-85299DDD0A89}"/>
                </a:ext>
              </a:extLst>
            </p:cNvPr>
            <p:cNvGrpSpPr/>
            <p:nvPr/>
          </p:nvGrpSpPr>
          <p:grpSpPr>
            <a:xfrm>
              <a:off x="3177480" y="2654411"/>
              <a:ext cx="5562600" cy="1683625"/>
              <a:chOff x="3641245" y="2239936"/>
              <a:chExt cx="8084635" cy="2540836"/>
            </a:xfrm>
          </p:grpSpPr>
          <p:cxnSp>
            <p:nvCxnSpPr>
              <p:cNvPr id="8" name="Straight Connector 7">
                <a:extLst>
                  <a:ext uri="{FF2B5EF4-FFF2-40B4-BE49-F238E27FC236}">
                    <a16:creationId xmlns:a16="http://schemas.microsoft.com/office/drawing/2014/main" id="{8BBF69F5-6336-4E8D-817B-B36C0A9A896E}"/>
                  </a:ext>
                </a:extLst>
              </p:cNvPr>
              <p:cNvCxnSpPr/>
              <p:nvPr/>
            </p:nvCxnSpPr>
            <p:spPr>
              <a:xfrm>
                <a:off x="7704113" y="2239936"/>
                <a:ext cx="0" cy="446048"/>
              </a:xfrm>
              <a:prstGeom prst="line">
                <a:avLst/>
              </a:prstGeom>
            </p:spPr>
            <p:style>
              <a:lnRef idx="1">
                <a:schemeClr val="accent1"/>
              </a:lnRef>
              <a:fillRef idx="0">
                <a:schemeClr val="accent1"/>
              </a:fillRef>
              <a:effectRef idx="0">
                <a:schemeClr val="accent1"/>
              </a:effectRef>
              <a:fontRef idx="minor">
                <a:schemeClr val="tx1"/>
              </a:fontRef>
            </p:style>
          </p:cxnSp>
          <p:grpSp>
            <p:nvGrpSpPr>
              <p:cNvPr id="13" name="Group 12">
                <a:extLst>
                  <a:ext uri="{FF2B5EF4-FFF2-40B4-BE49-F238E27FC236}">
                    <a16:creationId xmlns:a16="http://schemas.microsoft.com/office/drawing/2014/main" id="{9C6422AF-7492-4E89-AC32-154DB09D86E5}"/>
                  </a:ext>
                </a:extLst>
              </p:cNvPr>
              <p:cNvGrpSpPr/>
              <p:nvPr/>
            </p:nvGrpSpPr>
            <p:grpSpPr>
              <a:xfrm>
                <a:off x="3641245" y="2685984"/>
                <a:ext cx="8084635" cy="2094788"/>
                <a:chOff x="3504085" y="2929669"/>
                <a:chExt cx="8084635" cy="2094788"/>
              </a:xfrm>
            </p:grpSpPr>
            <p:grpSp>
              <p:nvGrpSpPr>
                <p:cNvPr id="18" name="Group 17">
                  <a:extLst>
                    <a:ext uri="{FF2B5EF4-FFF2-40B4-BE49-F238E27FC236}">
                      <a16:creationId xmlns:a16="http://schemas.microsoft.com/office/drawing/2014/main" id="{41748F0B-4EFD-46E4-8CBE-52C64AD53C0D}"/>
                    </a:ext>
                  </a:extLst>
                </p:cNvPr>
                <p:cNvGrpSpPr/>
                <p:nvPr/>
              </p:nvGrpSpPr>
              <p:grpSpPr>
                <a:xfrm>
                  <a:off x="4150856" y="2929669"/>
                  <a:ext cx="6791093" cy="438613"/>
                  <a:chOff x="4556935" y="2535381"/>
                  <a:chExt cx="6791093" cy="438613"/>
                </a:xfrm>
              </p:grpSpPr>
              <p:cxnSp>
                <p:nvCxnSpPr>
                  <p:cNvPr id="19" name="Straight Connector 18">
                    <a:extLst>
                      <a:ext uri="{FF2B5EF4-FFF2-40B4-BE49-F238E27FC236}">
                        <a16:creationId xmlns:a16="http://schemas.microsoft.com/office/drawing/2014/main" id="{29EBA4E9-FD3A-4C9C-872D-E5DCF1596DB4}"/>
                      </a:ext>
                    </a:extLst>
                  </p:cNvPr>
                  <p:cNvCxnSpPr/>
                  <p:nvPr/>
                </p:nvCxnSpPr>
                <p:spPr>
                  <a:xfrm>
                    <a:off x="4556935" y="2535381"/>
                    <a:ext cx="6791093" cy="22302"/>
                  </a:xfrm>
                  <a:prstGeom prst="line">
                    <a:avLst/>
                  </a:prstGeom>
                </p:spPr>
                <p:style>
                  <a:lnRef idx="1">
                    <a:schemeClr val="accent1"/>
                  </a:lnRef>
                  <a:fillRef idx="0">
                    <a:schemeClr val="accent1"/>
                  </a:fillRef>
                  <a:effectRef idx="0">
                    <a:schemeClr val="accent1"/>
                  </a:effectRef>
                  <a:fontRef idx="minor">
                    <a:schemeClr val="tx1"/>
                  </a:fontRef>
                </p:style>
              </p:cxnSp>
              <p:cxnSp>
                <p:nvCxnSpPr>
                  <p:cNvPr id="20" name="Straight Arrow Connector 19">
                    <a:extLst>
                      <a:ext uri="{FF2B5EF4-FFF2-40B4-BE49-F238E27FC236}">
                        <a16:creationId xmlns:a16="http://schemas.microsoft.com/office/drawing/2014/main" id="{212741AA-85A3-4993-9F17-47A8C7DD0C30}"/>
                      </a:ext>
                    </a:extLst>
                  </p:cNvPr>
                  <p:cNvCxnSpPr/>
                  <p:nvPr/>
                </p:nvCxnSpPr>
                <p:spPr>
                  <a:xfrm>
                    <a:off x="4556935" y="2539098"/>
                    <a:ext cx="0" cy="41631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a:extLst>
                      <a:ext uri="{FF2B5EF4-FFF2-40B4-BE49-F238E27FC236}">
                        <a16:creationId xmlns:a16="http://schemas.microsoft.com/office/drawing/2014/main" id="{93BE7D2F-343C-4BFC-BCCE-F6136411ABE8}"/>
                      </a:ext>
                    </a:extLst>
                  </p:cNvPr>
                  <p:cNvCxnSpPr/>
                  <p:nvPr/>
                </p:nvCxnSpPr>
                <p:spPr>
                  <a:xfrm>
                    <a:off x="6828067" y="2546532"/>
                    <a:ext cx="0" cy="41631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3" name="Straight Arrow Connector 22">
                    <a:extLst>
                      <a:ext uri="{FF2B5EF4-FFF2-40B4-BE49-F238E27FC236}">
                        <a16:creationId xmlns:a16="http://schemas.microsoft.com/office/drawing/2014/main" id="{4D8EF5EC-7D0E-4DFB-BB9B-C6F7B1AED264}"/>
                      </a:ext>
                    </a:extLst>
                  </p:cNvPr>
                  <p:cNvCxnSpPr/>
                  <p:nvPr/>
                </p:nvCxnSpPr>
                <p:spPr>
                  <a:xfrm>
                    <a:off x="11348028" y="2546532"/>
                    <a:ext cx="0" cy="41631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a:extLst>
                      <a:ext uri="{FF2B5EF4-FFF2-40B4-BE49-F238E27FC236}">
                        <a16:creationId xmlns:a16="http://schemas.microsoft.com/office/drawing/2014/main" id="{E1547819-C9BD-4E1B-8EFA-BA1A3C8AD521}"/>
                      </a:ext>
                    </a:extLst>
                  </p:cNvPr>
                  <p:cNvCxnSpPr/>
                  <p:nvPr/>
                </p:nvCxnSpPr>
                <p:spPr>
                  <a:xfrm>
                    <a:off x="9104774" y="2557683"/>
                    <a:ext cx="0" cy="41631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grpSp>
            <p:sp>
              <p:nvSpPr>
                <p:cNvPr id="14" name="Rectangle 13">
                  <a:extLst>
                    <a:ext uri="{FF2B5EF4-FFF2-40B4-BE49-F238E27FC236}">
                      <a16:creationId xmlns:a16="http://schemas.microsoft.com/office/drawing/2014/main" id="{CD307FAF-4FAE-4F02-95B1-CE9DABE1CD71}"/>
                    </a:ext>
                  </a:extLst>
                </p:cNvPr>
                <p:cNvSpPr/>
                <p:nvPr/>
              </p:nvSpPr>
              <p:spPr>
                <a:xfrm>
                  <a:off x="10295178" y="3500458"/>
                  <a:ext cx="1293542" cy="1505414"/>
                </a:xfrm>
                <a:prstGeom prst="rect">
                  <a:avLst/>
                </a:prstGeom>
                <a:solidFill>
                  <a:schemeClr val="accent4">
                    <a:lumMod val="40000"/>
                    <a:lumOff val="60000"/>
                  </a:schemeClr>
                </a:solidFill>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tr" sz="1000" b="0" i="0" u="none" baseline="0" dirty="0">
                      <a:solidFill>
                        <a:schemeClr val="tx1"/>
                      </a:solidFill>
                      <a:latin typeface="+mj-lt"/>
                    </a:rPr>
                    <a:t>Diğer</a:t>
                  </a:r>
                </a:p>
                <a:p>
                  <a:pPr algn="ctr" rtl="0"/>
                  <a:r>
                    <a:rPr lang="tr" sz="1000" b="0" i="0" u="none" baseline="0" dirty="0">
                      <a:solidFill>
                        <a:schemeClr val="tx1"/>
                      </a:solidFill>
                      <a:latin typeface="+mj-lt"/>
                    </a:rPr>
                    <a:t>.html</a:t>
                  </a:r>
                </a:p>
              </p:txBody>
            </p:sp>
            <p:sp>
              <p:nvSpPr>
                <p:cNvPr id="17" name="Rectangle 16">
                  <a:extLst>
                    <a:ext uri="{FF2B5EF4-FFF2-40B4-BE49-F238E27FC236}">
                      <a16:creationId xmlns:a16="http://schemas.microsoft.com/office/drawing/2014/main" id="{C3C81A64-EE68-466E-B425-A7001AADD788}"/>
                    </a:ext>
                  </a:extLst>
                </p:cNvPr>
                <p:cNvSpPr/>
                <p:nvPr/>
              </p:nvSpPr>
              <p:spPr>
                <a:xfrm>
                  <a:off x="3504085" y="3519043"/>
                  <a:ext cx="1293542" cy="1505414"/>
                </a:xfrm>
                <a:prstGeom prst="rect">
                  <a:avLst/>
                </a:prstGeom>
                <a:solidFill>
                  <a:schemeClr val="accent4">
                    <a:lumMod val="40000"/>
                    <a:lumOff val="60000"/>
                  </a:schemeClr>
                </a:solidFill>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tr" sz="1000" b="0" i="0" u="none" baseline="0" dirty="0">
                      <a:solidFill>
                        <a:schemeClr val="tx1"/>
                      </a:solidFill>
                      <a:latin typeface="+mj-lt"/>
                    </a:rPr>
                    <a:t>Hakkında</a:t>
                  </a:r>
                </a:p>
                <a:p>
                  <a:pPr algn="ctr" rtl="0"/>
                  <a:r>
                    <a:rPr lang="tr" sz="1000" b="0" i="0" u="none" baseline="0" dirty="0">
                      <a:solidFill>
                        <a:schemeClr val="tx1"/>
                      </a:solidFill>
                      <a:latin typeface="+mj-lt"/>
                    </a:rPr>
                    <a:t>.html</a:t>
                  </a:r>
                </a:p>
              </p:txBody>
            </p:sp>
            <p:sp>
              <p:nvSpPr>
                <p:cNvPr id="16" name="Rectangle 15">
                  <a:extLst>
                    <a:ext uri="{FF2B5EF4-FFF2-40B4-BE49-F238E27FC236}">
                      <a16:creationId xmlns:a16="http://schemas.microsoft.com/office/drawing/2014/main" id="{75D6D6CB-C390-4318-BEFC-C07E857B6A66}"/>
                    </a:ext>
                  </a:extLst>
                </p:cNvPr>
                <p:cNvSpPr/>
                <p:nvPr/>
              </p:nvSpPr>
              <p:spPr>
                <a:xfrm>
                  <a:off x="5873719" y="3519043"/>
                  <a:ext cx="1293542" cy="1505414"/>
                </a:xfrm>
                <a:prstGeom prst="rect">
                  <a:avLst/>
                </a:prstGeom>
                <a:solidFill>
                  <a:schemeClr val="accent4">
                    <a:lumMod val="40000"/>
                    <a:lumOff val="60000"/>
                  </a:schemeClr>
                </a:solidFill>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tr" sz="1000" b="0" i="0" u="none" baseline="0" dirty="0">
                      <a:solidFill>
                        <a:schemeClr val="tx1"/>
                      </a:solidFill>
                      <a:latin typeface="+mj-lt"/>
                    </a:rPr>
                    <a:t>İrtibat</a:t>
                  </a:r>
                </a:p>
                <a:p>
                  <a:pPr algn="ctr" rtl="0"/>
                  <a:r>
                    <a:rPr lang="tr" sz="1000" b="0" i="0" u="none" baseline="0" dirty="0">
                      <a:solidFill>
                        <a:schemeClr val="tx1"/>
                      </a:solidFill>
                      <a:latin typeface="+mj-lt"/>
                    </a:rPr>
                    <a:t>.html</a:t>
                  </a:r>
                </a:p>
              </p:txBody>
            </p:sp>
            <p:sp>
              <p:nvSpPr>
                <p:cNvPr id="15" name="Rectangle 14">
                  <a:extLst>
                    <a:ext uri="{FF2B5EF4-FFF2-40B4-BE49-F238E27FC236}">
                      <a16:creationId xmlns:a16="http://schemas.microsoft.com/office/drawing/2014/main" id="{1FDE037D-3799-48D8-9EB8-A0C550B57AE9}"/>
                    </a:ext>
                  </a:extLst>
                </p:cNvPr>
                <p:cNvSpPr/>
                <p:nvPr/>
              </p:nvSpPr>
              <p:spPr>
                <a:xfrm>
                  <a:off x="8084448" y="3519043"/>
                  <a:ext cx="1293542" cy="1505414"/>
                </a:xfrm>
                <a:prstGeom prst="rect">
                  <a:avLst/>
                </a:prstGeom>
                <a:solidFill>
                  <a:schemeClr val="accent4">
                    <a:lumMod val="40000"/>
                    <a:lumOff val="60000"/>
                  </a:schemeClr>
                </a:solidFill>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tr" sz="1000" b="0" i="0" u="none" baseline="0" dirty="0">
                      <a:solidFill>
                        <a:schemeClr val="tx1"/>
                      </a:solidFill>
                      <a:latin typeface="+mj-lt"/>
                    </a:rPr>
                    <a:t>Hizmetler</a:t>
                  </a:r>
                </a:p>
                <a:p>
                  <a:pPr algn="ctr" rtl="0"/>
                  <a:r>
                    <a:rPr lang="tr" sz="1000" b="0" i="0" u="none" baseline="0" dirty="0">
                      <a:solidFill>
                        <a:schemeClr val="tx1"/>
                      </a:solidFill>
                      <a:latin typeface="+mj-lt"/>
                    </a:rPr>
                    <a:t>.html</a:t>
                  </a:r>
                </a:p>
              </p:txBody>
            </p:sp>
          </p:grpSp>
        </p:grpSp>
        <p:grpSp>
          <p:nvGrpSpPr>
            <p:cNvPr id="24" name="Group 23">
              <a:extLst>
                <a:ext uri="{FF2B5EF4-FFF2-40B4-BE49-F238E27FC236}">
                  <a16:creationId xmlns:a16="http://schemas.microsoft.com/office/drawing/2014/main" id="{FE5E2FC7-F836-4D92-9C65-C0740EE1A75A}"/>
                </a:ext>
              </a:extLst>
            </p:cNvPr>
            <p:cNvGrpSpPr/>
            <p:nvPr/>
          </p:nvGrpSpPr>
          <p:grpSpPr>
            <a:xfrm>
              <a:off x="4827092" y="4371308"/>
              <a:ext cx="4065388" cy="1707601"/>
              <a:chOff x="5325414" y="4918617"/>
              <a:chExt cx="4065388" cy="1707601"/>
            </a:xfrm>
          </p:grpSpPr>
          <p:grpSp>
            <p:nvGrpSpPr>
              <p:cNvPr id="29" name="Group 28">
                <a:extLst>
                  <a:ext uri="{FF2B5EF4-FFF2-40B4-BE49-F238E27FC236}">
                    <a16:creationId xmlns:a16="http://schemas.microsoft.com/office/drawing/2014/main" id="{09ACD0EC-A2B8-44E0-9BD1-CC70B71B5EC8}"/>
                  </a:ext>
                </a:extLst>
              </p:cNvPr>
              <p:cNvGrpSpPr/>
              <p:nvPr/>
            </p:nvGrpSpPr>
            <p:grpSpPr>
              <a:xfrm>
                <a:off x="5688981" y="4918617"/>
                <a:ext cx="3296115" cy="814967"/>
                <a:chOff x="2672576" y="2419815"/>
                <a:chExt cx="6791093" cy="893955"/>
              </a:xfrm>
            </p:grpSpPr>
            <p:cxnSp>
              <p:nvCxnSpPr>
                <p:cNvPr id="30" name="Straight Connector 29">
                  <a:extLst>
                    <a:ext uri="{FF2B5EF4-FFF2-40B4-BE49-F238E27FC236}">
                      <a16:creationId xmlns:a16="http://schemas.microsoft.com/office/drawing/2014/main" id="{25CF4B9F-546A-477C-A266-3C0FB399AF39}"/>
                    </a:ext>
                  </a:extLst>
                </p:cNvPr>
                <p:cNvCxnSpPr>
                  <a:stCxn id="34" idx="2"/>
                </p:cNvCxnSpPr>
                <p:nvPr/>
              </p:nvCxnSpPr>
              <p:spPr>
                <a:xfrm>
                  <a:off x="5959397" y="2419815"/>
                  <a:ext cx="0" cy="44604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CC9FFD28-342E-48EA-85F4-04A1225C371B}"/>
                    </a:ext>
                  </a:extLst>
                </p:cNvPr>
                <p:cNvCxnSpPr/>
                <p:nvPr/>
              </p:nvCxnSpPr>
              <p:spPr>
                <a:xfrm>
                  <a:off x="2672576" y="2875157"/>
                  <a:ext cx="6791093" cy="2230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Straight Arrow Connector 31">
                  <a:extLst>
                    <a:ext uri="{FF2B5EF4-FFF2-40B4-BE49-F238E27FC236}">
                      <a16:creationId xmlns:a16="http://schemas.microsoft.com/office/drawing/2014/main" id="{004574AC-29D1-4320-8C44-768F74585F7E}"/>
                    </a:ext>
                  </a:extLst>
                </p:cNvPr>
                <p:cNvCxnSpPr/>
                <p:nvPr/>
              </p:nvCxnSpPr>
              <p:spPr>
                <a:xfrm>
                  <a:off x="2672576" y="2878874"/>
                  <a:ext cx="0" cy="416311"/>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3" name="Straight Arrow Connector 32">
                  <a:extLst>
                    <a:ext uri="{FF2B5EF4-FFF2-40B4-BE49-F238E27FC236}">
                      <a16:creationId xmlns:a16="http://schemas.microsoft.com/office/drawing/2014/main" id="{C5B96664-34C0-47D7-8D44-E3E7ED93BD2E}"/>
                    </a:ext>
                  </a:extLst>
                </p:cNvPr>
                <p:cNvCxnSpPr/>
                <p:nvPr/>
              </p:nvCxnSpPr>
              <p:spPr>
                <a:xfrm>
                  <a:off x="4943708" y="2886308"/>
                  <a:ext cx="0" cy="416311"/>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5" name="Straight Arrow Connector 34">
                  <a:extLst>
                    <a:ext uri="{FF2B5EF4-FFF2-40B4-BE49-F238E27FC236}">
                      <a16:creationId xmlns:a16="http://schemas.microsoft.com/office/drawing/2014/main" id="{C87F37F7-CECC-408D-B067-D11DDFB91DAA}"/>
                    </a:ext>
                  </a:extLst>
                </p:cNvPr>
                <p:cNvCxnSpPr/>
                <p:nvPr/>
              </p:nvCxnSpPr>
              <p:spPr>
                <a:xfrm>
                  <a:off x="9463669" y="2886308"/>
                  <a:ext cx="0" cy="416311"/>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4" name="Straight Arrow Connector 33">
                  <a:extLst>
                    <a:ext uri="{FF2B5EF4-FFF2-40B4-BE49-F238E27FC236}">
                      <a16:creationId xmlns:a16="http://schemas.microsoft.com/office/drawing/2014/main" id="{E3120753-F2A3-4A50-9C92-396CEDB08705}"/>
                    </a:ext>
                  </a:extLst>
                </p:cNvPr>
                <p:cNvCxnSpPr/>
                <p:nvPr/>
              </p:nvCxnSpPr>
              <p:spPr>
                <a:xfrm>
                  <a:off x="7220415" y="2897459"/>
                  <a:ext cx="0" cy="416311"/>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sp>
            <p:nvSpPr>
              <p:cNvPr id="25" name="Rectangle 24">
                <a:extLst>
                  <a:ext uri="{FF2B5EF4-FFF2-40B4-BE49-F238E27FC236}">
                    <a16:creationId xmlns:a16="http://schemas.microsoft.com/office/drawing/2014/main" id="{8FAB4D89-A77E-446F-B6CE-75C8B441CF43}"/>
                  </a:ext>
                </a:extLst>
              </p:cNvPr>
              <p:cNvSpPr/>
              <p:nvPr/>
            </p:nvSpPr>
            <p:spPr>
              <a:xfrm>
                <a:off x="5325414" y="5765180"/>
                <a:ext cx="766566" cy="840058"/>
              </a:xfrm>
              <a:prstGeom prst="rect">
                <a:avLst/>
              </a:prstGeom>
              <a:solidFill>
                <a:schemeClr val="accent4">
                  <a:lumMod val="60000"/>
                  <a:lumOff val="40000"/>
                </a:schemeClr>
              </a:solidFill>
              <a:ln>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tr" sz="1000" b="0" i="0" u="none" baseline="0" dirty="0">
                    <a:solidFill>
                      <a:schemeClr val="tx1"/>
                    </a:solidFill>
                  </a:rPr>
                  <a:t>Hizmetler.html</a:t>
                </a:r>
                <a:endParaRPr lang="tr" sz="1000" dirty="0">
                  <a:solidFill>
                    <a:schemeClr val="tx1"/>
                  </a:solidFill>
                </a:endParaRPr>
              </a:p>
            </p:txBody>
          </p:sp>
          <p:sp>
            <p:nvSpPr>
              <p:cNvPr id="28" name="Rectangle 27">
                <a:extLst>
                  <a:ext uri="{FF2B5EF4-FFF2-40B4-BE49-F238E27FC236}">
                    <a16:creationId xmlns:a16="http://schemas.microsoft.com/office/drawing/2014/main" id="{68AA3D06-1229-4D6E-A44E-8A2EAE899C9E}"/>
                  </a:ext>
                </a:extLst>
              </p:cNvPr>
              <p:cNvSpPr/>
              <p:nvPr/>
            </p:nvSpPr>
            <p:spPr>
              <a:xfrm>
                <a:off x="8624236" y="5765180"/>
                <a:ext cx="766566" cy="840058"/>
              </a:xfrm>
              <a:prstGeom prst="rect">
                <a:avLst/>
              </a:prstGeom>
              <a:solidFill>
                <a:schemeClr val="accent4">
                  <a:lumMod val="60000"/>
                  <a:lumOff val="40000"/>
                </a:schemeClr>
              </a:solidFill>
              <a:ln>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tr" sz="1000" b="0" i="0" u="none" baseline="0" dirty="0">
                    <a:solidFill>
                      <a:schemeClr val="tx1"/>
                    </a:solidFill>
                  </a:rPr>
                  <a:t>Hizmetler.html</a:t>
                </a:r>
                <a:endParaRPr lang="tr" sz="1000" dirty="0">
                  <a:solidFill>
                    <a:schemeClr val="tx1"/>
                  </a:solidFill>
                </a:endParaRPr>
              </a:p>
            </p:txBody>
          </p:sp>
          <p:sp>
            <p:nvSpPr>
              <p:cNvPr id="27" name="Rectangle 26">
                <a:extLst>
                  <a:ext uri="{FF2B5EF4-FFF2-40B4-BE49-F238E27FC236}">
                    <a16:creationId xmlns:a16="http://schemas.microsoft.com/office/drawing/2014/main" id="{403BD81D-E888-419D-99E1-B279705C5EFD}"/>
                  </a:ext>
                </a:extLst>
              </p:cNvPr>
              <p:cNvSpPr/>
              <p:nvPr/>
            </p:nvSpPr>
            <p:spPr>
              <a:xfrm>
                <a:off x="7535454" y="5784963"/>
                <a:ext cx="766566" cy="840058"/>
              </a:xfrm>
              <a:prstGeom prst="rect">
                <a:avLst/>
              </a:prstGeom>
              <a:solidFill>
                <a:schemeClr val="accent4">
                  <a:lumMod val="60000"/>
                  <a:lumOff val="40000"/>
                </a:schemeClr>
              </a:solidFill>
              <a:ln>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tr" sz="1000" b="0" i="0" u="none" baseline="0" dirty="0">
                    <a:solidFill>
                      <a:schemeClr val="tx1"/>
                    </a:solidFill>
                  </a:rPr>
                  <a:t>Hizmetler.html</a:t>
                </a:r>
                <a:endParaRPr lang="tr" sz="1000" dirty="0">
                  <a:solidFill>
                    <a:schemeClr val="tx1"/>
                  </a:solidFill>
                </a:endParaRPr>
              </a:p>
            </p:txBody>
          </p:sp>
          <p:sp>
            <p:nvSpPr>
              <p:cNvPr id="26" name="Rectangle 25">
                <a:extLst>
                  <a:ext uri="{FF2B5EF4-FFF2-40B4-BE49-F238E27FC236}">
                    <a16:creationId xmlns:a16="http://schemas.microsoft.com/office/drawing/2014/main" id="{531A367E-8277-432F-8DCB-039CD5C38683}"/>
                  </a:ext>
                </a:extLst>
              </p:cNvPr>
              <p:cNvSpPr/>
              <p:nvPr/>
            </p:nvSpPr>
            <p:spPr>
              <a:xfrm>
                <a:off x="6430434" y="5786160"/>
                <a:ext cx="766566" cy="840058"/>
              </a:xfrm>
              <a:prstGeom prst="rect">
                <a:avLst/>
              </a:prstGeom>
              <a:solidFill>
                <a:schemeClr val="accent4">
                  <a:lumMod val="60000"/>
                  <a:lumOff val="40000"/>
                </a:schemeClr>
              </a:solidFill>
              <a:ln>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tr" sz="1000" b="0" i="0" u="none" baseline="0" dirty="0">
                    <a:solidFill>
                      <a:schemeClr val="tx1"/>
                    </a:solidFill>
                  </a:rPr>
                  <a:t>Hizmetler.html</a:t>
                </a:r>
                <a:endParaRPr lang="tr" sz="1000" dirty="0">
                  <a:solidFill>
                    <a:schemeClr val="tx1"/>
                  </a:solidFill>
                </a:endParaRPr>
              </a:p>
            </p:txBody>
          </p:sp>
        </p:grpSp>
      </p:grpSp>
      <p:sp>
        <p:nvSpPr>
          <p:cNvPr id="37" name="TextBox 36">
            <a:extLst>
              <a:ext uri="{FF2B5EF4-FFF2-40B4-BE49-F238E27FC236}">
                <a16:creationId xmlns:a16="http://schemas.microsoft.com/office/drawing/2014/main" id="{759F37C6-D6AA-4B50-A891-E272344BE0E0}"/>
              </a:ext>
            </a:extLst>
          </p:cNvPr>
          <p:cNvSpPr txBox="1"/>
          <p:nvPr/>
        </p:nvSpPr>
        <p:spPr>
          <a:xfrm>
            <a:off x="7052609" y="2185315"/>
            <a:ext cx="1269463" cy="830997"/>
          </a:xfrm>
          <a:prstGeom prst="rect">
            <a:avLst/>
          </a:prstGeom>
          <a:solidFill>
            <a:srgbClr val="BDD8F3"/>
          </a:solidFill>
        </p:spPr>
        <p:txBody>
          <a:bodyPr wrap="square" rtlCol="0">
            <a:spAutoFit/>
          </a:bodyPr>
          <a:lstStyle/>
          <a:p>
            <a:pPr algn="ctr" rtl="0"/>
            <a:r>
              <a:rPr lang="tr" sz="2400" b="0" i="0" u="none" baseline="0">
                <a:solidFill>
                  <a:schemeClr val="tx1">
                    <a:lumMod val="65000"/>
                    <a:lumOff val="35000"/>
                  </a:schemeClr>
                </a:solidFill>
                <a:latin typeface="+mj-lt"/>
              </a:rPr>
              <a:t>Ana Sayfa</a:t>
            </a:r>
          </a:p>
        </p:txBody>
      </p:sp>
      <p:sp>
        <p:nvSpPr>
          <p:cNvPr id="5" name="Arrow: Right 4">
            <a:extLst>
              <a:ext uri="{FF2B5EF4-FFF2-40B4-BE49-F238E27FC236}">
                <a16:creationId xmlns:a16="http://schemas.microsoft.com/office/drawing/2014/main" id="{B2BD42D9-3315-471F-9178-F2C1799E3FB2}"/>
              </a:ext>
            </a:extLst>
          </p:cNvPr>
          <p:cNvSpPr/>
          <p:nvPr/>
        </p:nvSpPr>
        <p:spPr>
          <a:xfrm>
            <a:off x="2897826" y="2390734"/>
            <a:ext cx="3186341" cy="27699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tr"/>
          </a:p>
        </p:txBody>
      </p:sp>
      <p:sp>
        <p:nvSpPr>
          <p:cNvPr id="39" name="Content Placeholder 1">
            <a:extLst>
              <a:ext uri="{FF2B5EF4-FFF2-40B4-BE49-F238E27FC236}">
                <a16:creationId xmlns:a16="http://schemas.microsoft.com/office/drawing/2014/main" id="{281515F3-9C5A-40FA-86B0-0754FAD68839}"/>
              </a:ext>
            </a:extLst>
          </p:cNvPr>
          <p:cNvSpPr txBox="1">
            <a:spLocks/>
          </p:cNvSpPr>
          <p:nvPr/>
        </p:nvSpPr>
        <p:spPr bwMode="auto">
          <a:xfrm>
            <a:off x="180703" y="3446919"/>
            <a:ext cx="8640960" cy="1795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S PGothic" pitchFamily="34" charset="-128"/>
                <a:cs typeface="MS PGothic"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itchFamily="34" charset="-128"/>
                <a:cs typeface="MS PGothic"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itchFamily="34" charset="-128"/>
                <a:cs typeface="MS PGothic"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400050" lvl="1" indent="0" algn="l" rtl="0">
              <a:buFont typeface="Arial" panose="020B0604020202020204" pitchFamily="34" charset="0"/>
              <a:buNone/>
            </a:pPr>
            <a:endParaRPr lang="tr" dirty="0"/>
          </a:p>
          <a:p>
            <a:pPr marL="457200" indent="-457200" algn="l" rtl="0"/>
            <a:r>
              <a:rPr lang="tr" b="0" i="0" u="none" baseline="0"/>
              <a:t>Buraya ulaşmak için:</a:t>
            </a:r>
          </a:p>
          <a:p>
            <a:pPr marL="857250" lvl="1" indent="-457200" algn="l" rtl="0"/>
            <a:r>
              <a:rPr lang="tr" b="0" i="0" u="none" baseline="0">
                <a:hlinkClick r:id="rId4"/>
              </a:rPr>
              <a:t>www.sitename.com/hakkinda.html</a:t>
            </a:r>
            <a:r>
              <a:rPr lang="tr" b="0" i="0" u="none" baseline="0"/>
              <a:t> </a:t>
            </a:r>
          </a:p>
        </p:txBody>
      </p:sp>
      <p:sp>
        <p:nvSpPr>
          <p:cNvPr id="38" name="Arrow: Right 37">
            <a:extLst>
              <a:ext uri="{FF2B5EF4-FFF2-40B4-BE49-F238E27FC236}">
                <a16:creationId xmlns:a16="http://schemas.microsoft.com/office/drawing/2014/main" id="{5E9DEF87-C96F-41C4-A51A-45F87E002692}"/>
              </a:ext>
            </a:extLst>
          </p:cNvPr>
          <p:cNvSpPr/>
          <p:nvPr/>
        </p:nvSpPr>
        <p:spPr>
          <a:xfrm>
            <a:off x="2978829" y="3985239"/>
            <a:ext cx="1182245" cy="27699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tr"/>
          </a:p>
        </p:txBody>
      </p:sp>
    </p:spTree>
    <p:extLst>
      <p:ext uri="{BB962C8B-B14F-4D97-AF65-F5344CB8AC3E}">
        <p14:creationId xmlns:p14="http://schemas.microsoft.com/office/powerpoint/2010/main" val="13796134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8"/>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9">
                                            <p:txEl>
                                              <p:pRg st="1" end="1"/>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9">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5" grpId="0" animBg="1"/>
      <p:bldP spid="38"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WWW</a:t>
            </a:r>
            <a:endParaRPr lang="tr" sz="2000" dirty="0">
              <a:solidFill>
                <a:schemeClr val="bg1"/>
              </a:solidFill>
              <a:latin typeface="Verdana" charset="0"/>
              <a:cs typeface="Verdana" charset="0"/>
            </a:endParaRPr>
          </a:p>
        </p:txBody>
      </p:sp>
      <p:pic>
        <p:nvPicPr>
          <p:cNvPr id="6" name="Content Placeholder 5">
            <a:extLst>
              <a:ext uri="{FF2B5EF4-FFF2-40B4-BE49-F238E27FC236}">
                <a16:creationId xmlns:a16="http://schemas.microsoft.com/office/drawing/2014/main" id="{6CD6A226-6364-46EE-8638-8DE0EF103857}"/>
              </a:ext>
            </a:extLst>
          </p:cNvPr>
          <p:cNvPicPr>
            <a:picLocks noGrp="1" noChangeAspect="1"/>
          </p:cNvPicPr>
          <p:nvPr>
            <p:ph idx="4294967295"/>
          </p:nvPr>
        </p:nvPicPr>
        <p:blipFill>
          <a:blip r:embed="rId3" cstate="print"/>
          <a:stretch>
            <a:fillRect/>
          </a:stretch>
        </p:blipFill>
        <p:spPr>
          <a:xfrm>
            <a:off x="196053" y="1303561"/>
            <a:ext cx="3960813" cy="4002087"/>
          </a:xfrm>
          <a:prstGeom prst="rect">
            <a:avLst/>
          </a:prstGeom>
          <a:ln>
            <a:solidFill>
              <a:srgbClr val="0070C0"/>
            </a:solidFill>
          </a:ln>
        </p:spPr>
      </p:pic>
      <p:pic>
        <p:nvPicPr>
          <p:cNvPr id="40" name="Picture 39">
            <a:extLst>
              <a:ext uri="{FF2B5EF4-FFF2-40B4-BE49-F238E27FC236}">
                <a16:creationId xmlns:a16="http://schemas.microsoft.com/office/drawing/2014/main" id="{6A9E1883-243F-4027-B440-1B1452DA33E9}"/>
              </a:ext>
            </a:extLst>
          </p:cNvPr>
          <p:cNvPicPr>
            <a:picLocks noChangeAspect="1"/>
          </p:cNvPicPr>
          <p:nvPr/>
        </p:nvPicPr>
        <p:blipFill>
          <a:blip r:embed="rId4" cstate="print"/>
          <a:stretch>
            <a:fillRect/>
          </a:stretch>
        </p:blipFill>
        <p:spPr>
          <a:xfrm>
            <a:off x="4499992" y="1340769"/>
            <a:ext cx="4411910" cy="4370245"/>
          </a:xfrm>
          <a:prstGeom prst="rect">
            <a:avLst/>
          </a:prstGeom>
          <a:ln>
            <a:solidFill>
              <a:srgbClr val="0070C0"/>
            </a:solidFill>
          </a:ln>
        </p:spPr>
      </p:pic>
      <p:sp>
        <p:nvSpPr>
          <p:cNvPr id="42" name="TextBox 41">
            <a:extLst>
              <a:ext uri="{FF2B5EF4-FFF2-40B4-BE49-F238E27FC236}">
                <a16:creationId xmlns:a16="http://schemas.microsoft.com/office/drawing/2014/main" id="{1769DC43-B0A2-47BF-836A-9826C15BF406}"/>
              </a:ext>
            </a:extLst>
          </p:cNvPr>
          <p:cNvSpPr txBox="1"/>
          <p:nvPr/>
        </p:nvSpPr>
        <p:spPr>
          <a:xfrm>
            <a:off x="4632158" y="5187364"/>
            <a:ext cx="3768761" cy="1200329"/>
          </a:xfrm>
          <a:prstGeom prst="rect">
            <a:avLst/>
          </a:prstGeom>
          <a:solidFill>
            <a:srgbClr val="BDD8F3"/>
          </a:solidFill>
        </p:spPr>
        <p:txBody>
          <a:bodyPr wrap="square" rtlCol="0">
            <a:spAutoFit/>
          </a:bodyPr>
          <a:lstStyle/>
          <a:p>
            <a:pPr algn="ctr" rtl="0"/>
            <a:r>
              <a:rPr lang="tr" sz="2400" b="0" i="0" u="none" baseline="0" dirty="0">
                <a:solidFill>
                  <a:schemeClr val="tx1">
                    <a:lumMod val="65000"/>
                    <a:lumOff val="35000"/>
                  </a:schemeClr>
                </a:solidFill>
                <a:latin typeface="+mj-lt"/>
              </a:rPr>
              <a:t>Tarayıcının İnternet sayfasını görüntülemek için yorumladığı kaynak kodu</a:t>
            </a:r>
          </a:p>
        </p:txBody>
      </p:sp>
      <p:sp>
        <p:nvSpPr>
          <p:cNvPr id="41" name="TextBox 40">
            <a:extLst>
              <a:ext uri="{FF2B5EF4-FFF2-40B4-BE49-F238E27FC236}">
                <a16:creationId xmlns:a16="http://schemas.microsoft.com/office/drawing/2014/main" id="{9BACCC26-2779-4768-AD06-A35B4043B810}"/>
              </a:ext>
            </a:extLst>
          </p:cNvPr>
          <p:cNvSpPr txBox="1"/>
          <p:nvPr/>
        </p:nvSpPr>
        <p:spPr>
          <a:xfrm>
            <a:off x="536767" y="5556696"/>
            <a:ext cx="3389945" cy="830997"/>
          </a:xfrm>
          <a:prstGeom prst="rect">
            <a:avLst/>
          </a:prstGeom>
          <a:solidFill>
            <a:srgbClr val="F08A34"/>
          </a:solidFill>
        </p:spPr>
        <p:txBody>
          <a:bodyPr wrap="square" rtlCol="0">
            <a:spAutoFit/>
          </a:bodyPr>
          <a:lstStyle/>
          <a:p>
            <a:pPr algn="ctr" rtl="0"/>
            <a:r>
              <a:rPr lang="tr" sz="2400" b="0" i="0" u="none" baseline="0">
                <a:solidFill>
                  <a:schemeClr val="bg1"/>
                </a:solidFill>
                <a:latin typeface="+mj-lt"/>
              </a:rPr>
              <a:t>Bir tarayıcıda görüldüğü şekilde İnternet sayfası</a:t>
            </a:r>
          </a:p>
        </p:txBody>
      </p:sp>
    </p:spTree>
    <p:extLst>
      <p:ext uri="{BB962C8B-B14F-4D97-AF65-F5344CB8AC3E}">
        <p14:creationId xmlns:p14="http://schemas.microsoft.com/office/powerpoint/2010/main" val="14491666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1"/>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40"/>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4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P spid="41"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WWW izleri</a:t>
            </a:r>
            <a:endParaRPr lang="tr"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250825" y="1124891"/>
            <a:ext cx="8642350" cy="5183187"/>
          </a:xfrm>
        </p:spPr>
        <p:txBody>
          <a:bodyPr/>
          <a:lstStyle/>
          <a:p>
            <a:pPr marL="0" indent="0" algn="l" rtl="0">
              <a:buNone/>
            </a:pPr>
            <a:r>
              <a:rPr lang="tr" b="0" i="0" u="none" baseline="0"/>
              <a:t>İnternet sunucuları taleplerin kayıtlarını tutar.</a:t>
            </a:r>
          </a:p>
          <a:p>
            <a:pPr lvl="1" algn="l" rtl="0"/>
            <a:r>
              <a:rPr lang="tr" b="0" i="0" u="none" baseline="0"/>
              <a:t>Saat, tarih, IP adresi, yer, ziyaret edilen sayfalar vb.</a:t>
            </a:r>
          </a:p>
        </p:txBody>
      </p:sp>
      <p:pic>
        <p:nvPicPr>
          <p:cNvPr id="3" name="Picture 2">
            <a:extLst>
              <a:ext uri="{FF2B5EF4-FFF2-40B4-BE49-F238E27FC236}">
                <a16:creationId xmlns:a16="http://schemas.microsoft.com/office/drawing/2014/main" id="{DB6A4A0B-8138-4915-8AEE-260964BD5298}"/>
              </a:ext>
            </a:extLst>
          </p:cNvPr>
          <p:cNvPicPr>
            <a:picLocks noChangeAspect="1"/>
          </p:cNvPicPr>
          <p:nvPr/>
        </p:nvPicPr>
        <p:blipFill>
          <a:blip r:embed="rId3" cstate="print"/>
          <a:stretch>
            <a:fillRect/>
          </a:stretch>
        </p:blipFill>
        <p:spPr>
          <a:xfrm>
            <a:off x="755576" y="2370621"/>
            <a:ext cx="5339730" cy="3937457"/>
          </a:xfrm>
          <a:prstGeom prst="rect">
            <a:avLst/>
          </a:prstGeom>
          <a:ln>
            <a:solidFill>
              <a:srgbClr val="0070C0"/>
            </a:solidFill>
          </a:ln>
        </p:spPr>
      </p:pic>
      <p:sp>
        <p:nvSpPr>
          <p:cNvPr id="8" name="TextBox 7">
            <a:extLst>
              <a:ext uri="{FF2B5EF4-FFF2-40B4-BE49-F238E27FC236}">
                <a16:creationId xmlns:a16="http://schemas.microsoft.com/office/drawing/2014/main" id="{18297FE6-9EFA-466B-A2D7-58CB4255BE82}"/>
              </a:ext>
            </a:extLst>
          </p:cNvPr>
          <p:cNvSpPr txBox="1"/>
          <p:nvPr/>
        </p:nvSpPr>
        <p:spPr>
          <a:xfrm>
            <a:off x="6241379" y="2631189"/>
            <a:ext cx="2699792" cy="3416320"/>
          </a:xfrm>
          <a:prstGeom prst="rect">
            <a:avLst/>
          </a:prstGeom>
          <a:solidFill>
            <a:sysClr val="windowText" lastClr="000000">
              <a:lumMod val="65000"/>
              <a:lumOff val="35000"/>
            </a:sysClr>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 sz="2400" b="0" i="0" u="none" strike="noStrike" kern="0" cap="none" spc="0" normalizeH="0" baseline="0">
                <a:ln>
                  <a:noFill/>
                </a:ln>
                <a:solidFill>
                  <a:prstClr val="white"/>
                </a:solidFill>
                <a:effectLst/>
                <a:uLnTx/>
                <a:uFillTx/>
                <a:latin typeface="Calibri"/>
                <a:ea typeface="ＭＳ Ｐゴシック" pitchFamily="-107" charset="-128"/>
              </a:rPr>
              <a:t>Burada bir İnternet sunucusu günlüğü gösterilmektedir.</a:t>
            </a:r>
          </a:p>
          <a:p>
            <a:pPr marL="0" marR="0" lvl="0" indent="0" algn="ctr" defTabSz="914400" rtl="0" eaLnBrk="1" fontAlgn="auto" latinLnBrk="0" hangingPunct="1">
              <a:lnSpc>
                <a:spcPct val="100000"/>
              </a:lnSpc>
              <a:spcBef>
                <a:spcPts val="0"/>
              </a:spcBef>
              <a:spcAft>
                <a:spcPts val="0"/>
              </a:spcAft>
              <a:buClrTx/>
              <a:buSzTx/>
              <a:buFontTx/>
              <a:buNone/>
              <a:tabLst/>
              <a:defRPr/>
            </a:pPr>
            <a:r>
              <a:rPr lang="tr" sz="2400" b="0" i="0" u="none" kern="0" baseline="0">
                <a:solidFill>
                  <a:prstClr val="white"/>
                </a:solidFill>
                <a:latin typeface="Calibri"/>
                <a:ea typeface="ＭＳ Ｐゴシック" pitchFamily="-107" charset="-128"/>
              </a:rPr>
              <a:t>Gerçek kayıtlar oldukça metinseldir ve bunları anlamak ve bunlardan delil elde etmek için üzerlerinde çalışılması gerekir.</a:t>
            </a:r>
            <a:endParaRPr kumimoji="0" lang="tr" sz="2400" b="0" i="0" u="none" strike="noStrike" kern="0" cap="none" spc="0" normalizeH="0" baseline="0" noProof="0" dirty="0">
              <a:ln>
                <a:noFill/>
              </a:ln>
              <a:solidFill>
                <a:prstClr val="white"/>
              </a:solidFill>
              <a:effectLst/>
              <a:uLnTx/>
              <a:uFillTx/>
              <a:latin typeface="Calibri"/>
              <a:ea typeface="ＭＳ Ｐゴシック" pitchFamily="-107" charset="-128"/>
            </a:endParaRPr>
          </a:p>
        </p:txBody>
      </p:sp>
    </p:spTree>
    <p:extLst>
      <p:ext uri="{BB962C8B-B14F-4D97-AF65-F5344CB8AC3E}">
        <p14:creationId xmlns:p14="http://schemas.microsoft.com/office/powerpoint/2010/main" val="6430443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7">
            <a:extLst>
              <a:ext uri="{FF2B5EF4-FFF2-40B4-BE49-F238E27FC236}">
                <a16:creationId xmlns:a16="http://schemas.microsoft.com/office/drawing/2014/main" id="{5E4BDDFE-543C-4491-903D-8D13C0DC1FBA}"/>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Bilgi kontrolü</a:t>
            </a:r>
            <a:endParaRPr lang="tr" sz="2000" dirty="0">
              <a:solidFill>
                <a:schemeClr val="bg1"/>
              </a:solidFill>
              <a:latin typeface="Verdana" charset="0"/>
              <a:cs typeface="Verdana" charset="0"/>
            </a:endParaRPr>
          </a:p>
        </p:txBody>
      </p:sp>
      <p:sp>
        <p:nvSpPr>
          <p:cNvPr id="11" name="TextBox 10">
            <a:extLst>
              <a:ext uri="{FF2B5EF4-FFF2-40B4-BE49-F238E27FC236}">
                <a16:creationId xmlns:a16="http://schemas.microsoft.com/office/drawing/2014/main" id="{9D3848A9-4745-4BB6-B8CB-6C939829A8B8}"/>
              </a:ext>
            </a:extLst>
          </p:cNvPr>
          <p:cNvSpPr txBox="1"/>
          <p:nvPr/>
        </p:nvSpPr>
        <p:spPr>
          <a:xfrm>
            <a:off x="588962" y="1281981"/>
            <a:ext cx="8030033" cy="830997"/>
          </a:xfrm>
          <a:prstGeom prst="rect">
            <a:avLst/>
          </a:prstGeom>
          <a:solidFill>
            <a:srgbClr val="BDD8F3"/>
          </a:solidFill>
        </p:spPr>
        <p:txBody>
          <a:bodyPr wrap="square" rtlCol="0">
            <a:spAutoFit/>
          </a:bodyPr>
          <a:lstStyle/>
          <a:p>
            <a:pPr algn="ctr" rtl="0"/>
            <a:r>
              <a:rPr lang="tr" sz="2400" b="0" i="0" u="none" baseline="0" dirty="0">
                <a:solidFill>
                  <a:schemeClr val="tx1">
                    <a:lumMod val="65000"/>
                    <a:lumOff val="35000"/>
                  </a:schemeClr>
                </a:solidFill>
                <a:latin typeface="+mj-lt"/>
              </a:rPr>
              <a:t>HTML, bir İnternet tarayıcısında görüntülenebilen İnternet sayfalarını yapılandırmak için kullanılır. HTML'nin açılımı nedir?</a:t>
            </a:r>
          </a:p>
        </p:txBody>
      </p:sp>
      <p:sp>
        <p:nvSpPr>
          <p:cNvPr id="13" name="TextBox 12">
            <a:extLst>
              <a:ext uri="{FF2B5EF4-FFF2-40B4-BE49-F238E27FC236}">
                <a16:creationId xmlns:a16="http://schemas.microsoft.com/office/drawing/2014/main" id="{30BD4572-BAB1-4568-B64C-2A9116F6F527}"/>
              </a:ext>
            </a:extLst>
          </p:cNvPr>
          <p:cNvSpPr txBox="1"/>
          <p:nvPr/>
        </p:nvSpPr>
        <p:spPr>
          <a:xfrm>
            <a:off x="588963" y="2342446"/>
            <a:ext cx="8030032" cy="1569660"/>
          </a:xfrm>
          <a:prstGeom prst="rect">
            <a:avLst/>
          </a:prstGeom>
          <a:solidFill>
            <a:srgbClr val="F08A34"/>
          </a:solidFill>
        </p:spPr>
        <p:txBody>
          <a:bodyPr wrap="square" rtlCol="0">
            <a:spAutoFit/>
          </a:bodyPr>
          <a:lstStyle/>
          <a:p>
            <a:pPr marL="1828800" lvl="3" indent="-457200" algn="l" rtl="0">
              <a:buAutoNum type="alphaUcPeriod"/>
            </a:pPr>
            <a:r>
              <a:rPr lang="tr" sz="2400" b="0" i="0" u="none" baseline="0">
                <a:solidFill>
                  <a:schemeClr val="bg1"/>
                </a:solidFill>
                <a:latin typeface="+mj-lt"/>
              </a:rPr>
              <a:t>Gizli Metin Anlam Dili</a:t>
            </a:r>
          </a:p>
          <a:p>
            <a:pPr marL="1828800" lvl="3" indent="-457200" algn="l" rtl="0">
              <a:buAutoNum type="alphaUcPeriod"/>
            </a:pPr>
            <a:r>
              <a:rPr lang="tr" sz="2400" b="0" i="0" u="none" baseline="0">
                <a:solidFill>
                  <a:schemeClr val="bg1"/>
                </a:solidFill>
                <a:latin typeface="+mj-lt"/>
              </a:rPr>
              <a:t>Hiper Metin İşaretleme Dili</a:t>
            </a:r>
          </a:p>
          <a:p>
            <a:pPr marL="1828800" lvl="3" indent="-457200" algn="l" rtl="0">
              <a:buAutoNum type="alphaUcPeriod"/>
            </a:pPr>
            <a:r>
              <a:rPr lang="tr" sz="2400" b="0" i="0" u="none" baseline="0">
                <a:solidFill>
                  <a:schemeClr val="bg1"/>
                </a:solidFill>
                <a:latin typeface="+mj-lt"/>
              </a:rPr>
              <a:t>Yüksek Hızlı Transfer Üst Veri Dili</a:t>
            </a:r>
          </a:p>
          <a:p>
            <a:pPr marL="1828800" lvl="3" indent="-457200" algn="l" rtl="0">
              <a:buAutoNum type="alphaUcPeriod"/>
            </a:pPr>
            <a:r>
              <a:rPr lang="tr" sz="2400" b="0" i="0" u="none" baseline="0">
                <a:solidFill>
                  <a:schemeClr val="bg1"/>
                </a:solidFill>
                <a:latin typeface="+mj-lt"/>
              </a:rPr>
              <a:t>Donanım Taşıma Medya Dili</a:t>
            </a:r>
          </a:p>
        </p:txBody>
      </p:sp>
      <p:sp>
        <p:nvSpPr>
          <p:cNvPr id="12" name="TextBox 11">
            <a:extLst>
              <a:ext uri="{FF2B5EF4-FFF2-40B4-BE49-F238E27FC236}">
                <a16:creationId xmlns:a16="http://schemas.microsoft.com/office/drawing/2014/main" id="{E75702A7-7EF5-41B1-83AA-F3F0AACE8FD2}"/>
              </a:ext>
            </a:extLst>
          </p:cNvPr>
          <p:cNvSpPr txBox="1"/>
          <p:nvPr/>
        </p:nvSpPr>
        <p:spPr>
          <a:xfrm>
            <a:off x="588961" y="4141573"/>
            <a:ext cx="8194091" cy="2308324"/>
          </a:xfrm>
          <a:prstGeom prst="rect">
            <a:avLst/>
          </a:prstGeom>
          <a:solidFill>
            <a:schemeClr val="tx1">
              <a:lumMod val="65000"/>
              <a:lumOff val="35000"/>
            </a:schemeClr>
          </a:solidFill>
        </p:spPr>
        <p:txBody>
          <a:bodyPr wrap="square" rtlCol="0">
            <a:spAutoFit/>
          </a:bodyPr>
          <a:lstStyle/>
          <a:p>
            <a:pPr algn="ctr" rtl="0"/>
            <a:r>
              <a:rPr lang="tr" sz="2400" b="0" i="0" u="none" baseline="0" dirty="0">
                <a:solidFill>
                  <a:schemeClr val="bg1"/>
                </a:solidFill>
                <a:latin typeface="+mj-lt"/>
              </a:rPr>
              <a:t>Doğru cevap B</a:t>
            </a:r>
          </a:p>
          <a:p>
            <a:pPr algn="ctr" rtl="0"/>
            <a:endParaRPr lang="tr" sz="2400" dirty="0">
              <a:solidFill>
                <a:schemeClr val="bg1"/>
              </a:solidFill>
              <a:latin typeface="+mj-lt"/>
            </a:endParaRPr>
          </a:p>
          <a:p>
            <a:pPr algn="ctr" rtl="0"/>
            <a:r>
              <a:rPr lang="tr" sz="2400" b="0" i="0" u="none" baseline="0" dirty="0">
                <a:solidFill>
                  <a:schemeClr val="bg1"/>
                </a:solidFill>
                <a:latin typeface="+mj-lt"/>
              </a:rPr>
              <a:t>Hiper Metin İşaretleme Dili, bir İnternet sayfasında İnternet tarayıcısının okuduğu ve yazdığı bölümlerin, paragrafların, başlıkların ve bağlantıların oluşturulması ve yapılandırılmasına olanak tanır. </a:t>
            </a:r>
          </a:p>
        </p:txBody>
      </p:sp>
    </p:spTree>
    <p:extLst>
      <p:ext uri="{BB962C8B-B14F-4D97-AF65-F5344CB8AC3E}">
        <p14:creationId xmlns:p14="http://schemas.microsoft.com/office/powerpoint/2010/main" val="36816080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3" grpId="0" animBg="1"/>
      <p:bldP spid="12"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E-posta</a:t>
            </a:r>
            <a:endParaRPr lang="tr"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250825" y="1163476"/>
            <a:ext cx="8642350" cy="5183188"/>
          </a:xfrm>
          <a:prstGeom prst="rect">
            <a:avLst/>
          </a:prstGeom>
        </p:spPr>
        <p:txBody>
          <a:bodyPr/>
          <a:lstStyle/>
          <a:p>
            <a:pPr marL="0" indent="0" algn="just" rtl="0">
              <a:buNone/>
            </a:pPr>
            <a:r>
              <a:rPr lang="tr" b="0" i="0" u="none" baseline="0"/>
              <a:t>Burada doğrudan makineler arasında gittiği görülse de aslında faydalı veriler ekleyebilen/çıkarabilen birkaç bilgisayar üzerinden gider.</a:t>
            </a:r>
          </a:p>
        </p:txBody>
      </p:sp>
      <p:sp useBgFill="1">
        <p:nvSpPr>
          <p:cNvPr id="16" name="Cloud">
            <a:extLst>
              <a:ext uri="{FF2B5EF4-FFF2-40B4-BE49-F238E27FC236}">
                <a16:creationId xmlns:a16="http://schemas.microsoft.com/office/drawing/2014/main" id="{D5BE3358-47D0-4743-AB38-FDB8035165A0}"/>
              </a:ext>
            </a:extLst>
          </p:cNvPr>
          <p:cNvSpPr>
            <a:spLocks noChangeAspect="1" noEditPoints="1" noChangeArrowheads="1"/>
          </p:cNvSpPr>
          <p:nvPr/>
        </p:nvSpPr>
        <p:spPr bwMode="auto">
          <a:xfrm>
            <a:off x="1965159" y="2881075"/>
            <a:ext cx="3616325" cy="2424113"/>
          </a:xfrm>
          <a:custGeom>
            <a:avLst/>
            <a:gdLst>
              <a:gd name="T0" fmla="*/ 67 w 21600"/>
              <a:gd name="T1" fmla="*/ 10800 h 21600"/>
              <a:gd name="T2" fmla="*/ 10800 w 21600"/>
              <a:gd name="T3" fmla="*/ 21577 h 21600"/>
              <a:gd name="T4" fmla="*/ 21582 w 21600"/>
              <a:gd name="T5" fmla="*/ 10800 h 21600"/>
              <a:gd name="T6" fmla="*/ 10800 w 21600"/>
              <a:gd name="T7" fmla="*/ 1235 h 21600"/>
              <a:gd name="T8" fmla="*/ 2977 w 21600"/>
              <a:gd name="T9" fmla="*/ 3262 h 21600"/>
              <a:gd name="T10" fmla="*/ 17087 w 21600"/>
              <a:gd name="T11" fmla="*/ 17337 h 21600"/>
            </a:gdLst>
            <a:ahLst/>
            <a:cxnLst>
              <a:cxn ang="0">
                <a:pos x="T0" y="T1"/>
              </a:cxn>
              <a:cxn ang="0">
                <a:pos x="T2" y="T3"/>
              </a:cxn>
              <a:cxn ang="0">
                <a:pos x="T4" y="T5"/>
              </a:cxn>
              <a:cxn ang="0">
                <a:pos x="T6" y="T7"/>
              </a:cxn>
            </a:cxnLst>
            <a:rect l="T8" t="T9" r="T10" b="T11"/>
            <a:pathLst>
              <a:path w="21600" h="21600" extrusionOk="0">
                <a:moveTo>
                  <a:pt x="1949" y="7180"/>
                </a:moveTo>
                <a:cubicBezTo>
                  <a:pt x="841" y="7336"/>
                  <a:pt x="0" y="8613"/>
                  <a:pt x="0" y="10137"/>
                </a:cubicBezTo>
                <a:cubicBezTo>
                  <a:pt x="-1" y="11192"/>
                  <a:pt x="409" y="12169"/>
                  <a:pt x="1074" y="12702"/>
                </a:cubicBezTo>
                <a:lnTo>
                  <a:pt x="1063" y="12668"/>
                </a:lnTo>
                <a:cubicBezTo>
                  <a:pt x="685" y="13217"/>
                  <a:pt x="475" y="13940"/>
                  <a:pt x="475" y="14690"/>
                </a:cubicBezTo>
                <a:cubicBezTo>
                  <a:pt x="475" y="16325"/>
                  <a:pt x="1451" y="17650"/>
                  <a:pt x="2655" y="17650"/>
                </a:cubicBezTo>
                <a:cubicBezTo>
                  <a:pt x="2739" y="17650"/>
                  <a:pt x="2824" y="17643"/>
                  <a:pt x="2909" y="17629"/>
                </a:cubicBezTo>
                <a:lnTo>
                  <a:pt x="2897" y="17649"/>
                </a:lnTo>
                <a:cubicBezTo>
                  <a:pt x="3585" y="19288"/>
                  <a:pt x="4863" y="20300"/>
                  <a:pt x="6247" y="20300"/>
                </a:cubicBezTo>
                <a:cubicBezTo>
                  <a:pt x="6947" y="20299"/>
                  <a:pt x="7635" y="20039"/>
                  <a:pt x="8235" y="19546"/>
                </a:cubicBezTo>
                <a:lnTo>
                  <a:pt x="8229" y="19550"/>
                </a:lnTo>
                <a:cubicBezTo>
                  <a:pt x="8855" y="20829"/>
                  <a:pt x="9908" y="21597"/>
                  <a:pt x="11036" y="21597"/>
                </a:cubicBezTo>
                <a:cubicBezTo>
                  <a:pt x="12523" y="21596"/>
                  <a:pt x="13836" y="20267"/>
                  <a:pt x="14267" y="18324"/>
                </a:cubicBezTo>
                <a:lnTo>
                  <a:pt x="14270" y="18350"/>
                </a:lnTo>
                <a:cubicBezTo>
                  <a:pt x="14730" y="18740"/>
                  <a:pt x="15260" y="18947"/>
                  <a:pt x="15802" y="18947"/>
                </a:cubicBezTo>
                <a:cubicBezTo>
                  <a:pt x="17390" y="18946"/>
                  <a:pt x="18682" y="17205"/>
                  <a:pt x="18694" y="15045"/>
                </a:cubicBezTo>
                <a:lnTo>
                  <a:pt x="18689" y="15035"/>
                </a:lnTo>
                <a:cubicBezTo>
                  <a:pt x="20357" y="14710"/>
                  <a:pt x="21597" y="12765"/>
                  <a:pt x="21597" y="10472"/>
                </a:cubicBezTo>
                <a:cubicBezTo>
                  <a:pt x="21597" y="9456"/>
                  <a:pt x="21350" y="8469"/>
                  <a:pt x="20896" y="7663"/>
                </a:cubicBezTo>
                <a:lnTo>
                  <a:pt x="20889" y="7661"/>
                </a:lnTo>
                <a:cubicBezTo>
                  <a:pt x="21031" y="7208"/>
                  <a:pt x="21105" y="6721"/>
                  <a:pt x="21105" y="6228"/>
                </a:cubicBezTo>
                <a:cubicBezTo>
                  <a:pt x="21105" y="4588"/>
                  <a:pt x="20299" y="3150"/>
                  <a:pt x="19139" y="2719"/>
                </a:cubicBezTo>
                <a:lnTo>
                  <a:pt x="19148" y="2712"/>
                </a:lnTo>
                <a:cubicBezTo>
                  <a:pt x="18940" y="1142"/>
                  <a:pt x="17933" y="0"/>
                  <a:pt x="16758" y="0"/>
                </a:cubicBezTo>
                <a:cubicBezTo>
                  <a:pt x="16044" y="-1"/>
                  <a:pt x="15367" y="426"/>
                  <a:pt x="14905" y="1165"/>
                </a:cubicBezTo>
                <a:lnTo>
                  <a:pt x="14909" y="1170"/>
                </a:lnTo>
                <a:cubicBezTo>
                  <a:pt x="14497" y="432"/>
                  <a:pt x="13855" y="0"/>
                  <a:pt x="13174" y="0"/>
                </a:cubicBezTo>
                <a:cubicBezTo>
                  <a:pt x="12347" y="-1"/>
                  <a:pt x="11590" y="637"/>
                  <a:pt x="11221" y="1645"/>
                </a:cubicBezTo>
                <a:lnTo>
                  <a:pt x="11229" y="1694"/>
                </a:lnTo>
                <a:cubicBezTo>
                  <a:pt x="10730" y="1024"/>
                  <a:pt x="10058" y="650"/>
                  <a:pt x="9358" y="650"/>
                </a:cubicBezTo>
                <a:cubicBezTo>
                  <a:pt x="8372" y="649"/>
                  <a:pt x="7466" y="1391"/>
                  <a:pt x="7003" y="2578"/>
                </a:cubicBezTo>
                <a:lnTo>
                  <a:pt x="6995" y="2602"/>
                </a:lnTo>
                <a:cubicBezTo>
                  <a:pt x="6477" y="2189"/>
                  <a:pt x="5888" y="1972"/>
                  <a:pt x="5288" y="1972"/>
                </a:cubicBezTo>
                <a:cubicBezTo>
                  <a:pt x="3423" y="1972"/>
                  <a:pt x="1912" y="4029"/>
                  <a:pt x="1912" y="6567"/>
                </a:cubicBezTo>
                <a:cubicBezTo>
                  <a:pt x="1911" y="6774"/>
                  <a:pt x="1922" y="6981"/>
                  <a:pt x="1942" y="7186"/>
                </a:cubicBezTo>
                <a:close/>
              </a:path>
              <a:path w="21600" h="21600" fill="none" extrusionOk="0">
                <a:moveTo>
                  <a:pt x="1074" y="12702"/>
                </a:moveTo>
                <a:cubicBezTo>
                  <a:pt x="1407" y="12969"/>
                  <a:pt x="1786" y="13110"/>
                  <a:pt x="2172" y="13110"/>
                </a:cubicBezTo>
                <a:cubicBezTo>
                  <a:pt x="2228" y="13109"/>
                  <a:pt x="2285" y="13107"/>
                  <a:pt x="2341" y="13101"/>
                </a:cubicBezTo>
              </a:path>
              <a:path w="21600" h="21600" fill="none" extrusionOk="0">
                <a:moveTo>
                  <a:pt x="2909" y="17629"/>
                </a:moveTo>
                <a:cubicBezTo>
                  <a:pt x="3099" y="17599"/>
                  <a:pt x="3285" y="17535"/>
                  <a:pt x="3463" y="17439"/>
                </a:cubicBezTo>
              </a:path>
              <a:path w="21600" h="21600" fill="none" extrusionOk="0">
                <a:moveTo>
                  <a:pt x="7895" y="18680"/>
                </a:moveTo>
                <a:cubicBezTo>
                  <a:pt x="7983" y="18985"/>
                  <a:pt x="8095" y="19277"/>
                  <a:pt x="8229" y="19550"/>
                </a:cubicBezTo>
              </a:path>
              <a:path w="21600" h="21600" fill="none" extrusionOk="0">
                <a:moveTo>
                  <a:pt x="14267" y="18324"/>
                </a:moveTo>
                <a:cubicBezTo>
                  <a:pt x="14336" y="18013"/>
                  <a:pt x="14380" y="17693"/>
                  <a:pt x="14400" y="17370"/>
                </a:cubicBezTo>
              </a:path>
              <a:path w="21600" h="21600" fill="none" extrusionOk="0">
                <a:moveTo>
                  <a:pt x="18694" y="15045"/>
                </a:moveTo>
                <a:cubicBezTo>
                  <a:pt x="18694" y="15034"/>
                  <a:pt x="18695" y="15024"/>
                  <a:pt x="18695" y="15013"/>
                </a:cubicBezTo>
                <a:cubicBezTo>
                  <a:pt x="18695" y="13508"/>
                  <a:pt x="18063" y="12136"/>
                  <a:pt x="17069" y="11477"/>
                </a:cubicBezTo>
              </a:path>
              <a:path w="21600" h="21600" fill="none" extrusionOk="0">
                <a:moveTo>
                  <a:pt x="20165" y="8999"/>
                </a:moveTo>
                <a:cubicBezTo>
                  <a:pt x="20479" y="8635"/>
                  <a:pt x="20726" y="8177"/>
                  <a:pt x="20889" y="7661"/>
                </a:cubicBezTo>
              </a:path>
              <a:path w="21600" h="21600" fill="none" extrusionOk="0">
                <a:moveTo>
                  <a:pt x="19186" y="3344"/>
                </a:moveTo>
                <a:cubicBezTo>
                  <a:pt x="19186" y="3328"/>
                  <a:pt x="19187" y="3313"/>
                  <a:pt x="19187" y="3297"/>
                </a:cubicBezTo>
                <a:cubicBezTo>
                  <a:pt x="19187" y="3101"/>
                  <a:pt x="19174" y="2905"/>
                  <a:pt x="19148" y="2712"/>
                </a:cubicBezTo>
              </a:path>
              <a:path w="21600" h="21600" fill="none" extrusionOk="0">
                <a:moveTo>
                  <a:pt x="14905" y="1165"/>
                </a:moveTo>
                <a:cubicBezTo>
                  <a:pt x="14754" y="1408"/>
                  <a:pt x="14629" y="1679"/>
                  <a:pt x="14535" y="1971"/>
                </a:cubicBezTo>
              </a:path>
              <a:path w="21600" h="21600" fill="none" extrusionOk="0">
                <a:moveTo>
                  <a:pt x="11221" y="1645"/>
                </a:moveTo>
                <a:cubicBezTo>
                  <a:pt x="11140" y="1866"/>
                  <a:pt x="11080" y="2099"/>
                  <a:pt x="11041" y="2340"/>
                </a:cubicBezTo>
              </a:path>
              <a:path w="21600" h="21600" fill="none" extrusionOk="0">
                <a:moveTo>
                  <a:pt x="7645" y="3276"/>
                </a:moveTo>
                <a:cubicBezTo>
                  <a:pt x="7449" y="3016"/>
                  <a:pt x="7231" y="2790"/>
                  <a:pt x="6995" y="2602"/>
                </a:cubicBezTo>
              </a:path>
              <a:path w="21600" h="21600" fill="none" extrusionOk="0">
                <a:moveTo>
                  <a:pt x="1942" y="7186"/>
                </a:moveTo>
                <a:cubicBezTo>
                  <a:pt x="1966" y="7426"/>
                  <a:pt x="2004" y="7663"/>
                  <a:pt x="2056" y="7895"/>
                </a:cubicBezTo>
              </a:path>
            </a:pathLst>
          </a:custGeom>
          <a:ln w="9525">
            <a:solidFill>
              <a:srgbClr val="000000"/>
            </a:solidFill>
            <a:miter lim="800000"/>
            <a:headEnd/>
            <a:tailEnd/>
          </a:ln>
          <a:effectLst>
            <a:outerShdw dist="107763" dir="2700000" algn="ctr" rotWithShape="0">
              <a:srgbClr val="808080"/>
            </a:outerShdw>
          </a:effectLst>
        </p:spPr>
        <p:txBody>
          <a:bodyPr/>
          <a:lstStyle/>
          <a:p>
            <a:pPr algn="ctr" rtl="0">
              <a:defRPr/>
            </a:pPr>
            <a:endParaRPr lang="tr" sz="2400" b="1">
              <a:latin typeface="Calibri" pitchFamily="34" charset="0"/>
              <a:cs typeface="Arial" charset="0"/>
            </a:endParaRPr>
          </a:p>
          <a:p>
            <a:pPr algn="ctr" rtl="0">
              <a:defRPr/>
            </a:pPr>
            <a:r>
              <a:rPr lang="tr" sz="4000" b="1" i="0" u="none" baseline="0">
                <a:latin typeface="Calibri" pitchFamily="34" charset="0"/>
                <a:cs typeface="Arial" charset="0"/>
              </a:rPr>
              <a:t>İnternet</a:t>
            </a:r>
          </a:p>
        </p:txBody>
      </p:sp>
      <p:sp>
        <p:nvSpPr>
          <p:cNvPr id="26" name="TextBox 25">
            <a:extLst>
              <a:ext uri="{FF2B5EF4-FFF2-40B4-BE49-F238E27FC236}">
                <a16:creationId xmlns:a16="http://schemas.microsoft.com/office/drawing/2014/main" id="{CE65AED0-B064-4612-8F1E-D2E8707CC2E1}"/>
              </a:ext>
            </a:extLst>
          </p:cNvPr>
          <p:cNvSpPr txBox="1"/>
          <p:nvPr/>
        </p:nvSpPr>
        <p:spPr>
          <a:xfrm>
            <a:off x="3423025" y="2887648"/>
            <a:ext cx="2267912" cy="830997"/>
          </a:xfrm>
          <a:prstGeom prst="rect">
            <a:avLst/>
          </a:prstGeom>
          <a:solidFill>
            <a:srgbClr val="BDD8F3"/>
          </a:solidFill>
        </p:spPr>
        <p:txBody>
          <a:bodyPr wrap="square" rtlCol="0">
            <a:spAutoFit/>
          </a:bodyPr>
          <a:lstStyle/>
          <a:p>
            <a:pPr algn="ctr" rtl="0"/>
            <a:r>
              <a:rPr lang="tr" sz="2400" b="0" i="0" u="none" baseline="0" dirty="0">
                <a:solidFill>
                  <a:schemeClr val="tx1">
                    <a:lumMod val="65000"/>
                    <a:lumOff val="35000"/>
                  </a:schemeClr>
                </a:solidFill>
                <a:latin typeface="+mj-lt"/>
              </a:rPr>
              <a:t>Veri ekleyebilir veya çıkarabilir</a:t>
            </a:r>
          </a:p>
        </p:txBody>
      </p:sp>
      <p:sp>
        <p:nvSpPr>
          <p:cNvPr id="25" name="TextBox 24">
            <a:extLst>
              <a:ext uri="{FF2B5EF4-FFF2-40B4-BE49-F238E27FC236}">
                <a16:creationId xmlns:a16="http://schemas.microsoft.com/office/drawing/2014/main" id="{726A91A9-30DB-40CC-96B9-8CC032ED0C19}"/>
              </a:ext>
            </a:extLst>
          </p:cNvPr>
          <p:cNvSpPr txBox="1"/>
          <p:nvPr/>
        </p:nvSpPr>
        <p:spPr>
          <a:xfrm>
            <a:off x="516808" y="3244334"/>
            <a:ext cx="1800226" cy="369332"/>
          </a:xfrm>
          <a:prstGeom prst="rect">
            <a:avLst/>
          </a:prstGeom>
          <a:solidFill>
            <a:srgbClr val="F08A34"/>
          </a:solidFill>
        </p:spPr>
        <p:txBody>
          <a:bodyPr wrap="square" rtlCol="0">
            <a:spAutoFit/>
          </a:bodyPr>
          <a:lstStyle/>
          <a:p>
            <a:pPr algn="ctr" rtl="0"/>
            <a:r>
              <a:rPr lang="tr" b="0" i="0" u="none" baseline="0">
                <a:solidFill>
                  <a:schemeClr val="bg1"/>
                </a:solidFill>
                <a:latin typeface="+mj-lt"/>
              </a:rPr>
              <a:t>İSS veri ekler</a:t>
            </a:r>
          </a:p>
        </p:txBody>
      </p:sp>
      <p:sp>
        <p:nvSpPr>
          <p:cNvPr id="21" name="Rectangle 14">
            <a:extLst>
              <a:ext uri="{FF2B5EF4-FFF2-40B4-BE49-F238E27FC236}">
                <a16:creationId xmlns:a16="http://schemas.microsoft.com/office/drawing/2014/main" id="{BB0EAD00-FA23-495D-B23F-D3682F9DD6A4}"/>
              </a:ext>
            </a:extLst>
          </p:cNvPr>
          <p:cNvSpPr>
            <a:spLocks noChangeArrowheads="1"/>
          </p:cNvSpPr>
          <p:nvPr/>
        </p:nvSpPr>
        <p:spPr bwMode="auto">
          <a:xfrm>
            <a:off x="6201564" y="3546072"/>
            <a:ext cx="1008062" cy="720725"/>
          </a:xfrm>
          <a:prstGeom prst="rect">
            <a:avLst/>
          </a:prstGeom>
          <a:solidFill>
            <a:srgbClr val="FF0000"/>
          </a:solidFill>
          <a:ln w="9525">
            <a:solidFill>
              <a:srgbClr val="FF0000"/>
            </a:solidFill>
            <a:miter lim="800000"/>
            <a:headEnd/>
            <a:tailEnd/>
          </a:ln>
        </p:spPr>
        <p:txBody>
          <a:bodyPr wrap="none" anchor="ctr"/>
          <a:lstStyle/>
          <a:p>
            <a:pPr algn="ctr" rtl="0"/>
            <a:r>
              <a:rPr lang="tr" b="1" i="0" u="none" baseline="0">
                <a:solidFill>
                  <a:schemeClr val="bg1"/>
                </a:solidFill>
                <a:latin typeface="Calibri" pitchFamily="34" charset="0"/>
                <a:cs typeface="Arial" charset="0"/>
              </a:rPr>
              <a:t>SMTP</a:t>
            </a:r>
          </a:p>
          <a:p>
            <a:pPr algn="ctr" rtl="0"/>
            <a:r>
              <a:rPr lang="tr" b="1" i="0" u="none" baseline="0">
                <a:solidFill>
                  <a:schemeClr val="bg1"/>
                </a:solidFill>
                <a:latin typeface="Calibri" pitchFamily="34" charset="0"/>
                <a:cs typeface="Arial" charset="0"/>
              </a:rPr>
              <a:t>Sunucu</a:t>
            </a:r>
          </a:p>
        </p:txBody>
      </p:sp>
      <p:sp>
        <p:nvSpPr>
          <p:cNvPr id="19" name="Rectangle 12">
            <a:extLst>
              <a:ext uri="{FF2B5EF4-FFF2-40B4-BE49-F238E27FC236}">
                <a16:creationId xmlns:a16="http://schemas.microsoft.com/office/drawing/2014/main" id="{18480C7B-1203-4203-A21A-BB59F970300D}"/>
              </a:ext>
            </a:extLst>
          </p:cNvPr>
          <p:cNvSpPr>
            <a:spLocks noChangeArrowheads="1"/>
          </p:cNvSpPr>
          <p:nvPr/>
        </p:nvSpPr>
        <p:spPr bwMode="auto">
          <a:xfrm>
            <a:off x="467544" y="3546073"/>
            <a:ext cx="1008063" cy="720725"/>
          </a:xfrm>
          <a:prstGeom prst="rect">
            <a:avLst/>
          </a:prstGeom>
          <a:solidFill>
            <a:srgbClr val="FF0000"/>
          </a:solidFill>
          <a:ln w="9525">
            <a:solidFill>
              <a:srgbClr val="FF0000"/>
            </a:solidFill>
            <a:miter lim="800000"/>
            <a:headEnd/>
            <a:tailEnd/>
          </a:ln>
        </p:spPr>
        <p:txBody>
          <a:bodyPr wrap="none" anchor="ctr"/>
          <a:lstStyle/>
          <a:p>
            <a:pPr algn="ctr" rtl="0"/>
            <a:r>
              <a:rPr lang="tr" b="1" i="0" u="none" baseline="0">
                <a:solidFill>
                  <a:schemeClr val="bg1"/>
                </a:solidFill>
                <a:latin typeface="Calibri" pitchFamily="34" charset="0"/>
                <a:cs typeface="Arial" charset="0"/>
              </a:rPr>
              <a:t>SMTP</a:t>
            </a:r>
          </a:p>
          <a:p>
            <a:pPr algn="ctr" rtl="0"/>
            <a:r>
              <a:rPr lang="tr" b="1" i="0" u="none" baseline="0">
                <a:solidFill>
                  <a:schemeClr val="bg1"/>
                </a:solidFill>
                <a:latin typeface="Calibri" pitchFamily="34" charset="0"/>
                <a:cs typeface="Arial" charset="0"/>
              </a:rPr>
              <a:t>Sunucu</a:t>
            </a:r>
          </a:p>
        </p:txBody>
      </p:sp>
      <p:sp>
        <p:nvSpPr>
          <p:cNvPr id="20" name="Rectangle 13">
            <a:extLst>
              <a:ext uri="{FF2B5EF4-FFF2-40B4-BE49-F238E27FC236}">
                <a16:creationId xmlns:a16="http://schemas.microsoft.com/office/drawing/2014/main" id="{B7A02B61-F550-4050-BB6A-52573E10187F}"/>
              </a:ext>
            </a:extLst>
          </p:cNvPr>
          <p:cNvSpPr>
            <a:spLocks noChangeArrowheads="1"/>
          </p:cNvSpPr>
          <p:nvPr/>
        </p:nvSpPr>
        <p:spPr bwMode="auto">
          <a:xfrm>
            <a:off x="7740278" y="3570435"/>
            <a:ext cx="1008063" cy="720725"/>
          </a:xfrm>
          <a:prstGeom prst="rect">
            <a:avLst/>
          </a:prstGeom>
          <a:solidFill>
            <a:srgbClr val="FF0000"/>
          </a:solidFill>
          <a:ln w="9525">
            <a:solidFill>
              <a:srgbClr val="FF0000"/>
            </a:solidFill>
            <a:miter lim="800000"/>
            <a:headEnd/>
            <a:tailEnd/>
          </a:ln>
        </p:spPr>
        <p:txBody>
          <a:bodyPr wrap="none" anchor="ctr"/>
          <a:lstStyle/>
          <a:p>
            <a:pPr algn="ctr" rtl="0"/>
            <a:r>
              <a:rPr lang="tr" b="1" i="0" u="none" baseline="0">
                <a:solidFill>
                  <a:schemeClr val="bg1"/>
                </a:solidFill>
                <a:latin typeface="Calibri" pitchFamily="34" charset="0"/>
                <a:cs typeface="Arial" charset="0"/>
              </a:rPr>
              <a:t>POP3</a:t>
            </a:r>
          </a:p>
          <a:p>
            <a:pPr algn="ctr" rtl="0"/>
            <a:r>
              <a:rPr lang="tr" b="1" i="0" u="none" baseline="0">
                <a:solidFill>
                  <a:schemeClr val="bg1"/>
                </a:solidFill>
                <a:latin typeface="Calibri" pitchFamily="34" charset="0"/>
                <a:cs typeface="Arial" charset="0"/>
              </a:rPr>
              <a:t>Sunucu</a:t>
            </a:r>
          </a:p>
        </p:txBody>
      </p:sp>
      <p:sp>
        <p:nvSpPr>
          <p:cNvPr id="13" name="Line 4">
            <a:extLst>
              <a:ext uri="{FF2B5EF4-FFF2-40B4-BE49-F238E27FC236}">
                <a16:creationId xmlns:a16="http://schemas.microsoft.com/office/drawing/2014/main" id="{94594D8C-DBE1-47E0-92A6-A2D7BEDE574E}"/>
              </a:ext>
            </a:extLst>
          </p:cNvPr>
          <p:cNvSpPr>
            <a:spLocks noChangeShapeType="1"/>
          </p:cNvSpPr>
          <p:nvPr/>
        </p:nvSpPr>
        <p:spPr bwMode="auto">
          <a:xfrm flipV="1">
            <a:off x="1475607" y="3937785"/>
            <a:ext cx="1152177" cy="0"/>
          </a:xfrm>
          <a:prstGeom prst="line">
            <a:avLst/>
          </a:prstGeom>
          <a:noFill/>
          <a:ln w="57150">
            <a:solidFill>
              <a:srgbClr val="33CC33"/>
            </a:solidFill>
            <a:round/>
            <a:headEnd/>
            <a:tailEnd type="triangle" w="med" len="med"/>
          </a:ln>
        </p:spPr>
        <p:txBody>
          <a:bodyPr/>
          <a:lstStyle/>
          <a:p>
            <a:endParaRPr lang="tr">
              <a:latin typeface="Calibri" pitchFamily="34" charset="0"/>
            </a:endParaRPr>
          </a:p>
        </p:txBody>
      </p:sp>
      <p:sp>
        <p:nvSpPr>
          <p:cNvPr id="24" name="Line 2">
            <a:extLst>
              <a:ext uri="{FF2B5EF4-FFF2-40B4-BE49-F238E27FC236}">
                <a16:creationId xmlns:a16="http://schemas.microsoft.com/office/drawing/2014/main" id="{EF2EA128-EA5F-40CF-BD85-E378BC094D7F}"/>
              </a:ext>
            </a:extLst>
          </p:cNvPr>
          <p:cNvSpPr>
            <a:spLocks noChangeShapeType="1"/>
          </p:cNvSpPr>
          <p:nvPr/>
        </p:nvSpPr>
        <p:spPr bwMode="auto">
          <a:xfrm>
            <a:off x="4761970" y="3937785"/>
            <a:ext cx="1441582" cy="632"/>
          </a:xfrm>
          <a:prstGeom prst="line">
            <a:avLst/>
          </a:prstGeom>
          <a:noFill/>
          <a:ln w="57150">
            <a:solidFill>
              <a:srgbClr val="33CC33"/>
            </a:solidFill>
            <a:round/>
            <a:headEnd/>
            <a:tailEnd type="triangle" w="med" len="med"/>
          </a:ln>
        </p:spPr>
        <p:txBody>
          <a:bodyPr/>
          <a:lstStyle/>
          <a:p>
            <a:endParaRPr lang="tr">
              <a:latin typeface="Calibri" pitchFamily="34" charset="0"/>
            </a:endParaRPr>
          </a:p>
        </p:txBody>
      </p:sp>
      <p:sp>
        <p:nvSpPr>
          <p:cNvPr id="7" name="Line 2">
            <a:extLst>
              <a:ext uri="{FF2B5EF4-FFF2-40B4-BE49-F238E27FC236}">
                <a16:creationId xmlns:a16="http://schemas.microsoft.com/office/drawing/2014/main" id="{2B114DD7-A7E8-444B-95DE-06519EE15D1B}"/>
              </a:ext>
            </a:extLst>
          </p:cNvPr>
          <p:cNvSpPr>
            <a:spLocks noChangeShapeType="1"/>
          </p:cNvSpPr>
          <p:nvPr/>
        </p:nvSpPr>
        <p:spPr bwMode="auto">
          <a:xfrm>
            <a:off x="7209626" y="3938417"/>
            <a:ext cx="574675" cy="0"/>
          </a:xfrm>
          <a:prstGeom prst="line">
            <a:avLst/>
          </a:prstGeom>
          <a:noFill/>
          <a:ln w="57150">
            <a:solidFill>
              <a:srgbClr val="33CC33"/>
            </a:solidFill>
            <a:round/>
            <a:headEnd/>
            <a:tailEnd type="triangle" w="med" len="med"/>
          </a:ln>
        </p:spPr>
        <p:txBody>
          <a:bodyPr/>
          <a:lstStyle/>
          <a:p>
            <a:endParaRPr lang="tr">
              <a:latin typeface="Calibri" pitchFamily="34" charset="0"/>
            </a:endParaRPr>
          </a:p>
        </p:txBody>
      </p:sp>
      <p:sp>
        <p:nvSpPr>
          <p:cNvPr id="8" name="Line 3">
            <a:extLst>
              <a:ext uri="{FF2B5EF4-FFF2-40B4-BE49-F238E27FC236}">
                <a16:creationId xmlns:a16="http://schemas.microsoft.com/office/drawing/2014/main" id="{402D8BAB-8686-4FC2-B71D-BA0F3CCFA8B3}"/>
              </a:ext>
            </a:extLst>
          </p:cNvPr>
          <p:cNvSpPr>
            <a:spLocks noChangeShapeType="1"/>
          </p:cNvSpPr>
          <p:nvPr/>
        </p:nvSpPr>
        <p:spPr bwMode="auto">
          <a:xfrm flipV="1">
            <a:off x="914399" y="4266796"/>
            <a:ext cx="9737" cy="636674"/>
          </a:xfrm>
          <a:prstGeom prst="line">
            <a:avLst/>
          </a:prstGeom>
          <a:noFill/>
          <a:ln w="57150">
            <a:solidFill>
              <a:srgbClr val="33CC33"/>
            </a:solidFill>
            <a:round/>
            <a:headEnd/>
            <a:tailEnd type="triangle" w="med" len="med"/>
          </a:ln>
        </p:spPr>
        <p:txBody>
          <a:bodyPr/>
          <a:lstStyle/>
          <a:p>
            <a:endParaRPr lang="tr">
              <a:latin typeface="Calibri" pitchFamily="34" charset="0"/>
            </a:endParaRPr>
          </a:p>
        </p:txBody>
      </p:sp>
      <p:sp>
        <p:nvSpPr>
          <p:cNvPr id="15" name="Line 6">
            <a:extLst>
              <a:ext uri="{FF2B5EF4-FFF2-40B4-BE49-F238E27FC236}">
                <a16:creationId xmlns:a16="http://schemas.microsoft.com/office/drawing/2014/main" id="{3E186DC0-5C37-44D3-827D-13FCD43B9A28}"/>
              </a:ext>
            </a:extLst>
          </p:cNvPr>
          <p:cNvSpPr>
            <a:spLocks noChangeShapeType="1"/>
          </p:cNvSpPr>
          <p:nvPr/>
        </p:nvSpPr>
        <p:spPr bwMode="auto">
          <a:xfrm flipH="1">
            <a:off x="8219861" y="4266796"/>
            <a:ext cx="1" cy="746380"/>
          </a:xfrm>
          <a:prstGeom prst="line">
            <a:avLst/>
          </a:prstGeom>
          <a:noFill/>
          <a:ln w="57150">
            <a:solidFill>
              <a:srgbClr val="33CC33"/>
            </a:solidFill>
            <a:round/>
            <a:headEnd/>
            <a:tailEnd type="triangle" w="med" len="med"/>
          </a:ln>
        </p:spPr>
        <p:txBody>
          <a:bodyPr/>
          <a:lstStyle/>
          <a:p>
            <a:endParaRPr lang="tr">
              <a:latin typeface="Calibri" pitchFamily="34" charset="0"/>
            </a:endParaRPr>
          </a:p>
        </p:txBody>
      </p:sp>
      <p:pic>
        <p:nvPicPr>
          <p:cNvPr id="27" name="Picture 2" descr="Document Icon - Free Download, PNG and Vector">
            <a:extLst>
              <a:ext uri="{FF2B5EF4-FFF2-40B4-BE49-F238E27FC236}">
                <a16:creationId xmlns:a16="http://schemas.microsoft.com/office/drawing/2014/main" id="{D682AC67-FD72-44A4-AAAF-99ECB211B5B2}"/>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954410" y="4585965"/>
            <a:ext cx="1085105" cy="1085105"/>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Document Icon - Free Download, PNG and Vector">
            <a:extLst>
              <a:ext uri="{FF2B5EF4-FFF2-40B4-BE49-F238E27FC236}">
                <a16:creationId xmlns:a16="http://schemas.microsoft.com/office/drawing/2014/main" id="{945EEF27-2DE5-470F-A560-E96380AE3752}"/>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77831" y="4630844"/>
            <a:ext cx="1085105" cy="1085105"/>
          </a:xfrm>
          <a:prstGeom prst="rect">
            <a:avLst/>
          </a:prstGeom>
          <a:noFill/>
          <a:extLst>
            <a:ext uri="{909E8E84-426E-40DD-AFC4-6F175D3DCCD1}">
              <a14:hiddenFill xmlns:a14="http://schemas.microsoft.com/office/drawing/2010/main">
                <a:solidFill>
                  <a:srgbClr val="FFFFFF"/>
                </a:solidFill>
              </a14:hiddenFill>
            </a:ext>
          </a:extLst>
        </p:spPr>
      </p:pic>
      <p:sp>
        <p:nvSpPr>
          <p:cNvPr id="17" name="computr2">
            <a:extLst>
              <a:ext uri="{FF2B5EF4-FFF2-40B4-BE49-F238E27FC236}">
                <a16:creationId xmlns:a16="http://schemas.microsoft.com/office/drawing/2014/main" id="{8A5947F3-E115-49C5-9793-5A46F287D4B9}"/>
              </a:ext>
            </a:extLst>
          </p:cNvPr>
          <p:cNvSpPr>
            <a:spLocks noEditPoints="1" noChangeArrowheads="1"/>
          </p:cNvSpPr>
          <p:nvPr/>
        </p:nvSpPr>
        <p:spPr bwMode="auto">
          <a:xfrm>
            <a:off x="71437" y="4936331"/>
            <a:ext cx="1800225" cy="1512888"/>
          </a:xfrm>
          <a:custGeom>
            <a:avLst/>
            <a:gdLst>
              <a:gd name="T0" fmla="*/ 2147483647 w 21600"/>
              <a:gd name="T1" fmla="*/ 0 h 21600"/>
              <a:gd name="T2" fmla="*/ 2147483647 w 21600"/>
              <a:gd name="T3" fmla="*/ 2147483647 h 21600"/>
              <a:gd name="T4" fmla="*/ 2147483647 w 21600"/>
              <a:gd name="T5" fmla="*/ 0 h 21600"/>
              <a:gd name="T6" fmla="*/ 2147483647 w 21600"/>
              <a:gd name="T7" fmla="*/ 0 h 21600"/>
              <a:gd name="T8" fmla="*/ 2147483647 w 21600"/>
              <a:gd name="T9" fmla="*/ 2147483647 h 21600"/>
              <a:gd name="T10" fmla="*/ 2147483647 w 21600"/>
              <a:gd name="T11" fmla="*/ 2147483647 h 21600"/>
              <a:gd name="T12" fmla="*/ 2147483647 w 21600"/>
              <a:gd name="T13" fmla="*/ 1998403854 h 21600"/>
              <a:gd name="T14" fmla="*/ 2147483647 w 21600"/>
              <a:gd name="T15" fmla="*/ 1998403854 h 21600"/>
              <a:gd name="T16" fmla="*/ 2147483647 w 21600"/>
              <a:gd name="T17" fmla="*/ 2147483647 h 21600"/>
              <a:gd name="T18" fmla="*/ 1604768657 w 21600"/>
              <a:gd name="T19" fmla="*/ 2147483647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6194 w 21600"/>
              <a:gd name="T31" fmla="*/ 1913 h 21600"/>
              <a:gd name="T32" fmla="*/ 15565 w 21600"/>
              <a:gd name="T33" fmla="*/ 97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extrusionOk="0">
                <a:moveTo>
                  <a:pt x="21022" y="20295"/>
                </a:moveTo>
                <a:lnTo>
                  <a:pt x="18828" y="18396"/>
                </a:lnTo>
                <a:lnTo>
                  <a:pt x="18828" y="13174"/>
                </a:lnTo>
                <a:lnTo>
                  <a:pt x="15478" y="13174"/>
                </a:lnTo>
                <a:lnTo>
                  <a:pt x="15478" y="11631"/>
                </a:lnTo>
                <a:lnTo>
                  <a:pt x="17326" y="11631"/>
                </a:lnTo>
                <a:lnTo>
                  <a:pt x="17326" y="11156"/>
                </a:lnTo>
                <a:lnTo>
                  <a:pt x="17326" y="0"/>
                </a:lnTo>
                <a:lnTo>
                  <a:pt x="10858" y="0"/>
                </a:lnTo>
                <a:lnTo>
                  <a:pt x="4274" y="0"/>
                </a:lnTo>
                <a:lnTo>
                  <a:pt x="4274" y="11037"/>
                </a:lnTo>
                <a:lnTo>
                  <a:pt x="4274" y="11631"/>
                </a:lnTo>
                <a:lnTo>
                  <a:pt x="6122" y="11631"/>
                </a:lnTo>
                <a:lnTo>
                  <a:pt x="6122" y="13174"/>
                </a:lnTo>
                <a:lnTo>
                  <a:pt x="2772" y="13174"/>
                </a:lnTo>
                <a:lnTo>
                  <a:pt x="2772" y="18514"/>
                </a:lnTo>
                <a:lnTo>
                  <a:pt x="693" y="20295"/>
                </a:lnTo>
                <a:lnTo>
                  <a:pt x="462" y="20413"/>
                </a:lnTo>
                <a:lnTo>
                  <a:pt x="231" y="20651"/>
                </a:lnTo>
                <a:lnTo>
                  <a:pt x="116" y="20888"/>
                </a:lnTo>
                <a:lnTo>
                  <a:pt x="0" y="21125"/>
                </a:lnTo>
                <a:lnTo>
                  <a:pt x="0" y="21244"/>
                </a:lnTo>
                <a:lnTo>
                  <a:pt x="116" y="21363"/>
                </a:lnTo>
                <a:lnTo>
                  <a:pt x="116" y="21481"/>
                </a:lnTo>
                <a:lnTo>
                  <a:pt x="231" y="21481"/>
                </a:lnTo>
                <a:lnTo>
                  <a:pt x="347" y="21600"/>
                </a:lnTo>
                <a:lnTo>
                  <a:pt x="578" y="21600"/>
                </a:lnTo>
                <a:lnTo>
                  <a:pt x="693" y="21600"/>
                </a:lnTo>
                <a:lnTo>
                  <a:pt x="10858" y="21600"/>
                </a:lnTo>
                <a:lnTo>
                  <a:pt x="20907" y="21600"/>
                </a:lnTo>
                <a:lnTo>
                  <a:pt x="21138" y="21600"/>
                </a:lnTo>
                <a:lnTo>
                  <a:pt x="21253" y="21600"/>
                </a:lnTo>
                <a:lnTo>
                  <a:pt x="21369" y="21481"/>
                </a:lnTo>
                <a:lnTo>
                  <a:pt x="21484" y="21481"/>
                </a:lnTo>
                <a:lnTo>
                  <a:pt x="21600" y="21363"/>
                </a:lnTo>
                <a:lnTo>
                  <a:pt x="21600" y="21244"/>
                </a:lnTo>
                <a:lnTo>
                  <a:pt x="21600" y="21125"/>
                </a:lnTo>
                <a:lnTo>
                  <a:pt x="21484" y="20888"/>
                </a:lnTo>
                <a:lnTo>
                  <a:pt x="21369" y="20651"/>
                </a:lnTo>
                <a:lnTo>
                  <a:pt x="21253" y="20413"/>
                </a:lnTo>
                <a:lnTo>
                  <a:pt x="21022" y="20295"/>
                </a:lnTo>
                <a:close/>
              </a:path>
              <a:path w="21600" h="21600" extrusionOk="0">
                <a:moveTo>
                  <a:pt x="18019" y="18514"/>
                </a:moveTo>
                <a:lnTo>
                  <a:pt x="17326" y="17921"/>
                </a:lnTo>
                <a:lnTo>
                  <a:pt x="4389" y="17921"/>
                </a:lnTo>
                <a:lnTo>
                  <a:pt x="3696" y="18514"/>
                </a:lnTo>
                <a:lnTo>
                  <a:pt x="18019" y="18514"/>
                </a:lnTo>
                <a:close/>
              </a:path>
              <a:path w="21600" h="21600" extrusionOk="0">
                <a:moveTo>
                  <a:pt x="19174" y="19701"/>
                </a:moveTo>
                <a:lnTo>
                  <a:pt x="18481" y="19108"/>
                </a:lnTo>
                <a:lnTo>
                  <a:pt x="3119" y="19108"/>
                </a:lnTo>
                <a:lnTo>
                  <a:pt x="2426" y="19701"/>
                </a:lnTo>
                <a:lnTo>
                  <a:pt x="19174" y="19701"/>
                </a:lnTo>
                <a:close/>
              </a:path>
              <a:path w="21600" h="21600" extrusionOk="0">
                <a:moveTo>
                  <a:pt x="20560" y="20769"/>
                </a:moveTo>
                <a:lnTo>
                  <a:pt x="19867" y="20176"/>
                </a:lnTo>
                <a:lnTo>
                  <a:pt x="1848" y="20176"/>
                </a:lnTo>
                <a:lnTo>
                  <a:pt x="1155" y="20769"/>
                </a:lnTo>
                <a:lnTo>
                  <a:pt x="20560" y="20769"/>
                </a:lnTo>
                <a:close/>
              </a:path>
              <a:path w="21600" h="21600" extrusionOk="0">
                <a:moveTo>
                  <a:pt x="18828" y="18396"/>
                </a:moveTo>
                <a:lnTo>
                  <a:pt x="17442" y="17209"/>
                </a:lnTo>
                <a:lnTo>
                  <a:pt x="4158" y="17209"/>
                </a:lnTo>
                <a:lnTo>
                  <a:pt x="2772" y="18514"/>
                </a:lnTo>
                <a:moveTo>
                  <a:pt x="13168" y="14123"/>
                </a:moveTo>
                <a:lnTo>
                  <a:pt x="13168" y="14716"/>
                </a:lnTo>
                <a:lnTo>
                  <a:pt x="17788" y="14716"/>
                </a:lnTo>
                <a:lnTo>
                  <a:pt x="17788" y="14123"/>
                </a:lnTo>
                <a:lnTo>
                  <a:pt x="13168" y="14123"/>
                </a:lnTo>
                <a:close/>
              </a:path>
              <a:path w="21600" h="21600" extrusionOk="0">
                <a:moveTo>
                  <a:pt x="6122" y="1899"/>
                </a:moveTo>
                <a:lnTo>
                  <a:pt x="6122" y="9732"/>
                </a:lnTo>
                <a:lnTo>
                  <a:pt x="15478" y="9732"/>
                </a:lnTo>
                <a:lnTo>
                  <a:pt x="15478" y="1899"/>
                </a:lnTo>
                <a:lnTo>
                  <a:pt x="6122" y="1899"/>
                </a:lnTo>
                <a:moveTo>
                  <a:pt x="6122" y="11631"/>
                </a:moveTo>
                <a:lnTo>
                  <a:pt x="15478" y="11631"/>
                </a:lnTo>
                <a:lnTo>
                  <a:pt x="15478" y="13174"/>
                </a:lnTo>
                <a:lnTo>
                  <a:pt x="6122" y="13174"/>
                </a:lnTo>
                <a:lnTo>
                  <a:pt x="6122" y="11631"/>
                </a:lnTo>
                <a:close/>
              </a:path>
            </a:pathLst>
          </a:custGeom>
          <a:solidFill>
            <a:schemeClr val="folHlink"/>
          </a:solidFill>
          <a:ln w="9525">
            <a:solidFill>
              <a:srgbClr val="000000"/>
            </a:solidFill>
            <a:miter lim="800000"/>
            <a:headEnd/>
            <a:tailEnd/>
          </a:ln>
        </p:spPr>
        <p:txBody>
          <a:bodyPr/>
          <a:lstStyle/>
          <a:p>
            <a:endParaRPr lang="tr">
              <a:latin typeface="Calibri" pitchFamily="34" charset="0"/>
            </a:endParaRPr>
          </a:p>
        </p:txBody>
      </p:sp>
      <p:sp>
        <p:nvSpPr>
          <p:cNvPr id="18" name="computr2">
            <a:extLst>
              <a:ext uri="{FF2B5EF4-FFF2-40B4-BE49-F238E27FC236}">
                <a16:creationId xmlns:a16="http://schemas.microsoft.com/office/drawing/2014/main" id="{4C886AFD-D505-49B8-8F7B-37EA7DBDD5F7}"/>
              </a:ext>
            </a:extLst>
          </p:cNvPr>
          <p:cNvSpPr>
            <a:spLocks noEditPoints="1" noChangeArrowheads="1"/>
          </p:cNvSpPr>
          <p:nvPr/>
        </p:nvSpPr>
        <p:spPr bwMode="auto">
          <a:xfrm>
            <a:off x="7236296" y="5013325"/>
            <a:ext cx="1800225" cy="1511300"/>
          </a:xfrm>
          <a:custGeom>
            <a:avLst/>
            <a:gdLst>
              <a:gd name="T0" fmla="*/ 2147483647 w 21600"/>
              <a:gd name="T1" fmla="*/ 0 h 21600"/>
              <a:gd name="T2" fmla="*/ 2147483647 w 21600"/>
              <a:gd name="T3" fmla="*/ 2147483647 h 21600"/>
              <a:gd name="T4" fmla="*/ 2147483647 w 21600"/>
              <a:gd name="T5" fmla="*/ 0 h 21600"/>
              <a:gd name="T6" fmla="*/ 2147483647 w 21600"/>
              <a:gd name="T7" fmla="*/ 0 h 21600"/>
              <a:gd name="T8" fmla="*/ 2147483647 w 21600"/>
              <a:gd name="T9" fmla="*/ 2147483647 h 21600"/>
              <a:gd name="T10" fmla="*/ 2147483647 w 21600"/>
              <a:gd name="T11" fmla="*/ 2147483647 h 21600"/>
              <a:gd name="T12" fmla="*/ 2147483647 w 21600"/>
              <a:gd name="T13" fmla="*/ 1992120494 h 21600"/>
              <a:gd name="T14" fmla="*/ 2147483647 w 21600"/>
              <a:gd name="T15" fmla="*/ 1992120494 h 21600"/>
              <a:gd name="T16" fmla="*/ 2147483647 w 21600"/>
              <a:gd name="T17" fmla="*/ 2147483647 h 21600"/>
              <a:gd name="T18" fmla="*/ 1604768657 w 21600"/>
              <a:gd name="T19" fmla="*/ 2147483647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6194 w 21600"/>
              <a:gd name="T31" fmla="*/ 1913 h 21600"/>
              <a:gd name="T32" fmla="*/ 15565 w 21600"/>
              <a:gd name="T33" fmla="*/ 97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extrusionOk="0">
                <a:moveTo>
                  <a:pt x="21022" y="20295"/>
                </a:moveTo>
                <a:lnTo>
                  <a:pt x="18828" y="18396"/>
                </a:lnTo>
                <a:lnTo>
                  <a:pt x="18828" y="13174"/>
                </a:lnTo>
                <a:lnTo>
                  <a:pt x="15478" y="13174"/>
                </a:lnTo>
                <a:lnTo>
                  <a:pt x="15478" y="11631"/>
                </a:lnTo>
                <a:lnTo>
                  <a:pt x="17326" y="11631"/>
                </a:lnTo>
                <a:lnTo>
                  <a:pt x="17326" y="11156"/>
                </a:lnTo>
                <a:lnTo>
                  <a:pt x="17326" y="0"/>
                </a:lnTo>
                <a:lnTo>
                  <a:pt x="10858" y="0"/>
                </a:lnTo>
                <a:lnTo>
                  <a:pt x="4274" y="0"/>
                </a:lnTo>
                <a:lnTo>
                  <a:pt x="4274" y="11037"/>
                </a:lnTo>
                <a:lnTo>
                  <a:pt x="4274" y="11631"/>
                </a:lnTo>
                <a:lnTo>
                  <a:pt x="6122" y="11631"/>
                </a:lnTo>
                <a:lnTo>
                  <a:pt x="6122" y="13174"/>
                </a:lnTo>
                <a:lnTo>
                  <a:pt x="2772" y="13174"/>
                </a:lnTo>
                <a:lnTo>
                  <a:pt x="2772" y="18514"/>
                </a:lnTo>
                <a:lnTo>
                  <a:pt x="693" y="20295"/>
                </a:lnTo>
                <a:lnTo>
                  <a:pt x="462" y="20413"/>
                </a:lnTo>
                <a:lnTo>
                  <a:pt x="231" y="20651"/>
                </a:lnTo>
                <a:lnTo>
                  <a:pt x="116" y="20888"/>
                </a:lnTo>
                <a:lnTo>
                  <a:pt x="0" y="21125"/>
                </a:lnTo>
                <a:lnTo>
                  <a:pt x="0" y="21244"/>
                </a:lnTo>
                <a:lnTo>
                  <a:pt x="116" y="21363"/>
                </a:lnTo>
                <a:lnTo>
                  <a:pt x="116" y="21481"/>
                </a:lnTo>
                <a:lnTo>
                  <a:pt x="231" y="21481"/>
                </a:lnTo>
                <a:lnTo>
                  <a:pt x="347" y="21600"/>
                </a:lnTo>
                <a:lnTo>
                  <a:pt x="578" y="21600"/>
                </a:lnTo>
                <a:lnTo>
                  <a:pt x="693" y="21600"/>
                </a:lnTo>
                <a:lnTo>
                  <a:pt x="10858" y="21600"/>
                </a:lnTo>
                <a:lnTo>
                  <a:pt x="20907" y="21600"/>
                </a:lnTo>
                <a:lnTo>
                  <a:pt x="21138" y="21600"/>
                </a:lnTo>
                <a:lnTo>
                  <a:pt x="21253" y="21600"/>
                </a:lnTo>
                <a:lnTo>
                  <a:pt x="21369" y="21481"/>
                </a:lnTo>
                <a:lnTo>
                  <a:pt x="21484" y="21481"/>
                </a:lnTo>
                <a:lnTo>
                  <a:pt x="21600" y="21363"/>
                </a:lnTo>
                <a:lnTo>
                  <a:pt x="21600" y="21244"/>
                </a:lnTo>
                <a:lnTo>
                  <a:pt x="21600" y="21125"/>
                </a:lnTo>
                <a:lnTo>
                  <a:pt x="21484" y="20888"/>
                </a:lnTo>
                <a:lnTo>
                  <a:pt x="21369" y="20651"/>
                </a:lnTo>
                <a:lnTo>
                  <a:pt x="21253" y="20413"/>
                </a:lnTo>
                <a:lnTo>
                  <a:pt x="21022" y="20295"/>
                </a:lnTo>
                <a:close/>
              </a:path>
              <a:path w="21600" h="21600" extrusionOk="0">
                <a:moveTo>
                  <a:pt x="18019" y="18514"/>
                </a:moveTo>
                <a:lnTo>
                  <a:pt x="17326" y="17921"/>
                </a:lnTo>
                <a:lnTo>
                  <a:pt x="4389" y="17921"/>
                </a:lnTo>
                <a:lnTo>
                  <a:pt x="3696" y="18514"/>
                </a:lnTo>
                <a:lnTo>
                  <a:pt x="18019" y="18514"/>
                </a:lnTo>
                <a:close/>
              </a:path>
              <a:path w="21600" h="21600" extrusionOk="0">
                <a:moveTo>
                  <a:pt x="19174" y="19701"/>
                </a:moveTo>
                <a:lnTo>
                  <a:pt x="18481" y="19108"/>
                </a:lnTo>
                <a:lnTo>
                  <a:pt x="3119" y="19108"/>
                </a:lnTo>
                <a:lnTo>
                  <a:pt x="2426" y="19701"/>
                </a:lnTo>
                <a:lnTo>
                  <a:pt x="19174" y="19701"/>
                </a:lnTo>
                <a:close/>
              </a:path>
              <a:path w="21600" h="21600" extrusionOk="0">
                <a:moveTo>
                  <a:pt x="20560" y="20769"/>
                </a:moveTo>
                <a:lnTo>
                  <a:pt x="19867" y="20176"/>
                </a:lnTo>
                <a:lnTo>
                  <a:pt x="1848" y="20176"/>
                </a:lnTo>
                <a:lnTo>
                  <a:pt x="1155" y="20769"/>
                </a:lnTo>
                <a:lnTo>
                  <a:pt x="20560" y="20769"/>
                </a:lnTo>
                <a:close/>
              </a:path>
              <a:path w="21600" h="21600" extrusionOk="0">
                <a:moveTo>
                  <a:pt x="18828" y="18396"/>
                </a:moveTo>
                <a:lnTo>
                  <a:pt x="17442" y="17209"/>
                </a:lnTo>
                <a:lnTo>
                  <a:pt x="4158" y="17209"/>
                </a:lnTo>
                <a:lnTo>
                  <a:pt x="2772" y="18514"/>
                </a:lnTo>
                <a:moveTo>
                  <a:pt x="13168" y="14123"/>
                </a:moveTo>
                <a:lnTo>
                  <a:pt x="13168" y="14716"/>
                </a:lnTo>
                <a:lnTo>
                  <a:pt x="17788" y="14716"/>
                </a:lnTo>
                <a:lnTo>
                  <a:pt x="17788" y="14123"/>
                </a:lnTo>
                <a:lnTo>
                  <a:pt x="13168" y="14123"/>
                </a:lnTo>
                <a:close/>
              </a:path>
              <a:path w="21600" h="21600" extrusionOk="0">
                <a:moveTo>
                  <a:pt x="6122" y="1899"/>
                </a:moveTo>
                <a:lnTo>
                  <a:pt x="6122" y="9732"/>
                </a:lnTo>
                <a:lnTo>
                  <a:pt x="15478" y="9732"/>
                </a:lnTo>
                <a:lnTo>
                  <a:pt x="15478" y="1899"/>
                </a:lnTo>
                <a:lnTo>
                  <a:pt x="6122" y="1899"/>
                </a:lnTo>
                <a:moveTo>
                  <a:pt x="6122" y="11631"/>
                </a:moveTo>
                <a:lnTo>
                  <a:pt x="15478" y="11631"/>
                </a:lnTo>
                <a:lnTo>
                  <a:pt x="15478" y="13174"/>
                </a:lnTo>
                <a:lnTo>
                  <a:pt x="6122" y="13174"/>
                </a:lnTo>
                <a:lnTo>
                  <a:pt x="6122" y="11631"/>
                </a:lnTo>
                <a:close/>
              </a:path>
            </a:pathLst>
          </a:custGeom>
          <a:solidFill>
            <a:schemeClr val="folHlink"/>
          </a:solidFill>
          <a:ln w="9525">
            <a:solidFill>
              <a:srgbClr val="000000"/>
            </a:solidFill>
            <a:miter lim="800000"/>
            <a:headEnd/>
            <a:tailEnd/>
          </a:ln>
        </p:spPr>
        <p:txBody>
          <a:bodyPr/>
          <a:lstStyle/>
          <a:p>
            <a:endParaRPr lang="tr">
              <a:latin typeface="Calibri" pitchFamily="34" charset="0"/>
            </a:endParaRPr>
          </a:p>
        </p:txBody>
      </p:sp>
      <p:sp>
        <p:nvSpPr>
          <p:cNvPr id="22" name="Rectangle 19">
            <a:extLst>
              <a:ext uri="{FF2B5EF4-FFF2-40B4-BE49-F238E27FC236}">
                <a16:creationId xmlns:a16="http://schemas.microsoft.com/office/drawing/2014/main" id="{5140CA8B-0E7A-410B-A108-9790B8EA1174}"/>
              </a:ext>
            </a:extLst>
          </p:cNvPr>
          <p:cNvSpPr>
            <a:spLocks noChangeArrowheads="1"/>
          </p:cNvSpPr>
          <p:nvPr/>
        </p:nvSpPr>
        <p:spPr bwMode="auto">
          <a:xfrm>
            <a:off x="551023" y="5050632"/>
            <a:ext cx="792162" cy="576262"/>
          </a:xfrm>
          <a:prstGeom prst="rect">
            <a:avLst/>
          </a:prstGeom>
          <a:solidFill>
            <a:srgbClr val="FFFF00"/>
          </a:solidFill>
          <a:ln w="9525">
            <a:solidFill>
              <a:schemeClr val="tx1"/>
            </a:solidFill>
            <a:miter lim="800000"/>
            <a:headEnd/>
            <a:tailEnd/>
          </a:ln>
        </p:spPr>
        <p:txBody>
          <a:bodyPr wrap="none" anchor="ctr"/>
          <a:lstStyle/>
          <a:p>
            <a:pPr algn="ctr" rtl="0" eaLnBrk="0" hangingPunct="0"/>
            <a:r>
              <a:rPr lang="tr" sz="2000" b="1" i="0" u="none" baseline="0">
                <a:latin typeface="Calibri" pitchFamily="34" charset="0"/>
              </a:rPr>
              <a:t>Alice</a:t>
            </a:r>
          </a:p>
        </p:txBody>
      </p:sp>
      <p:sp>
        <p:nvSpPr>
          <p:cNvPr id="23" name="Rectangle 20">
            <a:extLst>
              <a:ext uri="{FF2B5EF4-FFF2-40B4-BE49-F238E27FC236}">
                <a16:creationId xmlns:a16="http://schemas.microsoft.com/office/drawing/2014/main" id="{9B951230-20FA-47DD-9ED8-0B510FE4EEAB}"/>
              </a:ext>
            </a:extLst>
          </p:cNvPr>
          <p:cNvSpPr>
            <a:spLocks noChangeArrowheads="1"/>
          </p:cNvSpPr>
          <p:nvPr/>
        </p:nvSpPr>
        <p:spPr bwMode="auto">
          <a:xfrm>
            <a:off x="7740278" y="5157788"/>
            <a:ext cx="792162" cy="576262"/>
          </a:xfrm>
          <a:prstGeom prst="rect">
            <a:avLst/>
          </a:prstGeom>
          <a:solidFill>
            <a:schemeClr val="accent2"/>
          </a:solidFill>
          <a:ln w="9525">
            <a:solidFill>
              <a:schemeClr val="tx1"/>
            </a:solidFill>
            <a:miter lim="800000"/>
            <a:headEnd/>
            <a:tailEnd/>
          </a:ln>
        </p:spPr>
        <p:txBody>
          <a:bodyPr wrap="none" anchor="ctr"/>
          <a:lstStyle/>
          <a:p>
            <a:pPr algn="ctr" rtl="0" eaLnBrk="0" hangingPunct="0"/>
            <a:r>
              <a:rPr lang="tr" sz="2000" b="1" i="0" u="none" baseline="0">
                <a:solidFill>
                  <a:schemeClr val="bg1"/>
                </a:solidFill>
                <a:latin typeface="Calibri" pitchFamily="34" charset="0"/>
              </a:rPr>
              <a:t>Bob</a:t>
            </a:r>
          </a:p>
        </p:txBody>
      </p:sp>
      <p:sp>
        <p:nvSpPr>
          <p:cNvPr id="28" name="TextBox 27">
            <a:extLst>
              <a:ext uri="{FF2B5EF4-FFF2-40B4-BE49-F238E27FC236}">
                <a16:creationId xmlns:a16="http://schemas.microsoft.com/office/drawing/2014/main" id="{60E7B614-53BF-42A3-96CC-4DCF05B820FE}"/>
              </a:ext>
            </a:extLst>
          </p:cNvPr>
          <p:cNvSpPr txBox="1"/>
          <p:nvPr/>
        </p:nvSpPr>
        <p:spPr>
          <a:xfrm>
            <a:off x="2544822" y="5638899"/>
            <a:ext cx="3727188" cy="830997"/>
          </a:xfrm>
          <a:prstGeom prst="rect">
            <a:avLst/>
          </a:prstGeom>
          <a:solidFill>
            <a:sysClr val="windowText" lastClr="000000">
              <a:lumMod val="65000"/>
              <a:lumOff val="35000"/>
            </a:sysClr>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 sz="2400" b="0" i="0" u="none" strike="noStrike" kern="0" cap="none" spc="0" normalizeH="0" baseline="0">
                <a:ln>
                  <a:noFill/>
                </a:ln>
                <a:solidFill>
                  <a:prstClr val="white"/>
                </a:solidFill>
                <a:effectLst/>
                <a:uLnTx/>
                <a:uFillTx/>
                <a:latin typeface="Calibri"/>
                <a:ea typeface="ＭＳ Ｐゴシック" pitchFamily="-107" charset="-128"/>
              </a:rPr>
              <a:t>POP3 Postası ve </a:t>
            </a:r>
            <a:r>
              <a:rPr lang="tr" sz="2400" b="0" i="0" u="none" kern="0" baseline="0">
                <a:solidFill>
                  <a:prstClr val="white"/>
                </a:solidFill>
                <a:latin typeface="Calibri"/>
                <a:ea typeface="ＭＳ Ｐゴシック" pitchFamily="-107" charset="-128"/>
              </a:rPr>
              <a:t>IMAP Postası</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 sz="2400" b="0" i="0" u="none" strike="noStrike" kern="0" cap="none" spc="0" normalizeH="0" baseline="0">
                <a:ln>
                  <a:noFill/>
                </a:ln>
                <a:solidFill>
                  <a:prstClr val="white"/>
                </a:solidFill>
                <a:effectLst/>
                <a:uLnTx/>
                <a:uFillTx/>
                <a:latin typeface="Calibri"/>
                <a:ea typeface="ＭＳ Ｐゴシック" pitchFamily="-107" charset="-128"/>
              </a:rPr>
              <a:t>Benzer prensip</a:t>
            </a:r>
            <a:endParaRPr kumimoji="0" lang="tr" sz="2400" b="0" i="0" u="none" strike="noStrike" kern="0" cap="none" spc="0" normalizeH="0" baseline="0" noProof="0" dirty="0">
              <a:ln>
                <a:noFill/>
              </a:ln>
              <a:solidFill>
                <a:prstClr val="white"/>
              </a:solidFill>
              <a:effectLst/>
              <a:uLnTx/>
              <a:uFillTx/>
              <a:latin typeface="Calibri"/>
              <a:ea typeface="ＭＳ Ｐゴシック" pitchFamily="-107" charset="-128"/>
            </a:endParaRPr>
          </a:p>
        </p:txBody>
      </p:sp>
    </p:spTree>
    <p:extLst>
      <p:ext uri="{BB962C8B-B14F-4D97-AF65-F5344CB8AC3E}">
        <p14:creationId xmlns:p14="http://schemas.microsoft.com/office/powerpoint/2010/main" val="42501441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9"/>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25"/>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3"/>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4"/>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21"/>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7"/>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20"/>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5"/>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27"/>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5" grpId="0" animBg="1"/>
      <p:bldP spid="21" grpId="0" animBg="1"/>
      <p:bldP spid="19" grpId="0" animBg="1"/>
      <p:bldP spid="20" grpId="0" animBg="1"/>
      <p:bldP spid="13" grpId="0" animBg="1"/>
      <p:bldP spid="24" grpId="0" animBg="1"/>
      <p:bldP spid="7" grpId="0" animBg="1"/>
      <p:bldP spid="8" grpId="0" animBg="1"/>
      <p:bldP spid="15" grpId="0" animBg="1"/>
      <p:bldP spid="28"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BA244C-489D-417D-B8AB-CB954192CB36}"/>
              </a:ext>
            </a:extLst>
          </p:cNvPr>
          <p:cNvSpPr>
            <a:spLocks noGrp="1"/>
          </p:cNvSpPr>
          <p:nvPr>
            <p:ph type="title"/>
          </p:nvPr>
        </p:nvSpPr>
        <p:spPr/>
        <p:txBody>
          <a:bodyPr/>
          <a:lstStyle/>
          <a:p>
            <a:pPr algn="l" rtl="0"/>
            <a:r>
              <a:rPr lang="tr" b="1" i="0" u="none" baseline="0" dirty="0" smtClean="0"/>
              <a:t>Bİlgİsayar parçalarI </a:t>
            </a:r>
            <a:r>
              <a:rPr lang="tr" b="1" i="0" u="none" baseline="0" dirty="0"/>
              <a:t>ve </a:t>
            </a:r>
            <a:r>
              <a:rPr lang="tr" b="1" i="0" u="none" baseline="0" dirty="0" smtClean="0"/>
              <a:t>İşlevlerİ</a:t>
            </a:r>
            <a:endParaRPr lang="tr" b="1" i="0" u="none" baseline="0" dirty="0"/>
          </a:p>
        </p:txBody>
      </p:sp>
      <p:sp>
        <p:nvSpPr>
          <p:cNvPr id="3" name="Text Placeholder 2">
            <a:extLst>
              <a:ext uri="{FF2B5EF4-FFF2-40B4-BE49-F238E27FC236}">
                <a16:creationId xmlns:a16="http://schemas.microsoft.com/office/drawing/2014/main" id="{E380FE40-902C-48A0-8E4E-962AA387FB67}"/>
              </a:ext>
            </a:extLst>
          </p:cNvPr>
          <p:cNvSpPr>
            <a:spLocks noGrp="1"/>
          </p:cNvSpPr>
          <p:nvPr>
            <p:ph type="body" idx="1"/>
          </p:nvPr>
        </p:nvSpPr>
        <p:spPr/>
        <p:txBody>
          <a:bodyPr/>
          <a:lstStyle/>
          <a:p>
            <a:pPr algn="l" rtl="0"/>
            <a:r>
              <a:rPr lang="tr" b="0" i="0" u="none" baseline="0"/>
              <a:t>Bilgisayar ve İnternet ile İlgili Temel Bilgiler</a:t>
            </a:r>
          </a:p>
        </p:txBody>
      </p:sp>
      <p:sp>
        <p:nvSpPr>
          <p:cNvPr id="9" name="TextBox 7">
            <a:extLst>
              <a:ext uri="{FF2B5EF4-FFF2-40B4-BE49-F238E27FC236}">
                <a16:creationId xmlns:a16="http://schemas.microsoft.com/office/drawing/2014/main" id="{7B9BC96D-6AC8-4249-9F3D-D92372DB1900}"/>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Bölüm 1</a:t>
            </a:r>
            <a:endParaRPr lang="tr" sz="2000" dirty="0">
              <a:solidFill>
                <a:schemeClr val="bg1"/>
              </a:solidFill>
              <a:latin typeface="Verdana" charset="0"/>
              <a:cs typeface="Verdana" charset="0"/>
            </a:endParaRPr>
          </a:p>
        </p:txBody>
      </p:sp>
      <p:sp>
        <p:nvSpPr>
          <p:cNvPr id="12" name="Slide Number Placeholder 4">
            <a:extLst>
              <a:ext uri="{FF2B5EF4-FFF2-40B4-BE49-F238E27FC236}">
                <a16:creationId xmlns:a16="http://schemas.microsoft.com/office/drawing/2014/main" id="{4120CC53-4CBC-4E13-B00B-B6842626CCD1}"/>
              </a:ext>
            </a:extLst>
          </p:cNvPr>
          <p:cNvSpPr txBox="1">
            <a:spLocks/>
          </p:cNvSpPr>
          <p:nvPr/>
        </p:nvSpPr>
        <p:spPr>
          <a:xfrm>
            <a:off x="7086600" y="6588125"/>
            <a:ext cx="2057400" cy="285810"/>
          </a:xfrm>
        </p:spPr>
        <p:txBody>
          <a:bodyPr/>
          <a:lstStyle>
            <a:defPPr>
              <a:defRPr lang="tr"/>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rtl="0"/>
            <a:fld id="{49C04F3A-82BD-4011-AADB-1F79FD7DF4BC}" type="slidenum">
              <a:rPr sz="900" b="1">
                <a:solidFill>
                  <a:schemeClr val="bg1"/>
                </a:solidFill>
                <a:latin typeface="Verdana" panose="020B0604030504040204" pitchFamily="34" charset="0"/>
                <a:ea typeface="Verdana" panose="020B0604030504040204" pitchFamily="34" charset="0"/>
              </a:rPr>
              <a:pPr algn="r"/>
              <a:t>5</a:t>
            </a:fld>
            <a:endParaRPr lang="tr" sz="800" b="1" dirty="0">
              <a:solidFill>
                <a:schemeClr val="bg1"/>
              </a:solidFill>
              <a:latin typeface="Verdana" panose="020B0604030504040204" pitchFamily="34" charset="0"/>
              <a:ea typeface="Verdana" panose="020B0604030504040204" pitchFamily="34" charset="0"/>
            </a:endParaRPr>
          </a:p>
        </p:txBody>
      </p:sp>
    </p:spTree>
    <p:extLst>
      <p:ext uri="{BB962C8B-B14F-4D97-AF65-F5344CB8AC3E}">
        <p14:creationId xmlns:p14="http://schemas.microsoft.com/office/powerpoint/2010/main" val="3204817538"/>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E-posta</a:t>
            </a:r>
            <a:endParaRPr lang="tr"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248112" y="1154766"/>
            <a:ext cx="8642350" cy="5183187"/>
          </a:xfrm>
        </p:spPr>
        <p:txBody>
          <a:bodyPr/>
          <a:lstStyle/>
          <a:p>
            <a:pPr marL="0" indent="0" algn="l" rtl="0">
              <a:buNone/>
            </a:pPr>
            <a:r>
              <a:rPr lang="tr" b="0" i="0" u="none" baseline="0"/>
              <a:t>Bir e-posta nelerden oluşur?</a:t>
            </a:r>
          </a:p>
        </p:txBody>
      </p:sp>
      <p:sp>
        <p:nvSpPr>
          <p:cNvPr id="15" name="TextBox 14">
            <a:extLst>
              <a:ext uri="{FF2B5EF4-FFF2-40B4-BE49-F238E27FC236}">
                <a16:creationId xmlns:a16="http://schemas.microsoft.com/office/drawing/2014/main" id="{3A20B432-61E5-4272-B5B5-EB68E2C9B08A}"/>
              </a:ext>
            </a:extLst>
          </p:cNvPr>
          <p:cNvSpPr txBox="1"/>
          <p:nvPr/>
        </p:nvSpPr>
        <p:spPr>
          <a:xfrm>
            <a:off x="3779912" y="1507735"/>
            <a:ext cx="2016224" cy="461665"/>
          </a:xfrm>
          <a:prstGeom prst="rect">
            <a:avLst/>
          </a:prstGeom>
          <a:solidFill>
            <a:srgbClr val="F08A34"/>
          </a:solidFill>
        </p:spPr>
        <p:txBody>
          <a:bodyPr wrap="square" rtlCol="0">
            <a:spAutoFit/>
          </a:bodyPr>
          <a:lstStyle/>
          <a:p>
            <a:pPr algn="ctr" rtl="0"/>
            <a:r>
              <a:rPr lang="tr" sz="2400" b="0" i="0" u="none" baseline="0">
                <a:solidFill>
                  <a:schemeClr val="bg1"/>
                </a:solidFill>
                <a:latin typeface="+mj-lt"/>
              </a:rPr>
              <a:t>Kısa üst bilgiler</a:t>
            </a:r>
          </a:p>
        </p:txBody>
      </p:sp>
      <p:pic>
        <p:nvPicPr>
          <p:cNvPr id="3" name="Picture 2">
            <a:extLst>
              <a:ext uri="{FF2B5EF4-FFF2-40B4-BE49-F238E27FC236}">
                <a16:creationId xmlns:a16="http://schemas.microsoft.com/office/drawing/2014/main" id="{AA2309C9-3816-4B2D-861B-DE96409E3DF1}"/>
              </a:ext>
            </a:extLst>
          </p:cNvPr>
          <p:cNvPicPr>
            <a:picLocks noChangeAspect="1"/>
          </p:cNvPicPr>
          <p:nvPr/>
        </p:nvPicPr>
        <p:blipFill>
          <a:blip r:embed="rId3" cstate="print"/>
          <a:stretch>
            <a:fillRect/>
          </a:stretch>
        </p:blipFill>
        <p:spPr>
          <a:xfrm>
            <a:off x="248112" y="1700808"/>
            <a:ext cx="4547392" cy="4464496"/>
          </a:xfrm>
          <a:prstGeom prst="rect">
            <a:avLst/>
          </a:prstGeom>
          <a:ln>
            <a:solidFill>
              <a:srgbClr val="0070C0"/>
            </a:solidFill>
          </a:ln>
        </p:spPr>
      </p:pic>
      <p:sp>
        <p:nvSpPr>
          <p:cNvPr id="13" name="Rectangle 12">
            <a:extLst>
              <a:ext uri="{FF2B5EF4-FFF2-40B4-BE49-F238E27FC236}">
                <a16:creationId xmlns:a16="http://schemas.microsoft.com/office/drawing/2014/main" id="{E3566C04-CD8B-4740-AB34-A218ED9B79A9}"/>
              </a:ext>
            </a:extLst>
          </p:cNvPr>
          <p:cNvSpPr/>
          <p:nvPr/>
        </p:nvSpPr>
        <p:spPr>
          <a:xfrm>
            <a:off x="248112" y="1916832"/>
            <a:ext cx="4547392" cy="528438"/>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tr"/>
          </a:p>
        </p:txBody>
      </p:sp>
      <p:sp>
        <p:nvSpPr>
          <p:cNvPr id="17" name="TextBox 16">
            <a:extLst>
              <a:ext uri="{FF2B5EF4-FFF2-40B4-BE49-F238E27FC236}">
                <a16:creationId xmlns:a16="http://schemas.microsoft.com/office/drawing/2014/main" id="{87A34E80-C8A5-4301-A114-6111B2CD8DAB}"/>
              </a:ext>
            </a:extLst>
          </p:cNvPr>
          <p:cNvSpPr txBox="1"/>
          <p:nvPr/>
        </p:nvSpPr>
        <p:spPr>
          <a:xfrm>
            <a:off x="6929653" y="2301157"/>
            <a:ext cx="2027178" cy="461665"/>
          </a:xfrm>
          <a:prstGeom prst="rect">
            <a:avLst/>
          </a:prstGeom>
          <a:solidFill>
            <a:sysClr val="windowText" lastClr="000000">
              <a:lumMod val="65000"/>
              <a:lumOff val="35000"/>
            </a:sysClr>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 sz="2400" b="0" i="0" u="none" strike="noStrike" kern="0" cap="none" spc="0" normalizeH="0" baseline="0">
                <a:ln>
                  <a:noFill/>
                </a:ln>
                <a:solidFill>
                  <a:prstClr val="white"/>
                </a:solidFill>
                <a:effectLst/>
                <a:uLnTx/>
                <a:uFillTx/>
                <a:latin typeface="Calibri"/>
                <a:ea typeface="ＭＳ Ｐゴシック" pitchFamily="-107" charset="-128"/>
              </a:rPr>
              <a:t>Tam üst bilgiler</a:t>
            </a:r>
          </a:p>
        </p:txBody>
      </p:sp>
      <p:sp>
        <p:nvSpPr>
          <p:cNvPr id="14" name="Rectangle 13">
            <a:extLst>
              <a:ext uri="{FF2B5EF4-FFF2-40B4-BE49-F238E27FC236}">
                <a16:creationId xmlns:a16="http://schemas.microsoft.com/office/drawing/2014/main" id="{C8D46575-E70E-47F5-AD6D-7E53C041737D}"/>
              </a:ext>
            </a:extLst>
          </p:cNvPr>
          <p:cNvSpPr/>
          <p:nvPr/>
        </p:nvSpPr>
        <p:spPr>
          <a:xfrm>
            <a:off x="248112" y="2531990"/>
            <a:ext cx="3819832" cy="3633313"/>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tr"/>
          </a:p>
        </p:txBody>
      </p:sp>
      <p:pic>
        <p:nvPicPr>
          <p:cNvPr id="4" name="Picture 3">
            <a:extLst>
              <a:ext uri="{FF2B5EF4-FFF2-40B4-BE49-F238E27FC236}">
                <a16:creationId xmlns:a16="http://schemas.microsoft.com/office/drawing/2014/main" id="{5DEAE471-258E-41FA-A88F-42FE40B8A5A3}"/>
              </a:ext>
            </a:extLst>
          </p:cNvPr>
          <p:cNvPicPr>
            <a:picLocks noChangeAspect="1"/>
          </p:cNvPicPr>
          <p:nvPr/>
        </p:nvPicPr>
        <p:blipFill>
          <a:blip r:embed="rId4" cstate="print"/>
          <a:stretch>
            <a:fillRect/>
          </a:stretch>
        </p:blipFill>
        <p:spPr>
          <a:xfrm>
            <a:off x="4273423" y="2731691"/>
            <a:ext cx="4747759" cy="3645024"/>
          </a:xfrm>
          <a:prstGeom prst="rect">
            <a:avLst/>
          </a:prstGeom>
          <a:ln>
            <a:solidFill>
              <a:srgbClr val="0070C0"/>
            </a:solidFill>
          </a:ln>
        </p:spPr>
      </p:pic>
      <p:sp>
        <p:nvSpPr>
          <p:cNvPr id="16" name="TextBox 15">
            <a:extLst>
              <a:ext uri="{FF2B5EF4-FFF2-40B4-BE49-F238E27FC236}">
                <a16:creationId xmlns:a16="http://schemas.microsoft.com/office/drawing/2014/main" id="{81C8089A-52A4-4593-B713-95C90556F978}"/>
              </a:ext>
            </a:extLst>
          </p:cNvPr>
          <p:cNvSpPr txBox="1"/>
          <p:nvPr/>
        </p:nvSpPr>
        <p:spPr>
          <a:xfrm>
            <a:off x="176447" y="6057823"/>
            <a:ext cx="1962917" cy="461665"/>
          </a:xfrm>
          <a:prstGeom prst="rect">
            <a:avLst/>
          </a:prstGeom>
          <a:solidFill>
            <a:srgbClr val="BDD8F3"/>
          </a:solidFill>
        </p:spPr>
        <p:txBody>
          <a:bodyPr wrap="square" rtlCol="0">
            <a:spAutoFit/>
          </a:bodyPr>
          <a:lstStyle/>
          <a:p>
            <a:pPr algn="ctr" rtl="0"/>
            <a:r>
              <a:rPr lang="tr" sz="2400" b="0" i="0" u="none" baseline="0">
                <a:solidFill>
                  <a:schemeClr val="tx1">
                    <a:lumMod val="65000"/>
                    <a:lumOff val="35000"/>
                  </a:schemeClr>
                </a:solidFill>
                <a:latin typeface="+mj-lt"/>
              </a:rPr>
              <a:t>İleti</a:t>
            </a:r>
          </a:p>
        </p:txBody>
      </p:sp>
    </p:spTree>
    <p:extLst>
      <p:ext uri="{BB962C8B-B14F-4D97-AF65-F5344CB8AC3E}">
        <p14:creationId xmlns:p14="http://schemas.microsoft.com/office/powerpoint/2010/main" val="23003344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5"/>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3" grpId="0" animBg="1"/>
      <p:bldP spid="17" grpId="0" animBg="1"/>
      <p:bldP spid="14" grpId="0" animBg="1"/>
      <p:bldP spid="16" grpId="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E-posta</a:t>
            </a:r>
            <a:endParaRPr lang="tr"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236712" y="1193177"/>
            <a:ext cx="7777163" cy="5183187"/>
          </a:xfrm>
        </p:spPr>
        <p:txBody>
          <a:bodyPr/>
          <a:lstStyle/>
          <a:p>
            <a:pPr marL="0" indent="0" algn="just" rtl="0">
              <a:buNone/>
            </a:pPr>
            <a:r>
              <a:rPr lang="tr" b="0" i="0" u="none" baseline="0"/>
              <a:t>E-postayla ilgili soruşturma konuları?</a:t>
            </a:r>
          </a:p>
          <a:p>
            <a:pPr algn="l" rtl="0"/>
            <a:r>
              <a:rPr lang="tr" b="0" i="0" u="none" baseline="0"/>
              <a:t>Tüm e-postalarda üst bilgiler bulunur, ancak bunlara ulaşmak için standart bir yöntem yoktur.</a:t>
            </a:r>
          </a:p>
          <a:p>
            <a:pPr lvl="1" algn="just" rtl="0"/>
            <a:r>
              <a:rPr lang="tr" b="0" i="0" u="none" baseline="0"/>
              <a:t>İstemciler veya İnternet postalarının hepsi farklı konumlardadır.</a:t>
            </a:r>
          </a:p>
          <a:p>
            <a:pPr algn="just" rtl="0"/>
            <a:r>
              <a:rPr lang="tr" b="0" i="0" u="none" baseline="0"/>
              <a:t>Bazı posta uygulamaları üst bilgileri kaldırır.</a:t>
            </a:r>
          </a:p>
          <a:p>
            <a:pPr lvl="1" algn="just" rtl="0"/>
            <a:r>
              <a:rPr lang="tr" b="0" i="0" u="none" baseline="0"/>
              <a:t>Google (Gmail), Hotmail, Hushmail</a:t>
            </a:r>
            <a:endParaRPr lang="tr" dirty="0"/>
          </a:p>
          <a:p>
            <a:pPr lvl="1" algn="just" rtl="0"/>
            <a:r>
              <a:rPr lang="tr" b="0" i="0" u="none" baseline="0"/>
              <a:t>Bu 'gizlilik' için yapılır.</a:t>
            </a:r>
          </a:p>
          <a:p>
            <a:pPr algn="just" rtl="0"/>
            <a:r>
              <a:rPr lang="tr" b="0" i="0" u="none" baseline="0"/>
              <a:t>Her zaman 'aşağıdan yukarıya' okunur.</a:t>
            </a:r>
          </a:p>
          <a:p>
            <a:pPr marL="0" indent="0" algn="just" rtl="0">
              <a:buNone/>
            </a:pPr>
            <a:endParaRPr lang="tr" dirty="0"/>
          </a:p>
        </p:txBody>
      </p:sp>
      <p:pic>
        <p:nvPicPr>
          <p:cNvPr id="2050" name="Picture 2" descr="Microsoft Outlook Latest Version - Free Download and Review 2020">
            <a:extLst>
              <a:ext uri="{FF2B5EF4-FFF2-40B4-BE49-F238E27FC236}">
                <a16:creationId xmlns:a16="http://schemas.microsoft.com/office/drawing/2014/main" id="{BFDD0F6F-62CC-4187-B7DC-9812F09E3FA5}"/>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758547" y="1334697"/>
            <a:ext cx="1196067" cy="1079501"/>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Thunderbird — Make Email Easier. — Thunderbird">
            <a:extLst>
              <a:ext uri="{FF2B5EF4-FFF2-40B4-BE49-F238E27FC236}">
                <a16:creationId xmlns:a16="http://schemas.microsoft.com/office/drawing/2014/main" id="{256C6BF1-43E1-457B-8385-B50714CB6A84}"/>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890997" y="2623437"/>
            <a:ext cx="931168" cy="931168"/>
          </a:xfrm>
          <a:prstGeom prst="rect">
            <a:avLst/>
          </a:prstGeom>
          <a:noFill/>
          <a:extLst>
            <a:ext uri="{909E8E84-426E-40DD-AFC4-6F175D3DCCD1}">
              <a14:hiddenFill xmlns:a14="http://schemas.microsoft.com/office/drawing/2010/main">
                <a:solidFill>
                  <a:srgbClr val="FFFFFF"/>
                </a:solidFill>
              </a14:hiddenFill>
            </a:ext>
          </a:extLst>
        </p:spPr>
      </p:pic>
      <p:pic>
        <p:nvPicPr>
          <p:cNvPr id="2056" name="Picture 8" descr="upload.wikimedia.org/wikipedia/commons/thumb/4/...">
            <a:extLst>
              <a:ext uri="{FF2B5EF4-FFF2-40B4-BE49-F238E27FC236}">
                <a16:creationId xmlns:a16="http://schemas.microsoft.com/office/drawing/2014/main" id="{880017DC-C376-46FB-A1F6-7A200C82F40E}"/>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821792" y="3889615"/>
            <a:ext cx="1069579" cy="810486"/>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a:extLst>
              <a:ext uri="{FF2B5EF4-FFF2-40B4-BE49-F238E27FC236}">
                <a16:creationId xmlns:a16="http://schemas.microsoft.com/office/drawing/2014/main" id="{8045C201-CA69-4FDE-BE14-1076E7A4DD6C}"/>
              </a:ext>
            </a:extLst>
          </p:cNvPr>
          <p:cNvPicPr>
            <a:picLocks noChangeAspect="1"/>
          </p:cNvPicPr>
          <p:nvPr/>
        </p:nvPicPr>
        <p:blipFill>
          <a:blip r:embed="rId6" cstate="print"/>
          <a:stretch>
            <a:fillRect/>
          </a:stretch>
        </p:blipFill>
        <p:spPr>
          <a:xfrm>
            <a:off x="7610222" y="5036407"/>
            <a:ext cx="1492720" cy="1095464"/>
          </a:xfrm>
          <a:prstGeom prst="rect">
            <a:avLst/>
          </a:prstGeom>
        </p:spPr>
      </p:pic>
    </p:spTree>
    <p:extLst>
      <p:ext uri="{BB962C8B-B14F-4D97-AF65-F5344CB8AC3E}">
        <p14:creationId xmlns:p14="http://schemas.microsoft.com/office/powerpoint/2010/main" val="1873051854"/>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P2P - Eşler Arası</a:t>
            </a:r>
            <a:endParaRPr lang="tr"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179387" y="1124891"/>
            <a:ext cx="8785225" cy="5183187"/>
          </a:xfrm>
        </p:spPr>
        <p:txBody>
          <a:bodyPr/>
          <a:lstStyle/>
          <a:p>
            <a:pPr marL="0" indent="0" algn="just" rtl="0">
              <a:buNone/>
            </a:pPr>
            <a:r>
              <a:rPr lang="tr" b="0" i="0" u="none" baseline="0"/>
              <a:t>Meşru dosya paylaşımına yönelik bir havuz olsa da aynı zamanda yasa dışı içeriğin ve fikri mülkiyet/telif hakkına tabi dosyaların paylaşımına olanak tanıdığı bilinmektedir.</a:t>
            </a:r>
          </a:p>
          <a:p>
            <a:pPr algn="just" rtl="0"/>
            <a:r>
              <a:rPr lang="tr" b="0" i="0" u="none" baseline="0"/>
              <a:t>Merkezi ağ yerine merkezi olmayan bir ağ</a:t>
            </a:r>
          </a:p>
          <a:p>
            <a:pPr lvl="1" algn="just" rtl="0"/>
            <a:r>
              <a:rPr lang="tr" b="0" i="0" u="none" baseline="0"/>
              <a:t>Paylaşımı kolaylaştıran eşler, süper düğümler ve ultra eşlerden oluşan bir sistem</a:t>
            </a:r>
          </a:p>
          <a:p>
            <a:pPr lvl="1" algn="just" rtl="0"/>
            <a:r>
              <a:rPr lang="tr" b="0" i="0" u="none" baseline="0"/>
              <a:t>Shareaza, Frostwire, e-mule</a:t>
            </a:r>
          </a:p>
        </p:txBody>
      </p:sp>
      <p:pic>
        <p:nvPicPr>
          <p:cNvPr id="6146" name="Picture 2">
            <a:extLst>
              <a:ext uri="{FF2B5EF4-FFF2-40B4-BE49-F238E27FC236}">
                <a16:creationId xmlns:a16="http://schemas.microsoft.com/office/drawing/2014/main" id="{186E2263-0A30-4096-A67D-61EEB1211BAF}"/>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940152" y="4052944"/>
            <a:ext cx="2766715" cy="225513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21124316"/>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P2P - Eşler Arası</a:t>
            </a:r>
            <a:endParaRPr lang="tr" sz="2000" dirty="0">
              <a:solidFill>
                <a:schemeClr val="bg1"/>
              </a:solidFill>
              <a:latin typeface="Verdana" charset="0"/>
              <a:cs typeface="Verdana" charset="0"/>
            </a:endParaRPr>
          </a:p>
        </p:txBody>
      </p:sp>
      <p:pic>
        <p:nvPicPr>
          <p:cNvPr id="7" name="Content Placeholder 4">
            <a:extLst>
              <a:ext uri="{FF2B5EF4-FFF2-40B4-BE49-F238E27FC236}">
                <a16:creationId xmlns:a16="http://schemas.microsoft.com/office/drawing/2014/main" id="{18DC1995-38ED-48F8-A76F-2593E5C4B1C3}"/>
              </a:ext>
            </a:extLst>
          </p:cNvPr>
          <p:cNvPicPr>
            <a:picLocks noGrp="1" noChangeAspect="1"/>
          </p:cNvPicPr>
          <p:nvPr>
            <p:ph idx="4294967295"/>
          </p:nvPr>
        </p:nvPicPr>
        <p:blipFill>
          <a:blip r:embed="rId3" cstate="print"/>
          <a:stretch>
            <a:fillRect/>
          </a:stretch>
        </p:blipFill>
        <p:spPr>
          <a:xfrm>
            <a:off x="492125" y="1270001"/>
            <a:ext cx="8159750" cy="5153025"/>
          </a:xfrm>
          <a:prstGeom prst="rect">
            <a:avLst/>
          </a:prstGeom>
        </p:spPr>
      </p:pic>
      <p:sp useBgFill="1">
        <p:nvSpPr>
          <p:cNvPr id="4" name="Metin kutusu 3"/>
          <p:cNvSpPr txBox="1"/>
          <p:nvPr/>
        </p:nvSpPr>
        <p:spPr>
          <a:xfrm>
            <a:off x="230271" y="3416968"/>
            <a:ext cx="2200108" cy="2677656"/>
          </a:xfrm>
          <a:prstGeom prst="rect">
            <a:avLst/>
          </a:prstGeom>
        </p:spPr>
        <p:txBody>
          <a:bodyPr wrap="square" rtlCol="0">
            <a:spAutoFit/>
          </a:bodyPr>
          <a:lstStyle/>
          <a:p>
            <a:r>
              <a:rPr lang="tr-TR" sz="2400" dirty="0" smtClean="0"/>
              <a:t>Süper Düğümlerin hepsi birbirlerine bağlı olduğu için paylaşım gerçekleşebilir</a:t>
            </a:r>
            <a:endParaRPr lang="tr-TR" sz="2400" dirty="0"/>
          </a:p>
        </p:txBody>
      </p:sp>
    </p:spTree>
    <p:extLst>
      <p:ext uri="{BB962C8B-B14F-4D97-AF65-F5344CB8AC3E}">
        <p14:creationId xmlns:p14="http://schemas.microsoft.com/office/powerpoint/2010/main" val="612220822"/>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P2P - Eşler Arası</a:t>
            </a:r>
            <a:endParaRPr lang="tr" sz="2000" dirty="0">
              <a:solidFill>
                <a:schemeClr val="bg1"/>
              </a:solidFill>
              <a:latin typeface="Verdana" charset="0"/>
              <a:cs typeface="Verdana" charset="0"/>
            </a:endParaRPr>
          </a:p>
        </p:txBody>
      </p:sp>
      <p:pic>
        <p:nvPicPr>
          <p:cNvPr id="3" name="Picture 2">
            <a:extLst>
              <a:ext uri="{FF2B5EF4-FFF2-40B4-BE49-F238E27FC236}">
                <a16:creationId xmlns:a16="http://schemas.microsoft.com/office/drawing/2014/main" id="{2C5FF7AD-34CB-4372-A11E-0546B8F4B8A9}"/>
              </a:ext>
            </a:extLst>
          </p:cNvPr>
          <p:cNvPicPr>
            <a:picLocks noChangeAspect="1"/>
          </p:cNvPicPr>
          <p:nvPr/>
        </p:nvPicPr>
        <p:blipFill>
          <a:blip r:embed="rId3" cstate="print"/>
          <a:stretch>
            <a:fillRect/>
          </a:stretch>
        </p:blipFill>
        <p:spPr>
          <a:xfrm>
            <a:off x="485800" y="1192519"/>
            <a:ext cx="8172400" cy="5129281"/>
          </a:xfrm>
          <a:prstGeom prst="rect">
            <a:avLst/>
          </a:prstGeom>
          <a:ln>
            <a:solidFill>
              <a:srgbClr val="0070C0"/>
            </a:solidFill>
          </a:ln>
        </p:spPr>
      </p:pic>
      <p:sp>
        <p:nvSpPr>
          <p:cNvPr id="2" name="Rectangle 1">
            <a:extLst>
              <a:ext uri="{FF2B5EF4-FFF2-40B4-BE49-F238E27FC236}">
                <a16:creationId xmlns:a16="http://schemas.microsoft.com/office/drawing/2014/main" id="{1DAE7BFF-2FAC-452B-89B4-FA937F8C9BFD}"/>
              </a:ext>
            </a:extLst>
          </p:cNvPr>
          <p:cNvSpPr/>
          <p:nvPr/>
        </p:nvSpPr>
        <p:spPr>
          <a:xfrm>
            <a:off x="683568" y="2162824"/>
            <a:ext cx="1800200" cy="216024"/>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tr"/>
          </a:p>
        </p:txBody>
      </p:sp>
      <p:sp>
        <p:nvSpPr>
          <p:cNvPr id="4" name="Rectangle 3">
            <a:extLst>
              <a:ext uri="{FF2B5EF4-FFF2-40B4-BE49-F238E27FC236}">
                <a16:creationId xmlns:a16="http://schemas.microsoft.com/office/drawing/2014/main" id="{5B6D34D7-7EAF-4CD8-B4AC-8284140437DD}"/>
              </a:ext>
            </a:extLst>
          </p:cNvPr>
          <p:cNvSpPr/>
          <p:nvPr/>
        </p:nvSpPr>
        <p:spPr>
          <a:xfrm>
            <a:off x="4644008" y="2636912"/>
            <a:ext cx="792088" cy="360040"/>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tr"/>
          </a:p>
        </p:txBody>
      </p:sp>
    </p:spTree>
    <p:extLst>
      <p:ext uri="{BB962C8B-B14F-4D97-AF65-F5344CB8AC3E}">
        <p14:creationId xmlns:p14="http://schemas.microsoft.com/office/powerpoint/2010/main" val="33368366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FTP – Dosya Aktarım Protokolü</a:t>
            </a:r>
            <a:endParaRPr lang="tr"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C73D2EFA-D172-4B4E-99AB-7AE4FC13240E}"/>
              </a:ext>
            </a:extLst>
          </p:cNvPr>
          <p:cNvSpPr>
            <a:spLocks noGrp="1"/>
          </p:cNvSpPr>
          <p:nvPr>
            <p:ph idx="4294967295"/>
          </p:nvPr>
        </p:nvSpPr>
        <p:spPr>
          <a:xfrm>
            <a:off x="457200" y="1270001"/>
            <a:ext cx="8229600" cy="4856163"/>
          </a:xfrm>
        </p:spPr>
        <p:txBody>
          <a:bodyPr/>
          <a:lstStyle/>
          <a:p>
            <a:pPr marL="0" indent="0" algn="just" rtl="0">
              <a:buNone/>
            </a:pPr>
            <a:r>
              <a:rPr lang="tr" b="0" i="0" u="none" baseline="0"/>
              <a:t>Bilgisayarlar arasında dosya aktarımına olanak tanır.</a:t>
            </a:r>
          </a:p>
          <a:p>
            <a:pPr algn="just" rtl="0"/>
            <a:r>
              <a:rPr lang="tr" b="0" i="0" u="none" baseline="0"/>
              <a:t>İstemci/sunucu esasına dayalı olarak çalışır; istemcide FTP programı yüklüdür.</a:t>
            </a:r>
          </a:p>
          <a:p>
            <a:pPr lvl="1" algn="just" rtl="0"/>
            <a:r>
              <a:rPr lang="tr" b="0" i="0" u="none" baseline="0"/>
              <a:t>Kullanıcı kimliği ve şifre ile çalışır.</a:t>
            </a:r>
          </a:p>
          <a:p>
            <a:pPr lvl="1" algn="just" rtl="0"/>
            <a:r>
              <a:rPr lang="tr" b="0" i="0" u="none" baseline="0"/>
              <a:t>Kimlik bilgileri doğrulandıktan sonra, aktarım için TCP bağlantısı açılır.</a:t>
            </a:r>
          </a:p>
          <a:p>
            <a:pPr lvl="1" algn="just" rtl="0"/>
            <a:r>
              <a:rPr lang="tr" b="0" i="0" u="none" baseline="0"/>
              <a:t>Örnek: FileZilla, CuteFTP, File Downloader, CoreFTP </a:t>
            </a:r>
          </a:p>
        </p:txBody>
      </p:sp>
    </p:spTree>
    <p:extLst>
      <p:ext uri="{BB962C8B-B14F-4D97-AF65-F5344CB8AC3E}">
        <p14:creationId xmlns:p14="http://schemas.microsoft.com/office/powerpoint/2010/main" val="650924239"/>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FTP – Dosya Aktarım Protokolü</a:t>
            </a:r>
            <a:endParaRPr lang="tr" sz="2000" dirty="0">
              <a:solidFill>
                <a:schemeClr val="bg1"/>
              </a:solidFill>
              <a:latin typeface="Verdana" charset="0"/>
              <a:cs typeface="Verdana" charset="0"/>
            </a:endParaRPr>
          </a:p>
        </p:txBody>
      </p:sp>
      <p:pic>
        <p:nvPicPr>
          <p:cNvPr id="9222" name="Picture 6">
            <a:extLst>
              <a:ext uri="{FF2B5EF4-FFF2-40B4-BE49-F238E27FC236}">
                <a16:creationId xmlns:a16="http://schemas.microsoft.com/office/drawing/2014/main" id="{CB70B552-2C96-484D-9C9B-7F98A393637F}"/>
              </a:ext>
            </a:extLst>
          </p:cNvPr>
          <p:cNvPicPr>
            <a:picLocks noGrp="1" noChangeAspect="1" noChangeArrowheads="1"/>
          </p:cNvPicPr>
          <p:nvPr>
            <p:ph idx="4294967295"/>
          </p:nvPr>
        </p:nvPicPr>
        <p:blipFill>
          <a:blip r:embed="rId3" cstate="print">
            <a:extLst>
              <a:ext uri="{28A0092B-C50C-407E-A947-70E740481C1C}">
                <a14:useLocalDpi xmlns:a14="http://schemas.microsoft.com/office/drawing/2010/main" val="0"/>
              </a:ext>
            </a:extLst>
          </a:blip>
          <a:srcRect/>
          <a:stretch>
            <a:fillRect/>
          </a:stretch>
        </p:blipFill>
        <p:spPr bwMode="auto">
          <a:xfrm>
            <a:off x="107950" y="1154583"/>
            <a:ext cx="4826000" cy="3846512"/>
          </a:xfrm>
          <a:prstGeom prst="rect">
            <a:avLst/>
          </a:prstGeom>
          <a:noFill/>
          <a:extLst>
            <a:ext uri="{909E8E84-426E-40DD-AFC4-6F175D3DCCD1}">
              <a14:hiddenFill xmlns:a14="http://schemas.microsoft.com/office/drawing/2010/main">
                <a:solidFill>
                  <a:srgbClr val="FFFFFF"/>
                </a:solidFill>
              </a14:hiddenFill>
            </a:ext>
          </a:extLst>
        </p:spPr>
      </p:pic>
      <p:pic>
        <p:nvPicPr>
          <p:cNvPr id="9224" name="Picture 8">
            <a:extLst>
              <a:ext uri="{FF2B5EF4-FFF2-40B4-BE49-F238E27FC236}">
                <a16:creationId xmlns:a16="http://schemas.microsoft.com/office/drawing/2014/main" id="{977E505F-D244-44BE-8966-240D399FF2C7}"/>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857359" y="2638898"/>
            <a:ext cx="5178691" cy="384715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639953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2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Çevrim içi depolama</a:t>
            </a:r>
            <a:endParaRPr lang="tr"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250825" y="1203325"/>
            <a:ext cx="8642350" cy="5464175"/>
          </a:xfrm>
        </p:spPr>
        <p:txBody>
          <a:bodyPr/>
          <a:lstStyle/>
          <a:p>
            <a:pPr marL="0" indent="0" algn="just" rtl="0">
              <a:buNone/>
            </a:pPr>
            <a:r>
              <a:rPr lang="tr" b="0" i="0" u="none" baseline="0" dirty="0"/>
              <a:t>Verilerin bulut bilişim sistemlerinde depolanması yaygınlaşıyor</a:t>
            </a:r>
          </a:p>
          <a:p>
            <a:pPr algn="just" rtl="0"/>
            <a:r>
              <a:rPr lang="tr" b="0" i="0" u="none" baseline="0" dirty="0"/>
              <a:t>Kolay, isteğe bağlı, paylaşılabilir, güvenli</a:t>
            </a:r>
          </a:p>
          <a:p>
            <a:pPr lvl="1" algn="just" rtl="0"/>
            <a:r>
              <a:rPr lang="tr" b="0" i="0" u="none" baseline="0" dirty="0"/>
              <a:t>Ücretsiz (İSS'niz veya diğerleri tarafından sağlanabilir)</a:t>
            </a:r>
          </a:p>
          <a:p>
            <a:pPr lvl="1" algn="just" rtl="0"/>
            <a:r>
              <a:rPr lang="tr" b="0" i="0" u="none" baseline="0" dirty="0"/>
              <a:t>Abonelik – kaydol, öde ve daha fazla depolama alanına sahip ol</a:t>
            </a:r>
          </a:p>
          <a:p>
            <a:pPr algn="just" rtl="0"/>
            <a:r>
              <a:rPr lang="tr" b="0" i="0" u="none" baseline="0" dirty="0"/>
              <a:t>Meşru </a:t>
            </a:r>
          </a:p>
          <a:p>
            <a:pPr algn="just" rtl="0"/>
            <a:r>
              <a:rPr lang="tr" b="0" i="0" u="none" baseline="0" dirty="0"/>
              <a:t>Suç faaliyetlerinde kullanılıyor</a:t>
            </a:r>
            <a:endParaRPr lang="tr" dirty="0"/>
          </a:p>
          <a:p>
            <a:pPr lvl="1" algn="just" rtl="0"/>
            <a:r>
              <a:rPr lang="tr" b="0" i="0" u="none" baseline="0" dirty="0"/>
              <a:t>İçerik depolanabilir ve paylaşılabilir </a:t>
            </a:r>
          </a:p>
        </p:txBody>
      </p:sp>
      <p:pic>
        <p:nvPicPr>
          <p:cNvPr id="5122" name="Picture 2" descr="Green Tick Vector Images (over 6,000)">
            <a:extLst>
              <a:ext uri="{FF2B5EF4-FFF2-40B4-BE49-F238E27FC236}">
                <a16:creationId xmlns:a16="http://schemas.microsoft.com/office/drawing/2014/main" id="{B6CA04ED-E9CC-4015-A4BC-D12B20AFA0E1}"/>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9082" b="18263"/>
          <a:stretch/>
        </p:blipFill>
        <p:spPr bwMode="auto">
          <a:xfrm>
            <a:off x="2237694" y="3289484"/>
            <a:ext cx="754956" cy="576064"/>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 descr="Green Tick Vector Images (over 6,000)">
            <a:extLst>
              <a:ext uri="{FF2B5EF4-FFF2-40B4-BE49-F238E27FC236}">
                <a16:creationId xmlns:a16="http://schemas.microsoft.com/office/drawing/2014/main" id="{C0F78C25-B445-4F20-9A89-B5DBA7C5B2D7}"/>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9082" b="18263"/>
          <a:stretch/>
        </p:blipFill>
        <p:spPr bwMode="auto">
          <a:xfrm>
            <a:off x="5219700" y="3797496"/>
            <a:ext cx="754956" cy="5760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382109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5122"/>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2">
                                            <p:txEl>
                                              <p:pRg st="5" end="5"/>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
                                            <p:txEl>
                                              <p:pRg st="6" end="6"/>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Çevrim içi depolama</a:t>
            </a:r>
            <a:endParaRPr lang="tr"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251520" y="1124891"/>
            <a:ext cx="8642350" cy="5183187"/>
          </a:xfrm>
        </p:spPr>
        <p:txBody>
          <a:bodyPr/>
          <a:lstStyle/>
          <a:p>
            <a:pPr marL="0" indent="0" algn="l" rtl="0">
              <a:buNone/>
            </a:pPr>
            <a:r>
              <a:rPr lang="tr" b="0" i="0" u="none" baseline="0"/>
              <a:t>Örnekler – iDrive (5GB/5TB), pCloud (10GB/2TB), OneDrive (5GB/6TB), Google Drive (15GB/2TB) </a:t>
            </a:r>
          </a:p>
        </p:txBody>
      </p:sp>
      <p:pic>
        <p:nvPicPr>
          <p:cNvPr id="4" name="Picture 3">
            <a:extLst>
              <a:ext uri="{FF2B5EF4-FFF2-40B4-BE49-F238E27FC236}">
                <a16:creationId xmlns:a16="http://schemas.microsoft.com/office/drawing/2014/main" id="{4A076A63-680C-4E42-9002-335EEA3A7D26}"/>
              </a:ext>
            </a:extLst>
          </p:cNvPr>
          <p:cNvPicPr>
            <a:picLocks noChangeAspect="1"/>
          </p:cNvPicPr>
          <p:nvPr/>
        </p:nvPicPr>
        <p:blipFill>
          <a:blip r:embed="rId3" cstate="print"/>
          <a:stretch>
            <a:fillRect/>
          </a:stretch>
        </p:blipFill>
        <p:spPr>
          <a:xfrm>
            <a:off x="395536" y="2337600"/>
            <a:ext cx="6786500" cy="4110501"/>
          </a:xfrm>
          <a:prstGeom prst="rect">
            <a:avLst/>
          </a:prstGeom>
          <a:ln>
            <a:solidFill>
              <a:srgbClr val="0070C0"/>
            </a:solidFill>
          </a:ln>
        </p:spPr>
      </p:pic>
      <p:sp>
        <p:nvSpPr>
          <p:cNvPr id="13" name="TextBox 12">
            <a:extLst>
              <a:ext uri="{FF2B5EF4-FFF2-40B4-BE49-F238E27FC236}">
                <a16:creationId xmlns:a16="http://schemas.microsoft.com/office/drawing/2014/main" id="{F5E9FC62-4CD7-4CE7-977B-D7738CE73106}"/>
              </a:ext>
            </a:extLst>
          </p:cNvPr>
          <p:cNvSpPr txBox="1"/>
          <p:nvPr/>
        </p:nvSpPr>
        <p:spPr>
          <a:xfrm>
            <a:off x="6865302" y="2891758"/>
            <a:ext cx="2027178" cy="3416320"/>
          </a:xfrm>
          <a:prstGeom prst="rect">
            <a:avLst/>
          </a:prstGeom>
          <a:solidFill>
            <a:sysClr val="windowText" lastClr="000000">
              <a:lumMod val="65000"/>
              <a:lumOff val="35000"/>
            </a:sysClr>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 sz="2400" b="0" i="0" u="none" strike="noStrike" kern="0" cap="none" spc="0" normalizeH="0" baseline="0" dirty="0">
                <a:ln>
                  <a:noFill/>
                </a:ln>
                <a:solidFill>
                  <a:prstClr val="white"/>
                </a:solidFill>
                <a:effectLst/>
                <a:uLnTx/>
                <a:uFillTx/>
                <a:latin typeface="Calibri"/>
                <a:ea typeface="ＭＳ Ｐゴシック" pitchFamily="-107" charset="-128"/>
              </a:rPr>
              <a:t>Mega.nz</a:t>
            </a:r>
          </a:p>
          <a:p>
            <a:pPr marL="0" marR="0" lvl="0" indent="0" algn="ctr" defTabSz="914400" rtl="0" eaLnBrk="1" fontAlgn="auto" latinLnBrk="0" hangingPunct="1">
              <a:lnSpc>
                <a:spcPct val="100000"/>
              </a:lnSpc>
              <a:spcBef>
                <a:spcPts val="0"/>
              </a:spcBef>
              <a:spcAft>
                <a:spcPts val="0"/>
              </a:spcAft>
              <a:buClrTx/>
              <a:buSzTx/>
              <a:buFontTx/>
              <a:buNone/>
              <a:tabLst/>
              <a:defRPr/>
            </a:pPr>
            <a:r>
              <a:rPr lang="tr" sz="2400" b="0" i="0" u="none" kern="0" baseline="0" dirty="0">
                <a:solidFill>
                  <a:prstClr val="white"/>
                </a:solidFill>
                <a:latin typeface="Calibri"/>
                <a:ea typeface="ＭＳ Ｐゴシック" pitchFamily="-107" charset="-128"/>
              </a:rPr>
              <a:t>15 GB ücretsiz</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 sz="2400" b="0" i="0" u="none" strike="noStrike" kern="0" cap="none" spc="0" normalizeH="0" baseline="0" dirty="0">
                <a:ln>
                  <a:noFill/>
                </a:ln>
                <a:solidFill>
                  <a:prstClr val="white"/>
                </a:solidFill>
                <a:effectLst/>
                <a:uLnTx/>
                <a:uFillTx/>
                <a:latin typeface="Calibri"/>
                <a:ea typeface="ＭＳ Ｐゴシック" pitchFamily="-107" charset="-128"/>
              </a:rPr>
              <a:t>Maksimum 16 TB</a:t>
            </a:r>
            <a:endParaRPr lang="tr" sz="2400" kern="0" dirty="0">
              <a:solidFill>
                <a:prstClr val="white"/>
              </a:solidFill>
              <a:latin typeface="Calibri"/>
              <a:ea typeface="ＭＳ Ｐゴシック" pitchFamily="-107"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 sz="2400" b="0" i="0" u="none" strike="noStrike" kern="0" cap="none" spc="0" normalizeH="0" baseline="0" noProof="0" dirty="0">
              <a:ln>
                <a:noFill/>
              </a:ln>
              <a:solidFill>
                <a:prstClr val="white"/>
              </a:solidFill>
              <a:effectLst/>
              <a:uLnTx/>
              <a:uFillTx/>
              <a:latin typeface="Calibri"/>
              <a:ea typeface="ＭＳ Ｐゴシック" pitchFamily="-107"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tr" sz="2400" b="0" i="0" u="none" kern="0" baseline="0" dirty="0">
                <a:solidFill>
                  <a:prstClr val="white"/>
                </a:solidFill>
                <a:latin typeface="Calibri"/>
                <a:ea typeface="ＭＳ Ｐゴシック" pitchFamily="-107" charset="-128"/>
              </a:rPr>
              <a:t>Sunucu ucunda ve aktarımda tam şifrelemeli</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 sz="2400" b="0" i="0" u="none" strike="noStrike" kern="0" cap="none" spc="0" normalizeH="0" baseline="0" dirty="0">
                <a:ln>
                  <a:noFill/>
                </a:ln>
                <a:solidFill>
                  <a:prstClr val="white"/>
                </a:solidFill>
                <a:effectLst/>
                <a:uLnTx/>
                <a:uFillTx/>
                <a:latin typeface="Calibri"/>
                <a:ea typeface="ＭＳ Ｐゴシック" pitchFamily="-107" charset="-128"/>
              </a:rPr>
              <a:t>(128 bit AES)</a:t>
            </a:r>
          </a:p>
        </p:txBody>
      </p:sp>
    </p:spTree>
    <p:extLst>
      <p:ext uri="{BB962C8B-B14F-4D97-AF65-F5344CB8AC3E}">
        <p14:creationId xmlns:p14="http://schemas.microsoft.com/office/powerpoint/2010/main" val="33757619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Nesnelerin İnterneti (IoT)</a:t>
            </a:r>
            <a:endParaRPr lang="tr"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251520" y="1192536"/>
            <a:ext cx="8642350" cy="5183187"/>
          </a:xfrm>
        </p:spPr>
        <p:txBody>
          <a:bodyPr/>
          <a:lstStyle/>
          <a:p>
            <a:pPr marL="0" indent="0" algn="just" rtl="0">
              <a:buNone/>
            </a:pPr>
            <a:r>
              <a:rPr lang="tr" b="0" i="0" u="none" baseline="0"/>
              <a:t>Her cihaz kendi IP adresi (IPv6) ile bağlanır ve sahibi ve birbiriyle bağlantılıdır</a:t>
            </a:r>
          </a:p>
          <a:p>
            <a:pPr algn="just" rtl="0"/>
            <a:r>
              <a:rPr lang="tr" b="0" i="0" u="none" baseline="0"/>
              <a:t>Zorluk: Cihazlar veri içerir ve her şeyi güvence altına almak imkansız olduğundan hedef haline gelebilir</a:t>
            </a:r>
          </a:p>
          <a:p>
            <a:pPr algn="just" rtl="0"/>
            <a:r>
              <a:rPr lang="tr" b="0" i="0" u="none" baseline="0"/>
              <a:t>Güvenliği ihlal edilen cihazlar Botnet olarak kullanılabilir!</a:t>
            </a:r>
          </a:p>
          <a:p>
            <a:pPr lvl="1" algn="just" rtl="0"/>
            <a:r>
              <a:rPr lang="tr" b="0" i="0" u="none" baseline="0"/>
              <a:t>Örnek: Mirai</a:t>
            </a:r>
            <a:endParaRPr lang="tr" dirty="0"/>
          </a:p>
        </p:txBody>
      </p:sp>
      <p:pic>
        <p:nvPicPr>
          <p:cNvPr id="7" name="Bild 3">
            <a:extLst>
              <a:ext uri="{FF2B5EF4-FFF2-40B4-BE49-F238E27FC236}">
                <a16:creationId xmlns:a16="http://schemas.microsoft.com/office/drawing/2014/main" id="{7BC525A1-20BC-4A5C-8736-74A2C5AF6670}"/>
              </a:ext>
            </a:extLst>
          </p:cNvPr>
          <p:cNvPicPr>
            <a:picLocks noChangeAspect="1"/>
          </p:cNvPicPr>
          <p:nvPr/>
        </p:nvPicPr>
        <p:blipFill>
          <a:blip r:embed="rId3" cstate="print"/>
          <a:stretch>
            <a:fillRect/>
          </a:stretch>
        </p:blipFill>
        <p:spPr>
          <a:xfrm>
            <a:off x="5076056" y="3977912"/>
            <a:ext cx="3816424" cy="2470190"/>
          </a:xfrm>
          <a:prstGeom prst="rect">
            <a:avLst/>
          </a:prstGeom>
        </p:spPr>
      </p:pic>
    </p:spTree>
    <p:extLst>
      <p:ext uri="{BB962C8B-B14F-4D97-AF65-F5344CB8AC3E}">
        <p14:creationId xmlns:p14="http://schemas.microsoft.com/office/powerpoint/2010/main" val="42326168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Bilgisayar sistemleri</a:t>
            </a:r>
            <a:endParaRPr lang="tr" sz="2000" dirty="0">
              <a:solidFill>
                <a:schemeClr val="bg1"/>
              </a:solidFill>
              <a:latin typeface="Verdana" charset="0"/>
              <a:cs typeface="Verdana" charset="0"/>
            </a:endParaRPr>
          </a:p>
        </p:txBody>
      </p:sp>
      <p:pic>
        <p:nvPicPr>
          <p:cNvPr id="3" name="Picture 2" descr="Screen Shot 2017-05-30 at 21.33.03.png">
            <a:extLst>
              <a:ext uri="{FF2B5EF4-FFF2-40B4-BE49-F238E27FC236}">
                <a16:creationId xmlns:a16="http://schemas.microsoft.com/office/drawing/2014/main" id="{F54D875E-4B9B-4133-A9BA-0D62D169AC3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522481" y="1383566"/>
            <a:ext cx="2102952" cy="1499522"/>
          </a:xfrm>
          <a:prstGeom prst="rect">
            <a:avLst/>
          </a:prstGeom>
        </p:spPr>
      </p:pic>
      <p:pic>
        <p:nvPicPr>
          <p:cNvPr id="4" name="Picture 3" descr="Screen Shot 2017-05-30 at 21.35.39.png">
            <a:extLst>
              <a:ext uri="{FF2B5EF4-FFF2-40B4-BE49-F238E27FC236}">
                <a16:creationId xmlns:a16="http://schemas.microsoft.com/office/drawing/2014/main" id="{CEB2603D-1C71-444F-BCB7-5B4907EA05F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789371" y="1553705"/>
            <a:ext cx="1881017" cy="1848698"/>
          </a:xfrm>
          <a:prstGeom prst="rect">
            <a:avLst/>
          </a:prstGeom>
        </p:spPr>
      </p:pic>
      <p:pic>
        <p:nvPicPr>
          <p:cNvPr id="2" name="Picture 1" descr="Screen Shot 2017-05-30 at 21.29.56.png">
            <a:extLst>
              <a:ext uri="{FF2B5EF4-FFF2-40B4-BE49-F238E27FC236}">
                <a16:creationId xmlns:a16="http://schemas.microsoft.com/office/drawing/2014/main" id="{30A85C27-394A-4855-BA0A-56E9B0CCD446}"/>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09080" y="1574030"/>
            <a:ext cx="2572680" cy="1848697"/>
          </a:xfrm>
          <a:prstGeom prst="rect">
            <a:avLst/>
          </a:prstGeom>
        </p:spPr>
      </p:pic>
      <p:pic>
        <p:nvPicPr>
          <p:cNvPr id="6" name="Picture 5" descr="Screen Shot 2017-05-30 at 21.37.29.png">
            <a:extLst>
              <a:ext uri="{FF2B5EF4-FFF2-40B4-BE49-F238E27FC236}">
                <a16:creationId xmlns:a16="http://schemas.microsoft.com/office/drawing/2014/main" id="{D5EE4B2E-C0AA-4167-8086-4B802C1ED016}"/>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338568" y="3331228"/>
            <a:ext cx="1572957" cy="3033022"/>
          </a:xfrm>
          <a:prstGeom prst="rect">
            <a:avLst/>
          </a:prstGeom>
        </p:spPr>
      </p:pic>
      <p:pic>
        <p:nvPicPr>
          <p:cNvPr id="7" name="Picture 6" descr="Screen Shot 2017-05-30 at 21.38.07.png">
            <a:extLst>
              <a:ext uri="{FF2B5EF4-FFF2-40B4-BE49-F238E27FC236}">
                <a16:creationId xmlns:a16="http://schemas.microsoft.com/office/drawing/2014/main" id="{A1E716B6-396C-401B-B633-50134CD1D681}"/>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372778" y="3331228"/>
            <a:ext cx="970744" cy="2343356"/>
          </a:xfrm>
          <a:prstGeom prst="rect">
            <a:avLst/>
          </a:prstGeom>
        </p:spPr>
      </p:pic>
      <p:pic>
        <p:nvPicPr>
          <p:cNvPr id="8" name="Picture 7" descr="Screen Shot 2017-05-30 at 21.38.34.png">
            <a:extLst>
              <a:ext uri="{FF2B5EF4-FFF2-40B4-BE49-F238E27FC236}">
                <a16:creationId xmlns:a16="http://schemas.microsoft.com/office/drawing/2014/main" id="{B4AF08FE-43C5-4BE6-9787-309332E069AA}"/>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712855" y="4263578"/>
            <a:ext cx="2034048" cy="1411006"/>
          </a:xfrm>
          <a:prstGeom prst="rect">
            <a:avLst/>
          </a:prstGeom>
        </p:spPr>
      </p:pic>
      <p:pic>
        <p:nvPicPr>
          <p:cNvPr id="5" name="Picture 4" descr="Screen Shot 2017-05-30 at 21.37.00.png">
            <a:extLst>
              <a:ext uri="{FF2B5EF4-FFF2-40B4-BE49-F238E27FC236}">
                <a16:creationId xmlns:a16="http://schemas.microsoft.com/office/drawing/2014/main" id="{50763114-69A2-4D01-9876-A14B7DE807C6}"/>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431498" y="4272360"/>
            <a:ext cx="2445817" cy="1706899"/>
          </a:xfrm>
          <a:prstGeom prst="rect">
            <a:avLst/>
          </a:prstGeom>
        </p:spPr>
      </p:pic>
    </p:spTree>
    <p:extLst>
      <p:ext uri="{BB962C8B-B14F-4D97-AF65-F5344CB8AC3E}">
        <p14:creationId xmlns:p14="http://schemas.microsoft.com/office/powerpoint/2010/main" val="2164723399"/>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Çevrim içi oyunlar</a:t>
            </a:r>
            <a:endParaRPr lang="tr"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250825" y="1127125"/>
            <a:ext cx="8642350" cy="5183187"/>
          </a:xfrm>
        </p:spPr>
        <p:txBody>
          <a:bodyPr/>
          <a:lstStyle/>
          <a:p>
            <a:pPr marL="0" indent="0" algn="just" rtl="0">
              <a:buNone/>
            </a:pPr>
            <a:r>
              <a:rPr lang="tr" b="0" i="0" u="none" baseline="0"/>
              <a:t>Zamanının önemli bir kısmını oyun oynayarak geçirenler arasında yaygındır</a:t>
            </a:r>
          </a:p>
          <a:p>
            <a:pPr algn="just" rtl="0"/>
            <a:r>
              <a:rPr lang="tr" b="0" i="0" u="none" baseline="0"/>
              <a:t>Oyunculardan oluşan çevrim içi topluluklar</a:t>
            </a:r>
          </a:p>
          <a:p>
            <a:pPr algn="just" rtl="0"/>
            <a:r>
              <a:rPr lang="tr" b="0" i="0" u="none" baseline="0"/>
              <a:t>Siber suç faaliyetlerinde bulunanlar oyunlara sızar</a:t>
            </a:r>
          </a:p>
          <a:p>
            <a:pPr algn="just" rtl="0"/>
            <a:r>
              <a:rPr lang="tr" sz="2000" b="1" i="0" u="none" baseline="0">
                <a:latin typeface="Calibri" pitchFamily="34" charset="0"/>
              </a:rPr>
              <a:t>Bilgisayar korsanlığı</a:t>
            </a:r>
            <a:r>
              <a:rPr lang="tr" sz="2000" b="0" i="0" u="none" baseline="0">
                <a:latin typeface="Calibri" pitchFamily="34" charset="0"/>
              </a:rPr>
              <a:t> - </a:t>
            </a:r>
            <a:r>
              <a:rPr lang="tr" sz="2000" b="0" i="0" u="none" baseline="0"/>
              <a:t>Siber suçlular, kişisel veya oyun hesaplarınızı ele geçirmek için sizi kendiniz hakkında bilgi vermeye ikna etmeye çalışırlar.</a:t>
            </a:r>
          </a:p>
          <a:p>
            <a:pPr algn="just" rtl="0"/>
            <a:r>
              <a:rPr lang="tr" sz="2000" b="1" i="0" u="none" baseline="0">
                <a:latin typeface="Calibri" pitchFamily="34" charset="0"/>
              </a:rPr>
              <a:t>Kimlik avı</a:t>
            </a:r>
            <a:r>
              <a:rPr lang="tr" sz="2000" b="0" i="0" u="none" baseline="0">
                <a:latin typeface="Calibri" pitchFamily="34" charset="0"/>
              </a:rPr>
              <a:t> - </a:t>
            </a:r>
            <a:r>
              <a:rPr lang="tr" sz="2000" b="0" i="0" u="none" baseline="0"/>
              <a:t>Size daha fazla oyun para birimi kazanmanıza veya daha hızlı seviye atlamanıza yardımcı olabileceklerini söyleyebilirler.</a:t>
            </a:r>
          </a:p>
          <a:p>
            <a:pPr algn="just" rtl="0"/>
            <a:r>
              <a:rPr lang="tr" sz="2000" b="1" i="0" u="none" baseline="0">
                <a:latin typeface="Calibri" pitchFamily="34" charset="0"/>
              </a:rPr>
              <a:t>Altın üretimi </a:t>
            </a:r>
            <a:r>
              <a:rPr lang="tr" sz="2000" b="0" i="0" u="none" baseline="0">
                <a:latin typeface="Calibri" pitchFamily="34" charset="0"/>
              </a:rPr>
              <a:t>- </a:t>
            </a:r>
            <a:r>
              <a:rPr lang="tr" sz="2000" b="0" i="0" u="none" baseline="0"/>
              <a:t>Siber suçlular, "altın", "madeni para" veya "değerli taş" gibi oyun içi varlıkları üretmek için botnetleri kullanır ve bunları diğer oyunculara genellikle indirimli olarak satarlar.</a:t>
            </a:r>
          </a:p>
          <a:p>
            <a:pPr algn="just" rtl="0"/>
            <a:r>
              <a:rPr lang="tr" sz="2000" b="1" i="0" u="none" baseline="0">
                <a:latin typeface="Calibri" pitchFamily="34" charset="0"/>
              </a:rPr>
              <a:t>Siber zorbalık</a:t>
            </a:r>
            <a:r>
              <a:rPr lang="tr" sz="2000" b="0" i="0" u="none" baseline="0">
                <a:latin typeface="Calibri" pitchFamily="34" charset="0"/>
              </a:rPr>
              <a:t> - </a:t>
            </a:r>
            <a:r>
              <a:rPr lang="tr" sz="2000" b="0" i="0" u="none" baseline="0"/>
              <a:t>Çevrim içi oyundaki eğlencenin bir kısmı, oyuncular arasındaki rekabetten kaynaklanır. Zararsız rekabet ve siber zorbalık arasındaki fark</a:t>
            </a:r>
            <a:endParaRPr lang="tr" sz="2000" b="1" dirty="0">
              <a:latin typeface="Calibri" pitchFamily="34" charset="0"/>
            </a:endParaRPr>
          </a:p>
        </p:txBody>
      </p:sp>
    </p:spTree>
    <p:extLst>
      <p:ext uri="{BB962C8B-B14F-4D97-AF65-F5344CB8AC3E}">
        <p14:creationId xmlns:p14="http://schemas.microsoft.com/office/powerpoint/2010/main" val="918498146"/>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Haber grupları</a:t>
            </a:r>
            <a:endParaRPr lang="tr" sz="2000" dirty="0">
              <a:solidFill>
                <a:schemeClr val="bg1"/>
              </a:solidFill>
              <a:latin typeface="Verdana" charset="0"/>
              <a:cs typeface="Verdana" charset="0"/>
            </a:endParaRPr>
          </a:p>
        </p:txBody>
      </p:sp>
      <p:pic>
        <p:nvPicPr>
          <p:cNvPr id="4" name="Content Placeholder 3">
            <a:extLst>
              <a:ext uri="{FF2B5EF4-FFF2-40B4-BE49-F238E27FC236}">
                <a16:creationId xmlns:a16="http://schemas.microsoft.com/office/drawing/2014/main" id="{95DD69DF-05C7-439C-BD3A-676EBB9FF35D}"/>
              </a:ext>
            </a:extLst>
          </p:cNvPr>
          <p:cNvPicPr>
            <a:picLocks noGrp="1" noChangeAspect="1"/>
          </p:cNvPicPr>
          <p:nvPr>
            <p:ph idx="4294967295"/>
          </p:nvPr>
        </p:nvPicPr>
        <p:blipFill>
          <a:blip r:embed="rId3" cstate="print"/>
          <a:stretch>
            <a:fillRect/>
          </a:stretch>
        </p:blipFill>
        <p:spPr>
          <a:xfrm>
            <a:off x="188207" y="1270001"/>
            <a:ext cx="2873375" cy="4641850"/>
          </a:xfrm>
          <a:prstGeom prst="rect">
            <a:avLst/>
          </a:prstGeom>
        </p:spPr>
      </p:pic>
      <p:pic>
        <p:nvPicPr>
          <p:cNvPr id="5" name="Picture 4">
            <a:extLst>
              <a:ext uri="{FF2B5EF4-FFF2-40B4-BE49-F238E27FC236}">
                <a16:creationId xmlns:a16="http://schemas.microsoft.com/office/drawing/2014/main" id="{89CFA938-A403-42BF-9AB0-9A4F7D76076A}"/>
              </a:ext>
            </a:extLst>
          </p:cNvPr>
          <p:cNvPicPr>
            <a:picLocks noChangeAspect="1"/>
          </p:cNvPicPr>
          <p:nvPr/>
        </p:nvPicPr>
        <p:blipFill>
          <a:blip r:embed="rId4" cstate="print"/>
          <a:stretch>
            <a:fillRect/>
          </a:stretch>
        </p:blipFill>
        <p:spPr>
          <a:xfrm>
            <a:off x="2843808" y="1485554"/>
            <a:ext cx="5148064" cy="2832600"/>
          </a:xfrm>
          <a:prstGeom prst="rect">
            <a:avLst/>
          </a:prstGeom>
        </p:spPr>
      </p:pic>
      <p:pic>
        <p:nvPicPr>
          <p:cNvPr id="6" name="Picture 5">
            <a:extLst>
              <a:ext uri="{FF2B5EF4-FFF2-40B4-BE49-F238E27FC236}">
                <a16:creationId xmlns:a16="http://schemas.microsoft.com/office/drawing/2014/main" id="{77787B50-9155-41D9-8780-BA407C9366C0}"/>
              </a:ext>
            </a:extLst>
          </p:cNvPr>
          <p:cNvPicPr>
            <a:picLocks noChangeAspect="1"/>
          </p:cNvPicPr>
          <p:nvPr/>
        </p:nvPicPr>
        <p:blipFill>
          <a:blip r:embed="rId5" cstate="print"/>
          <a:stretch>
            <a:fillRect/>
          </a:stretch>
        </p:blipFill>
        <p:spPr>
          <a:xfrm>
            <a:off x="4579620" y="3142019"/>
            <a:ext cx="4376173" cy="3218351"/>
          </a:xfrm>
          <a:prstGeom prst="rect">
            <a:avLst/>
          </a:prstGeom>
          <a:ln>
            <a:solidFill>
              <a:srgbClr val="0070C0"/>
            </a:solidFill>
          </a:ln>
        </p:spPr>
      </p:pic>
    </p:spTree>
    <p:extLst>
      <p:ext uri="{BB962C8B-B14F-4D97-AF65-F5344CB8AC3E}">
        <p14:creationId xmlns:p14="http://schemas.microsoft.com/office/powerpoint/2010/main" val="27947617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Sosyal Ağlar</a:t>
            </a:r>
            <a:endParaRPr lang="tr"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51E43806-BB57-4B11-AB4C-F037020EE7C4}"/>
              </a:ext>
            </a:extLst>
          </p:cNvPr>
          <p:cNvSpPr>
            <a:spLocks noGrp="1"/>
          </p:cNvSpPr>
          <p:nvPr>
            <p:ph idx="4294967295"/>
          </p:nvPr>
        </p:nvSpPr>
        <p:spPr>
          <a:xfrm>
            <a:off x="282575" y="1355725"/>
            <a:ext cx="8578850" cy="5311775"/>
          </a:xfrm>
        </p:spPr>
        <p:txBody>
          <a:bodyPr/>
          <a:lstStyle/>
          <a:p>
            <a:pPr marL="0" indent="0" algn="just" rtl="0">
              <a:buNone/>
            </a:pPr>
            <a:r>
              <a:rPr lang="tr" b="0" i="0" u="none" baseline="0" dirty="0"/>
              <a:t>Birçok kişinin iletişim ve yaşam tarzı seçimi</a:t>
            </a:r>
          </a:p>
          <a:p>
            <a:pPr algn="just" rtl="0"/>
            <a:r>
              <a:rPr lang="tr" b="0" i="0" u="none" baseline="0" dirty="0"/>
              <a:t>Facebook, Twitter, Instagram, TikTok, Snapchat, YouTube, Tumblr, Pinterest </a:t>
            </a:r>
          </a:p>
          <a:p>
            <a:pPr algn="just" rtl="0"/>
            <a:r>
              <a:rPr lang="tr" b="0" i="0" u="none" baseline="0" dirty="0"/>
              <a:t>Profiller oluşturulur, arkadaşlar toplanır, bilgi ve veri paylaşılır</a:t>
            </a:r>
          </a:p>
          <a:p>
            <a:pPr lvl="1" algn="just" rtl="0"/>
            <a:r>
              <a:rPr lang="tr" b="0" i="0" u="none" baseline="0" dirty="0"/>
              <a:t>İnsanları suçluların hedefi haline getiren 'paylaşılan' veri miktarıyla ilgili sorunlar</a:t>
            </a:r>
          </a:p>
          <a:p>
            <a:pPr lvl="1" algn="just" rtl="0"/>
            <a:r>
              <a:rPr lang="tr" b="0" i="0" u="none" baseline="0" dirty="0"/>
              <a:t>Kolluk kuvvetleri için şüpheliler ve faaliyetler hakkında bilgi toplamak açısından faydalı kaynaklar</a:t>
            </a:r>
          </a:p>
          <a:p>
            <a:pPr algn="just" rtl="0"/>
            <a:r>
              <a:rPr lang="tr" b="0" i="0" u="none" baseline="0" dirty="0"/>
              <a:t>Bazıları sadece mesajlaşma uygulamasıyken, diğerlerinin bünyesinde mesajlaşma uygulaması bulunur!</a:t>
            </a:r>
          </a:p>
        </p:txBody>
      </p:sp>
    </p:spTree>
    <p:extLst>
      <p:ext uri="{BB962C8B-B14F-4D97-AF65-F5344CB8AC3E}">
        <p14:creationId xmlns:p14="http://schemas.microsoft.com/office/powerpoint/2010/main" val="2274511279"/>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Sosyal Ağlar</a:t>
            </a:r>
            <a:endParaRPr lang="tr" sz="2000" dirty="0">
              <a:solidFill>
                <a:schemeClr val="bg1"/>
              </a:solidFill>
              <a:latin typeface="Verdana" charset="0"/>
              <a:cs typeface="Verdana" charset="0"/>
            </a:endParaRPr>
          </a:p>
        </p:txBody>
      </p:sp>
      <p:pic>
        <p:nvPicPr>
          <p:cNvPr id="1030" name="Picture 6" descr="Social Media Use Around The World">
            <a:extLst>
              <a:ext uri="{FF2B5EF4-FFF2-40B4-BE49-F238E27FC236}">
                <a16:creationId xmlns:a16="http://schemas.microsoft.com/office/drawing/2014/main" id="{B4C82003-C61F-4392-9A38-4828D02A6D8C}"/>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48921" y="1166018"/>
            <a:ext cx="8046155" cy="4535106"/>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a:extLst>
              <a:ext uri="{FF2B5EF4-FFF2-40B4-BE49-F238E27FC236}">
                <a16:creationId xmlns:a16="http://schemas.microsoft.com/office/drawing/2014/main" id="{6F6FFB02-E0C2-43C7-897E-56972400DAEE}"/>
              </a:ext>
            </a:extLst>
          </p:cNvPr>
          <p:cNvPicPr>
            <a:picLocks noGrp="1" noChangeAspect="1" noChangeArrowheads="1"/>
          </p:cNvPicPr>
          <p:nvPr>
            <p:ph idx="4294967295"/>
          </p:nvPr>
        </p:nvPicPr>
        <p:blipFill>
          <a:blip r:embed="rId4" cstate="hqprint">
            <a:extLst>
              <a:ext uri="{28A0092B-C50C-407E-A947-70E740481C1C}">
                <a14:useLocalDpi xmlns:a14="http://schemas.microsoft.com/office/drawing/2010/main" val="0"/>
              </a:ext>
            </a:extLst>
          </a:blip>
          <a:srcRect/>
          <a:stretch>
            <a:fillRect/>
          </a:stretch>
        </p:blipFill>
        <p:spPr bwMode="auto">
          <a:xfrm>
            <a:off x="588962" y="1175161"/>
            <a:ext cx="8045450" cy="4525963"/>
          </a:xfrm>
          <a:prstGeom prst="rect">
            <a:avLst/>
          </a:prstGeom>
          <a:noFill/>
          <a:extLst>
            <a:ext uri="{909E8E84-426E-40DD-AFC4-6F175D3DCCD1}">
              <a14:hiddenFill xmlns:a14="http://schemas.microsoft.com/office/drawing/2010/main">
                <a:solidFill>
                  <a:srgbClr val="FFFFFF"/>
                </a:solidFill>
              </a14:hiddenFill>
            </a:ext>
          </a:extLst>
        </p:spPr>
      </p:pic>
      <p:sp>
        <p:nvSpPr>
          <p:cNvPr id="5" name="Metin kutusu 4"/>
          <p:cNvSpPr txBox="1"/>
          <p:nvPr/>
        </p:nvSpPr>
        <p:spPr>
          <a:xfrm>
            <a:off x="1527585" y="1396484"/>
            <a:ext cx="6465346" cy="538609"/>
          </a:xfrm>
          <a:prstGeom prst="rect">
            <a:avLst/>
          </a:prstGeom>
          <a:solidFill>
            <a:schemeClr val="tx1"/>
          </a:solidFill>
        </p:spPr>
        <p:txBody>
          <a:bodyPr wrap="square" rtlCol="0">
            <a:spAutoFit/>
          </a:bodyPr>
          <a:lstStyle/>
          <a:p>
            <a:r>
              <a:rPr lang="tr-TR" dirty="0" smtClean="0">
                <a:solidFill>
                  <a:srgbClr val="FFC000"/>
                </a:solidFill>
              </a:rPr>
              <a:t>DÜNYANIN EK ÇOK KULLANILAN SOSYAL MEDYA PLATFORMLARI</a:t>
            </a:r>
          </a:p>
          <a:p>
            <a:r>
              <a:rPr lang="tr-TR" sz="1100" dirty="0" smtClean="0">
                <a:solidFill>
                  <a:srgbClr val="FFC000"/>
                </a:solidFill>
              </a:rPr>
              <a:t>Aylık aktif kullanıcı, aktif kullanıcı hesabı veya  </a:t>
            </a:r>
            <a:r>
              <a:rPr lang="tr-TR" sz="1100" dirty="0" err="1" smtClean="0">
                <a:solidFill>
                  <a:srgbClr val="FFC000"/>
                </a:solidFill>
              </a:rPr>
              <a:t>adreslenebilir</a:t>
            </a:r>
            <a:r>
              <a:rPr lang="tr-TR" sz="1100" dirty="0" smtClean="0">
                <a:solidFill>
                  <a:srgbClr val="FFC000"/>
                </a:solidFill>
              </a:rPr>
              <a:t> reklam izleyicisi sayısına göre (milyon)</a:t>
            </a:r>
            <a:endParaRPr lang="tr-TR" sz="1100" dirty="0">
              <a:solidFill>
                <a:srgbClr val="FFC000"/>
              </a:solidFill>
            </a:endParaRPr>
          </a:p>
        </p:txBody>
      </p:sp>
      <p:sp>
        <p:nvSpPr>
          <p:cNvPr id="2" name="Metin kutusu 1"/>
          <p:cNvSpPr txBox="1"/>
          <p:nvPr/>
        </p:nvSpPr>
        <p:spPr>
          <a:xfrm>
            <a:off x="767848" y="1296456"/>
            <a:ext cx="669424" cy="369332"/>
          </a:xfrm>
          <a:prstGeom prst="rect">
            <a:avLst/>
          </a:prstGeom>
          <a:solidFill>
            <a:srgbClr val="FFC000"/>
          </a:solidFill>
        </p:spPr>
        <p:txBody>
          <a:bodyPr wrap="square" rtlCol="0">
            <a:spAutoFit/>
          </a:bodyPr>
          <a:lstStyle/>
          <a:p>
            <a:r>
              <a:rPr lang="tr-TR" dirty="0" smtClean="0"/>
              <a:t>TEM</a:t>
            </a:r>
            <a:endParaRPr lang="tr-TR" dirty="0"/>
          </a:p>
        </p:txBody>
      </p:sp>
    </p:spTree>
    <p:extLst>
      <p:ext uri="{BB962C8B-B14F-4D97-AF65-F5344CB8AC3E}">
        <p14:creationId xmlns:p14="http://schemas.microsoft.com/office/powerpoint/2010/main" val="12784060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3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Sosyal Ağlar</a:t>
            </a:r>
            <a:endParaRPr lang="tr" sz="2000" dirty="0">
              <a:solidFill>
                <a:schemeClr val="bg1"/>
              </a:solidFill>
              <a:latin typeface="Verdana" charset="0"/>
              <a:cs typeface="Verdana" charset="0"/>
            </a:endParaRPr>
          </a:p>
        </p:txBody>
      </p:sp>
      <p:pic>
        <p:nvPicPr>
          <p:cNvPr id="8" name="Picture 2">
            <a:extLst>
              <a:ext uri="{FF2B5EF4-FFF2-40B4-BE49-F238E27FC236}">
                <a16:creationId xmlns:a16="http://schemas.microsoft.com/office/drawing/2014/main" id="{6D9ED208-7C4E-4571-9E13-508251C265C1}"/>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636058" y="1154555"/>
            <a:ext cx="2680358" cy="3573811"/>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8">
            <a:extLst>
              <a:ext uri="{FF2B5EF4-FFF2-40B4-BE49-F238E27FC236}">
                <a16:creationId xmlns:a16="http://schemas.microsoft.com/office/drawing/2014/main" id="{3D16F62A-5A08-4DC1-98A2-1F396D5B250A}"/>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07251" y="1229062"/>
            <a:ext cx="4724789" cy="3189232"/>
          </a:xfrm>
          <a:prstGeom prst="rect">
            <a:avLst/>
          </a:prstGeom>
          <a:noFill/>
          <a:extLst>
            <a:ext uri="{909E8E84-426E-40DD-AFC4-6F175D3DCCD1}">
              <a14:hiddenFill xmlns:a14="http://schemas.microsoft.com/office/drawing/2010/main">
                <a:solidFill>
                  <a:srgbClr val="FFFFFF"/>
                </a:solidFill>
              </a14:hiddenFill>
            </a:ext>
          </a:extLst>
        </p:spPr>
      </p:pic>
      <p:sp>
        <p:nvSpPr>
          <p:cNvPr id="18" name="TextBox 17">
            <a:extLst>
              <a:ext uri="{FF2B5EF4-FFF2-40B4-BE49-F238E27FC236}">
                <a16:creationId xmlns:a16="http://schemas.microsoft.com/office/drawing/2014/main" id="{D779353F-CB1A-46A5-8DD3-4DA321C9B444}"/>
              </a:ext>
            </a:extLst>
          </p:cNvPr>
          <p:cNvSpPr txBox="1"/>
          <p:nvPr/>
        </p:nvSpPr>
        <p:spPr>
          <a:xfrm>
            <a:off x="841453" y="2090086"/>
            <a:ext cx="3456384" cy="1569660"/>
          </a:xfrm>
          <a:prstGeom prst="rect">
            <a:avLst/>
          </a:prstGeom>
          <a:solidFill>
            <a:srgbClr val="F08A34"/>
          </a:solidFill>
        </p:spPr>
        <p:txBody>
          <a:bodyPr wrap="square" rtlCol="0">
            <a:spAutoFit/>
          </a:bodyPr>
          <a:lstStyle/>
          <a:p>
            <a:pPr algn="ctr" rtl="0"/>
            <a:r>
              <a:rPr lang="tr" sz="2400" b="0" i="0" u="none" baseline="0">
                <a:solidFill>
                  <a:schemeClr val="bg1"/>
                </a:solidFill>
                <a:latin typeface="+mj-lt"/>
              </a:rPr>
              <a:t>Bugün yemekte bunu yedik!</a:t>
            </a:r>
          </a:p>
          <a:p>
            <a:pPr algn="ctr" rtl="0"/>
            <a:r>
              <a:rPr lang="tr" sz="2400" b="0" i="0" u="none" baseline="0">
                <a:solidFill>
                  <a:schemeClr val="bg1"/>
                </a:solidFill>
                <a:latin typeface="+mj-lt"/>
              </a:rPr>
              <a:t>(önceki yemekler için dün ve ondan önceki güne bakın)</a:t>
            </a:r>
          </a:p>
        </p:txBody>
      </p:sp>
      <p:sp>
        <p:nvSpPr>
          <p:cNvPr id="19" name="TextBox 18">
            <a:extLst>
              <a:ext uri="{FF2B5EF4-FFF2-40B4-BE49-F238E27FC236}">
                <a16:creationId xmlns:a16="http://schemas.microsoft.com/office/drawing/2014/main" id="{6869C463-A857-454B-AAF4-63909FCCDF83}"/>
              </a:ext>
            </a:extLst>
          </p:cNvPr>
          <p:cNvSpPr txBox="1"/>
          <p:nvPr/>
        </p:nvSpPr>
        <p:spPr>
          <a:xfrm>
            <a:off x="5292671" y="2090086"/>
            <a:ext cx="3456384" cy="830997"/>
          </a:xfrm>
          <a:prstGeom prst="rect">
            <a:avLst/>
          </a:prstGeom>
          <a:solidFill>
            <a:srgbClr val="F08A34"/>
          </a:solidFill>
        </p:spPr>
        <p:txBody>
          <a:bodyPr wrap="square" rtlCol="0">
            <a:spAutoFit/>
          </a:bodyPr>
          <a:lstStyle/>
          <a:p>
            <a:pPr algn="ctr" rtl="0"/>
            <a:r>
              <a:rPr lang="tr" sz="2400" b="0" i="0" u="none" baseline="0">
                <a:solidFill>
                  <a:schemeClr val="bg1"/>
                </a:solidFill>
                <a:latin typeface="+mj-lt"/>
              </a:rPr>
              <a:t>Neredeyim bilin bakalım.</a:t>
            </a:r>
          </a:p>
          <a:p>
            <a:pPr algn="ctr" rtl="0"/>
            <a:r>
              <a:rPr lang="tr" sz="2400" b="0" i="0" u="none" baseline="0">
                <a:solidFill>
                  <a:schemeClr val="bg1"/>
                </a:solidFill>
                <a:latin typeface="+mj-lt"/>
              </a:rPr>
              <a:t>(zaman ve tarih verilmiş)</a:t>
            </a:r>
          </a:p>
        </p:txBody>
      </p:sp>
      <p:sp>
        <p:nvSpPr>
          <p:cNvPr id="22" name="TextBox 21">
            <a:extLst>
              <a:ext uri="{FF2B5EF4-FFF2-40B4-BE49-F238E27FC236}">
                <a16:creationId xmlns:a16="http://schemas.microsoft.com/office/drawing/2014/main" id="{BF112458-2AE1-4186-A76F-5F7A7F1BEB08}"/>
              </a:ext>
            </a:extLst>
          </p:cNvPr>
          <p:cNvSpPr txBox="1"/>
          <p:nvPr/>
        </p:nvSpPr>
        <p:spPr>
          <a:xfrm>
            <a:off x="486428" y="2167059"/>
            <a:ext cx="8171144" cy="3477875"/>
          </a:xfrm>
          <a:prstGeom prst="rect">
            <a:avLst/>
          </a:prstGeom>
          <a:solidFill>
            <a:srgbClr val="BDD8F3"/>
          </a:solidFill>
        </p:spPr>
        <p:txBody>
          <a:bodyPr wrap="square" rtlCol="0">
            <a:spAutoFit/>
          </a:bodyPr>
          <a:lstStyle/>
          <a:p>
            <a:pPr algn="ctr" rtl="0"/>
            <a:r>
              <a:rPr lang="tr" sz="4400" b="0" i="0" u="none" baseline="0" dirty="0">
                <a:solidFill>
                  <a:schemeClr val="tx1">
                    <a:lumMod val="65000"/>
                    <a:lumOff val="35000"/>
                  </a:schemeClr>
                </a:solidFill>
                <a:latin typeface="+mj-lt"/>
              </a:rPr>
              <a:t>İnsanlar arkadaşlarıyla, aileleriyle ve dünyayla paylaşmak için bir şeyleri çevrim içi ortama koyuyorlar! </a:t>
            </a:r>
          </a:p>
          <a:p>
            <a:pPr algn="ctr" rtl="0"/>
            <a:r>
              <a:rPr lang="tr" sz="4400" b="0" i="0" u="none" baseline="0" dirty="0">
                <a:solidFill>
                  <a:schemeClr val="tx1">
                    <a:lumMod val="65000"/>
                    <a:lumOff val="35000"/>
                  </a:schemeClr>
                </a:solidFill>
                <a:latin typeface="+mj-lt"/>
              </a:rPr>
              <a:t>Bu da doğru kullanıldığında kolluk kuvvetlerine imkanlar sağlar! </a:t>
            </a:r>
          </a:p>
        </p:txBody>
      </p:sp>
      <p:pic>
        <p:nvPicPr>
          <p:cNvPr id="16" name="Picture 6">
            <a:extLst>
              <a:ext uri="{FF2B5EF4-FFF2-40B4-BE49-F238E27FC236}">
                <a16:creationId xmlns:a16="http://schemas.microsoft.com/office/drawing/2014/main" id="{C4B151AE-2F03-420A-8606-0DFDDB47D67F}"/>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371116" y="3425161"/>
            <a:ext cx="2312650" cy="3083533"/>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4" descr="Image may contain: table and outdoor">
            <a:extLst>
              <a:ext uri="{FF2B5EF4-FFF2-40B4-BE49-F238E27FC236}">
                <a16:creationId xmlns:a16="http://schemas.microsoft.com/office/drawing/2014/main" id="{DEF33366-C6EB-4582-B8A7-A25B5977E6E0}"/>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104978" y="3530013"/>
            <a:ext cx="3831771" cy="2873828"/>
          </a:xfrm>
          <a:prstGeom prst="rect">
            <a:avLst/>
          </a:prstGeom>
          <a:noFill/>
          <a:ln>
            <a:solidFill>
              <a:srgbClr val="0070C0"/>
            </a:solidFill>
          </a:ln>
          <a:extLst>
            <a:ext uri="{909E8E84-426E-40DD-AFC4-6F175D3DCCD1}">
              <a14:hiddenFill xmlns:a14="http://schemas.microsoft.com/office/drawing/2010/main">
                <a:solidFill>
                  <a:srgbClr val="FFFFFF"/>
                </a:solidFill>
              </a14:hiddenFill>
            </a:ext>
          </a:extLst>
        </p:spPr>
      </p:pic>
      <p:sp>
        <p:nvSpPr>
          <p:cNvPr id="20" name="TextBox 19">
            <a:extLst>
              <a:ext uri="{FF2B5EF4-FFF2-40B4-BE49-F238E27FC236}">
                <a16:creationId xmlns:a16="http://schemas.microsoft.com/office/drawing/2014/main" id="{6CAEB165-25DA-4F90-B8D7-966C71F9D516}"/>
              </a:ext>
            </a:extLst>
          </p:cNvPr>
          <p:cNvSpPr txBox="1"/>
          <p:nvPr/>
        </p:nvSpPr>
        <p:spPr>
          <a:xfrm>
            <a:off x="841453" y="4922372"/>
            <a:ext cx="3456384" cy="830997"/>
          </a:xfrm>
          <a:prstGeom prst="rect">
            <a:avLst/>
          </a:prstGeom>
          <a:solidFill>
            <a:srgbClr val="F08A34"/>
          </a:solidFill>
        </p:spPr>
        <p:txBody>
          <a:bodyPr wrap="square" rtlCol="0">
            <a:spAutoFit/>
          </a:bodyPr>
          <a:lstStyle/>
          <a:p>
            <a:pPr algn="ctr" rtl="0"/>
            <a:r>
              <a:rPr lang="tr" sz="2400" b="0" i="0" u="none" baseline="0">
                <a:solidFill>
                  <a:schemeClr val="bg1"/>
                </a:solidFill>
                <a:latin typeface="+mj-lt"/>
              </a:rPr>
              <a:t>Bazı şeyler gerçekten çok komik! </a:t>
            </a:r>
          </a:p>
        </p:txBody>
      </p:sp>
      <p:sp>
        <p:nvSpPr>
          <p:cNvPr id="21" name="TextBox 20">
            <a:extLst>
              <a:ext uri="{FF2B5EF4-FFF2-40B4-BE49-F238E27FC236}">
                <a16:creationId xmlns:a16="http://schemas.microsoft.com/office/drawing/2014/main" id="{4A1005A4-691D-44DC-802E-496DA1C1F324}"/>
              </a:ext>
            </a:extLst>
          </p:cNvPr>
          <p:cNvSpPr txBox="1"/>
          <p:nvPr/>
        </p:nvSpPr>
        <p:spPr>
          <a:xfrm>
            <a:off x="5292671" y="4922372"/>
            <a:ext cx="3456384" cy="1200329"/>
          </a:xfrm>
          <a:prstGeom prst="rect">
            <a:avLst/>
          </a:prstGeom>
          <a:solidFill>
            <a:srgbClr val="F08A34"/>
          </a:solidFill>
        </p:spPr>
        <p:txBody>
          <a:bodyPr wrap="square" rtlCol="0">
            <a:spAutoFit/>
          </a:bodyPr>
          <a:lstStyle/>
          <a:p>
            <a:pPr algn="ctr" rtl="0"/>
            <a:r>
              <a:rPr lang="tr" sz="2400" b="0" i="0" u="none" baseline="0">
                <a:solidFill>
                  <a:schemeClr val="bg1"/>
                </a:solidFill>
                <a:latin typeface="+mj-lt"/>
              </a:rPr>
              <a:t>Bu, Facebook'a köpeğimin bir fotoğrafını koyduğum art arda 8. gün!</a:t>
            </a:r>
          </a:p>
        </p:txBody>
      </p:sp>
    </p:spTree>
    <p:extLst>
      <p:ext uri="{BB962C8B-B14F-4D97-AF65-F5344CB8AC3E}">
        <p14:creationId xmlns:p14="http://schemas.microsoft.com/office/powerpoint/2010/main" val="13955960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0"/>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7"/>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1"/>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2" grpId="0" animBg="1"/>
      <p:bldP spid="20" grpId="0" animBg="1"/>
      <p:bldP spid="21" grpId="0" animBg="1"/>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IRC – İnternet Üzerinden Sohbet</a:t>
            </a:r>
            <a:endParaRPr lang="tr"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251520" y="1127125"/>
            <a:ext cx="8642350" cy="5183187"/>
          </a:xfrm>
        </p:spPr>
        <p:txBody>
          <a:bodyPr/>
          <a:lstStyle/>
          <a:p>
            <a:pPr marL="0" indent="0" algn="just" rtl="0">
              <a:buNone/>
            </a:pPr>
            <a:r>
              <a:rPr lang="tr" b="0" i="0" u="none" baseline="0"/>
              <a:t>Eski bir sohbet programı olsa da birçok suç alanında iletişim kurmak ve dosya alışverişi için hala kullanılıyor</a:t>
            </a:r>
          </a:p>
          <a:p>
            <a:pPr algn="just" rtl="0"/>
            <a:r>
              <a:rPr lang="tr" b="0" i="0" u="none" baseline="0"/>
              <a:t>Dünya genelinde bulunan sunucular - Metin tabanlı sanal toplantı odaları olan 'kanallar'</a:t>
            </a:r>
          </a:p>
          <a:p>
            <a:pPr lvl="1" algn="just" rtl="0"/>
            <a:r>
              <a:rPr lang="tr" b="0" i="0" u="none" baseline="0"/>
              <a:t>Kanal adları genellikle sohbet içeriğini yansıtır</a:t>
            </a:r>
          </a:p>
          <a:p>
            <a:pPr lvl="1" algn="just" rtl="0"/>
            <a:r>
              <a:rPr lang="tr" b="0" i="0" u="none" baseline="0"/>
              <a:t>Kullanıcı bir veya daha fazla kanala bağlanabilir</a:t>
            </a:r>
          </a:p>
          <a:p>
            <a:pPr lvl="1" algn="just" rtl="0"/>
            <a:r>
              <a:rPr lang="tr" b="0" i="0" u="none" baseline="0"/>
              <a:t>Çoğu kullanıcı dostu değil, ama etkilidir</a:t>
            </a:r>
          </a:p>
        </p:txBody>
      </p:sp>
      <p:pic>
        <p:nvPicPr>
          <p:cNvPr id="11268" name="Picture 4" descr="Mirc Logo Vector (.EPS) Free Download">
            <a:extLst>
              <a:ext uri="{FF2B5EF4-FFF2-40B4-BE49-F238E27FC236}">
                <a16:creationId xmlns:a16="http://schemas.microsoft.com/office/drawing/2014/main" id="{69E72874-354C-41DC-A6F1-B895A382D75E}"/>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985814" y="4448163"/>
            <a:ext cx="1906666" cy="193898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55295543"/>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IRC – İnternet Üzerinden Sohbet</a:t>
            </a:r>
            <a:endParaRPr lang="tr" sz="2000" dirty="0">
              <a:solidFill>
                <a:schemeClr val="bg1"/>
              </a:solidFill>
              <a:latin typeface="Verdana" charset="0"/>
              <a:cs typeface="Verdana" charset="0"/>
            </a:endParaRPr>
          </a:p>
        </p:txBody>
      </p:sp>
      <p:pic>
        <p:nvPicPr>
          <p:cNvPr id="3" name="Content Placeholder 2">
            <a:extLst>
              <a:ext uri="{FF2B5EF4-FFF2-40B4-BE49-F238E27FC236}">
                <a16:creationId xmlns:a16="http://schemas.microsoft.com/office/drawing/2014/main" id="{1E87ED17-FC68-4392-B1AA-F4FFDE0F306D}"/>
              </a:ext>
            </a:extLst>
          </p:cNvPr>
          <p:cNvPicPr>
            <a:picLocks noGrp="1" noChangeAspect="1"/>
          </p:cNvPicPr>
          <p:nvPr>
            <p:ph idx="4294967295"/>
          </p:nvPr>
        </p:nvPicPr>
        <p:blipFill>
          <a:blip r:embed="rId3" cstate="print"/>
          <a:stretch>
            <a:fillRect/>
          </a:stretch>
        </p:blipFill>
        <p:spPr>
          <a:xfrm>
            <a:off x="225703" y="1379833"/>
            <a:ext cx="8642350" cy="4618037"/>
          </a:xfrm>
          <a:prstGeom prst="rect">
            <a:avLst/>
          </a:prstGeom>
          <a:ln>
            <a:solidFill>
              <a:srgbClr val="0070C0"/>
            </a:solidFill>
          </a:ln>
        </p:spPr>
      </p:pic>
    </p:spTree>
    <p:extLst>
      <p:ext uri="{BB962C8B-B14F-4D97-AF65-F5344CB8AC3E}">
        <p14:creationId xmlns:p14="http://schemas.microsoft.com/office/powerpoint/2010/main" val="3169712384"/>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Anında Mesajlaşma</a:t>
            </a:r>
            <a:endParaRPr lang="tr"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250825" y="1128685"/>
            <a:ext cx="8642350" cy="3887787"/>
          </a:xfrm>
        </p:spPr>
        <p:txBody>
          <a:bodyPr/>
          <a:lstStyle/>
          <a:p>
            <a:pPr marL="0" indent="0" algn="just" rtl="0">
              <a:buNone/>
            </a:pPr>
            <a:r>
              <a:rPr lang="tr" b="0" i="0" u="none" baseline="0"/>
              <a:t>Haberleşme eskiden cep telefonu aramaları ile yapılıyordu</a:t>
            </a:r>
          </a:p>
          <a:p>
            <a:pPr algn="just" rtl="0"/>
            <a:r>
              <a:rPr lang="tr" b="0" i="0" u="none" baseline="0"/>
              <a:t>Bunu sohbet programları ve SMS izledi</a:t>
            </a:r>
          </a:p>
          <a:p>
            <a:pPr algn="just" rtl="0"/>
            <a:r>
              <a:rPr lang="tr" b="0" i="0" u="none" baseline="0"/>
              <a:t>Trend, hem bilgisayarlarda hem de mobil cihazlarda metin, resim ve video özellikli mesajlaşma hizmetleriyle devam ediyor</a:t>
            </a:r>
          </a:p>
          <a:p>
            <a:pPr algn="just" rtl="0"/>
            <a:r>
              <a:rPr lang="tr" b="0" i="0" u="none" baseline="0"/>
              <a:t>İletişimi şifreleme çalışmaları da sürüyor</a:t>
            </a:r>
          </a:p>
          <a:p>
            <a:pPr algn="just" rtl="0"/>
            <a:endParaRPr lang="tr" dirty="0"/>
          </a:p>
        </p:txBody>
      </p:sp>
      <p:pic>
        <p:nvPicPr>
          <p:cNvPr id="3076" name="Picture 4" descr="WhatsApp - Wikipedia">
            <a:extLst>
              <a:ext uri="{FF2B5EF4-FFF2-40B4-BE49-F238E27FC236}">
                <a16:creationId xmlns:a16="http://schemas.microsoft.com/office/drawing/2014/main" id="{2AE00185-4A8E-4F8D-96C8-670B20409604}"/>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659944" y="4817384"/>
            <a:ext cx="1824112" cy="1831744"/>
          </a:xfrm>
          <a:prstGeom prst="rect">
            <a:avLst/>
          </a:prstGeom>
          <a:noFill/>
          <a:extLst>
            <a:ext uri="{909E8E84-426E-40DD-AFC4-6F175D3DCCD1}">
              <a14:hiddenFill xmlns:a14="http://schemas.microsoft.com/office/drawing/2010/main">
                <a:solidFill>
                  <a:srgbClr val="FFFFFF"/>
                </a:solidFill>
              </a14:hiddenFill>
            </a:ext>
          </a:extLst>
        </p:spPr>
      </p:pic>
      <p:pic>
        <p:nvPicPr>
          <p:cNvPr id="3074" name="Picture 2" descr="Messenger – Text and Video Chat for Free - Apps on Google Play">
            <a:extLst>
              <a:ext uri="{FF2B5EF4-FFF2-40B4-BE49-F238E27FC236}">
                <a16:creationId xmlns:a16="http://schemas.microsoft.com/office/drawing/2014/main" id="{D206D31B-0534-4154-B495-E562E5DA6522}"/>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188188" y="4910100"/>
            <a:ext cx="1646312" cy="1646312"/>
          </a:xfrm>
          <a:prstGeom prst="rect">
            <a:avLst/>
          </a:prstGeom>
          <a:noFill/>
          <a:extLst>
            <a:ext uri="{909E8E84-426E-40DD-AFC4-6F175D3DCCD1}">
              <a14:hiddenFill xmlns:a14="http://schemas.microsoft.com/office/drawing/2010/main">
                <a:solidFill>
                  <a:srgbClr val="FFFFFF"/>
                </a:solidFill>
              </a14:hiddenFill>
            </a:ext>
          </a:extLst>
        </p:spPr>
      </p:pic>
      <p:pic>
        <p:nvPicPr>
          <p:cNvPr id="3080" name="Picture 8" descr="Telegram Web">
            <a:extLst>
              <a:ext uri="{FF2B5EF4-FFF2-40B4-BE49-F238E27FC236}">
                <a16:creationId xmlns:a16="http://schemas.microsoft.com/office/drawing/2014/main" id="{C0967B9E-5010-4D2C-8950-336359F00FE3}"/>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482974" y="5061222"/>
            <a:ext cx="1344067" cy="134406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22600726"/>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VOIP – İnternet üzerinden sesli iletişim</a:t>
            </a:r>
            <a:endParaRPr lang="tr"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250825" y="1125141"/>
            <a:ext cx="8642350" cy="3455987"/>
          </a:xfrm>
        </p:spPr>
        <p:txBody>
          <a:bodyPr/>
          <a:lstStyle/>
          <a:p>
            <a:pPr marL="0" indent="0" algn="just" rtl="0">
              <a:buNone/>
            </a:pPr>
            <a:r>
              <a:rPr lang="tr" b="0" i="0" u="none" baseline="0"/>
              <a:t>İnternet üzerinden telefon aramasına benzeyen, büyük olasılıkla şifreli aramalar yapma imkanı</a:t>
            </a:r>
          </a:p>
          <a:p>
            <a:pPr algn="just" rtl="0"/>
            <a:r>
              <a:rPr lang="tr" b="0" i="0" u="none" baseline="0"/>
              <a:t>Donanım dışında hiçbir ücret ödemeden gerçek zamanlı iletişim kanalı</a:t>
            </a:r>
          </a:p>
          <a:p>
            <a:pPr algn="just" rtl="0"/>
            <a:r>
              <a:rPr lang="tr" b="0" i="0" u="none" baseline="0"/>
              <a:t>İlk olarak 1973'te tasarlandı ve 1996'da hayata geçirildi</a:t>
            </a:r>
          </a:p>
          <a:p>
            <a:pPr algn="just" rtl="0"/>
            <a:r>
              <a:rPr lang="tr" b="0" i="0" u="none" baseline="0"/>
              <a:t>Özellikle İnternet hızının iyi olduğu yerlerde yaygındır</a:t>
            </a:r>
          </a:p>
        </p:txBody>
      </p:sp>
      <p:pic>
        <p:nvPicPr>
          <p:cNvPr id="8" name="Picture 2">
            <a:extLst>
              <a:ext uri="{FF2B5EF4-FFF2-40B4-BE49-F238E27FC236}">
                <a16:creationId xmlns:a16="http://schemas.microsoft.com/office/drawing/2014/main" id="{65835C29-AC2F-40BD-B505-57DFA0843EE8}"/>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238250" y="4581128"/>
            <a:ext cx="6667500" cy="1885950"/>
          </a:xfrm>
          <a:prstGeom prst="rect">
            <a:avLst/>
          </a:prstGeom>
          <a:noFill/>
          <a:ln>
            <a:solidFill>
              <a:schemeClr val="accent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84066294"/>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VOIP – İnternet üzerinden sesli iletişim</a:t>
            </a:r>
            <a:endParaRPr lang="tr" sz="2000" dirty="0">
              <a:solidFill>
                <a:schemeClr val="bg1"/>
              </a:solidFill>
              <a:latin typeface="Verdana" charset="0"/>
              <a:cs typeface="Verdana" charset="0"/>
            </a:endParaRPr>
          </a:p>
        </p:txBody>
      </p:sp>
      <p:pic>
        <p:nvPicPr>
          <p:cNvPr id="5126" name="Picture 6">
            <a:extLst>
              <a:ext uri="{FF2B5EF4-FFF2-40B4-BE49-F238E27FC236}">
                <a16:creationId xmlns:a16="http://schemas.microsoft.com/office/drawing/2014/main" id="{E2F2C615-F89A-4169-90BB-06166F1A8815}"/>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522081" y="1184417"/>
            <a:ext cx="1907704" cy="2842853"/>
          </a:xfrm>
          <a:prstGeom prst="rect">
            <a:avLst/>
          </a:prstGeom>
          <a:noFill/>
          <a:extLst>
            <a:ext uri="{909E8E84-426E-40DD-AFC4-6F175D3DCCD1}">
              <a14:hiddenFill xmlns:a14="http://schemas.microsoft.com/office/drawing/2010/main">
                <a:solidFill>
                  <a:srgbClr val="FFFFFF"/>
                </a:solidFill>
              </a14:hiddenFill>
            </a:ext>
          </a:extLst>
        </p:spPr>
      </p:pic>
      <p:pic>
        <p:nvPicPr>
          <p:cNvPr id="5124" name="Picture 4" descr="upload.wikimedia.org/wikipedia/commons/thumb/2/...">
            <a:extLst>
              <a:ext uri="{FF2B5EF4-FFF2-40B4-BE49-F238E27FC236}">
                <a16:creationId xmlns:a16="http://schemas.microsoft.com/office/drawing/2014/main" id="{7E73D4B7-AB1B-42D7-84C5-748B32C50910}"/>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49498" y="1340768"/>
            <a:ext cx="1907704" cy="1124088"/>
          </a:xfrm>
          <a:prstGeom prst="rect">
            <a:avLst/>
          </a:prstGeom>
          <a:noFill/>
          <a:extLst>
            <a:ext uri="{909E8E84-426E-40DD-AFC4-6F175D3DCCD1}">
              <a14:hiddenFill xmlns:a14="http://schemas.microsoft.com/office/drawing/2010/main">
                <a:solidFill>
                  <a:srgbClr val="FFFFFF"/>
                </a:solidFill>
              </a14:hiddenFill>
            </a:ext>
          </a:extLst>
        </p:spPr>
      </p:pic>
      <p:pic>
        <p:nvPicPr>
          <p:cNvPr id="5130" name="Picture 10">
            <a:extLst>
              <a:ext uri="{FF2B5EF4-FFF2-40B4-BE49-F238E27FC236}">
                <a16:creationId xmlns:a16="http://schemas.microsoft.com/office/drawing/2014/main" id="{BF0797DA-E6C7-4D84-A311-171E35EED768}"/>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150096" y="1536580"/>
            <a:ext cx="2843808" cy="1033349"/>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2" descr="Messenger – Text and Video Chat for Free - Apps on Google Play">
            <a:extLst>
              <a:ext uri="{FF2B5EF4-FFF2-40B4-BE49-F238E27FC236}">
                <a16:creationId xmlns:a16="http://schemas.microsoft.com/office/drawing/2014/main" id="{1226D53A-6083-4570-9475-499B4ED8FC73}"/>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80194" y="2605844"/>
            <a:ext cx="1646312" cy="1646312"/>
          </a:xfrm>
          <a:prstGeom prst="rect">
            <a:avLst/>
          </a:prstGeom>
          <a:noFill/>
          <a:extLst>
            <a:ext uri="{909E8E84-426E-40DD-AFC4-6F175D3DCCD1}">
              <a14:hiddenFill xmlns:a14="http://schemas.microsoft.com/office/drawing/2010/main">
                <a:solidFill>
                  <a:srgbClr val="FFFFFF"/>
                </a:solidFill>
              </a14:hiddenFill>
            </a:ext>
          </a:extLst>
        </p:spPr>
      </p:pic>
      <p:pic>
        <p:nvPicPr>
          <p:cNvPr id="5132" name="Picture 12">
            <a:extLst>
              <a:ext uri="{FF2B5EF4-FFF2-40B4-BE49-F238E27FC236}">
                <a16:creationId xmlns:a16="http://schemas.microsoft.com/office/drawing/2014/main" id="{948F2E81-CBE5-475A-BE52-91C6AD54606A}"/>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478606" y="2731733"/>
            <a:ext cx="3263197" cy="1794758"/>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a:extLst>
              <a:ext uri="{FF2B5EF4-FFF2-40B4-BE49-F238E27FC236}">
                <a16:creationId xmlns:a16="http://schemas.microsoft.com/office/drawing/2014/main" id="{6BB130AC-6F8D-4040-BEB9-16CD8704DEA6}"/>
              </a:ext>
            </a:extLst>
          </p:cNvPr>
          <p:cNvPicPr>
            <a:picLocks noChangeAspect="1"/>
          </p:cNvPicPr>
          <p:nvPr/>
        </p:nvPicPr>
        <p:blipFill>
          <a:blip r:embed="rId8" cstate="print"/>
          <a:stretch>
            <a:fillRect/>
          </a:stretch>
        </p:blipFill>
        <p:spPr>
          <a:xfrm>
            <a:off x="5993904" y="4095394"/>
            <a:ext cx="2983433" cy="2214918"/>
          </a:xfrm>
          <a:prstGeom prst="rect">
            <a:avLst/>
          </a:prstGeom>
          <a:ln>
            <a:solidFill>
              <a:schemeClr val="accent1"/>
            </a:solidFill>
          </a:ln>
        </p:spPr>
      </p:pic>
      <p:pic>
        <p:nvPicPr>
          <p:cNvPr id="14" name="Picture 4" descr="WhatsApp - Wikipedia">
            <a:extLst>
              <a:ext uri="{FF2B5EF4-FFF2-40B4-BE49-F238E27FC236}">
                <a16:creationId xmlns:a16="http://schemas.microsoft.com/office/drawing/2014/main" id="{3D1197CC-4346-4842-9A5F-3C0ADFD96EBB}"/>
              </a:ext>
            </a:extLst>
          </p:cNvPr>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491294" y="4393144"/>
            <a:ext cx="1824112" cy="183174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3686012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Cihazlar için yaygın bileşenler</a:t>
            </a:r>
            <a:endParaRPr lang="tr" sz="2000" dirty="0">
              <a:solidFill>
                <a:schemeClr val="bg1"/>
              </a:solidFill>
              <a:latin typeface="Verdana" charset="0"/>
              <a:cs typeface="Verdana" charset="0"/>
            </a:endParaRPr>
          </a:p>
        </p:txBody>
      </p:sp>
      <p:sp>
        <p:nvSpPr>
          <p:cNvPr id="14" name="Content Placeholder 13">
            <a:extLst>
              <a:ext uri="{FF2B5EF4-FFF2-40B4-BE49-F238E27FC236}">
                <a16:creationId xmlns:a16="http://schemas.microsoft.com/office/drawing/2014/main" id="{77FF4E35-B421-410B-8887-876DD806FF8C}"/>
              </a:ext>
            </a:extLst>
          </p:cNvPr>
          <p:cNvSpPr>
            <a:spLocks noGrp="1"/>
          </p:cNvSpPr>
          <p:nvPr>
            <p:ph idx="4294967295"/>
          </p:nvPr>
        </p:nvSpPr>
        <p:spPr>
          <a:xfrm>
            <a:off x="914400" y="1321120"/>
            <a:ext cx="8229600" cy="4856163"/>
          </a:xfrm>
          <a:prstGeom prst="rect">
            <a:avLst/>
          </a:prstGeom>
        </p:spPr>
        <p:txBody>
          <a:bodyPr/>
          <a:lstStyle/>
          <a:p>
            <a:pPr algn="l" rtl="0"/>
            <a:r>
              <a:rPr lang="tr" b="0" i="0" u="none" baseline="0" dirty="0"/>
              <a:t>Donanımlar</a:t>
            </a:r>
          </a:p>
          <a:p>
            <a:pPr algn="l" rtl="0"/>
            <a:r>
              <a:rPr lang="tr" b="0" i="0" u="none" baseline="0" dirty="0"/>
              <a:t>Yazılım</a:t>
            </a:r>
          </a:p>
        </p:txBody>
      </p:sp>
      <p:pic>
        <p:nvPicPr>
          <p:cNvPr id="15" name="Picture 14" descr="Screen Shot 2017-05-30 at 21.52.09.png">
            <a:extLst>
              <a:ext uri="{FF2B5EF4-FFF2-40B4-BE49-F238E27FC236}">
                <a16:creationId xmlns:a16="http://schemas.microsoft.com/office/drawing/2014/main" id="{AC320B7D-DC07-4E98-ABEF-867AB494847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42834" y="2680686"/>
            <a:ext cx="7058332" cy="2885158"/>
          </a:xfrm>
          <a:prstGeom prst="rect">
            <a:avLst/>
          </a:prstGeom>
          <a:ln>
            <a:solidFill>
              <a:srgbClr val="5B9BD5"/>
            </a:solidFill>
          </a:ln>
        </p:spPr>
      </p:pic>
    </p:spTree>
    <p:extLst>
      <p:ext uri="{BB962C8B-B14F-4D97-AF65-F5344CB8AC3E}">
        <p14:creationId xmlns:p14="http://schemas.microsoft.com/office/powerpoint/2010/main" val="1249757844"/>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7">
            <a:extLst>
              <a:ext uri="{FF2B5EF4-FFF2-40B4-BE49-F238E27FC236}">
                <a16:creationId xmlns:a16="http://schemas.microsoft.com/office/drawing/2014/main" id="{5E4BDDFE-543C-4491-903D-8D13C0DC1FBA}"/>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Bilgi kontrolü</a:t>
            </a:r>
            <a:endParaRPr lang="tr" sz="2000" dirty="0">
              <a:solidFill>
                <a:schemeClr val="bg1"/>
              </a:solidFill>
              <a:latin typeface="Verdana" charset="0"/>
              <a:cs typeface="Verdana" charset="0"/>
            </a:endParaRPr>
          </a:p>
        </p:txBody>
      </p:sp>
      <p:sp>
        <p:nvSpPr>
          <p:cNvPr id="11" name="TextBox 10">
            <a:extLst>
              <a:ext uri="{FF2B5EF4-FFF2-40B4-BE49-F238E27FC236}">
                <a16:creationId xmlns:a16="http://schemas.microsoft.com/office/drawing/2014/main" id="{9D3848A9-4745-4BB6-B8CB-6C939829A8B8}"/>
              </a:ext>
            </a:extLst>
          </p:cNvPr>
          <p:cNvSpPr txBox="1"/>
          <p:nvPr/>
        </p:nvSpPr>
        <p:spPr>
          <a:xfrm>
            <a:off x="588962" y="1281981"/>
            <a:ext cx="8030033" cy="830997"/>
          </a:xfrm>
          <a:prstGeom prst="rect">
            <a:avLst/>
          </a:prstGeom>
          <a:solidFill>
            <a:srgbClr val="BDD8F3"/>
          </a:solidFill>
        </p:spPr>
        <p:txBody>
          <a:bodyPr wrap="square" rtlCol="0">
            <a:spAutoFit/>
          </a:bodyPr>
          <a:lstStyle/>
          <a:p>
            <a:pPr algn="ctr" rtl="0"/>
            <a:r>
              <a:rPr lang="tr" sz="2400" b="0" i="0" u="none" baseline="0">
                <a:solidFill>
                  <a:schemeClr val="tx1">
                    <a:lumMod val="65000"/>
                    <a:lumOff val="35000"/>
                  </a:schemeClr>
                </a:solidFill>
                <a:latin typeface="+mj-lt"/>
              </a:rPr>
              <a:t>Bu uygulamalardan hangisi diğer ağ kullanıcılarının paylaştığı dosyaları aramanıza ve indirmenize olanak tanır?</a:t>
            </a:r>
          </a:p>
        </p:txBody>
      </p:sp>
      <p:sp>
        <p:nvSpPr>
          <p:cNvPr id="13" name="TextBox 12">
            <a:extLst>
              <a:ext uri="{FF2B5EF4-FFF2-40B4-BE49-F238E27FC236}">
                <a16:creationId xmlns:a16="http://schemas.microsoft.com/office/drawing/2014/main" id="{30BD4572-BAB1-4568-B64C-2A9116F6F527}"/>
              </a:ext>
            </a:extLst>
          </p:cNvPr>
          <p:cNvSpPr txBox="1"/>
          <p:nvPr/>
        </p:nvSpPr>
        <p:spPr>
          <a:xfrm>
            <a:off x="588963" y="2342446"/>
            <a:ext cx="8030032" cy="1569660"/>
          </a:xfrm>
          <a:prstGeom prst="rect">
            <a:avLst/>
          </a:prstGeom>
          <a:solidFill>
            <a:srgbClr val="F08A34"/>
          </a:solidFill>
        </p:spPr>
        <p:txBody>
          <a:bodyPr wrap="square" rtlCol="0">
            <a:spAutoFit/>
          </a:bodyPr>
          <a:lstStyle/>
          <a:p>
            <a:pPr marL="1828800" lvl="3" indent="-457200" algn="l" rtl="0">
              <a:buAutoNum type="alphaUcPeriod"/>
            </a:pPr>
            <a:r>
              <a:rPr lang="tr" sz="2400" b="0" i="0" u="none" baseline="0">
                <a:solidFill>
                  <a:schemeClr val="bg1"/>
                </a:solidFill>
                <a:latin typeface="+mj-lt"/>
              </a:rPr>
              <a:t>Eşler arası ağ</a:t>
            </a:r>
          </a:p>
          <a:p>
            <a:pPr marL="1828800" lvl="3" indent="-457200" algn="l" rtl="0">
              <a:buAutoNum type="alphaUcPeriod"/>
            </a:pPr>
            <a:r>
              <a:rPr lang="tr" sz="2400" b="0" i="0" u="none" baseline="0">
                <a:solidFill>
                  <a:schemeClr val="bg1"/>
                </a:solidFill>
                <a:latin typeface="+mj-lt"/>
              </a:rPr>
              <a:t>VoIP ağı</a:t>
            </a:r>
          </a:p>
          <a:p>
            <a:pPr marL="1828800" lvl="3" indent="-457200" algn="l" rtl="0">
              <a:buAutoNum type="alphaUcPeriod"/>
            </a:pPr>
            <a:r>
              <a:rPr lang="tr" sz="2400" b="0" i="0" u="none" baseline="0">
                <a:solidFill>
                  <a:schemeClr val="bg1"/>
                </a:solidFill>
                <a:latin typeface="+mj-lt"/>
              </a:rPr>
              <a:t>İnternet Üzerinden Sohbet</a:t>
            </a:r>
          </a:p>
          <a:p>
            <a:pPr marL="1828800" lvl="3" indent="-457200" algn="l" rtl="0">
              <a:buAutoNum type="alphaUcPeriod"/>
            </a:pPr>
            <a:r>
              <a:rPr lang="tr" sz="2400" b="0" i="0" u="none" baseline="0">
                <a:solidFill>
                  <a:schemeClr val="bg1"/>
                </a:solidFill>
                <a:latin typeface="+mj-lt"/>
              </a:rPr>
              <a:t>Çevrim içi oyun uygulaması</a:t>
            </a:r>
          </a:p>
        </p:txBody>
      </p:sp>
      <p:sp>
        <p:nvSpPr>
          <p:cNvPr id="12" name="TextBox 11">
            <a:extLst>
              <a:ext uri="{FF2B5EF4-FFF2-40B4-BE49-F238E27FC236}">
                <a16:creationId xmlns:a16="http://schemas.microsoft.com/office/drawing/2014/main" id="{E75702A7-7EF5-41B1-83AA-F3F0AACE8FD2}"/>
              </a:ext>
            </a:extLst>
          </p:cNvPr>
          <p:cNvSpPr txBox="1"/>
          <p:nvPr/>
        </p:nvSpPr>
        <p:spPr>
          <a:xfrm>
            <a:off x="588962" y="4141574"/>
            <a:ext cx="8030032" cy="2308324"/>
          </a:xfrm>
          <a:prstGeom prst="rect">
            <a:avLst/>
          </a:prstGeom>
          <a:solidFill>
            <a:schemeClr val="tx1">
              <a:lumMod val="65000"/>
              <a:lumOff val="35000"/>
            </a:schemeClr>
          </a:solidFill>
        </p:spPr>
        <p:txBody>
          <a:bodyPr wrap="square" rtlCol="0">
            <a:spAutoFit/>
          </a:bodyPr>
          <a:lstStyle/>
          <a:p>
            <a:pPr algn="ctr" rtl="0"/>
            <a:r>
              <a:rPr lang="tr" sz="2400" b="0" i="0" u="none" baseline="0" dirty="0">
                <a:solidFill>
                  <a:schemeClr val="bg1"/>
                </a:solidFill>
                <a:latin typeface="+mj-lt"/>
              </a:rPr>
              <a:t>Doğru cevap A</a:t>
            </a:r>
          </a:p>
          <a:p>
            <a:pPr algn="ctr" rtl="0"/>
            <a:endParaRPr lang="tr" sz="2400" dirty="0">
              <a:solidFill>
                <a:schemeClr val="bg1"/>
              </a:solidFill>
              <a:latin typeface="+mj-lt"/>
            </a:endParaRPr>
          </a:p>
          <a:p>
            <a:pPr algn="ctr" rtl="0"/>
            <a:r>
              <a:rPr lang="tr" sz="2400" b="0" i="0" u="none" baseline="0" dirty="0">
                <a:solidFill>
                  <a:schemeClr val="bg1"/>
                </a:solidFill>
                <a:latin typeface="+mj-lt"/>
              </a:rPr>
              <a:t>Eşler arası ağlar kullanıcıların dosyalarını paylaşıma sunmasına ve dosyaları isim, tür, sanatçı veya yazarına göre aramasına olanak tanır. Ağda birçok yasa dışı dosya mevcuttur.</a:t>
            </a:r>
          </a:p>
          <a:p>
            <a:pPr algn="ctr" rtl="0"/>
            <a:r>
              <a:rPr lang="tr" sz="2400" b="0" i="0" u="none" baseline="0" dirty="0">
                <a:solidFill>
                  <a:schemeClr val="bg1"/>
                </a:solidFill>
                <a:latin typeface="+mj-lt"/>
              </a:rPr>
              <a:t>Aynısı, bu kadar önemli derecede olmasa da IRC için de geçerlidir.</a:t>
            </a:r>
          </a:p>
        </p:txBody>
      </p:sp>
    </p:spTree>
    <p:extLst>
      <p:ext uri="{BB962C8B-B14F-4D97-AF65-F5344CB8AC3E}">
        <p14:creationId xmlns:p14="http://schemas.microsoft.com/office/powerpoint/2010/main" val="5807253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3" grpId="0" animBg="1"/>
      <p:bldP spid="12" grpId="0" animBg="1"/>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455336783"/>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BA244C-489D-417D-B8AB-CB954192CB36}"/>
              </a:ext>
            </a:extLst>
          </p:cNvPr>
          <p:cNvSpPr>
            <a:spLocks noGrp="1"/>
          </p:cNvSpPr>
          <p:nvPr>
            <p:ph type="title"/>
          </p:nvPr>
        </p:nvSpPr>
        <p:spPr/>
        <p:txBody>
          <a:bodyPr/>
          <a:lstStyle/>
          <a:p>
            <a:pPr algn="l" rtl="0"/>
            <a:r>
              <a:rPr lang="tr" b="1" i="0" u="none" baseline="0" dirty="0" smtClean="0"/>
              <a:t>Derİn </a:t>
            </a:r>
            <a:r>
              <a:rPr lang="tr" b="1" i="0" u="none" baseline="0" dirty="0"/>
              <a:t>ağ, </a:t>
            </a:r>
            <a:r>
              <a:rPr lang="tr" b="1" i="0" u="none" baseline="0" dirty="0" smtClean="0"/>
              <a:t>anonİmlik </a:t>
            </a:r>
            <a:r>
              <a:rPr lang="tr" b="1" i="0" u="none" baseline="0" dirty="0"/>
              <a:t>ve </a:t>
            </a:r>
            <a:r>
              <a:rPr lang="tr" b="1" i="0" u="none" baseline="0" dirty="0" smtClean="0"/>
              <a:t>karanlIk </a:t>
            </a:r>
            <a:r>
              <a:rPr lang="tr" b="1" i="0" u="none" baseline="0" dirty="0"/>
              <a:t>ağ</a:t>
            </a:r>
          </a:p>
        </p:txBody>
      </p:sp>
      <p:sp>
        <p:nvSpPr>
          <p:cNvPr id="3" name="Text Placeholder 2">
            <a:extLst>
              <a:ext uri="{FF2B5EF4-FFF2-40B4-BE49-F238E27FC236}">
                <a16:creationId xmlns:a16="http://schemas.microsoft.com/office/drawing/2014/main" id="{E380FE40-902C-48A0-8E4E-962AA387FB67}"/>
              </a:ext>
            </a:extLst>
          </p:cNvPr>
          <p:cNvSpPr>
            <a:spLocks noGrp="1"/>
          </p:cNvSpPr>
          <p:nvPr>
            <p:ph type="body" idx="1"/>
          </p:nvPr>
        </p:nvSpPr>
        <p:spPr/>
        <p:txBody>
          <a:bodyPr/>
          <a:lstStyle/>
          <a:p>
            <a:pPr algn="l" rtl="0"/>
            <a:r>
              <a:rPr lang="tr" b="0" i="0" u="none" baseline="0"/>
              <a:t>Bilgisayar ve İnternet ile İlgili Temel Bilgiler</a:t>
            </a:r>
          </a:p>
        </p:txBody>
      </p:sp>
      <p:sp>
        <p:nvSpPr>
          <p:cNvPr id="9" name="TextBox 7">
            <a:extLst>
              <a:ext uri="{FF2B5EF4-FFF2-40B4-BE49-F238E27FC236}">
                <a16:creationId xmlns:a16="http://schemas.microsoft.com/office/drawing/2014/main" id="{7B9BC96D-6AC8-4249-9F3D-D92372DB1900}"/>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Bölüm 5</a:t>
            </a:r>
            <a:endParaRPr lang="tr" sz="2000" dirty="0">
              <a:solidFill>
                <a:schemeClr val="bg1"/>
              </a:solidFill>
              <a:latin typeface="Verdana" charset="0"/>
              <a:cs typeface="Verdana" charset="0"/>
            </a:endParaRPr>
          </a:p>
        </p:txBody>
      </p:sp>
    </p:spTree>
    <p:extLst>
      <p:ext uri="{BB962C8B-B14F-4D97-AF65-F5344CB8AC3E}">
        <p14:creationId xmlns:p14="http://schemas.microsoft.com/office/powerpoint/2010/main" val="129192018"/>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Derin Ağ</a:t>
            </a:r>
            <a:endParaRPr lang="tr"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165130" y="1127125"/>
            <a:ext cx="2736850" cy="5183187"/>
          </a:xfrm>
        </p:spPr>
        <p:txBody>
          <a:bodyPr/>
          <a:lstStyle/>
          <a:p>
            <a:pPr marL="0" indent="0" algn="l" rtl="0">
              <a:buNone/>
            </a:pPr>
            <a:r>
              <a:rPr lang="tr" b="0" i="0" u="none" baseline="0"/>
              <a:t>Bunun gibi resimler İnternetin bu kısmını göstermek için sıklıkla kullanılır</a:t>
            </a:r>
          </a:p>
          <a:p>
            <a:pPr marL="0" indent="0" algn="l" rtl="0">
              <a:buNone/>
            </a:pPr>
            <a:r>
              <a:rPr lang="tr" b="0" i="0" u="none" baseline="0"/>
              <a:t>Rakamlar tahminidir, ancak yeterince yakın değerlerdir! </a:t>
            </a:r>
          </a:p>
        </p:txBody>
      </p:sp>
      <p:pic>
        <p:nvPicPr>
          <p:cNvPr id="6146" name="Picture 2">
            <a:extLst>
              <a:ext uri="{FF2B5EF4-FFF2-40B4-BE49-F238E27FC236}">
                <a16:creationId xmlns:a16="http://schemas.microsoft.com/office/drawing/2014/main" id="{EAFEBCCA-97B2-4992-AA79-15B7BCB82BEC}"/>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096260" y="1143719"/>
            <a:ext cx="5905500" cy="5324475"/>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162F1C13-2706-47C5-83F4-EC31E90AAB62}"/>
              </a:ext>
            </a:extLst>
          </p:cNvPr>
          <p:cNvSpPr txBox="1"/>
          <p:nvPr/>
        </p:nvSpPr>
        <p:spPr>
          <a:xfrm>
            <a:off x="6463774" y="1340582"/>
            <a:ext cx="2515096" cy="707886"/>
          </a:xfrm>
          <a:prstGeom prst="rect">
            <a:avLst/>
          </a:prstGeom>
          <a:solidFill>
            <a:srgbClr val="F08A34"/>
          </a:solidFill>
        </p:spPr>
        <p:txBody>
          <a:bodyPr wrap="square" rtlCol="0">
            <a:spAutoFit/>
          </a:bodyPr>
          <a:lstStyle/>
          <a:p>
            <a:pPr algn="ctr" rtl="0"/>
            <a:r>
              <a:rPr lang="tr" sz="2000" b="0" i="0" u="none" baseline="0">
                <a:solidFill>
                  <a:schemeClr val="bg1"/>
                </a:solidFill>
                <a:latin typeface="+mj-lt"/>
              </a:rPr>
              <a:t>Sayfaların araması yapılabilir ve bağlantısı paylaşılabilir</a:t>
            </a:r>
          </a:p>
        </p:txBody>
      </p:sp>
      <p:sp>
        <p:nvSpPr>
          <p:cNvPr id="13" name="TextBox 12">
            <a:extLst>
              <a:ext uri="{FF2B5EF4-FFF2-40B4-BE49-F238E27FC236}">
                <a16:creationId xmlns:a16="http://schemas.microsoft.com/office/drawing/2014/main" id="{F5203859-7460-4E33-9E6B-696BCE8C570F}"/>
              </a:ext>
            </a:extLst>
          </p:cNvPr>
          <p:cNvSpPr txBox="1"/>
          <p:nvPr/>
        </p:nvSpPr>
        <p:spPr>
          <a:xfrm>
            <a:off x="6208295" y="2535489"/>
            <a:ext cx="2780889" cy="3046988"/>
          </a:xfrm>
          <a:prstGeom prst="rect">
            <a:avLst/>
          </a:prstGeom>
          <a:solidFill>
            <a:srgbClr val="BDD8F3"/>
          </a:solidFill>
        </p:spPr>
        <p:txBody>
          <a:bodyPr wrap="square" rtlCol="0">
            <a:spAutoFit/>
          </a:bodyPr>
          <a:lstStyle/>
          <a:p>
            <a:pPr algn="ctr" rtl="0"/>
            <a:r>
              <a:rPr lang="tr" sz="2400" b="0" i="0" u="none" baseline="0" dirty="0">
                <a:solidFill>
                  <a:schemeClr val="tx1">
                    <a:lumMod val="65000"/>
                    <a:lumOff val="35000"/>
                  </a:schemeClr>
                </a:solidFill>
                <a:latin typeface="+mj-lt"/>
              </a:rPr>
              <a:t>Sayfalar bağlantısızdır ve erişim için tam URL'nin bilinmesi</a:t>
            </a:r>
          </a:p>
          <a:p>
            <a:pPr algn="ctr" rtl="0"/>
            <a:r>
              <a:rPr lang="tr" sz="2400" b="0" i="0" u="none" baseline="0" dirty="0">
                <a:solidFill>
                  <a:schemeClr val="tx1">
                    <a:lumMod val="65000"/>
                    <a:lumOff val="35000"/>
                  </a:schemeClr>
                </a:solidFill>
                <a:latin typeface="+mj-lt"/>
              </a:rPr>
              <a:t>veya kimlik tespiti için kullanıcı adı ve şifrelerin bilinmesi gerekir </a:t>
            </a:r>
          </a:p>
        </p:txBody>
      </p:sp>
      <p:sp>
        <p:nvSpPr>
          <p:cNvPr id="14" name="TextBox 13">
            <a:extLst>
              <a:ext uri="{FF2B5EF4-FFF2-40B4-BE49-F238E27FC236}">
                <a16:creationId xmlns:a16="http://schemas.microsoft.com/office/drawing/2014/main" id="{D83DFBD0-6BFD-461F-8DE5-C5440FDC6171}"/>
              </a:ext>
            </a:extLst>
          </p:cNvPr>
          <p:cNvSpPr txBox="1"/>
          <p:nvPr/>
        </p:nvSpPr>
        <p:spPr>
          <a:xfrm>
            <a:off x="5984492" y="5481611"/>
            <a:ext cx="3119491" cy="830997"/>
          </a:xfrm>
          <a:prstGeom prst="rect">
            <a:avLst/>
          </a:prstGeom>
          <a:solidFill>
            <a:sysClr val="windowText" lastClr="000000">
              <a:lumMod val="65000"/>
              <a:lumOff val="35000"/>
            </a:sysClr>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 sz="2400" b="0" i="0" u="none" strike="noStrike" kern="0" cap="none" spc="0" normalizeH="0" baseline="0" dirty="0">
                <a:ln>
                  <a:noFill/>
                </a:ln>
                <a:solidFill>
                  <a:prstClr val="white"/>
                </a:solidFill>
                <a:effectLst/>
                <a:uLnTx/>
                <a:uFillTx/>
                <a:latin typeface="Calibri"/>
                <a:ea typeface="ＭＳ Ｐゴシック" pitchFamily="-107" charset="-128"/>
              </a:rPr>
              <a:t>Erişim için ısmarlama yazılıma ihtiyaç duyulur</a:t>
            </a:r>
          </a:p>
        </p:txBody>
      </p:sp>
    </p:spTree>
    <p:extLst>
      <p:ext uri="{BB962C8B-B14F-4D97-AF65-F5344CB8AC3E}">
        <p14:creationId xmlns:p14="http://schemas.microsoft.com/office/powerpoint/2010/main" val="35777853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3" grpId="0" animBg="1"/>
      <p:bldP spid="14" grpId="0" animBg="1"/>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Anonimlik</a:t>
            </a:r>
            <a:endParaRPr lang="tr"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250825" y="1127125"/>
            <a:ext cx="8642350" cy="5183187"/>
          </a:xfrm>
        </p:spPr>
        <p:txBody>
          <a:bodyPr/>
          <a:lstStyle/>
          <a:p>
            <a:pPr marL="0" indent="0" algn="l" rtl="0">
              <a:buNone/>
            </a:pPr>
            <a:r>
              <a:rPr lang="tr" b="0" i="0" u="none" baseline="0"/>
              <a:t>Birçok anonimlik kaynağı mevcut</a:t>
            </a:r>
          </a:p>
          <a:p>
            <a:pPr algn="l" rtl="0"/>
            <a:r>
              <a:rPr lang="tr" b="0" i="0" u="none" baseline="0"/>
              <a:t>Neden?</a:t>
            </a:r>
          </a:p>
          <a:p>
            <a:pPr lvl="1" algn="l" rtl="0"/>
            <a:r>
              <a:rPr lang="tr" b="0" i="0" u="none" baseline="0"/>
              <a:t>Bazı insanlar izlenebilir olmayı istemezler</a:t>
            </a:r>
          </a:p>
          <a:p>
            <a:pPr lvl="1" algn="l" rtl="0"/>
            <a:r>
              <a:rPr lang="tr" b="0" i="0" u="none" baseline="0"/>
              <a:t>Misilleme yapılması/kimliğinin belirlenmesinden korkuyor olabilirler</a:t>
            </a:r>
          </a:p>
          <a:p>
            <a:pPr lvl="1" algn="l" rtl="0"/>
            <a:r>
              <a:rPr lang="tr" b="0" i="0" u="none" baseline="0"/>
              <a:t>Engellenmiş olup geçici bir çözüm arıyor olabilirler</a:t>
            </a:r>
          </a:p>
          <a:p>
            <a:pPr lvl="1" algn="l" rtl="0"/>
            <a:r>
              <a:rPr lang="tr" b="0" i="0" u="none" baseline="0"/>
              <a:t>Yasa dışı bir şeyler yapıyor olabilirler</a:t>
            </a:r>
          </a:p>
          <a:p>
            <a:pPr marL="0" indent="0" algn="ctr" rtl="0">
              <a:buNone/>
            </a:pPr>
            <a:r>
              <a:rPr lang="tr" b="1" i="0" u="none" baseline="0"/>
              <a:t>Uygulamalar</a:t>
            </a:r>
          </a:p>
          <a:p>
            <a:pPr marL="0" indent="0" algn="ctr" rtl="0">
              <a:buNone/>
            </a:pPr>
            <a:r>
              <a:rPr lang="tr" b="1" i="0" u="none" baseline="0"/>
              <a:t>Vekiller ve VPN'ler</a:t>
            </a:r>
          </a:p>
          <a:p>
            <a:pPr marL="0" indent="0" algn="ctr" rtl="0">
              <a:buNone/>
            </a:pPr>
            <a:r>
              <a:rPr lang="tr" b="1" i="0" u="none" baseline="0"/>
              <a:t>TOR Tarayıcıları (veya benzer)</a:t>
            </a:r>
          </a:p>
          <a:p>
            <a:pPr marL="0" indent="0" algn="l" rtl="0">
              <a:buNone/>
            </a:pPr>
            <a:endParaRPr lang="tr" dirty="0"/>
          </a:p>
        </p:txBody>
      </p:sp>
    </p:spTree>
    <p:extLst>
      <p:ext uri="{BB962C8B-B14F-4D97-AF65-F5344CB8AC3E}">
        <p14:creationId xmlns:p14="http://schemas.microsoft.com/office/powerpoint/2010/main" val="31524738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4" end="4"/>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
                                            <p:txEl>
                                              <p:pRg st="6" end="6"/>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
                                            <p:txEl>
                                              <p:pRg st="7" end="7"/>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Anonimlik programları/siteleri</a:t>
            </a:r>
            <a:endParaRPr lang="tr"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250825" y="1228725"/>
            <a:ext cx="8642350" cy="5183187"/>
          </a:xfrm>
        </p:spPr>
        <p:txBody>
          <a:bodyPr/>
          <a:lstStyle/>
          <a:p>
            <a:pPr marL="0" indent="0" algn="l" rtl="0">
              <a:buNone/>
            </a:pPr>
            <a:r>
              <a:rPr lang="tr" b="0" i="0" u="none" baseline="0"/>
              <a:t>Tarayıcı ve posta anonimlik programları</a:t>
            </a:r>
          </a:p>
        </p:txBody>
      </p:sp>
      <p:pic>
        <p:nvPicPr>
          <p:cNvPr id="3074" name="Picture 2" descr="Cotse.Net Privacy Service -- Your Shield from the Internet">
            <a:extLst>
              <a:ext uri="{FF2B5EF4-FFF2-40B4-BE49-F238E27FC236}">
                <a16:creationId xmlns:a16="http://schemas.microsoft.com/office/drawing/2014/main" id="{F7E96203-43A4-4868-AD2D-6D114FFB2838}"/>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39552" y="2060848"/>
            <a:ext cx="3614802" cy="1152128"/>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a:extLst>
              <a:ext uri="{FF2B5EF4-FFF2-40B4-BE49-F238E27FC236}">
                <a16:creationId xmlns:a16="http://schemas.microsoft.com/office/drawing/2014/main" id="{024D3487-1EF9-46E7-8F5E-B7F041CF3E88}"/>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084168" y="2060848"/>
            <a:ext cx="1624491" cy="1624491"/>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a:extLst>
              <a:ext uri="{FF2B5EF4-FFF2-40B4-BE49-F238E27FC236}">
                <a16:creationId xmlns:a16="http://schemas.microsoft.com/office/drawing/2014/main" id="{75A017C7-1E96-4874-BCF3-2FAB75FCEA6D}"/>
              </a:ext>
            </a:extLst>
          </p:cNvPr>
          <p:cNvPicPr>
            <a:picLocks noChangeAspect="1"/>
          </p:cNvPicPr>
          <p:nvPr/>
        </p:nvPicPr>
        <p:blipFill>
          <a:blip r:embed="rId5" cstate="print"/>
          <a:stretch>
            <a:fillRect/>
          </a:stretch>
        </p:blipFill>
        <p:spPr>
          <a:xfrm>
            <a:off x="588962" y="3435846"/>
            <a:ext cx="3727597" cy="1010593"/>
          </a:xfrm>
          <a:prstGeom prst="rect">
            <a:avLst/>
          </a:prstGeom>
        </p:spPr>
      </p:pic>
      <p:pic>
        <p:nvPicPr>
          <p:cNvPr id="4" name="Picture 3">
            <a:extLst>
              <a:ext uri="{FF2B5EF4-FFF2-40B4-BE49-F238E27FC236}">
                <a16:creationId xmlns:a16="http://schemas.microsoft.com/office/drawing/2014/main" id="{F127333C-6917-4201-8AE3-CACAC50F247D}"/>
              </a:ext>
            </a:extLst>
          </p:cNvPr>
          <p:cNvPicPr>
            <a:picLocks noChangeAspect="1"/>
          </p:cNvPicPr>
          <p:nvPr/>
        </p:nvPicPr>
        <p:blipFill>
          <a:blip r:embed="rId6" cstate="print"/>
          <a:stretch>
            <a:fillRect/>
          </a:stretch>
        </p:blipFill>
        <p:spPr>
          <a:xfrm>
            <a:off x="5705215" y="4116146"/>
            <a:ext cx="2907185" cy="1010593"/>
          </a:xfrm>
          <a:prstGeom prst="rect">
            <a:avLst/>
          </a:prstGeom>
        </p:spPr>
      </p:pic>
      <p:pic>
        <p:nvPicPr>
          <p:cNvPr id="3076" name="Picture 4" descr="✉ Guerrilla Mail - Disposable Temporary E-Mail Address">
            <a:extLst>
              <a:ext uri="{FF2B5EF4-FFF2-40B4-BE49-F238E27FC236}">
                <a16:creationId xmlns:a16="http://schemas.microsoft.com/office/drawing/2014/main" id="{DC4ECA6C-0E16-4516-8454-30289A5221E8}"/>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39552" y="4977208"/>
            <a:ext cx="4762500" cy="8001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78241664"/>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Vekil ve VPN</a:t>
            </a:r>
            <a:endParaRPr lang="tr"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250825" y="1141498"/>
            <a:ext cx="8642350" cy="2827185"/>
          </a:xfrm>
        </p:spPr>
        <p:txBody>
          <a:bodyPr>
            <a:normAutofit fontScale="40000" lnSpcReduction="20000"/>
          </a:bodyPr>
          <a:lstStyle/>
          <a:p>
            <a:pPr marL="0" indent="0" algn="l" rtl="0">
              <a:buNone/>
            </a:pPr>
            <a:r>
              <a:rPr lang="tr" sz="6700" b="0" i="0" u="none" baseline="0"/>
              <a:t>Vekil, İnternet temellik bir kaynak için bir 'ağ geçidi' görevi görür</a:t>
            </a:r>
          </a:p>
          <a:p>
            <a:pPr marL="0" indent="0" algn="l" rtl="0">
              <a:buNone/>
            </a:pPr>
            <a:endParaRPr lang="tr" dirty="0"/>
          </a:p>
          <a:p>
            <a:pPr marL="0" indent="0" algn="l" rtl="0">
              <a:buNone/>
            </a:pPr>
            <a:endParaRPr lang="tr" dirty="0"/>
          </a:p>
          <a:p>
            <a:pPr marL="0" indent="0" algn="l" rtl="0">
              <a:buNone/>
            </a:pPr>
            <a:endParaRPr lang="tr" dirty="0"/>
          </a:p>
          <a:p>
            <a:pPr marL="0" indent="0" algn="l" rtl="0">
              <a:buNone/>
            </a:pPr>
            <a:endParaRPr lang="tr" sz="4300" dirty="0"/>
          </a:p>
          <a:p>
            <a:pPr marL="0" indent="0" algn="l" rtl="0">
              <a:buNone/>
            </a:pPr>
            <a:endParaRPr lang="tr" sz="4300" dirty="0"/>
          </a:p>
          <a:p>
            <a:pPr marL="0" indent="0" algn="l" rtl="0">
              <a:buNone/>
            </a:pPr>
            <a:endParaRPr lang="tr" sz="4300" dirty="0"/>
          </a:p>
          <a:p>
            <a:pPr marL="0" indent="0" algn="l" rtl="0">
              <a:buNone/>
            </a:pPr>
            <a:r>
              <a:rPr lang="tr" sz="6700" b="0" i="0" u="none" baseline="0"/>
              <a:t>VPN tüm iletişim için gizli bir tünel oluşturur</a:t>
            </a:r>
          </a:p>
        </p:txBody>
      </p:sp>
      <p:pic>
        <p:nvPicPr>
          <p:cNvPr id="7170" name="Picture 2">
            <a:extLst>
              <a:ext uri="{FF2B5EF4-FFF2-40B4-BE49-F238E27FC236}">
                <a16:creationId xmlns:a16="http://schemas.microsoft.com/office/drawing/2014/main" id="{F2EA4D9F-A952-472A-8C5A-E58B965FDEAF}"/>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17523" b="17523"/>
          <a:stretch/>
        </p:blipFill>
        <p:spPr bwMode="auto">
          <a:xfrm>
            <a:off x="1904093" y="1717443"/>
            <a:ext cx="5090716" cy="1675296"/>
          </a:xfrm>
          <a:prstGeom prst="rect">
            <a:avLst/>
          </a:prstGeom>
          <a:noFill/>
          <a:extLst>
            <a:ext uri="{909E8E84-426E-40DD-AFC4-6F175D3DCCD1}">
              <a14:hiddenFill xmlns:a14="http://schemas.microsoft.com/office/drawing/2010/main">
                <a:solidFill>
                  <a:srgbClr val="FFFFFF"/>
                </a:solidFill>
              </a14:hiddenFill>
            </a:ext>
          </a:extLst>
        </p:spPr>
      </p:pic>
      <p:pic>
        <p:nvPicPr>
          <p:cNvPr id="7174" name="Picture 6">
            <a:extLst>
              <a:ext uri="{FF2B5EF4-FFF2-40B4-BE49-F238E27FC236}">
                <a16:creationId xmlns:a16="http://schemas.microsoft.com/office/drawing/2014/main" id="{6E919026-FAC7-464A-AFF7-9F7857EB6AB3}"/>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340649" y="4173695"/>
            <a:ext cx="4217604" cy="210880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114630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170"/>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
                                            <p:txEl>
                                              <p:pRg st="7" end="7"/>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17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VPN</a:t>
            </a:r>
            <a:endParaRPr lang="tr" sz="2000" dirty="0">
              <a:solidFill>
                <a:schemeClr val="bg1"/>
              </a:solidFill>
              <a:latin typeface="Verdana" charset="0"/>
              <a:cs typeface="Verdana" charset="0"/>
            </a:endParaRPr>
          </a:p>
        </p:txBody>
      </p:sp>
      <p:pic>
        <p:nvPicPr>
          <p:cNvPr id="13" name="Picture 2" descr="Green Tick Vector Images (over 6,000)">
            <a:extLst>
              <a:ext uri="{FF2B5EF4-FFF2-40B4-BE49-F238E27FC236}">
                <a16:creationId xmlns:a16="http://schemas.microsoft.com/office/drawing/2014/main" id="{29930C5C-E7EA-4C19-8D84-7A91AF11DDEC}"/>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9082" b="18263"/>
          <a:stretch/>
        </p:blipFill>
        <p:spPr bwMode="auto">
          <a:xfrm>
            <a:off x="1735544" y="1052513"/>
            <a:ext cx="754956" cy="576064"/>
          </a:xfrm>
          <a:prstGeom prst="rect">
            <a:avLst/>
          </a:prstGeom>
          <a:noFill/>
          <a:extLst>
            <a:ext uri="{909E8E84-426E-40DD-AFC4-6F175D3DCCD1}">
              <a14:hiddenFill xmlns:a14="http://schemas.microsoft.com/office/drawing/2010/main">
                <a:solidFill>
                  <a:srgbClr val="FFFFFF"/>
                </a:solidFill>
              </a14:hiddenFill>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206375" y="1212959"/>
            <a:ext cx="2393950" cy="5183187"/>
          </a:xfrm>
        </p:spPr>
        <p:txBody>
          <a:bodyPr/>
          <a:lstStyle/>
          <a:p>
            <a:pPr marL="0" indent="0" algn="l" rtl="0">
              <a:buNone/>
            </a:pPr>
            <a:r>
              <a:rPr lang="tr" sz="3200" b="0" i="0" u="none" baseline="0"/>
              <a:t>Yasal</a:t>
            </a:r>
          </a:p>
          <a:p>
            <a:pPr marL="0" indent="0" algn="l" rtl="0">
              <a:buNone/>
            </a:pPr>
            <a:r>
              <a:rPr lang="tr" sz="3200" b="0" i="0" u="none" baseline="0"/>
              <a:t>Güvenli </a:t>
            </a:r>
          </a:p>
          <a:p>
            <a:pPr marL="0" indent="0" algn="l" rtl="0">
              <a:buNone/>
            </a:pPr>
            <a:r>
              <a:rPr lang="tr" sz="3200" b="0" i="0" u="none" baseline="0"/>
              <a:t>Konumlar</a:t>
            </a:r>
          </a:p>
          <a:p>
            <a:pPr marL="0" indent="0" algn="l" rtl="0">
              <a:buNone/>
            </a:pPr>
            <a:r>
              <a:rPr lang="tr" sz="3200" b="0" i="0" u="none" baseline="0"/>
              <a:t>Hız </a:t>
            </a:r>
          </a:p>
          <a:p>
            <a:pPr marL="0" indent="0" algn="l" rtl="0">
              <a:buNone/>
            </a:pPr>
            <a:endParaRPr lang="tr" dirty="0"/>
          </a:p>
        </p:txBody>
      </p:sp>
      <p:pic>
        <p:nvPicPr>
          <p:cNvPr id="4" name="Picture 3">
            <a:extLst>
              <a:ext uri="{FF2B5EF4-FFF2-40B4-BE49-F238E27FC236}">
                <a16:creationId xmlns:a16="http://schemas.microsoft.com/office/drawing/2014/main" id="{11A946A2-7941-4287-AA8D-5E78E1136FCE}"/>
              </a:ext>
            </a:extLst>
          </p:cNvPr>
          <p:cNvPicPr>
            <a:picLocks noChangeAspect="1"/>
          </p:cNvPicPr>
          <p:nvPr/>
        </p:nvPicPr>
        <p:blipFill>
          <a:blip r:embed="rId4" cstate="print"/>
          <a:stretch>
            <a:fillRect/>
          </a:stretch>
        </p:blipFill>
        <p:spPr>
          <a:xfrm>
            <a:off x="2645070" y="1212959"/>
            <a:ext cx="4136390" cy="5183334"/>
          </a:xfrm>
          <a:prstGeom prst="rect">
            <a:avLst/>
          </a:prstGeom>
          <a:ln>
            <a:solidFill>
              <a:schemeClr val="accent1"/>
            </a:solidFill>
          </a:ln>
        </p:spPr>
      </p:pic>
      <p:pic>
        <p:nvPicPr>
          <p:cNvPr id="14" name="Picture 2" descr="Green Tick Vector Images (over 6,000)">
            <a:extLst>
              <a:ext uri="{FF2B5EF4-FFF2-40B4-BE49-F238E27FC236}">
                <a16:creationId xmlns:a16="http://schemas.microsoft.com/office/drawing/2014/main" id="{D4AFD45E-9B89-402F-BEA9-37DD66AA2BD6}"/>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9082" b="18263"/>
          <a:stretch/>
        </p:blipFill>
        <p:spPr bwMode="auto">
          <a:xfrm>
            <a:off x="1735544" y="1628577"/>
            <a:ext cx="754956" cy="576064"/>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2" descr="Green Tick Vector Images (over 6,000)">
            <a:extLst>
              <a:ext uri="{FF2B5EF4-FFF2-40B4-BE49-F238E27FC236}">
                <a16:creationId xmlns:a16="http://schemas.microsoft.com/office/drawing/2014/main" id="{00D6AE92-0249-4556-8FDA-3E486E22BEF1}"/>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9082" b="18263"/>
          <a:stretch/>
        </p:blipFill>
        <p:spPr bwMode="auto">
          <a:xfrm>
            <a:off x="1944836" y="2217275"/>
            <a:ext cx="754956" cy="576064"/>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63F62B37-06CB-4F62-9D37-AE298FB50A35}"/>
              </a:ext>
            </a:extLst>
          </p:cNvPr>
          <p:cNvPicPr>
            <a:picLocks noChangeAspect="1"/>
          </p:cNvPicPr>
          <p:nvPr/>
        </p:nvPicPr>
        <p:blipFill>
          <a:blip r:embed="rId5" cstate="print"/>
          <a:stretch>
            <a:fillRect/>
          </a:stretch>
        </p:blipFill>
        <p:spPr>
          <a:xfrm>
            <a:off x="6918134" y="2636912"/>
            <a:ext cx="2111020" cy="2627337"/>
          </a:xfrm>
          <a:prstGeom prst="rect">
            <a:avLst/>
          </a:prstGeom>
        </p:spPr>
      </p:pic>
      <p:pic>
        <p:nvPicPr>
          <p:cNvPr id="1026" name="Picture 2" descr="Red Cross Clipart | i2Clipart - Royalty Free Public Domain Clipart">
            <a:extLst>
              <a:ext uri="{FF2B5EF4-FFF2-40B4-BE49-F238E27FC236}">
                <a16:creationId xmlns:a16="http://schemas.microsoft.com/office/drawing/2014/main" id="{112481BF-CE70-4EEE-B289-CE2E657D0959}"/>
              </a:ext>
            </a:extLst>
          </p:cNvPr>
          <p:cNvPicPr>
            <a:picLocks noChangeAspect="1" noChangeArrowheads="1"/>
          </p:cNvPicPr>
          <p:nvPr/>
        </p:nvPicPr>
        <p:blipFill>
          <a:blip r:embed="rId6" cstate="hqprint">
            <a:extLst>
              <a:ext uri="{28A0092B-C50C-407E-A947-70E740481C1C}">
                <a14:useLocalDpi xmlns:a14="http://schemas.microsoft.com/office/drawing/2010/main" val="0"/>
              </a:ext>
            </a:extLst>
          </a:blip>
          <a:srcRect/>
          <a:stretch>
            <a:fillRect/>
          </a:stretch>
        </p:blipFill>
        <p:spPr bwMode="auto">
          <a:xfrm>
            <a:off x="1835696" y="2952453"/>
            <a:ext cx="541528" cy="46544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539183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5"/>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8"/>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10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Karanlık Ağ</a:t>
            </a:r>
            <a:endParaRPr lang="tr"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250825" y="1125538"/>
            <a:ext cx="8893175" cy="5183187"/>
          </a:xfrm>
        </p:spPr>
        <p:txBody>
          <a:bodyPr/>
          <a:lstStyle/>
          <a:p>
            <a:pPr marL="0" indent="0" algn="l" rtl="0">
              <a:buNone/>
            </a:pPr>
            <a:r>
              <a:rPr lang="tr" b="0" i="0" u="none" baseline="0"/>
              <a:t>Kısa Geçmiş</a:t>
            </a:r>
          </a:p>
          <a:p>
            <a:pPr algn="l" rtl="0"/>
            <a:r>
              <a:rPr lang="tr" b="0" i="0" u="none" baseline="0"/>
              <a:t>2000 – Freenet piyasaya sürüldü</a:t>
            </a:r>
          </a:p>
          <a:p>
            <a:pPr algn="l" rtl="0"/>
            <a:r>
              <a:rPr lang="tr" b="0" i="0" u="none" baseline="0"/>
              <a:t>2002 – ABD Donanması TOR'yi çıkardı</a:t>
            </a:r>
          </a:p>
          <a:p>
            <a:pPr algn="l" rtl="0"/>
            <a:r>
              <a:rPr lang="tr" b="0" i="0" u="none" baseline="0"/>
              <a:t>2009 – Satoshi Nakamoto ilk Bitcoin'i üretti</a:t>
            </a:r>
          </a:p>
          <a:p>
            <a:pPr lvl="1" algn="l" rtl="0"/>
            <a:r>
              <a:rPr lang="tr" b="0" i="0" u="none" baseline="0"/>
              <a:t>(Mart 2009'da 0,003 $ – 17 Aralık 2017'de = 19.783 $)</a:t>
            </a:r>
          </a:p>
          <a:p>
            <a:pPr algn="l" rtl="0"/>
            <a:r>
              <a:rPr lang="tr" b="0" i="0" u="none" baseline="0"/>
              <a:t>2011 – Silk Road kullanıma açıldı</a:t>
            </a:r>
          </a:p>
          <a:p>
            <a:pPr algn="l" rtl="0"/>
            <a:r>
              <a:rPr lang="tr" b="0" i="0" u="none" baseline="0"/>
              <a:t>2013 – FBI, Silk Road'un sahibi Korkunç Korsan Roberts'ı (Ross Ulbricht) tutukladı</a:t>
            </a:r>
          </a:p>
          <a:p>
            <a:pPr algn="l" rtl="0"/>
            <a:r>
              <a:rPr lang="tr" b="0" i="0" u="none" baseline="0"/>
              <a:t>2019 – Rakamlara göre 1 milyar dolarlık ticari işlemler </a:t>
            </a:r>
          </a:p>
        </p:txBody>
      </p:sp>
    </p:spTree>
    <p:extLst>
      <p:ext uri="{BB962C8B-B14F-4D97-AF65-F5344CB8AC3E}">
        <p14:creationId xmlns:p14="http://schemas.microsoft.com/office/powerpoint/2010/main" val="38329679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TOR</a:t>
            </a:r>
            <a:endParaRPr lang="tr"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169682" y="1132544"/>
            <a:ext cx="5122863" cy="5183187"/>
          </a:xfrm>
        </p:spPr>
        <p:txBody>
          <a:bodyPr/>
          <a:lstStyle/>
          <a:p>
            <a:pPr marL="0" indent="0" algn="l" rtl="0">
              <a:buNone/>
            </a:pPr>
            <a:r>
              <a:rPr lang="tr" b="0" i="0" u="none" baseline="0"/>
              <a:t>TOR – Soğan Yönlendirici</a:t>
            </a:r>
          </a:p>
          <a:p>
            <a:pPr algn="l" rtl="0"/>
            <a:r>
              <a:rPr lang="tr" b="0" i="0" u="none" baseline="0"/>
              <a:t>yaklaşık olarak 65.000 özgün URL</a:t>
            </a:r>
          </a:p>
          <a:p>
            <a:pPr lvl="1" algn="l" rtl="0"/>
            <a:r>
              <a:rPr lang="tr" b="0" i="0" u="none" baseline="0"/>
              <a:t>'.onion' uzantılı</a:t>
            </a:r>
          </a:p>
          <a:p>
            <a:pPr algn="l" rtl="0"/>
            <a:r>
              <a:rPr lang="tr" b="0" i="0" u="none" baseline="0"/>
              <a:t>Birçok yasal URL olsa da birçok yasa dışı URL de mevcut</a:t>
            </a:r>
          </a:p>
          <a:p>
            <a:pPr lvl="1" algn="l" rtl="0"/>
            <a:r>
              <a:rPr lang="tr" b="0" i="0" u="none" baseline="0"/>
              <a:t>Gizlilik ve koruma</a:t>
            </a:r>
          </a:p>
          <a:p>
            <a:pPr lvl="1" algn="l" rtl="0"/>
            <a:r>
              <a:rPr lang="tr" b="0" i="0" u="none" baseline="0"/>
              <a:t>Yeraltı pazarları</a:t>
            </a:r>
          </a:p>
          <a:p>
            <a:pPr lvl="1" algn="l" rtl="0"/>
            <a:r>
              <a:rPr lang="tr" b="0" i="0" u="none" baseline="0"/>
              <a:t>Uyuşturucular, silahlar, çalıntı kimlikler, pornografi, pedofili</a:t>
            </a:r>
          </a:p>
          <a:p>
            <a:pPr lvl="1" algn="l" rtl="0"/>
            <a:r>
              <a:rPr lang="tr" b="0" i="0" u="none" baseline="0"/>
              <a:t>Kripto para birimleri</a:t>
            </a:r>
          </a:p>
          <a:p>
            <a:pPr marL="0" indent="0" algn="l" rtl="0">
              <a:buNone/>
            </a:pPr>
            <a:endParaRPr lang="tr" dirty="0"/>
          </a:p>
        </p:txBody>
      </p:sp>
      <p:pic>
        <p:nvPicPr>
          <p:cNvPr id="4" name="Picture 3">
            <a:extLst>
              <a:ext uri="{FF2B5EF4-FFF2-40B4-BE49-F238E27FC236}">
                <a16:creationId xmlns:a16="http://schemas.microsoft.com/office/drawing/2014/main" id="{597E027B-9DE6-464F-830B-65025EBA9A38}"/>
              </a:ext>
            </a:extLst>
          </p:cNvPr>
          <p:cNvPicPr>
            <a:picLocks noChangeAspect="1"/>
          </p:cNvPicPr>
          <p:nvPr/>
        </p:nvPicPr>
        <p:blipFill>
          <a:blip r:embed="rId3" cstate="print"/>
          <a:stretch>
            <a:fillRect/>
          </a:stretch>
        </p:blipFill>
        <p:spPr>
          <a:xfrm>
            <a:off x="5625405" y="1234565"/>
            <a:ext cx="3267075" cy="2124075"/>
          </a:xfrm>
          <a:prstGeom prst="rect">
            <a:avLst/>
          </a:prstGeom>
        </p:spPr>
      </p:pic>
      <p:sp>
        <p:nvSpPr>
          <p:cNvPr id="3" name="TextBox 2">
            <a:extLst>
              <a:ext uri="{FF2B5EF4-FFF2-40B4-BE49-F238E27FC236}">
                <a16:creationId xmlns:a16="http://schemas.microsoft.com/office/drawing/2014/main" id="{5054C482-E81C-45DF-874B-DBF4E2652E16}"/>
              </a:ext>
            </a:extLst>
          </p:cNvPr>
          <p:cNvSpPr txBox="1"/>
          <p:nvPr/>
        </p:nvSpPr>
        <p:spPr>
          <a:xfrm>
            <a:off x="5876925" y="3361688"/>
            <a:ext cx="3267075" cy="276999"/>
          </a:xfrm>
          <a:prstGeom prst="rect">
            <a:avLst/>
          </a:prstGeom>
          <a:noFill/>
        </p:spPr>
        <p:txBody>
          <a:bodyPr wrap="square" rtlCol="0">
            <a:spAutoFit/>
          </a:bodyPr>
          <a:lstStyle/>
          <a:p>
            <a:pPr algn="l" rtl="0"/>
            <a:r>
              <a:rPr lang="tr" sz="1200" b="0" i="0" u="none" baseline="0"/>
              <a:t>Karanlık Ağ hakkındaki gerçekler – Kumar ve Rosenbach</a:t>
            </a:r>
          </a:p>
        </p:txBody>
      </p:sp>
      <p:pic>
        <p:nvPicPr>
          <p:cNvPr id="5" name="Picture 4">
            <a:extLst>
              <a:ext uri="{FF2B5EF4-FFF2-40B4-BE49-F238E27FC236}">
                <a16:creationId xmlns:a16="http://schemas.microsoft.com/office/drawing/2014/main" id="{4E3A65F2-DC9A-4D55-B30A-D466645BFCA3}"/>
              </a:ext>
            </a:extLst>
          </p:cNvPr>
          <p:cNvPicPr>
            <a:picLocks noChangeAspect="1"/>
          </p:cNvPicPr>
          <p:nvPr/>
        </p:nvPicPr>
        <p:blipFill>
          <a:blip r:embed="rId4" cstate="print"/>
          <a:stretch>
            <a:fillRect/>
          </a:stretch>
        </p:blipFill>
        <p:spPr>
          <a:xfrm>
            <a:off x="5224327" y="3710321"/>
            <a:ext cx="3612908" cy="2806170"/>
          </a:xfrm>
          <a:prstGeom prst="rect">
            <a:avLst/>
          </a:prstGeom>
        </p:spPr>
      </p:pic>
    </p:spTree>
    <p:extLst>
      <p:ext uri="{BB962C8B-B14F-4D97-AF65-F5344CB8AC3E}">
        <p14:creationId xmlns:p14="http://schemas.microsoft.com/office/powerpoint/2010/main" val="26708079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
                                            <p:txEl>
                                              <p:pRg st="1" end="1"/>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3" end="3"/>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
                                            <p:txEl>
                                              <p:pRg st="4" end="4"/>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2">
                                            <p:txEl>
                                              <p:pRg st="5" end="5"/>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Ses/görüntü/depolama</a:t>
            </a:r>
            <a:endParaRPr lang="tr" sz="2000" dirty="0">
              <a:solidFill>
                <a:schemeClr val="bg1"/>
              </a:solidFill>
              <a:latin typeface="Verdana" charset="0"/>
              <a:cs typeface="Verdana" charset="0"/>
            </a:endParaRPr>
          </a:p>
        </p:txBody>
      </p:sp>
      <p:sp>
        <p:nvSpPr>
          <p:cNvPr id="8" name="Rectangle 7">
            <a:extLst>
              <a:ext uri="{FF2B5EF4-FFF2-40B4-BE49-F238E27FC236}">
                <a16:creationId xmlns:a16="http://schemas.microsoft.com/office/drawing/2014/main" id="{EAFFFDA4-44AB-43A3-930B-0B826B84B4A0}"/>
              </a:ext>
            </a:extLst>
          </p:cNvPr>
          <p:cNvSpPr/>
          <p:nvPr/>
        </p:nvSpPr>
        <p:spPr>
          <a:xfrm>
            <a:off x="323528" y="1444888"/>
            <a:ext cx="5622066" cy="4807959"/>
          </a:xfrm>
          <a:prstGeom prst="rect">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27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tr"/>
          </a:p>
        </p:txBody>
      </p:sp>
      <p:sp>
        <p:nvSpPr>
          <p:cNvPr id="16" name="Rectangle 15">
            <a:extLst>
              <a:ext uri="{FF2B5EF4-FFF2-40B4-BE49-F238E27FC236}">
                <a16:creationId xmlns:a16="http://schemas.microsoft.com/office/drawing/2014/main" id="{74406CFA-D168-43C5-AD09-995AA1D7BEEB}"/>
              </a:ext>
            </a:extLst>
          </p:cNvPr>
          <p:cNvSpPr/>
          <p:nvPr/>
        </p:nvSpPr>
        <p:spPr>
          <a:xfrm>
            <a:off x="428860" y="1545344"/>
            <a:ext cx="5426758" cy="4607434"/>
          </a:xfrm>
          <a:prstGeom prst="rect">
            <a:avLst/>
          </a:prstGeom>
          <a:solidFill>
            <a:schemeClr val="accent3">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tr"/>
          </a:p>
        </p:txBody>
      </p:sp>
      <p:sp>
        <p:nvSpPr>
          <p:cNvPr id="19" name="Rectangle 18">
            <a:extLst>
              <a:ext uri="{FF2B5EF4-FFF2-40B4-BE49-F238E27FC236}">
                <a16:creationId xmlns:a16="http://schemas.microsoft.com/office/drawing/2014/main" id="{077412D0-1F72-4E35-8D47-698FE0943234}"/>
              </a:ext>
            </a:extLst>
          </p:cNvPr>
          <p:cNvSpPr/>
          <p:nvPr/>
        </p:nvSpPr>
        <p:spPr>
          <a:xfrm>
            <a:off x="323528" y="1759783"/>
            <a:ext cx="521899" cy="68148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tr" sz="1600" b="0" i="0" u="none" baseline="0"/>
              <a:t>PSU</a:t>
            </a:r>
          </a:p>
        </p:txBody>
      </p:sp>
      <p:sp>
        <p:nvSpPr>
          <p:cNvPr id="20" name="Rectangle 19">
            <a:extLst>
              <a:ext uri="{FF2B5EF4-FFF2-40B4-BE49-F238E27FC236}">
                <a16:creationId xmlns:a16="http://schemas.microsoft.com/office/drawing/2014/main" id="{9AE10D4E-2D68-4434-9D67-627233F0F40C}"/>
              </a:ext>
            </a:extLst>
          </p:cNvPr>
          <p:cNvSpPr/>
          <p:nvPr/>
        </p:nvSpPr>
        <p:spPr>
          <a:xfrm>
            <a:off x="35496" y="2061710"/>
            <a:ext cx="599534" cy="69012"/>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tr"/>
          </a:p>
        </p:txBody>
      </p:sp>
      <p:sp>
        <p:nvSpPr>
          <p:cNvPr id="36" name="Rectangle 35">
            <a:extLst>
              <a:ext uri="{FF2B5EF4-FFF2-40B4-BE49-F238E27FC236}">
                <a16:creationId xmlns:a16="http://schemas.microsoft.com/office/drawing/2014/main" id="{623B51DE-0584-43A0-9B8D-D4D83C7E5BE2}"/>
              </a:ext>
            </a:extLst>
          </p:cNvPr>
          <p:cNvSpPr/>
          <p:nvPr/>
        </p:nvSpPr>
        <p:spPr>
          <a:xfrm>
            <a:off x="2685724" y="2161197"/>
            <a:ext cx="1065161" cy="917678"/>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rtl="0"/>
            <a:r>
              <a:rPr lang="tr" b="0" i="0" u="none" baseline="0"/>
              <a:t>CPU</a:t>
            </a:r>
          </a:p>
        </p:txBody>
      </p:sp>
      <p:sp>
        <p:nvSpPr>
          <p:cNvPr id="38" name="Rectangle 37">
            <a:extLst>
              <a:ext uri="{FF2B5EF4-FFF2-40B4-BE49-F238E27FC236}">
                <a16:creationId xmlns:a16="http://schemas.microsoft.com/office/drawing/2014/main" id="{3CFDA9AB-3E75-42C6-8473-86EF09B486FE}"/>
              </a:ext>
            </a:extLst>
          </p:cNvPr>
          <p:cNvSpPr/>
          <p:nvPr/>
        </p:nvSpPr>
        <p:spPr>
          <a:xfrm>
            <a:off x="4645620" y="2162702"/>
            <a:ext cx="1065161" cy="917678"/>
          </a:xfrm>
          <a:prstGeom prst="rect">
            <a:avLst/>
          </a:prstGeom>
          <a:solidFill>
            <a:schemeClr val="accent6">
              <a:lumMod val="40000"/>
              <a:lumOff val="6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rtl="0"/>
            <a:r>
              <a:rPr lang="tr" b="0" i="0" u="none" baseline="0">
                <a:solidFill>
                  <a:schemeClr val="tx1"/>
                </a:solidFill>
              </a:rPr>
              <a:t>RAM</a:t>
            </a:r>
          </a:p>
        </p:txBody>
      </p:sp>
      <p:sp>
        <p:nvSpPr>
          <p:cNvPr id="35" name="Rectangle 34">
            <a:extLst>
              <a:ext uri="{FF2B5EF4-FFF2-40B4-BE49-F238E27FC236}">
                <a16:creationId xmlns:a16="http://schemas.microsoft.com/office/drawing/2014/main" id="{CFE23CCC-5262-43B7-841A-9B7104A1C7F5}"/>
              </a:ext>
            </a:extLst>
          </p:cNvPr>
          <p:cNvSpPr/>
          <p:nvPr/>
        </p:nvSpPr>
        <p:spPr>
          <a:xfrm>
            <a:off x="740574" y="2175907"/>
            <a:ext cx="1065161" cy="917678"/>
          </a:xfrm>
          <a:prstGeom prst="rect">
            <a:avLst/>
          </a:prstGeom>
          <a:solidFill>
            <a:schemeClr val="accent4">
              <a:lumMod val="40000"/>
              <a:lumOff val="6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rtl="0"/>
            <a:r>
              <a:rPr lang="tr" b="0" i="0" u="none" baseline="0" dirty="0"/>
              <a:t>GPU</a:t>
            </a:r>
          </a:p>
        </p:txBody>
      </p:sp>
      <p:sp>
        <p:nvSpPr>
          <p:cNvPr id="40" name="Rectangle 39">
            <a:extLst>
              <a:ext uri="{FF2B5EF4-FFF2-40B4-BE49-F238E27FC236}">
                <a16:creationId xmlns:a16="http://schemas.microsoft.com/office/drawing/2014/main" id="{443314D2-6EBB-41E4-8A79-A7EFE995E8DD}"/>
              </a:ext>
            </a:extLst>
          </p:cNvPr>
          <p:cNvSpPr/>
          <p:nvPr/>
        </p:nvSpPr>
        <p:spPr>
          <a:xfrm>
            <a:off x="32654" y="2644495"/>
            <a:ext cx="722922" cy="69012"/>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tr"/>
          </a:p>
        </p:txBody>
      </p:sp>
      <p:sp>
        <p:nvSpPr>
          <p:cNvPr id="31" name="TextBox 30">
            <a:extLst>
              <a:ext uri="{FF2B5EF4-FFF2-40B4-BE49-F238E27FC236}">
                <a16:creationId xmlns:a16="http://schemas.microsoft.com/office/drawing/2014/main" id="{CFE37768-C777-4E9B-9725-5B74C864C2B4}"/>
              </a:ext>
            </a:extLst>
          </p:cNvPr>
          <p:cNvSpPr txBox="1"/>
          <p:nvPr/>
        </p:nvSpPr>
        <p:spPr>
          <a:xfrm>
            <a:off x="6202407" y="2935860"/>
            <a:ext cx="2902705" cy="1569660"/>
          </a:xfrm>
          <a:prstGeom prst="rect">
            <a:avLst/>
          </a:prstGeom>
          <a:solidFill>
            <a:srgbClr val="F08A34"/>
          </a:solidFill>
        </p:spPr>
        <p:txBody>
          <a:bodyPr wrap="square" rtlCol="0">
            <a:spAutoFit/>
          </a:bodyPr>
          <a:lstStyle/>
          <a:p>
            <a:pPr marL="342900" indent="-342900" algn="l" rtl="0">
              <a:buFont typeface="Arial" panose="020B0604020202020204" pitchFamily="34" charset="0"/>
              <a:buChar char="•"/>
            </a:pPr>
            <a:r>
              <a:rPr lang="tr" sz="2400" b="0" i="0" u="none" baseline="0" dirty="0">
                <a:solidFill>
                  <a:schemeClr val="bg1"/>
                </a:solidFill>
                <a:latin typeface="+mj-lt"/>
              </a:rPr>
              <a:t>Sisteme giriş ve sistemden çıkış sağlar.</a:t>
            </a:r>
          </a:p>
          <a:p>
            <a:pPr marL="342900" indent="-342900" algn="l" rtl="0">
              <a:buFont typeface="Arial" panose="020B0604020202020204" pitchFamily="34" charset="0"/>
              <a:buChar char="•"/>
            </a:pPr>
            <a:r>
              <a:rPr lang="tr" sz="2400" b="0" i="0" u="none" baseline="0" dirty="0">
                <a:solidFill>
                  <a:schemeClr val="bg1"/>
                </a:solidFill>
                <a:latin typeface="+mj-lt"/>
              </a:rPr>
              <a:t>Eklenen kaldırılabilir depolama</a:t>
            </a:r>
          </a:p>
        </p:txBody>
      </p:sp>
      <p:grpSp>
        <p:nvGrpSpPr>
          <p:cNvPr id="14" name="Group 13">
            <a:extLst>
              <a:ext uri="{FF2B5EF4-FFF2-40B4-BE49-F238E27FC236}">
                <a16:creationId xmlns:a16="http://schemas.microsoft.com/office/drawing/2014/main" id="{10676C82-DBAB-48EE-8961-D8C23E38D543}"/>
              </a:ext>
            </a:extLst>
          </p:cNvPr>
          <p:cNvGrpSpPr/>
          <p:nvPr/>
        </p:nvGrpSpPr>
        <p:grpSpPr>
          <a:xfrm>
            <a:off x="1251853" y="3107813"/>
            <a:ext cx="3949291" cy="642374"/>
            <a:chOff x="1999225" y="2771058"/>
            <a:chExt cx="3949291" cy="642374"/>
          </a:xfrm>
        </p:grpSpPr>
        <p:cxnSp>
          <p:nvCxnSpPr>
            <p:cNvPr id="23" name="Straight Connector 22">
              <a:extLst>
                <a:ext uri="{FF2B5EF4-FFF2-40B4-BE49-F238E27FC236}">
                  <a16:creationId xmlns:a16="http://schemas.microsoft.com/office/drawing/2014/main" id="{F03DCA25-49DA-45DC-9E50-04996C47910C}"/>
                </a:ext>
              </a:extLst>
            </p:cNvPr>
            <p:cNvCxnSpPr/>
            <p:nvPr/>
          </p:nvCxnSpPr>
          <p:spPr>
            <a:xfrm flipV="1">
              <a:off x="5925573" y="2771058"/>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a:extLst>
                <a:ext uri="{FF2B5EF4-FFF2-40B4-BE49-F238E27FC236}">
                  <a16:creationId xmlns:a16="http://schemas.microsoft.com/office/drawing/2014/main" id="{382351C4-C1E4-4348-BC64-7F51931A9DB5}"/>
                </a:ext>
              </a:extLst>
            </p:cNvPr>
            <p:cNvCxnSpPr/>
            <p:nvPr/>
          </p:nvCxnSpPr>
          <p:spPr>
            <a:xfrm flipV="1">
              <a:off x="3965677" y="2777613"/>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cxnSp>
          <p:nvCxnSpPr>
            <p:cNvPr id="22" name="Straight Connector 21">
              <a:extLst>
                <a:ext uri="{FF2B5EF4-FFF2-40B4-BE49-F238E27FC236}">
                  <a16:creationId xmlns:a16="http://schemas.microsoft.com/office/drawing/2014/main" id="{D26775EA-2927-4FDB-967C-6FAD247B5AF0}"/>
                </a:ext>
              </a:extLst>
            </p:cNvPr>
            <p:cNvCxnSpPr/>
            <p:nvPr/>
          </p:nvCxnSpPr>
          <p:spPr>
            <a:xfrm flipV="1">
              <a:off x="2020528" y="2782529"/>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a:extLst>
                <a:ext uri="{FF2B5EF4-FFF2-40B4-BE49-F238E27FC236}">
                  <a16:creationId xmlns:a16="http://schemas.microsoft.com/office/drawing/2014/main" id="{CD39DC21-BA5F-45AE-A3F7-5E7D5D9655FE}"/>
                </a:ext>
              </a:extLst>
            </p:cNvPr>
            <p:cNvCxnSpPr/>
            <p:nvPr/>
          </p:nvCxnSpPr>
          <p:spPr>
            <a:xfrm flipV="1">
              <a:off x="1999225" y="3383935"/>
              <a:ext cx="3949291" cy="819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grpSp>
      <p:sp>
        <p:nvSpPr>
          <p:cNvPr id="2" name="AutoShape 2" descr="for iphone 6s 128gb nand flash memory chip – Buy for iphone 6s ...">
            <a:extLst>
              <a:ext uri="{FF2B5EF4-FFF2-40B4-BE49-F238E27FC236}">
                <a16:creationId xmlns:a16="http://schemas.microsoft.com/office/drawing/2014/main" id="{F67D2157-5473-408E-8C08-A782B2CE115B}"/>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tr"/>
          </a:p>
        </p:txBody>
      </p:sp>
      <p:cxnSp>
        <p:nvCxnSpPr>
          <p:cNvPr id="30" name="Straight Connector 29">
            <a:extLst>
              <a:ext uri="{FF2B5EF4-FFF2-40B4-BE49-F238E27FC236}">
                <a16:creationId xmlns:a16="http://schemas.microsoft.com/office/drawing/2014/main" id="{9DCF7861-1E7E-4E5F-AA02-B67131070AF8}"/>
              </a:ext>
            </a:extLst>
          </p:cNvPr>
          <p:cNvCxnSpPr/>
          <p:nvPr/>
        </p:nvCxnSpPr>
        <p:spPr>
          <a:xfrm rot="10800000" flipV="1">
            <a:off x="3218527" y="3590185"/>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grpSp>
        <p:nvGrpSpPr>
          <p:cNvPr id="24" name="Group 23">
            <a:extLst>
              <a:ext uri="{FF2B5EF4-FFF2-40B4-BE49-F238E27FC236}">
                <a16:creationId xmlns:a16="http://schemas.microsoft.com/office/drawing/2014/main" id="{C4958150-008D-482C-A425-A511B93E3596}"/>
              </a:ext>
            </a:extLst>
          </p:cNvPr>
          <p:cNvGrpSpPr/>
          <p:nvPr/>
        </p:nvGrpSpPr>
        <p:grpSpPr>
          <a:xfrm>
            <a:off x="1273156" y="4213421"/>
            <a:ext cx="3949291" cy="657120"/>
            <a:chOff x="1971366" y="4357332"/>
            <a:chExt cx="3949291" cy="657120"/>
          </a:xfrm>
        </p:grpSpPr>
        <p:cxnSp>
          <p:nvCxnSpPr>
            <p:cNvPr id="27" name="Straight Connector 26">
              <a:extLst>
                <a:ext uri="{FF2B5EF4-FFF2-40B4-BE49-F238E27FC236}">
                  <a16:creationId xmlns:a16="http://schemas.microsoft.com/office/drawing/2014/main" id="{8665639E-B272-42A1-8D8C-A0B1B172CA0F}"/>
                </a:ext>
              </a:extLst>
            </p:cNvPr>
            <p:cNvCxnSpPr/>
            <p:nvPr/>
          </p:nvCxnSpPr>
          <p:spPr>
            <a:xfrm rot="10800000" flipV="1">
              <a:off x="5899354" y="4357332"/>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cxnSp>
          <p:nvCxnSpPr>
            <p:cNvPr id="28" name="Straight Connector 27">
              <a:extLst>
                <a:ext uri="{FF2B5EF4-FFF2-40B4-BE49-F238E27FC236}">
                  <a16:creationId xmlns:a16="http://schemas.microsoft.com/office/drawing/2014/main" id="{AC2629E7-05DD-42DD-ACA3-E1F776AE5F83}"/>
                </a:ext>
              </a:extLst>
            </p:cNvPr>
            <p:cNvCxnSpPr/>
            <p:nvPr/>
          </p:nvCxnSpPr>
          <p:spPr>
            <a:xfrm rot="10800000" flipV="1">
              <a:off x="1994309" y="4368803"/>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cxnSp>
          <p:nvCxnSpPr>
            <p:cNvPr id="26" name="Straight Connector 25">
              <a:extLst>
                <a:ext uri="{FF2B5EF4-FFF2-40B4-BE49-F238E27FC236}">
                  <a16:creationId xmlns:a16="http://schemas.microsoft.com/office/drawing/2014/main" id="{14E0447C-2106-4A06-9C44-8D3CB0F7178C}"/>
                </a:ext>
              </a:extLst>
            </p:cNvPr>
            <p:cNvCxnSpPr/>
            <p:nvPr/>
          </p:nvCxnSpPr>
          <p:spPr>
            <a:xfrm rot="10800000" flipV="1">
              <a:off x="3274140" y="4378635"/>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cxnSp>
          <p:nvCxnSpPr>
            <p:cNvPr id="25" name="Straight Connector 24">
              <a:extLst>
                <a:ext uri="{FF2B5EF4-FFF2-40B4-BE49-F238E27FC236}">
                  <a16:creationId xmlns:a16="http://schemas.microsoft.com/office/drawing/2014/main" id="{693076B1-E50D-4B59-94D4-20EC88F22A21}"/>
                </a:ext>
              </a:extLst>
            </p:cNvPr>
            <p:cNvCxnSpPr/>
            <p:nvPr/>
          </p:nvCxnSpPr>
          <p:spPr>
            <a:xfrm rot="10800000" flipV="1">
              <a:off x="1971366" y="4378636"/>
              <a:ext cx="3949291" cy="819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cxnSp>
          <p:nvCxnSpPr>
            <p:cNvPr id="29" name="Straight Connector 28">
              <a:extLst>
                <a:ext uri="{FF2B5EF4-FFF2-40B4-BE49-F238E27FC236}">
                  <a16:creationId xmlns:a16="http://schemas.microsoft.com/office/drawing/2014/main" id="{D2DD6E8E-43A9-4840-8FFB-0B1A2C3CEC51}"/>
                </a:ext>
              </a:extLst>
            </p:cNvPr>
            <p:cNvCxnSpPr/>
            <p:nvPr/>
          </p:nvCxnSpPr>
          <p:spPr>
            <a:xfrm rot="10800000" flipV="1">
              <a:off x="4647378" y="4383549"/>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grpSp>
      <p:sp>
        <p:nvSpPr>
          <p:cNvPr id="39" name="Rectangle 38">
            <a:extLst>
              <a:ext uri="{FF2B5EF4-FFF2-40B4-BE49-F238E27FC236}">
                <a16:creationId xmlns:a16="http://schemas.microsoft.com/office/drawing/2014/main" id="{1037F29F-6B1D-4649-A592-FEC7EBF2EF15}"/>
              </a:ext>
            </a:extLst>
          </p:cNvPr>
          <p:cNvSpPr/>
          <p:nvPr/>
        </p:nvSpPr>
        <p:spPr>
          <a:xfrm>
            <a:off x="740573" y="4882059"/>
            <a:ext cx="1065161" cy="917678"/>
          </a:xfrm>
          <a:prstGeom prst="rect">
            <a:avLst/>
          </a:prstGeom>
          <a:solidFill>
            <a:schemeClr val="bg2">
              <a:lumMod val="5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rtl="0"/>
            <a:r>
              <a:rPr lang="tr" b="0" i="0" u="none" baseline="0"/>
              <a:t>Sabit Disk(ler)</a:t>
            </a:r>
          </a:p>
        </p:txBody>
      </p:sp>
      <p:sp>
        <p:nvSpPr>
          <p:cNvPr id="41" name="Rectangle 40">
            <a:extLst>
              <a:ext uri="{FF2B5EF4-FFF2-40B4-BE49-F238E27FC236}">
                <a16:creationId xmlns:a16="http://schemas.microsoft.com/office/drawing/2014/main" id="{BAA7227A-D41D-4DD4-B934-D25CD698FB99}"/>
              </a:ext>
            </a:extLst>
          </p:cNvPr>
          <p:cNvSpPr/>
          <p:nvPr/>
        </p:nvSpPr>
        <p:spPr>
          <a:xfrm>
            <a:off x="2043348" y="4884524"/>
            <a:ext cx="1065161" cy="917678"/>
          </a:xfrm>
          <a:prstGeom prst="rect">
            <a:avLst/>
          </a:prstGeom>
          <a:solidFill>
            <a:schemeClr val="tx2">
              <a:lumMod val="20000"/>
              <a:lumOff val="8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rtl="0"/>
            <a:r>
              <a:rPr lang="tr" b="0" i="0" u="none" baseline="0">
                <a:solidFill>
                  <a:schemeClr val="tx1"/>
                </a:solidFill>
              </a:rPr>
              <a:t>Ağ Kartı</a:t>
            </a:r>
          </a:p>
        </p:txBody>
      </p:sp>
      <p:sp>
        <p:nvSpPr>
          <p:cNvPr id="37" name="Rectangle 36">
            <a:extLst>
              <a:ext uri="{FF2B5EF4-FFF2-40B4-BE49-F238E27FC236}">
                <a16:creationId xmlns:a16="http://schemas.microsoft.com/office/drawing/2014/main" id="{E9FF7BEB-1537-4CAD-9432-6CE22279D5D7}"/>
              </a:ext>
            </a:extLst>
          </p:cNvPr>
          <p:cNvSpPr/>
          <p:nvPr/>
        </p:nvSpPr>
        <p:spPr>
          <a:xfrm>
            <a:off x="3411121" y="4889883"/>
            <a:ext cx="1065161" cy="917678"/>
          </a:xfrm>
          <a:prstGeom prst="rect">
            <a:avLst/>
          </a:prstGeom>
          <a:solidFill>
            <a:schemeClr val="accent4">
              <a:lumMod val="40000"/>
              <a:lumOff val="6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rtl="0"/>
            <a:r>
              <a:rPr lang="tr" b="0" i="0" u="none" baseline="0">
                <a:solidFill>
                  <a:schemeClr val="tx1"/>
                </a:solidFill>
              </a:rPr>
              <a:t>PCI</a:t>
            </a:r>
          </a:p>
          <a:p>
            <a:pPr algn="ctr" rtl="0"/>
            <a:r>
              <a:rPr lang="tr" b="0" i="0" u="none" baseline="0">
                <a:solidFill>
                  <a:schemeClr val="tx1"/>
                </a:solidFill>
              </a:rPr>
              <a:t>USB</a:t>
            </a:r>
          </a:p>
        </p:txBody>
      </p:sp>
      <p:sp>
        <p:nvSpPr>
          <p:cNvPr id="44" name="Rectangle 43">
            <a:extLst>
              <a:ext uri="{FF2B5EF4-FFF2-40B4-BE49-F238E27FC236}">
                <a16:creationId xmlns:a16="http://schemas.microsoft.com/office/drawing/2014/main" id="{EB1A10A4-7702-4D2B-A348-A35CCE08457A}"/>
              </a:ext>
            </a:extLst>
          </p:cNvPr>
          <p:cNvSpPr/>
          <p:nvPr/>
        </p:nvSpPr>
        <p:spPr>
          <a:xfrm>
            <a:off x="4665632" y="4889883"/>
            <a:ext cx="1065161" cy="917678"/>
          </a:xfrm>
          <a:prstGeom prst="rect">
            <a:avLst/>
          </a:prstGeom>
          <a:solidFill>
            <a:schemeClr val="accent6">
              <a:lumMod val="60000"/>
              <a:lumOff val="4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rtl="0"/>
            <a:r>
              <a:rPr lang="tr" b="0" i="0" u="none" baseline="0">
                <a:solidFill>
                  <a:schemeClr val="tx1"/>
                </a:solidFill>
              </a:rPr>
              <a:t>Ses</a:t>
            </a:r>
          </a:p>
          <a:p>
            <a:pPr algn="ctr" rtl="0"/>
            <a:r>
              <a:rPr lang="tr" b="0" i="0" u="none" baseline="0">
                <a:solidFill>
                  <a:schemeClr val="tx1"/>
                </a:solidFill>
              </a:rPr>
              <a:t>Görüntü</a:t>
            </a:r>
          </a:p>
          <a:p>
            <a:pPr algn="ctr" rtl="0"/>
            <a:r>
              <a:rPr lang="tr" b="0" i="0" u="none" baseline="0">
                <a:solidFill>
                  <a:schemeClr val="tx1"/>
                </a:solidFill>
              </a:rPr>
              <a:t>Depolama</a:t>
            </a:r>
          </a:p>
        </p:txBody>
      </p:sp>
      <p:sp>
        <p:nvSpPr>
          <p:cNvPr id="43" name="Rectangle 42">
            <a:extLst>
              <a:ext uri="{FF2B5EF4-FFF2-40B4-BE49-F238E27FC236}">
                <a16:creationId xmlns:a16="http://schemas.microsoft.com/office/drawing/2014/main" id="{3C641427-B62D-4172-9BDD-C2FFD1A3CF6E}"/>
              </a:ext>
            </a:extLst>
          </p:cNvPr>
          <p:cNvSpPr/>
          <p:nvPr/>
        </p:nvSpPr>
        <p:spPr>
          <a:xfrm rot="16200000">
            <a:off x="3602222" y="6021003"/>
            <a:ext cx="722922" cy="69012"/>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tr"/>
          </a:p>
        </p:txBody>
      </p:sp>
      <p:sp>
        <p:nvSpPr>
          <p:cNvPr id="42" name="Rectangle 41">
            <a:extLst>
              <a:ext uri="{FF2B5EF4-FFF2-40B4-BE49-F238E27FC236}">
                <a16:creationId xmlns:a16="http://schemas.microsoft.com/office/drawing/2014/main" id="{D5EFB510-FF3F-4817-8C3F-FD8CDA8F53CF}"/>
              </a:ext>
            </a:extLst>
          </p:cNvPr>
          <p:cNvSpPr/>
          <p:nvPr/>
        </p:nvSpPr>
        <p:spPr>
          <a:xfrm rot="16200000">
            <a:off x="2214467" y="6021004"/>
            <a:ext cx="722922" cy="69012"/>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tr"/>
          </a:p>
        </p:txBody>
      </p:sp>
      <p:sp>
        <p:nvSpPr>
          <p:cNvPr id="45" name="Rectangle 44">
            <a:extLst>
              <a:ext uri="{FF2B5EF4-FFF2-40B4-BE49-F238E27FC236}">
                <a16:creationId xmlns:a16="http://schemas.microsoft.com/office/drawing/2014/main" id="{3141391B-40CE-4DC2-B19E-D56D6A740AF4}"/>
              </a:ext>
            </a:extLst>
          </p:cNvPr>
          <p:cNvSpPr/>
          <p:nvPr/>
        </p:nvSpPr>
        <p:spPr>
          <a:xfrm rot="16200000">
            <a:off x="4868655" y="6024519"/>
            <a:ext cx="722922" cy="69012"/>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tr"/>
          </a:p>
        </p:txBody>
      </p:sp>
    </p:spTree>
    <p:extLst>
      <p:ext uri="{BB962C8B-B14F-4D97-AF65-F5344CB8AC3E}">
        <p14:creationId xmlns:p14="http://schemas.microsoft.com/office/powerpoint/2010/main" val="41343984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44" grpId="0" animBg="1"/>
      <p:bldP spid="45" grpId="0" animBg="1"/>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TOR</a:t>
            </a:r>
            <a:endParaRPr lang="tr"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233626" y="1167205"/>
            <a:ext cx="5905500" cy="5183187"/>
          </a:xfrm>
        </p:spPr>
        <p:txBody>
          <a:bodyPr/>
          <a:lstStyle/>
          <a:p>
            <a:pPr marL="0" indent="0" algn="l" rtl="0">
              <a:buNone/>
            </a:pPr>
            <a:r>
              <a:rPr lang="tr" b="0" i="0" u="none" baseline="0"/>
              <a:t>Neden 'soğan yönlendirici' deniyor?</a:t>
            </a:r>
          </a:p>
          <a:p>
            <a:pPr marL="0" indent="0" algn="l" rtl="0">
              <a:buNone/>
            </a:pPr>
            <a:endParaRPr lang="tr" dirty="0"/>
          </a:p>
        </p:txBody>
      </p:sp>
      <p:pic>
        <p:nvPicPr>
          <p:cNvPr id="13" name="Picture 2" descr="attrib:wikipedia">
            <a:extLst>
              <a:ext uri="{FF2B5EF4-FFF2-40B4-BE49-F238E27FC236}">
                <a16:creationId xmlns:a16="http://schemas.microsoft.com/office/drawing/2014/main" id="{C81179B8-F549-4DF1-ADFB-D8BC0821018B}"/>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806215" y="1639162"/>
            <a:ext cx="4305409" cy="2830807"/>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17">
            <a:extLst>
              <a:ext uri="{FF2B5EF4-FFF2-40B4-BE49-F238E27FC236}">
                <a16:creationId xmlns:a16="http://schemas.microsoft.com/office/drawing/2014/main" id="{A2BE32E9-3D04-4DC1-94DD-896BEB891274}"/>
              </a:ext>
            </a:extLst>
          </p:cNvPr>
          <p:cNvPicPr>
            <a:picLocks noChangeAspect="1"/>
          </p:cNvPicPr>
          <p:nvPr/>
        </p:nvPicPr>
        <p:blipFill>
          <a:blip r:embed="rId4" cstate="print"/>
          <a:stretch>
            <a:fillRect/>
          </a:stretch>
        </p:blipFill>
        <p:spPr>
          <a:xfrm>
            <a:off x="548328" y="2859805"/>
            <a:ext cx="4126623" cy="2487391"/>
          </a:xfrm>
          <a:prstGeom prst="rect">
            <a:avLst/>
          </a:prstGeom>
          <a:ln>
            <a:solidFill>
              <a:srgbClr val="0070C0"/>
            </a:solidFill>
          </a:ln>
        </p:spPr>
      </p:pic>
      <p:pic>
        <p:nvPicPr>
          <p:cNvPr id="6" name="Picture 5">
            <a:extLst>
              <a:ext uri="{FF2B5EF4-FFF2-40B4-BE49-F238E27FC236}">
                <a16:creationId xmlns:a16="http://schemas.microsoft.com/office/drawing/2014/main" id="{0FBB9B32-260D-4740-A933-A9BFCAFBC6E1}"/>
              </a:ext>
            </a:extLst>
          </p:cNvPr>
          <p:cNvPicPr>
            <a:picLocks noChangeAspect="1"/>
          </p:cNvPicPr>
          <p:nvPr/>
        </p:nvPicPr>
        <p:blipFill>
          <a:blip r:embed="rId5" cstate="print"/>
          <a:stretch>
            <a:fillRect/>
          </a:stretch>
        </p:blipFill>
        <p:spPr>
          <a:xfrm>
            <a:off x="5519474" y="4351842"/>
            <a:ext cx="3390900" cy="2133600"/>
          </a:xfrm>
          <a:prstGeom prst="rect">
            <a:avLst/>
          </a:prstGeom>
        </p:spPr>
      </p:pic>
      <p:sp>
        <p:nvSpPr>
          <p:cNvPr id="15" name="TextBox 14">
            <a:extLst>
              <a:ext uri="{FF2B5EF4-FFF2-40B4-BE49-F238E27FC236}">
                <a16:creationId xmlns:a16="http://schemas.microsoft.com/office/drawing/2014/main" id="{DE1EC189-E1A1-489F-9864-76336EFB77EF}"/>
              </a:ext>
            </a:extLst>
          </p:cNvPr>
          <p:cNvSpPr txBox="1"/>
          <p:nvPr/>
        </p:nvSpPr>
        <p:spPr bwMode="auto">
          <a:xfrm>
            <a:off x="5859070" y="5108373"/>
            <a:ext cx="304800" cy="369332"/>
          </a:xfrm>
          <a:prstGeom prst="rect">
            <a:avLst/>
          </a:prstGeom>
          <a:noFill/>
          <a:ln w="9525">
            <a:noFill/>
            <a:miter lim="800000"/>
            <a:headEnd/>
            <a:tailEnd/>
          </a:ln>
        </p:spPr>
        <p:txBody>
          <a:bodyPr vert="horz" wrap="square" lIns="0" tIns="0" rIns="0" bIns="0" numCol="1" rtlCol="0" anchor="t" anchorCtr="0" compatLnSpc="1">
            <a:prstTxWarp prst="textNoShape">
              <a:avLst/>
            </a:prstTxWarp>
            <a:spAutoFit/>
          </a:bodyPr>
          <a:lstStyle/>
          <a:p>
            <a:pPr marR="0" algn="l" defTabSz="914400" rtl="0" eaLnBrk="0" fontAlgn="base" latinLnBrk="0" hangingPunct="0">
              <a:lnSpc>
                <a:spcPct val="100000"/>
              </a:lnSpc>
              <a:spcBef>
                <a:spcPct val="0"/>
              </a:spcBef>
              <a:spcAft>
                <a:spcPts val="0"/>
              </a:spcAft>
              <a:buClr>
                <a:srgbClr val="BCD437"/>
              </a:buClr>
              <a:buSzTx/>
              <a:tabLst/>
            </a:pPr>
            <a:r>
              <a:rPr kumimoji="0" lang="tr" sz="2400" b="0" i="0" u="none" strike="noStrike" kern="0" cap="none" spc="0" normalizeH="0" baseline="0">
                <a:ln>
                  <a:noFill/>
                </a:ln>
                <a:solidFill>
                  <a:srgbClr val="FF0000"/>
                </a:solidFill>
                <a:effectLst/>
                <a:uLnTx/>
                <a:uFillTx/>
                <a:latin typeface="+mj-lt"/>
                <a:ea typeface="+mn-ea"/>
                <a:cs typeface="+mn-cs"/>
              </a:rPr>
              <a:t>A</a:t>
            </a:r>
          </a:p>
        </p:txBody>
      </p:sp>
      <p:sp>
        <p:nvSpPr>
          <p:cNvPr id="16" name="TextBox 15">
            <a:extLst>
              <a:ext uri="{FF2B5EF4-FFF2-40B4-BE49-F238E27FC236}">
                <a16:creationId xmlns:a16="http://schemas.microsoft.com/office/drawing/2014/main" id="{7EBC5F33-2DEF-4FD9-9B8D-71888A11E5A6}"/>
              </a:ext>
            </a:extLst>
          </p:cNvPr>
          <p:cNvSpPr txBox="1"/>
          <p:nvPr/>
        </p:nvSpPr>
        <p:spPr bwMode="auto">
          <a:xfrm>
            <a:off x="5855223" y="5445224"/>
            <a:ext cx="304800" cy="369332"/>
          </a:xfrm>
          <a:prstGeom prst="rect">
            <a:avLst/>
          </a:prstGeom>
          <a:noFill/>
          <a:ln w="9525">
            <a:noFill/>
            <a:miter lim="800000"/>
            <a:headEnd/>
            <a:tailEnd/>
          </a:ln>
        </p:spPr>
        <p:txBody>
          <a:bodyPr vert="horz" wrap="square" lIns="0" tIns="0" rIns="0" bIns="0" numCol="1" rtlCol="0" anchor="t" anchorCtr="0" compatLnSpc="1">
            <a:prstTxWarp prst="textNoShape">
              <a:avLst/>
            </a:prstTxWarp>
            <a:spAutoFit/>
          </a:bodyPr>
          <a:lstStyle/>
          <a:p>
            <a:pPr marR="0" algn="l" defTabSz="914400" rtl="0" eaLnBrk="0" fontAlgn="base" latinLnBrk="0" hangingPunct="0">
              <a:lnSpc>
                <a:spcPct val="100000"/>
              </a:lnSpc>
              <a:spcBef>
                <a:spcPct val="0"/>
              </a:spcBef>
              <a:spcAft>
                <a:spcPts val="0"/>
              </a:spcAft>
              <a:buClr>
                <a:srgbClr val="BCD437"/>
              </a:buClr>
              <a:buSzTx/>
              <a:tabLst/>
            </a:pPr>
            <a:r>
              <a:rPr lang="tr" sz="2400" b="0" i="0" u="none" kern="0" baseline="0">
                <a:solidFill>
                  <a:srgbClr val="FF0000"/>
                </a:solidFill>
                <a:latin typeface="+mj-lt"/>
              </a:rPr>
              <a:t>B</a:t>
            </a:r>
            <a:endParaRPr kumimoji="0" lang="tr" sz="2400" b="0" i="0" u="none" strike="noStrike" kern="0" cap="none" spc="0" normalizeH="0" baseline="0" noProof="0" dirty="0">
              <a:ln>
                <a:noFill/>
              </a:ln>
              <a:solidFill>
                <a:srgbClr val="FF0000"/>
              </a:solidFill>
              <a:effectLst/>
              <a:uLnTx/>
              <a:uFillTx/>
              <a:latin typeface="+mj-lt"/>
            </a:endParaRPr>
          </a:p>
        </p:txBody>
      </p:sp>
      <p:sp>
        <p:nvSpPr>
          <p:cNvPr id="17" name="TextBox 16">
            <a:extLst>
              <a:ext uri="{FF2B5EF4-FFF2-40B4-BE49-F238E27FC236}">
                <a16:creationId xmlns:a16="http://schemas.microsoft.com/office/drawing/2014/main" id="{E9C66FC3-17C0-470E-B38E-8ABAFF5013FD}"/>
              </a:ext>
            </a:extLst>
          </p:cNvPr>
          <p:cNvSpPr txBox="1"/>
          <p:nvPr/>
        </p:nvSpPr>
        <p:spPr bwMode="auto">
          <a:xfrm>
            <a:off x="5859070" y="5766860"/>
            <a:ext cx="304800" cy="369332"/>
          </a:xfrm>
          <a:prstGeom prst="rect">
            <a:avLst/>
          </a:prstGeom>
          <a:noFill/>
          <a:ln w="9525">
            <a:noFill/>
            <a:miter lim="800000"/>
            <a:headEnd/>
            <a:tailEnd/>
          </a:ln>
        </p:spPr>
        <p:txBody>
          <a:bodyPr vert="horz" wrap="square" lIns="0" tIns="0" rIns="0" bIns="0" numCol="1" rtlCol="0" anchor="t" anchorCtr="0" compatLnSpc="1">
            <a:prstTxWarp prst="textNoShape">
              <a:avLst/>
            </a:prstTxWarp>
            <a:spAutoFit/>
          </a:bodyPr>
          <a:lstStyle/>
          <a:p>
            <a:pPr marR="0" algn="l" defTabSz="914400" rtl="0" eaLnBrk="0" fontAlgn="base" latinLnBrk="0" hangingPunct="0">
              <a:lnSpc>
                <a:spcPct val="100000"/>
              </a:lnSpc>
              <a:spcBef>
                <a:spcPct val="0"/>
              </a:spcBef>
              <a:spcAft>
                <a:spcPts val="0"/>
              </a:spcAft>
              <a:buClr>
                <a:srgbClr val="BCD437"/>
              </a:buClr>
              <a:buSzTx/>
              <a:tabLst/>
            </a:pPr>
            <a:r>
              <a:rPr lang="tr" sz="2400" b="0" i="0" u="none" kern="0" baseline="0">
                <a:solidFill>
                  <a:srgbClr val="FF0000"/>
                </a:solidFill>
                <a:latin typeface="+mj-lt"/>
              </a:rPr>
              <a:t>C</a:t>
            </a:r>
            <a:endParaRPr kumimoji="0" lang="tr" sz="2400" b="0" i="0" u="none" strike="noStrike" kern="0" cap="none" spc="0" normalizeH="0" baseline="0" noProof="0" dirty="0">
              <a:ln>
                <a:noFill/>
              </a:ln>
              <a:solidFill>
                <a:srgbClr val="FF0000"/>
              </a:solidFill>
              <a:effectLst/>
              <a:uLnTx/>
              <a:uFillTx/>
              <a:latin typeface="+mj-lt"/>
            </a:endParaRPr>
          </a:p>
        </p:txBody>
      </p:sp>
    </p:spTree>
    <p:extLst>
      <p:ext uri="{BB962C8B-B14F-4D97-AF65-F5344CB8AC3E}">
        <p14:creationId xmlns:p14="http://schemas.microsoft.com/office/powerpoint/2010/main" val="42566431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5"/>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Kripto para birimleri</a:t>
            </a:r>
            <a:endParaRPr lang="tr"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250825" y="1125538"/>
            <a:ext cx="8893175" cy="5183187"/>
          </a:xfrm>
        </p:spPr>
        <p:txBody>
          <a:bodyPr/>
          <a:lstStyle/>
          <a:p>
            <a:pPr marL="0" indent="0" algn="l" rtl="0">
              <a:buNone/>
            </a:pPr>
            <a:r>
              <a:rPr lang="tr" b="0" i="0" u="none" baseline="0"/>
              <a:t>Bitcoin'in tarihçesi</a:t>
            </a:r>
          </a:p>
          <a:p>
            <a:pPr algn="l" rtl="0"/>
            <a:r>
              <a:rPr lang="tr" b="0" i="0" u="none" baseline="0"/>
              <a:t>2009 – Satoshi Nakamoto ilk Bitcoin'i üretti</a:t>
            </a:r>
          </a:p>
        </p:txBody>
      </p:sp>
      <p:pic>
        <p:nvPicPr>
          <p:cNvPr id="3" name="Picture 2">
            <a:extLst>
              <a:ext uri="{FF2B5EF4-FFF2-40B4-BE49-F238E27FC236}">
                <a16:creationId xmlns:a16="http://schemas.microsoft.com/office/drawing/2014/main" id="{1C3BC859-5D57-442F-B4CC-AE17A7B83BB9}"/>
              </a:ext>
            </a:extLst>
          </p:cNvPr>
          <p:cNvPicPr>
            <a:picLocks noChangeAspect="1"/>
          </p:cNvPicPr>
          <p:nvPr/>
        </p:nvPicPr>
        <p:blipFill rotWithShape="1">
          <a:blip r:embed="rId3" cstate="print"/>
          <a:srcRect b="21788"/>
          <a:stretch/>
        </p:blipFill>
        <p:spPr>
          <a:xfrm>
            <a:off x="114359" y="2381554"/>
            <a:ext cx="6329667" cy="2127566"/>
          </a:xfrm>
          <a:prstGeom prst="rect">
            <a:avLst/>
          </a:prstGeom>
          <a:ln>
            <a:solidFill>
              <a:schemeClr val="accent1"/>
            </a:solidFill>
          </a:ln>
        </p:spPr>
      </p:pic>
      <p:pic>
        <p:nvPicPr>
          <p:cNvPr id="8" name="Picture 2" descr="Image result for bitcoin">
            <a:extLst>
              <a:ext uri="{FF2B5EF4-FFF2-40B4-BE49-F238E27FC236}">
                <a16:creationId xmlns:a16="http://schemas.microsoft.com/office/drawing/2014/main" id="{941F7ECF-4215-4BFA-BB82-5D357A756EF0}"/>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684179" y="2440928"/>
            <a:ext cx="1009650" cy="1009650"/>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4" descr="Related image">
            <a:extLst>
              <a:ext uri="{FF2B5EF4-FFF2-40B4-BE49-F238E27FC236}">
                <a16:creationId xmlns:a16="http://schemas.microsoft.com/office/drawing/2014/main" id="{343F6A7E-68AF-4070-8334-9E1DB9A47A4C}"/>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825680" y="2686065"/>
            <a:ext cx="1066800" cy="1066800"/>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6" descr="Related image">
            <a:extLst>
              <a:ext uri="{FF2B5EF4-FFF2-40B4-BE49-F238E27FC236}">
                <a16:creationId xmlns:a16="http://schemas.microsoft.com/office/drawing/2014/main" id="{BC0D52BA-07A3-4543-8EC8-918055A0F9E8}"/>
              </a:ext>
            </a:extLst>
          </p:cNvPr>
          <p:cNvPicPr>
            <a:picLocks noChangeAspect="1" noChangeArrowheads="1"/>
          </p:cNvPicPr>
          <p:nvPr/>
        </p:nvPicPr>
        <p:blipFill>
          <a:blip r:embed="rId6" cstate="hqprint">
            <a:extLst>
              <a:ext uri="{28A0092B-C50C-407E-A947-70E740481C1C}">
                <a14:useLocalDpi xmlns:a14="http://schemas.microsoft.com/office/drawing/2010/main" val="0"/>
              </a:ext>
            </a:extLst>
          </a:blip>
          <a:srcRect/>
          <a:stretch>
            <a:fillRect/>
          </a:stretch>
        </p:blipFill>
        <p:spPr bwMode="auto">
          <a:xfrm>
            <a:off x="6614100" y="3522809"/>
            <a:ext cx="1143000" cy="1143000"/>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8" descr="Related image">
            <a:extLst>
              <a:ext uri="{FF2B5EF4-FFF2-40B4-BE49-F238E27FC236}">
                <a16:creationId xmlns:a16="http://schemas.microsoft.com/office/drawing/2014/main" id="{64CD7126-E5CA-41FA-B114-C7EA66AD19CD}"/>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7825680" y="3805161"/>
            <a:ext cx="1028700" cy="1028700"/>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a:extLst>
              <a:ext uri="{FF2B5EF4-FFF2-40B4-BE49-F238E27FC236}">
                <a16:creationId xmlns:a16="http://schemas.microsoft.com/office/drawing/2014/main" id="{63CC0589-E393-4D59-9A96-10150913778E}"/>
              </a:ext>
            </a:extLst>
          </p:cNvPr>
          <p:cNvPicPr>
            <a:picLocks noChangeAspect="1"/>
          </p:cNvPicPr>
          <p:nvPr/>
        </p:nvPicPr>
        <p:blipFill>
          <a:blip r:embed="rId8" cstate="print"/>
          <a:stretch>
            <a:fillRect/>
          </a:stretch>
        </p:blipFill>
        <p:spPr>
          <a:xfrm>
            <a:off x="208003" y="4766762"/>
            <a:ext cx="6192677" cy="1291364"/>
          </a:xfrm>
          <a:prstGeom prst="rect">
            <a:avLst/>
          </a:prstGeom>
        </p:spPr>
      </p:pic>
      <p:pic>
        <p:nvPicPr>
          <p:cNvPr id="16" name="Picture 10" descr="Image result for dash icon">
            <a:extLst>
              <a:ext uri="{FF2B5EF4-FFF2-40B4-BE49-F238E27FC236}">
                <a16:creationId xmlns:a16="http://schemas.microsoft.com/office/drawing/2014/main" id="{E591B8EB-3C08-46C1-A451-F9442A08B32C}"/>
              </a:ext>
            </a:extLst>
          </p:cNvPr>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6747450" y="4766762"/>
            <a:ext cx="876300" cy="876300"/>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12" descr="Image result for ripple icon">
            <a:extLst>
              <a:ext uri="{FF2B5EF4-FFF2-40B4-BE49-F238E27FC236}">
                <a16:creationId xmlns:a16="http://schemas.microsoft.com/office/drawing/2014/main" id="{050CBD27-4E3B-440E-8140-D2FA08FFE0E4}"/>
              </a:ext>
            </a:extLst>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7920930" y="4937604"/>
            <a:ext cx="876300" cy="876300"/>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20" descr="Related image">
            <a:extLst>
              <a:ext uri="{FF2B5EF4-FFF2-40B4-BE49-F238E27FC236}">
                <a16:creationId xmlns:a16="http://schemas.microsoft.com/office/drawing/2014/main" id="{76617041-99C0-487F-B572-C465EEBA9FE6}"/>
              </a:ext>
            </a:extLst>
          </p:cNvPr>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7179489" y="5663275"/>
            <a:ext cx="888521" cy="8529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514580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3"/>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5"/>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7"/>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Kripto para birimleri</a:t>
            </a:r>
            <a:endParaRPr lang="tr"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250825" y="1125538"/>
            <a:ext cx="8893175" cy="5183187"/>
          </a:xfrm>
        </p:spPr>
        <p:txBody>
          <a:bodyPr/>
          <a:lstStyle/>
          <a:p>
            <a:pPr marL="0" indent="0" algn="l" rtl="0">
              <a:buNone/>
            </a:pPr>
            <a:r>
              <a:rPr lang="tr" b="0" i="0" u="none" baseline="0" dirty="0"/>
              <a:t>Kripto para birimlerinin özellikleri</a:t>
            </a:r>
          </a:p>
          <a:p>
            <a:pPr marL="457200" indent="-457200" algn="l" rtl="0"/>
            <a:r>
              <a:rPr lang="tr" sz="2800" b="0" i="0" u="none" baseline="0" dirty="0"/>
              <a:t>Küresel – sınır yok</a:t>
            </a:r>
          </a:p>
          <a:p>
            <a:pPr marL="457200" indent="-457200" algn="l" rtl="0"/>
            <a:r>
              <a:rPr lang="tr" sz="2800" b="0" i="0" u="none" baseline="0" dirty="0"/>
              <a:t>Merkezi değil – kontrol yok</a:t>
            </a:r>
          </a:p>
          <a:p>
            <a:pPr marL="457200" indent="-457200" algn="l" rtl="0"/>
            <a:r>
              <a:rPr lang="tr" sz="2800" b="0" i="0" u="none" baseline="0" dirty="0"/>
              <a:t>Oynak – büyük dalgalanmalar olabilir</a:t>
            </a:r>
          </a:p>
          <a:p>
            <a:pPr marL="457200" indent="-457200" algn="l" rtl="0"/>
            <a:r>
              <a:rPr lang="tr" sz="2800" b="0" i="0" u="none" baseline="0" dirty="0"/>
              <a:t>Güvenli – 'Özel Anahtar'</a:t>
            </a:r>
          </a:p>
          <a:p>
            <a:pPr marL="457200" indent="-457200" algn="l" rtl="0"/>
            <a:r>
              <a:rPr lang="tr" sz="2800" b="0" i="0" u="none" baseline="0" dirty="0"/>
              <a:t>Anonim</a:t>
            </a:r>
          </a:p>
          <a:p>
            <a:pPr marL="457200" indent="-457200" algn="l" rtl="0"/>
            <a:r>
              <a:rPr lang="tr" sz="2800" b="0" i="0" u="none" baseline="0" dirty="0"/>
              <a:t>Madencilikle üretilir</a:t>
            </a:r>
          </a:p>
        </p:txBody>
      </p:sp>
      <p:pic>
        <p:nvPicPr>
          <p:cNvPr id="6" name="Picture 5">
            <a:extLst>
              <a:ext uri="{FF2B5EF4-FFF2-40B4-BE49-F238E27FC236}">
                <a16:creationId xmlns:a16="http://schemas.microsoft.com/office/drawing/2014/main" id="{3071C6B1-75F7-458D-92D9-EF62D29C7FD1}"/>
              </a:ext>
            </a:extLst>
          </p:cNvPr>
          <p:cNvPicPr>
            <a:picLocks noChangeAspect="1"/>
          </p:cNvPicPr>
          <p:nvPr/>
        </p:nvPicPr>
        <p:blipFill>
          <a:blip r:embed="rId3" cstate="print"/>
          <a:stretch>
            <a:fillRect/>
          </a:stretch>
        </p:blipFill>
        <p:spPr>
          <a:xfrm>
            <a:off x="5364088" y="2059208"/>
            <a:ext cx="3342351" cy="655363"/>
          </a:xfrm>
          <a:prstGeom prst="rect">
            <a:avLst/>
          </a:prstGeom>
          <a:ln>
            <a:solidFill>
              <a:schemeClr val="accent1"/>
            </a:solidFill>
          </a:ln>
        </p:spPr>
      </p:pic>
      <p:sp>
        <p:nvSpPr>
          <p:cNvPr id="19" name="Content Placeholder 1">
            <a:extLst>
              <a:ext uri="{FF2B5EF4-FFF2-40B4-BE49-F238E27FC236}">
                <a16:creationId xmlns:a16="http://schemas.microsoft.com/office/drawing/2014/main" id="{0036D9B1-BA0A-4061-A16C-F0BC5C4CC1D3}"/>
              </a:ext>
            </a:extLst>
          </p:cNvPr>
          <p:cNvSpPr txBox="1">
            <a:spLocks/>
          </p:cNvSpPr>
          <p:nvPr/>
        </p:nvSpPr>
        <p:spPr bwMode="auto">
          <a:xfrm>
            <a:off x="4644008" y="3501008"/>
            <a:ext cx="4536504" cy="51833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S PGothic" pitchFamily="34" charset="-128"/>
                <a:cs typeface="MS PGothic"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itchFamily="34" charset="-128"/>
                <a:cs typeface="MS PGothic"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itchFamily="34" charset="-128"/>
                <a:cs typeface="MS PGothic"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457200" indent="-457200" algn="l" rtl="0"/>
            <a:r>
              <a:rPr lang="tr" sz="2800" b="0" i="0" u="none" baseline="0"/>
              <a:t>Şeffaf (Blok Zinciri)</a:t>
            </a:r>
          </a:p>
          <a:p>
            <a:pPr marL="457200" indent="-457200" algn="l" rtl="0"/>
            <a:r>
              <a:rPr lang="tr" sz="2800" b="0" i="0" u="none" baseline="0"/>
              <a:t>Düşük işlem maliyetleri</a:t>
            </a:r>
          </a:p>
          <a:p>
            <a:pPr marL="457200" indent="-457200" algn="l" rtl="0"/>
            <a:r>
              <a:rPr lang="tr" sz="2800" b="0" i="0" u="none" baseline="0"/>
              <a:t>Hızlı transfer</a:t>
            </a:r>
          </a:p>
          <a:p>
            <a:pPr marL="457200" indent="-457200" algn="l" rtl="0"/>
            <a:r>
              <a:rPr lang="tr" sz="2800" b="0" i="0" u="none" baseline="0"/>
              <a:t>Geri döndürülemez</a:t>
            </a:r>
          </a:p>
          <a:p>
            <a:pPr marL="457200" indent="-457200" algn="l" rtl="0"/>
            <a:r>
              <a:rPr lang="tr" sz="2800" b="0" i="0" u="none" baseline="0"/>
              <a:t>Kanuni para statüsü yok</a:t>
            </a:r>
          </a:p>
          <a:p>
            <a:pPr marL="457200" indent="-457200" algn="l" rtl="0"/>
            <a:r>
              <a:rPr lang="tr" sz="2800" b="0" i="0" u="none" baseline="0"/>
              <a:t>'Cüzdanda' tutulur</a:t>
            </a:r>
          </a:p>
        </p:txBody>
      </p:sp>
      <p:sp>
        <p:nvSpPr>
          <p:cNvPr id="5" name="TextBox 4">
            <a:extLst>
              <a:ext uri="{FF2B5EF4-FFF2-40B4-BE49-F238E27FC236}">
                <a16:creationId xmlns:a16="http://schemas.microsoft.com/office/drawing/2014/main" id="{A1643E23-8045-46CB-B116-896FDF2ACA4F}"/>
              </a:ext>
            </a:extLst>
          </p:cNvPr>
          <p:cNvSpPr txBox="1"/>
          <p:nvPr/>
        </p:nvSpPr>
        <p:spPr>
          <a:xfrm>
            <a:off x="179512" y="4878587"/>
            <a:ext cx="4392488" cy="1569660"/>
          </a:xfrm>
          <a:prstGeom prst="rect">
            <a:avLst/>
          </a:prstGeom>
          <a:noFill/>
        </p:spPr>
        <p:txBody>
          <a:bodyPr wrap="square" rtlCol="0">
            <a:spAutoFit/>
          </a:bodyPr>
          <a:lstStyle/>
          <a:p>
            <a:pPr marL="342900" indent="-342900" algn="l" rtl="0">
              <a:buAutoNum type="arabicPeriod"/>
            </a:pPr>
            <a:r>
              <a:rPr lang="tr" sz="3200" b="1" i="0" u="none" baseline="0">
                <a:solidFill>
                  <a:srgbClr val="FF0000"/>
                </a:solidFill>
                <a:latin typeface="+mn-lt"/>
              </a:rPr>
              <a:t>Değişim aracı</a:t>
            </a:r>
          </a:p>
          <a:p>
            <a:pPr marL="342900" indent="-342900" algn="l" rtl="0">
              <a:buAutoNum type="arabicPeriod"/>
            </a:pPr>
            <a:r>
              <a:rPr lang="tr" sz="3200" b="1" i="0" u="none" baseline="0">
                <a:solidFill>
                  <a:srgbClr val="FF0000"/>
                </a:solidFill>
                <a:latin typeface="+mn-lt"/>
              </a:rPr>
              <a:t>Hesap birimi</a:t>
            </a:r>
          </a:p>
          <a:p>
            <a:pPr marL="342900" indent="-342900" algn="l" rtl="0">
              <a:buAutoNum type="arabicPeriod"/>
            </a:pPr>
            <a:r>
              <a:rPr lang="tr" sz="3200" b="1" i="0" u="none" baseline="0">
                <a:solidFill>
                  <a:srgbClr val="FF0000"/>
                </a:solidFill>
                <a:latin typeface="+mn-lt"/>
              </a:rPr>
              <a:t>Değer saklama aracı</a:t>
            </a:r>
          </a:p>
        </p:txBody>
      </p:sp>
    </p:spTree>
    <p:extLst>
      <p:ext uri="{BB962C8B-B14F-4D97-AF65-F5344CB8AC3E}">
        <p14:creationId xmlns:p14="http://schemas.microsoft.com/office/powerpoint/2010/main" val="1606581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Pazar alanları</a:t>
            </a:r>
            <a:endParaRPr lang="tr" sz="2000" dirty="0">
              <a:solidFill>
                <a:schemeClr val="bg1"/>
              </a:solidFill>
              <a:latin typeface="Verdana" charset="0"/>
              <a:cs typeface="Verdana" charset="0"/>
            </a:endParaRPr>
          </a:p>
        </p:txBody>
      </p:sp>
      <p:pic>
        <p:nvPicPr>
          <p:cNvPr id="4" name="Picture 3">
            <a:extLst>
              <a:ext uri="{FF2B5EF4-FFF2-40B4-BE49-F238E27FC236}">
                <a16:creationId xmlns:a16="http://schemas.microsoft.com/office/drawing/2014/main" id="{D8164609-0D77-4957-B59E-8398E1D39675}"/>
              </a:ext>
            </a:extLst>
          </p:cNvPr>
          <p:cNvPicPr>
            <a:picLocks noChangeAspect="1"/>
          </p:cNvPicPr>
          <p:nvPr/>
        </p:nvPicPr>
        <p:blipFill>
          <a:blip r:embed="rId3" cstate="print"/>
          <a:stretch>
            <a:fillRect/>
          </a:stretch>
        </p:blipFill>
        <p:spPr>
          <a:xfrm>
            <a:off x="4716016" y="1160116"/>
            <a:ext cx="2079572" cy="5320406"/>
          </a:xfrm>
          <a:prstGeom prst="rect">
            <a:avLst/>
          </a:prstGeom>
          <a:ln>
            <a:solidFill>
              <a:schemeClr val="accent1"/>
            </a:solidFill>
          </a:ln>
        </p:spPr>
      </p:pic>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166535" y="1165451"/>
            <a:ext cx="4465638" cy="5183187"/>
          </a:xfrm>
        </p:spPr>
        <p:txBody>
          <a:bodyPr/>
          <a:lstStyle/>
          <a:p>
            <a:pPr marL="0" indent="0" algn="l" rtl="0">
              <a:buNone/>
            </a:pPr>
            <a:r>
              <a:rPr lang="tr" b="0" i="0" u="none" baseline="0"/>
              <a:t>Pazar alanlarının tarihçesi</a:t>
            </a:r>
          </a:p>
          <a:p>
            <a:pPr algn="l" rtl="0"/>
            <a:r>
              <a:rPr lang="tr" b="0" i="0" u="none" baseline="0"/>
              <a:t>2011 – Silk Road kullanıma açıldı</a:t>
            </a:r>
          </a:p>
          <a:p>
            <a:pPr algn="l" rtl="0"/>
            <a:r>
              <a:rPr lang="tr" b="0" i="0" u="none" baseline="0"/>
              <a:t>Pazar alanları geliyor ve gidiyor!</a:t>
            </a:r>
          </a:p>
        </p:txBody>
      </p:sp>
      <p:pic>
        <p:nvPicPr>
          <p:cNvPr id="5" name="Picture 4">
            <a:extLst>
              <a:ext uri="{FF2B5EF4-FFF2-40B4-BE49-F238E27FC236}">
                <a16:creationId xmlns:a16="http://schemas.microsoft.com/office/drawing/2014/main" id="{7BE9C8CD-6E5A-4DC5-99F7-7093A8AC24B2}"/>
              </a:ext>
            </a:extLst>
          </p:cNvPr>
          <p:cNvPicPr>
            <a:picLocks noChangeAspect="1"/>
          </p:cNvPicPr>
          <p:nvPr/>
        </p:nvPicPr>
        <p:blipFill>
          <a:blip r:embed="rId4" cstate="print"/>
          <a:stretch>
            <a:fillRect/>
          </a:stretch>
        </p:blipFill>
        <p:spPr>
          <a:xfrm>
            <a:off x="6369050" y="2276872"/>
            <a:ext cx="2667000" cy="590550"/>
          </a:xfrm>
          <a:prstGeom prst="rect">
            <a:avLst/>
          </a:prstGeom>
        </p:spPr>
      </p:pic>
      <p:pic>
        <p:nvPicPr>
          <p:cNvPr id="6" name="Picture 5">
            <a:extLst>
              <a:ext uri="{FF2B5EF4-FFF2-40B4-BE49-F238E27FC236}">
                <a16:creationId xmlns:a16="http://schemas.microsoft.com/office/drawing/2014/main" id="{B6040E10-CB2B-463A-B523-574AB7399BB6}"/>
              </a:ext>
            </a:extLst>
          </p:cNvPr>
          <p:cNvPicPr>
            <a:picLocks noChangeAspect="1"/>
          </p:cNvPicPr>
          <p:nvPr/>
        </p:nvPicPr>
        <p:blipFill>
          <a:blip r:embed="rId5" cstate="print"/>
          <a:stretch>
            <a:fillRect/>
          </a:stretch>
        </p:blipFill>
        <p:spPr>
          <a:xfrm>
            <a:off x="6369050" y="3139874"/>
            <a:ext cx="2524125" cy="600075"/>
          </a:xfrm>
          <a:prstGeom prst="rect">
            <a:avLst/>
          </a:prstGeom>
        </p:spPr>
      </p:pic>
      <p:pic>
        <p:nvPicPr>
          <p:cNvPr id="2054" name="Picture 6">
            <a:extLst>
              <a:ext uri="{FF2B5EF4-FFF2-40B4-BE49-F238E27FC236}">
                <a16:creationId xmlns:a16="http://schemas.microsoft.com/office/drawing/2014/main" id="{15348F0C-4989-44D6-9F9B-096B3F8EB29C}"/>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56104" y="3425056"/>
            <a:ext cx="4021171" cy="2677988"/>
          </a:xfrm>
          <a:prstGeom prst="rect">
            <a:avLst/>
          </a:prstGeom>
          <a:noFill/>
          <a:ln>
            <a:solidFill>
              <a:schemeClr val="accent1"/>
            </a:solidFill>
          </a:ln>
          <a:extLst>
            <a:ext uri="{909E8E84-426E-40DD-AFC4-6F175D3DCCD1}">
              <a14:hiddenFill xmlns:a14="http://schemas.microsoft.com/office/drawing/2010/main">
                <a:solidFill>
                  <a:srgbClr val="FFFFFF"/>
                </a:solidFill>
              </a14:hiddenFill>
            </a:ext>
          </a:extLst>
        </p:spPr>
      </p:pic>
      <p:pic>
        <p:nvPicPr>
          <p:cNvPr id="2056" name="Picture 8">
            <a:extLst>
              <a:ext uri="{FF2B5EF4-FFF2-40B4-BE49-F238E27FC236}">
                <a16:creationId xmlns:a16="http://schemas.microsoft.com/office/drawing/2014/main" id="{F87EA643-79FD-4B06-9FEF-370C7BD2ECDA}"/>
              </a:ext>
            </a:extLst>
          </p:cNvPr>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l="15347" t="2453" r="16138" b="5764"/>
          <a:stretch/>
        </p:blipFill>
        <p:spPr bwMode="auto">
          <a:xfrm>
            <a:off x="862806" y="3427328"/>
            <a:ext cx="2807765" cy="2677988"/>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a:extLst>
              <a:ext uri="{FF2B5EF4-FFF2-40B4-BE49-F238E27FC236}">
                <a16:creationId xmlns:a16="http://schemas.microsoft.com/office/drawing/2014/main" id="{B6CC5A4F-B0BD-40CB-B713-CFA1F39B46E6}"/>
              </a:ext>
            </a:extLst>
          </p:cNvPr>
          <p:cNvPicPr>
            <a:picLocks noChangeAspect="1"/>
          </p:cNvPicPr>
          <p:nvPr/>
        </p:nvPicPr>
        <p:blipFill>
          <a:blip r:embed="rId8" cstate="print"/>
          <a:stretch>
            <a:fillRect/>
          </a:stretch>
        </p:blipFill>
        <p:spPr>
          <a:xfrm>
            <a:off x="6369050" y="4007223"/>
            <a:ext cx="2743200" cy="600075"/>
          </a:xfrm>
          <a:prstGeom prst="rect">
            <a:avLst/>
          </a:prstGeom>
        </p:spPr>
      </p:pic>
      <p:pic>
        <p:nvPicPr>
          <p:cNvPr id="19" name="Picture 18">
            <a:extLst>
              <a:ext uri="{FF2B5EF4-FFF2-40B4-BE49-F238E27FC236}">
                <a16:creationId xmlns:a16="http://schemas.microsoft.com/office/drawing/2014/main" id="{AE210282-5566-4429-B885-D346F592CC99}"/>
              </a:ext>
            </a:extLst>
          </p:cNvPr>
          <p:cNvPicPr>
            <a:picLocks noChangeAspect="1"/>
          </p:cNvPicPr>
          <p:nvPr/>
        </p:nvPicPr>
        <p:blipFill>
          <a:blip r:embed="rId9" cstate="print"/>
          <a:stretch>
            <a:fillRect/>
          </a:stretch>
        </p:blipFill>
        <p:spPr>
          <a:xfrm>
            <a:off x="6369050" y="4871341"/>
            <a:ext cx="2667000" cy="762000"/>
          </a:xfrm>
          <a:prstGeom prst="rect">
            <a:avLst/>
          </a:prstGeom>
        </p:spPr>
      </p:pic>
    </p:spTree>
    <p:extLst>
      <p:ext uri="{BB962C8B-B14F-4D97-AF65-F5344CB8AC3E}">
        <p14:creationId xmlns:p14="http://schemas.microsoft.com/office/powerpoint/2010/main" val="23018487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05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6"/>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7"/>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7">
            <a:extLst>
              <a:ext uri="{FF2B5EF4-FFF2-40B4-BE49-F238E27FC236}">
                <a16:creationId xmlns:a16="http://schemas.microsoft.com/office/drawing/2014/main" id="{5E4BDDFE-543C-4491-903D-8D13C0DC1FBA}"/>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Bilgi kontrolü</a:t>
            </a:r>
            <a:endParaRPr lang="tr" sz="2000" dirty="0">
              <a:solidFill>
                <a:schemeClr val="bg1"/>
              </a:solidFill>
              <a:latin typeface="Verdana" charset="0"/>
              <a:cs typeface="Verdana" charset="0"/>
            </a:endParaRPr>
          </a:p>
        </p:txBody>
      </p:sp>
      <p:sp>
        <p:nvSpPr>
          <p:cNvPr id="11" name="TextBox 10">
            <a:extLst>
              <a:ext uri="{FF2B5EF4-FFF2-40B4-BE49-F238E27FC236}">
                <a16:creationId xmlns:a16="http://schemas.microsoft.com/office/drawing/2014/main" id="{9D3848A9-4745-4BB6-B8CB-6C939829A8B8}"/>
              </a:ext>
            </a:extLst>
          </p:cNvPr>
          <p:cNvSpPr txBox="1"/>
          <p:nvPr/>
        </p:nvSpPr>
        <p:spPr>
          <a:xfrm>
            <a:off x="588962" y="1281981"/>
            <a:ext cx="8030033" cy="830997"/>
          </a:xfrm>
          <a:prstGeom prst="rect">
            <a:avLst/>
          </a:prstGeom>
          <a:solidFill>
            <a:srgbClr val="BDD8F3"/>
          </a:solidFill>
        </p:spPr>
        <p:txBody>
          <a:bodyPr wrap="square" rtlCol="0">
            <a:spAutoFit/>
          </a:bodyPr>
          <a:lstStyle/>
          <a:p>
            <a:pPr algn="ctr" rtl="0"/>
            <a:r>
              <a:rPr lang="tr" sz="2400" b="0" i="0" u="none" baseline="0">
                <a:solidFill>
                  <a:schemeClr val="tx1">
                    <a:lumMod val="65000"/>
                    <a:lumOff val="35000"/>
                  </a:schemeClr>
                </a:solidFill>
                <a:latin typeface="+mj-lt"/>
              </a:rPr>
              <a:t>Bir kripto para birimini tanımlarken aşağıdakilerden hangisi doğru bir ifade olur?</a:t>
            </a:r>
          </a:p>
        </p:txBody>
      </p:sp>
      <p:sp>
        <p:nvSpPr>
          <p:cNvPr id="13" name="TextBox 12">
            <a:extLst>
              <a:ext uri="{FF2B5EF4-FFF2-40B4-BE49-F238E27FC236}">
                <a16:creationId xmlns:a16="http://schemas.microsoft.com/office/drawing/2014/main" id="{30BD4572-BAB1-4568-B64C-2A9116F6F527}"/>
              </a:ext>
            </a:extLst>
          </p:cNvPr>
          <p:cNvSpPr txBox="1"/>
          <p:nvPr/>
        </p:nvSpPr>
        <p:spPr>
          <a:xfrm>
            <a:off x="588963" y="2342446"/>
            <a:ext cx="8030032" cy="1569660"/>
          </a:xfrm>
          <a:prstGeom prst="rect">
            <a:avLst/>
          </a:prstGeom>
          <a:solidFill>
            <a:srgbClr val="F08A34"/>
          </a:solidFill>
        </p:spPr>
        <p:txBody>
          <a:bodyPr wrap="square" rtlCol="0">
            <a:spAutoFit/>
          </a:bodyPr>
          <a:lstStyle/>
          <a:p>
            <a:pPr marL="1371600" lvl="2" indent="-457200" algn="l" rtl="0">
              <a:buAutoNum type="alphaUcPeriod"/>
            </a:pPr>
            <a:r>
              <a:rPr lang="tr" sz="2400" b="0" i="0" u="none" baseline="0" dirty="0">
                <a:solidFill>
                  <a:schemeClr val="bg1"/>
                </a:solidFill>
                <a:latin typeface="+mj-lt"/>
              </a:rPr>
              <a:t>Küreseldir, sınırları yoktur</a:t>
            </a:r>
          </a:p>
          <a:p>
            <a:pPr marL="1371600" lvl="2" indent="-457200" algn="l" rtl="0">
              <a:buAutoNum type="alphaUcPeriod"/>
            </a:pPr>
            <a:r>
              <a:rPr lang="tr" sz="2400" b="0" i="0" u="none" baseline="0" dirty="0">
                <a:solidFill>
                  <a:schemeClr val="bg1"/>
                </a:solidFill>
                <a:latin typeface="+mj-lt"/>
              </a:rPr>
              <a:t>Merkezi bir yapıya sahip değildir, bir hükümet tarafından kontrol edilmez</a:t>
            </a:r>
          </a:p>
          <a:p>
            <a:pPr marL="1371600" lvl="2" indent="-457200" algn="l" rtl="0">
              <a:buAutoNum type="alphaUcPeriod"/>
            </a:pPr>
            <a:r>
              <a:rPr lang="tr" sz="2400" b="0" i="0" u="none" baseline="0" dirty="0">
                <a:solidFill>
                  <a:schemeClr val="bg1"/>
                </a:solidFill>
                <a:latin typeface="+mj-lt"/>
              </a:rPr>
              <a:t>Değişkendir, değerler büyük oranda dalgalanır</a:t>
            </a:r>
          </a:p>
          <a:p>
            <a:pPr marL="1371600" lvl="2" indent="-457200" algn="l" rtl="0">
              <a:buAutoNum type="alphaUcPeriod"/>
            </a:pPr>
            <a:r>
              <a:rPr lang="tr" sz="2400" b="0" i="0" u="none" baseline="0" dirty="0">
                <a:solidFill>
                  <a:schemeClr val="bg1"/>
                </a:solidFill>
                <a:latin typeface="+mj-lt"/>
              </a:rPr>
              <a:t>Hepsi</a:t>
            </a:r>
          </a:p>
        </p:txBody>
      </p:sp>
      <p:sp>
        <p:nvSpPr>
          <p:cNvPr id="12" name="TextBox 11">
            <a:extLst>
              <a:ext uri="{FF2B5EF4-FFF2-40B4-BE49-F238E27FC236}">
                <a16:creationId xmlns:a16="http://schemas.microsoft.com/office/drawing/2014/main" id="{E75702A7-7EF5-41B1-83AA-F3F0AACE8FD2}"/>
              </a:ext>
            </a:extLst>
          </p:cNvPr>
          <p:cNvSpPr txBox="1"/>
          <p:nvPr/>
        </p:nvSpPr>
        <p:spPr>
          <a:xfrm>
            <a:off x="588962" y="4141574"/>
            <a:ext cx="8030032" cy="2308324"/>
          </a:xfrm>
          <a:prstGeom prst="rect">
            <a:avLst/>
          </a:prstGeom>
          <a:solidFill>
            <a:schemeClr val="tx1">
              <a:lumMod val="65000"/>
              <a:lumOff val="35000"/>
            </a:schemeClr>
          </a:solidFill>
        </p:spPr>
        <p:txBody>
          <a:bodyPr wrap="square" rtlCol="0">
            <a:spAutoFit/>
          </a:bodyPr>
          <a:lstStyle/>
          <a:p>
            <a:pPr algn="ctr" rtl="0"/>
            <a:r>
              <a:rPr lang="tr" sz="2400" b="0" i="0" u="none" baseline="0">
                <a:solidFill>
                  <a:schemeClr val="bg1"/>
                </a:solidFill>
                <a:latin typeface="+mj-lt"/>
              </a:rPr>
              <a:t>Doğru cevap D</a:t>
            </a:r>
          </a:p>
          <a:p>
            <a:pPr algn="ctr" rtl="0"/>
            <a:endParaRPr lang="tr" sz="2400" dirty="0">
              <a:solidFill>
                <a:schemeClr val="bg1"/>
              </a:solidFill>
              <a:latin typeface="+mj-lt"/>
            </a:endParaRPr>
          </a:p>
          <a:p>
            <a:pPr algn="ctr" rtl="0"/>
            <a:r>
              <a:rPr lang="tr" sz="2400" b="0" i="0" u="none" baseline="0">
                <a:solidFill>
                  <a:schemeClr val="bg1"/>
                </a:solidFill>
                <a:latin typeface="+mj-lt"/>
              </a:rPr>
              <a:t>Kripto para birimleri uluslararası sınırlardan geçebildiği için suçlular tarafından parayı transfer etmek ve saklamak için kullanılır. Hiçbir banka veya hükümete tabi değillerdir. Değerleri hızla ve kolay bir şekilde değişebilir</a:t>
            </a:r>
            <a:endParaRPr lang="tr" sz="2400" dirty="0">
              <a:solidFill>
                <a:schemeClr val="bg1"/>
              </a:solidFill>
              <a:latin typeface="+mj-lt"/>
            </a:endParaRPr>
          </a:p>
        </p:txBody>
      </p:sp>
    </p:spTree>
    <p:extLst>
      <p:ext uri="{BB962C8B-B14F-4D97-AF65-F5344CB8AC3E}">
        <p14:creationId xmlns:p14="http://schemas.microsoft.com/office/powerpoint/2010/main" val="38853711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3" grpId="0" animBg="1"/>
      <p:bldP spid="12" grpId="0" animBg="1"/>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387636442"/>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tr"/>
          </a:p>
        </p:txBody>
      </p:sp>
      <p:sp>
        <p:nvSpPr>
          <p:cNvPr id="53251" name="TextBox 7"/>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Oturum özeti</a:t>
            </a:r>
            <a:endParaRPr lang="tr" sz="2000" dirty="0">
              <a:solidFill>
                <a:schemeClr val="bg1"/>
              </a:solidFill>
              <a:latin typeface="Verdana" charset="0"/>
              <a:cs typeface="Verdana" charset="0"/>
            </a:endParaRPr>
          </a:p>
        </p:txBody>
      </p:sp>
      <p:sp>
        <p:nvSpPr>
          <p:cNvPr id="3" name="Content Placeholder 2">
            <a:extLst>
              <a:ext uri="{FF2B5EF4-FFF2-40B4-BE49-F238E27FC236}">
                <a16:creationId xmlns:a16="http://schemas.microsoft.com/office/drawing/2014/main" id="{77B18497-BF37-4A20-ABA6-353886C26CA1}"/>
              </a:ext>
            </a:extLst>
          </p:cNvPr>
          <p:cNvSpPr>
            <a:spLocks noGrp="1"/>
          </p:cNvSpPr>
          <p:nvPr>
            <p:ph idx="4294967295"/>
          </p:nvPr>
        </p:nvSpPr>
        <p:spPr>
          <a:xfrm>
            <a:off x="431800" y="1341438"/>
            <a:ext cx="8712200" cy="4608512"/>
          </a:xfrm>
        </p:spPr>
        <p:txBody>
          <a:bodyPr>
            <a:normAutofit/>
          </a:bodyPr>
          <a:lstStyle/>
          <a:p>
            <a:pPr marL="0" indent="0" algn="l" rtl="0">
              <a:buNone/>
            </a:pPr>
            <a:r>
              <a:rPr lang="tr" b="0" i="0" u="none" baseline="0" dirty="0">
                <a:ea typeface="Verdana" panose="020B0604030504040204" pitchFamily="34" charset="0"/>
              </a:rPr>
              <a:t>Bu oturumun sonunda </a:t>
            </a:r>
            <a:r>
              <a:rPr lang="tr-TR" b="0" i="0" u="none" baseline="0" dirty="0" smtClean="0">
                <a:ea typeface="Verdana" panose="020B0604030504040204" pitchFamily="34" charset="0"/>
              </a:rPr>
              <a:t>katılımcılar</a:t>
            </a:r>
            <a:r>
              <a:rPr lang="tr" b="0" i="0" u="none" baseline="0" dirty="0" smtClean="0">
                <a:ea typeface="Verdana" panose="020B0604030504040204" pitchFamily="34" charset="0"/>
              </a:rPr>
              <a:t>:</a:t>
            </a:r>
            <a:endParaRPr lang="tr" b="0" i="0" u="none" baseline="0" dirty="0">
              <a:ea typeface="Verdana" panose="020B0604030504040204" pitchFamily="34" charset="0"/>
            </a:endParaRPr>
          </a:p>
          <a:p>
            <a:pPr algn="l" rtl="0"/>
            <a:r>
              <a:rPr lang="tr" sz="2800" b="0" i="0" u="none" baseline="0" dirty="0">
                <a:ea typeface="Verdana" panose="020B0604030504040204" pitchFamily="34" charset="0"/>
              </a:rPr>
              <a:t>Dijital delilin ortak bileşenlerini tanıyabilecek ve işlevlerini anlayabilecek;</a:t>
            </a:r>
          </a:p>
          <a:p>
            <a:pPr algn="l" rtl="0"/>
            <a:r>
              <a:rPr lang="tr" sz="2800" b="0" i="0" u="none" baseline="0" dirty="0">
                <a:ea typeface="Verdana" panose="020B0604030504040204" pitchFamily="34" charset="0"/>
              </a:rPr>
              <a:t>İnternetin ne olduğunu, nasıl bağlanıldığını ve bağlanırken ne gibi olası izler bırakılabileceğini açıklayabilecek;</a:t>
            </a:r>
          </a:p>
          <a:p>
            <a:pPr algn="l" rtl="0"/>
            <a:r>
              <a:rPr lang="tr" sz="2800" b="0" i="0" u="none" baseline="0" dirty="0">
                <a:ea typeface="Verdana" panose="020B0604030504040204" pitchFamily="34" charset="0"/>
              </a:rPr>
              <a:t>Savcı ve </a:t>
            </a:r>
            <a:r>
              <a:rPr lang="tr-TR" sz="2800" b="0" i="0" u="none" baseline="0" dirty="0" smtClean="0">
                <a:ea typeface="Verdana" panose="020B0604030504040204" pitchFamily="34" charset="0"/>
              </a:rPr>
              <a:t>hâkim</a:t>
            </a:r>
            <a:r>
              <a:rPr lang="tr" sz="2800" b="0" i="0" u="none" baseline="0" dirty="0" smtClean="0">
                <a:ea typeface="Verdana" panose="020B0604030504040204" pitchFamily="34" charset="0"/>
              </a:rPr>
              <a:t>lerin </a:t>
            </a:r>
            <a:r>
              <a:rPr lang="tr" sz="2800" b="0" i="0" u="none" baseline="0" dirty="0">
                <a:ea typeface="Verdana" panose="020B0604030504040204" pitchFamily="34" charset="0"/>
              </a:rPr>
              <a:t>görevlerinde karşılaşabilecekleri bazı İnternet hizmetlerini ve uygulamalarını sayabilecek;</a:t>
            </a:r>
          </a:p>
          <a:p>
            <a:pPr algn="l" rtl="0"/>
            <a:r>
              <a:rPr lang="tr" sz="2800" b="0" i="0" u="none" baseline="0" dirty="0">
                <a:ea typeface="Verdana" panose="020B0604030504040204" pitchFamily="34" charset="0"/>
              </a:rPr>
              <a:t>Karanlık ağın cezai kovuşturmalarda yol açabileceği sorunlara örnekler verebilecektir.</a:t>
            </a:r>
          </a:p>
        </p:txBody>
      </p:sp>
    </p:spTree>
    <p:extLst>
      <p:ext uri="{BB962C8B-B14F-4D97-AF65-F5344CB8AC3E}">
        <p14:creationId xmlns:p14="http://schemas.microsoft.com/office/powerpoint/2010/main" val="1438101525"/>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2" name="Rectangle 4">
            <a:extLst>
              <a:ext uri="{FF2B5EF4-FFF2-40B4-BE49-F238E27FC236}">
                <a16:creationId xmlns:a16="http://schemas.microsoft.com/office/drawing/2014/main" id="{EDF64B36-81D9-458A-A194-0F302FFF98F0}"/>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wrap="none" anchor="ctr">
            <a:spAutoFit/>
          </a:bodyPr>
          <a:lstStyle/>
          <a:p>
            <a:pPr algn="l" rtl="0" eaLnBrk="1" hangingPunct="1">
              <a:defRPr/>
            </a:pPr>
            <a:endParaRPr lang="tr" dirty="0">
              <a:latin typeface="Calibri" charset="0"/>
              <a:ea typeface="ＭＳ Ｐゴシック" charset="0"/>
            </a:endParaRPr>
          </a:p>
        </p:txBody>
      </p:sp>
      <p:pic>
        <p:nvPicPr>
          <p:cNvPr id="2054" name="Picture 8">
            <a:extLst>
              <a:ext uri="{FF2B5EF4-FFF2-40B4-BE49-F238E27FC236}">
                <a16:creationId xmlns:a16="http://schemas.microsoft.com/office/drawing/2014/main" id="{B2A2B581-F8BC-48D4-AF7E-AAF0CE808C6F}"/>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876800" y="188913"/>
            <a:ext cx="4087813" cy="71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ectangle 2">
            <a:extLst>
              <a:ext uri="{FF2B5EF4-FFF2-40B4-BE49-F238E27FC236}">
                <a16:creationId xmlns:a16="http://schemas.microsoft.com/office/drawing/2014/main" id="{DF1503B2-B0B3-4330-9439-3D5954CA1625}"/>
              </a:ext>
            </a:extLst>
          </p:cNvPr>
          <p:cNvSpPr>
            <a:spLocks noChangeArrowheads="1"/>
          </p:cNvSpPr>
          <p:nvPr/>
        </p:nvSpPr>
        <p:spPr bwMode="auto">
          <a:xfrm>
            <a:off x="365125" y="1177588"/>
            <a:ext cx="859948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tabLst>
                <a:tab pos="2066925" algn="l"/>
              </a:tabLst>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tabLst>
                <a:tab pos="2066925" algn="l"/>
              </a:tabLst>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tabLst>
                <a:tab pos="2066925" algn="l"/>
              </a:tabLst>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9pPr>
          </a:lstStyle>
          <a:p>
            <a:pPr algn="ctr" rtl="0" eaLnBrk="1" hangingPunct="1">
              <a:spcBef>
                <a:spcPct val="0"/>
              </a:spcBef>
              <a:buFontTx/>
              <a:buNone/>
            </a:pPr>
            <a:r>
              <a:rPr lang="tr" sz="1400" b="1" i="0" u="none" baseline="0">
                <a:latin typeface="Verdana" panose="020B0604030504040204" pitchFamily="34" charset="0"/>
              </a:rPr>
              <a:t>Adli Personel için Siber Suçlar ve Elektronik Delillere İlişkin Giriş Eğitimi</a:t>
            </a:r>
            <a:endParaRPr lang="tr" altLang="en-US" sz="1400" i="1" dirty="0">
              <a:latin typeface="Verdana" panose="020B0604030504040204" pitchFamily="34" charset="0"/>
            </a:endParaRPr>
          </a:p>
        </p:txBody>
      </p:sp>
      <p:sp>
        <p:nvSpPr>
          <p:cNvPr id="2057" name="Rectangle 2">
            <a:extLst>
              <a:ext uri="{FF2B5EF4-FFF2-40B4-BE49-F238E27FC236}">
                <a16:creationId xmlns:a16="http://schemas.microsoft.com/office/drawing/2014/main" id="{D192EA30-54CE-4062-B518-E86D1D7BEC69}"/>
              </a:ext>
            </a:extLst>
          </p:cNvPr>
          <p:cNvSpPr>
            <a:spLocks noChangeArrowheads="1"/>
          </p:cNvSpPr>
          <p:nvPr/>
        </p:nvSpPr>
        <p:spPr bwMode="auto">
          <a:xfrm>
            <a:off x="290513" y="2352650"/>
            <a:ext cx="8599487" cy="37548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tabLst>
                <a:tab pos="2066925" algn="l"/>
              </a:tabLst>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tabLst>
                <a:tab pos="2066925" algn="l"/>
              </a:tabLst>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tabLst>
                <a:tab pos="2066925" algn="l"/>
              </a:tabLst>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9pPr>
          </a:lstStyle>
          <a:p>
            <a:pPr algn="ctr" rtl="0" eaLnBrk="1" hangingPunct="1">
              <a:spcBef>
                <a:spcPct val="0"/>
              </a:spcBef>
              <a:buFontTx/>
              <a:buNone/>
            </a:pPr>
            <a:r>
              <a:rPr lang="tr" sz="3600" b="1" i="0" u="none" baseline="0">
                <a:latin typeface="Verdana" panose="020B0604030504040204" pitchFamily="34" charset="0"/>
              </a:rPr>
              <a:t>Teşekkürler</a:t>
            </a:r>
            <a:endParaRPr lang="tr" altLang="en-US" sz="1600" b="1" dirty="0">
              <a:latin typeface="Verdana" panose="020B0604030504040204" pitchFamily="34" charset="0"/>
            </a:endParaRPr>
          </a:p>
          <a:p>
            <a:pPr algn="ctr" rtl="0" eaLnBrk="1" hangingPunct="1">
              <a:spcBef>
                <a:spcPct val="0"/>
              </a:spcBef>
              <a:buFontTx/>
              <a:buNone/>
            </a:pPr>
            <a:endParaRPr lang="tr" altLang="en-US" sz="1200" b="1" dirty="0">
              <a:latin typeface="Verdana" panose="020B0604030504040204" pitchFamily="34" charset="0"/>
            </a:endParaRPr>
          </a:p>
          <a:p>
            <a:pPr algn="ctr" rtl="0" eaLnBrk="1" hangingPunct="1">
              <a:spcBef>
                <a:spcPct val="0"/>
              </a:spcBef>
              <a:buFontTx/>
              <a:buNone/>
            </a:pPr>
            <a:endParaRPr lang="tr" altLang="en-US" sz="1200" b="1" dirty="0">
              <a:latin typeface="Verdana" panose="020B0604030504040204" pitchFamily="34" charset="0"/>
            </a:endParaRPr>
          </a:p>
          <a:p>
            <a:pPr algn="ctr" rtl="0" eaLnBrk="1" hangingPunct="1">
              <a:spcBef>
                <a:spcPct val="0"/>
              </a:spcBef>
              <a:buFontTx/>
              <a:buNone/>
            </a:pPr>
            <a:endParaRPr lang="tr" altLang="en-US" sz="1200" b="1" dirty="0">
              <a:latin typeface="Verdana" panose="020B0604030504040204" pitchFamily="34" charset="0"/>
            </a:endParaRPr>
          </a:p>
          <a:p>
            <a:pPr algn="ctr" rtl="0" eaLnBrk="1" hangingPunct="1">
              <a:spcBef>
                <a:spcPct val="0"/>
              </a:spcBef>
              <a:buFontTx/>
              <a:buNone/>
            </a:pPr>
            <a:endParaRPr lang="tr" altLang="en-US" sz="1200" b="1" dirty="0">
              <a:latin typeface="Verdana" panose="020B0604030504040204" pitchFamily="34" charset="0"/>
            </a:endParaRPr>
          </a:p>
          <a:p>
            <a:pPr algn="ctr" rtl="0" eaLnBrk="1" hangingPunct="1">
              <a:spcBef>
                <a:spcPct val="0"/>
              </a:spcBef>
              <a:buFontTx/>
              <a:buNone/>
            </a:pPr>
            <a:endParaRPr lang="tr" altLang="en-US" sz="1200" b="1" dirty="0">
              <a:latin typeface="Verdana" panose="020B0604030504040204" pitchFamily="34" charset="0"/>
            </a:endParaRPr>
          </a:p>
          <a:p>
            <a:pPr algn="ctr" rtl="0" eaLnBrk="1" hangingPunct="1">
              <a:spcBef>
                <a:spcPct val="0"/>
              </a:spcBef>
              <a:buFontTx/>
              <a:buNone/>
            </a:pPr>
            <a:endParaRPr lang="tr" altLang="en-US" sz="1600" b="1" dirty="0">
              <a:latin typeface="Verdana" panose="020B0604030504040204" pitchFamily="34" charset="0"/>
            </a:endParaRPr>
          </a:p>
          <a:p>
            <a:pPr algn="ctr" rtl="0" eaLnBrk="1" hangingPunct="1">
              <a:spcBef>
                <a:spcPct val="0"/>
              </a:spcBef>
              <a:buFontTx/>
              <a:buNone/>
            </a:pPr>
            <a:r>
              <a:rPr lang="tr" sz="1800" b="1" i="0" u="none" baseline="0">
                <a:latin typeface="Verdana" panose="020B0604030504040204" pitchFamily="34" charset="0"/>
              </a:rPr>
              <a:t>Xxxxx XXXXXXXX</a:t>
            </a:r>
          </a:p>
          <a:p>
            <a:pPr algn="ctr" rtl="0" eaLnBrk="1" hangingPunct="1">
              <a:spcBef>
                <a:spcPct val="0"/>
              </a:spcBef>
              <a:buFontTx/>
              <a:buNone/>
            </a:pPr>
            <a:endParaRPr lang="tr" altLang="en-US" sz="600" dirty="0">
              <a:latin typeface="Verdana" panose="020B0604030504040204" pitchFamily="34" charset="0"/>
            </a:endParaRPr>
          </a:p>
          <a:p>
            <a:pPr algn="ctr" rtl="0" eaLnBrk="1" hangingPunct="1">
              <a:spcBef>
                <a:spcPct val="0"/>
              </a:spcBef>
              <a:buFontTx/>
              <a:buNone/>
            </a:pPr>
            <a:r>
              <a:rPr lang="tr" sz="1400" b="0" i="1" u="none" baseline="0">
                <a:latin typeface="Verdana" panose="020B0604030504040204" pitchFamily="34" charset="0"/>
              </a:rPr>
              <a:t>Avrupa Konseyi</a:t>
            </a:r>
          </a:p>
          <a:p>
            <a:pPr algn="ctr" rtl="0" eaLnBrk="1" hangingPunct="1">
              <a:spcBef>
                <a:spcPct val="0"/>
              </a:spcBef>
              <a:buFontTx/>
              <a:buNone/>
            </a:pPr>
            <a:endParaRPr lang="tr" altLang="en-US" sz="1400" b="1" dirty="0">
              <a:solidFill>
                <a:srgbClr val="2F618F"/>
              </a:solidFill>
              <a:latin typeface="Verdana" panose="020B0604030504040204" pitchFamily="34" charset="0"/>
              <a:hlinkClick r:id="rId3"/>
            </a:endParaRPr>
          </a:p>
          <a:p>
            <a:pPr algn="ctr" rtl="0" eaLnBrk="1" hangingPunct="1">
              <a:spcBef>
                <a:spcPct val="0"/>
              </a:spcBef>
              <a:buFontTx/>
              <a:buNone/>
            </a:pPr>
            <a:r>
              <a:rPr lang="tr" sz="1200" b="1" i="0" u="none" baseline="0">
                <a:solidFill>
                  <a:srgbClr val="2F618F"/>
                </a:solidFill>
                <a:latin typeface="Verdana" panose="020B0604030504040204" pitchFamily="34" charset="0"/>
              </a:rPr>
              <a:t>e-posta</a:t>
            </a:r>
          </a:p>
          <a:p>
            <a:pPr algn="ctr" rtl="0" eaLnBrk="1" hangingPunct="1">
              <a:spcBef>
                <a:spcPct val="0"/>
              </a:spcBef>
              <a:buFontTx/>
              <a:buNone/>
            </a:pPr>
            <a:endParaRPr lang="tr" altLang="en-US" sz="1600" b="1" dirty="0">
              <a:latin typeface="Verdana" panose="020B0604030504040204" pitchFamily="34" charset="0"/>
            </a:endParaRPr>
          </a:p>
          <a:p>
            <a:pPr algn="ctr" rtl="0" eaLnBrk="1" hangingPunct="1">
              <a:spcBef>
                <a:spcPct val="0"/>
              </a:spcBef>
              <a:buFontTx/>
              <a:buNone/>
            </a:pPr>
            <a:endParaRPr lang="tr" altLang="en-US" sz="1600" b="1" dirty="0">
              <a:latin typeface="Verdana" panose="020B0604030504040204" pitchFamily="34" charset="0"/>
            </a:endParaRPr>
          </a:p>
          <a:p>
            <a:pPr algn="ctr" rtl="0" eaLnBrk="1" hangingPunct="1">
              <a:spcBef>
                <a:spcPct val="0"/>
              </a:spcBef>
              <a:buFontTx/>
              <a:buNone/>
            </a:pPr>
            <a:endParaRPr lang="tr" altLang="en-US" sz="1400" b="1" dirty="0">
              <a:latin typeface="Verdana" panose="020B0604030504040204" pitchFamily="34" charset="0"/>
            </a:endParaRPr>
          </a:p>
          <a:p>
            <a:pPr algn="ctr" rtl="0" eaLnBrk="1" hangingPunct="1">
              <a:spcBef>
                <a:spcPct val="0"/>
              </a:spcBef>
              <a:buFontTx/>
              <a:buNone/>
            </a:pPr>
            <a:r>
              <a:rPr lang="tr" sz="1600" b="1" i="0" u="none" baseline="0">
                <a:latin typeface="Verdana" panose="020B0604030504040204" pitchFamily="34" charset="0"/>
              </a:rPr>
              <a:t>GG Ay YYYY</a:t>
            </a:r>
          </a:p>
        </p:txBody>
      </p:sp>
    </p:spTree>
    <p:extLst>
      <p:ext uri="{BB962C8B-B14F-4D97-AF65-F5344CB8AC3E}">
        <p14:creationId xmlns:p14="http://schemas.microsoft.com/office/powerpoint/2010/main" val="106430970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Bilgisayar sistemleri</a:t>
            </a:r>
            <a:endParaRPr lang="tr" sz="2000" dirty="0">
              <a:solidFill>
                <a:schemeClr val="bg1"/>
              </a:solidFill>
              <a:latin typeface="Verdana" charset="0"/>
              <a:cs typeface="Verdana" charset="0"/>
            </a:endParaRPr>
          </a:p>
        </p:txBody>
      </p:sp>
      <p:pic>
        <p:nvPicPr>
          <p:cNvPr id="3" name="Picture 2" descr="Screen Shot 2017-05-30 at 21.33.03.png">
            <a:extLst>
              <a:ext uri="{FF2B5EF4-FFF2-40B4-BE49-F238E27FC236}">
                <a16:creationId xmlns:a16="http://schemas.microsoft.com/office/drawing/2014/main" id="{F54D875E-4B9B-4133-A9BA-0D62D169AC3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522481" y="1383566"/>
            <a:ext cx="2102952" cy="1499522"/>
          </a:xfrm>
          <a:prstGeom prst="rect">
            <a:avLst/>
          </a:prstGeom>
        </p:spPr>
      </p:pic>
      <p:pic>
        <p:nvPicPr>
          <p:cNvPr id="4" name="Picture 3" descr="Screen Shot 2017-05-30 at 21.35.39.png">
            <a:extLst>
              <a:ext uri="{FF2B5EF4-FFF2-40B4-BE49-F238E27FC236}">
                <a16:creationId xmlns:a16="http://schemas.microsoft.com/office/drawing/2014/main" id="{CEB2603D-1C71-444F-BCB7-5B4907EA05F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789371" y="1553705"/>
            <a:ext cx="1881017" cy="1848698"/>
          </a:xfrm>
          <a:prstGeom prst="rect">
            <a:avLst/>
          </a:prstGeom>
        </p:spPr>
      </p:pic>
      <p:pic>
        <p:nvPicPr>
          <p:cNvPr id="2" name="Picture 1" descr="Screen Shot 2017-05-30 at 21.29.56.png">
            <a:extLst>
              <a:ext uri="{FF2B5EF4-FFF2-40B4-BE49-F238E27FC236}">
                <a16:creationId xmlns:a16="http://schemas.microsoft.com/office/drawing/2014/main" id="{30A85C27-394A-4855-BA0A-56E9B0CCD446}"/>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09080" y="1574030"/>
            <a:ext cx="2572680" cy="1848697"/>
          </a:xfrm>
          <a:prstGeom prst="rect">
            <a:avLst/>
          </a:prstGeom>
        </p:spPr>
      </p:pic>
      <p:pic>
        <p:nvPicPr>
          <p:cNvPr id="6" name="Picture 5" descr="Screen Shot 2017-05-30 at 21.37.29.png">
            <a:extLst>
              <a:ext uri="{FF2B5EF4-FFF2-40B4-BE49-F238E27FC236}">
                <a16:creationId xmlns:a16="http://schemas.microsoft.com/office/drawing/2014/main" id="{D5EE4B2E-C0AA-4167-8086-4B802C1ED016}"/>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338568" y="3331228"/>
            <a:ext cx="1572957" cy="3033022"/>
          </a:xfrm>
          <a:prstGeom prst="rect">
            <a:avLst/>
          </a:prstGeom>
        </p:spPr>
      </p:pic>
      <p:pic>
        <p:nvPicPr>
          <p:cNvPr id="7" name="Picture 6" descr="Screen Shot 2017-05-30 at 21.38.07.png">
            <a:extLst>
              <a:ext uri="{FF2B5EF4-FFF2-40B4-BE49-F238E27FC236}">
                <a16:creationId xmlns:a16="http://schemas.microsoft.com/office/drawing/2014/main" id="{A1E716B6-396C-401B-B633-50134CD1D681}"/>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372778" y="3331228"/>
            <a:ext cx="970744" cy="2343356"/>
          </a:xfrm>
          <a:prstGeom prst="rect">
            <a:avLst/>
          </a:prstGeom>
        </p:spPr>
      </p:pic>
      <p:pic>
        <p:nvPicPr>
          <p:cNvPr id="8" name="Picture 7" descr="Screen Shot 2017-05-30 at 21.38.34.png">
            <a:extLst>
              <a:ext uri="{FF2B5EF4-FFF2-40B4-BE49-F238E27FC236}">
                <a16:creationId xmlns:a16="http://schemas.microsoft.com/office/drawing/2014/main" id="{B4AF08FE-43C5-4BE6-9787-309332E069AA}"/>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712855" y="4263578"/>
            <a:ext cx="2034048" cy="1411006"/>
          </a:xfrm>
          <a:prstGeom prst="rect">
            <a:avLst/>
          </a:prstGeom>
        </p:spPr>
      </p:pic>
      <p:pic>
        <p:nvPicPr>
          <p:cNvPr id="5" name="Picture 4" descr="Screen Shot 2017-05-30 at 21.37.00.png">
            <a:extLst>
              <a:ext uri="{FF2B5EF4-FFF2-40B4-BE49-F238E27FC236}">
                <a16:creationId xmlns:a16="http://schemas.microsoft.com/office/drawing/2014/main" id="{50763114-69A2-4D01-9876-A14B7DE807C6}"/>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431498" y="4272360"/>
            <a:ext cx="2445817" cy="1706899"/>
          </a:xfrm>
          <a:prstGeom prst="rect">
            <a:avLst/>
          </a:prstGeom>
        </p:spPr>
      </p:pic>
    </p:spTree>
    <p:extLst>
      <p:ext uri="{BB962C8B-B14F-4D97-AF65-F5344CB8AC3E}">
        <p14:creationId xmlns:p14="http://schemas.microsoft.com/office/powerpoint/2010/main" val="304098179"/>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1033</TotalTime>
  <Words>10133</Words>
  <Application>Microsoft Office PowerPoint</Application>
  <PresentationFormat>Ekran Gösterisi (4:3)</PresentationFormat>
  <Paragraphs>1004</Paragraphs>
  <Slides>87</Slides>
  <Notes>79</Notes>
  <HiddenSlides>0</HiddenSlides>
  <MMClips>0</MMClips>
  <ScaleCrop>false</ScaleCrop>
  <HeadingPairs>
    <vt:vector size="6" baseType="variant">
      <vt:variant>
        <vt:lpstr>Kullanılan Yazı Tipleri</vt:lpstr>
      </vt:variant>
      <vt:variant>
        <vt:i4>12</vt:i4>
      </vt:variant>
      <vt:variant>
        <vt:lpstr>Tema</vt:lpstr>
      </vt:variant>
      <vt:variant>
        <vt:i4>1</vt:i4>
      </vt:variant>
      <vt:variant>
        <vt:lpstr>Slayt Başlıkları</vt:lpstr>
      </vt:variant>
      <vt:variant>
        <vt:i4>87</vt:i4>
      </vt:variant>
    </vt:vector>
  </HeadingPairs>
  <TitlesOfParts>
    <vt:vector size="100" baseType="lpstr">
      <vt:lpstr>MS PGothic</vt:lpstr>
      <vt:lpstr>MS PGothic</vt:lpstr>
      <vt:lpstr>Arial</vt:lpstr>
      <vt:lpstr>Arial</vt:lpstr>
      <vt:lpstr>Calibri</vt:lpstr>
      <vt:lpstr>Calibri (heading)</vt:lpstr>
      <vt:lpstr>Calibri Light</vt:lpstr>
      <vt:lpstr>Lato</vt:lpstr>
      <vt:lpstr>Poppins</vt:lpstr>
      <vt:lpstr>Tahoma</vt:lpstr>
      <vt:lpstr>Times New Roman</vt:lpstr>
      <vt:lpstr>Verdana</vt:lpstr>
      <vt:lpstr>Office Theme</vt:lpstr>
      <vt:lpstr>PowerPoint Sunusu</vt:lpstr>
      <vt:lpstr>PowerPoint Sunusu</vt:lpstr>
      <vt:lpstr>PowerPoint Sunusu</vt:lpstr>
      <vt:lpstr>PowerPoint Sunusu</vt:lpstr>
      <vt:lpstr>Bİlgİsayar parçalarI ve İşlevlerİ</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İnternet ekİpmanlarI ve nasIl ortaya ÇIKTIKLARI</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İnternete bağlanmak</vt:lpstr>
      <vt:lpstr>PowerPoint Sunusu</vt:lpstr>
      <vt:lpstr>PowerPoint Sunusu</vt:lpstr>
      <vt:lpstr>PowerPoint Sunusu</vt:lpstr>
      <vt:lpstr>PowerPoint Sunusu</vt:lpstr>
      <vt:lpstr>PowerPoint Sunusu</vt:lpstr>
      <vt:lpstr>PowerPoint Sunusu</vt:lpstr>
      <vt:lpstr>PowerPoint Sunusu</vt:lpstr>
      <vt:lpstr>İnternet hİzmetlerİ ve uygulamalarI</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Derİn ağ, anonİmlik ve karanlIk ağ</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ERENOGLU CONSULTANCY TRANSLATION</dc:creator>
  <dc:description>ERENOGLU CONSULTANCY TRANSLATION_x000d_
GSM    : (+90 532) 235 58 23_x000d_
Tel         : (+90 312) 441 91 00 (pbx)_x000d_
Web      : www.erenoglu.com.tr_x000d_
e-mail   : erenoglu@erenoglu.com._x000d_
</dc:description>
  <cp:lastModifiedBy>CP</cp:lastModifiedBy>
  <cp:revision>128</cp:revision>
  <dcterms:created xsi:type="dcterms:W3CDTF">2020-10-07T11:36:01Z</dcterms:created>
  <dcterms:modified xsi:type="dcterms:W3CDTF">2021-04-11T17:45:21Z</dcterms:modified>
</cp:coreProperties>
</file>