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418" r:id="rId2"/>
    <p:sldId id="1435" r:id="rId3"/>
    <p:sldId id="1436" r:id="rId4"/>
    <p:sldId id="1437" r:id="rId5"/>
    <p:sldId id="456" r:id="rId6"/>
    <p:sldId id="1438" r:id="rId7"/>
    <p:sldId id="1439" r:id="rId8"/>
    <p:sldId id="1440" r:id="rId9"/>
    <p:sldId id="1441" r:id="rId10"/>
    <p:sldId id="1442" r:id="rId11"/>
    <p:sldId id="1443" r:id="rId12"/>
    <p:sldId id="1444" r:id="rId13"/>
    <p:sldId id="1445" r:id="rId14"/>
    <p:sldId id="1446" r:id="rId15"/>
    <p:sldId id="1447" r:id="rId16"/>
    <p:sldId id="1448" r:id="rId17"/>
    <p:sldId id="1449" r:id="rId18"/>
    <p:sldId id="1450" r:id="rId19"/>
    <p:sldId id="1490" r:id="rId20"/>
    <p:sldId id="1491" r:id="rId21"/>
    <p:sldId id="263" r:id="rId22"/>
    <p:sldId id="457" r:id="rId23"/>
    <p:sldId id="1451" r:id="rId24"/>
    <p:sldId id="1452" r:id="rId25"/>
    <p:sldId id="1453" r:id="rId26"/>
    <p:sldId id="1454" r:id="rId27"/>
    <p:sldId id="1455" r:id="rId28"/>
    <p:sldId id="1456" r:id="rId29"/>
    <p:sldId id="1457" r:id="rId30"/>
    <p:sldId id="1458" r:id="rId31"/>
    <p:sldId id="1459" r:id="rId32"/>
    <p:sldId id="1460" r:id="rId33"/>
    <p:sldId id="571" r:id="rId34"/>
    <p:sldId id="458" r:id="rId35"/>
    <p:sldId id="1076" r:id="rId36"/>
    <p:sldId id="1098" r:id="rId37"/>
    <p:sldId id="1077" r:id="rId38"/>
    <p:sldId id="1079" r:id="rId39"/>
    <p:sldId id="1080" r:id="rId40"/>
    <p:sldId id="1081" r:id="rId41"/>
    <p:sldId id="1087" r:id="rId42"/>
    <p:sldId id="1082" r:id="rId43"/>
    <p:sldId id="1083" r:id="rId44"/>
    <p:sldId id="1084" r:id="rId45"/>
    <p:sldId id="1085" r:id="rId46"/>
    <p:sldId id="1086" r:id="rId47"/>
    <p:sldId id="1492" r:id="rId48"/>
    <p:sldId id="1095" r:id="rId49"/>
    <p:sldId id="1054" r:id="rId50"/>
    <p:sldId id="1090" r:id="rId51"/>
    <p:sldId id="1091" r:id="rId52"/>
    <p:sldId id="1092" r:id="rId53"/>
    <p:sldId id="1088" r:id="rId54"/>
    <p:sldId id="1093" r:id="rId55"/>
    <p:sldId id="1094" r:id="rId56"/>
    <p:sldId id="1432" r:id="rId57"/>
    <p:sldId id="1039" r:id="rId58"/>
    <p:sldId id="455"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418"/>
          </p14:sldIdLst>
        </p14:section>
        <p14:section name="Introduction" id="{DEED0A68-EF9C-4733-ADAA-766A859E58BB}">
          <p14:sldIdLst>
            <p14:sldId id="1435"/>
            <p14:sldId id="1436"/>
            <p14:sldId id="1437"/>
          </p14:sldIdLst>
        </p14:section>
        <p14:section name="Section 1" id="{1F767E79-2A4A-4837-8114-C2475E36F49A}">
          <p14:sldIdLst>
            <p14:sldId id="456"/>
            <p14:sldId id="1438"/>
            <p14:sldId id="1439"/>
            <p14:sldId id="1440"/>
            <p14:sldId id="1441"/>
            <p14:sldId id="1442"/>
            <p14:sldId id="1443"/>
            <p14:sldId id="1444"/>
            <p14:sldId id="1445"/>
            <p14:sldId id="1446"/>
            <p14:sldId id="1447"/>
            <p14:sldId id="1448"/>
            <p14:sldId id="1449"/>
            <p14:sldId id="1450"/>
            <p14:sldId id="1490"/>
            <p14:sldId id="1491"/>
            <p14:sldId id="263"/>
          </p14:sldIdLst>
        </p14:section>
        <p14:section name="Section 2" id="{64A33C99-CD85-476B-80AE-285978042B74}">
          <p14:sldIdLst>
            <p14:sldId id="457"/>
            <p14:sldId id="1451"/>
            <p14:sldId id="1452"/>
            <p14:sldId id="1453"/>
            <p14:sldId id="1454"/>
            <p14:sldId id="1455"/>
            <p14:sldId id="1456"/>
            <p14:sldId id="1457"/>
            <p14:sldId id="1458"/>
            <p14:sldId id="1459"/>
            <p14:sldId id="1460"/>
            <p14:sldId id="571"/>
          </p14:sldIdLst>
        </p14:section>
        <p14:section name="Section 3" id="{308D822E-C220-4295-A91C-5C781A5093DF}">
          <p14:sldIdLst>
            <p14:sldId id="458"/>
            <p14:sldId id="1076"/>
            <p14:sldId id="1098"/>
            <p14:sldId id="1077"/>
            <p14:sldId id="1079"/>
            <p14:sldId id="1080"/>
            <p14:sldId id="1081"/>
            <p14:sldId id="1087"/>
            <p14:sldId id="1082"/>
            <p14:sldId id="1083"/>
            <p14:sldId id="1084"/>
            <p14:sldId id="1085"/>
            <p14:sldId id="1086"/>
            <p14:sldId id="1492"/>
            <p14:sldId id="1095"/>
            <p14:sldId id="1054"/>
            <p14:sldId id="1090"/>
            <p14:sldId id="1091"/>
            <p14:sldId id="1092"/>
            <p14:sldId id="1088"/>
            <p14:sldId id="1093"/>
            <p14:sldId id="1094"/>
            <p14:sldId id="1432"/>
          </p14:sldIdLst>
        </p14:section>
        <p14:section name="Conclusions" id="{AD901706-933A-4282-831D-2F305081F9D7}">
          <p14:sldIdLst>
            <p14:sldId id="1039"/>
            <p14:sldId id="45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6968" autoAdjust="0"/>
  </p:normalViewPr>
  <p:slideViewPr>
    <p:cSldViewPr snapToGrid="0">
      <p:cViewPr varScale="1">
        <p:scale>
          <a:sx n="64" d="100"/>
          <a:sy n="64" d="100"/>
        </p:scale>
        <p:origin x="1910"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11/04/2021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oturumun süresi 90 dakikadır.</a:t>
            </a:r>
          </a:p>
        </p:txBody>
      </p:sp>
      <p:sp>
        <p:nvSpPr>
          <p:cNvPr id="4" name="Slide Number Placeholder 3"/>
          <p:cNvSpPr>
            <a:spLocks noGrp="1"/>
          </p:cNvSpPr>
          <p:nvPr>
            <p:ph type="sldNum" sz="quarter" idx="5"/>
          </p:nvPr>
        </p:nvSpPr>
        <p:spPr/>
        <p:txBody>
          <a:bodyPr/>
          <a:lstStyle/>
          <a:p>
            <a:pPr algn="l" rtl="0"/>
            <a:fld id="{C517488A-2FD4-4187-AAA7-AE40009BFB6A}" type="slidenum">
              <a:rPr/>
              <a:pPr/>
              <a:t>1</a:t>
            </a:fld>
            <a:endParaRPr lang="tr" altLang="en-US"/>
          </a:p>
        </p:txBody>
      </p:sp>
    </p:spTree>
    <p:extLst>
      <p:ext uri="{BB962C8B-B14F-4D97-AF65-F5344CB8AC3E}">
        <p14:creationId xmlns:p14="http://schemas.microsoft.com/office/powerpoint/2010/main" val="157566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araması veya bunlara benzer bir şekilde erişmesi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Budapeşte Sözleşmesinde, dilinin teknolojiden bağımsız ve tüm hukuk sistemleri için uygun olması amacıyla hem geleneksel hem de bilgisayar sistemleri için daha özel bir dil kullanılmıştır. </a:t>
            </a: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10</a:t>
            </a:fld>
            <a:endParaRPr lang="tr"/>
          </a:p>
        </p:txBody>
      </p:sp>
    </p:spTree>
    <p:extLst>
      <p:ext uri="{BB962C8B-B14F-4D97-AF65-F5344CB8AC3E}">
        <p14:creationId xmlns:p14="http://schemas.microsoft.com/office/powerpoint/2010/main" val="335429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bir bilgisayar sistemi... herhangi bir kısmı... orada depolanan bilgisayar verileri... bilgisayar verisi depolama ortamı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algn="l" rtl="0"/>
            <a:r>
              <a:rPr lang="tr" b="0" i="0" u="none" baseline="0"/>
              <a:t>Budapeşte Sözleşmesi Madde 19 kapsamında arama ve benzer bir şekilde erişim yetkisi, bilgisayar sistemlerini, bilgisayar sistemlerinin kısımlarını ve bilgisayar verisi depolama ortamlarını kapsar. Slaytta maddenin kapsamı açıklanmaktadır.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11</a:t>
            </a:fld>
            <a:endParaRPr lang="tr"/>
          </a:p>
        </p:txBody>
      </p:sp>
    </p:spTree>
    <p:extLst>
      <p:ext uri="{BB962C8B-B14F-4D97-AF65-F5344CB8AC3E}">
        <p14:creationId xmlns:p14="http://schemas.microsoft.com/office/powerpoint/2010/main" val="27085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belirli bir bilgisayar sistemi... yasal olarak... ilk sistemden erişilebilir veya ilk sistemin kullanımına açık olduğuna...  hızla genişletebilmesini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algn="l" rtl="0"/>
            <a:r>
              <a:rPr lang="tr" b="0" i="0" u="none" baseline="0"/>
              <a:t>Bir arama yapma yetkisi, belirli bir bilgisayar sistemiyle ilgili olduğundan, bir arama yapma izni, belirsiz sayıda bilgisayar sistemiyle ilişkili olamaz. </a:t>
            </a:r>
          </a:p>
          <a:p>
            <a:endParaRPr lang="tr" dirty="0"/>
          </a:p>
          <a:p>
            <a:pPr algn="l" rtl="0"/>
            <a:r>
              <a:rPr lang="tr" b="0" i="0" u="none" baseline="0"/>
              <a:t>Bir arama veya benzer erişim sırasında kolluk kuvvetleri çoğunlukla, diğer bilgisayar sistemlerinin veya aynı bilgisayar sisteminin diğer kısımlarının gerekli olan verileri içerebileceğini keşfederler. Budapeşte Sözleşmesi, arama veya benzer erişimin genişletilmesine izin verir, ancak bu bağımsız bir izne tabi olabilir.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12</a:t>
            </a:fld>
            <a:endParaRPr lang="tr"/>
          </a:p>
        </p:txBody>
      </p:sp>
    </p:spTree>
    <p:extLst>
      <p:ext uri="{BB962C8B-B14F-4D97-AF65-F5344CB8AC3E}">
        <p14:creationId xmlns:p14="http://schemas.microsoft.com/office/powerpoint/2010/main" val="18747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el koymak veya benzer bir şekilde güvenliğini sağlamak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a:t>Budapeşte Sözleşmesinde, dilinin teknolojiden bağımsız ve tüm hukuk sistemleri için uygun olması amacıyla hem geleneksel hem de bilgisayar sistemleri için daha özel bir dil kullanılmıştır. Verilere el koyma veya benzer bir şekilde güvenliğini sağlama, bu yetkinin kullanılabileceği yollardan biridir.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13</a:t>
            </a:fld>
            <a:endParaRPr lang="tr"/>
          </a:p>
        </p:txBody>
      </p:sp>
    </p:spTree>
    <p:extLst>
      <p:ext uri="{BB962C8B-B14F-4D97-AF65-F5344CB8AC3E}">
        <p14:creationId xmlns:p14="http://schemas.microsoft.com/office/powerpoint/2010/main" val="2768062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bir kopyasını oluşturmak ve saklamak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Gerekli bilgisayar verilerinin bir kopyasının oluşturulup saklanması, bilgisayar verilerine el koyma veya benzer bir şekilde erişmenin başka bir yoludur. Bu, bilgisayar verilerini ve bilgisayar sistemlerini fiziksel olarak adli muhafaza altına alma gibi pahalı, külfetli ve müdahaleci bir önlemin uygulanmasını engelleyebilir.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14</a:t>
            </a:fld>
            <a:endParaRPr lang="tr"/>
          </a:p>
        </p:txBody>
      </p:sp>
    </p:spTree>
    <p:extLst>
      <p:ext uri="{BB962C8B-B14F-4D97-AF65-F5344CB8AC3E}">
        <p14:creationId xmlns:p14="http://schemas.microsoft.com/office/powerpoint/2010/main" val="3113104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bütünlüğünü korumak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El koyulan verilerin el koyma veya benzer erişim anında bulunduğu şekilde tutulması ve hiçbir değişiklik yapılmaması için tüm verilerin bütünlüğünün korunması önemlidir.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15</a:t>
            </a:fld>
            <a:endParaRPr lang="tr"/>
          </a:p>
        </p:txBody>
      </p:sp>
    </p:spTree>
    <p:extLst>
      <p:ext uri="{BB962C8B-B14F-4D97-AF65-F5344CB8AC3E}">
        <p14:creationId xmlns:p14="http://schemas.microsoft.com/office/powerpoint/2010/main" val="71563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erişilemez hale getirmek... kaldırmak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verilere el koyulması etkisiyle gerçekleştirilebilecek başka bir önlemdir. Veriler tehlike veya sosyal zarar arz ediyorsa genellikle bu veriler erişilemez hale getirilir veya kaldırılır.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16</a:t>
            </a:fld>
            <a:endParaRPr lang="tr"/>
          </a:p>
        </p:txBody>
      </p:sp>
    </p:spTree>
    <p:extLst>
      <p:ext uri="{BB962C8B-B14F-4D97-AF65-F5344CB8AC3E}">
        <p14:creationId xmlns:p14="http://schemas.microsoft.com/office/powerpoint/2010/main" val="379814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bilgisayar sisteminin işleyişi veya bilgisayar verilerini korumak için uygulanan önlemler hakkında bilgi sahibi olan herhangi bir kişiye</a:t>
            </a:r>
            <a:r>
              <a:rPr lang="tr" sz="1200" b="0" i="0" u="none" baseline="0">
                <a:latin typeface="+mj-lt"/>
              </a:rPr>
              <a:t>... </a:t>
            </a:r>
            <a:r>
              <a:rPr lang="tr" sz="1200" b="0" i="0" u="none" baseline="0">
                <a:solidFill>
                  <a:srgbClr val="FF0000"/>
                </a:solidFill>
                <a:latin typeface="+mj-lt"/>
              </a:rPr>
              <a:t>makul bir şekilde</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Budapeşte Sözleşmesinde, kolluk kuvvetlerinin, verilerin konumunu ve verilere erişim yöntemlerini daha iyi bilen sistem yöneticilerinden yardım almadan arama, el koyma ve benzeri önlemleri uygulamasının genellikle külfetli olduğu kabul edilmektedir. Madde 18.4, sistem yöneticileri ve bir bilgisayar sisteminin işleyişi hakkında bilgi sahibi olan diğer kişilerle işbirliği yapmak için yasal dayanak sağlar.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17</a:t>
            </a:fld>
            <a:endParaRPr lang="tr"/>
          </a:p>
        </p:txBody>
      </p:sp>
    </p:spTree>
    <p:extLst>
      <p:ext uri="{BB962C8B-B14F-4D97-AF65-F5344CB8AC3E}">
        <p14:creationId xmlns:p14="http://schemas.microsoft.com/office/powerpoint/2010/main" val="176336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Madde 14 ve 15'e tabidir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Budapeşte Sözleşmesinde öngörülen tüm yetkiler gibi, bu usul yetkisi de koşullara ve koruma önlemlerine tabidir. Slaytta olası koruma önlemleri listelenmiştir.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18</a:t>
            </a:fld>
            <a:endParaRPr lang="tr"/>
          </a:p>
        </p:txBody>
      </p:sp>
    </p:spTree>
    <p:extLst>
      <p:ext uri="{BB962C8B-B14F-4D97-AF65-F5344CB8AC3E}">
        <p14:creationId xmlns:p14="http://schemas.microsoft.com/office/powerpoint/2010/main" val="241536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dirty="0"/>
              <a:t>Doğru cevap b) Hayır - </a:t>
            </a:r>
            <a:r>
              <a:rPr lang="tr" sz="1200" b="0" i="0" u="none" baseline="0" dirty="0">
                <a:solidFill>
                  <a:srgbClr val="FF0000"/>
                </a:solidFill>
              </a:rPr>
              <a:t>Arama ve el koyma eşiği sunma emri eşiğinden daha yüksektir, çünkü daha müdahaleci bir yetkidir.</a:t>
            </a:r>
            <a:endParaRPr lang="tr" b="0" dirty="0"/>
          </a:p>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19</a:t>
            </a:fld>
            <a:endParaRPr lang="tr"/>
          </a:p>
        </p:txBody>
      </p:sp>
    </p:spTree>
    <p:extLst>
      <p:ext uri="{BB962C8B-B14F-4D97-AF65-F5344CB8AC3E}">
        <p14:creationId xmlns:p14="http://schemas.microsoft.com/office/powerpoint/2010/main" val="4188371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algn="l" rtl="0"/>
            <a:r>
              <a:rPr lang="tr" sz="3600" b="0" i="0" u="none" baseline="0"/>
              <a:t>Oturum 4 bölüme ayrılacaktır.</a:t>
            </a:r>
          </a:p>
          <a:p>
            <a:pPr algn="l" rtl="0"/>
            <a:r>
              <a:rPr lang="tr" sz="3600" b="0" i="0" u="none" baseline="0"/>
              <a:t>Oturumun birinci bölümünde Budapeşte Sözleşmesi Madde 19 kapsamında depolanan bilgisayar verilerinin aranması ve bunlara el koyulmasına dair usule ilişkin yetkiler ele alınacaktır.</a:t>
            </a:r>
          </a:p>
          <a:p>
            <a:pPr algn="l" rtl="0"/>
            <a:r>
              <a:rPr lang="tr" sz="3600" b="0" i="0" u="none" baseline="0"/>
              <a:t>Oturumun ikinci bölümünde Budapeşte Sözleşmesi Madde 20 kapsamında trafik verilerinin gerçek zamanlı olarak toplanmasına dair usule ilişkin yetkiler ele alınacaktır. </a:t>
            </a:r>
          </a:p>
          <a:p>
            <a:pPr algn="l" rtl="0"/>
            <a:r>
              <a:rPr lang="tr" sz="3600" b="0" i="0" u="none" baseline="0"/>
              <a:t>Oturumun üçüncü bölümünde Budapeşte Sözleşmesi Madde 21 kapsamında içerik verilerinin izlenerek ele geçirilmesine dair usule ilişkin yetkiler ele alınacaktır.</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a:t>Oturumun dördüncü bölümünde Budapeşte Sözleşmesi Madde 22 kapsamında Budapeşte Sözleşmesinin yargısal kapsamı ele alınacaktır.</a:t>
            </a:r>
          </a:p>
        </p:txBody>
      </p:sp>
    </p:spTree>
    <p:extLst>
      <p:ext uri="{BB962C8B-B14F-4D97-AF65-F5344CB8AC3E}">
        <p14:creationId xmlns:p14="http://schemas.microsoft.com/office/powerpoint/2010/main" val="2643461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dirty="0"/>
              <a:t>Doğru cevap b) Hayır - </a:t>
            </a:r>
            <a:r>
              <a:rPr lang="tr" sz="1200" b="0" i="0" u="none" baseline="0" dirty="0">
                <a:solidFill>
                  <a:srgbClr val="FF0000"/>
                </a:solidFill>
              </a:rPr>
              <a:t>Bu yetki yalnızca belirli bilgisayarlar ile ilgili olarak kullanılabilir.</a:t>
            </a:r>
            <a:endParaRPr lang="tr" b="0" dirty="0"/>
          </a:p>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20</a:t>
            </a:fld>
            <a:endParaRPr lang="tr"/>
          </a:p>
        </p:txBody>
      </p:sp>
    </p:spTree>
    <p:extLst>
      <p:ext uri="{BB962C8B-B14F-4D97-AF65-F5344CB8AC3E}">
        <p14:creationId xmlns:p14="http://schemas.microsoft.com/office/powerpoint/2010/main" val="2044234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İnternete geçmeden önce, bir ağın ne olduğunu ve neleri içerdiğini incelememiz gerekir. Bunlar, İnternetin nasıl çalıştığını anlamak için önemlidir.</a:t>
            </a:r>
          </a:p>
        </p:txBody>
      </p:sp>
      <p:sp>
        <p:nvSpPr>
          <p:cNvPr id="4" name="Slide Number Placeholder 3"/>
          <p:cNvSpPr>
            <a:spLocks noGrp="1"/>
          </p:cNvSpPr>
          <p:nvPr>
            <p:ph type="sldNum" sz="quarter" idx="5"/>
          </p:nvPr>
        </p:nvSpPr>
        <p:spPr/>
        <p:txBody>
          <a:bodyPr/>
          <a:lstStyle/>
          <a:p>
            <a:pPr algn="l" rtl="0"/>
            <a:fld id="{C517488A-2FD4-4187-AAA7-AE40009BFB6A}" type="slidenum">
              <a:rPr/>
              <a:pPr/>
              <a:t>22</a:t>
            </a:fld>
            <a:endParaRPr lang="tr" altLang="en-US"/>
          </a:p>
        </p:txBody>
      </p:sp>
    </p:spTree>
    <p:extLst>
      <p:ext uri="{BB962C8B-B14F-4D97-AF65-F5344CB8AC3E}">
        <p14:creationId xmlns:p14="http://schemas.microsoft.com/office/powerpoint/2010/main" val="6014934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a:t>Bazen soruşturmacının, depolanan verilerin aranması veya bunlara el koyulmasıyla sağlanan bilgiler yerine daha yeni bilgilere ihtiyacı vardır. </a:t>
            </a:r>
          </a:p>
          <a:p>
            <a:pPr algn="l" rtl="0" eaLnBrk="1" hangingPunct="1">
              <a:spcBef>
                <a:spcPct val="0"/>
              </a:spcBef>
            </a:pPr>
            <a:endParaRPr lang="tr" i="1" dirty="0"/>
          </a:p>
          <a:p>
            <a:pPr algn="l" rtl="0" eaLnBrk="1" hangingPunct="1">
              <a:spcBef>
                <a:spcPct val="0"/>
              </a:spcBef>
            </a:pPr>
            <a:r>
              <a:rPr lang="tr" b="0" i="0" u="none" baseline="0"/>
              <a:t>Bilgisayar verilerinin </a:t>
            </a:r>
            <a:r>
              <a:rPr lang="tr" b="0" i="1" u="none" baseline="0"/>
              <a:t>gerçek zamanlı</a:t>
            </a:r>
            <a:r>
              <a:rPr lang="tr" b="0" i="0" u="none" baseline="0"/>
              <a:t> olarak toplanması, canlı soruşturmaların yürütülmesine olanak tanır ve Budapeşte Sözleşmesi Madde 20'de açıklanmıştır. Bu tür bir müdahaleci önlem, kolluk kuvvetlerinin teknik yöntemler kullanarak verileri gerçek zamanlı olarak toplamasına veya kaydetmesine olanak tanıyan uygun bir mevzuatın ve ayrıca servis sağlayıcılarını normal faaliyetleri dahilinde müşterilerinden gerçek zamanlı olarak veri toplamaya veya kaydetmeye mecbur bırakma yetkisinin olmasını gerektirir.</a:t>
            </a:r>
          </a:p>
          <a:p>
            <a:pPr algn="l" rtl="0" eaLnBrk="1" hangingPunct="1">
              <a:spcBef>
                <a:spcPct val="0"/>
              </a:spcBef>
            </a:pPr>
            <a:endParaRPr lang="tr" dirty="0"/>
          </a:p>
          <a:p>
            <a:pPr algn="l" rtl="0" eaLnBrk="1" hangingPunct="1">
              <a:spcBef>
                <a:spcPct val="0"/>
              </a:spcBef>
            </a:pPr>
            <a:r>
              <a:rPr lang="tr" b="0" i="0" u="none" baseline="0"/>
              <a:t>Bu soruşturma aracı, örneğin bir failin gerçek zamanlı olarak belirlenmesi için bir iletişimin kaynağını belirlemek açısından çok önemli olabilir.</a:t>
            </a:r>
          </a:p>
          <a:p>
            <a:pPr algn="l" rtl="0" eaLnBrk="1" hangingPunct="1">
              <a:spcBef>
                <a:spcPct val="0"/>
              </a:spcBef>
            </a:pPr>
            <a:endParaRPr lang="tr" dirty="0"/>
          </a:p>
          <a:p>
            <a:pPr algn="l" rtl="0"/>
            <a:r>
              <a:rPr lang="tr" b="0" i="0" u="none" baseline="0"/>
              <a:t>Madde 20 paragraf 3, Taraflara, servis sağlayıcılarını bu maddede öngörülen herhangi bir yetkinin kullanıldığını ve bununla ilgili tüm bilgileri gizli tutmaya mecbur kılmak için gerekli olabilecek yasal ve diğer önlemleri alma yükümlülüğü getirmektedir. </a:t>
            </a:r>
          </a:p>
          <a:p>
            <a:pPr algn="l" rtl="0"/>
            <a:r>
              <a:rPr lang="tr" sz="1200" b="0" i="0" u="none" kern="1200" baseline="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23</a:t>
            </a:fld>
            <a:endParaRPr lang="tr"/>
          </a:p>
        </p:txBody>
      </p:sp>
    </p:spTree>
    <p:extLst>
      <p:ext uri="{BB962C8B-B14F-4D97-AF65-F5344CB8AC3E}">
        <p14:creationId xmlns:p14="http://schemas.microsoft.com/office/powerpoint/2010/main" val="1427576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toplanması veya kaydedilmesi... mecbur bırakılması... toplanması veya kaydedilmesi... işbirliği yapılması ve onlara yardım edilmesi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Yetkili makamlar, trafik verilerini toplamak için doğrudan teknik yöntemler kullanabilirler. Yetkili makamlar, işbirliği ve yetkili makamın bu yetkiyi kullanmasına yardımcı olunması da dahil olmak üzere bir servis sağlayıcısını bu anlamda yardım etmeye mecbur bırakabilirler.</a:t>
            </a:r>
          </a:p>
          <a:p>
            <a:endParaRPr lang="tr" baseline="0"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24</a:t>
            </a:fld>
            <a:endParaRPr lang="tr"/>
          </a:p>
        </p:txBody>
      </p:sp>
    </p:spTree>
    <p:extLst>
      <p:ext uri="{BB962C8B-B14F-4D97-AF65-F5344CB8AC3E}">
        <p14:creationId xmlns:p14="http://schemas.microsoft.com/office/powerpoint/2010/main" val="2842938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teknik yöntemler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Budapeşte Sözleşmesi, bu açıdan teknolojiden bağımsızdır ve taraflar, trafik verilerini toplamak için kullanılabilecek teknik önlemlere dair yasal düzenlemeler oluşturmakta özgürdür.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25</a:t>
            </a:fld>
            <a:endParaRPr lang="tr"/>
          </a:p>
        </p:txBody>
      </p:sp>
    </p:spTree>
    <p:extLst>
      <p:ext uri="{BB962C8B-B14F-4D97-AF65-F5344CB8AC3E}">
        <p14:creationId xmlns:p14="http://schemas.microsoft.com/office/powerpoint/2010/main" val="1636954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mevcut teknik imkanları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madde, servis sağlayıcısının trafik verilerini gerçek zamanlı olarak toplaması için gerekli teknik imkanları geliştirme yükümlülüğü getirmez. Servis sağlayıcısı, bu emir anında mevcut teknik imkanlarını kullanıyor olmasından bağımsız olarak, yalnızca teknik imkanları dahilinde bunu yapmaya mecbur tutulabilir.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26</a:t>
            </a:fld>
            <a:endParaRPr lang="tr"/>
          </a:p>
        </p:txBody>
      </p:sp>
    </p:spTree>
    <p:extLst>
      <p:ext uri="{BB962C8B-B14F-4D97-AF65-F5344CB8AC3E}">
        <p14:creationId xmlns:p14="http://schemas.microsoft.com/office/powerpoint/2010/main" val="2044078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trafik verilerinin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Özellikle, Budapeşte Sözleşmesi Madde 1'de tanımlandığı şekilde trafik verilerinin ne olduğunu ve ne olmadığını açıklar.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27</a:t>
            </a:fld>
            <a:endParaRPr lang="tr"/>
          </a:p>
        </p:txBody>
      </p:sp>
    </p:spTree>
    <p:extLst>
      <p:ext uri="{BB962C8B-B14F-4D97-AF65-F5344CB8AC3E}">
        <p14:creationId xmlns:p14="http://schemas.microsoft.com/office/powerpoint/2010/main" val="26167345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belirli bir iletişime ilişkin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Trafik verilerinin gerçek zamanlı olarak toplanmasına ilişkin gizlilik hususları göz önünde bulundurulduğunda, bu madde kapsamındaki yetkilerin belirli bir iletişime ilişkin olarak kullanılması ve yetkili makamların genel kapsamlı veya seçici olmayan gözetim gerçekleştirmeleri için kullanılmaması gerekir.</a:t>
            </a: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28</a:t>
            </a:fld>
            <a:endParaRPr lang="tr"/>
          </a:p>
        </p:txBody>
      </p:sp>
    </p:spTree>
    <p:extLst>
      <p:ext uri="{BB962C8B-B14F-4D97-AF65-F5344CB8AC3E}">
        <p14:creationId xmlns:p14="http://schemas.microsoft.com/office/powerpoint/2010/main" val="17106202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topraklarında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Bu slaytta iletişimin söz konusu topraklarda nasıl gerçekleşmesi gerektiği açıklanmaktadır (yani iletişimi alan en az bir kişi veya cihazın topraklarda yer alıyor olması).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29</a:t>
            </a:fld>
            <a:endParaRPr lang="tr"/>
          </a:p>
        </p:txBody>
      </p:sp>
    </p:spTree>
    <p:extLst>
      <p:ext uri="{BB962C8B-B14F-4D97-AF65-F5344CB8AC3E}">
        <p14:creationId xmlns:p14="http://schemas.microsoft.com/office/powerpoint/2010/main" val="29785369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gerekli olabilecek yasal ve diğer önlemleri alabilir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Kolluk kuvvetleri tarafından trafik verilerinin gerçek zamanlı olarak toplanmasına ilişkin kısıtlamaların olduğu ülkelerde, bu verilerin kaydedilmesini sağlamak için gerekli olabilecek başka yasal veya diğer önlemler alınmalıdır.   Örneğin, söz konusu yetkilerin kullanılması için servis sağlayıcıları gerekli teknik imkanları sağlamaya zorunlu kılınabilir.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30</a:t>
            </a:fld>
            <a:endParaRPr lang="tr"/>
          </a:p>
        </p:txBody>
      </p:sp>
    </p:spTree>
    <p:extLst>
      <p:ext uri="{BB962C8B-B14F-4D97-AF65-F5344CB8AC3E}">
        <p14:creationId xmlns:p14="http://schemas.microsoft.com/office/powerpoint/2010/main" val="2594031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a:t>Oturumun amacı, katılımcıların, Budapeşte Sözleşmesi Madde 19, 20, 21 ve 22'yi kapsamlı bir şekilde anlamalarını sağlamaktır. </a:t>
            </a:r>
          </a:p>
          <a:p>
            <a:endParaRPr lang="tr" sz="3600" dirty="0"/>
          </a:p>
        </p:txBody>
      </p:sp>
    </p:spTree>
    <p:extLst>
      <p:ext uri="{BB962C8B-B14F-4D97-AF65-F5344CB8AC3E}">
        <p14:creationId xmlns:p14="http://schemas.microsoft.com/office/powerpoint/2010/main" val="3120947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gizli tutmaya mecbur kılmak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Trafik verilerinin gerçek zamanlı olarak toplandığının gizli tutulması çok önemlidir. Aksi takdirde,uygulanan önlem boşa çıkabilir.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31</a:t>
            </a:fld>
            <a:endParaRPr lang="tr"/>
          </a:p>
        </p:txBody>
      </p:sp>
    </p:spTree>
    <p:extLst>
      <p:ext uri="{BB962C8B-B14F-4D97-AF65-F5344CB8AC3E}">
        <p14:creationId xmlns:p14="http://schemas.microsoft.com/office/powerpoint/2010/main" val="4272334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Madde 14 ve 15'e tabidir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32</a:t>
            </a:fld>
            <a:endParaRPr lang="tr"/>
          </a:p>
        </p:txBody>
      </p:sp>
    </p:spTree>
    <p:extLst>
      <p:ext uri="{BB962C8B-B14F-4D97-AF65-F5344CB8AC3E}">
        <p14:creationId xmlns:p14="http://schemas.microsoft.com/office/powerpoint/2010/main" val="31629763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a:t>Son olarak, Madde 21'de içerik verilerinin izlenerek ele geçirilmesi açıklanmaktadır. </a:t>
            </a:r>
          </a:p>
          <a:p>
            <a:pPr algn="l" rtl="0" eaLnBrk="1" hangingPunct="1">
              <a:spcBef>
                <a:spcPct val="0"/>
              </a:spcBef>
            </a:pPr>
            <a:r>
              <a:rPr lang="tr" b="0" i="0" u="none" baseline="0"/>
              <a:t>Trafik verilerinin yanı sıra, bazen bir suçun zanlıları arasındaki iletişimin gerçek içeriğinin kolluk kuvvetleri tarafından bilinmesi gerekebilir. Bazı ülkeler halihazırda telefon dinlemesi ile ilgili hükümlere sahiptir, ancak bunların hepsi, yetkili makamlarının, telefon dışındaki iletişimlerin içeriğini ele geçirmesine izin vermez.</a:t>
            </a:r>
            <a:endParaRPr lang="tr" dirty="0"/>
          </a:p>
          <a:p>
            <a:pPr algn="l" rtl="0" eaLnBrk="1" hangingPunct="1">
              <a:spcBef>
                <a:spcPct val="0"/>
              </a:spcBef>
            </a:pPr>
            <a:endParaRPr lang="tr" dirty="0"/>
          </a:p>
          <a:p>
            <a:pPr algn="l" rtl="0" eaLnBrk="1" hangingPunct="1">
              <a:spcBef>
                <a:spcPct val="0"/>
              </a:spcBef>
            </a:pPr>
            <a:r>
              <a:rPr lang="tr" b="0" i="0" u="none" baseline="0"/>
              <a:t>Özellikle Budapeşte Sözleşmesi Madde 21'de, soruşturmacıların veri iletişimini (izleyerek) ele geçirmesine ve kaydetmesine olanak tanıyan hükümler yer almasının nedeni budur.</a:t>
            </a:r>
          </a:p>
          <a:p>
            <a:pPr algn="l" rtl="0" eaLnBrk="1" hangingPunct="1">
              <a:spcBef>
                <a:spcPct val="0"/>
              </a:spcBef>
            </a:pPr>
            <a:endParaRPr lang="tr" dirty="0"/>
          </a:p>
          <a:p>
            <a:pPr algn="l" rtl="0" eaLnBrk="1" hangingPunct="1">
              <a:spcBef>
                <a:spcPct val="0"/>
              </a:spcBef>
            </a:pPr>
            <a:r>
              <a:rPr lang="tr" b="0" i="0" u="none" baseline="0"/>
              <a:t>İetişimin içeriğinin ele geçirilmesi, çok güçlü bir soruşturma aracı olmasının yanı sıra çok müdahaleci bir önlemdir ve yalnızca Sözleşme hükümleri uyarınca, ulusal kanunlarca belirlenecek bazı ciddi suçlarla ilgili olarak kullanılmasına izin verilmektedir.</a:t>
            </a:r>
          </a:p>
          <a:p>
            <a:pPr algn="l" rtl="0" eaLnBrk="1" hangingPunct="1">
              <a:spcBef>
                <a:spcPct val="0"/>
              </a:spcBef>
            </a:pPr>
            <a:endParaRPr lang="tr" dirty="0"/>
          </a:p>
          <a:p>
            <a:pPr algn="l" rtl="0"/>
            <a:r>
              <a:rPr lang="tr" b="0" i="0" u="none" baseline="0"/>
              <a:t>Avrupa İnsan Hakları Sözleşmesinin Taraflarınca ulusal mevzuata dahil edilmesi gereken gizli gözetime (içerik verilerinin izlenerek ele geçirilmesi dahil) ilişkin ek koruma önlemleri için Avrupa İnsan Hakları Mahkemesinin Madde 8'e (</a:t>
            </a:r>
            <a:r>
              <a:rPr lang="tr" sz="1200" b="0" i="0" u="none" kern="1200" baseline="0">
                <a:solidFill>
                  <a:schemeClr val="tx1"/>
                </a:solidFill>
                <a:effectLst/>
                <a:latin typeface="+mn-lt"/>
                <a:ea typeface="+mn-ea"/>
                <a:cs typeface="+mn-cs"/>
              </a:rPr>
              <a:t>özel ve aile hayatına, konutuna ve  yazışmalarına saygı  gösterilmesi hakkı</a:t>
            </a:r>
            <a:r>
              <a:rPr lang="tr" b="0" i="0" u="none" baseline="0"/>
              <a:t>) dayanarak geliştirilen ilgili içtihatlarının bir derlemesine bakabilirsiniz: http://www.echr.coe.int/Documents/FS_Mass_surveillance_ENG.pdf</a:t>
            </a:r>
          </a:p>
          <a:p>
            <a:pPr algn="l" rtl="0" eaLnBrk="1" hangingPunct="1">
              <a:spcBef>
                <a:spcPct val="0"/>
              </a:spcBef>
            </a:pPr>
            <a:endParaRPr lang="tr" dirty="0"/>
          </a:p>
          <a:p>
            <a:pPr marL="0" marR="0" indent="0" algn="l" defTabSz="457200" rtl="0" eaLnBrk="1" fontAlgn="base" latinLnBrk="0" hangingPunct="1">
              <a:lnSpc>
                <a:spcPct val="100000"/>
              </a:lnSpc>
              <a:spcBef>
                <a:spcPct val="0"/>
              </a:spcBef>
              <a:spcAft>
                <a:spcPct val="0"/>
              </a:spcAft>
              <a:buClrTx/>
              <a:buSzTx/>
              <a:buFontTx/>
              <a:buNone/>
              <a:tabLst/>
              <a:defRPr/>
            </a:pPr>
            <a:r>
              <a:rPr lang="tr" b="0" i="0" u="none" baseline="0"/>
              <a:t>Madde 21 paragraf 3, Taraflara, servis sağlayıcılarını bu maddede öngörülen herhangi bir yetkinin kullanıldığını ve bununla ilgili tüm bilgileri gizli tutmaya mecbur kılmak için gerekli olabilecek yasal ve diğer önlemleri alma yükümlülüğü getirmektedir.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35</a:t>
            </a:fld>
            <a:endParaRPr lang="tr"/>
          </a:p>
        </p:txBody>
      </p:sp>
    </p:spTree>
    <p:extLst>
      <p:ext uri="{BB962C8B-B14F-4D97-AF65-F5344CB8AC3E}">
        <p14:creationId xmlns:p14="http://schemas.microsoft.com/office/powerpoint/2010/main" val="7683025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Fransız polisinin Fransa'da bir suç sohbet ağının sunucularının bulunduğunu keşfettikten sonra, sunuculara Fransız polisinin iletişimin içeriğini ele geçirmesini sağlayan teknik bir cihazı nasıl yerleştirdiğini açıklayan bir haber makalesinin ekran görüntüsü verilmiştir. EncroChat olarak bilinen sohbet hizmetinin 60.000 abonesi vardı. Sohbet yoluyla gönderilen mesajlar hem gönderenin hem de alıcının telefonlarında otomatik olarak silindiğinden, polisin delil toplamak için iletişimi canlı olarak izlemekten başka seçeneği yoktu. Bu deliller daha sonra Avrupa'daki tüm kolluk kuvvetleri tarafından 800'den fazla kişiyi tutuklamak için kullanıldı. İngiltere'de iki ton uyuşturucu, birkaç düzine silah ve 54 milyon sterlin şüpheli nakit ele geçirildi.</a:t>
            </a:r>
          </a:p>
          <a:p>
            <a:endParaRPr lang="tr" dirty="0"/>
          </a:p>
          <a:p>
            <a:pPr algn="l" rtl="0"/>
            <a:r>
              <a:rPr lang="tr" b="0" i="0" u="none" baseline="0"/>
              <a:t>Haber makalesinin bağlantısı: https://www.bbc.com/news/uk-53263310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36</a:t>
            </a:fld>
            <a:endParaRPr lang="tr"/>
          </a:p>
        </p:txBody>
      </p:sp>
    </p:spTree>
    <p:extLst>
      <p:ext uri="{BB962C8B-B14F-4D97-AF65-F5344CB8AC3E}">
        <p14:creationId xmlns:p14="http://schemas.microsoft.com/office/powerpoint/2010/main" val="13913504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ciddi suçlara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37</a:t>
            </a:fld>
            <a:endParaRPr lang="tr"/>
          </a:p>
        </p:txBody>
      </p:sp>
    </p:spTree>
    <p:extLst>
      <p:ext uri="{BB962C8B-B14F-4D97-AF65-F5344CB8AC3E}">
        <p14:creationId xmlns:p14="http://schemas.microsoft.com/office/powerpoint/2010/main" val="15362497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toplanması veya kaydedilmesi... mecbur bırakılması... toplanması veya kaydedilmesi... işbirliği yapılması ve onlara yardım edilmesi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38</a:t>
            </a:fld>
            <a:endParaRPr lang="tr"/>
          </a:p>
        </p:txBody>
      </p:sp>
    </p:spTree>
    <p:extLst>
      <p:ext uri="{BB962C8B-B14F-4D97-AF65-F5344CB8AC3E}">
        <p14:creationId xmlns:p14="http://schemas.microsoft.com/office/powerpoint/2010/main" val="29329808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teknik yöntemler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39</a:t>
            </a:fld>
            <a:endParaRPr lang="tr"/>
          </a:p>
        </p:txBody>
      </p:sp>
    </p:spTree>
    <p:extLst>
      <p:ext uri="{BB962C8B-B14F-4D97-AF65-F5344CB8AC3E}">
        <p14:creationId xmlns:p14="http://schemas.microsoft.com/office/powerpoint/2010/main" val="25786743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mevcut teknik imkanları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40</a:t>
            </a:fld>
            <a:endParaRPr lang="tr"/>
          </a:p>
        </p:txBody>
      </p:sp>
    </p:spTree>
    <p:extLst>
      <p:ext uri="{BB962C8B-B14F-4D97-AF65-F5344CB8AC3E}">
        <p14:creationId xmlns:p14="http://schemas.microsoft.com/office/powerpoint/2010/main" val="37901769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içerik verilerinin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41</a:t>
            </a:fld>
            <a:endParaRPr lang="tr"/>
          </a:p>
        </p:txBody>
      </p:sp>
    </p:spTree>
    <p:extLst>
      <p:ext uri="{BB962C8B-B14F-4D97-AF65-F5344CB8AC3E}">
        <p14:creationId xmlns:p14="http://schemas.microsoft.com/office/powerpoint/2010/main" val="1284221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belirli bir iletişime</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42</a:t>
            </a:fld>
            <a:endParaRPr lang="tr"/>
          </a:p>
        </p:txBody>
      </p:sp>
    </p:spTree>
    <p:extLst>
      <p:ext uri="{BB962C8B-B14F-4D97-AF65-F5344CB8AC3E}">
        <p14:creationId xmlns:p14="http://schemas.microsoft.com/office/powerpoint/2010/main" val="3962682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a:t>Bu slaytta bu oturumun hedefleri belirtilmektedir. Katılımcıların slaytlardan neler öğrenmeyi beklemeleri gerektiği vurgulanmaktadır. Hedeflerin yerine getirilip getirilmediğini değerlendirmek için oturumun sonunda bu slayta tekrar dönüleceği konusunda katılımcılara bilgi verilebilir. </a:t>
            </a:r>
          </a:p>
        </p:txBody>
      </p:sp>
    </p:spTree>
    <p:extLst>
      <p:ext uri="{BB962C8B-B14F-4D97-AF65-F5344CB8AC3E}">
        <p14:creationId xmlns:p14="http://schemas.microsoft.com/office/powerpoint/2010/main" val="12367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Tarafın topraklarında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43</a:t>
            </a:fld>
            <a:endParaRPr lang="tr"/>
          </a:p>
        </p:txBody>
      </p:sp>
    </p:spTree>
    <p:extLst>
      <p:ext uri="{BB962C8B-B14F-4D97-AF65-F5344CB8AC3E}">
        <p14:creationId xmlns:p14="http://schemas.microsoft.com/office/powerpoint/2010/main" val="34027690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gerekli olabilecek yasal ve diğer önlemleri alabilir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44</a:t>
            </a:fld>
            <a:endParaRPr lang="tr"/>
          </a:p>
        </p:txBody>
      </p:sp>
    </p:spTree>
    <p:extLst>
      <p:ext uri="{BB962C8B-B14F-4D97-AF65-F5344CB8AC3E}">
        <p14:creationId xmlns:p14="http://schemas.microsoft.com/office/powerpoint/2010/main" val="30114052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gizli tutmaya mecbur kılmak için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45</a:t>
            </a:fld>
            <a:endParaRPr lang="tr"/>
          </a:p>
        </p:txBody>
      </p:sp>
    </p:spTree>
    <p:extLst>
      <p:ext uri="{BB962C8B-B14F-4D97-AF65-F5344CB8AC3E}">
        <p14:creationId xmlns:p14="http://schemas.microsoft.com/office/powerpoint/2010/main" val="35530505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Madde 14 ve 15'e tabidir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Budapeşte Sözleşmesinde öngörülen tüm yetkiler gibi, bu usul yetkisi de koşullara ve koruma önlemlerine tabidir. Slaytta olası koruma önlemleri listelenmiştir.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46</a:t>
            </a:fld>
            <a:endParaRPr lang="tr"/>
          </a:p>
        </p:txBody>
      </p:sp>
    </p:spTree>
    <p:extLst>
      <p:ext uri="{BB962C8B-B14F-4D97-AF65-F5344CB8AC3E}">
        <p14:creationId xmlns:p14="http://schemas.microsoft.com/office/powerpoint/2010/main" val="34303714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b) Hayır - </a:t>
            </a:r>
            <a:r>
              <a:rPr lang="tr" sz="1200" b="0" i="0" u="none" baseline="0" dirty="0">
                <a:solidFill>
                  <a:srgbClr val="FF0000"/>
                </a:solidFill>
              </a:rPr>
              <a:t>Bu yetki yalnızca </a:t>
            </a:r>
            <a:r>
              <a:rPr lang="tr" sz="1200" b="0" i="0" u="none" baseline="0" dirty="0" smtClean="0">
                <a:solidFill>
                  <a:srgbClr val="FF0000"/>
                </a:solidFill>
              </a:rPr>
              <a:t>ciddi suçlara ilişkin </a:t>
            </a:r>
            <a:r>
              <a:rPr lang="tr" sz="1200" b="0" i="0" u="none" baseline="0" dirty="0">
                <a:solidFill>
                  <a:srgbClr val="FF0000"/>
                </a:solidFill>
              </a:rPr>
              <a:t>olarak kullanılabilir.</a:t>
            </a:r>
            <a:endParaRPr lang="tr" b="0" dirty="0"/>
          </a:p>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47</a:t>
            </a:fld>
            <a:endParaRPr lang="tr"/>
          </a:p>
        </p:txBody>
      </p:sp>
    </p:spTree>
    <p:extLst>
      <p:ext uri="{BB962C8B-B14F-4D97-AF65-F5344CB8AC3E}">
        <p14:creationId xmlns:p14="http://schemas.microsoft.com/office/powerpoint/2010/main" val="4816487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Madde 22'de, Budapeşte Sözleşmesinin taraflarının Budapeşte Sözleşmesinin 2-11. Maddelerinde bahsedilen suçlara ilişkin yargı yetkisini belirlemeleri için çeşitli kriterler sunulmaktadır. Bu madde hem ülkesellik ilkesini hem de ulusallık ilkesini kapsar ve ayrıca Tarafların belirli hükümleri uygulamayabilecekleri durumları açıklar. </a:t>
            </a:r>
          </a:p>
          <a:p>
            <a:pPr algn="l" rtl="0"/>
            <a:r>
              <a:rPr lang="tr" b="0" i="0" u="none" baseline="0"/>
              <a:t>Siber suçların ulus aşırı olduğu göz önüne alındığında, Madde 22'de, çok önemli bir şekilde, iki devletin, ülkesellik ilkesini ve/veya ulusallık ilkesini uygulamalarına dayalı olarak aynı anda yargı yetkisine sahip olduğu bir istişari süreç öngörülmektedir.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48</a:t>
            </a:fld>
            <a:endParaRPr lang="tr"/>
          </a:p>
        </p:txBody>
      </p:sp>
    </p:spTree>
    <p:extLst>
      <p:ext uri="{BB962C8B-B14F-4D97-AF65-F5344CB8AC3E}">
        <p14:creationId xmlns:p14="http://schemas.microsoft.com/office/powerpoint/2010/main" val="10119747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topraklarında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Bu unsur, ülkesellik ilkesinin en temel özelliğini özetler: Bir ülke, Budapeşte Sözleşmesi Madde 2-11 arasında belirtilen suçlardan biri topraklarında işlenmişse bu suça ilişkin yargı yetkisini kullanabilir. Bu slaytta, bir tarafın ülkesel yargı yetkisi iddia edebileceği durumların örnekleri verilmektedir.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49</a:t>
            </a:fld>
            <a:endParaRPr lang="tr"/>
          </a:p>
        </p:txBody>
      </p:sp>
    </p:spTree>
    <p:extLst>
      <p:ext uri="{BB962C8B-B14F-4D97-AF65-F5344CB8AC3E}">
        <p14:creationId xmlns:p14="http://schemas.microsoft.com/office/powerpoint/2010/main" val="29269185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bayrağını taşıyan bir gemide... kanunları kapsamında tescil edilmiş bir uçakta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unsur, ülkesellik ilkesinin ek bir özelliğini özetler: Bir ülke, Budapeşte Sözleşmesi Madde 2-11 arasında belirtilen suçlardan biri bayrağını taşıyan bir gemide veya kanunları kapsamında tescil edilmiş bir uçakta işlenmişse bu suça ilişkin yargı yetkisini kullanabilir. Bunun bir ek şart olarak dahil edilmesi önemlidir, çünkü gemi ve uçaklar herhangi bir zamanda bir devletin normal yargı alanının dışında olabilir, ancak bu devlet bu gemi ve uçaklarda işlenen bir suçu kovuşturmakla ilgilenebilir. Birçok ülke, bayrağını taşıyan bir gemide veya kanunları kapsamında tescil edilmiş bir uçakta işlenen normal suçlara ilişkin olarak da yargı yetkisini kullanır.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50</a:t>
            </a:fld>
            <a:endParaRPr lang="tr"/>
          </a:p>
        </p:txBody>
      </p:sp>
    </p:spTree>
    <p:extLst>
      <p:ext uri="{BB962C8B-B14F-4D97-AF65-F5344CB8AC3E}">
        <p14:creationId xmlns:p14="http://schemas.microsoft.com/office/powerpoint/2010/main" val="37004933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işlendiği yerdeki ceza kanunları kapsamında ceza uygulanmasını gerektiriyorsa... herhangi bir devletin bölgesel yargı alanının dışında... Tarafın bir vatandaşı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unsur, ulusallık ilkesinin en temel özelliğini özetler: Bir ülke, Budapeşte Sözleşmesi Madde 2-11 arasında belirtilen suçlardan biri kendi vatandaşlarından biri tarafından işlenmişse bu suça ilişkin yargı yetkisini kullanabilir. Suçun işlendiği topraklarda da suç sayılması veya herhangi bir devletin yargı alanı dışında işlenmiş olmasına dair ek bir ön koşul vardır.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51</a:t>
            </a:fld>
            <a:endParaRPr lang="tr"/>
          </a:p>
        </p:txBody>
      </p:sp>
    </p:spTree>
    <p:extLst>
      <p:ext uri="{BB962C8B-B14F-4D97-AF65-F5344CB8AC3E}">
        <p14:creationId xmlns:p14="http://schemas.microsoft.com/office/powerpoint/2010/main" val="4291184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paragraf 1.b-1.d arasında belirtilen yargı yetkisi kurallarını veya herhangi bir kısmını uygulamama veya yalnızca belirtli durum ve koşullarda uygulama hakkını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unsur, devletlere yargı yetkisine ilişkin belirli şartları uygulamama imkanı verir. Budapeşte Sözleşmesi kapsamında yargı yetkisine ilişkin tek zorunlu şart, Madde 22.1.a'da belirtilen şarttır (temel ülkesellik ilkesi). </a:t>
            </a: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52</a:t>
            </a:fld>
            <a:endParaRPr lang="tr"/>
          </a:p>
        </p:txBody>
      </p:sp>
    </p:spTree>
    <p:extLst>
      <p:ext uri="{BB962C8B-B14F-4D97-AF65-F5344CB8AC3E}">
        <p14:creationId xmlns:p14="http://schemas.microsoft.com/office/powerpoint/2010/main" val="931965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t>5</a:t>
            </a:fld>
            <a:endParaRPr lang="tr"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suçlu olduğu iddia edilen bir kişinin topraklarında bulunduğu... yalnızca milliyeti nedeniyle bu kişiyi başka bir Tarafa iade etmediği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Bu slaytta, bir tarafın, bir suç işlediği iddia edilen bir kişiye ilişkin iade talebini yalnızca milliyeti nedeniyle reddetmesi halinde bu kişiye ilişkin olarak yargı yetkisini kullanması gerektiği açıklanmaktadır. Bu, suçu işlediği iddia edilen kişinin bulunduğu ülkede hakkında ceza davası açılmasını sağlamaya yöneliktir.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53</a:t>
            </a:fld>
            <a:endParaRPr lang="tr"/>
          </a:p>
        </p:txBody>
      </p:sp>
    </p:spTree>
    <p:extLst>
      <p:ext uri="{BB962C8B-B14F-4D97-AF65-F5344CB8AC3E}">
        <p14:creationId xmlns:p14="http://schemas.microsoft.com/office/powerpoint/2010/main" val="163875943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iç hukukuna göre... herhangi bir cezai yargı yetkisine engel teşkil etmez</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Budapeşte Sözleşmesinin önemli özelliklerinden biri, bir tarafın kendi iç hukukundaki hükümlerle uygulamak istediği herhangi bir cezai yargı yetkisine engel teşkil etmemesidir.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54</a:t>
            </a:fld>
            <a:endParaRPr lang="tr"/>
          </a:p>
        </p:txBody>
      </p:sp>
    </p:spTree>
    <p:extLst>
      <p:ext uri="{BB962C8B-B14F-4D97-AF65-F5344CB8AC3E}">
        <p14:creationId xmlns:p14="http://schemas.microsoft.com/office/powerpoint/2010/main" val="36382622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slaytta sol tarafta, Budapeşte Sözleşmesi Madde 22'nin metni, bir unsuru ("</a:t>
            </a:r>
            <a:r>
              <a:rPr lang="tr" sz="1200" b="0" i="0" u="none" baseline="0">
                <a:solidFill>
                  <a:srgbClr val="FF0000"/>
                </a:solidFill>
                <a:latin typeface="+mj-lt"/>
              </a:rPr>
              <a:t>Birden fazla Tarafın... kovuşturma için en uygun yargı alanını belirlemek için istişare ederler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Siber suçların ulus aşırı olduğu göz önüne alındığında, birden fazla tarafın bir suç veya bir suçluya ilişkin olarak yargı yetkisi kullandığı durumların olması nadir değildir. Budapeşte Sözleşmesine İlişkin Açıklayıcı Raporun 239. Paragrafında belirtildiği gibi, "</a:t>
            </a:r>
            <a:r>
              <a:rPr lang="tr" b="0" i="1" u="none" baseline="0"/>
              <a:t>Örneğin, İnternette gerçekleştirilen birçok virüs saldırısı, dolandırıcılık ve telif hakkı ihlalinde birçok ülkeden kurbanlar hedef alınır.   Aynı çalışmaların başka devletlerce yürütülmesini, tanıklar için gereksiz zorlukları veya ilgili devletlerin kolluk kuvvetleri arasında rekabeti önlemek veya açılacak davanın etkili veya adil olmasını sağlamak için ilgili taraflar, kovuşturma için uygun ülkeyi belirlemek üzere istişarede bulunmalıdır."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55</a:t>
            </a:fld>
            <a:endParaRPr lang="tr"/>
          </a:p>
        </p:txBody>
      </p:sp>
    </p:spTree>
    <p:extLst>
      <p:ext uri="{BB962C8B-B14F-4D97-AF65-F5344CB8AC3E}">
        <p14:creationId xmlns:p14="http://schemas.microsoft.com/office/powerpoint/2010/main" val="24751319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dirty="0"/>
              <a:t>Bu slaytta bu oturumun hedefleri tekrarlanmaktadır. </a:t>
            </a:r>
            <a:r>
              <a:rPr lang="tr-TR" sz="3600" b="0" i="0" u="none" baseline="0" dirty="0" smtClean="0"/>
              <a:t>Eğitici</a:t>
            </a:r>
            <a:r>
              <a:rPr lang="tr" sz="3600" b="0" i="0" u="none" baseline="0" dirty="0" smtClean="0"/>
              <a:t>, </a:t>
            </a:r>
            <a:r>
              <a:rPr lang="tr" sz="3600" b="0" i="0" u="none" baseline="0" dirty="0"/>
              <a:t>bu unsurların bu modülde işlendiğinden emin olmak için bu hedeflerin üzerinden geçebilir. </a:t>
            </a:r>
          </a:p>
        </p:txBody>
      </p:sp>
    </p:spTree>
    <p:extLst>
      <p:ext uri="{BB962C8B-B14F-4D97-AF65-F5344CB8AC3E}">
        <p14:creationId xmlns:p14="http://schemas.microsoft.com/office/powerpoint/2010/main" val="48314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a:t>Arama ve el koyma, Budapeşte Sözleşmesi Madde 19'da açıklanmaktadır. </a:t>
            </a:r>
          </a:p>
          <a:p>
            <a:pPr algn="l" rtl="0" eaLnBrk="1" hangingPunct="1">
              <a:spcBef>
                <a:spcPct val="0"/>
              </a:spcBef>
            </a:pPr>
            <a:endParaRPr lang="tr" dirty="0"/>
          </a:p>
          <a:p>
            <a:pPr algn="l" rtl="0" eaLnBrk="1" hangingPunct="1">
              <a:spcBef>
                <a:spcPct val="0"/>
              </a:spcBef>
            </a:pPr>
            <a:r>
              <a:rPr lang="tr" b="0" i="0" u="none" baseline="0"/>
              <a:t>Ulusal usul kurallarının çoğu, arama ve el koymaya ilişkin genel düzenlemeleri içerir, ancak hepsinde bilgisayarda arama ve bilgisayara el koymayı düzenleyen özel kurallar yoktur. Pek çok yargı alanında, geleneksel arama ve el koyma işlemleri sorunsuz bir şekilde yürütülmektedir. Ancak gerçek dünya, dijital soruşturmalarda örneğin bilgisayar sistemlerinin birbirine bağlı olmasının neden olduğu daha önce bilinmeyen zorluklarla karşı karşıya kalındığını öğretmektedir.</a:t>
            </a:r>
          </a:p>
          <a:p>
            <a:pPr algn="l" rtl="0" eaLnBrk="1" hangingPunct="1">
              <a:spcBef>
                <a:spcPct val="0"/>
              </a:spcBef>
            </a:pPr>
            <a:endParaRPr lang="tr" dirty="0"/>
          </a:p>
          <a:p>
            <a:pPr marL="0" marR="0" lvl="1" indent="0" algn="l" defTabSz="457200" rtl="0" eaLnBrk="1" fontAlgn="base" latinLnBrk="0" hangingPunct="1">
              <a:lnSpc>
                <a:spcPct val="100000"/>
              </a:lnSpc>
              <a:spcBef>
                <a:spcPct val="0"/>
              </a:spcBef>
              <a:spcAft>
                <a:spcPct val="0"/>
              </a:spcAft>
              <a:buClrTx/>
              <a:buSzTx/>
              <a:buFontTx/>
              <a:buNone/>
              <a:tabLst/>
              <a:defRPr/>
            </a:pPr>
            <a:r>
              <a:rPr lang="tr" b="0" i="0" u="none" baseline="0"/>
              <a:t>Bu tür yeni soruların ele alındığı Budapeşte Sözleşmesinde, dijital dünyadaki arama ve el koyma işlemlerini halletmeye yönelik belirli kurallar oluşturulmuştur. Sonuç olarak Budapeşte Sözleşmesinde, bir bilgisayar sisteminde, bir depolama ortamında ve ilk bilgisayar sisteminden erişilebilen bir bilgisayar sisteminde arama yapma imkanı düzenlenmektedir. Bir bilgisayar sisteminden erişilebilen bir bilgisayar sisteminde arama yapma imkanı, belirli bir bilgisayar sistemine veya onun bir kısmına yönelik yasal bir arama sırasında yetkili makamın, aranan verilerin başka bir bilgisayar sisteminde depolandığına dair makul bir inanca sahip olduğu durumlarda aramayı başka bir sistemi kapsayacak şekilde "hızla" genişletmesine olanak sağlar.</a:t>
            </a:r>
          </a:p>
          <a:p>
            <a:pPr marL="0" marR="0" lvl="1" indent="0" algn="l" defTabSz="457200" rtl="0" eaLnBrk="1" fontAlgn="base" latinLnBrk="0" hangingPunct="1">
              <a:lnSpc>
                <a:spcPct val="100000"/>
              </a:lnSpc>
              <a:spcBef>
                <a:spcPct val="0"/>
              </a:spcBef>
              <a:spcAft>
                <a:spcPct val="0"/>
              </a:spcAft>
              <a:buClrTx/>
              <a:buSzTx/>
              <a:buFontTx/>
              <a:buNone/>
              <a:tabLst/>
              <a:defRPr/>
            </a:pPr>
            <a:endParaRPr lang="tr" sz="3200" kern="1200" dirty="0">
              <a:solidFill>
                <a:schemeClr val="tx1"/>
              </a:solidFill>
              <a:latin typeface="+mn-lt"/>
              <a:ea typeface="+mn-ea"/>
              <a:cs typeface="+mn-cs"/>
            </a:endParaRPr>
          </a:p>
          <a:p>
            <a:pPr algn="l" rtl="0" eaLnBrk="1" hangingPunct="1">
              <a:spcBef>
                <a:spcPct val="0"/>
              </a:spcBef>
            </a:pPr>
            <a:r>
              <a:rPr lang="tr" b="0" i="0" u="none" baseline="0"/>
              <a:t>Soruşturma yetkileri ile ilgili olarak, Madde 19'da, soruşturmacıların erişilen bilgisayar verilerine "el koyma veya bunların benzer şekilde güvenliğini sağlama" yetkisine sahip olması ve arama ve el koyma işlemlerinin gerçekleştirilmesine olanak tanımak için bilgisayar sisteminin işleyişi veya bilgisayar verilerini korumak için uygulanan önlemler hakkında bilgi sahibi olan herhangi bir kişiye gerekli bilgileri makul bir şekilde sunması için emir verme yetkisine sahip olması öngörülmektedir.</a:t>
            </a:r>
            <a:endParaRPr lang="tr" dirty="0"/>
          </a:p>
          <a:p>
            <a:pPr algn="l" rtl="0" eaLnBrk="1" hangingPunct="1">
              <a:spcBef>
                <a:spcPct val="0"/>
              </a:spcBef>
            </a:pPr>
            <a:endParaRPr lang="tr" dirty="0"/>
          </a:p>
          <a:p>
            <a:pPr algn="l" rtl="0" eaLnBrk="1" hangingPunct="1">
              <a:spcBef>
                <a:spcPct val="0"/>
              </a:spcBef>
            </a:pPr>
            <a:r>
              <a:rPr lang="tr" b="0" i="0" u="none" baseline="0"/>
              <a:t>Bilgisayar verilerine el koymak için çeşitli imkanlar ve daha etkili yollar olduğu göz önüne alındığında, Budapeşte Sözleşmesinde, soruşturmacıların işlerini yapmak için yetkilendirilmesi gereken temel işlemlerin bir listesi sunulmaktadır (sonraki slayt).</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6</a:t>
            </a:fld>
            <a:endParaRPr lang="tr"/>
          </a:p>
        </p:txBody>
      </p:sp>
    </p:spTree>
    <p:extLst>
      <p:ext uri="{BB962C8B-B14F-4D97-AF65-F5344CB8AC3E}">
        <p14:creationId xmlns:p14="http://schemas.microsoft.com/office/powerpoint/2010/main" val="2530629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a:t>Budapeşte Sözleşmesine göre, bilgisayar verilerine yasal olarak el koyulması sürecinde araştırmacıların yasayla yetkilendirilmesi gereken temel işlemler şunlardır:</a:t>
            </a:r>
          </a:p>
          <a:p>
            <a:pPr algn="l" rtl="0" eaLnBrk="1" hangingPunct="1">
              <a:spcBef>
                <a:spcPct val="0"/>
              </a:spcBef>
            </a:pPr>
            <a:endParaRPr lang="tr" dirty="0"/>
          </a:p>
          <a:p>
            <a:pPr algn="l" rtl="0" eaLnBrk="1" hangingPunct="1">
              <a:spcBef>
                <a:spcPct val="0"/>
              </a:spcBef>
            </a:pPr>
            <a:r>
              <a:rPr lang="tr" b="0" i="0" u="none" baseline="0"/>
              <a:t>a) fiziksel olarak bir bilgisayar sistemine el koymak,</a:t>
            </a:r>
            <a:endParaRPr lang="tr" dirty="0"/>
          </a:p>
          <a:p>
            <a:pPr algn="l" rtl="0" eaLnBrk="1" hangingPunct="1">
              <a:spcBef>
                <a:spcPct val="0"/>
              </a:spcBef>
            </a:pPr>
            <a:endParaRPr lang="tr" dirty="0"/>
          </a:p>
          <a:p>
            <a:pPr algn="l" rtl="0" eaLnBrk="1" hangingPunct="1">
              <a:spcBef>
                <a:spcPct val="0"/>
              </a:spcBef>
            </a:pPr>
            <a:r>
              <a:rPr lang="tr" b="0" i="0" u="none" baseline="0"/>
              <a:t>b) bu ​​bilgisayar verilerinin bir kopyasını oluşturmak ve saklamak (bu, verilerin büyük bir sunucuda depolandığı ve bu yüzden verilerin fiziksel olarak çıkarılmasının imkansız olduğu ve ayrıca fiziksel olarak el koymanın o makineye erişim hakları olan diğer kişilerin haklarına çok büyük ölçüde müdahale edeceği (örneğin büyük bir şirketin sunucusu) durumlarda önemlidir),</a:t>
            </a:r>
            <a:endParaRPr lang="tr" dirty="0"/>
          </a:p>
          <a:p>
            <a:pPr algn="l" rtl="0" eaLnBrk="1" hangingPunct="1">
              <a:spcBef>
                <a:spcPct val="0"/>
              </a:spcBef>
            </a:pPr>
            <a:endParaRPr lang="tr" dirty="0"/>
          </a:p>
          <a:p>
            <a:pPr algn="l" rtl="0" eaLnBrk="1" hangingPunct="1">
              <a:spcBef>
                <a:spcPct val="0"/>
              </a:spcBef>
            </a:pPr>
            <a:r>
              <a:rPr lang="tr" b="0" i="0" u="none" baseline="0"/>
              <a:t>c) ilgili depolanan bilgisayar verilerinin bütünlüğünü korumak ve </a:t>
            </a:r>
            <a:endParaRPr lang="tr" dirty="0"/>
          </a:p>
          <a:p>
            <a:pPr algn="l" rtl="0" eaLnBrk="1" hangingPunct="1">
              <a:spcBef>
                <a:spcPct val="0"/>
              </a:spcBef>
            </a:pPr>
            <a:endParaRPr lang="tr" dirty="0"/>
          </a:p>
          <a:p>
            <a:pPr algn="l" rtl="0" eaLnBrk="1" hangingPunct="1">
              <a:spcBef>
                <a:spcPct val="0"/>
              </a:spcBef>
            </a:pPr>
            <a:r>
              <a:rPr lang="tr" b="0" i="0" u="none" baseline="0"/>
              <a:t>d) erişilen bilgisayar sistemindeki bu bilgisayar verilerini erişilemez hale getirmek veya kaldırmak.</a:t>
            </a:r>
            <a:endParaRPr lang="tr" dirty="0"/>
          </a:p>
          <a:p>
            <a:pPr algn="l" rtl="0" eaLnBrk="1" hangingPunct="1">
              <a:spcBef>
                <a:spcPct val="0"/>
              </a:spcBef>
            </a:pPr>
            <a:endParaRPr lang="tr" dirty="0"/>
          </a:p>
          <a:p>
            <a:pPr algn="l" rtl="0" eaLnBrk="1" hangingPunct="1">
              <a:spcBef>
                <a:spcPct val="0"/>
              </a:spcBef>
            </a:pPr>
            <a:r>
              <a:rPr lang="tr" b="0" i="0" u="none" baseline="0"/>
              <a:t>Bu son hüküm, örneğin fiziksel el koymanın imkansız olduğu, ancak üçüncü bir tarafın verilere erişmesi halinde gerçek zararın meydana gelebileceği durumlar için geçerlidir.  </a:t>
            </a:r>
            <a:endParaRPr lang="tr" dirty="0"/>
          </a:p>
          <a:p>
            <a:pPr algn="l" rtl="0" eaLnBrk="1" hangingPunct="1">
              <a:spcBef>
                <a:spcPct val="0"/>
              </a:spcBef>
            </a:pPr>
            <a:r>
              <a:rPr lang="tr" b="0" i="0" u="none" baseline="0"/>
              <a:t>Verilere yalnızca kendi orijinal kayıtlarında el koyulması haricinde, tüm bu usul imkanları dijital ortamlara yönelik özel önlemlerdir.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7</a:t>
            </a:fld>
            <a:endParaRPr lang="tr"/>
          </a:p>
        </p:txBody>
      </p:sp>
    </p:spTree>
    <p:extLst>
      <p:ext uri="{BB962C8B-B14F-4D97-AF65-F5344CB8AC3E}">
        <p14:creationId xmlns:p14="http://schemas.microsoft.com/office/powerpoint/2010/main" val="341157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a:t>Bu slaytta, ABD Federal Soruşturma Bürosunun (FBI) Çocuk İstismarı Görev Gücü tarafından yürütülen bir arama ve el koyma operasyonuna dair bir haber makalesinin ekran görüntüsü gösterilmektedir. Habere göre, FBI çocukların pornografik görüntülerini bulundurmakla suçlanan bir kişinin evindeki yirmiden fazla harici sabit diske el koydu.</a:t>
            </a:r>
          </a:p>
          <a:p>
            <a:pPr algn="l" rtl="0" eaLnBrk="1" hangingPunct="1">
              <a:spcBef>
                <a:spcPct val="0"/>
              </a:spcBef>
            </a:pPr>
            <a:endParaRPr lang="tr" b="0" i="0" dirty="0">
              <a:solidFill>
                <a:srgbClr val="111111"/>
              </a:solidFill>
              <a:effectLst/>
              <a:latin typeface="TiemposTextWeb"/>
            </a:endParaRPr>
          </a:p>
          <a:p>
            <a:pPr algn="l" rtl="0" eaLnBrk="1" hangingPunct="1">
              <a:spcBef>
                <a:spcPct val="0"/>
              </a:spcBef>
            </a:pPr>
            <a:r>
              <a:rPr lang="tr" b="0" i="0" u="none" baseline="0">
                <a:solidFill>
                  <a:srgbClr val="111111"/>
                </a:solidFill>
                <a:effectLst/>
                <a:latin typeface="TiemposTextWeb"/>
              </a:rPr>
              <a:t>Haber makalesinin bağlantısı: https://www.insider.com/children-youtube-channel-child-porn-the-happy-scientist-charges-kids-2020-9</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8</a:t>
            </a:fld>
            <a:endParaRPr lang="tr"/>
          </a:p>
        </p:txBody>
      </p:sp>
    </p:spTree>
    <p:extLst>
      <p:ext uri="{BB962C8B-B14F-4D97-AF65-F5344CB8AC3E}">
        <p14:creationId xmlns:p14="http://schemas.microsoft.com/office/powerpoint/2010/main" val="248566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dirty="0"/>
              <a:t>Bu slaytta, Europol ve ABD, Hollanda ve Fransa'dan kolluk kuvvetleri ile birlikte Alman polisi tarafından gerçekleştirilen bir arama ve el koyma operasyonuna dair bir haber makalesinin ekran görüntüsü gösterilmektedir. Bu, kullanıcıların uyuşturucu, silah, kimlik bilgileri ve bilgisayar korsanlığı araçları gibi yasa dışı ürünleri sattığı, Wall Street Market olarak bilinen karanlık ağ pazarını çökertmeye yönelik koordineli uluslararası çalışmaların bir parçasıydı. </a:t>
            </a:r>
            <a:r>
              <a:rPr lang="tr-TR" b="0" i="0" u="none" baseline="0" dirty="0" smtClean="0"/>
              <a:t>Eğitici</a:t>
            </a:r>
            <a:r>
              <a:rPr lang="tr" b="0" i="0" u="none" baseline="0" dirty="0" smtClean="0"/>
              <a:t> </a:t>
            </a:r>
            <a:r>
              <a:rPr lang="tr" b="0" i="0" u="none" baseline="0" dirty="0"/>
              <a:t>bu örneği, bilgisayar verilerine ilişkin olarak el koyma yetkisinin kapsamının yalnızca bilgisayar sistemlerine ve depolama cihazlarına fiziksel olarak el koyulmasıyla değil, aynı zamanda bilgisayar verilerinin erişilemez hale getirilmesiyle nasıl ilişkili olduğunu göstermek için kullanmalıdır.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9</a:t>
            </a:fld>
            <a:endParaRPr lang="tr"/>
          </a:p>
        </p:txBody>
      </p:sp>
    </p:spTree>
    <p:extLst>
      <p:ext uri="{BB962C8B-B14F-4D97-AF65-F5344CB8AC3E}">
        <p14:creationId xmlns:p14="http://schemas.microsoft.com/office/powerpoint/2010/main" val="458952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11/04/2021</a:t>
            </a:fld>
            <a:endParaRPr lang="en-GB"/>
          </a:p>
        </p:txBody>
      </p:sp>
      <p:sp>
        <p:nvSpPr>
          <p:cNvPr id="5" name="Footer Placeholder 4">
            <a:extLst>
              <a:ext uri="{FF2B5EF4-FFF2-40B4-BE49-F238E27FC236}">
                <a16:creationId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6" name="Slide Number Placeholder 5">
            <a:extLst>
              <a:ext uri="{FF2B5EF4-FFF2-40B4-BE49-F238E27FC236}">
                <a16:creationId xmlns:a16="http://schemas.microsoft.com/office/drawing/2014/main" id="{EC23F55A-8CF0-4C9C-A0A6-604CE946188C}"/>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365638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11/04/2021</a:t>
            </a:fld>
            <a:endParaRPr lang="en-GB"/>
          </a:p>
        </p:txBody>
      </p:sp>
      <p:sp>
        <p:nvSpPr>
          <p:cNvPr id="5" name="Footer Placeholder 4">
            <a:extLst>
              <a:ext uri="{FF2B5EF4-FFF2-40B4-BE49-F238E27FC236}">
                <a16:creationId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E36EC1A9-0935-48AF-98AC-717D1CEB4CF4}"/>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A4A5ECFF-5C9A-42B4-A985-E4790B0921A2}" type="slidenum">
              <a:rPr lang="en-GB" altLang="en-US"/>
              <a:pPr/>
              <a:t>‹#›</a:t>
            </a:fld>
            <a:endParaRPr lang="en-GB" altLang="en-US" dirty="0"/>
          </a:p>
        </p:txBody>
      </p:sp>
    </p:spTree>
    <p:extLst>
      <p:ext uri="{BB962C8B-B14F-4D97-AF65-F5344CB8AC3E}">
        <p14:creationId xmlns:p14="http://schemas.microsoft.com/office/powerpoint/2010/main" val="156882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5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11/04/2021</a:t>
            </a:fld>
            <a:endParaRPr lang="en-GB"/>
          </a:p>
        </p:txBody>
      </p:sp>
      <p:sp>
        <p:nvSpPr>
          <p:cNvPr id="5" name="Footer Placeholder 4">
            <a:extLst>
              <a:ext uri="{FF2B5EF4-FFF2-40B4-BE49-F238E27FC236}">
                <a16:creationId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36859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dirty="0"/>
          </a:p>
        </p:txBody>
      </p:sp>
      <p:sp>
        <p:nvSpPr>
          <p:cNvPr id="14" name="Slide Number Placeholder 4">
            <a:extLst>
              <a:ext uri="{FF2B5EF4-FFF2-40B4-BE49-F238E27FC236}">
                <a16:creationId xmlns:a16="http://schemas.microsoft.com/office/drawing/2014/main" id="{307588A1-E747-44DA-B866-F09C9C76894B}"/>
              </a:ext>
            </a:extLst>
          </p:cNvPr>
          <p:cNvSpPr txBox="1">
            <a:spLocks/>
          </p:cNvSpPr>
          <p:nvPr userDrawn="1"/>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a:t>
            </a:fld>
            <a:endParaRPr lang="en-GB" sz="800" b="1" dirty="0">
              <a:solidFill>
                <a:schemeClr val="bg1"/>
              </a:solidFill>
              <a:latin typeface="Verdana" panose="020B0604030504040204" pitchFamily="34" charset="0"/>
              <a:ea typeface="Verdana" panose="020B0604030504040204" pitchFamily="34" charset="0"/>
            </a:endParaRPr>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80" r:id="rId11"/>
    <p:sldLayoutId id="2147483681" r:id="rId12"/>
    <p:sldLayoutId id="214748368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png"/><Relationship Id="rId4" Type="http://schemas.openxmlformats.org/officeDocument/2006/relationships/oleObject" Target="../embeddings/oleObject1.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algn="l" rtl="0" eaLnBrk="1" hangingPunct="1">
              <a:defRPr/>
            </a:pPr>
            <a:endParaRPr lang="tr"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600" b="1" i="0" u="none" baseline="0">
                <a:latin typeface="+mn-lt"/>
              </a:rPr>
              <a:t>Adli Personel için Siber Suçlar ve Elektronik Delillere İlişkin Giriş Eğitimi</a:t>
            </a:r>
            <a:endParaRPr lang="tr" altLang="en-US" sz="1600" i="1" dirty="0">
              <a:latin typeface="+mn-lt"/>
            </a:endParaRP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3600" b="1" i="0" u="none" baseline="0">
                <a:latin typeface="+mn-lt"/>
              </a:rPr>
              <a:t>Oturum 2.5</a:t>
            </a:r>
          </a:p>
          <a:p>
            <a:pPr algn="ctr" rtl="0">
              <a:spcBef>
                <a:spcPct val="0"/>
              </a:spcBef>
              <a:buNone/>
            </a:pPr>
            <a:r>
              <a:rPr lang="tr" sz="3600" b="1" i="0" u="none" baseline="0">
                <a:latin typeface="+mn-lt"/>
              </a:rPr>
              <a:t>Budapeşte Sözleşmesi Kapsamındaki Usule İlişkin Yetkiler - Kısım 2</a:t>
            </a: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r>
              <a:rPr lang="tr" sz="1800" b="1" i="0" u="none" baseline="0">
                <a:latin typeface="+mn-lt"/>
              </a:rPr>
              <a:t>Xxxxx XXXXXXXX</a:t>
            </a:r>
          </a:p>
          <a:p>
            <a:pPr algn="ctr" rtl="0" eaLnBrk="1" hangingPunct="1">
              <a:spcBef>
                <a:spcPct val="0"/>
              </a:spcBef>
              <a:buFontTx/>
              <a:buNone/>
            </a:pPr>
            <a:endParaRPr lang="tr" altLang="en-US" sz="600" dirty="0">
              <a:latin typeface="+mn-lt"/>
            </a:endParaRPr>
          </a:p>
          <a:p>
            <a:pPr algn="ctr" rtl="0" eaLnBrk="1" hangingPunct="1">
              <a:spcBef>
                <a:spcPct val="0"/>
              </a:spcBef>
              <a:buFontTx/>
              <a:buNone/>
            </a:pPr>
            <a:r>
              <a:rPr lang="tr" sz="1400" b="0" i="1" u="none" baseline="0">
                <a:latin typeface="+mn-lt"/>
              </a:rPr>
              <a:t>Avrupa Konseyi</a:t>
            </a:r>
          </a:p>
          <a:p>
            <a:pPr algn="ctr" rtl="0" eaLnBrk="1" hangingPunct="1">
              <a:spcBef>
                <a:spcPct val="0"/>
              </a:spcBef>
              <a:buFontTx/>
              <a:buNone/>
            </a:pPr>
            <a:endParaRPr lang="tr" altLang="en-US" sz="1400" b="1" dirty="0">
              <a:solidFill>
                <a:srgbClr val="2F618F"/>
              </a:solidFill>
              <a:latin typeface="+mn-lt"/>
              <a:hlinkClick r:id="rId4"/>
            </a:endParaRPr>
          </a:p>
          <a:p>
            <a:pPr algn="ctr" rtl="0" eaLnBrk="1" hangingPunct="1">
              <a:spcBef>
                <a:spcPct val="0"/>
              </a:spcBef>
              <a:buFontTx/>
              <a:buNone/>
            </a:pPr>
            <a:r>
              <a:rPr lang="tr" sz="1200" b="1" i="0" u="none" baseline="0">
                <a:solidFill>
                  <a:srgbClr val="2F618F"/>
                </a:solidFill>
                <a:latin typeface="+mn-lt"/>
              </a:rPr>
              <a:t>e-posta</a:t>
            </a: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endParaRPr lang="tr" altLang="en-US" sz="1400" b="1" dirty="0">
              <a:latin typeface="+mn-lt"/>
            </a:endParaRPr>
          </a:p>
          <a:p>
            <a:pPr algn="ctr" rtl="0" eaLnBrk="1" hangingPunct="1">
              <a:spcBef>
                <a:spcPct val="0"/>
              </a:spcBef>
              <a:buFontTx/>
              <a:buNone/>
            </a:pPr>
            <a:r>
              <a:rPr lang="tr" sz="1600" b="1" i="0" u="none" baseline="0">
                <a:latin typeface="+mn-lt"/>
              </a:rPr>
              <a:t>GG Ay YYYY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2" y="1124744"/>
            <a:ext cx="4789695" cy="5509200"/>
          </a:xfrm>
          <a:prstGeom prst="rect">
            <a:avLst/>
          </a:prstGeom>
        </p:spPr>
        <p:txBody>
          <a:bodyPr wrap="square">
            <a:spAutoFit/>
          </a:bodyPr>
          <a:lstStyle/>
          <a:p>
            <a:pPr algn="just" rtl="0"/>
            <a:r>
              <a:rPr lang="tr" sz="1600" b="0" i="0" u="none" baseline="0" dirty="0"/>
              <a:t>Taraflardan her biri, yetkili makamlarının aşağıdakileri </a:t>
            </a:r>
            <a:r>
              <a:rPr lang="tr" sz="1600" b="1" i="0" u="none" baseline="0" dirty="0">
                <a:solidFill>
                  <a:srgbClr val="C00000"/>
                </a:solidFill>
              </a:rPr>
              <a:t>araması veya bunlara benzer bir şekilde erişmesi</a:t>
            </a:r>
            <a:r>
              <a:rPr lang="tr" sz="1600" b="0" i="0" u="none" baseline="0" dirty="0"/>
              <a:t> için yetkilerle donatılmaları amacıyla gerekli olabilecek yasal ve diğer önlemleri alır: </a:t>
            </a:r>
          </a:p>
          <a:p>
            <a:pPr marL="800100" lvl="1" indent="-342900" algn="just" rtl="0">
              <a:buFont typeface="+mj-lt"/>
              <a:buAutoNum type="alphaLcPeriod"/>
            </a:pPr>
            <a:r>
              <a:rPr lang="tr" sz="1600" b="0" i="0" u="none" baseline="0" dirty="0"/>
              <a:t>bir bilgisayar sistemi veya herhangi bir kısmı ve orada depolanan bilgisayar verileri ve </a:t>
            </a:r>
          </a:p>
          <a:p>
            <a:pPr marL="800100" lvl="1" indent="-342900" algn="just" rtl="0">
              <a:buFont typeface="+mj-lt"/>
              <a:buAutoNum type="alphaLcPeriod"/>
            </a:pPr>
            <a:r>
              <a:rPr lang="tr" sz="1600" b="0" i="0" u="none" baseline="0" dirty="0"/>
              <a:t>topraklarında bilgisayar verilerinin depolanmış olabileceği bir bilgisayar verisi depolama ortamı</a:t>
            </a:r>
          </a:p>
          <a:p>
            <a:pPr lvl="1" algn="just" rtl="0"/>
            <a:endParaRPr lang="tr" sz="1600" dirty="0"/>
          </a:p>
          <a:p>
            <a:pPr algn="just" rtl="0"/>
            <a:r>
              <a:rPr lang="tr" sz="1600" b="0" i="0" u="none" baseline="0" dirty="0"/>
              <a:t>Taraflardan her biri, yetkili makamlarının, paragraf 1.a uyarınca belirli bir bilgisayar sistemi veya herhangi bir kısmında arama yaptığı veya buna benzer bir şekilde erişim sağladığı ve aranan verilerin başka bir bilgisayar sisteminde veya herhangi bir kısmında depolandığına ve bu verilerin yasal olarak ilk sistemden erişilebilir veya ilk sistemin kullanımına açık olduğuna inanmak için yeterli gerekçelerin olduğu durumlarda bu yetkili makamların arama veya benzer bir şekilde erişim sağlama işlemini diğer sistemi de kapsayacak şekilde hızla genişletebilmesini sağlamak için gerekli olabilecek yasal ve diğer önlemleri alır.</a:t>
            </a:r>
          </a:p>
        </p:txBody>
      </p:sp>
      <p:sp>
        <p:nvSpPr>
          <p:cNvPr id="6" name="Rectangle 5">
            <a:extLst>
              <a:ext uri="{FF2B5EF4-FFF2-40B4-BE49-F238E27FC236}">
                <a16:creationId xmlns:a16="http://schemas.microsoft.com/office/drawing/2014/main" id="{524B6456-681F-2F44-A01A-AD3514E81BD2}"/>
              </a:ext>
            </a:extLst>
          </p:cNvPr>
          <p:cNvSpPr/>
          <p:nvPr/>
        </p:nvSpPr>
        <p:spPr>
          <a:xfrm>
            <a:off x="5017168" y="1124744"/>
            <a:ext cx="3882762" cy="3785652"/>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"Arama" terimi, bulmaya çalışmak, okumak, gözden geçirmek, incelemek veya kontrol etmek anlamına gelir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"Benzer bir şekilde erişmek" terimi, elektromanyetik biçimde olabilecek somut olmayan verilerin </a:t>
            </a:r>
            <a:r>
              <a:rPr lang="tr" sz="2000" b="0" i="1" u="none" baseline="0" dirty="0"/>
              <a:t>kontrol edilmesine</a:t>
            </a:r>
            <a:r>
              <a:rPr lang="tr" sz="2000" b="0" i="0" u="none" baseline="0" dirty="0"/>
              <a:t> olanak sağlayan teknolojiden bağımsız bir dilin kullanım örneğidir. </a:t>
            </a:r>
          </a:p>
        </p:txBody>
      </p:sp>
    </p:spTree>
    <p:extLst>
      <p:ext uri="{BB962C8B-B14F-4D97-AF65-F5344CB8AC3E}">
        <p14:creationId xmlns:p14="http://schemas.microsoft.com/office/powerpoint/2010/main" val="162287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1" y="1124744"/>
            <a:ext cx="5379244" cy="5632311"/>
          </a:xfrm>
          <a:prstGeom prst="rect">
            <a:avLst/>
          </a:prstGeom>
        </p:spPr>
        <p:txBody>
          <a:bodyPr wrap="square">
            <a:spAutoFit/>
          </a:bodyPr>
          <a:lstStyle/>
          <a:p>
            <a:pPr algn="just" rtl="0"/>
            <a:r>
              <a:rPr lang="tr" sz="1600" b="0" i="0" u="none" baseline="0" dirty="0"/>
              <a:t>Taraflardan her biri, yetkili makamlarının aşağıdakileri araması veya bunlara benzer bir şekilde erişmesi için yetkilerle donatılmaları amacıyla gerekli olabilecek yasal ve diğer önlemleri alır: </a:t>
            </a:r>
          </a:p>
          <a:p>
            <a:pPr marL="800100" lvl="1" indent="-342900" algn="just" rtl="0">
              <a:buFont typeface="+mj-lt"/>
              <a:buAutoNum type="alphaLcPeriod"/>
            </a:pPr>
            <a:r>
              <a:rPr lang="tr" sz="1600" b="0" i="0" u="none" baseline="0" dirty="0"/>
              <a:t> </a:t>
            </a:r>
            <a:r>
              <a:rPr lang="tr" sz="1600" b="1" i="0" u="none" baseline="0" dirty="0">
                <a:solidFill>
                  <a:srgbClr val="C00000"/>
                </a:solidFill>
              </a:rPr>
              <a:t>bir bilgisayar sistemi</a:t>
            </a:r>
            <a:r>
              <a:rPr lang="tr" sz="1600" b="1" i="0" u="none" baseline="0" dirty="0"/>
              <a:t> </a:t>
            </a:r>
            <a:r>
              <a:rPr lang="tr" sz="1600" b="0" i="0" u="none" baseline="0" dirty="0"/>
              <a:t>veya</a:t>
            </a:r>
            <a:r>
              <a:rPr lang="tr" sz="1600" b="1" i="0" u="none" baseline="0" dirty="0"/>
              <a:t> </a:t>
            </a:r>
            <a:r>
              <a:rPr lang="tr" sz="1600" b="1" i="0" u="none" baseline="0" dirty="0">
                <a:solidFill>
                  <a:srgbClr val="C00000"/>
                </a:solidFill>
              </a:rPr>
              <a:t>herhangi bir kısmı</a:t>
            </a:r>
            <a:r>
              <a:rPr lang="tr" sz="1600" b="0" i="0" u="none" baseline="0" dirty="0"/>
              <a:t> ve </a:t>
            </a:r>
            <a:r>
              <a:rPr lang="tr" sz="1600" b="1" i="0" u="none" baseline="0" dirty="0">
                <a:solidFill>
                  <a:srgbClr val="C00000"/>
                </a:solidFill>
              </a:rPr>
              <a:t>orada depolanan bilgisayar verileri</a:t>
            </a:r>
            <a:r>
              <a:rPr lang="tr" sz="1600" b="0" i="0" u="none" baseline="0" dirty="0"/>
              <a:t> ve </a:t>
            </a:r>
          </a:p>
          <a:p>
            <a:pPr marL="800100" lvl="1" indent="-342900" algn="just" rtl="0">
              <a:buFont typeface="+mj-lt"/>
              <a:buAutoNum type="alphaLcPeriod"/>
            </a:pPr>
            <a:r>
              <a:rPr lang="tr" sz="1600" b="0" i="0" u="none" baseline="0" dirty="0"/>
              <a:t>topraklarında bilgisayar verilerinin depolanmış olabileceği bir </a:t>
            </a:r>
            <a:r>
              <a:rPr lang="tr" sz="1600" b="1" i="0" u="none" baseline="0" dirty="0">
                <a:solidFill>
                  <a:srgbClr val="C00000"/>
                </a:solidFill>
              </a:rPr>
              <a:t>bilgisayar verisi depolama ortamı</a:t>
            </a:r>
          </a:p>
          <a:p>
            <a:pPr lvl="1" algn="just" rtl="0"/>
            <a:endParaRPr lang="tr" sz="1600" dirty="0"/>
          </a:p>
          <a:p>
            <a:pPr algn="just" rtl="0"/>
            <a:r>
              <a:rPr lang="tr" b="0" i="0" u="none" baseline="0" dirty="0"/>
              <a:t>Taraflardan her biri, yetkili makamlarının, paragraf 1.a uyarınca belirli bir bilgisayar sistemi veya herhangi bir kısmında arama yaptığı veya buna benzer bir şekilde erişim sağladığı ve aranan verilerin başka bir bilgisayar sisteminde veya herhangi bir kısmında depolandığına ve bu verilerin yasal olarak ilk sistemden erişilebilir veya ilk sistemin kullanımına açık olduğuna inanmak için yeterli gerekçelerin olduğu durumlarda bu yetkili makamların arama veya benzer bir şekilde erişim sağlama işlemini diğer sistemi de kapsayacak şekilde hızla genişletebilmesini sağlamak için gerekli olabilecek yasal ve diğer önlemleri alır.</a:t>
            </a:r>
          </a:p>
        </p:txBody>
      </p:sp>
      <p:sp>
        <p:nvSpPr>
          <p:cNvPr id="6" name="Rectangle 5">
            <a:extLst>
              <a:ext uri="{FF2B5EF4-FFF2-40B4-BE49-F238E27FC236}">
                <a16:creationId xmlns:a16="http://schemas.microsoft.com/office/drawing/2014/main" id="{524B6456-681F-2F44-A01A-AD3514E81BD2}"/>
              </a:ext>
            </a:extLst>
          </p:cNvPr>
          <p:cNvSpPr/>
          <p:nvPr/>
        </p:nvSpPr>
        <p:spPr>
          <a:xfrm>
            <a:off x="5438274" y="1151172"/>
            <a:ext cx="3583576" cy="4385816"/>
          </a:xfrm>
          <a:prstGeom prst="rect">
            <a:avLst/>
          </a:prstGeom>
        </p:spPr>
        <p:txBody>
          <a:bodyPr wrap="square">
            <a:spAutoFit/>
          </a:bodyPr>
          <a:lstStyle/>
          <a:p>
            <a:pPr marL="342900" indent="-342900" algn="just" rtl="0">
              <a:buFont typeface="Arial" panose="020B0604020202020204" pitchFamily="34" charset="0"/>
              <a:buChar char="•"/>
            </a:pPr>
            <a:r>
              <a:rPr lang="tr" sz="2400" b="0" i="0" u="none" baseline="0" dirty="0"/>
              <a:t>Arama veya benzer bir şekilde erişim yetkisi:</a:t>
            </a:r>
          </a:p>
          <a:p>
            <a:pPr marL="800100" lvl="1" indent="-342900" algn="just" rtl="0">
              <a:buFont typeface="Calibri Light" panose="020F0302020204030204" pitchFamily="34" charset="0"/>
              <a:buChar char="‐"/>
            </a:pPr>
            <a:r>
              <a:rPr lang="tr" sz="2100" b="0" i="0" u="none" baseline="0" dirty="0"/>
              <a:t>Bilgisayar sistemi</a:t>
            </a:r>
          </a:p>
          <a:p>
            <a:pPr marL="800100" lvl="1" indent="-342900" algn="just" rtl="0">
              <a:buFont typeface="Calibri Light" panose="020F0302020204030204" pitchFamily="34" charset="0"/>
              <a:buChar char="‐"/>
            </a:pPr>
            <a:r>
              <a:rPr lang="tr" sz="2100" b="0" i="0" u="none" baseline="0" dirty="0"/>
              <a:t>Bilgisayar sisteminin bir kısmı</a:t>
            </a:r>
          </a:p>
          <a:p>
            <a:pPr marL="800100" lvl="1" indent="-342900" algn="just" rtl="0">
              <a:buFont typeface="Calibri Light" panose="020F0302020204030204" pitchFamily="34" charset="0"/>
              <a:buChar char="‐"/>
            </a:pPr>
            <a:r>
              <a:rPr lang="tr" sz="2100" b="0" i="0" u="none" baseline="0" dirty="0"/>
              <a:t>Bilgisayar sisteminde depolanan bilgisayar verileri</a:t>
            </a:r>
          </a:p>
          <a:p>
            <a:pPr marL="800100" lvl="1" indent="-342900" algn="just" rtl="0">
              <a:buFont typeface="Calibri Light" panose="020F0302020204030204" pitchFamily="34" charset="0"/>
              <a:buChar char="‐"/>
            </a:pPr>
            <a:r>
              <a:rPr lang="tr" sz="2100" b="0" i="0" u="none" baseline="0" dirty="0"/>
              <a:t>Tarafın topraklarında depolanan bilgisayar verilerinin yer aldığı bilgisayar verisi depolama ortamı </a:t>
            </a:r>
          </a:p>
        </p:txBody>
      </p:sp>
    </p:spTree>
    <p:extLst>
      <p:ext uri="{BB962C8B-B14F-4D97-AF65-F5344CB8AC3E}">
        <p14:creationId xmlns:p14="http://schemas.microsoft.com/office/powerpoint/2010/main" val="71898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31060" y="1222594"/>
            <a:ext cx="4982361" cy="5016758"/>
          </a:xfrm>
          <a:prstGeom prst="rect">
            <a:avLst/>
          </a:prstGeom>
        </p:spPr>
        <p:txBody>
          <a:bodyPr wrap="square">
            <a:spAutoFit/>
          </a:bodyPr>
          <a:lstStyle/>
          <a:p>
            <a:pPr marL="342900" indent="-342900" algn="just" rtl="0">
              <a:buFont typeface="+mj-lt"/>
              <a:buAutoNum type="arabicPeriod"/>
            </a:pPr>
            <a:r>
              <a:rPr lang="tr" sz="1600" b="0" i="0" u="none" baseline="0" dirty="0">
                <a:highlight>
                  <a:srgbClr val="FFFFFF"/>
                </a:highlight>
              </a:rPr>
              <a:t>Taraflardan her biri, yetkili makamlarının aşağıdakileri araması veya bunlara benzer bir şekilde erişmesi için yetkilerle donatılmaları amacıyla gerekli olabilecek yasal ve diğer önlemleri alır: </a:t>
            </a:r>
          </a:p>
          <a:p>
            <a:pPr marL="800100" lvl="1" indent="-342900" algn="just" rtl="0">
              <a:buFont typeface="+mj-lt"/>
              <a:buAutoNum type="alphaLcPeriod"/>
            </a:pPr>
            <a:r>
              <a:rPr lang="tr" sz="1600" b="0" i="0" u="none" baseline="0" dirty="0">
                <a:highlight>
                  <a:srgbClr val="FFFFFF"/>
                </a:highlight>
              </a:rPr>
              <a:t>bir bilgisayar sistemi veya herhangi bir kısmı ve orada depolanan bilgisayar verileri ve </a:t>
            </a:r>
          </a:p>
          <a:p>
            <a:pPr marL="800100" lvl="1" indent="-342900" algn="just" rtl="0">
              <a:buFont typeface="+mj-lt"/>
              <a:buAutoNum type="alphaLcPeriod"/>
            </a:pPr>
            <a:r>
              <a:rPr lang="tr" sz="1600" b="0" i="0" u="none" baseline="0" dirty="0">
                <a:highlight>
                  <a:srgbClr val="FFFFFF"/>
                </a:highlight>
              </a:rPr>
              <a:t>topraklarında bilgisayar verilerinin depolanmış olabileceği bir bilgisayar verisi depolama ortamı</a:t>
            </a:r>
          </a:p>
          <a:p>
            <a:pPr marL="342900" indent="-342900" algn="just" rtl="0">
              <a:buFont typeface="+mj-lt"/>
              <a:buAutoNum type="arabicPeriod"/>
            </a:pPr>
            <a:r>
              <a:rPr lang="tr" sz="1600" b="0" i="0" u="none" baseline="0" dirty="0">
                <a:highlight>
                  <a:srgbClr val="FFFFFF"/>
                </a:highlight>
              </a:rPr>
              <a:t>Taraflardan her biri, yetkili makamlarının, paragraf 1.a uyarınca </a:t>
            </a:r>
            <a:r>
              <a:rPr lang="tr" sz="1600" b="1" i="0" u="none" baseline="0" dirty="0">
                <a:solidFill>
                  <a:srgbClr val="C00000"/>
                </a:solidFill>
                <a:highlight>
                  <a:srgbClr val="FFFFFF"/>
                </a:highlight>
              </a:rPr>
              <a:t>belirli bir bilgisayar sistemi</a:t>
            </a:r>
            <a:r>
              <a:rPr lang="tr" sz="1600" b="0" i="0" u="none" baseline="0" dirty="0">
                <a:highlight>
                  <a:srgbClr val="FFFFFF"/>
                </a:highlight>
              </a:rPr>
              <a:t> veya herhangi bir kısmında arama yaptığı veya buna benzer bir şekilde erişim sağladığı ve aranan verilerin başka bir bilgisayar sisteminde veya herhangi bir kısmında depolandığına ve bu verilerin </a:t>
            </a:r>
            <a:r>
              <a:rPr lang="tr" sz="1600" b="1" i="0" u="none" baseline="0" dirty="0">
                <a:solidFill>
                  <a:srgbClr val="C00000"/>
                </a:solidFill>
                <a:highlight>
                  <a:srgbClr val="FFFFFF"/>
                </a:highlight>
              </a:rPr>
              <a:t>yasal olarak</a:t>
            </a:r>
            <a:r>
              <a:rPr lang="tr" sz="1600" b="0" i="0" u="none" baseline="0" dirty="0">
                <a:solidFill>
                  <a:srgbClr val="FF0000"/>
                </a:solidFill>
                <a:highlight>
                  <a:srgbClr val="FFFFFF"/>
                </a:highlight>
              </a:rPr>
              <a:t> </a:t>
            </a:r>
            <a:r>
              <a:rPr lang="tr" sz="1600" b="1" i="0" u="none" baseline="0" dirty="0">
                <a:solidFill>
                  <a:srgbClr val="C00000"/>
                </a:solidFill>
                <a:highlight>
                  <a:srgbClr val="FFFFFF"/>
                </a:highlight>
              </a:rPr>
              <a:t>ilk sistemden erişilebilir veya ilk sistemin kullanımına açık olduğuna</a:t>
            </a:r>
            <a:r>
              <a:rPr lang="tr" sz="1600" b="0" i="0" u="none" baseline="0" dirty="0">
                <a:highlight>
                  <a:srgbClr val="FFFFFF"/>
                </a:highlight>
              </a:rPr>
              <a:t> inanmak için yeterli gerekçelerin olduğu durumlarda bu yetkili makamların arama veya benzer bir şekilde erişim sağlama işlemini diğer sistemi de kapsayacak şekilde </a:t>
            </a:r>
            <a:r>
              <a:rPr lang="tr" sz="1600" b="1" i="0" u="none" baseline="0" dirty="0">
                <a:solidFill>
                  <a:srgbClr val="C00000"/>
                </a:solidFill>
                <a:highlight>
                  <a:srgbClr val="FFFFFF"/>
                </a:highlight>
              </a:rPr>
              <a:t>hızla genişletebilmesini</a:t>
            </a:r>
            <a:r>
              <a:rPr lang="tr" sz="1600" b="0" i="0" u="none" baseline="0" dirty="0">
                <a:solidFill>
                  <a:srgbClr val="FF0000"/>
                </a:solidFill>
                <a:highlight>
                  <a:srgbClr val="FFFFFF"/>
                </a:highlight>
              </a:rPr>
              <a:t> sağlamak için gerekli olabilecek yasal ve diğer önlemleri alır.</a:t>
            </a:r>
          </a:p>
        </p:txBody>
      </p:sp>
      <p:sp>
        <p:nvSpPr>
          <p:cNvPr id="2" name="Rectangle 1">
            <a:extLst>
              <a:ext uri="{FF2B5EF4-FFF2-40B4-BE49-F238E27FC236}">
                <a16:creationId xmlns:a16="http://schemas.microsoft.com/office/drawing/2014/main" id="{EE725CE1-54F5-4A32-97EE-15EE42B9AF86}"/>
              </a:ext>
            </a:extLst>
          </p:cNvPr>
          <p:cNvSpPr/>
          <p:nvPr/>
        </p:nvSpPr>
        <p:spPr>
          <a:xfrm>
            <a:off x="5113421" y="1222594"/>
            <a:ext cx="3908429" cy="6463308"/>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Arama yetkisi, belirli bir bilgisayar sistemine ilişkin olarak kullanılmalıdır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Aşağıdaki durumlarda arama veya benzer bir şekilde erişim işlemini başka bir bilgisayar sistemi veya herhangi bir kısmını kapsayacak şekilde genişletme yetkisi: </a:t>
            </a:r>
          </a:p>
          <a:p>
            <a:pPr marL="800100" lvl="1" indent="-342900" algn="just" rtl="0">
              <a:buFont typeface="Calibri Light" panose="020F0302020204030204" pitchFamily="34" charset="0"/>
              <a:buChar char="‐"/>
            </a:pPr>
            <a:r>
              <a:rPr lang="tr" b="0" i="0" u="none" baseline="0" dirty="0"/>
              <a:t>Gerekli verilerin o bilgisayar sisteminde veya herhangi bir kısmında olduğuna inanmak için gerekçelerin olması ve </a:t>
            </a:r>
          </a:p>
          <a:p>
            <a:pPr marL="800100" lvl="1" indent="-342900" algn="just" rtl="0">
              <a:buFont typeface="Calibri Light" panose="020F0302020204030204" pitchFamily="34" charset="0"/>
              <a:buChar char="‐"/>
            </a:pPr>
            <a:r>
              <a:rPr lang="tr" b="0" i="0" u="none" baseline="0" dirty="0"/>
              <a:t>Diğer bilgisayar sistemi veya ilgili kısmının da Tarafın topraklarında bulunması </a:t>
            </a:r>
          </a:p>
          <a:p>
            <a:pPr marL="800100" lvl="1" indent="-342900" algn="just" rtl="0">
              <a:buFont typeface="Calibri Light" panose="020F0302020204030204" pitchFamily="34" charset="0"/>
              <a:buChar char="‐"/>
            </a:pPr>
            <a:r>
              <a:rPr lang="tr" b="0" i="0" u="none" baseline="0" dirty="0"/>
              <a:t>Genişletmeye konu olan verilerin ilk bilgisayar sisteminden yasal olarak erişilebilir olması</a:t>
            </a:r>
          </a:p>
          <a:p>
            <a:pPr marL="800100" lvl="1"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Genişletme bazı koşullara tabi olabilir (örneğin izin)</a:t>
            </a:r>
          </a:p>
        </p:txBody>
      </p:sp>
    </p:spTree>
    <p:extLst>
      <p:ext uri="{BB962C8B-B14F-4D97-AF65-F5344CB8AC3E}">
        <p14:creationId xmlns:p14="http://schemas.microsoft.com/office/powerpoint/2010/main" val="3566291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2" y="1124744"/>
            <a:ext cx="4452811" cy="5355312"/>
          </a:xfrm>
          <a:prstGeom prst="rect">
            <a:avLst/>
          </a:prstGeom>
        </p:spPr>
        <p:txBody>
          <a:bodyPr wrap="square">
            <a:spAutoFit/>
          </a:bodyPr>
          <a:lstStyle/>
          <a:p>
            <a:pPr marL="342900" indent="-342900" algn="just" rtl="0">
              <a:buFont typeface="+mj-lt"/>
              <a:buAutoNum type="arabicPeriod" startAt="3"/>
            </a:pPr>
            <a:r>
              <a:rPr lang="tr" b="0" i="0" u="none" baseline="0" dirty="0"/>
              <a:t>Taraflardan her biri, yetkili makamlarının paragraf 1 ve 2'ye göre erişilen bilgisayar verilerine el koymak veya benzer bir şekilde bunların güvenliğini sağlamak için yetkilerle donatılmaları amacıyla gerekli olabilecek yasal ve diğer önlemleri alır. Bu önlemler aşağıdaki yetkileri içerir: </a:t>
            </a:r>
          </a:p>
          <a:p>
            <a:pPr marL="800100" lvl="1" indent="-342900" algn="just" rtl="0">
              <a:buFont typeface="+mj-lt"/>
              <a:buAutoNum type="alphaLcPeriod"/>
            </a:pPr>
            <a:r>
              <a:rPr lang="tr" b="0" i="0" u="none" baseline="0" dirty="0"/>
              <a:t> bir bilgisayar sistemine veya herhangi bir kısmına ya da bir bilgisayar verisi depolama ortamına </a:t>
            </a:r>
            <a:r>
              <a:rPr lang="tr" b="1" i="0" u="none" baseline="0" dirty="0">
                <a:solidFill>
                  <a:srgbClr val="C00000"/>
                </a:solidFill>
              </a:rPr>
              <a:t>el koymak veya benzer bir şekilde güvenliğini sağlamak</a:t>
            </a:r>
            <a:r>
              <a:rPr lang="tr" b="0" i="0" u="none" baseline="0" dirty="0"/>
              <a:t>; </a:t>
            </a:r>
          </a:p>
          <a:p>
            <a:pPr marL="800100" lvl="1" indent="-342900" algn="just" rtl="0">
              <a:buFont typeface="+mj-lt"/>
              <a:buAutoNum type="alphaLcPeriod"/>
            </a:pPr>
            <a:r>
              <a:rPr lang="tr" b="0" i="0" u="none" baseline="0" dirty="0"/>
              <a:t>bu bilgisayar verilerinin bir kopyasını oluşturmak ve saklamak; </a:t>
            </a:r>
          </a:p>
          <a:p>
            <a:pPr marL="800100" lvl="1" indent="-342900" algn="just" rtl="0">
              <a:buFont typeface="+mj-lt"/>
              <a:buAutoNum type="alphaLcPeriod"/>
            </a:pPr>
            <a:r>
              <a:rPr lang="tr" b="0" i="0" u="none" baseline="0" dirty="0"/>
              <a:t>ilgili depolanan bilgisayar verilerinin bütünlüğünü korumak ve </a:t>
            </a:r>
          </a:p>
          <a:p>
            <a:pPr marL="800100" lvl="1" indent="-342900" algn="just" rtl="0">
              <a:buFont typeface="+mj-lt"/>
              <a:buAutoNum type="alphaLcPeriod"/>
            </a:pPr>
            <a:r>
              <a:rPr lang="tr" b="0" i="0" u="none" baseline="0" dirty="0"/>
              <a:t>erişilen bilgisayar sistemindeki bu bilgisayar verilerini erişilemez hale getirmek veya kaldırmak.</a:t>
            </a:r>
          </a:p>
        </p:txBody>
      </p:sp>
      <p:sp>
        <p:nvSpPr>
          <p:cNvPr id="6" name="Rectangle 5">
            <a:extLst>
              <a:ext uri="{FF2B5EF4-FFF2-40B4-BE49-F238E27FC236}">
                <a16:creationId xmlns:a16="http://schemas.microsoft.com/office/drawing/2014/main" id="{524B6456-681F-2F44-A01A-AD3514E81BD2}"/>
              </a:ext>
            </a:extLst>
          </p:cNvPr>
          <p:cNvSpPr/>
          <p:nvPr/>
        </p:nvSpPr>
        <p:spPr>
          <a:xfrm>
            <a:off x="5125453" y="1151172"/>
            <a:ext cx="3896398" cy="4708981"/>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"El koyma" terimi, veri veya bilgilerin kaydedildiği fiziksel ortamı alıp götürmek veya bu bilgilerin kopyasını oluşturmak ve saklamak anlamına gelir.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"Benzer bir şekilde güvenliğini sağlamak" terimi, elektromanyetik biçimde olabilecek maddi olmayan verilerin kaydedilmesine, erişilemez hale getirilmesine veya bir kopyasının saklanmasına olanak tanıyan teknolojiden bağımsız bir dildir.</a:t>
            </a:r>
          </a:p>
        </p:txBody>
      </p:sp>
    </p:spTree>
    <p:extLst>
      <p:ext uri="{BB962C8B-B14F-4D97-AF65-F5344CB8AC3E}">
        <p14:creationId xmlns:p14="http://schemas.microsoft.com/office/powerpoint/2010/main" val="2400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2" y="1124744"/>
            <a:ext cx="4681411" cy="5078313"/>
          </a:xfrm>
          <a:prstGeom prst="rect">
            <a:avLst/>
          </a:prstGeom>
        </p:spPr>
        <p:txBody>
          <a:bodyPr wrap="square">
            <a:spAutoFit/>
          </a:bodyPr>
          <a:lstStyle/>
          <a:p>
            <a:pPr marL="342900" indent="-342900" algn="just" rtl="0">
              <a:buFont typeface="+mj-lt"/>
              <a:buAutoNum type="arabicPeriod" startAt="3"/>
            </a:pPr>
            <a:r>
              <a:rPr lang="tr" b="0" i="0" u="none" baseline="0" dirty="0"/>
              <a:t>Taraflardan her biri, yetkili makamlarının paragraf 1 ve 2'ye göre erişilen bilgisayar verilerine el koymak veya benzer bir şekilde bunların güvenliğini sağlamak için yetkilerle donatılmaları amacıyla gerekli olabilecek yasal ve diğer önlemleri alır. Bu önlemler aşağıdaki yetkileri içerir: </a:t>
            </a:r>
          </a:p>
          <a:p>
            <a:pPr marL="800100" lvl="1" indent="-342900" algn="just" rtl="0">
              <a:buFont typeface="+mj-lt"/>
              <a:buAutoNum type="alphaLcPeriod"/>
            </a:pPr>
            <a:r>
              <a:rPr lang="tr" b="0" i="0" u="none" baseline="0" dirty="0"/>
              <a:t>bir bilgisayar sistemine veya herhangi bir kısmına ya da bir bilgisayar verisi depolama ortamına el koymak veya benzer bir şekilde güvenliğini sağlamak; </a:t>
            </a:r>
          </a:p>
          <a:p>
            <a:pPr marL="800100" lvl="1" indent="-342900" algn="just" rtl="0">
              <a:buFont typeface="+mj-lt"/>
              <a:buAutoNum type="alphaLcPeriod"/>
            </a:pPr>
            <a:r>
              <a:rPr lang="tr" b="0" i="0" u="none" baseline="0" dirty="0"/>
              <a:t> bu bilgisayar verilerinin </a:t>
            </a:r>
            <a:r>
              <a:rPr lang="tr" b="1" i="0" u="none" baseline="0" dirty="0">
                <a:solidFill>
                  <a:srgbClr val="C00000"/>
                </a:solidFill>
              </a:rPr>
              <a:t>bir kopyasını oluşturmak ve saklamak</a:t>
            </a:r>
            <a:r>
              <a:rPr lang="tr" b="0" i="0" u="none" baseline="0" dirty="0"/>
              <a:t>; </a:t>
            </a:r>
          </a:p>
          <a:p>
            <a:pPr marL="800100" lvl="1" indent="-342900" algn="just" rtl="0">
              <a:buFont typeface="+mj-lt"/>
              <a:buAutoNum type="alphaLcPeriod"/>
            </a:pPr>
            <a:r>
              <a:rPr lang="tr" b="0" i="0" u="none" baseline="0" dirty="0"/>
              <a:t>ilgili depolanan bilgisayar verilerinin bütünlüğünü korumak ve </a:t>
            </a:r>
          </a:p>
          <a:p>
            <a:pPr marL="800100" lvl="1" indent="-342900" algn="just" rtl="0">
              <a:buFont typeface="+mj-lt"/>
              <a:buAutoNum type="alphaLcPeriod"/>
            </a:pPr>
            <a:r>
              <a:rPr lang="tr" b="0" i="0" u="none" baseline="0" dirty="0"/>
              <a:t>erişilen bilgisayar sistemindeki bu bilgisayar verilerini erişilemez hale getirmek veya kaldırmak.</a:t>
            </a:r>
          </a:p>
        </p:txBody>
      </p:sp>
      <p:sp>
        <p:nvSpPr>
          <p:cNvPr id="6" name="Rectangle 5">
            <a:extLst>
              <a:ext uri="{FF2B5EF4-FFF2-40B4-BE49-F238E27FC236}">
                <a16:creationId xmlns:a16="http://schemas.microsoft.com/office/drawing/2014/main" id="{524B6456-681F-2F44-A01A-AD3514E81BD2}"/>
              </a:ext>
            </a:extLst>
          </p:cNvPr>
          <p:cNvSpPr/>
          <p:nvPr/>
        </p:nvSpPr>
        <p:spPr>
          <a:xfrm>
            <a:off x="5219700" y="1151172"/>
            <a:ext cx="3802150" cy="5016758"/>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El koyma, bilgisayar sistemlerini veya bilgisayar verisi depolama ortamlarını fiziksel olarak alıp götürme önleminin uygulanmasını gerektirmez</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Mümkünse, kolluk kuvvetleri ilgili verilerin bir kopyasını oluşturup saklayabilir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Verilerin bir kopyasını oluşturup saklamak, bilgisayar verilerinin güvenliğini sağlamanın daha az külfetli bir yoludur ve bazı durumlarda daha uygun olabilir</a:t>
            </a:r>
            <a:endParaRPr lang="tr" sz="2000" dirty="0"/>
          </a:p>
        </p:txBody>
      </p:sp>
    </p:spTree>
    <p:extLst>
      <p:ext uri="{BB962C8B-B14F-4D97-AF65-F5344CB8AC3E}">
        <p14:creationId xmlns:p14="http://schemas.microsoft.com/office/powerpoint/2010/main" val="175421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2" y="1124744"/>
            <a:ext cx="4537032" cy="5355312"/>
          </a:xfrm>
          <a:prstGeom prst="rect">
            <a:avLst/>
          </a:prstGeom>
        </p:spPr>
        <p:txBody>
          <a:bodyPr wrap="square">
            <a:spAutoFit/>
          </a:bodyPr>
          <a:lstStyle/>
          <a:p>
            <a:pPr marL="342900" indent="-342900" algn="just" rtl="0">
              <a:buFont typeface="+mj-lt"/>
              <a:buAutoNum type="arabicPeriod" startAt="3"/>
            </a:pPr>
            <a:r>
              <a:rPr lang="tr" b="0" i="0" u="none" baseline="0" dirty="0"/>
              <a:t>Taraflardan her biri, yetkili makamlarının paragraf 1 ve 2'ye göre erişilen bilgisayar verilerine el koymak veya benzer bir şekilde bunların güvenliğini sağlamak için yetkilerle donatılmaları amacıyla gerekli olabilecek yasal ve diğer önlemleri alır. Bu önlemler aşağıdaki yetkileri içerir: </a:t>
            </a:r>
          </a:p>
          <a:p>
            <a:pPr marL="800100" lvl="1" indent="-342900" algn="just" rtl="0">
              <a:buFont typeface="+mj-lt"/>
              <a:buAutoNum type="alphaLcPeriod"/>
            </a:pPr>
            <a:r>
              <a:rPr lang="tr" b="0" i="0" u="none" baseline="0" dirty="0"/>
              <a:t>bir bilgisayar sistemine veya herhangi bir kısmına ya da bir bilgisayar verisi depolama ortamına el koymak veya benzer bir şekilde güvenliğini sağlamak; </a:t>
            </a:r>
          </a:p>
          <a:p>
            <a:pPr marL="800100" lvl="1" indent="-342900" algn="just" rtl="0">
              <a:buFont typeface="+mj-lt"/>
              <a:buAutoNum type="alphaLcPeriod"/>
            </a:pPr>
            <a:r>
              <a:rPr lang="tr" b="0" i="0" u="none" baseline="0" dirty="0"/>
              <a:t>bu bilgisayar verilerinin bir kopyasını oluşturmak ve saklamak; </a:t>
            </a:r>
          </a:p>
          <a:p>
            <a:pPr marL="800100" lvl="1" indent="-342900" algn="just" rtl="0">
              <a:buFont typeface="+mj-lt"/>
              <a:buAutoNum type="alphaLcPeriod"/>
            </a:pPr>
            <a:r>
              <a:rPr lang="tr" b="0" i="0" u="none" baseline="0" dirty="0"/>
              <a:t> ilgili depolanan bilgisayar verilerinin </a:t>
            </a:r>
            <a:r>
              <a:rPr lang="tr" b="1" i="0" u="none" baseline="0" dirty="0">
                <a:solidFill>
                  <a:srgbClr val="C00000"/>
                </a:solidFill>
              </a:rPr>
              <a:t>bütünlüğünü korumak</a:t>
            </a:r>
            <a:r>
              <a:rPr lang="tr" b="0" i="0" u="none" baseline="0" dirty="0"/>
              <a:t> ve </a:t>
            </a:r>
          </a:p>
          <a:p>
            <a:pPr marL="800100" lvl="1" indent="-342900" algn="just" rtl="0">
              <a:buFont typeface="+mj-lt"/>
              <a:buAutoNum type="alphaLcPeriod"/>
            </a:pPr>
            <a:r>
              <a:rPr lang="tr" b="0" i="0" u="none" baseline="0" dirty="0"/>
              <a:t>erişilen bilgisayar sistemindeki bu bilgisayar verilerini erişilemez hale getirmek veya kaldırmak.</a:t>
            </a:r>
          </a:p>
        </p:txBody>
      </p:sp>
      <p:sp>
        <p:nvSpPr>
          <p:cNvPr id="6" name="Rectangle 5">
            <a:extLst>
              <a:ext uri="{FF2B5EF4-FFF2-40B4-BE49-F238E27FC236}">
                <a16:creationId xmlns:a16="http://schemas.microsoft.com/office/drawing/2014/main" id="{524B6456-681F-2F44-A01A-AD3514E81BD2}"/>
              </a:ext>
            </a:extLst>
          </p:cNvPr>
          <p:cNvSpPr/>
          <p:nvPr/>
        </p:nvSpPr>
        <p:spPr>
          <a:xfrm>
            <a:off x="4993105" y="1151172"/>
            <a:ext cx="4028746" cy="2862322"/>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Bilgisayar verilerinin bütünlüğünü korumak, delil zincirinin korunmasını ifade eder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Bu, kopyalanan, çıkarılan veya güvenliği sağlanan verilerin, el koyma anında bulunduğu şekilde tutulması ve değiştirilmemesini gerektirir</a:t>
            </a:r>
          </a:p>
        </p:txBody>
      </p:sp>
    </p:spTree>
    <p:extLst>
      <p:ext uri="{BB962C8B-B14F-4D97-AF65-F5344CB8AC3E}">
        <p14:creationId xmlns:p14="http://schemas.microsoft.com/office/powerpoint/2010/main" val="250372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2" y="1124744"/>
            <a:ext cx="4380622" cy="5355312"/>
          </a:xfrm>
          <a:prstGeom prst="rect">
            <a:avLst/>
          </a:prstGeom>
        </p:spPr>
        <p:txBody>
          <a:bodyPr wrap="square">
            <a:spAutoFit/>
          </a:bodyPr>
          <a:lstStyle/>
          <a:p>
            <a:pPr marL="342900" indent="-342900" algn="just" rtl="0">
              <a:buFont typeface="+mj-lt"/>
              <a:buAutoNum type="arabicPeriod" startAt="3"/>
            </a:pPr>
            <a:r>
              <a:rPr lang="tr" b="0" i="0" u="none" baseline="0" dirty="0"/>
              <a:t>Taraflardan her biri, yetkili makamlarının paragraf 1 ve 2'ye göre erişilen bilgisayar verilerine el koymak veya benzer bir şekilde bunların güvenliğini sağlamak için yetkilerle donatılmaları amacıyla gerekli olabilecek yasal ve diğer önlemleri alır. Bu önlemler aşağıdaki yetkileri içerir: </a:t>
            </a:r>
          </a:p>
          <a:p>
            <a:pPr marL="800100" lvl="1" indent="-342900" algn="just" rtl="0">
              <a:buFont typeface="+mj-lt"/>
              <a:buAutoNum type="alphaLcPeriod"/>
            </a:pPr>
            <a:r>
              <a:rPr lang="tr" b="0" i="0" u="none" baseline="0" dirty="0"/>
              <a:t>bir bilgisayar sistemine veya herhangi bir kısmına ya da bir bilgisayar verisi depolama ortamına el koymak veya benzer bir şekilde güvenliğini sağlamak; </a:t>
            </a:r>
          </a:p>
          <a:p>
            <a:pPr marL="800100" lvl="1" indent="-342900" algn="just" rtl="0">
              <a:buFont typeface="+mj-lt"/>
              <a:buAutoNum type="alphaLcPeriod"/>
            </a:pPr>
            <a:r>
              <a:rPr lang="tr" b="0" i="0" u="none" baseline="0" dirty="0"/>
              <a:t>bu bilgisayar verilerinin bir kopyasını oluşturmak ve saklamak; </a:t>
            </a:r>
          </a:p>
          <a:p>
            <a:pPr marL="800100" lvl="1" indent="-342900" algn="just" rtl="0">
              <a:buFont typeface="+mj-lt"/>
              <a:buAutoNum type="alphaLcPeriod"/>
            </a:pPr>
            <a:r>
              <a:rPr lang="tr" b="0" i="0" u="none" baseline="0" dirty="0"/>
              <a:t>ilgili depolanan bilgisayar verilerinin bütünlüğünü korumak ve </a:t>
            </a:r>
          </a:p>
          <a:p>
            <a:pPr marL="800100" lvl="1" indent="-342900" algn="just" rtl="0">
              <a:buFont typeface="+mj-lt"/>
              <a:buAutoNum type="alphaLcPeriod"/>
            </a:pPr>
            <a:r>
              <a:rPr lang="tr" b="0" i="0" u="none" baseline="0" dirty="0"/>
              <a:t> erişilen bilgisayar sistemindeki bu bilgisayar verilerini </a:t>
            </a:r>
            <a:r>
              <a:rPr lang="tr" b="1" i="0" u="none" baseline="0" dirty="0">
                <a:solidFill>
                  <a:srgbClr val="C00000"/>
                </a:solidFill>
              </a:rPr>
              <a:t>erişilemez hale getirmek</a:t>
            </a:r>
            <a:r>
              <a:rPr lang="tr" b="1" i="0" u="none" baseline="0" dirty="0"/>
              <a:t> </a:t>
            </a:r>
            <a:r>
              <a:rPr lang="tr" b="0" i="0" u="none" baseline="0" dirty="0"/>
              <a:t>veya</a:t>
            </a:r>
            <a:r>
              <a:rPr lang="tr" b="1" i="0" u="none" baseline="0" dirty="0"/>
              <a:t> </a:t>
            </a:r>
            <a:r>
              <a:rPr lang="tr" b="1" i="0" u="none" baseline="0" dirty="0">
                <a:solidFill>
                  <a:srgbClr val="C00000"/>
                </a:solidFill>
              </a:rPr>
              <a:t>kaldırmak</a:t>
            </a:r>
            <a:r>
              <a:rPr lang="tr" b="0" i="0" u="none" baseline="0" dirty="0"/>
              <a:t>.</a:t>
            </a:r>
          </a:p>
        </p:txBody>
      </p:sp>
      <p:sp>
        <p:nvSpPr>
          <p:cNvPr id="6" name="Rectangle 5">
            <a:extLst>
              <a:ext uri="{FF2B5EF4-FFF2-40B4-BE49-F238E27FC236}">
                <a16:creationId xmlns:a16="http://schemas.microsoft.com/office/drawing/2014/main" id="{524B6456-681F-2F44-A01A-AD3514E81BD2}"/>
              </a:ext>
            </a:extLst>
          </p:cNvPr>
          <p:cNvSpPr/>
          <p:nvPr/>
        </p:nvSpPr>
        <p:spPr>
          <a:xfrm>
            <a:off x="4620125" y="1151172"/>
            <a:ext cx="4401725" cy="4093428"/>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Veriler, şifreleme dahil olmak üzere herhangi bir teknik önlemle erişilemez hale getirilebilir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Bir tehlike veya sosyal zararın söz konusu olduğu durumlarda (örneğin bomba yapımının öğretilmesi, çocuk pornografisi) uygulanır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Verilerin kaldırılması veya erişilemez hale getirilmesi, şüphelinin geçici olarak verilerden yoksun bırakıldığı geçici bir önlemdir</a:t>
            </a:r>
            <a:endParaRPr lang="tr" sz="2000" dirty="0"/>
          </a:p>
        </p:txBody>
      </p:sp>
    </p:spTree>
    <p:extLst>
      <p:ext uri="{BB962C8B-B14F-4D97-AF65-F5344CB8AC3E}">
        <p14:creationId xmlns:p14="http://schemas.microsoft.com/office/powerpoint/2010/main" val="233377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262994" y="1151172"/>
            <a:ext cx="3889351" cy="4524315"/>
          </a:xfrm>
          <a:prstGeom prst="rect">
            <a:avLst/>
          </a:prstGeom>
        </p:spPr>
        <p:txBody>
          <a:bodyPr wrap="square">
            <a:spAutoFit/>
          </a:bodyPr>
          <a:lstStyle/>
          <a:p>
            <a:pPr marL="342900" indent="-342900" algn="just" rtl="0">
              <a:buFont typeface="+mj-lt"/>
              <a:buAutoNum type="arabicPeriod" startAt="4"/>
            </a:pPr>
            <a:r>
              <a:rPr lang="tr" b="0" i="0" u="none" baseline="0"/>
              <a:t>Taraflardan her biri, paragraf 1 ve 2'de belirtilen önlemlerin alınmasına olanak tanımak için yetkili makamlarının, </a:t>
            </a:r>
            <a:r>
              <a:rPr lang="tr" b="1" i="0" u="none" baseline="0">
                <a:solidFill>
                  <a:srgbClr val="C00000"/>
                </a:solidFill>
              </a:rPr>
              <a:t>bilgisayar sisteminin işleyişi veya bilgisayar verilerini korumak için uygulanan önlemler hakkında bilgi sahibi olan herhangi bir kişiye</a:t>
            </a:r>
            <a:r>
              <a:rPr lang="tr" b="1" i="0" u="none" baseline="0"/>
              <a:t>,</a:t>
            </a:r>
            <a:r>
              <a:rPr lang="tr" b="0" i="0" u="none" baseline="0"/>
              <a:t> gerekli bilgileri </a:t>
            </a:r>
            <a:r>
              <a:rPr lang="tr" b="1" i="0" u="none" baseline="0">
                <a:solidFill>
                  <a:srgbClr val="C00000"/>
                </a:solidFill>
              </a:rPr>
              <a:t>makul bir şekilde</a:t>
            </a:r>
            <a:r>
              <a:rPr lang="tr" b="1" i="0" u="none" baseline="0"/>
              <a:t> </a:t>
            </a:r>
            <a:r>
              <a:rPr lang="tr" b="0" i="0" u="none" baseline="0"/>
              <a:t>sunması için emir verme yetkisiyle donatılması için gerekli olabilecek yasal ve diğer önlemleri alır.</a:t>
            </a:r>
          </a:p>
          <a:p>
            <a:pPr marL="342900" indent="-342900" algn="just" rtl="0">
              <a:buFont typeface="+mj-lt"/>
              <a:buAutoNum type="arabicPeriod" startAt="4"/>
            </a:pPr>
            <a:endParaRPr lang="tr" dirty="0"/>
          </a:p>
          <a:p>
            <a:pPr marL="342900" indent="-342900" algn="just" rtl="0">
              <a:buFont typeface="+mj-lt"/>
              <a:buAutoNum type="arabicPeriod" startAt="4"/>
            </a:pPr>
            <a:r>
              <a:rPr lang="tr" b="0" i="0" u="none" baseline="0"/>
              <a:t>Bu maddede belirtilen yetki ve usuller Madde 14 ve 15'e tabidir.</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970318"/>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Aramanın nasıl yürütülmesi gerektiğine dair teknik konularda genellikle sistem yöneticilerine danışılması gerekir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Arama ve el koyma operasyonlarında kolluk kuvvetleriyle işbirliği yapmak için yasal dayanak sağlanarak meşru işletmeler üzerinde ekonomik yük oluşturulmasını engeller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Önlemin etkinliğini artırır ve maliyetlerini düşürür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Önlemler makul olmalı ve makul olmayan bir şekilde gizliliğe tehdit arz etmemelidir</a:t>
            </a:r>
            <a:endParaRPr lang="tr" dirty="0"/>
          </a:p>
        </p:txBody>
      </p:sp>
    </p:spTree>
    <p:extLst>
      <p:ext uri="{BB962C8B-B14F-4D97-AF65-F5344CB8AC3E}">
        <p14:creationId xmlns:p14="http://schemas.microsoft.com/office/powerpoint/2010/main" val="346294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249465" y="1155403"/>
            <a:ext cx="3889351" cy="4524315"/>
          </a:xfrm>
          <a:prstGeom prst="rect">
            <a:avLst/>
          </a:prstGeom>
        </p:spPr>
        <p:txBody>
          <a:bodyPr wrap="square">
            <a:spAutoFit/>
          </a:bodyPr>
          <a:lstStyle/>
          <a:p>
            <a:pPr marL="342900" indent="-342900" algn="just" rtl="0">
              <a:buFont typeface="+mj-lt"/>
              <a:buAutoNum type="arabicPeriod" startAt="4"/>
            </a:pPr>
            <a:r>
              <a:rPr lang="tr" b="0" i="0" u="none" baseline="0"/>
              <a:t>Taraflardan her biri, paragraf 1 ve 2'de belirtilen önlemlerin alınmasına olanak tanımak için yetkili makamlarının, bilgisayar sisteminin işleyişi veya bilgisayar verilerini korumak için uygulanan önlemler hakkında bilgi sahibi olan herhangi bir kişiye, gerekli bilgileri makul bir şekilde sunması için emir verme yetkisiyle donatılması için gerekli olabilecek yasal ve diğer önlemleri alır.</a:t>
            </a:r>
          </a:p>
          <a:p>
            <a:pPr marL="342900" indent="-342900" algn="just" rtl="0">
              <a:buFont typeface="+mj-lt"/>
              <a:buAutoNum type="arabicPeriod" startAt="4"/>
            </a:pPr>
            <a:endParaRPr lang="tr" dirty="0"/>
          </a:p>
          <a:p>
            <a:pPr marL="342900" indent="-342900" algn="just" rtl="0">
              <a:buFont typeface="+mj-lt"/>
              <a:buAutoNum type="arabicPeriod" startAt="4"/>
            </a:pPr>
            <a:r>
              <a:rPr lang="tr" b="0" i="0" u="none" baseline="0"/>
              <a:t>Bu maddede belirtilen yetki ve usuller </a:t>
            </a:r>
            <a:r>
              <a:rPr lang="tr" b="1" i="0" u="none" baseline="0">
                <a:solidFill>
                  <a:srgbClr val="C00000"/>
                </a:solidFill>
              </a:rPr>
              <a:t>Madde 14 ve 15'e tabidir</a:t>
            </a:r>
            <a:r>
              <a:rPr lang="tr" b="0" i="0" u="none" baseline="0"/>
              <a:t>.</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155403"/>
            <a:ext cx="4747018" cy="2308324"/>
          </a:xfrm>
          <a:prstGeom prst="rect">
            <a:avLst/>
          </a:prstGeom>
        </p:spPr>
        <p:txBody>
          <a:bodyPr wrap="square">
            <a:spAutoFit/>
          </a:bodyPr>
          <a:lstStyle/>
          <a:p>
            <a:pPr marL="285750" indent="-285750" algn="just" rtl="0">
              <a:buFont typeface="Arial" panose="020B0604020202020204" pitchFamily="34" charset="0"/>
              <a:buChar char="•"/>
            </a:pPr>
            <a:r>
              <a:rPr lang="tr" b="0" i="0" u="none" baseline="0"/>
              <a:t>Koşullar ve koruma önlemleri, bilirkişi ve uzmanlardan hizmet alınmasına ve bu hizmetlerin maliyetinin karşılanmasına ilişkin hükümler içerebilir.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Bilgisayar verilerinin bir kopyası alınarak güvence altına alındığının kişilere bildirilip bildirilmeyeceği hususu tarafların takdirine bırakılır </a:t>
            </a:r>
            <a:endParaRPr lang="tr" dirty="0"/>
          </a:p>
        </p:txBody>
      </p:sp>
    </p:spTree>
    <p:extLst>
      <p:ext uri="{BB962C8B-B14F-4D97-AF65-F5344CB8AC3E}">
        <p14:creationId xmlns:p14="http://schemas.microsoft.com/office/powerpoint/2010/main" val="511886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Soru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1569660"/>
          </a:xfrm>
          <a:prstGeom prst="rect">
            <a:avLst/>
          </a:prstGeom>
          <a:solidFill>
            <a:srgbClr val="BDD8F3"/>
          </a:solidFill>
        </p:spPr>
        <p:txBody>
          <a:bodyPr wrap="square" rtlCol="0">
            <a:spAutoFit/>
          </a:bodyPr>
          <a:lstStyle/>
          <a:p>
            <a:pPr algn="just" rtl="0"/>
            <a:r>
              <a:rPr lang="tr" sz="2400" b="0" i="0" u="none" baseline="0">
                <a:solidFill>
                  <a:schemeClr val="tx1">
                    <a:lumMod val="65000"/>
                    <a:lumOff val="35000"/>
                  </a:schemeClr>
                </a:solidFill>
                <a:latin typeface="+mj-lt"/>
              </a:rPr>
              <a:t>Bir savcı, daha önce bir sunma emri için geçerli olan gerekçeler ve eşiğin aynısıyla bir arama ve el koyma izni talep etmektedir. </a:t>
            </a:r>
          </a:p>
          <a:p>
            <a:pPr algn="ctr" rtl="0"/>
            <a:r>
              <a:rPr lang="tr" sz="2400" b="0" i="0" u="none" baseline="0">
                <a:solidFill>
                  <a:schemeClr val="tx1">
                    <a:lumMod val="65000"/>
                    <a:lumOff val="35000"/>
                  </a:schemeClr>
                </a:solidFill>
                <a:latin typeface="+mj-lt"/>
              </a:rPr>
              <a:t>Bu izin verilmeli midir? </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lgn="l" rtl="0">
              <a:buAutoNum type="alphaUcPeriod"/>
            </a:pPr>
            <a:r>
              <a:rPr lang="tr" sz="2400" b="0" i="0" u="none" baseline="0">
                <a:solidFill>
                  <a:schemeClr val="bg1"/>
                </a:solidFill>
                <a:latin typeface="+mj-lt"/>
              </a:rPr>
              <a:t>EVET</a:t>
            </a:r>
          </a:p>
          <a:p>
            <a:pPr marL="1828800" lvl="3" indent="-457200" algn="l" rtl="0">
              <a:buAutoNum type="alphaUcPeriod"/>
            </a:pPr>
            <a:r>
              <a:rPr lang="tr" sz="2400" b="0" i="0" u="none" baseline="0">
                <a:solidFill>
                  <a:schemeClr val="bg1"/>
                </a:solidFill>
                <a:latin typeface="+mj-lt"/>
              </a:rPr>
              <a:t>HAYIR</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rtl="0"/>
            <a:r>
              <a:rPr lang="tr" sz="2400" b="0" i="0" u="none" baseline="0" dirty="0">
                <a:solidFill>
                  <a:schemeClr val="bg1"/>
                </a:solidFill>
                <a:latin typeface="+mj-lt"/>
              </a:rPr>
              <a:t>Doğru cevap B (arama ve el koyma eşiği sunma emri eşiğinden daha yüksektir, çünkü daha müdahaleci bir yetkidir)</a:t>
            </a:r>
          </a:p>
        </p:txBody>
      </p:sp>
    </p:spTree>
    <p:extLst>
      <p:ext uri="{BB962C8B-B14F-4D97-AF65-F5344CB8AC3E}">
        <p14:creationId xmlns:p14="http://schemas.microsoft.com/office/powerpoint/2010/main" val="102496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 içeriği</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568952" cy="4969545"/>
          </a:xfrm>
        </p:spPr>
        <p:txBody>
          <a:bodyPr>
            <a:normAutofit/>
          </a:bodyPr>
          <a:lstStyle/>
          <a:p>
            <a:pPr marL="514350" indent="-514350" algn="l" rtl="0">
              <a:lnSpc>
                <a:spcPct val="150000"/>
              </a:lnSpc>
              <a:buFont typeface="+mj-lt"/>
              <a:buAutoNum type="arabicPeriod"/>
            </a:pPr>
            <a:r>
              <a:rPr lang="tr" sz="2800" b="0" i="0" u="none" baseline="0">
                <a:latin typeface="+mn-lt"/>
                <a:ea typeface="Verdana" panose="020B0604030504040204" pitchFamily="34" charset="0"/>
              </a:rPr>
              <a:t>Depolanan bilgisayar verilerinin aranması ve bunlara el koyulması</a:t>
            </a:r>
          </a:p>
          <a:p>
            <a:pPr marL="514350" indent="-514350" algn="l" rtl="0">
              <a:lnSpc>
                <a:spcPct val="150000"/>
              </a:lnSpc>
              <a:buFont typeface="+mj-lt"/>
              <a:buAutoNum type="arabicPeriod"/>
            </a:pPr>
            <a:r>
              <a:rPr lang="tr" sz="2800" b="0" i="0" u="none" baseline="0">
                <a:latin typeface="+mn-lt"/>
                <a:ea typeface="Verdana" panose="020B0604030504040204" pitchFamily="34" charset="0"/>
              </a:rPr>
              <a:t>Trafik verilerinin gerçek zamanlı olarak toplanması</a:t>
            </a:r>
          </a:p>
          <a:p>
            <a:pPr marL="514350" indent="-514350" algn="l" rtl="0">
              <a:lnSpc>
                <a:spcPct val="150000"/>
              </a:lnSpc>
              <a:buFont typeface="+mj-lt"/>
              <a:buAutoNum type="arabicPeriod"/>
            </a:pPr>
            <a:r>
              <a:rPr lang="tr" sz="2800" b="0" i="0" u="none" baseline="0">
                <a:latin typeface="+mn-lt"/>
                <a:ea typeface="Verdana" panose="020B0604030504040204" pitchFamily="34" charset="0"/>
              </a:rPr>
              <a:t>İçerik verilerinin izlenerek ele geçirilmesi</a:t>
            </a:r>
          </a:p>
          <a:p>
            <a:pPr marL="514350" indent="-514350" algn="l" rtl="0">
              <a:lnSpc>
                <a:spcPct val="150000"/>
              </a:lnSpc>
              <a:buFont typeface="+mj-lt"/>
              <a:buAutoNum type="arabicPeriod"/>
            </a:pPr>
            <a:r>
              <a:rPr lang="tr" sz="2800" b="0" i="0" u="none" baseline="0">
                <a:latin typeface="+mn-lt"/>
                <a:ea typeface="Verdana" panose="020B0604030504040204" pitchFamily="34" charset="0"/>
              </a:rPr>
              <a:t>Yargı yetkisi </a:t>
            </a:r>
          </a:p>
        </p:txBody>
      </p:sp>
    </p:spTree>
    <p:extLst>
      <p:ext uri="{BB962C8B-B14F-4D97-AF65-F5344CB8AC3E}">
        <p14:creationId xmlns:p14="http://schemas.microsoft.com/office/powerpoint/2010/main" val="421408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Soru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830997"/>
          </a:xfrm>
          <a:prstGeom prst="rect">
            <a:avLst/>
          </a:prstGeom>
          <a:solidFill>
            <a:srgbClr val="BDD8F3"/>
          </a:solidFill>
        </p:spPr>
        <p:txBody>
          <a:bodyPr wrap="square" rtlCol="0">
            <a:spAutoFit/>
          </a:bodyPr>
          <a:lstStyle/>
          <a:p>
            <a:pPr algn="just" rtl="0"/>
            <a:r>
              <a:rPr lang="tr" sz="2400" b="0" i="0" u="none" baseline="0" dirty="0">
                <a:solidFill>
                  <a:schemeClr val="tx1">
                    <a:lumMod val="65000"/>
                    <a:lumOff val="35000"/>
                  </a:schemeClr>
                </a:solidFill>
                <a:latin typeface="+mj-lt"/>
              </a:rPr>
              <a:t>Bir savcı, zanlının evindeki tüm elektronik cihazların aranması için izin talep etmektedir. </a:t>
            </a:r>
            <a:r>
              <a:rPr lang="tr" sz="2400" b="0" i="0" u="none" baseline="0" dirty="0" smtClean="0">
                <a:solidFill>
                  <a:schemeClr val="tx1">
                    <a:lumMod val="65000"/>
                    <a:lumOff val="35000"/>
                  </a:schemeClr>
                </a:solidFill>
                <a:latin typeface="+mj-lt"/>
              </a:rPr>
              <a:t>Bu </a:t>
            </a:r>
            <a:r>
              <a:rPr lang="tr" sz="2400" b="0" i="0" u="none" baseline="0" dirty="0">
                <a:solidFill>
                  <a:schemeClr val="tx1">
                    <a:lumMod val="65000"/>
                    <a:lumOff val="35000"/>
                  </a:schemeClr>
                </a:solidFill>
                <a:latin typeface="+mj-lt"/>
              </a:rPr>
              <a:t>izin verilmeli midir? </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lgn="l" rtl="0">
              <a:buAutoNum type="alphaUcPeriod"/>
            </a:pPr>
            <a:r>
              <a:rPr lang="tr" sz="2400" b="0" i="0" u="none" baseline="0">
                <a:solidFill>
                  <a:schemeClr val="bg1"/>
                </a:solidFill>
                <a:latin typeface="+mj-lt"/>
              </a:rPr>
              <a:t>EVET</a:t>
            </a:r>
          </a:p>
          <a:p>
            <a:pPr marL="1828800" lvl="3" indent="-457200" algn="l" rtl="0">
              <a:buAutoNum type="alphaUcPeriod"/>
            </a:pPr>
            <a:r>
              <a:rPr lang="tr" sz="2400" b="0" i="0" u="none" baseline="0">
                <a:solidFill>
                  <a:schemeClr val="bg1"/>
                </a:solidFill>
                <a:latin typeface="+mj-lt"/>
              </a:rPr>
              <a:t>HAYIR</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rtl="0"/>
            <a:r>
              <a:rPr lang="tr" sz="2400" b="0" i="0" u="none" baseline="0" dirty="0">
                <a:solidFill>
                  <a:schemeClr val="bg1"/>
                </a:solidFill>
                <a:latin typeface="+mj-lt"/>
              </a:rPr>
              <a:t>Doğru cevap B (Bu yetki yalnızca belirli ilgisayarlar ile ilgili olarak kullanılabilir)</a:t>
            </a:r>
          </a:p>
        </p:txBody>
      </p:sp>
    </p:spTree>
    <p:extLst>
      <p:ext uri="{BB962C8B-B14F-4D97-AF65-F5344CB8AC3E}">
        <p14:creationId xmlns:p14="http://schemas.microsoft.com/office/powerpoint/2010/main" val="242837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15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pPr algn="l" rtl="0"/>
            <a:r>
              <a:rPr lang="tr" b="1" i="0" u="none" baseline="0">
                <a:latin typeface="+mn-lt"/>
              </a:rPr>
              <a:t>TRAFİK VERİLERİNİN GERÇEK ZAMANLI </a:t>
            </a:r>
            <a:r>
              <a:rPr lang="tr">
                <a:latin typeface="+mn-lt"/>
              </a:rPr>
              <a:t/>
            </a:r>
            <a:br>
              <a:rPr lang="tr">
                <a:latin typeface="+mn-lt"/>
              </a:rPr>
            </a:br>
            <a:r>
              <a:rPr lang="tr" b="1" i="0" u="none" baseline="0">
                <a:latin typeface="+mn-lt"/>
              </a:rPr>
              <a:t>OLARAK TOPLANMASI</a:t>
            </a:r>
            <a:endParaRPr lang="tr" dirty="0">
              <a:latin typeface="+mn-lt"/>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pPr algn="l" rtl="0"/>
            <a:r>
              <a:rPr lang="tr" b="0" i="0" u="none" baseline="0"/>
              <a:t>Budapeşte Sözleşmesi Kapsamındaki Usule İlişkin Yetkiler (Kısım 2)</a:t>
            </a:r>
          </a:p>
        </p:txBody>
      </p:sp>
      <p:sp>
        <p:nvSpPr>
          <p:cNvPr id="6" name="TextBox 7">
            <a:extLst>
              <a:ext uri="{FF2B5EF4-FFF2-40B4-BE49-F238E27FC236}">
                <a16:creationId xmlns:a16="http://schemas.microsoft.com/office/drawing/2014/main" id="{EE44B28D-96A4-4B71-A353-916AB5467157}"/>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Bölüm 2</a:t>
            </a:r>
            <a:endParaRPr lang="tr" sz="2000" dirty="0">
              <a:solidFill>
                <a:schemeClr val="bg1"/>
              </a:solidFill>
              <a:latin typeface="Verdana" charset="0"/>
              <a:cs typeface="Verdana" charset="0"/>
            </a:endParaRPr>
          </a:p>
        </p:txBody>
      </p:sp>
    </p:spTree>
    <p:extLst>
      <p:ext uri="{BB962C8B-B14F-4D97-AF65-F5344CB8AC3E}">
        <p14:creationId xmlns:p14="http://schemas.microsoft.com/office/powerpoint/2010/main" val="3372764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2" name="Rectangle 3">
            <a:extLst>
              <a:ext uri="{FF2B5EF4-FFF2-40B4-BE49-F238E27FC236}">
                <a16:creationId xmlns:a16="http://schemas.microsoft.com/office/drawing/2014/main" id="{4A4DD29D-48E3-44D3-9376-83EADA19DD24}"/>
              </a:ext>
            </a:extLst>
          </p:cNvPr>
          <p:cNvSpPr txBox="1">
            <a:spLocks/>
          </p:cNvSpPr>
          <p:nvPr/>
        </p:nvSpPr>
        <p:spPr bwMode="auto">
          <a:xfrm>
            <a:off x="348344" y="1198107"/>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600" b="1" i="1" u="none" baseline="0">
                <a:ea typeface="ＭＳ Ｐゴシック" pitchFamily="34" charset="-128"/>
              </a:rPr>
              <a:t>Trafik Verilerinin Gerçek Zamanlı Olarak Toplanması</a:t>
            </a:r>
          </a:p>
          <a:p>
            <a:pPr marL="0" indent="0" algn="ctr" rtl="0" eaLnBrk="1" hangingPunct="1">
              <a:lnSpc>
                <a:spcPct val="80000"/>
              </a:lnSpc>
              <a:spcBef>
                <a:spcPts val="600"/>
              </a:spcBef>
              <a:spcAft>
                <a:spcPts val="1200"/>
              </a:spcAft>
              <a:buFont typeface="Arial" pitchFamily="34" charset="0"/>
              <a:buNone/>
              <a:defRPr/>
            </a:pPr>
            <a:r>
              <a:rPr lang="tr" sz="2600" b="1" i="1" u="none" baseline="0">
                <a:ea typeface="ＭＳ Ｐゴシック" pitchFamily="34" charset="-128"/>
              </a:rPr>
              <a:t>(Madde 20 - Budapeşte Sözleşmesi)</a:t>
            </a:r>
          </a:p>
          <a:p>
            <a:pPr marL="0" indent="0" algn="ctr" rtl="0" eaLnBrk="1" hangingPunct="1">
              <a:lnSpc>
                <a:spcPct val="80000"/>
              </a:lnSpc>
              <a:spcBef>
                <a:spcPts val="600"/>
              </a:spcBef>
              <a:spcAft>
                <a:spcPts val="1200"/>
              </a:spcAft>
              <a:buFont typeface="Arial" pitchFamily="34" charset="0"/>
              <a:buNone/>
              <a:defRPr/>
            </a:pPr>
            <a:endParaRPr lang="tr" altLang="sr-Latn-RS" sz="2800" b="1" i="1" dirty="0">
              <a:ea typeface="ＭＳ Ｐゴシック" pitchFamily="34" charset="-128"/>
            </a:endParaRPr>
          </a:p>
          <a:p>
            <a:pPr algn="ctr" rtl="0" eaLnBrk="1" hangingPunct="1">
              <a:lnSpc>
                <a:spcPct val="80000"/>
              </a:lnSpc>
              <a:spcBef>
                <a:spcPts val="600"/>
              </a:spcBef>
              <a:spcAft>
                <a:spcPts val="1200"/>
              </a:spcAft>
              <a:defRPr/>
            </a:pPr>
            <a:r>
              <a:rPr lang="tr" sz="2600" b="0" i="1" u="none" baseline="0">
                <a:ea typeface="ＭＳ Ｐゴシック" pitchFamily="34" charset="-128"/>
              </a:rPr>
              <a:t>Canlı soruşturmaların yapılmasına olanak tanır</a:t>
            </a:r>
          </a:p>
          <a:p>
            <a:pPr algn="ctr" rtl="0" eaLnBrk="1" hangingPunct="1">
              <a:lnSpc>
                <a:spcPct val="80000"/>
              </a:lnSpc>
              <a:spcBef>
                <a:spcPts val="600"/>
              </a:spcBef>
              <a:spcAft>
                <a:spcPts val="1200"/>
              </a:spcAft>
              <a:defRPr/>
            </a:pPr>
            <a:r>
              <a:rPr lang="tr" sz="2600" b="0" i="1" u="none" baseline="0">
                <a:ea typeface="ＭＳ Ｐゴシック" pitchFamily="34" charset="-128"/>
              </a:rPr>
              <a:t>Müdahaleci bir önlem olarak uygun bir mevzuat gerektirir </a:t>
            </a:r>
          </a:p>
          <a:p>
            <a:pPr algn="ctr" rtl="0" eaLnBrk="1" hangingPunct="1">
              <a:lnSpc>
                <a:spcPct val="80000"/>
              </a:lnSpc>
              <a:spcBef>
                <a:spcPts val="600"/>
              </a:spcBef>
              <a:spcAft>
                <a:spcPts val="1200"/>
              </a:spcAft>
              <a:defRPr/>
            </a:pPr>
            <a:r>
              <a:rPr lang="tr" sz="2600" b="0" i="1" u="none" baseline="0">
                <a:ea typeface="ＭＳ Ｐゴシック" pitchFamily="34" charset="-128"/>
              </a:rPr>
              <a:t>Kolluk kuvvetleri teknik yöntemlere verileri gerçek zamanlı olarak toplar ve kaydeder </a:t>
            </a:r>
          </a:p>
          <a:p>
            <a:pPr algn="ctr" rtl="0" eaLnBrk="1" hangingPunct="1">
              <a:lnSpc>
                <a:spcPct val="80000"/>
              </a:lnSpc>
              <a:spcBef>
                <a:spcPts val="600"/>
              </a:spcBef>
              <a:spcAft>
                <a:spcPts val="1200"/>
              </a:spcAft>
              <a:defRPr/>
            </a:pPr>
            <a:r>
              <a:rPr lang="tr" sz="2600" b="0" i="1" u="none" baseline="0">
                <a:ea typeface="ＭＳ Ｐゴシック" pitchFamily="34" charset="-128"/>
              </a:rPr>
              <a:t>Servis sağlayıcılarını müşterilerinden gerçek zamanlı olarak veri toplama veya kaydetmeye mecbur bırakma yetkisi.</a:t>
            </a:r>
          </a:p>
        </p:txBody>
      </p:sp>
    </p:spTree>
    <p:extLst>
      <p:ext uri="{BB962C8B-B14F-4D97-AF65-F5344CB8AC3E}">
        <p14:creationId xmlns:p14="http://schemas.microsoft.com/office/powerpoint/2010/main" val="3023540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130782" y="1237505"/>
            <a:ext cx="5860944" cy="5355312"/>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teknik yöntemlerin uygulanmasıyla verilerin </a:t>
            </a:r>
            <a:r>
              <a:rPr lang="tr" b="1" i="0" u="none" baseline="0" dirty="0">
                <a:solidFill>
                  <a:srgbClr val="C00000"/>
                </a:solidFill>
              </a:rPr>
              <a:t>toplanması veya kaydedilmesi</a:t>
            </a:r>
            <a:r>
              <a:rPr lang="tr" b="0" i="0" u="none" baseline="0" dirty="0"/>
              <a:t> ve </a:t>
            </a:r>
          </a:p>
          <a:p>
            <a:pPr marL="800100" lvl="1" indent="-342900" algn="just" rtl="0">
              <a:buFont typeface="+mj-lt"/>
              <a:buAutoNum type="alphaLcPeriod"/>
            </a:pPr>
            <a:r>
              <a:rPr lang="tr" b="0" i="0" u="none" baseline="0" dirty="0"/>
              <a:t>bir servis sağlayıcısının mevcut teknik imkanları dahilinde aşağıdakileri yapmaya </a:t>
            </a:r>
            <a:r>
              <a:rPr lang="tr" b="1" i="0" u="none" baseline="0" dirty="0">
                <a:solidFill>
                  <a:srgbClr val="C00000"/>
                </a:solidFill>
              </a:rPr>
              <a:t>mecbur bırakılması</a:t>
            </a:r>
            <a:r>
              <a:rPr lang="tr" b="0" i="0" u="none" baseline="0" dirty="0"/>
              <a:t>: </a:t>
            </a:r>
          </a:p>
          <a:p>
            <a:pPr marL="1314450" lvl="2" indent="-400050" algn="just" rtl="0">
              <a:buFont typeface="+mj-lt"/>
              <a:buAutoNum type="romanLcPeriod"/>
            </a:pPr>
            <a:r>
              <a:rPr lang="tr" b="0" i="0" u="none" baseline="0" dirty="0"/>
              <a:t>Tarafın topraklarında teknik yöntemlerin uygulanmasıyla verilerin </a:t>
            </a:r>
            <a:r>
              <a:rPr lang="tr" b="1" i="0" u="none" baseline="0" dirty="0">
                <a:solidFill>
                  <a:srgbClr val="C00000"/>
                </a:solidFill>
              </a:rPr>
              <a:t>toplanması veya kaydedilmesi</a:t>
            </a:r>
            <a:r>
              <a:rPr lang="tr" b="0" i="0" u="none" baseline="0" dirty="0"/>
              <a:t> veya </a:t>
            </a:r>
          </a:p>
          <a:p>
            <a:pPr marL="1314450" lvl="2" indent="-400050" algn="just" rtl="0">
              <a:buFont typeface="+mj-lt"/>
              <a:buAutoNum type="romanLcPeriod"/>
            </a:pPr>
            <a:r>
              <a:rPr lang="tr" b="0" i="0" u="none" baseline="0" dirty="0"/>
              <a:t> verilerin toplanması veya kaydedilmesinde yetkili makamlarla </a:t>
            </a:r>
            <a:r>
              <a:rPr lang="tr" b="1" i="0" u="none" baseline="0" dirty="0">
                <a:solidFill>
                  <a:srgbClr val="C00000"/>
                </a:solidFill>
              </a:rPr>
              <a:t>işbirliği yapılması ve onlara yardım edilmesi</a:t>
            </a:r>
            <a:r>
              <a:rPr lang="tr" b="0" i="0" u="none" baseline="0" dirty="0"/>
              <a:t>. </a:t>
            </a:r>
          </a:p>
          <a:p>
            <a:pPr marL="800100" lvl="1" indent="-342900" algn="just" rtl="0">
              <a:buFont typeface="+mj-lt"/>
              <a:buAutoNum type="alphaLcPeriod"/>
            </a:pPr>
            <a:r>
              <a:rPr lang="tr" b="0" i="0" u="none" baseline="0" dirty="0"/>
              <a:t>Yukarıda verilerin toplanması ifadesiyle, Tarafın topraklarında bir bilgisayar sistemi aracılığıyla iletilen belirli bir iletişime ilişkin trafik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895474" y="1237505"/>
            <a:ext cx="3126425" cy="4308872"/>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Yetkili makam şu yetkilere sahiptir:</a:t>
            </a:r>
          </a:p>
          <a:p>
            <a:pPr marL="800100" lvl="1" indent="-342900" algn="just" rtl="0">
              <a:buFont typeface="Calibri Light" panose="020F0302020204030204" pitchFamily="34" charset="0"/>
              <a:buChar char="‐"/>
            </a:pPr>
            <a:r>
              <a:rPr lang="tr" b="0" i="0" u="none" baseline="0" dirty="0"/>
              <a:t>trafik verilerini doğrudan toplamak veya kaydetmek;</a:t>
            </a:r>
          </a:p>
          <a:p>
            <a:pPr marL="800100" lvl="1" indent="-342900" algn="just" rtl="0">
              <a:buFont typeface="Calibri Light" panose="020F0302020204030204" pitchFamily="34" charset="0"/>
              <a:buChar char="‐"/>
            </a:pPr>
            <a:r>
              <a:rPr lang="tr" b="0" i="0" u="none" baseline="0" dirty="0"/>
              <a:t>bir servis sağlayıcısını trafik verilerini toplamaya veya kaydetmeye mecbur bırakmak;</a:t>
            </a:r>
          </a:p>
          <a:p>
            <a:pPr marL="800100" lvl="1" indent="-342900" algn="just" rtl="0">
              <a:buFont typeface="Calibri Light" panose="020F0302020204030204" pitchFamily="34" charset="0"/>
              <a:buChar char="‐"/>
            </a:pPr>
            <a:r>
              <a:rPr lang="tr" b="0" i="0" u="none" baseline="0" dirty="0"/>
              <a:t>bir servis sağlayıcısını yetkili makamla işbirliği yapmaya ve ona yardım etmeye mecbur bırakmak. </a:t>
            </a:r>
          </a:p>
        </p:txBody>
      </p:sp>
    </p:spTree>
    <p:extLst>
      <p:ext uri="{BB962C8B-B14F-4D97-AF65-F5344CB8AC3E}">
        <p14:creationId xmlns:p14="http://schemas.microsoft.com/office/powerpoint/2010/main" val="4065279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96752"/>
            <a:ext cx="5944026" cy="5355312"/>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a:t>
            </a:r>
            <a:r>
              <a:rPr lang="tr" b="1" i="0" u="none" baseline="0" dirty="0">
                <a:solidFill>
                  <a:srgbClr val="C00000"/>
                </a:solidFill>
              </a:rPr>
              <a:t>teknik yöntemlerin</a:t>
            </a:r>
            <a:r>
              <a:rPr lang="tr" b="0" i="0" u="none" baseline="0" dirty="0"/>
              <a:t> uygulanmasıyla verilerin toplanması veya kaydedilmesi ve </a:t>
            </a:r>
          </a:p>
          <a:p>
            <a:pPr marL="800100" lvl="1" indent="-342900" algn="just" rtl="0">
              <a:buFont typeface="+mj-lt"/>
              <a:buAutoNum type="alphaLcPeriod"/>
            </a:pPr>
            <a:r>
              <a:rPr lang="tr" b="0" i="0" u="none" baseline="0" dirty="0"/>
              <a:t>bir servis sağlayıcısının mevcut teknik imkanları dahilinde aşağıdakileri yapmaya mecbur bırakılması: </a:t>
            </a:r>
          </a:p>
          <a:p>
            <a:pPr marL="1314450" lvl="2" indent="-400050" algn="just" rtl="0">
              <a:buFont typeface="+mj-lt"/>
              <a:buAutoNum type="romanLcPeriod"/>
            </a:pPr>
            <a:r>
              <a:rPr lang="tr" b="0" i="0" u="none" baseline="0" dirty="0"/>
              <a:t>Tarafın topraklarında </a:t>
            </a:r>
            <a:r>
              <a:rPr lang="tr" b="1" i="0" u="none" baseline="0" dirty="0">
                <a:solidFill>
                  <a:srgbClr val="C00000"/>
                </a:solidFill>
              </a:rPr>
              <a:t>teknik yöntemlerin</a:t>
            </a:r>
            <a:r>
              <a:rPr lang="tr" b="0" i="0" u="none" baseline="0" dirty="0"/>
              <a:t> uygulanmasıyla verilerin toplanması veya kaydedilmesi veya </a:t>
            </a:r>
          </a:p>
          <a:p>
            <a:pPr marL="1314450" lvl="2" indent="-400050" algn="just" rtl="0">
              <a:buFont typeface="+mj-lt"/>
              <a:buAutoNum type="romanLcPeriod"/>
            </a:pPr>
            <a:r>
              <a:rPr lang="tr" b="0" i="0" u="none" baseline="0" dirty="0"/>
              <a:t>verilerin toplanması veya kaydedilmesinde yetkili makamlarla işbirliği yapılması ve onlara yardım edilmesi. </a:t>
            </a:r>
          </a:p>
          <a:p>
            <a:pPr lvl="1" algn="just" rtl="0"/>
            <a:r>
              <a:rPr lang="tr" b="0" i="0" u="none" baseline="0" dirty="0"/>
              <a:t>Yukarıda verilerin toplanması ifadesiyle, Tarafın topraklarında bir bilgisayar sistemi aracılığıyla iletilen belirli bir iletişime ilişkin trafik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6039853" y="1196752"/>
            <a:ext cx="2982045" cy="2554545"/>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Teknik yöntemler tanımlanmamıştır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Trafik verilerini toplamak için herhangi bir teknik yöntem kullanılabilir (teknolojiden bağımsız) </a:t>
            </a:r>
          </a:p>
        </p:txBody>
      </p:sp>
    </p:spTree>
    <p:extLst>
      <p:ext uri="{BB962C8B-B14F-4D97-AF65-F5344CB8AC3E}">
        <p14:creationId xmlns:p14="http://schemas.microsoft.com/office/powerpoint/2010/main" val="3829448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583078" cy="5632311"/>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teknik yöntemlerin uygulanmasıyla verilerin toplanması veya kaydedilmesi ve </a:t>
            </a:r>
          </a:p>
          <a:p>
            <a:pPr marL="800100" lvl="1" indent="-342900" algn="just" rtl="0">
              <a:buFont typeface="+mj-lt"/>
              <a:buAutoNum type="alphaLcPeriod"/>
            </a:pPr>
            <a:r>
              <a:rPr lang="tr" b="0" i="0" u="none" baseline="0" dirty="0"/>
              <a:t>bir servis sağlayıcısının </a:t>
            </a:r>
            <a:r>
              <a:rPr lang="tr" b="1" i="0" u="none" baseline="0" dirty="0">
                <a:solidFill>
                  <a:srgbClr val="C00000"/>
                </a:solidFill>
              </a:rPr>
              <a:t>mevcut teknik imkanları</a:t>
            </a:r>
            <a:r>
              <a:rPr lang="tr" b="0" i="0" u="none" baseline="0" dirty="0"/>
              <a:t> dahilinde aşağıdakileri yapmaya mecbur bırakılması: </a:t>
            </a:r>
          </a:p>
          <a:p>
            <a:pPr marL="1314450" lvl="2" indent="-400050" algn="just" rtl="0">
              <a:buFont typeface="+mj-lt"/>
              <a:buAutoNum type="romanLcPeriod"/>
            </a:pPr>
            <a:r>
              <a:rPr lang="tr" b="0" i="0" u="none" baseline="0" dirty="0"/>
              <a:t>Tarafın topraklarında teknik yöntemlerin uygulanmasıyla verilerin toplanması veya kaydedilmesi veya </a:t>
            </a:r>
          </a:p>
          <a:p>
            <a:pPr marL="1314450" lvl="2" indent="-400050" algn="just" rtl="0">
              <a:buFont typeface="+mj-lt"/>
              <a:buAutoNum type="romanLcPeriod"/>
            </a:pPr>
            <a:r>
              <a:rPr lang="tr" b="0" i="0" u="none" baseline="0" dirty="0"/>
              <a:t>verilerin toplanması veya kaydedilmesinde yetkili makamlarla işbirliği yapılması ve onlara yardım edilmesi. </a:t>
            </a:r>
          </a:p>
          <a:p>
            <a:pPr lvl="1" algn="just" rtl="0"/>
            <a:r>
              <a:rPr lang="tr" b="0" i="0" u="none" baseline="0" dirty="0"/>
              <a:t>Yukarıda verilerin toplanması ifadesiyle, Tarafın topraklarında bir bilgisayar sistemi aracılığıyla iletilen belirli bir iletişime ilişkin trafik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811253" y="1196752"/>
            <a:ext cx="3210646" cy="5355312"/>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Servis sağlayıcılarının bu yükümlülüğü, mevcut teknik imkanlarını aşmayacak şekilde uygulanır (trafik verilerinin kaydedilmesine ilişkin bu teknik özelliklerin normalde kullanılıp kullanılmamasından bağımsız olarak)</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Servis sağlayıcılarına şu yükümlülükleri getirmez: </a:t>
            </a:r>
          </a:p>
          <a:p>
            <a:pPr marL="800100" lvl="1" indent="-342900" algn="just" rtl="0">
              <a:buFont typeface="Calibri Light" panose="020F0302020204030204" pitchFamily="34" charset="0"/>
              <a:buChar char="‐"/>
            </a:pPr>
            <a:r>
              <a:rPr lang="tr" b="0" i="0" u="none" baseline="0" dirty="0"/>
              <a:t>Yeni ekipmanlar geliştirme;</a:t>
            </a:r>
          </a:p>
          <a:p>
            <a:pPr marL="800100" lvl="1" indent="-342900" algn="just" rtl="0">
              <a:buFont typeface="Calibri Light" panose="020F0302020204030204" pitchFamily="34" charset="0"/>
              <a:buChar char="‐"/>
            </a:pPr>
            <a:r>
              <a:rPr lang="tr" b="0" i="0" u="none" baseline="0" dirty="0"/>
              <a:t>Uzmanlardan destek alma;</a:t>
            </a:r>
          </a:p>
          <a:p>
            <a:pPr marL="800100" lvl="1" indent="-342900" algn="just" rtl="0">
              <a:buFont typeface="Calibri Light" panose="020F0302020204030204" pitchFamily="34" charset="0"/>
              <a:buChar char="‐"/>
            </a:pPr>
            <a:r>
              <a:rPr lang="tr" b="0" i="0" u="none" baseline="0" dirty="0"/>
              <a:t>Sistemleri maliyetli bir şekilde yeniden yapılandırma.</a:t>
            </a:r>
          </a:p>
        </p:txBody>
      </p:sp>
    </p:spTree>
    <p:extLst>
      <p:ext uri="{BB962C8B-B14F-4D97-AF65-F5344CB8AC3E}">
        <p14:creationId xmlns:p14="http://schemas.microsoft.com/office/powerpoint/2010/main" val="8258451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691361" cy="5632311"/>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teknik yöntemlerin uygulanmasıyla verilerin toplanması veya kaydedilmesi ve </a:t>
            </a:r>
          </a:p>
          <a:p>
            <a:pPr marL="800100" lvl="1" indent="-342900" algn="just" rtl="0">
              <a:buFont typeface="+mj-lt"/>
              <a:buAutoNum type="alphaLcPeriod"/>
            </a:pPr>
            <a:r>
              <a:rPr lang="tr" b="0" i="0" u="none" baseline="0" dirty="0"/>
              <a:t>bir servis sağlayıcısının mevcut teknik imkanları dahilinde aşağıdakileri yapmaya mecbur bırakılması: </a:t>
            </a:r>
          </a:p>
          <a:p>
            <a:pPr marL="1314450" lvl="2" indent="-400050" algn="just" rtl="0">
              <a:buFont typeface="+mj-lt"/>
              <a:buAutoNum type="romanLcPeriod"/>
            </a:pPr>
            <a:r>
              <a:rPr lang="tr" b="0" i="0" u="none" baseline="0" dirty="0"/>
              <a:t>Tarafın topraklarında teknik yöntemlerin uygulanmasıyla verilerin toplanması veya kaydedilmesi veya </a:t>
            </a:r>
          </a:p>
          <a:p>
            <a:pPr marL="1314450" lvl="2" indent="-400050" algn="just" rtl="0">
              <a:buFont typeface="+mj-lt"/>
              <a:buAutoNum type="romanLcPeriod"/>
            </a:pPr>
            <a:r>
              <a:rPr lang="tr" b="0" i="0" u="none" baseline="0" dirty="0"/>
              <a:t>verilerin toplanması veya kaydedilmesinde yetkili makamlarla işbirliği yapılması ve onlara yardım edilmesi. </a:t>
            </a:r>
          </a:p>
          <a:p>
            <a:pPr lvl="1" algn="just" rtl="0"/>
            <a:r>
              <a:rPr lang="tr" b="0" i="0" u="none" baseline="0" dirty="0"/>
              <a:t>Yukarıda verilerin toplanması ifadesiyle, Tarafın topraklarında bir bilgisayar sistemi aracılığıyla iletilen belirli bir iletişime ilişkin </a:t>
            </a:r>
            <a:r>
              <a:rPr lang="tr" b="1" i="0" u="none" baseline="0" dirty="0">
                <a:solidFill>
                  <a:srgbClr val="C00000"/>
                </a:solidFill>
              </a:rPr>
              <a:t>trafik verilerinin</a:t>
            </a:r>
            <a:r>
              <a:rPr lang="tr" b="0" i="0" u="none" baseline="0" dirty="0"/>
              <a:t>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967663" y="1139969"/>
            <a:ext cx="3019282" cy="5632311"/>
          </a:xfrm>
          <a:prstGeom prst="rect">
            <a:avLst/>
          </a:prstGeom>
        </p:spPr>
        <p:txBody>
          <a:bodyPr wrap="square">
            <a:spAutoFit/>
          </a:bodyPr>
          <a:lstStyle/>
          <a:p>
            <a:pPr algn="l" rtl="0"/>
            <a:r>
              <a:rPr lang="tr" b="0" i="0" u="none" baseline="0" dirty="0"/>
              <a:t>Evet:</a:t>
            </a:r>
          </a:p>
          <a:p>
            <a:pPr marL="800100" lvl="1" indent="-342900" algn="just" rtl="0">
              <a:buFont typeface="Arial" panose="020B0604020202020204" pitchFamily="34" charset="0"/>
              <a:buChar char="•"/>
            </a:pPr>
            <a:r>
              <a:rPr lang="tr" b="0" i="0" u="none" baseline="0" dirty="0"/>
              <a:t>bilgisayar verisi kategorisi</a:t>
            </a:r>
          </a:p>
          <a:p>
            <a:pPr marL="800100" lvl="1" indent="-342900" algn="just" rtl="0">
              <a:buFont typeface="Arial" panose="020B0604020202020204" pitchFamily="34" charset="0"/>
              <a:buChar char="•"/>
            </a:pPr>
            <a:r>
              <a:rPr lang="tr" b="0" i="0" u="none" baseline="0" dirty="0"/>
              <a:t>iletişim zincirinin bir parçasını oluşturan bir bilgisayar tarafından oluşturulur</a:t>
            </a:r>
          </a:p>
          <a:p>
            <a:pPr marL="800100" lvl="1" indent="-342900" algn="just" rtl="0">
              <a:buFont typeface="Arial" panose="020B0604020202020204" pitchFamily="34" charset="0"/>
              <a:buChar char="•"/>
            </a:pPr>
            <a:r>
              <a:rPr lang="tr" b="0" i="0" u="none" baseline="0" dirty="0"/>
              <a:t>İletişimin:</a:t>
            </a:r>
          </a:p>
          <a:p>
            <a:pPr marL="1257300" lvl="2" indent="-342900" algn="just" rtl="0">
              <a:buFont typeface="Calibri Light" panose="020F0302020204030204" pitchFamily="34" charset="0"/>
              <a:buChar char="‐"/>
            </a:pPr>
            <a:r>
              <a:rPr lang="tr" b="0" i="0" u="none" baseline="0" dirty="0"/>
              <a:t>kaynağını </a:t>
            </a:r>
          </a:p>
          <a:p>
            <a:pPr marL="1257300" lvl="2" indent="-342900" algn="just" rtl="0">
              <a:buFont typeface="Calibri Light" panose="020F0302020204030204" pitchFamily="34" charset="0"/>
              <a:buChar char="‐"/>
            </a:pPr>
            <a:r>
              <a:rPr lang="tr" b="0" i="0" u="none" baseline="0" dirty="0"/>
              <a:t>hedefini</a:t>
            </a:r>
          </a:p>
          <a:p>
            <a:pPr marL="1257300" lvl="2" indent="-342900" algn="just" rtl="0">
              <a:buFont typeface="Calibri Light" panose="020F0302020204030204" pitchFamily="34" charset="0"/>
              <a:buChar char="‐"/>
            </a:pPr>
            <a:r>
              <a:rPr lang="tr" b="0" i="0" u="none" baseline="0" dirty="0"/>
              <a:t>yolunu</a:t>
            </a:r>
          </a:p>
          <a:p>
            <a:pPr marL="1257300" lvl="2" indent="-342900" algn="just" rtl="0">
              <a:buFont typeface="Calibri Light" panose="020F0302020204030204" pitchFamily="34" charset="0"/>
              <a:buChar char="‐"/>
            </a:pPr>
            <a:r>
              <a:rPr lang="tr" b="0" i="0" u="none" baseline="0" dirty="0"/>
              <a:t>saatini</a:t>
            </a:r>
          </a:p>
          <a:p>
            <a:pPr marL="1257300" lvl="2" indent="-342900" algn="just" rtl="0">
              <a:buFont typeface="Calibri Light" panose="020F0302020204030204" pitchFamily="34" charset="0"/>
              <a:buChar char="‐"/>
            </a:pPr>
            <a:r>
              <a:rPr lang="tr" b="0" i="0" u="none" baseline="0" dirty="0"/>
              <a:t>tarihini</a:t>
            </a:r>
          </a:p>
          <a:p>
            <a:pPr marL="1257300" lvl="2" indent="-342900" algn="just" rtl="0">
              <a:buFont typeface="Calibri Light" panose="020F0302020204030204" pitchFamily="34" charset="0"/>
              <a:buChar char="‐"/>
            </a:pPr>
            <a:r>
              <a:rPr lang="tr" b="0" i="0" u="none" baseline="0" dirty="0"/>
              <a:t>boyutunu</a:t>
            </a:r>
          </a:p>
          <a:p>
            <a:pPr marL="1257300" lvl="2" indent="-342900" algn="just" rtl="0">
              <a:buFont typeface="Calibri Light" panose="020F0302020204030204" pitchFamily="34" charset="0"/>
              <a:buChar char="‐"/>
            </a:pPr>
            <a:r>
              <a:rPr lang="tr" b="0" i="0" u="none" baseline="0" dirty="0"/>
              <a:t>süresini</a:t>
            </a:r>
          </a:p>
          <a:p>
            <a:pPr marL="1257300" lvl="2" indent="-342900" algn="just" rtl="0">
              <a:buFont typeface="Calibri Light" panose="020F0302020204030204" pitchFamily="34" charset="0"/>
              <a:buChar char="‐"/>
            </a:pPr>
            <a:r>
              <a:rPr lang="tr" b="0" i="0" u="none" baseline="0" dirty="0"/>
              <a:t>temel hizmet türünü gösterir. </a:t>
            </a:r>
          </a:p>
          <a:p>
            <a:pPr algn="l" rtl="0"/>
            <a:r>
              <a:rPr lang="tr" b="0" i="0" u="none" baseline="0" dirty="0"/>
              <a:t>Hayır:</a:t>
            </a:r>
          </a:p>
          <a:p>
            <a:pPr marL="800100" lvl="1" indent="-342900" algn="l" rtl="0">
              <a:buFont typeface="Arial" panose="020B0604020202020204" pitchFamily="34" charset="0"/>
              <a:buChar char="•"/>
            </a:pPr>
            <a:r>
              <a:rPr lang="tr" b="0" i="0" u="none" baseline="0" dirty="0"/>
              <a:t>iletişimin içeriği</a:t>
            </a:r>
          </a:p>
        </p:txBody>
      </p:sp>
    </p:spTree>
    <p:extLst>
      <p:ext uri="{BB962C8B-B14F-4D97-AF65-F5344CB8AC3E}">
        <p14:creationId xmlns:p14="http://schemas.microsoft.com/office/powerpoint/2010/main" val="36105269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871835" cy="5355312"/>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teknik yöntemlerin uygulanmasıyla verilerin toplanması veya kaydedilmesi ve </a:t>
            </a:r>
          </a:p>
          <a:p>
            <a:pPr marL="800100" lvl="1" indent="-342900" algn="just" rtl="0">
              <a:buFont typeface="+mj-lt"/>
              <a:buAutoNum type="alphaLcPeriod"/>
            </a:pPr>
            <a:r>
              <a:rPr lang="tr" b="0" i="0" u="none" baseline="0" dirty="0"/>
              <a:t>bir servis sağlayıcısının mevcut teknik imkanları dahilinde aşağıdakileri yapmaya mecbur bırakılması: </a:t>
            </a:r>
          </a:p>
          <a:p>
            <a:pPr marL="1314450" lvl="2" indent="-400050" algn="just" rtl="0">
              <a:buFont typeface="+mj-lt"/>
              <a:buAutoNum type="romanLcPeriod"/>
            </a:pPr>
            <a:r>
              <a:rPr lang="tr" b="0" i="0" u="none" baseline="0" dirty="0"/>
              <a:t>Tarafın topraklarında teknik yöntemlerin uygulanmasıyla verilerin toplanması veya kaydedilmesi veya </a:t>
            </a:r>
          </a:p>
          <a:p>
            <a:pPr marL="1314450" lvl="2" indent="-400050" algn="just" rtl="0">
              <a:buFont typeface="+mj-lt"/>
              <a:buAutoNum type="romanLcPeriod"/>
            </a:pPr>
            <a:r>
              <a:rPr lang="tr" b="0" i="0" u="none" baseline="0" dirty="0"/>
              <a:t>verilerin toplanması veya kaydedilmesinde yetkili makamlarla işbirliği yapılması ve onlara yardım edilmesi. </a:t>
            </a:r>
          </a:p>
          <a:p>
            <a:pPr lvl="1" algn="just" rtl="0"/>
            <a:r>
              <a:rPr lang="tr" b="0" i="0" u="none" baseline="0" dirty="0"/>
              <a:t>Yukarıda verilerin toplanması ifadesiyle, Tarafın topraklarında bir bilgisayar sistemi aracılığıyla iletilen </a:t>
            </a:r>
            <a:r>
              <a:rPr lang="tr" b="1" i="0" u="none" baseline="0" dirty="0">
                <a:solidFill>
                  <a:srgbClr val="C00000"/>
                </a:solidFill>
              </a:rPr>
              <a:t>belirli bir iletişime ilişkin</a:t>
            </a:r>
            <a:r>
              <a:rPr lang="tr" b="0" i="0" u="none" baseline="0" dirty="0">
                <a:solidFill>
                  <a:srgbClr val="FF0000"/>
                </a:solidFill>
              </a:rPr>
              <a:t> </a:t>
            </a:r>
            <a:r>
              <a:rPr lang="tr" dirty="0"/>
              <a:t>trafik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967663" y="1196752"/>
            <a:ext cx="3054236" cy="3477875"/>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Bu yetki, belirli bir iletişime ilişkin olarak kullanılmalıdır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Bu yetkiyi genel kapsamlı olarak veya seçici olmayan gözetim için veya büyük miktarlarda trafik verisinin toplanması için kullanmak yasaktır </a:t>
            </a:r>
          </a:p>
        </p:txBody>
      </p:sp>
      <p:sp>
        <p:nvSpPr>
          <p:cNvPr id="8" name="Rectangle 7">
            <a:extLst>
              <a:ext uri="{FF2B5EF4-FFF2-40B4-BE49-F238E27FC236}">
                <a16:creationId xmlns:a16="http://schemas.microsoft.com/office/drawing/2014/main" id="{E02F9B35-00F4-40BC-9452-03D5E2FD52B1}"/>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7" name="Rectangle 11">
            <a:extLst>
              <a:ext uri="{FF2B5EF4-FFF2-40B4-BE49-F238E27FC236}">
                <a16:creationId xmlns:a16="http://schemas.microsoft.com/office/drawing/2014/main" id="{2423F960-A04A-412E-A05F-0A481203750D}"/>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r>
              <a:rPr lang="tr" sz="1200" b="0" i="0" u="none" baseline="0">
                <a:solidFill>
                  <a:srgbClr val="FFFFFF"/>
                </a:solidFill>
                <a:latin typeface="Verdana" panose="020B0604030504040204" pitchFamily="34" charset="0"/>
                <a:ea typeface="Verdana" panose="020B0604030504040204" pitchFamily="34" charset="0"/>
                <a:cs typeface="Verdana" charset="0"/>
              </a:rPr>
              <a:t>						</a:t>
            </a:r>
            <a:r>
              <a:rPr lang="tr" sz="1200" b="1" i="0" u="none" baseline="0">
                <a:solidFill>
                  <a:srgbClr val="FFFFFF"/>
                </a:solidFill>
                <a:latin typeface="Verdana" panose="020B0604030504040204" pitchFamily="34" charset="0"/>
                <a:ea typeface="Verdana" panose="020B0604030504040204" pitchFamily="34" charset="0"/>
                <a:cs typeface="Verdana" charset="0"/>
              </a:rPr>
              <a:t>                        - </a:t>
            </a:r>
            <a:fld id="{F50FF694-912A-834E-AD45-B984C7BF2CE4}" type="slidenum">
              <a:rPr sz="1200" b="1">
                <a:solidFill>
                  <a:srgbClr val="FFFFFF"/>
                </a:solidFill>
                <a:latin typeface="Verdana" panose="020B0604030504040204" pitchFamily="34" charset="0"/>
                <a:ea typeface="Verdana" panose="020B0604030504040204" pitchFamily="34" charset="0"/>
                <a:cs typeface="Verdana" charset="0"/>
              </a:rPr>
              <a:pPr/>
              <a:t>28</a:t>
            </a:fld>
            <a:r>
              <a:rPr lang="tr" sz="1200" b="1" i="0" u="none" baseline="0">
                <a:solidFill>
                  <a:srgbClr val="FFFFFF"/>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36210508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534951" cy="5632311"/>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teknik yöntemlerin uygulanmasıyla verilerin toplanması veya kaydedilmesi ve </a:t>
            </a:r>
          </a:p>
          <a:p>
            <a:pPr marL="800100" lvl="1" indent="-342900" algn="just" rtl="0">
              <a:buFont typeface="+mj-lt"/>
              <a:buAutoNum type="alphaLcPeriod"/>
            </a:pPr>
            <a:r>
              <a:rPr lang="tr" b="0" i="0" u="none" baseline="0" dirty="0"/>
              <a:t>bir servis sağlayıcısının mevcut teknik imkanları dahilinde aşağıdakileri yapmaya mecbur bırakılması: </a:t>
            </a:r>
          </a:p>
          <a:p>
            <a:pPr marL="1314450" lvl="2" indent="-400050" algn="just" rtl="0">
              <a:buFont typeface="+mj-lt"/>
              <a:buAutoNum type="romanLcPeriod"/>
            </a:pPr>
            <a:r>
              <a:rPr lang="tr" b="0" i="0" u="none" baseline="0" dirty="0"/>
              <a:t>Tarafın topraklarında teknik yöntemlerin uygulanmasıyla verilerin toplanması veya kaydedilmesi veya </a:t>
            </a:r>
          </a:p>
          <a:p>
            <a:pPr marL="1314450" lvl="2" indent="-400050" algn="just" rtl="0">
              <a:buFont typeface="+mj-lt"/>
              <a:buAutoNum type="romanLcPeriod"/>
            </a:pPr>
            <a:r>
              <a:rPr lang="tr" b="0" i="0" u="none" baseline="0" dirty="0"/>
              <a:t>verilerin toplanması veya kaydedilmesinde yetkili makamlarla işbirliği yapılması ve onlara yardım edilmesi. </a:t>
            </a:r>
          </a:p>
          <a:p>
            <a:pPr lvl="1" algn="just" rtl="0"/>
            <a:r>
              <a:rPr lang="tr" b="0" i="0" u="none" baseline="0" dirty="0"/>
              <a:t>Yukarıda verilerin toplanması ifadesiyle, Tarafın </a:t>
            </a:r>
            <a:r>
              <a:rPr lang="tr" b="1" i="0" u="none" baseline="0" dirty="0">
                <a:solidFill>
                  <a:srgbClr val="C00000"/>
                </a:solidFill>
              </a:rPr>
              <a:t>topraklarında</a:t>
            </a:r>
            <a:r>
              <a:rPr lang="tr" b="0" i="0" u="none" baseline="0" dirty="0"/>
              <a:t> bir bilgisayar sistemi aracılığıyla iletilen belirli bir iletişime ilişkin trafik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751095" y="1139969"/>
            <a:ext cx="3270804" cy="5355312"/>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Bir Taraf, topraklarındaki iletişimlere ilişkin önlemler alabilir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Servis sağlayıcısı, ana faaliyetleri ve merkezi söz konusu topraklarda olmasa bile orada bazı fiziksel altyapıları veya ekipmanları varsa buna mecbur bırakılabilir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Bir iletişim, iletişimin taraflarından biri (insan veya bilgisayar) söz konusu topraklardaysa veya iletişimin geçtiği bilgisayar söz konusu topraklardaysa o topraklarda gerçekleşmiş sayılır </a:t>
            </a:r>
          </a:p>
        </p:txBody>
      </p:sp>
    </p:spTree>
    <p:extLst>
      <p:ext uri="{BB962C8B-B14F-4D97-AF65-F5344CB8AC3E}">
        <p14:creationId xmlns:p14="http://schemas.microsoft.com/office/powerpoint/2010/main" val="1188951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Oturumun amacı</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5739" y="2403610"/>
            <a:ext cx="8712522" cy="2548481"/>
          </a:xfrm>
        </p:spPr>
        <p:txBody>
          <a:bodyPr>
            <a:normAutofit/>
          </a:bodyPr>
          <a:lstStyle/>
          <a:p>
            <a:pPr marL="0" indent="0" algn="just" rtl="0">
              <a:buNone/>
            </a:pPr>
            <a:r>
              <a:rPr lang="tr" b="0" i="0" u="none" baseline="0">
                <a:latin typeface="+mn-lt"/>
                <a:ea typeface="Verdana" panose="020B0604030504040204" pitchFamily="34" charset="0"/>
              </a:rPr>
              <a:t>Katılımcıların, depolanan bilgisayar verilerinin aranması ve bunlara el koyulması, trafik verilerinin gerçek zamanlı olarak toplanması ve içerik verilerinin izlenerek ele geçirilmesiyle ilgili usule ilişkin yetkilerin unsurlarını ve Budapeşte Sözleşmesinin yargısal kapsamını etraflı bir şekilde anlamalarını sağlamak.  </a:t>
            </a:r>
          </a:p>
        </p:txBody>
      </p:sp>
    </p:spTree>
    <p:extLst>
      <p:ext uri="{BB962C8B-B14F-4D97-AF65-F5344CB8AC3E}">
        <p14:creationId xmlns:p14="http://schemas.microsoft.com/office/powerpoint/2010/main" val="85537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130782" y="1196752"/>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dirty="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a:t>
            </a:r>
            <a:r>
              <a:rPr lang="tr" sz="1600" b="1" i="0" u="none" baseline="0" dirty="0">
                <a:solidFill>
                  <a:srgbClr val="C00000"/>
                </a:solidFill>
              </a:rPr>
              <a:t>gerekli olabilecek yasal ve diğer önlemleri alabilir</a:t>
            </a:r>
            <a:r>
              <a:rPr lang="tr" sz="1600" b="0" i="0" u="none" baseline="0" dirty="0"/>
              <a:t>.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dirty="0"/>
              <a:t>Taraflardan her biri, bir servis sağlayıcısını bu maddede öngörülen herhangi bir yetkinin kullanıldığını ve bununla ilgili tüm bilgileri gizli tutmaya mecbur kılmak için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dirty="0"/>
              <a:t>Bu maddede belirtilen yetki ve usuller Madde 14 ve 15'e tabidir.</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170099"/>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a:t>Bazı yargı alanlarında kolluk kuvvetlerinin bir servis sağlayıcısının yardımı ve asgari olarak bilgisi olmadan verileri toplamasına veya kaydetmesine izin verilmez</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Bu yargı alanlarında, servis sağlayıcılarının gerekli teknik imkanları sağlamaya zorunlu kılınması gibi başka önlemler alınabilir </a:t>
            </a:r>
          </a:p>
        </p:txBody>
      </p:sp>
    </p:spTree>
    <p:extLst>
      <p:ext uri="{BB962C8B-B14F-4D97-AF65-F5344CB8AC3E}">
        <p14:creationId xmlns:p14="http://schemas.microsoft.com/office/powerpoint/2010/main" val="13905586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96751"/>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gerekli olabilecek yasal ve diğer önlemleri alabilir.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Taraflardan her biri, bir servis sağlayıcısını bu maddede öngörülen herhangi bir yetkinin kullanıldığını ve bununla ilgili tüm bilgileri </a:t>
            </a:r>
            <a:r>
              <a:rPr lang="tr" sz="1600" b="1" i="0" u="none" baseline="0">
                <a:solidFill>
                  <a:srgbClr val="C00000"/>
                </a:solidFill>
              </a:rPr>
              <a:t>gizli tutmaya mecbur kılmak</a:t>
            </a:r>
            <a:r>
              <a:rPr lang="tr" sz="1600" b="0" i="0" u="none" baseline="0"/>
              <a:t> için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Bu maddede belirtilen yetki ve usuller Madde 14 ve 15'e tabidir.</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285750" indent="-285750" algn="just" rtl="0">
              <a:buFont typeface="Arial" panose="020B0604020202020204" pitchFamily="34" charset="0"/>
              <a:buChar char="•"/>
            </a:pPr>
            <a:r>
              <a:rPr lang="tr" b="0" i="0" u="none" baseline="0"/>
              <a:t>Bu yetki ancak soruşturmada adı geçen kişilerin bilgisi olmadan kullanılırsa etkili olur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Söz konusu iletişimin tarafları, gerçek zamanlı toplama önleminin alındığını anlamamalıdır </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Servis sağlayıcılarının söz konusu yetkilerin kullanıldığını gizli tutmaya zorunlu kılınması önemlidir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Bu, servis sağlayıcılarını söz konusu önlem hakkında abonelerini bilgilendirmeye ilişkin akdi veya diğer yasal yükümlülüklerden de kurtarır</a:t>
            </a:r>
          </a:p>
        </p:txBody>
      </p:sp>
    </p:spTree>
    <p:extLst>
      <p:ext uri="{BB962C8B-B14F-4D97-AF65-F5344CB8AC3E}">
        <p14:creationId xmlns:p14="http://schemas.microsoft.com/office/powerpoint/2010/main" val="26400929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gerekli olabilecek yasal ve diğer önlemleri alabilir.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Taraflardan her biri, bir servis sağlayıcısını bu maddede öngörülen herhangi bir yetkinin kullanıldığını ve bununla ilgili tüm bilgileri gizli tutmaya mecbur kılmak için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Bu maddede belirtilen yetki ve usuller </a:t>
            </a:r>
            <a:r>
              <a:rPr lang="tr" sz="1600" b="1" i="0" u="none" baseline="0">
                <a:solidFill>
                  <a:srgbClr val="C00000"/>
                </a:solidFill>
              </a:rPr>
              <a:t>Madde 14 ve 15'e tabidir</a:t>
            </a:r>
            <a:r>
              <a:rPr lang="tr" sz="1600" b="0" i="0" u="none" baseline="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970318"/>
          </a:xfrm>
          <a:prstGeom prst="rect">
            <a:avLst/>
          </a:prstGeom>
        </p:spPr>
        <p:txBody>
          <a:bodyPr wrap="square">
            <a:spAutoFit/>
          </a:bodyPr>
          <a:lstStyle/>
          <a:p>
            <a:pPr marL="342900" indent="-342900" algn="just" rtl="0">
              <a:buFont typeface="Arial" panose="020B0604020202020204" pitchFamily="34" charset="0"/>
              <a:buChar char="•"/>
            </a:pPr>
            <a:r>
              <a:rPr lang="tr" b="0" i="0" u="none" baseline="0">
                <a:cs typeface="Arial" panose="020B0604020202020204" pitchFamily="34" charset="0"/>
              </a:rPr>
              <a:t>Bir iletişimin kaynağı ve hedefi hakkındaki veriler gibi bazı trafik verilerinin güçlü gizlilik şartları olabilir</a:t>
            </a:r>
          </a:p>
          <a:p>
            <a:pPr marL="342900" indent="-342900" algn="just" rtl="0">
              <a:buFont typeface="Arial" panose="020B0604020202020204" pitchFamily="34" charset="0"/>
              <a:buChar char="•"/>
            </a:pPr>
            <a:endParaRPr lang="tr" dirty="0">
              <a:cs typeface="Arial" panose="020B0604020202020204" pitchFamily="34" charset="0"/>
            </a:endParaRPr>
          </a:p>
          <a:p>
            <a:pPr marL="342900" indent="-342900" algn="just" rtl="0">
              <a:buFont typeface="Arial" panose="020B0604020202020204" pitchFamily="34" charset="0"/>
              <a:buChar char="•"/>
            </a:pPr>
            <a:r>
              <a:rPr lang="tr" b="0" i="0" u="none" baseline="0">
                <a:cs typeface="Arial" panose="020B0604020202020204" pitchFamily="34" charset="0"/>
              </a:rPr>
              <a:t>Bu veriler, bir kişinini çıkarları, ortakları ve sosyal bağlamına dair bilgilerin elde edilmesine olanak sağlayabilir</a:t>
            </a:r>
          </a:p>
          <a:p>
            <a:pPr marL="342900" indent="-342900" algn="just" rtl="0">
              <a:buFont typeface="Arial" panose="020B0604020202020204" pitchFamily="34" charset="0"/>
              <a:buChar char="•"/>
            </a:pPr>
            <a:endParaRPr lang="tr" dirty="0">
              <a:cs typeface="Arial" panose="020B0604020202020204" pitchFamily="34" charset="0"/>
            </a:endParaRPr>
          </a:p>
          <a:p>
            <a:pPr marL="342900" indent="-342900" algn="just" rtl="0">
              <a:buFont typeface="Arial" panose="020B0604020202020204" pitchFamily="34" charset="0"/>
              <a:buChar char="•"/>
            </a:pPr>
            <a:r>
              <a:rPr lang="tr" b="0" i="0" u="none" baseline="0">
                <a:cs typeface="Arial" panose="020B0604020202020204" pitchFamily="34" charset="0"/>
              </a:rPr>
              <a:t>Trafik verilerinin gerçek zamanlı olarak toplanmasında uygun koruma önlemleri ve hukuki ön şartlar belirlenmelidir</a:t>
            </a:r>
          </a:p>
        </p:txBody>
      </p:sp>
    </p:spTree>
    <p:extLst>
      <p:ext uri="{BB962C8B-B14F-4D97-AF65-F5344CB8AC3E}">
        <p14:creationId xmlns:p14="http://schemas.microsoft.com/office/powerpoint/2010/main" val="3203772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022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pPr algn="l" rtl="0"/>
            <a:r>
              <a:rPr lang="tr" b="1" i="0" u="none" baseline="0">
                <a:latin typeface="+mn-lt"/>
              </a:rPr>
              <a:t>İÇERİK VERİLERİNİN İZLENEREK ELE GEÇİRİLMESİ</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pPr algn="l" rtl="0"/>
            <a:r>
              <a:rPr lang="tr" b="0" i="0" u="none" baseline="0"/>
              <a:t>Budapeşte Sözleşmesi Kapsamındaki Usule İlişkin Yetkiler (Kısım 2)</a:t>
            </a:r>
          </a:p>
        </p:txBody>
      </p:sp>
      <p:sp>
        <p:nvSpPr>
          <p:cNvPr id="6" name="TextBox 7">
            <a:extLst>
              <a:ext uri="{FF2B5EF4-FFF2-40B4-BE49-F238E27FC236}">
                <a16:creationId xmlns:a16="http://schemas.microsoft.com/office/drawing/2014/main" id="{B56E239A-32FB-4A4C-8FCA-79491A7D860B}"/>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Bölüm 3</a:t>
            </a:r>
            <a:endParaRPr lang="tr" sz="2000" dirty="0">
              <a:solidFill>
                <a:schemeClr val="bg1"/>
              </a:solidFill>
              <a:latin typeface="Verdana" charset="0"/>
              <a:cs typeface="Verdana" charset="0"/>
            </a:endParaRPr>
          </a:p>
        </p:txBody>
      </p:sp>
    </p:spTree>
    <p:extLst>
      <p:ext uri="{BB962C8B-B14F-4D97-AF65-F5344CB8AC3E}">
        <p14:creationId xmlns:p14="http://schemas.microsoft.com/office/powerpoint/2010/main" val="10845154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3">
            <a:extLst>
              <a:ext uri="{FF2B5EF4-FFF2-40B4-BE49-F238E27FC236}">
                <a16:creationId xmlns:a16="http://schemas.microsoft.com/office/drawing/2014/main" id="{1BFF2216-5A17-495D-A073-E757B4149E5C}"/>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800" b="1" i="1" u="none" baseline="0">
                <a:ea typeface="ＭＳ Ｐゴシック" pitchFamily="34" charset="-128"/>
              </a:rPr>
              <a:t>İçerik Verilerinin İzlenerek Ele Geçirilmesi</a:t>
            </a:r>
          </a:p>
          <a:p>
            <a:pPr marL="0" indent="0" algn="ctr" rtl="0" eaLnBrk="1" hangingPunct="1">
              <a:lnSpc>
                <a:spcPct val="80000"/>
              </a:lnSpc>
              <a:spcBef>
                <a:spcPts val="600"/>
              </a:spcBef>
              <a:spcAft>
                <a:spcPts val="1200"/>
              </a:spcAft>
              <a:buFont typeface="Arial" pitchFamily="34" charset="0"/>
              <a:buNone/>
              <a:defRPr/>
            </a:pPr>
            <a:r>
              <a:rPr lang="tr" sz="2800" b="1" i="1" u="none" baseline="0">
                <a:ea typeface="ＭＳ Ｐゴシック" pitchFamily="34" charset="-128"/>
              </a:rPr>
              <a:t>(Madde 21 - Budapeşte Sözleşmesi)</a:t>
            </a:r>
          </a:p>
          <a:p>
            <a:pPr algn="ctr" rtl="0" eaLnBrk="1" hangingPunct="1">
              <a:lnSpc>
                <a:spcPct val="80000"/>
              </a:lnSpc>
              <a:spcBef>
                <a:spcPts val="600"/>
              </a:spcBef>
              <a:spcAft>
                <a:spcPts val="1200"/>
              </a:spcAft>
              <a:defRPr/>
            </a:pPr>
            <a:endParaRPr lang="tr" altLang="sr-Latn-RS" sz="2800" i="1" dirty="0">
              <a:ea typeface="ＭＳ Ｐゴシック" pitchFamily="34" charset="-128"/>
            </a:endParaRPr>
          </a:p>
          <a:p>
            <a:pPr algn="ctr" rtl="0" eaLnBrk="1" hangingPunct="1">
              <a:lnSpc>
                <a:spcPct val="80000"/>
              </a:lnSpc>
              <a:spcBef>
                <a:spcPts val="600"/>
              </a:spcBef>
              <a:spcAft>
                <a:spcPts val="1200"/>
              </a:spcAft>
              <a:defRPr/>
            </a:pPr>
            <a:r>
              <a:rPr lang="tr" sz="2800" b="0" i="1" u="none" baseline="0">
                <a:ea typeface="ＭＳ Ｐゴシック" pitchFamily="34" charset="-128"/>
              </a:rPr>
              <a:t>Çok güçlü bir soruşturma aracıdır, ancak çok müdahalecidir </a:t>
            </a:r>
          </a:p>
          <a:p>
            <a:pPr algn="ctr" rtl="0" eaLnBrk="1" hangingPunct="1">
              <a:lnSpc>
                <a:spcPct val="80000"/>
              </a:lnSpc>
              <a:spcBef>
                <a:spcPts val="600"/>
              </a:spcBef>
              <a:spcAft>
                <a:spcPts val="1200"/>
              </a:spcAft>
              <a:defRPr/>
            </a:pPr>
            <a:r>
              <a:rPr lang="tr" sz="2800" b="0" i="1" u="none" baseline="0">
                <a:ea typeface="ＭＳ Ｐゴシック" pitchFamily="34" charset="-128"/>
              </a:rPr>
              <a:t>Yalnızca ulusal kanunlarca belirlenen bazı ciddi suçlarda kullanılmasına izin verilir</a:t>
            </a:r>
          </a:p>
          <a:p>
            <a:pPr algn="ctr" rtl="0" eaLnBrk="1" hangingPunct="1">
              <a:lnSpc>
                <a:spcPct val="80000"/>
              </a:lnSpc>
              <a:spcBef>
                <a:spcPts val="600"/>
              </a:spcBef>
              <a:spcAft>
                <a:spcPts val="1200"/>
              </a:spcAft>
              <a:defRPr/>
            </a:pPr>
            <a:r>
              <a:rPr lang="tr" sz="2800" b="0" i="1" u="none" baseline="0">
                <a:ea typeface="ＭＳ Ｐゴシック" pitchFamily="34" charset="-128"/>
              </a:rPr>
              <a:t>Uygun koruma önlemlerinin alınması gerekir</a:t>
            </a:r>
          </a:p>
        </p:txBody>
      </p:sp>
    </p:spTree>
    <p:extLst>
      <p:ext uri="{BB962C8B-B14F-4D97-AF65-F5344CB8AC3E}">
        <p14:creationId xmlns:p14="http://schemas.microsoft.com/office/powerpoint/2010/main" val="37433491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BED49BDA-0F3A-4203-9A8D-3D62DC42C2DD}"/>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graphicFrame>
        <p:nvGraphicFramePr>
          <p:cNvPr id="2" name="Object 1">
            <a:extLst>
              <a:ext uri="{FF2B5EF4-FFF2-40B4-BE49-F238E27FC236}">
                <a16:creationId xmlns:a16="http://schemas.microsoft.com/office/drawing/2014/main" id="{DB4CF455-1E48-448A-BBBB-6D422FE56E76}"/>
              </a:ext>
            </a:extLst>
          </p:cNvPr>
          <p:cNvGraphicFramePr>
            <a:graphicFrameLocks noChangeAspect="1"/>
          </p:cNvGraphicFramePr>
          <p:nvPr/>
        </p:nvGraphicFramePr>
        <p:xfrm>
          <a:off x="588962" y="1052513"/>
          <a:ext cx="8113340" cy="5493738"/>
        </p:xfrm>
        <a:graphic>
          <a:graphicData uri="http://schemas.openxmlformats.org/presentationml/2006/ole">
            <mc:AlternateContent xmlns:mc="http://schemas.openxmlformats.org/markup-compatibility/2006">
              <mc:Choice xmlns:v="urn:schemas-microsoft-com:vml" Requires="v">
                <p:oleObj spid="_x0000_s1052" name="Bitmap Image" r:id="rId4" imgW="8305920" imgH="6233040" progId="PBrush">
                  <p:embed/>
                </p:oleObj>
              </mc:Choice>
              <mc:Fallback>
                <p:oleObj name="Bitmap Image" r:id="rId4" imgW="8305920" imgH="6233040" progId="PBrush">
                  <p:embed/>
                  <p:pic>
                    <p:nvPicPr>
                      <p:cNvPr id="0" name="Picture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962" y="1052513"/>
                        <a:ext cx="8113340" cy="5493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478100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5D31EFFE-F398-4DE7-91BA-B6164076CB18}"/>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123873"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a:t>
            </a:r>
            <a:r>
              <a:rPr lang="tr" sz="1600" b="1" i="0" u="none" baseline="0" dirty="0">
                <a:solidFill>
                  <a:srgbClr val="C00000"/>
                </a:solidFill>
              </a:rPr>
              <a:t>ciddi suçlara</a:t>
            </a:r>
            <a:r>
              <a:rPr lang="tr" sz="1600" b="0" i="0" u="none" baseline="0" dirty="0"/>
              <a:t>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teknik yöntemlerin uygulanmasıyla verilerin toplanması veya kaydedilmesi ve </a:t>
            </a:r>
          </a:p>
          <a:p>
            <a:pPr marL="800100" lvl="1" indent="-342900" algn="just" rtl="0">
              <a:buFont typeface="+mj-lt"/>
              <a:buAutoNum type="alphaLcPeriod"/>
            </a:pPr>
            <a:r>
              <a:rPr lang="tr" sz="1600" b="0" i="0" u="none" baseline="0" dirty="0"/>
              <a:t>bir servis sağlayıcısının mevcut teknik imkanları dahilinde aşağıdakileri yapmaya mecbur bırakılması: </a:t>
            </a:r>
          </a:p>
          <a:p>
            <a:pPr marL="1314450" lvl="2" indent="-400050" algn="just" rtl="0">
              <a:buFont typeface="+mj-lt"/>
              <a:buAutoNum type="romanLcPeriod"/>
            </a:pPr>
            <a:r>
              <a:rPr lang="tr" sz="1600" b="0" i="0" u="none" baseline="0" dirty="0"/>
              <a:t>Tarafın topraklarında teknik yöntemlerin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lvl="1" algn="just" rtl="0"/>
            <a:r>
              <a:rPr lang="tr" sz="1600" b="0" i="0" u="none" baseline="0" dirty="0"/>
              <a:t>Yukarıda verilerin toplanması ifadesiyle, Tarafın topraklarında bir bilgisayar sistemi aracılığıyla iletilen belirli bir iletişime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582654" y="1196752"/>
            <a:ext cx="3439246" cy="2554545"/>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İçerik verileri yüksek düzeyde gizlilik içerdiğinden, bu yetki yalnızca ciddi suçlarla ilgili olarak kullanılabilir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Bu ciddi suçlar iç hukukta belirlenir</a:t>
            </a:r>
          </a:p>
        </p:txBody>
      </p:sp>
    </p:spTree>
    <p:extLst>
      <p:ext uri="{BB962C8B-B14F-4D97-AF65-F5344CB8AC3E}">
        <p14:creationId xmlns:p14="http://schemas.microsoft.com/office/powerpoint/2010/main" val="35582677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84D401F6-7C97-4FE2-867C-8DF85C4644C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029625"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 Tarafın topraklarında teknik yöntemlerin uygulanmasıyla verilerin </a:t>
            </a:r>
            <a:r>
              <a:rPr lang="tr" sz="1600" b="1" i="0" u="none" baseline="0" dirty="0">
                <a:solidFill>
                  <a:srgbClr val="C00000"/>
                </a:solidFill>
              </a:rPr>
              <a:t>toplanması veya kaydedilmesi</a:t>
            </a:r>
            <a:r>
              <a:rPr lang="tr" sz="1600" b="1" i="0" u="none" baseline="0" dirty="0"/>
              <a:t> </a:t>
            </a:r>
            <a:r>
              <a:rPr lang="tr" sz="1600" b="0" i="0" u="none" baseline="0" dirty="0"/>
              <a:t>ve </a:t>
            </a:r>
          </a:p>
          <a:p>
            <a:pPr marL="800100" lvl="1" indent="-342900" algn="just" rtl="0">
              <a:buFont typeface="+mj-lt"/>
              <a:buAutoNum type="alphaLcPeriod"/>
            </a:pPr>
            <a:r>
              <a:rPr lang="tr" sz="1600" b="0" i="0" u="none" baseline="0" dirty="0"/>
              <a:t> bir servis sağlayıcısının mevcut teknik imkanları dahilinde aşağıdakileri yapmaya </a:t>
            </a:r>
            <a:r>
              <a:rPr lang="tr" sz="1600" b="1" i="0" u="none" baseline="0" dirty="0">
                <a:solidFill>
                  <a:srgbClr val="C00000"/>
                </a:solidFill>
              </a:rPr>
              <a:t>mecbur bırakılması</a:t>
            </a:r>
            <a:r>
              <a:rPr lang="tr" sz="1600" b="0" i="0" u="none" baseline="0" dirty="0"/>
              <a:t>: </a:t>
            </a:r>
          </a:p>
          <a:p>
            <a:pPr marL="1314450" lvl="2" indent="-400050" algn="just" rtl="0">
              <a:buFont typeface="+mj-lt"/>
              <a:buAutoNum type="romanLcPeriod"/>
            </a:pPr>
            <a:r>
              <a:rPr lang="tr" sz="1600" b="0" i="0" u="none" baseline="0" dirty="0"/>
              <a:t>Tarafın topraklarında teknik yöntemlerin uygulanmasıyla verilerin </a:t>
            </a:r>
            <a:r>
              <a:rPr lang="tr" sz="1600" b="1" i="0" u="none" baseline="0" dirty="0">
                <a:solidFill>
                  <a:srgbClr val="C00000"/>
                </a:solidFill>
              </a:rPr>
              <a:t>toplanması veya kaydedilmesi</a:t>
            </a:r>
            <a:r>
              <a:rPr lang="tr" sz="1600" b="0" i="0" u="none" baseline="0" dirty="0"/>
              <a:t> veya </a:t>
            </a:r>
          </a:p>
          <a:p>
            <a:pPr marL="1314450" lvl="2" indent="-400050" algn="just" rtl="0">
              <a:buFont typeface="+mj-lt"/>
              <a:buAutoNum type="romanLcPeriod"/>
            </a:pPr>
            <a:r>
              <a:rPr lang="tr" sz="1600" b="0" i="0" u="none" baseline="0" dirty="0"/>
              <a:t>verilerin toplanması veya kaydedilmesinde yetkili makamlarla </a:t>
            </a:r>
            <a:r>
              <a:rPr lang="tr" sz="1600" b="1" i="0" u="none" baseline="0" dirty="0">
                <a:solidFill>
                  <a:srgbClr val="C00000"/>
                </a:solidFill>
              </a:rPr>
              <a:t>işbirliği yapılması ve onlara yardım edilmesi</a:t>
            </a:r>
            <a:r>
              <a:rPr lang="tr" sz="1600" b="0" i="0" u="none" baseline="0" dirty="0"/>
              <a:t>. </a:t>
            </a:r>
          </a:p>
          <a:p>
            <a:pPr lvl="1" algn="just" rtl="0"/>
            <a:r>
              <a:rPr lang="tr" sz="1600" b="0" i="0" u="none" baseline="0" dirty="0"/>
              <a:t>Yukarıda verilerin toplanması ifadesiyle, Tarafın topraklarında bir bilgisayar sistemi aracılığıyla iletilen belirli bir iletişime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219700" y="1196752"/>
            <a:ext cx="3802199" cy="3200876"/>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Yetkili makam şu yetkilere sahiptir:</a:t>
            </a:r>
          </a:p>
          <a:p>
            <a:pPr marL="800100" lvl="1" indent="-342900" algn="just" rtl="0">
              <a:buFont typeface="Calibri Light" panose="020F0302020204030204" pitchFamily="34" charset="0"/>
              <a:buChar char="‐"/>
            </a:pPr>
            <a:r>
              <a:rPr lang="tr" b="0" i="0" u="none" baseline="0" dirty="0"/>
              <a:t>içerik verilerini doğrudan toplamak veya kaydetmek</a:t>
            </a:r>
          </a:p>
          <a:p>
            <a:pPr marL="800100" lvl="1" indent="-342900" algn="just" rtl="0">
              <a:buFont typeface="Calibri Light" panose="020F0302020204030204" pitchFamily="34" charset="0"/>
              <a:buChar char="‐"/>
            </a:pPr>
            <a:r>
              <a:rPr lang="tr" b="0" i="0" u="none" baseline="0" dirty="0"/>
              <a:t>bir servis sağlayıcısını içerik verilerini toplamaya veya kaydetmeye mecbur bırakmak</a:t>
            </a:r>
          </a:p>
          <a:p>
            <a:pPr marL="800100" lvl="1" indent="-342900" algn="just" rtl="0">
              <a:buFont typeface="Calibri Light" panose="020F0302020204030204" pitchFamily="34" charset="0"/>
              <a:buChar char="‐"/>
            </a:pPr>
            <a:r>
              <a:rPr lang="tr" b="0" i="0" u="none" baseline="0" dirty="0"/>
              <a:t>bir servis sağlayıcısını yetkili makamla işbirliği yapmaya ve ona yardım etmeye mecbur bırakmak </a:t>
            </a:r>
          </a:p>
        </p:txBody>
      </p:sp>
    </p:spTree>
    <p:extLst>
      <p:ext uri="{BB962C8B-B14F-4D97-AF65-F5344CB8AC3E}">
        <p14:creationId xmlns:p14="http://schemas.microsoft.com/office/powerpoint/2010/main" val="33999369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594A45FF-9103-4D3B-8A97-E07C42D9123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4993530"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a:t>
            </a:r>
            <a:r>
              <a:rPr lang="tr" sz="1600" b="1" i="0" u="none" baseline="0" dirty="0">
                <a:solidFill>
                  <a:srgbClr val="C00000"/>
                </a:solidFill>
              </a:rPr>
              <a:t>teknik yöntemlerin</a:t>
            </a:r>
            <a:r>
              <a:rPr lang="tr" sz="1600" b="0" i="0" u="none" baseline="0" dirty="0"/>
              <a:t> uygulanmasıyla verilerin toplanması veya kaydedilmesi ve </a:t>
            </a:r>
          </a:p>
          <a:p>
            <a:pPr marL="800100" lvl="1" indent="-342900" algn="just" rtl="0">
              <a:buFont typeface="+mj-lt"/>
              <a:buAutoNum type="alphaLcPeriod"/>
            </a:pPr>
            <a:r>
              <a:rPr lang="tr" sz="1600" b="0" i="0" u="none" baseline="0" dirty="0"/>
              <a:t>bir servis sağlayıcısının mevcut teknik imkanları dahilinde aşağıdakileri yapmaya mecbur bırakılması: </a:t>
            </a:r>
          </a:p>
          <a:p>
            <a:pPr marL="1314450" lvl="2" indent="-400050" algn="just" rtl="0">
              <a:buFont typeface="+mj-lt"/>
              <a:buAutoNum type="romanLcPeriod"/>
            </a:pPr>
            <a:r>
              <a:rPr lang="tr" sz="1600" b="0" i="0" u="none" baseline="0" dirty="0"/>
              <a:t>Tarafın topraklarında </a:t>
            </a:r>
            <a:r>
              <a:rPr lang="tr" sz="1600" b="1" i="0" u="none" baseline="0" dirty="0">
                <a:solidFill>
                  <a:srgbClr val="C00000"/>
                </a:solidFill>
              </a:rPr>
              <a:t>teknik yöntemlerin</a:t>
            </a:r>
            <a:r>
              <a:rPr lang="tr" sz="1600" b="0" i="0" u="none" baseline="0" dirty="0"/>
              <a:t>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lvl="1" algn="just" rtl="0"/>
            <a:r>
              <a:rPr lang="tr" sz="1600" b="0" i="0" u="none" baseline="0" dirty="0"/>
              <a:t>Yukarıda verilerin toplanması ifadesiyle, Tarafın topraklarında bir bilgisayar sistemi aracılığıyla iletilen belirli bir iletişime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219700" y="1196752"/>
            <a:ext cx="3802199" cy="2031325"/>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Teknik yöntemler tanımlanmamıştır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İçerik verilerini toplamak için herhangi bir teknik yöntem kullanılabilir (teknolojiden bağımsız) </a:t>
            </a:r>
          </a:p>
        </p:txBody>
      </p:sp>
    </p:spTree>
    <p:extLst>
      <p:ext uri="{BB962C8B-B14F-4D97-AF65-F5344CB8AC3E}">
        <p14:creationId xmlns:p14="http://schemas.microsoft.com/office/powerpoint/2010/main" val="1236889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 hedefleri</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3800" y="1913791"/>
            <a:ext cx="8712522" cy="3475073"/>
          </a:xfrm>
        </p:spPr>
        <p:txBody>
          <a:bodyPr>
            <a:normAutofit lnSpcReduction="10000"/>
          </a:bodyPr>
          <a:lstStyle/>
          <a:p>
            <a:pPr marL="0" indent="0" algn="just" rtl="0">
              <a:buNone/>
            </a:pPr>
            <a:r>
              <a:rPr lang="tr" sz="3000" b="0" i="0" u="none" baseline="0" dirty="0">
                <a:latin typeface="+mn-lt"/>
                <a:ea typeface="Verdana" panose="020B0604030504040204" pitchFamily="34" charset="0"/>
              </a:rPr>
              <a:t>Bu oturumun sonunda </a:t>
            </a:r>
            <a:r>
              <a:rPr lang="tr-TR" sz="3000" b="0" i="0" u="none" baseline="0" dirty="0" smtClean="0">
                <a:latin typeface="+mn-lt"/>
                <a:ea typeface="Verdana" panose="020B0604030504040204" pitchFamily="34" charset="0"/>
              </a:rPr>
              <a:t>katılımcılar</a:t>
            </a:r>
            <a:r>
              <a:rPr lang="tr" sz="3000" b="0" i="0" u="none" baseline="0" dirty="0" smtClean="0">
                <a:latin typeface="+mn-lt"/>
                <a:ea typeface="Verdana" panose="020B0604030504040204" pitchFamily="34" charset="0"/>
              </a:rPr>
              <a:t>:</a:t>
            </a:r>
            <a:endParaRPr lang="tr" sz="3000" b="0" i="0" u="none" baseline="0" dirty="0">
              <a:latin typeface="+mn-lt"/>
              <a:ea typeface="Verdana" panose="020B0604030504040204" pitchFamily="34" charset="0"/>
            </a:endParaRPr>
          </a:p>
          <a:p>
            <a:pPr algn="just" rtl="0"/>
            <a:r>
              <a:rPr lang="tr" sz="2700" b="0" i="0" u="none" baseline="0" dirty="0">
                <a:latin typeface="+mn-lt"/>
                <a:ea typeface="Verdana" panose="020B0604030504040204" pitchFamily="34" charset="0"/>
              </a:rPr>
              <a:t>Şu usule ilişkin yetkilerin unsurlarını sayabilecektir:  </a:t>
            </a:r>
          </a:p>
          <a:p>
            <a:pPr lvl="1" algn="just" rtl="0"/>
            <a:r>
              <a:rPr lang="tr" sz="2600" b="0" i="0" u="none" baseline="0" dirty="0">
                <a:latin typeface="+mn-lt"/>
                <a:ea typeface="Verdana" panose="020B0604030504040204" pitchFamily="34" charset="0"/>
              </a:rPr>
              <a:t>Depolanan bilgisayar verilerinin aranması ve bunlara el koyulması</a:t>
            </a:r>
          </a:p>
          <a:p>
            <a:pPr lvl="1" algn="just" rtl="0"/>
            <a:r>
              <a:rPr lang="tr" sz="2600" b="0" i="0" u="none" baseline="0" dirty="0">
                <a:latin typeface="+mn-lt"/>
                <a:ea typeface="Verdana" panose="020B0604030504040204" pitchFamily="34" charset="0"/>
              </a:rPr>
              <a:t>Trafik verilerinin gerçek zamanlı olarak toplanması</a:t>
            </a:r>
          </a:p>
          <a:p>
            <a:pPr lvl="1" algn="just" rtl="0"/>
            <a:r>
              <a:rPr lang="tr" sz="2600" b="0" i="0" u="none" baseline="0" dirty="0">
                <a:latin typeface="+mn-lt"/>
                <a:ea typeface="Verdana" panose="020B0604030504040204" pitchFamily="34" charset="0"/>
              </a:rPr>
              <a:t>İçerik verilerinin izlenerek ele geçirilmesi</a:t>
            </a:r>
          </a:p>
          <a:p>
            <a:pPr algn="just" rtl="0"/>
            <a:r>
              <a:rPr lang="tr" sz="2700" b="0" i="0" u="none" baseline="0" dirty="0">
                <a:latin typeface="+mn-lt"/>
                <a:ea typeface="Verdana" panose="020B0604030504040204" pitchFamily="34" charset="0"/>
              </a:rPr>
              <a:t>Budapeşte Sözleşmesinin yargısal kapsamını anlamış olacaktır.</a:t>
            </a:r>
          </a:p>
        </p:txBody>
      </p:sp>
    </p:spTree>
    <p:extLst>
      <p:ext uri="{BB962C8B-B14F-4D97-AF65-F5344CB8AC3E}">
        <p14:creationId xmlns:p14="http://schemas.microsoft.com/office/powerpoint/2010/main" val="130514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F972BD1-E8CA-42AB-BFA2-D27E25A9CF4E}"/>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5123872"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teknik yöntemlerin uygulanmasıyla verilerin toplanması veya kaydedilmesi ve </a:t>
            </a:r>
          </a:p>
          <a:p>
            <a:pPr marL="800100" lvl="1" indent="-342900" algn="just" rtl="0">
              <a:buFont typeface="+mj-lt"/>
              <a:buAutoNum type="alphaLcPeriod"/>
            </a:pPr>
            <a:r>
              <a:rPr lang="tr" sz="1600" b="0" i="0" u="none" baseline="0" dirty="0"/>
              <a:t>bir servis sağlayıcısının </a:t>
            </a:r>
            <a:r>
              <a:rPr lang="tr" sz="1600" b="1" i="0" u="none" baseline="0" dirty="0">
                <a:solidFill>
                  <a:srgbClr val="C00000"/>
                </a:solidFill>
              </a:rPr>
              <a:t>mevcut teknik imkanları</a:t>
            </a:r>
            <a:r>
              <a:rPr lang="tr" sz="1600" b="0" i="0" u="none" baseline="0" dirty="0"/>
              <a:t> dahilinde aşağıdakileri yapmaya mecbur bırakılması: </a:t>
            </a:r>
          </a:p>
          <a:p>
            <a:pPr marL="1314450" lvl="2" indent="-400050" algn="just" rtl="0">
              <a:buFont typeface="+mj-lt"/>
              <a:buAutoNum type="romanLcPeriod"/>
            </a:pPr>
            <a:r>
              <a:rPr lang="tr" sz="1600" b="0" i="0" u="none" baseline="0" dirty="0"/>
              <a:t>Tarafın topraklarında teknik yöntemlerin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lvl="1" algn="just" rtl="0"/>
            <a:r>
              <a:rPr lang="tr" sz="1600" b="0" i="0" u="none" baseline="0" dirty="0"/>
              <a:t>Yukarıda verilerin toplanması ifadesiyle, Tarafın topraklarında bir bilgisayar sistemi aracılığıyla iletilen belirli bir iletişime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219700" y="1196752"/>
            <a:ext cx="3802199" cy="4893647"/>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Servis sağlayıcılarının bu yükümlülüğü, mevcut teknik imkanlarını aşmayacak şekilde uygulanır (içerik verilerinin izlenerek ele geçirilmesine ilişkin bu teknik özelliklerin normalde kullanılıp kullanılmamasından bağımsız olarak)</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Servis sağlayıcılarına şu yükümlülükleri getirmez: </a:t>
            </a:r>
          </a:p>
          <a:p>
            <a:pPr marL="800100" lvl="1" indent="-342900" algn="just" rtl="0">
              <a:buFont typeface="Calibri" panose="020F0502020204030204" pitchFamily="34" charset="0"/>
              <a:buChar char="‐"/>
            </a:pPr>
            <a:r>
              <a:rPr lang="tr" b="0" i="0" u="none" baseline="0" dirty="0"/>
              <a:t>Yeni ekipmanlar geliştirme </a:t>
            </a:r>
          </a:p>
          <a:p>
            <a:pPr marL="800100" lvl="1" indent="-342900" algn="just" rtl="0">
              <a:buFont typeface="Calibri" panose="020F0502020204030204" pitchFamily="34" charset="0"/>
              <a:buChar char="‐"/>
            </a:pPr>
            <a:r>
              <a:rPr lang="tr" b="0" i="0" u="none" baseline="0" dirty="0"/>
              <a:t>Uzmanlardan destek alma </a:t>
            </a:r>
          </a:p>
          <a:p>
            <a:pPr marL="800100" lvl="1" indent="-342900" algn="just" rtl="0">
              <a:buFont typeface="Calibri" panose="020F0502020204030204" pitchFamily="34" charset="0"/>
              <a:buChar char="‐"/>
            </a:pPr>
            <a:r>
              <a:rPr lang="tr" b="0" i="0" u="none" baseline="0" dirty="0"/>
              <a:t>Sistemleri maliyetli bir şekilde yeniden yapılandırma</a:t>
            </a:r>
          </a:p>
        </p:txBody>
      </p:sp>
    </p:spTree>
    <p:extLst>
      <p:ext uri="{BB962C8B-B14F-4D97-AF65-F5344CB8AC3E}">
        <p14:creationId xmlns:p14="http://schemas.microsoft.com/office/powerpoint/2010/main" val="28330266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90AD520B-F481-48D7-8C71-5AD754BE9A0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rtl="0">
              <a:buFont typeface="+mj-lt"/>
              <a:buAutoNum type="arabicPeriod"/>
            </a:pPr>
            <a:r>
              <a:rPr lang="tr" sz="1600" b="0" i="0" u="none" baseline="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a:t>Tarafın topraklarında teknik yöntemlerin uygulanmasıyla verilerin toplanması veya kaydedilmesi ve </a:t>
            </a:r>
          </a:p>
          <a:p>
            <a:pPr marL="800100" lvl="1" indent="-342900" algn="just" rtl="0">
              <a:buFont typeface="+mj-lt"/>
              <a:buAutoNum type="alphaLcPeriod"/>
            </a:pPr>
            <a:r>
              <a:rPr lang="tr" sz="1600" b="0" i="0" u="none" baseline="0"/>
              <a:t>bir servis sağlayıcısının mevcut teknik imkanları dahilinde aşağıdakileri yapmaya mecbur bırakılması: </a:t>
            </a:r>
          </a:p>
          <a:p>
            <a:pPr marL="1314450" lvl="2" indent="-400050" algn="just" rtl="0">
              <a:buFont typeface="+mj-lt"/>
              <a:buAutoNum type="romanLcPeriod"/>
            </a:pPr>
            <a:r>
              <a:rPr lang="tr" sz="1600" b="0" i="0" u="none" baseline="0"/>
              <a:t>Tarafın topraklarında teknik yöntemlerin uygulanmasıyla verilerin toplanması veya kaydedilmesi veya </a:t>
            </a:r>
          </a:p>
          <a:p>
            <a:pPr marL="1314450" lvl="2" indent="-400050" algn="just" rtl="0">
              <a:buFont typeface="+mj-lt"/>
              <a:buAutoNum type="romanLcPeriod"/>
            </a:pPr>
            <a:r>
              <a:rPr lang="tr" sz="1600" b="0" i="0" u="none" baseline="0"/>
              <a:t>verilerin toplanması veya kaydedilmesinde yetkili makamlarla işbirliği yapılması ve onlara yardım edilmesi. </a:t>
            </a:r>
          </a:p>
          <a:p>
            <a:pPr lvl="1" algn="just" rtl="0"/>
            <a:r>
              <a:rPr lang="tr" sz="1600" b="0" i="0" u="none" baseline="0"/>
              <a:t>Yukarıda verilerin toplanması ifadesiyle, Tarafın topraklarında bir bilgisayar sistemi aracılığıyla iletilen belirli bir iletişime ilişkin </a:t>
            </a:r>
            <a:r>
              <a:rPr lang="tr" sz="1600" b="1" i="0" u="none" baseline="0">
                <a:solidFill>
                  <a:srgbClr val="C00000"/>
                </a:solidFill>
              </a:rPr>
              <a:t>içerik verilerinin</a:t>
            </a:r>
            <a:r>
              <a:rPr lang="tr" sz="1600" b="0" i="0" u="none" baseline="0"/>
              <a:t>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4621105" y="1139969"/>
            <a:ext cx="4414945" cy="3139321"/>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"İçerik verileri" iletişimin içeriğini ifade eder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Aslında, iletişimde iletilen mesaj veya bilgi kastedilmektedir.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Trafik verileri hariç olmak üzere iletişimde iletilen her şeyi kapsar.</a:t>
            </a:r>
          </a:p>
        </p:txBody>
      </p:sp>
    </p:spTree>
    <p:extLst>
      <p:ext uri="{BB962C8B-B14F-4D97-AF65-F5344CB8AC3E}">
        <p14:creationId xmlns:p14="http://schemas.microsoft.com/office/powerpoint/2010/main" val="39212706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9E7A6B74-323C-46D1-A91A-F12C8B2DAF5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5123872"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teknik yöntemlerin uygulanmasıyla verilerin toplanması veya kaydedilmesi ve </a:t>
            </a:r>
          </a:p>
          <a:p>
            <a:pPr marL="800100" lvl="1" indent="-342900" algn="just" rtl="0">
              <a:buFont typeface="+mj-lt"/>
              <a:buAutoNum type="alphaLcPeriod"/>
            </a:pPr>
            <a:r>
              <a:rPr lang="tr" sz="1600" b="0" i="0" u="none" baseline="0" dirty="0"/>
              <a:t>bir servis sağlayıcısının mevcut teknik imkanları dahilinde aşağıdakileri yapmaya mecbur bırakılması: </a:t>
            </a:r>
          </a:p>
          <a:p>
            <a:pPr marL="1314450" lvl="2" indent="-400050" algn="just" rtl="0">
              <a:buFont typeface="+mj-lt"/>
              <a:buAutoNum type="romanLcPeriod"/>
            </a:pPr>
            <a:r>
              <a:rPr lang="tr" sz="1600" b="0" i="0" u="none" baseline="0" dirty="0"/>
              <a:t>Tarafın topraklarında teknik yöntemlerin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lvl="1" algn="just" rtl="0"/>
            <a:r>
              <a:rPr lang="tr" sz="1600" b="0" i="0" u="none" baseline="0" dirty="0"/>
              <a:t>Yukarıda verilerin toplanması ifadesiyle, Tarafın topraklarında bir bilgisayar sistemi aracılığıyla iletilen </a:t>
            </a:r>
            <a:r>
              <a:rPr lang="tr" sz="1600" b="1" i="0" u="none" baseline="0" dirty="0">
                <a:solidFill>
                  <a:srgbClr val="C00000"/>
                </a:solidFill>
              </a:rPr>
              <a:t>belirli bir iletişime</a:t>
            </a:r>
            <a:r>
              <a:rPr lang="tr" sz="1600" b="0" i="0" u="none" baseline="0" dirty="0"/>
              <a:t>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570621" y="1196752"/>
            <a:ext cx="3451278" cy="2585323"/>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Bu yetki, belirli bir iletişime ilişkin olarak kullanılmalıdır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Bu yetkiyi genel kapsamlı olarak veya seçici olmayan gözetim için veya büyük miktarlarda içerik verisinin izlenerek ele geçirilmesi için kullanmak yasaktır</a:t>
            </a:r>
          </a:p>
        </p:txBody>
      </p:sp>
    </p:spTree>
    <p:extLst>
      <p:ext uri="{BB962C8B-B14F-4D97-AF65-F5344CB8AC3E}">
        <p14:creationId xmlns:p14="http://schemas.microsoft.com/office/powerpoint/2010/main" val="18265071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CF663E12-7995-4CD5-8C27-DED9CF241F55}"/>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246193"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teknik yöntemlerin uygulanmasıyla verilerin toplanması veya kaydedilmesi ve </a:t>
            </a:r>
          </a:p>
          <a:p>
            <a:pPr marL="800100" lvl="1" indent="-342900" algn="just" rtl="0">
              <a:buFont typeface="+mj-lt"/>
              <a:buAutoNum type="alphaLcPeriod"/>
            </a:pPr>
            <a:r>
              <a:rPr lang="tr" sz="1600" b="0" i="0" u="none" baseline="0" dirty="0"/>
              <a:t>bir servis sağlayıcısının mevcut teknik imkanları dahilinde aşağıdakileri yapmaya mecbur bırakılması: </a:t>
            </a:r>
          </a:p>
          <a:p>
            <a:pPr marL="1314450" lvl="2" indent="-400050" algn="just" rtl="0">
              <a:buFont typeface="+mj-lt"/>
              <a:buAutoNum type="romanLcPeriod"/>
            </a:pPr>
            <a:r>
              <a:rPr lang="tr" sz="1600" b="0" i="0" u="none" baseline="0" dirty="0"/>
              <a:t>Tarafın topraklarında teknik yöntemlerin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marL="800100" lvl="1" indent="-342900" algn="just" rtl="0">
              <a:buFont typeface="+mj-lt"/>
              <a:buAutoNum type="alphaLcPeriod"/>
            </a:pPr>
            <a:r>
              <a:rPr lang="tr" sz="1600" b="0" i="0" u="none" baseline="0" dirty="0"/>
              <a:t>Yukarıda verilerin toplanması ifadesiyle, </a:t>
            </a:r>
            <a:r>
              <a:rPr lang="tr" sz="1600" b="1" i="0" u="none" baseline="0" dirty="0">
                <a:solidFill>
                  <a:srgbClr val="C00000"/>
                </a:solidFill>
              </a:rPr>
              <a:t>Tarafın</a:t>
            </a:r>
            <a:r>
              <a:rPr lang="tr" sz="1600" b="0" i="0" u="none" baseline="0" dirty="0">
                <a:solidFill>
                  <a:srgbClr val="C00000"/>
                </a:solidFill>
              </a:rPr>
              <a:t> </a:t>
            </a:r>
            <a:r>
              <a:rPr lang="tr" sz="1600" b="1" i="0" u="none" baseline="0" dirty="0">
                <a:solidFill>
                  <a:srgbClr val="C00000"/>
                </a:solidFill>
              </a:rPr>
              <a:t>topraklarında</a:t>
            </a:r>
            <a:r>
              <a:rPr lang="tr" sz="1600" b="0" i="0" u="none" baseline="0" dirty="0"/>
              <a:t> bir bilgisayar sistemi aracılığıyla iletilen</a:t>
            </a:r>
            <a:r>
              <a:rPr lang="tr" sz="1600" b="1" i="0" u="none" baseline="0" dirty="0"/>
              <a:t> </a:t>
            </a:r>
            <a:r>
              <a:rPr lang="tr" sz="1600" b="0" i="0" u="none" baseline="0" dirty="0"/>
              <a:t>belirli bir iletişime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342021" y="1196752"/>
            <a:ext cx="3679878" cy="5078313"/>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Bir Taraf, topraklarındaki iletişimlere ilişkin önlemler alabilir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Servis sağlayıcısı, ana faaliyetleri ve merkezi söz konusu topraklarda olmasa bile orada bazı fiziksel altyapıları veya ekipmanları varsa buna mecbur bırakılabilir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Bir iletişim, iletişimin taraflarından biri (insan veya bilgisayar) söz konusu topraklardaysa veya iletişimin geçtiği bilgisayar söz konusu topraklardaysa o topraklarda gerçekleşmiş sayılır </a:t>
            </a:r>
          </a:p>
        </p:txBody>
      </p:sp>
    </p:spTree>
    <p:extLst>
      <p:ext uri="{BB962C8B-B14F-4D97-AF65-F5344CB8AC3E}">
        <p14:creationId xmlns:p14="http://schemas.microsoft.com/office/powerpoint/2010/main" val="9914128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96C2B0E3-41BC-464D-8FBE-4F08A004B87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a:t>
            </a:r>
            <a:r>
              <a:rPr lang="tr" sz="1600" b="1" i="0" u="none" baseline="0">
                <a:solidFill>
                  <a:srgbClr val="C00000"/>
                </a:solidFill>
              </a:rPr>
              <a:t>gerekli olabilecek yasal ve diğer önlemleri alabilir</a:t>
            </a:r>
            <a:r>
              <a:rPr lang="tr" sz="1600" b="0" i="0" u="none" baseline="0"/>
              <a:t>.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Taraflardan her biri, bir servis sağlayıcısını bu maddede öngörülen herhangi bir yetkinin kullanıldığını ve bununla ilgili tüm bilgileri gizli tutmaya mecbur kılmak için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Bu maddede belirtilen yetki ve usuller Madde 14 ve 15'e tabidir.</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585323"/>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Bazı yargı alanlarında kolluk kuvvetlerinin bir servis sağlayıcısının yardımı ve asgari olarak bilgisi olmadan içerik verilerini izleyerek ele geçirmesine izin verilmez</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Bu yargı alanlarında, servis sağlayıcılarının gerekli teknik imkanları sağlamaya zorunlu kılınması gibi başka önlemler alınabilir </a:t>
            </a:r>
          </a:p>
        </p:txBody>
      </p:sp>
    </p:spTree>
    <p:extLst>
      <p:ext uri="{BB962C8B-B14F-4D97-AF65-F5344CB8AC3E}">
        <p14:creationId xmlns:p14="http://schemas.microsoft.com/office/powerpoint/2010/main" val="29516278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0DAB3B12-192C-4272-BFDF-D2DAC02DABB9}"/>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gerekli olabilecek yasal ve diğer önlemleri alabilir.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Taraflardan her biri, bir servis sağlayıcısını bu maddede öngörülen herhangi bir yetkinin kullanıldığını ve bununla ilgili tüm bilgileri </a:t>
            </a:r>
            <a:r>
              <a:rPr lang="tr" sz="1600" b="1" i="0" u="none" baseline="0">
                <a:solidFill>
                  <a:srgbClr val="C00000"/>
                </a:solidFill>
              </a:rPr>
              <a:t>gizli tutmaya mecbur kılmak için</a:t>
            </a:r>
            <a:r>
              <a:rPr lang="tr" sz="1600" b="0" i="0" u="none" baseline="0"/>
              <a:t>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Bu maddede belirtilen yetki ve usuller Madde 14 ve 15'e tabidir.</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285750" indent="-285750" algn="just" rtl="0">
              <a:buFont typeface="Arial" panose="020B0604020202020204" pitchFamily="34" charset="0"/>
              <a:buChar char="•"/>
            </a:pPr>
            <a:r>
              <a:rPr lang="tr" b="0" i="0" u="none" baseline="0"/>
              <a:t>Bu yetki ancak soruşturmada adı geçen kişilerin bilgisi olmadan kullanılırsa etkili olur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Söz konusu iletişimin tarafları, gerçek zamanlı toplama önleminin alındığını anlamamalıdır </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Servis sağlayıcılarının söz konusu yetkilerin kullanıldığını gizli tutmaya zorunlu kılınması önemlidir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Bu, servis sağlayıcılarını söz konusu önlem hakkında abonelerini bilgilendirmeye ilişkin akdi veya diğer yasal yükümlülüklerden de kurtarır</a:t>
            </a:r>
          </a:p>
        </p:txBody>
      </p:sp>
    </p:spTree>
    <p:extLst>
      <p:ext uri="{BB962C8B-B14F-4D97-AF65-F5344CB8AC3E}">
        <p14:creationId xmlns:p14="http://schemas.microsoft.com/office/powerpoint/2010/main" val="39131054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a:extLst>
              <a:ext uri="{FF2B5EF4-FFF2-40B4-BE49-F238E27FC236}">
                <a16:creationId xmlns:a16="http://schemas.microsoft.com/office/drawing/2014/main" id="{904628E1-1C55-4556-A363-EFD5F6D17A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7">
            <a:extLst>
              <a:ext uri="{FF2B5EF4-FFF2-40B4-BE49-F238E27FC236}">
                <a16:creationId xmlns:a16="http://schemas.microsoft.com/office/drawing/2014/main" id="{563A2997-E35E-49F6-AF7A-9D7C029C94F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gerekli olabilecek yasal ve diğer önlemleri alabilir.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Taraflardan her biri, bir servis sağlayıcısını bu maddede öngörülen herhangi bir yetkinin kullanıldığını ve bununla ilgili tüm bilgileri gizli tutmaya mecbur kılmak için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Bu maddede belirtilen yetki ve usuller </a:t>
            </a:r>
            <a:r>
              <a:rPr lang="tr" sz="1600" b="1" i="0" u="none" baseline="0">
                <a:solidFill>
                  <a:srgbClr val="C00000"/>
                </a:solidFill>
              </a:rPr>
              <a:t>Madde 14 ve 15'e tabidir</a:t>
            </a:r>
            <a:r>
              <a:rPr lang="tr" sz="1600" b="0" i="0" u="none" baseline="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031325"/>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İçerik verileri yüksek düzeyde gizlilik içerir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İçerik verilerinin izlenerek ele geçirilmesine ilişkin koşullar ve koruma önlemleri, trafik verilerinin gerçek zamanlı olarak toplanmasından  genellikle daha katıdır </a:t>
            </a:r>
          </a:p>
        </p:txBody>
      </p:sp>
    </p:spTree>
    <p:extLst>
      <p:ext uri="{BB962C8B-B14F-4D97-AF65-F5344CB8AC3E}">
        <p14:creationId xmlns:p14="http://schemas.microsoft.com/office/powerpoint/2010/main" val="2126881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Soru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1938992"/>
          </a:xfrm>
          <a:prstGeom prst="rect">
            <a:avLst/>
          </a:prstGeom>
          <a:solidFill>
            <a:srgbClr val="BDD8F3"/>
          </a:solidFill>
        </p:spPr>
        <p:txBody>
          <a:bodyPr wrap="square" rtlCol="0">
            <a:spAutoFit/>
          </a:bodyPr>
          <a:lstStyle/>
          <a:p>
            <a:pPr algn="just" rtl="0"/>
            <a:r>
              <a:rPr lang="tr" sz="2400" b="0" i="0" u="none" baseline="0" dirty="0">
                <a:solidFill>
                  <a:schemeClr val="tx1">
                    <a:lumMod val="65000"/>
                    <a:lumOff val="35000"/>
                  </a:schemeClr>
                </a:solidFill>
                <a:latin typeface="+mj-lt"/>
              </a:rPr>
              <a:t>Bir hırsızlık vakasına ilişkin olarak verilerin izlenerek ele geçirilmesi için bir izin talebi aldınız. Suç için öngörülen maksimum ceza 6 ay </a:t>
            </a:r>
            <a:r>
              <a:rPr lang="tr" sz="2400" b="0" i="0" u="none" baseline="0" dirty="0" smtClean="0">
                <a:solidFill>
                  <a:schemeClr val="tx1">
                    <a:lumMod val="65000"/>
                    <a:lumOff val="35000"/>
                  </a:schemeClr>
                </a:solidFill>
                <a:latin typeface="+mj-lt"/>
              </a:rPr>
              <a:t>hapis.</a:t>
            </a:r>
            <a:r>
              <a:rPr lang="tr" sz="2400" b="0" i="0" u="none" dirty="0" smtClean="0">
                <a:solidFill>
                  <a:schemeClr val="tx1">
                    <a:lumMod val="65000"/>
                    <a:lumOff val="35000"/>
                  </a:schemeClr>
                </a:solidFill>
                <a:latin typeface="+mj-lt"/>
              </a:rPr>
              <a:t> </a:t>
            </a:r>
          </a:p>
          <a:p>
            <a:pPr algn="just" rtl="0"/>
            <a:r>
              <a:rPr lang="tr" sz="2400" b="0" i="0" u="none" baseline="0" dirty="0" smtClean="0">
                <a:solidFill>
                  <a:schemeClr val="tx1">
                    <a:lumMod val="65000"/>
                    <a:lumOff val="35000"/>
                  </a:schemeClr>
                </a:solidFill>
                <a:latin typeface="+mj-lt"/>
              </a:rPr>
              <a:t>Bu</a:t>
            </a:r>
            <a:r>
              <a:rPr lang="tr" sz="2400" b="0" i="0" u="none" baseline="0" dirty="0">
                <a:solidFill>
                  <a:schemeClr val="tx1">
                    <a:lumMod val="65000"/>
                    <a:lumOff val="35000"/>
                  </a:schemeClr>
                </a:solidFill>
                <a:latin typeface="+mj-lt"/>
              </a:rPr>
              <a:t>, Budapeşte Sözleşmesi kapsamında izleyerek ele geçirme yetkilerinin geçerli bir kullanımı olur mu? </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lgn="l" rtl="0">
              <a:buAutoNum type="alphaUcPeriod"/>
            </a:pPr>
            <a:r>
              <a:rPr lang="tr" sz="2400" b="0" i="0" u="none" baseline="0">
                <a:solidFill>
                  <a:schemeClr val="bg1"/>
                </a:solidFill>
                <a:latin typeface="+mj-lt"/>
              </a:rPr>
              <a:t>EVET</a:t>
            </a:r>
          </a:p>
          <a:p>
            <a:pPr marL="1828800" lvl="3" indent="-457200" algn="l" rtl="0">
              <a:buAutoNum type="alphaUcPeriod"/>
            </a:pPr>
            <a:r>
              <a:rPr lang="tr" sz="2400" b="0" i="0" u="none" baseline="0">
                <a:solidFill>
                  <a:schemeClr val="bg1"/>
                </a:solidFill>
                <a:latin typeface="+mj-lt"/>
              </a:rPr>
              <a:t>HAYIR</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rtl="0"/>
            <a:r>
              <a:rPr lang="tr" sz="2400" b="0" i="0" u="none" baseline="0" dirty="0">
                <a:solidFill>
                  <a:schemeClr val="bg1"/>
                </a:solidFill>
                <a:latin typeface="+mj-lt"/>
              </a:rPr>
              <a:t>Doğru cevap B (İçerik verilerinin izlenerek ele geçirilmesi yalnızca ciddi suçlara ilişkin olarak kullanılabilir)</a:t>
            </a:r>
          </a:p>
        </p:txBody>
      </p:sp>
    </p:spTree>
    <p:extLst>
      <p:ext uri="{BB962C8B-B14F-4D97-AF65-F5344CB8AC3E}">
        <p14:creationId xmlns:p14="http://schemas.microsoft.com/office/powerpoint/2010/main" val="120820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id="{5634059B-4894-499F-9F52-34CBBC7D316D}"/>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800" b="1" i="1" u="none" baseline="0">
                <a:ea typeface="ＭＳ Ｐゴシック" pitchFamily="34" charset="-128"/>
              </a:rPr>
              <a:t>Yargı yetkisi</a:t>
            </a:r>
          </a:p>
          <a:p>
            <a:pPr marL="0" indent="0" algn="ctr" rtl="0" eaLnBrk="1" hangingPunct="1">
              <a:lnSpc>
                <a:spcPct val="80000"/>
              </a:lnSpc>
              <a:spcBef>
                <a:spcPts val="600"/>
              </a:spcBef>
              <a:spcAft>
                <a:spcPts val="1200"/>
              </a:spcAft>
              <a:buFont typeface="Arial" pitchFamily="34" charset="0"/>
              <a:buNone/>
              <a:defRPr/>
            </a:pPr>
            <a:r>
              <a:rPr lang="tr" sz="2800" b="1" i="1" u="none" baseline="0">
                <a:ea typeface="ＭＳ Ｐゴシック" pitchFamily="34" charset="-128"/>
              </a:rPr>
              <a:t>(Madde 22 - Budapeşte Sözleşmesi)</a:t>
            </a:r>
          </a:p>
          <a:p>
            <a:pPr algn="ctr" rtl="0" eaLnBrk="1" hangingPunct="1">
              <a:lnSpc>
                <a:spcPct val="80000"/>
              </a:lnSpc>
              <a:spcBef>
                <a:spcPts val="600"/>
              </a:spcBef>
              <a:spcAft>
                <a:spcPts val="1200"/>
              </a:spcAft>
              <a:defRPr/>
            </a:pPr>
            <a:endParaRPr lang="tr" altLang="sr-Latn-RS" sz="2800" i="1" dirty="0">
              <a:ea typeface="ＭＳ Ｐゴシック" pitchFamily="34" charset="-128"/>
            </a:endParaRPr>
          </a:p>
          <a:p>
            <a:pPr algn="ctr" rtl="0" eaLnBrk="1" hangingPunct="1">
              <a:lnSpc>
                <a:spcPct val="80000"/>
              </a:lnSpc>
              <a:spcBef>
                <a:spcPts val="600"/>
              </a:spcBef>
              <a:spcAft>
                <a:spcPts val="1200"/>
              </a:spcAft>
              <a:defRPr/>
            </a:pPr>
            <a:r>
              <a:rPr lang="tr" sz="2800" b="0" i="1" u="none" baseline="0">
                <a:ea typeface="ＭＳ Ｐゴシック" pitchFamily="34" charset="-128"/>
              </a:rPr>
              <a:t>Suçlara ilişkin yargı yetkisinin belirlenmesine yönelik hükümler içerir</a:t>
            </a:r>
          </a:p>
          <a:p>
            <a:pPr algn="ctr" rtl="0" eaLnBrk="1" hangingPunct="1">
              <a:lnSpc>
                <a:spcPct val="80000"/>
              </a:lnSpc>
              <a:spcBef>
                <a:spcPts val="600"/>
              </a:spcBef>
              <a:spcAft>
                <a:spcPts val="1200"/>
              </a:spcAft>
              <a:defRPr/>
            </a:pPr>
            <a:r>
              <a:rPr lang="tr" sz="2800" b="0" i="1" u="none" baseline="0">
                <a:ea typeface="ＭＳ Ｐゴシック" pitchFamily="34" charset="-128"/>
              </a:rPr>
              <a:t>Ülkesellik ve ulusallık ilkeleri ana hatlarıyla açıklanmaktadır</a:t>
            </a:r>
          </a:p>
          <a:p>
            <a:pPr algn="ctr" rtl="0" eaLnBrk="1" hangingPunct="1">
              <a:lnSpc>
                <a:spcPct val="80000"/>
              </a:lnSpc>
              <a:spcBef>
                <a:spcPts val="600"/>
              </a:spcBef>
              <a:spcAft>
                <a:spcPts val="1200"/>
              </a:spcAft>
              <a:defRPr/>
            </a:pPr>
            <a:r>
              <a:rPr lang="tr" sz="2800" b="0" i="1" u="none" baseline="0">
                <a:ea typeface="ＭＳ Ｐゴシック" pitchFamily="34" charset="-128"/>
              </a:rPr>
              <a:t>İki devletin aynı anda yargı yetkisine sahip olduğu istişari süreçler</a:t>
            </a:r>
          </a:p>
        </p:txBody>
      </p:sp>
    </p:spTree>
    <p:extLst>
      <p:ext uri="{BB962C8B-B14F-4D97-AF65-F5344CB8AC3E}">
        <p14:creationId xmlns:p14="http://schemas.microsoft.com/office/powerpoint/2010/main" val="7877722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0B3BF641-E1A4-4005-989C-3B68B988DD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1545" y="1078925"/>
            <a:ext cx="4298867" cy="5509200"/>
          </a:xfrm>
          <a:prstGeom prst="rect">
            <a:avLst/>
          </a:prstGeom>
        </p:spPr>
        <p:txBody>
          <a:bodyPr wrap="square">
            <a:spAutoFit/>
          </a:bodyPr>
          <a:lstStyle/>
          <a:p>
            <a:pPr marL="342900" indent="-342900" algn="just" rtl="0">
              <a:buFont typeface="+mj-lt"/>
              <a:buAutoNum type="arabicPeriod"/>
            </a:pPr>
            <a:r>
              <a:rPr lang="tr" sz="1600" b="0" i="0" u="none" baseline="0"/>
              <a:t>Taraflardan her biri, bu Sözleşmede Madde 2-11 arasında belirlenen ve aşağıdaki şekilde işlenen suçlara ilişkin yargı yetkisini belirlemek için gerekli olabilecek yasal ve diğer önlemleri alır: </a:t>
            </a:r>
          </a:p>
          <a:p>
            <a:pPr marL="800100" lvl="1" indent="-342900" algn="just" rtl="0">
              <a:buFont typeface="+mj-lt"/>
              <a:buAutoNum type="alphaLcPeriod"/>
            </a:pPr>
            <a:r>
              <a:rPr lang="tr" sz="1600" b="0" i="0" u="none" baseline="0"/>
              <a:t> </a:t>
            </a:r>
            <a:r>
              <a:rPr lang="tr" sz="1600" b="1" i="0" u="none" baseline="0">
                <a:solidFill>
                  <a:srgbClr val="C00000"/>
                </a:solidFill>
              </a:rPr>
              <a:t>topraklarında</a:t>
            </a:r>
            <a:r>
              <a:rPr lang="tr" sz="1600" b="0" i="0" u="none" baseline="0"/>
              <a:t> veya </a:t>
            </a:r>
          </a:p>
          <a:p>
            <a:pPr marL="800100" lvl="1" indent="-342900" algn="just" rtl="0">
              <a:buFont typeface="+mj-lt"/>
              <a:buAutoNum type="alphaLcPeriod"/>
            </a:pPr>
            <a:r>
              <a:rPr lang="tr" sz="1600" b="0" i="0" u="none" baseline="0"/>
              <a:t>Tarafın bayrağını taşıyan bir gemide veya </a:t>
            </a:r>
          </a:p>
          <a:p>
            <a:pPr marL="800100" lvl="1" indent="-342900" algn="just" rtl="0">
              <a:buFont typeface="+mj-lt"/>
              <a:buAutoNum type="alphaLcPeriod"/>
            </a:pPr>
            <a:r>
              <a:rPr lang="tr" sz="1600" b="0" i="0" u="none" baseline="0"/>
              <a:t>Tarafın kanunları kapsamında tescil edilmiş bir uçakta veya </a:t>
            </a:r>
          </a:p>
          <a:p>
            <a:pPr marL="800100" lvl="1" indent="-342900" algn="just" rtl="0">
              <a:buFont typeface="+mj-lt"/>
              <a:buAutoNum type="alphaLcPeriod"/>
            </a:pPr>
            <a:r>
              <a:rPr lang="tr" sz="1600" b="0" i="0" u="none" baseline="0"/>
              <a:t>söz konusu suç, işlendiği yerdeki ceza kanunları kapsamında ceza uygulanmasını gerektiriyorsa veya herhangi bir devletin bölgesel yargı alanının dışında işlenmişse, Tarafın bir vatandaşı tarafından. </a:t>
            </a:r>
          </a:p>
          <a:p>
            <a:pPr marL="342900" indent="-342900" algn="just" rtl="0">
              <a:buFont typeface="+mj-lt"/>
              <a:buAutoNum type="arabicPeriod"/>
            </a:pPr>
            <a:endParaRPr lang="tr" sz="1600" dirty="0"/>
          </a:p>
          <a:p>
            <a:pPr marL="342900" indent="-342900" algn="just" rtl="0">
              <a:buFont typeface="+mj-lt"/>
              <a:buAutoNum type="arabicPeriod"/>
            </a:pPr>
            <a:r>
              <a:rPr lang="tr" sz="1600" b="0" i="0" u="none" baseline="0"/>
              <a:t>Taraflardan her biri, bu maddede paragraf 1.b-1.d arasında belirtilen yargı yetkisi kurallarını veya herhangi bir kısmını uygulamama veya yalnızca belirtli durum ve koşullarda uygulama hakkını saklı tutabilir.</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078925"/>
            <a:ext cx="4465355" cy="3262432"/>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Ülkesellik ilkesine dayanır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Her bir Tarafın kendi topraklarında işlenen suçları cezalandırmasını gerektirir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Örneğin aşağıdaki durumlarda ülkesel/bölgesel yargı yetkisi iddia edilebilir:</a:t>
            </a:r>
          </a:p>
          <a:p>
            <a:pPr marL="800100" lvl="1" indent="-342900" algn="just" rtl="0">
              <a:buFont typeface="Calibri" panose="020F0502020204030204" pitchFamily="34" charset="0"/>
              <a:buChar char="‐"/>
            </a:pPr>
            <a:r>
              <a:rPr lang="tr" sz="1600" b="0" i="0" u="none" baseline="0"/>
              <a:t>Hem bir bilgisayar sistemine saldıran kişi hem de mağdur bilgisayar sistemi ülkenin topraklarında yer alıyorsa</a:t>
            </a:r>
          </a:p>
          <a:p>
            <a:pPr marL="800100" lvl="1" indent="-342900" algn="just" rtl="0">
              <a:buFont typeface="Calibri" panose="020F0502020204030204" pitchFamily="34" charset="0"/>
              <a:buChar char="‐"/>
            </a:pPr>
            <a:r>
              <a:rPr lang="tr" sz="1600" b="0" i="0" u="none" baseline="0"/>
              <a:t>Mağdur bilgisayar sistemi ülkenin topraklarında yer alıyorsa ancak saldırgan başka bir yerdeyse</a:t>
            </a:r>
          </a:p>
        </p:txBody>
      </p:sp>
    </p:spTree>
    <p:extLst>
      <p:ext uri="{BB962C8B-B14F-4D97-AF65-F5344CB8AC3E}">
        <p14:creationId xmlns:p14="http://schemas.microsoft.com/office/powerpoint/2010/main" val="2116449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pPr algn="l" rtl="0"/>
            <a:r>
              <a:rPr lang="tr" b="1" i="0" u="none" baseline="0" dirty="0">
                <a:latin typeface="+mn-lt"/>
              </a:rPr>
              <a:t>Depolanan </a:t>
            </a:r>
            <a:r>
              <a:rPr lang="tr" b="1" i="0" u="none" baseline="0" dirty="0" smtClean="0">
                <a:latin typeface="+mn-lt"/>
              </a:rPr>
              <a:t>bİLGİsayar verİlerİNİn aranmasI </a:t>
            </a:r>
            <a:r>
              <a:rPr lang="tr" b="1" i="0" u="none" baseline="0" dirty="0">
                <a:latin typeface="+mn-lt"/>
              </a:rPr>
              <a:t>ve bunlara el </a:t>
            </a:r>
            <a:r>
              <a:rPr lang="tr" b="1" i="0" u="none" baseline="0" dirty="0" smtClean="0">
                <a:latin typeface="+mn-lt"/>
              </a:rPr>
              <a:t>koyulmasI</a:t>
            </a:r>
            <a:endParaRPr lang="tr" dirty="0">
              <a:latin typeface="+mn-lt"/>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pPr algn="l" rtl="0"/>
            <a:r>
              <a:rPr lang="tr" b="0" i="0" u="none" baseline="0" dirty="0"/>
              <a:t>Budapeşte Sözleşmesi Kapsamındaki Usule İlişkin Yetkiler (Kısım 2)</a:t>
            </a: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Bölüm 1</a:t>
            </a:r>
            <a:endParaRPr lang="tr" sz="2000" dirty="0">
              <a:solidFill>
                <a:schemeClr val="bg1"/>
              </a:solidFill>
              <a:latin typeface="Verdana" charset="0"/>
              <a:cs typeface="Verdana" charset="0"/>
            </a:endParaRPr>
          </a:p>
        </p:txBody>
      </p:sp>
      <p:sp>
        <p:nvSpPr>
          <p:cNvPr id="12" name="Slide Number Placeholder 4">
            <a:extLst>
              <a:ext uri="{FF2B5EF4-FFF2-40B4-BE49-F238E27FC236}">
                <a16:creationId xmlns:a16="http://schemas.microsoft.com/office/drawing/2014/main" id="{4120CC53-4CBC-4E13-B00B-B6842626CCD1}"/>
              </a:ext>
            </a:extLst>
          </p:cNvPr>
          <p:cNvSpPr txBox="1">
            <a:spLocks/>
          </p:cNvSpPr>
          <p:nvPr/>
        </p:nvSpPr>
        <p:spPr>
          <a:xfrm>
            <a:off x="7086600" y="6588125"/>
            <a:ext cx="2057400" cy="285810"/>
          </a:xfrm>
        </p:spPr>
        <p:txBody>
          <a:bodyPr/>
          <a:lstStyle>
            <a:defPPr>
              <a:defRPr lang="t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rtl="0"/>
            <a:fld id="{49C04F3A-82BD-4011-AADB-1F79FD7DF4BC}" type="slidenum">
              <a:rPr sz="900" b="1">
                <a:solidFill>
                  <a:schemeClr val="bg1"/>
                </a:solidFill>
                <a:latin typeface="Verdana" panose="020B0604030504040204" pitchFamily="34" charset="0"/>
                <a:ea typeface="Verdana" panose="020B0604030504040204" pitchFamily="34" charset="0"/>
              </a:rPr>
              <a:pPr algn="r"/>
              <a:t>5</a:t>
            </a:fld>
            <a:endParaRPr lang="tr"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B8F00032-7A6B-4E98-AF16-C047A405DBB3}"/>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1545" y="1094083"/>
            <a:ext cx="4298867" cy="5509200"/>
          </a:xfrm>
          <a:prstGeom prst="rect">
            <a:avLst/>
          </a:prstGeom>
        </p:spPr>
        <p:txBody>
          <a:bodyPr wrap="square">
            <a:spAutoFit/>
          </a:bodyPr>
          <a:lstStyle/>
          <a:p>
            <a:pPr marL="342900" indent="-342900" algn="just" rtl="0">
              <a:buFont typeface="+mj-lt"/>
              <a:buAutoNum type="arabicPeriod"/>
            </a:pPr>
            <a:r>
              <a:rPr lang="tr" sz="1600" b="0" i="0" u="none" baseline="0"/>
              <a:t>Taraflardan her biri, bu Sözleşmede Madde 2-11 arasında belirlenen ve aşağıdaki şekilde işlenen suçlara ilişkin yargı yetkisini belirlemek için gerekli olabilecek yasal ve diğer önlemleri alır: </a:t>
            </a:r>
          </a:p>
          <a:p>
            <a:pPr marL="800100" lvl="1" indent="-342900" algn="just" rtl="0">
              <a:buFont typeface="+mj-lt"/>
              <a:buAutoNum type="alphaLcPeriod"/>
            </a:pPr>
            <a:r>
              <a:rPr lang="tr" sz="1600" b="0" i="0" u="none" baseline="0"/>
              <a:t>topraklarında veya </a:t>
            </a:r>
          </a:p>
          <a:p>
            <a:pPr marL="800100" lvl="1" indent="-342900" algn="just" rtl="0">
              <a:buFont typeface="+mj-lt"/>
              <a:buAutoNum type="alphaLcPeriod"/>
            </a:pPr>
            <a:r>
              <a:rPr lang="tr" sz="1600" b="0" i="0" u="none" baseline="0"/>
              <a:t>Tarafın </a:t>
            </a:r>
            <a:r>
              <a:rPr lang="tr" sz="1600" b="1" i="0" u="none" baseline="0">
                <a:solidFill>
                  <a:srgbClr val="C00000"/>
                </a:solidFill>
              </a:rPr>
              <a:t>bayrağını taşıyan bir gemide</a:t>
            </a:r>
            <a:r>
              <a:rPr lang="tr" sz="1600" b="0" i="0" u="none" baseline="0"/>
              <a:t> veya </a:t>
            </a:r>
          </a:p>
          <a:p>
            <a:pPr marL="800100" lvl="1" indent="-342900" algn="just" rtl="0">
              <a:buFont typeface="+mj-lt"/>
              <a:buAutoNum type="alphaLcPeriod"/>
            </a:pPr>
            <a:r>
              <a:rPr lang="tr" sz="1600" b="0" i="0" u="none" baseline="0"/>
              <a:t>Tarafın </a:t>
            </a:r>
            <a:r>
              <a:rPr lang="tr" sz="1600" b="1" i="0" u="none" baseline="0">
                <a:solidFill>
                  <a:srgbClr val="C00000"/>
                </a:solidFill>
              </a:rPr>
              <a:t>kanunları kapsamında tescil edilmiş bir uçakta</a:t>
            </a:r>
            <a:r>
              <a:rPr lang="tr" sz="1600" b="0" i="0" u="none" baseline="0"/>
              <a:t> veya </a:t>
            </a:r>
          </a:p>
          <a:p>
            <a:pPr marL="800100" lvl="1" indent="-342900" algn="just" rtl="0">
              <a:buFont typeface="+mj-lt"/>
              <a:buAutoNum type="alphaLcPeriod"/>
            </a:pPr>
            <a:r>
              <a:rPr lang="tr" sz="1600" b="0" i="0" u="none" baseline="0"/>
              <a:t>söz konusu suç, işlendiği yerdeki ceza kanunları kapsamında ceza uygulanmasını gerektiriyorsa veya herhangi bir devletin bölgesel yargı alanının dışında işlenmişse, Tarafın bir vatandaşı tarafından. </a:t>
            </a:r>
          </a:p>
          <a:p>
            <a:pPr marL="342900" indent="-342900" algn="just" rtl="0">
              <a:buFont typeface="+mj-lt"/>
              <a:buAutoNum type="arabicPeriod"/>
            </a:pPr>
            <a:endParaRPr lang="tr" sz="1600" dirty="0"/>
          </a:p>
          <a:p>
            <a:pPr marL="342900" indent="-342900" algn="just" rtl="0">
              <a:buFont typeface="+mj-lt"/>
              <a:buAutoNum type="arabicPeriod"/>
            </a:pPr>
            <a:r>
              <a:rPr lang="tr" sz="1600" b="0" i="0" u="none" baseline="0"/>
              <a:t>Taraflardan her biri, bu maddede paragraf 1.b-1.d arasında belirtilen yargı yetkisi kurallarını veya herhangi bir kısmını uygulamama veya yalnızca belirtli durum ve koşullarda uygulama hakkını saklı tutabilir.</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094083"/>
            <a:ext cx="4465355" cy="3477875"/>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a:t>Ülkesellik ilkesinin farklı bir biçimi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Birçok ülke genellikle, bayrağını taşıyan gemileri veya kanunları kapsamında tescil edilmiş uçakları topraklarının bir uzantısı gibi görerek bunlar üzerinde yargı yetkisi iddia eder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Suçun işlendiği anda gemi veya uçağın söz konusu topraklarda olmadığı durumların dahil edilmesi faydalıdır </a:t>
            </a:r>
          </a:p>
        </p:txBody>
      </p:sp>
    </p:spTree>
    <p:extLst>
      <p:ext uri="{BB962C8B-B14F-4D97-AF65-F5344CB8AC3E}">
        <p14:creationId xmlns:p14="http://schemas.microsoft.com/office/powerpoint/2010/main" val="1292209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792417BA-DC5A-42C5-9271-07C9E2B429B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1545" y="1128776"/>
            <a:ext cx="4298867" cy="5509200"/>
          </a:xfrm>
          <a:prstGeom prst="rect">
            <a:avLst/>
          </a:prstGeom>
        </p:spPr>
        <p:txBody>
          <a:bodyPr wrap="square">
            <a:spAutoFit/>
          </a:bodyPr>
          <a:lstStyle/>
          <a:p>
            <a:pPr marL="342900" indent="-342900" algn="just" rtl="0">
              <a:buFont typeface="+mj-lt"/>
              <a:buAutoNum type="arabicPeriod"/>
            </a:pPr>
            <a:r>
              <a:rPr lang="tr" sz="1600" b="0" i="0" u="none" baseline="0"/>
              <a:t>Taraflardan her biri, bu Sözleşmede Madde 2-11 arasında belirlenen ve aşağıdaki şekilde işlenen suçlara ilişkin yargı yetkisini belirlemek için gerekli olabilecek yasal ve diğer önlemleri alır: </a:t>
            </a:r>
          </a:p>
          <a:p>
            <a:pPr marL="800100" lvl="1" indent="-342900" algn="just" rtl="0">
              <a:buFont typeface="+mj-lt"/>
              <a:buAutoNum type="alphaLcPeriod"/>
            </a:pPr>
            <a:r>
              <a:rPr lang="tr" sz="1600" b="0" i="0" u="none" baseline="0"/>
              <a:t>topraklarında veya </a:t>
            </a:r>
          </a:p>
          <a:p>
            <a:pPr marL="800100" lvl="1" indent="-342900" algn="just" rtl="0">
              <a:buFont typeface="+mj-lt"/>
              <a:buAutoNum type="alphaLcPeriod"/>
            </a:pPr>
            <a:r>
              <a:rPr lang="tr" sz="1600" b="0" i="0" u="none" baseline="0"/>
              <a:t>Tarafın bayrağını taşıyan bir gemide veya </a:t>
            </a:r>
          </a:p>
          <a:p>
            <a:pPr marL="800100" lvl="1" indent="-342900" algn="just" rtl="0">
              <a:buFont typeface="+mj-lt"/>
              <a:buAutoNum type="alphaLcPeriod"/>
            </a:pPr>
            <a:r>
              <a:rPr lang="tr" sz="1600" b="0" i="0" u="none" baseline="0"/>
              <a:t>Tarafın kanunları kapsamında tescil edilmiş bir uçakta veya </a:t>
            </a:r>
          </a:p>
          <a:p>
            <a:pPr marL="800100" lvl="1" indent="-342900" algn="just" rtl="0">
              <a:buFont typeface="+mj-lt"/>
              <a:buAutoNum type="alphaLcPeriod"/>
            </a:pPr>
            <a:r>
              <a:rPr lang="tr" sz="1600" b="0" i="0" u="none" baseline="0"/>
              <a:t>söz konusu suç, </a:t>
            </a:r>
            <a:r>
              <a:rPr lang="tr" sz="1600" b="1" i="0" u="none" baseline="0">
                <a:solidFill>
                  <a:srgbClr val="C00000"/>
                </a:solidFill>
              </a:rPr>
              <a:t>işlendiği yerdeki ceza kanunları kapsamında ceza uygulanmasını gerektiriyorsa</a:t>
            </a:r>
            <a:r>
              <a:rPr lang="tr" sz="1600" b="0" i="0" u="none" baseline="0"/>
              <a:t> veya </a:t>
            </a:r>
            <a:r>
              <a:rPr lang="tr" sz="1600" b="1" i="0" u="none" baseline="0">
                <a:solidFill>
                  <a:srgbClr val="FF0000"/>
                </a:solidFill>
              </a:rPr>
              <a:t>herhangi bir devletin bölgesel yargı alanının dışında</a:t>
            </a:r>
            <a:r>
              <a:rPr lang="tr" sz="1600" b="0" i="0" u="none" baseline="0"/>
              <a:t> işlenmişse, </a:t>
            </a:r>
            <a:r>
              <a:rPr lang="tr" sz="1600" b="1" i="0" u="none" baseline="0">
                <a:solidFill>
                  <a:srgbClr val="C00000"/>
                </a:solidFill>
              </a:rPr>
              <a:t>Tarafın bir vatandaşı</a:t>
            </a:r>
            <a:r>
              <a:rPr lang="tr" sz="1600" b="0" i="0" u="none" baseline="0"/>
              <a:t> tarafından. </a:t>
            </a:r>
          </a:p>
          <a:p>
            <a:pPr marL="342900" indent="-342900" algn="just" rtl="0">
              <a:buFont typeface="+mj-lt"/>
              <a:buAutoNum type="arabicPeriod"/>
            </a:pPr>
            <a:endParaRPr lang="tr" sz="1600" dirty="0"/>
          </a:p>
          <a:p>
            <a:pPr marL="342900" indent="-342900" algn="just" rtl="0">
              <a:buFont typeface="+mj-lt"/>
              <a:buAutoNum type="arabicPeriod"/>
            </a:pPr>
            <a:r>
              <a:rPr lang="tr" sz="1600" b="0" i="0" u="none" baseline="0"/>
              <a:t>Taraflardan her biri, bu maddede paragraf 1.b-1.d arasında belirtilen yargı yetkisi kurallarını veya herhangi bir kısmını uygulamama veya yalnızca belirtli durum ve koşullarda uygulama hakkını saklı tutabilir.</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128776"/>
            <a:ext cx="4465355" cy="4093428"/>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a:t>Birçok medeni ülkenin kabul ettiği ülkesellik ilkesine dayanır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Bir devletin vatandaşlarının başka topraklardayken bile kanunlarına uymasını gerektirir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Bu ilke yalnızca aşağıdaki durumlarda geçerlidir:</a:t>
            </a:r>
          </a:p>
          <a:p>
            <a:pPr marL="800100" lvl="1" indent="-342900" algn="just" rtl="0">
              <a:buFont typeface="Calibri" panose="020F0502020204030204" pitchFamily="34" charset="0"/>
              <a:buChar char="‐"/>
            </a:pPr>
            <a:r>
              <a:rPr lang="tr" b="0" i="0" u="none" baseline="0"/>
              <a:t>fiil, gerçekleştirildiği topraklarda da bir suçsa </a:t>
            </a:r>
          </a:p>
          <a:p>
            <a:pPr marL="800100" lvl="1" indent="-342900" algn="just" rtl="0">
              <a:buFont typeface="Calibri" panose="020F0502020204030204" pitchFamily="34" charset="0"/>
              <a:buChar char="‐"/>
            </a:pPr>
            <a:r>
              <a:rPr lang="tr" b="0" i="0" u="none" baseline="0"/>
              <a:t>fiil, başka bir devletin yargı alanında gerçekleştirilmediyse </a:t>
            </a:r>
          </a:p>
        </p:txBody>
      </p:sp>
    </p:spTree>
    <p:extLst>
      <p:ext uri="{BB962C8B-B14F-4D97-AF65-F5344CB8AC3E}">
        <p14:creationId xmlns:p14="http://schemas.microsoft.com/office/powerpoint/2010/main" val="5962847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D6B09DD1-51FA-465F-8AE8-FE1BF5EA68BD}"/>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34121" y="1150005"/>
            <a:ext cx="4298867" cy="5509200"/>
          </a:xfrm>
          <a:prstGeom prst="rect">
            <a:avLst/>
          </a:prstGeom>
        </p:spPr>
        <p:txBody>
          <a:bodyPr wrap="square">
            <a:spAutoFit/>
          </a:bodyPr>
          <a:lstStyle/>
          <a:p>
            <a:pPr marL="342900" indent="-342900" algn="just" rtl="0">
              <a:buFont typeface="+mj-lt"/>
              <a:buAutoNum type="arabicPeriod"/>
            </a:pPr>
            <a:r>
              <a:rPr lang="tr" sz="1600" b="0" i="0" u="none" baseline="0"/>
              <a:t>Taraflardan her biri, bu Sözleşmede Madde 2-11 arasında belirlenen ve aşağıdaki şekilde işlenen suçlara ilişkin yargı yetkisini belirlemek için gerekli olabilecek yasal ve diğer önlemleri alır: </a:t>
            </a:r>
          </a:p>
          <a:p>
            <a:pPr marL="800100" lvl="1" indent="-342900" algn="just" rtl="0">
              <a:buFont typeface="+mj-lt"/>
              <a:buAutoNum type="alphaLcPeriod"/>
            </a:pPr>
            <a:r>
              <a:rPr lang="tr" sz="1600" b="0" i="0" u="none" baseline="0"/>
              <a:t>topraklarında veya </a:t>
            </a:r>
          </a:p>
          <a:p>
            <a:pPr marL="800100" lvl="1" indent="-342900" algn="just" rtl="0">
              <a:buFont typeface="+mj-lt"/>
              <a:buAutoNum type="alphaLcPeriod"/>
            </a:pPr>
            <a:r>
              <a:rPr lang="tr" sz="1600" b="0" i="0" u="none" baseline="0"/>
              <a:t>Tarafın bayrağını taşıyan bir gemide veya </a:t>
            </a:r>
          </a:p>
          <a:p>
            <a:pPr marL="800100" lvl="1" indent="-342900" algn="just" rtl="0">
              <a:buFont typeface="+mj-lt"/>
              <a:buAutoNum type="alphaLcPeriod"/>
            </a:pPr>
            <a:r>
              <a:rPr lang="tr" sz="1600" b="0" i="0" u="none" baseline="0"/>
              <a:t>Tarafın kanunları kapsamında tescil edilmiş bir uçakta veya </a:t>
            </a:r>
          </a:p>
          <a:p>
            <a:pPr marL="800100" lvl="1" indent="-342900" algn="just" rtl="0">
              <a:buFont typeface="+mj-lt"/>
              <a:buAutoNum type="alphaLcPeriod"/>
            </a:pPr>
            <a:r>
              <a:rPr lang="tr" sz="1600" b="0" i="0" u="none" baseline="0"/>
              <a:t>söz konusu suç, işlendiği yerdeki ceza kanunları kapsamında ceza uygulanmasını gerektiriyorsa veya herhangi bir devletin bölgesel yargı alanının dışında işlenmişse, Tarafın bir vatandaşı tarafından. </a:t>
            </a:r>
          </a:p>
          <a:p>
            <a:pPr marL="342900" indent="-342900" algn="just" rtl="0">
              <a:buFont typeface="+mj-lt"/>
              <a:buAutoNum type="arabicPeriod"/>
            </a:pPr>
            <a:endParaRPr lang="tr" sz="1600" dirty="0"/>
          </a:p>
          <a:p>
            <a:pPr marL="342900" indent="-342900" algn="just" rtl="0">
              <a:buFont typeface="+mj-lt"/>
              <a:buAutoNum type="arabicPeriod"/>
            </a:pPr>
            <a:r>
              <a:rPr lang="tr" sz="1600" b="0" i="0" u="none" baseline="0"/>
              <a:t>Taraflardan her biri, bu maddede </a:t>
            </a:r>
            <a:r>
              <a:rPr lang="tr" sz="1600" b="1" i="0" u="none" baseline="0">
                <a:solidFill>
                  <a:srgbClr val="C00000"/>
                </a:solidFill>
              </a:rPr>
              <a:t>paragraf 1.b-1.d arasında belirtilen yargı yetkisi kurallarını veya herhangi bir kısmını uygulamama veya yalnızca belirtli durum ve koşullarda uygulama hakkını</a:t>
            </a:r>
            <a:r>
              <a:rPr lang="tr" sz="1600" b="0" i="0" u="none" baseline="0"/>
              <a:t> saklı tutabilir.</a:t>
            </a:r>
          </a:p>
        </p:txBody>
      </p:sp>
      <p:sp>
        <p:nvSpPr>
          <p:cNvPr id="6" name="Rectangle 5">
            <a:extLst>
              <a:ext uri="{FF2B5EF4-FFF2-40B4-BE49-F238E27FC236}">
                <a16:creationId xmlns:a16="http://schemas.microsoft.com/office/drawing/2014/main" id="{524B6456-681F-2F44-A01A-AD3514E81BD2}"/>
              </a:ext>
            </a:extLst>
          </p:cNvPr>
          <p:cNvSpPr/>
          <p:nvPr/>
        </p:nvSpPr>
        <p:spPr>
          <a:xfrm>
            <a:off x="4544524" y="1150005"/>
            <a:ext cx="4465355" cy="3370153"/>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Devletler, aşağıdaki şekilde işlenen suçlara ilişkin yargı yetkisini tamamen veya kısmen uygulamamayı seçebilir: </a:t>
            </a:r>
          </a:p>
          <a:p>
            <a:pPr marL="742950" lvl="1" indent="-285750" algn="just" rtl="0">
              <a:buFont typeface="Calibri Light" panose="020F0302020204030204" pitchFamily="34" charset="0"/>
              <a:buChar char="‐"/>
            </a:pPr>
            <a:r>
              <a:rPr lang="tr" b="0" i="0" u="none" baseline="0" dirty="0"/>
              <a:t>bayrağını taşıyan bir gemide veya</a:t>
            </a:r>
          </a:p>
          <a:p>
            <a:pPr marL="742950" lvl="1" indent="-285750" algn="just" rtl="0">
              <a:buFont typeface="Calibri Light" panose="020F0302020204030204" pitchFamily="34" charset="0"/>
              <a:buChar char="‐"/>
            </a:pPr>
            <a:r>
              <a:rPr lang="tr" b="0" i="0" u="none" baseline="0" dirty="0"/>
              <a:t>kanunları kapsamında tescil edilmiş bir uçakta</a:t>
            </a:r>
          </a:p>
          <a:p>
            <a:pPr marL="742950" lvl="1" indent="-285750" algn="just" rtl="0">
              <a:buFont typeface="Calibri Light" panose="020F0302020204030204" pitchFamily="34" charset="0"/>
              <a:buChar char="‐"/>
            </a:pPr>
            <a:r>
              <a:rPr lang="tr" b="0" i="0" u="none" baseline="0" dirty="0"/>
              <a:t>vatandaşları tarafından</a:t>
            </a:r>
          </a:p>
          <a:p>
            <a:pPr marL="342900" indent="-342900" algn="just" rtl="0">
              <a:buFont typeface="Arial" panose="020B0604020202020204" pitchFamily="34" charset="0"/>
              <a:buChar char="•"/>
            </a:pPr>
            <a:endParaRPr lang="tr" sz="2100" dirty="0"/>
          </a:p>
          <a:p>
            <a:pPr marL="342900" indent="-342900" algn="just" rtl="0">
              <a:buFont typeface="Arial" panose="020B0604020202020204" pitchFamily="34" charset="0"/>
              <a:buChar char="•"/>
            </a:pPr>
            <a:r>
              <a:rPr lang="tr" sz="2000" b="0" i="0" u="none" baseline="0" dirty="0"/>
              <a:t>Ancak, Madde 22.1.a kapsamında ülkesellik ilkesinin uygulanması zorunludur </a:t>
            </a:r>
          </a:p>
        </p:txBody>
      </p:sp>
    </p:spTree>
    <p:extLst>
      <p:ext uri="{BB962C8B-B14F-4D97-AF65-F5344CB8AC3E}">
        <p14:creationId xmlns:p14="http://schemas.microsoft.com/office/powerpoint/2010/main" val="4521100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42E02B81-1DA4-45C6-9173-35DC0CAF9C41}"/>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4298867" cy="5016758"/>
          </a:xfrm>
          <a:prstGeom prst="rect">
            <a:avLst/>
          </a:prstGeom>
        </p:spPr>
        <p:txBody>
          <a:bodyPr wrap="square">
            <a:spAutoFit/>
          </a:bodyPr>
          <a:lstStyle/>
          <a:p>
            <a:pPr marL="342900" indent="-342900" algn="just" rtl="0">
              <a:buFont typeface="+mj-lt"/>
              <a:buAutoNum type="arabicPeriod" startAt="3"/>
            </a:pPr>
            <a:r>
              <a:rPr lang="tr" sz="1600" b="0" i="0" u="none" baseline="0"/>
              <a:t>Taraflardan her biri, </a:t>
            </a:r>
            <a:r>
              <a:rPr lang="tr" sz="1600" b="1" i="0" u="none" baseline="0">
                <a:solidFill>
                  <a:srgbClr val="C00000"/>
                </a:solidFill>
              </a:rPr>
              <a:t>suçlu olduğu iddia edilen bir kişinin topraklarında bulunduğu</a:t>
            </a:r>
            <a:r>
              <a:rPr lang="tr" sz="1600" b="0" i="0" u="none" baseline="0"/>
              <a:t> ve bir iade talebi üzerine, </a:t>
            </a:r>
            <a:r>
              <a:rPr lang="tr" sz="1600" b="1" i="0" u="none" baseline="0">
                <a:solidFill>
                  <a:srgbClr val="C00000"/>
                </a:solidFill>
              </a:rPr>
              <a:t>yalnızca milliyeti nedeniyle bu kişiyi başka bir Tarafa iade etmediği</a:t>
            </a:r>
            <a:r>
              <a:rPr lang="tr" sz="1600" b="0" i="0" u="none" baseline="0"/>
              <a:t> durumlarda, bu Sözleşmedeki Madde 24 paragraf 1'de belirtilen suçlara ilişkin yargı yetkisini belirlemek için gerekli olabilecek önlemleri alır. </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0" i="0" u="none" baseline="0"/>
              <a:t>Bu Sözleşme, bir Tarafın iç hukukuna göre kullandığı herhangi bir cezai yargı yetkisine engel teşkil etmez. </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0" i="0" u="none" baseline="0"/>
              <a:t>Birden fazla Tarafın bu Sözleşmede belirlenen ve işlendiği iddia edilen bir suça ilişkin olarak yargı yetkisi iddia ettiği durumlarda, söz konusu Taraflar, mümkünse kovuşturma için en uygun yargı alanını belirlemek için istişare ederler.</a:t>
            </a:r>
          </a:p>
        </p:txBody>
      </p:sp>
      <p:sp>
        <p:nvSpPr>
          <p:cNvPr id="6" name="Rectangle 5">
            <a:extLst>
              <a:ext uri="{FF2B5EF4-FFF2-40B4-BE49-F238E27FC236}">
                <a16:creationId xmlns:a16="http://schemas.microsoft.com/office/drawing/2014/main" id="{524B6456-681F-2F44-A01A-AD3514E81BD2}"/>
              </a:ext>
            </a:extLst>
          </p:cNvPr>
          <p:cNvSpPr/>
          <p:nvPr/>
        </p:nvSpPr>
        <p:spPr>
          <a:xfrm>
            <a:off x="4570695" y="1336957"/>
            <a:ext cx="4465355" cy="2308324"/>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Taraflardan biri, bir suç işlediği iddia edilen bir kişiye ilişkin iade talebini yalnızca milliyeti nedeniyle reddederse, bu kişiye ilişkin olarak yargı yetkisine sahip olmalıdır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Bu, tarafın kendi yargı sisteminde bir soruşturma ve dava yürütmeye ilişkin hukuki imkana sahip olmasını sağlar </a:t>
            </a:r>
          </a:p>
        </p:txBody>
      </p:sp>
    </p:spTree>
    <p:extLst>
      <p:ext uri="{BB962C8B-B14F-4D97-AF65-F5344CB8AC3E}">
        <p14:creationId xmlns:p14="http://schemas.microsoft.com/office/powerpoint/2010/main" val="11586093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45C57B12-C19A-4D59-BEA0-A747396D627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1545" y="1287212"/>
            <a:ext cx="4298867" cy="4770537"/>
          </a:xfrm>
          <a:prstGeom prst="rect">
            <a:avLst/>
          </a:prstGeom>
        </p:spPr>
        <p:txBody>
          <a:bodyPr wrap="square">
            <a:spAutoFit/>
          </a:bodyPr>
          <a:lstStyle/>
          <a:p>
            <a:pPr marL="342900" indent="-342900" algn="just" rtl="0">
              <a:buFont typeface="+mj-lt"/>
              <a:buAutoNum type="arabicPeriod" startAt="3"/>
            </a:pPr>
            <a:r>
              <a:rPr lang="tr" sz="1600" b="0" i="0" u="none" baseline="0"/>
              <a:t>Taraflardan her biri, suçlu olduğu iddia edilen bir kişinin topraklarında bulunduğu ve bir iade talebi üzerine, yalnızca milliyeti nedeniyle bu kişiyi başka bir Tarafa iade etmediği durumlarda, bu Sözleşmedeki Madde 24 paragraf 1'de belirtilen suçlara ilişkin yargı yetkisini belirlemek için gerekli olabilecek önlemleri alır. </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0" i="0" u="none" baseline="0"/>
              <a:t>Bu Sözleşme, bir Tarafın </a:t>
            </a:r>
            <a:r>
              <a:rPr lang="tr" sz="1600" b="1" i="0" u="none" baseline="0">
                <a:solidFill>
                  <a:srgbClr val="C00000"/>
                </a:solidFill>
              </a:rPr>
              <a:t>iç hukukuna göre</a:t>
            </a:r>
            <a:r>
              <a:rPr lang="tr" sz="1600" b="0" i="0" u="none" baseline="0"/>
              <a:t> kullandığı </a:t>
            </a:r>
            <a:r>
              <a:rPr lang="tr" sz="1600" b="1" i="0" u="none" baseline="0">
                <a:solidFill>
                  <a:srgbClr val="C00000"/>
                </a:solidFill>
              </a:rPr>
              <a:t>herhangi bir cezai yargı yetkisine engel teşkil etmez</a:t>
            </a:r>
            <a:r>
              <a:rPr lang="tr" sz="1600" b="0" i="0" u="none" baseline="0"/>
              <a:t>.</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0" i="0" u="none" baseline="0"/>
              <a:t>Birden fazla Tarafın bu Sözleşmede belirlenen ve işlendiği iddia edilen bir suça ilişkin olarak yargı yetkisi iddia ettiği durumlarda, söz konusu Taraflar, mümkünse kovuşturma için en uygun yargı alanını belirlemek için istişare ederler.</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2246769"/>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a:t>Madde 22'de belirtilen yargı yetkisini belirlemeye yönelik kriterler kapsamlı değildir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Taraflar kendi iç hukuklarına uygun olarak cezai yargı yetkisi belirleyebilir</a:t>
            </a:r>
          </a:p>
        </p:txBody>
      </p:sp>
    </p:spTree>
    <p:extLst>
      <p:ext uri="{BB962C8B-B14F-4D97-AF65-F5344CB8AC3E}">
        <p14:creationId xmlns:p14="http://schemas.microsoft.com/office/powerpoint/2010/main" val="17182504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8643558-B987-434C-B663-5B0C95E529B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1545" y="1173033"/>
            <a:ext cx="4298867" cy="5016758"/>
          </a:xfrm>
          <a:prstGeom prst="rect">
            <a:avLst/>
          </a:prstGeom>
        </p:spPr>
        <p:txBody>
          <a:bodyPr wrap="square">
            <a:spAutoFit/>
          </a:bodyPr>
          <a:lstStyle/>
          <a:p>
            <a:pPr marL="342900" indent="-342900" algn="just" rtl="0">
              <a:buFont typeface="+mj-lt"/>
              <a:buAutoNum type="arabicPeriod" startAt="3"/>
            </a:pPr>
            <a:r>
              <a:rPr lang="tr" sz="1600" b="0" i="0" u="none" baseline="0"/>
              <a:t>Taraflardan her biri, suçlu olduğu iddia edilen bir kişinin topraklarında bulunduğu ve bir iade talebi üzerine, yalnızca milliyeti nedeniyle bu kişiyi başka bir Tarafa iade etmediği durumlarda, bu Sözleşmedeki Madde 24 paragraf 1'de belirtilen suçlara ilişkin yargı yetkisini belirlemek için gerekli olabilecek önlemleri alır. </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0" i="0" u="none" baseline="0"/>
              <a:t>Bu Sözleşme, bir Tarafın iç hukukuna göre kullandığı herhangi bir cezai yargı yetkisine engel teşkil etmez. </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1" i="0" u="none" baseline="0">
                <a:solidFill>
                  <a:srgbClr val="C00000"/>
                </a:solidFill>
              </a:rPr>
              <a:t>Birden fazla Tarafın</a:t>
            </a:r>
            <a:r>
              <a:rPr lang="tr" sz="1600" b="0" i="0" u="none" baseline="0"/>
              <a:t> bu Sözleşmede belirlenen ve işlendiği iddia edilen bir suça ilişkin olarak yargı yetkisi iddia ettiği durumlarda, söz konusu Taraflar, mümkünse </a:t>
            </a:r>
            <a:r>
              <a:rPr lang="tr" sz="1600" b="1" i="0" u="none" baseline="0">
                <a:solidFill>
                  <a:srgbClr val="C00000"/>
                </a:solidFill>
              </a:rPr>
              <a:t>kovuşturma için en uygun yargı alanını belirlemek için istişare ederler</a:t>
            </a:r>
            <a:r>
              <a:rPr lang="tr" sz="1600" b="0" i="0" u="none" baseline="0"/>
              <a:t>.</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4247317"/>
          </a:xfrm>
          <a:prstGeom prst="rect">
            <a:avLst/>
          </a:prstGeom>
        </p:spPr>
        <p:txBody>
          <a:bodyPr wrap="square">
            <a:spAutoFit/>
          </a:bodyPr>
          <a:lstStyle/>
          <a:p>
            <a:pPr marL="285750" indent="-285750" algn="just" rtl="0">
              <a:buFont typeface="Arial" panose="020B0604020202020204" pitchFamily="34" charset="0"/>
              <a:buChar char="•"/>
            </a:pPr>
            <a:r>
              <a:rPr lang="tr" b="0" i="0" u="none" baseline="0"/>
              <a:t>Birden fazla tarafın bir suça karışan bir veya daha fazla kişiye ilişkin yargı yetkisine sahip olduğu durumlar olabilir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Örneğin, İnternette gerçekleştirilen birçok virüs saldırısı, dolandırıcılık ve telif hakkı ihlalinde birçok ülkeden kurbanlar hedef alınır  </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Aynı çalışmaların başka devletlerce yürütülmesini, tanıklar için gereksiz zorlukları veya farklı devletlerin kolluk kuvvetleri arasında rekabeti önlemek için taraflar, mümkünse kovuşturma için uygun ülkeyi belirlemek üzere istişarede bulunmayı seçebilirler.</a:t>
            </a:r>
          </a:p>
        </p:txBody>
      </p:sp>
    </p:spTree>
    <p:extLst>
      <p:ext uri="{BB962C8B-B14F-4D97-AF65-F5344CB8AC3E}">
        <p14:creationId xmlns:p14="http://schemas.microsoft.com/office/powerpoint/2010/main" val="7622174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367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 hedefleri</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rtl="0">
              <a:buNone/>
            </a:pPr>
            <a:r>
              <a:rPr lang="tr" sz="3000" b="0" i="0" u="none" baseline="0" dirty="0">
                <a:latin typeface="+mn-lt"/>
                <a:ea typeface="Verdana" panose="020B0604030504040204" pitchFamily="34" charset="0"/>
              </a:rPr>
              <a:t>Bu oturumun sonunda </a:t>
            </a:r>
            <a:r>
              <a:rPr lang="tr-TR" sz="3000" b="0" i="0" u="none" baseline="0" dirty="0" smtClean="0">
                <a:latin typeface="+mn-lt"/>
                <a:ea typeface="Verdana" panose="020B0604030504040204" pitchFamily="34" charset="0"/>
              </a:rPr>
              <a:t>katılımcılar</a:t>
            </a:r>
            <a:r>
              <a:rPr lang="tr" sz="3000" b="0" i="0" u="none" baseline="0" dirty="0" smtClean="0">
                <a:latin typeface="+mn-lt"/>
                <a:ea typeface="Verdana" panose="020B0604030504040204" pitchFamily="34" charset="0"/>
              </a:rPr>
              <a:t>:</a:t>
            </a:r>
            <a:endParaRPr lang="tr" sz="3000" b="0" i="0" u="none" baseline="0" dirty="0">
              <a:latin typeface="+mn-lt"/>
              <a:ea typeface="Verdana" panose="020B0604030504040204" pitchFamily="34" charset="0"/>
            </a:endParaRPr>
          </a:p>
          <a:p>
            <a:pPr algn="just" rtl="0"/>
            <a:r>
              <a:rPr lang="tr" sz="2700" b="0" i="0" u="none" baseline="0" dirty="0">
                <a:latin typeface="+mn-lt"/>
                <a:ea typeface="Verdana" panose="020B0604030504040204" pitchFamily="34" charset="0"/>
              </a:rPr>
              <a:t>Budapeşte Sözleşmesi kapsamındaki usule ilişkin yetkilerin kapsamını anlamış olacak,</a:t>
            </a:r>
          </a:p>
          <a:p>
            <a:pPr algn="just" rtl="0"/>
            <a:r>
              <a:rPr lang="tr" sz="2700" b="0" i="0" u="none" baseline="0" dirty="0">
                <a:latin typeface="+mn-lt"/>
                <a:ea typeface="Verdana" panose="020B0604030504040204" pitchFamily="34" charset="0"/>
              </a:rPr>
              <a:t>Usule ilişkin yetkilerin uygulanmasıyla ilgili uygun koşullar ve koruma önlemlerini tartışabilecek,</a:t>
            </a:r>
          </a:p>
          <a:p>
            <a:pPr algn="just" rtl="0"/>
            <a:r>
              <a:rPr lang="tr" sz="2700" b="0" i="0" u="none" baseline="0" dirty="0">
                <a:latin typeface="+mn-lt"/>
                <a:ea typeface="Verdana" panose="020B0604030504040204" pitchFamily="34" charset="0"/>
              </a:rPr>
              <a:t>Şu usule ilişkin yetkilerin unsurlarını sayabilecektir:  </a:t>
            </a:r>
          </a:p>
          <a:p>
            <a:pPr lvl="1" algn="just" rtl="0"/>
            <a:r>
              <a:rPr lang="tr" sz="2600" b="0" i="0" u="none" baseline="0" dirty="0">
                <a:latin typeface="+mn-lt"/>
                <a:ea typeface="Verdana" panose="020B0604030504040204" pitchFamily="34" charset="0"/>
              </a:rPr>
              <a:t>Depolanan bilgisayar verilerinin hızlandırılmış koruma altına alınması</a:t>
            </a:r>
          </a:p>
          <a:p>
            <a:pPr lvl="1" algn="just" rtl="0"/>
            <a:r>
              <a:rPr lang="tr" sz="2600" b="0" i="0" u="none" baseline="0" dirty="0">
                <a:latin typeface="+mn-lt"/>
                <a:ea typeface="Verdana" panose="020B0604030504040204" pitchFamily="34" charset="0"/>
              </a:rPr>
              <a:t>Trafik verilerinin hızlandırılmış koruma altına alınması ve kısmi ifşası </a:t>
            </a:r>
          </a:p>
          <a:p>
            <a:pPr lvl="1" algn="just" rtl="0"/>
            <a:r>
              <a:rPr lang="tr" sz="2600" b="0" i="0" u="none" baseline="0" dirty="0">
                <a:latin typeface="+mn-lt"/>
                <a:ea typeface="Verdana" panose="020B0604030504040204" pitchFamily="34" charset="0"/>
              </a:rPr>
              <a:t>Sunma emri</a:t>
            </a:r>
          </a:p>
        </p:txBody>
      </p:sp>
    </p:spTree>
    <p:extLst>
      <p:ext uri="{BB962C8B-B14F-4D97-AF65-F5344CB8AC3E}">
        <p14:creationId xmlns:p14="http://schemas.microsoft.com/office/powerpoint/2010/main" val="245166123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algn="l" rtl="0" eaLnBrk="1" hangingPunct="1">
              <a:defRPr/>
            </a:pPr>
            <a:endParaRPr lang="tr"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400" b="1" i="0" u="none" baseline="0">
                <a:latin typeface="Verdana" panose="020B0604030504040204" pitchFamily="34" charset="0"/>
              </a:rPr>
              <a:t>Adli Personel için Siber Suçlar ve Elektronik Delillere İlişkin Giriş Eğitimi</a:t>
            </a:r>
            <a:endParaRPr lang="tr" altLang="en-US" sz="1400" i="1" dirty="0">
              <a:latin typeface="Verdana" panose="020B0604030504040204" pitchFamily="34" charset="0"/>
            </a:endParaRP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3600" b="1" i="0" u="none" baseline="0">
                <a:latin typeface="Verdana" panose="020B0604030504040204" pitchFamily="34" charset="0"/>
              </a:rPr>
              <a:t>Teşekkürler</a:t>
            </a:r>
            <a:endParaRPr lang="tr" altLang="en-US" sz="16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r>
              <a:rPr lang="tr" sz="1800" b="1" i="0" u="none" baseline="0">
                <a:latin typeface="Verdana" panose="020B0604030504040204" pitchFamily="34" charset="0"/>
              </a:rPr>
              <a:t>Xxxxx XXXXXXXX</a:t>
            </a:r>
          </a:p>
          <a:p>
            <a:pPr algn="ctr" rtl="0" eaLnBrk="1" hangingPunct="1">
              <a:spcBef>
                <a:spcPct val="0"/>
              </a:spcBef>
              <a:buFontTx/>
              <a:buNone/>
            </a:pPr>
            <a:endParaRPr lang="tr" altLang="en-US" sz="600" dirty="0">
              <a:latin typeface="Verdana" panose="020B0604030504040204" pitchFamily="34" charset="0"/>
            </a:endParaRPr>
          </a:p>
          <a:p>
            <a:pPr algn="ctr" rtl="0" eaLnBrk="1" hangingPunct="1">
              <a:spcBef>
                <a:spcPct val="0"/>
              </a:spcBef>
              <a:buFontTx/>
              <a:buNone/>
            </a:pPr>
            <a:r>
              <a:rPr lang="tr" sz="1400" b="0" i="1" u="none" baseline="0">
                <a:latin typeface="Verdana" panose="020B0604030504040204" pitchFamily="34" charset="0"/>
              </a:rPr>
              <a:t>Avrupa Konseyi</a:t>
            </a:r>
          </a:p>
          <a:p>
            <a:pPr algn="ctr" rtl="0" eaLnBrk="1" hangingPunct="1">
              <a:spcBef>
                <a:spcPct val="0"/>
              </a:spcBef>
              <a:buFontTx/>
              <a:buNone/>
            </a:pPr>
            <a:endParaRPr lang="tr" altLang="en-US" sz="1400" b="1" dirty="0">
              <a:solidFill>
                <a:srgbClr val="2F618F"/>
              </a:solidFill>
              <a:latin typeface="Verdana" panose="020B0604030504040204" pitchFamily="34" charset="0"/>
              <a:hlinkClick r:id="rId3"/>
            </a:endParaRPr>
          </a:p>
          <a:p>
            <a:pPr algn="ctr" rtl="0" eaLnBrk="1" hangingPunct="1">
              <a:spcBef>
                <a:spcPct val="0"/>
              </a:spcBef>
              <a:buFontTx/>
              <a:buNone/>
            </a:pPr>
            <a:r>
              <a:rPr lang="tr" sz="1200" b="1" i="0" u="none" baseline="0">
                <a:solidFill>
                  <a:srgbClr val="2F618F"/>
                </a:solidFill>
                <a:latin typeface="Verdana" panose="020B0604030504040204" pitchFamily="34" charset="0"/>
              </a:rPr>
              <a:t>e-posta</a:t>
            </a: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400" b="1" dirty="0">
              <a:latin typeface="Verdana" panose="020B0604030504040204" pitchFamily="34" charset="0"/>
            </a:endParaRPr>
          </a:p>
          <a:p>
            <a:pPr algn="ctr" rtl="0" eaLnBrk="1" hangingPunct="1">
              <a:spcBef>
                <a:spcPct val="0"/>
              </a:spcBef>
              <a:buFontTx/>
              <a:buNone/>
            </a:pPr>
            <a:r>
              <a:rPr lang="tr" sz="1600" b="1" i="0" u="none" baseline="0">
                <a:latin typeface="Verdana" panose="020B0604030504040204" pitchFamily="34" charset="0"/>
              </a:rPr>
              <a:t>GG Ay YYYY</a:t>
            </a:r>
          </a:p>
        </p:txBody>
      </p:sp>
    </p:spTree>
    <p:extLst>
      <p:ext uri="{BB962C8B-B14F-4D97-AF65-F5344CB8AC3E}">
        <p14:creationId xmlns:p14="http://schemas.microsoft.com/office/powerpoint/2010/main" val="106430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2" name="Rectangle 3">
            <a:extLst>
              <a:ext uri="{FF2B5EF4-FFF2-40B4-BE49-F238E27FC236}">
                <a16:creationId xmlns:a16="http://schemas.microsoft.com/office/drawing/2014/main" id="{4B7A20FD-779E-46A1-B7F9-46B26961CD96}"/>
              </a:ext>
            </a:extLst>
          </p:cNvPr>
          <p:cNvSpPr txBox="1">
            <a:spLocks/>
          </p:cNvSpPr>
          <p:nvPr/>
        </p:nvSpPr>
        <p:spPr bwMode="auto">
          <a:xfrm>
            <a:off x="395536" y="1259474"/>
            <a:ext cx="8519885" cy="512169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600" b="1" i="1" u="none" baseline="0">
                <a:ea typeface="ＭＳ Ｐゴシック" pitchFamily="34" charset="-128"/>
              </a:rPr>
              <a:t>Depolanan bilgisayar verilerinin aranması ve bunlara el koyulması</a:t>
            </a:r>
          </a:p>
          <a:p>
            <a:pPr marL="0" indent="0" algn="ctr" rtl="0" eaLnBrk="1" hangingPunct="1">
              <a:lnSpc>
                <a:spcPct val="80000"/>
              </a:lnSpc>
              <a:spcBef>
                <a:spcPts val="600"/>
              </a:spcBef>
              <a:spcAft>
                <a:spcPts val="1200"/>
              </a:spcAft>
              <a:buFont typeface="Arial" pitchFamily="34" charset="0"/>
              <a:buNone/>
              <a:defRPr/>
            </a:pPr>
            <a:r>
              <a:rPr lang="tr" sz="2600" b="1" i="1" u="none" baseline="0">
                <a:ea typeface="ＭＳ Ｐゴシック" pitchFamily="34" charset="-128"/>
              </a:rPr>
              <a:t>(Madde 19 - Budapeşte Sözleşmesi)</a:t>
            </a:r>
          </a:p>
          <a:p>
            <a:pPr algn="l" rtl="0" eaLnBrk="1" hangingPunct="1">
              <a:lnSpc>
                <a:spcPct val="80000"/>
              </a:lnSpc>
              <a:spcBef>
                <a:spcPts val="600"/>
              </a:spcBef>
              <a:spcAft>
                <a:spcPts val="1200"/>
              </a:spcAft>
              <a:defRPr/>
            </a:pPr>
            <a:r>
              <a:rPr lang="tr" sz="2400" b="1" i="1" u="none" baseline="0">
                <a:ea typeface="ＭＳ Ｐゴシック" pitchFamily="34" charset="-128"/>
              </a:rPr>
              <a:t>Nerede:</a:t>
            </a:r>
          </a:p>
          <a:p>
            <a:pPr lvl="1" algn="l" rtl="0" eaLnBrk="1" hangingPunct="1">
              <a:lnSpc>
                <a:spcPct val="80000"/>
              </a:lnSpc>
              <a:spcBef>
                <a:spcPts val="600"/>
              </a:spcBef>
              <a:spcAft>
                <a:spcPts val="1200"/>
              </a:spcAft>
              <a:defRPr/>
            </a:pPr>
            <a:r>
              <a:rPr lang="tr" sz="2000" b="0" i="1" u="none" baseline="0">
                <a:ea typeface="ＭＳ Ｐゴシック" pitchFamily="34" charset="-128"/>
              </a:rPr>
              <a:t>Bir bilgisayar sisteminde veya herhangi bir kısmında</a:t>
            </a:r>
          </a:p>
          <a:p>
            <a:pPr lvl="1" algn="l" rtl="0" eaLnBrk="1" hangingPunct="1">
              <a:lnSpc>
                <a:spcPct val="80000"/>
              </a:lnSpc>
              <a:spcBef>
                <a:spcPts val="600"/>
              </a:spcBef>
              <a:spcAft>
                <a:spcPts val="1200"/>
              </a:spcAft>
              <a:defRPr/>
            </a:pPr>
            <a:r>
              <a:rPr lang="tr" sz="2000" b="0" i="1" u="none" baseline="0">
                <a:ea typeface="ＭＳ Ｐゴシック" pitchFamily="34" charset="-128"/>
              </a:rPr>
              <a:t>Bir depolama ortamında </a:t>
            </a:r>
          </a:p>
          <a:p>
            <a:pPr lvl="1" algn="l" rtl="0" eaLnBrk="1" hangingPunct="1">
              <a:lnSpc>
                <a:spcPct val="80000"/>
              </a:lnSpc>
              <a:spcBef>
                <a:spcPts val="600"/>
              </a:spcBef>
              <a:spcAft>
                <a:spcPts val="1200"/>
              </a:spcAft>
              <a:defRPr/>
            </a:pPr>
            <a:r>
              <a:rPr lang="tr" sz="2000" b="0" i="1" u="none" baseline="0">
                <a:ea typeface="ＭＳ Ｐゴシック" pitchFamily="34" charset="-128"/>
              </a:rPr>
              <a:t>İlkinden erişilebilir olan bir bilgisayar sisteminde (aramanın hızla genişletilmesi)</a:t>
            </a:r>
          </a:p>
          <a:p>
            <a:pPr algn="l" rtl="0" eaLnBrk="1" hangingPunct="1">
              <a:lnSpc>
                <a:spcPct val="80000"/>
              </a:lnSpc>
              <a:spcBef>
                <a:spcPts val="600"/>
              </a:spcBef>
              <a:spcAft>
                <a:spcPts val="1200"/>
              </a:spcAft>
              <a:defRPr/>
            </a:pPr>
            <a:r>
              <a:rPr lang="tr" sz="2400" b="1" i="1" u="none" baseline="0">
                <a:ea typeface="ＭＳ Ｐゴシック" pitchFamily="34" charset="-128"/>
              </a:rPr>
              <a:t>Neyi:</a:t>
            </a:r>
            <a:r>
              <a:rPr lang="tr" sz="2400" b="0" i="1" u="none" baseline="0">
                <a:ea typeface="ＭＳ Ｐゴシック" pitchFamily="34" charset="-128"/>
              </a:rPr>
              <a:t> </a:t>
            </a:r>
          </a:p>
          <a:p>
            <a:pPr lvl="1" algn="l" rtl="0" eaLnBrk="1" hangingPunct="1">
              <a:lnSpc>
                <a:spcPct val="80000"/>
              </a:lnSpc>
              <a:spcBef>
                <a:spcPts val="600"/>
              </a:spcBef>
              <a:spcAft>
                <a:spcPts val="1200"/>
              </a:spcAft>
              <a:defRPr/>
            </a:pPr>
            <a:r>
              <a:rPr lang="tr" sz="2000" b="0" i="1" u="none" baseline="0">
                <a:ea typeface="ＭＳ Ｐゴシック" pitchFamily="34" charset="-128"/>
              </a:rPr>
              <a:t>Erişilen bilgisayar verilerine el koyma veya bunların benzer bir şekilde güvenliğini sağlama</a:t>
            </a:r>
          </a:p>
          <a:p>
            <a:pPr lvl="1" algn="l" rtl="0" eaLnBrk="1" hangingPunct="1">
              <a:lnSpc>
                <a:spcPct val="80000"/>
              </a:lnSpc>
              <a:spcBef>
                <a:spcPts val="600"/>
              </a:spcBef>
              <a:spcAft>
                <a:spcPts val="1200"/>
              </a:spcAft>
              <a:defRPr/>
            </a:pPr>
            <a:r>
              <a:rPr lang="tr" sz="2000" b="0" i="1" u="none" baseline="0">
                <a:ea typeface="ＭＳ Ｐゴシック" pitchFamily="34" charset="-128"/>
              </a:rPr>
              <a:t>Sistemin işleyişini anlamak için gerekli bilgileri talep etme yetkisi</a:t>
            </a:r>
          </a:p>
        </p:txBody>
      </p:sp>
    </p:spTree>
    <p:extLst>
      <p:ext uri="{BB962C8B-B14F-4D97-AF65-F5344CB8AC3E}">
        <p14:creationId xmlns:p14="http://schemas.microsoft.com/office/powerpoint/2010/main" val="406629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3" name="Rectangle 3">
            <a:extLst>
              <a:ext uri="{FF2B5EF4-FFF2-40B4-BE49-F238E27FC236}">
                <a16:creationId xmlns:a16="http://schemas.microsoft.com/office/drawing/2014/main" id="{1ACE1977-077C-4734-AAFB-24DB6415AE98}"/>
              </a:ext>
            </a:extLst>
          </p:cNvPr>
          <p:cNvSpPr txBox="1">
            <a:spLocks/>
          </p:cNvSpPr>
          <p:nvPr/>
        </p:nvSpPr>
        <p:spPr bwMode="auto">
          <a:xfrm>
            <a:off x="312057" y="1480979"/>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800" b="1" i="1" u="none" baseline="0">
                <a:ea typeface="ＭＳ Ｐゴシック" pitchFamily="34" charset="-128"/>
              </a:rPr>
              <a:t>Erişilen bilgisayar verilerine el koyma veya bunların benzer bir şekilde güvenliğini sağlama</a:t>
            </a:r>
          </a:p>
          <a:p>
            <a:pPr algn="l" rtl="0" eaLnBrk="1" hangingPunct="1">
              <a:lnSpc>
                <a:spcPct val="80000"/>
              </a:lnSpc>
              <a:spcBef>
                <a:spcPts val="600"/>
              </a:spcBef>
              <a:spcAft>
                <a:spcPts val="1200"/>
              </a:spcAft>
              <a:defRPr/>
            </a:pPr>
            <a:endParaRPr lang="tr" altLang="sr-Latn-RS" sz="1800" dirty="0">
              <a:ea typeface="ＭＳ Ｐゴシック" pitchFamily="34" charset="-128"/>
            </a:endParaRPr>
          </a:p>
          <a:p>
            <a:pPr algn="ctr" rtl="0" eaLnBrk="1" hangingPunct="1">
              <a:lnSpc>
                <a:spcPct val="80000"/>
              </a:lnSpc>
              <a:spcBef>
                <a:spcPts val="600"/>
              </a:spcBef>
              <a:spcAft>
                <a:spcPts val="1200"/>
              </a:spcAft>
              <a:defRPr/>
            </a:pPr>
            <a:r>
              <a:rPr lang="tr" sz="2400" b="0" i="1" u="none" baseline="0">
                <a:ea typeface="ＭＳ Ｐゴシック" pitchFamily="34" charset="-128"/>
              </a:rPr>
              <a:t>Fiziksel olarak el koyma</a:t>
            </a:r>
          </a:p>
          <a:p>
            <a:pPr algn="ctr" rtl="0" eaLnBrk="1" hangingPunct="1">
              <a:lnSpc>
                <a:spcPct val="80000"/>
              </a:lnSpc>
              <a:spcBef>
                <a:spcPts val="600"/>
              </a:spcBef>
              <a:spcAft>
                <a:spcPts val="1200"/>
              </a:spcAft>
              <a:defRPr/>
            </a:pPr>
            <a:r>
              <a:rPr lang="tr" sz="2400" b="0" i="1" u="none" baseline="0">
                <a:ea typeface="ＭＳ Ｐゴシック" pitchFamily="34" charset="-128"/>
              </a:rPr>
              <a:t>Sadece verilerin kopyasını çıkararak el koyma</a:t>
            </a:r>
          </a:p>
          <a:p>
            <a:pPr algn="ctr" rtl="0" eaLnBrk="1" hangingPunct="1">
              <a:lnSpc>
                <a:spcPct val="80000"/>
              </a:lnSpc>
              <a:spcBef>
                <a:spcPts val="600"/>
              </a:spcBef>
              <a:spcAft>
                <a:spcPts val="1200"/>
              </a:spcAft>
              <a:defRPr/>
            </a:pPr>
            <a:r>
              <a:rPr lang="tr" sz="2400" b="0" i="1" u="none" baseline="0">
                <a:ea typeface="ＭＳ Ｐゴシック" pitchFamily="34" charset="-128"/>
              </a:rPr>
              <a:t>Verileri depolandıkları bilgisayarda tutarak ve bütünlüğünü koruyaral el koyma</a:t>
            </a:r>
          </a:p>
          <a:p>
            <a:pPr algn="ctr" rtl="0" eaLnBrk="1" hangingPunct="1">
              <a:lnSpc>
                <a:spcPct val="80000"/>
              </a:lnSpc>
              <a:spcBef>
                <a:spcPts val="600"/>
              </a:spcBef>
              <a:spcAft>
                <a:spcPts val="1200"/>
              </a:spcAft>
              <a:defRPr/>
            </a:pPr>
            <a:r>
              <a:rPr lang="tr" sz="2400" b="0" i="1" u="none" baseline="0">
                <a:ea typeface="ＭＳ Ｐゴシック" pitchFamily="34" charset="-128"/>
              </a:rPr>
              <a:t>Verilere erişim imkanı olmadan veya hatta belirtilen verileri belirtilen bir bilgisayar veya bilgisayar sisteminden çıkarmadan el koyma</a:t>
            </a:r>
          </a:p>
        </p:txBody>
      </p:sp>
    </p:spTree>
    <p:extLst>
      <p:ext uri="{BB962C8B-B14F-4D97-AF65-F5344CB8AC3E}">
        <p14:creationId xmlns:p14="http://schemas.microsoft.com/office/powerpoint/2010/main" val="60342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pic>
        <p:nvPicPr>
          <p:cNvPr id="2" name="Picture 1">
            <a:extLst>
              <a:ext uri="{FF2B5EF4-FFF2-40B4-BE49-F238E27FC236}">
                <a16:creationId xmlns:a16="http://schemas.microsoft.com/office/drawing/2014/main" id="{12AB4173-4462-4D5F-831E-EB1B7CB48C3D}"/>
              </a:ext>
            </a:extLst>
          </p:cNvPr>
          <p:cNvPicPr>
            <a:picLocks noChangeAspect="1"/>
          </p:cNvPicPr>
          <p:nvPr/>
        </p:nvPicPr>
        <p:blipFill>
          <a:blip r:embed="rId3" cstate="print"/>
          <a:stretch>
            <a:fillRect/>
          </a:stretch>
        </p:blipFill>
        <p:spPr>
          <a:xfrm>
            <a:off x="0" y="1294237"/>
            <a:ext cx="9144000" cy="5052164"/>
          </a:xfrm>
          <a:prstGeom prst="rect">
            <a:avLst/>
          </a:prstGeom>
        </p:spPr>
      </p:pic>
    </p:spTree>
    <p:extLst>
      <p:ext uri="{BB962C8B-B14F-4D97-AF65-F5344CB8AC3E}">
        <p14:creationId xmlns:p14="http://schemas.microsoft.com/office/powerpoint/2010/main" val="85906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pic>
        <p:nvPicPr>
          <p:cNvPr id="4" name="Picture 3">
            <a:extLst>
              <a:ext uri="{FF2B5EF4-FFF2-40B4-BE49-F238E27FC236}">
                <a16:creationId xmlns:a16="http://schemas.microsoft.com/office/drawing/2014/main" id="{630D598A-3BAC-4066-913A-19FFCE5649B9}"/>
              </a:ext>
            </a:extLst>
          </p:cNvPr>
          <p:cNvPicPr>
            <a:picLocks noChangeAspect="1"/>
          </p:cNvPicPr>
          <p:nvPr/>
        </p:nvPicPr>
        <p:blipFill>
          <a:blip r:embed="rId3" cstate="print"/>
          <a:stretch>
            <a:fillRect/>
          </a:stretch>
        </p:blipFill>
        <p:spPr>
          <a:xfrm>
            <a:off x="0" y="1366837"/>
            <a:ext cx="9144000" cy="5136729"/>
          </a:xfrm>
          <a:prstGeom prst="rect">
            <a:avLst/>
          </a:prstGeom>
        </p:spPr>
      </p:pic>
    </p:spTree>
    <p:extLst>
      <p:ext uri="{BB962C8B-B14F-4D97-AF65-F5344CB8AC3E}">
        <p14:creationId xmlns:p14="http://schemas.microsoft.com/office/powerpoint/2010/main" val="146370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1184</TotalTime>
  <Words>9435</Words>
  <Application>Microsoft Office PowerPoint</Application>
  <PresentationFormat>Ekran Gösterisi (4:3)</PresentationFormat>
  <Paragraphs>810</Paragraphs>
  <Slides>58</Slides>
  <Notes>53</Notes>
  <HiddenSlides>0</HiddenSlides>
  <MMClips>0</MMClips>
  <ScaleCrop>false</ScaleCrop>
  <HeadingPairs>
    <vt:vector size="8" baseType="variant">
      <vt:variant>
        <vt:lpstr>Kullanılan Yazı Tipleri</vt:lpstr>
      </vt:variant>
      <vt:variant>
        <vt:i4>8</vt:i4>
      </vt:variant>
      <vt:variant>
        <vt:lpstr>Tema</vt:lpstr>
      </vt:variant>
      <vt:variant>
        <vt:i4>1</vt:i4>
      </vt:variant>
      <vt:variant>
        <vt:lpstr>Eklenmiş OLE Hizmet Programları</vt:lpstr>
      </vt:variant>
      <vt:variant>
        <vt:i4>1</vt:i4>
      </vt:variant>
      <vt:variant>
        <vt:lpstr>Slayt Başlıkları</vt:lpstr>
      </vt:variant>
      <vt:variant>
        <vt:i4>58</vt:i4>
      </vt:variant>
    </vt:vector>
  </HeadingPairs>
  <TitlesOfParts>
    <vt:vector size="68" baseType="lpstr">
      <vt:lpstr>MS PGothic</vt:lpstr>
      <vt:lpstr>MS PGothic</vt:lpstr>
      <vt:lpstr>Arial</vt:lpstr>
      <vt:lpstr>Calibri</vt:lpstr>
      <vt:lpstr>Calibri (heading)</vt:lpstr>
      <vt:lpstr>Calibri Light</vt:lpstr>
      <vt:lpstr>TiemposTextWeb</vt:lpstr>
      <vt:lpstr>Verdana</vt:lpstr>
      <vt:lpstr>Office Theme</vt:lpstr>
      <vt:lpstr>Bitmap Image</vt:lpstr>
      <vt:lpstr>PowerPoint Sunusu</vt:lpstr>
      <vt:lpstr>PowerPoint Sunusu</vt:lpstr>
      <vt:lpstr>PowerPoint Sunusu</vt:lpstr>
      <vt:lpstr>PowerPoint Sunusu</vt:lpstr>
      <vt:lpstr>Depolanan bİLGİsayar verİlerİNİn aranmasI ve bunlara el koyulmasI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TRAFİK VERİLERİNİN GERÇEK ZAMANLI  OLARAK TOPLANMASI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İÇERİK VERİLERİNİN İZLENEREK ELE GEÇİRİLMESİ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162</cp:revision>
  <dcterms:created xsi:type="dcterms:W3CDTF">2020-10-07T11:36:01Z</dcterms:created>
  <dcterms:modified xsi:type="dcterms:W3CDTF">2021-04-11T20:38:41Z</dcterms:modified>
</cp:coreProperties>
</file>