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52"/>
  </p:notesMasterIdLst>
  <p:sldIdLst>
    <p:sldId id="260" r:id="rId2"/>
    <p:sldId id="264" r:id="rId3"/>
    <p:sldId id="265" r:id="rId4"/>
    <p:sldId id="266" r:id="rId5"/>
    <p:sldId id="267" r:id="rId6"/>
    <p:sldId id="336" r:id="rId7"/>
    <p:sldId id="337" r:id="rId8"/>
    <p:sldId id="338" r:id="rId9"/>
    <p:sldId id="339" r:id="rId10"/>
    <p:sldId id="340" r:id="rId11"/>
    <p:sldId id="341" r:id="rId12"/>
    <p:sldId id="342" r:id="rId13"/>
    <p:sldId id="343" r:id="rId14"/>
    <p:sldId id="344" r:id="rId15"/>
    <p:sldId id="346" r:id="rId16"/>
    <p:sldId id="347" r:id="rId17"/>
    <p:sldId id="348" r:id="rId18"/>
    <p:sldId id="349" r:id="rId19"/>
    <p:sldId id="350" r:id="rId20"/>
    <p:sldId id="351" r:id="rId21"/>
    <p:sldId id="377" r:id="rId22"/>
    <p:sldId id="378" r:id="rId23"/>
    <p:sldId id="352" r:id="rId24"/>
    <p:sldId id="353" r:id="rId25"/>
    <p:sldId id="354" r:id="rId26"/>
    <p:sldId id="355" r:id="rId27"/>
    <p:sldId id="356" r:id="rId28"/>
    <p:sldId id="357" r:id="rId29"/>
    <p:sldId id="358" r:id="rId30"/>
    <p:sldId id="359" r:id="rId31"/>
    <p:sldId id="360" r:id="rId32"/>
    <p:sldId id="361" r:id="rId33"/>
    <p:sldId id="362" r:id="rId34"/>
    <p:sldId id="379" r:id="rId35"/>
    <p:sldId id="380" r:id="rId36"/>
    <p:sldId id="363" r:id="rId37"/>
    <p:sldId id="364" r:id="rId38"/>
    <p:sldId id="365" r:id="rId39"/>
    <p:sldId id="366" r:id="rId40"/>
    <p:sldId id="367" r:id="rId41"/>
    <p:sldId id="368" r:id="rId42"/>
    <p:sldId id="369" r:id="rId43"/>
    <p:sldId id="370" r:id="rId44"/>
    <p:sldId id="371" r:id="rId45"/>
    <p:sldId id="372" r:id="rId46"/>
    <p:sldId id="373" r:id="rId47"/>
    <p:sldId id="374" r:id="rId48"/>
    <p:sldId id="375" r:id="rId49"/>
    <p:sldId id="376" r:id="rId50"/>
    <p:sldId id="381" r:id="rId5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260"/>
          </p14:sldIdLst>
        </p14:section>
        <p14:section name="Introduction" id="{DEED0A68-EF9C-4733-ADAA-766A859E58BB}">
          <p14:sldIdLst>
            <p14:sldId id="264"/>
            <p14:sldId id="265"/>
            <p14:sldId id="266"/>
          </p14:sldIdLst>
        </p14:section>
        <p14:section name="Section 1" id="{1F767E79-2A4A-4837-8114-C2475E36F49A}">
          <p14:sldIdLst>
            <p14:sldId id="267"/>
            <p14:sldId id="336"/>
            <p14:sldId id="337"/>
            <p14:sldId id="338"/>
            <p14:sldId id="339"/>
            <p14:sldId id="340"/>
            <p14:sldId id="341"/>
            <p14:sldId id="342"/>
            <p14:sldId id="343"/>
            <p14:sldId id="344"/>
          </p14:sldIdLst>
        </p14:section>
        <p14:section name="Section 2" id="{E1F705E1-42CB-4473-AB41-62ED9A13F8E1}">
          <p14:sldIdLst>
            <p14:sldId id="346"/>
            <p14:sldId id="347"/>
            <p14:sldId id="348"/>
            <p14:sldId id="349"/>
            <p14:sldId id="350"/>
            <p14:sldId id="351"/>
            <p14:sldId id="377"/>
            <p14:sldId id="378"/>
          </p14:sldIdLst>
        </p14:section>
        <p14:section name="Section 3" id="{6D691E9D-4CA8-400B-938D-24BD61081A9F}">
          <p14:sldIdLst>
            <p14:sldId id="352"/>
            <p14:sldId id="353"/>
            <p14:sldId id="354"/>
            <p14:sldId id="355"/>
            <p14:sldId id="356"/>
            <p14:sldId id="357"/>
            <p14:sldId id="358"/>
            <p14:sldId id="359"/>
            <p14:sldId id="360"/>
            <p14:sldId id="361"/>
            <p14:sldId id="362"/>
            <p14:sldId id="379"/>
            <p14:sldId id="380"/>
          </p14:sldIdLst>
        </p14:section>
        <p14:section name="Section 4" id="{D3C7888B-FA46-4AC6-BBD4-B61C20276A53}">
          <p14:sldIdLst>
            <p14:sldId id="363"/>
            <p14:sldId id="364"/>
            <p14:sldId id="365"/>
            <p14:sldId id="366"/>
            <p14:sldId id="367"/>
            <p14:sldId id="368"/>
            <p14:sldId id="369"/>
            <p14:sldId id="370"/>
          </p14:sldIdLst>
        </p14:section>
        <p14:section name="Section 5" id="{B9B1D7AD-7CFA-4836-A3B4-C645489F4CEB}">
          <p14:sldIdLst>
            <p14:sldId id="371"/>
            <p14:sldId id="372"/>
            <p14:sldId id="373"/>
            <p14:sldId id="374"/>
            <p14:sldId id="375"/>
            <p14:sldId id="376"/>
            <p14:sldId id="381"/>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8499" autoAdjust="0"/>
  </p:normalViewPr>
  <p:slideViewPr>
    <p:cSldViewPr snapToGrid="0">
      <p:cViewPr varScale="1">
        <p:scale>
          <a:sx n="74" d="100"/>
          <a:sy n="74" d="100"/>
        </p:scale>
        <p:origin x="1622" y="72"/>
      </p:cViewPr>
      <p:guideLst>
        <p:guide orient="horz" pos="2160"/>
        <p:guide pos="2880"/>
      </p:guideLst>
    </p:cSldViewPr>
  </p:slideViewPr>
  <p:notesTextViewPr>
    <p:cViewPr>
      <p:scale>
        <a:sx n="1" d="1"/>
        <a:sy n="1" d="1"/>
      </p:scale>
      <p:origin x="0" y="0"/>
    </p:cViewPr>
  </p:notesTextViewPr>
  <p:notesViewPr>
    <p:cSldViewPr snapToGrid="0">
      <p:cViewPr varScale="1">
        <p:scale>
          <a:sx n="67" d="100"/>
          <a:sy n="67" d="100"/>
        </p:scale>
        <p:origin x="3120"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ommentAuthors" Target="commentAuthor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tr"/>
        </a:p>
      </dgm:t>
    </dgm:pt>
    <dgm:pt modelId="{8E61202A-36DD-0240-811A-270D9611A395}">
      <dgm:prSet phldrT="[Text]" custT="1"/>
      <dgm:spPr/>
      <dgm:t>
        <a:bodyPr/>
        <a:lstStyle/>
        <a:p>
          <a:pPr algn="just" rtl="0"/>
          <a:r>
            <a:rPr lang="tr" sz="2400" b="1" i="0" u="none" baseline="0"/>
            <a:t>Bir şirket, bir ürününün rakip bir ürüne kıyasla faydalarını gösteren verileri İnternet sitesine koyar. Bu, şirkete ekonomik fayda sağlarken rakip firma için mal kaybına neden olur.  </a:t>
          </a:r>
        </a:p>
        <a:p>
          <a:pPr algn="just" rtl="0"/>
          <a:endParaRPr lang="tr" sz="2400" b="1" dirty="0"/>
        </a:p>
        <a:p>
          <a:pPr algn="just" rtl="0"/>
          <a:r>
            <a:rPr lang="tr" sz="2400" b="1" i="0" u="none" baseline="0"/>
            <a:t>Bu eylem Budapeşte Sözleşmesi Madde 8 kapsamında bir suç mudur?  </a:t>
          </a:r>
        </a:p>
      </dgm:t>
    </dgm:pt>
    <dgm:pt modelId="{B1168E5A-BE86-1A40-8851-D878ACC39274}" type="parTrans" cxnId="{D2DD020B-3DFC-B348-B676-6EC163FF5FEB}">
      <dgm:prSet/>
      <dgm:spPr/>
      <dgm:t>
        <a:bodyPr/>
        <a:lstStyle/>
        <a:p>
          <a:endParaRPr lang="tr"/>
        </a:p>
      </dgm:t>
    </dgm:pt>
    <dgm:pt modelId="{8978AB35-F5FB-FF43-BA08-4C259A445311}" type="sibTrans" cxnId="{D2DD020B-3DFC-B348-B676-6EC163FF5FEB}">
      <dgm:prSet/>
      <dgm:spPr/>
      <dgm:t>
        <a:bodyPr/>
        <a:lstStyle/>
        <a:p>
          <a:endParaRPr lang="tr"/>
        </a:p>
      </dgm:t>
    </dgm:pt>
    <dgm:pt modelId="{7029F5E8-D056-AE49-BD66-3C193010DDE8}">
      <dgm:prSet phldrT="[Text]" custT="1"/>
      <dgm:spPr/>
      <dgm:t>
        <a:bodyPr/>
        <a:lstStyle/>
        <a:p>
          <a:pPr algn="l" rtl="0"/>
          <a:r>
            <a:rPr lang="tr" sz="5000" b="0" i="0" u="none" baseline="0"/>
            <a:t>a) Evet</a:t>
          </a:r>
        </a:p>
      </dgm:t>
    </dgm:pt>
    <dgm:pt modelId="{ACE97453-93D9-C642-95ED-D55F9984F778}" type="parTrans" cxnId="{99EB5834-3593-6644-A836-6C8D5595A820}">
      <dgm:prSet/>
      <dgm:spPr/>
      <dgm:t>
        <a:bodyPr/>
        <a:lstStyle/>
        <a:p>
          <a:endParaRPr lang="tr"/>
        </a:p>
      </dgm:t>
    </dgm:pt>
    <dgm:pt modelId="{3346CD8C-3206-F84A-BEA2-B5492B6B7347}" type="sibTrans" cxnId="{99EB5834-3593-6644-A836-6C8D5595A820}">
      <dgm:prSet/>
      <dgm:spPr/>
      <dgm:t>
        <a:bodyPr/>
        <a:lstStyle/>
        <a:p>
          <a:endParaRPr lang="tr"/>
        </a:p>
      </dgm:t>
    </dgm:pt>
    <dgm:pt modelId="{412DA8CB-B9E5-F44F-9FDD-EF35DF68306D}">
      <dgm:prSet phldrT="[Text]" custT="1"/>
      <dgm:spPr/>
      <dgm:t>
        <a:bodyPr/>
        <a:lstStyle/>
        <a:p>
          <a:pPr algn="l" rtl="0"/>
          <a:r>
            <a:rPr lang="tr" sz="5000" b="0" i="0" u="none" baseline="0" dirty="0">
              <a:solidFill>
                <a:schemeClr val="tx1"/>
              </a:solidFill>
            </a:rPr>
            <a:t>b) Hayır</a:t>
          </a:r>
        </a:p>
      </dgm:t>
    </dgm:pt>
    <dgm:pt modelId="{7E8B7982-18DC-F246-BFD4-7B9D4C9DB2CA}" type="parTrans" cxnId="{AFD2487F-444F-4C44-A623-9AAFEB90AC49}">
      <dgm:prSet/>
      <dgm:spPr/>
      <dgm:t>
        <a:bodyPr/>
        <a:lstStyle/>
        <a:p>
          <a:endParaRPr lang="tr"/>
        </a:p>
      </dgm:t>
    </dgm:pt>
    <dgm:pt modelId="{960A4A2E-B23E-7544-9A93-1312898E2DC4}" type="sibTrans" cxnId="{AFD2487F-444F-4C44-A623-9AAFEB90AC49}">
      <dgm:prSet/>
      <dgm:spPr/>
      <dgm:t>
        <a:bodyPr/>
        <a:lstStyle/>
        <a:p>
          <a:endParaRPr lang="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5B5A077D-02EA-4A48-AFF3-6486A181D4EE}" type="presOf" srcId="{8E61202A-36DD-0240-811A-270D9611A395}" destId="{CFE00427-EDF8-324F-9A5C-A181E81A4D48}"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9717625D-CD13-4550-88E6-FBABC49A05AF}" type="presOf" srcId="{3C774A1C-BB1C-4347-A758-A94A436F7244}" destId="{9CA50A65-40FA-E945-A868-9E3FE840B07E}" srcOrd="0" destOrd="0" presId="urn:microsoft.com/office/officeart/2008/layout/LinedList"/>
    <dgm:cxn modelId="{AD441BD0-A6FB-4445-AE05-EA158270621D}"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061F5CFA-A598-45FF-838E-D1C69B28CA12}" type="presOf" srcId="{412DA8CB-B9E5-F44F-9FDD-EF35DF68306D}" destId="{B9E57DF2-F223-F848-B6AB-FEB0F6FB4076}" srcOrd="0" destOrd="0" presId="urn:microsoft.com/office/officeart/2008/layout/LinedList"/>
    <dgm:cxn modelId="{55A20D2A-EA45-4B07-86F6-6D071305BBCE}" type="presParOf" srcId="{9CA50A65-40FA-E945-A868-9E3FE840B07E}" destId="{D5C7DCB4-3723-4443-ADD7-DBEB1005841A}" srcOrd="0" destOrd="0" presId="urn:microsoft.com/office/officeart/2008/layout/LinedList"/>
    <dgm:cxn modelId="{7E3EC212-267D-4705-94B1-02B0455D39EC}" type="presParOf" srcId="{9CA50A65-40FA-E945-A868-9E3FE840B07E}" destId="{9F8ADD56-4647-5947-BF4A-89820DB0503F}" srcOrd="1" destOrd="0" presId="urn:microsoft.com/office/officeart/2008/layout/LinedList"/>
    <dgm:cxn modelId="{DB0805B4-DF5E-4CFF-9DC8-A5D969917899}" type="presParOf" srcId="{9F8ADD56-4647-5947-BF4A-89820DB0503F}" destId="{CFE00427-EDF8-324F-9A5C-A181E81A4D48}" srcOrd="0" destOrd="0" presId="urn:microsoft.com/office/officeart/2008/layout/LinedList"/>
    <dgm:cxn modelId="{9BBB470D-A843-430F-8AE7-54EE36B5B015}" type="presParOf" srcId="{9F8ADD56-4647-5947-BF4A-89820DB0503F}" destId="{71554259-89F3-DC41-AF38-A80F6823C6AB}" srcOrd="1" destOrd="0" presId="urn:microsoft.com/office/officeart/2008/layout/LinedList"/>
    <dgm:cxn modelId="{7613D7E9-9CDF-4493-B9A4-69627A994D47}" type="presParOf" srcId="{71554259-89F3-DC41-AF38-A80F6823C6AB}" destId="{D0431CA8-5100-6745-A242-ED330061BD73}" srcOrd="0" destOrd="0" presId="urn:microsoft.com/office/officeart/2008/layout/LinedList"/>
    <dgm:cxn modelId="{8505816D-C914-4675-87F7-288DE145FE6B}" type="presParOf" srcId="{71554259-89F3-DC41-AF38-A80F6823C6AB}" destId="{FE55CC5A-C0EF-DF45-AF1E-C9A5EF0E713C}" srcOrd="1" destOrd="0" presId="urn:microsoft.com/office/officeart/2008/layout/LinedList"/>
    <dgm:cxn modelId="{777C4FAC-E456-4E29-937C-C8264C1EC8B6}" type="presParOf" srcId="{FE55CC5A-C0EF-DF45-AF1E-C9A5EF0E713C}" destId="{D79F8CF2-80EE-C747-9C26-26414E55692C}" srcOrd="0" destOrd="0" presId="urn:microsoft.com/office/officeart/2008/layout/LinedList"/>
    <dgm:cxn modelId="{7F7FA0E8-AFFF-4C4C-BE29-D4B047989A4A}" type="presParOf" srcId="{FE55CC5A-C0EF-DF45-AF1E-C9A5EF0E713C}" destId="{5D9EDF3F-7B20-8E47-A431-F9F24450F874}" srcOrd="1" destOrd="0" presId="urn:microsoft.com/office/officeart/2008/layout/LinedList"/>
    <dgm:cxn modelId="{12273E9A-5292-478D-88E3-75BEED285C90}" type="presParOf" srcId="{FE55CC5A-C0EF-DF45-AF1E-C9A5EF0E713C}" destId="{EB933D24-ABB6-0C44-A5A7-05F1CB99F1EB}" srcOrd="2" destOrd="0" presId="urn:microsoft.com/office/officeart/2008/layout/LinedList"/>
    <dgm:cxn modelId="{A5A1D0AC-2C97-46A7-A1D0-D7A3CB4803FA}" type="presParOf" srcId="{71554259-89F3-DC41-AF38-A80F6823C6AB}" destId="{EB798B99-5590-864A-A2C1-F553D99D3FAA}" srcOrd="2" destOrd="0" presId="urn:microsoft.com/office/officeart/2008/layout/LinedList"/>
    <dgm:cxn modelId="{263EA255-A443-45F5-9EE2-7FAFF54EC7A4}" type="presParOf" srcId="{71554259-89F3-DC41-AF38-A80F6823C6AB}" destId="{9C715A5E-13B0-3F4D-85BD-4FA3A97839C5}" srcOrd="3" destOrd="0" presId="urn:microsoft.com/office/officeart/2008/layout/LinedList"/>
    <dgm:cxn modelId="{418C5F3E-730B-4973-B8E5-C67CED409A4A}" type="presParOf" srcId="{71554259-89F3-DC41-AF38-A80F6823C6AB}" destId="{A4B3FD2E-63E5-E445-B87B-210177B3706B}" srcOrd="4" destOrd="0" presId="urn:microsoft.com/office/officeart/2008/layout/LinedList"/>
    <dgm:cxn modelId="{04BD2AC1-1183-48E4-9C1F-5131B6420203}" type="presParOf" srcId="{A4B3FD2E-63E5-E445-B87B-210177B3706B}" destId="{B4FE7B28-4407-5045-AAC1-7786FB86FE88}" srcOrd="0" destOrd="0" presId="urn:microsoft.com/office/officeart/2008/layout/LinedList"/>
    <dgm:cxn modelId="{541A4570-8E35-4E86-B6D6-EA9684AAE9CF}" type="presParOf" srcId="{A4B3FD2E-63E5-E445-B87B-210177B3706B}" destId="{B9E57DF2-F223-F848-B6AB-FEB0F6FB4076}" srcOrd="1" destOrd="0" presId="urn:microsoft.com/office/officeart/2008/layout/LinedList"/>
    <dgm:cxn modelId="{E3BE1E5F-E0C9-4EBE-9397-819D87901C4D}" type="presParOf" srcId="{A4B3FD2E-63E5-E445-B87B-210177B3706B}" destId="{84017E13-6661-1647-9DB1-F43BB49DC0FD}" srcOrd="2" destOrd="0" presId="urn:microsoft.com/office/officeart/2008/layout/LinedList"/>
    <dgm:cxn modelId="{A1B7A4D4-97A5-4C23-9A95-B331FBD5E908}" type="presParOf" srcId="{71554259-89F3-DC41-AF38-A80F6823C6AB}" destId="{1E88F2A9-FC8F-2A4F-ABF4-2C5837CA76E5}" srcOrd="5" destOrd="0" presId="urn:microsoft.com/office/officeart/2008/layout/LinedList"/>
    <dgm:cxn modelId="{6CF487FC-07D0-4201-95C1-6D3CD05C82F9}"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tr"/>
        </a:p>
      </dgm:t>
    </dgm:pt>
    <dgm:pt modelId="{8E61202A-36DD-0240-811A-270D9611A395}">
      <dgm:prSet phldrT="[Text]" custT="1"/>
      <dgm:spPr/>
      <dgm:t>
        <a:bodyPr/>
        <a:lstStyle/>
        <a:p>
          <a:pPr algn="just" rtl="0"/>
          <a:r>
            <a:rPr lang="tr" sz="2400" b="1" i="0" u="none" baseline="0"/>
            <a:t>Bir şirket, bir ürününün rakip bir ürüne kıyasla faydalarını gösteren verileri İnternet sitesine koyar. Bu, şirkete ekonomik fayda sağlarken rakip firma için mal kaybına neden olur.  </a:t>
          </a:r>
        </a:p>
        <a:p>
          <a:pPr algn="just" rtl="0"/>
          <a:endParaRPr lang="tr" sz="2400" b="1" dirty="0"/>
        </a:p>
        <a:p>
          <a:pPr algn="just" rtl="0"/>
          <a:r>
            <a:rPr lang="tr" sz="2400" b="1" i="0" u="none" baseline="0"/>
            <a:t>Bu eylem Budapeşte Sözleşmesi Madde 8 kapsamında bir suç mudur?  </a:t>
          </a:r>
        </a:p>
      </dgm:t>
    </dgm:pt>
    <dgm:pt modelId="{B1168E5A-BE86-1A40-8851-D878ACC39274}" type="parTrans" cxnId="{D2DD020B-3DFC-B348-B676-6EC163FF5FEB}">
      <dgm:prSet/>
      <dgm:spPr/>
      <dgm:t>
        <a:bodyPr/>
        <a:lstStyle/>
        <a:p>
          <a:endParaRPr lang="tr"/>
        </a:p>
      </dgm:t>
    </dgm:pt>
    <dgm:pt modelId="{8978AB35-F5FB-FF43-BA08-4C259A445311}" type="sibTrans" cxnId="{D2DD020B-3DFC-B348-B676-6EC163FF5FEB}">
      <dgm:prSet/>
      <dgm:spPr/>
      <dgm:t>
        <a:bodyPr/>
        <a:lstStyle/>
        <a:p>
          <a:endParaRPr lang="tr"/>
        </a:p>
      </dgm:t>
    </dgm:pt>
    <dgm:pt modelId="{7029F5E8-D056-AE49-BD66-3C193010DDE8}">
      <dgm:prSet phldrT="[Text]" custT="1"/>
      <dgm:spPr/>
      <dgm:t>
        <a:bodyPr/>
        <a:lstStyle/>
        <a:p>
          <a:pPr algn="l" rtl="0"/>
          <a:r>
            <a:rPr lang="tr" sz="5000" b="0" i="0" u="none" baseline="0"/>
            <a:t>a) Evet</a:t>
          </a:r>
        </a:p>
      </dgm:t>
    </dgm:pt>
    <dgm:pt modelId="{ACE97453-93D9-C642-95ED-D55F9984F778}" type="parTrans" cxnId="{99EB5834-3593-6644-A836-6C8D5595A820}">
      <dgm:prSet/>
      <dgm:spPr/>
      <dgm:t>
        <a:bodyPr/>
        <a:lstStyle/>
        <a:p>
          <a:endParaRPr lang="tr"/>
        </a:p>
      </dgm:t>
    </dgm:pt>
    <dgm:pt modelId="{3346CD8C-3206-F84A-BEA2-B5492B6B7347}" type="sibTrans" cxnId="{99EB5834-3593-6644-A836-6C8D5595A820}">
      <dgm:prSet/>
      <dgm:spPr/>
      <dgm:t>
        <a:bodyPr/>
        <a:lstStyle/>
        <a:p>
          <a:endParaRPr lang="tr"/>
        </a:p>
      </dgm:t>
    </dgm:pt>
    <dgm:pt modelId="{412DA8CB-B9E5-F44F-9FDD-EF35DF68306D}">
      <dgm:prSet phldrT="[Text]" custT="1"/>
      <dgm:spPr/>
      <dgm:t>
        <a:bodyPr/>
        <a:lstStyle/>
        <a:p>
          <a:pPr algn="l" rtl="0"/>
          <a:r>
            <a:rPr lang="tr" sz="5000" b="1" i="0" u="none" baseline="0" dirty="0">
              <a:solidFill>
                <a:srgbClr val="FF0000"/>
              </a:solidFill>
            </a:rPr>
            <a:t>b) Hayır</a:t>
          </a:r>
        </a:p>
      </dgm:t>
    </dgm:pt>
    <dgm:pt modelId="{7E8B7982-18DC-F246-BFD4-7B9D4C9DB2CA}" type="parTrans" cxnId="{AFD2487F-444F-4C44-A623-9AAFEB90AC49}">
      <dgm:prSet/>
      <dgm:spPr/>
      <dgm:t>
        <a:bodyPr/>
        <a:lstStyle/>
        <a:p>
          <a:endParaRPr lang="tr"/>
        </a:p>
      </dgm:t>
    </dgm:pt>
    <dgm:pt modelId="{960A4A2E-B23E-7544-9A93-1312898E2DC4}" type="sibTrans" cxnId="{AFD2487F-444F-4C44-A623-9AAFEB90AC49}">
      <dgm:prSet/>
      <dgm:spPr/>
      <dgm:t>
        <a:bodyPr/>
        <a:lstStyle/>
        <a:p>
          <a:endParaRPr lang="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1805D125-F64C-457E-BD7F-2DA46A713611}" type="presOf" srcId="{7029F5E8-D056-AE49-BD66-3C193010DDE8}" destId="{5D9EDF3F-7B20-8E47-A431-F9F24450F874}" srcOrd="0" destOrd="0" presId="urn:microsoft.com/office/officeart/2008/layout/LinedList"/>
    <dgm:cxn modelId="{03F275F6-EE33-4F24-A79C-40E5007077E6}" type="presOf" srcId="{8E61202A-36DD-0240-811A-270D9611A395}" destId="{CFE00427-EDF8-324F-9A5C-A181E81A4D48}" srcOrd="0" destOrd="0" presId="urn:microsoft.com/office/officeart/2008/layout/LinedList"/>
    <dgm:cxn modelId="{DE283537-FC4A-4661-8F0F-35915A96D157}" type="presOf" srcId="{412DA8CB-B9E5-F44F-9FDD-EF35DF68306D}" destId="{B9E57DF2-F223-F848-B6AB-FEB0F6FB4076}"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3BC12EAE-FC2E-45AD-BC52-6C902BA634C0}" type="presOf" srcId="{3C774A1C-BB1C-4347-A758-A94A436F7244}" destId="{9CA50A65-40FA-E945-A868-9E3FE840B07E}" srcOrd="0" destOrd="0" presId="urn:microsoft.com/office/officeart/2008/layout/LinedList"/>
    <dgm:cxn modelId="{CF486FBD-3D62-496D-97D2-85AA89C1F48A}" type="presParOf" srcId="{9CA50A65-40FA-E945-A868-9E3FE840B07E}" destId="{D5C7DCB4-3723-4443-ADD7-DBEB1005841A}" srcOrd="0" destOrd="0" presId="urn:microsoft.com/office/officeart/2008/layout/LinedList"/>
    <dgm:cxn modelId="{4A5896E3-F2D7-419E-AA7F-077188C80975}" type="presParOf" srcId="{9CA50A65-40FA-E945-A868-9E3FE840B07E}" destId="{9F8ADD56-4647-5947-BF4A-89820DB0503F}" srcOrd="1" destOrd="0" presId="urn:microsoft.com/office/officeart/2008/layout/LinedList"/>
    <dgm:cxn modelId="{DC7AA97C-F2E9-4DA6-827A-07CB45AA3E38}" type="presParOf" srcId="{9F8ADD56-4647-5947-BF4A-89820DB0503F}" destId="{CFE00427-EDF8-324F-9A5C-A181E81A4D48}" srcOrd="0" destOrd="0" presId="urn:microsoft.com/office/officeart/2008/layout/LinedList"/>
    <dgm:cxn modelId="{5FC203C4-1189-46C3-B9DD-95CD41682758}" type="presParOf" srcId="{9F8ADD56-4647-5947-BF4A-89820DB0503F}" destId="{71554259-89F3-DC41-AF38-A80F6823C6AB}" srcOrd="1" destOrd="0" presId="urn:microsoft.com/office/officeart/2008/layout/LinedList"/>
    <dgm:cxn modelId="{E3EC4AE3-1B2B-48AD-A7DA-571553896EE3}" type="presParOf" srcId="{71554259-89F3-DC41-AF38-A80F6823C6AB}" destId="{D0431CA8-5100-6745-A242-ED330061BD73}" srcOrd="0" destOrd="0" presId="urn:microsoft.com/office/officeart/2008/layout/LinedList"/>
    <dgm:cxn modelId="{39F3A96F-0AD0-4313-A27C-92EC5F8DF15B}" type="presParOf" srcId="{71554259-89F3-DC41-AF38-A80F6823C6AB}" destId="{FE55CC5A-C0EF-DF45-AF1E-C9A5EF0E713C}" srcOrd="1" destOrd="0" presId="urn:microsoft.com/office/officeart/2008/layout/LinedList"/>
    <dgm:cxn modelId="{F4C3DEC2-095F-4AF8-941A-1994374BAA54}" type="presParOf" srcId="{FE55CC5A-C0EF-DF45-AF1E-C9A5EF0E713C}" destId="{D79F8CF2-80EE-C747-9C26-26414E55692C}" srcOrd="0" destOrd="0" presId="urn:microsoft.com/office/officeart/2008/layout/LinedList"/>
    <dgm:cxn modelId="{AAB975D1-F92F-4464-9C20-D69ACC241BB0}" type="presParOf" srcId="{FE55CC5A-C0EF-DF45-AF1E-C9A5EF0E713C}" destId="{5D9EDF3F-7B20-8E47-A431-F9F24450F874}" srcOrd="1" destOrd="0" presId="urn:microsoft.com/office/officeart/2008/layout/LinedList"/>
    <dgm:cxn modelId="{3932BA2C-4EC2-4759-8D07-AA9F9637FF9E}" type="presParOf" srcId="{FE55CC5A-C0EF-DF45-AF1E-C9A5EF0E713C}" destId="{EB933D24-ABB6-0C44-A5A7-05F1CB99F1EB}" srcOrd="2" destOrd="0" presId="urn:microsoft.com/office/officeart/2008/layout/LinedList"/>
    <dgm:cxn modelId="{E2C8910F-4C57-434D-A0BF-C77DF1644200}" type="presParOf" srcId="{71554259-89F3-DC41-AF38-A80F6823C6AB}" destId="{EB798B99-5590-864A-A2C1-F553D99D3FAA}" srcOrd="2" destOrd="0" presId="urn:microsoft.com/office/officeart/2008/layout/LinedList"/>
    <dgm:cxn modelId="{EB789D81-DFBB-4D7D-8F74-CB93F67F7827}" type="presParOf" srcId="{71554259-89F3-DC41-AF38-A80F6823C6AB}" destId="{9C715A5E-13B0-3F4D-85BD-4FA3A97839C5}" srcOrd="3" destOrd="0" presId="urn:microsoft.com/office/officeart/2008/layout/LinedList"/>
    <dgm:cxn modelId="{DDA6B413-7404-4639-99C0-0CD15483138E}" type="presParOf" srcId="{71554259-89F3-DC41-AF38-A80F6823C6AB}" destId="{A4B3FD2E-63E5-E445-B87B-210177B3706B}" srcOrd="4" destOrd="0" presId="urn:microsoft.com/office/officeart/2008/layout/LinedList"/>
    <dgm:cxn modelId="{3529CED2-CD89-4BF7-A574-2CDFABE90411}" type="presParOf" srcId="{A4B3FD2E-63E5-E445-B87B-210177B3706B}" destId="{B4FE7B28-4407-5045-AAC1-7786FB86FE88}" srcOrd="0" destOrd="0" presId="urn:microsoft.com/office/officeart/2008/layout/LinedList"/>
    <dgm:cxn modelId="{0AE4C1F9-CE19-4FB5-8B5E-6697BBBC1715}" type="presParOf" srcId="{A4B3FD2E-63E5-E445-B87B-210177B3706B}" destId="{B9E57DF2-F223-F848-B6AB-FEB0F6FB4076}" srcOrd="1" destOrd="0" presId="urn:microsoft.com/office/officeart/2008/layout/LinedList"/>
    <dgm:cxn modelId="{358AC45F-E73F-44B3-98FF-B24B0037F44A}" type="presParOf" srcId="{A4B3FD2E-63E5-E445-B87B-210177B3706B}" destId="{84017E13-6661-1647-9DB1-F43BB49DC0FD}" srcOrd="2" destOrd="0" presId="urn:microsoft.com/office/officeart/2008/layout/LinedList"/>
    <dgm:cxn modelId="{DDE4F6A9-AB6E-433D-9828-2A65F4D9DB1C}" type="presParOf" srcId="{71554259-89F3-DC41-AF38-A80F6823C6AB}" destId="{1E88F2A9-FC8F-2A4F-ABF4-2C5837CA76E5}" srcOrd="5" destOrd="0" presId="urn:microsoft.com/office/officeart/2008/layout/LinedList"/>
    <dgm:cxn modelId="{F3EE07E5-C208-4F3D-AEB5-8152F4B460DF}"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tr"/>
        </a:p>
      </dgm:t>
    </dgm:pt>
    <dgm:pt modelId="{8E61202A-36DD-0240-811A-270D9611A395}">
      <dgm:prSet phldrT="[Text]" custT="1"/>
      <dgm:spPr/>
      <dgm:t>
        <a:bodyPr/>
        <a:lstStyle/>
        <a:p>
          <a:pPr algn="just" rtl="0"/>
          <a:endParaRPr lang="tr" sz="2500" b="1" dirty="0"/>
        </a:p>
        <a:p>
          <a:pPr algn="just" rtl="0"/>
          <a:r>
            <a:rPr lang="tr" sz="2500" b="1" i="0" u="none" baseline="0"/>
            <a:t>Çocuk oyuncuların oynadığı bir çocuk pornografisi sahnesinin anlatıldığı bir ses dosyasını ele geçirdiniz. </a:t>
          </a:r>
        </a:p>
        <a:p>
          <a:pPr algn="just" rtl="0"/>
          <a:endParaRPr lang="tr" sz="2500" b="1" dirty="0"/>
        </a:p>
        <a:p>
          <a:pPr algn="just" rtl="0"/>
          <a:r>
            <a:rPr lang="tr" sz="2500" b="1" i="0" u="none" baseline="0"/>
            <a:t>Bu eylem Budapeşte Sözleşmesi Madde 9 kapsamında bir suç mudur?</a:t>
          </a:r>
        </a:p>
      </dgm:t>
    </dgm:pt>
    <dgm:pt modelId="{B1168E5A-BE86-1A40-8851-D878ACC39274}" type="parTrans" cxnId="{D2DD020B-3DFC-B348-B676-6EC163FF5FEB}">
      <dgm:prSet/>
      <dgm:spPr/>
      <dgm:t>
        <a:bodyPr/>
        <a:lstStyle/>
        <a:p>
          <a:endParaRPr lang="tr"/>
        </a:p>
      </dgm:t>
    </dgm:pt>
    <dgm:pt modelId="{8978AB35-F5FB-FF43-BA08-4C259A445311}" type="sibTrans" cxnId="{D2DD020B-3DFC-B348-B676-6EC163FF5FEB}">
      <dgm:prSet/>
      <dgm:spPr/>
      <dgm:t>
        <a:bodyPr/>
        <a:lstStyle/>
        <a:p>
          <a:endParaRPr lang="tr"/>
        </a:p>
      </dgm:t>
    </dgm:pt>
    <dgm:pt modelId="{7029F5E8-D056-AE49-BD66-3C193010DDE8}">
      <dgm:prSet phldrT="[Text]" custT="1"/>
      <dgm:spPr/>
      <dgm:t>
        <a:bodyPr/>
        <a:lstStyle/>
        <a:p>
          <a:pPr algn="l" rtl="0"/>
          <a:r>
            <a:rPr lang="tr" sz="5000" b="0" i="0" u="none" baseline="0"/>
            <a:t>a) Evet</a:t>
          </a:r>
        </a:p>
      </dgm:t>
    </dgm:pt>
    <dgm:pt modelId="{ACE97453-93D9-C642-95ED-D55F9984F778}" type="parTrans" cxnId="{99EB5834-3593-6644-A836-6C8D5595A820}">
      <dgm:prSet/>
      <dgm:spPr/>
      <dgm:t>
        <a:bodyPr/>
        <a:lstStyle/>
        <a:p>
          <a:endParaRPr lang="tr"/>
        </a:p>
      </dgm:t>
    </dgm:pt>
    <dgm:pt modelId="{3346CD8C-3206-F84A-BEA2-B5492B6B7347}" type="sibTrans" cxnId="{99EB5834-3593-6644-A836-6C8D5595A820}">
      <dgm:prSet/>
      <dgm:spPr/>
      <dgm:t>
        <a:bodyPr/>
        <a:lstStyle/>
        <a:p>
          <a:endParaRPr lang="tr"/>
        </a:p>
      </dgm:t>
    </dgm:pt>
    <dgm:pt modelId="{412DA8CB-B9E5-F44F-9FDD-EF35DF68306D}">
      <dgm:prSet phldrT="[Text]" custT="1"/>
      <dgm:spPr/>
      <dgm:t>
        <a:bodyPr/>
        <a:lstStyle/>
        <a:p>
          <a:pPr algn="l" rtl="0"/>
          <a:r>
            <a:rPr lang="tr" sz="5000" b="0" i="0" u="none" baseline="0" dirty="0">
              <a:solidFill>
                <a:schemeClr val="tx1"/>
              </a:solidFill>
            </a:rPr>
            <a:t>b) Hayır</a:t>
          </a:r>
        </a:p>
      </dgm:t>
    </dgm:pt>
    <dgm:pt modelId="{7E8B7982-18DC-F246-BFD4-7B9D4C9DB2CA}" type="parTrans" cxnId="{AFD2487F-444F-4C44-A623-9AAFEB90AC49}">
      <dgm:prSet/>
      <dgm:spPr/>
      <dgm:t>
        <a:bodyPr/>
        <a:lstStyle/>
        <a:p>
          <a:endParaRPr lang="tr"/>
        </a:p>
      </dgm:t>
    </dgm:pt>
    <dgm:pt modelId="{960A4A2E-B23E-7544-9A93-1312898E2DC4}" type="sibTrans" cxnId="{AFD2487F-444F-4C44-A623-9AAFEB90AC49}">
      <dgm:prSet/>
      <dgm:spPr/>
      <dgm:t>
        <a:bodyPr/>
        <a:lstStyle/>
        <a:p>
          <a:endParaRPr lang="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CBCFB9B4-DD69-402F-82FF-0786B9D4F086}"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707B7068-0282-4F93-A9A9-5805497B67B6}" type="presOf" srcId="{3C774A1C-BB1C-4347-A758-A94A436F7244}" destId="{9CA50A65-40FA-E945-A868-9E3FE840B07E}" srcOrd="0" destOrd="0" presId="urn:microsoft.com/office/officeart/2008/layout/LinedList"/>
    <dgm:cxn modelId="{B76EE35F-18B1-46C4-BEFD-597A72BAEFDF}" type="presOf" srcId="{8E61202A-36DD-0240-811A-270D9611A395}" destId="{CFE00427-EDF8-324F-9A5C-A181E81A4D48}" srcOrd="0" destOrd="0" presId="urn:microsoft.com/office/officeart/2008/layout/LinedList"/>
    <dgm:cxn modelId="{58734B83-973A-454D-A89D-EA9C7E11DC23}" type="presOf" srcId="{412DA8CB-B9E5-F44F-9FDD-EF35DF68306D}" destId="{B9E57DF2-F223-F848-B6AB-FEB0F6FB4076}" srcOrd="0" destOrd="0" presId="urn:microsoft.com/office/officeart/2008/layout/LinedList"/>
    <dgm:cxn modelId="{5FD58358-7709-42F9-BF4D-AB766CCB75C5}" type="presParOf" srcId="{9CA50A65-40FA-E945-A868-9E3FE840B07E}" destId="{D5C7DCB4-3723-4443-ADD7-DBEB1005841A}" srcOrd="0" destOrd="0" presId="urn:microsoft.com/office/officeart/2008/layout/LinedList"/>
    <dgm:cxn modelId="{714C5F2F-5B2E-48F3-954D-7A26CD139ECE}" type="presParOf" srcId="{9CA50A65-40FA-E945-A868-9E3FE840B07E}" destId="{9F8ADD56-4647-5947-BF4A-89820DB0503F}" srcOrd="1" destOrd="0" presId="urn:microsoft.com/office/officeart/2008/layout/LinedList"/>
    <dgm:cxn modelId="{8FEA6B0F-406B-4433-8756-2E15ADF0FB4D}" type="presParOf" srcId="{9F8ADD56-4647-5947-BF4A-89820DB0503F}" destId="{CFE00427-EDF8-324F-9A5C-A181E81A4D48}" srcOrd="0" destOrd="0" presId="urn:microsoft.com/office/officeart/2008/layout/LinedList"/>
    <dgm:cxn modelId="{82E52857-D0FF-4C31-8FE3-396F8DE5185F}" type="presParOf" srcId="{9F8ADD56-4647-5947-BF4A-89820DB0503F}" destId="{71554259-89F3-DC41-AF38-A80F6823C6AB}" srcOrd="1" destOrd="0" presId="urn:microsoft.com/office/officeart/2008/layout/LinedList"/>
    <dgm:cxn modelId="{4A72DC2E-952E-434D-B051-2F2156AE925B}" type="presParOf" srcId="{71554259-89F3-DC41-AF38-A80F6823C6AB}" destId="{D0431CA8-5100-6745-A242-ED330061BD73}" srcOrd="0" destOrd="0" presId="urn:microsoft.com/office/officeart/2008/layout/LinedList"/>
    <dgm:cxn modelId="{8DFADF16-81E4-4C35-9561-B42DCA79C441}" type="presParOf" srcId="{71554259-89F3-DC41-AF38-A80F6823C6AB}" destId="{FE55CC5A-C0EF-DF45-AF1E-C9A5EF0E713C}" srcOrd="1" destOrd="0" presId="urn:microsoft.com/office/officeart/2008/layout/LinedList"/>
    <dgm:cxn modelId="{7BD7461B-3118-4551-8064-03E6ED8202CB}" type="presParOf" srcId="{FE55CC5A-C0EF-DF45-AF1E-C9A5EF0E713C}" destId="{D79F8CF2-80EE-C747-9C26-26414E55692C}" srcOrd="0" destOrd="0" presId="urn:microsoft.com/office/officeart/2008/layout/LinedList"/>
    <dgm:cxn modelId="{E04DDD08-F82A-4BFB-9E66-D76BC3ED3EE2}" type="presParOf" srcId="{FE55CC5A-C0EF-DF45-AF1E-C9A5EF0E713C}" destId="{5D9EDF3F-7B20-8E47-A431-F9F24450F874}" srcOrd="1" destOrd="0" presId="urn:microsoft.com/office/officeart/2008/layout/LinedList"/>
    <dgm:cxn modelId="{698482DC-E916-4204-BCA3-7A678260A5D6}" type="presParOf" srcId="{FE55CC5A-C0EF-DF45-AF1E-C9A5EF0E713C}" destId="{EB933D24-ABB6-0C44-A5A7-05F1CB99F1EB}" srcOrd="2" destOrd="0" presId="urn:microsoft.com/office/officeart/2008/layout/LinedList"/>
    <dgm:cxn modelId="{A99E3EB1-0186-406E-8798-CF134BDE1174}" type="presParOf" srcId="{71554259-89F3-DC41-AF38-A80F6823C6AB}" destId="{EB798B99-5590-864A-A2C1-F553D99D3FAA}" srcOrd="2" destOrd="0" presId="urn:microsoft.com/office/officeart/2008/layout/LinedList"/>
    <dgm:cxn modelId="{F1B6D12B-38E7-48A2-8110-B49B5F94ACA0}" type="presParOf" srcId="{71554259-89F3-DC41-AF38-A80F6823C6AB}" destId="{9C715A5E-13B0-3F4D-85BD-4FA3A97839C5}" srcOrd="3" destOrd="0" presId="urn:microsoft.com/office/officeart/2008/layout/LinedList"/>
    <dgm:cxn modelId="{A3F59C18-4285-4610-91C0-CFFE0BB890C1}" type="presParOf" srcId="{71554259-89F3-DC41-AF38-A80F6823C6AB}" destId="{A4B3FD2E-63E5-E445-B87B-210177B3706B}" srcOrd="4" destOrd="0" presId="urn:microsoft.com/office/officeart/2008/layout/LinedList"/>
    <dgm:cxn modelId="{3B171840-45EB-4748-A251-75D04FE93D47}" type="presParOf" srcId="{A4B3FD2E-63E5-E445-B87B-210177B3706B}" destId="{B4FE7B28-4407-5045-AAC1-7786FB86FE88}" srcOrd="0" destOrd="0" presId="urn:microsoft.com/office/officeart/2008/layout/LinedList"/>
    <dgm:cxn modelId="{A7661FF7-43CC-4DB1-8FE7-9E1C60B8FB0D}" type="presParOf" srcId="{A4B3FD2E-63E5-E445-B87B-210177B3706B}" destId="{B9E57DF2-F223-F848-B6AB-FEB0F6FB4076}" srcOrd="1" destOrd="0" presId="urn:microsoft.com/office/officeart/2008/layout/LinedList"/>
    <dgm:cxn modelId="{9B310137-82DF-4642-87DB-C1FAFB6757AB}" type="presParOf" srcId="{A4B3FD2E-63E5-E445-B87B-210177B3706B}" destId="{84017E13-6661-1647-9DB1-F43BB49DC0FD}" srcOrd="2" destOrd="0" presId="urn:microsoft.com/office/officeart/2008/layout/LinedList"/>
    <dgm:cxn modelId="{12D36ACF-3FF5-4ED5-94BE-250495B73C99}" type="presParOf" srcId="{71554259-89F3-DC41-AF38-A80F6823C6AB}" destId="{1E88F2A9-FC8F-2A4F-ABF4-2C5837CA76E5}" srcOrd="5" destOrd="0" presId="urn:microsoft.com/office/officeart/2008/layout/LinedList"/>
    <dgm:cxn modelId="{8B6D42CB-4ECD-4D80-A48C-D3735F04B0C9}"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tr"/>
        </a:p>
      </dgm:t>
    </dgm:pt>
    <dgm:pt modelId="{8E61202A-36DD-0240-811A-270D9611A395}">
      <dgm:prSet phldrT="[Text]" custT="1"/>
      <dgm:spPr/>
      <dgm:t>
        <a:bodyPr/>
        <a:lstStyle/>
        <a:p>
          <a:pPr algn="just" rtl="0"/>
          <a:endParaRPr lang="tr" sz="2500" b="1" dirty="0"/>
        </a:p>
        <a:p>
          <a:pPr algn="just" rtl="0"/>
          <a:r>
            <a:rPr lang="tr" sz="2500" b="1" i="0" u="none" baseline="0"/>
            <a:t>Çocuk oyuncuların oynadığı bir çocuk pornografisi sahnesinin anlatıldığı bir ses dosyasını ele geçirdiniz. </a:t>
          </a:r>
        </a:p>
        <a:p>
          <a:pPr algn="just" rtl="0"/>
          <a:endParaRPr lang="tr" sz="2500" b="1" dirty="0"/>
        </a:p>
        <a:p>
          <a:pPr algn="just" rtl="0"/>
          <a:r>
            <a:rPr lang="tr" sz="2500" b="1" i="0" u="none" baseline="0"/>
            <a:t>Bu eylem Budapeşte Sözleşmesi Madde 9 kapsamında bir suç mudur?</a:t>
          </a:r>
        </a:p>
      </dgm:t>
    </dgm:pt>
    <dgm:pt modelId="{B1168E5A-BE86-1A40-8851-D878ACC39274}" type="parTrans" cxnId="{D2DD020B-3DFC-B348-B676-6EC163FF5FEB}">
      <dgm:prSet/>
      <dgm:spPr/>
      <dgm:t>
        <a:bodyPr/>
        <a:lstStyle/>
        <a:p>
          <a:endParaRPr lang="tr"/>
        </a:p>
      </dgm:t>
    </dgm:pt>
    <dgm:pt modelId="{8978AB35-F5FB-FF43-BA08-4C259A445311}" type="sibTrans" cxnId="{D2DD020B-3DFC-B348-B676-6EC163FF5FEB}">
      <dgm:prSet/>
      <dgm:spPr/>
      <dgm:t>
        <a:bodyPr/>
        <a:lstStyle/>
        <a:p>
          <a:endParaRPr lang="tr"/>
        </a:p>
      </dgm:t>
    </dgm:pt>
    <dgm:pt modelId="{7029F5E8-D056-AE49-BD66-3C193010DDE8}">
      <dgm:prSet phldrT="[Text]" custT="1"/>
      <dgm:spPr/>
      <dgm:t>
        <a:bodyPr/>
        <a:lstStyle/>
        <a:p>
          <a:pPr algn="l" rtl="0"/>
          <a:r>
            <a:rPr lang="tr" sz="5000" b="0" i="0" u="none" baseline="0"/>
            <a:t>a) Evet</a:t>
          </a:r>
        </a:p>
      </dgm:t>
    </dgm:pt>
    <dgm:pt modelId="{ACE97453-93D9-C642-95ED-D55F9984F778}" type="parTrans" cxnId="{99EB5834-3593-6644-A836-6C8D5595A820}">
      <dgm:prSet/>
      <dgm:spPr/>
      <dgm:t>
        <a:bodyPr/>
        <a:lstStyle/>
        <a:p>
          <a:endParaRPr lang="tr"/>
        </a:p>
      </dgm:t>
    </dgm:pt>
    <dgm:pt modelId="{3346CD8C-3206-F84A-BEA2-B5492B6B7347}" type="sibTrans" cxnId="{99EB5834-3593-6644-A836-6C8D5595A820}">
      <dgm:prSet/>
      <dgm:spPr/>
      <dgm:t>
        <a:bodyPr/>
        <a:lstStyle/>
        <a:p>
          <a:endParaRPr lang="tr"/>
        </a:p>
      </dgm:t>
    </dgm:pt>
    <dgm:pt modelId="{412DA8CB-B9E5-F44F-9FDD-EF35DF68306D}">
      <dgm:prSet phldrT="[Text]" custT="1"/>
      <dgm:spPr/>
      <dgm:t>
        <a:bodyPr/>
        <a:lstStyle/>
        <a:p>
          <a:pPr algn="l" rtl="0"/>
          <a:r>
            <a:rPr lang="tr" sz="5000" b="1" i="0" u="none" baseline="0" dirty="0">
              <a:solidFill>
                <a:srgbClr val="FF0000"/>
              </a:solidFill>
            </a:rPr>
            <a:t>b) Hayır</a:t>
          </a:r>
        </a:p>
      </dgm:t>
    </dgm:pt>
    <dgm:pt modelId="{7E8B7982-18DC-F246-BFD4-7B9D4C9DB2CA}" type="parTrans" cxnId="{AFD2487F-444F-4C44-A623-9AAFEB90AC49}">
      <dgm:prSet/>
      <dgm:spPr/>
      <dgm:t>
        <a:bodyPr/>
        <a:lstStyle/>
        <a:p>
          <a:endParaRPr lang="tr"/>
        </a:p>
      </dgm:t>
    </dgm:pt>
    <dgm:pt modelId="{960A4A2E-B23E-7544-9A93-1312898E2DC4}" type="sibTrans" cxnId="{AFD2487F-444F-4C44-A623-9AAFEB90AC49}">
      <dgm:prSet/>
      <dgm:spPr/>
      <dgm:t>
        <a:bodyPr/>
        <a:lstStyle/>
        <a:p>
          <a:endParaRPr lang="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C4C59CEA-90A9-4E85-A42A-75D695A1F87C}" type="presOf" srcId="{412DA8CB-B9E5-F44F-9FDD-EF35DF68306D}" destId="{B9E57DF2-F223-F848-B6AB-FEB0F6FB4076}"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FE51F8A7-FB2B-44B2-AC1E-2A74A0139E15}" type="presOf" srcId="{8E61202A-36DD-0240-811A-270D9611A395}" destId="{CFE00427-EDF8-324F-9A5C-A181E81A4D48}"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CA15EB1-CACB-4466-80D4-71756D8CC054}" type="presOf" srcId="{7029F5E8-D056-AE49-BD66-3C193010DDE8}" destId="{5D9EDF3F-7B20-8E47-A431-F9F24450F874}" srcOrd="0" destOrd="0" presId="urn:microsoft.com/office/officeart/2008/layout/LinedList"/>
    <dgm:cxn modelId="{E765403F-BB87-4C93-A2AE-2F05A293A7F2}" type="presOf" srcId="{3C774A1C-BB1C-4347-A758-A94A436F7244}" destId="{9CA50A65-40FA-E945-A868-9E3FE840B07E}" srcOrd="0" destOrd="0" presId="urn:microsoft.com/office/officeart/2008/layout/LinedList"/>
    <dgm:cxn modelId="{9AF08A68-41EF-434E-9E3D-76BCD3D93897}" type="presParOf" srcId="{9CA50A65-40FA-E945-A868-9E3FE840B07E}" destId="{D5C7DCB4-3723-4443-ADD7-DBEB1005841A}" srcOrd="0" destOrd="0" presId="urn:microsoft.com/office/officeart/2008/layout/LinedList"/>
    <dgm:cxn modelId="{986B8336-3B6F-4348-8675-25D6969F1267}" type="presParOf" srcId="{9CA50A65-40FA-E945-A868-9E3FE840B07E}" destId="{9F8ADD56-4647-5947-BF4A-89820DB0503F}" srcOrd="1" destOrd="0" presId="urn:microsoft.com/office/officeart/2008/layout/LinedList"/>
    <dgm:cxn modelId="{62103EF5-2169-49D8-AD65-43160F67F9D3}" type="presParOf" srcId="{9F8ADD56-4647-5947-BF4A-89820DB0503F}" destId="{CFE00427-EDF8-324F-9A5C-A181E81A4D48}" srcOrd="0" destOrd="0" presId="urn:microsoft.com/office/officeart/2008/layout/LinedList"/>
    <dgm:cxn modelId="{3694647C-A5A8-4B4B-AA1F-33FC6C460F0D}" type="presParOf" srcId="{9F8ADD56-4647-5947-BF4A-89820DB0503F}" destId="{71554259-89F3-DC41-AF38-A80F6823C6AB}" srcOrd="1" destOrd="0" presId="urn:microsoft.com/office/officeart/2008/layout/LinedList"/>
    <dgm:cxn modelId="{F175F5BE-5B7B-4992-A688-840B35AF2567}" type="presParOf" srcId="{71554259-89F3-DC41-AF38-A80F6823C6AB}" destId="{D0431CA8-5100-6745-A242-ED330061BD73}" srcOrd="0" destOrd="0" presId="urn:microsoft.com/office/officeart/2008/layout/LinedList"/>
    <dgm:cxn modelId="{03AB4484-2F3C-4D19-8C95-9F8333A52752}" type="presParOf" srcId="{71554259-89F3-DC41-AF38-A80F6823C6AB}" destId="{FE55CC5A-C0EF-DF45-AF1E-C9A5EF0E713C}" srcOrd="1" destOrd="0" presId="urn:microsoft.com/office/officeart/2008/layout/LinedList"/>
    <dgm:cxn modelId="{83A3BDB0-4D5B-4C94-83F9-45B4C46648AF}" type="presParOf" srcId="{FE55CC5A-C0EF-DF45-AF1E-C9A5EF0E713C}" destId="{D79F8CF2-80EE-C747-9C26-26414E55692C}" srcOrd="0" destOrd="0" presId="urn:microsoft.com/office/officeart/2008/layout/LinedList"/>
    <dgm:cxn modelId="{3A226E67-6247-42E8-B0AC-D525BD97EBD8}" type="presParOf" srcId="{FE55CC5A-C0EF-DF45-AF1E-C9A5EF0E713C}" destId="{5D9EDF3F-7B20-8E47-A431-F9F24450F874}" srcOrd="1" destOrd="0" presId="urn:microsoft.com/office/officeart/2008/layout/LinedList"/>
    <dgm:cxn modelId="{E9D3CF01-3FD0-470F-8692-15E73FA97752}" type="presParOf" srcId="{FE55CC5A-C0EF-DF45-AF1E-C9A5EF0E713C}" destId="{EB933D24-ABB6-0C44-A5A7-05F1CB99F1EB}" srcOrd="2" destOrd="0" presId="urn:microsoft.com/office/officeart/2008/layout/LinedList"/>
    <dgm:cxn modelId="{E903FD95-3DA1-4FBA-A490-B79DAA02A268}" type="presParOf" srcId="{71554259-89F3-DC41-AF38-A80F6823C6AB}" destId="{EB798B99-5590-864A-A2C1-F553D99D3FAA}" srcOrd="2" destOrd="0" presId="urn:microsoft.com/office/officeart/2008/layout/LinedList"/>
    <dgm:cxn modelId="{A15A9F5E-DB26-4E69-9C72-62999662A183}" type="presParOf" srcId="{71554259-89F3-DC41-AF38-A80F6823C6AB}" destId="{9C715A5E-13B0-3F4D-85BD-4FA3A97839C5}" srcOrd="3" destOrd="0" presId="urn:microsoft.com/office/officeart/2008/layout/LinedList"/>
    <dgm:cxn modelId="{60E83C42-5CD7-458A-A718-F6D4E0265351}" type="presParOf" srcId="{71554259-89F3-DC41-AF38-A80F6823C6AB}" destId="{A4B3FD2E-63E5-E445-B87B-210177B3706B}" srcOrd="4" destOrd="0" presId="urn:microsoft.com/office/officeart/2008/layout/LinedList"/>
    <dgm:cxn modelId="{E09FF3A3-F8E9-4C44-8122-0023CA39FE6F}" type="presParOf" srcId="{A4B3FD2E-63E5-E445-B87B-210177B3706B}" destId="{B4FE7B28-4407-5045-AAC1-7786FB86FE88}" srcOrd="0" destOrd="0" presId="urn:microsoft.com/office/officeart/2008/layout/LinedList"/>
    <dgm:cxn modelId="{0CE7133F-C2E4-47C0-9D92-FFCE72D4C74D}" type="presParOf" srcId="{A4B3FD2E-63E5-E445-B87B-210177B3706B}" destId="{B9E57DF2-F223-F848-B6AB-FEB0F6FB4076}" srcOrd="1" destOrd="0" presId="urn:microsoft.com/office/officeart/2008/layout/LinedList"/>
    <dgm:cxn modelId="{336545F1-DA5D-4EFB-BA08-78AD5AE5CBCD}" type="presParOf" srcId="{A4B3FD2E-63E5-E445-B87B-210177B3706B}" destId="{84017E13-6661-1647-9DB1-F43BB49DC0FD}" srcOrd="2" destOrd="0" presId="urn:microsoft.com/office/officeart/2008/layout/LinedList"/>
    <dgm:cxn modelId="{66FEBAA3-DBCA-43B9-AA09-0B91ABCF53D2}" type="presParOf" srcId="{71554259-89F3-DC41-AF38-A80F6823C6AB}" destId="{1E88F2A9-FC8F-2A4F-ABF4-2C5837CA76E5}" srcOrd="5" destOrd="0" presId="urn:microsoft.com/office/officeart/2008/layout/LinedList"/>
    <dgm:cxn modelId="{5959857E-C8CC-406A-8085-451BA035DCF9}"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just" defTabSz="1066800" rtl="0">
            <a:lnSpc>
              <a:spcPct val="90000"/>
            </a:lnSpc>
            <a:spcBef>
              <a:spcPct val="0"/>
            </a:spcBef>
            <a:spcAft>
              <a:spcPct val="35000"/>
            </a:spcAft>
          </a:pPr>
          <a:r>
            <a:rPr lang="tr" sz="2400" b="1" i="0" u="none" kern="1200" baseline="0"/>
            <a:t>Bir şirket, bir ürününün rakip bir ürüne kıyasla faydalarını gösteren verileri İnternet sitesine koyar. Bu, şirkete ekonomik fayda sağlarken rakip firma için mal kaybına neden olur.  </a:t>
          </a:r>
        </a:p>
        <a:p>
          <a:pPr lvl="0" algn="just" defTabSz="1066800" rtl="0">
            <a:lnSpc>
              <a:spcPct val="90000"/>
            </a:lnSpc>
            <a:spcBef>
              <a:spcPct val="0"/>
            </a:spcBef>
            <a:spcAft>
              <a:spcPct val="35000"/>
            </a:spcAft>
          </a:pPr>
          <a:endParaRPr lang="tr" sz="2400" b="1" kern="1200" dirty="0"/>
        </a:p>
        <a:p>
          <a:pPr lvl="0" algn="just" defTabSz="1066800" rtl="0">
            <a:lnSpc>
              <a:spcPct val="90000"/>
            </a:lnSpc>
            <a:spcBef>
              <a:spcPct val="0"/>
            </a:spcBef>
            <a:spcAft>
              <a:spcPct val="35000"/>
            </a:spcAft>
          </a:pPr>
          <a:r>
            <a:rPr lang="tr" sz="2400" b="1" i="0" u="none" kern="1200" baseline="0"/>
            <a:t>Bu eylem Budapeşte Sözleşmesi Madde 8 kapsamında bir suç mudur?  </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rtl="0">
            <a:lnSpc>
              <a:spcPct val="90000"/>
            </a:lnSpc>
            <a:spcBef>
              <a:spcPct val="0"/>
            </a:spcBef>
            <a:spcAft>
              <a:spcPct val="35000"/>
            </a:spcAft>
          </a:pPr>
          <a:r>
            <a:rPr lang="tr" sz="5000" b="0" i="0" u="none" kern="1200" baseline="0"/>
            <a:t>a) Evet</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rtl="0">
            <a:lnSpc>
              <a:spcPct val="90000"/>
            </a:lnSpc>
            <a:spcBef>
              <a:spcPct val="0"/>
            </a:spcBef>
            <a:spcAft>
              <a:spcPct val="35000"/>
            </a:spcAft>
          </a:pPr>
          <a:r>
            <a:rPr lang="tr" sz="5000" b="0" i="0" u="none" kern="1200" baseline="0" dirty="0">
              <a:solidFill>
                <a:schemeClr val="tx1"/>
              </a:solidFill>
            </a:rPr>
            <a:t>b) Hayır</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just" defTabSz="1066800" rtl="0">
            <a:lnSpc>
              <a:spcPct val="90000"/>
            </a:lnSpc>
            <a:spcBef>
              <a:spcPct val="0"/>
            </a:spcBef>
            <a:spcAft>
              <a:spcPct val="35000"/>
            </a:spcAft>
          </a:pPr>
          <a:r>
            <a:rPr lang="tr" sz="2400" b="1" i="0" u="none" kern="1200" baseline="0"/>
            <a:t>Bir şirket, bir ürününün rakip bir ürüne kıyasla faydalarını gösteren verileri İnternet sitesine koyar. Bu, şirkete ekonomik fayda sağlarken rakip firma için mal kaybına neden olur.  </a:t>
          </a:r>
        </a:p>
        <a:p>
          <a:pPr lvl="0" algn="just" defTabSz="1066800" rtl="0">
            <a:lnSpc>
              <a:spcPct val="90000"/>
            </a:lnSpc>
            <a:spcBef>
              <a:spcPct val="0"/>
            </a:spcBef>
            <a:spcAft>
              <a:spcPct val="35000"/>
            </a:spcAft>
          </a:pPr>
          <a:endParaRPr lang="tr" sz="2400" b="1" kern="1200" dirty="0"/>
        </a:p>
        <a:p>
          <a:pPr lvl="0" algn="just" defTabSz="1066800" rtl="0">
            <a:lnSpc>
              <a:spcPct val="90000"/>
            </a:lnSpc>
            <a:spcBef>
              <a:spcPct val="0"/>
            </a:spcBef>
            <a:spcAft>
              <a:spcPct val="35000"/>
            </a:spcAft>
          </a:pPr>
          <a:r>
            <a:rPr lang="tr" sz="2400" b="1" i="0" u="none" kern="1200" baseline="0"/>
            <a:t>Bu eylem Budapeşte Sözleşmesi Madde 8 kapsamında bir suç mudur?  </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rtl="0">
            <a:lnSpc>
              <a:spcPct val="90000"/>
            </a:lnSpc>
            <a:spcBef>
              <a:spcPct val="0"/>
            </a:spcBef>
            <a:spcAft>
              <a:spcPct val="35000"/>
            </a:spcAft>
          </a:pPr>
          <a:r>
            <a:rPr lang="tr" sz="5000" b="0" i="0" u="none" kern="1200" baseline="0"/>
            <a:t>a) Evet</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rtl="0">
            <a:lnSpc>
              <a:spcPct val="90000"/>
            </a:lnSpc>
            <a:spcBef>
              <a:spcPct val="0"/>
            </a:spcBef>
            <a:spcAft>
              <a:spcPct val="35000"/>
            </a:spcAft>
          </a:pPr>
          <a:r>
            <a:rPr lang="tr" sz="5000" b="1" i="0" u="none" kern="1200" baseline="0" dirty="0">
              <a:solidFill>
                <a:srgbClr val="FF0000"/>
              </a:solidFill>
            </a:rPr>
            <a:t>b) Hayır</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r>
            <a:rPr lang="tr" sz="2500" b="1" i="0" u="none" kern="1200" baseline="0"/>
            <a:t>Çocuk oyuncuların oynadığı bir çocuk pornografisi sahnesinin anlatıldığı bir ses dosyasını ele geçirdiniz. </a:t>
          </a:r>
        </a:p>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r>
            <a:rPr lang="tr" sz="2500" b="1" i="0" u="none" kern="1200" baseline="0"/>
            <a:t>Bu eylem Budapeşte Sözleşmesi Madde 9 kapsamında bir suç mudur?</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rtl="0">
            <a:lnSpc>
              <a:spcPct val="90000"/>
            </a:lnSpc>
            <a:spcBef>
              <a:spcPct val="0"/>
            </a:spcBef>
            <a:spcAft>
              <a:spcPct val="35000"/>
            </a:spcAft>
          </a:pPr>
          <a:r>
            <a:rPr lang="tr" sz="5000" b="0" i="0" u="none" kern="1200" baseline="0"/>
            <a:t>a) Evet</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rtl="0">
            <a:lnSpc>
              <a:spcPct val="90000"/>
            </a:lnSpc>
            <a:spcBef>
              <a:spcPct val="0"/>
            </a:spcBef>
            <a:spcAft>
              <a:spcPct val="35000"/>
            </a:spcAft>
          </a:pPr>
          <a:r>
            <a:rPr lang="tr" sz="5000" b="0" i="0" u="none" kern="1200" baseline="0" dirty="0">
              <a:solidFill>
                <a:schemeClr val="tx1"/>
              </a:solidFill>
            </a:rPr>
            <a:t>b) Hayır</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r>
            <a:rPr lang="tr" sz="2500" b="1" i="0" u="none" kern="1200" baseline="0"/>
            <a:t>Çocuk oyuncuların oynadığı bir çocuk pornografisi sahnesinin anlatıldığı bir ses dosyasını ele geçirdiniz. </a:t>
          </a:r>
        </a:p>
        <a:p>
          <a:pPr lvl="0" algn="just" defTabSz="1111250" rtl="0">
            <a:lnSpc>
              <a:spcPct val="90000"/>
            </a:lnSpc>
            <a:spcBef>
              <a:spcPct val="0"/>
            </a:spcBef>
            <a:spcAft>
              <a:spcPct val="35000"/>
            </a:spcAft>
          </a:pPr>
          <a:endParaRPr lang="tr" sz="2500" b="1" kern="1200" dirty="0"/>
        </a:p>
        <a:p>
          <a:pPr lvl="0" algn="just" defTabSz="1111250" rtl="0">
            <a:lnSpc>
              <a:spcPct val="90000"/>
            </a:lnSpc>
            <a:spcBef>
              <a:spcPct val="0"/>
            </a:spcBef>
            <a:spcAft>
              <a:spcPct val="35000"/>
            </a:spcAft>
          </a:pPr>
          <a:r>
            <a:rPr lang="tr" sz="2500" b="1" i="0" u="none" kern="1200" baseline="0"/>
            <a:t>Bu eylem Budapeşte Sözleşmesi Madde 9 kapsamında bir suç mudur?</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rtl="0">
            <a:lnSpc>
              <a:spcPct val="90000"/>
            </a:lnSpc>
            <a:spcBef>
              <a:spcPct val="0"/>
            </a:spcBef>
            <a:spcAft>
              <a:spcPct val="35000"/>
            </a:spcAft>
          </a:pPr>
          <a:r>
            <a:rPr lang="tr" sz="5000" b="0" i="0" u="none" kern="1200" baseline="0"/>
            <a:t>a) Evet</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rtl="0">
            <a:lnSpc>
              <a:spcPct val="90000"/>
            </a:lnSpc>
            <a:spcBef>
              <a:spcPct val="0"/>
            </a:spcBef>
            <a:spcAft>
              <a:spcPct val="35000"/>
            </a:spcAft>
          </a:pPr>
          <a:r>
            <a:rPr lang="tr" sz="5000" b="1" i="0" u="none" kern="1200" baseline="0" dirty="0">
              <a:solidFill>
                <a:srgbClr val="FF0000"/>
              </a:solidFill>
            </a:rPr>
            <a:t>b) Hayır</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pPr/>
              <a:t>11/04/2021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pPr/>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oturumun süresi 90 dakikadır.</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1</a:t>
            </a:fld>
            <a:endParaRPr lang="tr"/>
          </a:p>
        </p:txBody>
      </p:sp>
    </p:spTree>
    <p:extLst>
      <p:ext uri="{BB962C8B-B14F-4D97-AF65-F5344CB8AC3E}">
        <p14:creationId xmlns:p14="http://schemas.microsoft.com/office/powerpoint/2010/main" val="1910128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7'nin metni, bir unsuru ("</a:t>
            </a:r>
            <a:r>
              <a:rPr lang="tr" sz="1200" b="0" i="0" u="none" baseline="0">
                <a:solidFill>
                  <a:srgbClr val="FF0000"/>
                </a:solidFill>
                <a:latin typeface="+mj-lt"/>
              </a:rPr>
              <a:t>girilmesi, değiştirilmesi, silinmesi veya bastırılması</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r>
              <a:rPr lang="tr" b="0" i="0" u="none" baseline="0">
                <a:ea typeface="ＭＳ Ｐゴシック" panose="020B0600070205080204" pitchFamily="34" charset="-128"/>
              </a:rPr>
              <a:t>Madde 7 kapsamında gerçek bir belgenin tahrif edilmesi için kullanılabilecek dört yöntem aşağıda belirtilmektedir. Bunlar:</a:t>
            </a:r>
          </a:p>
          <a:p>
            <a:pPr marL="228600" indent="-228600" algn="l" rtl="0" eaLnBrk="1" hangingPunct="1">
              <a:buFontTx/>
              <a:buAutoNum type="arabicPeriod"/>
              <a:defRPr/>
            </a:pPr>
            <a:r>
              <a:rPr lang="tr" b="0" i="0" u="none" baseline="0">
                <a:ea typeface="ＭＳ Ｐゴシック" panose="020B0600070205080204" pitchFamily="34" charset="-128"/>
              </a:rPr>
              <a:t>Doğru veya yanlış verilerin girilmesi (belge oluşturulurken veya veriler girilirken)</a:t>
            </a:r>
          </a:p>
          <a:p>
            <a:pPr marL="228600" indent="-228600" algn="l" rtl="0" eaLnBrk="1" hangingPunct="1">
              <a:buFontTx/>
              <a:buAutoNum type="arabicPeriod"/>
              <a:defRPr/>
            </a:pPr>
            <a:r>
              <a:rPr lang="tr" b="0" i="0" u="none" baseline="0">
                <a:ea typeface="ＭＳ Ｐゴシック" panose="020B0600070205080204" pitchFamily="34" charset="-128"/>
              </a:rPr>
              <a:t>Daha sonra değişiklik yapılması (farklılaştırma veya kısmi değişiklikler dahil)</a:t>
            </a:r>
          </a:p>
          <a:p>
            <a:pPr marL="228600" indent="-228600" algn="l" rtl="0" eaLnBrk="1" hangingPunct="1">
              <a:buFontTx/>
              <a:buAutoNum type="arabicPeriod"/>
              <a:defRPr/>
            </a:pPr>
            <a:r>
              <a:rPr lang="tr" b="0" i="0" u="none" baseline="0">
                <a:ea typeface="ＭＳ Ｐゴシック" panose="020B0600070205080204" pitchFamily="34" charset="-128"/>
              </a:rPr>
              <a:t>Silme (veri ortamından verilerin kaldırılması)</a:t>
            </a:r>
          </a:p>
          <a:p>
            <a:pPr marL="228600" indent="-228600" algn="l" rtl="0" eaLnBrk="1" hangingPunct="1">
              <a:buFontTx/>
              <a:buAutoNum type="arabicPeriod"/>
              <a:defRPr/>
            </a:pPr>
            <a:r>
              <a:rPr lang="tr" b="0" i="0" u="none" baseline="0">
                <a:ea typeface="ＭＳ Ｐゴシック" panose="020B0600070205080204" pitchFamily="34" charset="-128"/>
              </a:rPr>
              <a:t>Bastırma (verilerin saklanması, gizlenmesi)</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10</a:t>
            </a:fld>
            <a:endParaRPr lang="tr"/>
          </a:p>
        </p:txBody>
      </p:sp>
    </p:spTree>
    <p:extLst>
      <p:ext uri="{BB962C8B-B14F-4D97-AF65-F5344CB8AC3E}">
        <p14:creationId xmlns:p14="http://schemas.microsoft.com/office/powerpoint/2010/main" val="9743947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7'nin metni, bir unsuru ("gerçek olmayan veriler")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Budapeşte Sözleşmesine İlişkin Açıklayıcı Raporda belirtildiği gibi, “sahtecilik kavramlarının ulusal tanımları büyük ölçüde değişiklik gösterir. Kavramlardan biri, belgenin yazarının gerçekliğine dayanırken, diğerleri ise belgede yer alan beyanların doğruluğuna dayanır. Ancak, gerçekliğe ilişkin aldatmacanın, verilerin içeriğinin doğruluğuna bakılmaksızın, asgari olarak veriyi veren/yayımlayan kişiyle ilgili olduğu kabul edilmiştir. Taraflar daha da ileri giderek "gerçek" teriminin kapsamına verilerin gerçekliğini dahil edebilir."</a:t>
            </a:r>
            <a:endParaRPr lang="tr" altLang="sr-Latn-RS"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11</a:t>
            </a:fld>
            <a:endParaRPr lang="tr"/>
          </a:p>
        </p:txBody>
      </p:sp>
    </p:spTree>
    <p:extLst>
      <p:ext uri="{BB962C8B-B14F-4D97-AF65-F5344CB8AC3E}">
        <p14:creationId xmlns:p14="http://schemas.microsoft.com/office/powerpoint/2010/main" val="13596794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7'nin metni, bir unsuru ("yasal amaçlar doğrultusunda gerçekmiş gibi değerlendirilmesi veya ona göre hareket edilmesi amacıyla")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Bilgisayarla ilgili sahteciliğin kasıtlı olarak yapılması şartına ek olarak, Madde 7'de ayrıca kişinin, sahte belgenin yasal amaçlarla (yani yasal işlemler ve yasal açıdan ilgili belgeler) gerçekmiş gibi dikkate alınması veya ona göre işlem yapılması amacıyla ilgili eylemi gerçekleştirmesi öngörülmektedir. Ayrıca Taraflar, eylemin başka bir kişiyi dolandırmak amacıyla gerçekleştirilmesini de şart koşabilirler.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12</a:t>
            </a:fld>
            <a:endParaRPr lang="tr"/>
          </a:p>
        </p:txBody>
      </p:sp>
    </p:spTree>
    <p:extLst>
      <p:ext uri="{BB962C8B-B14F-4D97-AF65-F5344CB8AC3E}">
        <p14:creationId xmlns:p14="http://schemas.microsoft.com/office/powerpoint/2010/main" val="2701473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7'nin metni, bir unsuru ("...doğrudan okunabilir ve anlaşılabilir ... bağımsız olarak ... dürüst olmayan benzer bir niyetin")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tr" sz="1200" b="0" i="0" u="none" baseline="0">
                <a:latin typeface="+mj-lt"/>
              </a:rPr>
              <a:t>Gerçek olmayan verilerin bir insan tarafından doğrudan okunabilir veya anlaşılabilir olması gerekmez. Bu, geleneksel sahteciliğin aksine, sahte verilerin insanlar tarafından okunabilir olmasını gerektirmeyen bilgisayarla ilgili sahteciliğin benzersiz bir özelliğidir. </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13</a:t>
            </a:fld>
            <a:endParaRPr lang="tr"/>
          </a:p>
        </p:txBody>
      </p:sp>
    </p:spTree>
    <p:extLst>
      <p:ext uri="{BB962C8B-B14F-4D97-AF65-F5344CB8AC3E}">
        <p14:creationId xmlns:p14="http://schemas.microsoft.com/office/powerpoint/2010/main" val="4228080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7'nin metni, bir unsuru ("dolandırıcılık niyetinin ... dürüst olmayan benzer bir niyetin")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tr" b="0" i="0" u="none" baseline="0"/>
              <a:t>Taraflar, bilgisayarla ilgili sahteciliği genel olarak suç sayılmasını öngören Madde 7'nin kapsamını belirli sınırlandırıcı unsurlarla daraltabilirler. Özellikle, taraflar bilgisayarla ilgili sahtecilik suçunun dolandırıcılık niyetiyle veya dürüst olmayan benzer bir niyetle işlenmesini şart koşabilirler.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14</a:t>
            </a:fld>
            <a:endParaRPr lang="tr"/>
          </a:p>
        </p:txBody>
      </p:sp>
    </p:spTree>
    <p:extLst>
      <p:ext uri="{BB962C8B-B14F-4D97-AF65-F5344CB8AC3E}">
        <p14:creationId xmlns:p14="http://schemas.microsoft.com/office/powerpoint/2010/main" val="1279806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Bu ilk slayt grubunda Budapeşte Sözleşmesi Madde 8'de yer alan bilgisayarla ilgili dolandırıcılık suçu incelenecektir.</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15</a:t>
            </a:fld>
            <a:endParaRPr lang="tr"/>
          </a:p>
        </p:txBody>
      </p:sp>
    </p:spTree>
    <p:extLst>
      <p:ext uri="{BB962C8B-B14F-4D97-AF65-F5344CB8AC3E}">
        <p14:creationId xmlns:p14="http://schemas.microsoft.com/office/powerpoint/2010/main" val="17946933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eaLnBrk="1" hangingPunct="1"/>
            <a:r>
              <a:rPr lang="tr" b="0" i="0" u="none" baseline="0"/>
              <a:t>Budapeşte Sözleşmesi Madde 8'de ayrıntılı olarak açıklandığı gibi, bilgisayarla ilgili dolandırıcılık suçu, dolandırıcılık niyetiyle veya dürüst olmayan bir niyetle kişisel olarak veya başka birisi için haksız bir ekonomik çıkar elde etmek amacıyla bilgisayar verilerinin girilmesi, değiştirilmesi, silinmesi veya bastırılması yoluyla ya da bir bilgisayar sisteminin işleyişine müdahale ederek kasıtlı ve yetkisiz olarak başka bir kişinin mal kaybına uğramasına neden olma eylemidir.</a:t>
            </a:r>
          </a:p>
          <a:p>
            <a:pPr algn="l" rtl="0" eaLnBrk="1" hangingPunct="1"/>
            <a:endParaRPr lang="tr" altLang="sr-Latn-RS" dirty="0"/>
          </a:p>
          <a:p>
            <a:pPr algn="l" rtl="0" eaLnBrk="1" hangingPunct="1"/>
            <a:r>
              <a:rPr lang="tr" b="0" i="0" u="none" baseline="0"/>
              <a:t>Elektronik fonlar, mevduat hesapları vb. gibi bilgisayar sistemlerinde temsil edilen veya yönetilen varlıklar, geleneksel mülkiyet biçimlerine benzer şekilde manipülasyonların hedefi haline geldiği için bu özellikle önemli bir suçtur. Bilgisayar sistemlerinde yönetilen varlıklarla ilgili olarak işlenen dolandırıcılık suçlarının benzersiz niteliği (yani, girdi manipülasyonları veya program manipülasyonları yoluyla) nedeniyle, Budapeşte Sözleşmesinde, tarafların bunu suç sayması için yasal önlemler alması öngörülmektedir.</a:t>
            </a:r>
            <a:endParaRPr lang="tr" altLang="sr-Latn-RS" dirty="0"/>
          </a:p>
        </p:txBody>
      </p:sp>
    </p:spTree>
    <p:extLst>
      <p:ext uri="{BB962C8B-B14F-4D97-AF65-F5344CB8AC3E}">
        <p14:creationId xmlns:p14="http://schemas.microsoft.com/office/powerpoint/2010/main" val="27016918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r>
              <a:rPr lang="tr" b="0" i="0" u="none" baseline="0"/>
              <a:t>Slaytta, Kenya'da bir adamın Kenya Gelir İdaresinin İnternet sitesine korsanlıkla girerek işlediği elektronik dolandırıcılık suçuna dair haber makalesinin ekran görüntüsü gösterilmektedir.  28 yaşındaki adam, Kenya Gelir İdaresinin sistemlerine korsanlıkla girip yaklaşık 4 milyar Sh4 milyarın kaybolmasına neden olmakla suçlandı. Kenyalı bir savcı şöyle dedi: "Şüphelilerin makineleri ile sorunsuz bir şekilde çalışıp bir dakika sonra hesabınızda paranızın olmadığını fark ettiğiniz uzaktan kontrol edilen bir bilgisayar korsanlığı vakası. Elimizdeki bilgiler buzdağının sadece görünen kısmı. Organizasyon büyük ve yurt dışından insanlar olaya karışmış durumda.” </a:t>
            </a:r>
          </a:p>
          <a:p>
            <a:endParaRPr lang="tr" dirty="0"/>
          </a:p>
          <a:p>
            <a:pPr algn="l" rtl="0"/>
            <a:r>
              <a:rPr lang="tr" b="0" i="0" u="none" baseline="0"/>
              <a:t>Haber makalesinin bağlantısını burada bulabilirsiniz: https://www.bbc.com/news/world-africa-39351172 </a:t>
            </a:r>
          </a:p>
        </p:txBody>
      </p:sp>
    </p:spTree>
    <p:extLst>
      <p:ext uri="{BB962C8B-B14F-4D97-AF65-F5344CB8AC3E}">
        <p14:creationId xmlns:p14="http://schemas.microsoft.com/office/powerpoint/2010/main" val="35148276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8'in metni, bir unsuru ("</a:t>
            </a:r>
            <a:r>
              <a:rPr lang="tr" sz="1200" b="0" i="0" u="none" baseline="0">
                <a:solidFill>
                  <a:srgbClr val="FF0000"/>
                </a:solidFill>
                <a:latin typeface="+mj-lt"/>
              </a:rPr>
              <a:t>bilgisayar verilerinin girilmesi, değiştirilmesi, silinmesi veya bastırılması ... bir bilgisayar sisteminin işleyişine müdahale ederek</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ea typeface="ＭＳ Ｐゴシック" panose="020B0600070205080204" pitchFamily="34" charset="-128"/>
              </a:rPr>
              <a:t>Aşağıda, Madde 8 kapsamında mal kaybına neden olmanın beş yolu listelenmiştir. Bunlar:</a:t>
            </a:r>
          </a:p>
          <a:p>
            <a:pPr marL="228600" indent="-228600" algn="l" rtl="0" eaLnBrk="1" hangingPunct="1">
              <a:buFontTx/>
              <a:buAutoNum type="arabicPeriod"/>
              <a:defRPr/>
            </a:pPr>
            <a:r>
              <a:rPr lang="tr" b="0" i="0" u="none" baseline="0">
                <a:ea typeface="ＭＳ Ｐゴシック" panose="020B0600070205080204" pitchFamily="34" charset="-128"/>
              </a:rPr>
              <a:t>Doğru veya yanlış verilerin girilmesi (belge oluşturulurken veya veriler girilirken)</a:t>
            </a:r>
          </a:p>
          <a:p>
            <a:pPr marL="228600" indent="-228600" algn="l" rtl="0" eaLnBrk="1" hangingPunct="1">
              <a:buFontTx/>
              <a:buAutoNum type="arabicPeriod"/>
              <a:defRPr/>
            </a:pPr>
            <a:r>
              <a:rPr lang="tr" b="0" i="0" u="none" baseline="0">
                <a:ea typeface="ＭＳ Ｐゴシック" panose="020B0600070205080204" pitchFamily="34" charset="-128"/>
              </a:rPr>
              <a:t>Daha sonra değişiklik yapılması (farklılaştırma veya kısmi değişiklikler dahil)</a:t>
            </a:r>
          </a:p>
          <a:p>
            <a:pPr marL="228600" indent="-228600" algn="l" rtl="0" eaLnBrk="1" hangingPunct="1">
              <a:buFontTx/>
              <a:buAutoNum type="arabicPeriod"/>
              <a:defRPr/>
            </a:pPr>
            <a:r>
              <a:rPr lang="tr" b="0" i="0" u="none" baseline="0">
                <a:ea typeface="ＭＳ Ｐゴシック" panose="020B0600070205080204" pitchFamily="34" charset="-128"/>
              </a:rPr>
              <a:t>Silme (veri ortamından verilerin kaldırılması)</a:t>
            </a:r>
          </a:p>
          <a:p>
            <a:pPr marL="228600" indent="-228600" algn="l" rtl="0" eaLnBrk="1" hangingPunct="1">
              <a:buFontTx/>
              <a:buAutoNum type="arabicPeriod"/>
              <a:defRPr/>
            </a:pPr>
            <a:r>
              <a:rPr lang="tr" b="0" i="0" u="none" baseline="0">
                <a:ea typeface="ＭＳ Ｐゴシック" panose="020B0600070205080204" pitchFamily="34" charset="-128"/>
              </a:rPr>
              <a:t>Bastırma (verilerin saklanması, gizlenmesi)</a:t>
            </a:r>
          </a:p>
          <a:p>
            <a:pPr marL="228600" indent="-228600" algn="l" rtl="0" eaLnBrk="1" hangingPunct="1">
              <a:buFontTx/>
              <a:buAutoNum type="arabicPeriod"/>
              <a:defRPr/>
            </a:pPr>
            <a:r>
              <a:rPr lang="tr" b="0" i="0" u="none" baseline="0">
                <a:ea typeface="ＭＳ Ｐゴシック" panose="020B0600070205080204" pitchFamily="34" charset="-128"/>
              </a:rPr>
              <a:t>Müdahale (bir bilgisayar sisteminin işleyişine)</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18</a:t>
            </a:fld>
            <a:endParaRPr lang="tr"/>
          </a:p>
        </p:txBody>
      </p:sp>
    </p:spTree>
    <p:extLst>
      <p:ext uri="{BB962C8B-B14F-4D97-AF65-F5344CB8AC3E}">
        <p14:creationId xmlns:p14="http://schemas.microsoft.com/office/powerpoint/2010/main" val="5564777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8'in metni, bir unsuru ("</a:t>
            </a:r>
            <a:r>
              <a:rPr lang="tr" sz="1200" b="0" i="0" u="none" baseline="0">
                <a:solidFill>
                  <a:srgbClr val="FF0000"/>
                </a:solidFill>
                <a:latin typeface="+mj-lt"/>
              </a:rPr>
              <a:t>mal kaybı</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Bir eylemin bilgisayarla ilgili dolandırıcılık suçu sayılması için, başka birinin malına ilişkin olarak doğrudan ekonomik zarara veya hak kaybına yol açması gerekir. Söz konusu mal kaybı, paranın, maddi varlıkların ve ekonomik değere sahip maddi olmayan varlıkların kaybını içerebilir.</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19</a:t>
            </a:fld>
            <a:endParaRPr lang="tr"/>
          </a:p>
        </p:txBody>
      </p:sp>
    </p:spTree>
    <p:extLst>
      <p:ext uri="{BB962C8B-B14F-4D97-AF65-F5344CB8AC3E}">
        <p14:creationId xmlns:p14="http://schemas.microsoft.com/office/powerpoint/2010/main" val="1157328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baseline="0"/>
              <a:t>Oturum 5 bölüme ayrılacaktır.</a:t>
            </a:r>
          </a:p>
          <a:p>
            <a:pPr algn="l" rtl="0"/>
            <a:r>
              <a:rPr lang="tr" sz="1200" b="0" i="0" u="none" baseline="0"/>
              <a:t>Oturumun birinci bölümünde Budapeşte Sözleşmesi Madde 7'de yer alan bilgisayarla ilgili sahtecilik suçu ele alınacaktır. </a:t>
            </a:r>
          </a:p>
          <a:p>
            <a:pPr algn="l" rtl="0"/>
            <a:r>
              <a:rPr lang="tr" sz="1200" b="0" i="0" u="none" baseline="0"/>
              <a:t>Oturumun ikinci bölümünde Budapeşte Sözleşmesi Madde 8'de belirtildiği şekilde bilgisayarla ilgili dolandırıcılık suçu ele alınacaktır. </a:t>
            </a:r>
          </a:p>
          <a:p>
            <a:pPr algn="l" rtl="0"/>
            <a:r>
              <a:rPr lang="tr" sz="1200" b="0" i="0" u="none" baseline="0"/>
              <a:t>Oturumun üçüncü bölümünde Budapeşte Sözleşmesi Madde 9'da belirtildiği şekilde çocuk pornografisi suçu ele alınacaktır.</a:t>
            </a:r>
          </a:p>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baseline="0"/>
              <a:t>Oturumun dördüncü bölümünde Budapeşte Sözleşmesi Madde 10'da belirtildiği şekilde telif hakkı ve ilgili hakların ihlali suçu ele alınacaktır.</a:t>
            </a:r>
          </a:p>
          <a:p>
            <a:pPr algn="l" rtl="0"/>
            <a:r>
              <a:rPr lang="tr" sz="1200" b="0" i="0" u="none" baseline="0"/>
              <a:t>Oturumun beşinci bölümünde Budapeşte Sözleşmesi Madde 11 ve 12'de belirtildiği şekilde tali sorumluluk hükümleri (teşebbüs, yardım ve yataklık) ele alınacaktır.</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2</a:t>
            </a:fld>
            <a:endParaRPr lang="tr"/>
          </a:p>
        </p:txBody>
      </p:sp>
    </p:spTree>
    <p:extLst>
      <p:ext uri="{BB962C8B-B14F-4D97-AF65-F5344CB8AC3E}">
        <p14:creationId xmlns:p14="http://schemas.microsoft.com/office/powerpoint/2010/main" val="3009816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8'in metni, bir unsuru ("</a:t>
            </a:r>
            <a:r>
              <a:rPr lang="tr" sz="1200" b="0" i="0" u="none" baseline="0">
                <a:solidFill>
                  <a:srgbClr val="FF0000"/>
                </a:solidFill>
                <a:latin typeface="+mj-lt"/>
              </a:rPr>
              <a:t>dolandırıcılık niyetiyle veya dürüst olmayan bir niyetle kişisel olarak veya başka birisi için haksız bir ekonomik bir çıkar elde etmek amacıyla</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Bilgisayarla ilgili dolandırıcılığın kasıtlı olarak yapılması şartına ek olarak, Madde 8'de ayrıca kişinin, dolandırıcılık niyetiyle veya dürüst olmayan bir niyetle kişisel olarak veya başka birisi için haksız bir ekonomik bir çıkar elde etmek amacıyla eylemi gerçekleştirmesi gerektiği öngörülmektedir. Örnek olarak, bir kişiye ekonomik zarar verebilecek ve bir başkasına fayda sağlayabilecek, ancak dolandırıcılık niyetiyle veya dürüst olmayan bir niyetle gerçekleştirilmeyen piyasa rekabeti ile ilgili ticari uygulamaların, bu suçun kapsamına dahil edilmesi amaçlanmamaktadır.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20</a:t>
            </a:fld>
            <a:endParaRPr lang="tr"/>
          </a:p>
        </p:txBody>
      </p:sp>
    </p:spTree>
    <p:extLst>
      <p:ext uri="{BB962C8B-B14F-4D97-AF65-F5344CB8AC3E}">
        <p14:creationId xmlns:p14="http://schemas.microsoft.com/office/powerpoint/2010/main" val="24237485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Doğru cevap b) Hayır. Çünkü Budapeşte Sözleşmesi Madde 8, ekonomik bir çıkar/fayda elde etmeye yönelik dolandırıcılık niyeti veya başka dürüst olmayan bir niyet olmasını gerektirir.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21</a:t>
            </a:fld>
            <a:endParaRPr lang="tr"/>
          </a:p>
        </p:txBody>
      </p:sp>
    </p:spTree>
    <p:extLst>
      <p:ext uri="{BB962C8B-B14F-4D97-AF65-F5344CB8AC3E}">
        <p14:creationId xmlns:p14="http://schemas.microsoft.com/office/powerpoint/2010/main" val="3907824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Doğru cevap b) Hayır. Çünkü Budapeşte Sözleşmesi Madde 8, ekonomik bir çıkar/fayda elde etmeye yönelik dolandırıcılık niyeti veya başka dürüst olmayan bir niyet olmasını gerektirir.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22</a:t>
            </a:fld>
            <a:endParaRPr lang="tr"/>
          </a:p>
        </p:txBody>
      </p:sp>
    </p:spTree>
    <p:extLst>
      <p:ext uri="{BB962C8B-B14F-4D97-AF65-F5344CB8AC3E}">
        <p14:creationId xmlns:p14="http://schemas.microsoft.com/office/powerpoint/2010/main" val="1493904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Vizyoner ve kalıcı bir belge olan Budapeşte Sözleşmesi, Madde 9 kapsamında çocukların İnternette cinsel sömürüsüne ilişkin görüntüleri suç saymanın ötesine geçer. Çünkü Madde 9'da, animasyonlar da dahil olmak üzere gerçekte bir çocuğun cinsel olarak sömürülmesini içermeyen gerçekçi görüntülerin kullanıldığı görsel tasvirlerden oluşan çocuk pornografisi de suç sayılmaktadır. </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ilk slayt grubunda Budapeşte Sözleşmesi Madde 9'da yer alan çocuk pornografisi suçu incelenecektir.</a:t>
            </a:r>
          </a:p>
          <a:p>
            <a:endParaRPr lang="tr" dirty="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23</a:t>
            </a:fld>
            <a:endParaRPr lang="tr"/>
          </a:p>
        </p:txBody>
      </p:sp>
    </p:spTree>
    <p:extLst>
      <p:ext uri="{BB962C8B-B14F-4D97-AF65-F5344CB8AC3E}">
        <p14:creationId xmlns:p14="http://schemas.microsoft.com/office/powerpoint/2010/main" val="41255542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defRPr/>
            </a:pPr>
            <a:r>
              <a:rPr lang="tr" b="0" i="0" u="none" baseline="0" dirty="0">
                <a:ea typeface="ＭＳ Ｐゴシック" panose="020B0600070205080204" pitchFamily="34" charset="-128"/>
              </a:rPr>
              <a:t>Budapeşte Sözleşmesi Madde 9'da, bu antlaşmanın en büyük yeniliklerinden biri açıklanmaktadır: Bir bilgisayar sistemi aracılığıyla gerçekleştirilen çocuk pornografisi eylemlerinin suç sayılması.</a:t>
            </a:r>
          </a:p>
          <a:p>
            <a:pPr algn="just" rtl="0">
              <a:defRPr/>
            </a:pPr>
            <a:r>
              <a:rPr lang="tr" b="0" i="0" u="none" baseline="0" dirty="0">
                <a:ea typeface="ＭＳ Ｐゴシック" panose="020B0600070205080204" pitchFamily="34" charset="-128"/>
              </a:rPr>
              <a:t> </a:t>
            </a:r>
          </a:p>
          <a:p>
            <a:pPr algn="just" rtl="0">
              <a:defRPr/>
            </a:pPr>
            <a:r>
              <a:rPr lang="tr" b="0" i="0" u="none" baseline="0" dirty="0">
                <a:ea typeface="ＭＳ Ｐゴシック" panose="020B0600070205080204" pitchFamily="34" charset="-128"/>
              </a:rPr>
              <a:t>İnternetin yaygınlaşmasıyla birlikte çocuk pornografisi ticareti muazzam bir şekilde arttı. İletişim ve bilgi ağları, bu tür içerikleri arayanlar için çok sayıda avantaj ve olanak sunmaktadır. Ayrıca, İnternette kullanıcılar anonim kalarak çocuk istismarı materyallerine çevrim içi olarak erişebilmektedir.</a:t>
            </a:r>
          </a:p>
          <a:p>
            <a:pPr algn="just" rtl="0">
              <a:defRPr/>
            </a:pPr>
            <a:endParaRPr lang="tr" altLang="en-US" dirty="0">
              <a:ea typeface="ＭＳ Ｐゴシック" panose="020B0600070205080204" pitchFamily="34" charset="-128"/>
            </a:endParaRPr>
          </a:p>
          <a:p>
            <a:pPr algn="just" rtl="0">
              <a:defRPr/>
            </a:pPr>
            <a:r>
              <a:rPr lang="tr" b="0" i="0" u="none" baseline="0" dirty="0">
                <a:ea typeface="ＭＳ Ｐゴシック" panose="020B0600070205080204" pitchFamily="34" charset="-128"/>
              </a:rPr>
              <a:t>Çocuk pornografisi suçlarıyla ilgili olarak, bir husus özellikle tartışmalıdır: “Gerçek olmayan görüntülerin” suç sayılması. Sözleşmenin maddeleri, yalnızca gerçek bir çocuğun cinsel bir aktivite sırasında fotoğrafının çekildiği durumları değil, aynı zamanda tamamen bilgisayarlarla yaratılmış çocuk resimleri (örneğin bir çocuğun kafasının cinsel eylemi gerçekleştiren yetişkinin vücuduna montajlanması) veya (inandırıcı bir şekilde) çocuk taklidi yapan (çocuk gibi davranarak veya giyinerek) yetişkinlerin resimleri gibi çocukların sahte temsillerini de kapsar. </a:t>
            </a:r>
          </a:p>
          <a:p>
            <a:pPr algn="just" rtl="0">
              <a:defRPr/>
            </a:pPr>
            <a:endParaRPr lang="tr" altLang="en-US" dirty="0">
              <a:ea typeface="ＭＳ Ｐゴシック" panose="020B0600070205080204" pitchFamily="34" charset="-128"/>
            </a:endParaRPr>
          </a:p>
          <a:p>
            <a:pPr algn="just" rtl="0">
              <a:defRPr/>
            </a:pPr>
            <a:r>
              <a:rPr lang="tr" b="0" i="0" u="none" baseline="0" dirty="0">
                <a:ea typeface="ＭＳ Ｐゴシック" panose="020B0600070205080204" pitchFamily="34" charset="-128"/>
              </a:rPr>
              <a:t>Sözleşmenin metninde kapsamlı bir şekilde ele alındığından, ikinci bir önemli konu daha tartışılmalıdır: Yalnızca çocuk pornografisi materyallerini bulundurmanın da cezalandırılması. Madde 9'da, bir bilgisayar sistemi içinde bu tür bir materyalin yalnızca bulundurulması ve ayrıca bu tür görüntülerin tamamen kişisel kullanım için temin edilmesi bir ihlal olarak tanımlamaktadır. Bu yaklaşım, konuyu inceleyen diğer uluslararası kurumlar tarafından da yaygın olarak benimsenmiştir.</a:t>
            </a:r>
          </a:p>
          <a:p>
            <a:pPr algn="l" rtl="0">
              <a:defRPr/>
            </a:pPr>
            <a:r>
              <a:rPr lang="tr" b="0" i="0" u="none" baseline="0" dirty="0">
                <a:ea typeface="ＭＳ Ｐゴシック" panose="020B0600070205080204" pitchFamily="34" charset="-128"/>
              </a:rPr>
              <a:t> </a:t>
            </a:r>
          </a:p>
          <a:p>
            <a:pPr algn="l" rtl="0">
              <a:defRPr/>
            </a:pPr>
            <a:r>
              <a:rPr lang="tr" b="0" i="0" u="none" baseline="0" dirty="0">
                <a:ea typeface="ＭＳ Ｐゴシック" panose="020B0600070205080204" pitchFamily="34" charset="-128"/>
              </a:rPr>
              <a:t>Yalnızca çocuk pornografisi materyali bulundurmanın suç sayılması, bu konuya ilişkin bir soruşturma yürütmeyi çok daha kolay hale getirir, çünkü bu hüküm uyarınca elinde bu tür materyalleri bulunduran herkes hakkında kovuşturma açılabilir ve resimleri bir belirli bir şekilde kullanma niyetinin (örneğin onları satmak) veya üretiminde rol alındığının kanıtlanması gerekmez. Bu aynı zamanda şüpheli pedofillerin bir çocuğa karşı dürtülerine göre hareket ettiklerine dair herhangi bir </a:t>
            </a:r>
            <a:r>
              <a:rPr lang="tr" b="0" i="0" u="none" baseline="0" dirty="0" smtClean="0">
                <a:ea typeface="ＭＳ Ｐゴシック" panose="020B0600070205080204" pitchFamily="34" charset="-128"/>
              </a:rPr>
              <a:t>delil </a:t>
            </a:r>
            <a:r>
              <a:rPr lang="tr" b="0" i="0" u="none" baseline="0" dirty="0">
                <a:ea typeface="ＭＳ Ｐゴシック" panose="020B0600070205080204" pitchFamily="34" charset="-128"/>
              </a:rPr>
              <a:t>olmaksızın cezalandırılabileceği anlamına gelir. Ve tabii ki, polis ve mahkemeler, fiili olarak ticaretin gerçekleştiğine dair </a:t>
            </a:r>
            <a:r>
              <a:rPr lang="tr-TR" b="0" i="0" u="none" baseline="0" dirty="0" smtClean="0">
                <a:ea typeface="ＭＳ Ｐゴシック" panose="020B0600070205080204" pitchFamily="34" charset="-128"/>
              </a:rPr>
              <a:t>delil</a:t>
            </a:r>
            <a:r>
              <a:rPr lang="tr" b="0" i="0" u="none" baseline="0" dirty="0" smtClean="0">
                <a:ea typeface="ＭＳ Ｐゴシック" panose="020B0600070205080204" pitchFamily="34" charset="-128"/>
              </a:rPr>
              <a:t> </a:t>
            </a:r>
            <a:r>
              <a:rPr lang="tr" b="0" i="0" u="none" baseline="0" dirty="0">
                <a:ea typeface="ＭＳ Ｐゴシック" panose="020B0600070205080204" pitchFamily="34" charset="-128"/>
              </a:rPr>
              <a:t>olsun veya olmasın, şüpheli çocuk pornografisi tedarikçilerini bu yolla soruşturabilir ve mahkum edebilir (yalnızca bulundurma söz konusu olsa bile). </a:t>
            </a:r>
          </a:p>
          <a:p>
            <a:pPr algn="l" rtl="0">
              <a:defRPr/>
            </a:pPr>
            <a:r>
              <a:rPr lang="tr" b="0" i="0" u="none" baseline="0" dirty="0">
                <a:ea typeface="ＭＳ Ｐゴシック" panose="020B0600070205080204" pitchFamily="34" charset="-128"/>
              </a:rPr>
              <a:t> </a:t>
            </a:r>
          </a:p>
          <a:p>
            <a:pPr algn="l" rtl="0">
              <a:defRPr/>
            </a:pPr>
            <a:r>
              <a:rPr lang="tr" b="0" i="0" u="none" baseline="0" dirty="0">
                <a:ea typeface="ＭＳ Ｐゴシック" panose="020B0600070205080204" pitchFamily="34" charset="-128"/>
              </a:rPr>
              <a:t>Bu açıdan, Avrupa Birliğinin hukuki seçeneğinin de değerlendirilmesi önemlidir. Avrupa Birliği, 29 Mayıs 2000 tarihli Konsey Kararından bu yana uzun yıllardır, çocuk pornografisi materyallerinin yalnızca bulundurulmasını suç saymaktadır. Daha yakın zamanda, 2004/68/JHA sayılı Konsey Çerçeve Kararının yerine geçen, çocukların cinsel istismarı, sömürüsü ve çocuk pornografisiyle mücadeleye dair Avrupa Parlamentosu ve Konseyinin 2011/92/EU sayılı ve 13 Aralık 2011 tarihli Direktifinde, Avrupa Birliği Üye Devletlerinin diğer yasa dışı davranışların yanı sıra çocuk pornografisi materyallerinin edinilmesi veya bulundurulmasını suç sayması gerektiği belirttilmiştir (Madde 5, 2). Ancak, aynı belgede, bu suça ilişkin hükümlerin, pornografik materyali üreten kişinin materyali yalnızca kendi özel kullanımı için bulundurduğu durumlar için geçerli olup olmayacağına karar vermeleri bakımından Üye Devletlerin her birine takdir hakkı verilmektedir (üretimi için hiçbir pornografik materyalin kullanılmamış olması ve eylemin materyalin yayılması açısından hiçbir risk içermemesi şartıyla).</a:t>
            </a:r>
          </a:p>
          <a:p>
            <a:pPr algn="l" rtl="0">
              <a:defRPr/>
            </a:pPr>
            <a:r>
              <a:rPr lang="tr" b="0" i="0" u="none" baseline="0" dirty="0">
                <a:ea typeface="ＭＳ Ｐゴシック" panose="020B0600070205080204" pitchFamily="34" charset="-128"/>
              </a:rPr>
              <a:t> </a:t>
            </a:r>
          </a:p>
          <a:p>
            <a:pPr algn="l" rtl="0">
              <a:defRPr/>
            </a:pPr>
            <a:r>
              <a:rPr lang="tr" b="0" i="0" u="none" baseline="0" dirty="0">
                <a:ea typeface="ＭＳ Ｐゴシック" panose="020B0600070205080204" pitchFamily="34" charset="-128"/>
              </a:rPr>
              <a:t>Avrupa Birliğinin sunduğu bu seçenek, bir bilgisayar sisteminde veya bir bilgisayar verisi depolama ortamında çocuk pornografisi üretme, teklif etme veya kullanıma sunma, dağıtma veya iletme, temin etme veya yalnızca bulundurma eylemlerini suç sayan Budapeşte Sözleşmesi Madde 9 ile kesinlikle uyumludur. Ancak, "temin etme" veya "bulundurma" ifadesinin dahil edilmesi, Sözleşmenin Taraflarının çekince koymasına olanak tanır.</a:t>
            </a:r>
          </a:p>
          <a:p>
            <a:pPr algn="l" rtl="0">
              <a:defRPr/>
            </a:pPr>
            <a:r>
              <a:rPr lang="tr" b="0" i="0" u="none" baseline="0" dirty="0">
                <a:ea typeface="ＭＳ Ｐゴシック" panose="020B0600070205080204" pitchFamily="34" charset="-128"/>
              </a:rPr>
              <a:t> </a:t>
            </a:r>
          </a:p>
          <a:p>
            <a:pPr algn="l" rtl="0">
              <a:defRPr/>
            </a:pPr>
            <a:r>
              <a:rPr lang="tr" b="0" i="0" u="none" baseline="0" dirty="0">
                <a:ea typeface="ＭＳ Ｐゴシック" panose="020B0600070205080204" pitchFamily="34" charset="-128"/>
              </a:rPr>
              <a:t>Bu seçenek, Avrupa Konseyi tarafından yayımlanan ve 2007 yılında imzaya açılan Çocukların Korunmasına İlişkin Sözleşme (CETS 201) ile güçlendirilmiştir. Bu antlaşmanın amacı, Taraflar içinde çocukların cinsel istismardan korunmasını amaçlayan ceza hukuku hükümlerinin uyumlulaştırılmasıdır. Madde 20'ye göre, diğer hususların yanı sıra “</a:t>
            </a:r>
            <a:r>
              <a:rPr lang="tr" b="0" i="1" u="none" baseline="0" dirty="0">
                <a:ea typeface="ＭＳ Ｐゴシック" panose="020B0600070205080204" pitchFamily="34" charset="-128"/>
              </a:rPr>
              <a:t>kendisi veya bir başkası için çocuk pornografisi temin etme</a:t>
            </a:r>
            <a:r>
              <a:rPr lang="tr" b="0" i="0" u="none" baseline="0" dirty="0">
                <a:ea typeface="ＭＳ Ｐゴシック" panose="020B0600070205080204" pitchFamily="34" charset="-128"/>
              </a:rPr>
              <a:t>” ve “</a:t>
            </a:r>
            <a:r>
              <a:rPr lang="tr" b="0" i="1" u="none" baseline="0" dirty="0">
                <a:ea typeface="ＭＳ Ｐゴシック" panose="020B0600070205080204" pitchFamily="34" charset="-128"/>
              </a:rPr>
              <a:t>çocuk pornografisi bulundurma</a:t>
            </a:r>
            <a:r>
              <a:rPr lang="tr" b="0" i="0" u="none" baseline="0" dirty="0">
                <a:ea typeface="ＭＳ Ｐゴシック" panose="020B0600070205080204" pitchFamily="34" charset="-128"/>
              </a:rPr>
              <a:t>” eylemleri suç sayılmalıdır.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24</a:t>
            </a:fld>
            <a:endParaRPr lang="tr"/>
          </a:p>
        </p:txBody>
      </p:sp>
    </p:spTree>
    <p:extLst>
      <p:ext uri="{BB962C8B-B14F-4D97-AF65-F5344CB8AC3E}">
        <p14:creationId xmlns:p14="http://schemas.microsoft.com/office/powerpoint/2010/main" val="3593989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slaytta, ABD, Kolombiya, Panama ve Paraguay'daki kolluk kuvvetleri ile koordineli olarak yürütülen çocuk pornografisi operasyonunda Brezilya'da 43 kişinin tutuklanmasıyla ilgili bir haber makalesinin ekran görüntüsü yer almaktadır. Şahısların bilgisayar sistemleri aracılığıyla, Budapeşte Sözleşmesi kapsamında suç sayılan çocuk pornografisinin üretimi, bulundurulması ve dağıtımı eylemlerine karıştığına inanılıyordu. Raporda ayrıca analiz amacıyla 187.000 dosyaya el koyulduğu da açıklanmaktadır.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Haber makalesinin bağlantısı: https://www.thestatesman.com/world/43-arrested-anti-child-porn-operation-brazil-1502857436.html </a:t>
            </a:r>
            <a:endParaRPr lang="tr" dirty="0"/>
          </a:p>
          <a:p>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t>25</a:t>
            </a:fld>
            <a:endParaRPr lang="tr" altLang="en-US"/>
          </a:p>
        </p:txBody>
      </p:sp>
    </p:spTree>
    <p:extLst>
      <p:ext uri="{BB962C8B-B14F-4D97-AF65-F5344CB8AC3E}">
        <p14:creationId xmlns:p14="http://schemas.microsoft.com/office/powerpoint/2010/main" val="31973418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dünyanın dört bir yanından yüzlerce kişinin karanlık ağdaki en büyük çocuk pornografisi sitesiyle ilgili olarak suçlandığına dair ABD Adalet Bakanlığına ait bir basın açıklamasının ekran görüntüsü verilmiştir. Bir Güney Kore vatandaşı, "Welcome to the Video" adlı siteyi işletmekle suçlanırken, 337 site kullanıcısı da tutuklanarak haklarında işlem başlatılmıştır.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26</a:t>
            </a:fld>
            <a:endParaRPr lang="tr"/>
          </a:p>
        </p:txBody>
      </p:sp>
    </p:spTree>
    <p:extLst>
      <p:ext uri="{BB962C8B-B14F-4D97-AF65-F5344CB8AC3E}">
        <p14:creationId xmlns:p14="http://schemas.microsoft.com/office/powerpoint/2010/main" val="653674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9'un metni, bir unsuru ("</a:t>
            </a:r>
            <a:r>
              <a:rPr lang="tr" sz="1200" b="0" i="0" u="none" baseline="0">
                <a:solidFill>
                  <a:srgbClr val="FF0000"/>
                </a:solidFill>
                <a:latin typeface="+mj-lt"/>
              </a:rPr>
              <a:t>yetkisiz</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ea typeface="ＭＳ Ｐゴシック" panose="020B0600070205080204" pitchFamily="34" charset="-128"/>
            </a:endParaRPr>
          </a:p>
          <a:p>
            <a:pPr algn="l" rtl="0" eaLnBrk="1" hangingPunct="1"/>
            <a:r>
              <a:rPr lang="tr" b="0" i="0" u="none" baseline="0"/>
              <a:t>Budapeşte Sözleşmesindeki suçların birçoğunun “yetkisiz” olarak veya ilgili kişi veya kuruluşun izni olmaksızın işlenmesi gerekmektedir. Madde 9'da açıklanan fiilin "yetkili olarak" yapılması mümkündür. Pornografik materyallerin sanatsal, tıbbi, bilimsel veya benzer bir niteliğe sahip olması gibi, Madde 9'da açıklanan fiile ilişkin belirli başka savunmalar da vardır.</a:t>
            </a:r>
            <a:endParaRPr lang="tr" altLang="sr-Latn-RS" dirty="0"/>
          </a:p>
          <a:p>
            <a:endParaRPr lang="tr" altLang="fr-F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27</a:t>
            </a:fld>
            <a:endParaRPr lang="tr"/>
          </a:p>
        </p:txBody>
      </p:sp>
    </p:spTree>
    <p:extLst>
      <p:ext uri="{BB962C8B-B14F-4D97-AF65-F5344CB8AC3E}">
        <p14:creationId xmlns:p14="http://schemas.microsoft.com/office/powerpoint/2010/main" val="13472366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9'un metni, bir unsuru ("</a:t>
            </a:r>
            <a:r>
              <a:rPr lang="tr" sz="1200" b="0" i="0" u="none" baseline="0">
                <a:solidFill>
                  <a:srgbClr val="FF0000"/>
                </a:solidFill>
                <a:latin typeface="+mj-lt"/>
              </a:rPr>
              <a:t>üretmek... sunmak</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unsurların bir açıklaması verilmiştir.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28</a:t>
            </a:fld>
            <a:endParaRPr lang="tr"/>
          </a:p>
        </p:txBody>
      </p:sp>
    </p:spTree>
    <p:extLst>
      <p:ext uri="{BB962C8B-B14F-4D97-AF65-F5344CB8AC3E}">
        <p14:creationId xmlns:p14="http://schemas.microsoft.com/office/powerpoint/2010/main" val="15154896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9'un metni, bir unsuru ("</a:t>
            </a:r>
            <a:r>
              <a:rPr lang="tr" sz="1200" b="0" i="0" u="none" baseline="0">
                <a:solidFill>
                  <a:srgbClr val="FF0000"/>
                </a:solidFill>
                <a:latin typeface="+mj-lt"/>
              </a:rPr>
              <a:t>dağıtımı... iletimi... temin etmek... bulundurmak</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unsurların bir açıklaması verilmiştir. </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29</a:t>
            </a:fld>
            <a:endParaRPr lang="tr"/>
          </a:p>
        </p:txBody>
      </p:sp>
    </p:spTree>
    <p:extLst>
      <p:ext uri="{BB962C8B-B14F-4D97-AF65-F5344CB8AC3E}">
        <p14:creationId xmlns:p14="http://schemas.microsoft.com/office/powerpoint/2010/main" val="3604724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baseline="0"/>
              <a:t>Oturumun amacı, katılımcıların, Budapeşte Sözleşmesi kapsamında belirtildiği şekilde, bilgisayar sistemlerinin ve bilgisayar verilerin gizliliğine, kullanılabilirliğine ve bütünlüğüne karşı işlenen suçları ve bunlara ilişkin tanımları kapsamlı bir şekilde anlamalarını sağlamaktır.</a:t>
            </a:r>
          </a:p>
          <a:p>
            <a:endParaRPr lang="tr" sz="1200" dirty="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3</a:t>
            </a:fld>
            <a:endParaRPr lang="tr"/>
          </a:p>
        </p:txBody>
      </p:sp>
    </p:spTree>
    <p:extLst>
      <p:ext uri="{BB962C8B-B14F-4D97-AF65-F5344CB8AC3E}">
        <p14:creationId xmlns:p14="http://schemas.microsoft.com/office/powerpoint/2010/main" val="1703104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9'un metni, bir unsuru ("</a:t>
            </a:r>
            <a:r>
              <a:rPr lang="tr" sz="1200" b="0" i="0" u="none" baseline="0">
                <a:solidFill>
                  <a:srgbClr val="FF0000"/>
                </a:solidFill>
                <a:latin typeface="+mj-lt"/>
              </a:rPr>
              <a:t>görsel olarak tasvir edildiği pornografik materyalleri</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l" rtl="0"/>
            <a:r>
              <a:rPr lang="tr" b="0" i="0" u="none" baseline="0"/>
              <a:t>Bu slaytta özellikle belirli materyallerin doğası gereği pornografik olup olmadığının belirlenmesinde kullanılacak kriterler açıklanmaktadır.  İçerik, müstehcenlik, genel ahlak vb. ile ilgili ulusal standartlara göre belirlenmelidir.</a:t>
            </a:r>
          </a:p>
          <a:p>
            <a:endParaRPr lang="tr" altLang="fr-FR" dirty="0"/>
          </a:p>
          <a:p>
            <a:pPr algn="l" rtl="0"/>
            <a:r>
              <a:rPr lang="tr" b="0" i="0" u="none" baseline="0"/>
              <a:t>Madde 9'un dili pornografik materyalin görsel bir tasvir oluşturması gerektiğini öne sürmesine rağmen, aynı zamanda bir bilgisayar sisteminde veya bir bilgisayar veri saklama ortamında saklanan ve görsel bir görüntüye dönüştürülebilen verileri içermesi de amaçlanmıştır.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30</a:t>
            </a:fld>
            <a:endParaRPr lang="tr"/>
          </a:p>
        </p:txBody>
      </p:sp>
    </p:spTree>
    <p:extLst>
      <p:ext uri="{BB962C8B-B14F-4D97-AF65-F5344CB8AC3E}">
        <p14:creationId xmlns:p14="http://schemas.microsoft.com/office/powerpoint/2010/main" val="18954115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9'un metni, bir unsuru ("</a:t>
            </a:r>
            <a:r>
              <a:rPr lang="tr" sz="1200" b="0" i="0" u="none" baseline="0">
                <a:solidFill>
                  <a:srgbClr val="FF0000"/>
                </a:solidFill>
                <a:latin typeface="+mj-lt"/>
              </a:rPr>
              <a:t>cinsel içerikli bir eylem</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Belirli bir materyalde "cinsel içerikli bir eylemin" gösterilip gösterilmediğini belirlemeye yönelik asgari kriterler belirtilmektedir. Taraflar, daha geniş kapsamlı bir tanım kullanmakta özgürdür. Gösterilen cinsel içerikli eylemin gerçek bir cinsel içerikli eylem olmak zorunda olmadığı, simüle edilmiş bir görüntü de olabileceği belirtilmelidir.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31</a:t>
            </a:fld>
            <a:endParaRPr lang="tr"/>
          </a:p>
        </p:txBody>
      </p:sp>
    </p:spTree>
    <p:extLst>
      <p:ext uri="{BB962C8B-B14F-4D97-AF65-F5344CB8AC3E}">
        <p14:creationId xmlns:p14="http://schemas.microsoft.com/office/powerpoint/2010/main" val="7995302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9'un metni, bir unsuru ("</a:t>
            </a:r>
            <a:r>
              <a:rPr lang="tr" sz="1200" b="0" i="0" u="none" baseline="0">
                <a:solidFill>
                  <a:srgbClr val="FF0000"/>
                </a:solidFill>
                <a:latin typeface="+mj-lt"/>
              </a:rPr>
              <a:t>tasvir edildiği... reşit olmayan... </a:t>
            </a:r>
            <a:r>
              <a:rPr lang="tr" sz="1200" b="1" i="0" u="none" baseline="0">
                <a:solidFill>
                  <a:srgbClr val="FF0000"/>
                </a:solidFill>
                <a:latin typeface="+mj-lt"/>
              </a:rPr>
              <a:t>r</a:t>
            </a:r>
            <a:r>
              <a:rPr lang="tr" sz="1200" b="0" i="0" u="none" baseline="0">
                <a:solidFill>
                  <a:srgbClr val="FF0000"/>
                </a:solidFill>
                <a:latin typeface="+mj-lt"/>
              </a:rPr>
              <a:t>eşit olmayan bir kişi olarak görünen... reşit olmayan bir kişinin gösterildiği gerçekçi görüntüler</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unsurların bir açıklaması verilmiştir. </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Madde 9 kapsamında görsel tasvir kavramı açıklanmakta ve kapsamı listelenmektedir. Gerçek çocukların cinsel istismar görüntüleri, cinsel içerikli bir eylemde bulunan reşit olmayan bir kişi olarak görünen bir kişinin gösterildiği görüntüler (gerçekte reşit olup olmadığından bağımsız olarak) ve gerçekçi olmasına rağmen aslında cinsel içerikli bir eylemde bulunan gerçek bir çocuğu içermeyen görüntüler.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32</a:t>
            </a:fld>
            <a:endParaRPr lang="tr"/>
          </a:p>
        </p:txBody>
      </p:sp>
    </p:spTree>
    <p:extLst>
      <p:ext uri="{BB962C8B-B14F-4D97-AF65-F5344CB8AC3E}">
        <p14:creationId xmlns:p14="http://schemas.microsoft.com/office/powerpoint/2010/main" val="10255018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9'un metni, bir unsuru ("</a:t>
            </a:r>
            <a:r>
              <a:rPr lang="tr" sz="1200" b="0" i="0" u="none" baseline="0">
                <a:solidFill>
                  <a:srgbClr val="FF0000"/>
                </a:solidFill>
                <a:latin typeface="+mj-lt"/>
              </a:rPr>
              <a:t>reşit olmayan bir kişi... 18 yaşından küçük</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l" rtl="0"/>
            <a:r>
              <a:rPr lang="tr" b="0" i="0" u="none" baseline="0"/>
              <a:t>Madde 9 kapsamında kullanıldığı gibi "reşit olmayan bir kişi" terimi tanımlanmaktadır.  Bu tanımın kapsamı, gerçek/kurgusal çocukların cinsel obje olarak gösterilmesiyle sınırlıdır ve hiçbir şekilde cinsel rüşt/rıza raşının belirlenmesiyle ilgili değildir.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33</a:t>
            </a:fld>
            <a:endParaRPr lang="tr"/>
          </a:p>
        </p:txBody>
      </p:sp>
    </p:spTree>
    <p:extLst>
      <p:ext uri="{BB962C8B-B14F-4D97-AF65-F5344CB8AC3E}">
        <p14:creationId xmlns:p14="http://schemas.microsoft.com/office/powerpoint/2010/main" val="34908905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Doğru cevap b) Hayır. Çünkü Budapeşte Sözleşmesi Madde 9, yalnızca görsel materyalleri kapsar.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34</a:t>
            </a:fld>
            <a:endParaRPr lang="tr"/>
          </a:p>
        </p:txBody>
      </p:sp>
    </p:spTree>
    <p:extLst>
      <p:ext uri="{BB962C8B-B14F-4D97-AF65-F5344CB8AC3E}">
        <p14:creationId xmlns:p14="http://schemas.microsoft.com/office/powerpoint/2010/main" val="10261060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Doğru cevap b) Hayır. Çünkü Budapeşte Sözleşmesi Madde 9, yalnızca görsel materyalleri kapsar.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35</a:t>
            </a:fld>
            <a:endParaRPr lang="tr"/>
          </a:p>
        </p:txBody>
      </p:sp>
    </p:spTree>
    <p:extLst>
      <p:ext uri="{BB962C8B-B14F-4D97-AF65-F5344CB8AC3E}">
        <p14:creationId xmlns:p14="http://schemas.microsoft.com/office/powerpoint/2010/main" val="13575444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slayt grubunda Budapeşte Sözleşmesi Madde 10 kapsamında telif hakkı ve ilgili hakların ihlali suçu incelenecektir.</a:t>
            </a:r>
          </a:p>
          <a:p>
            <a:endParaRPr lang="tr" dirty="0"/>
          </a:p>
          <a:p>
            <a:endParaRPr lang="tr" dirty="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36</a:t>
            </a:fld>
            <a:endParaRPr lang="tr"/>
          </a:p>
        </p:txBody>
      </p:sp>
    </p:spTree>
    <p:extLst>
      <p:ext uri="{BB962C8B-B14F-4D97-AF65-F5344CB8AC3E}">
        <p14:creationId xmlns:p14="http://schemas.microsoft.com/office/powerpoint/2010/main" val="12176550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Budapeşte Sözleşmesinde telif hakkıyla ilgili herhangi bir suça ilişkin hükümler yer almaz. Onun yerine, Budapeşte Sözleşmesi Madde 10'da yalnızca, uluslararası hukuk kapsamında telif hakkına ilişkin mevcut ve yerleşik kuralların çevrim içi ortamlar için de geçerli olması gerektiğini vurgulanmaktadır: Gerçek hayatta yasak olan şeyler çevrim içi ortamlarda da yasak olmalıdır. Çevrim içi platformlarda veya bir bilgisayar sistemi aracılığıyla gerçekleştirilen telif hakkı ihlalleri gerçek dünyada olmuş gibi cezalandırılmalıdır. Bu nedenle Budapeşte Sözleşmesinde, konuya ilişkin halihazırda var olan uluslararası antlaşmalara ve sözleşmelere atıfta bulunulmaktadır (24 Temmuz 1971 tarihli Paris Anlaşması, Bern Sözleşmesi ve WIPO antlaşmaları).</a:t>
            </a:r>
            <a:endParaRPr lang="tr" altLang="en-US"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37</a:t>
            </a:fld>
            <a:endParaRPr lang="tr"/>
          </a:p>
        </p:txBody>
      </p:sp>
    </p:spTree>
    <p:extLst>
      <p:ext uri="{BB962C8B-B14F-4D97-AF65-F5344CB8AC3E}">
        <p14:creationId xmlns:p14="http://schemas.microsoft.com/office/powerpoint/2010/main" val="6406182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Slaytta soldaki resimde, bir eşler arası paylaşım ağı aracılığıyla korsan materyalleri indirmek için kullanılabilir bağlantılar sunan popüler bir İnternet sitesinin ekran görüntüsü gösterilmektedir. </a:t>
            </a:r>
          </a:p>
          <a:p>
            <a:endParaRPr lang="tr" dirty="0"/>
          </a:p>
          <a:p>
            <a:pPr algn="l" rtl="0"/>
            <a:r>
              <a:rPr lang="tr-TR" b="0" i="0" u="none" baseline="0" dirty="0" smtClean="0"/>
              <a:t>Eğitici</a:t>
            </a:r>
            <a:r>
              <a:rPr lang="tr" b="0" i="0" u="none" baseline="0" dirty="0" smtClean="0"/>
              <a:t>, </a:t>
            </a:r>
            <a:r>
              <a:rPr lang="tr" b="0" i="0" u="none" baseline="0" dirty="0"/>
              <a:t>The Pirate Bay adlı İnternet sitesinin kurucularının telif hakkı ihlali nedeniyle bir İsveç mahkemesi tarafından nasıl mahkum edildiğini açıklamak için sağdaki resmi kullanabilir. Bu, Budapeşte Sözleşmesi Madde 10'un İsveç tarafından nasıl uygulandığını açıklamak için kullanılabilir.</a:t>
            </a:r>
          </a:p>
          <a:p>
            <a:endParaRPr lang="tr" dirty="0"/>
          </a:p>
          <a:p>
            <a:pPr algn="l" rtl="0"/>
            <a:r>
              <a:rPr lang="tr" b="0" i="0" u="none" baseline="0" dirty="0"/>
              <a:t>Haber makalesinin bağlantısı: https://uk.reuters.com/article/us-sweden-piratebay/pirate-bay-co-founder-arrested-in-sweden-to-serve-copyright-violation-sentence-idUKKBN0EB0XF20140531</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38</a:t>
            </a:fld>
            <a:endParaRPr lang="tr"/>
          </a:p>
        </p:txBody>
      </p:sp>
    </p:spTree>
    <p:extLst>
      <p:ext uri="{BB962C8B-B14F-4D97-AF65-F5344CB8AC3E}">
        <p14:creationId xmlns:p14="http://schemas.microsoft.com/office/powerpoint/2010/main" val="32338843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Adobe yazılımının korsan sürümlerini kullanıma sunan bir İnternet sitesinin ekran görüntüsü verilmiştir. </a:t>
            </a:r>
            <a:r>
              <a:rPr lang="tr-TR" b="0" i="0" u="none" baseline="0" dirty="0" smtClean="0"/>
              <a:t>Eğitici</a:t>
            </a:r>
            <a:r>
              <a:rPr lang="tr" b="0" i="0" u="none" baseline="0" dirty="0" smtClean="0"/>
              <a:t>, </a:t>
            </a:r>
            <a:r>
              <a:rPr lang="tr" b="0" i="0" u="none" baseline="0" dirty="0"/>
              <a:t>bunu bir bilgisayar sistemi aracılığıyla işlenen telif hakkı ihlali suçunun bir örneği olarak gösterebilir.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39</a:t>
            </a:fld>
            <a:endParaRPr lang="tr"/>
          </a:p>
        </p:txBody>
      </p:sp>
    </p:spTree>
    <p:extLst>
      <p:ext uri="{BB962C8B-B14F-4D97-AF65-F5344CB8AC3E}">
        <p14:creationId xmlns:p14="http://schemas.microsoft.com/office/powerpoint/2010/main" val="33599858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sz="1200" b="0" i="0" u="none" baseline="0" dirty="0"/>
              <a:t>Bu slaytta bu oturumun hedefleri belirtilmektedir. Katılımcıların slaytlardan neler öğrenmeyi beklemeleri gerektiği vurgulanmaktadır. Hedeflerin yerine getirilip getirilmediğini değerlendirmek için oturumun sonunda bu slayta tekrar dönüleceği konusunda katılımcılara bilgi verilebilir. </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4</a:t>
            </a:fld>
            <a:endParaRPr lang="tr"/>
          </a:p>
        </p:txBody>
      </p:sp>
    </p:spTree>
    <p:extLst>
      <p:ext uri="{BB962C8B-B14F-4D97-AF65-F5344CB8AC3E}">
        <p14:creationId xmlns:p14="http://schemas.microsoft.com/office/powerpoint/2010/main" val="33050465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Slaytta sol tarafta, Budapeşte Sözleşmesi Madde 10'un metni, bir unsuru ("</a:t>
            </a:r>
            <a:r>
              <a:rPr lang="tr" sz="1200" b="0" i="0" u="none" baseline="0">
                <a:solidFill>
                  <a:srgbClr val="FF0000"/>
                </a:solidFill>
                <a:latin typeface="+mj-lt"/>
              </a:rPr>
              <a:t>Edebiyat ve Sanat Eserlerinin Korunmasına İlişkin Bern Sözleşmesini revize eden 24 Temmuz 1971 tarihli Paris Sözleşmesi, Fikri Mülkiyet Haklarının Ticari Unsurlarına Dair Anlaşma ve WIPO Telif Hakkı Antlaşması kapsamındaki yükümlülükleri uyarınca... kendi iç hukukunda tanımlandığı... kasıtlı olarak... bir bilgisayar sistemi aracılığıyla... telif hakkı ihlalini...</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l" rtl="0"/>
            <a:r>
              <a:rPr lang="tr" b="0" i="0" u="none" baseline="0"/>
              <a:t>Madde 10, manevi hakların değil, telif haklarının (ve ilgili hakların) ihlalini kapsar. Budapeşte Sözleşmesinde yalnızca, bir tarafın, bir bilgisayar sistemi aracılığıyla gerçekleştirilen ihlallerle ilgili olarak farklı uluslararası belgeler kapsamındaki mevcut yükümlülüklerini genişletmesi öngörülmektedir. Örneğin, bir tarafın böyle bir yükümlülüğü yoksa, Budapeşte Sözleşmesi Madde 10'u uygulamasına gerek yoktur. Benzer şekilde, bir taraf telif hakkıyla ilgili mevcut uluslararası belgelere çekince koyarsa, Madde 10'un uygulanmasına ilişkin aynı çekinceleri uygulayabilir.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40</a:t>
            </a:fld>
            <a:endParaRPr lang="tr"/>
          </a:p>
        </p:txBody>
      </p:sp>
    </p:spTree>
    <p:extLst>
      <p:ext uri="{BB962C8B-B14F-4D97-AF65-F5344CB8AC3E}">
        <p14:creationId xmlns:p14="http://schemas.microsoft.com/office/powerpoint/2010/main" val="154727362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10'un metni, bir unsuru ("ticari bir ölçekte")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fr-F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Madde 10, ticari bir ölçekteki telif hakkı ihlallerini kapsar ve bunun, Fikri Mülkiyet Haklarının Ticari Unsurlarına Dair Anlaşma kapsamındaki mevcut uluslararası çerçeveyle uyum halinde olması amaçlanmıştır. Taraflar, bunun kapsamını, ticari bir ölçekte gerçekleştirilmese bile her türlü ihlali içerecek şekilde genişletmeye çalışabilir.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41</a:t>
            </a:fld>
            <a:endParaRPr lang="tr"/>
          </a:p>
        </p:txBody>
      </p:sp>
    </p:spTree>
    <p:extLst>
      <p:ext uri="{BB962C8B-B14F-4D97-AF65-F5344CB8AC3E}">
        <p14:creationId xmlns:p14="http://schemas.microsoft.com/office/powerpoint/2010/main" val="35579537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Slaytta sol tarafta, Budapeşte Sözleşmesi Madde 10'un metni, bir unsuru ("</a:t>
            </a:r>
            <a:r>
              <a:rPr lang="tr" sz="1200" b="0" i="0" u="none" baseline="0">
                <a:solidFill>
                  <a:srgbClr val="FF0000"/>
                </a:solidFill>
                <a:latin typeface="+mj-lt"/>
              </a:rPr>
              <a:t>İcracı Sanatçılar, Fonogram Yapımcıları ve Yayın Kuruluşlarının Korunmasına Dair Uluslararası Sözleşme (Roma Sözleşmesi), Fikri Mülkiyet Haklarının Ticari Unsurlarına Dair Anlaşma ve WIPO İcra ve Fonogramlar Antlaşması... kasıtlı olarak ticari bir ölçekte... bir bilgisayar sistemi aracılığıyla... ilgili hakların ihlalini</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l" rtl="0"/>
            <a:r>
              <a:rPr lang="tr" b="0" i="0" u="none" baseline="0"/>
              <a:t>Bu, "telif hakkı" yerine "ilgili hakların" belirtilmesi dışında önceki slaytla aynıdır. "Komşu haklar" olarak da bilinen ilgili haklar, yaratıcı bir eserin, sahibiyle bağlantılı olmayan hakları ifade eder (örneğin icracıların hakları).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42</a:t>
            </a:fld>
            <a:endParaRPr lang="tr"/>
          </a:p>
        </p:txBody>
      </p:sp>
    </p:spTree>
    <p:extLst>
      <p:ext uri="{BB962C8B-B14F-4D97-AF65-F5344CB8AC3E}">
        <p14:creationId xmlns:p14="http://schemas.microsoft.com/office/powerpoint/2010/main" val="22975198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10'un metni, bir unsuru ("</a:t>
            </a:r>
            <a:r>
              <a:rPr lang="tr" sz="1200" b="0" i="0" u="none" baseline="0">
                <a:solidFill>
                  <a:srgbClr val="FF0000"/>
                </a:solidFill>
                <a:latin typeface="+mj-lt"/>
              </a:rPr>
              <a:t>başka etkili yasal çözüm yollarının... uluslararası yükümlülüklerden muaf tutmaması... sınırlı durumlarda</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l" rtl="0"/>
            <a:r>
              <a:rPr lang="tr" b="0" i="0" u="none" baseline="0"/>
              <a:t>Sivil veya idari tedbirler gibi başka etkili yasal çözüm yollarının olduğu durumlarda cezai sorumluluk yüklenmesine ilişkin geniş kapsamlı bir muafiyet olduğu açıklanmaktadır.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43</a:t>
            </a:fld>
            <a:endParaRPr lang="tr"/>
          </a:p>
        </p:txBody>
      </p:sp>
    </p:spTree>
    <p:extLst>
      <p:ext uri="{BB962C8B-B14F-4D97-AF65-F5344CB8AC3E}">
        <p14:creationId xmlns:p14="http://schemas.microsoft.com/office/powerpoint/2010/main" val="22963342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slayt grubunda Budapeşte Sözleşmesi Madde 11 ve 12 kapsamında belirtildiği şekilde tali sorumlulukla (teşebbüs ve yardım veya yataklık, kurumsal sorumluluk) ilgili hükümler incelenecektir. </a:t>
            </a:r>
          </a:p>
          <a:p>
            <a:endParaRPr lang="tr" dirty="0"/>
          </a:p>
          <a:p>
            <a:endParaRPr lang="tr" dirty="0"/>
          </a:p>
          <a:p>
            <a:endParaRPr lang="tr" dirty="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44</a:t>
            </a:fld>
            <a:endParaRPr lang="tr"/>
          </a:p>
        </p:txBody>
      </p:sp>
    </p:spTree>
    <p:extLst>
      <p:ext uri="{BB962C8B-B14F-4D97-AF65-F5344CB8AC3E}">
        <p14:creationId xmlns:p14="http://schemas.microsoft.com/office/powerpoint/2010/main" val="307211829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11'in metni, bir unsuru ("</a:t>
            </a:r>
            <a:r>
              <a:rPr lang="tr" sz="1200" b="0" i="0" u="none" baseline="0">
                <a:solidFill>
                  <a:srgbClr val="FF0000"/>
                </a:solidFill>
                <a:latin typeface="+mj-lt"/>
              </a:rPr>
              <a:t>kasıtlı olarak yardım veya yataklık etme</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l" rtl="0"/>
            <a:r>
              <a:rPr lang="tr" b="0" i="0" u="none" baseline="0"/>
              <a:t>Budapeşte Sözleşmesi, hükümlerinde (Madde 2-10) belirlenen suçlardan herhangi birinin işlenmesine kasıtlı olarak yardım veya yataklık edilmesinin suç sayılmasını öngörür. Bu hükmün uygulanması için failin suçun işlenmesine dair bir niyetinin olması gerekir. Bu önemli bir şarttır, çünkü bir imkan sağlayarak bir suçun işlenmesi yardım veya yataklık edebilecek ancak suç işleme niyeti olmayan servis sağlayıcılarını kapsam dışı bırakır.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45</a:t>
            </a:fld>
            <a:endParaRPr lang="tr"/>
          </a:p>
        </p:txBody>
      </p:sp>
    </p:spTree>
    <p:extLst>
      <p:ext uri="{BB962C8B-B14F-4D97-AF65-F5344CB8AC3E}">
        <p14:creationId xmlns:p14="http://schemas.microsoft.com/office/powerpoint/2010/main" val="287492124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11'in metni, bir unsuru ("</a:t>
            </a:r>
            <a:r>
              <a:rPr lang="tr" sz="1200" b="0" i="0" u="none" baseline="0">
                <a:solidFill>
                  <a:srgbClr val="FF0000"/>
                </a:solidFill>
                <a:latin typeface="+mj-lt"/>
              </a:rPr>
              <a:t>Madde 3, 4, 5, 7, 8 ve 9.1.a ve c'de... suçlardan herhangi birini kasıtlı olarak işleme teşebbüsünü... 2. paragrafını tamamen veya kısmen uygulamama hakkını saklı tutabilir</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l" rtl="0"/>
            <a:r>
              <a:rPr lang="tr" b="0" i="0" u="none" baseline="0"/>
              <a:t>Vurgulanan kısımda, Budapeşte Sözleşmesi kapsamında belirli suçları işleme teşebbüsü suç sayılmaktadır. Örneğin, yasa dışı erişime, cihazların kötüye kullanılmasına ve belirli çocuk pornografisi eylemlerine teşebbüs suç sayılmaz, çünkü bu suçlara teşebbüsün tespit edilmesi zordur. Budapeşte Sözleşmesi, cezai sorumluluğun doğması için teşebbüslerin kasıtlı olmasını öngörür.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46</a:t>
            </a:fld>
            <a:endParaRPr lang="tr"/>
          </a:p>
        </p:txBody>
      </p:sp>
    </p:spTree>
    <p:extLst>
      <p:ext uri="{BB962C8B-B14F-4D97-AF65-F5344CB8AC3E}">
        <p14:creationId xmlns:p14="http://schemas.microsoft.com/office/powerpoint/2010/main" val="1318510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12'nin metni, bir unsuru ("</a:t>
            </a:r>
            <a:r>
              <a:rPr lang="tr" sz="1200" b="0" i="0" u="none" baseline="0">
                <a:solidFill>
                  <a:srgbClr val="FF0000"/>
                </a:solidFill>
                <a:latin typeface="+mj-lt"/>
              </a:rPr>
              <a:t>yönetici pozisyonuna... herhangi bir gerçek kişi tarafından söz konusu tüzel kişinin yararına... tüzel kişinin sorumlu tutulabilmesini</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l" rtl="0"/>
            <a:r>
              <a:rPr lang="tr" b="0" i="0" u="none" baseline="0"/>
              <a:t>Hem Avrupa Birliği hem de Avrupa Konseyinin bakış açıları, asgari olarak şirketlerin ve diğer tüzel kişilerin onları temsil eden ve onların çıkarına hareket eden temsilcilerinin doğrultusunda hareket eden temsilcilerinin suç teşkil eden fiilleriyle ilgili her türlü sorumluluğu (cezai olsun ya da olmasın) içerir. Ayrıca Sözleşmede, tüzel kişilerin sorumluluğunun, şirketin veya diğer tüzel kişinin yasal temsilcisinin denetimi altındaki bir kişi üzerinde denetim veya kontrol eksikliği durumunda da ortaya çıktığı belirtilmektedir. Kurumsal sorumluluğun doğması için gerekli ön koşullar açısından, Budapeşte Sözleşmesinde, slaytta ana hatlarıyla belirtilen dört koşul öngörülmektedir. Bu, tüzel kişilerin bireysel olarak gerçek kişiler tarafından gerçekleştirilen eylemler nedeniyle gereksiz yere cezalandırılmamasını sağlamak içindir.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47</a:t>
            </a:fld>
            <a:endParaRPr lang="tr"/>
          </a:p>
        </p:txBody>
      </p:sp>
    </p:spTree>
    <p:extLst>
      <p:ext uri="{BB962C8B-B14F-4D97-AF65-F5344CB8AC3E}">
        <p14:creationId xmlns:p14="http://schemas.microsoft.com/office/powerpoint/2010/main" val="152978713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10'un metni, bir unsuru ("</a:t>
            </a:r>
            <a:r>
              <a:rPr lang="tr" sz="1200" b="0" i="0" u="none" baseline="0">
                <a:solidFill>
                  <a:srgbClr val="FF0000"/>
                </a:solidFill>
                <a:latin typeface="+mj-lt"/>
              </a:rPr>
              <a:t>paragraf 1'de belirtilen gerçek bir kişinin denetim veya kontrol eksikliğinin... tüzel kişinin yetkisi altında hareket eden gerçek kişi tarafından o tüzel kişinin yararına...işlenmesini...  mümkün kıldığı</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l" rtl="0"/>
            <a:r>
              <a:rPr lang="tr" b="0" i="0" u="none" baseline="0"/>
              <a:t>Bu unsur, önceki slaytta belirtilen dört koşula ek olarak, denetim eksikliği nedeniyle suçun işlenmesi mümkün kılınmışsa tüzel bir kişinin sorumlu tutulabileceğin gösterir, ancak bunun için suçun, tüzel kişinin yetkisi altında hareket eden gerçek bir kişi tarafından tüzel kişinin yararına işlenmiş olması gerekir. </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48</a:t>
            </a:fld>
            <a:endParaRPr lang="tr"/>
          </a:p>
        </p:txBody>
      </p:sp>
    </p:spTree>
    <p:extLst>
      <p:ext uri="{BB962C8B-B14F-4D97-AF65-F5344CB8AC3E}">
        <p14:creationId xmlns:p14="http://schemas.microsoft.com/office/powerpoint/2010/main" val="376802326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3600" b="0" i="0" u="none" baseline="0" dirty="0"/>
              <a:t>Bu slaytta bu oturumun hedefleri tekrarlanmaktadır. </a:t>
            </a:r>
            <a:r>
              <a:rPr lang="tr-TR" sz="3600" b="0" i="0" u="none" baseline="0" dirty="0" smtClean="0"/>
              <a:t>Eğitici</a:t>
            </a:r>
            <a:r>
              <a:rPr lang="tr" sz="3600" b="0" i="0" u="none" baseline="0" dirty="0" smtClean="0"/>
              <a:t>, </a:t>
            </a:r>
            <a:r>
              <a:rPr lang="tr" sz="3600" b="0" i="0" u="none" baseline="0" dirty="0"/>
              <a:t>bu unsurların bu modülde işlendiğinden emin olmak için bu hedeflerin üzerinden geçebilir. </a:t>
            </a:r>
          </a:p>
        </p:txBody>
      </p:sp>
    </p:spTree>
    <p:extLst>
      <p:ext uri="{BB962C8B-B14F-4D97-AF65-F5344CB8AC3E}">
        <p14:creationId xmlns:p14="http://schemas.microsoft.com/office/powerpoint/2010/main" val="3971152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Bu ilk slayt grubunda Budapeşte Sözleşmesi Madde 7'de yer alan bilgisayarla ilgili sahtecilik suçu incelenecektir.</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5</a:t>
            </a:fld>
            <a:endParaRPr lang="tr"/>
          </a:p>
        </p:txBody>
      </p:sp>
    </p:spTree>
    <p:extLst>
      <p:ext uri="{BB962C8B-B14F-4D97-AF65-F5344CB8AC3E}">
        <p14:creationId xmlns:p14="http://schemas.microsoft.com/office/powerpoint/2010/main" val="1577610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r>
              <a:rPr lang="tr" b="0" i="0" u="none" baseline="0"/>
              <a:t>Budapeşte Sözleşmesi Madde 7'de tanımlanan bilgisayarla ilgili sahtecilik, belirli bir sahtecilik yöntemidir. Çoğu ülkede sahtecilik, geleneksel olarak ceza gerektiren bir ihlaldir. Ancak normalde, somut nesnelerle ilgili sahteciliği ifade eder ve bazen bilgisayarla ilgili sahteciliği veya fiziksel bir belgede yer alan ifade veya beyanların görsel olarak okunabilir olmasını gerektirmeyen bilgisayar verileriyle ilgili sahteciliği suç saymak için kullanılamaz. </a:t>
            </a:r>
          </a:p>
          <a:p>
            <a:endParaRPr lang="tr" altLang="en-US" dirty="0"/>
          </a:p>
          <a:p>
            <a:pPr algn="l" rtl="0"/>
            <a:r>
              <a:rPr lang="tr" b="0" i="0" u="none" baseline="0"/>
              <a:t>Budapeşte Sözleşmesi Madde 7'nin Sözleşmeye eklenmesinin nedeni de buydu.</a:t>
            </a:r>
          </a:p>
          <a:p>
            <a:pPr algn="l" rtl="0"/>
            <a:r>
              <a:rPr lang="tr" b="0" i="0" u="none" baseline="0"/>
              <a:t> </a:t>
            </a:r>
          </a:p>
          <a:p>
            <a:pPr algn="l" rtl="0"/>
            <a:r>
              <a:rPr lang="tr" b="0" i="0" u="none" baseline="0"/>
              <a:t>Bu noktada Sözleşme, geleneksel belgede sahteciliğe (somut belgeler) paralel bir suça ilişkin hükümleri uygulamaya koymayı amaçlamaktadır. Ancak bu durumda, suçun nesnesi bilgisayar verileridir. Bu suç, bilgisayar verilerini girerek, değiştirerek, silerek veya bastırarak bu verilerin yasal amaçlar için gerçekmiş gibi kabul edilmesi veya ona göre hareket edilmesi amacıyla gerçek olmayan verilerin oluşturulmasına yol açan kişilerce işlenir.</a:t>
            </a:r>
          </a:p>
          <a:p>
            <a:pPr algn="l" rtl="0"/>
            <a:r>
              <a:rPr lang="tr" b="0" i="0" u="none" baseline="0"/>
              <a:t> </a:t>
            </a:r>
          </a:p>
          <a:p>
            <a:pPr algn="l" rtl="0"/>
            <a:r>
              <a:rPr lang="tr" b="0" i="0" u="none" baseline="0"/>
              <a:t>Tabii ki bu eylemin suç sayılması için kasıtlı ve yetkisiz olarak gerçekleştirilmesi gerekir.</a:t>
            </a:r>
            <a:endParaRPr lang="tr" altLang="sr-Latn-RS" dirty="0"/>
          </a:p>
        </p:txBody>
      </p:sp>
    </p:spTree>
    <p:extLst>
      <p:ext uri="{BB962C8B-B14F-4D97-AF65-F5344CB8AC3E}">
        <p14:creationId xmlns:p14="http://schemas.microsoft.com/office/powerpoint/2010/main" val="678785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sahte COVID-19 test raporları hazırladığı iddiasıyla Hindistan'da tutuklanan bir doktor ve arkadaşı hakkındaki bir haber makalesinin ekran görüntüsü gösterilmektedir. Habere göre, doktor hastalardan numune almış ancak numuneleri teste göndermemiş. Bunun yerine, bilgisayardaki test raporlarının PDF formatını değiştirerek sahte test sonuçları hazırlamış. Test sonuçlarını hastalara WhatsApp üzerinden göndermiş.</a:t>
            </a:r>
          </a:p>
          <a:p>
            <a:endParaRPr lang="tr" dirty="0"/>
          </a:p>
          <a:p>
            <a:pPr algn="l" rtl="0"/>
            <a:r>
              <a:rPr lang="tr" b="0" i="0" u="none" baseline="0"/>
              <a:t>Haber makalesinin bağlantısı: https://www.thehindu.com/news/cities/Delhi/doctor-aide-arrested-for-giving-forged-covid-19-test-reports/article32526435.ece </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t>7</a:t>
            </a:fld>
            <a:endParaRPr lang="tr" altLang="en-US"/>
          </a:p>
        </p:txBody>
      </p:sp>
    </p:spTree>
    <p:extLst>
      <p:ext uri="{BB962C8B-B14F-4D97-AF65-F5344CB8AC3E}">
        <p14:creationId xmlns:p14="http://schemas.microsoft.com/office/powerpoint/2010/main" val="2596789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base" latinLnBrk="0" hangingPunct="1">
              <a:lnSpc>
                <a:spcPct val="100000"/>
              </a:lnSpc>
              <a:spcBef>
                <a:spcPct val="30000"/>
              </a:spcBef>
              <a:spcAft>
                <a:spcPct val="0"/>
              </a:spcAft>
              <a:buClrTx/>
              <a:buSzTx/>
              <a:buFontTx/>
              <a:buNone/>
              <a:tabLst/>
              <a:defRPr/>
            </a:pPr>
            <a:r>
              <a:rPr lang="tr" b="0" i="0" u="none" baseline="0" dirty="0"/>
              <a:t>Bu slaytta, bilgisayarla ilgili sahteciliğin başka bir örneği gösterilmektedir (kimlik avı). </a:t>
            </a:r>
            <a:r>
              <a:rPr lang="tr-TR" b="0" i="0" u="none" baseline="0" dirty="0" smtClean="0"/>
              <a:t>Eğitici</a:t>
            </a:r>
            <a:r>
              <a:rPr lang="tr" b="0" i="0" u="none" baseline="0" dirty="0" smtClean="0"/>
              <a:t>, </a:t>
            </a:r>
            <a:r>
              <a:rPr lang="tr" b="0" i="0" u="none" baseline="0" dirty="0"/>
              <a:t>e-postanın HSBC'den alındığını gösteren e-posta metnini (logonun ve gönderenin adının yer aldığı) gösterebilir. </a:t>
            </a:r>
            <a:r>
              <a:rPr lang="tr-TR" b="0" i="0" u="none" baseline="0" dirty="0" smtClean="0"/>
              <a:t>Eğitici</a:t>
            </a:r>
            <a:r>
              <a:rPr lang="tr" b="0" i="0" u="none" baseline="0" dirty="0" smtClean="0"/>
              <a:t>, </a:t>
            </a:r>
            <a:r>
              <a:rPr lang="tr" b="0" i="0" u="none" baseline="0" dirty="0"/>
              <a:t>bu tür e-postaların genellikle işlemlerin gerçekleştirilmesi gibi yasal amaçlar için gerçekmiş gibi dikkate alınmaları veya ona göre hareket edilmesi amacıyla gönderildiğini açıklayabilir. </a:t>
            </a:r>
          </a:p>
        </p:txBody>
      </p:sp>
    </p:spTree>
    <p:extLst>
      <p:ext uri="{BB962C8B-B14F-4D97-AF65-F5344CB8AC3E}">
        <p14:creationId xmlns:p14="http://schemas.microsoft.com/office/powerpoint/2010/main" val="205377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base" latinLnBrk="0" hangingPunct="1">
              <a:lnSpc>
                <a:spcPct val="100000"/>
              </a:lnSpc>
              <a:spcBef>
                <a:spcPct val="30000"/>
              </a:spcBef>
              <a:spcAft>
                <a:spcPct val="0"/>
              </a:spcAft>
              <a:buClrTx/>
              <a:buSzTx/>
              <a:buFontTx/>
              <a:buNone/>
              <a:tabLst/>
              <a:defRPr/>
            </a:pPr>
            <a:r>
              <a:rPr lang="tr" b="0" i="0" u="none" baseline="0" dirty="0"/>
              <a:t>Bu slaytta, bilgisayarla ilgili sahteciliğin başka bir örneği gösterilmektedir (kimlik avı). </a:t>
            </a:r>
            <a:r>
              <a:rPr lang="tr-TR" b="0" i="0" u="none" baseline="0" dirty="0" smtClean="0"/>
              <a:t>Eğitici</a:t>
            </a:r>
            <a:r>
              <a:rPr lang="tr" b="0" i="0" u="none" baseline="0" dirty="0" smtClean="0"/>
              <a:t>, </a:t>
            </a:r>
            <a:r>
              <a:rPr lang="tr" b="0" i="0" u="none" baseline="0" dirty="0"/>
              <a:t>e-postanın Bank of America'nın İnternet bankacılığı sisteminden alındığını gösteren e-posta metnini (logonun ve gönderenin adının yer aldığı) gösterebilir. </a:t>
            </a:r>
            <a:r>
              <a:rPr lang="tr-TR" b="0" i="0" u="none" baseline="0" dirty="0" smtClean="0"/>
              <a:t>Eğitici</a:t>
            </a:r>
            <a:r>
              <a:rPr lang="tr" b="0" i="0" u="none" baseline="0" dirty="0" smtClean="0"/>
              <a:t> </a:t>
            </a:r>
            <a:r>
              <a:rPr lang="tr" b="0" i="0" u="none" baseline="0" dirty="0"/>
              <a:t>daha sonra e-postadaki URL'nin aslında Bank of America ile ilgili olmayan sahte bir üçüncü taraf İnternet sitesine yönlendirme yaptığını açıklayabilir. </a:t>
            </a:r>
            <a:r>
              <a:rPr lang="tr-TR" b="0" i="0" u="none" baseline="0" dirty="0" smtClean="0"/>
              <a:t>Eğitici</a:t>
            </a:r>
            <a:r>
              <a:rPr lang="tr" b="0" i="0" u="none" baseline="0" dirty="0" smtClean="0"/>
              <a:t>, </a:t>
            </a:r>
            <a:r>
              <a:rPr lang="tr" b="0" i="0" u="none" baseline="0" dirty="0"/>
              <a:t>bu tür e-postaların genellikle işlemlerin gerçekleştirilmesi gibi yasal amaçlar için gerçekmiş gibi dikkate alınmaları veya ona göre hareket edilmesi amacıyla gönderildiğini açıklayabilir. </a:t>
            </a:r>
          </a:p>
        </p:txBody>
      </p:sp>
    </p:spTree>
    <p:extLst>
      <p:ext uri="{BB962C8B-B14F-4D97-AF65-F5344CB8AC3E}">
        <p14:creationId xmlns:p14="http://schemas.microsoft.com/office/powerpoint/2010/main" val="531895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390097691"/>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56117480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Tree>
    <p:extLst>
      <p:ext uri="{BB962C8B-B14F-4D97-AF65-F5344CB8AC3E}">
        <p14:creationId xmlns:p14="http://schemas.microsoft.com/office/powerpoint/2010/main" val="288663528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cstate="print"/>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2959844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366814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56989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861022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Tree>
    <p:extLst>
      <p:ext uri="{BB962C8B-B14F-4D97-AF65-F5344CB8AC3E}">
        <p14:creationId xmlns:p14="http://schemas.microsoft.com/office/powerpoint/2010/main" val="3396787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Tree>
    <p:extLst>
      <p:ext uri="{BB962C8B-B14F-4D97-AF65-F5344CB8AC3E}">
        <p14:creationId xmlns:p14="http://schemas.microsoft.com/office/powerpoint/2010/main" val="2047415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558424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99336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3315512933"/>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val="427252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411519352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664014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9C04F3A-82BD-4011-AADB-1F79FD7DF4BC}" type="slidenum">
              <a:rPr lang="en-GB" smtClean="0"/>
              <a:pPr/>
              <a:t>‹#›</a:t>
            </a:fld>
            <a:endParaRPr lang="en-GB" dirty="0"/>
          </a:p>
        </p:txBody>
      </p:sp>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3425108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73988881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13961896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96622155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9787390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23" cstate="print">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pPr/>
              <a:t>4/11/2021</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C04F3A-82BD-4011-AADB-1F79FD7DF4BC}" type="slidenum">
              <a:rPr lang="en-GB" smtClean="0"/>
              <a:pPr/>
              <a:t>‹#›</a:t>
            </a:fld>
            <a:endParaRPr lang="en-GB" dirty="0"/>
          </a:p>
        </p:txBody>
      </p:sp>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000" b="0" i="0" baseline="0" dirty="0">
                <a:solidFill>
                  <a:srgbClr val="FFFFFF"/>
                </a:solidFill>
                <a:latin typeface="Calibri" panose="020F0502020204030204" pitchFamily="34" charset="0"/>
              </a:rPr>
              <a:t>www.coe.int/cybercrime			</a:t>
            </a:r>
          </a:p>
        </p:txBody>
      </p:sp>
    </p:spTree>
    <p:extLst>
      <p:ext uri="{BB962C8B-B14F-4D97-AF65-F5344CB8AC3E}">
        <p14:creationId xmlns:p14="http://schemas.microsoft.com/office/powerpoint/2010/main" val="83504594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72" r:id="rId17"/>
    <p:sldLayoutId id="2147483664" r:id="rId18"/>
    <p:sldLayoutId id="2147483665" r:id="rId19"/>
    <p:sldLayoutId id="2147483666" r:id="rId20"/>
    <p:sldLayoutId id="2147483671" r:id="rId2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7.jpeg"/><Relationship Id="rId7" Type="http://schemas.openxmlformats.org/officeDocument/2006/relationships/diagramColors" Target="../diagrams/colors1.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2.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7.jpeg"/><Relationship Id="rId7" Type="http://schemas.openxmlformats.org/officeDocument/2006/relationships/diagramColors" Target="../diagrams/colors2.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7.jpeg"/><Relationship Id="rId7" Type="http://schemas.openxmlformats.org/officeDocument/2006/relationships/diagramColors" Target="../diagrams/colors3.xm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3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7.jpeg"/><Relationship Id="rId7" Type="http://schemas.openxmlformats.org/officeDocument/2006/relationships/diagramColors" Target="../diagrams/colors4.xml"/><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mailto:matteo.lucchetti@coe.int"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9">
            <a:extLst>
              <a:ext uri="{FF2B5EF4-FFF2-40B4-BE49-F238E27FC236}">
                <a16:creationId xmlns:a16="http://schemas.microsoft.com/office/drawing/2014/main" id="{DBB67D73-B6F5-4B2A-AAA2-032087A05B37}"/>
              </a:ext>
            </a:extLst>
          </p:cNvPr>
          <p:cNvSpPr>
            <a:spLocks noGrp="1"/>
          </p:cNvSpPr>
          <p:nvPr>
            <p:ph sz="quarter" idx="11"/>
          </p:nvPr>
        </p:nvSpPr>
        <p:spPr>
          <a:xfrm>
            <a:off x="448274" y="1251039"/>
            <a:ext cx="8074025" cy="724409"/>
          </a:xfrm>
        </p:spPr>
        <p:txBody>
          <a:bodyPr>
            <a:normAutofit/>
          </a:bodyPr>
          <a:lstStyle/>
          <a:p>
            <a:pPr lvl="0" rtl="0" fontAlgn="base">
              <a:lnSpc>
                <a:spcPct val="100000"/>
              </a:lnSpc>
              <a:spcBef>
                <a:spcPct val="0"/>
              </a:spcBef>
              <a:spcAft>
                <a:spcPct val="0"/>
              </a:spcAft>
            </a:pPr>
            <a:r>
              <a:rPr lang="tr" sz="1400" b="1" i="0" u="none" baseline="0">
                <a:solidFill>
                  <a:prstClr val="black"/>
                </a:solidFill>
                <a:latin typeface="Verdana" panose="020B0604030504040204" pitchFamily="34" charset="0"/>
                <a:ea typeface="MS PGothic" panose="020B0600070205080204" pitchFamily="34" charset="-128"/>
              </a:rPr>
              <a:t>Adli Personel için Siber Suçlar ve Elektronik Delillere İlişkin Giriş Eğitimi</a:t>
            </a:r>
            <a:endParaRPr lang="tr" altLang="en-US" sz="1400" b="0" i="1" dirty="0">
              <a:solidFill>
                <a:prstClr val="black"/>
              </a:solidFill>
              <a:latin typeface="Verdana" panose="020B0604030504040204" pitchFamily="34" charset="0"/>
              <a:ea typeface="MS PGothic" panose="020B0600070205080204" pitchFamily="34" charset="-128"/>
            </a:endParaRPr>
          </a:p>
          <a:p>
            <a:endParaRPr lang="tr" dirty="0"/>
          </a:p>
        </p:txBody>
      </p:sp>
      <p:sp>
        <p:nvSpPr>
          <p:cNvPr id="31" name="Text Placeholder 30">
            <a:extLst>
              <a:ext uri="{FF2B5EF4-FFF2-40B4-BE49-F238E27FC236}">
                <a16:creationId xmlns:a16="http://schemas.microsoft.com/office/drawing/2014/main" id="{A3637711-684D-4890-8B1A-C347F5BBB59D}"/>
              </a:ext>
            </a:extLst>
          </p:cNvPr>
          <p:cNvSpPr>
            <a:spLocks noGrp="1"/>
          </p:cNvSpPr>
          <p:nvPr>
            <p:ph type="body" sz="quarter" idx="12"/>
          </p:nvPr>
        </p:nvSpPr>
        <p:spPr/>
        <p:txBody>
          <a:bodyPr>
            <a:normAutofit lnSpcReduction="10000"/>
          </a:bodyPr>
          <a:lstStyle/>
          <a:p>
            <a:pPr rtl="0">
              <a:spcBef>
                <a:spcPct val="0"/>
              </a:spcBef>
            </a:pPr>
            <a:r>
              <a:rPr lang="tr" sz="3200" b="1" i="0" u="none" baseline="0" dirty="0">
                <a:latin typeface="+mn-lt"/>
              </a:rPr>
              <a:t>Budapeşte Sözleşmesinin Maddi Hukuk Hükümleri - Kısım 2</a:t>
            </a:r>
            <a:endParaRPr lang="tr" altLang="en-US" sz="1400" dirty="0">
              <a:latin typeface="+mn-lt"/>
            </a:endParaRPr>
          </a:p>
          <a:p>
            <a:pPr rtl="0">
              <a:spcBef>
                <a:spcPct val="0"/>
              </a:spcBef>
            </a:pPr>
            <a:endParaRPr lang="tr" altLang="en-US" sz="1100" dirty="0">
              <a:latin typeface="+mn-lt"/>
            </a:endParaRPr>
          </a:p>
          <a:p>
            <a:pPr rtl="0">
              <a:spcBef>
                <a:spcPct val="0"/>
              </a:spcBef>
            </a:pPr>
            <a:endParaRPr lang="tr" altLang="en-US" sz="1100" dirty="0">
              <a:latin typeface="+mn-lt"/>
            </a:endParaRPr>
          </a:p>
          <a:p>
            <a:pPr rtl="0">
              <a:spcBef>
                <a:spcPct val="0"/>
              </a:spcBef>
            </a:pPr>
            <a:endParaRPr lang="tr" altLang="en-US" sz="1100" dirty="0">
              <a:latin typeface="+mn-lt"/>
            </a:endParaRPr>
          </a:p>
          <a:p>
            <a:pPr rtl="0">
              <a:spcBef>
                <a:spcPct val="0"/>
              </a:spcBef>
            </a:pPr>
            <a:endParaRPr lang="tr" altLang="en-US" sz="1100" dirty="0">
              <a:latin typeface="+mn-lt"/>
            </a:endParaRPr>
          </a:p>
          <a:p>
            <a:pPr rtl="0">
              <a:spcBef>
                <a:spcPct val="0"/>
              </a:spcBef>
            </a:pPr>
            <a:endParaRPr lang="tr" altLang="en-US" sz="1400" dirty="0">
              <a:latin typeface="+mn-lt"/>
            </a:endParaRPr>
          </a:p>
          <a:p>
            <a:pPr rtl="0">
              <a:spcBef>
                <a:spcPct val="0"/>
              </a:spcBef>
            </a:pPr>
            <a:r>
              <a:rPr lang="tr" sz="1400" b="1" i="0" u="none" baseline="0" dirty="0">
                <a:latin typeface="+mn-lt"/>
              </a:rPr>
              <a:t>Xxxxx XXXXXXXX</a:t>
            </a:r>
          </a:p>
          <a:p>
            <a:pPr rtl="0">
              <a:spcBef>
                <a:spcPct val="0"/>
              </a:spcBef>
            </a:pPr>
            <a:endParaRPr lang="tr" altLang="en-US" sz="1400" dirty="0">
              <a:latin typeface="+mn-lt"/>
            </a:endParaRPr>
          </a:p>
          <a:p>
            <a:pPr rtl="0">
              <a:spcBef>
                <a:spcPct val="0"/>
              </a:spcBef>
            </a:pPr>
            <a:r>
              <a:rPr lang="tr" sz="1400" b="1" i="1" u="none" baseline="0" dirty="0">
                <a:latin typeface="+mn-lt"/>
              </a:rPr>
              <a:t>Avrupa Konseyi</a:t>
            </a:r>
          </a:p>
          <a:p>
            <a:pPr rtl="0">
              <a:spcBef>
                <a:spcPct val="0"/>
              </a:spcBef>
            </a:pPr>
            <a:endParaRPr lang="tr" altLang="en-US" sz="1400" dirty="0">
              <a:solidFill>
                <a:srgbClr val="2F618F"/>
              </a:solidFill>
              <a:latin typeface="+mn-lt"/>
              <a:hlinkClick r:id="rId3"/>
            </a:endParaRPr>
          </a:p>
          <a:p>
            <a:pPr rtl="0">
              <a:spcBef>
                <a:spcPct val="0"/>
              </a:spcBef>
            </a:pPr>
            <a:r>
              <a:rPr lang="tr" sz="1400" b="1" i="0" u="none" baseline="0" dirty="0">
                <a:solidFill>
                  <a:srgbClr val="2F618F"/>
                </a:solidFill>
                <a:latin typeface="+mn-lt"/>
              </a:rPr>
              <a:t>e-posta</a:t>
            </a:r>
          </a:p>
          <a:p>
            <a:pPr rtl="0">
              <a:spcBef>
                <a:spcPct val="0"/>
              </a:spcBef>
            </a:pPr>
            <a:endParaRPr lang="tr" altLang="en-US" sz="1400" dirty="0">
              <a:latin typeface="Verdana" panose="020B0604030504040204" pitchFamily="34" charset="0"/>
            </a:endParaRPr>
          </a:p>
          <a:p>
            <a:pPr rtl="0">
              <a:spcBef>
                <a:spcPct val="0"/>
              </a:spcBef>
            </a:pPr>
            <a:endParaRPr lang="tr" altLang="en-US" sz="1400" dirty="0">
              <a:latin typeface="Verdana" panose="020B0604030504040204" pitchFamily="34" charset="0"/>
            </a:endParaRPr>
          </a:p>
          <a:p>
            <a:pPr rtl="0">
              <a:spcBef>
                <a:spcPct val="0"/>
              </a:spcBef>
            </a:pPr>
            <a:endParaRPr lang="tr" altLang="en-US" sz="1200" dirty="0">
              <a:latin typeface="Verdana" panose="020B0604030504040204" pitchFamily="34" charset="0"/>
            </a:endParaRPr>
          </a:p>
          <a:p>
            <a:pPr rtl="0">
              <a:spcBef>
                <a:spcPct val="0"/>
              </a:spcBef>
            </a:pPr>
            <a:endParaRPr lang="tr" altLang="en-US" sz="1400" dirty="0">
              <a:latin typeface="Verdana" panose="020B0604030504040204" pitchFamily="34" charset="0"/>
            </a:endParaRPr>
          </a:p>
          <a:p>
            <a:pPr rtl="0">
              <a:spcBef>
                <a:spcPct val="0"/>
              </a:spcBef>
            </a:pPr>
            <a:endParaRPr lang="tr" altLang="en-US" sz="1200" dirty="0">
              <a:latin typeface="Verdana" panose="020B0604030504040204" pitchFamily="34" charset="0"/>
            </a:endParaRPr>
          </a:p>
          <a:p>
            <a:endParaRPr lang="tr" dirty="0"/>
          </a:p>
        </p:txBody>
      </p:sp>
      <p:sp>
        <p:nvSpPr>
          <p:cNvPr id="32" name="Text Placeholder 31">
            <a:extLst>
              <a:ext uri="{FF2B5EF4-FFF2-40B4-BE49-F238E27FC236}">
                <a16:creationId xmlns:a16="http://schemas.microsoft.com/office/drawing/2014/main" id="{4E9FDC2C-93EC-4C8A-9ECF-4C1E10889CE9}"/>
              </a:ext>
            </a:extLst>
          </p:cNvPr>
          <p:cNvSpPr>
            <a:spLocks noGrp="1"/>
          </p:cNvSpPr>
          <p:nvPr>
            <p:ph type="body" sz="quarter" idx="13"/>
          </p:nvPr>
        </p:nvSpPr>
        <p:spPr/>
        <p:txBody>
          <a:bodyPr/>
          <a:lstStyle/>
          <a:p>
            <a:pPr rtl="0">
              <a:spcBef>
                <a:spcPct val="0"/>
              </a:spcBef>
            </a:pPr>
            <a:r>
              <a:rPr lang="tr" b="0" i="0" u="none" baseline="0">
                <a:latin typeface="Verdana" panose="020B0604030504040204" pitchFamily="34" charset="0"/>
              </a:rPr>
              <a:t>GG Ay YYYY</a:t>
            </a:r>
          </a:p>
          <a:p>
            <a:endParaRPr lang="tr" dirty="0"/>
          </a:p>
        </p:txBody>
      </p:sp>
    </p:spTree>
    <p:extLst>
      <p:ext uri="{BB962C8B-B14F-4D97-AF65-F5344CB8AC3E}">
        <p14:creationId xmlns:p14="http://schemas.microsoft.com/office/powerpoint/2010/main" val="2337309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sahtecilik ("girilmesi, değiştirilmesi...")</a:t>
            </a:r>
          </a:p>
        </p:txBody>
      </p:sp>
      <p:sp>
        <p:nvSpPr>
          <p:cNvPr id="5" name="Rectangle 4">
            <a:extLst>
              <a:ext uri="{FF2B5EF4-FFF2-40B4-BE49-F238E27FC236}">
                <a16:creationId xmlns:a16="http://schemas.microsoft.com/office/drawing/2014/main" id="{7FA81925-418B-D44C-9255-2AEBBFBC0ADA}"/>
              </a:ext>
            </a:extLst>
          </p:cNvPr>
          <p:cNvSpPr/>
          <p:nvPr/>
        </p:nvSpPr>
        <p:spPr>
          <a:xfrm>
            <a:off x="265172" y="1366616"/>
            <a:ext cx="3889351" cy="4539704"/>
          </a:xfrm>
          <a:prstGeom prst="rect">
            <a:avLst/>
          </a:prstGeom>
        </p:spPr>
        <p:txBody>
          <a:bodyPr wrap="square">
            <a:spAutoFit/>
          </a:bodyPr>
          <a:lstStyle/>
          <a:p>
            <a:pPr marL="342900" indent="-342900" algn="just" rtl="0">
              <a:buFont typeface="Wingdings" pitchFamily="2" charset="2"/>
              <a:buChar char="Ø"/>
            </a:pPr>
            <a:r>
              <a:rPr lang="tr" sz="1700" b="0" i="0" u="none" baseline="0"/>
              <a:t>Taraflardan her biri, kasıtlı ve yetkisiz olarak bilgisayar verilerinin </a:t>
            </a:r>
            <a:r>
              <a:rPr lang="tr" sz="1700" b="1" i="0" u="none" baseline="0">
                <a:solidFill>
                  <a:srgbClr val="FF0000"/>
                </a:solidFill>
              </a:rPr>
              <a:t>girilmesi</a:t>
            </a:r>
            <a:r>
              <a:rPr lang="tr" sz="1700" b="0" i="0" u="none" baseline="0"/>
              <a:t>,</a:t>
            </a:r>
            <a:r>
              <a:rPr lang="tr" sz="1700" b="1" i="0" u="none" baseline="0"/>
              <a:t> </a:t>
            </a:r>
            <a:r>
              <a:rPr lang="tr" sz="1700" b="1" i="0" u="none" baseline="0">
                <a:solidFill>
                  <a:srgbClr val="FF0000"/>
                </a:solidFill>
              </a:rPr>
              <a:t>değiştirilmesi</a:t>
            </a:r>
            <a:r>
              <a:rPr lang="tr" sz="1700" b="0" i="0" u="none" baseline="0"/>
              <a:t>,</a:t>
            </a:r>
            <a:r>
              <a:rPr lang="tr" sz="1700" b="1" i="0" u="none" baseline="0"/>
              <a:t> </a:t>
            </a:r>
            <a:r>
              <a:rPr lang="tr" sz="1700" b="1" i="0" u="none" baseline="0">
                <a:solidFill>
                  <a:srgbClr val="FF0000"/>
                </a:solidFill>
              </a:rPr>
              <a:t>silinmesi</a:t>
            </a:r>
            <a:r>
              <a:rPr lang="tr" sz="1700" b="1" i="0" u="none" baseline="0"/>
              <a:t> </a:t>
            </a:r>
            <a:r>
              <a:rPr lang="tr" sz="1700" b="0" i="0" u="none" baseline="0"/>
              <a:t>veya</a:t>
            </a:r>
            <a:r>
              <a:rPr lang="tr" sz="1700" b="1" i="0" u="none" baseline="0"/>
              <a:t> </a:t>
            </a:r>
            <a:r>
              <a:rPr lang="tr" sz="1700" b="1" i="0" u="none" baseline="0">
                <a:solidFill>
                  <a:srgbClr val="FF0000"/>
                </a:solidFill>
              </a:rPr>
              <a:t>bastırılması</a:t>
            </a:r>
            <a:r>
              <a:rPr lang="tr" sz="1700" b="1" i="0" u="none" baseline="0"/>
              <a:t> </a:t>
            </a:r>
            <a:r>
              <a:rPr lang="tr" sz="1700" b="0" i="0" u="none" baseline="0"/>
              <a:t>sonucunda verilerin doğrudan okunabilir ve anlaşılabilir olup olmamasından bağımsız olarak yasal amaçlar doğrultusunda gerçekmiş gibi değerlendirilmesi veya ona göre hareket edilmesi amacıyla gerçek olmayan verilerin oluşturulmasını kendi iç hukukunda ceza gerektiren bir suç olarak belirlemek için gerekli olabilecek yasal ve diğer önlemleri alacaktır. </a:t>
            </a:r>
          </a:p>
          <a:p>
            <a:pPr marL="342900" indent="-342900" algn="just" rtl="0">
              <a:buFont typeface="Wingdings" pitchFamily="2" charset="2"/>
              <a:buChar char="Ø"/>
            </a:pPr>
            <a:endParaRPr lang="tr" sz="1700" dirty="0"/>
          </a:p>
          <a:p>
            <a:pPr marL="342900" indent="-342900" algn="just" rtl="0">
              <a:buFont typeface="Wingdings" pitchFamily="2" charset="2"/>
              <a:buChar char="Ø"/>
            </a:pPr>
            <a:r>
              <a:rPr lang="tr" sz="1700" b="0" i="0" u="none" baseline="0"/>
              <a:t>Bir Taraf, cezai sorumluluğun doğması için dolandırıcılık niyetinin veya dürüst olmayan benzer bir niyetin olmasını şart koşabilir.</a:t>
            </a:r>
            <a:endParaRPr lang="tr"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518673" y="1366616"/>
            <a:ext cx="4127487" cy="2970044"/>
          </a:xfrm>
          <a:prstGeom prst="rect">
            <a:avLst/>
          </a:prstGeom>
        </p:spPr>
        <p:txBody>
          <a:bodyPr wrap="square">
            <a:spAutoFit/>
          </a:bodyPr>
          <a:lstStyle/>
          <a:p>
            <a:pPr marL="342900" indent="-342900" algn="just" rtl="0">
              <a:buFont typeface="Wingdings" panose="05000000000000000000" pitchFamily="2" charset="2"/>
              <a:buChar char="Ø"/>
            </a:pPr>
            <a:r>
              <a:rPr lang="tr" sz="1700" b="0" i="0" u="none" baseline="0"/>
              <a:t>Bu suçun kapsamı, belgelerin aşağıdaki yöntemlerle tahrif edilmesiyle sınırlıdır: </a:t>
            </a:r>
          </a:p>
          <a:p>
            <a:pPr algn="just" rtl="0"/>
            <a:endParaRPr lang="tr" sz="1700" dirty="0"/>
          </a:p>
          <a:p>
            <a:pPr marL="800100" lvl="1" indent="-342900" algn="just" rtl="0">
              <a:buFont typeface="Wingdings" panose="05000000000000000000" pitchFamily="2" charset="2"/>
              <a:buChar char="Ø"/>
            </a:pPr>
            <a:r>
              <a:rPr lang="tr" sz="1700" b="0" i="0" u="none" baseline="0"/>
              <a:t>Doğru veya yanlış verilerin girilmesi</a:t>
            </a:r>
          </a:p>
          <a:p>
            <a:pPr marL="800100" lvl="1" indent="-342900" algn="just" rtl="0">
              <a:buFont typeface="Wingdings" panose="05000000000000000000" pitchFamily="2" charset="2"/>
              <a:buChar char="Ø"/>
            </a:pPr>
            <a:r>
              <a:rPr lang="tr" sz="1700" b="0" i="0" u="none" baseline="0"/>
              <a:t>Daha sonra değişiklik yapılması (farklılaştırma, kısmi değişiklikler)</a:t>
            </a:r>
          </a:p>
          <a:p>
            <a:pPr marL="800100" lvl="1" indent="-342900" algn="just" rtl="0">
              <a:buFont typeface="Wingdings" panose="05000000000000000000" pitchFamily="2" charset="2"/>
              <a:buChar char="Ø"/>
            </a:pPr>
            <a:r>
              <a:rPr lang="tr" sz="1700" b="0" i="0" u="none" baseline="0"/>
              <a:t>Silme (bir veri ortamından verilerin kaldırılması) </a:t>
            </a:r>
          </a:p>
          <a:p>
            <a:pPr marL="800100" lvl="1" indent="-342900" algn="just" rtl="0">
              <a:buFont typeface="Wingdings" panose="05000000000000000000" pitchFamily="2" charset="2"/>
              <a:buChar char="Ø"/>
            </a:pPr>
            <a:r>
              <a:rPr lang="tr" sz="1700" b="0" i="0" u="none" baseline="0"/>
              <a:t>Bastırma (verilerin saklanması, gizlenmesi)</a:t>
            </a:r>
          </a:p>
        </p:txBody>
      </p:sp>
    </p:spTree>
    <p:extLst>
      <p:ext uri="{BB962C8B-B14F-4D97-AF65-F5344CB8AC3E}">
        <p14:creationId xmlns:p14="http://schemas.microsoft.com/office/powerpoint/2010/main" val="347018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BEAF62CB-F43E-4908-A7A3-1F2EB3F33569}"/>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sahtecilik ("gerçek olmayan veriler")</a:t>
            </a:r>
          </a:p>
        </p:txBody>
      </p:sp>
      <p:sp>
        <p:nvSpPr>
          <p:cNvPr id="5" name="Rectangle 4">
            <a:extLst>
              <a:ext uri="{FF2B5EF4-FFF2-40B4-BE49-F238E27FC236}">
                <a16:creationId xmlns:a16="http://schemas.microsoft.com/office/drawing/2014/main" id="{7FA81925-418B-D44C-9255-2AEBBFBC0ADA}"/>
              </a:ext>
            </a:extLst>
          </p:cNvPr>
          <p:cNvSpPr/>
          <p:nvPr/>
        </p:nvSpPr>
        <p:spPr>
          <a:xfrm>
            <a:off x="153412" y="1368584"/>
            <a:ext cx="3889351" cy="4539704"/>
          </a:xfrm>
          <a:prstGeom prst="rect">
            <a:avLst/>
          </a:prstGeom>
        </p:spPr>
        <p:txBody>
          <a:bodyPr wrap="square">
            <a:spAutoFit/>
          </a:bodyPr>
          <a:lstStyle/>
          <a:p>
            <a:pPr marL="342900" indent="-342900" algn="just" rtl="0">
              <a:buFont typeface="Wingdings" pitchFamily="2" charset="2"/>
              <a:buChar char="Ø"/>
            </a:pPr>
            <a:r>
              <a:rPr lang="tr" sz="1700" b="0" i="0" u="none" baseline="0"/>
              <a:t>Taraflardan her biri, kasıtlı ve yetkisiz olarak bilgisayar verilerinin girilmesi, değiştirilmesi, silinmesi veya bastırılması</a:t>
            </a:r>
            <a:r>
              <a:rPr lang="tr" sz="1700" b="1" i="0" u="none" baseline="0"/>
              <a:t> </a:t>
            </a:r>
            <a:r>
              <a:rPr lang="tr" sz="1700" b="0" i="0" u="none" baseline="0"/>
              <a:t>sonucunda verilerin doğrudan okunabilir ve anlaşılabilir olup olmamasından bağımsız olarak yasal amaçlar doğrultusunda gerçekmiş gibi değerlendirilmesi veya ona göre hareket edilmesi amacıyla </a:t>
            </a:r>
            <a:r>
              <a:rPr lang="tr" sz="1700" b="1" i="0" u="none" baseline="0">
                <a:solidFill>
                  <a:srgbClr val="FF0000"/>
                </a:solidFill>
              </a:rPr>
              <a:t>gerçek olmayan verilerin</a:t>
            </a:r>
            <a:r>
              <a:rPr lang="tr" sz="1700" b="0" i="0" u="none" baseline="0"/>
              <a:t> oluşturulmasını kendi iç hukukunda ceza gerektiren bir suç olarak belirlemek için gerekli olabilecek yasal ve diğer önlemleri alacaktır. </a:t>
            </a:r>
          </a:p>
          <a:p>
            <a:pPr marL="342900" indent="-342900" algn="just" rtl="0">
              <a:buFont typeface="Wingdings" pitchFamily="2" charset="2"/>
              <a:buChar char="Ø"/>
            </a:pPr>
            <a:endParaRPr lang="tr" sz="1700" dirty="0"/>
          </a:p>
          <a:p>
            <a:pPr marL="342900" indent="-342900" algn="just" rtl="0">
              <a:buFont typeface="Wingdings" pitchFamily="2" charset="2"/>
              <a:buChar char="Ø"/>
            </a:pPr>
            <a:r>
              <a:rPr lang="tr" sz="1700" b="0" i="0" u="none" baseline="0"/>
              <a:t>Bir Taraf, cezai sorumluluğun doğması için dolandırıcılık niyetinin veya dürüst olmayan benzer bir niyetin olmasını şart koşabilir.</a:t>
            </a:r>
            <a:endParaRPr lang="tr"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480559" y="1400726"/>
            <a:ext cx="4094481" cy="4016484"/>
          </a:xfrm>
          <a:prstGeom prst="rect">
            <a:avLst/>
          </a:prstGeom>
        </p:spPr>
        <p:txBody>
          <a:bodyPr wrap="square">
            <a:spAutoFit/>
          </a:bodyPr>
          <a:lstStyle/>
          <a:p>
            <a:pPr marL="342900" indent="-342900" algn="just" rtl="0">
              <a:buFont typeface="Wingdings" panose="05000000000000000000" pitchFamily="2" charset="2"/>
              <a:buChar char="Ø"/>
            </a:pPr>
            <a:r>
              <a:rPr lang="tr" sz="1700" b="0" i="0" u="none" baseline="0"/>
              <a:t>Normalde, gerçeklik terimi şunlarla ilgilidir:	</a:t>
            </a:r>
          </a:p>
          <a:p>
            <a:pPr marL="800100" lvl="1" indent="-342900" algn="just" rtl="0">
              <a:buFont typeface="Wingdings" panose="05000000000000000000" pitchFamily="2" charset="2"/>
              <a:buChar char="Ø"/>
            </a:pPr>
            <a:r>
              <a:rPr lang="tr" sz="1700" b="0" i="0" u="none" baseline="0"/>
              <a:t>Bir belgeyi yazan kişiye ilişkin gerçeklik </a:t>
            </a:r>
          </a:p>
          <a:p>
            <a:pPr marL="800100" lvl="1" indent="-342900" algn="just" rtl="0">
              <a:buFont typeface="Wingdings" panose="05000000000000000000" pitchFamily="2" charset="2"/>
              <a:buChar char="Ø"/>
            </a:pPr>
            <a:r>
              <a:rPr lang="tr" sz="1700" b="0" i="0" u="none" baseline="0"/>
              <a:t>Belgede yer alan beyanların doğruluğuna ilişkin gerçeklik</a:t>
            </a:r>
          </a:p>
          <a:p>
            <a:pPr marL="800100" lvl="1" indent="-342900" algn="just" rtl="0">
              <a:buFont typeface="Wingdings" panose="05000000000000000000" pitchFamily="2" charset="2"/>
              <a:buChar char="Ø"/>
            </a:pPr>
            <a:endParaRPr lang="tr" sz="1700" dirty="0"/>
          </a:p>
          <a:p>
            <a:pPr marL="342900" indent="-342900" algn="just" rtl="0">
              <a:buFont typeface="Wingdings" panose="05000000000000000000" pitchFamily="2" charset="2"/>
              <a:buChar char="Ø"/>
            </a:pPr>
            <a:r>
              <a:rPr lang="tr" sz="1700" b="0" i="0" u="none" baseline="0"/>
              <a:t>Verilere ilişkin gerçeklik, asgari olarak, verileri veren/yayımlayan ile ilgildir (içeriğinin doğruluğu/gerçekliğinden bağımsız olarak)</a:t>
            </a:r>
          </a:p>
          <a:p>
            <a:pPr marL="342900" indent="-342900" algn="just" rtl="0">
              <a:buFont typeface="Wingdings" panose="05000000000000000000" pitchFamily="2" charset="2"/>
              <a:buChar char="Ø"/>
            </a:pPr>
            <a:endParaRPr lang="tr" sz="1700" dirty="0"/>
          </a:p>
          <a:p>
            <a:pPr marL="342900" indent="-342900" algn="just" rtl="0">
              <a:buFont typeface="Wingdings" panose="05000000000000000000" pitchFamily="2" charset="2"/>
              <a:buChar char="Ø"/>
            </a:pPr>
            <a:r>
              <a:rPr lang="tr" sz="1700" b="0" i="0" u="none" baseline="0"/>
              <a:t>Gerçeklik ayrıca isteğe bağlı olarak verilerin gerçekliğiyle de ilgili olabilir</a:t>
            </a:r>
          </a:p>
        </p:txBody>
      </p:sp>
    </p:spTree>
    <p:extLst>
      <p:ext uri="{BB962C8B-B14F-4D97-AF65-F5344CB8AC3E}">
        <p14:creationId xmlns:p14="http://schemas.microsoft.com/office/powerpoint/2010/main" val="331291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9D1A153A-976F-4A26-897A-EC8F5C517FC0}"/>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sahtecilik </a:t>
            </a:r>
          </a:p>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("...amacıyla")</a:t>
            </a:r>
          </a:p>
        </p:txBody>
      </p:sp>
      <p:sp>
        <p:nvSpPr>
          <p:cNvPr id="5" name="Rectangle 4">
            <a:extLst>
              <a:ext uri="{FF2B5EF4-FFF2-40B4-BE49-F238E27FC236}">
                <a16:creationId xmlns:a16="http://schemas.microsoft.com/office/drawing/2014/main" id="{7FA81925-418B-D44C-9255-2AEBBFBC0ADA}"/>
              </a:ext>
            </a:extLst>
          </p:cNvPr>
          <p:cNvSpPr/>
          <p:nvPr/>
        </p:nvSpPr>
        <p:spPr>
          <a:xfrm>
            <a:off x="102612" y="1509936"/>
            <a:ext cx="3889351" cy="4539704"/>
          </a:xfrm>
          <a:prstGeom prst="rect">
            <a:avLst/>
          </a:prstGeom>
        </p:spPr>
        <p:txBody>
          <a:bodyPr wrap="square">
            <a:spAutoFit/>
          </a:bodyPr>
          <a:lstStyle/>
          <a:p>
            <a:pPr marL="342900" indent="-342900" algn="just" rtl="0">
              <a:buFont typeface="Wingdings" pitchFamily="2" charset="2"/>
              <a:buChar char="Ø"/>
            </a:pPr>
            <a:r>
              <a:rPr lang="tr" sz="1700" b="0" i="0" u="none" baseline="0"/>
              <a:t>Taraflardan her biri, kasıtlı ve yetkisiz olarak bilgisayar verilerinin girilmesi, değiştirilmesi, silinmesi veya bastırılması</a:t>
            </a:r>
            <a:r>
              <a:rPr lang="tr" sz="1700" b="1" i="0" u="none" baseline="0"/>
              <a:t> </a:t>
            </a:r>
            <a:r>
              <a:rPr lang="tr" sz="1700" b="0" i="0" u="none" baseline="0"/>
              <a:t>sonucunda verilerin doğrudan okunabilir ve anlaşılabilir olup olmamasından bağımsız olarak </a:t>
            </a:r>
            <a:r>
              <a:rPr lang="tr" sz="1700" b="1" i="0" u="none" baseline="0">
                <a:solidFill>
                  <a:srgbClr val="FF0000"/>
                </a:solidFill>
              </a:rPr>
              <a:t>yasal amaçlar doğrultusunda gerçekmiş gibi değerlendirilmesi veya ona göre hareket edilmesi amacıyla</a:t>
            </a:r>
            <a:r>
              <a:rPr lang="tr" sz="1700" b="0" i="0" u="none" baseline="0"/>
              <a:t> gerçek olmayan verilerin oluşturulmasını kendi iç hukukunda ceza gerektiren bir suç olarak belirlemek için gerekli olabilecek yasal ve diğer önlemleri alacaktır. </a:t>
            </a:r>
          </a:p>
          <a:p>
            <a:pPr marL="342900" indent="-342900" algn="just" rtl="0">
              <a:buFont typeface="Wingdings" pitchFamily="2" charset="2"/>
              <a:buChar char="Ø"/>
            </a:pPr>
            <a:endParaRPr lang="tr" sz="1700" dirty="0"/>
          </a:p>
          <a:p>
            <a:pPr marL="342900" indent="-342900" algn="just" rtl="0">
              <a:buFont typeface="Wingdings" pitchFamily="2" charset="2"/>
              <a:buChar char="Ø"/>
            </a:pPr>
            <a:r>
              <a:rPr lang="tr" sz="1700" b="0" i="0" u="none" baseline="0"/>
              <a:t>Bir Taraf, cezai sorumluluğun doğması için dolandırıcılık niyetinin veya dürüst olmayan benzer bir niyetin olmasını şart koşabilir.</a:t>
            </a:r>
            <a:endParaRPr lang="tr"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380472" y="1509936"/>
            <a:ext cx="4143768" cy="1400383"/>
          </a:xfrm>
          <a:prstGeom prst="rect">
            <a:avLst/>
          </a:prstGeom>
        </p:spPr>
        <p:txBody>
          <a:bodyPr wrap="square">
            <a:spAutoFit/>
          </a:bodyPr>
          <a:lstStyle/>
          <a:p>
            <a:pPr marL="342900" indent="-342900" algn="just" rtl="0">
              <a:buFont typeface="Wingdings" panose="05000000000000000000" pitchFamily="2" charset="2"/>
              <a:buChar char="Ø"/>
            </a:pPr>
            <a:r>
              <a:rPr lang="tr" sz="1700" b="0" i="0" u="none" baseline="0"/>
              <a:t>Ek amaç şartı </a:t>
            </a:r>
          </a:p>
          <a:p>
            <a:pPr marL="342900" indent="-342900" algn="just" rtl="0">
              <a:buFont typeface="Wingdings" panose="05000000000000000000" pitchFamily="2" charset="2"/>
              <a:buChar char="Ø"/>
            </a:pPr>
            <a:endParaRPr lang="tr" sz="1700" dirty="0"/>
          </a:p>
          <a:p>
            <a:pPr marL="342900" indent="-342900" algn="just" rtl="0">
              <a:buFont typeface="Wingdings" panose="05000000000000000000" pitchFamily="2" charset="2"/>
              <a:buChar char="Ø"/>
            </a:pPr>
            <a:r>
              <a:rPr lang="tr" sz="1700" b="0" i="0" u="none" baseline="0"/>
              <a:t>"yasal amaçlar doğrultusunda" ifadesi, yasal işlemler ve yasal açıdan ilgili belgeleri içerir. </a:t>
            </a:r>
          </a:p>
        </p:txBody>
      </p:sp>
    </p:spTree>
    <p:extLst>
      <p:ext uri="{BB962C8B-B14F-4D97-AF65-F5344CB8AC3E}">
        <p14:creationId xmlns:p14="http://schemas.microsoft.com/office/powerpoint/2010/main" val="2541685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FF58A1EE-D31D-43F4-A03D-C97C3BAB9326}"/>
              </a:ext>
            </a:extLst>
          </p:cNvPr>
          <p:cNvSpPr txBox="1">
            <a:spLocks noChangeArrowheads="1"/>
          </p:cNvSpPr>
          <p:nvPr/>
        </p:nvSpPr>
        <p:spPr bwMode="auto">
          <a:xfrm>
            <a:off x="1177924" y="-27384"/>
            <a:ext cx="785812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sahtecilik ("...doğrudan okunabilir ... bağımsız olarak")</a:t>
            </a:r>
          </a:p>
        </p:txBody>
      </p:sp>
      <p:sp>
        <p:nvSpPr>
          <p:cNvPr id="5" name="Rectangle 4">
            <a:extLst>
              <a:ext uri="{FF2B5EF4-FFF2-40B4-BE49-F238E27FC236}">
                <a16:creationId xmlns:a16="http://schemas.microsoft.com/office/drawing/2014/main" id="{7FA81925-418B-D44C-9255-2AEBBFBC0ADA}"/>
              </a:ext>
            </a:extLst>
          </p:cNvPr>
          <p:cNvSpPr/>
          <p:nvPr/>
        </p:nvSpPr>
        <p:spPr>
          <a:xfrm>
            <a:off x="163572" y="1571784"/>
            <a:ext cx="3889351" cy="4539704"/>
          </a:xfrm>
          <a:prstGeom prst="rect">
            <a:avLst/>
          </a:prstGeom>
        </p:spPr>
        <p:txBody>
          <a:bodyPr wrap="square">
            <a:spAutoFit/>
          </a:bodyPr>
          <a:lstStyle/>
          <a:p>
            <a:pPr marL="342900" indent="-342900" algn="just" rtl="0">
              <a:buFont typeface="Wingdings" pitchFamily="2" charset="2"/>
              <a:buChar char="Ø"/>
            </a:pPr>
            <a:r>
              <a:rPr lang="tr" sz="1700" b="0" i="0" u="none" baseline="0"/>
              <a:t>Taraflardan her biri, kasıtlı ve yetkisiz olarak bilgisayar verilerinin girilmesi, değiştirilmesi, silinmesi veya bastırılması</a:t>
            </a:r>
            <a:r>
              <a:rPr lang="tr" sz="1700" b="1" i="0" u="none" baseline="0"/>
              <a:t> </a:t>
            </a:r>
            <a:r>
              <a:rPr lang="tr" sz="1700" b="0" i="0" u="none" baseline="0"/>
              <a:t>sonucunda verilerin </a:t>
            </a:r>
            <a:r>
              <a:rPr lang="tr" sz="1700" b="1" i="0" u="none" baseline="0">
                <a:solidFill>
                  <a:srgbClr val="FF0000"/>
                </a:solidFill>
              </a:rPr>
              <a:t>doğrudan okunabilir ve anlaşılabilir</a:t>
            </a:r>
            <a:r>
              <a:rPr lang="tr" sz="1700" b="1" i="0" u="none" baseline="0"/>
              <a:t> </a:t>
            </a:r>
            <a:r>
              <a:rPr lang="tr" sz="1700" b="0" i="0" u="none" baseline="0"/>
              <a:t>olup olmamasından </a:t>
            </a:r>
            <a:r>
              <a:rPr lang="tr" sz="1700" b="1" i="0" u="none" baseline="0">
                <a:solidFill>
                  <a:srgbClr val="FF0000"/>
                </a:solidFill>
              </a:rPr>
              <a:t>bağımsız olarak</a:t>
            </a:r>
            <a:r>
              <a:rPr lang="tr" sz="1700" b="0" i="0" u="none" baseline="0"/>
              <a:t> yasal amaçlar doğrultusunda gerçekmiş gibi değerlendirilmesi veya ona göre hareket edilmesi amacıyla gerçek olmayan verilerin oluşturulmasını kendi iç hukukunda ceza gerektiren bir suç olarak belirlemek için gerekli olabilecek yasal ve diğer önlemleri alacaktır. </a:t>
            </a:r>
          </a:p>
          <a:p>
            <a:pPr marL="342900" indent="-342900" algn="just" rtl="0">
              <a:buFont typeface="Wingdings" pitchFamily="2" charset="2"/>
              <a:buChar char="Ø"/>
            </a:pPr>
            <a:endParaRPr lang="tr" sz="1700" dirty="0"/>
          </a:p>
          <a:p>
            <a:pPr marL="342900" indent="-342900" algn="just" rtl="0">
              <a:buFont typeface="Wingdings" pitchFamily="2" charset="2"/>
              <a:buChar char="Ø"/>
            </a:pPr>
            <a:r>
              <a:rPr lang="tr" sz="1700" b="0" i="0" u="none" baseline="0"/>
              <a:t>Bir Taraf, cezai sorumluluğun doğması için dolandırıcılık niyetinin veya dürüst olmayan benzer bir niyetin olmasını şart koşabilir.</a:t>
            </a:r>
            <a:endParaRPr lang="tr"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531360" y="1571784"/>
            <a:ext cx="4226560" cy="1215717"/>
          </a:xfrm>
          <a:prstGeom prst="rect">
            <a:avLst/>
          </a:prstGeom>
        </p:spPr>
        <p:txBody>
          <a:bodyPr wrap="square">
            <a:spAutoFit/>
          </a:bodyPr>
          <a:lstStyle/>
          <a:p>
            <a:pPr marL="342900" indent="-342900" algn="just" rtl="0">
              <a:buFont typeface="Wingdings" panose="05000000000000000000" pitchFamily="2" charset="2"/>
              <a:buChar char="Ø"/>
            </a:pPr>
            <a:r>
              <a:rPr lang="tr" sz="1700" b="0" i="0" u="none" baseline="0"/>
              <a:t>Gerçek olmayan verilerin bir insan tarafından doğrudan okunabilir veya anlaşılabilir olması gerekmez </a:t>
            </a:r>
          </a:p>
          <a:p>
            <a:pPr marL="342900" indent="-342900" algn="just" rtl="0">
              <a:buFont typeface="Wingdings" pitchFamily="2" charset="2"/>
              <a:buChar char="ü"/>
            </a:pPr>
            <a:endParaRPr lang="tr" sz="2200" dirty="0">
              <a:latin typeface="+mj-lt"/>
            </a:endParaRPr>
          </a:p>
        </p:txBody>
      </p:sp>
    </p:spTree>
    <p:extLst>
      <p:ext uri="{BB962C8B-B14F-4D97-AF65-F5344CB8AC3E}">
        <p14:creationId xmlns:p14="http://schemas.microsoft.com/office/powerpoint/2010/main" val="21679409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DC63C6C5-275C-4E83-9E37-95E8A8022984}"/>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sahtecilik </a:t>
            </a:r>
          </a:p>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("dolandırıcılık niyetinin...")</a:t>
            </a:r>
          </a:p>
        </p:txBody>
      </p:sp>
      <p:sp>
        <p:nvSpPr>
          <p:cNvPr id="6" name="Rectangle 5">
            <a:extLst>
              <a:ext uri="{FF2B5EF4-FFF2-40B4-BE49-F238E27FC236}">
                <a16:creationId xmlns:a16="http://schemas.microsoft.com/office/drawing/2014/main" id="{524B6456-681F-2F44-A01A-AD3514E81BD2}"/>
              </a:ext>
            </a:extLst>
          </p:cNvPr>
          <p:cNvSpPr/>
          <p:nvPr/>
        </p:nvSpPr>
        <p:spPr>
          <a:xfrm>
            <a:off x="4451592" y="1522610"/>
            <a:ext cx="4092968" cy="1400383"/>
          </a:xfrm>
          <a:prstGeom prst="rect">
            <a:avLst/>
          </a:prstGeom>
        </p:spPr>
        <p:txBody>
          <a:bodyPr wrap="square">
            <a:spAutoFit/>
          </a:bodyPr>
          <a:lstStyle/>
          <a:p>
            <a:pPr marL="342900" indent="-342900" algn="just" rtl="0">
              <a:buFont typeface="Wingdings" pitchFamily="2" charset="2"/>
              <a:buChar char="ü"/>
            </a:pPr>
            <a:r>
              <a:rPr lang="tr" sz="1700" b="0" i="0" u="none" baseline="0"/>
              <a:t>Taraflar, aşağıdaki sınırlandırıcı unsurlarla bilgisayarla ilgili sahteciliğin suç sayılmasını sınırlandırabilir:</a:t>
            </a:r>
          </a:p>
          <a:p>
            <a:pPr marL="800100" lvl="1" indent="-342900" algn="just" rtl="0">
              <a:buFont typeface="Wingdings" pitchFamily="2" charset="2"/>
              <a:buChar char="ü"/>
            </a:pPr>
            <a:r>
              <a:rPr lang="tr" sz="1700" b="0" i="0" u="none" baseline="0"/>
              <a:t>Dolandırıcılık niyeti</a:t>
            </a:r>
          </a:p>
          <a:p>
            <a:pPr marL="800100" lvl="1" indent="-342900" algn="just" rtl="0">
              <a:buFont typeface="Wingdings" pitchFamily="2" charset="2"/>
              <a:buChar char="ü"/>
            </a:pPr>
            <a:r>
              <a:rPr lang="tr" sz="1700" b="0" i="0" u="none" baseline="0"/>
              <a:t>Dürüst olmayan niyet </a:t>
            </a:r>
          </a:p>
        </p:txBody>
      </p:sp>
      <p:sp>
        <p:nvSpPr>
          <p:cNvPr id="5" name="Rectangle 4">
            <a:extLst>
              <a:ext uri="{FF2B5EF4-FFF2-40B4-BE49-F238E27FC236}">
                <a16:creationId xmlns:a16="http://schemas.microsoft.com/office/drawing/2014/main" id="{7FA81925-418B-D44C-9255-2AEBBFBC0ADA}"/>
              </a:ext>
            </a:extLst>
          </p:cNvPr>
          <p:cNvSpPr/>
          <p:nvPr/>
        </p:nvSpPr>
        <p:spPr>
          <a:xfrm>
            <a:off x="133092" y="1533465"/>
            <a:ext cx="3889351" cy="4539704"/>
          </a:xfrm>
          <a:prstGeom prst="rect">
            <a:avLst/>
          </a:prstGeom>
        </p:spPr>
        <p:txBody>
          <a:bodyPr wrap="square">
            <a:spAutoFit/>
          </a:bodyPr>
          <a:lstStyle/>
          <a:p>
            <a:pPr marL="342900" indent="-342900" algn="just" rtl="0">
              <a:buFont typeface="Wingdings" pitchFamily="2" charset="2"/>
              <a:buChar char="Ø"/>
            </a:pPr>
            <a:r>
              <a:rPr lang="tr" sz="1700" b="0" i="0" u="none" baseline="0"/>
              <a:t>Taraflardan her biri, kasıtlı ve yetkisiz olarak bilgisayar verilerinin girilmesi, değiştirilmesi, silinmesi veya bastırılması sonucunda verilerin doğrudan okunabilir ve anlaşılabilir olup olmamasından bağımsız olarak yasal amaçlar doğrultusunda gerçekmiş gibi değerlendirilmesi veya ona göre hareket edilmesi amacıyla gerçek olmayan verilerin oluşturulmasını kendi iç hukukunda ceza gerektiren bir suç olarak belirlemek için gerekli olabilecek yasal ve diğer önlemleri alacaktır. </a:t>
            </a:r>
          </a:p>
          <a:p>
            <a:pPr marL="342900" indent="-342900" algn="just" rtl="0">
              <a:buFont typeface="Wingdings" pitchFamily="2" charset="2"/>
              <a:buChar char="Ø"/>
            </a:pPr>
            <a:endParaRPr lang="tr" sz="1700" dirty="0"/>
          </a:p>
          <a:p>
            <a:pPr marL="342900" indent="-342900" algn="just" rtl="0">
              <a:buFont typeface="Wingdings" pitchFamily="2" charset="2"/>
              <a:buChar char="Ø"/>
            </a:pPr>
            <a:r>
              <a:rPr lang="tr" sz="1700" b="0" i="0" u="none" baseline="0"/>
              <a:t>Bir Taraf, cezai sorumluluğun doğması için </a:t>
            </a:r>
            <a:r>
              <a:rPr lang="tr" sz="1700" b="1" i="0" u="none" baseline="0">
                <a:solidFill>
                  <a:srgbClr val="FF0000"/>
                </a:solidFill>
              </a:rPr>
              <a:t>dolandırıcılık niyetinin</a:t>
            </a:r>
            <a:r>
              <a:rPr lang="tr" sz="1700" b="0" i="0" u="none" baseline="0"/>
              <a:t> veya </a:t>
            </a:r>
            <a:r>
              <a:rPr lang="tr" sz="1700" b="1" i="0" u="none" baseline="0">
                <a:solidFill>
                  <a:srgbClr val="FF0000"/>
                </a:solidFill>
              </a:rPr>
              <a:t>dürüst olmayan benzer bir niyetin</a:t>
            </a:r>
            <a:r>
              <a:rPr lang="tr" sz="1700" b="0" i="0" u="none" baseline="0"/>
              <a:t> olmasını şart koşabilir.</a:t>
            </a:r>
            <a:endParaRPr lang="tr" sz="1700" dirty="0"/>
          </a:p>
        </p:txBody>
      </p:sp>
    </p:spTree>
    <p:extLst>
      <p:ext uri="{BB962C8B-B14F-4D97-AF65-F5344CB8AC3E}">
        <p14:creationId xmlns:p14="http://schemas.microsoft.com/office/powerpoint/2010/main" val="4043386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tr" sz="3200" b="1" i="0" u="none" baseline="0" dirty="0" smtClean="0">
                <a:latin typeface="+mn-lt"/>
              </a:rPr>
              <a:t>BİLGİsayarla İLGİLİ dolandIrIcIlIk</a:t>
            </a:r>
            <a:endParaRPr lang="tr" sz="3200" dirty="0">
              <a:latin typeface="+mn-lt"/>
            </a:endParaRPr>
          </a:p>
        </p:txBody>
      </p:sp>
      <p:sp>
        <p:nvSpPr>
          <p:cNvPr id="3" name="Text Placeholder 2"/>
          <p:cNvSpPr>
            <a:spLocks noGrp="1"/>
          </p:cNvSpPr>
          <p:nvPr>
            <p:ph type="body" idx="1"/>
          </p:nvPr>
        </p:nvSpPr>
        <p:spPr/>
        <p:txBody>
          <a:bodyPr/>
          <a:lstStyle/>
          <a:p>
            <a:pPr algn="l" rtl="0"/>
            <a:r>
              <a:rPr lang="tr" b="0" i="0" u="none" baseline="0" dirty="0">
                <a:latin typeface="Verdana" panose="020B0604030504040204" pitchFamily="34" charset="0"/>
                <a:ea typeface="Verdana" panose="020B0604030504040204" pitchFamily="34" charset="0"/>
              </a:rPr>
              <a:t>Budapeşte Sözleşmesinin Maddi Hukuk Hükümleri (Kısım 2)</a:t>
            </a:r>
          </a:p>
          <a:p>
            <a:endParaRPr lang="tr" dirty="0"/>
          </a:p>
        </p:txBody>
      </p:sp>
      <p:sp>
        <p:nvSpPr>
          <p:cNvPr id="4" name="Slide Number Placeholder 3"/>
          <p:cNvSpPr>
            <a:spLocks noGrp="1"/>
          </p:cNvSpPr>
          <p:nvPr>
            <p:ph type="sldNum" sz="quarter" idx="10"/>
          </p:nvPr>
        </p:nvSpPr>
        <p:spPr/>
        <p:txBody>
          <a:bodyPr/>
          <a:lstStyle/>
          <a:p>
            <a:pPr algn="r" rtl="0"/>
            <a:fld id="{49C04F3A-82BD-4011-AADB-1F79FD7DF4BC}" type="slidenum">
              <a:rPr/>
              <a:pPr/>
              <a:t>15</a:t>
            </a:fld>
            <a:endParaRPr lang="tr" dirty="0"/>
          </a:p>
        </p:txBody>
      </p:sp>
      <p:sp>
        <p:nvSpPr>
          <p:cNvPr id="5" name="Text Placeholder 4"/>
          <p:cNvSpPr>
            <a:spLocks noGrp="1"/>
          </p:cNvSpPr>
          <p:nvPr>
            <p:ph type="body" sz="quarter" idx="11"/>
          </p:nvPr>
        </p:nvSpPr>
        <p:spPr/>
        <p:txBody>
          <a:bodyPr>
            <a:normAutofit lnSpcReduction="10000"/>
          </a:bodyPr>
          <a:lstStyle/>
          <a:p>
            <a:endParaRPr lang="tr" dirty="0">
              <a:latin typeface="Verdana" charset="0"/>
              <a:cs typeface="Verdana" charset="0"/>
            </a:endParaRPr>
          </a:p>
          <a:p>
            <a:pPr algn="r" rtl="0"/>
            <a:r>
              <a:rPr lang="tr" b="0" i="0" u="none" baseline="0">
                <a:latin typeface="Verdana" charset="0"/>
                <a:cs typeface="Verdana" charset="0"/>
              </a:rPr>
              <a:t>Bölüm 2</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2863113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dolandırıcılık</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21" name="Rectangle 3">
            <a:extLst>
              <a:ext uri="{FF2B5EF4-FFF2-40B4-BE49-F238E27FC236}">
                <a16:creationId xmlns:a16="http://schemas.microsoft.com/office/drawing/2014/main" id="{A2DE72C8-3B66-4BD5-8E45-72248E01534A}"/>
              </a:ext>
            </a:extLst>
          </p:cNvPr>
          <p:cNvSpPr txBox="1">
            <a:spLocks/>
          </p:cNvSpPr>
          <p:nvPr/>
        </p:nvSpPr>
        <p:spPr>
          <a:xfrm>
            <a:off x="457200" y="1755775"/>
            <a:ext cx="8229600" cy="3154363"/>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90000"/>
              </a:lnSpc>
              <a:buFont typeface="Arial" panose="020B0604020202020204" pitchFamily="34" charset="0"/>
              <a:buNone/>
              <a:defRPr/>
            </a:pPr>
            <a:endParaRPr lang="tr" altLang="sr-Latn-RS" sz="1400" b="1" i="1" dirty="0">
              <a:cs typeface="Times New Roman" pitchFamily="18" charset="0"/>
            </a:endParaRPr>
          </a:p>
          <a:p>
            <a:pPr marL="0" indent="0" algn="ctr" rtl="0" eaLnBrk="1" hangingPunct="1">
              <a:lnSpc>
                <a:spcPct val="90000"/>
              </a:lnSpc>
              <a:buFont typeface="Arial" panose="020B0604020202020204" pitchFamily="34" charset="0"/>
              <a:buNone/>
              <a:defRPr/>
            </a:pPr>
            <a:r>
              <a:rPr lang="tr" b="1" i="1" u="none" baseline="0">
                <a:cs typeface="Times New Roman" pitchFamily="18" charset="0"/>
              </a:rPr>
              <a:t>Bilgisayarla İlgili Dolandırıcılık</a:t>
            </a:r>
          </a:p>
          <a:p>
            <a:pPr marL="0" indent="0" algn="ctr" rtl="0" eaLnBrk="1" hangingPunct="1">
              <a:lnSpc>
                <a:spcPct val="90000"/>
              </a:lnSpc>
              <a:buFont typeface="Arial" panose="020B0604020202020204" pitchFamily="34" charset="0"/>
              <a:buNone/>
              <a:defRPr/>
            </a:pPr>
            <a:r>
              <a:rPr lang="tr" b="1" i="1" u="none" baseline="0">
                <a:cs typeface="Times New Roman" pitchFamily="18" charset="0"/>
              </a:rPr>
              <a:t>(Madde 8 - Budapeşte Sözleşmesi)</a:t>
            </a:r>
          </a:p>
          <a:p>
            <a:pPr algn="ctr" rtl="0" eaLnBrk="1" hangingPunct="1">
              <a:lnSpc>
                <a:spcPct val="90000"/>
              </a:lnSpc>
              <a:defRPr/>
            </a:pPr>
            <a:endParaRPr lang="tr" altLang="fr-FR" i="1" dirty="0">
              <a:cs typeface="Times New Roman" pitchFamily="18" charset="0"/>
            </a:endParaRPr>
          </a:p>
          <a:p>
            <a:pPr algn="ctr" rtl="0" eaLnBrk="1" hangingPunct="1">
              <a:lnSpc>
                <a:spcPct val="90000"/>
              </a:lnSpc>
              <a:defRPr/>
            </a:pPr>
            <a:r>
              <a:rPr lang="tr" sz="2800" b="0" i="1" u="none" baseline="0">
                <a:cs typeface="Times New Roman" pitchFamily="18" charset="0"/>
              </a:rPr>
              <a:t>Somut belgelerle ilgili dolandırıcılık suçlarına paralel suç oluşturur</a:t>
            </a:r>
          </a:p>
        </p:txBody>
      </p:sp>
    </p:spTree>
    <p:extLst>
      <p:ext uri="{BB962C8B-B14F-4D97-AF65-F5344CB8AC3E}">
        <p14:creationId xmlns:p14="http://schemas.microsoft.com/office/powerpoint/2010/main" val="3345502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13510" y="180113"/>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dolandırıcılık: Örnek</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5" name="Picture 4">
            <a:extLst>
              <a:ext uri="{FF2B5EF4-FFF2-40B4-BE49-F238E27FC236}">
                <a16:creationId xmlns:a16="http://schemas.microsoft.com/office/drawing/2014/main" id="{A5DB64D2-0B02-47FD-AFD5-CCC5932292F5}"/>
              </a:ext>
            </a:extLst>
          </p:cNvPr>
          <p:cNvPicPr>
            <a:picLocks noChangeAspect="1"/>
          </p:cNvPicPr>
          <p:nvPr/>
        </p:nvPicPr>
        <p:blipFill>
          <a:blip r:embed="rId3" cstate="print"/>
          <a:stretch>
            <a:fillRect/>
          </a:stretch>
        </p:blipFill>
        <p:spPr>
          <a:xfrm>
            <a:off x="7937" y="1062038"/>
            <a:ext cx="9144000" cy="5460682"/>
          </a:xfrm>
          <a:prstGeom prst="rect">
            <a:avLst/>
          </a:prstGeom>
        </p:spPr>
      </p:pic>
    </p:spTree>
    <p:extLst>
      <p:ext uri="{BB962C8B-B14F-4D97-AF65-F5344CB8AC3E}">
        <p14:creationId xmlns:p14="http://schemas.microsoft.com/office/powerpoint/2010/main" val="689027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756" y="0"/>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dolandırıcılık ("girilmesi, değiştirilmesi, silinmesi...")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23" name="Rectangle 22">
            <a:extLst>
              <a:ext uri="{FF2B5EF4-FFF2-40B4-BE49-F238E27FC236}">
                <a16:creationId xmlns:a16="http://schemas.microsoft.com/office/drawing/2014/main" id="{2F249C7A-C0AF-47C6-8876-946DBD6E0AA3}"/>
              </a:ext>
            </a:extLst>
          </p:cNvPr>
          <p:cNvSpPr/>
          <p:nvPr/>
        </p:nvSpPr>
        <p:spPr>
          <a:xfrm>
            <a:off x="304424" y="1287212"/>
            <a:ext cx="3889351" cy="5062924"/>
          </a:xfrm>
          <a:prstGeom prst="rect">
            <a:avLst/>
          </a:prstGeom>
        </p:spPr>
        <p:txBody>
          <a:bodyPr wrap="square">
            <a:spAutoFit/>
          </a:bodyPr>
          <a:lstStyle/>
          <a:p>
            <a:pPr marL="342900" indent="-342900" algn="just">
              <a:buFont typeface="Wingdings" pitchFamily="2" charset="2"/>
              <a:buChar char="Ø"/>
            </a:pPr>
            <a:r>
              <a:rPr lang="tr" sz="1700" b="0" i="0" u="none" baseline="0" dirty="0"/>
              <a:t>Taraflardan her biri, </a:t>
            </a:r>
            <a:r>
              <a:rPr lang="tr" sz="1700" dirty="0"/>
              <a:t>dolandırıcılık niyetiyle veya dürüst olmayan bir niyetle kişisel olarak veya başka birisi için haksız bir ekonomik bir çıkar elde etmek amacıyla kasıtlı </a:t>
            </a:r>
            <a:r>
              <a:rPr lang="tr" sz="1700" b="0" i="0" u="none" baseline="0" dirty="0"/>
              <a:t>ve yetkisiz olarak aşağıdaki yöntemlerle başka bir kişinin mal kaybına uğramasına neden olma eylemini kendi iç hukukunda ceza gerektiren bir suç olarak belirlemek için gerekli olabilecek yasal ve diğer önlemleri alacaktır: </a:t>
            </a:r>
          </a:p>
          <a:p>
            <a:pPr marL="342900" indent="-342900" algn="just" rtl="0">
              <a:buFont typeface="Wingdings" pitchFamily="2" charset="2"/>
              <a:buChar char="Ø"/>
            </a:pPr>
            <a:endParaRPr lang="tr" sz="1700" dirty="0"/>
          </a:p>
          <a:p>
            <a:pPr marL="800100" lvl="1" indent="-342900" algn="just" rtl="0">
              <a:buFont typeface="+mj-lt"/>
              <a:buAutoNum type="alphaLcParenR"/>
            </a:pPr>
            <a:r>
              <a:rPr lang="tr" sz="1700" b="1" i="0" u="none" baseline="0" dirty="0">
                <a:solidFill>
                  <a:srgbClr val="FF0000"/>
                </a:solidFill>
              </a:rPr>
              <a:t>bilgisayar verilerinin</a:t>
            </a:r>
            <a:r>
              <a:rPr lang="tr" sz="1700" b="0" i="0" u="none" baseline="0" dirty="0"/>
              <a:t> </a:t>
            </a:r>
            <a:r>
              <a:rPr lang="tr" sz="1700" b="1" i="0" u="none" baseline="0" dirty="0">
                <a:solidFill>
                  <a:srgbClr val="FF0000"/>
                </a:solidFill>
              </a:rPr>
              <a:t>girilmesi</a:t>
            </a:r>
            <a:r>
              <a:rPr lang="tr" sz="1700" b="0" i="0" u="none" baseline="0" dirty="0"/>
              <a:t>, </a:t>
            </a:r>
            <a:r>
              <a:rPr lang="tr" sz="1700" b="1" i="0" u="none" baseline="0" dirty="0">
                <a:solidFill>
                  <a:srgbClr val="FF0000"/>
                </a:solidFill>
              </a:rPr>
              <a:t>değiştirilmesi</a:t>
            </a:r>
            <a:r>
              <a:rPr lang="tr" sz="1700" b="0" i="0" u="none" baseline="0" dirty="0"/>
              <a:t>, </a:t>
            </a:r>
            <a:r>
              <a:rPr lang="tr" sz="1700" b="1" i="0" u="none" baseline="0" dirty="0">
                <a:solidFill>
                  <a:srgbClr val="FF0000"/>
                </a:solidFill>
              </a:rPr>
              <a:t>silinmesi</a:t>
            </a:r>
            <a:r>
              <a:rPr lang="tr" sz="1700" b="0" i="0" u="none" baseline="0" dirty="0"/>
              <a:t> veya </a:t>
            </a:r>
            <a:r>
              <a:rPr lang="tr" sz="1700" b="1" i="0" u="none" baseline="0" dirty="0">
                <a:solidFill>
                  <a:srgbClr val="FF0000"/>
                </a:solidFill>
              </a:rPr>
              <a:t>bastırılması</a:t>
            </a:r>
            <a:r>
              <a:rPr lang="tr" sz="1700" b="0" i="0" u="none" baseline="0" dirty="0"/>
              <a:t> yoluyla, </a:t>
            </a:r>
            <a:endParaRPr lang="tr" sz="1700" b="0" i="0" u="none" baseline="0" dirty="0" smtClean="0"/>
          </a:p>
          <a:p>
            <a:pPr marL="800100" lvl="1" indent="-342900" algn="just">
              <a:buFont typeface="+mj-lt"/>
              <a:buAutoNum type="alphaLcParenR"/>
            </a:pPr>
            <a:r>
              <a:rPr lang="tr" sz="1700" b="1" dirty="0">
                <a:solidFill>
                  <a:srgbClr val="FF0000"/>
                </a:solidFill>
              </a:rPr>
              <a:t>bir bilgisayar sisteminin işleyişine müdahale</a:t>
            </a:r>
            <a:r>
              <a:rPr lang="tr" sz="1700" dirty="0">
                <a:solidFill>
                  <a:srgbClr val="FF0000"/>
                </a:solidFill>
              </a:rPr>
              <a:t> </a:t>
            </a:r>
            <a:r>
              <a:rPr lang="tr" sz="1700" b="1" dirty="0">
                <a:solidFill>
                  <a:srgbClr val="FF0000"/>
                </a:solidFill>
              </a:rPr>
              <a:t>ederek</a:t>
            </a:r>
            <a:r>
              <a:rPr lang="tr" sz="1700" dirty="0"/>
              <a:t>.</a:t>
            </a:r>
          </a:p>
          <a:p>
            <a:pPr marL="800100" lvl="1" indent="-342900" algn="just" rtl="0">
              <a:buFont typeface="+mj-lt"/>
              <a:buAutoNum type="alphaLcParenR"/>
            </a:pPr>
            <a:endParaRPr lang="tr" sz="1700" b="0" i="0" u="none" baseline="0" dirty="0"/>
          </a:p>
          <a:p>
            <a:pPr lvl="1" algn="just" rtl="0"/>
            <a:endParaRPr lang="tr" sz="1700" dirty="0"/>
          </a:p>
        </p:txBody>
      </p:sp>
      <p:sp>
        <p:nvSpPr>
          <p:cNvPr id="25" name="Rectangle 24">
            <a:extLst>
              <a:ext uri="{FF2B5EF4-FFF2-40B4-BE49-F238E27FC236}">
                <a16:creationId xmlns:a16="http://schemas.microsoft.com/office/drawing/2014/main" id="{6835138B-B564-4190-A328-AFB4CD3FE797}"/>
              </a:ext>
            </a:extLst>
          </p:cNvPr>
          <p:cNvSpPr/>
          <p:nvPr/>
        </p:nvSpPr>
        <p:spPr>
          <a:xfrm>
            <a:off x="4582160" y="1287212"/>
            <a:ext cx="4074160" cy="3754874"/>
          </a:xfrm>
          <a:prstGeom prst="rect">
            <a:avLst/>
          </a:prstGeom>
        </p:spPr>
        <p:txBody>
          <a:bodyPr wrap="square">
            <a:spAutoFit/>
          </a:bodyPr>
          <a:lstStyle/>
          <a:p>
            <a:pPr marL="342900" indent="-342900" algn="just" rtl="0">
              <a:buFont typeface="Wingdings" panose="05000000000000000000" pitchFamily="2" charset="2"/>
              <a:buChar char="Ø"/>
            </a:pPr>
            <a:r>
              <a:rPr lang="tr" sz="1700" b="0" i="0" u="none" baseline="0"/>
              <a:t>Bu suçun kapsamı, başka bir kişinin mal kaybına uğramasına neden olmakla sınırlıdır: </a:t>
            </a:r>
          </a:p>
          <a:p>
            <a:pPr marL="285750" indent="-285750" algn="just" rtl="0">
              <a:buFont typeface="Wingdings" panose="05000000000000000000" pitchFamily="2" charset="2"/>
              <a:buChar char="Ø"/>
            </a:pPr>
            <a:endParaRPr lang="tr" sz="1700" dirty="0"/>
          </a:p>
          <a:p>
            <a:pPr marL="800100" lvl="1" indent="-342900" algn="just" rtl="0">
              <a:buFont typeface="Wingdings" panose="05000000000000000000" pitchFamily="2" charset="2"/>
              <a:buChar char="Ø"/>
            </a:pPr>
            <a:r>
              <a:rPr lang="tr" sz="1700" b="0" i="0" u="none" baseline="0"/>
              <a:t>Doğru veya yanlış verilerin girilmesi</a:t>
            </a:r>
          </a:p>
          <a:p>
            <a:pPr marL="800100" lvl="1" indent="-342900" algn="just" rtl="0">
              <a:buFont typeface="Wingdings" panose="05000000000000000000" pitchFamily="2" charset="2"/>
              <a:buChar char="Ø"/>
            </a:pPr>
            <a:r>
              <a:rPr lang="tr" sz="1700" b="0" i="0" u="none" baseline="0"/>
              <a:t>Daha sonra değişiklik yapılması (farklılaştırma, kısmi değişiklikler)</a:t>
            </a:r>
          </a:p>
          <a:p>
            <a:pPr marL="800100" lvl="1" indent="-342900" algn="just" rtl="0">
              <a:buFont typeface="Wingdings" panose="05000000000000000000" pitchFamily="2" charset="2"/>
              <a:buChar char="Ø"/>
            </a:pPr>
            <a:r>
              <a:rPr lang="tr" sz="1700" b="0" i="0" u="none" baseline="0"/>
              <a:t>Silme (bir veri ortamından verilerin kaldırılması) </a:t>
            </a:r>
          </a:p>
          <a:p>
            <a:pPr marL="800100" lvl="1" indent="-342900" algn="just" rtl="0">
              <a:buFont typeface="Wingdings" panose="05000000000000000000" pitchFamily="2" charset="2"/>
              <a:buChar char="Ø"/>
            </a:pPr>
            <a:r>
              <a:rPr lang="tr" sz="1700" b="0" i="0" u="none" baseline="0"/>
              <a:t>Bastırma (verilerin saklanması, gizlenmesi)</a:t>
            </a:r>
          </a:p>
          <a:p>
            <a:pPr marL="800100" lvl="1" indent="-342900" algn="just" rtl="0">
              <a:buFont typeface="Wingdings" panose="05000000000000000000" pitchFamily="2" charset="2"/>
              <a:buChar char="Ø"/>
            </a:pPr>
            <a:r>
              <a:rPr lang="tr" sz="1700" b="0" i="0" u="none" baseline="0"/>
              <a:t>Bir bilgisayar sisteminin işleyişine müdahale </a:t>
            </a:r>
          </a:p>
        </p:txBody>
      </p:sp>
    </p:spTree>
    <p:extLst>
      <p:ext uri="{BB962C8B-B14F-4D97-AF65-F5344CB8AC3E}">
        <p14:creationId xmlns:p14="http://schemas.microsoft.com/office/powerpoint/2010/main" val="35024378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C9EE4C34-3507-421D-80D6-016CD4B162C0}"/>
              </a:ext>
            </a:extLst>
          </p:cNvPr>
          <p:cNvSpPr txBox="1">
            <a:spLocks noChangeArrowheads="1"/>
          </p:cNvSpPr>
          <p:nvPr/>
        </p:nvSpPr>
        <p:spPr bwMode="auto">
          <a:xfrm>
            <a:off x="1413510" y="10160"/>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dolandırıcılık </a:t>
            </a:r>
          </a:p>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("mal kaybı")</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1">
            <a:extLst>
              <a:ext uri="{FF2B5EF4-FFF2-40B4-BE49-F238E27FC236}">
                <a16:creationId xmlns:a16="http://schemas.microsoft.com/office/drawing/2014/main" id="{6307FADD-3E6B-406F-9B66-C841DF391B79}"/>
              </a:ext>
            </a:extLst>
          </p:cNvPr>
          <p:cNvSpPr/>
          <p:nvPr/>
        </p:nvSpPr>
        <p:spPr>
          <a:xfrm>
            <a:off x="294264" y="1313457"/>
            <a:ext cx="3889351" cy="5062924"/>
          </a:xfrm>
          <a:prstGeom prst="rect">
            <a:avLst/>
          </a:prstGeom>
        </p:spPr>
        <p:txBody>
          <a:bodyPr wrap="square">
            <a:spAutoFit/>
          </a:bodyPr>
          <a:lstStyle/>
          <a:p>
            <a:pPr marL="342900" indent="-342900" algn="just">
              <a:buFont typeface="Wingdings" pitchFamily="2" charset="2"/>
              <a:buChar char="Ø"/>
            </a:pPr>
            <a:r>
              <a:rPr lang="tr" sz="1700" b="0" i="0" u="none" baseline="0" dirty="0"/>
              <a:t>Taraflardan her biri, </a:t>
            </a:r>
            <a:r>
              <a:rPr lang="tr" sz="1700" dirty="0"/>
              <a:t>dolandırıcılık niyetiyle veya dürüst olmayan bir niyetle kişisel olarak veya başka birisi için haksız bir ekonomik bir çıkar elde etmek amacıyla kasıtlı </a:t>
            </a:r>
            <a:r>
              <a:rPr lang="tr" sz="1700" b="0" i="0" u="none" baseline="0" dirty="0"/>
              <a:t>ve yetkisiz olarak aşağıdaki yöntemlerle başka bir kişinin </a:t>
            </a:r>
            <a:r>
              <a:rPr lang="tr" sz="1700" b="1" i="0" u="none" baseline="0" dirty="0">
                <a:solidFill>
                  <a:srgbClr val="FF0000"/>
                </a:solidFill>
              </a:rPr>
              <a:t>mal kaybına</a:t>
            </a:r>
            <a:r>
              <a:rPr lang="tr" sz="1700" b="0" i="0" u="none" baseline="0" dirty="0"/>
              <a:t> uğramasına neden olma eylemini kendi iç hukukunda ceza gerektiren bir suç olarak belirlemek için gerekli olabilecek yasal ve diğer önlemleri alacaktır: </a:t>
            </a:r>
          </a:p>
          <a:p>
            <a:pPr algn="just" rtl="0"/>
            <a:endParaRPr lang="tr" sz="1700" dirty="0"/>
          </a:p>
          <a:p>
            <a:pPr marL="800100" lvl="1" indent="-342900" algn="just" rtl="0">
              <a:buFont typeface="+mj-lt"/>
              <a:buAutoNum type="alphaLcParenR"/>
            </a:pPr>
            <a:r>
              <a:rPr lang="tr" sz="1700" b="0" i="0" u="none" baseline="0" dirty="0"/>
              <a:t>bilgisayar verilerinin girilmesi, değiştirilmesi, silinmesi veya bastırılması yoluyla, </a:t>
            </a:r>
            <a:endParaRPr lang="tr" sz="1700" b="0" i="0" u="none" baseline="0" dirty="0" smtClean="0"/>
          </a:p>
          <a:p>
            <a:pPr marL="800100" lvl="1" indent="-342900" algn="just">
              <a:buFont typeface="+mj-lt"/>
              <a:buAutoNum type="alphaLcParenR"/>
            </a:pPr>
            <a:r>
              <a:rPr lang="tr" sz="1700" dirty="0"/>
              <a:t>bir bilgisayar sisteminin işleyişine müdahale ederek.</a:t>
            </a:r>
          </a:p>
          <a:p>
            <a:pPr marL="800100" lvl="1" indent="-342900" algn="just" rtl="0">
              <a:buFont typeface="+mj-lt"/>
              <a:buAutoNum type="alphaLcParenR"/>
            </a:pPr>
            <a:endParaRPr lang="tr" sz="1700" b="0" i="0" u="none" baseline="0" dirty="0"/>
          </a:p>
          <a:p>
            <a:pPr lvl="1" algn="just" rtl="0"/>
            <a:endParaRPr lang="tr" sz="1700" dirty="0"/>
          </a:p>
        </p:txBody>
      </p:sp>
      <p:sp>
        <p:nvSpPr>
          <p:cNvPr id="3" name="Rectangle 2">
            <a:extLst>
              <a:ext uri="{FF2B5EF4-FFF2-40B4-BE49-F238E27FC236}">
                <a16:creationId xmlns:a16="http://schemas.microsoft.com/office/drawing/2014/main" id="{A67DD044-0EFC-4C9C-9F28-8A71A6074482}"/>
              </a:ext>
            </a:extLst>
          </p:cNvPr>
          <p:cNvSpPr/>
          <p:nvPr/>
        </p:nvSpPr>
        <p:spPr>
          <a:xfrm>
            <a:off x="4673600" y="1313457"/>
            <a:ext cx="3891280" cy="2708434"/>
          </a:xfrm>
          <a:prstGeom prst="rect">
            <a:avLst/>
          </a:prstGeom>
        </p:spPr>
        <p:txBody>
          <a:bodyPr wrap="square">
            <a:spAutoFit/>
          </a:bodyPr>
          <a:lstStyle/>
          <a:p>
            <a:pPr marL="342900" indent="-342900" algn="just" rtl="0">
              <a:buFont typeface="Wingdings" panose="05000000000000000000" pitchFamily="2" charset="2"/>
              <a:buChar char="Ø"/>
            </a:pPr>
            <a:r>
              <a:rPr lang="tr" sz="1700" b="0" i="0" u="none" baseline="0"/>
              <a:t>Bilgisayarla ilgili dolandırıcılık eylemi, başka birinin malına ilişkin olarak doğrudan ekonomik zarara veya hak kaybına yol açması gerekir </a:t>
            </a:r>
          </a:p>
          <a:p>
            <a:pPr marL="342900" indent="-342900" algn="just" rtl="0">
              <a:buFont typeface="Wingdings" panose="05000000000000000000" pitchFamily="2" charset="2"/>
              <a:buChar char="Ø"/>
            </a:pPr>
            <a:endParaRPr lang="tr" sz="1700" dirty="0"/>
          </a:p>
          <a:p>
            <a:pPr marL="342900" indent="-342900" algn="just" rtl="0">
              <a:buFont typeface="Wingdings" panose="05000000000000000000" pitchFamily="2" charset="2"/>
              <a:buChar char="Ø"/>
            </a:pPr>
            <a:r>
              <a:rPr lang="tr" sz="1700" b="0" i="0" u="none" baseline="0"/>
              <a:t>Bu, şunların kaybedilmesini içerir: </a:t>
            </a:r>
          </a:p>
          <a:p>
            <a:pPr marL="800100" lvl="1" indent="-342900" algn="just" rtl="0">
              <a:buFont typeface="Wingdings" panose="05000000000000000000" pitchFamily="2" charset="2"/>
              <a:buChar char="Ø"/>
            </a:pPr>
            <a:r>
              <a:rPr lang="tr" sz="1700" b="0" i="0" u="none" baseline="0"/>
              <a:t>Para </a:t>
            </a:r>
          </a:p>
          <a:p>
            <a:pPr marL="800100" lvl="1" indent="-342900" algn="just" rtl="0">
              <a:buFont typeface="Wingdings" panose="05000000000000000000" pitchFamily="2" charset="2"/>
              <a:buChar char="Ø"/>
            </a:pPr>
            <a:r>
              <a:rPr lang="tr" sz="1700" b="0" i="0" u="none" baseline="0"/>
              <a:t>Maddi varlıklar </a:t>
            </a:r>
          </a:p>
          <a:p>
            <a:pPr marL="800100" lvl="1" indent="-342900" algn="just" rtl="0">
              <a:buFont typeface="Wingdings" panose="05000000000000000000" pitchFamily="2" charset="2"/>
              <a:buChar char="Ø"/>
            </a:pPr>
            <a:r>
              <a:rPr lang="tr" sz="1700" b="0" i="0" u="none" baseline="0"/>
              <a:t>Ekonomik değere sahip maddi olmayan varlıklar </a:t>
            </a:r>
          </a:p>
        </p:txBody>
      </p:sp>
    </p:spTree>
    <p:extLst>
      <p:ext uri="{BB962C8B-B14F-4D97-AF65-F5344CB8AC3E}">
        <p14:creationId xmlns:p14="http://schemas.microsoft.com/office/powerpoint/2010/main" val="1047631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E3C051-7F78-4EAF-8CA3-B9689E461A1C}"/>
              </a:ext>
            </a:extLst>
          </p:cNvPr>
          <p:cNvSpPr>
            <a:spLocks noGrp="1"/>
          </p:cNvSpPr>
          <p:nvPr>
            <p:ph idx="1"/>
          </p:nvPr>
        </p:nvSpPr>
        <p:spPr/>
        <p:txBody>
          <a:bodyPr/>
          <a:lstStyle/>
          <a:p>
            <a:pPr marL="514350" indent="-514350" algn="l" rtl="0">
              <a:lnSpc>
                <a:spcPct val="150000"/>
              </a:lnSpc>
              <a:buFont typeface="+mj-lt"/>
              <a:buAutoNum type="arabicPeriod"/>
            </a:pPr>
            <a:r>
              <a:rPr lang="tr" b="0" i="0" u="none" baseline="0">
                <a:ea typeface="Verdana" panose="020B0604030504040204" pitchFamily="34" charset="0"/>
              </a:rPr>
              <a:t>Bilgisayarla ilgili sahtecilik</a:t>
            </a:r>
          </a:p>
          <a:p>
            <a:pPr marL="514350" indent="-514350" algn="l" rtl="0">
              <a:lnSpc>
                <a:spcPct val="150000"/>
              </a:lnSpc>
              <a:buFont typeface="+mj-lt"/>
              <a:buAutoNum type="arabicPeriod"/>
            </a:pPr>
            <a:r>
              <a:rPr lang="tr" b="0" i="0" u="none" baseline="0">
                <a:ea typeface="Verdana" panose="020B0604030504040204" pitchFamily="34" charset="0"/>
              </a:rPr>
              <a:t>Bilgisayarla ilgili dolandırıcılık</a:t>
            </a:r>
          </a:p>
          <a:p>
            <a:pPr marL="514350" indent="-514350" algn="l" rtl="0">
              <a:lnSpc>
                <a:spcPct val="150000"/>
              </a:lnSpc>
              <a:buFont typeface="+mj-lt"/>
              <a:buAutoNum type="arabicPeriod"/>
            </a:pPr>
            <a:r>
              <a:rPr lang="tr" b="0" i="0" u="none" baseline="0">
                <a:ea typeface="Verdana" panose="020B0604030504040204" pitchFamily="34" charset="0"/>
              </a:rPr>
              <a:t>Çocuk pornografisi </a:t>
            </a:r>
          </a:p>
          <a:p>
            <a:pPr marL="514350" indent="-514350" algn="l" rtl="0">
              <a:lnSpc>
                <a:spcPct val="150000"/>
              </a:lnSpc>
              <a:buFont typeface="+mj-lt"/>
              <a:buAutoNum type="arabicPeriod"/>
            </a:pPr>
            <a:r>
              <a:rPr lang="tr" b="0" i="0" u="none" baseline="0">
                <a:ea typeface="Verdana" panose="020B0604030504040204" pitchFamily="34" charset="0"/>
              </a:rPr>
              <a:t>Telif hakkı ve ilgili hakların ihlali</a:t>
            </a:r>
          </a:p>
          <a:p>
            <a:pPr marL="514350" indent="-514350" algn="l" rtl="0">
              <a:lnSpc>
                <a:spcPct val="150000"/>
              </a:lnSpc>
              <a:buFont typeface="+mj-lt"/>
              <a:buAutoNum type="arabicPeriod"/>
            </a:pPr>
            <a:r>
              <a:rPr lang="tr" b="0" i="0" u="none" baseline="0">
                <a:ea typeface="Verdana" panose="020B0604030504040204" pitchFamily="34" charset="0"/>
              </a:rPr>
              <a:t>Tali Sorumluluk</a:t>
            </a:r>
          </a:p>
          <a:p>
            <a:pPr marL="0" indent="0" algn="l" rtl="0">
              <a:buNone/>
            </a:pPr>
            <a:endParaRPr lang="tr" dirty="0"/>
          </a:p>
        </p:txBody>
      </p:sp>
      <p:sp>
        <p:nvSpPr>
          <p:cNvPr id="3" name="Slide Number Placeholder 2">
            <a:extLst>
              <a:ext uri="{FF2B5EF4-FFF2-40B4-BE49-F238E27FC236}">
                <a16:creationId xmlns:a16="http://schemas.microsoft.com/office/drawing/2014/main" id="{326DEE90-BBA0-4583-ACBF-ECFB113664A1}"/>
              </a:ext>
            </a:extLst>
          </p:cNvPr>
          <p:cNvSpPr>
            <a:spLocks noGrp="1"/>
          </p:cNvSpPr>
          <p:nvPr>
            <p:ph type="sldNum" sz="quarter" idx="10"/>
          </p:nvPr>
        </p:nvSpPr>
        <p:spPr/>
        <p:txBody>
          <a:bodyPr/>
          <a:lstStyle/>
          <a:p>
            <a:pPr algn="r" rtl="0"/>
            <a:fld id="{49C04F3A-82BD-4011-AADB-1F79FD7DF4BC}" type="slidenum">
              <a:rPr/>
              <a:pPr/>
              <a:t>2</a:t>
            </a:fld>
            <a:endParaRPr lang="tr" dirty="0"/>
          </a:p>
        </p:txBody>
      </p:sp>
      <p:sp>
        <p:nvSpPr>
          <p:cNvPr id="4" name="Text Placeholder 3">
            <a:extLst>
              <a:ext uri="{FF2B5EF4-FFF2-40B4-BE49-F238E27FC236}">
                <a16:creationId xmlns:a16="http://schemas.microsoft.com/office/drawing/2014/main" id="{B9B1F5F5-B558-4D71-96FB-A9C9C54C9C78}"/>
              </a:ext>
            </a:extLst>
          </p:cNvPr>
          <p:cNvSpPr>
            <a:spLocks noGrp="1"/>
          </p:cNvSpPr>
          <p:nvPr>
            <p:ph type="body" sz="quarter" idx="11"/>
          </p:nvPr>
        </p:nvSpPr>
        <p:spPr/>
        <p:txBody>
          <a:bodyPr/>
          <a:lstStyle/>
          <a:p>
            <a:endParaRPr lang="tr" dirty="0">
              <a:latin typeface="Verdana" charset="0"/>
              <a:cs typeface="Verdana" charset="0"/>
            </a:endParaRPr>
          </a:p>
          <a:p>
            <a:pPr algn="r" rtl="0"/>
            <a:r>
              <a:rPr lang="tr" b="0" i="0" u="none" baseline="0">
                <a:latin typeface="Verdana" charset="0"/>
                <a:cs typeface="Verdana" charset="0"/>
              </a:rPr>
              <a:t>Oturum içeriği</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2485740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11300" y="4137"/>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dolandırıcılık ("dolandırıcılık .. dürüst olmayan...")</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1">
            <a:extLst>
              <a:ext uri="{FF2B5EF4-FFF2-40B4-BE49-F238E27FC236}">
                <a16:creationId xmlns:a16="http://schemas.microsoft.com/office/drawing/2014/main" id="{6307FADD-3E6B-406F-9B66-C841DF391B79}"/>
              </a:ext>
            </a:extLst>
          </p:cNvPr>
          <p:cNvSpPr/>
          <p:nvPr/>
        </p:nvSpPr>
        <p:spPr>
          <a:xfrm>
            <a:off x="304424" y="1325195"/>
            <a:ext cx="3889351" cy="5062924"/>
          </a:xfrm>
          <a:prstGeom prst="rect">
            <a:avLst/>
          </a:prstGeom>
        </p:spPr>
        <p:txBody>
          <a:bodyPr wrap="square">
            <a:spAutoFit/>
          </a:bodyPr>
          <a:lstStyle/>
          <a:p>
            <a:pPr marL="342900" indent="-342900" algn="just">
              <a:buFont typeface="Wingdings" pitchFamily="2" charset="2"/>
              <a:buChar char="Ø"/>
            </a:pPr>
            <a:r>
              <a:rPr lang="tr" sz="1700" b="0" i="0" u="none" baseline="0" dirty="0"/>
              <a:t>Taraflardan her biri, </a:t>
            </a:r>
            <a:r>
              <a:rPr lang="tr" sz="1700" b="1" dirty="0">
                <a:solidFill>
                  <a:srgbClr val="FF0000"/>
                </a:solidFill>
              </a:rPr>
              <a:t>dolandırıcılık niyetiyle</a:t>
            </a:r>
            <a:r>
              <a:rPr lang="tr" sz="1700" dirty="0"/>
              <a:t> veya </a:t>
            </a:r>
            <a:r>
              <a:rPr lang="tr" sz="1700" b="1" dirty="0">
                <a:solidFill>
                  <a:srgbClr val="FF0000"/>
                </a:solidFill>
              </a:rPr>
              <a:t>dürüst olmayan bir niyetle kişisel olarak veya başka birisi için haksız bir ekonomik bir çıkar elde etmek amacıyla</a:t>
            </a:r>
            <a:r>
              <a:rPr lang="tr" sz="1700" dirty="0"/>
              <a:t> </a:t>
            </a:r>
            <a:r>
              <a:rPr lang="tr" sz="1700" b="0" i="0" u="none" baseline="0" dirty="0" smtClean="0"/>
              <a:t>kasıtlı </a:t>
            </a:r>
            <a:r>
              <a:rPr lang="tr" sz="1700" b="0" i="0" u="none" baseline="0" dirty="0"/>
              <a:t>ve yetkisiz olarak aşağıdaki yöntemlerle başka bir kişinin mal kaybına uğramasına neden olma eylemini kendi iç hukukunda ceza gerektiren bir suç olarak belirlemek için gerekli olabilecek yasal ve diğer önlemleri alacaktır: </a:t>
            </a:r>
          </a:p>
          <a:p>
            <a:pPr algn="just" rtl="0"/>
            <a:endParaRPr lang="tr" sz="1700" dirty="0"/>
          </a:p>
          <a:p>
            <a:pPr marL="800100" lvl="1" indent="-342900" algn="just" rtl="0">
              <a:buFont typeface="+mj-lt"/>
              <a:buAutoNum type="alphaLcParenR"/>
            </a:pPr>
            <a:r>
              <a:rPr lang="tr" sz="1700" b="0" i="0" u="none" baseline="0" dirty="0"/>
              <a:t>bilgisayar verilerinin girilmesi, değiştirilmesi, silinmesi veya bastırılması yoluyla, </a:t>
            </a:r>
            <a:endParaRPr lang="tr" sz="1700" b="0" i="0" u="none" baseline="0" dirty="0" smtClean="0"/>
          </a:p>
          <a:p>
            <a:pPr marL="800100" lvl="1" indent="-342900" algn="just">
              <a:buFont typeface="+mj-lt"/>
              <a:buAutoNum type="alphaLcParenR"/>
            </a:pPr>
            <a:r>
              <a:rPr lang="tr" sz="1700" dirty="0" smtClean="0"/>
              <a:t>bir </a:t>
            </a:r>
            <a:r>
              <a:rPr lang="tr" sz="1700" dirty="0"/>
              <a:t>bilgisayar sisteminin işleyişine müdahale ederek.</a:t>
            </a:r>
          </a:p>
          <a:p>
            <a:pPr lvl="1" algn="just" rtl="0"/>
            <a:endParaRPr lang="tr" sz="1700" b="0" i="0" u="none" baseline="0" dirty="0"/>
          </a:p>
          <a:p>
            <a:pPr lvl="1" algn="just" rtl="0"/>
            <a:endParaRPr lang="tr" sz="1700" dirty="0"/>
          </a:p>
        </p:txBody>
      </p:sp>
      <p:sp>
        <p:nvSpPr>
          <p:cNvPr id="3" name="Rectangle 2">
            <a:extLst>
              <a:ext uri="{FF2B5EF4-FFF2-40B4-BE49-F238E27FC236}">
                <a16:creationId xmlns:a16="http://schemas.microsoft.com/office/drawing/2014/main" id="{A67DD044-0EFC-4C9C-9F28-8A71A6074482}"/>
              </a:ext>
            </a:extLst>
          </p:cNvPr>
          <p:cNvSpPr/>
          <p:nvPr/>
        </p:nvSpPr>
        <p:spPr>
          <a:xfrm>
            <a:off x="4958080" y="1436955"/>
            <a:ext cx="3627120" cy="1661993"/>
          </a:xfrm>
          <a:prstGeom prst="rect">
            <a:avLst/>
          </a:prstGeom>
        </p:spPr>
        <p:txBody>
          <a:bodyPr wrap="square">
            <a:spAutoFit/>
          </a:bodyPr>
          <a:lstStyle/>
          <a:p>
            <a:pPr marL="342900" indent="-342900" algn="just" rtl="0">
              <a:buFont typeface="Wingdings" panose="05000000000000000000" pitchFamily="2" charset="2"/>
              <a:buChar char="Ø"/>
            </a:pPr>
            <a:r>
              <a:rPr lang="tr" sz="1700" b="0" i="0" u="none" baseline="0"/>
              <a:t>Ek amaç şartı </a:t>
            </a:r>
          </a:p>
          <a:p>
            <a:pPr marL="342900" indent="-342900" algn="just" rtl="0">
              <a:buFont typeface="Wingdings" panose="05000000000000000000" pitchFamily="2" charset="2"/>
              <a:buChar char="Ø"/>
            </a:pPr>
            <a:endParaRPr lang="tr" sz="1700" dirty="0"/>
          </a:p>
          <a:p>
            <a:pPr marL="342900" indent="-342900" algn="just" rtl="0">
              <a:buFont typeface="Wingdings" panose="05000000000000000000" pitchFamily="2" charset="2"/>
              <a:buChar char="Ø"/>
            </a:pPr>
            <a:r>
              <a:rPr lang="tr" sz="1700" b="0" i="0" u="none" baseline="0"/>
              <a:t>Eylemin fail tarafından kendisi veya başka bir kişi için haksız bir kazanç elde etmek amacıyla gerçekleştirilmesi gerekir</a:t>
            </a:r>
          </a:p>
        </p:txBody>
      </p:sp>
    </p:spTree>
    <p:extLst>
      <p:ext uri="{BB962C8B-B14F-4D97-AF65-F5344CB8AC3E}">
        <p14:creationId xmlns:p14="http://schemas.microsoft.com/office/powerpoint/2010/main" val="14201784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11300" y="85615"/>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Soru</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cstate="print"/>
          <a:stretch>
            <a:fillRect/>
          </a:stretch>
        </p:blipFill>
        <p:spPr>
          <a:xfrm>
            <a:off x="7395559" y="872616"/>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111568324"/>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7084313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11300" y="85615"/>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Soru</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cstate="print"/>
          <a:stretch>
            <a:fillRect/>
          </a:stretch>
        </p:blipFill>
        <p:spPr>
          <a:xfrm>
            <a:off x="7395559" y="872616"/>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378017536"/>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0636186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tr" sz="3200" b="1" i="0" u="none" baseline="0">
                <a:latin typeface="+mn-lt"/>
              </a:rPr>
              <a:t>ÇOCUKLARIN İNTERNETTE CİNSEL SÖMÜRÜSÜ</a:t>
            </a:r>
            <a:endParaRPr lang="tr" sz="3200" dirty="0">
              <a:latin typeface="+mn-lt"/>
            </a:endParaRPr>
          </a:p>
        </p:txBody>
      </p:sp>
      <p:sp>
        <p:nvSpPr>
          <p:cNvPr id="3" name="Text Placeholder 2"/>
          <p:cNvSpPr>
            <a:spLocks noGrp="1"/>
          </p:cNvSpPr>
          <p:nvPr>
            <p:ph type="body" idx="1"/>
          </p:nvPr>
        </p:nvSpPr>
        <p:spPr/>
        <p:txBody>
          <a:bodyPr/>
          <a:lstStyle/>
          <a:p>
            <a:pPr algn="l" rtl="0"/>
            <a:r>
              <a:rPr lang="tr" b="0" i="0" u="none" baseline="0" dirty="0">
                <a:latin typeface="Verdana" panose="020B0604030504040204" pitchFamily="34" charset="0"/>
                <a:ea typeface="Verdana" panose="020B0604030504040204" pitchFamily="34" charset="0"/>
              </a:rPr>
              <a:t>Budapeşte Sözleşmesinin Maddi Hukuk Hükümleri (Kısım 2)</a:t>
            </a:r>
          </a:p>
          <a:p>
            <a:endParaRPr lang="tr" dirty="0"/>
          </a:p>
        </p:txBody>
      </p:sp>
      <p:sp>
        <p:nvSpPr>
          <p:cNvPr id="4" name="Slide Number Placeholder 3"/>
          <p:cNvSpPr>
            <a:spLocks noGrp="1"/>
          </p:cNvSpPr>
          <p:nvPr>
            <p:ph type="sldNum" sz="quarter" idx="10"/>
          </p:nvPr>
        </p:nvSpPr>
        <p:spPr/>
        <p:txBody>
          <a:bodyPr/>
          <a:lstStyle/>
          <a:p>
            <a:pPr algn="r" rtl="0"/>
            <a:fld id="{49C04F3A-82BD-4011-AADB-1F79FD7DF4BC}" type="slidenum">
              <a:rPr/>
              <a:pPr/>
              <a:t>23</a:t>
            </a:fld>
            <a:endParaRPr lang="tr" dirty="0"/>
          </a:p>
        </p:txBody>
      </p:sp>
      <p:sp>
        <p:nvSpPr>
          <p:cNvPr id="5" name="Text Placeholder 4"/>
          <p:cNvSpPr>
            <a:spLocks noGrp="1"/>
          </p:cNvSpPr>
          <p:nvPr>
            <p:ph type="body" sz="quarter" idx="11"/>
          </p:nvPr>
        </p:nvSpPr>
        <p:spPr/>
        <p:txBody>
          <a:bodyPr>
            <a:normAutofit lnSpcReduction="10000"/>
          </a:bodyPr>
          <a:lstStyle/>
          <a:p>
            <a:endParaRPr lang="tr" dirty="0">
              <a:latin typeface="Verdana" charset="0"/>
              <a:cs typeface="Verdana" charset="0"/>
            </a:endParaRPr>
          </a:p>
          <a:p>
            <a:pPr algn="r" rtl="0"/>
            <a:r>
              <a:rPr lang="tr" b="0" i="0" u="none" baseline="0">
                <a:latin typeface="Verdana" charset="0"/>
                <a:cs typeface="Verdana" charset="0"/>
              </a:rPr>
              <a:t>Bölüm 3</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30281497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Çocuk pornografisi </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3" name="Rectangle 3">
            <a:extLst>
              <a:ext uri="{FF2B5EF4-FFF2-40B4-BE49-F238E27FC236}">
                <a16:creationId xmlns:a16="http://schemas.microsoft.com/office/drawing/2014/main" id="{15B39241-1CAB-4C56-A927-C36C98C7F5E8}"/>
              </a:ext>
            </a:extLst>
          </p:cNvPr>
          <p:cNvSpPr txBox="1">
            <a:spLocks/>
          </p:cNvSpPr>
          <p:nvPr/>
        </p:nvSpPr>
        <p:spPr>
          <a:xfrm>
            <a:off x="442913" y="1270001"/>
            <a:ext cx="8367712" cy="5152014"/>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buFont typeface="Arial" panose="020B0604020202020204" pitchFamily="34" charset="0"/>
              <a:buNone/>
              <a:defRPr/>
            </a:pPr>
            <a:endParaRPr lang="tr" altLang="sr-Latn-RS" sz="1000" b="1" i="1" dirty="0">
              <a:ea typeface="ＭＳ Ｐゴシック" pitchFamily="34" charset="-128"/>
            </a:endParaRPr>
          </a:p>
          <a:p>
            <a:pPr marL="0" indent="0" algn="ctr" rtl="0" eaLnBrk="1" hangingPunct="1">
              <a:lnSpc>
                <a:spcPct val="80000"/>
              </a:lnSpc>
              <a:buFont typeface="Arial" panose="020B0604020202020204" pitchFamily="34" charset="0"/>
              <a:buNone/>
              <a:defRPr/>
            </a:pPr>
            <a:r>
              <a:rPr lang="tr" sz="2700" b="1" i="1" u="none" baseline="0">
                <a:ea typeface="ＭＳ Ｐゴシック" pitchFamily="34" charset="-128"/>
              </a:rPr>
              <a:t>Çocuk Pornografisi</a:t>
            </a:r>
          </a:p>
          <a:p>
            <a:pPr marL="0" indent="0" algn="ctr" rtl="0" eaLnBrk="1" hangingPunct="1">
              <a:lnSpc>
                <a:spcPct val="80000"/>
              </a:lnSpc>
              <a:buFont typeface="Arial" panose="020B0604020202020204" pitchFamily="34" charset="0"/>
              <a:buNone/>
              <a:defRPr/>
            </a:pPr>
            <a:r>
              <a:rPr lang="tr" sz="2700" b="1" i="1" u="none" baseline="0">
                <a:ea typeface="ＭＳ Ｐゴシック" pitchFamily="34" charset="-128"/>
              </a:rPr>
              <a:t>(Madde 9 - Budapeşte Sözleşmesi)</a:t>
            </a:r>
          </a:p>
          <a:p>
            <a:pPr algn="l" rtl="0" eaLnBrk="1" hangingPunct="1">
              <a:lnSpc>
                <a:spcPct val="80000"/>
              </a:lnSpc>
              <a:buFont typeface="Arial" charset="0"/>
              <a:buChar char="•"/>
              <a:defRPr/>
            </a:pPr>
            <a:endParaRPr lang="tr" altLang="sr-Latn-RS" sz="2000" dirty="0">
              <a:ea typeface="ＭＳ Ｐゴシック" pitchFamily="34" charset="-128"/>
            </a:endParaRPr>
          </a:p>
          <a:p>
            <a:pPr algn="ctr" rtl="0" eaLnBrk="1" hangingPunct="1">
              <a:lnSpc>
                <a:spcPct val="80000"/>
              </a:lnSpc>
              <a:buFont typeface="Arial" charset="0"/>
              <a:buChar char="•"/>
              <a:defRPr/>
            </a:pPr>
            <a:r>
              <a:rPr lang="tr" sz="2400" b="0" i="1" u="none" baseline="0">
                <a:ea typeface="ＭＳ Ｐゴシック" pitchFamily="34" charset="-128"/>
              </a:rPr>
              <a:t>Büyük yenilik </a:t>
            </a:r>
          </a:p>
          <a:p>
            <a:pPr algn="ctr" rtl="0" eaLnBrk="1" hangingPunct="1">
              <a:lnSpc>
                <a:spcPct val="80000"/>
              </a:lnSpc>
              <a:buFont typeface="Arial" charset="0"/>
              <a:buChar char="•"/>
              <a:defRPr/>
            </a:pPr>
            <a:r>
              <a:rPr lang="tr" sz="2400" b="0" i="1" u="none" baseline="0">
                <a:ea typeface="ＭＳ Ｐゴシック" pitchFamily="34" charset="-128"/>
              </a:rPr>
              <a:t>Bir bilgisayar sistemi aracılığıyla gerçekleştirilen çocuk pornografisi eylemlerinin suç sayılması</a:t>
            </a:r>
          </a:p>
          <a:p>
            <a:pPr algn="l" rtl="0" eaLnBrk="1" hangingPunct="1">
              <a:lnSpc>
                <a:spcPct val="80000"/>
              </a:lnSpc>
              <a:buFont typeface="Arial" charset="0"/>
              <a:buChar char="•"/>
              <a:defRPr/>
            </a:pPr>
            <a:endParaRPr lang="tr" altLang="sr-Latn-RS" sz="1800" i="1" dirty="0">
              <a:ea typeface="ＭＳ Ｐゴシック" pitchFamily="34" charset="-128"/>
            </a:endParaRPr>
          </a:p>
          <a:p>
            <a:pPr algn="l" rtl="0" eaLnBrk="1" hangingPunct="1">
              <a:lnSpc>
                <a:spcPct val="80000"/>
              </a:lnSpc>
              <a:buFont typeface="Arial" charset="0"/>
              <a:buChar char="•"/>
              <a:defRPr/>
            </a:pPr>
            <a:r>
              <a:rPr lang="tr" sz="2400" b="0" i="1" u="none" baseline="0">
                <a:ea typeface="ＭＳ Ｐゴシック" pitchFamily="34" charset="-128"/>
              </a:rPr>
              <a:t>Önemli hususlar: </a:t>
            </a:r>
          </a:p>
          <a:p>
            <a:pPr lvl="1" algn="l" rtl="0" eaLnBrk="1" hangingPunct="1">
              <a:lnSpc>
                <a:spcPct val="80000"/>
              </a:lnSpc>
              <a:buFont typeface="Arial" charset="0"/>
              <a:buChar char="•"/>
              <a:defRPr/>
            </a:pPr>
            <a:r>
              <a:rPr lang="tr" sz="2000" b="0" i="1" u="none" baseline="0">
                <a:ea typeface="ＭＳ Ｐゴシック" charset="0"/>
              </a:rPr>
              <a:t>"Gerçek olmayan görüntülerin" suç sayılması;</a:t>
            </a:r>
          </a:p>
          <a:p>
            <a:pPr lvl="1" algn="l" rtl="0" eaLnBrk="1" hangingPunct="1">
              <a:lnSpc>
                <a:spcPct val="80000"/>
              </a:lnSpc>
              <a:buFont typeface="Arial" charset="0"/>
              <a:buChar char="•"/>
              <a:defRPr/>
            </a:pPr>
            <a:r>
              <a:rPr lang="tr" sz="2000" b="0" i="1" u="none" baseline="0">
                <a:ea typeface="ＭＳ Ｐゴシック" pitchFamily="34" charset="-128"/>
              </a:rPr>
              <a:t>Yalnızca çocuk pornografisi materyallerini bulundurmanın da cezalandırılması </a:t>
            </a:r>
          </a:p>
          <a:p>
            <a:pPr lvl="2" algn="l" rtl="0" eaLnBrk="1" hangingPunct="1">
              <a:lnSpc>
                <a:spcPct val="80000"/>
              </a:lnSpc>
              <a:buFont typeface="Arial" charset="0"/>
              <a:buChar char="•"/>
              <a:defRPr/>
            </a:pPr>
            <a:r>
              <a:rPr lang="tr" sz="1500" b="0" i="1" u="none" baseline="0">
                <a:ea typeface="ＭＳ Ｐゴシック" pitchFamily="34" charset="-128"/>
              </a:rPr>
              <a:t>Birçok mevzuatın kapsamında değil</a:t>
            </a:r>
          </a:p>
          <a:p>
            <a:pPr lvl="2" algn="l" rtl="0" eaLnBrk="1" hangingPunct="1">
              <a:lnSpc>
                <a:spcPct val="80000"/>
              </a:lnSpc>
              <a:buFont typeface="Arial" charset="0"/>
              <a:buChar char="•"/>
              <a:defRPr/>
            </a:pPr>
            <a:r>
              <a:rPr lang="tr" sz="1500" b="0" i="1" u="none" baseline="0">
                <a:ea typeface="ＭＳ Ｐゴシック" pitchFamily="34" charset="-128"/>
              </a:rPr>
              <a:t>Tüm uluslararası kuruluşların ortak yaklaşımı (örneğin BM)</a:t>
            </a:r>
          </a:p>
          <a:p>
            <a:pPr lvl="2" algn="l" rtl="0" eaLnBrk="1" hangingPunct="1">
              <a:lnSpc>
                <a:spcPct val="80000"/>
              </a:lnSpc>
              <a:buFont typeface="Arial" charset="0"/>
              <a:buChar char="•"/>
              <a:defRPr/>
            </a:pPr>
            <a:r>
              <a:rPr lang="tr" sz="1500" b="0" i="1" u="none" baseline="0">
                <a:ea typeface="ＭＳ Ｐゴシック" pitchFamily="34" charset="-128"/>
              </a:rPr>
              <a:t>Avrupa Birliği </a:t>
            </a:r>
          </a:p>
          <a:p>
            <a:pPr lvl="3" algn="l" rtl="0" eaLnBrk="1" hangingPunct="1">
              <a:lnSpc>
                <a:spcPct val="80000"/>
              </a:lnSpc>
              <a:buFont typeface="Arial" charset="0"/>
              <a:buChar char="•"/>
              <a:defRPr/>
            </a:pPr>
            <a:r>
              <a:rPr lang="tr" sz="1500" b="0" i="1" u="none" baseline="0">
                <a:ea typeface="ＭＳ Ｐゴシック" pitchFamily="34" charset="-128"/>
              </a:rPr>
              <a:t>Yalnızca çocuk pornografisi materyallerini bulundurmak da suç sayılır</a:t>
            </a:r>
          </a:p>
          <a:p>
            <a:pPr lvl="3" algn="l" rtl="0" eaLnBrk="1" hangingPunct="1">
              <a:lnSpc>
                <a:spcPct val="80000"/>
              </a:lnSpc>
              <a:buFont typeface="Arial" charset="0"/>
              <a:buChar char="•"/>
              <a:defRPr/>
            </a:pPr>
            <a:r>
              <a:rPr lang="tr" sz="1500" b="0" i="1" u="none" baseline="0">
                <a:ea typeface="ＭＳ Ｐゴシック" pitchFamily="34" charset="-128"/>
              </a:rPr>
              <a:t>Avrupa Parlamentosu ve Konseyin 2011/92/EU sayılı Direktifi</a:t>
            </a:r>
          </a:p>
        </p:txBody>
      </p:sp>
    </p:spTree>
    <p:extLst>
      <p:ext uri="{BB962C8B-B14F-4D97-AF65-F5344CB8AC3E}">
        <p14:creationId xmlns:p14="http://schemas.microsoft.com/office/powerpoint/2010/main" val="4605488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1BC04928-54A3-4734-AFE0-AD397A5960B5}"/>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Çocuk pornografisi: Örnek</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2" name="Picture 1">
            <a:extLst>
              <a:ext uri="{FF2B5EF4-FFF2-40B4-BE49-F238E27FC236}">
                <a16:creationId xmlns:a16="http://schemas.microsoft.com/office/drawing/2014/main" id="{6F8BA2B5-8219-457C-83B4-864F46895EAF}"/>
              </a:ext>
            </a:extLst>
          </p:cNvPr>
          <p:cNvPicPr>
            <a:picLocks noChangeAspect="1"/>
          </p:cNvPicPr>
          <p:nvPr/>
        </p:nvPicPr>
        <p:blipFill>
          <a:blip r:embed="rId3" cstate="print"/>
          <a:stretch>
            <a:fillRect/>
          </a:stretch>
        </p:blipFill>
        <p:spPr>
          <a:xfrm>
            <a:off x="107504" y="1187018"/>
            <a:ext cx="9144000" cy="5373905"/>
          </a:xfrm>
          <a:prstGeom prst="rect">
            <a:avLst/>
          </a:prstGeom>
        </p:spPr>
      </p:pic>
    </p:spTree>
    <p:extLst>
      <p:ext uri="{BB962C8B-B14F-4D97-AF65-F5344CB8AC3E}">
        <p14:creationId xmlns:p14="http://schemas.microsoft.com/office/powerpoint/2010/main" val="25590004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Çocuk pornografisi: Örnek</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2" name="Picture 1">
            <a:extLst>
              <a:ext uri="{FF2B5EF4-FFF2-40B4-BE49-F238E27FC236}">
                <a16:creationId xmlns:a16="http://schemas.microsoft.com/office/drawing/2014/main" id="{1EE1B024-E3ED-4217-A3EE-8C4FE35A2752}"/>
              </a:ext>
            </a:extLst>
          </p:cNvPr>
          <p:cNvPicPr>
            <a:picLocks noChangeAspect="1"/>
          </p:cNvPicPr>
          <p:nvPr/>
        </p:nvPicPr>
        <p:blipFill rotWithShape="1">
          <a:blip r:embed="rId3" cstate="print"/>
          <a:srcRect t="4314"/>
          <a:stretch/>
        </p:blipFill>
        <p:spPr>
          <a:xfrm>
            <a:off x="7937" y="992188"/>
            <a:ext cx="9128125" cy="5605462"/>
          </a:xfrm>
          <a:prstGeom prst="rect">
            <a:avLst/>
          </a:prstGeom>
        </p:spPr>
      </p:pic>
    </p:spTree>
    <p:extLst>
      <p:ext uri="{BB962C8B-B14F-4D97-AF65-F5344CB8AC3E}">
        <p14:creationId xmlns:p14="http://schemas.microsoft.com/office/powerpoint/2010/main" val="14441225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511300" y="215612"/>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Çocuk pornografisi ("yetkisiz")</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rtl="0">
              <a:buFont typeface="Wingdings" pitchFamily="2" charset="2"/>
              <a:buChar char="Ø"/>
            </a:pPr>
            <a:r>
              <a:rPr lang="tr" sz="1500" b="0" i="0" u="none" baseline="0"/>
              <a:t>1) Taraflardan her biri, kasıtlı ve </a:t>
            </a:r>
            <a:r>
              <a:rPr lang="tr" sz="1500" b="1" i="0" u="none" baseline="0">
                <a:solidFill>
                  <a:srgbClr val="FF0000"/>
                </a:solidFill>
              </a:rPr>
              <a:t>yetkisiz</a:t>
            </a:r>
            <a:r>
              <a:rPr lang="tr" sz="1500" b="0" i="0" u="none" baseline="0"/>
              <a:t> olarak gerçekleştirilen aşağıdaki eylemleri kendi iç hukukunda ceza gerektiren bir suç olarak belirlemek için gerekli olabilecek yasal ve diğer önlemleri alacaktır: </a:t>
            </a:r>
          </a:p>
          <a:p>
            <a:pPr marL="342900" indent="-342900" algn="just" rtl="0">
              <a:buFont typeface="Wingdings" pitchFamily="2" charset="2"/>
              <a:buChar char="Ø"/>
            </a:pPr>
            <a:endParaRPr lang="tr" sz="1500" dirty="0"/>
          </a:p>
          <a:p>
            <a:pPr lvl="1" algn="just" rtl="0"/>
            <a:r>
              <a:rPr lang="tr" sz="1500" b="0" i="0" u="none" baseline="0"/>
              <a:t>a) bir bilgisayar sistemi aracılığıyla dağıtımının yapılması amacıyla çocuk pornografisi üretmek; </a:t>
            </a:r>
          </a:p>
          <a:p>
            <a:pPr lvl="1" algn="just" rtl="0"/>
            <a:r>
              <a:rPr lang="tr" sz="1500" b="0" i="0" u="none" baseline="0"/>
              <a:t>b) bir bilgisayar sistemi aracılığıyla çocuk pornografisi sunmak; </a:t>
            </a:r>
          </a:p>
          <a:p>
            <a:pPr lvl="1" algn="just" rtl="0"/>
            <a:r>
              <a:rPr lang="tr" sz="1500" b="0" i="0" u="none" baseline="0"/>
              <a:t>c) bir bilgisayar sistemi aracılığıyla çocuk pornografisi dağıtımı veya iletimini gerçekleştirmek; </a:t>
            </a:r>
          </a:p>
          <a:p>
            <a:pPr lvl="1" algn="just" rtl="0"/>
            <a:r>
              <a:rPr lang="tr" sz="1500" b="0" i="0" u="none" baseline="0"/>
              <a:t>d) bir bilgisayar sistemi aracılığıyla kişisel kullanım için veya başka birisi için çocuk pornografisi temin etmek; </a:t>
            </a:r>
          </a:p>
          <a:p>
            <a:pPr lvl="1" algn="just" rtl="0"/>
            <a:r>
              <a:rPr lang="tr" sz="1500" b="0" i="0" u="none" baseline="0"/>
              <a:t>e) bir bilgisayar sisteminde veya bir bilgisayar verisi depolama ortamında çocuk pornografisi bulundurmak.</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549758" y="1336957"/>
            <a:ext cx="3893202" cy="3046988"/>
          </a:xfrm>
          <a:prstGeom prst="rect">
            <a:avLst/>
          </a:prstGeom>
        </p:spPr>
        <p:txBody>
          <a:bodyPr wrap="square">
            <a:spAutoFit/>
          </a:bodyPr>
          <a:lstStyle/>
          <a:p>
            <a:pPr marL="342900" indent="-342900" algn="just" rtl="0">
              <a:buFont typeface="Wingdings" panose="05000000000000000000" pitchFamily="2" charset="2"/>
              <a:buChar char="Ø"/>
            </a:pPr>
            <a:r>
              <a:rPr lang="tr" sz="1600" b="0" i="0" u="none" baseline="0"/>
              <a:t>Bir kişiyi cezai sorumluluktan kurtaracak hukuki savunmalar, mazeretler veya benzer ilgili ilkeler olabilir </a:t>
            </a:r>
          </a:p>
          <a:p>
            <a:pPr marL="342900" indent="-342900" algn="just" rtl="0">
              <a:buFont typeface="Wingdings" panose="05000000000000000000" pitchFamily="2" charset="2"/>
              <a:buChar char="Ø"/>
            </a:pPr>
            <a:endParaRPr lang="tr" sz="1600" dirty="0"/>
          </a:p>
          <a:p>
            <a:pPr marL="342900" indent="-342900" algn="just" rtl="0">
              <a:buFont typeface="Wingdings" panose="05000000000000000000" pitchFamily="2" charset="2"/>
              <a:buChar char="Ø"/>
            </a:pPr>
            <a:r>
              <a:rPr lang="tr" sz="1600" b="0" i="0" u="none" baseline="0"/>
              <a:t>Bu savunmalar, ifade özgürlüğü, düşünce özgürlüğü ve özel hayatın gizliliği ilkelerine dayanabilir</a:t>
            </a:r>
          </a:p>
          <a:p>
            <a:pPr marL="342900" indent="-342900" algn="just" rtl="0">
              <a:buFont typeface="Wingdings" panose="05000000000000000000" pitchFamily="2" charset="2"/>
              <a:buChar char="Ø"/>
            </a:pPr>
            <a:endParaRPr lang="tr" sz="1600" dirty="0"/>
          </a:p>
          <a:p>
            <a:pPr marL="342900" indent="-342900" algn="just" rtl="0">
              <a:buFont typeface="Wingdings" panose="05000000000000000000" pitchFamily="2" charset="2"/>
              <a:buChar char="Ø"/>
            </a:pPr>
            <a:r>
              <a:rPr lang="tr" sz="1600" b="0" i="0" u="none" baseline="0"/>
              <a:t>Taraflar, pornografik materyallerin sanatsal, tıbbi, bilimsel veya benzer bir niteliğe sahip olmasıyla ilgili bir savunma yapılmasına olanak tanıyabilir</a:t>
            </a:r>
          </a:p>
        </p:txBody>
      </p:sp>
    </p:spTree>
    <p:extLst>
      <p:ext uri="{BB962C8B-B14F-4D97-AF65-F5344CB8AC3E}">
        <p14:creationId xmlns:p14="http://schemas.microsoft.com/office/powerpoint/2010/main" val="23571970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B0D3FB4C-F5C7-453D-B22B-4F18A750B895}"/>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Çocuk pornografisi </a:t>
            </a:r>
          </a:p>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""üretmek... sunmak...")</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5170646"/>
          </a:xfrm>
          <a:prstGeom prst="rect">
            <a:avLst/>
          </a:prstGeom>
        </p:spPr>
        <p:txBody>
          <a:bodyPr wrap="square">
            <a:spAutoFit/>
          </a:bodyPr>
          <a:lstStyle/>
          <a:p>
            <a:pPr marL="342900" indent="-342900" algn="just" rtl="0">
              <a:buFont typeface="Wingdings" pitchFamily="2" charset="2"/>
              <a:buChar char="Ø"/>
            </a:pPr>
            <a:r>
              <a:rPr lang="tr" sz="1500" b="0" i="0" u="none" baseline="0">
                <a:cs typeface="Arial" panose="020B0604020202020204" pitchFamily="34" charset="0"/>
              </a:rPr>
              <a:t>1) Taraflardan her biri, kasıtlı ve yetkisiz olarak gerçekleştirilen aşağıdaki eylemleri kendi iç hukukunda ceza gerektiren bir suç olarak belirlemek için gerekli olabilecek yasal ve diğer önlemleri alacaktır: </a:t>
            </a:r>
          </a:p>
          <a:p>
            <a:pPr marL="342900" indent="-342900" algn="just" rtl="0">
              <a:buFont typeface="Wingdings" pitchFamily="2" charset="2"/>
              <a:buChar char="Ø"/>
            </a:pPr>
            <a:endParaRPr lang="tr" sz="1500" dirty="0">
              <a:cs typeface="Arial" panose="020B0604020202020204" pitchFamily="34" charset="0"/>
            </a:endParaRPr>
          </a:p>
          <a:p>
            <a:pPr marL="800100" lvl="1" indent="-342900" algn="just" rtl="0">
              <a:buFont typeface="+mj-lt"/>
              <a:buAutoNum type="alphaLcParenR"/>
            </a:pPr>
            <a:r>
              <a:rPr lang="tr" sz="1500" b="0" i="0" u="none" baseline="0">
                <a:cs typeface="Arial" panose="020B0604020202020204" pitchFamily="34" charset="0"/>
              </a:rPr>
              <a:t>bir bilgisayar sistemi aracılığıyla dağıtımının yapılması amacıyla çocuk pornografisi </a:t>
            </a:r>
            <a:r>
              <a:rPr lang="tr" sz="1500" b="1" i="0" u="none" baseline="0">
                <a:cs typeface="Arial" panose="020B0604020202020204" pitchFamily="34" charset="0"/>
              </a:rPr>
              <a:t>üretmek</a:t>
            </a:r>
            <a:r>
              <a:rPr lang="tr" sz="1500" b="0" i="0" u="none" baseline="0">
                <a:cs typeface="Arial" panose="020B0604020202020204" pitchFamily="34" charset="0"/>
              </a:rPr>
              <a:t>; </a:t>
            </a:r>
          </a:p>
          <a:p>
            <a:pPr marL="800100" lvl="1" indent="-342900" algn="just" rtl="0">
              <a:buFont typeface="+mj-lt"/>
              <a:buAutoNum type="alphaLcParenR"/>
            </a:pPr>
            <a:r>
              <a:rPr lang="tr" sz="1500" b="0" i="0" u="none" baseline="0">
                <a:cs typeface="Arial" panose="020B0604020202020204" pitchFamily="34" charset="0"/>
              </a:rPr>
              <a:t>bir bilgisayar sistemi aracılığıyla çocuk pornografisi </a:t>
            </a:r>
            <a:r>
              <a:rPr lang="tr" sz="1500" b="1" i="0" u="none" baseline="0">
                <a:cs typeface="Arial" panose="020B0604020202020204" pitchFamily="34" charset="0"/>
              </a:rPr>
              <a:t>sunmak</a:t>
            </a:r>
            <a:r>
              <a:rPr lang="tr" sz="1500" b="0" i="0" u="none" baseline="0">
                <a:cs typeface="Arial" panose="020B0604020202020204" pitchFamily="34" charset="0"/>
              </a:rPr>
              <a:t>; </a:t>
            </a:r>
          </a:p>
          <a:p>
            <a:pPr marL="800100" lvl="1" indent="-342900" algn="just" rtl="0">
              <a:buFont typeface="+mj-lt"/>
              <a:buAutoNum type="alphaLcParenR"/>
            </a:pPr>
            <a:r>
              <a:rPr lang="tr" sz="1500" b="0" i="0" u="none" baseline="0">
                <a:cs typeface="Arial" panose="020B0604020202020204" pitchFamily="34" charset="0"/>
              </a:rPr>
              <a:t>bir bilgisayar sistemi aracılığıyla çocuk pornografisi dağıtımı veya iletimini gerçekleştirmek; </a:t>
            </a:r>
          </a:p>
          <a:p>
            <a:pPr marL="800100" lvl="1" indent="-342900" algn="just" rtl="0">
              <a:buFont typeface="+mj-lt"/>
              <a:buAutoNum type="alphaLcParenR"/>
            </a:pPr>
            <a:r>
              <a:rPr lang="tr" sz="1500" b="0" i="0" u="none" baseline="0">
                <a:cs typeface="Arial" panose="020B0604020202020204" pitchFamily="34" charset="0"/>
              </a:rPr>
              <a:t>bir bilgisayar sistemi aracılığıyla kişisel kullanım için veya başka birisi için çocuk pornografisi temin etmek; </a:t>
            </a:r>
          </a:p>
          <a:p>
            <a:pPr marL="800100" lvl="1" indent="-342900" algn="just" rtl="0">
              <a:buFont typeface="+mj-lt"/>
              <a:buAutoNum type="alphaLcParenR"/>
            </a:pPr>
            <a:r>
              <a:rPr lang="tr" sz="1500" b="0" i="0" u="none" baseline="0">
                <a:cs typeface="Arial" panose="020B0604020202020204" pitchFamily="34" charset="0"/>
              </a:rPr>
              <a:t>bir bilgisayar sisteminde veya bir bilgisayar verisi depolama ortamında çocuk pornografisi bulundurmak.</a:t>
            </a:r>
            <a:endParaRPr lang="tr" sz="1500" dirty="0">
              <a:cs typeface="Arial" panose="020B0604020202020204" pitchFamily="34" charset="0"/>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417678" y="1336957"/>
            <a:ext cx="4035442" cy="3539430"/>
          </a:xfrm>
          <a:prstGeom prst="rect">
            <a:avLst/>
          </a:prstGeom>
        </p:spPr>
        <p:txBody>
          <a:bodyPr wrap="square">
            <a:spAutoFit/>
          </a:bodyPr>
          <a:lstStyle/>
          <a:p>
            <a:pPr marL="342900" indent="-342900" algn="just" rtl="0">
              <a:buFont typeface="Wingdings" pitchFamily="2" charset="2"/>
              <a:buChar char="ü"/>
            </a:pPr>
            <a:r>
              <a:rPr lang="tr" sz="1600" b="0" i="0" u="none" baseline="0"/>
              <a:t>Çocuk pornografisinin üretiminden bulundurulmasına kadar tüm zincirdeki her bir katılımcı için cezai sonuçlar </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Şunlar suç sayılmaktadır: </a:t>
            </a:r>
          </a:p>
          <a:p>
            <a:pPr marL="800100" lvl="1" indent="-342900" algn="just" rtl="0">
              <a:buFont typeface="Wingdings" pitchFamily="2" charset="2"/>
              <a:buChar char="ü"/>
            </a:pPr>
            <a:r>
              <a:rPr lang="tr" sz="1600" b="0" i="0" u="none" baseline="0"/>
              <a:t>Çocuk pornografisi üretmek (bir bilgisayar sistemi aracılığıyla dağıtımının yapılması amacıyla)</a:t>
            </a:r>
          </a:p>
          <a:p>
            <a:pPr marL="800100" lvl="1" indent="-342900" algn="just" rtl="0">
              <a:buFont typeface="Wingdings" pitchFamily="2" charset="2"/>
              <a:buChar char="ü"/>
            </a:pPr>
            <a:r>
              <a:rPr lang="tr" sz="1600" b="0" i="0" u="none" baseline="0"/>
              <a:t>Çocuk pornografisi sunmak (diğer kişilere çocuk pornografisi materyali teklif etmek/satmaya çalışmak) </a:t>
            </a:r>
          </a:p>
          <a:p>
            <a:pPr marL="800100" lvl="1" indent="-342900" algn="just" rtl="0">
              <a:buFont typeface="Wingdings" pitchFamily="2" charset="2"/>
              <a:buChar char="ü"/>
            </a:pPr>
            <a:r>
              <a:rPr lang="tr" sz="1600" b="0" i="0" u="none" baseline="0"/>
              <a:t>Çocuk pornografisi materyallerini kullanıma sunmak (çocuk pornografisi siteleri kurmak da dahil olmak üzere materyalleri başkalarının kullanımı için İnternete koymak)</a:t>
            </a:r>
          </a:p>
        </p:txBody>
      </p:sp>
    </p:spTree>
    <p:extLst>
      <p:ext uri="{BB962C8B-B14F-4D97-AF65-F5344CB8AC3E}">
        <p14:creationId xmlns:p14="http://schemas.microsoft.com/office/powerpoint/2010/main" val="3415761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27E3E54C-1985-4F48-9849-4EEA7632CAF0}"/>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Çocuk pornografisi ("dağıtımını... iletimini...")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5170646"/>
          </a:xfrm>
          <a:prstGeom prst="rect">
            <a:avLst/>
          </a:prstGeom>
        </p:spPr>
        <p:txBody>
          <a:bodyPr wrap="square">
            <a:spAutoFit/>
          </a:bodyPr>
          <a:lstStyle/>
          <a:p>
            <a:pPr marL="342900" indent="-342900" algn="just" rtl="0">
              <a:buFont typeface="Wingdings" pitchFamily="2" charset="2"/>
              <a:buChar char="Ø"/>
            </a:pPr>
            <a:r>
              <a:rPr lang="tr" sz="1500" b="0" i="0" u="none" baseline="0"/>
              <a:t>1) Taraflardan her biri, kasıtlı ve yetkisiz olarak gerçekleştirilen aşağıdaki eylemleri kendi iç hukukunda ceza gerektiren bir suç olarak belirlemek için gerekli olabilecek yasal ve diğer önlemleri alacaktır: </a:t>
            </a:r>
          </a:p>
          <a:p>
            <a:pPr algn="just" rtl="0"/>
            <a:endParaRPr lang="tr" sz="1500" dirty="0"/>
          </a:p>
          <a:p>
            <a:pPr marL="800100" lvl="1" indent="-342900" algn="just" rtl="0">
              <a:buFont typeface="+mj-lt"/>
              <a:buAutoNum type="alphaLcParenR"/>
            </a:pPr>
            <a:r>
              <a:rPr lang="tr" sz="1500" b="0" i="0" u="none" baseline="0"/>
              <a:t>bir bilgisayar sistemi aracılığıyla dağıtımının yapılması amacıyla çocuk pornografisi üretmek; </a:t>
            </a:r>
          </a:p>
          <a:p>
            <a:pPr marL="800100" lvl="1" indent="-342900" algn="just" rtl="0">
              <a:buFont typeface="+mj-lt"/>
              <a:buAutoNum type="alphaLcParenR"/>
            </a:pPr>
            <a:r>
              <a:rPr lang="tr" sz="1500" b="0" i="0" u="none" baseline="0"/>
              <a:t>bir bilgisayar sistemi aracılığıyla çocuk pornografisi sunmak; </a:t>
            </a:r>
          </a:p>
          <a:p>
            <a:pPr marL="800100" lvl="1" indent="-342900" algn="just" rtl="0">
              <a:buFont typeface="+mj-lt"/>
              <a:buAutoNum type="alphaLcParenR"/>
            </a:pPr>
            <a:r>
              <a:rPr lang="tr" sz="1500" b="0" i="0" u="none" baseline="0"/>
              <a:t>bir bilgisayar sistemi aracılığıyla çocuk pornografisi </a:t>
            </a:r>
            <a:r>
              <a:rPr lang="tr" sz="1500" b="1" i="0" u="none" baseline="0">
                <a:solidFill>
                  <a:srgbClr val="FF0000"/>
                </a:solidFill>
              </a:rPr>
              <a:t>dağıtımı</a:t>
            </a:r>
            <a:r>
              <a:rPr lang="tr" sz="1500" b="0" i="0" u="none" baseline="0"/>
              <a:t> veya </a:t>
            </a:r>
            <a:r>
              <a:rPr lang="tr" sz="1500" b="1" i="0" u="none" baseline="0">
                <a:solidFill>
                  <a:srgbClr val="FF0000"/>
                </a:solidFill>
              </a:rPr>
              <a:t>iletimini</a:t>
            </a:r>
            <a:r>
              <a:rPr lang="tr" sz="1500" b="0" i="0" u="none" baseline="0"/>
              <a:t> gerçekleştirmek; </a:t>
            </a:r>
          </a:p>
          <a:p>
            <a:pPr marL="800100" lvl="1" indent="-342900" algn="just" rtl="0">
              <a:buFont typeface="+mj-lt"/>
              <a:buAutoNum type="alphaLcParenR"/>
            </a:pPr>
            <a:r>
              <a:rPr lang="tr" sz="1500" b="0" i="0" u="none" baseline="0"/>
              <a:t>bir bilgisayar sistemi aracılığıyla kişisel kullanım için veya başka birisi için çocuk pornografisi </a:t>
            </a:r>
            <a:r>
              <a:rPr lang="tr" sz="1500" b="1" i="0" u="none" baseline="0">
                <a:solidFill>
                  <a:srgbClr val="FF0000"/>
                </a:solidFill>
              </a:rPr>
              <a:t>temin etmek</a:t>
            </a:r>
            <a:r>
              <a:rPr lang="tr" sz="1500" b="0" i="0" u="none" baseline="0"/>
              <a:t>; </a:t>
            </a:r>
          </a:p>
          <a:p>
            <a:pPr marL="800100" lvl="1" indent="-342900" algn="just" rtl="0">
              <a:buFont typeface="+mj-lt"/>
              <a:buAutoNum type="alphaLcParenR"/>
            </a:pPr>
            <a:r>
              <a:rPr lang="tr" sz="1500" b="0" i="0" u="none" baseline="0"/>
              <a:t>bir bilgisayar sisteminde veya bir bilgisayar verisi depolama ortamında çocuk pornografisi </a:t>
            </a:r>
            <a:r>
              <a:rPr lang="tr" sz="1500" b="1" i="0" u="none" baseline="0">
                <a:solidFill>
                  <a:srgbClr val="FF0000"/>
                </a:solidFill>
              </a:rPr>
              <a:t>bulundurmak</a:t>
            </a:r>
            <a:r>
              <a:rPr lang="tr" sz="1500" b="0" i="0" u="none" baseline="0"/>
              <a:t>.</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285598" y="1336957"/>
            <a:ext cx="4045602" cy="3539430"/>
          </a:xfrm>
          <a:prstGeom prst="rect">
            <a:avLst/>
          </a:prstGeom>
        </p:spPr>
        <p:txBody>
          <a:bodyPr wrap="square">
            <a:spAutoFit/>
          </a:bodyPr>
          <a:lstStyle/>
          <a:p>
            <a:pPr marL="342900" indent="-342900" algn="just" rtl="0">
              <a:buFont typeface="Wingdings" pitchFamily="2" charset="2"/>
              <a:buChar char="ü"/>
            </a:pPr>
            <a:r>
              <a:rPr lang="tr" sz="1600" b="0" i="0" u="none" baseline="0"/>
              <a:t>Şunlar suç sayılmaktadır: </a:t>
            </a:r>
          </a:p>
          <a:p>
            <a:pPr marL="800100" lvl="1" indent="-342900" algn="just" rtl="0">
              <a:buFont typeface="Wingdings" pitchFamily="2" charset="2"/>
              <a:buChar char="ü"/>
            </a:pPr>
            <a:r>
              <a:rPr lang="tr" sz="1600" b="0" i="0" u="none" baseline="0"/>
              <a:t>Çocuk pornografisi dağıtımı (çocuk pornografisi materyallerinin aktif olarak yayılması) </a:t>
            </a:r>
          </a:p>
          <a:p>
            <a:pPr marL="800100" lvl="1" indent="-342900" algn="just" rtl="0">
              <a:buFont typeface="Wingdings" pitchFamily="2" charset="2"/>
              <a:buChar char="ü"/>
            </a:pPr>
            <a:r>
              <a:rPr lang="tr" sz="1600" b="0" i="0" u="none" baseline="0"/>
              <a:t>Çocuk pornografisi iletimi (bilgisayar sistemleri aracılığıyla çocuk pornografisi materyallerinin gönderilmesi) </a:t>
            </a:r>
          </a:p>
          <a:p>
            <a:pPr marL="800100" lvl="1" indent="-342900" algn="just" rtl="0">
              <a:buFont typeface="Wingdings" pitchFamily="2" charset="2"/>
              <a:buChar char="ü"/>
            </a:pPr>
            <a:r>
              <a:rPr lang="tr" sz="1600" b="0" i="0" u="none" baseline="0"/>
              <a:t>Kişisel kullanım için veya başka birisi için çocuk pornografisi temin etmek (indirmek de dahil olmak üzere aktif olarak çocuk pornografisi materyallerinin elde edilmesi) </a:t>
            </a:r>
          </a:p>
          <a:p>
            <a:pPr marL="800100" lvl="1" indent="-342900" algn="just" rtl="0">
              <a:buFont typeface="Wingdings" pitchFamily="2" charset="2"/>
              <a:buChar char="ü"/>
            </a:pPr>
            <a:r>
              <a:rPr lang="tr" sz="1600" b="0" i="0" u="none" baseline="0"/>
              <a:t>Çocuk pornografisi bulundurmak (bir bilgisayar sistemi veya veri taşıyıcısında bulundurmak)</a:t>
            </a:r>
          </a:p>
        </p:txBody>
      </p:sp>
    </p:spTree>
    <p:extLst>
      <p:ext uri="{BB962C8B-B14F-4D97-AF65-F5344CB8AC3E}">
        <p14:creationId xmlns:p14="http://schemas.microsoft.com/office/powerpoint/2010/main" val="4053072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rtl="0"/>
            <a:r>
              <a:rPr lang="tr" b="0" i="0" u="none" baseline="0"/>
              <a:t>Katılımcıların, Budapeşte Sözleşmesinde belirlenen bilgisayarla ilgili suçlar, içerikle ilgili suçlar ve telif hakkı ve ilgili hakların ihlaliyle ilgili suçların unsurlarını kapsamlı bir şekilde anlamalarını sağlamak.</a:t>
            </a:r>
          </a:p>
          <a:p>
            <a:pPr marL="0" indent="0" algn="l" rtl="0">
              <a:buNone/>
            </a:pPr>
            <a:endParaRPr lang="tr" dirty="0"/>
          </a:p>
        </p:txBody>
      </p:sp>
      <p:sp>
        <p:nvSpPr>
          <p:cNvPr id="3" name="Slide Number Placeholder 2"/>
          <p:cNvSpPr>
            <a:spLocks noGrp="1"/>
          </p:cNvSpPr>
          <p:nvPr>
            <p:ph type="sldNum" sz="quarter" idx="10"/>
          </p:nvPr>
        </p:nvSpPr>
        <p:spPr/>
        <p:txBody>
          <a:bodyPr/>
          <a:lstStyle/>
          <a:p>
            <a:pPr algn="r" rtl="0"/>
            <a:fld id="{49C04F3A-82BD-4011-AADB-1F79FD7DF4BC}" type="slidenum">
              <a:rPr/>
              <a:pPr/>
              <a:t>3</a:t>
            </a:fld>
            <a:endParaRPr lang="tr" dirty="0"/>
          </a:p>
        </p:txBody>
      </p:sp>
      <p:sp>
        <p:nvSpPr>
          <p:cNvPr id="4" name="Text Placeholder 3"/>
          <p:cNvSpPr>
            <a:spLocks noGrp="1"/>
          </p:cNvSpPr>
          <p:nvPr>
            <p:ph type="body" sz="quarter" idx="11"/>
          </p:nvPr>
        </p:nvSpPr>
        <p:spPr/>
        <p:txBody>
          <a:bodyPr/>
          <a:lstStyle/>
          <a:p>
            <a:endParaRPr lang="tr" dirty="0">
              <a:latin typeface="Verdana" charset="0"/>
              <a:cs typeface="Verdana" charset="0"/>
            </a:endParaRPr>
          </a:p>
          <a:p>
            <a:pPr algn="r" rtl="0"/>
            <a:r>
              <a:rPr lang="tr" b="0" i="0" u="none" baseline="0">
                <a:latin typeface="Verdana" charset="0"/>
                <a:cs typeface="Verdana" charset="0"/>
              </a:rPr>
              <a:t>Oturumun amacı</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35801811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7">
            <a:extLst>
              <a:ext uri="{FF2B5EF4-FFF2-40B4-BE49-F238E27FC236}">
                <a16:creationId xmlns:a16="http://schemas.microsoft.com/office/drawing/2014/main" id="{931BF0EC-278D-401A-8819-1BC807104473}"/>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Çocuk pornografisi </a:t>
            </a:r>
          </a:p>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("pornografik materyal...")</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939814"/>
          </a:xfrm>
          <a:prstGeom prst="rect">
            <a:avLst/>
          </a:prstGeom>
        </p:spPr>
        <p:txBody>
          <a:bodyPr wrap="square">
            <a:spAutoFit/>
          </a:bodyPr>
          <a:lstStyle/>
          <a:p>
            <a:pPr marL="342900" indent="-342900" algn="just" rtl="0">
              <a:buFont typeface="Wingdings" pitchFamily="2" charset="2"/>
              <a:buChar char="Ø"/>
            </a:pPr>
            <a:r>
              <a:rPr lang="tr" sz="1500" b="0" i="0" u="none" baseline="0"/>
              <a:t>2) Yukarıdaki paragraf 1 kapsamında, "çocuk pornografisi" terimi, aşağıdakilerin </a:t>
            </a:r>
            <a:r>
              <a:rPr lang="tr" sz="1500" b="1" i="0" u="none" baseline="0">
                <a:solidFill>
                  <a:srgbClr val="FF0000"/>
                </a:solidFill>
              </a:rPr>
              <a:t>görsel olarak tasvir edildiği</a:t>
            </a:r>
            <a:r>
              <a:rPr lang="tr" sz="1500" b="0" i="0" u="none" baseline="0"/>
              <a:t> </a:t>
            </a:r>
            <a:r>
              <a:rPr lang="tr" sz="1500" b="1" i="0" u="none" baseline="0">
                <a:solidFill>
                  <a:srgbClr val="FF0000"/>
                </a:solidFill>
              </a:rPr>
              <a:t>pornografik materyalleri</a:t>
            </a:r>
            <a:r>
              <a:rPr lang="tr" sz="1500" b="0" i="0" u="none" baseline="0"/>
              <a:t> içerir: </a:t>
            </a:r>
          </a:p>
          <a:p>
            <a:pPr marL="800100" lvl="1" indent="-342900" algn="just" rtl="0">
              <a:buFont typeface="+mj-lt"/>
              <a:buAutoNum type="alphaLcParenR"/>
            </a:pPr>
            <a:r>
              <a:rPr lang="tr" sz="1500" b="0" i="0" u="none" baseline="0"/>
              <a:t>cinsel içerikli bir eylemde bulunan reşit olmayan bir kişi; </a:t>
            </a:r>
          </a:p>
          <a:p>
            <a:pPr marL="800100" lvl="1" indent="-342900" algn="just" rtl="0">
              <a:buFont typeface="+mj-lt"/>
              <a:buAutoNum type="alphaLcParenR"/>
            </a:pPr>
            <a:r>
              <a:rPr lang="tr" sz="1500" b="0" i="0" u="none" baseline="0"/>
              <a:t>cinsel içerikli bir eylemde bulunan reşit olmayan bir kişi olarak görünen bir kişi; </a:t>
            </a:r>
          </a:p>
          <a:p>
            <a:pPr marL="800100" lvl="1" indent="-342900" algn="just" rtl="0">
              <a:buFont typeface="+mj-lt"/>
              <a:buAutoNum type="alphaLcParenR"/>
            </a:pPr>
            <a:r>
              <a:rPr lang="tr" sz="1500" b="0" i="0" u="none" baseline="0"/>
              <a:t>cinsel içerikli bir eylemde bulunan reşit olmayan bir kişinin gösterildiği gerçekçi görüntüler. </a:t>
            </a:r>
          </a:p>
          <a:p>
            <a:pPr algn="just" rtl="0"/>
            <a:endParaRPr lang="tr" sz="1500" dirty="0"/>
          </a:p>
          <a:p>
            <a:pPr marL="285750" indent="-285750" algn="just" rtl="0">
              <a:buFont typeface="Wingdings" panose="05000000000000000000" pitchFamily="2" charset="2"/>
              <a:buChar char="Ø"/>
            </a:pPr>
            <a:r>
              <a:rPr lang="tr" sz="1500" b="0" i="0" u="none" baseline="0"/>
              <a:t>3) Yukarıdaki paragraf 2 kapsamında, "reşit olmayan kişi" terimi, 18 yaşından küçük herkesi kapsar. Ancak, bir Taraf, 16'dan daha düşük olmaması şartıyla daha düşük bir yaş sınırı uygulayabilir. </a:t>
            </a:r>
          </a:p>
          <a:p>
            <a:pPr marL="285750" indent="-285750" algn="just" rtl="0">
              <a:buFont typeface="Wingdings" panose="05000000000000000000" pitchFamily="2" charset="2"/>
              <a:buChar char="Ø"/>
            </a:pPr>
            <a:endParaRPr lang="tr" sz="1500" dirty="0"/>
          </a:p>
          <a:p>
            <a:pPr marL="285750" indent="-285750" algn="just" rtl="0">
              <a:buFont typeface="Wingdings" panose="05000000000000000000" pitchFamily="2" charset="2"/>
              <a:buChar char="Ø"/>
            </a:pPr>
            <a:r>
              <a:rPr lang="tr" sz="1500" b="0" i="0" u="none" baseline="0"/>
              <a:t>4) Taraflardan her biri, paragraf 1 alt paragraf d ve e ile paragraf 2 alt paragraf b ve c'yi tamamen veya kısmen uygulamama hakkını saklı tutabilir.</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600558" y="1336957"/>
            <a:ext cx="4116722" cy="3293209"/>
          </a:xfrm>
          <a:prstGeom prst="rect">
            <a:avLst/>
          </a:prstGeom>
        </p:spPr>
        <p:txBody>
          <a:bodyPr wrap="square">
            <a:spAutoFit/>
          </a:bodyPr>
          <a:lstStyle/>
          <a:p>
            <a:pPr marL="342900" indent="-342900" algn="just" rtl="0">
              <a:buFont typeface="Wingdings" pitchFamily="2" charset="2"/>
              <a:buChar char="ü"/>
            </a:pPr>
            <a:r>
              <a:rPr lang="tr" sz="1600" b="0" i="0" u="none" baseline="0"/>
              <a:t>Materyallerin şu şekilde sınıflandırılmasına ilişkin ulusal standartlara göre belirlenir: </a:t>
            </a:r>
          </a:p>
          <a:p>
            <a:pPr marL="800100" lvl="1" indent="-342900" algn="just" rtl="0">
              <a:buFont typeface="Wingdings" pitchFamily="2" charset="2"/>
              <a:buChar char="ü"/>
            </a:pPr>
            <a:r>
              <a:rPr lang="tr" sz="1600" b="0" i="0" u="none" baseline="0"/>
              <a:t>Müstehcen</a:t>
            </a:r>
          </a:p>
          <a:p>
            <a:pPr marL="800100" lvl="1" indent="-342900" algn="just" rtl="0">
              <a:buFont typeface="Wingdings" pitchFamily="2" charset="2"/>
              <a:buChar char="ü"/>
            </a:pPr>
            <a:r>
              <a:rPr lang="tr" sz="1600" b="0" i="0" u="none" baseline="0"/>
              <a:t>Genel ahlaka aykırı</a:t>
            </a:r>
          </a:p>
          <a:p>
            <a:pPr marL="800100" lvl="1" indent="-342900" algn="just" rtl="0">
              <a:buFont typeface="Wingdings" pitchFamily="2" charset="2"/>
              <a:buChar char="ü"/>
            </a:pPr>
            <a:r>
              <a:rPr lang="tr" sz="1600" b="0" i="0" u="none" baseline="0"/>
              <a:t>Benzer şekilde ahlaksız </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Sanatsal, tıbbi, bilimsel veya benzer bir niteliğe sahip materyaller pornografik olarak sınıflandırılmayabilir </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Görsel tasvir, bilgisayar sistemi veya depolama ortamında depolanan ve görsel olarak izlenebilen görüntüye dönüştürülebilen verileri içerir.</a:t>
            </a:r>
          </a:p>
        </p:txBody>
      </p:sp>
    </p:spTree>
    <p:extLst>
      <p:ext uri="{BB962C8B-B14F-4D97-AF65-F5344CB8AC3E}">
        <p14:creationId xmlns:p14="http://schemas.microsoft.com/office/powerpoint/2010/main" val="13956538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94EAFBE6-2A92-4D61-9499-6BB3EDD3AC0F}"/>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Çocuk pornografisi ("cinsel içerikli eylem...")</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622800" y="1287212"/>
            <a:ext cx="3860800" cy="3785652"/>
          </a:xfrm>
          <a:prstGeom prst="rect">
            <a:avLst/>
          </a:prstGeom>
        </p:spPr>
        <p:txBody>
          <a:bodyPr wrap="square">
            <a:spAutoFit/>
          </a:bodyPr>
          <a:lstStyle/>
          <a:p>
            <a:pPr marL="342900" indent="-342900" algn="just" rtl="0">
              <a:buFont typeface="Wingdings" pitchFamily="2" charset="2"/>
              <a:buChar char="ü"/>
            </a:pPr>
            <a:r>
              <a:rPr lang="tr" sz="1500" b="0" i="0" u="none" baseline="0"/>
              <a:t>Asgari olarak şunları kapsar: </a:t>
            </a:r>
          </a:p>
          <a:p>
            <a:pPr marL="800100" lvl="1" indent="-342900" algn="just" rtl="0">
              <a:buFont typeface="Wingdings" pitchFamily="2" charset="2"/>
              <a:buChar char="ü"/>
            </a:pPr>
            <a:r>
              <a:rPr lang="tr" sz="1500" b="0" i="0" u="none" baseline="0"/>
              <a:t>Aynı veya karşı cinsten reşit olmayan kişiler arasında veya bir yetişkin ile reşit olmayan bir kişi arasında genital-genital, oral-genital, anal-genital veya oral-anal dahil olmak üzere cinsel ilişki</a:t>
            </a:r>
          </a:p>
          <a:p>
            <a:pPr marL="800100" lvl="1" indent="-342900" algn="just" rtl="0">
              <a:buFont typeface="Wingdings" pitchFamily="2" charset="2"/>
              <a:buChar char="ü"/>
            </a:pPr>
            <a:r>
              <a:rPr lang="tr" sz="1500" b="0" i="0" u="none" baseline="0"/>
              <a:t>Hayvanlarla cinsel ilişki</a:t>
            </a:r>
          </a:p>
          <a:p>
            <a:pPr marL="800100" lvl="1" indent="-342900" algn="just" rtl="0">
              <a:buFont typeface="Wingdings" pitchFamily="2" charset="2"/>
              <a:buChar char="ü"/>
            </a:pPr>
            <a:r>
              <a:rPr lang="tr" sz="1500" b="0" i="0" u="none" baseline="0"/>
              <a:t>Mastürbasyon</a:t>
            </a:r>
          </a:p>
          <a:p>
            <a:pPr marL="800100" lvl="1" indent="-342900" algn="just" rtl="0">
              <a:buFont typeface="Wingdings" pitchFamily="2" charset="2"/>
              <a:buChar char="ü"/>
            </a:pPr>
            <a:r>
              <a:rPr lang="tr" sz="1500" b="0" i="0" u="none" baseline="0"/>
              <a:t>Cinsel eylemde sadist veya mazoşist istismar</a:t>
            </a:r>
          </a:p>
          <a:p>
            <a:pPr marL="800100" lvl="1" indent="-342900" algn="just" rtl="0">
              <a:buFont typeface="Wingdings" pitchFamily="2" charset="2"/>
              <a:buChar char="ü"/>
            </a:pPr>
            <a:r>
              <a:rPr lang="tr" sz="1500" b="0" i="0" u="none" baseline="0"/>
              <a:t>Reşit olmayan bir bireyin cinsel organı veya etrafındaki bölgelerin şehvetli bir şekilde sergilenmesi. </a:t>
            </a:r>
          </a:p>
          <a:p>
            <a:pPr marL="342900" indent="-342900" algn="just" rtl="0">
              <a:buFont typeface="Wingdings" pitchFamily="2" charset="2"/>
              <a:buChar char="ü"/>
            </a:pPr>
            <a:r>
              <a:rPr lang="tr" sz="1500" b="0" i="0" u="none" baseline="0"/>
              <a:t>Taraflar, cinsel içerikli eylem için daha geniş bir tanım kullanabilir </a:t>
            </a:r>
          </a:p>
          <a:p>
            <a:pPr marL="342900" indent="-342900" algn="just" rtl="0">
              <a:buFont typeface="Wingdings" pitchFamily="2" charset="2"/>
              <a:buChar char="ü"/>
            </a:pPr>
            <a:r>
              <a:rPr lang="tr" sz="1500" b="0" i="0" u="none" baseline="0"/>
              <a:t>Eylemin gerçek mi yoksa simüle edilmiş bir görüntü mü olduğu önemli değildir</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rtl="0">
              <a:buFont typeface="Wingdings" pitchFamily="2" charset="2"/>
              <a:buChar char="Ø"/>
            </a:pPr>
            <a:r>
              <a:rPr lang="tr" sz="1500" b="0" i="0" u="none" baseline="0"/>
              <a:t>2) Yukarıdaki paragraf 1 kapsamında, "çocuk pornografisi" terimi, aşağıdakilerin görsel olarak tasvir edildiği pornografik materyalleri içerir: </a:t>
            </a:r>
          </a:p>
          <a:p>
            <a:pPr lvl="1" algn="just" rtl="0"/>
            <a:r>
              <a:rPr lang="tr" sz="1500" b="0" i="0" u="none" baseline="0"/>
              <a:t>a) </a:t>
            </a:r>
            <a:r>
              <a:rPr lang="tr" sz="1500" b="1" i="0" u="none" baseline="0">
                <a:solidFill>
                  <a:srgbClr val="FF0000"/>
                </a:solidFill>
              </a:rPr>
              <a:t>cinsel içerikli bir eylemde</a:t>
            </a:r>
            <a:r>
              <a:rPr lang="tr" sz="1500" b="0" i="0" u="none" baseline="0"/>
              <a:t> bulunan reşit olmayan bir kişi; </a:t>
            </a:r>
          </a:p>
          <a:p>
            <a:pPr lvl="1" algn="just" rtl="0"/>
            <a:r>
              <a:rPr lang="tr" sz="1500" b="0" i="0" u="none" baseline="0"/>
              <a:t>b) cinsel içerikli bir eylemde bulunan reşit olmayan bir kişi olarak görünen bir kişi; </a:t>
            </a:r>
          </a:p>
          <a:p>
            <a:pPr lvl="1" algn="just" rtl="0"/>
            <a:r>
              <a:rPr lang="tr" sz="1500" b="0" i="0" u="none" baseline="0"/>
              <a:t>c) cinsel içerikli bir eylemde bulunan reşit olmayan bir kişinin gösterildiği gerçekçi görüntüler. </a:t>
            </a:r>
          </a:p>
          <a:p>
            <a:pPr algn="just" rtl="0"/>
            <a:endParaRPr lang="tr" sz="1500" dirty="0"/>
          </a:p>
          <a:p>
            <a:pPr marL="285750" indent="-285750" algn="just" rtl="0">
              <a:buFont typeface="Wingdings" panose="05000000000000000000" pitchFamily="2" charset="2"/>
              <a:buChar char="Ø"/>
            </a:pPr>
            <a:r>
              <a:rPr lang="tr" sz="1500" b="0" i="0" u="none" baseline="0"/>
              <a:t>3) Yukarıdaki paragraf 2 kapsamında, "reşit olmayan kişi" terimi, 18 yaşından küçük herkesi kapsar. Ancak, bir Taraf, 16'dan daha düşük olmaması şartıyla daha düşük bir yaş sınırı uygulayabilir. </a:t>
            </a:r>
          </a:p>
          <a:p>
            <a:pPr marL="285750" indent="-285750" algn="just" rtl="0">
              <a:buFont typeface="Wingdings" panose="05000000000000000000" pitchFamily="2" charset="2"/>
              <a:buChar char="Ø"/>
            </a:pPr>
            <a:endParaRPr lang="tr" sz="1500" dirty="0"/>
          </a:p>
          <a:p>
            <a:pPr marL="285750" indent="-285750" algn="just" rtl="0">
              <a:buFont typeface="Wingdings" panose="05000000000000000000" pitchFamily="2" charset="2"/>
              <a:buChar char="Ø"/>
            </a:pPr>
            <a:r>
              <a:rPr lang="tr" sz="1500" b="0" i="0" u="none" baseline="0"/>
              <a:t>4) Taraflardan her biri, paragraf 1 alt paragraf d ve e ile paragraf 2 alt paragraf b ve c'yi tamamen veya kısmen uygulamama hakkını saklı tutabilir.</a:t>
            </a:r>
            <a:endParaRPr lang="tr" sz="1500" dirty="0"/>
          </a:p>
        </p:txBody>
      </p:sp>
    </p:spTree>
    <p:extLst>
      <p:ext uri="{BB962C8B-B14F-4D97-AF65-F5344CB8AC3E}">
        <p14:creationId xmlns:p14="http://schemas.microsoft.com/office/powerpoint/2010/main" val="36239198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F80B7E4C-CAF6-45F2-8408-A290F8703AC2}"/>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Çocuk pornografisi </a:t>
            </a:r>
          </a:p>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("tasvir edildiği... reşit olmayan...")</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rtl="0">
              <a:buFont typeface="Wingdings" pitchFamily="2" charset="2"/>
              <a:buChar char="Ø"/>
            </a:pPr>
            <a:r>
              <a:rPr lang="tr" sz="1500" b="0" i="0" u="none" baseline="0"/>
              <a:t>2) Yukarıdaki paragraf 1 kapsamında, "çocuk pornografisi" terimi, aşağıdakilerin görsel olarak </a:t>
            </a:r>
            <a:r>
              <a:rPr lang="tr" sz="1500" b="1" i="0" u="none" baseline="0">
                <a:solidFill>
                  <a:srgbClr val="FF0000"/>
                </a:solidFill>
              </a:rPr>
              <a:t>tasvir</a:t>
            </a:r>
            <a:r>
              <a:rPr lang="tr" sz="1500" b="0" i="0" u="none" baseline="0">
                <a:solidFill>
                  <a:srgbClr val="FF0000"/>
                </a:solidFill>
              </a:rPr>
              <a:t> </a:t>
            </a:r>
            <a:r>
              <a:rPr lang="tr" sz="1500" b="1" i="0" u="none" baseline="0">
                <a:solidFill>
                  <a:srgbClr val="FF0000"/>
                </a:solidFill>
              </a:rPr>
              <a:t>edildiği</a:t>
            </a:r>
            <a:r>
              <a:rPr lang="tr" sz="1500" b="0" i="0" u="none" baseline="0"/>
              <a:t> pornografik materyalleri içerir: </a:t>
            </a:r>
          </a:p>
          <a:p>
            <a:pPr lvl="1" algn="just" rtl="0"/>
            <a:r>
              <a:rPr lang="tr" sz="1500" b="0" i="0" u="none" baseline="0"/>
              <a:t>a) cinsel içerikli bir eylemde bulunan </a:t>
            </a:r>
            <a:r>
              <a:rPr lang="tr" sz="1500" b="1" i="0" u="none" baseline="0">
                <a:solidFill>
                  <a:srgbClr val="FF0000"/>
                </a:solidFill>
              </a:rPr>
              <a:t>reşit olmayan bir kişi</a:t>
            </a:r>
            <a:r>
              <a:rPr lang="tr" sz="1500" b="0" i="0" u="none" baseline="0"/>
              <a:t>; </a:t>
            </a:r>
          </a:p>
          <a:p>
            <a:pPr lvl="1" algn="just" rtl="0"/>
            <a:r>
              <a:rPr lang="tr" sz="1500" b="0" i="0" u="none" baseline="0"/>
              <a:t>b) cinsel içerikli bir eylemde bulunan </a:t>
            </a:r>
            <a:r>
              <a:rPr lang="tr" sz="1500" b="1" i="0" u="none" baseline="0">
                <a:solidFill>
                  <a:srgbClr val="FF0000"/>
                </a:solidFill>
              </a:rPr>
              <a:t>reşit olmayan bir kişi olarak görünen bir kişi</a:t>
            </a:r>
            <a:r>
              <a:rPr lang="tr" sz="1500" b="0" i="0" u="none" baseline="0"/>
              <a:t>; </a:t>
            </a:r>
          </a:p>
          <a:p>
            <a:pPr lvl="1" algn="just" rtl="0"/>
            <a:r>
              <a:rPr lang="tr" sz="1500" b="0" i="0" u="none" baseline="0"/>
              <a:t>c) cinsel içerikli bir eylemde bulunan </a:t>
            </a:r>
            <a:r>
              <a:rPr lang="tr" sz="1500" b="1" i="0" u="none" baseline="0">
                <a:solidFill>
                  <a:srgbClr val="FF0000"/>
                </a:solidFill>
              </a:rPr>
              <a:t>reşit olmayan bir kişinin gösterildiği gerçekçi görüntüler</a:t>
            </a:r>
            <a:r>
              <a:rPr lang="tr" sz="1500" b="0" i="0" u="none" baseline="0"/>
              <a:t>. </a:t>
            </a:r>
          </a:p>
          <a:p>
            <a:pPr algn="just" rtl="0"/>
            <a:endParaRPr lang="tr" sz="1500" dirty="0"/>
          </a:p>
          <a:p>
            <a:pPr marL="285750" indent="-285750" algn="just" rtl="0">
              <a:buFont typeface="Wingdings" panose="05000000000000000000" pitchFamily="2" charset="2"/>
              <a:buChar char="Ø"/>
            </a:pPr>
            <a:r>
              <a:rPr lang="tr" sz="1500" b="0" i="0" u="none" baseline="0"/>
              <a:t>3) Yukarıdaki paragraf 2 kapsamında, "reşit olmayan kişi" terimi, 18 yaşından küçük herkesi kapsar. Ancak, bir Taraf, 16'dan daha düşük olmaması şartıyla daha düşük bir yaş sınırı uygulayabilir. </a:t>
            </a:r>
          </a:p>
          <a:p>
            <a:pPr marL="285750" indent="-285750" algn="just" rtl="0">
              <a:buFont typeface="Wingdings" panose="05000000000000000000" pitchFamily="2" charset="2"/>
              <a:buChar char="Ø"/>
            </a:pPr>
            <a:endParaRPr lang="tr" sz="1500" dirty="0"/>
          </a:p>
          <a:p>
            <a:pPr marL="285750" indent="-285750" algn="just" rtl="0">
              <a:buFont typeface="Wingdings" panose="05000000000000000000" pitchFamily="2" charset="2"/>
              <a:buChar char="Ø"/>
            </a:pPr>
            <a:r>
              <a:rPr lang="tr" sz="1500" b="0" i="0" u="none" baseline="0"/>
              <a:t>4) Taraflardan her biri, paragraf 1 alt paragraf d ve e ile paragraf 2 alt paragraf b ve c'yi tamamen veya kısmen uygulamama hakkını saklı tutabilir.</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570078" y="1353114"/>
            <a:ext cx="3913522" cy="3093154"/>
          </a:xfrm>
          <a:prstGeom prst="rect">
            <a:avLst/>
          </a:prstGeom>
        </p:spPr>
        <p:txBody>
          <a:bodyPr wrap="square">
            <a:spAutoFit/>
          </a:bodyPr>
          <a:lstStyle/>
          <a:p>
            <a:pPr marL="342900" indent="-342900" algn="just" rtl="0">
              <a:buFont typeface="Wingdings" pitchFamily="2" charset="2"/>
              <a:buChar char="ü"/>
            </a:pPr>
            <a:r>
              <a:rPr lang="tr" sz="1500" b="0" i="0" u="none" baseline="0"/>
              <a:t>Aşağıdaki görüntüler dahildir: </a:t>
            </a:r>
          </a:p>
          <a:p>
            <a:pPr algn="just" rtl="0"/>
            <a:endParaRPr lang="tr" sz="1500" dirty="0"/>
          </a:p>
          <a:p>
            <a:pPr marL="800100" lvl="1" indent="-342900" algn="just" rtl="0">
              <a:buFont typeface="Wingdings" pitchFamily="2" charset="2"/>
              <a:buChar char="ü"/>
            </a:pPr>
            <a:r>
              <a:rPr lang="tr" sz="1500" b="0" i="0" u="none" baseline="0"/>
              <a:t>Gerçek bir çocuğun cinsel istismarı </a:t>
            </a:r>
          </a:p>
          <a:p>
            <a:pPr marL="800100" lvl="1" indent="-342900" algn="just" rtl="0">
              <a:buFont typeface="Wingdings" pitchFamily="2" charset="2"/>
              <a:buChar char="ü"/>
            </a:pPr>
            <a:r>
              <a:rPr lang="tr" sz="1500" b="0" i="0" u="none" baseline="0"/>
              <a:t>Cinsel içerikli bir eylemde bulunan reşit olmayan bir kişi olarak görünen bir kişinin gösterildiği görüntüler </a:t>
            </a:r>
          </a:p>
          <a:p>
            <a:pPr marL="800100" lvl="1" indent="-342900" algn="just" rtl="0">
              <a:buFont typeface="Wingdings" pitchFamily="2" charset="2"/>
              <a:buChar char="ü"/>
            </a:pPr>
            <a:r>
              <a:rPr lang="tr" sz="1500" b="0" i="0" u="none" baseline="0"/>
              <a:t>Gerçek kişilerin montajlanmış görüntüleri gibi değiştirilmiş görüntüler veya hatta tamamen bir bilgisayarla oluşturulmuş görüntüler dahil olmak üzere, "gerçekçi" olmasına rağmen aslında cinsel içerikli bir eylemde bulunan gerçek bir çocuğu içermeyen görüntüler</a:t>
            </a:r>
          </a:p>
        </p:txBody>
      </p:sp>
    </p:spTree>
    <p:extLst>
      <p:ext uri="{BB962C8B-B14F-4D97-AF65-F5344CB8AC3E}">
        <p14:creationId xmlns:p14="http://schemas.microsoft.com/office/powerpoint/2010/main" val="4261414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9956BE49-BD59-4A6C-8636-069D99BCD03C}"/>
              </a:ext>
            </a:extLst>
          </p:cNvPr>
          <p:cNvSpPr txBox="1">
            <a:spLocks noChangeArrowheads="1"/>
          </p:cNvSpPr>
          <p:nvPr/>
        </p:nvSpPr>
        <p:spPr bwMode="auto">
          <a:xfrm>
            <a:off x="1403350" y="-27384"/>
            <a:ext cx="7632700"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100" b="0" i="0" u="none" baseline="0">
                <a:solidFill>
                  <a:schemeClr val="bg1"/>
                </a:solidFill>
                <a:latin typeface="Verdana" panose="020B0604030504040204" pitchFamily="34" charset="0"/>
                <a:ea typeface="Verdana" panose="020B0604030504040204" pitchFamily="34" charset="0"/>
                <a:cs typeface="Verdana" charset="0"/>
              </a:rPr>
              <a:t>Çocuk pornografisi </a:t>
            </a:r>
          </a:p>
          <a:p>
            <a:pPr algn="r" rtl="0"/>
            <a:r>
              <a:rPr lang="tr" sz="3100" b="0" i="0" u="none" baseline="0">
                <a:solidFill>
                  <a:schemeClr val="bg1"/>
                </a:solidFill>
                <a:latin typeface="Verdana" panose="020B0604030504040204" pitchFamily="34" charset="0"/>
                <a:ea typeface="Verdana" panose="020B0604030504040204" pitchFamily="34" charset="0"/>
                <a:cs typeface="Verdana" charset="0"/>
              </a:rPr>
              <a:t>("reşit olmayan bir kişi... 18 yaşından küçük")</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rtl="0">
              <a:buFont typeface="Wingdings" pitchFamily="2" charset="2"/>
              <a:buChar char="Ø"/>
            </a:pPr>
            <a:r>
              <a:rPr lang="tr" sz="1500" b="0" i="0" u="none" baseline="0"/>
              <a:t>2) Yukarıdaki paragraf 1 kapsamında, "çocuk pornografisi" terimi, aşağıdakilerin görsel olarak tasvir edildiği pornografik materyalleri içerir: </a:t>
            </a:r>
          </a:p>
          <a:p>
            <a:pPr lvl="1" algn="just" rtl="0"/>
            <a:r>
              <a:rPr lang="tr" sz="1500" b="0" i="0" u="none" baseline="0"/>
              <a:t>a) cinsel içerikli bir eylemde bulunan reşit olmayan bir kişi; </a:t>
            </a:r>
          </a:p>
          <a:p>
            <a:pPr lvl="1" algn="just" rtl="0"/>
            <a:r>
              <a:rPr lang="tr" sz="1500" b="0" i="0" u="none" baseline="0"/>
              <a:t>b) cinsel içerikli bir eylemde bulunan reşit olmayan bir kişi olarak görünen bir kişi; </a:t>
            </a:r>
          </a:p>
          <a:p>
            <a:pPr lvl="1" algn="just" rtl="0"/>
            <a:r>
              <a:rPr lang="tr" sz="1500" b="0" i="0" u="none" baseline="0"/>
              <a:t>c) cinsel içerikli bir eylemde bulunan reşit olmayan bir kişinin gösterildiği gerçekçi görüntüler. </a:t>
            </a:r>
          </a:p>
          <a:p>
            <a:pPr algn="just" rtl="0"/>
            <a:endParaRPr lang="tr" sz="1500" dirty="0"/>
          </a:p>
          <a:p>
            <a:pPr marL="285750" indent="-285750" algn="just" rtl="0">
              <a:buFont typeface="Wingdings" panose="05000000000000000000" pitchFamily="2" charset="2"/>
              <a:buChar char="Ø"/>
            </a:pPr>
            <a:r>
              <a:rPr lang="tr" sz="1500" b="0" i="0" u="none" baseline="0"/>
              <a:t>3) Yukarıdaki paragraf 2 kapsamında, "</a:t>
            </a:r>
            <a:r>
              <a:rPr lang="tr" sz="1500" b="1" i="0" u="none" baseline="0">
                <a:solidFill>
                  <a:srgbClr val="FF0000"/>
                </a:solidFill>
              </a:rPr>
              <a:t>reşit olmayan kişi</a:t>
            </a:r>
            <a:r>
              <a:rPr lang="tr" sz="1500" b="0" i="0" u="none" baseline="0"/>
              <a:t>" terimi, </a:t>
            </a:r>
            <a:r>
              <a:rPr lang="tr" sz="1500" b="1" i="0" u="none" baseline="0">
                <a:solidFill>
                  <a:srgbClr val="FF0000"/>
                </a:solidFill>
              </a:rPr>
              <a:t>18 yaşından küçük</a:t>
            </a:r>
            <a:r>
              <a:rPr lang="tr" sz="1500" b="0" i="0" u="none" baseline="0"/>
              <a:t> herkesi kapsar. Ancak, bir Taraf, 16'dan daha düşük olmaması şartıyla daha düşük bir yaş sınırı uygulayabilir. </a:t>
            </a:r>
          </a:p>
          <a:p>
            <a:pPr marL="285750" indent="-285750" algn="just" rtl="0">
              <a:buFont typeface="Wingdings" panose="05000000000000000000" pitchFamily="2" charset="2"/>
              <a:buChar char="Ø"/>
            </a:pPr>
            <a:endParaRPr lang="tr" sz="1500" dirty="0"/>
          </a:p>
          <a:p>
            <a:pPr marL="285750" indent="-285750" algn="just" rtl="0">
              <a:buFont typeface="Wingdings" panose="05000000000000000000" pitchFamily="2" charset="2"/>
              <a:buChar char="Ø"/>
            </a:pPr>
            <a:r>
              <a:rPr lang="tr" sz="1500" b="0" i="0" u="none" baseline="0"/>
              <a:t>4) Taraflardan her biri, paragraf 1 alt paragraf d ve e ile paragraf 2 alt paragraf b ve c'yi tamamen veya kısmen uygulamama hakkını saklı tutabilir.</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712318" y="1403914"/>
            <a:ext cx="4015122" cy="2631490"/>
          </a:xfrm>
          <a:prstGeom prst="rect">
            <a:avLst/>
          </a:prstGeom>
        </p:spPr>
        <p:txBody>
          <a:bodyPr wrap="square">
            <a:spAutoFit/>
          </a:bodyPr>
          <a:lstStyle/>
          <a:p>
            <a:pPr marL="342900" indent="-342900" algn="just" rtl="0">
              <a:buFont typeface="Wingdings" pitchFamily="2" charset="2"/>
              <a:buChar char="ü"/>
            </a:pPr>
            <a:r>
              <a:rPr lang="tr" sz="1500" b="0" i="0" u="none" baseline="0"/>
              <a:t>BM Çocuk Hakları Sözleşmesi Madde 1'deki çocuk tanımıyla uyumlu </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Reşit olmayan bir kişi ifadesi, genellikle 18 yaşından küçük herkesi kapsar. Taraflar, 16'dan daha düşük olmaması şartıyla daha düşük bir yaş sınırı uygulayabilir </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Yaş, cinsel rüşt/rıza yaşını değil, çocukların cinsel obje olarak (gerçek veya kurgusal) kullanılmasını ifade eder</a:t>
            </a:r>
          </a:p>
        </p:txBody>
      </p:sp>
    </p:spTree>
    <p:extLst>
      <p:ext uri="{BB962C8B-B14F-4D97-AF65-F5344CB8AC3E}">
        <p14:creationId xmlns:p14="http://schemas.microsoft.com/office/powerpoint/2010/main" val="10714988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29935" y="143921"/>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Soru</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cstate="print"/>
          <a:stretch>
            <a:fillRect/>
          </a:stretch>
        </p:blipFill>
        <p:spPr>
          <a:xfrm>
            <a:off x="7395559" y="872616"/>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881465582"/>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8824243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29935" y="143921"/>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Soru</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cstate="print"/>
          <a:stretch>
            <a:fillRect/>
          </a:stretch>
        </p:blipFill>
        <p:spPr>
          <a:xfrm>
            <a:off x="7395559" y="872616"/>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284329287"/>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35</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35</a:t>
            </a:fld>
            <a:endParaRPr lang="tr" dirty="0">
              <a:solidFill>
                <a:schemeClr val="tx1"/>
              </a:solidFill>
            </a:endParaRPr>
          </a:p>
        </p:txBody>
      </p:sp>
    </p:spTree>
    <p:extLst>
      <p:ext uri="{BB962C8B-B14F-4D97-AF65-F5344CB8AC3E}">
        <p14:creationId xmlns:p14="http://schemas.microsoft.com/office/powerpoint/2010/main" val="37449495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tr" sz="3200" b="1" i="0" u="none" baseline="0">
                <a:latin typeface="+mn-lt"/>
              </a:rPr>
              <a:t>TELİF HAKKI VE İLGİLİ HAKLARIN İHLALİ</a:t>
            </a:r>
          </a:p>
        </p:txBody>
      </p:sp>
      <p:sp>
        <p:nvSpPr>
          <p:cNvPr id="3" name="Text Placeholder 2"/>
          <p:cNvSpPr>
            <a:spLocks noGrp="1"/>
          </p:cNvSpPr>
          <p:nvPr>
            <p:ph type="body" idx="1"/>
          </p:nvPr>
        </p:nvSpPr>
        <p:spPr/>
        <p:txBody>
          <a:bodyPr/>
          <a:lstStyle/>
          <a:p>
            <a:pPr algn="l" rtl="0"/>
            <a:r>
              <a:rPr lang="tr" b="0" i="0" u="none" baseline="0">
                <a:latin typeface="Verdana" panose="020B0604030504040204" pitchFamily="34" charset="0"/>
                <a:ea typeface="Verdana" panose="020B0604030504040204" pitchFamily="34" charset="0"/>
              </a:rPr>
              <a:t>Budapeşte Sözleşmesinin Maddi Hukuk Hükümleri (Kısım 2)</a:t>
            </a:r>
          </a:p>
          <a:p>
            <a:endParaRPr lang="tr" dirty="0"/>
          </a:p>
        </p:txBody>
      </p:sp>
      <p:sp>
        <p:nvSpPr>
          <p:cNvPr id="4" name="Slide Number Placeholder 3"/>
          <p:cNvSpPr>
            <a:spLocks noGrp="1"/>
          </p:cNvSpPr>
          <p:nvPr>
            <p:ph type="sldNum" sz="quarter" idx="10"/>
          </p:nvPr>
        </p:nvSpPr>
        <p:spPr/>
        <p:txBody>
          <a:bodyPr/>
          <a:lstStyle/>
          <a:p>
            <a:pPr algn="r" rtl="0"/>
            <a:fld id="{49C04F3A-82BD-4011-AADB-1F79FD7DF4BC}" type="slidenum">
              <a:rPr/>
              <a:pPr/>
              <a:t>36</a:t>
            </a:fld>
            <a:endParaRPr lang="tr" dirty="0"/>
          </a:p>
        </p:txBody>
      </p:sp>
      <p:sp>
        <p:nvSpPr>
          <p:cNvPr id="5" name="Text Placeholder 4"/>
          <p:cNvSpPr>
            <a:spLocks noGrp="1"/>
          </p:cNvSpPr>
          <p:nvPr>
            <p:ph type="body" sz="quarter" idx="11"/>
          </p:nvPr>
        </p:nvSpPr>
        <p:spPr/>
        <p:txBody>
          <a:bodyPr>
            <a:normAutofit lnSpcReduction="10000"/>
          </a:bodyPr>
          <a:lstStyle/>
          <a:p>
            <a:endParaRPr lang="tr" dirty="0">
              <a:latin typeface="Verdana" charset="0"/>
              <a:cs typeface="Verdana" charset="0"/>
            </a:endParaRPr>
          </a:p>
          <a:p>
            <a:pPr algn="r" rtl="0"/>
            <a:r>
              <a:rPr lang="tr" b="0" i="0" u="none" baseline="0">
                <a:latin typeface="Verdana" charset="0"/>
                <a:cs typeface="Verdana" charset="0"/>
              </a:rPr>
              <a:t>Bölüm 4</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34982738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344612" y="81875"/>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Telif Hakkı ve İlgili </a:t>
            </a:r>
          </a:p>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Hakların İhlali</a:t>
            </a:r>
          </a:p>
        </p:txBody>
      </p:sp>
      <p:sp>
        <p:nvSpPr>
          <p:cNvPr id="3" name="Rectangle 3">
            <a:extLst>
              <a:ext uri="{FF2B5EF4-FFF2-40B4-BE49-F238E27FC236}">
                <a16:creationId xmlns:a16="http://schemas.microsoft.com/office/drawing/2014/main" id="{FF1DE2C0-37CE-43E9-B756-EA2E41D69D72}"/>
              </a:ext>
            </a:extLst>
          </p:cNvPr>
          <p:cNvSpPr txBox="1">
            <a:spLocks/>
          </p:cNvSpPr>
          <p:nvPr/>
        </p:nvSpPr>
        <p:spPr>
          <a:xfrm>
            <a:off x="196850" y="1196752"/>
            <a:ext cx="8750300" cy="5256584"/>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90000"/>
              </a:lnSpc>
              <a:buFont typeface="Arial" panose="020B0604020202020204" pitchFamily="34" charset="0"/>
              <a:buNone/>
              <a:defRPr/>
            </a:pPr>
            <a:r>
              <a:rPr lang="tr" sz="2600" b="1" i="1" u="none" baseline="0" dirty="0"/>
              <a:t>Fikri Mülkiyet Hakları</a:t>
            </a:r>
          </a:p>
          <a:p>
            <a:pPr marL="0" indent="0" algn="ctr" rtl="0" eaLnBrk="1" hangingPunct="1">
              <a:lnSpc>
                <a:spcPct val="90000"/>
              </a:lnSpc>
              <a:buFont typeface="Arial" panose="020B0604020202020204" pitchFamily="34" charset="0"/>
              <a:buNone/>
              <a:defRPr/>
            </a:pPr>
            <a:r>
              <a:rPr lang="tr" sz="2600" b="1" i="1" u="none" baseline="0" dirty="0"/>
              <a:t>(Madde 10 - Budapeşte Sözleşmesi)</a:t>
            </a:r>
            <a:r>
              <a:rPr lang="tr" sz="2600" b="0" i="0" u="none" baseline="0" dirty="0"/>
              <a:t> </a:t>
            </a:r>
          </a:p>
          <a:p>
            <a:pPr algn="ctr" rtl="0" eaLnBrk="1" hangingPunct="1">
              <a:lnSpc>
                <a:spcPct val="90000"/>
              </a:lnSpc>
              <a:defRPr/>
            </a:pPr>
            <a:endParaRPr lang="tr" altLang="sr-Latn-RS" sz="2400" dirty="0"/>
          </a:p>
          <a:p>
            <a:pPr algn="ctr" rtl="0" eaLnBrk="1" hangingPunct="1">
              <a:lnSpc>
                <a:spcPct val="90000"/>
              </a:lnSpc>
              <a:defRPr/>
            </a:pPr>
            <a:r>
              <a:rPr lang="tr" sz="2200" b="0" i="1" u="none" baseline="0" dirty="0"/>
              <a:t>bu konuda yeni bir düzenleme oluşturmaz</a:t>
            </a:r>
          </a:p>
          <a:p>
            <a:pPr algn="ctr" rtl="0" eaLnBrk="1" hangingPunct="1">
              <a:lnSpc>
                <a:spcPct val="90000"/>
              </a:lnSpc>
              <a:defRPr/>
            </a:pPr>
            <a:r>
              <a:rPr lang="tr" sz="2200" b="0" i="1" u="none" baseline="0" dirty="0"/>
              <a:t>Budapeşte Sözleşmesinin amacı</a:t>
            </a:r>
          </a:p>
          <a:p>
            <a:pPr lvl="1" algn="ctr" rtl="0" eaLnBrk="1" hangingPunct="1">
              <a:lnSpc>
                <a:spcPct val="90000"/>
              </a:lnSpc>
              <a:defRPr/>
            </a:pPr>
            <a:r>
              <a:rPr lang="tr" sz="1800" b="0" i="1" u="none" baseline="0" dirty="0"/>
              <a:t>telif hakkıyla ilgili önceki kuralları uygulamak: gerçek dünyada uyulan kurallara çevrim içi dünyada da uyulmalıdır</a:t>
            </a:r>
          </a:p>
          <a:p>
            <a:pPr lvl="1" algn="ctr" rtl="0" eaLnBrk="1" hangingPunct="1">
              <a:lnSpc>
                <a:spcPct val="90000"/>
              </a:lnSpc>
              <a:defRPr/>
            </a:pPr>
            <a:r>
              <a:rPr lang="tr" sz="1800" b="0" i="1" u="none" baseline="0" dirty="0"/>
              <a:t>çevrim içi platformlarda veya bir bilgisayar sistemi aracılığıyla gerçekleştirilen telif hakkı ihlalleri gerçek dünyada işlenmiş suçlar gibi cezalandırılmalıdır</a:t>
            </a:r>
          </a:p>
          <a:p>
            <a:pPr lvl="2" algn="l" rtl="0" eaLnBrk="1" hangingPunct="1">
              <a:lnSpc>
                <a:spcPct val="90000"/>
              </a:lnSpc>
              <a:defRPr/>
            </a:pPr>
            <a:endParaRPr lang="tr" altLang="sr-Latn-RS" sz="2000" dirty="0"/>
          </a:p>
          <a:p>
            <a:pPr algn="l" rtl="0" eaLnBrk="1" hangingPunct="1">
              <a:lnSpc>
                <a:spcPct val="90000"/>
              </a:lnSpc>
              <a:defRPr/>
            </a:pPr>
            <a:r>
              <a:rPr lang="tr" sz="2200" b="0" i="0" u="none" baseline="0" dirty="0"/>
              <a:t>Budapeşte Sözleşmesinde mevcut uluslararası antlaşmalara atıfta bulunulmaktadır </a:t>
            </a:r>
          </a:p>
          <a:p>
            <a:pPr lvl="1" algn="l" rtl="0" eaLnBrk="1" hangingPunct="1">
              <a:lnSpc>
                <a:spcPct val="90000"/>
              </a:lnSpc>
              <a:defRPr/>
            </a:pPr>
            <a:r>
              <a:rPr lang="tr" sz="1800" b="0" i="0" u="none" baseline="0" dirty="0"/>
              <a:t>24 Temmuz 1971 tarihli Paris Anlaşması</a:t>
            </a:r>
          </a:p>
          <a:p>
            <a:pPr lvl="1" algn="l" rtl="0" eaLnBrk="1" hangingPunct="1">
              <a:lnSpc>
                <a:spcPct val="90000"/>
              </a:lnSpc>
              <a:defRPr/>
            </a:pPr>
            <a:r>
              <a:rPr lang="tr" sz="1800" b="0" i="0" u="none" baseline="0" dirty="0"/>
              <a:t>Bern Sözleşmesi</a:t>
            </a:r>
          </a:p>
          <a:p>
            <a:pPr lvl="1" algn="l" rtl="0" eaLnBrk="1" hangingPunct="1">
              <a:lnSpc>
                <a:spcPct val="90000"/>
              </a:lnSpc>
              <a:defRPr/>
            </a:pPr>
            <a:r>
              <a:rPr lang="tr" sz="1800" b="0" i="0" u="none" baseline="0" dirty="0"/>
              <a:t>WIPO antlaşmaları</a:t>
            </a:r>
          </a:p>
        </p:txBody>
      </p:sp>
    </p:spTree>
    <p:extLst>
      <p:ext uri="{BB962C8B-B14F-4D97-AF65-F5344CB8AC3E}">
        <p14:creationId xmlns:p14="http://schemas.microsoft.com/office/powerpoint/2010/main" val="882598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344612" y="81875"/>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Telif Hakkı ve İlgili </a:t>
            </a:r>
          </a:p>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Hakların İhlali</a:t>
            </a:r>
          </a:p>
        </p:txBody>
      </p:sp>
      <p:pic>
        <p:nvPicPr>
          <p:cNvPr id="2" name="Picture 3">
            <a:extLst>
              <a:ext uri="{FF2B5EF4-FFF2-40B4-BE49-F238E27FC236}">
                <a16:creationId xmlns:a16="http://schemas.microsoft.com/office/drawing/2014/main" id="{1C17FBF9-54C5-433D-AEBE-C095EFA9EAF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484784"/>
            <a:ext cx="4551702" cy="4733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F38E3CC7-696C-4932-9C01-72868DCFF664}"/>
              </a:ext>
            </a:extLst>
          </p:cNvPr>
          <p:cNvPicPr>
            <a:picLocks noChangeAspect="1"/>
          </p:cNvPicPr>
          <p:nvPr/>
        </p:nvPicPr>
        <p:blipFill>
          <a:blip r:embed="rId4" cstate="print"/>
          <a:stretch>
            <a:fillRect/>
          </a:stretch>
        </p:blipFill>
        <p:spPr>
          <a:xfrm>
            <a:off x="4592299" y="1916832"/>
            <a:ext cx="4551233" cy="4392488"/>
          </a:xfrm>
          <a:prstGeom prst="rect">
            <a:avLst/>
          </a:prstGeom>
        </p:spPr>
      </p:pic>
    </p:spTree>
    <p:extLst>
      <p:ext uri="{BB962C8B-B14F-4D97-AF65-F5344CB8AC3E}">
        <p14:creationId xmlns:p14="http://schemas.microsoft.com/office/powerpoint/2010/main" val="24180550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393190" y="9906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Telif Hakkı ve İlgili </a:t>
            </a:r>
          </a:p>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Hakların İhlali</a:t>
            </a:r>
          </a:p>
        </p:txBody>
      </p:sp>
      <p:pic>
        <p:nvPicPr>
          <p:cNvPr id="3" name="Picture 3">
            <a:extLst>
              <a:ext uri="{FF2B5EF4-FFF2-40B4-BE49-F238E27FC236}">
                <a16:creationId xmlns:a16="http://schemas.microsoft.com/office/drawing/2014/main" id="{23DB36BD-73D9-41EC-A5A1-C3C3EC35D2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052275"/>
            <a:ext cx="9144000" cy="5545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8124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770" y="1524404"/>
            <a:ext cx="7886700" cy="4351338"/>
          </a:xfrm>
        </p:spPr>
        <p:txBody>
          <a:bodyPr>
            <a:normAutofit fontScale="92500" lnSpcReduction="10000"/>
          </a:bodyPr>
          <a:lstStyle/>
          <a:p>
            <a:pPr marL="0" indent="0" algn="just" rtl="0">
              <a:buNone/>
            </a:pPr>
            <a:r>
              <a:rPr lang="tr" b="0" i="0" u="none" baseline="0" dirty="0"/>
              <a:t>Bu oturumun sonunda </a:t>
            </a:r>
            <a:r>
              <a:rPr lang="tr-TR" b="0" i="0" u="none" baseline="0" dirty="0" smtClean="0"/>
              <a:t>katılımcılar</a:t>
            </a:r>
            <a:r>
              <a:rPr lang="tr" b="0" i="0" u="none" baseline="0" dirty="0" smtClean="0"/>
              <a:t>:</a:t>
            </a:r>
            <a:endParaRPr lang="tr" b="0" i="0" u="none" baseline="0" dirty="0"/>
          </a:p>
          <a:p>
            <a:pPr marL="0" indent="0" algn="just" rtl="0">
              <a:buNone/>
            </a:pPr>
            <a:r>
              <a:rPr lang="tr" b="0" i="0" u="none" baseline="0" dirty="0"/>
              <a:t>Aşağıda belirtilen suçları teşkil eden unsurları belirleyebileceklerdir:</a:t>
            </a:r>
          </a:p>
          <a:p>
            <a:pPr algn="l" rtl="0"/>
            <a:r>
              <a:rPr lang="tr" b="0" i="0" u="none" baseline="0" dirty="0"/>
              <a:t>Bilgisayarla ilgili sahtecilik</a:t>
            </a:r>
          </a:p>
          <a:p>
            <a:pPr algn="l" rtl="0"/>
            <a:r>
              <a:rPr lang="tr" b="0" i="0" u="none" baseline="0" dirty="0"/>
              <a:t>Bilgisayarla ilgili dolandırıcılık</a:t>
            </a:r>
          </a:p>
          <a:p>
            <a:pPr algn="l" rtl="0"/>
            <a:r>
              <a:rPr lang="tr" b="0" i="0" u="none" baseline="0" dirty="0"/>
              <a:t>Çocuk pornografisi </a:t>
            </a:r>
          </a:p>
          <a:p>
            <a:pPr algn="l" rtl="0"/>
            <a:r>
              <a:rPr lang="tr" b="0" i="0" u="none" baseline="0" dirty="0"/>
              <a:t>Telif hakkı ve ilgili hakların ihlali</a:t>
            </a:r>
          </a:p>
          <a:p>
            <a:pPr marL="0" indent="0" algn="just" rtl="0">
              <a:buNone/>
            </a:pPr>
            <a:r>
              <a:rPr lang="tr" b="0" i="0" u="none" baseline="0" dirty="0"/>
              <a:t>Budapeşte Sözleşmesinde yardım, yataklık ve teşebbüs eylemlerinin nasıl suç sayıldığını ve kurumsal sorumluluğun kapsamını anlayabileceklerdir.</a:t>
            </a:r>
          </a:p>
          <a:p>
            <a:pPr marL="0" indent="0" algn="l" rtl="0">
              <a:buNone/>
            </a:pPr>
            <a:endParaRPr lang="tr" dirty="0"/>
          </a:p>
        </p:txBody>
      </p:sp>
      <p:sp>
        <p:nvSpPr>
          <p:cNvPr id="3" name="Slide Number Placeholder 2"/>
          <p:cNvSpPr>
            <a:spLocks noGrp="1"/>
          </p:cNvSpPr>
          <p:nvPr>
            <p:ph type="sldNum" sz="quarter" idx="10"/>
          </p:nvPr>
        </p:nvSpPr>
        <p:spPr/>
        <p:txBody>
          <a:bodyPr/>
          <a:lstStyle/>
          <a:p>
            <a:pPr algn="r" rtl="0"/>
            <a:fld id="{49C04F3A-82BD-4011-AADB-1F79FD7DF4BC}" type="slidenum">
              <a:rPr/>
              <a:pPr/>
              <a:t>4</a:t>
            </a:fld>
            <a:endParaRPr lang="tr" dirty="0"/>
          </a:p>
        </p:txBody>
      </p:sp>
      <p:sp>
        <p:nvSpPr>
          <p:cNvPr id="4" name="Text Placeholder 3"/>
          <p:cNvSpPr>
            <a:spLocks noGrp="1"/>
          </p:cNvSpPr>
          <p:nvPr>
            <p:ph type="body" sz="quarter" idx="11"/>
          </p:nvPr>
        </p:nvSpPr>
        <p:spPr/>
        <p:txBody>
          <a:bodyPr/>
          <a:lstStyle/>
          <a:p>
            <a:endParaRPr lang="tr" dirty="0">
              <a:latin typeface="Verdana" charset="0"/>
              <a:cs typeface="Verdana" charset="0"/>
            </a:endParaRPr>
          </a:p>
          <a:p>
            <a:pPr algn="r" rtl="0"/>
            <a:r>
              <a:rPr lang="tr" b="0" i="0" u="none" baseline="0">
                <a:latin typeface="Verdana" charset="0"/>
                <a:cs typeface="Verdana" charset="0"/>
              </a:rPr>
              <a:t>Oturum hedefleri</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9623910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44624"/>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Telif Hakkı ve İlgili Hakların İhlali ("telif hakkı ihlali...")</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500" b="0" i="0" u="none" baseline="0"/>
              <a:t>1) Taraflardan her biri, </a:t>
            </a:r>
            <a:r>
              <a:rPr lang="tr" sz="1500" b="1" i="0" u="none" baseline="0">
                <a:solidFill>
                  <a:srgbClr val="FF0000"/>
                </a:solidFill>
              </a:rPr>
              <a:t>Edebiyat ve Sanat Eserlerinin Korunmasına İlişkin Bern Sözleşmesini revize eden 24 Temmuz 1971 tarihli Paris Sözleşmesi, Fikri Mülkiyet Haklarının Ticari Unsurlarına Dair Anlaşma ve WIPO Telif Hakkı Antlaşması kapsamındaki yükümlülükleri uyarınca</a:t>
            </a:r>
            <a:r>
              <a:rPr lang="tr" sz="1500" b="0" i="0" u="none" baseline="0"/>
              <a:t>, bu sözleşmelerin bahşettiği manevi haklar hariç olmak üzere, </a:t>
            </a:r>
            <a:r>
              <a:rPr lang="tr" sz="1500" b="1" i="0" u="none" baseline="0">
                <a:solidFill>
                  <a:srgbClr val="FF0000"/>
                </a:solidFill>
              </a:rPr>
              <a:t>kendi iç hukukunda tanımlandığı</a:t>
            </a:r>
            <a:r>
              <a:rPr lang="tr" sz="1500" b="0" i="0" u="none" baseline="0"/>
              <a:t> şekilde, </a:t>
            </a:r>
            <a:r>
              <a:rPr lang="tr" sz="1500" b="1" i="0" u="none" baseline="0">
                <a:solidFill>
                  <a:srgbClr val="FF0000"/>
                </a:solidFill>
              </a:rPr>
              <a:t>kasıtlı olarak</a:t>
            </a:r>
            <a:r>
              <a:rPr lang="tr" sz="1500" b="0" i="0" u="none" baseline="0"/>
              <a:t> ticari bir ölçekte ve </a:t>
            </a:r>
            <a:r>
              <a:rPr lang="tr" sz="1500" b="1" i="0" u="none" baseline="0">
                <a:solidFill>
                  <a:srgbClr val="FF0000"/>
                </a:solidFill>
              </a:rPr>
              <a:t>bir bilgisayar sistemi aracılığıyla</a:t>
            </a:r>
            <a:r>
              <a:rPr lang="tr" sz="1500" b="0" i="0" u="none" baseline="0"/>
              <a:t> gerçekleştirilen </a:t>
            </a:r>
            <a:r>
              <a:rPr lang="tr" sz="1500" b="1" i="0" u="none" baseline="0">
                <a:solidFill>
                  <a:srgbClr val="FF0000"/>
                </a:solidFill>
              </a:rPr>
              <a:t>telif hakkı ihlalini</a:t>
            </a:r>
            <a:r>
              <a:rPr lang="tr" sz="1500" b="0" i="0" u="none" baseline="0"/>
              <a:t> kendi iç hukukunda ceza gerektiren bir suç olarak belirlemek için gerekli olabilecek yasal ve diğer önlemleri alacaktır.</a:t>
            </a:r>
            <a:endParaRPr lang="tr" sz="1500" b="1" dirty="0">
              <a:solidFill>
                <a:srgbClr val="FF0000"/>
              </a:solidFill>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653280" y="1336957"/>
            <a:ext cx="3992880" cy="2631490"/>
          </a:xfrm>
          <a:prstGeom prst="rect">
            <a:avLst/>
          </a:prstGeom>
        </p:spPr>
        <p:txBody>
          <a:bodyPr wrap="square">
            <a:spAutoFit/>
          </a:bodyPr>
          <a:lstStyle/>
          <a:p>
            <a:pPr marL="342900" indent="-342900" algn="just" rtl="0">
              <a:buFont typeface="Wingdings" pitchFamily="2" charset="2"/>
              <a:buChar char="ü"/>
            </a:pPr>
            <a:r>
              <a:rPr lang="tr" sz="1500" b="0" i="0" u="none" baseline="0"/>
              <a:t>Maddede belirtilen sözleşmelerden kaynaklanan telif hakkı ve ilgili hakların bir bilgisayar sistemi aracılığıyla ve ticari bir ölçekte gerçekleştirilen kasıtlı ihlalleri suç sayılmaktadır</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Hüküm, yalnızca, uluslararası yükümlülükler uyarınca çıkarılan mevcut telif hakkı yasalarının bilgisayar sistemleri aracılığıyla gerçekleştirilen eylemler için geçerli olmasını sağlar</a:t>
            </a:r>
          </a:p>
        </p:txBody>
      </p:sp>
    </p:spTree>
    <p:extLst>
      <p:ext uri="{BB962C8B-B14F-4D97-AF65-F5344CB8AC3E}">
        <p14:creationId xmlns:p14="http://schemas.microsoft.com/office/powerpoint/2010/main" val="28600292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511300" y="7112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Telif Hakkı ve İlgili </a:t>
            </a:r>
          </a:p>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Hakların İhlali ("ticari bir ölçekte")</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500" b="0" i="0" u="none" baseline="0"/>
              <a:t>1) Taraflardan her biri, Edebiyat ve Sanat Eserlerinin Korunmasına İlişkin Bern Sözleşmesini revize eden 24 Temmuz 1971 tarihli Paris Sözleşmesi, Fikri Mülkiyet Haklarının Ticari Unsurlarına Dair Anlaşma ve WIPO Telif Hakkı Antlaşması kapsamındaki yükümlülükleri uyarınca, bu sözleşmelerin bahşettiği manevi haklar hariç olmak üzere, kendi iç hukukunda tanımlandığı şekilde, kasıtlı olarak </a:t>
            </a:r>
            <a:r>
              <a:rPr lang="tr" sz="1500" b="1" i="0" u="none" baseline="0">
                <a:solidFill>
                  <a:srgbClr val="FF0000"/>
                </a:solidFill>
              </a:rPr>
              <a:t>ticari bir ölçekte</a:t>
            </a:r>
            <a:r>
              <a:rPr lang="tr" sz="1500" b="0" i="0" u="none" baseline="0"/>
              <a:t> ve bir bilgisayar sistemi aracılığıyla gerçekleştirilen telif hakkı ihlalini kendi iç hukukunda ceza gerektiren bir suç olarak belirlemek için gerekli olabilecek yasal ve diğer önlemleri alacaktır. </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622800" y="1336957"/>
            <a:ext cx="4003040" cy="1815882"/>
          </a:xfrm>
          <a:prstGeom prst="rect">
            <a:avLst/>
          </a:prstGeom>
        </p:spPr>
        <p:txBody>
          <a:bodyPr wrap="square">
            <a:spAutoFit/>
          </a:bodyPr>
          <a:lstStyle/>
          <a:p>
            <a:pPr marL="342900" indent="-342900" algn="just" rtl="0">
              <a:buFont typeface="Wingdings" pitchFamily="2" charset="2"/>
              <a:buChar char="ü"/>
            </a:pPr>
            <a:r>
              <a:rPr lang="tr" sz="1600" b="0" i="0" u="none" baseline="0"/>
              <a:t>TRIPS Sözleşmesi Madde 61'e uygun </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Ticari ölçekte içerik korsanlığıyla ilgili </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Taraflar, ticari ölçekte korsanlık eşiğinin ötesine geçip diğer telif hakkı ihlali durumlarını da suç sayabilir</a:t>
            </a:r>
          </a:p>
        </p:txBody>
      </p:sp>
    </p:spTree>
    <p:extLst>
      <p:ext uri="{BB962C8B-B14F-4D97-AF65-F5344CB8AC3E}">
        <p14:creationId xmlns:p14="http://schemas.microsoft.com/office/powerpoint/2010/main" val="10621639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13510" y="129540"/>
            <a:ext cx="76327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b="0" i="0" u="none" baseline="0">
                <a:solidFill>
                  <a:schemeClr val="bg1"/>
                </a:solidFill>
                <a:latin typeface="Verdana" panose="020B0604030504040204" pitchFamily="34" charset="0"/>
                <a:ea typeface="Verdana" panose="020B0604030504040204" pitchFamily="34" charset="0"/>
                <a:cs typeface="Verdana" charset="0"/>
              </a:rPr>
              <a:t>Telif Hakkı ve İlgili Hakların İhlali ("ilgili hakların ihlali...")</a:t>
            </a:r>
          </a:p>
        </p:txBody>
      </p:sp>
      <p:sp>
        <p:nvSpPr>
          <p:cNvPr id="5" name="Rectangle 4">
            <a:extLst>
              <a:ext uri="{FF2B5EF4-FFF2-40B4-BE49-F238E27FC236}">
                <a16:creationId xmlns:a16="http://schemas.microsoft.com/office/drawing/2014/main" id="{7FA81925-418B-D44C-9255-2AEBBFBC0ADA}"/>
              </a:ext>
            </a:extLst>
          </p:cNvPr>
          <p:cNvSpPr/>
          <p:nvPr/>
        </p:nvSpPr>
        <p:spPr>
          <a:xfrm>
            <a:off x="149437" y="1336957"/>
            <a:ext cx="3889351" cy="4247317"/>
          </a:xfrm>
          <a:prstGeom prst="rect">
            <a:avLst/>
          </a:prstGeom>
        </p:spPr>
        <p:txBody>
          <a:bodyPr wrap="square">
            <a:spAutoFit/>
          </a:bodyPr>
          <a:lstStyle/>
          <a:p>
            <a:pPr marL="342900" indent="-342900" algn="just" rtl="0">
              <a:buFont typeface="Wingdings" pitchFamily="2" charset="2"/>
              <a:buChar char="Ø"/>
            </a:pPr>
            <a:r>
              <a:rPr lang="tr" sz="1500" b="0" i="0" u="none" baseline="0"/>
              <a:t>2) Taraflardan her biri, </a:t>
            </a:r>
            <a:r>
              <a:rPr lang="tr" sz="1500" b="1" i="0" u="none" baseline="0">
                <a:solidFill>
                  <a:srgbClr val="FF0000"/>
                </a:solidFill>
              </a:rPr>
              <a:t>İcracı Sanatçılar, Fonogram Yapımcıları ve Yayın Kuruluşlarının Korunmasına Dair Uluslararası Sözleşme (Roma Sözleşmesi), Fikri Mülkiyet Haklarının Ticari Unsurlarına Dair Anlaşma ve WIPO İcra ve Fonogramlar Antlaşması</a:t>
            </a:r>
            <a:r>
              <a:rPr lang="tr" sz="1500" b="0" i="0" u="none" baseline="0"/>
              <a:t> kapsamındaki yükümlülükleri uyarınca, bu sözleşmelerin bahşettiği manevi haklar hariç olmak üzere, kendi iç hukukunda tanımlandığı şekilde, </a:t>
            </a:r>
            <a:r>
              <a:rPr lang="tr" sz="1500" b="1" i="0" u="none" baseline="0">
                <a:solidFill>
                  <a:srgbClr val="FF0000"/>
                </a:solidFill>
              </a:rPr>
              <a:t>kasıtlı olarak</a:t>
            </a:r>
            <a:r>
              <a:rPr lang="tr" sz="1500" b="0" i="0" u="none" baseline="0"/>
              <a:t> </a:t>
            </a:r>
            <a:r>
              <a:rPr lang="tr" sz="1500" b="1" i="0" u="none" baseline="0">
                <a:solidFill>
                  <a:srgbClr val="FF0000"/>
                </a:solidFill>
              </a:rPr>
              <a:t>ticari bir ölçekte</a:t>
            </a:r>
            <a:r>
              <a:rPr lang="tr" sz="1500" b="0" i="0" u="none" baseline="0"/>
              <a:t> ve </a:t>
            </a:r>
            <a:r>
              <a:rPr lang="tr" sz="1500" b="1" i="0" u="none" baseline="0">
                <a:solidFill>
                  <a:srgbClr val="FF0000"/>
                </a:solidFill>
              </a:rPr>
              <a:t>bir bilgisayar sistemi aracılığıyla</a:t>
            </a:r>
            <a:r>
              <a:rPr lang="tr" sz="1500" b="0" i="0" u="none" baseline="0"/>
              <a:t> gerçekleştirilen </a:t>
            </a:r>
            <a:r>
              <a:rPr lang="tr" sz="1500" b="1" i="0" u="none" baseline="0">
                <a:solidFill>
                  <a:srgbClr val="FF0000"/>
                </a:solidFill>
              </a:rPr>
              <a:t>ilgili hakların ihlalini</a:t>
            </a:r>
            <a:r>
              <a:rPr lang="tr" sz="1500" b="0" i="0" u="none" baseline="0"/>
              <a:t> kendi iç hukukunda ceza gerektiren bir suç olarak belirlemek için gerekli olabilecek yasal ve diğer önlemleri alacaktır.</a:t>
            </a:r>
            <a:endParaRPr lang="tr" sz="1500" b="1" dirty="0">
              <a:solidFill>
                <a:srgbClr val="FF0000"/>
              </a:solidFill>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575968" y="1336957"/>
            <a:ext cx="4245839" cy="2400657"/>
          </a:xfrm>
          <a:prstGeom prst="rect">
            <a:avLst/>
          </a:prstGeom>
        </p:spPr>
        <p:txBody>
          <a:bodyPr wrap="square">
            <a:spAutoFit/>
          </a:bodyPr>
          <a:lstStyle/>
          <a:p>
            <a:pPr marL="342900" indent="-342900" algn="just" rtl="0">
              <a:buFont typeface="Wingdings" pitchFamily="2" charset="2"/>
              <a:buChar char="ü"/>
            </a:pPr>
            <a:r>
              <a:rPr lang="tr" sz="1500" b="0" i="0" u="none" baseline="0"/>
              <a:t>Maddede belirtilen sözleşmelerden kaynaklanan ilgili hakların bir bilgisayar sistemi aracılığıyla ve ticari bir ölçekte gerçekleştirilen kasıtlı ihlalleri suç sayılmaktadır</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Hüküm, yalnızca, uluslararası yükümlülükler uyarınca çıkarılan mevcut ilgili hakların ihlaline ilişkin yasalarının bilgisayar sistemleri aracılığıyla gerçekleştirilen eylemler için geçerli olmasını sağlar</a:t>
            </a:r>
          </a:p>
        </p:txBody>
      </p:sp>
    </p:spTree>
    <p:extLst>
      <p:ext uri="{BB962C8B-B14F-4D97-AF65-F5344CB8AC3E}">
        <p14:creationId xmlns:p14="http://schemas.microsoft.com/office/powerpoint/2010/main" val="32970798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511300" y="13970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Telif Hakkı ve İlgili Hakların İhlali ("sınırlı durumlarda...")</a:t>
            </a:r>
          </a:p>
        </p:txBody>
      </p:sp>
      <p:sp>
        <p:nvSpPr>
          <p:cNvPr id="6" name="Rectangle 5">
            <a:extLst>
              <a:ext uri="{FF2B5EF4-FFF2-40B4-BE49-F238E27FC236}">
                <a16:creationId xmlns:a16="http://schemas.microsoft.com/office/drawing/2014/main" id="{524B6456-681F-2F44-A01A-AD3514E81BD2}"/>
              </a:ext>
            </a:extLst>
          </p:cNvPr>
          <p:cNvSpPr/>
          <p:nvPr/>
        </p:nvSpPr>
        <p:spPr>
          <a:xfrm>
            <a:off x="4451121" y="1270001"/>
            <a:ext cx="4073119" cy="2400657"/>
          </a:xfrm>
          <a:prstGeom prst="rect">
            <a:avLst/>
          </a:prstGeom>
        </p:spPr>
        <p:txBody>
          <a:bodyPr wrap="square">
            <a:spAutoFit/>
          </a:bodyPr>
          <a:lstStyle/>
          <a:p>
            <a:pPr marL="342900" indent="-342900" algn="just" rtl="0">
              <a:buFont typeface="Wingdings" pitchFamily="2" charset="2"/>
              <a:buChar char="ü"/>
            </a:pPr>
            <a:r>
              <a:rPr lang="tr" sz="1500" b="0" i="0" u="none" baseline="0"/>
              <a:t>Sınırlı durumlar, aşağıdaki gibi durumlarda telif hakkı ve ilgili hakların ihlaline ilişkin cezai sorumluluk yüklenmemesi için gerekçe teşkil edebilir:</a:t>
            </a:r>
          </a:p>
          <a:p>
            <a:pPr algn="just" rtl="0"/>
            <a:endParaRPr lang="tr" sz="1500" dirty="0"/>
          </a:p>
          <a:p>
            <a:pPr marL="800100" lvl="1" indent="-342900" algn="just" rtl="0">
              <a:buFont typeface="Wingdings" pitchFamily="2" charset="2"/>
              <a:buChar char="ü"/>
            </a:pPr>
            <a:r>
              <a:rPr lang="tr" sz="1500" b="0" i="0" u="none" baseline="0"/>
              <a:t>Paralel ithalat</a:t>
            </a:r>
          </a:p>
          <a:p>
            <a:pPr marL="800100" lvl="1" indent="-342900" algn="just" rtl="0">
              <a:buFont typeface="Wingdings" pitchFamily="2" charset="2"/>
              <a:buChar char="ü"/>
            </a:pPr>
            <a:r>
              <a:rPr lang="tr" sz="1500" b="0" i="0" u="none" baseline="0"/>
              <a:t>Kiralama hakları</a:t>
            </a:r>
          </a:p>
          <a:p>
            <a:pPr marL="800100" lvl="1"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Ancak, bu durumda etkili yasal çözüm yolları (örneğin sivil veya idari tedbirler) mevcut olmalıdır </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2400657"/>
          </a:xfrm>
          <a:prstGeom prst="rect">
            <a:avLst/>
          </a:prstGeom>
        </p:spPr>
        <p:txBody>
          <a:bodyPr wrap="square">
            <a:spAutoFit/>
          </a:bodyPr>
          <a:lstStyle/>
          <a:p>
            <a:pPr marL="342900" indent="-342900" algn="just" rtl="0">
              <a:buFont typeface="Wingdings" pitchFamily="2" charset="2"/>
              <a:buChar char="Ø"/>
            </a:pPr>
            <a:r>
              <a:rPr lang="tr" sz="1500" b="0" i="0" u="none" baseline="0"/>
              <a:t>3) Bir Taraf, </a:t>
            </a:r>
            <a:r>
              <a:rPr lang="tr" sz="1500" b="1" i="0" u="none" baseline="0">
                <a:solidFill>
                  <a:srgbClr val="FF0000"/>
                </a:solidFill>
              </a:rPr>
              <a:t>başka etkili yasal çözüm yollarının</a:t>
            </a:r>
            <a:r>
              <a:rPr lang="tr" sz="1500" b="0" i="0" u="none" baseline="0"/>
              <a:t> olması ve bu çekincenin Tarafı bu maddede paragraf 1 ve 2'de belirtilen uluslararası belgelerde öngörülen </a:t>
            </a:r>
            <a:r>
              <a:rPr lang="tr" sz="1500" b="1" i="0" u="none" baseline="0">
                <a:solidFill>
                  <a:srgbClr val="FF0000"/>
                </a:solidFill>
              </a:rPr>
              <a:t>uluslararası yükümlülüklerden muaf tutmaması</a:t>
            </a:r>
            <a:r>
              <a:rPr lang="tr" sz="1500" b="0" i="0" u="none" baseline="0"/>
              <a:t> şartıyla, </a:t>
            </a:r>
            <a:r>
              <a:rPr lang="tr" sz="1500" b="1" i="0" u="none" baseline="0">
                <a:solidFill>
                  <a:srgbClr val="FF0000"/>
                </a:solidFill>
              </a:rPr>
              <a:t>sınırlı durumlarda</a:t>
            </a:r>
            <a:r>
              <a:rPr lang="tr" sz="1500" b="0" i="0" u="none" baseline="0"/>
              <a:t> bu maddedeki paragraf 1 ve 2 kapsamında cezai sorumluluk yüklememe hakkını saklı tutabilir.</a:t>
            </a:r>
            <a:endParaRPr lang="tr" sz="1500" dirty="0"/>
          </a:p>
        </p:txBody>
      </p:sp>
    </p:spTree>
    <p:extLst>
      <p:ext uri="{BB962C8B-B14F-4D97-AF65-F5344CB8AC3E}">
        <p14:creationId xmlns:p14="http://schemas.microsoft.com/office/powerpoint/2010/main" val="11205237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tr" sz="3200" b="1" i="0" u="none" baseline="0">
                <a:latin typeface="+mn-lt"/>
              </a:rPr>
              <a:t>TALİ SORUMLULUK</a:t>
            </a:r>
          </a:p>
        </p:txBody>
      </p:sp>
      <p:sp>
        <p:nvSpPr>
          <p:cNvPr id="3" name="Text Placeholder 2"/>
          <p:cNvSpPr>
            <a:spLocks noGrp="1"/>
          </p:cNvSpPr>
          <p:nvPr>
            <p:ph type="body" idx="1"/>
          </p:nvPr>
        </p:nvSpPr>
        <p:spPr/>
        <p:txBody>
          <a:bodyPr/>
          <a:lstStyle/>
          <a:p>
            <a:pPr algn="l" rtl="0"/>
            <a:r>
              <a:rPr lang="tr" b="0" i="0" u="none" baseline="0">
                <a:latin typeface="Verdana" panose="020B0604030504040204" pitchFamily="34" charset="0"/>
                <a:ea typeface="Verdana" panose="020B0604030504040204" pitchFamily="34" charset="0"/>
              </a:rPr>
              <a:t>Budapeşte Sözleşmesinin Maddi Hukuk Hükümleri (Kısım 2)</a:t>
            </a:r>
          </a:p>
          <a:p>
            <a:endParaRPr lang="tr" dirty="0"/>
          </a:p>
        </p:txBody>
      </p:sp>
      <p:sp>
        <p:nvSpPr>
          <p:cNvPr id="4" name="Slide Number Placeholder 3"/>
          <p:cNvSpPr>
            <a:spLocks noGrp="1"/>
          </p:cNvSpPr>
          <p:nvPr>
            <p:ph type="sldNum" sz="quarter" idx="10"/>
          </p:nvPr>
        </p:nvSpPr>
        <p:spPr/>
        <p:txBody>
          <a:bodyPr/>
          <a:lstStyle/>
          <a:p>
            <a:pPr algn="r" rtl="0"/>
            <a:fld id="{49C04F3A-82BD-4011-AADB-1F79FD7DF4BC}" type="slidenum">
              <a:rPr/>
              <a:pPr/>
              <a:t>44</a:t>
            </a:fld>
            <a:endParaRPr lang="tr" dirty="0"/>
          </a:p>
        </p:txBody>
      </p:sp>
      <p:sp>
        <p:nvSpPr>
          <p:cNvPr id="5" name="Text Placeholder 4"/>
          <p:cNvSpPr>
            <a:spLocks noGrp="1"/>
          </p:cNvSpPr>
          <p:nvPr>
            <p:ph type="body" sz="quarter" idx="11"/>
          </p:nvPr>
        </p:nvSpPr>
        <p:spPr/>
        <p:txBody>
          <a:bodyPr>
            <a:normAutofit lnSpcReduction="10000"/>
          </a:bodyPr>
          <a:lstStyle/>
          <a:p>
            <a:endParaRPr lang="tr" dirty="0">
              <a:latin typeface="Verdana" charset="0"/>
              <a:cs typeface="Verdana" charset="0"/>
            </a:endParaRPr>
          </a:p>
          <a:p>
            <a:pPr algn="r" rtl="0"/>
            <a:r>
              <a:rPr lang="tr" b="0" i="0" u="none" baseline="0">
                <a:latin typeface="Verdana" charset="0"/>
                <a:cs typeface="Verdana" charset="0"/>
              </a:rPr>
              <a:t>Bölüm 5</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2629996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88176"/>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600" b="0" i="0" u="none" baseline="0">
                <a:solidFill>
                  <a:schemeClr val="bg1"/>
                </a:solidFill>
                <a:latin typeface="Verdana" panose="020B0604030504040204" pitchFamily="34" charset="0"/>
                <a:ea typeface="Verdana" panose="020B0604030504040204" pitchFamily="34" charset="0"/>
                <a:cs typeface="Verdana" charset="0"/>
              </a:rPr>
              <a:t>Teşebbüs ve Yardım veya Yataklık ("kasıtlı olarak yardım ve yataklık...")</a:t>
            </a:r>
          </a:p>
        </p:txBody>
      </p:sp>
      <p:sp>
        <p:nvSpPr>
          <p:cNvPr id="5" name="Rectangle 4">
            <a:extLst>
              <a:ext uri="{FF2B5EF4-FFF2-40B4-BE49-F238E27FC236}">
                <a16:creationId xmlns:a16="http://schemas.microsoft.com/office/drawing/2014/main" id="{7FA81925-418B-D44C-9255-2AEBBFBC0ADA}"/>
              </a:ext>
            </a:extLst>
          </p:cNvPr>
          <p:cNvSpPr/>
          <p:nvPr/>
        </p:nvSpPr>
        <p:spPr>
          <a:xfrm>
            <a:off x="281517" y="1302314"/>
            <a:ext cx="3889351" cy="5170646"/>
          </a:xfrm>
          <a:prstGeom prst="rect">
            <a:avLst/>
          </a:prstGeom>
        </p:spPr>
        <p:txBody>
          <a:bodyPr wrap="square">
            <a:spAutoFit/>
          </a:bodyPr>
          <a:lstStyle/>
          <a:p>
            <a:pPr marL="342900" indent="-342900" algn="just" rtl="0">
              <a:buFont typeface="Wingdings" pitchFamily="2" charset="2"/>
              <a:buChar char="Ø"/>
            </a:pPr>
            <a:r>
              <a:rPr lang="tr" sz="1500" b="0" i="0" u="none" baseline="0"/>
              <a:t>1) Taraflardan her biri, bu Sözleşmede Madde 2-10 arasında belirlenen suçlardan herhangi birinin </a:t>
            </a:r>
            <a:r>
              <a:rPr lang="tr" sz="1500" b="1" i="0" u="none" baseline="0">
                <a:solidFill>
                  <a:srgbClr val="FF0000"/>
                </a:solidFill>
              </a:rPr>
              <a:t>işlenmesi amacıyla</a:t>
            </a:r>
            <a:r>
              <a:rPr lang="tr" sz="1500" b="0" i="0" u="none" baseline="0"/>
              <a:t> suçun failine </a:t>
            </a:r>
            <a:r>
              <a:rPr lang="tr" sz="1500" b="1" i="0" u="none" baseline="0">
                <a:solidFill>
                  <a:srgbClr val="FF0000"/>
                </a:solidFill>
              </a:rPr>
              <a:t>kasıtlı olarak yardım veya yataklık etme</a:t>
            </a:r>
            <a:r>
              <a:rPr lang="tr" sz="1500" b="0" i="0" u="none" baseline="0"/>
              <a:t> eylemini kendi iç hukukunda ceza gerektiren bir suç olarak belirlemek için gerekli olabilecek yasal ve diğer önlemleri alacaktır.</a:t>
            </a:r>
          </a:p>
          <a:p>
            <a:pPr marL="342900" indent="-342900" algn="just" rtl="0">
              <a:buFont typeface="Wingdings" pitchFamily="2" charset="2"/>
              <a:buChar char="Ø"/>
            </a:pPr>
            <a:endParaRPr lang="tr" sz="1500" dirty="0"/>
          </a:p>
          <a:p>
            <a:pPr marL="342900" indent="-342900" algn="just" rtl="0">
              <a:buFont typeface="Wingdings" pitchFamily="2" charset="2"/>
              <a:buChar char="Ø"/>
            </a:pPr>
            <a:r>
              <a:rPr lang="tr" sz="1500" b="0" i="0" u="none" baseline="0"/>
              <a:t>2) Taraflardan her biri, bu Sözleşmede Madde 3, 4, 5, 7, 8 ve 9.1.a ve c'de belirlenen suçlardan herhangi birini kasıtlı olarak işleme teşebbüsünü kendi iç hukukunda ceza gerektiren bir suç olarak belirlemek için gerekli olabilecek yasal ve diğer önlemleri alacaktır. </a:t>
            </a:r>
          </a:p>
          <a:p>
            <a:pPr marL="342900" indent="-342900" algn="just" rtl="0">
              <a:buFont typeface="Wingdings" pitchFamily="2" charset="2"/>
              <a:buChar char="Ø"/>
            </a:pPr>
            <a:endParaRPr lang="tr" sz="1500" dirty="0"/>
          </a:p>
          <a:p>
            <a:pPr marL="342900" indent="-342900" algn="just" rtl="0">
              <a:buFont typeface="Wingdings" pitchFamily="2" charset="2"/>
              <a:buChar char="Ø"/>
            </a:pPr>
            <a:r>
              <a:rPr lang="tr" sz="1500" b="0" i="0" u="none" baseline="0"/>
              <a:t>3) Taraflardan her biri, bu maddenin 2. paragrafını tamamen veya kısmen uygulamama hakkını saklı tutabilir.</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815840" y="1336957"/>
            <a:ext cx="3779520" cy="3046988"/>
          </a:xfrm>
          <a:prstGeom prst="rect">
            <a:avLst/>
          </a:prstGeom>
        </p:spPr>
        <p:txBody>
          <a:bodyPr wrap="square">
            <a:spAutoFit/>
          </a:bodyPr>
          <a:lstStyle/>
          <a:p>
            <a:pPr marL="342900" indent="-342900" algn="just" rtl="0">
              <a:buFont typeface="Wingdings" pitchFamily="2" charset="2"/>
              <a:buChar char="ü"/>
            </a:pPr>
            <a:r>
              <a:rPr lang="tr" sz="1600" b="0" i="0" u="none" baseline="0"/>
              <a:t>Budapeşte Sözleşmesi, hükümlerinde belirlenen suçlardan herhangi birinin işlenmesine yardım veya yataklık edilmesinin suç sayılmasını öngörür </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Suçun kasıtlı olarak işlenmesi gerekir </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Bir suçun işlenmesi için gerekli imkanları sağlayan ancak suç işleme niyeti olmayan bir servis sağlayıcısına sorumluluk yüklenemez </a:t>
            </a:r>
          </a:p>
        </p:txBody>
      </p:sp>
    </p:spTree>
    <p:extLst>
      <p:ext uri="{BB962C8B-B14F-4D97-AF65-F5344CB8AC3E}">
        <p14:creationId xmlns:p14="http://schemas.microsoft.com/office/powerpoint/2010/main" val="221156020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88176"/>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Teşebbüs ve Yardım veya Yataklık </a:t>
            </a:r>
          </a:p>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("işleme teşebbüsü...")</a:t>
            </a:r>
          </a:p>
        </p:txBody>
      </p:sp>
      <p:sp>
        <p:nvSpPr>
          <p:cNvPr id="5" name="Rectangle 4">
            <a:extLst>
              <a:ext uri="{FF2B5EF4-FFF2-40B4-BE49-F238E27FC236}">
                <a16:creationId xmlns:a16="http://schemas.microsoft.com/office/drawing/2014/main" id="{7FA81925-418B-D44C-9255-2AEBBFBC0ADA}"/>
              </a:ext>
            </a:extLst>
          </p:cNvPr>
          <p:cNvSpPr/>
          <p:nvPr/>
        </p:nvSpPr>
        <p:spPr>
          <a:xfrm>
            <a:off x="210397" y="1336957"/>
            <a:ext cx="3889351" cy="5170646"/>
          </a:xfrm>
          <a:prstGeom prst="rect">
            <a:avLst/>
          </a:prstGeom>
        </p:spPr>
        <p:txBody>
          <a:bodyPr wrap="square">
            <a:spAutoFit/>
          </a:bodyPr>
          <a:lstStyle/>
          <a:p>
            <a:pPr marL="342900" indent="-342900" algn="just" rtl="0">
              <a:buFont typeface="Wingdings" pitchFamily="2" charset="2"/>
              <a:buChar char="Ø"/>
            </a:pPr>
            <a:r>
              <a:rPr lang="tr" sz="1500" b="0" i="0" u="none" baseline="0"/>
              <a:t>1) Taraflardan her biri, bu Sözleşmede Madde 2-10 arasında belirlenen suçlardan herhangi birinin işlenmesi amacıyla suçun failine kasıtlı olarak yardım veya yataklık etme eylemini kendi iç hukukunda ceza gerektiren bir suç olarak belirlemek için gerekli olabilecek yasal ve diğer önlemleri alacaktır. </a:t>
            </a:r>
          </a:p>
          <a:p>
            <a:pPr marL="342900" indent="-342900" algn="just" rtl="0">
              <a:buFont typeface="Wingdings" pitchFamily="2" charset="2"/>
              <a:buChar char="Ø"/>
            </a:pPr>
            <a:endParaRPr lang="tr" sz="1500" dirty="0"/>
          </a:p>
          <a:p>
            <a:pPr marL="342900" indent="-342900" algn="just" rtl="0">
              <a:buFont typeface="Wingdings" pitchFamily="2" charset="2"/>
              <a:buChar char="Ø"/>
            </a:pPr>
            <a:r>
              <a:rPr lang="tr" sz="1500" b="0" i="0" u="none" baseline="0"/>
              <a:t>2) Taraflardan her biri, bu Sözleşmede </a:t>
            </a:r>
            <a:r>
              <a:rPr lang="tr" sz="1500" b="1" i="0" u="none" baseline="0">
                <a:solidFill>
                  <a:srgbClr val="FF0000"/>
                </a:solidFill>
              </a:rPr>
              <a:t>Madde 3, 4, 5, 7, 8 ve 9.1.a ve c'de</a:t>
            </a:r>
            <a:r>
              <a:rPr lang="tr" sz="1500" b="0" i="0" u="none" baseline="0"/>
              <a:t> belirlenen </a:t>
            </a:r>
            <a:r>
              <a:rPr lang="tr" sz="1500" b="1" i="0" u="none" baseline="0">
                <a:solidFill>
                  <a:srgbClr val="FF0000"/>
                </a:solidFill>
              </a:rPr>
              <a:t>suçlardan herhangi birini kasıtlı olarak işleme teşebbüsünü</a:t>
            </a:r>
            <a:r>
              <a:rPr lang="tr" sz="1500" b="0" i="0" u="none" baseline="0"/>
              <a:t> kendi iç hukukunda ceza gerektiren bir suç olarak belirlemek için gerekli olabilecek yasal ve diğer önlemleri alacaktır. </a:t>
            </a:r>
          </a:p>
          <a:p>
            <a:pPr marL="342900" indent="-342900" algn="just" rtl="0">
              <a:buFont typeface="Wingdings" pitchFamily="2" charset="2"/>
              <a:buChar char="Ø"/>
            </a:pPr>
            <a:endParaRPr lang="tr" sz="1500" dirty="0"/>
          </a:p>
          <a:p>
            <a:pPr marL="342900" indent="-342900" algn="just" rtl="0">
              <a:buFont typeface="Wingdings" pitchFamily="2" charset="2"/>
              <a:buChar char="Ø"/>
            </a:pPr>
            <a:r>
              <a:rPr lang="tr" sz="1500" b="0" i="0" u="none" baseline="0"/>
              <a:t>3) Taraflardan her biri, bu maddenin </a:t>
            </a:r>
            <a:r>
              <a:rPr lang="tr" sz="1500" b="1" i="0" u="none" baseline="0">
                <a:solidFill>
                  <a:srgbClr val="FF0000"/>
                </a:solidFill>
              </a:rPr>
              <a:t>2. paragrafını tamamen veya kısmen uygulamama hakkını saklı tutabilir</a:t>
            </a:r>
            <a:r>
              <a:rPr lang="tr" sz="1500" b="0" i="0" u="none" baseline="0"/>
              <a:t>.</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480560" y="1336957"/>
            <a:ext cx="3992880" cy="3093154"/>
          </a:xfrm>
          <a:prstGeom prst="rect">
            <a:avLst/>
          </a:prstGeom>
        </p:spPr>
        <p:txBody>
          <a:bodyPr wrap="square">
            <a:spAutoFit/>
          </a:bodyPr>
          <a:lstStyle/>
          <a:p>
            <a:pPr marL="342900" indent="-342900" algn="just" rtl="0">
              <a:buFont typeface="Wingdings" pitchFamily="2" charset="2"/>
              <a:buChar char="ü"/>
            </a:pPr>
            <a:r>
              <a:rPr lang="tr" sz="1500" b="0" i="0" u="none" baseline="0"/>
              <a:t>Budapeşte Sözleşmesi, tüm suçları işleme teşebbüslerinin suç sayılmasını öngörmez.</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Çünkü belirli suçları işleme teşebbüsünü tespit etmek zordur (örneğin çocuk pornografisi sunma teşebbüsü) </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Cezai sorumluluğun doğması için teşebbüslerin kasıtlı olması gerekir </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Taraflar, teşebbüsleri tamamen veya kısmen suç saymama konusundan takdir yetkisine sahiptir </a:t>
            </a:r>
          </a:p>
        </p:txBody>
      </p:sp>
    </p:spTree>
    <p:extLst>
      <p:ext uri="{BB962C8B-B14F-4D97-AF65-F5344CB8AC3E}">
        <p14:creationId xmlns:p14="http://schemas.microsoft.com/office/powerpoint/2010/main" val="22327973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389756" y="86152"/>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Kurumsal Sorumluluk </a:t>
            </a:r>
          </a:p>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("tüzel kişinin sorumlu tutulabilmesi...")</a:t>
            </a:r>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360562" cy="3323987"/>
          </a:xfrm>
          <a:prstGeom prst="rect">
            <a:avLst/>
          </a:prstGeom>
        </p:spPr>
        <p:txBody>
          <a:bodyPr wrap="square">
            <a:spAutoFit/>
          </a:bodyPr>
          <a:lstStyle/>
          <a:p>
            <a:pPr marL="342900" indent="-342900" algn="just" rtl="0">
              <a:buFont typeface="Wingdings" pitchFamily="2" charset="2"/>
              <a:buChar char="ü"/>
            </a:pPr>
            <a:r>
              <a:rPr lang="tr" sz="1500" b="0" i="0" u="none" baseline="0"/>
              <a:t>Kurumsal sorumluluğun doğması için dört şartın karşılanması gerekir:</a:t>
            </a:r>
          </a:p>
          <a:p>
            <a:pPr marL="800100" lvl="1" indent="-342900" algn="just" rtl="0">
              <a:buFont typeface="Wingdings" pitchFamily="2" charset="2"/>
              <a:buChar char="ü"/>
            </a:pPr>
            <a:r>
              <a:rPr lang="tr" sz="1500" b="0" i="0" u="none" baseline="0"/>
              <a:t>Budapeşte Sözleşmesi kapsamında suçun işlenmesi</a:t>
            </a:r>
          </a:p>
          <a:p>
            <a:pPr marL="800100" lvl="1" indent="-342900" algn="just" rtl="0">
              <a:buFont typeface="Wingdings" pitchFamily="2" charset="2"/>
              <a:buChar char="ü"/>
            </a:pPr>
            <a:r>
              <a:rPr lang="tr" sz="1500" b="0" i="0" u="none" baseline="0"/>
              <a:t>Suçun tüzel bir kişinin çıkarına işlenmesi</a:t>
            </a:r>
          </a:p>
          <a:p>
            <a:pPr marL="800100" lvl="1" indent="-342900" algn="just" rtl="0">
              <a:buFont typeface="Wingdings" pitchFamily="2" charset="2"/>
              <a:buChar char="ü"/>
            </a:pPr>
            <a:r>
              <a:rPr lang="tr" sz="1500" b="0" i="0" u="none" baseline="0"/>
              <a:t>Suçun kurumda yönetici pozisyonunda bir kişi tarafından işlenmesi </a:t>
            </a:r>
          </a:p>
          <a:p>
            <a:pPr marL="800100" lvl="1" indent="-342900" algn="just" rtl="0">
              <a:buFont typeface="Wingdings" pitchFamily="2" charset="2"/>
              <a:buChar char="ü"/>
            </a:pPr>
            <a:r>
              <a:rPr lang="tr" sz="1500" b="0" i="0" u="none" baseline="0"/>
              <a:t>Yönetici pozisyonundaki öncü kişinin şunlara dayanarak hareket etmiş olması:</a:t>
            </a:r>
          </a:p>
          <a:p>
            <a:pPr marL="1257300" lvl="2" indent="-342900" algn="just" rtl="0">
              <a:buFont typeface="Wingdings" pitchFamily="2" charset="2"/>
              <a:buChar char="ü"/>
            </a:pPr>
            <a:r>
              <a:rPr lang="tr" sz="1500" b="0" i="0" u="none" baseline="0"/>
              <a:t>temsil yetkisi</a:t>
            </a:r>
          </a:p>
          <a:p>
            <a:pPr marL="1257300" lvl="2" indent="-342900" algn="just" rtl="0">
              <a:buFont typeface="Wingdings" pitchFamily="2" charset="2"/>
              <a:buChar char="ü"/>
            </a:pPr>
            <a:r>
              <a:rPr lang="tr" sz="1500" b="0" i="0" u="none" baseline="0"/>
              <a:t>karar alma yetkisi</a:t>
            </a:r>
          </a:p>
          <a:p>
            <a:pPr marL="1257300" lvl="2" indent="-342900" algn="just" rtl="0">
              <a:buFont typeface="Wingdings" pitchFamily="2" charset="2"/>
              <a:buChar char="ü"/>
            </a:pPr>
            <a:r>
              <a:rPr lang="tr" sz="1500" b="0" i="0" u="none" baseline="0"/>
              <a:t>kontrol etme yetkisi</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500" b="0" i="0" u="none" baseline="0"/>
              <a:t>1) Taraflardan her biri, bir kurumda </a:t>
            </a:r>
            <a:r>
              <a:rPr lang="tr" sz="1500" b="1" i="0" u="none" baseline="0">
                <a:solidFill>
                  <a:srgbClr val="FF0000"/>
                </a:solidFill>
              </a:rPr>
              <a:t>yönetici pozisyonuna</a:t>
            </a:r>
            <a:r>
              <a:rPr lang="tr" sz="1500" b="0" i="0" u="none" baseline="0"/>
              <a:t> sahip </a:t>
            </a:r>
            <a:r>
              <a:rPr lang="tr" sz="1500" b="1" i="0" u="none" baseline="0">
                <a:solidFill>
                  <a:srgbClr val="FF0000"/>
                </a:solidFill>
              </a:rPr>
              <a:t>herhangi bir gerçek kişi tarafından söz konusu tüzel kişinin yararına</a:t>
            </a:r>
            <a:r>
              <a:rPr lang="tr" sz="1500" b="0" i="0" u="none" baseline="0"/>
              <a:t>, aşağıdakilere dayalı olarak ve tüzel kişi bünyesindeki bir organın bir parçası olarak ya da bireysel olarak hareket ederek işlenen bu Sözleşme kapsamında belirlenmiş bir suça ilişkin olarak </a:t>
            </a:r>
            <a:r>
              <a:rPr lang="tr" sz="1500" b="1" i="0" u="none" baseline="0">
                <a:solidFill>
                  <a:srgbClr val="FF0000"/>
                </a:solidFill>
              </a:rPr>
              <a:t>tüzel kişinin sorumlu tutulabilmesini</a:t>
            </a:r>
            <a:r>
              <a:rPr lang="tr" sz="1500" b="0" i="0" u="none" baseline="0"/>
              <a:t> sağlamak için gerekli olabilecek yasal ve diğer önlemleri alacaktır: </a:t>
            </a:r>
          </a:p>
          <a:p>
            <a:pPr algn="just" rtl="0"/>
            <a:endParaRPr lang="tr" sz="1500" dirty="0"/>
          </a:p>
          <a:p>
            <a:pPr lvl="1" algn="just" rtl="0"/>
            <a:r>
              <a:rPr lang="tr" sz="1500" b="0" i="0" u="none" baseline="0"/>
              <a:t>a) a tüzel kişiyi </a:t>
            </a:r>
            <a:r>
              <a:rPr lang="tr" sz="1500" b="1" i="0" u="none" baseline="0">
                <a:solidFill>
                  <a:srgbClr val="FF0000"/>
                </a:solidFill>
              </a:rPr>
              <a:t>temsil yetkisi</a:t>
            </a:r>
            <a:r>
              <a:rPr lang="tr" sz="1500" b="0" i="0" u="none" baseline="0"/>
              <a:t>; </a:t>
            </a:r>
          </a:p>
          <a:p>
            <a:pPr lvl="1" algn="just" rtl="0"/>
            <a:r>
              <a:rPr lang="tr" sz="1500" b="0" i="0" u="none" baseline="0"/>
              <a:t>b) tüzel kişi adına </a:t>
            </a:r>
            <a:r>
              <a:rPr lang="tr" sz="1500" b="1" i="0" u="none" baseline="0">
                <a:solidFill>
                  <a:srgbClr val="FF0000"/>
                </a:solidFill>
              </a:rPr>
              <a:t>karar alma yetkisi</a:t>
            </a:r>
            <a:r>
              <a:rPr lang="tr" sz="1500" b="0" i="0" u="none" baseline="0"/>
              <a:t>; </a:t>
            </a:r>
          </a:p>
          <a:p>
            <a:pPr lvl="1" algn="just" rtl="0"/>
            <a:r>
              <a:rPr lang="tr" sz="1500" b="0" i="0" u="none" baseline="0"/>
              <a:t>c) tüzel kişi içinde </a:t>
            </a:r>
            <a:r>
              <a:rPr lang="tr" sz="1500" b="1" i="0" u="none" baseline="0">
                <a:solidFill>
                  <a:srgbClr val="FF0000"/>
                </a:solidFill>
              </a:rPr>
              <a:t>kontrol etme yetkisi</a:t>
            </a:r>
            <a:r>
              <a:rPr lang="tr" sz="1500" b="0" i="0" u="none" baseline="0"/>
              <a:t>.</a:t>
            </a:r>
          </a:p>
        </p:txBody>
      </p:sp>
    </p:spTree>
    <p:extLst>
      <p:ext uri="{BB962C8B-B14F-4D97-AF65-F5344CB8AC3E}">
        <p14:creationId xmlns:p14="http://schemas.microsoft.com/office/powerpoint/2010/main" val="11009739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511300" y="228392"/>
            <a:ext cx="76327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600" b="0" i="0" u="none" baseline="0">
                <a:solidFill>
                  <a:schemeClr val="bg1"/>
                </a:solidFill>
                <a:latin typeface="Verdana" panose="020B0604030504040204" pitchFamily="34" charset="0"/>
                <a:ea typeface="Verdana" panose="020B0604030504040204" pitchFamily="34" charset="0"/>
                <a:cs typeface="Verdana" charset="0"/>
              </a:rPr>
              <a:t>Kurumsal Sorumluluk (“denetim eksikliği…”)</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70537"/>
          </a:xfrm>
          <a:prstGeom prst="rect">
            <a:avLst/>
          </a:prstGeom>
        </p:spPr>
        <p:txBody>
          <a:bodyPr wrap="square">
            <a:spAutoFit/>
          </a:bodyPr>
          <a:lstStyle/>
          <a:p>
            <a:pPr marL="342900" indent="-342900" algn="just" rtl="0">
              <a:buFont typeface="Wingdings" pitchFamily="2" charset="2"/>
              <a:buChar char="Ø"/>
            </a:pPr>
            <a:r>
              <a:rPr lang="tr" sz="1600" b="0" i="0" u="none" baseline="0"/>
              <a:t>2) Bu maddede paragraf 1'de öngörülen durumlara ek olarak, Taraflardan her biri, </a:t>
            </a:r>
            <a:r>
              <a:rPr lang="tr" sz="1600" b="1" i="0" u="none" baseline="0">
                <a:solidFill>
                  <a:srgbClr val="FF0000"/>
                </a:solidFill>
              </a:rPr>
              <a:t>paragraf 1'de belirtilen gerçek bir kişinin denetim veya kontrol eksikliğinin</a:t>
            </a:r>
            <a:r>
              <a:rPr lang="tr" sz="1600" b="0" i="0" u="none" baseline="0"/>
              <a:t>, </a:t>
            </a:r>
            <a:r>
              <a:rPr lang="tr" sz="1600" b="1" i="0" u="none" baseline="0">
                <a:solidFill>
                  <a:srgbClr val="FF0000"/>
                </a:solidFill>
              </a:rPr>
              <a:t>tüzel kişinin yetkisi altında hareket eden gerçek kişi tarafından o tüzel kişinin yararına</a:t>
            </a:r>
            <a:r>
              <a:rPr lang="tr" sz="1600" b="0" i="0" u="none" baseline="0"/>
              <a:t> Sözleşmede belirlenen bir suçun </a:t>
            </a:r>
            <a:r>
              <a:rPr lang="tr" sz="1600" b="1" i="0" u="none" baseline="0">
                <a:solidFill>
                  <a:srgbClr val="FF0000"/>
                </a:solidFill>
              </a:rPr>
              <a:t>işlenmesini</a:t>
            </a:r>
            <a:r>
              <a:rPr lang="tr" sz="1600" b="0" i="0" u="none" baseline="0"/>
              <a:t> </a:t>
            </a:r>
            <a:r>
              <a:rPr lang="tr" sz="1600" b="1" i="0" u="none" baseline="0">
                <a:solidFill>
                  <a:srgbClr val="FF0000"/>
                </a:solidFill>
              </a:rPr>
              <a:t>mümkün kıldığı</a:t>
            </a:r>
            <a:r>
              <a:rPr lang="tr" sz="1600" b="0" i="0" u="none" baseline="0"/>
              <a:t> durumlarda tüzel kişinin sorumlu tutulabilmesini sağlamak için gerekli olabilecek yasal ve diğer önlemleri alacaktır. </a:t>
            </a:r>
          </a:p>
          <a:p>
            <a:pPr marL="342900" indent="-342900" algn="just" rtl="0">
              <a:buFont typeface="Wingdings" pitchFamily="2" charset="2"/>
              <a:buChar char="Ø"/>
            </a:pPr>
            <a:r>
              <a:rPr lang="tr" sz="1600" b="0" i="0" u="none" baseline="0"/>
              <a:t>3) Tarafın hukuki ilkelerine tabi olarak, tüzel bir kişinin sorumluluğu cezai, hukuki veya idari olabilir. </a:t>
            </a:r>
          </a:p>
          <a:p>
            <a:pPr marL="342900" indent="-342900" algn="just" rtl="0">
              <a:buFont typeface="Wingdings" pitchFamily="2" charset="2"/>
              <a:buChar char="Ø"/>
            </a:pPr>
            <a:r>
              <a:rPr lang="tr" sz="1600" b="0" i="0" u="none" baseline="0"/>
              <a:t>4) Bu sorumluluk, suçu işleyen gerçek kişilerin cezai sorumluluğuna halel getirmez.</a:t>
            </a:r>
          </a:p>
        </p:txBody>
      </p:sp>
      <p:sp>
        <p:nvSpPr>
          <p:cNvPr id="6" name="Rectangle 5">
            <a:extLst>
              <a:ext uri="{FF2B5EF4-FFF2-40B4-BE49-F238E27FC236}">
                <a16:creationId xmlns:a16="http://schemas.microsoft.com/office/drawing/2014/main" id="{524B6456-681F-2F44-A01A-AD3514E81BD2}"/>
              </a:ext>
            </a:extLst>
          </p:cNvPr>
          <p:cNvSpPr/>
          <p:nvPr/>
        </p:nvSpPr>
        <p:spPr>
          <a:xfrm>
            <a:off x="4417678" y="1336957"/>
            <a:ext cx="4147202" cy="3323987"/>
          </a:xfrm>
          <a:prstGeom prst="rect">
            <a:avLst/>
          </a:prstGeom>
        </p:spPr>
        <p:txBody>
          <a:bodyPr wrap="square">
            <a:spAutoFit/>
          </a:bodyPr>
          <a:lstStyle/>
          <a:p>
            <a:pPr marL="342900" indent="-342900" algn="just" rtl="0">
              <a:buFont typeface="Wingdings" pitchFamily="2" charset="2"/>
              <a:buChar char="ü"/>
            </a:pPr>
            <a:r>
              <a:rPr lang="tr" sz="1500" b="0" i="0" u="none" baseline="0"/>
              <a:t>Tüzel kişi, aşağıdaki durumlarda öncü kişi dışındaki bir kişi tarafından işlenen suçtan da sorumlu tutulabilir (örneğin, yetki kapsamında hareket eden bir çalışan veya temsilci):</a:t>
            </a:r>
          </a:p>
          <a:p>
            <a:pPr marL="800100" lvl="1" indent="-342900" algn="just" rtl="0">
              <a:buFont typeface="Wingdings" pitchFamily="2" charset="2"/>
              <a:buChar char="ü"/>
            </a:pPr>
            <a:r>
              <a:rPr lang="tr" sz="1500" b="0" i="0" u="none" baseline="0"/>
              <a:t>suç bu çalışan veya temsilci tarafından işlenmişse </a:t>
            </a:r>
          </a:p>
          <a:p>
            <a:pPr marL="800100" lvl="1" indent="-342900" algn="just" rtl="0">
              <a:buFont typeface="Wingdings" pitchFamily="2" charset="2"/>
              <a:buChar char="ü"/>
            </a:pPr>
            <a:r>
              <a:rPr lang="tr" sz="1500" b="0" i="0" u="none" baseline="0"/>
              <a:t>suç tüzel kişinin yararına işlenmişse</a:t>
            </a:r>
          </a:p>
          <a:p>
            <a:pPr marL="800100" lvl="1" indent="-342900" algn="just" rtl="0">
              <a:buFont typeface="Wingdings" pitchFamily="2" charset="2"/>
              <a:buChar char="ü"/>
            </a:pPr>
            <a:r>
              <a:rPr lang="tr" sz="1500" b="0" i="0" u="none" baseline="0"/>
              <a:t>öncü kişinin çalışanı veya temsilciyi denetlemek için makul veya uygun tedbirler almaması nedeniyle suçun işlenmesi mümkün hale gelmişse</a:t>
            </a:r>
          </a:p>
          <a:p>
            <a:pPr marL="342900" indent="-342900" algn="just" rtl="0">
              <a:buFont typeface="Wingdings" pitchFamily="2" charset="2"/>
              <a:buChar char="ü"/>
            </a:pPr>
            <a:r>
              <a:rPr lang="tr" sz="1500" b="0" i="0" u="none" baseline="0"/>
              <a:t>Çalışanların iletişimleri üzerinde genel bir gözetim uygulanmasını gerektirmez</a:t>
            </a:r>
          </a:p>
        </p:txBody>
      </p:sp>
    </p:spTree>
    <p:extLst>
      <p:ext uri="{BB962C8B-B14F-4D97-AF65-F5344CB8AC3E}">
        <p14:creationId xmlns:p14="http://schemas.microsoft.com/office/powerpoint/2010/main" val="15061252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tr"/>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charset="0"/>
                <a:cs typeface="Verdana" charset="0"/>
              </a:rPr>
              <a:t>Oturum hedefleri</a:t>
            </a:r>
            <a:endParaRPr lang="tr"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rtl="0">
              <a:buNone/>
            </a:pPr>
            <a:r>
              <a:rPr lang="tr" sz="2400" b="1" i="0" u="none" baseline="0" dirty="0">
                <a:ea typeface="Verdana" panose="020B0604030504040204" pitchFamily="34" charset="0"/>
              </a:rPr>
              <a:t>Bu oturumun sonunda </a:t>
            </a:r>
            <a:r>
              <a:rPr lang="tr-TR" sz="2400" b="1" i="0" u="none" baseline="0" dirty="0" smtClean="0">
                <a:ea typeface="Verdana" panose="020B0604030504040204" pitchFamily="34" charset="0"/>
              </a:rPr>
              <a:t>katılımcılar</a:t>
            </a:r>
            <a:r>
              <a:rPr lang="tr" sz="2400" b="1" i="0" u="none" baseline="0" dirty="0" smtClean="0">
                <a:ea typeface="Verdana" panose="020B0604030504040204" pitchFamily="34" charset="0"/>
              </a:rPr>
              <a:t>:</a:t>
            </a:r>
            <a:endParaRPr lang="tr" sz="2400" b="1" i="0" u="none" baseline="0" dirty="0">
              <a:ea typeface="Verdana" panose="020B0604030504040204" pitchFamily="34" charset="0"/>
            </a:endParaRPr>
          </a:p>
          <a:p>
            <a:pPr marL="0" indent="0" algn="just" rtl="0">
              <a:buNone/>
            </a:pPr>
            <a:endParaRPr lang="tr" sz="2400" b="1" dirty="0">
              <a:ea typeface="Verdana" panose="020B0604030504040204" pitchFamily="34" charset="0"/>
            </a:endParaRPr>
          </a:p>
          <a:p>
            <a:pPr algn="just" rtl="0"/>
            <a:r>
              <a:rPr lang="tr" sz="2400" b="0" i="0" u="none" baseline="0" dirty="0">
                <a:ea typeface="Verdana" panose="020B0604030504040204" pitchFamily="34" charset="0"/>
              </a:rPr>
              <a:t>Aşağıda belirtilen suçları teşkil eden unsurları belirleyebileceklerdir:</a:t>
            </a:r>
          </a:p>
          <a:p>
            <a:pPr lvl="1" algn="just" rtl="0"/>
            <a:r>
              <a:rPr lang="tr" b="0" i="0" u="none" baseline="0" dirty="0">
                <a:ea typeface="Verdana" panose="020B0604030504040204" pitchFamily="34" charset="0"/>
              </a:rPr>
              <a:t>Bilgisayarla ilgili sahtecilik</a:t>
            </a:r>
          </a:p>
          <a:p>
            <a:pPr lvl="1" algn="just" rtl="0"/>
            <a:r>
              <a:rPr lang="tr" b="0" i="0" u="none" baseline="0" dirty="0">
                <a:ea typeface="Verdana" panose="020B0604030504040204" pitchFamily="34" charset="0"/>
              </a:rPr>
              <a:t>Bilgisayarla ilgili dolandırıcılık</a:t>
            </a:r>
          </a:p>
          <a:p>
            <a:pPr lvl="1" algn="just" rtl="0"/>
            <a:r>
              <a:rPr lang="tr" b="0" i="0" u="none" baseline="0" dirty="0">
                <a:ea typeface="Verdana" panose="020B0604030504040204" pitchFamily="34" charset="0"/>
              </a:rPr>
              <a:t>Çocuk pornografisi </a:t>
            </a:r>
          </a:p>
          <a:p>
            <a:pPr lvl="1" algn="just" rtl="0"/>
            <a:r>
              <a:rPr lang="tr" b="0" i="0" u="none" baseline="0" dirty="0">
                <a:ea typeface="Verdana" panose="020B0604030504040204" pitchFamily="34" charset="0"/>
              </a:rPr>
              <a:t>Telif hakkı ve ilgili hakların ihlali</a:t>
            </a:r>
          </a:p>
          <a:p>
            <a:pPr algn="just" rtl="0"/>
            <a:r>
              <a:rPr lang="tr" sz="2400" b="0" i="0" u="none" baseline="0" dirty="0">
                <a:ea typeface="Verdana" panose="020B0604030504040204" pitchFamily="34" charset="0"/>
              </a:rPr>
              <a:t>Budapeşte Sözleşmesinde yardım, yataklık ve teşebbüs eylemlerinin nasıl suç sayıldığını ve kurumsal sorumluluğun kapsamını anlayabileceklerdir.</a:t>
            </a:r>
          </a:p>
        </p:txBody>
      </p:sp>
    </p:spTree>
    <p:extLst>
      <p:ext uri="{BB962C8B-B14F-4D97-AF65-F5344CB8AC3E}">
        <p14:creationId xmlns:p14="http://schemas.microsoft.com/office/powerpoint/2010/main" val="638874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tr" sz="3200" b="1" i="0" u="none" baseline="0" dirty="0" smtClean="0">
                <a:latin typeface="+mn-lt"/>
              </a:rPr>
              <a:t>BİLGİsayarla İLGİLİ sahtecİLİk</a:t>
            </a:r>
            <a:endParaRPr lang="tr" sz="3200" dirty="0">
              <a:latin typeface="+mn-lt"/>
            </a:endParaRPr>
          </a:p>
        </p:txBody>
      </p:sp>
      <p:sp>
        <p:nvSpPr>
          <p:cNvPr id="3" name="Text Placeholder 2"/>
          <p:cNvSpPr>
            <a:spLocks noGrp="1"/>
          </p:cNvSpPr>
          <p:nvPr>
            <p:ph type="body" idx="1"/>
          </p:nvPr>
        </p:nvSpPr>
        <p:spPr/>
        <p:txBody>
          <a:bodyPr/>
          <a:lstStyle/>
          <a:p>
            <a:pPr algn="l" rtl="0"/>
            <a:r>
              <a:rPr lang="tr" b="0" i="0" u="none" baseline="0" dirty="0">
                <a:latin typeface="Verdana" panose="020B0604030504040204" pitchFamily="34" charset="0"/>
                <a:ea typeface="Verdana" panose="020B0604030504040204" pitchFamily="34" charset="0"/>
              </a:rPr>
              <a:t>Budapeşte Sözleşmesinin Maddi Hukuk Hükümleri (Kısım 2)</a:t>
            </a:r>
          </a:p>
          <a:p>
            <a:endParaRPr lang="tr" dirty="0"/>
          </a:p>
        </p:txBody>
      </p:sp>
      <p:sp>
        <p:nvSpPr>
          <p:cNvPr id="4" name="Slide Number Placeholder 3"/>
          <p:cNvSpPr>
            <a:spLocks noGrp="1"/>
          </p:cNvSpPr>
          <p:nvPr>
            <p:ph type="sldNum" sz="quarter" idx="10"/>
          </p:nvPr>
        </p:nvSpPr>
        <p:spPr/>
        <p:txBody>
          <a:bodyPr/>
          <a:lstStyle/>
          <a:p>
            <a:pPr algn="r" rtl="0"/>
            <a:fld id="{49C04F3A-82BD-4011-AADB-1F79FD7DF4BC}" type="slidenum">
              <a:rPr/>
              <a:pPr/>
              <a:t>5</a:t>
            </a:fld>
            <a:endParaRPr lang="tr" dirty="0"/>
          </a:p>
        </p:txBody>
      </p:sp>
      <p:sp>
        <p:nvSpPr>
          <p:cNvPr id="5" name="Text Placeholder 4"/>
          <p:cNvSpPr>
            <a:spLocks noGrp="1"/>
          </p:cNvSpPr>
          <p:nvPr>
            <p:ph type="body" sz="quarter" idx="11"/>
          </p:nvPr>
        </p:nvSpPr>
        <p:spPr/>
        <p:txBody>
          <a:bodyPr>
            <a:normAutofit lnSpcReduction="10000"/>
          </a:bodyPr>
          <a:lstStyle/>
          <a:p>
            <a:endParaRPr lang="tr" dirty="0">
              <a:latin typeface="Verdana" charset="0"/>
              <a:cs typeface="Verdana" charset="0"/>
            </a:endParaRPr>
          </a:p>
          <a:p>
            <a:pPr algn="r" rtl="0"/>
            <a:r>
              <a:rPr lang="tr" b="0" i="0" u="none" baseline="0">
                <a:latin typeface="Verdana" charset="0"/>
                <a:cs typeface="Verdana" charset="0"/>
              </a:rPr>
              <a:t>Bölüm 1</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256818923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2E812E5-70E7-496A-A514-625E50D09C58}"/>
              </a:ext>
            </a:extLst>
          </p:cNvPr>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eaLnBrk="1" fontAlgn="auto" hangingPunct="1">
              <a:spcBef>
                <a:spcPts val="0"/>
              </a:spcBef>
              <a:spcAft>
                <a:spcPts val="0"/>
              </a:spcAft>
              <a:defRPr/>
            </a:pPr>
            <a:endParaRPr lang="tr" dirty="0"/>
          </a:p>
        </p:txBody>
      </p:sp>
      <p:pic>
        <p:nvPicPr>
          <p:cNvPr id="2"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algn="l" rtl="0" eaLnBrk="1" hangingPunct="1">
              <a:defRPr/>
            </a:pPr>
            <a:endParaRPr lang="tr" dirty="0">
              <a:latin typeface="Calibri" charset="0"/>
              <a:ea typeface="ＭＳ Ｐゴシック"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1400" b="1" i="0" u="none" baseline="0">
                <a:latin typeface="Verdana" panose="020B0604030504040204" pitchFamily="34" charset="0"/>
              </a:rPr>
              <a:t>Adli Personel için Siber Suçlar ve Elektronik Delillere İlişkin Giriş Eğitimi</a:t>
            </a:r>
            <a:endParaRPr lang="tr" altLang="en-US" sz="1400" i="1" dirty="0">
              <a:latin typeface="Verdana" panose="020B0604030504040204" pitchFamily="34" charset="0"/>
            </a:endParaRPr>
          </a:p>
        </p:txBody>
      </p:sp>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3600" b="1" i="0" u="none" baseline="0">
                <a:latin typeface="Verdana" panose="020B0604030504040204" pitchFamily="34" charset="0"/>
              </a:rPr>
              <a:t>Teşekkürler</a:t>
            </a:r>
            <a:endParaRPr lang="tr" altLang="en-US" sz="16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600" b="1" dirty="0">
              <a:latin typeface="Verdana" panose="020B0604030504040204" pitchFamily="34" charset="0"/>
            </a:endParaRPr>
          </a:p>
          <a:p>
            <a:pPr algn="ctr" rtl="0" eaLnBrk="1" hangingPunct="1">
              <a:spcBef>
                <a:spcPct val="0"/>
              </a:spcBef>
              <a:buFontTx/>
              <a:buNone/>
            </a:pPr>
            <a:r>
              <a:rPr lang="tr" sz="1800" b="1" i="0" u="none" baseline="0">
                <a:latin typeface="Verdana" panose="020B0604030504040204" pitchFamily="34" charset="0"/>
              </a:rPr>
              <a:t>Xxxxx XXXXXXXX</a:t>
            </a:r>
          </a:p>
          <a:p>
            <a:pPr algn="ctr" rtl="0" eaLnBrk="1" hangingPunct="1">
              <a:spcBef>
                <a:spcPct val="0"/>
              </a:spcBef>
              <a:buFontTx/>
              <a:buNone/>
            </a:pPr>
            <a:endParaRPr lang="tr" altLang="en-US" sz="600" dirty="0">
              <a:latin typeface="Verdana" panose="020B0604030504040204" pitchFamily="34" charset="0"/>
            </a:endParaRPr>
          </a:p>
          <a:p>
            <a:pPr algn="ctr" rtl="0" eaLnBrk="1" hangingPunct="1">
              <a:spcBef>
                <a:spcPct val="0"/>
              </a:spcBef>
              <a:buFontTx/>
              <a:buNone/>
            </a:pPr>
            <a:r>
              <a:rPr lang="tr" sz="1400" b="0" i="1" u="none" baseline="0">
                <a:latin typeface="Verdana" panose="020B0604030504040204" pitchFamily="34" charset="0"/>
              </a:rPr>
              <a:t>Avrupa Konseyi</a:t>
            </a:r>
          </a:p>
          <a:p>
            <a:pPr algn="ctr" rtl="0" eaLnBrk="1" hangingPunct="1">
              <a:spcBef>
                <a:spcPct val="0"/>
              </a:spcBef>
              <a:buFontTx/>
              <a:buNone/>
            </a:pPr>
            <a:endParaRPr lang="tr" altLang="en-US" sz="1400" b="1" dirty="0">
              <a:solidFill>
                <a:srgbClr val="2F618F"/>
              </a:solidFill>
              <a:latin typeface="Verdana" panose="020B0604030504040204" pitchFamily="34" charset="0"/>
              <a:hlinkClick r:id="rId4"/>
            </a:endParaRPr>
          </a:p>
          <a:p>
            <a:pPr algn="ctr" rtl="0" eaLnBrk="1" hangingPunct="1">
              <a:spcBef>
                <a:spcPct val="0"/>
              </a:spcBef>
              <a:buFontTx/>
              <a:buNone/>
            </a:pPr>
            <a:r>
              <a:rPr lang="tr" sz="1200" b="1" i="0" u="none" baseline="0">
                <a:solidFill>
                  <a:srgbClr val="2F618F"/>
                </a:solidFill>
                <a:latin typeface="Verdana" panose="020B0604030504040204" pitchFamily="34" charset="0"/>
              </a:rPr>
              <a:t>e-posta</a:t>
            </a:r>
          </a:p>
          <a:p>
            <a:pPr algn="ctr" rtl="0" eaLnBrk="1" hangingPunct="1">
              <a:spcBef>
                <a:spcPct val="0"/>
              </a:spcBef>
              <a:buFontTx/>
              <a:buNone/>
            </a:pPr>
            <a:endParaRPr lang="tr" altLang="en-US" sz="1600" b="1" dirty="0">
              <a:latin typeface="Verdana" panose="020B0604030504040204" pitchFamily="34" charset="0"/>
            </a:endParaRPr>
          </a:p>
          <a:p>
            <a:pPr algn="ctr" rtl="0" eaLnBrk="1" hangingPunct="1">
              <a:spcBef>
                <a:spcPct val="0"/>
              </a:spcBef>
              <a:buFontTx/>
              <a:buNone/>
            </a:pPr>
            <a:endParaRPr lang="tr" altLang="en-US" sz="1600" b="1" dirty="0">
              <a:latin typeface="Verdana" panose="020B0604030504040204" pitchFamily="34" charset="0"/>
            </a:endParaRPr>
          </a:p>
          <a:p>
            <a:pPr algn="ctr" rtl="0" eaLnBrk="1" hangingPunct="1">
              <a:spcBef>
                <a:spcPct val="0"/>
              </a:spcBef>
              <a:buFontTx/>
              <a:buNone/>
            </a:pPr>
            <a:endParaRPr lang="tr" altLang="en-US" sz="1400" b="1" dirty="0">
              <a:latin typeface="Verdana" panose="020B0604030504040204" pitchFamily="34" charset="0"/>
            </a:endParaRPr>
          </a:p>
          <a:p>
            <a:pPr algn="ctr" rtl="0" eaLnBrk="1" hangingPunct="1">
              <a:spcBef>
                <a:spcPct val="0"/>
              </a:spcBef>
              <a:buFontTx/>
              <a:buNone/>
            </a:pPr>
            <a:r>
              <a:rPr lang="tr" sz="1600" b="1" i="0" u="none" baseline="0">
                <a:latin typeface="Verdana" panose="020B0604030504040204" pitchFamily="34" charset="0"/>
              </a:rPr>
              <a:t>GG Ay YYYY</a:t>
            </a:r>
          </a:p>
        </p:txBody>
      </p:sp>
    </p:spTree>
    <p:extLst>
      <p:ext uri="{BB962C8B-B14F-4D97-AF65-F5344CB8AC3E}">
        <p14:creationId xmlns:p14="http://schemas.microsoft.com/office/powerpoint/2010/main" val="5464304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sahtecilik</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6" name="Rectangle 3">
            <a:extLst>
              <a:ext uri="{FF2B5EF4-FFF2-40B4-BE49-F238E27FC236}">
                <a16:creationId xmlns:a16="http://schemas.microsoft.com/office/drawing/2014/main" id="{60D72BD2-7DEB-40EA-B8B7-1649768A83B5}"/>
              </a:ext>
            </a:extLst>
          </p:cNvPr>
          <p:cNvSpPr txBox="1">
            <a:spLocks/>
          </p:cNvSpPr>
          <p:nvPr/>
        </p:nvSpPr>
        <p:spPr>
          <a:xfrm>
            <a:off x="457200" y="1187763"/>
            <a:ext cx="8229600" cy="5265112"/>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90000"/>
              </a:lnSpc>
              <a:buFont typeface="Arial" panose="020B0604020202020204" pitchFamily="34" charset="0"/>
              <a:buNone/>
              <a:defRPr/>
            </a:pPr>
            <a:endParaRPr lang="tr" altLang="sr-Latn-RS" sz="2500" b="1" i="1" dirty="0">
              <a:cs typeface="Times New Roman" pitchFamily="18" charset="0"/>
            </a:endParaRPr>
          </a:p>
          <a:p>
            <a:pPr marL="0" indent="0" algn="ctr" rtl="0" eaLnBrk="1" hangingPunct="1">
              <a:lnSpc>
                <a:spcPct val="90000"/>
              </a:lnSpc>
              <a:buFont typeface="Arial" panose="020B0604020202020204" pitchFamily="34" charset="0"/>
              <a:buNone/>
              <a:defRPr/>
            </a:pPr>
            <a:r>
              <a:rPr lang="tr" sz="2500" b="1" i="1" u="none" baseline="0">
                <a:cs typeface="Times New Roman" pitchFamily="18" charset="0"/>
              </a:rPr>
              <a:t>Bilgisayarla İlgili Sahtecilik</a:t>
            </a:r>
          </a:p>
          <a:p>
            <a:pPr marL="0" indent="0" algn="ctr" rtl="0" eaLnBrk="1" hangingPunct="1">
              <a:lnSpc>
                <a:spcPct val="90000"/>
              </a:lnSpc>
              <a:buFont typeface="Arial" panose="020B0604020202020204" pitchFamily="34" charset="0"/>
              <a:buNone/>
              <a:defRPr/>
            </a:pPr>
            <a:r>
              <a:rPr lang="tr" sz="2500" b="1" i="1" u="none" baseline="0">
                <a:cs typeface="Times New Roman" pitchFamily="18" charset="0"/>
              </a:rPr>
              <a:t>(Madde 7 - Budapeşte Sözleşmesi)</a:t>
            </a:r>
          </a:p>
          <a:p>
            <a:pPr algn="ctr" rtl="0" eaLnBrk="1" hangingPunct="1">
              <a:lnSpc>
                <a:spcPct val="90000"/>
              </a:lnSpc>
              <a:defRPr/>
            </a:pPr>
            <a:endParaRPr lang="tr" altLang="fr-FR" sz="2500" i="1" dirty="0">
              <a:cs typeface="Times New Roman" pitchFamily="18" charset="0"/>
            </a:endParaRPr>
          </a:p>
          <a:p>
            <a:pPr algn="ctr" rtl="0" eaLnBrk="1" hangingPunct="1">
              <a:lnSpc>
                <a:spcPct val="90000"/>
              </a:lnSpc>
              <a:defRPr/>
            </a:pPr>
            <a:r>
              <a:rPr lang="tr" sz="2500" b="0" i="1" u="none" baseline="0">
                <a:cs typeface="Times New Roman" pitchFamily="18" charset="0"/>
              </a:rPr>
              <a:t>Somut belgelerde sahtecilik suçlarına paralel suç oluşturur</a:t>
            </a:r>
          </a:p>
          <a:p>
            <a:pPr algn="ctr" rtl="0" eaLnBrk="1" hangingPunct="1">
              <a:lnSpc>
                <a:spcPct val="90000"/>
              </a:lnSpc>
              <a:defRPr/>
            </a:pPr>
            <a:endParaRPr lang="tr" altLang="fr-FR" sz="2500" i="1" dirty="0">
              <a:cs typeface="Times New Roman" pitchFamily="18" charset="0"/>
            </a:endParaRPr>
          </a:p>
          <a:p>
            <a:pPr algn="ctr" rtl="0" eaLnBrk="1" hangingPunct="1">
              <a:lnSpc>
                <a:spcPct val="90000"/>
              </a:lnSpc>
              <a:defRPr/>
            </a:pPr>
            <a:r>
              <a:rPr lang="tr" sz="2500" b="0" i="1" u="none" baseline="0">
                <a:cs typeface="Times New Roman" pitchFamily="18" charset="0"/>
              </a:rPr>
              <a:t>Geleneksel sahtecilikte genellikle belgede yer alan ifade veya beyanların görsel olarak okunabilir olması gerektiğinden ceza hukukunda boşluk</a:t>
            </a:r>
          </a:p>
          <a:p>
            <a:pPr algn="ctr" rtl="0" eaLnBrk="1" hangingPunct="1">
              <a:lnSpc>
                <a:spcPct val="90000"/>
              </a:lnSpc>
              <a:defRPr/>
            </a:pPr>
            <a:endParaRPr lang="tr" altLang="fr-FR" sz="2500" i="1" dirty="0">
              <a:cs typeface="Times New Roman" pitchFamily="18" charset="0"/>
            </a:endParaRPr>
          </a:p>
          <a:p>
            <a:pPr algn="ctr" rtl="0" eaLnBrk="1" hangingPunct="1">
              <a:lnSpc>
                <a:spcPct val="90000"/>
              </a:lnSpc>
              <a:defRPr/>
            </a:pPr>
            <a:r>
              <a:rPr lang="tr" sz="2500" b="0" i="1" u="none" baseline="0">
                <a:cs typeface="Times New Roman" pitchFamily="18" charset="0"/>
              </a:rPr>
              <a:t>Geleneksel sahtecilik hükümleri elektronik veriler için geçerli olmayabilir </a:t>
            </a:r>
          </a:p>
        </p:txBody>
      </p:sp>
    </p:spTree>
    <p:extLst>
      <p:ext uri="{BB962C8B-B14F-4D97-AF65-F5344CB8AC3E}">
        <p14:creationId xmlns:p14="http://schemas.microsoft.com/office/powerpoint/2010/main" val="4046014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53C1CD1-455E-4441-B7E8-8DC3A848E3BE}"/>
              </a:ext>
            </a:extLst>
          </p:cNvPr>
          <p:cNvSpPr>
            <a:spLocks noGrp="1"/>
          </p:cNvSpPr>
          <p:nvPr>
            <p:ph idx="1"/>
          </p:nvPr>
        </p:nvSpPr>
        <p:spPr/>
        <p:txBody>
          <a:bodyPr/>
          <a:lstStyle/>
          <a:p>
            <a:endParaRPr lang="tr"/>
          </a:p>
        </p:txBody>
      </p:sp>
      <p:sp>
        <p:nvSpPr>
          <p:cNvPr id="14" name="TextBox 7">
            <a:extLst>
              <a:ext uri="{FF2B5EF4-FFF2-40B4-BE49-F238E27FC236}">
                <a16:creationId xmlns:a16="http://schemas.microsoft.com/office/drawing/2014/main" id="{712B6374-4177-455B-9A08-01DF6F9C3252}"/>
              </a:ext>
            </a:extLst>
          </p:cNvPr>
          <p:cNvSpPr txBox="1">
            <a:spLocks noChangeArrowheads="1"/>
          </p:cNvSpPr>
          <p:nvPr/>
        </p:nvSpPr>
        <p:spPr bwMode="auto">
          <a:xfrm>
            <a:off x="1503363" y="236776"/>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sahtecilik: Örnek</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4" name="Picture 3">
            <a:extLst>
              <a:ext uri="{FF2B5EF4-FFF2-40B4-BE49-F238E27FC236}">
                <a16:creationId xmlns:a16="http://schemas.microsoft.com/office/drawing/2014/main" id="{F9EC127C-B31F-4EB3-9156-31EED6CA9437}"/>
              </a:ext>
            </a:extLst>
          </p:cNvPr>
          <p:cNvPicPr>
            <a:picLocks noChangeAspect="1"/>
          </p:cNvPicPr>
          <p:nvPr/>
        </p:nvPicPr>
        <p:blipFill>
          <a:blip r:embed="rId3" cstate="print"/>
          <a:stretch>
            <a:fillRect/>
          </a:stretch>
        </p:blipFill>
        <p:spPr>
          <a:xfrm>
            <a:off x="-7937" y="1014970"/>
            <a:ext cx="9144000" cy="5563629"/>
          </a:xfrm>
          <a:prstGeom prst="rect">
            <a:avLst/>
          </a:prstGeom>
        </p:spPr>
      </p:pic>
    </p:spTree>
    <p:extLst>
      <p:ext uri="{BB962C8B-B14F-4D97-AF65-F5344CB8AC3E}">
        <p14:creationId xmlns:p14="http://schemas.microsoft.com/office/powerpoint/2010/main" val="29895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92E6C53D-0B80-4306-8426-BF1A397CDE1D}"/>
              </a:ext>
            </a:extLst>
          </p:cNvPr>
          <p:cNvSpPr txBox="1">
            <a:spLocks noChangeArrowheads="1"/>
          </p:cNvSpPr>
          <p:nvPr/>
        </p:nvSpPr>
        <p:spPr bwMode="auto">
          <a:xfrm>
            <a:off x="1511300" y="220374"/>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sahtecilik: Örnek</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8" name="Picture 3">
            <a:extLst>
              <a:ext uri="{FF2B5EF4-FFF2-40B4-BE49-F238E27FC236}">
                <a16:creationId xmlns:a16="http://schemas.microsoft.com/office/drawing/2014/main" id="{BD75550C-3B83-439D-B990-10AA618DE2F9}"/>
              </a:ext>
            </a:extLst>
          </p:cNvPr>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0" y="1051879"/>
            <a:ext cx="9162204" cy="5521642"/>
          </a:xfrm>
        </p:spPr>
      </p:pic>
    </p:spTree>
    <p:extLst>
      <p:ext uri="{BB962C8B-B14F-4D97-AF65-F5344CB8AC3E}">
        <p14:creationId xmlns:p14="http://schemas.microsoft.com/office/powerpoint/2010/main" val="813801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80397" y="220375"/>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sahtecilik: Örnek</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7" name="Picture 3">
            <a:extLst>
              <a:ext uri="{FF2B5EF4-FFF2-40B4-BE49-F238E27FC236}">
                <a16:creationId xmlns:a16="http://schemas.microsoft.com/office/drawing/2014/main" id="{CD5E5AD0-E361-464F-BA3F-6854D86E6E7C}"/>
              </a:ext>
            </a:extLst>
          </p:cNvPr>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23691" y="1052513"/>
            <a:ext cx="9089406" cy="5526087"/>
          </a:xfrm>
        </p:spPr>
      </p:pic>
      <p:sp>
        <p:nvSpPr>
          <p:cNvPr id="5" name="Rectangle 4">
            <a:extLst>
              <a:ext uri="{FF2B5EF4-FFF2-40B4-BE49-F238E27FC236}">
                <a16:creationId xmlns:a16="http://schemas.microsoft.com/office/drawing/2014/main" id="{61715B66-5A58-4266-B526-792CB8F58E8E}"/>
              </a:ext>
            </a:extLst>
          </p:cNvPr>
          <p:cNvSpPr/>
          <p:nvPr/>
        </p:nvSpPr>
        <p:spPr>
          <a:xfrm>
            <a:off x="3419872" y="5013176"/>
            <a:ext cx="3096344" cy="20499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Tree>
    <p:extLst>
      <p:ext uri="{BB962C8B-B14F-4D97-AF65-F5344CB8AC3E}">
        <p14:creationId xmlns:p14="http://schemas.microsoft.com/office/powerpoint/2010/main" val="39750650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716</TotalTime>
  <Words>8173</Words>
  <Application>Microsoft Office PowerPoint</Application>
  <PresentationFormat>Ekran Gösterisi (4:3)</PresentationFormat>
  <Paragraphs>660</Paragraphs>
  <Slides>50</Slides>
  <Notes>49</Notes>
  <HiddenSlides>0</HiddenSlides>
  <MMClips>0</MMClips>
  <ScaleCrop>false</ScaleCrop>
  <HeadingPairs>
    <vt:vector size="6" baseType="variant">
      <vt:variant>
        <vt:lpstr>Kullanılan Yazı Tipleri</vt:lpstr>
      </vt:variant>
      <vt:variant>
        <vt:i4>9</vt:i4>
      </vt:variant>
      <vt:variant>
        <vt:lpstr>Tema</vt:lpstr>
      </vt:variant>
      <vt:variant>
        <vt:i4>1</vt:i4>
      </vt:variant>
      <vt:variant>
        <vt:lpstr>Slayt Başlıkları</vt:lpstr>
      </vt:variant>
      <vt:variant>
        <vt:i4>50</vt:i4>
      </vt:variant>
    </vt:vector>
  </HeadingPairs>
  <TitlesOfParts>
    <vt:vector size="60" baseType="lpstr">
      <vt:lpstr>MS PGothic</vt:lpstr>
      <vt:lpstr>MS PGothic</vt:lpstr>
      <vt:lpstr>Arial</vt:lpstr>
      <vt:lpstr>Calibri</vt:lpstr>
      <vt:lpstr>Calibri (heading)</vt:lpstr>
      <vt:lpstr>Calibri Light</vt:lpstr>
      <vt:lpstr>Times New Roman</vt:lpstr>
      <vt:lpstr>Verdana</vt:lpstr>
      <vt:lpstr>Wingdings</vt:lpstr>
      <vt:lpstr>Office Theme</vt:lpstr>
      <vt:lpstr>PowerPoint Sunusu</vt:lpstr>
      <vt:lpstr>PowerPoint Sunusu</vt:lpstr>
      <vt:lpstr>PowerPoint Sunusu</vt:lpstr>
      <vt:lpstr>PowerPoint Sunusu</vt:lpstr>
      <vt:lpstr>BİLGİsayarla İLGİLİ sahtecİLİk</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BİLGİsayarla İLGİLİ dolandIrIcIlIk</vt:lpstr>
      <vt:lpstr>PowerPoint Sunusu</vt:lpstr>
      <vt:lpstr>PowerPoint Sunusu</vt:lpstr>
      <vt:lpstr>PowerPoint Sunusu</vt:lpstr>
      <vt:lpstr>PowerPoint Sunusu</vt:lpstr>
      <vt:lpstr>PowerPoint Sunusu</vt:lpstr>
      <vt:lpstr>PowerPoint Sunusu</vt:lpstr>
      <vt:lpstr>PowerPoint Sunusu</vt:lpstr>
      <vt:lpstr>ÇOCUKLARIN İNTERNETTE CİNSEL SÖMÜRÜSÜ</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TELİF HAKKI VE İLGİLİ HAKLARIN İHLALİ</vt:lpstr>
      <vt:lpstr>PowerPoint Sunusu</vt:lpstr>
      <vt:lpstr>PowerPoint Sunusu</vt:lpstr>
      <vt:lpstr>PowerPoint Sunusu</vt:lpstr>
      <vt:lpstr>PowerPoint Sunusu</vt:lpstr>
      <vt:lpstr>PowerPoint Sunusu</vt:lpstr>
      <vt:lpstr>PowerPoint Sunusu</vt:lpstr>
      <vt:lpstr>PowerPoint Sunusu</vt:lpstr>
      <vt:lpstr>TALİ SORUMLULUK</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CP</cp:lastModifiedBy>
  <cp:revision>214</cp:revision>
  <dcterms:created xsi:type="dcterms:W3CDTF">2020-10-07T11:36:01Z</dcterms:created>
  <dcterms:modified xsi:type="dcterms:W3CDTF">2021-04-11T19:59:36Z</dcterms:modified>
</cp:coreProperties>
</file>