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196" autoAdjust="0"/>
  </p:normalViewPr>
  <p:slideViewPr>
    <p:cSldViewPr snapToGrid="0">
      <p:cViewPr varScale="1">
        <p:scale>
          <a:sx n="69" d="100"/>
          <a:sy n="69" d="100"/>
        </p:scale>
        <p:origin x="176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pPr/>
              <a:t>12/04/2021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tr" b="0" i="0" u="none" baseline="0"/>
              <a:t>Bu oturumun süresi 90 dakikadır.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517488A-2FD4-4187-AAA7-AE40009BFB6A}" type="slidenum">
              <a:rPr/>
              <a:pPr/>
              <a:t>1</a:t>
            </a:fld>
            <a:endParaRPr lang="tr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12/04/2021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rtl="0" eaLnBrk="1" hangingPunct="1">
              <a:defRPr/>
            </a:pPr>
            <a:endParaRPr lang="tr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1600" b="1" i="0" u="none" baseline="0">
                <a:latin typeface="+mn-lt"/>
              </a:rPr>
              <a:t>Adli Personel için Siber Suçlar ve Elektronik Delillere İlişkin Giriş Eğitimi</a:t>
            </a:r>
            <a:endParaRPr lang="tr" altLang="en-US" sz="1600" i="1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3600" b="1" i="0" u="none" baseline="0" dirty="0" smtClean="0"/>
              <a:t>ÖN VE </a:t>
            </a:r>
            <a:r>
              <a:rPr lang="tr" sz="3600" b="1" i="0" u="none" baseline="0" dirty="0"/>
              <a:t>SON DEĞERLENDİRME SONUÇLARI</a:t>
            </a:r>
            <a:endParaRPr lang="tr" altLang="en-US" sz="1600" b="1" dirty="0">
              <a:latin typeface="+mn-lt"/>
            </a:endParaRPr>
          </a:p>
        </p:txBody>
      </p:sp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Kumasi - Gana</a:t>
            </a:r>
          </a:p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19-23 Ekim 2020</a:t>
            </a:r>
            <a:endParaRPr lang="tr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25</a:t>
            </a:r>
            <a:r>
              <a:rPr lang="tr" sz="4000" b="0" i="0" u="none" baseline="0"/>
              <a:t> DOĞRU-YANLIŞ TİPİ SORU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38</a:t>
            </a:r>
            <a:r>
              <a:rPr lang="tr" sz="4000" b="0" i="0" u="none" baseline="0"/>
              <a:t> ÖN DEĞERLENDİRME KATILIMCISI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GEÇME PUANI: </a:t>
            </a:r>
            <a:r>
              <a:rPr lang="tr" sz="3800" b="1" i="0" u="none" baseline="0"/>
              <a:t>13/25</a:t>
            </a:r>
          </a:p>
          <a:p>
            <a:pPr lvl="2" algn="l" rtl="0" eaLnBrk="1" fontAlgn="auto" hangingPunct="1">
              <a:spcAft>
                <a:spcPts val="0"/>
              </a:spcAft>
              <a:defRPr/>
            </a:pPr>
            <a:r>
              <a:rPr lang="tr" sz="3800" b="1" i="0" u="none" baseline="0"/>
              <a:t>38</a:t>
            </a:r>
            <a:r>
              <a:rPr lang="tr" sz="3800" b="0" i="0" u="none" baseline="0"/>
              <a:t> KATILIMCI ARASINDAN: </a:t>
            </a:r>
          </a:p>
          <a:p>
            <a:pPr lvl="3"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  </a:t>
            </a:r>
            <a:r>
              <a:rPr lang="tr" sz="3800" b="1" i="0" u="none" baseline="0"/>
              <a:t>34</a:t>
            </a:r>
            <a:r>
              <a:rPr lang="tr" sz="3800" b="0" i="0" u="none" baseline="0"/>
              <a:t> TANESİ 13 YA DA ÜZERİNDE PUAN ALDI </a:t>
            </a:r>
          </a:p>
          <a:p>
            <a:pPr marL="1371600" lvl="3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1300" dirty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500" b="0" i="0" u="none" baseline="0"/>
              <a:t>KATILIMCILARIN</a:t>
            </a:r>
            <a:r>
              <a:rPr lang="tr" sz="4500" b="1" i="0" u="none" baseline="0"/>
              <a:t> </a:t>
            </a:r>
            <a:r>
              <a:rPr lang="tr" sz="4500" b="1" i="0" u="none" baseline="0">
                <a:solidFill>
                  <a:srgbClr val="C00000"/>
                </a:solidFill>
              </a:rPr>
              <a:t>%89'</a:t>
            </a:r>
            <a:r>
              <a:rPr lang="tr" sz="4500" b="0" i="0" u="none" baseline="0"/>
              <a:t>U GEÇTİ</a:t>
            </a:r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25</a:t>
            </a:r>
            <a:r>
              <a:rPr lang="tr" sz="4000" b="0" i="0" u="none" baseline="0"/>
              <a:t> DOĞRU-YANLIŞ TİPİ SORU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38</a:t>
            </a:r>
            <a:r>
              <a:rPr lang="tr" sz="4000" b="0" i="0" u="none" baseline="0"/>
              <a:t> ÖN DEĞERLENDİRME KATILIMCISI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GEÇME PUANI: </a:t>
            </a:r>
            <a:r>
              <a:rPr lang="tr" sz="3800" b="1" i="0" u="none" baseline="0"/>
              <a:t>13/25</a:t>
            </a:r>
          </a:p>
          <a:p>
            <a:pPr lvl="2" algn="l" rtl="0" eaLnBrk="1" fontAlgn="auto" hangingPunct="1">
              <a:spcAft>
                <a:spcPts val="0"/>
              </a:spcAft>
              <a:defRPr/>
            </a:pPr>
            <a:r>
              <a:rPr lang="tr" sz="3800" b="1" i="0" u="none" baseline="0"/>
              <a:t>38</a:t>
            </a:r>
            <a:r>
              <a:rPr lang="tr" sz="3800" b="0" i="0" u="none" baseline="0"/>
              <a:t> KATILIMCI ARASINDAN: </a:t>
            </a:r>
          </a:p>
          <a:p>
            <a:pPr lvl="3"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  </a:t>
            </a:r>
            <a:r>
              <a:rPr lang="tr" sz="3800" b="1" i="0" u="none" baseline="0"/>
              <a:t>X</a:t>
            </a:r>
            <a:r>
              <a:rPr lang="tr" sz="3800" b="0" i="0" u="none" baseline="0"/>
              <a:t> TANESİ 13 YA DA ÜZERİNDE PUAN ALDI </a:t>
            </a:r>
          </a:p>
          <a:p>
            <a:pPr marL="1371600" lvl="3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1300" dirty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500" b="0" i="0" u="none" baseline="0"/>
              <a:t>KATILIMCILARIN</a:t>
            </a:r>
            <a:r>
              <a:rPr lang="tr" sz="4500" b="1" i="0" u="none" baseline="0"/>
              <a:t> </a:t>
            </a:r>
            <a:r>
              <a:rPr lang="tr" sz="4500" b="1" i="0" u="none" baseline="0">
                <a:solidFill>
                  <a:srgbClr val="C00000"/>
                </a:solidFill>
              </a:rPr>
              <a:t>%X'</a:t>
            </a:r>
            <a:r>
              <a:rPr lang="tr" sz="4500" b="0" i="0" u="none" baseline="0"/>
              <a:t>İ GEÇTİ</a:t>
            </a:r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44093"/>
              </p:ext>
            </p:extLst>
          </p:nvPr>
        </p:nvGraphicFramePr>
        <p:xfrm>
          <a:off x="772391" y="1298779"/>
          <a:ext cx="3283528" cy="31472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22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21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4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20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19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18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5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17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6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3691"/>
              </p:ext>
            </p:extLst>
          </p:nvPr>
        </p:nvGraphicFramePr>
        <p:xfrm>
          <a:off x="5088081" y="1298779"/>
          <a:ext cx="3283528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16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6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15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7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14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3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11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10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3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YÜKSEK PUAN = </a:t>
            </a:r>
            <a:r>
              <a:rPr lang="tr" sz="3600" b="1" i="0" u="none" baseline="0">
                <a:solidFill>
                  <a:srgbClr val="C00000"/>
                </a:solidFill>
              </a:rPr>
              <a:t>22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DÜŞÜK PUAN = </a:t>
            </a:r>
            <a:r>
              <a:rPr lang="tr" sz="3600" b="1" i="0" u="none" baseline="0">
                <a:solidFill>
                  <a:srgbClr val="C00000"/>
                </a:solidFill>
              </a:rPr>
              <a:t>3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1" i="0" u="none" baseline="0"/>
              <a:t>38</a:t>
            </a:r>
            <a:r>
              <a:rPr lang="tr" sz="2800" b="0" i="0" u="none" baseline="0"/>
              <a:t> KATILIMCININ ORTALAMA PUANI: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r>
              <a:rPr lang="tr" sz="3900" b="1" i="0" u="none" baseline="0">
                <a:solidFill>
                  <a:srgbClr val="C00000"/>
                </a:solidFill>
              </a:rPr>
              <a:t>16</a:t>
            </a:r>
            <a:r>
              <a:rPr lang="tr" b="1" i="0" u="none" baseline="0"/>
              <a:t>/25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endParaRPr lang="tr" sz="2800" dirty="0"/>
          </a:p>
          <a:p>
            <a:pPr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2600" dirty="0"/>
          </a:p>
        </p:txBody>
      </p:sp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/>
        </p:nvGraphicFramePr>
        <p:xfrm>
          <a:off x="772390" y="1407653"/>
          <a:ext cx="3283528" cy="2776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/>
        </p:nvGraphicFramePr>
        <p:xfrm>
          <a:off x="5088082" y="1407653"/>
          <a:ext cx="3283528" cy="2776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YÜKSEK PUAN = </a:t>
            </a:r>
            <a:r>
              <a:rPr lang="tr" sz="3600" b="1" i="0" u="none" baseline="0">
                <a:solidFill>
                  <a:srgbClr val="C00000"/>
                </a:solidFill>
              </a:rPr>
              <a:t>X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DÜŞÜK PUAN = </a:t>
            </a:r>
            <a:r>
              <a:rPr lang="tr" sz="3600" b="1" i="0" u="none" baseline="0">
                <a:solidFill>
                  <a:srgbClr val="C00000"/>
                </a:solidFill>
              </a:rPr>
              <a:t>X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1" i="0" u="none" baseline="0"/>
              <a:t>38</a:t>
            </a:r>
            <a:r>
              <a:rPr lang="tr" sz="2800" b="0" i="0" u="none" baseline="0"/>
              <a:t> KATILIMCININ ORTALAMA PUANI: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r>
              <a:rPr lang="tr" sz="3900" b="1" i="0" u="none" baseline="0">
                <a:solidFill>
                  <a:srgbClr val="C00000"/>
                </a:solidFill>
              </a:rPr>
              <a:t>X</a:t>
            </a:r>
            <a:r>
              <a:rPr lang="tr" b="1" i="0" u="none" baseline="0"/>
              <a:t>/25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endParaRPr lang="tr" sz="2800" dirty="0"/>
          </a:p>
          <a:p>
            <a:pPr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2600" dirty="0"/>
          </a:p>
        </p:txBody>
      </p:sp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Ön değerlendirme katılımcıları </a:t>
            </a:r>
            <a:r>
              <a:rPr lang="tr" b="1" i="0" u="none" baseline="0"/>
              <a:t>24 numaralı soruyu </a:t>
            </a:r>
            <a:r>
              <a:rPr lang="tr" b="0" i="0" u="none" baseline="0"/>
              <a:t>en kolay bulmuştur, çünkü </a:t>
            </a:r>
            <a:r>
              <a:rPr lang="tr" b="1" i="0" u="none" baseline="0"/>
              <a:t>38 katılımcıdan 36'sı</a:t>
            </a:r>
            <a:r>
              <a:rPr lang="tr" b="0" i="0" u="none" baseline="0"/>
              <a:t>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Ön değerlendirme katılımcıları </a:t>
            </a:r>
            <a:r>
              <a:rPr lang="tr" b="1" i="0" u="none" baseline="0"/>
              <a:t>12 numaralı soruyu </a:t>
            </a:r>
            <a:r>
              <a:rPr lang="tr" b="0" i="0" u="none" baseline="0"/>
              <a:t>en zor bulmuştur, çünkü </a:t>
            </a:r>
            <a:r>
              <a:rPr lang="tr" b="1" i="0" u="none" baseline="0"/>
              <a:t>38 katılımcıdan yalnızca 1'i </a:t>
            </a:r>
            <a:r>
              <a:rPr lang="tr" b="0" i="0" u="none" baseline="0"/>
              <a:t>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Son değerlendirme katılımcıları </a:t>
            </a:r>
            <a:r>
              <a:rPr lang="tr" b="1" i="0" u="none" baseline="0"/>
              <a:t>X numaralı soruyu </a:t>
            </a:r>
            <a:r>
              <a:rPr lang="tr" b="0" i="0" u="none" baseline="0"/>
              <a:t>en kolay bulmuştur, çünkü </a:t>
            </a:r>
            <a:r>
              <a:rPr lang="tr" b="1" i="0" u="none" baseline="0"/>
              <a:t>38 katılımcıdan</a:t>
            </a:r>
            <a:r>
              <a:rPr lang="tr" b="0" i="0" u="none" baseline="0"/>
              <a:t> X'i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Son değerlendirme katılımcıları </a:t>
            </a:r>
            <a:r>
              <a:rPr lang="tr" b="1" i="0" u="none" baseline="0"/>
              <a:t>X numaralı soruyu </a:t>
            </a:r>
            <a:r>
              <a:rPr lang="tr" b="0" i="0" u="none" baseline="0"/>
              <a:t>en zor bulmuştur, çünkü </a:t>
            </a:r>
            <a:r>
              <a:rPr lang="tr" b="1" i="0" u="none" baseline="0"/>
              <a:t>38 katılımcıdan</a:t>
            </a:r>
            <a:r>
              <a:rPr lang="tr" b="0" i="0" u="none" baseline="0"/>
              <a:t> </a:t>
            </a:r>
            <a:r>
              <a:rPr lang="tr" b="1" i="0" u="none" baseline="0"/>
              <a:t>yalnızca X'i</a:t>
            </a:r>
            <a:r>
              <a:rPr lang="tr" b="0" i="0" u="none" baseline="0"/>
              <a:t>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İlk ve son değerlendirme sonuçları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79077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Ön değerlendirme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Son değerlendirme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En yüksek puan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 </a:t>
                      </a:r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tr" b="1" i="0" u="none" baseline="0"/>
                        <a:t>/25 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En düşük puan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 </a:t>
                      </a:r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tr" b="1" i="0" u="none" baseline="0"/>
                        <a:t>/25 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Geçen katılımcıların oranı (%)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%89</a:t>
                      </a:r>
                      <a:endParaRPr lang="tr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Katılımcıların ortalama puanı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tr" b="1" i="0" u="none" baseline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tr" b="1" i="0" u="none" baseline="0"/>
                        <a:t>25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Cevaplaması en kolay soru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24 numaralı soru</a:t>
                      </a:r>
                    </a:p>
                    <a:p>
                      <a:pPr algn="ctr" rtl="0"/>
                      <a:r>
                        <a:rPr lang="tr" b="1" i="0" u="none" baseline="0"/>
                        <a:t>36/38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Cevaplaması en zor soru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12 numaralı soru</a:t>
                      </a:r>
                    </a:p>
                    <a:p>
                      <a:pPr algn="ctr" rtl="0"/>
                      <a:r>
                        <a:rPr lang="tr" b="1" i="0" u="none" baseline="0"/>
                        <a:t>1/38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rtl="0" eaLnBrk="1" hangingPunct="1">
              <a:defRPr/>
            </a:pPr>
            <a:endParaRPr lang="tr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1400" b="1" i="0" u="none" baseline="0">
                <a:latin typeface="Verdana" panose="020B0604030504040204" pitchFamily="34" charset="0"/>
              </a:rPr>
              <a:t>Adli Personel için Siber Suçlar ve Elektronik Delillere İlişkin Giriş Eğitimi</a:t>
            </a:r>
            <a:endParaRPr lang="tr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3600" b="1" i="0" u="none" baseline="0">
                <a:latin typeface="Verdana" panose="020B0604030504040204" pitchFamily="34" charset="0"/>
              </a:rPr>
              <a:t>Teşekkürler!</a:t>
            </a:r>
            <a:endParaRPr lang="tr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Kumasi - Gana</a:t>
            </a:r>
          </a:p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19-23 Ekim 2020</a:t>
            </a:r>
            <a:endParaRPr lang="tr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343</Words>
  <Application>Microsoft Office PowerPoint</Application>
  <PresentationFormat>Ekran Gösterisi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Calibri (heading)</vt:lpstr>
      <vt:lpstr>Calibri Light</vt:lpstr>
      <vt:lpstr>Verdana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ERENOGLU CONSULTANCY TRANSLATION</dc:creator>
  <dc:description>ERENOGLU CONSULTANCY TRANSLATION_x000d_
GSM    : (+90 532) 235 58 23_x000d_
Tel         : (+90 312) 441 91 00 (pbx)_x000d_
Web      : www.erenoglu.com.tr_x000d_
e-mail   : erenoglu@erenoglu.com.tr_x000d_
ANKARA – TURKIYE (TURKEY)_x000d_
</dc:description>
  <cp:lastModifiedBy>CP</cp:lastModifiedBy>
  <cp:revision>122</cp:revision>
  <dcterms:created xsi:type="dcterms:W3CDTF">2020-10-07T11:36:01Z</dcterms:created>
  <dcterms:modified xsi:type="dcterms:W3CDTF">2021-04-11T21:32:46Z</dcterms:modified>
</cp:coreProperties>
</file>