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3.xml" ContentType="application/vnd.openxmlformats-officedocument.presentationml.comments+xml"/>
  <Override PartName="/ppt/notesSlides/notesSlide7.xml" ContentType="application/vnd.openxmlformats-officedocument.presentationml.notesSlide+xml"/>
  <Override PartName="/ppt/comments/comment4.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5.xml" ContentType="application/vnd.openxmlformats-officedocument.presentationml.comments+xml"/>
  <Override PartName="/ppt/notesSlides/notesSlide10.xml" ContentType="application/vnd.openxmlformats-officedocument.presentationml.notesSlide+xml"/>
  <Override PartName="/ppt/comments/comment6.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7"/>
  </p:notesMasterIdLst>
  <p:sldIdLst>
    <p:sldId id="355" r:id="rId2"/>
    <p:sldId id="567" r:id="rId3"/>
    <p:sldId id="568" r:id="rId4"/>
    <p:sldId id="569" r:id="rId5"/>
    <p:sldId id="570" r:id="rId6"/>
    <p:sldId id="747" r:id="rId7"/>
    <p:sldId id="748" r:id="rId8"/>
    <p:sldId id="749" r:id="rId9"/>
    <p:sldId id="750" r:id="rId10"/>
    <p:sldId id="791" r:id="rId11"/>
    <p:sldId id="751" r:id="rId12"/>
    <p:sldId id="263" r:id="rId13"/>
    <p:sldId id="587" r:id="rId14"/>
    <p:sldId id="787" r:id="rId15"/>
    <p:sldId id="588" r:id="rId16"/>
    <p:sldId id="766" r:id="rId17"/>
    <p:sldId id="753" r:id="rId18"/>
    <p:sldId id="754" r:id="rId19"/>
    <p:sldId id="767" r:id="rId20"/>
    <p:sldId id="792" r:id="rId21"/>
    <p:sldId id="782" r:id="rId22"/>
    <p:sldId id="590" r:id="rId23"/>
    <p:sldId id="757" r:id="rId24"/>
    <p:sldId id="758" r:id="rId25"/>
    <p:sldId id="759" r:id="rId26"/>
    <p:sldId id="760" r:id="rId27"/>
    <p:sldId id="761" r:id="rId28"/>
    <p:sldId id="783" r:id="rId29"/>
    <p:sldId id="752" r:id="rId30"/>
    <p:sldId id="788" r:id="rId31"/>
    <p:sldId id="793" r:id="rId32"/>
    <p:sldId id="789" r:id="rId33"/>
    <p:sldId id="616" r:id="rId34"/>
    <p:sldId id="790" r:id="rId35"/>
    <p:sldId id="786"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0"/>
            <p14:sldId id="747"/>
            <p14:sldId id="748"/>
            <p14:sldId id="749"/>
            <p14:sldId id="750"/>
            <p14:sldId id="791"/>
            <p14:sldId id="751"/>
            <p14:sldId id="263"/>
          </p14:sldIdLst>
        </p14:section>
        <p14:section name="Section 2" id="{892BF753-DF49-4689-9CE1-D4C545F1375F}">
          <p14:sldIdLst>
            <p14:sldId id="587"/>
            <p14:sldId id="787"/>
            <p14:sldId id="588"/>
            <p14:sldId id="766"/>
            <p14:sldId id="753"/>
            <p14:sldId id="754"/>
            <p14:sldId id="767"/>
            <p14:sldId id="792"/>
            <p14:sldId id="782"/>
          </p14:sldIdLst>
        </p14:section>
        <p14:section name="Section 3" id="{5AFCBE4C-7AC2-4AB5-A2A2-EA953BE29FEB}">
          <p14:sldIdLst>
            <p14:sldId id="590"/>
            <p14:sldId id="757"/>
            <p14:sldId id="758"/>
            <p14:sldId id="759"/>
            <p14:sldId id="760"/>
            <p14:sldId id="761"/>
            <p14:sldId id="783"/>
          </p14:sldIdLst>
        </p14:section>
        <p14:section name="Section 4" id="{42AB9B2C-602D-4C4D-9B15-02487831F694}">
          <p14:sldIdLst>
            <p14:sldId id="752"/>
            <p14:sldId id="788"/>
            <p14:sldId id="793"/>
            <p14:sldId id="789"/>
          </p14:sldIdLst>
        </p14:section>
        <p14:section name="Section 5" id="{67F623D0-C5EF-430D-958D-01C4D44E7904}">
          <p14:sldIdLst>
            <p14:sldId id="616"/>
            <p14:sldId id="790"/>
            <p14:sldId id="786"/>
          </p14:sldIdLst>
        </p14:section>
        <p14:section name="Conclusions" id="{AD901706-933A-4282-831D-2F305081F9D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15"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1037" autoAdjust="0"/>
  </p:normalViewPr>
  <p:slideViewPr>
    <p:cSldViewPr snapToGrid="0">
      <p:cViewPr varScale="1">
        <p:scale>
          <a:sx n="68" d="100"/>
          <a:sy n="68" d="100"/>
        </p:scale>
        <p:origin x="1790" y="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0-12T18:28:31.043" idx="9">
    <p:pos x="2242" y="851"/>
    <p:text>Inititally: 'do we have them?' a bit too rough to my opinion</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10-12T18:30:24.153" idx="10">
    <p:pos x="3840" y="-8"/>
    <p:text>Initially: do we have them?</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10-12T18:49:35.821" idx="11">
    <p:pos x="4892" y="330"/>
    <p:text>Initially: Competencies?</p:text>
    <p:extLst>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0-10-12T18:49:51.730" idx="12">
    <p:pos x="4570" y="330"/>
    <p:text>Initially: Capacities?</p:text>
    <p:extLst>
      <p:ext uri="{C676402C-5697-4E1C-873F-D02D1690AC5C}">
        <p15:threadingInfo xmlns:p15="http://schemas.microsoft.com/office/powerpoint/2012/main" timeZoneBias="-1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0-10-12T18:52:12.988" idx="13">
    <p:pos x="4004" y="-5"/>
    <p:text>Initially: Cooperation?</p:text>
    <p:extLst>
      <p:ext uri="{C676402C-5697-4E1C-873F-D02D1690AC5C}">
        <p15:threadingInfo xmlns:p15="http://schemas.microsoft.com/office/powerpoint/2012/main" timeZoneBias="-18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0-10-13T11:16:20.039" idx="14">
    <p:pos x="2746" y="1555"/>
    <p:text>Too much text, I would make 2 slides</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pPr/>
              <a:t>12/04/2021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pPr/>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Oturum gündemi. </a:t>
            </a:r>
            <a:r>
              <a:rPr lang="tr-TR" b="0" i="0" u="none" baseline="0" dirty="0" smtClean="0"/>
              <a:t>Katılımcılarda</a:t>
            </a:r>
            <a:r>
              <a:rPr lang="tr" b="0" i="0" u="none" baseline="0" dirty="0" smtClean="0"/>
              <a:t> </a:t>
            </a:r>
            <a:r>
              <a:rPr lang="tr" b="0" i="0" u="none" baseline="0" dirty="0"/>
              <a:t>bunun bir kopyası bulunmalıdır.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a:t>
            </a:fld>
            <a:endParaRPr lang="tr"/>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siber suç soruşturması kavramlarına ilişkin bazı "kurallar" açıklanmaktadır. Kurallar resmi değildir, ancak daha çok uygulayıcıların siber suç soruşturmalarındaki deneyimlerinin sonucunda oluşturulmuşlardır.</a:t>
            </a:r>
          </a:p>
          <a:p>
            <a:endParaRPr lang="tr" dirty="0"/>
          </a:p>
          <a:p>
            <a:pPr algn="l" rtl="0"/>
            <a:r>
              <a:rPr lang="tr" b="0" i="0" u="none" baseline="0"/>
              <a:t>Ancak, bazı “kuralların” açık olduğu ve halihazırda mevcut prosedürü açıkladığı görünse de bu kadar basit değildir. Yani bazı ülkelerde genel düzeyde ilişkin hukuki çerçeve bulunmasına rağmen, işbirliği ve işbirliği prosedürlerinin daha kesin olarak tanımlanması gereken alt düzey anlaşmalar mevcut değildir.</a:t>
            </a:r>
          </a:p>
          <a:p>
            <a:endParaRPr lang="tr" dirty="0"/>
          </a:p>
          <a:p>
            <a:pPr algn="l" rtl="0"/>
            <a:r>
              <a:rPr lang="tr" b="0" i="0" u="none" baseline="0"/>
              <a:t>Yetkili makamlar genellikle kendi yetki alanları dahilinde kalırlar ve diğer kurumlarla doğrudan veya hızlı iletişim kurmazlar. Bu tür bir tutum, iletişim ve delil ve olgu alışverişinin yavaş olmasına ve delil niteliğindeki materyalin olası kaybına yol açar.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14</a:t>
            </a:fld>
            <a:endParaRPr lang="tr"/>
          </a:p>
        </p:txBody>
      </p:sp>
    </p:spTree>
    <p:extLst>
      <p:ext uri="{BB962C8B-B14F-4D97-AF65-F5344CB8AC3E}">
        <p14:creationId xmlns:p14="http://schemas.microsoft.com/office/powerpoint/2010/main" val="13482601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Kolluk Kuvvetlerinin bir siber suç soruşturması sırasında gerçekleştireceği ve gerçekleştirmesi gereken işlemlerin temel bir listesi gösterilmektedir. </a:t>
            </a:r>
          </a:p>
          <a:p>
            <a:endParaRPr lang="tr" dirty="0"/>
          </a:p>
          <a:p>
            <a:pPr algn="l" rtl="0"/>
            <a:r>
              <a:rPr lang="tr" b="0" i="0" u="none" baseline="0"/>
              <a:t>Anglo-Sakson Hukuku ve Kıta Avrupası Hukuku ülkeleri arasındaki belirli usul ve lojistik farklılıklarından halihazırda bahsedilmiş olmalıdır.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15</a:t>
            </a:fld>
            <a:endParaRPr lang="tr"/>
          </a:p>
        </p:txBody>
      </p:sp>
    </p:spTree>
    <p:extLst>
      <p:ext uri="{BB962C8B-B14F-4D97-AF65-F5344CB8AC3E}">
        <p14:creationId xmlns:p14="http://schemas.microsoft.com/office/powerpoint/2010/main" val="3294698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Önceki slaytın devamı.</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16</a:t>
            </a:fld>
            <a:endParaRPr lang="tr"/>
          </a:p>
        </p:txBody>
      </p:sp>
    </p:spTree>
    <p:extLst>
      <p:ext uri="{BB962C8B-B14F-4D97-AF65-F5344CB8AC3E}">
        <p14:creationId xmlns:p14="http://schemas.microsoft.com/office/powerpoint/2010/main" val="237240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Savcılık tarafından yapılması gereken temel işlemler gösterilmektedir. Sistemden bağımsız olarak, Savcılık, kolluk kuvvetlerinden Mahkemeye kadar tüm ceza yargılaması katılımcıları ile bir şekilde etkileşim içinde olan bir makamdır.</a:t>
            </a:r>
          </a:p>
          <a:p>
            <a:endParaRPr lang="tr" dirty="0"/>
          </a:p>
          <a:p>
            <a:pPr algn="l" rtl="0"/>
            <a:r>
              <a:rPr lang="tr" b="0" i="0" u="none" baseline="0"/>
              <a:t>Savcılar soruşturmaları yürüten makamlardır ve siber suçlar için 7/24 İrtibat Noktaları sisteminde artık daha fazla yer alıyorlar.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17</a:t>
            </a:fld>
            <a:endParaRPr lang="tr"/>
          </a:p>
        </p:txBody>
      </p:sp>
    </p:spTree>
    <p:extLst>
      <p:ext uri="{BB962C8B-B14F-4D97-AF65-F5344CB8AC3E}">
        <p14:creationId xmlns:p14="http://schemas.microsoft.com/office/powerpoint/2010/main" val="1930083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Sorgu </a:t>
            </a:r>
            <a:r>
              <a:rPr lang="tr-TR" b="0" i="0" u="none" baseline="0" dirty="0" smtClean="0"/>
              <a:t>Hâkim</a:t>
            </a:r>
            <a:r>
              <a:rPr lang="tr" b="0" i="0" u="none" baseline="0" dirty="0" smtClean="0"/>
              <a:t>i</a:t>
            </a:r>
            <a:r>
              <a:rPr lang="tr" b="0" i="0" u="none" baseline="0" dirty="0"/>
              <a:t>, Kıta Avrupası hukuku ülkelerinde aslında soruşturmayı üstlenen </a:t>
            </a:r>
            <a:r>
              <a:rPr lang="tr-TR" b="0" i="0" u="none" baseline="0" dirty="0" smtClean="0"/>
              <a:t>hâkim</a:t>
            </a:r>
            <a:r>
              <a:rPr lang="tr" b="0" i="0" u="none" baseline="0" dirty="0" smtClean="0"/>
              <a:t>dir</a:t>
            </a:r>
            <a:r>
              <a:rPr lang="tr" b="0" i="0" u="none" baseline="0" dirty="0"/>
              <a:t>. Polis veya Savcılık tarafından yapılan tüm işlemler, Savcılık tarafından Mahkemeye sunulan Soruşturma Talebinin oluşturulmasını sağlayan delil işlemleri olarak kabul edilir. Temelde, sadece Sorgu </a:t>
            </a:r>
            <a:r>
              <a:rPr lang="tr-TR" b="0" i="0" u="none" baseline="0" dirty="0" smtClean="0"/>
              <a:t>Hâkim</a:t>
            </a:r>
            <a:r>
              <a:rPr lang="tr" b="0" i="0" u="none" baseline="0" dirty="0" smtClean="0"/>
              <a:t>i </a:t>
            </a:r>
            <a:r>
              <a:rPr lang="tr" b="0" i="0" u="none" baseline="0" dirty="0"/>
              <a:t>tarafından toplanan ve belirlenen deliller delil olarak kabul edilir.</a:t>
            </a:r>
          </a:p>
          <a:p>
            <a:endParaRPr lang="tr" dirty="0"/>
          </a:p>
          <a:p>
            <a:pPr algn="l" rtl="0"/>
            <a:r>
              <a:rPr lang="tr" b="0" i="0" u="none" baseline="0" dirty="0"/>
              <a:t>Anglo-Sakson Hukuku sisteminde Sorgu </a:t>
            </a:r>
            <a:r>
              <a:rPr lang="tr-TR" b="0" i="0" u="none" baseline="0" dirty="0" smtClean="0"/>
              <a:t>Hâkim</a:t>
            </a:r>
            <a:r>
              <a:rPr lang="tr" b="0" i="0" u="none" baseline="0" dirty="0" smtClean="0"/>
              <a:t>i </a:t>
            </a:r>
            <a:r>
              <a:rPr lang="tr" b="0" i="0" u="none" baseline="0" dirty="0"/>
              <a:t>diye bir pozisyon yoktur. Bunun yerine, tüm başvurular nöbetçi veya görevli </a:t>
            </a:r>
            <a:r>
              <a:rPr lang="tr-TR" b="0" i="0" u="none" baseline="0" dirty="0" smtClean="0"/>
              <a:t>Hâkim</a:t>
            </a:r>
            <a:r>
              <a:rPr lang="tr" b="0" i="0" u="none" baseline="0" dirty="0" smtClean="0"/>
              <a:t>e </a:t>
            </a:r>
            <a:r>
              <a:rPr lang="tr" b="0" i="0" u="none" baseline="0" dirty="0"/>
              <a:t>yapılır.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18</a:t>
            </a:fld>
            <a:endParaRPr lang="tr"/>
          </a:p>
        </p:txBody>
      </p:sp>
    </p:spTree>
    <p:extLst>
      <p:ext uri="{BB962C8B-B14F-4D97-AF65-F5344CB8AC3E}">
        <p14:creationId xmlns:p14="http://schemas.microsoft.com/office/powerpoint/2010/main" val="3183891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rtl="0"/>
            <a:r>
              <a:rPr lang="tr" b="0" i="0" u="none" baseline="0" dirty="0"/>
              <a:t>İki sistem arasındaki temel fark, ASH ülkelerinde, yayınlanmış yargı görüşleri biçimindeki içtihat hukuku birincil öneme sahipken, KAH sistemlerinde yazılı kanunların baskın olmasıdır.</a:t>
            </a:r>
          </a:p>
          <a:p>
            <a:pPr algn="just" rtl="0"/>
            <a:endParaRPr lang="tr" b="0" dirty="0"/>
          </a:p>
          <a:p>
            <a:pPr algn="just" rtl="0"/>
            <a:r>
              <a:rPr lang="tr" b="0" i="0" u="none" baseline="0" dirty="0"/>
              <a:t>Genel olarak bir ASH sistemi, emsal kavramına dayanmaktadır. Mahkemenin verdiği kararlar daha sonra gelecekteki davalar için emsal olarak kullanıldığından, </a:t>
            </a:r>
            <a:r>
              <a:rPr lang="tr-TR" b="0" i="0" u="none" baseline="0" dirty="0" smtClean="0"/>
              <a:t>hâkim</a:t>
            </a:r>
            <a:r>
              <a:rPr lang="tr" b="0" i="0" u="none" baseline="0" dirty="0" smtClean="0"/>
              <a:t>ler </a:t>
            </a:r>
            <a:r>
              <a:rPr lang="tr" b="0" i="0" u="none" baseline="0" dirty="0"/>
              <a:t>burada hukukun şekillendirilmesinde aktif rol alırlar. ASH sistemleri yasa koyucular tarafından oluşturulmuş yasalara sahipken, bu yasaları yorumlamak ve bunları münferit davalara uygulamak için önceki mahkemeler tarafından belirlenen emsalleri kullanmak </a:t>
            </a:r>
            <a:r>
              <a:rPr lang="tr-TR" b="0" i="0" u="none" baseline="0" dirty="0" smtClean="0"/>
              <a:t>hâkim</a:t>
            </a:r>
            <a:r>
              <a:rPr lang="tr" b="0" i="0" u="none" baseline="0" dirty="0" smtClean="0"/>
              <a:t>lerin </a:t>
            </a:r>
            <a:r>
              <a:rPr lang="tr" b="0" i="0" u="none" baseline="0" dirty="0"/>
              <a:t>takdirindedir.</a:t>
            </a:r>
            <a:endParaRPr lang="tr" b="0" dirty="0"/>
          </a:p>
          <a:p>
            <a:pPr algn="just" rtl="0"/>
            <a:endParaRPr lang="tr" b="0" dirty="0"/>
          </a:p>
          <a:p>
            <a:pPr algn="just" rtl="0"/>
            <a:r>
              <a:rPr lang="tr" b="0" i="0" u="none" baseline="0" dirty="0"/>
              <a:t>Öte yandan, KAH sistemleri, emsallere, hukukun kanunlaştırılmasına yaptıklarından çok daha az vurgu yaparlar. Öte yandan, KAH sistemleri, emsallere, hukukun kanunlaştırılmasına yaptıklarından çok daha az vurgu yaparlar. KAH sistemleri, sürekli güncellenen ve yasal prosedürler, cezalar ve nelerin mahkeme sunulup sunulamayacağını belirleyen yazılı kanunlara ve diğer yasalara dayanır.</a:t>
            </a:r>
          </a:p>
          <a:p>
            <a:pPr algn="just" rtl="0"/>
            <a:endParaRPr lang="tr" dirty="0"/>
          </a:p>
          <a:p>
            <a:pPr algn="just" rtl="0"/>
            <a:r>
              <a:rPr lang="tr" b="0" i="0" u="none" baseline="0" dirty="0"/>
              <a:t>Bir KAH sisteminde, bir </a:t>
            </a:r>
            <a:r>
              <a:rPr lang="tr-TR" b="0" i="0" u="none" baseline="0" dirty="0" smtClean="0"/>
              <a:t>hâkim</a:t>
            </a:r>
            <a:r>
              <a:rPr lang="tr" b="0" i="0" u="none" baseline="0" dirty="0" smtClean="0"/>
              <a:t> </a:t>
            </a:r>
            <a:r>
              <a:rPr lang="tr" b="0" i="0" u="none" baseline="0" dirty="0"/>
              <a:t>yalnızca bir davanın olgularını tespit eder ve yazılı kanunda bulunan hukuk yollarını uygular. Sonuç olarak, kanun yapıcılar, akademisyenler ve hukuk uzmanları, hukuk sisteminin idaresi üzerinde </a:t>
            </a:r>
            <a:r>
              <a:rPr lang="tr-TR" b="0" i="0" u="none" baseline="0" dirty="0" smtClean="0"/>
              <a:t>hâkim</a:t>
            </a:r>
            <a:r>
              <a:rPr lang="tr" b="0" i="0" u="none" baseline="0" dirty="0" smtClean="0"/>
              <a:t>lerden </a:t>
            </a:r>
            <a:r>
              <a:rPr lang="tr" b="0" i="0" u="none" baseline="0" dirty="0"/>
              <a:t>çok daha fazla etkiye sahiptir.</a:t>
            </a:r>
          </a:p>
          <a:p>
            <a:pPr algn="just" rtl="0"/>
            <a:endParaRPr lang="tr" dirty="0"/>
          </a:p>
          <a:p>
            <a:pPr algn="just" rtl="0"/>
            <a:endParaRPr lang="tr" b="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19</a:t>
            </a:fld>
            <a:endParaRPr lang="tr"/>
          </a:p>
        </p:txBody>
      </p:sp>
    </p:spTree>
    <p:extLst>
      <p:ext uri="{BB962C8B-B14F-4D97-AF65-F5344CB8AC3E}">
        <p14:creationId xmlns:p14="http://schemas.microsoft.com/office/powerpoint/2010/main" val="31435177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b="0" u="none"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20</a:t>
            </a:fld>
            <a:endParaRPr lang="tr"/>
          </a:p>
        </p:txBody>
      </p:sp>
    </p:spTree>
    <p:extLst>
      <p:ext uri="{BB962C8B-B14F-4D97-AF65-F5344CB8AC3E}">
        <p14:creationId xmlns:p14="http://schemas.microsoft.com/office/powerpoint/2010/main" val="8621594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Hukuki çerçeve, uluslararası antlaşmalara ve standartlara uygun çeşitii kanunlar içerir.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23</a:t>
            </a:fld>
            <a:endParaRPr lang="tr"/>
          </a:p>
        </p:txBody>
      </p:sp>
    </p:spTree>
    <p:extLst>
      <p:ext uri="{BB962C8B-B14F-4D97-AF65-F5344CB8AC3E}">
        <p14:creationId xmlns:p14="http://schemas.microsoft.com/office/powerpoint/2010/main" val="13749921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En önemli yasa, bu slaytta belirtilen yasadır. Uzman siber suç makamlarının teşkilatı ve yetkinliklerini belirler.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24</a:t>
            </a:fld>
            <a:endParaRPr lang="tr"/>
          </a:p>
        </p:txBody>
      </p:sp>
    </p:spTree>
    <p:extLst>
      <p:ext uri="{BB962C8B-B14F-4D97-AF65-F5344CB8AC3E}">
        <p14:creationId xmlns:p14="http://schemas.microsoft.com/office/powerpoint/2010/main" val="3863954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Sırbistan'ın Yüksek Teknoloji Suçlarıyla Mücadelede Devlet Kurumlarının Teşkilat ve Yetkilerinin Belirlenmesine Dair Kanunun 3. Maddesi örnek olarak verilmiştir.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25</a:t>
            </a:fld>
            <a:endParaRPr lang="tr"/>
          </a:p>
        </p:txBody>
      </p:sp>
    </p:spTree>
    <p:extLst>
      <p:ext uri="{BB962C8B-B14F-4D97-AF65-F5344CB8AC3E}">
        <p14:creationId xmlns:p14="http://schemas.microsoft.com/office/powerpoint/2010/main" val="2409220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Oturum hedefleri. </a:t>
            </a:r>
            <a:r>
              <a:rPr lang="tr-TR" b="0" i="0" u="none" baseline="0" dirty="0" smtClean="0"/>
              <a:t>Katılımcılara</a:t>
            </a:r>
            <a:r>
              <a:rPr lang="tr" b="0" i="0" u="none" baseline="0" dirty="0" smtClean="0"/>
              <a:t> </a:t>
            </a:r>
            <a:r>
              <a:rPr lang="tr" b="0" i="0" u="none" baseline="0" dirty="0"/>
              <a:t>oturum sonunda elde edilmesi beklenen şeyler açıklanmalıdır.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a:t>
            </a:fld>
            <a:endParaRPr lang="tr"/>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Sırbistan Yüksek Teknoloji Suçları Özel Savcılık Bürosunun İstatistikleri. Yetki alanı dışındaki davalara ilişkin rakamları içermez.</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26</a:t>
            </a:fld>
            <a:endParaRPr lang="tr"/>
          </a:p>
        </p:txBody>
      </p:sp>
    </p:spTree>
    <p:extLst>
      <p:ext uri="{BB962C8B-B14F-4D97-AF65-F5344CB8AC3E}">
        <p14:creationId xmlns:p14="http://schemas.microsoft.com/office/powerpoint/2010/main" val="7279114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Önemli istatistikler ve suç eylemleri.</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27</a:t>
            </a:fld>
            <a:endParaRPr lang="tr"/>
          </a:p>
        </p:txBody>
      </p:sp>
    </p:spTree>
    <p:extLst>
      <p:ext uri="{BB962C8B-B14F-4D97-AF65-F5344CB8AC3E}">
        <p14:creationId xmlns:p14="http://schemas.microsoft.com/office/powerpoint/2010/main" val="16595304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b="0" u="none"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31</a:t>
            </a:fld>
            <a:endParaRPr lang="tr"/>
          </a:p>
        </p:txBody>
      </p:sp>
    </p:spTree>
    <p:extLst>
      <p:ext uri="{BB962C8B-B14F-4D97-AF65-F5344CB8AC3E}">
        <p14:creationId xmlns:p14="http://schemas.microsoft.com/office/powerpoint/2010/main" val="26294564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Oturum hedefleri. </a:t>
            </a:r>
            <a:r>
              <a:rPr lang="tr-TR" b="0" i="0" u="none" baseline="0" dirty="0" smtClean="0"/>
              <a:t>Katılımcılara</a:t>
            </a:r>
            <a:r>
              <a:rPr lang="tr" b="0" i="0" u="none" baseline="0" dirty="0" smtClean="0"/>
              <a:t> </a:t>
            </a:r>
            <a:r>
              <a:rPr lang="tr" b="0" i="0" u="none" baseline="0" dirty="0"/>
              <a:t>oturum sonunda elde edilmesi beklenen şeyler açıklanmalıdır.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34</a:t>
            </a:fld>
            <a:endParaRPr lang="tr"/>
          </a:p>
        </p:txBody>
      </p:sp>
    </p:spTree>
    <p:extLst>
      <p:ext uri="{BB962C8B-B14F-4D97-AF65-F5344CB8AC3E}">
        <p14:creationId xmlns:p14="http://schemas.microsoft.com/office/powerpoint/2010/main" val="1141481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herhangi bir ülkedeki yetkili siber suç makamlarına ilişkin temel sorular yer almaktadır.  Uzman, sorulara yanıt verirken </a:t>
            </a:r>
            <a:r>
              <a:rPr lang="tr" b="0" i="0" u="none" baseline="0" dirty="0" smtClean="0"/>
              <a:t>katılımcıları </a:t>
            </a:r>
            <a:r>
              <a:rPr lang="tr" b="0" i="0" u="none" baseline="0" dirty="0"/>
              <a:t>ona katılmaları için davet edebilir.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5</a:t>
            </a:fld>
            <a:endParaRPr lang="tr"/>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uzman makamların hukuki ve pratik erişim alanının daha odaklı bir şekilde sorgulanması ve incelenmesi gösterilmektedir. Uzman, mümkünse </a:t>
            </a:r>
            <a:r>
              <a:rPr lang="tr" b="0" i="0" u="none" baseline="0" dirty="0" smtClean="0"/>
              <a:t>katılımcılarla </a:t>
            </a:r>
            <a:r>
              <a:rPr lang="tr" b="0" i="0" u="none" baseline="0" dirty="0"/>
              <a:t>birlikte mevcut durumun kısa bir analizine öncülük etmelidir. </a:t>
            </a:r>
          </a:p>
          <a:p>
            <a:endParaRPr lang="tr" dirty="0"/>
          </a:p>
          <a:p>
            <a:pPr algn="l" rtl="0"/>
            <a:r>
              <a:rPr lang="tr" b="0" i="0" u="none" baseline="0" dirty="0"/>
              <a:t>Normatif seviye, kanun, yönetmelik veya iç düzenlemeler anlamına gelir. Diğer sorular anlaşılır olduğundan bir açıklama yapılması gerekmemektedir.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6</a:t>
            </a:fld>
            <a:endParaRPr lang="tr"/>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 uzman siber suç makamlarının kurulmasına ilişkin ayrıntılara daha fazla girmelidir. Ne tür bir düzenlemeyle çalışmaları düzenleniyor, yetki alanları neler, ne kadar iyi kadro ve donanıma sahipler, onlar ve sistemdeki diğer makamlar arasında bağlantılar var mı?</a:t>
            </a:r>
          </a:p>
          <a:p>
            <a:endParaRPr lang="tr" dirty="0"/>
          </a:p>
          <a:p>
            <a:pPr algn="l" rtl="0"/>
            <a:r>
              <a:rPr lang="tr" b="0" i="0" u="none" baseline="0" dirty="0"/>
              <a:t>Uzman, sorulara yanıt verirken </a:t>
            </a:r>
            <a:r>
              <a:rPr lang="tr" b="0" i="0" u="none" baseline="0" dirty="0" smtClean="0"/>
              <a:t>katılımcıları </a:t>
            </a:r>
            <a:r>
              <a:rPr lang="tr" b="0" i="0" u="none" baseline="0" dirty="0"/>
              <a:t>ona katılmaları için davet edebilir.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7</a:t>
            </a:fld>
            <a:endParaRPr lang="tr"/>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uzmanlık çerçevesi ve uzman makamların yetkinlikler/yetki alanlarına ilişkin daha ayrıntılı bir bakış yer almaktadır. Sorular, temel olarak, siber suç makamlarının etkili bir şekilde uzmanlaşması için bulunması gereken yetkilerin bir listesini ortaya koyar. Bu olmadan, bir ülkenin etkili bir çerçeveye sahip olduğunu ve bazı parçalardan yoksun olan bir sistemin düzgün bir şekilde işlemesinin olası olduğunu söylemek zordur.</a:t>
            </a:r>
          </a:p>
          <a:p>
            <a:endParaRPr lang="tr" dirty="0"/>
          </a:p>
          <a:p>
            <a:pPr algn="l" rtl="0"/>
            <a:r>
              <a:rPr lang="tr" b="0" i="0" u="none" baseline="0" dirty="0"/>
              <a:t>Yine uzman, yerel durumla ilgili sorulara cevap verirken </a:t>
            </a:r>
            <a:r>
              <a:rPr lang="tr" b="0" i="0" u="none" baseline="0" dirty="0" smtClean="0"/>
              <a:t>katılımcıların </a:t>
            </a:r>
            <a:r>
              <a:rPr lang="tr" b="0" i="0" u="none" baseline="0" dirty="0"/>
              <a:t>katılımını sağlamalıdır.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8</a:t>
            </a:fld>
            <a:endParaRPr lang="tr"/>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siber suç makamları için kapasite geliştirme çalışmalarının gerekli kısımları sorular halinde açıklanmaktadır. Siber suçları durdurma sisteminin tüm kısımlarını içerir.</a:t>
            </a:r>
          </a:p>
          <a:p>
            <a:endParaRPr lang="tr" dirty="0"/>
          </a:p>
          <a:p>
            <a:pPr algn="l" rtl="0"/>
            <a:r>
              <a:rPr lang="tr" b="0" i="0" u="none" baseline="0" dirty="0"/>
              <a:t>Uzman, yerel durumla ilgili sorulara cevap verirken </a:t>
            </a:r>
            <a:r>
              <a:rPr lang="tr" b="0" i="0" u="none" baseline="0" dirty="0" smtClean="0"/>
              <a:t>katılımcıların </a:t>
            </a:r>
            <a:r>
              <a:rPr lang="tr" b="0" i="0" u="none" baseline="0" dirty="0"/>
              <a:t>katılımını sağlamalıdır.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9</a:t>
            </a:fld>
            <a:endParaRPr lang="tr"/>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b="0" u="none"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10</a:t>
            </a:fld>
            <a:endParaRPr lang="tr"/>
          </a:p>
        </p:txBody>
      </p:sp>
    </p:spTree>
    <p:extLst>
      <p:ext uri="{BB962C8B-B14F-4D97-AF65-F5344CB8AC3E}">
        <p14:creationId xmlns:p14="http://schemas.microsoft.com/office/powerpoint/2010/main" val="25490628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hem yatay hem de dikey olarak işbirliği kanallarının gerekli kısımları sorular halinde açıklanmaktadır. Siber suçların engellenmesi için diğer suç biçimlerine kıyasla daha acil ve verimli işbirliği gerekir. Uzman bunu vurgulamalıdır.</a:t>
            </a:r>
          </a:p>
          <a:p>
            <a:endParaRPr lang="tr" dirty="0"/>
          </a:p>
          <a:p>
            <a:pPr algn="l" rtl="0"/>
            <a:r>
              <a:rPr lang="tr" b="0" i="0" u="none" baseline="0" dirty="0"/>
              <a:t>Uzman, yerel durumla ilgili sorulara cevap verirken </a:t>
            </a:r>
            <a:r>
              <a:rPr lang="tr" b="0" i="0" u="none" baseline="0" dirty="0" smtClean="0"/>
              <a:t>katılımcıların </a:t>
            </a:r>
            <a:r>
              <a:rPr lang="tr" b="0" i="0" u="none" baseline="0" dirty="0"/>
              <a:t>katılımını sağlamalıdır. </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11</a:t>
            </a:fld>
            <a:endParaRPr lang="tr"/>
          </a:p>
        </p:txBody>
      </p:sp>
    </p:spTree>
    <p:extLst>
      <p:ext uri="{BB962C8B-B14F-4D97-AF65-F5344CB8AC3E}">
        <p14:creationId xmlns:p14="http://schemas.microsoft.com/office/powerpoint/2010/main" val="11399626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cstate="print"/>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4/12/2021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comments" Target="../comments/commen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comments" Target="../comments/commen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comments" Target="../comments/commen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comments" Target="../comments/comment3.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comments" Target="../comments/commen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rtl="0" eaLnBrk="1" hangingPunct="1">
              <a:spcBef>
                <a:spcPct val="0"/>
              </a:spcBef>
              <a:buFontTx/>
              <a:buNone/>
            </a:pPr>
            <a:endParaRPr lang="tr" altLang="en-US" sz="1400" dirty="0">
              <a:solidFill>
                <a:schemeClr val="bg1"/>
              </a:solidFill>
              <a:ea typeface="MS PGothic" panose="020B0600070205080204" pitchFamily="34" charset="-128"/>
            </a:endParaRPr>
          </a:p>
          <a:p>
            <a:pPr algn="l" rtl="0" eaLnBrk="1" hangingPunct="1">
              <a:spcBef>
                <a:spcPct val="0"/>
              </a:spcBef>
              <a:buFontTx/>
              <a:buNone/>
            </a:pPr>
            <a:endParaRPr lang="tr"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id="{29075054-C764-4888-9887-6C6C44EF71CA}"/>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600" b="1" i="0" u="none" baseline="0">
                <a:latin typeface="+mn-lt"/>
              </a:rPr>
              <a:t>Adli Personel için Siber Suçlar ve Elektronik Delillere İlişkin Giriş Eğitimi</a:t>
            </a:r>
            <a:endParaRPr lang="tr" altLang="en-US" sz="1600" i="1" dirty="0">
              <a:latin typeface="+mn-lt"/>
            </a:endParaRPr>
          </a:p>
        </p:txBody>
      </p:sp>
      <p:sp>
        <p:nvSpPr>
          <p:cNvPr id="10" name="Rectangle 9"/>
          <p:cNvSpPr/>
          <p:nvPr/>
        </p:nvSpPr>
        <p:spPr>
          <a:xfrm>
            <a:off x="234355" y="2228592"/>
            <a:ext cx="8750206" cy="4216539"/>
          </a:xfrm>
          <a:prstGeom prst="rect">
            <a:avLst/>
          </a:prstGeom>
          <a:ln>
            <a:noFill/>
          </a:ln>
        </p:spPr>
        <p:txBody>
          <a:bodyPr wrap="square">
            <a:spAutoFit/>
          </a:bodyPr>
          <a:lstStyle/>
          <a:p>
            <a:pPr marL="0" indent="0" algn="ctr" rtl="0">
              <a:buFont typeface="Arial" charset="0"/>
              <a:buNone/>
              <a:defRPr/>
            </a:pPr>
            <a:r>
              <a:rPr lang="tr" sz="3600" b="1" i="0" u="none" baseline="0">
                <a:ea typeface="MS PGothic" panose="020B0600070205080204" pitchFamily="34" charset="-128"/>
              </a:rPr>
              <a:t>Oturum 3.x </a:t>
            </a:r>
          </a:p>
          <a:p>
            <a:pPr algn="ctr" rtl="0">
              <a:defRPr/>
            </a:pPr>
            <a:r>
              <a:rPr lang="tr" sz="3600" b="1" i="0" u="none" baseline="0" dirty="0">
                <a:ea typeface="MS PGothic" panose="020B0600070205080204" pitchFamily="34" charset="-128"/>
              </a:rPr>
              <a:t>Siber Suç Soruşturmalarına Genel Bakış:</a:t>
            </a:r>
          </a:p>
          <a:p>
            <a:pPr algn="ctr" rtl="0">
              <a:defRPr/>
            </a:pPr>
            <a:r>
              <a:rPr lang="tr" sz="3600" b="1" i="0" u="none" baseline="0" dirty="0">
                <a:ea typeface="MS PGothic" panose="020B0600070205080204" pitchFamily="34" charset="-128"/>
              </a:rPr>
              <a:t>Yerel ve Uluslararası Deneyimler</a:t>
            </a:r>
          </a:p>
          <a:p>
            <a:pPr marL="0" indent="0" algn="ctr" rtl="0">
              <a:buFont typeface="Arial" charset="0"/>
              <a:buNone/>
              <a:defRPr/>
            </a:pPr>
            <a:endParaRPr lang="tr" sz="1200" b="1" dirty="0">
              <a:ea typeface="MS PGothic" panose="020B0600070205080204" pitchFamily="34" charset="-128"/>
            </a:endParaRPr>
          </a:p>
          <a:p>
            <a:pPr marL="0" indent="0" algn="ctr" rtl="0">
              <a:buFont typeface="Arial" charset="0"/>
              <a:buNone/>
              <a:defRPr/>
            </a:pPr>
            <a:endParaRPr lang="tr" sz="1200" b="1" dirty="0">
              <a:ea typeface="MS PGothic" panose="020B0600070205080204" pitchFamily="34" charset="-128"/>
            </a:endParaRPr>
          </a:p>
          <a:p>
            <a:pPr marL="0" indent="0" algn="ctr" rtl="0">
              <a:buFont typeface="Arial" charset="0"/>
              <a:buNone/>
              <a:defRPr/>
            </a:pPr>
            <a:endParaRPr lang="tr" sz="1200" b="1" dirty="0">
              <a:ea typeface="MS PGothic" panose="020B0600070205080204" pitchFamily="34" charset="-128"/>
            </a:endParaRPr>
          </a:p>
          <a:p>
            <a:pPr algn="ctr" rtl="0">
              <a:spcBef>
                <a:spcPct val="0"/>
              </a:spcBef>
            </a:pPr>
            <a:r>
              <a:rPr lang="tr" b="1" i="0" u="none" baseline="0" dirty="0"/>
              <a:t>Xxxxx XXXXXXXX</a:t>
            </a:r>
          </a:p>
          <a:p>
            <a:pPr algn="ctr" rtl="0">
              <a:spcBef>
                <a:spcPct val="0"/>
              </a:spcBef>
            </a:pPr>
            <a:endParaRPr lang="tr" altLang="en-US" sz="800" dirty="0"/>
          </a:p>
          <a:p>
            <a:pPr algn="ctr" rtl="0">
              <a:spcBef>
                <a:spcPct val="0"/>
              </a:spcBef>
            </a:pPr>
            <a:r>
              <a:rPr lang="tr" sz="1400" b="0" i="1" u="none" baseline="0" dirty="0"/>
              <a:t>Avrupa Konseyi</a:t>
            </a:r>
          </a:p>
          <a:p>
            <a:pPr algn="ctr" rtl="0">
              <a:spcBef>
                <a:spcPct val="0"/>
              </a:spcBef>
            </a:pPr>
            <a:endParaRPr lang="tr" altLang="en-US" sz="1400" b="1" dirty="0">
              <a:solidFill>
                <a:srgbClr val="2F618F"/>
              </a:solidFill>
              <a:hlinkClick r:id="rId3"/>
            </a:endParaRPr>
          </a:p>
          <a:p>
            <a:pPr algn="ctr" rtl="0">
              <a:spcBef>
                <a:spcPct val="0"/>
              </a:spcBef>
            </a:pPr>
            <a:r>
              <a:rPr lang="tr" sz="1200" b="1" i="0" u="none" baseline="0" dirty="0">
                <a:solidFill>
                  <a:srgbClr val="2F618F"/>
                </a:solidFill>
              </a:rPr>
              <a:t>e-posta</a:t>
            </a:r>
          </a:p>
          <a:p>
            <a:pPr algn="ctr" rtl="0">
              <a:spcBef>
                <a:spcPct val="0"/>
              </a:spcBef>
            </a:pPr>
            <a:endParaRPr lang="tr" altLang="en-US" sz="1400" b="1" dirty="0"/>
          </a:p>
          <a:p>
            <a:pPr algn="ctr" rtl="0">
              <a:spcBef>
                <a:spcPct val="0"/>
              </a:spcBef>
            </a:pPr>
            <a:endParaRPr lang="tr" altLang="en-US" sz="1400" b="1" dirty="0"/>
          </a:p>
          <a:p>
            <a:pPr algn="ctr" rtl="0">
              <a:spcBef>
                <a:spcPct val="0"/>
              </a:spcBef>
            </a:pPr>
            <a:endParaRPr lang="tr" altLang="en-US" sz="1400" b="1" dirty="0"/>
          </a:p>
          <a:p>
            <a:pPr algn="ctr" rtl="0">
              <a:spcBef>
                <a:spcPct val="0"/>
              </a:spcBef>
            </a:pPr>
            <a:r>
              <a:rPr lang="tr" sz="1600" b="1" i="0" u="none" baseline="0" dirty="0"/>
              <a:t>GG Ay YYYY</a:t>
            </a:r>
          </a:p>
        </p:txBody>
      </p:sp>
      <p:sp>
        <p:nvSpPr>
          <p:cNvPr id="17" name="Slide Number Placeholder 1">
            <a:extLst>
              <a:ext uri="{FF2B5EF4-FFF2-40B4-BE49-F238E27FC236}">
                <a16:creationId xmlns:a16="http://schemas.microsoft.com/office/drawing/2014/main" id="{6D84966C-22BC-4590-97F4-6937886B25E6}"/>
              </a:ext>
            </a:extLst>
          </p:cNvPr>
          <p:cNvSpPr>
            <a:spLocks noGrp="1"/>
          </p:cNvSpPr>
          <p:nvPr>
            <p:ph type="sldNum" sz="quarter" idx="12"/>
          </p:nvPr>
        </p:nvSpPr>
        <p:spPr>
          <a:xfrm>
            <a:off x="7086600" y="6588125"/>
            <a:ext cx="2057400" cy="285810"/>
          </a:xfrm>
        </p:spPr>
        <p:txBody>
          <a:bodyPr/>
          <a:lstStyle/>
          <a:p>
            <a:pPr algn="r" rtl="0"/>
            <a:fld id="{B517EF97-6CC0-48A9-BC0E-433EC7B55211}" type="slidenum">
              <a:rPr/>
              <a:pPr/>
              <a:t>1</a:t>
            </a:fld>
            <a:endParaRPr lang="tr" dirty="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830997"/>
          </a:xfrm>
          <a:prstGeom prst="rect">
            <a:avLst/>
          </a:prstGeom>
          <a:solidFill>
            <a:srgbClr val="BDD8F3"/>
          </a:solidFill>
        </p:spPr>
        <p:txBody>
          <a:bodyPr wrap="square" rtlCol="0">
            <a:spAutoFit/>
          </a:bodyPr>
          <a:lstStyle/>
          <a:p>
            <a:pPr algn="ctr" rtl="0"/>
            <a:r>
              <a:rPr lang="tr" sz="2400" b="0" i="0" u="none" baseline="0" dirty="0">
                <a:solidFill>
                  <a:schemeClr val="tx1">
                    <a:lumMod val="65000"/>
                    <a:lumOff val="35000"/>
                  </a:schemeClr>
                </a:solidFill>
                <a:latin typeface="+mj-lt"/>
              </a:rPr>
              <a:t>Ülkenizde her seviyede uzman siber suç makamları var mı?</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013501"/>
            <a:ext cx="8030032" cy="830997"/>
          </a:xfrm>
          <a:prstGeom prst="rect">
            <a:avLst/>
          </a:prstGeom>
          <a:solidFill>
            <a:srgbClr val="F08A34"/>
          </a:solidFill>
        </p:spPr>
        <p:txBody>
          <a:bodyPr wrap="square" rtlCol="0">
            <a:spAutoFit/>
          </a:bodyPr>
          <a:lstStyle/>
          <a:p>
            <a:pPr marL="1828800" lvl="3" indent="-457200" algn="l" rtl="0">
              <a:buAutoNum type="alphaUcPeriod"/>
            </a:pPr>
            <a:r>
              <a:rPr lang="tr" sz="2400" b="0" i="0" u="none" baseline="0">
                <a:solidFill>
                  <a:schemeClr val="bg1"/>
                </a:solidFill>
                <a:latin typeface="+mj-lt"/>
              </a:rPr>
              <a:t>EVET</a:t>
            </a:r>
          </a:p>
          <a:p>
            <a:pPr marL="1828800" lvl="3" indent="-457200" algn="l" rtl="0">
              <a:buAutoNum type="alphaUcPeriod"/>
            </a:pPr>
            <a:r>
              <a:rPr lang="tr" sz="2400" b="0" i="0" u="none" baseline="0">
                <a:solidFill>
                  <a:schemeClr val="bg1"/>
                </a:solidFill>
                <a:latin typeface="+mj-lt"/>
              </a:rPr>
              <a:t>HAYIR</a:t>
            </a:r>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10</a:t>
            </a:fld>
            <a:endParaRPr lang="tr" dirty="0"/>
          </a:p>
        </p:txBody>
      </p:sp>
    </p:spTree>
    <p:extLst>
      <p:ext uri="{BB962C8B-B14F-4D97-AF65-F5344CB8AC3E}">
        <p14:creationId xmlns:p14="http://schemas.microsoft.com/office/powerpoint/2010/main" val="369822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İşbirliği</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493538"/>
          </a:xfrm>
          <a:prstGeom prst="rect">
            <a:avLst/>
          </a:prstGeom>
        </p:spPr>
        <p:txBody>
          <a:bodyPr>
            <a:spAutoFit/>
          </a:bodyPr>
          <a:lstStyle/>
          <a:p>
            <a:pPr marL="342900" indent="-342900" algn="l" rtl="0">
              <a:buFont typeface="Arial" panose="020B0604020202020204" pitchFamily="34" charset="0"/>
              <a:buChar char="•"/>
            </a:pPr>
            <a:r>
              <a:rPr lang="tr" sz="2200" b="1" i="0" u="none" baseline="0"/>
              <a:t>Hukuki çerçeve ve hiyerarşi şunları yapmalarına olanak tanıyor mu: </a:t>
            </a:r>
          </a:p>
          <a:p>
            <a:pPr marL="342900" indent="-342900" algn="l" rtl="0">
              <a:buFont typeface="Wingdings" pitchFamily="2" charset="2"/>
              <a:buChar char="Ø"/>
            </a:pPr>
            <a:endParaRPr lang="tr" sz="2200" b="1" dirty="0"/>
          </a:p>
          <a:p>
            <a:pPr marL="342900" indent="-342900" algn="just" rtl="0">
              <a:buFont typeface="Calibri" panose="020F0502020204030204" pitchFamily="34" charset="0"/>
              <a:buChar char="‐"/>
            </a:pPr>
            <a:r>
              <a:rPr lang="tr" sz="2200" b="0" i="0" u="none" baseline="0"/>
              <a:t>yurt içinde etkili bir şekilde iletişim ve işbirliği?</a:t>
            </a:r>
          </a:p>
          <a:p>
            <a:pPr marL="342900" indent="-342900" algn="just" rtl="0">
              <a:buFont typeface="Calibri" panose="020F0502020204030204" pitchFamily="34" charset="0"/>
              <a:buChar char="‐"/>
            </a:pPr>
            <a:r>
              <a:rPr lang="tr" sz="2200" b="0" i="0" u="none" baseline="0"/>
              <a:t>yurt dışında etkili bir şekilde iletişim ve işbirliği?</a:t>
            </a:r>
          </a:p>
          <a:p>
            <a:pPr marL="342900" indent="-342900" algn="just" rtl="0">
              <a:buFont typeface="Calibri" panose="020F0502020204030204" pitchFamily="34" charset="0"/>
              <a:buChar char="‐"/>
            </a:pPr>
            <a:r>
              <a:rPr lang="tr" sz="2200" b="0" i="0" u="none" baseline="0"/>
              <a:t>uluslararası kurumlarla iletişim ve işbirliği?</a:t>
            </a:r>
          </a:p>
          <a:p>
            <a:pPr marL="342900" indent="-342900" algn="just" rtl="0">
              <a:buFont typeface="Calibri" panose="020F0502020204030204" pitchFamily="34" charset="0"/>
              <a:buChar char="‐"/>
            </a:pPr>
            <a:r>
              <a:rPr lang="tr" sz="2200" b="0" i="0" u="none" baseline="0"/>
              <a:t>ortak uluslararası siber suç operasyonları ve vakalarına etkili bir şekilde katılmak için yeterli kaynağa sahip olma?</a:t>
            </a:r>
          </a:p>
        </p:txBody>
      </p:sp>
      <p:pic>
        <p:nvPicPr>
          <p:cNvPr id="7" name="Picture 6">
            <a:extLst>
              <a:ext uri="{FF2B5EF4-FFF2-40B4-BE49-F238E27FC236}">
                <a16:creationId xmlns:a16="http://schemas.microsoft.com/office/drawing/2014/main" id="{28F10898-D63B-6842-B8C1-D88044CAD714}"/>
              </a:ext>
            </a:extLst>
          </p:cNvPr>
          <p:cNvPicPr>
            <a:picLocks noChangeAspect="1"/>
          </p:cNvPicPr>
          <p:nvPr/>
        </p:nvPicPr>
        <p:blipFill>
          <a:blip r:embed="rId3" cstate="print"/>
          <a:stretch>
            <a:fillRect/>
          </a:stretch>
        </p:blipFill>
        <p:spPr>
          <a:xfrm>
            <a:off x="5168588" y="2782027"/>
            <a:ext cx="3729699" cy="1707573"/>
          </a:xfrm>
          <a:prstGeom prst="rect">
            <a:avLst/>
          </a:prstGeom>
        </p:spPr>
      </p:pic>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t>11</a:t>
            </a:fld>
            <a:endParaRPr lang="tr" dirty="0"/>
          </a:p>
        </p:txBody>
      </p:sp>
    </p:spTree>
    <p:extLst>
      <p:ext uri="{BB962C8B-B14F-4D97-AF65-F5344CB8AC3E}">
        <p14:creationId xmlns:p14="http://schemas.microsoft.com/office/powerpoint/2010/main" val="2213094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pPr algn="r" rtl="0"/>
            <a:fld id="{49C04F3A-82BD-4011-AADB-1F79FD7DF4BC}" type="slidenum">
              <a:rPr/>
              <a:pPr/>
              <a:t>12</a:t>
            </a:fld>
            <a:endParaRPr lang="tr" dirty="0"/>
          </a:p>
        </p:txBody>
      </p:sp>
    </p:spTree>
    <p:extLst>
      <p:ext uri="{BB962C8B-B14F-4D97-AF65-F5344CB8AC3E}">
        <p14:creationId xmlns:p14="http://schemas.microsoft.com/office/powerpoint/2010/main" val="1334815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a16="http://schemas.microsoft.com/office/drawing/2014/main" id="{A7C2BF37-A48F-4EB2-97FF-059F74D9A439}"/>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İki</a:t>
            </a:r>
          </a:p>
        </p:txBody>
      </p:sp>
      <p:sp>
        <p:nvSpPr>
          <p:cNvPr id="11" name="Text Placeholder 2">
            <a:extLst>
              <a:ext uri="{FF2B5EF4-FFF2-40B4-BE49-F238E27FC236}">
                <a16:creationId xmlns:a16="http://schemas.microsoft.com/office/drawing/2014/main" id="{0C9F440E-2696-4F5C-AE32-3ADBCBC53F9D}"/>
              </a:ext>
            </a:extLst>
          </p:cNvPr>
          <p:cNvSpPr txBox="1">
            <a:spLocks/>
          </p:cNvSpPr>
          <p:nvPr/>
        </p:nvSpPr>
        <p:spPr>
          <a:xfrm>
            <a:off x="309489" y="376629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Siber Suç Soruşturmalarına Genel Bakış</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4116222"/>
            <a:ext cx="8525021" cy="496161"/>
          </a:xfrm>
          <a:prstGeom prst="rect">
            <a:avLst/>
          </a:prstGeom>
        </p:spPr>
        <p:txBody>
          <a:bodyPr wrap="square">
            <a:spAutoFit/>
          </a:bodyPr>
          <a:lstStyle/>
          <a:p>
            <a:pPr algn="l" rtl="0">
              <a:lnSpc>
                <a:spcPct val="80000"/>
              </a:lnSpc>
            </a:pPr>
            <a:r>
              <a:rPr lang="tr" sz="3200" b="1" i="0" u="none" baseline="0" dirty="0"/>
              <a:t>Siber Suç Soruşturmalarına Dair Temel Kavramlar</a:t>
            </a:r>
          </a:p>
        </p:txBody>
      </p:sp>
      <p:sp>
        <p:nvSpPr>
          <p:cNvPr id="16" name="Slide Number Placeholder 1">
            <a:extLst>
              <a:ext uri="{FF2B5EF4-FFF2-40B4-BE49-F238E27FC236}">
                <a16:creationId xmlns:a16="http://schemas.microsoft.com/office/drawing/2014/main" id="{22AB7F6E-25AD-4FA2-A70B-6EF98C3FB0FB}"/>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13</a:t>
            </a:fld>
            <a:endParaRPr lang="tr" dirty="0"/>
          </a:p>
        </p:txBody>
      </p:sp>
    </p:spTree>
    <p:extLst>
      <p:ext uri="{BB962C8B-B14F-4D97-AF65-F5344CB8AC3E}">
        <p14:creationId xmlns:p14="http://schemas.microsoft.com/office/powerpoint/2010/main" val="39030927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id="{F9AC3AA1-C70D-44F9-A442-BF2317E18ABC}"/>
              </a:ext>
            </a:extLst>
          </p:cNvPr>
          <p:cNvSpPr/>
          <p:nvPr/>
        </p:nvSpPr>
        <p:spPr>
          <a:xfrm>
            <a:off x="2197009" y="105903"/>
            <a:ext cx="69494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Siber Suç Soruşturmalarına </a:t>
            </a:r>
          </a:p>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Dair Temel Kavramlar</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0" y="1170352"/>
            <a:ext cx="4572000" cy="5078313"/>
          </a:xfrm>
          <a:prstGeom prst="rect">
            <a:avLst/>
          </a:prstGeom>
        </p:spPr>
        <p:txBody>
          <a:bodyPr>
            <a:spAutoFit/>
          </a:bodyPr>
          <a:lstStyle/>
          <a:p>
            <a:pPr algn="l" rtl="0">
              <a:defRPr/>
            </a:pPr>
            <a:r>
              <a:rPr lang="tr" sz="2000" b="1" i="0" u="none" baseline="0"/>
              <a:t>Kural 1:  </a:t>
            </a:r>
          </a:p>
          <a:p>
            <a:pPr marL="342900" indent="-342900" algn="just" rtl="0">
              <a:buFont typeface="Arial" panose="020B0604020202020204" pitchFamily="34" charset="0"/>
              <a:buChar char="•"/>
              <a:defRPr/>
            </a:pPr>
            <a:r>
              <a:rPr lang="tr" sz="2000" b="1" i="0" u="none" baseline="0">
                <a:solidFill>
                  <a:srgbClr val="C00000"/>
                </a:solidFill>
              </a:rPr>
              <a:t>HIZLI YANIT</a:t>
            </a:r>
          </a:p>
          <a:p>
            <a:pPr lvl="1" algn="just" rtl="0">
              <a:defRPr/>
            </a:pPr>
            <a:r>
              <a:rPr lang="tr" b="0" i="0" u="none" baseline="0"/>
              <a:t>yetkili makamlar anında yanıt vermeye hazırdır</a:t>
            </a:r>
          </a:p>
          <a:p>
            <a:pPr marL="342900" indent="-342900" algn="just" rtl="0">
              <a:buFont typeface="Arial" panose="020B0604020202020204" pitchFamily="34" charset="0"/>
              <a:buChar char="•"/>
              <a:defRPr/>
            </a:pPr>
            <a:endParaRPr lang="tr" sz="2000" b="1" dirty="0"/>
          </a:p>
          <a:p>
            <a:pPr algn="just" rtl="0">
              <a:defRPr/>
            </a:pPr>
            <a:r>
              <a:rPr lang="tr" sz="2000" b="1" i="0" u="none" baseline="0"/>
              <a:t>Kural 2:</a:t>
            </a:r>
          </a:p>
          <a:p>
            <a:pPr marL="342900" indent="-342900" algn="just" rtl="0">
              <a:buFont typeface="Arial" panose="020B0604020202020204" pitchFamily="34" charset="0"/>
              <a:buChar char="•"/>
              <a:defRPr/>
            </a:pPr>
            <a:r>
              <a:rPr lang="tr" sz="2000" b="1" i="0" u="none" baseline="0">
                <a:solidFill>
                  <a:srgbClr val="C00000"/>
                </a:solidFill>
              </a:rPr>
              <a:t>DAİMİ İLETİŞİM</a:t>
            </a:r>
          </a:p>
          <a:p>
            <a:pPr lvl="1" algn="just" rtl="0">
              <a:defRPr/>
            </a:pPr>
            <a:r>
              <a:rPr lang="tr" b="0" i="0" u="none" baseline="0"/>
              <a:t>kolluk kuvvetleri, savcılık, mahkeme, diğer kurumlar veya katılımcılar sürekli olarak iletişim kurar ve koordine olurlar</a:t>
            </a:r>
          </a:p>
          <a:p>
            <a:pPr marL="342900" indent="-342900" algn="just" rtl="0">
              <a:buFont typeface="Arial" panose="020B0604020202020204" pitchFamily="34" charset="0"/>
              <a:buChar char="•"/>
              <a:defRPr/>
            </a:pPr>
            <a:endParaRPr lang="tr" sz="2000" b="1" dirty="0"/>
          </a:p>
          <a:p>
            <a:pPr algn="just" rtl="0">
              <a:defRPr/>
            </a:pPr>
            <a:r>
              <a:rPr lang="tr" sz="2000" b="1" i="0" u="none" baseline="0"/>
              <a:t>Kural 3:</a:t>
            </a:r>
          </a:p>
          <a:p>
            <a:pPr marL="342900" indent="-342900" algn="just" rtl="0">
              <a:buFont typeface="Arial" panose="020B0604020202020204" pitchFamily="34" charset="0"/>
              <a:buChar char="•"/>
              <a:defRPr/>
            </a:pPr>
            <a:r>
              <a:rPr lang="tr" sz="2000" b="1" i="0" u="none" baseline="0">
                <a:solidFill>
                  <a:srgbClr val="C00000"/>
                </a:solidFill>
              </a:rPr>
              <a:t>DELİLLERİN GÜVENCEYE ALINMASI VE TOPLANMASI</a:t>
            </a:r>
          </a:p>
          <a:p>
            <a:pPr lvl="1" algn="just" rtl="0">
              <a:defRPr/>
            </a:pPr>
            <a:r>
              <a:rPr lang="tr" b="0" i="0" u="none" baseline="0"/>
              <a:t>tüm elektronik ve diğer deliller tespit edilir ve uygun şekilde toplanır</a:t>
            </a:r>
          </a:p>
        </p:txBody>
      </p:sp>
      <p:sp>
        <p:nvSpPr>
          <p:cNvPr id="5" name="Rectangle 4">
            <a:extLst>
              <a:ext uri="{FF2B5EF4-FFF2-40B4-BE49-F238E27FC236}">
                <a16:creationId xmlns:a16="http://schemas.microsoft.com/office/drawing/2014/main" id="{CBF6D94C-E963-2548-B312-315B2A8ACCD5}"/>
              </a:ext>
            </a:extLst>
          </p:cNvPr>
          <p:cNvSpPr/>
          <p:nvPr/>
        </p:nvSpPr>
        <p:spPr>
          <a:xfrm>
            <a:off x="4572000" y="1259975"/>
            <a:ext cx="4572000" cy="5016758"/>
          </a:xfrm>
          <a:prstGeom prst="rect">
            <a:avLst/>
          </a:prstGeom>
        </p:spPr>
        <p:txBody>
          <a:bodyPr>
            <a:spAutoFit/>
          </a:bodyPr>
          <a:lstStyle/>
          <a:p>
            <a:pPr algn="l" rtl="0">
              <a:defRPr/>
            </a:pPr>
            <a:r>
              <a:rPr lang="tr" sz="2000" b="1" i="0" u="none" baseline="0"/>
              <a:t>Kural 4:</a:t>
            </a:r>
          </a:p>
          <a:p>
            <a:pPr marL="342900" indent="-342900" algn="just" rtl="0">
              <a:buFont typeface="Arial" pitchFamily="34" charset="0"/>
              <a:buChar char="•"/>
              <a:defRPr/>
            </a:pPr>
            <a:r>
              <a:rPr lang="tr" sz="2000" b="1" i="0" u="none" baseline="0">
                <a:solidFill>
                  <a:srgbClr val="C00000"/>
                </a:solidFill>
              </a:rPr>
              <a:t>UZMAN ADLİ BİLİŞİM KURUMLARI VEYA UZMANLARIN EMRE AMADE OLMASI</a:t>
            </a:r>
          </a:p>
          <a:p>
            <a:pPr lvl="1" algn="just" rtl="0">
              <a:defRPr/>
            </a:pPr>
            <a:r>
              <a:rPr lang="tr" b="0" i="0" u="none" baseline="0"/>
              <a:t>toplanan deliller hızlı bir şekilde analiz edilebilir</a:t>
            </a:r>
          </a:p>
          <a:p>
            <a:pPr marL="342900" indent="-342900" algn="just" rtl="0">
              <a:buFont typeface="Arial" pitchFamily="34" charset="0"/>
              <a:buChar char="•"/>
              <a:defRPr/>
            </a:pPr>
            <a:endParaRPr lang="tr" sz="2000" b="1" dirty="0"/>
          </a:p>
          <a:p>
            <a:pPr algn="just" rtl="0">
              <a:defRPr/>
            </a:pPr>
            <a:r>
              <a:rPr lang="tr" sz="2000" b="1" i="0" u="none" baseline="0"/>
              <a:t>Kural 5:</a:t>
            </a:r>
          </a:p>
          <a:p>
            <a:pPr marL="342900" indent="-342900" algn="just" rtl="0">
              <a:buFont typeface="Arial" pitchFamily="34" charset="0"/>
              <a:buChar char="•"/>
              <a:defRPr/>
            </a:pPr>
            <a:r>
              <a:rPr lang="tr" sz="2000" b="1" i="0" u="none" baseline="0">
                <a:solidFill>
                  <a:srgbClr val="C00000"/>
                </a:solidFill>
              </a:rPr>
              <a:t>TANIKLARLA DERHAL GÖRÜŞÜLMESİ</a:t>
            </a:r>
          </a:p>
          <a:p>
            <a:pPr lvl="1" algn="just" rtl="0">
              <a:defRPr/>
            </a:pPr>
            <a:r>
              <a:rPr lang="tr" b="0" i="0" u="none" baseline="0"/>
              <a:t>Yetkili makam tarafından mümkün olan en kısa sürede tanıklarla görüşülür/sorgulama yapılır</a:t>
            </a:r>
          </a:p>
          <a:p>
            <a:pPr marL="342900" indent="-342900" algn="just" rtl="0">
              <a:buFont typeface="Arial" pitchFamily="34" charset="0"/>
              <a:buChar char="•"/>
              <a:defRPr/>
            </a:pPr>
            <a:endParaRPr lang="tr" sz="2000" b="1" dirty="0"/>
          </a:p>
          <a:p>
            <a:pPr algn="just" rtl="0">
              <a:defRPr/>
            </a:pPr>
            <a:r>
              <a:rPr lang="tr" sz="2000" b="1" i="0" u="none" baseline="0"/>
              <a:t>Kural 6:</a:t>
            </a:r>
          </a:p>
          <a:p>
            <a:pPr marL="342900" indent="-342900" algn="just" rtl="0">
              <a:buFont typeface="Arial" panose="020B0604020202020204" pitchFamily="34" charset="0"/>
              <a:buChar char="•"/>
              <a:defRPr/>
            </a:pPr>
            <a:r>
              <a:rPr lang="tr" sz="2000" b="1" i="0" u="none" baseline="0">
                <a:solidFill>
                  <a:srgbClr val="C00000"/>
                </a:solidFill>
              </a:rPr>
              <a:t>TÜM İŞLEMLERİN ACİL OLMASI</a:t>
            </a:r>
          </a:p>
        </p:txBody>
      </p:sp>
      <p:sp>
        <p:nvSpPr>
          <p:cNvPr id="19" name="Slide Number Placeholder 1">
            <a:extLst>
              <a:ext uri="{FF2B5EF4-FFF2-40B4-BE49-F238E27FC236}">
                <a16:creationId xmlns:a16="http://schemas.microsoft.com/office/drawing/2014/main" id="{15279D68-C23D-4A79-911D-5DB2F3003CEE}"/>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14</a:t>
            </a:fld>
            <a:endParaRPr lang="tr" dirty="0"/>
          </a:p>
        </p:txBody>
      </p:sp>
    </p:spTree>
    <p:extLst>
      <p:ext uri="{BB962C8B-B14F-4D97-AF65-F5344CB8AC3E}">
        <p14:creationId xmlns:p14="http://schemas.microsoft.com/office/powerpoint/2010/main" val="1290972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id="{6C947D0C-1F7B-4FB9-97BA-D771DF20F58E}"/>
              </a:ext>
            </a:extLst>
          </p:cNvPr>
          <p:cNvSpPr/>
          <p:nvPr/>
        </p:nvSpPr>
        <p:spPr>
          <a:xfrm>
            <a:off x="2197009" y="105903"/>
            <a:ext cx="69494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Siber Suç Soruşturmalarına </a:t>
            </a:r>
          </a:p>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Dair Temel Kavramlar</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78131" y="1133393"/>
            <a:ext cx="4572000" cy="4862870"/>
          </a:xfrm>
          <a:prstGeom prst="rect">
            <a:avLst/>
          </a:prstGeom>
        </p:spPr>
        <p:txBody>
          <a:bodyPr>
            <a:spAutoFit/>
          </a:bodyPr>
          <a:lstStyle/>
          <a:p>
            <a:pPr marL="342900" indent="-342900" algn="l" rtl="0">
              <a:buFont typeface="Arial" panose="020B0604020202020204" pitchFamily="34" charset="0"/>
              <a:buChar char="•"/>
              <a:defRPr/>
            </a:pPr>
            <a:r>
              <a:rPr lang="tr" sz="2000" b="1" i="0" u="none" baseline="0" dirty="0">
                <a:solidFill>
                  <a:srgbClr val="C00000"/>
                </a:solidFill>
              </a:rPr>
              <a:t>KOLLUK KUVVETLERİ:</a:t>
            </a:r>
          </a:p>
          <a:p>
            <a:pPr algn="l" rtl="0">
              <a:defRPr/>
            </a:pPr>
            <a:endParaRPr lang="tr" sz="2000" b="1" dirty="0">
              <a:solidFill>
                <a:srgbClr val="FF0000"/>
              </a:solidFill>
            </a:endParaRPr>
          </a:p>
          <a:p>
            <a:pPr lvl="1" algn="just" rtl="0">
              <a:defRPr/>
            </a:pPr>
            <a:r>
              <a:rPr lang="tr" b="0" i="0" u="none" baseline="0" dirty="0"/>
              <a:t>Gerekli tüm teknik ve adli bilişim çalışmaları ve hazırlıkları dahil olmak üzere sahada konuşlanma hakkında </a:t>
            </a:r>
            <a:r>
              <a:rPr lang="tr" b="1" i="0" u="none" baseline="0" dirty="0"/>
              <a:t>planlar yapar</a:t>
            </a:r>
          </a:p>
          <a:p>
            <a:pPr marL="800100" lvl="1" indent="-342900" algn="just" rtl="0">
              <a:buFont typeface="Arial" panose="020B0604020202020204" pitchFamily="34" charset="0"/>
              <a:buChar char="•"/>
              <a:defRPr/>
            </a:pPr>
            <a:endParaRPr lang="tr" dirty="0"/>
          </a:p>
          <a:p>
            <a:pPr lvl="1" algn="just" rtl="0">
              <a:defRPr/>
            </a:pPr>
            <a:r>
              <a:rPr lang="tr" b="0" i="0" u="none" baseline="0" dirty="0"/>
              <a:t>Yetkili makama (komutan, savcı, sorgu </a:t>
            </a:r>
            <a:r>
              <a:rPr lang="tr-TR" b="0" i="0" u="none" baseline="0" dirty="0" smtClean="0"/>
              <a:t>hâkim</a:t>
            </a:r>
            <a:r>
              <a:rPr lang="tr" b="0" i="0" u="none" baseline="0" dirty="0" smtClean="0"/>
              <a:t>i</a:t>
            </a:r>
            <a:r>
              <a:rPr lang="tr" b="0" i="0" u="none" baseline="0" dirty="0"/>
              <a:t>) yapılacak işlemler ve hukuki gerekçeleri hakkında</a:t>
            </a:r>
            <a:r>
              <a:rPr lang="tr" b="1" i="0" u="none" baseline="0" dirty="0"/>
              <a:t> bilgi verir</a:t>
            </a:r>
          </a:p>
          <a:p>
            <a:pPr marL="800100" lvl="1" indent="-342900" algn="just" rtl="0">
              <a:buFont typeface="Arial" panose="020B0604020202020204" pitchFamily="34" charset="0"/>
              <a:buChar char="•"/>
              <a:defRPr/>
            </a:pPr>
            <a:endParaRPr lang="tr" dirty="0"/>
          </a:p>
          <a:p>
            <a:pPr lvl="1" algn="just" rtl="0">
              <a:defRPr/>
            </a:pPr>
            <a:r>
              <a:rPr lang="tr" b="0" i="0" u="none" baseline="0" dirty="0"/>
              <a:t>Engelsiz kovuşturma veya soruşturma yürütmek için </a:t>
            </a:r>
            <a:r>
              <a:rPr lang="tr" b="1" i="0" u="none" baseline="0" dirty="0"/>
              <a:t>gerekli usul araçlarının çıkarılmasına yönelik olarak Savcılığa veya Mahkemeye sunulan inisiyatif/teklif/talebe eşdeğer hukuk sistemi dosyalarına bağlı olarak</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3" cstate="print"/>
          <a:stretch>
            <a:fillRect/>
          </a:stretch>
        </p:blipFill>
        <p:spPr>
          <a:xfrm>
            <a:off x="5248704" y="2504076"/>
            <a:ext cx="3528744" cy="2343910"/>
          </a:xfrm>
          <a:prstGeom prst="rect">
            <a:avLst/>
          </a:prstGeom>
        </p:spPr>
      </p:pic>
      <p:sp>
        <p:nvSpPr>
          <p:cNvPr id="16" name="Slide Number Placeholder 1">
            <a:extLst>
              <a:ext uri="{FF2B5EF4-FFF2-40B4-BE49-F238E27FC236}">
                <a16:creationId xmlns:a16="http://schemas.microsoft.com/office/drawing/2014/main" id="{2C0D14AF-428C-4F23-9B54-8CFF3C59CDD2}"/>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15</a:t>
            </a:fld>
            <a:endParaRPr lang="tr" dirty="0"/>
          </a:p>
        </p:txBody>
      </p:sp>
    </p:spTree>
    <p:extLst>
      <p:ext uri="{BB962C8B-B14F-4D97-AF65-F5344CB8AC3E}">
        <p14:creationId xmlns:p14="http://schemas.microsoft.com/office/powerpoint/2010/main" val="70965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id="{70F490F2-216D-4B52-9C31-450F52FAA3FB}"/>
              </a:ext>
            </a:extLst>
          </p:cNvPr>
          <p:cNvSpPr/>
          <p:nvPr/>
        </p:nvSpPr>
        <p:spPr>
          <a:xfrm>
            <a:off x="2197009" y="105903"/>
            <a:ext cx="69494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Siber Suç Soruşturmalarına </a:t>
            </a:r>
          </a:p>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Dair Temel Kavramlar</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93518" y="1133393"/>
            <a:ext cx="4572000" cy="5386090"/>
          </a:xfrm>
          <a:prstGeom prst="rect">
            <a:avLst/>
          </a:prstGeom>
        </p:spPr>
        <p:txBody>
          <a:bodyPr>
            <a:spAutoFit/>
          </a:bodyPr>
          <a:lstStyle/>
          <a:p>
            <a:pPr marL="342900" indent="-342900" algn="l" rtl="0">
              <a:buFont typeface="Arial" panose="020B0604020202020204" pitchFamily="34" charset="0"/>
              <a:buChar char="•"/>
              <a:defRPr/>
            </a:pPr>
            <a:r>
              <a:rPr lang="tr" sz="2000" b="1" i="0" u="none" baseline="0">
                <a:solidFill>
                  <a:srgbClr val="C00000"/>
                </a:solidFill>
              </a:rPr>
              <a:t>KOLLUK KUVVETLERİ:</a:t>
            </a:r>
          </a:p>
          <a:p>
            <a:pPr lvl="1" algn="just" rtl="0">
              <a:defRPr/>
            </a:pPr>
            <a:r>
              <a:rPr lang="tr" b="1" i="0" u="none" baseline="0"/>
              <a:t>Vakaya bağlı olarak gerekli tüm delil toplama eylemlerinde</a:t>
            </a:r>
            <a:r>
              <a:rPr lang="tr" b="0" i="0" u="none" baseline="0"/>
              <a:t> (örneğin verilerin koruma altına alınması, veri sunma, arama ve el koyma, tutuklama, sorgulama, duruşma, adli bilişim uzmanlarının katılımı vb.)  emirler/arama izinleri olmalıdır</a:t>
            </a:r>
          </a:p>
          <a:p>
            <a:pPr lvl="1" algn="just" rtl="0">
              <a:defRPr/>
            </a:pPr>
            <a:endParaRPr lang="tr" b="1" dirty="0"/>
          </a:p>
          <a:p>
            <a:pPr lvl="1" algn="just" rtl="0">
              <a:defRPr/>
            </a:pPr>
            <a:r>
              <a:rPr lang="tr" b="1" i="0" u="none" baseline="0"/>
              <a:t>Gerekli emirlerin/arama izinlerinin alınması üzerine</a:t>
            </a:r>
            <a:r>
              <a:rPr lang="tr" b="0" i="0" u="none" baseline="0"/>
              <a:t>, yasalara ve konuşlandırma prosedürlerine uygun olarak hızlı bir şekilde konuşlandırılır</a:t>
            </a:r>
          </a:p>
          <a:p>
            <a:pPr lvl="1" algn="just" rtl="0">
              <a:defRPr/>
            </a:pPr>
            <a:endParaRPr lang="tr" dirty="0"/>
          </a:p>
          <a:p>
            <a:pPr lvl="1" algn="just" rtl="0">
              <a:defRPr/>
            </a:pPr>
            <a:r>
              <a:rPr lang="tr" b="1" i="0" u="none" baseline="0"/>
              <a:t>Emirlere/arama izinlerine uygun olarak kişileri, eşyaları ve elektronik delilleri güvence altına alır</a:t>
            </a:r>
          </a:p>
          <a:p>
            <a:pPr lvl="1" algn="just" rtl="0">
              <a:defRPr/>
            </a:pPr>
            <a:endParaRPr lang="tr" b="1" dirty="0"/>
          </a:p>
          <a:p>
            <a:pPr lvl="1" algn="just" rtl="0">
              <a:defRPr/>
            </a:pPr>
            <a:r>
              <a:rPr lang="tr" b="0" i="0" u="none" baseline="0"/>
              <a:t>Sonuçları </a:t>
            </a:r>
            <a:r>
              <a:rPr lang="tr" b="1" i="0" u="none" baseline="0"/>
              <a:t>yetkili makama bildirir</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3" cstate="print"/>
          <a:stretch>
            <a:fillRect/>
          </a:stretch>
        </p:blipFill>
        <p:spPr>
          <a:xfrm>
            <a:off x="5248704" y="2504076"/>
            <a:ext cx="3528744" cy="2343910"/>
          </a:xfrm>
          <a:prstGeom prst="rect">
            <a:avLst/>
          </a:prstGeom>
        </p:spPr>
      </p:pic>
      <p:sp>
        <p:nvSpPr>
          <p:cNvPr id="16" name="Slide Number Placeholder 1">
            <a:extLst>
              <a:ext uri="{FF2B5EF4-FFF2-40B4-BE49-F238E27FC236}">
                <a16:creationId xmlns:a16="http://schemas.microsoft.com/office/drawing/2014/main" id="{C39DDF39-C87B-4C05-8030-B29D1383B1CC}"/>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16</a:t>
            </a:fld>
            <a:endParaRPr lang="tr" dirty="0"/>
          </a:p>
        </p:txBody>
      </p:sp>
    </p:spTree>
    <p:extLst>
      <p:ext uri="{BB962C8B-B14F-4D97-AF65-F5344CB8AC3E}">
        <p14:creationId xmlns:p14="http://schemas.microsoft.com/office/powerpoint/2010/main" val="1291488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id="{798C559A-333E-4ABB-9509-A615A019DD72}"/>
              </a:ext>
            </a:extLst>
          </p:cNvPr>
          <p:cNvSpPr/>
          <p:nvPr/>
        </p:nvSpPr>
        <p:spPr>
          <a:xfrm>
            <a:off x="2197009" y="105903"/>
            <a:ext cx="69494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Siber Suç Soruşturmalarına </a:t>
            </a:r>
          </a:p>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Dair Temel Kavramlar</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135082" y="1133393"/>
            <a:ext cx="4572000" cy="5416868"/>
          </a:xfrm>
          <a:prstGeom prst="rect">
            <a:avLst/>
          </a:prstGeom>
        </p:spPr>
        <p:txBody>
          <a:bodyPr>
            <a:spAutoFit/>
          </a:bodyPr>
          <a:lstStyle/>
          <a:p>
            <a:pPr marL="342900" indent="-342900" algn="l" rtl="0">
              <a:buFont typeface="Arial" panose="020B0604020202020204" pitchFamily="34" charset="0"/>
              <a:buChar char="•"/>
              <a:defRPr/>
            </a:pPr>
            <a:r>
              <a:rPr lang="tr" sz="2000" b="1" i="0" u="none" baseline="0">
                <a:solidFill>
                  <a:srgbClr val="C00000"/>
                </a:solidFill>
              </a:rPr>
              <a:t>SAVCILIK:</a:t>
            </a:r>
          </a:p>
          <a:p>
            <a:pPr marL="342900" indent="-342900" algn="l" rtl="0">
              <a:buFont typeface="Arial" panose="020B0604020202020204" pitchFamily="34" charset="0"/>
              <a:buChar char="•"/>
              <a:defRPr/>
            </a:pPr>
            <a:endParaRPr lang="tr" sz="2000" b="1" dirty="0">
              <a:solidFill>
                <a:srgbClr val="C00000"/>
              </a:solidFill>
            </a:endParaRPr>
          </a:p>
          <a:p>
            <a:pPr lvl="1" algn="just" rtl="0">
              <a:defRPr/>
            </a:pPr>
            <a:r>
              <a:rPr lang="tr" b="1" i="0" u="none" baseline="0"/>
              <a:t>Kolluk kuvvetlerinden</a:t>
            </a:r>
            <a:r>
              <a:rPr lang="tr" b="0" i="0" u="none" baseline="0"/>
              <a:t> siber suçun işlendiğine dair makul şüphe olduğu hakkında bir bildirim (veya yasal eşdeğeri) alır</a:t>
            </a:r>
          </a:p>
          <a:p>
            <a:pPr lvl="1" algn="just" rtl="0">
              <a:defRPr/>
            </a:pPr>
            <a:r>
              <a:rPr lang="tr" b="1" i="0" u="none" baseline="0"/>
              <a:t>Koordinasyon ve soruşturma </a:t>
            </a:r>
            <a:r>
              <a:rPr lang="tr" b="0" i="0" u="none" baseline="0"/>
              <a:t>yönetimi için acilen davayı ve yürütme savcılarını tahsis eder</a:t>
            </a:r>
          </a:p>
          <a:p>
            <a:pPr lvl="1" algn="just" rtl="0">
              <a:defRPr/>
            </a:pPr>
            <a:r>
              <a:rPr lang="tr" b="1" i="0" u="none" baseline="0"/>
              <a:t>Farklı davalar</a:t>
            </a:r>
            <a:r>
              <a:rPr lang="tr" b="0" i="0" u="none" baseline="0"/>
              <a:t> için talep edilen emirler/arama izinlerini verir</a:t>
            </a:r>
          </a:p>
          <a:p>
            <a:pPr lvl="1" algn="just" rtl="0">
              <a:defRPr/>
            </a:pPr>
            <a:r>
              <a:rPr lang="tr" b="1" i="0" u="none" baseline="0"/>
              <a:t>Polisin üstlendiği</a:t>
            </a:r>
            <a:r>
              <a:rPr lang="tr" b="0" i="0" u="none" baseline="0"/>
              <a:t> eylemlerdeki gelişmelere derhal yanıt vermeye hazırdır</a:t>
            </a:r>
          </a:p>
          <a:p>
            <a:pPr lvl="1" algn="just" rtl="0">
              <a:defRPr/>
            </a:pPr>
            <a:r>
              <a:rPr lang="tr" b="1" i="0" u="none" baseline="0"/>
              <a:t>Gerekli usul işlemleri </a:t>
            </a:r>
            <a:r>
              <a:rPr lang="tr" b="0" i="0" u="none" baseline="0"/>
              <a:t>hakkında karar vermeye hazırdır ve gerekirse Mahkeme ile iletişim kurar</a:t>
            </a:r>
          </a:p>
          <a:p>
            <a:pPr lvl="1" algn="just" rtl="0">
              <a:defRPr/>
            </a:pPr>
            <a:r>
              <a:rPr lang="tr" b="1" i="0" u="none" baseline="0"/>
              <a:t>Adli bilişim uzmanları</a:t>
            </a:r>
            <a:r>
              <a:rPr lang="tr" b="0" i="0" u="none" baseline="0"/>
              <a:t> gibi ek kaynakların katılımını sağlamaya hazırdır </a:t>
            </a:r>
          </a:p>
        </p:txBody>
      </p:sp>
      <p:pic>
        <p:nvPicPr>
          <p:cNvPr id="5" name="Picture 4">
            <a:extLst>
              <a:ext uri="{FF2B5EF4-FFF2-40B4-BE49-F238E27FC236}">
                <a16:creationId xmlns:a16="http://schemas.microsoft.com/office/drawing/2014/main" id="{209DC859-B616-D84E-850D-C521BEFF310A}"/>
              </a:ext>
            </a:extLst>
          </p:cNvPr>
          <p:cNvPicPr>
            <a:picLocks noChangeAspect="1"/>
          </p:cNvPicPr>
          <p:nvPr/>
        </p:nvPicPr>
        <p:blipFill>
          <a:blip r:embed="rId3" cstate="print"/>
          <a:stretch>
            <a:fillRect/>
          </a:stretch>
        </p:blipFill>
        <p:spPr>
          <a:xfrm>
            <a:off x="5364365" y="2628913"/>
            <a:ext cx="3178419" cy="2189578"/>
          </a:xfrm>
          <a:prstGeom prst="rect">
            <a:avLst/>
          </a:prstGeom>
        </p:spPr>
      </p:pic>
      <p:sp>
        <p:nvSpPr>
          <p:cNvPr id="16" name="Slide Number Placeholder 1">
            <a:extLst>
              <a:ext uri="{FF2B5EF4-FFF2-40B4-BE49-F238E27FC236}">
                <a16:creationId xmlns:a16="http://schemas.microsoft.com/office/drawing/2014/main" id="{72AF0CA7-4AF2-41E6-9BF1-70F6E115B657}"/>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17</a:t>
            </a:fld>
            <a:endParaRPr lang="tr" dirty="0"/>
          </a:p>
        </p:txBody>
      </p:sp>
    </p:spTree>
    <p:extLst>
      <p:ext uri="{BB962C8B-B14F-4D97-AF65-F5344CB8AC3E}">
        <p14:creationId xmlns:p14="http://schemas.microsoft.com/office/powerpoint/2010/main" val="3346089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id="{30E2428D-D627-49F3-9D25-A7558BBC90C0}"/>
              </a:ext>
            </a:extLst>
          </p:cNvPr>
          <p:cNvSpPr/>
          <p:nvPr/>
        </p:nvSpPr>
        <p:spPr>
          <a:xfrm>
            <a:off x="2197009" y="105903"/>
            <a:ext cx="69494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Siber Suç Soruşturmalarına </a:t>
            </a:r>
          </a:p>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Dair Temel Kavramlar</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109304" y="1133393"/>
            <a:ext cx="4572000" cy="4578176"/>
          </a:xfrm>
          <a:prstGeom prst="rect">
            <a:avLst/>
          </a:prstGeom>
        </p:spPr>
        <p:txBody>
          <a:bodyPr>
            <a:spAutoFit/>
          </a:bodyPr>
          <a:lstStyle/>
          <a:p>
            <a:pPr marL="342900" indent="-342900">
              <a:buFont typeface="Arial" panose="020B0604020202020204" pitchFamily="34" charset="0"/>
              <a:buChar char="•"/>
              <a:defRPr/>
            </a:pPr>
            <a:r>
              <a:rPr lang="tr" sz="2000" b="1" i="0" u="none" baseline="0" dirty="0">
                <a:solidFill>
                  <a:srgbClr val="C00000"/>
                </a:solidFill>
              </a:rPr>
              <a:t>MAHKEME/SORGU </a:t>
            </a:r>
            <a:r>
              <a:rPr lang="tr" sz="2000" b="1" dirty="0">
                <a:solidFill>
                  <a:srgbClr val="C00000"/>
                </a:solidFill>
              </a:rPr>
              <a:t>H</a:t>
            </a:r>
            <a:r>
              <a:rPr lang="tr-TR" sz="2000" b="1" dirty="0" smtClean="0">
                <a:solidFill>
                  <a:srgbClr val="C00000"/>
                </a:solidFill>
              </a:rPr>
              <a:t>Â</a:t>
            </a:r>
            <a:r>
              <a:rPr lang="tr" sz="2000" b="1" dirty="0" smtClean="0">
                <a:solidFill>
                  <a:srgbClr val="C00000"/>
                </a:solidFill>
              </a:rPr>
              <a:t>KİMİ</a:t>
            </a:r>
            <a:r>
              <a:rPr lang="tr" sz="2000" b="1" i="0" u="none" baseline="0" dirty="0">
                <a:solidFill>
                  <a:srgbClr val="C00000"/>
                </a:solidFill>
              </a:rPr>
              <a:t>:</a:t>
            </a:r>
          </a:p>
          <a:p>
            <a:pPr marL="342900" indent="-342900" algn="l" rtl="0">
              <a:buFont typeface="Wingdings" pitchFamily="2" charset="2"/>
              <a:buChar char="Ø"/>
              <a:defRPr/>
            </a:pPr>
            <a:endParaRPr lang="tr" sz="1950" b="1" dirty="0">
              <a:solidFill>
                <a:srgbClr val="FF0000"/>
              </a:solidFill>
            </a:endParaRPr>
          </a:p>
          <a:p>
            <a:pPr lvl="1" algn="just" rtl="0">
              <a:defRPr/>
            </a:pPr>
            <a:r>
              <a:rPr lang="tr" b="1" i="0" u="none" baseline="0" dirty="0"/>
              <a:t>Siber suç davalarıyla</a:t>
            </a:r>
            <a:r>
              <a:rPr lang="tr" b="0" i="0" u="none" baseline="0" dirty="0"/>
              <a:t> ilgili olarak yetkili kolluk kuvvetleri veya savcılık ile iletişime geçmeye hazırdır</a:t>
            </a:r>
          </a:p>
          <a:p>
            <a:pPr lvl="1" algn="just" rtl="0">
              <a:defRPr/>
            </a:pPr>
            <a:r>
              <a:rPr lang="tr" b="1" i="0" u="none" baseline="0" dirty="0"/>
              <a:t>Yetkili makamlar tarafından</a:t>
            </a:r>
            <a:r>
              <a:rPr lang="tr" b="0" i="0" u="none" baseline="0" dirty="0"/>
              <a:t> sunulan yasal belgelere derhal yanıt vermeye hazırdır</a:t>
            </a:r>
          </a:p>
          <a:p>
            <a:pPr lvl="1" algn="just" rtl="0">
              <a:defRPr/>
            </a:pPr>
            <a:r>
              <a:rPr lang="tr" b="1" i="0" u="none" baseline="0" dirty="0"/>
              <a:t>Usul işlemlerinin</a:t>
            </a:r>
            <a:r>
              <a:rPr lang="tr" b="0" i="0" u="none" baseline="0" dirty="0"/>
              <a:t> akışını sağlamak için ek insan kaynaklarını ve teknik kaynakları derhal devreye almaya hazırdır</a:t>
            </a:r>
          </a:p>
          <a:p>
            <a:pPr lvl="1" algn="just" rtl="0">
              <a:defRPr/>
            </a:pPr>
            <a:r>
              <a:rPr lang="tr" b="1" i="0" u="none" baseline="0" dirty="0"/>
              <a:t>Kolluk kuvvetleri/savcılık/savunma </a:t>
            </a:r>
            <a:r>
              <a:rPr lang="tr" b="0" i="0" u="none" baseline="0" dirty="0"/>
              <a:t>tarafından sunulan yasal belgelere dayanarak derhal karar vermeye hazırdır</a:t>
            </a:r>
          </a:p>
          <a:p>
            <a:pPr lvl="1" algn="just" rtl="0">
              <a:defRPr/>
            </a:pPr>
            <a:r>
              <a:rPr lang="tr" b="1" i="0" u="none" baseline="0" dirty="0"/>
              <a:t>Siber suçla ilgili davaları güvence altına almak ve korumak için ek yasal önlemler almaya hazırdır</a:t>
            </a:r>
            <a:r>
              <a:rPr lang="tr" b="0" i="0" u="none" baseline="0" dirty="0"/>
              <a:t> </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3" cstate="print"/>
          <a:stretch>
            <a:fillRect/>
          </a:stretch>
        </p:blipFill>
        <p:spPr>
          <a:xfrm>
            <a:off x="5253191" y="2583502"/>
            <a:ext cx="3289593" cy="2185058"/>
          </a:xfrm>
          <a:prstGeom prst="rect">
            <a:avLst/>
          </a:prstGeom>
        </p:spPr>
      </p:pic>
      <p:sp>
        <p:nvSpPr>
          <p:cNvPr id="16" name="Slide Number Placeholder 1">
            <a:extLst>
              <a:ext uri="{FF2B5EF4-FFF2-40B4-BE49-F238E27FC236}">
                <a16:creationId xmlns:a16="http://schemas.microsoft.com/office/drawing/2014/main" id="{3372974E-0051-4660-8523-54B7D8DFF9C2}"/>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18</a:t>
            </a:fld>
            <a:endParaRPr lang="tr" dirty="0"/>
          </a:p>
        </p:txBody>
      </p:sp>
    </p:spTree>
    <p:extLst>
      <p:ext uri="{BB962C8B-B14F-4D97-AF65-F5344CB8AC3E}">
        <p14:creationId xmlns:p14="http://schemas.microsoft.com/office/powerpoint/2010/main" val="4227350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id="{C3996AE5-CB57-4CBD-A903-CCF6BE4B1FF4}"/>
              </a:ext>
            </a:extLst>
          </p:cNvPr>
          <p:cNvSpPr/>
          <p:nvPr/>
        </p:nvSpPr>
        <p:spPr>
          <a:xfrm>
            <a:off x="2197009" y="105903"/>
            <a:ext cx="69494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Siber Suç Soruşturmalarına </a:t>
            </a:r>
          </a:p>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Dair Temel Kavramlar</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88522" y="1138373"/>
            <a:ext cx="4572000" cy="5416868"/>
          </a:xfrm>
          <a:prstGeom prst="rect">
            <a:avLst/>
          </a:prstGeom>
        </p:spPr>
        <p:txBody>
          <a:bodyPr>
            <a:spAutoFit/>
          </a:bodyPr>
          <a:lstStyle/>
          <a:p>
            <a:pPr marL="342900" indent="-342900" algn="l" rtl="0">
              <a:buFont typeface="Arial" panose="020B0604020202020204" pitchFamily="34" charset="0"/>
              <a:buChar char="•"/>
              <a:defRPr/>
            </a:pPr>
            <a:r>
              <a:rPr lang="tr" sz="2000" b="1" i="0" u="none" baseline="0">
                <a:solidFill>
                  <a:srgbClr val="C00000"/>
                </a:solidFill>
              </a:rPr>
              <a:t>ANGLO-SAKSON HUKUKU - KITA AVRUPASI HUKUKU FARKLILIKLARI:</a:t>
            </a:r>
          </a:p>
          <a:p>
            <a:pPr lvl="1" algn="just" rtl="0">
              <a:defRPr/>
            </a:pPr>
            <a:r>
              <a:rPr lang="tr" b="1" i="0" u="none" baseline="0"/>
              <a:t>ASH ülkelerinin çoğu, bağımsız olarak soruşturma yürütmek için Kolluk Kuvvetlerine yetki verir;</a:t>
            </a:r>
            <a:r>
              <a:rPr lang="tr" b="0" i="0" u="none" baseline="0"/>
              <a:t> Savcılık ve Mahkeme sürece doğrudan dahil olmaz</a:t>
            </a:r>
          </a:p>
          <a:p>
            <a:pPr lvl="1" algn="just" rtl="0">
              <a:defRPr/>
            </a:pPr>
            <a:r>
              <a:rPr lang="tr" b="1" i="0" u="none" baseline="0"/>
              <a:t>KAH ülkelerinin çoğu, Kolluk Kuvvetlerinin soruşturma yürütmesine izin vermez; </a:t>
            </a:r>
            <a:r>
              <a:rPr lang="tr" b="0" i="0" u="none" baseline="0"/>
              <a:t>Savcılık ve Mahkeme emirlerine göre işlem yaparlar</a:t>
            </a:r>
          </a:p>
          <a:p>
            <a:pPr lvl="1" algn="just" rtl="0">
              <a:defRPr/>
            </a:pPr>
            <a:r>
              <a:rPr lang="tr" b="1" i="0" u="none" baseline="0"/>
              <a:t>Karma sistemlerin varlığı</a:t>
            </a:r>
            <a:r>
              <a:rPr lang="tr" b="0" i="0" u="none" baseline="0"/>
              <a:t> - Kolluk Kuvvetleri, Savcılık ve Mahkeme etkileşiminin farklı yerel kombinasyonları</a:t>
            </a:r>
          </a:p>
          <a:p>
            <a:pPr lvl="1" algn="just" rtl="0">
              <a:defRPr/>
            </a:pPr>
            <a:r>
              <a:rPr lang="tr" b="1" i="0" u="none" baseline="0"/>
              <a:t>Kabul edilebilirlik aynıdır ve İddianamenin sunulması için yasal eşik karşılandığında dava Mahkeme için hazırdır! </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3" cstate="print"/>
          <a:stretch>
            <a:fillRect/>
          </a:stretch>
        </p:blipFill>
        <p:spPr>
          <a:xfrm>
            <a:off x="5253191" y="2583502"/>
            <a:ext cx="3289593" cy="2185058"/>
          </a:xfrm>
          <a:prstGeom prst="rect">
            <a:avLst/>
          </a:prstGeom>
        </p:spPr>
      </p:pic>
      <p:sp>
        <p:nvSpPr>
          <p:cNvPr id="16" name="Slide Number Placeholder 1">
            <a:extLst>
              <a:ext uri="{FF2B5EF4-FFF2-40B4-BE49-F238E27FC236}">
                <a16:creationId xmlns:a16="http://schemas.microsoft.com/office/drawing/2014/main" id="{435A30A7-50B3-4075-8DD4-AB01E2A0C35D}"/>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19</a:t>
            </a:fld>
            <a:endParaRPr lang="tr" dirty="0"/>
          </a:p>
        </p:txBody>
      </p:sp>
    </p:spTree>
    <p:extLst>
      <p:ext uri="{BB962C8B-B14F-4D97-AF65-F5344CB8AC3E}">
        <p14:creationId xmlns:p14="http://schemas.microsoft.com/office/powerpoint/2010/main" val="161561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t>2</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solidFill>
                  <a:schemeClr val="bg1"/>
                </a:solidFill>
                <a:latin typeface="Verdana" charset="0"/>
                <a:cs typeface="Verdana" charset="0"/>
              </a:rPr>
              <a:t>Oturum içeriği</a:t>
            </a:r>
            <a:endParaRPr lang="tr" sz="2000" dirty="0">
              <a:solidFill>
                <a:schemeClr val="bg1"/>
              </a:solidFill>
              <a:latin typeface="Verdana" charset="0"/>
              <a:cs typeface="Verdana" charset="0"/>
            </a:endParaRP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algn="l" rtl="0" eaLnBrk="1" hangingPunct="1">
              <a:lnSpc>
                <a:spcPct val="80000"/>
              </a:lnSpc>
              <a:buNone/>
            </a:pPr>
            <a:endParaRPr lang="tr" sz="2000" dirty="0"/>
          </a:p>
          <a:p>
            <a:pPr marL="342900" indent="-342900" algn="l" rtl="0" eaLnBrk="1" hangingPunct="1">
              <a:lnSpc>
                <a:spcPct val="80000"/>
              </a:lnSpc>
              <a:buFont typeface="Wingdings" pitchFamily="2" charset="2"/>
              <a:buChar char="Ø"/>
            </a:pPr>
            <a:endParaRPr lang="tr" sz="2000" i="1" dirty="0"/>
          </a:p>
        </p:txBody>
      </p:sp>
      <p:sp>
        <p:nvSpPr>
          <p:cNvPr id="5" name="Rectangle 4">
            <a:extLst>
              <a:ext uri="{FF2B5EF4-FFF2-40B4-BE49-F238E27FC236}">
                <a16:creationId xmlns:a16="http://schemas.microsoft.com/office/drawing/2014/main" id="{7FA81925-418B-D44C-9255-2AEBBFBC0ADA}"/>
              </a:ext>
            </a:extLst>
          </p:cNvPr>
          <p:cNvSpPr/>
          <p:nvPr/>
        </p:nvSpPr>
        <p:spPr>
          <a:xfrm>
            <a:off x="518376" y="1413419"/>
            <a:ext cx="8369591" cy="3203313"/>
          </a:xfrm>
          <a:prstGeom prst="rect">
            <a:avLst/>
          </a:prstGeom>
        </p:spPr>
        <p:txBody>
          <a:bodyPr wrap="square">
            <a:spAutoFit/>
          </a:bodyPr>
          <a:lstStyle/>
          <a:p>
            <a:pPr marL="457200" indent="-457200" algn="l" rtl="0">
              <a:lnSpc>
                <a:spcPct val="80000"/>
              </a:lnSpc>
              <a:buFont typeface="+mj-lt"/>
              <a:buAutoNum type="arabicPeriod"/>
            </a:pPr>
            <a:r>
              <a:rPr lang="tr" sz="2800" b="0" i="0" u="none" baseline="0" dirty="0"/>
              <a:t>Yetkili Siber Suç Makamları</a:t>
            </a:r>
          </a:p>
          <a:p>
            <a:pPr marL="457200" indent="-457200" algn="l" rtl="0" eaLnBrk="1" hangingPunct="1">
              <a:lnSpc>
                <a:spcPct val="80000"/>
              </a:lnSpc>
              <a:buFont typeface="+mj-lt"/>
              <a:buAutoNum type="arabicPeriod"/>
            </a:pPr>
            <a:endParaRPr lang="tr" sz="2800" dirty="0"/>
          </a:p>
          <a:p>
            <a:pPr marL="457200" indent="-457200" algn="l" rtl="0">
              <a:lnSpc>
                <a:spcPct val="80000"/>
              </a:lnSpc>
              <a:buFont typeface="+mj-lt"/>
              <a:buAutoNum type="arabicPeriod"/>
            </a:pPr>
            <a:r>
              <a:rPr lang="tr" sz="2800" b="0" i="0" u="none" baseline="0" dirty="0"/>
              <a:t>Siber Suç Soruşturmalarına Dair Temel Kavramlar</a:t>
            </a:r>
          </a:p>
          <a:p>
            <a:pPr marL="457200" indent="-457200" algn="l" rtl="0" eaLnBrk="1" hangingPunct="1">
              <a:lnSpc>
                <a:spcPct val="80000"/>
              </a:lnSpc>
              <a:buFont typeface="+mj-lt"/>
              <a:buAutoNum type="arabicPeriod"/>
            </a:pPr>
            <a:endParaRPr lang="tr" sz="2800" dirty="0"/>
          </a:p>
          <a:p>
            <a:pPr marL="457200" indent="-457200" algn="l" rtl="0">
              <a:lnSpc>
                <a:spcPct val="80000"/>
              </a:lnSpc>
              <a:buFont typeface="+mj-lt"/>
              <a:buAutoNum type="arabicPeriod"/>
            </a:pPr>
            <a:r>
              <a:rPr lang="tr" sz="2800" b="0" i="0" u="none" baseline="0" dirty="0">
                <a:ea typeface="ＭＳ Ｐゴシック" charset="0"/>
                <a:cs typeface="ＭＳ Ｐゴシック" charset="0"/>
              </a:rPr>
              <a:t>Bazı Uluslararası Deneyimler</a:t>
            </a:r>
          </a:p>
          <a:p>
            <a:pPr marL="457200" indent="-457200" algn="l" rtl="0">
              <a:lnSpc>
                <a:spcPct val="80000"/>
              </a:lnSpc>
              <a:buFont typeface="+mj-lt"/>
              <a:buAutoNum type="arabicPeriod"/>
            </a:pPr>
            <a:endParaRPr lang="tr" sz="2800" dirty="0">
              <a:ea typeface="ＭＳ Ｐゴシック" charset="0"/>
            </a:endParaRPr>
          </a:p>
          <a:p>
            <a:pPr marL="457200" indent="-457200" algn="l" rtl="0">
              <a:lnSpc>
                <a:spcPct val="80000"/>
              </a:lnSpc>
              <a:buFont typeface="+mj-lt"/>
              <a:buAutoNum type="arabicPeriod"/>
            </a:pPr>
            <a:r>
              <a:rPr lang="tr" sz="2800" b="0" i="0" u="none" baseline="0" dirty="0">
                <a:ea typeface="ＭＳ Ｐゴシック" charset="0"/>
                <a:cs typeface="ＭＳ Ｐゴシック" charset="0"/>
              </a:rPr>
              <a:t>Yerel Deneyimler</a:t>
            </a:r>
          </a:p>
          <a:p>
            <a:pPr marL="457200" indent="-457200" algn="l" rtl="0">
              <a:lnSpc>
                <a:spcPct val="80000"/>
              </a:lnSpc>
              <a:buFont typeface="+mj-lt"/>
              <a:buAutoNum type="arabicPeriod"/>
            </a:pPr>
            <a:endParaRPr lang="tr" sz="2800" dirty="0"/>
          </a:p>
          <a:p>
            <a:pPr marL="457200" indent="-457200" algn="l" rtl="0">
              <a:lnSpc>
                <a:spcPct val="80000"/>
              </a:lnSpc>
              <a:buFont typeface="+mj-lt"/>
              <a:buAutoNum type="arabicPeriod"/>
            </a:pPr>
            <a:r>
              <a:rPr lang="tr" sz="2800" b="0" i="0" u="none" baseline="0" dirty="0"/>
              <a:t>Özet</a:t>
            </a:r>
            <a:endParaRPr lang="tr" sz="2800" b="1" dirty="0">
              <a:ea typeface="ＭＳ Ｐゴシック" charset="0"/>
              <a:cs typeface="ＭＳ Ｐゴシック" charset="0"/>
            </a:endParaRPr>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830997"/>
          </a:xfrm>
          <a:prstGeom prst="rect">
            <a:avLst/>
          </a:prstGeom>
          <a:solidFill>
            <a:srgbClr val="BDD8F3"/>
          </a:solidFill>
        </p:spPr>
        <p:txBody>
          <a:bodyPr wrap="square" rtlCol="0">
            <a:spAutoFit/>
          </a:bodyPr>
          <a:lstStyle/>
          <a:p>
            <a:pPr algn="ctr" rtl="0"/>
            <a:r>
              <a:rPr lang="tr" sz="2400" b="0" i="0" u="none" baseline="0">
                <a:solidFill>
                  <a:schemeClr val="tx1">
                    <a:lumMod val="65000"/>
                    <a:lumOff val="35000"/>
                  </a:schemeClr>
                </a:solidFill>
                <a:latin typeface="+mj-lt"/>
              </a:rPr>
              <a:t>Siber suçlarla ilgili soruşturmalarda işlemler ivedilik olmadan zamanında gerçekleştirilebilir.</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013501"/>
            <a:ext cx="8030032" cy="830997"/>
          </a:xfrm>
          <a:prstGeom prst="rect">
            <a:avLst/>
          </a:prstGeom>
          <a:solidFill>
            <a:srgbClr val="F08A34"/>
          </a:solidFill>
        </p:spPr>
        <p:txBody>
          <a:bodyPr wrap="square" rtlCol="0">
            <a:spAutoFit/>
          </a:bodyPr>
          <a:lstStyle/>
          <a:p>
            <a:pPr marL="1828800" lvl="3" indent="-457200" algn="l" rtl="0">
              <a:buAutoNum type="alphaUcPeriod"/>
            </a:pPr>
            <a:r>
              <a:rPr lang="tr" sz="2400" b="0" i="0" u="none" baseline="0">
                <a:solidFill>
                  <a:schemeClr val="bg1"/>
                </a:solidFill>
                <a:latin typeface="+mj-lt"/>
              </a:rPr>
              <a:t>Doğru</a:t>
            </a:r>
          </a:p>
          <a:p>
            <a:pPr marL="1828800" lvl="3" indent="-457200" algn="l" rtl="0">
              <a:buAutoNum type="alphaUcPeriod"/>
            </a:pPr>
            <a:r>
              <a:rPr lang="tr" sz="2400" b="0" i="0" u="none" baseline="0">
                <a:solidFill>
                  <a:schemeClr val="bg1"/>
                </a:solidFill>
                <a:latin typeface="+mj-lt"/>
              </a:rPr>
              <a:t>Yanlış</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657669"/>
            <a:ext cx="8030032" cy="461665"/>
          </a:xfrm>
          <a:prstGeom prst="rect">
            <a:avLst/>
          </a:prstGeom>
          <a:solidFill>
            <a:schemeClr val="tx1">
              <a:lumMod val="65000"/>
              <a:lumOff val="35000"/>
            </a:schemeClr>
          </a:solidFill>
        </p:spPr>
        <p:txBody>
          <a:bodyPr wrap="square" rtlCol="0">
            <a:spAutoFit/>
          </a:bodyPr>
          <a:lstStyle/>
          <a:p>
            <a:pPr algn="ctr" rtl="0"/>
            <a:r>
              <a:rPr lang="tr" sz="2400" b="0" i="0" u="none" baseline="0" dirty="0">
                <a:solidFill>
                  <a:schemeClr val="bg1"/>
                </a:solidFill>
                <a:latin typeface="+mj-lt"/>
              </a:rPr>
              <a:t>Doğru cevap B</a:t>
            </a:r>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20</a:t>
            </a:fld>
            <a:endParaRPr lang="tr" dirty="0"/>
          </a:p>
        </p:txBody>
      </p:sp>
    </p:spTree>
    <p:extLst>
      <p:ext uri="{BB962C8B-B14F-4D97-AF65-F5344CB8AC3E}">
        <p14:creationId xmlns:p14="http://schemas.microsoft.com/office/powerpoint/2010/main" val="197992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pPr algn="r" rtl="0"/>
            <a:fld id="{49C04F3A-82BD-4011-AADB-1F79FD7DF4BC}" type="slidenum">
              <a:rPr/>
              <a:pPr/>
              <a:t>21</a:t>
            </a:fld>
            <a:endParaRPr lang="tr" dirty="0"/>
          </a:p>
        </p:txBody>
      </p:sp>
    </p:spTree>
    <p:extLst>
      <p:ext uri="{BB962C8B-B14F-4D97-AF65-F5344CB8AC3E}">
        <p14:creationId xmlns:p14="http://schemas.microsoft.com/office/powerpoint/2010/main" val="2079787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0" name="Rectangle 19">
            <a:extLst>
              <a:ext uri="{FF2B5EF4-FFF2-40B4-BE49-F238E27FC236}">
                <a16:creationId xmlns:a16="http://schemas.microsoft.com/office/drawing/2014/main" id="{9D2642C6-F595-4A8F-8FFF-B8FEB6714A53}"/>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Üç</a:t>
            </a:r>
          </a:p>
        </p:txBody>
      </p:sp>
      <p:sp>
        <p:nvSpPr>
          <p:cNvPr id="11" name="Text Placeholder 2">
            <a:extLst>
              <a:ext uri="{FF2B5EF4-FFF2-40B4-BE49-F238E27FC236}">
                <a16:creationId xmlns:a16="http://schemas.microsoft.com/office/drawing/2014/main" id="{D7ABE127-4C17-4CB2-85A7-DC9633FA0EAE}"/>
              </a:ext>
            </a:extLst>
          </p:cNvPr>
          <p:cNvSpPr txBox="1">
            <a:spLocks/>
          </p:cNvSpPr>
          <p:nvPr/>
        </p:nvSpPr>
        <p:spPr>
          <a:xfrm>
            <a:off x="304800" y="3754399"/>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Siber Suç Soruşturmalarına Genel Bakış</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4124926"/>
            <a:ext cx="8525021" cy="890115"/>
          </a:xfrm>
          <a:prstGeom prst="rect">
            <a:avLst/>
          </a:prstGeom>
        </p:spPr>
        <p:txBody>
          <a:bodyPr wrap="square">
            <a:spAutoFit/>
          </a:bodyPr>
          <a:lstStyle/>
          <a:p>
            <a:pPr algn="l" rtl="0">
              <a:lnSpc>
                <a:spcPct val="80000"/>
              </a:lnSpc>
            </a:pPr>
            <a:r>
              <a:rPr lang="tr" sz="3200" b="1" i="0" u="none" baseline="0">
                <a:ea typeface="ＭＳ Ｐゴシック" charset="0"/>
                <a:cs typeface="ＭＳ Ｐゴシック" charset="0"/>
              </a:rPr>
              <a:t>Bazı Uluslararası Deneyimler: Sırbistan (Sözleşmeye Taraf)</a:t>
            </a:r>
            <a:endParaRPr lang="tr" sz="3200" b="1" dirty="0"/>
          </a:p>
        </p:txBody>
      </p:sp>
      <p:sp>
        <p:nvSpPr>
          <p:cNvPr id="19" name="Slide Number Placeholder 1">
            <a:extLst>
              <a:ext uri="{FF2B5EF4-FFF2-40B4-BE49-F238E27FC236}">
                <a16:creationId xmlns:a16="http://schemas.microsoft.com/office/drawing/2014/main" id="{00C5E45B-7371-422B-BD7B-D2C32A485BD2}"/>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22</a:t>
            </a:fld>
            <a:endParaRPr lang="tr" dirty="0"/>
          </a:p>
        </p:txBody>
      </p:sp>
    </p:spTree>
    <p:extLst>
      <p:ext uri="{BB962C8B-B14F-4D97-AF65-F5344CB8AC3E}">
        <p14:creationId xmlns:p14="http://schemas.microsoft.com/office/powerpoint/2010/main" val="1056384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id="{FE61B065-4480-46D3-83C4-C9A2DF99BC54}"/>
              </a:ext>
            </a:extLst>
          </p:cNvPr>
          <p:cNvSpPr/>
          <p:nvPr/>
        </p:nvSpPr>
        <p:spPr>
          <a:xfrm>
            <a:off x="2145792" y="86491"/>
            <a:ext cx="69982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Bazı Uluslararası </a:t>
            </a:r>
          </a:p>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Deneyimler</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88522" y="1115294"/>
            <a:ext cx="4572000" cy="5330690"/>
          </a:xfrm>
          <a:prstGeom prst="rect">
            <a:avLst/>
          </a:prstGeom>
        </p:spPr>
        <p:txBody>
          <a:bodyPr>
            <a:spAutoFit/>
          </a:bodyPr>
          <a:lstStyle/>
          <a:p>
            <a:pPr marL="342900" indent="-342900" algn="l" rtl="0">
              <a:buFont typeface="Arial" panose="020B0604020202020204" pitchFamily="34" charset="0"/>
              <a:buChar char="•"/>
            </a:pPr>
            <a:r>
              <a:rPr lang="tr" sz="2000" b="1" i="0" u="none" baseline="0"/>
              <a:t>Sırbistan'ın Siber Suçlara İlişkin Hukuki Çerçevesi: </a:t>
            </a:r>
          </a:p>
          <a:p>
            <a:pPr marL="285750" lvl="0" indent="-285750" algn="l" rtl="0">
              <a:buFont typeface="Calibri" panose="020F0502020204030204" pitchFamily="34" charset="0"/>
              <a:buChar char="‐"/>
            </a:pPr>
            <a:r>
              <a:rPr lang="tr" b="0" i="0" u="none" baseline="0"/>
              <a:t>Siber Suçlarla Mücadeleye Yönelik Devlet Kurumlarının Kurulması ve Yetkileri Hakkında Kanun;</a:t>
            </a:r>
            <a:endParaRPr lang="tr" dirty="0"/>
          </a:p>
          <a:p>
            <a:pPr marL="285750" lvl="0" indent="-285750" algn="l" rtl="0">
              <a:buFont typeface="Calibri" panose="020F0502020204030204" pitchFamily="34" charset="0"/>
              <a:buChar char="‐"/>
            </a:pPr>
            <a:r>
              <a:rPr lang="tr" b="0" i="0" u="none" baseline="0"/>
              <a:t>Siber Suç Sözleşmesinin Onaylanması Hakkında Kanun;</a:t>
            </a:r>
            <a:endParaRPr lang="tr" dirty="0"/>
          </a:p>
          <a:p>
            <a:pPr marL="285750" lvl="0" indent="-285750" algn="l" rtl="0">
              <a:buFont typeface="Calibri" panose="020F0502020204030204" pitchFamily="34" charset="0"/>
              <a:buChar char="‐"/>
            </a:pPr>
            <a:r>
              <a:rPr lang="tr" b="0" i="0" u="none" baseline="0"/>
              <a:t>Bilgisayar Sistemleri Aracılığıyla İşlenen Irkçı ve Yabancı Düşmanı Nitelikteki Eylemlerin Suç Sayılmasına İlişkin Siber Suçlar Sözleşmesi Ek Protokolünün Onaylanması Hakkında Kanun;</a:t>
            </a:r>
            <a:endParaRPr lang="tr" dirty="0"/>
          </a:p>
          <a:p>
            <a:pPr marL="285750" lvl="0" indent="-285750" algn="l" rtl="0">
              <a:buFont typeface="Calibri" panose="020F0502020204030204" pitchFamily="34" charset="0"/>
              <a:buChar char="‐"/>
            </a:pPr>
            <a:r>
              <a:rPr lang="tr" b="0" i="0" u="none" baseline="0"/>
              <a:t>Çocukların Cinsel Sömürü ve Cinsel İstismardan Korunmasına Dair Avrupa Konseyi Sözleşmesinin Onaylanmasına ilişkin Kanun;</a:t>
            </a:r>
            <a:endParaRPr lang="tr" dirty="0"/>
          </a:p>
          <a:p>
            <a:pPr marL="285750" lvl="0" indent="-285750" algn="l" rtl="0">
              <a:buFont typeface="Calibri" panose="020F0502020204030204" pitchFamily="34" charset="0"/>
              <a:buChar char="‐"/>
            </a:pPr>
            <a:r>
              <a:rPr lang="tr" b="0" i="0" u="none" baseline="0"/>
              <a:t>Ceza Kanunu;</a:t>
            </a:r>
            <a:endParaRPr lang="tr" dirty="0"/>
          </a:p>
          <a:p>
            <a:pPr marL="285750" lvl="0" indent="-285750" algn="l" rtl="0">
              <a:buFont typeface="Calibri" panose="020F0502020204030204" pitchFamily="34" charset="0"/>
              <a:buChar char="‐"/>
            </a:pPr>
            <a:r>
              <a:rPr lang="tr" b="0" i="0" u="none" baseline="0"/>
              <a:t>Ceza Muhakemesi Kanunu;</a:t>
            </a:r>
          </a:p>
          <a:p>
            <a:pPr marL="285750" indent="-285750" algn="l" rtl="0">
              <a:lnSpc>
                <a:spcPct val="90000"/>
              </a:lnSpc>
              <a:buFont typeface="Calibri" panose="020F0502020204030204" pitchFamily="34" charset="0"/>
              <a:buChar char="‐"/>
            </a:pPr>
            <a:r>
              <a:rPr lang="tr" b="0" i="0" u="none" baseline="0"/>
              <a:t>Cezai konularda karşılıklı adli yardım kanunu</a:t>
            </a:r>
          </a:p>
        </p:txBody>
      </p:sp>
      <p:sp>
        <p:nvSpPr>
          <p:cNvPr id="5" name="Rectangle 4">
            <a:extLst>
              <a:ext uri="{FF2B5EF4-FFF2-40B4-BE49-F238E27FC236}">
                <a16:creationId xmlns:a16="http://schemas.microsoft.com/office/drawing/2014/main" id="{9BB1715F-37D8-114B-8A1C-06F403579EED}"/>
              </a:ext>
            </a:extLst>
          </p:cNvPr>
          <p:cNvSpPr/>
          <p:nvPr/>
        </p:nvSpPr>
        <p:spPr>
          <a:xfrm>
            <a:off x="4660522" y="1222333"/>
            <a:ext cx="4572000" cy="5216813"/>
          </a:xfrm>
          <a:prstGeom prst="rect">
            <a:avLst/>
          </a:prstGeom>
        </p:spPr>
        <p:txBody>
          <a:bodyPr>
            <a:spAutoFit/>
          </a:bodyPr>
          <a:lstStyle/>
          <a:p>
            <a:pPr marL="285750" indent="-285750" algn="l" rtl="0">
              <a:lnSpc>
                <a:spcPct val="90000"/>
              </a:lnSpc>
              <a:buFont typeface="Calibri" panose="020F0502020204030204" pitchFamily="34" charset="0"/>
              <a:buChar char="‐"/>
            </a:pPr>
            <a:r>
              <a:rPr lang="tr" b="0" i="0" u="none" baseline="0"/>
              <a:t>Elektronik Haberleşme Kanunu</a:t>
            </a:r>
          </a:p>
          <a:p>
            <a:pPr marL="285750" indent="-285750" algn="l" rtl="0">
              <a:lnSpc>
                <a:spcPct val="90000"/>
              </a:lnSpc>
              <a:buFont typeface="Calibri" panose="020F0502020204030204" pitchFamily="34" charset="0"/>
              <a:buChar char="‐"/>
            </a:pPr>
            <a:r>
              <a:rPr lang="tr" b="0" i="0" u="none" baseline="0"/>
              <a:t>Tüzel kişilerin suçlara ilişkin sorumluluğu hakkında kanun</a:t>
            </a:r>
          </a:p>
          <a:p>
            <a:pPr marL="285750" indent="-285750" algn="l" rtl="0">
              <a:lnSpc>
                <a:spcPct val="90000"/>
              </a:lnSpc>
              <a:buFont typeface="Calibri" panose="020F0502020204030204" pitchFamily="34" charset="0"/>
              <a:buChar char="‐"/>
            </a:pPr>
            <a:r>
              <a:rPr lang="tr" b="0" i="0" u="none" baseline="0"/>
              <a:t>Fikri Mülkiyet Haklarının Etkin Korunması İçin Özel Yetkinlikler Hakkında Kanun</a:t>
            </a:r>
          </a:p>
          <a:p>
            <a:pPr marL="285750" lvl="0" indent="-285750" algn="l" rtl="0">
              <a:buFont typeface="Calibri" panose="020F0502020204030204" pitchFamily="34" charset="0"/>
              <a:buChar char="‐"/>
            </a:pPr>
            <a:r>
              <a:rPr lang="tr" b="0" i="0" u="none" baseline="0"/>
              <a:t>Bilgi Güvenliği Kanunu;</a:t>
            </a:r>
            <a:endParaRPr lang="tr" dirty="0"/>
          </a:p>
          <a:p>
            <a:pPr marL="285750" lvl="0" indent="-285750" algn="l" rtl="0">
              <a:buFont typeface="Calibri" panose="020F0502020204030204" pitchFamily="34" charset="0"/>
              <a:buChar char="‐"/>
            </a:pPr>
            <a:r>
              <a:rPr lang="tr" b="0" i="0" u="none" baseline="0"/>
              <a:t>2019-2023 Yüksek Teknoloji Suçlarıyla Mücadele Stratejisi; </a:t>
            </a:r>
            <a:endParaRPr lang="tr" dirty="0"/>
          </a:p>
          <a:p>
            <a:pPr marL="285750" lvl="0" indent="-285750" algn="l" rtl="0">
              <a:buFont typeface="Calibri" panose="020F0502020204030204" pitchFamily="34" charset="0"/>
              <a:buChar char="‐"/>
            </a:pPr>
            <a:r>
              <a:rPr lang="tr" b="0" i="0" u="none" baseline="0"/>
              <a:t>2020'ye Kadar Sırbistan Cumhuriyeti'nde Bilgi Toplumunu Geliştirme Stratejisi;</a:t>
            </a:r>
            <a:endParaRPr lang="tr" dirty="0"/>
          </a:p>
          <a:p>
            <a:pPr marL="285750" lvl="0" indent="-285750" algn="l" rtl="0">
              <a:buFont typeface="Calibri" panose="020F0502020204030204" pitchFamily="34" charset="0"/>
              <a:buChar char="‐"/>
            </a:pPr>
            <a:r>
              <a:rPr lang="tr" b="0" i="0" u="none" baseline="0"/>
              <a:t>Sırbistan Cumhuriyetinde Kamu Güvenliğinin Stratejik Değerlendirmesi.</a:t>
            </a:r>
          </a:p>
          <a:p>
            <a:pPr marL="285750" lvl="0" indent="-285750" algn="l" rtl="0">
              <a:buFont typeface="Calibri" panose="020F0502020204030204" pitchFamily="34" charset="0"/>
              <a:buChar char="‐"/>
            </a:pPr>
            <a:r>
              <a:rPr lang="tr" b="0" i="0" u="none" baseline="0"/>
              <a:t>İnternet hizmetleri ve diğer veri trafiğinin sağlanmasına ve onay içeriğine ilişkin koşullar hakkında yönetmelik;</a:t>
            </a:r>
            <a:endParaRPr lang="tr" dirty="0"/>
          </a:p>
          <a:p>
            <a:pPr marL="285750" lvl="0" indent="-285750" algn="l" rtl="0">
              <a:buFont typeface="Calibri" panose="020F0502020204030204" pitchFamily="34" charset="0"/>
              <a:buChar char="‐"/>
            </a:pPr>
            <a:r>
              <a:rPr lang="tr" b="0" i="0" u="none" baseline="0"/>
              <a:t>İnternette ses iletimi hizmetlerinin sağlanması ve onay içeriği hakkında yönetmelik.</a:t>
            </a:r>
            <a:endParaRPr lang="tr" dirty="0"/>
          </a:p>
        </p:txBody>
      </p:sp>
      <p:sp>
        <p:nvSpPr>
          <p:cNvPr id="16" name="Slide Number Placeholder 1">
            <a:extLst>
              <a:ext uri="{FF2B5EF4-FFF2-40B4-BE49-F238E27FC236}">
                <a16:creationId xmlns:a16="http://schemas.microsoft.com/office/drawing/2014/main" id="{5D5C3919-4B1C-453B-A40C-1DA6BBB8F528}"/>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23</a:t>
            </a:fld>
            <a:endParaRPr lang="tr" dirty="0"/>
          </a:p>
        </p:txBody>
      </p:sp>
    </p:spTree>
    <p:extLst>
      <p:ext uri="{BB962C8B-B14F-4D97-AF65-F5344CB8AC3E}">
        <p14:creationId xmlns:p14="http://schemas.microsoft.com/office/powerpoint/2010/main" val="32726617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id="{25C016E3-F709-4F24-B6BC-6233B551D78C}"/>
              </a:ext>
            </a:extLst>
          </p:cNvPr>
          <p:cNvSpPr/>
          <p:nvPr/>
        </p:nvSpPr>
        <p:spPr>
          <a:xfrm>
            <a:off x="2145792" y="86491"/>
            <a:ext cx="69982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Bazı Uluslararası </a:t>
            </a:r>
          </a:p>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Deneyimler</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247018" y="1171192"/>
            <a:ext cx="4572000" cy="5124480"/>
          </a:xfrm>
          <a:prstGeom prst="rect">
            <a:avLst/>
          </a:prstGeom>
        </p:spPr>
        <p:txBody>
          <a:bodyPr>
            <a:spAutoFit/>
          </a:bodyPr>
          <a:lstStyle/>
          <a:p>
            <a:pPr marL="342900" indent="-342900" algn="l" rtl="0">
              <a:buFont typeface="Arial" panose="020B0604020202020204" pitchFamily="34" charset="0"/>
              <a:buChar char="•"/>
            </a:pPr>
            <a:r>
              <a:rPr lang="tr" sz="2200" b="1" i="0" u="none" baseline="0"/>
              <a:t>Sırbistan'ın Uzman Siber Suç Makamları:</a:t>
            </a:r>
          </a:p>
          <a:p>
            <a:pPr algn="l" rtl="0">
              <a:lnSpc>
                <a:spcPct val="90000"/>
              </a:lnSpc>
            </a:pPr>
            <a:endParaRPr lang="tr" b="1" i="1" dirty="0">
              <a:solidFill>
                <a:srgbClr val="FF0000"/>
              </a:solidFill>
            </a:endParaRPr>
          </a:p>
          <a:p>
            <a:pPr lvl="1" algn="l" rtl="0">
              <a:lnSpc>
                <a:spcPct val="90000"/>
              </a:lnSpc>
            </a:pPr>
            <a:r>
              <a:rPr lang="tr" sz="2000" b="0" i="0" u="none" baseline="0"/>
              <a:t>Yüksek Teknoloji Suçlarıyla Mücadelede Devlet Kurumlarının Teşkilat ve Yetkilerinin Belirlenmesine Dair Kanun:</a:t>
            </a:r>
            <a:endParaRPr lang="tr" sz="2000" dirty="0"/>
          </a:p>
          <a:p>
            <a:pPr algn="l" rtl="0">
              <a:lnSpc>
                <a:spcPct val="90000"/>
              </a:lnSpc>
            </a:pPr>
            <a:endParaRPr lang="tr" sz="2000" b="1" i="1" dirty="0">
              <a:solidFill>
                <a:srgbClr val="FF0000"/>
              </a:solidFill>
            </a:endParaRPr>
          </a:p>
          <a:p>
            <a:pPr marL="342900" indent="-342900" algn="l" rtl="0">
              <a:lnSpc>
                <a:spcPct val="90000"/>
              </a:lnSpc>
              <a:buFont typeface="Calibri" panose="020F0502020204030204" pitchFamily="34" charset="0"/>
              <a:buChar char="‐"/>
            </a:pPr>
            <a:r>
              <a:rPr lang="tr" b="0" i="0" u="none" baseline="0"/>
              <a:t>Sırbistan Yüksek Teknoloji Suçları Özel Savcılık Bürosu</a:t>
            </a:r>
          </a:p>
          <a:p>
            <a:pPr marL="342900" indent="-342900" algn="l" rtl="0">
              <a:lnSpc>
                <a:spcPct val="90000"/>
              </a:lnSpc>
              <a:buFont typeface="Calibri" panose="020F0502020204030204" pitchFamily="34" charset="0"/>
              <a:buChar char="‐"/>
            </a:pPr>
            <a:endParaRPr lang="tr" b="1" dirty="0"/>
          </a:p>
          <a:p>
            <a:pPr marL="342900" indent="-342900" algn="l" rtl="0">
              <a:lnSpc>
                <a:spcPct val="90000"/>
              </a:lnSpc>
              <a:buFont typeface="Calibri" panose="020F0502020204030204" pitchFamily="34" charset="0"/>
              <a:buChar char="‐"/>
            </a:pPr>
            <a:r>
              <a:rPr lang="tr" b="0" i="0" u="none" baseline="0"/>
              <a:t>İçişleri Bakanlığı - Yüksek Teknoloji Suçları Dairesi</a:t>
            </a:r>
          </a:p>
          <a:p>
            <a:pPr marL="342900" indent="-342900" algn="l" rtl="0">
              <a:lnSpc>
                <a:spcPct val="90000"/>
              </a:lnSpc>
              <a:buFont typeface="Calibri" panose="020F0502020204030204" pitchFamily="34" charset="0"/>
              <a:buChar char="‐"/>
            </a:pPr>
            <a:endParaRPr lang="tr" b="1" dirty="0"/>
          </a:p>
          <a:p>
            <a:pPr marL="342900" indent="-342900" algn="l" rtl="0">
              <a:lnSpc>
                <a:spcPct val="90000"/>
              </a:lnSpc>
              <a:buFont typeface="Calibri" panose="020F0502020204030204" pitchFamily="34" charset="0"/>
              <a:buChar char="‐"/>
            </a:pPr>
            <a:r>
              <a:rPr lang="tr" b="0" i="0" u="none" baseline="0"/>
              <a:t>Belgrad'daki Yüksek Mahkeme - Yüksek Teknoloji Suçları Özel Dairesi</a:t>
            </a:r>
          </a:p>
          <a:p>
            <a:pPr marL="342900" indent="-342900" algn="l" rtl="0">
              <a:lnSpc>
                <a:spcPct val="90000"/>
              </a:lnSpc>
              <a:buFont typeface="Wingdings" pitchFamily="2" charset="2"/>
              <a:buChar char="v"/>
            </a:pPr>
            <a:endParaRPr lang="tr" sz="2000" b="1" dirty="0">
              <a:solidFill>
                <a:srgbClr val="C00000"/>
              </a:solidFill>
            </a:endParaRPr>
          </a:p>
          <a:p>
            <a:pPr marL="342900" indent="-342900" algn="l" rtl="0">
              <a:lnSpc>
                <a:spcPct val="90000"/>
              </a:lnSpc>
              <a:buFont typeface="Arial" panose="020B0604020202020204" pitchFamily="34" charset="0"/>
              <a:buChar char="•"/>
            </a:pPr>
            <a:r>
              <a:rPr lang="tr" sz="2200" b="1" i="0" u="none" baseline="0">
                <a:solidFill>
                  <a:srgbClr val="C00000"/>
                </a:solidFill>
              </a:rPr>
              <a:t>Ulusal çapta yetki</a:t>
            </a:r>
          </a:p>
          <a:p>
            <a:pPr marL="342900" indent="-342900" algn="l" rtl="0">
              <a:lnSpc>
                <a:spcPct val="90000"/>
              </a:lnSpc>
              <a:buFont typeface="Arial" panose="020B0604020202020204" pitchFamily="34" charset="0"/>
              <a:buChar char="•"/>
            </a:pPr>
            <a:r>
              <a:rPr lang="tr" sz="2200" b="1" i="0" u="none" baseline="0">
                <a:solidFill>
                  <a:srgbClr val="C00000"/>
                </a:solidFill>
              </a:rPr>
              <a:t>7/24 İrtibat Noktaları</a:t>
            </a:r>
            <a:endParaRPr lang="tr" sz="2200" b="1" dirty="0">
              <a:solidFill>
                <a:srgbClr val="C00000"/>
              </a:solidFill>
            </a:endParaRPr>
          </a:p>
        </p:txBody>
      </p:sp>
      <p:pic>
        <p:nvPicPr>
          <p:cNvPr id="16" name="Picture 9">
            <a:extLst>
              <a:ext uri="{FF2B5EF4-FFF2-40B4-BE49-F238E27FC236}">
                <a16:creationId xmlns:a16="http://schemas.microsoft.com/office/drawing/2014/main" id="{BC739C73-B47D-6E40-BCEF-2ED6B34534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0093" y="2659537"/>
            <a:ext cx="3024336" cy="214779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Slide Number Placeholder 1">
            <a:extLst>
              <a:ext uri="{FF2B5EF4-FFF2-40B4-BE49-F238E27FC236}">
                <a16:creationId xmlns:a16="http://schemas.microsoft.com/office/drawing/2014/main" id="{5669B7C1-DDFC-443C-97AD-B20715C8A6E0}"/>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24</a:t>
            </a:fld>
            <a:endParaRPr lang="tr" dirty="0"/>
          </a:p>
        </p:txBody>
      </p:sp>
    </p:spTree>
    <p:extLst>
      <p:ext uri="{BB962C8B-B14F-4D97-AF65-F5344CB8AC3E}">
        <p14:creationId xmlns:p14="http://schemas.microsoft.com/office/powerpoint/2010/main" val="6279288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id="{740DB3E5-7DC9-4D20-8BEA-A6AE50E0CA90}"/>
              </a:ext>
            </a:extLst>
          </p:cNvPr>
          <p:cNvSpPr/>
          <p:nvPr/>
        </p:nvSpPr>
        <p:spPr>
          <a:xfrm>
            <a:off x="2145792" y="86491"/>
            <a:ext cx="69982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Bazı Uluslararası </a:t>
            </a:r>
          </a:p>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Deneyimler</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88522" y="1094569"/>
            <a:ext cx="4572000" cy="5693866"/>
          </a:xfrm>
          <a:prstGeom prst="rect">
            <a:avLst/>
          </a:prstGeom>
        </p:spPr>
        <p:txBody>
          <a:bodyPr>
            <a:spAutoFit/>
          </a:bodyPr>
          <a:lstStyle/>
          <a:p>
            <a:pPr marL="342900" indent="-342900" algn="l" rtl="0">
              <a:buFont typeface="Arial" panose="020B0604020202020204" pitchFamily="34" charset="0"/>
              <a:buChar char="•"/>
            </a:pPr>
            <a:r>
              <a:rPr lang="tr" sz="2000" b="1" i="0" u="none" baseline="0"/>
              <a:t>Maddi hukuk yetkisi:</a:t>
            </a:r>
          </a:p>
          <a:p>
            <a:pPr marL="342900" indent="-342900" algn="l" rtl="0">
              <a:buFont typeface="Wingdings" pitchFamily="2" charset="2"/>
              <a:buChar char="Ø"/>
            </a:pPr>
            <a:endParaRPr lang="tr" sz="2000" dirty="0"/>
          </a:p>
          <a:p>
            <a:pPr lvl="1" algn="just" rtl="0"/>
            <a:r>
              <a:rPr lang="tr" sz="1900" b="0" i="0" u="none" baseline="0"/>
              <a:t>Sırbistan Cumhuriyeti Ceza Kanununda tanımlanan </a:t>
            </a:r>
            <a:r>
              <a:rPr lang="tr" sz="1900" b="1" i="0" u="none" baseline="0"/>
              <a:t>bilgisayar verilerinin güvenliğine karşı işlenen suçlar</a:t>
            </a:r>
          </a:p>
          <a:p>
            <a:pPr lvl="1" algn="just" rtl="0"/>
            <a:endParaRPr lang="tr" sz="1900" dirty="0"/>
          </a:p>
          <a:p>
            <a:pPr lvl="1" algn="just" rtl="0"/>
            <a:r>
              <a:rPr lang="tr" sz="1900" b="1" i="0" u="none" baseline="0"/>
              <a:t>Suçun nesnesi veya aracı olarak</a:t>
            </a:r>
            <a:r>
              <a:rPr lang="tr" sz="1900" b="0" i="0" u="none" baseline="0"/>
              <a:t> bilgisayarların, bilgisayar ağlarının, bilgisayar verilerinin kullanılmasıyla fikri mülkiyete, mallara, ticaret ve endüstri ile yasal trafiğe ve bunların somut veya elektronik biçimdeki ürünlerine karşı işlenen ve 2000'in üzerinde telif hakkı alınmış eserin etkilendiği veya 1.000.000,00 dinarın (yaklaşık 10.000 EUR veya 14.000 USD) üzerinde zarara neden olan suçlar.</a:t>
            </a:r>
          </a:p>
          <a:p>
            <a:pPr lvl="0" algn="l" rtl="0"/>
            <a:endParaRPr lang="tr" sz="2000" dirty="0"/>
          </a:p>
        </p:txBody>
      </p:sp>
      <p:sp>
        <p:nvSpPr>
          <p:cNvPr id="5" name="Rectangle 4">
            <a:extLst>
              <a:ext uri="{FF2B5EF4-FFF2-40B4-BE49-F238E27FC236}">
                <a16:creationId xmlns:a16="http://schemas.microsoft.com/office/drawing/2014/main" id="{9BB1715F-37D8-114B-8A1C-06F403579EED}"/>
              </a:ext>
            </a:extLst>
          </p:cNvPr>
          <p:cNvSpPr/>
          <p:nvPr/>
        </p:nvSpPr>
        <p:spPr>
          <a:xfrm>
            <a:off x="4572000" y="1718120"/>
            <a:ext cx="4572000" cy="2139047"/>
          </a:xfrm>
          <a:prstGeom prst="rect">
            <a:avLst/>
          </a:prstGeom>
        </p:spPr>
        <p:txBody>
          <a:bodyPr>
            <a:spAutoFit/>
          </a:bodyPr>
          <a:lstStyle/>
          <a:p>
            <a:pPr lvl="1" algn="just" rtl="0"/>
            <a:r>
              <a:rPr lang="tr" sz="1900" b="1" i="0" u="none" baseline="0"/>
              <a:t>İnsan ve yurttaşların hürriyetine ve haklarına, toplumsal cinsiyet özgürlüklerine, asayiş ve barışa, anayasal sistem ve güvenliğe</a:t>
            </a:r>
            <a:r>
              <a:rPr lang="tr" sz="1900" b="0" i="0" u="none" baseline="0"/>
              <a:t> karşı işlenen suçlar.</a:t>
            </a:r>
            <a:endParaRPr lang="tr" sz="1900" dirty="0"/>
          </a:p>
        </p:txBody>
      </p:sp>
      <p:sp>
        <p:nvSpPr>
          <p:cNvPr id="16" name="Slide Number Placeholder 1">
            <a:extLst>
              <a:ext uri="{FF2B5EF4-FFF2-40B4-BE49-F238E27FC236}">
                <a16:creationId xmlns:a16="http://schemas.microsoft.com/office/drawing/2014/main" id="{A4F045DA-01A2-44B1-89AD-7D69CB224E50}"/>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25</a:t>
            </a:fld>
            <a:endParaRPr lang="tr" dirty="0"/>
          </a:p>
        </p:txBody>
      </p:sp>
    </p:spTree>
    <p:extLst>
      <p:ext uri="{BB962C8B-B14F-4D97-AF65-F5344CB8AC3E}">
        <p14:creationId xmlns:p14="http://schemas.microsoft.com/office/powerpoint/2010/main" val="11362727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a16="http://schemas.microsoft.com/office/drawing/2014/main" id="{F8AC3B46-040C-43AB-B4CA-ADBDB5EBFD2D}"/>
              </a:ext>
            </a:extLst>
          </p:cNvPr>
          <p:cNvSpPr/>
          <p:nvPr/>
        </p:nvSpPr>
        <p:spPr>
          <a:xfrm>
            <a:off x="2145792" y="86491"/>
            <a:ext cx="69982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Bazı Uluslararası </a:t>
            </a:r>
          </a:p>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Deneyimler</a:t>
            </a:r>
            <a:endParaRPr lang="tr" sz="3200" dirty="0">
              <a:latin typeface="Verdana" panose="020B0604030504040204" pitchFamily="34" charset="0"/>
              <a:ea typeface="Verdana" panose="020B0604030504040204" pitchFamily="34" charset="0"/>
            </a:endParaRPr>
          </a:p>
        </p:txBody>
      </p:sp>
      <p:sp>
        <p:nvSpPr>
          <p:cNvPr id="16" name="Title 1">
            <a:extLst>
              <a:ext uri="{FF2B5EF4-FFF2-40B4-BE49-F238E27FC236}">
                <a16:creationId xmlns:a16="http://schemas.microsoft.com/office/drawing/2014/main" id="{C8C9B4F2-5ECC-744F-B5CF-CACB59199E76}"/>
              </a:ext>
            </a:extLst>
          </p:cNvPr>
          <p:cNvSpPr txBox="1">
            <a:spLocks/>
          </p:cNvSpPr>
          <p:nvPr/>
        </p:nvSpPr>
        <p:spPr>
          <a:xfrm>
            <a:off x="1924726" y="1027493"/>
            <a:ext cx="5478779" cy="377617"/>
          </a:xfrm>
          <a:prstGeom prst="rect">
            <a:avLst/>
          </a:prstGeom>
        </p:spPr>
        <p:txBody>
          <a:bodyPr>
            <a:noAutofit/>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rtl="0"/>
            <a:r>
              <a:rPr lang="tr" sz="2000" b="1" i="0" u="none" baseline="0">
                <a:latin typeface="Arial" panose="020B0604020202020204" pitchFamily="34" charset="0"/>
                <a:cs typeface="Arial" panose="020B0604020202020204" pitchFamily="34" charset="0"/>
              </a:rPr>
              <a:t>Özel Savcılık Bürosunun Yıllık İstatistikleri</a:t>
            </a:r>
            <a:endParaRPr lang="tr" sz="2000" b="1" dirty="0">
              <a:latin typeface="Arial" panose="020B0604020202020204" pitchFamily="34" charset="0"/>
              <a:cs typeface="Arial" panose="020B0604020202020204" pitchFamily="34" charset="0"/>
            </a:endParaRPr>
          </a:p>
        </p:txBody>
      </p:sp>
      <p:graphicFrame>
        <p:nvGraphicFramePr>
          <p:cNvPr id="12" name="Table 11">
            <a:extLst>
              <a:ext uri="{FF2B5EF4-FFF2-40B4-BE49-F238E27FC236}">
                <a16:creationId xmlns:a16="http://schemas.microsoft.com/office/drawing/2014/main" id="{957CE092-810E-F442-BEE8-9F447233709C}"/>
              </a:ext>
            </a:extLst>
          </p:cNvPr>
          <p:cNvGraphicFramePr>
            <a:graphicFrameLocks noGrp="1"/>
          </p:cNvGraphicFramePr>
          <p:nvPr>
            <p:extLst>
              <p:ext uri="{D42A27DB-BD31-4B8C-83A1-F6EECF244321}">
                <p14:modId xmlns:p14="http://schemas.microsoft.com/office/powerpoint/2010/main" val="1000586121"/>
              </p:ext>
            </p:extLst>
          </p:nvPr>
        </p:nvGraphicFramePr>
        <p:xfrm>
          <a:off x="350442" y="1528015"/>
          <a:ext cx="8443113" cy="4974485"/>
        </p:xfrm>
        <a:graphic>
          <a:graphicData uri="http://schemas.openxmlformats.org/drawingml/2006/table">
            <a:tbl>
              <a:tblPr>
                <a:tableStyleId>{5C22544A-7EE6-4342-B048-85BDC9FD1C3A}</a:tableStyleId>
              </a:tblPr>
              <a:tblGrid>
                <a:gridCol w="971545">
                  <a:extLst>
                    <a:ext uri="{9D8B030D-6E8A-4147-A177-3AD203B41FA5}">
                      <a16:colId xmlns:a16="http://schemas.microsoft.com/office/drawing/2014/main" val="521900256"/>
                    </a:ext>
                  </a:extLst>
                </a:gridCol>
                <a:gridCol w="1405427">
                  <a:extLst>
                    <a:ext uri="{9D8B030D-6E8A-4147-A177-3AD203B41FA5}">
                      <a16:colId xmlns:a16="http://schemas.microsoft.com/office/drawing/2014/main" val="1932740328"/>
                    </a:ext>
                  </a:extLst>
                </a:gridCol>
                <a:gridCol w="1406013">
                  <a:extLst>
                    <a:ext uri="{9D8B030D-6E8A-4147-A177-3AD203B41FA5}">
                      <a16:colId xmlns:a16="http://schemas.microsoft.com/office/drawing/2014/main" val="2130989019"/>
                    </a:ext>
                  </a:extLst>
                </a:gridCol>
                <a:gridCol w="1054216">
                  <a:extLst>
                    <a:ext uri="{9D8B030D-6E8A-4147-A177-3AD203B41FA5}">
                      <a16:colId xmlns:a16="http://schemas.microsoft.com/office/drawing/2014/main" val="3155338217"/>
                    </a:ext>
                  </a:extLst>
                </a:gridCol>
                <a:gridCol w="1931362">
                  <a:extLst>
                    <a:ext uri="{9D8B030D-6E8A-4147-A177-3AD203B41FA5}">
                      <a16:colId xmlns:a16="http://schemas.microsoft.com/office/drawing/2014/main" val="1851680803"/>
                    </a:ext>
                  </a:extLst>
                </a:gridCol>
                <a:gridCol w="1674550">
                  <a:extLst>
                    <a:ext uri="{9D8B030D-6E8A-4147-A177-3AD203B41FA5}">
                      <a16:colId xmlns:a16="http://schemas.microsoft.com/office/drawing/2014/main" val="2428747307"/>
                    </a:ext>
                  </a:extLst>
                </a:gridCol>
              </a:tblGrid>
              <a:tr h="218800">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lgn="l" rtl="0">
                        <a:spcBef>
                          <a:spcPts val="0"/>
                        </a:spcBef>
                        <a:spcAft>
                          <a:spcPts val="0"/>
                        </a:spcAft>
                      </a:pPr>
                      <a:r>
                        <a:rPr lang="tr" sz="1500" b="0" i="0" u="none" baseline="0">
                          <a:effectLst/>
                        </a:rPr>
                        <a:t> </a:t>
                      </a:r>
                      <a:endParaRPr lang="tr"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rowSpan="3">
                  <a:txBody>
                    <a:bodyPr/>
                    <a:lstStyle/>
                    <a:p>
                      <a:pPr marL="0" marR="0" algn="l" rtl="0">
                        <a:spcBef>
                          <a:spcPts val="0"/>
                        </a:spcBef>
                        <a:spcAft>
                          <a:spcPts val="0"/>
                        </a:spcAft>
                      </a:pPr>
                      <a:r>
                        <a:rPr lang="tr" sz="1500" b="1" i="0" u="none" baseline="0">
                          <a:effectLst/>
                        </a:rPr>
                        <a:t>Oransal değişim</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extLst>
                  <a:ext uri="{0D108BD9-81ED-4DB2-BD59-A6C34878D82A}">
                    <a16:rowId xmlns:a16="http://schemas.microsoft.com/office/drawing/2014/main" val="686915019"/>
                  </a:ext>
                </a:extLst>
              </a:tr>
              <a:tr h="430832">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Bilinen Failler</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Bilinmeyen Failler</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endParaRPr lang="tr" sz="1500" b="1">
                        <a:effectLst/>
                      </a:endParaRPr>
                    </a:p>
                    <a:p>
                      <a:pPr marL="0" marR="0" algn="ctr" rtl="0">
                        <a:spcBef>
                          <a:spcPts val="0"/>
                        </a:spcBef>
                        <a:spcAft>
                          <a:spcPts val="0"/>
                        </a:spcAft>
                      </a:pPr>
                      <a:r>
                        <a:rPr lang="tr" sz="1500" b="1" i="0" u="none" baseline="0">
                          <a:effectLst/>
                        </a:rPr>
                        <a:t>Olaylar</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endParaRPr lang="tr" sz="1500" b="1">
                        <a:effectLst/>
                      </a:endParaRPr>
                    </a:p>
                    <a:p>
                      <a:pPr marL="0" marR="0" algn="ctr" rtl="0">
                        <a:spcBef>
                          <a:spcPts val="0"/>
                        </a:spcBef>
                        <a:spcAft>
                          <a:spcPts val="0"/>
                        </a:spcAft>
                      </a:pPr>
                      <a:r>
                        <a:rPr lang="tr" sz="1500" b="1" i="0" u="none" baseline="0">
                          <a:effectLst/>
                        </a:rPr>
                        <a:t>Toplam dava sayısı</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vMerge="1">
                  <a:txBody>
                    <a:bodyPr/>
                    <a:lstStyle/>
                    <a:p>
                      <a:endParaRPr lang="tr"/>
                    </a:p>
                  </a:txBody>
                  <a:tcPr/>
                </a:tc>
                <a:extLst>
                  <a:ext uri="{0D108BD9-81ED-4DB2-BD59-A6C34878D82A}">
                    <a16:rowId xmlns:a16="http://schemas.microsoft.com/office/drawing/2014/main" val="646027251"/>
                  </a:ext>
                </a:extLst>
              </a:tr>
              <a:tr h="218800">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vMerge="1">
                  <a:txBody>
                    <a:bodyPr/>
                    <a:lstStyle/>
                    <a:p>
                      <a:endParaRPr lang="tr"/>
                    </a:p>
                  </a:txBody>
                  <a:tcPr/>
                </a:tc>
                <a:extLst>
                  <a:ext uri="{0D108BD9-81ED-4DB2-BD59-A6C34878D82A}">
                    <a16:rowId xmlns:a16="http://schemas.microsoft.com/office/drawing/2014/main" val="888555996"/>
                  </a:ext>
                </a:extLst>
              </a:tr>
              <a:tr h="218800">
                <a:tc>
                  <a:txBody>
                    <a:bodyPr/>
                    <a:lstStyle/>
                    <a:p>
                      <a:pPr marL="0" marR="0" algn="ctr" rtl="0">
                        <a:spcBef>
                          <a:spcPts val="0"/>
                        </a:spcBef>
                        <a:spcAft>
                          <a:spcPts val="0"/>
                        </a:spcAft>
                      </a:pPr>
                      <a:r>
                        <a:rPr lang="tr" sz="1500" b="1" i="0" u="none" baseline="0">
                          <a:effectLst/>
                        </a:rPr>
                        <a:t>2006</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19</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19</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l" rtl="0">
                        <a:spcBef>
                          <a:spcPts val="0"/>
                        </a:spcBef>
                        <a:spcAft>
                          <a:spcPts val="0"/>
                        </a:spcAft>
                      </a:pPr>
                      <a:r>
                        <a:rPr lang="tr" sz="1500" b="0" i="0" u="none" baseline="0">
                          <a:effectLst/>
                        </a:rPr>
                        <a:t> </a:t>
                      </a:r>
                      <a:endParaRPr lang="tr"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929646753"/>
                  </a:ext>
                </a:extLst>
              </a:tr>
              <a:tr h="218800">
                <a:tc>
                  <a:txBody>
                    <a:bodyPr/>
                    <a:lstStyle/>
                    <a:p>
                      <a:pPr marL="0" marR="0" algn="ctr" rtl="0">
                        <a:spcBef>
                          <a:spcPts val="0"/>
                        </a:spcBef>
                        <a:spcAft>
                          <a:spcPts val="0"/>
                        </a:spcAft>
                      </a:pPr>
                      <a:r>
                        <a:rPr lang="tr" sz="1500" b="1" i="0" u="none" baseline="0">
                          <a:effectLst/>
                        </a:rPr>
                        <a:t>2007</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75</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11</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68</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154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+%710,53</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2000179711"/>
                  </a:ext>
                </a:extLst>
              </a:tr>
              <a:tr h="0">
                <a:tc>
                  <a:txBody>
                    <a:bodyPr/>
                    <a:lstStyle/>
                    <a:p>
                      <a:pPr marL="0" marR="0" algn="ctr" rtl="0">
                        <a:spcBef>
                          <a:spcPts val="0"/>
                        </a:spcBef>
                        <a:spcAft>
                          <a:spcPts val="0"/>
                        </a:spcAft>
                      </a:pPr>
                      <a:r>
                        <a:rPr lang="tr" sz="1500" b="1" i="0" u="none" baseline="0">
                          <a:effectLst/>
                        </a:rPr>
                        <a:t>2008</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110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60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184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+%19,48</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69200216"/>
                  </a:ext>
                </a:extLst>
              </a:tr>
              <a:tr h="218800">
                <a:tc>
                  <a:txBody>
                    <a:bodyPr/>
                    <a:lstStyle/>
                    <a:p>
                      <a:pPr marL="0" marR="0" algn="ctr" rtl="0">
                        <a:spcBef>
                          <a:spcPts val="0"/>
                        </a:spcBef>
                        <a:spcAft>
                          <a:spcPts val="0"/>
                        </a:spcAft>
                      </a:pPr>
                      <a:r>
                        <a:rPr lang="tr" sz="1500" b="1" i="0" u="none" baseline="0">
                          <a:effectLst/>
                        </a:rPr>
                        <a:t>2009</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91</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42</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114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247</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+%34,24</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395899619"/>
                  </a:ext>
                </a:extLst>
              </a:tr>
              <a:tr h="218800">
                <a:tc>
                  <a:txBody>
                    <a:bodyPr/>
                    <a:lstStyle/>
                    <a:p>
                      <a:pPr marL="0" marR="0" algn="ctr" rtl="0">
                        <a:spcBef>
                          <a:spcPts val="0"/>
                        </a:spcBef>
                        <a:spcAft>
                          <a:spcPts val="0"/>
                        </a:spcAft>
                      </a:pPr>
                      <a:r>
                        <a:rPr lang="tr" sz="1500" b="1" i="0" u="none" baseline="0">
                          <a:effectLst/>
                        </a:rPr>
                        <a:t>2010</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116</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13</a:t>
                      </a:r>
                      <a:endParaRPr lang="tr"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443</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572</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+%131,58</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605786941"/>
                  </a:ext>
                </a:extLst>
              </a:tr>
              <a:tr h="218800">
                <a:tc>
                  <a:txBody>
                    <a:bodyPr/>
                    <a:lstStyle/>
                    <a:p>
                      <a:pPr marL="0" marR="0" algn="ctr" rtl="0">
                        <a:spcBef>
                          <a:spcPts val="0"/>
                        </a:spcBef>
                        <a:spcAft>
                          <a:spcPts val="0"/>
                        </a:spcAft>
                      </a:pPr>
                      <a:r>
                        <a:rPr lang="tr" sz="1500" b="1" i="0" u="none" baseline="0">
                          <a:effectLst/>
                        </a:rPr>
                        <a:t>2011</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130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28</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502</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660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+%15,38</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856193860"/>
                  </a:ext>
                </a:extLst>
              </a:tr>
              <a:tr h="218800">
                <a:tc>
                  <a:txBody>
                    <a:bodyPr/>
                    <a:lstStyle/>
                    <a:p>
                      <a:pPr marL="0" marR="0" algn="ctr" rtl="0">
                        <a:spcBef>
                          <a:spcPts val="0"/>
                        </a:spcBef>
                        <a:spcAft>
                          <a:spcPts val="0"/>
                        </a:spcAft>
                      </a:pPr>
                      <a:r>
                        <a:rPr lang="tr" sz="1500" b="1" i="0" u="none" baseline="0">
                          <a:effectLst/>
                        </a:rPr>
                        <a:t>2012</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114</a:t>
                      </a:r>
                      <a:endParaRPr lang="tr"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65</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609</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788</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+%19,39</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297533818"/>
                  </a:ext>
                </a:extLst>
              </a:tr>
              <a:tr h="218800">
                <a:tc>
                  <a:txBody>
                    <a:bodyPr/>
                    <a:lstStyle/>
                    <a:p>
                      <a:pPr marL="0" marR="0" algn="ctr" rtl="0">
                        <a:spcBef>
                          <a:spcPts val="0"/>
                        </a:spcBef>
                        <a:spcAft>
                          <a:spcPts val="0"/>
                        </a:spcAft>
                      </a:pPr>
                      <a:r>
                        <a:rPr lang="tr" sz="1500" b="1" i="0" u="none" baseline="0">
                          <a:effectLst/>
                        </a:rPr>
                        <a:t>2013</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160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243</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558</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961</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+%21,95</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572343064"/>
                  </a:ext>
                </a:extLst>
              </a:tr>
              <a:tr h="218800">
                <a:tc>
                  <a:txBody>
                    <a:bodyPr/>
                    <a:lstStyle/>
                    <a:p>
                      <a:pPr marL="0" marR="0" algn="ctr" rtl="0">
                        <a:spcBef>
                          <a:spcPts val="0"/>
                        </a:spcBef>
                        <a:spcAft>
                          <a:spcPts val="0"/>
                        </a:spcAft>
                      </a:pPr>
                      <a:r>
                        <a:rPr lang="tr" sz="1500" b="1" i="0" u="none" baseline="0">
                          <a:effectLst/>
                        </a:rPr>
                        <a:t>2014</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294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352</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770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1416</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+%48,07</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179969046"/>
                  </a:ext>
                </a:extLst>
              </a:tr>
              <a:tr h="218800">
                <a:tc>
                  <a:txBody>
                    <a:bodyPr/>
                    <a:lstStyle/>
                    <a:p>
                      <a:pPr marL="0" marR="0" algn="ctr" rtl="0">
                        <a:spcBef>
                          <a:spcPts val="0"/>
                        </a:spcBef>
                        <a:spcAft>
                          <a:spcPts val="0"/>
                        </a:spcAft>
                      </a:pPr>
                      <a:r>
                        <a:rPr lang="tr" sz="1500" b="1" i="0" u="none" baseline="0">
                          <a:effectLst/>
                        </a:rPr>
                        <a:t>2015</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198</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570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1306</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2074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+%45,74</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096356066"/>
                  </a:ext>
                </a:extLst>
              </a:tr>
              <a:tr h="334238">
                <a:tc>
                  <a:txBody>
                    <a:bodyPr/>
                    <a:lstStyle/>
                    <a:p>
                      <a:pPr marL="0" marR="0" algn="ctr" rtl="0">
                        <a:spcBef>
                          <a:spcPts val="0"/>
                        </a:spcBef>
                        <a:spcAft>
                          <a:spcPts val="0"/>
                        </a:spcAft>
                      </a:pPr>
                      <a:r>
                        <a:rPr lang="tr" sz="1500" b="1" i="0" u="none" baseline="0">
                          <a:effectLst/>
                        </a:rPr>
                        <a:t>2016</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240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580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1237</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2057</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-%0,82</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75860703"/>
                  </a:ext>
                </a:extLst>
              </a:tr>
              <a:tr h="334238">
                <a:tc>
                  <a:txBody>
                    <a:bodyPr/>
                    <a:lstStyle/>
                    <a:p>
                      <a:pPr marL="0" marR="0" algn="ctr" rtl="0">
                        <a:spcBef>
                          <a:spcPts val="0"/>
                        </a:spcBef>
                        <a:spcAft>
                          <a:spcPts val="0"/>
                        </a:spcAft>
                      </a:pPr>
                      <a:r>
                        <a:rPr lang="tr" sz="1500" b="1" i="0" u="none" baseline="0">
                          <a:effectLst/>
                        </a:rPr>
                        <a:t>2017</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213</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945</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1213</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2371</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+%15,26</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921055562"/>
                  </a:ext>
                </a:extLst>
              </a:tr>
              <a:tr h="334238">
                <a:tc>
                  <a:txBody>
                    <a:bodyPr/>
                    <a:lstStyle/>
                    <a:p>
                      <a:pPr marL="0" marR="0" algn="ctr" rtl="0">
                        <a:spcBef>
                          <a:spcPts val="0"/>
                        </a:spcBef>
                        <a:spcAft>
                          <a:spcPts val="0"/>
                        </a:spcAft>
                      </a:pPr>
                      <a:r>
                        <a:rPr lang="tr" sz="1500" b="1" i="0" u="none" baseline="0">
                          <a:effectLst/>
                        </a:rPr>
                        <a:t>2018</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322</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1306</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1394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3022</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+%27,46</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14234863"/>
                  </a:ext>
                </a:extLst>
              </a:tr>
              <a:tr h="334238">
                <a:tc>
                  <a:txBody>
                    <a:bodyPr/>
                    <a:lstStyle/>
                    <a:p>
                      <a:pPr marL="0" marR="0" algn="ctr" rtl="0">
                        <a:spcBef>
                          <a:spcPts val="0"/>
                        </a:spcBef>
                        <a:spcAft>
                          <a:spcPts val="0"/>
                        </a:spcAft>
                      </a:pPr>
                      <a:r>
                        <a:rPr lang="tr" sz="1500" b="1" i="0" u="none" baseline="0">
                          <a:solidFill>
                            <a:schemeClr val="tx1"/>
                          </a:solidFill>
                          <a:effectLst/>
                        </a:rPr>
                        <a:t>2019</a:t>
                      </a:r>
                      <a:endParaRPr lang="tr" sz="15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solidFill>
                            <a:schemeClr val="tx1"/>
                          </a:solidFill>
                          <a:effectLst/>
                        </a:rPr>
                        <a:t>320</a:t>
                      </a:r>
                      <a:endParaRPr lang="tr"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solidFill>
                            <a:schemeClr val="tx1"/>
                          </a:solidFill>
                          <a:effectLst/>
                        </a:rPr>
                        <a:t>1409</a:t>
                      </a:r>
                      <a:endParaRPr lang="tr"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solidFill>
                            <a:schemeClr val="tx1"/>
                          </a:solidFill>
                          <a:effectLst/>
                        </a:rPr>
                        <a:t>2079</a:t>
                      </a:r>
                      <a:endParaRPr lang="tr"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solidFill>
                            <a:schemeClr val="tx1"/>
                          </a:solidFill>
                          <a:effectLst/>
                        </a:rPr>
                        <a:t>3808</a:t>
                      </a:r>
                      <a:endParaRPr lang="tr"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solidFill>
                            <a:schemeClr val="tx1"/>
                          </a:solidFill>
                          <a:effectLst/>
                        </a:rPr>
                        <a:t>+%23,42</a:t>
                      </a:r>
                      <a:endParaRPr lang="tr" sz="15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406338166"/>
                  </a:ext>
                </a:extLst>
              </a:tr>
              <a:tr h="334238">
                <a:tc>
                  <a:txBody>
                    <a:bodyPr/>
                    <a:lstStyle/>
                    <a:p>
                      <a:pPr marL="0" marR="0" algn="ctr" rtl="0">
                        <a:spcBef>
                          <a:spcPts val="0"/>
                        </a:spcBef>
                        <a:spcAft>
                          <a:spcPts val="0"/>
                        </a:spcAft>
                      </a:pPr>
                      <a:r>
                        <a:rPr lang="tr" sz="1500" b="1" i="0" u="none" baseline="0">
                          <a:solidFill>
                            <a:srgbClr val="FF0000"/>
                          </a:solidFill>
                          <a:effectLst/>
                        </a:rPr>
                        <a:t>Toplam</a:t>
                      </a:r>
                      <a:endParaRPr lang="tr"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solidFill>
                            <a:srgbClr val="FF0000"/>
                          </a:solidFill>
                          <a:effectLst/>
                        </a:rPr>
                        <a:t>2402</a:t>
                      </a:r>
                      <a:endParaRPr lang="tr"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solidFill>
                            <a:srgbClr val="FF0000"/>
                          </a:solidFill>
                          <a:effectLst/>
                        </a:rPr>
                        <a:t>5578</a:t>
                      </a:r>
                      <a:endParaRPr lang="tr"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solidFill>
                            <a:srgbClr val="FF0000"/>
                          </a:solidFill>
                          <a:effectLst/>
                        </a:rPr>
                        <a:t>10353</a:t>
                      </a:r>
                      <a:endParaRPr lang="tr"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solidFill>
                            <a:srgbClr val="FF0000"/>
                          </a:solidFill>
                          <a:effectLst/>
                        </a:rPr>
                        <a:t>18303</a:t>
                      </a:r>
                      <a:endParaRPr lang="tr"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solidFill>
                            <a:srgbClr val="FF0000"/>
                          </a:solidFill>
                          <a:effectLst/>
                        </a:rPr>
                        <a:t>+ %1111,68</a:t>
                      </a:r>
                      <a:endParaRPr lang="tr" sz="15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67984445"/>
                  </a:ext>
                </a:extLst>
              </a:tr>
            </a:tbl>
          </a:graphicData>
        </a:graphic>
      </p:graphicFrame>
      <p:sp>
        <p:nvSpPr>
          <p:cNvPr id="20" name="Slide Number Placeholder 1">
            <a:extLst>
              <a:ext uri="{FF2B5EF4-FFF2-40B4-BE49-F238E27FC236}">
                <a16:creationId xmlns:a16="http://schemas.microsoft.com/office/drawing/2014/main" id="{E93966FB-F426-43B7-A443-65BABF4E1C37}"/>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26</a:t>
            </a:fld>
            <a:endParaRPr lang="tr" dirty="0"/>
          </a:p>
        </p:txBody>
      </p:sp>
    </p:spTree>
    <p:extLst>
      <p:ext uri="{BB962C8B-B14F-4D97-AF65-F5344CB8AC3E}">
        <p14:creationId xmlns:p14="http://schemas.microsoft.com/office/powerpoint/2010/main" val="1933438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id="{E2301448-7728-4BB4-8521-8C4FB5809C84}"/>
              </a:ext>
            </a:extLst>
          </p:cNvPr>
          <p:cNvSpPr/>
          <p:nvPr/>
        </p:nvSpPr>
        <p:spPr>
          <a:xfrm>
            <a:off x="2145792" y="86491"/>
            <a:ext cx="69982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Bazı Uluslararası </a:t>
            </a:r>
          </a:p>
          <a:p>
            <a:pPr algn="r" rtl="0">
              <a:lnSpc>
                <a:spcPct val="80000"/>
              </a:lnSpc>
            </a:pPr>
            <a:r>
              <a:rPr lang="tr" sz="3200" b="0" i="0" u="none" baseline="0">
                <a:latin typeface="Verdana" panose="020B0604030504040204" pitchFamily="34" charset="0"/>
                <a:ea typeface="Verdana" panose="020B0604030504040204" pitchFamily="34" charset="0"/>
                <a:cs typeface="ＭＳ Ｐゴシック" charset="0"/>
              </a:rPr>
              <a:t>Deneyimler</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88522" y="1094569"/>
            <a:ext cx="4572000" cy="4524315"/>
          </a:xfrm>
          <a:prstGeom prst="rect">
            <a:avLst/>
          </a:prstGeom>
        </p:spPr>
        <p:txBody>
          <a:bodyPr>
            <a:spAutoFit/>
          </a:bodyPr>
          <a:lstStyle/>
          <a:p>
            <a:pPr marL="342900" indent="-342900" algn="l" rtl="0">
              <a:buFont typeface="Arial" panose="020B0604020202020204" pitchFamily="34" charset="0"/>
              <a:buChar char="•"/>
            </a:pPr>
            <a:r>
              <a:rPr lang="tr" sz="2400" b="1" i="0" u="none" baseline="0"/>
              <a:t>Yaygın siber suç biçimleri:</a:t>
            </a:r>
          </a:p>
          <a:p>
            <a:pPr marL="342900" indent="-342900" algn="l" rtl="0">
              <a:buFont typeface="Wingdings" pitchFamily="2" charset="2"/>
              <a:buChar char="Ø"/>
            </a:pPr>
            <a:endParaRPr lang="tr" sz="2000" dirty="0"/>
          </a:p>
          <a:p>
            <a:pPr lvl="1" algn="l" rtl="0"/>
            <a:r>
              <a:rPr lang="tr" sz="2000" b="0" i="0" u="none" baseline="0"/>
              <a:t>2014-2018 döneminde bildirilen bilinen faillerin sayısına göre </a:t>
            </a:r>
            <a:r>
              <a:rPr lang="tr" sz="2000" b="1" i="0" u="none" baseline="0"/>
              <a:t>en sık görülen yüksek teknoloji suçları şunlardır:</a:t>
            </a:r>
          </a:p>
          <a:p>
            <a:pPr marL="342900" indent="-342900" algn="l" rtl="0">
              <a:buFont typeface="Wingdings" pitchFamily="2" charset="2"/>
              <a:buChar char="ü"/>
            </a:pPr>
            <a:endParaRPr lang="tr" sz="2000" b="1" dirty="0"/>
          </a:p>
          <a:p>
            <a:pPr marL="800100" lvl="1" indent="-342900" algn="l" rtl="0">
              <a:buFont typeface="Calibri" panose="020F0502020204030204" pitchFamily="34" charset="0"/>
              <a:buChar char="‐"/>
            </a:pPr>
            <a:r>
              <a:rPr lang="tr" b="1" i="0" u="none" baseline="0"/>
              <a:t>Madde 138 kapsamında güvenlğin tehlikeye atılması; </a:t>
            </a:r>
          </a:p>
          <a:p>
            <a:pPr marL="800100" lvl="1" indent="-342900" algn="l" rtl="0">
              <a:buFont typeface="Calibri" panose="020F0502020204030204" pitchFamily="34" charset="0"/>
              <a:buChar char="‐"/>
            </a:pPr>
            <a:endParaRPr lang="tr" b="1" dirty="0"/>
          </a:p>
          <a:p>
            <a:pPr marL="800100" lvl="1" indent="-342900" algn="l" rtl="0">
              <a:buFont typeface="Calibri" panose="020F0502020204030204" pitchFamily="34" charset="0"/>
              <a:buChar char="‐"/>
            </a:pPr>
            <a:r>
              <a:rPr lang="tr" b="1" i="0" u="none" baseline="0"/>
              <a:t>Madde 185 kapsamında Pornografik Materyal ve Çocuk Pornografisinin gösterilmesi, temin edilmesi ve bulundurulması;</a:t>
            </a:r>
          </a:p>
          <a:p>
            <a:pPr lvl="1" algn="l" rtl="0"/>
            <a:endParaRPr lang="tr" b="1" dirty="0"/>
          </a:p>
          <a:p>
            <a:pPr marL="800100" lvl="1" indent="-342900" algn="l" rtl="0">
              <a:buFont typeface="Calibri" panose="020F0502020204030204" pitchFamily="34" charset="0"/>
              <a:buChar char="‐"/>
            </a:pPr>
            <a:r>
              <a:rPr lang="tr" b="1" i="0" u="none" baseline="0"/>
              <a:t>Madde 208 kapsamında dolandırıcılık.</a:t>
            </a:r>
          </a:p>
        </p:txBody>
      </p:sp>
      <p:pic>
        <p:nvPicPr>
          <p:cNvPr id="12" name="Content Placeholder 9">
            <a:extLst>
              <a:ext uri="{FF2B5EF4-FFF2-40B4-BE49-F238E27FC236}">
                <a16:creationId xmlns:a16="http://schemas.microsoft.com/office/drawing/2014/main" id="{C83D5202-D8DF-D340-BBFB-C1A9FC962F09}"/>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4660522" y="1448970"/>
            <a:ext cx="4407278" cy="3960059"/>
          </a:xfrm>
          <a:prstGeom prst="rect">
            <a:avLst/>
          </a:prstGeom>
        </p:spPr>
      </p:pic>
      <p:sp>
        <p:nvSpPr>
          <p:cNvPr id="19" name="Slide Number Placeholder 1">
            <a:extLst>
              <a:ext uri="{FF2B5EF4-FFF2-40B4-BE49-F238E27FC236}">
                <a16:creationId xmlns:a16="http://schemas.microsoft.com/office/drawing/2014/main" id="{A0CD22BA-465D-4D83-A1AE-0D350E40CC88}"/>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27</a:t>
            </a:fld>
            <a:endParaRPr lang="tr" dirty="0"/>
          </a:p>
        </p:txBody>
      </p:sp>
    </p:spTree>
    <p:extLst>
      <p:ext uri="{BB962C8B-B14F-4D97-AF65-F5344CB8AC3E}">
        <p14:creationId xmlns:p14="http://schemas.microsoft.com/office/powerpoint/2010/main" val="31795225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pPr algn="r" rtl="0"/>
            <a:fld id="{49C04F3A-82BD-4011-AADB-1F79FD7DF4BC}" type="slidenum">
              <a:rPr/>
              <a:pPr/>
              <a:t>28</a:t>
            </a:fld>
            <a:endParaRPr lang="tr" dirty="0"/>
          </a:p>
        </p:txBody>
      </p:sp>
    </p:spTree>
    <p:extLst>
      <p:ext uri="{BB962C8B-B14F-4D97-AF65-F5344CB8AC3E}">
        <p14:creationId xmlns:p14="http://schemas.microsoft.com/office/powerpoint/2010/main" val="29370719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id="{85C55953-C1D9-41D8-83CC-88FE952062F2}"/>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Dört</a:t>
            </a:r>
          </a:p>
        </p:txBody>
      </p:sp>
      <p:sp>
        <p:nvSpPr>
          <p:cNvPr id="11" name="Text Placeholder 2">
            <a:extLst>
              <a:ext uri="{FF2B5EF4-FFF2-40B4-BE49-F238E27FC236}">
                <a16:creationId xmlns:a16="http://schemas.microsoft.com/office/drawing/2014/main" id="{0E8DC93E-3AF5-48B0-A439-9C9523ABE00C}"/>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Siber Suç Soruşturmalarına Genel Bakış</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4156754"/>
            <a:ext cx="8525021" cy="496161"/>
          </a:xfrm>
          <a:prstGeom prst="rect">
            <a:avLst/>
          </a:prstGeom>
        </p:spPr>
        <p:txBody>
          <a:bodyPr wrap="square">
            <a:spAutoFit/>
          </a:bodyPr>
          <a:lstStyle/>
          <a:p>
            <a:pPr algn="l" rtl="0">
              <a:lnSpc>
                <a:spcPct val="80000"/>
              </a:lnSpc>
            </a:pPr>
            <a:r>
              <a:rPr lang="tr" sz="3200" b="1" i="0" u="none" baseline="0">
                <a:ea typeface="ＭＳ Ｐゴシック" charset="0"/>
                <a:cs typeface="ＭＳ Ｐゴシック" charset="0"/>
              </a:rPr>
              <a:t>Yerel Deneyimler</a:t>
            </a:r>
          </a:p>
        </p:txBody>
      </p:sp>
      <p:sp>
        <p:nvSpPr>
          <p:cNvPr id="12" name="Slide Number Placeholder 1">
            <a:extLst>
              <a:ext uri="{FF2B5EF4-FFF2-40B4-BE49-F238E27FC236}">
                <a16:creationId xmlns:a16="http://schemas.microsoft.com/office/drawing/2014/main" id="{CA271922-A3BA-4963-9FBD-AA7A36BC801E}"/>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29</a:t>
            </a:fld>
            <a:endParaRPr lang="tr" dirty="0"/>
          </a:p>
        </p:txBody>
      </p:sp>
    </p:spTree>
    <p:extLst>
      <p:ext uri="{BB962C8B-B14F-4D97-AF65-F5344CB8AC3E}">
        <p14:creationId xmlns:p14="http://schemas.microsoft.com/office/powerpoint/2010/main" val="731303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t>3</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Oturum Hedefleri</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gn="l" rtl="0">
              <a:lnSpc>
                <a:spcPct val="80000"/>
              </a:lnSpc>
              <a:buFont typeface="Arial" panose="020B0604020202020204" pitchFamily="34" charset="0"/>
              <a:buChar char="•"/>
            </a:pPr>
            <a:r>
              <a:rPr lang="tr" sz="2400" b="0" i="0" u="none" baseline="0"/>
              <a:t>Siber suçların durdurulması ve yargılanmasına yönelik yetkili makamlarının hukuki çerçevesini ve organizasyonunu anlayabilecek </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Siber suç soruşturmasının temel kavramlarını ve ilgili makamların rollerini inceleyebilecek ve anlayabilecek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Uzman kurumların kurulması ve siber suç soruşturmalarıyla ilgili bazı uluslararası deneyimler hakkında bilgi sahibi olacak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Bu konuda yurt içi deneyimler hakkında bilgi sahibi olacaktır</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cstate="print"/>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B62CBDF-0503-4B6A-AB47-E429D51FAE37}"/>
              </a:ext>
            </a:extLst>
          </p:cNvPr>
          <p:cNvSpPr>
            <a:spLocks noGrp="1"/>
          </p:cNvSpPr>
          <p:nvPr>
            <p:ph type="sldNum" sz="quarter" idx="12"/>
          </p:nvPr>
        </p:nvSpPr>
        <p:spPr/>
        <p:txBody>
          <a:bodyPr/>
          <a:lstStyle/>
          <a:p>
            <a:pPr algn="r" rtl="0">
              <a:defRPr/>
            </a:pPr>
            <a:fld id="{0E1F2CE5-82EE-4D86-A1BA-A62E2F853B8E}" type="slidenum">
              <a:rPr/>
              <a:pPr>
                <a:defRPr/>
              </a:pPr>
              <a:t>30</a:t>
            </a:fld>
            <a:endParaRPr lang="tr"/>
          </a:p>
        </p:txBody>
      </p:sp>
      <p:sp>
        <p:nvSpPr>
          <p:cNvPr id="3" name="Rectangle 2">
            <a:extLst>
              <a:ext uri="{FF2B5EF4-FFF2-40B4-BE49-F238E27FC236}">
                <a16:creationId xmlns:a16="http://schemas.microsoft.com/office/drawing/2014/main" id="{97C84118-0E87-4799-BF3D-9AF135590FCE}"/>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Yerel Deneyimler</a:t>
            </a:r>
          </a:p>
        </p:txBody>
      </p:sp>
    </p:spTree>
    <p:extLst>
      <p:ext uri="{BB962C8B-B14F-4D97-AF65-F5344CB8AC3E}">
        <p14:creationId xmlns:p14="http://schemas.microsoft.com/office/powerpoint/2010/main" val="26456587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rtl="0"/>
            <a:r>
              <a:rPr lang="tr" sz="2400" b="0" i="0" u="none" baseline="0">
                <a:solidFill>
                  <a:schemeClr val="tx1">
                    <a:lumMod val="65000"/>
                    <a:lumOff val="35000"/>
                  </a:schemeClr>
                </a:solidFill>
                <a:latin typeface="+mj-lt"/>
              </a:rPr>
              <a:t>Soruları buraya ekleyebilirsiniz:</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2828835"/>
            <a:ext cx="8030032" cy="1200329"/>
          </a:xfrm>
          <a:prstGeom prst="rect">
            <a:avLst/>
          </a:prstGeom>
          <a:solidFill>
            <a:srgbClr val="F08A34"/>
          </a:solidFill>
        </p:spPr>
        <p:txBody>
          <a:bodyPr wrap="square" rtlCol="0">
            <a:spAutoFit/>
          </a:bodyPr>
          <a:lstStyle/>
          <a:p>
            <a:pPr marL="1828800" lvl="3" indent="-457200" algn="l" rtl="0">
              <a:buFontTx/>
              <a:buAutoNum type="alphaUcPeriod"/>
            </a:pPr>
            <a:r>
              <a:rPr lang="tr" sz="2400" b="0" i="0" u="none" baseline="0">
                <a:solidFill>
                  <a:schemeClr val="bg1"/>
                </a:solidFill>
                <a:latin typeface="+mj-lt"/>
              </a:rPr>
              <a:t>Şık ekle</a:t>
            </a:r>
          </a:p>
          <a:p>
            <a:pPr marL="1828800" lvl="3" indent="-457200" algn="l" rtl="0">
              <a:buFontTx/>
              <a:buAutoNum type="alphaUcPeriod"/>
            </a:pPr>
            <a:r>
              <a:rPr lang="tr" sz="2400" b="0" i="0" u="none" baseline="0">
                <a:solidFill>
                  <a:schemeClr val="bg1"/>
                </a:solidFill>
                <a:latin typeface="+mj-lt"/>
              </a:rPr>
              <a:t>Şık ekle</a:t>
            </a:r>
          </a:p>
          <a:p>
            <a:pPr marL="1828800" lvl="3" indent="-457200" algn="l" rtl="0">
              <a:buAutoNum type="alphaUcPeriod"/>
            </a:pPr>
            <a:r>
              <a:rPr lang="tr" sz="2400" b="0" i="0" u="none" baseline="0">
                <a:solidFill>
                  <a:schemeClr val="bg1"/>
                </a:solidFill>
                <a:latin typeface="+mj-lt"/>
              </a:rPr>
              <a:t>Şık ekle</a:t>
            </a:r>
          </a:p>
        </p:txBody>
      </p:sp>
      <p:sp>
        <p:nvSpPr>
          <p:cNvPr id="9" name="TextBox 8">
            <a:extLst>
              <a:ext uri="{FF2B5EF4-FFF2-40B4-BE49-F238E27FC236}">
                <a16:creationId xmlns:a16="http://schemas.microsoft.com/office/drawing/2014/main" id="{08ECDF7C-815B-41D8-B138-D5734008F203}"/>
              </a:ext>
            </a:extLst>
          </p:cNvPr>
          <p:cNvSpPr txBox="1"/>
          <p:nvPr/>
        </p:nvSpPr>
        <p:spPr>
          <a:xfrm>
            <a:off x="588963" y="5644130"/>
            <a:ext cx="8030032" cy="461665"/>
          </a:xfrm>
          <a:prstGeom prst="rect">
            <a:avLst/>
          </a:prstGeom>
          <a:solidFill>
            <a:schemeClr val="tx1">
              <a:lumMod val="65000"/>
              <a:lumOff val="35000"/>
            </a:schemeClr>
          </a:solidFill>
        </p:spPr>
        <p:txBody>
          <a:bodyPr wrap="square" rtlCol="0">
            <a:spAutoFit/>
          </a:bodyPr>
          <a:lstStyle/>
          <a:p>
            <a:pPr algn="ctr" rtl="0"/>
            <a:r>
              <a:rPr lang="tr" sz="2400" b="0" i="0" u="none" baseline="0" dirty="0">
                <a:solidFill>
                  <a:schemeClr val="bg1"/>
                </a:solidFill>
                <a:latin typeface="+mj-lt"/>
              </a:rPr>
              <a:t>Doğru cevabı ekle</a:t>
            </a:r>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t>31</a:t>
            </a:fld>
            <a:endParaRPr lang="tr" dirty="0"/>
          </a:p>
        </p:txBody>
      </p:sp>
    </p:spTree>
    <p:extLst>
      <p:ext uri="{BB962C8B-B14F-4D97-AF65-F5344CB8AC3E}">
        <p14:creationId xmlns:p14="http://schemas.microsoft.com/office/powerpoint/2010/main" val="3765895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pPr algn="r" rtl="0"/>
            <a:fld id="{49C04F3A-82BD-4011-AADB-1F79FD7DF4BC}" type="slidenum">
              <a:rPr/>
              <a:pPr/>
              <a:t>32</a:t>
            </a:fld>
            <a:endParaRPr lang="tr" dirty="0"/>
          </a:p>
        </p:txBody>
      </p:sp>
    </p:spTree>
    <p:extLst>
      <p:ext uri="{BB962C8B-B14F-4D97-AF65-F5344CB8AC3E}">
        <p14:creationId xmlns:p14="http://schemas.microsoft.com/office/powerpoint/2010/main" val="38050370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id="{298D1100-463D-47ED-9471-5769898F0B9B}"/>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Beş</a:t>
            </a:r>
          </a:p>
        </p:txBody>
      </p:sp>
      <p:sp>
        <p:nvSpPr>
          <p:cNvPr id="11" name="Text Placeholder 2">
            <a:extLst>
              <a:ext uri="{FF2B5EF4-FFF2-40B4-BE49-F238E27FC236}">
                <a16:creationId xmlns:a16="http://schemas.microsoft.com/office/drawing/2014/main" id="{9E62ED27-6515-43BC-964E-5A11EEDF3631}"/>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Siber Suç Soruşturmalarına Genel Bakış</a:t>
            </a:r>
          </a:p>
        </p:txBody>
      </p:sp>
      <p:sp>
        <p:nvSpPr>
          <p:cNvPr id="5" name="Rectangle 4">
            <a:extLst>
              <a:ext uri="{FF2B5EF4-FFF2-40B4-BE49-F238E27FC236}">
                <a16:creationId xmlns:a16="http://schemas.microsoft.com/office/drawing/2014/main" id="{7FA81925-418B-D44C-9255-2AEBBFBC0ADA}"/>
              </a:ext>
            </a:extLst>
          </p:cNvPr>
          <p:cNvSpPr/>
          <p:nvPr/>
        </p:nvSpPr>
        <p:spPr>
          <a:xfrm>
            <a:off x="309490" y="4156754"/>
            <a:ext cx="8525021" cy="496161"/>
          </a:xfrm>
          <a:prstGeom prst="rect">
            <a:avLst/>
          </a:prstGeom>
        </p:spPr>
        <p:txBody>
          <a:bodyPr wrap="square">
            <a:spAutoFit/>
          </a:bodyPr>
          <a:lstStyle/>
          <a:p>
            <a:pPr algn="l" rtl="0" eaLnBrk="1" hangingPunct="1">
              <a:lnSpc>
                <a:spcPct val="80000"/>
              </a:lnSpc>
            </a:pPr>
            <a:r>
              <a:rPr lang="tr" sz="3200" b="1" i="0" u="none" baseline="0">
                <a:ea typeface="ＭＳ Ｐゴシック" charset="0"/>
              </a:rPr>
              <a:t>Özet</a:t>
            </a:r>
            <a:endParaRPr lang="tr" sz="3200" b="1" dirty="0"/>
          </a:p>
        </p:txBody>
      </p:sp>
      <p:sp>
        <p:nvSpPr>
          <p:cNvPr id="15" name="Slide Number Placeholder 1">
            <a:extLst>
              <a:ext uri="{FF2B5EF4-FFF2-40B4-BE49-F238E27FC236}">
                <a16:creationId xmlns:a16="http://schemas.microsoft.com/office/drawing/2014/main" id="{AE295D31-09B2-4DA4-BE7C-7577B0AF6951}"/>
              </a:ext>
            </a:extLst>
          </p:cNvPr>
          <p:cNvSpPr>
            <a:spLocks noGrp="1"/>
          </p:cNvSpPr>
          <p:nvPr>
            <p:ph type="sldNum" sz="quarter" idx="12"/>
          </p:nvPr>
        </p:nvSpPr>
        <p:spPr>
          <a:xfrm>
            <a:off x="7086600" y="6588125"/>
            <a:ext cx="2057400" cy="285810"/>
          </a:xfrm>
        </p:spPr>
        <p:txBody>
          <a:bodyPr/>
          <a:lstStyle/>
          <a:p>
            <a:pPr algn="r" rtl="0">
              <a:defRPr/>
            </a:pPr>
            <a:fld id="{0E1F2CE5-82EE-4D86-A1BA-A62E2F853B8E}" type="slidenum">
              <a:rPr/>
              <a:pPr>
                <a:defRPr/>
              </a:pPr>
              <a:t>33</a:t>
            </a:fld>
            <a:endParaRPr lang="tr"/>
          </a:p>
        </p:txBody>
      </p:sp>
    </p:spTree>
    <p:extLst>
      <p:ext uri="{BB962C8B-B14F-4D97-AF65-F5344CB8AC3E}">
        <p14:creationId xmlns:p14="http://schemas.microsoft.com/office/powerpoint/2010/main" val="4167691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t>34</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Oturum Hedefleri</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gn="l" rtl="0">
              <a:lnSpc>
                <a:spcPct val="80000"/>
              </a:lnSpc>
              <a:buFont typeface="Arial" panose="020B0604020202020204" pitchFamily="34" charset="0"/>
              <a:buChar char="•"/>
            </a:pPr>
            <a:r>
              <a:rPr lang="tr" sz="2400" b="0" i="0" u="none" baseline="0"/>
              <a:t>Siber suçların durdurulması ve yargılanmasına yönelik yetkili makamlarının hukuki çerçevesini ve organizasyonunu anlayabilecek </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Siber suç soruşturmasının temel kavramlarını ve ilgili makamların rollerini inceleyebilecek ve anlayabilecek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Uzman kurumların kurulması ve siber suç soruşturmalarıyla ilgili bazı uluslararası deneyimler hakkında bilgi sahibi olacak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Bu konuda yurt içi deneyimler hakkında bilgi sahibi olacaktır</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cstate="print"/>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29946920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pPr algn="r" rtl="0"/>
            <a:fld id="{49C04F3A-82BD-4011-AADB-1F79FD7DF4BC}" type="slidenum">
              <a:rPr/>
              <a:pPr/>
              <a:t>35</a:t>
            </a:fld>
            <a:endParaRPr lang="tr" dirty="0"/>
          </a:p>
        </p:txBody>
      </p:sp>
    </p:spTree>
    <p:extLst>
      <p:ext uri="{BB962C8B-B14F-4D97-AF65-F5344CB8AC3E}">
        <p14:creationId xmlns:p14="http://schemas.microsoft.com/office/powerpoint/2010/main" val="3732646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Bir</a:t>
            </a:r>
          </a:p>
        </p:txBody>
      </p:sp>
      <p:sp>
        <p:nvSpPr>
          <p:cNvPr id="16" name="Text Placeholder 2">
            <a:extLst>
              <a:ext uri="{FF2B5EF4-FFF2-40B4-BE49-F238E27FC236}">
                <a16:creationId xmlns:a16="http://schemas.microsoft.com/office/drawing/2014/main" id="{E52496FD-2590-461B-B606-089876CCC4C3}"/>
              </a:ext>
            </a:extLst>
          </p:cNvPr>
          <p:cNvSpPr txBox="1">
            <a:spLocks/>
          </p:cNvSpPr>
          <p:nvPr/>
        </p:nvSpPr>
        <p:spPr>
          <a:xfrm>
            <a:off x="469146" y="376580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Siber Suç Soruşturmalarına Genel Bakış</a:t>
            </a:r>
          </a:p>
        </p:txBody>
      </p:sp>
      <p:sp>
        <p:nvSpPr>
          <p:cNvPr id="5" name="Rectangle 4">
            <a:extLst>
              <a:ext uri="{FF2B5EF4-FFF2-40B4-BE49-F238E27FC236}">
                <a16:creationId xmlns:a16="http://schemas.microsoft.com/office/drawing/2014/main" id="{7FA81925-418B-D44C-9255-2AEBBFBC0ADA}"/>
              </a:ext>
            </a:extLst>
          </p:cNvPr>
          <p:cNvSpPr/>
          <p:nvPr/>
        </p:nvSpPr>
        <p:spPr>
          <a:xfrm>
            <a:off x="469146" y="4115732"/>
            <a:ext cx="8933934" cy="597087"/>
          </a:xfrm>
          <a:prstGeom prst="rect">
            <a:avLst/>
          </a:prstGeom>
        </p:spPr>
        <p:txBody>
          <a:bodyPr wrap="square">
            <a:spAutoFit/>
          </a:bodyPr>
          <a:lstStyle/>
          <a:p>
            <a:pPr algn="l" rtl="0">
              <a:lnSpc>
                <a:spcPct val="80000"/>
              </a:lnSpc>
            </a:pPr>
            <a:r>
              <a:rPr lang="tr" sz="4000" b="1" i="0" u="none" baseline="0">
                <a:latin typeface="+mj-lt"/>
                <a:ea typeface="+mj-ea"/>
                <a:cs typeface="+mj-cs"/>
              </a:rPr>
              <a:t>Yetkili Siber Suç Makamları</a:t>
            </a:r>
          </a:p>
        </p:txBody>
      </p:sp>
      <p:sp>
        <p:nvSpPr>
          <p:cNvPr id="2" name="Slide Number Placeholder 1"/>
          <p:cNvSpPr>
            <a:spLocks noGrp="1"/>
          </p:cNvSpPr>
          <p:nvPr>
            <p:ph type="sldNum" sz="quarter" idx="12"/>
          </p:nvPr>
        </p:nvSpPr>
        <p:spPr>
          <a:xfrm>
            <a:off x="7010400" y="6590093"/>
            <a:ext cx="2133600" cy="267907"/>
          </a:xfrm>
        </p:spPr>
        <p:txBody>
          <a:bodyPr/>
          <a:lstStyle/>
          <a:p>
            <a:pPr algn="r" rtl="0"/>
            <a:fld id="{B517EF97-6CC0-48A9-BC0E-433EC7B55211}" type="slidenum">
              <a:rPr/>
              <a:pPr/>
              <a:t>4</a:t>
            </a:fld>
            <a:endParaRPr lang="tr"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987296" y="95343"/>
            <a:ext cx="715670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Yetkili Siber Suç </a:t>
            </a:r>
          </a:p>
          <a:p>
            <a:pPr algn="r" rtl="0"/>
            <a:r>
              <a:rPr lang="tr" sz="3200" b="0" i="0" u="none" baseline="0">
                <a:latin typeface="Verdana" panose="020B0604030504040204" pitchFamily="34" charset="0"/>
                <a:ea typeface="Verdana" panose="020B0604030504040204" pitchFamily="34" charset="0"/>
              </a:rPr>
              <a:t>Makamları</a:t>
            </a:r>
          </a:p>
        </p:txBody>
      </p:sp>
      <p:sp>
        <p:nvSpPr>
          <p:cNvPr id="5" name="Rectangle 4">
            <a:extLst>
              <a:ext uri="{FF2B5EF4-FFF2-40B4-BE49-F238E27FC236}">
                <a16:creationId xmlns:a16="http://schemas.microsoft.com/office/drawing/2014/main" id="{7FA81925-418B-D44C-9255-2AEBBFBC0ADA}"/>
              </a:ext>
            </a:extLst>
          </p:cNvPr>
          <p:cNvSpPr/>
          <p:nvPr/>
        </p:nvSpPr>
        <p:spPr>
          <a:xfrm>
            <a:off x="238724" y="1258779"/>
            <a:ext cx="4572000" cy="4832092"/>
          </a:xfrm>
          <a:prstGeom prst="rect">
            <a:avLst/>
          </a:prstGeom>
        </p:spPr>
        <p:txBody>
          <a:bodyPr>
            <a:spAutoFit/>
          </a:bodyPr>
          <a:lstStyle/>
          <a:p>
            <a:pPr marL="342900" indent="-342900" algn="l" rtl="0">
              <a:buFont typeface="Arial" panose="020B0604020202020204" pitchFamily="34" charset="0"/>
              <a:buChar char="•"/>
            </a:pPr>
            <a:r>
              <a:rPr lang="tr" sz="2200" b="1" i="0" u="none" baseline="0" dirty="0">
                <a:solidFill>
                  <a:srgbClr val="C00000"/>
                </a:solidFill>
              </a:rPr>
              <a:t>Soru 1</a:t>
            </a:r>
            <a:r>
              <a:rPr lang="tr" sz="2200" b="1" i="0" u="none" baseline="0" dirty="0"/>
              <a:t>: Ülkenizde siber suç makamları var mı?</a:t>
            </a:r>
          </a:p>
          <a:p>
            <a:pPr marL="342900" indent="-342900" algn="l" rtl="0">
              <a:buFont typeface="Arial" panose="020B0604020202020204" pitchFamily="34" charset="0"/>
              <a:buChar char="•"/>
            </a:pPr>
            <a:endParaRPr lang="tr" sz="2200" b="1" dirty="0"/>
          </a:p>
          <a:p>
            <a:pPr marL="342900" indent="-342900" algn="l" rtl="0">
              <a:buFont typeface="Arial" panose="020B0604020202020204" pitchFamily="34" charset="0"/>
              <a:buChar char="•"/>
            </a:pPr>
            <a:r>
              <a:rPr lang="tr" sz="2200" b="1" i="0" u="none" baseline="0" dirty="0">
                <a:solidFill>
                  <a:srgbClr val="C00000"/>
                </a:solidFill>
              </a:rPr>
              <a:t>Soru 2</a:t>
            </a:r>
            <a:r>
              <a:rPr lang="tr" sz="2200" b="1" i="0" u="none" baseline="0" dirty="0"/>
              <a:t>: Uzmanlar mı yoksa sıradanlar mı?</a:t>
            </a:r>
          </a:p>
          <a:p>
            <a:pPr marL="342900" indent="-342900" algn="l" rtl="0">
              <a:buFont typeface="Arial" panose="020B0604020202020204" pitchFamily="34" charset="0"/>
              <a:buChar char="•"/>
            </a:pPr>
            <a:endParaRPr lang="tr" sz="2200" b="1" dirty="0"/>
          </a:p>
          <a:p>
            <a:pPr marL="342900" indent="-342900" algn="l" rtl="0">
              <a:buFont typeface="Arial" panose="020B0604020202020204" pitchFamily="34" charset="0"/>
              <a:buChar char="•"/>
            </a:pPr>
            <a:r>
              <a:rPr lang="tr" sz="2200" b="1" i="0" u="none" baseline="0" dirty="0">
                <a:solidFill>
                  <a:srgbClr val="C00000"/>
                </a:solidFill>
              </a:rPr>
              <a:t>Soru 3</a:t>
            </a:r>
            <a:r>
              <a:rPr lang="tr" sz="2200" b="1" i="0" u="none" baseline="0" dirty="0"/>
              <a:t>: Yetkinlikleri nelerdir?</a:t>
            </a:r>
          </a:p>
          <a:p>
            <a:pPr marL="342900" indent="-342900" algn="l" rtl="0">
              <a:buFont typeface="Arial" panose="020B0604020202020204" pitchFamily="34" charset="0"/>
              <a:buChar char="•"/>
            </a:pPr>
            <a:endParaRPr lang="tr" sz="2200" b="1" dirty="0"/>
          </a:p>
          <a:p>
            <a:pPr marL="342900" indent="-342900" algn="l" rtl="0">
              <a:buFont typeface="Arial" panose="020B0604020202020204" pitchFamily="34" charset="0"/>
              <a:buChar char="•"/>
            </a:pPr>
            <a:r>
              <a:rPr lang="tr" sz="2200" b="1" i="0" u="none" baseline="0" dirty="0">
                <a:solidFill>
                  <a:srgbClr val="C00000"/>
                </a:solidFill>
              </a:rPr>
              <a:t>Soru 4</a:t>
            </a:r>
            <a:r>
              <a:rPr lang="tr" sz="2200" b="1" i="0" u="none" baseline="0" dirty="0"/>
              <a:t>: Kapasiteleri nedir?</a:t>
            </a:r>
          </a:p>
          <a:p>
            <a:pPr marL="342900" indent="-342900" algn="l" rtl="0">
              <a:buFont typeface="Arial" panose="020B0604020202020204" pitchFamily="34" charset="0"/>
              <a:buChar char="•"/>
            </a:pPr>
            <a:endParaRPr lang="tr" sz="2200" b="1" dirty="0"/>
          </a:p>
          <a:p>
            <a:pPr marL="342900" indent="-342900" algn="l" rtl="0">
              <a:buFont typeface="Arial" panose="020B0604020202020204" pitchFamily="34" charset="0"/>
              <a:buChar char="•"/>
            </a:pPr>
            <a:r>
              <a:rPr lang="tr" sz="2200" b="1" i="0" u="none" baseline="0" dirty="0">
                <a:solidFill>
                  <a:srgbClr val="C00000"/>
                </a:solidFill>
              </a:rPr>
              <a:t>Soru 5</a:t>
            </a:r>
            <a:r>
              <a:rPr lang="tr" sz="2200" b="1" i="0" u="none" baseline="0" dirty="0"/>
              <a:t>: Nasıl işbirliği yaparlar?</a:t>
            </a:r>
            <a:endParaRPr lang="tr" sz="2200" dirty="0"/>
          </a:p>
        </p:txBody>
      </p:sp>
      <p:pic>
        <p:nvPicPr>
          <p:cNvPr id="8" name="Picture 7">
            <a:extLst>
              <a:ext uri="{FF2B5EF4-FFF2-40B4-BE49-F238E27FC236}">
                <a16:creationId xmlns:a16="http://schemas.microsoft.com/office/drawing/2014/main" id="{9B6ED6E4-F5CE-A74A-B50F-CFB3B9C6028F}"/>
              </a:ext>
            </a:extLst>
          </p:cNvPr>
          <p:cNvPicPr>
            <a:picLocks noChangeAspect="1"/>
          </p:cNvPicPr>
          <p:nvPr/>
        </p:nvPicPr>
        <p:blipFill>
          <a:blip r:embed="rId3" cstate="print"/>
          <a:stretch>
            <a:fillRect/>
          </a:stretch>
        </p:blipFill>
        <p:spPr>
          <a:xfrm>
            <a:off x="5264931" y="2496296"/>
            <a:ext cx="3640345" cy="2357058"/>
          </a:xfrm>
          <a:prstGeom prst="rect">
            <a:avLst/>
          </a:prstGeom>
        </p:spPr>
      </p:pic>
      <p:sp>
        <p:nvSpPr>
          <p:cNvPr id="12" name="Slide Number Placeholder 1">
            <a:extLst>
              <a:ext uri="{FF2B5EF4-FFF2-40B4-BE49-F238E27FC236}">
                <a16:creationId xmlns:a16="http://schemas.microsoft.com/office/drawing/2014/main" id="{1E04AAF5-6949-481F-9B8D-6413519025D3}"/>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t>5</a:t>
            </a:fld>
            <a:endParaRPr lang="tr" dirty="0"/>
          </a:p>
        </p:txBody>
      </p:sp>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633728" y="129674"/>
            <a:ext cx="751027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Siber Suç Makamları</a:t>
            </a:r>
          </a:p>
        </p:txBody>
      </p:sp>
      <p:sp>
        <p:nvSpPr>
          <p:cNvPr id="5" name="Rectangle 4">
            <a:extLst>
              <a:ext uri="{FF2B5EF4-FFF2-40B4-BE49-F238E27FC236}">
                <a16:creationId xmlns:a16="http://schemas.microsoft.com/office/drawing/2014/main" id="{7FA81925-418B-D44C-9255-2AEBBFBC0ADA}"/>
              </a:ext>
            </a:extLst>
          </p:cNvPr>
          <p:cNvSpPr/>
          <p:nvPr/>
        </p:nvSpPr>
        <p:spPr>
          <a:xfrm>
            <a:off x="236211" y="1351508"/>
            <a:ext cx="4641870" cy="4154984"/>
          </a:xfrm>
          <a:prstGeom prst="rect">
            <a:avLst/>
          </a:prstGeom>
        </p:spPr>
        <p:txBody>
          <a:bodyPr wrap="square">
            <a:spAutoFit/>
          </a:bodyPr>
          <a:lstStyle/>
          <a:p>
            <a:pPr marL="342900" indent="-342900" algn="l" rtl="0">
              <a:buFont typeface="Arial" panose="020B0604020202020204" pitchFamily="34" charset="0"/>
              <a:buChar char="•"/>
            </a:pPr>
            <a:r>
              <a:rPr lang="tr" sz="2200" b="1" i="0" u="none" baseline="0" dirty="0"/>
              <a:t>Mevcut hukuki çerçeve: </a:t>
            </a:r>
          </a:p>
          <a:p>
            <a:pPr marL="342900" indent="-342900" algn="l" rtl="0">
              <a:buFont typeface="Arial" panose="020B0604020202020204" pitchFamily="34" charset="0"/>
              <a:buChar char="•"/>
            </a:pPr>
            <a:endParaRPr lang="tr" sz="2200" b="1" dirty="0"/>
          </a:p>
          <a:p>
            <a:pPr marL="342900" indent="-342900" algn="l" rtl="0">
              <a:buFont typeface="Calibri" panose="020F0502020204030204" pitchFamily="34" charset="0"/>
              <a:buChar char="‐"/>
            </a:pPr>
            <a:r>
              <a:rPr lang="tr" sz="2200" b="0" i="0" u="none" baseline="0" dirty="0"/>
              <a:t>siber suç makamlarının varlığını tanıyor ve buna izin veriyor mu?</a:t>
            </a:r>
          </a:p>
          <a:p>
            <a:pPr marL="342900" indent="-342900" algn="l" rtl="0">
              <a:buFont typeface="Calibri" panose="020F0502020204030204" pitchFamily="34" charset="0"/>
              <a:buChar char="‐"/>
            </a:pPr>
            <a:r>
              <a:rPr lang="tr" sz="2200" b="0" i="0" u="none" baseline="0" dirty="0"/>
              <a:t>düzenlemenin normatif seviyesi nedir?</a:t>
            </a:r>
          </a:p>
          <a:p>
            <a:pPr marL="342900" indent="-342900" algn="l" rtl="0">
              <a:buFont typeface="Calibri" panose="020F0502020204030204" pitchFamily="34" charset="0"/>
              <a:buChar char="‐"/>
            </a:pPr>
            <a:r>
              <a:rPr lang="tr" sz="2200" b="0" i="0" u="none" baseline="0" dirty="0"/>
              <a:t>kolluk kuvvetleri, savcılık, mahkemeler, savunma avukatları ve diğer ceza davası katılımcılarına ne kadar aşinadır?</a:t>
            </a:r>
          </a:p>
          <a:p>
            <a:pPr marL="342900" indent="-342900" algn="l" rtl="0">
              <a:buFont typeface="Calibri" panose="020F0502020204030204" pitchFamily="34" charset="0"/>
              <a:buChar char="‐"/>
            </a:pPr>
            <a:r>
              <a:rPr lang="tr" sz="2200" b="0" i="0" u="none" baseline="0" dirty="0"/>
              <a:t>hukuki yetkinlikleri nelerdir?</a:t>
            </a:r>
          </a:p>
          <a:p>
            <a:pPr marL="342900" indent="-342900" algn="l" rtl="0">
              <a:buFont typeface="Calibri" panose="020F0502020204030204" pitchFamily="34" charset="0"/>
              <a:buChar char="‐"/>
            </a:pPr>
            <a:r>
              <a:rPr lang="tr" sz="2200" b="0" i="0" u="none" baseline="0" dirty="0"/>
              <a:t>gerçek erişim alanı nedir?</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3" cstate="print"/>
          <a:stretch>
            <a:fillRect/>
          </a:stretch>
        </p:blipFill>
        <p:spPr>
          <a:xfrm>
            <a:off x="4623445" y="2719540"/>
            <a:ext cx="4520555" cy="2190083"/>
          </a:xfrm>
          <a:prstGeom prst="rect">
            <a:avLst/>
          </a:prstGeom>
        </p:spPr>
      </p:pic>
      <p:sp>
        <p:nvSpPr>
          <p:cNvPr id="12" name="Slide Number Placeholder 1">
            <a:extLst>
              <a:ext uri="{FF2B5EF4-FFF2-40B4-BE49-F238E27FC236}">
                <a16:creationId xmlns:a16="http://schemas.microsoft.com/office/drawing/2014/main" id="{AAAF0C46-B4B2-49D7-9529-AD237A6BD290}"/>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t>6</a:t>
            </a:fld>
            <a:endParaRPr lang="tr" dirty="0"/>
          </a:p>
        </p:txBody>
      </p:sp>
    </p:spTree>
    <p:extLst>
      <p:ext uri="{BB962C8B-B14F-4D97-AF65-F5344CB8AC3E}">
        <p14:creationId xmlns:p14="http://schemas.microsoft.com/office/powerpoint/2010/main" val="2611132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804416" y="117482"/>
            <a:ext cx="733958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Uzman mı Yoksa Sıradan mı?</a:t>
            </a:r>
          </a:p>
        </p:txBody>
      </p:sp>
      <p:sp>
        <p:nvSpPr>
          <p:cNvPr id="5" name="Rectangle 4">
            <a:extLst>
              <a:ext uri="{FF2B5EF4-FFF2-40B4-BE49-F238E27FC236}">
                <a16:creationId xmlns:a16="http://schemas.microsoft.com/office/drawing/2014/main" id="{7FA81925-418B-D44C-9255-2AEBBFBC0ADA}"/>
              </a:ext>
            </a:extLst>
          </p:cNvPr>
          <p:cNvSpPr/>
          <p:nvPr/>
        </p:nvSpPr>
        <p:spPr>
          <a:xfrm>
            <a:off x="238448" y="1229258"/>
            <a:ext cx="4384997" cy="5170646"/>
          </a:xfrm>
          <a:prstGeom prst="rect">
            <a:avLst/>
          </a:prstGeom>
        </p:spPr>
        <p:txBody>
          <a:bodyPr wrap="square">
            <a:spAutoFit/>
          </a:bodyPr>
          <a:lstStyle/>
          <a:p>
            <a:pPr marL="342900" indent="-342900" algn="l" rtl="0">
              <a:buFont typeface="Arial" panose="020B0604020202020204" pitchFamily="34" charset="0"/>
              <a:buChar char="•"/>
            </a:pPr>
            <a:r>
              <a:rPr lang="tr" sz="2200" b="1" i="0" u="none" baseline="0"/>
              <a:t>Mevcut hukuki çerçeve: </a:t>
            </a:r>
          </a:p>
          <a:p>
            <a:endParaRPr lang="tr" sz="2200" b="1" dirty="0"/>
          </a:p>
          <a:p>
            <a:pPr marL="342900" indent="-342900" algn="just" rtl="0">
              <a:buFont typeface="Calibri" panose="020F0502020204030204" pitchFamily="34" charset="0"/>
              <a:buChar char="‐"/>
            </a:pPr>
            <a:r>
              <a:rPr lang="tr" sz="2200" b="0" i="0" u="none" baseline="0"/>
              <a:t>uzmansa, hukuki çerçeve nedir?</a:t>
            </a:r>
          </a:p>
          <a:p>
            <a:pPr marL="342900" indent="-342900" algn="just" rtl="0">
              <a:buFont typeface="Calibri" panose="020F0502020204030204" pitchFamily="34" charset="0"/>
              <a:buChar char="‐"/>
            </a:pPr>
            <a:r>
              <a:rPr lang="tr" sz="2200" b="0" i="0" u="none" baseline="0"/>
              <a:t>düzenlemenin normatif seviyesi nedir?</a:t>
            </a:r>
          </a:p>
          <a:p>
            <a:pPr marL="342900" indent="-342900" algn="just" rtl="0">
              <a:buFont typeface="Calibri" panose="020F0502020204030204" pitchFamily="34" charset="0"/>
              <a:buChar char="‐"/>
            </a:pPr>
            <a:r>
              <a:rPr lang="tr" sz="2200" b="0" i="0" u="none" baseline="0"/>
              <a:t>yetkinlikleri nelerdir?</a:t>
            </a:r>
          </a:p>
          <a:p>
            <a:pPr marL="342900" indent="-342900" algn="just" rtl="0">
              <a:buFont typeface="Calibri" panose="020F0502020204030204" pitchFamily="34" charset="0"/>
              <a:buChar char="‐"/>
            </a:pPr>
            <a:r>
              <a:rPr lang="tr" sz="2200" b="0" i="0" u="none" baseline="0"/>
              <a:t>nasıl örgütleniyorlar?</a:t>
            </a:r>
          </a:p>
          <a:p>
            <a:pPr marL="342900" indent="-342900" algn="just" rtl="0">
              <a:buFont typeface="Calibri" panose="020F0502020204030204" pitchFamily="34" charset="0"/>
              <a:buChar char="‐"/>
            </a:pPr>
            <a:r>
              <a:rPr lang="tr" sz="2200" b="0" i="0" u="none" baseline="0"/>
              <a:t>diğer kolluk kuvvetleri, savcılık, mahkemeler vb. hakkında ne kadar bilgi sahibiler?</a:t>
            </a:r>
          </a:p>
          <a:p>
            <a:pPr marL="342900" indent="-342900" algn="just" rtl="0">
              <a:buFont typeface="Calibri" panose="020F0502020204030204" pitchFamily="34" charset="0"/>
              <a:buChar char="‐"/>
            </a:pPr>
            <a:r>
              <a:rPr lang="tr" sz="2200" b="0" i="0" u="none" baseline="0"/>
              <a:t>onlarla nasıl iletişime geçilir?</a:t>
            </a:r>
          </a:p>
          <a:p>
            <a:pPr marL="342900" indent="-342900" algn="just" rtl="0">
              <a:buFont typeface="Calibri" panose="020F0502020204030204" pitchFamily="34" charset="0"/>
              <a:buChar char="‐"/>
            </a:pPr>
            <a:r>
              <a:rPr lang="tr" sz="2200" b="0" i="0" u="none" baseline="0"/>
              <a:t>ne kadar iyi eğitimliler?</a:t>
            </a:r>
          </a:p>
          <a:p>
            <a:pPr marL="342900" indent="-342900" algn="just" rtl="0">
              <a:buFont typeface="Calibri" panose="020F0502020204030204" pitchFamily="34" charset="0"/>
              <a:buChar char="‐"/>
            </a:pPr>
            <a:r>
              <a:rPr lang="tr" sz="2200" b="0" i="0" u="none" baseline="0"/>
              <a:t>deneyim seviyeleri nedir?</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3" cstate="print"/>
          <a:stretch>
            <a:fillRect/>
          </a:stretch>
        </p:blipFill>
        <p:spPr>
          <a:xfrm>
            <a:off x="4623445" y="2719540"/>
            <a:ext cx="4520555" cy="2190083"/>
          </a:xfrm>
          <a:prstGeom prst="rect">
            <a:avLst/>
          </a:prstGeom>
        </p:spPr>
      </p:pic>
      <p:sp>
        <p:nvSpPr>
          <p:cNvPr id="12" name="Slide Number Placeholder 1">
            <a:extLst>
              <a:ext uri="{FF2B5EF4-FFF2-40B4-BE49-F238E27FC236}">
                <a16:creationId xmlns:a16="http://schemas.microsoft.com/office/drawing/2014/main" id="{E49A8BC6-ED03-446D-B47E-70B3DC2694C7}"/>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t>7</a:t>
            </a:fld>
            <a:endParaRPr lang="tr" dirty="0"/>
          </a:p>
        </p:txBody>
      </p:sp>
    </p:spTree>
    <p:extLst>
      <p:ext uri="{BB962C8B-B14F-4D97-AF65-F5344CB8AC3E}">
        <p14:creationId xmlns:p14="http://schemas.microsoft.com/office/powerpoint/2010/main" val="2316026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Siber Suç Makamlarının</a:t>
            </a:r>
          </a:p>
          <a:p>
            <a:pPr algn="r" rtl="0"/>
            <a:r>
              <a:rPr lang="tr" sz="3200" b="0" i="0" u="none" baseline="0">
                <a:latin typeface="Verdana" panose="020B0604030504040204" pitchFamily="34" charset="0"/>
                <a:ea typeface="Verdana" panose="020B0604030504040204" pitchFamily="34" charset="0"/>
              </a:rPr>
              <a:t>Yetkinlikleri</a:t>
            </a:r>
          </a:p>
        </p:txBody>
      </p:sp>
      <p:sp>
        <p:nvSpPr>
          <p:cNvPr id="5" name="Rectangle 4">
            <a:extLst>
              <a:ext uri="{FF2B5EF4-FFF2-40B4-BE49-F238E27FC236}">
                <a16:creationId xmlns:a16="http://schemas.microsoft.com/office/drawing/2014/main" id="{7FA81925-418B-D44C-9255-2AEBBFBC0ADA}"/>
              </a:ext>
            </a:extLst>
          </p:cNvPr>
          <p:cNvSpPr/>
          <p:nvPr/>
        </p:nvSpPr>
        <p:spPr>
          <a:xfrm>
            <a:off x="336274" y="1044000"/>
            <a:ext cx="4572000" cy="5509200"/>
          </a:xfrm>
          <a:prstGeom prst="rect">
            <a:avLst/>
          </a:prstGeom>
        </p:spPr>
        <p:txBody>
          <a:bodyPr>
            <a:spAutoFit/>
          </a:bodyPr>
          <a:lstStyle/>
          <a:p>
            <a:pPr marL="342900" indent="-342900" algn="l" rtl="0">
              <a:buFont typeface="Arial" panose="020B0604020202020204" pitchFamily="34" charset="0"/>
              <a:buChar char="•"/>
            </a:pPr>
            <a:r>
              <a:rPr lang="tr" sz="2200" b="1" i="0" u="none" baseline="0"/>
              <a:t>Kanun koyucular/Hükümet onları şu yetkileri vermiş mi? </a:t>
            </a:r>
          </a:p>
          <a:p>
            <a:pPr marL="342900" indent="-342900" algn="just" rtl="0">
              <a:buFont typeface="Calibri" panose="020F0502020204030204" pitchFamily="34" charset="0"/>
              <a:buChar char="‐"/>
            </a:pPr>
            <a:r>
              <a:rPr lang="tr" sz="2200" b="0" i="0" u="none" baseline="0"/>
              <a:t>özel maddi hukuk yetkilerina sahip olma?</a:t>
            </a:r>
          </a:p>
          <a:p>
            <a:pPr marL="342900" indent="-342900" algn="just" rtl="0">
              <a:buFont typeface="Calibri" panose="020F0502020204030204" pitchFamily="34" charset="0"/>
              <a:buChar char="‐"/>
            </a:pPr>
            <a:r>
              <a:rPr lang="tr" sz="2200" b="0" i="0" u="none" baseline="0"/>
              <a:t>özel usul hukuku eylemleri ve imkanlarına sahip olma?</a:t>
            </a:r>
          </a:p>
          <a:p>
            <a:pPr marL="342900" indent="-342900" algn="just" rtl="0">
              <a:buFont typeface="Calibri" panose="020F0502020204030204" pitchFamily="34" charset="0"/>
              <a:buChar char="‐"/>
            </a:pPr>
            <a:r>
              <a:rPr lang="tr" sz="2200" b="0" i="0" u="none" baseline="0"/>
              <a:t>özel Karşılıklı Adli Yardım imkanlarına sahip olma?</a:t>
            </a:r>
          </a:p>
          <a:p>
            <a:pPr marL="342900" indent="-342900" algn="just" rtl="0">
              <a:buFont typeface="Calibri" panose="020F0502020204030204" pitchFamily="34" charset="0"/>
              <a:buChar char="‐"/>
            </a:pPr>
            <a:r>
              <a:rPr lang="tr" sz="2200" b="0" i="0" u="none" baseline="0"/>
              <a:t>özel kurumsal yapı (birimler) ve komuta/sorumluluk zincirine sahip olma?</a:t>
            </a:r>
          </a:p>
          <a:p>
            <a:pPr marL="342900" indent="-342900" algn="just" rtl="0">
              <a:buFont typeface="Calibri" panose="020F0502020204030204" pitchFamily="34" charset="0"/>
              <a:buChar char="‐"/>
            </a:pPr>
            <a:r>
              <a:rPr lang="tr" sz="2200" b="0" i="0" u="none" baseline="0"/>
              <a:t>özel ekipman ve tesislere sahip olma?</a:t>
            </a:r>
          </a:p>
          <a:p>
            <a:pPr marL="342900" indent="-342900" algn="just" rtl="0">
              <a:buFont typeface="Calibri" panose="020F0502020204030204" pitchFamily="34" charset="0"/>
              <a:buChar char="‐"/>
            </a:pPr>
            <a:r>
              <a:rPr lang="tr" sz="2200" b="0" i="0" u="none" baseline="0"/>
              <a:t>uzmanlık eğitimi alma?</a:t>
            </a:r>
          </a:p>
          <a:p>
            <a:pPr marL="342900" indent="-342900" algn="just" rtl="0">
              <a:buFont typeface="Calibri" panose="020F0502020204030204" pitchFamily="34" charset="0"/>
              <a:buChar char="‐"/>
            </a:pPr>
            <a:r>
              <a:rPr lang="tr" sz="2200" b="0" i="0" u="none" baseline="0"/>
              <a:t>faaliyetleri için yeterli bütçeye sahip olma?</a:t>
            </a:r>
          </a:p>
        </p:txBody>
      </p:sp>
      <p:pic>
        <p:nvPicPr>
          <p:cNvPr id="7" name="Picture 6">
            <a:extLst>
              <a:ext uri="{FF2B5EF4-FFF2-40B4-BE49-F238E27FC236}">
                <a16:creationId xmlns:a16="http://schemas.microsoft.com/office/drawing/2014/main" id="{97B39A65-15A5-884C-8138-1382F4E07198}"/>
              </a:ext>
            </a:extLst>
          </p:cNvPr>
          <p:cNvPicPr>
            <a:picLocks noChangeAspect="1"/>
          </p:cNvPicPr>
          <p:nvPr/>
        </p:nvPicPr>
        <p:blipFill>
          <a:blip r:embed="rId3" cstate="print"/>
          <a:stretch>
            <a:fillRect/>
          </a:stretch>
        </p:blipFill>
        <p:spPr>
          <a:xfrm>
            <a:off x="5010287" y="2660419"/>
            <a:ext cx="3797439" cy="2126566"/>
          </a:xfrm>
          <a:prstGeom prst="rect">
            <a:avLst/>
          </a:prstGeom>
        </p:spPr>
      </p:pic>
      <p:sp>
        <p:nvSpPr>
          <p:cNvPr id="12" name="Slide Number Placeholder 1">
            <a:extLst>
              <a:ext uri="{FF2B5EF4-FFF2-40B4-BE49-F238E27FC236}">
                <a16:creationId xmlns:a16="http://schemas.microsoft.com/office/drawing/2014/main" id="{5845ED87-4604-4B0E-B2FC-DA8406E3AE47}"/>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t>8</a:t>
            </a:fld>
            <a:endParaRPr lang="tr" dirty="0"/>
          </a:p>
        </p:txBody>
      </p:sp>
    </p:spTree>
    <p:extLst>
      <p:ext uri="{BB962C8B-B14F-4D97-AF65-F5344CB8AC3E}">
        <p14:creationId xmlns:p14="http://schemas.microsoft.com/office/powerpoint/2010/main" val="174497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dirty="0">
                <a:latin typeface="Verdana" panose="020B0604030504040204" pitchFamily="34" charset="0"/>
                <a:ea typeface="Verdana" panose="020B0604030504040204" pitchFamily="34" charset="0"/>
              </a:rPr>
              <a:t>Siber Suç Makamlarının Kapasiteleri</a:t>
            </a:r>
          </a:p>
        </p:txBody>
      </p:sp>
      <p:sp>
        <p:nvSpPr>
          <p:cNvPr id="5" name="Rectangle 4">
            <a:extLst>
              <a:ext uri="{FF2B5EF4-FFF2-40B4-BE49-F238E27FC236}">
                <a16:creationId xmlns:a16="http://schemas.microsoft.com/office/drawing/2014/main" id="{7FA81925-418B-D44C-9255-2AEBBFBC0ADA}"/>
              </a:ext>
            </a:extLst>
          </p:cNvPr>
          <p:cNvSpPr/>
          <p:nvPr/>
        </p:nvSpPr>
        <p:spPr>
          <a:xfrm>
            <a:off x="336274" y="1046041"/>
            <a:ext cx="4572000" cy="5847755"/>
          </a:xfrm>
          <a:prstGeom prst="rect">
            <a:avLst/>
          </a:prstGeom>
        </p:spPr>
        <p:txBody>
          <a:bodyPr>
            <a:spAutoFit/>
          </a:bodyPr>
          <a:lstStyle/>
          <a:p>
            <a:pPr marL="342900" indent="-342900" algn="l" rtl="0">
              <a:buFont typeface="Arial" panose="020B0604020202020204" pitchFamily="34" charset="0"/>
              <a:buChar char="•"/>
            </a:pPr>
            <a:r>
              <a:rPr lang="tr" sz="2200" b="1" i="0" u="none" baseline="0" dirty="0"/>
              <a:t>Kurumsal olarak: </a:t>
            </a:r>
          </a:p>
          <a:p>
            <a:pPr marL="342900" indent="-342900" algn="l" rtl="0">
              <a:buFont typeface="Arial" panose="020B0604020202020204" pitchFamily="34" charset="0"/>
              <a:buChar char="•"/>
            </a:pPr>
            <a:endParaRPr lang="tr" sz="2200" b="1" dirty="0"/>
          </a:p>
          <a:p>
            <a:pPr marL="342900" indent="-342900" algn="just" rtl="0">
              <a:buFont typeface="Calibri" panose="020F0502020204030204" pitchFamily="34" charset="0"/>
              <a:buChar char="‐"/>
            </a:pPr>
            <a:r>
              <a:rPr lang="tr" sz="2200" b="0" i="0" u="none" baseline="0" dirty="0"/>
              <a:t>kolluk kuvvetleri yeterli sayıda memur, destek personeli ve diğer insan kaynakları ve teknik kaynaklara sahip mi?</a:t>
            </a:r>
          </a:p>
          <a:p>
            <a:pPr marL="342900" indent="-342900" algn="just" rtl="0">
              <a:buFont typeface="Calibri" panose="020F0502020204030204" pitchFamily="34" charset="0"/>
              <a:buChar char="‐"/>
            </a:pPr>
            <a:r>
              <a:rPr lang="tr" sz="2200" b="0" i="0" u="none" baseline="0" dirty="0"/>
              <a:t>savcılıkta yeterli sayıda savcı, danışman ve yardımcı personel ve kullanıma hazır başka kaynaklar var mı?</a:t>
            </a:r>
          </a:p>
          <a:p>
            <a:pPr marL="342900" indent="-342900" algn="just" rtl="0">
              <a:buFont typeface="Calibri" panose="020F0502020204030204" pitchFamily="34" charset="0"/>
              <a:buChar char="‐"/>
            </a:pPr>
            <a:r>
              <a:rPr lang="tr" sz="2200" b="0" i="0" u="none" baseline="0" dirty="0"/>
              <a:t>mahkeme dairesi/biriminde yeterli </a:t>
            </a:r>
            <a:r>
              <a:rPr lang="tr-TR" sz="2200" b="0" i="0" u="none" baseline="0" dirty="0" smtClean="0"/>
              <a:t>hâkim</a:t>
            </a:r>
            <a:r>
              <a:rPr lang="tr" sz="2200" b="0" i="0" u="none" baseline="0" dirty="0" smtClean="0"/>
              <a:t>, </a:t>
            </a:r>
            <a:r>
              <a:rPr lang="tr" sz="2200" b="0" i="0" u="none" baseline="0" dirty="0"/>
              <a:t>yardımcı personel ve kullanıma hazır diğer kaynaklar var mı?</a:t>
            </a:r>
          </a:p>
          <a:p>
            <a:pPr marL="342900" indent="-342900" algn="just" rtl="0">
              <a:buFont typeface="Calibri" panose="020F0502020204030204" pitchFamily="34" charset="0"/>
              <a:buChar char="‐"/>
            </a:pPr>
            <a:r>
              <a:rPr lang="tr" sz="2200" b="0" i="0" u="none" baseline="0" dirty="0"/>
              <a:t>yetkili devlet/hükümet/yargı denetleme makamı faaliyetlerini desteklemeye hazır mı?</a:t>
            </a:r>
          </a:p>
        </p:txBody>
      </p:sp>
      <p:pic>
        <p:nvPicPr>
          <p:cNvPr id="12" name="Picture 11">
            <a:extLst>
              <a:ext uri="{FF2B5EF4-FFF2-40B4-BE49-F238E27FC236}">
                <a16:creationId xmlns:a16="http://schemas.microsoft.com/office/drawing/2014/main" id="{6DC88ADE-144A-BF42-8C7B-E4CC0F23EFBB}"/>
              </a:ext>
            </a:extLst>
          </p:cNvPr>
          <p:cNvPicPr>
            <a:picLocks noChangeAspect="1"/>
          </p:cNvPicPr>
          <p:nvPr/>
        </p:nvPicPr>
        <p:blipFill>
          <a:blip r:embed="rId3" cstate="print"/>
          <a:stretch>
            <a:fillRect/>
          </a:stretch>
        </p:blipFill>
        <p:spPr>
          <a:xfrm>
            <a:off x="5010287" y="2660419"/>
            <a:ext cx="3797439" cy="2126566"/>
          </a:xfrm>
          <a:prstGeom prst="rect">
            <a:avLst/>
          </a:prstGeom>
        </p:spPr>
      </p:pic>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t>9</a:t>
            </a:fld>
            <a:endParaRPr lang="tr" dirty="0"/>
          </a:p>
        </p:txBody>
      </p:sp>
    </p:spTree>
    <p:extLst>
      <p:ext uri="{BB962C8B-B14F-4D97-AF65-F5344CB8AC3E}">
        <p14:creationId xmlns:p14="http://schemas.microsoft.com/office/powerpoint/2010/main" val="32670912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786</TotalTime>
  <Words>2493</Words>
  <Application>Microsoft Office PowerPoint</Application>
  <PresentationFormat>Ekran Gösterisi (4:3)</PresentationFormat>
  <Paragraphs>465</Paragraphs>
  <Slides>35</Slides>
  <Notes>23</Notes>
  <HiddenSlides>0</HiddenSlides>
  <MMClips>0</MMClips>
  <ScaleCrop>false</ScaleCrop>
  <HeadingPairs>
    <vt:vector size="6" baseType="variant">
      <vt:variant>
        <vt:lpstr>Kullanılan Yazı Tipleri</vt:lpstr>
      </vt:variant>
      <vt:variant>
        <vt:i4>10</vt:i4>
      </vt:variant>
      <vt:variant>
        <vt:lpstr>Tema</vt:lpstr>
      </vt:variant>
      <vt:variant>
        <vt:i4>1</vt:i4>
      </vt:variant>
      <vt:variant>
        <vt:lpstr>Slayt Başlıkları</vt:lpstr>
      </vt:variant>
      <vt:variant>
        <vt:i4>35</vt:i4>
      </vt:variant>
    </vt:vector>
  </HeadingPairs>
  <TitlesOfParts>
    <vt:vector size="46" baseType="lpstr">
      <vt:lpstr>MS PGothic</vt:lpstr>
      <vt:lpstr>MS PGothic</vt:lpstr>
      <vt:lpstr>Arial</vt:lpstr>
      <vt:lpstr>Arial Narrow</vt:lpstr>
      <vt:lpstr>Calibri</vt:lpstr>
      <vt:lpstr>Calibri (heading)</vt:lpstr>
      <vt:lpstr>Calibri Light</vt:lpstr>
      <vt:lpstr>Times New Roman</vt:lpstr>
      <vt:lpstr>Verdana</vt:lpstr>
      <vt:lpstr>Wingdings</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87</cp:revision>
  <dcterms:created xsi:type="dcterms:W3CDTF">2020-10-07T11:36:01Z</dcterms:created>
  <dcterms:modified xsi:type="dcterms:W3CDTF">2021-04-11T21:17:59Z</dcterms:modified>
</cp:coreProperties>
</file>