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comments/comment3.xml" ContentType="application/vnd.openxmlformats-officedocument.presentationml.comments+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Default Extension="svg" ContentType="image/svg+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comments/comment2.xml" ContentType="application/vnd.openxmlformats-officedocument.presentationml.comments+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355" r:id="rId2"/>
    <p:sldId id="567" r:id="rId3"/>
    <p:sldId id="568" r:id="rId4"/>
    <p:sldId id="569" r:id="rId5"/>
    <p:sldId id="571" r:id="rId6"/>
    <p:sldId id="747" r:id="rId7"/>
    <p:sldId id="748" r:id="rId8"/>
    <p:sldId id="749" r:id="rId9"/>
    <p:sldId id="750" r:id="rId10"/>
    <p:sldId id="770" r:id="rId11"/>
    <p:sldId id="780" r:id="rId12"/>
    <p:sldId id="781" r:id="rId13"/>
    <p:sldId id="788" r:id="rId14"/>
    <p:sldId id="263" r:id="rId15"/>
    <p:sldId id="587" r:id="rId16"/>
    <p:sldId id="356" r:id="rId17"/>
    <p:sldId id="357" r:id="rId18"/>
    <p:sldId id="584" r:id="rId19"/>
    <p:sldId id="585" r:id="rId20"/>
    <p:sldId id="789" r:id="rId21"/>
    <p:sldId id="782" r:id="rId22"/>
    <p:sldId id="590" r:id="rId23"/>
    <p:sldId id="737" r:id="rId24"/>
    <p:sldId id="738" r:id="rId25"/>
    <p:sldId id="771" r:id="rId26"/>
    <p:sldId id="734" r:id="rId27"/>
    <p:sldId id="735" r:id="rId28"/>
    <p:sldId id="772" r:id="rId29"/>
    <p:sldId id="790" r:id="rId30"/>
    <p:sldId id="736" r:id="rId31"/>
    <p:sldId id="743" r:id="rId32"/>
    <p:sldId id="773" r:id="rId33"/>
    <p:sldId id="783" r:id="rId34"/>
    <p:sldId id="752" r:id="rId35"/>
    <p:sldId id="753" r:id="rId36"/>
    <p:sldId id="754" r:id="rId37"/>
    <p:sldId id="755" r:id="rId38"/>
    <p:sldId id="774" r:id="rId39"/>
    <p:sldId id="791" r:id="rId40"/>
    <p:sldId id="757" r:id="rId41"/>
    <p:sldId id="758" r:id="rId42"/>
    <p:sldId id="775" r:id="rId43"/>
    <p:sldId id="760" r:id="rId44"/>
    <p:sldId id="776" r:id="rId45"/>
    <p:sldId id="763" r:id="rId46"/>
    <p:sldId id="777" r:id="rId47"/>
    <p:sldId id="785" r:id="rId48"/>
    <p:sldId id="792" r:id="rId49"/>
    <p:sldId id="765" r:id="rId50"/>
    <p:sldId id="766" r:id="rId51"/>
    <p:sldId id="778" r:id="rId52"/>
    <p:sldId id="767" r:id="rId53"/>
    <p:sldId id="768" r:id="rId54"/>
    <p:sldId id="779" r:id="rId55"/>
    <p:sldId id="784" r:id="rId56"/>
    <p:sldId id="616" r:id="rId57"/>
    <p:sldId id="787" r:id="rId58"/>
    <p:sldId id="786"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1"/>
            <p14:sldId id="747"/>
            <p14:sldId id="748"/>
            <p14:sldId id="749"/>
            <p14:sldId id="750"/>
            <p14:sldId id="770"/>
            <p14:sldId id="780"/>
            <p14:sldId id="781"/>
            <p14:sldId id="788"/>
            <p14:sldId id="263"/>
          </p14:sldIdLst>
        </p14:section>
        <p14:section name="Section 2" id="{892BF753-DF49-4689-9CE1-D4C545F1375F}">
          <p14:sldIdLst>
            <p14:sldId id="587"/>
            <p14:sldId id="356"/>
            <p14:sldId id="357"/>
            <p14:sldId id="584"/>
            <p14:sldId id="585"/>
            <p14:sldId id="789"/>
            <p14:sldId id="782"/>
          </p14:sldIdLst>
        </p14:section>
        <p14:section name="Section 3" id="{5AFCBE4C-7AC2-4AB5-A2A2-EA953BE29FEB}">
          <p14:sldIdLst>
            <p14:sldId id="590"/>
            <p14:sldId id="737"/>
            <p14:sldId id="738"/>
            <p14:sldId id="771"/>
            <p14:sldId id="734"/>
            <p14:sldId id="735"/>
            <p14:sldId id="772"/>
            <p14:sldId id="790"/>
            <p14:sldId id="736"/>
            <p14:sldId id="743"/>
            <p14:sldId id="773"/>
            <p14:sldId id="783"/>
          </p14:sldIdLst>
        </p14:section>
        <p14:section name="Section 4" id="{42AB9B2C-602D-4C4D-9B15-02487831F694}">
          <p14:sldIdLst>
            <p14:sldId id="752"/>
            <p14:sldId id="753"/>
            <p14:sldId id="754"/>
            <p14:sldId id="755"/>
            <p14:sldId id="774"/>
            <p14:sldId id="791"/>
            <p14:sldId id="757"/>
            <p14:sldId id="758"/>
            <p14:sldId id="775"/>
            <p14:sldId id="760"/>
            <p14:sldId id="776"/>
            <p14:sldId id="763"/>
            <p14:sldId id="777"/>
            <p14:sldId id="785"/>
            <p14:sldId id="792"/>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45290" autoAdjust="0"/>
  </p:normalViewPr>
  <p:slideViewPr>
    <p:cSldViewPr snapToGrid="0">
      <p:cViewPr varScale="1">
        <p:scale>
          <a:sx n="35" d="100"/>
          <a:sy n="35" d="100"/>
        </p:scale>
        <p:origin x="-2726"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12T13:42:41.921" idx="6">
    <p:pos x="2943" y="1512"/>
    <p:text>I would delete this slide</p:text>
    <p:extLst>
      <p:ext uri="{C676402C-5697-4E1C-873F-D02D1690AC5C}">
        <p15:threadingInfo xmlns:p15="http://schemas.microsoft.com/office/powerpoint/2012/main" xmlns=""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2T13:47:02.631" idx="7">
    <p:pos x="2831" y="1244"/>
    <p:text>I would delete this slide</p:text>
    <p:extLst>
      <p:ext uri="{C676402C-5697-4E1C-873F-D02D1690AC5C}">
        <p15:threadingInfo xmlns:p15="http://schemas.microsoft.com/office/powerpoint/2012/main" xmlns=""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0-12T16:42:35.334" idx="8">
    <p:pos x="5216" y="803"/>
    <p:text>Tried to align it colour wise with the slide, but I would remove the slide</p:text>
    <p:extLst>
      <p:ext uri="{C676402C-5697-4E1C-873F-D02D1690AC5C}">
        <p15:threadingInfo xmlns:p15="http://schemas.microsoft.com/office/powerpoint/2012/main" xmlns=""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pPr algn="ctr" rtl="0"/>
          <a:r>
            <a:rPr lang="tr" sz="2800" b="0" i="0" u="none" baseline="0" dirty="0"/>
            <a:t>En geniş </a:t>
          </a:r>
          <a:r>
            <a:rPr lang="tr" sz="2800" b="0" i="0" u="none" baseline="0" dirty="0" smtClean="0"/>
            <a:t>MLA</a:t>
          </a:r>
          <a:endParaRPr lang="tr" sz="2800" dirty="0"/>
        </a:p>
      </dgm:t>
    </dgm:pt>
    <dgm:pt modelId="{374BB377-0977-4117-820D-8FADA24B61DC}" type="parTrans" cxnId="{D6EFF1A9-2DA5-4411-BB31-74A280F97207}">
      <dgm:prSet/>
      <dgm:spPr/>
      <dgm:t>
        <a:bodyPr/>
        <a:lstStyle/>
        <a:p>
          <a:endParaRPr lang="tr"/>
        </a:p>
      </dgm:t>
    </dgm:pt>
    <dgm:pt modelId="{72FE9C1E-FAC2-4ED4-8DFE-515903A299CB}" type="sibTrans" cxnId="{D6EFF1A9-2DA5-4411-BB31-74A280F97207}">
      <dgm:prSet/>
      <dgm:spPr/>
      <dgm:t>
        <a:bodyPr/>
        <a:lstStyle/>
        <a:p>
          <a:endParaRPr lang="tr"/>
        </a:p>
      </dgm:t>
    </dgm:pt>
    <dgm:pt modelId="{38020291-BF5A-4F3A-95D7-FA81D27566E6}">
      <dgm:prSet phldrT="[Text]" custT="1"/>
      <dgm:spPr>
        <a:solidFill>
          <a:srgbClr val="2F618F"/>
        </a:solidFill>
      </dgm:spPr>
      <dgm:t>
        <a:bodyPr/>
        <a:lstStyle/>
        <a:p>
          <a:pPr algn="ctr" rtl="0"/>
          <a:r>
            <a:rPr lang="tr" sz="2700" b="0" i="0" u="none" baseline="0" dirty="0"/>
            <a:t>Mevzuatın uygulanması</a:t>
          </a:r>
          <a:endParaRPr lang="tr" sz="2700" dirty="0"/>
        </a:p>
      </dgm:t>
    </dgm:pt>
    <dgm:pt modelId="{16F4076F-CEC4-46C9-BBE0-0D0F9D479C21}" type="parTrans" cxnId="{FB31E709-7152-4FD9-A40C-C1F993A9E6CB}">
      <dgm:prSet/>
      <dgm:spPr/>
      <dgm:t>
        <a:bodyPr/>
        <a:lstStyle/>
        <a:p>
          <a:endParaRPr lang="tr"/>
        </a:p>
      </dgm:t>
    </dgm:pt>
    <dgm:pt modelId="{B4D3D51F-A12F-474E-AA7F-7E5FCD8FDFBB}" type="sibTrans" cxnId="{FB31E709-7152-4FD9-A40C-C1F993A9E6CB}">
      <dgm:prSet/>
      <dgm:spPr/>
      <dgm:t>
        <a:bodyPr/>
        <a:lstStyle/>
        <a:p>
          <a:endParaRPr lang="tr"/>
        </a:p>
      </dgm:t>
    </dgm:pt>
    <dgm:pt modelId="{8FB3AF02-29CB-4B7E-A232-6E9A77E58566}">
      <dgm:prSet phldrT="[Text]" custT="1"/>
      <dgm:spPr>
        <a:solidFill>
          <a:srgbClr val="2F618F"/>
        </a:solidFill>
      </dgm:spPr>
      <dgm:t>
        <a:bodyPr/>
        <a:lstStyle/>
        <a:p>
          <a:pPr algn="ctr" rtl="0"/>
          <a:r>
            <a:rPr lang="tr" sz="2700" b="0" i="0" u="none" baseline="0"/>
            <a:t>Hızlandırma</a:t>
          </a:r>
          <a:endParaRPr lang="tr" sz="2700" dirty="0"/>
        </a:p>
      </dgm:t>
    </dgm:pt>
    <dgm:pt modelId="{DE7DB939-1A7F-49D7-83E5-6CE1271073BA}" type="parTrans" cxnId="{0E32092E-BB4E-4B3C-95C7-827FB7E99BFF}">
      <dgm:prSet/>
      <dgm:spPr/>
      <dgm:t>
        <a:bodyPr/>
        <a:lstStyle/>
        <a:p>
          <a:endParaRPr lang="tr"/>
        </a:p>
      </dgm:t>
    </dgm:pt>
    <dgm:pt modelId="{5ABFB04F-1702-4647-8D75-3A29A8C40B71}" type="sibTrans" cxnId="{0E32092E-BB4E-4B3C-95C7-827FB7E99BFF}">
      <dgm:prSet/>
      <dgm:spPr/>
      <dgm:t>
        <a:bodyPr/>
        <a:lstStyle/>
        <a:p>
          <a:endParaRPr lang="tr"/>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t>
        <a:bodyPr/>
        <a:lstStyle/>
        <a:p>
          <a:endParaRPr lang="tr"/>
        </a:p>
      </dgm:t>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t>
        <a:bodyPr/>
        <a:lstStyle/>
        <a:p>
          <a:endParaRPr lang="tr"/>
        </a:p>
      </dgm:t>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t>
        <a:bodyPr/>
        <a:lstStyle/>
        <a:p>
          <a:endParaRPr lang="tr"/>
        </a:p>
      </dgm:t>
    </dgm:pt>
  </dgm:ptLst>
  <dgm:cxnLst>
    <dgm:cxn modelId="{0E32092E-BB4E-4B3C-95C7-827FB7E99BFF}" srcId="{FA3209E3-5BD1-479D-9A9D-EC950BFB9D49}" destId="{8FB3AF02-29CB-4B7E-A232-6E9A77E58566}" srcOrd="2" destOrd="0" parTransId="{DE7DB939-1A7F-49D7-83E5-6CE1271073BA}" sibTransId="{5ABFB04F-1702-4647-8D75-3A29A8C40B71}"/>
    <dgm:cxn modelId="{FB31E709-7152-4FD9-A40C-C1F993A9E6CB}" srcId="{FA3209E3-5BD1-479D-9A9D-EC950BFB9D49}" destId="{38020291-BF5A-4F3A-95D7-FA81D27566E6}" srcOrd="1" destOrd="0" parTransId="{16F4076F-CEC4-46C9-BBE0-0D0F9D479C21}" sibTransId="{B4D3D51F-A12F-474E-AA7F-7E5FCD8FDFBB}"/>
    <dgm:cxn modelId="{8B4D759E-80B0-4CAC-9CB1-643070B97C2F}" type="presOf" srcId="{38020291-BF5A-4F3A-95D7-FA81D27566E6}" destId="{5E586836-6813-44D7-8945-9800C12A8FB4}"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32D83A6E-3328-43AB-93FB-AD29AD79855D}" type="presOf" srcId="{FA3209E3-5BD1-479D-9A9D-EC950BFB9D49}" destId="{FCE7FA39-DE66-41A1-A306-3F67DA86831A}" srcOrd="0" destOrd="0" presId="urn:microsoft.com/office/officeart/2005/8/layout/chevron1"/>
    <dgm:cxn modelId="{B5BB4DB7-B179-4316-BE07-BDE307EB56BE}" type="presOf" srcId="{3FAEE33B-CCEB-485C-AC5B-67735DE8D9C7}" destId="{7022D918-0CA5-4D88-8D2D-6536F35688D9}"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pPr algn="ctr" rtl="0"/>
          <a:r>
            <a:rPr lang="tr" sz="1700" b="1" i="0" u="none" baseline="0"/>
            <a:t>A ülkesi olası bir suç hakkındaki kolluk kuvveti bilgilerini e-postayla gönderir</a:t>
          </a:r>
          <a:endParaRPr lang="tr" sz="1700" b="1" dirty="0"/>
        </a:p>
      </dgm:t>
    </dgm:pt>
    <dgm:pt modelId="{B566B3A6-9FE6-474E-8E89-40B89F5FD601}" type="parTrans" cxnId="{5A0BE251-C574-4064-8F82-3419B6A9575C}">
      <dgm:prSet/>
      <dgm:spPr/>
      <dgm:t>
        <a:bodyPr/>
        <a:lstStyle/>
        <a:p>
          <a:endParaRPr lang="tr"/>
        </a:p>
      </dgm:t>
    </dgm:pt>
    <dgm:pt modelId="{DF31BF74-8A58-45D6-8969-8749D3F49D4D}" type="sibTrans" cxnId="{5A0BE251-C574-4064-8F82-3419B6A9575C}">
      <dgm:prSet/>
      <dgm:spPr>
        <a:solidFill>
          <a:srgbClr val="91A6B8"/>
        </a:solidFill>
      </dgm:spPr>
      <dgm:t>
        <a:bodyPr/>
        <a:lstStyle/>
        <a:p>
          <a:endParaRPr lang="tr"/>
        </a:p>
      </dgm:t>
    </dgm:pt>
    <dgm:pt modelId="{78F7585E-335D-44DF-8E8E-A30CF166D3E7}">
      <dgm:prSet phldrT="[Text]" custT="1"/>
      <dgm:spPr>
        <a:solidFill>
          <a:srgbClr val="2F618F"/>
        </a:solidFill>
      </dgm:spPr>
      <dgm:t>
        <a:bodyPr/>
        <a:lstStyle/>
        <a:p>
          <a:pPr algn="ctr" rtl="0"/>
          <a:r>
            <a:rPr lang="tr" sz="1700" b="1" i="0" u="none" baseline="0"/>
            <a:t>B ülkesi bilgileri alır ve yerel soruşturma öncesinde olguları kontrol eder</a:t>
          </a:r>
          <a:endParaRPr lang="tr" sz="1700" b="1" dirty="0"/>
        </a:p>
      </dgm:t>
    </dgm:pt>
    <dgm:pt modelId="{7E1731B6-6397-41DC-8ADB-17C7DA5CC516}" type="parTrans" cxnId="{B69BD430-C656-459E-AAD8-EF206AC98F2B}">
      <dgm:prSet/>
      <dgm:spPr/>
      <dgm:t>
        <a:bodyPr/>
        <a:lstStyle/>
        <a:p>
          <a:endParaRPr lang="tr"/>
        </a:p>
      </dgm:t>
    </dgm:pt>
    <dgm:pt modelId="{ABE11BC1-DADD-4959-A162-AD191F6F8DEA}" type="sibTrans" cxnId="{B69BD430-C656-459E-AAD8-EF206AC98F2B}">
      <dgm:prSet/>
      <dgm:spPr>
        <a:solidFill>
          <a:srgbClr val="91A6B8"/>
        </a:solidFill>
      </dgm:spPr>
      <dgm:t>
        <a:bodyPr/>
        <a:lstStyle/>
        <a:p>
          <a:endParaRPr lang="tr"/>
        </a:p>
      </dgm:t>
    </dgm:pt>
    <dgm:pt modelId="{C82AE4C0-0BF1-4522-8963-AA4C2C799037}">
      <dgm:prSet phldrT="[Text]" custT="1"/>
      <dgm:spPr>
        <a:solidFill>
          <a:srgbClr val="2F618F"/>
        </a:solidFill>
      </dgm:spPr>
      <dgm:t>
        <a:bodyPr/>
        <a:lstStyle/>
        <a:p>
          <a:pPr algn="ctr" rtl="0"/>
          <a:r>
            <a:rPr lang="tr" sz="1600" b="1" i="0" u="none" baseline="0"/>
            <a:t>B ülkesi bilgilerin doğru olduğunu tespit eder ve tam soruşturma başlatır</a:t>
          </a:r>
          <a:endParaRPr lang="tr" sz="1600" b="1" dirty="0"/>
        </a:p>
      </dgm:t>
    </dgm:pt>
    <dgm:pt modelId="{A37964C6-D74F-437B-9420-4CB638F99EF6}" type="parTrans" cxnId="{E9B54940-5687-4CA3-B0A0-57764C74C280}">
      <dgm:prSet/>
      <dgm:spPr/>
      <dgm:t>
        <a:bodyPr/>
        <a:lstStyle/>
        <a:p>
          <a:endParaRPr lang="tr"/>
        </a:p>
      </dgm:t>
    </dgm:pt>
    <dgm:pt modelId="{EF8E77A0-FF32-4BA8-B1E0-D3129C1CD286}" type="sibTrans" cxnId="{E9B54940-5687-4CA3-B0A0-57764C74C280}">
      <dgm:prSet/>
      <dgm:spPr/>
      <dgm:t>
        <a:bodyPr/>
        <a:lstStyle/>
        <a:p>
          <a:endParaRPr lang="tr"/>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t>
        <a:bodyPr/>
        <a:lstStyle/>
        <a:p>
          <a:endParaRPr lang="tr"/>
        </a:p>
      </dgm:t>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t>
        <a:bodyPr/>
        <a:lstStyle/>
        <a:p>
          <a:endParaRPr lang="tr"/>
        </a:p>
      </dgm:t>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t>
        <a:bodyPr/>
        <a:lstStyle/>
        <a:p>
          <a:endParaRPr lang="tr"/>
        </a:p>
      </dgm:t>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t>
        <a:bodyPr/>
        <a:lstStyle/>
        <a:p>
          <a:endParaRPr lang="tr"/>
        </a:p>
      </dgm:t>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t>
        <a:bodyPr/>
        <a:lstStyle/>
        <a:p>
          <a:endParaRPr lang="tr"/>
        </a:p>
      </dgm:t>
    </dgm:pt>
  </dgm:ptLst>
  <dgm:cxnLst>
    <dgm:cxn modelId="{B69BD430-C656-459E-AAD8-EF206AC98F2B}" srcId="{A7E5CBB0-4DF4-4B15-B16E-2911B2197939}" destId="{78F7585E-335D-44DF-8E8E-A30CF166D3E7}" srcOrd="1" destOrd="0" parTransId="{7E1731B6-6397-41DC-8ADB-17C7DA5CC516}" sibTransId="{ABE11BC1-DADD-4959-A162-AD191F6F8DEA}"/>
    <dgm:cxn modelId="{F000A48F-74B2-4502-B63A-1AD9C132AEFC}" type="presOf" srcId="{C82AE4C0-0BF1-4522-8963-AA4C2C799037}" destId="{74A6A061-7CF3-4873-8E84-7FEC5E35DF51}" srcOrd="0" destOrd="0" presId="urn:microsoft.com/office/officeart/2005/8/layout/equation1"/>
    <dgm:cxn modelId="{0064138A-FCD6-45F2-AADB-D103FA7BD939}" type="presOf" srcId="{46FA69C8-9DAA-45F7-A1BD-1B1CF5AD2B39}" destId="{E2C21E0C-02B7-4F18-B02B-9BDD0D2FF7E5}"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6F62D8B4-D659-4A4E-9437-E449E54B3AE5}" type="presOf" srcId="{ABE11BC1-DADD-4959-A162-AD191F6F8DEA}" destId="{2B626917-7C54-423E-8EDF-BC9F401B05B6}" srcOrd="0" destOrd="0" presId="urn:microsoft.com/office/officeart/2005/8/layout/equation1"/>
    <dgm:cxn modelId="{E9B54940-5687-4CA3-B0A0-57764C74C280}" srcId="{A7E5CBB0-4DF4-4B15-B16E-2911B2197939}" destId="{C82AE4C0-0BF1-4522-8963-AA4C2C799037}" srcOrd="2" destOrd="0" parTransId="{A37964C6-D74F-437B-9420-4CB638F99EF6}" sibTransId="{EF8E77A0-FF32-4BA8-B1E0-D3129C1CD286}"/>
    <dgm:cxn modelId="{6A2597BD-E001-420B-8FC6-C378FEC4D2AA}" type="presOf" srcId="{DF31BF74-8A58-45D6-8969-8749D3F49D4D}" destId="{2FE32ED6-408C-4152-8FE0-3FCEA3386CB9}" srcOrd="0" destOrd="0" presId="urn:microsoft.com/office/officeart/2005/8/layout/equation1"/>
    <dgm:cxn modelId="{71382E4B-20B5-4C24-A25F-1E6513AF5F88}" type="presOf" srcId="{A7E5CBB0-4DF4-4B15-B16E-2911B2197939}" destId="{B6080CFD-6EC2-42ED-8743-C516B71FA0CD}"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tr"/>
        </a:p>
      </dgm:t>
    </dgm:pt>
    <dgm:pt modelId="{75D1B636-D175-4028-9284-1550E54BFD19}">
      <dgm:prSet phldrT="[Text]"/>
      <dgm:spPr>
        <a:solidFill>
          <a:srgbClr val="2F618F"/>
        </a:solidFill>
      </dgm:spPr>
      <dgm:t>
        <a:bodyPr/>
        <a:lstStyle/>
        <a:p>
          <a:pPr algn="ctr" rtl="0"/>
          <a:r>
            <a:rPr lang="tr" b="0" i="0" u="none" baseline="0"/>
            <a:t>Merkezi Makam</a:t>
          </a:r>
          <a:endParaRPr lang="tr" dirty="0"/>
        </a:p>
      </dgm:t>
    </dgm:pt>
    <dgm:pt modelId="{80C748EB-DD84-479E-988D-002539AFADE3}" type="parTrans" cxnId="{9F232018-AB22-4655-8E07-E857126E2406}">
      <dgm:prSet/>
      <dgm:spPr/>
      <dgm:t>
        <a:bodyPr/>
        <a:lstStyle/>
        <a:p>
          <a:endParaRPr lang="tr"/>
        </a:p>
      </dgm:t>
    </dgm:pt>
    <dgm:pt modelId="{8F5D4BC6-F592-4CE4-AAE5-3774771E6A22}" type="sibTrans" cxnId="{9F232018-AB22-4655-8E07-E857126E2406}">
      <dgm:prSet/>
      <dgm:spPr/>
      <dgm:t>
        <a:bodyPr/>
        <a:lstStyle/>
        <a:p>
          <a:endParaRPr lang="tr"/>
        </a:p>
      </dgm:t>
    </dgm:pt>
    <dgm:pt modelId="{BE6B433B-011A-48FE-80A0-81DC91A17C46}">
      <dgm:prSet phldrT="[Text]"/>
      <dgm:spPr>
        <a:solidFill>
          <a:srgbClr val="2F618F"/>
        </a:solidFill>
      </dgm:spPr>
      <dgm:t>
        <a:bodyPr/>
        <a:lstStyle/>
        <a:p>
          <a:pPr algn="ctr" rtl="0"/>
          <a:r>
            <a:rPr lang="tr" b="0" i="0" u="none" baseline="0"/>
            <a:t>Antlaşmalar</a:t>
          </a:r>
          <a:endParaRPr lang="tr" dirty="0"/>
        </a:p>
      </dgm:t>
    </dgm:pt>
    <dgm:pt modelId="{30ED4AEC-FDB2-4292-9FEA-194F1132C2F1}" type="parTrans" cxnId="{DCCB179E-1352-4A91-A514-D0E90670215F}">
      <dgm:prSet/>
      <dgm:spPr/>
      <dgm:t>
        <a:bodyPr/>
        <a:lstStyle/>
        <a:p>
          <a:endParaRPr lang="tr"/>
        </a:p>
      </dgm:t>
    </dgm:pt>
    <dgm:pt modelId="{7677688E-19F9-494C-88CF-4475FBB5E701}" type="sibTrans" cxnId="{DCCB179E-1352-4A91-A514-D0E90670215F}">
      <dgm:prSet/>
      <dgm:spPr/>
      <dgm:t>
        <a:bodyPr/>
        <a:lstStyle/>
        <a:p>
          <a:endParaRPr lang="tr"/>
        </a:p>
      </dgm:t>
    </dgm:pt>
    <dgm:pt modelId="{23C4106E-C2E7-4668-8185-9B881F2CBFC9}">
      <dgm:prSet phldrT="[Text]"/>
      <dgm:spPr>
        <a:solidFill>
          <a:srgbClr val="2F618F"/>
        </a:solidFill>
      </dgm:spPr>
      <dgm:t>
        <a:bodyPr/>
        <a:lstStyle/>
        <a:p>
          <a:pPr algn="ctr" rtl="0"/>
          <a:r>
            <a:rPr lang="tr" b="0" i="0" u="none" baseline="0"/>
            <a:t>Ret gerekçeleri</a:t>
          </a:r>
          <a:endParaRPr lang="tr" dirty="0"/>
        </a:p>
      </dgm:t>
    </dgm:pt>
    <dgm:pt modelId="{BFE9947F-D2D5-42FD-B965-1915A2C779E6}" type="parTrans" cxnId="{6254C0D3-B7D4-4EB2-AC92-E77FE2A1A7BA}">
      <dgm:prSet/>
      <dgm:spPr/>
      <dgm:t>
        <a:bodyPr/>
        <a:lstStyle/>
        <a:p>
          <a:endParaRPr lang="tr"/>
        </a:p>
      </dgm:t>
    </dgm:pt>
    <dgm:pt modelId="{A8D9C4FF-7F0C-4EA9-AF20-029C7680B5E6}" type="sibTrans" cxnId="{6254C0D3-B7D4-4EB2-AC92-E77FE2A1A7BA}">
      <dgm:prSet/>
      <dgm:spPr/>
      <dgm:t>
        <a:bodyPr/>
        <a:lstStyle/>
        <a:p>
          <a:endParaRPr lang="tr"/>
        </a:p>
      </dgm:t>
    </dgm:pt>
    <dgm:pt modelId="{B49108A2-02A4-4F59-9E6B-54CDA22F79A7}">
      <dgm:prSet phldrT="[Text]"/>
      <dgm:spPr>
        <a:solidFill>
          <a:srgbClr val="2F618F"/>
        </a:solidFill>
      </dgm:spPr>
      <dgm:t>
        <a:bodyPr/>
        <a:lstStyle/>
        <a:p>
          <a:pPr algn="ctr" rtl="0"/>
          <a:r>
            <a:rPr lang="tr" b="0" i="0" u="none" baseline="0"/>
            <a:t>Bilgilendirme</a:t>
          </a:r>
          <a:endParaRPr lang="tr" dirty="0"/>
        </a:p>
      </dgm:t>
    </dgm:pt>
    <dgm:pt modelId="{94DBD357-9353-4DDF-BEEF-442075842228}" type="parTrans" cxnId="{871FBC5E-A5A1-410B-A815-03EA8BAFE764}">
      <dgm:prSet/>
      <dgm:spPr/>
      <dgm:t>
        <a:bodyPr/>
        <a:lstStyle/>
        <a:p>
          <a:endParaRPr lang="tr"/>
        </a:p>
      </dgm:t>
    </dgm:pt>
    <dgm:pt modelId="{77D440F9-8A5A-4835-9529-59DD9E276791}" type="sibTrans" cxnId="{871FBC5E-A5A1-410B-A815-03EA8BAFE764}">
      <dgm:prSet/>
      <dgm:spPr/>
      <dgm:t>
        <a:bodyPr/>
        <a:lstStyle/>
        <a:p>
          <a:endParaRPr lang="tr"/>
        </a:p>
      </dgm:t>
    </dgm:pt>
    <dgm:pt modelId="{8FF7BCED-2F72-44A3-9BD9-DB669D6EE95E}">
      <dgm:prSet phldrT="[Text]"/>
      <dgm:spPr>
        <a:solidFill>
          <a:srgbClr val="2F618F"/>
        </a:solidFill>
      </dgm:spPr>
      <dgm:t>
        <a:bodyPr/>
        <a:lstStyle/>
        <a:p>
          <a:pPr algn="ctr" rtl="0"/>
          <a:r>
            <a:rPr lang="tr" b="0" i="0" u="none" baseline="0"/>
            <a:t>Doğrudan işbirliği</a:t>
          </a:r>
          <a:endParaRPr lang="tr" dirty="0"/>
        </a:p>
      </dgm:t>
    </dgm:pt>
    <dgm:pt modelId="{A251F1FB-624C-46FF-918C-2D9928ECDEB2}" type="parTrans" cxnId="{634377D0-8F78-4AC2-A101-82644F7D43F8}">
      <dgm:prSet/>
      <dgm:spPr/>
      <dgm:t>
        <a:bodyPr/>
        <a:lstStyle/>
        <a:p>
          <a:endParaRPr lang="tr"/>
        </a:p>
      </dgm:t>
    </dgm:pt>
    <dgm:pt modelId="{6B95A33C-B871-416C-9016-1D4DD8AFEC6E}" type="sibTrans" cxnId="{634377D0-8F78-4AC2-A101-82644F7D43F8}">
      <dgm:prSet/>
      <dgm:spPr/>
      <dgm:t>
        <a:bodyPr/>
        <a:lstStyle/>
        <a:p>
          <a:endParaRPr lang="tr"/>
        </a:p>
      </dgm:t>
    </dgm:pt>
    <dgm:pt modelId="{896159CF-BA7F-4498-98DF-61790BFA6179}" type="pres">
      <dgm:prSet presAssocID="{BBF75AFB-F130-4FCF-B60D-6B1AC94A267E}" presName="diagram" presStyleCnt="0">
        <dgm:presLayoutVars>
          <dgm:dir/>
          <dgm:resizeHandles val="exact"/>
        </dgm:presLayoutVars>
      </dgm:prSet>
      <dgm:spPr/>
      <dgm:t>
        <a:bodyPr/>
        <a:lstStyle/>
        <a:p>
          <a:endParaRPr lang="tr"/>
        </a:p>
      </dgm:t>
    </dgm:pt>
    <dgm:pt modelId="{48043CAD-7228-4326-807D-49A74039CA0C}" type="pres">
      <dgm:prSet presAssocID="{75D1B636-D175-4028-9284-1550E54BFD19}" presName="node" presStyleLbl="node1" presStyleIdx="0" presStyleCnt="5">
        <dgm:presLayoutVars>
          <dgm:bulletEnabled val="1"/>
        </dgm:presLayoutVars>
      </dgm:prSet>
      <dgm:spPr/>
      <dgm:t>
        <a:bodyPr/>
        <a:lstStyle/>
        <a:p>
          <a:endParaRPr lang="tr"/>
        </a:p>
      </dgm:t>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t>
        <a:bodyPr/>
        <a:lstStyle/>
        <a:p>
          <a:endParaRPr lang="tr"/>
        </a:p>
      </dgm:t>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t>
        <a:bodyPr/>
        <a:lstStyle/>
        <a:p>
          <a:endParaRPr lang="tr"/>
        </a:p>
      </dgm:t>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t>
        <a:bodyPr/>
        <a:lstStyle/>
        <a:p>
          <a:endParaRPr lang="tr"/>
        </a:p>
      </dgm:t>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t>
        <a:bodyPr/>
        <a:lstStyle/>
        <a:p>
          <a:endParaRPr lang="tr"/>
        </a:p>
      </dgm:t>
    </dgm:pt>
  </dgm:ptLst>
  <dgm:cxnLst>
    <dgm:cxn modelId="{634377D0-8F78-4AC2-A101-82644F7D43F8}" srcId="{BBF75AFB-F130-4FCF-B60D-6B1AC94A267E}" destId="{8FF7BCED-2F72-44A3-9BD9-DB669D6EE95E}" srcOrd="4" destOrd="0" parTransId="{A251F1FB-624C-46FF-918C-2D9928ECDEB2}" sibTransId="{6B95A33C-B871-416C-9016-1D4DD8AFEC6E}"/>
    <dgm:cxn modelId="{6254C0D3-B7D4-4EB2-AC92-E77FE2A1A7BA}" srcId="{BBF75AFB-F130-4FCF-B60D-6B1AC94A267E}" destId="{23C4106E-C2E7-4668-8185-9B881F2CBFC9}" srcOrd="2" destOrd="0" parTransId="{BFE9947F-D2D5-42FD-B965-1915A2C779E6}" sibTransId="{A8D9C4FF-7F0C-4EA9-AF20-029C7680B5E6}"/>
    <dgm:cxn modelId="{A976CD6F-CB06-474F-9C2D-50B392E19E01}" type="presOf" srcId="{BE6B433B-011A-48FE-80A0-81DC91A17C46}" destId="{A1D7765D-812F-4276-9313-2C74C923229F}" srcOrd="0" destOrd="0" presId="urn:microsoft.com/office/officeart/2005/8/layout/default#1"/>
    <dgm:cxn modelId="{DABBB08E-81C4-4F8F-B99E-711C1D86F462}" type="presOf" srcId="{B49108A2-02A4-4F59-9E6B-54CDA22F79A7}" destId="{ED2F326A-66D6-4800-827B-AE8FF9A6F28C}" srcOrd="0" destOrd="0" presId="urn:microsoft.com/office/officeart/2005/8/layout/default#1"/>
    <dgm:cxn modelId="{871FBC5E-A5A1-410B-A815-03EA8BAFE764}" srcId="{BBF75AFB-F130-4FCF-B60D-6B1AC94A267E}" destId="{B49108A2-02A4-4F59-9E6B-54CDA22F79A7}" srcOrd="3" destOrd="0" parTransId="{94DBD357-9353-4DDF-BEEF-442075842228}" sibTransId="{77D440F9-8A5A-4835-9529-59DD9E276791}"/>
    <dgm:cxn modelId="{87502106-8D3C-4087-8BB3-566CC61A4E16}" type="presOf" srcId="{BBF75AFB-F130-4FCF-B60D-6B1AC94A267E}" destId="{896159CF-BA7F-4498-98DF-61790BFA6179}" srcOrd="0" destOrd="0" presId="urn:microsoft.com/office/officeart/2005/8/layout/default#1"/>
    <dgm:cxn modelId="{E076475F-06D7-4AFC-8F85-52A6612F4713}" type="presOf" srcId="{23C4106E-C2E7-4668-8185-9B881F2CBFC9}" destId="{F8A3965B-38B9-4F26-A8EC-A16B7E7679C4}" srcOrd="0" destOrd="0" presId="urn:microsoft.com/office/officeart/2005/8/layout/default#1"/>
    <dgm:cxn modelId="{DCCB179E-1352-4A91-A514-D0E90670215F}" srcId="{BBF75AFB-F130-4FCF-B60D-6B1AC94A267E}" destId="{BE6B433B-011A-48FE-80A0-81DC91A17C46}" srcOrd="1" destOrd="0" parTransId="{30ED4AEC-FDB2-4292-9FEA-194F1132C2F1}" sibTransId="{7677688E-19F9-494C-88CF-4475FBB5E701}"/>
    <dgm:cxn modelId="{033F8518-71FE-4F46-AAC7-0537532EA4FA}" type="presOf" srcId="{8FF7BCED-2F72-44A3-9BD9-DB669D6EE95E}" destId="{4ABB35AB-43E9-45F9-B772-A62698B4D057}" srcOrd="0" destOrd="0" presId="urn:microsoft.com/office/officeart/2005/8/layout/default#1"/>
    <dgm:cxn modelId="{9F232018-AB22-4655-8E07-E857126E2406}" srcId="{BBF75AFB-F130-4FCF-B60D-6B1AC94A267E}" destId="{75D1B636-D175-4028-9284-1550E54BFD19}" srcOrd="0" destOrd="0" parTransId="{80C748EB-DD84-479E-988D-002539AFADE3}" sibTransId="{8F5D4BC6-F592-4CE4-AAE5-3774771E6A22}"/>
    <dgm:cxn modelId="{8731130C-1689-4A2B-ACEA-0AF3ADD9DB5D}" type="presOf" srcId="{75D1B636-D175-4028-9284-1550E54BFD19}" destId="{48043CAD-7228-4326-807D-49A74039CA0C}" srcOrd="0" destOrd="0" presId="urn:microsoft.com/office/officeart/2005/8/layout/default#1"/>
    <dgm:cxn modelId="{4079B7FE-7706-498B-8A82-438D242B72BD}" type="presParOf" srcId="{896159CF-BA7F-4498-98DF-61790BFA6179}" destId="{48043CAD-7228-4326-807D-49A74039CA0C}" srcOrd="0" destOrd="0" presId="urn:microsoft.com/office/officeart/2005/8/layout/default#1"/>
    <dgm:cxn modelId="{7A33C540-A983-424E-ACD4-D303640EC69F}" type="presParOf" srcId="{896159CF-BA7F-4498-98DF-61790BFA6179}" destId="{25122436-B542-4ACF-801A-6F5FED071975}" srcOrd="1" destOrd="0" presId="urn:microsoft.com/office/officeart/2005/8/layout/default#1"/>
    <dgm:cxn modelId="{0D92EEC6-41DF-4528-84DF-29F25433DB0E}" type="presParOf" srcId="{896159CF-BA7F-4498-98DF-61790BFA6179}" destId="{A1D7765D-812F-4276-9313-2C74C923229F}" srcOrd="2" destOrd="0" presId="urn:microsoft.com/office/officeart/2005/8/layout/default#1"/>
    <dgm:cxn modelId="{637F5D36-CCAB-4FC5-902F-ADC143874294}" type="presParOf" srcId="{896159CF-BA7F-4498-98DF-61790BFA6179}" destId="{E76F3F4A-AFFD-49AA-B640-AFC3538E4F54}" srcOrd="3" destOrd="0" presId="urn:microsoft.com/office/officeart/2005/8/layout/default#1"/>
    <dgm:cxn modelId="{A5BA2041-A33D-4E5A-8DAC-266F2A8B31B7}" type="presParOf" srcId="{896159CF-BA7F-4498-98DF-61790BFA6179}" destId="{F8A3965B-38B9-4F26-A8EC-A16B7E7679C4}" srcOrd="4" destOrd="0" presId="urn:microsoft.com/office/officeart/2005/8/layout/default#1"/>
    <dgm:cxn modelId="{C507B2EE-AFF0-4F34-B9F3-E10D76674CB3}" type="presParOf" srcId="{896159CF-BA7F-4498-98DF-61790BFA6179}" destId="{169CFD64-AAA8-4570-9D1D-69F1EED825A2}" srcOrd="5" destOrd="0" presId="urn:microsoft.com/office/officeart/2005/8/layout/default#1"/>
    <dgm:cxn modelId="{C0CDDBDE-3B09-4724-8BA6-6AF4658A95BC}" type="presParOf" srcId="{896159CF-BA7F-4498-98DF-61790BFA6179}" destId="{ED2F326A-66D6-4800-827B-AE8FF9A6F28C}" srcOrd="6" destOrd="0" presId="urn:microsoft.com/office/officeart/2005/8/layout/default#1"/>
    <dgm:cxn modelId="{626A0EB3-CC6A-45E8-B5C1-654A7237C2D9}" type="presParOf" srcId="{896159CF-BA7F-4498-98DF-61790BFA6179}" destId="{AD41AB3C-A129-4A3F-A5F2-60AAECCB4A7D}" srcOrd="7" destOrd="0" presId="urn:microsoft.com/office/officeart/2005/8/layout/default#1"/>
    <dgm:cxn modelId="{84DC8438-244F-421B-BE8C-62FF226D4DC7}" type="presParOf" srcId="{896159CF-BA7F-4498-98DF-61790BFA6179}" destId="{4ABB35AB-43E9-45F9-B772-A62698B4D057}" srcOrd="8"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tr"/>
        </a:p>
      </dgm:t>
    </dgm:pt>
    <dgm:pt modelId="{67EB3051-92A7-4139-B292-34CB9B6860A0}">
      <dgm:prSet phldrT="[Text]" custT="1"/>
      <dgm:spPr>
        <a:solidFill>
          <a:srgbClr val="2F618F"/>
        </a:solidFill>
      </dgm:spPr>
      <dgm:t>
        <a:bodyPr/>
        <a:lstStyle/>
        <a:p>
          <a:pPr algn="ctr" rtl="0"/>
          <a:r>
            <a:rPr lang="tr" sz="2100" b="1" i="0" u="none" baseline="0"/>
            <a:t>Hızlandırılmış koruma talebi</a:t>
          </a:r>
          <a:endParaRPr lang="tr" sz="2100" b="1" dirty="0"/>
        </a:p>
      </dgm:t>
    </dgm:pt>
    <dgm:pt modelId="{79E9A809-BA37-4853-AA8E-39C2539F98BB}" type="parTrans" cxnId="{E349022D-13EB-4D8E-9B9B-4682AA06D704}">
      <dgm:prSet/>
      <dgm:spPr/>
      <dgm:t>
        <a:bodyPr/>
        <a:lstStyle/>
        <a:p>
          <a:endParaRPr lang="tr" sz="2100"/>
        </a:p>
      </dgm:t>
    </dgm:pt>
    <dgm:pt modelId="{493AE93D-B296-4EF7-A9A2-2B322187866D}" type="sibTrans" cxnId="{E349022D-13EB-4D8E-9B9B-4682AA06D704}">
      <dgm:prSet/>
      <dgm:spPr/>
      <dgm:t>
        <a:bodyPr/>
        <a:lstStyle/>
        <a:p>
          <a:endParaRPr lang="tr" sz="2100"/>
        </a:p>
      </dgm:t>
    </dgm:pt>
    <dgm:pt modelId="{7489F11D-E032-46E1-BC8C-E5B20ADC2D0A}">
      <dgm:prSet phldrT="[Text]" custT="1"/>
      <dgm:spPr/>
      <dgm:t>
        <a:bodyPr/>
        <a:lstStyle/>
        <a:p>
          <a:pPr algn="ctr" rtl="0"/>
          <a:r>
            <a:rPr lang="tr" sz="2100" b="1" i="0" u="none" baseline="0"/>
            <a:t>Veri saklama rejimi yok</a:t>
          </a:r>
          <a:endParaRPr lang="tr" sz="2100" b="1" dirty="0"/>
        </a:p>
      </dgm:t>
    </dgm:pt>
    <dgm:pt modelId="{4A2EB988-6CEF-45BA-823A-54398DF9D33E}" type="parTrans" cxnId="{25710B08-62B9-447C-9CB0-FC6F405928CC}">
      <dgm:prSet/>
      <dgm:spPr/>
      <dgm:t>
        <a:bodyPr/>
        <a:lstStyle/>
        <a:p>
          <a:endParaRPr lang="tr" sz="2100"/>
        </a:p>
      </dgm:t>
    </dgm:pt>
    <dgm:pt modelId="{4A6C80DB-9439-4FEB-BFE2-206CE08D744E}" type="sibTrans" cxnId="{25710B08-62B9-447C-9CB0-FC6F405928CC}">
      <dgm:prSet/>
      <dgm:spPr/>
      <dgm:t>
        <a:bodyPr/>
        <a:lstStyle/>
        <a:p>
          <a:endParaRPr lang="tr" sz="2100"/>
        </a:p>
      </dgm:t>
    </dgm:pt>
    <dgm:pt modelId="{5D92D247-FB78-4075-80EA-04B6A0571AA5}">
      <dgm:prSet phldrT="[Text]" custT="1"/>
      <dgm:spPr>
        <a:solidFill>
          <a:srgbClr val="2F618F"/>
        </a:solidFill>
      </dgm:spPr>
      <dgm:t>
        <a:bodyPr/>
        <a:lstStyle/>
        <a:p>
          <a:pPr algn="ctr" rtl="0"/>
          <a:r>
            <a:rPr lang="tr" sz="2100" b="1" i="0" u="none" baseline="0"/>
            <a:t>Talebin içeriği</a:t>
          </a:r>
          <a:endParaRPr lang="tr" sz="2100" b="1" dirty="0"/>
        </a:p>
      </dgm:t>
    </dgm:pt>
    <dgm:pt modelId="{EA9B5474-DDD6-4F8C-ACF7-0E9474452DE5}" type="parTrans" cxnId="{831EAA11-C43D-4068-A716-60CCCD752FB2}">
      <dgm:prSet/>
      <dgm:spPr/>
      <dgm:t>
        <a:bodyPr/>
        <a:lstStyle/>
        <a:p>
          <a:endParaRPr lang="tr" sz="2100"/>
        </a:p>
      </dgm:t>
    </dgm:pt>
    <dgm:pt modelId="{41B3314E-69B3-4078-B431-7A7CB80FBE33}" type="sibTrans" cxnId="{831EAA11-C43D-4068-A716-60CCCD752FB2}">
      <dgm:prSet/>
      <dgm:spPr/>
      <dgm:t>
        <a:bodyPr/>
        <a:lstStyle/>
        <a:p>
          <a:endParaRPr lang="tr" sz="2100"/>
        </a:p>
      </dgm:t>
    </dgm:pt>
    <dgm:pt modelId="{75F8A651-A7C2-48D9-808A-E0FFEA9518D9}">
      <dgm:prSet phldrT="[Text]" custT="1"/>
      <dgm:spPr/>
      <dgm:t>
        <a:bodyPr/>
        <a:lstStyle/>
        <a:p>
          <a:pPr algn="ctr" rtl="0"/>
          <a:r>
            <a:rPr lang="tr" sz="2100" b="1" i="0" u="none" baseline="0"/>
            <a:t>Ne, neden, kim, ne zaman, nerede?</a:t>
          </a:r>
          <a:endParaRPr lang="tr" sz="2100" b="1" dirty="0"/>
        </a:p>
      </dgm:t>
    </dgm:pt>
    <dgm:pt modelId="{2B5F7D4E-F52F-4897-A13F-3E31CD452B32}" type="parTrans" cxnId="{4979FBBC-F0A7-4952-83D9-21BB7E40B428}">
      <dgm:prSet/>
      <dgm:spPr/>
      <dgm:t>
        <a:bodyPr/>
        <a:lstStyle/>
        <a:p>
          <a:endParaRPr lang="tr" sz="2100"/>
        </a:p>
      </dgm:t>
    </dgm:pt>
    <dgm:pt modelId="{C5A0A913-2672-4A97-86A8-E12088D7D14F}" type="sibTrans" cxnId="{4979FBBC-F0A7-4952-83D9-21BB7E40B428}">
      <dgm:prSet/>
      <dgm:spPr/>
      <dgm:t>
        <a:bodyPr/>
        <a:lstStyle/>
        <a:p>
          <a:endParaRPr lang="tr" sz="2100"/>
        </a:p>
      </dgm:t>
    </dgm:pt>
    <dgm:pt modelId="{A36D20B0-06E8-4224-A950-B6E62CB3FFA0}">
      <dgm:prSet phldrT="[Text]" custT="1"/>
      <dgm:spPr>
        <a:solidFill>
          <a:srgbClr val="2F618F"/>
        </a:solidFill>
      </dgm:spPr>
      <dgm:t>
        <a:bodyPr/>
        <a:lstStyle/>
        <a:p>
          <a:pPr algn="ctr" rtl="0"/>
          <a:r>
            <a:rPr lang="tr" sz="2100" b="1" i="0" u="none" baseline="0"/>
            <a:t>Koruma önlemleri</a:t>
          </a:r>
          <a:endParaRPr lang="tr" sz="2100" b="1" dirty="0"/>
        </a:p>
      </dgm:t>
    </dgm:pt>
    <dgm:pt modelId="{EEE4A91A-5A19-4EB6-B0DB-F92136B5BBDA}" type="parTrans" cxnId="{19DC7568-F8C6-4AC0-9BA9-CB3E72F43016}">
      <dgm:prSet/>
      <dgm:spPr/>
      <dgm:t>
        <a:bodyPr/>
        <a:lstStyle/>
        <a:p>
          <a:endParaRPr lang="tr" sz="2100"/>
        </a:p>
      </dgm:t>
    </dgm:pt>
    <dgm:pt modelId="{54668624-3071-4B1B-A7B4-B3599924663C}" type="sibTrans" cxnId="{19DC7568-F8C6-4AC0-9BA9-CB3E72F43016}">
      <dgm:prSet/>
      <dgm:spPr/>
      <dgm:t>
        <a:bodyPr/>
        <a:lstStyle/>
        <a:p>
          <a:endParaRPr lang="tr" sz="2100"/>
        </a:p>
      </dgm:t>
    </dgm:pt>
    <dgm:pt modelId="{40A053CC-BC28-4080-943A-767C8E120CC0}">
      <dgm:prSet phldrT="[Text]" custT="1"/>
      <dgm:spPr/>
      <dgm:t>
        <a:bodyPr/>
        <a:lstStyle/>
        <a:p>
          <a:pPr algn="ctr" rtl="0"/>
          <a:r>
            <a:rPr lang="tr" sz="1900" b="1" i="0" u="none" baseline="0"/>
            <a:t>Ret gerekçeleri</a:t>
          </a:r>
          <a:endParaRPr lang="tr" sz="1900" b="1" dirty="0"/>
        </a:p>
      </dgm:t>
    </dgm:pt>
    <dgm:pt modelId="{0E8DEE90-6B2B-4EE5-9488-F8AACDDD53EE}" type="parTrans" cxnId="{BAC2C3AD-FD08-4A5C-906B-006F685A0A40}">
      <dgm:prSet/>
      <dgm:spPr/>
      <dgm:t>
        <a:bodyPr/>
        <a:lstStyle/>
        <a:p>
          <a:endParaRPr lang="tr" sz="2100"/>
        </a:p>
      </dgm:t>
    </dgm:pt>
    <dgm:pt modelId="{BA06C24D-6FE8-43FC-9D5E-0436D9138BD1}" type="sibTrans" cxnId="{BAC2C3AD-FD08-4A5C-906B-006F685A0A40}">
      <dgm:prSet/>
      <dgm:spPr/>
      <dgm:t>
        <a:bodyPr/>
        <a:lstStyle/>
        <a:p>
          <a:endParaRPr lang="tr" sz="2100"/>
        </a:p>
      </dgm:t>
    </dgm:pt>
    <dgm:pt modelId="{D1C491F7-C6F2-452C-ABA8-CA087C267FC6}" type="pres">
      <dgm:prSet presAssocID="{3C018D3C-0F91-4A08-90F6-BB16C7CF8F8E}" presName="rootnode" presStyleCnt="0">
        <dgm:presLayoutVars>
          <dgm:chMax/>
          <dgm:chPref/>
          <dgm:dir/>
          <dgm:animLvl val="lvl"/>
        </dgm:presLayoutVars>
      </dgm:prSet>
      <dgm:spPr/>
      <dgm:t>
        <a:bodyPr/>
        <a:lstStyle/>
        <a:p>
          <a:endParaRPr lang="tr"/>
        </a:p>
      </dgm:t>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t>
        <a:bodyPr/>
        <a:lstStyle/>
        <a:p>
          <a:endParaRPr lang="tr"/>
        </a:p>
      </dgm:t>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t>
        <a:bodyPr/>
        <a:lstStyle/>
        <a:p>
          <a:endParaRPr lang="tr"/>
        </a:p>
      </dgm:t>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t>
        <a:bodyPr/>
        <a:lstStyle/>
        <a:p>
          <a:endParaRPr lang="tr"/>
        </a:p>
      </dgm:t>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t>
        <a:bodyPr/>
        <a:lstStyle/>
        <a:p>
          <a:endParaRPr lang="tr"/>
        </a:p>
      </dgm:t>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t>
        <a:bodyPr/>
        <a:lstStyle/>
        <a:p>
          <a:endParaRPr lang="tr"/>
        </a:p>
      </dgm:t>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t>
        <a:bodyPr/>
        <a:lstStyle/>
        <a:p>
          <a:endParaRPr lang="tr"/>
        </a:p>
      </dgm:t>
    </dgm:pt>
  </dgm:ptLst>
  <dgm:cxnLst>
    <dgm:cxn modelId="{E0E8C005-3AEC-4167-88B1-1634AB1C0B91}" type="presOf" srcId="{67EB3051-92A7-4139-B292-34CB9B6860A0}" destId="{B4D5EB93-611D-4038-B168-500D1B32CA56}" srcOrd="0" destOrd="0" presId="urn:microsoft.com/office/officeart/2005/8/layout/StepDownProcess"/>
    <dgm:cxn modelId="{7D80E816-8ABE-4512-9209-984A384E647E}" type="presOf" srcId="{75F8A651-A7C2-48D9-808A-E0FFEA9518D9}" destId="{A5F31CDA-115C-41E7-AE28-01F4D53E927C}"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19DC7568-F8C6-4AC0-9BA9-CB3E72F43016}" srcId="{3C018D3C-0F91-4A08-90F6-BB16C7CF8F8E}" destId="{A36D20B0-06E8-4224-A950-B6E62CB3FFA0}" srcOrd="2" destOrd="0" parTransId="{EEE4A91A-5A19-4EB6-B0DB-F92136B5BBDA}" sibTransId="{54668624-3071-4B1B-A7B4-B3599924663C}"/>
    <dgm:cxn modelId="{E349022D-13EB-4D8E-9B9B-4682AA06D704}" srcId="{3C018D3C-0F91-4A08-90F6-BB16C7CF8F8E}" destId="{67EB3051-92A7-4139-B292-34CB9B6860A0}" srcOrd="0" destOrd="0" parTransId="{79E9A809-BA37-4853-AA8E-39C2539F98BB}" sibTransId="{493AE93D-B296-4EF7-A9A2-2B322187866D}"/>
    <dgm:cxn modelId="{E827E446-742D-4C0D-9087-E35DF9F46A40}" type="presOf" srcId="{5D92D247-FB78-4075-80EA-04B6A0571AA5}" destId="{D73EB49A-F08A-4ADC-BCC6-8D88F76D62B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831EAA11-C43D-4068-A716-60CCCD752FB2}" srcId="{3C018D3C-0F91-4A08-90F6-BB16C7CF8F8E}" destId="{5D92D247-FB78-4075-80EA-04B6A0571AA5}" srcOrd="1" destOrd="0" parTransId="{EA9B5474-DDD6-4F8C-ACF7-0E9474452DE5}" sibTransId="{41B3314E-69B3-4078-B431-7A7CB80FBE33}"/>
    <dgm:cxn modelId="{CE0A545B-792E-4016-A259-355AAE070DC8}" type="presOf" srcId="{3C018D3C-0F91-4A08-90F6-BB16C7CF8F8E}" destId="{D1C491F7-C6F2-452C-ABA8-CA087C267FC6}" srcOrd="0" destOrd="0" presId="urn:microsoft.com/office/officeart/2005/8/layout/StepDownProcess"/>
    <dgm:cxn modelId="{D8E27974-A339-4A1C-A777-3E55B5081739}" type="presOf" srcId="{40A053CC-BC28-4080-943A-767C8E120CC0}" destId="{C5C71605-FA8E-47E8-9A57-50CBF5B28BB8}"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4979FBBC-F0A7-4952-83D9-21BB7E40B428}" srcId="{5D92D247-FB78-4075-80EA-04B6A0571AA5}" destId="{75F8A651-A7C2-48D9-808A-E0FFEA9518D9}" srcOrd="0" destOrd="0" parTransId="{2B5F7D4E-F52F-4897-A13F-3E31CD452B32}" sibTransId="{C5A0A913-2672-4A97-86A8-E12088D7D14F}"/>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pPr algn="ctr" rtl="0"/>
          <a:r>
            <a:rPr lang="tr" b="1" i="0" u="none" baseline="0"/>
            <a:t>A ülkesinden gönderilen bilgiler</a:t>
          </a:r>
          <a:endParaRPr lang="tr" b="1" dirty="0"/>
        </a:p>
      </dgm:t>
    </dgm:pt>
    <dgm:pt modelId="{DF4FB64B-4450-4476-87CB-37AAAAEAF066}" type="parTrans" cxnId="{A851C7E4-171A-43D0-9470-575580D8F075}">
      <dgm:prSet/>
      <dgm:spPr/>
      <dgm:t>
        <a:bodyPr/>
        <a:lstStyle/>
        <a:p>
          <a:endParaRPr lang="tr"/>
        </a:p>
      </dgm:t>
    </dgm:pt>
    <dgm:pt modelId="{D8EC43DE-F0ED-4306-8402-ACDF80100405}" type="sibTrans" cxnId="{A851C7E4-171A-43D0-9470-575580D8F075}">
      <dgm:prSet/>
      <dgm:spPr>
        <a:solidFill>
          <a:srgbClr val="91A6B8"/>
        </a:solidFill>
      </dgm:spPr>
      <dgm:t>
        <a:bodyPr/>
        <a:lstStyle/>
        <a:p>
          <a:endParaRPr lang="tr"/>
        </a:p>
      </dgm:t>
    </dgm:pt>
    <dgm:pt modelId="{CD231E6B-939C-434B-9CDC-CB74ED5C27CA}">
      <dgm:prSet phldrT="[Text]"/>
      <dgm:spPr>
        <a:solidFill>
          <a:srgbClr val="2F618F"/>
        </a:solidFill>
      </dgm:spPr>
      <dgm:t>
        <a:bodyPr/>
        <a:lstStyle/>
        <a:p>
          <a:pPr algn="ctr" rtl="0"/>
          <a:r>
            <a:rPr lang="tr" b="1" i="0" u="none" baseline="0">
              <a:solidFill>
                <a:srgbClr val="FFFF00"/>
              </a:solidFill>
            </a:rPr>
            <a:t>B ülkesindeki aktarma sunucusu</a:t>
          </a:r>
          <a:endParaRPr lang="tr" b="1" dirty="0">
            <a:solidFill>
              <a:srgbClr val="FFFF00"/>
            </a:solidFill>
          </a:endParaRPr>
        </a:p>
      </dgm:t>
    </dgm:pt>
    <dgm:pt modelId="{DD482E24-033C-4449-8960-15A6DE00255B}" type="parTrans" cxnId="{602F3C22-85A0-48A4-AAA0-C34904450974}">
      <dgm:prSet/>
      <dgm:spPr/>
      <dgm:t>
        <a:bodyPr/>
        <a:lstStyle/>
        <a:p>
          <a:endParaRPr lang="tr"/>
        </a:p>
      </dgm:t>
    </dgm:pt>
    <dgm:pt modelId="{1605DF09-B689-440D-A8F7-8A0DDE38192F}" type="sibTrans" cxnId="{602F3C22-85A0-48A4-AAA0-C34904450974}">
      <dgm:prSet/>
      <dgm:spPr>
        <a:solidFill>
          <a:srgbClr val="91A6B8"/>
        </a:solidFill>
      </dgm:spPr>
      <dgm:t>
        <a:bodyPr/>
        <a:lstStyle/>
        <a:p>
          <a:endParaRPr lang="tr"/>
        </a:p>
      </dgm:t>
    </dgm:pt>
    <dgm:pt modelId="{54F52897-B747-4F08-A43F-62CD1150A1C7}">
      <dgm:prSet phldrT="[Text]"/>
      <dgm:spPr>
        <a:solidFill>
          <a:srgbClr val="2F618F"/>
        </a:solidFill>
      </dgm:spPr>
      <dgm:t>
        <a:bodyPr/>
        <a:lstStyle/>
        <a:p>
          <a:pPr algn="ctr" rtl="0"/>
          <a:r>
            <a:rPr lang="tr" b="1" i="0" u="none" baseline="0"/>
            <a:t>C ülkesinde alınan bilgiler</a:t>
          </a:r>
          <a:endParaRPr lang="tr" b="1" dirty="0"/>
        </a:p>
      </dgm:t>
    </dgm:pt>
    <dgm:pt modelId="{79CC8503-680C-4BAD-BCD9-F5CBAE75EF89}" type="parTrans" cxnId="{FC4BE7F9-11E9-48CC-AA79-420B5E88C547}">
      <dgm:prSet/>
      <dgm:spPr/>
      <dgm:t>
        <a:bodyPr/>
        <a:lstStyle/>
        <a:p>
          <a:endParaRPr lang="tr"/>
        </a:p>
      </dgm:t>
    </dgm:pt>
    <dgm:pt modelId="{DF958E0E-E0DB-436A-A0EF-AD61AD7EC53B}" type="sibTrans" cxnId="{FC4BE7F9-11E9-48CC-AA79-420B5E88C547}">
      <dgm:prSet/>
      <dgm:spPr/>
      <dgm:t>
        <a:bodyPr/>
        <a:lstStyle/>
        <a:p>
          <a:endParaRPr lang="tr"/>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t>
        <a:bodyPr/>
        <a:lstStyle/>
        <a:p>
          <a:endParaRPr lang="tr"/>
        </a:p>
      </dgm:t>
    </dgm:pt>
    <dgm:pt modelId="{66314F9B-10CF-44C6-A95B-6D106D205273}" type="pres">
      <dgm:prSet presAssocID="{D8EC43DE-F0ED-4306-8402-ACDF80100405}" presName="sibTrans" presStyleLbl="sibTrans2D1" presStyleIdx="0" presStyleCnt="2"/>
      <dgm:spPr/>
      <dgm:t>
        <a:bodyPr/>
        <a:lstStyle/>
        <a:p>
          <a:endParaRPr lang="tr"/>
        </a:p>
      </dgm:t>
    </dgm:pt>
    <dgm:pt modelId="{239083C5-3C4C-4A27-AC35-DA09DABF6434}" type="pres">
      <dgm:prSet presAssocID="{D8EC43DE-F0ED-4306-8402-ACDF80100405}" presName="connectorText" presStyleLbl="sibTrans2D1" presStyleIdx="0" presStyleCnt="2"/>
      <dgm:spPr/>
      <dgm:t>
        <a:bodyPr/>
        <a:lstStyle/>
        <a:p>
          <a:endParaRPr lang="tr"/>
        </a:p>
      </dgm:t>
    </dgm:pt>
    <dgm:pt modelId="{9ABA3D6E-65D8-49C4-AABD-F1758CEAA15B}" type="pres">
      <dgm:prSet presAssocID="{CD231E6B-939C-434B-9CDC-CB74ED5C27CA}" presName="node" presStyleLbl="node1" presStyleIdx="1" presStyleCnt="3">
        <dgm:presLayoutVars>
          <dgm:bulletEnabled val="1"/>
        </dgm:presLayoutVars>
      </dgm:prSet>
      <dgm:spPr/>
      <dgm:t>
        <a:bodyPr/>
        <a:lstStyle/>
        <a:p>
          <a:endParaRPr lang="tr"/>
        </a:p>
      </dgm:t>
    </dgm:pt>
    <dgm:pt modelId="{41C79047-15CF-4FFE-BEF8-7E421503F124}" type="pres">
      <dgm:prSet presAssocID="{1605DF09-B689-440D-A8F7-8A0DDE38192F}" presName="sibTrans" presStyleLbl="sibTrans2D1" presStyleIdx="1" presStyleCnt="2"/>
      <dgm:spPr/>
      <dgm:t>
        <a:bodyPr/>
        <a:lstStyle/>
        <a:p>
          <a:endParaRPr lang="tr"/>
        </a:p>
      </dgm:t>
    </dgm:pt>
    <dgm:pt modelId="{5E546C62-3D0C-4375-A5B9-DB1AF73E0FED}" type="pres">
      <dgm:prSet presAssocID="{1605DF09-B689-440D-A8F7-8A0DDE38192F}" presName="connectorText" presStyleLbl="sibTrans2D1" presStyleIdx="1" presStyleCnt="2"/>
      <dgm:spPr/>
      <dgm:t>
        <a:bodyPr/>
        <a:lstStyle/>
        <a:p>
          <a:endParaRPr lang="tr"/>
        </a:p>
      </dgm:t>
    </dgm:pt>
    <dgm:pt modelId="{62574373-2E21-446F-959B-D8FA026EBE7F}" type="pres">
      <dgm:prSet presAssocID="{54F52897-B747-4F08-A43F-62CD1150A1C7}" presName="node" presStyleLbl="node1" presStyleIdx="2" presStyleCnt="3">
        <dgm:presLayoutVars>
          <dgm:bulletEnabled val="1"/>
        </dgm:presLayoutVars>
      </dgm:prSet>
      <dgm:spPr/>
      <dgm:t>
        <a:bodyPr/>
        <a:lstStyle/>
        <a:p>
          <a:endParaRPr lang="tr"/>
        </a:p>
      </dgm:t>
    </dgm:pt>
  </dgm:ptLst>
  <dgm:cxnLst>
    <dgm:cxn modelId="{FC4BE7F9-11E9-48CC-AA79-420B5E88C547}" srcId="{CCB0F65B-9F91-406A-90CB-6785F6808F2D}" destId="{54F52897-B747-4F08-A43F-62CD1150A1C7}" srcOrd="2" destOrd="0" parTransId="{79CC8503-680C-4BAD-BCD9-F5CBAE75EF89}" sibTransId="{DF958E0E-E0DB-436A-A0EF-AD61AD7EC53B}"/>
    <dgm:cxn modelId="{DC28793A-D1BB-4B6A-9408-6D16412EC006}" type="presOf" srcId="{1605DF09-B689-440D-A8F7-8A0DDE38192F}" destId="{5E546C62-3D0C-4375-A5B9-DB1AF73E0FED}" srcOrd="1"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59EDA668-AC13-41F3-A9FA-FFECCD0A5792}" type="presOf" srcId="{D8EC43DE-F0ED-4306-8402-ACDF80100405}" destId="{239083C5-3C4C-4A27-AC35-DA09DABF6434}" srcOrd="1"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6189531A-B95A-4923-9310-66D2A3176B89}" type="presOf" srcId="{1605DF09-B689-440D-A8F7-8A0DDE38192F}" destId="{41C79047-15CF-4FFE-BEF8-7E421503F124}" srcOrd="0" destOrd="0" presId="urn:microsoft.com/office/officeart/2005/8/layout/process1"/>
    <dgm:cxn modelId="{9C5C47B9-62EA-4F19-B7A6-AE74B4038311}" type="presOf" srcId="{CCB0F65B-9F91-406A-90CB-6785F6808F2D}" destId="{B6F4850D-E4E6-4EF7-BA16-947C9E7BAD22}" srcOrd="0" destOrd="0" presId="urn:microsoft.com/office/officeart/2005/8/layout/process1"/>
    <dgm:cxn modelId="{31840526-B15A-4629-9BB0-0B39CB78A16C}" type="presOf" srcId="{D8EC43DE-F0ED-4306-8402-ACDF80100405}" destId="{66314F9B-10CF-44C6-A95B-6D106D205273}" srcOrd="0" destOrd="0" presId="urn:microsoft.com/office/officeart/2005/8/layout/process1"/>
    <dgm:cxn modelId="{377230FF-2C64-4C61-B6D7-68498E03313F}" type="presOf" srcId="{F1CEAA09-6E04-4169-A989-51DA223B1AE2}" destId="{35A29870-0D19-40B0-B764-1D224889547E}" srcOrd="0"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02CA5A40-8A14-4723-8DA8-1CB47E2240B7}" type="presOf" srcId="{54F52897-B747-4F08-A43F-62CD1150A1C7}" destId="{62574373-2E21-446F-959B-D8FA026EBE7F}"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pPr algn="ctr" rtl="0"/>
          <a:r>
            <a:rPr lang="tr" sz="2500" b="1" i="0" u="none" baseline="0"/>
            <a:t>Kolluk kuvvetlerinin</a:t>
          </a:r>
        </a:p>
        <a:p>
          <a:pPr algn="ctr" rtl="0"/>
          <a:r>
            <a:rPr lang="tr" sz="2500" b="1" i="0" u="none" baseline="0"/>
            <a:t> teklifi</a:t>
          </a:r>
        </a:p>
      </dgm:t>
    </dgm:pt>
    <dgm:pt modelId="{BC68609A-B6B8-B644-9138-4E0BFF105ECD}" type="parTrans" cxnId="{3092243B-08A2-0044-84A1-685944038A1F}">
      <dgm:prSet/>
      <dgm:spPr/>
      <dgm:t>
        <a:bodyPr/>
        <a:lstStyle/>
        <a:p>
          <a:endParaRPr lang="tr"/>
        </a:p>
      </dgm:t>
    </dgm:pt>
    <dgm:pt modelId="{FDC3CB59-829A-C84B-B579-8B9002EFB2A7}" type="sibTrans" cxnId="{3092243B-08A2-0044-84A1-685944038A1F}">
      <dgm:prSet/>
      <dgm:spPr>
        <a:solidFill>
          <a:srgbClr val="91A6B8"/>
        </a:solidFill>
      </dgm:spPr>
      <dgm:t>
        <a:bodyPr/>
        <a:lstStyle/>
        <a:p>
          <a:endParaRPr lang="tr"/>
        </a:p>
      </dgm:t>
    </dgm:pt>
    <dgm:pt modelId="{FBFCC004-16C3-1C4C-AE98-8809FF704719}">
      <dgm:prSet phldrT="[Text]" custT="1"/>
      <dgm:spPr>
        <a:solidFill>
          <a:srgbClr val="2F618F"/>
        </a:solidFill>
      </dgm:spPr>
      <dgm:t>
        <a:bodyPr/>
        <a:lstStyle/>
        <a:p>
          <a:pPr algn="ctr" rtl="0"/>
          <a:r>
            <a:rPr lang="tr" sz="2500" b="1" i="0" u="none" baseline="0"/>
            <a:t>Diğer Ülkede Savcılık veya Mahkeme Emri</a:t>
          </a:r>
        </a:p>
      </dgm:t>
    </dgm:pt>
    <dgm:pt modelId="{16F6BE10-67EA-FF4B-9D7B-2AA452608E46}" type="parTrans" cxnId="{AF7295FA-02AE-7347-BC2B-6C8EBB48AB65}">
      <dgm:prSet/>
      <dgm:spPr/>
      <dgm:t>
        <a:bodyPr/>
        <a:lstStyle/>
        <a:p>
          <a:endParaRPr lang="tr"/>
        </a:p>
      </dgm:t>
    </dgm:pt>
    <dgm:pt modelId="{7038ADFC-0E27-1B49-8658-6394F010896A}" type="sibTrans" cxnId="{AF7295FA-02AE-7347-BC2B-6C8EBB48AB65}">
      <dgm:prSet/>
      <dgm:spPr>
        <a:solidFill>
          <a:srgbClr val="91A6B8"/>
        </a:solidFill>
      </dgm:spPr>
      <dgm:t>
        <a:bodyPr/>
        <a:lstStyle/>
        <a:p>
          <a:endParaRPr lang="tr"/>
        </a:p>
      </dgm:t>
    </dgm:pt>
    <dgm:pt modelId="{B817E51B-5347-A54F-94F0-8C2DEC193D04}">
      <dgm:prSet phldrT="[Text]"/>
      <dgm:spPr>
        <a:solidFill>
          <a:srgbClr val="2F618F"/>
        </a:solidFill>
      </dgm:spPr>
      <dgm:t>
        <a:bodyPr/>
        <a:lstStyle/>
        <a:p>
          <a:pPr algn="ctr" rtl="0"/>
          <a:r>
            <a:rPr lang="tr" b="1" i="0" u="none" baseline="0"/>
            <a:t>İSS uygulaması</a:t>
          </a:r>
        </a:p>
      </dgm:t>
    </dgm:pt>
    <dgm:pt modelId="{447C4BF7-F03D-984C-BFC2-B44166D8C519}" type="parTrans" cxnId="{9B417129-DC17-3A41-B949-F70FB8661828}">
      <dgm:prSet/>
      <dgm:spPr/>
      <dgm:t>
        <a:bodyPr/>
        <a:lstStyle/>
        <a:p>
          <a:endParaRPr lang="tr"/>
        </a:p>
      </dgm:t>
    </dgm:pt>
    <dgm:pt modelId="{CC6911FD-9181-3E4D-A024-52DBEDEE6FDA}" type="sibTrans" cxnId="{9B417129-DC17-3A41-B949-F70FB8661828}">
      <dgm:prSet/>
      <dgm:spPr/>
      <dgm:t>
        <a:bodyPr/>
        <a:lstStyle/>
        <a:p>
          <a:endParaRPr lang="tr"/>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t>
        <a:bodyPr/>
        <a:lstStyle/>
        <a:p>
          <a:endParaRPr lang="tr"/>
        </a:p>
      </dgm:t>
    </dgm:pt>
    <dgm:pt modelId="{575B4603-DEF0-5541-83A2-96EE904E758D}" type="pres">
      <dgm:prSet presAssocID="{FDC3CB59-829A-C84B-B579-8B9002EFB2A7}" presName="sibTrans" presStyleLbl="sibTrans2D1" presStyleIdx="0" presStyleCnt="2"/>
      <dgm:spPr/>
      <dgm:t>
        <a:bodyPr/>
        <a:lstStyle/>
        <a:p>
          <a:endParaRPr lang="tr"/>
        </a:p>
      </dgm:t>
    </dgm:pt>
    <dgm:pt modelId="{38921681-A46C-2E46-A28A-EE209F7DFF8E}" type="pres">
      <dgm:prSet presAssocID="{FDC3CB59-829A-C84B-B579-8B9002EFB2A7}" presName="connectorText" presStyleLbl="sibTrans2D1" presStyleIdx="0" presStyleCnt="2"/>
      <dgm:spPr/>
      <dgm:t>
        <a:bodyPr/>
        <a:lstStyle/>
        <a:p>
          <a:endParaRPr lang="tr"/>
        </a:p>
      </dgm:t>
    </dgm:pt>
    <dgm:pt modelId="{0208B717-D5D6-D14D-9793-A6B9B85D6CE5}" type="pres">
      <dgm:prSet presAssocID="{FBFCC004-16C3-1C4C-AE98-8809FF704719}" presName="node" presStyleLbl="node1" presStyleIdx="1" presStyleCnt="3">
        <dgm:presLayoutVars>
          <dgm:bulletEnabled val="1"/>
        </dgm:presLayoutVars>
      </dgm:prSet>
      <dgm:spPr/>
      <dgm:t>
        <a:bodyPr/>
        <a:lstStyle/>
        <a:p>
          <a:endParaRPr lang="tr"/>
        </a:p>
      </dgm:t>
    </dgm:pt>
    <dgm:pt modelId="{2D7682A1-F91C-7942-AF4D-3E91EBC211EA}" type="pres">
      <dgm:prSet presAssocID="{7038ADFC-0E27-1B49-8658-6394F010896A}" presName="sibTrans" presStyleLbl="sibTrans2D1" presStyleIdx="1" presStyleCnt="2"/>
      <dgm:spPr/>
      <dgm:t>
        <a:bodyPr/>
        <a:lstStyle/>
        <a:p>
          <a:endParaRPr lang="tr"/>
        </a:p>
      </dgm:t>
    </dgm:pt>
    <dgm:pt modelId="{0CDFECCB-DBA2-8B4B-9BDF-F313F7BF9897}" type="pres">
      <dgm:prSet presAssocID="{7038ADFC-0E27-1B49-8658-6394F010896A}" presName="connectorText" presStyleLbl="sibTrans2D1" presStyleIdx="1" presStyleCnt="2"/>
      <dgm:spPr/>
      <dgm:t>
        <a:bodyPr/>
        <a:lstStyle/>
        <a:p>
          <a:endParaRPr lang="tr"/>
        </a:p>
      </dgm:t>
    </dgm:pt>
    <dgm:pt modelId="{CB3D899A-8E9B-E840-8698-AEB53FA7A099}" type="pres">
      <dgm:prSet presAssocID="{B817E51B-5347-A54F-94F0-8C2DEC193D04}" presName="node" presStyleLbl="node1" presStyleIdx="2" presStyleCnt="3">
        <dgm:presLayoutVars>
          <dgm:bulletEnabled val="1"/>
        </dgm:presLayoutVars>
      </dgm:prSet>
      <dgm:spPr/>
      <dgm:t>
        <a:bodyPr/>
        <a:lstStyle/>
        <a:p>
          <a:endParaRPr lang="tr"/>
        </a:p>
      </dgm:t>
    </dgm:pt>
  </dgm:ptLst>
  <dgm:cxnLst>
    <dgm:cxn modelId="{272C68AC-CC18-A442-8C3C-93A1118D1EF8}" type="presOf" srcId="{7038ADFC-0E27-1B49-8658-6394F010896A}" destId="{0CDFECCB-DBA2-8B4B-9BDF-F313F7BF9897}" srcOrd="1"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E4C7A0F8-09A4-4E48-9DF7-DE9389B1C73C}" type="presOf" srcId="{B817E51B-5347-A54F-94F0-8C2DEC193D04}" destId="{CB3D899A-8E9B-E840-8698-AEB53FA7A099}" srcOrd="0" destOrd="0" presId="urn:microsoft.com/office/officeart/2005/8/layout/process1"/>
    <dgm:cxn modelId="{AF7295FA-02AE-7347-BC2B-6C8EBB48AB65}" srcId="{851E8B54-F15E-144E-8D2F-9EAF10BA117C}" destId="{FBFCC004-16C3-1C4C-AE98-8809FF704719}" srcOrd="1" destOrd="0" parTransId="{16F6BE10-67EA-FF4B-9D7B-2AA452608E46}" sibTransId="{7038ADFC-0E27-1B49-8658-6394F010896A}"/>
    <dgm:cxn modelId="{4B18659F-5DC0-1E43-B75D-4A24A7325BD1}" type="presOf" srcId="{AE7104CB-758D-EC41-8609-61191BFE3C03}" destId="{5C4F47A9-DF52-E94A-9314-84A0DE05EE87}" srcOrd="0"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6AF18147-3EC6-2B42-B0B6-5034FA52D517}" type="presOf" srcId="{FDC3CB59-829A-C84B-B579-8B9002EFB2A7}" destId="{575B4603-DEF0-5541-83A2-96EE904E758D}"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3C0EDD2F-B444-2D44-A133-893E970273CF}" type="presOf" srcId="{851E8B54-F15E-144E-8D2F-9EAF10BA117C}" destId="{CA3B3DD8-C9D2-B246-BC8F-382A89A4400F}" srcOrd="0" destOrd="0" presId="urn:microsoft.com/office/officeart/2005/8/layout/process1"/>
    <dgm:cxn modelId="{9B417129-DC17-3A41-B949-F70FB8661828}" srcId="{851E8B54-F15E-144E-8D2F-9EAF10BA117C}" destId="{B817E51B-5347-A54F-94F0-8C2DEC193D04}" srcOrd="2" destOrd="0" parTransId="{447C4BF7-F03D-984C-BFC2-B44166D8C519}" sibTransId="{CC6911FD-9181-3E4D-A024-52DBEDEE6FDA}"/>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rtl="0">
            <a:lnSpc>
              <a:spcPct val="90000"/>
            </a:lnSpc>
            <a:spcBef>
              <a:spcPct val="0"/>
            </a:spcBef>
            <a:spcAft>
              <a:spcPct val="35000"/>
            </a:spcAft>
          </a:pPr>
          <a:r>
            <a:rPr lang="tr" sz="2800" b="0" i="0" u="none" kern="1200" baseline="0" dirty="0"/>
            <a:t>En geniş </a:t>
          </a:r>
          <a:r>
            <a:rPr lang="tr" sz="2800" b="0" i="0" u="none" kern="1200" baseline="0" dirty="0" smtClean="0"/>
            <a:t>MLA</a:t>
          </a:r>
          <a:endParaRPr lang="tr" sz="2800" kern="1200" dirty="0"/>
        </a:p>
      </dsp:txBody>
      <dsp:txXfrm>
        <a:off x="2617" y="2107838"/>
        <a:ext cx="3188821"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rtl="0">
            <a:lnSpc>
              <a:spcPct val="90000"/>
            </a:lnSpc>
            <a:spcBef>
              <a:spcPct val="0"/>
            </a:spcBef>
            <a:spcAft>
              <a:spcPct val="35000"/>
            </a:spcAft>
          </a:pPr>
          <a:r>
            <a:rPr lang="tr" sz="2700" b="0" i="0" u="none" kern="1200" baseline="0" dirty="0"/>
            <a:t>Mevzuatın uygulanması</a:t>
          </a:r>
          <a:endParaRPr lang="tr" sz="2700" kern="1200" dirty="0"/>
        </a:p>
      </dsp:txBody>
      <dsp:txXfrm>
        <a:off x="2872556" y="2107838"/>
        <a:ext cx="3188821"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rtl="0">
            <a:lnSpc>
              <a:spcPct val="90000"/>
            </a:lnSpc>
            <a:spcBef>
              <a:spcPct val="0"/>
            </a:spcBef>
            <a:spcAft>
              <a:spcPct val="35000"/>
            </a:spcAft>
          </a:pPr>
          <a:r>
            <a:rPr lang="tr" sz="2700" b="0" i="0" u="none" kern="1200" baseline="0"/>
            <a:t>Hızlandırma</a:t>
          </a:r>
          <a:endParaRPr lang="tr" sz="2700" kern="1200" dirty="0"/>
        </a:p>
      </dsp:txBody>
      <dsp:txXfrm>
        <a:off x="5742495" y="2107838"/>
        <a:ext cx="3188821" cy="12755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 sz="1700" b="1" i="0" u="none" kern="1200" baseline="0"/>
            <a:t>A ülkesi olası bir suç hakkındaki kolluk kuvveti bilgilerini e-postayla gönderir</a:t>
          </a:r>
          <a:endParaRPr lang="tr" sz="1700" b="1" kern="1200" dirty="0"/>
        </a:p>
      </dsp:txBody>
      <dsp:txXfrm>
        <a:off x="3004" y="1643123"/>
        <a:ext cx="1991377" cy="199137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tr" sz="1900" kern="1200"/>
        </a:p>
      </dsp:txBody>
      <dsp:txXfrm>
        <a:off x="2156081" y="2061310"/>
        <a:ext cx="1154998" cy="1154998"/>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 sz="1700" b="1" i="0" u="none" kern="1200" baseline="0"/>
            <a:t>B ülkesi bilgileri alır ve yerel soruşturma öncesinde olguları kontrol eder</a:t>
          </a:r>
          <a:endParaRPr lang="tr" sz="1700" b="1" kern="1200" dirty="0"/>
        </a:p>
      </dsp:txBody>
      <dsp:txXfrm>
        <a:off x="3472780" y="1643123"/>
        <a:ext cx="1991377" cy="199137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tr" sz="4800" kern="1200"/>
        </a:p>
      </dsp:txBody>
      <dsp:txXfrm>
        <a:off x="5625857" y="2061310"/>
        <a:ext cx="1154998" cy="115499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tr" sz="1600" b="1" i="0" u="none" kern="1200" baseline="0"/>
            <a:t>B ülkesi bilgilerin doğru olduğunu tespit eder ve tam soruşturma başlatır</a:t>
          </a:r>
          <a:endParaRPr lang="tr" sz="1600" b="1" kern="1200" dirty="0"/>
        </a:p>
      </dsp:txBody>
      <dsp:txXfrm>
        <a:off x="6942556" y="1643123"/>
        <a:ext cx="1991377" cy="199137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Merkezi Makam</a:t>
          </a:r>
          <a:endParaRPr lang="tr" sz="2600" kern="1200" dirty="0"/>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Antlaşmalar</a:t>
          </a:r>
          <a:endParaRPr lang="tr" sz="2600" kern="1200" dirty="0"/>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Ret gerekçeleri</a:t>
          </a:r>
          <a:endParaRPr lang="tr" sz="2600" kern="1200" dirty="0"/>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Bilgilendirme</a:t>
          </a:r>
          <a:endParaRPr lang="tr" sz="2600" kern="1200" dirty="0"/>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Doğrudan işbirliği</a:t>
          </a:r>
          <a:endParaRPr lang="tr" sz="2600" kern="1200" dirty="0"/>
        </a:p>
      </dsp:txBody>
      <dsp:txXfrm>
        <a:off x="2032992" y="2844006"/>
        <a:ext cx="2030015" cy="121800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 sz="2300" b="1" i="0" u="none" kern="1200" baseline="0"/>
            <a:t>A ülkesinden gönderilen bilgiler</a:t>
          </a:r>
          <a:endParaRPr lang="tr" sz="2300" b="1" kern="1200" dirty="0"/>
        </a:p>
      </dsp:txBody>
      <dsp:txXfrm>
        <a:off x="6764" y="1425473"/>
        <a:ext cx="2021753" cy="1213052"/>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tr" sz="1900" kern="1200"/>
        </a:p>
      </dsp:txBody>
      <dsp:txXfrm>
        <a:off x="2230693" y="1781302"/>
        <a:ext cx="428611" cy="501394"/>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 sz="2300" b="1" i="0" u="none" kern="1200" baseline="0">
              <a:solidFill>
                <a:srgbClr val="FFFF00"/>
              </a:solidFill>
            </a:rPr>
            <a:t>B ülkesindeki aktarma sunucusu</a:t>
          </a:r>
          <a:endParaRPr lang="tr" sz="2300" b="1" kern="1200" dirty="0">
            <a:solidFill>
              <a:srgbClr val="FFFF00"/>
            </a:solidFill>
          </a:endParaRPr>
        </a:p>
      </dsp:txBody>
      <dsp:txXfrm>
        <a:off x="2837219" y="1425473"/>
        <a:ext cx="2021753" cy="1213052"/>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tr" sz="1900" kern="1200"/>
        </a:p>
      </dsp:txBody>
      <dsp:txXfrm>
        <a:off x="5061148" y="1781302"/>
        <a:ext cx="428611" cy="501394"/>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 sz="2300" b="1" i="0" u="none" kern="1200" baseline="0"/>
            <a:t>C ülkesinde alınan bilgiler</a:t>
          </a:r>
          <a:endParaRPr lang="tr" sz="2300" b="1" kern="1200" dirty="0"/>
        </a:p>
      </dsp:txBody>
      <dsp:txXfrm>
        <a:off x="5667674" y="1425473"/>
        <a:ext cx="2021753" cy="121305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4F47A9-DF52-E94A-9314-84A0DE05EE87}">
      <dsp:nvSpPr>
        <dsp:cNvPr id="0" name=""/>
        <dsp:cNvSpPr/>
      </dsp:nvSpPr>
      <dsp:spPr>
        <a:xfrm>
          <a:off x="7852" y="260550"/>
          <a:ext cx="2346902" cy="1474148"/>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 sz="2500" b="1" i="0" u="none" kern="1200" baseline="0"/>
            <a:t>Kolluk kuvvetlerinin</a:t>
          </a:r>
        </a:p>
        <a:p>
          <a:pPr lvl="0" algn="ctr" defTabSz="1111250" rtl="0">
            <a:lnSpc>
              <a:spcPct val="90000"/>
            </a:lnSpc>
            <a:spcBef>
              <a:spcPct val="0"/>
            </a:spcBef>
            <a:spcAft>
              <a:spcPct val="35000"/>
            </a:spcAft>
          </a:pPr>
          <a:r>
            <a:rPr lang="tr" sz="2500" b="1" i="0" u="none" kern="1200" baseline="0"/>
            <a:t> teklifi</a:t>
          </a:r>
        </a:p>
      </dsp:txBody>
      <dsp:txXfrm>
        <a:off x="7852" y="260550"/>
        <a:ext cx="2346902" cy="1474148"/>
      </dsp:txXfrm>
    </dsp:sp>
    <dsp:sp modelId="{575B4603-DEF0-5541-83A2-96EE904E758D}">
      <dsp:nvSpPr>
        <dsp:cNvPr id="0" name=""/>
        <dsp:cNvSpPr/>
      </dsp:nvSpPr>
      <dsp:spPr>
        <a:xfrm>
          <a:off x="2589444"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tr" sz="2500" kern="1200"/>
        </a:p>
      </dsp:txBody>
      <dsp:txXfrm>
        <a:off x="2589444" y="706608"/>
        <a:ext cx="497543" cy="582031"/>
      </dsp:txXfrm>
    </dsp:sp>
    <dsp:sp modelId="{0208B717-D5D6-D14D-9793-A6B9B85D6CE5}">
      <dsp:nvSpPr>
        <dsp:cNvPr id="0" name=""/>
        <dsp:cNvSpPr/>
      </dsp:nvSpPr>
      <dsp:spPr>
        <a:xfrm>
          <a:off x="3293515" y="260550"/>
          <a:ext cx="2346902" cy="1474148"/>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 sz="2500" b="1" i="0" u="none" kern="1200" baseline="0"/>
            <a:t>Diğer Ülkede Savcılık veya Mahkeme Emri</a:t>
          </a:r>
        </a:p>
      </dsp:txBody>
      <dsp:txXfrm>
        <a:off x="3293515" y="260550"/>
        <a:ext cx="2346902" cy="1474148"/>
      </dsp:txXfrm>
    </dsp:sp>
    <dsp:sp modelId="{2D7682A1-F91C-7942-AF4D-3E91EBC211EA}">
      <dsp:nvSpPr>
        <dsp:cNvPr id="0" name=""/>
        <dsp:cNvSpPr/>
      </dsp:nvSpPr>
      <dsp:spPr>
        <a:xfrm>
          <a:off x="5875108"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tr" sz="2500" kern="1200"/>
        </a:p>
      </dsp:txBody>
      <dsp:txXfrm>
        <a:off x="5875108" y="706608"/>
        <a:ext cx="497543" cy="582031"/>
      </dsp:txXfrm>
    </dsp:sp>
    <dsp:sp modelId="{CB3D899A-8E9B-E840-8698-AEB53FA7A099}">
      <dsp:nvSpPr>
        <dsp:cNvPr id="0" name=""/>
        <dsp:cNvSpPr/>
      </dsp:nvSpPr>
      <dsp:spPr>
        <a:xfrm>
          <a:off x="6579179" y="260550"/>
          <a:ext cx="2346902" cy="1474148"/>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tr" sz="3300" b="1" i="0" u="none" kern="1200" baseline="0"/>
            <a:t>İSS uygulaması</a:t>
          </a:r>
        </a:p>
      </dsp:txBody>
      <dsp:txXfrm>
        <a:off x="6579179" y="260550"/>
        <a:ext cx="2346902" cy="14741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xmlns=""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Uzman, eğitimin içeriğini ve gündemi </a:t>
            </a:r>
            <a:r>
              <a:rPr lang="tr-TR" b="0" i="0" u="none" baseline="0" dirty="0" smtClean="0"/>
              <a:t>katılımcılara</a:t>
            </a:r>
            <a:r>
              <a:rPr lang="tr" b="0" i="0" u="none" baseline="0" dirty="0" smtClean="0"/>
              <a:t> </a:t>
            </a:r>
            <a:r>
              <a:rPr lang="tr" b="0" i="0" u="none" baseline="0" dirty="0"/>
              <a:t>kısaca sunmalıdır.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a:t>
            </a:fld>
            <a:endParaRPr lang="tr"/>
          </a:p>
        </p:txBody>
      </p:sp>
    </p:spTree>
    <p:extLst>
      <p:ext uri="{BB962C8B-B14F-4D97-AF65-F5344CB8AC3E}">
        <p14:creationId xmlns:p14="http://schemas.microsoft.com/office/powerpoint/2010/main" xmlns=""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smtClean="0"/>
              <a:t>Eğitici</a:t>
            </a:r>
            <a:r>
              <a:rPr lang="tr" b="0" i="0" u="none" baseline="0" dirty="0" smtClean="0"/>
              <a:t>, </a:t>
            </a:r>
            <a:r>
              <a:rPr lang="tr" b="0" i="0" u="none" baseline="0" dirty="0"/>
              <a:t>yabancı servis sağlayıcıları ile gerçekleştirilebilecek üç işbirliği düzeyini açıklamalıdır:</a:t>
            </a:r>
          </a:p>
          <a:p>
            <a:endParaRPr lang="tr" baseline="0" dirty="0"/>
          </a:p>
          <a:p>
            <a:pPr marL="228600" indent="-228600" algn="l" rtl="0">
              <a:buAutoNum type="arabicPeriod"/>
            </a:pPr>
            <a:r>
              <a:rPr lang="tr" b="1" i="0" u="none" baseline="0" dirty="0"/>
              <a:t>Zorunlu işbirliği:</a:t>
            </a:r>
            <a:r>
              <a:rPr lang="tr" b="0" i="0" u="none" baseline="0" dirty="0"/>
              <a:t> Bu işbirliği, karşılıklı adli yardım kanalları aracılığıyla gerçekleştirilir ve kendi iç hukukları aracılığıyla yabancı servis sağlayıcıları için zorunlu kılınır. Bir Taraf ayrıca, kendi ülkesinde hizmet sunan bir servis sağlayıcısına kendi elinde veya kontrolünde olan abone bilgilerini sunması için emir vermek üzere sunma emrine ilişkin iç usul yetkisini kullanabilir.</a:t>
            </a:r>
            <a:endParaRPr lang="tr" b="1" baseline="0" dirty="0"/>
          </a:p>
          <a:p>
            <a:pPr marL="228600" indent="-228600" algn="l" rtl="0">
              <a:buAutoNum type="arabicPeriod"/>
            </a:pPr>
            <a:r>
              <a:rPr lang="tr" b="1" i="0" u="none" baseline="0" dirty="0"/>
              <a:t>Yasal yetkiye dayanan gönüllü işbirliği: </a:t>
            </a:r>
            <a:r>
              <a:rPr lang="tr" b="0" i="0" u="none" baseline="0" dirty="0"/>
              <a:t>Bu işbirliği, yabancı servis sağlayıcıları tarafından gönüllü olarak gerçekleştirilmesine rağmen yasal olarak zorunlu bir işbirliğidir (örneğin, izinli olaraj verilere sınır ötesi erişim).</a:t>
            </a:r>
          </a:p>
          <a:p>
            <a:pPr marL="228600" indent="-228600" algn="l" rtl="0">
              <a:buAutoNum type="arabicPeriod"/>
            </a:pPr>
            <a:r>
              <a:rPr lang="tr" b="1" i="0" u="none" baseline="0" dirty="0"/>
              <a:t>Yasal yetkiden bağımsız gönüllü işbirliği: </a:t>
            </a:r>
            <a:r>
              <a:rPr lang="tr" b="0" i="0" u="none" baseline="0" dirty="0"/>
              <a:t>Bu işbirliği, herhangi bir yasal zorunluluk olmaksızın yabancı servis sağlayıcıları tarafından gönüllü olarak gerçekleştirilen işbirliğidir (örneğin, yabancı servis sağlayıcıları tarafından uygulanan politikalar aracılığıyla bu yabancı servis sağlayıcıları ile doğrudan işbirliği).</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12</a:t>
            </a:fld>
            <a:endParaRPr lang="tr"/>
          </a:p>
        </p:txBody>
      </p:sp>
    </p:spTree>
    <p:extLst>
      <p:ext uri="{BB962C8B-B14F-4D97-AF65-F5344CB8AC3E}">
        <p14:creationId xmlns:p14="http://schemas.microsoft.com/office/powerpoint/2010/main" xmlns="" val="361257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a:t>
            </a:r>
            <a:endParaRPr lang="tr"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13</a:t>
            </a:fld>
            <a:endParaRPr lang="tr"/>
          </a:p>
        </p:txBody>
      </p:sp>
    </p:spTree>
    <p:extLst>
      <p:ext uri="{BB962C8B-B14F-4D97-AF65-F5344CB8AC3E}">
        <p14:creationId xmlns:p14="http://schemas.microsoft.com/office/powerpoint/2010/main" xmlns="" val="254906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Sözleşmenin 3. Bölümü, suçlu iade kurallarının yanı sıra geleneksel ve bilgisayar suçlarıyla ilgili karşılıklı yardıma ilişkin hükümleri içermektedir. İki durumda geleneksel karşılıklı yardımı kapsar: Taraflar arasında hiçbir yasal dayanağın (antlaşma, karşılıklı mevzuat vb.) olmaması (ki bu durumda Sözleşmenin hükümleri uygulanır) ve böyle bir dayanağın mevcut olması (bu durumda Sözleşme uyarınca gerçekleştirilecek yardım için mevcut düzenlemeler de geçerlidir). Bilgisayar suçları veya bilgisayarla ilgili suçlara özgü yardım, her iki durumlar için de geçerlidir ve ekstra koşullara tabi olarak Bölüm II'de tanımlanan usul yetkilerinin aynısını kapsar.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Ayrıca, Bölüm III'te, karşılıklı yardım gerektirmeyen (izinli olarak veya genel erişime açık olduğu durumlarda) depolanan bilgisayar verilerine belirli bir sınır ötesi erişim türü hakkında bir hüküm yer alır ve Taraflar arasında hızlı yardım sağlanması için 7/24 faal bir ağın kurulması öngörülmektedir.</a:t>
            </a:r>
            <a:endParaRPr lang="tr" dirty="0">
              <a:effectLst/>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16</a:t>
            </a:fld>
            <a:endParaRPr lang="tr"/>
          </a:p>
        </p:txBody>
      </p:sp>
    </p:spTree>
    <p:extLst>
      <p:ext uri="{BB962C8B-B14F-4D97-AF65-F5344CB8AC3E}">
        <p14:creationId xmlns:p14="http://schemas.microsoft.com/office/powerpoint/2010/main" xmlns="" val="3636403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effectLst/>
                <a:latin typeface="Arial" panose="020B0604020202020204" pitchFamily="34" charset="0"/>
              </a:rPr>
              <a:t>Özel usul yetkilerinin amacı, bilgisayarla ilgili suçlar ve elektronik delilleri içeren durumlarda etkili ve uyumlu uluslararası eylemde bulunmak için belirli mekanizmalar sağlamaktır.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17</a:t>
            </a:fld>
            <a:endParaRPr lang="tr"/>
          </a:p>
        </p:txBody>
      </p:sp>
    </p:spTree>
    <p:extLst>
      <p:ext uri="{BB962C8B-B14F-4D97-AF65-F5344CB8AC3E}">
        <p14:creationId xmlns:p14="http://schemas.microsoft.com/office/powerpoint/2010/main" xmlns="" val="1181359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rtl="0"/>
            <a:r>
              <a:rPr lang="tr" b="0" i="0" u="none" baseline="0" dirty="0"/>
              <a:t>Küreselleşme ve insanların dünya çapında artan hareketliliği, sınır ötesi suçlar için yeni fırsatlar yaratmaktadır. Bu nedenle karşılıklı adli yardım ve suçluların iadesine ilişkin anlaşmalar sınır ötesi suçları durdurmak için çok önemlidir.</a:t>
            </a:r>
          </a:p>
          <a:p>
            <a:pPr algn="just" rtl="0"/>
            <a:endParaRPr lang="tr" dirty="0"/>
          </a:p>
          <a:p>
            <a:pPr algn="just" rtl="0"/>
            <a:r>
              <a:rPr lang="tr" b="0" i="0" u="none" baseline="0" dirty="0"/>
              <a:t>Karşılıklı adli yardım, bilgi toplamak ve bilgi alışverişi yapmak amacıyla farklı ülkeler arasında gerçekleştirilen bir işbirliği şeklidir. Bir ülkedeki yetkililer, başka bir ülkedeki suç soruşturmalarına veya yargılamalara yardımcı olmak için bir ülkede bulunan delilleri isteyebilir ve sağlayabilir.</a:t>
            </a:r>
          </a:p>
          <a:p>
            <a:pPr algn="just" rtl="0"/>
            <a:endParaRPr lang="tr" dirty="0"/>
          </a:p>
          <a:p>
            <a:pPr algn="just" rtl="0"/>
            <a:r>
              <a:rPr lang="tr" b="0" i="0" u="none" baseline="0" dirty="0">
                <a:effectLst/>
              </a:rPr>
              <a:t>Geleneksel karşılıklı adli yardım aracı, bir Devletin adli makamından başka bir Devletin adli makamına gönderilen, talepte bulunulan adli makamdan bir veya daha fazla belirli eylemi gerçekleştirmesinin istendiği, genellikle delil toplama ve talepte bulunan adli makam adına tanıklarla görüşme amaçlı, istinabe talebi olarak bilinen yazılar olmuştur. Bu talepler geleneksel olarak diplomatik kanallar aracılığıyla iletilir. Savcı bir talep yazısı hazırladıktan sonra, talep eden Devletteki yetkili ulusal mahkeme tarafından onaylanır ve daha sonra o Devletin dışişleri bakanlığı tarafından talep edilen Devletin büyükelçiliğine teslim edilir (Funk, 2014; Efrat ve Newman, 2017). Büyükelçilik, talebi talep edilen Devletin yetkili adli makamlarına gönderir. Talep tamamlandığında, sıra tersine çevrilir.</a:t>
            </a:r>
          </a:p>
          <a:p>
            <a:pPr algn="just" rtl="0"/>
            <a:endParaRPr lang="tr" dirty="0">
              <a:effectLst/>
            </a:endParaRPr>
          </a:p>
          <a:p>
            <a:pPr algn="just" rtl="0"/>
            <a:r>
              <a:rPr lang="tr" b="0" i="0" u="none" baseline="0" dirty="0">
                <a:effectLst/>
              </a:rPr>
              <a:t>Resmi antlaşmalar, uluslararası işbirliği için daha sağlam bir temel oluşturmuştur. İstinabe taleplerine ilişkin süreç, Karşılıklı Adli Yardım Antlaşmalarına göre daha fazla zaman alır ve öngörülemez özelliktedir. Bu büyük ölçüde, istinabe talebinin uygulanmasının antlaşmaya dayalı olmaktan çok mahkemeler arasındaki bir nezaket meselesi olmasından kaynaklanmaktadır. Bu nedenlerden ötürü, savcılar tipik olarak istinabe taleplerini, yurt dışındaki delillere erişmek için yalnızca Karşılıklı Adli Yardım Antlaşmaları mevcut olmadığında başvurulacak bir son çare olarak değerlendirirler.</a:t>
            </a:r>
          </a:p>
          <a:p>
            <a:pPr algn="just" rtl="0"/>
            <a:endParaRPr lang="tr" dirty="0">
              <a:effectLst/>
            </a:endParaRPr>
          </a:p>
          <a:p>
            <a:pPr algn="just" rtl="0"/>
            <a:r>
              <a:rPr lang="tr" b="0" i="0" u="none" baseline="0" dirty="0">
                <a:effectLst/>
              </a:rPr>
              <a:t>İkili antlaşmalar (iki ülke arasında), her iki tarafın yükümlülükleri ve beklentileri konusunda daha yüksek derecede bir kesinlikle Devletler arasında müzakere edilebilir. Ancak ikili antlaşmaları müzakere etmek, hazırlamak ve üzerinde anlaşmaya varmak hem maliyetli hem de zaman alan ve kaynakları tüketen çalışmalar olabilir ve dünyadaki her ülke ile ikili bir antlaşma yapmak mümkün değildir.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18</a:t>
            </a:fld>
            <a:endParaRPr lang="tr"/>
          </a:p>
        </p:txBody>
      </p:sp>
    </p:spTree>
    <p:extLst>
      <p:ext uri="{BB962C8B-B14F-4D97-AF65-F5344CB8AC3E}">
        <p14:creationId xmlns:p14="http://schemas.microsoft.com/office/powerpoint/2010/main" xmlns="" val="396401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rPr>
              <a:t>Ulusal ve uluslararası düzeyde yasal çerçevelerin uyumlulaştırılması çok önemlidir. Benzer usullere ve mevzuata sahip olmak, işbirliğini daha kolay ve daha hızlı hale getirir. Çok taraflı ve bölgesel antlaşmalar bu amaca hizmet eder.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Karşılıklı adli yardım antlaşmalarında, devletlerin taleplerin gönderilebileceği merkezi bir makam (genellikle adalet bakanlığı) belirlemesinin ve böylece diplomatik kanallara bir alternatif sunulmasının öngörülmesi giderek yaygınlaşan bir durumdur. Talepte bulunan Devletin adli makamları daha sonra bu merkezi makamla doğrudan iletişim kurabilir.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Bugün, talepte bulunan Devletteki bir görevli, talebi doğrudan diğer Devletin uygun görevlisine gönderebildiğinden, daha da direkt kanallar kullanılmakta ve yaygınlaşmaktadır. Bu eğilim, karşılıklı adli yardımın daha etkin kılınması için bir ön koşul olarak ulusal bir merkezi makamın önemini göstermektedir.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19</a:t>
            </a:fld>
            <a:endParaRPr lang="tr"/>
          </a:p>
        </p:txBody>
      </p:sp>
    </p:spTree>
    <p:extLst>
      <p:ext uri="{BB962C8B-B14F-4D97-AF65-F5344CB8AC3E}">
        <p14:creationId xmlns:p14="http://schemas.microsoft.com/office/powerpoint/2010/main" xmlns="" val="1193274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a)</a:t>
            </a:r>
            <a:endParaRPr lang="tr"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20</a:t>
            </a:fld>
            <a:endParaRPr lang="tr"/>
          </a:p>
        </p:txBody>
      </p:sp>
    </p:spTree>
    <p:extLst>
      <p:ext uri="{BB962C8B-B14F-4D97-AF65-F5344CB8AC3E}">
        <p14:creationId xmlns:p14="http://schemas.microsoft.com/office/powerpoint/2010/main" xmlns="" val="384117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Karşılıklı yardım sağlama yükümlülüğünü düzenleyen genel ilkeler 1. paragrafta belirtilmiştir. İşbirliği "mümkün olan en geniş kapsamda" sağlanmalıdır. Dolayısıyla, Madde 23'te ("Uluslararası işbirliğine ilişkin genel ilkeler") olduğu gibi, karşılıklı yardım prensipte kapsamlıdır ve önündeki engeller kesin olarak sınırlandırılmalıdır.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İkinci olarak, Madde 23'te olduğu gibi, işbirliği yapma yükümlülüğü prensipte hem bilgisayar sistemleri ve verilerle ilgili suçlar (yani Madde 14, paragraf 2 a ve b'de yer alan suçlar) hem de bir suça ilişkin elektronik delillerin toplanması için geçerlidir. Bu geniş suç kategorisiyle ilgili olarak işbirliği yapma yükümlülüğü getirilmesi kararlaştırılmıştır, çünkü bu kategorilerin her ikisi için de uluslararası işbirliği mekanizmalarının kolaylaştırılmasına ihtiyaç duyulmaktadır.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23</a:t>
            </a:fld>
            <a:endParaRPr lang="tr"/>
          </a:p>
        </p:txBody>
      </p:sp>
    </p:spTree>
    <p:extLst>
      <p:ext uri="{BB962C8B-B14F-4D97-AF65-F5344CB8AC3E}">
        <p14:creationId xmlns:p14="http://schemas.microsoft.com/office/powerpoint/2010/main" xmlns="" val="338405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effectLst/>
                <a:latin typeface="Arial" panose="020B0604020202020204" pitchFamily="34" charset="0"/>
              </a:rPr>
              <a:t>Dolayısıyla, Paragraf 3'ün amacı, bir yardım talebinin hazırlanmasından, iletilmesinden ve yanıtlanmasından önce kritik bilgi veya delillerin silinerek kaybolmaması için karşılıklı yardım alma sürecinin hızlandırılmasını sağlamaktır.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Paragraf 3 bunu şu şekilde yapar: (1) Taraflara, yazılı ve mühürlü belgelerin diplomatik prosedürler veya posta dağıtım sistemleri yoluyla geleneksel şekilde çok daha yavaş iletilmesi yerine, hızlandırılmış iletişim vasıtalarıyla acil işbirliği taleplerinde bulunma yetkisi vererek ve (2) talepte bulunulan Tarafın bu tür durumlarda taleplere yanıt vermek için hızlandırılmış vasıtalar kullanmasını şart koşarak.</a:t>
            </a:r>
          </a:p>
          <a:p>
            <a:pPr algn="just" rtl="0"/>
            <a:endParaRPr lang="tr"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effectLst/>
                <a:latin typeface="Arial" panose="020B0604020202020204" pitchFamily="34" charset="0"/>
              </a:rPr>
              <a:t>Paragraf 4'te, karşılıklı yardımın yürürlükteki karşılıklı adli yardım antlaşmalarının </a:t>
            </a:r>
            <a:r>
              <a:rPr lang="tr" b="0" i="0" u="none" baseline="0" dirty="0" smtClean="0">
                <a:effectLst/>
                <a:latin typeface="Arial" panose="020B0604020202020204" pitchFamily="34" charset="0"/>
              </a:rPr>
              <a:t>(MLAT'lar</a:t>
            </a:r>
            <a:r>
              <a:rPr lang="tr" b="0" i="0" u="none" baseline="0" dirty="0">
                <a:effectLst/>
                <a:latin typeface="Arial" panose="020B0604020202020204" pitchFamily="34" charset="0"/>
              </a:rPr>
              <a:t>) ve yerel kanunların şartlarına tabi olduğu ilkesi ortaya koyulmaktadır. Bu rejimler, karşılıklı yardım talebine konu olabilecek, talepte bulunulan Tarafta bulunan kişilerin haklarına ilişkin koruma önlemleri sağlar.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24</a:t>
            </a:fld>
            <a:endParaRPr lang="tr"/>
          </a:p>
        </p:txBody>
      </p:sp>
    </p:spTree>
    <p:extLst>
      <p:ext uri="{BB962C8B-B14F-4D97-AF65-F5344CB8AC3E}">
        <p14:creationId xmlns:p14="http://schemas.microsoft.com/office/powerpoint/2010/main" xmlns="" val="1214324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Madde 25'in en önemli üç unsurunun grafiksel gösterimi. Uzman, bunları özetleyerek etkili bir sonuca varmalıdır.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25</a:t>
            </a:fld>
            <a:endParaRPr lang="tr"/>
          </a:p>
        </p:txBody>
      </p:sp>
    </p:spTree>
    <p:extLst>
      <p:ext uri="{BB962C8B-B14F-4D97-AF65-F5344CB8AC3E}">
        <p14:creationId xmlns:p14="http://schemas.microsoft.com/office/powerpoint/2010/main" xmlns="" val="347651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Uzman, </a:t>
            </a:r>
            <a:r>
              <a:rPr lang="tr-TR" b="0" i="0" u="none" baseline="0" dirty="0" smtClean="0"/>
              <a:t>katılımcılara</a:t>
            </a:r>
            <a:r>
              <a:rPr lang="tr" b="0" i="0" u="none" baseline="0" dirty="0" smtClean="0"/>
              <a:t> </a:t>
            </a:r>
            <a:r>
              <a:rPr lang="tr" b="0" i="0" u="none" baseline="0" dirty="0"/>
              <a:t>oturum hedeflerini (örneğin kapsam) sunmalıdır.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i="0" u="none" baseline="0" dirty="0" smtClean="0"/>
              <a:t>Katılımcılar</a:t>
            </a:r>
            <a:r>
              <a:rPr lang="tr" b="0" i="0" u="none" baseline="0" dirty="0" smtClean="0"/>
              <a:t> </a:t>
            </a:r>
            <a:r>
              <a:rPr lang="tr" b="0" i="0" u="none" baseline="0" dirty="0"/>
              <a:t>oturumun amacının ne olduğunu ve oturumun sonunda onlardan neler beklendiğini anlamalıdırlar.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a:t>
            </a:fld>
            <a:endParaRPr lang="tr"/>
          </a:p>
        </p:txBody>
      </p:sp>
    </p:spTree>
    <p:extLst>
      <p:ext uri="{BB962C8B-B14F-4D97-AF65-F5344CB8AC3E}">
        <p14:creationId xmlns:p14="http://schemas.microsoft.com/office/powerpoint/2010/main" xmlns=""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Bu madde, Suç Gelirlerinin Aklanması, Aranması ve  Bunlara El Koyulması ve Müsaderesi Hakkında Sözleşmenin (ETS N° 141) 10. Maddesi ve Yolsuzluğa Dair Ceza Hukuku Sözleşmesinin (ETS N° 173) 28. Maddesi gibi daha eski Avrupa Konseyi belgelerinde yer alan hükümlere dayanarak oluşturulmuştur.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Bir Tarafın başka bir Tarafa bir suç soruşturması veya kovuşturmada yardımcı olabileceğine inandığı ve soruşturma veya kovuşturmayı yürüten Tarafın varlığından haberdar olmadığı değerli bilgilere sahip olduğu durumlar giderek daha sıklıkla meydana gelmektedir. Bu gibi durumlarda, karşılıklı yardım talebin gelmez.</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26</a:t>
            </a:fld>
            <a:endParaRPr lang="tr"/>
          </a:p>
        </p:txBody>
      </p:sp>
    </p:spTree>
    <p:extLst>
      <p:ext uri="{BB962C8B-B14F-4D97-AF65-F5344CB8AC3E}">
        <p14:creationId xmlns:p14="http://schemas.microsoft.com/office/powerpoint/2010/main" xmlns="" val="3750109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Bilgilerin kamuya açıklanması halinde bilgileri gönderen Devletin önemli çıkarlarının tehlikeye girebileceği durumlarda (örneğin bir bilgi toplama yolunun gizliliğinin korunması gerektiğinde veya bir grup suçlunun soruşturulduğu durumlarda) gizlilik önemli bir husus olacaktır.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Önceden yapılan bir sorgulamada, alıcı Tarafın, bilgilerin gönderen Tarafın talep ettiği bir koşula uyamayacağı anlaşılırsa (örneğin, bilgilerin açık bir duruşmada delil olarak gerekli olması nedeniyle gizlilik şartına uyulamaması durumunda), alıcı Taraf, bilgileri gönderen Tarafa bunu bildirir ve gönderen Taraf da bilgileri gönderip göndermemeye karar verebilir.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27</a:t>
            </a:fld>
            <a:endParaRPr lang="tr"/>
          </a:p>
        </p:txBody>
      </p:sp>
    </p:spTree>
    <p:extLst>
      <p:ext uri="{BB962C8B-B14F-4D97-AF65-F5344CB8AC3E}">
        <p14:creationId xmlns:p14="http://schemas.microsoft.com/office/powerpoint/2010/main" xmlns="" val="75855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Uluslararası boyutu olan polis muhbiri/işbirlikçi bilgilerinin kullanımı hakkındaki Madde 26'ya dair bir örnek.</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28</a:t>
            </a:fld>
            <a:endParaRPr lang="tr"/>
          </a:p>
        </p:txBody>
      </p:sp>
    </p:spTree>
    <p:extLst>
      <p:ext uri="{BB962C8B-B14F-4D97-AF65-F5344CB8AC3E}">
        <p14:creationId xmlns:p14="http://schemas.microsoft.com/office/powerpoint/2010/main" xmlns="" val="248409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a)</a:t>
            </a:r>
            <a:endParaRPr lang="tr"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29</a:t>
            </a:fld>
            <a:endParaRPr lang="tr"/>
          </a:p>
        </p:txBody>
      </p:sp>
    </p:spTree>
    <p:extLst>
      <p:ext uri="{BB962C8B-B14F-4D97-AF65-F5344CB8AC3E}">
        <p14:creationId xmlns:p14="http://schemas.microsoft.com/office/powerpoint/2010/main" xmlns="" val="659213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effectLst/>
                <a:latin typeface="Arial" panose="020B0604020202020204" pitchFamily="34" charset="0"/>
              </a:rPr>
              <a:t>Madde 27, talepte bulunan ve talepte bulunulan Taraflar arasında yürürlükte olan tek tip veya karşılıklı mevzuata dayalı bir karşılıklı yardım antlaşması veya düzenlemesinin bulunmadığı durumlarda, Tarafları belirli karşılıklı yardım usul ve koşullarını uygulamaya mecbur kılar. Böylelikle madde, karşılıklı yardımın ilgili antlaşmalar ve karşılıklı yardıma ilişkin benzer düzenlemelerin uygulanması yoluyla gerçekleştirilmesi gerektiğine dair genel ilkeyi pekiştirmektedir.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Taraflar, karşılıklı yardım için tek bir merkezi makam belirlemeye teşvik edilir. Bir Tarafın </a:t>
            </a:r>
            <a:r>
              <a:rPr lang="tr" b="0" i="0" u="none" baseline="0" dirty="0" smtClean="0">
                <a:effectLst/>
                <a:latin typeface="Arial" panose="020B0604020202020204" pitchFamily="34" charset="0"/>
              </a:rPr>
              <a:t>MLAT'ları </a:t>
            </a:r>
            <a:r>
              <a:rPr lang="tr" b="0" i="0" u="none" baseline="0" dirty="0">
                <a:effectLst/>
                <a:latin typeface="Arial" panose="020B0604020202020204" pitchFamily="34" charset="0"/>
              </a:rPr>
              <a:t>veya iç hukuku uyarınca bu maddenin geçerli olduğu durumlarda görev yapmak üzere belirlenmiş makamın bu madde kapsamında belirlenmesi en verimli seçenek olacaktır. Ancak, bir Taraf, kendi karşılıklı yardım sistemi kapsamında uygun olduğu durumlarda birden fazla merkezi makamı belirleme esnekliğine sahiptir. Birden fazla merkezi makamın belirlendiği durumlarda, bunu yapan Taraf, her bir makamın Sözleşme hükümlerini aynı şekilde yorumlamasını ve hem gelen hem de gönderilen taleplerin hızlı ve verimli bir şekilde ele alınmasını sağlamalıdır.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30</a:t>
            </a:fld>
            <a:endParaRPr lang="tr"/>
          </a:p>
        </p:txBody>
      </p:sp>
    </p:spTree>
    <p:extLst>
      <p:ext uri="{BB962C8B-B14F-4D97-AF65-F5344CB8AC3E}">
        <p14:creationId xmlns:p14="http://schemas.microsoft.com/office/powerpoint/2010/main" xmlns="" val="1217978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effectLst/>
                <a:latin typeface="Arial" panose="020B0604020202020204" pitchFamily="34" charset="0"/>
              </a:rPr>
              <a:t>Acil durumlarda, karşılıklı yardım talepleri doğrudan talepte bulunan Tarafın </a:t>
            </a:r>
            <a:r>
              <a:rPr lang="tr-TR" b="0" i="0" u="none" baseline="0" dirty="0" smtClean="0">
                <a:effectLst/>
                <a:latin typeface="Arial" panose="020B0604020202020204" pitchFamily="34" charset="0"/>
              </a:rPr>
              <a:t>hâkim</a:t>
            </a:r>
            <a:r>
              <a:rPr lang="tr" b="0" i="0" u="none" baseline="0" dirty="0" smtClean="0">
                <a:effectLst/>
                <a:latin typeface="Arial" panose="020B0604020202020204" pitchFamily="34" charset="0"/>
              </a:rPr>
              <a:t> </a:t>
            </a:r>
            <a:r>
              <a:rPr lang="tr" b="0" i="0" u="none" baseline="0" dirty="0">
                <a:effectLst/>
                <a:latin typeface="Arial" panose="020B0604020202020204" pitchFamily="34" charset="0"/>
              </a:rPr>
              <a:t>ve savcıları tarafından talepte bulunulan Tarafın </a:t>
            </a:r>
            <a:r>
              <a:rPr lang="tr-TR" b="0" i="0" u="none" baseline="0" dirty="0" smtClean="0">
                <a:effectLst/>
                <a:latin typeface="Arial" panose="020B0604020202020204" pitchFamily="34" charset="0"/>
              </a:rPr>
              <a:t>hâkim</a:t>
            </a:r>
            <a:r>
              <a:rPr lang="tr" b="0" i="0" u="none" baseline="0" dirty="0" smtClean="0">
                <a:effectLst/>
                <a:latin typeface="Arial" panose="020B0604020202020204" pitchFamily="34" charset="0"/>
              </a:rPr>
              <a:t> </a:t>
            </a:r>
            <a:r>
              <a:rPr lang="tr" b="0" i="0" u="none" baseline="0" dirty="0">
                <a:effectLst/>
                <a:latin typeface="Arial" panose="020B0604020202020204" pitchFamily="34" charset="0"/>
              </a:rPr>
              <a:t>ve savcılarına gönderilebilir. Bu usulü izleyen bir </a:t>
            </a:r>
            <a:r>
              <a:rPr lang="tr-TR" b="0" i="0" u="none" baseline="0" dirty="0" smtClean="0">
                <a:effectLst/>
                <a:latin typeface="Arial" panose="020B0604020202020204" pitchFamily="34" charset="0"/>
              </a:rPr>
              <a:t>hâkim</a:t>
            </a:r>
            <a:r>
              <a:rPr lang="tr" b="0" i="0" u="none" baseline="0" dirty="0" smtClean="0">
                <a:effectLst/>
                <a:latin typeface="Arial" panose="020B0604020202020204" pitchFamily="34" charset="0"/>
              </a:rPr>
              <a:t> </a:t>
            </a:r>
            <a:r>
              <a:rPr lang="tr" b="0" i="0" u="none" baseline="0" dirty="0">
                <a:effectLst/>
                <a:latin typeface="Arial" panose="020B0604020202020204" pitchFamily="34" charset="0"/>
              </a:rPr>
              <a:t>veya savcı, talepte bulunulan Tarafın merkezi makamına iletilmesi amacıyla kendi merkezi makamına sunulan talebin bir kopyasını da iletmelidir. Talepler İnterpol aracılığıyla iletilebilir.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Yetki alanlarının dışında kalan bir talep alan talepte bulunulan Tarafın makamları, iki yönlü bir yükümlülüğe sahiptir. İlk olarak, talebi talepte bulunulan Tarafın yetkili makamına iletmeleri gerekir. İkinci olarak, talepte bulunan Tarafın makamlarını talebin iletildiği konusunda bilgilendirmeleri gerekir. Talepte bulunulan Tarafın makamı, zorunlu işlem kullanmadan talebe uyabildiği sürece, acil bir durum olmasa bile merkezi makamların müdahalesi olmaksızın talepler doğrudan iletilebilir.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Son olarak, bir Tarafın, Avrupa Konseyi Genel Sekreteri aracılığıyla diğerlerine, verimlilik açısından, doğrudan yazışmaların merkezi kuruma gönderilmesi gerektiğini bildirmesine olanak tanır.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31</a:t>
            </a:fld>
            <a:endParaRPr lang="tr"/>
          </a:p>
        </p:txBody>
      </p:sp>
    </p:spTree>
    <p:extLst>
      <p:ext uri="{BB962C8B-B14F-4D97-AF65-F5344CB8AC3E}">
        <p14:creationId xmlns:p14="http://schemas.microsoft.com/office/powerpoint/2010/main" xmlns="" val="2895683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27'nin en önemli üç unsurunun grafiksel gösterimi. Uzman, bunları özetleyerek etkili bir sonuca varmalıdır.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32</a:t>
            </a:fld>
            <a:endParaRPr lang="tr"/>
          </a:p>
        </p:txBody>
      </p:sp>
    </p:spTree>
    <p:extLst>
      <p:ext uri="{BB962C8B-B14F-4D97-AF65-F5344CB8AC3E}">
        <p14:creationId xmlns:p14="http://schemas.microsoft.com/office/powerpoint/2010/main" xmlns="" val="3526652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Bu madde, yerel düzeyde kullanım için Madde 16'da öngörülene eşdeğer uluslararası düzeyde bir mekanizma öngörmektedir. Bu maddenin 1. paragrafı, bir Tarafa, verilerin elde edilmesi için karşılıklı yardım talebinin hazırlanması, iletilmesi ve yerine getirilmesi için gereken süre boyunca verilerin değiştirilmemesi, kaldırılmaması veya silinmemesi için talepte bulunulan Tarafın topraklarında bir bilgisayar sistemi aracılığıyla depolanan verilerin hızla koruma altına alınmasını talep etme yetkisi verirken, 3. paragrafı da her bir Tarafın bunu sağlamak için yasal imkanlara sahip olmasını gerektirir. </a:t>
            </a:r>
            <a:endParaRPr lang="tr" dirty="0"/>
          </a:p>
          <a:p>
            <a:pPr algn="just" rtl="0"/>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Normal karşılıklı yardım uygulamasından çok daha hızlı olmakla birlikte, bu önlem aynı zamanda daha az müdahalecidir. Talepte bulunulan Tarafın karşılıklı yardım görevlilerinin, verileri onları muhafaza eden kurumdan almaları gerekmez. Tercih edilen usul, talepte bulunulan Tarafın, daha sonra kolluk kuvvetlerine devredilmesini gerektiren tebligatın gönderilmesini bekleyen verilerin onları muhafaza eden kurum (genellikle bir servis sağlayıcısı veya başka bir üçüncü taraf) tarafından koruma altına alınmasını (yani silinmemesini) sağlamasıdır.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Bu usul, normal karşılıklı yardım rejimlerine göre tam ifşa kriterleri yerine getirilene kadar herhangi bir devlet görevlisine ifşa edilmeyeceği veya onlar tarafından incelenmeyeceği için, hem hızlılık hem de verilerin ilgili olduğu kişinin mahremiyetinin korunması açısından avantajlıdır.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35</a:t>
            </a:fld>
            <a:endParaRPr lang="tr"/>
          </a:p>
        </p:txBody>
      </p:sp>
    </p:spTree>
    <p:extLst>
      <p:ext uri="{BB962C8B-B14F-4D97-AF65-F5344CB8AC3E}">
        <p14:creationId xmlns:p14="http://schemas.microsoft.com/office/powerpoint/2010/main" xmlns="" val="526134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Paragraf 2'de, bu madde uyarınca sunulacak bir koruma talebinin içeriği belirtilmektedir. Bunun geçici bir önlem olduğu ve bir talebin hızlı bir şekilde hazırlanması ve iletilmesi gerekeceği göz önünde bulundurulduğunda, veriler bilgiler özet niteliğinde olacak ve yalnızca verilerin koruma altına alınmasını sağlamak için gereken asgari bilgileri içerecektir.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Koruma talep eden makamın ve talep edilen önlemle ilişkili suçun belirtilmenin yanı sıra, talepte, olguların bir özeti ve koruma altına alınacak verileri ve konumlarını belirlemek için yeterli bilgi verilmeli ve verilerin ilgili suçun soruşturulması veya kovuşturulması için önemli olduğunu ve bu korumanın gerekli olduğunu gösterilmelidir. Son olarak, talepte bulunan Taraf, sunulacak verileri almak için daha sonra bir karşılıklı yardım talebinde bulunmayı taahhüt etmelidir.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36</a:t>
            </a:fld>
            <a:endParaRPr lang="tr"/>
          </a:p>
        </p:txBody>
      </p:sp>
    </p:spTree>
    <p:extLst>
      <p:ext uri="{BB962C8B-B14F-4D97-AF65-F5344CB8AC3E}">
        <p14:creationId xmlns:p14="http://schemas.microsoft.com/office/powerpoint/2010/main" xmlns="" val="3968666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Buna göre, genel kural, Tarafların koruma amacıyla eylemin her iki yerde de suç sayılması şartından vazgeçmeleri gerektiğidir. Ancak, paragraf 4'te sınırlı bir çekince mevcuttur. Bir Taraf, verilerin sunulması için karşılıklı yardım talebine yanıt vermenin bir koşulu olarak eylemin her iki yerde de suç sayılmasını şart koşuyorsa ve ifşa anında, eylemin her iki yerde de suç sayılması şartının karşılanamayacağına inanmak için bir neden varsa, korumanın ön koşulu olarak eylemin her iki yerde de suç sayılması şartını uygulama hakkını saklı tutabilir.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Madde 2-11 arasında belirlenen suçlarla ilgili olarak, eylemin her iki yerde de suç sayılması koşulunun, Sözleşmenin izin verdiği durumlarda bu suçlara koymuş olabilecekleri çekincelere tabi olarak Taraflar arasında otomatik olarak karşılandığı varsayılır. Dolayısıyla, Taraflar bu şartı yalnızca Sözleşmede tanımlanan suçlar dışındaki suçlarla ilgili olarak uygulayabilirler.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Taraf, verilerin ifşa edilmesine yönelik resmi bir karşılıklı yardım talebinin alınmasına kadar en az 60 gün boyunca bu Madde uyarınca verilerin korunmasını ve talebin alınmasını takiben verilerin tutulmaya devam etmesini sağlayabilir.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37</a:t>
            </a:fld>
            <a:endParaRPr lang="tr"/>
          </a:p>
        </p:txBody>
      </p:sp>
    </p:spTree>
    <p:extLst>
      <p:ext uri="{BB962C8B-B14F-4D97-AF65-F5344CB8AC3E}">
        <p14:creationId xmlns:p14="http://schemas.microsoft.com/office/powerpoint/2010/main" xmlns="" val="273394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Aslına bakılırsa cezai konularda karşılıklı adli yardıma ilişkin temel sorular zor sorulardır. Uzman bunları, gerçekleşecek olan sonraki işlemlerin bir ön sözü olarak sunmalıdır. </a:t>
            </a:r>
          </a:p>
          <a:p>
            <a:pPr algn="just" rtl="0"/>
            <a:endParaRPr lang="tr" dirty="0"/>
          </a:p>
          <a:p>
            <a:pPr algn="just" rtl="0"/>
            <a:r>
              <a:rPr lang="tr" b="0" i="0" u="none" baseline="0" dirty="0"/>
              <a:t>Karşılıklı adli yardım </a:t>
            </a:r>
            <a:r>
              <a:rPr lang="tr" b="0" i="0" u="none" baseline="0" dirty="0" smtClean="0"/>
              <a:t>(MLA) </a:t>
            </a:r>
            <a:r>
              <a:rPr lang="tr" b="0" i="0" u="none" baseline="0" dirty="0"/>
              <a:t>işlemlerinde, yerel soruşturmalarda olduğu gibi, yetkili makamlar, yürütme makamının/makamlarının bölgesel yetkisi ve iç yargı yetkisi veya yetkinliği ile ilgili sorularla karşı karşıya kalacaktır. Pek çok ülkede olduğu gibi, uygun yetkinliği belirlemek için suçun gerçekleştiği yer belirleyici gerçek olacaktır. </a:t>
            </a:r>
          </a:p>
          <a:p>
            <a:pPr algn="just" rtl="0"/>
            <a:endParaRPr lang="tr" dirty="0"/>
          </a:p>
          <a:p>
            <a:pPr algn="just" rtl="0"/>
            <a:r>
              <a:rPr lang="tr-TR" b="0" i="0" u="none" baseline="0" dirty="0" smtClean="0"/>
              <a:t>Katılımcılar</a:t>
            </a:r>
            <a:r>
              <a:rPr lang="tr" b="0" i="0" u="none" baseline="0" dirty="0" smtClean="0"/>
              <a:t>, </a:t>
            </a:r>
            <a:r>
              <a:rPr lang="tr" b="0" i="0" u="none" baseline="0" dirty="0"/>
              <a:t>ulusal sınırları aşan soruşturmalarla ilgili bazı zorlukların olduğunun farkında olmalıdır. Giriş eğitiminde elektronik delil oturumu sırasında açıklanan "bulut" teknik ortamında sınır ötesi soruşturma ihtiyacı ve verilerin depolandığı yere erişim gibi sınırlayıcı faktörler olabilirler.</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a:t>
            </a:fld>
            <a:endParaRPr lang="tr"/>
          </a:p>
        </p:txBody>
      </p:sp>
    </p:spTree>
    <p:extLst>
      <p:ext uri="{BB962C8B-B14F-4D97-AF65-F5344CB8AC3E}">
        <p14:creationId xmlns:p14="http://schemas.microsoft.com/office/powerpoint/2010/main" xmlns="" val="3505719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29'un en önemli üç unsurunun grafiksel gösterimi. Uzman, bunları özetleyerek etkili bir sonuca varmalıdır.</a:t>
            </a:r>
          </a:p>
          <a:p>
            <a:pPr algn="just" rtl="0"/>
            <a:endParaRPr lang="tr" dirty="0"/>
          </a:p>
          <a:p>
            <a:pPr marL="0" indent="0" algn="just" rtl="0">
              <a:buFont typeface="+mj-lt"/>
              <a:buNone/>
            </a:pPr>
            <a:r>
              <a:rPr lang="tr" b="0" i="0" u="none" baseline="0"/>
              <a:t>Hızlandırılmış koruma, herhangi bir veri saklama rejimi olmadığında en iyi şekilde açıklanır. Bu durumda, veriler zaten İSS tarafından belirli bir süre saklandığından koruma gerekli değildir. Ancak, hızlandırılmış koruma veri saklama rejimlerinde bile kullanılabilir, çünkü gerçek kişilerin elinde bulundurduğu verileri kapsamaz. Yine de, yargı yetkilileri tarafından talep edilen verilerin çoğu, İSS'ler veya diğer tüzel kişiler tarafından tutulur ve bu nedenle, saklama rejimi mevcutsa, hızlandırılmış koruma çok fazla kullanılmayacaktır. Saklama rejimi mevcut değilse, sunma emrine kadar verileri korumanın tek yolu veri saklamadır.</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38</a:t>
            </a:fld>
            <a:endParaRPr lang="tr"/>
          </a:p>
        </p:txBody>
      </p:sp>
    </p:spTree>
    <p:extLst>
      <p:ext uri="{BB962C8B-B14F-4D97-AF65-F5344CB8AC3E}">
        <p14:creationId xmlns:p14="http://schemas.microsoft.com/office/powerpoint/2010/main" xmlns="" val="1431363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a:t>
            </a:r>
            <a:endParaRPr lang="tr"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39</a:t>
            </a:fld>
            <a:endParaRPr lang="tr"/>
          </a:p>
        </p:txBody>
      </p:sp>
    </p:spTree>
    <p:extLst>
      <p:ext uri="{BB962C8B-B14F-4D97-AF65-F5344CB8AC3E}">
        <p14:creationId xmlns:p14="http://schemas.microsoft.com/office/powerpoint/2010/main" xmlns="" val="1413226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 madde, Madde 17'de yerel kullanım için tesis edilen yetkinin uluslararası eşdeğerini sağlar.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Bir suçun işlendiği bir Tarafın talebi üzerine, talepte bulunulan Taraf, iletimin kaynağına kadar izini sürmek ve suçun failini veya kritik delillerin yerini tespit etmek için bilgisayarları üzerinden yapılan bir iletimle ilgili trafik verilerini koruma altına alacaktır. Bunu yaparken, talepte bulunulan Taraf, kendi topraklarında bulunan trafik verilerinin, iletimin üçüncü bir Devletin topraklarındaki bir servis sağlayıcısından veya talepte bulunan Devletin topraklarındaki bir sağlayıcıdan yönlendirildiğini gösterdiğini keşfedebilir.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 tür durumlarda, talepte bulunulan Taraf, diğer Devletteki servis sağlayıcısının ve iletişim yolunun belirlenmesini sağlamak için yeterli miktarda trafik verisini talepte bulunan Tarafa hızla sunmalıdır. İletimin üçüncü bir Devletten gelmesi halinde, bu bilgi, talepte bulunan Tarafın, iletimin nihai kaynağına kadar izini sürmek için bu diğer Devlete koruma ve hızlandırılmış karşılıklı yardım talebinde bulunmasına olanak tanıyacaktır. İletim, talepte bulunan Tarafa geri döndüyse, yerel süreçlerle diğer trafik verilerinin koruma altına alınmasını ve ifşasını sağlayabilecektir. </a:t>
            </a: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40</a:t>
            </a:fld>
            <a:endParaRPr lang="tr"/>
          </a:p>
        </p:txBody>
      </p:sp>
    </p:spTree>
    <p:extLst>
      <p:ext uri="{BB962C8B-B14F-4D97-AF65-F5344CB8AC3E}">
        <p14:creationId xmlns:p14="http://schemas.microsoft.com/office/powerpoint/2010/main" xmlns="" val="18408272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Talepte bulunulan Taraf yalnızca, talebin yerine getirilmesinin kendi egemenliğine, güvenliğine, kamu düzenine veya diğer temel çıkarlarına zarar vermesinin olası olacağını veya suçun siyasi bir suç veya siyasi bir suçla bağlantılı bir suç olduğunu değerlendirdiği durumlarda trafik verilerinin ifşasını reddedebilir.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Madde 29'da (Depolanan bilgisayar verilerinin hızlandırılmış koruma altına alınması) olduğu gibi bu tür bilgiler bu Sözleşme kapsamındaki suçları işlemiş olan kişilerin belirlenmesi veya kritik delillerin yerinin tespit edilmesi açısından çok önemli olduğundan, ret gerekçeleri katı bir şekilde sınırlandırılmalıdır ve yardım talebinin reddedilmesi için diğer dayanakların öne sürülmesinin engellenmesi kararlaştırılmıştır.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41</a:t>
            </a:fld>
            <a:endParaRPr lang="tr"/>
          </a:p>
        </p:txBody>
      </p:sp>
    </p:spTree>
    <p:extLst>
      <p:ext uri="{BB962C8B-B14F-4D97-AF65-F5344CB8AC3E}">
        <p14:creationId xmlns:p14="http://schemas.microsoft.com/office/powerpoint/2010/main" xmlns="" val="1541168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30'un en önemli üç unsurunun grafiksel gösterimi. C ülkesindeki alıcıyı belirlemek için B ülkesine talep gönderilir.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42</a:t>
            </a:fld>
            <a:endParaRPr lang="tr"/>
          </a:p>
        </p:txBody>
      </p:sp>
    </p:spTree>
    <p:extLst>
      <p:ext uri="{BB962C8B-B14F-4D97-AF65-F5344CB8AC3E}">
        <p14:creationId xmlns:p14="http://schemas.microsoft.com/office/powerpoint/2010/main" xmlns="" val="2241886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Bu madde, Madde 19'da yerel kullanım için tesis edilen yetkinin uluslararası eşdeğerini sağlar.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Paragraf 1'de bir Tarafa bu tür bir karşılıklı yardım talebinde bulunma yetkisi verilirken, paragraf 2'de talepte bulunulan Tarafın bunu sağlaması öngörülmektedir. Paragraf 2 ayrıca bu işbirliğinin sunulmasına ilişkin şartların cezai konularda karşılıklı adli yardımı düzenleyen yürürlükteki antlaşmalar, düzenlemeler ve ulusal kanunlarda öngörülen şartlar olması ilkesini izler.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43</a:t>
            </a:fld>
            <a:endParaRPr lang="tr"/>
          </a:p>
        </p:txBody>
      </p:sp>
    </p:spTree>
    <p:extLst>
      <p:ext uri="{BB962C8B-B14F-4D97-AF65-F5344CB8AC3E}">
        <p14:creationId xmlns:p14="http://schemas.microsoft.com/office/powerpoint/2010/main" xmlns="" val="18678295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1" u="none" baseline="0" dirty="0"/>
              <a:t>Webstresser.org</a:t>
            </a:r>
            <a:r>
              <a:rPr lang="tr" b="0" i="0" u="none" baseline="0" dirty="0"/>
              <a:t> adlı DDoS pazar yerinin yöneticileri, Europol ve dünyanın çeşitli yerlerinden emniyet güçlerinin desteğiyle Hollanda Polisi ve Birleşik Krallık Ulusal Suç Dairesi tarafından yürütülen karmaşık bir soruşturma olan Güç Kapatma Operasyonu sonucunda 24 Nisan 2018'de tutuklandı. Yöneticiler Birleşik Krallık, Hırvatistan, Kanada ve Sırbistan'da bulunuyordu. Bu pazarın Hollanda, İtalya, İspanya, Hırvatistan, Birleşik Krallık, Avustralya, Kanada ve Hong Kong'daki başlıca kullanıcılarına karşı ek önlemler alındı. Bu yasa dışı hizmet kapatıldı ve Hollanda, ABD, Almanya ve Sırbistan'daki altyapısına ve depolanan verilerine el koyuldu.</a:t>
            </a:r>
          </a:p>
          <a:p>
            <a:pPr algn="just" rtl="0"/>
            <a:endParaRPr lang="tr" dirty="0"/>
          </a:p>
          <a:p>
            <a:pPr algn="just" rtl="0"/>
            <a:r>
              <a:rPr lang="tr" b="0" i="1" u="none" baseline="0" dirty="0"/>
              <a:t>Webstresser.org</a:t>
            </a:r>
            <a:r>
              <a:rPr lang="tr" b="0" i="0" u="none" baseline="0" dirty="0"/>
              <a:t>, Nisan 2018 itibarıyla 136.000'den fazla kayıtlı kullanıcı ve 4 milyon saldırı ile Dağıtık Hizmet Aksatma (DDoS) hizmetlerini kullanmak için ziyaret edilen dünyanın en büyük pazarı olarak kabul ediliyordu. Düzenlenen saldırılarda, bankalar, devlet kurumları ve emniyet güçleri tarafından sunulan kritik çevrim içi hizmetler ve ayrıca oyun endüstrisindeki kurbanlar hedef alınıyordu.</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44</a:t>
            </a:fld>
            <a:endParaRPr lang="tr"/>
          </a:p>
        </p:txBody>
      </p:sp>
    </p:spTree>
    <p:extLst>
      <p:ext uri="{BB962C8B-B14F-4D97-AF65-F5344CB8AC3E}">
        <p14:creationId xmlns:p14="http://schemas.microsoft.com/office/powerpoint/2010/main" xmlns="" val="2977541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Madde 32'de (İzin alınarak veya genel erişime açık olduğu durumlarda depolanan bilgisayar verilerine sınır ötesi erişim) iki durum ele alınmaktadır: Erişim sağlanan verilerin genel erişime açık olduğu durumlar ve Tarafın kendi topraklarındaki bir bilgisayar sistemi aracılığıyla Tarafa verileri yasal olarak ifşa etme yetkisine sahip kişinin yasal ve gönüllü iznini alarak kendi toprakları dışında depolanan bilgisayar verilerine, bu bilgisayar sistemi aracılığıyla erişim sağladığı veya verileri aldığı durumlar.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Verileri ifşa etmek için "yasal yetkiye sahip" bir kişinin kim olduğu, şartlara, kişinin niteliğine ve ilgili yürürlükteki kanuna göre değişiklik gösterebilir. Örneğin, bir kişinin e-posta iletileri bir servis sağlayıcısı tarafından başka bir ülkede depolanıyor olabilir veya bir kişi verileri kasıtlı olarak başka bir ülkede depolayabilir. Bu kişiler verileri bulup yasal yetkiye sahip olmaları şartıyla kolluk kuvvetlerine gönüllü olarak ifşa edebilir veya Madde öngörüldüğü şekilde bu yetkililerin verilere erişim sağlamasına izin verebilirler.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45</a:t>
            </a:fld>
            <a:endParaRPr lang="tr"/>
          </a:p>
        </p:txBody>
      </p:sp>
    </p:spTree>
    <p:extLst>
      <p:ext uri="{BB962C8B-B14F-4D97-AF65-F5344CB8AC3E}">
        <p14:creationId xmlns:p14="http://schemas.microsoft.com/office/powerpoint/2010/main" xmlns="" val="2043632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Genel erişime açık verilere erişimin grafiksel gösterimi.</a:t>
            </a:r>
          </a:p>
          <a:p>
            <a:pPr algn="just" rtl="0"/>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Verimliliği artırmak için soruşturmacılar OSINT soruşturma araçlarını kullanabilirler. Bu, vaka soruşturmacısının İnternetteki ve diğer yerlerdeki bilgileri taramak ve aramakla ilgili operasyonel işler yapmak yerine kaliteli veriler üzerinde çalışmasına/olaya dair olarak elde edilen anlayışları analiz etmesine olanak tanır.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OSINT araçları tarafından uyarlanan yapay zeka güdümlü otomasyon imkanları, soruşturmacının yalnızca anlayışları araştırmaya ve durumu değerlendirmeye odaklanmasına olanak tanıyacak bir vaka hakkındaki büyük miktarda ilgili verileri almasını sağlar. </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46</a:t>
            </a:fld>
            <a:endParaRPr lang="tr"/>
          </a:p>
        </p:txBody>
      </p:sp>
    </p:spTree>
    <p:extLst>
      <p:ext uri="{BB962C8B-B14F-4D97-AF65-F5344CB8AC3E}">
        <p14:creationId xmlns:p14="http://schemas.microsoft.com/office/powerpoint/2010/main" xmlns="" val="4137875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32 paragraf B'nin grafiksel gösterimi.</a:t>
            </a:r>
          </a:p>
          <a:p>
            <a:pPr algn="just" rtl="0"/>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Taraf, kendi topraklarındaki bir bilgisayar sistemi aracılığıyla Tarafa verileri yasal olarak ifşa etme yetkisine sahip kişinin yasal ve gönüllü iznini alarak kendi toprakları dışında depolanan bilgisayar verilerine, bu bilgisayar sistemi aracılığıyla erişim sağlamış veya verileri almıştır. Verileri ifşa etmek için "yasal yetkiye sahip" bir kişinin kim olduğu, şartlara, kişinin niteliğine ve ilgili yürürlükteki kanuna göre değişiklik gösterebilir. Örneğin, bir kişinin e-posta iletileri bir servis sağlayıcısı tarafından başka bir ülkede depolanıyor olabilir veya bir kişi verileri kasıtlı olarak başka bir ülkede depolayabilir.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Bu kişiler verileri bulup yasal yetkiye sahip olmaları şartıyla kolluk kuvvetlerine gönüllü olarak ifşa edebilir veya Madde öngörüldüğü şekilde bu yetkililerin verilere erişim sağlamasına izin verebilirler.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47</a:t>
            </a:fld>
            <a:endParaRPr lang="tr"/>
          </a:p>
        </p:txBody>
      </p:sp>
    </p:spTree>
    <p:extLst>
      <p:ext uri="{BB962C8B-B14F-4D97-AF65-F5344CB8AC3E}">
        <p14:creationId xmlns:p14="http://schemas.microsoft.com/office/powerpoint/2010/main" xmlns="" val="419829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Nisan 2016'da AB Parlamentosu, tek bir ana hedefi göz önünde bulundurarak Genel Veri Koruma Yönetmeliğini (GDPR) kabul etti: AB vatandaşlarının kişisel mahremiyetini ve verilerini korumak. Bu önlem, diğer hususların yanı sıra, Facebook ve Google gibi dev şirketler ve GoDaddy gibi alan adı kayıt kuruluşları da dahil olmak üzere AB üye ülkelerindeki AB vatandaşları hakkında veri toplayan şirketlerin, bireyleri tanımlayan bilgileri yayınlamasını yasaklamaktadır. GDPR 25 Mayıs 2018'de yürürlüğe girdiğinde, yüksek gizlilik kısıtlamalarına uymayan şirketler çok yüksek para cezaları ödemek zorunda kalabilir (GDPR'yi ihlal eden kuruluşlar, yıllık küresel cirolarının %4'üne kadar veya 20 milyon avro cezaya çarptırılabilir!). </a:t>
            </a:r>
          </a:p>
          <a:p>
            <a:pPr algn="just" rtl="0"/>
            <a:endParaRPr lang="tr" dirty="0"/>
          </a:p>
          <a:p>
            <a:pPr algn="just" rtl="0"/>
            <a:r>
              <a:rPr lang="tr" b="0" i="0" u="none" baseline="0" dirty="0"/>
              <a:t>ICANN, binlerce alan adı operatörü ve kayıt kuruluşuyla, kayıtlı alan adları veya "WHOIS verileri" hakkındaki verilere ücretsiz genel erişim sağlamalarını gerektiren anlaşmalar yapmıştır. Alan adı sona erme ve oluşturma tarihleri ​​ve kayıt sahiplerinin iletişim bilgileri gibi bilgiler de dahil olmak üzere WHOIS verilerine erişim sağlayan çeşitli ücretsiz WHOIS arama araçları vardır. WHOIS hizmetleri, ticari marka sahipleri ve avukatlar için değerli bir kaynaktır ve alan adı sahiplerini belirlemelerine ve yasa dışı İnternet sitesi içeriğine veya kötü niyetli alan adı tescili ve kullanımına karşı haklarını uygulamalarına olanak tanır.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6</a:t>
            </a:fld>
            <a:endParaRPr lang="tr"/>
          </a:p>
        </p:txBody>
      </p:sp>
    </p:spTree>
    <p:extLst>
      <p:ext uri="{BB962C8B-B14F-4D97-AF65-F5344CB8AC3E}">
        <p14:creationId xmlns:p14="http://schemas.microsoft.com/office/powerpoint/2010/main" xmlns="" val="8900194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c)</a:t>
            </a:r>
            <a:endParaRPr lang="tr"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48</a:t>
            </a:fld>
            <a:endParaRPr lang="tr"/>
          </a:p>
        </p:txBody>
      </p:sp>
    </p:spTree>
    <p:extLst>
      <p:ext uri="{BB962C8B-B14F-4D97-AF65-F5344CB8AC3E}">
        <p14:creationId xmlns:p14="http://schemas.microsoft.com/office/powerpoint/2010/main" xmlns="" val="644102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Önemli trafik verileri koruma altına alınmadan önce iletim zincirindeki bir servis sağlayıcısı tarafından otomatik olarak silinmiş olabileceğinden, birçok durumda, soruşturmacılar önceki iletimlerin kayıtlarını takip ederek kaynağına kadar bir iletişimin izini sürebileceklerinden emin olamazlar. Dolayısıyla, her bir Taraftaki soruşturmacıların, diğer Taraflardaki bir bilgisayar sistemi üzerinden geçen iletişimlere ilişkin trafik verilerini gerçek zamanlı olarak elde etme imkanına sahip olmaları çok önemlidir.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Buna göre, Madde 33 (Trafik verilerinin gerçek zamanlı olarak toplanmasına ilişkin karşılıklı yardım) kapsamında, Taraflardan her biri, başka bir Taraf için trafik verilerini gerçek zamanlı olarak toplamakla yükümlüdür. Bu madde Tarafların bu konularda işbirliği yapmasını gerektirse de, burada, başka yerlerde olduğu gibi, mevcut karşılıklı yardım yöntemlerine saygı gösterilmektedir. Bu nedenle, bu işbirliğinin sağlanmasına ilişkin hüküm ve koşullar genellikle cezai konularda karşılıklı adli yardımı düzenleyen yürürlükteki antlaşmalar, düzenlemeler ve kanunlarda belirtilen hüküm ve koşullardır.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49</a:t>
            </a:fld>
            <a:endParaRPr lang="tr"/>
          </a:p>
        </p:txBody>
      </p:sp>
    </p:spTree>
    <p:extLst>
      <p:ext uri="{BB962C8B-B14F-4D97-AF65-F5344CB8AC3E}">
        <p14:creationId xmlns:p14="http://schemas.microsoft.com/office/powerpoint/2010/main" xmlns="" val="20495677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İzleyerek ele geçirmenin yüksek derecede müdahaleci olmasından dolayı, içerik verilerinin izlenerek ele geçirilmesi için karşılıklı yardım sağlama yükümlülüğü sınırlandırılmıştır. Yardım, Tarafların yürürlükteki antlaşmaları ve yasalarının izin verdiği ölçüde sağlanmalıdır.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İçeriğin izlenerek ele geçirilmesi için işbirliği sağlanması, karşılıklı yardım uygulamalarında yeni ortaya çıkan bir alan olduğundan, yardım etme yükümlülüğünün kapsamı ve sınırlaması ile ilgili mevcut karşılıklı yardım rejimlerine ve yerel kanunlara başvurulması kararlaştırılmıştır. Bu bağlamda, telekomünikasyonun izlenerek iletişim içeriklerinin ele geçirilmesine yönelik istinabe taleplerine ilişkin olarak Ceza İşlerinde Karşılıklı Yardıma İlişkin Avrupa Sözleşmesindeki Madde 14, 15 ve 21'in yanı sıra N° R (85) 10'a atıfta bulunulmaktadır.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50</a:t>
            </a:fld>
            <a:endParaRPr lang="tr"/>
          </a:p>
        </p:txBody>
      </p:sp>
    </p:spTree>
    <p:extLst>
      <p:ext uri="{BB962C8B-B14F-4D97-AF65-F5344CB8AC3E}">
        <p14:creationId xmlns:p14="http://schemas.microsoft.com/office/powerpoint/2010/main" xmlns="" val="38266948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33 ve/veya 34'ün uygulanışının grafiksel gösterimi. Uzman, trafik ve içerik verilerinin farklılıklarını ve farklı hukuk rejimlerinin, örneğin trafik verileri için bazen daha kolay (polis veya savcılık emri yeterli) ve içerik verileri için daha zor (yalnızca mahkeme emriyle) olacak şekilde bu verileri elde etme imkanlarını tekrarlamalıdır.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51</a:t>
            </a:fld>
            <a:endParaRPr lang="tr"/>
          </a:p>
        </p:txBody>
      </p:sp>
    </p:spTree>
    <p:extLst>
      <p:ext uri="{BB962C8B-B14F-4D97-AF65-F5344CB8AC3E}">
        <p14:creationId xmlns:p14="http://schemas.microsoft.com/office/powerpoint/2010/main" xmlns="" val="1880005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Her bir Tarafın 7/24 irtibat noktası, diğer hususların yanı sıra, teknik danışmanlık sağlanmasını, verilerin koruma altına alınmasını, delillerin toplanmasını, hukuki bilgilerin verilmesini ve şüphelilerin yerinin tespit edilmesini kolaylaştırmalı veya bu işlemleri doğrudan yürütmelidir. Paragraf 1'deki "hukuki bilgilerin verilmesi" ifadesi, işbirliği yapmak isteyen Tarafa, gayriresmi veya resmi işbirliği yapmak için gerekli hukuki ön koşullar hakkındaki bilgi verilmesi anlamına gelir.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Her bir Taraf, irtibat noktasını kolluk kuvvetlerinin yapısı içinde nerede konumlandıracağını belirleme özgürlüğüne sahiptir. Bazı Taraflar, 7/24 irtibat noktasını karşılıklı yardıma ilişkin merkezi kurumlarının bünyesinde barındırmak isteyebilir; bazıları da en iyi yerin bilgisayar suçları veya bilgisayarla ilgili suçlarla mücadelede uzmanlaşmış bir polis birimi olduğuna inanabilir. Belirli bir Tarafın yönetim yapısı ve hukuk sistemi göz önüne alınarak başka seçenekler de uygun olabilir.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7/24 irtibat noktası, hem bir saldırıyı durdurmak veya izlemek için teknik danışmanlık sunduğunda hem de şüphelilerin yerini tespit etmek gibi uluslararası işbirliği görevlerini yürüttüğünden, tek bir doğru cevap yoktur ve ağın yapısının zaman içinde gelişmesi beklenir. Ulusal irtibat noktası belirlenirken, diğer dilleri kullanan irtibat noktaları ile iletişim kurma ihtiyacına gereken önem verilmelidir. </a:t>
            </a: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52</a:t>
            </a:fld>
            <a:endParaRPr lang="tr"/>
          </a:p>
        </p:txBody>
      </p:sp>
    </p:spTree>
    <p:extLst>
      <p:ext uri="{BB962C8B-B14F-4D97-AF65-F5344CB8AC3E}">
        <p14:creationId xmlns:p14="http://schemas.microsoft.com/office/powerpoint/2010/main" xmlns="" val="12806520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Paragraf 2'de, 7/24 irtibat noktası tarafından gerçekleştirilecek kritik görevler arasında, doğrudan kendi başına gerçekleştirmediği işlevlerin hızlı bir şekilde yerine getirilmesinin kolaylaştırılması olduğu belirtilmektedir.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Örneğin, bir Tarafın 7/24 irtibat noktası bir polis biriminin parçasıysa, günün veya gecenin herhangi bir saatinde uygun önlemlerin alınabilmesi için suçluların iadesi veya uluslararası karşılıklı yardımdan sorumlu merkezi makam gibi devlet içindeki diğer ilgili bileşenlerle hızlı bir şekilde koordinasyon sağlama yeteneğine sahip olmalıdır. Ayrıca, paragraf 2'de, her bir Tarafın 7/24 irtibat noktasının, ağın diğer üyeleriyle hızlandırılmış bir şekilde iletişim kurma kapasitesine sahip olması öngörülmektedir.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53</a:t>
            </a:fld>
            <a:endParaRPr lang="tr"/>
          </a:p>
        </p:txBody>
      </p:sp>
    </p:spTree>
    <p:extLst>
      <p:ext uri="{BB962C8B-B14F-4D97-AF65-F5344CB8AC3E}">
        <p14:creationId xmlns:p14="http://schemas.microsoft.com/office/powerpoint/2010/main" xmlns="" val="25416813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Avrupa Konseyi 7/24 İrtibat Noktaları Ağının listesinden örnek bir bölüm. Bu ülke iki irtibat noktasına sahiptir: Biri polis bünyesinde, diğeri de savcılıkta.</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54</a:t>
            </a:fld>
            <a:endParaRPr lang="tr"/>
          </a:p>
        </p:txBody>
      </p:sp>
    </p:spTree>
    <p:extLst>
      <p:ext uri="{BB962C8B-B14F-4D97-AF65-F5344CB8AC3E}">
        <p14:creationId xmlns:p14="http://schemas.microsoft.com/office/powerpoint/2010/main" xmlns="" val="33060596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Uzman, </a:t>
            </a:r>
            <a:r>
              <a:rPr lang="tr-TR" b="0" i="0" u="none" baseline="0" dirty="0" smtClean="0"/>
              <a:t>katılımcılara</a:t>
            </a:r>
            <a:r>
              <a:rPr lang="tr" b="0" i="0" u="none" baseline="0" dirty="0" smtClean="0"/>
              <a:t> </a:t>
            </a:r>
            <a:r>
              <a:rPr lang="tr" b="0" i="0" u="none" baseline="0" dirty="0"/>
              <a:t>oturum hedeflerini (örneğin kapsam) sunmalıdır.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i="0" u="none" baseline="0" dirty="0" smtClean="0"/>
              <a:t>Katılımcılar</a:t>
            </a:r>
            <a:r>
              <a:rPr lang="tr" b="0" i="0" u="none" baseline="0" dirty="0" smtClean="0"/>
              <a:t> </a:t>
            </a:r>
            <a:r>
              <a:rPr lang="tr" b="0" i="0" u="none" baseline="0" dirty="0"/>
              <a:t>oturumun amacının ne olduğunu ve oturumun sonunda onlardan neler beklendiğini anlamalıdırlar.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57</a:t>
            </a:fld>
            <a:endParaRPr lang="tr"/>
          </a:p>
        </p:txBody>
      </p:sp>
    </p:spTree>
    <p:extLst>
      <p:ext uri="{BB962C8B-B14F-4D97-AF65-F5344CB8AC3E}">
        <p14:creationId xmlns:p14="http://schemas.microsoft.com/office/powerpoint/2010/main" xmlns="" val="24951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rtl="0"/>
            <a:r>
              <a:rPr lang="tr" b="0" i="0" u="none" baseline="0" dirty="0"/>
              <a:t>Kriptografide şifreleme, bilgilerin kodlanması işlemidir. Bu işlem, düz metin olarak bilinen bilgilerin orijinal gösterimini şifreli metin olarak bilinen alternatif bir biçime dönüştürür. Yalnızca yetkili taraflar bir şifreli metni deşifre ederek tekrar düz metne dönüştürüp orijinal bilgilere erişebilir. </a:t>
            </a:r>
          </a:p>
          <a:p>
            <a:pPr algn="just" rtl="0"/>
            <a:endParaRPr lang="tr" dirty="0"/>
          </a:p>
          <a:p>
            <a:pPr algn="just" rtl="0"/>
            <a:r>
              <a:rPr lang="tr" b="0" i="0" u="none" baseline="0" dirty="0"/>
              <a:t>Şifrelemenin kendisi müdahaleyi engellemez, ancak yasa dışı izleme yapan bir kişinin anlaşılabilir içeriği ele geçirmesini önler. Teknik nedenlerden dolayı, bir şifreleme şemasında genellikle bir algoritma tarafından oluşturulan sözde rastgele bir şifreleme anahtarı kullanılır. Anahtara sahip olmadan mesajın şifresini çözmek mümkündür, ancak iyi tasarlanmış bir şifreleme şeması için önemli düzeyde hesaplama kaynakları ve becerileri gerekir. </a:t>
            </a:r>
          </a:p>
          <a:p>
            <a:pPr algn="just" rtl="0"/>
            <a:endParaRPr lang="tr" dirty="0"/>
          </a:p>
          <a:p>
            <a:pPr algn="just" rtl="0"/>
            <a:r>
              <a:rPr lang="tr" b="0" i="0" u="none" baseline="0" dirty="0"/>
              <a:t>Bir kripto para, bir değişim aracı olarak kullanılmak üzere tasarlanmış dijital bir varlıktır. Kripto para sahipliği kayıtları, işlem kayıtlarının güvenliğini sağlamak, ek paraların oluşturulmasını kontrol etmek ve para sahipliğinin devrini doğrulamak için güçlü kriptografi kullanılarak bilgisayarlı bir veri tabanı biçimindeki bir defterde saklanır [1][2]. Genellikle fiziksel biçimde (kağıt para gibi) mevcut değildir ve merkezi bir otorite tarafından ihraç edilmez. Kripto para birimleri, merkezi dijital para birimi ve merkezi bankacılık sistemlerinin aksine tipik olarak merkezi olmayan kontrol kullanır [3]. Bir kripto para birimi ihraçta önce oluşturulduğunda veya tek bir ihraççı tarafından ihraç edildiğinde, genellikle merkezi kabul edilir. Merkezi olmayan kontrol ile uygulandığında, her bir kripto para birimi, genel bir finansal işlem veri tabanı görevi gören, genellikle bir blok zinciri olan dağıtık hesap defteri teknolojisiyle çalışır.</a:t>
            </a:r>
          </a:p>
          <a:p>
            <a:pPr algn="just" rtl="0"/>
            <a:endParaRPr lang="tr" dirty="0"/>
          </a:p>
          <a:p>
            <a:pPr algn="just" rtl="0"/>
            <a:r>
              <a:rPr lang="tr" b="0" i="0" u="none" baseline="0" dirty="0"/>
              <a:t>Karanlık Ağ, İnterneti kullanan ancak erişim için belirli yazılımlar, yapılandırmalar veya izinler gerektiren bindirmeli ağlar üzerinde bulunan Dünya Çapında Ağ içeriğidir. Karanlık ağ aracılığıyla, özel bilgisayar ağları, konum gibi tanımlayıcı bilgileri ifşa etmeden anonim olarak iletişim kurabilir ve iş yürütebilir. Karanlık ağ, Ağın arama motorları tarafından indekslenmeyen kısmı olan derin ağın küçük bir bölümünü oluşturur, ancak bazen derin ağ terimi yanlışlıkla özellikle karanlık ağa atıfta bulunmak için kullanılır.</a:t>
            </a:r>
          </a:p>
          <a:p>
            <a:pPr algn="just" rtl="0"/>
            <a:endParaRPr lang="tr" dirty="0"/>
          </a:p>
          <a:p>
            <a:pPr algn="just" rtl="0"/>
            <a:r>
              <a:rPr lang="tr" b="0" i="0" u="none" baseline="0" dirty="0"/>
              <a:t>Bulut depolama, dijital verilerin "bulut" olarak adlandırılan mantıksal havuzlarda depolandığı bir bilgisayar verisi depolama modelidir. Fiziksel depolama, birden çok sunucuyu (bazen birden çok konumda) kapsar ve fiziksel ortam genellikle bir barındırma şirketine aittir ve bu onun tarafından yönetilir. Bu bulut depolama sağlayıcıları, verileri kullanılabilir ve erişilebilir halde tutmaktan ve fiziksel ortamın korunmasından ve çalıştırılmasından sorumludur. Kişiler ve kuruluşlar, kullanıcı, kuruluş veya uygulama verilerini depolamak için sağlayıcılardan depolama kapasitesi satın alır veya kiralar.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7</a:t>
            </a:fld>
            <a:endParaRPr lang="tr"/>
          </a:p>
        </p:txBody>
      </p:sp>
    </p:spTree>
    <p:extLst>
      <p:ext uri="{BB962C8B-B14F-4D97-AF65-F5344CB8AC3E}">
        <p14:creationId xmlns:p14="http://schemas.microsoft.com/office/powerpoint/2010/main" xmlns="" val="191158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Küreselleşme ve insanların dünya çapında artan hareketliliği, sınır ötesi suçlar için yeni fırsatlar yaratmaktadır. Bu nedenle karşılıklı adli yardım ve suçluların iadesine ilişkin anlaşmalar sınır ötesi suçları durdurmak için çok önemlidir.</a:t>
            </a:r>
          </a:p>
          <a:p>
            <a:pPr algn="just" rtl="0"/>
            <a:endParaRPr lang="tr" dirty="0"/>
          </a:p>
          <a:p>
            <a:pPr algn="just" rtl="0"/>
            <a:r>
              <a:rPr lang="tr" b="0" i="0" u="none" baseline="0"/>
              <a:t>Karşılıklı adli yardım, bilgi toplamak ve bilgi alışverişi yapmak amacıyla farklı ülkeler arasında gerçekleştirilen bir işbirliği şeklidir. Bir ülkedeki yetkililer, başka bir ülkedeki suç soruşturmalarına veya yargılamalara yardımcı olmak için bir ülkede bulunan delilleri isteyebilir ve sağlayabilir.</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8</a:t>
            </a:fld>
            <a:endParaRPr lang="tr"/>
          </a:p>
        </p:txBody>
      </p:sp>
    </p:spTree>
    <p:extLst>
      <p:ext uri="{BB962C8B-B14F-4D97-AF65-F5344CB8AC3E}">
        <p14:creationId xmlns:p14="http://schemas.microsoft.com/office/powerpoint/2010/main" xmlns="" val="3844140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rtl="0"/>
            <a:r>
              <a:rPr lang="tr" b="0" i="0" u="none" baseline="0" dirty="0">
                <a:effectLst/>
              </a:rPr>
              <a:t>Geleneksel karşılıklı adli yardım aracı, bir Devletin adli makamından başka bir Devletin adli makamına gönderilen, talepte bulunulan adli makamdan bir veya daha fazla belirli eylemi gerçekleştirmesinin istendiği, genellikle delil toplama ve talepte bulunan adli makam adına tanıklarla görüşme amaçlı, istinabe talebi olarak bilinen yazılar olmuştur. Bu talepler geleneksel olarak diplomatik kanallar aracılığıyla iletilir. Savcı bir talep yazısı hazırladıktan sonra, talep eden Devletteki yetkili ulusal mahkeme tarafından onaylanır ve daha sonra o Devletin dışişleri bakanlığı tarafından talep edilen Devletin büyükelçiliğine teslim edilir. Büyükelçilik, talebi talep edilen Devletin yetkili adli makamlarına gönderir. Talep tamamlandığında, sıra tersine çevrilir.</a:t>
            </a:r>
          </a:p>
          <a:p>
            <a:pPr algn="just" rtl="0"/>
            <a:endParaRPr lang="tr" dirty="0">
              <a:effectLst/>
            </a:endParaRPr>
          </a:p>
          <a:p>
            <a:pPr algn="just" rtl="0"/>
            <a:r>
              <a:rPr lang="tr" b="0" i="0" u="none" baseline="0" dirty="0">
                <a:effectLst/>
              </a:rPr>
              <a:t>Resmi antlaşmalar, uluslararası işbirliği için daha sağlam bir temel oluşturmuştur. İstinabe taleplerine ilişkin süreç, Karşılıklı Adli Yardım Antlaşmalarına göre daha fazla zaman alır ve öngörülemez özelliktedir. Bu büyük ölçüde, istinabe talebinin uygulanmasının antlaşmaya dayalı olmaktan çok mahkemeler arasındaki bir nezaket meselesi olmasından kaynaklanmaktadır. Bu nedenlerden ötürü, savcılar tipik olarak istinabe taleplerini, yurt dışındaki delillere erişmek için yalnızca Karşılıklı Adli Yardım Antlaşmaları mevcut olmadığında başvurulacak bir son çare olarak değerlendirirler.</a:t>
            </a:r>
          </a:p>
          <a:p>
            <a:pPr algn="just" rtl="0"/>
            <a:endParaRPr lang="tr" dirty="0">
              <a:effectLst/>
            </a:endParaRPr>
          </a:p>
          <a:p>
            <a:pPr algn="just" rtl="0"/>
            <a:r>
              <a:rPr lang="tr" b="0" i="0" u="none" baseline="0" dirty="0">
                <a:effectLst/>
              </a:rPr>
              <a:t>İkili antlaşmalar (iki ülke arasında), her iki tarafın yükümlülükleri ve beklentileri konusunda daha yüksek derecede bir kesinlikle Devletler arasında müzakere edilebilir. Ancak ikili antlaşmaları müzakere etmek, hazırlamak ve üzerinde anlaşmaya varmak hem maliyetli hem de zaman alan ve kaynakları tüketen çalışmalar olabilir ve dünyadaki her ülke ile ikili bir antlaşma yapmak mümkün değildir.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9</a:t>
            </a:fld>
            <a:endParaRPr lang="tr"/>
          </a:p>
        </p:txBody>
      </p:sp>
    </p:spTree>
    <p:extLst>
      <p:ext uri="{BB962C8B-B14F-4D97-AF65-F5344CB8AC3E}">
        <p14:creationId xmlns:p14="http://schemas.microsoft.com/office/powerpoint/2010/main" xmlns="" val="214176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rtl="0"/>
            <a:r>
              <a:rPr lang="tr" sz="1800" b="0" i="0" u="none" strike="noStrike" baseline="0" dirty="0">
                <a:latin typeface="MinionPro-Regular"/>
              </a:rPr>
              <a:t>Resmi bir talepte bulunan savcılar veya </a:t>
            </a:r>
            <a:r>
              <a:rPr lang="tr-TR" sz="1800" b="0" i="0" u="none" strike="noStrike" baseline="0" dirty="0" smtClean="0">
                <a:latin typeface="MinionPro-Regular"/>
              </a:rPr>
              <a:t>hâkim</a:t>
            </a:r>
            <a:r>
              <a:rPr lang="tr" sz="1800" b="0" i="0" u="none" strike="noStrike" baseline="0" dirty="0" smtClean="0">
                <a:latin typeface="MinionPro-Regular"/>
              </a:rPr>
              <a:t>ler</a:t>
            </a:r>
            <a:r>
              <a:rPr lang="tr" sz="1800" b="0" i="0" u="none" strike="noStrike" baseline="0" dirty="0">
                <a:latin typeface="MinionPro-Regular"/>
              </a:rPr>
              <a:t>, uluslararası bir belgeye dayalı olarak böyle bir yükümlülüğün var olduğu durumlarda talepte bulunulan bir devletin yardım etme konusundaki uluslararası yükümlülüğünü her zaman iddia etmelidir. Aynı şekilde, talep yazısının dayandığı yetki de açık bir şekilde ifade edilmelidir.</a:t>
            </a:r>
          </a:p>
          <a:p>
            <a:pPr algn="just" rtl="0"/>
            <a:endParaRPr lang="tr" sz="1800" b="0" i="0" u="none" strike="noStrike" baseline="0" dirty="0">
              <a:latin typeface="MinionPro-Regular"/>
            </a:endParaRPr>
          </a:p>
          <a:p>
            <a:pPr algn="just" rtl="0"/>
            <a:r>
              <a:rPr lang="tr" sz="1800" b="0" i="0" u="none" strike="noStrike" baseline="0" dirty="0">
                <a:latin typeface="MinionPro-Regular"/>
              </a:rPr>
              <a:t>Delil elde etmek için herhangi bir zorlayıcı yetkinin (örneğin bir yetki belgesi veya mahkeme emri) kullanılmasının gerekli olmadığı bir devlete delil toplama taleplerinde bulunurken de idari yardım kullanılabilir ve kullanılmalıdır. Böyle bir yaklaşım, gecikme riskini azaltır ve çoğu devlet tarafından memnuniyetle karşılanacaktır. </a:t>
            </a:r>
          </a:p>
          <a:p>
            <a:pPr algn="just" rtl="0"/>
            <a:endParaRPr lang="tr" sz="1800" b="0" i="0" u="none" strike="noStrike" baseline="0" dirty="0">
              <a:latin typeface="MinionPro-Regular"/>
            </a:endParaRPr>
          </a:p>
          <a:p>
            <a:pPr algn="just" rtl="0"/>
            <a:r>
              <a:rPr lang="tr" sz="1800" b="0" i="0" u="none" strike="noStrike" baseline="0" dirty="0">
                <a:latin typeface="MinionPro-Regular"/>
              </a:rPr>
              <a:t>Bu bağlamda, idari yardım bazen "gayriresmi yardım" olarak anılsa da, elde edilen delil biçiminin gayriresmi olduğu veya delil niteliğine sahip olmadığı anlamına gelmediği unutulmamalıdır. Aksine, idari/gayriresmi olarak yerine getirilen bir delil talebinde, deliller resmi bir talep yazısına cevap olarak toplanmış gibi aynı biçimde sunulmalıdır.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10</a:t>
            </a:fld>
            <a:endParaRPr lang="tr"/>
          </a:p>
        </p:txBody>
      </p:sp>
    </p:spTree>
    <p:extLst>
      <p:ext uri="{BB962C8B-B14F-4D97-AF65-F5344CB8AC3E}">
        <p14:creationId xmlns:p14="http://schemas.microsoft.com/office/powerpoint/2010/main" xmlns="" val="1609411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smtClean="0"/>
              <a:t>Eğitici</a:t>
            </a:r>
            <a:r>
              <a:rPr lang="tr" b="0" i="0" u="none" baseline="0" dirty="0" smtClean="0"/>
              <a:t>, </a:t>
            </a:r>
            <a:r>
              <a:rPr lang="tr" b="0" i="0" u="none" baseline="0" dirty="0"/>
              <a:t>yerli sektör ile gerçekleştirilebilecek üç işbirliği düzeyini açıklamalıdır:</a:t>
            </a:r>
          </a:p>
          <a:p>
            <a:endParaRPr lang="tr" baseline="0" dirty="0"/>
          </a:p>
          <a:p>
            <a:pPr marL="228600" indent="-228600" algn="just" rtl="0">
              <a:buAutoNum type="arabicPeriod"/>
            </a:pPr>
            <a:r>
              <a:rPr lang="tr" b="1" i="0" u="none" baseline="0" dirty="0"/>
              <a:t>Yasal yetkiye dayanan zorunlu işbirliği:</a:t>
            </a:r>
            <a:r>
              <a:rPr lang="tr" b="0" i="0" u="none" baseline="0" dirty="0"/>
              <a:t> Bu, kolluk kuvvetlerinin Budapeşte Sözleşmesi Madde 16-21 arasındaki hükümlerde öngörülen usule ilişkin yetkileri kullanması sonucunda ortaya çıkan zorunlu işbirliğidir. Bu, gönderildiği kurumların kolluk kuvvetleriyle işbirliği yapmasını zorunlu kılan emirlerin/yetki belgelerinin verilmesini içerir.</a:t>
            </a:r>
          </a:p>
          <a:p>
            <a:pPr marL="228600" indent="-228600" algn="l" rtl="0">
              <a:buAutoNum type="arabicPeriod"/>
            </a:pPr>
            <a:r>
              <a:rPr lang="tr" b="1" i="0" u="none" baseline="0" dirty="0"/>
              <a:t>Yasal yetkiye dayanan gönüllü işbirliği:</a:t>
            </a:r>
            <a:r>
              <a:rPr lang="tr" b="0" i="0" u="none" baseline="0" dirty="0"/>
              <a:t> Bu, zorunlu yasa hükümleriyle aynı güce sahip olmayan bazı yasal yetkiler temelinde gerçekleşen gönüllü işbirliğidir. Örneğin, bu tür bir işbirliği, bir özel sektör operatörü ile bir kolluk kuvveti arasında imzalanan bir mutabakat zaptına dayalı olabilir.</a:t>
            </a:r>
          </a:p>
          <a:p>
            <a:pPr marL="228600" indent="-228600" algn="l" rtl="0">
              <a:buAutoNum type="arabicPeriod"/>
            </a:pPr>
            <a:r>
              <a:rPr lang="tr" b="1" i="0" u="none" baseline="0" dirty="0"/>
              <a:t>Yasal yetkiden bağımsız gönüllü işbirliği:</a:t>
            </a:r>
            <a:r>
              <a:rPr lang="tr" b="0" i="0" u="none" baseline="0" dirty="0"/>
              <a:t> Bu, yasal zorunluluk olmamasına rağmen gerçekleşen gönüllü işbirliğidir. Bu tür bir işbirliği kanunla kolaylaştırılabilir, ancak kanun kapsamında zorunlu değildir.</a:t>
            </a:r>
            <a:endParaRPr lang="tr" b="1"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11</a:t>
            </a:fld>
            <a:endParaRPr lang="tr"/>
          </a:p>
        </p:txBody>
      </p:sp>
    </p:spTree>
    <p:extLst>
      <p:ext uri="{BB962C8B-B14F-4D97-AF65-F5344CB8AC3E}">
        <p14:creationId xmlns:p14="http://schemas.microsoft.com/office/powerpoint/2010/main" xmlns="" val="39447967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xmlns=""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xmlns=""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12.04.2021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xmlns=""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xmlns=""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xmlns=""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xmlns=""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4.png"/><Relationship Id="rId7" Type="http://schemas.openxmlformats.org/officeDocument/2006/relationships/diagramQuickStyle" Target="../diagrams/quickStyle5.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5.svg"/><Relationship Id="rId9" Type="http://schemas.microsoft.com/office/2007/relationships/diagramDrawing" Target="../diagrams/drawing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7.svg"/><Relationship Id="rId3" Type="http://schemas.openxmlformats.org/officeDocument/2006/relationships/image" Target="../media/image17.png"/><Relationship Id="rId7" Type="http://schemas.openxmlformats.org/officeDocument/2006/relationships/image" Target="../media/image18.png"/><Relationship Id="rId12"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21.svg"/><Relationship Id="rId11" Type="http://schemas.openxmlformats.org/officeDocument/2006/relationships/image" Target="../media/image25.svg"/><Relationship Id="rId10" Type="http://schemas.openxmlformats.org/officeDocument/2006/relationships/image" Target="../media/image20.png"/><Relationship Id="rId4" Type="http://schemas.openxmlformats.org/officeDocument/2006/relationships/image" Target="../media/image19.svg"/><Relationship Id="rId9" Type="http://schemas.openxmlformats.org/officeDocument/2006/relationships/image" Target="../media/image23.sv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eaLnBrk="1" hangingPunct="1">
              <a:spcBef>
                <a:spcPct val="0"/>
              </a:spcBef>
              <a:buFontTx/>
              <a:buNone/>
            </a:pPr>
            <a:endParaRPr lang="tr" altLang="en-US" sz="1400" dirty="0">
              <a:solidFill>
                <a:schemeClr val="bg1"/>
              </a:solidFill>
              <a:ea typeface="MS PGothic" panose="020B0600070205080204" pitchFamily="34" charset="-128"/>
            </a:endParaRPr>
          </a:p>
          <a:p>
            <a:pPr algn="l" rtl="0" eaLnBrk="1" hangingPunct="1">
              <a:spcBef>
                <a:spcPct val="0"/>
              </a:spcBef>
              <a:buFontTx/>
              <a:buNone/>
            </a:pPr>
            <a:endParaRPr lang="tr"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600" b="1" i="0" u="none" baseline="0">
                <a:latin typeface="+mn-lt"/>
              </a:rPr>
              <a:t>Adli Personel için Siber Suçlar ve Elektronik Delillere İlişkin Giriş Eğitimi</a:t>
            </a:r>
            <a:endParaRPr lang="tr" altLang="en-US" sz="1600" i="1" dirty="0">
              <a:latin typeface="+mn-lt"/>
            </a:endParaRPr>
          </a:p>
        </p:txBody>
      </p:sp>
      <p:sp>
        <p:nvSpPr>
          <p:cNvPr id="10" name="Rectangle 9"/>
          <p:cNvSpPr/>
          <p:nvPr/>
        </p:nvSpPr>
        <p:spPr>
          <a:xfrm>
            <a:off x="234355" y="2228592"/>
            <a:ext cx="8750206" cy="3662541"/>
          </a:xfrm>
          <a:prstGeom prst="rect">
            <a:avLst/>
          </a:prstGeom>
          <a:ln>
            <a:noFill/>
          </a:ln>
        </p:spPr>
        <p:txBody>
          <a:bodyPr wrap="square">
            <a:spAutoFit/>
          </a:bodyPr>
          <a:lstStyle/>
          <a:p>
            <a:pPr marL="0" indent="0" algn="ctr" rtl="0">
              <a:buFont typeface="Arial" charset="0"/>
              <a:buNone/>
              <a:defRPr/>
            </a:pPr>
            <a:r>
              <a:rPr lang="tr" sz="3600" b="1" i="0" u="none" baseline="0" dirty="0">
                <a:ea typeface="MS PGothic" panose="020B0600070205080204" pitchFamily="34" charset="-128"/>
              </a:rPr>
              <a:t>Oturum 3.x </a:t>
            </a:r>
          </a:p>
          <a:p>
            <a:pPr marL="0" indent="0" algn="ctr" rtl="0">
              <a:buFont typeface="Arial" charset="0"/>
              <a:buNone/>
              <a:defRPr/>
            </a:pPr>
            <a:r>
              <a:rPr lang="tr" sz="3600" b="1" i="0" u="none" baseline="0" dirty="0">
                <a:ea typeface="MS PGothic" panose="020B0600070205080204" pitchFamily="34" charset="-128"/>
              </a:rPr>
              <a:t>Uluslararası İşbirliğine Dair Temel Kavramlar</a:t>
            </a: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algn="ctr" rtl="0">
              <a:spcBef>
                <a:spcPct val="0"/>
              </a:spcBef>
            </a:pPr>
            <a:r>
              <a:rPr lang="tr" b="1" i="0" u="none" baseline="0" dirty="0"/>
              <a:t>Xxxxx XXXXXXXX</a:t>
            </a:r>
          </a:p>
          <a:p>
            <a:pPr algn="ctr" rtl="0">
              <a:spcBef>
                <a:spcPct val="0"/>
              </a:spcBef>
            </a:pPr>
            <a:endParaRPr lang="tr" altLang="en-US" sz="800" dirty="0"/>
          </a:p>
          <a:p>
            <a:pPr algn="ctr" rtl="0">
              <a:spcBef>
                <a:spcPct val="0"/>
              </a:spcBef>
            </a:pPr>
            <a:r>
              <a:rPr lang="tr" sz="1400" b="0" i="1" u="none" baseline="0" dirty="0"/>
              <a:t>Avrupa Konseyi</a:t>
            </a:r>
          </a:p>
          <a:p>
            <a:pPr algn="ctr" rtl="0">
              <a:spcBef>
                <a:spcPct val="0"/>
              </a:spcBef>
            </a:pPr>
            <a:endParaRPr lang="tr" altLang="en-US" sz="1400" b="1" dirty="0">
              <a:solidFill>
                <a:srgbClr val="2F618F"/>
              </a:solidFill>
              <a:hlinkClick r:id="rId3"/>
            </a:endParaRPr>
          </a:p>
          <a:p>
            <a:pPr algn="ctr" rtl="0">
              <a:spcBef>
                <a:spcPct val="0"/>
              </a:spcBef>
            </a:pPr>
            <a:r>
              <a:rPr lang="tr" sz="1200" b="1" i="0" u="none" baseline="0" dirty="0">
                <a:solidFill>
                  <a:srgbClr val="2F618F"/>
                </a:solidFill>
              </a:rPr>
              <a:t>e-posta</a:t>
            </a:r>
          </a:p>
          <a:p>
            <a:pPr algn="ctr" rtl="0">
              <a:spcBef>
                <a:spcPct val="0"/>
              </a:spcBef>
            </a:pPr>
            <a:endParaRPr lang="tr" altLang="en-US" sz="1400" b="1" dirty="0"/>
          </a:p>
          <a:p>
            <a:pPr algn="ctr" rtl="0">
              <a:spcBef>
                <a:spcPct val="0"/>
              </a:spcBef>
            </a:pPr>
            <a:endParaRPr lang="tr" altLang="en-US" sz="1400" b="1" dirty="0"/>
          </a:p>
          <a:p>
            <a:pPr algn="ctr" rtl="0">
              <a:spcBef>
                <a:spcPct val="0"/>
              </a:spcBef>
            </a:pPr>
            <a:endParaRPr lang="tr" altLang="en-US" sz="1400" b="1" dirty="0"/>
          </a:p>
          <a:p>
            <a:pPr algn="ctr" rtl="0">
              <a:spcBef>
                <a:spcPct val="0"/>
              </a:spcBef>
            </a:pPr>
            <a:r>
              <a:rPr lang="tr" sz="1600" b="1" i="0" u="none" baseline="0" dirty="0"/>
              <a:t>GG Ay YYYY</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lgn="r" rtl="0"/>
              <a:t>1</a:t>
            </a:fld>
            <a:endParaRPr lang="tr" dirty="0"/>
          </a:p>
        </p:txBody>
      </p:sp>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9" name="Rectangle 8">
            <a:extLst>
              <a:ext uri="{FF2B5EF4-FFF2-40B4-BE49-F238E27FC236}">
                <a16:creationId xmlns:a16="http://schemas.microsoft.com/office/drawing/2014/main" xmlns=""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02281"/>
            <a:ext cx="4572000" cy="4078039"/>
          </a:xfrm>
          <a:prstGeom prst="rect">
            <a:avLst/>
          </a:prstGeom>
        </p:spPr>
        <p:txBody>
          <a:bodyPr>
            <a:spAutoFit/>
          </a:bodyPr>
          <a:lstStyle/>
          <a:p>
            <a:r>
              <a:rPr lang="tr" sz="2200" b="1" i="0" u="none" baseline="0" dirty="0"/>
              <a:t>Resmi ve gayriresmi </a:t>
            </a:r>
            <a:r>
              <a:rPr lang="en-GB" sz="2400" dirty="0" err="1" smtClean="0"/>
              <a:t>Karşılıklı</a:t>
            </a:r>
            <a:r>
              <a:rPr lang="en-GB" sz="2400" dirty="0" smtClean="0"/>
              <a:t> </a:t>
            </a:r>
            <a:r>
              <a:rPr lang="en-GB" sz="2400" dirty="0" err="1" smtClean="0"/>
              <a:t>Adli</a:t>
            </a:r>
            <a:r>
              <a:rPr lang="en-GB" sz="2400" dirty="0" smtClean="0"/>
              <a:t> </a:t>
            </a:r>
            <a:r>
              <a:rPr lang="en-GB" sz="2400" dirty="0" err="1" smtClean="0"/>
              <a:t>Yardım</a:t>
            </a:r>
            <a:r>
              <a:rPr lang="en-GB" sz="2400" dirty="0" smtClean="0"/>
              <a:t> </a:t>
            </a:r>
            <a:r>
              <a:rPr lang="en-GB" sz="2400" dirty="0" smtClean="0"/>
              <a:t>(MLA)</a:t>
            </a:r>
            <a:r>
              <a:rPr lang="tr" sz="2200" b="1" i="0" u="none" baseline="0" dirty="0" smtClean="0"/>
              <a:t>:</a:t>
            </a:r>
            <a:endParaRPr lang="tr" sz="2200" b="1" i="0" u="none" baseline="0" dirty="0"/>
          </a:p>
          <a:p>
            <a:pPr marL="342900" indent="-342900" algn="l" rtl="0">
              <a:spcAft>
                <a:spcPts val="0"/>
              </a:spcAft>
              <a:buFont typeface="Wingdings" pitchFamily="2" charset="2"/>
              <a:buChar char="Ø"/>
            </a:pPr>
            <a:endParaRPr lang="tr" sz="2200" b="1" dirty="0"/>
          </a:p>
          <a:p>
            <a:pPr marL="342900" indent="-342900" algn="just" rtl="0">
              <a:buFont typeface="Arial" panose="020B0604020202020204" pitchFamily="34" charset="0"/>
              <a:buChar char="•"/>
            </a:pPr>
            <a:r>
              <a:rPr lang="tr" sz="2100" b="0" i="0" u="none" baseline="0" dirty="0">
                <a:effectLst/>
                <a:cs typeface="Arial" panose="020B0604020202020204" pitchFamily="34" charset="0"/>
              </a:rPr>
              <a:t>Bazen </a:t>
            </a:r>
            <a:r>
              <a:rPr lang="tr" sz="2100" b="0" i="0" u="none" baseline="0" dirty="0" smtClean="0">
                <a:effectLst/>
                <a:cs typeface="Arial" panose="020B0604020202020204" pitchFamily="34" charset="0"/>
              </a:rPr>
              <a:t>«adli </a:t>
            </a:r>
            <a:r>
              <a:rPr lang="tr" sz="2100" b="0" i="0" u="none" baseline="0" dirty="0">
                <a:effectLst/>
                <a:cs typeface="Arial" panose="020B0604020202020204" pitchFamily="34" charset="0"/>
              </a:rPr>
              <a:t>yardım" olarak da anılan </a:t>
            </a:r>
            <a:r>
              <a:rPr lang="tr" sz="2100" b="1" i="0" u="none" baseline="0" dirty="0">
                <a:effectLst/>
                <a:cs typeface="Arial" panose="020B0604020202020204" pitchFamily="34" charset="0"/>
              </a:rPr>
              <a:t>Karşılıklı Adli Yardım </a:t>
            </a:r>
            <a:r>
              <a:rPr lang="tr" sz="2100" b="1" i="0" u="none" baseline="0" dirty="0" smtClean="0">
                <a:effectLst/>
                <a:cs typeface="Arial" panose="020B0604020202020204" pitchFamily="34" charset="0"/>
              </a:rPr>
              <a:t>(</a:t>
            </a:r>
            <a:r>
              <a:rPr lang="tr-TR" sz="2100" b="1" i="0" u="none" baseline="0" dirty="0" err="1" smtClean="0">
                <a:effectLst/>
                <a:cs typeface="Arial" panose="020B0604020202020204" pitchFamily="34" charset="0"/>
              </a:rPr>
              <a:t>MLA</a:t>
            </a:r>
            <a:r>
              <a:rPr lang="tr" sz="2100" b="1" i="0" u="none" baseline="0" dirty="0" smtClean="0">
                <a:effectLst/>
                <a:cs typeface="Arial" panose="020B0604020202020204" pitchFamily="34" charset="0"/>
              </a:rPr>
              <a:t>)</a:t>
            </a:r>
            <a:r>
              <a:rPr lang="tr" sz="2100" b="0" i="0" u="none" baseline="0" dirty="0" smtClean="0">
                <a:effectLst/>
                <a:cs typeface="Arial" panose="020B0604020202020204" pitchFamily="34" charset="0"/>
              </a:rPr>
              <a:t>, </a:t>
            </a:r>
            <a:r>
              <a:rPr lang="tr" sz="2100" b="0" i="0" u="none" baseline="0" dirty="0">
                <a:effectLst/>
                <a:cs typeface="Arial" panose="020B0604020202020204" pitchFamily="34" charset="0"/>
              </a:rPr>
              <a:t>devletlerin başka bir devletteki suç soruşturmalarına veya yargılamalara yardımcı olmak amacıyla bir devlette bulunan delillerin elde edilmesi için </a:t>
            </a:r>
            <a:r>
              <a:rPr lang="tr" sz="2100" b="1" i="0" u="none" baseline="0" dirty="0">
                <a:effectLst/>
                <a:cs typeface="Arial" panose="020B0604020202020204" pitchFamily="34" charset="0"/>
              </a:rPr>
              <a:t>resmi olarak yardım talep etme ve sağlama yoludur</a:t>
            </a:r>
            <a:r>
              <a:rPr lang="tr" sz="2100" b="0" i="0" u="none" baseline="0" dirty="0">
                <a:effectLst/>
                <a:cs typeface="Arial" panose="020B0604020202020204" pitchFamily="34" charset="0"/>
              </a:rPr>
              <a:t>.</a:t>
            </a:r>
          </a:p>
          <a:p>
            <a:pPr marL="342900" indent="-342900" algn="just" rtl="0">
              <a:buFont typeface="Arial" panose="020B0604020202020204" pitchFamily="34" charset="0"/>
              <a:buChar char="•"/>
            </a:pPr>
            <a:endParaRPr lang="tr" sz="2100" dirty="0">
              <a:effectLst/>
              <a:cs typeface="Arial" panose="020B0604020202020204" pitchFamily="34" charset="0"/>
            </a:endParaRPr>
          </a:p>
        </p:txBody>
      </p:sp>
      <p:sp>
        <p:nvSpPr>
          <p:cNvPr id="5" name="Rectangle 4">
            <a:extLst>
              <a:ext uri="{FF2B5EF4-FFF2-40B4-BE49-F238E27FC236}">
                <a16:creationId xmlns:a16="http://schemas.microsoft.com/office/drawing/2014/main" xmlns=""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rtl="0">
              <a:buFont typeface="Arial" panose="020B0604020202020204" pitchFamily="34" charset="0"/>
              <a:buChar char="•"/>
            </a:pPr>
            <a:r>
              <a:rPr lang="tr" sz="2100" b="1" i="0" u="none" baseline="0">
                <a:cs typeface="Arial" panose="020B0604020202020204" pitchFamily="34" charset="0"/>
              </a:rPr>
              <a:t>İdari yardım bazen "gayriresmi yardım" olarak anılır</a:t>
            </a:r>
          </a:p>
          <a:p>
            <a:pPr marL="342900" indent="-342900" algn="just" rtl="0">
              <a:buFont typeface="Arial" panose="020B0604020202020204" pitchFamily="34" charset="0"/>
              <a:buChar char="•"/>
            </a:pPr>
            <a:endParaRPr lang="tr" sz="2100" dirty="0">
              <a:cs typeface="Arial" panose="020B0604020202020204" pitchFamily="34" charset="0"/>
            </a:endParaRPr>
          </a:p>
          <a:p>
            <a:pPr marL="342900" indent="-342900" algn="just" rtl="0">
              <a:buFont typeface="Arial" panose="020B0604020202020204" pitchFamily="34" charset="0"/>
              <a:buChar char="•"/>
            </a:pPr>
            <a:r>
              <a:rPr lang="tr" sz="2100" b="0" i="0" u="none" baseline="0">
                <a:cs typeface="Arial" panose="020B0604020202020204" pitchFamily="34" charset="0"/>
              </a:rPr>
              <a:t>Karşılıklı adli yardım talebinin temelini oluşturan </a:t>
            </a:r>
            <a:r>
              <a:rPr lang="tr" sz="2100" b="1" i="0" u="none" baseline="0">
                <a:cs typeface="Arial" panose="020B0604020202020204" pitchFamily="34" charset="0"/>
              </a:rPr>
              <a:t>resmi talep yazısının gönderilmesini içermez</a:t>
            </a:r>
          </a:p>
          <a:p>
            <a:pPr marL="342900" indent="-342900" algn="just" rtl="0">
              <a:lnSpc>
                <a:spcPct val="90000"/>
              </a:lnSpc>
              <a:buFont typeface="Arial" panose="020B0604020202020204" pitchFamily="34" charset="0"/>
              <a:buChar char="•"/>
            </a:pPr>
            <a:endParaRPr lang="tr" sz="2100" b="1" dirty="0"/>
          </a:p>
        </p:txBody>
      </p:sp>
      <p:pic>
        <p:nvPicPr>
          <p:cNvPr id="8" name="Picture 7">
            <a:extLst>
              <a:ext uri="{FF2B5EF4-FFF2-40B4-BE49-F238E27FC236}">
                <a16:creationId xmlns:a16="http://schemas.microsoft.com/office/drawing/2014/main" xmlns="" id="{ECD9E502-CD5E-3741-857E-8A091CFC16D1}"/>
              </a:ext>
            </a:extLst>
          </p:cNvPr>
          <p:cNvPicPr>
            <a:picLocks noChangeAspect="1"/>
          </p:cNvPicPr>
          <p:nvPr/>
        </p:nvPicPr>
        <p:blipFill>
          <a:blip r:embed="rId3" cstate="print"/>
          <a:stretch>
            <a:fillRect/>
          </a:stretch>
        </p:blipFill>
        <p:spPr>
          <a:xfrm>
            <a:off x="3304810" y="4780211"/>
            <a:ext cx="2906681" cy="1638665"/>
          </a:xfrm>
          <a:prstGeom prst="rect">
            <a:avLst/>
          </a:prstGeom>
        </p:spPr>
      </p:pic>
      <p:sp>
        <p:nvSpPr>
          <p:cNvPr id="16" name="Slide Number Placeholder 1">
            <a:extLst>
              <a:ext uri="{FF2B5EF4-FFF2-40B4-BE49-F238E27FC236}">
                <a16:creationId xmlns:a16="http://schemas.microsoft.com/office/drawing/2014/main" xmlns="" id="{CD1D7902-9BC8-4D3D-BE43-832A952C1CA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10</a:t>
            </a:fld>
            <a:endParaRPr lang="tr" dirty="0"/>
          </a:p>
        </p:txBody>
      </p:sp>
    </p:spTree>
    <p:extLst>
      <p:ext uri="{BB962C8B-B14F-4D97-AF65-F5344CB8AC3E}">
        <p14:creationId xmlns:p14="http://schemas.microsoft.com/office/powerpoint/2010/main" xmlns="" val="325893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553877"/>
            <a:ext cx="5056398" cy="4339650"/>
          </a:xfrm>
          <a:prstGeom prst="rect">
            <a:avLst/>
          </a:prstGeom>
        </p:spPr>
        <p:txBody>
          <a:bodyPr wrap="square">
            <a:spAutoFit/>
          </a:bodyPr>
          <a:lstStyle/>
          <a:p>
            <a:pPr algn="l" rtl="0"/>
            <a:r>
              <a:rPr lang="tr" sz="2800" b="1" i="0" u="none" baseline="0"/>
              <a:t>Kamu-özel sektör işbirliği</a:t>
            </a:r>
            <a:r>
              <a:rPr lang="tr" sz="2200" b="1" i="0" u="none" baseline="0"/>
              <a:t>:</a:t>
            </a:r>
          </a:p>
          <a:p>
            <a:pPr marL="342900" indent="-342900" algn="l" rtl="0">
              <a:buFont typeface="Wingdings" pitchFamily="2" charset="2"/>
              <a:buChar char="Ø"/>
            </a:pPr>
            <a:endParaRPr lang="tr" sz="2200" b="1" dirty="0"/>
          </a:p>
          <a:p>
            <a:pPr marL="342900" lvl="0" indent="-342900" algn="just" rtl="0">
              <a:buFont typeface="Arial" panose="020B0604020202020204" pitchFamily="34" charset="0"/>
              <a:buChar char="•"/>
            </a:pPr>
            <a:r>
              <a:rPr lang="tr" sz="2200" b="0" i="0" u="none" baseline="0"/>
              <a:t>Yasal yetkiye dayanan</a:t>
            </a:r>
            <a:r>
              <a:rPr lang="tr" sz="2200" b="1" i="0" u="none" baseline="0"/>
              <a:t> zorunlu işbirliği </a:t>
            </a:r>
          </a:p>
          <a:p>
            <a:pPr marL="342900" lvl="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Yasal yetkiye dayanan</a:t>
            </a:r>
            <a:r>
              <a:rPr lang="tr" sz="2200" b="1" i="0" u="none" baseline="0"/>
              <a:t> gönüllü işbirliği </a:t>
            </a:r>
            <a:r>
              <a:rPr lang="tr" sz="2200" b="0" i="1" u="none" baseline="0"/>
              <a:t>(örneğin bir mutabakat anlaşmasına dayalı)</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Yasal yetkiden </a:t>
            </a:r>
            <a:r>
              <a:rPr lang="tr" sz="2200" b="1" i="0" u="none" baseline="0"/>
              <a:t>bağımsız gönüllü işbirliği</a:t>
            </a:r>
            <a:r>
              <a:rPr lang="tr" sz="2200" b="0" i="0" u="none" baseline="0"/>
              <a:t> (muhtemelen kolaylaştırıcı kanunlarla)</a:t>
            </a:r>
          </a:p>
        </p:txBody>
      </p:sp>
      <p:pic>
        <p:nvPicPr>
          <p:cNvPr id="12" name="Picture 11">
            <a:extLst>
              <a:ext uri="{FF2B5EF4-FFF2-40B4-BE49-F238E27FC236}">
                <a16:creationId xmlns:a16="http://schemas.microsoft.com/office/drawing/2014/main" xmlns="" id="{10214C1E-BDF7-924A-AB09-5E9D09F0EA10}"/>
              </a:ext>
            </a:extLst>
          </p:cNvPr>
          <p:cNvPicPr>
            <a:picLocks noChangeAspect="1"/>
          </p:cNvPicPr>
          <p:nvPr/>
        </p:nvPicPr>
        <p:blipFill>
          <a:blip r:embed="rId3" cstate="print"/>
          <a:stretch>
            <a:fillRect/>
          </a:stretch>
        </p:blipFill>
        <p:spPr>
          <a:xfrm>
            <a:off x="5514377" y="2632710"/>
            <a:ext cx="3284965" cy="2181984"/>
          </a:xfrm>
          <a:prstGeom prst="rect">
            <a:avLst/>
          </a:prstGeom>
        </p:spPr>
      </p:pic>
      <p:sp>
        <p:nvSpPr>
          <p:cNvPr id="16" name="Slide Number Placeholder 1">
            <a:extLst>
              <a:ext uri="{FF2B5EF4-FFF2-40B4-BE49-F238E27FC236}">
                <a16:creationId xmlns:a16="http://schemas.microsoft.com/office/drawing/2014/main" xmlns="" id="{15D37C8F-D04A-49A7-8872-0B72093CCCF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11</a:t>
            </a:fld>
            <a:endParaRPr lang="tr" dirty="0"/>
          </a:p>
        </p:txBody>
      </p:sp>
    </p:spTree>
    <p:extLst>
      <p:ext uri="{BB962C8B-B14F-4D97-AF65-F5344CB8AC3E}">
        <p14:creationId xmlns:p14="http://schemas.microsoft.com/office/powerpoint/2010/main" xmlns="" val="952128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295579" y="1215323"/>
            <a:ext cx="5129861" cy="5016758"/>
          </a:xfrm>
          <a:prstGeom prst="rect">
            <a:avLst/>
          </a:prstGeom>
        </p:spPr>
        <p:txBody>
          <a:bodyPr wrap="square">
            <a:spAutoFit/>
          </a:bodyPr>
          <a:lstStyle/>
          <a:p>
            <a:pPr algn="l" rtl="0"/>
            <a:r>
              <a:rPr lang="tr" sz="2800" b="1" i="0" u="none" baseline="0"/>
              <a:t>Kamu-özel sektör işbirliği</a:t>
            </a:r>
            <a:r>
              <a:rPr lang="tr" sz="2200" b="1" i="0" u="none" baseline="0"/>
              <a:t>:</a:t>
            </a:r>
          </a:p>
          <a:p>
            <a:pPr marL="342900" indent="-342900" algn="l" rtl="0">
              <a:buFont typeface="Wingdings" pitchFamily="2" charset="2"/>
              <a:buChar char="Ø"/>
            </a:pPr>
            <a:endParaRPr lang="tr" sz="2200" b="1" dirty="0"/>
          </a:p>
          <a:p>
            <a:pPr marL="342900" lvl="0" indent="-342900" algn="just" rtl="0">
              <a:buFont typeface="Arial" panose="020B0604020202020204" pitchFamily="34" charset="0"/>
              <a:buChar char="•"/>
            </a:pPr>
            <a:r>
              <a:rPr lang="tr" sz="2200" b="0" i="0" u="none" baseline="0"/>
              <a:t>Yasal yetkiye dayanan</a:t>
            </a:r>
            <a:r>
              <a:rPr lang="tr" sz="2200" b="1" i="0" u="none" baseline="0"/>
              <a:t> zorunlu işbirliği </a:t>
            </a:r>
            <a:r>
              <a:rPr lang="tr" sz="2200" b="0" i="0" u="none" baseline="0"/>
              <a:t>(bir karşılıklı adli yardım antlaşması veya sunma emri kapsamında)</a:t>
            </a:r>
          </a:p>
          <a:p>
            <a:pPr marL="342900" lvl="0" indent="-342900" algn="just" rtl="0">
              <a:buFont typeface="Arial" panose="020B0604020202020204" pitchFamily="34" charset="0"/>
              <a:buChar char="•"/>
            </a:pPr>
            <a:endParaRPr lang="tr" sz="2200" dirty="0"/>
          </a:p>
          <a:p>
            <a:pPr marL="342900" lvl="0" indent="-342900" algn="just" rtl="0">
              <a:buFont typeface="Arial" panose="020B0604020202020204" pitchFamily="34" charset="0"/>
              <a:buChar char="•"/>
            </a:pPr>
            <a:r>
              <a:rPr lang="tr" sz="2200" b="0" i="0" u="none" baseline="0"/>
              <a:t>Yasal yetkiye dayanan</a:t>
            </a:r>
            <a:r>
              <a:rPr lang="tr" sz="2200" b="1" i="0" u="none" baseline="0"/>
              <a:t> gönüllü işbirliği </a:t>
            </a:r>
            <a:r>
              <a:rPr lang="tr" sz="2200" b="0" i="0" u="none" baseline="0"/>
              <a:t>(örneğin Budapeşte Sözleşmesi Madde 32)</a:t>
            </a:r>
          </a:p>
          <a:p>
            <a:pPr marL="342900" indent="-342900" algn="just" rtl="0">
              <a:buFont typeface="Arial" panose="020B0604020202020204" pitchFamily="34" charset="0"/>
              <a:buChar char="•"/>
            </a:pPr>
            <a:endParaRPr lang="tr" sz="2200" dirty="0"/>
          </a:p>
          <a:p>
            <a:pPr marL="342900" lvl="0" indent="-342900" algn="just" rtl="0">
              <a:buFont typeface="Arial" panose="020B0604020202020204" pitchFamily="34" charset="0"/>
              <a:buChar char="•"/>
            </a:pPr>
            <a:r>
              <a:rPr lang="tr" sz="2200" b="0" i="0" u="none" baseline="0"/>
              <a:t>Yasal yetkiden </a:t>
            </a:r>
            <a:r>
              <a:rPr lang="tr" sz="2200" b="1" i="0" u="none" baseline="0"/>
              <a:t>bağımsız gönüllü işbirliği</a:t>
            </a:r>
            <a:r>
              <a:rPr lang="tr" sz="2200" b="0" i="0" u="none" baseline="0"/>
              <a:t> (yabancı servis sağlayıcılarıyla doğrudan işbirliği)</a:t>
            </a:r>
          </a:p>
        </p:txBody>
      </p:sp>
      <p:pic>
        <p:nvPicPr>
          <p:cNvPr id="8" name="Picture 7">
            <a:extLst>
              <a:ext uri="{FF2B5EF4-FFF2-40B4-BE49-F238E27FC236}">
                <a16:creationId xmlns:a16="http://schemas.microsoft.com/office/drawing/2014/main" xmlns="" id="{802EAB57-B6AF-447B-B24A-8408DB19681D}"/>
              </a:ext>
            </a:extLst>
          </p:cNvPr>
          <p:cNvPicPr>
            <a:picLocks noChangeAspect="1"/>
          </p:cNvPicPr>
          <p:nvPr/>
        </p:nvPicPr>
        <p:blipFill>
          <a:blip r:embed="rId3" cstate="print"/>
          <a:stretch>
            <a:fillRect/>
          </a:stretch>
        </p:blipFill>
        <p:spPr>
          <a:xfrm>
            <a:off x="5514377" y="2632710"/>
            <a:ext cx="3284965" cy="2181984"/>
          </a:xfrm>
          <a:prstGeom prst="rect">
            <a:avLst/>
          </a:prstGeom>
        </p:spPr>
      </p:pic>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12</a:t>
            </a:fld>
            <a:endParaRPr lang="tr" dirty="0"/>
          </a:p>
        </p:txBody>
      </p:sp>
    </p:spTree>
    <p:extLst>
      <p:ext uri="{BB962C8B-B14F-4D97-AF65-F5344CB8AC3E}">
        <p14:creationId xmlns:p14="http://schemas.microsoft.com/office/powerpoint/2010/main" xmlns="" val="842337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Bir Mutabakat Zaptı ne için dayanak teşkil eder?</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Zorunlu işbirliği</a:t>
            </a:r>
          </a:p>
          <a:p>
            <a:pPr marL="1828800" lvl="3" indent="-457200" algn="l" rtl="0">
              <a:buAutoNum type="alphaUcPeriod"/>
            </a:pPr>
            <a:r>
              <a:rPr lang="tr" sz="2400" b="0" i="0" u="none" baseline="0">
                <a:solidFill>
                  <a:schemeClr val="bg1"/>
                </a:solidFill>
                <a:latin typeface="+mj-lt"/>
              </a:rPr>
              <a:t>Yasal yetkiye dayanan gönüllü işbirliği</a:t>
            </a:r>
          </a:p>
          <a:p>
            <a:pPr marL="1828800" lvl="3" indent="-457200" algn="l" rtl="0">
              <a:buAutoNum type="alphaUcPeriod"/>
            </a:pPr>
            <a:r>
              <a:rPr lang="tr" sz="2400" b="0" i="0" u="none" baseline="0">
                <a:solidFill>
                  <a:schemeClr val="bg1"/>
                </a:solidFill>
                <a:latin typeface="+mj-lt"/>
              </a:rPr>
              <a:t>Yasal yetkiye dayanmayan gönüllü işbirliği</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B</a:t>
            </a:r>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13</a:t>
            </a:fld>
            <a:endParaRPr lang="tr" dirty="0"/>
          </a:p>
        </p:txBody>
      </p:sp>
    </p:spTree>
    <p:extLst>
      <p:ext uri="{BB962C8B-B14F-4D97-AF65-F5344CB8AC3E}">
        <p14:creationId xmlns:p14="http://schemas.microsoft.com/office/powerpoint/2010/main" xmlns=""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pPr algn="r" rtl="0"/>
            <a:fld id="{49C04F3A-82BD-4011-AADB-1F79FD7DF4BC}" type="slidenum">
              <a:rPr/>
              <a:pPr algn="r" rtl="0"/>
              <a:t>14</a:t>
            </a:fld>
            <a:endParaRPr lang="tr" dirty="0"/>
          </a:p>
        </p:txBody>
      </p:sp>
    </p:spTree>
    <p:extLst>
      <p:ext uri="{BB962C8B-B14F-4D97-AF65-F5344CB8AC3E}">
        <p14:creationId xmlns:p14="http://schemas.microsoft.com/office/powerpoint/2010/main" xmlns="" val="1334815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İki</a:t>
            </a:r>
          </a:p>
        </p:txBody>
      </p:sp>
      <p:sp>
        <p:nvSpPr>
          <p:cNvPr id="11" name="Text Placeholder 2">
            <a:extLst>
              <a:ext uri="{FF2B5EF4-FFF2-40B4-BE49-F238E27FC236}">
                <a16:creationId xmlns:a16="http://schemas.microsoft.com/office/drawing/2014/main" xmlns=""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16222"/>
            <a:ext cx="8525021" cy="890115"/>
          </a:xfrm>
          <a:prstGeom prst="rect">
            <a:avLst/>
          </a:prstGeom>
        </p:spPr>
        <p:txBody>
          <a:bodyPr wrap="square">
            <a:spAutoFit/>
          </a:bodyPr>
          <a:lstStyle/>
          <a:p>
            <a:pPr algn="l" rtl="0">
              <a:lnSpc>
                <a:spcPct val="80000"/>
              </a:lnSpc>
            </a:pPr>
            <a:r>
              <a:rPr lang="tr" sz="3200" b="1" i="0" u="none" baseline="0" dirty="0"/>
              <a:t>Budapeşte Siber Suçlar Sözleşmesi ve </a:t>
            </a:r>
            <a:r>
              <a:rPr lang="tr" sz="3200" b="1" i="0" u="none" baseline="0" dirty="0" smtClean="0"/>
              <a:t>Uluslararası İşbirliği Araçları</a:t>
            </a:r>
            <a:endParaRPr lang="tr" sz="3200" b="1" i="0" u="none" baseline="0" dirty="0"/>
          </a:p>
        </p:txBody>
      </p:sp>
      <p:sp>
        <p:nvSpPr>
          <p:cNvPr id="16" name="Slide Number Placeholder 1">
            <a:extLst>
              <a:ext uri="{FF2B5EF4-FFF2-40B4-BE49-F238E27FC236}">
                <a16:creationId xmlns:a16="http://schemas.microsoft.com/office/drawing/2014/main" xmlns="" id="{22AB7F6E-25AD-4FA2-A70B-6EF98C3FB0F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15</a:t>
            </a:fld>
            <a:endParaRPr lang="tr" dirty="0"/>
          </a:p>
        </p:txBody>
      </p:sp>
    </p:spTree>
    <p:extLst>
      <p:ext uri="{BB962C8B-B14F-4D97-AF65-F5344CB8AC3E}">
        <p14:creationId xmlns:p14="http://schemas.microsoft.com/office/powerpoint/2010/main" xmlns=""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Budapeşte Sözleşmesi: </a:t>
            </a:r>
          </a:p>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Uluslararası işbirliği ilkeleri</a:t>
            </a:r>
          </a:p>
        </p:txBody>
      </p:sp>
      <p:sp>
        <p:nvSpPr>
          <p:cNvPr id="6" name="TextBox 5"/>
          <p:cNvSpPr txBox="1"/>
          <p:nvPr/>
        </p:nvSpPr>
        <p:spPr>
          <a:xfrm>
            <a:off x="228600" y="1088371"/>
            <a:ext cx="8686800" cy="5016758"/>
          </a:xfrm>
          <a:prstGeom prst="rect">
            <a:avLst/>
          </a:prstGeom>
          <a:noFill/>
          <a:ln>
            <a:noFill/>
          </a:ln>
        </p:spPr>
        <p:txBody>
          <a:bodyPr wrap="square" rtlCol="0">
            <a:spAutoFit/>
          </a:bodyPr>
          <a:lstStyle/>
          <a:p>
            <a:pPr marL="342900" indent="-342900" algn="just" rtl="0">
              <a:spcAft>
                <a:spcPts val="1200"/>
              </a:spcAft>
              <a:buFont typeface="Arial" panose="020B0604020202020204" pitchFamily="34" charset="0"/>
              <a:buChar char="•"/>
            </a:pPr>
            <a:r>
              <a:rPr lang="tr" sz="2000" b="1" i="0" u="none" baseline="0" dirty="0">
                <a:cs typeface="Arial" panose="020B0604020202020204" pitchFamily="34" charset="0"/>
              </a:rPr>
              <a:t>"Mümkün olan en geniş kapsamda" işbirliği</a:t>
            </a:r>
          </a:p>
          <a:p>
            <a:pPr marL="342900" indent="-342900" algn="just" rtl="0">
              <a:spcAft>
                <a:spcPts val="600"/>
              </a:spcAft>
              <a:buFont typeface="Arial" panose="020B0604020202020204" pitchFamily="34" charset="0"/>
              <a:buChar char="•"/>
            </a:pPr>
            <a:r>
              <a:rPr lang="tr" sz="2000" b="0" i="0" u="none" baseline="0" dirty="0">
                <a:cs typeface="Arial" panose="020B0604020202020204" pitchFamily="34" charset="0"/>
              </a:rPr>
              <a:t>Bilgisayarla ilgili tüm suçlara ve elektronik delillere ilişkin işbirliği;</a:t>
            </a:r>
          </a:p>
          <a:p>
            <a:pPr marL="342900" indent="-342900" algn="just" rtl="0">
              <a:spcAft>
                <a:spcPts val="600"/>
              </a:spcAft>
              <a:buFont typeface="Arial" panose="020B0604020202020204" pitchFamily="34" charset="0"/>
              <a:buChar char="•"/>
            </a:pPr>
            <a:r>
              <a:rPr lang="tr" sz="2000" b="0" i="0" u="none" baseline="0" dirty="0">
                <a:cs typeface="Arial" panose="020B0604020202020204" pitchFamily="34" charset="0"/>
              </a:rPr>
              <a:t>Hem Sözleşmeye hem de aşağıdakilere</a:t>
            </a:r>
            <a:r>
              <a:rPr lang="tr" sz="2000" b="1" i="0" u="none" baseline="0" dirty="0">
                <a:cs typeface="Arial" panose="020B0604020202020204" pitchFamily="34" charset="0"/>
              </a:rPr>
              <a:t> dayalı işbirliği</a:t>
            </a:r>
            <a:r>
              <a:rPr lang="tr" sz="2000" b="0" i="0" u="none" baseline="0" dirty="0">
                <a:cs typeface="Arial" panose="020B0604020202020204" pitchFamily="34" charset="0"/>
              </a:rPr>
              <a:t>:</a:t>
            </a:r>
          </a:p>
          <a:p>
            <a:pPr lvl="1" algn="just" rtl="0">
              <a:spcAft>
                <a:spcPts val="600"/>
              </a:spcAft>
            </a:pPr>
            <a:r>
              <a:rPr lang="tr" sz="2000" b="0" i="0" u="none" baseline="0" dirty="0">
                <a:cs typeface="Arial" panose="020B0604020202020204" pitchFamily="34" charset="0"/>
              </a:rPr>
              <a:t>cezai konularda uluslararası işbirliğine ilişkin uluslararası belgeler;</a:t>
            </a:r>
          </a:p>
          <a:p>
            <a:pPr lvl="1" algn="just" rtl="0">
              <a:spcAft>
                <a:spcPts val="600"/>
              </a:spcAft>
            </a:pPr>
            <a:r>
              <a:rPr lang="tr" sz="2000" b="0" i="0" u="none" baseline="0" dirty="0">
                <a:cs typeface="Arial" panose="020B0604020202020204" pitchFamily="34" charset="0"/>
              </a:rPr>
              <a:t>tek tip veya karşılıklı mevzuata dayalı olarak mutabık kalınan düzenlemeler ve</a:t>
            </a:r>
          </a:p>
          <a:p>
            <a:pPr lvl="1" algn="just" rtl="0">
              <a:spcAft>
                <a:spcPts val="600"/>
              </a:spcAft>
            </a:pPr>
            <a:r>
              <a:rPr lang="tr" sz="2000" b="0" i="0" u="none" baseline="0" dirty="0">
                <a:cs typeface="Arial" panose="020B0604020202020204" pitchFamily="34" charset="0"/>
              </a:rPr>
              <a:t>ulusal kanunlar.</a:t>
            </a:r>
            <a:endParaRPr lang="tr" sz="2000" b="1" dirty="0">
              <a:cs typeface="Arial" panose="020B0604020202020204" pitchFamily="34" charset="0"/>
            </a:endParaRP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Karşılıklı adli yardım ilkeleri:</a:t>
            </a:r>
          </a:p>
          <a:p>
            <a:pPr marL="457200" lvl="2" algn="just" rtl="0">
              <a:spcAft>
                <a:spcPts val="600"/>
              </a:spcAft>
            </a:pPr>
            <a:r>
              <a:rPr lang="tr" sz="2000" b="0" i="0" u="none" baseline="0" dirty="0">
                <a:cs typeface="Arial" panose="020B0604020202020204" pitchFamily="34" charset="0"/>
              </a:rPr>
              <a:t>Sözleşmede Madde 29-35 arasındaki maddeler kapsamında önlemler için ulusal yasal dayanak;</a:t>
            </a:r>
          </a:p>
          <a:p>
            <a:pPr marL="457200" lvl="2" algn="just" rtl="0">
              <a:spcAft>
                <a:spcPts val="600"/>
              </a:spcAft>
            </a:pPr>
            <a:r>
              <a:rPr lang="tr" sz="2000" b="0" i="0" u="none" baseline="0" dirty="0">
                <a:cs typeface="Arial" panose="020B0604020202020204" pitchFamily="34" charset="0"/>
              </a:rPr>
              <a:t>hızlandırılmış iletişim vasıtalarının kullanılması;</a:t>
            </a:r>
          </a:p>
          <a:p>
            <a:pPr marL="457200" lvl="2" algn="just" rtl="0">
              <a:spcAft>
                <a:spcPts val="600"/>
              </a:spcAft>
            </a:pPr>
            <a:r>
              <a:rPr lang="tr" sz="2000" b="0" i="0" u="none" baseline="0" dirty="0">
                <a:cs typeface="Arial" panose="020B0604020202020204" pitchFamily="34" charset="0"/>
              </a:rPr>
              <a:t>yürürlükteki </a:t>
            </a:r>
            <a:r>
              <a:rPr lang="tr-TR" sz="2000" b="0" i="0" u="none" baseline="0" dirty="0" err="1" smtClean="0">
                <a:cs typeface="Arial" panose="020B0604020202020204" pitchFamily="34" charset="0"/>
              </a:rPr>
              <a:t>MLA</a:t>
            </a:r>
            <a:r>
              <a:rPr lang="tr" sz="2000" b="0" i="0" u="none" baseline="0" dirty="0" smtClean="0">
                <a:cs typeface="Arial" panose="020B0604020202020204" pitchFamily="34" charset="0"/>
              </a:rPr>
              <a:t> </a:t>
            </a:r>
            <a:r>
              <a:rPr lang="tr" sz="2000" b="0" i="0" u="none" baseline="0" dirty="0">
                <a:cs typeface="Arial" panose="020B0604020202020204" pitchFamily="34" charset="0"/>
              </a:rPr>
              <a:t>antlaşmalarının hükümlerine ve ulusal kanunlara tabi;</a:t>
            </a:r>
          </a:p>
          <a:p>
            <a:pPr marL="457200" lvl="2" algn="just" rtl="0">
              <a:spcAft>
                <a:spcPts val="600"/>
              </a:spcAft>
            </a:pPr>
            <a:r>
              <a:rPr lang="tr" sz="2000" b="0" i="0" u="none" baseline="0" dirty="0">
                <a:cs typeface="Arial" panose="020B0604020202020204" pitchFamily="34" charset="0"/>
              </a:rPr>
              <a:t>eylemin her iki tarafta da suç sayılması ilkesine dayalı.</a:t>
            </a:r>
          </a:p>
          <a:p>
            <a:pPr marL="347663" lvl="1" indent="-342900" algn="just" rtl="0">
              <a:spcAft>
                <a:spcPts val="600"/>
              </a:spcAft>
              <a:buFont typeface="Arial" panose="020B0604020202020204" pitchFamily="34" charset="0"/>
              <a:buChar char="•"/>
            </a:pPr>
            <a:r>
              <a:rPr lang="tr" sz="2000" b="0" i="0" u="none" baseline="0" dirty="0">
                <a:cs typeface="Arial" panose="020B0604020202020204" pitchFamily="34" charset="0"/>
              </a:rPr>
              <a:t>İlgili anlaşmaların olmadığı durumlarda </a:t>
            </a:r>
            <a:r>
              <a:rPr lang="tr" sz="2000" b="1" i="0" u="none" baseline="0" dirty="0">
                <a:cs typeface="Arial" panose="020B0604020202020204" pitchFamily="34" charset="0"/>
              </a:rPr>
              <a:t>mümkün olan </a:t>
            </a:r>
            <a:r>
              <a:rPr lang="tr-TR" sz="2000" b="1" i="0" u="none" baseline="0" dirty="0" err="1" smtClean="0">
                <a:cs typeface="Arial" panose="020B0604020202020204" pitchFamily="34" charset="0"/>
              </a:rPr>
              <a:t>MLA</a:t>
            </a:r>
            <a:r>
              <a:rPr lang="tr" sz="2000" b="0" i="0" u="none" baseline="0" dirty="0" smtClean="0">
                <a:cs typeface="Arial" panose="020B0604020202020204" pitchFamily="34" charset="0"/>
              </a:rPr>
              <a:t> </a:t>
            </a:r>
            <a:r>
              <a:rPr lang="tr" sz="2000" b="0" i="0" u="none" baseline="0" dirty="0">
                <a:cs typeface="Arial" panose="020B0604020202020204" pitchFamily="34" charset="0"/>
              </a:rPr>
              <a:t>(Madde 27)</a:t>
            </a:r>
          </a:p>
        </p:txBody>
      </p:sp>
      <p:sp>
        <p:nvSpPr>
          <p:cNvPr id="17" name="Slide Number Placeholder 1">
            <a:extLst>
              <a:ext uri="{FF2B5EF4-FFF2-40B4-BE49-F238E27FC236}">
                <a16:creationId xmlns:a16="http://schemas.microsoft.com/office/drawing/2014/main" xmlns="" id="{4B66B4AB-A4EC-4F59-9260-BCD61587CD8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16</a:t>
            </a:fld>
            <a:endParaRPr lang="tr" dirty="0"/>
          </a:p>
        </p:txBody>
      </p:sp>
    </p:spTree>
    <p:extLst>
      <p:ext uri="{BB962C8B-B14F-4D97-AF65-F5344CB8AC3E}">
        <p14:creationId xmlns:p14="http://schemas.microsoft.com/office/powerpoint/2010/main" xmlns="" val="83085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TextBox 18">
            <a:extLst>
              <a:ext uri="{FF2B5EF4-FFF2-40B4-BE49-F238E27FC236}">
                <a16:creationId xmlns:a16="http://schemas.microsoft.com/office/drawing/2014/main" xmlns=""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Budapeşte Sözleşmesi: </a:t>
            </a:r>
          </a:p>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Uluslararası işbirliği ilkeleri</a:t>
            </a:r>
          </a:p>
        </p:txBody>
      </p:sp>
      <p:sp>
        <p:nvSpPr>
          <p:cNvPr id="6" name="TextBox 5"/>
          <p:cNvSpPr txBox="1"/>
          <p:nvPr/>
        </p:nvSpPr>
        <p:spPr>
          <a:xfrm>
            <a:off x="330548" y="1343814"/>
            <a:ext cx="8482904" cy="4385816"/>
          </a:xfrm>
          <a:prstGeom prst="rect">
            <a:avLst/>
          </a:prstGeom>
          <a:noFill/>
          <a:ln>
            <a:noFill/>
          </a:ln>
        </p:spPr>
        <p:txBody>
          <a:bodyPr wrap="square" rtlCol="0">
            <a:spAutoFit/>
          </a:bodyPr>
          <a:lstStyle/>
          <a:p>
            <a:pPr marL="342900" indent="-342900" algn="just" rtl="0">
              <a:spcAft>
                <a:spcPts val="1200"/>
              </a:spcAft>
              <a:buFont typeface="Arial" panose="020B0604020202020204" pitchFamily="34" charset="0"/>
              <a:buChar char="•"/>
            </a:pPr>
            <a:r>
              <a:rPr lang="tr" sz="2000" b="1" i="0" u="none" baseline="0" dirty="0">
                <a:cs typeface="Arial" panose="020B0604020202020204" pitchFamily="34" charset="0"/>
              </a:rPr>
              <a:t>Depolanan bilgisayar verilerinin hızlandırılmış koruma altına alınması </a:t>
            </a:r>
            <a:r>
              <a:rPr lang="tr" sz="2000" b="0" i="0" u="none" baseline="0" dirty="0">
                <a:cs typeface="Arial" panose="020B0604020202020204" pitchFamily="34" charset="0"/>
              </a:rPr>
              <a:t>(Madde 29);</a:t>
            </a:r>
          </a:p>
          <a:p>
            <a:pPr lvl="1" algn="just" rtl="0">
              <a:spcAft>
                <a:spcPts val="600"/>
              </a:spcAft>
            </a:pPr>
            <a:r>
              <a:rPr lang="tr" b="0" i="0" u="none" baseline="0" dirty="0">
                <a:cs typeface="Arial" panose="020B0604020202020204" pitchFamily="34" charset="0"/>
              </a:rPr>
              <a:t>İlgili yerel yetkilerin uluslararası bağlamı kapsayacak şekilde genişletilmesi;</a:t>
            </a:r>
          </a:p>
          <a:p>
            <a:pPr lvl="1" algn="just" rtl="0">
              <a:spcAft>
                <a:spcPts val="600"/>
              </a:spcAft>
            </a:pPr>
            <a:r>
              <a:rPr lang="tr" b="0" i="0" u="none" baseline="0" dirty="0">
                <a:cs typeface="Arial" panose="020B0604020202020204" pitchFamily="34" charset="0"/>
              </a:rPr>
              <a:t>Eylemin her iki yerde de suç sayılması koşulu yalnızca istisnai durumlarda geçerlidir;</a:t>
            </a:r>
          </a:p>
          <a:p>
            <a:pPr lvl="1" algn="just" rtl="0">
              <a:spcAft>
                <a:spcPts val="600"/>
              </a:spcAft>
            </a:pPr>
            <a:r>
              <a:rPr lang="tr" b="0" i="0" u="none" baseline="0" dirty="0">
                <a:cs typeface="Arial" panose="020B0604020202020204" pitchFamily="34" charset="0"/>
              </a:rPr>
              <a:t>Fiili olarak bilgi ifşası, </a:t>
            </a:r>
            <a:r>
              <a:rPr lang="tr-TR" b="0" i="0" u="none" baseline="0" dirty="0" err="1" smtClean="0">
                <a:cs typeface="Arial" panose="020B0604020202020204" pitchFamily="34" charset="0"/>
              </a:rPr>
              <a:t>MLA</a:t>
            </a:r>
            <a:r>
              <a:rPr lang="tr" b="0" i="0" u="none" baseline="0" dirty="0" smtClean="0">
                <a:cs typeface="Arial" panose="020B0604020202020204" pitchFamily="34" charset="0"/>
              </a:rPr>
              <a:t>'yi </a:t>
            </a:r>
            <a:r>
              <a:rPr lang="tr" b="0" i="0" u="none" baseline="0" dirty="0">
                <a:cs typeface="Arial" panose="020B0604020202020204" pitchFamily="34" charset="0"/>
              </a:rPr>
              <a:t>gerektiren sonraki bir adımdır.</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Korunan trafik verilerinin hızlandırılmış ifşası</a:t>
            </a:r>
            <a:r>
              <a:rPr lang="tr" sz="2000" b="0" i="0" u="none" baseline="0" dirty="0">
                <a:cs typeface="Arial" panose="020B0604020202020204" pitchFamily="34" charset="0"/>
              </a:rPr>
              <a:t> (Madde 30)</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Depolanan bilgisayar verilerine erişimle ilgili karşılıklı yardım</a:t>
            </a:r>
            <a:r>
              <a:rPr lang="tr" sz="2000" b="0" i="0" u="none" baseline="0" dirty="0">
                <a:cs typeface="Arial" panose="020B0604020202020204" pitchFamily="34" charset="0"/>
              </a:rPr>
              <a:t> (Madde 31)</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İzin alınarak veya genel erişime açık olduğu durumlarda depolanan bilgisayar verilerine sınır ötesi erişim</a:t>
            </a:r>
            <a:r>
              <a:rPr lang="tr" sz="2000" b="0" i="0" u="none" baseline="0" dirty="0">
                <a:cs typeface="Arial" panose="020B0604020202020204" pitchFamily="34" charset="0"/>
              </a:rPr>
              <a:t> (Madde 32)</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Verilerin izlenerek ele geçirilmesi için karşılıklı yardım </a:t>
            </a:r>
            <a:r>
              <a:rPr lang="tr" sz="2000" b="0" i="0" u="none" baseline="0" dirty="0">
                <a:cs typeface="Arial" panose="020B0604020202020204" pitchFamily="34" charset="0"/>
              </a:rPr>
              <a:t>(Madde 33 ve 34) </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7/24 faal olan irtibat noktaları ağları: </a:t>
            </a:r>
            <a:r>
              <a:rPr lang="tr" sz="2000" b="0" i="0" u="none" baseline="0" dirty="0">
                <a:cs typeface="Arial" panose="020B0604020202020204" pitchFamily="34" charset="0"/>
              </a:rPr>
              <a:t>Mevcut diğer işbirliği kanallarını tamamlayıcı niteliktedir ve onların yerini almaz (Madde 35)</a:t>
            </a:r>
          </a:p>
        </p:txBody>
      </p:sp>
      <p:sp>
        <p:nvSpPr>
          <p:cNvPr id="17" name="Slide Number Placeholder 1">
            <a:extLst>
              <a:ext uri="{FF2B5EF4-FFF2-40B4-BE49-F238E27FC236}">
                <a16:creationId xmlns:a16="http://schemas.microsoft.com/office/drawing/2014/main" xmlns="" id="{0F4ACEB7-7608-43E7-81E2-E71DE26A6EE3}"/>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17</a:t>
            </a:fld>
            <a:endParaRPr lang="tr" dirty="0"/>
          </a:p>
        </p:txBody>
      </p:sp>
    </p:spTree>
    <p:extLst>
      <p:ext uri="{BB962C8B-B14F-4D97-AF65-F5344CB8AC3E}">
        <p14:creationId xmlns:p14="http://schemas.microsoft.com/office/powerpoint/2010/main" xmlns="" val="321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Karşılıklı Adli Yardım Antlaşmaları</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210321" y="1598539"/>
            <a:ext cx="4572000" cy="4154984"/>
          </a:xfrm>
          <a:prstGeom prst="rect">
            <a:avLst/>
          </a:prstGeom>
        </p:spPr>
        <p:txBody>
          <a:bodyPr>
            <a:spAutoFit/>
          </a:bodyPr>
          <a:lstStyle/>
          <a:p>
            <a:pPr marL="342900" indent="-342900" algn="just" rtl="0">
              <a:buFont typeface="Arial" panose="020B0604020202020204" pitchFamily="34" charset="0"/>
              <a:buChar char="•"/>
            </a:pPr>
            <a:r>
              <a:rPr lang="tr" sz="2200" b="0" i="0" u="none" baseline="0" dirty="0"/>
              <a:t>İki veya daha fazla ülke arasındaki </a:t>
            </a:r>
            <a:r>
              <a:rPr lang="tr" sz="2200" b="1" i="0" u="none" baseline="0" dirty="0"/>
              <a:t>resmi işbirliği</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dirty="0"/>
              <a:t>Bilgi toplama ve bilgi alışverişi için </a:t>
            </a:r>
            <a:r>
              <a:rPr lang="tr" sz="2200" b="1" i="0" u="none" baseline="0" dirty="0"/>
              <a:t>hükümler içerirler</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dirty="0"/>
              <a:t>Taleplerin reddedilebileceği </a:t>
            </a:r>
            <a:r>
              <a:rPr lang="tr" sz="2200" b="1" i="0" u="none" baseline="0" dirty="0"/>
              <a:t>durumları açıklarlar</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dirty="0"/>
              <a:t>Yardım taleplerinde uyulması gereken </a:t>
            </a:r>
            <a:r>
              <a:rPr lang="tr" sz="2200" b="1" i="0" u="none" baseline="0" dirty="0"/>
              <a:t>şartları açıklarlar</a:t>
            </a:r>
            <a:r>
              <a:rPr lang="tr" sz="2200" b="0" i="0" u="none" baseline="0" dirty="0"/>
              <a:t> </a:t>
            </a:r>
          </a:p>
        </p:txBody>
      </p:sp>
      <p:pic>
        <p:nvPicPr>
          <p:cNvPr id="6" name="Picture 5">
            <a:extLst>
              <a:ext uri="{FF2B5EF4-FFF2-40B4-BE49-F238E27FC236}">
                <a16:creationId xmlns:a16="http://schemas.microsoft.com/office/drawing/2014/main" xmlns="" id="{79F931E1-1B62-F54C-92E1-046244028186}"/>
              </a:ext>
            </a:extLst>
          </p:cNvPr>
          <p:cNvPicPr>
            <a:picLocks noChangeAspect="1"/>
          </p:cNvPicPr>
          <p:nvPr/>
        </p:nvPicPr>
        <p:blipFill>
          <a:blip r:embed="rId3" cstate="print"/>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xmlns="" id="{78BB3433-60AA-4807-A6CA-2D20473EF06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18</a:t>
            </a:fld>
            <a:endParaRPr lang="tr" dirty="0"/>
          </a:p>
        </p:txBody>
      </p:sp>
    </p:spTree>
    <p:extLst>
      <p:ext uri="{BB962C8B-B14F-4D97-AF65-F5344CB8AC3E}">
        <p14:creationId xmlns:p14="http://schemas.microsoft.com/office/powerpoint/2010/main" xmlns="" val="235880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Karşılıklı Adli Yardım Antlaşmaları</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423848"/>
            <a:ext cx="4572000" cy="5509200"/>
          </a:xfrm>
          <a:prstGeom prst="rect">
            <a:avLst/>
          </a:prstGeom>
        </p:spPr>
        <p:txBody>
          <a:bodyPr>
            <a:spAutoFit/>
          </a:bodyPr>
          <a:lstStyle/>
          <a:p>
            <a:pPr marL="342900" indent="-342900" algn="just" rtl="0">
              <a:buFont typeface="Arial" panose="020B0604020202020204" pitchFamily="34" charset="0"/>
              <a:buChar char="•"/>
            </a:pPr>
            <a:r>
              <a:rPr lang="tr" sz="2200" b="1" i="0" u="none" baseline="0" dirty="0"/>
              <a:t>Yerel mevzuatta</a:t>
            </a:r>
            <a:r>
              <a:rPr lang="tr" sz="2200" b="0" i="0" u="none" baseline="0" dirty="0"/>
              <a:t>, bir </a:t>
            </a:r>
            <a:r>
              <a:rPr lang="tr-TR" sz="2200" b="0" i="0" u="none" baseline="0" dirty="0" err="1" smtClean="0"/>
              <a:t>MLA</a:t>
            </a:r>
            <a:r>
              <a:rPr lang="tr" sz="2200" b="0" i="0" u="none" baseline="0" dirty="0" smtClean="0"/>
              <a:t> </a:t>
            </a:r>
            <a:r>
              <a:rPr lang="tr" sz="2200" b="0" i="0" u="none" baseline="0" dirty="0"/>
              <a:t>antlaşması olsun veya olmasın ülkelerle işbirliği yapmaya yönelik mekanizmalar öngörülebilir</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1" i="0" u="none" baseline="0" dirty="0"/>
              <a:t>Bu yasalar</a:t>
            </a:r>
            <a:r>
              <a:rPr lang="tr" sz="2200" b="0" i="0" u="none" baseline="0" dirty="0"/>
              <a:t>, depolanan verilerin hızlı bir şekilde koruma altına alınması veya buna yönelik talepler sunulması, verilerin aranması ve bunlara el koyulması, içerik verilerinin izlenerek ele geçirilmesi ve trafik verilerinin toplanması da dahil olmak üzere farklı alanlarda işbirliğini mümkün kılan hükümler içerebilir.</a:t>
            </a:r>
          </a:p>
          <a:p>
            <a:pPr marL="800100" lvl="1" indent="-342900" algn="l" rtl="0">
              <a:buFont typeface="Wingdings" pitchFamily="2" charset="2"/>
              <a:buChar char="ü"/>
            </a:pPr>
            <a:endParaRPr lang="tr" sz="2200" dirty="0"/>
          </a:p>
        </p:txBody>
      </p:sp>
      <p:pic>
        <p:nvPicPr>
          <p:cNvPr id="8" name="Picture 7">
            <a:extLst>
              <a:ext uri="{FF2B5EF4-FFF2-40B4-BE49-F238E27FC236}">
                <a16:creationId xmlns:a16="http://schemas.microsoft.com/office/drawing/2014/main" xmlns="" id="{6D3825B6-9D54-6D49-A219-6B069AE55BDA}"/>
              </a:ext>
            </a:extLst>
          </p:cNvPr>
          <p:cNvPicPr>
            <a:picLocks noChangeAspect="1"/>
          </p:cNvPicPr>
          <p:nvPr/>
        </p:nvPicPr>
        <p:blipFill>
          <a:blip r:embed="rId3" cstate="print"/>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xmlns="" id="{EED91F3C-2E27-4822-B04B-2E33B178B5E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19</a:t>
            </a:fld>
            <a:endParaRPr lang="tr" dirty="0"/>
          </a:p>
        </p:txBody>
      </p:sp>
    </p:spTree>
    <p:extLst>
      <p:ext uri="{BB962C8B-B14F-4D97-AF65-F5344CB8AC3E}">
        <p14:creationId xmlns:p14="http://schemas.microsoft.com/office/powerpoint/2010/main" xmlns="" val="283400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solidFill>
                  <a:schemeClr val="bg1"/>
                </a:solidFill>
                <a:latin typeface="Verdana" charset="0"/>
                <a:cs typeface="Verdana" charset="0"/>
              </a:rPr>
              <a:t>Oturum içeriği</a:t>
            </a:r>
            <a:endParaRPr lang="tr"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endParaRPr lang="tr" sz="2000" i="1" dirty="0"/>
          </a:p>
        </p:txBody>
      </p:sp>
      <p:sp>
        <p:nvSpPr>
          <p:cNvPr id="5" name="Rectangle 4">
            <a:extLst>
              <a:ext uri="{FF2B5EF4-FFF2-40B4-BE49-F238E27FC236}">
                <a16:creationId xmlns:a16="http://schemas.microsoft.com/office/drawing/2014/main" xmlns="" id="{7FA81925-418B-D44C-9255-2AEBBFBC0ADA}"/>
              </a:ext>
            </a:extLst>
          </p:cNvPr>
          <p:cNvSpPr/>
          <p:nvPr/>
        </p:nvSpPr>
        <p:spPr>
          <a:xfrm>
            <a:off x="518376" y="1413419"/>
            <a:ext cx="8369591" cy="4237442"/>
          </a:xfrm>
          <a:prstGeom prst="rect">
            <a:avLst/>
          </a:prstGeom>
        </p:spPr>
        <p:txBody>
          <a:bodyPr wrap="square">
            <a:spAutoFit/>
          </a:bodyPr>
          <a:lstStyle/>
          <a:p>
            <a:pPr marL="457200" indent="-457200" algn="l" rtl="0" eaLnBrk="1" hangingPunct="1">
              <a:lnSpc>
                <a:spcPct val="80000"/>
              </a:lnSpc>
              <a:buFont typeface="+mj-lt"/>
              <a:buAutoNum type="arabicPeriod"/>
            </a:pPr>
            <a:r>
              <a:rPr lang="tr" sz="2800" b="0" i="0" u="none" baseline="0" dirty="0"/>
              <a:t>Siber Suçların Uluslararası Boyutu</a:t>
            </a:r>
          </a:p>
          <a:p>
            <a:pPr marL="457200" indent="-457200" algn="l" rtl="0" eaLnBrk="1" hangingPunct="1">
              <a:lnSpc>
                <a:spcPct val="80000"/>
              </a:lnSpc>
              <a:buFont typeface="+mj-lt"/>
              <a:buAutoNum type="arabicPeriod"/>
            </a:pPr>
            <a:endParaRPr lang="tr" sz="2800" dirty="0"/>
          </a:p>
          <a:p>
            <a:pPr marL="457200" indent="-457200" algn="l" rtl="0" eaLnBrk="1" hangingPunct="1">
              <a:lnSpc>
                <a:spcPct val="80000"/>
              </a:lnSpc>
              <a:buFont typeface="+mj-lt"/>
              <a:buAutoNum type="arabicPeriod"/>
            </a:pPr>
            <a:r>
              <a:rPr lang="tr" sz="2800" b="0" i="0" u="none" baseline="0" dirty="0"/>
              <a:t>Budapeşte Siber Suçlar Sözleşmesi ve uluslararası işbirliği araçları</a:t>
            </a:r>
          </a:p>
          <a:p>
            <a:pPr marL="457200" indent="-457200" algn="l" rtl="0" eaLnBrk="1" hangingPunct="1">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ea typeface="ＭＳ Ｐゴシック" charset="0"/>
                <a:cs typeface="ＭＳ Ｐゴシック" charset="0"/>
              </a:rPr>
              <a:t>Avrupa Konseyi Siber Suçlar Sözleşmesinde Karşılıklı Adli Yardıma İlişkin Genel Maddeler</a:t>
            </a:r>
          </a:p>
          <a:p>
            <a:pPr marL="457200" indent="-457200" algn="l" rtl="0">
              <a:lnSpc>
                <a:spcPct val="80000"/>
              </a:lnSpc>
              <a:buFont typeface="+mj-lt"/>
              <a:buAutoNum type="arabicPeriod"/>
            </a:pPr>
            <a:endParaRPr lang="tr" sz="2800" dirty="0">
              <a:ea typeface="ＭＳ Ｐゴシック" charset="0"/>
            </a:endParaRPr>
          </a:p>
          <a:p>
            <a:pPr marL="457200" indent="-457200" algn="l" rtl="0">
              <a:lnSpc>
                <a:spcPct val="80000"/>
              </a:lnSpc>
              <a:buFont typeface="+mj-lt"/>
              <a:buAutoNum type="arabicPeriod"/>
            </a:pPr>
            <a:r>
              <a:rPr lang="tr" sz="2800" b="0" i="0" u="none" baseline="0" dirty="0">
                <a:ea typeface="ＭＳ Ｐゴシック" charset="0"/>
                <a:cs typeface="ＭＳ Ｐゴシック" charset="0"/>
              </a:rPr>
              <a:t>Avrupa Konseyi Siber Suçlar Sözleşmesinde Karşılıklı Adli Yardıma İlişkin Özel Maddeler</a:t>
            </a:r>
            <a:endParaRPr lang="tr" sz="2800" b="1" dirty="0">
              <a:ea typeface="ＭＳ Ｐゴシック" charset="0"/>
              <a:cs typeface="ＭＳ Ｐゴシック" charset="0"/>
            </a:endParaRPr>
          </a:p>
          <a:p>
            <a:pPr marL="457200" indent="-457200" algn="l" rtl="0">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t>Özet</a:t>
            </a:r>
            <a:endParaRPr lang="tr" sz="2800" b="1" dirty="0">
              <a:ea typeface="ＭＳ Ｐゴシック" charset="0"/>
              <a:cs typeface="ＭＳ Ｐゴシック" charset="0"/>
            </a:endParaRPr>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xmlns="" id="{B91896F7-557D-472D-93AF-CCBDD4ABD0F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Karşılıklı Adli Yardım Antlaşması hangisiyle ilgilidir?</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274838"/>
            <a:ext cx="8030032" cy="2308324"/>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iki veya daha fazla ülke arasındaki resmi işbirliği</a:t>
            </a:r>
          </a:p>
          <a:p>
            <a:pPr marL="1828800" lvl="3" indent="-457200" algn="l" rtl="0">
              <a:buAutoNum type="alphaUcPeriod"/>
            </a:pPr>
            <a:r>
              <a:rPr lang="tr" sz="2400" b="0" i="0" u="none" baseline="0">
                <a:solidFill>
                  <a:schemeClr val="bg1"/>
                </a:solidFill>
                <a:latin typeface="+mj-lt"/>
              </a:rPr>
              <a:t>iki veya daha fazla şirket arasındaki resmi işbirliği</a:t>
            </a:r>
          </a:p>
          <a:p>
            <a:pPr marL="1828800" lvl="3" indent="-457200" algn="l" rtl="0">
              <a:buAutoNum type="alphaUcPeriod"/>
            </a:pPr>
            <a:r>
              <a:rPr lang="tr" sz="2400" b="0" i="0" u="none" baseline="0">
                <a:solidFill>
                  <a:schemeClr val="bg1"/>
                </a:solidFill>
                <a:latin typeface="+mj-lt"/>
              </a:rPr>
              <a:t>iki veya daha fazla makam arasındaki resmi işbirliği</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A</a:t>
            </a:r>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20</a:t>
            </a:fld>
            <a:endParaRPr lang="tr" dirty="0"/>
          </a:p>
        </p:txBody>
      </p:sp>
    </p:spTree>
    <p:extLst>
      <p:ext uri="{BB962C8B-B14F-4D97-AF65-F5344CB8AC3E}">
        <p14:creationId xmlns:p14="http://schemas.microsoft.com/office/powerpoint/2010/main" xmlns="" val="2492196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pPr algn="r" rtl="0"/>
            <a:fld id="{49C04F3A-82BD-4011-AADB-1F79FD7DF4BC}" type="slidenum">
              <a:rPr/>
              <a:pPr algn="r" rtl="0"/>
              <a:t>21</a:t>
            </a:fld>
            <a:endParaRPr lang="tr" dirty="0"/>
          </a:p>
        </p:txBody>
      </p:sp>
    </p:spTree>
    <p:extLst>
      <p:ext uri="{BB962C8B-B14F-4D97-AF65-F5344CB8AC3E}">
        <p14:creationId xmlns:p14="http://schemas.microsoft.com/office/powerpoint/2010/main" xmlns=""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a16="http://schemas.microsoft.com/office/drawing/2014/main" xmlns=""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Üç</a:t>
            </a:r>
          </a:p>
        </p:txBody>
      </p:sp>
      <p:sp>
        <p:nvSpPr>
          <p:cNvPr id="11" name="Text Placeholder 2">
            <a:extLst>
              <a:ext uri="{FF2B5EF4-FFF2-40B4-BE49-F238E27FC236}">
                <a16:creationId xmlns:a16="http://schemas.microsoft.com/office/drawing/2014/main" xmlns=""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24926"/>
            <a:ext cx="8525021" cy="890115"/>
          </a:xfrm>
          <a:prstGeom prst="rect">
            <a:avLst/>
          </a:prstGeom>
        </p:spPr>
        <p:txBody>
          <a:bodyPr wrap="square">
            <a:spAutoFit/>
          </a:bodyPr>
          <a:lstStyle/>
          <a:p>
            <a:pPr algn="l" rtl="0">
              <a:lnSpc>
                <a:spcPct val="80000"/>
              </a:lnSpc>
            </a:pPr>
            <a:r>
              <a:rPr lang="tr" sz="3200" b="1" i="0" u="none" baseline="0">
                <a:ea typeface="ＭＳ Ｐゴシック" charset="0"/>
                <a:cs typeface="ＭＳ Ｐゴシック" charset="0"/>
              </a:rPr>
              <a:t>Avrupa Konseyi Siber Suçlar Sözleşmesinde Karşılıklı Adli Yardıma İlişkin Genel Maddeler</a:t>
            </a:r>
            <a:endParaRPr lang="tr" sz="3200" b="1" dirty="0"/>
          </a:p>
        </p:txBody>
      </p:sp>
      <p:sp>
        <p:nvSpPr>
          <p:cNvPr id="19" name="Slide Number Placeholder 1">
            <a:extLst>
              <a:ext uri="{FF2B5EF4-FFF2-40B4-BE49-F238E27FC236}">
                <a16:creationId xmlns:a16="http://schemas.microsoft.com/office/drawing/2014/main" xmlns="" id="{00C5E45B-7371-422B-BD7B-D2C32A485BD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22</a:t>
            </a:fld>
            <a:endParaRPr lang="tr" dirty="0"/>
          </a:p>
        </p:txBody>
      </p:sp>
    </p:spTree>
    <p:extLst>
      <p:ext uri="{BB962C8B-B14F-4D97-AF65-F5344CB8AC3E}">
        <p14:creationId xmlns:p14="http://schemas.microsoft.com/office/powerpoint/2010/main" xmlns=""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90708"/>
            <a:ext cx="4572000" cy="5170646"/>
          </a:xfrm>
          <a:prstGeom prst="rect">
            <a:avLst/>
          </a:prstGeom>
        </p:spPr>
        <p:txBody>
          <a:bodyPr>
            <a:spAutoFit/>
          </a:bodyPr>
          <a:lstStyle/>
          <a:p>
            <a:pPr marL="514350" indent="-514350" algn="just" rtl="0">
              <a:buFont typeface="+mj-lt"/>
              <a:buAutoNum type="arabicPeriod"/>
            </a:pPr>
            <a:r>
              <a:rPr lang="tr" sz="2200" b="0" i="0" u="none" baseline="0"/>
              <a:t>Taraflar, bilgisayar sistemleri ve verileriyle ilgili ceza gerektiren suçlara ilişkin soruşturma veya kovuşturma amacıyla veya ceza gerektiren bir suçun elektronik delillerinin toplanması amacıyla </a:t>
            </a:r>
            <a:r>
              <a:rPr lang="tr" sz="2200" b="1" i="0" u="none" baseline="0"/>
              <a:t>mümkün olan en geniş kapsamda karşılıklı yardımı </a:t>
            </a:r>
            <a:r>
              <a:rPr lang="tr" sz="2200" b="0" i="0" u="none" baseline="0"/>
              <a:t>birbirlerine sunar.</a:t>
            </a:r>
          </a:p>
          <a:p>
            <a:pPr marL="514350" indent="-514350" algn="just" rtl="0">
              <a:buFont typeface="+mj-lt"/>
              <a:buAutoNum type="arabicPeriod"/>
            </a:pPr>
            <a:endParaRPr lang="tr" sz="2200" dirty="0"/>
          </a:p>
          <a:p>
            <a:pPr marL="514350" indent="-514350" algn="just" rtl="0">
              <a:buFont typeface="+mj-lt"/>
              <a:buAutoNum type="arabicPeriod"/>
            </a:pPr>
            <a:r>
              <a:rPr lang="tr" sz="2200" b="0" i="0" u="none" baseline="0"/>
              <a:t>...Madde 27-35 arasında belirtilen yükümlülükleri yerine getirmek için... gerekli olabilecek </a:t>
            </a:r>
            <a:r>
              <a:rPr lang="tr" sz="2200" b="1" i="0" u="none" baseline="0"/>
              <a:t>yasal... önlemleri alır.</a:t>
            </a:r>
          </a:p>
          <a:p>
            <a:pPr algn="just" rtl="0"/>
            <a:endParaRPr lang="tr" sz="2200" dirty="0"/>
          </a:p>
        </p:txBody>
      </p:sp>
      <p:sp>
        <p:nvSpPr>
          <p:cNvPr id="19" name="TextBox 18">
            <a:extLst>
              <a:ext uri="{FF2B5EF4-FFF2-40B4-BE49-F238E27FC236}">
                <a16:creationId xmlns:a16="http://schemas.microsoft.com/office/drawing/2014/main" xmlns="" id="{1F68BF9E-69E4-4C94-8087-A60BAB8E2C23}"/>
              </a:ext>
            </a:extLst>
          </p:cNvPr>
          <p:cNvSpPr txBox="1"/>
          <p:nvPr/>
        </p:nvSpPr>
        <p:spPr>
          <a:xfrm>
            <a:off x="5024447" y="2521869"/>
            <a:ext cx="3871885" cy="2677656"/>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effectLst/>
                <a:latin typeface="Arial" panose="020B0604020202020204" pitchFamily="34" charset="0"/>
              </a:rPr>
              <a:t>Mümkün olan en geniş kapsamda </a:t>
            </a:r>
            <a:r>
              <a:rPr lang="tr-TR" sz="2400" b="1" i="0" u="none" baseline="0" dirty="0" err="1" smtClean="0">
                <a:solidFill>
                  <a:srgbClr val="C00000"/>
                </a:solidFill>
                <a:effectLst/>
                <a:latin typeface="Arial" panose="020B0604020202020204" pitchFamily="34" charset="0"/>
              </a:rPr>
              <a:t>MLA</a:t>
            </a:r>
            <a:endParaRPr lang="tr" sz="2400" b="1" i="0" u="none" baseline="0" dirty="0">
              <a:solidFill>
                <a:srgbClr val="C00000"/>
              </a:solidFill>
              <a:effectLst/>
              <a:latin typeface="Arial" panose="020B0604020202020204" pitchFamily="34" charset="0"/>
            </a:endParaRP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dirty="0">
                <a:solidFill>
                  <a:srgbClr val="C00000"/>
                </a:solidFill>
                <a:effectLst/>
                <a:latin typeface="Arial" panose="020B0604020202020204" pitchFamily="34" charset="0"/>
              </a:rPr>
              <a:t>özel işbirliği biçimlerini gerçekleştirmek için yasal dayanak</a:t>
            </a:r>
          </a:p>
        </p:txBody>
      </p:sp>
      <p:sp>
        <p:nvSpPr>
          <p:cNvPr id="12" name="Slide Number Placeholder 1">
            <a:extLst>
              <a:ext uri="{FF2B5EF4-FFF2-40B4-BE49-F238E27FC236}">
                <a16:creationId xmlns:a16="http://schemas.microsoft.com/office/drawing/2014/main" xmlns="" id="{70CDF576-F1C0-45B8-A691-9DAE42CD76A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23</a:t>
            </a:fld>
            <a:endParaRPr lang="tr" dirty="0"/>
          </a:p>
        </p:txBody>
      </p:sp>
    </p:spTree>
    <p:extLst>
      <p:ext uri="{BB962C8B-B14F-4D97-AF65-F5344CB8AC3E}">
        <p14:creationId xmlns:p14="http://schemas.microsoft.com/office/powerpoint/2010/main" xmlns=""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a16="http://schemas.microsoft.com/office/drawing/2014/main" xmlns=""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139869"/>
          </a:xfrm>
          <a:prstGeom prst="rect">
            <a:avLst/>
          </a:prstGeom>
        </p:spPr>
        <p:txBody>
          <a:bodyPr>
            <a:spAutoFit/>
          </a:bodyPr>
          <a:lstStyle/>
          <a:p>
            <a:pPr marL="514350" indent="-514350" algn="just" rtl="0">
              <a:buFont typeface="+mj-lt"/>
              <a:buAutoNum type="arabicPeriod" startAt="3"/>
            </a:pPr>
            <a:r>
              <a:rPr lang="tr" sz="2050" b="0" i="0" u="none" baseline="0" dirty="0"/>
              <a:t>Taraflardan her biri, acil durumlarda... resmi onayla birlikte, uygun güvenlik ve yetkilendirme seviyelerini... </a:t>
            </a:r>
            <a:r>
              <a:rPr lang="tr" sz="2050" b="1" i="0" u="none" baseline="0" dirty="0"/>
              <a:t>faks ve e-posta da dahil olmak üzere, hızlandırılmış iletişim vasıtalarıyla... taleplerde bulunabilir.</a:t>
            </a:r>
            <a:r>
              <a:rPr lang="tr" sz="2050" b="0" i="0" u="none" baseline="0" dirty="0"/>
              <a:t> Talepte bulunulan Taraf, hızlandırılmış iletişim vasıtalarıyla... kabul eder ve yanıt verir.</a:t>
            </a:r>
          </a:p>
          <a:p>
            <a:pPr marL="514350" indent="-514350" algn="just" rtl="0">
              <a:buFont typeface="+mj-lt"/>
              <a:buAutoNum type="arabicPeriod" startAt="3"/>
            </a:pPr>
            <a:endParaRPr lang="tr" sz="2050" dirty="0"/>
          </a:p>
          <a:p>
            <a:pPr marL="514350" indent="-514350" algn="just" rtl="0">
              <a:buFont typeface="+mj-lt"/>
              <a:buAutoNum type="arabicPeriod" startAt="3"/>
            </a:pPr>
            <a:r>
              <a:rPr lang="tr" sz="2050" b="0" i="0" u="none" baseline="0" dirty="0"/>
              <a:t>...karşılıklı yardım... </a:t>
            </a:r>
            <a:r>
              <a:rPr lang="tr" sz="2050" b="1" i="0" u="none" baseline="0" dirty="0"/>
              <a:t>talepte bulunulan Tarafın kanunlarında ve yürürlükteki karşılıklı yardım antlaşmalarında</a:t>
            </a:r>
            <a:r>
              <a:rPr lang="tr" sz="2050" b="0" i="0" u="none" baseline="0" dirty="0"/>
              <a:t> öngörülen koşullara tabi olacaktır...</a:t>
            </a:r>
          </a:p>
        </p:txBody>
      </p:sp>
      <p:sp>
        <p:nvSpPr>
          <p:cNvPr id="16" name="TextBox 15">
            <a:extLst>
              <a:ext uri="{FF2B5EF4-FFF2-40B4-BE49-F238E27FC236}">
                <a16:creationId xmlns:a16="http://schemas.microsoft.com/office/drawing/2014/main" xmlns=""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effectLst/>
                <a:latin typeface="Arial" panose="020B0604020202020204" pitchFamily="34" charset="0"/>
              </a:rPr>
              <a:t>sürecin hızlandırılması</a:t>
            </a: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dirty="0">
                <a:solidFill>
                  <a:srgbClr val="C00000"/>
                </a:solidFill>
              </a:rPr>
              <a:t>karşılıklı yardım, </a:t>
            </a:r>
            <a:r>
              <a:rPr lang="tr-TR" sz="2400" b="1" i="0" u="none" baseline="0" dirty="0" err="1" smtClean="0">
                <a:solidFill>
                  <a:srgbClr val="C00000"/>
                </a:solidFill>
              </a:rPr>
              <a:t>MLA</a:t>
            </a:r>
            <a:r>
              <a:rPr lang="tr" sz="2400" b="1" i="0" u="none" baseline="0" dirty="0" smtClean="0">
                <a:solidFill>
                  <a:srgbClr val="C00000"/>
                </a:solidFill>
              </a:rPr>
              <a:t> </a:t>
            </a:r>
            <a:r>
              <a:rPr lang="tr" sz="2400" b="1" i="0" u="none" baseline="0" dirty="0">
                <a:solidFill>
                  <a:srgbClr val="C00000"/>
                </a:solidFill>
              </a:rPr>
              <a:t>antlaşmalarının hükümlerine ve ulusal kanunlara tabidir</a:t>
            </a:r>
          </a:p>
        </p:txBody>
      </p:sp>
      <p:sp>
        <p:nvSpPr>
          <p:cNvPr id="19" name="Slide Number Placeholder 1">
            <a:extLst>
              <a:ext uri="{FF2B5EF4-FFF2-40B4-BE49-F238E27FC236}">
                <a16:creationId xmlns:a16="http://schemas.microsoft.com/office/drawing/2014/main" xmlns="" id="{E652A121-A836-48AD-9F6A-386747590A7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24</a:t>
            </a:fld>
            <a:endParaRPr lang="tr" dirty="0"/>
          </a:p>
        </p:txBody>
      </p:sp>
    </p:spTree>
    <p:extLst>
      <p:ext uri="{BB962C8B-B14F-4D97-AF65-F5344CB8AC3E}">
        <p14:creationId xmlns:p14="http://schemas.microsoft.com/office/powerpoint/2010/main" xmlns="" val="1322621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graphicFrame>
        <p:nvGraphicFramePr>
          <p:cNvPr id="6" name="Diagram 5">
            <a:extLst>
              <a:ext uri="{FF2B5EF4-FFF2-40B4-BE49-F238E27FC236}">
                <a16:creationId xmlns:a16="http://schemas.microsoft.com/office/drawing/2014/main" xmlns="" id="{A0F587E2-1A44-4A6A-BFF8-218D6C9FB3A7}"/>
              </a:ext>
            </a:extLst>
          </p:cNvPr>
          <p:cNvGraphicFramePr/>
          <p:nvPr>
            <p:extLst>
              <p:ext uri="{D42A27DB-BD31-4B8C-83A1-F6EECF244321}">
                <p14:modId xmlns:p14="http://schemas.microsoft.com/office/powerpoint/2010/main" xmlns="" val="1225472345"/>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xmlns="" id="{192681D1-470E-4FA2-8697-F97FAA4C65F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25</a:t>
            </a:fld>
            <a:endParaRPr lang="tr" dirty="0"/>
          </a:p>
        </p:txBody>
      </p:sp>
    </p:spTree>
    <p:extLst>
      <p:ext uri="{BB962C8B-B14F-4D97-AF65-F5344CB8AC3E}">
        <p14:creationId xmlns:p14="http://schemas.microsoft.com/office/powerpoint/2010/main" xmlns=""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rPr>
              <a:t>Madde 26</a:t>
            </a:r>
          </a:p>
          <a:p>
            <a:pPr algn="r" rtl="0">
              <a:lnSpc>
                <a:spcPct val="80000"/>
              </a:lnSpc>
            </a:pPr>
            <a:r>
              <a:rPr lang="tr" sz="3200" b="0" i="0" u="none" baseline="0">
                <a:latin typeface="Verdana" panose="020B0604030504040204" pitchFamily="34" charset="0"/>
                <a:ea typeface="Verdana" panose="020B0604030504040204" pitchFamily="34" charset="0"/>
              </a:rPr>
              <a:t>Kendiliğinden bilgilendirme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139869"/>
          </a:xfrm>
          <a:prstGeom prst="rect">
            <a:avLst/>
          </a:prstGeom>
        </p:spPr>
        <p:txBody>
          <a:bodyPr>
            <a:spAutoFit/>
          </a:bodyPr>
          <a:lstStyle/>
          <a:p>
            <a:pPr marL="514350" indent="-514350" algn="just" rtl="0">
              <a:buFont typeface="+mj-lt"/>
              <a:buAutoNum type="arabicPeriod"/>
            </a:pPr>
            <a:r>
              <a:rPr lang="tr" sz="2050" b="0" i="0" u="none" baseline="0"/>
              <a:t>Bir Taraf, kendi iç hukukunun sınırları dahilinde ve önceden talepte bulunulmaksızın, </a:t>
            </a:r>
            <a:r>
              <a:rPr lang="tr" sz="2050" b="1" i="0" u="none" baseline="0"/>
              <a:t>kendi soruşturmaları kapsamında elde edilen bilgilerin</a:t>
            </a:r>
            <a:r>
              <a:rPr lang="tr" sz="2050" b="0" i="0" u="none" baseline="0"/>
              <a:t> ifşasının, alıcı Tarafça bu Sözleşmede belirlen suçlara ilişkin soruşturma veya kovuşturmaların başlatılmasına veya gerçekleştirilmesine yardımcı olabileceğini ve bu bölüm kapsamında o Tarafça bir işbirliği talebinin sunulmasına yol açabileceğini düşündüğü durumlarda söz konusu bilgileri </a:t>
            </a:r>
            <a:r>
              <a:rPr lang="tr" sz="2050" b="1" i="0" u="none" baseline="0"/>
              <a:t>söz konusu Tarafa gönderebilir</a:t>
            </a:r>
            <a:r>
              <a:rPr lang="tr" sz="2050" b="0" i="0" u="none" baseline="0"/>
              <a:t>.</a:t>
            </a:r>
          </a:p>
        </p:txBody>
      </p:sp>
      <p:sp>
        <p:nvSpPr>
          <p:cNvPr id="16" name="TextBox 15">
            <a:extLst>
              <a:ext uri="{FF2B5EF4-FFF2-40B4-BE49-F238E27FC236}">
                <a16:creationId xmlns:a16="http://schemas.microsoft.com/office/drawing/2014/main" xmlns=""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ffectLst/>
              </a:rPr>
              <a:t>bilgileri elinde bulunduran Devlete bu bilgileri bir talep almadan diğer Devlete gönderme yetkisi verir</a:t>
            </a:r>
            <a:endParaRPr lang="tr" sz="2400" b="1" dirty="0">
              <a:solidFill>
                <a:srgbClr val="C00000"/>
              </a:solidFill>
            </a:endParaRPr>
          </a:p>
        </p:txBody>
      </p:sp>
      <p:sp>
        <p:nvSpPr>
          <p:cNvPr id="12" name="Slide Number Placeholder 1">
            <a:extLst>
              <a:ext uri="{FF2B5EF4-FFF2-40B4-BE49-F238E27FC236}">
                <a16:creationId xmlns:a16="http://schemas.microsoft.com/office/drawing/2014/main" xmlns="" id="{3096A377-8E6B-435F-AF21-EAF19452DFCC}"/>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26</a:t>
            </a:fld>
            <a:endParaRPr lang="tr" dirty="0"/>
          </a:p>
        </p:txBody>
      </p:sp>
    </p:spTree>
    <p:extLst>
      <p:ext uri="{BB962C8B-B14F-4D97-AF65-F5344CB8AC3E}">
        <p14:creationId xmlns:p14="http://schemas.microsoft.com/office/powerpoint/2010/main" xmlns="" val="1156877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1" name="Rectangle 20">
            <a:extLst>
              <a:ext uri="{FF2B5EF4-FFF2-40B4-BE49-F238E27FC236}">
                <a16:creationId xmlns:a16="http://schemas.microsoft.com/office/drawing/2014/main" xmlns=""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rPr>
              <a:t>Madde 26</a:t>
            </a:r>
          </a:p>
          <a:p>
            <a:pPr algn="r" rtl="0">
              <a:lnSpc>
                <a:spcPct val="80000"/>
              </a:lnSpc>
            </a:pPr>
            <a:r>
              <a:rPr lang="tr" sz="3200" b="0" i="0" u="none" baseline="0">
                <a:latin typeface="Verdana" panose="020B0604030504040204" pitchFamily="34" charset="0"/>
                <a:ea typeface="Verdana" panose="020B0604030504040204" pitchFamily="34" charset="0"/>
              </a:rPr>
              <a:t>Kendiliğinden bilgilendirme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06706" y="1523099"/>
            <a:ext cx="4572000" cy="4508927"/>
          </a:xfrm>
          <a:prstGeom prst="rect">
            <a:avLst/>
          </a:prstGeom>
        </p:spPr>
        <p:txBody>
          <a:bodyPr>
            <a:spAutoFit/>
          </a:bodyPr>
          <a:lstStyle/>
          <a:p>
            <a:pPr marL="514350" indent="-514350" algn="just" rtl="0">
              <a:buFont typeface="+mj-lt"/>
              <a:buAutoNum type="arabicPeriod" startAt="2"/>
            </a:pPr>
            <a:r>
              <a:rPr lang="tr" sz="2050" b="0" i="0" u="none" baseline="0"/>
              <a:t>Bu bilgileri vermeden önce, gönderen Taraf, bunların </a:t>
            </a:r>
            <a:r>
              <a:rPr lang="tr" sz="2050" b="1" i="0" u="none" baseline="0"/>
              <a:t>gizli tutulmasını veya yalnızca koşullara tabi olarak kullanılmasını </a:t>
            </a:r>
            <a:r>
              <a:rPr lang="tr" sz="2050" b="0" i="0" u="none" baseline="0"/>
              <a:t>talep edebilir. Alıcı Taraf bu talebe uyamayacaksa, gönderen Tarafı bilgilendirir ve o da bilginin yine de verilip verilmeyeceğini belirler. Alıcı Taraf, koşullara tabi bilgileri kabul etmesi halinde, bu koşullar onun için bağlayıcı olur.</a:t>
            </a:r>
            <a:endParaRPr lang="tr" sz="2050" dirty="0"/>
          </a:p>
        </p:txBody>
      </p:sp>
      <p:sp>
        <p:nvSpPr>
          <p:cNvPr id="16" name="TextBox 15">
            <a:extLst>
              <a:ext uri="{FF2B5EF4-FFF2-40B4-BE49-F238E27FC236}">
                <a16:creationId xmlns:a16="http://schemas.microsoft.com/office/drawing/2014/main" xmlns=""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ffectLst/>
              </a:rPr>
              <a:t>Taraf yalnızca hassas bilgiler gizli tutulacaksa bilgileri kendiliğinden gönderecektir</a:t>
            </a:r>
            <a:endParaRPr lang="tr" sz="2400" b="1" dirty="0">
              <a:solidFill>
                <a:srgbClr val="C00000"/>
              </a:solidFill>
            </a:endParaRPr>
          </a:p>
        </p:txBody>
      </p:sp>
      <p:sp>
        <p:nvSpPr>
          <p:cNvPr id="20" name="Slide Number Placeholder 1">
            <a:extLst>
              <a:ext uri="{FF2B5EF4-FFF2-40B4-BE49-F238E27FC236}">
                <a16:creationId xmlns:a16="http://schemas.microsoft.com/office/drawing/2014/main" xmlns="" id="{FA41D812-9F5C-4C4F-8DC7-32540F161485}"/>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27</a:t>
            </a:fld>
            <a:endParaRPr lang="tr" dirty="0"/>
          </a:p>
        </p:txBody>
      </p:sp>
    </p:spTree>
    <p:extLst>
      <p:ext uri="{BB962C8B-B14F-4D97-AF65-F5344CB8AC3E}">
        <p14:creationId xmlns:p14="http://schemas.microsoft.com/office/powerpoint/2010/main" xmlns="" val="383579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6" name="Rectangle 5">
            <a:extLst>
              <a:ext uri="{FF2B5EF4-FFF2-40B4-BE49-F238E27FC236}">
                <a16:creationId xmlns:a16="http://schemas.microsoft.com/office/drawing/2014/main" xmlns="" id="{E4736DEE-D5C1-491B-810E-3A367A6ED97B}"/>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rPr>
              <a:t>Madde 26</a:t>
            </a:r>
          </a:p>
          <a:p>
            <a:pPr algn="r" rtl="0">
              <a:lnSpc>
                <a:spcPct val="80000"/>
              </a:lnSpc>
            </a:pPr>
            <a:r>
              <a:rPr lang="tr" sz="3200" b="0" i="0" u="none" baseline="0">
                <a:latin typeface="Verdana" panose="020B0604030504040204" pitchFamily="34" charset="0"/>
                <a:ea typeface="Verdana" panose="020B0604030504040204" pitchFamily="34" charset="0"/>
              </a:rPr>
              <a:t>Kendiliğinden bilgilendirme</a:t>
            </a:r>
          </a:p>
        </p:txBody>
      </p:sp>
      <p:graphicFrame>
        <p:nvGraphicFramePr>
          <p:cNvPr id="5" name="Diagram 4">
            <a:extLst>
              <a:ext uri="{FF2B5EF4-FFF2-40B4-BE49-F238E27FC236}">
                <a16:creationId xmlns:a16="http://schemas.microsoft.com/office/drawing/2014/main" xmlns="" id="{77F675A6-2D60-41E4-9319-258232C26433}"/>
              </a:ext>
            </a:extLst>
          </p:cNvPr>
          <p:cNvGraphicFramePr/>
          <p:nvPr>
            <p:extLst>
              <p:ext uri="{D42A27DB-BD31-4B8C-83A1-F6EECF244321}">
                <p14:modId xmlns:p14="http://schemas.microsoft.com/office/powerpoint/2010/main" xmlns="" val="755966686"/>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909EEEDE-2BD2-4F20-8B5A-E24697AEA41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28</a:t>
            </a:fld>
            <a:endParaRPr lang="tr" dirty="0"/>
          </a:p>
        </p:txBody>
      </p:sp>
    </p:spTree>
    <p:extLst>
      <p:ext uri="{BB962C8B-B14F-4D97-AF65-F5344CB8AC3E}">
        <p14:creationId xmlns:p14="http://schemas.microsoft.com/office/powerpoint/2010/main" xmlns=""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Acil durumlarda e-postayla talepte bulunulabilir.</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doğru</a:t>
            </a:r>
          </a:p>
          <a:p>
            <a:pPr marL="1828800" lvl="3" indent="-457200" algn="l" rtl="0">
              <a:buAutoNum type="alphaUcPeriod"/>
            </a:pPr>
            <a:r>
              <a:rPr lang="tr" sz="2400" b="0" i="0" u="none" baseline="0">
                <a:solidFill>
                  <a:schemeClr val="bg1"/>
                </a:solidFill>
                <a:latin typeface="+mj-lt"/>
              </a:rPr>
              <a:t>yanlış</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A</a:t>
            </a:r>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29</a:t>
            </a:fld>
            <a:endParaRPr lang="tr" dirty="0"/>
          </a:p>
        </p:txBody>
      </p:sp>
    </p:spTree>
    <p:extLst>
      <p:ext uri="{BB962C8B-B14F-4D97-AF65-F5344CB8AC3E}">
        <p14:creationId xmlns:p14="http://schemas.microsoft.com/office/powerpoint/2010/main" xmlns="" val="278425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4827155"/>
          </a:xfrm>
          <a:prstGeom prst="rect">
            <a:avLst/>
          </a:prstGeom>
        </p:spPr>
        <p:txBody>
          <a:bodyPr wrap="square">
            <a:spAutoFit/>
          </a:bodyPr>
          <a:lstStyle/>
          <a:p>
            <a:pPr marL="342900" indent="-342900" algn="l" rtl="0">
              <a:lnSpc>
                <a:spcPct val="80000"/>
              </a:lnSpc>
              <a:buFont typeface="Arial" panose="020B0604020202020204" pitchFamily="34" charset="0"/>
              <a:buChar char="•"/>
            </a:pPr>
            <a:r>
              <a:rPr lang="tr" sz="2400" b="0" i="0" u="none" baseline="0"/>
              <a:t>İnternetin küresel boyutunu ve siber suçların uluslararası boyutunu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Uluslararası ortamda siber suçlara ilişkin zorlukları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Uluslararası işbirliğinin önemini açıklayacak ve siber suç alanında uluslararası işbirliği için mevcut araçları tanıyacak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Budapeşte Siber Suçlar Sözleşmesini tartışmak ve genel ve özel ilkelerini ve cezai konularda Karşılıklı Adli Yardım hakkındaki maddeleri belirlemek</a:t>
            </a:r>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30068"/>
            <a:ext cx="4572000" cy="4893647"/>
          </a:xfrm>
          <a:prstGeom prst="rect">
            <a:avLst/>
          </a:prstGeom>
        </p:spPr>
        <p:txBody>
          <a:bodyPr>
            <a:spAutoFit/>
          </a:bodyPr>
          <a:lstStyle/>
          <a:p>
            <a:pPr marL="457200" indent="-457200" algn="just" rtl="0">
              <a:buFont typeface="+mj-lt"/>
              <a:buAutoNum type="arabicPeriod" startAt="2"/>
            </a:pPr>
            <a:r>
              <a:rPr lang="tr" sz="1950" b="0" i="0" u="none" baseline="0" dirty="0"/>
              <a:t>a) Taraflardan her biri, karşılıklı yardım taleplerinin gönderilmesi ve yanıtlanmasından, bu taleplerin yerine getirilmesinden veya bunların yerine getirilmesi için yetkili makamlara iletilmesinden sorumlu </a:t>
            </a:r>
            <a:r>
              <a:rPr lang="tr" sz="1950" b="1" i="0" u="none" baseline="0" dirty="0"/>
              <a:t>merkezi bir makam veya makamlar belirler</a:t>
            </a:r>
            <a:r>
              <a:rPr lang="tr" sz="1950" b="0" i="0" u="none" baseline="0" dirty="0"/>
              <a:t>.</a:t>
            </a:r>
          </a:p>
          <a:p>
            <a:pPr algn="just" rtl="0"/>
            <a:r>
              <a:rPr lang="tr" sz="1950" b="0" i="0" u="none" baseline="0" dirty="0"/>
              <a:t>	b) </a:t>
            </a:r>
            <a:r>
              <a:rPr lang="tr" sz="1950" b="1" i="0" u="none" baseline="0" dirty="0"/>
              <a:t>Merkezi makamlar birbirleriyle </a:t>
            </a:r>
            <a:r>
              <a:rPr lang="tr" sz="1950" b="1" i="0" u="none" baseline="0" dirty="0" smtClean="0"/>
              <a:t> doğrudan </a:t>
            </a:r>
            <a:r>
              <a:rPr lang="tr" sz="1950" b="1" i="0" u="none" baseline="0" dirty="0"/>
              <a:t>iletişim kurar;</a:t>
            </a:r>
            <a:r>
              <a:rPr lang="tr" sz="1950" b="0" i="0" u="none" baseline="0" dirty="0"/>
              <a:t>		</a:t>
            </a:r>
          </a:p>
          <a:p>
            <a:pPr algn="just" rtl="0"/>
            <a:endParaRPr lang="tr" sz="1950" b="1" dirty="0"/>
          </a:p>
          <a:p>
            <a:pPr marL="457200" indent="-457200" algn="just" rtl="0">
              <a:buClr>
                <a:schemeClr val="tx1"/>
              </a:buClr>
              <a:buFont typeface="+mj-lt"/>
              <a:buAutoNum type="arabicPeriod" startAt="3"/>
            </a:pPr>
            <a:r>
              <a:rPr lang="tr" sz="1950" b="0" i="0" u="none" baseline="0" dirty="0"/>
              <a:t>Bu madde kapsamındaki</a:t>
            </a:r>
            <a:r>
              <a:rPr lang="tr" sz="1950" b="1" i="0" u="none" baseline="0" dirty="0"/>
              <a:t> karşılıklı yardım talepleri, talepte bulunulan Tarafın hukukuna aykırı olmadığı sürece, talepte bulunan Tarafça belirlenen usullere göre yerine getirilir.</a:t>
            </a:r>
          </a:p>
        </p:txBody>
      </p:sp>
      <p:sp>
        <p:nvSpPr>
          <p:cNvPr id="16" name="TextBox 15">
            <a:extLst>
              <a:ext uri="{FF2B5EF4-FFF2-40B4-BE49-F238E27FC236}">
                <a16:creationId xmlns:a16="http://schemas.microsoft.com/office/drawing/2014/main" xmlns="" id="{16FE3329-51E5-474A-9117-C35827CFA84A}"/>
              </a:ext>
            </a:extLst>
          </p:cNvPr>
          <p:cNvSpPr txBox="1"/>
          <p:nvPr/>
        </p:nvSpPr>
        <p:spPr>
          <a:xfrm>
            <a:off x="5485876" y="1646210"/>
            <a:ext cx="3171497" cy="4154984"/>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merkezi makamın belirlenmesi ve doğrudan iletişim</a:t>
            </a:r>
          </a:p>
          <a:p>
            <a:pPr algn="just" rtl="0"/>
            <a:endParaRPr lang="tr" sz="2400" b="1" dirty="0">
              <a:solidFill>
                <a:srgbClr val="C00000"/>
              </a:solidFill>
            </a:endParaRPr>
          </a:p>
          <a:p>
            <a:pPr marL="342900" indent="-342900" algn="just" rtl="0">
              <a:buFont typeface="Arial" panose="020B0604020202020204" pitchFamily="34" charset="0"/>
              <a:buChar char="•"/>
            </a:pPr>
            <a:r>
              <a:rPr lang="tr" sz="2400" b="1" i="0" u="none" baseline="0">
                <a:solidFill>
                  <a:srgbClr val="C00000"/>
                </a:solidFill>
                <a:effectLst/>
              </a:rPr>
              <a:t>karşılıklı yardım, ilgili antlaşmaların uygulanması yoluyla gerçekleştirilmelidir</a:t>
            </a:r>
          </a:p>
          <a:p>
            <a:pPr marL="342900" indent="-342900" algn="just" rtl="0">
              <a:buFont typeface="Arial" panose="020B0604020202020204" pitchFamily="34" charset="0"/>
              <a:buChar char="•"/>
            </a:pPr>
            <a:endParaRPr lang="tr" sz="2400" b="1" dirty="0">
              <a:solidFill>
                <a:srgbClr val="FF0000"/>
              </a:solidFill>
            </a:endParaRPr>
          </a:p>
        </p:txBody>
      </p:sp>
      <p:sp>
        <p:nvSpPr>
          <p:cNvPr id="12" name="Slide Number Placeholder 1">
            <a:extLst>
              <a:ext uri="{FF2B5EF4-FFF2-40B4-BE49-F238E27FC236}">
                <a16:creationId xmlns:a16="http://schemas.microsoft.com/office/drawing/2014/main" xmlns="" id="{5B7008CE-B9F2-4ACC-A843-8FF6901CE41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30</a:t>
            </a:fld>
            <a:endParaRPr lang="tr" dirty="0"/>
          </a:p>
        </p:txBody>
      </p:sp>
    </p:spTree>
    <p:extLst>
      <p:ext uri="{BB962C8B-B14F-4D97-AF65-F5344CB8AC3E}">
        <p14:creationId xmlns:p14="http://schemas.microsoft.com/office/powerpoint/2010/main" xmlns="" val="1734736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a16="http://schemas.microsoft.com/office/drawing/2014/main" xmlns=""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84545"/>
            <a:ext cx="4572000" cy="4708981"/>
          </a:xfrm>
          <a:prstGeom prst="rect">
            <a:avLst/>
          </a:prstGeom>
        </p:spPr>
        <p:txBody>
          <a:bodyPr>
            <a:spAutoFit/>
          </a:bodyPr>
          <a:lstStyle/>
          <a:p>
            <a:pPr marL="457200" indent="-457200" algn="just" rtl="0">
              <a:buFont typeface="+mj-lt"/>
              <a:buAutoNum type="arabicPeriod" startAt="9"/>
            </a:pPr>
            <a:r>
              <a:rPr lang="tr" sz="2000" b="0" i="0" u="none" baseline="0"/>
              <a:t>a) Acil bir durumda, karşılıklı yardım talepleri veya ... yazışmalar ... </a:t>
            </a:r>
            <a:r>
              <a:rPr lang="tr" sz="2000" b="1" i="0" u="none" baseline="0"/>
              <a:t>doğrudan talepte bulunan Tarafın adli makamları tarafından talepte bulunulan Tarafın makamlarına</a:t>
            </a:r>
            <a:r>
              <a:rPr lang="tr" sz="2000" b="0" i="0" u="none" baseline="0"/>
              <a:t> gönderilebilir. ...bir kopyası ... aynı zamanda merkezi kuruma gönderilir;</a:t>
            </a:r>
          </a:p>
          <a:p>
            <a:pPr algn="just" rtl="0"/>
            <a:r>
              <a:rPr lang="tr" sz="2000" b="0" i="0" u="none" baseline="0"/>
              <a:t>	b) Bu paragraf kapsamında her türlü talep ve yazı </a:t>
            </a:r>
            <a:r>
              <a:rPr lang="tr" sz="2000" b="1" i="0" u="none" baseline="0"/>
              <a:t>Uluslararası Kriminal Polis Örgütü (İnterpol) aracılığıyla gönderilebilir</a:t>
            </a:r>
            <a:r>
              <a:rPr lang="tr" sz="2000" b="0" i="0" u="none" baseline="0"/>
              <a:t>;						</a:t>
            </a:r>
          </a:p>
          <a:p>
            <a:pPr algn="just" rtl="0"/>
            <a:r>
              <a:rPr lang="tr" sz="2000" b="0" i="0" u="none" baseline="0"/>
              <a:t>	d) ...</a:t>
            </a:r>
            <a:r>
              <a:rPr lang="tr" sz="2000" b="1" i="0" u="none" baseline="0"/>
              <a:t>zorunlu işlem içermeyen</a:t>
            </a:r>
            <a:r>
              <a:rPr lang="tr" sz="2000" b="0" i="0" u="none" baseline="0"/>
              <a:t> talep veya yazılar</a:t>
            </a:r>
            <a:r>
              <a:rPr lang="tr" sz="2000" b="1" i="0" u="none" baseline="0"/>
              <a:t> doğrudan ... iletilebilir</a:t>
            </a:r>
            <a:r>
              <a:rPr lang="tr" sz="2000" b="0" i="0" u="none" baseline="0"/>
              <a:t>.					</a:t>
            </a:r>
            <a:endParaRPr lang="tr" sz="2000" dirty="0"/>
          </a:p>
        </p:txBody>
      </p:sp>
      <p:sp>
        <p:nvSpPr>
          <p:cNvPr id="16" name="TextBox 15">
            <a:extLst>
              <a:ext uri="{FF2B5EF4-FFF2-40B4-BE49-F238E27FC236}">
                <a16:creationId xmlns:a16="http://schemas.microsoft.com/office/drawing/2014/main" xmlns=""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effectLst/>
              </a:rPr>
              <a:t>talepler doğrudan talepte bulunan Tarafın </a:t>
            </a:r>
            <a:r>
              <a:rPr lang="tr-TR" sz="2400" b="1" i="0" u="none" baseline="0" dirty="0" smtClean="0">
                <a:solidFill>
                  <a:srgbClr val="C00000"/>
                </a:solidFill>
                <a:effectLst/>
              </a:rPr>
              <a:t>hâkim</a:t>
            </a:r>
            <a:r>
              <a:rPr lang="tr" sz="2400" b="1" i="0" u="none" baseline="0" dirty="0" smtClean="0">
                <a:solidFill>
                  <a:srgbClr val="C00000"/>
                </a:solidFill>
                <a:effectLst/>
              </a:rPr>
              <a:t> </a:t>
            </a:r>
            <a:r>
              <a:rPr lang="tr" sz="2400" b="1" i="0" u="none" baseline="0" dirty="0">
                <a:solidFill>
                  <a:srgbClr val="C00000"/>
                </a:solidFill>
                <a:effectLst/>
              </a:rPr>
              <a:t>ve savcıları tarafından talepte bulunulan Tarafın </a:t>
            </a:r>
            <a:r>
              <a:rPr lang="tr-TR" sz="2400" b="1" i="0" u="none" baseline="0" dirty="0" smtClean="0">
                <a:solidFill>
                  <a:srgbClr val="C00000"/>
                </a:solidFill>
                <a:effectLst/>
              </a:rPr>
              <a:t>hâkim</a:t>
            </a:r>
            <a:r>
              <a:rPr lang="tr" sz="2400" b="1" i="0" u="none" baseline="0" dirty="0" smtClean="0">
                <a:solidFill>
                  <a:srgbClr val="C00000"/>
                </a:solidFill>
                <a:effectLst/>
              </a:rPr>
              <a:t> </a:t>
            </a:r>
            <a:r>
              <a:rPr lang="tr" sz="2400" b="1" i="0" u="none" baseline="0" dirty="0">
                <a:solidFill>
                  <a:srgbClr val="C00000"/>
                </a:solidFill>
                <a:effectLst/>
              </a:rPr>
              <a:t>ve savcılarına gönderilebilir</a:t>
            </a: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dirty="0">
                <a:solidFill>
                  <a:srgbClr val="C00000"/>
                </a:solidFill>
              </a:rPr>
              <a:t>İnterpol kanallarının kullanılması</a:t>
            </a:r>
          </a:p>
        </p:txBody>
      </p:sp>
      <p:sp>
        <p:nvSpPr>
          <p:cNvPr id="19" name="Slide Number Placeholder 1">
            <a:extLst>
              <a:ext uri="{FF2B5EF4-FFF2-40B4-BE49-F238E27FC236}">
                <a16:creationId xmlns:a16="http://schemas.microsoft.com/office/drawing/2014/main" xmlns="" id="{1F92A95A-CE8B-49D2-9652-D442E42A56A3}"/>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31</a:t>
            </a:fld>
            <a:endParaRPr lang="tr" dirty="0"/>
          </a:p>
        </p:txBody>
      </p:sp>
    </p:spTree>
    <p:extLst>
      <p:ext uri="{BB962C8B-B14F-4D97-AF65-F5344CB8AC3E}">
        <p14:creationId xmlns:p14="http://schemas.microsoft.com/office/powerpoint/2010/main" xmlns="" val="2094790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graphicFrame>
        <p:nvGraphicFramePr>
          <p:cNvPr id="10" name="Diagram 9">
            <a:extLst>
              <a:ext uri="{FF2B5EF4-FFF2-40B4-BE49-F238E27FC236}">
                <a16:creationId xmlns:a16="http://schemas.microsoft.com/office/drawing/2014/main" xmlns="" id="{C34A32F7-EAA0-4D66-BCA0-E3CA6C2BEB7E}"/>
              </a:ext>
            </a:extLst>
          </p:cNvPr>
          <p:cNvGraphicFramePr/>
          <p:nvPr>
            <p:extLst>
              <p:ext uri="{D42A27DB-BD31-4B8C-83A1-F6EECF244321}">
                <p14:modId xmlns:p14="http://schemas.microsoft.com/office/powerpoint/2010/main" xmlns=""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C30ACF6B-407F-49FF-A2BE-A2B9ADC82D1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32</a:t>
            </a:fld>
            <a:endParaRPr lang="tr" dirty="0"/>
          </a:p>
        </p:txBody>
      </p:sp>
    </p:spTree>
    <p:extLst>
      <p:ext uri="{BB962C8B-B14F-4D97-AF65-F5344CB8AC3E}">
        <p14:creationId xmlns:p14="http://schemas.microsoft.com/office/powerpoint/2010/main" xmlns=""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pPr algn="r" rtl="0"/>
            <a:fld id="{49C04F3A-82BD-4011-AADB-1F79FD7DF4BC}" type="slidenum">
              <a:rPr/>
              <a:pPr algn="r" rtl="0"/>
              <a:t>33</a:t>
            </a:fld>
            <a:endParaRPr lang="tr" dirty="0"/>
          </a:p>
        </p:txBody>
      </p:sp>
    </p:spTree>
    <p:extLst>
      <p:ext uri="{BB962C8B-B14F-4D97-AF65-F5344CB8AC3E}">
        <p14:creationId xmlns:p14="http://schemas.microsoft.com/office/powerpoint/2010/main" xmlns="" val="2937071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Dört</a:t>
            </a:r>
          </a:p>
        </p:txBody>
      </p:sp>
      <p:sp>
        <p:nvSpPr>
          <p:cNvPr id="11" name="Text Placeholder 2">
            <a:extLst>
              <a:ext uri="{FF2B5EF4-FFF2-40B4-BE49-F238E27FC236}">
                <a16:creationId xmlns:a16="http://schemas.microsoft.com/office/drawing/2014/main" xmlns=""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4156754"/>
            <a:ext cx="8525021" cy="890115"/>
          </a:xfrm>
          <a:prstGeom prst="rect">
            <a:avLst/>
          </a:prstGeom>
        </p:spPr>
        <p:txBody>
          <a:bodyPr wrap="square">
            <a:spAutoFit/>
          </a:bodyPr>
          <a:lstStyle/>
          <a:p>
            <a:pPr algn="l" rtl="0">
              <a:lnSpc>
                <a:spcPct val="80000"/>
              </a:lnSpc>
            </a:pPr>
            <a:r>
              <a:rPr lang="tr" sz="3200" b="1" i="0" u="none" baseline="0">
                <a:ea typeface="ＭＳ Ｐゴシック" charset="0"/>
                <a:cs typeface="ＭＳ Ｐゴシック" charset="0"/>
              </a:rPr>
              <a:t>Avrupa Konseyi Siber Suçlar Sözleşmesinde Karşılıklı Adli Yardıma İlişkin Özel Maddeler</a:t>
            </a:r>
            <a:endParaRPr lang="tr" sz="3200" b="1" dirty="0"/>
          </a:p>
        </p:txBody>
      </p:sp>
      <p:sp>
        <p:nvSpPr>
          <p:cNvPr id="12" name="Slide Number Placeholder 1">
            <a:extLst>
              <a:ext uri="{FF2B5EF4-FFF2-40B4-BE49-F238E27FC236}">
                <a16:creationId xmlns:a16="http://schemas.microsoft.com/office/drawing/2014/main" xmlns="" id="{CA271922-A3BA-4963-9FBD-AA7A36BC801E}"/>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34</a:t>
            </a:fld>
            <a:endParaRPr lang="tr" dirty="0"/>
          </a:p>
        </p:txBody>
      </p:sp>
    </p:spTree>
    <p:extLst>
      <p:ext uri="{BB962C8B-B14F-4D97-AF65-F5344CB8AC3E}">
        <p14:creationId xmlns:p14="http://schemas.microsoft.com/office/powerpoint/2010/main" xmlns="" val="731303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690062"/>
            <a:ext cx="4572000" cy="3477875"/>
          </a:xfrm>
          <a:prstGeom prst="rect">
            <a:avLst/>
          </a:prstGeom>
        </p:spPr>
        <p:txBody>
          <a:bodyPr>
            <a:spAutoFit/>
          </a:bodyPr>
          <a:lstStyle/>
          <a:p>
            <a:pPr marL="514350" indent="-514350" algn="just" rtl="0">
              <a:buFont typeface="+mj-lt"/>
              <a:buAutoNum type="arabicPeriod"/>
            </a:pPr>
            <a:r>
              <a:rPr lang="tr" sz="2000" b="0" i="0" u="none" baseline="0">
                <a:cs typeface="Times New Roman" pitchFamily="18" charset="0"/>
              </a:rPr>
              <a:t>Bir Taraf, diğer Tarafın topraklarında bulunan bir bilgisayar sistemi aracılığıyla depolanan ve </a:t>
            </a:r>
            <a:r>
              <a:rPr lang="tr" sz="2000" b="1" i="0" u="none" baseline="0">
                <a:cs typeface="Times New Roman" pitchFamily="18" charset="0"/>
              </a:rPr>
              <a:t>arama veya benzer bir şekilde erişim, el koyma veya benzer bir şekilde güvenliğini sağlama veya ifşa için bir karşılıklı yardım talebinde bulunmayı planladığı verilerin hızla koruma altına alınmasını</a:t>
            </a:r>
            <a:r>
              <a:rPr lang="tr" sz="2000" b="0" i="0" u="none" baseline="0">
                <a:cs typeface="Times New Roman" pitchFamily="18" charset="0"/>
              </a:rPr>
              <a:t> emretmesini veya başka bir şekilde sağlamasını diğer Taraftan talep edebilir.</a:t>
            </a:r>
            <a:endParaRPr lang="tr" sz="2000" dirty="0"/>
          </a:p>
        </p:txBody>
      </p:sp>
      <p:sp>
        <p:nvSpPr>
          <p:cNvPr id="5" name="Rectangle 4">
            <a:extLst>
              <a:ext uri="{FF2B5EF4-FFF2-40B4-BE49-F238E27FC236}">
                <a16:creationId xmlns:a16="http://schemas.microsoft.com/office/drawing/2014/main" xmlns=""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rtl="0">
              <a:buFont typeface="Arial" panose="020B0604020202020204" pitchFamily="34" charset="0"/>
              <a:buChar char="•"/>
            </a:pPr>
            <a:r>
              <a:rPr lang="tr" sz="2400" b="1" i="0" u="none" baseline="0">
                <a:solidFill>
                  <a:srgbClr val="C00000"/>
                </a:solidFill>
                <a:cs typeface="Times New Roman" pitchFamily="18" charset="0"/>
              </a:rPr>
              <a:t>diğer Tarafın topraklarında bulunan bir bilgisayar sistemi aracılığıyla depolanan verilerin hızla koruma altına alınması </a:t>
            </a:r>
            <a:endParaRPr lang="tr" sz="2400" b="1" dirty="0">
              <a:solidFill>
                <a:srgbClr val="C00000"/>
              </a:solidFill>
            </a:endParaRPr>
          </a:p>
        </p:txBody>
      </p:sp>
      <p:sp>
        <p:nvSpPr>
          <p:cNvPr id="12" name="Slide Number Placeholder 1">
            <a:extLst>
              <a:ext uri="{FF2B5EF4-FFF2-40B4-BE49-F238E27FC236}">
                <a16:creationId xmlns:a16="http://schemas.microsoft.com/office/drawing/2014/main" xmlns="" id="{C695757F-6BF8-4CFB-9361-35776D69D365}"/>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35</a:t>
            </a:fld>
            <a:endParaRPr lang="tr" dirty="0"/>
          </a:p>
        </p:txBody>
      </p:sp>
    </p:spTree>
    <p:extLst>
      <p:ext uri="{BB962C8B-B14F-4D97-AF65-F5344CB8AC3E}">
        <p14:creationId xmlns:p14="http://schemas.microsoft.com/office/powerpoint/2010/main" xmlns="" val="27218748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89546"/>
            <a:ext cx="4572000" cy="5355312"/>
          </a:xfrm>
          <a:prstGeom prst="rect">
            <a:avLst/>
          </a:prstGeom>
        </p:spPr>
        <p:txBody>
          <a:bodyPr>
            <a:spAutoFit/>
          </a:bodyPr>
          <a:lstStyle/>
          <a:p>
            <a:pPr marL="457200" indent="-457200" algn="just" rtl="0">
              <a:buFont typeface="+mj-lt"/>
              <a:buAutoNum type="arabicPeriod" startAt="2"/>
              <a:defRPr/>
            </a:pPr>
            <a:r>
              <a:rPr lang="tr" b="0" i="0" u="none" baseline="0">
                <a:cs typeface="Times New Roman" pitchFamily="18" charset="0"/>
              </a:rPr>
              <a:t>... bir talepte şunlar belirtilir:</a:t>
            </a:r>
          </a:p>
          <a:p>
            <a:pPr algn="just" rtl="0">
              <a:defRPr/>
            </a:pPr>
            <a:endParaRPr lang="tr" dirty="0">
              <a:cs typeface="Times New Roman" pitchFamily="18" charset="0"/>
            </a:endParaRPr>
          </a:p>
          <a:p>
            <a:pPr marL="857250" lvl="1" indent="-457200" algn="just" rtl="0">
              <a:buFont typeface="+mj-lt"/>
              <a:buAutoNum type="alphaLcParenR"/>
              <a:defRPr/>
            </a:pPr>
            <a:r>
              <a:rPr lang="tr" sz="1700" b="1" i="0" u="none" baseline="0">
                <a:cs typeface="Times New Roman" pitchFamily="18" charset="0"/>
              </a:rPr>
              <a:t>koruma talep eden makam;</a:t>
            </a:r>
          </a:p>
          <a:p>
            <a:pPr marL="857250" lvl="1" indent="-457200" algn="just" rtl="0">
              <a:buFont typeface="+mj-lt"/>
              <a:buAutoNum type="alphaLcParenR"/>
              <a:defRPr/>
            </a:pPr>
            <a:r>
              <a:rPr lang="tr" sz="1700" b="1" i="0" u="none" baseline="0">
                <a:cs typeface="Times New Roman" pitchFamily="18" charset="0"/>
              </a:rPr>
              <a:t>soruşturma veya kovuşturmaya konu olan suç ve ilgili olguların kısa bir özeti;</a:t>
            </a:r>
            <a:r>
              <a:rPr lang="tr" sz="1700" b="0" i="0" u="none" baseline="0">
                <a:cs typeface="Times New Roman" pitchFamily="18" charset="0"/>
              </a:rPr>
              <a:t>	</a:t>
            </a:r>
          </a:p>
          <a:p>
            <a:pPr marL="857250" lvl="1" indent="-457200" algn="just" rtl="0">
              <a:buFont typeface="+mj-lt"/>
              <a:buAutoNum type="alphaLcParenR"/>
              <a:defRPr/>
            </a:pPr>
            <a:r>
              <a:rPr lang="tr" sz="1700" b="1" i="0" u="none" baseline="0">
                <a:cs typeface="Times New Roman" pitchFamily="18" charset="0"/>
              </a:rPr>
              <a:t>koruma altına alınacak depolanan bilgisayar verileri ve suçla olan ilişkisi;</a:t>
            </a:r>
            <a:r>
              <a:rPr lang="tr" sz="1700" b="0" i="0" u="none" baseline="0">
                <a:cs typeface="Times New Roman" pitchFamily="18" charset="0"/>
              </a:rPr>
              <a:t>	</a:t>
            </a:r>
          </a:p>
          <a:p>
            <a:pPr marL="857250" lvl="1" indent="-457200" algn="just" rtl="0">
              <a:buFont typeface="+mj-lt"/>
              <a:buAutoNum type="alphaLcParenR"/>
              <a:defRPr/>
            </a:pPr>
            <a:r>
              <a:rPr lang="tr" sz="1700" b="1" i="0" u="none" baseline="0">
                <a:cs typeface="Times New Roman" pitchFamily="18" charset="0"/>
              </a:rPr>
              <a:t>depolanan bilgisayar verilerini muhafaza eden kuruma veya bilgisayar sisteminin konumuna dair mevcut bilgiler; </a:t>
            </a:r>
            <a:r>
              <a:rPr lang="tr" sz="1700" b="0" i="0" u="none" baseline="0">
                <a:cs typeface="Times New Roman" pitchFamily="18" charset="0"/>
              </a:rPr>
              <a:t>	</a:t>
            </a:r>
          </a:p>
          <a:p>
            <a:pPr marL="857250" lvl="1" indent="-457200" algn="just" rtl="0">
              <a:buFont typeface="+mj-lt"/>
              <a:buAutoNum type="alphaLcParenR"/>
              <a:defRPr/>
            </a:pPr>
            <a:r>
              <a:rPr lang="tr" sz="1700" b="1" i="0" u="none" baseline="0">
                <a:cs typeface="Times New Roman" pitchFamily="18" charset="0"/>
              </a:rPr>
              <a:t>koruma altına alma işleminin gerekliliği </a:t>
            </a:r>
            <a:r>
              <a:rPr lang="tr" sz="1700" b="0" i="0" u="none" baseline="0">
                <a:cs typeface="Times New Roman" pitchFamily="18" charset="0"/>
              </a:rPr>
              <a:t>ve</a:t>
            </a:r>
          </a:p>
          <a:p>
            <a:pPr marL="857250" lvl="1" indent="-457200" algn="just" rtl="0">
              <a:buFont typeface="+mj-lt"/>
              <a:buAutoNum type="alphaLcParenR"/>
              <a:defRPr/>
            </a:pPr>
            <a:r>
              <a:rPr lang="tr" sz="1700" b="0" i="0" u="none" baseline="0">
                <a:cs typeface="Times New Roman" pitchFamily="18" charset="0"/>
              </a:rPr>
              <a:t>Tarafın, depolanan bilgisayar verilerine ilişkin olarak arama veya benzer bir şekilde erişim, el koyma veya benzer bir şekilde güvenliğini sağlama veya ifşa için</a:t>
            </a:r>
            <a:r>
              <a:rPr lang="tr" sz="1700" b="1" i="0" u="none" baseline="0">
                <a:cs typeface="Times New Roman" pitchFamily="18" charset="0"/>
              </a:rPr>
              <a:t> bir karşılıklı yardım talebinde bulunmayı planladığı.</a:t>
            </a:r>
          </a:p>
        </p:txBody>
      </p:sp>
      <p:sp>
        <p:nvSpPr>
          <p:cNvPr id="5" name="Rectangle 4">
            <a:extLst>
              <a:ext uri="{FF2B5EF4-FFF2-40B4-BE49-F238E27FC236}">
                <a16:creationId xmlns:a16="http://schemas.microsoft.com/office/drawing/2014/main" xmlns=""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a typeface="ＭＳ Ｐゴシック" pitchFamily="-65" charset="-128"/>
                <a:cs typeface="ＭＳ Ｐゴシック" pitchFamily="-65" charset="-128"/>
              </a:rPr>
              <a:t>bir koruma altına alma talebinin içeriği </a:t>
            </a:r>
            <a:endParaRPr lang="tr" sz="2400" b="1" dirty="0">
              <a:solidFill>
                <a:srgbClr val="C00000"/>
              </a:solidFill>
            </a:endParaRPr>
          </a:p>
        </p:txBody>
      </p:sp>
      <p:sp>
        <p:nvSpPr>
          <p:cNvPr id="16" name="Slide Number Placeholder 1">
            <a:extLst>
              <a:ext uri="{FF2B5EF4-FFF2-40B4-BE49-F238E27FC236}">
                <a16:creationId xmlns:a16="http://schemas.microsoft.com/office/drawing/2014/main" xmlns="" id="{4D47C773-14ED-40A1-BF4F-CC4F646B9DF1}"/>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36</a:t>
            </a:fld>
            <a:endParaRPr lang="tr" dirty="0"/>
          </a:p>
        </p:txBody>
      </p:sp>
    </p:spTree>
    <p:extLst>
      <p:ext uri="{BB962C8B-B14F-4D97-AF65-F5344CB8AC3E}">
        <p14:creationId xmlns:p14="http://schemas.microsoft.com/office/powerpoint/2010/main" xmlns="" val="2885986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107601"/>
            <a:ext cx="4572000" cy="5538439"/>
          </a:xfrm>
          <a:prstGeom prst="rect">
            <a:avLst/>
          </a:prstGeom>
        </p:spPr>
        <p:txBody>
          <a:bodyPr>
            <a:spAutoFit/>
          </a:bodyPr>
          <a:lstStyle/>
          <a:p>
            <a:pPr marL="457200" indent="-457200" algn="just" rtl="0">
              <a:lnSpc>
                <a:spcPct val="90000"/>
              </a:lnSpc>
              <a:spcBef>
                <a:spcPts val="600"/>
              </a:spcBef>
              <a:spcAft>
                <a:spcPts val="1200"/>
              </a:spcAft>
              <a:buFont typeface="+mj-lt"/>
              <a:buAutoNum type="arabicPeriod" startAt="4"/>
            </a:pPr>
            <a:r>
              <a:rPr lang="tr" sz="1900" b="0" i="0" u="none" baseline="0" dirty="0"/>
              <a:t>Eylemin her iki yerde de suç sayılmasını şart koşan bir Taraf... </a:t>
            </a:r>
            <a:r>
              <a:rPr lang="tr" sz="1900" b="1" i="0" u="none" baseline="0" dirty="0"/>
              <a:t>Madde 2-11 arasında belirtilenler dışındaki </a:t>
            </a:r>
            <a:r>
              <a:rPr lang="tr" sz="1900" b="0" i="0" u="none" baseline="0" dirty="0"/>
              <a:t>suçlara ilişkin olarak... ifşa anında </a:t>
            </a:r>
            <a:r>
              <a:rPr lang="tr" sz="1900" b="1" i="0" u="none" baseline="0" dirty="0"/>
              <a:t>eylemin her iki yerde de suç sayılması şartının karşılanamayacağına</a:t>
            </a:r>
            <a:r>
              <a:rPr lang="tr" sz="1900" b="0" i="0" u="none" baseline="0" dirty="0"/>
              <a:t> inanmak için gerekçelerin olduğu durumlarda koruma altına alma talebini reddetme hakkını saklı tutar.</a:t>
            </a:r>
          </a:p>
          <a:p>
            <a:pPr marL="457200" indent="-457200" algn="just" rtl="0">
              <a:buFont typeface="+mj-lt"/>
              <a:buAutoNum type="arabicPeriod" startAt="5"/>
            </a:pPr>
            <a:r>
              <a:rPr lang="tr" sz="1900" b="0" i="0" u="none" baseline="0" dirty="0"/>
              <a:t>... bir koruma altına alma talebi yalnızca aşağıdaki durumlarda reddedilebilir:</a:t>
            </a:r>
          </a:p>
          <a:p>
            <a:pPr marL="857250" lvl="1" indent="-457200" algn="just" rtl="0">
              <a:buFont typeface="+mj-lt"/>
              <a:buAutoNum type="alphaLcParenR"/>
            </a:pPr>
            <a:r>
              <a:rPr lang="tr" sz="1900" b="0" i="0" u="none" baseline="0" dirty="0"/>
              <a:t>... </a:t>
            </a:r>
            <a:r>
              <a:rPr lang="tr" sz="1900" b="1" i="0" u="none" baseline="0" dirty="0"/>
              <a:t>siyasi bir suçla </a:t>
            </a:r>
            <a:r>
              <a:rPr lang="tr" sz="1900" b="0" i="0" u="none" baseline="0" dirty="0"/>
              <a:t>veya</a:t>
            </a:r>
            <a:r>
              <a:rPr lang="tr" sz="1900" b="1" i="0" u="none" baseline="0" dirty="0"/>
              <a:t> siyasi bir suçla bağlantılı </a:t>
            </a:r>
            <a:r>
              <a:rPr lang="tr" sz="1900" b="0" i="0" u="none" baseline="0" dirty="0"/>
              <a:t>bir suçla ilgili olması veya</a:t>
            </a:r>
          </a:p>
          <a:p>
            <a:pPr marL="857250" lvl="1" indent="-457200" algn="just" rtl="0">
              <a:buFont typeface="+mj-lt"/>
              <a:buAutoNum type="alphaLcParenR"/>
            </a:pPr>
            <a:r>
              <a:rPr lang="tr" sz="1900" b="0" i="0" u="none" baseline="0" dirty="0"/>
              <a:t>talebin yerine getirilmesinin </a:t>
            </a:r>
            <a:r>
              <a:rPr lang="tr" sz="1900" b="1" i="0" u="none" baseline="0" dirty="0"/>
              <a:t>kendi egemenliğine, güvenliğine, kamu düzenine veya diğer temel çıkarlarına zarar vermesinin olası olması.</a:t>
            </a:r>
          </a:p>
        </p:txBody>
      </p:sp>
      <p:sp>
        <p:nvSpPr>
          <p:cNvPr id="5" name="Rectangle 4">
            <a:extLst>
              <a:ext uri="{FF2B5EF4-FFF2-40B4-BE49-F238E27FC236}">
                <a16:creationId xmlns:a16="http://schemas.microsoft.com/office/drawing/2014/main" xmlns=""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cs typeface="Arial" panose="020B0604020202020204" pitchFamily="34" charset="0"/>
              </a:rPr>
              <a:t>Eylemin her iki yerde de suç sayılması şartının karşılanamayacağı durumlarda talebi reddetme hakkının saklı tutulması</a:t>
            </a:r>
          </a:p>
        </p:txBody>
      </p:sp>
      <p:sp>
        <p:nvSpPr>
          <p:cNvPr id="16" name="Slide Number Placeholder 1">
            <a:extLst>
              <a:ext uri="{FF2B5EF4-FFF2-40B4-BE49-F238E27FC236}">
                <a16:creationId xmlns:a16="http://schemas.microsoft.com/office/drawing/2014/main" xmlns="" id="{4645C436-EFA6-4B28-9DB7-7B55E48FDC0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37</a:t>
            </a:fld>
            <a:endParaRPr lang="tr" dirty="0"/>
          </a:p>
        </p:txBody>
      </p:sp>
    </p:spTree>
    <p:extLst>
      <p:ext uri="{BB962C8B-B14F-4D97-AF65-F5344CB8AC3E}">
        <p14:creationId xmlns:p14="http://schemas.microsoft.com/office/powerpoint/2010/main" xmlns="" val="1785465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graphicFrame>
        <p:nvGraphicFramePr>
          <p:cNvPr id="9" name="Diagram 8">
            <a:extLst>
              <a:ext uri="{FF2B5EF4-FFF2-40B4-BE49-F238E27FC236}">
                <a16:creationId xmlns:a16="http://schemas.microsoft.com/office/drawing/2014/main" xmlns="" id="{0BEFEE59-EBC3-4E6C-8F79-DC19E7BCB918}"/>
              </a:ext>
            </a:extLst>
          </p:cNvPr>
          <p:cNvGraphicFramePr/>
          <p:nvPr>
            <p:extLst>
              <p:ext uri="{D42A27DB-BD31-4B8C-83A1-F6EECF244321}">
                <p14:modId xmlns:p14="http://schemas.microsoft.com/office/powerpoint/2010/main" xmlns="" val="386132665"/>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xmlns="" id="{23E8BB68-951D-44C9-84BC-C530A3616BC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38</a:t>
            </a:fld>
            <a:endParaRPr lang="tr" dirty="0"/>
          </a:p>
        </p:txBody>
      </p:sp>
    </p:spTree>
    <p:extLst>
      <p:ext uri="{BB962C8B-B14F-4D97-AF65-F5344CB8AC3E}">
        <p14:creationId xmlns:p14="http://schemas.microsoft.com/office/powerpoint/2010/main" xmlns=""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Koruma altına alma talebi reddedilebilir mi?</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556984" y="2644170"/>
            <a:ext cx="8030032" cy="1569660"/>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Herhangi bir gerekçe olmadan reddedilebilir, çünkü talepte bulunulan tarafın takdir yetkisindedir.</a:t>
            </a:r>
          </a:p>
          <a:p>
            <a:pPr marL="1828800" lvl="3" indent="-457200" algn="l" rtl="0">
              <a:buAutoNum type="alphaUcPeriod"/>
            </a:pPr>
            <a:r>
              <a:rPr lang="tr" sz="2400" b="0" i="0" u="none" baseline="0">
                <a:solidFill>
                  <a:schemeClr val="bg1"/>
                </a:solidFill>
                <a:latin typeface="+mj-lt"/>
              </a:rPr>
              <a:t>Yalnızca sınırlı sayıda durumda, belirli gerekçelere dayanarak reddedilebilir.</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B</a:t>
            </a:r>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39</a:t>
            </a:fld>
            <a:endParaRPr lang="tr" dirty="0"/>
          </a:p>
        </p:txBody>
      </p:sp>
    </p:spTree>
    <p:extLst>
      <p:ext uri="{BB962C8B-B14F-4D97-AF65-F5344CB8AC3E}">
        <p14:creationId xmlns:p14="http://schemas.microsoft.com/office/powerpoint/2010/main" xmlns="" val="297526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Bir</a:t>
            </a:r>
          </a:p>
        </p:txBody>
      </p:sp>
      <p:sp>
        <p:nvSpPr>
          <p:cNvPr id="16" name="Text Placeholder 2">
            <a:extLst>
              <a:ext uri="{FF2B5EF4-FFF2-40B4-BE49-F238E27FC236}">
                <a16:creationId xmlns:a16="http://schemas.microsoft.com/office/drawing/2014/main" xmlns=""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496161"/>
          </a:xfrm>
          <a:prstGeom prst="rect">
            <a:avLst/>
          </a:prstGeom>
        </p:spPr>
        <p:txBody>
          <a:bodyPr wrap="square">
            <a:spAutoFit/>
          </a:bodyPr>
          <a:lstStyle/>
          <a:p>
            <a:pPr algn="l" rtl="0" eaLnBrk="1" hangingPunct="1">
              <a:lnSpc>
                <a:spcPct val="80000"/>
              </a:lnSpc>
            </a:pPr>
            <a:r>
              <a:rPr lang="tr" sz="3200" b="1" i="0" u="none" baseline="0">
                <a:ea typeface="+mj-ea"/>
                <a:cs typeface="+mj-cs"/>
              </a:rPr>
              <a:t>Siber</a:t>
            </a:r>
            <a:r>
              <a:rPr lang="tr" sz="3200" b="1" i="0" u="none" baseline="0">
                <a:ea typeface="ＭＳ Ｐゴシック" charset="0"/>
                <a:cs typeface="ＭＳ Ｐゴシック" charset="0"/>
              </a:rPr>
              <a:t> </a:t>
            </a:r>
            <a:r>
              <a:rPr lang="tr" sz="3200" b="1" i="0" u="none" baseline="0">
                <a:ea typeface="+mj-ea"/>
                <a:cs typeface="+mj-cs"/>
              </a:rPr>
              <a:t>Suçların Uluslararası Boyutu</a:t>
            </a:r>
          </a:p>
        </p:txBody>
      </p:sp>
      <p:sp>
        <p:nvSpPr>
          <p:cNvPr id="2" name="Slide Number Placeholder 1"/>
          <p:cNvSpPr>
            <a:spLocks noGrp="1"/>
          </p:cNvSpPr>
          <p:nvPr>
            <p:ph type="sldNum" sz="quarter" idx="12"/>
          </p:nvPr>
        </p:nvSpPr>
        <p:spPr>
          <a:xfrm>
            <a:off x="7010400" y="6590093"/>
            <a:ext cx="2133600" cy="267907"/>
          </a:xfrm>
        </p:spPr>
        <p:txBody>
          <a:bodyPr/>
          <a:lstStyle/>
          <a:p>
            <a:pPr algn="r" rtl="0"/>
            <a:fld id="{B517EF97-6CC0-48A9-BC0E-433EC7B55211}" type="slidenum">
              <a:rPr/>
              <a:pPr algn="r" rtl="0"/>
              <a:t>4</a:t>
            </a:fld>
            <a:endParaRPr lang="tr" dirty="0"/>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30</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Korunan Trafik Verilerinin Hızlandırılmış İfşası</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09582"/>
            <a:ext cx="4572000" cy="4708981"/>
          </a:xfrm>
          <a:prstGeom prst="rect">
            <a:avLst/>
          </a:prstGeom>
        </p:spPr>
        <p:txBody>
          <a:bodyPr>
            <a:spAutoFit/>
          </a:bodyPr>
          <a:lstStyle/>
          <a:p>
            <a:pPr marL="514350" indent="-514350" algn="just" rtl="0">
              <a:buFont typeface="Wingdings" charset="0"/>
              <a:buAutoNum type="arabicPeriod"/>
              <a:defRPr/>
            </a:pPr>
            <a:r>
              <a:rPr lang="tr" sz="2000" b="0" i="0" u="none" baseline="0" dirty="0">
                <a:ea typeface="ＭＳ Ｐゴシック" charset="0"/>
                <a:cs typeface="Times New Roman" charset="0"/>
              </a:rPr>
              <a:t>Belirli bir iletişime ilişkin trafik verilerinin koruma altına alınması için Madde 29 kapsamında sunulan bir talebin yerine getirilmesi sırasında, talepte bulunulan Taraf, söz konusu iletişimin </a:t>
            </a:r>
            <a:r>
              <a:rPr lang="tr" sz="2000" b="1" i="0" u="none" baseline="0" dirty="0">
                <a:ea typeface="ＭＳ Ｐゴシック" charset="0"/>
                <a:cs typeface="Times New Roman" charset="0"/>
              </a:rPr>
              <a:t>iletiminde başka bir Devletin topraklarındaki bir servis sağlayıcısının</a:t>
            </a:r>
            <a:r>
              <a:rPr lang="tr" sz="2000" b="0" i="0" u="none" baseline="0" dirty="0">
                <a:ea typeface="ＭＳ Ｐゴシック" charset="0"/>
                <a:cs typeface="Times New Roman" charset="0"/>
              </a:rPr>
              <a:t> görev aldığını fark ederse, </a:t>
            </a:r>
            <a:r>
              <a:rPr lang="tr" sz="2000" b="1" i="0" u="none" baseline="0" dirty="0">
                <a:ea typeface="ＭＳ Ｐゴシック" charset="0"/>
                <a:cs typeface="Times New Roman" charset="0"/>
              </a:rPr>
              <a:t>talepte bulunulan Taraf, talepte bulunan Tarafa, o servis sağlayıcısını ve iletişimin iletildiği yolu belirlemek için yeterli miktarda trafik verisini hızla ifşa eder</a:t>
            </a:r>
            <a:r>
              <a:rPr lang="tr" sz="2000" b="0" i="0" u="none" baseline="0" dirty="0">
                <a:ea typeface="ＭＳ Ｐゴシック" charset="0"/>
                <a:cs typeface="Times New Roman" charset="0"/>
              </a:rPr>
              <a:t>.</a:t>
            </a:r>
          </a:p>
        </p:txBody>
      </p:sp>
      <p:sp>
        <p:nvSpPr>
          <p:cNvPr id="8" name="Rectangle 7">
            <a:extLst>
              <a:ext uri="{FF2B5EF4-FFF2-40B4-BE49-F238E27FC236}">
                <a16:creationId xmlns:a16="http://schemas.microsoft.com/office/drawing/2014/main" xmlns="" id="{88F80527-D992-724A-AFAB-DF65C59C5F9B}"/>
              </a:ext>
            </a:extLst>
          </p:cNvPr>
          <p:cNvSpPr/>
          <p:nvPr/>
        </p:nvSpPr>
        <p:spPr>
          <a:xfrm>
            <a:off x="4860388" y="2337203"/>
            <a:ext cx="4058529" cy="2308324"/>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a typeface="ＭＳ Ｐゴシック" charset="0"/>
                <a:cs typeface="Times New Roman" charset="0"/>
              </a:rPr>
              <a:t>iletişimin iletildiği yolun belirlenmesi için yeterli miktarda trafik verisini hızla ifşa edilmesi</a:t>
            </a:r>
            <a:endParaRPr lang="tr" sz="2400" dirty="0">
              <a:solidFill>
                <a:srgbClr val="C00000"/>
              </a:solidFill>
            </a:endParaRPr>
          </a:p>
        </p:txBody>
      </p:sp>
      <p:sp>
        <p:nvSpPr>
          <p:cNvPr id="12" name="Slide Number Placeholder 1">
            <a:extLst>
              <a:ext uri="{FF2B5EF4-FFF2-40B4-BE49-F238E27FC236}">
                <a16:creationId xmlns:a16="http://schemas.microsoft.com/office/drawing/2014/main" xmlns="" id="{077113FD-44A5-4D16-820F-BF9CE641E86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40</a:t>
            </a:fld>
            <a:endParaRPr lang="tr" dirty="0"/>
          </a:p>
        </p:txBody>
      </p:sp>
    </p:spTree>
    <p:extLst>
      <p:ext uri="{BB962C8B-B14F-4D97-AF65-F5344CB8AC3E}">
        <p14:creationId xmlns:p14="http://schemas.microsoft.com/office/powerpoint/2010/main" xmlns="" val="2756386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30</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Korunan Trafik Verilerinin Hızlandırılmış İfşası</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215323"/>
            <a:ext cx="4572000" cy="5016758"/>
          </a:xfrm>
          <a:prstGeom prst="rect">
            <a:avLst/>
          </a:prstGeom>
        </p:spPr>
        <p:txBody>
          <a:bodyPr>
            <a:spAutoFit/>
          </a:bodyPr>
          <a:lstStyle/>
          <a:p>
            <a:pPr marL="514350" indent="-514350" algn="just" rtl="0">
              <a:buFont typeface="+mj-lt"/>
              <a:buAutoNum type="arabicPeriod" startAt="2"/>
              <a:defRPr/>
            </a:pPr>
            <a:r>
              <a:rPr lang="tr" sz="2000" b="0" i="0" u="none" baseline="0"/>
              <a:t>Paragraf 1 kapsamında trafik verilerinin ifşası ancak aşağıdaki durumlarda reddedilebilir:</a:t>
            </a:r>
          </a:p>
          <a:p>
            <a:pPr marL="514350" indent="-514350" algn="just" rtl="0">
              <a:buFont typeface="+mj-lt"/>
              <a:buAutoNum type="arabicPeriod" startAt="2"/>
              <a:defRPr/>
            </a:pPr>
            <a:endParaRPr lang="tr" sz="2000" dirty="0"/>
          </a:p>
          <a:p>
            <a:pPr marL="914400" lvl="1" indent="-514350" algn="just" rtl="0">
              <a:buFont typeface="+mj-lt"/>
              <a:buAutoNum type="alphaLcParenR"/>
              <a:defRPr/>
            </a:pPr>
            <a:r>
              <a:rPr lang="tr" sz="2000" b="0" i="0" u="none" baseline="0"/>
              <a:t>talebin talepte </a:t>
            </a:r>
            <a:r>
              <a:rPr lang="tr" sz="2000" b="1" i="0" u="none" baseline="0"/>
              <a:t>bulunulan Tarafa göre siyasi bir suçla veya siyasi bir suçla bağlantılı bir suçla</a:t>
            </a:r>
            <a:r>
              <a:rPr lang="tr" sz="2000" b="0" i="0" u="none" baseline="0"/>
              <a:t> ilgili olması veya</a:t>
            </a:r>
          </a:p>
          <a:p>
            <a:pPr marL="914400" lvl="1" indent="-514350" algn="just" rtl="0">
              <a:buFont typeface="+mj-lt"/>
              <a:buAutoNum type="alphaLcParenR"/>
              <a:defRPr/>
            </a:pPr>
            <a:r>
              <a:rPr lang="tr" sz="2000" b="0" i="0" u="none" baseline="0"/>
              <a:t>talepte bulunulan Tarafın, talebin yerine getirilmesinin </a:t>
            </a:r>
            <a:r>
              <a:rPr lang="tr" sz="2000" b="1" i="0" u="none" baseline="0"/>
              <a:t>kendi egemenliğine, güvenliğine, kamu düzenine veya </a:t>
            </a:r>
            <a:r>
              <a:rPr lang="tr" sz="2000" b="0" i="0" u="none" baseline="0"/>
              <a:t>diğer</a:t>
            </a:r>
            <a:r>
              <a:rPr lang="tr" sz="2000" b="1" i="0" u="none" baseline="0"/>
              <a:t> temel çıkarlarına zarar vermesinin </a:t>
            </a:r>
            <a:r>
              <a:rPr lang="tr" sz="2000" b="0" i="0" u="none" baseline="0"/>
              <a:t>olası olacağını değerlendirmesi.</a:t>
            </a:r>
            <a:endParaRPr lang="tr" sz="2000" dirty="0">
              <a:ea typeface="ＭＳ Ｐゴシック" charset="0"/>
              <a:cs typeface="Times New Roman" charset="0"/>
            </a:endParaRPr>
          </a:p>
        </p:txBody>
      </p:sp>
      <p:sp>
        <p:nvSpPr>
          <p:cNvPr id="5" name="Rectangle 4">
            <a:extLst>
              <a:ext uri="{FF2B5EF4-FFF2-40B4-BE49-F238E27FC236}">
                <a16:creationId xmlns:a16="http://schemas.microsoft.com/office/drawing/2014/main" xmlns=""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Trafik verilerinin ifşası belirli koşullarda reddedilebilir</a:t>
            </a:r>
          </a:p>
        </p:txBody>
      </p:sp>
      <p:sp>
        <p:nvSpPr>
          <p:cNvPr id="16" name="Slide Number Placeholder 1">
            <a:extLst>
              <a:ext uri="{FF2B5EF4-FFF2-40B4-BE49-F238E27FC236}">
                <a16:creationId xmlns:a16="http://schemas.microsoft.com/office/drawing/2014/main" xmlns="" id="{A8510259-AA19-49E5-B308-77D783AC034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41</a:t>
            </a:fld>
            <a:endParaRPr lang="tr" dirty="0"/>
          </a:p>
        </p:txBody>
      </p:sp>
    </p:spTree>
    <p:extLst>
      <p:ext uri="{BB962C8B-B14F-4D97-AF65-F5344CB8AC3E}">
        <p14:creationId xmlns:p14="http://schemas.microsoft.com/office/powerpoint/2010/main" xmlns="" val="80790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1" name="Rectangle 20">
            <a:extLst>
              <a:ext uri="{FF2B5EF4-FFF2-40B4-BE49-F238E27FC236}">
                <a16:creationId xmlns:a16="http://schemas.microsoft.com/office/drawing/2014/main" xmlns=""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30</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Korunan Trafik Verilerinin Hızlandırılmış İfşası</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7" name="Graphic 6" descr="Computer">
            <a:extLst>
              <a:ext uri="{FF2B5EF4-FFF2-40B4-BE49-F238E27FC236}">
                <a16:creationId xmlns:a16="http://schemas.microsoft.com/office/drawing/2014/main" xmlns="" id="{78741A34-6EEC-4B36-8392-FD5A6CCCF1EA}"/>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xmlns="" id="{D19CFA6D-0E89-4584-8F48-326503BF7E4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xmlns="" id="{A3E179A7-91BC-4666-AA8B-1DAC83C488B5}"/>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xmlns="" id="{C15DC01B-FEA5-4523-805C-33100EAC2EBE}"/>
              </a:ext>
            </a:extLst>
          </p:cNvPr>
          <p:cNvGraphicFramePr/>
          <p:nvPr>
            <p:extLst>
              <p:ext uri="{D42A27DB-BD31-4B8C-83A1-F6EECF244321}">
                <p14:modId xmlns:p14="http://schemas.microsoft.com/office/powerpoint/2010/main" xmlns="" val="2772005218"/>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xmlns=""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22" name="Arrow: Right 21">
            <a:extLst>
              <a:ext uri="{FF2B5EF4-FFF2-40B4-BE49-F238E27FC236}">
                <a16:creationId xmlns:a16="http://schemas.microsoft.com/office/drawing/2014/main" xmlns=""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19" name="Slide Number Placeholder 1">
            <a:extLst>
              <a:ext uri="{FF2B5EF4-FFF2-40B4-BE49-F238E27FC236}">
                <a16:creationId xmlns:a16="http://schemas.microsoft.com/office/drawing/2014/main" xmlns="" id="{7D640BD0-6187-4D83-A5C6-2E4DDF7C999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42</a:t>
            </a:fld>
            <a:endParaRPr lang="tr" dirty="0"/>
          </a:p>
        </p:txBody>
      </p:sp>
    </p:spTree>
    <p:extLst>
      <p:ext uri="{BB962C8B-B14F-4D97-AF65-F5344CB8AC3E}">
        <p14:creationId xmlns:p14="http://schemas.microsoft.com/office/powerpoint/2010/main" xmlns=""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31</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Depolanan Bilgisayar Verilerine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Erişimle İlgili Karşılıklı Yardım</a:t>
            </a:r>
            <a:endParaRPr lang="tr"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484627"/>
            <a:ext cx="4572000" cy="4478149"/>
          </a:xfrm>
          <a:prstGeom prst="rect">
            <a:avLst/>
          </a:prstGeom>
        </p:spPr>
        <p:txBody>
          <a:bodyPr>
            <a:spAutoFit/>
          </a:bodyPr>
          <a:lstStyle/>
          <a:p>
            <a:pPr marL="514350" indent="-514350" algn="just" rtl="0">
              <a:lnSpc>
                <a:spcPct val="90000"/>
              </a:lnSpc>
              <a:spcBef>
                <a:spcPts val="600"/>
              </a:spcBef>
              <a:spcAft>
                <a:spcPts val="1200"/>
              </a:spcAft>
              <a:buFont typeface="+mj-lt"/>
              <a:buAutoNum type="arabicPeriod"/>
            </a:pPr>
            <a:r>
              <a:rPr lang="tr" sz="2000" b="0" i="0" u="none" baseline="0"/>
              <a:t>Bir Taraf, </a:t>
            </a:r>
            <a:r>
              <a:rPr lang="tr" sz="2000" b="1" i="0" u="none" baseline="0"/>
              <a:t>Madde 29 uyarınca koruma altına alınan veriler de dahil olmak üzere</a:t>
            </a:r>
            <a:r>
              <a:rPr lang="tr" sz="2000" b="0" i="0" u="none" baseline="0"/>
              <a:t>, başka bir Tarafın topraklarında bulunan bir bilgisayar sistemi aracılığıyla depolanan verilere ilişkin olarak </a:t>
            </a:r>
            <a:r>
              <a:rPr lang="tr" sz="2000" b="1" i="0" u="none" baseline="0"/>
              <a:t>arama veya benzer bir şekilde erişim, el koyma veya benzer bir şekilde güvenliğini sağlama </a:t>
            </a:r>
            <a:r>
              <a:rPr lang="tr" sz="2000" b="0" i="0" u="none" baseline="0"/>
              <a:t>ve</a:t>
            </a:r>
            <a:r>
              <a:rPr lang="tr" sz="2000" b="1" i="0" u="none" baseline="0"/>
              <a:t> ifşa için söz konusu Taraftan talepte bulunabilir.</a:t>
            </a:r>
          </a:p>
          <a:p>
            <a:pPr marL="514350" indent="-514350" algn="just" rtl="0">
              <a:lnSpc>
                <a:spcPct val="90000"/>
              </a:lnSpc>
              <a:spcBef>
                <a:spcPts val="600"/>
              </a:spcBef>
              <a:spcAft>
                <a:spcPts val="1200"/>
              </a:spcAft>
              <a:buFont typeface="+mj-lt"/>
              <a:buAutoNum type="arabicPeriod"/>
            </a:pPr>
            <a:r>
              <a:rPr lang="tr" sz="2000" b="0" i="0" u="none" baseline="0"/>
              <a:t>Talepte bulunulan Taraf, </a:t>
            </a:r>
            <a:r>
              <a:rPr lang="tr" sz="2000" b="1" i="0" u="none" baseline="0"/>
              <a:t>Madde 23'te belirtilen </a:t>
            </a:r>
            <a:r>
              <a:rPr lang="tr" sz="2000" b="0" i="0" u="none" baseline="0"/>
              <a:t>ulusalararası belgeler, düzenlemeler ve kanunların </a:t>
            </a:r>
            <a:r>
              <a:rPr lang="tr" sz="2000" b="1" i="0" u="none" baseline="0"/>
              <a:t>uygulanmasıyla</a:t>
            </a:r>
            <a:r>
              <a:rPr lang="tr" sz="2000" b="0" i="0" u="none" baseline="0"/>
              <a:t> ve bu bölümün diğer ilgili hükümlerine uygun olarak </a:t>
            </a:r>
            <a:r>
              <a:rPr lang="tr" sz="2000" b="1" i="0" u="none" baseline="0"/>
              <a:t>talebe yanıt verir</a:t>
            </a:r>
            <a:r>
              <a:rPr lang="tr" sz="2000" b="0" i="0" u="none" baseline="0"/>
              <a:t>.</a:t>
            </a:r>
            <a:endParaRPr lang="tr" sz="2000" dirty="0"/>
          </a:p>
        </p:txBody>
      </p:sp>
      <p:sp>
        <p:nvSpPr>
          <p:cNvPr id="8" name="Rectangle 7">
            <a:extLst>
              <a:ext uri="{FF2B5EF4-FFF2-40B4-BE49-F238E27FC236}">
                <a16:creationId xmlns:a16="http://schemas.microsoft.com/office/drawing/2014/main" xmlns=""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talepte bulunulan ülkenin topraklarında depolanan verilere ilişkin el koyma veya benzer bir şekilde güvenliğiğini sağlama ve ifşa</a:t>
            </a:r>
            <a:endParaRPr lang="tr" sz="2400" b="1" dirty="0">
              <a:solidFill>
                <a:srgbClr val="C00000"/>
              </a:solidFill>
            </a:endParaRPr>
          </a:p>
        </p:txBody>
      </p:sp>
      <p:sp>
        <p:nvSpPr>
          <p:cNvPr id="12" name="Slide Number Placeholder 1">
            <a:extLst>
              <a:ext uri="{FF2B5EF4-FFF2-40B4-BE49-F238E27FC236}">
                <a16:creationId xmlns:a16="http://schemas.microsoft.com/office/drawing/2014/main" xmlns="" id="{C6E754D6-304D-4D3F-9A84-1D72FC80496A}"/>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43</a:t>
            </a:fld>
            <a:endParaRPr lang="tr" dirty="0"/>
          </a:p>
        </p:txBody>
      </p:sp>
    </p:spTree>
    <p:extLst>
      <p:ext uri="{BB962C8B-B14F-4D97-AF65-F5344CB8AC3E}">
        <p14:creationId xmlns:p14="http://schemas.microsoft.com/office/powerpoint/2010/main" xmlns="" val="974716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31</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Depolanan Bilgisayar Verilerine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Erişimle İlgili Karşılıklı Yardım</a:t>
            </a:r>
            <a:endParaRPr lang="tr"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6" name="Picture 5" descr="Graphical user interface, website&#10;&#10;Description automatically generated">
            <a:extLst>
              <a:ext uri="{FF2B5EF4-FFF2-40B4-BE49-F238E27FC236}">
                <a16:creationId xmlns:a16="http://schemas.microsoft.com/office/drawing/2014/main" xmlns="" id="{3F080D95-2FA2-443C-A93B-6E9A6A5656BD}"/>
              </a:ext>
            </a:extLst>
          </p:cNvPr>
          <p:cNvPicPr>
            <a:picLocks noChangeAspect="1"/>
          </p:cNvPicPr>
          <p:nvPr/>
        </p:nvPicPr>
        <p:blipFill>
          <a:blip r:embed="rId3" cstate="print"/>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xmlns="" id="{230CD6B2-FA85-4946-ACCC-FB179A1B43A7}"/>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44</a:t>
            </a:fld>
            <a:endParaRPr lang="tr" dirty="0"/>
          </a:p>
        </p:txBody>
      </p:sp>
    </p:spTree>
    <p:extLst>
      <p:ext uri="{BB962C8B-B14F-4D97-AF65-F5344CB8AC3E}">
        <p14:creationId xmlns:p14="http://schemas.microsoft.com/office/powerpoint/2010/main" xmlns=""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32</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İzin Alınarak veya Genel Erişime Açık</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 Olduğu Durumlarda Depolanan Bilgisayar Verilerine Sınır Ötesi Erişim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7585"/>
            <a:ext cx="4572000" cy="5170646"/>
          </a:xfrm>
          <a:prstGeom prst="rect">
            <a:avLst/>
          </a:prstGeom>
        </p:spPr>
        <p:txBody>
          <a:bodyPr>
            <a:spAutoFit/>
          </a:bodyPr>
          <a:lstStyle/>
          <a:p>
            <a:pPr marL="0" indent="0" algn="just" rtl="0">
              <a:spcBef>
                <a:spcPts val="600"/>
              </a:spcBef>
              <a:spcAft>
                <a:spcPts val="1200"/>
              </a:spcAft>
              <a:buFont typeface="Arial" pitchFamily="34" charset="0"/>
              <a:buNone/>
            </a:pPr>
            <a:r>
              <a:rPr lang="tr" sz="2000" b="0" i="0" u="none" baseline="0" dirty="0"/>
              <a:t>Bir Taraf, başka bir Tarafın izni olmadan:</a:t>
            </a:r>
          </a:p>
          <a:p>
            <a:pPr marL="514350" indent="-514350" algn="just" rtl="0">
              <a:spcBef>
                <a:spcPts val="600"/>
              </a:spcBef>
              <a:spcAft>
                <a:spcPts val="1200"/>
              </a:spcAft>
              <a:buFont typeface="+mj-lt"/>
              <a:buAutoNum type="alphaLcParenR"/>
            </a:pPr>
            <a:r>
              <a:rPr lang="tr" sz="2000" b="1" i="0" u="none" baseline="0" dirty="0"/>
              <a:t>genel erişime açık (açık kaynak)</a:t>
            </a:r>
            <a:r>
              <a:rPr lang="tr" sz="2000" b="0" i="0" u="none" baseline="0" dirty="0"/>
              <a:t> olarak depolanan bilgisayar verilerine, coğrafi konumlarından bağımsız olarak erişim sağlayabilir veya</a:t>
            </a:r>
            <a:endParaRPr lang="tr" sz="2000" dirty="0"/>
          </a:p>
          <a:p>
            <a:pPr marL="514350" indent="-514350" algn="just" rtl="0">
              <a:spcBef>
                <a:spcPts val="600"/>
              </a:spcBef>
              <a:spcAft>
                <a:spcPts val="1200"/>
              </a:spcAft>
              <a:buFont typeface="+mj-lt"/>
              <a:buAutoNum type="alphaLcParenR"/>
            </a:pPr>
            <a:r>
              <a:rPr lang="tr" sz="2000" b="0" i="0" u="none" baseline="0" dirty="0"/>
              <a:t>kendi topraklarındaki bir bilgisayar sistemi aracılığıyla </a:t>
            </a:r>
            <a:r>
              <a:rPr lang="tr" sz="2000" b="1" i="0" u="none" baseline="0" dirty="0"/>
              <a:t>Tarafa verileri yasal olarak ifşa etme yetkisine sahip kişinin yasal ve gönüllü iznini alarak</a:t>
            </a:r>
            <a:r>
              <a:rPr lang="tr" sz="2000" b="0" i="0" u="none" baseline="0" dirty="0"/>
              <a:t> </a:t>
            </a:r>
            <a:r>
              <a:rPr lang="tr" sz="2000" b="1" i="0" u="none" baseline="0" dirty="0"/>
              <a:t>başka bir Tarafın topraklarında depolanan bilgisayar verilerine</a:t>
            </a:r>
            <a:r>
              <a:rPr lang="tr" sz="2000" b="0" i="0" u="none" baseline="0" dirty="0"/>
              <a:t>, bu bilgisayar sistemi aracılığıyla erişim sağlayabilir veya verileri alabilir.</a:t>
            </a:r>
            <a:endParaRPr lang="tr" sz="2000" dirty="0"/>
          </a:p>
        </p:txBody>
      </p:sp>
      <p:sp>
        <p:nvSpPr>
          <p:cNvPr id="5" name="Rectangle 4">
            <a:extLst>
              <a:ext uri="{FF2B5EF4-FFF2-40B4-BE49-F238E27FC236}">
                <a16:creationId xmlns:a16="http://schemas.microsoft.com/office/drawing/2014/main" xmlns=""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a typeface="ＭＳ Ｐゴシック" pitchFamily="-65" charset="-128"/>
                <a:cs typeface="ＭＳ Ｐゴシック" pitchFamily="-65" charset="-128"/>
              </a:rPr>
              <a:t>İzin alınarak veya genel erişime açık olduğu durumlarda depolanan bilgisayar verilerine sınır ötesi erişim</a:t>
            </a:r>
            <a:endParaRPr lang="tr" sz="2400" b="1" dirty="0">
              <a:solidFill>
                <a:srgbClr val="C00000"/>
              </a:solidFill>
            </a:endParaRPr>
          </a:p>
        </p:txBody>
      </p:sp>
      <p:sp>
        <p:nvSpPr>
          <p:cNvPr id="12" name="Slide Number Placeholder 1">
            <a:extLst>
              <a:ext uri="{FF2B5EF4-FFF2-40B4-BE49-F238E27FC236}">
                <a16:creationId xmlns:a16="http://schemas.microsoft.com/office/drawing/2014/main" xmlns="" id="{1FD140C0-9E49-4497-89FE-061AC6E94AC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45</a:t>
            </a:fld>
            <a:endParaRPr lang="tr" dirty="0"/>
          </a:p>
        </p:txBody>
      </p:sp>
    </p:spTree>
    <p:extLst>
      <p:ext uri="{BB962C8B-B14F-4D97-AF65-F5344CB8AC3E}">
        <p14:creationId xmlns:p14="http://schemas.microsoft.com/office/powerpoint/2010/main" xmlns="" val="7381491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6" name="Rectangle 5">
            <a:extLst>
              <a:ext uri="{FF2B5EF4-FFF2-40B4-BE49-F238E27FC236}">
                <a16:creationId xmlns:a16="http://schemas.microsoft.com/office/drawing/2014/main" xmlns="" id="{94500FB0-CF21-4C9A-A34C-45853CB86AF6}"/>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32</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İzin Alınarak veya Genel Erişime Açık</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 Olduğu Durumlarda Depolanan Bilgisayar Verilerine Sınır Ötesi Erişim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8" name="Picture 7" descr="Chart, sunburst chart&#10;&#10;Description automatically generated">
            <a:extLst>
              <a:ext uri="{FF2B5EF4-FFF2-40B4-BE49-F238E27FC236}">
                <a16:creationId xmlns:a16="http://schemas.microsoft.com/office/drawing/2014/main" xmlns="" id="{327BA04B-5558-4710-ACAA-141E26B6EF34}"/>
              </a:ext>
            </a:extLst>
          </p:cNvPr>
          <p:cNvPicPr>
            <a:picLocks noChangeAspect="1"/>
          </p:cNvPicPr>
          <p:nvPr/>
        </p:nvPicPr>
        <p:blipFill>
          <a:blip r:embed="rId3" cstate="print"/>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xmlns="" id="{6ABEF74E-02B7-4642-B677-E1309908EAA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46</a:t>
            </a:fld>
            <a:endParaRPr lang="tr" dirty="0"/>
          </a:p>
        </p:txBody>
      </p:sp>
    </p:spTree>
    <p:extLst>
      <p:ext uri="{BB962C8B-B14F-4D97-AF65-F5344CB8AC3E}">
        <p14:creationId xmlns:p14="http://schemas.microsoft.com/office/powerpoint/2010/main" xmlns=""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4" name="Rectangle 23">
            <a:extLst>
              <a:ext uri="{FF2B5EF4-FFF2-40B4-BE49-F238E27FC236}">
                <a16:creationId xmlns:a16="http://schemas.microsoft.com/office/drawing/2014/main" xmlns="" id="{EFFB1848-70CE-4F20-9AC9-5DC6DF6D2A18}"/>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32</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İzin Alınarak veya Genel Erişime Açık</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 Olduğu Durumlarda Depolanan Bilgisayar Verilerine Sınır Ötesi Erişim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19" name="Graphic 18" descr="House">
            <a:extLst>
              <a:ext uri="{FF2B5EF4-FFF2-40B4-BE49-F238E27FC236}">
                <a16:creationId xmlns:a16="http://schemas.microsoft.com/office/drawing/2014/main" xmlns="" id="{79E96E60-C662-4994-BCB3-F7DFA5D74448}"/>
              </a:ext>
            </a:extLst>
          </p:cNvPr>
          <p:cNvPicPr>
            <a:picLocks noChangeAspect="1"/>
          </p:cNvPicPr>
          <p:nvPr/>
        </p:nvPicPr>
        <p:blipFill>
          <a:blip r:embed="rId3" cstate="print">
            <a:extLst>
              <a:ext uri="{96DAC541-7B7A-43D3-8B79-37D633B846F1}">
                <asvg:svgBlip xmlns="" xmlns:asvg="http://schemas.microsoft.com/office/drawing/2016/SVG/main" r:embed="rId6"/>
              </a:ext>
            </a:extLst>
          </a:blip>
          <a:stretch>
            <a:fillRect/>
          </a:stretch>
        </p:blipFill>
        <p:spPr>
          <a:xfrm>
            <a:off x="532469" y="971261"/>
            <a:ext cx="1936531" cy="1936531"/>
          </a:xfrm>
          <a:prstGeom prst="rect">
            <a:avLst/>
          </a:prstGeom>
        </p:spPr>
      </p:pic>
      <p:sp>
        <p:nvSpPr>
          <p:cNvPr id="12" name="TextBox 11">
            <a:extLst>
              <a:ext uri="{FF2B5EF4-FFF2-40B4-BE49-F238E27FC236}">
                <a16:creationId xmlns:a16="http://schemas.microsoft.com/office/drawing/2014/main" xmlns="" id="{8648AAE3-8850-4602-A618-2C80543DE70D}"/>
              </a:ext>
            </a:extLst>
          </p:cNvPr>
          <p:cNvSpPr txBox="1"/>
          <p:nvPr/>
        </p:nvSpPr>
        <p:spPr>
          <a:xfrm>
            <a:off x="3631415" y="1010794"/>
            <a:ext cx="2287806" cy="369332"/>
          </a:xfrm>
          <a:prstGeom prst="rect">
            <a:avLst/>
          </a:prstGeom>
          <a:noFill/>
        </p:spPr>
        <p:txBody>
          <a:bodyPr wrap="none" rtlCol="0">
            <a:spAutoFit/>
          </a:bodyPr>
          <a:lstStyle/>
          <a:p>
            <a:pPr algn="l" rtl="0"/>
            <a:r>
              <a:rPr lang="tr" b="1" i="1" u="none" baseline="0"/>
              <a:t>E-posta istemcisi açık</a:t>
            </a:r>
            <a:endParaRPr lang="tr" b="1" i="1" dirty="0"/>
          </a:p>
        </p:txBody>
      </p:sp>
      <p:sp>
        <p:nvSpPr>
          <p:cNvPr id="43" name="TextBox 42">
            <a:extLst>
              <a:ext uri="{FF2B5EF4-FFF2-40B4-BE49-F238E27FC236}">
                <a16:creationId xmlns:a16="http://schemas.microsoft.com/office/drawing/2014/main" xmlns="" id="{CAD91C68-59CF-49A2-A98C-BF40175BF3BA}"/>
              </a:ext>
            </a:extLst>
          </p:cNvPr>
          <p:cNvSpPr txBox="1"/>
          <p:nvPr/>
        </p:nvSpPr>
        <p:spPr>
          <a:xfrm>
            <a:off x="7241263" y="1034415"/>
            <a:ext cx="834524" cy="369332"/>
          </a:xfrm>
          <a:prstGeom prst="rect">
            <a:avLst/>
          </a:prstGeom>
          <a:noFill/>
        </p:spPr>
        <p:txBody>
          <a:bodyPr wrap="none" rtlCol="0">
            <a:spAutoFit/>
          </a:bodyPr>
          <a:lstStyle/>
          <a:p>
            <a:pPr algn="l" rtl="0"/>
            <a:r>
              <a:rPr lang="tr" b="1" i="1" u="none" baseline="0"/>
              <a:t>Dünya</a:t>
            </a:r>
            <a:endParaRPr lang="tr" b="1" i="1" dirty="0"/>
          </a:p>
        </p:txBody>
      </p:sp>
      <p:pic>
        <p:nvPicPr>
          <p:cNvPr id="7" name="Graphic 6" descr="Internet">
            <a:extLst>
              <a:ext uri="{FF2B5EF4-FFF2-40B4-BE49-F238E27FC236}">
                <a16:creationId xmlns:a16="http://schemas.microsoft.com/office/drawing/2014/main" xmlns="" id="{E9B5B0CB-3022-466A-8A5F-829F9CD44FE6}"/>
              </a:ext>
            </a:extLst>
          </p:cNvPr>
          <p:cNvPicPr>
            <a:picLocks noChangeAspect="1"/>
          </p:cNvPicPr>
          <p:nvPr/>
        </p:nvPicPr>
        <p:blipFill>
          <a:blip r:embed="rId7" cstate="print">
            <a:extLst>
              <a:ext uri="{96DAC541-7B7A-43D3-8B79-37D633B846F1}">
                <asvg:svgBlip xmlns="" xmlns:asvg="http://schemas.microsoft.com/office/drawing/2016/SVG/main" r:embed="rId4"/>
              </a:ext>
            </a:extLst>
          </a:blip>
          <a:stretch>
            <a:fillRect/>
          </a:stretch>
        </p:blipFill>
        <p:spPr>
          <a:xfrm>
            <a:off x="3697346" y="1106729"/>
            <a:ext cx="1989414" cy="1989414"/>
          </a:xfrm>
          <a:prstGeom prst="rect">
            <a:avLst/>
          </a:prstGeom>
        </p:spPr>
      </p:pic>
      <p:pic>
        <p:nvPicPr>
          <p:cNvPr id="21" name="Graphic 20" descr="Earth globe: Africa and Europe">
            <a:extLst>
              <a:ext uri="{FF2B5EF4-FFF2-40B4-BE49-F238E27FC236}">
                <a16:creationId xmlns:a16="http://schemas.microsoft.com/office/drawing/2014/main" xmlns="" id="{F61A7F05-35ED-4F66-8F7A-FB4AE795F0BF}"/>
              </a:ext>
            </a:extLst>
          </p:cNvPr>
          <p:cNvPicPr>
            <a:picLocks noChangeAspect="1"/>
          </p:cNvPicPr>
          <p:nvPr/>
        </p:nvPicPr>
        <p:blipFill>
          <a:blip r:embed="rId8" cstate="print">
            <a:extLst>
              <a:ext uri="{96DAC541-7B7A-43D3-8B79-37D633B846F1}">
                <asvg:svgBlip xmlns="" xmlns:asvg="http://schemas.microsoft.com/office/drawing/2016/SVG/main" r:embed="rId9"/>
              </a:ext>
            </a:extLst>
          </a:blip>
          <a:stretch>
            <a:fillRect/>
          </a:stretch>
        </p:blipFill>
        <p:spPr>
          <a:xfrm>
            <a:off x="6863076" y="1308855"/>
            <a:ext cx="1590899" cy="1590899"/>
          </a:xfrm>
          <a:prstGeom prst="rect">
            <a:avLst/>
          </a:prstGeom>
        </p:spPr>
      </p:pic>
      <p:sp>
        <p:nvSpPr>
          <p:cNvPr id="28" name="Arrow: Right 27">
            <a:extLst>
              <a:ext uri="{FF2B5EF4-FFF2-40B4-BE49-F238E27FC236}">
                <a16:creationId xmlns:a16="http://schemas.microsoft.com/office/drawing/2014/main" xmlns=""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31" name="Arrow: Right 30">
            <a:extLst>
              <a:ext uri="{FF2B5EF4-FFF2-40B4-BE49-F238E27FC236}">
                <a16:creationId xmlns:a16="http://schemas.microsoft.com/office/drawing/2014/main" xmlns=""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39" name="TextBox 38">
            <a:extLst>
              <a:ext uri="{FF2B5EF4-FFF2-40B4-BE49-F238E27FC236}">
                <a16:creationId xmlns:a16="http://schemas.microsoft.com/office/drawing/2014/main" xmlns="" id="{286B3E58-F79D-42A4-86E5-F114DEA9169B}"/>
              </a:ext>
            </a:extLst>
          </p:cNvPr>
          <p:cNvSpPr txBox="1"/>
          <p:nvPr/>
        </p:nvSpPr>
        <p:spPr>
          <a:xfrm>
            <a:off x="481088" y="2851008"/>
            <a:ext cx="2031325" cy="646331"/>
          </a:xfrm>
          <a:prstGeom prst="rect">
            <a:avLst/>
          </a:prstGeom>
          <a:noFill/>
        </p:spPr>
        <p:txBody>
          <a:bodyPr wrap="none" rtlCol="0">
            <a:spAutoFit/>
          </a:bodyPr>
          <a:lstStyle/>
          <a:p>
            <a:pPr algn="l" rtl="0"/>
            <a:r>
              <a:rPr lang="tr" b="1" i="1" u="none" baseline="0"/>
              <a:t>A </a:t>
            </a:r>
          </a:p>
          <a:p>
            <a:pPr algn="ctr" rtl="0"/>
            <a:r>
              <a:rPr lang="tr" b="1" i="1" u="none" baseline="0"/>
              <a:t>Ülkesinde ev araması</a:t>
            </a:r>
            <a:endParaRPr lang="tr" b="1" i="1" dirty="0"/>
          </a:p>
        </p:txBody>
      </p:sp>
      <p:sp>
        <p:nvSpPr>
          <p:cNvPr id="57" name="Arrow: Left 56">
            <a:extLst>
              <a:ext uri="{FF2B5EF4-FFF2-40B4-BE49-F238E27FC236}">
                <a16:creationId xmlns:a16="http://schemas.microsoft.com/office/drawing/2014/main" xmlns=""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29" name="Arrow: Left 28">
            <a:extLst>
              <a:ext uri="{FF2B5EF4-FFF2-40B4-BE49-F238E27FC236}">
                <a16:creationId xmlns:a16="http://schemas.microsoft.com/office/drawing/2014/main" xmlns=""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pic>
        <p:nvPicPr>
          <p:cNvPr id="23" name="Graphic 22" descr="Thumbs up sign">
            <a:extLst>
              <a:ext uri="{FF2B5EF4-FFF2-40B4-BE49-F238E27FC236}">
                <a16:creationId xmlns:a16="http://schemas.microsoft.com/office/drawing/2014/main" xmlns="" id="{358420D5-6145-4B11-A0FE-F949992AC45E}"/>
              </a:ext>
            </a:extLst>
          </p:cNvPr>
          <p:cNvPicPr>
            <a:picLocks noChangeAspect="1"/>
          </p:cNvPicPr>
          <p:nvPr/>
        </p:nvPicPr>
        <p:blipFill>
          <a:blip r:embed="rId10" cstate="print">
            <a:extLst>
              <a:ext uri="{96DAC541-7B7A-43D3-8B79-37D633B846F1}">
                <asvg:svgBlip xmlns="" xmlns:asvg="http://schemas.microsoft.com/office/drawing/2016/SVG/main" r:embed="rId11"/>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xmlns="" id="{22B2C2FC-9640-43B7-9397-BA90621C07C5}"/>
              </a:ext>
            </a:extLst>
          </p:cNvPr>
          <p:cNvPicPr>
            <a:picLocks noChangeAspect="1"/>
          </p:cNvPicPr>
          <p:nvPr/>
        </p:nvPicPr>
        <p:blipFill>
          <a:blip r:embed="rId12" cstate="print">
            <a:extLst>
              <a:ext uri="{96DAC541-7B7A-43D3-8B79-37D633B846F1}">
                <asvg:svgBlip xmlns="" xmlns:asvg="http://schemas.microsoft.com/office/drawing/2016/SVG/main" r:embed="rId13"/>
              </a:ext>
            </a:extLst>
          </a:blip>
          <a:stretch>
            <a:fillRect/>
          </a:stretch>
        </p:blipFill>
        <p:spPr>
          <a:xfrm>
            <a:off x="709303" y="3737387"/>
            <a:ext cx="1582862" cy="1582862"/>
          </a:xfrm>
          <a:prstGeom prst="rect">
            <a:avLst/>
          </a:prstGeom>
        </p:spPr>
      </p:pic>
      <p:pic>
        <p:nvPicPr>
          <p:cNvPr id="51" name="Graphic 50" descr="Server">
            <a:extLst>
              <a:ext uri="{FF2B5EF4-FFF2-40B4-BE49-F238E27FC236}">
                <a16:creationId xmlns:a16="http://schemas.microsoft.com/office/drawing/2014/main" xmlns="" id="{2D9BF52B-6D6C-4499-968F-B24DD8694B1A}"/>
              </a:ext>
            </a:extLst>
          </p:cNvPr>
          <p:cNvPicPr>
            <a:picLocks noChangeAspect="1"/>
          </p:cNvPicPr>
          <p:nvPr/>
        </p:nvPicPr>
        <p:blipFill>
          <a:blip r:embed="rId12" cstate="print">
            <a:extLst>
              <a:ext uri="{96DAC541-7B7A-43D3-8B79-37D633B846F1}">
                <asvg:svgBlip xmlns="" xmlns:asvg="http://schemas.microsoft.com/office/drawing/2016/SVG/main" r:embed="rId13"/>
              </a:ext>
            </a:extLst>
          </a:blip>
          <a:stretch>
            <a:fillRect/>
          </a:stretch>
        </p:blipFill>
        <p:spPr>
          <a:xfrm>
            <a:off x="6936821" y="3737387"/>
            <a:ext cx="1582862" cy="1582862"/>
          </a:xfrm>
          <a:prstGeom prst="rect">
            <a:avLst/>
          </a:prstGeom>
        </p:spPr>
      </p:pic>
      <p:sp>
        <p:nvSpPr>
          <p:cNvPr id="35" name="Arrow: Right 34">
            <a:extLst>
              <a:ext uri="{FF2B5EF4-FFF2-40B4-BE49-F238E27FC236}">
                <a16:creationId xmlns:a16="http://schemas.microsoft.com/office/drawing/2014/main" xmlns=""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33" name="Arrow: Right 32">
            <a:extLst>
              <a:ext uri="{FF2B5EF4-FFF2-40B4-BE49-F238E27FC236}">
                <a16:creationId xmlns:a16="http://schemas.microsoft.com/office/drawing/2014/main" xmlns=""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49" name="TextBox 48">
            <a:extLst>
              <a:ext uri="{FF2B5EF4-FFF2-40B4-BE49-F238E27FC236}">
                <a16:creationId xmlns:a16="http://schemas.microsoft.com/office/drawing/2014/main" xmlns="" id="{3DC45FD8-6CA8-408F-8DE3-07209961F530}"/>
              </a:ext>
            </a:extLst>
          </p:cNvPr>
          <p:cNvSpPr txBox="1"/>
          <p:nvPr/>
        </p:nvSpPr>
        <p:spPr>
          <a:xfrm>
            <a:off x="6328107" y="5404652"/>
            <a:ext cx="2835713" cy="923330"/>
          </a:xfrm>
          <a:prstGeom prst="rect">
            <a:avLst/>
          </a:prstGeom>
          <a:noFill/>
        </p:spPr>
        <p:txBody>
          <a:bodyPr wrap="none" rtlCol="0">
            <a:spAutoFit/>
          </a:bodyPr>
          <a:lstStyle/>
          <a:p>
            <a:pPr algn="l" rtl="0"/>
            <a:r>
              <a:rPr lang="tr" b="1" i="1" u="none" baseline="0" dirty="0"/>
              <a:t>B Ülkesindeki İSS sunucusundan</a:t>
            </a:r>
          </a:p>
          <a:p>
            <a:pPr algn="ctr" rtl="0"/>
            <a:r>
              <a:rPr lang="tr" b="1" i="1" u="none" baseline="0" dirty="0"/>
              <a:t> posta içeriğine erişim veya gönderme emri</a:t>
            </a:r>
          </a:p>
          <a:p>
            <a:pPr algn="ctr" rtl="0"/>
            <a:endParaRPr lang="tr" b="1" i="1" dirty="0"/>
          </a:p>
        </p:txBody>
      </p:sp>
      <p:sp>
        <p:nvSpPr>
          <p:cNvPr id="47" name="TextBox 46">
            <a:extLst>
              <a:ext uri="{FF2B5EF4-FFF2-40B4-BE49-F238E27FC236}">
                <a16:creationId xmlns:a16="http://schemas.microsoft.com/office/drawing/2014/main" xmlns="" id="{8B2970FA-440D-4C86-B103-0B4B6837CA9E}"/>
              </a:ext>
            </a:extLst>
          </p:cNvPr>
          <p:cNvSpPr txBox="1"/>
          <p:nvPr/>
        </p:nvSpPr>
        <p:spPr>
          <a:xfrm>
            <a:off x="3130041" y="5409435"/>
            <a:ext cx="2777748" cy="646331"/>
          </a:xfrm>
          <a:prstGeom prst="rect">
            <a:avLst/>
          </a:prstGeom>
          <a:noFill/>
        </p:spPr>
        <p:txBody>
          <a:bodyPr wrap="none" rtlCol="0">
            <a:spAutoFit/>
          </a:bodyPr>
          <a:lstStyle/>
          <a:p>
            <a:pPr algn="l" rtl="0"/>
            <a:r>
              <a:rPr lang="tr" b="1" i="1" u="none" baseline="0" dirty="0" smtClean="0"/>
              <a:t>                E-posta </a:t>
            </a:r>
            <a:r>
              <a:rPr lang="tr" b="1" i="1" u="none" baseline="0" dirty="0"/>
              <a:t>hesabının </a:t>
            </a:r>
          </a:p>
          <a:p>
            <a:pPr algn="ctr" rtl="0"/>
            <a:r>
              <a:rPr lang="tr" b="1" i="1" u="none" baseline="0" dirty="0"/>
              <a:t>sahibinin izni </a:t>
            </a:r>
            <a:endParaRPr lang="tr" b="1" i="1" dirty="0"/>
          </a:p>
        </p:txBody>
      </p:sp>
      <p:sp>
        <p:nvSpPr>
          <p:cNvPr id="45" name="TextBox 44">
            <a:extLst>
              <a:ext uri="{FF2B5EF4-FFF2-40B4-BE49-F238E27FC236}">
                <a16:creationId xmlns:a16="http://schemas.microsoft.com/office/drawing/2014/main" xmlns="" id="{3BF697B0-9FF7-4B9B-B96A-7D0800D0D4AE}"/>
              </a:ext>
            </a:extLst>
          </p:cNvPr>
          <p:cNvSpPr txBox="1"/>
          <p:nvPr/>
        </p:nvSpPr>
        <p:spPr>
          <a:xfrm>
            <a:off x="564443" y="5415591"/>
            <a:ext cx="3200876" cy="646331"/>
          </a:xfrm>
          <a:prstGeom prst="rect">
            <a:avLst/>
          </a:prstGeom>
          <a:noFill/>
        </p:spPr>
        <p:txBody>
          <a:bodyPr wrap="none" rtlCol="0">
            <a:spAutoFit/>
          </a:bodyPr>
          <a:lstStyle/>
          <a:p>
            <a:pPr algn="l" rtl="0"/>
            <a:r>
              <a:rPr lang="tr" b="1" i="1" u="none" baseline="0" dirty="0"/>
              <a:t>B </a:t>
            </a:r>
            <a:r>
              <a:rPr lang="tr" b="1" i="1" u="none" baseline="0" dirty="0" smtClean="0"/>
              <a:t>Ülkesinde </a:t>
            </a:r>
            <a:endParaRPr lang="tr" b="1" i="1" u="none" baseline="0" dirty="0"/>
          </a:p>
          <a:p>
            <a:pPr algn="l" rtl="0"/>
            <a:r>
              <a:rPr lang="tr" b="1" i="1" u="none" baseline="0" dirty="0"/>
              <a:t> İSS sunucusundaki posta içeriği</a:t>
            </a:r>
            <a:endParaRPr lang="tr" b="1" i="1" dirty="0"/>
          </a:p>
        </p:txBody>
      </p:sp>
      <p:sp>
        <p:nvSpPr>
          <p:cNvPr id="32" name="Slide Number Placeholder 1">
            <a:extLst>
              <a:ext uri="{FF2B5EF4-FFF2-40B4-BE49-F238E27FC236}">
                <a16:creationId xmlns:a16="http://schemas.microsoft.com/office/drawing/2014/main" xmlns="" id="{EC3A4510-1087-4EA7-8A09-98F0B374970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47</a:t>
            </a:fld>
            <a:endParaRPr lang="tr" dirty="0"/>
          </a:p>
        </p:txBody>
      </p:sp>
    </p:spTree>
    <p:extLst>
      <p:ext uri="{BB962C8B-B14F-4D97-AF65-F5344CB8AC3E}">
        <p14:creationId xmlns:p14="http://schemas.microsoft.com/office/powerpoint/2010/main" xmlns=""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31" grpId="0" animBg="1"/>
      <p:bldP spid="39" grpId="0"/>
      <p:bldP spid="57" grpId="0" animBg="1"/>
      <p:bldP spid="29" grpId="0" animBg="1"/>
      <p:bldP spid="35" grpId="0" animBg="1"/>
      <p:bldP spid="33" grpId="0" animBg="1"/>
      <p:bldP spid="49" grpId="0"/>
      <p:bldP spid="4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1" name="Rectangle 10">
            <a:extLst>
              <a:ext uri="{FF2B5EF4-FFF2-40B4-BE49-F238E27FC236}">
                <a16:creationId xmlns:a16="http://schemas.microsoft.com/office/drawing/2014/main" xmlns=""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xmlns=""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A Ülkesi B Ülkesinde depolanan verilere:</a:t>
            </a:r>
          </a:p>
        </p:txBody>
      </p:sp>
      <p:sp>
        <p:nvSpPr>
          <p:cNvPr id="10" name="TextBox 9">
            <a:extLst>
              <a:ext uri="{FF2B5EF4-FFF2-40B4-BE49-F238E27FC236}">
                <a16:creationId xmlns:a16="http://schemas.microsoft.com/office/drawing/2014/main" xmlns="" id="{A5BF146C-DBC3-44BF-AA98-DDEC334987B8}"/>
              </a:ext>
            </a:extLst>
          </p:cNvPr>
          <p:cNvSpPr txBox="1"/>
          <p:nvPr/>
        </p:nvSpPr>
        <p:spPr>
          <a:xfrm>
            <a:off x="1365336" y="2828835"/>
            <a:ext cx="7221679" cy="2308324"/>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dirty="0">
                <a:solidFill>
                  <a:schemeClr val="bg1"/>
                </a:solidFill>
                <a:latin typeface="+mj-lt"/>
              </a:rPr>
              <a:t>makam yetkisine dayanarak erişim sağlayabilir.</a:t>
            </a:r>
          </a:p>
          <a:p>
            <a:pPr marL="1828800" lvl="3" indent="-457200" algn="l" rtl="0">
              <a:buAutoNum type="alphaUcPeriod"/>
            </a:pPr>
            <a:r>
              <a:rPr lang="tr" sz="2400" b="0" i="0" u="none" baseline="0" dirty="0">
                <a:solidFill>
                  <a:schemeClr val="bg1"/>
                </a:solidFill>
                <a:latin typeface="+mj-lt"/>
              </a:rPr>
              <a:t>uluslararası üstünlüğe dayanarak erişim sağlayabilir.</a:t>
            </a:r>
          </a:p>
          <a:p>
            <a:pPr marL="1828800" lvl="3" indent="-457200" algn="l" rtl="0">
              <a:buAutoNum type="alphaUcPeriod"/>
            </a:pPr>
            <a:r>
              <a:rPr lang="tr" sz="2400" b="0" i="0" u="none" baseline="0" dirty="0">
                <a:solidFill>
                  <a:schemeClr val="bg1"/>
                </a:solidFill>
                <a:latin typeface="+mj-lt"/>
              </a:rPr>
              <a:t>veri sahibinin iznine dayanarak erişim sağlayabilir.</a:t>
            </a:r>
          </a:p>
        </p:txBody>
      </p:sp>
      <p:sp>
        <p:nvSpPr>
          <p:cNvPr id="9" name="TextBox 8">
            <a:extLst>
              <a:ext uri="{FF2B5EF4-FFF2-40B4-BE49-F238E27FC236}">
                <a16:creationId xmlns:a16="http://schemas.microsoft.com/office/drawing/2014/main" xmlns=""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C</a:t>
            </a:r>
          </a:p>
        </p:txBody>
      </p:sp>
      <p:sp>
        <p:nvSpPr>
          <p:cNvPr id="16" name="Slide Number Placeholder 1">
            <a:extLst>
              <a:ext uri="{FF2B5EF4-FFF2-40B4-BE49-F238E27FC236}">
                <a16:creationId xmlns:a16="http://schemas.microsoft.com/office/drawing/2014/main" xmlns=""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48</a:t>
            </a:fld>
            <a:endParaRPr lang="tr" dirty="0"/>
          </a:p>
        </p:txBody>
      </p:sp>
    </p:spTree>
    <p:extLst>
      <p:ext uri="{BB962C8B-B14F-4D97-AF65-F5344CB8AC3E}">
        <p14:creationId xmlns:p14="http://schemas.microsoft.com/office/powerpoint/2010/main" xmlns="" val="150049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dirty="0">
                <a:latin typeface="Verdana" panose="020B0604030504040204" pitchFamily="34" charset="0"/>
                <a:ea typeface="Verdana" panose="020B0604030504040204" pitchFamily="34" charset="0"/>
              </a:rPr>
              <a:t>Madde 33</a:t>
            </a:r>
          </a:p>
          <a:p>
            <a:pPr algn="r" rtl="0" eaLnBrk="1" hangingPunct="1">
              <a:lnSpc>
                <a:spcPct val="80000"/>
              </a:lnSpc>
              <a:buFont typeface="Arial" charset="0"/>
              <a:buNone/>
            </a:pPr>
            <a:r>
              <a:rPr lang="tr" sz="2400" b="0" i="0" u="none" baseline="0" dirty="0">
                <a:latin typeface="Verdana" panose="020B0604030504040204" pitchFamily="34" charset="0"/>
                <a:ea typeface="Verdana" panose="020B0604030504040204" pitchFamily="34" charset="0"/>
                <a:cs typeface="Times New Roman" charset="0"/>
              </a:rPr>
              <a:t>Trafik Verilerinin Gerçek Zamanlı Olarak </a:t>
            </a:r>
          </a:p>
          <a:p>
            <a:pPr algn="r" rtl="0" eaLnBrk="1" hangingPunct="1">
              <a:lnSpc>
                <a:spcPct val="80000"/>
              </a:lnSpc>
              <a:buFont typeface="Arial" charset="0"/>
              <a:buNone/>
            </a:pPr>
            <a:r>
              <a:rPr lang="tr" sz="2400" b="0" i="0" u="none" baseline="0" dirty="0">
                <a:latin typeface="Verdana" panose="020B0604030504040204" pitchFamily="34" charset="0"/>
                <a:ea typeface="Verdana" panose="020B0604030504040204" pitchFamily="34" charset="0"/>
                <a:cs typeface="Times New Roman" charset="0"/>
              </a:rPr>
              <a:t>Toplanmasına İlişkin Karşılıklı Yardım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0" y="1563913"/>
            <a:ext cx="4572000" cy="5424562"/>
          </a:xfrm>
          <a:prstGeom prst="rect">
            <a:avLst/>
          </a:prstGeom>
        </p:spPr>
        <p:txBody>
          <a:bodyPr>
            <a:spAutoFit/>
          </a:bodyPr>
          <a:lstStyle/>
          <a:p>
            <a:pPr marL="514350" indent="-514350" algn="just" rtl="0">
              <a:spcBef>
                <a:spcPts val="600"/>
              </a:spcBef>
              <a:spcAft>
                <a:spcPts val="1200"/>
              </a:spcAft>
              <a:buFont typeface="+mj-lt"/>
              <a:buAutoNum type="arabicPeriod"/>
              <a:defRPr/>
            </a:pPr>
            <a:r>
              <a:rPr lang="tr" sz="1950" b="0" i="0" u="none" baseline="0"/>
              <a:t>Taraflar, </a:t>
            </a:r>
            <a:r>
              <a:rPr lang="tr" sz="1950" b="1" i="0" u="none" baseline="0"/>
              <a:t>bir bilgisayar sistemi aracılığıyla iletilen topraklarındaki belirli bir iletişime ilişkin trafik verilerinin gerçek zamanlı olarak toplanmasında</a:t>
            </a:r>
            <a:r>
              <a:rPr lang="tr" sz="1950" b="0" i="0" u="none" baseline="0"/>
              <a:t> birbirlerine karşılıklı yardım sunarlar. Paragraf 2'ye tabi olarak, yardım, ulusal kanunlarda öngörülen koşul ve usullere göre düzenlenir.</a:t>
            </a:r>
          </a:p>
          <a:p>
            <a:pPr marL="514350" indent="-514350" algn="just" rtl="0">
              <a:spcBef>
                <a:spcPts val="600"/>
              </a:spcBef>
              <a:spcAft>
                <a:spcPts val="1200"/>
              </a:spcAft>
              <a:buFont typeface="+mj-lt"/>
              <a:buAutoNum type="arabicPeriod"/>
              <a:defRPr/>
            </a:pPr>
            <a:r>
              <a:rPr lang="tr" sz="1950" b="0" i="0" u="none" baseline="0"/>
              <a:t>Taraflardan her biri bu yardımı </a:t>
            </a:r>
            <a:r>
              <a:rPr lang="tr" sz="1950" b="1" i="0" u="none" baseline="0"/>
              <a:t>asgari olarak, benzer bir yerel vakada trafik verilerinin gerçek zamanlı olarak toplanacağı suçlara ilişkin olarak sunar</a:t>
            </a:r>
            <a:r>
              <a:rPr lang="tr" sz="1950" b="0" i="0" u="none" baseline="0"/>
              <a:t>.</a:t>
            </a:r>
          </a:p>
        </p:txBody>
      </p:sp>
      <p:sp>
        <p:nvSpPr>
          <p:cNvPr id="5" name="Rectangle 4">
            <a:extLst>
              <a:ext uri="{FF2B5EF4-FFF2-40B4-BE49-F238E27FC236}">
                <a16:creationId xmlns:a16="http://schemas.microsoft.com/office/drawing/2014/main" xmlns="" id="{DCA9A6A3-8468-F74D-A0B0-44D1CC2D147F}"/>
              </a:ext>
            </a:extLst>
          </p:cNvPr>
          <p:cNvSpPr/>
          <p:nvPr/>
        </p:nvSpPr>
        <p:spPr>
          <a:xfrm>
            <a:off x="5432923" y="2706534"/>
            <a:ext cx="3344525"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bir bilgisayar sistemi aracılığıyla iletilen trafik verilerinin gerçek zamanlı olarak toplanması</a:t>
            </a:r>
            <a:endParaRPr lang="tr" sz="2400" dirty="0">
              <a:solidFill>
                <a:srgbClr val="C00000"/>
              </a:solidFill>
            </a:endParaRPr>
          </a:p>
        </p:txBody>
      </p:sp>
      <p:sp>
        <p:nvSpPr>
          <p:cNvPr id="12" name="Slide Number Placeholder 1">
            <a:extLst>
              <a:ext uri="{FF2B5EF4-FFF2-40B4-BE49-F238E27FC236}">
                <a16:creationId xmlns:a16="http://schemas.microsoft.com/office/drawing/2014/main" xmlns="" id="{77760FAB-654C-4384-AB96-632E7784639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49</a:t>
            </a:fld>
            <a:endParaRPr lang="tr" dirty="0"/>
          </a:p>
        </p:txBody>
      </p:sp>
    </p:spTree>
    <p:extLst>
      <p:ext uri="{BB962C8B-B14F-4D97-AF65-F5344CB8AC3E}">
        <p14:creationId xmlns:p14="http://schemas.microsoft.com/office/powerpoint/2010/main" xmlns="" val="2907905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16" name="Title 1">
            <a:extLst>
              <a:ext uri="{FF2B5EF4-FFF2-40B4-BE49-F238E27FC236}">
                <a16:creationId xmlns:a16="http://schemas.microsoft.com/office/drawing/2014/main" xmlns=""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rtl="0" eaLnBrk="1" hangingPunct="1"/>
            <a:r>
              <a:rPr lang="tr" b="1" i="0" u="none" baseline="0">
                <a:ea typeface="ＭＳ Ｐゴシック" pitchFamily="34" charset="-128"/>
              </a:rPr>
              <a:t>Temel sorular?</a:t>
            </a:r>
            <a:endParaRPr lang="tr" b="1" dirty="0">
              <a:ea typeface="ＭＳ Ｐゴシック" pitchFamily="34" charset="-128"/>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88522" y="2271699"/>
            <a:ext cx="4216192" cy="4185761"/>
          </a:xfrm>
          <a:prstGeom prst="rect">
            <a:avLst/>
          </a:prstGeom>
        </p:spPr>
        <p:txBody>
          <a:bodyPr wrap="square">
            <a:spAutoFit/>
          </a:bodyPr>
          <a:lstStyle/>
          <a:p>
            <a:pPr marL="514350" indent="-514350" algn="l" rtl="0">
              <a:buAutoNum type="arabicPeriod"/>
            </a:pPr>
            <a:r>
              <a:rPr lang="tr" sz="2800" b="1" i="0" u="none" baseline="0">
                <a:solidFill>
                  <a:srgbClr val="C00000"/>
                </a:solidFill>
              </a:rPr>
              <a:t>Bir suçun konumu: Nerede işlendi?</a:t>
            </a:r>
          </a:p>
          <a:p>
            <a:pPr marL="514350" indent="-514350" algn="l" rtl="0">
              <a:buAutoNum type="arabicPeriod"/>
            </a:pPr>
            <a:endParaRPr lang="tr" sz="2800" i="1" dirty="0"/>
          </a:p>
          <a:p>
            <a:pPr marL="342900" indent="-342900" algn="l" rtl="0">
              <a:buFont typeface="Arial" panose="020B0604020202020204" pitchFamily="34" charset="0"/>
              <a:buChar char="•"/>
            </a:pPr>
            <a:r>
              <a:rPr lang="tr" sz="2200" b="0" i="0" u="none" baseline="0"/>
              <a:t>Suçun işlendiği yer hakkında elimizde ne tür bilgiler veya deliller var?</a:t>
            </a:r>
          </a:p>
          <a:p>
            <a:pPr marL="342900" indent="-342900" algn="just" rtl="0">
              <a:buFont typeface="Arial" panose="020B0604020202020204" pitchFamily="34" charset="0"/>
              <a:buChar char="•"/>
            </a:pPr>
            <a:endParaRPr lang="tr" sz="2200" dirty="0"/>
          </a:p>
          <a:p>
            <a:pPr marL="342900" indent="-342900" algn="l" rtl="0">
              <a:buFont typeface="Arial" panose="020B0604020202020204" pitchFamily="34" charset="0"/>
              <a:buChar char="•"/>
            </a:pPr>
            <a:r>
              <a:rPr lang="tr" sz="2200" b="0" i="0" u="none" baseline="0"/>
              <a:t>Yardım için hangi makamla nasıl irtibata geçilmeli?</a:t>
            </a:r>
          </a:p>
        </p:txBody>
      </p:sp>
      <p:sp>
        <p:nvSpPr>
          <p:cNvPr id="7" name="Rectangle 6">
            <a:extLst>
              <a:ext uri="{FF2B5EF4-FFF2-40B4-BE49-F238E27FC236}">
                <a16:creationId xmlns:a16="http://schemas.microsoft.com/office/drawing/2014/main" xmlns="" id="{DBE60575-DD4A-B441-877C-92F4E7FF41F7}"/>
              </a:ext>
            </a:extLst>
          </p:cNvPr>
          <p:cNvSpPr/>
          <p:nvPr/>
        </p:nvSpPr>
        <p:spPr>
          <a:xfrm>
            <a:off x="4839288" y="2271699"/>
            <a:ext cx="4183168" cy="3416320"/>
          </a:xfrm>
          <a:prstGeom prst="rect">
            <a:avLst/>
          </a:prstGeom>
        </p:spPr>
        <p:txBody>
          <a:bodyPr wrap="square">
            <a:spAutoFit/>
          </a:bodyPr>
          <a:lstStyle/>
          <a:p>
            <a:pPr algn="l" rtl="0"/>
            <a:r>
              <a:rPr lang="tr" sz="2800" b="1" i="0" u="none" baseline="0">
                <a:solidFill>
                  <a:srgbClr val="C00000"/>
                </a:solidFill>
              </a:rPr>
              <a:t>2.</a:t>
            </a:r>
            <a:r>
              <a:rPr lang="tr" sz="2800" b="0" i="0" u="none" baseline="0">
                <a:solidFill>
                  <a:srgbClr val="FF0000"/>
                </a:solidFill>
              </a:rPr>
              <a:t> </a:t>
            </a:r>
            <a:r>
              <a:rPr lang="tr" sz="2800" b="1" i="0" u="none" baseline="0">
                <a:solidFill>
                  <a:srgbClr val="C00000"/>
                </a:solidFill>
              </a:rPr>
              <a:t>Yargı yetkisi: Davayı kim üstlenecek?</a:t>
            </a:r>
          </a:p>
          <a:p>
            <a:pPr algn="just" rtl="0"/>
            <a:endParaRPr lang="tr" sz="2800" i="1" dirty="0"/>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Soruşturma/yargılama için yetkili makam hangisi?</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Sınır ötesi soruşturmaya ihtiyaç duyulacak mı?</a:t>
            </a:r>
          </a:p>
        </p:txBody>
      </p:sp>
      <p:sp>
        <p:nvSpPr>
          <p:cNvPr id="2" name="Slide Number Placeholder 1"/>
          <p:cNvSpPr>
            <a:spLocks noGrp="1"/>
          </p:cNvSpPr>
          <p:nvPr>
            <p:ph type="sldNum" sz="quarter" idx="12"/>
          </p:nvPr>
        </p:nvSpPr>
        <p:spPr>
          <a:xfrm>
            <a:off x="7010400" y="6583365"/>
            <a:ext cx="2133600" cy="274635"/>
          </a:xfrm>
        </p:spPr>
        <p:txBody>
          <a:bodyPr/>
          <a:lstStyle/>
          <a:p>
            <a:pPr algn="r" rtl="0"/>
            <a:fld id="{B517EF97-6CC0-48A9-BC0E-433EC7B55211}" type="slidenum">
              <a:rPr/>
              <a:pPr algn="r" rtl="0"/>
              <a:t>5</a:t>
            </a:fld>
            <a:endParaRPr lang="tr" dirty="0"/>
          </a:p>
        </p:txBody>
      </p:sp>
    </p:spTree>
    <p:extLst>
      <p:ext uri="{BB962C8B-B14F-4D97-AF65-F5344CB8AC3E}">
        <p14:creationId xmlns:p14="http://schemas.microsoft.com/office/powerpoint/2010/main" xmlns="" val="17227145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34</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İçerik Verilerinin İzlenerek Ele Geçirilmesine </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İlişkin Karşılıklı Yardım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339919" y="2175619"/>
            <a:ext cx="4572000" cy="3000821"/>
          </a:xfrm>
          <a:prstGeom prst="rect">
            <a:avLst/>
          </a:prstGeom>
        </p:spPr>
        <p:txBody>
          <a:bodyPr>
            <a:spAutoFit/>
          </a:bodyPr>
          <a:lstStyle/>
          <a:p>
            <a:pPr marL="0" indent="0" algn="just" rtl="0">
              <a:buNone/>
            </a:pPr>
            <a:r>
              <a:rPr lang="tr" sz="2100" b="0" i="0" u="none" baseline="0" dirty="0"/>
              <a:t>Taraflar, </a:t>
            </a:r>
            <a:r>
              <a:rPr lang="tr" sz="2100" b="1" i="0" u="none" baseline="0" dirty="0"/>
              <a:t>yürürlükteki antlaşmaları ve ulusal kanunları kapsamında izin verildiği ölçüde</a:t>
            </a:r>
            <a:r>
              <a:rPr lang="tr" sz="2100" b="0" i="0" u="none" baseline="0" dirty="0"/>
              <a:t>, bir bilgisayar sistemi aracılığıyla iletilen belirli bir iletişime ilişkin </a:t>
            </a:r>
            <a:r>
              <a:rPr lang="tr" sz="2100" b="1" i="0" u="none" baseline="0" dirty="0"/>
              <a:t>içerik verilerinin gerçek zamanlı olarak toplanması veya kaydedilmesinde birbirlerine karşılıklı yardım sunarlar</a:t>
            </a:r>
            <a:r>
              <a:rPr lang="tr" sz="2100" b="0" i="0" u="none" baseline="0" dirty="0"/>
              <a:t>.</a:t>
            </a:r>
          </a:p>
        </p:txBody>
      </p:sp>
      <p:sp>
        <p:nvSpPr>
          <p:cNvPr id="5" name="Rectangle 4">
            <a:extLst>
              <a:ext uri="{FF2B5EF4-FFF2-40B4-BE49-F238E27FC236}">
                <a16:creationId xmlns:a16="http://schemas.microsoft.com/office/drawing/2014/main" xmlns=""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rtl="0">
              <a:buFont typeface="Arial" panose="020B0604020202020204" pitchFamily="34" charset="0"/>
              <a:buChar char="•"/>
            </a:pPr>
            <a:r>
              <a:rPr lang="tr" sz="2400" b="1" i="0" u="none" baseline="0" dirty="0">
                <a:solidFill>
                  <a:srgbClr val="C00000"/>
                </a:solidFill>
              </a:rPr>
              <a:t>içerik verilerinin doğrudan toplanması veya kaydedilmesi </a:t>
            </a:r>
            <a:endParaRPr lang="tr" sz="2400" dirty="0">
              <a:solidFill>
                <a:srgbClr val="C00000"/>
              </a:solidFill>
            </a:endParaRPr>
          </a:p>
        </p:txBody>
      </p:sp>
      <p:sp>
        <p:nvSpPr>
          <p:cNvPr id="12" name="Slide Number Placeholder 1">
            <a:extLst>
              <a:ext uri="{FF2B5EF4-FFF2-40B4-BE49-F238E27FC236}">
                <a16:creationId xmlns:a16="http://schemas.microsoft.com/office/drawing/2014/main" xmlns="" id="{8D0F1C8F-A1C1-4836-9FC6-CD1CF37007E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50</a:t>
            </a:fld>
            <a:endParaRPr lang="tr" dirty="0"/>
          </a:p>
        </p:txBody>
      </p:sp>
    </p:spTree>
    <p:extLst>
      <p:ext uri="{BB962C8B-B14F-4D97-AF65-F5344CB8AC3E}">
        <p14:creationId xmlns:p14="http://schemas.microsoft.com/office/powerpoint/2010/main" xmlns="" val="4141717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33 ve 34</a:t>
            </a:r>
          </a:p>
          <a:p>
            <a:pPr algn="r" rtl="0">
              <a:lnSpc>
                <a:spcPct val="80000"/>
              </a:lnSpc>
            </a:pPr>
            <a:r>
              <a:rPr lang="tr" sz="2400" b="0" i="0" u="none" baseline="0">
                <a:latin typeface="Verdana" panose="020B0604030504040204" pitchFamily="34" charset="0"/>
                <a:ea typeface="Verdana" panose="020B0604030504040204" pitchFamily="34" charset="0"/>
              </a:rPr>
              <a:t>Uygulama</a:t>
            </a:r>
          </a:p>
        </p:txBody>
      </p:sp>
      <p:graphicFrame>
        <p:nvGraphicFramePr>
          <p:cNvPr id="6" name="Diagram 5">
            <a:extLst>
              <a:ext uri="{FF2B5EF4-FFF2-40B4-BE49-F238E27FC236}">
                <a16:creationId xmlns:a16="http://schemas.microsoft.com/office/drawing/2014/main" xmlns="" id="{37CCB2F0-CA86-D64D-A173-65134AEEF0C2}"/>
              </a:ext>
            </a:extLst>
          </p:cNvPr>
          <p:cNvGraphicFramePr/>
          <p:nvPr>
            <p:extLst>
              <p:ext uri="{D42A27DB-BD31-4B8C-83A1-F6EECF244321}">
                <p14:modId xmlns:p14="http://schemas.microsoft.com/office/powerpoint/2010/main" xmlns="" val="3518120876"/>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xmlns="" id="{79050DBF-1131-4649-955A-4C5DE6BBB45E}"/>
              </a:ext>
            </a:extLst>
          </p:cNvPr>
          <p:cNvPicPr>
            <a:picLocks noChangeAspect="1"/>
          </p:cNvPicPr>
          <p:nvPr/>
        </p:nvPicPr>
        <p:blipFill>
          <a:blip r:embed="rId8" cstate="print"/>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xmlns="" id="{2990C710-CEC2-4BCB-9D59-CF6992D4755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51</a:t>
            </a:fld>
            <a:endParaRPr lang="tr" dirty="0"/>
          </a:p>
        </p:txBody>
      </p:sp>
    </p:spTree>
    <p:extLst>
      <p:ext uri="{BB962C8B-B14F-4D97-AF65-F5344CB8AC3E}">
        <p14:creationId xmlns:p14="http://schemas.microsoft.com/office/powerpoint/2010/main" xmlns=""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35</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7/24 Ağ</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0" y="1504682"/>
            <a:ext cx="4572000" cy="4708981"/>
          </a:xfrm>
          <a:prstGeom prst="rect">
            <a:avLst/>
          </a:prstGeom>
        </p:spPr>
        <p:txBody>
          <a:bodyPr>
            <a:spAutoFit/>
          </a:bodyPr>
          <a:lstStyle/>
          <a:p>
            <a:pPr marL="457200" indent="-457200" algn="just" rtl="0">
              <a:spcBef>
                <a:spcPts val="0"/>
              </a:spcBef>
              <a:spcAft>
                <a:spcPts val="0"/>
              </a:spcAft>
              <a:buFont typeface="+mj-lt"/>
              <a:buAutoNum type="arabicPeriod"/>
            </a:pPr>
            <a:r>
              <a:rPr lang="tr" sz="2000" b="0" i="0" u="none" baseline="0"/>
              <a:t>... suçların soruşturulması veya kovuşturulması için ... ya da elektronik delillerin toplanması için derhal yardım sunulması amacıyla </a:t>
            </a:r>
            <a:r>
              <a:rPr lang="tr" sz="2000" b="1" i="0" u="none" baseline="0"/>
              <a:t>haftanın yedi günü yirmi dört saat faal olacak bir irtibat noktası belirler</a:t>
            </a:r>
            <a:r>
              <a:rPr lang="tr" sz="2000" b="0" i="0" u="none" baseline="0"/>
              <a:t>. ...aşağıdaki önlemlerin </a:t>
            </a:r>
            <a:r>
              <a:rPr lang="tr" sz="2000" b="1" i="0" u="none" baseline="0"/>
              <a:t>kolaylaştırılmasını</a:t>
            </a:r>
            <a:r>
              <a:rPr lang="tr" sz="2000" b="0" i="0" u="none" baseline="0"/>
              <a:t> veya ... </a:t>
            </a:r>
            <a:r>
              <a:rPr lang="tr" sz="2000" b="1" i="0" u="none" baseline="0"/>
              <a:t>doğrudan uygulanmasını</a:t>
            </a:r>
            <a:r>
              <a:rPr lang="tr" sz="2000" b="0" i="0" u="none" baseline="0"/>
              <a:t> içerir:</a:t>
            </a:r>
          </a:p>
          <a:p>
            <a:pPr marL="857250" lvl="1" indent="-457200" algn="just" rtl="0">
              <a:spcBef>
                <a:spcPts val="0"/>
              </a:spcBef>
              <a:spcAft>
                <a:spcPts val="0"/>
              </a:spcAft>
              <a:buFont typeface="+mj-lt"/>
              <a:buAutoNum type="alphaLcParenR"/>
            </a:pPr>
            <a:r>
              <a:rPr lang="tr" sz="2000" b="0" i="0" u="none" baseline="0"/>
              <a:t>teknik danışmanlık sağlanması;</a:t>
            </a:r>
          </a:p>
          <a:p>
            <a:pPr marL="857250" lvl="1" indent="-457200" algn="just" rtl="0">
              <a:spcBef>
                <a:spcPts val="0"/>
              </a:spcBef>
              <a:spcAft>
                <a:spcPts val="0"/>
              </a:spcAft>
              <a:buFont typeface="+mj-lt"/>
              <a:buAutoNum type="alphaLcParenR"/>
            </a:pPr>
            <a:r>
              <a:rPr lang="tr" sz="2000" b="0" i="0" u="none" baseline="0"/>
              <a:t>Madde 29 ve 30 uyarınca verilerin koruma altına alınması;</a:t>
            </a:r>
          </a:p>
          <a:p>
            <a:pPr marL="857250" lvl="1" indent="-457200" algn="just" rtl="0">
              <a:spcBef>
                <a:spcPts val="0"/>
              </a:spcBef>
              <a:spcAft>
                <a:spcPts val="0"/>
              </a:spcAft>
              <a:buFont typeface="+mj-lt"/>
              <a:buAutoNum type="alphaLcParenR"/>
            </a:pPr>
            <a:r>
              <a:rPr lang="tr" sz="2000" b="0" i="0" u="none" baseline="0"/>
              <a:t>delillerin toplanması, hukuki bilgilerin verilmesi ve şüphelilerin yerinin tespit edilmesi.</a:t>
            </a:r>
          </a:p>
        </p:txBody>
      </p:sp>
      <p:sp>
        <p:nvSpPr>
          <p:cNvPr id="5" name="Rectangle 4">
            <a:extLst>
              <a:ext uri="{FF2B5EF4-FFF2-40B4-BE49-F238E27FC236}">
                <a16:creationId xmlns:a16="http://schemas.microsoft.com/office/drawing/2014/main" xmlns=""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yirmi dört saat faal bir irtibat noktası</a:t>
            </a:r>
            <a:endParaRPr lang="tr" sz="2400" dirty="0">
              <a:solidFill>
                <a:srgbClr val="C00000"/>
              </a:solidFill>
            </a:endParaRPr>
          </a:p>
        </p:txBody>
      </p:sp>
      <p:sp>
        <p:nvSpPr>
          <p:cNvPr id="12" name="Slide Number Placeholder 1">
            <a:extLst>
              <a:ext uri="{FF2B5EF4-FFF2-40B4-BE49-F238E27FC236}">
                <a16:creationId xmlns:a16="http://schemas.microsoft.com/office/drawing/2014/main" xmlns="" id="{717366C7-1A05-4CE3-B9C7-4AB22175D865}"/>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52</a:t>
            </a:fld>
            <a:endParaRPr lang="tr" dirty="0"/>
          </a:p>
        </p:txBody>
      </p:sp>
    </p:spTree>
    <p:extLst>
      <p:ext uri="{BB962C8B-B14F-4D97-AF65-F5344CB8AC3E}">
        <p14:creationId xmlns:p14="http://schemas.microsoft.com/office/powerpoint/2010/main" xmlns="" val="18360678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xmlns=""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35</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7/24 Ağ</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338433"/>
            <a:ext cx="4572000" cy="4770537"/>
          </a:xfrm>
          <a:prstGeom prst="rect">
            <a:avLst/>
          </a:prstGeom>
        </p:spPr>
        <p:txBody>
          <a:bodyPr>
            <a:spAutoFit/>
          </a:bodyPr>
          <a:lstStyle/>
          <a:p>
            <a:pPr marL="457200" indent="-457200" algn="just" rtl="0">
              <a:buFont typeface="+mj-lt"/>
              <a:buAutoNum type="arabicPeriod" startAt="2"/>
            </a:pPr>
            <a:r>
              <a:rPr lang="tr" sz="1900" b="1" i="0" u="none" baseline="0"/>
              <a:t>a)</a:t>
            </a:r>
            <a:r>
              <a:rPr lang="tr" sz="1900" b="0" i="0" u="none" baseline="0"/>
              <a:t> Bir Tarafın </a:t>
            </a:r>
            <a:r>
              <a:rPr lang="tr" sz="1900" b="1" i="0" u="none" baseline="0"/>
              <a:t>irtibat noktası, diğer Tarafın irtibat noktasıyla hızlandırılmış olarak iletişim yürütme kapasitesine sahip olmalıdır.</a:t>
            </a:r>
            <a:r>
              <a:rPr lang="tr" sz="1900" b="0" i="0" u="none" baseline="0"/>
              <a:t>		</a:t>
            </a:r>
          </a:p>
          <a:p>
            <a:pPr algn="just" rtl="0"/>
            <a:r>
              <a:rPr lang="tr" sz="1900" b="0" i="0" u="none" baseline="0"/>
              <a:t>	</a:t>
            </a:r>
            <a:r>
              <a:rPr lang="tr" sz="1900" b="1" i="0" u="none" baseline="0"/>
              <a:t>b)</a:t>
            </a:r>
            <a:r>
              <a:rPr lang="tr" sz="1900" b="0" i="0" u="none" baseline="0"/>
              <a:t> ... irtibat noktası ... uluslararası karşılıklı yardım veya suçluların iadesinden sorumlu makamın bir parçası değilse, irtibat noktasının bu makamlarla hızlandırılmış olarak iletişim kurabilmesi sağlanır.										</a:t>
            </a:r>
          </a:p>
          <a:p>
            <a:pPr marL="514350" indent="-514350" algn="just" rtl="0">
              <a:buFont typeface="+mj-lt"/>
              <a:buAutoNum type="arabicPeriod" startAt="3"/>
            </a:pPr>
            <a:endParaRPr lang="tr" sz="1900" dirty="0"/>
          </a:p>
          <a:p>
            <a:pPr marL="514350" indent="-514350" algn="just" rtl="0">
              <a:buFont typeface="+mj-lt"/>
              <a:buAutoNum type="arabicPeriod" startAt="3"/>
            </a:pPr>
            <a:r>
              <a:rPr lang="tr" sz="1900" b="1" i="0" u="none" baseline="0"/>
              <a:t>Taraflardan her biri, ağın işleyişini kolaylaştırmak için eğitimli ve donanımlı personelinin mevcut olmasını sağlar.</a:t>
            </a:r>
          </a:p>
        </p:txBody>
      </p:sp>
      <p:sp>
        <p:nvSpPr>
          <p:cNvPr id="5" name="Rectangle 4">
            <a:extLst>
              <a:ext uri="{FF2B5EF4-FFF2-40B4-BE49-F238E27FC236}">
                <a16:creationId xmlns:a16="http://schemas.microsoft.com/office/drawing/2014/main" xmlns=""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eğitimli ve donanımlı personelin varlığı zorunlu olmasa da önemle tavsiye edilir</a:t>
            </a:r>
            <a:endParaRPr lang="tr" sz="2400" dirty="0">
              <a:solidFill>
                <a:srgbClr val="C00000"/>
              </a:solidFill>
            </a:endParaRPr>
          </a:p>
        </p:txBody>
      </p:sp>
      <p:sp>
        <p:nvSpPr>
          <p:cNvPr id="16" name="Slide Number Placeholder 1">
            <a:extLst>
              <a:ext uri="{FF2B5EF4-FFF2-40B4-BE49-F238E27FC236}">
                <a16:creationId xmlns:a16="http://schemas.microsoft.com/office/drawing/2014/main" xmlns="" id="{3813275F-F0A8-44C2-9CFC-A4ED1CFC09A1}"/>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53</a:t>
            </a:fld>
            <a:endParaRPr lang="tr" dirty="0"/>
          </a:p>
        </p:txBody>
      </p:sp>
    </p:spTree>
    <p:extLst>
      <p:ext uri="{BB962C8B-B14F-4D97-AF65-F5344CB8AC3E}">
        <p14:creationId xmlns:p14="http://schemas.microsoft.com/office/powerpoint/2010/main" xmlns="" val="30703880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35</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7/24 Ağ</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6" name="Picture 5" descr="Text, letter&#10;&#10;Description automatically generated">
            <a:extLst>
              <a:ext uri="{FF2B5EF4-FFF2-40B4-BE49-F238E27FC236}">
                <a16:creationId xmlns:a16="http://schemas.microsoft.com/office/drawing/2014/main" xmlns="" id="{696261A4-1B8D-4CCD-9FFA-3F9A35B62768}"/>
              </a:ext>
            </a:extLst>
          </p:cNvPr>
          <p:cNvPicPr>
            <a:picLocks noChangeAspect="1"/>
          </p:cNvPicPr>
          <p:nvPr/>
        </p:nvPicPr>
        <p:blipFill>
          <a:blip r:embed="rId3" cstate="print"/>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xmlns="" id="{3DB0A26D-87C8-4084-BD55-CD592D6D1E2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54</a:t>
            </a:fld>
            <a:endParaRPr lang="tr" dirty="0"/>
          </a:p>
        </p:txBody>
      </p:sp>
    </p:spTree>
    <p:extLst>
      <p:ext uri="{BB962C8B-B14F-4D97-AF65-F5344CB8AC3E}">
        <p14:creationId xmlns:p14="http://schemas.microsoft.com/office/powerpoint/2010/main" xmlns="" val="3138967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pPr algn="r" rtl="0"/>
            <a:fld id="{49C04F3A-82BD-4011-AADB-1F79FD7DF4BC}" type="slidenum">
              <a:rPr/>
              <a:pPr algn="r" rtl="0"/>
              <a:t>55</a:t>
            </a:fld>
            <a:endParaRPr lang="tr" dirty="0"/>
          </a:p>
        </p:txBody>
      </p:sp>
    </p:spTree>
    <p:extLst>
      <p:ext uri="{BB962C8B-B14F-4D97-AF65-F5344CB8AC3E}">
        <p14:creationId xmlns:p14="http://schemas.microsoft.com/office/powerpoint/2010/main" xmlns="" val="428584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Beş</a:t>
            </a:r>
          </a:p>
        </p:txBody>
      </p:sp>
      <p:sp>
        <p:nvSpPr>
          <p:cNvPr id="11" name="Text Placeholder 2">
            <a:extLst>
              <a:ext uri="{FF2B5EF4-FFF2-40B4-BE49-F238E27FC236}">
                <a16:creationId xmlns:a16="http://schemas.microsoft.com/office/drawing/2014/main" xmlns=""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90" y="4156754"/>
            <a:ext cx="8525021" cy="496161"/>
          </a:xfrm>
          <a:prstGeom prst="rect">
            <a:avLst/>
          </a:prstGeom>
        </p:spPr>
        <p:txBody>
          <a:bodyPr wrap="square">
            <a:spAutoFit/>
          </a:bodyPr>
          <a:lstStyle/>
          <a:p>
            <a:pPr algn="l" rtl="0" eaLnBrk="1" hangingPunct="1">
              <a:lnSpc>
                <a:spcPct val="80000"/>
              </a:lnSpc>
            </a:pPr>
            <a:r>
              <a:rPr lang="tr" sz="3200" b="1" i="0" u="none" baseline="0">
                <a:ea typeface="ＭＳ Ｐゴシック" charset="0"/>
              </a:rPr>
              <a:t>Özet</a:t>
            </a:r>
            <a:endParaRPr lang="tr" sz="3200" b="1" dirty="0"/>
          </a:p>
        </p:txBody>
      </p:sp>
      <p:sp>
        <p:nvSpPr>
          <p:cNvPr id="12" name="Slide Number Placeholder 1">
            <a:extLst>
              <a:ext uri="{FF2B5EF4-FFF2-40B4-BE49-F238E27FC236}">
                <a16:creationId xmlns:a16="http://schemas.microsoft.com/office/drawing/2014/main" xmlns="" id="{04E39903-0793-4ADE-8CAD-600F8E42F20A}"/>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lgn="r" rtl="0"/>
              <a:t>56</a:t>
            </a:fld>
            <a:endParaRPr lang="tr" dirty="0"/>
          </a:p>
        </p:txBody>
      </p:sp>
    </p:spTree>
    <p:extLst>
      <p:ext uri="{BB962C8B-B14F-4D97-AF65-F5344CB8AC3E}">
        <p14:creationId xmlns:p14="http://schemas.microsoft.com/office/powerpoint/2010/main" xmlns="" val="41676915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57</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4827155"/>
          </a:xfrm>
          <a:prstGeom prst="rect">
            <a:avLst/>
          </a:prstGeom>
        </p:spPr>
        <p:txBody>
          <a:bodyPr wrap="square">
            <a:spAutoFit/>
          </a:bodyPr>
          <a:lstStyle/>
          <a:p>
            <a:pPr marL="342900" indent="-342900" algn="l" rtl="0">
              <a:lnSpc>
                <a:spcPct val="80000"/>
              </a:lnSpc>
              <a:buFont typeface="Arial" panose="020B0604020202020204" pitchFamily="34" charset="0"/>
              <a:buChar char="•"/>
            </a:pPr>
            <a:r>
              <a:rPr lang="tr" sz="2400" b="0" i="0" u="none" baseline="0" dirty="0"/>
              <a:t>İnternetin küresel boyutunu ve siber suçların uluslararası boyutunu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dirty="0"/>
              <a:t>Uluslararası ortamda siber suçlara ilişkin zorlukları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dirty="0"/>
              <a:t>Uluslararası işbirliğinin önemini açıklayacak ve siber suç alanında uluslararası işbirliği için mevcut araçları tanıyacak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dirty="0"/>
              <a:t>Budapeşte Siber Suçlar Sözleşmesini tartışmak ve genel ve özel ilkelerini ve cezai konularda Karşılıklı Adli Yardım hakkındaki maddeleri belirlemek</a:t>
            </a:r>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p14="http://schemas.microsoft.com/office/powerpoint/2010/main" xmlns="" val="42058871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48AB73-6CF7-4B50-ACEB-48BD4182E7C5}"/>
              </a:ext>
            </a:extLst>
          </p:cNvPr>
          <p:cNvSpPr>
            <a:spLocks noGrp="1"/>
          </p:cNvSpPr>
          <p:nvPr>
            <p:ph type="sldNum" sz="quarter" idx="10"/>
          </p:nvPr>
        </p:nvSpPr>
        <p:spPr/>
        <p:txBody>
          <a:bodyPr/>
          <a:lstStyle/>
          <a:p>
            <a:pPr algn="r" rtl="0"/>
            <a:fld id="{49C04F3A-82BD-4011-AADB-1F79FD7DF4BC}" type="slidenum">
              <a:rPr/>
              <a:pPr algn="r" rtl="0"/>
              <a:t>58</a:t>
            </a:fld>
            <a:endParaRPr lang="tr" dirty="0"/>
          </a:p>
        </p:txBody>
      </p:sp>
    </p:spTree>
    <p:extLst>
      <p:ext uri="{BB962C8B-B14F-4D97-AF65-F5344CB8AC3E}">
        <p14:creationId xmlns:p14="http://schemas.microsoft.com/office/powerpoint/2010/main" xmlns="" val="3732646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304481" y="984947"/>
            <a:ext cx="4572000" cy="5478423"/>
          </a:xfrm>
          <a:prstGeom prst="rect">
            <a:avLst/>
          </a:prstGeom>
        </p:spPr>
        <p:txBody>
          <a:bodyPr>
            <a:spAutoFit/>
          </a:bodyPr>
          <a:lstStyle/>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000" b="0" i="0" u="none" baseline="0" dirty="0"/>
              <a:t>Verilere derhal erişim sağlama imkanının kaybı</a:t>
            </a:r>
          </a:p>
          <a:p>
            <a:pPr marL="342900" indent="-342900" algn="l" rtl="0">
              <a:buFont typeface="Wingdings" pitchFamily="2" charset="2"/>
              <a:buChar char="ü"/>
            </a:pPr>
            <a:endParaRPr lang="tr" sz="2000" i="1" dirty="0"/>
          </a:p>
          <a:p>
            <a:pPr lvl="1" algn="l" rtl="0"/>
            <a:r>
              <a:rPr lang="tr" sz="2000" b="1" i="0" u="none" baseline="0" dirty="0"/>
              <a:t>WHOIS "kararıyor"</a:t>
            </a:r>
            <a:r>
              <a:rPr lang="tr" sz="2000" b="0" i="0" u="none" baseline="0" dirty="0"/>
              <a:t>: Kolluk kuvvetler, savcılık ve yargı makamları uluslararası siber suçları derhal soruşturma imkanından mahrum kaldı;</a:t>
            </a:r>
          </a:p>
          <a:p>
            <a:pPr lvl="1" algn="l" rtl="0"/>
            <a:endParaRPr lang="tr" sz="2000" dirty="0"/>
          </a:p>
          <a:p>
            <a:pPr lvl="1" algn="l" rtl="0"/>
            <a:r>
              <a:rPr lang="tr" sz="2000" b="0" i="0" u="none" baseline="0" dirty="0"/>
              <a:t>ICAAN sonuçları: Değişikliklerden önce WHOIS'ye kolluk kuvvetlerinin sunduğu taleplerin %98'ine yanıt verilirken bu oran artık yalnızca %33</a:t>
            </a:r>
          </a:p>
          <a:p>
            <a:pPr lvl="1" algn="l" rtl="0"/>
            <a:endParaRPr lang="tr" sz="2000" dirty="0"/>
          </a:p>
          <a:p>
            <a:pPr lvl="1" algn="just" rtl="0"/>
            <a:r>
              <a:rPr lang="tr" sz="2000" b="1" i="0" u="none" baseline="0" dirty="0"/>
              <a:t>Şifremele konuları.</a:t>
            </a:r>
          </a:p>
        </p:txBody>
      </p:sp>
      <p:pic>
        <p:nvPicPr>
          <p:cNvPr id="6" name="Picture 5">
            <a:extLst>
              <a:ext uri="{FF2B5EF4-FFF2-40B4-BE49-F238E27FC236}">
                <a16:creationId xmlns:a16="http://schemas.microsoft.com/office/drawing/2014/main" xmlns="" id="{F9419B6A-4B60-C74E-AD65-4422E5042231}"/>
              </a:ext>
            </a:extLst>
          </p:cNvPr>
          <p:cNvPicPr>
            <a:picLocks noChangeAspect="1"/>
          </p:cNvPicPr>
          <p:nvPr/>
        </p:nvPicPr>
        <p:blipFill>
          <a:blip r:embed="rId3" cstate="print"/>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xmlns="" id="{3E678534-7B1B-4C9C-BB0A-98C7A6D2AA56}"/>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6</a:t>
            </a:fld>
            <a:endParaRPr lang="tr" dirty="0"/>
          </a:p>
        </p:txBody>
      </p:sp>
    </p:spTree>
    <p:extLst>
      <p:ext uri="{BB962C8B-B14F-4D97-AF65-F5344CB8AC3E}">
        <p14:creationId xmlns:p14="http://schemas.microsoft.com/office/powerpoint/2010/main" xmlns="" val="2997216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399989"/>
            <a:ext cx="4572000" cy="4647426"/>
          </a:xfrm>
          <a:prstGeom prst="rect">
            <a:avLst/>
          </a:prstGeom>
        </p:spPr>
        <p:txBody>
          <a:bodyPr>
            <a:spAutoFit/>
          </a:bodyPr>
          <a:lstStyle/>
          <a:p>
            <a:pPr algn="l" rtl="0"/>
            <a:r>
              <a:rPr lang="tr" sz="2800" b="1" i="0" u="none" baseline="0" dirty="0"/>
              <a:t>Zorluklar:</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400" b="0" i="0" u="none" baseline="0" dirty="0"/>
              <a:t>Veri kullanıcısının, sahibinin, üreticisinin konumunun kaybı</a:t>
            </a:r>
          </a:p>
          <a:p>
            <a:pPr marL="342900" indent="-342900" algn="l" rtl="0">
              <a:buFont typeface="Wingdings" pitchFamily="2" charset="2"/>
              <a:buChar char="ü"/>
            </a:pPr>
            <a:endParaRPr lang="tr" sz="2200" i="1" dirty="0"/>
          </a:p>
          <a:p>
            <a:pPr lvl="1" algn="l" rtl="0"/>
            <a:r>
              <a:rPr lang="tr" sz="2200" b="0" i="0" u="none" baseline="0" dirty="0"/>
              <a:t>Şifreleme ve anonimleştirme araçlarının kullanımı;</a:t>
            </a:r>
          </a:p>
          <a:p>
            <a:pPr marL="800100" lvl="1" indent="-342900" algn="l" rtl="0">
              <a:buFont typeface="Arial" panose="020B0604020202020204" pitchFamily="34" charset="0"/>
              <a:buChar char="•"/>
            </a:pPr>
            <a:endParaRPr lang="tr" sz="2200" dirty="0"/>
          </a:p>
          <a:p>
            <a:pPr lvl="1" algn="l" rtl="0"/>
            <a:r>
              <a:rPr lang="tr" sz="2200" b="0" i="0" u="none" baseline="0" dirty="0"/>
              <a:t>Kripto para birimleri;</a:t>
            </a:r>
          </a:p>
          <a:p>
            <a:pPr marL="800100" lvl="1" indent="-342900" algn="l" rtl="0">
              <a:buFont typeface="Arial" panose="020B0604020202020204" pitchFamily="34" charset="0"/>
              <a:buChar char="•"/>
            </a:pPr>
            <a:endParaRPr lang="tr" sz="2200" dirty="0"/>
          </a:p>
          <a:p>
            <a:pPr lvl="1" algn="l" rtl="0"/>
            <a:r>
              <a:rPr lang="tr" sz="2200" b="0" i="0" u="none" baseline="0" dirty="0"/>
              <a:t>Karanlık Ağ</a:t>
            </a:r>
          </a:p>
          <a:p>
            <a:pPr marL="800100" lvl="1" indent="-342900" algn="l" rtl="0">
              <a:buFont typeface="Arial" panose="020B0604020202020204" pitchFamily="34" charset="0"/>
              <a:buChar char="•"/>
            </a:pPr>
            <a:endParaRPr lang="tr" sz="2200" dirty="0"/>
          </a:p>
          <a:p>
            <a:pPr lvl="1" algn="l" rtl="0"/>
            <a:r>
              <a:rPr lang="tr" sz="2200" b="0" i="0" u="none" baseline="0" dirty="0"/>
              <a:t>Bulut tabanlı depolama ve hizmetler.</a:t>
            </a:r>
          </a:p>
        </p:txBody>
      </p:sp>
      <p:pic>
        <p:nvPicPr>
          <p:cNvPr id="6" name="Picture 5">
            <a:extLst>
              <a:ext uri="{FF2B5EF4-FFF2-40B4-BE49-F238E27FC236}">
                <a16:creationId xmlns:a16="http://schemas.microsoft.com/office/drawing/2014/main" xmlns="" id="{EBB5D606-35A2-2F46-ACD0-2DA9FB9F0DE9}"/>
              </a:ext>
            </a:extLst>
          </p:cNvPr>
          <p:cNvPicPr>
            <a:picLocks noChangeAspect="1"/>
          </p:cNvPicPr>
          <p:nvPr/>
        </p:nvPicPr>
        <p:blipFill>
          <a:blip r:embed="rId3" cstate="print"/>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xmlns="" id="{EF9D7630-5925-44E9-ABC3-73EEE8952C17}"/>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7</a:t>
            </a:fld>
            <a:endParaRPr lang="tr" dirty="0"/>
          </a:p>
        </p:txBody>
      </p:sp>
    </p:spTree>
    <p:extLst>
      <p:ext uri="{BB962C8B-B14F-4D97-AF65-F5344CB8AC3E}">
        <p14:creationId xmlns:p14="http://schemas.microsoft.com/office/powerpoint/2010/main" xmlns="" val="105048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322023" y="1213817"/>
            <a:ext cx="4805501" cy="5016758"/>
          </a:xfrm>
          <a:prstGeom prst="rect">
            <a:avLst/>
          </a:prstGeom>
        </p:spPr>
        <p:txBody>
          <a:bodyPr wrap="square">
            <a:spAutoFit/>
          </a:bodyPr>
          <a:lstStyle/>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buFont typeface="Arial" panose="020B0604020202020204" pitchFamily="34" charset="0"/>
              <a:buChar char="•"/>
            </a:pPr>
            <a:r>
              <a:rPr lang="en-GB" sz="2400" dirty="0" err="1" smtClean="0"/>
              <a:t>Karşılıklı</a:t>
            </a:r>
            <a:r>
              <a:rPr lang="en-GB" sz="2400" dirty="0" smtClean="0"/>
              <a:t> </a:t>
            </a:r>
            <a:r>
              <a:rPr lang="en-GB" sz="2400" dirty="0" err="1" smtClean="0"/>
              <a:t>Adli</a:t>
            </a:r>
            <a:r>
              <a:rPr lang="en-GB" sz="2400" dirty="0" smtClean="0"/>
              <a:t> </a:t>
            </a:r>
            <a:r>
              <a:rPr lang="en-GB" sz="2400" dirty="0" err="1" smtClean="0"/>
              <a:t>Yardımlaşma</a:t>
            </a:r>
            <a:r>
              <a:rPr lang="en-GB" sz="2400" dirty="0" smtClean="0"/>
              <a:t> (MLA)</a:t>
            </a:r>
            <a:r>
              <a:rPr lang="tr-TR" sz="2400" dirty="0" smtClean="0"/>
              <a:t> </a:t>
            </a:r>
            <a:r>
              <a:rPr lang="tr" sz="2400" dirty="0" smtClean="0"/>
              <a:t>ile </a:t>
            </a:r>
            <a:r>
              <a:rPr lang="tr" sz="2400" dirty="0"/>
              <a:t>ilgili ulusal hukuki çerçevelerin farklılıkları:</a:t>
            </a:r>
          </a:p>
          <a:p>
            <a:pPr marL="342900" indent="-342900" algn="l" rtl="0">
              <a:buFont typeface="Wingdings" pitchFamily="2" charset="2"/>
              <a:buChar char="ü"/>
            </a:pPr>
            <a:endParaRPr lang="tr" sz="2200" i="1" dirty="0"/>
          </a:p>
          <a:p>
            <a:pPr lvl="1" algn="l" rtl="0"/>
            <a:r>
              <a:rPr lang="tr" sz="2200" b="0" i="0" u="none" baseline="0" dirty="0"/>
              <a:t>iç hukuk ile uluslararası </a:t>
            </a:r>
            <a:r>
              <a:rPr lang="tr" sz="2200" b="0" i="0" u="none" baseline="0" dirty="0" smtClean="0"/>
              <a:t>MLA hukuku </a:t>
            </a:r>
            <a:r>
              <a:rPr lang="tr" sz="2200" b="0" i="0" u="none" baseline="0" dirty="0"/>
              <a:t>arasındaki farklılıklar;</a:t>
            </a:r>
          </a:p>
          <a:p>
            <a:pPr marL="800100" lvl="1" indent="-342900" algn="l" rtl="0">
              <a:buFont typeface="Arial" panose="020B0604020202020204" pitchFamily="34" charset="0"/>
              <a:buChar char="•"/>
            </a:pPr>
            <a:endParaRPr lang="tr" sz="2200" dirty="0"/>
          </a:p>
          <a:p>
            <a:pPr lvl="1" algn="l" rtl="0"/>
            <a:r>
              <a:rPr lang="tr" sz="2200" b="0" i="0" u="none" baseline="0" dirty="0"/>
              <a:t>maddi hukuk düzeyinde farklılıklar;</a:t>
            </a:r>
          </a:p>
          <a:p>
            <a:pPr marL="800100" lvl="1" indent="-342900" algn="l" rtl="0">
              <a:buFont typeface="Arial" panose="020B0604020202020204" pitchFamily="34" charset="0"/>
              <a:buChar char="•"/>
            </a:pPr>
            <a:endParaRPr lang="tr" sz="2200" dirty="0"/>
          </a:p>
          <a:p>
            <a:pPr lvl="1" algn="l" rtl="0"/>
            <a:r>
              <a:rPr lang="tr" sz="2200" b="0" i="0" u="none" baseline="0" dirty="0"/>
              <a:t>usul hukuku düzeyinde farklılıklar;</a:t>
            </a:r>
          </a:p>
          <a:p>
            <a:pPr marL="800100" lvl="1" indent="-342900" algn="l" rtl="0">
              <a:buFont typeface="Arial" panose="020B0604020202020204" pitchFamily="34" charset="0"/>
              <a:buChar char="•"/>
            </a:pPr>
            <a:endParaRPr lang="tr" sz="2200" dirty="0"/>
          </a:p>
          <a:p>
            <a:pPr lvl="1" algn="l" rtl="0"/>
            <a:r>
              <a:rPr lang="tr" sz="2200" b="0" i="0" u="none" baseline="0" dirty="0"/>
              <a:t>elektronik delil tanımları (varsa).</a:t>
            </a:r>
          </a:p>
        </p:txBody>
      </p:sp>
      <p:pic>
        <p:nvPicPr>
          <p:cNvPr id="6" name="Picture 5">
            <a:extLst>
              <a:ext uri="{FF2B5EF4-FFF2-40B4-BE49-F238E27FC236}">
                <a16:creationId xmlns:a16="http://schemas.microsoft.com/office/drawing/2014/main" xmlns="" id="{A720D5C7-BAC1-CA49-B774-E6BB1F2CA074}"/>
              </a:ext>
            </a:extLst>
          </p:cNvPr>
          <p:cNvPicPr>
            <a:picLocks noChangeAspect="1"/>
          </p:cNvPicPr>
          <p:nvPr/>
        </p:nvPicPr>
        <p:blipFill>
          <a:blip r:embed="rId3" cstate="print"/>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xmlns="" id="{F771A2C2-D5D1-47C4-91EF-9E52CF0C43D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8</a:t>
            </a:fld>
            <a:endParaRPr lang="tr" dirty="0"/>
          </a:p>
        </p:txBody>
      </p:sp>
    </p:spTree>
    <p:extLst>
      <p:ext uri="{BB962C8B-B14F-4D97-AF65-F5344CB8AC3E}">
        <p14:creationId xmlns:p14="http://schemas.microsoft.com/office/powerpoint/2010/main" xmlns="" val="1286091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xmlns=""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dirty="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dirty="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xmlns="" id="{7FA81925-418B-D44C-9255-2AEBBFBC0ADA}"/>
              </a:ext>
            </a:extLst>
          </p:cNvPr>
          <p:cNvSpPr/>
          <p:nvPr/>
        </p:nvSpPr>
        <p:spPr>
          <a:xfrm>
            <a:off x="406916" y="605150"/>
            <a:ext cx="4572000" cy="5740033"/>
          </a:xfrm>
          <a:prstGeom prst="rect">
            <a:avLst/>
          </a:prstGeom>
        </p:spPr>
        <p:txBody>
          <a:bodyPr>
            <a:spAutoFit/>
          </a:bodyPr>
          <a:lstStyle/>
          <a:p>
            <a:endParaRPr lang="tr" sz="2800" b="1" dirty="0"/>
          </a:p>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400" b="0" i="0" u="none" baseline="0" dirty="0"/>
              <a:t>Uluslararası işbirliğinin önündeki engeller:</a:t>
            </a:r>
          </a:p>
          <a:p>
            <a:pPr marL="342900" indent="-342900" algn="l" rtl="0">
              <a:buFont typeface="Wingdings" pitchFamily="2" charset="2"/>
              <a:buChar char="ü"/>
            </a:pPr>
            <a:endParaRPr lang="tr" sz="2100" i="1" dirty="0"/>
          </a:p>
          <a:p>
            <a:pPr lvl="1" algn="l" rtl="0"/>
            <a:r>
              <a:rPr lang="tr" sz="2200" b="0" i="0" u="none" baseline="0" dirty="0"/>
              <a:t>bazı ülkelerde </a:t>
            </a:r>
            <a:r>
              <a:rPr lang="tr" sz="2200" b="1" i="0" u="none" baseline="0" dirty="0"/>
              <a:t>ortak bir hukuki çerçeve yok</a:t>
            </a:r>
            <a:r>
              <a:rPr lang="tr" sz="2200" b="0" i="0" u="none" baseline="0" dirty="0"/>
              <a:t>;</a:t>
            </a:r>
          </a:p>
          <a:p>
            <a:pPr marL="800100" lvl="1" indent="-342900" algn="l" rtl="0">
              <a:buFont typeface="Arial" panose="020B0604020202020204" pitchFamily="34" charset="0"/>
              <a:buChar char="•"/>
            </a:pPr>
            <a:endParaRPr lang="tr" sz="2200" dirty="0"/>
          </a:p>
          <a:p>
            <a:pPr lvl="1" algn="l" rtl="0"/>
            <a:r>
              <a:rPr lang="tr" sz="2200" b="1" i="0" u="none" baseline="0" dirty="0"/>
              <a:t>resmi </a:t>
            </a:r>
            <a:r>
              <a:rPr lang="tr-TR" sz="2200" b="1" i="0" u="none" baseline="0" dirty="0" err="1" smtClean="0"/>
              <a:t>MLA</a:t>
            </a:r>
            <a:r>
              <a:rPr lang="tr" sz="2200" b="1" i="0" u="none" baseline="0" dirty="0" smtClean="0"/>
              <a:t> </a:t>
            </a:r>
            <a:r>
              <a:rPr lang="tr" sz="2200" b="1" i="0" u="none" baseline="0" dirty="0"/>
              <a:t>usulleri çok yavaşken</a:t>
            </a:r>
            <a:r>
              <a:rPr lang="tr" sz="2200" b="0" i="0" u="none" baseline="0" dirty="0"/>
              <a:t> resmi olmayan </a:t>
            </a:r>
            <a:r>
              <a:rPr lang="tr-TR" sz="2200" b="0" i="0" u="none" baseline="0" dirty="0" err="1" smtClean="0"/>
              <a:t>MLA</a:t>
            </a:r>
            <a:r>
              <a:rPr lang="tr" sz="2200" b="0" i="0" u="none" baseline="0" dirty="0" smtClean="0"/>
              <a:t> </a:t>
            </a:r>
            <a:r>
              <a:rPr lang="tr" sz="2200" b="0" i="0" u="none" baseline="0" dirty="0"/>
              <a:t>daha hızlı;</a:t>
            </a:r>
          </a:p>
          <a:p>
            <a:pPr marL="800100" lvl="1" indent="-342900" algn="l" rtl="0">
              <a:buFont typeface="Arial" panose="020B0604020202020204" pitchFamily="34" charset="0"/>
              <a:buChar char="•"/>
            </a:pPr>
            <a:endParaRPr lang="tr" sz="2200" dirty="0"/>
          </a:p>
          <a:p>
            <a:pPr lvl="1" algn="l" rtl="0"/>
            <a:r>
              <a:rPr lang="tr" sz="2200" b="0" i="0" u="none" baseline="0" dirty="0"/>
              <a:t>büyük ölçekli uluslararası siber suç eylemlerine ve soruşturmalarına katılamama veya </a:t>
            </a:r>
            <a:r>
              <a:rPr lang="tr" sz="2200" b="1" i="0" u="none" baseline="0" dirty="0"/>
              <a:t>işbirliği yapamama</a:t>
            </a:r>
            <a:r>
              <a:rPr lang="tr" sz="2200" b="0" i="0" u="none" baseline="0" dirty="0"/>
              <a:t>.</a:t>
            </a:r>
          </a:p>
        </p:txBody>
      </p:sp>
      <p:pic>
        <p:nvPicPr>
          <p:cNvPr id="6" name="Picture 5">
            <a:extLst>
              <a:ext uri="{FF2B5EF4-FFF2-40B4-BE49-F238E27FC236}">
                <a16:creationId xmlns:a16="http://schemas.microsoft.com/office/drawing/2014/main" xmlns="" id="{C0FB6227-149E-CA4D-AAEE-74F9AF7951BC}"/>
              </a:ext>
            </a:extLst>
          </p:cNvPr>
          <p:cNvPicPr>
            <a:picLocks noChangeAspect="1"/>
          </p:cNvPicPr>
          <p:nvPr/>
        </p:nvPicPr>
        <p:blipFill>
          <a:blip r:embed="rId3" cstate="print"/>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xmlns="" id="{8123D8D0-5D50-4308-9348-6A19A488FC2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9</a:t>
            </a:fld>
            <a:endParaRPr lang="tr" dirty="0"/>
          </a:p>
        </p:txBody>
      </p:sp>
    </p:spTree>
    <p:extLst>
      <p:ext uri="{BB962C8B-B14F-4D97-AF65-F5344CB8AC3E}">
        <p14:creationId xmlns:p14="http://schemas.microsoft.com/office/powerpoint/2010/main" xmlns="" val="2459662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672</TotalTime>
  <Words>7642</Words>
  <Application>Microsoft Office PowerPoint</Application>
  <PresentationFormat>Ekran Gösterisi (4:3)</PresentationFormat>
  <Paragraphs>648</Paragraphs>
  <Slides>58</Slides>
  <Notes>47</Notes>
  <HiddenSlides>0</HiddenSlides>
  <MMClips>0</MMClips>
  <ScaleCrop>false</ScaleCrop>
  <HeadingPairs>
    <vt:vector size="4" baseType="variant">
      <vt:variant>
        <vt:lpstr>Tema</vt:lpstr>
      </vt:variant>
      <vt:variant>
        <vt:i4>1</vt:i4>
      </vt:variant>
      <vt:variant>
        <vt:lpstr>Slayt Başlıkları</vt:lpstr>
      </vt:variant>
      <vt:variant>
        <vt:i4>58</vt:i4>
      </vt:variant>
    </vt:vector>
  </HeadingPairs>
  <TitlesOfParts>
    <vt:vector size="59" baseType="lpstr">
      <vt:lpstr>Office Theme</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lpstr>Slayt 52</vt:lpstr>
      <vt:lpstr>Slayt 53</vt:lpstr>
      <vt:lpstr>Slayt 54</vt:lpstr>
      <vt:lpstr>Slayt 55</vt:lpstr>
      <vt:lpstr>Slayt 56</vt:lpstr>
      <vt:lpstr>Slayt 57</vt:lpstr>
      <vt:lpstr>Slayt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Nazik ERENOGLU - ŞİRKET MÜDÜRÜ</cp:lastModifiedBy>
  <cp:revision>77</cp:revision>
  <dcterms:created xsi:type="dcterms:W3CDTF">2020-10-07T11:36:01Z</dcterms:created>
  <dcterms:modified xsi:type="dcterms:W3CDTF">2021-04-12T08:31:39Z</dcterms:modified>
</cp:coreProperties>
</file>