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notesSlides/notesSlide108.xml" ContentType="application/vnd.openxmlformats-officedocument.presentationml.notesSlide+xml"/>
  <Override PartName="/ppt/notesSlides/notesSlide109.xml" ContentType="application/vnd.openxmlformats-officedocument.presentationml.notesSlide+xml"/>
  <Override PartName="/ppt/notesSlides/notesSlide110.xml" ContentType="application/vnd.openxmlformats-officedocument.presentationml.notesSlide+xml"/>
  <Override PartName="/ppt/notesSlides/notesSlide111.xml" ContentType="application/vnd.openxmlformats-officedocument.presentationml.notesSlide+xml"/>
  <Override PartName="/ppt/notesSlides/notesSlide112.xml" ContentType="application/vnd.openxmlformats-officedocument.presentationml.notesSlide+xml"/>
  <Override PartName="/ppt/notesSlides/notesSlide113.xml" ContentType="application/vnd.openxmlformats-officedocument.presentationml.notesSlide+xml"/>
  <Override PartName="/ppt/notesSlides/notesSlide114.xml" ContentType="application/vnd.openxmlformats-officedocument.presentationml.notesSlide+xml"/>
  <Override PartName="/ppt/notesSlides/notesSlide115.xml" ContentType="application/vnd.openxmlformats-officedocument.presentationml.notesSlide+xml"/>
  <Override PartName="/ppt/notesSlides/notesSlide116.xml" ContentType="application/vnd.openxmlformats-officedocument.presentationml.notesSlide+xml"/>
  <Override PartName="/ppt/notesSlides/notesSlide117.xml" ContentType="application/vnd.openxmlformats-officedocument.presentationml.notesSlide+xml"/>
  <Override PartName="/ppt/notesSlides/notesSlide118.xml" ContentType="application/vnd.openxmlformats-officedocument.presentationml.notesSlide+xml"/>
  <Override PartName="/ppt/notesSlides/notesSlide119.xml" ContentType="application/vnd.openxmlformats-officedocument.presentationml.notesSlide+xml"/>
  <Override PartName="/ppt/notesSlides/notesSlide120.xml" ContentType="application/vnd.openxmlformats-officedocument.presentationml.notesSlide+xml"/>
  <Override PartName="/ppt/notesSlides/notesSlide121.xml" ContentType="application/vnd.openxmlformats-officedocument.presentationml.notesSlide+xml"/>
  <Override PartName="/ppt/notesSlides/notesSlide122.xml" ContentType="application/vnd.openxmlformats-officedocument.presentationml.notesSlide+xml"/>
  <Override PartName="/ppt/notesSlides/notesSlide123.xml" ContentType="application/vnd.openxmlformats-officedocument.presentationml.notesSlide+xml"/>
  <Override PartName="/ppt/notesSlides/notesSlide124.xml" ContentType="application/vnd.openxmlformats-officedocument.presentationml.notesSlide+xml"/>
  <Override PartName="/ppt/notesSlides/notesSlide125.xml" ContentType="application/vnd.openxmlformats-officedocument.presentationml.notesSlide+xml"/>
  <Override PartName="/ppt/notesSlides/notesSlide126.xml" ContentType="application/vnd.openxmlformats-officedocument.presentationml.notesSlide+xml"/>
  <Override PartName="/ppt/notesSlides/notesSlide127.xml" ContentType="application/vnd.openxmlformats-officedocument.presentationml.notesSlide+xml"/>
  <Override PartName="/ppt/notesSlides/notesSlide128.xml" ContentType="application/vnd.openxmlformats-officedocument.presentationml.notesSlide+xml"/>
  <Override PartName="/ppt/notesSlides/notesSlide129.xml" ContentType="application/vnd.openxmlformats-officedocument.presentationml.notesSlide+xml"/>
  <Override PartName="/ppt/notesSlides/notesSlide130.xml" ContentType="application/vnd.openxmlformats-officedocument.presentationml.notesSlide+xml"/>
  <Override PartName="/ppt/notesSlides/notesSlide131.xml" ContentType="application/vnd.openxmlformats-officedocument.presentationml.notesSlide+xml"/>
  <Override PartName="/ppt/notesSlides/notesSlide132.xml" ContentType="application/vnd.openxmlformats-officedocument.presentationml.notesSlide+xml"/>
  <Override PartName="/ppt/notesSlides/notesSlide13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40"/>
  </p:notesMasterIdLst>
  <p:handoutMasterIdLst>
    <p:handoutMasterId r:id="rId141"/>
  </p:handoutMasterIdLst>
  <p:sldIdLst>
    <p:sldId id="418" r:id="rId2"/>
    <p:sldId id="454" r:id="rId3"/>
    <p:sldId id="570" r:id="rId4"/>
    <p:sldId id="569" r:id="rId5"/>
    <p:sldId id="456" r:id="rId6"/>
    <p:sldId id="689" r:id="rId7"/>
    <p:sldId id="690" r:id="rId8"/>
    <p:sldId id="289" r:id="rId9"/>
    <p:sldId id="572" r:id="rId10"/>
    <p:sldId id="573" r:id="rId11"/>
    <p:sldId id="576" r:id="rId12"/>
    <p:sldId id="577" r:id="rId13"/>
    <p:sldId id="580" r:id="rId14"/>
    <p:sldId id="581" r:id="rId15"/>
    <p:sldId id="582" r:id="rId16"/>
    <p:sldId id="644" r:id="rId17"/>
    <p:sldId id="457" r:id="rId18"/>
    <p:sldId id="583" r:id="rId19"/>
    <p:sldId id="584" r:id="rId20"/>
    <p:sldId id="585" r:id="rId21"/>
    <p:sldId id="586" r:id="rId22"/>
    <p:sldId id="587" r:id="rId23"/>
    <p:sldId id="645" r:id="rId24"/>
    <p:sldId id="458" r:id="rId25"/>
    <p:sldId id="271" r:id="rId26"/>
    <p:sldId id="270" r:id="rId27"/>
    <p:sldId id="272" r:id="rId28"/>
    <p:sldId id="692" r:id="rId29"/>
    <p:sldId id="274" r:id="rId30"/>
    <p:sldId id="275" r:id="rId31"/>
    <p:sldId id="278" r:id="rId32"/>
    <p:sldId id="279" r:id="rId33"/>
    <p:sldId id="646" r:id="rId34"/>
    <p:sldId id="459" r:id="rId35"/>
    <p:sldId id="693" r:id="rId36"/>
    <p:sldId id="739" r:id="rId37"/>
    <p:sldId id="735" r:id="rId38"/>
    <p:sldId id="694" r:id="rId39"/>
    <p:sldId id="574" r:id="rId40"/>
    <p:sldId id="575" r:id="rId41"/>
    <p:sldId id="695" r:id="rId42"/>
    <p:sldId id="733" r:id="rId43"/>
    <p:sldId id="734" r:id="rId44"/>
    <p:sldId id="579" r:id="rId45"/>
    <p:sldId id="736" r:id="rId46"/>
    <p:sldId id="741" r:id="rId47"/>
    <p:sldId id="737" r:id="rId48"/>
    <p:sldId id="738" r:id="rId49"/>
    <p:sldId id="740" r:id="rId50"/>
    <p:sldId id="742" r:id="rId51"/>
    <p:sldId id="647" r:id="rId52"/>
    <p:sldId id="571" r:id="rId53"/>
    <p:sldId id="649" r:id="rId54"/>
    <p:sldId id="616" r:id="rId55"/>
    <p:sldId id="625" r:id="rId56"/>
    <p:sldId id="691" r:id="rId57"/>
    <p:sldId id="650" r:id="rId58"/>
    <p:sldId id="651" r:id="rId59"/>
    <p:sldId id="620" r:id="rId60"/>
    <p:sldId id="652" r:id="rId61"/>
    <p:sldId id="617" r:id="rId62"/>
    <p:sldId id="626" r:id="rId63"/>
    <p:sldId id="653" r:id="rId64"/>
    <p:sldId id="654" r:id="rId65"/>
    <p:sldId id="655" r:id="rId66"/>
    <p:sldId id="656" r:id="rId67"/>
    <p:sldId id="657" r:id="rId68"/>
    <p:sldId id="659" r:id="rId69"/>
    <p:sldId id="660" r:id="rId70"/>
    <p:sldId id="658" r:id="rId71"/>
    <p:sldId id="662" r:id="rId72"/>
    <p:sldId id="661" r:id="rId73"/>
    <p:sldId id="663" r:id="rId74"/>
    <p:sldId id="664" r:id="rId75"/>
    <p:sldId id="665" r:id="rId76"/>
    <p:sldId id="666" r:id="rId77"/>
    <p:sldId id="668" r:id="rId78"/>
    <p:sldId id="667" r:id="rId79"/>
    <p:sldId id="669" r:id="rId80"/>
    <p:sldId id="670" r:id="rId81"/>
    <p:sldId id="672" r:id="rId82"/>
    <p:sldId id="671" r:id="rId83"/>
    <p:sldId id="673" r:id="rId84"/>
    <p:sldId id="674" r:id="rId85"/>
    <p:sldId id="675" r:id="rId86"/>
    <p:sldId id="677" r:id="rId87"/>
    <p:sldId id="679" r:id="rId88"/>
    <p:sldId id="678" r:id="rId89"/>
    <p:sldId id="681" r:id="rId90"/>
    <p:sldId id="682" r:id="rId91"/>
    <p:sldId id="680" r:id="rId92"/>
    <p:sldId id="683" r:id="rId93"/>
    <p:sldId id="684" r:id="rId94"/>
    <p:sldId id="685" r:id="rId95"/>
    <p:sldId id="688" r:id="rId96"/>
    <p:sldId id="686" r:id="rId97"/>
    <p:sldId id="687" r:id="rId98"/>
    <p:sldId id="648" r:id="rId99"/>
    <p:sldId id="643" r:id="rId100"/>
    <p:sldId id="455" r:id="rId101"/>
    <p:sldId id="676" r:id="rId102"/>
    <p:sldId id="603" r:id="rId103"/>
    <p:sldId id="613" r:id="rId104"/>
    <p:sldId id="614" r:id="rId105"/>
    <p:sldId id="621" r:id="rId106"/>
    <p:sldId id="622" r:id="rId107"/>
    <p:sldId id="604" r:id="rId108"/>
    <p:sldId id="605" r:id="rId109"/>
    <p:sldId id="606" r:id="rId110"/>
    <p:sldId id="607" r:id="rId111"/>
    <p:sldId id="608" r:id="rId112"/>
    <p:sldId id="609" r:id="rId113"/>
    <p:sldId id="610" r:id="rId114"/>
    <p:sldId id="623" r:id="rId115"/>
    <p:sldId id="611" r:id="rId116"/>
    <p:sldId id="624" r:id="rId117"/>
    <p:sldId id="612" r:id="rId118"/>
    <p:sldId id="615" r:id="rId119"/>
    <p:sldId id="618" r:id="rId120"/>
    <p:sldId id="619" r:id="rId121"/>
    <p:sldId id="627" r:id="rId122"/>
    <p:sldId id="628" r:id="rId123"/>
    <p:sldId id="633" r:id="rId124"/>
    <p:sldId id="629" r:id="rId125"/>
    <p:sldId id="635" r:id="rId126"/>
    <p:sldId id="630" r:id="rId127"/>
    <p:sldId id="636" r:id="rId128"/>
    <p:sldId id="631" r:id="rId129"/>
    <p:sldId id="637" r:id="rId130"/>
    <p:sldId id="632" r:id="rId131"/>
    <p:sldId id="639" r:id="rId132"/>
    <p:sldId id="634" r:id="rId133"/>
    <p:sldId id="638" r:id="rId134"/>
    <p:sldId id="640" r:id="rId135"/>
    <p:sldId id="641" r:id="rId136"/>
    <p:sldId id="642" r:id="rId137"/>
    <p:sldId id="578" r:id="rId138"/>
    <p:sldId id="380" r:id="rId139"/>
  </p:sldIdLst>
  <p:sldSz cx="9144000" cy="6858000" type="screen4x3"/>
  <p:notesSz cx="9874250" cy="6724650"/>
  <p:defaultTextStyle>
    <a:defPPr>
      <a:defRPr lang="en-US"/>
    </a:defPPr>
    <a:lvl1pPr algn="l" rtl="0" eaLnBrk="0" fontAlgn="base" hangingPunct="0">
      <a:spcBef>
        <a:spcPct val="0"/>
      </a:spcBef>
      <a:spcAft>
        <a:spcPct val="0"/>
      </a:spcAft>
      <a:defRPr kern="1200">
        <a:solidFill>
          <a:schemeClr val="tx1"/>
        </a:solidFill>
        <a:latin typeface="Calibri" panose="020F0502020204030204" pitchFamily="34" charset="0"/>
        <a:ea typeface="MS PGothic" panose="020B0600070205080204" pitchFamily="34" charset="-128"/>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S PGothic" panose="020B0600070205080204" pitchFamily="34" charset="-128"/>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S PGothic" panose="020B0600070205080204" pitchFamily="34" charset="-128"/>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S PGothic" panose="020B0600070205080204" pitchFamily="34" charset="-128"/>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S PGothic" panose="020B0600070205080204" pitchFamily="34" charset="-128"/>
        <a:cs typeface="+mn-cs"/>
      </a:defRPr>
    </a:lvl5pPr>
    <a:lvl6pPr marL="2286000" algn="l" defTabSz="914400" rtl="0" eaLnBrk="1" latinLnBrk="0" hangingPunct="1">
      <a:defRPr kern="1200">
        <a:solidFill>
          <a:schemeClr val="tx1"/>
        </a:solidFill>
        <a:latin typeface="Calibri" panose="020F0502020204030204" pitchFamily="34" charset="0"/>
        <a:ea typeface="MS PGothic" panose="020B0600070205080204" pitchFamily="34" charset="-128"/>
        <a:cs typeface="+mn-cs"/>
      </a:defRPr>
    </a:lvl6pPr>
    <a:lvl7pPr marL="2743200" algn="l" defTabSz="914400" rtl="0" eaLnBrk="1" latinLnBrk="0" hangingPunct="1">
      <a:defRPr kern="1200">
        <a:solidFill>
          <a:schemeClr val="tx1"/>
        </a:solidFill>
        <a:latin typeface="Calibri" panose="020F0502020204030204" pitchFamily="34" charset="0"/>
        <a:ea typeface="MS PGothic" panose="020B0600070205080204" pitchFamily="34" charset="-128"/>
        <a:cs typeface="+mn-cs"/>
      </a:defRPr>
    </a:lvl7pPr>
    <a:lvl8pPr marL="3200400" algn="l" defTabSz="914400" rtl="0" eaLnBrk="1" latinLnBrk="0" hangingPunct="1">
      <a:defRPr kern="1200">
        <a:solidFill>
          <a:schemeClr val="tx1"/>
        </a:solidFill>
        <a:latin typeface="Calibri" panose="020F0502020204030204" pitchFamily="34" charset="0"/>
        <a:ea typeface="MS PGothic" panose="020B0600070205080204" pitchFamily="34" charset="-128"/>
        <a:cs typeface="+mn-cs"/>
      </a:defRPr>
    </a:lvl8pPr>
    <a:lvl9pPr marL="3657600" algn="l" defTabSz="914400" rtl="0" eaLnBrk="1" latinLnBrk="0" hangingPunct="1">
      <a:defRPr kern="1200">
        <a:solidFill>
          <a:schemeClr val="tx1"/>
        </a:solidFill>
        <a:latin typeface="Calibri" panose="020F0502020204030204" pitchFamily="34" charset="0"/>
        <a:ea typeface="MS PGothic" panose="020B0600070205080204" pitchFamily="34"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00"/>
    <a:srgbClr val="FFFF99"/>
    <a:srgbClr val="003399"/>
    <a:srgbClr val="FFFFFF"/>
    <a:srgbClr val="2F618F"/>
    <a:srgbClr val="81ADD5"/>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69CF1AB2-1976-4502-BF36-3FF5EA218861}" styleName="Medium Style 4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1730" autoAdjust="0"/>
    <p:restoredTop sz="82056" autoAdjust="0"/>
  </p:normalViewPr>
  <p:slideViewPr>
    <p:cSldViewPr>
      <p:cViewPr varScale="1">
        <p:scale>
          <a:sx n="59" d="100"/>
          <a:sy n="59" d="100"/>
        </p:scale>
        <p:origin x="1452" y="54"/>
      </p:cViewPr>
      <p:guideLst>
        <p:guide orient="horz" pos="2160"/>
        <p:guide pos="2880"/>
      </p:guideLst>
    </p:cSldViewPr>
  </p:slideViewPr>
  <p:notesTextViewPr>
    <p:cViewPr>
      <p:scale>
        <a:sx n="3" d="2"/>
        <a:sy n="3" d="2"/>
      </p:scale>
      <p:origin x="0" y="0"/>
    </p:cViewPr>
  </p:notesTextViewPr>
  <p:sorterViewPr>
    <p:cViewPr varScale="1">
      <p:scale>
        <a:sx n="1" d="1"/>
        <a:sy n="1" d="1"/>
      </p:scale>
      <p:origin x="0" y="-4704"/>
    </p:cViewPr>
  </p:sorter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38" Type="http://schemas.openxmlformats.org/officeDocument/2006/relationships/slide" Target="slides/slide137.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28" Type="http://schemas.openxmlformats.org/officeDocument/2006/relationships/slide" Target="slides/slide127.xml"/><Relationship Id="rId144" Type="http://schemas.openxmlformats.org/officeDocument/2006/relationships/theme" Target="theme/theme1.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slide" Target="slides/slide112.xml"/><Relationship Id="rId118" Type="http://schemas.openxmlformats.org/officeDocument/2006/relationships/slide" Target="slides/slide117.xml"/><Relationship Id="rId134" Type="http://schemas.openxmlformats.org/officeDocument/2006/relationships/slide" Target="slides/slide133.xml"/><Relationship Id="rId139" Type="http://schemas.openxmlformats.org/officeDocument/2006/relationships/slide" Target="slides/slide138.xml"/><Relationship Id="rId80" Type="http://schemas.openxmlformats.org/officeDocument/2006/relationships/slide" Target="slides/slide79.xml"/><Relationship Id="rId85" Type="http://schemas.openxmlformats.org/officeDocument/2006/relationships/slide" Target="slides/slide84.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slide" Target="slides/slide102.xml"/><Relationship Id="rId108" Type="http://schemas.openxmlformats.org/officeDocument/2006/relationships/slide" Target="slides/slide107.xml"/><Relationship Id="rId116" Type="http://schemas.openxmlformats.org/officeDocument/2006/relationships/slide" Target="slides/slide115.xml"/><Relationship Id="rId124" Type="http://schemas.openxmlformats.org/officeDocument/2006/relationships/slide" Target="slides/slide123.xml"/><Relationship Id="rId129" Type="http://schemas.openxmlformats.org/officeDocument/2006/relationships/slide" Target="slides/slide128.xml"/><Relationship Id="rId137" Type="http://schemas.openxmlformats.org/officeDocument/2006/relationships/slide" Target="slides/slide13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11" Type="http://schemas.openxmlformats.org/officeDocument/2006/relationships/slide" Target="slides/slide110.xml"/><Relationship Id="rId132" Type="http://schemas.openxmlformats.org/officeDocument/2006/relationships/slide" Target="slides/slide131.xml"/><Relationship Id="rId140" Type="http://schemas.openxmlformats.org/officeDocument/2006/relationships/notesMaster" Target="notesMasters/notesMaster1.xml"/><Relationship Id="rId145"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14" Type="http://schemas.openxmlformats.org/officeDocument/2006/relationships/slide" Target="slides/slide113.xml"/><Relationship Id="rId119" Type="http://schemas.openxmlformats.org/officeDocument/2006/relationships/slide" Target="slides/slide118.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30" Type="http://schemas.openxmlformats.org/officeDocument/2006/relationships/slide" Target="slides/slide129.xml"/><Relationship Id="rId135" Type="http://schemas.openxmlformats.org/officeDocument/2006/relationships/slide" Target="slides/slide134.xml"/><Relationship Id="rId143"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141" Type="http://schemas.openxmlformats.org/officeDocument/2006/relationships/handoutMaster" Target="handoutMasters/handoutMaster1.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slide" Target="slides/slide135.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3E744589-360B-4B3F-8CA2-362DA03A842F}"/>
              </a:ext>
            </a:extLst>
          </p:cNvPr>
          <p:cNvSpPr>
            <a:spLocks noGrp="1"/>
          </p:cNvSpPr>
          <p:nvPr>
            <p:ph type="hdr" sz="quarter"/>
          </p:nvPr>
        </p:nvSpPr>
        <p:spPr>
          <a:xfrm>
            <a:off x="0" y="0"/>
            <a:ext cx="4278313" cy="336550"/>
          </a:xfrm>
          <a:prstGeom prst="rect">
            <a:avLst/>
          </a:prstGeom>
        </p:spPr>
        <p:txBody>
          <a:bodyPr vert="horz" lIns="91440" tIns="45720" rIns="91440" bIns="45720" rtlCol="0"/>
          <a:lstStyle>
            <a:lvl1pPr algn="l">
              <a:defRPr sz="1200">
                <a:latin typeface="Calibri" pitchFamily="34" charset="0"/>
                <a:ea typeface="MS PGothic" pitchFamily="34" charset="-128"/>
                <a:cs typeface="+mn-cs"/>
              </a:defRPr>
            </a:lvl1pPr>
          </a:lstStyle>
          <a:p>
            <a:pPr>
              <a:defRPr/>
            </a:pPr>
            <a:endParaRPr lang="en-US" dirty="0"/>
          </a:p>
        </p:txBody>
      </p:sp>
      <p:sp>
        <p:nvSpPr>
          <p:cNvPr id="3" name="Date Placeholder 2">
            <a:extLst>
              <a:ext uri="{FF2B5EF4-FFF2-40B4-BE49-F238E27FC236}">
                <a16:creationId xmlns:a16="http://schemas.microsoft.com/office/drawing/2014/main" id="{698DE5EF-6F04-48EB-A1E8-C127CB814479}"/>
              </a:ext>
            </a:extLst>
          </p:cNvPr>
          <p:cNvSpPr>
            <a:spLocks noGrp="1"/>
          </p:cNvSpPr>
          <p:nvPr>
            <p:ph type="dt" sz="quarter" idx="1"/>
          </p:nvPr>
        </p:nvSpPr>
        <p:spPr>
          <a:xfrm>
            <a:off x="5592763" y="0"/>
            <a:ext cx="4279900" cy="336550"/>
          </a:xfrm>
          <a:prstGeom prst="rect">
            <a:avLst/>
          </a:prstGeom>
        </p:spPr>
        <p:txBody>
          <a:bodyPr vert="horz" wrap="square" lIns="91440" tIns="45720" rIns="91440" bIns="45720" numCol="1" anchor="t" anchorCtr="0" compatLnSpc="1">
            <a:prstTxWarp prst="textNoShape">
              <a:avLst/>
            </a:prstTxWarp>
          </a:bodyPr>
          <a:lstStyle>
            <a:lvl1pPr algn="r">
              <a:defRPr sz="1200">
                <a:latin typeface="Calibri" charset="0"/>
                <a:ea typeface="MS PGothic" charset="0"/>
                <a:cs typeface="MS PGothic" charset="0"/>
              </a:defRPr>
            </a:lvl1pPr>
          </a:lstStyle>
          <a:p>
            <a:pPr>
              <a:defRPr/>
            </a:pPr>
            <a:fld id="{BF422C33-79E1-4CF3-B476-21DBF88730C6}" type="datetimeFigureOut">
              <a:rPr lang="en-US"/>
              <a:pPr>
                <a:defRPr/>
              </a:pPr>
              <a:t>5/4/2021</a:t>
            </a:fld>
            <a:endParaRPr lang="en-US" dirty="0"/>
          </a:p>
        </p:txBody>
      </p:sp>
      <p:sp>
        <p:nvSpPr>
          <p:cNvPr id="4" name="Footer Placeholder 3">
            <a:extLst>
              <a:ext uri="{FF2B5EF4-FFF2-40B4-BE49-F238E27FC236}">
                <a16:creationId xmlns:a16="http://schemas.microsoft.com/office/drawing/2014/main" id="{3A4834DF-8E5F-4967-BD1D-715D8D06A77D}"/>
              </a:ext>
            </a:extLst>
          </p:cNvPr>
          <p:cNvSpPr>
            <a:spLocks noGrp="1"/>
          </p:cNvSpPr>
          <p:nvPr>
            <p:ph type="ftr" sz="quarter" idx="2"/>
          </p:nvPr>
        </p:nvSpPr>
        <p:spPr>
          <a:xfrm>
            <a:off x="0" y="6386513"/>
            <a:ext cx="4278313" cy="336550"/>
          </a:xfrm>
          <a:prstGeom prst="rect">
            <a:avLst/>
          </a:prstGeom>
        </p:spPr>
        <p:txBody>
          <a:bodyPr vert="horz" lIns="91440" tIns="45720" rIns="91440" bIns="45720" rtlCol="0" anchor="b"/>
          <a:lstStyle>
            <a:lvl1pPr algn="l">
              <a:defRPr sz="1200">
                <a:latin typeface="Calibri" pitchFamily="34" charset="0"/>
                <a:ea typeface="MS PGothic" pitchFamily="34" charset="-128"/>
                <a:cs typeface="+mn-cs"/>
              </a:defRPr>
            </a:lvl1pPr>
          </a:lstStyle>
          <a:p>
            <a:pPr>
              <a:defRPr/>
            </a:pPr>
            <a:endParaRPr lang="en-US" dirty="0"/>
          </a:p>
        </p:txBody>
      </p:sp>
      <p:sp>
        <p:nvSpPr>
          <p:cNvPr id="5" name="Slide Number Placeholder 4">
            <a:extLst>
              <a:ext uri="{FF2B5EF4-FFF2-40B4-BE49-F238E27FC236}">
                <a16:creationId xmlns:a16="http://schemas.microsoft.com/office/drawing/2014/main" id="{BCAE1A58-4BA5-4E76-BCE7-DBD458E390C1}"/>
              </a:ext>
            </a:extLst>
          </p:cNvPr>
          <p:cNvSpPr>
            <a:spLocks noGrp="1"/>
          </p:cNvSpPr>
          <p:nvPr>
            <p:ph type="sldNum" sz="quarter" idx="3"/>
          </p:nvPr>
        </p:nvSpPr>
        <p:spPr>
          <a:xfrm>
            <a:off x="5592763" y="6386513"/>
            <a:ext cx="4279900" cy="33655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F096920E-427F-4707-9D4F-348ADB023D27}" type="slidenum">
              <a:rPr lang="en-US" altLang="en-US"/>
              <a:pPr/>
              <a:t>‹#›</a:t>
            </a:fld>
            <a:endParaRPr lang="en-US" altLang="en-US" dirty="0"/>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14581EAB-B754-4A1A-92C3-32CF711E7EBF}"/>
              </a:ext>
            </a:extLst>
          </p:cNvPr>
          <p:cNvSpPr>
            <a:spLocks noGrp="1"/>
          </p:cNvSpPr>
          <p:nvPr>
            <p:ph type="hdr" sz="quarter"/>
          </p:nvPr>
        </p:nvSpPr>
        <p:spPr>
          <a:xfrm>
            <a:off x="0" y="0"/>
            <a:ext cx="4278313" cy="336550"/>
          </a:xfrm>
          <a:prstGeom prst="rect">
            <a:avLst/>
          </a:prstGeom>
        </p:spPr>
        <p:txBody>
          <a:bodyPr vert="horz" lIns="91440" tIns="45720" rIns="91440" bIns="45720" rtlCol="0"/>
          <a:lstStyle>
            <a:lvl1pPr algn="l">
              <a:defRPr sz="1200">
                <a:latin typeface="Calibri" charset="0"/>
                <a:ea typeface="MS PGothic" charset="0"/>
                <a:cs typeface="MS PGothic" charset="0"/>
              </a:defRPr>
            </a:lvl1pPr>
          </a:lstStyle>
          <a:p>
            <a:pPr>
              <a:defRPr/>
            </a:pPr>
            <a:endParaRPr lang="en-US" dirty="0"/>
          </a:p>
        </p:txBody>
      </p:sp>
      <p:sp>
        <p:nvSpPr>
          <p:cNvPr id="3" name="Date Placeholder 2">
            <a:extLst>
              <a:ext uri="{FF2B5EF4-FFF2-40B4-BE49-F238E27FC236}">
                <a16:creationId xmlns:a16="http://schemas.microsoft.com/office/drawing/2014/main" id="{F7600B7E-D9F2-445E-AAA1-0B87261745A0}"/>
              </a:ext>
            </a:extLst>
          </p:cNvPr>
          <p:cNvSpPr>
            <a:spLocks noGrp="1"/>
          </p:cNvSpPr>
          <p:nvPr>
            <p:ph type="dt" idx="1"/>
          </p:nvPr>
        </p:nvSpPr>
        <p:spPr>
          <a:xfrm>
            <a:off x="5592763" y="0"/>
            <a:ext cx="4279900" cy="336550"/>
          </a:xfrm>
          <a:prstGeom prst="rect">
            <a:avLst/>
          </a:prstGeom>
        </p:spPr>
        <p:txBody>
          <a:bodyPr vert="horz" lIns="91440" tIns="45720" rIns="91440" bIns="45720" rtlCol="0"/>
          <a:lstStyle>
            <a:lvl1pPr algn="r">
              <a:defRPr sz="1200">
                <a:latin typeface="Calibri" charset="0"/>
                <a:ea typeface="MS PGothic" charset="0"/>
                <a:cs typeface="MS PGothic" charset="0"/>
              </a:defRPr>
            </a:lvl1pPr>
          </a:lstStyle>
          <a:p>
            <a:pPr>
              <a:defRPr/>
            </a:pPr>
            <a:fld id="{CC363FFB-3A2E-444A-91BE-DC94F01F997F}" type="datetimeFigureOut">
              <a:rPr lang="en-US"/>
              <a:pPr>
                <a:defRPr/>
              </a:pPr>
              <a:t>5/4/2021</a:t>
            </a:fld>
            <a:endParaRPr lang="en-US" dirty="0"/>
          </a:p>
        </p:txBody>
      </p:sp>
      <p:sp>
        <p:nvSpPr>
          <p:cNvPr id="4" name="Slide Image Placeholder 3">
            <a:extLst>
              <a:ext uri="{FF2B5EF4-FFF2-40B4-BE49-F238E27FC236}">
                <a16:creationId xmlns:a16="http://schemas.microsoft.com/office/drawing/2014/main" id="{6F2BF5BF-C2F8-406C-881E-ECB4B4841212}"/>
              </a:ext>
            </a:extLst>
          </p:cNvPr>
          <p:cNvSpPr>
            <a:spLocks noGrp="1" noRot="1" noChangeAspect="1"/>
          </p:cNvSpPr>
          <p:nvPr>
            <p:ph type="sldImg" idx="2"/>
          </p:nvPr>
        </p:nvSpPr>
        <p:spPr>
          <a:xfrm>
            <a:off x="3255963" y="504825"/>
            <a:ext cx="3362325" cy="2520950"/>
          </a:xfrm>
          <a:prstGeom prst="rect">
            <a:avLst/>
          </a:prstGeom>
          <a:noFill/>
          <a:ln w="12700">
            <a:solidFill>
              <a:prstClr val="black"/>
            </a:solidFill>
          </a:ln>
        </p:spPr>
        <p:txBody>
          <a:bodyPr vert="horz" lIns="91440" tIns="45720" rIns="91440" bIns="45720" rtlCol="0" anchor="ctr"/>
          <a:lstStyle/>
          <a:p>
            <a:pPr lvl="0"/>
            <a:endParaRPr lang="en-US" noProof="0" dirty="0"/>
          </a:p>
        </p:txBody>
      </p:sp>
      <p:sp>
        <p:nvSpPr>
          <p:cNvPr id="5" name="Notes Placeholder 4">
            <a:extLst>
              <a:ext uri="{FF2B5EF4-FFF2-40B4-BE49-F238E27FC236}">
                <a16:creationId xmlns:a16="http://schemas.microsoft.com/office/drawing/2014/main" id="{70B515EE-0D7C-4D74-AEF2-0ECAD39E48F7}"/>
              </a:ext>
            </a:extLst>
          </p:cNvPr>
          <p:cNvSpPr>
            <a:spLocks noGrp="1"/>
          </p:cNvSpPr>
          <p:nvPr>
            <p:ph type="body" sz="quarter" idx="3"/>
          </p:nvPr>
        </p:nvSpPr>
        <p:spPr>
          <a:xfrm>
            <a:off x="987425" y="3194050"/>
            <a:ext cx="7899400" cy="3025775"/>
          </a:xfrm>
          <a:prstGeom prst="rect">
            <a:avLst/>
          </a:prstGeom>
        </p:spPr>
        <p:txBody>
          <a:bodyPr vert="horz" lIns="91440" tIns="45720" rIns="91440" bIns="45720" rtlCol="0"/>
          <a:lstStyle/>
          <a:p>
            <a:pPr lvl="0"/>
            <a:r>
              <a:rPr lang="it-IT" noProof="0"/>
              <a:t>Click to edit Master text styles</a:t>
            </a:r>
          </a:p>
          <a:p>
            <a:pPr lvl="1"/>
            <a:r>
              <a:rPr lang="it-IT" noProof="0"/>
              <a:t>Second level</a:t>
            </a:r>
          </a:p>
          <a:p>
            <a:pPr lvl="2"/>
            <a:r>
              <a:rPr lang="it-IT" noProof="0"/>
              <a:t>Third level</a:t>
            </a:r>
          </a:p>
          <a:p>
            <a:pPr lvl="3"/>
            <a:r>
              <a:rPr lang="it-IT" noProof="0"/>
              <a:t>Fourth level</a:t>
            </a:r>
          </a:p>
          <a:p>
            <a:pPr lvl="4"/>
            <a:r>
              <a:rPr lang="it-IT" noProof="0"/>
              <a:t>Fifth level</a:t>
            </a:r>
            <a:endParaRPr lang="en-US" noProof="0"/>
          </a:p>
        </p:txBody>
      </p:sp>
      <p:sp>
        <p:nvSpPr>
          <p:cNvPr id="6" name="Footer Placeholder 5">
            <a:extLst>
              <a:ext uri="{FF2B5EF4-FFF2-40B4-BE49-F238E27FC236}">
                <a16:creationId xmlns:a16="http://schemas.microsoft.com/office/drawing/2014/main" id="{87186DD0-24FA-4137-AA2A-4C074DE9F713}"/>
              </a:ext>
            </a:extLst>
          </p:cNvPr>
          <p:cNvSpPr>
            <a:spLocks noGrp="1"/>
          </p:cNvSpPr>
          <p:nvPr>
            <p:ph type="ftr" sz="quarter" idx="4"/>
          </p:nvPr>
        </p:nvSpPr>
        <p:spPr>
          <a:xfrm>
            <a:off x="0" y="6386513"/>
            <a:ext cx="4278313" cy="336550"/>
          </a:xfrm>
          <a:prstGeom prst="rect">
            <a:avLst/>
          </a:prstGeom>
        </p:spPr>
        <p:txBody>
          <a:bodyPr vert="horz" lIns="91440" tIns="45720" rIns="91440" bIns="45720" rtlCol="0" anchor="b"/>
          <a:lstStyle>
            <a:lvl1pPr algn="l">
              <a:defRPr sz="1200">
                <a:latin typeface="Calibri" charset="0"/>
                <a:ea typeface="MS PGothic" charset="0"/>
                <a:cs typeface="MS PGothic" charset="0"/>
              </a:defRPr>
            </a:lvl1pPr>
          </a:lstStyle>
          <a:p>
            <a:pPr>
              <a:defRPr/>
            </a:pPr>
            <a:endParaRPr lang="en-US" dirty="0"/>
          </a:p>
        </p:txBody>
      </p:sp>
      <p:sp>
        <p:nvSpPr>
          <p:cNvPr id="7" name="Slide Number Placeholder 6">
            <a:extLst>
              <a:ext uri="{FF2B5EF4-FFF2-40B4-BE49-F238E27FC236}">
                <a16:creationId xmlns:a16="http://schemas.microsoft.com/office/drawing/2014/main" id="{6C963AC3-BF7B-4940-B3BB-E221C26043BE}"/>
              </a:ext>
            </a:extLst>
          </p:cNvPr>
          <p:cNvSpPr>
            <a:spLocks noGrp="1"/>
          </p:cNvSpPr>
          <p:nvPr>
            <p:ph type="sldNum" sz="quarter" idx="5"/>
          </p:nvPr>
        </p:nvSpPr>
        <p:spPr>
          <a:xfrm>
            <a:off x="5592763" y="6386513"/>
            <a:ext cx="4279900" cy="33655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C517488A-2FD4-4187-AAA7-AE40009BFB6A}" type="slidenum">
              <a:rPr lang="en-US" altLang="en-US"/>
              <a:pPr/>
              <a:t>‹#›</a:t>
            </a:fld>
            <a:endParaRPr lang="en-US" altLang="en-US" dirty="0"/>
          </a:p>
        </p:txBody>
      </p:sp>
    </p:spTree>
    <p:extLst>
      <p:ext uri="{BB962C8B-B14F-4D97-AF65-F5344CB8AC3E}">
        <p14:creationId xmlns:p14="http://schemas.microsoft.com/office/powerpoint/2010/main" val="745442361"/>
      </p:ext>
    </p:extLst>
  </p:cSld>
  <p:clrMap bg1="lt1" tx1="dk1" bg2="lt2" tx2="dk2" accent1="accent1" accent2="accent2" accent3="accent3" accent4="accent4" accent5="accent5" accent6="accent6" hlink="hlink" folHlink="folHlink"/>
  <p:notesStyle>
    <a:lvl1pPr algn="l" defTabSz="457200" rtl="0" eaLnBrk="0" fontAlgn="base" hangingPunct="0">
      <a:spcBef>
        <a:spcPct val="30000"/>
      </a:spcBef>
      <a:spcAft>
        <a:spcPct val="0"/>
      </a:spcAft>
      <a:defRPr sz="1200" kern="1200">
        <a:solidFill>
          <a:schemeClr val="tx1"/>
        </a:solidFill>
        <a:latin typeface="+mn-lt"/>
        <a:ea typeface="MS PGothic" pitchFamily="34" charset="-128"/>
        <a:cs typeface="ＭＳ Ｐゴシック" charset="0"/>
      </a:defRPr>
    </a:lvl1pPr>
    <a:lvl2pPr marL="457200" algn="l" defTabSz="457200" rtl="0" eaLnBrk="0" fontAlgn="base" hangingPunct="0">
      <a:spcBef>
        <a:spcPct val="30000"/>
      </a:spcBef>
      <a:spcAft>
        <a:spcPct val="0"/>
      </a:spcAft>
      <a:defRPr sz="1200" kern="1200">
        <a:solidFill>
          <a:schemeClr val="tx1"/>
        </a:solidFill>
        <a:latin typeface="+mn-lt"/>
        <a:ea typeface="MS PGothic" pitchFamily="34" charset="-128"/>
        <a:cs typeface="+mn-cs"/>
      </a:defRPr>
    </a:lvl2pPr>
    <a:lvl3pPr marL="914400" algn="l" defTabSz="457200" rtl="0" eaLnBrk="0" fontAlgn="base" hangingPunct="0">
      <a:spcBef>
        <a:spcPct val="30000"/>
      </a:spcBef>
      <a:spcAft>
        <a:spcPct val="0"/>
      </a:spcAft>
      <a:defRPr sz="1200" kern="1200">
        <a:solidFill>
          <a:schemeClr val="tx1"/>
        </a:solidFill>
        <a:latin typeface="+mn-lt"/>
        <a:ea typeface="MS PGothic" pitchFamily="34" charset="-128"/>
        <a:cs typeface="+mn-cs"/>
      </a:defRPr>
    </a:lvl3pPr>
    <a:lvl4pPr marL="1371600" algn="l" defTabSz="457200" rtl="0" eaLnBrk="0" fontAlgn="base" hangingPunct="0">
      <a:spcBef>
        <a:spcPct val="30000"/>
      </a:spcBef>
      <a:spcAft>
        <a:spcPct val="0"/>
      </a:spcAft>
      <a:defRPr sz="1200" kern="1200">
        <a:solidFill>
          <a:schemeClr val="tx1"/>
        </a:solidFill>
        <a:latin typeface="+mn-lt"/>
        <a:ea typeface="MS PGothic" pitchFamily="34" charset="-128"/>
        <a:cs typeface="+mn-cs"/>
      </a:defRPr>
    </a:lvl4pPr>
    <a:lvl5pPr marL="1828800" algn="l" defTabSz="457200" rtl="0" eaLnBrk="0" fontAlgn="base" hangingPunct="0">
      <a:spcBef>
        <a:spcPct val="30000"/>
      </a:spcBef>
      <a:spcAft>
        <a:spcPct val="0"/>
      </a:spcAft>
      <a:defRPr sz="1200" kern="1200">
        <a:solidFill>
          <a:schemeClr val="tx1"/>
        </a:solidFill>
        <a:latin typeface="+mn-lt"/>
        <a:ea typeface="MS PGothic" pitchFamily="34"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8" Type="http://schemas.openxmlformats.org/officeDocument/2006/relationships/hyperlink" Target="https://en.wikipedia.org/wiki/Network_security" TargetMode="External"/><Relationship Id="rId3" Type="http://schemas.openxmlformats.org/officeDocument/2006/relationships/hyperlink" Target="https://en.wikipedia.org/wiki/Spyware" TargetMode="External"/><Relationship Id="rId7" Type="http://schemas.openxmlformats.org/officeDocument/2006/relationships/hyperlink" Target="https://en.wikipedia.org/wiki/Confidentiality" TargetMode="External"/><Relationship Id="rId2" Type="http://schemas.openxmlformats.org/officeDocument/2006/relationships/slide" Target="../slides/slide117.xml"/><Relationship Id="rId1" Type="http://schemas.openxmlformats.org/officeDocument/2006/relationships/notesMaster" Target="../notesMasters/notesMaster1.xml"/><Relationship Id="rId6" Type="http://schemas.openxmlformats.org/officeDocument/2006/relationships/hyperlink" Target="https://en.wikipedia.org/wiki/Identity_theft" TargetMode="External"/><Relationship Id="rId5" Type="http://schemas.openxmlformats.org/officeDocument/2006/relationships/hyperlink" Target="https://en.wikipedia.org/wiki/Social_engineering_(computer_security)" TargetMode="External"/><Relationship Id="rId4" Type="http://schemas.openxmlformats.org/officeDocument/2006/relationships/hyperlink" Target="https://en.wikipedia.org/wiki/Adware" TargetMode="External"/></Relationships>
</file>

<file path=ppt/notesSlides/_rels/notesSlide113.xml.rels><?xml version="1.0" encoding="UTF-8" standalone="yes"?>
<Relationships xmlns="http://schemas.openxmlformats.org/package/2006/relationships"><Relationship Id="rId3" Type="http://schemas.openxmlformats.org/officeDocument/2006/relationships/hyperlink" Target="https://blog.malwarebytes.com/glossary/adware/" TargetMode="External"/><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116.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117.xml.rels><?xml version="1.0" encoding="UTF-8" standalone="yes"?>
<Relationships xmlns="http://schemas.openxmlformats.org/package/2006/relationships"><Relationship Id="rId3" Type="http://schemas.openxmlformats.org/officeDocument/2006/relationships/hyperlink" Target="https://www.bankmycell.com/blog/how-many-phones-are-in-the-world" TargetMode="External"/><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118.xml.rels><?xml version="1.0" encoding="UTF-8" standalone="yes"?>
<Relationships xmlns="http://schemas.openxmlformats.org/package/2006/relationships"><Relationship Id="rId3" Type="http://schemas.openxmlformats.org/officeDocument/2006/relationships/hyperlink" Target="https://www.rsa.com/content/dam/premium/en/white-paper/2018-current-state-of-cybercrime.pdf" TargetMode="External"/><Relationship Id="rId2" Type="http://schemas.openxmlformats.org/officeDocument/2006/relationships/slide" Target="../slides/slide123.xml"/><Relationship Id="rId1" Type="http://schemas.openxmlformats.org/officeDocument/2006/relationships/notesMaster" Target="../notesMasters/notesMaster1.xml"/></Relationships>
</file>

<file path=ppt/notesSlides/_rels/notesSlide119.xml.rels><?xml version="1.0" encoding="UTF-8" standalone="yes"?>
<Relationships xmlns="http://schemas.openxmlformats.org/package/2006/relationships"><Relationship Id="rId3" Type="http://schemas.openxmlformats.org/officeDocument/2006/relationships/hyperlink" Target="https://www.ey.com/en_gl/advisory/global-information-security-survey-2018-2019" TargetMode="External"/><Relationship Id="rId2" Type="http://schemas.openxmlformats.org/officeDocument/2006/relationships/slide" Target="../slides/slide124.xml"/><Relationship Id="rId1" Type="http://schemas.openxmlformats.org/officeDocument/2006/relationships/notesMaster" Target="../notesMasters/notesMaster1.xml"/><Relationship Id="rId4" Type="http://schemas.openxmlformats.org/officeDocument/2006/relationships/hyperlink" Target="https://enterprise.verizon.com/resources/reports/dbir/" TargetMode="Externa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0.xml.rels><?xml version="1.0" encoding="UTF-8" standalone="yes"?>
<Relationships xmlns="http://schemas.openxmlformats.org/package/2006/relationships"><Relationship Id="rId3" Type="http://schemas.openxmlformats.org/officeDocument/2006/relationships/hyperlink" Target="https://www.ey.com/en_gl/advisory/global-information-security-survey-2018-2019" TargetMode="External"/><Relationship Id="rId2" Type="http://schemas.openxmlformats.org/officeDocument/2006/relationships/slide" Target="../slides/slide125.xml"/><Relationship Id="rId1" Type="http://schemas.openxmlformats.org/officeDocument/2006/relationships/notesMaster" Target="../notesMasters/notesMaster1.xml"/><Relationship Id="rId4" Type="http://schemas.openxmlformats.org/officeDocument/2006/relationships/hyperlink" Target="https://enterprise.verizon.com/resources/reports/dbir/" TargetMode="External"/></Relationships>
</file>

<file path=ppt/notesSlides/_rels/notesSlide121.xml.rels><?xml version="1.0" encoding="UTF-8" standalone="yes"?>
<Relationships xmlns="http://schemas.openxmlformats.org/package/2006/relationships"><Relationship Id="rId2" Type="http://schemas.openxmlformats.org/officeDocument/2006/relationships/slide" Target="../slides/slide126.xml"/><Relationship Id="rId1" Type="http://schemas.openxmlformats.org/officeDocument/2006/relationships/notesMaster" Target="../notesMasters/notesMaster1.xml"/></Relationships>
</file>

<file path=ppt/notesSlides/_rels/notesSlide122.xml.rels><?xml version="1.0" encoding="UTF-8" standalone="yes"?>
<Relationships xmlns="http://schemas.openxmlformats.org/package/2006/relationships"><Relationship Id="rId2" Type="http://schemas.openxmlformats.org/officeDocument/2006/relationships/slide" Target="../slides/slide127.xml"/><Relationship Id="rId1" Type="http://schemas.openxmlformats.org/officeDocument/2006/relationships/notesMaster" Target="../notesMasters/notesMaster1.xml"/></Relationships>
</file>

<file path=ppt/notesSlides/_rels/notesSlide123.xml.rels><?xml version="1.0" encoding="UTF-8" standalone="yes"?>
<Relationships xmlns="http://schemas.openxmlformats.org/package/2006/relationships"><Relationship Id="rId2" Type="http://schemas.openxmlformats.org/officeDocument/2006/relationships/slide" Target="../slides/slide128.xml"/><Relationship Id="rId1" Type="http://schemas.openxmlformats.org/officeDocument/2006/relationships/notesMaster" Target="../notesMasters/notesMaster1.xml"/></Relationships>
</file>

<file path=ppt/notesSlides/_rels/notesSlide124.xml.rels><?xml version="1.0" encoding="UTF-8" standalone="yes"?>
<Relationships xmlns="http://schemas.openxmlformats.org/package/2006/relationships"><Relationship Id="rId2" Type="http://schemas.openxmlformats.org/officeDocument/2006/relationships/slide" Target="../slides/slide129.xml"/><Relationship Id="rId1" Type="http://schemas.openxmlformats.org/officeDocument/2006/relationships/notesMaster" Target="../notesMasters/notesMaster1.xml"/></Relationships>
</file>

<file path=ppt/notesSlides/_rels/notesSlide125.xml.rels><?xml version="1.0" encoding="UTF-8" standalone="yes"?>
<Relationships xmlns="http://schemas.openxmlformats.org/package/2006/relationships"><Relationship Id="rId2" Type="http://schemas.openxmlformats.org/officeDocument/2006/relationships/slide" Target="../slides/slide130.xml"/><Relationship Id="rId1" Type="http://schemas.openxmlformats.org/officeDocument/2006/relationships/notesMaster" Target="../notesMasters/notesMaster1.xml"/></Relationships>
</file>

<file path=ppt/notesSlides/_rels/notesSlide126.xml.rels><?xml version="1.0" encoding="UTF-8" standalone="yes"?>
<Relationships xmlns="http://schemas.openxmlformats.org/package/2006/relationships"><Relationship Id="rId2" Type="http://schemas.openxmlformats.org/officeDocument/2006/relationships/slide" Target="../slides/slide131.xml"/><Relationship Id="rId1" Type="http://schemas.openxmlformats.org/officeDocument/2006/relationships/notesMaster" Target="../notesMasters/notesMaster1.xml"/></Relationships>
</file>

<file path=ppt/notesSlides/_rels/notesSlide127.xml.rels><?xml version="1.0" encoding="UTF-8" standalone="yes"?>
<Relationships xmlns="http://schemas.openxmlformats.org/package/2006/relationships"><Relationship Id="rId2" Type="http://schemas.openxmlformats.org/officeDocument/2006/relationships/slide" Target="../slides/slide132.xml"/><Relationship Id="rId1" Type="http://schemas.openxmlformats.org/officeDocument/2006/relationships/notesMaster" Target="../notesMasters/notesMaster1.xml"/></Relationships>
</file>

<file path=ppt/notesSlides/_rels/notesSlide128.xml.rels><?xml version="1.0" encoding="UTF-8" standalone="yes"?>
<Relationships xmlns="http://schemas.openxmlformats.org/package/2006/relationships"><Relationship Id="rId3" Type="http://schemas.openxmlformats.org/officeDocument/2006/relationships/hyperlink" Target="https://www.getsafeonline.org/business-blog/five-notable-examples-of-advanced-persistent-threat-apt-attacks/" TargetMode="External"/><Relationship Id="rId2" Type="http://schemas.openxmlformats.org/officeDocument/2006/relationships/slide" Target="../slides/slide133.xml"/><Relationship Id="rId1" Type="http://schemas.openxmlformats.org/officeDocument/2006/relationships/notesMaster" Target="../notesMasters/notesMaster1.xml"/></Relationships>
</file>

<file path=ppt/notesSlides/_rels/notesSlide129.xml.rels><?xml version="1.0" encoding="UTF-8" standalone="yes"?>
<Relationships xmlns="http://schemas.openxmlformats.org/package/2006/relationships"><Relationship Id="rId2" Type="http://schemas.openxmlformats.org/officeDocument/2006/relationships/slide" Target="../slides/slide13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0.xml.rels><?xml version="1.0" encoding="UTF-8" standalone="yes"?>
<Relationships xmlns="http://schemas.openxmlformats.org/package/2006/relationships"><Relationship Id="rId2" Type="http://schemas.openxmlformats.org/officeDocument/2006/relationships/slide" Target="../slides/slide135.xml"/><Relationship Id="rId1" Type="http://schemas.openxmlformats.org/officeDocument/2006/relationships/notesMaster" Target="../notesMasters/notesMaster1.xml"/></Relationships>
</file>

<file path=ppt/notesSlides/_rels/notesSlide131.xml.rels><?xml version="1.0" encoding="UTF-8" standalone="yes"?>
<Relationships xmlns="http://schemas.openxmlformats.org/package/2006/relationships"><Relationship Id="rId2" Type="http://schemas.openxmlformats.org/officeDocument/2006/relationships/slide" Target="../slides/slide136.xml"/><Relationship Id="rId1" Type="http://schemas.openxmlformats.org/officeDocument/2006/relationships/notesMaster" Target="../notesMasters/notesMaster1.xml"/></Relationships>
</file>

<file path=ppt/notesSlides/_rels/notesSlide132.xml.rels><?xml version="1.0" encoding="UTF-8" standalone="yes"?>
<Relationships xmlns="http://schemas.openxmlformats.org/package/2006/relationships"><Relationship Id="rId2" Type="http://schemas.openxmlformats.org/officeDocument/2006/relationships/slide" Target="../slides/slide137.xml"/><Relationship Id="rId1" Type="http://schemas.openxmlformats.org/officeDocument/2006/relationships/notesMaster" Target="../notesMasters/notesMaster1.xml"/></Relationships>
</file>

<file path=ppt/notesSlides/_rels/notesSlide133.xml.rels><?xml version="1.0" encoding="UTF-8" standalone="yes"?>
<Relationships xmlns="http://schemas.openxmlformats.org/package/2006/relationships"><Relationship Id="rId2" Type="http://schemas.openxmlformats.org/officeDocument/2006/relationships/slide" Target="../slides/slide13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3" Type="http://schemas.openxmlformats.org/officeDocument/2006/relationships/hyperlink" Target="https://www.unodc.org/unodc/en/cybercrime/global-programme-cybercrime.html" TargetMode="External"/><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8" Type="http://schemas.openxmlformats.org/officeDocument/2006/relationships/hyperlink" Target="https://ec.europa.eu/home-affairs/what-we-do/policies/organized-crime-and-human-trafficking/e-evidence_en" TargetMode="External"/><Relationship Id="rId3" Type="http://schemas.openxmlformats.org/officeDocument/2006/relationships/hyperlink" Target="https://ec.europa.eu/home-affairs/what-we-do/policies/cybercrime_en" TargetMode="External"/><Relationship Id="rId7" Type="http://schemas.openxmlformats.org/officeDocument/2006/relationships/hyperlink" Target="http://eur-lex.europa.eu/LexUriServ/LexUriServ.do?uri=OJ:L:2013:218:0008:0014:EN:PDF" TargetMode="External"/><Relationship Id="rId12" Type="http://schemas.openxmlformats.org/officeDocument/2006/relationships/hyperlink" Target="https://gac.icann.org/working-group/gac-public-safety-working-group-pswg" TargetMode="External"/><Relationship Id="rId2" Type="http://schemas.openxmlformats.org/officeDocument/2006/relationships/slide" Target="../slides/slide39.xml"/><Relationship Id="rId1" Type="http://schemas.openxmlformats.org/officeDocument/2006/relationships/notesMaster" Target="../notesMasters/notesMaster1.xml"/><Relationship Id="rId6" Type="http://schemas.openxmlformats.org/officeDocument/2006/relationships/hyperlink" Target="http://eur-lex.europa.eu/legal-content/EN/TXT/?qid=1486726102713&amp;uri=CELEX:52016DC0872" TargetMode="External"/><Relationship Id="rId11" Type="http://schemas.openxmlformats.org/officeDocument/2006/relationships/hyperlink" Target="https://ec.europa.eu/home-affairs/what-we-do/policies/organized-crime-and-human-trafficking/global-alliance-against-child-abuse_en" TargetMode="External"/><Relationship Id="rId5" Type="http://schemas.openxmlformats.org/officeDocument/2006/relationships/hyperlink" Target="http://eur-lex.europa.eu/legal-content/EN/TXT/?qid=1486726102713&amp;uri=CELEX:52016DC0871" TargetMode="External"/><Relationship Id="rId10" Type="http://schemas.openxmlformats.org/officeDocument/2006/relationships/hyperlink" Target="https://www.europol.europa.eu/about-europol/european-cybercrime-centre-ec3" TargetMode="External"/><Relationship Id="rId4" Type="http://schemas.openxmlformats.org/officeDocument/2006/relationships/hyperlink" Target="http://eur-lex.europa.eu/legal-content/EN/TXT/?uri=CELEX:32011L0093" TargetMode="External"/><Relationship Id="rId9" Type="http://schemas.openxmlformats.org/officeDocument/2006/relationships/hyperlink" Target="https://eur-lex.europa.eu/legal-content/EN/TXT/?uri=uriserv:OJ.L_.2019.123.01.0018.01.ENG" TargetMode="Externa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3" Type="http://schemas.openxmlformats.org/officeDocument/2006/relationships/hyperlink" Target="http://conventions.coe.int/Treaty/Commun/QueVoulezVous.asp?NT=185&amp;CM=8&amp;DF=&amp;CL=ENG" TargetMode="External"/><Relationship Id="rId2" Type="http://schemas.openxmlformats.org/officeDocument/2006/relationships/slide" Target="../slides/slide44.xml"/><Relationship Id="rId1" Type="http://schemas.openxmlformats.org/officeDocument/2006/relationships/notesMaster" Target="../notesMasters/notesMaster1.xml"/><Relationship Id="rId4" Type="http://schemas.openxmlformats.org/officeDocument/2006/relationships/hyperlink" Target="http://www.coe.int/tcy" TargetMode="Externa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3" Type="http://schemas.openxmlformats.org/officeDocument/2006/relationships/hyperlink" Target="http://www.combattingcybercrime.org/" TargetMode="External"/><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8" Type="http://schemas.openxmlformats.org/officeDocument/2006/relationships/hyperlink" Target="https://en.wikipedia.org/wiki/Denial-of-service_attack" TargetMode="External"/><Relationship Id="rId13" Type="http://schemas.openxmlformats.org/officeDocument/2006/relationships/hyperlink" Target="https://en.wikipedia.org/wiki/Blackmail" TargetMode="External"/><Relationship Id="rId3" Type="http://schemas.openxmlformats.org/officeDocument/2006/relationships/hyperlink" Target="https://en.wikipedia.org/wiki/Computing" TargetMode="External"/><Relationship Id="rId7" Type="http://schemas.openxmlformats.org/officeDocument/2006/relationships/hyperlink" Target="https://en.wikipedia.org/wiki/User_(computing)" TargetMode="External"/><Relationship Id="rId12" Type="http://schemas.openxmlformats.org/officeDocument/2006/relationships/hyperlink" Target="https://en.wikipedia.org/wiki/Revenge" TargetMode="External"/><Relationship Id="rId2" Type="http://schemas.openxmlformats.org/officeDocument/2006/relationships/slide" Target="../slides/slide59.xml"/><Relationship Id="rId1" Type="http://schemas.openxmlformats.org/officeDocument/2006/relationships/notesMaster" Target="../notesMasters/notesMaster1.xml"/><Relationship Id="rId6" Type="http://schemas.openxmlformats.org/officeDocument/2006/relationships/hyperlink" Target="https://en.wikipedia.org/wiki/Network_service" TargetMode="External"/><Relationship Id="rId11" Type="http://schemas.openxmlformats.org/officeDocument/2006/relationships/hyperlink" Target="https://en.wikipedia.org/wiki/Web_server" TargetMode="External"/><Relationship Id="rId5" Type="http://schemas.openxmlformats.org/officeDocument/2006/relationships/hyperlink" Target="https://en.wikipedia.org/wiki/Host_(network)" TargetMode="External"/><Relationship Id="rId10" Type="http://schemas.openxmlformats.org/officeDocument/2006/relationships/hyperlink" Target="https://en.wikipedia.org/wiki/Payment_gateway" TargetMode="External"/><Relationship Id="rId4" Type="http://schemas.openxmlformats.org/officeDocument/2006/relationships/hyperlink" Target="https://en.wikipedia.org/wiki/Internet" TargetMode="External"/><Relationship Id="rId9" Type="http://schemas.openxmlformats.org/officeDocument/2006/relationships/hyperlink" Target="https://en.wikipedia.org/wiki/Credit_card" TargetMode="External"/><Relationship Id="rId14" Type="http://schemas.openxmlformats.org/officeDocument/2006/relationships/hyperlink" Target="https://en.wikipedia.org/wiki/Activism" TargetMode="External"/></Relationships>
</file>

<file path=ppt/notesSlides/_rels/notesSlide57.xml.rels><?xml version="1.0" encoding="UTF-8" standalone="yes"?>
<Relationships xmlns="http://schemas.openxmlformats.org/package/2006/relationships"><Relationship Id="rId8" Type="http://schemas.openxmlformats.org/officeDocument/2006/relationships/hyperlink" Target="https://en.wikipedia.org/wiki/Denial-of-service_attack" TargetMode="External"/><Relationship Id="rId13" Type="http://schemas.openxmlformats.org/officeDocument/2006/relationships/hyperlink" Target="https://en.wikipedia.org/wiki/Blackmail" TargetMode="External"/><Relationship Id="rId3" Type="http://schemas.openxmlformats.org/officeDocument/2006/relationships/hyperlink" Target="https://en.wikipedia.org/wiki/Computing" TargetMode="External"/><Relationship Id="rId7" Type="http://schemas.openxmlformats.org/officeDocument/2006/relationships/hyperlink" Target="https://en.wikipedia.org/wiki/User_(computing)" TargetMode="External"/><Relationship Id="rId12" Type="http://schemas.openxmlformats.org/officeDocument/2006/relationships/hyperlink" Target="https://en.wikipedia.org/wiki/Revenge" TargetMode="External"/><Relationship Id="rId2" Type="http://schemas.openxmlformats.org/officeDocument/2006/relationships/slide" Target="../slides/slide60.xml"/><Relationship Id="rId1" Type="http://schemas.openxmlformats.org/officeDocument/2006/relationships/notesMaster" Target="../notesMasters/notesMaster1.xml"/><Relationship Id="rId6" Type="http://schemas.openxmlformats.org/officeDocument/2006/relationships/hyperlink" Target="https://en.wikipedia.org/wiki/Network_service" TargetMode="External"/><Relationship Id="rId11" Type="http://schemas.openxmlformats.org/officeDocument/2006/relationships/hyperlink" Target="https://en.wikipedia.org/wiki/Web_server" TargetMode="External"/><Relationship Id="rId5" Type="http://schemas.openxmlformats.org/officeDocument/2006/relationships/hyperlink" Target="https://en.wikipedia.org/wiki/Host_(network)" TargetMode="External"/><Relationship Id="rId10" Type="http://schemas.openxmlformats.org/officeDocument/2006/relationships/hyperlink" Target="https://en.wikipedia.org/wiki/Payment_gateway" TargetMode="External"/><Relationship Id="rId4" Type="http://schemas.openxmlformats.org/officeDocument/2006/relationships/hyperlink" Target="https://en.wikipedia.org/wiki/Internet" TargetMode="External"/><Relationship Id="rId9" Type="http://schemas.openxmlformats.org/officeDocument/2006/relationships/hyperlink" Target="https://en.wikipedia.org/wiki/Credit_card" TargetMode="External"/><Relationship Id="rId14" Type="http://schemas.openxmlformats.org/officeDocument/2006/relationships/hyperlink" Target="https://en.wikipedia.org/wiki/Activism" TargetMode="External"/></Relationships>
</file>

<file path=ppt/notesSlides/_rels/notesSlide58.xml.rels><?xml version="1.0" encoding="UTF-8" standalone="yes"?>
<Relationships xmlns="http://schemas.openxmlformats.org/package/2006/relationships"><Relationship Id="rId3" Type="http://schemas.openxmlformats.org/officeDocument/2006/relationships/hyperlink" Target="https://community.norton.com/en/blogs/norton-protection-blog/what-are-malicious-websites-and-drive-downloads" TargetMode="External"/><Relationship Id="rId2" Type="http://schemas.openxmlformats.org/officeDocument/2006/relationships/slide" Target="../slides/slide61.xml"/><Relationship Id="rId1" Type="http://schemas.openxmlformats.org/officeDocument/2006/relationships/notesMaster" Target="../notesMasters/notesMaster1.xml"/><Relationship Id="rId4" Type="http://schemas.openxmlformats.org/officeDocument/2006/relationships/hyperlink" Target="https://community.norton.com/en/blogs/norton-protection-blog/what-social-engineering" TargetMode="Externa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3" Type="http://schemas.openxmlformats.org/officeDocument/2006/relationships/hyperlink" Target="https://www.washingtonpost.com/world/national-security/stuxnet-was-work-of-us-and-israeli-experts-officials-say/2012/06/01/gJQAlnEy6U_story.html?utm_term=.fdd6cf609400" TargetMode="External"/><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3" Type="http://schemas.openxmlformats.org/officeDocument/2006/relationships/hyperlink" Target="https://www.investopedia.com/news/nsa-worked-track-down-bitcoin-users-snowden-papers-reveal/" TargetMode="External"/><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tr" b="0" i="0" u="none" baseline="0" dirty="0"/>
              <a:t>Bu oturumun süresi 90 dakikadır.</a:t>
            </a:r>
          </a:p>
        </p:txBody>
      </p:sp>
      <p:sp>
        <p:nvSpPr>
          <p:cNvPr id="4" name="Slide Number Placeholder 3"/>
          <p:cNvSpPr>
            <a:spLocks noGrp="1"/>
          </p:cNvSpPr>
          <p:nvPr>
            <p:ph type="sldNum" sz="quarter" idx="5"/>
          </p:nvPr>
        </p:nvSpPr>
        <p:spPr/>
        <p:txBody>
          <a:bodyPr/>
          <a:lstStyle/>
          <a:p>
            <a:pPr algn="l" rtl="0"/>
            <a:fld id="{C517488A-2FD4-4187-AAA7-AE40009BFB6A}" type="slidenum">
              <a:rPr/>
              <a:pPr algn="l" rtl="0"/>
              <a:t>1</a:t>
            </a:fld>
            <a:endParaRPr lang="tr" altLang="en-US"/>
          </a:p>
        </p:txBody>
      </p:sp>
    </p:spTree>
    <p:extLst>
      <p:ext uri="{BB962C8B-B14F-4D97-AF65-F5344CB8AC3E}">
        <p14:creationId xmlns:p14="http://schemas.microsoft.com/office/powerpoint/2010/main" val="157566411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tr" b="0" i="0" u="none" baseline="0"/>
              <a:t>Bilginin iletişim ağları aracılığıyla edinilmesi ve yayılmasına dayanan bir sosyal ve ekonomik kalkınma modeli olan bilgi toplumu, vatandaşların günlük yaşamına, iş yerlerine, evlerine ve boş zaman etkinliklerinin çoğuna nüfuz etmiş durumdadır.</a:t>
            </a:r>
            <a:endParaRPr lang="tr" altLang="en-US" dirty="0"/>
          </a:p>
          <a:p>
            <a:endParaRPr lang="tr" altLang="en-US" dirty="0"/>
          </a:p>
          <a:p>
            <a:pPr algn="l" rtl="0"/>
            <a:r>
              <a:rPr lang="tr" b="0" i="0" u="none" baseline="0"/>
              <a:t>Bu sosyal ve ekonomik ortamda dünyanın farklı yerlerindeki insanlar arasında fiziksel mesafeler yoktur. Çok iyi bilinen bazı istisnalar dışında, bu yeni "açık dünyada", İnternet sörfçüleri arasında potansiyel olarak siyasi sınırlar (devletlerin) yoktur. Burada, nerede depolandığından bağımsız olarak, herkes demokratik olarak bilgi edinebilir. Bu aynı zamanda tüm ekonomik aktörler arasında rekabet anlamına gelir.</a:t>
            </a:r>
          </a:p>
          <a:p>
            <a:endParaRPr lang="tr" sz="1200" kern="1200" dirty="0">
              <a:solidFill>
                <a:schemeClr val="tx1"/>
              </a:solidFill>
              <a:latin typeface="+mn-lt"/>
              <a:ea typeface="MS PGothic" pitchFamily="34" charset="-128"/>
              <a:cs typeface="ＭＳ Ｐゴシック" charset="0"/>
            </a:endParaRPr>
          </a:p>
          <a:p>
            <a:pPr algn="l" rtl="0" eaLnBrk="1" hangingPunct="1"/>
            <a:r>
              <a:rPr lang="tr" b="0" i="0" u="none" baseline="0"/>
              <a:t>Fiziksel mesafeler kalktı</a:t>
            </a:r>
          </a:p>
          <a:p>
            <a:pPr algn="l" rtl="0" eaLnBrk="1" hangingPunct="1"/>
            <a:r>
              <a:rPr lang="tr" b="0" i="0" u="none" baseline="0"/>
              <a:t>Siyasi sınırlar yok</a:t>
            </a:r>
          </a:p>
          <a:p>
            <a:pPr algn="l" rtl="0" eaLnBrk="1" hangingPunct="1"/>
            <a:r>
              <a:rPr lang="tr" b="0" i="0" u="none" baseline="0"/>
              <a:t>Bilgiler demokratik ve özgürce elde ediliyor</a:t>
            </a:r>
          </a:p>
          <a:p>
            <a:pPr algn="l" rtl="0" eaLnBrk="1" hangingPunct="1"/>
            <a:r>
              <a:rPr lang="tr" b="0" i="0" u="none" baseline="0"/>
              <a:t>Ekonomik aktörler arasında rekabet</a:t>
            </a:r>
          </a:p>
          <a:p>
            <a:pPr algn="l" rtl="0" eaLnBrk="1" hangingPunct="1"/>
            <a:endParaRPr lang="tr" altLang="sr-Latn-RS" dirty="0"/>
          </a:p>
          <a:p>
            <a:pPr algn="l" rtl="0" eaLnBrk="1" hangingPunct="1"/>
            <a:r>
              <a:rPr lang="tr" b="0" i="0" u="none" baseline="0"/>
              <a:t>Bilgiler açık</a:t>
            </a:r>
          </a:p>
          <a:p>
            <a:pPr lvl="1" algn="l" rtl="0" eaLnBrk="1" hangingPunct="1"/>
            <a:r>
              <a:rPr lang="tr" b="0" i="0" u="none" baseline="0"/>
              <a:t>Siber uzay bağımsız</a:t>
            </a:r>
          </a:p>
          <a:p>
            <a:pPr lvl="1" algn="l" rtl="0" eaLnBrk="1" hangingPunct="1"/>
            <a:r>
              <a:rPr lang="tr" b="0" i="0" u="none" baseline="0"/>
              <a:t>Anarşik ve yönetilemez</a:t>
            </a:r>
          </a:p>
          <a:p>
            <a:pPr lvl="1" algn="l" rtl="0" eaLnBrk="1" hangingPunct="1"/>
            <a:r>
              <a:rPr lang="tr" b="0" i="0" u="none" baseline="0"/>
              <a:t>İnsanlar kendilerini ifade edebiliyorlar</a:t>
            </a:r>
            <a:endParaRPr lang="tr" altLang="sr-Latn-RS" dirty="0"/>
          </a:p>
          <a:p>
            <a:endParaRPr lang="tr" sz="1200" kern="1200" dirty="0">
              <a:solidFill>
                <a:schemeClr val="tx1"/>
              </a:solidFill>
              <a:latin typeface="+mn-lt"/>
              <a:ea typeface="MS PGothic" pitchFamily="34" charset="-128"/>
              <a:cs typeface="ＭＳ Ｐゴシック" charset="0"/>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lang="tr"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pPr algn="l" rtl="0"/>
            <a:fld id="{C517488A-2FD4-4187-AAA7-AE40009BFB6A}" type="slidenum">
              <a:rPr/>
              <a:pPr algn="l" rtl="0"/>
              <a:t>10</a:t>
            </a:fld>
            <a:endParaRPr lang="tr" altLang="en-US"/>
          </a:p>
        </p:txBody>
      </p:sp>
    </p:spTree>
    <p:extLst>
      <p:ext uri="{BB962C8B-B14F-4D97-AF65-F5344CB8AC3E}">
        <p14:creationId xmlns:p14="http://schemas.microsoft.com/office/powerpoint/2010/main" val="2288315803"/>
      </p:ext>
    </p:extLst>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tr" b="0" i="0" u="none" baseline="0"/>
              <a:t>Bu e-posta, benzer başka birçok e-postayla birlikte yazara gönderilmiştir.</a:t>
            </a:r>
          </a:p>
          <a:p>
            <a:pPr algn="l" rtl="0"/>
            <a:r>
              <a:rPr lang="tr" b="0" i="0" u="none" baseline="0"/>
              <a:t>E-posta adresi başka birinin listesinden alınmış, muhtemelen İnternetten veya büyük ihtimalle karanlık ağdan satın alınmıştır.</a:t>
            </a:r>
          </a:p>
          <a:p>
            <a:endParaRPr lang="tr" altLang="en-US" dirty="0"/>
          </a:p>
          <a:p>
            <a:pPr algn="l" rtl="0"/>
            <a:r>
              <a:rPr lang="tr" b="0" i="0" u="none" baseline="0"/>
              <a:t>Kişisel değil</a:t>
            </a:r>
          </a:p>
          <a:p>
            <a:pPr algn="l" rtl="0"/>
            <a:r>
              <a:rPr lang="tr" b="0" i="0" u="none" baseline="0"/>
              <a:t>Kötü dil bilgisiyle yazılmış</a:t>
            </a:r>
          </a:p>
          <a:p>
            <a:pPr algn="l" rtl="0"/>
            <a:r>
              <a:rPr lang="tr" b="0" i="0" u="none" baseline="0"/>
              <a:t>Gerçek olamayacak kadar iyiyse gerçek değildir! </a:t>
            </a:r>
            <a:endParaRPr lang="tr" altLang="en-US" dirty="0"/>
          </a:p>
          <a:p>
            <a:pPr marL="0" indent="0" algn="l" rtl="0">
              <a:buFont typeface="Arial" panose="020B0604020202020204" pitchFamily="34" charset="0"/>
              <a:buNone/>
            </a:pPr>
            <a:endParaRPr lang="tr"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pPr algn="l" rtl="0"/>
            <a:fld id="{C517488A-2FD4-4187-AAA7-AE40009BFB6A}" type="slidenum">
              <a:rPr/>
              <a:pPr algn="l" rtl="0"/>
              <a:t>105</a:t>
            </a:fld>
            <a:endParaRPr lang="tr" altLang="en-US"/>
          </a:p>
        </p:txBody>
      </p:sp>
    </p:spTree>
    <p:extLst>
      <p:ext uri="{BB962C8B-B14F-4D97-AF65-F5344CB8AC3E}">
        <p14:creationId xmlns:p14="http://schemas.microsoft.com/office/powerpoint/2010/main" val="4088165028"/>
      </p:ext>
    </p:extLst>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tr" b="0" i="0" u="none" baseline="0" dirty="0"/>
              <a:t>Yine bu sunumun yazarına gönderilmiş para sızdırma amaçlı bir e-posta örneği. Slaytta, e-postanın hikayesi bölümlere ayrılmış bir biçimde anlatılıyor</a:t>
            </a:r>
          </a:p>
          <a:p>
            <a:pPr algn="l" rtl="0"/>
            <a:r>
              <a:rPr lang="tr" b="0" i="0" u="none" baseline="0" dirty="0"/>
              <a:t>Burada endişelendirici olan şey…</a:t>
            </a:r>
          </a:p>
          <a:p>
            <a:pPr algn="l" rtl="0"/>
            <a:r>
              <a:rPr lang="tr" b="0" i="0" u="none" baseline="0" dirty="0"/>
              <a:t>E-postanın başlığı: mgcameron - scott74</a:t>
            </a:r>
          </a:p>
          <a:p>
            <a:pPr algn="l" rtl="0"/>
            <a:r>
              <a:rPr lang="tr" b="0" i="0" u="none" baseline="0" dirty="0"/>
              <a:t>Bu, yazarın yaklaşık 10 yıl önce kullandığı bazı hesaplar için doğru parola, ancak şimdi hepsi değiştirilmiş durumda. </a:t>
            </a:r>
          </a:p>
          <a:p>
            <a:pPr algn="l" rtl="0"/>
            <a:r>
              <a:rPr lang="tr" b="0" i="0" u="none" baseline="0" dirty="0"/>
              <a:t>Bu parola, bazı veri ihlalleri ile elde edilmiş, yine muhtemelen Karanlık Ağda.</a:t>
            </a:r>
          </a:p>
          <a:p>
            <a:pPr algn="l" rtl="0"/>
            <a:r>
              <a:rPr lang="tr" b="0" i="0" u="none" baseline="0" dirty="0"/>
              <a:t>UYARI - ÇEVRİM İÇİ HESAPLAR İÇİN GÜÇLÜ VE FARKLI PAROLALAR KULLANIN</a:t>
            </a:r>
          </a:p>
          <a:p>
            <a:endParaRPr lang="tr" altLang="en-US" dirty="0"/>
          </a:p>
          <a:p>
            <a:pPr algn="l" rtl="0"/>
            <a:r>
              <a:rPr lang="tr" b="0" i="0" u="none" baseline="0" dirty="0"/>
              <a:t>E-postada daha sonra yazardan kripto para birimiyle para isteniyor, çünkü yazarın bir porno sitesini ziyaret ettiği ve e-postayı gönderen kişinin sadece yazarın baktığı şeyleri değil, aynı zamanda yaptığı şeyleri de bilgisayar kamerasıyla kaydettiği iddia ediliyor.</a:t>
            </a:r>
          </a:p>
          <a:p>
            <a:endParaRPr lang="tr" altLang="en-US" dirty="0"/>
          </a:p>
          <a:p>
            <a:pPr algn="l" rtl="0"/>
            <a:r>
              <a:rPr lang="tr" b="0" i="0" u="none" baseline="0" dirty="0"/>
              <a:t>Daha sonra bunların hepsinin yazarın tüm arkadaşlarına gönderileceği söyleniyor.</a:t>
            </a:r>
            <a:endParaRPr lang="tr" altLang="en-US" dirty="0"/>
          </a:p>
          <a:p>
            <a:pPr marL="0" indent="0" algn="l" rtl="0">
              <a:buFont typeface="Arial" panose="020B0604020202020204" pitchFamily="34" charset="0"/>
              <a:buNone/>
            </a:pPr>
            <a:endParaRPr lang="tr"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pPr algn="l" rtl="0"/>
            <a:fld id="{C517488A-2FD4-4187-AAA7-AE40009BFB6A}" type="slidenum">
              <a:rPr/>
              <a:pPr algn="l" rtl="0"/>
              <a:t>106</a:t>
            </a:fld>
            <a:endParaRPr lang="tr" altLang="en-US"/>
          </a:p>
        </p:txBody>
      </p:sp>
    </p:spTree>
    <p:extLst>
      <p:ext uri="{BB962C8B-B14F-4D97-AF65-F5344CB8AC3E}">
        <p14:creationId xmlns:p14="http://schemas.microsoft.com/office/powerpoint/2010/main" val="3032016"/>
      </p:ext>
    </p:extLst>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l" rtl="0">
              <a:buFont typeface="Arial" panose="020B0604020202020204" pitchFamily="34" charset="0"/>
              <a:buNone/>
            </a:pPr>
            <a:endParaRPr lang="tr"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pPr algn="l" rtl="0"/>
            <a:fld id="{C517488A-2FD4-4187-AAA7-AE40009BFB6A}" type="slidenum">
              <a:rPr/>
              <a:pPr algn="l" rtl="0"/>
              <a:t>107</a:t>
            </a:fld>
            <a:endParaRPr lang="tr" altLang="en-US"/>
          </a:p>
        </p:txBody>
      </p:sp>
    </p:spTree>
    <p:extLst>
      <p:ext uri="{BB962C8B-B14F-4D97-AF65-F5344CB8AC3E}">
        <p14:creationId xmlns:p14="http://schemas.microsoft.com/office/powerpoint/2010/main" val="4200332050"/>
      </p:ext>
    </p:extLst>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l" rtl="0">
              <a:buFont typeface="Arial" panose="020B0604020202020204" pitchFamily="34" charset="0"/>
              <a:buNone/>
            </a:pPr>
            <a:endParaRPr lang="tr"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pPr algn="l" rtl="0"/>
            <a:fld id="{C517488A-2FD4-4187-AAA7-AE40009BFB6A}" type="slidenum">
              <a:rPr/>
              <a:pPr algn="l" rtl="0"/>
              <a:t>108</a:t>
            </a:fld>
            <a:endParaRPr lang="tr" altLang="en-US"/>
          </a:p>
        </p:txBody>
      </p:sp>
    </p:spTree>
    <p:extLst>
      <p:ext uri="{BB962C8B-B14F-4D97-AF65-F5344CB8AC3E}">
        <p14:creationId xmlns:p14="http://schemas.microsoft.com/office/powerpoint/2010/main" val="416310909"/>
      </p:ext>
    </p:extLst>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tr" b="0" i="0" u="none" baseline="0" dirty="0"/>
              <a:t>"Malicious" (kötü amaçlı) ve "software" (yazılım) terimlerinden türetilen "malware" (kötü amaçlı yazılım), genel olarak bir bilgisayar sistemine sahibinin veya kullanıcısının izni olmadan erişim sağlamak veya ona zarar vermek amacıyla tasarlanmış yazılımları ifade eder. Kurban, e-posta ekleri veya mesajlardaki resimler aracılığıyla farkında olmadan kötü amaçlı yazılımı sistemine alabilir. </a:t>
            </a:r>
            <a:endParaRPr lang="tr" altLang="en-US" dirty="0"/>
          </a:p>
          <a:p>
            <a:pPr algn="l" rtl="0"/>
            <a:r>
              <a:rPr lang="tr" b="0" i="0" u="none" baseline="0" dirty="0"/>
              <a:t> </a:t>
            </a:r>
            <a:endParaRPr lang="tr" altLang="en-US" dirty="0"/>
          </a:p>
          <a:p>
            <a:pPr algn="l" rtl="0"/>
            <a:r>
              <a:rPr lang="tr" b="0" i="0" u="none" baseline="0" dirty="0"/>
              <a:t>Bu yazılım normalde zararlı bir yazılımdır ve kurbanın bilgisayarına izinsiz olarak yerleştirilerek düşmanca işlevler veya faaliyetler gerçekleştirmek için tasarlanmıştır.</a:t>
            </a:r>
          </a:p>
          <a:p>
            <a:endParaRPr lang="tr" altLang="sr-Latn-RS" dirty="0"/>
          </a:p>
          <a:p>
            <a:pPr algn="l" rtl="0"/>
            <a:r>
              <a:rPr lang="tr" b="0" i="0" u="none" baseline="0" dirty="0"/>
              <a:t>Siber Suç Sözleşmesi Komitesi (T-CY) istenmeyen e-postalarla ilgili olarak 7 numaralı Rehberlik Notunu yayımlamıştır: https://rm.coe.int/CoERMPublicCommonSearchServices/DisplayDCTMContent?documentId=09000016802e70b4</a:t>
            </a:r>
          </a:p>
          <a:p>
            <a:endParaRPr lang="tr" altLang="sr-Latn-RS" dirty="0"/>
          </a:p>
          <a:p>
            <a:pPr algn="l" rtl="0"/>
            <a:r>
              <a:rPr lang="tr" b="0" i="0" u="none" baseline="0" dirty="0"/>
              <a:t>Kötü amaçlı yazılımların kapsamına dair örnek</a:t>
            </a:r>
          </a:p>
          <a:p>
            <a:endParaRPr lang="tr" altLang="en-US" dirty="0"/>
          </a:p>
          <a:p>
            <a:pPr algn="l" rtl="0"/>
            <a:r>
              <a:rPr lang="tr" b="0" i="0" u="none" baseline="0" dirty="0"/>
              <a:t>http://techliveinfo.com/wp-content/uploads/2015/09/How-to-identify-Malware-from-computer.jpg</a:t>
            </a:r>
          </a:p>
          <a:p>
            <a:endParaRPr lang="tr" altLang="sr-Latn-RS" dirty="0"/>
          </a:p>
          <a:p>
            <a:pPr marL="0" indent="0" algn="l" rtl="0">
              <a:buFont typeface="Arial" panose="020B0604020202020204" pitchFamily="34" charset="0"/>
              <a:buNone/>
            </a:pPr>
            <a:endParaRPr lang="tr"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pPr algn="l" rtl="0"/>
            <a:fld id="{C517488A-2FD4-4187-AAA7-AE40009BFB6A}" type="slidenum">
              <a:rPr/>
              <a:pPr algn="l" rtl="0"/>
              <a:t>109</a:t>
            </a:fld>
            <a:endParaRPr lang="tr" altLang="en-US"/>
          </a:p>
        </p:txBody>
      </p:sp>
    </p:spTree>
    <p:extLst>
      <p:ext uri="{BB962C8B-B14F-4D97-AF65-F5344CB8AC3E}">
        <p14:creationId xmlns:p14="http://schemas.microsoft.com/office/powerpoint/2010/main" val="2800469470"/>
      </p:ext>
    </p:extLst>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l" rtl="0">
              <a:buFont typeface="Arial" panose="020B0604020202020204" pitchFamily="34" charset="0"/>
              <a:buNone/>
            </a:pPr>
            <a:r>
              <a:rPr lang="tr" b="0" i="0" u="none" baseline="0"/>
              <a:t>Virüsler, kötü amaçlı yazılımların bir örneğidir. Tipik olarak bir virüs, kendisini bir dosyadan diğerine kopyalayarak sabit disk veya başka bir veri depolama ortamı gibi belirli bir sistemde kalma yeteneğine sahip bir yazılımdır. Normalde, virüslü dosya kopyalandığında veya çalıştırıldığında yayılır. Tabii ki tüm bunlar kurbanın izni hatta bilgisi olmadan ve bilgisayar sistemine zarar vermek amacıyla yapılır.</a:t>
            </a:r>
          </a:p>
          <a:p>
            <a:pPr marL="0" indent="0" algn="l" rtl="0">
              <a:buFont typeface="Arial" panose="020B0604020202020204" pitchFamily="34" charset="0"/>
              <a:buNone/>
            </a:pPr>
            <a:endParaRPr lang="tr" sz="1200" kern="1200" dirty="0">
              <a:solidFill>
                <a:schemeClr val="tx1"/>
              </a:solidFill>
              <a:latin typeface="+mn-lt"/>
              <a:ea typeface="MS PGothic" pitchFamily="34" charset="-128"/>
              <a:cs typeface="ＭＳ Ｐゴシック" charset="0"/>
            </a:endParaRPr>
          </a:p>
          <a:p>
            <a:pPr algn="l" rtl="0"/>
            <a:r>
              <a:rPr lang="tr" sz="1200" b="0" i="0" u="none" baseline="0"/>
              <a:t>Virüsler uzun yıllardır bizimle birlikte ve çeşitli şekillerde karşımıza çıkıyorlar. Bir bilgisayara bir virüs gelir ve bellekteki diğer çalıştırılabilir programlara yayılarak o bilgisayarda çoğalır. Yük değişir ve dosyaları silebilir, verileri bozabilir, ağ erişimini engelleyebilir vb.</a:t>
            </a:r>
          </a:p>
          <a:p>
            <a:pPr algn="l" rtl="0"/>
            <a:r>
              <a:rPr lang="tr" sz="1200" b="0" i="0" u="none" baseline="0"/>
              <a:t>Makro virüsler, genellikle Word veya Excel gibi Microsoft Office uygulamaları tarafından oluşturulan dosyaları etkiler.</a:t>
            </a:r>
          </a:p>
          <a:p>
            <a:pPr algn="l" rtl="0"/>
            <a:r>
              <a:rPr lang="tr" sz="1200" b="0" i="0" u="none" baseline="0"/>
              <a:t>Ön yükleme sektörü virüsleri, sabit diskin ön yükleme sektörünü değiştirir.</a:t>
            </a:r>
          </a:p>
          <a:p>
            <a:pPr algn="l" rtl="0"/>
            <a:r>
              <a:rPr lang="tr" sz="1200" b="0" i="0" u="none" baseline="0"/>
              <a:t>Polimorfik virüsler, anti-virüs programından kaçmak için her bulaşmadan sonra görünümlerini değiştirir.</a:t>
            </a:r>
          </a:p>
          <a:p>
            <a:pPr algn="l" rtl="0"/>
            <a:r>
              <a:rPr lang="tr" sz="1200" b="0" i="0" u="none" baseline="0"/>
              <a:t>Metamorfik virüsler, tespit edilmemek çin her bulaşmadan sonra kendilerini yeniden derler.</a:t>
            </a:r>
          </a:p>
          <a:p>
            <a:pPr marL="0" indent="0" algn="l" rtl="0">
              <a:buFont typeface="Arial" panose="020B0604020202020204" pitchFamily="34" charset="0"/>
              <a:buNone/>
            </a:pPr>
            <a:endParaRPr lang="tr"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pPr algn="l" rtl="0"/>
            <a:fld id="{C517488A-2FD4-4187-AAA7-AE40009BFB6A}" type="slidenum">
              <a:rPr/>
              <a:pPr algn="l" rtl="0"/>
              <a:t>110</a:t>
            </a:fld>
            <a:endParaRPr lang="tr" altLang="en-US"/>
          </a:p>
        </p:txBody>
      </p:sp>
    </p:spTree>
    <p:extLst>
      <p:ext uri="{BB962C8B-B14F-4D97-AF65-F5344CB8AC3E}">
        <p14:creationId xmlns:p14="http://schemas.microsoft.com/office/powerpoint/2010/main" val="2776546548"/>
      </p:ext>
    </p:extLst>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tr" b="0" i="0" u="none" baseline="0"/>
              <a:t>Truva atları, Truva'nın kapılarını içeriden açmak için Truva kentine sunulan, Yunan Odysseus'un yaptığı ünlü attan esinlenerek verilmiş bir isimdir. Kullanıcının bilgisi olmadan istenmeyen işlevleri yerine getiren kötü amaçlı yazılımlardır. Bu kötü amaçlı yazılımlar, verilerin yok olmasına, güvenlik yazılımının devre dışı bırakılmasına, bilgisayara uzaktan erişimin kolaylaştırılmasına (bilgisayara yetkisiz erişim sağlamak için) veya başka kötü amaçlı yazılımların indirilip yüklenmesine neden olabilir.</a:t>
            </a:r>
            <a:endParaRPr lang="tr" altLang="en-US" dirty="0"/>
          </a:p>
          <a:p>
            <a:pPr algn="l" rtl="0"/>
            <a:r>
              <a:rPr lang="tr" b="0" i="0" u="none" baseline="0"/>
              <a:t> </a:t>
            </a:r>
            <a:endParaRPr lang="tr" altLang="en-US" dirty="0"/>
          </a:p>
          <a:p>
            <a:pPr algn="l" rtl="0"/>
            <a:r>
              <a:rPr lang="tr" b="0" i="0" u="none" baseline="0"/>
              <a:t>Truva Savaşının orijinal ünlü atı gibi, bu yazılımlar da bilgisayara gizlice dışarıdan sızmak üzere tasarlanmıştır.</a:t>
            </a:r>
            <a:endParaRPr lang="tr" altLang="en-US" dirty="0"/>
          </a:p>
          <a:p>
            <a:pPr marL="0" indent="0" algn="l" rtl="0">
              <a:buFont typeface="Arial" panose="020B0604020202020204" pitchFamily="34" charset="0"/>
              <a:buNone/>
            </a:pPr>
            <a:endParaRPr lang="tr"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pPr algn="l" rtl="0"/>
            <a:fld id="{C517488A-2FD4-4187-AAA7-AE40009BFB6A}" type="slidenum">
              <a:rPr/>
              <a:pPr algn="l" rtl="0"/>
              <a:t>111</a:t>
            </a:fld>
            <a:endParaRPr lang="tr" altLang="en-US"/>
          </a:p>
        </p:txBody>
      </p:sp>
    </p:spTree>
    <p:extLst>
      <p:ext uri="{BB962C8B-B14F-4D97-AF65-F5344CB8AC3E}">
        <p14:creationId xmlns:p14="http://schemas.microsoft.com/office/powerpoint/2010/main" val="3128847799"/>
      </p:ext>
    </p:extLst>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l" rtl="0">
              <a:buFont typeface="Arial" panose="020B0604020202020204" pitchFamily="34" charset="0"/>
              <a:buNone/>
            </a:pPr>
            <a:endParaRPr lang="tr"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pPr algn="l" rtl="0"/>
            <a:fld id="{C517488A-2FD4-4187-AAA7-AE40009BFB6A}" type="slidenum">
              <a:rPr/>
              <a:pPr algn="l" rtl="0"/>
              <a:t>112</a:t>
            </a:fld>
            <a:endParaRPr lang="tr" altLang="en-US"/>
          </a:p>
        </p:txBody>
      </p:sp>
    </p:spTree>
    <p:extLst>
      <p:ext uri="{BB962C8B-B14F-4D97-AF65-F5344CB8AC3E}">
        <p14:creationId xmlns:p14="http://schemas.microsoft.com/office/powerpoint/2010/main" val="447784176"/>
      </p:ext>
    </p:extLst>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tr" b="0" i="0" u="none" baseline="0" dirty="0">
                <a:solidFill>
                  <a:srgbClr val="585858"/>
                </a:solidFill>
                <a:effectLst/>
                <a:latin typeface="Arial" panose="020B0604020202020204" pitchFamily="34" charset="0"/>
              </a:rPr>
              <a:t>Solucanlar, yazılım açıkları sayesinde iletilebilir. Veya istenmeyen e-postaların veya anlık iletilerin ekinde gönderilebilirler. Bu dosyalar açıldıktan sonra kötü amaçlı bir İnternet sitesine bağlantı sağlayabilir veya bilgisayar solucanını otomatik olarak indirebilir. Kurulduktan sonra solucan sessizce çalışmaya başlar ve kullanıcının bilgisi olmadan makineye bulaşır.</a:t>
            </a:r>
          </a:p>
          <a:p>
            <a:pPr algn="l" rtl="0"/>
            <a:r>
              <a:rPr lang="tr" b="0" i="0" u="none" baseline="0" dirty="0">
                <a:solidFill>
                  <a:srgbClr val="585858"/>
                </a:solidFill>
                <a:effectLst/>
                <a:latin typeface="Arial" panose="020B0604020202020204" pitchFamily="34" charset="0"/>
              </a:rPr>
              <a:t>Solucanlar dosyaları değiştirebilir ve silebilir ve hatta bir bilgisayara başka kötü amaçlı yazılımlar yükleyebilir. Bazen bir bilgisayar solucanının amacı yalnızca, ortak bir ağa aşırı yüklemek yaparak, sabit disk alanı veya bant genişliği gibi sistem kaynaklarını defalarca tüketerek kendisinin kopyalarını oluşturmaktır. Solucanlar, bir bilgisayarın kaynaklarına zarar vermenin yanı sıra verileri çalabilir, bir arka kapı kurabilir ve bir bilgisayar korsanının bir bilgisayar ve sistem ayarları üzerinde kontrol sahibi olmasına imkan tanıyabilir.</a:t>
            </a:r>
          </a:p>
          <a:p>
            <a:pPr algn="l" rtl="0"/>
            <a:endParaRPr lang="tr" b="0" i="0" dirty="0">
              <a:solidFill>
                <a:srgbClr val="585858"/>
              </a:solidFill>
              <a:effectLst/>
              <a:latin typeface="Arial" panose="020B0604020202020204" pitchFamily="34" charset="0"/>
            </a:endParaRPr>
          </a:p>
          <a:p>
            <a:pPr algn="l" rtl="0"/>
            <a:r>
              <a:rPr lang="tr" b="0" i="0" u="none" baseline="0" dirty="0">
                <a:solidFill>
                  <a:srgbClr val="585858"/>
                </a:solidFill>
                <a:effectLst/>
                <a:latin typeface="Arial" panose="020B0604020202020204" pitchFamily="34" charset="0"/>
              </a:rPr>
              <a:t>Temmuz 2010'da, siber silah olarak kullanılan ilk bilgisayar solucanı, İran'daki çeşitli olayların ardından iki güvenlik araştırmacısı tarafından keşfedildi. "Stuxnet" olarak adlandırılan bu solucan, araştırmacıların görmeye alışkın oldukları solucanlardan çok daha karmaşık görünüyordu. Bu, Symantec'teki Güvenlik Teknolojisi ve Müdahaleleri (STAR) ekibinden Liam O'Murchu ve Eric Chien de dahil olmak üzere dünyanın dört bir yanındaki üst düzey güvenlik uzmanlarının ilgisini çekti. Kapsamlı araştırmaları sonucunda, bu solucanın nükleer silah üretimini sabote etmek amacıyla İran'daki bir enerji santraline saldırmak için kullanıldığı sonucuna vardılar. Saldırı nihayetinde başarısız olmasına rağmen, bu bilgisayar solucanı bugün etkin bir tehdittir.</a:t>
            </a:r>
          </a:p>
          <a:p>
            <a:pPr marL="0" indent="0" algn="l" rtl="0">
              <a:buFont typeface="Arial" panose="020B0604020202020204" pitchFamily="34" charset="0"/>
              <a:buNone/>
            </a:pPr>
            <a:endParaRPr lang="tr"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pPr algn="l" rtl="0"/>
            <a:fld id="{C517488A-2FD4-4187-AAA7-AE40009BFB6A}" type="slidenum">
              <a:rPr/>
              <a:pPr algn="l" rtl="0"/>
              <a:t>113</a:t>
            </a:fld>
            <a:endParaRPr lang="tr" altLang="en-US"/>
          </a:p>
        </p:txBody>
      </p:sp>
    </p:spTree>
    <p:extLst>
      <p:ext uri="{BB962C8B-B14F-4D97-AF65-F5344CB8AC3E}">
        <p14:creationId xmlns:p14="http://schemas.microsoft.com/office/powerpoint/2010/main" val="1484454097"/>
      </p:ext>
    </p:extLst>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l" rtl="0">
              <a:buFont typeface="Arial" panose="020B0604020202020204" pitchFamily="34" charset="0"/>
              <a:buNone/>
            </a:pPr>
            <a:endParaRPr lang="tr"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pPr algn="l" rtl="0"/>
            <a:fld id="{C517488A-2FD4-4187-AAA7-AE40009BFB6A}" type="slidenum">
              <a:rPr/>
              <a:pPr algn="l" rtl="0"/>
              <a:t>114</a:t>
            </a:fld>
            <a:endParaRPr lang="tr" altLang="en-US"/>
          </a:p>
        </p:txBody>
      </p:sp>
    </p:spTree>
    <p:extLst>
      <p:ext uri="{BB962C8B-B14F-4D97-AF65-F5344CB8AC3E}">
        <p14:creationId xmlns:p14="http://schemas.microsoft.com/office/powerpoint/2010/main" val="191093739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l" rtl="0">
              <a:buFont typeface="Arial" panose="020B0604020202020204" pitchFamily="34" charset="0"/>
              <a:buNone/>
            </a:pPr>
            <a:r>
              <a:rPr lang="tr" sz="1200" b="0" i="0" u="none" kern="1200" baseline="0" dirty="0">
                <a:solidFill>
                  <a:schemeClr val="tx1"/>
                </a:solidFill>
                <a:latin typeface="+mn-lt"/>
                <a:ea typeface="MS PGothic" pitchFamily="34" charset="-128"/>
                <a:cs typeface="ＭＳ Ｐゴシック" charset="0"/>
              </a:rPr>
              <a:t>* Buna ileride başka bir oturumda geri döneceğiz</a:t>
            </a:r>
          </a:p>
          <a:p>
            <a:pPr marL="0" indent="0" algn="l" rtl="0">
              <a:buFont typeface="Arial" panose="020B0604020202020204" pitchFamily="34" charset="0"/>
              <a:buNone/>
            </a:pPr>
            <a:endParaRPr lang="tr" sz="1200" kern="1200" dirty="0">
              <a:solidFill>
                <a:schemeClr val="tx1"/>
              </a:solidFill>
              <a:latin typeface="+mn-lt"/>
              <a:ea typeface="MS PGothic" pitchFamily="34" charset="-128"/>
              <a:cs typeface="ＭＳ Ｐゴシック" charset="0"/>
            </a:endParaRPr>
          </a:p>
          <a:p>
            <a:pPr algn="l" rtl="0"/>
            <a:r>
              <a:rPr lang="tr" b="0" i="0" u="none" baseline="0" dirty="0"/>
              <a:t>İnternet kullanımı dünyadaki her yere ve her insana ulaştıkça, suç artmakta ve suçlular yeni olası yasa dışı faaliyetler keşfetmektedir. Ağlar aracılığıyla işlenen suçlar, tüm suçlar arasında en çok ulus ötesi olanlarıdır.</a:t>
            </a:r>
            <a:endParaRPr lang="tr" altLang="en-US" dirty="0"/>
          </a:p>
          <a:p>
            <a:pPr algn="l" rtl="0"/>
            <a:r>
              <a:rPr lang="tr" b="0" i="0" u="none" baseline="0" dirty="0"/>
              <a:t> </a:t>
            </a:r>
            <a:endParaRPr lang="tr" altLang="en-US" dirty="0"/>
          </a:p>
          <a:p>
            <a:pPr algn="l" rtl="0"/>
            <a:r>
              <a:rPr lang="tr" b="0" i="0" u="none" baseline="0" dirty="0"/>
              <a:t>Siber suçların bu niteliği, bu suç faaliyetlerini soruşturanlara belirli zorluklar çıkarmaktadır: Dünyanın başka bir ucunda deliller derhal koruma altına alınmazsa kaybolabilirler ve kolluk kuvvetleri de siyasi sınırlara saygı göstermelidir. Ayrıca, ceza soruşturmalarında uluslararası yardım talep etmek için yasal işlemleri ve kamu kanallarını takip etmeleri gerekir. </a:t>
            </a:r>
          </a:p>
          <a:p>
            <a:endParaRPr lang="tr" altLang="en-US" dirty="0"/>
          </a:p>
          <a:p>
            <a:pPr algn="l" rtl="0"/>
            <a:r>
              <a:rPr lang="tr" b="0" i="0" u="none" baseline="0" dirty="0"/>
              <a:t>Ancak, geçtiğimiz yıllarda, siber suçlarla ilgili cezai konularda yeni hızlandırılmış karşılıklı adli yardım biçimlerinin bir zorunluluk olduğu net bir şekilde anlaşılmıştır.</a:t>
            </a:r>
            <a:endParaRPr lang="tr" altLang="en-US" dirty="0"/>
          </a:p>
          <a:p>
            <a:pPr marL="0" indent="0" algn="l" rtl="0">
              <a:buFont typeface="Arial" panose="020B0604020202020204" pitchFamily="34" charset="0"/>
              <a:buNone/>
            </a:pPr>
            <a:endParaRPr lang="tr" sz="1200" kern="1200" dirty="0">
              <a:solidFill>
                <a:schemeClr val="tx1"/>
              </a:solidFill>
              <a:latin typeface="+mn-lt"/>
              <a:ea typeface="MS PGothic" pitchFamily="34" charset="-128"/>
              <a:cs typeface="ＭＳ Ｐゴシック" charset="0"/>
            </a:endParaRPr>
          </a:p>
          <a:p>
            <a:pPr marL="0" indent="0" algn="l" rtl="0">
              <a:buFont typeface="Arial" panose="020B0604020202020204" pitchFamily="34" charset="0"/>
              <a:buNone/>
            </a:pPr>
            <a:endParaRPr lang="tr" sz="1200" kern="1200" dirty="0">
              <a:solidFill>
                <a:schemeClr val="tx1"/>
              </a:solidFill>
              <a:latin typeface="+mn-lt"/>
              <a:ea typeface="MS PGothic" pitchFamily="34" charset="-128"/>
              <a:cs typeface="ＭＳ Ｐゴシック" charset="0"/>
            </a:endParaRPr>
          </a:p>
          <a:p>
            <a:pPr marL="171450" indent="-171450" algn="l" rtl="0">
              <a:buFont typeface="Arial" panose="020B0604020202020204" pitchFamily="34" charset="0"/>
              <a:buChar char="•"/>
            </a:pPr>
            <a:endParaRPr lang="tr"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pPr algn="l" rtl="0"/>
            <a:fld id="{C517488A-2FD4-4187-AAA7-AE40009BFB6A}" type="slidenum">
              <a:rPr/>
              <a:pPr algn="l" rtl="0"/>
              <a:t>11</a:t>
            </a:fld>
            <a:endParaRPr lang="tr" altLang="en-US"/>
          </a:p>
        </p:txBody>
      </p:sp>
    </p:spTree>
    <p:extLst>
      <p:ext uri="{BB962C8B-B14F-4D97-AF65-F5344CB8AC3E}">
        <p14:creationId xmlns:p14="http://schemas.microsoft.com/office/powerpoint/2010/main" val="2217934142"/>
      </p:ext>
    </p:extLst>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tr" b="0" i="0" u="none" baseline="0">
                <a:solidFill>
                  <a:srgbClr val="505050"/>
                </a:solidFill>
                <a:effectLst/>
                <a:latin typeface="Helvetica" panose="020B0604020202020204" pitchFamily="34" charset="0"/>
              </a:rPr>
              <a:t>Casus yazılımlar - En eski casus yazılımlardan bazıları, program her kullanıldığında yazılımı geliştirenlere rapor vermekten biraz fazlasını yapıyordu. Bir pazarlama aracı olarak veya lisanslama amacıyla kullanımın izlenmesi için kullanılıyorlardı.</a:t>
            </a:r>
          </a:p>
          <a:p>
            <a:pPr algn="l" rtl="0"/>
            <a:r>
              <a:rPr lang="tr" b="0" i="0" u="none" baseline="0">
                <a:solidFill>
                  <a:srgbClr val="505050"/>
                </a:solidFill>
                <a:effectLst/>
                <a:latin typeface="Helvetica" panose="020B0604020202020204" pitchFamily="34" charset="0"/>
              </a:rPr>
              <a:t>Bu hala devam ediyor, ancak günümüzde pek çok casus yazılım, bankacılık siteleri, e-posta hesapları, sosyal medya siteleri ve çevrim içi oyunlar yerlerden kullanıcı adları ve şifreler gibi gizli bilgileri çalmak için tasarlanmaktadır.</a:t>
            </a:r>
          </a:p>
          <a:p>
            <a:pPr algn="l" rtl="0"/>
            <a:r>
              <a:rPr lang="tr" b="0" i="0" u="none" baseline="0">
                <a:solidFill>
                  <a:srgbClr val="505050"/>
                </a:solidFill>
                <a:effectLst/>
                <a:latin typeface="Helvetica" panose="020B0604020202020204" pitchFamily="34" charset="0"/>
              </a:rPr>
              <a:t>Genellikle arka planda sessizce çalıştıklarından ve programın açık işlevselliği ve kalitesi çok çekici olabileceğinden, bilgisayarınızda kötü amaçlı bir casus yazılım olduğunu asla bilemeyebilirsiniz. Mümkün olduğunca çok insanı tuzağa düşürmek için genellikle minimum lisans kısıtlaması olan 'paylaşımlı yazılımlar' veya 'ücretsiz yazılımlar' olarak dağıtılırlar.</a:t>
            </a:r>
          </a:p>
          <a:p>
            <a:pPr marL="0" indent="0" algn="l" rtl="0">
              <a:buFont typeface="Arial" panose="020B0604020202020204" pitchFamily="34" charset="0"/>
              <a:buNone/>
            </a:pPr>
            <a:endParaRPr lang="tr"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pPr algn="l" rtl="0"/>
            <a:fld id="{C517488A-2FD4-4187-AAA7-AE40009BFB6A}" type="slidenum">
              <a:rPr/>
              <a:pPr algn="l" rtl="0"/>
              <a:t>115</a:t>
            </a:fld>
            <a:endParaRPr lang="tr" altLang="en-US"/>
          </a:p>
        </p:txBody>
      </p:sp>
    </p:spTree>
    <p:extLst>
      <p:ext uri="{BB962C8B-B14F-4D97-AF65-F5344CB8AC3E}">
        <p14:creationId xmlns:p14="http://schemas.microsoft.com/office/powerpoint/2010/main" val="3029257001"/>
      </p:ext>
    </p:extLst>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tr" b="0" i="0" u="none" baseline="0">
                <a:solidFill>
                  <a:srgbClr val="505050"/>
                </a:solidFill>
                <a:effectLst/>
                <a:latin typeface="Helvetica" panose="020B0604020202020204" pitchFamily="34" charset="0"/>
              </a:rPr>
              <a:t>Casus yazılımlar - En eski casus yazılımlardan bazıları, program her kullanıldığında yazılımı geliştirenlere rapor vermekten biraz fazlasını yapıyordu. Bir pazarlama aracı olarak veya lisanslama amacıyla kullanımın izlenmesi için kullanılıyorlardı.</a:t>
            </a:r>
          </a:p>
          <a:p>
            <a:pPr algn="l" rtl="0"/>
            <a:r>
              <a:rPr lang="tr" b="0" i="0" u="none" baseline="0">
                <a:solidFill>
                  <a:srgbClr val="505050"/>
                </a:solidFill>
                <a:effectLst/>
                <a:latin typeface="Helvetica" panose="020B0604020202020204" pitchFamily="34" charset="0"/>
              </a:rPr>
              <a:t>Bu hala devam ediyor, ancak günümüzde pek çok casus yazılım, bankacılık siteleri, e-posta hesapları, sosyal medya siteleri ve çevrim içi oyunlar yerlerden kullanıcı adları ve şifreler gibi gizli bilgileri çalmak için tasarlanmaktadır.</a:t>
            </a:r>
          </a:p>
          <a:p>
            <a:pPr algn="l" rtl="0"/>
            <a:r>
              <a:rPr lang="tr" b="0" i="0" u="none" baseline="0">
                <a:solidFill>
                  <a:srgbClr val="505050"/>
                </a:solidFill>
                <a:effectLst/>
                <a:latin typeface="Helvetica" panose="020B0604020202020204" pitchFamily="34" charset="0"/>
              </a:rPr>
              <a:t>Genellikle arka planda sessizce çalıştıklarından ve programın açık işlevselliği ve kalitesi çok çekici olabileceğinden, bilgisayarınızda kötü amaçlı bir casus yazılım olduğunu asla bilemeyebilirsiniz. Mümkün olduğunca çok insanı tuzağa düşürmek için genellikle minimum lisans kısıtlaması olan 'paylaşımlı yazılımlar' veya 'ücretsiz yazılımlar' olarak dağıtılırlar.</a:t>
            </a:r>
          </a:p>
          <a:p>
            <a:pPr marL="0" indent="0" algn="l" rtl="0">
              <a:buFont typeface="Arial" panose="020B0604020202020204" pitchFamily="34" charset="0"/>
              <a:buNone/>
            </a:pPr>
            <a:endParaRPr lang="tr"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pPr algn="l" rtl="0"/>
            <a:fld id="{C517488A-2FD4-4187-AAA7-AE40009BFB6A}" type="slidenum">
              <a:rPr/>
              <a:pPr algn="l" rtl="0"/>
              <a:t>116</a:t>
            </a:fld>
            <a:endParaRPr lang="tr" altLang="en-US"/>
          </a:p>
        </p:txBody>
      </p:sp>
    </p:spTree>
    <p:extLst>
      <p:ext uri="{BB962C8B-B14F-4D97-AF65-F5344CB8AC3E}">
        <p14:creationId xmlns:p14="http://schemas.microsoft.com/office/powerpoint/2010/main" val="3050771505"/>
      </p:ext>
    </p:extLst>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l" rtl="0">
              <a:buFont typeface="Arial" panose="020B0604020202020204" pitchFamily="34" charset="0"/>
              <a:buNone/>
            </a:pPr>
            <a:r>
              <a:rPr lang="tr" b="0" i="0" u="none" baseline="0" dirty="0">
                <a:solidFill>
                  <a:srgbClr val="878787"/>
                </a:solidFill>
                <a:effectLst/>
                <a:latin typeface="arial" panose="020B0604020202020204" pitchFamily="34" charset="0"/>
              </a:rPr>
              <a:t>Şöhret için geliştirilen eski tarz kötü amaçlı yazılımlar, istenmeye e-posta göndermek için tasarlanmış yeni bir "suç yazılımı" çağına kapıları açtı. </a:t>
            </a:r>
          </a:p>
          <a:p>
            <a:pPr marL="0" indent="0" algn="l" rtl="0">
              <a:buFont typeface="Arial" panose="020B0604020202020204" pitchFamily="34" charset="0"/>
              <a:buNone/>
            </a:pPr>
            <a:endParaRPr lang="tr" b="0" i="0" dirty="0">
              <a:solidFill>
                <a:srgbClr val="878787"/>
              </a:solidFill>
              <a:effectLst/>
              <a:latin typeface="arial" panose="020B0604020202020204" pitchFamily="34" charset="0"/>
            </a:endParaRPr>
          </a:p>
          <a:p>
            <a:pPr marL="0" indent="0" algn="l" rtl="0">
              <a:buFont typeface="Arial" panose="020B0604020202020204" pitchFamily="34" charset="0"/>
              <a:buNone/>
            </a:pPr>
            <a:r>
              <a:rPr lang="tr" b="0" i="0" u="none" baseline="0" dirty="0">
                <a:solidFill>
                  <a:srgbClr val="202122"/>
                </a:solidFill>
                <a:effectLst/>
                <a:latin typeface="Arial" panose="020B0604020202020204" pitchFamily="34" charset="0"/>
              </a:rPr>
              <a:t>Suç yazılımları (</a:t>
            </a:r>
            <a:r>
              <a:rPr lang="tr" b="0" i="0" u="none" strike="noStrike" baseline="0" dirty="0">
                <a:solidFill>
                  <a:srgbClr val="0B0080"/>
                </a:solidFill>
                <a:effectLst/>
                <a:latin typeface="Arial" panose="020B0604020202020204" pitchFamily="34" charset="0"/>
                <a:hlinkClick r:id="rId3" tooltip="Spyware"/>
              </a:rPr>
              <a:t>casus yazılımlar</a:t>
            </a:r>
            <a:r>
              <a:rPr lang="tr" b="0" i="0" u="none" baseline="0" dirty="0">
                <a:solidFill>
                  <a:srgbClr val="202122"/>
                </a:solidFill>
                <a:effectLst/>
                <a:latin typeface="Arial" panose="020B0604020202020204" pitchFamily="34" charset="0"/>
              </a:rPr>
              <a:t> ve </a:t>
            </a:r>
            <a:r>
              <a:rPr lang="tr" b="0" i="0" u="none" strike="noStrike" baseline="0" dirty="0">
                <a:solidFill>
                  <a:srgbClr val="0B0080"/>
                </a:solidFill>
                <a:effectLst/>
                <a:latin typeface="Arial" panose="020B0604020202020204" pitchFamily="34" charset="0"/>
                <a:hlinkClick r:id="rId4" tooltip="Adware"/>
              </a:rPr>
              <a:t>reklam yazılımlarından</a:t>
            </a:r>
            <a:r>
              <a:rPr lang="tr" b="0" i="0" u="none" baseline="0" dirty="0">
                <a:solidFill>
                  <a:srgbClr val="202122"/>
                </a:solidFill>
                <a:effectLst/>
                <a:latin typeface="Arial" panose="020B0604020202020204" pitchFamily="34" charset="0"/>
              </a:rPr>
              <a:t> farklı olarak), bir bilgisayar kullanıcısının finansal ve perakende satış hesaplarından para almak veya siber hırsızı zenginleştirecek yetkisiz işlemleri gerçekleştirmek amacıyla bu hesaplara erişim sağlamak için </a:t>
            </a:r>
            <a:r>
              <a:rPr lang="tr" b="0" i="0" u="none" strike="noStrike" baseline="0" dirty="0">
                <a:solidFill>
                  <a:srgbClr val="0B0080"/>
                </a:solidFill>
                <a:effectLst/>
                <a:latin typeface="Arial" panose="020B0604020202020204" pitchFamily="34" charset="0"/>
                <a:hlinkClick r:id="rId5" tooltip="Social engineering (computer security)"/>
              </a:rPr>
              <a:t>sosyal mühendislik</a:t>
            </a:r>
            <a:r>
              <a:rPr lang="tr" b="0" i="0" u="none" baseline="0" dirty="0">
                <a:solidFill>
                  <a:srgbClr val="202122"/>
                </a:solidFill>
                <a:effectLst/>
                <a:latin typeface="Arial" panose="020B0604020202020204" pitchFamily="34" charset="0"/>
              </a:rPr>
              <a:t> veya teknik gizlilik yoluyla </a:t>
            </a:r>
            <a:r>
              <a:rPr lang="tr" b="0" i="0" u="none" strike="noStrike" baseline="0" dirty="0">
                <a:solidFill>
                  <a:srgbClr val="0B0080"/>
                </a:solidFill>
                <a:effectLst/>
                <a:latin typeface="Arial" panose="020B0604020202020204" pitchFamily="34" charset="0"/>
                <a:hlinkClick r:id="rId6" tooltip="Identity theft"/>
              </a:rPr>
              <a:t>kimlik hırsızlığı</a:t>
            </a:r>
            <a:r>
              <a:rPr lang="tr" b="0" i="0" u="none" baseline="0" dirty="0">
                <a:solidFill>
                  <a:srgbClr val="202122"/>
                </a:solidFill>
                <a:effectLst/>
                <a:latin typeface="Arial" panose="020B0604020202020204" pitchFamily="34" charset="0"/>
              </a:rPr>
              <a:t> yapmak üzere tasarlanır. Alternatif olarak, suç yazılımlarıyla </a:t>
            </a:r>
            <a:r>
              <a:rPr lang="tr" b="0" i="0" u="none" strike="noStrike" baseline="0" dirty="0">
                <a:solidFill>
                  <a:srgbClr val="0B0080"/>
                </a:solidFill>
                <a:effectLst/>
                <a:latin typeface="Arial" panose="020B0604020202020204" pitchFamily="34" charset="0"/>
                <a:hlinkClick r:id="rId7" tooltip="Confidentiality"/>
              </a:rPr>
              <a:t>gizli</a:t>
            </a:r>
            <a:r>
              <a:rPr lang="tr" b="0" i="0" u="none" baseline="0" dirty="0">
                <a:solidFill>
                  <a:srgbClr val="202122"/>
                </a:solidFill>
                <a:effectLst/>
                <a:latin typeface="Arial" panose="020B0604020202020204" pitchFamily="34" charset="0"/>
              </a:rPr>
              <a:t> veya hassas kurumsal bilgiler çalınabilir. Birçok kötü amaçlı kod gizli bilgileri çalmaya çalıştığından (veri hırsızlığı ve para sızdırmak için), suç yazılımları </a:t>
            </a:r>
            <a:r>
              <a:rPr lang="tr" b="0" i="0" u="none" strike="noStrike" baseline="0" dirty="0">
                <a:solidFill>
                  <a:srgbClr val="0B0080"/>
                </a:solidFill>
                <a:effectLst/>
                <a:latin typeface="Arial" panose="020B0604020202020204" pitchFamily="34" charset="0"/>
                <a:hlinkClick r:id="rId8" tooltip="Network security"/>
              </a:rPr>
              <a:t>ağ güvenliğinde</a:t>
            </a:r>
            <a:r>
              <a:rPr lang="tr" b="0" i="0" u="none" baseline="0" dirty="0">
                <a:solidFill>
                  <a:srgbClr val="202122"/>
                </a:solidFill>
                <a:effectLst/>
                <a:latin typeface="Arial" panose="020B0604020202020204" pitchFamily="34" charset="0"/>
              </a:rPr>
              <a:t> büyüyen bir sorundur.</a:t>
            </a:r>
            <a:endParaRPr lang="tr"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pPr algn="l" rtl="0"/>
            <a:fld id="{C517488A-2FD4-4187-AAA7-AE40009BFB6A}" type="slidenum">
              <a:rPr/>
              <a:pPr algn="l" rtl="0"/>
              <a:t>117</a:t>
            </a:fld>
            <a:endParaRPr lang="tr" altLang="en-US"/>
          </a:p>
        </p:txBody>
      </p:sp>
    </p:spTree>
    <p:extLst>
      <p:ext uri="{BB962C8B-B14F-4D97-AF65-F5344CB8AC3E}">
        <p14:creationId xmlns:p14="http://schemas.microsoft.com/office/powerpoint/2010/main" val="4227237075"/>
      </p:ext>
    </p:extLst>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l" rtl="0">
              <a:buFont typeface="Arial" panose="020B0604020202020204" pitchFamily="34" charset="0"/>
              <a:buNone/>
            </a:pPr>
            <a:r>
              <a:rPr lang="tr" b="0" i="0" u="none" strike="noStrike" baseline="0" dirty="0">
                <a:solidFill>
                  <a:srgbClr val="004DDC"/>
                </a:solidFill>
                <a:effectLst/>
                <a:latin typeface="Locator"/>
                <a:hlinkClick r:id="rId3"/>
              </a:rPr>
              <a:t>Reklam yazılımları</a:t>
            </a:r>
            <a:r>
              <a:rPr lang="tr" b="0" i="0" u="none" baseline="0" dirty="0">
                <a:solidFill>
                  <a:srgbClr val="141519"/>
                </a:solidFill>
                <a:effectLst/>
                <a:latin typeface="Locator"/>
              </a:rPr>
              <a:t>, çoğunlukla bir İnternet tarayıcısını kullanırken ekranınızda reklam göstermek için tasarlanmış istenmeyen yazılımlardır. Bazı güvenlik uzmanları, bunları günümüzün potansiyel olarak istenmeyen programlarının öncüsü olarak görmektedir. Genellikle, bilgisayarınıza, tabletinize veya mobil cihazınıza yüklemeniz için kendilerini meşru bir yazılım olarak gizlemek ya da başka bir programla birlikte arada kaynamak için gizli bir yöntem kullanır.</a:t>
            </a:r>
            <a:endParaRPr lang="tr"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pPr algn="l" rtl="0"/>
            <a:fld id="{C517488A-2FD4-4187-AAA7-AE40009BFB6A}" type="slidenum">
              <a:rPr/>
              <a:pPr algn="l" rtl="0"/>
              <a:t>118</a:t>
            </a:fld>
            <a:endParaRPr lang="tr" altLang="en-US"/>
          </a:p>
        </p:txBody>
      </p:sp>
    </p:spTree>
    <p:extLst>
      <p:ext uri="{BB962C8B-B14F-4D97-AF65-F5344CB8AC3E}">
        <p14:creationId xmlns:p14="http://schemas.microsoft.com/office/powerpoint/2010/main" val="1011338161"/>
      </p:ext>
    </p:extLst>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tr" sz="1200" b="0" i="0" u="none" baseline="0"/>
              <a:t>Arka kapılar, uzaktaki bir kullanıcının standart kimlik doğrulama mekanizmalarına bağlanmasına ve bunları atlamasına olanak tanıyan hizmetler veya açık bağlantı noktalarıdır.</a:t>
            </a:r>
          </a:p>
          <a:p>
            <a:pPr algn="l" rtl="0"/>
            <a:r>
              <a:rPr lang="tr" sz="1200" b="0" i="0" u="none" baseline="0"/>
              <a:t>İlk olarak programcılar ve geliştiriciler tarafından yeni uygulamalarda hata ayıklama erişimine olanak tanımak için kullanılmıştır.</a:t>
            </a:r>
          </a:p>
          <a:p>
            <a:pPr algn="l" rtl="0"/>
            <a:r>
              <a:rPr lang="tr" sz="1200" b="0" i="0" u="none" baseline="0"/>
              <a:t>Netcat adlı yardımcı yazılım gibi arka kapılar artık, kötü niyetli bir kullanıcının, oturum açmış kullanıcı tarafından uzaktan erişim fark etmeden bilgisayarda istediği her şeyi yapabileceği uzaktan bağlantıya imkan tanımaktadır.</a:t>
            </a:r>
          </a:p>
          <a:p>
            <a:pPr algn="l" rtl="0"/>
            <a:r>
              <a:rPr lang="tr" sz="1200" b="0" i="0" u="none" baseline="0"/>
              <a:t>Genellikle bilgisayar korsanları tarafından, ilk erişimi elde ettikten sonra bilgisayara geri dönmelerine olanak tanımak için kullanılmaktadır.</a:t>
            </a:r>
          </a:p>
          <a:p>
            <a:pPr marL="0" indent="0" algn="l" rtl="0">
              <a:buFont typeface="Arial" panose="020B0604020202020204" pitchFamily="34" charset="0"/>
              <a:buNone/>
            </a:pPr>
            <a:endParaRPr lang="tr"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pPr algn="l" rtl="0"/>
            <a:fld id="{C517488A-2FD4-4187-AAA7-AE40009BFB6A}" type="slidenum">
              <a:rPr/>
              <a:pPr algn="l" rtl="0"/>
              <a:t>119</a:t>
            </a:fld>
            <a:endParaRPr lang="tr" altLang="en-US"/>
          </a:p>
        </p:txBody>
      </p:sp>
    </p:spTree>
    <p:extLst>
      <p:ext uri="{BB962C8B-B14F-4D97-AF65-F5344CB8AC3E}">
        <p14:creationId xmlns:p14="http://schemas.microsoft.com/office/powerpoint/2010/main" val="1480993347"/>
      </p:ext>
    </p:extLst>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l" rtl="0">
              <a:buFont typeface="Arial" panose="020B0604020202020204" pitchFamily="34" charset="0"/>
              <a:buNone/>
            </a:pPr>
            <a:endParaRPr lang="tr"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pPr algn="l" rtl="0"/>
            <a:fld id="{C517488A-2FD4-4187-AAA7-AE40009BFB6A}" type="slidenum">
              <a:rPr/>
              <a:pPr algn="l" rtl="0"/>
              <a:t>120</a:t>
            </a:fld>
            <a:endParaRPr lang="tr" altLang="en-US"/>
          </a:p>
        </p:txBody>
      </p:sp>
    </p:spTree>
    <p:extLst>
      <p:ext uri="{BB962C8B-B14F-4D97-AF65-F5344CB8AC3E}">
        <p14:creationId xmlns:p14="http://schemas.microsoft.com/office/powerpoint/2010/main" val="907483357"/>
      </p:ext>
    </p:extLst>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l" rtl="0">
              <a:buFont typeface="Arial" panose="020B0604020202020204" pitchFamily="34" charset="0"/>
              <a:buNone/>
            </a:pPr>
            <a:r>
              <a:rPr lang="tr" sz="1200" b="0" i="0" u="none" kern="1200" baseline="0" dirty="0">
                <a:solidFill>
                  <a:schemeClr val="tx1"/>
                </a:solidFill>
                <a:latin typeface="+mn-lt"/>
                <a:ea typeface="MS PGothic" pitchFamily="34" charset="-128"/>
                <a:cs typeface="ＭＳ Ｐゴシック" charset="0"/>
              </a:rPr>
              <a:t>Bu grafikte, Birleşik Krallık için 25 Mayıs 2020'de yayımlanan verilere göre İnternete erişmek için kullanılan cihazlar gösterilmektedir.</a:t>
            </a:r>
          </a:p>
          <a:p>
            <a:pPr marL="0" indent="0" algn="l" rtl="0">
              <a:buFont typeface="Arial" panose="020B0604020202020204" pitchFamily="34" charset="0"/>
              <a:buNone/>
            </a:pPr>
            <a:endParaRPr lang="tr" sz="1200" kern="1200" dirty="0">
              <a:solidFill>
                <a:schemeClr val="tx1"/>
              </a:solidFill>
              <a:latin typeface="+mn-lt"/>
              <a:ea typeface="MS PGothic" pitchFamily="34" charset="-128"/>
              <a:cs typeface="ＭＳ Ｐゴシック" charset="0"/>
            </a:endParaRPr>
          </a:p>
          <a:p>
            <a:pPr marL="0" indent="0" algn="l" rtl="0">
              <a:buFont typeface="Arial" panose="020B0604020202020204" pitchFamily="34" charset="0"/>
              <a:buNone/>
            </a:pPr>
            <a:r>
              <a:rPr lang="tr" sz="1200" b="0" i="0" u="none" kern="1200" baseline="0" dirty="0">
                <a:solidFill>
                  <a:schemeClr val="tx1"/>
                </a:solidFill>
                <a:latin typeface="+mn-lt"/>
                <a:ea typeface="MS PGothic" pitchFamily="34" charset="-128"/>
                <a:cs typeface="ＭＳ Ｐゴシック" charset="0"/>
              </a:rPr>
              <a:t>Diğer ülkeleri ele alırsak, kullanım açısından benzer eğilimler var.</a:t>
            </a:r>
          </a:p>
          <a:p>
            <a:pPr marL="0" indent="0" algn="l" rtl="0">
              <a:buFont typeface="Arial" panose="020B0604020202020204" pitchFamily="34" charset="0"/>
              <a:buNone/>
            </a:pPr>
            <a:endParaRPr lang="tr" sz="1200" kern="1200" dirty="0">
              <a:solidFill>
                <a:schemeClr val="tx1"/>
              </a:solidFill>
              <a:latin typeface="+mn-lt"/>
              <a:ea typeface="MS PGothic" pitchFamily="34" charset="-128"/>
              <a:cs typeface="ＭＳ Ｐゴシック" charset="0"/>
            </a:endParaRPr>
          </a:p>
          <a:p>
            <a:pPr marL="0" indent="0" algn="l" rtl="0">
              <a:buFont typeface="Arial" panose="020B0604020202020204" pitchFamily="34" charset="0"/>
              <a:buNone/>
            </a:pPr>
            <a:r>
              <a:rPr lang="tr" sz="1200" b="0" i="0" u="none" kern="1200" baseline="0" dirty="0">
                <a:solidFill>
                  <a:schemeClr val="tx1"/>
                </a:solidFill>
                <a:latin typeface="+mn-lt"/>
                <a:ea typeface="MS PGothic" pitchFamily="34" charset="-128"/>
                <a:cs typeface="ＭＳ Ｐゴシック" charset="0"/>
              </a:rPr>
              <a:t>Dolayısıyla siber suçlar için en büyük hedef akıllı telefonlardır.</a:t>
            </a:r>
          </a:p>
          <a:p>
            <a:pPr marL="0" indent="0" algn="l" rtl="0">
              <a:buFont typeface="Arial" panose="020B0604020202020204" pitchFamily="34" charset="0"/>
              <a:buNone/>
            </a:pPr>
            <a:endParaRPr lang="tr" sz="1200" kern="1200" dirty="0">
              <a:solidFill>
                <a:schemeClr val="tx1"/>
              </a:solidFill>
              <a:latin typeface="+mn-lt"/>
              <a:ea typeface="MS PGothic" pitchFamily="34" charset="-128"/>
              <a:cs typeface="ＭＳ Ｐゴシック" charset="0"/>
            </a:endParaRPr>
          </a:p>
          <a:p>
            <a:pPr marL="0" indent="0" algn="l" rtl="0">
              <a:buFont typeface="Arial" panose="020B0604020202020204" pitchFamily="34" charset="0"/>
              <a:buNone/>
            </a:pPr>
            <a:r>
              <a:rPr lang="tr" sz="1200" b="0" i="0" u="none" kern="1200" baseline="0" dirty="0">
                <a:solidFill>
                  <a:schemeClr val="tx1"/>
                </a:solidFill>
                <a:latin typeface="+mn-lt"/>
                <a:ea typeface="MS PGothic" pitchFamily="34" charset="-128"/>
                <a:cs typeface="ＭＳ Ｐゴシック" charset="0"/>
              </a:rPr>
              <a:t>BU NOKTADAN İTİBAREN EĞİTİCİ, KATILIMCILAR İÇİN ÖĞRENMEYİ GELİŞTİRMEK AMACIYLA KENDİ VAKA ÇALIŞMALARINI/DENEYİMLERİNİ DAHİL EDEBİLİR.</a:t>
            </a:r>
          </a:p>
        </p:txBody>
      </p:sp>
      <p:sp>
        <p:nvSpPr>
          <p:cNvPr id="4" name="Slide Number Placeholder 3"/>
          <p:cNvSpPr>
            <a:spLocks noGrp="1"/>
          </p:cNvSpPr>
          <p:nvPr>
            <p:ph type="sldNum" sz="quarter" idx="5"/>
          </p:nvPr>
        </p:nvSpPr>
        <p:spPr/>
        <p:txBody>
          <a:bodyPr/>
          <a:lstStyle/>
          <a:p>
            <a:pPr algn="l" rtl="0"/>
            <a:fld id="{C517488A-2FD4-4187-AAA7-AE40009BFB6A}" type="slidenum">
              <a:rPr/>
              <a:pPr algn="l" rtl="0"/>
              <a:t>121</a:t>
            </a:fld>
            <a:endParaRPr lang="tr" altLang="en-US"/>
          </a:p>
        </p:txBody>
      </p:sp>
    </p:spTree>
    <p:extLst>
      <p:ext uri="{BB962C8B-B14F-4D97-AF65-F5344CB8AC3E}">
        <p14:creationId xmlns:p14="http://schemas.microsoft.com/office/powerpoint/2010/main" val="3932969137"/>
      </p:ext>
    </p:extLst>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l" rtl="0">
              <a:buFont typeface="Arial" panose="020B0604020202020204" pitchFamily="34" charset="0"/>
              <a:buNone/>
            </a:pPr>
            <a:r>
              <a:rPr lang="tr" b="0" i="0" u="none" baseline="0" dirty="0">
                <a:solidFill>
                  <a:srgbClr val="222222"/>
                </a:solidFill>
                <a:effectLst/>
                <a:latin typeface="arial" panose="020B0604020202020204" pitchFamily="34" charset="0"/>
              </a:rPr>
              <a:t>GSMA Intelligence'ın son verilerine göre bugün dünyada 5,15 milyar farklı cep telefonu kullanıcısı var. Dünyadaki toplam farklı mobil kullanıcı sayısı, son 12 ayda 121 milyon arttı (datareportal.com).</a:t>
            </a:r>
          </a:p>
          <a:p>
            <a:pPr marL="0" indent="0" algn="l" rtl="0">
              <a:buFont typeface="Arial" panose="020B0604020202020204" pitchFamily="34" charset="0"/>
              <a:buNone/>
            </a:pPr>
            <a:endParaRPr lang="tr" sz="1200" b="0" i="0" kern="1200" dirty="0">
              <a:solidFill>
                <a:srgbClr val="222222"/>
              </a:solidFill>
              <a:effectLst/>
              <a:latin typeface="arial" panose="020B0604020202020204" pitchFamily="34" charset="0"/>
              <a:ea typeface="MS PGothic" pitchFamily="34" charset="-128"/>
              <a:cs typeface="ＭＳ Ｐゴシック" charset="0"/>
            </a:endParaRPr>
          </a:p>
          <a:p>
            <a:pPr marL="0" indent="0" algn="l" rtl="0">
              <a:buFont typeface="Arial" panose="020B0604020202020204" pitchFamily="34" charset="0"/>
              <a:buNone/>
            </a:pPr>
            <a:r>
              <a:rPr lang="tr" b="0" i="0" u="none" baseline="0" dirty="0">
                <a:solidFill>
                  <a:srgbClr val="3A3A3A"/>
                </a:solidFill>
                <a:effectLst/>
                <a:latin typeface="Montserrat" panose="00000500000000000000" pitchFamily="2" charset="0"/>
              </a:rPr>
              <a:t>Statista'ya göre, bugün dünyadaki akıllı telefon kullanıcılarının sayısı 3,5 milyar ve bu, dünya nüfusunun %44,85'inin bir akıllı telefona sahip olduğu anlamına geliyor. Bu rakam, yalnızca 2,5 milyar kullanıcının (dünya nüfusunun %33,58'i) olduğu 2016 yılına göre önemli ölçüde arttı. (Kaynak: </a:t>
            </a:r>
            <a:r>
              <a:rPr lang="tr" b="0" i="0" u="sng" baseline="0" dirty="0">
                <a:solidFill>
                  <a:srgbClr val="1B938F"/>
                </a:solidFill>
                <a:effectLst/>
                <a:latin typeface="Montserrat" panose="00000500000000000000" pitchFamily="2" charset="0"/>
                <a:hlinkClick r:id="rId3"/>
              </a:rPr>
              <a:t>https://www.bankmycell.com/blog/how-many-phones-are-in-the-world</a:t>
            </a:r>
            <a:r>
              <a:rPr lang="tr" b="0" i="0" u="none" baseline="0" dirty="0">
                <a:solidFill>
                  <a:srgbClr val="3A3A3A"/>
                </a:solidFill>
                <a:effectLst/>
                <a:latin typeface="Montserrat" panose="00000500000000000000" pitchFamily="2" charset="0"/>
              </a:rPr>
              <a:t>)</a:t>
            </a:r>
          </a:p>
          <a:p>
            <a:pPr marL="0" indent="0" algn="l" rtl="0">
              <a:buFont typeface="Arial" panose="020B0604020202020204" pitchFamily="34" charset="0"/>
              <a:buNone/>
            </a:pPr>
            <a:endParaRPr lang="tr" sz="1200" b="0" i="0" kern="1200" dirty="0">
              <a:solidFill>
                <a:srgbClr val="3A3A3A"/>
              </a:solidFill>
              <a:effectLst/>
              <a:latin typeface="Montserrat" panose="00000500000000000000" pitchFamily="2" charset="0"/>
              <a:ea typeface="MS PGothic" pitchFamily="34" charset="-128"/>
              <a:cs typeface="ＭＳ Ｐゴシック" charset="0"/>
            </a:endParaRPr>
          </a:p>
          <a:p>
            <a:pPr marL="0" marR="0" lvl="0" indent="0" algn="l" defTabSz="457200" rtl="0" eaLnBrk="0" fontAlgn="base" latinLnBrk="0" hangingPunct="0">
              <a:lnSpc>
                <a:spcPct val="100000"/>
              </a:lnSpc>
              <a:spcBef>
                <a:spcPct val="30000"/>
              </a:spcBef>
              <a:spcAft>
                <a:spcPct val="0"/>
              </a:spcAft>
              <a:buClrTx/>
              <a:buSzTx/>
              <a:buFont typeface="Arial" panose="020B0604020202020204" pitchFamily="34" charset="0"/>
              <a:buNone/>
              <a:tabLst/>
              <a:defRPr/>
            </a:pPr>
            <a:r>
              <a:rPr lang="tr" b="0" i="0" u="none" baseline="0" dirty="0"/>
              <a:t>Resmi olmayan pazarlardan (resimdeki örnek) doğrulanmamış uygulamaların yüklenmesi, telefona çeşitli şekillerde kullanılabilecek (bir fidye yazılımı yüklemek, kişisel verileri gözetlemek, mobil bankacılık uygulamalarının kimlik bilgilerini ele geçirmek, sahibinin izni olmadan sesini/videosunu kaydetmek, diğer cihazlara/bilgisayar sistemlerine saldırılar düzenlemek vb.) kötü amaçlı kodların kolayca yüklenmesine neden olabilir.</a:t>
            </a:r>
          </a:p>
          <a:p>
            <a:pPr marL="0" indent="0" algn="l" rtl="0">
              <a:buFont typeface="Arial" panose="020B0604020202020204" pitchFamily="34" charset="0"/>
              <a:buNone/>
            </a:pPr>
            <a:endParaRPr lang="tr"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pPr algn="l" rtl="0"/>
            <a:fld id="{C517488A-2FD4-4187-AAA7-AE40009BFB6A}" type="slidenum">
              <a:rPr/>
              <a:pPr algn="l" rtl="0"/>
              <a:t>122</a:t>
            </a:fld>
            <a:endParaRPr lang="tr" altLang="en-US"/>
          </a:p>
        </p:txBody>
      </p:sp>
    </p:spTree>
    <p:extLst>
      <p:ext uri="{BB962C8B-B14F-4D97-AF65-F5344CB8AC3E}">
        <p14:creationId xmlns:p14="http://schemas.microsoft.com/office/powerpoint/2010/main" val="1401149589"/>
      </p:ext>
    </p:extLst>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tr" sz="1200" b="0" i="0" u="none" kern="1200" baseline="0" dirty="0">
                <a:solidFill>
                  <a:schemeClr val="tx1"/>
                </a:solidFill>
                <a:effectLst/>
                <a:latin typeface="+mn-lt"/>
                <a:ea typeface="MS PGothic" pitchFamily="34" charset="-128"/>
                <a:cs typeface="ＭＳ Ｐゴシック" charset="0"/>
              </a:rPr>
              <a:t>Akıllı telefonlara yönelik en yaygın saldırı araçlarından biri, güvenli olmayan gezinmeyle ilgilidir (kimlik avı, zıpkınla avlanma, kötü amaçlı yazılımlar). RSA'ya göre, çevrim içi dolandırıcılığın %60'ından fazlası mobil platformlar aracılığıyla, </a:t>
            </a:r>
            <a:r>
              <a:rPr lang="tr" sz="1200" b="0" i="0" u="none" strike="noStrike" kern="1200" baseline="0" dirty="0">
                <a:solidFill>
                  <a:schemeClr val="tx1"/>
                </a:solidFill>
                <a:effectLst/>
                <a:latin typeface="+mn-lt"/>
                <a:ea typeface="MS PGothic" pitchFamily="34" charset="-128"/>
                <a:cs typeface="ＭＳ Ｐゴシック" charset="0"/>
                <a:hlinkClick r:id="rId3"/>
              </a:rPr>
              <a:t>mobil dolandırıcılığın %80'i</a:t>
            </a:r>
            <a:r>
              <a:rPr lang="tr" sz="1200" b="0" i="0" u="none" kern="1200" baseline="0" dirty="0">
                <a:solidFill>
                  <a:schemeClr val="tx1"/>
                </a:solidFill>
                <a:effectLst/>
                <a:latin typeface="+mn-lt"/>
                <a:ea typeface="MS PGothic" pitchFamily="34" charset="-128"/>
                <a:cs typeface="ＭＳ Ｐゴシック" charset="0"/>
              </a:rPr>
              <a:t>, mobil İnternet tarayıcıları yerine mobil uygulamalar aracılığıyla gerçekleştiriliyor.</a:t>
            </a:r>
          </a:p>
          <a:p>
            <a:pPr algn="l" rtl="0"/>
            <a:r>
              <a:rPr lang="tr" sz="1200" b="0" i="0" u="none" kern="1200" baseline="0" dirty="0">
                <a:solidFill>
                  <a:schemeClr val="tx1"/>
                </a:solidFill>
                <a:effectLst/>
                <a:latin typeface="+mn-lt"/>
                <a:ea typeface="MS PGothic" pitchFamily="34" charset="-128"/>
                <a:cs typeface="ＭＳ Ｐゴシック" charset="0"/>
              </a:rPr>
              <a:t>Çoğu kişi telefonlarını finansal işlemleri yönetmek için kullandığından veya hassas verileri ev ağlarının güvenliği dışında kullandığından bu önemli bir tehdit haline geliyor. Kullanıcıların genellikle tüm bilgilerini telefonlarında tutmaları ve akıllı telefonların artık en yaygın olarak kullanılan siber güvenlik araçlarından biri olan iki faktörlü kimlik doğrulama için kullanılıyor olması, cihazın kaybolması veya çalınması durumunda güvenlik riskini artırıyor.</a:t>
            </a:r>
          </a:p>
          <a:p>
            <a:pPr marL="0" indent="0" algn="l" rtl="0">
              <a:buFont typeface="Arial" panose="020B0604020202020204" pitchFamily="34" charset="0"/>
              <a:buNone/>
            </a:pPr>
            <a:endParaRPr lang="tr"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pPr algn="l" rtl="0"/>
            <a:fld id="{C517488A-2FD4-4187-AAA7-AE40009BFB6A}" type="slidenum">
              <a:rPr/>
              <a:pPr algn="l" rtl="0"/>
              <a:t>123</a:t>
            </a:fld>
            <a:endParaRPr lang="tr" altLang="en-US"/>
          </a:p>
        </p:txBody>
      </p:sp>
    </p:spTree>
    <p:extLst>
      <p:ext uri="{BB962C8B-B14F-4D97-AF65-F5344CB8AC3E}">
        <p14:creationId xmlns:p14="http://schemas.microsoft.com/office/powerpoint/2010/main" val="242966757"/>
      </p:ext>
    </p:extLst>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 typeface="Arial" panose="020B0604020202020204" pitchFamily="34" charset="0"/>
              <a:buNone/>
              <a:tabLst/>
              <a:defRPr/>
            </a:pPr>
            <a:r>
              <a:rPr lang="tr" b="0" i="0" u="none" baseline="0">
                <a:solidFill>
                  <a:srgbClr val="253147"/>
                </a:solidFill>
                <a:effectLst/>
                <a:latin typeface="Nunito Sans"/>
              </a:rPr>
              <a:t>E-posta dolandırıcılığı, en yaygın siber suç yöntemlerinden biridir. Şu ana kadar Nijerya'dan kaç dul sizden yardım istedi? İşte bundan bahsediyoruz. </a:t>
            </a:r>
            <a:r>
              <a:rPr lang="tr" b="0" i="0" u="none" strike="noStrike" baseline="0">
                <a:solidFill>
                  <a:srgbClr val="29ABE2"/>
                </a:solidFill>
                <a:effectLst/>
                <a:latin typeface="Nunito Sans"/>
                <a:hlinkClick r:id="rId3"/>
              </a:rPr>
              <a:t>EY'nin siber istatistik ve verilerine</a:t>
            </a:r>
            <a:r>
              <a:rPr lang="tr" b="0" i="0" u="none" baseline="0">
                <a:solidFill>
                  <a:srgbClr val="253147"/>
                </a:solidFill>
                <a:effectLst/>
                <a:latin typeface="Nunito Sans"/>
              </a:rPr>
              <a:t> göre, her gün yaklaşık 6,5 milyar istenmeyen e-posta gönderiliyor.</a:t>
            </a:r>
          </a:p>
          <a:p>
            <a:pPr marL="0" marR="0" lvl="0" indent="0" algn="l" defTabSz="457200" rtl="0" eaLnBrk="0" fontAlgn="base" latinLnBrk="0" hangingPunct="0">
              <a:lnSpc>
                <a:spcPct val="100000"/>
              </a:lnSpc>
              <a:spcBef>
                <a:spcPct val="30000"/>
              </a:spcBef>
              <a:spcAft>
                <a:spcPct val="0"/>
              </a:spcAft>
              <a:buClrTx/>
              <a:buSzTx/>
              <a:buFont typeface="Arial" panose="020B0604020202020204" pitchFamily="34" charset="0"/>
              <a:buNone/>
              <a:tabLst/>
              <a:defRPr/>
            </a:pPr>
            <a:endParaRPr lang="tr" dirty="0"/>
          </a:p>
          <a:p>
            <a:pPr marL="0" marR="0" lvl="0" indent="0" algn="l" defTabSz="457200" rtl="0" eaLnBrk="0" fontAlgn="base" latinLnBrk="0" hangingPunct="0">
              <a:lnSpc>
                <a:spcPct val="100000"/>
              </a:lnSpc>
              <a:spcBef>
                <a:spcPct val="30000"/>
              </a:spcBef>
              <a:spcAft>
                <a:spcPct val="0"/>
              </a:spcAft>
              <a:buClrTx/>
              <a:buSzTx/>
              <a:buFont typeface="Arial" panose="020B0604020202020204" pitchFamily="34" charset="0"/>
              <a:buNone/>
              <a:tabLst/>
              <a:defRPr/>
            </a:pPr>
            <a:r>
              <a:rPr lang="tr" b="0" i="0" u="none" baseline="0">
                <a:solidFill>
                  <a:srgbClr val="253147"/>
                </a:solidFill>
                <a:effectLst/>
                <a:latin typeface="Nunito Sans"/>
              </a:rPr>
              <a:t>Kimlik avı çalışmaları kolay olduğundan sıklıkla kullanılır. Verizon 2018 Veri İhlali Araştırma raporunda, kimlik avının </a:t>
            </a:r>
            <a:r>
              <a:rPr lang="tr" b="0" i="0" u="none" strike="noStrike" baseline="0">
                <a:solidFill>
                  <a:srgbClr val="29ABE2"/>
                </a:solidFill>
                <a:effectLst/>
                <a:latin typeface="Nunito Sans"/>
                <a:hlinkClick r:id="rId4"/>
              </a:rPr>
              <a:t>en yaygın saldırı yöntemlerinden</a:t>
            </a:r>
            <a:r>
              <a:rPr lang="tr" b="0" i="0" u="none" baseline="0">
                <a:solidFill>
                  <a:srgbClr val="253147"/>
                </a:solidFill>
                <a:effectLst/>
                <a:latin typeface="Nunito Sans"/>
              </a:rPr>
              <a:t> biri olduğu açıklanmaktadır.</a:t>
            </a:r>
            <a:endParaRPr lang="tr" dirty="0"/>
          </a:p>
          <a:p>
            <a:pPr marL="0" indent="0" algn="l" rtl="0">
              <a:buFont typeface="Arial" panose="020B0604020202020204" pitchFamily="34" charset="0"/>
              <a:buNone/>
            </a:pPr>
            <a:endParaRPr lang="tr"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pPr algn="l" rtl="0"/>
            <a:fld id="{C517488A-2FD4-4187-AAA7-AE40009BFB6A}" type="slidenum">
              <a:rPr/>
              <a:pPr algn="l" rtl="0"/>
              <a:t>124</a:t>
            </a:fld>
            <a:endParaRPr lang="tr" altLang="en-US"/>
          </a:p>
        </p:txBody>
      </p:sp>
    </p:spTree>
    <p:extLst>
      <p:ext uri="{BB962C8B-B14F-4D97-AF65-F5344CB8AC3E}">
        <p14:creationId xmlns:p14="http://schemas.microsoft.com/office/powerpoint/2010/main" val="424642715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 typeface="Arial" panose="020B0604020202020204" pitchFamily="34" charset="0"/>
              <a:buNone/>
              <a:tabLst/>
              <a:defRPr/>
            </a:pPr>
            <a:r>
              <a:rPr lang="tr" b="0" i="0" u="none" baseline="0" dirty="0"/>
              <a:t>Bu bağlamda, uluslararası yaklaşım esastır. Çok uluslu veya uluslararası yaklaşım, yalnızca ulusal veya hatta bölgesel bir yaklaşımdan daha zengindir ve bu olgunun küresel olarak kavranması daha geniş bir boyut kazandırır. Kolluk kuvvetleri arasındaki (emniyet teşkilatı içinde veya savcılık birimleri arasında) uluslararası işbirliği suç soruşturmalarında sonuç elde etmek için çok önemlidir.</a:t>
            </a:r>
          </a:p>
          <a:p>
            <a:pPr marL="0" marR="0" lvl="0" indent="0" algn="l" defTabSz="457200" rtl="0" eaLnBrk="0" fontAlgn="base" latinLnBrk="0" hangingPunct="0">
              <a:lnSpc>
                <a:spcPct val="100000"/>
              </a:lnSpc>
              <a:spcBef>
                <a:spcPct val="30000"/>
              </a:spcBef>
              <a:spcAft>
                <a:spcPct val="0"/>
              </a:spcAft>
              <a:buClrTx/>
              <a:buSzTx/>
              <a:buFont typeface="Arial" panose="020B0604020202020204" pitchFamily="34" charset="0"/>
              <a:buNone/>
              <a:tabLst/>
              <a:defRPr/>
            </a:pPr>
            <a:endParaRPr lang="tr" altLang="en-US" dirty="0"/>
          </a:p>
          <a:p>
            <a:pPr marL="0" marR="0" lvl="0" indent="0" algn="l" defTabSz="457200" rtl="0" eaLnBrk="0" fontAlgn="base" latinLnBrk="0" hangingPunct="0">
              <a:lnSpc>
                <a:spcPct val="100000"/>
              </a:lnSpc>
              <a:spcBef>
                <a:spcPct val="30000"/>
              </a:spcBef>
              <a:spcAft>
                <a:spcPct val="0"/>
              </a:spcAft>
              <a:buClrTx/>
              <a:buSzTx/>
              <a:buFont typeface="Arial" panose="020B0604020202020204" pitchFamily="34" charset="0"/>
              <a:buNone/>
              <a:tabLst/>
              <a:defRPr/>
            </a:pPr>
            <a:r>
              <a:rPr lang="tr" b="0" i="0" u="none" baseline="0" dirty="0"/>
              <a:t>Modern toplumlar bilgi teknolojilerine bağlıdır. Devletler, vatandaşlar ve ekonomiler de şu anda İnternete bağlı durumdadır. Bu, iletişim ağları içinde, ağları kullanan veya ağlara karşı hareket eden yeni ortaya çıkan yasa dışı faaliyetler için çok verimli bir alandır. </a:t>
            </a:r>
            <a:endParaRPr lang="tr" altLang="en-US" dirty="0"/>
          </a:p>
          <a:p>
            <a:pPr marL="0" marR="0" lvl="0" indent="0" algn="l" defTabSz="457200" rtl="0" eaLnBrk="0" fontAlgn="base" latinLnBrk="0" hangingPunct="0">
              <a:lnSpc>
                <a:spcPct val="100000"/>
              </a:lnSpc>
              <a:spcBef>
                <a:spcPct val="30000"/>
              </a:spcBef>
              <a:spcAft>
                <a:spcPct val="0"/>
              </a:spcAft>
              <a:buClrTx/>
              <a:buSzTx/>
              <a:buFont typeface="Arial" panose="020B0604020202020204" pitchFamily="34" charset="0"/>
              <a:buNone/>
              <a:tabLst/>
              <a:defRPr/>
            </a:pPr>
            <a:endParaRPr lang="tr" altLang="en-US" dirty="0"/>
          </a:p>
          <a:p>
            <a:pPr marL="0" indent="0" algn="l" rtl="0">
              <a:buFont typeface="Arial" panose="020B0604020202020204" pitchFamily="34" charset="0"/>
              <a:buNone/>
            </a:pPr>
            <a:endParaRPr lang="tr"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pPr algn="l" rtl="0"/>
            <a:fld id="{C517488A-2FD4-4187-AAA7-AE40009BFB6A}" type="slidenum">
              <a:rPr/>
              <a:pPr algn="l" rtl="0"/>
              <a:t>12</a:t>
            </a:fld>
            <a:endParaRPr lang="tr" altLang="en-US"/>
          </a:p>
        </p:txBody>
      </p:sp>
    </p:spTree>
    <p:extLst>
      <p:ext uri="{BB962C8B-B14F-4D97-AF65-F5344CB8AC3E}">
        <p14:creationId xmlns:p14="http://schemas.microsoft.com/office/powerpoint/2010/main" val="1997331726"/>
      </p:ext>
    </p:extLst>
  </p:cSld>
  <p:clrMapOvr>
    <a:masterClrMapping/>
  </p:clrMapOvr>
</p:notes>
</file>

<file path=ppt/notesSlides/notesSlide1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 typeface="Arial" panose="020B0604020202020204" pitchFamily="34" charset="0"/>
              <a:buNone/>
              <a:tabLst/>
              <a:defRPr/>
            </a:pPr>
            <a:r>
              <a:rPr lang="tr" b="0" i="0" u="none" baseline="0">
                <a:solidFill>
                  <a:srgbClr val="253147"/>
                </a:solidFill>
                <a:effectLst/>
                <a:latin typeface="Nunito Sans"/>
              </a:rPr>
              <a:t>E-posta dolandırıcılığı, en yaygın siber suç yöntemlerinden biridir. Şu ana kadar Nijerya'dan kaç dul sizden yardım istedi? İşte bundan bahsediyoruz. </a:t>
            </a:r>
            <a:r>
              <a:rPr lang="tr" b="0" i="0" u="none" strike="noStrike" baseline="0">
                <a:solidFill>
                  <a:srgbClr val="29ABE2"/>
                </a:solidFill>
                <a:effectLst/>
                <a:latin typeface="Nunito Sans"/>
                <a:hlinkClick r:id="rId3"/>
              </a:rPr>
              <a:t>EY'nin siber istatistik ve verilerine</a:t>
            </a:r>
            <a:r>
              <a:rPr lang="tr" b="0" i="0" u="none" baseline="0">
                <a:solidFill>
                  <a:srgbClr val="253147"/>
                </a:solidFill>
                <a:effectLst/>
                <a:latin typeface="Nunito Sans"/>
              </a:rPr>
              <a:t> göre, her gün yaklaşık 6,5 milyar istenmeyen e-posta gönderiliyor.</a:t>
            </a:r>
          </a:p>
          <a:p>
            <a:pPr marL="0" marR="0" lvl="0" indent="0" algn="l" defTabSz="457200" rtl="0" eaLnBrk="0" fontAlgn="base" latinLnBrk="0" hangingPunct="0">
              <a:lnSpc>
                <a:spcPct val="100000"/>
              </a:lnSpc>
              <a:spcBef>
                <a:spcPct val="30000"/>
              </a:spcBef>
              <a:spcAft>
                <a:spcPct val="0"/>
              </a:spcAft>
              <a:buClrTx/>
              <a:buSzTx/>
              <a:buFont typeface="Arial" panose="020B0604020202020204" pitchFamily="34" charset="0"/>
              <a:buNone/>
              <a:tabLst/>
              <a:defRPr/>
            </a:pPr>
            <a:endParaRPr lang="tr" dirty="0"/>
          </a:p>
          <a:p>
            <a:pPr marL="0" marR="0" lvl="0" indent="0" algn="l" defTabSz="457200" rtl="0" eaLnBrk="0" fontAlgn="base" latinLnBrk="0" hangingPunct="0">
              <a:lnSpc>
                <a:spcPct val="100000"/>
              </a:lnSpc>
              <a:spcBef>
                <a:spcPct val="30000"/>
              </a:spcBef>
              <a:spcAft>
                <a:spcPct val="0"/>
              </a:spcAft>
              <a:buClrTx/>
              <a:buSzTx/>
              <a:buFont typeface="Arial" panose="020B0604020202020204" pitchFamily="34" charset="0"/>
              <a:buNone/>
              <a:tabLst/>
              <a:defRPr/>
            </a:pPr>
            <a:r>
              <a:rPr lang="tr" b="0" i="0" u="none" baseline="0">
                <a:solidFill>
                  <a:srgbClr val="253147"/>
                </a:solidFill>
                <a:effectLst/>
                <a:latin typeface="Nunito Sans"/>
              </a:rPr>
              <a:t>Kimlik avı çalışmaları kolay olduğundan sıklıkla kullanılır. Verizon 2018 Veri İhlali Araştırma raporunda, kimlik avının </a:t>
            </a:r>
            <a:r>
              <a:rPr lang="tr" b="0" i="0" u="none" strike="noStrike" baseline="0">
                <a:solidFill>
                  <a:srgbClr val="29ABE2"/>
                </a:solidFill>
                <a:effectLst/>
                <a:latin typeface="Nunito Sans"/>
                <a:hlinkClick r:id="rId4"/>
              </a:rPr>
              <a:t>en yaygın saldırı yöntemlerinden</a:t>
            </a:r>
            <a:r>
              <a:rPr lang="tr" b="0" i="0" u="none" baseline="0">
                <a:solidFill>
                  <a:srgbClr val="253147"/>
                </a:solidFill>
                <a:effectLst/>
                <a:latin typeface="Nunito Sans"/>
              </a:rPr>
              <a:t> biri olduğu açıklanmaktadır.</a:t>
            </a:r>
            <a:endParaRPr lang="tr" dirty="0"/>
          </a:p>
          <a:p>
            <a:pPr marL="0" indent="0" algn="l" rtl="0">
              <a:buFont typeface="Arial" panose="020B0604020202020204" pitchFamily="34" charset="0"/>
              <a:buNone/>
            </a:pPr>
            <a:endParaRPr lang="tr"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pPr algn="l" rtl="0"/>
            <a:fld id="{C517488A-2FD4-4187-AAA7-AE40009BFB6A}" type="slidenum">
              <a:rPr/>
              <a:pPr algn="l" rtl="0"/>
              <a:t>125</a:t>
            </a:fld>
            <a:endParaRPr lang="tr" altLang="en-US"/>
          </a:p>
        </p:txBody>
      </p:sp>
    </p:spTree>
    <p:extLst>
      <p:ext uri="{BB962C8B-B14F-4D97-AF65-F5344CB8AC3E}">
        <p14:creationId xmlns:p14="http://schemas.microsoft.com/office/powerpoint/2010/main" val="3850942751"/>
      </p:ext>
    </p:extLst>
  </p:cSld>
  <p:clrMapOvr>
    <a:masterClrMapping/>
  </p:clrMapOvr>
</p:notes>
</file>

<file path=ppt/notesSlides/notesSlide1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tr" b="0" i="0" u="none" baseline="0" dirty="0"/>
              <a:t>Bankacılık kötü amaçlı yazılımları ve truva atları, modern siber suç araçları içinde önemli bir yere sahip. Daha önceki bazı slaytlarda bu bölümdeki konular işlenmişti.</a:t>
            </a:r>
          </a:p>
          <a:p>
            <a:endParaRPr lang="tr" altLang="en-US" dirty="0"/>
          </a:p>
          <a:p>
            <a:pPr algn="l" rtl="0"/>
            <a:r>
              <a:rPr lang="tr" b="0" i="0" u="none" baseline="0" dirty="0"/>
              <a:t>Slaytta en çok bilinen bankacılık kötü amaçlı yazılım türlerinden bazılarına atıfta bulunulmaktadır (Zeus, Citadel, SpyEye).</a:t>
            </a:r>
          </a:p>
          <a:p>
            <a:endParaRPr lang="tr" altLang="en-US" dirty="0"/>
          </a:p>
          <a:p>
            <a:pPr algn="l" rtl="0"/>
            <a:r>
              <a:rPr lang="tr" b="0" i="0" u="none" baseline="0" dirty="0"/>
              <a:t>Fidye yazılımları daha önce açıklanmıştı.</a:t>
            </a:r>
          </a:p>
          <a:p>
            <a:endParaRPr lang="tr" altLang="en-US" dirty="0"/>
          </a:p>
          <a:p>
            <a:pPr algn="l" rtl="0"/>
            <a:r>
              <a:rPr lang="tr" b="0" i="0" u="none" baseline="0" dirty="0"/>
              <a:t>Kredi kartı dolandırıcılığı, sosyal mühendislik teknikleriyle (kullanıcıya sahte talepler sunarak kimlik bilgilerini açıklamaya ikna etmek) veya uygun bir kötü amaçlı kodun yüklenmesi yoluyla İnternet üzerinden kredi kartı bilgilerinin hileli bir şekilde toplanması ve bu bilgilerle mal ve hizmet satın almak için İnternette yetkisiz kullanım olarak tanımlanır.</a:t>
            </a:r>
          </a:p>
          <a:p>
            <a:endParaRPr lang="tr" altLang="en-US" dirty="0"/>
          </a:p>
          <a:p>
            <a:pPr algn="l" rtl="0"/>
            <a:r>
              <a:rPr lang="tr" b="0" i="0" u="none" baseline="0" dirty="0"/>
              <a:t>İş e-postaslarının güvenlik ihlali - Saldırgan, sahte e-posta göndermek ve hedefi veya hedefleri, saldırganın hesabına para göndermesi için kandırmak amacıyla kurumsal bir ağdaki birinin kimliğini kullanır.</a:t>
            </a:r>
          </a:p>
          <a:p>
            <a:endParaRPr lang="tr" altLang="en-US" dirty="0"/>
          </a:p>
          <a:p>
            <a:pPr marL="0" indent="0" algn="l" rtl="0">
              <a:buFont typeface="Arial" panose="020B0604020202020204" pitchFamily="34" charset="0"/>
              <a:buNone/>
            </a:pPr>
            <a:endParaRPr lang="tr"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pPr algn="l" rtl="0"/>
            <a:fld id="{C517488A-2FD4-4187-AAA7-AE40009BFB6A}" type="slidenum">
              <a:rPr/>
              <a:pPr algn="l" rtl="0"/>
              <a:t>126</a:t>
            </a:fld>
            <a:endParaRPr lang="tr" altLang="en-US"/>
          </a:p>
        </p:txBody>
      </p:sp>
    </p:spTree>
    <p:extLst>
      <p:ext uri="{BB962C8B-B14F-4D97-AF65-F5344CB8AC3E}">
        <p14:creationId xmlns:p14="http://schemas.microsoft.com/office/powerpoint/2010/main" val="1965268013"/>
      </p:ext>
    </p:extLst>
  </p:cSld>
  <p:clrMapOvr>
    <a:masterClrMapping/>
  </p:clrMapOvr>
</p:notes>
</file>

<file path=ppt/notesSlides/notesSlide1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tr" b="0" i="0" u="none" baseline="0"/>
              <a:t>Bankacılık kötü amaçlı yazılımları ve truva atları, modern siber suç araçları içinde önemli bir yere sahip. Daha önceki bazı slaytlarda bu bölümdeki konular işlenmişti.</a:t>
            </a:r>
          </a:p>
          <a:p>
            <a:endParaRPr lang="tr" altLang="en-US" dirty="0"/>
          </a:p>
          <a:p>
            <a:pPr algn="l" rtl="0"/>
            <a:r>
              <a:rPr lang="tr" b="0" i="0" u="none" baseline="0"/>
              <a:t>Slaytta en çok bilinen bankacılık kötü amaçlı yazılım türlerinden bazılarına atıfta bulunulmaktadır (Zeus, Citadel, SpyEye).</a:t>
            </a:r>
          </a:p>
          <a:p>
            <a:endParaRPr lang="tr" altLang="en-US" dirty="0"/>
          </a:p>
          <a:p>
            <a:pPr algn="l" rtl="0"/>
            <a:r>
              <a:rPr lang="tr" b="0" i="0" u="none" baseline="0"/>
              <a:t>Fidye yazılımları daha önce açıklanmıştı.</a:t>
            </a:r>
          </a:p>
          <a:p>
            <a:endParaRPr lang="tr" altLang="en-US" dirty="0"/>
          </a:p>
          <a:p>
            <a:pPr algn="l" rtl="0"/>
            <a:r>
              <a:rPr lang="tr" b="0" i="0" u="none" baseline="0"/>
              <a:t>Kredi kartı dolandırıcılığı, sosyal mühendislik teknikleriyle (kullanıcıya sahte talepler sunarak kimlik bilgilerini açıklamaya ikna etmek) veya uygun bir kötü amaçlı kodun yüklenmesi yoluyla İnternet üzerinden kredi kartı bilgilerinin hileli bir şekilde toplanması ve bu bilgilerle mal ve hizmet satın almak için İnternette yetkisiz kullanım olarak tanımlanır.</a:t>
            </a:r>
          </a:p>
          <a:p>
            <a:endParaRPr lang="tr" altLang="en-US" dirty="0"/>
          </a:p>
          <a:p>
            <a:pPr algn="l" rtl="0"/>
            <a:r>
              <a:rPr lang="tr" b="0" i="0" u="none" baseline="0"/>
              <a:t>İş e-postaslarının güvenlik ihlali - Saldırgan, sahte e-posta göndermek ve hedefi veya hedefleri, saldırganın hesabına para göndermesi için kandırmak amacıyla kurumsal bir ağdaki birinin kimliğini kullanır.</a:t>
            </a:r>
          </a:p>
          <a:p>
            <a:endParaRPr lang="tr" altLang="en-US" dirty="0"/>
          </a:p>
          <a:p>
            <a:pPr marL="0" indent="0" algn="l" rtl="0">
              <a:buFont typeface="Arial" panose="020B0604020202020204" pitchFamily="34" charset="0"/>
              <a:buNone/>
            </a:pPr>
            <a:endParaRPr lang="tr"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pPr algn="l" rtl="0"/>
            <a:fld id="{C517488A-2FD4-4187-AAA7-AE40009BFB6A}" type="slidenum">
              <a:rPr/>
              <a:pPr algn="l" rtl="0"/>
              <a:t>127</a:t>
            </a:fld>
            <a:endParaRPr lang="tr" altLang="en-US"/>
          </a:p>
        </p:txBody>
      </p:sp>
    </p:spTree>
    <p:extLst>
      <p:ext uri="{BB962C8B-B14F-4D97-AF65-F5344CB8AC3E}">
        <p14:creationId xmlns:p14="http://schemas.microsoft.com/office/powerpoint/2010/main" val="3701566399"/>
      </p:ext>
    </p:extLst>
  </p:cSld>
  <p:clrMapOvr>
    <a:masterClrMapping/>
  </p:clrMapOvr>
</p:notes>
</file>

<file path=ppt/notesSlides/notesSlide1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tr" b="0" i="0" u="none" baseline="0"/>
              <a:t>İnternet aktivizmi olarak da bilinen siyasi amaçlı bilgisayar korsanlığı, siyasi bir gündemi desteklemek için bilgisayarların ve bilgisayar ağlarının yıkıcı kullanımıdır. Kökeni bilgisayar korsanlığı kültürü ve etiğine dayanır ve amaçları genellikle ifade özgürlüğü, insan hakları veya bilgi alma özgürlüğü hareketleri ile ilgilidir.</a:t>
            </a:r>
          </a:p>
          <a:p>
            <a:endParaRPr lang="tr" altLang="en-US" dirty="0"/>
          </a:p>
          <a:p>
            <a:pPr algn="l" rtl="0"/>
            <a:r>
              <a:rPr lang="tr" b="0" i="0" u="none" baseline="0"/>
              <a:t>Anonymous, çevrim içi olarak gerçekleştirilen ve çoğunlukla hedefin hizmetlerini kullanılamaz hale getiren çeşitli gösteri eylemleriyle kendilerini farklı kılan tanınmış bir grup bilgisayar korsanıdır.</a:t>
            </a:r>
          </a:p>
          <a:p>
            <a:endParaRPr lang="tr" altLang="en-US" dirty="0"/>
          </a:p>
          <a:p>
            <a:pPr algn="l" rtl="0"/>
            <a:r>
              <a:rPr lang="tr" b="0" i="0" u="none" baseline="0"/>
              <a:t>Doxing olarak bilinen kişisel bilgilerin İnternette ifşa edilmesi, bir kişi veya kuruluş hakkında özel veya tanımlayıcı bilgilerin (özellikle kişisel olarak tanımlayıcı bilgilerin) İnternette araştırılması ve yayımlanmasıdır.</a:t>
            </a:r>
          </a:p>
          <a:p>
            <a:pPr marL="0" indent="0" algn="l" rtl="0">
              <a:buFont typeface="Arial" panose="020B0604020202020204" pitchFamily="34" charset="0"/>
              <a:buNone/>
            </a:pPr>
            <a:endParaRPr lang="tr"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pPr algn="l" rtl="0"/>
            <a:fld id="{C517488A-2FD4-4187-AAA7-AE40009BFB6A}" type="slidenum">
              <a:rPr/>
              <a:pPr algn="l" rtl="0"/>
              <a:t>128</a:t>
            </a:fld>
            <a:endParaRPr lang="tr" altLang="en-US"/>
          </a:p>
        </p:txBody>
      </p:sp>
    </p:spTree>
    <p:extLst>
      <p:ext uri="{BB962C8B-B14F-4D97-AF65-F5344CB8AC3E}">
        <p14:creationId xmlns:p14="http://schemas.microsoft.com/office/powerpoint/2010/main" val="3792303668"/>
      </p:ext>
    </p:extLst>
  </p:cSld>
  <p:clrMapOvr>
    <a:masterClrMapping/>
  </p:clrMapOvr>
</p:notes>
</file>

<file path=ppt/notesSlides/notesSlide1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tr" b="0" i="0" u="none" baseline="0" dirty="0"/>
              <a:t>İnternet aktivizmi olarak da bilinen siyasi amaçlı bilgisayar korsanlığı, siyasi bir gündemi desteklemek için bilgisayarların ve bilgisayar ağlarının yıkıcı kullanımıdır. Kökeni bilgisayar korsanlığı kültürü ve etiğine dayanır ve amaçları genellikle ifade özgürlüğü, insan hakları veya bilgi alma özgürlüğü hareketleri ile ilgilidir.</a:t>
            </a:r>
          </a:p>
          <a:p>
            <a:endParaRPr lang="tr" altLang="en-US" dirty="0"/>
          </a:p>
          <a:p>
            <a:pPr algn="l" rtl="0"/>
            <a:r>
              <a:rPr lang="tr" b="0" i="0" u="none" baseline="0" dirty="0"/>
              <a:t>Anonymous, çevrim içi olarak gerçekleştirilen ve çoğunlukla hedefin hizmetlerini kullanılamaz hale getiren çeşitli gösteri eylemleriyle kendilerini farklı kılan tanınmış bir grup bilgisayar korsanıdır.</a:t>
            </a:r>
          </a:p>
          <a:p>
            <a:endParaRPr lang="tr" altLang="en-US" dirty="0"/>
          </a:p>
          <a:p>
            <a:pPr algn="l" rtl="0"/>
            <a:r>
              <a:rPr lang="tr" b="0" i="0" u="none" baseline="0" dirty="0"/>
              <a:t>Doxing olarak bilinen kişisel bilgilerin İnternette ifşa edilmesi, bir kişi veya kuruluş hakkında özel veya tanımlayıcı bilgilerin (özellikle kişisel olarak tanımlayıcı bilgilerin) İnternette araştırılması ve yayımlanmasıdır.</a:t>
            </a:r>
          </a:p>
          <a:p>
            <a:pPr marL="0" indent="0" algn="l" rtl="0">
              <a:buFont typeface="Arial" panose="020B0604020202020204" pitchFamily="34" charset="0"/>
              <a:buNone/>
            </a:pPr>
            <a:endParaRPr lang="tr"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pPr algn="l" rtl="0"/>
            <a:fld id="{C517488A-2FD4-4187-AAA7-AE40009BFB6A}" type="slidenum">
              <a:rPr/>
              <a:pPr algn="l" rtl="0"/>
              <a:t>129</a:t>
            </a:fld>
            <a:endParaRPr lang="tr" altLang="en-US"/>
          </a:p>
        </p:txBody>
      </p:sp>
    </p:spTree>
    <p:extLst>
      <p:ext uri="{BB962C8B-B14F-4D97-AF65-F5344CB8AC3E}">
        <p14:creationId xmlns:p14="http://schemas.microsoft.com/office/powerpoint/2010/main" val="1838399951"/>
      </p:ext>
    </p:extLst>
  </p:cSld>
  <p:clrMapOvr>
    <a:masterClrMapping/>
  </p:clrMapOvr>
</p:notes>
</file>

<file path=ppt/notesSlides/notesSlide1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tr" b="0" i="0" u="none" baseline="0"/>
              <a:t>İnternet aktivizmi olarak da bilinen siyasi amaçlı bilgisayar korsanlığı, siyasi bir gündemi desteklemek için bilgisayarların ve bilgisayar ağlarının yıkıcı kullanımıdır. Kökeni bilgisayar korsanlığı kültürü ve etiğine dayanır ve amaçları genellikle ifade özgürlüğü, insan hakları veya bilgi alma özgürlüğü hareketleri ile ilgilidir.</a:t>
            </a:r>
          </a:p>
          <a:p>
            <a:endParaRPr lang="tr" altLang="en-US" dirty="0"/>
          </a:p>
          <a:p>
            <a:pPr algn="l" rtl="0"/>
            <a:r>
              <a:rPr lang="tr" b="0" i="0" u="none" baseline="0"/>
              <a:t>Anonymous, çevrim içi olarak gerçekleştirilen ve çoğunlukla hedefin hizmetlerini kullanılamaz hale getiren çeşitli gösteri eylemleriyle kendilerini farklı kılan tanınmış bir grup bilgisayar korsanıdır.</a:t>
            </a:r>
          </a:p>
          <a:p>
            <a:endParaRPr lang="tr" altLang="en-US" dirty="0"/>
          </a:p>
          <a:p>
            <a:pPr algn="l" rtl="0"/>
            <a:r>
              <a:rPr lang="tr" b="0" i="0" u="none" baseline="0"/>
              <a:t>Doxing olarak bilinen kişisel bilgilerin İnternette ifşa edilmesi, bir kişi veya kuruluş hakkında özel veya tanımlayıcı bilgilerin (özellikle kişisel olarak tanımlayıcı bilgilerin) İnternette araştırılması ve yayımlanmasıdır.</a:t>
            </a:r>
          </a:p>
          <a:p>
            <a:pPr marL="0" indent="0" algn="l" rtl="0">
              <a:buFont typeface="Arial" panose="020B0604020202020204" pitchFamily="34" charset="0"/>
              <a:buNone/>
            </a:pPr>
            <a:endParaRPr lang="tr"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pPr algn="l" rtl="0"/>
            <a:fld id="{C517488A-2FD4-4187-AAA7-AE40009BFB6A}" type="slidenum">
              <a:rPr/>
              <a:pPr algn="l" rtl="0"/>
              <a:t>130</a:t>
            </a:fld>
            <a:endParaRPr lang="tr" altLang="en-US"/>
          </a:p>
        </p:txBody>
      </p:sp>
    </p:spTree>
    <p:extLst>
      <p:ext uri="{BB962C8B-B14F-4D97-AF65-F5344CB8AC3E}">
        <p14:creationId xmlns:p14="http://schemas.microsoft.com/office/powerpoint/2010/main" val="4096539620"/>
      </p:ext>
    </p:extLst>
  </p:cSld>
  <p:clrMapOvr>
    <a:masterClrMapping/>
  </p:clrMapOvr>
</p:notes>
</file>

<file path=ppt/notesSlides/notesSlide1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tr" b="0" i="0" u="none" baseline="0"/>
              <a:t>Chinabrands sitesinden alıntı</a:t>
            </a:r>
          </a:p>
          <a:p>
            <a:pPr marL="0" indent="0" algn="l" rtl="0">
              <a:buFont typeface="Arial" panose="020B0604020202020204" pitchFamily="34" charset="0"/>
              <a:buNone/>
            </a:pPr>
            <a:endParaRPr lang="tr"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pPr algn="l" rtl="0"/>
            <a:fld id="{C517488A-2FD4-4187-AAA7-AE40009BFB6A}" type="slidenum">
              <a:rPr/>
              <a:pPr algn="l" rtl="0"/>
              <a:t>131</a:t>
            </a:fld>
            <a:endParaRPr lang="tr" altLang="en-US"/>
          </a:p>
        </p:txBody>
      </p:sp>
    </p:spTree>
    <p:extLst>
      <p:ext uri="{BB962C8B-B14F-4D97-AF65-F5344CB8AC3E}">
        <p14:creationId xmlns:p14="http://schemas.microsoft.com/office/powerpoint/2010/main" val="3652580354"/>
      </p:ext>
    </p:extLst>
  </p:cSld>
  <p:clrMapOvr>
    <a:masterClrMapping/>
  </p:clrMapOvr>
</p:notes>
</file>

<file path=ppt/notesSlides/notesSlide1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tr" b="1" i="0" u="none" baseline="0" dirty="0"/>
              <a:t>Gelişmiş kalıcı tehdit </a:t>
            </a:r>
            <a:r>
              <a:rPr lang="tr" b="0" i="0" u="none" baseline="0" dirty="0"/>
              <a:t>(APT), yetkisiz bir kişinin bir ağa erişim sağladığı ve orada uzun süre tespit edilmeden kaldığı bir ağ saldırısıdır. Bir APT saldırısının amacı, ağa veya kuruma zarar vermekten ziyade veri çalmaktır.</a:t>
            </a:r>
          </a:p>
          <a:p>
            <a:endParaRPr lang="tr" altLang="en-US" dirty="0"/>
          </a:p>
          <a:p>
            <a:pPr algn="l" rtl="0" fontAlgn="base"/>
            <a:r>
              <a:rPr lang="tr" sz="1200" b="0" i="0" u="none" kern="1200" baseline="0" dirty="0">
                <a:solidFill>
                  <a:schemeClr val="tx1"/>
                </a:solidFill>
                <a:effectLst/>
                <a:latin typeface="+mn-lt"/>
                <a:ea typeface="MS PGothic" pitchFamily="34" charset="-128"/>
                <a:cs typeface="ＭＳ Ｐゴシック" charset="0"/>
              </a:rPr>
              <a:t>Kurumsal siber güvenlik uzmanlarını geceleri uyanık tutan bir şey varsa, o da şirketin değerli bilgilerini çalmak için tasarlanmış çeşitli karmaşık teknikler kullanan bir saldırının olabileceği düşüncesidir.</a:t>
            </a:r>
          </a:p>
          <a:p>
            <a:pPr algn="l" rtl="0" fontAlgn="base"/>
            <a:r>
              <a:rPr lang="tr" sz="1200" b="0" i="0" u="none" kern="1200" baseline="0" dirty="0">
                <a:solidFill>
                  <a:schemeClr val="tx1"/>
                </a:solidFill>
                <a:effectLst/>
                <a:latin typeface="+mn-lt"/>
                <a:ea typeface="MS PGothic" pitchFamily="34" charset="-128"/>
                <a:cs typeface="ＭＳ Ｐゴシック" charset="0"/>
              </a:rPr>
              <a:t>"Gelişmiş" ifadesinden de anlaşılacağı gibi, bir APT saldırısında, bir sisteme erişim sağlamak ve potansiyel olarak yıkıcı sonuçları olacak şekilde uzun bir süre içeride kalmak için sürekli, gizli ve sofistike bilgisayar korsanlığı teknikleri kullanılır.</a:t>
            </a:r>
          </a:p>
          <a:p>
            <a:pPr algn="l" rtl="0" fontAlgn="base"/>
            <a:r>
              <a:rPr lang="tr" sz="1200" b="1" i="0" u="none" kern="1200" baseline="0" dirty="0">
                <a:solidFill>
                  <a:schemeClr val="tx1"/>
                </a:solidFill>
                <a:effectLst/>
                <a:latin typeface="+mn-lt"/>
                <a:ea typeface="MS PGothic" pitchFamily="34" charset="-128"/>
                <a:cs typeface="ＭＳ Ｐゴシック" charset="0"/>
              </a:rPr>
              <a:t>Ana Hedefler</a:t>
            </a:r>
          </a:p>
          <a:p>
            <a:pPr algn="l" rtl="0" fontAlgn="base"/>
            <a:r>
              <a:rPr lang="tr" sz="1200" b="0" i="0" u="none" kern="1200" baseline="0" dirty="0">
                <a:solidFill>
                  <a:schemeClr val="tx1"/>
                </a:solidFill>
                <a:effectLst/>
                <a:latin typeface="+mn-lt"/>
                <a:ea typeface="MS PGothic" pitchFamily="34" charset="-128"/>
                <a:cs typeface="ＭＳ Ｐゴシック" charset="0"/>
              </a:rPr>
              <a:t>Bu tür bir saldırıyı gerçekleştirmek için gereken çaba düzeyi nedeniyle, </a:t>
            </a:r>
            <a:r>
              <a:rPr lang="tr-TR" sz="1200" b="0" i="0" u="none" kern="1200" baseline="0" dirty="0">
                <a:solidFill>
                  <a:schemeClr val="tx1"/>
                </a:solidFill>
                <a:effectLst/>
                <a:latin typeface="+mn-lt"/>
                <a:ea typeface="MS PGothic" pitchFamily="34" charset="-128"/>
                <a:cs typeface="ＭＳ Ｐゴシック" charset="0"/>
              </a:rPr>
              <a:t>APT</a:t>
            </a:r>
            <a:r>
              <a:rPr lang="tr" sz="1200" b="0" i="0" u="none" kern="1200" baseline="0" dirty="0">
                <a:solidFill>
                  <a:schemeClr val="tx1"/>
                </a:solidFill>
                <a:effectLst/>
                <a:latin typeface="+mn-lt"/>
                <a:ea typeface="MS PGothic" pitchFamily="34" charset="-128"/>
                <a:cs typeface="ＭＳ Ｐゴシック" charset="0"/>
              </a:rPr>
              <a:t> saldırıları genellikle, kötü niyetli bilgisayar korsanlığının düşük seviyeli siber saldırılarda yaptığı gibi basitçe "dalıp" hızla terk etmek yerine, nihai olarak uzun bir süre boyunca bilgi çalma hedefiyle, ulus devletler ve büyük şirketler gibi yüksek değerli hedeflere yönelik olarak düzenlenir.</a:t>
            </a:r>
          </a:p>
          <a:p>
            <a:pPr algn="l" rtl="0" fontAlgn="base"/>
            <a:r>
              <a:rPr lang="tr-TR" sz="1200" b="0" i="0" u="none" kern="1200" baseline="0" dirty="0">
                <a:solidFill>
                  <a:schemeClr val="tx1"/>
                </a:solidFill>
                <a:effectLst/>
                <a:latin typeface="+mn-lt"/>
                <a:ea typeface="MS PGothic" pitchFamily="34" charset="-128"/>
                <a:cs typeface="ＭＳ Ｐゴシック" charset="0"/>
              </a:rPr>
              <a:t>APT</a:t>
            </a:r>
            <a:r>
              <a:rPr lang="tr" sz="1200" b="0" i="0" u="none" kern="1200" baseline="0" dirty="0">
                <a:solidFill>
                  <a:schemeClr val="tx1"/>
                </a:solidFill>
                <a:effectLst/>
                <a:latin typeface="+mn-lt"/>
                <a:ea typeface="MS PGothic" pitchFamily="34" charset="-128"/>
                <a:cs typeface="ＭＳ Ｐゴシック" charset="0"/>
              </a:rPr>
              <a:t>, her yerde işletmelerin radarında olması gereken bir saldırı yöntemidir. Ancak bu, küçük ve orta ölçekli işletmelerin bu tür saldırıları görmezden gelebileceği anlamına gelmez.</a:t>
            </a:r>
          </a:p>
          <a:p>
            <a:pPr algn="l" rtl="0" fontAlgn="base"/>
            <a:r>
              <a:rPr lang="tr-TR" sz="1200" b="0" i="0" u="none" kern="1200" baseline="0" dirty="0">
                <a:solidFill>
                  <a:schemeClr val="tx1"/>
                </a:solidFill>
                <a:effectLst/>
                <a:latin typeface="+mn-lt"/>
                <a:ea typeface="MS PGothic" pitchFamily="34" charset="-128"/>
                <a:cs typeface="ＭＳ Ｐゴシック" charset="0"/>
              </a:rPr>
              <a:t>APT</a:t>
            </a:r>
            <a:r>
              <a:rPr lang="tr" sz="1200" b="0" i="0" u="none" kern="1200" baseline="0" dirty="0">
                <a:solidFill>
                  <a:schemeClr val="tx1"/>
                </a:solidFill>
                <a:effectLst/>
                <a:latin typeface="+mn-lt"/>
                <a:ea typeface="MS PGothic" pitchFamily="34" charset="-128"/>
                <a:cs typeface="ＭＳ Ｐゴシック" charset="0"/>
              </a:rPr>
              <a:t> saldırganları, büyük kuruluşlara erişim elde etmenin bir yolu olarak asıl hedeflerinin tedarik zincirini oluşturan daha küçük şirketleri giderek daha fazla kullanmaktadır. Genellikle daha zayıf savunmaya sahip bu şirketleri sıçrama tahtası olarak kullanırlar.</a:t>
            </a:r>
          </a:p>
          <a:p>
            <a:pPr algn="l" rtl="0" fontAlgn="base"/>
            <a:r>
              <a:rPr lang="tr" sz="1200" b="1" i="0" u="none" kern="1200" baseline="0" dirty="0">
                <a:solidFill>
                  <a:schemeClr val="tx1"/>
                </a:solidFill>
                <a:effectLst/>
                <a:latin typeface="+mn-lt"/>
                <a:ea typeface="MS PGothic" pitchFamily="34" charset="-128"/>
                <a:cs typeface="ＭＳ Ｐゴシック" charset="0"/>
              </a:rPr>
              <a:t>Gelişen Bir Saldırı </a:t>
            </a:r>
          </a:p>
          <a:p>
            <a:endParaRPr lang="tr" altLang="en-US" dirty="0"/>
          </a:p>
          <a:p>
            <a:pPr marL="0" indent="0" algn="l" rtl="0">
              <a:buFont typeface="Arial" panose="020B0604020202020204" pitchFamily="34" charset="0"/>
              <a:buNone/>
            </a:pPr>
            <a:endParaRPr lang="tr"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pPr algn="l" rtl="0"/>
            <a:fld id="{C517488A-2FD4-4187-AAA7-AE40009BFB6A}" type="slidenum">
              <a:rPr/>
              <a:pPr algn="l" rtl="0"/>
              <a:t>132</a:t>
            </a:fld>
            <a:endParaRPr lang="tr" altLang="en-US"/>
          </a:p>
        </p:txBody>
      </p:sp>
    </p:spTree>
    <p:extLst>
      <p:ext uri="{BB962C8B-B14F-4D97-AF65-F5344CB8AC3E}">
        <p14:creationId xmlns:p14="http://schemas.microsoft.com/office/powerpoint/2010/main" val="2813894886"/>
      </p:ext>
    </p:extLst>
  </p:cSld>
  <p:clrMapOvr>
    <a:masterClrMapping/>
  </p:clrMapOvr>
</p:notes>
</file>

<file path=ppt/notesSlides/notesSlide1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tr" b="0" i="0" u="none" baseline="0" dirty="0"/>
              <a:t>İyi örnekler</a:t>
            </a:r>
          </a:p>
          <a:p>
            <a:pPr algn="l" rtl="0"/>
            <a:r>
              <a:rPr lang="tr" b="0" i="0" u="none" baseline="0" dirty="0"/>
              <a:t>Stuxnet Solucanı 2010</a:t>
            </a:r>
          </a:p>
          <a:p>
            <a:pPr algn="l" rtl="0"/>
            <a:r>
              <a:rPr lang="tr" sz="1200" b="0" i="0" u="none" kern="1200" baseline="0" dirty="0">
                <a:solidFill>
                  <a:schemeClr val="tx1"/>
                </a:solidFill>
                <a:effectLst/>
                <a:latin typeface="+mn-lt"/>
                <a:ea typeface="MS PGothic" pitchFamily="34" charset="-128"/>
                <a:cs typeface="ＭＳ Ｐゴシック" charset="0"/>
              </a:rPr>
              <a:t>Zamanında tespit edilen en gelişmiş </a:t>
            </a:r>
            <a:r>
              <a:rPr lang="tr" sz="1200" b="0" i="0" u="none" strike="noStrike" kern="1200" baseline="0" dirty="0">
                <a:solidFill>
                  <a:schemeClr val="tx1"/>
                </a:solidFill>
                <a:effectLst/>
                <a:latin typeface="+mn-lt"/>
                <a:ea typeface="MS PGothic" pitchFamily="34" charset="-128"/>
                <a:cs typeface="ＭＳ Ｐゴシック" charset="0"/>
                <a:hlinkClick r:id="rId3" tooltip="Software used or created by hackers to disrupt computer operation, gather sensitive information, or gain access to private computer systems. Short for ‘malicious software’."/>
              </a:rPr>
              <a:t>Kötü Amaçlı Yazılımlardan</a:t>
            </a:r>
            <a:r>
              <a:rPr lang="tr" sz="1200" b="0" i="0" u="none" kern="1200" baseline="0" dirty="0">
                <a:solidFill>
                  <a:schemeClr val="tx1"/>
                </a:solidFill>
                <a:effectLst/>
                <a:latin typeface="+mn-lt"/>
                <a:ea typeface="MS PGothic" pitchFamily="34" charset="-128"/>
                <a:cs typeface="ＭＳ Ｐゴシック" charset="0"/>
              </a:rPr>
              <a:t> biri olarak kabul edilen Stuxnet </a:t>
            </a:r>
            <a:r>
              <a:rPr lang="tr" sz="1200" b="0" i="0" u="none" strike="noStrike" kern="1200" baseline="0" dirty="0">
                <a:solidFill>
                  <a:schemeClr val="tx1"/>
                </a:solidFill>
                <a:effectLst/>
                <a:latin typeface="+mn-lt"/>
                <a:ea typeface="MS PGothic" pitchFamily="34" charset="-128"/>
                <a:cs typeface="ＭＳ Ｐゴシック" charset="0"/>
                <a:hlinkClick r:id="rId3" tooltip="A computer hack that gradually affects performance."/>
              </a:rPr>
              <a:t>Solucanı</a:t>
            </a:r>
            <a:r>
              <a:rPr lang="tr" sz="1200" b="0" i="0" u="none" kern="1200" baseline="0" dirty="0">
                <a:solidFill>
                  <a:schemeClr val="tx1"/>
                </a:solidFill>
                <a:effectLst/>
                <a:latin typeface="+mn-lt"/>
                <a:ea typeface="MS PGothic" pitchFamily="34" charset="-128"/>
                <a:cs typeface="ＭＳ Ｐゴシック" charset="0"/>
              </a:rPr>
              <a:t>, 2010 yılında İran'a yönelik operasyonlarda kullanıldı. Karmaşıklığı, geliştirilmesinde ve kullanılmasında yalnızca ulus devlet aktörlerinin parmağının olabileceğini gösterdi. Stuxnet'in önemli bir farkı, çoğu virüsün aksine, </a:t>
            </a:r>
            <a:r>
              <a:rPr lang="tr" sz="1200" b="0" i="0" u="none" strike="noStrike" kern="1200" baseline="0" dirty="0">
                <a:solidFill>
                  <a:schemeClr val="tx1"/>
                </a:solidFill>
                <a:effectLst/>
                <a:latin typeface="+mn-lt"/>
                <a:ea typeface="MS PGothic" pitchFamily="34" charset="-128"/>
                <a:cs typeface="ＭＳ Ｐゴシック" charset="0"/>
                <a:hlinkClick r:id="rId3" tooltip="A computer hack that gradually affects performance."/>
              </a:rPr>
              <a:t>solucanın</a:t>
            </a:r>
            <a:r>
              <a:rPr lang="tr" sz="1200" b="0" i="0" u="none" kern="1200" baseline="0" dirty="0">
                <a:solidFill>
                  <a:schemeClr val="tx1"/>
                </a:solidFill>
                <a:effectLst/>
                <a:latin typeface="+mn-lt"/>
                <a:ea typeface="MS PGothic" pitchFamily="34" charset="-128"/>
                <a:cs typeface="ＭＳ Ｐゴシック" charset="0"/>
              </a:rPr>
              <a:t> geleneksel olarak güvenlik nedenleriyle İnternete bağlı olmayan sistemleri hedef almasıdır. Bunun yerine, Windows makinelerine </a:t>
            </a:r>
            <a:r>
              <a:rPr lang="tr" sz="1200" b="0" i="0" u="none" strike="noStrike" kern="1200" baseline="0" dirty="0">
                <a:solidFill>
                  <a:schemeClr val="tx1"/>
                </a:solidFill>
                <a:effectLst/>
                <a:latin typeface="+mn-lt"/>
                <a:ea typeface="MS PGothic" pitchFamily="34" charset="-128"/>
                <a:cs typeface="ＭＳ Ｐゴシック" charset="0"/>
                <a:hlinkClick r:id="rId3"/>
              </a:rPr>
              <a:t>USB</a:t>
            </a:r>
            <a:r>
              <a:rPr lang="tr" sz="1200" b="0" i="0" u="none" kern="1200" baseline="0" dirty="0">
                <a:solidFill>
                  <a:schemeClr val="tx1"/>
                </a:solidFill>
                <a:effectLst/>
                <a:latin typeface="+mn-lt"/>
                <a:ea typeface="MS PGothic" pitchFamily="34" charset="-128"/>
                <a:cs typeface="ＭＳ Ｐゴシック" charset="0"/>
              </a:rPr>
              <a:t> bellekler aracılığıyla bulaşır ve ardından bir PLC'yi (programlanabilir mantık denetleyicisi) kontrol eden bilgisayarlarda Siemens Step7 yazılımını tarayarak </a:t>
            </a:r>
            <a:r>
              <a:rPr lang="tr" sz="1200" b="0" i="0" u="none" strike="noStrike" kern="1200" baseline="0" dirty="0">
                <a:solidFill>
                  <a:schemeClr val="tx1"/>
                </a:solidFill>
                <a:effectLst/>
                <a:latin typeface="+mn-lt"/>
                <a:ea typeface="MS PGothic" pitchFamily="34" charset="-128"/>
                <a:cs typeface="ＭＳ Ｐゴシック" charset="0"/>
                <a:hlinkClick r:id="rId3" tooltip="A number of computers that are connected to one another, together with the connecting infrastructure. "/>
              </a:rPr>
              <a:t>ağ</a:t>
            </a:r>
            <a:r>
              <a:rPr lang="tr" sz="1200" b="0" i="0" u="none" kern="1200" baseline="0" dirty="0">
                <a:solidFill>
                  <a:schemeClr val="tx1"/>
                </a:solidFill>
                <a:effectLst/>
                <a:latin typeface="+mn-lt"/>
                <a:ea typeface="MS PGothic" pitchFamily="34" charset="-128"/>
                <a:cs typeface="ＭＳ Ｐゴシック" charset="0"/>
              </a:rPr>
              <a:t> üzerinde yayılır. Bu operasyonlar, bilgisayar korsanlarına İran'ın endüstriyel altyapısı hakkında hassas bilgiler sağlamak için tasarlanmıştır.</a:t>
            </a:r>
            <a:endParaRPr lang="tr" altLang="en-US" dirty="0"/>
          </a:p>
          <a:p>
            <a:endParaRPr lang="tr" altLang="en-US" dirty="0"/>
          </a:p>
          <a:p>
            <a:pPr algn="l" rtl="0"/>
            <a:r>
              <a:rPr lang="tr" b="0" i="0" u="none" baseline="0" dirty="0"/>
              <a:t>Derin Panda 2015</a:t>
            </a:r>
          </a:p>
          <a:p>
            <a:pPr marL="0" indent="0" algn="l" rtl="0">
              <a:buFont typeface="Arial" panose="020B0604020202020204" pitchFamily="34" charset="0"/>
              <a:buNone/>
            </a:pPr>
            <a:r>
              <a:rPr lang="tr" sz="1200" b="0" i="0" u="none" kern="1200" baseline="0" dirty="0">
                <a:solidFill>
                  <a:schemeClr val="tx1"/>
                </a:solidFill>
                <a:effectLst/>
                <a:latin typeface="+mn-lt"/>
                <a:ea typeface="MS PGothic" pitchFamily="34" charset="-128"/>
                <a:cs typeface="ＭＳ Ｐゴシック" charset="0"/>
              </a:rPr>
              <a:t>Yakın zamanda keşfedilen ve ABD Hükümeti Personel Yönetimi Ofisini (OPM) etkileyen bir </a:t>
            </a:r>
            <a:r>
              <a:rPr lang="tr-TR" sz="1200" b="0" i="0" u="none" kern="1200" baseline="0" dirty="0">
                <a:solidFill>
                  <a:schemeClr val="tx1"/>
                </a:solidFill>
                <a:effectLst/>
                <a:latin typeface="+mn-lt"/>
                <a:ea typeface="MS PGothic" pitchFamily="34" charset="-128"/>
                <a:cs typeface="ＭＳ Ｐゴシック" charset="0"/>
              </a:rPr>
              <a:t>APT</a:t>
            </a:r>
            <a:r>
              <a:rPr lang="tr" sz="1200" b="0" i="0" u="none" kern="1200" baseline="0" dirty="0">
                <a:solidFill>
                  <a:schemeClr val="tx1"/>
                </a:solidFill>
                <a:effectLst/>
                <a:latin typeface="+mn-lt"/>
                <a:ea typeface="MS PGothic" pitchFamily="34" charset="-128"/>
                <a:cs typeface="ＭＳ Ｐゴシック" charset="0"/>
              </a:rPr>
              <a:t> saldırısı, Çin ve ABD arasında devam eden siber savaş olarak tanımlanan duruma atfedildi. Son saldırılarda, aralarında en çok Derin Panda adının geçtiği çeşitli farklı kod adlarının kullanıldığı bildirildi. Mayıs 2015'te OPM'ye yapılan saldırıda, gizli servis personeline ilişkin bilgilerin de çalınmış olabileceği korkusuyla 4 milyondan fazla ABD personelinin kayıtlarının gizliliğinin ihlal edildiği anlaşıldı.</a:t>
            </a:r>
            <a:endParaRPr lang="tr"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pPr algn="l" rtl="0"/>
            <a:fld id="{C517488A-2FD4-4187-AAA7-AE40009BFB6A}" type="slidenum">
              <a:rPr/>
              <a:pPr algn="l" rtl="0"/>
              <a:t>133</a:t>
            </a:fld>
            <a:endParaRPr lang="tr" altLang="en-US"/>
          </a:p>
        </p:txBody>
      </p:sp>
    </p:spTree>
    <p:extLst>
      <p:ext uri="{BB962C8B-B14F-4D97-AF65-F5344CB8AC3E}">
        <p14:creationId xmlns:p14="http://schemas.microsoft.com/office/powerpoint/2010/main" val="324383455"/>
      </p:ext>
    </p:extLst>
  </p:cSld>
  <p:clrMapOvr>
    <a:masterClrMapping/>
  </p:clrMapOvr>
</p:notes>
</file>

<file path=ppt/notesSlides/notesSlide1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tr" sz="1200" b="0" i="0" u="none" kern="1200" baseline="0">
                <a:solidFill>
                  <a:schemeClr val="tx1"/>
                </a:solidFill>
                <a:effectLst/>
                <a:latin typeface="+mn-lt"/>
                <a:ea typeface="MS PGothic" pitchFamily="34" charset="-128"/>
                <a:cs typeface="ＭＳ Ｐゴシック" charset="0"/>
              </a:rPr>
              <a:t>Tehdit istihbaratı veri tabanına göre, uzaktan erişim saldırıları, İnternete bağlı bir evde en yaygın saldırı yöntemleri arasındadır.  Bilgisayar korsanları, bilgisayarları, akıllı telefonları, İnternet protokolü (IP) kameralarını ve ağa bağlı depolama cihazlarını hedef alır, çünkü bu araçların genellikle bağlantı noktalarının açık olması ve harici ağlara veya İnternete yönlendirilmesi gerekir.</a:t>
            </a:r>
            <a:endParaRPr lang="tr"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pPr algn="l" rtl="0"/>
            <a:fld id="{C517488A-2FD4-4187-AAA7-AE40009BFB6A}" type="slidenum">
              <a:rPr/>
              <a:pPr algn="l" rtl="0"/>
              <a:t>134</a:t>
            </a:fld>
            <a:endParaRPr lang="tr" altLang="en-US"/>
          </a:p>
        </p:txBody>
      </p:sp>
    </p:spTree>
    <p:extLst>
      <p:ext uri="{BB962C8B-B14F-4D97-AF65-F5344CB8AC3E}">
        <p14:creationId xmlns:p14="http://schemas.microsoft.com/office/powerpoint/2010/main" val="390088827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l" rtl="0">
              <a:buFont typeface="Arial" panose="020B0604020202020204" pitchFamily="34" charset="0"/>
              <a:buNone/>
            </a:pPr>
            <a:r>
              <a:rPr lang="tr" b="0" i="0" u="none" baseline="0" dirty="0"/>
              <a:t>* Daha sonra açıklanacaktır</a:t>
            </a:r>
          </a:p>
          <a:p>
            <a:pPr marL="0" indent="0" algn="l" rtl="0">
              <a:buFont typeface="Arial" panose="020B0604020202020204" pitchFamily="34" charset="0"/>
              <a:buNone/>
            </a:pPr>
            <a:r>
              <a:rPr lang="tr" b="0" i="0" u="none" baseline="0" dirty="0"/>
              <a:t>Her yerde, siber suç, bilgisayar korsanlığı veya kötü amaçlı yazılımların (çoğunlukla virüsler veya solucanlar) yayılması veya </a:t>
            </a:r>
            <a:r>
              <a:rPr lang="tr" b="0" i="1" u="none" baseline="0" dirty="0"/>
              <a:t>medyada</a:t>
            </a:r>
            <a:r>
              <a:rPr lang="tr" b="0" i="0" u="none" baseline="0" dirty="0"/>
              <a:t> popüler olan bilgisayar saldırıları (</a:t>
            </a:r>
            <a:r>
              <a:rPr lang="tr" b="0" i="1" u="none" baseline="0" dirty="0"/>
              <a:t>DoS</a:t>
            </a:r>
            <a:r>
              <a:rPr lang="tr" b="0" i="0" u="none" baseline="0" dirty="0"/>
              <a:t> veya </a:t>
            </a:r>
            <a:r>
              <a:rPr lang="tr" b="0" i="1" u="none" baseline="0" dirty="0"/>
              <a:t>DDos</a:t>
            </a:r>
            <a:r>
              <a:rPr lang="tr" b="0" i="0" u="none" baseline="0" dirty="0"/>
              <a:t>) gibi olgularla tanımlanır. Ancak, günümüzde sıradan vatandaşlar bile ağlardaki çoğu kar amaçlı olan diğer birçok suç faaliyetinin farkındadır (örneğin normal dolandırıcılık ve bilgisayar dolandırıcılığı). Ayrıca herkes, adi suçları işlemek veya işlenmesini kolaylaştırmak için siber ortamın veya siber ekosistemin sunduğu imkanları bilir.</a:t>
            </a:r>
          </a:p>
          <a:p>
            <a:endParaRPr lang="tr" altLang="en-US" dirty="0"/>
          </a:p>
          <a:p>
            <a:pPr algn="l" rtl="0"/>
            <a:r>
              <a:rPr lang="tr" b="0" i="0" u="none" baseline="0" dirty="0"/>
              <a:t>İş e-postası güvenlik ihlali (daha sonra açıklanacaktır) - Saldırgan, sahte e-postalar gönderip hedefteki kişileri hesabına para göndermeleri için kandırmak amacıyla kurumsal bir ağdaki birinin kimliğini kullanır.</a:t>
            </a:r>
          </a:p>
          <a:p>
            <a:endParaRPr lang="tr" altLang="en-US" dirty="0"/>
          </a:p>
          <a:p>
            <a:pPr algn="l" rtl="0"/>
            <a:r>
              <a:rPr lang="tr" b="0" i="0" u="none" baseline="0" dirty="0"/>
              <a:t>Fidye yazılımları (daha sonra açıklanacaktır) - Bilgisayardaki içeriği şifreleyen ve şifrelenmiş verilerin kurtarılması için fidye ödenmesini isteyen özel kötü amaçlı kodlardır.</a:t>
            </a:r>
            <a:endParaRPr lang="tr" altLang="en-US" dirty="0"/>
          </a:p>
          <a:p>
            <a:pPr marL="0" indent="0" algn="l" rtl="0">
              <a:buFont typeface="Arial" panose="020B0604020202020204" pitchFamily="34" charset="0"/>
              <a:buNone/>
            </a:pPr>
            <a:endParaRPr lang="tr"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pPr algn="l" rtl="0"/>
            <a:fld id="{C517488A-2FD4-4187-AAA7-AE40009BFB6A}" type="slidenum">
              <a:rPr/>
              <a:pPr algn="l" rtl="0"/>
              <a:t>13</a:t>
            </a:fld>
            <a:endParaRPr lang="tr" altLang="en-US"/>
          </a:p>
        </p:txBody>
      </p:sp>
    </p:spTree>
    <p:extLst>
      <p:ext uri="{BB962C8B-B14F-4D97-AF65-F5344CB8AC3E}">
        <p14:creationId xmlns:p14="http://schemas.microsoft.com/office/powerpoint/2010/main" val="3950660549"/>
      </p:ext>
    </p:extLst>
  </p:cSld>
  <p:clrMapOvr>
    <a:masterClrMapping/>
  </p:clrMapOvr>
</p:notes>
</file>

<file path=ppt/notesSlides/notesSlide1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tr" sz="1200" b="0" i="0" u="none" kern="1200" baseline="0">
                <a:solidFill>
                  <a:schemeClr val="tx1"/>
                </a:solidFill>
                <a:effectLst/>
                <a:latin typeface="+mn-lt"/>
                <a:ea typeface="MS PGothic" pitchFamily="34" charset="-128"/>
                <a:cs typeface="ＭＳ Ｐゴシック" charset="0"/>
              </a:rPr>
              <a:t>Tehdit istihbaratı veri tabanına göre, uzaktan erişim saldırıları, İnternete bağlı bir evde en yaygın saldırı yöntemleri arasındadır.  Bilgisayar korsanları, bilgisayarları, akıllı telefonları, İnternet protokolü (IP) kameralarını ve ağa bağlı depolama cihazlarını hedef alır, çünkü bu araçların genellikle bağlantı noktalarının açık olması ve harici ağlara veya İnternete yönlendirilmesi gerekir.</a:t>
            </a:r>
            <a:endParaRPr lang="tr"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pPr algn="l" rtl="0"/>
            <a:fld id="{C517488A-2FD4-4187-AAA7-AE40009BFB6A}" type="slidenum">
              <a:rPr/>
              <a:pPr algn="l" rtl="0"/>
              <a:t>135</a:t>
            </a:fld>
            <a:endParaRPr lang="tr" altLang="en-US"/>
          </a:p>
        </p:txBody>
      </p:sp>
    </p:spTree>
    <p:extLst>
      <p:ext uri="{BB962C8B-B14F-4D97-AF65-F5344CB8AC3E}">
        <p14:creationId xmlns:p14="http://schemas.microsoft.com/office/powerpoint/2010/main" val="3198115956"/>
      </p:ext>
    </p:extLst>
  </p:cSld>
  <p:clrMapOvr>
    <a:masterClrMapping/>
  </p:clrMapOvr>
</p:notes>
</file>

<file path=ppt/notesSlides/notesSlide1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tr" sz="1200" b="0" i="0" u="none" kern="1200" baseline="0">
                <a:solidFill>
                  <a:schemeClr val="tx1"/>
                </a:solidFill>
                <a:effectLst/>
                <a:latin typeface="+mn-lt"/>
                <a:ea typeface="MS PGothic" pitchFamily="34" charset="-128"/>
                <a:cs typeface="ＭＳ Ｐゴシック" charset="0"/>
              </a:rPr>
              <a:t>Korsan kripto para madenciliği, kripto para madenciliği yapmak için başkasının bilgisayarının yetkisiz kullanımıdır. Bilgisayar korsanları bunu, kurbanın bir e-postayı açıp bilgisayara kripto madencilik kodu yükleyen kötü amaçlı bir bağlantıya tıklamasını sağlayarak ya da kurbanın tarayıcısına yüklendikten sonra otomatik olarak çalıştırılan JavaScript kodunu bir İnternet sitesine veya çevrim içi reklama bulaştırarak yaparlar.</a:t>
            </a:r>
          </a:p>
          <a:p>
            <a:endParaRPr lang="tr" sz="1200" b="0" i="0" kern="1200" dirty="0">
              <a:solidFill>
                <a:schemeClr val="tx1"/>
              </a:solidFill>
              <a:effectLst/>
              <a:latin typeface="+mn-lt"/>
              <a:ea typeface="MS PGothic" pitchFamily="34" charset="-128"/>
              <a:cs typeface="ＭＳ Ｐゴシック" charset="0"/>
            </a:endParaRPr>
          </a:p>
          <a:p>
            <a:pPr algn="l" rtl="0"/>
            <a:r>
              <a:rPr lang="tr" sz="1200" b="0" i="0" u="none" kern="1200" baseline="0">
                <a:solidFill>
                  <a:schemeClr val="tx1"/>
                </a:solidFill>
                <a:effectLst/>
                <a:latin typeface="+mn-lt"/>
                <a:ea typeface="MS PGothic" pitchFamily="34" charset="-128"/>
                <a:cs typeface="ＭＳ Ｐゴシック" charset="0"/>
              </a:rPr>
              <a:t>Her iki durumda da, kripto madencilik kodu, durumdan şüphelenmeyen kurbanlar bilgisayarlarını normal şekilde kullanırken arka planda çalışır. Fark edebilecekleri tek işaret, bilgisayarın performansının yavaşlaması veya işlemlerdeki gecikmelerdir.</a:t>
            </a:r>
          </a:p>
          <a:p>
            <a:endParaRPr lang="tr" sz="1200" b="0" i="0" kern="1200" dirty="0">
              <a:solidFill>
                <a:schemeClr val="tx1"/>
              </a:solidFill>
              <a:effectLst/>
              <a:latin typeface="+mn-lt"/>
              <a:ea typeface="MS PGothic" pitchFamily="34" charset="-128"/>
              <a:cs typeface="ＭＳ Ｐゴシック" charset="0"/>
            </a:endParaRPr>
          </a:p>
          <a:p>
            <a:pPr algn="l" rtl="0"/>
            <a:r>
              <a:rPr lang="tr" sz="1200" b="1" i="0" u="none" kern="1200" baseline="0">
                <a:solidFill>
                  <a:schemeClr val="tx1"/>
                </a:solidFill>
                <a:effectLst/>
                <a:latin typeface="+mn-lt"/>
                <a:ea typeface="MS PGothic" pitchFamily="34" charset="-128"/>
                <a:cs typeface="ＭＳ Ｐゴシック" charset="0"/>
              </a:rPr>
              <a:t>Korsan kripto para madenciliği nasıl yapılır?</a:t>
            </a:r>
          </a:p>
          <a:p>
            <a:pPr algn="l" rtl="0"/>
            <a:r>
              <a:rPr lang="tr" sz="1200" b="0" i="0" u="none" kern="1200" baseline="0">
                <a:solidFill>
                  <a:schemeClr val="tx1"/>
                </a:solidFill>
                <a:effectLst/>
                <a:latin typeface="+mn-lt"/>
                <a:ea typeface="MS PGothic" pitchFamily="34" charset="-128"/>
                <a:cs typeface="ＭＳ Ｐゴシック" charset="0"/>
              </a:rPr>
              <a:t>Bilgisayar korsanlarının, bir kurbanın bilgisayarının gizlice kripto para madenciliği yapmasını sağlamasının iki ana yolu vardır. Birincisi, kurbanları bilgisayarlarına kripto madencilik kodu yüklemeleri için kandırmaktır. Bu, kimlik avı benzeri taktiklerle yapılır: Kurbanlar, onları bir bağlantıya tıklamaya teşvik eden ve meşru görünen bir e-posta alırlar. Bağlantı, kripto madencilik komut dosyasını bilgisayara yerleştiren kodu çalıştırır. Komut dosyası daha sonra kurban çalışırken arka planda çalışır.</a:t>
            </a:r>
          </a:p>
          <a:p>
            <a:endParaRPr lang="tr"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pPr algn="l" rtl="0"/>
            <a:fld id="{C517488A-2FD4-4187-AAA7-AE40009BFB6A}" type="slidenum">
              <a:rPr/>
              <a:pPr algn="l" rtl="0"/>
              <a:t>136</a:t>
            </a:fld>
            <a:endParaRPr lang="tr" altLang="en-US"/>
          </a:p>
        </p:txBody>
      </p:sp>
    </p:spTree>
    <p:extLst>
      <p:ext uri="{BB962C8B-B14F-4D97-AF65-F5344CB8AC3E}">
        <p14:creationId xmlns:p14="http://schemas.microsoft.com/office/powerpoint/2010/main" val="4236114922"/>
      </p:ext>
    </p:extLst>
  </p:cSld>
  <p:clrMapOvr>
    <a:masterClrMapping/>
  </p:clrMapOvr>
</p:notes>
</file>

<file path=ppt/notesSlides/notesSlide1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tr" b="0" i="0" u="none" baseline="0" dirty="0"/>
              <a:t>Örnek 1: DDOS saldırısı. Kaynağından hedefine uluş aşırı. Genellikle dünya genelinde bilgisayar sistemlerini kullanan saldırgan, "bot çobanı" ve "zombi" bilgisayarlar ile saldırının hedefini (kurbanı) içerir.</a:t>
            </a:r>
            <a:endParaRPr lang="tr" altLang="en-US" dirty="0"/>
          </a:p>
          <a:p>
            <a:endParaRPr lang="tr" altLang="en-US" dirty="0"/>
          </a:p>
          <a:p>
            <a:pPr algn="l" rtl="0"/>
            <a:r>
              <a:rPr lang="tr" b="0" i="0" u="none" baseline="0" dirty="0"/>
              <a:t>Resim: http://westendsolution.com/wp-content/uploads/2013/04/DDoS-network-map.jpg</a:t>
            </a:r>
          </a:p>
          <a:p>
            <a:endParaRPr lang="tr" altLang="en-US" dirty="0"/>
          </a:p>
          <a:p>
            <a:pPr algn="l" rtl="0"/>
            <a:r>
              <a:rPr lang="tr" b="0" i="0" u="none" baseline="0" dirty="0"/>
              <a:t>DDOS saldırısının nasıl çalıştığı eğitimde daha sonra açıklanacaktır. Bu örnekte sadece bir saldırının sahip olabileceği uluslararası boyut gösterilmektedir.</a:t>
            </a:r>
          </a:p>
          <a:p>
            <a:endParaRPr lang="tr" dirty="0"/>
          </a:p>
        </p:txBody>
      </p:sp>
      <p:sp>
        <p:nvSpPr>
          <p:cNvPr id="4" name="Slide Number Placeholder 3"/>
          <p:cNvSpPr>
            <a:spLocks noGrp="1"/>
          </p:cNvSpPr>
          <p:nvPr>
            <p:ph type="sldNum" sz="quarter" idx="5"/>
          </p:nvPr>
        </p:nvSpPr>
        <p:spPr/>
        <p:txBody>
          <a:bodyPr/>
          <a:lstStyle/>
          <a:p>
            <a:pPr algn="l" rtl="0"/>
            <a:fld id="{C517488A-2FD4-4187-AAA7-AE40009BFB6A}" type="slidenum">
              <a:rPr/>
              <a:pPr algn="l" rtl="0"/>
              <a:t>137</a:t>
            </a:fld>
            <a:endParaRPr lang="tr" altLang="en-US"/>
          </a:p>
        </p:txBody>
      </p:sp>
    </p:spTree>
    <p:extLst>
      <p:ext uri="{BB962C8B-B14F-4D97-AF65-F5344CB8AC3E}">
        <p14:creationId xmlns:p14="http://schemas.microsoft.com/office/powerpoint/2010/main" val="937551543"/>
      </p:ext>
    </p:extLst>
  </p:cSld>
  <p:clrMapOvr>
    <a:masterClrMapping/>
  </p:clrMapOvr>
</p:notes>
</file>

<file path=ppt/notesSlides/notesSlide1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Čuvar mesta za sliku na slajdu 1">
            <a:extLst>
              <a:ext uri="{FF2B5EF4-FFF2-40B4-BE49-F238E27FC236}">
                <a16:creationId xmlns:a16="http://schemas.microsoft.com/office/drawing/2014/main" id="{1290D13F-DD68-444F-99DE-5F40C9185D0B}"/>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3667" name="Čuvar mesta za napomene 2">
            <a:extLst>
              <a:ext uri="{FF2B5EF4-FFF2-40B4-BE49-F238E27FC236}">
                <a16:creationId xmlns:a16="http://schemas.microsoft.com/office/drawing/2014/main" id="{D1283059-AEDF-44BD-B0AF-B857D28559AC}"/>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l" rtl="0"/>
            <a:r>
              <a:rPr lang="tr" b="0" i="0" u="none" baseline="0" dirty="0"/>
              <a:t>Örnek 2: Banka hesabı korsanlığı için kötü amaçlı ZEUS yazılımının kullanımı. Plan 6 aşamadan oluşur: Çok sayıda virüslü e-postanın gönderilmesi, e-postaların açılması ve kötü amaçlı yazılımın tetiklenmesi, banka hesabı verilerinin kaydedilmesi, gerçek hesapların devralınması, para transferi ve "para kuryeleri" tarafından paranın çekilmesi ve bir kısmı komisyon olarak alınırken geri kalan yasa dışı kazancın organizatörlere devredilmesi. </a:t>
            </a:r>
            <a:endParaRPr lang="tr" altLang="en-US" dirty="0"/>
          </a:p>
        </p:txBody>
      </p:sp>
      <p:sp>
        <p:nvSpPr>
          <p:cNvPr id="113668" name="Čuvar mesta za broj slajda 3">
            <a:extLst>
              <a:ext uri="{FF2B5EF4-FFF2-40B4-BE49-F238E27FC236}">
                <a16:creationId xmlns:a16="http://schemas.microsoft.com/office/drawing/2014/main" id="{2D40CC75-20BE-46B0-9156-D34D65A11A89}"/>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anose="020F0502020204030204" pitchFamily="34" charset="0"/>
                <a:ea typeface="MS PGothic" panose="020B0600070205080204" pitchFamily="34" charset="-128"/>
              </a:defRPr>
            </a:lvl1pPr>
            <a:lvl2pPr marL="742950" indent="-285750" eaLnBrk="0" hangingPunct="0">
              <a:spcBef>
                <a:spcPct val="30000"/>
              </a:spcBef>
              <a:defRPr sz="1200">
                <a:solidFill>
                  <a:schemeClr val="tx1"/>
                </a:solidFill>
                <a:latin typeface="Calibri" panose="020F0502020204030204" pitchFamily="34" charset="0"/>
                <a:ea typeface="MS PGothic" panose="020B0600070205080204" pitchFamily="34" charset="-128"/>
              </a:defRPr>
            </a:lvl2pPr>
            <a:lvl3pPr marL="1143000" indent="-228600" eaLnBrk="0" hangingPunct="0">
              <a:spcBef>
                <a:spcPct val="30000"/>
              </a:spcBef>
              <a:defRPr sz="1200">
                <a:solidFill>
                  <a:schemeClr val="tx1"/>
                </a:solidFill>
                <a:latin typeface="Calibri" panose="020F0502020204030204" pitchFamily="34" charset="0"/>
                <a:ea typeface="MS PGothic" panose="020B0600070205080204" pitchFamily="34" charset="-128"/>
              </a:defRPr>
            </a:lvl3pPr>
            <a:lvl4pPr marL="1600200" indent="-228600" eaLnBrk="0" hangingPunct="0">
              <a:spcBef>
                <a:spcPct val="30000"/>
              </a:spcBef>
              <a:defRPr sz="1200">
                <a:solidFill>
                  <a:schemeClr val="tx1"/>
                </a:solidFill>
                <a:latin typeface="Calibri" panose="020F0502020204030204" pitchFamily="34" charset="0"/>
                <a:ea typeface="MS PGothic" panose="020B0600070205080204" pitchFamily="34" charset="-128"/>
              </a:defRPr>
            </a:lvl4pPr>
            <a:lvl5pPr marL="2057400" indent="-228600" eaLnBrk="0" hangingPunct="0">
              <a:spcBef>
                <a:spcPct val="30000"/>
              </a:spcBef>
              <a:defRPr sz="12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9pPr>
          </a:lstStyle>
          <a:p>
            <a:pPr algn="l" rtl="0" eaLnBrk="1" hangingPunct="1">
              <a:spcBef>
                <a:spcPct val="0"/>
              </a:spcBef>
            </a:pPr>
            <a:fld id="{F025BACD-728E-4C70-B172-4D59918B5BAA}" type="slidenum">
              <a:rPr/>
              <a:pPr algn="l" rtl="0" eaLnBrk="1" hangingPunct="1">
                <a:spcBef>
                  <a:spcPct val="0"/>
                </a:spcBef>
              </a:pPr>
              <a:t>138</a:t>
            </a:fld>
            <a:endParaRPr lang="tr" altLang="en-US"/>
          </a:p>
        </p:txBody>
      </p:sp>
    </p:spTree>
    <p:extLst>
      <p:ext uri="{BB962C8B-B14F-4D97-AF65-F5344CB8AC3E}">
        <p14:creationId xmlns:p14="http://schemas.microsoft.com/office/powerpoint/2010/main" val="408027258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tr" b="0" i="0" u="none" baseline="0" dirty="0"/>
              <a:t>Siber uzay, siber suçlara karşılık olarak ortaya çıkan siber güvenlik eğilimleriyle daha da karmaşık hale geliyor. Bu dünyaların ayrı tutulması önemlidir, ancak bazı siber güvenlik sorunlarının sonunda siber suçlara dönüşebileceği unutulmamalıdır.</a:t>
            </a:r>
          </a:p>
          <a:p>
            <a:pPr marL="0" indent="0" algn="l" rtl="0">
              <a:buFont typeface="Arial" panose="020B0604020202020204" pitchFamily="34" charset="0"/>
              <a:buNone/>
            </a:pPr>
            <a:endParaRPr lang="tr"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pPr algn="l" rtl="0"/>
            <a:fld id="{C517488A-2FD4-4187-AAA7-AE40009BFB6A}" type="slidenum">
              <a:rPr/>
              <a:pPr algn="l" rtl="0"/>
              <a:t>14</a:t>
            </a:fld>
            <a:endParaRPr lang="tr" altLang="en-US"/>
          </a:p>
        </p:txBody>
      </p:sp>
    </p:spTree>
    <p:extLst>
      <p:ext uri="{BB962C8B-B14F-4D97-AF65-F5344CB8AC3E}">
        <p14:creationId xmlns:p14="http://schemas.microsoft.com/office/powerpoint/2010/main" val="301563202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tr" b="0" i="0" u="none" baseline="0" dirty="0"/>
              <a:t>Siber savaş olaylarıyla ilişkili dünya olaylarını gösteren bir resim</a:t>
            </a:r>
          </a:p>
          <a:p>
            <a:pPr marL="0" indent="0" algn="l" rtl="0">
              <a:buFont typeface="Arial" panose="020B0604020202020204" pitchFamily="34" charset="0"/>
              <a:buNone/>
            </a:pPr>
            <a:endParaRPr lang="tr"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pPr algn="l" rtl="0"/>
            <a:fld id="{C517488A-2FD4-4187-AAA7-AE40009BFB6A}" type="slidenum">
              <a:rPr/>
              <a:pPr algn="l" rtl="0"/>
              <a:t>15</a:t>
            </a:fld>
            <a:endParaRPr lang="tr" altLang="en-US"/>
          </a:p>
        </p:txBody>
      </p:sp>
    </p:spTree>
    <p:extLst>
      <p:ext uri="{BB962C8B-B14F-4D97-AF65-F5344CB8AC3E}">
        <p14:creationId xmlns:p14="http://schemas.microsoft.com/office/powerpoint/2010/main" val="180044311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tr" b="0" i="0" u="none" baseline="0" dirty="0"/>
              <a:t>İnternete geçmeden önce, bir ağın ne olduğunu ve neleri içerdiğini incelememiz gerekir. Bunlar, İnternetin nasıl çalıştığını anlamak için önemlidir.</a:t>
            </a:r>
          </a:p>
          <a:p>
            <a:endParaRPr lang="tr" dirty="0"/>
          </a:p>
          <a:p>
            <a:pPr algn="l" rtl="0"/>
            <a:r>
              <a:rPr lang="tr-TR" b="0" i="0" u="none" baseline="0" dirty="0"/>
              <a:t>Eğitici</a:t>
            </a:r>
            <a:r>
              <a:rPr lang="tr" b="0" i="0" u="none" baseline="0" dirty="0"/>
              <a:t> bu oturumu </a:t>
            </a:r>
            <a:r>
              <a:rPr lang="tr-TR" b="0" i="0" u="none" baseline="0" dirty="0"/>
              <a:t>katılımcılara</a:t>
            </a:r>
            <a:r>
              <a:rPr lang="tr" b="0" i="0" u="none" baseline="0" dirty="0"/>
              <a:t> açık bir soru sorarak açmalı ve Siber Suç olduğuna inandıkları şeyi açıklamalarını sağlamak için biraz zaman harcamalıdır.</a:t>
            </a:r>
          </a:p>
          <a:p>
            <a:endParaRPr lang="tr" dirty="0"/>
          </a:p>
          <a:p>
            <a:pPr algn="l" rtl="0"/>
            <a:r>
              <a:rPr lang="tr" b="0" i="0" u="none" baseline="0" dirty="0"/>
              <a:t>Bu, açık oturum şeklinde veya daha küçük gruplar halinde yapılabilir. Amaç, konu hakkında uzman olmayan kişilerin kafasındaki tanımı öğrenmektir.</a:t>
            </a:r>
          </a:p>
        </p:txBody>
      </p:sp>
      <p:sp>
        <p:nvSpPr>
          <p:cNvPr id="4" name="Slide Number Placeholder 3"/>
          <p:cNvSpPr>
            <a:spLocks noGrp="1"/>
          </p:cNvSpPr>
          <p:nvPr>
            <p:ph type="sldNum" sz="quarter" idx="5"/>
          </p:nvPr>
        </p:nvSpPr>
        <p:spPr/>
        <p:txBody>
          <a:bodyPr/>
          <a:lstStyle/>
          <a:p>
            <a:pPr algn="l" rtl="0"/>
            <a:fld id="{C517488A-2FD4-4187-AAA7-AE40009BFB6A}" type="slidenum">
              <a:rPr/>
              <a:pPr algn="l" rtl="0"/>
              <a:t>16</a:t>
            </a:fld>
            <a:endParaRPr lang="tr" altLang="en-US"/>
          </a:p>
        </p:txBody>
      </p:sp>
    </p:spTree>
    <p:extLst>
      <p:ext uri="{BB962C8B-B14F-4D97-AF65-F5344CB8AC3E}">
        <p14:creationId xmlns:p14="http://schemas.microsoft.com/office/powerpoint/2010/main" val="169937053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tr" b="0" i="0" u="none" baseline="0" dirty="0"/>
              <a:t>İnternete geçmeden önce, bir ağın ne olduğunu ve neleri içerdiğini incelememiz gerekir. Bunlar, İnternetin nasıl çalıştığını anlamak için önemlidir.</a:t>
            </a:r>
          </a:p>
          <a:p>
            <a:endParaRPr lang="tr" dirty="0"/>
          </a:p>
          <a:p>
            <a:pPr algn="l" rtl="0"/>
            <a:r>
              <a:rPr lang="tr-TR" b="0" i="0" u="none" baseline="0" dirty="0"/>
              <a:t>Eğitici</a:t>
            </a:r>
            <a:r>
              <a:rPr lang="tr" b="0" i="0" u="none" baseline="0" dirty="0"/>
              <a:t> bu oturumu </a:t>
            </a:r>
            <a:r>
              <a:rPr lang="tr-TR" b="0" i="0" u="none" baseline="0" dirty="0"/>
              <a:t>katılımcılara</a:t>
            </a:r>
            <a:r>
              <a:rPr lang="tr" b="0" i="0" u="none" baseline="0" dirty="0"/>
              <a:t> açık bir soru sorarak açmalı ve Siber Suç olduğuna inandıkları şeyi açıklamalarını sağlamak için biraz zaman harcamalıdır.</a:t>
            </a:r>
          </a:p>
          <a:p>
            <a:endParaRPr lang="tr" dirty="0"/>
          </a:p>
          <a:p>
            <a:pPr algn="l" rtl="0"/>
            <a:r>
              <a:rPr lang="tr" b="0" i="0" u="none" baseline="0" dirty="0"/>
              <a:t>Bu, açık oturum şeklinde veya daha küçük gruplar halinde yapılabilir. Amaç, konu hakkında uzman olmayan kişilerin kafasındaki tanımı öğrenmektir.</a:t>
            </a:r>
          </a:p>
        </p:txBody>
      </p:sp>
      <p:sp>
        <p:nvSpPr>
          <p:cNvPr id="4" name="Slide Number Placeholder 3"/>
          <p:cNvSpPr>
            <a:spLocks noGrp="1"/>
          </p:cNvSpPr>
          <p:nvPr>
            <p:ph type="sldNum" sz="quarter" idx="5"/>
          </p:nvPr>
        </p:nvSpPr>
        <p:spPr/>
        <p:txBody>
          <a:bodyPr/>
          <a:lstStyle/>
          <a:p>
            <a:pPr algn="l" rtl="0"/>
            <a:fld id="{C517488A-2FD4-4187-AAA7-AE40009BFB6A}" type="slidenum">
              <a:rPr/>
              <a:pPr algn="l" rtl="0"/>
              <a:t>17</a:t>
            </a:fld>
            <a:endParaRPr lang="tr" altLang="en-US"/>
          </a:p>
        </p:txBody>
      </p:sp>
    </p:spTree>
    <p:extLst>
      <p:ext uri="{BB962C8B-B14F-4D97-AF65-F5344CB8AC3E}">
        <p14:creationId xmlns:p14="http://schemas.microsoft.com/office/powerpoint/2010/main" val="60149340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just" rtl="0">
              <a:lnSpc>
                <a:spcPct val="90000"/>
              </a:lnSpc>
              <a:buFont typeface="Arial" panose="020B0604020202020204" pitchFamily="34" charset="0"/>
              <a:buNone/>
            </a:pPr>
            <a:r>
              <a:rPr lang="tr" sz="1200" b="1" i="0" u="none" baseline="0"/>
              <a:t>Teknolojinin suç eylemlerinde kullanımını tanımlamak için kullanılan birçok terimin olduğunu</a:t>
            </a:r>
            <a:r>
              <a:rPr lang="tr" sz="1200" b="0" i="0" u="none" baseline="0"/>
              <a:t> ve kısa bir açıklama yapılırsa okuyucuya yardımcı olabileceğini başlangıçta açıklamak önemlidir.  </a:t>
            </a:r>
          </a:p>
          <a:p>
            <a:pPr marL="0" indent="0" algn="just" rtl="0">
              <a:lnSpc>
                <a:spcPct val="90000"/>
              </a:lnSpc>
              <a:buFont typeface="Arial" panose="020B0604020202020204" pitchFamily="34" charset="0"/>
              <a:buNone/>
            </a:pPr>
            <a:r>
              <a:rPr lang="tr" sz="1200" b="1" i="0" u="none" baseline="0"/>
              <a:t>"Bilgisayar suçu", "yüksek teknoloji suçu", "BT suçu" </a:t>
            </a:r>
            <a:r>
              <a:rPr lang="tr" sz="1200" b="0" i="0" u="none" baseline="0"/>
              <a:t>ve</a:t>
            </a:r>
            <a:r>
              <a:rPr lang="tr" sz="1200" b="1" i="0" u="none" baseline="0"/>
              <a:t> "siber suç"</a:t>
            </a:r>
            <a:r>
              <a:rPr lang="tr" sz="1200" b="0" i="0" u="none" baseline="0"/>
              <a:t> terimleri genellikle karıştırılır ve kafa karışıklığı ve yanlış anlamalara neden olur. </a:t>
            </a:r>
          </a:p>
          <a:p>
            <a:pPr marL="0" indent="0" algn="just" rtl="0">
              <a:lnSpc>
                <a:spcPct val="90000"/>
              </a:lnSpc>
              <a:buFont typeface="Arial" panose="020B0604020202020204" pitchFamily="34" charset="0"/>
              <a:buNone/>
            </a:pPr>
            <a:r>
              <a:rPr lang="tr" sz="1200" b="1" i="0" u="none" baseline="0"/>
              <a:t>Suçlular tarafından bilgisayarların ve diğer cihazların kullanımı</a:t>
            </a:r>
            <a:r>
              <a:rPr lang="tr" sz="1200" b="0" i="0" u="none" baseline="0"/>
              <a:t> ve kurtarılabilir verilerin polis soruşturması için değeri aşağıdaki şekilde ayrıştırılabilir: </a:t>
            </a:r>
          </a:p>
          <a:p>
            <a:pPr marL="0" indent="0" algn="l" rtl="0">
              <a:buFont typeface="Arial" panose="020B0604020202020204" pitchFamily="34" charset="0"/>
              <a:buNone/>
            </a:pPr>
            <a:endParaRPr lang="tr"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pPr algn="l" rtl="0"/>
            <a:fld id="{C517488A-2FD4-4187-AAA7-AE40009BFB6A}" type="slidenum">
              <a:rPr/>
              <a:pPr algn="l" rtl="0"/>
              <a:t>18</a:t>
            </a:fld>
            <a:endParaRPr lang="tr" altLang="en-US"/>
          </a:p>
        </p:txBody>
      </p:sp>
    </p:spTree>
    <p:extLst>
      <p:ext uri="{BB962C8B-B14F-4D97-AF65-F5344CB8AC3E}">
        <p14:creationId xmlns:p14="http://schemas.microsoft.com/office/powerpoint/2010/main" val="34657094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rtl="0">
              <a:buFont typeface="Arial" panose="020B0604020202020204" pitchFamily="34" charset="0"/>
              <a:buNone/>
            </a:pPr>
            <a:r>
              <a:rPr lang="tr" b="1" i="0" u="none" baseline="0" dirty="0"/>
              <a:t>Bir Mağdur Olarak Teknoloji</a:t>
            </a:r>
            <a:r>
              <a:rPr lang="tr" b="0" i="0" u="none" baseline="0" dirty="0"/>
              <a:t> </a:t>
            </a:r>
          </a:p>
          <a:p>
            <a:pPr algn="just" rtl="0">
              <a:buFont typeface="Arial" panose="020B0604020202020204" pitchFamily="34" charset="0"/>
              <a:buNone/>
            </a:pPr>
            <a:r>
              <a:rPr lang="tr" b="0" i="0" u="none" baseline="0" dirty="0"/>
              <a:t>Bir suçun hedefi olaimrak teknoloji: </a:t>
            </a:r>
            <a:r>
              <a:rPr lang="tr" b="1" i="0" u="none" baseline="0" dirty="0"/>
              <a:t>Geleneksel olarak gerçek bir "bilgisayar suçu" olarak değerlendirilir</a:t>
            </a:r>
            <a:r>
              <a:rPr lang="tr" b="0" i="0" u="none" baseline="0" dirty="0"/>
              <a:t> ve bilgisayar korsanlığı, hizmet aksatma saldırıları ve virüs dağıtımı gibi suçları içerir.</a:t>
            </a:r>
          </a:p>
          <a:p>
            <a:pPr algn="just" rtl="0">
              <a:buFont typeface="Arial" panose="020B0604020202020204" pitchFamily="34" charset="0"/>
              <a:buNone/>
            </a:pPr>
            <a:r>
              <a:rPr lang="tr" b="0" i="0" u="none" baseline="0" dirty="0"/>
              <a:t>Suçun işlenmesine yardımcı araç olarak teknoloji:</a:t>
            </a:r>
          </a:p>
          <a:p>
            <a:pPr algn="just" rtl="0">
              <a:buFont typeface="Arial" panose="020B0604020202020204" pitchFamily="34" charset="0"/>
              <a:buNone/>
            </a:pPr>
            <a:r>
              <a:rPr lang="tr" b="0" i="0" u="none" baseline="0" dirty="0"/>
              <a:t> Sahte belgeler üretmek, ölüm tehditleri veya şantaj talepleri göndermek veya çocuk istismarı görüntüleri gibi yasa dışı materyaller oluşturmak ve dağıtmak gibi </a:t>
            </a:r>
            <a:r>
              <a:rPr lang="tr" b="1" i="0" u="none" baseline="0" dirty="0"/>
              <a:t>geleneksel suçların işlenmesine yardımcı olmak için bilgisayarların ve diğer cihazların kullanıldığı durumları</a:t>
            </a:r>
            <a:r>
              <a:rPr lang="tr" b="0" i="0" u="none" baseline="0" dirty="0"/>
              <a:t> içerir. </a:t>
            </a:r>
          </a:p>
          <a:p>
            <a:pPr algn="just" rtl="0">
              <a:buFont typeface="Arial" panose="020B0604020202020204" pitchFamily="34" charset="0"/>
              <a:buNone/>
            </a:pPr>
            <a:r>
              <a:rPr lang="tr" b="0" i="0" u="none" baseline="0" dirty="0"/>
              <a:t>Bir haberleşme aracı olarak teknoloji: </a:t>
            </a:r>
          </a:p>
          <a:p>
            <a:pPr algn="just" rtl="0">
              <a:buFont typeface="Arial" panose="020B0604020202020204" pitchFamily="34" charset="0"/>
              <a:buNone/>
            </a:pPr>
            <a:r>
              <a:rPr lang="tr" b="0" i="0" u="none" baseline="0" dirty="0"/>
              <a:t> Suçluların teknolojiyi, örneğin şifreleme teknolojisi kullanarak tespit edilme şansını azaltacak şekilde </a:t>
            </a:r>
            <a:r>
              <a:rPr lang="tr" b="1" i="0" u="none" baseline="0" dirty="0"/>
              <a:t>birbirleriyle iletişim kurmak için </a:t>
            </a:r>
            <a:r>
              <a:rPr lang="tr" b="0" i="0" u="none" baseline="0" dirty="0"/>
              <a:t>kullandıkları durumları içerir. </a:t>
            </a:r>
          </a:p>
          <a:p>
            <a:pPr algn="just" rtl="0">
              <a:buFont typeface="Arial" panose="020B0604020202020204" pitchFamily="34" charset="0"/>
              <a:buNone/>
            </a:pPr>
            <a:r>
              <a:rPr lang="tr" b="0" i="0" u="none" baseline="0" dirty="0"/>
              <a:t>Bir depolama ortamı olarak teknoloji:</a:t>
            </a:r>
          </a:p>
          <a:p>
            <a:pPr algn="just" rtl="0">
              <a:buFont typeface="Arial" panose="020B0604020202020204" pitchFamily="34" charset="0"/>
              <a:buNone/>
            </a:pPr>
            <a:r>
              <a:rPr lang="tr" b="0" i="0" u="none" baseline="0" dirty="0"/>
              <a:t> Diğer kategorilerin herhangi birinde kullanılan cihazlarda bilgilerin kasıtlı veya kasıtsız olarak depolanmasıdır ve genel olarak kurbanların, tanıkların veya şüphelilerin bilgisayar sistemlerinde tutulan verileri içerir.</a:t>
            </a:r>
          </a:p>
          <a:p>
            <a:pPr algn="just" rtl="0">
              <a:buFont typeface="Arial" panose="020B0604020202020204" pitchFamily="34" charset="0"/>
              <a:buNone/>
            </a:pPr>
            <a:r>
              <a:rPr lang="tr" b="0" i="0" u="none" baseline="0" dirty="0"/>
              <a:t>Suçun tanığı olarak teknoloji:</a:t>
            </a:r>
          </a:p>
          <a:p>
            <a:pPr algn="just" rtl="0">
              <a:buFont typeface="Arial" panose="020B0604020202020204" pitchFamily="34" charset="0"/>
              <a:buNone/>
            </a:pPr>
            <a:r>
              <a:rPr lang="tr" b="0" i="0" u="none" baseline="0" dirty="0"/>
              <a:t> BT cihazlarında yer alınan delillerin </a:t>
            </a:r>
            <a:r>
              <a:rPr lang="tr" b="1" i="0" u="none" baseline="0" dirty="0"/>
              <a:t>açıkça ilişkili olmadığı delilleri desteklemek için</a:t>
            </a:r>
            <a:r>
              <a:rPr lang="tr" b="0" i="0" u="none" baseline="0" dirty="0"/>
              <a:t>, örneğin bir şüphelinin suçun işlendiği anda suç mahalinde olmadığını kanıtlamak için sunduğu delilleri veya bir tanık tarafından sunulan bir iddiayı desteklemek veya çürütmek için teknolojinin kullanıldığı durumları içerir.</a:t>
            </a:r>
          </a:p>
          <a:p>
            <a:pPr marL="0" indent="0" algn="l" rtl="0">
              <a:buFont typeface="Arial" panose="020B0604020202020204" pitchFamily="34" charset="0"/>
              <a:buNone/>
            </a:pPr>
            <a:endParaRPr lang="tr"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pPr algn="l" rtl="0"/>
            <a:fld id="{C517488A-2FD4-4187-AAA7-AE40009BFB6A}" type="slidenum">
              <a:rPr/>
              <a:pPr algn="l" rtl="0"/>
              <a:t>19</a:t>
            </a:fld>
            <a:endParaRPr lang="tr" altLang="en-US"/>
          </a:p>
        </p:txBody>
      </p:sp>
    </p:spTree>
    <p:extLst>
      <p:ext uri="{BB962C8B-B14F-4D97-AF65-F5344CB8AC3E}">
        <p14:creationId xmlns:p14="http://schemas.microsoft.com/office/powerpoint/2010/main" val="321589016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1">
            <a:extLst>
              <a:ext uri="{FF2B5EF4-FFF2-40B4-BE49-F238E27FC236}">
                <a16:creationId xmlns:a16="http://schemas.microsoft.com/office/drawing/2014/main" id="{B15714A6-B05B-47A5-B92B-D727BD3A45D0}"/>
              </a:ext>
            </a:extLst>
          </p:cNvPr>
          <p:cNvSpPr>
            <a:spLocks noGrp="1"/>
          </p:cNvSpPr>
          <p:nvPr>
            <p:ph type="body" idx="1"/>
          </p:nvPr>
        </p:nvSpPr>
        <p:spPr/>
        <p:txBody>
          <a:bodyPr/>
          <a:lstStyle/>
          <a:p>
            <a:pPr algn="l" rtl="0"/>
            <a:r>
              <a:rPr lang="tr" sz="3600" b="0" i="0" u="none" baseline="0" dirty="0"/>
              <a:t>Bu oturum, aralarda mola verilecek olan 5 bölüme ayrılacaktır.</a:t>
            </a:r>
          </a:p>
          <a:p>
            <a:pPr algn="l" rtl="0"/>
            <a:r>
              <a:rPr lang="tr" sz="3600" b="0" i="0" u="none" baseline="0" dirty="0"/>
              <a:t>Amaç, bir bilgisayarın veya İnternete bağlanabilen ve bilgisayarla benzerlikleri olan bir cihazın ne olduğunu açıklamaktır.</a:t>
            </a:r>
          </a:p>
          <a:p>
            <a:pPr algn="l" rtl="0"/>
            <a:r>
              <a:rPr lang="tr" sz="3600" b="0" i="0" u="none" baseline="0" dirty="0"/>
              <a:t>Daha sonra İnternetin ne olduğunu ve nasıl çalıştığını açıklamak,</a:t>
            </a:r>
          </a:p>
          <a:p>
            <a:pPr algn="l" rtl="0"/>
            <a:r>
              <a:rPr lang="tr" sz="3600" b="0" i="0" u="none" baseline="0" dirty="0"/>
              <a:t>Ve sonra bilgisayarın İnternete nasıl bağlandığına bakmak,</a:t>
            </a:r>
          </a:p>
          <a:p>
            <a:pPr algn="l" rtl="0"/>
            <a:r>
              <a:rPr lang="tr" sz="3600" b="0" i="0" u="none" baseline="0" dirty="0"/>
              <a:t>Ve sonra İnternette neler olduğuna bakmaktır.</a:t>
            </a: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tr" b="0" i="0" u="none" baseline="0" dirty="0"/>
              <a:t>Roman yazarı William Gibson'ın bilim kurgu romanı Neuromancer'de İnternet ve diğer ağlara atıfta bulunarak siber uzay kelimesini kullandığı 1984 yılından beri siber kelimesiyle başlayan ifadelerin sayısı arttı. Elbette siber suç da bu ifadelerden biri. Bu otuz yıl içinde yazarlar, siber suçla ilgili görünen literatürün artmasına rağmen, </a:t>
            </a:r>
            <a:r>
              <a:rPr lang="tr" b="0" i="1" u="none" baseline="0" dirty="0"/>
              <a:t>siber suç</a:t>
            </a:r>
            <a:r>
              <a:rPr lang="tr" b="0" i="0" u="none" baseline="0" dirty="0"/>
              <a:t> ifadesinin kesin bir tanımı üzerinde fikir birliğine varamadılar.</a:t>
            </a:r>
            <a:endParaRPr lang="tr" altLang="en-US" dirty="0"/>
          </a:p>
          <a:p>
            <a:pPr algn="l" rtl="0"/>
            <a:r>
              <a:rPr lang="tr" b="0" i="0" u="none" baseline="0" dirty="0"/>
              <a:t> </a:t>
            </a:r>
            <a:endParaRPr lang="tr" altLang="en-US" dirty="0"/>
          </a:p>
          <a:p>
            <a:pPr algn="l" rtl="0"/>
            <a:r>
              <a:rPr lang="tr" b="0" i="0" u="none" baseline="0" dirty="0"/>
              <a:t>Siber suçların gerçekten yeni ve farklı bir ceza hukuku alanı mı yoksa dijital ortama atıfta bulunan ayrı ceza hukuku hükümleri mi olduğuna dair bir uzlaşma da yoktur. </a:t>
            </a:r>
            <a:endParaRPr lang="tr" altLang="en-US" dirty="0"/>
          </a:p>
          <a:p>
            <a:pPr marL="0" indent="0" algn="l" rtl="0">
              <a:buFont typeface="Arial" panose="020B0604020202020204" pitchFamily="34" charset="0"/>
              <a:buNone/>
            </a:pPr>
            <a:endParaRPr lang="tr"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pPr algn="l" rtl="0"/>
            <a:fld id="{C517488A-2FD4-4187-AAA7-AE40009BFB6A}" type="slidenum">
              <a:rPr/>
              <a:pPr algn="l" rtl="0"/>
              <a:t>20</a:t>
            </a:fld>
            <a:endParaRPr lang="tr" altLang="en-US"/>
          </a:p>
        </p:txBody>
      </p:sp>
    </p:spTree>
    <p:extLst>
      <p:ext uri="{BB962C8B-B14F-4D97-AF65-F5344CB8AC3E}">
        <p14:creationId xmlns:p14="http://schemas.microsoft.com/office/powerpoint/2010/main" val="238131136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 typeface="Arial" panose="020B0604020202020204" pitchFamily="34" charset="0"/>
              <a:buNone/>
              <a:tabLst/>
              <a:defRPr/>
            </a:pPr>
            <a:r>
              <a:rPr lang="tr" b="0" i="0" u="none" baseline="0">
                <a:ea typeface="ＭＳ Ｐゴシック" pitchFamily="34" charset="-128"/>
              </a:rPr>
              <a:t>Ancak, sosyolojik açıdan, siber ortamlarda suç zaten önemli ve bağımsız bir gerçekliktir. Avrupa'nın her yerinde ve dünyanın geri kalanındaki ülkelerin çoğunda, emniyat teşkilatı düzeyinde özel soruşturma birimleri ve bazı özel savcılık birimleri de bulunmaktadır. Uluslararası kamu kuruluşları ve özel şirketler, iletişim ağları aracılığıyla veya bu ağlar içinde işlenen yasa dışı ve zararlı eylemlerin sonuçlarından her geçen gün daha fazla etkilenmektedir. </a:t>
            </a:r>
            <a:endParaRPr lang="tr" dirty="0">
              <a:ea typeface="ＭＳ Ｐゴシック" pitchFamily="34" charset="-128"/>
            </a:endParaRPr>
          </a:p>
          <a:p>
            <a:pPr marL="0" indent="0" algn="l" rtl="0">
              <a:buFont typeface="Arial" panose="020B0604020202020204" pitchFamily="34" charset="0"/>
              <a:buNone/>
            </a:pPr>
            <a:endParaRPr lang="tr"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pPr algn="l" rtl="0"/>
            <a:fld id="{C517488A-2FD4-4187-AAA7-AE40009BFB6A}" type="slidenum">
              <a:rPr/>
              <a:pPr algn="l" rtl="0"/>
              <a:t>21</a:t>
            </a:fld>
            <a:endParaRPr lang="tr" altLang="en-US"/>
          </a:p>
        </p:txBody>
      </p:sp>
    </p:spTree>
    <p:extLst>
      <p:ext uri="{BB962C8B-B14F-4D97-AF65-F5344CB8AC3E}">
        <p14:creationId xmlns:p14="http://schemas.microsoft.com/office/powerpoint/2010/main" val="105562618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 typeface="Arial" panose="020B0604020202020204" pitchFamily="34" charset="0"/>
              <a:buNone/>
              <a:tabLst/>
              <a:defRPr/>
            </a:pPr>
            <a:r>
              <a:rPr lang="tr" b="0" i="0" u="none" baseline="0" dirty="0">
                <a:ea typeface="ＭＳ Ｐゴシック" pitchFamily="34" charset="-128"/>
              </a:rPr>
              <a:t>Siber suç genellikle hem dar hem de daha geniş bir anlamda tanımlanır: Normalde bu ifade, sınırlı bir şekilde, bir bilgisayarın veya ağın bir suçun önemli bir parçası olduğu bir suç faaliyetini tanımlamak için kullanılır, ancak yasa dışı faaliyeti mümkün kılmak için aynı bilgisayarların veya ağların kullanıldığı diğer geleneksel suçları içerecek şekilde de kullanılır.</a:t>
            </a:r>
            <a:endParaRPr lang="tr" dirty="0">
              <a:ea typeface="ＭＳ Ｐゴシック" pitchFamily="34" charset="-128"/>
            </a:endParaRPr>
          </a:p>
          <a:p>
            <a:pPr marL="0" indent="0" algn="l" rtl="0">
              <a:buFont typeface="Arial" panose="020B0604020202020204" pitchFamily="34" charset="0"/>
              <a:buNone/>
            </a:pPr>
            <a:endParaRPr lang="tr" sz="1200" kern="1200" dirty="0">
              <a:solidFill>
                <a:schemeClr val="tx1"/>
              </a:solidFill>
              <a:latin typeface="+mn-lt"/>
              <a:ea typeface="MS PGothic" pitchFamily="34" charset="-128"/>
              <a:cs typeface="ＭＳ Ｐゴシック" charset="0"/>
            </a:endParaRPr>
          </a:p>
          <a:p>
            <a:pPr algn="l" rtl="0"/>
            <a:r>
              <a:rPr lang="tr" sz="1800" b="0" i="0" u="none" strike="noStrike" baseline="0" dirty="0">
                <a:solidFill>
                  <a:srgbClr val="7F3F99"/>
                </a:solidFill>
                <a:latin typeface="HelveticaNeue-Bold"/>
              </a:rPr>
              <a:t>IOCTA Tehdit Değerlendirmesi 2019'da şu tanım verilmiştir</a:t>
            </a:r>
          </a:p>
          <a:p>
            <a:pPr algn="l" rtl="0"/>
            <a:endParaRPr lang="tr" sz="1800" b="1" i="0" u="none" strike="noStrike" baseline="0" dirty="0">
              <a:solidFill>
                <a:srgbClr val="7F3F99"/>
              </a:solidFill>
              <a:latin typeface="HelveticaNeue-Bold"/>
            </a:endParaRPr>
          </a:p>
          <a:p>
            <a:pPr algn="l" rtl="0"/>
            <a:r>
              <a:rPr lang="tr" sz="1800" b="1" i="0" u="none" strike="noStrike" baseline="0" dirty="0">
                <a:solidFill>
                  <a:srgbClr val="7F3F99"/>
                </a:solidFill>
                <a:latin typeface="HelveticaNeue-Bold"/>
              </a:rPr>
              <a:t>Siber suç: </a:t>
            </a:r>
            <a:r>
              <a:rPr lang="tr" sz="1800" b="1" i="0" u="none" strike="noStrike" baseline="0" dirty="0">
                <a:solidFill>
                  <a:srgbClr val="7F3F99"/>
                </a:solidFill>
                <a:latin typeface="HelveticaNeue,Bold"/>
              </a:rPr>
              <a:t>Delil </a:t>
            </a:r>
            <a:r>
              <a:rPr lang="tr" sz="1800" b="1" i="0" u="none" strike="noStrike" baseline="0" dirty="0">
                <a:solidFill>
                  <a:srgbClr val="7F3F99"/>
                </a:solidFill>
                <a:latin typeface="HelveticaNeue-Bold"/>
              </a:rPr>
              <a:t>incelemesi</a:t>
            </a:r>
          </a:p>
          <a:p>
            <a:pPr algn="l" rtl="0"/>
            <a:r>
              <a:rPr lang="tr" sz="1800" b="0" i="0" u="none" strike="noStrike" baseline="0" dirty="0">
                <a:solidFill>
                  <a:srgbClr val="7F3F99"/>
                </a:solidFill>
                <a:latin typeface="HelveticaNeue"/>
              </a:rPr>
              <a:t>Araştırma Raporu 75</a:t>
            </a:r>
          </a:p>
          <a:p>
            <a:pPr algn="l" rtl="0"/>
            <a:r>
              <a:rPr lang="tr" sz="1800" b="0" i="0" u="none" strike="noStrike" baseline="0" dirty="0">
                <a:solidFill>
                  <a:srgbClr val="7F3F99"/>
                </a:solidFill>
                <a:latin typeface="HelveticaNeue"/>
              </a:rPr>
              <a:t>Bölüm 1: Siber ortama bağlı suçlar</a:t>
            </a:r>
          </a:p>
          <a:p>
            <a:pPr algn="l" rtl="0"/>
            <a:r>
              <a:rPr lang="tr" sz="1800" b="0" i="0" u="none" strike="noStrike" baseline="0" dirty="0">
                <a:solidFill>
                  <a:srgbClr val="000000"/>
                </a:solidFill>
                <a:latin typeface="HelveticaNeue"/>
              </a:rPr>
              <a:t>Dr. Mike McGuire (Surrey Üniversitesi) ve</a:t>
            </a:r>
          </a:p>
          <a:p>
            <a:pPr algn="l" rtl="0"/>
            <a:r>
              <a:rPr lang="tr" sz="1800" b="0" i="0" u="none" strike="noStrike" baseline="0" dirty="0">
                <a:solidFill>
                  <a:srgbClr val="000000"/>
                </a:solidFill>
                <a:latin typeface="HelveticaNeue"/>
              </a:rPr>
              <a:t>Samantha Dowling (İçişleri Bakanlığı Bilim Kurulu)</a:t>
            </a:r>
          </a:p>
          <a:p>
            <a:pPr algn="l" rtl="0"/>
            <a:r>
              <a:rPr lang="tr" sz="1800" b="0" i="0" u="none" strike="noStrike" baseline="0" dirty="0">
                <a:solidFill>
                  <a:srgbClr val="000000"/>
                </a:solidFill>
                <a:latin typeface="HelveticaNeue"/>
              </a:rPr>
              <a:t>Ekim 2013</a:t>
            </a:r>
            <a:endParaRPr lang="tr"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pPr algn="l" rtl="0"/>
            <a:fld id="{C517488A-2FD4-4187-AAA7-AE40009BFB6A}" type="slidenum">
              <a:rPr/>
              <a:pPr algn="l" rtl="0"/>
              <a:t>22</a:t>
            </a:fld>
            <a:endParaRPr lang="tr" altLang="en-US"/>
          </a:p>
        </p:txBody>
      </p:sp>
    </p:spTree>
    <p:extLst>
      <p:ext uri="{BB962C8B-B14F-4D97-AF65-F5344CB8AC3E}">
        <p14:creationId xmlns:p14="http://schemas.microsoft.com/office/powerpoint/2010/main" val="61950859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tr" b="0" i="0" u="none" baseline="0" dirty="0"/>
              <a:t>İnternete geçmeden önce, bir ağın ne olduğunu ve neleri içerdiğini incelememiz gerekir. Bunlar, İnternetin nasıl çalıştığını anlamak için önemlidir.</a:t>
            </a:r>
          </a:p>
          <a:p>
            <a:endParaRPr lang="tr" dirty="0"/>
          </a:p>
          <a:p>
            <a:pPr algn="l" rtl="0"/>
            <a:r>
              <a:rPr lang="tr-TR" b="0" i="0" u="none" baseline="0" dirty="0"/>
              <a:t>Eğitici</a:t>
            </a:r>
            <a:r>
              <a:rPr lang="tr" b="0" i="0" u="none" baseline="0" dirty="0"/>
              <a:t> bu oturumu </a:t>
            </a:r>
            <a:r>
              <a:rPr lang="tr-TR" b="0" i="0" u="none" baseline="0" dirty="0"/>
              <a:t>katılımcılara</a:t>
            </a:r>
            <a:r>
              <a:rPr lang="tr" b="0" i="0" u="none" baseline="0" dirty="0"/>
              <a:t> açık bir soru sorarak açmalı ve Siber Suç olduğuna inandıkları şeyi açıklamalarını sağlamak için biraz zaman harcamalıdır.</a:t>
            </a:r>
          </a:p>
          <a:p>
            <a:endParaRPr lang="tr" dirty="0"/>
          </a:p>
          <a:p>
            <a:pPr algn="l" rtl="0"/>
            <a:r>
              <a:rPr lang="tr" b="0" i="0" u="none" baseline="0" dirty="0"/>
              <a:t>Bu, açık oturum şeklinde veya daha küçük gruplar halinde yapılabilir. Amaç, konu hakkında uzman olmayan kişilerin kafasındaki tanımı öğrenmektir.</a:t>
            </a:r>
          </a:p>
        </p:txBody>
      </p:sp>
      <p:sp>
        <p:nvSpPr>
          <p:cNvPr id="4" name="Slide Number Placeholder 3"/>
          <p:cNvSpPr>
            <a:spLocks noGrp="1"/>
          </p:cNvSpPr>
          <p:nvPr>
            <p:ph type="sldNum" sz="quarter" idx="5"/>
          </p:nvPr>
        </p:nvSpPr>
        <p:spPr/>
        <p:txBody>
          <a:bodyPr/>
          <a:lstStyle/>
          <a:p>
            <a:pPr algn="l" rtl="0"/>
            <a:fld id="{C517488A-2FD4-4187-AAA7-AE40009BFB6A}" type="slidenum">
              <a:rPr/>
              <a:pPr algn="l" rtl="0"/>
              <a:t>23</a:t>
            </a:fld>
            <a:endParaRPr lang="tr" altLang="en-US"/>
          </a:p>
        </p:txBody>
      </p:sp>
    </p:spTree>
    <p:extLst>
      <p:ext uri="{BB962C8B-B14F-4D97-AF65-F5344CB8AC3E}">
        <p14:creationId xmlns:p14="http://schemas.microsoft.com/office/powerpoint/2010/main" val="145806698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r" dirty="0"/>
          </a:p>
        </p:txBody>
      </p:sp>
      <p:sp>
        <p:nvSpPr>
          <p:cNvPr id="4" name="Slide Number Placeholder 3"/>
          <p:cNvSpPr>
            <a:spLocks noGrp="1"/>
          </p:cNvSpPr>
          <p:nvPr>
            <p:ph type="sldNum" sz="quarter" idx="10"/>
          </p:nvPr>
        </p:nvSpPr>
        <p:spPr/>
        <p:txBody>
          <a:bodyPr/>
          <a:lstStyle/>
          <a:p>
            <a:pPr algn="l" rtl="0">
              <a:defRPr/>
            </a:pPr>
            <a:fld id="{0A9CA34D-D136-324F-8C5C-F0F921B45548}" type="slidenum">
              <a:rPr/>
              <a:pPr algn="l" rtl="0">
                <a:defRPr/>
              </a:pPr>
              <a:t>25</a:t>
            </a:fld>
            <a:endParaRPr lang="tr"/>
          </a:p>
        </p:txBody>
      </p:sp>
    </p:spTree>
    <p:extLst>
      <p:ext uri="{BB962C8B-B14F-4D97-AF65-F5344CB8AC3E}">
        <p14:creationId xmlns:p14="http://schemas.microsoft.com/office/powerpoint/2010/main" val="116353485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Slide Image Placeholder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xmlns="" val="1"/>
            </a:ext>
          </a:extLst>
        </p:spPr>
      </p:sp>
      <p:sp>
        <p:nvSpPr>
          <p:cNvPr id="21506"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indent="0" algn="l" rtl="0" eaLnBrk="1" hangingPunct="1">
              <a:spcBef>
                <a:spcPct val="0"/>
              </a:spcBef>
              <a:buFontTx/>
              <a:buNone/>
            </a:pPr>
            <a:endParaRPr lang="tr" dirty="0">
              <a:latin typeface="Calibri" charset="0"/>
            </a:endParaRPr>
          </a:p>
        </p:txBody>
      </p:sp>
      <p:sp>
        <p:nvSpPr>
          <p:cNvPr id="21507"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l" rtl="0"/>
            <a:fld id="{AF832C6B-BDA8-DE4D-980B-63A4BC844782}" type="slidenum">
              <a:rPr sz="1200"/>
              <a:pPr algn="l" rtl="0"/>
              <a:t>26</a:t>
            </a:fld>
            <a:endParaRPr lang="tr" sz="120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Slide Image Placeholder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xmlns="" val="1"/>
            </a:ext>
          </a:extLst>
        </p:spPr>
      </p:sp>
      <p:sp>
        <p:nvSpPr>
          <p:cNvPr id="21506"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171450" indent="-171450" algn="l" rtl="0">
              <a:buFontTx/>
              <a:buChar char="•"/>
            </a:pPr>
            <a:r>
              <a:rPr lang="tr" sz="1000" b="0" i="0" u="none" baseline="0" dirty="0">
                <a:latin typeface="Calibri" charset="0"/>
              </a:rPr>
              <a:t>Tümüne veya herhangi bir bölümüne izinsiz erişim</a:t>
            </a:r>
          </a:p>
          <a:p>
            <a:pPr marL="171450" indent="-171450" algn="l" rtl="0" eaLnBrk="1" hangingPunct="1">
              <a:spcBef>
                <a:spcPct val="0"/>
              </a:spcBef>
              <a:buFontTx/>
              <a:buChar char="•"/>
            </a:pPr>
            <a:r>
              <a:rPr lang="tr" sz="1000" b="0" i="0" u="none" baseline="0" dirty="0">
                <a:latin typeface="Calibri" charset="0"/>
              </a:rPr>
              <a:t>Bir bilgisayar sisteminden, bir bilgisayar sistemine veya bir bilgisayar sistemi içinde bilgisayar verilerinin genel olmayan iletimi</a:t>
            </a:r>
          </a:p>
          <a:p>
            <a:pPr marL="171450" indent="-171450" algn="l" rtl="0" eaLnBrk="1" hangingPunct="1">
              <a:spcBef>
                <a:spcPct val="0"/>
              </a:spcBef>
              <a:buFontTx/>
              <a:buChar char="•"/>
            </a:pPr>
            <a:r>
              <a:rPr lang="tr" sz="1000" b="0" i="0" u="none" baseline="0" dirty="0">
                <a:latin typeface="Calibri" charset="0"/>
              </a:rPr>
              <a:t>Bilgisayar verilerinin zarar görmesi, silinmesi, bozulması, değiştirilmesi veya bastırılması</a:t>
            </a:r>
          </a:p>
          <a:p>
            <a:pPr marL="171450" indent="-171450" algn="l" rtl="0" eaLnBrk="1" hangingPunct="1">
              <a:spcBef>
                <a:spcPct val="0"/>
              </a:spcBef>
              <a:buFontTx/>
              <a:buChar char="•"/>
            </a:pPr>
            <a:r>
              <a:rPr lang="tr" sz="1000" b="0" i="0" u="none" baseline="0" dirty="0">
                <a:latin typeface="Calibri" charset="0"/>
              </a:rPr>
              <a:t>Bilgisayar verilerini girerek, ileterek, zarar vererek, silerek, bozarak, değiştirerek veya bastırarak bir bilgisayar sisteminin işleyişinin engellenmesi</a:t>
            </a:r>
          </a:p>
          <a:p>
            <a:pPr marL="171450" indent="-171450" algn="l" rtl="0" eaLnBrk="1" hangingPunct="1">
              <a:spcBef>
                <a:spcPct val="0"/>
              </a:spcBef>
              <a:buFontTx/>
              <a:buChar char="•"/>
            </a:pPr>
            <a:r>
              <a:rPr lang="tr" sz="1000" b="0" i="0" u="none" baseline="0" dirty="0">
                <a:latin typeface="Calibri" charset="0"/>
              </a:rPr>
              <a:t>Yukarıdakileri yapan bilgisayar sistemlerinin üretimi ve bulundurulması</a:t>
            </a:r>
          </a:p>
          <a:p>
            <a:pPr marL="171450" indent="-171450" algn="l" rtl="0" eaLnBrk="1" hangingPunct="1">
              <a:spcBef>
                <a:spcPct val="0"/>
              </a:spcBef>
              <a:buFontTx/>
              <a:buChar char="•"/>
            </a:pPr>
            <a:r>
              <a:rPr lang="tr" sz="1000" b="0" i="0" u="none" baseline="0" dirty="0">
                <a:latin typeface="Calibri" charset="0"/>
              </a:rPr>
              <a:t>Yasal amaçlar için gerçekmiş gibi kabul edilmesi veya ona göre hareket edilmesi amacıyla gerçek olmayan verilerin kullanılması</a:t>
            </a:r>
            <a:endParaRPr lang="tr" dirty="0">
              <a:latin typeface="Calibri" charset="0"/>
            </a:endParaRPr>
          </a:p>
          <a:p>
            <a:pPr marL="171450" indent="-171450" algn="l" rtl="0" eaLnBrk="1" hangingPunct="1">
              <a:spcBef>
                <a:spcPct val="0"/>
              </a:spcBef>
              <a:buFontTx/>
              <a:buChar char="•"/>
            </a:pPr>
            <a:r>
              <a:rPr lang="tr" b="0" i="0" u="none" baseline="0" dirty="0">
                <a:latin typeface="Calibri" charset="0"/>
              </a:rPr>
              <a:t>Dürüst olmayan bir şekilde ekonomik kazanç elde etmek için müdahale</a:t>
            </a:r>
          </a:p>
          <a:p>
            <a:pPr marL="171450" indent="-171450" algn="l" rtl="0" eaLnBrk="1" hangingPunct="1">
              <a:spcBef>
                <a:spcPct val="0"/>
              </a:spcBef>
              <a:buFontTx/>
              <a:buChar char="•"/>
            </a:pPr>
            <a:r>
              <a:rPr lang="tr" b="0" i="0" u="none" baseline="0" dirty="0">
                <a:latin typeface="Calibri" charset="0"/>
              </a:rPr>
              <a:t>Üretmek, Teklif Etmek, Dağıtmak, Tedarik Etmek, Bulundurmak</a:t>
            </a:r>
          </a:p>
          <a:p>
            <a:pPr marL="171450" indent="-171450" algn="l" rtl="0" eaLnBrk="1" hangingPunct="1">
              <a:spcBef>
                <a:spcPct val="0"/>
              </a:spcBef>
              <a:buFontTx/>
              <a:buChar char="•"/>
            </a:pPr>
            <a:r>
              <a:rPr lang="tr" b="0" i="0" u="none" baseline="0" dirty="0">
                <a:latin typeface="Calibri" charset="0"/>
              </a:rPr>
              <a:t>Fikri mülkiyet hakları</a:t>
            </a:r>
          </a:p>
          <a:p>
            <a:pPr marL="171450" indent="-171450" algn="l" rtl="0" eaLnBrk="1" hangingPunct="1">
              <a:spcBef>
                <a:spcPct val="0"/>
              </a:spcBef>
              <a:buFontTx/>
              <a:buChar char="•"/>
            </a:pPr>
            <a:endParaRPr lang="tr" dirty="0">
              <a:latin typeface="Calibri" charset="0"/>
            </a:endParaRPr>
          </a:p>
          <a:p>
            <a:pPr marL="171450" indent="-171450" algn="l" rtl="0" eaLnBrk="1" hangingPunct="1">
              <a:spcBef>
                <a:spcPct val="0"/>
              </a:spcBef>
              <a:buFontTx/>
              <a:buChar char="•"/>
            </a:pPr>
            <a:r>
              <a:rPr lang="tr" b="0" i="0" u="none" baseline="0" dirty="0">
                <a:latin typeface="Calibri" charset="0"/>
              </a:rPr>
              <a:t>Bilgisayar verilerinin ve trafik verilerinin hızlandırılmış olarak koruma altına alınması</a:t>
            </a:r>
          </a:p>
          <a:p>
            <a:pPr marL="171450" indent="-171450" algn="l" rtl="0" eaLnBrk="1" hangingPunct="1">
              <a:spcBef>
                <a:spcPct val="0"/>
              </a:spcBef>
              <a:buFontTx/>
              <a:buChar char="•"/>
            </a:pPr>
            <a:r>
              <a:rPr lang="tr" b="0" i="0" u="none" baseline="0" dirty="0">
                <a:latin typeface="Calibri" charset="0"/>
              </a:rPr>
              <a:t>Sağlayıcıyı ve yolu belirlemek için trafik verilerinin kısmen ifşa edilmesi</a:t>
            </a:r>
          </a:p>
          <a:p>
            <a:pPr marL="171450" indent="-171450" algn="l" rtl="0" eaLnBrk="1" hangingPunct="1">
              <a:spcBef>
                <a:spcPct val="0"/>
              </a:spcBef>
              <a:buFontTx/>
              <a:buChar char="•"/>
            </a:pPr>
            <a:r>
              <a:rPr lang="tr" b="0" i="0" u="none" baseline="0" dirty="0">
                <a:latin typeface="Calibri" charset="0"/>
              </a:rPr>
              <a:t>Kişilere (bilgisayar verileri) ve hizmet sağlayıcılara (abone bilgileri) veri sunma emri</a:t>
            </a:r>
          </a:p>
          <a:p>
            <a:pPr marL="171450" indent="-171450" algn="l" rtl="0" eaLnBrk="1" hangingPunct="1">
              <a:spcBef>
                <a:spcPct val="0"/>
              </a:spcBef>
              <a:buFontTx/>
              <a:buChar char="•"/>
            </a:pPr>
            <a:r>
              <a:rPr lang="tr" b="0" i="0" u="none" baseline="0" dirty="0">
                <a:latin typeface="Calibri" charset="0"/>
              </a:rPr>
              <a:t>Bilgisayar verilerinin aranması ve bunlara el koyulması (bilgisayar ve tüm depolama cihazları)</a:t>
            </a:r>
          </a:p>
          <a:p>
            <a:pPr marL="171450" indent="-171450" algn="l" rtl="0" eaLnBrk="1" hangingPunct="1">
              <a:spcBef>
                <a:spcPct val="0"/>
              </a:spcBef>
              <a:buFontTx/>
              <a:buChar char="•"/>
            </a:pPr>
            <a:r>
              <a:rPr lang="tr" b="0" i="0" u="none" baseline="0" dirty="0">
                <a:latin typeface="Calibri" charset="0"/>
              </a:rPr>
              <a:t>Trafik verilerinin gerçek zamanlı olarak toplanması ve bilgisayar verilerinin ele geçirilmesi</a:t>
            </a:r>
          </a:p>
          <a:p>
            <a:pPr marL="171450" indent="-171450" algn="l" rtl="0" eaLnBrk="1" hangingPunct="1">
              <a:spcBef>
                <a:spcPct val="0"/>
              </a:spcBef>
              <a:buFontTx/>
              <a:buChar char="•"/>
            </a:pPr>
            <a:endParaRPr lang="tr" dirty="0">
              <a:latin typeface="Calibri" charset="0"/>
            </a:endParaRPr>
          </a:p>
          <a:p>
            <a:pPr marL="171450" indent="-171450" algn="l" rtl="0" eaLnBrk="1" hangingPunct="1">
              <a:spcBef>
                <a:spcPct val="0"/>
              </a:spcBef>
              <a:buFontTx/>
              <a:buChar char="•"/>
            </a:pPr>
            <a:r>
              <a:rPr lang="tr" b="0" i="0" u="none" baseline="0" dirty="0">
                <a:latin typeface="Calibri" charset="0"/>
              </a:rPr>
              <a:t>Faili iade edilebilir suçların kapsamında girdiği kabul edilen suçlar</a:t>
            </a:r>
          </a:p>
          <a:p>
            <a:pPr marL="171450" indent="-171450" algn="l" rtl="0" eaLnBrk="1" hangingPunct="1">
              <a:spcBef>
                <a:spcPct val="0"/>
              </a:spcBef>
              <a:buFontTx/>
              <a:buChar char="•"/>
            </a:pPr>
            <a:r>
              <a:rPr lang="tr-TR" b="0" i="0" u="none" baseline="0" dirty="0" err="1">
                <a:latin typeface="Calibri" charset="0"/>
              </a:rPr>
              <a:t>MLA</a:t>
            </a:r>
            <a:r>
              <a:rPr lang="tr" b="0" i="0" u="none" baseline="0" dirty="0">
                <a:latin typeface="Calibri" charset="0"/>
              </a:rPr>
              <a:t>- Bilgisayar sistemleri ve verileriyle ilgili ceza gerektiren suçlara ilişkin soruşturma veya kovuşturma amacıyla veya ceza gerektiren bir suçun elektronik delillerinin toplanması amacıyla mümkün olan en geniş ölçüde karşılıklı yardım</a:t>
            </a:r>
          </a:p>
          <a:p>
            <a:pPr marL="171450" indent="-171450" algn="l" rtl="0" eaLnBrk="1" hangingPunct="1">
              <a:spcBef>
                <a:spcPct val="0"/>
              </a:spcBef>
              <a:buFontTx/>
              <a:buChar char="•"/>
            </a:pPr>
            <a:r>
              <a:rPr lang="tr" b="0" i="0" u="none" baseline="0" dirty="0">
                <a:latin typeface="Calibri" charset="0"/>
              </a:rPr>
              <a:t>Gönüllü ifşa</a:t>
            </a:r>
          </a:p>
          <a:p>
            <a:pPr marL="171450" indent="-171450" algn="l" rtl="0" eaLnBrk="1" hangingPunct="1">
              <a:spcBef>
                <a:spcPct val="0"/>
              </a:spcBef>
              <a:buFontTx/>
              <a:buChar char="•"/>
            </a:pPr>
            <a:r>
              <a:rPr lang="tr" b="0" i="0" u="none" baseline="0" dirty="0">
                <a:latin typeface="Calibri" charset="0"/>
              </a:rPr>
              <a:t>Bilgisayar verilerinin hızlandırılmış olarak koruma altına alınması, korunan trafik verilerinin ifşası</a:t>
            </a:r>
          </a:p>
          <a:p>
            <a:pPr marL="171450" indent="-171450" algn="l" rtl="0" eaLnBrk="1" hangingPunct="1">
              <a:spcBef>
                <a:spcPct val="0"/>
              </a:spcBef>
              <a:buFontTx/>
              <a:buChar char="•"/>
            </a:pPr>
            <a:r>
              <a:rPr lang="tr" b="0" i="0" u="none" baseline="0" dirty="0">
                <a:latin typeface="Calibri" charset="0"/>
              </a:rPr>
              <a:t>El koyma talebiyle </a:t>
            </a:r>
            <a:r>
              <a:rPr lang="tr-TR" b="0" i="0" u="none" baseline="0" dirty="0" err="1">
                <a:latin typeface="Calibri" charset="0"/>
              </a:rPr>
              <a:t>MLA</a:t>
            </a:r>
            <a:r>
              <a:rPr lang="tr" b="0" i="0" u="none" baseline="0" dirty="0">
                <a:latin typeface="Calibri" charset="0"/>
              </a:rPr>
              <a:t>, bilgisayar sistemlerine yurt içinden erişim için izin olmaması (Madde 32)</a:t>
            </a:r>
          </a:p>
          <a:p>
            <a:pPr marL="171450" indent="-171450" algn="l" rtl="0" eaLnBrk="1" hangingPunct="1">
              <a:spcBef>
                <a:spcPct val="0"/>
              </a:spcBef>
              <a:buFontTx/>
              <a:buChar char="•"/>
            </a:pPr>
            <a:r>
              <a:rPr lang="tr" b="0" i="0" u="none" baseline="0" dirty="0">
                <a:latin typeface="Calibri" charset="0"/>
              </a:rPr>
              <a:t>7/24 irtibat noktaları (araştırma amaçlı, 7/24, hızlı işbirliği ve taleplere hazır olma, eğitimli personel)</a:t>
            </a:r>
          </a:p>
          <a:p>
            <a:pPr marL="171450" indent="-171450" algn="l" rtl="0" eaLnBrk="1" hangingPunct="1">
              <a:spcBef>
                <a:spcPct val="0"/>
              </a:spcBef>
              <a:buFontTx/>
              <a:buChar char="•"/>
            </a:pPr>
            <a:endParaRPr lang="tr" dirty="0">
              <a:latin typeface="Calibri" charset="0"/>
            </a:endParaRPr>
          </a:p>
          <a:p>
            <a:pPr marL="171450" indent="-171450" algn="l" rtl="0" eaLnBrk="1" hangingPunct="1">
              <a:spcBef>
                <a:spcPct val="0"/>
              </a:spcBef>
              <a:buFontTx/>
              <a:buChar char="•"/>
            </a:pPr>
            <a:endParaRPr lang="tr" dirty="0">
              <a:latin typeface="Calibri" charset="0"/>
            </a:endParaRPr>
          </a:p>
        </p:txBody>
      </p:sp>
      <p:sp>
        <p:nvSpPr>
          <p:cNvPr id="21507"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l" rtl="0"/>
            <a:fld id="{AF832C6B-BDA8-DE4D-980B-63A4BC844782}" type="slidenum">
              <a:rPr sz="1200"/>
              <a:pPr algn="l" rtl="0"/>
              <a:t>27</a:t>
            </a:fld>
            <a:endParaRPr lang="tr" sz="120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lnSpc>
                <a:spcPct val="120000"/>
              </a:lnSpc>
              <a:spcBef>
                <a:spcPts val="600"/>
              </a:spcBef>
              <a:spcAft>
                <a:spcPts val="600"/>
              </a:spcAft>
              <a:defRPr/>
            </a:pPr>
            <a:r>
              <a:rPr lang="tr" b="0" i="0" u="none" baseline="0" dirty="0">
                <a:latin typeface="Verdana"/>
                <a:cs typeface="Verdana"/>
              </a:rPr>
              <a:t>Kasım 2001'de Budapeşte'de imzaya açıldı</a:t>
            </a:r>
          </a:p>
          <a:p>
            <a:pPr algn="l" rtl="0">
              <a:lnSpc>
                <a:spcPct val="120000"/>
              </a:lnSpc>
              <a:spcBef>
                <a:spcPts val="600"/>
              </a:spcBef>
              <a:spcAft>
                <a:spcPts val="600"/>
              </a:spcAft>
              <a:defRPr/>
            </a:pPr>
            <a:r>
              <a:rPr lang="tr" b="0" i="0" u="none" baseline="0" dirty="0">
                <a:latin typeface="Verdana"/>
                <a:cs typeface="Verdana"/>
              </a:rPr>
              <a:t>Ardından Siber Suç Sözleşmesi Komitesi (T-CY) kuruldu </a:t>
            </a:r>
          </a:p>
          <a:p>
            <a:pPr algn="l" rtl="0">
              <a:lnSpc>
                <a:spcPct val="120000"/>
              </a:lnSpc>
              <a:spcBef>
                <a:spcPts val="600"/>
              </a:spcBef>
              <a:spcAft>
                <a:spcPts val="600"/>
              </a:spcAft>
              <a:defRPr/>
            </a:pPr>
            <a:r>
              <a:rPr lang="tr" b="0" i="0" u="none" baseline="0" dirty="0">
                <a:latin typeface="Verdana"/>
                <a:cs typeface="Verdana"/>
              </a:rPr>
              <a:t>Tüm devletlerin katılımına açık</a:t>
            </a:r>
          </a:p>
          <a:p>
            <a:pPr algn="l" rtl="0">
              <a:lnSpc>
                <a:spcPct val="120000"/>
              </a:lnSpc>
              <a:spcBef>
                <a:spcPts val="600"/>
              </a:spcBef>
              <a:spcAft>
                <a:spcPts val="600"/>
              </a:spcAft>
              <a:defRPr/>
            </a:pPr>
            <a:r>
              <a:rPr lang="tr" b="0" i="0" u="none" baseline="0" dirty="0">
                <a:latin typeface="Verdana"/>
                <a:cs typeface="Verdana"/>
              </a:rPr>
              <a:t>Bugün itibarıyla </a:t>
            </a:r>
            <a:r>
              <a:rPr lang="tr" b="1" i="0" u="none" baseline="0" dirty="0">
                <a:latin typeface="Verdana"/>
                <a:cs typeface="Verdana"/>
              </a:rPr>
              <a:t>siber suçlar ve elektronik delillerle ilgili tek uluslararası antlaşma</a:t>
            </a:r>
          </a:p>
          <a:p>
            <a:pPr algn="l" rtl="0">
              <a:lnSpc>
                <a:spcPct val="120000"/>
              </a:lnSpc>
              <a:spcBef>
                <a:spcPts val="600"/>
              </a:spcBef>
              <a:spcAft>
                <a:spcPts val="600"/>
              </a:spcAft>
              <a:defRPr/>
            </a:pPr>
            <a:r>
              <a:rPr lang="tr" b="0" i="0" u="none" baseline="0" dirty="0">
                <a:latin typeface="Verdana"/>
                <a:cs typeface="Verdana"/>
              </a:rPr>
              <a:t>Siber suçların üst düzey, teknolojiler açısından tarafsız tanımlarını verir</a:t>
            </a:r>
          </a:p>
          <a:p>
            <a:pPr algn="l" rtl="0">
              <a:lnSpc>
                <a:spcPct val="120000"/>
              </a:lnSpc>
              <a:spcBef>
                <a:spcPts val="600"/>
              </a:spcBef>
              <a:spcAft>
                <a:spcPts val="600"/>
              </a:spcAft>
              <a:defRPr/>
            </a:pPr>
            <a:r>
              <a:rPr lang="tr" b="0" i="0" u="none" baseline="0" dirty="0">
                <a:latin typeface="Verdana"/>
                <a:cs typeface="Verdana"/>
              </a:rPr>
              <a:t>Ulusal düzeyde soruşturma ve kovuşturma için standart prosedürler belirler ve ilgili taraflara yükümlülükler yükler.</a:t>
            </a:r>
          </a:p>
          <a:p>
            <a:pPr algn="l" rtl="0">
              <a:lnSpc>
                <a:spcPct val="120000"/>
              </a:lnSpc>
              <a:spcBef>
                <a:spcPts val="600"/>
              </a:spcBef>
              <a:spcAft>
                <a:spcPts val="600"/>
              </a:spcAft>
              <a:defRPr/>
            </a:pPr>
            <a:r>
              <a:rPr lang="tr" b="0" i="0" u="none" baseline="0" dirty="0">
                <a:latin typeface="Verdana"/>
                <a:cs typeface="Verdana"/>
              </a:rPr>
              <a:t>Uluslararası işbirliği, emniyet teşkilatları arası ve adli iş birliğine ilişkin usul hükümlerini tanımlar.</a:t>
            </a:r>
          </a:p>
          <a:p>
            <a:pPr algn="l" rtl="0">
              <a:lnSpc>
                <a:spcPct val="120000"/>
              </a:lnSpc>
              <a:spcBef>
                <a:spcPts val="600"/>
              </a:spcBef>
              <a:spcAft>
                <a:spcPts val="600"/>
              </a:spcAft>
              <a:defRPr/>
            </a:pPr>
            <a:r>
              <a:rPr lang="tr" b="0" i="0" u="none" baseline="0" dirty="0">
                <a:latin typeface="Verdana"/>
                <a:cs typeface="Verdana"/>
              </a:rPr>
              <a:t>Yeni tehditler ve yeni teknolojik paradigmalar ışığında BS hükümlerini yorumlamak için T-CY tarafından rehberlik notları yayımlanmaktadır.</a:t>
            </a:r>
          </a:p>
          <a:p>
            <a:endParaRPr lang="tr" dirty="0"/>
          </a:p>
        </p:txBody>
      </p:sp>
      <p:sp>
        <p:nvSpPr>
          <p:cNvPr id="4" name="Slide Number Placeholder 3"/>
          <p:cNvSpPr>
            <a:spLocks noGrp="1"/>
          </p:cNvSpPr>
          <p:nvPr>
            <p:ph type="sldNum" sz="quarter" idx="10"/>
          </p:nvPr>
        </p:nvSpPr>
        <p:spPr/>
        <p:txBody>
          <a:bodyPr/>
          <a:lstStyle/>
          <a:p>
            <a:pPr algn="l" rtl="0">
              <a:defRPr/>
            </a:pPr>
            <a:fld id="{0A9CA34D-D136-324F-8C5C-F0F921B45548}" type="slidenum">
              <a:rPr/>
              <a:pPr algn="l" rtl="0">
                <a:defRPr/>
              </a:pPr>
              <a:t>28</a:t>
            </a:fld>
            <a:endParaRPr lang="tr"/>
          </a:p>
        </p:txBody>
      </p:sp>
    </p:spTree>
    <p:extLst>
      <p:ext uri="{BB962C8B-B14F-4D97-AF65-F5344CB8AC3E}">
        <p14:creationId xmlns:p14="http://schemas.microsoft.com/office/powerpoint/2010/main" val="64066385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r"/>
          </a:p>
        </p:txBody>
      </p:sp>
      <p:sp>
        <p:nvSpPr>
          <p:cNvPr id="4" name="Slide Number Placeholder 3"/>
          <p:cNvSpPr>
            <a:spLocks noGrp="1"/>
          </p:cNvSpPr>
          <p:nvPr>
            <p:ph type="sldNum" sz="quarter" idx="10"/>
          </p:nvPr>
        </p:nvSpPr>
        <p:spPr/>
        <p:txBody>
          <a:bodyPr/>
          <a:lstStyle/>
          <a:p>
            <a:pPr algn="l" rtl="0">
              <a:defRPr/>
            </a:pPr>
            <a:fld id="{0A9CA34D-D136-324F-8C5C-F0F921B45548}" type="slidenum">
              <a:rPr/>
              <a:pPr algn="l" rtl="0">
                <a:defRPr/>
              </a:pPr>
              <a:t>30</a:t>
            </a:fld>
            <a:endParaRPr lang="tr"/>
          </a:p>
        </p:txBody>
      </p:sp>
    </p:spTree>
    <p:extLst>
      <p:ext uri="{BB962C8B-B14F-4D97-AF65-F5344CB8AC3E}">
        <p14:creationId xmlns:p14="http://schemas.microsoft.com/office/powerpoint/2010/main" val="280871484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r"/>
          </a:p>
        </p:txBody>
      </p:sp>
      <p:sp>
        <p:nvSpPr>
          <p:cNvPr id="4" name="Slide Number Placeholder 3"/>
          <p:cNvSpPr>
            <a:spLocks noGrp="1"/>
          </p:cNvSpPr>
          <p:nvPr>
            <p:ph type="sldNum" sz="quarter" idx="10"/>
          </p:nvPr>
        </p:nvSpPr>
        <p:spPr/>
        <p:txBody>
          <a:bodyPr/>
          <a:lstStyle/>
          <a:p>
            <a:pPr algn="l" rtl="0">
              <a:defRPr/>
            </a:pPr>
            <a:fld id="{0A9CA34D-D136-324F-8C5C-F0F921B45548}" type="slidenum">
              <a:rPr/>
              <a:pPr algn="l" rtl="0">
                <a:defRPr/>
              </a:pPr>
              <a:t>31</a:t>
            </a:fld>
            <a:endParaRPr lang="tr"/>
          </a:p>
        </p:txBody>
      </p:sp>
    </p:spTree>
    <p:extLst>
      <p:ext uri="{BB962C8B-B14F-4D97-AF65-F5344CB8AC3E}">
        <p14:creationId xmlns:p14="http://schemas.microsoft.com/office/powerpoint/2010/main" val="280871484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1">
            <a:extLst>
              <a:ext uri="{FF2B5EF4-FFF2-40B4-BE49-F238E27FC236}">
                <a16:creationId xmlns:a16="http://schemas.microsoft.com/office/drawing/2014/main" id="{B15714A6-B05B-47A5-B92B-D727BD3A45D0}"/>
              </a:ext>
            </a:extLst>
          </p:cNvPr>
          <p:cNvSpPr>
            <a:spLocks noGrp="1"/>
          </p:cNvSpPr>
          <p:nvPr>
            <p:ph type="body" idx="1"/>
          </p:nvPr>
        </p:nvSpPr>
        <p:spPr/>
        <p:txBody>
          <a:bodyPr/>
          <a:lstStyle/>
          <a:p>
            <a:pPr algn="l" rtl="0"/>
            <a:r>
              <a:rPr lang="tr" sz="3600" b="0" i="0" u="none" baseline="0" dirty="0"/>
              <a:t>Bu amaç çok geniş kapsamlıdır: Oldukça teknik tanımlara girmeden bilgilendirici bir genel bakış sağlamaktır. </a:t>
            </a:r>
          </a:p>
        </p:txBody>
      </p:sp>
    </p:spTree>
    <p:extLst>
      <p:ext uri="{BB962C8B-B14F-4D97-AF65-F5344CB8AC3E}">
        <p14:creationId xmlns:p14="http://schemas.microsoft.com/office/powerpoint/2010/main" val="215783885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r"/>
          </a:p>
        </p:txBody>
      </p:sp>
      <p:sp>
        <p:nvSpPr>
          <p:cNvPr id="4" name="Slide Number Placeholder 3"/>
          <p:cNvSpPr>
            <a:spLocks noGrp="1"/>
          </p:cNvSpPr>
          <p:nvPr>
            <p:ph type="sldNum" sz="quarter" idx="10"/>
          </p:nvPr>
        </p:nvSpPr>
        <p:spPr/>
        <p:txBody>
          <a:bodyPr/>
          <a:lstStyle/>
          <a:p>
            <a:pPr algn="l" rtl="0">
              <a:defRPr/>
            </a:pPr>
            <a:fld id="{0A9CA34D-D136-324F-8C5C-F0F921B45548}" type="slidenum">
              <a:rPr/>
              <a:pPr algn="l" rtl="0">
                <a:defRPr/>
              </a:pPr>
              <a:t>32</a:t>
            </a:fld>
            <a:endParaRPr lang="tr"/>
          </a:p>
        </p:txBody>
      </p:sp>
    </p:spTree>
    <p:extLst>
      <p:ext uri="{BB962C8B-B14F-4D97-AF65-F5344CB8AC3E}">
        <p14:creationId xmlns:p14="http://schemas.microsoft.com/office/powerpoint/2010/main" val="280871484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tr" b="0" i="0" u="none" baseline="0" dirty="0"/>
              <a:t>İnternete geçmeden önce, bir ağın ne olduğunu ve neleri içerdiğini incelememiz gerekir. Bunlar, İnternetin nasıl çalıştığını anlamak için önemlidir.</a:t>
            </a:r>
          </a:p>
          <a:p>
            <a:endParaRPr lang="tr" dirty="0"/>
          </a:p>
          <a:p>
            <a:pPr algn="l" rtl="0"/>
            <a:r>
              <a:rPr lang="tr-TR" b="0" i="0" u="none" baseline="0" dirty="0"/>
              <a:t>Eğitici</a:t>
            </a:r>
            <a:r>
              <a:rPr lang="tr" b="0" i="0" u="none" baseline="0" dirty="0"/>
              <a:t> bu oturumu </a:t>
            </a:r>
            <a:r>
              <a:rPr lang="tr-TR" b="0" i="0" u="none" baseline="0" dirty="0"/>
              <a:t>katılımcılara</a:t>
            </a:r>
            <a:r>
              <a:rPr lang="tr" b="0" i="0" u="none" baseline="0" dirty="0"/>
              <a:t> açık bir soru sorarak açmalı ve Siber Suç olduğuna inandıkları şeyi açıklamalarını sağlamak için biraz zaman harcamalıdır.</a:t>
            </a:r>
          </a:p>
          <a:p>
            <a:endParaRPr lang="tr" dirty="0"/>
          </a:p>
          <a:p>
            <a:pPr algn="l" rtl="0"/>
            <a:r>
              <a:rPr lang="tr" b="0" i="0" u="none" baseline="0" dirty="0"/>
              <a:t>Bu, açık oturum şeklinde veya daha küçük gruplar halinde yapılabilir. Amaç, konu hakkında uzman olmayan kişilerin kafasındaki tanımı öğrenmektir.</a:t>
            </a:r>
          </a:p>
        </p:txBody>
      </p:sp>
      <p:sp>
        <p:nvSpPr>
          <p:cNvPr id="4" name="Slide Number Placeholder 3"/>
          <p:cNvSpPr>
            <a:spLocks noGrp="1"/>
          </p:cNvSpPr>
          <p:nvPr>
            <p:ph type="sldNum" sz="quarter" idx="5"/>
          </p:nvPr>
        </p:nvSpPr>
        <p:spPr/>
        <p:txBody>
          <a:bodyPr/>
          <a:lstStyle/>
          <a:p>
            <a:pPr algn="l" rtl="0"/>
            <a:fld id="{C517488A-2FD4-4187-AAA7-AE40009BFB6A}" type="slidenum">
              <a:rPr/>
              <a:pPr algn="l" rtl="0"/>
              <a:t>33</a:t>
            </a:fld>
            <a:endParaRPr lang="tr" altLang="en-US"/>
          </a:p>
        </p:txBody>
      </p:sp>
    </p:spTree>
    <p:extLst>
      <p:ext uri="{BB962C8B-B14F-4D97-AF65-F5344CB8AC3E}">
        <p14:creationId xmlns:p14="http://schemas.microsoft.com/office/powerpoint/2010/main" val="66906551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r" dirty="0"/>
          </a:p>
        </p:txBody>
      </p:sp>
      <p:sp>
        <p:nvSpPr>
          <p:cNvPr id="4" name="Slide Number Placeholder 3"/>
          <p:cNvSpPr>
            <a:spLocks noGrp="1"/>
          </p:cNvSpPr>
          <p:nvPr>
            <p:ph type="sldNum" sz="quarter" idx="5"/>
          </p:nvPr>
        </p:nvSpPr>
        <p:spPr/>
        <p:txBody>
          <a:bodyPr/>
          <a:lstStyle/>
          <a:p>
            <a:pPr algn="l" rtl="0">
              <a:defRPr/>
            </a:pPr>
            <a:fld id="{26CF4C01-59D1-40AC-ABAA-0AE036E9F18B}" type="slidenum">
              <a:rPr/>
              <a:pPr algn="l" rtl="0">
                <a:defRPr/>
              </a:pPr>
              <a:t>35</a:t>
            </a:fld>
            <a:endParaRPr lang="tr"/>
          </a:p>
        </p:txBody>
      </p:sp>
    </p:spTree>
    <p:extLst>
      <p:ext uri="{BB962C8B-B14F-4D97-AF65-F5344CB8AC3E}">
        <p14:creationId xmlns:p14="http://schemas.microsoft.com/office/powerpoint/2010/main" val="63188387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gn="l" rtl="0">
              <a:buFont typeface="Wingdings" panose="05000000000000000000" pitchFamily="2" charset="2"/>
              <a:buNone/>
            </a:pPr>
            <a:r>
              <a:rPr lang="tr" sz="1800" b="0" i="0" u="none" baseline="0" dirty="0">
                <a:effectLst/>
                <a:latin typeface="Calibri" panose="020F0502020204030204" pitchFamily="34" charset="0"/>
                <a:ea typeface="Times New Roman" panose="02020603050405020304" pitchFamily="18" charset="0"/>
              </a:rPr>
              <a:t>BM Siber Suçlar Hükümetler Arası Uzman Grubu (HAUG), "siber suçlara mevcut müdahaleleri güçlendirme ve yeni ulusal ve uluslararası hukuki veya diğer müdahaleler önerme seçeneklerini incelemek amacıyla, ulusal mevzuat, en iyi uygulamalar, teknik yardım ve uluslararası işbirliği hakkında bilgi alışverişi de dahil olmak üzere, siber suç sorununa ve Üye Devletler, uluslararası toplum ve özel sektör tarafından uygulanan müdahalelere ilişkin kapsamlı bir çalışma yürütmek" için 2010'da kurulmuştur. 2020 yılında HAUG, Uzman Grubunun 2018-2021 çalışma planında yer alan Siber Suçlara Dair Kapsamlı Çalışma Taslağının uluslararası işbirliği ve önleme ile ilgili bölümlerini ele almıştır. </a:t>
            </a:r>
          </a:p>
          <a:p>
            <a:pPr marL="0" lvl="0" indent="0" algn="l" rtl="0">
              <a:buFont typeface="Wingdings" panose="05000000000000000000" pitchFamily="2" charset="2"/>
              <a:buNone/>
            </a:pPr>
            <a:endParaRPr lang="tr" sz="1800" dirty="0">
              <a:effectLst/>
              <a:latin typeface="Calibri" panose="020F0502020204030204" pitchFamily="34" charset="0"/>
              <a:ea typeface="Times New Roman" panose="02020603050405020304" pitchFamily="18" charset="0"/>
            </a:endParaRPr>
          </a:p>
          <a:p>
            <a:pPr marL="0" lvl="0" indent="0" algn="l" rtl="0">
              <a:buFont typeface="Wingdings" panose="05000000000000000000" pitchFamily="2" charset="2"/>
              <a:buNone/>
            </a:pPr>
            <a:r>
              <a:rPr lang="tr" sz="1800" b="0" i="0" u="none" baseline="0" dirty="0">
                <a:effectLst/>
                <a:latin typeface="Calibri" panose="020F0502020204030204" pitchFamily="34" charset="0"/>
                <a:ea typeface="Times New Roman" panose="02020603050405020304" pitchFamily="18" charset="0"/>
              </a:rPr>
              <a:t>Aralık 2019'da BM Genel Kurulunun A/RES/74/247 sayılı kararıyla yeni, paralel bir süreç başlamıştır. Kararda, "bilgi ve iletişim teknolojilerinin suç işlemek amacıyla kullanımıyla mücadeleye" ilişkin kapsamlı bir uluslararası sözleşmenin hazırlanması için tüm bölgeleri temsil eden uzmanlardan oluşan açık uçlu, hükümetler arası özel bir komitenin kurulması öngörülmüştür. Süreç 2021'de başlayacaktır.</a:t>
            </a:r>
          </a:p>
          <a:p>
            <a:pPr marL="0" lvl="0" indent="0" algn="l" rtl="0">
              <a:buFont typeface="Wingdings" panose="05000000000000000000" pitchFamily="2" charset="2"/>
              <a:buNone/>
            </a:pPr>
            <a:endParaRPr lang="tr" sz="1800" dirty="0">
              <a:effectLst/>
              <a:latin typeface="Calibri" panose="020F0502020204030204" pitchFamily="34" charset="0"/>
              <a:ea typeface="Calibri" panose="020F0502020204030204" pitchFamily="34" charset="0"/>
            </a:endParaRPr>
          </a:p>
          <a:p>
            <a:pPr marL="0" lvl="0" indent="0" algn="l" rtl="0">
              <a:buFont typeface="Wingdings" panose="05000000000000000000" pitchFamily="2" charset="2"/>
              <a:buNone/>
            </a:pPr>
            <a:r>
              <a:rPr lang="tr" sz="1800" b="0" i="0" u="none" baseline="0" dirty="0">
                <a:effectLst/>
                <a:latin typeface="Calibri" panose="020F0502020204030204" pitchFamily="34" charset="0"/>
                <a:ea typeface="Times New Roman" panose="02020603050405020304" pitchFamily="18" charset="0"/>
              </a:rPr>
              <a:t>UNODC Küresel Siber Suç Programı: </a:t>
            </a:r>
            <a:r>
              <a:rPr lang="tr" sz="1800" b="0" i="0" u="sng" baseline="0" dirty="0">
                <a:solidFill>
                  <a:srgbClr val="0000FF"/>
                </a:solidFill>
                <a:effectLst/>
                <a:latin typeface="Calibri" panose="020F0502020204030204" pitchFamily="34" charset="0"/>
                <a:ea typeface="Times New Roman" panose="02020603050405020304" pitchFamily="18" charset="0"/>
                <a:hlinkClick r:id="rId3"/>
              </a:rPr>
              <a:t>https://www.unodc.org/unodc/en/cybercrime/global-programme-cybercrime.html</a:t>
            </a:r>
            <a:endParaRPr lang="tr" sz="1800" u="sng" dirty="0">
              <a:solidFill>
                <a:srgbClr val="0000FF"/>
              </a:solidFill>
              <a:effectLst/>
              <a:latin typeface="Calibri" panose="020F0502020204030204" pitchFamily="34" charset="0"/>
              <a:ea typeface="Times New Roman" panose="02020603050405020304" pitchFamily="18" charset="0"/>
            </a:endParaRPr>
          </a:p>
          <a:p>
            <a:pPr marL="0" lvl="0" indent="0" algn="l" rtl="0">
              <a:buFont typeface="Wingdings" panose="05000000000000000000" pitchFamily="2" charset="2"/>
              <a:buNone/>
            </a:pPr>
            <a:endParaRPr lang="tr" sz="1800" u="sng" dirty="0">
              <a:solidFill>
                <a:srgbClr val="0000FF"/>
              </a:solidFill>
              <a:effectLst/>
              <a:latin typeface="Calibri" panose="020F0502020204030204" pitchFamily="34" charset="0"/>
              <a:ea typeface="Times New Roman" panose="02020603050405020304" pitchFamily="18" charset="0"/>
            </a:endParaRPr>
          </a:p>
          <a:p>
            <a:pPr algn="just" rtl="0"/>
            <a:r>
              <a:rPr lang="tr" sz="2800" b="0" i="0" u="none" baseline="0" dirty="0">
                <a:solidFill>
                  <a:srgbClr val="212529"/>
                </a:solidFill>
                <a:effectLst/>
                <a:latin typeface="Roboto" panose="02000000000000000000" pitchFamily="2" charset="0"/>
              </a:rPr>
              <a:t>Küresel Program, siber suçların bütünsel bir şekilde önlenmesi ve bunlarla mücadele edilmesi konusunda Üye Devletlere destek vererek gelişmekte olan ülkelerde belirlenen ihtiyaçlara esnek bir şekilde yanıt vermek üzere tasarlanmıştır. 2017'de Siber Suç Programı için ana coğrafi bağlantı noktaları, Orta Amerika, Doğu Afrika, Orta Doğu ve Kuzey Afrika ve Güney Doğu Asya ve Pasifik'tir ve temel amaçlar şunlardır:</a:t>
            </a:r>
          </a:p>
          <a:p>
            <a:pPr algn="just" rtl="0">
              <a:buFont typeface="Arial" panose="020B0604020202020204" pitchFamily="34" charset="0"/>
              <a:buChar char="•"/>
            </a:pPr>
            <a:r>
              <a:rPr lang="tr" sz="2800" b="0" i="0" u="none" baseline="0" dirty="0">
                <a:solidFill>
                  <a:srgbClr val="212529"/>
                </a:solidFill>
                <a:effectLst/>
                <a:latin typeface="Roboto" panose="02000000000000000000" pitchFamily="2" charset="0"/>
              </a:rPr>
              <a:t>Güçlü bir insan hakları çerçevesinde, başta çocukların çevrim içi cinsel sömürüsü ve istismarı olmak üzere siber suçların soruşturulması, kovuşturulması ve yargılanmasında daha fazla verimlilik ve etkinlik;</a:t>
            </a:r>
          </a:p>
          <a:p>
            <a:pPr algn="just" rtl="0">
              <a:buFont typeface="Arial" panose="020B0604020202020204" pitchFamily="34" charset="0"/>
              <a:buChar char="•"/>
            </a:pPr>
            <a:r>
              <a:rPr lang="tr" sz="2800" b="0" i="0" u="none" baseline="0" dirty="0">
                <a:solidFill>
                  <a:srgbClr val="212529"/>
                </a:solidFill>
                <a:effectLst/>
                <a:latin typeface="Roboto" panose="02000000000000000000" pitchFamily="2" charset="0"/>
              </a:rPr>
              <a:t>Ulusal koordinasyon, veri toplama ve etkili hukuki çerçeveler de dahil olmak üzere, siber suçlara karşı sürdürülebilir bir müdahaleye ve daha fazla caydırıcılığa yol açan etkili ve uzun vadeli yekpare devlet müdahalesi;</a:t>
            </a:r>
          </a:p>
          <a:p>
            <a:pPr algn="just" rtl="0">
              <a:buFont typeface="Arial" panose="020B0604020202020204" pitchFamily="34" charset="0"/>
              <a:buChar char="•"/>
            </a:pPr>
            <a:r>
              <a:rPr lang="tr" sz="2800" b="0" i="0" u="none" baseline="0" dirty="0">
                <a:solidFill>
                  <a:srgbClr val="212529"/>
                </a:solidFill>
                <a:effectLst/>
                <a:latin typeface="Roboto" panose="02000000000000000000" pitchFamily="2" charset="0"/>
              </a:rPr>
              <a:t>Halkın siber suç riskleri konusundaki bilgisinin artmasıyla hükümet, kolluk kuvvetleri ve özel sektör arasında güçlendirilmiş ulusal ve uluslararası iletişim.</a:t>
            </a:r>
          </a:p>
          <a:p>
            <a:pPr marL="1143000" lvl="2" indent="-228600" algn="l" rtl="0">
              <a:buFont typeface="Wingdings" panose="05000000000000000000" pitchFamily="2" charset="2"/>
              <a:buChar char=""/>
            </a:pPr>
            <a:endParaRPr lang="tr" sz="1800" dirty="0">
              <a:effectLst/>
              <a:latin typeface="Calibri" panose="020F0502020204030204" pitchFamily="34" charset="0"/>
              <a:ea typeface="Calibri" panose="020F0502020204030204" pitchFamily="34" charset="0"/>
            </a:endParaRPr>
          </a:p>
        </p:txBody>
      </p:sp>
      <p:sp>
        <p:nvSpPr>
          <p:cNvPr id="4" name="Slide Number Placeholder 3"/>
          <p:cNvSpPr>
            <a:spLocks noGrp="1"/>
          </p:cNvSpPr>
          <p:nvPr>
            <p:ph type="sldNum" sz="quarter" idx="5"/>
          </p:nvPr>
        </p:nvSpPr>
        <p:spPr/>
        <p:txBody>
          <a:bodyPr/>
          <a:lstStyle/>
          <a:p>
            <a:pPr algn="l" rtl="0">
              <a:defRPr/>
            </a:pPr>
            <a:fld id="{26CF4C01-59D1-40AC-ABAA-0AE036E9F18B}" type="slidenum">
              <a:rPr/>
              <a:pPr algn="l" rtl="0">
                <a:defRPr/>
              </a:pPr>
              <a:t>36</a:t>
            </a:fld>
            <a:endParaRPr lang="tr"/>
          </a:p>
        </p:txBody>
      </p:sp>
    </p:spTree>
    <p:extLst>
      <p:ext uri="{BB962C8B-B14F-4D97-AF65-F5344CB8AC3E}">
        <p14:creationId xmlns:p14="http://schemas.microsoft.com/office/powerpoint/2010/main" val="40957600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tr" b="0" i="0" u="none" baseline="0"/>
              <a:t>https://www.un.org/press/en/2000/20001204.ga9842.doc.html</a:t>
            </a:r>
          </a:p>
        </p:txBody>
      </p:sp>
      <p:sp>
        <p:nvSpPr>
          <p:cNvPr id="4" name="Slide Number Placeholder 3"/>
          <p:cNvSpPr>
            <a:spLocks noGrp="1"/>
          </p:cNvSpPr>
          <p:nvPr>
            <p:ph type="sldNum" sz="quarter" idx="5"/>
          </p:nvPr>
        </p:nvSpPr>
        <p:spPr/>
        <p:txBody>
          <a:bodyPr/>
          <a:lstStyle/>
          <a:p>
            <a:pPr algn="l" rtl="0"/>
            <a:fld id="{C517488A-2FD4-4187-AAA7-AE40009BFB6A}" type="slidenum">
              <a:rPr/>
              <a:pPr algn="l" rtl="0"/>
              <a:t>37</a:t>
            </a:fld>
            <a:endParaRPr lang="tr" altLang="en-US"/>
          </a:p>
        </p:txBody>
      </p:sp>
    </p:spTree>
    <p:extLst>
      <p:ext uri="{BB962C8B-B14F-4D97-AF65-F5344CB8AC3E}">
        <p14:creationId xmlns:p14="http://schemas.microsoft.com/office/powerpoint/2010/main" val="3486300746"/>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tr" b="0" i="0" u="none" baseline="0" dirty="0">
                <a:solidFill>
                  <a:srgbClr val="000000"/>
                </a:solidFill>
                <a:effectLst/>
                <a:latin typeface="Arial" panose="020B0604020202020204" pitchFamily="34" charset="0"/>
              </a:rPr>
              <a:t>Kötü amaçlı alan. Fidye yazılımları. Kötü amaçlı veri toplama yazılımları. Botnetler. Korsan kripto para madencilik yazılımları. Karanlık ağ. Hizmet olarak sağlanan siber suçlar.</a:t>
            </a:r>
          </a:p>
          <a:p>
            <a:pPr algn="l" rtl="0"/>
            <a:r>
              <a:rPr lang="tr" b="0" i="0" u="none" baseline="0" dirty="0">
                <a:solidFill>
                  <a:srgbClr val="000000"/>
                </a:solidFill>
                <a:effectLst/>
                <a:latin typeface="Arial" panose="020B0604020202020204" pitchFamily="34" charset="0"/>
              </a:rPr>
              <a:t>Suçlular hükümetlere, işletmelere ve kişilere karşı siber saldırılar gerçekleştirmek için yeni teknolojileri kullandıklarından, on yıl önce neredeyse hiç var olmayan sözcük ve ifadeler artık günlük dilimizin bir parçası. Bu suçlar, fiziksel veya sanal hiçbir sınır tanımaz, ciddi zararlara neden olur ve tüm dünyada mağdurlar için çok gerçek tehditler oluşturur.</a:t>
            </a:r>
          </a:p>
          <a:p>
            <a:pPr algn="l" rtl="0"/>
            <a:r>
              <a:rPr lang="tr" b="0" i="0" u="none" baseline="0" dirty="0">
                <a:solidFill>
                  <a:srgbClr val="000000"/>
                </a:solidFill>
                <a:effectLst/>
                <a:latin typeface="Arial" panose="020B0604020202020204" pitchFamily="34" charset="0"/>
              </a:rPr>
              <a:t>Siber suçlar, sürekli ortaya çıkan yeni eğilimlerle inanılmaz derecede hızlı bir şekilde ilerliyor. Siber suçlular daha çevik hale gelip yeni teknolojilerden yıldırım hızıyla faydalanıyor, saldırılarını yeni yöntemler kullanarak şekillendiriyor ve daha önce görmediğimiz şekilde birbirleriyle işbirliği yapıyorlar.</a:t>
            </a:r>
          </a:p>
          <a:p>
            <a:pPr algn="l" rtl="0"/>
            <a:r>
              <a:rPr lang="tr" b="0" i="0" u="none" baseline="0" dirty="0">
                <a:solidFill>
                  <a:srgbClr val="000000"/>
                </a:solidFill>
                <a:effectLst/>
                <a:latin typeface="Arial" panose="020B0604020202020204" pitchFamily="34" charset="0"/>
              </a:rPr>
              <a:t>Karmaşık suç ağları, karmaşık saldırıları dakikalar içinde koordine ederek dünya çapında faaliyet gösteriyor.</a:t>
            </a:r>
          </a:p>
          <a:p>
            <a:pPr algn="l" rtl="0"/>
            <a:r>
              <a:rPr lang="tr" b="0" i="0" u="none" baseline="0" dirty="0">
                <a:solidFill>
                  <a:srgbClr val="000000"/>
                </a:solidFill>
                <a:effectLst/>
                <a:latin typeface="Arial" panose="020B0604020202020204" pitchFamily="34" charset="0"/>
              </a:rPr>
              <a:t>Dolayısıyla polis, yeni teknolojilerin suçlular için yarattıkları imkanları ve siber suçlarla mücadelede bir araç olarak nasıl kullanılabileceğini anlamak için yeni teknolojilere ayak uydurmalıdır.</a:t>
            </a:r>
          </a:p>
          <a:p>
            <a:endParaRPr lang="tr" dirty="0"/>
          </a:p>
        </p:txBody>
      </p:sp>
      <p:sp>
        <p:nvSpPr>
          <p:cNvPr id="4" name="Slide Number Placeholder 3"/>
          <p:cNvSpPr>
            <a:spLocks noGrp="1"/>
          </p:cNvSpPr>
          <p:nvPr>
            <p:ph type="sldNum" sz="quarter" idx="5"/>
          </p:nvPr>
        </p:nvSpPr>
        <p:spPr/>
        <p:txBody>
          <a:bodyPr/>
          <a:lstStyle/>
          <a:p>
            <a:pPr algn="l" rtl="0">
              <a:defRPr/>
            </a:pPr>
            <a:fld id="{26CF4C01-59D1-40AC-ABAA-0AE036E9F18B}" type="slidenum">
              <a:rPr/>
              <a:pPr algn="l" rtl="0">
                <a:defRPr/>
              </a:pPr>
              <a:t>38</a:t>
            </a:fld>
            <a:endParaRPr lang="tr"/>
          </a:p>
        </p:txBody>
      </p:sp>
    </p:spTree>
    <p:extLst>
      <p:ext uri="{BB962C8B-B14F-4D97-AF65-F5344CB8AC3E}">
        <p14:creationId xmlns:p14="http://schemas.microsoft.com/office/powerpoint/2010/main" val="2255856185"/>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tr" sz="1800" b="0" i="0" u="sng" baseline="0" dirty="0">
                <a:solidFill>
                  <a:srgbClr val="0000FF"/>
                </a:solidFill>
                <a:effectLst/>
                <a:latin typeface="Calibri" panose="020F0502020204030204" pitchFamily="34" charset="0"/>
                <a:ea typeface="Times New Roman" panose="02020603050405020304" pitchFamily="18" charset="0"/>
                <a:hlinkClick r:id="rId3"/>
              </a:rPr>
              <a:t>https://ec.europa.eu/home-affairs/what-we-do/policies/cybercrime_en</a:t>
            </a:r>
            <a:endParaRPr lang="tr" b="0" i="0" dirty="0">
              <a:solidFill>
                <a:srgbClr val="333333"/>
              </a:solidFill>
              <a:effectLst/>
              <a:latin typeface="Arial" panose="020B0604020202020204" pitchFamily="34" charset="0"/>
            </a:endParaRPr>
          </a:p>
          <a:p>
            <a:pPr algn="l" rtl="0"/>
            <a:endParaRPr lang="tr" b="0" i="0" dirty="0">
              <a:solidFill>
                <a:srgbClr val="333333"/>
              </a:solidFill>
              <a:effectLst/>
              <a:latin typeface="Arial" panose="020B0604020202020204" pitchFamily="34" charset="0"/>
            </a:endParaRPr>
          </a:p>
          <a:p>
            <a:pPr algn="l" rtl="0"/>
            <a:r>
              <a:rPr lang="tr" b="0" i="0" u="none" baseline="0" dirty="0">
                <a:solidFill>
                  <a:srgbClr val="333333"/>
                </a:solidFill>
                <a:effectLst/>
                <a:latin typeface="Arial" panose="020B0604020202020204" pitchFamily="34" charset="0"/>
              </a:rPr>
              <a:t>Hukuk - Siber suçlarla ilgili AB yasalarının izlenmesi ve güncellenmesi:</a:t>
            </a:r>
          </a:p>
          <a:p>
            <a:pPr algn="l" rtl="0">
              <a:buFont typeface="Arial" panose="020B0604020202020204" pitchFamily="34" charset="0"/>
              <a:buChar char="•"/>
            </a:pPr>
            <a:r>
              <a:rPr lang="tr" b="0" i="0" u="none" baseline="0" dirty="0">
                <a:solidFill>
                  <a:srgbClr val="333333"/>
                </a:solidFill>
                <a:effectLst/>
                <a:latin typeface="Arial" panose="020B0604020202020204" pitchFamily="34" charset="0"/>
              </a:rPr>
              <a:t>2011 - </a:t>
            </a:r>
            <a:r>
              <a:rPr lang="tr" b="0" i="0" u="none" strike="noStrike" baseline="0" dirty="0">
                <a:solidFill>
                  <a:srgbClr val="0065A2"/>
                </a:solidFill>
                <a:effectLst/>
                <a:latin typeface="Arial" panose="020B0604020202020204" pitchFamily="34" charset="0"/>
                <a:hlinkClick r:id="rId4"/>
              </a:rPr>
              <a:t>İnternet ortamında çocukların cinsel istismarı ve çocuk pornografisi ile mücadele hakkında bir Direktif </a:t>
            </a:r>
            <a:r>
              <a:rPr lang="tr" b="0" i="0" u="none" baseline="0" dirty="0">
                <a:solidFill>
                  <a:srgbClr val="333333"/>
                </a:solidFill>
                <a:effectLst/>
                <a:latin typeface="Arial" panose="020B0604020202020204" pitchFamily="34" charset="0"/>
              </a:rPr>
              <a:t>- Örneğin reşit olmayan bireyleri cinsel istismar amacıyla kandırmak için çocuk taklidi yapan suçluların yöntemleri gibi çevrim içi ortamdaki yeni gelişmeler daha iyi bir şekilde ele alınmaktadır. 2016 yılında Komisyon, Üye Devletlerin Direktife uymak için aldığı önlemlere ilişkin iki rapor yayımladı (biri </a:t>
            </a:r>
            <a:r>
              <a:rPr lang="tr" b="0" i="0" u="none" strike="noStrike" baseline="0" dirty="0">
                <a:solidFill>
                  <a:srgbClr val="0065A2"/>
                </a:solidFill>
                <a:effectLst/>
                <a:latin typeface="Arial" panose="020B0604020202020204" pitchFamily="34" charset="0"/>
                <a:hlinkClick r:id="rId5"/>
              </a:rPr>
              <a:t>Direktifin tamamı</a:t>
            </a:r>
            <a:r>
              <a:rPr lang="tr" b="0" i="0" u="none" baseline="0" dirty="0">
                <a:solidFill>
                  <a:srgbClr val="333333"/>
                </a:solidFill>
                <a:effectLst/>
                <a:latin typeface="Arial" panose="020B0604020202020204" pitchFamily="34" charset="0"/>
              </a:rPr>
              <a:t>, diğeri </a:t>
            </a:r>
            <a:r>
              <a:rPr lang="tr" b="0" i="0" u="none" strike="noStrike" baseline="0" dirty="0">
                <a:solidFill>
                  <a:srgbClr val="0065A2"/>
                </a:solidFill>
                <a:effectLst/>
                <a:latin typeface="Arial" panose="020B0604020202020204" pitchFamily="34" charset="0"/>
                <a:hlinkClick r:id="rId6"/>
              </a:rPr>
              <a:t>çocuk pornografisi içeren İnternet sitelerine yönelik tedbirlerle</a:t>
            </a:r>
            <a:r>
              <a:rPr lang="tr" b="0" i="0" u="none" baseline="0" dirty="0">
                <a:solidFill>
                  <a:srgbClr val="333333"/>
                </a:solidFill>
                <a:effectLst/>
                <a:latin typeface="Arial" panose="020B0604020202020204" pitchFamily="34" charset="0"/>
              </a:rPr>
              <a:t> ilgili).</a:t>
            </a:r>
          </a:p>
          <a:p>
            <a:pPr algn="l" rtl="0">
              <a:buFont typeface="Arial" panose="020B0604020202020204" pitchFamily="34" charset="0"/>
              <a:buChar char="•"/>
            </a:pPr>
            <a:r>
              <a:rPr lang="tr" b="0" i="0" u="none" baseline="0" dirty="0">
                <a:solidFill>
                  <a:srgbClr val="333333"/>
                </a:solidFill>
                <a:effectLst/>
                <a:latin typeface="Arial" panose="020B0604020202020204" pitchFamily="34" charset="0"/>
              </a:rPr>
              <a:t>2013 - </a:t>
            </a:r>
            <a:r>
              <a:rPr lang="tr" b="0" i="0" u="none" strike="noStrike" baseline="0" dirty="0">
                <a:solidFill>
                  <a:srgbClr val="0065A2"/>
                </a:solidFill>
                <a:effectLst/>
                <a:latin typeface="Arial" panose="020B0604020202020204" pitchFamily="34" charset="0"/>
                <a:hlinkClick r:id="rId7"/>
              </a:rPr>
              <a:t>Bilişim sistemlerine yönelik saldırılar hakkında bir Direktif</a:t>
            </a:r>
            <a:r>
              <a:rPr lang="tr" b="0" i="0" u="none" strike="noStrike" baseline="0" dirty="0">
                <a:solidFill>
                  <a:srgbClr val="999999"/>
                </a:solidFill>
                <a:effectLst/>
                <a:latin typeface="Verdana" panose="020B0604030504040204" pitchFamily="34" charset="0"/>
              </a:rPr>
              <a:t> Bağlantıda mevcut olan </a:t>
            </a:r>
            <a:r>
              <a:rPr lang="tr" b="0" i="0" u="none" strike="noStrike" baseline="0" dirty="0">
                <a:solidFill>
                  <a:srgbClr val="AAAAAA"/>
                </a:solidFill>
                <a:effectLst/>
                <a:latin typeface="Verdana" panose="020B0604030504040204" pitchFamily="34" charset="0"/>
              </a:rPr>
              <a:t>İngilizce</a:t>
            </a:r>
            <a:r>
              <a:rPr lang="tr" b="0" i="0" u="none" strike="noStrike" baseline="0" dirty="0">
                <a:solidFill>
                  <a:srgbClr val="CCCCCC"/>
                </a:solidFill>
                <a:effectLst/>
                <a:latin typeface="Verdana" panose="020B0604030504040204" pitchFamily="34" charset="0"/>
              </a:rPr>
              <a:t> tercümesini arayın •••</a:t>
            </a:r>
            <a:r>
              <a:rPr lang="tr" b="0" i="0" u="none" baseline="0" dirty="0">
                <a:solidFill>
                  <a:srgbClr val="333333"/>
                </a:solidFill>
                <a:effectLst/>
                <a:latin typeface="Arial" panose="020B0604020202020204" pitchFamily="34" charset="0"/>
              </a:rPr>
              <a:t> Üye Devletlerin ulusal siber suç yasalarını güçlendirmesi ve daha sert cezai yaptırımlar getirmesini zorunlu kılarak büyük ölçekli siber saldırılarla mücadele etmeyi amaçlar. Komisyon 2017 yılında, Üye Devletlerin Direktife uymak için gerekli önlemleri ne ölçüde aldığının değerlendirildiği bir Rapor yayımladı.</a:t>
            </a:r>
          </a:p>
          <a:p>
            <a:pPr algn="l" rtl="0">
              <a:buFont typeface="Arial" panose="020B0604020202020204" pitchFamily="34" charset="0"/>
              <a:buChar char="•"/>
            </a:pPr>
            <a:r>
              <a:rPr lang="tr" b="0" i="0" u="none" baseline="0" dirty="0">
                <a:solidFill>
                  <a:srgbClr val="333333"/>
                </a:solidFill>
                <a:effectLst/>
                <a:latin typeface="Arial" panose="020B0604020202020204" pitchFamily="34" charset="0"/>
              </a:rPr>
              <a:t>2018 - Komisyon, </a:t>
            </a:r>
            <a:r>
              <a:rPr lang="tr" b="0" i="0" u="none" strike="noStrike" baseline="0" dirty="0">
                <a:solidFill>
                  <a:srgbClr val="0065A2"/>
                </a:solidFill>
                <a:effectLst/>
                <a:latin typeface="Arial" panose="020B0604020202020204" pitchFamily="34" charset="0"/>
                <a:hlinkClick r:id="rId8"/>
              </a:rPr>
              <a:t>suç soruşturmaları için elektronik delillere sınır ötesi erişimi kolaylaştıran</a:t>
            </a:r>
            <a:r>
              <a:rPr lang="tr" b="0" i="0" u="none" baseline="0" dirty="0">
                <a:solidFill>
                  <a:srgbClr val="333333"/>
                </a:solidFill>
                <a:effectLst/>
                <a:latin typeface="Arial" panose="020B0604020202020204" pitchFamily="34" charset="0"/>
              </a:rPr>
              <a:t> bir Yönetmelik ve Direktif teklifi sundu.</a:t>
            </a:r>
          </a:p>
          <a:p>
            <a:pPr algn="l" rtl="0">
              <a:buFont typeface="Arial" panose="020B0604020202020204" pitchFamily="34" charset="0"/>
              <a:buChar char="•"/>
            </a:pPr>
            <a:r>
              <a:rPr lang="tr" b="0" i="0" u="none" baseline="0" dirty="0">
                <a:solidFill>
                  <a:srgbClr val="333333"/>
                </a:solidFill>
                <a:effectLst/>
                <a:latin typeface="Arial" panose="020B0604020202020204" pitchFamily="34" charset="0"/>
              </a:rPr>
              <a:t>2019 - </a:t>
            </a:r>
            <a:r>
              <a:rPr lang="tr" b="0" i="0" u="none" strike="noStrike" baseline="0" dirty="0">
                <a:solidFill>
                  <a:srgbClr val="0065A2"/>
                </a:solidFill>
                <a:effectLst/>
                <a:latin typeface="Arial" panose="020B0604020202020204" pitchFamily="34" charset="0"/>
                <a:hlinkClick r:id="rId9"/>
              </a:rPr>
              <a:t>Nakit dışı ödeme yöntemlerine ilişkin yeni bir Direktif </a:t>
            </a:r>
            <a:r>
              <a:rPr lang="tr" b="0" i="0" u="none" baseline="0" dirty="0">
                <a:solidFill>
                  <a:srgbClr val="333333"/>
                </a:solidFill>
                <a:effectLst/>
                <a:latin typeface="Arial" panose="020B0604020202020204" pitchFamily="34" charset="0"/>
              </a:rPr>
              <a:t>- Dolandırıcılığa ve nakit dışı ödeme araçları sahteciliğine karşı kanuni yaptırımı daha etkili hale getirmek için yasal çerçeveyi güncelleyen, operasyonel işbirliğinin önündeki engelleri kaldıran ve önleme ve mağdurlara yardım çalışmalarını artıran bir direktiftir.</a:t>
            </a:r>
          </a:p>
          <a:p>
            <a:endParaRPr lang="tr" dirty="0"/>
          </a:p>
          <a:p>
            <a:pPr algn="l" rtl="0"/>
            <a:r>
              <a:rPr lang="tr" b="0" i="0" u="none" baseline="0" dirty="0"/>
              <a:t>Koordinasyon - </a:t>
            </a:r>
            <a:r>
              <a:rPr lang="tr" b="0" i="0" u="none" baseline="0" dirty="0">
                <a:solidFill>
                  <a:srgbClr val="333333"/>
                </a:solidFill>
                <a:effectLst/>
                <a:latin typeface="Arial" panose="020B0604020202020204" pitchFamily="34" charset="0"/>
              </a:rPr>
              <a:t>Kurumlara destek:</a:t>
            </a:r>
          </a:p>
          <a:p>
            <a:pPr algn="l" rtl="0"/>
            <a:r>
              <a:rPr lang="tr" b="0" i="0" u="none" baseline="0" dirty="0">
                <a:solidFill>
                  <a:srgbClr val="333333"/>
                </a:solidFill>
                <a:effectLst/>
                <a:latin typeface="Arial" panose="020B0604020202020204" pitchFamily="34" charset="0"/>
              </a:rPr>
              <a:t>- </a:t>
            </a:r>
            <a:r>
              <a:rPr lang="tr" b="0" i="0" u="none" strike="noStrike" baseline="0" dirty="0">
                <a:solidFill>
                  <a:srgbClr val="0065A2"/>
                </a:solidFill>
                <a:effectLst/>
                <a:latin typeface="Arial" panose="020B0604020202020204" pitchFamily="34" charset="0"/>
                <a:hlinkClick r:id="rId10"/>
              </a:rPr>
              <a:t>Europol bünyesindeki Avrupa Siber Suç Merkezi </a:t>
            </a:r>
            <a:r>
              <a:rPr lang="tr" b="0" i="0" u="none" baseline="0" dirty="0">
                <a:solidFill>
                  <a:srgbClr val="333333"/>
                </a:solidFill>
                <a:effectLst/>
                <a:latin typeface="Arial" panose="020B0604020202020204" pitchFamily="34" charset="0"/>
              </a:rPr>
              <a:t>- Üye Devletlerin siber suç soruşturmalarını desteklemek için Avrupa'daki siber suç uzmanlarını bir araya getirerek ve kolluk kuvvetleriyle yargı genelinde Avrupalı siber suç soruşturmacılarının toplu olarak sesini duyurmalarını sağlayarak Birlik içinde siber suçlarla mücadelede odak noktası olarak hareket eder. Komisyon, EC3'ün çalışmalarının AB siber suç politikasıyla uyumlu olmasını ve EC3'ün yeterli kaynaklara sahip olmasını sağlar ve çalışmalarına destek verir.</a:t>
            </a:r>
          </a:p>
          <a:p>
            <a:pPr algn="l" rtl="0"/>
            <a:r>
              <a:rPr lang="tr" b="0" i="0" u="none" baseline="0" dirty="0">
                <a:solidFill>
                  <a:srgbClr val="333333"/>
                </a:solidFill>
                <a:effectLst/>
                <a:latin typeface="Arial" panose="020B0604020202020204" pitchFamily="34" charset="0"/>
              </a:rPr>
              <a:t>Kamu-özel işbirliği, örneğin </a:t>
            </a:r>
            <a:r>
              <a:rPr lang="tr" b="0" i="0" u="none" strike="noStrike" baseline="0" dirty="0">
                <a:solidFill>
                  <a:srgbClr val="0065A2"/>
                </a:solidFill>
                <a:effectLst/>
                <a:latin typeface="Arial" panose="020B0604020202020204" pitchFamily="34" charset="0"/>
                <a:hlinkClick r:id="rId11"/>
              </a:rPr>
              <a:t>WePROTECT Küresel İttifakı </a:t>
            </a:r>
            <a:r>
              <a:rPr lang="tr" b="0" i="0" u="none" baseline="0" dirty="0">
                <a:solidFill>
                  <a:srgbClr val="333333"/>
                </a:solidFill>
                <a:effectLst/>
                <a:latin typeface="Arial" panose="020B0604020202020204" pitchFamily="34" charset="0"/>
              </a:rPr>
              <a:t>(İnternette çocukların cinsel istismarı).</a:t>
            </a:r>
          </a:p>
          <a:p>
            <a:pPr algn="l" rtl="0"/>
            <a:r>
              <a:rPr lang="tr" b="0" i="0" u="none" baseline="0" dirty="0">
                <a:solidFill>
                  <a:srgbClr val="333333"/>
                </a:solidFill>
                <a:effectLst/>
                <a:latin typeface="Arial" panose="020B0604020202020204" pitchFamily="34" charset="0"/>
              </a:rPr>
              <a:t>İnternet yönetişimi, örneğin İnternet Tahsisli İsimler ve Numaralar Kurumu (ICANN) Hükümet Danışma Komitesi </a:t>
            </a:r>
            <a:r>
              <a:rPr lang="tr" b="0" i="0" u="none" strike="noStrike" baseline="0" dirty="0">
                <a:solidFill>
                  <a:srgbClr val="0065A2"/>
                </a:solidFill>
                <a:effectLst/>
                <a:latin typeface="Arial" panose="020B0604020202020204" pitchFamily="34" charset="0"/>
                <a:hlinkClick r:id="rId12"/>
              </a:rPr>
              <a:t>Kamu Güvenliği Çalışma Grubu </a:t>
            </a:r>
            <a:r>
              <a:rPr lang="tr" b="0" i="0" u="none" baseline="0" dirty="0">
                <a:solidFill>
                  <a:srgbClr val="333333"/>
                </a:solidFill>
                <a:effectLst/>
                <a:latin typeface="Arial" panose="020B0604020202020204" pitchFamily="34" charset="0"/>
              </a:rPr>
              <a:t>(PSWG)</a:t>
            </a:r>
          </a:p>
          <a:p>
            <a:endParaRPr lang="tr" dirty="0"/>
          </a:p>
        </p:txBody>
      </p:sp>
      <p:sp>
        <p:nvSpPr>
          <p:cNvPr id="4" name="Slide Number Placeholder 3"/>
          <p:cNvSpPr>
            <a:spLocks noGrp="1"/>
          </p:cNvSpPr>
          <p:nvPr>
            <p:ph type="sldNum" sz="quarter" idx="5"/>
          </p:nvPr>
        </p:nvSpPr>
        <p:spPr/>
        <p:txBody>
          <a:bodyPr/>
          <a:lstStyle/>
          <a:p>
            <a:pPr algn="l" rtl="0">
              <a:defRPr/>
            </a:pPr>
            <a:fld id="{26CF4C01-59D1-40AC-ABAA-0AE036E9F18B}" type="slidenum">
              <a:rPr/>
              <a:pPr algn="l" rtl="0">
                <a:defRPr/>
              </a:pPr>
              <a:t>39</a:t>
            </a:fld>
            <a:endParaRPr lang="tr"/>
          </a:p>
        </p:txBody>
      </p:sp>
    </p:spTree>
    <p:extLst>
      <p:ext uri="{BB962C8B-B14F-4D97-AF65-F5344CB8AC3E}">
        <p14:creationId xmlns:p14="http://schemas.microsoft.com/office/powerpoint/2010/main" val="2770317227"/>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tr" b="0" i="0" u="none" baseline="0"/>
              <a:t>https://www.europol.europa.eu/about-europol/european-cybercrime-centre-ec3</a:t>
            </a:r>
          </a:p>
        </p:txBody>
      </p:sp>
      <p:sp>
        <p:nvSpPr>
          <p:cNvPr id="4" name="Slide Number Placeholder 3"/>
          <p:cNvSpPr>
            <a:spLocks noGrp="1"/>
          </p:cNvSpPr>
          <p:nvPr>
            <p:ph type="sldNum" sz="quarter" idx="5"/>
          </p:nvPr>
        </p:nvSpPr>
        <p:spPr/>
        <p:txBody>
          <a:bodyPr/>
          <a:lstStyle/>
          <a:p>
            <a:pPr algn="l" rtl="0"/>
            <a:fld id="{C517488A-2FD4-4187-AAA7-AE40009BFB6A}" type="slidenum">
              <a:rPr/>
              <a:pPr algn="l" rtl="0"/>
              <a:t>40</a:t>
            </a:fld>
            <a:endParaRPr lang="tr" altLang="en-US"/>
          </a:p>
        </p:txBody>
      </p:sp>
    </p:spTree>
    <p:extLst>
      <p:ext uri="{BB962C8B-B14F-4D97-AF65-F5344CB8AC3E}">
        <p14:creationId xmlns:p14="http://schemas.microsoft.com/office/powerpoint/2010/main" val="1839617887"/>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r" dirty="0"/>
          </a:p>
        </p:txBody>
      </p:sp>
      <p:sp>
        <p:nvSpPr>
          <p:cNvPr id="4" name="Slide Number Placeholder 3"/>
          <p:cNvSpPr>
            <a:spLocks noGrp="1"/>
          </p:cNvSpPr>
          <p:nvPr>
            <p:ph type="sldNum" sz="quarter" idx="5"/>
          </p:nvPr>
        </p:nvSpPr>
        <p:spPr/>
        <p:txBody>
          <a:bodyPr/>
          <a:lstStyle/>
          <a:p>
            <a:pPr algn="l" rtl="0">
              <a:defRPr/>
            </a:pPr>
            <a:fld id="{26CF4C01-59D1-40AC-ABAA-0AE036E9F18B}" type="slidenum">
              <a:rPr/>
              <a:pPr algn="l" rtl="0">
                <a:defRPr/>
              </a:pPr>
              <a:t>41</a:t>
            </a:fld>
            <a:endParaRPr lang="tr"/>
          </a:p>
        </p:txBody>
      </p:sp>
    </p:spTree>
    <p:extLst>
      <p:ext uri="{BB962C8B-B14F-4D97-AF65-F5344CB8AC3E}">
        <p14:creationId xmlns:p14="http://schemas.microsoft.com/office/powerpoint/2010/main" val="2678854693"/>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r" dirty="0"/>
          </a:p>
        </p:txBody>
      </p:sp>
      <p:sp>
        <p:nvSpPr>
          <p:cNvPr id="4" name="Slide Number Placeholder 3"/>
          <p:cNvSpPr>
            <a:spLocks noGrp="1"/>
          </p:cNvSpPr>
          <p:nvPr>
            <p:ph type="sldNum" sz="quarter" idx="5"/>
          </p:nvPr>
        </p:nvSpPr>
        <p:spPr/>
        <p:txBody>
          <a:bodyPr/>
          <a:lstStyle/>
          <a:p>
            <a:pPr algn="l" rtl="0">
              <a:defRPr/>
            </a:pPr>
            <a:fld id="{26CF4C01-59D1-40AC-ABAA-0AE036E9F18B}" type="slidenum">
              <a:rPr/>
              <a:pPr algn="l" rtl="0">
                <a:defRPr/>
              </a:pPr>
              <a:t>42</a:t>
            </a:fld>
            <a:endParaRPr lang="tr"/>
          </a:p>
        </p:txBody>
      </p:sp>
    </p:spTree>
    <p:extLst>
      <p:ext uri="{BB962C8B-B14F-4D97-AF65-F5344CB8AC3E}">
        <p14:creationId xmlns:p14="http://schemas.microsoft.com/office/powerpoint/2010/main" val="81722643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1">
            <a:extLst>
              <a:ext uri="{FF2B5EF4-FFF2-40B4-BE49-F238E27FC236}">
                <a16:creationId xmlns:a16="http://schemas.microsoft.com/office/drawing/2014/main" id="{B15714A6-B05B-47A5-B92B-D727BD3A45D0}"/>
              </a:ext>
            </a:extLst>
          </p:cNvPr>
          <p:cNvSpPr>
            <a:spLocks noGrp="1"/>
          </p:cNvSpPr>
          <p:nvPr>
            <p:ph type="body" idx="1"/>
          </p:nvPr>
        </p:nvSpPr>
        <p:spPr/>
        <p:txBody>
          <a:bodyPr/>
          <a:lstStyle/>
          <a:p>
            <a:pPr algn="l" rtl="0"/>
            <a:r>
              <a:rPr lang="tr" sz="3600" b="0" i="0" u="none" baseline="0" dirty="0"/>
              <a:t>Bu oturum, aralarda mola verilecek olan 5 bölüme ayrılacaktır.</a:t>
            </a:r>
          </a:p>
          <a:p>
            <a:pPr algn="l" rtl="0"/>
            <a:r>
              <a:rPr lang="tr" sz="3600" b="0" i="0" u="none" baseline="0" dirty="0"/>
              <a:t>Amaç, bir bilgisayarın veya İnternete bağlanabilen ve bilgisayarla benzerlikleri olan bir cihazın ne olduğunu açıklamaktır.</a:t>
            </a:r>
          </a:p>
          <a:p>
            <a:pPr algn="l" rtl="0"/>
            <a:r>
              <a:rPr lang="tr" sz="3600" b="0" i="0" u="none" baseline="0" dirty="0"/>
              <a:t>Daha sonra İnternetin ne olduğunu ve nasıl çalıştığını açıklamak,</a:t>
            </a:r>
          </a:p>
          <a:p>
            <a:pPr algn="l" rtl="0"/>
            <a:r>
              <a:rPr lang="tr" sz="3600" b="0" i="0" u="none" baseline="0" dirty="0"/>
              <a:t>Ve sonra bilgisayarın İnternete nasıl bağlandığına bakmak,</a:t>
            </a:r>
          </a:p>
          <a:p>
            <a:pPr algn="l" rtl="0"/>
            <a:r>
              <a:rPr lang="tr" sz="3600" b="0" i="0" u="none" baseline="0" dirty="0"/>
              <a:t>Ve sonra İnternette neler olduğuna bakmaktır.</a:t>
            </a:r>
          </a:p>
        </p:txBody>
      </p:sp>
    </p:spTree>
    <p:extLst>
      <p:ext uri="{BB962C8B-B14F-4D97-AF65-F5344CB8AC3E}">
        <p14:creationId xmlns:p14="http://schemas.microsoft.com/office/powerpoint/2010/main" val="3423989062"/>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r" dirty="0"/>
          </a:p>
        </p:txBody>
      </p:sp>
      <p:sp>
        <p:nvSpPr>
          <p:cNvPr id="4" name="Slide Number Placeholder 3"/>
          <p:cNvSpPr>
            <a:spLocks noGrp="1"/>
          </p:cNvSpPr>
          <p:nvPr>
            <p:ph type="sldNum" sz="quarter" idx="5"/>
          </p:nvPr>
        </p:nvSpPr>
        <p:spPr/>
        <p:txBody>
          <a:bodyPr/>
          <a:lstStyle/>
          <a:p>
            <a:pPr algn="l" rtl="0">
              <a:defRPr/>
            </a:pPr>
            <a:fld id="{26CF4C01-59D1-40AC-ABAA-0AE036E9F18B}" type="slidenum">
              <a:rPr/>
              <a:pPr algn="l" rtl="0">
                <a:defRPr/>
              </a:pPr>
              <a:t>43</a:t>
            </a:fld>
            <a:endParaRPr lang="tr"/>
          </a:p>
        </p:txBody>
      </p:sp>
    </p:spTree>
    <p:extLst>
      <p:ext uri="{BB962C8B-B14F-4D97-AF65-F5344CB8AC3E}">
        <p14:creationId xmlns:p14="http://schemas.microsoft.com/office/powerpoint/2010/main" val="2060391712"/>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tr" sz="1800" b="0" i="0" u="none" baseline="0" dirty="0">
                <a:effectLst/>
                <a:latin typeface="Calibri" panose="020F0502020204030204" pitchFamily="34" charset="0"/>
                <a:ea typeface="Calibri" panose="020F0502020204030204" pitchFamily="34" charset="0"/>
              </a:rPr>
              <a:t>https://www.coe.int/en/web/cybercrime/cybercrime-office-c-proc</a:t>
            </a:r>
            <a:endParaRPr lang="tr" b="0" i="0" dirty="0">
              <a:solidFill>
                <a:srgbClr val="161616"/>
              </a:solidFill>
              <a:effectLst/>
              <a:latin typeface="Open Sans" panose="020B0606030504020204" pitchFamily="34" charset="0"/>
            </a:endParaRPr>
          </a:p>
          <a:p>
            <a:pPr algn="l" rtl="0"/>
            <a:endParaRPr lang="tr" b="0" i="0" dirty="0">
              <a:solidFill>
                <a:srgbClr val="161616"/>
              </a:solidFill>
              <a:effectLst/>
              <a:latin typeface="Open Sans" panose="020B0606030504020204" pitchFamily="34" charset="0"/>
            </a:endParaRPr>
          </a:p>
          <a:p>
            <a:pPr algn="l" rtl="0"/>
            <a:r>
              <a:rPr lang="tr" b="0" i="0" u="none" baseline="0" dirty="0">
                <a:solidFill>
                  <a:srgbClr val="161616"/>
                </a:solidFill>
                <a:effectLst/>
                <a:latin typeface="Open Sans" panose="020B0606030504020204" pitchFamily="34" charset="0"/>
              </a:rPr>
              <a:t>Budapeşte Sözleşmesi olarak bilinen Avrupa Konseyi </a:t>
            </a:r>
            <a:r>
              <a:rPr lang="tr" b="1" i="0" u="none" baseline="0" dirty="0">
                <a:solidFill>
                  <a:srgbClr val="696969"/>
                </a:solidFill>
                <a:effectLst/>
                <a:latin typeface="Open Sans" panose="020B0606030504020204" pitchFamily="34" charset="0"/>
              </a:rPr>
              <a:t>Siber Suçlar Sözleşmesi</a:t>
            </a:r>
            <a:r>
              <a:rPr lang="tr" b="1" i="0" u="none" baseline="0" dirty="0">
                <a:solidFill>
                  <a:srgbClr val="161616"/>
                </a:solidFill>
                <a:effectLst/>
                <a:latin typeface="Open Sans" panose="020B0606030504020204" pitchFamily="34" charset="0"/>
              </a:rPr>
              <a:t> </a:t>
            </a:r>
            <a:r>
              <a:rPr lang="tr" b="0" i="0" u="none" baseline="0" dirty="0">
                <a:solidFill>
                  <a:srgbClr val="161616"/>
                </a:solidFill>
                <a:effectLst/>
                <a:latin typeface="Open Sans" panose="020B0606030504020204" pitchFamily="34" charset="0"/>
              </a:rPr>
              <a:t>(CETS No. 185), bu konudaki tek bağlayıcı uluslararası belgedir. Siber suçlara karşı kapsamlı bir ulusal mevzuat oluşturan tüm ülkeler için bir kılavuz ve bu antlaşmaya taraf devletler arasında uluslararası işbirliği için bir çerçeve görevi görür.</a:t>
            </a:r>
          </a:p>
          <a:p>
            <a:pPr algn="l" rtl="0"/>
            <a:r>
              <a:rPr lang="tr" b="0" i="0" u="none" baseline="0" dirty="0">
                <a:solidFill>
                  <a:srgbClr val="161616"/>
                </a:solidFill>
                <a:effectLst/>
                <a:latin typeface="Open Sans" panose="020B0606030504020204" pitchFamily="34" charset="0"/>
              </a:rPr>
              <a:t>Budapeşte Sözleşmesine, bilgisayar sistemleri aracılığıyla işlenen </a:t>
            </a:r>
            <a:r>
              <a:rPr lang="tr" b="1" i="0" u="none" baseline="0" dirty="0">
                <a:solidFill>
                  <a:srgbClr val="696969"/>
                </a:solidFill>
                <a:effectLst/>
                <a:latin typeface="Open Sans" panose="020B0606030504020204" pitchFamily="34" charset="0"/>
              </a:rPr>
              <a:t>Yabancı Düşmanlığı ve Irkçılık Suçlarına İlişkin Protokol</a:t>
            </a:r>
            <a:r>
              <a:rPr lang="tr" b="0" i="0" u="none" baseline="0" dirty="0">
                <a:solidFill>
                  <a:srgbClr val="161616"/>
                </a:solidFill>
                <a:effectLst/>
                <a:latin typeface="Open Sans" panose="020B0606030504020204" pitchFamily="34" charset="0"/>
              </a:rPr>
              <a:t> eklenmiştir.</a:t>
            </a:r>
          </a:p>
          <a:p>
            <a:pPr algn="l" rtl="0"/>
            <a:endParaRPr lang="tr" b="0" i="0" dirty="0">
              <a:solidFill>
                <a:srgbClr val="161616"/>
              </a:solidFill>
              <a:effectLst/>
              <a:latin typeface="Open Sans" panose="020B0606030504020204" pitchFamily="34" charset="0"/>
            </a:endParaRPr>
          </a:p>
          <a:p>
            <a:pPr algn="l" rtl="0"/>
            <a:r>
              <a:rPr lang="tr" b="0" i="0" u="none" baseline="0" dirty="0">
                <a:solidFill>
                  <a:srgbClr val="161616"/>
                </a:solidFill>
                <a:effectLst/>
                <a:latin typeface="Open Sans" panose="020B0606030504020204" pitchFamily="34" charset="0"/>
              </a:rPr>
              <a:t>Romanya'nın Bükreş kentindeki </a:t>
            </a:r>
            <a:r>
              <a:rPr lang="tr" b="1" i="0" u="none" baseline="0" dirty="0">
                <a:solidFill>
                  <a:srgbClr val="161616"/>
                </a:solidFill>
                <a:effectLst/>
                <a:latin typeface="Open Sans" panose="020B0606030504020204" pitchFamily="34" charset="0"/>
              </a:rPr>
              <a:t>Avrupa Konseyi Siber Suç Programı Ofisi (C-PROC)</a:t>
            </a:r>
            <a:r>
              <a:rPr lang="tr" b="0" i="0" u="none" baseline="0" dirty="0">
                <a:solidFill>
                  <a:srgbClr val="161616"/>
                </a:solidFill>
                <a:effectLst/>
                <a:latin typeface="Open Sans" panose="020B0606030504020204" pitchFamily="34" charset="0"/>
              </a:rPr>
              <a:t>, </a:t>
            </a:r>
            <a:r>
              <a:rPr lang="tr" b="0" i="0" u="none" strike="noStrike" baseline="0" dirty="0">
                <a:solidFill>
                  <a:srgbClr val="007BC8"/>
                </a:solidFill>
                <a:effectLst/>
                <a:latin typeface="Open Sans" panose="020B0606030504020204" pitchFamily="34" charset="0"/>
                <a:hlinkClick r:id="rId3"/>
              </a:rPr>
              <a:t>Budapeşte Siber Suçlar Sözleşmesinin</a:t>
            </a:r>
            <a:r>
              <a:rPr lang="tr" b="0" i="0" u="none" baseline="0" dirty="0">
                <a:solidFill>
                  <a:srgbClr val="161616"/>
                </a:solidFill>
                <a:effectLst/>
                <a:latin typeface="Open Sans" panose="020B0606030504020204" pitchFamily="34" charset="0"/>
              </a:rPr>
              <a:t> standartları temelinde siber suçlar ve elektronik delillerin arz ettiği zorluklara yanıt verme konusunda dünyadaki ülkelerin hukuk sistemlerinin kapasitesini güçlendirmelerine yardımcı olmaktan sorumludur. Bu, aşağıdakilere yönelik desteği içerir:</a:t>
            </a:r>
          </a:p>
          <a:p>
            <a:pPr algn="l" rtl="0">
              <a:buFont typeface="Arial" panose="020B0604020202020204" pitchFamily="34" charset="0"/>
              <a:buChar char="•"/>
            </a:pPr>
            <a:r>
              <a:rPr lang="tr" b="0" i="0" u="none" baseline="0" dirty="0">
                <a:solidFill>
                  <a:srgbClr val="161616"/>
                </a:solidFill>
                <a:effectLst/>
                <a:latin typeface="Open Sans" panose="020B0606030504020204" pitchFamily="34" charset="0"/>
              </a:rPr>
              <a:t>Hukukun üstünlüğü ve insan hakları (veri koruma dahil) standartlarına uygun olarak siber suçlar ve elektronik delillerle ilgili mevzuatın güçlendirilmesi</a:t>
            </a:r>
          </a:p>
          <a:p>
            <a:pPr algn="l" rtl="0">
              <a:buFont typeface="Arial" panose="020B0604020202020204" pitchFamily="34" charset="0"/>
              <a:buChar char="•"/>
            </a:pPr>
            <a:r>
              <a:rPr lang="tr-TR" b="0" i="0" u="none" baseline="0" dirty="0">
                <a:solidFill>
                  <a:srgbClr val="161616"/>
                </a:solidFill>
                <a:effectLst/>
                <a:latin typeface="Open Sans" panose="020B0606030504020204" pitchFamily="34" charset="0"/>
              </a:rPr>
              <a:t>Hâkim</a:t>
            </a:r>
            <a:r>
              <a:rPr lang="tr" b="0" i="0" u="none" baseline="0" dirty="0">
                <a:solidFill>
                  <a:srgbClr val="161616"/>
                </a:solidFill>
                <a:effectLst/>
                <a:latin typeface="Open Sans" panose="020B0606030504020204" pitchFamily="34" charset="0"/>
              </a:rPr>
              <a:t>lerin, savcıların ve kolluk kuvvetlerinin eğitimi</a:t>
            </a:r>
          </a:p>
          <a:p>
            <a:pPr algn="l" rtl="0">
              <a:buFont typeface="Arial" panose="020B0604020202020204" pitchFamily="34" charset="0"/>
              <a:buChar char="•"/>
            </a:pPr>
            <a:r>
              <a:rPr lang="tr" b="0" i="0" u="none" baseline="0" dirty="0">
                <a:solidFill>
                  <a:srgbClr val="161616"/>
                </a:solidFill>
                <a:effectLst/>
                <a:latin typeface="Open Sans" panose="020B0606030504020204" pitchFamily="34" charset="0"/>
              </a:rPr>
              <a:t>Uzman siber suç ve adli bilişim birimlerinin kurulması ve kurumlar arası işbirliğinin geliştirilmesi</a:t>
            </a:r>
          </a:p>
          <a:p>
            <a:pPr algn="l" rtl="0">
              <a:buFont typeface="Arial" panose="020B0604020202020204" pitchFamily="34" charset="0"/>
              <a:buChar char="•"/>
            </a:pPr>
            <a:r>
              <a:rPr lang="tr" b="0" i="0" u="none" baseline="0" dirty="0">
                <a:solidFill>
                  <a:srgbClr val="161616"/>
                </a:solidFill>
                <a:effectLst/>
                <a:latin typeface="Open Sans" panose="020B0606030504020204" pitchFamily="34" charset="0"/>
              </a:rPr>
              <a:t>Kamu-özel işbirliğinin teşvik edilmesi</a:t>
            </a:r>
          </a:p>
          <a:p>
            <a:pPr algn="l" rtl="0">
              <a:buFont typeface="Arial" panose="020B0604020202020204" pitchFamily="34" charset="0"/>
              <a:buChar char="•"/>
            </a:pPr>
            <a:r>
              <a:rPr lang="tr" b="0" i="0" u="none" baseline="0" dirty="0">
                <a:solidFill>
                  <a:srgbClr val="161616"/>
                </a:solidFill>
                <a:effectLst/>
                <a:latin typeface="Open Sans" panose="020B0606030504020204" pitchFamily="34" charset="0"/>
              </a:rPr>
              <a:t>Çocukların çevrim içi ortamda cinsel şiddetten korunması</a:t>
            </a:r>
          </a:p>
          <a:p>
            <a:pPr algn="l" rtl="0">
              <a:buFont typeface="Arial" panose="020B0604020202020204" pitchFamily="34" charset="0"/>
              <a:buChar char="•"/>
            </a:pPr>
            <a:r>
              <a:rPr lang="tr" b="0" i="0" u="none" baseline="0" dirty="0">
                <a:solidFill>
                  <a:srgbClr val="161616"/>
                </a:solidFill>
                <a:effectLst/>
                <a:latin typeface="Open Sans" panose="020B0606030504020204" pitchFamily="34" charset="0"/>
              </a:rPr>
              <a:t>Uluslararası işbirliğinin etkinliğinin artırılması</a:t>
            </a:r>
          </a:p>
          <a:p>
            <a:pPr algn="l" rtl="0"/>
            <a:r>
              <a:rPr lang="tr" b="0" i="0" u="none" baseline="0" dirty="0">
                <a:solidFill>
                  <a:srgbClr val="161616"/>
                </a:solidFill>
                <a:effectLst/>
                <a:latin typeface="Open Sans" panose="020B0606030504020204" pitchFamily="34" charset="0"/>
              </a:rPr>
              <a:t>Kapasite geliştirme işleviyle C-PROC, Taraf Devletlerin Budapeşte Sözleşmesinin uygulanmasını takip ettiği Siber Suçlar Sözleşmesi Komitesinin (</a:t>
            </a:r>
            <a:r>
              <a:rPr lang="tr" b="0" i="0" u="none" strike="noStrike" baseline="0" dirty="0">
                <a:solidFill>
                  <a:srgbClr val="007BC8"/>
                </a:solidFill>
                <a:effectLst/>
                <a:latin typeface="Open Sans" panose="020B0606030504020204" pitchFamily="34" charset="0"/>
                <a:hlinkClick r:id="rId4"/>
              </a:rPr>
              <a:t>T-CY</a:t>
            </a:r>
            <a:r>
              <a:rPr lang="tr" b="0" i="0" u="none" baseline="0" dirty="0">
                <a:solidFill>
                  <a:srgbClr val="161616"/>
                </a:solidFill>
                <a:effectLst/>
                <a:latin typeface="Open Sans" panose="020B0606030504020204" pitchFamily="34" charset="0"/>
              </a:rPr>
              <a:t>) çalışmalarını tamamlayıcı nitelikte çalışmalarda bulunur.</a:t>
            </a:r>
          </a:p>
          <a:p>
            <a:pPr algn="l" rtl="0"/>
            <a:endParaRPr lang="tr" b="0" i="0" dirty="0">
              <a:solidFill>
                <a:srgbClr val="161616"/>
              </a:solidFill>
              <a:effectLst/>
              <a:latin typeface="Open Sans" panose="020B0606030504020204" pitchFamily="34" charset="0"/>
            </a:endParaRPr>
          </a:p>
          <a:p>
            <a:endParaRPr lang="tr" dirty="0"/>
          </a:p>
        </p:txBody>
      </p:sp>
      <p:sp>
        <p:nvSpPr>
          <p:cNvPr id="4" name="Slide Number Placeholder 3"/>
          <p:cNvSpPr>
            <a:spLocks noGrp="1"/>
          </p:cNvSpPr>
          <p:nvPr>
            <p:ph type="sldNum" sz="quarter" idx="5"/>
          </p:nvPr>
        </p:nvSpPr>
        <p:spPr/>
        <p:txBody>
          <a:bodyPr/>
          <a:lstStyle/>
          <a:p>
            <a:pPr algn="l" rtl="0"/>
            <a:fld id="{C517488A-2FD4-4187-AAA7-AE40009BFB6A}" type="slidenum">
              <a:rPr/>
              <a:pPr algn="l" rtl="0"/>
              <a:t>44</a:t>
            </a:fld>
            <a:endParaRPr lang="tr" altLang="en-US"/>
          </a:p>
        </p:txBody>
      </p:sp>
    </p:spTree>
    <p:extLst>
      <p:ext uri="{BB962C8B-B14F-4D97-AF65-F5344CB8AC3E}">
        <p14:creationId xmlns:p14="http://schemas.microsoft.com/office/powerpoint/2010/main" val="1103670221"/>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tr" b="0" i="0" u="none" baseline="0" dirty="0"/>
              <a:t>Yüksek teknoloji suçları, kolluk kuvvetleri için yeni zorluklar doğuruyor</a:t>
            </a:r>
          </a:p>
          <a:p>
            <a:pPr algn="l" rtl="0"/>
            <a:r>
              <a:rPr lang="tr" b="0" i="0" u="none" baseline="0" dirty="0"/>
              <a:t>Bilgisayar ağlarını içeren soruşturmalarda, teknoloji okuryazarı olan soruşturmacıların elektronik verileri koruma altına almak ve şüphelilerin yerini tespit etmek için benzeri görülmemiş hızlarda hareket etmeleri genellikle kritik öneme sahiptir.</a:t>
            </a:r>
          </a:p>
          <a:p>
            <a:pPr algn="l" rtl="0"/>
            <a:r>
              <a:rPr lang="tr" b="0" i="0" u="none" baseline="0" dirty="0"/>
              <a:t>Bu, çoğu zaman, İnternet Servis Sağlayıcılarından verileri koruma altına alarak yardımcı olmalarına yönelik bir talebi içerir.</a:t>
            </a:r>
          </a:p>
          <a:p>
            <a:pPr algn="l" rtl="0"/>
            <a:r>
              <a:rPr lang="tr" b="0" i="0" u="none" baseline="0" dirty="0"/>
              <a:t>Yüksek teknoloji suçu ve terör soruşturmalarında işbirliği için günün her saatinde</a:t>
            </a:r>
          </a:p>
          <a:p>
            <a:endParaRPr lang="tr" dirty="0"/>
          </a:p>
          <a:p>
            <a:pPr algn="l" rtl="0"/>
            <a:r>
              <a:rPr lang="tr" b="0" i="0" u="none" baseline="0" dirty="0"/>
              <a:t>Yabancı bir katılımcıdan yardım isteyen kolluk kuvvetleri, kendi ülkesinde 24 saat hizmet veren irtibat noktasıyla iletişime geçebilir</a:t>
            </a:r>
          </a:p>
          <a:p>
            <a:pPr algn="l" rtl="0"/>
            <a:r>
              <a:rPr lang="tr" b="0" i="0" u="none" baseline="0" dirty="0"/>
              <a:t>Bu irtibat noktası, uygunsa, yabancı katılımcıdaki muadil kurumla iletişime geçecektir.</a:t>
            </a:r>
          </a:p>
          <a:p>
            <a:endParaRPr lang="tr" dirty="0"/>
          </a:p>
          <a:p>
            <a:pPr algn="l" rtl="0"/>
            <a:r>
              <a:rPr lang="tr" b="0" i="0" u="none" baseline="0" dirty="0"/>
              <a:t>Üyelik taahhüdü - Ağ dahilindeki diğer ülkelerden bilgi ve/veya yardım talepleri almak için haftanın 7 günü 24 saat ulaşılabilen irtibat noktası.</a:t>
            </a:r>
          </a:p>
          <a:p>
            <a:pPr algn="l" rtl="0"/>
            <a:r>
              <a:rPr lang="tr" b="0" i="0" u="none" baseline="0" dirty="0"/>
              <a:t>Resmi bir bilgisayar suç biriminin kurulmasını gerektirmez. Bazı yargı alanlarında, irtibat noktası siber suçlarla ilgilenen birkaç soruşturmacıdan oluşur; diğerlerinde ise resmi bir birimin parçasıdır.</a:t>
            </a:r>
            <a:endParaRPr lang="tr" dirty="0"/>
          </a:p>
        </p:txBody>
      </p:sp>
      <p:sp>
        <p:nvSpPr>
          <p:cNvPr id="4" name="Slide Number Placeholder 3"/>
          <p:cNvSpPr>
            <a:spLocks noGrp="1"/>
          </p:cNvSpPr>
          <p:nvPr>
            <p:ph type="sldNum" sz="quarter" idx="5"/>
          </p:nvPr>
        </p:nvSpPr>
        <p:spPr/>
        <p:txBody>
          <a:bodyPr/>
          <a:lstStyle/>
          <a:p>
            <a:pPr algn="l" rtl="0"/>
            <a:fld id="{C517488A-2FD4-4187-AAA7-AE40009BFB6A}" type="slidenum">
              <a:rPr/>
              <a:pPr algn="l" rtl="0"/>
              <a:t>45</a:t>
            </a:fld>
            <a:endParaRPr lang="tr" altLang="en-US"/>
          </a:p>
        </p:txBody>
      </p:sp>
    </p:spTree>
    <p:extLst>
      <p:ext uri="{BB962C8B-B14F-4D97-AF65-F5344CB8AC3E}">
        <p14:creationId xmlns:p14="http://schemas.microsoft.com/office/powerpoint/2010/main" val="1486041591"/>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tr-TR" b="0" i="0" u="none" baseline="0" dirty="0"/>
              <a:t>Eğitici</a:t>
            </a:r>
            <a:r>
              <a:rPr lang="tr" b="0" i="0" u="none" baseline="0" dirty="0"/>
              <a:t> bu kuruluş hakkında genel olarak bilgi edinmek için sunumdan önce sitesini ziyaret etmelidir.</a:t>
            </a:r>
          </a:p>
          <a:p>
            <a:endParaRPr lang="tr" dirty="0"/>
          </a:p>
          <a:p>
            <a:pPr algn="l" rtl="0"/>
            <a:r>
              <a:rPr lang="tr" b="0" i="0" u="none" baseline="0" dirty="0"/>
              <a:t>http://www.oas.org/juridico/english/cyber.htm</a:t>
            </a:r>
          </a:p>
        </p:txBody>
      </p:sp>
      <p:sp>
        <p:nvSpPr>
          <p:cNvPr id="4" name="Slide Number Placeholder 3"/>
          <p:cNvSpPr>
            <a:spLocks noGrp="1"/>
          </p:cNvSpPr>
          <p:nvPr>
            <p:ph type="sldNum" sz="quarter" idx="5"/>
          </p:nvPr>
        </p:nvSpPr>
        <p:spPr/>
        <p:txBody>
          <a:bodyPr/>
          <a:lstStyle/>
          <a:p>
            <a:pPr algn="l" rtl="0"/>
            <a:fld id="{C517488A-2FD4-4187-AAA7-AE40009BFB6A}" type="slidenum">
              <a:rPr/>
              <a:pPr algn="l" rtl="0"/>
              <a:t>46</a:t>
            </a:fld>
            <a:endParaRPr lang="tr" altLang="en-US"/>
          </a:p>
        </p:txBody>
      </p:sp>
    </p:spTree>
    <p:extLst>
      <p:ext uri="{BB962C8B-B14F-4D97-AF65-F5344CB8AC3E}">
        <p14:creationId xmlns:p14="http://schemas.microsoft.com/office/powerpoint/2010/main" val="4021931381"/>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tr-TR" b="0" i="0" u="none" baseline="0" dirty="0"/>
              <a:t>Eğitici</a:t>
            </a:r>
            <a:r>
              <a:rPr lang="tr" b="0" i="0" u="none" baseline="0" dirty="0"/>
              <a:t> bu kuruluş hakkında genel olarak bilgi edinmek için sunumdan önce sitesini ziyaret etmelidir.</a:t>
            </a:r>
          </a:p>
          <a:p>
            <a:endParaRPr lang="tr" dirty="0"/>
          </a:p>
          <a:p>
            <a:pPr algn="l" rtl="0"/>
            <a:r>
              <a:rPr lang="tr" b="0" i="0" u="none" baseline="0" dirty="0"/>
              <a:t>https://au.int/en/treaties/african-union-convention-cyber-security-and-personal-data-protection</a:t>
            </a:r>
          </a:p>
        </p:txBody>
      </p:sp>
      <p:sp>
        <p:nvSpPr>
          <p:cNvPr id="4" name="Slide Number Placeholder 3"/>
          <p:cNvSpPr>
            <a:spLocks noGrp="1"/>
          </p:cNvSpPr>
          <p:nvPr>
            <p:ph type="sldNum" sz="quarter" idx="5"/>
          </p:nvPr>
        </p:nvSpPr>
        <p:spPr/>
        <p:txBody>
          <a:bodyPr/>
          <a:lstStyle/>
          <a:p>
            <a:pPr algn="l" rtl="0"/>
            <a:fld id="{C517488A-2FD4-4187-AAA7-AE40009BFB6A}" type="slidenum">
              <a:rPr/>
              <a:pPr algn="l" rtl="0"/>
              <a:t>47</a:t>
            </a:fld>
            <a:endParaRPr lang="tr" altLang="en-US"/>
          </a:p>
        </p:txBody>
      </p:sp>
    </p:spTree>
    <p:extLst>
      <p:ext uri="{BB962C8B-B14F-4D97-AF65-F5344CB8AC3E}">
        <p14:creationId xmlns:p14="http://schemas.microsoft.com/office/powerpoint/2010/main" val="3040005478"/>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tr" b="0" i="0" u="none" baseline="0"/>
              <a:t>https://thecommonwealth.org/sites/default/files/key_reform_pdfs/P15370_13_ROL_Schemes_Int_Cooperation.pdf</a:t>
            </a:r>
          </a:p>
        </p:txBody>
      </p:sp>
      <p:sp>
        <p:nvSpPr>
          <p:cNvPr id="4" name="Slide Number Placeholder 3"/>
          <p:cNvSpPr>
            <a:spLocks noGrp="1"/>
          </p:cNvSpPr>
          <p:nvPr>
            <p:ph type="sldNum" sz="quarter" idx="5"/>
          </p:nvPr>
        </p:nvSpPr>
        <p:spPr/>
        <p:txBody>
          <a:bodyPr/>
          <a:lstStyle/>
          <a:p>
            <a:pPr algn="l" rtl="0">
              <a:defRPr/>
            </a:pPr>
            <a:fld id="{26CF4C01-59D1-40AC-ABAA-0AE036E9F18B}" type="slidenum">
              <a:rPr/>
              <a:pPr algn="l" rtl="0">
                <a:defRPr/>
              </a:pPr>
              <a:t>48</a:t>
            </a:fld>
            <a:endParaRPr lang="tr"/>
          </a:p>
        </p:txBody>
      </p:sp>
    </p:spTree>
    <p:extLst>
      <p:ext uri="{BB962C8B-B14F-4D97-AF65-F5344CB8AC3E}">
        <p14:creationId xmlns:p14="http://schemas.microsoft.com/office/powerpoint/2010/main" val="2153903698"/>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tr" sz="2800" b="0" i="0" u="none" baseline="0" dirty="0">
                <a:solidFill>
                  <a:srgbClr val="D8DADD"/>
                </a:solidFill>
                <a:effectLst/>
                <a:latin typeface="Source Sans Pro" panose="020B0503030403020204" pitchFamily="34" charset="0"/>
              </a:rPr>
              <a:t>Burada bulunan kaynaklar, gelişmekte olan ülkelerdeki politika yapıcılar, yasa koyucular, savcılar ve soruşturmacılar ile sivil toplum arasında, siber suçlarla mücadeleye olanak sağlayan ortamın politika, hukuk ve ceza yargılaması boyutlarında kapasitenin geliştirilmesine yöneliktir. Bu kaynaklar şunları içerir:</a:t>
            </a:r>
          </a:p>
          <a:p>
            <a:pPr algn="l" rtl="0">
              <a:buFont typeface="Arial" panose="020B0604020202020204" pitchFamily="34" charset="0"/>
              <a:buChar char="•"/>
            </a:pPr>
            <a:r>
              <a:rPr lang="tr" sz="2800" b="0" i="0" u="none" baseline="0" dirty="0">
                <a:solidFill>
                  <a:srgbClr val="D8DADD"/>
                </a:solidFill>
                <a:effectLst/>
                <a:latin typeface="Source Sans Pro" panose="020B0503030403020204" pitchFamily="34" charset="0"/>
              </a:rPr>
              <a:t>Siber suçla mücadelede iyi uluslararası uygulamaları sentezleyen bir </a:t>
            </a:r>
            <a:r>
              <a:rPr lang="tr" sz="2800" b="0" i="0" u="none" strike="noStrike" baseline="0" dirty="0">
                <a:solidFill>
                  <a:srgbClr val="D8DADD"/>
                </a:solidFill>
                <a:effectLst/>
                <a:latin typeface="Source Sans Pro" panose="020B0503030403020204" pitchFamily="34" charset="0"/>
                <a:hlinkClick r:id="rId3"/>
              </a:rPr>
              <a:t>Araç Seti</a:t>
            </a:r>
          </a:p>
          <a:p>
            <a:pPr algn="l" rtl="0">
              <a:buFont typeface="Arial" panose="020B0604020202020204" pitchFamily="34" charset="0"/>
              <a:buChar char="•"/>
            </a:pPr>
            <a:r>
              <a:rPr lang="tr" sz="2800" b="0" i="0" u="none" baseline="0" dirty="0">
                <a:solidFill>
                  <a:srgbClr val="D8DADD"/>
                </a:solidFill>
                <a:effectLst/>
                <a:latin typeface="Source Sans Pro" panose="020B0503030403020204" pitchFamily="34" charset="0"/>
              </a:rPr>
              <a:t>Ülkelerin siber suçlarla mücadele için mevcut kapasitelerini değerlendirmelerini ve kapasite geliştirme önceliklerini belirlemelerini sağlayan bir </a:t>
            </a:r>
            <a:r>
              <a:rPr lang="tr" sz="2800" b="0" i="0" u="none" strike="noStrike" baseline="0" dirty="0">
                <a:solidFill>
                  <a:srgbClr val="D8DADD"/>
                </a:solidFill>
                <a:effectLst/>
                <a:latin typeface="Source Sans Pro" panose="020B0503030403020204" pitchFamily="34" charset="0"/>
                <a:hlinkClick r:id="rId3"/>
              </a:rPr>
              <a:t>Değerlendirme Aracı</a:t>
            </a:r>
          </a:p>
          <a:p>
            <a:pPr algn="l" rtl="0">
              <a:buFont typeface="Arial" panose="020B0604020202020204" pitchFamily="34" charset="0"/>
              <a:buChar char="•"/>
            </a:pPr>
            <a:r>
              <a:rPr lang="tr" sz="2800" b="0" i="0" u="none" baseline="0" dirty="0">
                <a:solidFill>
                  <a:srgbClr val="D8DADD"/>
                </a:solidFill>
                <a:effectLst/>
                <a:latin typeface="Source Sans Pro" panose="020B0503030403020204" pitchFamily="34" charset="0"/>
              </a:rPr>
              <a:t>Projeye katılan kuruluşlar ve diğerleri tarafından sağlanan materyallerin bulunduğu bir </a:t>
            </a:r>
            <a:r>
              <a:rPr lang="tr" sz="2800" b="0" i="0" u="none" strike="noStrike" baseline="0" dirty="0">
                <a:solidFill>
                  <a:srgbClr val="D8DADD"/>
                </a:solidFill>
                <a:effectLst/>
                <a:latin typeface="Source Sans Pro" panose="020B0503030403020204" pitchFamily="34" charset="0"/>
                <a:hlinkClick r:id="rId3"/>
              </a:rPr>
              <a:t>Sanal Kitaplık</a:t>
            </a:r>
          </a:p>
          <a:p>
            <a:pPr marL="0" lvl="0" indent="0" algn="l" rtl="0">
              <a:buFont typeface="Wingdings" panose="05000000000000000000" pitchFamily="2" charset="2"/>
              <a:buNone/>
            </a:pPr>
            <a:endParaRPr lang="tr" sz="1800" dirty="0">
              <a:effectLst/>
              <a:latin typeface="Calibri" panose="020F0502020204030204" pitchFamily="34" charset="0"/>
              <a:ea typeface="Calibri" panose="020F0502020204030204" pitchFamily="34" charset="0"/>
            </a:endParaRPr>
          </a:p>
        </p:txBody>
      </p:sp>
      <p:sp>
        <p:nvSpPr>
          <p:cNvPr id="4" name="Slide Number Placeholder 3"/>
          <p:cNvSpPr>
            <a:spLocks noGrp="1"/>
          </p:cNvSpPr>
          <p:nvPr>
            <p:ph type="sldNum" sz="quarter" idx="5"/>
          </p:nvPr>
        </p:nvSpPr>
        <p:spPr/>
        <p:txBody>
          <a:bodyPr/>
          <a:lstStyle/>
          <a:p>
            <a:pPr algn="l" rtl="0">
              <a:defRPr/>
            </a:pPr>
            <a:fld id="{26CF4C01-59D1-40AC-ABAA-0AE036E9F18B}" type="slidenum">
              <a:rPr/>
              <a:pPr algn="l" rtl="0">
                <a:defRPr/>
              </a:pPr>
              <a:t>49</a:t>
            </a:fld>
            <a:endParaRPr lang="tr"/>
          </a:p>
        </p:txBody>
      </p:sp>
    </p:spTree>
    <p:extLst>
      <p:ext uri="{BB962C8B-B14F-4D97-AF65-F5344CB8AC3E}">
        <p14:creationId xmlns:p14="http://schemas.microsoft.com/office/powerpoint/2010/main" val="520870407"/>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tr" sz="2800" b="0" i="0" u="none" baseline="0">
                <a:solidFill>
                  <a:srgbClr val="D8DADD"/>
                </a:solidFill>
                <a:effectLst/>
                <a:latin typeface="Source Sans Pro" panose="020B0503030403020204" pitchFamily="34" charset="0"/>
              </a:rPr>
              <a:t>http://pilonsec.org/strategicplan/cybercrime-pilon</a:t>
            </a:r>
            <a:endParaRPr lang="tr" sz="1800" dirty="0">
              <a:effectLst/>
              <a:latin typeface="Calibri" panose="020F0502020204030204" pitchFamily="34" charset="0"/>
              <a:ea typeface="Calibri" panose="020F0502020204030204" pitchFamily="34" charset="0"/>
            </a:endParaRPr>
          </a:p>
        </p:txBody>
      </p:sp>
      <p:sp>
        <p:nvSpPr>
          <p:cNvPr id="4" name="Slide Number Placeholder 3"/>
          <p:cNvSpPr>
            <a:spLocks noGrp="1"/>
          </p:cNvSpPr>
          <p:nvPr>
            <p:ph type="sldNum" sz="quarter" idx="5"/>
          </p:nvPr>
        </p:nvSpPr>
        <p:spPr/>
        <p:txBody>
          <a:bodyPr/>
          <a:lstStyle/>
          <a:p>
            <a:pPr algn="l" rtl="0">
              <a:defRPr/>
            </a:pPr>
            <a:fld id="{26CF4C01-59D1-40AC-ABAA-0AE036E9F18B}" type="slidenum">
              <a:rPr/>
              <a:pPr algn="l" rtl="0">
                <a:defRPr/>
              </a:pPr>
              <a:t>50</a:t>
            </a:fld>
            <a:endParaRPr lang="tr"/>
          </a:p>
        </p:txBody>
      </p:sp>
    </p:spTree>
    <p:extLst>
      <p:ext uri="{BB962C8B-B14F-4D97-AF65-F5344CB8AC3E}">
        <p14:creationId xmlns:p14="http://schemas.microsoft.com/office/powerpoint/2010/main" val="3728280632"/>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tr" b="0" i="0" u="none" baseline="0" dirty="0"/>
              <a:t>İnternete geçmeden önce, bir ağın ne olduğunu ve neleri içerdiğini incelememiz gerekir. Bunlar, İnternetin nasıl çalıştığını anlamak için önemlidir.</a:t>
            </a:r>
          </a:p>
          <a:p>
            <a:endParaRPr lang="tr" dirty="0"/>
          </a:p>
          <a:p>
            <a:pPr algn="l" rtl="0"/>
            <a:r>
              <a:rPr lang="tr-TR" b="0" i="0" u="none" baseline="0" dirty="0"/>
              <a:t>Eğitici</a:t>
            </a:r>
            <a:r>
              <a:rPr lang="tr" b="0" i="0" u="none" baseline="0" dirty="0"/>
              <a:t> bu oturumu </a:t>
            </a:r>
            <a:r>
              <a:rPr lang="tr-TR" b="0" i="0" u="none" baseline="0" dirty="0"/>
              <a:t>katılımcılara</a:t>
            </a:r>
            <a:r>
              <a:rPr lang="tr" b="0" i="0" u="none" baseline="0" dirty="0"/>
              <a:t> açık bir soru sorarak açmalı ve Siber Suç olduğuna inandıkları şeyi açıklamalarını sağlamak için biraz zaman harcamalıdır.</a:t>
            </a:r>
          </a:p>
          <a:p>
            <a:endParaRPr lang="tr" dirty="0"/>
          </a:p>
          <a:p>
            <a:pPr algn="l" rtl="0"/>
            <a:r>
              <a:rPr lang="tr" b="0" i="0" u="none" baseline="0" dirty="0"/>
              <a:t>Bu, açık oturum şeklinde veya daha küçük gruplar halinde yapılabilir. Amaç, konu hakkında uzman olmayan kişilerin kafasındaki tanımı öğrenmektir.</a:t>
            </a:r>
          </a:p>
        </p:txBody>
      </p:sp>
      <p:sp>
        <p:nvSpPr>
          <p:cNvPr id="4" name="Slide Number Placeholder 3"/>
          <p:cNvSpPr>
            <a:spLocks noGrp="1"/>
          </p:cNvSpPr>
          <p:nvPr>
            <p:ph type="sldNum" sz="quarter" idx="5"/>
          </p:nvPr>
        </p:nvSpPr>
        <p:spPr/>
        <p:txBody>
          <a:bodyPr/>
          <a:lstStyle/>
          <a:p>
            <a:pPr algn="l" rtl="0"/>
            <a:fld id="{C517488A-2FD4-4187-AAA7-AE40009BFB6A}" type="slidenum">
              <a:rPr/>
              <a:pPr algn="l" rtl="0"/>
              <a:t>51</a:t>
            </a:fld>
            <a:endParaRPr lang="tr" altLang="en-US"/>
          </a:p>
        </p:txBody>
      </p:sp>
    </p:spTree>
    <p:extLst>
      <p:ext uri="{BB962C8B-B14F-4D97-AF65-F5344CB8AC3E}">
        <p14:creationId xmlns:p14="http://schemas.microsoft.com/office/powerpoint/2010/main" val="1379760919"/>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tr" b="0" i="0" u="none" baseline="0" dirty="0"/>
              <a:t>Konusu IOCTA (İnternet Organize Suçlar Tehdit Değerlendirmesi) 2019 raporundan gelen oturumun bu bölümünde, rapordaki siber suç analizi örüntüleri takip edilmektedir.</a:t>
            </a:r>
          </a:p>
          <a:p>
            <a:pPr algn="l" rtl="0"/>
            <a:r>
              <a:rPr lang="tr-TR" b="0" i="0" u="none" baseline="0" dirty="0"/>
              <a:t>Eğitici</a:t>
            </a:r>
            <a:r>
              <a:rPr lang="tr" b="0" i="0" u="none" baseline="0" dirty="0"/>
              <a:t>, bazıları burada kopyalanmış olan veya notlar bölümlerinde yer alan mükemmel tanımlar içeren bu rapor hakkında sunum öncesinde bilgi sahibi olmalıdır.</a:t>
            </a:r>
            <a:endParaRPr lang="tr" dirty="0"/>
          </a:p>
        </p:txBody>
      </p:sp>
      <p:sp>
        <p:nvSpPr>
          <p:cNvPr id="4" name="Slide Number Placeholder 3"/>
          <p:cNvSpPr>
            <a:spLocks noGrp="1"/>
          </p:cNvSpPr>
          <p:nvPr>
            <p:ph type="sldNum" sz="quarter" idx="5"/>
          </p:nvPr>
        </p:nvSpPr>
        <p:spPr/>
        <p:txBody>
          <a:bodyPr/>
          <a:lstStyle/>
          <a:p>
            <a:pPr algn="l" rtl="0"/>
            <a:fld id="{C517488A-2FD4-4187-AAA7-AE40009BFB6A}" type="slidenum">
              <a:rPr/>
              <a:pPr algn="l" rtl="0"/>
              <a:t>52</a:t>
            </a:fld>
            <a:endParaRPr lang="tr" altLang="en-US"/>
          </a:p>
        </p:txBody>
      </p:sp>
    </p:spTree>
    <p:extLst>
      <p:ext uri="{BB962C8B-B14F-4D97-AF65-F5344CB8AC3E}">
        <p14:creationId xmlns:p14="http://schemas.microsoft.com/office/powerpoint/2010/main" val="201155066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tr" b="0" i="0" u="none" baseline="0" dirty="0"/>
              <a:t>Bu oturumun amacı, siber suçlarla ilgili konuları genel bir bakış açısıyla veya giriş düzeyinde sunmaktır. </a:t>
            </a:r>
            <a:endParaRPr lang="tr" altLang="en-US" dirty="0"/>
          </a:p>
          <a:p>
            <a:pPr algn="l" rtl="0"/>
            <a:r>
              <a:rPr lang="tr" b="0" i="0" u="none" baseline="0" dirty="0"/>
              <a:t>Siber suç kavramı açıklanacak ve endişelere neden olan faktörler tartışılacaktır. Siber suçların tehditleri, eğilimleri ve araçları ve bu olguya verilen tepkilerin bazılarını burada ele alacağız.  </a:t>
            </a:r>
            <a:endParaRPr lang="tr" altLang="en-US" dirty="0"/>
          </a:p>
          <a:p>
            <a:pPr algn="l" rtl="0"/>
            <a:r>
              <a:rPr lang="tr" b="0" i="0" u="none" baseline="0" dirty="0"/>
              <a:t>"Siber suç" ifadesi kapsamına giren şeylere genel bir bakış sunulacaktır. Ayrıca çoğu mevzuat ve uluslararası standart kapsamında siber suç türü olarak kabul edilen kavramların bazıları ele alınacaktır. </a:t>
            </a:r>
            <a:endParaRPr lang="tr" altLang="en-US" dirty="0"/>
          </a:p>
          <a:p>
            <a:pPr algn="l" rtl="0"/>
            <a:r>
              <a:rPr lang="tr" b="0" i="0" u="none" baseline="0" dirty="0"/>
              <a:t>Ele alınacak en önemli konulardan biri, ceza hukukundaki esasa ilişkin hükümlerle ve Budapeşte Sözleşmesine ve ilgili Avrupa Birliği hukuki çerçevelerin göre siber suçları açıklamak için kullanılan temel faktörlerden bazıları ile ilgilidir. </a:t>
            </a:r>
            <a:endParaRPr lang="tr" altLang="en-US" dirty="0"/>
          </a:p>
          <a:p>
            <a:pPr algn="l" rtl="0"/>
            <a:r>
              <a:rPr lang="tr" b="0" i="0" u="none" baseline="0" dirty="0"/>
              <a:t>Ulusal mevzuat ile başta Budapeşte Sözleşmesi olmak üzere uluslararası mevzuat arasındaki uyuma ilişkin ihtiyaçlar ve avantajların vurgulanması da önemlidir.</a:t>
            </a:r>
            <a:endParaRPr lang="tr" altLang="en-US" dirty="0"/>
          </a:p>
          <a:p>
            <a:endParaRPr lang="tr" dirty="0"/>
          </a:p>
        </p:txBody>
      </p:sp>
      <p:sp>
        <p:nvSpPr>
          <p:cNvPr id="4" name="Slide Number Placeholder 3"/>
          <p:cNvSpPr>
            <a:spLocks noGrp="1"/>
          </p:cNvSpPr>
          <p:nvPr>
            <p:ph type="sldNum" sz="quarter" idx="5"/>
          </p:nvPr>
        </p:nvSpPr>
        <p:spPr/>
        <p:txBody>
          <a:bodyPr/>
          <a:lstStyle/>
          <a:p>
            <a:pPr algn="l" rtl="0"/>
            <a:fld id="{C517488A-2FD4-4187-AAA7-AE40009BFB6A}" type="slidenum">
              <a:rPr/>
              <a:pPr algn="l" rtl="0"/>
              <a:t>5</a:t>
            </a:fld>
            <a:endParaRPr lang="tr" altLang="en-US"/>
          </a:p>
        </p:txBody>
      </p:sp>
    </p:spTree>
    <p:extLst>
      <p:ext uri="{BB962C8B-B14F-4D97-AF65-F5344CB8AC3E}">
        <p14:creationId xmlns:p14="http://schemas.microsoft.com/office/powerpoint/2010/main" val="444726971"/>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r" dirty="0"/>
          </a:p>
        </p:txBody>
      </p:sp>
      <p:sp>
        <p:nvSpPr>
          <p:cNvPr id="4" name="Slide Number Placeholder 3"/>
          <p:cNvSpPr>
            <a:spLocks noGrp="1"/>
          </p:cNvSpPr>
          <p:nvPr>
            <p:ph type="sldNum" sz="quarter" idx="5"/>
          </p:nvPr>
        </p:nvSpPr>
        <p:spPr/>
        <p:txBody>
          <a:bodyPr/>
          <a:lstStyle/>
          <a:p>
            <a:pPr algn="l" rtl="0"/>
            <a:fld id="{C517488A-2FD4-4187-AAA7-AE40009BFB6A}" type="slidenum">
              <a:rPr/>
              <a:pPr algn="l" rtl="0"/>
              <a:t>53</a:t>
            </a:fld>
            <a:endParaRPr lang="tr" altLang="en-US"/>
          </a:p>
        </p:txBody>
      </p:sp>
    </p:spTree>
    <p:extLst>
      <p:ext uri="{BB962C8B-B14F-4D97-AF65-F5344CB8AC3E}">
        <p14:creationId xmlns:p14="http://schemas.microsoft.com/office/powerpoint/2010/main" val="2835041558"/>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tr" b="0" i="0" u="none" baseline="0" dirty="0"/>
              <a:t>Fidye yazılımı saldırıları genellikle bir Truva atı kullanılarak, örneğin indirilen bir dosya veya bir ağ hizmetindeki bir güvenlik açığı sayesinde bir sisteme girilerek gerçekleştirilir. Program daha sonra sistemi bir şekilde kilitleyen veya sistemi kilitlediğini iddia eden ancak gerçekte kilitlemeyen bir yükü çalıştırır (örneğin, bir korkutma yazılımı). </a:t>
            </a:r>
          </a:p>
          <a:p>
            <a:endParaRPr lang="tr" altLang="en-US" dirty="0"/>
          </a:p>
          <a:p>
            <a:pPr algn="l" rtl="0"/>
            <a:r>
              <a:rPr lang="tr" b="0" i="0" u="none" baseline="0" dirty="0"/>
              <a:t>Yükler, LEA gibi bir kuruluş tarafından verilen bir mesaj gibi gösterilen ve sistemin yasa dışı faaliyetler için kullanıldığını, pornografi ve fikri mülkiyet haklarını ihlal eden içerikler barındırdığını iddia eden sahte bir uyarının görüntülenmesini sağlayabilir.</a:t>
            </a:r>
          </a:p>
          <a:p>
            <a:endParaRPr lang="tr" altLang="en-US" dirty="0"/>
          </a:p>
          <a:p>
            <a:pPr algn="l" rtl="0"/>
            <a:r>
              <a:rPr lang="tr" b="0" i="0" u="none" baseline="0" dirty="0"/>
              <a:t>https://en.wikipedia.org/wiki/Ransomware </a:t>
            </a:r>
          </a:p>
          <a:p>
            <a:endParaRPr lang="tr" altLang="en-US" dirty="0"/>
          </a:p>
          <a:p>
            <a:pPr algn="l" rtl="0"/>
            <a:r>
              <a:rPr lang="tr" sz="1800" b="1" i="0" u="none" strike="noStrike" baseline="0" dirty="0">
                <a:solidFill>
                  <a:srgbClr val="3D3D5F"/>
                </a:solidFill>
                <a:latin typeface="Roboto-Bold"/>
              </a:rPr>
              <a:t>Fidye yazılımları, en önemli tehdit olmaya devam ederken gelişimini sürdürüyor (IOCTA 2019)</a:t>
            </a:r>
          </a:p>
          <a:p>
            <a:pPr algn="l" rtl="0"/>
            <a:r>
              <a:rPr lang="tr" sz="1800" b="0" i="0" u="none" strike="noStrike" baseline="0" dirty="0">
                <a:solidFill>
                  <a:srgbClr val="3D3D5F"/>
                </a:solidFill>
                <a:latin typeface="Roboto-Light"/>
              </a:rPr>
              <a:t>Özel sektör raporlarının çoğu, 2018 yılında fidye yazılımı saldırılarında dikkate değer bir düşüş olduğunu göstermektedir. Bu, çeşitli faktörlere bağlanabilir: Tehdidi azaltmak için sektördeki ve kolluk kuvvetlerindeki girişimler saysesinde potansiyel mağdurlar arasında farkındalığın artması (NoMoreRansom gibi), mobil cihazların kullanımının artması (çoğu fidye yazılımı Windows tabanlı cihazları hedef alır) ve istismar kitlerinin kullanımında düşüş (bu önemli bir tehdit yayma yöntemiydi).</a:t>
            </a:r>
            <a:endParaRPr lang="tr" altLang="en-US" dirty="0"/>
          </a:p>
          <a:p>
            <a:pPr marL="0" indent="0" algn="l" rtl="0">
              <a:buFont typeface="Arial" panose="020B0604020202020204" pitchFamily="34" charset="0"/>
              <a:buNone/>
            </a:pPr>
            <a:endParaRPr lang="tr"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pPr algn="l" rtl="0"/>
            <a:fld id="{C517488A-2FD4-4187-AAA7-AE40009BFB6A}" type="slidenum">
              <a:rPr/>
              <a:pPr algn="l" rtl="0"/>
              <a:t>54</a:t>
            </a:fld>
            <a:endParaRPr lang="tr" altLang="en-US"/>
          </a:p>
        </p:txBody>
      </p:sp>
    </p:spTree>
    <p:extLst>
      <p:ext uri="{BB962C8B-B14F-4D97-AF65-F5344CB8AC3E}">
        <p14:creationId xmlns:p14="http://schemas.microsoft.com/office/powerpoint/2010/main" val="2313262300"/>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tr" b="0" i="0" u="none" baseline="0" dirty="0"/>
              <a:t>Yakın geçmişten fidye yazılımı örneği.</a:t>
            </a:r>
          </a:p>
          <a:p>
            <a:endParaRPr lang="tr" altLang="en-US" dirty="0"/>
          </a:p>
          <a:p>
            <a:pPr algn="l" rtl="0"/>
            <a:r>
              <a:rPr lang="tr" b="1" i="0" u="none" baseline="0" dirty="0"/>
              <a:t>WannaCry fidye yazılımı saldırısı,</a:t>
            </a:r>
            <a:r>
              <a:rPr lang="tr" b="0" i="0" u="none" baseline="0" dirty="0"/>
              <a:t> verileri şifreleyerek ve Bitcoin cinsinden fidye ödemeleri talep ederek MS Windows işletim sistemi çalıştıran bilgisayarları hedef alan WannaCry fidye yazılımı şifreleme kurdu tarafından gerçekleştirilmiş dünya çapında bir siber saldırıdır.</a:t>
            </a:r>
          </a:p>
          <a:p>
            <a:pPr algn="l" rtl="0"/>
            <a:r>
              <a:rPr lang="tr" b="0" i="0" u="none" baseline="0" dirty="0"/>
              <a:t>Saldırı 12 Mayıs 2017 Cuma günü başladı ve bir gün içinde 150'den fazla ülkede 230.000'den fazla bilgisayara bulaştığı bildirildi. Saldırı başladıktan kısa bir süre sonra, "MalwareTech" adıyla blog yazan bir İnternet güvenliği araştırmacısı, fidye yazılımının kodunda bulduğu bir alan adını kaydettirerek etkili bir acil kapatma anahtarı keşfetti. Bu, saldırının yayılmasını büyük ölçüde yavaşlattı ve 15 Mayıs 2017 Pazartesi günü ilk saldırıyı etkili bir şekilde durdurdu, ancak daha sonra acil kapatma anahtarının bulunmadığı yeni sürümler tespit edildi.</a:t>
            </a:r>
            <a:r>
              <a:rPr lang="tr" b="0" i="0" u="none" baseline="30000" dirty="0"/>
              <a:t> </a:t>
            </a:r>
            <a:r>
              <a:rPr lang="tr" b="0" i="0" u="none" baseline="0" dirty="0"/>
              <a:t>Araştırmacılar ayrıca bazı durumlarda virüs bulaşmış makinelerden veri kurtarmanın yollarını buldular.</a:t>
            </a:r>
          </a:p>
          <a:p>
            <a:endParaRPr lang="tr" altLang="en-US" dirty="0"/>
          </a:p>
          <a:p>
            <a:pPr algn="l" rtl="0"/>
            <a:r>
              <a:rPr lang="tr" b="0" i="0" u="none" baseline="0" dirty="0"/>
              <a:t>https://en.wikipedia.org/wiki/WannaCry_ransomware_attack </a:t>
            </a:r>
          </a:p>
          <a:p>
            <a:endParaRPr lang="tr" altLang="en-US" dirty="0"/>
          </a:p>
          <a:p>
            <a:pPr algn="l" rtl="0"/>
            <a:r>
              <a:rPr lang="tr" b="0" i="0" u="none" baseline="0" dirty="0"/>
              <a:t>Soldaki resimde, verileri şifrelenmiş kullanıcıların karşısına çıkan ekran gösterilmektedir.</a:t>
            </a:r>
          </a:p>
          <a:p>
            <a:pPr algn="l" rtl="0"/>
            <a:r>
              <a:rPr lang="tr" b="0" i="0" u="none" baseline="0" dirty="0"/>
              <a:t>Sağdaki resimde, bunun etkisi hakkında yayımlanan bir haber makalesi gösterilmektedir.</a:t>
            </a:r>
          </a:p>
          <a:p>
            <a:endParaRPr lang="tr" altLang="en-US" dirty="0"/>
          </a:p>
          <a:p>
            <a:pPr algn="l" rtl="0"/>
            <a:r>
              <a:rPr lang="tr" b="0" i="0" u="none" baseline="0" dirty="0"/>
              <a:t>300 dolar yüksek bir tutar gibi görünmese de, fidye yazılımının yaratıcıları ve dolandırıcılar birçok kişinin küçük miktarlar ödemesi karşılığında verileri şifrelenmemiş bir biçimde iade ediyorlardı. Öyle olmasaydı, ödeme karşılığında şifrenin çözülmediği bilgisi insanlar arasında yayılırdı ve kimse ödeme yapmazdı. Daha yüksek miktarlar istenseydi de insanlar bunu karşılayamazdı; bu nedenle hedeflerine ulaşmak için biraz tavizde bulundular. </a:t>
            </a:r>
          </a:p>
          <a:p>
            <a:pPr marL="0" indent="0" algn="l" rtl="0">
              <a:buFont typeface="Arial" panose="020B0604020202020204" pitchFamily="34" charset="0"/>
              <a:buNone/>
            </a:pPr>
            <a:endParaRPr lang="tr"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pPr algn="l" rtl="0"/>
            <a:fld id="{C517488A-2FD4-4187-AAA7-AE40009BFB6A}" type="slidenum">
              <a:rPr/>
              <a:pPr algn="l" rtl="0"/>
              <a:t>55</a:t>
            </a:fld>
            <a:endParaRPr lang="tr" altLang="en-US"/>
          </a:p>
        </p:txBody>
      </p:sp>
    </p:spTree>
    <p:extLst>
      <p:ext uri="{BB962C8B-B14F-4D97-AF65-F5344CB8AC3E}">
        <p14:creationId xmlns:p14="http://schemas.microsoft.com/office/powerpoint/2010/main" val="1818358231"/>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l" rtl="0">
              <a:buFont typeface="Arial" panose="020B0604020202020204" pitchFamily="34" charset="0"/>
              <a:buNone/>
            </a:pPr>
            <a:endParaRPr lang="tr"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pPr algn="l" rtl="0"/>
            <a:fld id="{C517488A-2FD4-4187-AAA7-AE40009BFB6A}" type="slidenum">
              <a:rPr/>
              <a:pPr algn="l" rtl="0"/>
              <a:t>56</a:t>
            </a:fld>
            <a:endParaRPr lang="tr" altLang="en-US"/>
          </a:p>
        </p:txBody>
      </p:sp>
    </p:spTree>
    <p:extLst>
      <p:ext uri="{BB962C8B-B14F-4D97-AF65-F5344CB8AC3E}">
        <p14:creationId xmlns:p14="http://schemas.microsoft.com/office/powerpoint/2010/main" val="1841776010"/>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l" rtl="0">
              <a:buFont typeface="Arial" panose="020B0604020202020204" pitchFamily="34" charset="0"/>
              <a:buNone/>
            </a:pPr>
            <a:endParaRPr lang="tr"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pPr algn="l" rtl="0"/>
            <a:fld id="{C517488A-2FD4-4187-AAA7-AE40009BFB6A}" type="slidenum">
              <a:rPr/>
              <a:pPr algn="l" rtl="0"/>
              <a:t>57</a:t>
            </a:fld>
            <a:endParaRPr lang="tr" altLang="en-US"/>
          </a:p>
        </p:txBody>
      </p:sp>
    </p:spTree>
    <p:extLst>
      <p:ext uri="{BB962C8B-B14F-4D97-AF65-F5344CB8AC3E}">
        <p14:creationId xmlns:p14="http://schemas.microsoft.com/office/powerpoint/2010/main" val="3770576190"/>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tr" sz="1800" b="0" i="0" u="none" strike="noStrike" baseline="0" dirty="0">
                <a:solidFill>
                  <a:srgbClr val="F04B56"/>
                </a:solidFill>
                <a:latin typeface="Roboto-Black"/>
              </a:rPr>
              <a:t>IOCTA 2019 - </a:t>
            </a:r>
            <a:r>
              <a:rPr lang="tr" sz="1800" b="0" i="0" u="none" strike="noStrike" baseline="0" dirty="0">
                <a:solidFill>
                  <a:srgbClr val="F04B56"/>
                </a:solidFill>
                <a:latin typeface="Roboto-Regular"/>
              </a:rPr>
              <a:t>Aslında bağımsız olarak faaliyet gösteren en az altı farklı gruptan oluşan Magecart suçlular grubu, yaklaşık 2015 yılından beri faaliyet gösteriyor. Grup, bazı önde gelen şirketlerin büyük veri ihlallerine maruz kaldığı 2018 yılında bu kötü şöhretini kazandı. Tek bir ihlal, 380.000'den fazla kredi kartının bilgilerinin ele geçirilmesine ve GDPR14 kapsamında şirketin 183 milyon GBP'nin üzerinde para cezası ödemesine neden oldu.</a:t>
            </a:r>
          </a:p>
          <a:p>
            <a:pPr algn="l" rtl="0"/>
            <a:endParaRPr lang="tr" sz="1800" b="0" i="0" u="none" strike="noStrike" baseline="0" dirty="0">
              <a:solidFill>
                <a:srgbClr val="F04B56"/>
              </a:solidFill>
              <a:latin typeface="Roboto-Regular"/>
            </a:endParaRPr>
          </a:p>
          <a:p>
            <a:pPr algn="l" rtl="0"/>
            <a:r>
              <a:rPr lang="tr" sz="1800" b="0" i="0" u="none" strike="noStrike" baseline="0" dirty="0">
                <a:solidFill>
                  <a:srgbClr val="3D3D5F"/>
                </a:solidFill>
                <a:latin typeface="Roboto-Black"/>
              </a:rPr>
              <a:t>Tedarik Zinciri Saldırıları - </a:t>
            </a:r>
            <a:r>
              <a:rPr lang="tr" sz="1800" b="0" i="0" u="none" strike="noStrike" baseline="0" dirty="0">
                <a:solidFill>
                  <a:srgbClr val="3D3D5F"/>
                </a:solidFill>
                <a:latin typeface="Roboto-Regular"/>
              </a:rPr>
              <a:t>Europol’ün özel sektör ortakları için açık ve büyüyen bir endişe, ağlarına sızmak için güvenliği ihlal edilmiş üçüncü tarafların kullanılmasıyla tedarik zinciri üzerinden yapılabilecek saldırılardı. Genellikle bu, üçüncü taraf yazılım veya donanım tedarikçileri olsa da aynı zamanda diğer ticari hizmetler olacaktır. Büyük şirketler, bazıları yüksek derecede bağlantılara sahip olan çok sayıda üçüncü taraf tedarikçiye sahip olabilir ve bunların her biri riske sebebiyet verir. Büyük bir şirket, daha düşük düzeyde siber güvenlik olgunluğuna sahip olabilecek daha küçük bir şirketi satın aldığında da benzer şekilde bu riskler ortaya çıkar. Marriot International'ın yaşadığı saldırıda da durum böyleydi.</a:t>
            </a:r>
          </a:p>
          <a:p>
            <a:pPr algn="l" rtl="0"/>
            <a:endParaRPr lang="tr" sz="1800" b="0" i="0" u="none" strike="noStrike" baseline="0" dirty="0">
              <a:solidFill>
                <a:srgbClr val="3D3D5F"/>
              </a:solidFill>
              <a:latin typeface="Roboto-Regular"/>
            </a:endParaRPr>
          </a:p>
          <a:p>
            <a:pPr algn="l" rtl="0"/>
            <a:r>
              <a:rPr lang="tr" sz="1800" b="0" i="0" u="none" strike="noStrike" baseline="0" dirty="0">
                <a:solidFill>
                  <a:srgbClr val="F04B56"/>
                </a:solidFill>
                <a:latin typeface="Roboto-Black"/>
              </a:rPr>
              <a:t>ShadowHammer Operasyonu - </a:t>
            </a:r>
            <a:r>
              <a:rPr lang="tr" sz="1800" b="0" i="0" u="none" strike="noStrike" baseline="0" dirty="0">
                <a:solidFill>
                  <a:srgbClr val="F04B56"/>
                </a:solidFill>
                <a:latin typeface="Roboto-Regular"/>
              </a:rPr>
              <a:t>Ocak 2019'da Kaspersky Lab, ASUS ürünleri kullanıcılarına yönelik canlı bir yazılım güncelleme aracının bir sunucusuna saldırganlar</a:t>
            </a:r>
          </a:p>
          <a:p>
            <a:pPr algn="l" rtl="0"/>
            <a:r>
              <a:rPr lang="tr" sz="1800" b="0" i="0" u="none" strike="noStrike" baseline="0" dirty="0">
                <a:solidFill>
                  <a:srgbClr val="F04B56"/>
                </a:solidFill>
                <a:latin typeface="Roboto-Regular"/>
              </a:rPr>
              <a:t>tarafından girilip tahminen 500.000 Windows cihazının, saldırganlar için aygıtlara giriş amacıyla etkili bir arka kapı görevi gören tehlikeli bir dosya aldığını keşfetti. Kötü amaçlı dosya, şirketin gerçek bir yazılım güncellemesi gibi görünmesini sağlamak için yasal ASUS dijital sertifikalarıyla imzalanmıştı. Ancak kötü amaçlı yazılım, MAC adreslerine göre yalnızca yaklaşık 600 benzersiz </a:t>
            </a:r>
            <a:r>
              <a:rPr lang="tr" sz="1800" b="0" i="0" u="none" strike="noStrike" baseline="0" dirty="0">
                <a:latin typeface="Roboto-Regular"/>
              </a:rPr>
              <a:t>makinede etkinleşecek şekilde tasarlanmıştı. Yani etkilenen makine sayısına rağmen saldırının son derece hedefe yönelikti. </a:t>
            </a:r>
            <a:endParaRPr lang="tr"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pPr algn="l" rtl="0"/>
            <a:fld id="{C517488A-2FD4-4187-AAA7-AE40009BFB6A}" type="slidenum">
              <a:rPr/>
              <a:pPr algn="l" rtl="0"/>
              <a:t>58</a:t>
            </a:fld>
            <a:endParaRPr lang="tr" altLang="en-US"/>
          </a:p>
        </p:txBody>
      </p:sp>
    </p:spTree>
    <p:extLst>
      <p:ext uri="{BB962C8B-B14F-4D97-AF65-F5344CB8AC3E}">
        <p14:creationId xmlns:p14="http://schemas.microsoft.com/office/powerpoint/2010/main" val="2312796400"/>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tr" b="0" i="0" u="none" strike="noStrike" baseline="0" dirty="0">
                <a:solidFill>
                  <a:srgbClr val="0B0080"/>
                </a:solidFill>
                <a:effectLst/>
                <a:latin typeface="Arial" panose="020B0604020202020204" pitchFamily="34" charset="0"/>
                <a:hlinkClick r:id="rId3" tooltip="Computing"/>
              </a:rPr>
              <a:t>Bilişimde</a:t>
            </a:r>
            <a:r>
              <a:rPr lang="tr" b="0" i="0" u="none" baseline="0" dirty="0">
                <a:solidFill>
                  <a:srgbClr val="202122"/>
                </a:solidFill>
                <a:effectLst/>
                <a:latin typeface="Arial" panose="020B0604020202020204" pitchFamily="34" charset="0"/>
              </a:rPr>
              <a:t>, bir </a:t>
            </a:r>
            <a:r>
              <a:rPr lang="tr" b="1" i="0" u="none" baseline="0" dirty="0">
                <a:solidFill>
                  <a:srgbClr val="202122"/>
                </a:solidFill>
                <a:effectLst/>
                <a:latin typeface="Arial" panose="020B0604020202020204" pitchFamily="34" charset="0"/>
              </a:rPr>
              <a:t>hizmet aksatma saldırısı (DoS saldırısı)</a:t>
            </a:r>
            <a:r>
              <a:rPr lang="tr" b="0" i="0" u="none" baseline="0" dirty="0">
                <a:solidFill>
                  <a:srgbClr val="202122"/>
                </a:solidFill>
                <a:effectLst/>
                <a:latin typeface="Arial" panose="020B0604020202020204" pitchFamily="34" charset="0"/>
              </a:rPr>
              <a:t>, failin </a:t>
            </a:r>
            <a:r>
              <a:rPr lang="tr" b="0" i="0" u="none" strike="noStrike" baseline="0" dirty="0">
                <a:solidFill>
                  <a:srgbClr val="0B0080"/>
                </a:solidFill>
                <a:effectLst/>
                <a:latin typeface="Arial" panose="020B0604020202020204" pitchFamily="34" charset="0"/>
                <a:hlinkClick r:id="rId4" tooltip="Internet"/>
              </a:rPr>
              <a:t>İnternete</a:t>
            </a:r>
            <a:r>
              <a:rPr lang="tr" b="0" i="0" u="none" baseline="0" dirty="0">
                <a:solidFill>
                  <a:srgbClr val="202122"/>
                </a:solidFill>
                <a:effectLst/>
                <a:latin typeface="Arial" panose="020B0604020202020204" pitchFamily="34" charset="0"/>
              </a:rPr>
              <a:t> bağlı bir </a:t>
            </a:r>
            <a:r>
              <a:rPr lang="tr" b="0" i="0" u="none" strike="noStrike" baseline="0" dirty="0">
                <a:solidFill>
                  <a:srgbClr val="0B0080"/>
                </a:solidFill>
                <a:effectLst/>
                <a:latin typeface="Arial" panose="020B0604020202020204" pitchFamily="34" charset="0"/>
                <a:hlinkClick r:id="rId5" tooltip="Host (network)"/>
              </a:rPr>
              <a:t>ana bilgisayarın</a:t>
            </a:r>
            <a:r>
              <a:rPr lang="tr" b="0" i="0" u="none" baseline="0" dirty="0">
                <a:solidFill>
                  <a:srgbClr val="202122"/>
                </a:solidFill>
                <a:effectLst/>
                <a:latin typeface="Arial" panose="020B0604020202020204" pitchFamily="34" charset="0"/>
              </a:rPr>
              <a:t> </a:t>
            </a:r>
            <a:r>
              <a:rPr lang="tr" b="0" i="0" u="none" strike="noStrike" baseline="0" dirty="0">
                <a:solidFill>
                  <a:srgbClr val="0B0080"/>
                </a:solidFill>
                <a:effectLst/>
                <a:latin typeface="Arial" panose="020B0604020202020204" pitchFamily="34" charset="0"/>
                <a:hlinkClick r:id="rId6" tooltip="Network service"/>
              </a:rPr>
              <a:t>hizmetlerini</a:t>
            </a:r>
            <a:r>
              <a:rPr lang="tr" b="0" i="0" u="none" baseline="0" dirty="0">
                <a:solidFill>
                  <a:srgbClr val="202122"/>
                </a:solidFill>
                <a:effectLst/>
                <a:latin typeface="Arial" panose="020B0604020202020204" pitchFamily="34" charset="0"/>
              </a:rPr>
              <a:t> geçici veya süresiz olarak kesintiye uğratarak bir makineyi veya ağ kaynağını ilgili </a:t>
            </a:r>
            <a:r>
              <a:rPr lang="tr" b="0" i="0" u="none" strike="noStrike" baseline="0" dirty="0">
                <a:solidFill>
                  <a:srgbClr val="0B0080"/>
                </a:solidFill>
                <a:effectLst/>
                <a:latin typeface="Arial" panose="020B0604020202020204" pitchFamily="34" charset="0"/>
                <a:hlinkClick r:id="rId7" tooltip="User (computing)"/>
              </a:rPr>
              <a:t>kullanıcıları</a:t>
            </a:r>
            <a:r>
              <a:rPr lang="tr" b="0" i="0" u="none" baseline="0" dirty="0">
                <a:solidFill>
                  <a:srgbClr val="202122"/>
                </a:solidFill>
                <a:effectLst/>
                <a:latin typeface="Arial" panose="020B0604020202020204" pitchFamily="34" charset="0"/>
              </a:rPr>
              <a:t> için kullanılamaz hale getirmeye çalıştığı bir siber saldırıdır. Hizmet aksatma genellikle sistemlere aşırı yükleme yaparak meşru taleplerin bazılarının veya tümünün yerine getirilmesini önlemek amacıyla hedeflenen makine veya kaynağa çok yoğun miktarda gereksiz talep gönderilerek gerçekleştirilir.</a:t>
            </a:r>
            <a:r>
              <a:rPr lang="tr" b="0" i="0" u="none" strike="noStrike" baseline="30000" dirty="0">
                <a:solidFill>
                  <a:srgbClr val="0B0080"/>
                </a:solidFill>
                <a:effectLst/>
                <a:latin typeface="Arial" panose="020B0604020202020204" pitchFamily="34" charset="0"/>
                <a:hlinkClick r:id="rId8"/>
              </a:rPr>
              <a:t>[1]</a:t>
            </a:r>
            <a:endParaRPr lang="tr" b="0" i="0" dirty="0">
              <a:solidFill>
                <a:srgbClr val="202122"/>
              </a:solidFill>
              <a:effectLst/>
              <a:latin typeface="Arial" panose="020B0604020202020204" pitchFamily="34" charset="0"/>
            </a:endParaRPr>
          </a:p>
          <a:p>
            <a:pPr algn="l" rtl="0"/>
            <a:r>
              <a:rPr lang="tr" b="1" i="0" u="none" baseline="0" dirty="0">
                <a:solidFill>
                  <a:srgbClr val="202122"/>
                </a:solidFill>
                <a:effectLst/>
                <a:latin typeface="Arial" panose="020B0604020202020204" pitchFamily="34" charset="0"/>
              </a:rPr>
              <a:t>Dağıtık hizmet aksatma saldırısında (DDoS saldırısı)</a:t>
            </a:r>
            <a:r>
              <a:rPr lang="tr" b="0" i="0" u="none" baseline="0" dirty="0">
                <a:solidFill>
                  <a:srgbClr val="202122"/>
                </a:solidFill>
                <a:effectLst/>
                <a:latin typeface="Arial" panose="020B0604020202020204" pitchFamily="34" charset="0"/>
              </a:rPr>
              <a:t>, mağdurun sistemini felç eden trafik birçok farklı kaynaktan gelir. Bu, tek bir kaynağı bloke ederek saldırıyı durdurmayı tamamen imkansız hale getirir.</a:t>
            </a:r>
          </a:p>
          <a:p>
            <a:pPr algn="l" rtl="0"/>
            <a:r>
              <a:rPr lang="tr" b="0" i="0" u="none" baseline="0" dirty="0">
                <a:solidFill>
                  <a:srgbClr val="202122"/>
                </a:solidFill>
                <a:effectLst/>
                <a:latin typeface="Arial" panose="020B0604020202020204" pitchFamily="34" charset="0"/>
              </a:rPr>
              <a:t>Bir DoS veya DDoS saldırısı, bir mağazanın giriş kapısını dolduran bir grup insanın meşru müşterilerin girmesini zorlaştırarak ticareti bozmasına benzer.</a:t>
            </a:r>
          </a:p>
          <a:p>
            <a:pPr algn="l" rtl="0"/>
            <a:r>
              <a:rPr lang="tr" b="0" i="0" u="none" baseline="0" dirty="0">
                <a:solidFill>
                  <a:srgbClr val="202122"/>
                </a:solidFill>
                <a:effectLst/>
                <a:latin typeface="Arial" panose="020B0604020202020204" pitchFamily="34" charset="0"/>
              </a:rPr>
              <a:t>DoS saldırılarının failleri genellikle bankalar veya </a:t>
            </a:r>
            <a:r>
              <a:rPr lang="tr" b="0" i="0" u="none" strike="noStrike" baseline="0" dirty="0">
                <a:solidFill>
                  <a:srgbClr val="0B0080"/>
                </a:solidFill>
                <a:effectLst/>
                <a:latin typeface="Arial" panose="020B0604020202020204" pitchFamily="34" charset="0"/>
                <a:hlinkClick r:id="rId9" tooltip="Credit card"/>
              </a:rPr>
              <a:t>kredi kartı</a:t>
            </a:r>
            <a:r>
              <a:rPr lang="tr" b="0" i="0" u="none" baseline="0" dirty="0">
                <a:solidFill>
                  <a:srgbClr val="202122"/>
                </a:solidFill>
                <a:effectLst/>
                <a:latin typeface="Arial" panose="020B0604020202020204" pitchFamily="34" charset="0"/>
              </a:rPr>
              <a:t> </a:t>
            </a:r>
            <a:r>
              <a:rPr lang="tr" b="0" i="0" u="none" strike="noStrike" baseline="0" dirty="0">
                <a:solidFill>
                  <a:srgbClr val="0B0080"/>
                </a:solidFill>
                <a:effectLst/>
                <a:latin typeface="Arial" panose="020B0604020202020204" pitchFamily="34" charset="0"/>
                <a:hlinkClick r:id="rId10" tooltip="Payment gateway"/>
              </a:rPr>
              <a:t>ödeme ağ geçitleri</a:t>
            </a:r>
            <a:r>
              <a:rPr lang="tr" b="0" i="0" u="none" baseline="0" dirty="0">
                <a:solidFill>
                  <a:srgbClr val="202122"/>
                </a:solidFill>
                <a:effectLst/>
                <a:latin typeface="Arial" panose="020B0604020202020204" pitchFamily="34" charset="0"/>
              </a:rPr>
              <a:t> gibi yüksek profilli </a:t>
            </a:r>
            <a:r>
              <a:rPr lang="tr" b="0" i="0" u="none" strike="noStrike" baseline="0" dirty="0">
                <a:solidFill>
                  <a:srgbClr val="0B0080"/>
                </a:solidFill>
                <a:effectLst/>
                <a:latin typeface="Arial" panose="020B0604020202020204" pitchFamily="34" charset="0"/>
                <a:hlinkClick r:id="rId11" tooltip="Web server"/>
              </a:rPr>
              <a:t>İnternet sunucularında</a:t>
            </a:r>
            <a:r>
              <a:rPr lang="tr" b="0" i="0" u="none" baseline="0" dirty="0">
                <a:solidFill>
                  <a:srgbClr val="202122"/>
                </a:solidFill>
                <a:effectLst/>
                <a:latin typeface="Arial" panose="020B0604020202020204" pitchFamily="34" charset="0"/>
              </a:rPr>
              <a:t> barındırılan siteleri veya hizmetleri hedef alır. Saldırganlar </a:t>
            </a:r>
            <a:r>
              <a:rPr lang="tr" b="0" i="0" u="none" strike="noStrike" baseline="0" dirty="0">
                <a:solidFill>
                  <a:srgbClr val="0B0080"/>
                </a:solidFill>
                <a:effectLst/>
                <a:latin typeface="Arial" panose="020B0604020202020204" pitchFamily="34" charset="0"/>
                <a:hlinkClick r:id="rId12" tooltip="Revenge"/>
              </a:rPr>
              <a:t>intikam</a:t>
            </a:r>
            <a:r>
              <a:rPr lang="tr" b="0" i="0" u="none" baseline="0" dirty="0">
                <a:solidFill>
                  <a:srgbClr val="202122"/>
                </a:solidFill>
                <a:effectLst/>
                <a:latin typeface="Arial" panose="020B0604020202020204" pitchFamily="34" charset="0"/>
              </a:rPr>
              <a:t>, </a:t>
            </a:r>
            <a:r>
              <a:rPr lang="tr" b="0" i="0" u="none" strike="noStrike" baseline="0" dirty="0">
                <a:solidFill>
                  <a:srgbClr val="0B0080"/>
                </a:solidFill>
                <a:effectLst/>
                <a:latin typeface="Arial" panose="020B0604020202020204" pitchFamily="34" charset="0"/>
                <a:hlinkClick r:id="rId13" tooltip="Blackmail"/>
              </a:rPr>
              <a:t>şantaj</a:t>
            </a:r>
            <a:r>
              <a:rPr lang="tr" b="0" i="0" u="none" strike="noStrike" baseline="30000" dirty="0">
                <a:solidFill>
                  <a:srgbClr val="0B0080"/>
                </a:solidFill>
                <a:effectLst/>
                <a:latin typeface="Arial" panose="020B0604020202020204" pitchFamily="34" charset="0"/>
                <a:hlinkClick r:id="rId8"/>
              </a:rPr>
              <a:t>[2][3][4]</a:t>
            </a:r>
            <a:r>
              <a:rPr lang="tr" b="0" i="0" u="none" baseline="0" dirty="0">
                <a:solidFill>
                  <a:srgbClr val="202122"/>
                </a:solidFill>
                <a:effectLst/>
                <a:latin typeface="Arial" panose="020B0604020202020204" pitchFamily="34" charset="0"/>
              </a:rPr>
              <a:t> ve </a:t>
            </a:r>
            <a:r>
              <a:rPr lang="tr" b="0" i="0" u="none" strike="noStrike" baseline="0" dirty="0">
                <a:solidFill>
                  <a:srgbClr val="0B0080"/>
                </a:solidFill>
                <a:effectLst/>
                <a:latin typeface="Arial" panose="020B0604020202020204" pitchFamily="34" charset="0"/>
                <a:hlinkClick r:id="rId14" tooltip="Activism"/>
              </a:rPr>
              <a:t>aktivizm</a:t>
            </a:r>
            <a:r>
              <a:rPr lang="tr" b="0" i="0" u="none" strike="noStrike" baseline="30000" dirty="0">
                <a:solidFill>
                  <a:srgbClr val="0B0080"/>
                </a:solidFill>
                <a:effectLst/>
                <a:latin typeface="Arial" panose="020B0604020202020204" pitchFamily="34" charset="0"/>
                <a:hlinkClick r:id="rId14" tooltip="Activism"/>
              </a:rPr>
              <a:t>[5]</a:t>
            </a:r>
            <a:r>
              <a:rPr lang="tr" b="0" i="0" u="none" baseline="0" dirty="0">
                <a:solidFill>
                  <a:srgbClr val="202122"/>
                </a:solidFill>
                <a:effectLst/>
                <a:latin typeface="Arial" panose="020B0604020202020204" pitchFamily="34" charset="0"/>
              </a:rPr>
              <a:t> amacıyla bu saldırıları gerçekleştirebilirler.</a:t>
            </a:r>
          </a:p>
          <a:p>
            <a:pPr marL="0" indent="0" algn="l" rtl="0">
              <a:buFont typeface="Arial" panose="020B0604020202020204" pitchFamily="34" charset="0"/>
              <a:buNone/>
            </a:pPr>
            <a:endParaRPr lang="tr"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pPr algn="l" rtl="0"/>
            <a:fld id="{C517488A-2FD4-4187-AAA7-AE40009BFB6A}" type="slidenum">
              <a:rPr/>
              <a:pPr algn="l" rtl="0"/>
              <a:t>59</a:t>
            </a:fld>
            <a:endParaRPr lang="tr" altLang="en-US"/>
          </a:p>
        </p:txBody>
      </p:sp>
    </p:spTree>
    <p:extLst>
      <p:ext uri="{BB962C8B-B14F-4D97-AF65-F5344CB8AC3E}">
        <p14:creationId xmlns:p14="http://schemas.microsoft.com/office/powerpoint/2010/main" val="1412685861"/>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tr" b="0" i="0" u="none" strike="noStrike" baseline="0" dirty="0">
                <a:solidFill>
                  <a:srgbClr val="0B0080"/>
                </a:solidFill>
                <a:effectLst/>
                <a:latin typeface="Arial" panose="020B0604020202020204" pitchFamily="34" charset="0"/>
                <a:hlinkClick r:id="rId3" tooltip="Computing"/>
              </a:rPr>
              <a:t>Bilişimde</a:t>
            </a:r>
            <a:r>
              <a:rPr lang="tr" b="0" i="0" u="none" baseline="0" dirty="0">
                <a:solidFill>
                  <a:srgbClr val="202122"/>
                </a:solidFill>
                <a:effectLst/>
                <a:latin typeface="Arial" panose="020B0604020202020204" pitchFamily="34" charset="0"/>
              </a:rPr>
              <a:t>, bir </a:t>
            </a:r>
            <a:r>
              <a:rPr lang="tr" b="1" i="0" u="none" baseline="0" dirty="0">
                <a:solidFill>
                  <a:srgbClr val="202122"/>
                </a:solidFill>
                <a:effectLst/>
                <a:latin typeface="Arial" panose="020B0604020202020204" pitchFamily="34" charset="0"/>
              </a:rPr>
              <a:t>hizmet aksatma saldırısı (DoS saldırısı)</a:t>
            </a:r>
            <a:r>
              <a:rPr lang="tr" b="0" i="0" u="none" baseline="0" dirty="0">
                <a:solidFill>
                  <a:srgbClr val="202122"/>
                </a:solidFill>
                <a:effectLst/>
                <a:latin typeface="Arial" panose="020B0604020202020204" pitchFamily="34" charset="0"/>
              </a:rPr>
              <a:t>, failin </a:t>
            </a:r>
            <a:r>
              <a:rPr lang="tr" b="0" i="0" u="none" strike="noStrike" baseline="0" dirty="0">
                <a:solidFill>
                  <a:srgbClr val="0B0080"/>
                </a:solidFill>
                <a:effectLst/>
                <a:latin typeface="Arial" panose="020B0604020202020204" pitchFamily="34" charset="0"/>
                <a:hlinkClick r:id="rId4" tooltip="Internet"/>
              </a:rPr>
              <a:t>İnternete</a:t>
            </a:r>
            <a:r>
              <a:rPr lang="tr" b="0" i="0" u="none" baseline="0" dirty="0">
                <a:solidFill>
                  <a:srgbClr val="202122"/>
                </a:solidFill>
                <a:effectLst/>
                <a:latin typeface="Arial" panose="020B0604020202020204" pitchFamily="34" charset="0"/>
              </a:rPr>
              <a:t> bağlı bir </a:t>
            </a:r>
            <a:r>
              <a:rPr lang="tr" b="0" i="0" u="none" strike="noStrike" baseline="0" dirty="0">
                <a:solidFill>
                  <a:srgbClr val="0B0080"/>
                </a:solidFill>
                <a:effectLst/>
                <a:latin typeface="Arial" panose="020B0604020202020204" pitchFamily="34" charset="0"/>
                <a:hlinkClick r:id="rId5" tooltip="Host (network)"/>
              </a:rPr>
              <a:t>ana bilgisayarın</a:t>
            </a:r>
            <a:r>
              <a:rPr lang="tr" b="0" i="0" u="none" baseline="0" dirty="0">
                <a:solidFill>
                  <a:srgbClr val="202122"/>
                </a:solidFill>
                <a:effectLst/>
                <a:latin typeface="Arial" panose="020B0604020202020204" pitchFamily="34" charset="0"/>
              </a:rPr>
              <a:t> </a:t>
            </a:r>
            <a:r>
              <a:rPr lang="tr" b="0" i="0" u="none" strike="noStrike" baseline="0" dirty="0">
                <a:solidFill>
                  <a:srgbClr val="0B0080"/>
                </a:solidFill>
                <a:effectLst/>
                <a:latin typeface="Arial" panose="020B0604020202020204" pitchFamily="34" charset="0"/>
                <a:hlinkClick r:id="rId6" tooltip="Network service"/>
              </a:rPr>
              <a:t>hizmetlerini</a:t>
            </a:r>
            <a:r>
              <a:rPr lang="tr" b="0" i="0" u="none" baseline="0" dirty="0">
                <a:solidFill>
                  <a:srgbClr val="202122"/>
                </a:solidFill>
                <a:effectLst/>
                <a:latin typeface="Arial" panose="020B0604020202020204" pitchFamily="34" charset="0"/>
              </a:rPr>
              <a:t> geçici veya süresiz olarak kesintiye uğratarak bir makineyi veya ağ kaynağını ilgili </a:t>
            </a:r>
            <a:r>
              <a:rPr lang="tr" b="0" i="0" u="none" strike="noStrike" baseline="0" dirty="0">
                <a:solidFill>
                  <a:srgbClr val="0B0080"/>
                </a:solidFill>
                <a:effectLst/>
                <a:latin typeface="Arial" panose="020B0604020202020204" pitchFamily="34" charset="0"/>
                <a:hlinkClick r:id="rId7" tooltip="User (computing)"/>
              </a:rPr>
              <a:t>kullanıcıları</a:t>
            </a:r>
            <a:r>
              <a:rPr lang="tr" b="0" i="0" u="none" baseline="0" dirty="0">
                <a:solidFill>
                  <a:srgbClr val="202122"/>
                </a:solidFill>
                <a:effectLst/>
                <a:latin typeface="Arial" panose="020B0604020202020204" pitchFamily="34" charset="0"/>
              </a:rPr>
              <a:t> için kullanılamaz hale getirmeye çalıştığı bir siber saldırıdır. Hizmet aksatma genellikle sistemlere aşırı yükleme yaparak meşru taleplerin bazılarının veya tümünün yerine getirilmesini önlemek amacıyla hedeflenen makine veya kaynağa çok yoğun miktarda gereksiz talep gönderilerek gerçekleştirilir.</a:t>
            </a:r>
            <a:r>
              <a:rPr lang="tr" b="0" i="0" u="none" strike="noStrike" baseline="30000" dirty="0">
                <a:solidFill>
                  <a:srgbClr val="0B0080"/>
                </a:solidFill>
                <a:effectLst/>
                <a:latin typeface="Arial" panose="020B0604020202020204" pitchFamily="34" charset="0"/>
                <a:hlinkClick r:id="rId8"/>
              </a:rPr>
              <a:t>[1]</a:t>
            </a:r>
            <a:endParaRPr lang="tr" b="0" i="0" dirty="0">
              <a:solidFill>
                <a:srgbClr val="202122"/>
              </a:solidFill>
              <a:effectLst/>
              <a:latin typeface="Arial" panose="020B0604020202020204" pitchFamily="34" charset="0"/>
            </a:endParaRPr>
          </a:p>
          <a:p>
            <a:pPr algn="l" rtl="0"/>
            <a:r>
              <a:rPr lang="tr" b="1" i="0" u="none" baseline="0" dirty="0">
                <a:solidFill>
                  <a:srgbClr val="202122"/>
                </a:solidFill>
                <a:effectLst/>
                <a:latin typeface="Arial" panose="020B0604020202020204" pitchFamily="34" charset="0"/>
              </a:rPr>
              <a:t>Dağıtık hizmet aksatma saldırısında (DDoS saldırısı)</a:t>
            </a:r>
            <a:r>
              <a:rPr lang="tr" b="0" i="0" u="none" baseline="0" dirty="0">
                <a:solidFill>
                  <a:srgbClr val="202122"/>
                </a:solidFill>
                <a:effectLst/>
                <a:latin typeface="Arial" panose="020B0604020202020204" pitchFamily="34" charset="0"/>
              </a:rPr>
              <a:t>, mağdurun sistemini felç eden trafik birçok farklı kaynaktan gelir. Bu, tek bir kaynağı bloke ederek saldırıyı durdurmayı tamamen imkansız hale getirir.</a:t>
            </a:r>
          </a:p>
          <a:p>
            <a:pPr algn="l" rtl="0"/>
            <a:r>
              <a:rPr lang="tr" b="0" i="0" u="none" baseline="0" dirty="0">
                <a:solidFill>
                  <a:srgbClr val="202122"/>
                </a:solidFill>
                <a:effectLst/>
                <a:latin typeface="Arial" panose="020B0604020202020204" pitchFamily="34" charset="0"/>
              </a:rPr>
              <a:t>Bir DoS veya DDoS saldırısı, bir mağazanın giriş kapısını dolduran bir grup insanın meşru müşterilerin girmesini zorlaştırarak ticareti bozmasına benzer.</a:t>
            </a:r>
          </a:p>
          <a:p>
            <a:pPr algn="l" rtl="0"/>
            <a:r>
              <a:rPr lang="tr" b="0" i="0" u="none" baseline="0" dirty="0">
                <a:solidFill>
                  <a:srgbClr val="202122"/>
                </a:solidFill>
                <a:effectLst/>
                <a:latin typeface="Arial" panose="020B0604020202020204" pitchFamily="34" charset="0"/>
              </a:rPr>
              <a:t>DoS saldırılarının failleri genellikle bankalar veya </a:t>
            </a:r>
            <a:r>
              <a:rPr lang="tr" b="0" i="0" u="none" strike="noStrike" baseline="0" dirty="0">
                <a:solidFill>
                  <a:srgbClr val="0B0080"/>
                </a:solidFill>
                <a:effectLst/>
                <a:latin typeface="Arial" panose="020B0604020202020204" pitchFamily="34" charset="0"/>
                <a:hlinkClick r:id="rId9" tooltip="Credit card"/>
              </a:rPr>
              <a:t>kredi kartı</a:t>
            </a:r>
            <a:r>
              <a:rPr lang="tr" b="0" i="0" u="none" baseline="0" dirty="0">
                <a:solidFill>
                  <a:srgbClr val="202122"/>
                </a:solidFill>
                <a:effectLst/>
                <a:latin typeface="Arial" panose="020B0604020202020204" pitchFamily="34" charset="0"/>
              </a:rPr>
              <a:t> </a:t>
            </a:r>
            <a:r>
              <a:rPr lang="tr" b="0" i="0" u="none" strike="noStrike" baseline="0" dirty="0">
                <a:solidFill>
                  <a:srgbClr val="0B0080"/>
                </a:solidFill>
                <a:effectLst/>
                <a:latin typeface="Arial" panose="020B0604020202020204" pitchFamily="34" charset="0"/>
                <a:hlinkClick r:id="rId10" tooltip="Payment gateway"/>
              </a:rPr>
              <a:t>ödeme ağ geçitleri</a:t>
            </a:r>
            <a:r>
              <a:rPr lang="tr" b="0" i="0" u="none" baseline="0" dirty="0">
                <a:solidFill>
                  <a:srgbClr val="202122"/>
                </a:solidFill>
                <a:effectLst/>
                <a:latin typeface="Arial" panose="020B0604020202020204" pitchFamily="34" charset="0"/>
              </a:rPr>
              <a:t> gibi yüksek profilli </a:t>
            </a:r>
            <a:r>
              <a:rPr lang="tr" b="0" i="0" u="none" strike="noStrike" baseline="0" dirty="0">
                <a:solidFill>
                  <a:srgbClr val="0B0080"/>
                </a:solidFill>
                <a:effectLst/>
                <a:latin typeface="Arial" panose="020B0604020202020204" pitchFamily="34" charset="0"/>
                <a:hlinkClick r:id="rId11" tooltip="Web server"/>
              </a:rPr>
              <a:t>İnternet sunucularında</a:t>
            </a:r>
            <a:r>
              <a:rPr lang="tr" b="0" i="0" u="none" baseline="0" dirty="0">
                <a:solidFill>
                  <a:srgbClr val="202122"/>
                </a:solidFill>
                <a:effectLst/>
                <a:latin typeface="Arial" panose="020B0604020202020204" pitchFamily="34" charset="0"/>
              </a:rPr>
              <a:t> barındırılan siteleri veya hizmetleri hedef alır. Saldırganlar </a:t>
            </a:r>
            <a:r>
              <a:rPr lang="tr" b="0" i="0" u="none" strike="noStrike" baseline="0" dirty="0">
                <a:solidFill>
                  <a:srgbClr val="0B0080"/>
                </a:solidFill>
                <a:effectLst/>
                <a:latin typeface="Arial" panose="020B0604020202020204" pitchFamily="34" charset="0"/>
                <a:hlinkClick r:id="rId12" tooltip="Revenge"/>
              </a:rPr>
              <a:t>intikam</a:t>
            </a:r>
            <a:r>
              <a:rPr lang="tr" b="0" i="0" u="none" baseline="0" dirty="0">
                <a:solidFill>
                  <a:srgbClr val="202122"/>
                </a:solidFill>
                <a:effectLst/>
                <a:latin typeface="Arial" panose="020B0604020202020204" pitchFamily="34" charset="0"/>
              </a:rPr>
              <a:t>, </a:t>
            </a:r>
            <a:r>
              <a:rPr lang="tr" b="0" i="0" u="none" strike="noStrike" baseline="0" dirty="0">
                <a:solidFill>
                  <a:srgbClr val="0B0080"/>
                </a:solidFill>
                <a:effectLst/>
                <a:latin typeface="Arial" panose="020B0604020202020204" pitchFamily="34" charset="0"/>
                <a:hlinkClick r:id="rId13" tooltip="Blackmail"/>
              </a:rPr>
              <a:t>şantaj</a:t>
            </a:r>
            <a:r>
              <a:rPr lang="tr" b="0" i="0" u="none" strike="noStrike" baseline="30000" dirty="0">
                <a:solidFill>
                  <a:srgbClr val="0B0080"/>
                </a:solidFill>
                <a:effectLst/>
                <a:latin typeface="Arial" panose="020B0604020202020204" pitchFamily="34" charset="0"/>
                <a:hlinkClick r:id="rId8"/>
              </a:rPr>
              <a:t>[2][3][4]</a:t>
            </a:r>
            <a:r>
              <a:rPr lang="tr" b="0" i="0" u="none" baseline="0" dirty="0">
                <a:solidFill>
                  <a:srgbClr val="202122"/>
                </a:solidFill>
                <a:effectLst/>
                <a:latin typeface="Arial" panose="020B0604020202020204" pitchFamily="34" charset="0"/>
              </a:rPr>
              <a:t> ve </a:t>
            </a:r>
            <a:r>
              <a:rPr lang="tr" b="0" i="0" u="none" strike="noStrike" baseline="0" dirty="0">
                <a:solidFill>
                  <a:srgbClr val="0B0080"/>
                </a:solidFill>
                <a:effectLst/>
                <a:latin typeface="Arial" panose="020B0604020202020204" pitchFamily="34" charset="0"/>
                <a:hlinkClick r:id="rId14" tooltip="Activism"/>
              </a:rPr>
              <a:t>aktivizm</a:t>
            </a:r>
            <a:r>
              <a:rPr lang="tr" b="0" i="0" u="none" strike="noStrike" baseline="30000" dirty="0">
                <a:solidFill>
                  <a:srgbClr val="0B0080"/>
                </a:solidFill>
                <a:effectLst/>
                <a:latin typeface="Arial" panose="020B0604020202020204" pitchFamily="34" charset="0"/>
                <a:hlinkClick r:id="rId14" tooltip="Activism"/>
              </a:rPr>
              <a:t>[5]</a:t>
            </a:r>
            <a:r>
              <a:rPr lang="tr" b="0" i="0" u="none" baseline="0" dirty="0">
                <a:solidFill>
                  <a:srgbClr val="202122"/>
                </a:solidFill>
                <a:effectLst/>
                <a:latin typeface="Arial" panose="020B0604020202020204" pitchFamily="34" charset="0"/>
              </a:rPr>
              <a:t> amacıyla bu saldırıları gerçekleştirebilirler.</a:t>
            </a:r>
          </a:p>
          <a:p>
            <a:pPr marL="0" indent="0" algn="l" rtl="0">
              <a:buFont typeface="Arial" panose="020B0604020202020204" pitchFamily="34" charset="0"/>
              <a:buNone/>
            </a:pPr>
            <a:endParaRPr lang="tr"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pPr algn="l" rtl="0"/>
            <a:fld id="{C517488A-2FD4-4187-AAA7-AE40009BFB6A}" type="slidenum">
              <a:rPr/>
              <a:pPr algn="l" rtl="0"/>
              <a:t>60</a:t>
            </a:fld>
            <a:endParaRPr lang="tr" altLang="en-US"/>
          </a:p>
        </p:txBody>
      </p:sp>
    </p:spTree>
    <p:extLst>
      <p:ext uri="{BB962C8B-B14F-4D97-AF65-F5344CB8AC3E}">
        <p14:creationId xmlns:p14="http://schemas.microsoft.com/office/powerpoint/2010/main" val="1875845710"/>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tr" b="0" i="0" u="none" baseline="0" dirty="0">
                <a:solidFill>
                  <a:srgbClr val="585858"/>
                </a:solidFill>
                <a:effectLst/>
                <a:latin typeface="Arial" panose="020B0604020202020204" pitchFamily="34" charset="0"/>
              </a:rPr>
              <a:t>Botnetler, İnternetin en ağır yük çeken unsurlarıdır. İnternet sitelerinin faaliyetlerine devam etmesini sağlamak için bir dizi tekrarlayan görevi yerine getiren bağlı bilgisayarlardır. Çoğunlukla İnternet Üzerinden Sohbet (IRC) ile bağlantılı olarak kullanılırlar. Bu tür botnetler tamamen yasaldır ve hatta İnternette sorunsuz bir kullanıcı deneyimi sağlamak için faydalıdır.</a:t>
            </a:r>
          </a:p>
          <a:p>
            <a:pPr algn="l" rtl="0"/>
            <a:endParaRPr lang="tr" b="0" i="0" dirty="0">
              <a:solidFill>
                <a:srgbClr val="585858"/>
              </a:solidFill>
              <a:effectLst/>
              <a:latin typeface="Arial" panose="020B0604020202020204" pitchFamily="34" charset="0"/>
            </a:endParaRPr>
          </a:p>
          <a:p>
            <a:pPr algn="l" rtl="0"/>
            <a:r>
              <a:rPr lang="tr" b="0" i="0" u="none" baseline="0" dirty="0">
                <a:solidFill>
                  <a:srgbClr val="585858"/>
                </a:solidFill>
                <a:effectLst/>
                <a:latin typeface="Arial" panose="020B0604020202020204" pitchFamily="34" charset="0"/>
              </a:rPr>
              <a:t>Dikkat etmeniz gereken şey yasa dışı ve kötü amaçlı botnetlerdir. Botnetler kötü amaçlı bir kodla makinenize erişim sağlar. Bazı durumlarda makineniz doğrudan saldırıya uğrarken, diğer durumlarda "örümcek" olarak bilinen, İnternette güvenlik açıklarından yararlanmak için gezinen bir program saldırıyı otomatik olarak gerçekleştirir.</a:t>
            </a:r>
          </a:p>
          <a:p>
            <a:pPr algn="l" rtl="0"/>
            <a:endParaRPr lang="tr" b="0" i="0" dirty="0">
              <a:solidFill>
                <a:srgbClr val="585858"/>
              </a:solidFill>
              <a:effectLst/>
              <a:latin typeface="Arial" panose="020B0604020202020204" pitchFamily="34" charset="0"/>
            </a:endParaRPr>
          </a:p>
          <a:p>
            <a:pPr algn="l" rtl="0"/>
            <a:r>
              <a:rPr lang="tr" b="0" i="0" u="none" baseline="0" dirty="0">
                <a:solidFill>
                  <a:srgbClr val="585858"/>
                </a:solidFill>
                <a:effectLst/>
                <a:latin typeface="Arial" panose="020B0604020202020204" pitchFamily="34" charset="0"/>
              </a:rPr>
              <a:t>Çoğu zaman bir botnetin yapmak istediği şey bilgisayarınızı ağına eklemektir. Bu genellikle </a:t>
            </a:r>
            <a:r>
              <a:rPr lang="tr" b="0" i="0" u="none" strike="noStrike" baseline="0" dirty="0">
                <a:solidFill>
                  <a:srgbClr val="0089C6"/>
                </a:solidFill>
                <a:effectLst/>
                <a:latin typeface="Arial" panose="020B0604020202020204" pitchFamily="34" charset="0"/>
                <a:hlinkClick r:id="rId3"/>
              </a:rPr>
              <a:t>fark ettirmeden bir dosya indirilmesini</a:t>
            </a:r>
            <a:r>
              <a:rPr lang="tr" b="0" i="0" u="none" baseline="0" dirty="0">
                <a:solidFill>
                  <a:srgbClr val="585858"/>
                </a:solidFill>
                <a:effectLst/>
                <a:latin typeface="Arial" panose="020B0604020202020204" pitchFamily="34" charset="0"/>
              </a:rPr>
              <a:t> sağlayarak veya bilgisayarınıza </a:t>
            </a:r>
            <a:r>
              <a:rPr lang="tr" b="0" i="0" u="none" strike="noStrike" baseline="0" dirty="0">
                <a:solidFill>
                  <a:srgbClr val="0089C6"/>
                </a:solidFill>
                <a:effectLst/>
                <a:latin typeface="Arial" panose="020B0604020202020204" pitchFamily="34" charset="0"/>
                <a:hlinkClick r:id="rId4"/>
              </a:rPr>
              <a:t>bir Truva atı yüklemeniz için sizi kandırarak</a:t>
            </a:r>
            <a:r>
              <a:rPr lang="tr" b="0" i="0" u="none" baseline="0" dirty="0">
                <a:solidFill>
                  <a:srgbClr val="585858"/>
                </a:solidFill>
                <a:effectLst/>
                <a:latin typeface="Arial" panose="020B0604020202020204" pitchFamily="34" charset="0"/>
              </a:rPr>
              <a:t> gerçekleşir. Yazılım indirildikten sonra, botnet artık ana bilgisayarıyla iletişime geçecek ve her şeyin hazır olduğunu bildirecektir. Artık bilgisayarınız, telefonunuz veya tabletiniz tamamen botneti oluşturan kişinin kontrolü altında.</a:t>
            </a:r>
          </a:p>
          <a:p>
            <a:pPr marL="0" indent="0" algn="l" rtl="0">
              <a:buFont typeface="Arial" panose="020B0604020202020204" pitchFamily="34" charset="0"/>
              <a:buNone/>
            </a:pPr>
            <a:endParaRPr lang="tr" sz="1200" kern="1200" dirty="0">
              <a:solidFill>
                <a:schemeClr val="tx1"/>
              </a:solidFill>
              <a:latin typeface="+mn-lt"/>
              <a:ea typeface="MS PGothic" pitchFamily="34" charset="-128"/>
              <a:cs typeface="ＭＳ Ｐゴシック" charset="0"/>
            </a:endParaRPr>
          </a:p>
          <a:p>
            <a:pPr algn="l" rtl="0"/>
            <a:r>
              <a:rPr lang="tr" b="0" i="0" u="none" baseline="0" dirty="0">
                <a:solidFill>
                  <a:srgbClr val="585858"/>
                </a:solidFill>
                <a:effectLst/>
                <a:latin typeface="Arial" panose="020B0604020202020204" pitchFamily="34" charset="0"/>
              </a:rPr>
              <a:t>Botnet sahibi bilgisayarınızın kontrolünü ele geçirdikten sonra, genellikle makinenizi diğer kötü amaçlı görevleri yerine getirmek için kullanır. Botnetler tarafından yürütülen yaygın görevler şunları içerir:</a:t>
            </a:r>
          </a:p>
          <a:p>
            <a:pPr algn="l" rtl="0">
              <a:buFont typeface="Arial" panose="020B0604020202020204" pitchFamily="34" charset="0"/>
              <a:buChar char="•"/>
            </a:pPr>
            <a:r>
              <a:rPr lang="tr" b="0" i="0" u="none" baseline="0" dirty="0">
                <a:solidFill>
                  <a:srgbClr val="585858"/>
                </a:solidFill>
                <a:effectLst/>
                <a:latin typeface="Arial" panose="020B0604020202020204" pitchFamily="34" charset="0"/>
              </a:rPr>
              <a:t>İnternet sitelerini kapatmak amacıyla dağıtık hizmet aksatma (DDoS) saldırılarına yardımcı olmak için makinenizin gücünü kullanmak.</a:t>
            </a:r>
          </a:p>
          <a:p>
            <a:pPr algn="l" rtl="0">
              <a:buFont typeface="Arial" panose="020B0604020202020204" pitchFamily="34" charset="0"/>
              <a:buChar char="•"/>
            </a:pPr>
            <a:r>
              <a:rPr lang="tr" b="0" i="0" u="none" baseline="0" dirty="0">
                <a:solidFill>
                  <a:srgbClr val="585858"/>
                </a:solidFill>
                <a:effectLst/>
                <a:latin typeface="Arial" panose="020B0604020202020204" pitchFamily="34" charset="0"/>
              </a:rPr>
              <a:t>Milyonlarca İnternet kullanıcısına istenmeyen e-posta göndermek.</a:t>
            </a:r>
          </a:p>
          <a:p>
            <a:pPr algn="l" rtl="0">
              <a:buFont typeface="Arial" panose="020B0604020202020204" pitchFamily="34" charset="0"/>
              <a:buChar char="•"/>
            </a:pPr>
            <a:r>
              <a:rPr lang="tr" b="0" i="0" u="none" baseline="0" dirty="0">
                <a:solidFill>
                  <a:srgbClr val="585858"/>
                </a:solidFill>
                <a:effectLst/>
                <a:latin typeface="Arial" panose="020B0604020202020204" pitchFamily="34" charset="0"/>
              </a:rPr>
              <a:t>Mali kazanç için bir üçüncü taraf İnternet sitesinde sahte İnternet trafiği oluşturmak.</a:t>
            </a:r>
          </a:p>
          <a:p>
            <a:pPr algn="l" rtl="0">
              <a:buFont typeface="Arial" panose="020B0604020202020204" pitchFamily="34" charset="0"/>
              <a:buChar char="•"/>
            </a:pPr>
            <a:r>
              <a:rPr lang="tr" b="0" i="0" u="none" baseline="0" dirty="0">
                <a:solidFill>
                  <a:srgbClr val="585858"/>
                </a:solidFill>
                <a:effectLst/>
                <a:latin typeface="Arial" panose="020B0604020202020204" pitchFamily="34" charset="0"/>
              </a:rPr>
              <a:t>Özellikle size yönelik olarak gösterilen İnternet tarayıcınızdaki afiş reklamları değiştirmek.</a:t>
            </a:r>
          </a:p>
          <a:p>
            <a:pPr algn="l" rtl="0">
              <a:buFont typeface="Arial" panose="020B0604020202020204" pitchFamily="34" charset="0"/>
              <a:buChar char="•"/>
            </a:pPr>
            <a:r>
              <a:rPr lang="tr" b="0" i="0" u="none" baseline="0" dirty="0">
                <a:solidFill>
                  <a:srgbClr val="585858"/>
                </a:solidFill>
                <a:effectLst/>
                <a:latin typeface="Arial" panose="020B0604020202020204" pitchFamily="34" charset="0"/>
              </a:rPr>
              <a:t>Sahte bir casus yazılım önleme paketi aracılığıyla botnetin kaldırılması için ödeme yapmanızı sağlamak üzere tasarlanmış açılır reklamlar.</a:t>
            </a:r>
          </a:p>
          <a:p>
            <a:pPr algn="l" rtl="0"/>
            <a:r>
              <a:rPr lang="tr" b="0" i="0" u="none" baseline="0" dirty="0">
                <a:solidFill>
                  <a:srgbClr val="585858"/>
                </a:solidFill>
                <a:effectLst/>
                <a:latin typeface="Arial" panose="020B0604020202020204" pitchFamily="34" charset="0"/>
              </a:rPr>
              <a:t>Kısacası, bir botnet, botnetlerin yaptığı şeyleri yapmak için bilgisayarınıza saldırır: Sıradan görevleri daha hızlı ve daha iyi bir şekilde gerçekleştirmek.</a:t>
            </a:r>
          </a:p>
          <a:p>
            <a:pPr marL="0" indent="0" algn="l" rtl="0">
              <a:buFont typeface="Arial" panose="020B0604020202020204" pitchFamily="34" charset="0"/>
              <a:buNone/>
            </a:pPr>
            <a:endParaRPr lang="tr"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pPr algn="l" rtl="0"/>
            <a:fld id="{C517488A-2FD4-4187-AAA7-AE40009BFB6A}" type="slidenum">
              <a:rPr/>
              <a:pPr algn="l" rtl="0"/>
              <a:t>61</a:t>
            </a:fld>
            <a:endParaRPr lang="tr" altLang="en-US"/>
          </a:p>
        </p:txBody>
      </p:sp>
    </p:spTree>
    <p:extLst>
      <p:ext uri="{BB962C8B-B14F-4D97-AF65-F5344CB8AC3E}">
        <p14:creationId xmlns:p14="http://schemas.microsoft.com/office/powerpoint/2010/main" val="2822964695"/>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l" rtl="0">
              <a:buFont typeface="Arial" panose="020B0604020202020204" pitchFamily="34" charset="0"/>
              <a:buNone/>
            </a:pPr>
            <a:r>
              <a:rPr lang="tr" b="0" i="0" u="none" baseline="0" dirty="0"/>
              <a:t>Botnetin nasıl kurulduğu ve hedefli saldırılar düzenlemek için bir hizmet olarak nasıl sunulabildiği resimde gösterilmektedir.</a:t>
            </a:r>
          </a:p>
          <a:p>
            <a:pPr marL="0" indent="0" algn="l" rtl="0">
              <a:buFont typeface="Arial" panose="020B0604020202020204" pitchFamily="34" charset="0"/>
              <a:buNone/>
            </a:pPr>
            <a:endParaRPr lang="tr" sz="1200" kern="1200" dirty="0">
              <a:solidFill>
                <a:schemeClr val="tx1"/>
              </a:solidFill>
              <a:latin typeface="+mn-lt"/>
              <a:ea typeface="MS PGothic" pitchFamily="34" charset="-128"/>
              <a:cs typeface="ＭＳ Ｐゴシック" charset="0"/>
            </a:endParaRPr>
          </a:p>
          <a:p>
            <a:pPr marL="0" indent="0" algn="l" rtl="0">
              <a:buFont typeface="Arial" panose="020B0604020202020204" pitchFamily="34" charset="0"/>
              <a:buNone/>
            </a:pPr>
            <a:r>
              <a:rPr lang="tr" sz="1200" b="0" i="0" u="none" kern="1200" baseline="0" dirty="0">
                <a:solidFill>
                  <a:schemeClr val="tx1"/>
                </a:solidFill>
                <a:latin typeface="+mn-lt"/>
                <a:ea typeface="MS PGothic" pitchFamily="34" charset="-128"/>
                <a:cs typeface="ＭＳ Ｐゴシック" charset="0"/>
              </a:rPr>
              <a:t>1) Bilgisayar korsanı, birkaç makineye (binlerce veya milyonlarca olabilir) kötü amaçlı bir yazılım yerleştirmek için bir yöntem oluşturur. Kullanıcılar bu yazılımın makinelerinde mevcut olduğuna dair çok az bilgiye sahiptir ve normalde iyi korunmayan veya yamalı bilgisayarlara saldırı düzenlenir.</a:t>
            </a:r>
          </a:p>
          <a:p>
            <a:pPr marL="0" indent="0" algn="l" rtl="0">
              <a:buFont typeface="Arial" panose="020B0604020202020204" pitchFamily="34" charset="0"/>
              <a:buNone/>
            </a:pPr>
            <a:endParaRPr lang="tr" sz="1200" kern="1200" dirty="0">
              <a:solidFill>
                <a:schemeClr val="tx1"/>
              </a:solidFill>
              <a:latin typeface="+mn-lt"/>
              <a:ea typeface="MS PGothic" pitchFamily="34" charset="-128"/>
              <a:cs typeface="ＭＳ Ｐゴシック" charset="0"/>
            </a:endParaRPr>
          </a:p>
          <a:p>
            <a:pPr marL="0" indent="0" algn="l" rtl="0">
              <a:buFont typeface="Arial" panose="020B0604020202020204" pitchFamily="34" charset="0"/>
              <a:buNone/>
            </a:pPr>
            <a:r>
              <a:rPr lang="tr" sz="1200" b="0" i="0" u="none" kern="1200" baseline="0" dirty="0">
                <a:solidFill>
                  <a:schemeClr val="tx1"/>
                </a:solidFill>
                <a:latin typeface="+mn-lt"/>
                <a:ea typeface="MS PGothic" pitchFamily="34" charset="-128"/>
                <a:cs typeface="ＭＳ Ｐゴシック" charset="0"/>
              </a:rPr>
              <a:t>2) Kötü amaçlı yazılım makineye girdikten sonra, saldırganlar ihtiyaç duyduklarında bu makineler üzerinde kontrole sahip olurlar. Bazı makineler çevrim dışı olabilir ve bu nedenle işe yaramaz hale gelebilir, ancak operasyonun ölçeği öyle büyüktür ki makinelerin %25-50'ini kaybetmeleri halinde bile, hala binlercesi saldırganların hizmetindedir.</a:t>
            </a:r>
          </a:p>
          <a:p>
            <a:pPr marL="0" indent="0" algn="l" rtl="0">
              <a:buFont typeface="Arial" panose="020B0604020202020204" pitchFamily="34" charset="0"/>
              <a:buNone/>
            </a:pPr>
            <a:endParaRPr lang="tr" sz="1200" kern="1200" dirty="0">
              <a:solidFill>
                <a:schemeClr val="tx1"/>
              </a:solidFill>
              <a:latin typeface="+mn-lt"/>
              <a:ea typeface="MS PGothic" pitchFamily="34" charset="-128"/>
              <a:cs typeface="ＭＳ Ｐゴシック" charset="0"/>
            </a:endParaRPr>
          </a:p>
          <a:p>
            <a:pPr marL="0" indent="0" algn="l" rtl="0">
              <a:buFont typeface="Arial" panose="020B0604020202020204" pitchFamily="34" charset="0"/>
              <a:buNone/>
            </a:pPr>
            <a:r>
              <a:rPr lang="tr" sz="1200" b="0" i="0" u="none" kern="1200" baseline="0" dirty="0">
                <a:solidFill>
                  <a:schemeClr val="tx1"/>
                </a:solidFill>
                <a:latin typeface="+mn-lt"/>
                <a:ea typeface="MS PGothic" pitchFamily="34" charset="-128"/>
                <a:cs typeface="ＭＳ Ｐゴシック" charset="0"/>
              </a:rPr>
              <a:t>3) Sistemlerinin veya İnternetteki varlıklarının 7/24 çalışır durumda olmasına ihtiyaç duyan son kullanıcıdan (bir banka, şirket veya çevrim içi bir kumar şirketi olabilir) bir talepte bulunurlar. Kaynağı veya İnternet sitesini kapatmak için botneti kullanmakla tehdit ederek ticaret yapmalarını ve para kazanmalarını engellerler. Ayrıca bu, müşterilerinin onlara olan güvenini yitirmesine neden olabilir.</a:t>
            </a:r>
          </a:p>
          <a:p>
            <a:pPr marL="0" indent="0" algn="l" rtl="0">
              <a:buFont typeface="Arial" panose="020B0604020202020204" pitchFamily="34" charset="0"/>
              <a:buNone/>
            </a:pPr>
            <a:endParaRPr lang="tr" sz="1200" kern="1200" dirty="0">
              <a:solidFill>
                <a:schemeClr val="tx1"/>
              </a:solidFill>
              <a:latin typeface="+mn-lt"/>
              <a:ea typeface="MS PGothic" pitchFamily="34" charset="-128"/>
              <a:cs typeface="ＭＳ Ｐゴシック" charset="0"/>
            </a:endParaRPr>
          </a:p>
          <a:p>
            <a:pPr marL="0" indent="0" algn="l" rtl="0">
              <a:buFont typeface="Arial" panose="020B0604020202020204" pitchFamily="34" charset="0"/>
              <a:buNone/>
            </a:pPr>
            <a:r>
              <a:rPr lang="tr" sz="1200" b="0" i="0" u="none" kern="1200" baseline="0" dirty="0">
                <a:solidFill>
                  <a:schemeClr val="tx1"/>
                </a:solidFill>
                <a:latin typeface="+mn-lt"/>
                <a:ea typeface="MS PGothic" pitchFamily="34" charset="-128"/>
                <a:cs typeface="ＭＳ Ｐゴシック" charset="0"/>
              </a:rPr>
              <a:t>4) İstediklerini alamazlarsa, zombi bilgisayarlara bazı eylemleri gerçekleştirmeleri için bir komut gönderirler. Binlerce istenmeyen e-posta gönderebilir veya İnternet sunucusuna gerçek talepler gönderip aşırı yüklenmesine ve çökmesine neden olabilirler.</a:t>
            </a:r>
          </a:p>
          <a:p>
            <a:pPr marL="0" indent="0" algn="l" rtl="0">
              <a:buFont typeface="Arial" panose="020B0604020202020204" pitchFamily="34" charset="0"/>
              <a:buNone/>
            </a:pPr>
            <a:endParaRPr lang="tr" sz="1200" kern="1200" dirty="0">
              <a:solidFill>
                <a:schemeClr val="tx1"/>
              </a:solidFill>
              <a:latin typeface="+mn-lt"/>
              <a:ea typeface="MS PGothic" pitchFamily="34" charset="-128"/>
              <a:cs typeface="ＭＳ Ｐゴシック" charset="0"/>
            </a:endParaRPr>
          </a:p>
          <a:p>
            <a:pPr marL="0" indent="0" algn="l" rtl="0">
              <a:buFont typeface="Arial" panose="020B0604020202020204" pitchFamily="34" charset="0"/>
              <a:buNone/>
            </a:pPr>
            <a:r>
              <a:rPr lang="tr" sz="1200" b="0" i="0" u="none" kern="1200" baseline="0" dirty="0">
                <a:solidFill>
                  <a:schemeClr val="tx1"/>
                </a:solidFill>
                <a:latin typeface="+mn-lt"/>
                <a:ea typeface="MS PGothic" pitchFamily="34" charset="-128"/>
                <a:cs typeface="ＭＳ Ｐゴシック" charset="0"/>
              </a:rPr>
              <a:t>Aslında talepte bulunmadan önce yapabilecekleri şeyleri göstermek için bunu daha az kritik bir anda yapmış olabilirler.</a:t>
            </a:r>
            <a:endParaRPr lang="tr"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pPr algn="l" rtl="0"/>
            <a:fld id="{C517488A-2FD4-4187-AAA7-AE40009BFB6A}" type="slidenum">
              <a:rPr/>
              <a:pPr algn="l" rtl="0"/>
              <a:t>62</a:t>
            </a:fld>
            <a:endParaRPr lang="tr" altLang="en-US"/>
          </a:p>
        </p:txBody>
      </p:sp>
    </p:spTree>
    <p:extLst>
      <p:ext uri="{BB962C8B-B14F-4D97-AF65-F5344CB8AC3E}">
        <p14:creationId xmlns:p14="http://schemas.microsoft.com/office/powerpoint/2010/main" val="77711887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tr" b="0" i="0" u="none" baseline="0" dirty="0"/>
              <a:t>Bilgi toplumu, bilginin yaratılması, dağıtılması, kullanılması, bütünleştirilmesi ve manipüle edilmesinin önemli ekonomik, siyasi ve kültürel faaliyetler olduğu bir toplumdur. Başlıca itici güçleri, bir bilgi patlamasına neden olan ve ekonomi, eğitim, sağlık, savaş, yönetim ve demokrasi dahil olmak üzere sosyal örgütlenmenin tüm yönlerini derinden etkileyen ve değiştiren dijital bilgi ve iletişim teknolojileridir. Bu toplum biçimine katılma imkanına sahip kişiler bazen dijital vatandaşlar olarak adlandırılır. Bu, insanların toplumun yeni bir aşamasına girdiğini gösteren birçok etiketten biridir. (</a:t>
            </a:r>
            <a:r>
              <a:rPr lang="tr" b="0" i="1" u="none" baseline="0" dirty="0"/>
              <a:t>Hilbert, M. (2015). Digital Technology and Social Change, Beniger, James R. (1986). The Control Revolution: Technological and Economic Origins of the Information Society</a:t>
            </a:r>
            <a:r>
              <a:rPr lang="tr" b="0" i="0" u="none" baseline="0" dirty="0"/>
              <a:t>).</a:t>
            </a:r>
            <a:endParaRPr lang="tr" altLang="en-US" dirty="0"/>
          </a:p>
          <a:p>
            <a:pPr marL="0" marR="0" lvl="0" indent="0" algn="l" defTabSz="457200" rtl="0" eaLnBrk="1" fontAlgn="auto" latinLnBrk="0" hangingPunct="1">
              <a:lnSpc>
                <a:spcPct val="100000"/>
              </a:lnSpc>
              <a:spcBef>
                <a:spcPts val="0"/>
              </a:spcBef>
              <a:spcAft>
                <a:spcPts val="0"/>
              </a:spcAft>
              <a:buClrTx/>
              <a:buSzTx/>
              <a:buFontTx/>
              <a:buNone/>
              <a:tabLst/>
              <a:defRPr/>
            </a:pPr>
            <a:endParaRPr lang="tr"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pPr algn="l" rtl="0"/>
            <a:fld id="{C517488A-2FD4-4187-AAA7-AE40009BFB6A}" type="slidenum">
              <a:rPr/>
              <a:pPr algn="l" rtl="0"/>
              <a:t>6</a:t>
            </a:fld>
            <a:endParaRPr lang="tr" altLang="en-US"/>
          </a:p>
        </p:txBody>
      </p:sp>
    </p:spTree>
    <p:extLst>
      <p:ext uri="{BB962C8B-B14F-4D97-AF65-F5344CB8AC3E}">
        <p14:creationId xmlns:p14="http://schemas.microsoft.com/office/powerpoint/2010/main" val="3842633381"/>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tr" sz="1800" b="0" i="0" u="none" strike="noStrike" baseline="0" dirty="0">
                <a:solidFill>
                  <a:srgbClr val="F04B56"/>
                </a:solidFill>
                <a:latin typeface="Roboto-Regular"/>
              </a:rPr>
              <a:t>Bu slaytta, sorunun ölçeği gösterilmektedir. 2018'de, daha önce bilinmeyen bir çoğaltma tekniği kullanılarak şimdiye kadar görülen en büyük iki DDoS saldırısı düzenlendi. </a:t>
            </a:r>
          </a:p>
          <a:p>
            <a:pPr algn="l" rtl="0"/>
            <a:r>
              <a:rPr lang="tr" sz="1800" b="0" i="0" u="none" strike="noStrike" baseline="0" dirty="0">
                <a:solidFill>
                  <a:srgbClr val="F04B56"/>
                </a:solidFill>
                <a:latin typeface="Roboto-Regular"/>
              </a:rPr>
              <a:t>Memcache, küçük rastgele veri yığınlarını depolamak için kullanılabilen açık kaynaklı bir uygulamadır ve amacı İnternet sitelerinin ve uygulamaların içeriği daha hızlı yüklemesine yardımcı olmaktır. Sosyal ağlar ve diğer çevrim içi kaynakların kullandığı GitHub en büyük çevrim içi geliştirici topluluğudur.</a:t>
            </a:r>
          </a:p>
          <a:p>
            <a:pPr algn="l" rtl="0"/>
            <a:r>
              <a:rPr lang="tr" sz="1800" b="0" i="0" u="none" strike="noStrike" baseline="0" dirty="0">
                <a:solidFill>
                  <a:srgbClr val="F04B56"/>
                </a:solidFill>
                <a:latin typeface="Roboto-Regular"/>
              </a:rPr>
              <a:t>Dünyanın en büyük sosyal ağı Facebook günde 500 terabayttan fazla veri alır (2017) (yaklaşık 21 TB/saat ve 0,35 TB/dakika).</a:t>
            </a:r>
          </a:p>
          <a:p>
            <a:pPr algn="l" rtl="0"/>
            <a:endParaRPr lang="tr" sz="1800" b="0" i="0" u="none" strike="noStrike" baseline="0" dirty="0">
              <a:solidFill>
                <a:srgbClr val="F04B56"/>
              </a:solidFill>
              <a:latin typeface="Roboto-Regular"/>
            </a:endParaRPr>
          </a:p>
          <a:p>
            <a:pPr algn="l" rtl="0"/>
            <a:endParaRPr lang="tr" sz="1800" b="0" i="0" u="none" strike="noStrike" baseline="0" dirty="0">
              <a:solidFill>
                <a:srgbClr val="F04B56"/>
              </a:solidFill>
              <a:latin typeface="Roboto-Regular"/>
            </a:endParaRPr>
          </a:p>
          <a:p>
            <a:pPr algn="l" rtl="0"/>
            <a:r>
              <a:rPr lang="tr" sz="1800" b="0" i="0" u="none" strike="noStrike" baseline="0" dirty="0">
                <a:solidFill>
                  <a:srgbClr val="F04B56"/>
                </a:solidFill>
                <a:latin typeface="Roboto-Regular"/>
              </a:rPr>
              <a:t>Bu DDoS saldırıları, bankalar gibi kritik altyapı parçaları da dahil olmak üzere kuruluşları felç ederek ve iş sürekliliğini sağlamak amacıyla azaltma kapasitelerini sürekli olarak artırmaya zorlayarak ciddi sonuçlara yol açar. Diğer içerik sağlayıcılar da bunu yaygın olarak kullanır.</a:t>
            </a:r>
            <a:endParaRPr lang="tr"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pPr algn="l" rtl="0"/>
            <a:fld id="{C517488A-2FD4-4187-AAA7-AE40009BFB6A}" type="slidenum">
              <a:rPr/>
              <a:pPr algn="l" rtl="0"/>
              <a:t>63</a:t>
            </a:fld>
            <a:endParaRPr lang="tr" altLang="en-US"/>
          </a:p>
        </p:txBody>
      </p:sp>
    </p:spTree>
    <p:extLst>
      <p:ext uri="{BB962C8B-B14F-4D97-AF65-F5344CB8AC3E}">
        <p14:creationId xmlns:p14="http://schemas.microsoft.com/office/powerpoint/2010/main" val="1983346748"/>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tr" sz="2800" b="0" i="0" u="none" baseline="0" dirty="0">
                <a:solidFill>
                  <a:srgbClr val="000000"/>
                </a:solidFill>
                <a:effectLst/>
                <a:latin typeface="HelveticaNeueETW01-55Rg"/>
              </a:rPr>
              <a:t>Ulusal Altyapı, bir ülkenin işlemesi için gerekli olan ve günlük yaşam faaliyetlerinin dayandığı tesisler, sistemler, sahalar, bilgiler, insanlar, ağlar ve süreçlerdir.  Aynı zamanda, temel hizmetlerin devam ettirilmesi için kritik olmayan, ancak halka yönelik potansiyel tehlike (örneğin sivil nükleer ve kimyasal sahalar) nedeniyle korunması gereken bazı işlevler, sahalar ve kuruluşları da içerir.</a:t>
            </a:r>
            <a:endParaRPr lang="tr" sz="1800" b="0" i="0" u="none" strike="noStrike" baseline="0" dirty="0">
              <a:solidFill>
                <a:srgbClr val="3D3D5F"/>
              </a:solidFill>
              <a:latin typeface="Roboto-Light"/>
            </a:endParaRPr>
          </a:p>
          <a:p>
            <a:pPr algn="l" rtl="0"/>
            <a:endParaRPr lang="tr" sz="1800" b="0" i="0" u="none" strike="noStrike" baseline="0" dirty="0">
              <a:solidFill>
                <a:srgbClr val="3D3D5F"/>
              </a:solidFill>
              <a:latin typeface="Roboto-Light"/>
            </a:endParaRPr>
          </a:p>
          <a:p>
            <a:pPr algn="l" rtl="0"/>
            <a:r>
              <a:rPr lang="tr" sz="1800" b="0" i="0" u="none" strike="noStrike" baseline="0" dirty="0">
                <a:solidFill>
                  <a:srgbClr val="3D3D5F"/>
                </a:solidFill>
                <a:latin typeface="Roboto-Light"/>
              </a:rPr>
              <a:t>Tahmin edilebileceği gibi, bu saldırılar ile bu bölümün önceki kısımlarında ele alınan bazı saldırı araçları arasında bir miktar örtüşme vardır; yani bu saldırılar</a:t>
            </a:r>
          </a:p>
          <a:p>
            <a:pPr algn="l" rtl="0"/>
            <a:r>
              <a:rPr lang="tr" sz="1800" b="0" i="0" u="none" strike="noStrike" baseline="0" dirty="0">
                <a:solidFill>
                  <a:srgbClr val="3D3D5F"/>
                </a:solidFill>
                <a:latin typeface="Roboto-Light"/>
              </a:rPr>
              <a:t>DDoS veya kripto yazılımları içerebilir, ancak bu vakalarda, birincil amacın altyapının kendisine saldırmak olduğu saldırılara odaklanmaktadır.</a:t>
            </a:r>
          </a:p>
          <a:p>
            <a:pPr algn="l" rtl="0"/>
            <a:endParaRPr lang="tr" sz="1800" b="0" i="0" u="none" strike="noStrike" kern="1200" baseline="0" dirty="0">
              <a:solidFill>
                <a:srgbClr val="3D3D5F"/>
              </a:solidFill>
              <a:latin typeface="Roboto-Light"/>
              <a:ea typeface="MS PGothic" pitchFamily="34" charset="-128"/>
              <a:cs typeface="ＭＳ Ｐゴシック" charset="0"/>
            </a:endParaRPr>
          </a:p>
          <a:p>
            <a:pPr algn="l" rtl="0"/>
            <a:r>
              <a:rPr lang="tr" sz="1800" b="0" i="0" u="none" strike="noStrike" baseline="0" dirty="0">
                <a:solidFill>
                  <a:srgbClr val="3D3D5F"/>
                </a:solidFill>
                <a:latin typeface="Roboto-Light"/>
              </a:rPr>
              <a:t>Mali getiri elde etmeyi amaçlayan suçluların bu altyapılara yönelik saldırıları olası değildir, çünkü bu tür saldırılar birden fazla kurumun dikkatini çeker ve bu nedenle orantısız bir risk oluşturur. </a:t>
            </a:r>
          </a:p>
          <a:p>
            <a:pPr algn="l" rtl="0"/>
            <a:r>
              <a:rPr lang="tr" sz="1800" b="0" i="0" u="none" strike="noStrike" baseline="0" dirty="0">
                <a:solidFill>
                  <a:srgbClr val="3D3D5F"/>
                </a:solidFill>
                <a:latin typeface="Roboto-Light"/>
              </a:rPr>
              <a:t>Muhtemel failler arasında ulusal devletlerin yanı sıra çaylak korsanlar (bilgisayar korsanlığı konusunda çok bilgisi olmamasına rağmen bulduğu zararlı yazılımlarla saldırılar düzenleyenler) yer alır. </a:t>
            </a:r>
          </a:p>
          <a:p>
            <a:pPr algn="l" rtl="0"/>
            <a:r>
              <a:rPr lang="tr" sz="1800" b="0" i="0" u="none" strike="noStrike" baseline="0" dirty="0">
                <a:solidFill>
                  <a:srgbClr val="3D3D5F"/>
                </a:solidFill>
                <a:latin typeface="Roboto-Light"/>
              </a:rPr>
              <a:t>Suçun bir hizmet olarak erişilebilirliği,</a:t>
            </a:r>
          </a:p>
          <a:p>
            <a:pPr algn="l" rtl="0"/>
            <a:r>
              <a:rPr lang="tr" sz="1800" b="0" i="0" u="none" strike="noStrike" baseline="0" dirty="0">
                <a:solidFill>
                  <a:srgbClr val="3D3D5F"/>
                </a:solidFill>
                <a:latin typeface="Roboto-Light"/>
              </a:rPr>
              <a:t>bu tür saldırganların potansiyel olarak yıkıcı saldırılar gerçekleştirmesine olanak tanır.</a:t>
            </a:r>
            <a:endParaRPr lang="tr"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pPr algn="l" rtl="0"/>
            <a:fld id="{C517488A-2FD4-4187-AAA7-AE40009BFB6A}" type="slidenum">
              <a:rPr/>
              <a:pPr algn="l" rtl="0"/>
              <a:t>64</a:t>
            </a:fld>
            <a:endParaRPr lang="tr" altLang="en-US"/>
          </a:p>
        </p:txBody>
      </p:sp>
    </p:spTree>
    <p:extLst>
      <p:ext uri="{BB962C8B-B14F-4D97-AF65-F5344CB8AC3E}">
        <p14:creationId xmlns:p14="http://schemas.microsoft.com/office/powerpoint/2010/main" val="1511978162"/>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tr" sz="1800" b="0" i="0" u="none" strike="noStrike" kern="1200" baseline="0">
                <a:solidFill>
                  <a:srgbClr val="3D3D5F"/>
                </a:solidFill>
                <a:latin typeface="Roboto-Light"/>
                <a:ea typeface="MS PGothic" pitchFamily="34" charset="-128"/>
                <a:cs typeface="ＭＳ Ｐゴシック" charset="0"/>
              </a:rPr>
              <a:t>Bunlarla uğraşırken deliller akla gelebilecek en son husustur. Öncelikle sorunu ortadan kaldırmak için savunma ve risk azaltmaya odaklanılır.</a:t>
            </a:r>
            <a:endParaRPr lang="tr"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pPr algn="l" rtl="0"/>
            <a:fld id="{C517488A-2FD4-4187-AAA7-AE40009BFB6A}" type="slidenum">
              <a:rPr/>
              <a:pPr algn="l" rtl="0"/>
              <a:t>65</a:t>
            </a:fld>
            <a:endParaRPr lang="tr" altLang="en-US"/>
          </a:p>
        </p:txBody>
      </p:sp>
    </p:spTree>
    <p:extLst>
      <p:ext uri="{BB962C8B-B14F-4D97-AF65-F5344CB8AC3E}">
        <p14:creationId xmlns:p14="http://schemas.microsoft.com/office/powerpoint/2010/main" val="1808226391"/>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tr" sz="1800" b="0" i="0" u="none" strike="noStrike" kern="1200" baseline="0" dirty="0">
                <a:solidFill>
                  <a:srgbClr val="3D3D5F"/>
                </a:solidFill>
                <a:latin typeface="Roboto-Light"/>
                <a:ea typeface="MS PGothic" pitchFamily="34" charset="-128"/>
                <a:cs typeface="ＭＳ Ｐゴシック" charset="0"/>
              </a:rPr>
              <a:t>Bunlarla uğraşırken deliller akla gelebilecek en son husustur. Öncelikle sorunu ortadan kaldırmak için savunma ve risk azaltmaya odaklanılır.</a:t>
            </a:r>
          </a:p>
          <a:p>
            <a:pPr algn="l" rtl="0"/>
            <a:endParaRPr lang="tr" sz="1800" b="0" i="0" u="none" strike="noStrike" kern="1200" baseline="0" dirty="0">
              <a:solidFill>
                <a:srgbClr val="3D3D5F"/>
              </a:solidFill>
              <a:latin typeface="Roboto-Light"/>
              <a:ea typeface="MS PGothic" pitchFamily="34" charset="-128"/>
              <a:cs typeface="ＭＳ Ｐゴシック" charset="0"/>
            </a:endParaRPr>
          </a:p>
          <a:p>
            <a:pPr algn="l" rtl="0"/>
            <a:r>
              <a:rPr lang="tr" sz="1800" b="0" i="0" u="none" strike="noStrike" kern="1200" baseline="0" dirty="0">
                <a:solidFill>
                  <a:srgbClr val="3D3D5F"/>
                </a:solidFill>
                <a:latin typeface="Roboto-Light"/>
                <a:ea typeface="MS PGothic" pitchFamily="34" charset="-128"/>
                <a:cs typeface="ＭＳ Ｐゴシック" charset="0"/>
              </a:rPr>
              <a:t>Soldaki slaytta verilen örnek, dosyaları kilitleyip anahtarı atarak aslında para kazanmak için değil, işletmenin işlerini bozmak için yapılmış bir fidye yazılımı saldırısıdır.</a:t>
            </a:r>
          </a:p>
          <a:p>
            <a:pPr algn="l" rtl="0"/>
            <a:endParaRPr lang="tr" sz="1800" b="0" i="0" u="none" strike="noStrike" kern="1200" baseline="0" dirty="0">
              <a:solidFill>
                <a:srgbClr val="3D3D5F"/>
              </a:solidFill>
              <a:latin typeface="Roboto-Light"/>
              <a:ea typeface="MS PGothic" pitchFamily="34" charset="-128"/>
              <a:cs typeface="ＭＳ Ｐゴシック" charset="0"/>
            </a:endParaRPr>
          </a:p>
          <a:p>
            <a:pPr algn="l" rtl="0"/>
            <a:r>
              <a:rPr lang="tr" sz="2800" b="0" i="0" u="none" baseline="0" dirty="0">
                <a:solidFill>
                  <a:srgbClr val="778596"/>
                </a:solidFill>
                <a:effectLst/>
                <a:latin typeface="Proxima Nova"/>
              </a:rPr>
              <a:t>Sağdaki örnek: Stuxnet tarihteki en gelişmiş kötü amaçlı yazılım saldırılarından biriydi.</a:t>
            </a:r>
            <a:r>
              <a:rPr lang="tr" sz="2800" b="0" i="0" u="none" baseline="0" dirty="0">
                <a:solidFill>
                  <a:srgbClr val="0E0618"/>
                </a:solidFill>
                <a:effectLst/>
                <a:latin typeface="Proxima Nova"/>
              </a:rPr>
              <a:t>Stuxnet, programlanabilir mantık denetleyicilerinin (PLC'ler) çalışmasını kesintiye uğratmak için tasarlanmış bir bilgisayar solucanıdır. İlk olarak 2010 yılında keşfedildi ve </a:t>
            </a:r>
            <a:r>
              <a:rPr lang="tr" sz="2800" b="0" i="0" u="none" baseline="0" dirty="0">
                <a:solidFill>
                  <a:srgbClr val="0E0618"/>
                </a:solidFill>
                <a:effectLst/>
                <a:latin typeface="Proxima Nova"/>
                <a:hlinkClick r:id="rId3">
                  <a:extLst>
                    <a:ext uri="{A12FA001-AC4F-418D-AE19-62706E023703}">
                      <ahyp:hlinkClr xmlns:ahyp="http://schemas.microsoft.com/office/drawing/2018/hyperlinkcolor" val="tx"/>
                    </a:ext>
                  </a:extLst>
                </a:hlinkClick>
              </a:rPr>
              <a:t>ABD ve İsrail arasında ortak bir çalışmayla</a:t>
            </a:r>
            <a:r>
              <a:rPr lang="tr" sz="2800" b="0" i="0" u="none" baseline="0" dirty="0">
                <a:solidFill>
                  <a:srgbClr val="0E0618"/>
                </a:solidFill>
                <a:effectLst/>
                <a:latin typeface="Proxima Nova"/>
              </a:rPr>
              <a:t> oluşturulduğuna inanılıyor, ancak her iki ülke de bunu kabul etmiyor. Diğer bilgiler slaytta verilmiştir.</a:t>
            </a:r>
            <a:endParaRPr lang="tr" sz="2800" b="0" i="0" kern="1200" dirty="0">
              <a:solidFill>
                <a:srgbClr val="0E0618"/>
              </a:solidFill>
              <a:effectLst/>
              <a:latin typeface="Proxima Nova"/>
              <a:ea typeface="MS PGothic" pitchFamily="34" charset="-128"/>
              <a:cs typeface="ＭＳ Ｐゴシック" charset="0"/>
            </a:endParaRPr>
          </a:p>
          <a:p>
            <a:pPr algn="l" rtl="0"/>
            <a:endParaRPr lang="tr" sz="2800" b="0" i="0" kern="1200" dirty="0">
              <a:solidFill>
                <a:srgbClr val="0E0618"/>
              </a:solidFill>
              <a:effectLst/>
              <a:latin typeface="Proxima Nova"/>
              <a:ea typeface="MS PGothic" pitchFamily="34" charset="-128"/>
              <a:cs typeface="ＭＳ Ｐゴシック" charset="0"/>
            </a:endParaRPr>
          </a:p>
          <a:p>
            <a:pPr algn="l" rtl="0"/>
            <a:r>
              <a:rPr lang="tr" sz="1800" b="0" i="0" u="none" strike="noStrike" kern="1200" baseline="0" dirty="0">
                <a:solidFill>
                  <a:srgbClr val="3D3D5F"/>
                </a:solidFill>
                <a:latin typeface="Roboto-Light"/>
                <a:ea typeface="MS PGothic" pitchFamily="34" charset="-128"/>
                <a:cs typeface="ＭＳ Ｐゴシック" charset="0"/>
              </a:rPr>
              <a:t>Ulus devletlerin diğer uluslara saldırma olasılıkları hala çok mümkün.</a:t>
            </a:r>
            <a:endParaRPr lang="tr"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pPr algn="l" rtl="0"/>
            <a:fld id="{C517488A-2FD4-4187-AAA7-AE40009BFB6A}" type="slidenum">
              <a:rPr/>
              <a:pPr algn="l" rtl="0"/>
              <a:t>66</a:t>
            </a:fld>
            <a:endParaRPr lang="tr" altLang="en-US"/>
          </a:p>
        </p:txBody>
      </p:sp>
    </p:spTree>
    <p:extLst>
      <p:ext uri="{BB962C8B-B14F-4D97-AF65-F5344CB8AC3E}">
        <p14:creationId xmlns:p14="http://schemas.microsoft.com/office/powerpoint/2010/main" val="613164927"/>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endParaRPr lang="tr"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pPr algn="l" rtl="0"/>
            <a:fld id="{C517488A-2FD4-4187-AAA7-AE40009BFB6A}" type="slidenum">
              <a:rPr/>
              <a:pPr algn="l" rtl="0"/>
              <a:t>67</a:t>
            </a:fld>
            <a:endParaRPr lang="tr" altLang="en-US"/>
          </a:p>
        </p:txBody>
      </p:sp>
    </p:spTree>
    <p:extLst>
      <p:ext uri="{BB962C8B-B14F-4D97-AF65-F5344CB8AC3E}">
        <p14:creationId xmlns:p14="http://schemas.microsoft.com/office/powerpoint/2010/main" val="57920726"/>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tr" sz="1200" b="0" i="0" u="none" kern="1200" baseline="0" dirty="0">
                <a:solidFill>
                  <a:schemeClr val="tx1"/>
                </a:solidFill>
                <a:latin typeface="+mn-lt"/>
                <a:ea typeface="MS PGothic" pitchFamily="34" charset="-128"/>
                <a:cs typeface="ＭＳ Ｐゴシック" charset="0"/>
              </a:rPr>
              <a:t>Geleceği gösteren küre!</a:t>
            </a:r>
          </a:p>
          <a:p>
            <a:pPr marL="0" marR="0" lvl="0" indent="0" algn="l" defTabSz="457200" rtl="0" eaLnBrk="0" fontAlgn="base" latinLnBrk="0" hangingPunct="0">
              <a:lnSpc>
                <a:spcPct val="100000"/>
              </a:lnSpc>
              <a:spcBef>
                <a:spcPct val="30000"/>
              </a:spcBef>
              <a:spcAft>
                <a:spcPct val="0"/>
              </a:spcAft>
              <a:buClrTx/>
              <a:buSzTx/>
              <a:buFontTx/>
              <a:buNone/>
              <a:tabLst/>
              <a:defRPr/>
            </a:pPr>
            <a:r>
              <a:rPr lang="tr" sz="1200" b="0" i="0" u="none" kern="1200" baseline="0" dirty="0">
                <a:solidFill>
                  <a:schemeClr val="tx1"/>
                </a:solidFill>
                <a:latin typeface="+mn-lt"/>
                <a:ea typeface="MS PGothic" pitchFamily="34" charset="-128"/>
                <a:cs typeface="ＭＳ Ｐゴシック" charset="0"/>
              </a:rPr>
              <a:t>IOCTA 2019'a dayanmaktadır</a:t>
            </a:r>
          </a:p>
          <a:p>
            <a:pPr algn="l" rtl="0"/>
            <a:endParaRPr lang="tr" sz="1200" kern="1200" dirty="0">
              <a:solidFill>
                <a:schemeClr val="tx1"/>
              </a:solidFill>
              <a:latin typeface="+mn-lt"/>
              <a:ea typeface="MS PGothic" pitchFamily="34" charset="-128"/>
              <a:cs typeface="ＭＳ Ｐゴシック" charset="0"/>
            </a:endParaRPr>
          </a:p>
          <a:p>
            <a:pPr marL="0" marR="0" lvl="0" indent="0" algn="l" defTabSz="457200" rtl="0" eaLnBrk="0" fontAlgn="base" latinLnBrk="0" hangingPunct="0">
              <a:lnSpc>
                <a:spcPct val="100000"/>
              </a:lnSpc>
              <a:spcBef>
                <a:spcPct val="30000"/>
              </a:spcBef>
              <a:spcAft>
                <a:spcPct val="0"/>
              </a:spcAft>
              <a:buClrTx/>
              <a:buSzTx/>
              <a:buFontTx/>
              <a:buNone/>
              <a:tabLst/>
              <a:defRPr/>
            </a:pPr>
            <a:r>
              <a:rPr lang="tr" sz="1200" b="0" i="0" u="none" strike="noStrike" baseline="0" dirty="0">
                <a:solidFill>
                  <a:srgbClr val="3D3D5F"/>
                </a:solidFill>
                <a:latin typeface="Roboto-Light"/>
              </a:rPr>
              <a:t>Saldırıların çoğunda mevcut </a:t>
            </a:r>
            <a:r>
              <a:rPr lang="tr" sz="1200" b="0" i="0" u="none" strike="noStrike" baseline="0" dirty="0">
                <a:solidFill>
                  <a:srgbClr val="3D3D5F"/>
                </a:solidFill>
                <a:latin typeface="Roboto-LightItalic"/>
              </a:rPr>
              <a:t>çalışma tarzı</a:t>
            </a:r>
            <a:r>
              <a:rPr lang="tr" sz="1200" b="0" i="0" u="none" strike="noStrike" baseline="0" dirty="0">
                <a:solidFill>
                  <a:srgbClr val="3D3D5F"/>
                </a:solidFill>
                <a:latin typeface="Roboto-Light"/>
              </a:rPr>
              <a:t> kullanılmakta ve bilinen güvenlik açıklarından faydalanılmaktadır. Mevcut saldırılar çoğunlukla daha önceden saldırılmamış olan kurbanlara yönelecek (örneğin veri merkezlerini veya yedekleme sunucularını hedef alan fidye yazılımları) ve mevcut saldırı araçları gelişmeye devam edecektir (Truva atlarının rutin olarak kendiliğinden yayılan solucan işlevselliğini içermesi gibi).</a:t>
            </a:r>
            <a:r>
              <a:rPr lang="tr" sz="1000" b="0" i="0" u="none" kern="1200" baseline="0" dirty="0">
                <a:solidFill>
                  <a:schemeClr val="tx1"/>
                </a:solidFill>
                <a:latin typeface="+mn-lt"/>
                <a:ea typeface="MS PGothic" pitchFamily="34" charset="-128"/>
                <a:cs typeface="ＭＳ Ｐゴシック" charset="0"/>
              </a:rPr>
              <a:t>9</a:t>
            </a:r>
          </a:p>
        </p:txBody>
      </p:sp>
      <p:sp>
        <p:nvSpPr>
          <p:cNvPr id="4" name="Slide Number Placeholder 3"/>
          <p:cNvSpPr>
            <a:spLocks noGrp="1"/>
          </p:cNvSpPr>
          <p:nvPr>
            <p:ph type="sldNum" sz="quarter" idx="5"/>
          </p:nvPr>
        </p:nvSpPr>
        <p:spPr/>
        <p:txBody>
          <a:bodyPr/>
          <a:lstStyle/>
          <a:p>
            <a:pPr algn="l" rtl="0"/>
            <a:fld id="{C517488A-2FD4-4187-AAA7-AE40009BFB6A}" type="slidenum">
              <a:rPr/>
              <a:pPr algn="l" rtl="0"/>
              <a:t>68</a:t>
            </a:fld>
            <a:endParaRPr lang="tr" altLang="en-US"/>
          </a:p>
        </p:txBody>
      </p:sp>
    </p:spTree>
    <p:extLst>
      <p:ext uri="{BB962C8B-B14F-4D97-AF65-F5344CB8AC3E}">
        <p14:creationId xmlns:p14="http://schemas.microsoft.com/office/powerpoint/2010/main" val="1285327643"/>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tr" sz="1200" b="0" i="0" u="none" kern="1200" baseline="0" dirty="0">
                <a:solidFill>
                  <a:schemeClr val="tx1"/>
                </a:solidFill>
                <a:latin typeface="+mn-lt"/>
                <a:ea typeface="MS PGothic" pitchFamily="34" charset="-128"/>
                <a:cs typeface="ＭＳ Ｐゴシック" charset="0"/>
              </a:rPr>
              <a:t>Geleceği gösteren küre!</a:t>
            </a:r>
          </a:p>
          <a:p>
            <a:pPr algn="l" rtl="0"/>
            <a:r>
              <a:rPr lang="tr" sz="1200" b="0" i="0" u="none" kern="1200" baseline="0" dirty="0">
                <a:solidFill>
                  <a:schemeClr val="tx1"/>
                </a:solidFill>
                <a:latin typeface="+mn-lt"/>
                <a:ea typeface="MS PGothic" pitchFamily="34" charset="-128"/>
                <a:cs typeface="ＭＳ Ｐゴシック" charset="0"/>
              </a:rPr>
              <a:t>IOCTA 2019'a dayanmaktadır</a:t>
            </a:r>
          </a:p>
          <a:p>
            <a:pPr algn="l" rtl="0"/>
            <a:endParaRPr lang="tr" sz="1200" kern="1200" dirty="0">
              <a:solidFill>
                <a:schemeClr val="tx1"/>
              </a:solidFill>
              <a:latin typeface="+mn-lt"/>
              <a:ea typeface="MS PGothic" pitchFamily="34" charset="-128"/>
              <a:cs typeface="ＭＳ Ｐゴシック" charset="0"/>
            </a:endParaRPr>
          </a:p>
          <a:p>
            <a:pPr algn="l" rtl="0"/>
            <a:r>
              <a:rPr lang="tr" sz="1800" b="0" i="0" u="none" strike="noStrike" kern="1200" baseline="0" dirty="0">
                <a:solidFill>
                  <a:srgbClr val="3D3D5F"/>
                </a:solidFill>
                <a:latin typeface="Roboto-Light"/>
                <a:ea typeface="MS PGothic" pitchFamily="34" charset="-128"/>
              </a:rPr>
              <a:t>İtibari para, altın gibi bir emtia cinsinden karşılığı olmayan, devlet tarafından basılan bir para birimidir. İtibari para, merkez bankalarının ekonomi üzerinde daha fazla kontrole sahip olmasını sağlar, çünkü ne kadar para basılacağını kontrol edebilirler. Modern kağıt para birimlerinin çoğu itibari para birimleridir.</a:t>
            </a:r>
          </a:p>
          <a:p>
            <a:pPr algn="l" rtl="0"/>
            <a:endParaRPr lang="tr" sz="1800" b="0" i="0" u="none" strike="noStrike" kern="1200" baseline="0" dirty="0">
              <a:solidFill>
                <a:srgbClr val="3D3D5F"/>
              </a:solidFill>
              <a:latin typeface="Roboto-Light"/>
              <a:ea typeface="MS PGothic" pitchFamily="34" charset="-128"/>
              <a:cs typeface="ＭＳ Ｐゴシック" charset="0"/>
            </a:endParaRPr>
          </a:p>
          <a:p>
            <a:pPr algn="l" rtl="0"/>
            <a:r>
              <a:rPr lang="tr" sz="1800" b="0" i="0" u="none" strike="noStrike" baseline="0" dirty="0">
                <a:solidFill>
                  <a:srgbClr val="3D3D5F"/>
                </a:solidFill>
                <a:latin typeface="Roboto-Light"/>
              </a:rPr>
              <a:t>2019'un başlarında, İnternet Tahsisli Sayılar ve İsimler Kurumu (ICANN), "Alanı Adı Sistemi (DNS) altyapısının önemli parçalarına yönelik devam eden ve önemli bir risk" konusunda bir uyarı yayımladı. Uyarı, aktarılan verileri görme, trafiği yeniden yönlendirme veya saldırganların belirli </a:t>
            </a:r>
          </a:p>
          <a:p>
            <a:pPr algn="l" rtl="0"/>
            <a:r>
              <a:rPr lang="tr" sz="1800" b="0" i="0" u="none" strike="noStrike" baseline="0" dirty="0">
                <a:solidFill>
                  <a:srgbClr val="3D3D5F"/>
                </a:solidFill>
                <a:latin typeface="Roboto-Light"/>
              </a:rPr>
              <a:t>İnternet sitelerini 'kandırmasına' imkan tanıma potansiyeline sahip saldırılarla ilgilidir. DNS altyapısına yönelik mevcut ve devam eden saldırıların artması veya yeni bir olay meydana gelmesi muhtemeldir.</a:t>
            </a:r>
            <a:endParaRPr lang="tr" sz="1800" b="0" i="0" u="none" strike="noStrike" kern="1200" baseline="0" dirty="0">
              <a:solidFill>
                <a:srgbClr val="3D3D5F"/>
              </a:solidFill>
              <a:latin typeface="Roboto-Ligh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pPr algn="l" rtl="0"/>
            <a:fld id="{C517488A-2FD4-4187-AAA7-AE40009BFB6A}" type="slidenum">
              <a:rPr/>
              <a:pPr algn="l" rtl="0"/>
              <a:t>69</a:t>
            </a:fld>
            <a:endParaRPr lang="tr" altLang="en-US"/>
          </a:p>
        </p:txBody>
      </p:sp>
    </p:spTree>
    <p:extLst>
      <p:ext uri="{BB962C8B-B14F-4D97-AF65-F5344CB8AC3E}">
        <p14:creationId xmlns:p14="http://schemas.microsoft.com/office/powerpoint/2010/main" val="2939428804"/>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tr-TR" b="0" i="0" u="none" baseline="0" dirty="0"/>
              <a:t>Hâkim</a:t>
            </a:r>
            <a:r>
              <a:rPr lang="tr" b="0" i="0" u="none" baseline="0" dirty="0"/>
              <a:t>ler tarafından görülen ve savcılar tarafından ele alınan davaların çoğu, çocukların cinsel sömürüsü ve istismarı ile ilgili olacaktır.</a:t>
            </a:r>
          </a:p>
          <a:p>
            <a:endParaRPr lang="tr" dirty="0"/>
          </a:p>
          <a:p>
            <a:pPr algn="l" rtl="0"/>
            <a:r>
              <a:rPr lang="tr" b="0" i="0" u="none" baseline="0" dirty="0"/>
              <a:t>Bu bölümde, neler olup bittiğine ve önümüzdeki yıllarda muhtemelen göreceğimiz trendlere bakılacaktır.</a:t>
            </a:r>
          </a:p>
        </p:txBody>
      </p:sp>
      <p:sp>
        <p:nvSpPr>
          <p:cNvPr id="4" name="Slide Number Placeholder 3"/>
          <p:cNvSpPr>
            <a:spLocks noGrp="1"/>
          </p:cNvSpPr>
          <p:nvPr>
            <p:ph type="sldNum" sz="quarter" idx="5"/>
          </p:nvPr>
        </p:nvSpPr>
        <p:spPr/>
        <p:txBody>
          <a:bodyPr/>
          <a:lstStyle/>
          <a:p>
            <a:pPr algn="l" rtl="0"/>
            <a:fld id="{C517488A-2FD4-4187-AAA7-AE40009BFB6A}" type="slidenum">
              <a:rPr/>
              <a:pPr algn="l" rtl="0"/>
              <a:t>70</a:t>
            </a:fld>
            <a:endParaRPr lang="tr" altLang="en-US"/>
          </a:p>
        </p:txBody>
      </p:sp>
    </p:spTree>
    <p:extLst>
      <p:ext uri="{BB962C8B-B14F-4D97-AF65-F5344CB8AC3E}">
        <p14:creationId xmlns:p14="http://schemas.microsoft.com/office/powerpoint/2010/main" val="1058093820"/>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endParaRPr lang="tr" sz="1800" b="0" i="0" u="none" strike="noStrike" kern="1200" baseline="0" dirty="0">
              <a:solidFill>
                <a:srgbClr val="3D3D5F"/>
              </a:solidFill>
              <a:latin typeface="Roboto-Ligh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pPr algn="l" rtl="0"/>
            <a:fld id="{C517488A-2FD4-4187-AAA7-AE40009BFB6A}" type="slidenum">
              <a:rPr/>
              <a:pPr algn="l" rtl="0"/>
              <a:t>71</a:t>
            </a:fld>
            <a:endParaRPr lang="tr" altLang="en-US"/>
          </a:p>
        </p:txBody>
      </p:sp>
    </p:spTree>
    <p:extLst>
      <p:ext uri="{BB962C8B-B14F-4D97-AF65-F5344CB8AC3E}">
        <p14:creationId xmlns:p14="http://schemas.microsoft.com/office/powerpoint/2010/main" val="1097316080"/>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tr" sz="1200" b="0" i="0" u="none" kern="1200" baseline="0">
                <a:solidFill>
                  <a:schemeClr val="tx1"/>
                </a:solidFill>
                <a:latin typeface="+mn-lt"/>
                <a:ea typeface="MS PGothic" pitchFamily="34" charset="-128"/>
                <a:cs typeface="ＭＳ Ｐゴシック" charset="0"/>
              </a:rPr>
              <a:t>IOCTA 2019'dan bilgiler</a:t>
            </a:r>
            <a:endParaRPr lang="tr" sz="1800" b="0" i="0" u="none" strike="noStrike" kern="1200" baseline="0" dirty="0">
              <a:solidFill>
                <a:srgbClr val="3D3D5F"/>
              </a:solidFill>
              <a:latin typeface="Roboto-Ligh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pPr algn="l" rtl="0"/>
            <a:fld id="{C517488A-2FD4-4187-AAA7-AE40009BFB6A}" type="slidenum">
              <a:rPr/>
              <a:pPr algn="l" rtl="0"/>
              <a:t>72</a:t>
            </a:fld>
            <a:endParaRPr lang="tr" altLang="en-US"/>
          </a:p>
        </p:txBody>
      </p:sp>
    </p:spTree>
    <p:extLst>
      <p:ext uri="{BB962C8B-B14F-4D97-AF65-F5344CB8AC3E}">
        <p14:creationId xmlns:p14="http://schemas.microsoft.com/office/powerpoint/2010/main" val="400575001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lang="tr"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pPr algn="l" rtl="0"/>
            <a:fld id="{C517488A-2FD4-4187-AAA7-AE40009BFB6A}" type="slidenum">
              <a:rPr/>
              <a:pPr algn="l" rtl="0"/>
              <a:t>7</a:t>
            </a:fld>
            <a:endParaRPr lang="tr" altLang="en-US"/>
          </a:p>
        </p:txBody>
      </p:sp>
    </p:spTree>
    <p:extLst>
      <p:ext uri="{BB962C8B-B14F-4D97-AF65-F5344CB8AC3E}">
        <p14:creationId xmlns:p14="http://schemas.microsoft.com/office/powerpoint/2010/main" val="586094773"/>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tr" sz="1200" b="0" i="0" u="none" kern="1200" baseline="0" dirty="0">
                <a:solidFill>
                  <a:schemeClr val="tx1"/>
                </a:solidFill>
                <a:latin typeface="+mn-lt"/>
                <a:ea typeface="MS PGothic" pitchFamily="34" charset="-128"/>
                <a:cs typeface="ＭＳ Ｐゴシック" charset="0"/>
              </a:rPr>
              <a:t>IOCTA 2019'dan bilgiler</a:t>
            </a:r>
          </a:p>
          <a:p>
            <a:pPr algn="l" rtl="0"/>
            <a:endParaRPr lang="tr" sz="1200" b="0" i="0" u="none" strike="noStrike" kern="1200" baseline="0" dirty="0">
              <a:solidFill>
                <a:schemeClr val="tx1"/>
              </a:solidFill>
              <a:latin typeface="+mn-lt"/>
              <a:ea typeface="MS PGothic" pitchFamily="34" charset="-128"/>
              <a:cs typeface="ＭＳ Ｐゴシック" charset="0"/>
            </a:endParaRPr>
          </a:p>
          <a:p>
            <a:pPr algn="l" rtl="0"/>
            <a:r>
              <a:rPr lang="tr" sz="1800" b="0" i="0" u="none" strike="noStrike" baseline="0" dirty="0">
                <a:solidFill>
                  <a:srgbClr val="FFFFFF"/>
                </a:solidFill>
              </a:rPr>
              <a:t>Bu suç faaliyetinde çalışma şekli büyük ölçüde aynı şekilde devam etmektedir. Suçlular genellikle açık ağı kullanır, çünkü çocuklarla iletişim kurmak</a:t>
            </a:r>
          </a:p>
          <a:p>
            <a:pPr algn="l" rtl="0"/>
            <a:r>
              <a:rPr lang="tr" sz="1800" b="0" i="0" u="none" strike="noStrike" baseline="0" dirty="0">
                <a:solidFill>
                  <a:srgbClr val="FFFFFF"/>
                </a:solidFill>
                <a:latin typeface="Roboto-Light"/>
              </a:rPr>
              <a:t>karanlık ağda olduğundan çok daha kolaydır. Sahte profiller oluştururak ve genellikle aynı yaştaymış gibi davranarak potansiyel kurbanlarla</a:t>
            </a:r>
          </a:p>
          <a:p>
            <a:pPr algn="l" rtl="0"/>
            <a:r>
              <a:rPr lang="tr" sz="1800" b="0" i="0" u="none" strike="noStrike" baseline="0" dirty="0">
                <a:solidFill>
                  <a:srgbClr val="FFFFFF"/>
                </a:solidFill>
                <a:latin typeface="Roboto-Light"/>
              </a:rPr>
              <a:t>çeşitli sosyal medya hizmetleri aracılığıyla iletişim kurarlar. Bu, Facebook ve Instagram'dan çevrim içi oyun ortamlarına kadar birçok farklı platformda gerçekleşebilir. Reşit olmayan bireylere bazen canlı video platformlarında da yaklaşırlar. Güven kurulduktan sonra, iletişim hızlı bir şekilde WhatsApp veya Viber gibi şifrelenmiş çevrim içi mesajlaşma uygulamalarına taşınır. Müstehcen materyal başlangıçta gönüllü olarak paylaşılırken, suçlular daha sonra bu materyali yeni cinsel sömürü materyalleri için daha fazla zorlama ve para sızdırmak için kullanırlar. Bazı durumlarda şüpheliler kendilerine karşı şikayette bulunmamaları için kurbanlarını taciz ederler.</a:t>
            </a:r>
          </a:p>
          <a:p>
            <a:pPr algn="l" rtl="0"/>
            <a:endParaRPr lang="tr" sz="1800" b="0" i="0" u="none" strike="noStrike" baseline="0" dirty="0">
              <a:solidFill>
                <a:srgbClr val="FFFFFF"/>
              </a:solidFill>
              <a:latin typeface="Roboto-Light"/>
            </a:endParaRPr>
          </a:p>
          <a:p>
            <a:pPr algn="l" rtl="0"/>
            <a:r>
              <a:rPr lang="tr" sz="1800" b="0" i="0" u="none" strike="noStrike" baseline="0" dirty="0">
                <a:solidFill>
                  <a:srgbClr val="FFFFFF"/>
                </a:solidFill>
                <a:latin typeface="Roboto-Light"/>
              </a:rPr>
              <a:t>Kurbanlar çoğunlukla hem kızlar hem de erkekler olmak üzere gençlerdir. Bazı suçlular, özellikle birçok arkadaşı olan profilleri hedef alırlar, çünkü bunun başarılı</a:t>
            </a:r>
          </a:p>
          <a:p>
            <a:pPr algn="l" rtl="0"/>
            <a:r>
              <a:rPr lang="tr" sz="1800" b="0" i="0" u="none" strike="noStrike" baseline="0" dirty="0">
                <a:solidFill>
                  <a:srgbClr val="FFFFFF"/>
                </a:solidFill>
                <a:latin typeface="Roboto-Light"/>
              </a:rPr>
              <a:t>bir şekilde iletişim kurmak için daha yüksek bir şans anlamına geldiğine inanırlar.</a:t>
            </a:r>
            <a:endParaRPr lang="tr" sz="1800" b="0" i="0" u="none" strike="noStrike" kern="1200" baseline="0" dirty="0">
              <a:solidFill>
                <a:srgbClr val="3D3D5F"/>
              </a:solidFill>
              <a:latin typeface="Roboto-Ligh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pPr algn="l" rtl="0"/>
            <a:fld id="{C517488A-2FD4-4187-AAA7-AE40009BFB6A}" type="slidenum">
              <a:rPr/>
              <a:pPr algn="l" rtl="0"/>
              <a:t>73</a:t>
            </a:fld>
            <a:endParaRPr lang="tr" altLang="en-US"/>
          </a:p>
        </p:txBody>
      </p:sp>
    </p:spTree>
    <p:extLst>
      <p:ext uri="{BB962C8B-B14F-4D97-AF65-F5344CB8AC3E}">
        <p14:creationId xmlns:p14="http://schemas.microsoft.com/office/powerpoint/2010/main" val="2584557308"/>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tr" sz="1200" b="0" i="0" u="none" kern="1200" baseline="0" dirty="0">
                <a:solidFill>
                  <a:schemeClr val="tx1"/>
                </a:solidFill>
                <a:latin typeface="+mn-lt"/>
                <a:ea typeface="MS PGothic" pitchFamily="34" charset="-128"/>
                <a:cs typeface="ＭＳ Ｐゴシック" charset="0"/>
              </a:rPr>
              <a:t>IOCTA 2019'dan bilgiler</a:t>
            </a:r>
          </a:p>
          <a:p>
            <a:pPr algn="l" rtl="0"/>
            <a:endParaRPr lang="tr" sz="1200" b="0" i="0" u="none" strike="noStrike" kern="1200" baseline="0" dirty="0">
              <a:solidFill>
                <a:schemeClr val="tx1"/>
              </a:solidFill>
              <a:latin typeface="+mn-lt"/>
              <a:ea typeface="MS PGothic" pitchFamily="34" charset="-128"/>
              <a:cs typeface="ＭＳ Ｐゴシック" charset="0"/>
            </a:endParaRPr>
          </a:p>
          <a:p>
            <a:pPr algn="l" rtl="0"/>
            <a:r>
              <a:rPr lang="tr" sz="1800" b="0" i="0" u="none" strike="noStrike" baseline="0" dirty="0">
                <a:solidFill>
                  <a:srgbClr val="C0A98D"/>
                </a:solidFill>
                <a:latin typeface="Roboto-Medium"/>
              </a:rPr>
              <a:t>Mart 2019'da bir Alman mahkemesi, Karanlık Ağda  "Elysium" adlı çevrim içi çocuk cinsel istismar platformunu işlettikleri için dört kişiyi 4 ila 10 yıl arasında hapis cezasına çarptırdı. Bu suçlular, dünyanın her yerinden 11.000'den fazla kayıtlı kullanıcıyla kendi türünün en büyük forumlarından birini kurmuş ve yönetmişlerdi. Adamlardan biri iki küçük çocuğa cinsel istismardan da mahkum edildi. Olaya karışan adamların hiçbiri birbirini şahsen tanımıyordu. Forumda ciddi düzeyde şiddet ve çok küçük çocuklar da dahil olmak üzere çok çeşitli çocuk cinsel sömürü materyali kategorileri vardı.</a:t>
            </a:r>
          </a:p>
          <a:p>
            <a:pPr algn="l" rtl="0"/>
            <a:endParaRPr lang="tr" sz="1800" b="0" i="0" u="none" strike="noStrike" kern="1200" baseline="0" dirty="0">
              <a:solidFill>
                <a:srgbClr val="C0A98D"/>
              </a:solidFill>
              <a:latin typeface="Roboto-Medium"/>
              <a:ea typeface="MS PGothic" pitchFamily="34" charset="-128"/>
              <a:cs typeface="ＭＳ Ｐゴシック" charset="0"/>
            </a:endParaRPr>
          </a:p>
          <a:p>
            <a:pPr algn="l" rtl="0"/>
            <a:r>
              <a:rPr lang="tr" sz="1800" b="0" i="0" u="none" strike="noStrike" baseline="0" dirty="0">
                <a:solidFill>
                  <a:srgbClr val="C0A98D"/>
                </a:solidFill>
                <a:latin typeface="Roboto-Medium"/>
              </a:rPr>
              <a:t>İsveç'te bir adam, başta Kuzey Amerika ve Birleşik Krallık'tan olmak üzere 15 yaşın altındaki çocukları kamera veya bilgisayar kamerası önünde cinsel eylemlerde bulunmaya zorlamaktan 10 yıl hapis cezasına çarptırıldı. Suç mahallerinde fiziksel olarak bulunmamasına rağmen, yine de</a:t>
            </a:r>
          </a:p>
          <a:p>
            <a:pPr algn="l" rtl="0"/>
            <a:r>
              <a:rPr lang="tr" sz="1800" b="0" i="0" u="none" strike="noStrike" baseline="0" dirty="0">
                <a:solidFill>
                  <a:srgbClr val="C0A98D"/>
                </a:solidFill>
                <a:latin typeface="Roboto-Medium"/>
              </a:rPr>
              <a:t>mahkeme, onu "sanal tecavüz" kavramı temelinde fiili eyleme geçmiş suçlu olarak mahkum etti. Bu, bir çevrim içi çocuk cinsel sömürü failinin fiili eyleme geçmiş tacizde bulunduğu için mahkum edildiği ilk olaydı.</a:t>
            </a:r>
            <a:endParaRPr lang="tr" sz="1200" b="0" i="0" u="none" strike="noStrike" kern="1200" baseline="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pPr algn="l" rtl="0"/>
            <a:fld id="{C517488A-2FD4-4187-AAA7-AE40009BFB6A}" type="slidenum">
              <a:rPr/>
              <a:pPr algn="l" rtl="0"/>
              <a:t>74</a:t>
            </a:fld>
            <a:endParaRPr lang="tr" altLang="en-US"/>
          </a:p>
        </p:txBody>
      </p:sp>
    </p:spTree>
    <p:extLst>
      <p:ext uri="{BB962C8B-B14F-4D97-AF65-F5344CB8AC3E}">
        <p14:creationId xmlns:p14="http://schemas.microsoft.com/office/powerpoint/2010/main" val="1415854659"/>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tr" sz="1200" b="0" i="0" u="none" kern="1200" baseline="0">
                <a:solidFill>
                  <a:schemeClr val="tx1"/>
                </a:solidFill>
                <a:latin typeface="+mn-lt"/>
                <a:ea typeface="MS PGothic" pitchFamily="34" charset="-128"/>
                <a:cs typeface="ＭＳ Ｐゴシック" charset="0"/>
              </a:rPr>
              <a:t>IOCTA 2019'dan bilgiler</a:t>
            </a:r>
          </a:p>
          <a:p>
            <a:pPr algn="l" rtl="0"/>
            <a:endParaRPr lang="tr" sz="1200" b="0" i="0" u="none" strike="noStrike" kern="1200" baseline="0" dirty="0">
              <a:solidFill>
                <a:schemeClr val="tx1"/>
              </a:solidFill>
              <a:latin typeface="+mn-lt"/>
              <a:ea typeface="MS PGothic" pitchFamily="34" charset="-128"/>
              <a:cs typeface="ＭＳ Ｐゴシック" charset="0"/>
            </a:endParaRPr>
          </a:p>
          <a:p>
            <a:pPr algn="l" rtl="0"/>
            <a:r>
              <a:rPr lang="tr" sz="1800" b="0" i="0" u="none" strike="noStrike" baseline="0">
                <a:solidFill>
                  <a:srgbClr val="3D3D5F"/>
                </a:solidFill>
                <a:latin typeface="Roboto-Light"/>
              </a:rPr>
              <a:t>Gönüllü olarak oluşturulan KKOMM ile çocuklara yönelik cinsel suç işleyen biri tarafından gerçekleştirilen zorlama veya şantaj sonucu oluşturulan KKOMM arasında bir ayrım yapılabilir. İlk kategoriyle ilgili olarak, akranlarıyla cinsel resimler veya videolar paylaşan reşit olmayan bireylerin sayısı giderek artıyor. Çocuklar, cinsel suçlular tarafından çevrim içi kandırma bağlamında da dahil olmak üzere, bu davranış yoluyla kendilerini çeşitli düzeylerde savunmasız hale getiriyorlar. Ayrıca, çoğu durumda resimler veya videolar önce diğer akranlar arasında, sonra da diğer kişiler arasında yayılarak sonunda İnternette çocuklara yönelik cinsel suç işleyen kişilerin koleksiyonlarına girebilir. Bu tür vakalar daha sonra reşit olmayan bireylerin yeni KKOMM veya kardeşlerini veya arkadaşlarını içeren materyaller için İnternette çocuklara yönelik cinsel suç işleyen kişiler tarafından cinsel baskı ve zorlamaya maruz kalmasına yol açabilir.</a:t>
            </a:r>
            <a:endParaRPr lang="tr" sz="1200" b="0" i="0" u="none" strike="noStrike" kern="1200" baseline="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pPr algn="l" rtl="0"/>
            <a:fld id="{C517488A-2FD4-4187-AAA7-AE40009BFB6A}" type="slidenum">
              <a:rPr/>
              <a:pPr algn="l" rtl="0"/>
              <a:t>75</a:t>
            </a:fld>
            <a:endParaRPr lang="tr" altLang="en-US"/>
          </a:p>
        </p:txBody>
      </p:sp>
    </p:spTree>
    <p:extLst>
      <p:ext uri="{BB962C8B-B14F-4D97-AF65-F5344CB8AC3E}">
        <p14:creationId xmlns:p14="http://schemas.microsoft.com/office/powerpoint/2010/main" val="1512504458"/>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tr" sz="1200" b="0" i="0" u="none" kern="1200" baseline="0" dirty="0">
                <a:solidFill>
                  <a:schemeClr val="tx1"/>
                </a:solidFill>
                <a:latin typeface="+mn-lt"/>
                <a:ea typeface="MS PGothic" pitchFamily="34" charset="-128"/>
                <a:cs typeface="ＭＳ Ｐゴシック" charset="0"/>
              </a:rPr>
              <a:t>IOCTA 2019'dan bilgiler</a:t>
            </a:r>
          </a:p>
          <a:p>
            <a:pPr algn="l" rtl="0"/>
            <a:endParaRPr lang="tr" sz="1200" b="0" i="0" u="none" strike="noStrike" kern="1200" baseline="0" dirty="0">
              <a:solidFill>
                <a:schemeClr val="tx1"/>
              </a:solidFill>
              <a:latin typeface="+mn-lt"/>
              <a:ea typeface="MS PGothic" pitchFamily="34" charset="-128"/>
              <a:cs typeface="ＭＳ Ｐゴシック" charset="0"/>
            </a:endParaRPr>
          </a:p>
          <a:p>
            <a:pPr algn="l" rtl="0"/>
            <a:r>
              <a:rPr lang="tr" sz="1800" b="0" i="0" u="none" strike="noStrike" baseline="0" dirty="0">
                <a:solidFill>
                  <a:srgbClr val="F36F78"/>
                </a:solidFill>
                <a:latin typeface="Roboto-Regular"/>
              </a:rPr>
              <a:t>Reşit olmayan bireylere yönelik cinsel baskı ve zorlama vakaları da maddi kazanç için gerçekleşse de, çoğu durumda amaç yeni ÇCİM elde etmektir. Suçlular çoğunlukla bir mağdurun mevcut müstehcen resimlerini veya videolarını kullanır ve daha fazla materyal almadıkları sürece bunu mağdurun çevresindeki kişilerle veya sosyal medyada paylaşmakla tehdit ederler. Bu mevcut resim veya videolar iki kaynaktan gelebilir: Ya ÇCİM için reşit olmayanlara karşı çevrim içi kandırma yoluyla ya da KKOMM'yi buldukları ve kurbanı teşhis edip irtibata geçebildikleri için. </a:t>
            </a:r>
          </a:p>
          <a:p>
            <a:pPr algn="l" rtl="0"/>
            <a:endParaRPr lang="tr" sz="1800" b="0" i="0" u="none" strike="noStrike" baseline="0" dirty="0">
              <a:solidFill>
                <a:srgbClr val="F36F78"/>
              </a:solidFill>
              <a:latin typeface="Roboto-Regular"/>
            </a:endParaRPr>
          </a:p>
          <a:p>
            <a:pPr algn="l" rtl="0"/>
            <a:r>
              <a:rPr lang="tr" sz="1800" b="0" i="0" u="none" strike="noStrike" baseline="0" dirty="0">
                <a:solidFill>
                  <a:srgbClr val="F36F78"/>
                </a:solidFill>
                <a:latin typeface="Roboto-Regular"/>
              </a:rPr>
              <a:t>Bazı suçlular reşit olmayanlara müstehcen resimler ve mesajlar gönderirler. Herhangi bir müstehcen resim almasalar bile, konuşmaların ekran</a:t>
            </a:r>
          </a:p>
          <a:p>
            <a:pPr algn="l" rtl="0"/>
            <a:r>
              <a:rPr lang="tr" sz="1800" b="0" i="0" u="none" strike="noStrike" baseline="0" dirty="0">
                <a:solidFill>
                  <a:srgbClr val="F36F78"/>
                </a:solidFill>
                <a:latin typeface="Roboto-Regular"/>
              </a:rPr>
              <a:t>görüntülerini alarak zorlama amacıyla kullanırlar. Yukarıda belirtildiği gibi, bu tür bir zorlama, kendi aileleri içinde veya dışındaki diğer çocukların materyallerini veya onlarla birlikte materyallerin oluşturulmasını içerebilir. Bu cinsel zorlama kurban için önemli bir travmaya veya bazı durumlarda intihara bile yol açabileceğinden etkisi çok yüksektir. Bu nedenle, çocukların cinsel zorlama riskleri ve mağdur olduklarında yardım arama ihtiyacı konusunda eğitilmesi çok önemlidir.</a:t>
            </a:r>
          </a:p>
          <a:p>
            <a:pPr algn="l" rtl="0"/>
            <a:endParaRPr lang="tr" sz="1800" b="0" i="0" u="none" strike="noStrike" kern="1200" baseline="0" dirty="0">
              <a:solidFill>
                <a:srgbClr val="F36F78"/>
              </a:solidFill>
              <a:latin typeface="Roboto-Regular"/>
              <a:ea typeface="MS PGothic" pitchFamily="34" charset="-128"/>
              <a:cs typeface="ＭＳ Ｐゴシック" charset="0"/>
            </a:endParaRPr>
          </a:p>
          <a:p>
            <a:pPr algn="l" rtl="0"/>
            <a:r>
              <a:rPr lang="tr" sz="1800" b="0" i="0" u="none" strike="noStrike" baseline="0" dirty="0">
                <a:solidFill>
                  <a:srgbClr val="F36F78"/>
                </a:solidFill>
                <a:latin typeface="Roboto-Regular"/>
              </a:rPr>
              <a:t>Ancak, az sayıda vakada failler çocukların İnternette cinsel olarak sömürülmesinden mali kazanç elde etmeye çalışıyor gibi görünmektedir. Yöntemlerden biri, ÇCİM barındıran İnternet sitelerinde meşru "tıklama başına ödeme" reklamlarının yayımlanmasıdır. Özellikle ÇCİM gizlendiğinde, bu, platformun tıklanma oranını ve tıklama başına potansiyel karı artırır.</a:t>
            </a:r>
          </a:p>
          <a:p>
            <a:pPr algn="l" rtl="0"/>
            <a:endParaRPr lang="tr" sz="1800" b="0" i="0" u="none" strike="noStrike" kern="1200" baseline="0" dirty="0">
              <a:solidFill>
                <a:srgbClr val="F36F78"/>
              </a:solidFill>
              <a:latin typeface="Roboto-Regular"/>
              <a:ea typeface="MS PGothic" pitchFamily="34" charset="-128"/>
              <a:cs typeface="ＭＳ Ｐゴシック" charset="0"/>
            </a:endParaRPr>
          </a:p>
          <a:p>
            <a:pPr algn="l" rtl="0"/>
            <a:r>
              <a:rPr lang="tr" sz="1800" b="0" i="0" u="none" strike="noStrike" baseline="0" dirty="0">
                <a:solidFill>
                  <a:srgbClr val="F36F78"/>
                </a:solidFill>
                <a:latin typeface="Roboto-Regular"/>
              </a:rPr>
              <a:t>Birçok ülkede artan İnternet hızı nedeniyle, suçlular dünyanın diğer ucunda gerçekleşen çocuklara yönelik cinsel sömürü olaylarının canlı yayınlarını izleyebilirler. Çoğu durumda, failler çocuklara yönelik bu cinsel sömürü olaylarını izlemek için ödeme yaparlar. Filipinler, kurbanların konumu açısından en önde gelen ülke olmaya devam ediyor,</a:t>
            </a:r>
          </a:p>
          <a:p>
            <a:pPr algn="l" rtl="0"/>
            <a:r>
              <a:rPr lang="tr" sz="1800" b="0" i="0" u="none" strike="noStrike" baseline="0" dirty="0">
                <a:solidFill>
                  <a:srgbClr val="F36F78"/>
                </a:solidFill>
                <a:latin typeface="Roboto-Regular"/>
              </a:rPr>
              <a:t>ancak bunun daha fazla sayıda ülkede gerçekleştiğine dair göstergeler var. Çeşitli yollarla temas kurulur. Bazı durumlarda,</a:t>
            </a:r>
          </a:p>
          <a:p>
            <a:pPr algn="l" rtl="0"/>
            <a:r>
              <a:rPr lang="tr" sz="1800" b="0" i="0" u="none" strike="noStrike" baseline="0" dirty="0">
                <a:solidFill>
                  <a:srgbClr val="F36F78"/>
                </a:solidFill>
                <a:latin typeface="Roboto-Regular"/>
              </a:rPr>
              <a:t>ilk temas ticari yetişkin porno sitelerinde gerçekleşir, ardından konuşmalar şifreli mesajlaşma platformlarında gerçekleşir. Çoğu durumda,</a:t>
            </a:r>
          </a:p>
          <a:p>
            <a:pPr algn="l" rtl="0"/>
            <a:r>
              <a:rPr lang="tr" sz="1800" b="0" i="0" u="none" strike="noStrike" baseline="0" dirty="0">
                <a:solidFill>
                  <a:srgbClr val="F36F78"/>
                </a:solidFill>
                <a:latin typeface="Roboto-Regular"/>
              </a:rPr>
              <a:t>çocuklara yönelik cinsel sömürü olayları, video konferans imkanı ile çevrim içi platformlarda canlı olarak yayımlanır. Failler çoğunlukla istismarı planlama ve gerçek zamanlı olarak yönetme şansına sahiptir. Failler genellikle çevrim içi ödeme yöntemleriyle ödeme yaparlar, ancak kripto para birimleri de nadiren kullanılmaktadır. Ayrıca suçlulardan bazıları, fiili eyleme dökülmüş istismar suçu işlemek için üçüncü ülkelere seyahat ederler.</a:t>
            </a:r>
            <a:endParaRPr lang="tr" sz="1800" b="0" i="0" u="none" strike="noStrike" kern="1200" baseline="0" dirty="0">
              <a:solidFill>
                <a:srgbClr val="F36F78"/>
              </a:solidFill>
              <a:latin typeface="Roboto-Regular"/>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pPr algn="l" rtl="0"/>
            <a:fld id="{C517488A-2FD4-4187-AAA7-AE40009BFB6A}" type="slidenum">
              <a:rPr/>
              <a:pPr algn="l" rtl="0"/>
              <a:t>76</a:t>
            </a:fld>
            <a:endParaRPr lang="tr" altLang="en-US"/>
          </a:p>
        </p:txBody>
      </p:sp>
    </p:spTree>
    <p:extLst>
      <p:ext uri="{BB962C8B-B14F-4D97-AF65-F5344CB8AC3E}">
        <p14:creationId xmlns:p14="http://schemas.microsoft.com/office/powerpoint/2010/main" val="3191521929"/>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tr" sz="1200" b="0" i="0" u="none" kern="1200" baseline="0" dirty="0">
                <a:solidFill>
                  <a:schemeClr val="tx1"/>
                </a:solidFill>
                <a:latin typeface="+mn-lt"/>
                <a:ea typeface="MS PGothic" pitchFamily="34" charset="-128"/>
                <a:cs typeface="ＭＳ Ｐゴシック" charset="0"/>
              </a:rPr>
              <a:t>IOCTA 2019'dan bilgiler</a:t>
            </a:r>
          </a:p>
          <a:p>
            <a:pPr algn="l" rtl="0"/>
            <a:endParaRPr lang="tr" sz="1200" b="0" i="0" u="none" strike="noStrike" kern="1200" baseline="0" dirty="0">
              <a:solidFill>
                <a:schemeClr val="tx1"/>
              </a:solidFill>
              <a:latin typeface="+mn-lt"/>
              <a:ea typeface="MS PGothic" pitchFamily="34" charset="-128"/>
              <a:cs typeface="ＭＳ Ｐゴシック" charset="0"/>
            </a:endParaRPr>
          </a:p>
          <a:p>
            <a:pPr algn="l" rtl="0"/>
            <a:r>
              <a:rPr lang="tr" sz="1800" b="0" i="0" u="none" strike="noStrike" baseline="0" dirty="0">
                <a:solidFill>
                  <a:srgbClr val="F36F78"/>
                </a:solidFill>
                <a:latin typeface="Roboto-Regular"/>
              </a:rPr>
              <a:t>Reşit olmayan bireylere yönelik cinsel baskı ve zorlama vakaları da maddi kazanç için gerçekleşse de, çoğu durumda amaç yeni ÇCİM elde etmektir. Suçlular çoğunlukla bir mağdurun mevcut müstehcen resimlerini veya videolarını kullanır ve daha fazla materyal almadıkları sürece bunu mağdurun çevresindeki kişilerle veya sosyal medyada paylaşmakla tehdit ederler. Bu mevcut resim veya videolar iki kaynaktan gelebilir: Ya ÇCİM için reşit olmayanlara karşı çevrim içi kandırma yoluyla ya da KKOMM'yi buldukları ve kurbanı teşhis edip irtibata geçebildikleri için. </a:t>
            </a:r>
          </a:p>
          <a:p>
            <a:pPr algn="l" rtl="0"/>
            <a:endParaRPr lang="tr" sz="1800" b="0" i="0" u="none" strike="noStrike" baseline="0" dirty="0">
              <a:solidFill>
                <a:srgbClr val="F36F78"/>
              </a:solidFill>
              <a:latin typeface="Roboto-Regular"/>
            </a:endParaRPr>
          </a:p>
          <a:p>
            <a:pPr algn="l" rtl="0"/>
            <a:r>
              <a:rPr lang="tr" sz="1800" b="0" i="0" u="none" strike="noStrike" baseline="0" dirty="0">
                <a:solidFill>
                  <a:srgbClr val="F36F78"/>
                </a:solidFill>
                <a:latin typeface="Roboto-Regular"/>
              </a:rPr>
              <a:t>Bazı suçlular reşit olmayanlara müstehcen resimler ve mesajlar gönderirler. Herhangi bir müstehcen resim almasalar bile,</a:t>
            </a:r>
          </a:p>
          <a:p>
            <a:pPr algn="l" rtl="0"/>
            <a:r>
              <a:rPr lang="tr" sz="1800" b="0" i="0" u="none" strike="noStrike" baseline="0" dirty="0">
                <a:solidFill>
                  <a:srgbClr val="F36F78"/>
                </a:solidFill>
                <a:latin typeface="Roboto-Regular"/>
              </a:rPr>
              <a:t>konuşmaların ekran görüntülerini alarak zorlama amacıyla kullanırlar. Yukarıda belirtildiği gibi, bu tür bir zorlama, kendi aileleri içinde veya dışındaki diğer çocukların materyallerini veya onlarla birlikte materyallerin oluşturulmasını içerebilir. Bu cinsel zorlama kurban için önemli bir travmaya veya bazı durumlarda intihara bile yol açabileceğinden etkisi çok yüksektir. Bu nedenle, çocukların cinsel zorlama riskleri ve mağdur olduklarında yardım arama ihtiyacı konusunda eğitilmesi çok önemlidir.</a:t>
            </a:r>
          </a:p>
          <a:p>
            <a:pPr algn="l" rtl="0"/>
            <a:endParaRPr lang="tr" sz="1800" b="0" i="0" u="none" strike="noStrike" kern="1200" baseline="0" dirty="0">
              <a:solidFill>
                <a:srgbClr val="F36F78"/>
              </a:solidFill>
              <a:latin typeface="Roboto-Regular"/>
              <a:ea typeface="MS PGothic" pitchFamily="34" charset="-128"/>
              <a:cs typeface="ＭＳ Ｐゴシック" charset="0"/>
            </a:endParaRPr>
          </a:p>
          <a:p>
            <a:pPr algn="l" rtl="0"/>
            <a:r>
              <a:rPr lang="tr" sz="1800" b="0" i="0" u="none" strike="noStrike" baseline="0" dirty="0">
                <a:solidFill>
                  <a:srgbClr val="F36F78"/>
                </a:solidFill>
                <a:latin typeface="Roboto-Regular"/>
              </a:rPr>
              <a:t>Ancak, az sayıda vakada failler çocukların İnternette cinsel olarak sömürülmesinden mali kazanç elde etmeye çalışıyor gibi görünmektedir. Yöntemlerden biri, ÇCİM barındıran İnternet sitelerinde meşru "tıklama başına ödeme" reklamlarının yayımlanmasıdır. Özellikle ÇCİM gizlendiğinde, bu, platformun tıklanma oranını ve tıklama başına potansiyel karı artırır.</a:t>
            </a:r>
          </a:p>
          <a:p>
            <a:pPr algn="l" rtl="0"/>
            <a:endParaRPr lang="tr" sz="1800" b="0" i="0" u="none" strike="noStrike" kern="1200" baseline="0" dirty="0">
              <a:solidFill>
                <a:srgbClr val="F36F78"/>
              </a:solidFill>
              <a:latin typeface="Roboto-Regular"/>
              <a:ea typeface="MS PGothic" pitchFamily="34" charset="-128"/>
              <a:cs typeface="ＭＳ Ｐゴシック" charset="0"/>
            </a:endParaRPr>
          </a:p>
          <a:p>
            <a:pPr algn="l" rtl="0"/>
            <a:r>
              <a:rPr lang="tr" sz="1800" b="0" i="0" u="none" strike="noStrike" baseline="0" dirty="0">
                <a:solidFill>
                  <a:srgbClr val="F36F78"/>
                </a:solidFill>
                <a:latin typeface="Roboto-Regular"/>
              </a:rPr>
              <a:t>Birçok ülkede artan İnternet hızı nedeniyle, suçlular dünyanın diğer ucunda gerçekleşen çocuklara yönelik cinsel sömürü olaylarının canlı yayınlarını izleyebilirler. Çoğu durumda, failler çocuklara yönelik bu cinsel sömürü olaylarını izlemek için ödeme yaparlar. Filipinler, kurbanların konumu açısından en önde gelen ülke olmaya devam ediyor,</a:t>
            </a:r>
          </a:p>
          <a:p>
            <a:pPr algn="l" rtl="0"/>
            <a:r>
              <a:rPr lang="tr" sz="1800" b="0" i="0" u="none" strike="noStrike" baseline="0" dirty="0">
                <a:solidFill>
                  <a:srgbClr val="F36F78"/>
                </a:solidFill>
                <a:latin typeface="Roboto-Regular"/>
              </a:rPr>
              <a:t>ancak bunun daha fazla sayıda ülkede gerçekleştiğine dair göstergeler var. Çeşitli yollarla temas kurulur. Bazı durumlarda,</a:t>
            </a:r>
          </a:p>
          <a:p>
            <a:pPr algn="l" rtl="0"/>
            <a:r>
              <a:rPr lang="tr" sz="1800" b="0" i="0" u="none" strike="noStrike" baseline="0" dirty="0">
                <a:solidFill>
                  <a:srgbClr val="F36F78"/>
                </a:solidFill>
                <a:latin typeface="Roboto-Regular"/>
              </a:rPr>
              <a:t>ilk temas ticari yetişkin porno sitelerinde gerçekleşir, ardından konuşmalar şifreli mesajlaşma platformlarında gerçekleşir. Çoğu durumda,</a:t>
            </a:r>
          </a:p>
          <a:p>
            <a:pPr algn="l" rtl="0"/>
            <a:r>
              <a:rPr lang="tr" sz="1800" b="0" i="0" u="none" strike="noStrike" baseline="0" dirty="0">
                <a:solidFill>
                  <a:srgbClr val="F36F78"/>
                </a:solidFill>
                <a:latin typeface="Roboto-Regular"/>
              </a:rPr>
              <a:t>çocuklara yönelik cinsel sömürü olayları, video konferans imkanı ile çevrim içi platformlarda canlı olarak yayımlanır. Failler çoğunlukla istismarı planlama ve gerçek zamanlı olarak yönetme şansına sahiptir. Failler genellikle çevrim içi ödeme yöntemleriyle ödeme yaparlar, ancak kripto para birimleri de nadiren kullanılmaktadır. Ayrıca suçlulardan bazıları, fiili eyleme dökülmüş istismar suçu işlemek için üçüncü ülkelere seyahat ederler.</a:t>
            </a:r>
            <a:endParaRPr lang="tr" sz="1800" b="0" i="0" u="none" strike="noStrike" kern="1200" baseline="0" dirty="0">
              <a:solidFill>
                <a:srgbClr val="F36F78"/>
              </a:solidFill>
              <a:latin typeface="Roboto-Regular"/>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pPr algn="l" rtl="0"/>
            <a:fld id="{C517488A-2FD4-4187-AAA7-AE40009BFB6A}" type="slidenum">
              <a:rPr/>
              <a:pPr algn="l" rtl="0"/>
              <a:t>77</a:t>
            </a:fld>
            <a:endParaRPr lang="tr" altLang="en-US"/>
          </a:p>
        </p:txBody>
      </p:sp>
    </p:spTree>
    <p:extLst>
      <p:ext uri="{BB962C8B-B14F-4D97-AF65-F5344CB8AC3E}">
        <p14:creationId xmlns:p14="http://schemas.microsoft.com/office/powerpoint/2010/main" val="3699347055"/>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tr" sz="1200" b="0" i="0" u="none" kern="1200" baseline="0" dirty="0">
                <a:solidFill>
                  <a:schemeClr val="tx1"/>
                </a:solidFill>
                <a:latin typeface="+mn-lt"/>
                <a:ea typeface="MS PGothic" pitchFamily="34" charset="-128"/>
                <a:cs typeface="ＭＳ Ｐゴシック" charset="0"/>
              </a:rPr>
              <a:t>Geleceği gösteren küre!</a:t>
            </a:r>
          </a:p>
          <a:p>
            <a:pPr algn="l" rtl="0"/>
            <a:r>
              <a:rPr lang="tr" sz="1200" b="0" i="0" u="none" kern="1200" baseline="0" dirty="0">
                <a:solidFill>
                  <a:schemeClr val="tx1"/>
                </a:solidFill>
                <a:latin typeface="+mn-lt"/>
                <a:ea typeface="MS PGothic" pitchFamily="34" charset="-128"/>
                <a:cs typeface="ＭＳ Ｐゴシック" charset="0"/>
              </a:rPr>
              <a:t>IOCTA 2019'a dayanmaktadır</a:t>
            </a:r>
          </a:p>
          <a:p>
            <a:pPr algn="l" rtl="0"/>
            <a:endParaRPr lang="tr" sz="1200" kern="1200" dirty="0">
              <a:solidFill>
                <a:schemeClr val="tx1"/>
              </a:solidFill>
              <a:latin typeface="+mn-lt"/>
              <a:ea typeface="MS PGothic" pitchFamily="34" charset="-128"/>
              <a:cs typeface="ＭＳ Ｐゴシック" charset="0"/>
            </a:endParaRPr>
          </a:p>
          <a:p>
            <a:pPr algn="l" rtl="0"/>
            <a:r>
              <a:rPr lang="tr" sz="1800" b="0" i="0" u="none" strike="noStrike" baseline="0" dirty="0">
                <a:solidFill>
                  <a:srgbClr val="F4F4F4"/>
                </a:solidFill>
                <a:latin typeface="Roboto-Light"/>
              </a:rPr>
              <a:t>İnternette çocukların cinsel sömürüsü bakımından endişe yaratabilecek bir gelişme, derin sahte (deepfake) teknolojisinde devam eden iyileştirmelerdir. Derin sahte teknolojisi, fotoğraf veya videoları başka bir fotoğraf veya videonun üzerine yerleştiren yapay zekaya dayalı bir tekniktir. Daha önce ünlülerin yüzlerini pornografik videolara yerleştirmek</a:t>
            </a:r>
          </a:p>
          <a:p>
            <a:pPr algn="l" rtl="0"/>
            <a:r>
              <a:rPr lang="tr" sz="1800" b="0" i="0" u="none" strike="noStrike" baseline="0" dirty="0">
                <a:solidFill>
                  <a:srgbClr val="F4F4F4"/>
                </a:solidFill>
                <a:latin typeface="Roboto-Light"/>
              </a:rPr>
              <a:t>için kullanıldı. Bu teknoloji hala nispeten yeni olmasına rağmen, hızla gelişmekte ve daha erişilebilir ve kullanımı kolay hale gelmektedir. İnternette çocukların cinsel sömürü olaylarını gösteren ilk derin sahte videolarının ortaya çıkması ve yeni "kişiselleştirilmiş" çocuk cinsel sömürü materyallerinin oluşturulması an meselesi</a:t>
            </a:r>
          </a:p>
          <a:p>
            <a:pPr algn="l" rtl="0"/>
            <a:r>
              <a:rPr lang="tr" sz="1800" b="0" i="0" u="none" strike="noStrike" baseline="0" dirty="0">
                <a:solidFill>
                  <a:srgbClr val="F4F4F4"/>
                </a:solidFill>
                <a:latin typeface="Roboto-Light"/>
              </a:rPr>
              <a:t>olabilir. Delillerin gerçekliği hakkında sorular gündeme getirebileceği ve soruşturmaları karmaşık hale getirebileceğinden, bunun kolluk</a:t>
            </a:r>
          </a:p>
          <a:p>
            <a:pPr algn="l" rtl="0"/>
            <a:r>
              <a:rPr lang="tr" sz="1800" b="0" i="0" u="none" strike="noStrike" baseline="0" dirty="0">
                <a:solidFill>
                  <a:srgbClr val="F4F4F4"/>
                </a:solidFill>
                <a:latin typeface="Roboto-Light"/>
              </a:rPr>
              <a:t>kuvvetleri için de ciddi etkileri olabilir.</a:t>
            </a:r>
          </a:p>
          <a:p>
            <a:pPr algn="l" rtl="0"/>
            <a:endParaRPr lang="tr" sz="1800" b="0" i="0" u="none" strike="noStrike" kern="1200" baseline="0" dirty="0">
              <a:solidFill>
                <a:srgbClr val="F4F4F4"/>
              </a:solidFill>
              <a:latin typeface="Roboto-Light"/>
              <a:ea typeface="MS PGothic" pitchFamily="34" charset="-128"/>
              <a:cs typeface="ＭＳ Ｐゴシック" charset="0"/>
            </a:endParaRPr>
          </a:p>
          <a:p>
            <a:pPr algn="l" rtl="0"/>
            <a:r>
              <a:rPr lang="tr" b="0" i="0" u="none" baseline="0" dirty="0">
                <a:solidFill>
                  <a:srgbClr val="000000"/>
                </a:solidFill>
                <a:effectLst/>
                <a:latin typeface="Lyon"/>
              </a:rPr>
              <a:t>Ancak New America düşünce kuruluşunun siber güvenlik ve savunma odaklı strateji uzmanı ve kıdemli üyesi Peter Singer, bunun tehlikesinin, “insanları gerçek olmayan bir şeye inandırmak için kullanılabilecek bir teknoloji” olduğunu söyledi.</a:t>
            </a:r>
            <a:endParaRPr lang="tr"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pPr algn="l" rtl="0"/>
            <a:fld id="{C517488A-2FD4-4187-AAA7-AE40009BFB6A}" type="slidenum">
              <a:rPr/>
              <a:pPr algn="l" rtl="0"/>
              <a:t>78</a:t>
            </a:fld>
            <a:endParaRPr lang="tr" altLang="en-US"/>
          </a:p>
        </p:txBody>
      </p:sp>
    </p:spTree>
    <p:extLst>
      <p:ext uri="{BB962C8B-B14F-4D97-AF65-F5344CB8AC3E}">
        <p14:creationId xmlns:p14="http://schemas.microsoft.com/office/powerpoint/2010/main" val="16195685"/>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r" dirty="0"/>
          </a:p>
        </p:txBody>
      </p:sp>
      <p:sp>
        <p:nvSpPr>
          <p:cNvPr id="4" name="Slide Number Placeholder 3"/>
          <p:cNvSpPr>
            <a:spLocks noGrp="1"/>
          </p:cNvSpPr>
          <p:nvPr>
            <p:ph type="sldNum" sz="quarter" idx="5"/>
          </p:nvPr>
        </p:nvSpPr>
        <p:spPr/>
        <p:txBody>
          <a:bodyPr/>
          <a:lstStyle/>
          <a:p>
            <a:pPr algn="l" rtl="0"/>
            <a:fld id="{C517488A-2FD4-4187-AAA7-AE40009BFB6A}" type="slidenum">
              <a:rPr/>
              <a:pPr algn="l" rtl="0"/>
              <a:t>79</a:t>
            </a:fld>
            <a:endParaRPr lang="tr" altLang="en-US"/>
          </a:p>
        </p:txBody>
      </p:sp>
    </p:spTree>
    <p:extLst>
      <p:ext uri="{BB962C8B-B14F-4D97-AF65-F5344CB8AC3E}">
        <p14:creationId xmlns:p14="http://schemas.microsoft.com/office/powerpoint/2010/main" val="3339977376"/>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tr" sz="1200" b="0" i="0" u="none" kern="1200" baseline="0" dirty="0">
                <a:solidFill>
                  <a:schemeClr val="tx1"/>
                </a:solidFill>
                <a:latin typeface="+mn-lt"/>
                <a:ea typeface="MS PGothic" pitchFamily="34" charset="-128"/>
                <a:cs typeface="ＭＳ Ｐゴシック" charset="0"/>
              </a:rPr>
              <a:t>IOCTA 2019'dan bilgiler</a:t>
            </a:r>
          </a:p>
          <a:p>
            <a:pPr algn="l" rtl="0"/>
            <a:endParaRPr lang="tr" sz="1200" b="0" i="0" u="none" strike="noStrike" kern="1200" baseline="0" dirty="0">
              <a:solidFill>
                <a:schemeClr val="tx1"/>
              </a:solidFill>
              <a:latin typeface="+mn-lt"/>
              <a:ea typeface="MS PGothic" pitchFamily="34" charset="-128"/>
              <a:cs typeface="ＭＳ Ｐゴシック" charset="0"/>
            </a:endParaRPr>
          </a:p>
          <a:p>
            <a:pPr algn="l" rtl="0"/>
            <a:r>
              <a:rPr lang="tr" sz="1800" b="0" i="0" u="none" strike="noStrike" baseline="0" dirty="0">
                <a:solidFill>
                  <a:srgbClr val="3D3D5F"/>
                </a:solidFill>
                <a:latin typeface="Roboto-Light"/>
              </a:rPr>
              <a:t>Üye Devletler, cep telefonları, dizüstü bilgisayarlar ve tabletler gibi (yüksek değerli) elektronik cihazların birkaç kez satın alınmasından bahsetmektedir. Başka bir Üye Devlet, bu siber suç alanındaki çalışma yönteminde geçen yıl boyunca büyük bir inovasyon görülmediğini özellikle belirtiyor. Özel sektörden</a:t>
            </a:r>
          </a:p>
          <a:p>
            <a:pPr algn="l" rtl="0"/>
            <a:r>
              <a:rPr lang="tr" sz="1800" b="0" i="0" u="none" strike="noStrike" baseline="0" dirty="0">
                <a:solidFill>
                  <a:srgbClr val="3D3D5F"/>
                </a:solidFill>
                <a:latin typeface="Roboto-Light"/>
              </a:rPr>
              <a:t>gelen bilgilere göre 2018'de büyük bir değişiklik olmasa da banka/kredi kartı dolandırıcılığı giderek seyahat (oteller, araba kiralama vb.) posta hizmetleri, hediye kartları vb. gibi diğer sektörlere daha fazla kaymaktadır. Örneğin e-ticarette olduğu gibi henüz aynı düzeyde farkındalık olmadığından kolluk kuvvetlerine daha az vaka bildirilmiştir.</a:t>
            </a:r>
          </a:p>
          <a:p>
            <a:pPr algn="l" rtl="0"/>
            <a:endParaRPr lang="tr" sz="1800" b="0" i="0" u="none" strike="noStrike" kern="1200" baseline="0" dirty="0">
              <a:solidFill>
                <a:srgbClr val="3D3D5F"/>
              </a:solidFill>
              <a:latin typeface="Roboto-Light"/>
              <a:ea typeface="MS PGothic" pitchFamily="34" charset="-128"/>
              <a:cs typeface="ＭＳ Ｐゴシック" charset="0"/>
            </a:endParaRPr>
          </a:p>
          <a:p>
            <a:pPr algn="l" rtl="0"/>
            <a:r>
              <a:rPr lang="tr" sz="1800" b="0" i="0" u="none" strike="noStrike" kern="1200" baseline="0" dirty="0">
                <a:solidFill>
                  <a:srgbClr val="3D3D5F"/>
                </a:solidFill>
                <a:latin typeface="Roboto-Light"/>
                <a:ea typeface="MS PGothic" pitchFamily="34" charset="-128"/>
                <a:cs typeface="ＭＳ Ｐゴシック" charset="0"/>
              </a:rPr>
              <a:t>Veri güvenlik ihlali - </a:t>
            </a:r>
            <a:r>
              <a:rPr lang="tr" sz="1800" b="0" i="0" u="none" strike="noStrike" baseline="0" dirty="0">
                <a:solidFill>
                  <a:srgbClr val="3D3D5F"/>
                </a:solidFill>
                <a:latin typeface="Roboto-Light"/>
              </a:rPr>
              <a:t>İnternet sitesi sahipleri istemeden Amazon İnternet</a:t>
            </a:r>
          </a:p>
          <a:p>
            <a:pPr algn="l" rtl="0"/>
            <a:r>
              <a:rPr lang="tr" sz="1800" b="0" i="0" u="none" strike="noStrike" baseline="0" dirty="0">
                <a:solidFill>
                  <a:srgbClr val="3D3D5F"/>
                </a:solidFill>
                <a:latin typeface="Roboto-Light"/>
              </a:rPr>
              <a:t>Sunucusu (AWS) S3 depolama sunucularını yanlış bir şekilde yapılandırdıklarında ortaya çıkan güvenlik açıklarından suçlular yararlanabilirler.</a:t>
            </a:r>
          </a:p>
          <a:p>
            <a:pPr algn="l" rtl="0"/>
            <a:endParaRPr lang="tr" sz="1800" b="0" i="0" u="none" strike="noStrike" kern="1200" baseline="0" dirty="0">
              <a:solidFill>
                <a:srgbClr val="3D3D5F"/>
              </a:solidFill>
              <a:latin typeface="Roboto-Light"/>
              <a:ea typeface="MS PGothic" pitchFamily="34" charset="-128"/>
              <a:cs typeface="ＭＳ Ｐゴシック" charset="0"/>
            </a:endParaRPr>
          </a:p>
          <a:p>
            <a:pPr algn="l" rtl="0"/>
            <a:r>
              <a:rPr lang="tr" sz="1800" b="0" i="0" u="none" strike="noStrike" baseline="0" dirty="0">
                <a:solidFill>
                  <a:srgbClr val="3D3D5F"/>
                </a:solidFill>
                <a:latin typeface="Roboto-Light"/>
              </a:rPr>
              <a:t>Kredi kartı dolandırıcılığını genellikle sadece finansal açıdan ele alsak da, bu tür suçlar diğer yasa dışı faaliyet türlerini de kolaylaştırır. Örnekler arasında yasa dışı göçün kolaylaştırılması ve daha spesifik olarak insan ticareti yer alır. Suçlular bunu, kredi kartı kimlik bilgileriyle uçak bileti satın alarak, otel rezervasyonu yaparak, kiralamalar vb. yoluyla yaparlar. Bunu sahte kimlik belgeleri kullanarak kredi kartı dolandırıcılığıyla yaparlar.</a:t>
            </a:r>
            <a:endParaRPr lang="tr" sz="1200" b="0" i="0" u="none" strike="noStrike" kern="1200" baseline="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pPr algn="l" rtl="0"/>
            <a:fld id="{C517488A-2FD4-4187-AAA7-AE40009BFB6A}" type="slidenum">
              <a:rPr/>
              <a:pPr algn="l" rtl="0"/>
              <a:t>80</a:t>
            </a:fld>
            <a:endParaRPr lang="tr" altLang="en-US"/>
          </a:p>
        </p:txBody>
      </p:sp>
    </p:spTree>
    <p:extLst>
      <p:ext uri="{BB962C8B-B14F-4D97-AF65-F5344CB8AC3E}">
        <p14:creationId xmlns:p14="http://schemas.microsoft.com/office/powerpoint/2010/main" val="3948961621"/>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tr" sz="1200" b="0" i="0" u="none" kern="1200" baseline="0" dirty="0">
                <a:solidFill>
                  <a:schemeClr val="tx1"/>
                </a:solidFill>
                <a:latin typeface="+mn-lt"/>
                <a:ea typeface="MS PGothic" pitchFamily="34" charset="-128"/>
                <a:cs typeface="ＭＳ Ｐゴシック" charset="0"/>
              </a:rPr>
              <a:t>IOCTA 2019'dan bilgiler</a:t>
            </a:r>
          </a:p>
          <a:p>
            <a:pPr algn="l" rtl="0"/>
            <a:endParaRPr lang="tr" sz="1200" b="0" i="0" u="none" strike="noStrike" kern="1200" baseline="0" dirty="0">
              <a:solidFill>
                <a:schemeClr val="tx1"/>
              </a:solidFill>
              <a:latin typeface="+mn-lt"/>
              <a:ea typeface="MS PGothic" pitchFamily="34" charset="-128"/>
              <a:cs typeface="ＭＳ Ｐゴシック" charset="0"/>
            </a:endParaRPr>
          </a:p>
          <a:p>
            <a:pPr algn="l" rtl="0"/>
            <a:r>
              <a:rPr lang="tr" sz="1800" b="0" i="0" u="none" strike="noStrike" baseline="0" dirty="0">
                <a:solidFill>
                  <a:srgbClr val="3D3D5F"/>
                </a:solidFill>
                <a:latin typeface="Roboto-Light"/>
              </a:rPr>
              <a:t>Üye Devletler, cep telefonları, dizüstü bilgisayarlar ve tabletler gibi (yüksek değerli) elektronik cihazların birkaç kez satın alınmasından bahsetmektedir. Başka bir Üye Devlet, bu siber suç alanındaki çalışma yönteminde geçen yıl boyunca büyük bir inovasyon görülmediğini özellikle belirtiyor. Özel sektörden</a:t>
            </a:r>
          </a:p>
          <a:p>
            <a:pPr algn="l" rtl="0"/>
            <a:r>
              <a:rPr lang="tr" sz="1800" b="0" i="0" u="none" strike="noStrike" baseline="0" dirty="0">
                <a:solidFill>
                  <a:srgbClr val="3D3D5F"/>
                </a:solidFill>
                <a:latin typeface="Roboto-Light"/>
              </a:rPr>
              <a:t>gelen bilgilere göre 2018'de büyük bir değişiklik olmasa da banka/kredi kartı dolandırıcılığı giderek seyahat (oteller, araba kiralama vb.) posta hizmetleri, hediye kartları vb. gibi diğer sektörlere daha fazla kaymaktadır. Örneğin e-ticarette olduğu gibi henüz aynı düzeyde farkındalık olmadığından kolluk kuvvetlerine daha az vaka bildirilmiştir.</a:t>
            </a:r>
          </a:p>
          <a:p>
            <a:pPr algn="l" rtl="0"/>
            <a:endParaRPr lang="tr" sz="1800" b="0" i="0" u="none" strike="noStrike" kern="1200" baseline="0" dirty="0">
              <a:solidFill>
                <a:srgbClr val="3D3D5F"/>
              </a:solidFill>
              <a:latin typeface="Roboto-Light"/>
              <a:ea typeface="MS PGothic" pitchFamily="34" charset="-128"/>
              <a:cs typeface="ＭＳ Ｐゴシック" charset="0"/>
            </a:endParaRPr>
          </a:p>
          <a:p>
            <a:pPr algn="l" rtl="0"/>
            <a:r>
              <a:rPr lang="tr" sz="1800" b="0" i="0" u="none" strike="noStrike" kern="1200" baseline="0" dirty="0">
                <a:solidFill>
                  <a:srgbClr val="3D3D5F"/>
                </a:solidFill>
                <a:latin typeface="Roboto-Light"/>
                <a:ea typeface="MS PGothic" pitchFamily="34" charset="-128"/>
                <a:cs typeface="ＭＳ Ｐゴシック" charset="0"/>
              </a:rPr>
              <a:t>Veri güvenlik ihlali - </a:t>
            </a:r>
            <a:r>
              <a:rPr lang="tr" sz="1800" b="0" i="0" u="none" strike="noStrike" baseline="0" dirty="0">
                <a:solidFill>
                  <a:srgbClr val="3D3D5F"/>
                </a:solidFill>
                <a:latin typeface="Roboto-Light"/>
              </a:rPr>
              <a:t>İnternet sitesi sahipleri istemeden Amazon Web'lerini yanlış bir şekilde yapılandırdıklarında ortaya çıkan güvenlik açıklarından suçlular yararlanabilirler.</a:t>
            </a:r>
          </a:p>
          <a:p>
            <a:pPr algn="l" rtl="0"/>
            <a:r>
              <a:rPr lang="tr" sz="1800" b="0" i="0" u="none" strike="noStrike" baseline="0" dirty="0">
                <a:solidFill>
                  <a:srgbClr val="3D3D5F"/>
                </a:solidFill>
                <a:latin typeface="Roboto-Light"/>
              </a:rPr>
              <a:t>Sunucu (AWS) S3 depolama sunucuları</a:t>
            </a:r>
          </a:p>
          <a:p>
            <a:pPr algn="l" rtl="0"/>
            <a:endParaRPr lang="tr" sz="1800" b="0" i="0" u="none" strike="noStrike" kern="1200" baseline="0" dirty="0">
              <a:solidFill>
                <a:srgbClr val="3D3D5F"/>
              </a:solidFill>
              <a:latin typeface="Roboto-Light"/>
              <a:ea typeface="MS PGothic" pitchFamily="34" charset="-128"/>
              <a:cs typeface="ＭＳ Ｐゴシック" charset="0"/>
            </a:endParaRPr>
          </a:p>
          <a:p>
            <a:pPr algn="l" rtl="0"/>
            <a:r>
              <a:rPr lang="tr" sz="1800" b="0" i="0" u="none" strike="noStrike" baseline="0" dirty="0">
                <a:solidFill>
                  <a:srgbClr val="3D3D5F"/>
                </a:solidFill>
                <a:latin typeface="Roboto-Light"/>
              </a:rPr>
              <a:t>Kredi kartı dolandırıcılığını genellikle sadece finansal açıdan ele alsak da, bu tür suçlar diğer yasa dışı faaliyet türlerini de kolaylaştırır. Örnekler arasında yasa dışı göçün kolaylaştırılması ve daha spesifik olarak insan ticareti yer alır. Suçlular bunu, kredi kartı kimlik bilgileriyle uçak bileti satın alarak, otel rezervasyonu yaparak, kiralamalar vb. yoluyla yaparlar. Bunu sahte kimlik belgeleri kullanarak kredi kartı dolandırıcılığıyla yaparlar.</a:t>
            </a:r>
            <a:endParaRPr lang="tr" sz="1200" b="0" i="0" u="none" strike="noStrike" kern="1200" baseline="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pPr algn="l" rtl="0"/>
            <a:fld id="{C517488A-2FD4-4187-AAA7-AE40009BFB6A}" type="slidenum">
              <a:rPr/>
              <a:pPr algn="l" rtl="0"/>
              <a:t>81</a:t>
            </a:fld>
            <a:endParaRPr lang="tr" altLang="en-US"/>
          </a:p>
        </p:txBody>
      </p:sp>
    </p:spTree>
    <p:extLst>
      <p:ext uri="{BB962C8B-B14F-4D97-AF65-F5344CB8AC3E}">
        <p14:creationId xmlns:p14="http://schemas.microsoft.com/office/powerpoint/2010/main" val="1812741768"/>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tr" sz="1200" b="0" i="0" u="none" kern="1200" baseline="0" dirty="0">
                <a:solidFill>
                  <a:schemeClr val="tx1"/>
                </a:solidFill>
                <a:latin typeface="+mn-lt"/>
                <a:ea typeface="MS PGothic" pitchFamily="34" charset="-128"/>
                <a:cs typeface="ＭＳ Ｐゴシック" charset="0"/>
              </a:rPr>
              <a:t>IOCTA 2019'dan bilgiler</a:t>
            </a:r>
          </a:p>
          <a:p>
            <a:pPr algn="l" rtl="0"/>
            <a:endParaRPr lang="tr" sz="1200" b="0" i="0" u="none" strike="noStrike" kern="1200" baseline="0" dirty="0">
              <a:solidFill>
                <a:schemeClr val="tx1"/>
              </a:solidFill>
              <a:latin typeface="+mn-lt"/>
              <a:ea typeface="MS PGothic" pitchFamily="34" charset="-128"/>
              <a:cs typeface="ＭＳ Ｐゴシック" charset="0"/>
            </a:endParaRPr>
          </a:p>
          <a:p>
            <a:pPr algn="l" rtl="0"/>
            <a:r>
              <a:rPr lang="tr" sz="1800" b="0" i="0" u="none" strike="noStrike" baseline="0" dirty="0">
                <a:solidFill>
                  <a:srgbClr val="3D3D5F"/>
                </a:solidFill>
                <a:latin typeface="Roboto-Light"/>
              </a:rPr>
              <a:t>Kart bilgilerinin kopyalanması tehdidi, Avrupa'daki tüm ödeme terminallerinin ve ATM'lerin gerekli kopyalama önlemlerini içermemesinin doğrudan sonucudur. Bu, ödeme terminallerinde ve ATM'lerde manyetik şerit izleme verilerinin kopyalanmasını mümkün kılar ve Avrupa'da hala yaygın bir dolandırıcılık türüdür. Sektörde kartlar Europay, MasterCard ve Visa (EMV) çip teknolojisi ile güvence altına alındığından, Avrupa bölgesinde klonlanmış manyetik şeritli bir ödeme kartının kullanılması neredeyse imkansızdır. Dünyaya bakıldığında, durum özellikle EMV uyumluluğunu henüz uygulamaya koymamış ülkeler için farklıdır. Sonuç olarak, bu Avrupa'da müşterilerine ​​kart veren kurumlar için büyük bir endişe kaynağı olmaya devam ediyor.</a:t>
            </a:r>
            <a:endParaRPr lang="tr" sz="1200" b="0" i="0" u="none" strike="noStrike" kern="1200" baseline="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pPr algn="l" rtl="0"/>
            <a:fld id="{C517488A-2FD4-4187-AAA7-AE40009BFB6A}" type="slidenum">
              <a:rPr/>
              <a:pPr algn="l" rtl="0"/>
              <a:t>82</a:t>
            </a:fld>
            <a:endParaRPr lang="tr" altLang="en-US"/>
          </a:p>
        </p:txBody>
      </p:sp>
    </p:spTree>
    <p:extLst>
      <p:ext uri="{BB962C8B-B14F-4D97-AF65-F5344CB8AC3E}">
        <p14:creationId xmlns:p14="http://schemas.microsoft.com/office/powerpoint/2010/main" val="140319293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tr" dirty="0"/>
          </a:p>
        </p:txBody>
      </p:sp>
      <p:sp>
        <p:nvSpPr>
          <p:cNvPr id="4" name="Slide Number Placeholder 3"/>
          <p:cNvSpPr>
            <a:spLocks noGrp="1"/>
          </p:cNvSpPr>
          <p:nvPr>
            <p:ph type="sldNum" sz="quarter" idx="10"/>
          </p:nvPr>
        </p:nvSpPr>
        <p:spPr/>
        <p:txBody>
          <a:bodyPr/>
          <a:lstStyle/>
          <a:p>
            <a:pPr algn="l" rtl="0">
              <a:defRPr/>
            </a:pPr>
            <a:fld id="{0A9CA34D-D136-324F-8C5C-F0F921B45548}" type="slidenum">
              <a:rPr/>
              <a:pPr algn="l" rtl="0">
                <a:defRPr/>
              </a:pPr>
              <a:t>8</a:t>
            </a:fld>
            <a:endParaRPr lang="tr"/>
          </a:p>
        </p:txBody>
      </p:sp>
    </p:spTree>
    <p:extLst>
      <p:ext uri="{BB962C8B-B14F-4D97-AF65-F5344CB8AC3E}">
        <p14:creationId xmlns:p14="http://schemas.microsoft.com/office/powerpoint/2010/main" val="4079497090"/>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tr" sz="1200" b="0" i="0" u="none" kern="1200" baseline="0">
                <a:solidFill>
                  <a:schemeClr val="tx1"/>
                </a:solidFill>
                <a:latin typeface="+mn-lt"/>
                <a:ea typeface="MS PGothic" pitchFamily="34" charset="-128"/>
                <a:cs typeface="ＭＳ Ｐゴシック" charset="0"/>
              </a:rPr>
              <a:t>IOCTA 2019'dan bilgiler</a:t>
            </a:r>
          </a:p>
          <a:p>
            <a:pPr algn="l" rtl="0"/>
            <a:endParaRPr lang="tr" sz="1200" b="0" i="0" u="none" strike="noStrike" kern="1200" baseline="0" dirty="0">
              <a:solidFill>
                <a:schemeClr val="tx1"/>
              </a:solidFill>
              <a:latin typeface="+mn-lt"/>
              <a:ea typeface="MS PGothic" pitchFamily="34" charset="-128"/>
              <a:cs typeface="ＭＳ Ｐゴシック" charset="0"/>
            </a:endParaRPr>
          </a:p>
          <a:p>
            <a:pPr algn="l" rtl="0"/>
            <a:r>
              <a:rPr lang="tr" sz="1800" b="0" i="0" u="none" strike="noStrike" baseline="0">
                <a:solidFill>
                  <a:srgbClr val="3D3D5F"/>
                </a:solidFill>
                <a:latin typeface="Roboto-Light"/>
              </a:rPr>
              <a:t>ATM soyma, en yaygın mantıksal ATM saldırısı türüdür. Suçlular iki yoldan biriyle bu soygunu yaparlar. Suçlu, ATM'deki tüm parayı almak için ATM'ye komutlar gönderen kötü amaçlı bir yazılım kullanır ya da doğrudan ATM'ye bağladığı kendi "kara kutu" cihazını kullanır. Bu saldırılar yalnızca, düşük güvenlik standartları nedeniyle bu tür saldırılara karşı savunmasız olan belirli "eski" ATM'lere karşı gerçekleştirilebilir.</a:t>
            </a:r>
            <a:endParaRPr lang="tr" sz="1200" b="0" i="0" u="none" strike="noStrike" kern="1200" baseline="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pPr algn="l" rtl="0"/>
            <a:fld id="{C517488A-2FD4-4187-AAA7-AE40009BFB6A}" type="slidenum">
              <a:rPr/>
              <a:pPr algn="l" rtl="0"/>
              <a:t>83</a:t>
            </a:fld>
            <a:endParaRPr lang="tr" altLang="en-US"/>
          </a:p>
        </p:txBody>
      </p:sp>
    </p:spTree>
    <p:extLst>
      <p:ext uri="{BB962C8B-B14F-4D97-AF65-F5344CB8AC3E}">
        <p14:creationId xmlns:p14="http://schemas.microsoft.com/office/powerpoint/2010/main" val="3264687377"/>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tr" sz="1200" b="0" i="0" u="none" kern="1200" baseline="0">
                <a:solidFill>
                  <a:schemeClr val="tx1"/>
                </a:solidFill>
                <a:latin typeface="+mn-lt"/>
                <a:ea typeface="MS PGothic" pitchFamily="34" charset="-128"/>
                <a:cs typeface="ＭＳ Ｐゴシック" charset="0"/>
              </a:rPr>
              <a:t>IOCTA 2019'dan bilgiler</a:t>
            </a:r>
          </a:p>
          <a:p>
            <a:pPr algn="l" rtl="0"/>
            <a:endParaRPr lang="tr" sz="1200" b="0" i="0" u="none" strike="noStrike" kern="1200" baseline="0" dirty="0">
              <a:solidFill>
                <a:schemeClr val="tx1"/>
              </a:solidFill>
              <a:latin typeface="+mn-lt"/>
              <a:ea typeface="MS PGothic" pitchFamily="34" charset="-128"/>
              <a:cs typeface="ＭＳ Ｐゴシック" charset="0"/>
            </a:endParaRPr>
          </a:p>
          <a:p>
            <a:pPr algn="l" rtl="0"/>
            <a:r>
              <a:rPr lang="tr" sz="1200" b="0" i="0" u="none" strike="noStrike" kern="1200" baseline="0">
                <a:solidFill>
                  <a:schemeClr val="tx1"/>
                </a:solidFill>
                <a:latin typeface="+mn-lt"/>
                <a:ea typeface="MS PGothic" pitchFamily="34" charset="-128"/>
                <a:cs typeface="ＭＳ Ｐゴシック" charset="0"/>
              </a:rPr>
              <a:t>ATM üreticisi Diebold'un ATM'leri çalıştırma kodlarının güvenliği ihlal edilerek çevrim içi olarak kullanılabilir hale gelmiş ve bu nedenle hırsızlık/dolandırıcılık faaliyetlerinde kullanılmıştır.</a:t>
            </a:r>
          </a:p>
          <a:p>
            <a:pPr algn="l" rtl="0"/>
            <a:r>
              <a:rPr lang="tr" sz="1200" b="0" i="0" u="none" strike="noStrike" kern="1200" baseline="0">
                <a:solidFill>
                  <a:schemeClr val="tx1"/>
                </a:solidFill>
                <a:latin typeface="+mn-lt"/>
                <a:ea typeface="MS PGothic" pitchFamily="34" charset="-128"/>
                <a:cs typeface="ＭＳ Ｐゴシック" charset="0"/>
              </a:rPr>
              <a:t>WinPot ve Cutlet Maker, ATM'lerden yasa dışı olarak para çekilmesine olanak tanımak için tasarlanmış ve geliştirilmiş iki kötü amaçlı yazılımdır.</a:t>
            </a:r>
          </a:p>
        </p:txBody>
      </p:sp>
      <p:sp>
        <p:nvSpPr>
          <p:cNvPr id="4" name="Slide Number Placeholder 3"/>
          <p:cNvSpPr>
            <a:spLocks noGrp="1"/>
          </p:cNvSpPr>
          <p:nvPr>
            <p:ph type="sldNum" sz="quarter" idx="5"/>
          </p:nvPr>
        </p:nvSpPr>
        <p:spPr/>
        <p:txBody>
          <a:bodyPr/>
          <a:lstStyle/>
          <a:p>
            <a:pPr algn="l" rtl="0"/>
            <a:fld id="{C517488A-2FD4-4187-AAA7-AE40009BFB6A}" type="slidenum">
              <a:rPr/>
              <a:pPr algn="l" rtl="0"/>
              <a:t>84</a:t>
            </a:fld>
            <a:endParaRPr lang="tr" altLang="en-US"/>
          </a:p>
        </p:txBody>
      </p:sp>
    </p:spTree>
    <p:extLst>
      <p:ext uri="{BB962C8B-B14F-4D97-AF65-F5344CB8AC3E}">
        <p14:creationId xmlns:p14="http://schemas.microsoft.com/office/powerpoint/2010/main" val="258621446"/>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tr" sz="1200" b="0" i="0" u="none" kern="1200" baseline="0">
                <a:solidFill>
                  <a:schemeClr val="tx1"/>
                </a:solidFill>
                <a:latin typeface="+mn-lt"/>
                <a:ea typeface="MS PGothic" pitchFamily="34" charset="-128"/>
                <a:cs typeface="ＭＳ Ｐゴシック" charset="0"/>
              </a:rPr>
              <a:t>IOCTA 2019'dan bilgiler</a:t>
            </a:r>
          </a:p>
          <a:p>
            <a:pPr algn="l" rtl="0"/>
            <a:endParaRPr lang="tr" sz="1200" b="0" i="0" u="none" strike="noStrike" kern="1200" baseline="0" dirty="0">
              <a:solidFill>
                <a:schemeClr val="tx1"/>
              </a:solidFill>
              <a:latin typeface="+mn-lt"/>
              <a:ea typeface="MS PGothic" pitchFamily="34" charset="-128"/>
              <a:cs typeface="ＭＳ Ｐゴシック" charset="0"/>
            </a:endParaRPr>
          </a:p>
          <a:p>
            <a:pPr algn="l" rtl="0"/>
            <a:r>
              <a:rPr lang="tr" sz="1800" b="0" i="0" u="none" strike="noStrike" baseline="0">
                <a:solidFill>
                  <a:srgbClr val="3D3D5F"/>
                </a:solidFill>
                <a:latin typeface="Roboto-Light"/>
              </a:rPr>
              <a:t>ATM soyma, en yaygın mantıksal ATM saldırısı türüdür. Suçlular iki yoldan biriyle bu soygunu yaparlar. Suçlu, ATM'deki tüm parayı almak için ATM'ye komutlar gönderen kötü amaçlı bir yazılım kullanır ya da doğrudan ATM'ye bağladığı kendi "kara kutu" cihazını kullanır. Bu saldırılar yalnızca, düşük güvenlik standartları nedeniyle bu tür saldırılara karşı savunmasız olan belirli "eski" ATM'lere karşı gerçekleştirilebilir.</a:t>
            </a:r>
            <a:endParaRPr lang="tr" sz="1200" b="0" i="0" u="none" strike="noStrike" kern="1200" baseline="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pPr algn="l" rtl="0"/>
            <a:fld id="{C517488A-2FD4-4187-AAA7-AE40009BFB6A}" type="slidenum">
              <a:rPr/>
              <a:pPr algn="l" rtl="0"/>
              <a:t>85</a:t>
            </a:fld>
            <a:endParaRPr lang="tr" altLang="en-US"/>
          </a:p>
        </p:txBody>
      </p:sp>
    </p:spTree>
    <p:extLst>
      <p:ext uri="{BB962C8B-B14F-4D97-AF65-F5344CB8AC3E}">
        <p14:creationId xmlns:p14="http://schemas.microsoft.com/office/powerpoint/2010/main" val="2647476255"/>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tr" b="0" i="0" u="none" baseline="0" dirty="0"/>
              <a:t>Aşağıdaki slaytlar karanlık ağ ile ilgilidir. </a:t>
            </a:r>
            <a:r>
              <a:rPr lang="tr-TR" b="0" i="0" u="none" baseline="0" dirty="0"/>
              <a:t>Eğitici</a:t>
            </a:r>
            <a:r>
              <a:rPr lang="tr" b="0" i="0" u="none" baseline="0" dirty="0"/>
              <a:t>, karanlık ağın çalışma şeklini ve kavramlarını </a:t>
            </a:r>
            <a:r>
              <a:rPr lang="tr-TR" b="0" i="0" u="none" baseline="0" dirty="0"/>
              <a:t>katılımcılara</a:t>
            </a:r>
            <a:r>
              <a:rPr lang="tr" b="0" i="0" u="none" baseline="0" dirty="0"/>
              <a:t> açıklamakta özgürdür.</a:t>
            </a:r>
          </a:p>
          <a:p>
            <a:endParaRPr lang="tr" dirty="0"/>
          </a:p>
          <a:p>
            <a:pPr algn="l" rtl="0"/>
            <a:r>
              <a:rPr lang="tr" b="0" i="0" u="none" baseline="0" dirty="0"/>
              <a:t>Bu konu hakkında kısa bir yazı yazmak zor olduğundan </a:t>
            </a:r>
            <a:r>
              <a:rPr lang="tr-TR" b="0" i="0" u="none" baseline="0" dirty="0"/>
              <a:t>Eğiticin</a:t>
            </a:r>
            <a:r>
              <a:rPr lang="tr" b="0" i="0" u="none" baseline="0" dirty="0"/>
              <a:t>in karanlık ağ hakkındaki bilgisi, kripto para birimlerini de içeren 5 slaytta ele alınan bu konuyu açıklayabilmek ve IOCTA'ya atıfta bulunmak için uygun olmalıdır.</a:t>
            </a:r>
            <a:endParaRPr lang="tr" dirty="0"/>
          </a:p>
        </p:txBody>
      </p:sp>
      <p:sp>
        <p:nvSpPr>
          <p:cNvPr id="4" name="Slide Number Placeholder 3"/>
          <p:cNvSpPr>
            <a:spLocks noGrp="1"/>
          </p:cNvSpPr>
          <p:nvPr>
            <p:ph type="sldNum" sz="quarter" idx="5"/>
          </p:nvPr>
        </p:nvSpPr>
        <p:spPr/>
        <p:txBody>
          <a:bodyPr/>
          <a:lstStyle/>
          <a:p>
            <a:pPr algn="l" rtl="0"/>
            <a:fld id="{C517488A-2FD4-4187-AAA7-AE40009BFB6A}" type="slidenum">
              <a:rPr/>
              <a:pPr algn="l" rtl="0"/>
              <a:t>86</a:t>
            </a:fld>
            <a:endParaRPr lang="tr" altLang="en-US"/>
          </a:p>
        </p:txBody>
      </p:sp>
    </p:spTree>
    <p:extLst>
      <p:ext uri="{BB962C8B-B14F-4D97-AF65-F5344CB8AC3E}">
        <p14:creationId xmlns:p14="http://schemas.microsoft.com/office/powerpoint/2010/main" val="2374408675"/>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tr" sz="1200" b="0" i="0" u="none" kern="1200" baseline="0">
                <a:solidFill>
                  <a:schemeClr val="tx1"/>
                </a:solidFill>
                <a:latin typeface="+mn-lt"/>
                <a:ea typeface="MS PGothic" pitchFamily="34" charset="-128"/>
                <a:cs typeface="ＭＳ Ｐゴシック" charset="0"/>
              </a:rPr>
              <a:t>IOCTA 2019'dan bilgiler</a:t>
            </a:r>
          </a:p>
          <a:p>
            <a:pPr algn="l" rtl="0"/>
            <a:endParaRPr lang="tr" sz="1200" b="0" i="0" u="none" strike="noStrike" kern="1200" baseline="0" dirty="0">
              <a:solidFill>
                <a:schemeClr val="tx1"/>
              </a:solidFill>
              <a:latin typeface="+mn-lt"/>
              <a:ea typeface="MS PGothic" pitchFamily="34" charset="-128"/>
              <a:cs typeface="ＭＳ Ｐゴシック" charset="0"/>
            </a:endParaRPr>
          </a:p>
          <a:p>
            <a:pPr algn="l" rtl="0"/>
            <a:r>
              <a:rPr lang="tr" sz="1800" b="0" i="0" u="none" strike="noStrike" baseline="0">
                <a:solidFill>
                  <a:srgbClr val="3D3D5F"/>
                </a:solidFill>
                <a:latin typeface="Roboto-Light"/>
              </a:rPr>
              <a:t>Karanlık ağ ekosisteminin değişkenliği sürekli olarak vurgulanmaktadır. Bu durum, 2019'un başlarında etkili bir şekilde koordine edilmiş kolluk kuvvetleri faaliyetleriyle yoğunlaşarak devam etmektedir. Yetkililer, Şubat ayında satıcılara karşı küresel eylem başlattı ve o zamanın muhtemelen en büyük pazarı olan Dream Market, bundan sonra gönüllü olarak kapandı. </a:t>
            </a:r>
          </a:p>
          <a:p>
            <a:pPr algn="l" rtl="0"/>
            <a:r>
              <a:rPr lang="tr" sz="1800" b="0" i="0" u="none" strike="noStrike" baseline="0">
                <a:solidFill>
                  <a:srgbClr val="3D3D5F"/>
                </a:solidFill>
                <a:latin typeface="Roboto-Light"/>
              </a:rPr>
              <a:t>Bunun, bölüm 4.4'te daha önce bahsedildiği gibi uzun süreli ve kalıcı bir DDoS saldırısına yanıt olarak gerçekleştirildiği varsayılıyordu. Daha sonra kolluk kuvvetleri,</a:t>
            </a:r>
          </a:p>
          <a:p>
            <a:pPr algn="l" rtl="0"/>
            <a:r>
              <a:rPr lang="tr" sz="1800" b="0" i="0" u="none" strike="noStrike" baseline="0">
                <a:solidFill>
                  <a:srgbClr val="3D3D5F"/>
                </a:solidFill>
                <a:latin typeface="Roboto-Light"/>
              </a:rPr>
              <a:t>geriye kalan en büyük iki karanlık ağ pazarı olan Wall Street Market ve Valhalla'nın ve ardından karanlık ağda barındırılan karıştırma ve</a:t>
            </a:r>
          </a:p>
          <a:p>
            <a:pPr algn="l" rtl="0"/>
            <a:r>
              <a:rPr lang="tr" sz="1800" b="0" i="0" u="none" strike="noStrike" baseline="0">
                <a:solidFill>
                  <a:srgbClr val="3D3D5F"/>
                </a:solidFill>
                <a:latin typeface="Roboto-Light"/>
              </a:rPr>
              <a:t>harmanlama hizmeti Bestmixer'in kapatıldığını duyurdu.</a:t>
            </a:r>
            <a:endParaRPr lang="tr" sz="1200" b="0" i="0" u="none" strike="noStrike" kern="1200" baseline="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pPr algn="l" rtl="0"/>
            <a:fld id="{C517488A-2FD4-4187-AAA7-AE40009BFB6A}" type="slidenum">
              <a:rPr/>
              <a:pPr algn="l" rtl="0"/>
              <a:t>87</a:t>
            </a:fld>
            <a:endParaRPr lang="tr" altLang="en-US"/>
          </a:p>
        </p:txBody>
      </p:sp>
    </p:spTree>
    <p:extLst>
      <p:ext uri="{BB962C8B-B14F-4D97-AF65-F5344CB8AC3E}">
        <p14:creationId xmlns:p14="http://schemas.microsoft.com/office/powerpoint/2010/main" val="52668194"/>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tr" sz="1200" b="0" i="0" u="none" kern="1200" baseline="0">
                <a:solidFill>
                  <a:schemeClr val="tx1"/>
                </a:solidFill>
                <a:latin typeface="+mn-lt"/>
                <a:ea typeface="MS PGothic" pitchFamily="34" charset="-128"/>
                <a:cs typeface="ＭＳ Ｐゴシック" charset="0"/>
              </a:rPr>
              <a:t>IOCTA 2019'dan bilgiler</a:t>
            </a:r>
          </a:p>
          <a:p>
            <a:pPr algn="l" rtl="0"/>
            <a:endParaRPr lang="tr" sz="1200" b="0" i="0" u="none" strike="noStrike" kern="1200" baseline="0" dirty="0">
              <a:solidFill>
                <a:schemeClr val="tx1"/>
              </a:solidFill>
              <a:latin typeface="+mn-lt"/>
              <a:ea typeface="MS PGothic" pitchFamily="34" charset="-128"/>
              <a:cs typeface="ＭＳ Ｐゴシック" charset="0"/>
            </a:endParaRPr>
          </a:p>
          <a:p>
            <a:pPr algn="l" rtl="0"/>
            <a:endParaRPr lang="tr" sz="1200" b="0" i="0" u="none" strike="noStrike" kern="1200" baseline="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pPr algn="l" rtl="0"/>
            <a:fld id="{C517488A-2FD4-4187-AAA7-AE40009BFB6A}" type="slidenum">
              <a:rPr/>
              <a:pPr algn="l" rtl="0"/>
              <a:t>88</a:t>
            </a:fld>
            <a:endParaRPr lang="tr" altLang="en-US"/>
          </a:p>
        </p:txBody>
      </p:sp>
    </p:spTree>
    <p:extLst>
      <p:ext uri="{BB962C8B-B14F-4D97-AF65-F5344CB8AC3E}">
        <p14:creationId xmlns:p14="http://schemas.microsoft.com/office/powerpoint/2010/main" val="3666942818"/>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tr" sz="1200" b="0" i="0" u="none" kern="1200" baseline="0">
                <a:solidFill>
                  <a:schemeClr val="tx1"/>
                </a:solidFill>
                <a:latin typeface="+mn-lt"/>
                <a:ea typeface="MS PGothic" pitchFamily="34" charset="-128"/>
                <a:cs typeface="ＭＳ Ｐゴシック" charset="0"/>
              </a:rPr>
              <a:t>IOCTA 2019'dan bilgiler</a:t>
            </a:r>
          </a:p>
          <a:p>
            <a:pPr algn="l" rtl="0"/>
            <a:endParaRPr lang="tr" sz="1200" b="0" i="0" u="none" strike="noStrike" kern="1200" baseline="0" dirty="0">
              <a:solidFill>
                <a:schemeClr val="tx1"/>
              </a:solidFill>
              <a:latin typeface="+mn-lt"/>
              <a:ea typeface="MS PGothic" pitchFamily="34" charset="-128"/>
              <a:cs typeface="ＭＳ Ｐゴシック" charset="0"/>
            </a:endParaRPr>
          </a:p>
          <a:p>
            <a:pPr algn="l" rtl="0"/>
            <a:endParaRPr lang="tr" sz="1200" b="0" i="0" u="none" strike="noStrike" kern="1200" baseline="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pPr algn="l" rtl="0"/>
            <a:fld id="{C517488A-2FD4-4187-AAA7-AE40009BFB6A}" type="slidenum">
              <a:rPr/>
              <a:pPr algn="l" rtl="0"/>
              <a:t>89</a:t>
            </a:fld>
            <a:endParaRPr lang="tr" altLang="en-US"/>
          </a:p>
        </p:txBody>
      </p:sp>
    </p:spTree>
    <p:extLst>
      <p:ext uri="{BB962C8B-B14F-4D97-AF65-F5344CB8AC3E}">
        <p14:creationId xmlns:p14="http://schemas.microsoft.com/office/powerpoint/2010/main" val="2197600894"/>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tr" sz="1200" b="0" i="0" u="none" kern="1200" baseline="0">
                <a:solidFill>
                  <a:schemeClr val="tx1"/>
                </a:solidFill>
                <a:latin typeface="+mn-lt"/>
                <a:ea typeface="MS PGothic" pitchFamily="34" charset="-128"/>
                <a:cs typeface="ＭＳ Ｐゴシック" charset="0"/>
              </a:rPr>
              <a:t>IOCTA 2019'dan bilgiler</a:t>
            </a:r>
          </a:p>
          <a:p>
            <a:pPr algn="l" rtl="0"/>
            <a:endParaRPr lang="tr" sz="1200" b="0" i="0" u="none" strike="noStrike" kern="1200" baseline="0" dirty="0">
              <a:solidFill>
                <a:schemeClr val="tx1"/>
              </a:solidFill>
              <a:latin typeface="+mn-lt"/>
              <a:ea typeface="MS PGothic" pitchFamily="34" charset="-128"/>
              <a:cs typeface="ＭＳ Ｐゴシック" charset="0"/>
            </a:endParaRPr>
          </a:p>
          <a:p>
            <a:pPr algn="l" rtl="0"/>
            <a:r>
              <a:rPr lang="tr" b="0" i="0" u="none" baseline="0">
                <a:solidFill>
                  <a:srgbClr val="111111"/>
                </a:solidFill>
                <a:effectLst/>
                <a:latin typeface="SourceSansPro"/>
              </a:rPr>
              <a:t>Gizlilik, sanal dünyada çok istenen bir özellik olsa da, büyük bir suç unsurunun tehlikelerini de beraberinde getirir. Kripto para birimi operatörleri, kötü niyetli katılımcılar tarafından gerçekleştirilen sayısız bilgisayar korsanlığı girişimini savuşturmak zorundadır. Kolluk kuvvetleri ve düzenleyici kurumların da büyük işlemler gerçekleştiren kişileri soruşturma olasılığı daha yüksektir. Bitcoin en popüler seçenek olmaya devam etse de, devlet kurumları tarafından </a:t>
            </a:r>
            <a:r>
              <a:rPr lang="tr" b="0" i="0" u="sng" baseline="0">
                <a:solidFill>
                  <a:srgbClr val="2C40D0"/>
                </a:solidFill>
                <a:effectLst/>
                <a:latin typeface="SourceSansPro"/>
                <a:hlinkClick r:id="rId3"/>
              </a:rPr>
              <a:t>sürekli olarak hedef alınmaktadır</a:t>
            </a:r>
            <a:r>
              <a:rPr lang="tr" b="0" i="0" u="none" baseline="0">
                <a:solidFill>
                  <a:srgbClr val="111111"/>
                </a:solidFill>
                <a:effectLst/>
                <a:latin typeface="SourceSansPro"/>
              </a:rPr>
              <a:t>. Bitcoin işlemlerini takip etmede oldukça başarılı bir tablo çizerek daha gizli kripto para birimlerine geçiş için güçlü bir neden yarattılar.</a:t>
            </a:r>
            <a:endParaRPr lang="tr" sz="1200" b="0" i="0" u="none" strike="noStrike" kern="1200" baseline="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pPr algn="l" rtl="0"/>
            <a:fld id="{C517488A-2FD4-4187-AAA7-AE40009BFB6A}" type="slidenum">
              <a:rPr/>
              <a:pPr algn="l" rtl="0"/>
              <a:t>90</a:t>
            </a:fld>
            <a:endParaRPr lang="tr" altLang="en-US"/>
          </a:p>
        </p:txBody>
      </p:sp>
    </p:spTree>
    <p:extLst>
      <p:ext uri="{BB962C8B-B14F-4D97-AF65-F5344CB8AC3E}">
        <p14:creationId xmlns:p14="http://schemas.microsoft.com/office/powerpoint/2010/main" val="3409369629"/>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tr" sz="1200" b="0" i="0" u="none" kern="1200" baseline="0" dirty="0">
                <a:solidFill>
                  <a:schemeClr val="tx1"/>
                </a:solidFill>
                <a:latin typeface="+mn-lt"/>
                <a:ea typeface="MS PGothic" pitchFamily="34" charset="-128"/>
                <a:cs typeface="ＭＳ Ｐゴシック" charset="0"/>
              </a:rPr>
              <a:t>IOCTA 2019'dan bilgiler</a:t>
            </a:r>
          </a:p>
          <a:p>
            <a:pPr algn="l" rtl="0"/>
            <a:endParaRPr lang="tr" sz="1200" b="0" i="0" u="none" strike="noStrike" kern="1200" baseline="0" dirty="0">
              <a:solidFill>
                <a:schemeClr val="tx1"/>
              </a:solidFill>
              <a:latin typeface="+mn-lt"/>
              <a:ea typeface="MS PGothic" pitchFamily="34" charset="-128"/>
              <a:cs typeface="ＭＳ Ｐゴシック" charset="0"/>
            </a:endParaRPr>
          </a:p>
          <a:p>
            <a:pPr algn="l" rtl="0"/>
            <a:r>
              <a:rPr lang="tr" sz="1200" b="0" i="0" u="none" strike="noStrike" kern="1200" baseline="0" dirty="0">
                <a:solidFill>
                  <a:schemeClr val="tx1"/>
                </a:solidFill>
                <a:latin typeface="+mn-lt"/>
                <a:ea typeface="MS PGothic" pitchFamily="34" charset="-128"/>
                <a:cs typeface="ＭＳ Ｐゴシック" charset="0"/>
              </a:rPr>
              <a:t>Kolluk kuvvetleri pazar yerlerini sürekli olarak hedef alıp faaliyetlerini sonlandırmaya ve onları yöneten kişileri tutuklamaya/kovuşturmaya çalışmaktadır.</a:t>
            </a:r>
          </a:p>
          <a:p>
            <a:pPr algn="l" rtl="0"/>
            <a:endParaRPr lang="tr" sz="1200" b="0" i="0" u="none" strike="noStrike" kern="1200" baseline="0" dirty="0">
              <a:solidFill>
                <a:schemeClr val="tx1"/>
              </a:solidFill>
              <a:latin typeface="+mn-lt"/>
              <a:ea typeface="MS PGothic" pitchFamily="34" charset="-128"/>
              <a:cs typeface="ＭＳ Ｐゴシック" charset="0"/>
            </a:endParaRPr>
          </a:p>
          <a:p>
            <a:pPr algn="l" rtl="0"/>
            <a:r>
              <a:rPr lang="tr" sz="1200" b="0" i="0" u="none" strike="noStrike" kern="1200" baseline="0" dirty="0">
                <a:solidFill>
                  <a:schemeClr val="tx1"/>
                </a:solidFill>
                <a:latin typeface="+mn-lt"/>
                <a:ea typeface="MS PGothic" pitchFamily="34" charset="-128"/>
                <a:cs typeface="ＭＳ Ｐゴシック" charset="0"/>
              </a:rPr>
              <a:t>Uluslararası öneme sahip yasa dışı pazarların ilki olan Silk Road, 2011'de hayata geçirilmiş ve 2 yıl sonra (2013'te) FBI tarafından kapatılmıştır. Bu site asıl olarak uyuşturucu satılan bir yer olarak tanınıyordu. Korkunç Korsan lakaplı Ross Ulbricht tarafından hayata geçirilmişti. Ulbricht, şartlı tahliye imkanı olmaksızın ömür boyu hapis cezasına çarptırıldı.</a:t>
            </a:r>
          </a:p>
          <a:p>
            <a:pPr algn="l" rtl="0"/>
            <a:endParaRPr lang="tr" sz="1200" b="0" i="0" u="none" strike="noStrike" kern="1200" baseline="0" dirty="0">
              <a:solidFill>
                <a:schemeClr val="tx1"/>
              </a:solidFill>
              <a:latin typeface="+mn-lt"/>
              <a:ea typeface="MS PGothic" pitchFamily="34" charset="-128"/>
              <a:cs typeface="ＭＳ Ｐゴシック" charset="0"/>
            </a:endParaRPr>
          </a:p>
          <a:p>
            <a:pPr algn="l" rtl="0"/>
            <a:r>
              <a:rPr lang="tr" b="0" i="0" u="none" baseline="0" dirty="0">
                <a:solidFill>
                  <a:srgbClr val="202122"/>
                </a:solidFill>
                <a:effectLst/>
                <a:latin typeface="Arial" panose="020B0604020202020204" pitchFamily="34" charset="0"/>
              </a:rPr>
              <a:t>Silk Road binlerce uyuşturucu satıcısı ve diğer yasa dışı satıcılar tarafından, 100.000'den fazla alıcıya yüzlerce kilogram yasa dışı uyuşturucu ve diğer yasa dışı mal ve hizmetleri satmak ve bu yasa dışı işlemlerden elde edilen yüz milyonlarca doları aklamak için kullanılıyordu</a:t>
            </a:r>
            <a:r>
              <a:rPr lang="tr" sz="1200" b="0" i="0" u="none" strike="noStrike" kern="1200" baseline="0" dirty="0">
                <a:solidFill>
                  <a:schemeClr val="tx1"/>
                </a:solidFill>
                <a:effectLst/>
                <a:latin typeface="+mn-lt"/>
                <a:ea typeface="MS PGothic" pitchFamily="34" charset="-128"/>
              </a:rPr>
              <a:t>.</a:t>
            </a:r>
          </a:p>
          <a:p>
            <a:pPr algn="l" rtl="0"/>
            <a:endParaRPr lang="tr" sz="1200" b="0" i="0" u="none" strike="noStrike" kern="1200" baseline="0" dirty="0">
              <a:solidFill>
                <a:schemeClr val="tx1"/>
              </a:solidFill>
              <a:effectLst/>
              <a:latin typeface="+mn-lt"/>
              <a:ea typeface="MS PGothic" pitchFamily="34" charset="-128"/>
              <a:cs typeface="ＭＳ Ｐゴシック" charset="0"/>
            </a:endParaRPr>
          </a:p>
          <a:p>
            <a:pPr algn="l" rtl="0"/>
            <a:r>
              <a:rPr lang="tr" sz="1200" b="0" i="0" u="none" strike="noStrike" kern="1200" baseline="0" dirty="0">
                <a:solidFill>
                  <a:schemeClr val="tx1"/>
                </a:solidFill>
                <a:effectLst/>
                <a:latin typeface="+mn-lt"/>
                <a:ea typeface="MS PGothic" pitchFamily="34" charset="-128"/>
                <a:cs typeface="ＭＳ Ｐゴシック" charset="0"/>
              </a:rPr>
              <a:t>Silk Road 2 ve Silk Road 3 de kuruldu ancak bunlar ya kapatıldı ya da para kaybından kendiğinden kapandı. Pek çok pazar, özellikle de kendi bölgelerinde kolluk kuvvetleri tarafından potansiyelinin farkına varılırsa, kendi isteğiyle kapanır.</a:t>
            </a:r>
          </a:p>
          <a:p>
            <a:pPr algn="l" rtl="0"/>
            <a:endParaRPr lang="tr" sz="1200" b="0" i="0" u="none" strike="noStrike" kern="1200" baseline="0" dirty="0">
              <a:solidFill>
                <a:schemeClr val="tx1"/>
              </a:solidFill>
              <a:effectLst/>
              <a:latin typeface="+mn-lt"/>
              <a:ea typeface="MS PGothic" pitchFamily="34" charset="-128"/>
              <a:cs typeface="ＭＳ Ｐゴシック" charset="0"/>
            </a:endParaRPr>
          </a:p>
          <a:p>
            <a:pPr algn="l" rtl="0"/>
            <a:r>
              <a:rPr lang="tr" sz="1200" b="0" i="0" u="none" strike="noStrike" kern="1200" baseline="0" dirty="0">
                <a:solidFill>
                  <a:schemeClr val="tx1"/>
                </a:solidFill>
                <a:effectLst/>
                <a:latin typeface="+mn-lt"/>
                <a:ea typeface="MS PGothic" pitchFamily="34" charset="-128"/>
                <a:cs typeface="ＭＳ Ｐゴシック" charset="0"/>
              </a:rPr>
              <a:t>Sağdaki resimde, pazar yerlerine karşı yeni bir eylem raporu gösterilmektedir. </a:t>
            </a:r>
            <a:endParaRPr lang="tr" sz="1200" b="0" i="0" u="none" strike="noStrike" kern="1200" baseline="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pPr algn="l" rtl="0"/>
            <a:fld id="{C517488A-2FD4-4187-AAA7-AE40009BFB6A}" type="slidenum">
              <a:rPr/>
              <a:pPr algn="l" rtl="0"/>
              <a:t>91</a:t>
            </a:fld>
            <a:endParaRPr lang="tr" altLang="en-US"/>
          </a:p>
        </p:txBody>
      </p:sp>
    </p:spTree>
    <p:extLst>
      <p:ext uri="{BB962C8B-B14F-4D97-AF65-F5344CB8AC3E}">
        <p14:creationId xmlns:p14="http://schemas.microsoft.com/office/powerpoint/2010/main" val="2827204778"/>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r" dirty="0"/>
          </a:p>
        </p:txBody>
      </p:sp>
      <p:sp>
        <p:nvSpPr>
          <p:cNvPr id="4" name="Slide Number Placeholder 3"/>
          <p:cNvSpPr>
            <a:spLocks noGrp="1"/>
          </p:cNvSpPr>
          <p:nvPr>
            <p:ph type="sldNum" sz="quarter" idx="5"/>
          </p:nvPr>
        </p:nvSpPr>
        <p:spPr/>
        <p:txBody>
          <a:bodyPr/>
          <a:lstStyle/>
          <a:p>
            <a:pPr algn="l" rtl="0"/>
            <a:fld id="{C517488A-2FD4-4187-AAA7-AE40009BFB6A}" type="slidenum">
              <a:rPr/>
              <a:pPr algn="l" rtl="0"/>
              <a:t>92</a:t>
            </a:fld>
            <a:endParaRPr lang="tr" altLang="en-US"/>
          </a:p>
        </p:txBody>
      </p:sp>
    </p:spTree>
    <p:extLst>
      <p:ext uri="{BB962C8B-B14F-4D97-AF65-F5344CB8AC3E}">
        <p14:creationId xmlns:p14="http://schemas.microsoft.com/office/powerpoint/2010/main" val="67222765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tr" b="0" i="0" u="none" baseline="0" dirty="0"/>
              <a:t>Bilgi toplumu, bilginin yaratılması, dağıtılması, kullanılması, bütünleştirilmesi ve manipüle edilmesinin önemli ekonomik, siyasi ve kültürel faaliyetler olduğu bir toplumdur. Başlıca itici güçleri, bir bilgi patlamasına neden olan ve ekonomi, eğitim, sağlık, savaş, yönetim ve demokrasi dahil olmak üzere sosyal örgütlenmenin tüm yönlerini derinden etkileyen ve değiştiren dijital bilgi ve iletişim teknolojileridir. Bu toplum biçimine katılma imkanına sahip kişiler bazen dijital vatandaşlar olarak adlandırılır. Bu, insanların toplumun yeni bir aşamasına girdiğini gösteren birçok etiketten biridir. (</a:t>
            </a:r>
            <a:r>
              <a:rPr lang="tr" b="0" i="1" u="none" baseline="0" dirty="0"/>
              <a:t>Hilbert, M. (2015). Digital Technology and Social Change, Beniger, James R. (1986). The Control Revolution: Technological and Economic Origins of the Information Society</a:t>
            </a:r>
            <a:r>
              <a:rPr lang="tr" b="0" i="0" u="none" baseline="0" dirty="0"/>
              <a:t>).</a:t>
            </a:r>
            <a:endParaRPr lang="tr" altLang="en-US" dirty="0"/>
          </a:p>
          <a:p>
            <a:pPr marL="0" marR="0" lvl="0" indent="0" algn="l" defTabSz="457200" rtl="0" eaLnBrk="1" fontAlgn="auto" latinLnBrk="0" hangingPunct="1">
              <a:lnSpc>
                <a:spcPct val="100000"/>
              </a:lnSpc>
              <a:spcBef>
                <a:spcPts val="0"/>
              </a:spcBef>
              <a:spcAft>
                <a:spcPts val="0"/>
              </a:spcAft>
              <a:buClrTx/>
              <a:buSzTx/>
              <a:buFontTx/>
              <a:buNone/>
              <a:tabLst/>
              <a:defRPr/>
            </a:pPr>
            <a:endParaRPr lang="tr"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pPr algn="l" rtl="0"/>
            <a:fld id="{C517488A-2FD4-4187-AAA7-AE40009BFB6A}" type="slidenum">
              <a:rPr/>
              <a:pPr algn="l" rtl="0"/>
              <a:t>9</a:t>
            </a:fld>
            <a:endParaRPr lang="tr" altLang="en-US"/>
          </a:p>
        </p:txBody>
      </p:sp>
    </p:spTree>
    <p:extLst>
      <p:ext uri="{BB962C8B-B14F-4D97-AF65-F5344CB8AC3E}">
        <p14:creationId xmlns:p14="http://schemas.microsoft.com/office/powerpoint/2010/main" val="1241573845"/>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tr" sz="1200" b="0" i="0" u="none" kern="1200" baseline="0">
                <a:solidFill>
                  <a:schemeClr val="tx1"/>
                </a:solidFill>
                <a:latin typeface="+mn-lt"/>
                <a:ea typeface="MS PGothic" pitchFamily="34" charset="-128"/>
                <a:cs typeface="ＭＳ Ｐゴシック" charset="0"/>
              </a:rPr>
              <a:t>IOCTA 2019'dan bilgiler</a:t>
            </a:r>
          </a:p>
          <a:p>
            <a:pPr algn="l" rtl="0"/>
            <a:endParaRPr lang="tr" sz="1200" b="0" i="0" u="none" strike="noStrike" kern="1200" baseline="0" dirty="0">
              <a:solidFill>
                <a:schemeClr val="tx1"/>
              </a:solidFill>
              <a:latin typeface="+mn-lt"/>
              <a:ea typeface="MS PGothic" pitchFamily="34" charset="-128"/>
              <a:cs typeface="ＭＳ Ｐゴシック" charset="0"/>
            </a:endParaRPr>
          </a:p>
          <a:p>
            <a:pPr algn="l" rtl="0"/>
            <a:r>
              <a:rPr lang="tr" sz="1800" b="0" i="0" u="none" strike="noStrike" baseline="0">
                <a:solidFill>
                  <a:srgbClr val="3D3D5F"/>
                </a:solidFill>
                <a:latin typeface="Roboto-Light"/>
              </a:rPr>
              <a:t>Devlet kurma projesinin başarısızlıkla sonuçlanmasıyla çevrim içi propaganda makinesine karşı giderek artan düşmanca tavırlarla karşı karşıya kalan IŞİD, İnternette varlığınu sürdürmek için taktiklerini yeniden yapılandırmaya devam ediyor. Kolluk kuvvetleri ve Telegram da dahil olmak üzere sosyal medya platformları</a:t>
            </a:r>
          </a:p>
          <a:p>
            <a:pPr algn="l" rtl="0"/>
            <a:r>
              <a:rPr lang="tr" sz="1800" b="0" i="0" u="none" strike="noStrike" baseline="0">
                <a:solidFill>
                  <a:srgbClr val="3D3D5F"/>
                </a:solidFill>
                <a:latin typeface="Roboto-Light"/>
              </a:rPr>
              <a:t>tarafından 2018'de yoğunlaştırılan kapatma çalışmalarına rağmen, grup, propagandasının yayılması için hala oldukça çeşitli bir çevrim içi altyapıya sahip ve çok çeşitli ortamlarda ve dosya paylaşım sitelerinde yayın yapmaya devam ediyor (özellikle yıkıcı eylemler için düşük kapasiteye sahip daha küçük platformlar).</a:t>
            </a:r>
          </a:p>
          <a:p>
            <a:pPr algn="l" rtl="0"/>
            <a:endParaRPr lang="tr" sz="1800" b="0" i="0" u="none" strike="noStrike" kern="1200" baseline="0" dirty="0">
              <a:solidFill>
                <a:srgbClr val="3D3D5F"/>
              </a:solidFill>
              <a:latin typeface="Roboto-Light"/>
              <a:ea typeface="MS PGothic" pitchFamily="34" charset="-128"/>
              <a:cs typeface="ＭＳ Ｐゴシック" charset="0"/>
            </a:endParaRPr>
          </a:p>
          <a:p>
            <a:pPr algn="l" rtl="0"/>
            <a:r>
              <a:rPr lang="tr" sz="1800" b="0" i="1" u="none" strike="noStrike" baseline="0">
                <a:solidFill>
                  <a:srgbClr val="3D3D5F"/>
                </a:solidFill>
              </a:rPr>
              <a:t>Al-Saqri Askeri Bilimler Kurumu, Horizons Elektronik Vakfı </a:t>
            </a:r>
            <a:r>
              <a:rPr lang="tr" sz="1800" b="0" i="0" u="none" strike="noStrike" baseline="0">
                <a:solidFill>
                  <a:srgbClr val="3D3D5F"/>
                </a:solidFill>
              </a:rPr>
              <a:t>ve</a:t>
            </a:r>
            <a:r>
              <a:rPr lang="tr" sz="1800" b="0" i="1" u="none" strike="noStrike" baseline="0">
                <a:solidFill>
                  <a:srgbClr val="3D3D5F"/>
                </a:solidFill>
              </a:rPr>
              <a:t> Birleşik Siber Hilafet</a:t>
            </a:r>
            <a:r>
              <a:rPr lang="tr" sz="1800" b="0" i="0" u="none" strike="noStrike" baseline="0">
                <a:solidFill>
                  <a:srgbClr val="3D3D5F"/>
                </a:solidFill>
              </a:rPr>
              <a:t> gibi IŞİD yanlısı medya kuruluşları,</a:t>
            </a:r>
          </a:p>
          <a:p>
            <a:pPr algn="l" rtl="0"/>
            <a:r>
              <a:rPr lang="tr" sz="1800" b="0" i="0" u="none" strike="noStrike" baseline="0">
                <a:solidFill>
                  <a:srgbClr val="3D3D5F"/>
                </a:solidFill>
                <a:latin typeface="Roboto-Light"/>
              </a:rPr>
              <a:t>siber ve operasyonel güvenlik konusunda yönergeler sağlama konusunda daha üretken hale geldi. Verilen talimatlar arasında, güvenli tarayıcılar ve gizlilik odaklı uygulamaların önerilmesi ve ToR tarayıcısı ve merkezi olmayan platformların kullanımının teşvik edilmesi yer alıyordu. Resmi olmayan ancak giderek daha uzmanlaşan</a:t>
            </a:r>
          </a:p>
          <a:p>
            <a:pPr algn="l" rtl="0"/>
            <a:r>
              <a:rPr lang="tr" sz="1800" b="0" i="0" u="none" strike="noStrike" baseline="0">
                <a:solidFill>
                  <a:srgbClr val="3D3D5F"/>
                </a:solidFill>
                <a:latin typeface="Roboto-Light"/>
              </a:rPr>
              <a:t>bu medya kuruluşları, IŞİD ile ilişkilendirilemeyen kanal adları ve profil resimlerinin kullanılması da dahil olmak üzere önerilerle, hesapların askıya alınmasının nasıl</a:t>
            </a:r>
          </a:p>
          <a:p>
            <a:pPr algn="l" rtl="0"/>
            <a:r>
              <a:rPr lang="tr" sz="1800" b="0" i="0" u="none" strike="noStrike" baseline="0">
                <a:solidFill>
                  <a:srgbClr val="3D3D5F"/>
                </a:solidFill>
                <a:latin typeface="Roboto-Light"/>
              </a:rPr>
              <a:t>önleneceği konusunda tavsiyelerde bulunmuştur.</a:t>
            </a:r>
            <a:endParaRPr lang="tr" sz="1200" b="0" i="0" u="none" strike="noStrike" kern="1200" baseline="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pPr algn="l" rtl="0"/>
            <a:fld id="{C517488A-2FD4-4187-AAA7-AE40009BFB6A}" type="slidenum">
              <a:rPr/>
              <a:pPr algn="l" rtl="0"/>
              <a:t>93</a:t>
            </a:fld>
            <a:endParaRPr lang="tr" altLang="en-US"/>
          </a:p>
        </p:txBody>
      </p:sp>
    </p:spTree>
    <p:extLst>
      <p:ext uri="{BB962C8B-B14F-4D97-AF65-F5344CB8AC3E}">
        <p14:creationId xmlns:p14="http://schemas.microsoft.com/office/powerpoint/2010/main" val="2416259759"/>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tr" sz="1200" b="0" i="0" u="none" kern="1200" baseline="0">
                <a:solidFill>
                  <a:schemeClr val="tx1"/>
                </a:solidFill>
                <a:latin typeface="+mn-lt"/>
                <a:ea typeface="MS PGothic" pitchFamily="34" charset="-128"/>
                <a:cs typeface="ＭＳ Ｐゴシック" charset="0"/>
              </a:rPr>
              <a:t>IOCTA 2019'dan bilgiler</a:t>
            </a:r>
          </a:p>
          <a:p>
            <a:pPr algn="l" rtl="0"/>
            <a:endParaRPr lang="tr" sz="1200" b="0" i="0" u="none" strike="noStrike" kern="1200" baseline="0" dirty="0">
              <a:solidFill>
                <a:schemeClr val="tx1"/>
              </a:solidFill>
              <a:latin typeface="+mn-lt"/>
              <a:ea typeface="MS PGothic" pitchFamily="34" charset="-128"/>
              <a:cs typeface="ＭＳ Ｐゴシック" charset="0"/>
            </a:endParaRPr>
          </a:p>
          <a:p>
            <a:pPr algn="l" rtl="0"/>
            <a:r>
              <a:rPr lang="tr" b="0" i="0" u="none" baseline="0">
                <a:solidFill>
                  <a:srgbClr val="111111"/>
                </a:solidFill>
                <a:effectLst/>
                <a:latin typeface="SourceSansPro"/>
              </a:rPr>
              <a:t>En son gerçekleşen önemli olaylardan biri, İnternette yayını yapılan Christchurch saldırılarıydı.</a:t>
            </a:r>
          </a:p>
          <a:p>
            <a:pPr algn="l" rtl="0"/>
            <a:endParaRPr lang="tr" sz="1200" b="0" i="0" u="none" strike="noStrike" kern="1200" baseline="0" dirty="0">
              <a:solidFill>
                <a:srgbClr val="111111"/>
              </a:solidFill>
              <a:effectLst/>
              <a:latin typeface="SourceSansPro"/>
              <a:ea typeface="MS PGothic" pitchFamily="34" charset="-128"/>
              <a:cs typeface="ＭＳ Ｐゴシック" charset="0"/>
            </a:endParaRPr>
          </a:p>
          <a:p>
            <a:pPr algn="l" rtl="0"/>
            <a:r>
              <a:rPr lang="tr" sz="1200" b="0" i="0" u="none" strike="noStrike" kern="1200" baseline="0">
                <a:solidFill>
                  <a:srgbClr val="111111"/>
                </a:solidFill>
                <a:effectLst/>
                <a:latin typeface="SourceSansPro"/>
                <a:ea typeface="MS PGothic" pitchFamily="34" charset="-128"/>
                <a:cs typeface="ＭＳ Ｐゴシック" charset="0"/>
              </a:rPr>
              <a:t>Bu, eylemin tanıtımını yapma çabası olsa da, birçok terör örgütü mesajlarını takipçilerine ve militanlarına gizli ve şifreli şekilde göndermek için teknolojiyi kullanacaktır.</a:t>
            </a:r>
            <a:endParaRPr lang="tr" sz="1200" b="0" i="0" u="none" strike="noStrike" kern="1200" baseline="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pPr algn="l" rtl="0"/>
            <a:fld id="{C517488A-2FD4-4187-AAA7-AE40009BFB6A}" type="slidenum">
              <a:rPr/>
              <a:pPr algn="l" rtl="0"/>
              <a:t>94</a:t>
            </a:fld>
            <a:endParaRPr lang="tr" altLang="en-US"/>
          </a:p>
        </p:txBody>
      </p:sp>
    </p:spTree>
    <p:extLst>
      <p:ext uri="{BB962C8B-B14F-4D97-AF65-F5344CB8AC3E}">
        <p14:creationId xmlns:p14="http://schemas.microsoft.com/office/powerpoint/2010/main" val="1640088244"/>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tr" sz="1200" b="0" i="0" u="none" kern="1200" baseline="0">
                <a:solidFill>
                  <a:schemeClr val="tx1"/>
                </a:solidFill>
                <a:latin typeface="+mn-lt"/>
                <a:ea typeface="MS PGothic" pitchFamily="34" charset="-128"/>
                <a:cs typeface="ＭＳ Ｐゴシック" charset="0"/>
              </a:rPr>
              <a:t>IOCTA 2019'dan bilgiler</a:t>
            </a:r>
          </a:p>
          <a:p>
            <a:pPr algn="l" rtl="0"/>
            <a:endParaRPr lang="tr" sz="1200" b="0" i="0" u="none" strike="noStrike" kern="1200" baseline="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pPr algn="l" rtl="0"/>
            <a:fld id="{C517488A-2FD4-4187-AAA7-AE40009BFB6A}" type="slidenum">
              <a:rPr/>
              <a:pPr algn="l" rtl="0"/>
              <a:t>95</a:t>
            </a:fld>
            <a:endParaRPr lang="tr" altLang="en-US"/>
          </a:p>
        </p:txBody>
      </p:sp>
    </p:spTree>
    <p:extLst>
      <p:ext uri="{BB962C8B-B14F-4D97-AF65-F5344CB8AC3E}">
        <p14:creationId xmlns:p14="http://schemas.microsoft.com/office/powerpoint/2010/main" val="362853622"/>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tr" b="0" i="0" u="none" baseline="0"/>
              <a:t>IOCTA 2019</a:t>
            </a:r>
          </a:p>
          <a:p>
            <a:pPr algn="l" rtl="0"/>
            <a:r>
              <a:rPr lang="tr" sz="1800" b="0" i="0" u="none" strike="noStrike" baseline="0">
                <a:solidFill>
                  <a:srgbClr val="3B4E61"/>
                </a:solidFill>
                <a:latin typeface="RobotoMono-Regular"/>
              </a:rPr>
              <a:t>Ortak suç faktörleri, birden fazla suç alanını etkileyen, kolaylaştıran veya başka bir şekilde onlara katkıda bulunan, ancak doğası gereği hepsi suç teşkil etmeyen faktörlerdir.</a:t>
            </a:r>
            <a:endParaRPr lang="tr" dirty="0"/>
          </a:p>
        </p:txBody>
      </p:sp>
      <p:sp>
        <p:nvSpPr>
          <p:cNvPr id="4" name="Slide Number Placeholder 3"/>
          <p:cNvSpPr>
            <a:spLocks noGrp="1"/>
          </p:cNvSpPr>
          <p:nvPr>
            <p:ph type="sldNum" sz="quarter" idx="5"/>
          </p:nvPr>
        </p:nvSpPr>
        <p:spPr/>
        <p:txBody>
          <a:bodyPr/>
          <a:lstStyle/>
          <a:p>
            <a:pPr algn="l" rtl="0"/>
            <a:fld id="{C517488A-2FD4-4187-AAA7-AE40009BFB6A}" type="slidenum">
              <a:rPr/>
              <a:pPr algn="l" rtl="0"/>
              <a:t>96</a:t>
            </a:fld>
            <a:endParaRPr lang="tr" altLang="en-US"/>
          </a:p>
        </p:txBody>
      </p:sp>
    </p:spTree>
    <p:extLst>
      <p:ext uri="{BB962C8B-B14F-4D97-AF65-F5344CB8AC3E}">
        <p14:creationId xmlns:p14="http://schemas.microsoft.com/office/powerpoint/2010/main" val="3361061637"/>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tr" sz="1200" b="0" i="0" u="none" kern="1200" baseline="0">
                <a:solidFill>
                  <a:schemeClr val="tx1"/>
                </a:solidFill>
                <a:latin typeface="+mn-lt"/>
                <a:ea typeface="MS PGothic" pitchFamily="34" charset="-128"/>
                <a:cs typeface="ＭＳ Ｐゴシック" charset="0"/>
              </a:rPr>
              <a:t>IOCTA 2019'dan bilgiler</a:t>
            </a:r>
          </a:p>
          <a:p>
            <a:pPr algn="l" rtl="0"/>
            <a:endParaRPr lang="tr" sz="1200" b="0" i="0" u="none" strike="noStrike" kern="1200" baseline="0" dirty="0">
              <a:solidFill>
                <a:schemeClr val="tx1"/>
              </a:solidFill>
              <a:latin typeface="+mn-lt"/>
              <a:ea typeface="MS PGothic" pitchFamily="34" charset="-128"/>
              <a:cs typeface="ＭＳ Ｐゴシック" charset="0"/>
            </a:endParaRPr>
          </a:p>
          <a:p>
            <a:pPr algn="l" rtl="0"/>
            <a:r>
              <a:rPr lang="tr" sz="1800" b="0" i="0" u="none" strike="noStrike" baseline="0">
                <a:solidFill>
                  <a:srgbClr val="3D3D5F"/>
                </a:solidFill>
                <a:latin typeface="Roboto-Light"/>
              </a:rPr>
              <a:t>Failler öncelikle kişisel bankacılık kimlik bilgilerini, kart bilgilerini veya diğer oturum açma kimlik bilgilerini toplamak için kimlik avı kullanmaktadır. Suçlular bu bilgileri yer altı pazarlarında satarlar ya da dolandırıcılık yapmak için doğrudan kullanırlar.</a:t>
            </a:r>
          </a:p>
          <a:p>
            <a:pPr algn="l" rtl="0"/>
            <a:endParaRPr lang="tr" sz="1800" b="0" i="0" u="none" strike="noStrike" kern="1200" baseline="0" dirty="0">
              <a:solidFill>
                <a:srgbClr val="3D3D5F"/>
              </a:solidFill>
              <a:latin typeface="Roboto-Light"/>
              <a:ea typeface="MS PGothic" pitchFamily="34" charset="-128"/>
              <a:cs typeface="ＭＳ Ｐゴシック" charset="0"/>
            </a:endParaRPr>
          </a:p>
          <a:p>
            <a:pPr algn="l" rtl="0"/>
            <a:r>
              <a:rPr lang="tr" sz="1200" b="0" i="0" u="none" strike="noStrike" kern="1200" baseline="0">
                <a:solidFill>
                  <a:schemeClr val="tx1"/>
                </a:solidFill>
                <a:latin typeface="+mn-lt"/>
                <a:ea typeface="MS PGothic" pitchFamily="34" charset="-128"/>
                <a:cs typeface="ＭＳ Ｐゴシック" charset="0"/>
              </a:rPr>
              <a:t>Mali ve siber suçların tüm yönlerini desteklemek için para kuryelerini kullanırlar. Siber suç ve nakit dışı ödeme sahtekarlığıyla ilgilidir. İnsanlara yasa dışı fonları normal para sistemlerine aktarıp "aklamaları" için ödeme yapılır.</a:t>
            </a:r>
          </a:p>
          <a:p>
            <a:pPr algn="l" rtl="0"/>
            <a:endParaRPr lang="tr" sz="1200" b="0" i="0" u="none" strike="noStrike" kern="1200" baseline="0" dirty="0">
              <a:solidFill>
                <a:schemeClr val="tx1"/>
              </a:solidFill>
              <a:latin typeface="+mn-lt"/>
              <a:ea typeface="MS PGothic" pitchFamily="34" charset="-128"/>
              <a:cs typeface="ＭＳ Ｐゴシック" charset="0"/>
            </a:endParaRPr>
          </a:p>
          <a:p>
            <a:pPr algn="l" rtl="0"/>
            <a:r>
              <a:rPr lang="tr" sz="1200" b="0" i="0" u="none" strike="noStrike" kern="1200" baseline="0">
                <a:solidFill>
                  <a:schemeClr val="tx1"/>
                </a:solidFill>
                <a:latin typeface="+mn-lt"/>
                <a:ea typeface="MS PGothic" pitchFamily="34" charset="-128"/>
                <a:cs typeface="ＭＳ Ｐゴシック" charset="0"/>
              </a:rPr>
              <a:t>Bu amaçlar için bölümde yukarıda bahsedilen kripto para birimleri kullanılır.</a:t>
            </a:r>
          </a:p>
        </p:txBody>
      </p:sp>
      <p:sp>
        <p:nvSpPr>
          <p:cNvPr id="4" name="Slide Number Placeholder 3"/>
          <p:cNvSpPr>
            <a:spLocks noGrp="1"/>
          </p:cNvSpPr>
          <p:nvPr>
            <p:ph type="sldNum" sz="quarter" idx="5"/>
          </p:nvPr>
        </p:nvSpPr>
        <p:spPr/>
        <p:txBody>
          <a:bodyPr/>
          <a:lstStyle/>
          <a:p>
            <a:pPr algn="l" rtl="0"/>
            <a:fld id="{C517488A-2FD4-4187-AAA7-AE40009BFB6A}" type="slidenum">
              <a:rPr/>
              <a:pPr algn="l" rtl="0"/>
              <a:t>97</a:t>
            </a:fld>
            <a:endParaRPr lang="tr" altLang="en-US"/>
          </a:p>
        </p:txBody>
      </p:sp>
    </p:spTree>
    <p:extLst>
      <p:ext uri="{BB962C8B-B14F-4D97-AF65-F5344CB8AC3E}">
        <p14:creationId xmlns:p14="http://schemas.microsoft.com/office/powerpoint/2010/main" val="3152867386"/>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tr" b="0" i="0" u="none" baseline="0" dirty="0"/>
              <a:t>İnternete geçmeden önce, bir ağın ne olduğunu ve neleri içerdiğini incelememiz gerekir. Bunlar, İnternetin nasıl çalıştığını anlamak için önemlidir.</a:t>
            </a:r>
          </a:p>
          <a:p>
            <a:endParaRPr lang="tr" dirty="0"/>
          </a:p>
          <a:p>
            <a:pPr algn="l" rtl="0"/>
            <a:r>
              <a:rPr lang="tr-TR" b="0" i="0" u="none" baseline="0" dirty="0"/>
              <a:t>Eğitici</a:t>
            </a:r>
            <a:r>
              <a:rPr lang="tr" b="0" i="0" u="none" baseline="0" dirty="0"/>
              <a:t> bu oturumu </a:t>
            </a:r>
            <a:r>
              <a:rPr lang="tr-TR" b="0" i="0" u="none" baseline="0" dirty="0"/>
              <a:t>katılımcılara</a:t>
            </a:r>
            <a:r>
              <a:rPr lang="tr" b="0" i="0" u="none" baseline="0" dirty="0"/>
              <a:t> açık bir soru sorarak açmalı ve Siber Suç olduğuna inandıkları şeyi açıklamalarını sağlamak için biraz zaman harcamalıdır.</a:t>
            </a:r>
          </a:p>
          <a:p>
            <a:endParaRPr lang="tr" dirty="0"/>
          </a:p>
          <a:p>
            <a:pPr algn="l" rtl="0"/>
            <a:r>
              <a:rPr lang="tr" b="0" i="0" u="none" baseline="0" dirty="0"/>
              <a:t>Bu, açık oturum şeklinde veya daha küçük gruplar halinde yapılabilir. Amaç, konu hakkında uzman olmayan kişilerin kafasındaki tanımı öğrenmektir.</a:t>
            </a:r>
          </a:p>
        </p:txBody>
      </p:sp>
      <p:sp>
        <p:nvSpPr>
          <p:cNvPr id="4" name="Slide Number Placeholder 3"/>
          <p:cNvSpPr>
            <a:spLocks noGrp="1"/>
          </p:cNvSpPr>
          <p:nvPr>
            <p:ph type="sldNum" sz="quarter" idx="5"/>
          </p:nvPr>
        </p:nvSpPr>
        <p:spPr/>
        <p:txBody>
          <a:bodyPr/>
          <a:lstStyle/>
          <a:p>
            <a:pPr algn="l" rtl="0"/>
            <a:fld id="{C517488A-2FD4-4187-AAA7-AE40009BFB6A}" type="slidenum">
              <a:rPr/>
              <a:pPr algn="l" rtl="0"/>
              <a:t>98</a:t>
            </a:fld>
            <a:endParaRPr lang="tr" altLang="en-US"/>
          </a:p>
        </p:txBody>
      </p:sp>
    </p:spTree>
    <p:extLst>
      <p:ext uri="{BB962C8B-B14F-4D97-AF65-F5344CB8AC3E}">
        <p14:creationId xmlns:p14="http://schemas.microsoft.com/office/powerpoint/2010/main" val="27895025"/>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1">
            <a:extLst>
              <a:ext uri="{FF2B5EF4-FFF2-40B4-BE49-F238E27FC236}">
                <a16:creationId xmlns:a16="http://schemas.microsoft.com/office/drawing/2014/main" id="{B15714A6-B05B-47A5-B92B-D727BD3A45D0}"/>
              </a:ext>
            </a:extLst>
          </p:cNvPr>
          <p:cNvSpPr>
            <a:spLocks noGrp="1"/>
          </p:cNvSpPr>
          <p:nvPr>
            <p:ph type="body" idx="1"/>
          </p:nvPr>
        </p:nvSpPr>
        <p:spPr/>
        <p:txBody>
          <a:bodyPr/>
          <a:lstStyle/>
          <a:p>
            <a:endParaRPr lang="tr" sz="3600" dirty="0"/>
          </a:p>
        </p:txBody>
      </p:sp>
    </p:spTree>
    <p:extLst>
      <p:ext uri="{BB962C8B-B14F-4D97-AF65-F5344CB8AC3E}">
        <p14:creationId xmlns:p14="http://schemas.microsoft.com/office/powerpoint/2010/main" val="2380099305"/>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tr" b="0" i="0" u="none" baseline="0"/>
              <a:t>İstenmeyen e-posta büyüyen bir sorundur. Aynı anda milyonlarca istenmeyen e-posta mesajının yayılmasına dayanır. Bu mesajları alanların bundan kaçınmasının yolu yoktur. Bazen mesajlar sadece pazarlama amaçlıdır. Ancak genellikle kötü amaçlı yazılımların bilgisayarlara bulaşması için gönderilirler.</a:t>
            </a:r>
            <a:endParaRPr lang="tr" altLang="en-US" dirty="0"/>
          </a:p>
          <a:p>
            <a:pPr algn="l" rtl="0"/>
            <a:r>
              <a:rPr lang="tr" b="0" i="0" u="none" baseline="0"/>
              <a:t> </a:t>
            </a:r>
            <a:endParaRPr lang="tr" altLang="en-US" dirty="0"/>
          </a:p>
          <a:p>
            <a:pPr algn="l" rtl="0"/>
            <a:r>
              <a:rPr lang="tr" b="0" i="0" u="none" baseline="0"/>
              <a:t>Normalde gönderen, mağdurun tanımadığı ve mesaj talep etmediği veya mesaj göndermesi için yetkilendirmediği bir kişidir.</a:t>
            </a:r>
          </a:p>
          <a:p>
            <a:endParaRPr lang="tr" altLang="en-US" dirty="0"/>
          </a:p>
          <a:p>
            <a:pPr algn="l" rtl="0"/>
            <a:r>
              <a:rPr lang="tr" b="0" i="0" u="none" baseline="0"/>
              <a:t>Siber Suç Sözleşmesi Komitesi (T-CY) istenmeyen e-postalarla ilgili olarak 8 numaralı Rehberlik Notunu yayımlamıştır: https://rm.coe.int/CoERMPublicCommonSearchServices/DisplayDCTMContent?documentId=09000016802e7268</a:t>
            </a:r>
          </a:p>
          <a:p>
            <a:pPr marL="0" indent="0" algn="l" rtl="0">
              <a:buFont typeface="Arial" panose="020B0604020202020204" pitchFamily="34" charset="0"/>
              <a:buNone/>
            </a:pPr>
            <a:endParaRPr lang="tr"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pPr algn="l" rtl="0"/>
            <a:fld id="{C517488A-2FD4-4187-AAA7-AE40009BFB6A}" type="slidenum">
              <a:rPr/>
              <a:pPr algn="l" rtl="0"/>
              <a:t>102</a:t>
            </a:fld>
            <a:endParaRPr lang="tr" altLang="en-US"/>
          </a:p>
        </p:txBody>
      </p:sp>
    </p:spTree>
    <p:extLst>
      <p:ext uri="{BB962C8B-B14F-4D97-AF65-F5344CB8AC3E}">
        <p14:creationId xmlns:p14="http://schemas.microsoft.com/office/powerpoint/2010/main" val="3946642411"/>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tr" b="0" i="0" u="none" baseline="0"/>
              <a:t>Kimlik avı ("parola avı"), birini diğer kişilere kişisel bilgilerini göndermeye ikna etmeye çalışmak için kullanılan bir tekniktir. Bu bilgiler daha sonra hırsızlık veya dolandırıcılık için kullanılabilir. Normalde failler, şifreler veya diğer erişim bilgileri de dahil olmak üzere kişisel bilgileri elde ettikleri mağdurları kandırmak için e-posta mesajlarını kullanırlar. Bazen kullanılan teknik, kullanıcıları kötü niyetli ve sahte bir İnternet sitesine yönlendirmektir.</a:t>
            </a:r>
          </a:p>
          <a:p>
            <a:endParaRPr lang="tr" altLang="en-US" dirty="0"/>
          </a:p>
          <a:p>
            <a:pPr algn="l" rtl="0"/>
            <a:r>
              <a:rPr lang="tr" b="0" i="0" u="none" baseline="0"/>
              <a:t>https://en.wikipedia.org/wiki/Phishing</a:t>
            </a:r>
          </a:p>
          <a:p>
            <a:pPr marL="0" indent="0" algn="l" rtl="0">
              <a:buFont typeface="Arial" panose="020B0604020202020204" pitchFamily="34" charset="0"/>
              <a:buNone/>
            </a:pPr>
            <a:endParaRPr lang="tr"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pPr algn="l" rtl="0"/>
            <a:fld id="{C517488A-2FD4-4187-AAA7-AE40009BFB6A}" type="slidenum">
              <a:rPr/>
              <a:pPr algn="l" rtl="0"/>
              <a:t>103</a:t>
            </a:fld>
            <a:endParaRPr lang="tr" altLang="en-US"/>
          </a:p>
        </p:txBody>
      </p:sp>
    </p:spTree>
    <p:extLst>
      <p:ext uri="{BB962C8B-B14F-4D97-AF65-F5344CB8AC3E}">
        <p14:creationId xmlns:p14="http://schemas.microsoft.com/office/powerpoint/2010/main" val="1370667312"/>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tr" b="0" i="0" u="none" baseline="0"/>
              <a:t>Kimlik avı ("parola avı"), birini diğer kişilere kişisel bilgilerini göndermeye ikna etmeye çalışmak için kullanılan bir tekniktir. Bu bilgiler daha sonra hırsızlık veya dolandırıcılık için kullanılabilir. Normalde failler, şifreler veya diğer erişim bilgileri de dahil olmak üzere kişisel bilgileri elde ettikleri mağdurları kandırmak için e-posta mesajlarını kullanırlar. Bazen kullanılan teknik, kullanıcıları kötü niyetli ve sahte bir İnternet sitesine yönlendirmektir.</a:t>
            </a:r>
          </a:p>
          <a:p>
            <a:endParaRPr lang="tr" altLang="en-US" dirty="0"/>
          </a:p>
          <a:p>
            <a:pPr algn="l" rtl="0"/>
            <a:r>
              <a:rPr lang="tr" b="0" i="0" u="none" baseline="0"/>
              <a:t>https://en.wikipedia.org/wiki/Phishing</a:t>
            </a:r>
          </a:p>
          <a:p>
            <a:pPr marL="0" indent="0" algn="l" rtl="0">
              <a:buFont typeface="Arial" panose="020B0604020202020204" pitchFamily="34" charset="0"/>
              <a:buNone/>
            </a:pPr>
            <a:endParaRPr lang="tr"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pPr algn="l" rtl="0"/>
            <a:fld id="{C517488A-2FD4-4187-AAA7-AE40009BFB6A}" type="slidenum">
              <a:rPr/>
              <a:pPr algn="l" rtl="0"/>
              <a:t>104</a:t>
            </a:fld>
            <a:endParaRPr lang="tr" altLang="en-US"/>
          </a:p>
        </p:txBody>
      </p:sp>
    </p:spTree>
    <p:extLst>
      <p:ext uri="{BB962C8B-B14F-4D97-AF65-F5344CB8AC3E}">
        <p14:creationId xmlns:p14="http://schemas.microsoft.com/office/powerpoint/2010/main" val="365827126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F1249599-89B8-4E5B-8E53-25E3A1D3DB77}"/>
              </a:ext>
            </a:extLst>
          </p:cNvPr>
          <p:cNvSpPr>
            <a:spLocks noGrp="1"/>
          </p:cNvSpPr>
          <p:nvPr>
            <p:ph type="dt" sz="half" idx="10"/>
          </p:nvPr>
        </p:nvSpPr>
        <p:spPr/>
        <p:txBody>
          <a:bodyPr/>
          <a:lstStyle>
            <a:lvl1pPr>
              <a:defRPr/>
            </a:lvl1pPr>
          </a:lstStyle>
          <a:p>
            <a:pPr>
              <a:defRPr/>
            </a:pPr>
            <a:fld id="{1CAE1E52-A942-4EA4-AB65-A06FB2ABB356}" type="datetimeFigureOut">
              <a:rPr lang="en-GB"/>
              <a:pPr>
                <a:defRPr/>
              </a:pPr>
              <a:t>04/05/2021</a:t>
            </a:fld>
            <a:endParaRPr lang="en-GB" dirty="0"/>
          </a:p>
        </p:txBody>
      </p:sp>
      <p:sp>
        <p:nvSpPr>
          <p:cNvPr id="5" name="Footer Placeholder 4">
            <a:extLst>
              <a:ext uri="{FF2B5EF4-FFF2-40B4-BE49-F238E27FC236}">
                <a16:creationId xmlns:a16="http://schemas.microsoft.com/office/drawing/2014/main" id="{F678A98B-0E09-4612-9346-46C6FC3C6978}"/>
              </a:ext>
            </a:extLst>
          </p:cNvPr>
          <p:cNvSpPr>
            <a:spLocks noGrp="1"/>
          </p:cNvSpPr>
          <p:nvPr>
            <p:ph type="ftr" sz="quarter" idx="11"/>
          </p:nvPr>
        </p:nvSpPr>
        <p:spPr/>
        <p:txBody>
          <a:bodyPr/>
          <a:lstStyle>
            <a:lvl1pPr>
              <a:defRPr/>
            </a:lvl1pPr>
          </a:lstStyle>
          <a:p>
            <a:pPr>
              <a:defRPr/>
            </a:pPr>
            <a:endParaRPr lang="en-GB" dirty="0"/>
          </a:p>
        </p:txBody>
      </p:sp>
      <p:sp>
        <p:nvSpPr>
          <p:cNvPr id="6" name="Slide Number Placeholder 5">
            <a:extLst>
              <a:ext uri="{FF2B5EF4-FFF2-40B4-BE49-F238E27FC236}">
                <a16:creationId xmlns:a16="http://schemas.microsoft.com/office/drawing/2014/main" id="{EC23F55A-8CF0-4C9C-A0A6-604CE946188C}"/>
              </a:ext>
            </a:extLst>
          </p:cNvPr>
          <p:cNvSpPr>
            <a:spLocks noGrp="1"/>
          </p:cNvSpPr>
          <p:nvPr>
            <p:ph type="sldNum" sz="quarter" idx="12"/>
          </p:nvPr>
        </p:nvSpPr>
        <p:spPr/>
        <p:txBody>
          <a:bodyPr/>
          <a:lstStyle>
            <a:lvl1pPr>
              <a:defRPr/>
            </a:lvl1pPr>
          </a:lstStyle>
          <a:p>
            <a:fld id="{3B3521C2-0219-4B01-9135-CC48710C7539}" type="slidenum">
              <a:rPr lang="en-GB" altLang="en-US"/>
              <a:pPr/>
              <a:t>‹#›</a:t>
            </a:fld>
            <a:endParaRPr lang="en-GB" altLang="en-US" dirty="0"/>
          </a:p>
        </p:txBody>
      </p:sp>
      <p:sp>
        <p:nvSpPr>
          <p:cNvPr id="2" name="Title 1"/>
          <p:cNvSpPr>
            <a:spLocks noGrp="1"/>
          </p:cNvSpPr>
          <p:nvPr>
            <p:ph type="ctrTitle"/>
          </p:nvPr>
        </p:nvSpPr>
        <p:spPr>
          <a:xfrm>
            <a:off x="685800" y="2130425"/>
            <a:ext cx="7772400" cy="1470025"/>
          </a:xfrm>
        </p:spPr>
        <p:txBody>
          <a:bodyPr/>
          <a:lstStyle/>
          <a:p>
            <a:r>
              <a:rPr lang="en-US"/>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Tree>
    <p:extLst>
      <p:ext uri="{BB962C8B-B14F-4D97-AF65-F5344CB8AC3E}">
        <p14:creationId xmlns:p14="http://schemas.microsoft.com/office/powerpoint/2010/main" val="419745645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1B6B50AA-6EA1-4197-874F-5AA5F82C4C9E}"/>
              </a:ext>
            </a:extLst>
          </p:cNvPr>
          <p:cNvSpPr>
            <a:spLocks noGrp="1"/>
          </p:cNvSpPr>
          <p:nvPr>
            <p:ph type="dt" sz="half" idx="10"/>
          </p:nvPr>
        </p:nvSpPr>
        <p:spPr/>
        <p:txBody>
          <a:bodyPr/>
          <a:lstStyle>
            <a:lvl1pPr>
              <a:defRPr/>
            </a:lvl1pPr>
          </a:lstStyle>
          <a:p>
            <a:pPr>
              <a:defRPr/>
            </a:pPr>
            <a:fld id="{C9A0B0A9-557F-4E9D-BD5E-102B52301720}" type="datetimeFigureOut">
              <a:rPr lang="en-GB"/>
              <a:pPr>
                <a:defRPr/>
              </a:pPr>
              <a:t>04/05/2021</a:t>
            </a:fld>
            <a:endParaRPr lang="en-GB" dirty="0"/>
          </a:p>
        </p:txBody>
      </p:sp>
      <p:sp>
        <p:nvSpPr>
          <p:cNvPr id="5" name="Footer Placeholder 4">
            <a:extLst>
              <a:ext uri="{FF2B5EF4-FFF2-40B4-BE49-F238E27FC236}">
                <a16:creationId xmlns:a16="http://schemas.microsoft.com/office/drawing/2014/main" id="{A1DEE2BA-BFE8-4B46-B335-6DCD2D482F73}"/>
              </a:ext>
            </a:extLst>
          </p:cNvPr>
          <p:cNvSpPr>
            <a:spLocks noGrp="1"/>
          </p:cNvSpPr>
          <p:nvPr>
            <p:ph type="ftr" sz="quarter" idx="11"/>
          </p:nvPr>
        </p:nvSpPr>
        <p:spPr/>
        <p:txBody>
          <a:bodyPr/>
          <a:lstStyle>
            <a:lvl1pPr>
              <a:defRPr/>
            </a:lvl1pPr>
          </a:lstStyle>
          <a:p>
            <a:pPr>
              <a:defRPr/>
            </a:pPr>
            <a:endParaRPr lang="en-GB" dirty="0"/>
          </a:p>
        </p:txBody>
      </p:sp>
      <p:sp>
        <p:nvSpPr>
          <p:cNvPr id="6" name="Slide Number Placeholder 5">
            <a:extLst>
              <a:ext uri="{FF2B5EF4-FFF2-40B4-BE49-F238E27FC236}">
                <a16:creationId xmlns:a16="http://schemas.microsoft.com/office/drawing/2014/main" id="{89ADEED0-3E16-4A3B-A7BA-F5786EFB83F6}"/>
              </a:ext>
            </a:extLst>
          </p:cNvPr>
          <p:cNvSpPr>
            <a:spLocks noGrp="1"/>
          </p:cNvSpPr>
          <p:nvPr>
            <p:ph type="sldNum" sz="quarter" idx="12"/>
          </p:nvPr>
        </p:nvSpPr>
        <p:spPr/>
        <p:txBody>
          <a:bodyPr/>
          <a:lstStyle>
            <a:lvl1pPr>
              <a:defRPr/>
            </a:lvl1pPr>
          </a:lstStyle>
          <a:p>
            <a:fld id="{A20241E6-97D7-4E7D-A193-4E61319E5ED9}" type="slidenum">
              <a:rPr lang="en-GB" altLang="en-US"/>
              <a:pPr/>
              <a:t>‹#›</a:t>
            </a:fld>
            <a:endParaRPr lang="en-GB" altLang="en-US" dirty="0"/>
          </a:p>
        </p:txBody>
      </p:sp>
    </p:spTree>
    <p:extLst>
      <p:ext uri="{BB962C8B-B14F-4D97-AF65-F5344CB8AC3E}">
        <p14:creationId xmlns:p14="http://schemas.microsoft.com/office/powerpoint/2010/main" val="422272252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B9EF5336-F098-435D-9C76-2AFD8EF15737}"/>
              </a:ext>
            </a:extLst>
          </p:cNvPr>
          <p:cNvSpPr>
            <a:spLocks noGrp="1"/>
          </p:cNvSpPr>
          <p:nvPr>
            <p:ph type="dt" sz="half" idx="10"/>
          </p:nvPr>
        </p:nvSpPr>
        <p:spPr/>
        <p:txBody>
          <a:bodyPr/>
          <a:lstStyle>
            <a:lvl1pPr>
              <a:defRPr/>
            </a:lvl1pPr>
          </a:lstStyle>
          <a:p>
            <a:pPr>
              <a:defRPr/>
            </a:pPr>
            <a:fld id="{A80CEAD9-E06A-4240-9A97-5C311D1CFEC8}" type="datetimeFigureOut">
              <a:rPr lang="en-GB"/>
              <a:pPr>
                <a:defRPr/>
              </a:pPr>
              <a:t>04/05/2021</a:t>
            </a:fld>
            <a:endParaRPr lang="en-GB" dirty="0"/>
          </a:p>
        </p:txBody>
      </p:sp>
      <p:sp>
        <p:nvSpPr>
          <p:cNvPr id="5" name="Footer Placeholder 4">
            <a:extLst>
              <a:ext uri="{FF2B5EF4-FFF2-40B4-BE49-F238E27FC236}">
                <a16:creationId xmlns:a16="http://schemas.microsoft.com/office/drawing/2014/main" id="{31C8E76E-893D-43EC-B676-0EC06A67A462}"/>
              </a:ext>
            </a:extLst>
          </p:cNvPr>
          <p:cNvSpPr>
            <a:spLocks noGrp="1"/>
          </p:cNvSpPr>
          <p:nvPr>
            <p:ph type="ftr" sz="quarter" idx="11"/>
          </p:nvPr>
        </p:nvSpPr>
        <p:spPr/>
        <p:txBody>
          <a:bodyPr/>
          <a:lstStyle>
            <a:lvl1pPr>
              <a:defRPr/>
            </a:lvl1pPr>
          </a:lstStyle>
          <a:p>
            <a:pPr>
              <a:defRPr/>
            </a:pPr>
            <a:endParaRPr lang="en-GB" dirty="0"/>
          </a:p>
        </p:txBody>
      </p:sp>
      <p:sp>
        <p:nvSpPr>
          <p:cNvPr id="6" name="Slide Number Placeholder 5">
            <a:extLst>
              <a:ext uri="{FF2B5EF4-FFF2-40B4-BE49-F238E27FC236}">
                <a16:creationId xmlns:a16="http://schemas.microsoft.com/office/drawing/2014/main" id="{F441B863-6F29-48C1-8364-E6DBD84DDF9C}"/>
              </a:ext>
            </a:extLst>
          </p:cNvPr>
          <p:cNvSpPr>
            <a:spLocks noGrp="1"/>
          </p:cNvSpPr>
          <p:nvPr>
            <p:ph type="sldNum" sz="quarter" idx="12"/>
          </p:nvPr>
        </p:nvSpPr>
        <p:spPr/>
        <p:txBody>
          <a:bodyPr/>
          <a:lstStyle>
            <a:lvl1pPr>
              <a:defRPr/>
            </a:lvl1pPr>
          </a:lstStyle>
          <a:p>
            <a:fld id="{A54D3723-295C-4A9F-A2AD-C6CFD171C873}" type="slidenum">
              <a:rPr lang="en-GB" altLang="en-US"/>
              <a:pPr/>
              <a:t>‹#›</a:t>
            </a:fld>
            <a:endParaRPr lang="en-GB" altLang="en-US" dirty="0"/>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endParaRPr lang="en-GB"/>
          </a:p>
        </p:txBody>
      </p:sp>
    </p:spTree>
    <p:extLst>
      <p:ext uri="{BB962C8B-B14F-4D97-AF65-F5344CB8AC3E}">
        <p14:creationId xmlns:p14="http://schemas.microsoft.com/office/powerpoint/2010/main" val="165627088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4189B147-4B66-4E97-B70A-11C2806E34CA}"/>
              </a:ext>
            </a:extLst>
          </p:cNvPr>
          <p:cNvSpPr>
            <a:spLocks noGrp="1"/>
          </p:cNvSpPr>
          <p:nvPr>
            <p:ph type="dt" sz="half" idx="10"/>
          </p:nvPr>
        </p:nvSpPr>
        <p:spPr/>
        <p:txBody>
          <a:bodyPr/>
          <a:lstStyle>
            <a:lvl1pPr>
              <a:defRPr/>
            </a:lvl1pPr>
          </a:lstStyle>
          <a:p>
            <a:pPr>
              <a:defRPr/>
            </a:pPr>
            <a:fld id="{80AF0C5A-254C-4B55-9DDA-00B85131A43C}" type="datetimeFigureOut">
              <a:rPr lang="en-GB"/>
              <a:pPr>
                <a:defRPr/>
              </a:pPr>
              <a:t>04/05/2021</a:t>
            </a:fld>
            <a:endParaRPr lang="en-GB" dirty="0"/>
          </a:p>
        </p:txBody>
      </p:sp>
      <p:sp>
        <p:nvSpPr>
          <p:cNvPr id="5" name="Footer Placeholder 4">
            <a:extLst>
              <a:ext uri="{FF2B5EF4-FFF2-40B4-BE49-F238E27FC236}">
                <a16:creationId xmlns:a16="http://schemas.microsoft.com/office/drawing/2014/main" id="{B041ED0F-3F4F-4191-95D9-03287ACFF4E3}"/>
              </a:ext>
            </a:extLst>
          </p:cNvPr>
          <p:cNvSpPr>
            <a:spLocks noGrp="1"/>
          </p:cNvSpPr>
          <p:nvPr>
            <p:ph type="ftr" sz="quarter" idx="11"/>
          </p:nvPr>
        </p:nvSpPr>
        <p:spPr/>
        <p:txBody>
          <a:bodyPr/>
          <a:lstStyle>
            <a:lvl1pPr>
              <a:defRPr/>
            </a:lvl1pPr>
          </a:lstStyle>
          <a:p>
            <a:pPr>
              <a:defRPr/>
            </a:pPr>
            <a:endParaRPr lang="en-GB" dirty="0"/>
          </a:p>
        </p:txBody>
      </p:sp>
      <p:sp>
        <p:nvSpPr>
          <p:cNvPr id="6" name="Slide Number Placeholder 5">
            <a:extLst>
              <a:ext uri="{FF2B5EF4-FFF2-40B4-BE49-F238E27FC236}">
                <a16:creationId xmlns:a16="http://schemas.microsoft.com/office/drawing/2014/main" id="{9CA3C550-FDA0-40D4-90E1-A3D5C9AB77DC}"/>
              </a:ext>
            </a:extLst>
          </p:cNvPr>
          <p:cNvSpPr>
            <a:spLocks noGrp="1"/>
          </p:cNvSpPr>
          <p:nvPr>
            <p:ph type="sldNum" sz="quarter" idx="12"/>
          </p:nvPr>
        </p:nvSpPr>
        <p:spPr/>
        <p:txBody>
          <a:bodyPr/>
          <a:lstStyle>
            <a:lvl1pPr>
              <a:defRPr/>
            </a:lvl1pPr>
          </a:lstStyle>
          <a:p>
            <a:fld id="{0C938412-91F3-4CFB-A3F9-23742A0FFCC3}" type="slidenum">
              <a:rPr lang="en-GB" altLang="en-US"/>
              <a:pPr/>
              <a:t>‹#›</a:t>
            </a:fld>
            <a:endParaRPr lang="en-GB" altLang="en-US" dirty="0"/>
          </a:p>
        </p:txBody>
      </p:sp>
      <p:sp>
        <p:nvSpPr>
          <p:cNvPr id="7" name="Rectangle 11">
            <a:extLst>
              <a:ext uri="{FF2B5EF4-FFF2-40B4-BE49-F238E27FC236}">
                <a16:creationId xmlns:a16="http://schemas.microsoft.com/office/drawing/2014/main" id="{4DD249EA-50C8-4951-AB06-5D28EB1690D8}"/>
              </a:ext>
            </a:extLst>
          </p:cNvPr>
          <p:cNvSpPr>
            <a:spLocks noChangeArrowheads="1"/>
          </p:cNvSpPr>
          <p:nvPr userDrawn="1"/>
        </p:nvSpPr>
        <p:spPr bwMode="auto">
          <a:xfrm>
            <a:off x="7938" y="6597650"/>
            <a:ext cx="913606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200" b="1" dirty="0">
                <a:solidFill>
                  <a:srgbClr val="FFFFFF"/>
                </a:solidFill>
                <a:latin typeface="Verdana" charset="0"/>
                <a:cs typeface="Verdana" charset="0"/>
              </a:rPr>
              <a:t>www.coe.int/cybercrime						                        - </a:t>
            </a:r>
            <a:fld id="{F50FF694-912A-834E-AD45-B984C7BF2CE4}" type="slidenum">
              <a:rPr lang="en-US" sz="1200" b="1">
                <a:solidFill>
                  <a:srgbClr val="FFFFFF"/>
                </a:solidFill>
                <a:latin typeface="Verdana" charset="0"/>
                <a:cs typeface="Verdana" charset="0"/>
              </a:rPr>
              <a:pPr/>
              <a:t>‹#›</a:t>
            </a:fld>
            <a:r>
              <a:rPr lang="en-US" sz="1200" b="1" dirty="0">
                <a:solidFill>
                  <a:srgbClr val="FFFFFF"/>
                </a:solidFill>
                <a:latin typeface="Verdana" charset="0"/>
                <a:cs typeface="Verdana" charset="0"/>
              </a:rPr>
              <a:t> -</a:t>
            </a:r>
          </a:p>
        </p:txBody>
      </p:sp>
    </p:spTree>
    <p:extLst>
      <p:ext uri="{BB962C8B-B14F-4D97-AF65-F5344CB8AC3E}">
        <p14:creationId xmlns:p14="http://schemas.microsoft.com/office/powerpoint/2010/main" val="258683770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A3E6566A-A50E-4906-A19E-4FB9E76A4144}"/>
              </a:ext>
            </a:extLst>
          </p:cNvPr>
          <p:cNvSpPr>
            <a:spLocks noGrp="1"/>
          </p:cNvSpPr>
          <p:nvPr>
            <p:ph type="dt" sz="half" idx="10"/>
          </p:nvPr>
        </p:nvSpPr>
        <p:spPr/>
        <p:txBody>
          <a:bodyPr/>
          <a:lstStyle>
            <a:lvl1pPr>
              <a:defRPr/>
            </a:lvl1pPr>
          </a:lstStyle>
          <a:p>
            <a:pPr>
              <a:defRPr/>
            </a:pPr>
            <a:fld id="{E22C3D5C-F3BE-44B6-82DD-E7C4C8916EA0}" type="datetimeFigureOut">
              <a:rPr lang="en-GB"/>
              <a:pPr>
                <a:defRPr/>
              </a:pPr>
              <a:t>04/05/2021</a:t>
            </a:fld>
            <a:endParaRPr lang="en-GB" dirty="0"/>
          </a:p>
        </p:txBody>
      </p:sp>
      <p:sp>
        <p:nvSpPr>
          <p:cNvPr id="5" name="Footer Placeholder 4">
            <a:extLst>
              <a:ext uri="{FF2B5EF4-FFF2-40B4-BE49-F238E27FC236}">
                <a16:creationId xmlns:a16="http://schemas.microsoft.com/office/drawing/2014/main" id="{8A268102-AF15-496D-8BA6-68A51B185041}"/>
              </a:ext>
            </a:extLst>
          </p:cNvPr>
          <p:cNvSpPr>
            <a:spLocks noGrp="1"/>
          </p:cNvSpPr>
          <p:nvPr>
            <p:ph type="ftr" sz="quarter" idx="11"/>
          </p:nvPr>
        </p:nvSpPr>
        <p:spPr/>
        <p:txBody>
          <a:bodyPr/>
          <a:lstStyle>
            <a:lvl1pPr>
              <a:defRPr/>
            </a:lvl1pPr>
          </a:lstStyle>
          <a:p>
            <a:pPr>
              <a:defRPr/>
            </a:pPr>
            <a:endParaRPr lang="en-GB" dirty="0"/>
          </a:p>
        </p:txBody>
      </p:sp>
      <p:sp>
        <p:nvSpPr>
          <p:cNvPr id="6" name="Slide Number Placeholder 5">
            <a:extLst>
              <a:ext uri="{FF2B5EF4-FFF2-40B4-BE49-F238E27FC236}">
                <a16:creationId xmlns:a16="http://schemas.microsoft.com/office/drawing/2014/main" id="{E36EC1A9-0935-48AF-98AC-717D1CEB4CF4}"/>
              </a:ext>
            </a:extLst>
          </p:cNvPr>
          <p:cNvSpPr>
            <a:spLocks noGrp="1"/>
          </p:cNvSpPr>
          <p:nvPr>
            <p:ph type="sldNum" sz="quarter" idx="12"/>
          </p:nvPr>
        </p:nvSpPr>
        <p:spPr/>
        <p:txBody>
          <a:bodyPr/>
          <a:lstStyle>
            <a:lvl1pPr>
              <a:defRPr/>
            </a:lvl1pPr>
          </a:lstStyle>
          <a:p>
            <a:fld id="{A4A5ECFF-5C9A-42B4-A985-E4790B0921A2}" type="slidenum">
              <a:rPr lang="en-GB" altLang="en-US"/>
              <a:pPr/>
              <a:t>‹#›</a:t>
            </a:fld>
            <a:endParaRPr lang="en-GB" altLang="en-US" dirty="0"/>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endParaRPr lang="en-GB"/>
          </a:p>
        </p:txBody>
      </p:sp>
    </p:spTree>
    <p:extLst>
      <p:ext uri="{BB962C8B-B14F-4D97-AF65-F5344CB8AC3E}">
        <p14:creationId xmlns:p14="http://schemas.microsoft.com/office/powerpoint/2010/main" val="123613334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5" name="Date Placeholder 3">
            <a:extLst>
              <a:ext uri="{FF2B5EF4-FFF2-40B4-BE49-F238E27FC236}">
                <a16:creationId xmlns:a16="http://schemas.microsoft.com/office/drawing/2014/main" id="{88522707-CA25-4A35-91C8-F5196EFF8F16}"/>
              </a:ext>
            </a:extLst>
          </p:cNvPr>
          <p:cNvSpPr>
            <a:spLocks noGrp="1"/>
          </p:cNvSpPr>
          <p:nvPr>
            <p:ph type="dt" sz="half" idx="10"/>
          </p:nvPr>
        </p:nvSpPr>
        <p:spPr/>
        <p:txBody>
          <a:bodyPr/>
          <a:lstStyle>
            <a:lvl1pPr>
              <a:defRPr/>
            </a:lvl1pPr>
          </a:lstStyle>
          <a:p>
            <a:pPr>
              <a:defRPr/>
            </a:pPr>
            <a:fld id="{CFBDBF1B-221B-4F7A-A787-AD32B8234FCA}" type="datetimeFigureOut">
              <a:rPr lang="en-GB"/>
              <a:pPr>
                <a:defRPr/>
              </a:pPr>
              <a:t>04/05/2021</a:t>
            </a:fld>
            <a:endParaRPr lang="en-GB" dirty="0"/>
          </a:p>
        </p:txBody>
      </p:sp>
      <p:sp>
        <p:nvSpPr>
          <p:cNvPr id="6" name="Footer Placeholder 4">
            <a:extLst>
              <a:ext uri="{FF2B5EF4-FFF2-40B4-BE49-F238E27FC236}">
                <a16:creationId xmlns:a16="http://schemas.microsoft.com/office/drawing/2014/main" id="{84FC7A3D-6216-4157-97A2-E55D98E64C4F}"/>
              </a:ext>
            </a:extLst>
          </p:cNvPr>
          <p:cNvSpPr>
            <a:spLocks noGrp="1"/>
          </p:cNvSpPr>
          <p:nvPr>
            <p:ph type="ftr" sz="quarter" idx="11"/>
          </p:nvPr>
        </p:nvSpPr>
        <p:spPr/>
        <p:txBody>
          <a:bodyPr/>
          <a:lstStyle>
            <a:lvl1pPr>
              <a:defRPr/>
            </a:lvl1pPr>
          </a:lstStyle>
          <a:p>
            <a:pPr>
              <a:defRPr/>
            </a:pPr>
            <a:endParaRPr lang="en-GB" dirty="0"/>
          </a:p>
        </p:txBody>
      </p:sp>
      <p:sp>
        <p:nvSpPr>
          <p:cNvPr id="7" name="Slide Number Placeholder 5">
            <a:extLst>
              <a:ext uri="{FF2B5EF4-FFF2-40B4-BE49-F238E27FC236}">
                <a16:creationId xmlns:a16="http://schemas.microsoft.com/office/drawing/2014/main" id="{0ABDE962-6F93-4861-9652-CEB273EC9807}"/>
              </a:ext>
            </a:extLst>
          </p:cNvPr>
          <p:cNvSpPr>
            <a:spLocks noGrp="1"/>
          </p:cNvSpPr>
          <p:nvPr>
            <p:ph type="sldNum" sz="quarter" idx="12"/>
          </p:nvPr>
        </p:nvSpPr>
        <p:spPr/>
        <p:txBody>
          <a:bodyPr/>
          <a:lstStyle>
            <a:lvl1pPr>
              <a:defRPr/>
            </a:lvl1pPr>
          </a:lstStyle>
          <a:p>
            <a:fld id="{A87C200B-5CD9-4424-B25D-14B538795F4F}" type="slidenum">
              <a:rPr lang="en-GB" altLang="en-US"/>
              <a:pPr/>
              <a:t>‹#›</a:t>
            </a:fld>
            <a:endParaRPr lang="en-GB" altLang="en-US" dirty="0"/>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52516729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GB"/>
          </a:p>
        </p:txBody>
      </p:sp>
      <p:sp>
        <p:nvSpPr>
          <p:cNvPr id="7" name="Date Placeholder 3">
            <a:extLst>
              <a:ext uri="{FF2B5EF4-FFF2-40B4-BE49-F238E27FC236}">
                <a16:creationId xmlns:a16="http://schemas.microsoft.com/office/drawing/2014/main" id="{69C0712E-9343-4428-96C7-F978B4708EB4}"/>
              </a:ext>
            </a:extLst>
          </p:cNvPr>
          <p:cNvSpPr>
            <a:spLocks noGrp="1"/>
          </p:cNvSpPr>
          <p:nvPr>
            <p:ph type="dt" sz="half" idx="10"/>
          </p:nvPr>
        </p:nvSpPr>
        <p:spPr/>
        <p:txBody>
          <a:bodyPr/>
          <a:lstStyle>
            <a:lvl1pPr>
              <a:defRPr/>
            </a:lvl1pPr>
          </a:lstStyle>
          <a:p>
            <a:pPr>
              <a:defRPr/>
            </a:pPr>
            <a:fld id="{03D3FF4A-8C1F-4811-AA1E-4D9763EFA5E9}" type="datetimeFigureOut">
              <a:rPr lang="en-GB"/>
              <a:pPr>
                <a:defRPr/>
              </a:pPr>
              <a:t>04/05/2021</a:t>
            </a:fld>
            <a:endParaRPr lang="en-GB" dirty="0"/>
          </a:p>
        </p:txBody>
      </p:sp>
      <p:sp>
        <p:nvSpPr>
          <p:cNvPr id="8" name="Footer Placeholder 4">
            <a:extLst>
              <a:ext uri="{FF2B5EF4-FFF2-40B4-BE49-F238E27FC236}">
                <a16:creationId xmlns:a16="http://schemas.microsoft.com/office/drawing/2014/main" id="{55DF5386-8042-47D5-8E50-6BCDD37A2A50}"/>
              </a:ext>
            </a:extLst>
          </p:cNvPr>
          <p:cNvSpPr>
            <a:spLocks noGrp="1"/>
          </p:cNvSpPr>
          <p:nvPr>
            <p:ph type="ftr" sz="quarter" idx="11"/>
          </p:nvPr>
        </p:nvSpPr>
        <p:spPr/>
        <p:txBody>
          <a:bodyPr/>
          <a:lstStyle>
            <a:lvl1pPr>
              <a:defRPr/>
            </a:lvl1pPr>
          </a:lstStyle>
          <a:p>
            <a:pPr>
              <a:defRPr/>
            </a:pPr>
            <a:endParaRPr lang="en-GB" dirty="0"/>
          </a:p>
        </p:txBody>
      </p:sp>
      <p:sp>
        <p:nvSpPr>
          <p:cNvPr id="9" name="Slide Number Placeholder 5">
            <a:extLst>
              <a:ext uri="{FF2B5EF4-FFF2-40B4-BE49-F238E27FC236}">
                <a16:creationId xmlns:a16="http://schemas.microsoft.com/office/drawing/2014/main" id="{64CDF31D-1F28-4032-982F-E4C4F975CE1C}"/>
              </a:ext>
            </a:extLst>
          </p:cNvPr>
          <p:cNvSpPr>
            <a:spLocks noGrp="1"/>
          </p:cNvSpPr>
          <p:nvPr>
            <p:ph type="sldNum" sz="quarter" idx="12"/>
          </p:nvPr>
        </p:nvSpPr>
        <p:spPr/>
        <p:txBody>
          <a:bodyPr/>
          <a:lstStyle>
            <a:lvl1pPr>
              <a:defRPr/>
            </a:lvl1pPr>
          </a:lstStyle>
          <a:p>
            <a:fld id="{1C22D96E-6A4B-4992-9941-EE62BBE18CC4}" type="slidenum">
              <a:rPr lang="en-GB" altLang="en-US"/>
              <a:pPr/>
              <a:t>‹#›</a:t>
            </a:fld>
            <a:endParaRPr lang="en-GB" altLang="en-US" dirty="0"/>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428570788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3">
            <a:extLst>
              <a:ext uri="{FF2B5EF4-FFF2-40B4-BE49-F238E27FC236}">
                <a16:creationId xmlns:a16="http://schemas.microsoft.com/office/drawing/2014/main" id="{EB796652-2DDF-42FE-BC47-20F2A543A9DB}"/>
              </a:ext>
            </a:extLst>
          </p:cNvPr>
          <p:cNvSpPr>
            <a:spLocks noGrp="1"/>
          </p:cNvSpPr>
          <p:nvPr>
            <p:ph type="dt" sz="half" idx="10"/>
          </p:nvPr>
        </p:nvSpPr>
        <p:spPr/>
        <p:txBody>
          <a:bodyPr/>
          <a:lstStyle>
            <a:lvl1pPr>
              <a:defRPr/>
            </a:lvl1pPr>
          </a:lstStyle>
          <a:p>
            <a:pPr>
              <a:defRPr/>
            </a:pPr>
            <a:fld id="{5743225B-D9D3-4CFC-9C98-4B74D307A0BF}" type="datetimeFigureOut">
              <a:rPr lang="en-GB"/>
              <a:pPr>
                <a:defRPr/>
              </a:pPr>
              <a:t>04/05/2021</a:t>
            </a:fld>
            <a:endParaRPr lang="en-GB" dirty="0"/>
          </a:p>
        </p:txBody>
      </p:sp>
      <p:sp>
        <p:nvSpPr>
          <p:cNvPr id="4" name="Footer Placeholder 4">
            <a:extLst>
              <a:ext uri="{FF2B5EF4-FFF2-40B4-BE49-F238E27FC236}">
                <a16:creationId xmlns:a16="http://schemas.microsoft.com/office/drawing/2014/main" id="{4CA0948E-F417-447C-AF17-F61E2B8D4239}"/>
              </a:ext>
            </a:extLst>
          </p:cNvPr>
          <p:cNvSpPr>
            <a:spLocks noGrp="1"/>
          </p:cNvSpPr>
          <p:nvPr>
            <p:ph type="ftr" sz="quarter" idx="11"/>
          </p:nvPr>
        </p:nvSpPr>
        <p:spPr/>
        <p:txBody>
          <a:bodyPr/>
          <a:lstStyle>
            <a:lvl1pPr>
              <a:defRPr/>
            </a:lvl1pPr>
          </a:lstStyle>
          <a:p>
            <a:pPr>
              <a:defRPr/>
            </a:pPr>
            <a:endParaRPr lang="en-GB" dirty="0"/>
          </a:p>
        </p:txBody>
      </p:sp>
      <p:sp>
        <p:nvSpPr>
          <p:cNvPr id="5" name="Slide Number Placeholder 5">
            <a:extLst>
              <a:ext uri="{FF2B5EF4-FFF2-40B4-BE49-F238E27FC236}">
                <a16:creationId xmlns:a16="http://schemas.microsoft.com/office/drawing/2014/main" id="{3B2ED847-8FDB-4679-A1FE-31D54EA6E917}"/>
              </a:ext>
            </a:extLst>
          </p:cNvPr>
          <p:cNvSpPr>
            <a:spLocks noGrp="1"/>
          </p:cNvSpPr>
          <p:nvPr>
            <p:ph type="sldNum" sz="quarter" idx="12"/>
          </p:nvPr>
        </p:nvSpPr>
        <p:spPr/>
        <p:txBody>
          <a:bodyPr/>
          <a:lstStyle>
            <a:lvl1pPr>
              <a:defRPr/>
            </a:lvl1pPr>
          </a:lstStyle>
          <a:p>
            <a:fld id="{0E9A14AB-7979-4D59-8DB0-CC742D2030E8}" type="slidenum">
              <a:rPr lang="en-GB" altLang="en-US"/>
              <a:pPr/>
              <a:t>‹#›</a:t>
            </a:fld>
            <a:endParaRPr lang="en-GB" altLang="en-US" dirty="0"/>
          </a:p>
        </p:txBody>
      </p:sp>
    </p:spTree>
    <p:extLst>
      <p:ext uri="{BB962C8B-B14F-4D97-AF65-F5344CB8AC3E}">
        <p14:creationId xmlns:p14="http://schemas.microsoft.com/office/powerpoint/2010/main" val="322797050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a:extLst>
              <a:ext uri="{FF2B5EF4-FFF2-40B4-BE49-F238E27FC236}">
                <a16:creationId xmlns:a16="http://schemas.microsoft.com/office/drawing/2014/main" id="{1A87DC2B-F18E-437B-AE66-AA6863346763}"/>
              </a:ext>
            </a:extLst>
          </p:cNvPr>
          <p:cNvSpPr>
            <a:spLocks noGrp="1"/>
          </p:cNvSpPr>
          <p:nvPr>
            <p:ph type="dt" sz="half" idx="10"/>
          </p:nvPr>
        </p:nvSpPr>
        <p:spPr/>
        <p:txBody>
          <a:bodyPr/>
          <a:lstStyle>
            <a:lvl1pPr>
              <a:defRPr/>
            </a:lvl1pPr>
          </a:lstStyle>
          <a:p>
            <a:pPr>
              <a:defRPr/>
            </a:pPr>
            <a:fld id="{315D585F-7DF6-4099-B3B1-B29AEE74FA12}" type="datetimeFigureOut">
              <a:rPr lang="en-GB"/>
              <a:pPr>
                <a:defRPr/>
              </a:pPr>
              <a:t>04/05/2021</a:t>
            </a:fld>
            <a:endParaRPr lang="en-GB" dirty="0"/>
          </a:p>
        </p:txBody>
      </p:sp>
      <p:sp>
        <p:nvSpPr>
          <p:cNvPr id="3" name="Footer Placeholder 4">
            <a:extLst>
              <a:ext uri="{FF2B5EF4-FFF2-40B4-BE49-F238E27FC236}">
                <a16:creationId xmlns:a16="http://schemas.microsoft.com/office/drawing/2014/main" id="{39CE1A02-9C12-48FF-85B4-8F55C95EE835}"/>
              </a:ext>
            </a:extLst>
          </p:cNvPr>
          <p:cNvSpPr>
            <a:spLocks noGrp="1"/>
          </p:cNvSpPr>
          <p:nvPr>
            <p:ph type="ftr" sz="quarter" idx="11"/>
          </p:nvPr>
        </p:nvSpPr>
        <p:spPr/>
        <p:txBody>
          <a:bodyPr/>
          <a:lstStyle>
            <a:lvl1pPr>
              <a:defRPr/>
            </a:lvl1pPr>
          </a:lstStyle>
          <a:p>
            <a:pPr>
              <a:defRPr/>
            </a:pPr>
            <a:endParaRPr lang="en-GB" dirty="0"/>
          </a:p>
        </p:txBody>
      </p:sp>
      <p:sp>
        <p:nvSpPr>
          <p:cNvPr id="4" name="Slide Number Placeholder 5">
            <a:extLst>
              <a:ext uri="{FF2B5EF4-FFF2-40B4-BE49-F238E27FC236}">
                <a16:creationId xmlns:a16="http://schemas.microsoft.com/office/drawing/2014/main" id="{E4F884D8-CC65-425E-96A5-C9DB1A68FD5C}"/>
              </a:ext>
            </a:extLst>
          </p:cNvPr>
          <p:cNvSpPr>
            <a:spLocks noGrp="1"/>
          </p:cNvSpPr>
          <p:nvPr>
            <p:ph type="sldNum" sz="quarter" idx="12"/>
          </p:nvPr>
        </p:nvSpPr>
        <p:spPr/>
        <p:txBody>
          <a:bodyPr/>
          <a:lstStyle>
            <a:lvl1pPr>
              <a:defRPr/>
            </a:lvl1pPr>
          </a:lstStyle>
          <a:p>
            <a:fld id="{1CA2AF26-9F61-4375-9904-07B3C44DE3B4}" type="slidenum">
              <a:rPr lang="en-GB" altLang="en-US"/>
              <a:pPr/>
              <a:t>‹#›</a:t>
            </a:fld>
            <a:endParaRPr lang="en-GB" altLang="en-US" dirty="0"/>
          </a:p>
        </p:txBody>
      </p:sp>
    </p:spTree>
    <p:extLst>
      <p:ext uri="{BB962C8B-B14F-4D97-AF65-F5344CB8AC3E}">
        <p14:creationId xmlns:p14="http://schemas.microsoft.com/office/powerpoint/2010/main" val="44456776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5" name="Date Placeholder 3">
            <a:extLst>
              <a:ext uri="{FF2B5EF4-FFF2-40B4-BE49-F238E27FC236}">
                <a16:creationId xmlns:a16="http://schemas.microsoft.com/office/drawing/2014/main" id="{CD9FCAF7-77A1-450E-B8FE-DBB4C5A35537}"/>
              </a:ext>
            </a:extLst>
          </p:cNvPr>
          <p:cNvSpPr>
            <a:spLocks noGrp="1"/>
          </p:cNvSpPr>
          <p:nvPr>
            <p:ph type="dt" sz="half" idx="10"/>
          </p:nvPr>
        </p:nvSpPr>
        <p:spPr/>
        <p:txBody>
          <a:bodyPr/>
          <a:lstStyle>
            <a:lvl1pPr>
              <a:defRPr/>
            </a:lvl1pPr>
          </a:lstStyle>
          <a:p>
            <a:pPr>
              <a:defRPr/>
            </a:pPr>
            <a:fld id="{7E82634E-6A25-496A-A1DE-14D5F9558A36}" type="datetimeFigureOut">
              <a:rPr lang="en-GB"/>
              <a:pPr>
                <a:defRPr/>
              </a:pPr>
              <a:t>04/05/2021</a:t>
            </a:fld>
            <a:endParaRPr lang="en-GB" dirty="0"/>
          </a:p>
        </p:txBody>
      </p:sp>
      <p:sp>
        <p:nvSpPr>
          <p:cNvPr id="6" name="Footer Placeholder 4">
            <a:extLst>
              <a:ext uri="{FF2B5EF4-FFF2-40B4-BE49-F238E27FC236}">
                <a16:creationId xmlns:a16="http://schemas.microsoft.com/office/drawing/2014/main" id="{329AC9A5-E986-4516-BC71-1640C6D1A584}"/>
              </a:ext>
            </a:extLst>
          </p:cNvPr>
          <p:cNvSpPr>
            <a:spLocks noGrp="1"/>
          </p:cNvSpPr>
          <p:nvPr>
            <p:ph type="ftr" sz="quarter" idx="11"/>
          </p:nvPr>
        </p:nvSpPr>
        <p:spPr/>
        <p:txBody>
          <a:bodyPr/>
          <a:lstStyle>
            <a:lvl1pPr>
              <a:defRPr/>
            </a:lvl1pPr>
          </a:lstStyle>
          <a:p>
            <a:pPr>
              <a:defRPr/>
            </a:pPr>
            <a:endParaRPr lang="en-GB" dirty="0"/>
          </a:p>
        </p:txBody>
      </p:sp>
      <p:sp>
        <p:nvSpPr>
          <p:cNvPr id="7" name="Slide Number Placeholder 5">
            <a:extLst>
              <a:ext uri="{FF2B5EF4-FFF2-40B4-BE49-F238E27FC236}">
                <a16:creationId xmlns:a16="http://schemas.microsoft.com/office/drawing/2014/main" id="{AC2E3C16-F90C-4A5C-92C6-808CC6AA9F03}"/>
              </a:ext>
            </a:extLst>
          </p:cNvPr>
          <p:cNvSpPr>
            <a:spLocks noGrp="1"/>
          </p:cNvSpPr>
          <p:nvPr>
            <p:ph type="sldNum" sz="quarter" idx="12"/>
          </p:nvPr>
        </p:nvSpPr>
        <p:spPr/>
        <p:txBody>
          <a:bodyPr/>
          <a:lstStyle>
            <a:lvl1pPr>
              <a:defRPr/>
            </a:lvl1pPr>
          </a:lstStyle>
          <a:p>
            <a:fld id="{0F903D91-5CD2-4A20-90E6-826B208C6E2C}" type="slidenum">
              <a:rPr lang="en-GB" altLang="en-US"/>
              <a:pPr/>
              <a:t>‹#›</a:t>
            </a:fld>
            <a:endParaRPr lang="en-GB" altLang="en-US" dirty="0"/>
          </a:p>
        </p:txBody>
      </p:sp>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384852811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5" name="Date Placeholder 3">
            <a:extLst>
              <a:ext uri="{FF2B5EF4-FFF2-40B4-BE49-F238E27FC236}">
                <a16:creationId xmlns:a16="http://schemas.microsoft.com/office/drawing/2014/main" id="{A5E66474-BA1F-4CCE-87C3-9CC3590E9944}"/>
              </a:ext>
            </a:extLst>
          </p:cNvPr>
          <p:cNvSpPr>
            <a:spLocks noGrp="1"/>
          </p:cNvSpPr>
          <p:nvPr>
            <p:ph type="dt" sz="half" idx="10"/>
          </p:nvPr>
        </p:nvSpPr>
        <p:spPr/>
        <p:txBody>
          <a:bodyPr/>
          <a:lstStyle>
            <a:lvl1pPr>
              <a:defRPr/>
            </a:lvl1pPr>
          </a:lstStyle>
          <a:p>
            <a:pPr>
              <a:defRPr/>
            </a:pPr>
            <a:fld id="{25BC5EDC-D594-4278-970D-290EA121163D}" type="datetimeFigureOut">
              <a:rPr lang="en-GB"/>
              <a:pPr>
                <a:defRPr/>
              </a:pPr>
              <a:t>04/05/2021</a:t>
            </a:fld>
            <a:endParaRPr lang="en-GB" dirty="0"/>
          </a:p>
        </p:txBody>
      </p:sp>
      <p:sp>
        <p:nvSpPr>
          <p:cNvPr id="6" name="Footer Placeholder 4">
            <a:extLst>
              <a:ext uri="{FF2B5EF4-FFF2-40B4-BE49-F238E27FC236}">
                <a16:creationId xmlns:a16="http://schemas.microsoft.com/office/drawing/2014/main" id="{A313C3A8-FB62-4F8B-9C10-6891A464F708}"/>
              </a:ext>
            </a:extLst>
          </p:cNvPr>
          <p:cNvSpPr>
            <a:spLocks noGrp="1"/>
          </p:cNvSpPr>
          <p:nvPr>
            <p:ph type="ftr" sz="quarter" idx="11"/>
          </p:nvPr>
        </p:nvSpPr>
        <p:spPr/>
        <p:txBody>
          <a:bodyPr/>
          <a:lstStyle>
            <a:lvl1pPr>
              <a:defRPr/>
            </a:lvl1pPr>
          </a:lstStyle>
          <a:p>
            <a:pPr>
              <a:defRPr/>
            </a:pPr>
            <a:endParaRPr lang="en-GB" dirty="0"/>
          </a:p>
        </p:txBody>
      </p:sp>
      <p:sp>
        <p:nvSpPr>
          <p:cNvPr id="7" name="Slide Number Placeholder 5">
            <a:extLst>
              <a:ext uri="{FF2B5EF4-FFF2-40B4-BE49-F238E27FC236}">
                <a16:creationId xmlns:a16="http://schemas.microsoft.com/office/drawing/2014/main" id="{7273EE7A-1211-40C2-949F-C8F1A15F87C6}"/>
              </a:ext>
            </a:extLst>
          </p:cNvPr>
          <p:cNvSpPr>
            <a:spLocks noGrp="1"/>
          </p:cNvSpPr>
          <p:nvPr>
            <p:ph type="sldNum" sz="quarter" idx="12"/>
          </p:nvPr>
        </p:nvSpPr>
        <p:spPr/>
        <p:txBody>
          <a:bodyPr/>
          <a:lstStyle>
            <a:lvl1pPr>
              <a:defRPr/>
            </a:lvl1pPr>
          </a:lstStyle>
          <a:p>
            <a:fld id="{5839961C-352D-4F10-8AFB-928D3069139E}" type="slidenum">
              <a:rPr lang="en-GB" altLang="en-US"/>
              <a:pPr/>
              <a:t>‹#›</a:t>
            </a:fld>
            <a:endParaRPr lang="en-GB" altLang="en-US" dirty="0"/>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dirty="0"/>
          </a:p>
        </p:txBody>
      </p:sp>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endParaRPr lang="en-GB"/>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296919924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a16="http://schemas.microsoft.com/office/drawing/2014/main" id="{0D95FE2F-BE1B-43FF-B951-32D239725E5F}"/>
              </a:ext>
            </a:extLst>
          </p:cNvPr>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7" name="Text Placeholder 2">
            <a:extLst>
              <a:ext uri="{FF2B5EF4-FFF2-40B4-BE49-F238E27FC236}">
                <a16:creationId xmlns:a16="http://schemas.microsoft.com/office/drawing/2014/main" id="{23104279-0E29-4FAB-AB8C-2C78160299FF}"/>
              </a:ext>
            </a:extLst>
          </p:cNvPr>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endParaRPr lang="en-GB" altLang="en-US"/>
          </a:p>
        </p:txBody>
      </p:sp>
      <p:sp>
        <p:nvSpPr>
          <p:cNvPr id="4" name="Date Placeholder 3">
            <a:extLst>
              <a:ext uri="{FF2B5EF4-FFF2-40B4-BE49-F238E27FC236}">
                <a16:creationId xmlns:a16="http://schemas.microsoft.com/office/drawing/2014/main" id="{EA7F34A8-E451-42E9-B8E4-C0981E84427F}"/>
              </a:ext>
            </a:extLst>
          </p:cNvPr>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eaLnBrk="1" hangingPunct="1">
              <a:defRPr sz="1200">
                <a:solidFill>
                  <a:srgbClr val="898989"/>
                </a:solidFill>
                <a:latin typeface="Calibri" charset="0"/>
                <a:ea typeface="MS PGothic" charset="0"/>
                <a:cs typeface="MS PGothic" charset="0"/>
              </a:defRPr>
            </a:lvl1pPr>
          </a:lstStyle>
          <a:p>
            <a:pPr>
              <a:defRPr/>
            </a:pPr>
            <a:fld id="{D8D012CA-83C7-43BF-AC9E-7461E7903907}" type="datetimeFigureOut">
              <a:rPr lang="en-GB"/>
              <a:pPr>
                <a:defRPr/>
              </a:pPr>
              <a:t>04/05/2021</a:t>
            </a:fld>
            <a:endParaRPr lang="en-GB" dirty="0"/>
          </a:p>
        </p:txBody>
      </p:sp>
      <p:sp>
        <p:nvSpPr>
          <p:cNvPr id="5" name="Footer Placeholder 4">
            <a:extLst>
              <a:ext uri="{FF2B5EF4-FFF2-40B4-BE49-F238E27FC236}">
                <a16:creationId xmlns:a16="http://schemas.microsoft.com/office/drawing/2014/main" id="{A0807050-62B4-4EEF-B773-F3E1C9CCF039}"/>
              </a:ext>
            </a:extLst>
          </p:cNvPr>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ea typeface="+mn-ea"/>
                <a:cs typeface="+mn-cs"/>
              </a:defRPr>
            </a:lvl1pPr>
          </a:lstStyle>
          <a:p>
            <a:pPr>
              <a:defRPr/>
            </a:pPr>
            <a:endParaRPr lang="en-GB" dirty="0"/>
          </a:p>
        </p:txBody>
      </p:sp>
      <p:sp>
        <p:nvSpPr>
          <p:cNvPr id="6" name="Slide Number Placeholder 5">
            <a:extLst>
              <a:ext uri="{FF2B5EF4-FFF2-40B4-BE49-F238E27FC236}">
                <a16:creationId xmlns:a16="http://schemas.microsoft.com/office/drawing/2014/main" id="{C6A1DCF9-0280-41FE-A589-4AC346EF3732}"/>
              </a:ext>
            </a:extLst>
          </p:cNvPr>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defRPr>
            </a:lvl1pPr>
          </a:lstStyle>
          <a:p>
            <a:fld id="{E8953D8D-E641-4349-A400-3F0BD5E4150E}" type="slidenum">
              <a:rPr lang="en-GB" altLang="en-US"/>
              <a:pPr/>
              <a:t>‹#›</a:t>
            </a:fld>
            <a:endParaRPr lang="en-GB" alt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4400" kern="1200">
          <a:solidFill>
            <a:schemeClr val="tx1"/>
          </a:solidFill>
          <a:latin typeface="+mj-lt"/>
          <a:ea typeface="MS PGothic" pitchFamily="34" charset="-128"/>
          <a:cs typeface="MS PGothic" charset="0"/>
        </a:defRPr>
      </a:lvl1pPr>
      <a:lvl2pPr algn="ctr" rtl="0" eaLnBrk="0" fontAlgn="base" hangingPunct="0">
        <a:spcBef>
          <a:spcPct val="0"/>
        </a:spcBef>
        <a:spcAft>
          <a:spcPct val="0"/>
        </a:spcAft>
        <a:defRPr sz="4400">
          <a:solidFill>
            <a:schemeClr val="tx1"/>
          </a:solidFill>
          <a:latin typeface="Calibri" charset="0"/>
          <a:ea typeface="MS PGothic" pitchFamily="34" charset="-128"/>
          <a:cs typeface="MS PGothic" charset="0"/>
        </a:defRPr>
      </a:lvl2pPr>
      <a:lvl3pPr algn="ctr" rtl="0" eaLnBrk="0" fontAlgn="base" hangingPunct="0">
        <a:spcBef>
          <a:spcPct val="0"/>
        </a:spcBef>
        <a:spcAft>
          <a:spcPct val="0"/>
        </a:spcAft>
        <a:defRPr sz="4400">
          <a:solidFill>
            <a:schemeClr val="tx1"/>
          </a:solidFill>
          <a:latin typeface="Calibri" charset="0"/>
          <a:ea typeface="MS PGothic" pitchFamily="34" charset="-128"/>
          <a:cs typeface="MS PGothic" charset="0"/>
        </a:defRPr>
      </a:lvl3pPr>
      <a:lvl4pPr algn="ctr" rtl="0" eaLnBrk="0" fontAlgn="base" hangingPunct="0">
        <a:spcBef>
          <a:spcPct val="0"/>
        </a:spcBef>
        <a:spcAft>
          <a:spcPct val="0"/>
        </a:spcAft>
        <a:defRPr sz="4400">
          <a:solidFill>
            <a:schemeClr val="tx1"/>
          </a:solidFill>
          <a:latin typeface="Calibri" charset="0"/>
          <a:ea typeface="MS PGothic" pitchFamily="34" charset="-128"/>
          <a:cs typeface="MS PGothic" charset="0"/>
        </a:defRPr>
      </a:lvl4pPr>
      <a:lvl5pPr algn="ctr" rtl="0" eaLnBrk="0" fontAlgn="base" hangingPunct="0">
        <a:spcBef>
          <a:spcPct val="0"/>
        </a:spcBef>
        <a:spcAft>
          <a:spcPct val="0"/>
        </a:spcAft>
        <a:defRPr sz="4400">
          <a:solidFill>
            <a:schemeClr val="tx1"/>
          </a:solidFill>
          <a:latin typeface="Calibri" charset="0"/>
          <a:ea typeface="MS PGothic" pitchFamily="34" charset="-128"/>
          <a:cs typeface="MS PGothic" charset="0"/>
        </a:defRPr>
      </a:lvl5pPr>
      <a:lvl6pPr marL="457200" algn="ctr" rtl="0" fontAlgn="base">
        <a:spcBef>
          <a:spcPct val="0"/>
        </a:spcBef>
        <a:spcAft>
          <a:spcPct val="0"/>
        </a:spcAft>
        <a:defRPr sz="4400">
          <a:solidFill>
            <a:schemeClr val="tx1"/>
          </a:solidFill>
          <a:latin typeface="Calibri" charset="0"/>
          <a:ea typeface="ＭＳ Ｐゴシック" charset="0"/>
        </a:defRPr>
      </a:lvl6pPr>
      <a:lvl7pPr marL="914400" algn="ctr" rtl="0" fontAlgn="base">
        <a:spcBef>
          <a:spcPct val="0"/>
        </a:spcBef>
        <a:spcAft>
          <a:spcPct val="0"/>
        </a:spcAft>
        <a:defRPr sz="4400">
          <a:solidFill>
            <a:schemeClr val="tx1"/>
          </a:solidFill>
          <a:latin typeface="Calibri" charset="0"/>
          <a:ea typeface="ＭＳ Ｐゴシック" charset="0"/>
        </a:defRPr>
      </a:lvl7pPr>
      <a:lvl8pPr marL="1371600" algn="ctr" rtl="0" fontAlgn="base">
        <a:spcBef>
          <a:spcPct val="0"/>
        </a:spcBef>
        <a:spcAft>
          <a:spcPct val="0"/>
        </a:spcAft>
        <a:defRPr sz="4400">
          <a:solidFill>
            <a:schemeClr val="tx1"/>
          </a:solidFill>
          <a:latin typeface="Calibri" charset="0"/>
          <a:ea typeface="ＭＳ Ｐゴシック" charset="0"/>
        </a:defRPr>
      </a:lvl8pPr>
      <a:lvl9pPr marL="1828800" algn="ctr" rtl="0" fontAlgn="base">
        <a:spcBef>
          <a:spcPct val="0"/>
        </a:spcBef>
        <a:spcAft>
          <a:spcPct val="0"/>
        </a:spcAft>
        <a:defRPr sz="4400">
          <a:solidFill>
            <a:schemeClr val="tx1"/>
          </a:solidFill>
          <a:latin typeface="Calibri" charset="0"/>
          <a:ea typeface="ＭＳ Ｐゴシック"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S PGothic" pitchFamily="34" charset="-128"/>
          <a:cs typeface="MS PGothic" charset="0"/>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S PGothic" pitchFamily="34" charset="-128"/>
          <a:cs typeface="MS PGothic" charset="0"/>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S PGothic" pitchFamily="34" charset="-128"/>
          <a:cs typeface="MS PGothic" charset="0"/>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itchFamily="34" charset="-128"/>
          <a:cs typeface="MS PGothic" charset="0"/>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itchFamily="34" charset="-128"/>
          <a:cs typeface="MS PGothic"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hyperlink" Target="mailto:matteo.lucchetti@coe.int" TargetMode="Externa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6.jpeg"/></Relationships>
</file>

<file path=ppt/slides/_rels/slide10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hyperlink" Target="mailto:matteo.lucchetti@coe.int" TargetMode="Externa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97.xml"/><Relationship Id="rId1" Type="http://schemas.openxmlformats.org/officeDocument/2006/relationships/slideLayout" Target="../slideLayouts/slideLayout2.xml"/><Relationship Id="rId4" Type="http://schemas.openxmlformats.org/officeDocument/2006/relationships/image" Target="../media/image75.png"/></Relationships>
</file>

<file path=ppt/slides/_rels/slide10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98.xml"/><Relationship Id="rId1" Type="http://schemas.openxmlformats.org/officeDocument/2006/relationships/slideLayout" Target="../slideLayouts/slideLayout2.xml"/><Relationship Id="rId4" Type="http://schemas.openxmlformats.org/officeDocument/2006/relationships/image" Target="../media/image76.png"/></Relationships>
</file>

<file path=ppt/slides/_rels/slide104.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79.png"/><Relationship Id="rId2" Type="http://schemas.openxmlformats.org/officeDocument/2006/relationships/notesSlide" Target="../notesSlides/notesSlide99.xml"/><Relationship Id="rId1" Type="http://schemas.openxmlformats.org/officeDocument/2006/relationships/slideLayout" Target="../slideLayouts/slideLayout2.xml"/><Relationship Id="rId6" Type="http://schemas.openxmlformats.org/officeDocument/2006/relationships/image" Target="../media/image78.png"/><Relationship Id="rId5" Type="http://schemas.openxmlformats.org/officeDocument/2006/relationships/image" Target="../media/image77.png"/><Relationship Id="rId4" Type="http://schemas.openxmlformats.org/officeDocument/2006/relationships/image" Target="../media/image76.png"/></Relationships>
</file>

<file path=ppt/slides/_rels/slide10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00.xml"/><Relationship Id="rId1" Type="http://schemas.openxmlformats.org/officeDocument/2006/relationships/slideLayout" Target="../slideLayouts/slideLayout2.xml"/><Relationship Id="rId5" Type="http://schemas.openxmlformats.org/officeDocument/2006/relationships/image" Target="../media/image76.png"/><Relationship Id="rId4" Type="http://schemas.openxmlformats.org/officeDocument/2006/relationships/image" Target="../media/image80.png"/></Relationships>
</file>

<file path=ppt/slides/_rels/slide106.xml.rels><?xml version="1.0" encoding="UTF-8" standalone="yes"?>
<Relationships xmlns="http://schemas.openxmlformats.org/package/2006/relationships"><Relationship Id="rId8" Type="http://schemas.openxmlformats.org/officeDocument/2006/relationships/image" Target="../media/image85.png"/><Relationship Id="rId3" Type="http://schemas.openxmlformats.org/officeDocument/2006/relationships/image" Target="../media/image1.png"/><Relationship Id="rId7" Type="http://schemas.openxmlformats.org/officeDocument/2006/relationships/image" Target="../media/image84.png"/><Relationship Id="rId12" Type="http://schemas.openxmlformats.org/officeDocument/2006/relationships/image" Target="../media/image76.png"/><Relationship Id="rId2" Type="http://schemas.openxmlformats.org/officeDocument/2006/relationships/notesSlide" Target="../notesSlides/notesSlide101.xml"/><Relationship Id="rId1" Type="http://schemas.openxmlformats.org/officeDocument/2006/relationships/slideLayout" Target="../slideLayouts/slideLayout2.xml"/><Relationship Id="rId6" Type="http://schemas.openxmlformats.org/officeDocument/2006/relationships/image" Target="../media/image83.png"/><Relationship Id="rId11" Type="http://schemas.openxmlformats.org/officeDocument/2006/relationships/image" Target="../media/image88.png"/><Relationship Id="rId5" Type="http://schemas.openxmlformats.org/officeDocument/2006/relationships/image" Target="../media/image82.png"/><Relationship Id="rId10" Type="http://schemas.openxmlformats.org/officeDocument/2006/relationships/image" Target="../media/image87.png"/><Relationship Id="rId4" Type="http://schemas.openxmlformats.org/officeDocument/2006/relationships/image" Target="../media/image81.png"/><Relationship Id="rId9" Type="http://schemas.openxmlformats.org/officeDocument/2006/relationships/image" Target="../media/image86.png"/></Relationships>
</file>

<file path=ppt/slides/_rels/slide10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02.xml"/><Relationship Id="rId1" Type="http://schemas.openxmlformats.org/officeDocument/2006/relationships/slideLayout" Target="../slideLayouts/slideLayout2.xml"/><Relationship Id="rId4" Type="http://schemas.openxmlformats.org/officeDocument/2006/relationships/image" Target="../media/image76.png"/></Relationships>
</file>

<file path=ppt/slides/_rels/slide10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03.xml"/><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04.xml"/><Relationship Id="rId1" Type="http://schemas.openxmlformats.org/officeDocument/2006/relationships/slideLayout" Target="../slideLayouts/slideLayout2.xml"/><Relationship Id="rId4" Type="http://schemas.openxmlformats.org/officeDocument/2006/relationships/image" Target="../media/image89.png"/></Relationships>
</file>

<file path=ppt/slides/_rels/slide1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6.jpeg"/></Relationships>
</file>

<file path=ppt/slides/_rels/slide11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05.xml"/><Relationship Id="rId1" Type="http://schemas.openxmlformats.org/officeDocument/2006/relationships/slideLayout" Target="../slideLayouts/slideLayout2.xml"/><Relationship Id="rId4" Type="http://schemas.openxmlformats.org/officeDocument/2006/relationships/image" Target="../media/image90.jpeg"/></Relationships>
</file>

<file path=ppt/slides/_rels/slide11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06.xml"/><Relationship Id="rId1" Type="http://schemas.openxmlformats.org/officeDocument/2006/relationships/slideLayout" Target="../slideLayouts/slideLayout2.xml"/><Relationship Id="rId4" Type="http://schemas.openxmlformats.org/officeDocument/2006/relationships/image" Target="../media/image91.jpeg"/></Relationships>
</file>

<file path=ppt/slides/_rels/slide11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07.xml"/><Relationship Id="rId1" Type="http://schemas.openxmlformats.org/officeDocument/2006/relationships/slideLayout" Target="../slideLayouts/slideLayout2.xml"/><Relationship Id="rId4" Type="http://schemas.openxmlformats.org/officeDocument/2006/relationships/image" Target="../media/image92.jpeg"/></Relationships>
</file>

<file path=ppt/slides/_rels/slide11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08.xml"/><Relationship Id="rId1" Type="http://schemas.openxmlformats.org/officeDocument/2006/relationships/slideLayout" Target="../slideLayouts/slideLayout2.xml"/><Relationship Id="rId4" Type="http://schemas.openxmlformats.org/officeDocument/2006/relationships/image" Target="../media/image93.jpeg"/></Relationships>
</file>

<file path=ppt/slides/_rels/slide11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09.xml"/><Relationship Id="rId1" Type="http://schemas.openxmlformats.org/officeDocument/2006/relationships/slideLayout" Target="../slideLayouts/slideLayout2.xml"/><Relationship Id="rId5" Type="http://schemas.openxmlformats.org/officeDocument/2006/relationships/image" Target="../media/image94.png"/><Relationship Id="rId4" Type="http://schemas.openxmlformats.org/officeDocument/2006/relationships/image" Target="../media/image93.jpeg"/></Relationships>
</file>

<file path=ppt/slides/_rels/slide11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10.xml"/><Relationship Id="rId1" Type="http://schemas.openxmlformats.org/officeDocument/2006/relationships/slideLayout" Target="../slideLayouts/slideLayout2.xml"/><Relationship Id="rId4" Type="http://schemas.openxmlformats.org/officeDocument/2006/relationships/image" Target="../media/image95.jpeg"/></Relationships>
</file>

<file path=ppt/slides/_rels/slide11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11.xml"/><Relationship Id="rId1" Type="http://schemas.openxmlformats.org/officeDocument/2006/relationships/slideLayout" Target="../slideLayouts/slideLayout2.xml"/><Relationship Id="rId5" Type="http://schemas.openxmlformats.org/officeDocument/2006/relationships/image" Target="../media/image95.jpeg"/><Relationship Id="rId4" Type="http://schemas.openxmlformats.org/officeDocument/2006/relationships/image" Target="../media/image96.jpeg"/></Relationships>
</file>

<file path=ppt/slides/_rels/slide11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12.xml"/><Relationship Id="rId1" Type="http://schemas.openxmlformats.org/officeDocument/2006/relationships/slideLayout" Target="../slideLayouts/slideLayout2.xml"/><Relationship Id="rId4" Type="http://schemas.openxmlformats.org/officeDocument/2006/relationships/image" Target="../media/image97.jpeg"/></Relationships>
</file>

<file path=ppt/slides/_rels/slide11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13.xml"/><Relationship Id="rId1" Type="http://schemas.openxmlformats.org/officeDocument/2006/relationships/slideLayout" Target="../slideLayouts/slideLayout2.xml"/><Relationship Id="rId4" Type="http://schemas.openxmlformats.org/officeDocument/2006/relationships/image" Target="../media/image98.png"/></Relationships>
</file>

<file path=ppt/slides/_rels/slide11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14.xml"/><Relationship Id="rId1" Type="http://schemas.openxmlformats.org/officeDocument/2006/relationships/slideLayout" Target="../slideLayouts/slideLayout2.xml"/><Relationship Id="rId4" Type="http://schemas.openxmlformats.org/officeDocument/2006/relationships/image" Target="../media/image99.jpeg"/></Relationships>
</file>

<file path=ppt/slides/_rels/slide1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6.jpeg"/></Relationships>
</file>

<file path=ppt/slides/_rels/slide12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15.xml"/><Relationship Id="rId1" Type="http://schemas.openxmlformats.org/officeDocument/2006/relationships/slideLayout" Target="../slideLayouts/slideLayout2.xml"/><Relationship Id="rId4" Type="http://schemas.openxmlformats.org/officeDocument/2006/relationships/image" Target="../media/image100.jpeg"/></Relationships>
</file>

<file path=ppt/slides/_rels/slide12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16.xml"/><Relationship Id="rId1" Type="http://schemas.openxmlformats.org/officeDocument/2006/relationships/slideLayout" Target="../slideLayouts/slideLayout2.xml"/><Relationship Id="rId4" Type="http://schemas.openxmlformats.org/officeDocument/2006/relationships/image" Target="../media/image101.png"/></Relationships>
</file>

<file path=ppt/slides/_rels/slide12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17.xml"/><Relationship Id="rId1" Type="http://schemas.openxmlformats.org/officeDocument/2006/relationships/slideLayout" Target="../slideLayouts/slideLayout2.xml"/><Relationship Id="rId4" Type="http://schemas.openxmlformats.org/officeDocument/2006/relationships/image" Target="../media/image102.png"/></Relationships>
</file>

<file path=ppt/slides/_rels/slide12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18.xml"/><Relationship Id="rId1" Type="http://schemas.openxmlformats.org/officeDocument/2006/relationships/slideLayout" Target="../slideLayouts/slideLayout2.xml"/><Relationship Id="rId4" Type="http://schemas.openxmlformats.org/officeDocument/2006/relationships/image" Target="../media/image103.tiff"/></Relationships>
</file>

<file path=ppt/slides/_rels/slide12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19.xml"/><Relationship Id="rId1" Type="http://schemas.openxmlformats.org/officeDocument/2006/relationships/slideLayout" Target="../slideLayouts/slideLayout2.xml"/><Relationship Id="rId5" Type="http://schemas.openxmlformats.org/officeDocument/2006/relationships/image" Target="../media/image105.png"/><Relationship Id="rId4" Type="http://schemas.openxmlformats.org/officeDocument/2006/relationships/image" Target="../media/image104.png"/></Relationships>
</file>

<file path=ppt/slides/_rels/slide12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20.xml"/><Relationship Id="rId1" Type="http://schemas.openxmlformats.org/officeDocument/2006/relationships/slideLayout" Target="../slideLayouts/slideLayout2.xml"/><Relationship Id="rId4" Type="http://schemas.openxmlformats.org/officeDocument/2006/relationships/image" Target="../media/image106.tiff"/></Relationships>
</file>

<file path=ppt/slides/_rels/slide12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21.xml"/><Relationship Id="rId1" Type="http://schemas.openxmlformats.org/officeDocument/2006/relationships/slideLayout" Target="../slideLayouts/slideLayout2.xml"/></Relationships>
</file>

<file path=ppt/slides/_rels/slide12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22.xml"/><Relationship Id="rId1" Type="http://schemas.openxmlformats.org/officeDocument/2006/relationships/slideLayout" Target="../slideLayouts/slideLayout2.xml"/><Relationship Id="rId4" Type="http://schemas.openxmlformats.org/officeDocument/2006/relationships/image" Target="../media/image107.tiff"/></Relationships>
</file>

<file path=ppt/slides/_rels/slide12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23.xml"/><Relationship Id="rId1" Type="http://schemas.openxmlformats.org/officeDocument/2006/relationships/slideLayout" Target="../slideLayouts/slideLayout2.xml"/><Relationship Id="rId4" Type="http://schemas.openxmlformats.org/officeDocument/2006/relationships/image" Target="../media/image108.jpeg"/></Relationships>
</file>

<file path=ppt/slides/_rels/slide12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24.xml"/><Relationship Id="rId1" Type="http://schemas.openxmlformats.org/officeDocument/2006/relationships/slideLayout" Target="../slideLayouts/slideLayout2.xml"/><Relationship Id="rId4" Type="http://schemas.openxmlformats.org/officeDocument/2006/relationships/image" Target="../media/image109.tiff"/></Relationships>
</file>

<file path=ppt/slides/_rels/slide1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7.jpeg"/></Relationships>
</file>

<file path=ppt/slides/_rels/slide13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25.xml"/><Relationship Id="rId1" Type="http://schemas.openxmlformats.org/officeDocument/2006/relationships/slideLayout" Target="../slideLayouts/slideLayout2.xml"/><Relationship Id="rId4" Type="http://schemas.openxmlformats.org/officeDocument/2006/relationships/image" Target="../media/image110.jpeg"/></Relationships>
</file>

<file path=ppt/slides/_rels/slide13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26.xml"/><Relationship Id="rId1" Type="http://schemas.openxmlformats.org/officeDocument/2006/relationships/slideLayout" Target="../slideLayouts/slideLayout2.xml"/><Relationship Id="rId4" Type="http://schemas.openxmlformats.org/officeDocument/2006/relationships/image" Target="../media/image111.tiff"/></Relationships>
</file>

<file path=ppt/slides/_rels/slide13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27.xml"/><Relationship Id="rId1" Type="http://schemas.openxmlformats.org/officeDocument/2006/relationships/slideLayout" Target="../slideLayouts/slideLayout2.xml"/><Relationship Id="rId4" Type="http://schemas.openxmlformats.org/officeDocument/2006/relationships/image" Target="../media/image112.png"/></Relationships>
</file>

<file path=ppt/slides/_rels/slide13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28.xml"/><Relationship Id="rId1" Type="http://schemas.openxmlformats.org/officeDocument/2006/relationships/slideLayout" Target="../slideLayouts/slideLayout2.xml"/><Relationship Id="rId5" Type="http://schemas.openxmlformats.org/officeDocument/2006/relationships/image" Target="../media/image114.tiff"/><Relationship Id="rId4" Type="http://schemas.openxmlformats.org/officeDocument/2006/relationships/image" Target="../media/image113.tiff"/></Relationships>
</file>

<file path=ppt/slides/_rels/slide13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29.xml"/><Relationship Id="rId1" Type="http://schemas.openxmlformats.org/officeDocument/2006/relationships/slideLayout" Target="../slideLayouts/slideLayout2.xml"/><Relationship Id="rId4" Type="http://schemas.openxmlformats.org/officeDocument/2006/relationships/image" Target="../media/image115.tiff"/></Relationships>
</file>

<file path=ppt/slides/_rels/slide13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30.xml"/><Relationship Id="rId1" Type="http://schemas.openxmlformats.org/officeDocument/2006/relationships/slideLayout" Target="../slideLayouts/slideLayout2.xml"/><Relationship Id="rId4" Type="http://schemas.openxmlformats.org/officeDocument/2006/relationships/image" Target="../media/image116.tiff"/></Relationships>
</file>

<file path=ppt/slides/_rels/slide13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31.xml"/><Relationship Id="rId1" Type="http://schemas.openxmlformats.org/officeDocument/2006/relationships/slideLayout" Target="../slideLayouts/slideLayout2.xml"/><Relationship Id="rId5" Type="http://schemas.openxmlformats.org/officeDocument/2006/relationships/image" Target="../media/image118.tiff"/><Relationship Id="rId4" Type="http://schemas.openxmlformats.org/officeDocument/2006/relationships/image" Target="../media/image117.tiff"/></Relationships>
</file>

<file path=ppt/slides/_rels/slide137.xml.rels><?xml version="1.0" encoding="UTF-8" standalone="yes"?>
<Relationships xmlns="http://schemas.openxmlformats.org/package/2006/relationships"><Relationship Id="rId3" Type="http://schemas.openxmlformats.org/officeDocument/2006/relationships/image" Target="../media/image119.jpeg"/><Relationship Id="rId2" Type="http://schemas.openxmlformats.org/officeDocument/2006/relationships/notesSlide" Target="../notesSlides/notesSlide132.xml"/><Relationship Id="rId1" Type="http://schemas.openxmlformats.org/officeDocument/2006/relationships/slideLayout" Target="../slideLayouts/slideLayout7.xml"/></Relationships>
</file>

<file path=ppt/slides/_rels/slide138.xml.rels><?xml version="1.0" encoding="UTF-8" standalone="yes"?>
<Relationships xmlns="http://schemas.openxmlformats.org/package/2006/relationships"><Relationship Id="rId3" Type="http://schemas.openxmlformats.org/officeDocument/2006/relationships/image" Target="../media/image120.jpeg"/><Relationship Id="rId2" Type="http://schemas.openxmlformats.org/officeDocument/2006/relationships/notesSlide" Target="../notesSlides/notesSlide133.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6.jpeg"/></Relationships>
</file>

<file path=ppt/slides/_rels/slide1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5.xml"/><Relationship Id="rId1" Type="http://schemas.openxmlformats.org/officeDocument/2006/relationships/slideLayout" Target="../slideLayouts/slideLayout2.xml"/><Relationship Id="rId5" Type="http://schemas.openxmlformats.org/officeDocument/2006/relationships/image" Target="../media/image9.png"/><Relationship Id="rId4" Type="http://schemas.openxmlformats.org/officeDocument/2006/relationships/image" Target="../media/image8.png"/></Relationships>
</file>

<file path=ppt/slides/_rels/slide1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6.xml"/><Relationship Id="rId1" Type="http://schemas.openxmlformats.org/officeDocument/2006/relationships/slideLayout" Target="../slideLayouts/slideLayout3.xml"/><Relationship Id="rId4" Type="http://schemas.openxmlformats.org/officeDocument/2006/relationships/image" Target="../media/image10.jpeg"/></Relationships>
</file>

<file path=ppt/slides/_rels/slide1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image" Target="../media/image11.jpeg"/></Relationships>
</file>

<file path=ppt/slides/_rels/slide1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0.xml"/><Relationship Id="rId1" Type="http://schemas.openxmlformats.org/officeDocument/2006/relationships/slideLayout" Target="../slideLayouts/slideLayout2.xml"/><Relationship Id="rId4" Type="http://schemas.openxmlformats.org/officeDocument/2006/relationships/image" Target="../media/image11.jpeg"/></Relationships>
</file>

<file path=ppt/slides/_rels/slide2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1.xml"/><Relationship Id="rId1" Type="http://schemas.openxmlformats.org/officeDocument/2006/relationships/slideLayout" Target="../slideLayouts/slideLayout2.xml"/><Relationship Id="rId4" Type="http://schemas.openxmlformats.org/officeDocument/2006/relationships/image" Target="../media/image11.jpeg"/></Relationships>
</file>

<file path=ppt/slides/_rels/slide2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2.xml"/><Relationship Id="rId1" Type="http://schemas.openxmlformats.org/officeDocument/2006/relationships/slideLayout" Target="../slideLayouts/slideLayout2.xml"/><Relationship Id="rId4" Type="http://schemas.openxmlformats.org/officeDocument/2006/relationships/image" Target="../media/image11.jpeg"/></Relationships>
</file>

<file path=ppt/slides/_rels/slide2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3.xml"/><Relationship Id="rId1" Type="http://schemas.openxmlformats.org/officeDocument/2006/relationships/slideLayout" Target="../slideLayouts/slideLayout3.xml"/><Relationship Id="rId4" Type="http://schemas.openxmlformats.org/officeDocument/2006/relationships/image" Target="../media/image10.jpeg"/></Relationships>
</file>

<file path=ppt/slides/_rels/slide2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7.xml"/><Relationship Id="rId1" Type="http://schemas.openxmlformats.org/officeDocument/2006/relationships/slideLayout" Target="../slideLayouts/slideLayout2.xml"/><Relationship Id="rId4" Type="http://schemas.openxmlformats.org/officeDocument/2006/relationships/image" Target="../media/image12.png"/></Relationships>
</file>

<file path=ppt/slides/_rels/slide2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1.xml"/><Relationship Id="rId1" Type="http://schemas.openxmlformats.org/officeDocument/2006/relationships/slideLayout" Target="../slideLayouts/slideLayout3.xml"/><Relationship Id="rId4" Type="http://schemas.openxmlformats.org/officeDocument/2006/relationships/image" Target="../media/image10.jpeg"/></Relationships>
</file>

<file path=ppt/slides/_rels/slide3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8" Type="http://schemas.openxmlformats.org/officeDocument/2006/relationships/image" Target="../media/image19.jpeg"/><Relationship Id="rId3" Type="http://schemas.openxmlformats.org/officeDocument/2006/relationships/image" Target="../media/image14.png"/><Relationship Id="rId7" Type="http://schemas.openxmlformats.org/officeDocument/2006/relationships/image" Target="../media/image18.png"/><Relationship Id="rId2" Type="http://schemas.openxmlformats.org/officeDocument/2006/relationships/notesSlide" Target="../notesSlides/notesSlide32.xml"/><Relationship Id="rId1" Type="http://schemas.openxmlformats.org/officeDocument/2006/relationships/slideLayout" Target="../slideLayouts/slideLayout7.xml"/><Relationship Id="rId6" Type="http://schemas.openxmlformats.org/officeDocument/2006/relationships/image" Target="../media/image17.jpeg"/><Relationship Id="rId5" Type="http://schemas.openxmlformats.org/officeDocument/2006/relationships/image" Target="../media/image16.png"/><Relationship Id="rId4" Type="http://schemas.openxmlformats.org/officeDocument/2006/relationships/image" Target="../media/image15.png"/><Relationship Id="rId9" Type="http://schemas.openxmlformats.org/officeDocument/2006/relationships/image" Target="../media/image20.png"/></Relationships>
</file>

<file path=ppt/slides/_rels/slide3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33.xml"/><Relationship Id="rId1" Type="http://schemas.openxmlformats.org/officeDocument/2006/relationships/slideLayout" Target="../slideLayouts/slideLayout7.xml"/><Relationship Id="rId5" Type="http://schemas.openxmlformats.org/officeDocument/2006/relationships/hyperlink" Target="https://www.unodc.org/unodc/en/cybercrime/global-programme-cybercrime.html" TargetMode="External"/><Relationship Id="rId4" Type="http://schemas.openxmlformats.org/officeDocument/2006/relationships/image" Target="../media/image21.png"/></Relationships>
</file>

<file path=ppt/slides/_rels/slide3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34.xml"/><Relationship Id="rId1" Type="http://schemas.openxmlformats.org/officeDocument/2006/relationships/slideLayout" Target="../slideLayouts/slideLayout7.xml"/><Relationship Id="rId5" Type="http://schemas.openxmlformats.org/officeDocument/2006/relationships/hyperlink" Target="https://www.un.org/press/en/2000/20001204.ga9842.doc.html" TargetMode="External"/><Relationship Id="rId4" Type="http://schemas.openxmlformats.org/officeDocument/2006/relationships/image" Target="../media/image22.jpeg"/></Relationships>
</file>

<file path=ppt/slides/_rels/slide3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35.xml"/><Relationship Id="rId1" Type="http://schemas.openxmlformats.org/officeDocument/2006/relationships/slideLayout" Target="../slideLayouts/slideLayout7.xml"/><Relationship Id="rId5" Type="http://schemas.openxmlformats.org/officeDocument/2006/relationships/hyperlink" Target="https://www.interpol.int/en/Crimes/Cybercrime" TargetMode="External"/><Relationship Id="rId4" Type="http://schemas.openxmlformats.org/officeDocument/2006/relationships/image" Target="../media/image23.jpeg"/></Relationships>
</file>

<file path=ppt/slides/_rels/slide3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36.xml"/><Relationship Id="rId1" Type="http://schemas.openxmlformats.org/officeDocument/2006/relationships/slideLayout" Target="../slideLayouts/slideLayout7.xml"/><Relationship Id="rId5" Type="http://schemas.openxmlformats.org/officeDocument/2006/relationships/hyperlink" Target="https://ec.europa.eu/home-affairs/what-we-do/policies/cybercrime_en" TargetMode="External"/><Relationship Id="rId4" Type="http://schemas.openxmlformats.org/officeDocument/2006/relationships/image" Target="../media/image24.jpeg"/></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37.xml"/><Relationship Id="rId1" Type="http://schemas.openxmlformats.org/officeDocument/2006/relationships/slideLayout" Target="../slideLayouts/slideLayout7.xml"/><Relationship Id="rId5" Type="http://schemas.openxmlformats.org/officeDocument/2006/relationships/hyperlink" Target="https://www.europol.europa.eu/about-europol/european-cybercrime-centre-ec3" TargetMode="External"/><Relationship Id="rId4" Type="http://schemas.openxmlformats.org/officeDocument/2006/relationships/image" Target="../media/image25.png"/></Relationships>
</file>

<file path=ppt/slides/_rels/slide4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38.xml"/><Relationship Id="rId1" Type="http://schemas.openxmlformats.org/officeDocument/2006/relationships/slideLayout" Target="../slideLayouts/slideLayout7.xml"/><Relationship Id="rId5" Type="http://schemas.openxmlformats.org/officeDocument/2006/relationships/hyperlink" Target="http://www.eurojust.europa.eu/pages/home.aspx" TargetMode="External"/><Relationship Id="rId4" Type="http://schemas.openxmlformats.org/officeDocument/2006/relationships/image" Target="../media/image26.png"/></Relationships>
</file>

<file path=ppt/slides/_rels/slide4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39.xml"/><Relationship Id="rId1" Type="http://schemas.openxmlformats.org/officeDocument/2006/relationships/slideLayout" Target="../slideLayouts/slideLayout7.xml"/><Relationship Id="rId5" Type="http://schemas.openxmlformats.org/officeDocument/2006/relationships/hyperlink" Target="https://www.ejn-crimjust.europa.eu/ejn/Ejn_Home/EN" TargetMode="External"/><Relationship Id="rId4" Type="http://schemas.openxmlformats.org/officeDocument/2006/relationships/image" Target="../media/image27.jpeg"/></Relationships>
</file>

<file path=ppt/slides/_rels/slide4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40.xml"/><Relationship Id="rId1" Type="http://schemas.openxmlformats.org/officeDocument/2006/relationships/slideLayout" Target="../slideLayouts/slideLayout7.xml"/><Relationship Id="rId5" Type="http://schemas.openxmlformats.org/officeDocument/2006/relationships/hyperlink" Target="https://www.ejn-crimjust.europa.eu/ejn/Ejn_Home/EN" TargetMode="External"/><Relationship Id="rId4" Type="http://schemas.openxmlformats.org/officeDocument/2006/relationships/image" Target="../media/image28.jpeg"/></Relationships>
</file>

<file path=ppt/slides/_rels/slide4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41.xml"/><Relationship Id="rId1" Type="http://schemas.openxmlformats.org/officeDocument/2006/relationships/slideLayout" Target="../slideLayouts/slideLayout7.xml"/><Relationship Id="rId5" Type="http://schemas.openxmlformats.org/officeDocument/2006/relationships/hyperlink" Target="https://www.coe.int/en/web/cybercrime/cybercrime-office-c-proc" TargetMode="External"/><Relationship Id="rId4" Type="http://schemas.openxmlformats.org/officeDocument/2006/relationships/image" Target="../media/image29.jpeg"/></Relationships>
</file>

<file path=ppt/slides/_rels/slide4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42.xml"/><Relationship Id="rId1" Type="http://schemas.openxmlformats.org/officeDocument/2006/relationships/slideLayout" Target="../slideLayouts/slideLayout7.xml"/><Relationship Id="rId4" Type="http://schemas.openxmlformats.org/officeDocument/2006/relationships/image" Target="../media/image19.jpeg"/></Relationships>
</file>

<file path=ppt/slides/_rels/slide4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43.xml"/><Relationship Id="rId1" Type="http://schemas.openxmlformats.org/officeDocument/2006/relationships/slideLayout" Target="../slideLayouts/slideLayout7.xml"/><Relationship Id="rId6" Type="http://schemas.openxmlformats.org/officeDocument/2006/relationships/hyperlink" Target="http://www.oas.org/juridico/english/cyber.htm" TargetMode="External"/><Relationship Id="rId5" Type="http://schemas.openxmlformats.org/officeDocument/2006/relationships/image" Target="../media/image31.png"/><Relationship Id="rId4" Type="http://schemas.openxmlformats.org/officeDocument/2006/relationships/image" Target="../media/image30.png"/></Relationships>
</file>

<file path=ppt/slides/_rels/slide4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44.xml"/><Relationship Id="rId1" Type="http://schemas.openxmlformats.org/officeDocument/2006/relationships/slideLayout" Target="../slideLayouts/slideLayout7.xml"/><Relationship Id="rId5" Type="http://schemas.openxmlformats.org/officeDocument/2006/relationships/hyperlink" Target="https://au.int/en/treaties/african-union-convention-cyber-security-and-personal-data-protection" TargetMode="External"/><Relationship Id="rId4" Type="http://schemas.openxmlformats.org/officeDocument/2006/relationships/image" Target="../media/image18.png"/></Relationships>
</file>

<file path=ppt/slides/_rels/slide4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45.xml"/><Relationship Id="rId1" Type="http://schemas.openxmlformats.org/officeDocument/2006/relationships/slideLayout" Target="../slideLayouts/slideLayout7.xml"/><Relationship Id="rId4" Type="http://schemas.openxmlformats.org/officeDocument/2006/relationships/image" Target="../media/image32.png"/></Relationships>
</file>

<file path=ppt/slides/_rels/slide4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46.xml"/><Relationship Id="rId1" Type="http://schemas.openxmlformats.org/officeDocument/2006/relationships/slideLayout" Target="../slideLayouts/slideLayout7.xml"/><Relationship Id="rId6" Type="http://schemas.openxmlformats.org/officeDocument/2006/relationships/hyperlink" Target="http://www.combattingcybercrime.org/" TargetMode="External"/><Relationship Id="rId5" Type="http://schemas.openxmlformats.org/officeDocument/2006/relationships/image" Target="../media/image34.jpeg"/><Relationship Id="rId4" Type="http://schemas.openxmlformats.org/officeDocument/2006/relationships/image" Target="../media/image33.png"/></Relationships>
</file>

<file path=ppt/slides/_rels/slide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47.xml"/><Relationship Id="rId1" Type="http://schemas.openxmlformats.org/officeDocument/2006/relationships/slideLayout" Target="../slideLayouts/slideLayout7.xml"/><Relationship Id="rId5" Type="http://schemas.openxmlformats.org/officeDocument/2006/relationships/hyperlink" Target="http://pilonsec.org/strategicplan/cybercrime-pilon" TargetMode="External"/><Relationship Id="rId4" Type="http://schemas.openxmlformats.org/officeDocument/2006/relationships/image" Target="../media/image35.png"/></Relationships>
</file>

<file path=ppt/slides/_rels/slide5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8.xml"/><Relationship Id="rId1" Type="http://schemas.openxmlformats.org/officeDocument/2006/relationships/slideLayout" Target="../slideLayouts/slideLayout3.xml"/><Relationship Id="rId4" Type="http://schemas.openxmlformats.org/officeDocument/2006/relationships/image" Target="../media/image10.jpeg"/></Relationships>
</file>

<file path=ppt/slides/_rels/slide5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9.xml"/><Relationship Id="rId1" Type="http://schemas.openxmlformats.org/officeDocument/2006/relationships/slideLayout" Target="../slideLayouts/slideLayout3.xml"/></Relationships>
</file>

<file path=ppt/slides/_rels/slide5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0.xml"/><Relationship Id="rId1" Type="http://schemas.openxmlformats.org/officeDocument/2006/relationships/slideLayout" Target="../slideLayouts/slideLayout3.xml"/></Relationships>
</file>

<file path=ppt/slides/_rels/slide5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1.xml"/><Relationship Id="rId1" Type="http://schemas.openxmlformats.org/officeDocument/2006/relationships/slideLayout" Target="../slideLayouts/slideLayout2.xml"/><Relationship Id="rId4" Type="http://schemas.openxmlformats.org/officeDocument/2006/relationships/image" Target="../media/image36.jpeg"/></Relationships>
</file>

<file path=ppt/slides/_rels/slide5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2.xml"/><Relationship Id="rId1" Type="http://schemas.openxmlformats.org/officeDocument/2006/relationships/slideLayout" Target="../slideLayouts/slideLayout2.xml"/><Relationship Id="rId6" Type="http://schemas.openxmlformats.org/officeDocument/2006/relationships/image" Target="../media/image39.png"/><Relationship Id="rId5" Type="http://schemas.openxmlformats.org/officeDocument/2006/relationships/image" Target="../media/image38.png"/><Relationship Id="rId4" Type="http://schemas.openxmlformats.org/officeDocument/2006/relationships/image" Target="../media/image37.png"/></Relationships>
</file>

<file path=ppt/slides/_rels/slide5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3.xml"/><Relationship Id="rId1" Type="http://schemas.openxmlformats.org/officeDocument/2006/relationships/slideLayout" Target="../slideLayouts/slideLayout2.xml"/><Relationship Id="rId4" Type="http://schemas.openxmlformats.org/officeDocument/2006/relationships/image" Target="../media/image40.png"/></Relationships>
</file>

<file path=ppt/slides/_rels/slide5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4.xml"/><Relationship Id="rId1" Type="http://schemas.openxmlformats.org/officeDocument/2006/relationships/slideLayout" Target="../slideLayouts/slideLayout2.xml"/><Relationship Id="rId4" Type="http://schemas.openxmlformats.org/officeDocument/2006/relationships/image" Target="../media/image41.jpeg"/></Relationships>
</file>

<file path=ppt/slides/_rels/slide58.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41.jpeg"/><Relationship Id="rId2" Type="http://schemas.openxmlformats.org/officeDocument/2006/relationships/notesSlide" Target="../notesSlides/notesSlide55.xml"/><Relationship Id="rId1" Type="http://schemas.openxmlformats.org/officeDocument/2006/relationships/slideLayout" Target="../slideLayouts/slideLayout2.xml"/><Relationship Id="rId6" Type="http://schemas.openxmlformats.org/officeDocument/2006/relationships/image" Target="../media/image44.png"/><Relationship Id="rId5" Type="http://schemas.openxmlformats.org/officeDocument/2006/relationships/image" Target="../media/image43.png"/><Relationship Id="rId4" Type="http://schemas.openxmlformats.org/officeDocument/2006/relationships/image" Target="../media/image42.png"/></Relationships>
</file>

<file path=ppt/slides/_rels/slide5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6.xml"/><Relationship Id="rId1" Type="http://schemas.openxmlformats.org/officeDocument/2006/relationships/slideLayout" Target="../slideLayouts/slideLayout2.xml"/><Relationship Id="rId4" Type="http://schemas.openxmlformats.org/officeDocument/2006/relationships/image" Target="../media/image45.png"/></Relationships>
</file>

<file path=ppt/slides/_rels/slide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6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7.xml"/><Relationship Id="rId1" Type="http://schemas.openxmlformats.org/officeDocument/2006/relationships/slideLayout" Target="../slideLayouts/slideLayout2.xml"/><Relationship Id="rId4" Type="http://schemas.openxmlformats.org/officeDocument/2006/relationships/image" Target="../media/image45.png"/></Relationships>
</file>

<file path=ppt/slides/_rels/slide6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9.xml"/><Relationship Id="rId1" Type="http://schemas.openxmlformats.org/officeDocument/2006/relationships/slideLayout" Target="../slideLayouts/slideLayout2.xml"/><Relationship Id="rId4" Type="http://schemas.openxmlformats.org/officeDocument/2006/relationships/image" Target="../media/image46.png"/></Relationships>
</file>

<file path=ppt/slides/_rels/slide6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0.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1.xml"/><Relationship Id="rId1" Type="http://schemas.openxmlformats.org/officeDocument/2006/relationships/slideLayout" Target="../slideLayouts/slideLayout2.xml"/><Relationship Id="rId4" Type="http://schemas.openxmlformats.org/officeDocument/2006/relationships/image" Target="../media/image47.jpeg"/></Relationships>
</file>

<file path=ppt/slides/_rels/slide6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2.xml"/><Relationship Id="rId1" Type="http://schemas.openxmlformats.org/officeDocument/2006/relationships/slideLayout" Target="../slideLayouts/slideLayout2.xml"/><Relationship Id="rId4" Type="http://schemas.openxmlformats.org/officeDocument/2006/relationships/image" Target="../media/image48.png"/></Relationships>
</file>

<file path=ppt/slides/_rels/slide6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3.xml"/><Relationship Id="rId1" Type="http://schemas.openxmlformats.org/officeDocument/2006/relationships/slideLayout" Target="../slideLayouts/slideLayout2.xml"/><Relationship Id="rId6" Type="http://schemas.openxmlformats.org/officeDocument/2006/relationships/image" Target="../media/image51.jpeg"/><Relationship Id="rId5" Type="http://schemas.openxmlformats.org/officeDocument/2006/relationships/image" Target="../media/image50.jpeg"/><Relationship Id="rId4" Type="http://schemas.openxmlformats.org/officeDocument/2006/relationships/image" Target="../media/image49.png"/></Relationships>
</file>

<file path=ppt/slides/_rels/slide6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4.xml"/><Relationship Id="rId1" Type="http://schemas.openxmlformats.org/officeDocument/2006/relationships/slideLayout" Target="../slideLayouts/slideLayout2.xml"/><Relationship Id="rId4" Type="http://schemas.openxmlformats.org/officeDocument/2006/relationships/image" Target="../media/image52.png"/></Relationships>
</file>

<file path=ppt/slides/_rels/slide6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5.xml"/><Relationship Id="rId1" Type="http://schemas.openxmlformats.org/officeDocument/2006/relationships/slideLayout" Target="../slideLayouts/slideLayout2.xml"/><Relationship Id="rId4" Type="http://schemas.openxmlformats.org/officeDocument/2006/relationships/image" Target="../media/image53.jpeg"/></Relationships>
</file>

<file path=ppt/slides/_rels/slide6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6.xml"/><Relationship Id="rId1" Type="http://schemas.openxmlformats.org/officeDocument/2006/relationships/slideLayout" Target="../slideLayouts/slideLayout2.xml"/><Relationship Id="rId4" Type="http://schemas.openxmlformats.org/officeDocument/2006/relationships/image" Target="../media/image53.jpeg"/></Relationships>
</file>

<file path=ppt/slides/_rels/slide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7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7.xml"/><Relationship Id="rId1" Type="http://schemas.openxmlformats.org/officeDocument/2006/relationships/slideLayout" Target="../slideLayouts/slideLayout3.xml"/></Relationships>
</file>

<file path=ppt/slides/_rels/slide7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8.xml"/><Relationship Id="rId1" Type="http://schemas.openxmlformats.org/officeDocument/2006/relationships/slideLayout" Target="../slideLayouts/slideLayout2.xml"/><Relationship Id="rId4" Type="http://schemas.openxmlformats.org/officeDocument/2006/relationships/image" Target="../media/image54.jpeg"/></Relationships>
</file>

<file path=ppt/slides/_rels/slide7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9.xml"/><Relationship Id="rId1" Type="http://schemas.openxmlformats.org/officeDocument/2006/relationships/slideLayout" Target="../slideLayouts/slideLayout2.xml"/><Relationship Id="rId4" Type="http://schemas.openxmlformats.org/officeDocument/2006/relationships/image" Target="../media/image54.jpeg"/></Relationships>
</file>

<file path=ppt/slides/_rels/slide7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0.xml"/><Relationship Id="rId1" Type="http://schemas.openxmlformats.org/officeDocument/2006/relationships/slideLayout" Target="../slideLayouts/slideLayout2.xml"/><Relationship Id="rId4" Type="http://schemas.openxmlformats.org/officeDocument/2006/relationships/image" Target="../media/image54.jpeg"/></Relationships>
</file>

<file path=ppt/slides/_rels/slide7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1.xml"/><Relationship Id="rId1" Type="http://schemas.openxmlformats.org/officeDocument/2006/relationships/slideLayout" Target="../slideLayouts/slideLayout2.xml"/><Relationship Id="rId5" Type="http://schemas.openxmlformats.org/officeDocument/2006/relationships/image" Target="../media/image56.png"/><Relationship Id="rId4" Type="http://schemas.openxmlformats.org/officeDocument/2006/relationships/image" Target="../media/image55.png"/></Relationships>
</file>

<file path=ppt/slides/_rels/slide7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2.xml"/><Relationship Id="rId1" Type="http://schemas.openxmlformats.org/officeDocument/2006/relationships/slideLayout" Target="../slideLayouts/slideLayout2.xml"/><Relationship Id="rId4" Type="http://schemas.openxmlformats.org/officeDocument/2006/relationships/image" Target="../media/image54.jpeg"/></Relationships>
</file>

<file path=ppt/slides/_rels/slide7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3.xml"/><Relationship Id="rId1" Type="http://schemas.openxmlformats.org/officeDocument/2006/relationships/slideLayout" Target="../slideLayouts/slideLayout2.xml"/><Relationship Id="rId4" Type="http://schemas.openxmlformats.org/officeDocument/2006/relationships/image" Target="../media/image54.jpeg"/></Relationships>
</file>

<file path=ppt/slides/_rels/slide7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4.xml"/><Relationship Id="rId1" Type="http://schemas.openxmlformats.org/officeDocument/2006/relationships/slideLayout" Target="../slideLayouts/slideLayout2.xml"/><Relationship Id="rId5" Type="http://schemas.openxmlformats.org/officeDocument/2006/relationships/image" Target="../media/image54.jpeg"/><Relationship Id="rId4" Type="http://schemas.openxmlformats.org/officeDocument/2006/relationships/image" Target="../media/image57.png"/></Relationships>
</file>

<file path=ppt/slides/_rels/slide7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5.xml"/><Relationship Id="rId1" Type="http://schemas.openxmlformats.org/officeDocument/2006/relationships/slideLayout" Target="../slideLayouts/slideLayout2.xml"/><Relationship Id="rId4" Type="http://schemas.openxmlformats.org/officeDocument/2006/relationships/image" Target="../media/image53.jpeg"/></Relationships>
</file>

<file path=ppt/slides/_rels/slide7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6.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hyperlink" Target="https://www.forbes.com/sites/bernardmarr/2018/05/21/how-much-data-do-we-create-every-day-the-mind-blowing-stats-everyone-should-read/" TargetMode="External"/></Relationships>
</file>

<file path=ppt/slides/_rels/slide8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7.xml"/><Relationship Id="rId1" Type="http://schemas.openxmlformats.org/officeDocument/2006/relationships/slideLayout" Target="../slideLayouts/slideLayout2.xml"/><Relationship Id="rId4" Type="http://schemas.openxmlformats.org/officeDocument/2006/relationships/image" Target="../media/image58.jpeg"/></Relationships>
</file>

<file path=ppt/slides/_rels/slide8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8.xml"/><Relationship Id="rId1" Type="http://schemas.openxmlformats.org/officeDocument/2006/relationships/slideLayout" Target="../slideLayouts/slideLayout2.xml"/><Relationship Id="rId5" Type="http://schemas.openxmlformats.org/officeDocument/2006/relationships/image" Target="../media/image58.jpeg"/><Relationship Id="rId4" Type="http://schemas.openxmlformats.org/officeDocument/2006/relationships/image" Target="../media/image59.png"/></Relationships>
</file>

<file path=ppt/slides/_rels/slide8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9.xml"/><Relationship Id="rId1" Type="http://schemas.openxmlformats.org/officeDocument/2006/relationships/slideLayout" Target="../slideLayouts/slideLayout2.xml"/><Relationship Id="rId4" Type="http://schemas.openxmlformats.org/officeDocument/2006/relationships/image" Target="../media/image58.jpeg"/></Relationships>
</file>

<file path=ppt/slides/_rels/slide8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0.xml"/><Relationship Id="rId1" Type="http://schemas.openxmlformats.org/officeDocument/2006/relationships/slideLayout" Target="../slideLayouts/slideLayout2.xml"/><Relationship Id="rId4" Type="http://schemas.openxmlformats.org/officeDocument/2006/relationships/image" Target="../media/image58.jpeg"/></Relationships>
</file>

<file path=ppt/slides/_rels/slide84.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58.jpeg"/><Relationship Id="rId2" Type="http://schemas.openxmlformats.org/officeDocument/2006/relationships/notesSlide" Target="../notesSlides/notesSlide81.xml"/><Relationship Id="rId1" Type="http://schemas.openxmlformats.org/officeDocument/2006/relationships/slideLayout" Target="../slideLayouts/slideLayout2.xml"/><Relationship Id="rId6" Type="http://schemas.openxmlformats.org/officeDocument/2006/relationships/image" Target="../media/image62.png"/><Relationship Id="rId5" Type="http://schemas.openxmlformats.org/officeDocument/2006/relationships/image" Target="../media/image61.png"/><Relationship Id="rId4" Type="http://schemas.openxmlformats.org/officeDocument/2006/relationships/image" Target="../media/image60.png"/></Relationships>
</file>

<file path=ppt/slides/_rels/slide8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2.xml"/><Relationship Id="rId1" Type="http://schemas.openxmlformats.org/officeDocument/2006/relationships/slideLayout" Target="../slideLayouts/slideLayout2.xml"/><Relationship Id="rId4" Type="http://schemas.openxmlformats.org/officeDocument/2006/relationships/image" Target="../media/image58.jpeg"/></Relationships>
</file>

<file path=ppt/slides/_rels/slide8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3.xml"/><Relationship Id="rId1" Type="http://schemas.openxmlformats.org/officeDocument/2006/relationships/slideLayout" Target="../slideLayouts/slideLayout3.xml"/></Relationships>
</file>

<file path=ppt/slides/_rels/slide8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4.xml"/><Relationship Id="rId1" Type="http://schemas.openxmlformats.org/officeDocument/2006/relationships/slideLayout" Target="../slideLayouts/slideLayout2.xml"/><Relationship Id="rId4" Type="http://schemas.openxmlformats.org/officeDocument/2006/relationships/image" Target="../media/image63.jpeg"/></Relationships>
</file>

<file path=ppt/slides/_rels/slide8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5.xml"/><Relationship Id="rId1" Type="http://schemas.openxmlformats.org/officeDocument/2006/relationships/slideLayout" Target="../slideLayouts/slideLayout2.xml"/><Relationship Id="rId5" Type="http://schemas.openxmlformats.org/officeDocument/2006/relationships/image" Target="../media/image63.jpeg"/><Relationship Id="rId4" Type="http://schemas.openxmlformats.org/officeDocument/2006/relationships/image" Target="../media/image64.png"/></Relationships>
</file>

<file path=ppt/slides/_rels/slide8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6.xml"/><Relationship Id="rId1" Type="http://schemas.openxmlformats.org/officeDocument/2006/relationships/slideLayout" Target="../slideLayouts/slideLayout2.xml"/><Relationship Id="rId5" Type="http://schemas.openxmlformats.org/officeDocument/2006/relationships/image" Target="../media/image63.jpeg"/><Relationship Id="rId4" Type="http://schemas.openxmlformats.org/officeDocument/2006/relationships/image" Target="../media/image65.png"/></Relationships>
</file>

<file path=ppt/slides/_rels/slide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6.jpeg"/></Relationships>
</file>

<file path=ppt/slides/_rels/slide9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7.xml"/><Relationship Id="rId1" Type="http://schemas.openxmlformats.org/officeDocument/2006/relationships/slideLayout" Target="../slideLayouts/slideLayout2.xml"/><Relationship Id="rId6" Type="http://schemas.openxmlformats.org/officeDocument/2006/relationships/image" Target="../media/image63.jpeg"/><Relationship Id="rId5" Type="http://schemas.openxmlformats.org/officeDocument/2006/relationships/image" Target="../media/image67.jpeg"/><Relationship Id="rId4" Type="http://schemas.openxmlformats.org/officeDocument/2006/relationships/image" Target="../media/image66.png"/></Relationships>
</file>

<file path=ppt/slides/_rels/slide91.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63.jpeg"/><Relationship Id="rId2" Type="http://schemas.openxmlformats.org/officeDocument/2006/relationships/notesSlide" Target="../notesSlides/notesSlide88.xml"/><Relationship Id="rId1" Type="http://schemas.openxmlformats.org/officeDocument/2006/relationships/slideLayout" Target="../slideLayouts/slideLayout2.xml"/><Relationship Id="rId6" Type="http://schemas.openxmlformats.org/officeDocument/2006/relationships/image" Target="../media/image70.jpeg"/><Relationship Id="rId5" Type="http://schemas.openxmlformats.org/officeDocument/2006/relationships/image" Target="../media/image69.png"/><Relationship Id="rId4" Type="http://schemas.openxmlformats.org/officeDocument/2006/relationships/image" Target="../media/image68.jpeg"/></Relationships>
</file>

<file path=ppt/slides/_rels/slide9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9.xml"/><Relationship Id="rId1" Type="http://schemas.openxmlformats.org/officeDocument/2006/relationships/slideLayout" Target="../slideLayouts/slideLayout3.xml"/></Relationships>
</file>

<file path=ppt/slides/_rels/slide9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90.xml"/><Relationship Id="rId1" Type="http://schemas.openxmlformats.org/officeDocument/2006/relationships/slideLayout" Target="../slideLayouts/slideLayout2.xml"/><Relationship Id="rId4" Type="http://schemas.openxmlformats.org/officeDocument/2006/relationships/image" Target="../media/image71.jpeg"/></Relationships>
</file>

<file path=ppt/slides/_rels/slide9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91.xml"/><Relationship Id="rId1" Type="http://schemas.openxmlformats.org/officeDocument/2006/relationships/slideLayout" Target="../slideLayouts/slideLayout2.xml"/><Relationship Id="rId5" Type="http://schemas.openxmlformats.org/officeDocument/2006/relationships/image" Target="../media/image73.png"/><Relationship Id="rId4" Type="http://schemas.openxmlformats.org/officeDocument/2006/relationships/image" Target="../media/image72.png"/></Relationships>
</file>

<file path=ppt/slides/_rels/slide9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92.xml"/><Relationship Id="rId1" Type="http://schemas.openxmlformats.org/officeDocument/2006/relationships/slideLayout" Target="../slideLayouts/slideLayout2.xml"/><Relationship Id="rId4" Type="http://schemas.openxmlformats.org/officeDocument/2006/relationships/image" Target="../media/image74.png"/></Relationships>
</file>

<file path=ppt/slides/_rels/slide9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93.xml"/><Relationship Id="rId1" Type="http://schemas.openxmlformats.org/officeDocument/2006/relationships/slideLayout" Target="../slideLayouts/slideLayout3.xml"/></Relationships>
</file>

<file path=ppt/slides/_rels/slide9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94.xml"/><Relationship Id="rId1" Type="http://schemas.openxmlformats.org/officeDocument/2006/relationships/slideLayout" Target="../slideLayouts/slideLayout2.xml"/><Relationship Id="rId4" Type="http://schemas.openxmlformats.org/officeDocument/2006/relationships/image" Target="../media/image71.jpeg"/></Relationships>
</file>

<file path=ppt/slides/_rels/slide9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95.xml"/><Relationship Id="rId1" Type="http://schemas.openxmlformats.org/officeDocument/2006/relationships/slideLayout" Target="../slideLayouts/slideLayout3.xml"/><Relationship Id="rId4" Type="http://schemas.openxmlformats.org/officeDocument/2006/relationships/image" Target="../media/image10.jpeg"/></Relationships>
</file>

<file path=ppt/slides/_rels/slide9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96.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F2E812E5-70E7-496A-A514-625E50D09C58}"/>
              </a:ext>
            </a:extLst>
          </p:cNvPr>
          <p:cNvSpPr/>
          <p:nvPr/>
        </p:nvSpPr>
        <p:spPr>
          <a:xfrm>
            <a:off x="-36513" y="-26988"/>
            <a:ext cx="918051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eaLnBrk="1" fontAlgn="auto" hangingPunct="1">
              <a:spcBef>
                <a:spcPts val="0"/>
              </a:spcBef>
              <a:spcAft>
                <a:spcPts val="0"/>
              </a:spcAft>
              <a:defRPr/>
            </a:pPr>
            <a:endParaRPr lang="tr" dirty="0"/>
          </a:p>
        </p:txBody>
      </p:sp>
      <p:pic>
        <p:nvPicPr>
          <p:cNvPr id="2" name="Picture 4">
            <a:extLst>
              <a:ext uri="{FF2B5EF4-FFF2-40B4-BE49-F238E27FC236}">
                <a16:creationId xmlns:a16="http://schemas.microsoft.com/office/drawing/2014/main" id="{15364E51-4F34-4DA1-8843-ADA973D0B864}"/>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525" y="-22225"/>
            <a:ext cx="1322388" cy="10795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052" name="Rectangle 4">
            <a:extLst>
              <a:ext uri="{FF2B5EF4-FFF2-40B4-BE49-F238E27FC236}">
                <a16:creationId xmlns:a16="http://schemas.microsoft.com/office/drawing/2014/main" id="{EDF64B36-81D9-458A-A194-0F302FFF98F0}"/>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wrap="none" anchor="ctr">
            <a:spAutoFit/>
          </a:bodyPr>
          <a:lstStyle/>
          <a:p>
            <a:pPr algn="l" rtl="0" eaLnBrk="1" hangingPunct="1">
              <a:defRPr/>
            </a:pPr>
            <a:endParaRPr lang="tr" dirty="0">
              <a:latin typeface="Calibri" charset="0"/>
              <a:ea typeface="ＭＳ Ｐゴシック" charset="0"/>
            </a:endParaRPr>
          </a:p>
        </p:txBody>
      </p:sp>
      <p:pic>
        <p:nvPicPr>
          <p:cNvPr id="2054" name="Picture 8">
            <a:extLst>
              <a:ext uri="{FF2B5EF4-FFF2-40B4-BE49-F238E27FC236}">
                <a16:creationId xmlns:a16="http://schemas.microsoft.com/office/drawing/2014/main" id="{B2A2B581-F8BC-48D4-AF7E-AAF0CE808C6F}"/>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876800" y="188913"/>
            <a:ext cx="4087813" cy="711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Rectangle 2">
            <a:extLst>
              <a:ext uri="{FF2B5EF4-FFF2-40B4-BE49-F238E27FC236}">
                <a16:creationId xmlns:a16="http://schemas.microsoft.com/office/drawing/2014/main" id="{DF1503B2-B0B3-4330-9439-3D5954CA1625}"/>
              </a:ext>
            </a:extLst>
          </p:cNvPr>
          <p:cNvSpPr>
            <a:spLocks noChangeArrowheads="1"/>
          </p:cNvSpPr>
          <p:nvPr/>
        </p:nvSpPr>
        <p:spPr bwMode="auto">
          <a:xfrm>
            <a:off x="365125" y="1177588"/>
            <a:ext cx="8599488"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tabLst>
                <a:tab pos="2066925" algn="l"/>
              </a:tabLst>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tabLst>
                <a:tab pos="2066925" algn="l"/>
              </a:tabLst>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tabLst>
                <a:tab pos="2066925" algn="l"/>
              </a:tabLst>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9pPr>
          </a:lstStyle>
          <a:p>
            <a:pPr algn="ctr" rtl="0" eaLnBrk="1" hangingPunct="1">
              <a:spcBef>
                <a:spcPct val="0"/>
              </a:spcBef>
              <a:buFontTx/>
              <a:buNone/>
            </a:pPr>
            <a:r>
              <a:rPr lang="tr" sz="1400" b="1" i="0" u="none" baseline="0" dirty="0">
                <a:latin typeface="Verdana" panose="020B0604030504040204" pitchFamily="34" charset="0"/>
              </a:rPr>
              <a:t>Adli Personel için Siber Suçlar ve Elektronik Delillere İlişkin Giriş Eğitimi</a:t>
            </a:r>
            <a:endParaRPr lang="tr" altLang="en-US" sz="1400" i="1" dirty="0">
              <a:latin typeface="Verdana" panose="020B0604030504040204" pitchFamily="34" charset="0"/>
            </a:endParaRPr>
          </a:p>
        </p:txBody>
      </p:sp>
      <p:sp>
        <p:nvSpPr>
          <p:cNvPr id="2057" name="Rectangle 2">
            <a:extLst>
              <a:ext uri="{FF2B5EF4-FFF2-40B4-BE49-F238E27FC236}">
                <a16:creationId xmlns:a16="http://schemas.microsoft.com/office/drawing/2014/main" id="{D192EA30-54CE-4062-B518-E86D1D7BEC69}"/>
              </a:ext>
            </a:extLst>
          </p:cNvPr>
          <p:cNvSpPr>
            <a:spLocks noChangeArrowheads="1"/>
          </p:cNvSpPr>
          <p:nvPr/>
        </p:nvSpPr>
        <p:spPr bwMode="auto">
          <a:xfrm>
            <a:off x="290513" y="2352650"/>
            <a:ext cx="8599487" cy="39395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tabLst>
                <a:tab pos="2066925" algn="l"/>
              </a:tabLst>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tabLst>
                <a:tab pos="2066925" algn="l"/>
              </a:tabLst>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tabLst>
                <a:tab pos="2066925" algn="l"/>
              </a:tabLst>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9pPr>
          </a:lstStyle>
          <a:p>
            <a:pPr algn="ctr" rtl="0" eaLnBrk="1" hangingPunct="1">
              <a:spcBef>
                <a:spcPct val="0"/>
              </a:spcBef>
              <a:buFontTx/>
              <a:buNone/>
            </a:pPr>
            <a:r>
              <a:rPr lang="tr" sz="3600" b="1" i="0" u="none" baseline="0" dirty="0">
                <a:latin typeface="Verdana" panose="020B0604030504040204" pitchFamily="34" charset="0"/>
              </a:rPr>
              <a:t>Oturum 1.5</a:t>
            </a:r>
          </a:p>
          <a:p>
            <a:pPr algn="ctr" rtl="0" eaLnBrk="1" hangingPunct="1">
              <a:spcBef>
                <a:spcPct val="0"/>
              </a:spcBef>
              <a:buFontTx/>
              <a:buNone/>
            </a:pPr>
            <a:r>
              <a:rPr lang="tr" sz="3600" b="1" i="0" u="none" baseline="0" dirty="0">
                <a:latin typeface="Verdana" panose="020B0604030504040204" pitchFamily="34" charset="0"/>
              </a:rPr>
              <a:t>Siber Suçlarla İlgili Temel Bilgiler</a:t>
            </a:r>
            <a:endParaRPr lang="tr" altLang="en-US" sz="1600" b="1" dirty="0">
              <a:latin typeface="Verdana" panose="020B0604030504040204" pitchFamily="34" charset="0"/>
            </a:endParaRPr>
          </a:p>
          <a:p>
            <a:pPr algn="ctr" rtl="0" eaLnBrk="1" hangingPunct="1">
              <a:spcBef>
                <a:spcPct val="0"/>
              </a:spcBef>
              <a:buFontTx/>
              <a:buNone/>
            </a:pPr>
            <a:endParaRPr lang="tr" altLang="en-US" sz="1200" b="1" dirty="0">
              <a:latin typeface="Verdana" panose="020B0604030504040204" pitchFamily="34" charset="0"/>
            </a:endParaRPr>
          </a:p>
          <a:p>
            <a:pPr algn="ctr" rtl="0" eaLnBrk="1" hangingPunct="1">
              <a:spcBef>
                <a:spcPct val="0"/>
              </a:spcBef>
              <a:buFontTx/>
              <a:buNone/>
            </a:pPr>
            <a:endParaRPr lang="tr" altLang="en-US" sz="1200" b="1" dirty="0">
              <a:latin typeface="Verdana" panose="020B0604030504040204" pitchFamily="34" charset="0"/>
            </a:endParaRPr>
          </a:p>
          <a:p>
            <a:pPr algn="ctr" rtl="0" eaLnBrk="1" hangingPunct="1">
              <a:spcBef>
                <a:spcPct val="0"/>
              </a:spcBef>
              <a:buFontTx/>
              <a:buNone/>
            </a:pPr>
            <a:endParaRPr lang="tr" altLang="en-US" sz="1200" b="1" dirty="0">
              <a:latin typeface="Verdana" panose="020B0604030504040204" pitchFamily="34" charset="0"/>
            </a:endParaRPr>
          </a:p>
          <a:p>
            <a:pPr algn="ctr" rtl="0" eaLnBrk="1" hangingPunct="1">
              <a:spcBef>
                <a:spcPct val="0"/>
              </a:spcBef>
              <a:buFontTx/>
              <a:buNone/>
            </a:pPr>
            <a:endParaRPr lang="tr" altLang="en-US" sz="1600" b="1" dirty="0">
              <a:latin typeface="Verdana" panose="020B0604030504040204" pitchFamily="34" charset="0"/>
            </a:endParaRPr>
          </a:p>
          <a:p>
            <a:pPr algn="ctr" rtl="0" eaLnBrk="1" hangingPunct="1">
              <a:spcBef>
                <a:spcPct val="0"/>
              </a:spcBef>
              <a:buFontTx/>
              <a:buNone/>
            </a:pPr>
            <a:r>
              <a:rPr lang="tr" sz="1800" b="1" i="0" u="none" baseline="0" dirty="0">
                <a:latin typeface="Verdana" panose="020B0604030504040204" pitchFamily="34" charset="0"/>
              </a:rPr>
              <a:t>Xxxxx XXXXXXXX</a:t>
            </a:r>
          </a:p>
          <a:p>
            <a:pPr algn="ctr" rtl="0" eaLnBrk="1" hangingPunct="1">
              <a:spcBef>
                <a:spcPct val="0"/>
              </a:spcBef>
              <a:buFontTx/>
              <a:buNone/>
            </a:pPr>
            <a:endParaRPr lang="tr" altLang="en-US" sz="600" dirty="0">
              <a:latin typeface="Verdana" panose="020B0604030504040204" pitchFamily="34" charset="0"/>
            </a:endParaRPr>
          </a:p>
          <a:p>
            <a:pPr algn="ctr" rtl="0" eaLnBrk="1" hangingPunct="1">
              <a:spcBef>
                <a:spcPct val="0"/>
              </a:spcBef>
              <a:buFontTx/>
              <a:buNone/>
            </a:pPr>
            <a:r>
              <a:rPr lang="tr" sz="1400" b="0" i="1" u="none" baseline="0" dirty="0">
                <a:latin typeface="Verdana" panose="020B0604030504040204" pitchFamily="34" charset="0"/>
              </a:rPr>
              <a:t>Avrupa Konseyi</a:t>
            </a:r>
          </a:p>
          <a:p>
            <a:pPr algn="ctr" rtl="0" eaLnBrk="1" hangingPunct="1">
              <a:spcBef>
                <a:spcPct val="0"/>
              </a:spcBef>
              <a:buFontTx/>
              <a:buNone/>
            </a:pPr>
            <a:endParaRPr lang="tr" altLang="en-US" sz="1400" b="1" dirty="0">
              <a:solidFill>
                <a:srgbClr val="2F618F"/>
              </a:solidFill>
              <a:latin typeface="Verdana" panose="020B0604030504040204" pitchFamily="34" charset="0"/>
              <a:hlinkClick r:id="rId5"/>
            </a:endParaRPr>
          </a:p>
          <a:p>
            <a:pPr algn="ctr" rtl="0" eaLnBrk="1" hangingPunct="1">
              <a:spcBef>
                <a:spcPct val="0"/>
              </a:spcBef>
              <a:buFontTx/>
              <a:buNone/>
            </a:pPr>
            <a:r>
              <a:rPr lang="tr" sz="1200" b="1" i="0" u="none" baseline="0" dirty="0">
                <a:solidFill>
                  <a:srgbClr val="2F618F"/>
                </a:solidFill>
                <a:latin typeface="Verdana" panose="020B0604030504040204" pitchFamily="34" charset="0"/>
              </a:rPr>
              <a:t>e-posta</a:t>
            </a:r>
          </a:p>
          <a:p>
            <a:pPr algn="ctr" rtl="0" eaLnBrk="1" hangingPunct="1">
              <a:spcBef>
                <a:spcPct val="0"/>
              </a:spcBef>
              <a:buFontTx/>
              <a:buNone/>
            </a:pPr>
            <a:endParaRPr lang="tr" altLang="en-US" sz="1600" b="1" dirty="0">
              <a:latin typeface="Verdana" panose="020B0604030504040204" pitchFamily="34" charset="0"/>
            </a:endParaRPr>
          </a:p>
          <a:p>
            <a:pPr algn="ctr" rtl="0" eaLnBrk="1" hangingPunct="1">
              <a:spcBef>
                <a:spcPct val="0"/>
              </a:spcBef>
              <a:buFontTx/>
              <a:buNone/>
            </a:pPr>
            <a:endParaRPr lang="tr" altLang="en-US" sz="1600" b="1" dirty="0">
              <a:latin typeface="Verdana" panose="020B0604030504040204" pitchFamily="34" charset="0"/>
            </a:endParaRPr>
          </a:p>
          <a:p>
            <a:pPr algn="ctr" rtl="0" eaLnBrk="1" hangingPunct="1">
              <a:spcBef>
                <a:spcPct val="0"/>
              </a:spcBef>
              <a:buFontTx/>
              <a:buNone/>
            </a:pPr>
            <a:endParaRPr lang="tr" altLang="en-US" sz="1400" b="1" dirty="0">
              <a:latin typeface="Verdana" panose="020B0604030504040204" pitchFamily="34" charset="0"/>
            </a:endParaRPr>
          </a:p>
          <a:p>
            <a:pPr algn="ctr" rtl="0" eaLnBrk="1" hangingPunct="1">
              <a:spcBef>
                <a:spcPct val="0"/>
              </a:spcBef>
              <a:buFontTx/>
              <a:buNone/>
            </a:pPr>
            <a:r>
              <a:rPr lang="tr" sz="1600" b="1" i="0" u="none" baseline="0" dirty="0">
                <a:latin typeface="Verdana" panose="020B0604030504040204" pitchFamily="34" charset="0"/>
              </a:rPr>
              <a:t>GG Ay YYYY</a:t>
            </a:r>
          </a:p>
        </p:txBody>
      </p:sp>
      <p:sp>
        <p:nvSpPr>
          <p:cNvPr id="11" name="Rectangle 10">
            <a:extLst>
              <a:ext uri="{FF2B5EF4-FFF2-40B4-BE49-F238E27FC236}">
                <a16:creationId xmlns:a16="http://schemas.microsoft.com/office/drawing/2014/main" id="{4C53FF83-4B1D-4AE3-8AD4-F83CA631845F}"/>
              </a:ext>
            </a:extLst>
          </p:cNvPr>
          <p:cNvSpPr/>
          <p:nvPr/>
        </p:nvSpPr>
        <p:spPr>
          <a:xfrm>
            <a:off x="-34925" y="6588125"/>
            <a:ext cx="9215438" cy="296863"/>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a:p>
        </p:txBody>
      </p:sp>
      <p:sp>
        <p:nvSpPr>
          <p:cNvPr id="2056" name="Rectangle 11">
            <a:extLst>
              <a:ext uri="{FF2B5EF4-FFF2-40B4-BE49-F238E27FC236}">
                <a16:creationId xmlns:a16="http://schemas.microsoft.com/office/drawing/2014/main" id="{88C73A7D-5780-471E-8BE6-4A42E697E15C}"/>
              </a:ext>
            </a:extLst>
          </p:cNvPr>
          <p:cNvSpPr>
            <a:spLocks noChangeArrowheads="1"/>
          </p:cNvSpPr>
          <p:nvPr/>
        </p:nvSpPr>
        <p:spPr bwMode="auto">
          <a:xfrm>
            <a:off x="7938" y="6597650"/>
            <a:ext cx="9136062"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lgn="l" rtl="0">
              <a:spcBef>
                <a:spcPct val="0"/>
              </a:spcBef>
              <a:buFontTx/>
              <a:buNone/>
            </a:pPr>
            <a:r>
              <a:rPr lang="tr" sz="1200" b="1" i="0" u="none" baseline="0">
                <a:solidFill>
                  <a:srgbClr val="FFFFFF"/>
                </a:solidFill>
                <a:latin typeface="Verdana" panose="020B0604030504040204" pitchFamily="34" charset="0"/>
              </a:rPr>
              <a:t>www.coe.int/cybercrime</a:t>
            </a:r>
            <a:r>
              <a:rPr lang="tr" sz="1200" b="0" i="0" u="none" baseline="0">
                <a:solidFill>
                  <a:srgbClr val="FFFFFF"/>
                </a:solidFill>
                <a:latin typeface="Verdana" panose="020B0604030504040204" pitchFamily="34" charset="0"/>
              </a:rPr>
              <a:t>						</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3200" b="0" i="0" u="none" baseline="0">
                <a:solidFill>
                  <a:schemeClr val="bg1"/>
                </a:solidFill>
                <a:latin typeface="Verdana" charset="0"/>
                <a:cs typeface="Verdana" charset="0"/>
              </a:rPr>
              <a:t>Bilgi Toplumu</a:t>
            </a:r>
            <a:endParaRPr lang="tr" sz="2000" dirty="0">
              <a:solidFill>
                <a:schemeClr val="bg1"/>
              </a:solidFill>
              <a:latin typeface="Verdana" charset="0"/>
              <a:cs typeface="Verdana" charset="0"/>
            </a:endParaRP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51520" y="1270001"/>
            <a:ext cx="8640960" cy="5040311"/>
          </a:xfrm>
        </p:spPr>
        <p:txBody>
          <a:bodyPr/>
          <a:lstStyle/>
          <a:p>
            <a:pPr marL="0" indent="0" algn="l" rtl="0" eaLnBrk="1" hangingPunct="1">
              <a:buNone/>
            </a:pPr>
            <a:r>
              <a:rPr lang="tr" b="0" i="0" u="none" baseline="0"/>
              <a:t>Dünyayı değiştirmek?</a:t>
            </a:r>
          </a:p>
          <a:p>
            <a:pPr lvl="1" algn="l" rtl="0" eaLnBrk="1" hangingPunct="1"/>
            <a:r>
              <a:rPr lang="tr" b="0" i="0" u="none" baseline="0"/>
              <a:t>Ekonomi, eğitim, sağlık, refah, savaş, yönetim ve demokrasi</a:t>
            </a:r>
          </a:p>
          <a:p>
            <a:pPr marL="0" indent="0" algn="l" rtl="0" eaLnBrk="1" hangingPunct="1">
              <a:buNone/>
            </a:pPr>
            <a:r>
              <a:rPr lang="tr" b="0" i="0" u="none" baseline="0"/>
              <a:t>İnsanların yaşamlarını değiştirmek</a:t>
            </a:r>
          </a:p>
          <a:p>
            <a:pPr marL="0" indent="0" algn="l" rtl="0" eaLnBrk="1" hangingPunct="1">
              <a:buNone/>
            </a:pPr>
            <a:r>
              <a:rPr lang="tr" b="0" i="0" u="none" baseline="0"/>
              <a:t>'Dijital vatandaşı' yaratmak</a:t>
            </a:r>
          </a:p>
          <a:p>
            <a:pPr lvl="1" algn="l" rtl="0" eaLnBrk="1" hangingPunct="1"/>
            <a:r>
              <a:rPr lang="tr" b="0" i="0" u="none" baseline="0"/>
              <a:t>iş yeri</a:t>
            </a:r>
          </a:p>
          <a:p>
            <a:pPr lvl="1" algn="l" rtl="0" eaLnBrk="1" hangingPunct="1"/>
            <a:r>
              <a:rPr lang="tr" b="0" i="0" u="none" baseline="0"/>
              <a:t>ev </a:t>
            </a:r>
          </a:p>
          <a:p>
            <a:pPr lvl="1" algn="l" rtl="0" eaLnBrk="1" hangingPunct="1"/>
            <a:r>
              <a:rPr lang="tr" b="0" i="0" u="none" baseline="0"/>
              <a:t>boş zaman etkinliklerinin çoğu</a:t>
            </a:r>
            <a:endParaRPr lang="tr" altLang="sr-Latn-RS" dirty="0"/>
          </a:p>
        </p:txBody>
      </p:sp>
      <p:pic>
        <p:nvPicPr>
          <p:cNvPr id="13" name="Content Placeholder 10" descr="glowing-world-map-background-1280x960.jpg">
            <a:extLst>
              <a:ext uri="{FF2B5EF4-FFF2-40B4-BE49-F238E27FC236}">
                <a16:creationId xmlns:a16="http://schemas.microsoft.com/office/drawing/2014/main" id="{13065408-C13D-448B-A801-10BC1442EAF1}"/>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832489" y="4149080"/>
            <a:ext cx="3073673" cy="23077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rtl="0">
              <a:defRPr/>
            </a:pPr>
            <a:r>
              <a:rPr lang="tr" sz="1200" b="1" i="0" u="none" baseline="0">
                <a:solidFill>
                  <a:srgbClr val="FFFFFF"/>
                </a:solidFill>
                <a:latin typeface="Verdana" charset="0"/>
                <a:cs typeface="Verdana" charset="0"/>
              </a:rPr>
              <a:t>www.coe.int/cybercrime</a:t>
            </a:r>
            <a:endParaRPr lang="tr" sz="1200" dirty="0"/>
          </a:p>
        </p:txBody>
      </p:sp>
    </p:spTree>
    <p:extLst>
      <p:ext uri="{BB962C8B-B14F-4D97-AF65-F5344CB8AC3E}">
        <p14:creationId xmlns:p14="http://schemas.microsoft.com/office/powerpoint/2010/main" val="4263227542"/>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F2E812E5-70E7-496A-A514-625E50D09C58}"/>
              </a:ext>
            </a:extLst>
          </p:cNvPr>
          <p:cNvSpPr/>
          <p:nvPr/>
        </p:nvSpPr>
        <p:spPr>
          <a:xfrm>
            <a:off x="-36513" y="-26988"/>
            <a:ext cx="918051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eaLnBrk="1" fontAlgn="auto" hangingPunct="1">
              <a:spcBef>
                <a:spcPts val="0"/>
              </a:spcBef>
              <a:spcAft>
                <a:spcPts val="0"/>
              </a:spcAft>
              <a:defRPr/>
            </a:pPr>
            <a:endParaRPr lang="tr" dirty="0"/>
          </a:p>
        </p:txBody>
      </p:sp>
      <p:pic>
        <p:nvPicPr>
          <p:cNvPr id="2" name="Picture 4">
            <a:extLst>
              <a:ext uri="{FF2B5EF4-FFF2-40B4-BE49-F238E27FC236}">
                <a16:creationId xmlns:a16="http://schemas.microsoft.com/office/drawing/2014/main" id="{15364E51-4F34-4DA1-8843-ADA973D0B864}"/>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9525" y="-22225"/>
            <a:ext cx="1322388" cy="10795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052" name="Rectangle 4">
            <a:extLst>
              <a:ext uri="{FF2B5EF4-FFF2-40B4-BE49-F238E27FC236}">
                <a16:creationId xmlns:a16="http://schemas.microsoft.com/office/drawing/2014/main" id="{EDF64B36-81D9-458A-A194-0F302FFF98F0}"/>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wrap="none" anchor="ctr">
            <a:spAutoFit/>
          </a:bodyPr>
          <a:lstStyle/>
          <a:p>
            <a:pPr algn="l" rtl="0" eaLnBrk="1" hangingPunct="1">
              <a:defRPr/>
            </a:pPr>
            <a:endParaRPr lang="tr" dirty="0">
              <a:latin typeface="Calibri" charset="0"/>
              <a:ea typeface="ＭＳ Ｐゴシック" charset="0"/>
            </a:endParaRPr>
          </a:p>
        </p:txBody>
      </p:sp>
      <p:pic>
        <p:nvPicPr>
          <p:cNvPr id="2054" name="Picture 8">
            <a:extLst>
              <a:ext uri="{FF2B5EF4-FFF2-40B4-BE49-F238E27FC236}">
                <a16:creationId xmlns:a16="http://schemas.microsoft.com/office/drawing/2014/main" id="{B2A2B581-F8BC-48D4-AF7E-AAF0CE808C6F}"/>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876800" y="188913"/>
            <a:ext cx="4087813" cy="711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Rectangle 2">
            <a:extLst>
              <a:ext uri="{FF2B5EF4-FFF2-40B4-BE49-F238E27FC236}">
                <a16:creationId xmlns:a16="http://schemas.microsoft.com/office/drawing/2014/main" id="{DF1503B2-B0B3-4330-9439-3D5954CA1625}"/>
              </a:ext>
            </a:extLst>
          </p:cNvPr>
          <p:cNvSpPr>
            <a:spLocks noChangeArrowheads="1"/>
          </p:cNvSpPr>
          <p:nvPr/>
        </p:nvSpPr>
        <p:spPr bwMode="auto">
          <a:xfrm>
            <a:off x="365125" y="1177588"/>
            <a:ext cx="8599488"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tabLst>
                <a:tab pos="2066925" algn="l"/>
              </a:tabLst>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tabLst>
                <a:tab pos="2066925" algn="l"/>
              </a:tabLst>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tabLst>
                <a:tab pos="2066925" algn="l"/>
              </a:tabLst>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9pPr>
          </a:lstStyle>
          <a:p>
            <a:pPr algn="ctr" rtl="0" eaLnBrk="1" hangingPunct="1">
              <a:spcBef>
                <a:spcPct val="0"/>
              </a:spcBef>
              <a:buFontTx/>
              <a:buNone/>
            </a:pPr>
            <a:r>
              <a:rPr lang="tr" sz="1400" b="1" i="0" u="none" baseline="0">
                <a:latin typeface="Verdana" panose="020B0604030504040204" pitchFamily="34" charset="0"/>
              </a:rPr>
              <a:t>Adli Personel için Siber Suçlar ve Elektronik Delillere İlişkin Giriş Eğitimi</a:t>
            </a:r>
            <a:endParaRPr lang="tr" altLang="en-US" sz="1400" i="1" dirty="0">
              <a:latin typeface="Verdana" panose="020B0604030504040204" pitchFamily="34" charset="0"/>
            </a:endParaRPr>
          </a:p>
        </p:txBody>
      </p:sp>
      <p:sp>
        <p:nvSpPr>
          <p:cNvPr id="2057" name="Rectangle 2">
            <a:extLst>
              <a:ext uri="{FF2B5EF4-FFF2-40B4-BE49-F238E27FC236}">
                <a16:creationId xmlns:a16="http://schemas.microsoft.com/office/drawing/2014/main" id="{D192EA30-54CE-4062-B518-E86D1D7BEC69}"/>
              </a:ext>
            </a:extLst>
          </p:cNvPr>
          <p:cNvSpPr>
            <a:spLocks noChangeArrowheads="1"/>
          </p:cNvSpPr>
          <p:nvPr/>
        </p:nvSpPr>
        <p:spPr bwMode="auto">
          <a:xfrm>
            <a:off x="290513" y="2352650"/>
            <a:ext cx="8599487" cy="37548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tabLst>
                <a:tab pos="2066925" algn="l"/>
              </a:tabLst>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tabLst>
                <a:tab pos="2066925" algn="l"/>
              </a:tabLst>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tabLst>
                <a:tab pos="2066925" algn="l"/>
              </a:tabLst>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9pPr>
          </a:lstStyle>
          <a:p>
            <a:pPr algn="ctr" rtl="0" eaLnBrk="1" hangingPunct="1">
              <a:spcBef>
                <a:spcPct val="0"/>
              </a:spcBef>
              <a:buFontTx/>
              <a:buNone/>
            </a:pPr>
            <a:r>
              <a:rPr lang="tr" sz="3600" b="1" i="0" u="none" baseline="0">
                <a:latin typeface="Verdana" panose="020B0604030504040204" pitchFamily="34" charset="0"/>
              </a:rPr>
              <a:t>Teşekkürler</a:t>
            </a:r>
            <a:endParaRPr lang="tr" altLang="en-US" sz="1600" b="1" dirty="0">
              <a:latin typeface="Verdana" panose="020B0604030504040204" pitchFamily="34" charset="0"/>
            </a:endParaRPr>
          </a:p>
          <a:p>
            <a:pPr algn="ctr" rtl="0" eaLnBrk="1" hangingPunct="1">
              <a:spcBef>
                <a:spcPct val="0"/>
              </a:spcBef>
              <a:buFontTx/>
              <a:buNone/>
            </a:pPr>
            <a:endParaRPr lang="tr" altLang="en-US" sz="1200" b="1" dirty="0">
              <a:latin typeface="Verdana" panose="020B0604030504040204" pitchFamily="34" charset="0"/>
            </a:endParaRPr>
          </a:p>
          <a:p>
            <a:pPr algn="ctr" rtl="0" eaLnBrk="1" hangingPunct="1">
              <a:spcBef>
                <a:spcPct val="0"/>
              </a:spcBef>
              <a:buFontTx/>
              <a:buNone/>
            </a:pPr>
            <a:endParaRPr lang="tr" altLang="en-US" sz="1200" b="1" dirty="0">
              <a:latin typeface="Verdana" panose="020B0604030504040204" pitchFamily="34" charset="0"/>
            </a:endParaRPr>
          </a:p>
          <a:p>
            <a:pPr algn="ctr" rtl="0" eaLnBrk="1" hangingPunct="1">
              <a:spcBef>
                <a:spcPct val="0"/>
              </a:spcBef>
              <a:buFontTx/>
              <a:buNone/>
            </a:pPr>
            <a:endParaRPr lang="tr" altLang="en-US" sz="1200" b="1" dirty="0">
              <a:latin typeface="Verdana" panose="020B0604030504040204" pitchFamily="34" charset="0"/>
            </a:endParaRPr>
          </a:p>
          <a:p>
            <a:pPr algn="ctr" rtl="0" eaLnBrk="1" hangingPunct="1">
              <a:spcBef>
                <a:spcPct val="0"/>
              </a:spcBef>
              <a:buFontTx/>
              <a:buNone/>
            </a:pPr>
            <a:endParaRPr lang="tr" altLang="en-US" sz="1200" b="1" dirty="0">
              <a:latin typeface="Verdana" panose="020B0604030504040204" pitchFamily="34" charset="0"/>
            </a:endParaRPr>
          </a:p>
          <a:p>
            <a:pPr algn="ctr" rtl="0" eaLnBrk="1" hangingPunct="1">
              <a:spcBef>
                <a:spcPct val="0"/>
              </a:spcBef>
              <a:buFontTx/>
              <a:buNone/>
            </a:pPr>
            <a:endParaRPr lang="tr" altLang="en-US" sz="1200" b="1" dirty="0">
              <a:latin typeface="Verdana" panose="020B0604030504040204" pitchFamily="34" charset="0"/>
            </a:endParaRPr>
          </a:p>
          <a:p>
            <a:pPr algn="ctr" rtl="0" eaLnBrk="1" hangingPunct="1">
              <a:spcBef>
                <a:spcPct val="0"/>
              </a:spcBef>
              <a:buFontTx/>
              <a:buNone/>
            </a:pPr>
            <a:endParaRPr lang="tr" altLang="en-US" sz="1600" b="1" dirty="0">
              <a:latin typeface="Verdana" panose="020B0604030504040204" pitchFamily="34" charset="0"/>
            </a:endParaRPr>
          </a:p>
          <a:p>
            <a:pPr algn="ctr" rtl="0" eaLnBrk="1" hangingPunct="1">
              <a:spcBef>
                <a:spcPct val="0"/>
              </a:spcBef>
              <a:buFontTx/>
              <a:buNone/>
            </a:pPr>
            <a:r>
              <a:rPr lang="tr" sz="1800" b="1" i="0" u="none" baseline="0">
                <a:latin typeface="Verdana" panose="020B0604030504040204" pitchFamily="34" charset="0"/>
              </a:rPr>
              <a:t>Xxxxx XXXXXXXX</a:t>
            </a:r>
          </a:p>
          <a:p>
            <a:pPr algn="ctr" rtl="0" eaLnBrk="1" hangingPunct="1">
              <a:spcBef>
                <a:spcPct val="0"/>
              </a:spcBef>
              <a:buFontTx/>
              <a:buNone/>
            </a:pPr>
            <a:endParaRPr lang="tr" altLang="en-US" sz="600" dirty="0">
              <a:latin typeface="Verdana" panose="020B0604030504040204" pitchFamily="34" charset="0"/>
            </a:endParaRPr>
          </a:p>
          <a:p>
            <a:pPr algn="ctr" rtl="0" eaLnBrk="1" hangingPunct="1">
              <a:spcBef>
                <a:spcPct val="0"/>
              </a:spcBef>
              <a:buFontTx/>
              <a:buNone/>
            </a:pPr>
            <a:r>
              <a:rPr lang="tr" sz="1400" b="0" i="1" u="none" baseline="0">
                <a:latin typeface="Verdana" panose="020B0604030504040204" pitchFamily="34" charset="0"/>
              </a:rPr>
              <a:t>Avrupa Konseyi</a:t>
            </a:r>
          </a:p>
          <a:p>
            <a:pPr algn="ctr" rtl="0" eaLnBrk="1" hangingPunct="1">
              <a:spcBef>
                <a:spcPct val="0"/>
              </a:spcBef>
              <a:buFontTx/>
              <a:buNone/>
            </a:pPr>
            <a:endParaRPr lang="tr" altLang="en-US" sz="1400" b="1" dirty="0">
              <a:solidFill>
                <a:srgbClr val="2F618F"/>
              </a:solidFill>
              <a:latin typeface="Verdana" panose="020B0604030504040204" pitchFamily="34" charset="0"/>
              <a:hlinkClick r:id="rId4"/>
            </a:endParaRPr>
          </a:p>
          <a:p>
            <a:pPr algn="ctr" rtl="0" eaLnBrk="1" hangingPunct="1">
              <a:spcBef>
                <a:spcPct val="0"/>
              </a:spcBef>
              <a:buFontTx/>
              <a:buNone/>
            </a:pPr>
            <a:r>
              <a:rPr lang="tr" sz="1200" b="1" i="0" u="none" baseline="0">
                <a:solidFill>
                  <a:srgbClr val="2F618F"/>
                </a:solidFill>
                <a:latin typeface="Verdana" panose="020B0604030504040204" pitchFamily="34" charset="0"/>
              </a:rPr>
              <a:t>e-posta</a:t>
            </a:r>
          </a:p>
          <a:p>
            <a:pPr algn="ctr" rtl="0" eaLnBrk="1" hangingPunct="1">
              <a:spcBef>
                <a:spcPct val="0"/>
              </a:spcBef>
              <a:buFontTx/>
              <a:buNone/>
            </a:pPr>
            <a:endParaRPr lang="tr" altLang="en-US" sz="1600" b="1" dirty="0">
              <a:latin typeface="Verdana" panose="020B0604030504040204" pitchFamily="34" charset="0"/>
            </a:endParaRPr>
          </a:p>
          <a:p>
            <a:pPr algn="ctr" rtl="0" eaLnBrk="1" hangingPunct="1">
              <a:spcBef>
                <a:spcPct val="0"/>
              </a:spcBef>
              <a:buFontTx/>
              <a:buNone/>
            </a:pPr>
            <a:endParaRPr lang="tr" altLang="en-US" sz="1600" b="1" dirty="0">
              <a:latin typeface="Verdana" panose="020B0604030504040204" pitchFamily="34" charset="0"/>
            </a:endParaRPr>
          </a:p>
          <a:p>
            <a:pPr algn="ctr" rtl="0" eaLnBrk="1" hangingPunct="1">
              <a:spcBef>
                <a:spcPct val="0"/>
              </a:spcBef>
              <a:buFontTx/>
              <a:buNone/>
            </a:pPr>
            <a:endParaRPr lang="tr" altLang="en-US" sz="1400" b="1" dirty="0">
              <a:latin typeface="Verdana" panose="020B0604030504040204" pitchFamily="34" charset="0"/>
            </a:endParaRPr>
          </a:p>
          <a:p>
            <a:pPr algn="ctr" rtl="0" eaLnBrk="1" hangingPunct="1">
              <a:spcBef>
                <a:spcPct val="0"/>
              </a:spcBef>
              <a:buFontTx/>
              <a:buNone/>
            </a:pPr>
            <a:r>
              <a:rPr lang="tr" sz="1600" b="1" i="0" u="none" baseline="0">
                <a:latin typeface="Verdana" panose="020B0604030504040204" pitchFamily="34" charset="0"/>
              </a:rPr>
              <a:t>GG Ay YYYY</a:t>
            </a:r>
          </a:p>
        </p:txBody>
      </p:sp>
      <p:sp>
        <p:nvSpPr>
          <p:cNvPr id="11" name="Rectangle 10">
            <a:extLst>
              <a:ext uri="{FF2B5EF4-FFF2-40B4-BE49-F238E27FC236}">
                <a16:creationId xmlns:a16="http://schemas.microsoft.com/office/drawing/2014/main" id="{4C53FF83-4B1D-4AE3-8AD4-F83CA631845F}"/>
              </a:ext>
            </a:extLst>
          </p:cNvPr>
          <p:cNvSpPr/>
          <p:nvPr/>
        </p:nvSpPr>
        <p:spPr>
          <a:xfrm>
            <a:off x="-34925" y="6588125"/>
            <a:ext cx="9215438" cy="296863"/>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a:p>
        </p:txBody>
      </p:sp>
      <p:sp>
        <p:nvSpPr>
          <p:cNvPr id="2056" name="Rectangle 11">
            <a:extLst>
              <a:ext uri="{FF2B5EF4-FFF2-40B4-BE49-F238E27FC236}">
                <a16:creationId xmlns:a16="http://schemas.microsoft.com/office/drawing/2014/main" id="{88C73A7D-5780-471E-8BE6-4A42E697E15C}"/>
              </a:ext>
            </a:extLst>
          </p:cNvPr>
          <p:cNvSpPr>
            <a:spLocks noChangeArrowheads="1"/>
          </p:cNvSpPr>
          <p:nvPr/>
        </p:nvSpPr>
        <p:spPr bwMode="auto">
          <a:xfrm>
            <a:off x="7938" y="6597650"/>
            <a:ext cx="9136062"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lgn="l" rtl="0">
              <a:spcBef>
                <a:spcPct val="0"/>
              </a:spcBef>
              <a:buFontTx/>
              <a:buNone/>
            </a:pPr>
            <a:r>
              <a:rPr lang="tr" sz="1200" b="1" i="0" u="none" baseline="0">
                <a:solidFill>
                  <a:srgbClr val="FFFFFF"/>
                </a:solidFill>
                <a:latin typeface="Verdana" panose="020B0604030504040204" pitchFamily="34" charset="0"/>
              </a:rPr>
              <a:t>www.coe.int/cybercrime</a:t>
            </a:r>
            <a:r>
              <a:rPr lang="tr" sz="1200" b="0" i="0" u="none" baseline="0">
                <a:solidFill>
                  <a:srgbClr val="FFFFFF"/>
                </a:solidFill>
                <a:latin typeface="Verdana" panose="020B0604030504040204" pitchFamily="34" charset="0"/>
              </a:rPr>
              <a:t>						</a:t>
            </a:r>
            <a:r>
              <a:rPr lang="tr" sz="1200" b="1" i="0" u="none" baseline="0">
                <a:solidFill>
                  <a:srgbClr val="FFFFFF"/>
                </a:solidFill>
                <a:latin typeface="Verdana" panose="020B0604030504040204" pitchFamily="34" charset="0"/>
              </a:rPr>
              <a:t>                        - -</a:t>
            </a:r>
          </a:p>
        </p:txBody>
      </p:sp>
    </p:spTree>
    <p:extLst>
      <p:ext uri="{BB962C8B-B14F-4D97-AF65-F5344CB8AC3E}">
        <p14:creationId xmlns:p14="http://schemas.microsoft.com/office/powerpoint/2010/main" val="1064309703"/>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69D33C-4A8E-4552-8162-49F5A76E76FA}"/>
              </a:ext>
            </a:extLst>
          </p:cNvPr>
          <p:cNvSpPr>
            <a:spLocks noGrp="1"/>
          </p:cNvSpPr>
          <p:nvPr>
            <p:ph type="title"/>
          </p:nvPr>
        </p:nvSpPr>
        <p:spPr/>
        <p:txBody>
          <a:bodyPr/>
          <a:lstStyle/>
          <a:p>
            <a:pPr algn="l" rtl="0"/>
            <a:r>
              <a:rPr lang="tr" b="1" i="0" u="none" baseline="0" dirty="0"/>
              <a:t>ÇIkarIlIp referans </a:t>
            </a:r>
            <a:r>
              <a:rPr lang="tr" dirty="0"/>
              <a:t>İ</a:t>
            </a:r>
            <a:r>
              <a:rPr lang="tr" b="1" i="0" u="none" baseline="0" dirty="0"/>
              <a:t>çİn saklanan bölümler</a:t>
            </a:r>
            <a:endParaRPr lang="tr" dirty="0"/>
          </a:p>
        </p:txBody>
      </p:sp>
      <p:sp>
        <p:nvSpPr>
          <p:cNvPr id="3" name="Text Placeholder 2">
            <a:extLst>
              <a:ext uri="{FF2B5EF4-FFF2-40B4-BE49-F238E27FC236}">
                <a16:creationId xmlns:a16="http://schemas.microsoft.com/office/drawing/2014/main" id="{AE8E0ED3-4745-4810-948D-46E81F068D82}"/>
              </a:ext>
            </a:extLst>
          </p:cNvPr>
          <p:cNvSpPr>
            <a:spLocks noGrp="1"/>
          </p:cNvSpPr>
          <p:nvPr>
            <p:ph type="body" idx="1"/>
          </p:nvPr>
        </p:nvSpPr>
        <p:spPr/>
        <p:txBody>
          <a:bodyPr/>
          <a:lstStyle/>
          <a:p>
            <a:endParaRPr lang="tr"/>
          </a:p>
        </p:txBody>
      </p:sp>
    </p:spTree>
    <p:extLst>
      <p:ext uri="{BB962C8B-B14F-4D97-AF65-F5344CB8AC3E}">
        <p14:creationId xmlns:p14="http://schemas.microsoft.com/office/powerpoint/2010/main" val="3243405471"/>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3200" b="0" i="0" u="none" baseline="0">
                <a:solidFill>
                  <a:schemeClr val="bg1"/>
                </a:solidFill>
                <a:latin typeface="Verdana" charset="0"/>
                <a:cs typeface="Verdana" charset="0"/>
              </a:rPr>
              <a:t>İstenmeyen e-posta</a:t>
            </a:r>
            <a:endParaRPr lang="tr" sz="2000" dirty="0">
              <a:solidFill>
                <a:schemeClr val="bg1"/>
              </a:solidFill>
              <a:latin typeface="Verdana" charset="0"/>
              <a:cs typeface="Verdana" charset="0"/>
            </a:endParaRP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51520" y="1270001"/>
            <a:ext cx="8892480" cy="5183335"/>
          </a:xfrm>
        </p:spPr>
        <p:txBody>
          <a:bodyPr/>
          <a:lstStyle/>
          <a:p>
            <a:pPr marL="0" indent="0" algn="l" rtl="0">
              <a:buNone/>
            </a:pPr>
            <a:r>
              <a:rPr lang="tr" b="0" i="0" u="none" baseline="0"/>
              <a:t>Aynı anda milyonlarca istenmeyen e-posta gönderiliyor</a:t>
            </a:r>
          </a:p>
          <a:p>
            <a:pPr lvl="1" algn="l" rtl="0"/>
            <a:r>
              <a:rPr lang="tr" sz="2400" b="0" i="0" u="none" baseline="0"/>
              <a:t>Çöp e-posta olarak da anılır</a:t>
            </a:r>
          </a:p>
          <a:p>
            <a:pPr lvl="1" algn="l" rtl="0"/>
            <a:r>
              <a:rPr lang="tr" sz="2400" b="0" i="0" u="none" baseline="0"/>
              <a:t>Pazarlama ve reklam amaçlı</a:t>
            </a:r>
          </a:p>
          <a:p>
            <a:pPr lvl="1" algn="l" rtl="0"/>
            <a:r>
              <a:rPr lang="tr" sz="2400" b="0" i="0" u="none" baseline="0"/>
              <a:t>İçinde genellikle zararlı yazılımlar saklıdır</a:t>
            </a:r>
          </a:p>
          <a:p>
            <a:pPr lvl="2" algn="l" rtl="0"/>
            <a:r>
              <a:rPr lang="tr" sz="2000" b="0" i="0" u="none" baseline="0"/>
              <a:t>Genellikle e-posta ekinde</a:t>
            </a:r>
          </a:p>
          <a:p>
            <a:pPr lvl="1" algn="l" rtl="0"/>
            <a:r>
              <a:rPr lang="tr" sz="2400" b="0" i="0" u="none" baseline="0"/>
              <a:t>Normalde göndereni bilinmez</a:t>
            </a:r>
          </a:p>
          <a:p>
            <a:pPr marL="0" indent="0" algn="l" rtl="0">
              <a:buNone/>
            </a:pPr>
            <a:endParaRPr lang="tr" altLang="sr-Latn-RS" dirty="0"/>
          </a:p>
        </p:txBody>
      </p:sp>
      <p:grpSp>
        <p:nvGrpSpPr>
          <p:cNvPr id="7" name="Group 6">
            <a:extLst>
              <a:ext uri="{FF2B5EF4-FFF2-40B4-BE49-F238E27FC236}">
                <a16:creationId xmlns:a16="http://schemas.microsoft.com/office/drawing/2014/main" id="{C8250FE4-0F1F-4A01-BEC1-6D36CB15DDC5}"/>
              </a:ext>
            </a:extLst>
          </p:cNvPr>
          <p:cNvGrpSpPr/>
          <p:nvPr/>
        </p:nvGrpSpPr>
        <p:grpSpPr>
          <a:xfrm>
            <a:off x="6156176" y="2348880"/>
            <a:ext cx="3096344" cy="3030119"/>
            <a:chOff x="4769503" y="2276872"/>
            <a:chExt cx="4122977" cy="3678191"/>
          </a:xfrm>
        </p:grpSpPr>
        <p:pic>
          <p:nvPicPr>
            <p:cNvPr id="5" name="Picture 4">
              <a:extLst>
                <a:ext uri="{FF2B5EF4-FFF2-40B4-BE49-F238E27FC236}">
                  <a16:creationId xmlns:a16="http://schemas.microsoft.com/office/drawing/2014/main" id="{3F62D3D5-327B-4698-9397-EA2433BF83C8}"/>
                </a:ext>
              </a:extLst>
            </p:cNvPr>
            <p:cNvPicPr>
              <a:picLocks noChangeAspect="1"/>
            </p:cNvPicPr>
            <p:nvPr/>
          </p:nvPicPr>
          <p:blipFill>
            <a:blip r:embed="rId4" cstate="print"/>
            <a:stretch>
              <a:fillRect/>
            </a:stretch>
          </p:blipFill>
          <p:spPr>
            <a:xfrm>
              <a:off x="4769503" y="2276872"/>
              <a:ext cx="4122977" cy="3678191"/>
            </a:xfrm>
            <a:prstGeom prst="rect">
              <a:avLst/>
            </a:prstGeom>
            <a:ln>
              <a:solidFill>
                <a:schemeClr val="accent1"/>
              </a:solidFill>
            </a:ln>
          </p:spPr>
        </p:pic>
        <p:sp>
          <p:nvSpPr>
            <p:cNvPr id="6" name="Rectangle 5">
              <a:extLst>
                <a:ext uri="{FF2B5EF4-FFF2-40B4-BE49-F238E27FC236}">
                  <a16:creationId xmlns:a16="http://schemas.microsoft.com/office/drawing/2014/main" id="{660F23E6-D759-437E-A629-254C6E331F22}"/>
                </a:ext>
              </a:extLst>
            </p:cNvPr>
            <p:cNvSpPr/>
            <p:nvPr/>
          </p:nvSpPr>
          <p:spPr>
            <a:xfrm>
              <a:off x="5904592" y="3789040"/>
              <a:ext cx="648072" cy="14401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tr"/>
            </a:p>
          </p:txBody>
        </p:sp>
      </p:grpSp>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rtl="0">
              <a:defRPr/>
            </a:pPr>
            <a:r>
              <a:rPr lang="tr" sz="1200" b="1" i="0" u="none" baseline="0">
                <a:solidFill>
                  <a:srgbClr val="FFFFFF"/>
                </a:solidFill>
                <a:latin typeface="Verdana" charset="0"/>
                <a:cs typeface="Verdana" charset="0"/>
              </a:rPr>
              <a:t>www.coe.int/cybercrime</a:t>
            </a:r>
            <a:endParaRPr lang="tr" sz="1200" dirty="0"/>
          </a:p>
        </p:txBody>
      </p:sp>
    </p:spTree>
    <p:extLst>
      <p:ext uri="{BB962C8B-B14F-4D97-AF65-F5344CB8AC3E}">
        <p14:creationId xmlns:p14="http://schemas.microsoft.com/office/powerpoint/2010/main" val="550589291"/>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3200" b="0" i="0" u="none" baseline="0">
                <a:solidFill>
                  <a:schemeClr val="bg1"/>
                </a:solidFill>
                <a:latin typeface="Verdana" charset="0"/>
                <a:cs typeface="Verdana" charset="0"/>
              </a:rPr>
              <a:t>Kimlik avı</a:t>
            </a:r>
            <a:endParaRPr lang="tr" sz="2000" dirty="0">
              <a:solidFill>
                <a:schemeClr val="bg1"/>
              </a:solidFill>
              <a:latin typeface="Verdana" charset="0"/>
              <a:cs typeface="Verdana" charset="0"/>
            </a:endParaRP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51520" y="1270001"/>
            <a:ext cx="8892480" cy="5183335"/>
          </a:xfrm>
        </p:spPr>
        <p:txBody>
          <a:bodyPr/>
          <a:lstStyle/>
          <a:p>
            <a:pPr marL="57150" indent="0" algn="l" rtl="0">
              <a:buNone/>
            </a:pPr>
            <a:r>
              <a:rPr lang="tr" b="0" i="0" u="none" baseline="0"/>
              <a:t>Alınacak bir yanıtla hassas bilgileri elde etme girişimi</a:t>
            </a:r>
          </a:p>
          <a:p>
            <a:pPr lvl="2" algn="l" rtl="0"/>
            <a:r>
              <a:rPr lang="tr" b="0" i="0" u="none" baseline="0"/>
              <a:t>kullanıcı adları, şifreler ve kredi kartı bilgileri </a:t>
            </a:r>
          </a:p>
          <a:p>
            <a:pPr lvl="2" algn="l" rtl="0"/>
            <a:r>
              <a:rPr lang="tr" b="0" i="0" u="none" baseline="0"/>
              <a:t>(ve dolaylı olarak para)</a:t>
            </a:r>
          </a:p>
          <a:p>
            <a:pPr lvl="1" algn="l" rtl="0"/>
            <a:r>
              <a:rPr lang="tr" b="0" i="0" u="none" baseline="0"/>
              <a:t>Elektronik bir yazışmada genellikle kötü amaçlarla güvenilir bir kurumun temsilcisi gibi rol yaparlar</a:t>
            </a:r>
          </a:p>
          <a:p>
            <a:pPr lvl="2" algn="l" rtl="0"/>
            <a:r>
              <a:rPr lang="tr" b="0" i="0" u="none" baseline="0"/>
              <a:t>sosyal medya siteleri, açık artırma siteleri, bankalar, çevrim içi ödeme platformları, elektrik, doğal gaz vb. şirketleri, kargo şirketleri, devlet kurumları veya BT yöneticileri</a:t>
            </a:r>
          </a:p>
          <a:p>
            <a:pPr lvl="2" algn="l" rtl="0"/>
            <a:r>
              <a:rPr lang="tr" b="0" i="0" u="none" baseline="0"/>
              <a:t>Zararlı yazılımlar içeren sitelere bağlantı gönderilir</a:t>
            </a:r>
          </a:p>
          <a:p>
            <a:pPr lvl="2" algn="l" rtl="0"/>
            <a:r>
              <a:rPr lang="tr" b="0" i="0" u="none" baseline="0"/>
              <a:t>Çoğunlukla kötü dil bilgisi ve yazım onları ele verir</a:t>
            </a:r>
          </a:p>
        </p:txBody>
      </p:sp>
      <p:pic>
        <p:nvPicPr>
          <p:cNvPr id="4098" name="Picture 2" descr="Off the hook: 6 Tips to avoid Phishing scams">
            <a:extLst>
              <a:ext uri="{FF2B5EF4-FFF2-40B4-BE49-F238E27FC236}">
                <a16:creationId xmlns:a16="http://schemas.microsoft.com/office/drawing/2014/main" id="{DF498DD1-A25E-441A-AEC0-EB1ACCD6E8A5}"/>
              </a:ext>
            </a:extLst>
          </p:cNvPr>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20719" r="23380" b="20102"/>
          <a:stretch/>
        </p:blipFill>
        <p:spPr bwMode="auto">
          <a:xfrm>
            <a:off x="7884368" y="5494829"/>
            <a:ext cx="1151682" cy="1025902"/>
          </a:xfrm>
          <a:prstGeom prst="rect">
            <a:avLst/>
          </a:prstGeom>
          <a:noFill/>
          <a:extLst>
            <a:ext uri="{909E8E84-426E-40DD-AFC4-6F175D3DCCD1}">
              <a14:hiddenFill xmlns:a14="http://schemas.microsoft.com/office/drawing/2010/main">
                <a:solidFill>
                  <a:srgbClr val="FFFFFF"/>
                </a:solidFill>
              </a14:hiddenFill>
            </a:ext>
          </a:extLst>
        </p:spPr>
      </p:pic>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rtl="0">
              <a:defRPr/>
            </a:pPr>
            <a:r>
              <a:rPr lang="tr" sz="1200" b="1" i="0" u="none" baseline="0">
                <a:solidFill>
                  <a:srgbClr val="FFFFFF"/>
                </a:solidFill>
                <a:latin typeface="Verdana" charset="0"/>
                <a:cs typeface="Verdana" charset="0"/>
              </a:rPr>
              <a:t>www.coe.int/cybercrime</a:t>
            </a:r>
            <a:endParaRPr lang="tr" sz="1200" dirty="0"/>
          </a:p>
        </p:txBody>
      </p:sp>
    </p:spTree>
    <p:extLst>
      <p:ext uri="{BB962C8B-B14F-4D97-AF65-F5344CB8AC3E}">
        <p14:creationId xmlns:p14="http://schemas.microsoft.com/office/powerpoint/2010/main" val="1908446464"/>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3200" b="0" i="0" u="none" baseline="0">
                <a:solidFill>
                  <a:schemeClr val="bg1"/>
                </a:solidFill>
                <a:latin typeface="Verdana" charset="0"/>
                <a:cs typeface="Verdana" charset="0"/>
              </a:rPr>
              <a:t>Kimlik avı</a:t>
            </a:r>
            <a:endParaRPr lang="tr" sz="2000" dirty="0">
              <a:solidFill>
                <a:schemeClr val="bg1"/>
              </a:solidFill>
              <a:latin typeface="Verdana" charset="0"/>
              <a:cs typeface="Verdana" charset="0"/>
            </a:endParaRPr>
          </a:p>
        </p:txBody>
      </p:sp>
      <p:pic>
        <p:nvPicPr>
          <p:cNvPr id="8" name="Picture 2" descr="Off the hook: 6 Tips to avoid Phishing scams">
            <a:extLst>
              <a:ext uri="{FF2B5EF4-FFF2-40B4-BE49-F238E27FC236}">
                <a16:creationId xmlns:a16="http://schemas.microsoft.com/office/drawing/2014/main" id="{B3024642-9F90-43AC-9B39-0AA3B2820819}"/>
              </a:ext>
            </a:extLst>
          </p:cNvPr>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20719" r="23380" b="20102"/>
          <a:stretch/>
        </p:blipFill>
        <p:spPr bwMode="auto">
          <a:xfrm>
            <a:off x="7933904" y="1101995"/>
            <a:ext cx="1151682" cy="1025902"/>
          </a:xfrm>
          <a:prstGeom prst="rect">
            <a:avLst/>
          </a:prstGeom>
          <a:noFill/>
          <a:extLst>
            <a:ext uri="{909E8E84-426E-40DD-AFC4-6F175D3DCCD1}">
              <a14:hiddenFill xmlns:a14="http://schemas.microsoft.com/office/drawing/2010/main">
                <a:solidFill>
                  <a:srgbClr val="FFFFFF"/>
                </a:solidFill>
              </a14:hiddenFill>
            </a:ext>
          </a:extLst>
        </p:spPr>
      </p:pic>
      <p:grpSp>
        <p:nvGrpSpPr>
          <p:cNvPr id="7" name="Group 6">
            <a:extLst>
              <a:ext uri="{FF2B5EF4-FFF2-40B4-BE49-F238E27FC236}">
                <a16:creationId xmlns:a16="http://schemas.microsoft.com/office/drawing/2014/main" id="{F6D9EA34-F57B-43A3-B385-2291BF6A6C96}"/>
              </a:ext>
            </a:extLst>
          </p:cNvPr>
          <p:cNvGrpSpPr/>
          <p:nvPr/>
        </p:nvGrpSpPr>
        <p:grpSpPr>
          <a:xfrm>
            <a:off x="235167" y="1242507"/>
            <a:ext cx="2464625" cy="5183335"/>
            <a:chOff x="235167" y="1242507"/>
            <a:chExt cx="2464625" cy="5183335"/>
          </a:xfrm>
        </p:grpSpPr>
        <p:pic>
          <p:nvPicPr>
            <p:cNvPr id="4" name="Picture 3">
              <a:extLst>
                <a:ext uri="{FF2B5EF4-FFF2-40B4-BE49-F238E27FC236}">
                  <a16:creationId xmlns:a16="http://schemas.microsoft.com/office/drawing/2014/main" id="{796B0A7B-BBFE-4652-AB80-29AE2C215B65}"/>
                </a:ext>
              </a:extLst>
            </p:cNvPr>
            <p:cNvPicPr>
              <a:picLocks noChangeAspect="1"/>
            </p:cNvPicPr>
            <p:nvPr/>
          </p:nvPicPr>
          <p:blipFill>
            <a:blip r:embed="rId5" cstate="print"/>
            <a:stretch>
              <a:fillRect/>
            </a:stretch>
          </p:blipFill>
          <p:spPr>
            <a:xfrm>
              <a:off x="235167" y="1242507"/>
              <a:ext cx="2464625" cy="5183335"/>
            </a:xfrm>
            <a:prstGeom prst="rect">
              <a:avLst/>
            </a:prstGeom>
            <a:ln>
              <a:solidFill>
                <a:srgbClr val="0070C0"/>
              </a:solidFill>
            </a:ln>
          </p:spPr>
        </p:pic>
        <p:sp>
          <p:nvSpPr>
            <p:cNvPr id="6" name="Rectangle 5">
              <a:extLst>
                <a:ext uri="{FF2B5EF4-FFF2-40B4-BE49-F238E27FC236}">
                  <a16:creationId xmlns:a16="http://schemas.microsoft.com/office/drawing/2014/main" id="{BB0FD525-DCB5-4430-A1DD-0F8F8C1C1FDA}"/>
                </a:ext>
              </a:extLst>
            </p:cNvPr>
            <p:cNvSpPr/>
            <p:nvPr/>
          </p:nvSpPr>
          <p:spPr>
            <a:xfrm>
              <a:off x="804560" y="1628800"/>
              <a:ext cx="959127" cy="14401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tr"/>
            </a:p>
          </p:txBody>
        </p:sp>
      </p:grpSp>
      <p:pic>
        <p:nvPicPr>
          <p:cNvPr id="2" name="Picture 1">
            <a:extLst>
              <a:ext uri="{FF2B5EF4-FFF2-40B4-BE49-F238E27FC236}">
                <a16:creationId xmlns:a16="http://schemas.microsoft.com/office/drawing/2014/main" id="{93CCE083-07AA-4C67-B35A-8FEFC70FFDBC}"/>
              </a:ext>
            </a:extLst>
          </p:cNvPr>
          <p:cNvPicPr>
            <a:picLocks noChangeAspect="1"/>
          </p:cNvPicPr>
          <p:nvPr/>
        </p:nvPicPr>
        <p:blipFill>
          <a:blip r:embed="rId6" cstate="print"/>
          <a:stretch>
            <a:fillRect/>
          </a:stretch>
        </p:blipFill>
        <p:spPr>
          <a:xfrm>
            <a:off x="1619672" y="1242507"/>
            <a:ext cx="4849221" cy="4228579"/>
          </a:xfrm>
          <a:prstGeom prst="rect">
            <a:avLst/>
          </a:prstGeom>
          <a:ln>
            <a:solidFill>
              <a:schemeClr val="accent5">
                <a:lumMod val="75000"/>
              </a:schemeClr>
            </a:solidFill>
          </a:ln>
        </p:spPr>
      </p:pic>
      <p:pic>
        <p:nvPicPr>
          <p:cNvPr id="3" name="Picture 4">
            <a:extLst>
              <a:ext uri="{FF2B5EF4-FFF2-40B4-BE49-F238E27FC236}">
                <a16:creationId xmlns:a16="http://schemas.microsoft.com/office/drawing/2014/main" id="{8A61148F-183B-443D-8230-A8CD836FBE3C}"/>
              </a:ext>
            </a:extLst>
          </p:cNvPr>
          <p:cNvPicPr>
            <a:picLocks noChangeAspect="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4499992" y="1567409"/>
            <a:ext cx="4234011" cy="4091211"/>
          </a:xfrm>
          <a:prstGeom prst="rect">
            <a:avLst/>
          </a:prstGeom>
          <a:noFill/>
          <a:ln w="9525">
            <a:solidFill>
              <a:schemeClr val="accent1"/>
            </a:solidFill>
            <a:miter lim="800000"/>
            <a:headEnd/>
            <a:tailEnd/>
          </a:ln>
          <a:extLst>
            <a:ext uri="{909E8E84-426E-40DD-AFC4-6F175D3DCCD1}">
              <a14:hiddenFill xmlns:a14="http://schemas.microsoft.com/office/drawing/2010/main">
                <a:solidFill>
                  <a:srgbClr val="FFFFFF"/>
                </a:solidFill>
              </a14:hiddenFill>
            </a:ext>
          </a:extLst>
        </p:spPr>
      </p:pic>
      <p:sp>
        <p:nvSpPr>
          <p:cNvPr id="19" name="Rectangle 18">
            <a:extLst>
              <a:ext uri="{FF2B5EF4-FFF2-40B4-BE49-F238E27FC236}">
                <a16:creationId xmlns:a16="http://schemas.microsoft.com/office/drawing/2014/main" id="{5EBFD9CF-3F34-49B5-BF33-93B7D37107CE}"/>
              </a:ext>
            </a:extLst>
          </p:cNvPr>
          <p:cNvSpPr/>
          <p:nvPr/>
        </p:nvSpPr>
        <p:spPr>
          <a:xfrm>
            <a:off x="154660" y="3140968"/>
            <a:ext cx="1465011" cy="936103"/>
          </a:xfrm>
          <a:prstGeom prst="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tr"/>
          </a:p>
        </p:txBody>
      </p:sp>
      <p:sp>
        <p:nvSpPr>
          <p:cNvPr id="18" name="Rectangle 17">
            <a:extLst>
              <a:ext uri="{FF2B5EF4-FFF2-40B4-BE49-F238E27FC236}">
                <a16:creationId xmlns:a16="http://schemas.microsoft.com/office/drawing/2014/main" id="{11FF1AF4-2E38-4CCC-B858-F704E3255D42}"/>
              </a:ext>
            </a:extLst>
          </p:cNvPr>
          <p:cNvSpPr/>
          <p:nvPr/>
        </p:nvSpPr>
        <p:spPr>
          <a:xfrm>
            <a:off x="6891216" y="3439584"/>
            <a:ext cx="1655078" cy="493471"/>
          </a:xfrm>
          <a:prstGeom prst="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tr"/>
          </a:p>
        </p:txBody>
      </p:sp>
      <p:sp>
        <p:nvSpPr>
          <p:cNvPr id="20" name="Rectangle 19">
            <a:extLst>
              <a:ext uri="{FF2B5EF4-FFF2-40B4-BE49-F238E27FC236}">
                <a16:creationId xmlns:a16="http://schemas.microsoft.com/office/drawing/2014/main" id="{F6FB7DCC-A0F0-4C70-8BB8-4462F4DFC875}"/>
              </a:ext>
            </a:extLst>
          </p:cNvPr>
          <p:cNvSpPr/>
          <p:nvPr/>
        </p:nvSpPr>
        <p:spPr>
          <a:xfrm>
            <a:off x="5270896" y="3793354"/>
            <a:ext cx="1101304" cy="283717"/>
          </a:xfrm>
          <a:prstGeom prst="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tr"/>
          </a:p>
        </p:txBody>
      </p:sp>
      <p:sp>
        <p:nvSpPr>
          <p:cNvPr id="16" name="Rectangle 15">
            <a:extLst>
              <a:ext uri="{FF2B5EF4-FFF2-40B4-BE49-F238E27FC236}">
                <a16:creationId xmlns:a16="http://schemas.microsoft.com/office/drawing/2014/main" id="{8BF92FFC-8899-4603-9669-E3C5A6995C13}"/>
              </a:ext>
            </a:extLst>
          </p:cNvPr>
          <p:cNvSpPr/>
          <p:nvPr/>
        </p:nvSpPr>
        <p:spPr>
          <a:xfrm>
            <a:off x="3131840" y="4437112"/>
            <a:ext cx="648072" cy="288032"/>
          </a:xfrm>
          <a:prstGeom prst="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tr"/>
          </a:p>
        </p:txBody>
      </p:sp>
      <p:sp>
        <p:nvSpPr>
          <p:cNvPr id="13" name="TextBox 12">
            <a:extLst>
              <a:ext uri="{FF2B5EF4-FFF2-40B4-BE49-F238E27FC236}">
                <a16:creationId xmlns:a16="http://schemas.microsoft.com/office/drawing/2014/main" id="{2E08B5A3-E603-418F-99F7-FD313750CC7E}"/>
              </a:ext>
            </a:extLst>
          </p:cNvPr>
          <p:cNvSpPr txBox="1"/>
          <p:nvPr/>
        </p:nvSpPr>
        <p:spPr>
          <a:xfrm>
            <a:off x="2987824" y="4808025"/>
            <a:ext cx="5862288" cy="1631216"/>
          </a:xfrm>
          <a:prstGeom prst="rect">
            <a:avLst/>
          </a:prstGeom>
          <a:solidFill>
            <a:srgbClr val="F08A34"/>
          </a:solidFill>
        </p:spPr>
        <p:txBody>
          <a:bodyPr wrap="square" rtlCol="0">
            <a:spAutoFit/>
          </a:bodyPr>
          <a:lstStyle/>
          <a:p>
            <a:pPr algn="l" rtl="0"/>
            <a:r>
              <a:rPr lang="tr" sz="2000" b="0" i="0" u="none" baseline="0">
                <a:solidFill>
                  <a:schemeClr val="bg1"/>
                </a:solidFill>
                <a:latin typeface="+mj-lt"/>
              </a:rPr>
              <a:t>İnsanları gömülü bağlantılara tıklamaya ikna etmeye çalışan e-postalar</a:t>
            </a:r>
          </a:p>
          <a:p>
            <a:pPr marL="342900" indent="-342900" algn="l" rtl="0">
              <a:buFont typeface="Arial" panose="020B0604020202020204" pitchFamily="34" charset="0"/>
              <a:buChar char="•"/>
            </a:pPr>
            <a:r>
              <a:rPr lang="tr" sz="2000" b="0" i="0" u="none" baseline="0">
                <a:solidFill>
                  <a:schemeClr val="bg1"/>
                </a:solidFill>
                <a:latin typeface="+mj-lt"/>
              </a:rPr>
              <a:t>Dil bilgisi ve yazım?</a:t>
            </a:r>
          </a:p>
          <a:p>
            <a:pPr marL="342900" indent="-342900" algn="l" rtl="0">
              <a:buFont typeface="Arial" panose="020B0604020202020204" pitchFamily="34" charset="0"/>
              <a:buChar char="•"/>
            </a:pPr>
            <a:r>
              <a:rPr lang="tr" sz="2000" b="0" i="0" u="none" baseline="0">
                <a:solidFill>
                  <a:schemeClr val="bg1"/>
                </a:solidFill>
                <a:latin typeface="+mj-lt"/>
              </a:rPr>
              <a:t>Kaç tane elektrik, doğal gaz vb. şirketi iletişime "Merhaba" sözcüğüyle başlar?</a:t>
            </a:r>
          </a:p>
          <a:p>
            <a:pPr marL="342900" indent="-342900" algn="l" rtl="0">
              <a:buFont typeface="Arial" panose="020B0604020202020204" pitchFamily="34" charset="0"/>
              <a:buChar char="•"/>
            </a:pPr>
            <a:r>
              <a:rPr lang="tr" sz="2000" b="0" i="0" u="none" baseline="0">
                <a:solidFill>
                  <a:schemeClr val="bg1"/>
                </a:solidFill>
                <a:latin typeface="+mj-lt"/>
              </a:rPr>
              <a:t>Nereye yönlendirileceğinizi görmek için imleci bağlantının üzerine getirin</a:t>
            </a:r>
          </a:p>
        </p:txBody>
      </p:sp>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rtl="0">
              <a:defRPr/>
            </a:pPr>
            <a:r>
              <a:rPr lang="tr" sz="1200" b="1" i="0" u="none" baseline="0">
                <a:solidFill>
                  <a:srgbClr val="FFFFFF"/>
                </a:solidFill>
                <a:latin typeface="Verdana" charset="0"/>
                <a:cs typeface="Verdana" charset="0"/>
              </a:rPr>
              <a:t>www.coe.int/cybercrime</a:t>
            </a:r>
            <a:endParaRPr lang="tr" sz="1200" dirty="0"/>
          </a:p>
        </p:txBody>
      </p:sp>
    </p:spTree>
    <p:extLst>
      <p:ext uri="{BB962C8B-B14F-4D97-AF65-F5344CB8AC3E}">
        <p14:creationId xmlns:p14="http://schemas.microsoft.com/office/powerpoint/2010/main" val="37012451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9"/>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0"/>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6"/>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18" grpId="0" animBg="1"/>
      <p:bldP spid="20" grpId="0" animBg="1"/>
      <p:bldP spid="16" grpId="0" animBg="1"/>
      <p:bldP spid="13" grpId="0" animBg="1"/>
    </p:bld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3200" b="0" i="0" u="none" baseline="0">
                <a:solidFill>
                  <a:schemeClr val="bg1"/>
                </a:solidFill>
                <a:latin typeface="Verdana" charset="0"/>
                <a:cs typeface="Verdana" charset="0"/>
              </a:rPr>
              <a:t>Kimlik avı</a:t>
            </a:r>
            <a:endParaRPr lang="tr" sz="2000" dirty="0">
              <a:solidFill>
                <a:schemeClr val="bg1"/>
              </a:solidFill>
              <a:latin typeface="Verdana" charset="0"/>
              <a:cs typeface="Verdana" charset="0"/>
            </a:endParaRPr>
          </a:p>
        </p:txBody>
      </p:sp>
      <p:pic>
        <p:nvPicPr>
          <p:cNvPr id="13" name="Content Placeholder 4">
            <a:extLst>
              <a:ext uri="{FF2B5EF4-FFF2-40B4-BE49-F238E27FC236}">
                <a16:creationId xmlns:a16="http://schemas.microsoft.com/office/drawing/2014/main" id="{6AA898E5-144D-4709-9F55-D9CA15DACE49}"/>
              </a:ext>
            </a:extLst>
          </p:cNvPr>
          <p:cNvPicPr>
            <a:picLocks noGrp="1" noChangeAspect="1"/>
          </p:cNvPicPr>
          <p:nvPr>
            <p:ph idx="1"/>
          </p:nvPr>
        </p:nvPicPr>
        <p:blipFill>
          <a:blip r:embed="rId4" cstate="print">
            <a:extLst>
              <a:ext uri="{28A0092B-C50C-407E-A947-70E740481C1C}">
                <a14:useLocalDpi xmlns:a14="http://schemas.microsoft.com/office/drawing/2010/main" val="0"/>
              </a:ext>
            </a:extLst>
          </a:blip>
          <a:srcRect/>
          <a:stretch>
            <a:fillRect/>
          </a:stretch>
        </p:blipFill>
        <p:spPr>
          <a:xfrm>
            <a:off x="1775953" y="1270001"/>
            <a:ext cx="5592093" cy="5136922"/>
          </a:xfrm>
          <a:ln>
            <a:solidFill>
              <a:schemeClr val="accent1"/>
            </a:solidFill>
            <a:miter lim="800000"/>
            <a:headEnd/>
            <a:tailEnd/>
          </a:ln>
        </p:spPr>
      </p:pic>
      <p:pic>
        <p:nvPicPr>
          <p:cNvPr id="4098" name="Picture 2" descr="Off the hook: 6 Tips to avoid Phishing scams">
            <a:extLst>
              <a:ext uri="{FF2B5EF4-FFF2-40B4-BE49-F238E27FC236}">
                <a16:creationId xmlns:a16="http://schemas.microsoft.com/office/drawing/2014/main" id="{DF498DD1-A25E-441A-AEC0-EB1ACCD6E8A5}"/>
              </a:ext>
            </a:extLst>
          </p:cNvPr>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20719" r="23380" b="20102"/>
          <a:stretch/>
        </p:blipFill>
        <p:spPr bwMode="auto">
          <a:xfrm>
            <a:off x="7884368" y="5494829"/>
            <a:ext cx="1151682" cy="1025902"/>
          </a:xfrm>
          <a:prstGeom prst="rect">
            <a:avLst/>
          </a:prstGeom>
          <a:noFill/>
          <a:extLst>
            <a:ext uri="{909E8E84-426E-40DD-AFC4-6F175D3DCCD1}">
              <a14:hiddenFill xmlns:a14="http://schemas.microsoft.com/office/drawing/2010/main">
                <a:solidFill>
                  <a:srgbClr val="FFFFFF"/>
                </a:solidFill>
              </a14:hiddenFill>
            </a:ext>
          </a:extLst>
        </p:spPr>
      </p:pic>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rtl="0">
              <a:defRPr/>
            </a:pPr>
            <a:r>
              <a:rPr lang="tr" sz="1200" b="1" i="0" u="none" baseline="0">
                <a:solidFill>
                  <a:srgbClr val="FFFFFF"/>
                </a:solidFill>
                <a:latin typeface="Verdana" charset="0"/>
                <a:cs typeface="Verdana" charset="0"/>
              </a:rPr>
              <a:t>www.coe.int/cybercrime</a:t>
            </a:r>
            <a:endParaRPr lang="tr" sz="1200" dirty="0"/>
          </a:p>
        </p:txBody>
      </p:sp>
    </p:spTree>
    <p:extLst>
      <p:ext uri="{BB962C8B-B14F-4D97-AF65-F5344CB8AC3E}">
        <p14:creationId xmlns:p14="http://schemas.microsoft.com/office/powerpoint/2010/main" val="3636788912"/>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3200" b="0" i="0" u="none" baseline="0">
                <a:solidFill>
                  <a:schemeClr val="bg1"/>
                </a:solidFill>
                <a:latin typeface="Verdana" charset="0"/>
                <a:cs typeface="Verdana" charset="0"/>
              </a:rPr>
              <a:t>Kimlik avı</a:t>
            </a:r>
            <a:endParaRPr lang="tr" sz="2000" dirty="0">
              <a:solidFill>
                <a:schemeClr val="bg1"/>
              </a:solidFill>
              <a:latin typeface="Verdana" charset="0"/>
              <a:cs typeface="Verdana" charset="0"/>
            </a:endParaRPr>
          </a:p>
        </p:txBody>
      </p:sp>
      <p:pic>
        <p:nvPicPr>
          <p:cNvPr id="14" name="Content Placeholder 4">
            <a:extLst>
              <a:ext uri="{FF2B5EF4-FFF2-40B4-BE49-F238E27FC236}">
                <a16:creationId xmlns:a16="http://schemas.microsoft.com/office/drawing/2014/main" id="{5F4B612E-8548-4584-877D-0B796AD7061F}"/>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47638" y="1484784"/>
            <a:ext cx="8848725" cy="4104456"/>
          </a:xfrm>
          <a:prstGeom prst="rect">
            <a:avLst/>
          </a:prstGeom>
          <a:noFill/>
          <a:ln>
            <a:solidFill>
              <a:schemeClr val="accent1"/>
            </a:solidFill>
            <a:miter lim="800000"/>
            <a:headEnd/>
            <a:tailEnd/>
          </a:ln>
          <a:extLst>
            <a:ext uri="{909E8E84-426E-40DD-AFC4-6F175D3DCCD1}">
              <a14:hiddenFill xmlns:a14="http://schemas.microsoft.com/office/drawing/2010/main">
                <a:solidFill>
                  <a:srgbClr val="FFFFFF"/>
                </a:solidFill>
              </a14:hiddenFill>
            </a:ext>
          </a:extLst>
        </p:spPr>
      </p:pic>
      <p:pic>
        <p:nvPicPr>
          <p:cNvPr id="15" name="Picture 14">
            <a:extLst>
              <a:ext uri="{FF2B5EF4-FFF2-40B4-BE49-F238E27FC236}">
                <a16:creationId xmlns:a16="http://schemas.microsoft.com/office/drawing/2014/main" id="{EF23AC8D-7607-4B3A-A987-C7217BB3B097}"/>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465263" y="1876425"/>
            <a:ext cx="6213475" cy="668338"/>
          </a:xfrm>
          <a:prstGeom prst="rect">
            <a:avLst/>
          </a:prstGeom>
          <a:noFill/>
          <a:ln w="38100">
            <a:solidFill>
              <a:srgbClr val="FF0000"/>
            </a:solidFill>
            <a:miter lim="800000"/>
            <a:headEnd/>
            <a:tailEnd/>
          </a:ln>
          <a:extLst>
            <a:ext uri="{909E8E84-426E-40DD-AFC4-6F175D3DCCD1}">
              <a14:hiddenFill xmlns:a14="http://schemas.microsoft.com/office/drawing/2010/main">
                <a:solidFill>
                  <a:srgbClr val="FFFFFF"/>
                </a:solidFill>
              </a14:hiddenFill>
            </a:ext>
          </a:extLst>
        </p:spPr>
      </p:pic>
      <p:sp>
        <p:nvSpPr>
          <p:cNvPr id="3" name="Rectangle 2">
            <a:extLst>
              <a:ext uri="{FF2B5EF4-FFF2-40B4-BE49-F238E27FC236}">
                <a16:creationId xmlns:a16="http://schemas.microsoft.com/office/drawing/2014/main" id="{B77E2DB5-B886-449D-A783-8CA477B3C9E2}"/>
              </a:ext>
            </a:extLst>
          </p:cNvPr>
          <p:cNvSpPr/>
          <p:nvPr/>
        </p:nvSpPr>
        <p:spPr>
          <a:xfrm>
            <a:off x="323528" y="2060848"/>
            <a:ext cx="792088" cy="14401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tr"/>
          </a:p>
        </p:txBody>
      </p:sp>
      <p:pic>
        <p:nvPicPr>
          <p:cNvPr id="16" name="Picture 15">
            <a:extLst>
              <a:ext uri="{FF2B5EF4-FFF2-40B4-BE49-F238E27FC236}">
                <a16:creationId xmlns:a16="http://schemas.microsoft.com/office/drawing/2014/main" id="{CD1A5597-91F9-491C-8C2B-04F8640BA259}"/>
              </a:ext>
            </a:extLst>
          </p:cNvPr>
          <p:cNvPicPr>
            <a:picLocks noChangeAspect="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7788" y="2700338"/>
            <a:ext cx="8988425" cy="349250"/>
          </a:xfrm>
          <a:prstGeom prst="rect">
            <a:avLst/>
          </a:prstGeom>
          <a:noFill/>
          <a:ln w="38100">
            <a:solidFill>
              <a:srgbClr val="FF0000"/>
            </a:solidFill>
            <a:miter lim="800000"/>
            <a:headEnd/>
            <a:tailEnd/>
          </a:ln>
          <a:extLst>
            <a:ext uri="{909E8E84-426E-40DD-AFC4-6F175D3DCCD1}">
              <a14:hiddenFill xmlns:a14="http://schemas.microsoft.com/office/drawing/2010/main">
                <a:solidFill>
                  <a:srgbClr val="FFFFFF"/>
                </a:solidFill>
              </a14:hiddenFill>
            </a:ext>
          </a:extLst>
        </p:spPr>
      </p:pic>
      <p:pic>
        <p:nvPicPr>
          <p:cNvPr id="17" name="Picture 16">
            <a:extLst>
              <a:ext uri="{FF2B5EF4-FFF2-40B4-BE49-F238E27FC236}">
                <a16:creationId xmlns:a16="http://schemas.microsoft.com/office/drawing/2014/main" id="{F9ED2870-6CFE-4FA0-A815-A5A4A7637544}"/>
              </a:ext>
            </a:extLst>
          </p:cNvPr>
          <p:cNvPicPr>
            <a:picLocks noChangeAspect="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1728788" y="3205163"/>
            <a:ext cx="5686425" cy="509587"/>
          </a:xfrm>
          <a:prstGeom prst="rect">
            <a:avLst/>
          </a:prstGeom>
          <a:noFill/>
          <a:ln w="38100">
            <a:solidFill>
              <a:srgbClr val="FF0000"/>
            </a:solidFill>
            <a:miter lim="800000"/>
            <a:headEnd/>
            <a:tailEnd/>
          </a:ln>
          <a:extLst>
            <a:ext uri="{909E8E84-426E-40DD-AFC4-6F175D3DCCD1}">
              <a14:hiddenFill xmlns:a14="http://schemas.microsoft.com/office/drawing/2010/main">
                <a:solidFill>
                  <a:srgbClr val="FFFFFF"/>
                </a:solidFill>
              </a14:hiddenFill>
            </a:ext>
          </a:extLst>
        </p:spPr>
      </p:pic>
      <p:pic>
        <p:nvPicPr>
          <p:cNvPr id="18" name="Picture 17">
            <a:extLst>
              <a:ext uri="{FF2B5EF4-FFF2-40B4-BE49-F238E27FC236}">
                <a16:creationId xmlns:a16="http://schemas.microsoft.com/office/drawing/2014/main" id="{88C761F2-10D2-46D2-BCC0-790426C8D03C}"/>
              </a:ext>
            </a:extLst>
          </p:cNvPr>
          <p:cNvPicPr>
            <a:picLocks noChangeAspect="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2540000" y="3868738"/>
            <a:ext cx="4064000" cy="511175"/>
          </a:xfrm>
          <a:prstGeom prst="rect">
            <a:avLst/>
          </a:prstGeom>
          <a:noFill/>
          <a:ln w="38100">
            <a:solidFill>
              <a:srgbClr val="FF0000"/>
            </a:solidFill>
            <a:miter lim="800000"/>
            <a:headEnd/>
            <a:tailEnd/>
          </a:ln>
          <a:extLst>
            <a:ext uri="{909E8E84-426E-40DD-AFC4-6F175D3DCCD1}">
              <a14:hiddenFill xmlns:a14="http://schemas.microsoft.com/office/drawing/2010/main">
                <a:solidFill>
                  <a:srgbClr val="FFFFFF"/>
                </a:solidFill>
              </a14:hiddenFill>
            </a:ext>
          </a:extLst>
        </p:spPr>
      </p:pic>
      <p:pic>
        <p:nvPicPr>
          <p:cNvPr id="19" name="Picture 18">
            <a:extLst>
              <a:ext uri="{FF2B5EF4-FFF2-40B4-BE49-F238E27FC236}">
                <a16:creationId xmlns:a16="http://schemas.microsoft.com/office/drawing/2014/main" id="{5553CEDB-8C6B-417C-88D5-DD94A234FEDC}"/>
              </a:ext>
            </a:extLst>
          </p:cNvPr>
          <p:cNvPicPr>
            <a:picLocks noChangeAspect="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77788" y="4533900"/>
            <a:ext cx="8988425" cy="427038"/>
          </a:xfrm>
          <a:prstGeom prst="rect">
            <a:avLst/>
          </a:prstGeom>
          <a:noFill/>
          <a:ln w="38100">
            <a:solidFill>
              <a:srgbClr val="FF0000"/>
            </a:solidFill>
            <a:miter lim="800000"/>
            <a:headEnd/>
            <a:tailEnd/>
          </a:ln>
          <a:extLst>
            <a:ext uri="{909E8E84-426E-40DD-AFC4-6F175D3DCCD1}">
              <a14:hiddenFill xmlns:a14="http://schemas.microsoft.com/office/drawing/2010/main">
                <a:solidFill>
                  <a:srgbClr val="FFFFFF"/>
                </a:solidFill>
              </a14:hiddenFill>
            </a:ext>
          </a:extLst>
        </p:spPr>
      </p:pic>
      <p:pic>
        <p:nvPicPr>
          <p:cNvPr id="21" name="Picture 20">
            <a:extLst>
              <a:ext uri="{FF2B5EF4-FFF2-40B4-BE49-F238E27FC236}">
                <a16:creationId xmlns:a16="http://schemas.microsoft.com/office/drawing/2014/main" id="{FF6CB220-2F8A-408A-9780-687B6D75F40D}"/>
              </a:ext>
            </a:extLst>
          </p:cNvPr>
          <p:cNvPicPr>
            <a:picLocks noChangeAspect="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4203700" y="5111750"/>
            <a:ext cx="4311650" cy="427038"/>
          </a:xfrm>
          <a:prstGeom prst="rect">
            <a:avLst/>
          </a:prstGeom>
          <a:noFill/>
          <a:ln w="38100">
            <a:solidFill>
              <a:srgbClr val="FF0000"/>
            </a:solidFill>
            <a:miter lim="800000"/>
            <a:headEnd/>
            <a:tailEnd/>
          </a:ln>
          <a:extLst>
            <a:ext uri="{909E8E84-426E-40DD-AFC4-6F175D3DCCD1}">
              <a14:hiddenFill xmlns:a14="http://schemas.microsoft.com/office/drawing/2010/main">
                <a:solidFill>
                  <a:srgbClr val="FFFFFF"/>
                </a:solidFill>
              </a14:hiddenFill>
            </a:ext>
          </a:extLst>
        </p:spPr>
      </p:pic>
      <p:pic>
        <p:nvPicPr>
          <p:cNvPr id="20" name="Picture 19">
            <a:extLst>
              <a:ext uri="{FF2B5EF4-FFF2-40B4-BE49-F238E27FC236}">
                <a16:creationId xmlns:a16="http://schemas.microsoft.com/office/drawing/2014/main" id="{98CCF7F5-17BC-46D9-97C7-0E6259F64C26}"/>
              </a:ext>
            </a:extLst>
          </p:cNvPr>
          <p:cNvPicPr>
            <a:picLocks noChangeAspect="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628650" y="5153025"/>
            <a:ext cx="3079750" cy="373063"/>
          </a:xfrm>
          <a:prstGeom prst="rect">
            <a:avLst/>
          </a:prstGeom>
          <a:noFill/>
          <a:ln w="38100">
            <a:solidFill>
              <a:srgbClr val="FF0000"/>
            </a:solidFill>
            <a:miter lim="800000"/>
            <a:headEnd/>
            <a:tailEnd/>
          </a:ln>
          <a:extLst>
            <a:ext uri="{909E8E84-426E-40DD-AFC4-6F175D3DCCD1}">
              <a14:hiddenFill xmlns:a14="http://schemas.microsoft.com/office/drawing/2010/main">
                <a:solidFill>
                  <a:srgbClr val="FFFFFF"/>
                </a:solidFill>
              </a14:hiddenFill>
            </a:ext>
          </a:extLst>
        </p:spPr>
      </p:pic>
      <p:pic>
        <p:nvPicPr>
          <p:cNvPr id="4098" name="Picture 2" descr="Off the hook: 6 Tips to avoid Phishing scams">
            <a:extLst>
              <a:ext uri="{FF2B5EF4-FFF2-40B4-BE49-F238E27FC236}">
                <a16:creationId xmlns:a16="http://schemas.microsoft.com/office/drawing/2014/main" id="{DF498DD1-A25E-441A-AEC0-EB1ACCD6E8A5}"/>
              </a:ext>
            </a:extLst>
          </p:cNvPr>
          <p:cNvPicPr>
            <a:picLocks noChangeAspect="1" noChangeArrowheads="1"/>
          </p:cNvPicPr>
          <p:nvPr/>
        </p:nvPicPr>
        <p:blipFill rotWithShape="1">
          <a:blip r:embed="rId12" cstate="print">
            <a:extLst>
              <a:ext uri="{28A0092B-C50C-407E-A947-70E740481C1C}">
                <a14:useLocalDpi xmlns:a14="http://schemas.microsoft.com/office/drawing/2010/main" val="0"/>
              </a:ext>
            </a:extLst>
          </a:blip>
          <a:srcRect l="20719" r="23380" b="20102"/>
          <a:stretch/>
        </p:blipFill>
        <p:spPr bwMode="auto">
          <a:xfrm>
            <a:off x="7884368" y="5494829"/>
            <a:ext cx="1151682" cy="1025902"/>
          </a:xfrm>
          <a:prstGeom prst="rect">
            <a:avLst/>
          </a:prstGeom>
          <a:noFill/>
          <a:extLst>
            <a:ext uri="{909E8E84-426E-40DD-AFC4-6F175D3DCCD1}">
              <a14:hiddenFill xmlns:a14="http://schemas.microsoft.com/office/drawing/2010/main">
                <a:solidFill>
                  <a:srgbClr val="FFFFFF"/>
                </a:solidFill>
              </a14:hiddenFill>
            </a:ext>
          </a:extLst>
        </p:spPr>
      </p:pic>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rtl="0">
              <a:defRPr/>
            </a:pPr>
            <a:r>
              <a:rPr lang="tr" sz="1200" b="1" i="0" u="none" baseline="0">
                <a:solidFill>
                  <a:srgbClr val="FFFFFF"/>
                </a:solidFill>
                <a:latin typeface="Verdana" charset="0"/>
                <a:cs typeface="Verdana" charset="0"/>
              </a:rPr>
              <a:t>www.coe.int/cybercrime</a:t>
            </a:r>
            <a:endParaRPr lang="tr" sz="1200" dirty="0"/>
          </a:p>
        </p:txBody>
      </p:sp>
    </p:spTree>
    <p:extLst>
      <p:ext uri="{BB962C8B-B14F-4D97-AF65-F5344CB8AC3E}">
        <p14:creationId xmlns:p14="http://schemas.microsoft.com/office/powerpoint/2010/main" val="32447153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9"/>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0"/>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2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3200" b="0" i="0" u="none" baseline="0">
                <a:solidFill>
                  <a:schemeClr val="bg1"/>
                </a:solidFill>
                <a:latin typeface="Verdana" charset="0"/>
                <a:cs typeface="Verdana" charset="0"/>
              </a:rPr>
              <a:t>Kimlik avı türleri</a:t>
            </a:r>
            <a:endParaRPr lang="tr" sz="2000" dirty="0">
              <a:solidFill>
                <a:schemeClr val="bg1"/>
              </a:solidFill>
              <a:latin typeface="Verdana" charset="0"/>
              <a:cs typeface="Verdana" charset="0"/>
            </a:endParaRP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51520" y="1270001"/>
            <a:ext cx="8892480" cy="5183335"/>
          </a:xfrm>
        </p:spPr>
        <p:txBody>
          <a:bodyPr/>
          <a:lstStyle/>
          <a:p>
            <a:pPr algn="l" rtl="0" eaLnBrk="1" hangingPunct="1">
              <a:lnSpc>
                <a:spcPct val="90000"/>
              </a:lnSpc>
            </a:pPr>
            <a:r>
              <a:rPr lang="tr" b="1" i="0" u="none" baseline="0">
                <a:solidFill>
                  <a:srgbClr val="0070C0"/>
                </a:solidFill>
              </a:rPr>
              <a:t>Zıpkınla avlanma </a:t>
            </a:r>
            <a:r>
              <a:rPr lang="tr" b="0" i="0" u="none" baseline="0"/>
              <a:t>- </a:t>
            </a:r>
            <a:r>
              <a:rPr lang="tr" sz="2400" b="0" i="0" u="none" baseline="0"/>
              <a:t>Bir kurum içindeki belirli kişi ve gruplar hedef alınır.</a:t>
            </a:r>
          </a:p>
          <a:p>
            <a:pPr algn="l" rtl="0" eaLnBrk="1" hangingPunct="1">
              <a:lnSpc>
                <a:spcPct val="90000"/>
              </a:lnSpc>
            </a:pPr>
            <a:r>
              <a:rPr lang="tr" b="1" i="0" u="none" baseline="0">
                <a:solidFill>
                  <a:srgbClr val="0070C0"/>
                </a:solidFill>
              </a:rPr>
              <a:t>Balina avı</a:t>
            </a:r>
            <a:r>
              <a:rPr lang="tr" b="0" i="0" u="none" baseline="0"/>
              <a:t> - </a:t>
            </a:r>
            <a:r>
              <a:rPr lang="tr" sz="2400" b="0" i="0" u="none" baseline="0"/>
              <a:t>Bir kurum içindeki belirli üst düzey kişilere kimlik avı e-postaları gönderilir.</a:t>
            </a:r>
          </a:p>
          <a:p>
            <a:pPr algn="l" rtl="0" eaLnBrk="1" hangingPunct="1">
              <a:lnSpc>
                <a:spcPct val="90000"/>
              </a:lnSpc>
            </a:pPr>
            <a:r>
              <a:rPr lang="tr" b="1" i="0" u="none" baseline="0">
                <a:solidFill>
                  <a:srgbClr val="0070C0"/>
                </a:solidFill>
              </a:rPr>
              <a:t>Sesli avlanma</a:t>
            </a:r>
            <a:r>
              <a:rPr lang="tr" b="0" i="0" u="none" baseline="0"/>
              <a:t> - </a:t>
            </a:r>
            <a:r>
              <a:rPr lang="tr" sz="2400" b="0" i="0" u="none" baseline="0"/>
              <a:t>Bilgi elde etmek için VOIP üzerinden telefon aramaları yapılır.</a:t>
            </a:r>
          </a:p>
          <a:p>
            <a:pPr algn="l" rtl="0" eaLnBrk="1" hangingPunct="1">
              <a:lnSpc>
                <a:spcPct val="90000"/>
              </a:lnSpc>
            </a:pPr>
            <a:r>
              <a:rPr lang="tr" b="1" i="0" u="none" baseline="0">
                <a:solidFill>
                  <a:srgbClr val="0070C0"/>
                </a:solidFill>
              </a:rPr>
              <a:t>Yönlendirmeli avlanma</a:t>
            </a:r>
            <a:r>
              <a:rPr lang="tr" b="0" i="0" u="none" baseline="0"/>
              <a:t> - </a:t>
            </a:r>
            <a:r>
              <a:rPr lang="tr" sz="2400" b="0" i="0" u="none" baseline="0"/>
              <a:t>Gerçek gibi görünen sahte bir İnternet sitesine yönlendirme yapılır.</a:t>
            </a:r>
          </a:p>
        </p:txBody>
      </p:sp>
      <p:pic>
        <p:nvPicPr>
          <p:cNvPr id="3" name="Picture 2" descr="Off the hook: 6 Tips to avoid Phishing scams">
            <a:extLst>
              <a:ext uri="{FF2B5EF4-FFF2-40B4-BE49-F238E27FC236}">
                <a16:creationId xmlns:a16="http://schemas.microsoft.com/office/drawing/2014/main" id="{B1977995-43A3-4377-9057-9B7FD64F9E88}"/>
              </a:ext>
            </a:extLst>
          </p:cNvPr>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20719" r="23380" b="20102"/>
          <a:stretch/>
        </p:blipFill>
        <p:spPr bwMode="auto">
          <a:xfrm>
            <a:off x="7884368" y="5494829"/>
            <a:ext cx="1151682" cy="1025902"/>
          </a:xfrm>
          <a:prstGeom prst="rect">
            <a:avLst/>
          </a:prstGeom>
          <a:noFill/>
          <a:extLst>
            <a:ext uri="{909E8E84-426E-40DD-AFC4-6F175D3DCCD1}">
              <a14:hiddenFill xmlns:a14="http://schemas.microsoft.com/office/drawing/2010/main">
                <a:solidFill>
                  <a:srgbClr val="FFFFFF"/>
                </a:solidFill>
              </a14:hiddenFill>
            </a:ext>
          </a:extLst>
        </p:spPr>
      </p:pic>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rtl="0">
              <a:defRPr/>
            </a:pPr>
            <a:r>
              <a:rPr lang="tr" sz="1200" b="1" i="0" u="none" baseline="0">
                <a:solidFill>
                  <a:srgbClr val="FFFFFF"/>
                </a:solidFill>
                <a:latin typeface="Verdana" charset="0"/>
                <a:cs typeface="Verdana" charset="0"/>
              </a:rPr>
              <a:t>www.coe.int/cybercrime</a:t>
            </a:r>
            <a:endParaRPr lang="tr" sz="1200" dirty="0"/>
          </a:p>
        </p:txBody>
      </p:sp>
    </p:spTree>
    <p:extLst>
      <p:ext uri="{BB962C8B-B14F-4D97-AF65-F5344CB8AC3E}">
        <p14:creationId xmlns:p14="http://schemas.microsoft.com/office/powerpoint/2010/main" val="34391880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3200" b="0" i="0" u="none" baseline="0">
                <a:solidFill>
                  <a:schemeClr val="bg1"/>
                </a:solidFill>
                <a:latin typeface="Verdana" charset="0"/>
                <a:cs typeface="Verdana" charset="0"/>
              </a:rPr>
              <a:t>Diğer saldırı türleri</a:t>
            </a:r>
            <a:endParaRPr lang="tr" sz="2000" dirty="0">
              <a:solidFill>
                <a:schemeClr val="bg1"/>
              </a:solidFill>
              <a:latin typeface="Verdana" charset="0"/>
              <a:cs typeface="Verdana" charset="0"/>
            </a:endParaRP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107504" y="1270001"/>
            <a:ext cx="9036496" cy="5183335"/>
          </a:xfrm>
        </p:spPr>
        <p:txBody>
          <a:bodyPr/>
          <a:lstStyle/>
          <a:p>
            <a:pPr marL="571500" indent="-457200" algn="l" rtl="0">
              <a:defRPr/>
            </a:pPr>
            <a:r>
              <a:rPr lang="tr" b="1" i="0" u="none" baseline="0">
                <a:solidFill>
                  <a:srgbClr val="0070C0"/>
                </a:solidFill>
              </a:rPr>
              <a:t>Ayrıcalık Yükseltme </a:t>
            </a:r>
            <a:r>
              <a:rPr lang="tr" b="0" i="0" u="none" baseline="0"/>
              <a:t>- </a:t>
            </a:r>
            <a:r>
              <a:rPr lang="tr" sz="2400" b="0" i="0" u="none" baseline="0"/>
              <a:t>Erişim bilgilerini elde eden korsan, yönetici yetkileri kazanır.</a:t>
            </a:r>
          </a:p>
          <a:p>
            <a:pPr marL="571500" indent="-457200" algn="l" rtl="0">
              <a:defRPr/>
            </a:pPr>
            <a:r>
              <a:rPr lang="tr" b="1" i="0" u="none" baseline="0">
                <a:solidFill>
                  <a:srgbClr val="0070C0"/>
                </a:solidFill>
              </a:rPr>
              <a:t>DNS Zehirleme</a:t>
            </a:r>
            <a:r>
              <a:rPr lang="tr" b="0" i="0" u="none" baseline="0"/>
              <a:t>- </a:t>
            </a:r>
            <a:r>
              <a:rPr lang="tr" sz="2400" b="0" i="0" u="none" baseline="0"/>
              <a:t>Ağ taleplerini sitelerin sahte kopyalarına yönlendirmek için yerel DNS ayarları değiştirilir.</a:t>
            </a:r>
          </a:p>
          <a:p>
            <a:pPr marL="571500" indent="-457200" algn="l" rtl="0">
              <a:defRPr/>
            </a:pPr>
            <a:r>
              <a:rPr lang="tr" b="1" i="0" u="none" baseline="0">
                <a:solidFill>
                  <a:srgbClr val="0070C0"/>
                </a:solidFill>
              </a:rPr>
              <a:t>ARP Zehirleme</a:t>
            </a:r>
            <a:r>
              <a:rPr lang="tr" b="0" i="0" u="none" baseline="0"/>
              <a:t>- </a:t>
            </a:r>
            <a:r>
              <a:rPr lang="tr" sz="2400" b="0" i="0" u="none" baseline="0"/>
              <a:t>(Adres Çözünürlük Protokolü) ARP belleğinin zehirlenerek trafiğin saldırganların makinesi üzerinden akmasının sağlandığı ortadaki adam saldırısı.</a:t>
            </a:r>
          </a:p>
        </p:txBody>
      </p:sp>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rtl="0">
              <a:defRPr/>
            </a:pPr>
            <a:r>
              <a:rPr lang="tr" sz="1200" b="1" i="0" u="none" baseline="0">
                <a:solidFill>
                  <a:srgbClr val="FFFFFF"/>
                </a:solidFill>
                <a:latin typeface="Verdana" charset="0"/>
                <a:cs typeface="Verdana" charset="0"/>
              </a:rPr>
              <a:t>www.coe.int/cybercrime</a:t>
            </a:r>
            <a:endParaRPr lang="tr" sz="1200" dirty="0"/>
          </a:p>
        </p:txBody>
      </p:sp>
    </p:spTree>
    <p:extLst>
      <p:ext uri="{BB962C8B-B14F-4D97-AF65-F5344CB8AC3E}">
        <p14:creationId xmlns:p14="http://schemas.microsoft.com/office/powerpoint/2010/main" val="23579952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3200" b="0" i="0" u="none" baseline="0">
                <a:solidFill>
                  <a:schemeClr val="bg1"/>
                </a:solidFill>
                <a:latin typeface="Verdana" charset="0"/>
                <a:cs typeface="Verdana" charset="0"/>
              </a:rPr>
              <a:t>Zararlı yazılımlar</a:t>
            </a:r>
            <a:endParaRPr lang="tr" sz="2000" dirty="0">
              <a:solidFill>
                <a:schemeClr val="bg1"/>
              </a:solidFill>
              <a:latin typeface="Verdana" charset="0"/>
              <a:cs typeface="Verdana" charset="0"/>
            </a:endParaRP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51520" y="1270001"/>
            <a:ext cx="8892480" cy="5183335"/>
          </a:xfrm>
        </p:spPr>
        <p:txBody>
          <a:bodyPr/>
          <a:lstStyle/>
          <a:p>
            <a:pPr marL="114300" indent="0" algn="l" rtl="0">
              <a:buNone/>
              <a:defRPr/>
            </a:pPr>
            <a:r>
              <a:rPr lang="tr" b="1" i="0" u="none" baseline="0" dirty="0">
                <a:solidFill>
                  <a:srgbClr val="0070C0"/>
                </a:solidFill>
              </a:rPr>
              <a:t>Mal</a:t>
            </a:r>
            <a:r>
              <a:rPr lang="tr" b="0" i="0" u="none" baseline="0" dirty="0"/>
              <a:t>icious Soft</a:t>
            </a:r>
            <a:r>
              <a:rPr lang="tr" b="1" i="0" u="none" baseline="0" dirty="0">
                <a:solidFill>
                  <a:srgbClr val="0070C0"/>
                </a:solidFill>
              </a:rPr>
              <a:t>ware</a:t>
            </a:r>
          </a:p>
          <a:p>
            <a:pPr algn="l" rtl="0" eaLnBrk="1" hangingPunct="1">
              <a:lnSpc>
                <a:spcPct val="90000"/>
              </a:lnSpc>
            </a:pPr>
            <a:r>
              <a:rPr lang="tr" b="0" i="0" u="none" baseline="0" dirty="0"/>
              <a:t>Bir bilgisayar sistemine, sahibinin izni olmadan erişim sağlamak veya gizliliğini ihlal etmek amacıyla tasarlanırlar.</a:t>
            </a:r>
          </a:p>
        </p:txBody>
      </p:sp>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rtl="0">
              <a:defRPr/>
            </a:pPr>
            <a:r>
              <a:rPr lang="tr" sz="1200" b="1" i="0" u="none" baseline="0">
                <a:solidFill>
                  <a:srgbClr val="FFFFFF"/>
                </a:solidFill>
                <a:latin typeface="Verdana" charset="0"/>
                <a:cs typeface="Verdana" charset="0"/>
              </a:rPr>
              <a:t>www.coe.int/cybercrime</a:t>
            </a:r>
            <a:endParaRPr lang="tr" sz="1200" dirty="0"/>
          </a:p>
        </p:txBody>
      </p:sp>
      <p:pic>
        <p:nvPicPr>
          <p:cNvPr id="8" name="7 Resim"/>
          <p:cNvPicPr/>
          <p:nvPr/>
        </p:nvPicPr>
        <p:blipFill>
          <a:blip r:embed="rId4" cstate="print"/>
          <a:srcRect/>
          <a:stretch>
            <a:fillRect/>
          </a:stretch>
        </p:blipFill>
        <p:spPr bwMode="auto">
          <a:xfrm>
            <a:off x="1691680" y="3284984"/>
            <a:ext cx="5904656" cy="3251443"/>
          </a:xfrm>
          <a:prstGeom prst="rect">
            <a:avLst/>
          </a:prstGeom>
          <a:noFill/>
          <a:ln w="9525">
            <a:noFill/>
            <a:miter lim="800000"/>
            <a:headEnd/>
            <a:tailEnd/>
          </a:ln>
        </p:spPr>
      </p:pic>
    </p:spTree>
    <p:extLst>
      <p:ext uri="{BB962C8B-B14F-4D97-AF65-F5344CB8AC3E}">
        <p14:creationId xmlns:p14="http://schemas.microsoft.com/office/powerpoint/2010/main" val="21381368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3200" b="0" i="0" u="none" baseline="0">
                <a:solidFill>
                  <a:schemeClr val="bg1"/>
                </a:solidFill>
                <a:latin typeface="Verdana" charset="0"/>
                <a:cs typeface="Verdana" charset="0"/>
              </a:rPr>
              <a:t>İnternet</a:t>
            </a:r>
            <a:endParaRPr lang="tr" sz="2000" dirty="0">
              <a:solidFill>
                <a:schemeClr val="bg1"/>
              </a:solidFill>
              <a:latin typeface="Verdana" charset="0"/>
              <a:cs typeface="Verdana" charset="0"/>
            </a:endParaRP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51520" y="1270001"/>
            <a:ext cx="8640960" cy="5040311"/>
          </a:xfrm>
        </p:spPr>
        <p:txBody>
          <a:bodyPr/>
          <a:lstStyle/>
          <a:p>
            <a:pPr marL="0" indent="0" algn="l" rtl="0" eaLnBrk="1" hangingPunct="1">
              <a:buNone/>
            </a:pPr>
            <a:r>
              <a:rPr lang="tr" b="0" i="0" u="none" baseline="0" dirty="0"/>
              <a:t>Tüm bunların sorunu mu?</a:t>
            </a:r>
          </a:p>
          <a:p>
            <a:pPr algn="l" rtl="0" eaLnBrk="1" hangingPunct="1"/>
            <a:r>
              <a:rPr lang="tr" b="0" i="0" u="none" baseline="0" dirty="0"/>
              <a:t>İnternet suçlulara daha fazla fırsat veriyor</a:t>
            </a:r>
          </a:p>
          <a:p>
            <a:pPr lvl="1" algn="l" rtl="0" eaLnBrk="1" hangingPunct="1"/>
            <a:r>
              <a:rPr lang="tr" b="0" i="0" u="none" baseline="0" dirty="0"/>
              <a:t>Suçlar uzaktan işlenebiliyor</a:t>
            </a:r>
          </a:p>
          <a:p>
            <a:pPr lvl="1" algn="l" rtl="0" eaLnBrk="1" hangingPunct="1"/>
            <a:r>
              <a:rPr lang="tr" b="0" i="0" u="none" baseline="0" dirty="0"/>
              <a:t>Deliller uçucu*</a:t>
            </a:r>
          </a:p>
          <a:p>
            <a:pPr lvl="1" algn="l" rtl="0" eaLnBrk="1" hangingPunct="1"/>
            <a:r>
              <a:rPr lang="tr" b="0" i="0" u="none" baseline="0" dirty="0"/>
              <a:t>Ulusal kolluk kuvvetleri coğrafyaya göre yönetiliyor </a:t>
            </a:r>
          </a:p>
        </p:txBody>
      </p:sp>
      <p:sp>
        <p:nvSpPr>
          <p:cNvPr id="14" name="TextBox 13">
            <a:extLst>
              <a:ext uri="{FF2B5EF4-FFF2-40B4-BE49-F238E27FC236}">
                <a16:creationId xmlns:a16="http://schemas.microsoft.com/office/drawing/2014/main" id="{64302D4D-6AB3-41B2-A892-4F6A15D543D3}"/>
              </a:ext>
            </a:extLst>
          </p:cNvPr>
          <p:cNvSpPr txBox="1"/>
          <p:nvPr/>
        </p:nvSpPr>
        <p:spPr>
          <a:xfrm>
            <a:off x="1752304" y="2376506"/>
            <a:ext cx="5639392" cy="2554545"/>
          </a:xfrm>
          <a:prstGeom prst="rect">
            <a:avLst/>
          </a:prstGeom>
          <a:solidFill>
            <a:srgbClr val="F08A34"/>
          </a:solidFill>
        </p:spPr>
        <p:txBody>
          <a:bodyPr wrap="square" rtlCol="0">
            <a:spAutoFit/>
          </a:bodyPr>
          <a:lstStyle/>
          <a:p>
            <a:pPr algn="ctr" rtl="0"/>
            <a:r>
              <a:rPr lang="tr" sz="4000" b="0" i="0" u="none" baseline="0" dirty="0">
                <a:solidFill>
                  <a:schemeClr val="bg1"/>
                </a:solidFill>
                <a:latin typeface="+mj-lt"/>
              </a:rPr>
              <a:t>Hızlı karşılıklı adli yardım, siber suçlarla mücadelede güncel bir olgu </a:t>
            </a:r>
          </a:p>
        </p:txBody>
      </p:sp>
      <p:sp>
        <p:nvSpPr>
          <p:cNvPr id="8" name="Content Placeholder 1">
            <a:extLst>
              <a:ext uri="{FF2B5EF4-FFF2-40B4-BE49-F238E27FC236}">
                <a16:creationId xmlns:a16="http://schemas.microsoft.com/office/drawing/2014/main" id="{CFBBC59A-B2C5-40B0-A6F4-B33B9E9CA788}"/>
              </a:ext>
            </a:extLst>
          </p:cNvPr>
          <p:cNvSpPr txBox="1">
            <a:spLocks/>
          </p:cNvSpPr>
          <p:nvPr/>
        </p:nvSpPr>
        <p:spPr bwMode="auto">
          <a:xfrm>
            <a:off x="253772" y="4005188"/>
            <a:ext cx="5458926" cy="25201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S PGothic" pitchFamily="34" charset="-128"/>
                <a:cs typeface="MS PGothic" charset="0"/>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S PGothic" pitchFamily="34" charset="-128"/>
                <a:cs typeface="MS PGothic" charset="0"/>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S PGothic" pitchFamily="34" charset="-128"/>
                <a:cs typeface="MS PGothic" charset="0"/>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itchFamily="34" charset="-128"/>
                <a:cs typeface="MS PGothic" charset="0"/>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itchFamily="34" charset="-128"/>
                <a:cs typeface="MS PGothic"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lvl="1" algn="l" rtl="0" eaLnBrk="1" hangingPunct="1"/>
            <a:r>
              <a:rPr lang="tr" b="0" i="0" u="none" baseline="0"/>
              <a:t>Uluslararası yardım için uygun hukuki kanallar gerekiyor</a:t>
            </a:r>
          </a:p>
          <a:p>
            <a:pPr lvl="1" algn="l" rtl="0" eaLnBrk="1" hangingPunct="1"/>
            <a:r>
              <a:rPr lang="tr" b="0" i="0" u="none" baseline="0"/>
              <a:t>İşbirliği, farklı hukuki çerçevelere sahip farklı ülkeleri içerir</a:t>
            </a:r>
          </a:p>
        </p:txBody>
      </p:sp>
      <p:pic>
        <p:nvPicPr>
          <p:cNvPr id="13" name="Content Placeholder 10" descr="glowing-world-map-background-1280x960.jpg">
            <a:extLst>
              <a:ext uri="{FF2B5EF4-FFF2-40B4-BE49-F238E27FC236}">
                <a16:creationId xmlns:a16="http://schemas.microsoft.com/office/drawing/2014/main" id="{13065408-C13D-448B-A801-10BC1442EAF1}"/>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832489" y="4149080"/>
            <a:ext cx="3073673" cy="23077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rtl="0">
              <a:defRPr/>
            </a:pPr>
            <a:r>
              <a:rPr lang="tr" sz="1200" b="1" i="0" u="none" baseline="0">
                <a:solidFill>
                  <a:srgbClr val="FFFFFF"/>
                </a:solidFill>
                <a:latin typeface="Verdana" charset="0"/>
                <a:cs typeface="Verdana" charset="0"/>
              </a:rPr>
              <a:t>www.coe.int/cybercrime</a:t>
            </a:r>
            <a:endParaRPr lang="tr" sz="1200" dirty="0"/>
          </a:p>
        </p:txBody>
      </p:sp>
    </p:spTree>
    <p:extLst>
      <p:ext uri="{BB962C8B-B14F-4D97-AF65-F5344CB8AC3E}">
        <p14:creationId xmlns:p14="http://schemas.microsoft.com/office/powerpoint/2010/main" val="27701671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8">
                                            <p:txEl>
                                              <p:pRg st="0" end="0"/>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8">
                                            <p:txEl>
                                              <p:pRg st="1" end="1"/>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3200" b="0" i="0" u="none" baseline="0">
                <a:solidFill>
                  <a:schemeClr val="bg1"/>
                </a:solidFill>
                <a:latin typeface="Verdana" charset="0"/>
                <a:cs typeface="Verdana" charset="0"/>
              </a:rPr>
              <a:t>Virüsler</a:t>
            </a:r>
            <a:endParaRPr lang="tr" sz="2000" dirty="0">
              <a:solidFill>
                <a:schemeClr val="bg1"/>
              </a:solidFill>
              <a:latin typeface="Verdana" charset="0"/>
              <a:cs typeface="Verdana" charset="0"/>
            </a:endParaRP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51520" y="1270001"/>
            <a:ext cx="8892480" cy="5183335"/>
          </a:xfrm>
        </p:spPr>
        <p:txBody>
          <a:bodyPr/>
          <a:lstStyle/>
          <a:p>
            <a:pPr marL="0" indent="0" algn="l" rtl="0">
              <a:buNone/>
            </a:pPr>
            <a:r>
              <a:rPr lang="tr" b="0" i="0" u="none" baseline="0"/>
              <a:t>Kendini bir dosyadan diğerine kopyalayıp belirli bir sistemde kalma becerisine sahip yazılımlar</a:t>
            </a:r>
          </a:p>
          <a:p>
            <a:pPr lvl="1" algn="l" rtl="0"/>
            <a:r>
              <a:rPr lang="tr" b="0" i="0" u="none" baseline="0"/>
              <a:t>kullanıcısının/yöneticisinin izni (veya bilgisi) olmadan</a:t>
            </a:r>
          </a:p>
          <a:p>
            <a:pPr lvl="1" algn="l" rtl="0"/>
            <a:r>
              <a:rPr lang="tr" b="0" i="0" u="none" baseline="0"/>
              <a:t>bu sisteme zarar vermek amacıyla </a:t>
            </a:r>
          </a:p>
        </p:txBody>
      </p:sp>
      <p:pic>
        <p:nvPicPr>
          <p:cNvPr id="3" name="Picture 5" descr="C:\Users\B.Stam\Desktop\AV7-virus.jpg">
            <a:extLst>
              <a:ext uri="{FF2B5EF4-FFF2-40B4-BE49-F238E27FC236}">
                <a16:creationId xmlns:a16="http://schemas.microsoft.com/office/drawing/2014/main" id="{931F4001-E9CB-464F-8D4F-47ED9F03AA19}"/>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467688" y="3861048"/>
            <a:ext cx="4208623" cy="24709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rtl="0">
              <a:defRPr/>
            </a:pPr>
            <a:r>
              <a:rPr lang="tr" sz="1200" b="1" i="0" u="none" baseline="0">
                <a:solidFill>
                  <a:srgbClr val="FFFFFF"/>
                </a:solidFill>
                <a:latin typeface="Verdana" charset="0"/>
                <a:cs typeface="Verdana" charset="0"/>
              </a:rPr>
              <a:t>www.coe.int/cybercrime</a:t>
            </a:r>
            <a:endParaRPr lang="tr" sz="1200" dirty="0"/>
          </a:p>
        </p:txBody>
      </p:sp>
    </p:spTree>
    <p:extLst>
      <p:ext uri="{BB962C8B-B14F-4D97-AF65-F5344CB8AC3E}">
        <p14:creationId xmlns:p14="http://schemas.microsoft.com/office/powerpoint/2010/main" val="33248051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3200" b="0" i="0" u="none" baseline="0">
                <a:solidFill>
                  <a:schemeClr val="bg1"/>
                </a:solidFill>
                <a:latin typeface="Verdana" charset="0"/>
                <a:cs typeface="Verdana" charset="0"/>
              </a:rPr>
              <a:t>Truva atları</a:t>
            </a:r>
            <a:endParaRPr lang="tr" sz="2000" dirty="0">
              <a:solidFill>
                <a:schemeClr val="bg1"/>
              </a:solidFill>
              <a:latin typeface="Verdana" charset="0"/>
              <a:cs typeface="Verdana" charset="0"/>
            </a:endParaRP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51520" y="1270001"/>
            <a:ext cx="8892480" cy="5183335"/>
          </a:xfrm>
        </p:spPr>
        <p:txBody>
          <a:bodyPr/>
          <a:lstStyle/>
          <a:p>
            <a:pPr marL="0" indent="0" algn="l" rtl="0">
              <a:buNone/>
            </a:pPr>
            <a:r>
              <a:rPr lang="tr" b="0" i="0" u="none" baseline="0"/>
              <a:t>Kullanıcının bilgisi olmadan kullanıcının istemediği işlemler yapan yazılımlardır.</a:t>
            </a:r>
          </a:p>
          <a:p>
            <a:pPr lvl="1" algn="l" rtl="0"/>
            <a:r>
              <a:rPr lang="tr" b="0" i="0" u="none" baseline="0"/>
              <a:t>adını Yunan mitolojisindeki Truva atı olayından alır</a:t>
            </a:r>
          </a:p>
          <a:p>
            <a:pPr lvl="1" algn="l" rtl="0"/>
            <a:r>
              <a:rPr lang="tr" b="0" i="0" u="none" baseline="0"/>
              <a:t>verileri yok eder</a:t>
            </a:r>
          </a:p>
          <a:p>
            <a:pPr lvl="1" algn="l" rtl="0"/>
            <a:r>
              <a:rPr lang="tr" b="0" i="0" u="none" baseline="0"/>
              <a:t>güvenlik yazılımlarını devre dışı bırakır</a:t>
            </a:r>
          </a:p>
          <a:p>
            <a:pPr lvl="1" algn="l" rtl="0"/>
            <a:r>
              <a:rPr lang="tr" b="0" i="0" u="none" baseline="0"/>
              <a:t>uzaktan erişime olanak tanır/arka kapılar oluşturur (bilgisayara yetkisiz erişim sağlamak için) </a:t>
            </a:r>
          </a:p>
          <a:p>
            <a:pPr lvl="1" algn="l" rtl="0"/>
            <a:r>
              <a:rPr lang="tr" b="0" i="0" u="none" baseline="0"/>
              <a:t>diğer kötü amaçlı yazılımları indirir ve kurar</a:t>
            </a:r>
          </a:p>
          <a:p>
            <a:pPr lvl="1" algn="l" rtl="0"/>
            <a:r>
              <a:rPr lang="tr" b="0" i="0" u="none" baseline="0"/>
              <a:t>Dışarı veri gönderir </a:t>
            </a:r>
          </a:p>
          <a:p>
            <a:pPr marL="114300" indent="0" algn="l" rtl="0">
              <a:buNone/>
              <a:defRPr/>
            </a:pPr>
            <a:endParaRPr lang="tr" dirty="0"/>
          </a:p>
        </p:txBody>
      </p:sp>
      <p:pic>
        <p:nvPicPr>
          <p:cNvPr id="6146" name="Picture 2" descr="The Greek Myth of Odysseus and the Trojan Horse">
            <a:extLst>
              <a:ext uri="{FF2B5EF4-FFF2-40B4-BE49-F238E27FC236}">
                <a16:creationId xmlns:a16="http://schemas.microsoft.com/office/drawing/2014/main" id="{DE959E93-C7DA-4204-ACBB-DCB2E6234EEA}"/>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452320" y="5338081"/>
            <a:ext cx="1578898" cy="1182649"/>
          </a:xfrm>
          <a:prstGeom prst="rect">
            <a:avLst/>
          </a:prstGeom>
          <a:noFill/>
          <a:extLst>
            <a:ext uri="{909E8E84-426E-40DD-AFC4-6F175D3DCCD1}">
              <a14:hiddenFill xmlns:a14="http://schemas.microsoft.com/office/drawing/2010/main">
                <a:solidFill>
                  <a:srgbClr val="FFFFFF"/>
                </a:solidFill>
              </a14:hiddenFill>
            </a:ext>
          </a:extLst>
        </p:spPr>
      </p:pic>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rtl="0">
              <a:defRPr/>
            </a:pPr>
            <a:r>
              <a:rPr lang="tr" sz="1200" b="1" i="0" u="none" baseline="0">
                <a:solidFill>
                  <a:srgbClr val="FFFFFF"/>
                </a:solidFill>
                <a:latin typeface="Verdana" charset="0"/>
                <a:cs typeface="Verdana" charset="0"/>
              </a:rPr>
              <a:t>www.coe.int/cybercrime</a:t>
            </a:r>
            <a:endParaRPr lang="tr" sz="1200" dirty="0"/>
          </a:p>
        </p:txBody>
      </p:sp>
    </p:spTree>
    <p:extLst>
      <p:ext uri="{BB962C8B-B14F-4D97-AF65-F5344CB8AC3E}">
        <p14:creationId xmlns:p14="http://schemas.microsoft.com/office/powerpoint/2010/main" val="32481436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
                                            <p:txEl>
                                              <p:pRg st="5" end="5"/>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3200" b="0" i="0" u="none" baseline="0">
                <a:solidFill>
                  <a:schemeClr val="bg1"/>
                </a:solidFill>
                <a:latin typeface="Verdana" charset="0"/>
                <a:cs typeface="Verdana" charset="0"/>
              </a:rPr>
              <a:t>Rootkitler</a:t>
            </a:r>
            <a:endParaRPr lang="tr" sz="2000" dirty="0">
              <a:solidFill>
                <a:schemeClr val="bg1"/>
              </a:solidFill>
              <a:latin typeface="Verdana" charset="0"/>
              <a:cs typeface="Verdana" charset="0"/>
            </a:endParaRP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51520" y="1270001"/>
            <a:ext cx="8892480" cy="5183335"/>
          </a:xfrm>
        </p:spPr>
        <p:txBody>
          <a:bodyPr/>
          <a:lstStyle/>
          <a:p>
            <a:pPr marL="114300" indent="0" algn="l" rtl="0">
              <a:buNone/>
              <a:defRPr/>
            </a:pPr>
            <a:r>
              <a:rPr lang="tr" b="0" i="0" u="none" baseline="0"/>
              <a:t>Kullanıcının erişemediği veya göremediği, kendini işletim sisteminin temel bölümlerinde gizleyen yazılımlardır</a:t>
            </a:r>
          </a:p>
          <a:p>
            <a:pPr marL="857250" lvl="1" indent="-342900" algn="l" rtl="0">
              <a:defRPr/>
            </a:pPr>
            <a:r>
              <a:rPr lang="tr" b="0" i="0" u="none" baseline="0"/>
              <a:t>"çekirdekte" veya "kökte" gizlenirler</a:t>
            </a:r>
          </a:p>
          <a:p>
            <a:pPr marL="857250" lvl="1" indent="-342900" algn="l" rtl="0">
              <a:defRPr/>
            </a:pPr>
            <a:r>
              <a:rPr lang="tr" b="0" i="0" u="none" baseline="0"/>
              <a:t>görev yöneticisi gibi programlar tarafından görülemezler</a:t>
            </a:r>
          </a:p>
          <a:p>
            <a:pPr marL="857250" lvl="1" indent="-342900" algn="l" rtl="0">
              <a:defRPr/>
            </a:pPr>
            <a:r>
              <a:rPr lang="tr" b="0" i="0" u="none" baseline="0"/>
              <a:t>tuş vuruşlarını yakalayabilir veya sistem çağrılarını engelleyebilir; bunlar yönlendirilebilir veya uzaktan erişime imkan tanıyabilir</a:t>
            </a:r>
          </a:p>
          <a:p>
            <a:pPr marL="857250" lvl="1" indent="-342900" algn="l" rtl="0">
              <a:defRPr/>
            </a:pPr>
            <a:r>
              <a:rPr lang="tr" b="0" i="0" u="none" baseline="0"/>
              <a:t>tespit edilmeleri ve kaldırılmaları zordur</a:t>
            </a:r>
          </a:p>
        </p:txBody>
      </p:sp>
      <p:pic>
        <p:nvPicPr>
          <p:cNvPr id="7170" name="Picture 2" descr="How Does Rootkit Work? | SolarWinds MSP">
            <a:extLst>
              <a:ext uri="{FF2B5EF4-FFF2-40B4-BE49-F238E27FC236}">
                <a16:creationId xmlns:a16="http://schemas.microsoft.com/office/drawing/2014/main" id="{61864584-3C58-4599-8887-2A41BD0A680A}"/>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239758" y="5622031"/>
            <a:ext cx="1810004" cy="896491"/>
          </a:xfrm>
          <a:prstGeom prst="rect">
            <a:avLst/>
          </a:prstGeom>
          <a:noFill/>
          <a:extLst>
            <a:ext uri="{909E8E84-426E-40DD-AFC4-6F175D3DCCD1}">
              <a14:hiddenFill xmlns:a14="http://schemas.microsoft.com/office/drawing/2010/main">
                <a:solidFill>
                  <a:srgbClr val="FFFFFF"/>
                </a:solidFill>
              </a14:hiddenFill>
            </a:ext>
          </a:extLst>
        </p:spPr>
      </p:pic>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rtl="0">
              <a:defRPr/>
            </a:pPr>
            <a:r>
              <a:rPr lang="tr" sz="1200" b="1" i="0" u="none" baseline="0">
                <a:solidFill>
                  <a:srgbClr val="FFFFFF"/>
                </a:solidFill>
                <a:latin typeface="Verdana" charset="0"/>
                <a:cs typeface="Verdana" charset="0"/>
              </a:rPr>
              <a:t>www.coe.int/cybercrime</a:t>
            </a:r>
            <a:endParaRPr lang="tr" sz="1200" dirty="0"/>
          </a:p>
        </p:txBody>
      </p:sp>
    </p:spTree>
    <p:extLst>
      <p:ext uri="{BB962C8B-B14F-4D97-AF65-F5344CB8AC3E}">
        <p14:creationId xmlns:p14="http://schemas.microsoft.com/office/powerpoint/2010/main" val="34486630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3200" b="0" i="0" u="none" baseline="0">
                <a:solidFill>
                  <a:schemeClr val="bg1"/>
                </a:solidFill>
                <a:latin typeface="Verdana" charset="0"/>
                <a:cs typeface="Verdana" charset="0"/>
              </a:rPr>
              <a:t>Solucanlar</a:t>
            </a:r>
            <a:endParaRPr lang="tr" sz="2000" dirty="0">
              <a:solidFill>
                <a:schemeClr val="bg1"/>
              </a:solidFill>
              <a:latin typeface="Verdana" charset="0"/>
              <a:cs typeface="Verdana" charset="0"/>
            </a:endParaRP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51520" y="1270001"/>
            <a:ext cx="8892480" cy="5183335"/>
          </a:xfrm>
        </p:spPr>
        <p:txBody>
          <a:bodyPr/>
          <a:lstStyle/>
          <a:p>
            <a:pPr marL="114300" indent="0" algn="l" rtl="0">
              <a:buNone/>
              <a:defRPr/>
            </a:pPr>
            <a:r>
              <a:rPr lang="tr" b="0" i="0" u="none" baseline="0" dirty="0"/>
              <a:t>Kendisinin kopyalarını bilgisayardan bilgisayara yayan yazılımlardır</a:t>
            </a:r>
          </a:p>
          <a:p>
            <a:pPr marL="971550" lvl="1" indent="-457200" algn="l" rtl="0">
              <a:defRPr/>
            </a:pPr>
            <a:r>
              <a:rPr lang="tr" b="0" i="0" u="none" baseline="0" dirty="0"/>
              <a:t>insanların etkileşimi veya bilgisi olmadan kopyalanırlar</a:t>
            </a:r>
          </a:p>
          <a:p>
            <a:pPr marL="971550" lvl="1" indent="-457200" algn="l" rtl="0">
              <a:defRPr/>
            </a:pPr>
            <a:r>
              <a:rPr lang="tr" b="0" i="0" u="none" baseline="0" dirty="0"/>
              <a:t>istenmeye e-posta ekinde veya mesaja gelebilirler </a:t>
            </a:r>
          </a:p>
          <a:p>
            <a:pPr marL="971550" lvl="1" indent="-457200" algn="l" rtl="0">
              <a:defRPr/>
            </a:pPr>
            <a:r>
              <a:rPr lang="tr" b="0" i="0" u="none" baseline="0" dirty="0"/>
              <a:t>hasara neden olmak için bir yazılıma bağlanmalarına gerek yoktur</a:t>
            </a:r>
          </a:p>
          <a:p>
            <a:pPr marL="971550" lvl="1" indent="-457200" algn="l" rtl="0">
              <a:defRPr/>
            </a:pPr>
            <a:r>
              <a:rPr lang="tr" b="0" i="0" u="none" baseline="0" dirty="0"/>
              <a:t>dosyaları değiştirebilir ve silebilirler</a:t>
            </a:r>
          </a:p>
          <a:p>
            <a:pPr marL="971550" lvl="1" indent="-457200" algn="l" rtl="0">
              <a:defRPr/>
            </a:pPr>
            <a:r>
              <a:rPr lang="tr" b="0" i="0" u="none" baseline="0" dirty="0"/>
              <a:t>sistem kaynaklarını tüketerek kendilerini kopyalarlar</a:t>
            </a:r>
          </a:p>
          <a:p>
            <a:pPr marL="1371600" lvl="2" indent="-457200" algn="l" rtl="0">
              <a:defRPr/>
            </a:pPr>
            <a:r>
              <a:rPr lang="tr" b="0" i="0" u="none" baseline="0" dirty="0"/>
              <a:t>Sabit disk alanı, bant genişliği, ağda aşırı yük</a:t>
            </a:r>
          </a:p>
        </p:txBody>
      </p:sp>
      <p:pic>
        <p:nvPicPr>
          <p:cNvPr id="1026" name="Picture 2" descr="Revealed: How a secret Dutch mole aided the U.S.-Israeli Stuxnet ...">
            <a:extLst>
              <a:ext uri="{FF2B5EF4-FFF2-40B4-BE49-F238E27FC236}">
                <a16:creationId xmlns:a16="http://schemas.microsoft.com/office/drawing/2014/main" id="{CC566FC6-C93C-43F8-AC51-FF8E4FF25B55}"/>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709186" y="5805264"/>
            <a:ext cx="1326864" cy="715466"/>
          </a:xfrm>
          <a:prstGeom prst="rect">
            <a:avLst/>
          </a:prstGeom>
          <a:noFill/>
          <a:extLst>
            <a:ext uri="{909E8E84-426E-40DD-AFC4-6F175D3DCCD1}">
              <a14:hiddenFill xmlns:a14="http://schemas.microsoft.com/office/drawing/2010/main">
                <a:solidFill>
                  <a:srgbClr val="FFFFFF"/>
                </a:solidFill>
              </a14:hiddenFill>
            </a:ext>
          </a:extLst>
        </p:spPr>
      </p:pic>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rtl="0">
              <a:defRPr/>
            </a:pPr>
            <a:r>
              <a:rPr lang="tr" sz="1200" b="1" i="0" u="none" baseline="0">
                <a:solidFill>
                  <a:srgbClr val="FFFFFF"/>
                </a:solidFill>
                <a:latin typeface="Verdana" charset="0"/>
                <a:cs typeface="Verdana" charset="0"/>
              </a:rPr>
              <a:t>www.coe.int/cybercrime</a:t>
            </a:r>
            <a:endParaRPr lang="tr" sz="1200" dirty="0"/>
          </a:p>
        </p:txBody>
      </p:sp>
    </p:spTree>
    <p:extLst>
      <p:ext uri="{BB962C8B-B14F-4D97-AF65-F5344CB8AC3E}">
        <p14:creationId xmlns:p14="http://schemas.microsoft.com/office/powerpoint/2010/main" val="21444658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
                                            <p:txEl>
                                              <p:pRg st="5" end="5"/>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3200" b="0" i="0" u="none" baseline="0">
                <a:solidFill>
                  <a:schemeClr val="bg1"/>
                </a:solidFill>
                <a:latin typeface="Verdana" charset="0"/>
                <a:cs typeface="Verdana" charset="0"/>
              </a:rPr>
              <a:t>Solucanlar</a:t>
            </a:r>
            <a:endParaRPr lang="tr" sz="2000" dirty="0">
              <a:solidFill>
                <a:schemeClr val="bg1"/>
              </a:solidFill>
              <a:latin typeface="Verdana" charset="0"/>
              <a:cs typeface="Verdana" charset="0"/>
            </a:endParaRPr>
          </a:p>
        </p:txBody>
      </p:sp>
      <p:pic>
        <p:nvPicPr>
          <p:cNvPr id="1026" name="Picture 2" descr="Revealed: How a secret Dutch mole aided the U.S.-Israeli Stuxnet ...">
            <a:extLst>
              <a:ext uri="{FF2B5EF4-FFF2-40B4-BE49-F238E27FC236}">
                <a16:creationId xmlns:a16="http://schemas.microsoft.com/office/drawing/2014/main" id="{CC566FC6-C93C-43F8-AC51-FF8E4FF25B55}"/>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709186" y="5805264"/>
            <a:ext cx="1326864" cy="715466"/>
          </a:xfrm>
          <a:prstGeom prst="rect">
            <a:avLst/>
          </a:prstGeom>
          <a:noFill/>
          <a:extLst>
            <a:ext uri="{909E8E84-426E-40DD-AFC4-6F175D3DCCD1}">
              <a14:hiddenFill xmlns:a14="http://schemas.microsoft.com/office/drawing/2010/main">
                <a:solidFill>
                  <a:srgbClr val="FFFFFF"/>
                </a:solidFill>
              </a14:hiddenFill>
            </a:ext>
          </a:extLst>
        </p:spPr>
      </p:pic>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rtl="0">
              <a:defRPr/>
            </a:pPr>
            <a:r>
              <a:rPr lang="tr" sz="1200" b="1" i="0" u="none" baseline="0">
                <a:solidFill>
                  <a:srgbClr val="FFFFFF"/>
                </a:solidFill>
                <a:latin typeface="Verdana" charset="0"/>
                <a:cs typeface="Verdana" charset="0"/>
              </a:rPr>
              <a:t>www.coe.int/cybercrime</a:t>
            </a:r>
            <a:endParaRPr lang="tr" sz="1200" dirty="0"/>
          </a:p>
        </p:txBody>
      </p:sp>
      <p:pic>
        <p:nvPicPr>
          <p:cNvPr id="8" name="7 Resim"/>
          <p:cNvPicPr/>
          <p:nvPr/>
        </p:nvPicPr>
        <p:blipFill>
          <a:blip r:embed="rId5" cstate="print"/>
          <a:srcRect/>
          <a:stretch>
            <a:fillRect/>
          </a:stretch>
        </p:blipFill>
        <p:spPr bwMode="auto">
          <a:xfrm>
            <a:off x="683568" y="1196753"/>
            <a:ext cx="7560840" cy="4896544"/>
          </a:xfrm>
          <a:prstGeom prst="rect">
            <a:avLst/>
          </a:prstGeom>
          <a:noFill/>
          <a:ln w="9525">
            <a:noFill/>
            <a:miter lim="800000"/>
            <a:headEnd/>
            <a:tailEnd/>
          </a:ln>
        </p:spPr>
      </p:pic>
    </p:spTree>
    <p:extLst>
      <p:ext uri="{BB962C8B-B14F-4D97-AF65-F5344CB8AC3E}">
        <p14:creationId xmlns:p14="http://schemas.microsoft.com/office/powerpoint/2010/main" val="1894342174"/>
      </p:ext>
    </p:extLst>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3200" b="0" i="0" u="none" baseline="0">
                <a:solidFill>
                  <a:schemeClr val="bg1"/>
                </a:solidFill>
                <a:latin typeface="Verdana" charset="0"/>
                <a:cs typeface="Verdana" charset="0"/>
              </a:rPr>
              <a:t>Casus yazılımlar</a:t>
            </a:r>
            <a:endParaRPr lang="tr" sz="2000" dirty="0">
              <a:solidFill>
                <a:schemeClr val="bg1"/>
              </a:solidFill>
              <a:latin typeface="Verdana" charset="0"/>
              <a:cs typeface="Verdana" charset="0"/>
            </a:endParaRP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51520" y="1270001"/>
            <a:ext cx="8892480" cy="5183335"/>
          </a:xfrm>
        </p:spPr>
        <p:txBody>
          <a:bodyPr/>
          <a:lstStyle/>
          <a:p>
            <a:pPr marL="114300" indent="0" algn="l" rtl="0">
              <a:buNone/>
              <a:defRPr/>
            </a:pPr>
            <a:r>
              <a:rPr lang="tr" b="0" i="0" u="none" baseline="0" dirty="0"/>
              <a:t>Gizli bilgilerin iletilmesini sağlayan yazılımlardır</a:t>
            </a:r>
          </a:p>
          <a:p>
            <a:pPr marL="971550" lvl="1" indent="-457200" algn="l" rtl="0">
              <a:defRPr/>
            </a:pPr>
            <a:r>
              <a:rPr lang="tr" b="0" i="0" u="none" baseline="0" dirty="0"/>
              <a:t>pazarlama amaçlı olabilirler</a:t>
            </a:r>
          </a:p>
          <a:p>
            <a:pPr marL="971550" lvl="1" indent="-457200" algn="l" rtl="0">
              <a:defRPr/>
            </a:pPr>
            <a:r>
              <a:rPr lang="tr" b="0" i="0" u="none" baseline="0" dirty="0"/>
              <a:t>çoğunluğu kötü amaçlıdır</a:t>
            </a:r>
          </a:p>
          <a:p>
            <a:pPr marL="1371600" lvl="2" indent="-457200" algn="l" rtl="0">
              <a:defRPr/>
            </a:pPr>
            <a:r>
              <a:rPr lang="tr" b="0" i="0" u="none" baseline="0" dirty="0"/>
              <a:t>şifreleri ele geçirirler</a:t>
            </a:r>
          </a:p>
          <a:p>
            <a:pPr marL="1371600" lvl="2" indent="-457200" algn="l" rtl="0">
              <a:defRPr/>
            </a:pPr>
            <a:r>
              <a:rPr lang="tr" b="0" i="0" u="none" baseline="0" dirty="0"/>
              <a:t>bankacılık bilgilerini kaydederler </a:t>
            </a:r>
          </a:p>
          <a:p>
            <a:pPr marL="1371600" lvl="2" indent="-457200" algn="l" rtl="0">
              <a:defRPr/>
            </a:pPr>
            <a:r>
              <a:rPr lang="tr" b="0" i="0" u="none" baseline="0" dirty="0"/>
              <a:t>kart bilgilerini ele geçirirler</a:t>
            </a:r>
          </a:p>
          <a:p>
            <a:pPr marL="971550" lvl="1" indent="-457200" algn="l" rtl="0">
              <a:defRPr/>
            </a:pPr>
            <a:r>
              <a:rPr lang="tr" b="0" i="0" u="none" baseline="0" dirty="0"/>
              <a:t>ve dolandırıcılara gönderirler</a:t>
            </a:r>
          </a:p>
        </p:txBody>
      </p:sp>
      <p:pic>
        <p:nvPicPr>
          <p:cNvPr id="2050" name="Picture 2" descr="A pair of binoculars sat next to a laptop computer ">
            <a:extLst>
              <a:ext uri="{FF2B5EF4-FFF2-40B4-BE49-F238E27FC236}">
                <a16:creationId xmlns:a16="http://schemas.microsoft.com/office/drawing/2014/main" id="{EE1B6EF2-24A2-45AD-9FBB-503CD8DA6CEB}"/>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236296" y="5508369"/>
            <a:ext cx="1799754" cy="1012362"/>
          </a:xfrm>
          <a:prstGeom prst="rect">
            <a:avLst/>
          </a:prstGeom>
          <a:noFill/>
          <a:extLst>
            <a:ext uri="{909E8E84-426E-40DD-AFC4-6F175D3DCCD1}">
              <a14:hiddenFill xmlns:a14="http://schemas.microsoft.com/office/drawing/2010/main">
                <a:solidFill>
                  <a:srgbClr val="FFFFFF"/>
                </a:solidFill>
              </a14:hiddenFill>
            </a:ext>
          </a:extLst>
        </p:spPr>
      </p:pic>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rtl="0">
              <a:defRPr/>
            </a:pPr>
            <a:r>
              <a:rPr lang="tr" sz="1200" b="1" i="0" u="none" baseline="0">
                <a:solidFill>
                  <a:srgbClr val="FFFFFF"/>
                </a:solidFill>
                <a:latin typeface="Verdana" charset="0"/>
                <a:cs typeface="Verdana" charset="0"/>
              </a:rPr>
              <a:t>www.coe.int/cybercrime</a:t>
            </a:r>
            <a:endParaRPr lang="tr" sz="1200" dirty="0"/>
          </a:p>
        </p:txBody>
      </p:sp>
    </p:spTree>
    <p:extLst>
      <p:ext uri="{BB962C8B-B14F-4D97-AF65-F5344CB8AC3E}">
        <p14:creationId xmlns:p14="http://schemas.microsoft.com/office/powerpoint/2010/main" val="25343395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
                                            <p:txEl>
                                              <p:pRg st="5" end="5"/>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3200" b="0" i="0" u="none" baseline="0">
                <a:solidFill>
                  <a:schemeClr val="bg1"/>
                </a:solidFill>
                <a:latin typeface="Verdana" charset="0"/>
                <a:cs typeface="Verdana" charset="0"/>
              </a:rPr>
              <a:t>Casus yazılımlar</a:t>
            </a:r>
            <a:endParaRPr lang="tr" sz="2000" dirty="0">
              <a:solidFill>
                <a:schemeClr val="bg1"/>
              </a:solidFill>
              <a:latin typeface="Verdana" charset="0"/>
              <a:cs typeface="Verdana" charset="0"/>
            </a:endParaRPr>
          </a:p>
        </p:txBody>
      </p:sp>
      <p:pic>
        <p:nvPicPr>
          <p:cNvPr id="4" name="Picture 5" descr="C:\Users\B.Stam\Desktop\spyware-alert.jpg">
            <a:extLst>
              <a:ext uri="{FF2B5EF4-FFF2-40B4-BE49-F238E27FC236}">
                <a16:creationId xmlns:a16="http://schemas.microsoft.com/office/drawing/2014/main" id="{46CE91A8-9A8B-487F-BC38-DAEED1F557CB}"/>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493664" y="1153680"/>
            <a:ext cx="6156672" cy="42798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0" name="Picture 2" descr="A pair of binoculars sat next to a laptop computer ">
            <a:extLst>
              <a:ext uri="{FF2B5EF4-FFF2-40B4-BE49-F238E27FC236}">
                <a16:creationId xmlns:a16="http://schemas.microsoft.com/office/drawing/2014/main" id="{EE1B6EF2-24A2-45AD-9FBB-503CD8DA6CEB}"/>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236296" y="5508369"/>
            <a:ext cx="1799754" cy="1012362"/>
          </a:xfrm>
          <a:prstGeom prst="rect">
            <a:avLst/>
          </a:prstGeom>
          <a:noFill/>
          <a:extLst>
            <a:ext uri="{909E8E84-426E-40DD-AFC4-6F175D3DCCD1}">
              <a14:hiddenFill xmlns:a14="http://schemas.microsoft.com/office/drawing/2010/main">
                <a:solidFill>
                  <a:srgbClr val="FFFFFF"/>
                </a:solidFill>
              </a14:hiddenFill>
            </a:ext>
          </a:extLst>
        </p:spPr>
      </p:pic>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rtl="0">
              <a:defRPr/>
            </a:pPr>
            <a:r>
              <a:rPr lang="tr" sz="1200" b="1" i="0" u="none" baseline="0">
                <a:solidFill>
                  <a:srgbClr val="FFFFFF"/>
                </a:solidFill>
                <a:latin typeface="Verdana" charset="0"/>
                <a:cs typeface="Verdana" charset="0"/>
              </a:rPr>
              <a:t>www.coe.int/cybercrime</a:t>
            </a:r>
            <a:endParaRPr lang="tr" sz="1200" dirty="0"/>
          </a:p>
        </p:txBody>
      </p:sp>
    </p:spTree>
    <p:extLst>
      <p:ext uri="{BB962C8B-B14F-4D97-AF65-F5344CB8AC3E}">
        <p14:creationId xmlns:p14="http://schemas.microsoft.com/office/powerpoint/2010/main" val="1236208280"/>
      </p:ext>
    </p:extLst>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3200" b="0" i="0" u="none" baseline="0">
                <a:solidFill>
                  <a:schemeClr val="bg1"/>
                </a:solidFill>
                <a:latin typeface="Verdana" charset="0"/>
                <a:cs typeface="Verdana" charset="0"/>
              </a:rPr>
              <a:t>Suç yazılımları</a:t>
            </a:r>
            <a:endParaRPr lang="tr" sz="2000" dirty="0">
              <a:solidFill>
                <a:schemeClr val="bg1"/>
              </a:solidFill>
              <a:latin typeface="Verdana" charset="0"/>
              <a:cs typeface="Verdana" charset="0"/>
            </a:endParaRP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51520" y="1270001"/>
            <a:ext cx="8892480" cy="5183335"/>
          </a:xfrm>
        </p:spPr>
        <p:txBody>
          <a:bodyPr/>
          <a:lstStyle/>
          <a:p>
            <a:pPr marL="114300" indent="0" algn="l" rtl="0">
              <a:buNone/>
              <a:defRPr/>
            </a:pPr>
            <a:r>
              <a:rPr lang="tr" b="0" i="0" u="none" baseline="0" dirty="0"/>
              <a:t>İnternette yasa dışı faaliyetleri gerçekleştirmek veya kolaylaştırmak ve otomatikleştirmek için tasarlanmış yazılımlardır</a:t>
            </a:r>
          </a:p>
          <a:p>
            <a:pPr marL="971550" lvl="1" indent="-457200" algn="l" rtl="0">
              <a:defRPr/>
            </a:pPr>
            <a:r>
              <a:rPr lang="tr" b="0" i="0" u="none" baseline="0" dirty="0"/>
              <a:t>sosyal mühendislik yoluyla kimlik hırsızlığı</a:t>
            </a:r>
          </a:p>
          <a:p>
            <a:pPr marL="1371600" lvl="2" indent="-457200" algn="l" rtl="0">
              <a:defRPr/>
            </a:pPr>
            <a:r>
              <a:rPr lang="tr" b="0" i="0" u="none" baseline="0" dirty="0"/>
              <a:t>tuş kaydediciler kullanılabilir</a:t>
            </a:r>
          </a:p>
          <a:p>
            <a:pPr marL="971550" lvl="1" indent="-457200" algn="l" rtl="0">
              <a:defRPr/>
            </a:pPr>
            <a:r>
              <a:rPr lang="tr" b="0" i="0" u="none" baseline="0" dirty="0"/>
              <a:t>finans ve perakende satış kayıtlarına erişim</a:t>
            </a:r>
          </a:p>
          <a:p>
            <a:pPr marL="971550" lvl="1" indent="-457200" algn="l" rtl="0">
              <a:defRPr/>
            </a:pPr>
            <a:r>
              <a:rPr lang="tr" b="0" i="0" u="none" baseline="0" dirty="0"/>
              <a:t>yetkisiz işlemleri gerçekleştirme fırsatı</a:t>
            </a:r>
          </a:p>
          <a:p>
            <a:pPr marL="1371600" lvl="2" indent="-457200" algn="l" rtl="0">
              <a:defRPr/>
            </a:pPr>
            <a:r>
              <a:rPr lang="tr" b="0" i="0" u="none" baseline="0" dirty="0"/>
              <a:t>sahte İnternet sitelerine yönlendirme</a:t>
            </a:r>
          </a:p>
        </p:txBody>
      </p:sp>
      <p:pic>
        <p:nvPicPr>
          <p:cNvPr id="3074" name="Picture 2" descr="Ransomware and Crimeware: A Troubling Evolution of Malware ...">
            <a:extLst>
              <a:ext uri="{FF2B5EF4-FFF2-40B4-BE49-F238E27FC236}">
                <a16:creationId xmlns:a16="http://schemas.microsoft.com/office/drawing/2014/main" id="{437F2170-F0FB-4C85-BBF2-70C8FD08DA0F}"/>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170588" y="5587999"/>
            <a:ext cx="1865462" cy="932731"/>
          </a:xfrm>
          <a:prstGeom prst="rect">
            <a:avLst/>
          </a:prstGeom>
          <a:noFill/>
          <a:extLst>
            <a:ext uri="{909E8E84-426E-40DD-AFC4-6F175D3DCCD1}">
              <a14:hiddenFill xmlns:a14="http://schemas.microsoft.com/office/drawing/2010/main">
                <a:solidFill>
                  <a:srgbClr val="FFFFFF"/>
                </a:solidFill>
              </a14:hiddenFill>
            </a:ext>
          </a:extLst>
        </p:spPr>
      </p:pic>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rtl="0">
              <a:defRPr/>
            </a:pPr>
            <a:r>
              <a:rPr lang="tr" sz="1200" b="1" i="0" u="none" baseline="0">
                <a:solidFill>
                  <a:srgbClr val="FFFFFF"/>
                </a:solidFill>
                <a:latin typeface="Verdana" charset="0"/>
                <a:cs typeface="Verdana" charset="0"/>
              </a:rPr>
              <a:t>www.coe.int/cybercrime</a:t>
            </a:r>
            <a:endParaRPr lang="tr" sz="1200" dirty="0"/>
          </a:p>
        </p:txBody>
      </p:sp>
    </p:spTree>
    <p:extLst>
      <p:ext uri="{BB962C8B-B14F-4D97-AF65-F5344CB8AC3E}">
        <p14:creationId xmlns:p14="http://schemas.microsoft.com/office/powerpoint/2010/main" val="13677570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3200" b="0" i="0" u="none" baseline="0">
                <a:solidFill>
                  <a:schemeClr val="bg1"/>
                </a:solidFill>
                <a:latin typeface="Verdana" charset="0"/>
                <a:cs typeface="Verdana" charset="0"/>
              </a:rPr>
              <a:t>Reklam yazılımları</a:t>
            </a:r>
            <a:endParaRPr lang="tr" sz="2000" dirty="0">
              <a:solidFill>
                <a:schemeClr val="bg1"/>
              </a:solidFill>
              <a:latin typeface="Verdana" charset="0"/>
              <a:cs typeface="Verdana" charset="0"/>
            </a:endParaRP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51520" y="1270001"/>
            <a:ext cx="8892480" cy="5183335"/>
          </a:xfrm>
        </p:spPr>
        <p:txBody>
          <a:bodyPr/>
          <a:lstStyle/>
          <a:p>
            <a:pPr marL="114300" indent="0" algn="l" rtl="0">
              <a:buNone/>
              <a:defRPr/>
            </a:pPr>
            <a:r>
              <a:rPr lang="tr" b="0" i="0" u="none" baseline="0" dirty="0"/>
              <a:t>Çevrim içiyken otomatik olarak reklam materyallerini görüntüleyen veya indiren yazılımlardır (reklam destekli yazılımlar)</a:t>
            </a:r>
          </a:p>
          <a:p>
            <a:pPr marL="971550" lvl="1" indent="-457200" algn="l" rtl="0">
              <a:defRPr/>
            </a:pPr>
            <a:r>
              <a:rPr lang="tr" b="0" i="0" u="none" baseline="0" dirty="0"/>
              <a:t>afişler</a:t>
            </a:r>
          </a:p>
          <a:p>
            <a:pPr marL="971550" lvl="1" indent="-457200" algn="l" rtl="0">
              <a:defRPr/>
            </a:pPr>
            <a:r>
              <a:rPr lang="tr" b="0" i="0" u="none" baseline="0" dirty="0"/>
              <a:t>açılır pencereler</a:t>
            </a:r>
          </a:p>
          <a:p>
            <a:pPr marL="971550" lvl="1" indent="-457200" algn="l" rtl="0">
              <a:defRPr/>
            </a:pPr>
            <a:r>
              <a:rPr lang="tr" b="0" i="0" u="none" baseline="0" dirty="0"/>
              <a:t>geliştiriciye gelir kazandırır</a:t>
            </a:r>
          </a:p>
        </p:txBody>
      </p:sp>
      <p:pic>
        <p:nvPicPr>
          <p:cNvPr id="4" name="Picture 3">
            <a:extLst>
              <a:ext uri="{FF2B5EF4-FFF2-40B4-BE49-F238E27FC236}">
                <a16:creationId xmlns:a16="http://schemas.microsoft.com/office/drawing/2014/main" id="{0DDFDE76-8920-44E6-A15F-FC75BC5DE603}"/>
              </a:ext>
            </a:extLst>
          </p:cNvPr>
          <p:cNvPicPr>
            <a:picLocks noChangeAspect="1"/>
          </p:cNvPicPr>
          <p:nvPr/>
        </p:nvPicPr>
        <p:blipFill>
          <a:blip r:embed="rId4" cstate="print"/>
          <a:stretch>
            <a:fillRect/>
          </a:stretch>
        </p:blipFill>
        <p:spPr>
          <a:xfrm>
            <a:off x="7368110" y="5733257"/>
            <a:ext cx="1703882" cy="787474"/>
          </a:xfrm>
          <a:prstGeom prst="rect">
            <a:avLst/>
          </a:prstGeom>
        </p:spPr>
      </p:pic>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rtl="0">
              <a:defRPr/>
            </a:pPr>
            <a:r>
              <a:rPr lang="tr" sz="1200" b="1" i="0" u="none" baseline="0">
                <a:solidFill>
                  <a:srgbClr val="FFFFFF"/>
                </a:solidFill>
                <a:latin typeface="Verdana" charset="0"/>
                <a:cs typeface="Verdana" charset="0"/>
              </a:rPr>
              <a:t>www.coe.int/cybercrime</a:t>
            </a:r>
            <a:endParaRPr lang="tr" sz="1200" dirty="0"/>
          </a:p>
        </p:txBody>
      </p:sp>
    </p:spTree>
    <p:extLst>
      <p:ext uri="{BB962C8B-B14F-4D97-AF65-F5344CB8AC3E}">
        <p14:creationId xmlns:p14="http://schemas.microsoft.com/office/powerpoint/2010/main" val="24232177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3200" b="0" i="0" u="none" baseline="0">
                <a:solidFill>
                  <a:schemeClr val="bg1"/>
                </a:solidFill>
                <a:latin typeface="Verdana" charset="0"/>
                <a:cs typeface="Verdana" charset="0"/>
              </a:rPr>
              <a:t>Diğer kötü amaçlı yazılımlar</a:t>
            </a:r>
            <a:endParaRPr lang="tr" sz="2000" dirty="0">
              <a:solidFill>
                <a:schemeClr val="bg1"/>
              </a:solidFill>
              <a:latin typeface="Verdana" charset="0"/>
              <a:cs typeface="Verdana" charset="0"/>
            </a:endParaRP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51520" y="1270001"/>
            <a:ext cx="8892480" cy="5183335"/>
          </a:xfrm>
        </p:spPr>
        <p:txBody>
          <a:bodyPr/>
          <a:lstStyle/>
          <a:p>
            <a:pPr marL="114300" indent="0" algn="l" rtl="0">
              <a:buNone/>
              <a:defRPr/>
            </a:pPr>
            <a:r>
              <a:rPr lang="tr" b="1" i="0" u="none" baseline="0">
                <a:solidFill>
                  <a:srgbClr val="0070C0"/>
                </a:solidFill>
              </a:rPr>
              <a:t>Arka Kapı </a:t>
            </a:r>
            <a:r>
              <a:rPr lang="tr" b="0" i="0" u="none" baseline="0"/>
              <a:t>- </a:t>
            </a:r>
            <a:r>
              <a:rPr lang="tr" sz="2800" b="0" i="0" u="none" baseline="0"/>
              <a:t>Uzaktan erişim sağlamak ve standart kimlik doğrulamasını atlamak için hizmetlerin ve bağlantı noktalarının açık kalmasına olanak tanıma yöntemidir.</a:t>
            </a:r>
          </a:p>
          <a:p>
            <a:pPr marL="114300" indent="0" algn="l" rtl="0">
              <a:buNone/>
              <a:defRPr/>
            </a:pPr>
            <a:r>
              <a:rPr lang="tr" b="0" i="0" u="none" baseline="0">
                <a:solidFill>
                  <a:srgbClr val="0070C0"/>
                </a:solidFill>
              </a:rPr>
              <a:t>Mantık Bombası </a:t>
            </a:r>
            <a:r>
              <a:rPr lang="tr" b="0" i="0" u="none" baseline="0"/>
              <a:t>- </a:t>
            </a:r>
            <a:r>
              <a:rPr lang="tr" sz="2800" b="0" i="0" u="none" baseline="0"/>
              <a:t>Pasif durumda bekleyen ve bir olay tarafından tetiklendiğinde (belirli bir tarihte veya belirli bir program çalıştırıldığında) kendini çalıştıracak olan yazılımlardır.</a:t>
            </a:r>
          </a:p>
        </p:txBody>
      </p:sp>
      <p:pic>
        <p:nvPicPr>
          <p:cNvPr id="9218" name="Picture 2" descr="A logic bomb: What is it and how to prevent it | NordVPN">
            <a:extLst>
              <a:ext uri="{FF2B5EF4-FFF2-40B4-BE49-F238E27FC236}">
                <a16:creationId xmlns:a16="http://schemas.microsoft.com/office/drawing/2014/main" id="{B489CD13-7573-4D04-B420-89DCBC7B4284}"/>
              </a:ext>
            </a:extLst>
          </p:cNvPr>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19724" r="19309"/>
          <a:stretch/>
        </p:blipFill>
        <p:spPr bwMode="auto">
          <a:xfrm>
            <a:off x="7309017" y="4874581"/>
            <a:ext cx="1800200" cy="1543050"/>
          </a:xfrm>
          <a:prstGeom prst="rect">
            <a:avLst/>
          </a:prstGeom>
          <a:noFill/>
          <a:extLst>
            <a:ext uri="{909E8E84-426E-40DD-AFC4-6F175D3DCCD1}">
              <a14:hiddenFill xmlns:a14="http://schemas.microsoft.com/office/drawing/2010/main">
                <a:solidFill>
                  <a:srgbClr val="FFFFFF"/>
                </a:solidFill>
              </a14:hiddenFill>
            </a:ext>
          </a:extLst>
        </p:spPr>
      </p:pic>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rtl="0">
              <a:defRPr/>
            </a:pPr>
            <a:r>
              <a:rPr lang="tr" sz="1200" b="1" i="0" u="none" baseline="0">
                <a:solidFill>
                  <a:srgbClr val="FFFFFF"/>
                </a:solidFill>
                <a:latin typeface="Verdana" charset="0"/>
                <a:cs typeface="Verdana" charset="0"/>
              </a:rPr>
              <a:t>www.coe.int/cybercrime</a:t>
            </a:r>
            <a:endParaRPr lang="tr" sz="1200" dirty="0"/>
          </a:p>
        </p:txBody>
      </p:sp>
    </p:spTree>
    <p:extLst>
      <p:ext uri="{BB962C8B-B14F-4D97-AF65-F5344CB8AC3E}">
        <p14:creationId xmlns:p14="http://schemas.microsoft.com/office/powerpoint/2010/main" val="2176660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3200" b="0" i="0" u="none" baseline="0">
                <a:solidFill>
                  <a:schemeClr val="bg1"/>
                </a:solidFill>
                <a:latin typeface="Verdana" charset="0"/>
                <a:cs typeface="Verdana" charset="0"/>
              </a:rPr>
              <a:t>Siber suçlar</a:t>
            </a:r>
            <a:endParaRPr lang="tr" sz="2000" dirty="0">
              <a:solidFill>
                <a:schemeClr val="bg1"/>
              </a:solidFill>
              <a:latin typeface="Verdana" charset="0"/>
              <a:cs typeface="Verdana" charset="0"/>
            </a:endParaRP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51520" y="1270001"/>
            <a:ext cx="8640960" cy="5040311"/>
          </a:xfrm>
        </p:spPr>
        <p:txBody>
          <a:bodyPr/>
          <a:lstStyle/>
          <a:p>
            <a:pPr marL="0" indent="0" algn="l" rtl="0" eaLnBrk="1" hangingPunct="1">
              <a:buNone/>
            </a:pPr>
            <a:r>
              <a:rPr lang="tr" b="0" i="0" u="none" baseline="0"/>
              <a:t>Küresel bir suç</a:t>
            </a:r>
          </a:p>
          <a:p>
            <a:pPr algn="l" rtl="0" eaLnBrk="1" hangingPunct="1"/>
            <a:r>
              <a:rPr lang="tr" b="0" i="0" u="none" baseline="0"/>
              <a:t>Giderek artan sayıda davada uluslararası düzeyde odaklanma gerekiyor</a:t>
            </a:r>
          </a:p>
          <a:p>
            <a:pPr algn="l" rtl="0" eaLnBrk="1" hangingPunct="1"/>
            <a:r>
              <a:rPr lang="tr" b="0" i="0" u="none" baseline="0"/>
              <a:t>Bu suçların sınırlar ötesinde olması nedeniyle tek yeterli yaklaşım budur  </a:t>
            </a:r>
            <a:endParaRPr lang="tr" altLang="sr-Latn-RS" dirty="0"/>
          </a:p>
        </p:txBody>
      </p:sp>
      <p:sp>
        <p:nvSpPr>
          <p:cNvPr id="15" name="Content Placeholder 1">
            <a:extLst>
              <a:ext uri="{FF2B5EF4-FFF2-40B4-BE49-F238E27FC236}">
                <a16:creationId xmlns:a16="http://schemas.microsoft.com/office/drawing/2014/main" id="{B64D8914-222E-486F-9670-4F9C5B04919D}"/>
              </a:ext>
            </a:extLst>
          </p:cNvPr>
          <p:cNvSpPr txBox="1">
            <a:spLocks/>
          </p:cNvSpPr>
          <p:nvPr/>
        </p:nvSpPr>
        <p:spPr bwMode="auto">
          <a:xfrm>
            <a:off x="251520" y="3993634"/>
            <a:ext cx="5400600" cy="2447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S PGothic" pitchFamily="34" charset="-128"/>
                <a:cs typeface="MS PGothic" charset="0"/>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S PGothic" pitchFamily="34" charset="-128"/>
                <a:cs typeface="MS PGothic" charset="0"/>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S PGothic" pitchFamily="34" charset="-128"/>
                <a:cs typeface="MS PGothic" charset="0"/>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itchFamily="34" charset="-128"/>
                <a:cs typeface="MS PGothic" charset="0"/>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itchFamily="34" charset="-128"/>
                <a:cs typeface="MS PGothic"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lvl="1" algn="l" rtl="0" eaLnBrk="1" hangingPunct="1"/>
            <a:r>
              <a:rPr lang="tr" b="0" i="0" u="none" baseline="0"/>
              <a:t>Uluslararası işbirliği yerel çalışmaların daha etkili olmasını sağlayabilir</a:t>
            </a:r>
          </a:p>
          <a:p>
            <a:pPr lvl="1" algn="l" rtl="0" eaLnBrk="1" hangingPunct="1"/>
            <a:r>
              <a:rPr lang="tr" b="0" i="0" u="none" baseline="0"/>
              <a:t>Veya bu çalışmaları şekillendirebilir!  </a:t>
            </a:r>
            <a:endParaRPr lang="tr" altLang="sr-Latn-RS" dirty="0"/>
          </a:p>
        </p:txBody>
      </p:sp>
      <p:pic>
        <p:nvPicPr>
          <p:cNvPr id="13" name="Content Placeholder 10" descr="glowing-world-map-background-1280x960.jpg">
            <a:extLst>
              <a:ext uri="{FF2B5EF4-FFF2-40B4-BE49-F238E27FC236}">
                <a16:creationId xmlns:a16="http://schemas.microsoft.com/office/drawing/2014/main" id="{13065408-C13D-448B-A801-10BC1442EAF1}"/>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832489" y="4149080"/>
            <a:ext cx="3073673" cy="23077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rtl="0">
              <a:defRPr/>
            </a:pPr>
            <a:r>
              <a:rPr lang="tr" sz="1200" b="1" i="0" u="none" baseline="0">
                <a:solidFill>
                  <a:srgbClr val="FFFFFF"/>
                </a:solidFill>
                <a:latin typeface="Verdana" charset="0"/>
                <a:cs typeface="Verdana" charset="0"/>
              </a:rPr>
              <a:t>www.coe.int/cybercrime</a:t>
            </a:r>
            <a:endParaRPr lang="tr" sz="1200" dirty="0"/>
          </a:p>
        </p:txBody>
      </p:sp>
    </p:spTree>
    <p:extLst>
      <p:ext uri="{BB962C8B-B14F-4D97-AF65-F5344CB8AC3E}">
        <p14:creationId xmlns:p14="http://schemas.microsoft.com/office/powerpoint/2010/main" val="39760696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3200" b="0" i="0" u="none" baseline="0">
                <a:solidFill>
                  <a:schemeClr val="bg1"/>
                </a:solidFill>
                <a:latin typeface="Verdana" charset="0"/>
                <a:cs typeface="Verdana" charset="0"/>
              </a:rPr>
              <a:t>Ortadaki Adam</a:t>
            </a:r>
            <a:endParaRPr lang="tr" sz="2000" dirty="0">
              <a:solidFill>
                <a:schemeClr val="bg1"/>
              </a:solidFill>
              <a:latin typeface="Verdana" charset="0"/>
              <a:cs typeface="Verdana" charset="0"/>
            </a:endParaRP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51520" y="1270001"/>
            <a:ext cx="8892480" cy="5183335"/>
          </a:xfrm>
        </p:spPr>
        <p:txBody>
          <a:bodyPr/>
          <a:lstStyle/>
          <a:p>
            <a:pPr marL="114300" indent="0" algn="l" rtl="0">
              <a:buNone/>
              <a:defRPr/>
            </a:pPr>
            <a:r>
              <a:rPr lang="tr" b="0" i="0" u="none" baseline="0"/>
              <a:t>Mobil ve kablosuz ağlar kullanılarak yaygın olarak yapılan saldırılardır</a:t>
            </a:r>
          </a:p>
          <a:p>
            <a:pPr marL="971550" lvl="1" indent="-457200" algn="l" rtl="0">
              <a:defRPr/>
            </a:pPr>
            <a:r>
              <a:rPr lang="tr" b="0" i="0" u="none" baseline="0"/>
              <a:t>saldırgan, hedef ile İnternet/sunucu arasında durur</a:t>
            </a:r>
          </a:p>
          <a:p>
            <a:pPr marL="971550" lvl="1" indent="-457200" algn="l" rtl="0">
              <a:defRPr/>
            </a:pPr>
            <a:r>
              <a:rPr lang="tr" b="0" i="0" u="none" baseline="0"/>
              <a:t>sahte kablosuz erişim noktası?</a:t>
            </a:r>
          </a:p>
          <a:p>
            <a:pPr marL="971550" lvl="1" indent="-457200" algn="l" rtl="0">
              <a:defRPr/>
            </a:pPr>
            <a:r>
              <a:rPr lang="tr" b="0" i="0" u="none" baseline="0"/>
              <a:t>kurban habersizdir</a:t>
            </a:r>
          </a:p>
          <a:p>
            <a:pPr marL="971550" lvl="1" indent="-457200" algn="l" rtl="0">
              <a:defRPr/>
            </a:pPr>
            <a:r>
              <a:rPr lang="tr" b="0" i="0" u="none" baseline="0"/>
              <a:t>normal bir şekilde işine devam eder</a:t>
            </a:r>
          </a:p>
          <a:p>
            <a:pPr marL="971550" lvl="1" indent="-457200" algn="l" rtl="0">
              <a:defRPr/>
            </a:pPr>
            <a:r>
              <a:rPr lang="tr" b="0" i="0" u="none" baseline="0"/>
              <a:t>verileri iletir</a:t>
            </a:r>
          </a:p>
          <a:p>
            <a:pPr marL="1371600" lvl="2" indent="-457200" algn="l" rtl="0">
              <a:defRPr/>
            </a:pPr>
            <a:r>
              <a:rPr lang="tr" b="0" i="0" u="none" baseline="0"/>
              <a:t>giriş kimlik bilgileri</a:t>
            </a:r>
          </a:p>
          <a:p>
            <a:pPr marL="1371600" lvl="2" indent="-457200" algn="l" rtl="0">
              <a:defRPr/>
            </a:pPr>
            <a:r>
              <a:rPr lang="tr" b="0" i="0" u="none" baseline="0"/>
              <a:t>kart verileri</a:t>
            </a:r>
          </a:p>
          <a:p>
            <a:pPr marL="971550" lvl="1" indent="-457200" algn="l" rtl="0">
              <a:defRPr/>
            </a:pPr>
            <a:r>
              <a:rPr lang="tr" b="0" i="0" u="none" baseline="0"/>
              <a:t>saldırgan bunları okur, saklar ve kötüye kullanır</a:t>
            </a:r>
          </a:p>
        </p:txBody>
      </p:sp>
      <p:pic>
        <p:nvPicPr>
          <p:cNvPr id="3" name="Picture 6">
            <a:extLst>
              <a:ext uri="{FF2B5EF4-FFF2-40B4-BE49-F238E27FC236}">
                <a16:creationId xmlns:a16="http://schemas.microsoft.com/office/drawing/2014/main" id="{C65477E4-393E-40FB-A550-87F580CCD7E5}"/>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716462" y="3342053"/>
            <a:ext cx="4176018" cy="23191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rtl="0">
              <a:defRPr/>
            </a:pPr>
            <a:r>
              <a:rPr lang="tr" sz="1200" b="1" i="0" u="none" baseline="0">
                <a:solidFill>
                  <a:srgbClr val="FFFFFF"/>
                </a:solidFill>
                <a:latin typeface="Verdana" charset="0"/>
                <a:cs typeface="Verdana" charset="0"/>
              </a:rPr>
              <a:t>www.coe.int/cybercrime</a:t>
            </a:r>
            <a:endParaRPr lang="tr" sz="1200" dirty="0"/>
          </a:p>
        </p:txBody>
      </p:sp>
    </p:spTree>
    <p:extLst>
      <p:ext uri="{BB962C8B-B14F-4D97-AF65-F5344CB8AC3E}">
        <p14:creationId xmlns:p14="http://schemas.microsoft.com/office/powerpoint/2010/main" val="21479318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
                                            <p:txEl>
                                              <p:pRg st="5" end="5"/>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2">
                                            <p:txEl>
                                              <p:pRg st="6" end="6"/>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2">
                                            <p:txEl>
                                              <p:pRg st="7" end="7"/>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3200" b="0" i="0" u="none" baseline="0">
                <a:solidFill>
                  <a:schemeClr val="bg1"/>
                </a:solidFill>
                <a:latin typeface="Verdana" charset="0"/>
                <a:cs typeface="Verdana" charset="0"/>
              </a:rPr>
              <a:t>Siber suçlarda güncel trendler</a:t>
            </a:r>
            <a:endParaRPr lang="tr" sz="2000" dirty="0">
              <a:solidFill>
                <a:schemeClr val="bg1"/>
              </a:solidFill>
              <a:latin typeface="Verdana" charset="0"/>
              <a:cs typeface="Verdana" charset="0"/>
            </a:endParaRPr>
          </a:p>
        </p:txBody>
      </p:sp>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rtl="0">
              <a:defRPr/>
            </a:pPr>
            <a:r>
              <a:rPr lang="tr" sz="1200" b="1" i="0" u="none" baseline="0">
                <a:solidFill>
                  <a:srgbClr val="FFFFFF"/>
                </a:solidFill>
                <a:latin typeface="Verdana" charset="0"/>
                <a:cs typeface="Verdana" charset="0"/>
              </a:rPr>
              <a:t>www.coe.int/cybercrime</a:t>
            </a:r>
            <a:endParaRPr lang="tr" sz="1200" dirty="0"/>
          </a:p>
        </p:txBody>
      </p:sp>
      <p:pic>
        <p:nvPicPr>
          <p:cNvPr id="7" name="6 Resim"/>
          <p:cNvPicPr/>
          <p:nvPr/>
        </p:nvPicPr>
        <p:blipFill>
          <a:blip r:embed="rId4" cstate="print"/>
          <a:srcRect/>
          <a:stretch>
            <a:fillRect/>
          </a:stretch>
        </p:blipFill>
        <p:spPr bwMode="auto">
          <a:xfrm>
            <a:off x="1115616" y="1628800"/>
            <a:ext cx="7272808" cy="4104456"/>
          </a:xfrm>
          <a:prstGeom prst="rect">
            <a:avLst/>
          </a:prstGeom>
          <a:noFill/>
          <a:ln w="9525">
            <a:noFill/>
            <a:miter lim="800000"/>
            <a:headEnd/>
            <a:tailEnd/>
          </a:ln>
        </p:spPr>
      </p:pic>
    </p:spTree>
    <p:extLst>
      <p:ext uri="{BB962C8B-B14F-4D97-AF65-F5344CB8AC3E}">
        <p14:creationId xmlns:p14="http://schemas.microsoft.com/office/powerpoint/2010/main" val="3746301756"/>
      </p:ext>
    </p:extLst>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3200" b="0" i="0" u="none" baseline="0">
                <a:solidFill>
                  <a:schemeClr val="bg1"/>
                </a:solidFill>
                <a:latin typeface="Verdana" charset="0"/>
                <a:cs typeface="Verdana" charset="0"/>
              </a:rPr>
              <a:t>Siber suçlarda güncel trendler</a:t>
            </a:r>
            <a:endParaRPr lang="tr" sz="2000" dirty="0">
              <a:solidFill>
                <a:schemeClr val="bg1"/>
              </a:solidFill>
              <a:latin typeface="Verdana" charset="0"/>
              <a:cs typeface="Verdana" charset="0"/>
            </a:endParaRPr>
          </a:p>
        </p:txBody>
      </p:sp>
      <p:pic>
        <p:nvPicPr>
          <p:cNvPr id="4" name="Picture 3">
            <a:extLst>
              <a:ext uri="{FF2B5EF4-FFF2-40B4-BE49-F238E27FC236}">
                <a16:creationId xmlns:a16="http://schemas.microsoft.com/office/drawing/2014/main" id="{9EF87FD6-82BA-4083-82CD-AD07A9950C8C}"/>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006915" y="1187302"/>
            <a:ext cx="2016590" cy="339382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51520" y="1270001"/>
            <a:ext cx="8892480" cy="5183335"/>
          </a:xfrm>
        </p:spPr>
        <p:txBody>
          <a:bodyPr/>
          <a:lstStyle/>
          <a:p>
            <a:pPr marL="628650" indent="-514350" algn="l" rtl="0">
              <a:buAutoNum type="arabicPeriod"/>
              <a:defRPr/>
            </a:pPr>
            <a:r>
              <a:rPr lang="tr" b="1" i="0" u="none" baseline="0" dirty="0">
                <a:solidFill>
                  <a:srgbClr val="0070C0"/>
                </a:solidFill>
              </a:rPr>
              <a:t>Mobil Platformlar</a:t>
            </a:r>
          </a:p>
          <a:p>
            <a:pPr marL="628650" indent="-514350" algn="l" rtl="0">
              <a:defRPr/>
            </a:pPr>
            <a:r>
              <a:rPr lang="tr" b="0" i="0" u="none" baseline="0" dirty="0"/>
              <a:t>5,15 milyar mobil cihaz</a:t>
            </a:r>
          </a:p>
          <a:p>
            <a:pPr marL="628650" indent="-514350" algn="l" rtl="0">
              <a:defRPr/>
            </a:pPr>
            <a:r>
              <a:rPr lang="tr" b="0" i="0" u="none" baseline="0" dirty="0"/>
              <a:t>3,5 milyar akıllı telefon</a:t>
            </a:r>
          </a:p>
          <a:p>
            <a:pPr lvl="1" algn="l" rtl="0">
              <a:defRPr/>
            </a:pPr>
            <a:r>
              <a:rPr lang="tr" b="0" i="0" u="none" baseline="0" dirty="0"/>
              <a:t>mobil işlemler artıyor</a:t>
            </a:r>
            <a:endParaRPr lang="tr" dirty="0"/>
          </a:p>
          <a:p>
            <a:pPr lvl="1" algn="l" rtl="0">
              <a:defRPr/>
            </a:pPr>
            <a:r>
              <a:rPr lang="tr" b="0" i="0" u="none" baseline="0" dirty="0"/>
              <a:t>mobil uygulamalar</a:t>
            </a:r>
            <a:endParaRPr lang="tr" dirty="0"/>
          </a:p>
          <a:p>
            <a:pPr lvl="1" algn="l" rtl="0">
              <a:defRPr/>
            </a:pPr>
            <a:r>
              <a:rPr lang="tr" b="0" i="0" u="none" baseline="0" dirty="0"/>
              <a:t>mobil sosyal medya kullanıcıları</a:t>
            </a:r>
            <a:endParaRPr lang="tr" dirty="0"/>
          </a:p>
          <a:p>
            <a:pPr lvl="1" algn="l" rtl="0">
              <a:defRPr/>
            </a:pPr>
            <a:r>
              <a:rPr lang="tr" b="0" i="0" u="none" baseline="0" dirty="0"/>
              <a:t>özel kişilere ait cihazların kurumsal kullanımı</a:t>
            </a:r>
          </a:p>
          <a:p>
            <a:pPr marL="628650" indent="-514350" algn="l" rtl="0">
              <a:defRPr/>
            </a:pPr>
            <a:r>
              <a:rPr lang="tr" b="0" i="0" u="none" baseline="0" dirty="0"/>
              <a:t>Doğrulanmamış uygulamalar kötü amaçlı kodlar içerebilir</a:t>
            </a:r>
          </a:p>
          <a:p>
            <a:pPr marL="1028700" lvl="1" indent="-514350" algn="l" rtl="0">
              <a:defRPr/>
            </a:pPr>
            <a:r>
              <a:rPr lang="tr" b="0" i="0" u="none" baseline="0" dirty="0"/>
              <a:t>fidye yazılımları, casus yazılımlar</a:t>
            </a:r>
          </a:p>
        </p:txBody>
      </p:sp>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rtl="0">
              <a:defRPr/>
            </a:pPr>
            <a:r>
              <a:rPr lang="tr" sz="1200" b="1" i="0" u="none" baseline="0">
                <a:solidFill>
                  <a:srgbClr val="FFFFFF"/>
                </a:solidFill>
                <a:latin typeface="Verdana" charset="0"/>
                <a:cs typeface="Verdana" charset="0"/>
              </a:rPr>
              <a:t>www.coe.int/cybercrime</a:t>
            </a:r>
            <a:endParaRPr lang="tr" sz="1200" dirty="0"/>
          </a:p>
        </p:txBody>
      </p:sp>
    </p:spTree>
    <p:extLst>
      <p:ext uri="{BB962C8B-B14F-4D97-AF65-F5344CB8AC3E}">
        <p14:creationId xmlns:p14="http://schemas.microsoft.com/office/powerpoint/2010/main" val="1330007956"/>
      </p:ext>
    </p:extLst>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3200" b="0" i="0" u="none" baseline="0">
                <a:solidFill>
                  <a:schemeClr val="bg1"/>
                </a:solidFill>
                <a:latin typeface="Verdana" charset="0"/>
                <a:cs typeface="Verdana" charset="0"/>
              </a:rPr>
              <a:t>Siber suçlarda güncel trendler</a:t>
            </a:r>
            <a:endParaRPr lang="tr" sz="2000" dirty="0">
              <a:solidFill>
                <a:schemeClr val="bg1"/>
              </a:solidFill>
              <a:latin typeface="Verdana" charset="0"/>
              <a:cs typeface="Verdana" charset="0"/>
            </a:endParaRP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51520" y="1270001"/>
            <a:ext cx="8892480" cy="5183335"/>
          </a:xfrm>
        </p:spPr>
        <p:txBody>
          <a:bodyPr/>
          <a:lstStyle/>
          <a:p>
            <a:pPr marL="628650" indent="-514350" algn="l" rtl="0">
              <a:buAutoNum type="arabicPeriod"/>
              <a:defRPr/>
            </a:pPr>
            <a:r>
              <a:rPr lang="tr" b="1" i="0" u="none" baseline="0">
                <a:solidFill>
                  <a:srgbClr val="0070C0"/>
                </a:solidFill>
              </a:rPr>
              <a:t>Mobil Platformlar</a:t>
            </a:r>
          </a:p>
        </p:txBody>
      </p:sp>
      <p:pic>
        <p:nvPicPr>
          <p:cNvPr id="3" name="Picture 2">
            <a:extLst>
              <a:ext uri="{FF2B5EF4-FFF2-40B4-BE49-F238E27FC236}">
                <a16:creationId xmlns:a16="http://schemas.microsoft.com/office/drawing/2014/main" id="{16C27E3C-4F62-1D4B-BA1B-6D013B129A30}"/>
              </a:ext>
            </a:extLst>
          </p:cNvPr>
          <p:cNvPicPr>
            <a:picLocks noChangeAspect="1"/>
          </p:cNvPicPr>
          <p:nvPr/>
        </p:nvPicPr>
        <p:blipFill>
          <a:blip r:embed="rId4" cstate="print"/>
          <a:stretch>
            <a:fillRect/>
          </a:stretch>
        </p:blipFill>
        <p:spPr>
          <a:xfrm>
            <a:off x="917325" y="2060848"/>
            <a:ext cx="7309349" cy="3870672"/>
          </a:xfrm>
          <a:prstGeom prst="rect">
            <a:avLst/>
          </a:prstGeom>
        </p:spPr>
      </p:pic>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rtl="0">
              <a:defRPr/>
            </a:pPr>
            <a:r>
              <a:rPr lang="tr" sz="1200" b="1" i="0" u="none" baseline="0">
                <a:solidFill>
                  <a:srgbClr val="FFFFFF"/>
                </a:solidFill>
                <a:latin typeface="Verdana" charset="0"/>
                <a:cs typeface="Verdana" charset="0"/>
              </a:rPr>
              <a:t>www.coe.int/cybercrime</a:t>
            </a:r>
            <a:endParaRPr lang="tr" sz="1200" dirty="0"/>
          </a:p>
        </p:txBody>
      </p:sp>
    </p:spTree>
    <p:extLst>
      <p:ext uri="{BB962C8B-B14F-4D97-AF65-F5344CB8AC3E}">
        <p14:creationId xmlns:p14="http://schemas.microsoft.com/office/powerpoint/2010/main" val="3381383355"/>
      </p:ext>
    </p:extLst>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3200" b="0" i="0" u="none" baseline="0">
                <a:solidFill>
                  <a:schemeClr val="bg1"/>
                </a:solidFill>
                <a:latin typeface="Verdana" charset="0"/>
                <a:cs typeface="Verdana" charset="0"/>
              </a:rPr>
              <a:t>Siber suçlarda güncel trendler</a:t>
            </a:r>
            <a:endParaRPr lang="tr" sz="2000" dirty="0">
              <a:solidFill>
                <a:schemeClr val="bg1"/>
              </a:solidFill>
              <a:latin typeface="Verdana" charset="0"/>
              <a:cs typeface="Verdana" charset="0"/>
            </a:endParaRP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51520" y="1270001"/>
            <a:ext cx="8892480" cy="5183335"/>
          </a:xfrm>
        </p:spPr>
        <p:txBody>
          <a:bodyPr/>
          <a:lstStyle/>
          <a:p>
            <a:pPr marL="114300" indent="0" algn="l" rtl="0">
              <a:buNone/>
              <a:defRPr/>
            </a:pPr>
            <a:r>
              <a:rPr lang="tr" b="1" i="0" u="none" baseline="0">
                <a:solidFill>
                  <a:srgbClr val="0070C0"/>
                </a:solidFill>
              </a:rPr>
              <a:t>2. Sahte E-postalar</a:t>
            </a:r>
          </a:p>
          <a:p>
            <a:pPr marL="571500" indent="-457200" algn="l" rtl="0">
              <a:defRPr/>
            </a:pPr>
            <a:r>
              <a:rPr lang="tr" b="0" i="0" u="none" baseline="0"/>
              <a:t>Her gün 6,5 milyar istenmeyen e-posta gönderiliyor</a:t>
            </a:r>
          </a:p>
          <a:p>
            <a:pPr marL="571500" indent="-457200" algn="l" rtl="0">
              <a:defRPr/>
            </a:pPr>
            <a:r>
              <a:rPr lang="tr" b="0" i="0" u="none" baseline="0"/>
              <a:t>Bunların büyük bir kısmı kimlik avı amaçlı</a:t>
            </a:r>
          </a:p>
        </p:txBody>
      </p:sp>
      <p:pic>
        <p:nvPicPr>
          <p:cNvPr id="11266" name="Picture 2" descr="Cybercrime phishing trend">
            <a:extLst>
              <a:ext uri="{FF2B5EF4-FFF2-40B4-BE49-F238E27FC236}">
                <a16:creationId xmlns:a16="http://schemas.microsoft.com/office/drawing/2014/main" id="{01012668-E868-43C0-A226-B34B1FF575C3}"/>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51520" y="3429000"/>
            <a:ext cx="5280282" cy="1440160"/>
          </a:xfrm>
          <a:prstGeom prst="rect">
            <a:avLst/>
          </a:prstGeom>
          <a:noFill/>
          <a:extLst>
            <a:ext uri="{909E8E84-426E-40DD-AFC4-6F175D3DCCD1}">
              <a14:hiddenFill xmlns:a14="http://schemas.microsoft.com/office/drawing/2010/main">
                <a:solidFill>
                  <a:srgbClr val="FFFFFF"/>
                </a:solidFill>
              </a14:hiddenFill>
            </a:ext>
          </a:extLst>
        </p:spPr>
      </p:pic>
      <p:pic>
        <p:nvPicPr>
          <p:cNvPr id="11268" name="Picture 4" descr="Cybercrime phishing trend">
            <a:extLst>
              <a:ext uri="{FF2B5EF4-FFF2-40B4-BE49-F238E27FC236}">
                <a16:creationId xmlns:a16="http://schemas.microsoft.com/office/drawing/2014/main" id="{AD58A378-FDEB-4A93-B9BC-AB43D1421C58}"/>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612200" y="5013176"/>
            <a:ext cx="5280280" cy="1440160"/>
          </a:xfrm>
          <a:prstGeom prst="rect">
            <a:avLst/>
          </a:prstGeom>
          <a:noFill/>
          <a:extLst>
            <a:ext uri="{909E8E84-426E-40DD-AFC4-6F175D3DCCD1}">
              <a14:hiddenFill xmlns:a14="http://schemas.microsoft.com/office/drawing/2010/main">
                <a:solidFill>
                  <a:srgbClr val="FFFFFF"/>
                </a:solidFill>
              </a14:hiddenFill>
            </a:ext>
          </a:extLst>
        </p:spPr>
      </p:pic>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rtl="0">
              <a:defRPr/>
            </a:pPr>
            <a:r>
              <a:rPr lang="tr" sz="1200" b="1" i="0" u="none" baseline="0">
                <a:solidFill>
                  <a:srgbClr val="FFFFFF"/>
                </a:solidFill>
                <a:latin typeface="Verdana" charset="0"/>
                <a:cs typeface="Verdana" charset="0"/>
              </a:rPr>
              <a:t>www.coe.int/cybercrime</a:t>
            </a:r>
            <a:endParaRPr lang="tr" sz="1200" dirty="0"/>
          </a:p>
        </p:txBody>
      </p:sp>
      <p:sp>
        <p:nvSpPr>
          <p:cNvPr id="3" name="Metin kutusu 2"/>
          <p:cNvSpPr txBox="1"/>
          <p:nvPr/>
        </p:nvSpPr>
        <p:spPr>
          <a:xfrm>
            <a:off x="2627784" y="3789040"/>
            <a:ext cx="2664296" cy="923330"/>
          </a:xfrm>
          <a:prstGeom prst="rect">
            <a:avLst/>
          </a:prstGeom>
          <a:solidFill>
            <a:srgbClr val="00B0F0"/>
          </a:solidFill>
        </p:spPr>
        <p:txBody>
          <a:bodyPr wrap="square" rtlCol="0">
            <a:spAutoFit/>
          </a:bodyPr>
          <a:lstStyle/>
          <a:p>
            <a:pPr algn="ctr"/>
            <a:r>
              <a:rPr lang="tr-TR" dirty="0">
                <a:solidFill>
                  <a:schemeClr val="bg1"/>
                </a:solidFill>
              </a:rPr>
              <a:t>Kimlik avı en yaygın üçüncü veri ihlali nedenidir</a:t>
            </a:r>
          </a:p>
        </p:txBody>
      </p:sp>
      <p:sp>
        <p:nvSpPr>
          <p:cNvPr id="13" name="Metin kutusu 12"/>
          <p:cNvSpPr txBox="1"/>
          <p:nvPr/>
        </p:nvSpPr>
        <p:spPr>
          <a:xfrm>
            <a:off x="4788024" y="5410090"/>
            <a:ext cx="2880320" cy="646331"/>
          </a:xfrm>
          <a:prstGeom prst="rect">
            <a:avLst/>
          </a:prstGeom>
          <a:solidFill>
            <a:srgbClr val="00B0F0"/>
          </a:solidFill>
        </p:spPr>
        <p:txBody>
          <a:bodyPr wrap="square" rtlCol="0">
            <a:spAutoFit/>
          </a:bodyPr>
          <a:lstStyle/>
          <a:p>
            <a:pPr algn="ctr"/>
            <a:r>
              <a:rPr lang="tr-TR" dirty="0">
                <a:solidFill>
                  <a:schemeClr val="bg1"/>
                </a:solidFill>
              </a:rPr>
              <a:t>10 saldırıdan 9’u bir kimlik avı e-postasıyla başlar</a:t>
            </a:r>
          </a:p>
        </p:txBody>
      </p:sp>
    </p:spTree>
    <p:extLst>
      <p:ext uri="{BB962C8B-B14F-4D97-AF65-F5344CB8AC3E}">
        <p14:creationId xmlns:p14="http://schemas.microsoft.com/office/powerpoint/2010/main" val="4284076651"/>
      </p:ext>
    </p:extLst>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3200" b="0" i="0" u="none" baseline="0">
                <a:solidFill>
                  <a:schemeClr val="bg1"/>
                </a:solidFill>
                <a:latin typeface="Verdana" charset="0"/>
                <a:cs typeface="Verdana" charset="0"/>
              </a:rPr>
              <a:t>Siber suçlarda güncel trendler</a:t>
            </a:r>
            <a:endParaRPr lang="tr" sz="2000" dirty="0">
              <a:solidFill>
                <a:schemeClr val="bg1"/>
              </a:solidFill>
              <a:latin typeface="Verdana" charset="0"/>
              <a:cs typeface="Verdana" charset="0"/>
            </a:endParaRP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51520" y="1270001"/>
            <a:ext cx="8892480" cy="5183335"/>
          </a:xfrm>
        </p:spPr>
        <p:txBody>
          <a:bodyPr/>
          <a:lstStyle/>
          <a:p>
            <a:pPr marL="114300" indent="0" algn="l" rtl="0">
              <a:buNone/>
              <a:defRPr/>
            </a:pPr>
            <a:r>
              <a:rPr lang="tr" b="1" i="0" u="none" baseline="0">
                <a:solidFill>
                  <a:srgbClr val="0070C0"/>
                </a:solidFill>
              </a:rPr>
              <a:t>2. Sahte E-postalar</a:t>
            </a:r>
          </a:p>
        </p:txBody>
      </p:sp>
      <p:pic>
        <p:nvPicPr>
          <p:cNvPr id="3" name="Picture 2">
            <a:extLst>
              <a:ext uri="{FF2B5EF4-FFF2-40B4-BE49-F238E27FC236}">
                <a16:creationId xmlns:a16="http://schemas.microsoft.com/office/drawing/2014/main" id="{2F57A04F-58AC-CE46-8184-3F6097C38935}"/>
              </a:ext>
            </a:extLst>
          </p:cNvPr>
          <p:cNvPicPr>
            <a:picLocks noChangeAspect="1"/>
          </p:cNvPicPr>
          <p:nvPr/>
        </p:nvPicPr>
        <p:blipFill>
          <a:blip r:embed="rId4" cstate="print"/>
          <a:stretch>
            <a:fillRect/>
          </a:stretch>
        </p:blipFill>
        <p:spPr>
          <a:xfrm>
            <a:off x="925909" y="1961527"/>
            <a:ext cx="7292182" cy="4289518"/>
          </a:xfrm>
          <a:prstGeom prst="rect">
            <a:avLst/>
          </a:prstGeom>
        </p:spPr>
      </p:pic>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rtl="0">
              <a:defRPr/>
            </a:pPr>
            <a:r>
              <a:rPr lang="tr" sz="1200" b="1" i="0" u="none" baseline="0">
                <a:solidFill>
                  <a:srgbClr val="FFFFFF"/>
                </a:solidFill>
                <a:latin typeface="Verdana" charset="0"/>
                <a:cs typeface="Verdana" charset="0"/>
              </a:rPr>
              <a:t>www.coe.int/cybercrime</a:t>
            </a:r>
            <a:endParaRPr lang="tr" sz="1200" dirty="0"/>
          </a:p>
        </p:txBody>
      </p:sp>
    </p:spTree>
    <p:extLst>
      <p:ext uri="{BB962C8B-B14F-4D97-AF65-F5344CB8AC3E}">
        <p14:creationId xmlns:p14="http://schemas.microsoft.com/office/powerpoint/2010/main" val="80566933"/>
      </p:ext>
    </p:extLst>
  </p:cSld>
  <p:clrMapOvr>
    <a:masterClrMapping/>
  </p:clrMapOvr>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3200" b="0" i="0" u="none" baseline="0">
                <a:solidFill>
                  <a:schemeClr val="bg1"/>
                </a:solidFill>
                <a:latin typeface="Verdana" charset="0"/>
                <a:cs typeface="Verdana" charset="0"/>
              </a:rPr>
              <a:t>Siber suçlarda güncel trendler</a:t>
            </a:r>
            <a:endParaRPr lang="tr" sz="2000" dirty="0">
              <a:solidFill>
                <a:schemeClr val="bg1"/>
              </a:solidFill>
              <a:latin typeface="Verdana" charset="0"/>
              <a:cs typeface="Verdana" charset="0"/>
            </a:endParaRP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51520" y="1270001"/>
            <a:ext cx="8640960" cy="5183335"/>
          </a:xfrm>
        </p:spPr>
        <p:txBody>
          <a:bodyPr/>
          <a:lstStyle/>
          <a:p>
            <a:pPr marL="114300" indent="0" algn="l" rtl="0">
              <a:buNone/>
              <a:defRPr/>
            </a:pPr>
            <a:r>
              <a:rPr lang="tr" b="1" i="0" u="none" baseline="0">
                <a:solidFill>
                  <a:srgbClr val="0070C0"/>
                </a:solidFill>
              </a:rPr>
              <a:t>3. Bankacılık zararlı yazılımları, fidye yazılımları ve İEGİ </a:t>
            </a:r>
            <a:endParaRPr lang="tr" dirty="0"/>
          </a:p>
          <a:p>
            <a:pPr marL="571500" indent="-457200" algn="l" rtl="0">
              <a:defRPr/>
            </a:pPr>
            <a:r>
              <a:rPr lang="tr" b="0" i="0" u="none" baseline="0"/>
              <a:t>Bankacılık zararlı yazılımları</a:t>
            </a:r>
          </a:p>
          <a:p>
            <a:pPr lvl="1" algn="just" rtl="0">
              <a:defRPr/>
            </a:pPr>
            <a:r>
              <a:rPr lang="tr" b="0" i="0" u="none" baseline="0"/>
              <a:t>Zeus ve Zeus temelli Truva atları, </a:t>
            </a:r>
          </a:p>
          <a:p>
            <a:pPr lvl="1" algn="just" rtl="0">
              <a:defRPr/>
            </a:pPr>
            <a:r>
              <a:rPr lang="tr" b="0" i="0" u="none" baseline="0"/>
              <a:t>Citadel, </a:t>
            </a:r>
          </a:p>
          <a:p>
            <a:pPr lvl="1" algn="just" rtl="0">
              <a:defRPr/>
            </a:pPr>
            <a:r>
              <a:rPr lang="tr" b="0" i="0" u="none" baseline="0"/>
              <a:t>SpyEye vb.</a:t>
            </a:r>
          </a:p>
          <a:p>
            <a:pPr algn="just" rtl="0">
              <a:defRPr/>
            </a:pPr>
            <a:r>
              <a:rPr lang="tr" b="0" i="0" u="none" baseline="0"/>
              <a:t>Fidye yazılımları</a:t>
            </a:r>
          </a:p>
          <a:p>
            <a:pPr algn="just" rtl="0">
              <a:defRPr/>
            </a:pPr>
            <a:r>
              <a:rPr lang="tr" b="0" i="0" u="none" baseline="0"/>
              <a:t>Kredi kartı dolandırıcılığı</a:t>
            </a:r>
            <a:endParaRPr lang="tr" dirty="0"/>
          </a:p>
          <a:p>
            <a:pPr algn="l" rtl="0">
              <a:defRPr/>
            </a:pPr>
            <a:r>
              <a:rPr lang="tr" b="0" i="0" u="none" baseline="0"/>
              <a:t>İş e-postalarının güvenlik ihlali (İEGİ)</a:t>
            </a:r>
            <a:endParaRPr lang="tr" b="1" dirty="0">
              <a:solidFill>
                <a:schemeClr val="tx2"/>
              </a:solidFill>
            </a:endParaRPr>
          </a:p>
        </p:txBody>
      </p:sp>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rtl="0">
              <a:defRPr/>
            </a:pPr>
            <a:r>
              <a:rPr lang="tr" sz="1200" b="1" i="0" u="none" baseline="0">
                <a:solidFill>
                  <a:srgbClr val="FFFFFF"/>
                </a:solidFill>
                <a:latin typeface="Verdana" charset="0"/>
                <a:cs typeface="Verdana" charset="0"/>
              </a:rPr>
              <a:t>www.coe.int/cybercrime</a:t>
            </a:r>
            <a:endParaRPr lang="tr" sz="1200" dirty="0"/>
          </a:p>
        </p:txBody>
      </p:sp>
    </p:spTree>
    <p:extLst>
      <p:ext uri="{BB962C8B-B14F-4D97-AF65-F5344CB8AC3E}">
        <p14:creationId xmlns:p14="http://schemas.microsoft.com/office/powerpoint/2010/main" val="2597272987"/>
      </p:ext>
    </p:extLst>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3200" b="0" i="0" u="none" baseline="0">
                <a:solidFill>
                  <a:schemeClr val="bg1"/>
                </a:solidFill>
                <a:latin typeface="Verdana" charset="0"/>
                <a:cs typeface="Verdana" charset="0"/>
              </a:rPr>
              <a:t>Siber suçlarda güncel trendler</a:t>
            </a:r>
            <a:endParaRPr lang="tr" sz="2000" dirty="0">
              <a:solidFill>
                <a:schemeClr val="bg1"/>
              </a:solidFill>
              <a:latin typeface="Verdana" charset="0"/>
              <a:cs typeface="Verdana" charset="0"/>
            </a:endParaRP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51520" y="1270001"/>
            <a:ext cx="8640960" cy="5183335"/>
          </a:xfrm>
        </p:spPr>
        <p:txBody>
          <a:bodyPr/>
          <a:lstStyle/>
          <a:p>
            <a:pPr marL="114300" indent="0" algn="l" rtl="0">
              <a:buNone/>
              <a:defRPr/>
            </a:pPr>
            <a:r>
              <a:rPr lang="tr" b="1" i="0" u="none" baseline="0">
                <a:solidFill>
                  <a:srgbClr val="0070C0"/>
                </a:solidFill>
              </a:rPr>
              <a:t>3. Bankacılık zararlı yazılımları, fidye yazılımları ve İEGİ </a:t>
            </a:r>
            <a:endParaRPr lang="tr" dirty="0"/>
          </a:p>
        </p:txBody>
      </p:sp>
      <p:pic>
        <p:nvPicPr>
          <p:cNvPr id="3" name="Picture 2">
            <a:extLst>
              <a:ext uri="{FF2B5EF4-FFF2-40B4-BE49-F238E27FC236}">
                <a16:creationId xmlns:a16="http://schemas.microsoft.com/office/drawing/2014/main" id="{F8987283-DF71-4044-956E-3960E929A142}"/>
              </a:ext>
            </a:extLst>
          </p:cNvPr>
          <p:cNvPicPr>
            <a:picLocks noChangeAspect="1"/>
          </p:cNvPicPr>
          <p:nvPr/>
        </p:nvPicPr>
        <p:blipFill>
          <a:blip r:embed="rId4" cstate="print"/>
          <a:stretch>
            <a:fillRect/>
          </a:stretch>
        </p:blipFill>
        <p:spPr>
          <a:xfrm>
            <a:off x="879624" y="2060848"/>
            <a:ext cx="7384751" cy="3960440"/>
          </a:xfrm>
          <a:prstGeom prst="rect">
            <a:avLst/>
          </a:prstGeom>
        </p:spPr>
      </p:pic>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rtl="0">
              <a:defRPr/>
            </a:pPr>
            <a:r>
              <a:rPr lang="tr" sz="1200" b="1" i="0" u="none" baseline="0">
                <a:solidFill>
                  <a:srgbClr val="FFFFFF"/>
                </a:solidFill>
                <a:latin typeface="Verdana" charset="0"/>
                <a:cs typeface="Verdana" charset="0"/>
              </a:rPr>
              <a:t>www.coe.int/cybercrime</a:t>
            </a:r>
            <a:endParaRPr lang="tr" sz="1200" dirty="0"/>
          </a:p>
        </p:txBody>
      </p:sp>
    </p:spTree>
    <p:extLst>
      <p:ext uri="{BB962C8B-B14F-4D97-AF65-F5344CB8AC3E}">
        <p14:creationId xmlns:p14="http://schemas.microsoft.com/office/powerpoint/2010/main" val="2958216340"/>
      </p:ext>
    </p:extLst>
  </p:cSld>
  <p:clrMapOvr>
    <a:masterClrMapping/>
  </p:clrMapOvr>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3200" b="0" i="0" u="none" baseline="0">
                <a:solidFill>
                  <a:schemeClr val="bg1"/>
                </a:solidFill>
                <a:latin typeface="Verdana" charset="0"/>
                <a:cs typeface="Verdana" charset="0"/>
              </a:rPr>
              <a:t>Siber suçlarda güncel trendler</a:t>
            </a:r>
            <a:endParaRPr lang="tr" sz="2000" dirty="0">
              <a:solidFill>
                <a:schemeClr val="bg1"/>
              </a:solidFill>
              <a:latin typeface="Verdana" charset="0"/>
              <a:cs typeface="Verdana" charset="0"/>
            </a:endParaRP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51520" y="1270001"/>
            <a:ext cx="8640960" cy="5183335"/>
          </a:xfrm>
        </p:spPr>
        <p:txBody>
          <a:bodyPr/>
          <a:lstStyle/>
          <a:p>
            <a:pPr marL="114300" indent="0" algn="l" rtl="0">
              <a:buNone/>
              <a:defRPr/>
            </a:pPr>
            <a:r>
              <a:rPr lang="tr" b="1" i="0" u="none" baseline="0">
                <a:solidFill>
                  <a:srgbClr val="0070C0"/>
                </a:solidFill>
              </a:rPr>
              <a:t>4. Siyasi Amaçlı Bilgisayar Korsanlığı ve Sosyal Ağların Kötüye Kullanımı</a:t>
            </a:r>
          </a:p>
          <a:p>
            <a:pPr marL="571500" indent="-457200" algn="l" rtl="0">
              <a:defRPr/>
            </a:pPr>
            <a:r>
              <a:rPr lang="tr" b="0" i="0" u="none" baseline="0"/>
              <a:t>Anonymous ve diğer gruplar</a:t>
            </a:r>
          </a:p>
          <a:p>
            <a:pPr marL="971550" lvl="1" indent="-457200" algn="l" rtl="0">
              <a:defRPr/>
            </a:pPr>
            <a:r>
              <a:rPr lang="tr" b="0" i="0" u="none" baseline="0"/>
              <a:t>Hedefin çevrim içi hizmetlerinin kullanılabilirliğine saldırılar</a:t>
            </a:r>
          </a:p>
          <a:p>
            <a:pPr marL="571500" indent="-457200" algn="l" rtl="0">
              <a:defRPr/>
            </a:pPr>
            <a:r>
              <a:rPr lang="tr" b="0" i="0" u="none" baseline="0"/>
              <a:t>Kişisel bilgilerin İnternette ifşa edilmesi</a:t>
            </a:r>
          </a:p>
          <a:p>
            <a:pPr marL="571500" indent="-457200" algn="l" rtl="0">
              <a:defRPr/>
            </a:pPr>
            <a:r>
              <a:rPr lang="tr" b="0" i="0" u="none" baseline="0"/>
              <a:t>Oyun korsanlığı</a:t>
            </a:r>
          </a:p>
          <a:p>
            <a:pPr marL="571500" indent="-457200" algn="l" rtl="0">
              <a:defRPr/>
            </a:pPr>
            <a:r>
              <a:rPr lang="tr" b="0" i="0" u="none" baseline="0"/>
              <a:t>Tehditler, siber zorbalık</a:t>
            </a:r>
          </a:p>
          <a:p>
            <a:pPr marL="571500" indent="-457200" algn="l" rtl="0">
              <a:defRPr/>
            </a:pPr>
            <a:r>
              <a:rPr lang="tr" b="0" i="0" u="none" baseline="0"/>
              <a:t>Panik ve kargaşaya yol açmak için yayımlanan yalan haberler</a:t>
            </a:r>
          </a:p>
        </p:txBody>
      </p:sp>
      <p:pic>
        <p:nvPicPr>
          <p:cNvPr id="3" name="Content Placeholder 3">
            <a:extLst>
              <a:ext uri="{FF2B5EF4-FFF2-40B4-BE49-F238E27FC236}">
                <a16:creationId xmlns:a16="http://schemas.microsoft.com/office/drawing/2014/main" id="{8EC87805-B4DA-4129-8807-8751C2FB585E}"/>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435518" y="2991125"/>
            <a:ext cx="2456962" cy="16357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rtl="0">
              <a:defRPr/>
            </a:pPr>
            <a:r>
              <a:rPr lang="tr" sz="1200" b="1" i="0" u="none" baseline="0">
                <a:solidFill>
                  <a:srgbClr val="FFFFFF"/>
                </a:solidFill>
                <a:latin typeface="Verdana" charset="0"/>
                <a:cs typeface="Verdana" charset="0"/>
              </a:rPr>
              <a:t>www.coe.int/cybercrime</a:t>
            </a:r>
            <a:endParaRPr lang="tr" sz="1200" dirty="0"/>
          </a:p>
        </p:txBody>
      </p:sp>
    </p:spTree>
    <p:extLst>
      <p:ext uri="{BB962C8B-B14F-4D97-AF65-F5344CB8AC3E}">
        <p14:creationId xmlns:p14="http://schemas.microsoft.com/office/powerpoint/2010/main" val="92840385"/>
      </p:ext>
    </p:extLst>
  </p:cSld>
  <p:clrMapOvr>
    <a:masterClrMapping/>
  </p:clrMapOvr>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3200" b="0" i="0" u="none" baseline="0">
                <a:solidFill>
                  <a:schemeClr val="bg1"/>
                </a:solidFill>
                <a:latin typeface="Verdana" charset="0"/>
                <a:cs typeface="Verdana" charset="0"/>
              </a:rPr>
              <a:t>Siber suçlarda güncel trendler</a:t>
            </a:r>
            <a:endParaRPr lang="tr" sz="2000" dirty="0">
              <a:solidFill>
                <a:schemeClr val="bg1"/>
              </a:solidFill>
              <a:latin typeface="Verdana" charset="0"/>
              <a:cs typeface="Verdana" charset="0"/>
            </a:endParaRP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51520" y="1270001"/>
            <a:ext cx="8640960" cy="5183335"/>
          </a:xfrm>
        </p:spPr>
        <p:txBody>
          <a:bodyPr/>
          <a:lstStyle/>
          <a:p>
            <a:pPr marL="114300" indent="0" algn="l" rtl="0">
              <a:buNone/>
              <a:defRPr/>
            </a:pPr>
            <a:r>
              <a:rPr lang="tr" b="1" i="0" u="none" baseline="0">
                <a:solidFill>
                  <a:srgbClr val="0070C0"/>
                </a:solidFill>
              </a:rPr>
              <a:t>4. Siyasi Amaçlı Bilgisayar Korsanlığı ve Sosyal Ağların Kötüye Kullanımı</a:t>
            </a:r>
          </a:p>
        </p:txBody>
      </p:sp>
      <p:pic>
        <p:nvPicPr>
          <p:cNvPr id="4" name="Picture 3">
            <a:extLst>
              <a:ext uri="{FF2B5EF4-FFF2-40B4-BE49-F238E27FC236}">
                <a16:creationId xmlns:a16="http://schemas.microsoft.com/office/drawing/2014/main" id="{1F465C19-D073-7645-A295-91473D5009F3}"/>
              </a:ext>
            </a:extLst>
          </p:cNvPr>
          <p:cNvPicPr>
            <a:picLocks noChangeAspect="1"/>
          </p:cNvPicPr>
          <p:nvPr/>
        </p:nvPicPr>
        <p:blipFill>
          <a:blip r:embed="rId4" cstate="print"/>
          <a:stretch>
            <a:fillRect/>
          </a:stretch>
        </p:blipFill>
        <p:spPr>
          <a:xfrm>
            <a:off x="1898650" y="1845226"/>
            <a:ext cx="5346700" cy="4495800"/>
          </a:xfrm>
          <a:prstGeom prst="rect">
            <a:avLst/>
          </a:prstGeom>
        </p:spPr>
      </p:pic>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rtl="0">
              <a:defRPr/>
            </a:pPr>
            <a:r>
              <a:rPr lang="tr" sz="1200" b="1" i="0" u="none" baseline="0">
                <a:solidFill>
                  <a:srgbClr val="FFFFFF"/>
                </a:solidFill>
                <a:latin typeface="Verdana" charset="0"/>
                <a:cs typeface="Verdana" charset="0"/>
              </a:rPr>
              <a:t>www.coe.int/cybercrime</a:t>
            </a:r>
            <a:endParaRPr lang="tr" sz="1200" dirty="0"/>
          </a:p>
        </p:txBody>
      </p:sp>
    </p:spTree>
    <p:extLst>
      <p:ext uri="{BB962C8B-B14F-4D97-AF65-F5344CB8AC3E}">
        <p14:creationId xmlns:p14="http://schemas.microsoft.com/office/powerpoint/2010/main" val="400246456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3200" b="0" i="0" u="none" baseline="0">
                <a:solidFill>
                  <a:schemeClr val="bg1"/>
                </a:solidFill>
                <a:latin typeface="Verdana" charset="0"/>
                <a:cs typeface="Verdana" charset="0"/>
              </a:rPr>
              <a:t>Olgu</a:t>
            </a:r>
            <a:endParaRPr lang="tr" sz="2000" dirty="0">
              <a:solidFill>
                <a:schemeClr val="bg1"/>
              </a:solidFill>
              <a:latin typeface="Verdana" charset="0"/>
              <a:cs typeface="Verdana" charset="0"/>
            </a:endParaRP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51520" y="1270001"/>
            <a:ext cx="8640960" cy="5040311"/>
          </a:xfrm>
        </p:spPr>
        <p:txBody>
          <a:bodyPr/>
          <a:lstStyle/>
          <a:p>
            <a:pPr marL="0" indent="0" algn="l" rtl="0" eaLnBrk="1" hangingPunct="1">
              <a:buNone/>
            </a:pPr>
            <a:r>
              <a:rPr lang="tr" sz="2800" b="0" i="0" u="none" baseline="0" dirty="0"/>
              <a:t>İnsanlar genel olarak şunlarla uğraştığımızı düşünürler:</a:t>
            </a:r>
          </a:p>
          <a:p>
            <a:pPr algn="l" rtl="0" eaLnBrk="1" hangingPunct="1"/>
            <a:r>
              <a:rPr lang="tr" sz="2800" b="0" i="0" u="none" baseline="0" dirty="0"/>
              <a:t>Bilgisayar korsanlığı, virüsler, solucanlar, kötü amaçlı yazılımlar</a:t>
            </a:r>
          </a:p>
          <a:p>
            <a:pPr algn="l" rtl="0" eaLnBrk="1" hangingPunct="1"/>
            <a:r>
              <a:rPr lang="tr" sz="2800" b="0" i="0" u="none" baseline="0" dirty="0"/>
              <a:t>DoS, DDoS</a:t>
            </a:r>
          </a:p>
          <a:p>
            <a:pPr marL="0" indent="0" algn="l" rtl="0" eaLnBrk="1" hangingPunct="1">
              <a:buNone/>
            </a:pPr>
            <a:r>
              <a:rPr lang="tr" sz="2800" b="0" i="0" u="none" baseline="0" dirty="0"/>
              <a:t>Giderek daha fazla 'kar odaklı' hale gelen suçlar</a:t>
            </a:r>
          </a:p>
          <a:p>
            <a:pPr algn="l" rtl="0" eaLnBrk="1" hangingPunct="1"/>
            <a:r>
              <a:rPr lang="tr" sz="2800" b="0" i="0" u="none" baseline="0" dirty="0"/>
              <a:t>İş e-postalarının güvenlik ihlali</a:t>
            </a:r>
          </a:p>
          <a:p>
            <a:pPr algn="l" rtl="0" eaLnBrk="1" hangingPunct="1"/>
            <a:r>
              <a:rPr lang="tr" sz="2800" b="0" i="0" u="none" baseline="0" dirty="0"/>
              <a:t>Fidye yazılımları *</a:t>
            </a:r>
          </a:p>
          <a:p>
            <a:pPr marL="0" indent="0" algn="l" rtl="0" eaLnBrk="1" hangingPunct="1">
              <a:buNone/>
            </a:pPr>
            <a:r>
              <a:rPr lang="tr" sz="2800" b="0" i="0" u="none" baseline="0" dirty="0"/>
              <a:t>Veya ağların kullanılması</a:t>
            </a:r>
          </a:p>
          <a:p>
            <a:pPr algn="l" rtl="0" eaLnBrk="1" hangingPunct="1"/>
            <a:r>
              <a:rPr lang="tr" sz="2800" b="0" i="0" u="none" baseline="0" dirty="0"/>
              <a:t>Bir suçun işlenmesi ve işlenmesinin kolaylaştırılması için</a:t>
            </a:r>
          </a:p>
        </p:txBody>
      </p:sp>
      <p:pic>
        <p:nvPicPr>
          <p:cNvPr id="13" name="Content Placeholder 10" descr="glowing-world-map-background-1280x960.jpg">
            <a:extLst>
              <a:ext uri="{FF2B5EF4-FFF2-40B4-BE49-F238E27FC236}">
                <a16:creationId xmlns:a16="http://schemas.microsoft.com/office/drawing/2014/main" id="{13065408-C13D-448B-A801-10BC1442EAF1}"/>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444208" y="3717032"/>
            <a:ext cx="2317938" cy="17403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rtl="0">
              <a:defRPr/>
            </a:pPr>
            <a:r>
              <a:rPr lang="tr" sz="1200" b="1" i="0" u="none" baseline="0">
                <a:solidFill>
                  <a:srgbClr val="FFFFFF"/>
                </a:solidFill>
                <a:latin typeface="Verdana" charset="0"/>
                <a:cs typeface="Verdana" charset="0"/>
              </a:rPr>
              <a:t>www.coe.int/cybercrime</a:t>
            </a:r>
            <a:endParaRPr lang="tr" sz="1200" dirty="0"/>
          </a:p>
        </p:txBody>
      </p:sp>
    </p:spTree>
    <p:extLst>
      <p:ext uri="{BB962C8B-B14F-4D97-AF65-F5344CB8AC3E}">
        <p14:creationId xmlns:p14="http://schemas.microsoft.com/office/powerpoint/2010/main" val="5775698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3" end="3"/>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
                                            <p:txEl>
                                              <p:pRg st="4" end="4"/>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
                                            <p:txEl>
                                              <p:pRg st="6" end="6"/>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2">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3200" b="0" i="0" u="none" baseline="0">
                <a:solidFill>
                  <a:schemeClr val="bg1"/>
                </a:solidFill>
                <a:latin typeface="Verdana" charset="0"/>
                <a:cs typeface="Verdana" charset="0"/>
              </a:rPr>
              <a:t>Siber suçlarda güncel trendler</a:t>
            </a:r>
            <a:endParaRPr lang="tr" sz="2000" dirty="0">
              <a:solidFill>
                <a:schemeClr val="bg1"/>
              </a:solidFill>
              <a:latin typeface="Verdana" charset="0"/>
              <a:cs typeface="Verdana" charset="0"/>
            </a:endParaRP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51520" y="1270001"/>
            <a:ext cx="8640960" cy="5183335"/>
          </a:xfrm>
        </p:spPr>
        <p:txBody>
          <a:bodyPr/>
          <a:lstStyle/>
          <a:p>
            <a:pPr marL="114300" indent="0" algn="l" rtl="0">
              <a:buNone/>
              <a:defRPr/>
            </a:pPr>
            <a:r>
              <a:rPr lang="tr" b="1" i="0" u="none" baseline="0">
                <a:solidFill>
                  <a:srgbClr val="0070C0"/>
                </a:solidFill>
              </a:rPr>
              <a:t>5. FMH İhlali (Sahte Ürünler)</a:t>
            </a:r>
          </a:p>
          <a:p>
            <a:pPr marL="571500" indent="-457200" algn="l" rtl="0">
              <a:defRPr/>
            </a:pPr>
            <a:r>
              <a:rPr lang="tr" b="0" i="0" u="none" baseline="0"/>
              <a:t>Sahte ürünlerin İnternette dağıtımı</a:t>
            </a:r>
          </a:p>
          <a:p>
            <a:pPr marL="571500" indent="-457200" algn="l" rtl="0">
              <a:defRPr/>
            </a:pPr>
            <a:r>
              <a:rPr lang="tr" b="0" i="0" u="none" baseline="0"/>
              <a:t>TV/kablolu yayınların yasa dışı dağıtımı veya yeniden dağıtımı</a:t>
            </a:r>
          </a:p>
          <a:p>
            <a:pPr marL="571500" indent="-457200" algn="l" rtl="0">
              <a:defRPr/>
            </a:pPr>
            <a:r>
              <a:rPr lang="tr" b="0" i="0" u="none" baseline="0"/>
              <a:t>İlaçların oranı artıyor</a:t>
            </a:r>
          </a:p>
        </p:txBody>
      </p:sp>
      <p:pic>
        <p:nvPicPr>
          <p:cNvPr id="4" name="Picture 8" descr="C:\Users\B.Stam\Desktop\Affiches_V-80x120-IRACM-300x450.jpg">
            <a:extLst>
              <a:ext uri="{FF2B5EF4-FFF2-40B4-BE49-F238E27FC236}">
                <a16:creationId xmlns:a16="http://schemas.microsoft.com/office/drawing/2014/main" id="{FC1FD89C-34F4-4FD3-A8CC-BE021C9A57BD}"/>
              </a:ext>
            </a:extLst>
          </p:cNvPr>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b="20937"/>
          <a:stretch/>
        </p:blipFill>
        <p:spPr bwMode="auto">
          <a:xfrm>
            <a:off x="6122493" y="3140968"/>
            <a:ext cx="2736304" cy="3244566"/>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rtl="0">
              <a:defRPr/>
            </a:pPr>
            <a:r>
              <a:rPr lang="tr" sz="1200" b="1" i="0" u="none" baseline="0">
                <a:solidFill>
                  <a:srgbClr val="FFFFFF"/>
                </a:solidFill>
                <a:latin typeface="Verdana" charset="0"/>
                <a:cs typeface="Verdana" charset="0"/>
              </a:rPr>
              <a:t>www.coe.int/cybercrime</a:t>
            </a:r>
            <a:endParaRPr lang="tr" sz="1200" dirty="0"/>
          </a:p>
        </p:txBody>
      </p:sp>
    </p:spTree>
    <p:extLst>
      <p:ext uri="{BB962C8B-B14F-4D97-AF65-F5344CB8AC3E}">
        <p14:creationId xmlns:p14="http://schemas.microsoft.com/office/powerpoint/2010/main" val="1439390421"/>
      </p:ext>
    </p:extLst>
  </p:cSld>
  <p:clrMapOvr>
    <a:masterClrMapping/>
  </p:clrMapOvr>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3200" b="0" i="0" u="none" baseline="0">
                <a:solidFill>
                  <a:schemeClr val="bg1"/>
                </a:solidFill>
                <a:latin typeface="Verdana" charset="0"/>
                <a:cs typeface="Verdana" charset="0"/>
              </a:rPr>
              <a:t>Siber suçlarda güncel trendler</a:t>
            </a:r>
            <a:endParaRPr lang="tr" sz="2000" dirty="0">
              <a:solidFill>
                <a:schemeClr val="bg1"/>
              </a:solidFill>
              <a:latin typeface="Verdana" charset="0"/>
              <a:cs typeface="Verdana" charset="0"/>
            </a:endParaRP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51520" y="1270001"/>
            <a:ext cx="8640960" cy="5183335"/>
          </a:xfrm>
        </p:spPr>
        <p:txBody>
          <a:bodyPr/>
          <a:lstStyle/>
          <a:p>
            <a:pPr marL="114300" indent="0" algn="l" rtl="0">
              <a:buNone/>
              <a:defRPr/>
            </a:pPr>
            <a:r>
              <a:rPr lang="tr" b="1" i="0" u="none" baseline="0">
                <a:solidFill>
                  <a:srgbClr val="0070C0"/>
                </a:solidFill>
              </a:rPr>
              <a:t>5. FMH İhlali (Sahte Ürünler)</a:t>
            </a:r>
          </a:p>
        </p:txBody>
      </p:sp>
      <p:pic>
        <p:nvPicPr>
          <p:cNvPr id="3" name="Picture 2">
            <a:extLst>
              <a:ext uri="{FF2B5EF4-FFF2-40B4-BE49-F238E27FC236}">
                <a16:creationId xmlns:a16="http://schemas.microsoft.com/office/drawing/2014/main" id="{40C3B36D-1C1F-BB40-ACD7-B0DC153B49F5}"/>
              </a:ext>
            </a:extLst>
          </p:cNvPr>
          <p:cNvPicPr>
            <a:picLocks noChangeAspect="1"/>
          </p:cNvPicPr>
          <p:nvPr/>
        </p:nvPicPr>
        <p:blipFill>
          <a:blip r:embed="rId4" cstate="print"/>
          <a:stretch>
            <a:fillRect/>
          </a:stretch>
        </p:blipFill>
        <p:spPr>
          <a:xfrm>
            <a:off x="2370581" y="1890012"/>
            <a:ext cx="4402838" cy="4422626"/>
          </a:xfrm>
          <a:prstGeom prst="rect">
            <a:avLst/>
          </a:prstGeom>
        </p:spPr>
      </p:pic>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rtl="0">
              <a:defRPr/>
            </a:pPr>
            <a:r>
              <a:rPr lang="tr" sz="1200" b="1" i="0" u="none" baseline="0">
                <a:solidFill>
                  <a:srgbClr val="FFFFFF"/>
                </a:solidFill>
                <a:latin typeface="Verdana" charset="0"/>
                <a:cs typeface="Verdana" charset="0"/>
              </a:rPr>
              <a:t>www.coe.int/cybercrime</a:t>
            </a:r>
            <a:endParaRPr lang="tr" sz="1200" dirty="0"/>
          </a:p>
        </p:txBody>
      </p:sp>
    </p:spTree>
    <p:extLst>
      <p:ext uri="{BB962C8B-B14F-4D97-AF65-F5344CB8AC3E}">
        <p14:creationId xmlns:p14="http://schemas.microsoft.com/office/powerpoint/2010/main" val="1282810407"/>
      </p:ext>
    </p:extLst>
  </p:cSld>
  <p:clrMapOvr>
    <a:masterClrMapping/>
  </p:clrMapOvr>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3200" b="0" i="0" u="none" baseline="0">
                <a:solidFill>
                  <a:schemeClr val="bg1"/>
                </a:solidFill>
                <a:latin typeface="Verdana" charset="0"/>
                <a:cs typeface="Verdana" charset="0"/>
              </a:rPr>
              <a:t>Siber suçlarda güncel trendler</a:t>
            </a:r>
            <a:endParaRPr lang="tr" sz="2000" dirty="0">
              <a:solidFill>
                <a:schemeClr val="bg1"/>
              </a:solidFill>
              <a:latin typeface="Verdana" charset="0"/>
              <a:cs typeface="Verdana" charset="0"/>
            </a:endParaRP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51520" y="1270001"/>
            <a:ext cx="5112568" cy="5183335"/>
          </a:xfrm>
        </p:spPr>
        <p:txBody>
          <a:bodyPr/>
          <a:lstStyle/>
          <a:p>
            <a:pPr marL="114300" indent="0" algn="l" rtl="0">
              <a:buNone/>
              <a:defRPr/>
            </a:pPr>
            <a:r>
              <a:rPr lang="tr" b="1" i="0" u="none" baseline="0" dirty="0">
                <a:solidFill>
                  <a:srgbClr val="0070C0"/>
                </a:solidFill>
              </a:rPr>
              <a:t>6. Gelişmiş Kalıcı Tehdit’in (APT) artması</a:t>
            </a:r>
          </a:p>
          <a:p>
            <a:pPr marL="571500" indent="-457200" algn="l" rtl="0">
              <a:defRPr/>
            </a:pPr>
            <a:r>
              <a:rPr lang="tr" b="0" i="0" u="none" baseline="0" dirty="0"/>
              <a:t>Gelişmiş Kalıcı Tehdit</a:t>
            </a:r>
          </a:p>
          <a:p>
            <a:pPr marL="971550" lvl="1" indent="-457200" algn="l" rtl="0">
              <a:defRPr/>
            </a:pPr>
            <a:r>
              <a:rPr lang="tr" b="0" i="0" u="none" baseline="0" dirty="0"/>
              <a:t>erişim sağlayıp kalıcı olarak yıkıcı sonuçlara neden olurlar</a:t>
            </a:r>
          </a:p>
          <a:p>
            <a:pPr marL="971550" lvl="1" indent="-457200" algn="l" rtl="0">
              <a:defRPr/>
            </a:pPr>
            <a:r>
              <a:rPr lang="tr" b="0" i="0" u="none" baseline="0" dirty="0"/>
              <a:t>genellikle üst düzey hedefler</a:t>
            </a:r>
          </a:p>
          <a:p>
            <a:pPr marL="971550" lvl="1" indent="-457200" algn="l" rtl="0">
              <a:defRPr/>
            </a:pPr>
            <a:r>
              <a:rPr lang="tr" b="0" i="0" u="none" baseline="0" dirty="0"/>
              <a:t>büyük şirketler, kurumlar veya ülkeler</a:t>
            </a:r>
          </a:p>
          <a:p>
            <a:pPr marL="971550" lvl="1" indent="-457200" algn="l" rtl="0">
              <a:defRPr/>
            </a:pPr>
            <a:r>
              <a:rPr lang="tr" b="0" i="0" u="none" baseline="0" dirty="0"/>
              <a:t>uzun süreli</a:t>
            </a:r>
          </a:p>
        </p:txBody>
      </p:sp>
      <p:pic>
        <p:nvPicPr>
          <p:cNvPr id="3" name="Picture 3" descr="C:\Users\Branko Stamenkovic\Desktop\Advanced-Persistent-Threat.png">
            <a:extLst>
              <a:ext uri="{FF2B5EF4-FFF2-40B4-BE49-F238E27FC236}">
                <a16:creationId xmlns:a16="http://schemas.microsoft.com/office/drawing/2014/main" id="{99F1AFBF-E5E3-4D4B-9AB1-377D525B15F2}"/>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436096" y="3282535"/>
            <a:ext cx="3599954" cy="31928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rtl="0">
              <a:defRPr/>
            </a:pPr>
            <a:r>
              <a:rPr lang="tr" sz="1200" b="1" i="0" u="none" baseline="0">
                <a:solidFill>
                  <a:srgbClr val="FFFFFF"/>
                </a:solidFill>
                <a:latin typeface="Verdana" charset="0"/>
                <a:cs typeface="Verdana" charset="0"/>
              </a:rPr>
              <a:t>www.coe.int/cybercrime</a:t>
            </a:r>
            <a:endParaRPr lang="tr" sz="1200" dirty="0"/>
          </a:p>
        </p:txBody>
      </p:sp>
    </p:spTree>
    <p:extLst>
      <p:ext uri="{BB962C8B-B14F-4D97-AF65-F5344CB8AC3E}">
        <p14:creationId xmlns:p14="http://schemas.microsoft.com/office/powerpoint/2010/main" val="1717332386"/>
      </p:ext>
    </p:extLst>
  </p:cSld>
  <p:clrMapOvr>
    <a:masterClrMapping/>
  </p:clrMapOvr>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3200" b="0" i="0" u="none" baseline="0">
                <a:solidFill>
                  <a:schemeClr val="bg1"/>
                </a:solidFill>
                <a:latin typeface="Verdana" charset="0"/>
                <a:cs typeface="Verdana" charset="0"/>
              </a:rPr>
              <a:t>Siber suçlarda güncel trendler</a:t>
            </a:r>
            <a:endParaRPr lang="tr" sz="2000" dirty="0">
              <a:solidFill>
                <a:schemeClr val="bg1"/>
              </a:solidFill>
              <a:latin typeface="Verdana" charset="0"/>
              <a:cs typeface="Verdana" charset="0"/>
            </a:endParaRP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51520" y="1270001"/>
            <a:ext cx="5328592" cy="5183335"/>
          </a:xfrm>
        </p:spPr>
        <p:txBody>
          <a:bodyPr/>
          <a:lstStyle/>
          <a:p>
            <a:pPr marL="114300" indent="0">
              <a:buNone/>
              <a:defRPr/>
            </a:pPr>
            <a:r>
              <a:rPr lang="tr" b="1" i="0" u="none" baseline="0" dirty="0">
                <a:solidFill>
                  <a:srgbClr val="0070C0"/>
                </a:solidFill>
              </a:rPr>
              <a:t>6. </a:t>
            </a:r>
            <a:r>
              <a:rPr lang="tr" b="1" dirty="0">
                <a:solidFill>
                  <a:srgbClr val="0070C0"/>
                </a:solidFill>
              </a:rPr>
              <a:t>Gelişmiş Kalıcı Tehdit’in (</a:t>
            </a:r>
            <a:r>
              <a:rPr lang="tr-TR" b="1" dirty="0">
                <a:solidFill>
                  <a:srgbClr val="0070C0"/>
                </a:solidFill>
              </a:rPr>
              <a:t>APT</a:t>
            </a:r>
            <a:r>
              <a:rPr lang="tr" b="1" dirty="0">
                <a:solidFill>
                  <a:srgbClr val="0070C0"/>
                </a:solidFill>
              </a:rPr>
              <a:t>) </a:t>
            </a:r>
            <a:r>
              <a:rPr lang="tr" b="1" i="0" u="none" baseline="0" dirty="0">
                <a:solidFill>
                  <a:srgbClr val="0070C0"/>
                </a:solidFill>
              </a:rPr>
              <a:t>artması</a:t>
            </a:r>
          </a:p>
        </p:txBody>
      </p:sp>
      <p:pic>
        <p:nvPicPr>
          <p:cNvPr id="4" name="Picture 3">
            <a:extLst>
              <a:ext uri="{FF2B5EF4-FFF2-40B4-BE49-F238E27FC236}">
                <a16:creationId xmlns:a16="http://schemas.microsoft.com/office/drawing/2014/main" id="{4053BC03-8E89-3746-9B4C-73E94DE3207A}"/>
              </a:ext>
            </a:extLst>
          </p:cNvPr>
          <p:cNvPicPr>
            <a:picLocks noChangeAspect="1"/>
          </p:cNvPicPr>
          <p:nvPr/>
        </p:nvPicPr>
        <p:blipFill>
          <a:blip r:embed="rId4" cstate="print"/>
          <a:stretch>
            <a:fillRect/>
          </a:stretch>
        </p:blipFill>
        <p:spPr>
          <a:xfrm>
            <a:off x="588962" y="2677105"/>
            <a:ext cx="4248472" cy="2265852"/>
          </a:xfrm>
          <a:prstGeom prst="rect">
            <a:avLst/>
          </a:prstGeom>
        </p:spPr>
      </p:pic>
      <p:pic>
        <p:nvPicPr>
          <p:cNvPr id="5" name="Picture 4">
            <a:extLst>
              <a:ext uri="{FF2B5EF4-FFF2-40B4-BE49-F238E27FC236}">
                <a16:creationId xmlns:a16="http://schemas.microsoft.com/office/drawing/2014/main" id="{16C02501-670E-BD4B-BDCD-333C0BB88FCA}"/>
              </a:ext>
            </a:extLst>
          </p:cNvPr>
          <p:cNvPicPr>
            <a:picLocks noChangeAspect="1"/>
          </p:cNvPicPr>
          <p:nvPr/>
        </p:nvPicPr>
        <p:blipFill>
          <a:blip r:embed="rId5" cstate="print"/>
          <a:stretch>
            <a:fillRect/>
          </a:stretch>
        </p:blipFill>
        <p:spPr>
          <a:xfrm>
            <a:off x="6104702" y="3193165"/>
            <a:ext cx="2895884" cy="2895884"/>
          </a:xfrm>
          <a:prstGeom prst="rect">
            <a:avLst/>
          </a:prstGeom>
        </p:spPr>
      </p:pic>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rtl="0">
              <a:defRPr/>
            </a:pPr>
            <a:r>
              <a:rPr lang="tr" sz="1200" b="1" i="0" u="none" baseline="0">
                <a:solidFill>
                  <a:srgbClr val="FFFFFF"/>
                </a:solidFill>
                <a:latin typeface="Verdana" charset="0"/>
                <a:cs typeface="Verdana" charset="0"/>
              </a:rPr>
              <a:t>www.coe.int/cybercrime</a:t>
            </a:r>
            <a:endParaRPr lang="tr" sz="1200" dirty="0"/>
          </a:p>
        </p:txBody>
      </p:sp>
    </p:spTree>
    <p:extLst>
      <p:ext uri="{BB962C8B-B14F-4D97-AF65-F5344CB8AC3E}">
        <p14:creationId xmlns:p14="http://schemas.microsoft.com/office/powerpoint/2010/main" val="328872206"/>
      </p:ext>
    </p:extLst>
  </p:cSld>
  <p:clrMapOvr>
    <a:masterClrMapping/>
  </p:clrMapOvr>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3200" b="0" i="0" u="none" baseline="0">
                <a:solidFill>
                  <a:schemeClr val="bg1"/>
                </a:solidFill>
                <a:latin typeface="Verdana" charset="0"/>
                <a:cs typeface="Verdana" charset="0"/>
              </a:rPr>
              <a:t>Siber suçlarda güncel trendler</a:t>
            </a:r>
            <a:endParaRPr lang="tr" sz="2000" dirty="0">
              <a:solidFill>
                <a:schemeClr val="bg1"/>
              </a:solidFill>
              <a:latin typeface="Verdana" charset="0"/>
              <a:cs typeface="Verdana" charset="0"/>
            </a:endParaRP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51520" y="1270001"/>
            <a:ext cx="8568952" cy="5183335"/>
          </a:xfrm>
        </p:spPr>
        <p:txBody>
          <a:bodyPr/>
          <a:lstStyle/>
          <a:p>
            <a:pPr marL="114300" indent="0" algn="l" rtl="0">
              <a:buNone/>
              <a:defRPr/>
            </a:pPr>
            <a:r>
              <a:rPr lang="tr" b="1" i="0" u="none" baseline="0">
                <a:solidFill>
                  <a:srgbClr val="0070C0"/>
                </a:solidFill>
              </a:rPr>
              <a:t>7. Nesnelerin İnterneti (IoT)</a:t>
            </a:r>
          </a:p>
          <a:p>
            <a:pPr marL="114300" indent="0" algn="l" rtl="0">
              <a:buNone/>
              <a:defRPr/>
            </a:pPr>
            <a:r>
              <a:rPr lang="tr" b="0" i="0" u="none" baseline="0"/>
              <a:t>Tüm cihazların İnternete bağlanmasıyla artık daha fazla fırsat var</a:t>
            </a:r>
          </a:p>
          <a:p>
            <a:pPr marL="971550" lvl="1" indent="-457200" algn="l" rtl="0">
              <a:defRPr/>
            </a:pPr>
            <a:r>
              <a:rPr lang="tr" b="0" i="0" u="none" baseline="0"/>
              <a:t>uzaktan erişim saldırıları</a:t>
            </a:r>
          </a:p>
          <a:p>
            <a:pPr marL="971550" lvl="1" indent="-457200" algn="l" rtl="0">
              <a:defRPr/>
            </a:pPr>
            <a:r>
              <a:rPr lang="tr" b="0" i="0" u="none" baseline="0"/>
              <a:t>güvenli olmayan cihazlar</a:t>
            </a:r>
          </a:p>
        </p:txBody>
      </p:sp>
      <p:pic>
        <p:nvPicPr>
          <p:cNvPr id="3" name="Picture 2">
            <a:extLst>
              <a:ext uri="{FF2B5EF4-FFF2-40B4-BE49-F238E27FC236}">
                <a16:creationId xmlns:a16="http://schemas.microsoft.com/office/drawing/2014/main" id="{AAF9F584-16EE-C54C-869F-964CCD991EFA}"/>
              </a:ext>
            </a:extLst>
          </p:cNvPr>
          <p:cNvPicPr>
            <a:picLocks noChangeAspect="1"/>
          </p:cNvPicPr>
          <p:nvPr/>
        </p:nvPicPr>
        <p:blipFill>
          <a:blip r:embed="rId4" cstate="print"/>
          <a:stretch>
            <a:fillRect/>
          </a:stretch>
        </p:blipFill>
        <p:spPr>
          <a:xfrm>
            <a:off x="1935721" y="3861048"/>
            <a:ext cx="5163010" cy="2624024"/>
          </a:xfrm>
          <a:prstGeom prst="rect">
            <a:avLst/>
          </a:prstGeom>
        </p:spPr>
      </p:pic>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rtl="0">
              <a:defRPr/>
            </a:pPr>
            <a:r>
              <a:rPr lang="tr" sz="1200" b="1" i="0" u="none" baseline="0">
                <a:solidFill>
                  <a:srgbClr val="FFFFFF"/>
                </a:solidFill>
                <a:latin typeface="Verdana" charset="0"/>
                <a:cs typeface="Verdana" charset="0"/>
              </a:rPr>
              <a:t>www.coe.int/cybercrime</a:t>
            </a:r>
            <a:endParaRPr lang="tr" sz="1200" dirty="0"/>
          </a:p>
        </p:txBody>
      </p:sp>
    </p:spTree>
    <p:extLst>
      <p:ext uri="{BB962C8B-B14F-4D97-AF65-F5344CB8AC3E}">
        <p14:creationId xmlns:p14="http://schemas.microsoft.com/office/powerpoint/2010/main" val="1467504737"/>
      </p:ext>
    </p:extLst>
  </p:cSld>
  <p:clrMapOvr>
    <a:masterClrMapping/>
  </p:clrMapOvr>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3200" b="0" i="0" u="none" baseline="0">
                <a:solidFill>
                  <a:schemeClr val="bg1"/>
                </a:solidFill>
                <a:latin typeface="Verdana" charset="0"/>
                <a:cs typeface="Verdana" charset="0"/>
              </a:rPr>
              <a:t>Siber suçlarda güncel trendler</a:t>
            </a:r>
            <a:endParaRPr lang="tr" sz="2000" dirty="0">
              <a:solidFill>
                <a:schemeClr val="bg1"/>
              </a:solidFill>
              <a:latin typeface="Verdana" charset="0"/>
              <a:cs typeface="Verdana" charset="0"/>
            </a:endParaRP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51520" y="1270001"/>
            <a:ext cx="8568952" cy="5183335"/>
          </a:xfrm>
        </p:spPr>
        <p:txBody>
          <a:bodyPr/>
          <a:lstStyle/>
          <a:p>
            <a:pPr marL="114300" indent="0" algn="l" rtl="0">
              <a:buNone/>
              <a:defRPr/>
            </a:pPr>
            <a:r>
              <a:rPr lang="tr" b="1" i="0" u="none" baseline="0">
                <a:solidFill>
                  <a:srgbClr val="0070C0"/>
                </a:solidFill>
              </a:rPr>
              <a:t>7. Nesnelerin İnterneti (IoT)</a:t>
            </a:r>
          </a:p>
        </p:txBody>
      </p:sp>
      <p:pic>
        <p:nvPicPr>
          <p:cNvPr id="6" name="Picture 5">
            <a:extLst>
              <a:ext uri="{FF2B5EF4-FFF2-40B4-BE49-F238E27FC236}">
                <a16:creationId xmlns:a16="http://schemas.microsoft.com/office/drawing/2014/main" id="{9AE85C6C-141A-F441-94E8-934E9BB35710}"/>
              </a:ext>
            </a:extLst>
          </p:cNvPr>
          <p:cNvPicPr>
            <a:picLocks noChangeAspect="1"/>
          </p:cNvPicPr>
          <p:nvPr/>
        </p:nvPicPr>
        <p:blipFill>
          <a:blip r:embed="rId4" cstate="print"/>
          <a:stretch>
            <a:fillRect/>
          </a:stretch>
        </p:blipFill>
        <p:spPr>
          <a:xfrm>
            <a:off x="1703958" y="2492896"/>
            <a:ext cx="5736083" cy="2928776"/>
          </a:xfrm>
          <a:prstGeom prst="rect">
            <a:avLst/>
          </a:prstGeom>
        </p:spPr>
      </p:pic>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rtl="0">
              <a:defRPr/>
            </a:pPr>
            <a:r>
              <a:rPr lang="tr" sz="1200" b="1" i="0" u="none" baseline="0">
                <a:solidFill>
                  <a:srgbClr val="FFFFFF"/>
                </a:solidFill>
                <a:latin typeface="Verdana" charset="0"/>
                <a:cs typeface="Verdana" charset="0"/>
              </a:rPr>
              <a:t>www.coe.int/cybercrime</a:t>
            </a:r>
            <a:endParaRPr lang="tr" sz="1200" dirty="0"/>
          </a:p>
        </p:txBody>
      </p:sp>
    </p:spTree>
    <p:extLst>
      <p:ext uri="{BB962C8B-B14F-4D97-AF65-F5344CB8AC3E}">
        <p14:creationId xmlns:p14="http://schemas.microsoft.com/office/powerpoint/2010/main" val="2783501169"/>
      </p:ext>
    </p:extLst>
  </p:cSld>
  <p:clrMapOvr>
    <a:masterClrMapping/>
  </p:clrMapOvr>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3200" b="0" i="0" u="none" baseline="0">
                <a:solidFill>
                  <a:schemeClr val="bg1"/>
                </a:solidFill>
                <a:latin typeface="Verdana" charset="0"/>
                <a:cs typeface="Verdana" charset="0"/>
              </a:rPr>
              <a:t>Siber suçlarda güncel trendler</a:t>
            </a:r>
            <a:endParaRPr lang="tr" sz="2000" dirty="0">
              <a:solidFill>
                <a:schemeClr val="bg1"/>
              </a:solidFill>
              <a:latin typeface="Verdana" charset="0"/>
              <a:cs typeface="Verdana" charset="0"/>
            </a:endParaRP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51520" y="1270001"/>
            <a:ext cx="8568952" cy="5183335"/>
          </a:xfrm>
        </p:spPr>
        <p:txBody>
          <a:bodyPr/>
          <a:lstStyle/>
          <a:p>
            <a:pPr marL="114300" indent="0" algn="l" rtl="0">
              <a:buNone/>
              <a:defRPr/>
            </a:pPr>
            <a:r>
              <a:rPr lang="tr" b="1" i="0" u="none" baseline="0">
                <a:solidFill>
                  <a:srgbClr val="0070C0"/>
                </a:solidFill>
              </a:rPr>
              <a:t>8. Kripto Para Birimleri</a:t>
            </a:r>
          </a:p>
          <a:p>
            <a:pPr marL="114300" indent="0" algn="l" rtl="0">
              <a:buNone/>
              <a:defRPr/>
            </a:pPr>
            <a:r>
              <a:rPr lang="tr" b="0" i="0" u="none" baseline="0"/>
              <a:t>Kullanım ve hırsızlık...</a:t>
            </a:r>
          </a:p>
          <a:p>
            <a:pPr marL="971550" lvl="1" indent="-457200" algn="l" rtl="0">
              <a:defRPr/>
            </a:pPr>
            <a:r>
              <a:rPr lang="tr" b="0" i="0" u="none" baseline="0"/>
              <a:t>Korsan kripto para madenciliği</a:t>
            </a:r>
          </a:p>
        </p:txBody>
      </p:sp>
      <p:pic>
        <p:nvPicPr>
          <p:cNvPr id="4" name="Picture 3">
            <a:extLst>
              <a:ext uri="{FF2B5EF4-FFF2-40B4-BE49-F238E27FC236}">
                <a16:creationId xmlns:a16="http://schemas.microsoft.com/office/drawing/2014/main" id="{EB52A29A-80CA-F54C-AD67-A3D4A4CED767}"/>
              </a:ext>
            </a:extLst>
          </p:cNvPr>
          <p:cNvPicPr>
            <a:picLocks noChangeAspect="1"/>
          </p:cNvPicPr>
          <p:nvPr/>
        </p:nvPicPr>
        <p:blipFill>
          <a:blip r:embed="rId4" cstate="print"/>
          <a:stretch>
            <a:fillRect/>
          </a:stretch>
        </p:blipFill>
        <p:spPr>
          <a:xfrm>
            <a:off x="2260600" y="3140968"/>
            <a:ext cx="4622800" cy="2933700"/>
          </a:xfrm>
          <a:prstGeom prst="rect">
            <a:avLst/>
          </a:prstGeom>
        </p:spPr>
      </p:pic>
      <p:pic>
        <p:nvPicPr>
          <p:cNvPr id="3" name="Picture 2">
            <a:extLst>
              <a:ext uri="{FF2B5EF4-FFF2-40B4-BE49-F238E27FC236}">
                <a16:creationId xmlns:a16="http://schemas.microsoft.com/office/drawing/2014/main" id="{2D0659FD-ADE1-B843-A26F-2ACCA225C6C9}"/>
              </a:ext>
            </a:extLst>
          </p:cNvPr>
          <p:cNvPicPr>
            <a:picLocks noChangeAspect="1"/>
          </p:cNvPicPr>
          <p:nvPr/>
        </p:nvPicPr>
        <p:blipFill>
          <a:blip r:embed="rId5" cstate="print"/>
          <a:stretch>
            <a:fillRect/>
          </a:stretch>
        </p:blipFill>
        <p:spPr>
          <a:xfrm>
            <a:off x="7229243" y="5288730"/>
            <a:ext cx="1794644" cy="1194777"/>
          </a:xfrm>
          <a:prstGeom prst="rect">
            <a:avLst/>
          </a:prstGeom>
        </p:spPr>
      </p:pic>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rtl="0">
              <a:defRPr/>
            </a:pPr>
            <a:r>
              <a:rPr lang="tr" sz="1200" b="1" i="0" u="none" baseline="0">
                <a:solidFill>
                  <a:srgbClr val="FFFFFF"/>
                </a:solidFill>
                <a:latin typeface="Verdana" charset="0"/>
                <a:cs typeface="Verdana" charset="0"/>
              </a:rPr>
              <a:t>www.coe.int/cybercrime</a:t>
            </a:r>
            <a:endParaRPr lang="tr" sz="1200" dirty="0"/>
          </a:p>
        </p:txBody>
      </p:sp>
    </p:spTree>
    <p:extLst>
      <p:ext uri="{BB962C8B-B14F-4D97-AF65-F5344CB8AC3E}">
        <p14:creationId xmlns:p14="http://schemas.microsoft.com/office/powerpoint/2010/main" val="191876734"/>
      </p:ext>
    </p:extLst>
  </p:cSld>
  <p:clrMapOvr>
    <a:masterClrMapping/>
  </p:clrMapOvr>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Users\B.Stam\Desktop\DDoS-network-map.jpg">
            <a:extLst>
              <a:ext uri="{FF2B5EF4-FFF2-40B4-BE49-F238E27FC236}">
                <a16:creationId xmlns:a16="http://schemas.microsoft.com/office/drawing/2014/main" id="{F8AE5F97-AAAC-49CB-922F-7E9BBAF0C470}"/>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3500" y="673100"/>
            <a:ext cx="9017000" cy="551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Box 2">
            <a:extLst>
              <a:ext uri="{FF2B5EF4-FFF2-40B4-BE49-F238E27FC236}">
                <a16:creationId xmlns:a16="http://schemas.microsoft.com/office/drawing/2014/main" id="{DB8CDDF5-2199-44D6-ACF5-68D0F70C66BB}"/>
              </a:ext>
            </a:extLst>
          </p:cNvPr>
          <p:cNvSpPr txBox="1"/>
          <p:nvPr/>
        </p:nvSpPr>
        <p:spPr>
          <a:xfrm>
            <a:off x="179512" y="6275199"/>
            <a:ext cx="8784976" cy="461665"/>
          </a:xfrm>
          <a:prstGeom prst="rect">
            <a:avLst/>
          </a:prstGeom>
          <a:solidFill>
            <a:schemeClr val="tx1">
              <a:lumMod val="65000"/>
              <a:lumOff val="35000"/>
            </a:schemeClr>
          </a:solidFill>
        </p:spPr>
        <p:txBody>
          <a:bodyPr wrap="square" rtlCol="0">
            <a:spAutoFit/>
          </a:bodyPr>
          <a:lstStyle/>
          <a:p>
            <a:pPr algn="ctr" rtl="0"/>
            <a:r>
              <a:rPr lang="tr" sz="2400" b="0" i="0" u="none" baseline="0">
                <a:solidFill>
                  <a:schemeClr val="bg1"/>
                </a:solidFill>
                <a:latin typeface="+mj-lt"/>
              </a:rPr>
              <a:t>DDOS saldırısı* – tamamen global nitelikli</a:t>
            </a:r>
          </a:p>
        </p:txBody>
      </p:sp>
    </p:spTree>
    <p:extLst>
      <p:ext uri="{BB962C8B-B14F-4D97-AF65-F5344CB8AC3E}">
        <p14:creationId xmlns:p14="http://schemas.microsoft.com/office/powerpoint/2010/main" val="260520557"/>
      </p:ext>
    </p:extLst>
  </p:cSld>
  <p:clrMapOvr>
    <a:masterClrMapping/>
  </p:clrMapOvr>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Content Placeholder 11">
            <a:extLst>
              <a:ext uri="{FF2B5EF4-FFF2-40B4-BE49-F238E27FC236}">
                <a16:creationId xmlns:a16="http://schemas.microsoft.com/office/drawing/2014/main" id="{912D9373-29D1-4F26-A5A7-A8A97451C0FD}"/>
              </a:ext>
            </a:extLst>
          </p:cNvPr>
          <p:cNvSpPr>
            <a:spLocks noGrp="1"/>
          </p:cNvSpPr>
          <p:nvPr>
            <p:ph sz="half" idx="2"/>
          </p:nvPr>
        </p:nvSpPr>
        <p:spPr/>
        <p:txBody>
          <a:bodyPr/>
          <a:lstStyle/>
          <a:p>
            <a:pPr algn="l" rtl="0" eaLnBrk="1" hangingPunct="1"/>
            <a:endParaRPr lang="tr" altLang="en-US"/>
          </a:p>
          <a:p>
            <a:pPr algn="l" rtl="0" eaLnBrk="1" hangingPunct="1"/>
            <a:endParaRPr lang="tr" altLang="en-US"/>
          </a:p>
          <a:p>
            <a:pPr algn="l" rtl="0" eaLnBrk="1" hangingPunct="1"/>
            <a:endParaRPr lang="tr" altLang="en-US"/>
          </a:p>
        </p:txBody>
      </p:sp>
      <p:sp>
        <p:nvSpPr>
          <p:cNvPr id="13317" name="Čuvar mesta za broj slajda 1">
            <a:extLst>
              <a:ext uri="{FF2B5EF4-FFF2-40B4-BE49-F238E27FC236}">
                <a16:creationId xmlns:a16="http://schemas.microsoft.com/office/drawing/2014/main" id="{334E3D0F-5AC4-40F1-976D-F9EC8D46EF85}"/>
              </a:ext>
            </a:extLst>
          </p:cNvPr>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lgn="r" rtl="0" eaLnBrk="1" hangingPunct="1">
              <a:spcBef>
                <a:spcPct val="0"/>
              </a:spcBef>
              <a:buFontTx/>
              <a:buNone/>
            </a:pPr>
            <a:fld id="{29C77911-76FF-413D-8DB7-79CBA16181D8}" type="slidenum">
              <a:rPr sz="1200">
                <a:solidFill>
                  <a:srgbClr val="898989"/>
                </a:solidFill>
              </a:rPr>
              <a:pPr algn="r" rtl="0" eaLnBrk="1" hangingPunct="1">
                <a:spcBef>
                  <a:spcPct val="0"/>
                </a:spcBef>
                <a:buFontTx/>
                <a:buNone/>
              </a:pPr>
              <a:t>138</a:t>
            </a:fld>
            <a:endParaRPr lang="tr" altLang="en-US" sz="1200">
              <a:solidFill>
                <a:srgbClr val="898989"/>
              </a:solidFill>
            </a:endParaRPr>
          </a:p>
        </p:txBody>
      </p:sp>
      <p:pic>
        <p:nvPicPr>
          <p:cNvPr id="38914" name="Picture 2" descr="C:\Users\Benchmark\Desktop\Barcelona PPT\P1-AX461A_CYBER_G_20100930190600.jpg">
            <a:extLst>
              <a:ext uri="{FF2B5EF4-FFF2-40B4-BE49-F238E27FC236}">
                <a16:creationId xmlns:a16="http://schemas.microsoft.com/office/drawing/2014/main" id="{44518AF6-6E3F-4CCD-94B5-94AA8493CA3C}"/>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825500"/>
            <a:ext cx="9144000" cy="5073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315" name="Content Placeholder 9">
            <a:extLst>
              <a:ext uri="{FF2B5EF4-FFF2-40B4-BE49-F238E27FC236}">
                <a16:creationId xmlns:a16="http://schemas.microsoft.com/office/drawing/2014/main" id="{6E0BB113-51AF-4DE2-B201-111EC7152193}"/>
              </a:ext>
            </a:extLst>
          </p:cNvPr>
          <p:cNvSpPr>
            <a:spLocks noGrp="1"/>
          </p:cNvSpPr>
          <p:nvPr>
            <p:ph sz="quarter" idx="4294967295"/>
          </p:nvPr>
        </p:nvSpPr>
        <p:spPr>
          <a:xfrm>
            <a:off x="4787900" y="2205038"/>
            <a:ext cx="4038600" cy="4235450"/>
          </a:xfrm>
        </p:spPr>
        <p:txBody>
          <a:bodyPr/>
          <a:lstStyle/>
          <a:p>
            <a:pPr algn="l" rtl="0" eaLnBrk="1" hangingPunct="1"/>
            <a:endParaRPr lang="tr" altLang="en-US" dirty="0"/>
          </a:p>
          <a:p>
            <a:pPr algn="l" rtl="0" eaLnBrk="1" hangingPunct="1"/>
            <a:endParaRPr lang="tr" altLang="en-US" dirty="0"/>
          </a:p>
          <a:p>
            <a:pPr algn="l" rtl="0" eaLnBrk="1" hangingPunct="1">
              <a:buFont typeface="Wingdings" panose="05000000000000000000" pitchFamily="2" charset="2"/>
              <a:buNone/>
            </a:pPr>
            <a:endParaRPr lang="tr" altLang="en-US" dirty="0"/>
          </a:p>
          <a:p>
            <a:pPr algn="l" rtl="0" eaLnBrk="1" hangingPunct="1"/>
            <a:endParaRPr lang="tr" altLang="en-US" dirty="0"/>
          </a:p>
        </p:txBody>
      </p:sp>
      <p:sp>
        <p:nvSpPr>
          <p:cNvPr id="2" name="Metin kutusu 1"/>
          <p:cNvSpPr txBox="1"/>
          <p:nvPr/>
        </p:nvSpPr>
        <p:spPr>
          <a:xfrm>
            <a:off x="107504" y="1268760"/>
            <a:ext cx="1872208" cy="1015663"/>
          </a:xfrm>
          <a:prstGeom prst="rect">
            <a:avLst/>
          </a:prstGeom>
          <a:solidFill>
            <a:schemeClr val="accent5">
              <a:lumMod val="20000"/>
              <a:lumOff val="80000"/>
            </a:schemeClr>
          </a:solidFill>
        </p:spPr>
        <p:txBody>
          <a:bodyPr wrap="square" rtlCol="0">
            <a:spAutoFit/>
          </a:bodyPr>
          <a:lstStyle/>
          <a:p>
            <a:r>
              <a:rPr lang="tr-TR" sz="1200" dirty="0"/>
              <a:t>1) Doğu Avrupa’daki suçlular ABD’deki küçük işletmelere ve belediyelere masum görünen e-postalar gönderir.</a:t>
            </a:r>
          </a:p>
        </p:txBody>
      </p:sp>
      <p:sp>
        <p:nvSpPr>
          <p:cNvPr id="7" name="Metin kutusu 6"/>
          <p:cNvSpPr txBox="1"/>
          <p:nvPr/>
        </p:nvSpPr>
        <p:spPr>
          <a:xfrm>
            <a:off x="0" y="4581129"/>
            <a:ext cx="1547664" cy="1384995"/>
          </a:xfrm>
          <a:prstGeom prst="rect">
            <a:avLst/>
          </a:prstGeom>
          <a:solidFill>
            <a:schemeClr val="accent5">
              <a:lumMod val="20000"/>
              <a:lumOff val="80000"/>
            </a:schemeClr>
          </a:solidFill>
        </p:spPr>
        <p:txBody>
          <a:bodyPr wrap="square" rtlCol="0">
            <a:spAutoFit/>
          </a:bodyPr>
          <a:lstStyle/>
          <a:p>
            <a:r>
              <a:rPr lang="tr-TR" sz="1200" dirty="0"/>
              <a:t>2) Bu e-postalar Zeus adlı Truva atlarını içerir. E-posta açıldığında kötü amaçlı yazılım kurbanın bilgisayarına yerleşir.</a:t>
            </a:r>
          </a:p>
        </p:txBody>
      </p:sp>
      <p:sp>
        <p:nvSpPr>
          <p:cNvPr id="8" name="Metin kutusu 7"/>
          <p:cNvSpPr txBox="1"/>
          <p:nvPr/>
        </p:nvSpPr>
        <p:spPr>
          <a:xfrm>
            <a:off x="3491880" y="4698821"/>
            <a:ext cx="1872208" cy="1200329"/>
          </a:xfrm>
          <a:prstGeom prst="rect">
            <a:avLst/>
          </a:prstGeom>
          <a:solidFill>
            <a:schemeClr val="accent5">
              <a:lumMod val="20000"/>
              <a:lumOff val="80000"/>
            </a:schemeClr>
          </a:solidFill>
        </p:spPr>
        <p:txBody>
          <a:bodyPr wrap="square" rtlCol="0">
            <a:spAutoFit/>
          </a:bodyPr>
          <a:lstStyle/>
          <a:p>
            <a:r>
              <a:rPr lang="tr-TR" sz="1200" dirty="0"/>
              <a:t>3) Kötü amaçlı yazılım, kurbanın tuş vuruşlarını kaydederek suçluların hesap numaralarına, şifrelere ve diğer kişisel bilgilere erişimini sağlar.</a:t>
            </a:r>
          </a:p>
        </p:txBody>
      </p:sp>
      <p:sp>
        <p:nvSpPr>
          <p:cNvPr id="9" name="Metin kutusu 8"/>
          <p:cNvSpPr txBox="1"/>
          <p:nvPr/>
        </p:nvSpPr>
        <p:spPr>
          <a:xfrm>
            <a:off x="3707904" y="2070702"/>
            <a:ext cx="1872208" cy="646331"/>
          </a:xfrm>
          <a:prstGeom prst="rect">
            <a:avLst/>
          </a:prstGeom>
          <a:solidFill>
            <a:schemeClr val="accent5">
              <a:lumMod val="20000"/>
              <a:lumOff val="80000"/>
            </a:schemeClr>
          </a:solidFill>
        </p:spPr>
        <p:txBody>
          <a:bodyPr wrap="square" rtlCol="0">
            <a:spAutoFit/>
          </a:bodyPr>
          <a:lstStyle/>
          <a:p>
            <a:r>
              <a:rPr lang="tr-TR" sz="1200" dirty="0"/>
              <a:t>4) Siber suçlu bilgileri kullanarak kurbanların banka hesaplarına girer.</a:t>
            </a:r>
          </a:p>
        </p:txBody>
      </p:sp>
      <p:sp>
        <p:nvSpPr>
          <p:cNvPr id="10" name="Metin kutusu 9"/>
          <p:cNvSpPr txBox="1"/>
          <p:nvPr/>
        </p:nvSpPr>
        <p:spPr>
          <a:xfrm>
            <a:off x="7092280" y="1278637"/>
            <a:ext cx="1872208" cy="1200329"/>
          </a:xfrm>
          <a:prstGeom prst="rect">
            <a:avLst/>
          </a:prstGeom>
          <a:solidFill>
            <a:schemeClr val="accent5">
              <a:lumMod val="20000"/>
              <a:lumOff val="80000"/>
            </a:schemeClr>
          </a:solidFill>
        </p:spPr>
        <p:txBody>
          <a:bodyPr wrap="square" rtlCol="0">
            <a:spAutoFit/>
          </a:bodyPr>
          <a:lstStyle/>
          <a:p>
            <a:r>
              <a:rPr lang="tr-TR" sz="1200" dirty="0"/>
              <a:t>5) Siber suçlu paraları ABD’de gezen veya öğrenci vizesiyle oturan para kuryeleri tarafından sahte kimliklerle açılmış hesaplara aktarır.</a:t>
            </a:r>
          </a:p>
        </p:txBody>
      </p:sp>
      <p:sp>
        <p:nvSpPr>
          <p:cNvPr id="11" name="Metin kutusu 10"/>
          <p:cNvSpPr txBox="1"/>
          <p:nvPr/>
        </p:nvSpPr>
        <p:spPr>
          <a:xfrm>
            <a:off x="5868144" y="3687597"/>
            <a:ext cx="2304256" cy="830997"/>
          </a:xfrm>
          <a:prstGeom prst="rect">
            <a:avLst/>
          </a:prstGeom>
          <a:solidFill>
            <a:schemeClr val="accent5">
              <a:lumMod val="20000"/>
              <a:lumOff val="80000"/>
            </a:schemeClr>
          </a:solidFill>
        </p:spPr>
        <p:txBody>
          <a:bodyPr wrap="square" rtlCol="0">
            <a:spAutoFit/>
          </a:bodyPr>
          <a:lstStyle/>
          <a:p>
            <a:r>
              <a:rPr lang="tr-TR" sz="1200" dirty="0"/>
              <a:t>6) Kuryeler paranın bir kısmını (genellikle %10) komisyon olarak alıp kalanını siber suçlulara gönderirler.</a:t>
            </a:r>
          </a:p>
        </p:txBody>
      </p:sp>
      <p:sp>
        <p:nvSpPr>
          <p:cNvPr id="12" name="Metin kutusu 11"/>
          <p:cNvSpPr txBox="1"/>
          <p:nvPr/>
        </p:nvSpPr>
        <p:spPr>
          <a:xfrm>
            <a:off x="1947676" y="897890"/>
            <a:ext cx="7128792" cy="276999"/>
          </a:xfrm>
          <a:prstGeom prst="rect">
            <a:avLst/>
          </a:prstGeom>
          <a:solidFill>
            <a:schemeClr val="accent5">
              <a:lumMod val="20000"/>
              <a:lumOff val="80000"/>
            </a:schemeClr>
          </a:solidFill>
        </p:spPr>
        <p:txBody>
          <a:bodyPr wrap="square" rtlCol="0">
            <a:spAutoFit/>
          </a:bodyPr>
          <a:lstStyle/>
          <a:p>
            <a:r>
              <a:rPr lang="tr-TR" sz="1200" dirty="0"/>
              <a:t>Siber suçluların ABD bankalarından milyonlarca dolar hortumlamak için kullandıkları iddia edilen yöntem</a:t>
            </a:r>
          </a:p>
        </p:txBody>
      </p:sp>
    </p:spTree>
    <p:extLst>
      <p:ext uri="{BB962C8B-B14F-4D97-AF65-F5344CB8AC3E}">
        <p14:creationId xmlns:p14="http://schemas.microsoft.com/office/powerpoint/2010/main" val="2902985080"/>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4" presetClass="entr" presetSubtype="10" fill="hold" nodeType="afterEffect">
                                  <p:stCondLst>
                                    <p:cond delay="0"/>
                                  </p:stCondLst>
                                  <p:childTnLst>
                                    <p:set>
                                      <p:cBhvr>
                                        <p:cTn id="6" dur="1" fill="hold">
                                          <p:stCondLst>
                                            <p:cond delay="0"/>
                                          </p:stCondLst>
                                        </p:cTn>
                                        <p:tgtEl>
                                          <p:spTgt spid="38914"/>
                                        </p:tgtEl>
                                        <p:attrNameLst>
                                          <p:attrName>style.visibility</p:attrName>
                                        </p:attrNameLst>
                                      </p:cBhvr>
                                      <p:to>
                                        <p:strVal val="visible"/>
                                      </p:to>
                                    </p:set>
                                    <p:animEffect transition="in" filter="randombar(horizontal)">
                                      <p:cBhvr>
                                        <p:cTn id="7" dur="500"/>
                                        <p:tgtEl>
                                          <p:spTgt spid="389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3200" b="0" i="0" u="none" baseline="0">
                <a:solidFill>
                  <a:schemeClr val="bg1"/>
                </a:solidFill>
                <a:latin typeface="Verdana" charset="0"/>
                <a:cs typeface="Verdana" charset="0"/>
              </a:rPr>
              <a:t>Zorluklar</a:t>
            </a:r>
            <a:endParaRPr lang="tr" sz="2000" dirty="0">
              <a:solidFill>
                <a:schemeClr val="bg1"/>
              </a:solidFill>
              <a:latin typeface="Verdana" charset="0"/>
              <a:cs typeface="Verdana" charset="0"/>
            </a:endParaRP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51520" y="1270001"/>
            <a:ext cx="8640960" cy="5040311"/>
          </a:xfrm>
        </p:spPr>
        <p:txBody>
          <a:bodyPr/>
          <a:lstStyle/>
          <a:p>
            <a:pPr marL="0" indent="0" algn="l" rtl="0" eaLnBrk="1" hangingPunct="1">
              <a:buNone/>
            </a:pPr>
            <a:r>
              <a:rPr lang="tr" b="0" i="0" u="none" baseline="0"/>
              <a:t>Siber güvenlik – siber suçluların durdurulmasına yönelik çalışmalar</a:t>
            </a:r>
          </a:p>
          <a:p>
            <a:pPr marL="0" indent="0" algn="l" rtl="0" eaLnBrk="1" hangingPunct="1">
              <a:buNone/>
            </a:pPr>
            <a:r>
              <a:rPr lang="tr" b="0" i="0" u="none" baseline="0"/>
              <a:t>Siber savaş – uluslararası silahlanma yarışı artık daha çok çevrim içi düzeyde</a:t>
            </a:r>
          </a:p>
        </p:txBody>
      </p:sp>
      <p:sp>
        <p:nvSpPr>
          <p:cNvPr id="15" name="Content Placeholder 1">
            <a:extLst>
              <a:ext uri="{FF2B5EF4-FFF2-40B4-BE49-F238E27FC236}">
                <a16:creationId xmlns:a16="http://schemas.microsoft.com/office/drawing/2014/main" id="{B64D8914-222E-486F-9670-4F9C5B04919D}"/>
              </a:ext>
            </a:extLst>
          </p:cNvPr>
          <p:cNvSpPr txBox="1">
            <a:spLocks/>
          </p:cNvSpPr>
          <p:nvPr/>
        </p:nvSpPr>
        <p:spPr bwMode="auto">
          <a:xfrm>
            <a:off x="-151144" y="3284984"/>
            <a:ext cx="5803264" cy="2447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S PGothic" pitchFamily="34" charset="-128"/>
                <a:cs typeface="MS PGothic" charset="0"/>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S PGothic" pitchFamily="34" charset="-128"/>
                <a:cs typeface="MS PGothic" charset="0"/>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S PGothic" pitchFamily="34" charset="-128"/>
                <a:cs typeface="MS PGothic" charset="0"/>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itchFamily="34" charset="-128"/>
                <a:cs typeface="MS PGothic" charset="0"/>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itchFamily="34" charset="-128"/>
                <a:cs typeface="MS PGothic"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lvl="1" algn="l" rtl="0" eaLnBrk="1" hangingPunct="1"/>
            <a:r>
              <a:rPr lang="tr" sz="3200" b="0" i="0" u="none" baseline="0"/>
              <a:t>Siber Savaş, bir ulusa saldırarak gerçek savaşta olduğu gibi hasar vermek için teknolojinin kullanılmasıdır.</a:t>
            </a:r>
          </a:p>
          <a:p>
            <a:pPr lvl="1" algn="r" rtl="0" eaLnBrk="1" hangingPunct="1"/>
            <a:r>
              <a:rPr lang="tr" sz="1400" b="0" i="0" u="none" baseline="0"/>
              <a:t>Wikipedia</a:t>
            </a:r>
            <a:endParaRPr lang="tr" altLang="sr-Latn-RS" sz="1400" dirty="0"/>
          </a:p>
        </p:txBody>
      </p:sp>
      <p:pic>
        <p:nvPicPr>
          <p:cNvPr id="13" name="Content Placeholder 10" descr="glowing-world-map-background-1280x960.jpg">
            <a:extLst>
              <a:ext uri="{FF2B5EF4-FFF2-40B4-BE49-F238E27FC236}">
                <a16:creationId xmlns:a16="http://schemas.microsoft.com/office/drawing/2014/main" id="{13065408-C13D-448B-A801-10BC1442EAF1}"/>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832489" y="4149080"/>
            <a:ext cx="3073673" cy="23077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rtl="0">
              <a:defRPr/>
            </a:pPr>
            <a:r>
              <a:rPr lang="tr" sz="1200" b="1" i="0" u="none" baseline="0">
                <a:solidFill>
                  <a:srgbClr val="FFFFFF"/>
                </a:solidFill>
                <a:latin typeface="Verdana" charset="0"/>
                <a:cs typeface="Verdana" charset="0"/>
              </a:rPr>
              <a:t>www.coe.int/cybercrime</a:t>
            </a:r>
            <a:endParaRPr lang="tr" sz="1200" dirty="0"/>
          </a:p>
        </p:txBody>
      </p:sp>
    </p:spTree>
    <p:extLst>
      <p:ext uri="{BB962C8B-B14F-4D97-AF65-F5344CB8AC3E}">
        <p14:creationId xmlns:p14="http://schemas.microsoft.com/office/powerpoint/2010/main" val="21662627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3200" b="0" i="0" u="none" baseline="0">
                <a:solidFill>
                  <a:schemeClr val="bg1"/>
                </a:solidFill>
                <a:latin typeface="Verdana" charset="0"/>
                <a:cs typeface="Verdana" charset="0"/>
              </a:rPr>
              <a:t>Siber Savaş</a:t>
            </a:r>
            <a:endParaRPr lang="tr" sz="2000" dirty="0">
              <a:solidFill>
                <a:schemeClr val="bg1"/>
              </a:solidFill>
              <a:latin typeface="Verdana" charset="0"/>
              <a:cs typeface="Verdana" charset="0"/>
            </a:endParaRPr>
          </a:p>
        </p:txBody>
      </p:sp>
      <p:pic>
        <p:nvPicPr>
          <p:cNvPr id="4" name="Picture 3">
            <a:extLst>
              <a:ext uri="{FF2B5EF4-FFF2-40B4-BE49-F238E27FC236}">
                <a16:creationId xmlns:a16="http://schemas.microsoft.com/office/drawing/2014/main" id="{BF090CC1-24DF-4D49-9587-433130833718}"/>
              </a:ext>
            </a:extLst>
          </p:cNvPr>
          <p:cNvPicPr>
            <a:picLocks noChangeAspect="1"/>
          </p:cNvPicPr>
          <p:nvPr/>
        </p:nvPicPr>
        <p:blipFill>
          <a:blip r:embed="rId4" cstate="print"/>
          <a:stretch>
            <a:fillRect/>
          </a:stretch>
        </p:blipFill>
        <p:spPr>
          <a:xfrm>
            <a:off x="171450" y="1519014"/>
            <a:ext cx="8801100" cy="4286250"/>
          </a:xfrm>
          <a:prstGeom prst="rect">
            <a:avLst/>
          </a:prstGeom>
        </p:spPr>
      </p:pic>
      <p:pic>
        <p:nvPicPr>
          <p:cNvPr id="13314" name="Picture 2" descr="GRA Quantum">
            <a:extLst>
              <a:ext uri="{FF2B5EF4-FFF2-40B4-BE49-F238E27FC236}">
                <a16:creationId xmlns:a16="http://schemas.microsoft.com/office/drawing/2014/main" id="{95002EAE-C2F3-4C02-B783-83F361785553}"/>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217920" y="5445224"/>
            <a:ext cx="2857500" cy="1019175"/>
          </a:xfrm>
          <a:prstGeom prst="rect">
            <a:avLst/>
          </a:prstGeom>
          <a:noFill/>
          <a:extLst>
            <a:ext uri="{909E8E84-426E-40DD-AFC4-6F175D3DCCD1}">
              <a14:hiddenFill xmlns:a14="http://schemas.microsoft.com/office/drawing/2010/main">
                <a:solidFill>
                  <a:srgbClr val="FFFFFF"/>
                </a:solidFill>
              </a14:hiddenFill>
            </a:ext>
          </a:extLst>
        </p:spPr>
      </p:pic>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rtl="0">
              <a:defRPr/>
            </a:pPr>
            <a:r>
              <a:rPr lang="tr" sz="1200" b="1" i="0" u="none" baseline="0">
                <a:solidFill>
                  <a:srgbClr val="FFFFFF"/>
                </a:solidFill>
                <a:latin typeface="Verdana" charset="0"/>
                <a:cs typeface="Verdana" charset="0"/>
              </a:rPr>
              <a:t>www.coe.int/cybercrime</a:t>
            </a:r>
            <a:endParaRPr lang="tr" sz="1200" dirty="0"/>
          </a:p>
        </p:txBody>
      </p:sp>
    </p:spTree>
    <p:extLst>
      <p:ext uri="{BB962C8B-B14F-4D97-AF65-F5344CB8AC3E}">
        <p14:creationId xmlns:p14="http://schemas.microsoft.com/office/powerpoint/2010/main" val="387038142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4">
            <a:extLst>
              <a:ext uri="{FF2B5EF4-FFF2-40B4-BE49-F238E27FC236}">
                <a16:creationId xmlns:a16="http://schemas.microsoft.com/office/drawing/2014/main" id="{1A5C7640-AA2C-4B63-9841-E12A54FE0348}"/>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Rectangle 4">
            <a:extLst>
              <a:ext uri="{FF2B5EF4-FFF2-40B4-BE49-F238E27FC236}">
                <a16:creationId xmlns:a16="http://schemas.microsoft.com/office/drawing/2014/main" id="{4A79A5F6-4DD8-45CE-B41D-A8226D1891A7}"/>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a:p>
        </p:txBody>
      </p:sp>
      <p:pic>
        <p:nvPicPr>
          <p:cNvPr id="1026" name="Picture 2" descr="Asking questions | TeachingEnglish | British Council | BBC">
            <a:extLst>
              <a:ext uri="{FF2B5EF4-FFF2-40B4-BE49-F238E27FC236}">
                <a16:creationId xmlns:a16="http://schemas.microsoft.com/office/drawing/2014/main" id="{2146A725-2752-493B-B89A-F4AA625257F4}"/>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286000" y="1905000"/>
            <a:ext cx="4572000" cy="3048000"/>
          </a:xfrm>
          <a:prstGeom prst="rect">
            <a:avLst/>
          </a:prstGeom>
          <a:noFill/>
          <a:extLst>
            <a:ext uri="{909E8E84-426E-40DD-AFC4-6F175D3DCCD1}">
              <a14:hiddenFill xmlns:a14="http://schemas.microsoft.com/office/drawing/2010/main">
                <a:solidFill>
                  <a:srgbClr val="FFFFFF"/>
                </a:solidFill>
              </a14:hiddenFill>
            </a:ext>
          </a:extLst>
        </p:spPr>
      </p:pic>
      <p:sp>
        <p:nvSpPr>
          <p:cNvPr id="10" name="TextBox 9">
            <a:extLst>
              <a:ext uri="{FF2B5EF4-FFF2-40B4-BE49-F238E27FC236}">
                <a16:creationId xmlns:a16="http://schemas.microsoft.com/office/drawing/2014/main" id="{33149BE1-5990-4AA1-A02A-66E63B8F1545}"/>
              </a:ext>
            </a:extLst>
          </p:cNvPr>
          <p:cNvSpPr txBox="1"/>
          <p:nvPr/>
        </p:nvSpPr>
        <p:spPr>
          <a:xfrm>
            <a:off x="3221850" y="4951834"/>
            <a:ext cx="2700300" cy="769441"/>
          </a:xfrm>
          <a:prstGeom prst="rect">
            <a:avLst/>
          </a:prstGeom>
          <a:noFill/>
        </p:spPr>
        <p:txBody>
          <a:bodyPr wrap="square" rtlCol="0">
            <a:spAutoFit/>
          </a:bodyPr>
          <a:lstStyle/>
          <a:p>
            <a:pPr algn="ctr" rtl="0"/>
            <a:r>
              <a:rPr lang="tr" sz="4400" b="0" i="0" u="none" baseline="0"/>
              <a:t>Sorular</a:t>
            </a:r>
            <a:endParaRPr lang="tr" sz="4400" dirty="0"/>
          </a:p>
        </p:txBody>
      </p:sp>
      <p:sp>
        <p:nvSpPr>
          <p:cNvPr id="4" name="Rectangle 3">
            <a:extLst>
              <a:ext uri="{FF2B5EF4-FFF2-40B4-BE49-F238E27FC236}">
                <a16:creationId xmlns:a16="http://schemas.microsoft.com/office/drawing/2014/main" id="{954D42CC-1A2D-40A7-84EC-460AA3E58D0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rtl="0">
              <a:defRPr/>
            </a:pPr>
            <a:r>
              <a:rPr lang="tr" sz="1200" b="1" i="0" u="none" baseline="0">
                <a:solidFill>
                  <a:srgbClr val="FFFFFF"/>
                </a:solidFill>
                <a:latin typeface="Verdana" charset="0"/>
                <a:cs typeface="Verdana" charset="0"/>
              </a:rPr>
              <a:t>www.coe.int/cybercrime</a:t>
            </a:r>
            <a:endParaRPr lang="tr" sz="1200" dirty="0"/>
          </a:p>
        </p:txBody>
      </p:sp>
    </p:spTree>
    <p:extLst>
      <p:ext uri="{BB962C8B-B14F-4D97-AF65-F5344CB8AC3E}">
        <p14:creationId xmlns:p14="http://schemas.microsoft.com/office/powerpoint/2010/main" val="10210039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BA244C-489D-417D-B8AB-CB954192CB36}"/>
              </a:ext>
            </a:extLst>
          </p:cNvPr>
          <p:cNvSpPr>
            <a:spLocks noGrp="1"/>
          </p:cNvSpPr>
          <p:nvPr>
            <p:ph type="title"/>
          </p:nvPr>
        </p:nvSpPr>
        <p:spPr/>
        <p:txBody>
          <a:bodyPr/>
          <a:lstStyle/>
          <a:p>
            <a:pPr algn="l" rtl="0"/>
            <a:r>
              <a:rPr lang="tr" b="1" i="0" u="none" baseline="0" dirty="0"/>
              <a:t>Sİber suç nedİr?</a:t>
            </a:r>
          </a:p>
        </p:txBody>
      </p:sp>
      <p:sp>
        <p:nvSpPr>
          <p:cNvPr id="3" name="Text Placeholder 2">
            <a:extLst>
              <a:ext uri="{FF2B5EF4-FFF2-40B4-BE49-F238E27FC236}">
                <a16:creationId xmlns:a16="http://schemas.microsoft.com/office/drawing/2014/main" id="{E380FE40-902C-48A0-8E4E-962AA387FB67}"/>
              </a:ext>
            </a:extLst>
          </p:cNvPr>
          <p:cNvSpPr>
            <a:spLocks noGrp="1"/>
          </p:cNvSpPr>
          <p:nvPr>
            <p:ph type="body" idx="1"/>
          </p:nvPr>
        </p:nvSpPr>
        <p:spPr/>
        <p:txBody>
          <a:bodyPr/>
          <a:lstStyle/>
          <a:p>
            <a:pPr algn="l" rtl="0"/>
            <a:r>
              <a:rPr lang="tr" b="0" i="0" u="none" baseline="0"/>
              <a:t>Siber Suçlarla İlgili Temel Bilgiler</a:t>
            </a:r>
          </a:p>
        </p:txBody>
      </p:sp>
      <p:pic>
        <p:nvPicPr>
          <p:cNvPr id="7" name="Picture 4">
            <a:extLst>
              <a:ext uri="{FF2B5EF4-FFF2-40B4-BE49-F238E27FC236}">
                <a16:creationId xmlns:a16="http://schemas.microsoft.com/office/drawing/2014/main" id="{1A5C7640-AA2C-4B63-9841-E12A54FE0348}"/>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Rectangle 4">
            <a:extLst>
              <a:ext uri="{FF2B5EF4-FFF2-40B4-BE49-F238E27FC236}">
                <a16:creationId xmlns:a16="http://schemas.microsoft.com/office/drawing/2014/main" id="{4A79A5F6-4DD8-45CE-B41D-A8226D1891A7}"/>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a:p>
        </p:txBody>
      </p:sp>
      <p:sp>
        <p:nvSpPr>
          <p:cNvPr id="6" name="TextBox 7">
            <a:extLst>
              <a:ext uri="{FF2B5EF4-FFF2-40B4-BE49-F238E27FC236}">
                <a16:creationId xmlns:a16="http://schemas.microsoft.com/office/drawing/2014/main" id="{EE44B28D-96A4-4B71-A353-916AB5467157}"/>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3200" b="0" i="0" u="none" baseline="0">
                <a:solidFill>
                  <a:schemeClr val="bg1"/>
                </a:solidFill>
                <a:latin typeface="Verdana" charset="0"/>
                <a:cs typeface="Verdana" charset="0"/>
              </a:rPr>
              <a:t>Bölüm 2</a:t>
            </a:r>
            <a:endParaRPr lang="tr" sz="2000" dirty="0">
              <a:solidFill>
                <a:schemeClr val="bg1"/>
              </a:solidFill>
              <a:latin typeface="Verdana" charset="0"/>
              <a:cs typeface="Verdana" charset="0"/>
            </a:endParaRPr>
          </a:p>
        </p:txBody>
      </p:sp>
      <p:sp>
        <p:nvSpPr>
          <p:cNvPr id="4" name="Rectangle 3">
            <a:extLst>
              <a:ext uri="{FF2B5EF4-FFF2-40B4-BE49-F238E27FC236}">
                <a16:creationId xmlns:a16="http://schemas.microsoft.com/office/drawing/2014/main" id="{954D42CC-1A2D-40A7-84EC-460AA3E58D0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rtl="0">
              <a:defRPr/>
            </a:pPr>
            <a:r>
              <a:rPr lang="tr" sz="1200" b="1" i="0" u="none" baseline="0">
                <a:solidFill>
                  <a:srgbClr val="FFFFFF"/>
                </a:solidFill>
                <a:latin typeface="Verdana" charset="0"/>
                <a:cs typeface="Verdana" charset="0"/>
              </a:rPr>
              <a:t>www.coe.int/cybercrime</a:t>
            </a:r>
            <a:endParaRPr lang="tr" sz="1200" dirty="0"/>
          </a:p>
        </p:txBody>
      </p:sp>
    </p:spTree>
    <p:extLst>
      <p:ext uri="{BB962C8B-B14F-4D97-AF65-F5344CB8AC3E}">
        <p14:creationId xmlns:p14="http://schemas.microsoft.com/office/powerpoint/2010/main" val="337276439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3200" b="0" i="0" u="none" baseline="0">
                <a:solidFill>
                  <a:schemeClr val="bg1"/>
                </a:solidFill>
                <a:latin typeface="Verdana" charset="0"/>
                <a:cs typeface="Verdana" charset="0"/>
              </a:rPr>
              <a:t>Siber suç nedir?</a:t>
            </a:r>
            <a:endParaRPr lang="tr" sz="2000" dirty="0">
              <a:solidFill>
                <a:schemeClr val="bg1"/>
              </a:solidFill>
              <a:latin typeface="Verdana" charset="0"/>
              <a:cs typeface="Verdana" charset="0"/>
            </a:endParaRP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51520" y="1270001"/>
            <a:ext cx="8784530" cy="5183335"/>
          </a:xfrm>
        </p:spPr>
        <p:txBody>
          <a:bodyPr/>
          <a:lstStyle/>
          <a:p>
            <a:pPr marL="0" indent="0" algn="l" rtl="0" eaLnBrk="1" hangingPunct="1">
              <a:buNone/>
            </a:pPr>
            <a:r>
              <a:rPr lang="tr" b="0" i="0" u="none" baseline="0"/>
              <a:t>Birçok terim kullanılıyor!</a:t>
            </a:r>
          </a:p>
          <a:p>
            <a:pPr algn="l" rtl="0" eaLnBrk="1" hangingPunct="1"/>
            <a:r>
              <a:rPr lang="tr" b="0" i="0" u="none" baseline="0"/>
              <a:t>Siber suç, bilgisayar suçu, yüksek teknoloji suçu, İnternet suçu, BT suçu, teknoloji suçu</a:t>
            </a:r>
          </a:p>
          <a:p>
            <a:pPr lvl="1" algn="l" rtl="0" eaLnBrk="1" hangingPunct="1"/>
            <a:r>
              <a:rPr lang="tr" b="0" i="0" u="none" baseline="0"/>
              <a:t>Hepsi birbirinin yerine kullanılıyor</a:t>
            </a:r>
          </a:p>
          <a:p>
            <a:pPr lvl="1" algn="l" rtl="0" eaLnBrk="1" hangingPunct="1"/>
            <a:r>
              <a:rPr lang="tr" b="0" i="0" u="none" baseline="0"/>
              <a:t>Kafa karıştırıcı ve yanıltıcı!</a:t>
            </a:r>
          </a:p>
          <a:p>
            <a:pPr lvl="1" algn="l" rtl="0" eaLnBrk="1" hangingPunct="1"/>
            <a:endParaRPr lang="tr" altLang="sr-Latn-RS" dirty="0"/>
          </a:p>
          <a:p>
            <a:pPr algn="l" rtl="0" eaLnBrk="1" hangingPunct="1"/>
            <a:r>
              <a:rPr lang="tr" b="0" i="0" u="none" baseline="0"/>
              <a:t>O halde belki bunu bölümlere ayırabiliriz...</a:t>
            </a:r>
          </a:p>
        </p:txBody>
      </p:sp>
      <p:pic>
        <p:nvPicPr>
          <p:cNvPr id="2050" name="Picture 2" descr="Sony makes cybercrime even more dangerous | Computerworld">
            <a:extLst>
              <a:ext uri="{FF2B5EF4-FFF2-40B4-BE49-F238E27FC236}">
                <a16:creationId xmlns:a16="http://schemas.microsoft.com/office/drawing/2014/main" id="{EDF87724-40F1-4997-8B09-DA2B144653D0}"/>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092281" y="5339234"/>
            <a:ext cx="1919932" cy="1181497"/>
          </a:xfrm>
          <a:prstGeom prst="rect">
            <a:avLst/>
          </a:prstGeom>
          <a:noFill/>
          <a:extLst>
            <a:ext uri="{909E8E84-426E-40DD-AFC4-6F175D3DCCD1}">
              <a14:hiddenFill xmlns:a14="http://schemas.microsoft.com/office/drawing/2010/main">
                <a:solidFill>
                  <a:srgbClr val="FFFFFF"/>
                </a:solidFill>
              </a14:hiddenFill>
            </a:ext>
          </a:extLst>
        </p:spPr>
      </p:pic>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rtl="0">
              <a:defRPr/>
            </a:pPr>
            <a:r>
              <a:rPr lang="tr" sz="1200" b="1" i="0" u="none" baseline="0">
                <a:solidFill>
                  <a:srgbClr val="FFFFFF"/>
                </a:solidFill>
                <a:latin typeface="Verdana" charset="0"/>
                <a:cs typeface="Verdana" charset="0"/>
              </a:rPr>
              <a:t>www.coe.int/cybercrime</a:t>
            </a:r>
            <a:endParaRPr lang="tr" sz="1200" dirty="0"/>
          </a:p>
        </p:txBody>
      </p:sp>
    </p:spTree>
    <p:extLst>
      <p:ext uri="{BB962C8B-B14F-4D97-AF65-F5344CB8AC3E}">
        <p14:creationId xmlns:p14="http://schemas.microsoft.com/office/powerpoint/2010/main" val="33267399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3200" b="0" i="0" u="none" baseline="0">
                <a:solidFill>
                  <a:schemeClr val="bg1"/>
                </a:solidFill>
                <a:latin typeface="Verdana" charset="0"/>
                <a:cs typeface="Verdana" charset="0"/>
              </a:rPr>
              <a:t>Siber suç nedir?</a:t>
            </a:r>
            <a:endParaRPr lang="tr" sz="2000" dirty="0">
              <a:solidFill>
                <a:schemeClr val="bg1"/>
              </a:solidFill>
              <a:latin typeface="Verdana" charset="0"/>
              <a:cs typeface="Verdana" charset="0"/>
            </a:endParaRP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51520" y="1026448"/>
            <a:ext cx="8892480" cy="5535389"/>
          </a:xfrm>
        </p:spPr>
        <p:txBody>
          <a:bodyPr/>
          <a:lstStyle/>
          <a:p>
            <a:pPr algn="l" rtl="0" eaLnBrk="1" hangingPunct="1"/>
            <a:r>
              <a:rPr lang="tr" sz="2100" b="1" i="0" u="none" baseline="0" dirty="0">
                <a:solidFill>
                  <a:srgbClr val="0070C0"/>
                </a:solidFill>
              </a:rPr>
              <a:t>Bir suçun mağduru olarak teknoloji</a:t>
            </a:r>
            <a:r>
              <a:rPr lang="tr" sz="2100" b="0" i="0" u="none" baseline="0" dirty="0"/>
              <a:t> </a:t>
            </a:r>
          </a:p>
          <a:p>
            <a:pPr lvl="1" algn="l" rtl="0" eaLnBrk="1" hangingPunct="1"/>
            <a:r>
              <a:rPr lang="tr" sz="2100" b="0" i="0" u="none" baseline="0" dirty="0"/>
              <a:t>'gerçek' bir bilgisayar korsanlığı, DDoS saldırısı, virüs, kötü amaçlı yazılım</a:t>
            </a:r>
          </a:p>
          <a:p>
            <a:pPr algn="l" rtl="0" eaLnBrk="1" hangingPunct="1"/>
            <a:r>
              <a:rPr lang="tr" sz="2100" b="1" i="0" u="none" baseline="0" dirty="0">
                <a:solidFill>
                  <a:srgbClr val="0070C0"/>
                </a:solidFill>
              </a:rPr>
              <a:t>Suçun işlenmesine yardımcı araç olarak teknoloji</a:t>
            </a:r>
            <a:endParaRPr lang="tr" altLang="sr-Latn-RS" sz="2100" dirty="0"/>
          </a:p>
          <a:p>
            <a:pPr lvl="1" algn="l" rtl="0" eaLnBrk="1" hangingPunct="1"/>
            <a:r>
              <a:rPr lang="tr" sz="2100" b="0" i="0" u="none" baseline="0" dirty="0"/>
              <a:t>sahtecilik, tehdit, şantaj, uygunsuz görüntüler gibi 'geleneksel' suçların işlenmesine yardımcı olunması</a:t>
            </a:r>
          </a:p>
          <a:p>
            <a:pPr algn="l" rtl="0" eaLnBrk="1" hangingPunct="1"/>
            <a:r>
              <a:rPr lang="tr" sz="2100" b="1" i="0" u="none" baseline="0" dirty="0">
                <a:solidFill>
                  <a:srgbClr val="0070C0"/>
                </a:solidFill>
              </a:rPr>
              <a:t>Suç işlenirken kullanılan haberleşme aracı olarak teknoloji</a:t>
            </a:r>
          </a:p>
          <a:p>
            <a:pPr lvl="1" algn="l" rtl="0" eaLnBrk="1" hangingPunct="1"/>
            <a:r>
              <a:rPr lang="tr" sz="2100" b="0" i="0" u="none" baseline="0" dirty="0"/>
              <a:t>suçlular şifreleme gibi yöntemlerle tespit edilme olasılığını düşürmek için iletişim kurarlar</a:t>
            </a:r>
          </a:p>
          <a:p>
            <a:pPr algn="l" rtl="0" eaLnBrk="1" hangingPunct="1"/>
            <a:r>
              <a:rPr lang="tr" sz="2100" b="1" i="0" u="none" baseline="0" dirty="0">
                <a:solidFill>
                  <a:srgbClr val="0070C0"/>
                </a:solidFill>
              </a:rPr>
              <a:t>Suç faaliyetleri için bir depolama ortamı olarak teknoloji</a:t>
            </a:r>
          </a:p>
          <a:p>
            <a:pPr lvl="1" algn="l" rtl="0" eaLnBrk="1" hangingPunct="1"/>
            <a:r>
              <a:rPr lang="tr" sz="2100" b="0" i="0" u="none" baseline="0" dirty="0"/>
              <a:t>Soruşturmalar için faydalı olacak verilerin kasıtlı/kasıtsız olarak depolanması</a:t>
            </a:r>
          </a:p>
          <a:p>
            <a:pPr algn="l" rtl="0" eaLnBrk="1" hangingPunct="1"/>
            <a:r>
              <a:rPr lang="tr" sz="2100" b="1" i="0" u="none" baseline="0" dirty="0">
                <a:solidFill>
                  <a:srgbClr val="0070C0"/>
                </a:solidFill>
              </a:rPr>
              <a:t>Suç tanığı olarak teknoloji</a:t>
            </a:r>
          </a:p>
          <a:p>
            <a:pPr lvl="1" algn="l" rtl="0" eaLnBrk="1" hangingPunct="1"/>
            <a:r>
              <a:rPr lang="tr" sz="2100" b="0" i="0" u="none" baseline="0" dirty="0"/>
              <a:t>Suçun işlendiği anda başka bir yerde olduğunu kanıtlama gibi diğer delilleri destekleyici/çürütücü deliller</a:t>
            </a:r>
          </a:p>
        </p:txBody>
      </p:sp>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rtl="0">
              <a:defRPr/>
            </a:pPr>
            <a:r>
              <a:rPr lang="tr" sz="1200" b="1" i="0" u="none" baseline="0">
                <a:solidFill>
                  <a:srgbClr val="FFFFFF"/>
                </a:solidFill>
                <a:latin typeface="Verdana" charset="0"/>
                <a:cs typeface="Verdana" charset="0"/>
              </a:rPr>
              <a:t>www.coe.int/cybercrime</a:t>
            </a:r>
            <a:endParaRPr lang="tr" sz="1200" dirty="0"/>
          </a:p>
        </p:txBody>
      </p:sp>
    </p:spTree>
    <p:extLst>
      <p:ext uri="{BB962C8B-B14F-4D97-AF65-F5344CB8AC3E}">
        <p14:creationId xmlns:p14="http://schemas.microsoft.com/office/powerpoint/2010/main" val="38320342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2">
                                            <p:txEl>
                                              <p:pRg st="7" end="7"/>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2">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3252" name="Picture 4"/>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Rectangle 6"/>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a:p>
        </p:txBody>
      </p:sp>
      <p:sp>
        <p:nvSpPr>
          <p:cNvPr id="53249"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tr"/>
          </a:p>
        </p:txBody>
      </p:sp>
      <p:sp>
        <p:nvSpPr>
          <p:cNvPr id="53251" name="TextBox 7"/>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3200" b="0" i="0" u="none" baseline="0" dirty="0">
                <a:solidFill>
                  <a:schemeClr val="bg1"/>
                </a:solidFill>
                <a:latin typeface="Verdana" charset="0"/>
                <a:cs typeface="Verdana" charset="0"/>
              </a:rPr>
              <a:t>Oturum içeriği</a:t>
            </a:r>
            <a:endParaRPr lang="tr" sz="2000" dirty="0">
              <a:solidFill>
                <a:schemeClr val="bg1"/>
              </a:solidFill>
              <a:latin typeface="Verdana" charset="0"/>
              <a:cs typeface="Verdana" charset="0"/>
            </a:endParaRPr>
          </a:p>
        </p:txBody>
      </p:sp>
      <p:sp>
        <p:nvSpPr>
          <p:cNvPr id="3" name="Content Placeholder 2">
            <a:extLst>
              <a:ext uri="{FF2B5EF4-FFF2-40B4-BE49-F238E27FC236}">
                <a16:creationId xmlns:a16="http://schemas.microsoft.com/office/drawing/2014/main" id="{77B18497-BF37-4A20-ABA6-353886C26CA1}"/>
              </a:ext>
            </a:extLst>
          </p:cNvPr>
          <p:cNvSpPr>
            <a:spLocks noGrp="1"/>
          </p:cNvSpPr>
          <p:nvPr>
            <p:ph idx="1"/>
          </p:nvPr>
        </p:nvSpPr>
        <p:spPr>
          <a:xfrm>
            <a:off x="323528" y="1340767"/>
            <a:ext cx="8568952" cy="5240233"/>
          </a:xfrm>
        </p:spPr>
        <p:txBody>
          <a:bodyPr>
            <a:normAutofit/>
          </a:bodyPr>
          <a:lstStyle/>
          <a:p>
            <a:pPr marL="514350" indent="-514350" algn="l" rtl="0">
              <a:lnSpc>
                <a:spcPct val="150000"/>
              </a:lnSpc>
              <a:buFont typeface="+mj-lt"/>
              <a:buAutoNum type="arabicPeriod"/>
            </a:pPr>
            <a:r>
              <a:rPr lang="tr" b="0" i="0" u="none" baseline="0" dirty="0">
                <a:ea typeface="Verdana" panose="020B0604030504040204" pitchFamily="34" charset="0"/>
              </a:rPr>
              <a:t>'Bilgi Toplumu'</a:t>
            </a:r>
          </a:p>
          <a:p>
            <a:pPr marL="514350" indent="-514350" algn="l" rtl="0">
              <a:lnSpc>
                <a:spcPct val="150000"/>
              </a:lnSpc>
              <a:buFont typeface="+mj-lt"/>
              <a:buAutoNum type="arabicPeriod"/>
            </a:pPr>
            <a:r>
              <a:rPr lang="tr" b="0" i="0" u="none" baseline="0" dirty="0">
                <a:ea typeface="Verdana" panose="020B0604030504040204" pitchFamily="34" charset="0"/>
              </a:rPr>
              <a:t>Siber Suç Nedir?</a:t>
            </a:r>
          </a:p>
          <a:p>
            <a:pPr marL="514350" indent="-514350" algn="l" rtl="0">
              <a:lnSpc>
                <a:spcPct val="150000"/>
              </a:lnSpc>
              <a:buFont typeface="+mj-lt"/>
              <a:buAutoNum type="arabicPeriod"/>
            </a:pPr>
            <a:r>
              <a:rPr lang="tr" b="0" i="0" u="none" baseline="0" dirty="0">
                <a:ea typeface="Verdana" panose="020B0604030504040204" pitchFamily="34" charset="0"/>
              </a:rPr>
              <a:t>Budapeşte Sözleşmesi</a:t>
            </a:r>
          </a:p>
          <a:p>
            <a:pPr marL="514350" indent="-514350" algn="l" rtl="0">
              <a:lnSpc>
                <a:spcPct val="150000"/>
              </a:lnSpc>
              <a:buFont typeface="+mj-lt"/>
              <a:buAutoNum type="arabicPeriod"/>
            </a:pPr>
            <a:r>
              <a:rPr lang="tr" b="0" i="0" u="none" baseline="0" dirty="0">
                <a:ea typeface="Verdana" panose="020B0604030504040204" pitchFamily="34" charset="0"/>
              </a:rPr>
              <a:t>Siber Suçlara İlişkin Uluslararası Kuruluşlar</a:t>
            </a:r>
          </a:p>
          <a:p>
            <a:pPr marL="514350" indent="-514350" algn="l" rtl="0">
              <a:lnSpc>
                <a:spcPct val="150000"/>
              </a:lnSpc>
              <a:buFont typeface="+mj-lt"/>
              <a:buAutoNum type="arabicPeriod"/>
            </a:pPr>
            <a:r>
              <a:rPr lang="tr" b="0" i="0" u="none" baseline="0" dirty="0">
                <a:ea typeface="Verdana" panose="020B0604030504040204" pitchFamily="34" charset="0"/>
              </a:rPr>
              <a:t>Siber Suçlar ve Vaka Çalışmaları</a:t>
            </a:r>
          </a:p>
        </p:txBody>
      </p:sp>
      <p:sp>
        <p:nvSpPr>
          <p:cNvPr id="53254" name="Rectangle 11"/>
          <p:cNvSpPr>
            <a:spLocks noChangeArrowheads="1"/>
          </p:cNvSpPr>
          <p:nvPr/>
        </p:nvSpPr>
        <p:spPr bwMode="auto">
          <a:xfrm>
            <a:off x="7937" y="6581001"/>
            <a:ext cx="924458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l" rtl="0"/>
            <a:r>
              <a:rPr lang="tr" sz="1200" b="1" i="0" u="none" baseline="0">
                <a:solidFill>
                  <a:srgbClr val="FFFFFF"/>
                </a:solidFill>
                <a:latin typeface="Verdana" charset="0"/>
                <a:cs typeface="Verdana" charset="0"/>
              </a:rPr>
              <a:t>www.coe.int/cybercrime</a:t>
            </a:r>
            <a:r>
              <a:rPr lang="tr" sz="1200" b="0" i="0" u="none" baseline="0">
                <a:solidFill>
                  <a:srgbClr val="FFFFFF"/>
                </a:solidFill>
                <a:latin typeface="Verdana" charset="0"/>
                <a:cs typeface="Verdana" charset="0"/>
              </a:rPr>
              <a:t>						</a:t>
            </a:r>
          </a:p>
        </p:txBody>
      </p:sp>
      <p:sp>
        <p:nvSpPr>
          <p:cNvPr id="11" name="Rectangle 10"/>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a:p>
        </p:txBody>
      </p:sp>
    </p:spTree>
    <p:extLst>
      <p:ext uri="{BB962C8B-B14F-4D97-AF65-F5344CB8AC3E}">
        <p14:creationId xmlns:p14="http://schemas.microsoft.com/office/powerpoint/2010/main" val="273572336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3200" b="0" i="0" u="none" baseline="0">
                <a:solidFill>
                  <a:schemeClr val="bg1"/>
                </a:solidFill>
                <a:latin typeface="Verdana" charset="0"/>
                <a:cs typeface="Verdana" charset="0"/>
              </a:rPr>
              <a:t>Tanım?</a:t>
            </a:r>
            <a:endParaRPr lang="tr" sz="2000" dirty="0">
              <a:solidFill>
                <a:schemeClr val="bg1"/>
              </a:solidFill>
              <a:latin typeface="Verdana" charset="0"/>
              <a:cs typeface="Verdana" charset="0"/>
            </a:endParaRP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51520" y="1270001"/>
            <a:ext cx="8784530" cy="5183335"/>
          </a:xfrm>
        </p:spPr>
        <p:txBody>
          <a:bodyPr/>
          <a:lstStyle/>
          <a:p>
            <a:pPr marL="0" indent="0" algn="l" rtl="0" eaLnBrk="1" hangingPunct="1">
              <a:buNone/>
            </a:pPr>
            <a:r>
              <a:rPr lang="tr" b="0" i="0" u="none" baseline="0" dirty="0"/>
              <a:t>Üzgünüz! Ama her durum için geçerli tek bir tanım yok!</a:t>
            </a:r>
          </a:p>
          <a:p>
            <a:pPr marL="0" indent="0" algn="l" rtl="0" eaLnBrk="1" hangingPunct="1">
              <a:buNone/>
            </a:pPr>
            <a:endParaRPr lang="tr" altLang="sr-Latn-RS" dirty="0"/>
          </a:p>
          <a:p>
            <a:pPr algn="l" rtl="0" eaLnBrk="1" hangingPunct="1"/>
            <a:r>
              <a:rPr lang="tr" b="0" i="0" u="none" baseline="0" dirty="0"/>
              <a:t>1984 tarihinde yayımlanan Neuromancer adlı romanında William Gibson SİBER UZAY kelimesini kullandı (İnternet ve diğer ağları kastederek)...</a:t>
            </a:r>
          </a:p>
          <a:p>
            <a:pPr algn="l" rtl="0" eaLnBrk="1" hangingPunct="1"/>
            <a:r>
              <a:rPr lang="tr" b="0" i="0" u="none" baseline="0" dirty="0"/>
              <a:t>35 yıl geçmesine rağmen hala elimizde bir tanım yok</a:t>
            </a:r>
          </a:p>
          <a:p>
            <a:pPr algn="l" rtl="0" eaLnBrk="1" hangingPunct="1"/>
            <a:r>
              <a:rPr lang="tr" b="0" i="0" u="none" baseline="0" dirty="0"/>
              <a:t>Aslında 'siber suçların' gerçekten yeni ve ayrı bir hukuk dalı olduğuna dair olarak hemfikir değiliz!</a:t>
            </a:r>
          </a:p>
          <a:p>
            <a:pPr marL="0" indent="0" algn="l" rtl="0" eaLnBrk="1" hangingPunct="1">
              <a:buNone/>
            </a:pPr>
            <a:endParaRPr lang="tr" altLang="sr-Latn-RS" dirty="0"/>
          </a:p>
          <a:p>
            <a:pPr marL="0" indent="0" algn="l" rtl="0" eaLnBrk="1" hangingPunct="1">
              <a:buNone/>
            </a:pPr>
            <a:endParaRPr lang="tr" altLang="sr-Latn-RS" dirty="0"/>
          </a:p>
        </p:txBody>
      </p:sp>
      <p:pic>
        <p:nvPicPr>
          <p:cNvPr id="3" name="Picture 2" descr="Sony makes cybercrime even more dangerous | Computerworld">
            <a:extLst>
              <a:ext uri="{FF2B5EF4-FFF2-40B4-BE49-F238E27FC236}">
                <a16:creationId xmlns:a16="http://schemas.microsoft.com/office/drawing/2014/main" id="{7188CA54-70C2-429D-8C9F-5EFC43690EB9}"/>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668344" y="4941168"/>
            <a:ext cx="1316017" cy="809857"/>
          </a:xfrm>
          <a:prstGeom prst="rect">
            <a:avLst/>
          </a:prstGeom>
          <a:noFill/>
          <a:extLst>
            <a:ext uri="{909E8E84-426E-40DD-AFC4-6F175D3DCCD1}">
              <a14:hiddenFill xmlns:a14="http://schemas.microsoft.com/office/drawing/2010/main">
                <a:solidFill>
                  <a:srgbClr val="FFFFFF"/>
                </a:solidFill>
              </a14:hiddenFill>
            </a:ext>
          </a:extLst>
        </p:spPr>
      </p:pic>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rtl="0">
              <a:defRPr/>
            </a:pPr>
            <a:r>
              <a:rPr lang="tr" sz="1200" b="1" i="0" u="none" baseline="0">
                <a:solidFill>
                  <a:srgbClr val="FFFFFF"/>
                </a:solidFill>
                <a:latin typeface="Verdana" charset="0"/>
                <a:cs typeface="Verdana" charset="0"/>
              </a:rPr>
              <a:t>www.coe.int/cybercrime</a:t>
            </a:r>
            <a:endParaRPr lang="tr" sz="1200" dirty="0"/>
          </a:p>
        </p:txBody>
      </p:sp>
    </p:spTree>
    <p:extLst>
      <p:ext uri="{BB962C8B-B14F-4D97-AF65-F5344CB8AC3E}">
        <p14:creationId xmlns:p14="http://schemas.microsoft.com/office/powerpoint/2010/main" val="193316090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3200" b="0" i="0" u="none" baseline="0">
                <a:solidFill>
                  <a:schemeClr val="bg1"/>
                </a:solidFill>
                <a:latin typeface="Verdana" charset="0"/>
                <a:cs typeface="Verdana" charset="0"/>
              </a:rPr>
              <a:t>Emniyet teşkilatı ve savcılıkta</a:t>
            </a:r>
            <a:endParaRPr lang="tr" sz="2000" dirty="0">
              <a:solidFill>
                <a:schemeClr val="bg1"/>
              </a:solidFill>
              <a:latin typeface="Verdana" charset="0"/>
              <a:cs typeface="Verdana" charset="0"/>
            </a:endParaRP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51520" y="1270001"/>
            <a:ext cx="8784530" cy="5183335"/>
          </a:xfrm>
        </p:spPr>
        <p:txBody>
          <a:bodyPr/>
          <a:lstStyle/>
          <a:p>
            <a:pPr marL="0" indent="0" algn="l" rtl="0" eaLnBrk="1" hangingPunct="1">
              <a:buNone/>
            </a:pPr>
            <a:r>
              <a:rPr lang="tr" b="0" i="0" u="none" baseline="0" dirty="0"/>
              <a:t>Artık İnternet ve bilgisayar türü suçlarla ilgilenecek belirli birimler/gruplar mevcuttur:</a:t>
            </a:r>
          </a:p>
          <a:p>
            <a:pPr lvl="1" algn="l" rtl="0" eaLnBrk="1" hangingPunct="1"/>
            <a:r>
              <a:rPr lang="tr" b="0" i="0" u="none" baseline="0" dirty="0"/>
              <a:t>Yüksek Teknoloji Suç Birimi</a:t>
            </a:r>
          </a:p>
          <a:p>
            <a:pPr lvl="1" algn="l" rtl="0" eaLnBrk="1" hangingPunct="1"/>
            <a:r>
              <a:rPr lang="tr" b="0" i="0" u="none" baseline="0" dirty="0"/>
              <a:t>Siber Suç Birimi</a:t>
            </a:r>
          </a:p>
          <a:p>
            <a:pPr lvl="1" algn="l" rtl="0" eaLnBrk="1" hangingPunct="1"/>
            <a:r>
              <a:rPr lang="tr" b="0" i="0" u="none" baseline="0" dirty="0"/>
              <a:t>Adli Bilişim Birimi</a:t>
            </a:r>
          </a:p>
          <a:p>
            <a:pPr lvl="1" algn="l" rtl="0" eaLnBrk="1" hangingPunct="1"/>
            <a:r>
              <a:rPr lang="tr" b="0" i="0" u="none" baseline="0" dirty="0"/>
              <a:t>Çevrim İçi Pedofil Soruşturması</a:t>
            </a:r>
          </a:p>
          <a:p>
            <a:pPr lvl="1" algn="l" rtl="0" eaLnBrk="1" hangingPunct="1"/>
            <a:r>
              <a:rPr lang="tr" b="0" i="0" u="none" baseline="0" dirty="0"/>
              <a:t>Açık Kaynak Soruşturmaları</a:t>
            </a:r>
          </a:p>
          <a:p>
            <a:pPr lvl="1" algn="l" rtl="0" eaLnBrk="1" hangingPunct="1"/>
            <a:r>
              <a:rPr lang="tr" b="0" i="0" u="none" baseline="0" dirty="0"/>
              <a:t>Çevrim İçi Gizli Operasyonlar</a:t>
            </a:r>
          </a:p>
          <a:p>
            <a:pPr marL="0" indent="0" algn="l" rtl="0" eaLnBrk="1" hangingPunct="1">
              <a:buNone/>
            </a:pPr>
            <a:r>
              <a:rPr lang="tr" b="0" i="0" u="none" baseline="0" dirty="0"/>
              <a:t>Sizin ülkenizde de olmalı!</a:t>
            </a:r>
          </a:p>
          <a:p>
            <a:pPr marL="0" indent="0" algn="l" rtl="0" eaLnBrk="1" hangingPunct="1">
              <a:buNone/>
            </a:pPr>
            <a:endParaRPr lang="tr" altLang="sr-Latn-RS" dirty="0"/>
          </a:p>
        </p:txBody>
      </p:sp>
      <p:pic>
        <p:nvPicPr>
          <p:cNvPr id="3" name="Picture 2" descr="Sony makes cybercrime even more dangerous | Computerworld">
            <a:extLst>
              <a:ext uri="{FF2B5EF4-FFF2-40B4-BE49-F238E27FC236}">
                <a16:creationId xmlns:a16="http://schemas.microsoft.com/office/drawing/2014/main" id="{F0CF4CD7-7887-4629-BEA0-732969AEDE77}"/>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092281" y="5339234"/>
            <a:ext cx="1919932" cy="1181497"/>
          </a:xfrm>
          <a:prstGeom prst="rect">
            <a:avLst/>
          </a:prstGeom>
          <a:noFill/>
          <a:extLst>
            <a:ext uri="{909E8E84-426E-40DD-AFC4-6F175D3DCCD1}">
              <a14:hiddenFill xmlns:a14="http://schemas.microsoft.com/office/drawing/2010/main">
                <a:solidFill>
                  <a:srgbClr val="FFFFFF"/>
                </a:solidFill>
              </a14:hiddenFill>
            </a:ext>
          </a:extLst>
        </p:spPr>
      </p:pic>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rtl="0">
              <a:defRPr/>
            </a:pPr>
            <a:r>
              <a:rPr lang="tr" sz="1200" b="1" i="0" u="none" baseline="0">
                <a:solidFill>
                  <a:srgbClr val="FFFFFF"/>
                </a:solidFill>
                <a:latin typeface="Verdana" charset="0"/>
                <a:cs typeface="Verdana" charset="0"/>
              </a:rPr>
              <a:t>www.coe.int/cybercrime</a:t>
            </a:r>
            <a:endParaRPr lang="tr" sz="1200" dirty="0"/>
          </a:p>
        </p:txBody>
      </p:sp>
    </p:spTree>
    <p:extLst>
      <p:ext uri="{BB962C8B-B14F-4D97-AF65-F5344CB8AC3E}">
        <p14:creationId xmlns:p14="http://schemas.microsoft.com/office/powerpoint/2010/main" val="113499206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3200" b="0" i="0" u="none" baseline="0">
                <a:solidFill>
                  <a:schemeClr val="bg1"/>
                </a:solidFill>
                <a:latin typeface="Verdana" charset="0"/>
                <a:cs typeface="Verdana" charset="0"/>
              </a:rPr>
              <a:t>Son olarak tanıma gelirsek...</a:t>
            </a:r>
            <a:endParaRPr lang="tr" sz="2000" dirty="0">
              <a:solidFill>
                <a:schemeClr val="bg1"/>
              </a:solidFill>
              <a:latin typeface="Verdana" charset="0"/>
              <a:cs typeface="Verdana" charset="0"/>
            </a:endParaRP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51520" y="1270001"/>
            <a:ext cx="8784530" cy="5183335"/>
          </a:xfrm>
        </p:spPr>
        <p:txBody>
          <a:bodyPr/>
          <a:lstStyle/>
          <a:p>
            <a:pPr marL="0" indent="0" algn="l" rtl="0">
              <a:buNone/>
            </a:pPr>
            <a:r>
              <a:rPr lang="tr" b="1" i="0" u="none" baseline="0" dirty="0">
                <a:solidFill>
                  <a:srgbClr val="0070C0"/>
                </a:solidFill>
              </a:rPr>
              <a:t>Siber ortama bağlı suç</a:t>
            </a:r>
            <a:r>
              <a:rPr lang="tr" b="0" i="0" u="none" baseline="0" dirty="0">
                <a:solidFill>
                  <a:srgbClr val="0070C0"/>
                </a:solidFill>
              </a:rPr>
              <a:t> </a:t>
            </a:r>
            <a:r>
              <a:rPr lang="tr" b="0" i="0" u="none" baseline="0" dirty="0"/>
              <a:t>- </a:t>
            </a:r>
            <a:r>
              <a:rPr lang="tr" sz="2800" b="0" i="0" u="none" baseline="0" dirty="0"/>
              <a:t>Yalnızca bilgisayarlar, bilgisayar ağları veya diğer bilgi iletişim teknolojileri (BİT) kullanılarak işlenebilecek herhangi bir suç</a:t>
            </a:r>
          </a:p>
          <a:p>
            <a:pPr marL="0" indent="0" algn="r" rtl="0">
              <a:buNone/>
            </a:pPr>
            <a:r>
              <a:rPr lang="tr" sz="1600" b="0" i="0" u="none" baseline="0" dirty="0"/>
              <a:t>‘Cyber crime: A review of the evidence (McGuire &amp; Dowling) 2013’</a:t>
            </a:r>
          </a:p>
          <a:p>
            <a:pPr lvl="1" algn="l" rtl="0"/>
            <a:endParaRPr lang="tr" sz="2400" dirty="0"/>
          </a:p>
          <a:p>
            <a:pPr lvl="1" algn="l" rtl="0"/>
            <a:r>
              <a:rPr lang="tr" sz="2400" b="0" i="0" u="none" baseline="0" dirty="0"/>
              <a:t>Bu tür suçlar genel olarak bilgisayarları, ağları veya diğer BİT kaynaklarını hedef alır.</a:t>
            </a:r>
          </a:p>
          <a:p>
            <a:pPr lvl="1" algn="l" rtl="0"/>
            <a:r>
              <a:rPr lang="tr" sz="2400" b="0" i="0" u="none" baseline="0" dirty="0"/>
              <a:t>Esasen İnternet olmadan suçlular bu suçları işleyemez.</a:t>
            </a:r>
            <a:endParaRPr lang="tr" altLang="sr-Latn-RS" sz="2400" dirty="0"/>
          </a:p>
          <a:p>
            <a:pPr marL="0" indent="0" algn="l" rtl="0" eaLnBrk="1" hangingPunct="1">
              <a:buNone/>
            </a:pPr>
            <a:endParaRPr lang="tr" altLang="sr-Latn-RS" dirty="0"/>
          </a:p>
        </p:txBody>
      </p:sp>
      <p:pic>
        <p:nvPicPr>
          <p:cNvPr id="3" name="Picture 2" descr="Sony makes cybercrime even more dangerous | Computerworld">
            <a:extLst>
              <a:ext uri="{FF2B5EF4-FFF2-40B4-BE49-F238E27FC236}">
                <a16:creationId xmlns:a16="http://schemas.microsoft.com/office/drawing/2014/main" id="{56E2FF29-3D95-482D-A98F-140C53399278}"/>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092281" y="5339234"/>
            <a:ext cx="1919932" cy="1181497"/>
          </a:xfrm>
          <a:prstGeom prst="rect">
            <a:avLst/>
          </a:prstGeom>
          <a:noFill/>
          <a:extLst>
            <a:ext uri="{909E8E84-426E-40DD-AFC4-6F175D3DCCD1}">
              <a14:hiddenFill xmlns:a14="http://schemas.microsoft.com/office/drawing/2010/main">
                <a:solidFill>
                  <a:srgbClr val="FFFFFF"/>
                </a:solidFill>
              </a14:hiddenFill>
            </a:ext>
          </a:extLst>
        </p:spPr>
      </p:pic>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rtl="0">
              <a:defRPr/>
            </a:pPr>
            <a:r>
              <a:rPr lang="tr" sz="1200" b="1" i="0" u="none" baseline="0">
                <a:solidFill>
                  <a:srgbClr val="FFFFFF"/>
                </a:solidFill>
                <a:latin typeface="Verdana" charset="0"/>
                <a:cs typeface="Verdana" charset="0"/>
              </a:rPr>
              <a:t>www.coe.int/cybercrime</a:t>
            </a:r>
            <a:endParaRPr lang="tr" sz="1200" dirty="0"/>
          </a:p>
        </p:txBody>
      </p:sp>
    </p:spTree>
    <p:extLst>
      <p:ext uri="{BB962C8B-B14F-4D97-AF65-F5344CB8AC3E}">
        <p14:creationId xmlns:p14="http://schemas.microsoft.com/office/powerpoint/2010/main" val="268350204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4">
            <a:extLst>
              <a:ext uri="{FF2B5EF4-FFF2-40B4-BE49-F238E27FC236}">
                <a16:creationId xmlns:a16="http://schemas.microsoft.com/office/drawing/2014/main" id="{1A5C7640-AA2C-4B63-9841-E12A54FE0348}"/>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Rectangle 4">
            <a:extLst>
              <a:ext uri="{FF2B5EF4-FFF2-40B4-BE49-F238E27FC236}">
                <a16:creationId xmlns:a16="http://schemas.microsoft.com/office/drawing/2014/main" id="{4A79A5F6-4DD8-45CE-B41D-A8226D1891A7}"/>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a:p>
        </p:txBody>
      </p:sp>
      <p:pic>
        <p:nvPicPr>
          <p:cNvPr id="1026" name="Picture 2" descr="Asking questions | TeachingEnglish | British Council | BBC">
            <a:extLst>
              <a:ext uri="{FF2B5EF4-FFF2-40B4-BE49-F238E27FC236}">
                <a16:creationId xmlns:a16="http://schemas.microsoft.com/office/drawing/2014/main" id="{2146A725-2752-493B-B89A-F4AA625257F4}"/>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286000" y="1905000"/>
            <a:ext cx="4572000" cy="3048000"/>
          </a:xfrm>
          <a:prstGeom prst="rect">
            <a:avLst/>
          </a:prstGeom>
          <a:noFill/>
          <a:extLst>
            <a:ext uri="{909E8E84-426E-40DD-AFC4-6F175D3DCCD1}">
              <a14:hiddenFill xmlns:a14="http://schemas.microsoft.com/office/drawing/2010/main">
                <a:solidFill>
                  <a:srgbClr val="FFFFFF"/>
                </a:solidFill>
              </a14:hiddenFill>
            </a:ext>
          </a:extLst>
        </p:spPr>
      </p:pic>
      <p:sp>
        <p:nvSpPr>
          <p:cNvPr id="10" name="TextBox 9">
            <a:extLst>
              <a:ext uri="{FF2B5EF4-FFF2-40B4-BE49-F238E27FC236}">
                <a16:creationId xmlns:a16="http://schemas.microsoft.com/office/drawing/2014/main" id="{33149BE1-5990-4AA1-A02A-66E63B8F1545}"/>
              </a:ext>
            </a:extLst>
          </p:cNvPr>
          <p:cNvSpPr txBox="1"/>
          <p:nvPr/>
        </p:nvSpPr>
        <p:spPr>
          <a:xfrm>
            <a:off x="3221850" y="4951834"/>
            <a:ext cx="2700300" cy="769441"/>
          </a:xfrm>
          <a:prstGeom prst="rect">
            <a:avLst/>
          </a:prstGeom>
          <a:noFill/>
        </p:spPr>
        <p:txBody>
          <a:bodyPr wrap="square" rtlCol="0">
            <a:spAutoFit/>
          </a:bodyPr>
          <a:lstStyle/>
          <a:p>
            <a:pPr algn="ctr" rtl="0"/>
            <a:r>
              <a:rPr lang="tr" sz="4400" b="0" i="0" u="none" baseline="0"/>
              <a:t>Sorular</a:t>
            </a:r>
            <a:endParaRPr lang="tr" sz="4400" dirty="0"/>
          </a:p>
        </p:txBody>
      </p:sp>
      <p:sp>
        <p:nvSpPr>
          <p:cNvPr id="4" name="Rectangle 3">
            <a:extLst>
              <a:ext uri="{FF2B5EF4-FFF2-40B4-BE49-F238E27FC236}">
                <a16:creationId xmlns:a16="http://schemas.microsoft.com/office/drawing/2014/main" id="{954D42CC-1A2D-40A7-84EC-460AA3E58D0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rtl="0">
              <a:defRPr/>
            </a:pPr>
            <a:r>
              <a:rPr lang="tr" sz="1200" b="1" i="0" u="none" baseline="0">
                <a:solidFill>
                  <a:srgbClr val="FFFFFF"/>
                </a:solidFill>
                <a:latin typeface="Verdana" charset="0"/>
                <a:cs typeface="Verdana" charset="0"/>
              </a:rPr>
              <a:t>www.coe.int/cybercrime</a:t>
            </a:r>
            <a:endParaRPr lang="tr" sz="1200" dirty="0"/>
          </a:p>
        </p:txBody>
      </p:sp>
    </p:spTree>
    <p:extLst>
      <p:ext uri="{BB962C8B-B14F-4D97-AF65-F5344CB8AC3E}">
        <p14:creationId xmlns:p14="http://schemas.microsoft.com/office/powerpoint/2010/main" val="383922808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BA244C-489D-417D-B8AB-CB954192CB36}"/>
              </a:ext>
            </a:extLst>
          </p:cNvPr>
          <p:cNvSpPr>
            <a:spLocks noGrp="1"/>
          </p:cNvSpPr>
          <p:nvPr>
            <p:ph type="title"/>
          </p:nvPr>
        </p:nvSpPr>
        <p:spPr/>
        <p:txBody>
          <a:bodyPr/>
          <a:lstStyle/>
          <a:p>
            <a:pPr algn="l" rtl="0"/>
            <a:r>
              <a:rPr lang="tr" b="1" i="0" u="none" baseline="0" dirty="0"/>
              <a:t>Budapeşte Sözleşmesİ</a:t>
            </a:r>
          </a:p>
        </p:txBody>
      </p:sp>
      <p:sp>
        <p:nvSpPr>
          <p:cNvPr id="3" name="Text Placeholder 2">
            <a:extLst>
              <a:ext uri="{FF2B5EF4-FFF2-40B4-BE49-F238E27FC236}">
                <a16:creationId xmlns:a16="http://schemas.microsoft.com/office/drawing/2014/main" id="{E380FE40-902C-48A0-8E4E-962AA387FB67}"/>
              </a:ext>
            </a:extLst>
          </p:cNvPr>
          <p:cNvSpPr>
            <a:spLocks noGrp="1"/>
          </p:cNvSpPr>
          <p:nvPr>
            <p:ph type="body" idx="1"/>
          </p:nvPr>
        </p:nvSpPr>
        <p:spPr/>
        <p:txBody>
          <a:bodyPr/>
          <a:lstStyle/>
          <a:p>
            <a:pPr algn="l" rtl="0"/>
            <a:r>
              <a:rPr lang="tr" b="0" i="0" u="none" baseline="0"/>
              <a:t>Siber Suçlarla İlgili Temel Bilgiler</a:t>
            </a:r>
          </a:p>
        </p:txBody>
      </p:sp>
      <p:pic>
        <p:nvPicPr>
          <p:cNvPr id="7" name="Picture 4">
            <a:extLst>
              <a:ext uri="{FF2B5EF4-FFF2-40B4-BE49-F238E27FC236}">
                <a16:creationId xmlns:a16="http://schemas.microsoft.com/office/drawing/2014/main" id="{F59A7F22-9657-4005-8851-8F5F6E1D88A9}"/>
              </a:ext>
            </a:extLst>
          </p:cNvPr>
          <p:cNvPicPr>
            <a:picLocks noChangeAspect="1" noChangeArrowheads="1"/>
          </p:cNvPicPr>
          <p:nvPr/>
        </p:nvPicPr>
        <p:blipFill>
          <a:blip r:embed="rId2"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Rectangle 4">
            <a:extLst>
              <a:ext uri="{FF2B5EF4-FFF2-40B4-BE49-F238E27FC236}">
                <a16:creationId xmlns:a16="http://schemas.microsoft.com/office/drawing/2014/main" id="{923C29F6-78C3-483A-8B62-087ECFF6E1DE}"/>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a:p>
        </p:txBody>
      </p:sp>
      <p:sp>
        <p:nvSpPr>
          <p:cNvPr id="6" name="TextBox 7">
            <a:extLst>
              <a:ext uri="{FF2B5EF4-FFF2-40B4-BE49-F238E27FC236}">
                <a16:creationId xmlns:a16="http://schemas.microsoft.com/office/drawing/2014/main" id="{B56E239A-32FB-4A4C-8FCA-79491A7D860B}"/>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3200" b="0" i="0" u="none" baseline="0">
                <a:solidFill>
                  <a:schemeClr val="bg1"/>
                </a:solidFill>
                <a:latin typeface="Verdana" charset="0"/>
                <a:cs typeface="Verdana" charset="0"/>
              </a:rPr>
              <a:t>Bölüm 3</a:t>
            </a:r>
            <a:endParaRPr lang="tr" sz="2000" dirty="0">
              <a:solidFill>
                <a:schemeClr val="bg1"/>
              </a:solidFill>
              <a:latin typeface="Verdana" charset="0"/>
              <a:cs typeface="Verdana" charset="0"/>
            </a:endParaRPr>
          </a:p>
        </p:txBody>
      </p:sp>
      <p:sp>
        <p:nvSpPr>
          <p:cNvPr id="4" name="Rectangle 3">
            <a:extLst>
              <a:ext uri="{FF2B5EF4-FFF2-40B4-BE49-F238E27FC236}">
                <a16:creationId xmlns:a16="http://schemas.microsoft.com/office/drawing/2014/main" id="{22188A15-5D10-4E43-B2D0-E84064454AAE}"/>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rtl="0">
              <a:defRPr/>
            </a:pPr>
            <a:r>
              <a:rPr lang="tr" sz="1200" b="1" i="0" u="none" baseline="0">
                <a:solidFill>
                  <a:srgbClr val="FFFFFF"/>
                </a:solidFill>
                <a:latin typeface="Verdana" charset="0"/>
                <a:cs typeface="Verdana" charset="0"/>
              </a:rPr>
              <a:t>www.coe.int/cybercrime</a:t>
            </a:r>
            <a:endParaRPr lang="tr" sz="1200" dirty="0"/>
          </a:p>
        </p:txBody>
      </p:sp>
    </p:spTree>
    <p:extLst>
      <p:ext uri="{BB962C8B-B14F-4D97-AF65-F5344CB8AC3E}">
        <p14:creationId xmlns:p14="http://schemas.microsoft.com/office/powerpoint/2010/main" val="108451541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36513" y="-26988"/>
            <a:ext cx="918051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a:p>
        </p:txBody>
      </p:sp>
      <p:pic>
        <p:nvPicPr>
          <p:cNvPr id="52228" name="Picture 4"/>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36513" y="-26988"/>
            <a:ext cx="1322388"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2225"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tr"/>
          </a:p>
        </p:txBody>
      </p:sp>
      <p:sp>
        <p:nvSpPr>
          <p:cNvPr id="52227" name="TextBox 7"/>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3200" b="0" i="0" u="none" baseline="0">
                <a:solidFill>
                  <a:schemeClr val="bg1"/>
                </a:solidFill>
                <a:latin typeface="Verdana" charset="0"/>
                <a:cs typeface="Verdana" charset="0"/>
              </a:rPr>
              <a:t>Avrupa Konseyinin yaklaşımı</a:t>
            </a:r>
            <a:endParaRPr lang="tr" sz="2000">
              <a:solidFill>
                <a:schemeClr val="bg1"/>
              </a:solidFill>
              <a:latin typeface="Verdana" charset="0"/>
              <a:cs typeface="Verdana" charset="0"/>
            </a:endParaRPr>
          </a:p>
        </p:txBody>
      </p:sp>
      <p:sp>
        <p:nvSpPr>
          <p:cNvPr id="52231" name="TextBox 13"/>
          <p:cNvSpPr txBox="1">
            <a:spLocks noChangeArrowheads="1"/>
          </p:cNvSpPr>
          <p:nvPr/>
        </p:nvSpPr>
        <p:spPr bwMode="auto">
          <a:xfrm>
            <a:off x="1547813" y="1144588"/>
            <a:ext cx="5832475"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ctr" rtl="0"/>
            <a:r>
              <a:rPr lang="tr" sz="1800" b="1" i="0" u="none" baseline="0">
                <a:latin typeface="Verdana" charset="0"/>
                <a:cs typeface="Verdana" charset="0"/>
              </a:rPr>
              <a:t>1) Ortak standartlar: Budapeşte Siber Suçlar Sözleşmesi ve ilgili standartlar</a:t>
            </a:r>
          </a:p>
        </p:txBody>
      </p:sp>
      <p:sp>
        <p:nvSpPr>
          <p:cNvPr id="12" name="Isosceles Triangle 11"/>
          <p:cNvSpPr/>
          <p:nvPr/>
        </p:nvSpPr>
        <p:spPr>
          <a:xfrm>
            <a:off x="2484438" y="2017713"/>
            <a:ext cx="3948112" cy="3095625"/>
          </a:xfrm>
          <a:prstGeom prst="triangle">
            <a:avLst/>
          </a:prstGeom>
          <a:solidFill>
            <a:srgbClr val="2F618F"/>
          </a:solidFill>
          <a:ln>
            <a:solidFill>
              <a:srgbClr val="2F618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sz="1400">
              <a:latin typeface="Verdana"/>
              <a:cs typeface="Verdana"/>
            </a:endParaRPr>
          </a:p>
        </p:txBody>
      </p:sp>
      <p:cxnSp>
        <p:nvCxnSpPr>
          <p:cNvPr id="19" name="Straight Arrow Connector 18"/>
          <p:cNvCxnSpPr/>
          <p:nvPr/>
        </p:nvCxnSpPr>
        <p:spPr>
          <a:xfrm>
            <a:off x="4799013" y="2068513"/>
            <a:ext cx="1860550" cy="2892425"/>
          </a:xfrm>
          <a:prstGeom prst="straightConnector1">
            <a:avLst/>
          </a:prstGeom>
          <a:ln w="76200">
            <a:solidFill>
              <a:schemeClr val="tx1">
                <a:lumMod val="50000"/>
                <a:lumOff val="50000"/>
              </a:schemeClr>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17" name="Straight Arrow Connector 16"/>
          <p:cNvCxnSpPr/>
          <p:nvPr/>
        </p:nvCxnSpPr>
        <p:spPr>
          <a:xfrm flipH="1">
            <a:off x="2268538" y="2076450"/>
            <a:ext cx="1871662" cy="2892425"/>
          </a:xfrm>
          <a:prstGeom prst="straightConnector1">
            <a:avLst/>
          </a:prstGeom>
          <a:ln w="76200">
            <a:solidFill>
              <a:schemeClr val="tx1">
                <a:lumMod val="50000"/>
                <a:lumOff val="50000"/>
              </a:schemeClr>
            </a:solidFill>
            <a:headEnd type="arrow"/>
            <a:tailEnd type="arrow"/>
          </a:ln>
        </p:spPr>
        <p:style>
          <a:lnRef idx="1">
            <a:schemeClr val="accent1"/>
          </a:lnRef>
          <a:fillRef idx="0">
            <a:schemeClr val="accent1"/>
          </a:fillRef>
          <a:effectRef idx="0">
            <a:schemeClr val="accent1"/>
          </a:effectRef>
          <a:fontRef idx="minor">
            <a:schemeClr val="tx1"/>
          </a:fontRef>
        </p:style>
      </p:cxnSp>
      <p:sp>
        <p:nvSpPr>
          <p:cNvPr id="52230" name="TextBox 12"/>
          <p:cNvSpPr txBox="1">
            <a:spLocks noChangeArrowheads="1"/>
          </p:cNvSpPr>
          <p:nvPr/>
        </p:nvSpPr>
        <p:spPr bwMode="auto">
          <a:xfrm>
            <a:off x="3317875" y="3544888"/>
            <a:ext cx="2262188"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ctr" rtl="0"/>
            <a:r>
              <a:rPr lang="tr" sz="1800" b="1" i="0" u="none" baseline="0">
                <a:solidFill>
                  <a:schemeClr val="bg1"/>
                </a:solidFill>
                <a:latin typeface="Verdana" charset="0"/>
                <a:cs typeface="Verdana" charset="0"/>
              </a:rPr>
              <a:t>"Siber uzayda sizin ve haklarınızın korunması"</a:t>
            </a:r>
          </a:p>
        </p:txBody>
      </p:sp>
      <p:sp>
        <p:nvSpPr>
          <p:cNvPr id="52232" name="TextBox 15"/>
          <p:cNvSpPr txBox="1">
            <a:spLocks noChangeArrowheads="1"/>
          </p:cNvSpPr>
          <p:nvPr/>
        </p:nvSpPr>
        <p:spPr bwMode="auto">
          <a:xfrm>
            <a:off x="107950" y="4184873"/>
            <a:ext cx="2990850" cy="1476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l" rtl="0"/>
            <a:r>
              <a:rPr lang="tr" sz="1800" b="1" i="0" u="none" baseline="0">
                <a:latin typeface="Verdana" charset="0"/>
                <a:cs typeface="Verdana" charset="0"/>
              </a:rPr>
              <a:t>2) Takip ve değerlendirmeler:</a:t>
            </a:r>
          </a:p>
          <a:p>
            <a:pPr algn="l" rtl="0"/>
            <a:r>
              <a:rPr lang="tr" sz="1800" b="1" i="0" u="none" baseline="0">
                <a:latin typeface="Verdana" charset="0"/>
                <a:cs typeface="Verdana" charset="0"/>
              </a:rPr>
              <a:t>Siber Suç Sözleşmesi Komitesi (T-CY)</a:t>
            </a:r>
          </a:p>
        </p:txBody>
      </p:sp>
      <p:sp>
        <p:nvSpPr>
          <p:cNvPr id="52236" name="TextBox 19"/>
          <p:cNvSpPr txBox="1">
            <a:spLocks noChangeArrowheads="1"/>
          </p:cNvSpPr>
          <p:nvPr/>
        </p:nvSpPr>
        <p:spPr bwMode="auto">
          <a:xfrm>
            <a:off x="6227763" y="5119688"/>
            <a:ext cx="2952750" cy="1477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l" rtl="0"/>
            <a:r>
              <a:rPr lang="tr" sz="1800" b="1" i="0" u="none" baseline="0">
                <a:latin typeface="Verdana" charset="0"/>
                <a:cs typeface="Verdana" charset="0"/>
              </a:rPr>
              <a:t>3) Kapasite geliştirme:</a:t>
            </a:r>
          </a:p>
          <a:p>
            <a:pPr algn="l" rtl="0"/>
            <a:r>
              <a:rPr lang="tr" sz="1800" b="1" i="0" u="none" baseline="0">
                <a:latin typeface="Verdana" charset="0"/>
                <a:cs typeface="Verdana" charset="0"/>
              </a:rPr>
              <a:t>C-PROC </a:t>
            </a:r>
            <a:r>
              <a:rPr lang="tr" sz="1800" b="0" i="0" u="none" baseline="0">
                <a:latin typeface="Verdana" charset="0"/>
                <a:cs typeface="Verdana" charset="0"/>
                <a:sym typeface="Wingdings 3" charset="0"/>
              </a:rPr>
              <a:t></a:t>
            </a:r>
            <a:endParaRPr lang="tr" sz="1800" b="1">
              <a:latin typeface="Verdana" charset="0"/>
              <a:cs typeface="Verdana" charset="0"/>
            </a:endParaRPr>
          </a:p>
          <a:p>
            <a:pPr algn="l" rtl="0"/>
            <a:r>
              <a:rPr lang="tr" sz="1800" b="1" i="0" u="none" baseline="0">
                <a:latin typeface="Verdana" charset="0"/>
                <a:cs typeface="Verdana" charset="0"/>
              </a:rPr>
              <a:t>Teknik işbirliği programları</a:t>
            </a:r>
          </a:p>
        </p:txBody>
      </p:sp>
      <p:cxnSp>
        <p:nvCxnSpPr>
          <p:cNvPr id="18" name="Straight Arrow Connector 17"/>
          <p:cNvCxnSpPr/>
          <p:nvPr/>
        </p:nvCxnSpPr>
        <p:spPr>
          <a:xfrm flipH="1">
            <a:off x="2771775" y="5387975"/>
            <a:ext cx="3384550" cy="0"/>
          </a:xfrm>
          <a:prstGeom prst="straightConnector1">
            <a:avLst/>
          </a:prstGeom>
          <a:ln w="76200">
            <a:solidFill>
              <a:schemeClr val="tx1">
                <a:lumMod val="50000"/>
                <a:lumOff val="50000"/>
              </a:schemeClr>
            </a:solidFill>
            <a:headEnd type="arrow"/>
            <a:tailEnd type="arrow"/>
          </a:ln>
        </p:spPr>
        <p:style>
          <a:lnRef idx="1">
            <a:schemeClr val="accent1"/>
          </a:lnRef>
          <a:fillRef idx="0">
            <a:schemeClr val="accent1"/>
          </a:fillRef>
          <a:effectRef idx="0">
            <a:schemeClr val="accent1"/>
          </a:effectRef>
          <a:fontRef idx="minor">
            <a:schemeClr val="tx1"/>
          </a:fontRef>
        </p:style>
      </p:cxnSp>
      <p:sp>
        <p:nvSpPr>
          <p:cNvPr id="21" name="Rectangle 20"/>
          <p:cNvSpPr/>
          <p:nvPr/>
        </p:nvSpPr>
        <p:spPr>
          <a:xfrm>
            <a:off x="-34925" y="6588125"/>
            <a:ext cx="9215438" cy="296863"/>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a:p>
        </p:txBody>
      </p:sp>
      <p:sp>
        <p:nvSpPr>
          <p:cNvPr id="52238" name="Rectangle 21"/>
          <p:cNvSpPr>
            <a:spLocks noChangeArrowheads="1"/>
          </p:cNvSpPr>
          <p:nvPr/>
        </p:nvSpPr>
        <p:spPr bwMode="auto">
          <a:xfrm>
            <a:off x="7938" y="6597650"/>
            <a:ext cx="9136062"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l" rtl="0"/>
            <a:r>
              <a:rPr lang="tr" sz="1200" b="1" i="0" u="none" baseline="0">
                <a:solidFill>
                  <a:srgbClr val="FFFFFF"/>
                </a:solidFill>
                <a:latin typeface="Verdana" charset="0"/>
                <a:cs typeface="Verdana" charset="0"/>
              </a:rPr>
              <a:t>www.coe.int/cybercrime</a:t>
            </a:r>
          </a:p>
        </p:txBody>
      </p:sp>
    </p:spTree>
    <p:extLst>
      <p:ext uri="{BB962C8B-B14F-4D97-AF65-F5344CB8AC3E}">
        <p14:creationId xmlns:p14="http://schemas.microsoft.com/office/powerpoint/2010/main" val="353608767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Rectangle 26"/>
          <p:cNvSpPr/>
          <p:nvPr/>
        </p:nvSpPr>
        <p:spPr>
          <a:xfrm>
            <a:off x="-36513" y="-26988"/>
            <a:ext cx="918051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a:p>
        </p:txBody>
      </p:sp>
      <p:pic>
        <p:nvPicPr>
          <p:cNvPr id="20483" name="Picture 4"/>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36513" y="-26988"/>
            <a:ext cx="1322388"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0481"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tr"/>
          </a:p>
        </p:txBody>
      </p:sp>
      <p:sp>
        <p:nvSpPr>
          <p:cNvPr id="2048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tr"/>
          </a:p>
        </p:txBody>
      </p:sp>
      <p:sp>
        <p:nvSpPr>
          <p:cNvPr id="20485" name="TextBox 15"/>
          <p:cNvSpPr txBox="1">
            <a:spLocks noChangeArrowheads="1"/>
          </p:cNvSpPr>
          <p:nvPr/>
        </p:nvSpPr>
        <p:spPr bwMode="auto">
          <a:xfrm>
            <a:off x="1258888" y="44624"/>
            <a:ext cx="7777162"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2800" b="0" i="0" u="none" baseline="0">
                <a:solidFill>
                  <a:schemeClr val="bg1"/>
                </a:solidFill>
                <a:latin typeface="Verdana" charset="0"/>
                <a:cs typeface="Verdana" charset="0"/>
              </a:rPr>
              <a:t>Avrupa Konseyi Siber Suçlar Sözleşmesi – Budapeşte Sözleşmesi</a:t>
            </a:r>
          </a:p>
        </p:txBody>
      </p:sp>
      <p:sp>
        <p:nvSpPr>
          <p:cNvPr id="10" name="Rectangle 9"/>
          <p:cNvSpPr/>
          <p:nvPr/>
        </p:nvSpPr>
        <p:spPr>
          <a:xfrm>
            <a:off x="395536" y="1412776"/>
            <a:ext cx="8352928" cy="5095113"/>
          </a:xfrm>
          <a:prstGeom prst="rect">
            <a:avLst/>
          </a:prstGeom>
          <a:ln>
            <a:solidFill>
              <a:srgbClr val="0000FF"/>
            </a:solidFill>
          </a:ln>
        </p:spPr>
        <p:txBody>
          <a:bodyPr wrap="square">
            <a:spAutoFit/>
          </a:bodyPr>
          <a:lstStyle/>
          <a:p>
            <a:pPr marL="361950" indent="-361950" algn="l" rtl="0">
              <a:lnSpc>
                <a:spcPct val="200000"/>
              </a:lnSpc>
              <a:buFont typeface="Wingdings 3" pitchFamily="18" charset="2"/>
              <a:buChar char="u"/>
            </a:pPr>
            <a:r>
              <a:rPr lang="tr" sz="1500" b="1" i="0" u="none" baseline="0" dirty="0">
                <a:latin typeface="Verdana" panose="020B0604030504040204" pitchFamily="34" charset="0"/>
                <a:ea typeface="Verdana" panose="020B0604030504040204" pitchFamily="34" charset="0"/>
                <a:cs typeface="Verdana" panose="020B0604030504040204" pitchFamily="34" charset="0"/>
              </a:rPr>
              <a:t>Avrupa Konseyi (47 üye), Kanada, Japonya, Güney Afrika ve ABD tarafından müzakere edildi</a:t>
            </a:r>
          </a:p>
          <a:p>
            <a:pPr marL="361950" indent="-361950" algn="l" rtl="0">
              <a:lnSpc>
                <a:spcPct val="200000"/>
              </a:lnSpc>
              <a:buFont typeface="Wingdings 3" pitchFamily="18" charset="2"/>
              <a:buChar char="u"/>
            </a:pPr>
            <a:r>
              <a:rPr lang="tr" sz="1500" b="1" i="0" u="none" baseline="0" dirty="0">
                <a:latin typeface="Verdana" panose="020B0604030504040204" pitchFamily="34" charset="0"/>
                <a:ea typeface="Verdana" panose="020B0604030504040204" pitchFamily="34" charset="0"/>
                <a:cs typeface="Verdana" panose="020B0604030504040204" pitchFamily="34" charset="0"/>
              </a:rPr>
              <a:t>23 Kasım 2001'de Budapeşte'de imzaya açıldı</a:t>
            </a:r>
          </a:p>
          <a:p>
            <a:pPr marL="361950" indent="-361950" algn="l" rtl="0">
              <a:lnSpc>
                <a:spcPct val="200000"/>
              </a:lnSpc>
              <a:buFont typeface="Wingdings 3" pitchFamily="18" charset="2"/>
              <a:buChar char="u"/>
            </a:pPr>
            <a:r>
              <a:rPr lang="tr" sz="1500" b="1" i="0" u="none" baseline="0" dirty="0">
                <a:latin typeface="Verdana" panose="020B0604030504040204" pitchFamily="34" charset="0"/>
                <a:ea typeface="Verdana" panose="020B0604030504040204" pitchFamily="34" charset="0"/>
                <a:cs typeface="Verdana" panose="020B0604030504040204" pitchFamily="34" charset="0"/>
              </a:rPr>
              <a:t>Bilgisayar Sistemleri Aracılığıyla Yabancı Düşmanlığı ve Irkçılık Protokolü (2003)</a:t>
            </a:r>
          </a:p>
          <a:p>
            <a:pPr marL="361950" indent="-361950" algn="l" rtl="0">
              <a:lnSpc>
                <a:spcPct val="200000"/>
              </a:lnSpc>
              <a:buFont typeface="Wingdings 3" pitchFamily="18" charset="2"/>
              <a:buChar char="u"/>
            </a:pPr>
            <a:r>
              <a:rPr lang="tr" sz="1500" b="1" i="0" u="none" baseline="0" dirty="0">
                <a:latin typeface="Verdana" panose="020B0604030504040204" pitchFamily="34" charset="0"/>
                <a:ea typeface="Verdana" panose="020B0604030504040204" pitchFamily="34" charset="0"/>
                <a:cs typeface="Verdana" panose="020B0604030504040204" pitchFamily="34" charset="0"/>
              </a:rPr>
              <a:t>Siber Suç Sözleşmesi Komitesi (T-CY) </a:t>
            </a:r>
            <a:r>
              <a:rPr lang="tr" sz="1500" b="0" i="0" u="none" baseline="0" dirty="0">
                <a:latin typeface="Verdana" panose="020B0604030504040204" pitchFamily="34" charset="0"/>
                <a:ea typeface="Verdana" panose="020B0604030504040204" pitchFamily="34" charset="0"/>
                <a:cs typeface="Verdana" panose="020B0604030504040204" pitchFamily="34" charset="0"/>
              </a:rPr>
              <a:t>– Rehberlik Notları, Yorumlama, İzleme</a:t>
            </a:r>
          </a:p>
          <a:p>
            <a:pPr marL="361950" indent="-361950" algn="l" rtl="0">
              <a:lnSpc>
                <a:spcPct val="200000"/>
              </a:lnSpc>
              <a:buFont typeface="Wingdings 3" pitchFamily="18" charset="2"/>
              <a:buChar char="u"/>
            </a:pPr>
            <a:r>
              <a:rPr lang="tr" sz="1500" b="1" i="0" u="none" baseline="0" dirty="0">
                <a:latin typeface="Verdana" panose="020B0604030504040204" pitchFamily="34" charset="0"/>
                <a:ea typeface="Verdana" panose="020B0604030504040204" pitchFamily="34" charset="0"/>
                <a:cs typeface="Verdana" panose="020B0604030504040204" pitchFamily="34" charset="0"/>
              </a:rPr>
              <a:t>Tüm devletlerin katılımına açık – 65 Katılım/Onay</a:t>
            </a:r>
          </a:p>
          <a:p>
            <a:pPr marL="361950" indent="-361950" algn="l" rtl="0">
              <a:lnSpc>
                <a:spcPct val="200000"/>
              </a:lnSpc>
              <a:buFont typeface="Wingdings 3" pitchFamily="18" charset="2"/>
              <a:buChar char="u"/>
            </a:pPr>
            <a:r>
              <a:rPr lang="tr" sz="1500" b="1" i="0" u="none" baseline="0" dirty="0">
                <a:latin typeface="Verdana" panose="020B0604030504040204" pitchFamily="34" charset="0"/>
                <a:ea typeface="Verdana" panose="020B0604030504040204" pitchFamily="34" charset="0"/>
                <a:cs typeface="Verdana" panose="020B0604030504040204" pitchFamily="34" charset="0"/>
              </a:rPr>
              <a:t>2. Ek Protokol müzakere ediliyor</a:t>
            </a:r>
          </a:p>
          <a:p>
            <a:pPr marL="361950" indent="-361950" algn="l" rtl="0">
              <a:lnSpc>
                <a:spcPct val="200000"/>
              </a:lnSpc>
              <a:buFont typeface="Wingdings 3" pitchFamily="18" charset="2"/>
              <a:buChar char="u"/>
            </a:pPr>
            <a:r>
              <a:rPr lang="tr" sz="1500" b="1" i="0" u="none" baseline="0" dirty="0">
                <a:latin typeface="Verdana" panose="020B0604030504040204" pitchFamily="34" charset="0"/>
                <a:ea typeface="Verdana" panose="020B0604030504040204" pitchFamily="34" charset="0"/>
                <a:cs typeface="Verdana" panose="020B0604030504040204" pitchFamily="34" charset="0"/>
              </a:rPr>
              <a:t>Bugün itibarıyla Budapeşte Sözleşmesi, siber suçlar ve elektronik delillerle ilgili tek uluslararası antlaşmadır.</a:t>
            </a:r>
          </a:p>
        </p:txBody>
      </p:sp>
      <p:sp>
        <p:nvSpPr>
          <p:cNvPr id="22" name="Rectangle 21"/>
          <p:cNvSpPr/>
          <p:nvPr/>
        </p:nvSpPr>
        <p:spPr>
          <a:xfrm>
            <a:off x="-34925" y="6588125"/>
            <a:ext cx="9215438" cy="296863"/>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a:p>
        </p:txBody>
      </p:sp>
      <p:sp>
        <p:nvSpPr>
          <p:cNvPr id="2" name="Rectangle 1">
            <a:extLst>
              <a:ext uri="{FF2B5EF4-FFF2-40B4-BE49-F238E27FC236}">
                <a16:creationId xmlns:a16="http://schemas.microsoft.com/office/drawing/2014/main" id="{024E913E-613F-4F3F-99EC-CA9CF457A0C1}"/>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rtl="0">
              <a:defRPr/>
            </a:pPr>
            <a:r>
              <a:rPr lang="tr" sz="1200" b="1" i="0" u="none" baseline="0">
                <a:solidFill>
                  <a:srgbClr val="FFFFFF"/>
                </a:solidFill>
                <a:latin typeface="Verdana" charset="0"/>
                <a:cs typeface="Verdana" charset="0"/>
              </a:rPr>
              <a:t>www.coe.int/cybercrime</a:t>
            </a:r>
            <a:endParaRPr lang="tr" sz="1200" dirty="0"/>
          </a:p>
        </p:txBody>
      </p:sp>
    </p:spTree>
    <p:extLst>
      <p:ext uri="{BB962C8B-B14F-4D97-AF65-F5344CB8AC3E}">
        <p14:creationId xmlns:p14="http://schemas.microsoft.com/office/powerpoint/2010/main" val="379781392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Rectangle 26"/>
          <p:cNvSpPr/>
          <p:nvPr/>
        </p:nvSpPr>
        <p:spPr>
          <a:xfrm>
            <a:off x="-36513" y="-26988"/>
            <a:ext cx="918051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a:p>
        </p:txBody>
      </p:sp>
      <p:pic>
        <p:nvPicPr>
          <p:cNvPr id="20483" name="Picture 4"/>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36513" y="-26988"/>
            <a:ext cx="1322388"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0481"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tr"/>
          </a:p>
        </p:txBody>
      </p:sp>
      <p:sp>
        <p:nvSpPr>
          <p:cNvPr id="2048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tr"/>
          </a:p>
        </p:txBody>
      </p:sp>
      <p:sp>
        <p:nvSpPr>
          <p:cNvPr id="20485" name="TextBox 15"/>
          <p:cNvSpPr txBox="1">
            <a:spLocks noChangeArrowheads="1"/>
          </p:cNvSpPr>
          <p:nvPr/>
        </p:nvSpPr>
        <p:spPr bwMode="auto">
          <a:xfrm>
            <a:off x="1258888" y="179388"/>
            <a:ext cx="7777162" cy="58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3200" b="0" i="0" u="none" baseline="0">
                <a:solidFill>
                  <a:schemeClr val="bg1"/>
                </a:solidFill>
                <a:latin typeface="Verdana" charset="0"/>
                <a:cs typeface="Verdana" charset="0"/>
              </a:rPr>
              <a:t>Budapeşte Sözleşmesi: Kapsam</a:t>
            </a:r>
          </a:p>
        </p:txBody>
      </p:sp>
      <p:sp>
        <p:nvSpPr>
          <p:cNvPr id="20489" name="Textfeld 16"/>
          <p:cNvSpPr txBox="1">
            <a:spLocks noChangeArrowheads="1"/>
          </p:cNvSpPr>
          <p:nvPr/>
        </p:nvSpPr>
        <p:spPr bwMode="auto">
          <a:xfrm>
            <a:off x="2894013" y="1340768"/>
            <a:ext cx="642937" cy="769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l" rtl="0" eaLnBrk="1" hangingPunct="1"/>
            <a:r>
              <a:rPr lang="tr" sz="4400" b="1" i="0" u="none" baseline="0">
                <a:latin typeface="Verdana" charset="0"/>
                <a:cs typeface="Verdana" charset="0"/>
              </a:rPr>
              <a:t>+</a:t>
            </a:r>
          </a:p>
        </p:txBody>
      </p:sp>
      <p:sp>
        <p:nvSpPr>
          <p:cNvPr id="20490" name="Textfeld 17"/>
          <p:cNvSpPr txBox="1">
            <a:spLocks noChangeArrowheads="1"/>
          </p:cNvSpPr>
          <p:nvPr/>
        </p:nvSpPr>
        <p:spPr bwMode="auto">
          <a:xfrm>
            <a:off x="5822950" y="1340768"/>
            <a:ext cx="642938" cy="769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l" rtl="0" eaLnBrk="1" hangingPunct="1"/>
            <a:r>
              <a:rPr lang="tr" sz="4400" b="1" i="0" u="none" baseline="0">
                <a:latin typeface="Verdana" charset="0"/>
                <a:cs typeface="Verdana" charset="0"/>
              </a:rPr>
              <a:t>+</a:t>
            </a:r>
          </a:p>
        </p:txBody>
      </p:sp>
      <p:sp>
        <p:nvSpPr>
          <p:cNvPr id="21" name="Textfeld 4"/>
          <p:cNvSpPr txBox="1"/>
          <p:nvPr/>
        </p:nvSpPr>
        <p:spPr>
          <a:xfrm>
            <a:off x="6394450" y="1364580"/>
            <a:ext cx="2571750" cy="4185761"/>
          </a:xfrm>
          <a:prstGeom prst="rect">
            <a:avLst/>
          </a:prstGeom>
          <a:noFill/>
          <a:ln>
            <a:solidFill>
              <a:schemeClr val="bg1">
                <a:lumMod val="50000"/>
              </a:schemeClr>
            </a:solidFill>
          </a:ln>
        </p:spPr>
        <p:txBody>
          <a:bodyPr>
            <a:spAutoFit/>
          </a:bodyPr>
          <a:lstStyle/>
          <a:p>
            <a:pPr algn="l" rtl="0" fontAlgn="auto">
              <a:spcBef>
                <a:spcPts val="0"/>
              </a:spcBef>
              <a:spcAft>
                <a:spcPts val="0"/>
              </a:spcAft>
              <a:defRPr/>
            </a:pPr>
            <a:r>
              <a:rPr lang="tr" sz="2000" b="1" i="0" u="none" baseline="0" dirty="0">
                <a:latin typeface="Verdana"/>
                <a:cs typeface="Verdana"/>
              </a:rPr>
              <a:t>Uluslararası işbirliği</a:t>
            </a:r>
          </a:p>
          <a:p>
            <a:pPr marL="361950" indent="-361950" algn="l" rtl="0" fontAlgn="auto">
              <a:spcBef>
                <a:spcPts val="0"/>
              </a:spcBef>
              <a:spcAft>
                <a:spcPts val="0"/>
              </a:spcAft>
              <a:buFont typeface="Wingdings" pitchFamily="2" charset="2"/>
              <a:buChar char="§"/>
              <a:defRPr/>
            </a:pPr>
            <a:endParaRPr lang="tr" dirty="0">
              <a:latin typeface="Verdana"/>
              <a:cs typeface="Verdana"/>
            </a:endParaRPr>
          </a:p>
          <a:p>
            <a:pPr marL="361950" indent="-361950" algn="l" rtl="0" fontAlgn="auto">
              <a:spcBef>
                <a:spcPts val="0"/>
              </a:spcBef>
              <a:spcAft>
                <a:spcPts val="0"/>
              </a:spcAft>
              <a:buFont typeface="Wingdings" pitchFamily="2" charset="2"/>
              <a:buChar char="§"/>
              <a:defRPr/>
            </a:pPr>
            <a:r>
              <a:rPr lang="tr" sz="1600" b="0" i="0" u="none" baseline="0" dirty="0">
                <a:latin typeface="Verdana"/>
                <a:cs typeface="Verdana"/>
              </a:rPr>
              <a:t>Suçluların iadesi</a:t>
            </a:r>
          </a:p>
          <a:p>
            <a:pPr marL="361950" indent="-361950" algn="l" rtl="0" fontAlgn="auto">
              <a:spcBef>
                <a:spcPts val="0"/>
              </a:spcBef>
              <a:spcAft>
                <a:spcPts val="0"/>
              </a:spcAft>
              <a:buFont typeface="Wingdings" pitchFamily="2" charset="2"/>
              <a:buChar char="§"/>
              <a:defRPr/>
            </a:pPr>
            <a:r>
              <a:rPr lang="tr" sz="1600" b="0" i="0" u="none" baseline="0" dirty="0">
                <a:latin typeface="Verdana"/>
                <a:cs typeface="Verdana"/>
              </a:rPr>
              <a:t>Karşılıklı adli yardım (MLA)</a:t>
            </a:r>
          </a:p>
          <a:p>
            <a:pPr marL="361950" indent="-361950" algn="l" rtl="0" fontAlgn="auto">
              <a:spcBef>
                <a:spcPts val="0"/>
              </a:spcBef>
              <a:spcAft>
                <a:spcPts val="0"/>
              </a:spcAft>
              <a:buFont typeface="Wingdings" pitchFamily="2" charset="2"/>
              <a:buChar char="§"/>
              <a:defRPr/>
            </a:pPr>
            <a:r>
              <a:rPr lang="tr" sz="1600" b="0" i="0" u="none" baseline="0" dirty="0">
                <a:latin typeface="Verdana"/>
                <a:cs typeface="Verdana"/>
              </a:rPr>
              <a:t>Kendiliğinden bilgilendirme</a:t>
            </a:r>
          </a:p>
          <a:p>
            <a:pPr marL="361950" indent="-361950" algn="l" rtl="0" fontAlgn="auto">
              <a:spcBef>
                <a:spcPts val="0"/>
              </a:spcBef>
              <a:spcAft>
                <a:spcPts val="0"/>
              </a:spcAft>
              <a:buFont typeface="Wingdings" pitchFamily="2" charset="2"/>
              <a:buChar char="§"/>
              <a:defRPr/>
            </a:pPr>
            <a:r>
              <a:rPr lang="tr" sz="1600" b="0" i="0" u="none" baseline="0" dirty="0">
                <a:latin typeface="Verdana"/>
                <a:cs typeface="Verdana"/>
              </a:rPr>
              <a:t>Hızlandırılmış koruma</a:t>
            </a:r>
          </a:p>
          <a:p>
            <a:pPr marL="361950" indent="-361950" algn="l" rtl="0" fontAlgn="auto">
              <a:spcBef>
                <a:spcPts val="0"/>
              </a:spcBef>
              <a:spcAft>
                <a:spcPts val="0"/>
              </a:spcAft>
              <a:buFont typeface="Wingdings" pitchFamily="2" charset="2"/>
              <a:buChar char="§"/>
              <a:defRPr/>
            </a:pPr>
            <a:r>
              <a:rPr lang="tr" sz="1600" b="0" i="0" u="none" baseline="0" dirty="0">
                <a:latin typeface="Verdana"/>
                <a:cs typeface="Verdana"/>
              </a:rPr>
              <a:t>Bilgisayar verilerine erişim için </a:t>
            </a:r>
            <a:r>
              <a:rPr lang="tr-TR" sz="1600" b="0" i="0" u="none" baseline="0" dirty="0" err="1">
                <a:latin typeface="Verdana"/>
                <a:cs typeface="Verdana"/>
              </a:rPr>
              <a:t>MLA</a:t>
            </a:r>
            <a:endParaRPr lang="tr" sz="1600" b="0" i="0" u="none" baseline="0" dirty="0">
              <a:latin typeface="Verdana"/>
              <a:cs typeface="Verdana"/>
            </a:endParaRPr>
          </a:p>
          <a:p>
            <a:pPr marL="361950" indent="-361950" algn="l" rtl="0" fontAlgn="auto">
              <a:spcBef>
                <a:spcPts val="0"/>
              </a:spcBef>
              <a:spcAft>
                <a:spcPts val="0"/>
              </a:spcAft>
              <a:buFont typeface="Wingdings" pitchFamily="2" charset="2"/>
              <a:buChar char="§"/>
              <a:defRPr/>
            </a:pPr>
            <a:r>
              <a:rPr lang="tr" sz="1600" b="0" i="0" u="none" baseline="0" dirty="0">
                <a:latin typeface="Verdana"/>
                <a:cs typeface="Verdana"/>
              </a:rPr>
              <a:t>Verileri ele geçirme için </a:t>
            </a:r>
            <a:r>
              <a:rPr lang="tr-TR" sz="1600" b="0" i="0" u="none" baseline="0" dirty="0" err="1">
                <a:latin typeface="Verdana"/>
                <a:cs typeface="Verdana"/>
              </a:rPr>
              <a:t>MLA</a:t>
            </a:r>
            <a:endParaRPr lang="tr" sz="1600" b="0" i="0" u="none" baseline="0" dirty="0">
              <a:latin typeface="Verdana"/>
              <a:cs typeface="Verdana"/>
            </a:endParaRPr>
          </a:p>
          <a:p>
            <a:pPr marL="361950" indent="-361950" algn="l" rtl="0" fontAlgn="auto">
              <a:spcBef>
                <a:spcPts val="0"/>
              </a:spcBef>
              <a:spcAft>
                <a:spcPts val="0"/>
              </a:spcAft>
              <a:buFont typeface="Wingdings" pitchFamily="2" charset="2"/>
              <a:buChar char="§"/>
              <a:defRPr/>
            </a:pPr>
            <a:r>
              <a:rPr lang="tr" sz="1600" b="0" i="0" u="none" baseline="0" dirty="0">
                <a:latin typeface="Verdana"/>
                <a:cs typeface="Verdana"/>
              </a:rPr>
              <a:t>7/24 irtibat noktaları</a:t>
            </a:r>
          </a:p>
        </p:txBody>
      </p:sp>
      <p:sp>
        <p:nvSpPr>
          <p:cNvPr id="20" name="Textfeld 3"/>
          <p:cNvSpPr txBox="1"/>
          <p:nvPr/>
        </p:nvSpPr>
        <p:spPr>
          <a:xfrm>
            <a:off x="3465513" y="1401093"/>
            <a:ext cx="2428875" cy="3447098"/>
          </a:xfrm>
          <a:prstGeom prst="rect">
            <a:avLst/>
          </a:prstGeom>
          <a:solidFill>
            <a:srgbClr val="FFFFFF"/>
          </a:solidFill>
          <a:ln>
            <a:solidFill>
              <a:schemeClr val="bg1">
                <a:lumMod val="50000"/>
              </a:schemeClr>
            </a:solidFill>
          </a:ln>
        </p:spPr>
        <p:txBody>
          <a:bodyPr>
            <a:spAutoFit/>
          </a:bodyPr>
          <a:lstStyle/>
          <a:p>
            <a:pPr algn="l" rtl="0" fontAlgn="auto">
              <a:spcBef>
                <a:spcPts val="0"/>
              </a:spcBef>
              <a:spcAft>
                <a:spcPts val="0"/>
              </a:spcAft>
              <a:defRPr/>
            </a:pPr>
            <a:r>
              <a:rPr lang="tr" sz="2000" b="1" i="0" u="none" baseline="0" dirty="0">
                <a:latin typeface="Verdana"/>
                <a:cs typeface="Verdana"/>
              </a:rPr>
              <a:t>Usule ilişkin araçlar</a:t>
            </a:r>
          </a:p>
          <a:p>
            <a:pPr marL="361950" indent="-361950" algn="l" rtl="0" fontAlgn="auto">
              <a:spcBef>
                <a:spcPts val="0"/>
              </a:spcBef>
              <a:spcAft>
                <a:spcPts val="0"/>
              </a:spcAft>
              <a:buFont typeface="Wingdings" pitchFamily="2" charset="2"/>
              <a:buChar char="§"/>
              <a:defRPr/>
            </a:pPr>
            <a:endParaRPr lang="tr" dirty="0">
              <a:latin typeface="Verdana"/>
              <a:cs typeface="Verdana"/>
            </a:endParaRPr>
          </a:p>
          <a:p>
            <a:pPr marL="361950" indent="-361950" algn="l" rtl="0" fontAlgn="auto">
              <a:spcBef>
                <a:spcPts val="0"/>
              </a:spcBef>
              <a:spcAft>
                <a:spcPts val="0"/>
              </a:spcAft>
              <a:buFont typeface="Wingdings" pitchFamily="2" charset="2"/>
              <a:buChar char="§"/>
              <a:defRPr/>
            </a:pPr>
            <a:r>
              <a:rPr lang="tr" sz="1600" b="0" i="0" u="none" baseline="0" dirty="0">
                <a:latin typeface="Verdana"/>
                <a:cs typeface="Verdana"/>
              </a:rPr>
              <a:t>Hızlandırılmış koruma</a:t>
            </a:r>
          </a:p>
          <a:p>
            <a:pPr marL="361950" indent="-361950" algn="l" rtl="0" fontAlgn="auto">
              <a:spcBef>
                <a:spcPts val="0"/>
              </a:spcBef>
              <a:spcAft>
                <a:spcPts val="0"/>
              </a:spcAft>
              <a:buFont typeface="Wingdings" pitchFamily="2" charset="2"/>
              <a:buChar char="§"/>
              <a:defRPr/>
            </a:pPr>
            <a:r>
              <a:rPr lang="tr" sz="1600" b="0" i="0" u="none" baseline="0" dirty="0">
                <a:latin typeface="Verdana"/>
                <a:cs typeface="Verdana"/>
              </a:rPr>
              <a:t>Arama ve el koyma</a:t>
            </a:r>
          </a:p>
          <a:p>
            <a:pPr marL="361950" indent="-361950" algn="l" rtl="0" fontAlgn="auto">
              <a:spcBef>
                <a:spcPts val="0"/>
              </a:spcBef>
              <a:spcAft>
                <a:spcPts val="0"/>
              </a:spcAft>
              <a:buFont typeface="Wingdings" pitchFamily="2" charset="2"/>
              <a:buChar char="§"/>
              <a:defRPr/>
            </a:pPr>
            <a:r>
              <a:rPr lang="tr" sz="1600" b="0" i="0" u="none" baseline="0" dirty="0">
                <a:latin typeface="Verdana"/>
                <a:cs typeface="Verdana"/>
              </a:rPr>
              <a:t>Sunma emri</a:t>
            </a:r>
          </a:p>
          <a:p>
            <a:pPr marL="361950" indent="-361950" algn="l" rtl="0" fontAlgn="auto">
              <a:spcBef>
                <a:spcPts val="0"/>
              </a:spcBef>
              <a:spcAft>
                <a:spcPts val="0"/>
              </a:spcAft>
              <a:buFont typeface="Wingdings" pitchFamily="2" charset="2"/>
              <a:buChar char="§"/>
              <a:defRPr/>
            </a:pPr>
            <a:r>
              <a:rPr lang="tr" sz="1600" b="0" i="0" u="none" baseline="0" dirty="0">
                <a:latin typeface="Verdana"/>
                <a:cs typeface="Verdana"/>
              </a:rPr>
              <a:t>Bilgisayar verilerinin ele geçirilmesi</a:t>
            </a:r>
          </a:p>
          <a:p>
            <a:pPr marL="361950" indent="-361950" algn="l" rtl="0" fontAlgn="auto">
              <a:spcBef>
                <a:spcPts val="0"/>
              </a:spcBef>
              <a:spcAft>
                <a:spcPts val="0"/>
              </a:spcAft>
              <a:buFont typeface="Wingdings" pitchFamily="2" charset="2"/>
              <a:buChar char="§"/>
              <a:defRPr/>
            </a:pPr>
            <a:endParaRPr lang="tr" sz="1600" dirty="0">
              <a:latin typeface="Verdana"/>
              <a:cs typeface="Verdana"/>
            </a:endParaRPr>
          </a:p>
          <a:p>
            <a:pPr marL="361950" indent="-361950" algn="l" rtl="0" fontAlgn="auto">
              <a:spcBef>
                <a:spcPts val="0"/>
              </a:spcBef>
              <a:spcAft>
                <a:spcPts val="0"/>
              </a:spcAft>
              <a:buFont typeface="Wingdings" pitchFamily="2" charset="2"/>
              <a:buChar char="§"/>
              <a:defRPr/>
            </a:pPr>
            <a:r>
              <a:rPr lang="tr" sz="1600" b="1" i="0" u="none" baseline="0" dirty="0">
                <a:latin typeface="Verdana"/>
                <a:cs typeface="Verdana"/>
              </a:rPr>
              <a:t>Koşullar, koruma önlemleri</a:t>
            </a:r>
          </a:p>
        </p:txBody>
      </p:sp>
      <p:sp>
        <p:nvSpPr>
          <p:cNvPr id="19" name="Textfeld 12"/>
          <p:cNvSpPr txBox="1"/>
          <p:nvPr/>
        </p:nvSpPr>
        <p:spPr>
          <a:xfrm>
            <a:off x="179387" y="1401093"/>
            <a:ext cx="2880445" cy="3756099"/>
          </a:xfrm>
          <a:prstGeom prst="rect">
            <a:avLst/>
          </a:prstGeom>
          <a:solidFill>
            <a:schemeClr val="bg1"/>
          </a:solidFill>
          <a:ln>
            <a:solidFill>
              <a:schemeClr val="bg1">
                <a:lumMod val="50000"/>
              </a:schemeClr>
            </a:solidFill>
          </a:ln>
        </p:spPr>
        <p:txBody>
          <a:bodyPr wrap="square">
            <a:spAutoFit/>
          </a:bodyPr>
          <a:lstStyle/>
          <a:p>
            <a:pPr algn="l" rtl="0" fontAlgn="auto">
              <a:spcBef>
                <a:spcPts val="0"/>
              </a:spcBef>
              <a:spcAft>
                <a:spcPts val="0"/>
              </a:spcAft>
              <a:defRPr/>
            </a:pPr>
            <a:r>
              <a:rPr lang="tr" sz="2000" b="1" i="0" u="none" baseline="0" dirty="0">
                <a:latin typeface="Verdana"/>
                <a:cs typeface="Verdana"/>
              </a:rPr>
              <a:t>Fiillerin suç sayılması</a:t>
            </a:r>
          </a:p>
          <a:p>
            <a:pPr algn="l" rtl="0" fontAlgn="auto">
              <a:spcBef>
                <a:spcPts val="0"/>
              </a:spcBef>
              <a:spcAft>
                <a:spcPts val="0"/>
              </a:spcAft>
              <a:defRPr/>
            </a:pPr>
            <a:endParaRPr lang="tr" sz="2000" b="1" dirty="0">
              <a:latin typeface="Verdana"/>
              <a:cs typeface="Verdana"/>
            </a:endParaRPr>
          </a:p>
          <a:p>
            <a:pPr marL="342900" indent="-342900" algn="l" rtl="0" fontAlgn="auto">
              <a:spcBef>
                <a:spcPts val="0"/>
              </a:spcBef>
              <a:spcAft>
                <a:spcPts val="0"/>
              </a:spcAft>
              <a:buFont typeface="Wingdings" pitchFamily="2" charset="2"/>
              <a:buChar char="§"/>
              <a:defRPr/>
            </a:pPr>
            <a:r>
              <a:rPr lang="tr" sz="1600" b="0" i="0" u="none" baseline="0" dirty="0">
                <a:latin typeface="Verdana"/>
                <a:cs typeface="Verdana"/>
              </a:rPr>
              <a:t>Yasa dışı erişim</a:t>
            </a:r>
          </a:p>
          <a:p>
            <a:pPr marL="342900" indent="-342900" algn="l" rtl="0" fontAlgn="auto">
              <a:spcBef>
                <a:spcPts val="0"/>
              </a:spcBef>
              <a:spcAft>
                <a:spcPts val="0"/>
              </a:spcAft>
              <a:buFont typeface="Wingdings" pitchFamily="2" charset="2"/>
              <a:buChar char="§"/>
              <a:defRPr/>
            </a:pPr>
            <a:r>
              <a:rPr lang="tr" sz="1600" b="0" i="0" u="none" baseline="0" dirty="0">
                <a:latin typeface="Verdana"/>
                <a:cs typeface="Verdana"/>
              </a:rPr>
              <a:t>Yasa dışı olarak ele geçirme</a:t>
            </a:r>
          </a:p>
          <a:p>
            <a:pPr marL="342900" indent="-342900" algn="l" rtl="0" fontAlgn="auto">
              <a:spcBef>
                <a:spcPts val="0"/>
              </a:spcBef>
              <a:spcAft>
                <a:spcPts val="0"/>
              </a:spcAft>
              <a:buFont typeface="Wingdings" pitchFamily="2" charset="2"/>
              <a:buChar char="§"/>
              <a:defRPr/>
            </a:pPr>
            <a:r>
              <a:rPr lang="tr" sz="1600" b="0" i="0" u="none" baseline="0" dirty="0">
                <a:latin typeface="Verdana"/>
                <a:cs typeface="Verdana"/>
              </a:rPr>
              <a:t>Verilere müdahale</a:t>
            </a:r>
          </a:p>
          <a:p>
            <a:pPr marL="342900" indent="-342900" algn="l" rtl="0" fontAlgn="auto">
              <a:spcBef>
                <a:spcPts val="0"/>
              </a:spcBef>
              <a:spcAft>
                <a:spcPts val="0"/>
              </a:spcAft>
              <a:buFont typeface="Wingdings" pitchFamily="2" charset="2"/>
              <a:buChar char="§"/>
              <a:defRPr/>
            </a:pPr>
            <a:r>
              <a:rPr lang="tr" sz="1600" b="0" i="0" u="none" baseline="0" dirty="0">
                <a:latin typeface="Verdana"/>
                <a:cs typeface="Verdana"/>
              </a:rPr>
              <a:t>Sistemlere müdahale</a:t>
            </a:r>
          </a:p>
          <a:p>
            <a:pPr marL="342900" indent="-342900" algn="l" rtl="0" fontAlgn="auto">
              <a:spcBef>
                <a:spcPts val="0"/>
              </a:spcBef>
              <a:spcAft>
                <a:spcPts val="0"/>
              </a:spcAft>
              <a:buFont typeface="Wingdings" pitchFamily="2" charset="2"/>
              <a:buChar char="§"/>
              <a:defRPr/>
            </a:pPr>
            <a:r>
              <a:rPr lang="tr" sz="1600" b="0" i="0" u="none" baseline="0" dirty="0">
                <a:latin typeface="Verdana"/>
                <a:cs typeface="Verdana"/>
              </a:rPr>
              <a:t>Cihazların kötüye kullanımı</a:t>
            </a:r>
          </a:p>
          <a:p>
            <a:pPr marL="342900" indent="-342900" algn="l" rtl="0" fontAlgn="auto">
              <a:spcBef>
                <a:spcPts val="0"/>
              </a:spcBef>
              <a:spcAft>
                <a:spcPts val="0"/>
              </a:spcAft>
              <a:buFont typeface="Wingdings" pitchFamily="2" charset="2"/>
              <a:buChar char="§"/>
              <a:defRPr/>
            </a:pPr>
            <a:r>
              <a:rPr lang="tr" sz="1600" b="0" i="0" u="none" baseline="0" dirty="0">
                <a:latin typeface="Verdana"/>
                <a:cs typeface="Verdana"/>
              </a:rPr>
              <a:t>Dolandırıcılık ve sahtecilik</a:t>
            </a:r>
          </a:p>
          <a:p>
            <a:pPr marL="342900" indent="-342900" algn="l" rtl="0" fontAlgn="auto">
              <a:spcBef>
                <a:spcPts val="0"/>
              </a:spcBef>
              <a:spcAft>
                <a:spcPts val="0"/>
              </a:spcAft>
              <a:buFont typeface="Wingdings" pitchFamily="2" charset="2"/>
              <a:buChar char="§"/>
              <a:defRPr/>
            </a:pPr>
            <a:r>
              <a:rPr lang="tr" sz="1600" b="0" i="0" u="none" baseline="0" dirty="0">
                <a:latin typeface="Verdana"/>
                <a:cs typeface="Verdana"/>
              </a:rPr>
              <a:t>Çocuk pornografisi</a:t>
            </a:r>
          </a:p>
          <a:p>
            <a:pPr marL="342900" indent="-342900" algn="l" rtl="0" fontAlgn="auto">
              <a:spcBef>
                <a:spcPts val="0"/>
              </a:spcBef>
              <a:spcAft>
                <a:spcPts val="0"/>
              </a:spcAft>
              <a:buFont typeface="Wingdings" pitchFamily="2" charset="2"/>
              <a:buChar char="§"/>
              <a:defRPr/>
            </a:pPr>
            <a:r>
              <a:rPr lang="tr" sz="1600" b="0" i="0" u="none" baseline="0" dirty="0">
                <a:latin typeface="Verdana"/>
                <a:cs typeface="Verdana"/>
              </a:rPr>
              <a:t>FMH ihlalleri</a:t>
            </a:r>
          </a:p>
        </p:txBody>
      </p:sp>
      <p:cxnSp>
        <p:nvCxnSpPr>
          <p:cNvPr id="25" name="Form 20"/>
          <p:cNvCxnSpPr/>
          <p:nvPr/>
        </p:nvCxnSpPr>
        <p:spPr>
          <a:xfrm rot="16200000" flipH="1">
            <a:off x="3451761" y="2341747"/>
            <a:ext cx="1063347" cy="4822030"/>
          </a:xfrm>
          <a:prstGeom prst="bentConnector2">
            <a:avLst/>
          </a:prstGeom>
          <a:ln>
            <a:solidFill>
              <a:srgbClr val="002060"/>
            </a:solidFill>
            <a:tailEnd type="arrow"/>
          </a:ln>
        </p:spPr>
        <p:style>
          <a:lnRef idx="1">
            <a:schemeClr val="accent1"/>
          </a:lnRef>
          <a:fillRef idx="0">
            <a:schemeClr val="accent1"/>
          </a:fillRef>
          <a:effectRef idx="0">
            <a:schemeClr val="accent1"/>
          </a:effectRef>
          <a:fontRef idx="minor">
            <a:schemeClr val="tx1"/>
          </a:fontRef>
        </p:style>
      </p:cxnSp>
      <p:cxnSp>
        <p:nvCxnSpPr>
          <p:cNvPr id="26" name="Gerade Verbindung 27"/>
          <p:cNvCxnSpPr/>
          <p:nvPr/>
        </p:nvCxnSpPr>
        <p:spPr>
          <a:xfrm>
            <a:off x="4608513" y="3786664"/>
            <a:ext cx="0" cy="1497772"/>
          </a:xfrm>
          <a:prstGeom prst="line">
            <a:avLst/>
          </a:prstGeom>
        </p:spPr>
        <p:style>
          <a:lnRef idx="1">
            <a:schemeClr val="accent1"/>
          </a:lnRef>
          <a:fillRef idx="0">
            <a:schemeClr val="accent1"/>
          </a:fillRef>
          <a:effectRef idx="0">
            <a:schemeClr val="accent1"/>
          </a:effectRef>
          <a:fontRef idx="minor">
            <a:schemeClr val="tx1"/>
          </a:fontRef>
        </p:style>
      </p:cxnSp>
      <p:sp>
        <p:nvSpPr>
          <p:cNvPr id="24" name="Textfeld 18"/>
          <p:cNvSpPr txBox="1"/>
          <p:nvPr/>
        </p:nvSpPr>
        <p:spPr>
          <a:xfrm>
            <a:off x="1475656" y="5394782"/>
            <a:ext cx="2111553" cy="338554"/>
          </a:xfrm>
          <a:prstGeom prst="rect">
            <a:avLst/>
          </a:prstGeom>
          <a:noFill/>
        </p:spPr>
        <p:txBody>
          <a:bodyPr wrap="square">
            <a:spAutoFit/>
          </a:bodyPr>
          <a:lstStyle/>
          <a:p>
            <a:pPr algn="l" rtl="0" fontAlgn="auto">
              <a:spcBef>
                <a:spcPts val="0"/>
              </a:spcBef>
              <a:spcAft>
                <a:spcPts val="0"/>
              </a:spcAft>
              <a:defRPr/>
            </a:pPr>
            <a:r>
              <a:rPr lang="tr" sz="1600" b="1" i="0" u="none" baseline="0" dirty="0">
                <a:solidFill>
                  <a:schemeClr val="tx1">
                    <a:lumMod val="65000"/>
                    <a:lumOff val="35000"/>
                  </a:schemeClr>
                </a:solidFill>
                <a:latin typeface="Verdana"/>
                <a:cs typeface="Verdana"/>
              </a:rPr>
              <a:t>Uyumlulaştırma </a:t>
            </a:r>
          </a:p>
        </p:txBody>
      </p:sp>
      <p:sp>
        <p:nvSpPr>
          <p:cNvPr id="18" name="TextBox 17"/>
          <p:cNvSpPr txBox="1"/>
          <p:nvPr/>
        </p:nvSpPr>
        <p:spPr>
          <a:xfrm>
            <a:off x="3465513" y="5622339"/>
            <a:ext cx="5500688" cy="830997"/>
          </a:xfrm>
          <a:prstGeom prst="rect">
            <a:avLst/>
          </a:prstGeom>
          <a:noFill/>
        </p:spPr>
        <p:txBody>
          <a:bodyPr wrap="square" rtlCol="0">
            <a:spAutoFit/>
          </a:bodyPr>
          <a:lstStyle/>
          <a:p>
            <a:pPr algn="l" rtl="0"/>
            <a:r>
              <a:rPr lang="tr" sz="1600" b="1" i="1" u="none" baseline="0" dirty="0">
                <a:solidFill>
                  <a:schemeClr val="tx2"/>
                </a:solidFill>
                <a:latin typeface="Verdana" panose="020B0604030504040204" pitchFamily="34" charset="0"/>
                <a:ea typeface="Verdana" panose="020B0604030504040204" pitchFamily="34" charset="0"/>
                <a:cs typeface="Verdana" panose="020B0604030504040204" pitchFamily="34" charset="0"/>
              </a:rPr>
              <a:t>Bir bilgisayar sistemindeki delilleri içeren herhangi bir SUÇ için usule ilişkin yetkiler ve uluslararası işbirliği!</a:t>
            </a:r>
          </a:p>
        </p:txBody>
      </p:sp>
      <p:sp>
        <p:nvSpPr>
          <p:cNvPr id="17" name="Rectangle 16"/>
          <p:cNvSpPr/>
          <p:nvPr/>
        </p:nvSpPr>
        <p:spPr>
          <a:xfrm>
            <a:off x="-34925" y="6588125"/>
            <a:ext cx="9215438" cy="296863"/>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a:p>
        </p:txBody>
      </p:sp>
      <p:sp>
        <p:nvSpPr>
          <p:cNvPr id="22" name="Rectangle 11"/>
          <p:cNvSpPr>
            <a:spLocks noChangeArrowheads="1"/>
          </p:cNvSpPr>
          <p:nvPr/>
        </p:nvSpPr>
        <p:spPr bwMode="auto">
          <a:xfrm>
            <a:off x="7938" y="6597650"/>
            <a:ext cx="9136062"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l" rtl="0"/>
            <a:r>
              <a:rPr lang="tr" sz="1200" b="1" i="0" u="none" baseline="0">
                <a:solidFill>
                  <a:srgbClr val="FFFFFF"/>
                </a:solidFill>
                <a:latin typeface="Verdana" charset="0"/>
                <a:cs typeface="Verdana" charset="0"/>
              </a:rPr>
              <a:t>www.coe.int/cybercrime</a:t>
            </a:r>
            <a:r>
              <a:rPr lang="tr" sz="1200" b="0" i="0" u="none" baseline="0">
                <a:solidFill>
                  <a:srgbClr val="FFFFFF"/>
                </a:solidFill>
                <a:latin typeface="Verdana" charset="0"/>
                <a:cs typeface="Verdana" charset="0"/>
              </a:rPr>
              <a:t>						</a:t>
            </a:r>
            <a:r>
              <a:rPr lang="tr" sz="1200" b="1" i="0" u="none" baseline="0">
                <a:solidFill>
                  <a:srgbClr val="FFFFFF"/>
                </a:solidFill>
                <a:latin typeface="Verdana" charset="0"/>
                <a:cs typeface="Verdana" charset="0"/>
              </a:rPr>
              <a:t>                      - </a:t>
            </a:r>
            <a:fld id="{F50FF694-912A-834E-AD45-B984C7BF2CE4}" type="slidenum">
              <a:rPr sz="1200" b="1">
                <a:solidFill>
                  <a:srgbClr val="FFFFFF"/>
                </a:solidFill>
                <a:latin typeface="Verdana" charset="0"/>
                <a:cs typeface="Verdana" charset="0"/>
              </a:rPr>
              <a:pPr algn="l" rtl="0"/>
              <a:t>27</a:t>
            </a:fld>
            <a:r>
              <a:rPr lang="tr" sz="1200" b="1" i="0" u="none" baseline="0">
                <a:solidFill>
                  <a:srgbClr val="FFFFFF"/>
                </a:solidFill>
                <a:latin typeface="Verdana" charset="0"/>
                <a:cs typeface="Verdana" charset="0"/>
              </a:rPr>
              <a:t> -</a:t>
            </a:r>
          </a:p>
        </p:txBody>
      </p:sp>
    </p:spTree>
    <p:extLst>
      <p:ext uri="{BB962C8B-B14F-4D97-AF65-F5344CB8AC3E}">
        <p14:creationId xmlns:p14="http://schemas.microsoft.com/office/powerpoint/2010/main" val="161615047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36513" y="-26988"/>
            <a:ext cx="918051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a:p>
        </p:txBody>
      </p:sp>
      <p:pic>
        <p:nvPicPr>
          <p:cNvPr id="53252" name="Picture 4"/>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36513" y="-26988"/>
            <a:ext cx="1322388"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3249"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tr"/>
          </a:p>
        </p:txBody>
      </p:sp>
      <p:sp>
        <p:nvSpPr>
          <p:cNvPr id="53251" name="TextBox 7"/>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3200" b="0" i="0" u="none" baseline="0">
                <a:solidFill>
                  <a:schemeClr val="bg1"/>
                </a:solidFill>
                <a:latin typeface="Verdana" charset="0"/>
                <a:cs typeface="Verdana" charset="0"/>
              </a:rPr>
              <a:t>Budapeşte Sözleşmesinin Erişim Alanı</a:t>
            </a:r>
            <a:endParaRPr lang="tr" sz="2000">
              <a:solidFill>
                <a:schemeClr val="bg1"/>
              </a:solidFill>
              <a:latin typeface="Verdana" charset="0"/>
              <a:cs typeface="Verdana" charset="0"/>
            </a:endParaRPr>
          </a:p>
        </p:txBody>
      </p:sp>
      <p:grpSp>
        <p:nvGrpSpPr>
          <p:cNvPr id="53255" name="Group 13"/>
          <p:cNvGrpSpPr>
            <a:grpSpLocks/>
          </p:cNvGrpSpPr>
          <p:nvPr/>
        </p:nvGrpSpPr>
        <p:grpSpPr bwMode="auto">
          <a:xfrm>
            <a:off x="395288" y="1184275"/>
            <a:ext cx="8424862" cy="3757613"/>
            <a:chOff x="-30650" y="0"/>
            <a:chExt cx="9372924" cy="4653136"/>
          </a:xfrm>
        </p:grpSpPr>
        <p:pic>
          <p:nvPicPr>
            <p:cNvPr id="53275" name="Picture 14" descr="C:\Users\alexander\Documents\as maps\large-size-blank-world-map.png"/>
            <p:cNvPicPr>
              <a:picLocks noChangeAspect="1" noChangeArrowheads="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30650" y="0"/>
              <a:ext cx="9372924" cy="4653136"/>
            </a:xfrm>
            <a:prstGeom prst="rect">
              <a:avLst/>
            </a:prstGeom>
            <a:solidFill>
              <a:srgbClr val="FFFFFF"/>
            </a:solidFill>
            <a:ln w="3175">
              <a:solidFill>
                <a:schemeClr val="tx1"/>
              </a:solidFill>
              <a:miter lim="800000"/>
              <a:headEnd/>
              <a:tailEnd/>
            </a:ln>
          </p:spPr>
        </p:pic>
        <p:sp>
          <p:nvSpPr>
            <p:cNvPr id="21" name="Oval 20"/>
            <p:cNvSpPr/>
            <p:nvPr/>
          </p:nvSpPr>
          <p:spPr>
            <a:xfrm>
              <a:off x="3420395" y="548469"/>
              <a:ext cx="70646" cy="72735"/>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sz="1100">
                <a:latin typeface="Verdana"/>
                <a:cs typeface="Verdana"/>
              </a:endParaRPr>
            </a:p>
          </p:txBody>
        </p:sp>
        <p:sp>
          <p:nvSpPr>
            <p:cNvPr id="43" name="Oval 42"/>
            <p:cNvSpPr/>
            <p:nvPr/>
          </p:nvSpPr>
          <p:spPr>
            <a:xfrm>
              <a:off x="4386475" y="613341"/>
              <a:ext cx="70646" cy="70770"/>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sz="1100">
                <a:latin typeface="Verdana"/>
                <a:cs typeface="Verdana"/>
              </a:endParaRPr>
            </a:p>
          </p:txBody>
        </p:sp>
        <p:sp>
          <p:nvSpPr>
            <p:cNvPr id="42" name="Oval 41"/>
            <p:cNvSpPr/>
            <p:nvPr/>
          </p:nvSpPr>
          <p:spPr>
            <a:xfrm>
              <a:off x="4020884" y="621204"/>
              <a:ext cx="70646" cy="70770"/>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sz="1100">
                <a:latin typeface="Verdana"/>
                <a:cs typeface="Verdana"/>
              </a:endParaRPr>
            </a:p>
          </p:txBody>
        </p:sp>
        <p:sp>
          <p:nvSpPr>
            <p:cNvPr id="50" name="Oval 49"/>
            <p:cNvSpPr/>
            <p:nvPr/>
          </p:nvSpPr>
          <p:spPr>
            <a:xfrm>
              <a:off x="4148046" y="648726"/>
              <a:ext cx="72411" cy="72737"/>
            </a:xfrm>
            <a:prstGeom prst="ellipse">
              <a:avLst/>
            </a:prstGeom>
            <a:solidFill>
              <a:srgbClr val="6699FF"/>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sz="1100">
                <a:latin typeface="Verdana"/>
                <a:cs typeface="Verdana"/>
              </a:endParaRPr>
            </a:p>
          </p:txBody>
        </p:sp>
        <p:sp>
          <p:nvSpPr>
            <p:cNvPr id="44" name="Oval 43"/>
            <p:cNvSpPr/>
            <p:nvPr/>
          </p:nvSpPr>
          <p:spPr>
            <a:xfrm>
              <a:off x="4391774" y="699838"/>
              <a:ext cx="72411" cy="70770"/>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sz="1100">
                <a:latin typeface="Verdana"/>
                <a:cs typeface="Verdana"/>
              </a:endParaRPr>
            </a:p>
          </p:txBody>
        </p:sp>
        <p:sp>
          <p:nvSpPr>
            <p:cNvPr id="45" name="Oval 44"/>
            <p:cNvSpPr/>
            <p:nvPr/>
          </p:nvSpPr>
          <p:spPr>
            <a:xfrm>
              <a:off x="4388242" y="760779"/>
              <a:ext cx="70646" cy="72735"/>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sz="1100">
                <a:latin typeface="Verdana"/>
                <a:cs typeface="Verdana"/>
              </a:endParaRPr>
            </a:p>
          </p:txBody>
        </p:sp>
        <p:sp>
          <p:nvSpPr>
            <p:cNvPr id="47" name="Oval 46"/>
            <p:cNvSpPr/>
            <p:nvPr/>
          </p:nvSpPr>
          <p:spPr>
            <a:xfrm>
              <a:off x="4020884" y="770608"/>
              <a:ext cx="70646" cy="72737"/>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sz="1100">
                <a:latin typeface="Verdana"/>
                <a:cs typeface="Verdana"/>
              </a:endParaRPr>
            </a:p>
          </p:txBody>
        </p:sp>
        <p:sp>
          <p:nvSpPr>
            <p:cNvPr id="46" name="Oval 45"/>
            <p:cNvSpPr/>
            <p:nvPr/>
          </p:nvSpPr>
          <p:spPr>
            <a:xfrm>
              <a:off x="4342322" y="780438"/>
              <a:ext cx="72411" cy="70770"/>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sz="1100">
                <a:latin typeface="Verdana"/>
                <a:cs typeface="Verdana"/>
              </a:endParaRPr>
            </a:p>
          </p:txBody>
        </p:sp>
        <p:sp>
          <p:nvSpPr>
            <p:cNvPr id="58" name="Oval 57"/>
            <p:cNvSpPr/>
            <p:nvPr/>
          </p:nvSpPr>
          <p:spPr>
            <a:xfrm>
              <a:off x="1260400" y="796164"/>
              <a:ext cx="70646" cy="72735"/>
            </a:xfrm>
            <a:prstGeom prst="ellipse">
              <a:avLst/>
            </a:prstGeom>
            <a:solidFill>
              <a:srgbClr val="000099"/>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sz="1100">
                <a:latin typeface="Verdana"/>
                <a:cs typeface="Verdana"/>
              </a:endParaRPr>
            </a:p>
          </p:txBody>
        </p:sp>
        <p:sp>
          <p:nvSpPr>
            <p:cNvPr id="20" name="Oval 19"/>
            <p:cNvSpPr/>
            <p:nvPr/>
          </p:nvSpPr>
          <p:spPr>
            <a:xfrm>
              <a:off x="3743599" y="837446"/>
              <a:ext cx="72412" cy="70770"/>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sz="1100">
                <a:latin typeface="Verdana"/>
                <a:cs typeface="Verdana"/>
              </a:endParaRPr>
            </a:p>
          </p:txBody>
        </p:sp>
        <p:sp>
          <p:nvSpPr>
            <p:cNvPr id="51" name="Oval 50"/>
            <p:cNvSpPr/>
            <p:nvPr/>
          </p:nvSpPr>
          <p:spPr>
            <a:xfrm>
              <a:off x="3600541" y="870866"/>
              <a:ext cx="70646" cy="72735"/>
            </a:xfrm>
            <a:prstGeom prst="ellipse">
              <a:avLst/>
            </a:prstGeom>
            <a:solidFill>
              <a:srgbClr val="6699FF"/>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sz="1100">
                <a:latin typeface="Verdana"/>
                <a:cs typeface="Verdana"/>
              </a:endParaRPr>
            </a:p>
          </p:txBody>
        </p:sp>
        <p:sp>
          <p:nvSpPr>
            <p:cNvPr id="48" name="Oval 47"/>
            <p:cNvSpPr/>
            <p:nvPr/>
          </p:nvSpPr>
          <p:spPr>
            <a:xfrm>
              <a:off x="4254015" y="872831"/>
              <a:ext cx="70646" cy="72737"/>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sz="1100">
                <a:latin typeface="Verdana"/>
                <a:cs typeface="Verdana"/>
              </a:endParaRPr>
            </a:p>
          </p:txBody>
        </p:sp>
        <p:sp>
          <p:nvSpPr>
            <p:cNvPr id="122" name="Oval 121"/>
            <p:cNvSpPr/>
            <p:nvPr/>
          </p:nvSpPr>
          <p:spPr>
            <a:xfrm>
              <a:off x="4464185" y="884626"/>
              <a:ext cx="72412" cy="72737"/>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sz="1100">
                <a:latin typeface="Verdana"/>
                <a:cs typeface="Verdana"/>
              </a:endParaRPr>
            </a:p>
          </p:txBody>
        </p:sp>
        <p:sp>
          <p:nvSpPr>
            <p:cNvPr id="22" name="Oval 21"/>
            <p:cNvSpPr/>
            <p:nvPr/>
          </p:nvSpPr>
          <p:spPr>
            <a:xfrm>
              <a:off x="3923745" y="908217"/>
              <a:ext cx="72412" cy="72737"/>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sz="1100">
                <a:latin typeface="Verdana"/>
                <a:cs typeface="Verdana"/>
              </a:endParaRPr>
            </a:p>
          </p:txBody>
        </p:sp>
        <p:sp>
          <p:nvSpPr>
            <p:cNvPr id="24" name="Oval 23"/>
            <p:cNvSpPr/>
            <p:nvPr/>
          </p:nvSpPr>
          <p:spPr>
            <a:xfrm>
              <a:off x="4042077" y="908217"/>
              <a:ext cx="72411" cy="72737"/>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sz="1100">
                <a:latin typeface="Verdana"/>
                <a:cs typeface="Verdana"/>
              </a:endParaRPr>
            </a:p>
          </p:txBody>
        </p:sp>
        <p:sp>
          <p:nvSpPr>
            <p:cNvPr id="23" name="Oval 22"/>
            <p:cNvSpPr/>
            <p:nvPr/>
          </p:nvSpPr>
          <p:spPr>
            <a:xfrm>
              <a:off x="3895487" y="945568"/>
              <a:ext cx="72412" cy="70770"/>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sz="1100">
                <a:latin typeface="Verdana"/>
                <a:cs typeface="Verdana"/>
              </a:endParaRPr>
            </a:p>
          </p:txBody>
        </p:sp>
        <p:sp>
          <p:nvSpPr>
            <p:cNvPr id="49" name="Oval 48"/>
            <p:cNvSpPr/>
            <p:nvPr/>
          </p:nvSpPr>
          <p:spPr>
            <a:xfrm>
              <a:off x="4163941" y="957363"/>
              <a:ext cx="72412" cy="70770"/>
            </a:xfrm>
            <a:prstGeom prst="ellipse">
              <a:avLst/>
            </a:prstGeom>
            <a:solidFill>
              <a:schemeClr val="tx2"/>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sz="1100">
                <a:latin typeface="Verdana"/>
                <a:cs typeface="Verdana"/>
              </a:endParaRPr>
            </a:p>
          </p:txBody>
        </p:sp>
        <p:sp>
          <p:nvSpPr>
            <p:cNvPr id="59" name="Oval 58"/>
            <p:cNvSpPr/>
            <p:nvPr/>
          </p:nvSpPr>
          <p:spPr>
            <a:xfrm>
              <a:off x="3932576" y="980953"/>
              <a:ext cx="72411" cy="72735"/>
            </a:xfrm>
            <a:prstGeom prst="ellipse">
              <a:avLst/>
            </a:prstGeom>
            <a:solidFill>
              <a:srgbClr val="0000FF"/>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sz="1100">
                <a:latin typeface="Verdana"/>
                <a:cs typeface="Verdana"/>
              </a:endParaRPr>
            </a:p>
          </p:txBody>
        </p:sp>
        <p:sp>
          <p:nvSpPr>
            <p:cNvPr id="38" name="Oval 37"/>
            <p:cNvSpPr/>
            <p:nvPr/>
          </p:nvSpPr>
          <p:spPr>
            <a:xfrm>
              <a:off x="4276974" y="992748"/>
              <a:ext cx="72412" cy="72735"/>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sz="1100">
                <a:latin typeface="Verdana"/>
                <a:cs typeface="Verdana"/>
              </a:endParaRPr>
            </a:p>
          </p:txBody>
        </p:sp>
        <p:sp>
          <p:nvSpPr>
            <p:cNvPr id="26" name="Oval 25"/>
            <p:cNvSpPr/>
            <p:nvPr/>
          </p:nvSpPr>
          <p:spPr>
            <a:xfrm>
              <a:off x="4619606" y="1016338"/>
              <a:ext cx="72412" cy="72735"/>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sz="1100">
                <a:latin typeface="Verdana"/>
                <a:cs typeface="Verdana"/>
              </a:endParaRPr>
            </a:p>
          </p:txBody>
        </p:sp>
        <p:sp>
          <p:nvSpPr>
            <p:cNvPr id="37" name="Oval 36"/>
            <p:cNvSpPr/>
            <p:nvPr/>
          </p:nvSpPr>
          <p:spPr>
            <a:xfrm>
              <a:off x="4125086" y="1051723"/>
              <a:ext cx="72412" cy="72735"/>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sz="1100">
                <a:latin typeface="Verdana"/>
                <a:cs typeface="Verdana"/>
              </a:endParaRPr>
            </a:p>
          </p:txBody>
        </p:sp>
        <p:sp>
          <p:nvSpPr>
            <p:cNvPr id="18" name="Oval 17"/>
            <p:cNvSpPr/>
            <p:nvPr/>
          </p:nvSpPr>
          <p:spPr>
            <a:xfrm>
              <a:off x="3860164" y="1053688"/>
              <a:ext cx="72412" cy="70770"/>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sz="1100">
                <a:latin typeface="Verdana"/>
                <a:cs typeface="Verdana"/>
              </a:endParaRPr>
            </a:p>
          </p:txBody>
        </p:sp>
        <p:sp>
          <p:nvSpPr>
            <p:cNvPr id="39" name="Oval 38"/>
            <p:cNvSpPr/>
            <p:nvPr/>
          </p:nvSpPr>
          <p:spPr>
            <a:xfrm>
              <a:off x="4276974" y="1053688"/>
              <a:ext cx="72412" cy="70770"/>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sz="1100">
                <a:latin typeface="Verdana"/>
                <a:cs typeface="Verdana"/>
              </a:endParaRPr>
            </a:p>
          </p:txBody>
        </p:sp>
        <p:sp>
          <p:nvSpPr>
            <p:cNvPr id="25" name="Oval 24"/>
            <p:cNvSpPr/>
            <p:nvPr/>
          </p:nvSpPr>
          <p:spPr>
            <a:xfrm>
              <a:off x="3996158" y="1057620"/>
              <a:ext cx="72411" cy="70770"/>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sz="1100">
                <a:latin typeface="Verdana"/>
                <a:cs typeface="Verdana"/>
              </a:endParaRPr>
            </a:p>
          </p:txBody>
        </p:sp>
        <p:sp>
          <p:nvSpPr>
            <p:cNvPr id="31" name="Oval 30"/>
            <p:cNvSpPr/>
            <p:nvPr/>
          </p:nvSpPr>
          <p:spPr>
            <a:xfrm>
              <a:off x="4497742" y="1059587"/>
              <a:ext cx="70646" cy="70770"/>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sz="1100">
                <a:latin typeface="Verdana"/>
                <a:cs typeface="Verdana"/>
              </a:endParaRPr>
            </a:p>
          </p:txBody>
        </p:sp>
        <p:sp>
          <p:nvSpPr>
            <p:cNvPr id="96" name="Oval 95"/>
            <p:cNvSpPr/>
            <p:nvPr/>
          </p:nvSpPr>
          <p:spPr>
            <a:xfrm>
              <a:off x="6371620" y="1089074"/>
              <a:ext cx="72412" cy="72737"/>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sz="1100">
                <a:latin typeface="Verdana"/>
                <a:cs typeface="Verdana"/>
              </a:endParaRPr>
            </a:p>
          </p:txBody>
        </p:sp>
        <p:sp>
          <p:nvSpPr>
            <p:cNvPr id="35" name="Oval 34"/>
            <p:cNvSpPr/>
            <p:nvPr/>
          </p:nvSpPr>
          <p:spPr>
            <a:xfrm>
              <a:off x="4148046" y="1093005"/>
              <a:ext cx="72411" cy="70770"/>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sz="1100">
                <a:latin typeface="Verdana"/>
                <a:cs typeface="Verdana"/>
              </a:endParaRPr>
            </a:p>
          </p:txBody>
        </p:sp>
        <p:sp>
          <p:nvSpPr>
            <p:cNvPr id="30" name="Oval 29"/>
            <p:cNvSpPr/>
            <p:nvPr/>
          </p:nvSpPr>
          <p:spPr>
            <a:xfrm>
              <a:off x="4428862" y="1100869"/>
              <a:ext cx="70646" cy="70770"/>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sz="1100">
                <a:latin typeface="Verdana"/>
                <a:cs typeface="Verdana"/>
              </a:endParaRPr>
            </a:p>
          </p:txBody>
        </p:sp>
        <p:sp>
          <p:nvSpPr>
            <p:cNvPr id="34" name="Oval 33"/>
            <p:cNvSpPr/>
            <p:nvPr/>
          </p:nvSpPr>
          <p:spPr>
            <a:xfrm>
              <a:off x="4211627" y="1136254"/>
              <a:ext cx="72411" cy="72737"/>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sz="1100">
                <a:latin typeface="Verdana"/>
                <a:cs typeface="Verdana"/>
              </a:endParaRPr>
            </a:p>
          </p:txBody>
        </p:sp>
        <p:sp>
          <p:nvSpPr>
            <p:cNvPr id="36" name="Oval 35"/>
            <p:cNvSpPr/>
            <p:nvPr/>
          </p:nvSpPr>
          <p:spPr>
            <a:xfrm>
              <a:off x="4314063" y="1144117"/>
              <a:ext cx="72411" cy="72737"/>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sz="1100">
                <a:latin typeface="Verdana"/>
                <a:cs typeface="Verdana"/>
              </a:endParaRPr>
            </a:p>
          </p:txBody>
        </p:sp>
        <p:sp>
          <p:nvSpPr>
            <p:cNvPr id="133" name="Oval 132"/>
            <p:cNvSpPr/>
            <p:nvPr/>
          </p:nvSpPr>
          <p:spPr>
            <a:xfrm>
              <a:off x="3943173" y="1167707"/>
              <a:ext cx="72411" cy="72737"/>
            </a:xfrm>
            <a:prstGeom prst="ellipse">
              <a:avLst/>
            </a:prstGeom>
            <a:solidFill>
              <a:srgbClr val="00B05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sz="1100">
                <a:latin typeface="Verdana"/>
                <a:cs typeface="Verdana"/>
              </a:endParaRPr>
            </a:p>
          </p:txBody>
        </p:sp>
        <p:sp>
          <p:nvSpPr>
            <p:cNvPr id="19" name="Oval 18"/>
            <p:cNvSpPr/>
            <p:nvPr/>
          </p:nvSpPr>
          <p:spPr>
            <a:xfrm>
              <a:off x="4087997" y="1171639"/>
              <a:ext cx="72411" cy="72737"/>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sz="1100">
                <a:latin typeface="Verdana"/>
                <a:cs typeface="Verdana"/>
              </a:endParaRPr>
            </a:p>
          </p:txBody>
        </p:sp>
        <p:sp>
          <p:nvSpPr>
            <p:cNvPr id="40" name="Oval 39"/>
            <p:cNvSpPr/>
            <p:nvPr/>
          </p:nvSpPr>
          <p:spPr>
            <a:xfrm>
              <a:off x="4268144" y="1189332"/>
              <a:ext cx="72411" cy="72735"/>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sz="1100">
                <a:latin typeface="Verdana"/>
                <a:cs typeface="Verdana"/>
              </a:endParaRPr>
            </a:p>
          </p:txBody>
        </p:sp>
        <p:sp>
          <p:nvSpPr>
            <p:cNvPr id="134" name="Oval 133"/>
            <p:cNvSpPr/>
            <p:nvPr/>
          </p:nvSpPr>
          <p:spPr>
            <a:xfrm>
              <a:off x="3805414" y="1193263"/>
              <a:ext cx="72411" cy="70770"/>
            </a:xfrm>
            <a:prstGeom prst="ellipse">
              <a:avLst/>
            </a:prstGeom>
            <a:solidFill>
              <a:schemeClr val="tx2"/>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sz="1100">
                <a:latin typeface="Verdana"/>
                <a:cs typeface="Verdana"/>
              </a:endParaRPr>
            </a:p>
          </p:txBody>
        </p:sp>
        <p:sp>
          <p:nvSpPr>
            <p:cNvPr id="32" name="Oval 31"/>
            <p:cNvSpPr/>
            <p:nvPr/>
          </p:nvSpPr>
          <p:spPr>
            <a:xfrm>
              <a:off x="4421798" y="1195229"/>
              <a:ext cx="72412" cy="72737"/>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sz="1100">
                <a:latin typeface="Verdana"/>
                <a:cs typeface="Verdana"/>
              </a:endParaRPr>
            </a:p>
          </p:txBody>
        </p:sp>
        <p:sp>
          <p:nvSpPr>
            <p:cNvPr id="28" name="Oval 27"/>
            <p:cNvSpPr/>
            <p:nvPr/>
          </p:nvSpPr>
          <p:spPr>
            <a:xfrm>
              <a:off x="4859801" y="1197195"/>
              <a:ext cx="72412" cy="70770"/>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sz="1100">
                <a:latin typeface="Verdana"/>
                <a:cs typeface="Verdana"/>
              </a:endParaRPr>
            </a:p>
          </p:txBody>
        </p:sp>
        <p:sp>
          <p:nvSpPr>
            <p:cNvPr id="33" name="Oval 32"/>
            <p:cNvSpPr/>
            <p:nvPr/>
          </p:nvSpPr>
          <p:spPr>
            <a:xfrm>
              <a:off x="4349386" y="1224717"/>
              <a:ext cx="72411" cy="72735"/>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sz="1100">
                <a:latin typeface="Verdana"/>
                <a:cs typeface="Verdana"/>
              </a:endParaRPr>
            </a:p>
          </p:txBody>
        </p:sp>
        <p:sp>
          <p:nvSpPr>
            <p:cNvPr id="41" name="Oval 40"/>
            <p:cNvSpPr/>
            <p:nvPr/>
          </p:nvSpPr>
          <p:spPr>
            <a:xfrm>
              <a:off x="4308764" y="1244375"/>
              <a:ext cx="72412" cy="70770"/>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sz="1100">
                <a:latin typeface="Verdana"/>
                <a:cs typeface="Verdana"/>
              </a:endParaRPr>
            </a:p>
          </p:txBody>
        </p:sp>
        <p:sp>
          <p:nvSpPr>
            <p:cNvPr id="29" name="Oval 28"/>
            <p:cNvSpPr/>
            <p:nvPr/>
          </p:nvSpPr>
          <p:spPr>
            <a:xfrm>
              <a:off x="4932214" y="1244375"/>
              <a:ext cx="72411" cy="70770"/>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sz="1100">
                <a:latin typeface="Verdana"/>
                <a:cs typeface="Verdana"/>
              </a:endParaRPr>
            </a:p>
          </p:txBody>
        </p:sp>
        <p:sp>
          <p:nvSpPr>
            <p:cNvPr id="16" name="Oval 15"/>
            <p:cNvSpPr/>
            <p:nvPr/>
          </p:nvSpPr>
          <p:spPr>
            <a:xfrm>
              <a:off x="3741833" y="1262067"/>
              <a:ext cx="72411" cy="70770"/>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sz="1100">
                <a:latin typeface="Verdana"/>
                <a:cs typeface="Verdana"/>
              </a:endParaRPr>
            </a:p>
          </p:txBody>
        </p:sp>
        <p:sp>
          <p:nvSpPr>
            <p:cNvPr id="27" name="Oval 26"/>
            <p:cNvSpPr/>
            <p:nvPr/>
          </p:nvSpPr>
          <p:spPr>
            <a:xfrm>
              <a:off x="5004625" y="1267965"/>
              <a:ext cx="70646" cy="72735"/>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sz="1100">
                <a:latin typeface="Verdana"/>
                <a:cs typeface="Verdana"/>
              </a:endParaRPr>
            </a:p>
          </p:txBody>
        </p:sp>
        <p:sp>
          <p:nvSpPr>
            <p:cNvPr id="17" name="Oval 16"/>
            <p:cNvSpPr/>
            <p:nvPr/>
          </p:nvSpPr>
          <p:spPr>
            <a:xfrm>
              <a:off x="3563452" y="1299419"/>
              <a:ext cx="72412" cy="72735"/>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sz="1100">
                <a:latin typeface="Verdana"/>
                <a:cs typeface="Verdana"/>
              </a:endParaRPr>
            </a:p>
          </p:txBody>
        </p:sp>
        <p:sp>
          <p:nvSpPr>
            <p:cNvPr id="53" name="Oval 52"/>
            <p:cNvSpPr/>
            <p:nvPr/>
          </p:nvSpPr>
          <p:spPr>
            <a:xfrm>
              <a:off x="1115577" y="1317111"/>
              <a:ext cx="72412" cy="70770"/>
            </a:xfrm>
            <a:prstGeom prst="ellipse">
              <a:avLst/>
            </a:prstGeom>
            <a:solidFill>
              <a:srgbClr val="000099"/>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sz="1100">
                <a:latin typeface="Verdana"/>
                <a:cs typeface="Verdana"/>
              </a:endParaRPr>
            </a:p>
          </p:txBody>
        </p:sp>
        <p:sp>
          <p:nvSpPr>
            <p:cNvPr id="60" name="Oval 59"/>
            <p:cNvSpPr/>
            <p:nvPr/>
          </p:nvSpPr>
          <p:spPr>
            <a:xfrm>
              <a:off x="4359983" y="1317111"/>
              <a:ext cx="72411" cy="70770"/>
            </a:xfrm>
            <a:prstGeom prst="ellipse">
              <a:avLst/>
            </a:prstGeom>
            <a:solidFill>
              <a:schemeClr val="tx2"/>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sz="1100">
                <a:latin typeface="Verdana"/>
                <a:cs typeface="Verdana"/>
              </a:endParaRPr>
            </a:p>
          </p:txBody>
        </p:sp>
        <p:sp>
          <p:nvSpPr>
            <p:cNvPr id="52" name="Oval 51"/>
            <p:cNvSpPr/>
            <p:nvPr/>
          </p:nvSpPr>
          <p:spPr>
            <a:xfrm>
              <a:off x="4658461" y="1317111"/>
              <a:ext cx="70646" cy="70770"/>
            </a:xfrm>
            <a:prstGeom prst="ellipse">
              <a:avLst/>
            </a:prstGeom>
            <a:solidFill>
              <a:srgbClr val="0000FF"/>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sz="1100">
                <a:latin typeface="Verdana"/>
                <a:cs typeface="Verdana"/>
              </a:endParaRPr>
            </a:p>
          </p:txBody>
        </p:sp>
        <p:sp>
          <p:nvSpPr>
            <p:cNvPr id="129" name="Oval 128"/>
            <p:cNvSpPr/>
            <p:nvPr/>
          </p:nvSpPr>
          <p:spPr>
            <a:xfrm>
              <a:off x="7199942" y="1413437"/>
              <a:ext cx="72411" cy="70770"/>
            </a:xfrm>
            <a:prstGeom prst="ellipse">
              <a:avLst/>
            </a:prstGeom>
            <a:solidFill>
              <a:srgbClr val="00B05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sz="1100">
                <a:latin typeface="Verdana"/>
                <a:cs typeface="Verdana"/>
              </a:endParaRPr>
            </a:p>
          </p:txBody>
        </p:sp>
        <p:sp>
          <p:nvSpPr>
            <p:cNvPr id="55" name="Oval 54"/>
            <p:cNvSpPr/>
            <p:nvPr/>
          </p:nvSpPr>
          <p:spPr>
            <a:xfrm>
              <a:off x="7452500" y="1413437"/>
              <a:ext cx="72412" cy="70770"/>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sz="1100">
                <a:latin typeface="Verdana"/>
                <a:cs typeface="Verdana"/>
              </a:endParaRPr>
            </a:p>
          </p:txBody>
        </p:sp>
        <p:sp>
          <p:nvSpPr>
            <p:cNvPr id="115" name="Oval 114"/>
            <p:cNvSpPr/>
            <p:nvPr/>
          </p:nvSpPr>
          <p:spPr>
            <a:xfrm>
              <a:off x="4766196" y="1440959"/>
              <a:ext cx="72411" cy="72735"/>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sz="1100">
                <a:latin typeface="Verdana"/>
                <a:cs typeface="Verdana"/>
              </a:endParaRPr>
            </a:p>
          </p:txBody>
        </p:sp>
        <p:sp>
          <p:nvSpPr>
            <p:cNvPr id="131" name="Oval 130"/>
            <p:cNvSpPr/>
            <p:nvPr/>
          </p:nvSpPr>
          <p:spPr>
            <a:xfrm>
              <a:off x="4218692" y="1444891"/>
              <a:ext cx="72411" cy="70770"/>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sz="1100">
                <a:latin typeface="Verdana"/>
                <a:cs typeface="Verdana"/>
              </a:endParaRPr>
            </a:p>
          </p:txBody>
        </p:sp>
        <p:sp>
          <p:nvSpPr>
            <p:cNvPr id="127" name="Oval 126"/>
            <p:cNvSpPr/>
            <p:nvPr/>
          </p:nvSpPr>
          <p:spPr>
            <a:xfrm>
              <a:off x="4015585" y="1446856"/>
              <a:ext cx="72412" cy="72737"/>
            </a:xfrm>
            <a:prstGeom prst="ellipse">
              <a:avLst/>
            </a:prstGeom>
            <a:solidFill>
              <a:srgbClr val="00B0F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sz="1100">
                <a:latin typeface="Verdana"/>
                <a:cs typeface="Verdana"/>
              </a:endParaRPr>
            </a:p>
          </p:txBody>
        </p:sp>
        <p:sp>
          <p:nvSpPr>
            <p:cNvPr id="132" name="Oval 131"/>
            <p:cNvSpPr/>
            <p:nvPr/>
          </p:nvSpPr>
          <p:spPr>
            <a:xfrm>
              <a:off x="4651396" y="1458651"/>
              <a:ext cx="72412" cy="72737"/>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sz="1100">
                <a:latin typeface="Verdana"/>
                <a:cs typeface="Verdana"/>
              </a:endParaRPr>
            </a:p>
          </p:txBody>
        </p:sp>
        <p:sp>
          <p:nvSpPr>
            <p:cNvPr id="112" name="Oval 111"/>
            <p:cNvSpPr/>
            <p:nvPr/>
          </p:nvSpPr>
          <p:spPr>
            <a:xfrm>
              <a:off x="4766196" y="1492071"/>
              <a:ext cx="72411" cy="72735"/>
            </a:xfrm>
            <a:prstGeom prst="ellipse">
              <a:avLst/>
            </a:prstGeom>
            <a:solidFill>
              <a:schemeClr val="tx2"/>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sz="1100">
                <a:latin typeface="Verdana"/>
                <a:cs typeface="Verdana"/>
              </a:endParaRPr>
            </a:p>
          </p:txBody>
        </p:sp>
        <p:sp>
          <p:nvSpPr>
            <p:cNvPr id="120" name="Oval 119"/>
            <p:cNvSpPr/>
            <p:nvPr/>
          </p:nvSpPr>
          <p:spPr>
            <a:xfrm>
              <a:off x="5274846" y="1521558"/>
              <a:ext cx="72411" cy="70770"/>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sz="1100">
                <a:latin typeface="Verdana"/>
                <a:cs typeface="Verdana"/>
              </a:endParaRPr>
            </a:p>
          </p:txBody>
        </p:sp>
        <p:sp>
          <p:nvSpPr>
            <p:cNvPr id="100" name="Oval 99"/>
            <p:cNvSpPr/>
            <p:nvPr/>
          </p:nvSpPr>
          <p:spPr>
            <a:xfrm>
              <a:off x="4967537" y="1529421"/>
              <a:ext cx="72411" cy="70770"/>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sz="1100">
                <a:latin typeface="Verdana"/>
                <a:cs typeface="Verdana"/>
              </a:endParaRPr>
            </a:p>
          </p:txBody>
        </p:sp>
        <p:sp>
          <p:nvSpPr>
            <p:cNvPr id="66" name="Oval 65"/>
            <p:cNvSpPr/>
            <p:nvPr/>
          </p:nvSpPr>
          <p:spPr>
            <a:xfrm>
              <a:off x="3563452" y="1556943"/>
              <a:ext cx="72412" cy="72737"/>
            </a:xfrm>
            <a:prstGeom prst="ellipse">
              <a:avLst/>
            </a:prstGeom>
            <a:solidFill>
              <a:schemeClr val="tx2"/>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sz="1100">
                <a:latin typeface="Verdana"/>
                <a:cs typeface="Verdana"/>
              </a:endParaRPr>
            </a:p>
          </p:txBody>
        </p:sp>
        <p:sp>
          <p:nvSpPr>
            <p:cNvPr id="88" name="Oval 87"/>
            <p:cNvSpPr/>
            <p:nvPr/>
          </p:nvSpPr>
          <p:spPr>
            <a:xfrm>
              <a:off x="3842503" y="1594294"/>
              <a:ext cx="70646" cy="70770"/>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sz="1100">
                <a:latin typeface="Verdana"/>
                <a:cs typeface="Verdana"/>
              </a:endParaRPr>
            </a:p>
          </p:txBody>
        </p:sp>
        <p:sp>
          <p:nvSpPr>
            <p:cNvPr id="75" name="Oval 74"/>
            <p:cNvSpPr/>
            <p:nvPr/>
          </p:nvSpPr>
          <p:spPr>
            <a:xfrm>
              <a:off x="5652800" y="1627713"/>
              <a:ext cx="70646" cy="70770"/>
            </a:xfrm>
            <a:prstGeom prst="ellipse">
              <a:avLst/>
            </a:prstGeom>
            <a:solidFill>
              <a:srgbClr val="00B05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sz="1100">
                <a:latin typeface="Verdana"/>
                <a:cs typeface="Verdana"/>
              </a:endParaRPr>
            </a:p>
          </p:txBody>
        </p:sp>
        <p:sp>
          <p:nvSpPr>
            <p:cNvPr id="111" name="Oval 110"/>
            <p:cNvSpPr/>
            <p:nvPr/>
          </p:nvSpPr>
          <p:spPr>
            <a:xfrm>
              <a:off x="4211627" y="1663098"/>
              <a:ext cx="72411" cy="72737"/>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sz="1100">
                <a:latin typeface="Verdana"/>
                <a:cs typeface="Verdana"/>
              </a:endParaRPr>
            </a:p>
          </p:txBody>
        </p:sp>
        <p:sp>
          <p:nvSpPr>
            <p:cNvPr id="98" name="Oval 97"/>
            <p:cNvSpPr/>
            <p:nvPr/>
          </p:nvSpPr>
          <p:spPr>
            <a:xfrm>
              <a:off x="6094336" y="1663098"/>
              <a:ext cx="72411" cy="72737"/>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sz="1100">
                <a:latin typeface="Verdana"/>
                <a:cs typeface="Verdana"/>
              </a:endParaRPr>
            </a:p>
          </p:txBody>
        </p:sp>
        <p:sp>
          <p:nvSpPr>
            <p:cNvPr id="92" name="Oval 91"/>
            <p:cNvSpPr/>
            <p:nvPr/>
          </p:nvSpPr>
          <p:spPr>
            <a:xfrm>
              <a:off x="4580751" y="1698483"/>
              <a:ext cx="70646" cy="72737"/>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sz="1100">
                <a:latin typeface="Verdana"/>
                <a:cs typeface="Verdana"/>
              </a:endParaRPr>
            </a:p>
          </p:txBody>
        </p:sp>
        <p:sp>
          <p:nvSpPr>
            <p:cNvPr id="99" name="Oval 98"/>
            <p:cNvSpPr/>
            <p:nvPr/>
          </p:nvSpPr>
          <p:spPr>
            <a:xfrm>
              <a:off x="5239523" y="1800706"/>
              <a:ext cx="70646" cy="72737"/>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sz="1100">
                <a:latin typeface="Verdana"/>
                <a:cs typeface="Verdana"/>
              </a:endParaRPr>
            </a:p>
          </p:txBody>
        </p:sp>
        <p:sp>
          <p:nvSpPr>
            <p:cNvPr id="72" name="Oval 71"/>
            <p:cNvSpPr/>
            <p:nvPr/>
          </p:nvSpPr>
          <p:spPr>
            <a:xfrm>
              <a:off x="5940681" y="1843955"/>
              <a:ext cx="70646" cy="72737"/>
            </a:xfrm>
            <a:prstGeom prst="ellipse">
              <a:avLst/>
            </a:prstGeom>
            <a:solidFill>
              <a:srgbClr val="00B05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sz="1100">
                <a:latin typeface="Verdana"/>
                <a:cs typeface="Verdana"/>
              </a:endParaRPr>
            </a:p>
          </p:txBody>
        </p:sp>
        <p:sp>
          <p:nvSpPr>
            <p:cNvPr id="61" name="Oval 60"/>
            <p:cNvSpPr/>
            <p:nvPr/>
          </p:nvSpPr>
          <p:spPr>
            <a:xfrm>
              <a:off x="970753" y="1952076"/>
              <a:ext cx="72412" cy="72735"/>
            </a:xfrm>
            <a:prstGeom prst="ellipse">
              <a:avLst/>
            </a:prstGeom>
            <a:solidFill>
              <a:srgbClr val="00B0F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sz="1100">
                <a:latin typeface="Verdana"/>
                <a:cs typeface="Verdana"/>
              </a:endParaRPr>
            </a:p>
          </p:txBody>
        </p:sp>
        <p:sp>
          <p:nvSpPr>
            <p:cNvPr id="90" name="Oval 89"/>
            <p:cNvSpPr/>
            <p:nvPr/>
          </p:nvSpPr>
          <p:spPr>
            <a:xfrm>
              <a:off x="1703703" y="1963871"/>
              <a:ext cx="72411" cy="70770"/>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sz="1100">
                <a:latin typeface="Verdana"/>
                <a:cs typeface="Verdana"/>
              </a:endParaRPr>
            </a:p>
          </p:txBody>
        </p:sp>
        <p:sp>
          <p:nvSpPr>
            <p:cNvPr id="89" name="Oval 88"/>
            <p:cNvSpPr/>
            <p:nvPr/>
          </p:nvSpPr>
          <p:spPr>
            <a:xfrm>
              <a:off x="6625945" y="1963871"/>
              <a:ext cx="70646" cy="70770"/>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sz="1100">
                <a:latin typeface="Verdana"/>
                <a:cs typeface="Verdana"/>
              </a:endParaRPr>
            </a:p>
          </p:txBody>
        </p:sp>
        <p:sp>
          <p:nvSpPr>
            <p:cNvPr id="70" name="Oval 69"/>
            <p:cNvSpPr/>
            <p:nvPr/>
          </p:nvSpPr>
          <p:spPr>
            <a:xfrm>
              <a:off x="1912108" y="1987461"/>
              <a:ext cx="70646" cy="72735"/>
            </a:xfrm>
            <a:prstGeom prst="ellipse">
              <a:avLst/>
            </a:prstGeom>
            <a:solidFill>
              <a:srgbClr val="00B05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sz="1100">
                <a:latin typeface="Verdana"/>
                <a:cs typeface="Verdana"/>
              </a:endParaRPr>
            </a:p>
          </p:txBody>
        </p:sp>
        <p:sp>
          <p:nvSpPr>
            <p:cNvPr id="54" name="Oval 53"/>
            <p:cNvSpPr/>
            <p:nvPr/>
          </p:nvSpPr>
          <p:spPr>
            <a:xfrm>
              <a:off x="1763752" y="1989427"/>
              <a:ext cx="72411" cy="70770"/>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sz="1100">
                <a:latin typeface="Verdana"/>
                <a:cs typeface="Verdana"/>
              </a:endParaRPr>
            </a:p>
          </p:txBody>
        </p:sp>
        <p:sp>
          <p:nvSpPr>
            <p:cNvPr id="71" name="Oval 70"/>
            <p:cNvSpPr/>
            <p:nvPr/>
          </p:nvSpPr>
          <p:spPr>
            <a:xfrm>
              <a:off x="1979222" y="2014983"/>
              <a:ext cx="72411" cy="72735"/>
            </a:xfrm>
            <a:prstGeom prst="ellipse">
              <a:avLst/>
            </a:prstGeom>
            <a:solidFill>
              <a:srgbClr val="00B05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sz="1100">
                <a:latin typeface="Verdana"/>
                <a:cs typeface="Verdana"/>
              </a:endParaRPr>
            </a:p>
          </p:txBody>
        </p:sp>
        <p:sp>
          <p:nvSpPr>
            <p:cNvPr id="74" name="Oval 73"/>
            <p:cNvSpPr/>
            <p:nvPr/>
          </p:nvSpPr>
          <p:spPr>
            <a:xfrm>
              <a:off x="1551815" y="2022847"/>
              <a:ext cx="72411" cy="70770"/>
            </a:xfrm>
            <a:prstGeom prst="ellipse">
              <a:avLst/>
            </a:prstGeom>
            <a:solidFill>
              <a:srgbClr val="00B05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sz="1100">
                <a:latin typeface="Verdana"/>
                <a:cs typeface="Verdana"/>
              </a:endParaRPr>
            </a:p>
          </p:txBody>
        </p:sp>
        <p:sp>
          <p:nvSpPr>
            <p:cNvPr id="69" name="Oval 68"/>
            <p:cNvSpPr/>
            <p:nvPr/>
          </p:nvSpPr>
          <p:spPr>
            <a:xfrm>
              <a:off x="1982754" y="2058232"/>
              <a:ext cx="72411" cy="72735"/>
            </a:xfrm>
            <a:prstGeom prst="ellipse">
              <a:avLst/>
            </a:prstGeom>
            <a:solidFill>
              <a:srgbClr val="00B05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sz="1100">
                <a:latin typeface="Verdana"/>
                <a:cs typeface="Verdana"/>
              </a:endParaRPr>
            </a:p>
          </p:txBody>
        </p:sp>
        <p:sp>
          <p:nvSpPr>
            <p:cNvPr id="121" name="Oval 120"/>
            <p:cNvSpPr/>
            <p:nvPr/>
          </p:nvSpPr>
          <p:spPr>
            <a:xfrm>
              <a:off x="1276296" y="2073958"/>
              <a:ext cx="72411" cy="70770"/>
            </a:xfrm>
            <a:prstGeom prst="ellipse">
              <a:avLst/>
            </a:prstGeom>
            <a:solidFill>
              <a:srgbClr val="0000FF"/>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sz="1100">
                <a:latin typeface="Verdana"/>
                <a:cs typeface="Verdana"/>
              </a:endParaRPr>
            </a:p>
          </p:txBody>
        </p:sp>
        <p:sp>
          <p:nvSpPr>
            <p:cNvPr id="87" name="Oval 86"/>
            <p:cNvSpPr/>
            <p:nvPr/>
          </p:nvSpPr>
          <p:spPr>
            <a:xfrm>
              <a:off x="3948471" y="2087719"/>
              <a:ext cx="72412" cy="72737"/>
            </a:xfrm>
            <a:prstGeom prst="ellipse">
              <a:avLst/>
            </a:prstGeom>
            <a:solidFill>
              <a:srgbClr val="00B05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sz="1100">
                <a:latin typeface="Verdana"/>
                <a:cs typeface="Verdana"/>
              </a:endParaRPr>
            </a:p>
          </p:txBody>
        </p:sp>
        <p:sp>
          <p:nvSpPr>
            <p:cNvPr id="68" name="Oval 67"/>
            <p:cNvSpPr/>
            <p:nvPr/>
          </p:nvSpPr>
          <p:spPr>
            <a:xfrm>
              <a:off x="7164619" y="2097548"/>
              <a:ext cx="72411" cy="70770"/>
            </a:xfrm>
            <a:prstGeom prst="ellipse">
              <a:avLst/>
            </a:prstGeom>
            <a:solidFill>
              <a:schemeClr val="tx2"/>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sz="1100">
                <a:latin typeface="Verdana"/>
                <a:cs typeface="Verdana"/>
              </a:endParaRPr>
            </a:p>
          </p:txBody>
        </p:sp>
        <p:sp>
          <p:nvSpPr>
            <p:cNvPr id="108" name="Oval 107"/>
            <p:cNvSpPr/>
            <p:nvPr/>
          </p:nvSpPr>
          <p:spPr>
            <a:xfrm>
              <a:off x="6809624" y="2101480"/>
              <a:ext cx="72412" cy="72735"/>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sz="1100">
                <a:latin typeface="Verdana"/>
                <a:cs typeface="Verdana"/>
              </a:endParaRPr>
            </a:p>
          </p:txBody>
        </p:sp>
        <p:sp>
          <p:nvSpPr>
            <p:cNvPr id="81" name="Oval 80"/>
            <p:cNvSpPr/>
            <p:nvPr/>
          </p:nvSpPr>
          <p:spPr>
            <a:xfrm>
              <a:off x="6588857" y="2130967"/>
              <a:ext cx="70646" cy="70770"/>
            </a:xfrm>
            <a:prstGeom prst="ellipse">
              <a:avLst/>
            </a:prstGeom>
            <a:solidFill>
              <a:srgbClr val="00B05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sz="1100">
                <a:latin typeface="Verdana"/>
                <a:cs typeface="Verdana"/>
              </a:endParaRPr>
            </a:p>
          </p:txBody>
        </p:sp>
        <p:sp>
          <p:nvSpPr>
            <p:cNvPr id="67" name="Oval 66"/>
            <p:cNvSpPr/>
            <p:nvPr/>
          </p:nvSpPr>
          <p:spPr>
            <a:xfrm>
              <a:off x="3275571" y="2132933"/>
              <a:ext cx="72411" cy="72735"/>
            </a:xfrm>
            <a:prstGeom prst="ellipse">
              <a:avLst/>
            </a:prstGeom>
            <a:solidFill>
              <a:schemeClr val="tx2"/>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sz="1100">
                <a:latin typeface="Verdana"/>
                <a:cs typeface="Verdana"/>
              </a:endParaRPr>
            </a:p>
          </p:txBody>
        </p:sp>
        <p:sp>
          <p:nvSpPr>
            <p:cNvPr id="73" name="Oval 72"/>
            <p:cNvSpPr/>
            <p:nvPr/>
          </p:nvSpPr>
          <p:spPr>
            <a:xfrm>
              <a:off x="1982754" y="2138830"/>
              <a:ext cx="72411" cy="70770"/>
            </a:xfrm>
            <a:prstGeom prst="ellipse">
              <a:avLst/>
            </a:prstGeom>
            <a:solidFill>
              <a:srgbClr val="00B05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sz="1100">
                <a:latin typeface="Verdana"/>
                <a:cs typeface="Verdana"/>
              </a:endParaRPr>
            </a:p>
          </p:txBody>
        </p:sp>
        <p:sp>
          <p:nvSpPr>
            <p:cNvPr id="93" name="Oval 92"/>
            <p:cNvSpPr/>
            <p:nvPr/>
          </p:nvSpPr>
          <p:spPr>
            <a:xfrm>
              <a:off x="1260400" y="2146694"/>
              <a:ext cx="72412" cy="72737"/>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sz="1100">
                <a:latin typeface="Verdana"/>
                <a:cs typeface="Verdana"/>
              </a:endParaRPr>
            </a:p>
          </p:txBody>
        </p:sp>
        <p:sp>
          <p:nvSpPr>
            <p:cNvPr id="94" name="Oval 93"/>
            <p:cNvSpPr/>
            <p:nvPr/>
          </p:nvSpPr>
          <p:spPr>
            <a:xfrm>
              <a:off x="1346942" y="2166352"/>
              <a:ext cx="70646" cy="72737"/>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sz="1100">
                <a:latin typeface="Verdana"/>
                <a:cs typeface="Verdana"/>
              </a:endParaRPr>
            </a:p>
          </p:txBody>
        </p:sp>
        <p:sp>
          <p:nvSpPr>
            <p:cNvPr id="110" name="Oval 109"/>
            <p:cNvSpPr/>
            <p:nvPr/>
          </p:nvSpPr>
          <p:spPr>
            <a:xfrm>
              <a:off x="7812794" y="2172250"/>
              <a:ext cx="72412" cy="72735"/>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sz="1100">
                <a:latin typeface="Verdana"/>
                <a:cs typeface="Verdana"/>
              </a:endParaRPr>
            </a:p>
          </p:txBody>
        </p:sp>
        <p:sp>
          <p:nvSpPr>
            <p:cNvPr id="126" name="Oval 125"/>
            <p:cNvSpPr/>
            <p:nvPr/>
          </p:nvSpPr>
          <p:spPr>
            <a:xfrm>
              <a:off x="3717107" y="2184045"/>
              <a:ext cx="70646" cy="70770"/>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sz="1100">
                <a:latin typeface="Verdana"/>
                <a:cs typeface="Verdana"/>
              </a:endParaRPr>
            </a:p>
          </p:txBody>
        </p:sp>
        <p:sp>
          <p:nvSpPr>
            <p:cNvPr id="104" name="Oval 103"/>
            <p:cNvSpPr/>
            <p:nvPr/>
          </p:nvSpPr>
          <p:spPr>
            <a:xfrm>
              <a:off x="3397434" y="2231225"/>
              <a:ext cx="72412" cy="72735"/>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sz="1100">
                <a:latin typeface="Verdana"/>
                <a:cs typeface="Verdana"/>
              </a:endParaRPr>
            </a:p>
          </p:txBody>
        </p:sp>
        <p:sp>
          <p:nvSpPr>
            <p:cNvPr id="63" name="Oval 62"/>
            <p:cNvSpPr/>
            <p:nvPr/>
          </p:nvSpPr>
          <p:spPr>
            <a:xfrm>
              <a:off x="1339878" y="2254815"/>
              <a:ext cx="72411" cy="72735"/>
            </a:xfrm>
            <a:prstGeom prst="ellipse">
              <a:avLst/>
            </a:prstGeom>
            <a:solidFill>
              <a:schemeClr val="tx2"/>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sz="1100">
                <a:latin typeface="Verdana"/>
                <a:cs typeface="Verdana"/>
              </a:endParaRPr>
            </a:p>
          </p:txBody>
        </p:sp>
        <p:sp>
          <p:nvSpPr>
            <p:cNvPr id="62" name="Oval 61"/>
            <p:cNvSpPr/>
            <p:nvPr/>
          </p:nvSpPr>
          <p:spPr>
            <a:xfrm>
              <a:off x="1475870" y="2290200"/>
              <a:ext cx="72412" cy="72735"/>
            </a:xfrm>
            <a:prstGeom prst="ellipse">
              <a:avLst/>
            </a:prstGeom>
            <a:solidFill>
              <a:schemeClr val="tx2"/>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sz="1100">
                <a:latin typeface="Verdana"/>
                <a:cs typeface="Verdana"/>
              </a:endParaRPr>
            </a:p>
          </p:txBody>
        </p:sp>
        <p:sp>
          <p:nvSpPr>
            <p:cNvPr id="118" name="Oval 117"/>
            <p:cNvSpPr/>
            <p:nvPr/>
          </p:nvSpPr>
          <p:spPr>
            <a:xfrm>
              <a:off x="3959068" y="2296097"/>
              <a:ext cx="72412" cy="72737"/>
            </a:xfrm>
            <a:prstGeom prst="ellipse">
              <a:avLst/>
            </a:prstGeom>
            <a:solidFill>
              <a:srgbClr val="00B0F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sz="1100">
                <a:latin typeface="Verdana"/>
                <a:cs typeface="Verdana"/>
              </a:endParaRPr>
            </a:p>
          </p:txBody>
        </p:sp>
        <p:sp>
          <p:nvSpPr>
            <p:cNvPr id="117" name="Oval 116"/>
            <p:cNvSpPr/>
            <p:nvPr/>
          </p:nvSpPr>
          <p:spPr>
            <a:xfrm>
              <a:off x="3805414" y="2317722"/>
              <a:ext cx="72411" cy="72735"/>
            </a:xfrm>
            <a:prstGeom prst="ellipse">
              <a:avLst/>
            </a:prstGeom>
            <a:solidFill>
              <a:srgbClr val="00B0F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sz="1100">
                <a:latin typeface="Verdana"/>
                <a:cs typeface="Verdana"/>
              </a:endParaRPr>
            </a:p>
          </p:txBody>
        </p:sp>
        <p:sp>
          <p:nvSpPr>
            <p:cNvPr id="84" name="Oval 83"/>
            <p:cNvSpPr/>
            <p:nvPr/>
          </p:nvSpPr>
          <p:spPr>
            <a:xfrm>
              <a:off x="3729469" y="2321654"/>
              <a:ext cx="70646" cy="72735"/>
            </a:xfrm>
            <a:prstGeom prst="ellipse">
              <a:avLst/>
            </a:prstGeom>
            <a:solidFill>
              <a:schemeClr val="tx2"/>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sz="1100">
                <a:latin typeface="Verdana"/>
                <a:cs typeface="Verdana"/>
              </a:endParaRPr>
            </a:p>
          </p:txBody>
        </p:sp>
        <p:sp>
          <p:nvSpPr>
            <p:cNvPr id="97" name="Oval 96"/>
            <p:cNvSpPr/>
            <p:nvPr/>
          </p:nvSpPr>
          <p:spPr>
            <a:xfrm>
              <a:off x="3588178" y="2341312"/>
              <a:ext cx="72412" cy="70770"/>
            </a:xfrm>
            <a:prstGeom prst="ellipse">
              <a:avLst/>
            </a:prstGeom>
            <a:solidFill>
              <a:srgbClr val="00B05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sz="1100">
                <a:latin typeface="Verdana"/>
                <a:cs typeface="Verdana"/>
              </a:endParaRPr>
            </a:p>
          </p:txBody>
        </p:sp>
        <p:sp>
          <p:nvSpPr>
            <p:cNvPr id="80" name="Oval 79"/>
            <p:cNvSpPr/>
            <p:nvPr/>
          </p:nvSpPr>
          <p:spPr>
            <a:xfrm>
              <a:off x="6083739" y="2341312"/>
              <a:ext cx="72411" cy="72735"/>
            </a:xfrm>
            <a:prstGeom prst="ellipse">
              <a:avLst/>
            </a:prstGeom>
            <a:solidFill>
              <a:srgbClr val="000099"/>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sz="1100">
                <a:latin typeface="Verdana"/>
                <a:cs typeface="Verdana"/>
              </a:endParaRPr>
            </a:p>
          </p:txBody>
        </p:sp>
        <p:sp>
          <p:nvSpPr>
            <p:cNvPr id="83" name="Oval 82"/>
            <p:cNvSpPr/>
            <p:nvPr/>
          </p:nvSpPr>
          <p:spPr>
            <a:xfrm>
              <a:off x="6659502" y="2394389"/>
              <a:ext cx="72411" cy="70770"/>
            </a:xfrm>
            <a:prstGeom prst="ellipse">
              <a:avLst/>
            </a:prstGeom>
            <a:solidFill>
              <a:srgbClr val="00B05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sz="1100">
                <a:latin typeface="Verdana"/>
                <a:cs typeface="Verdana"/>
              </a:endParaRPr>
            </a:p>
          </p:txBody>
        </p:sp>
        <p:sp>
          <p:nvSpPr>
            <p:cNvPr id="76" name="Oval 75"/>
            <p:cNvSpPr/>
            <p:nvPr/>
          </p:nvSpPr>
          <p:spPr>
            <a:xfrm>
              <a:off x="7019796" y="2419946"/>
              <a:ext cx="72411" cy="72735"/>
            </a:xfrm>
            <a:prstGeom prst="ellipse">
              <a:avLst/>
            </a:prstGeom>
            <a:solidFill>
              <a:srgbClr val="00B05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sz="1100">
                <a:latin typeface="Verdana"/>
                <a:cs typeface="Verdana"/>
              </a:endParaRPr>
            </a:p>
          </p:txBody>
        </p:sp>
        <p:sp>
          <p:nvSpPr>
            <p:cNvPr id="86" name="Oval 85"/>
            <p:cNvSpPr/>
            <p:nvPr/>
          </p:nvSpPr>
          <p:spPr>
            <a:xfrm>
              <a:off x="4084465" y="2447467"/>
              <a:ext cx="72411" cy="70770"/>
            </a:xfrm>
            <a:prstGeom prst="ellipse">
              <a:avLst/>
            </a:prstGeom>
            <a:solidFill>
              <a:srgbClr val="00B05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sz="1100">
                <a:latin typeface="Verdana"/>
                <a:cs typeface="Verdana"/>
              </a:endParaRPr>
            </a:p>
          </p:txBody>
        </p:sp>
        <p:sp>
          <p:nvSpPr>
            <p:cNvPr id="113" name="Oval 112"/>
            <p:cNvSpPr/>
            <p:nvPr/>
          </p:nvSpPr>
          <p:spPr>
            <a:xfrm>
              <a:off x="5940681" y="2465159"/>
              <a:ext cx="70646" cy="72737"/>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sz="1100">
                <a:latin typeface="Verdana"/>
                <a:cs typeface="Verdana"/>
              </a:endParaRPr>
            </a:p>
          </p:txBody>
        </p:sp>
        <p:sp>
          <p:nvSpPr>
            <p:cNvPr id="82" name="Oval 81"/>
            <p:cNvSpPr/>
            <p:nvPr/>
          </p:nvSpPr>
          <p:spPr>
            <a:xfrm>
              <a:off x="6696591" y="2482852"/>
              <a:ext cx="72412" cy="72735"/>
            </a:xfrm>
            <a:prstGeom prst="ellipse">
              <a:avLst/>
            </a:prstGeom>
            <a:solidFill>
              <a:srgbClr val="00B05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sz="1100">
                <a:latin typeface="Verdana"/>
                <a:cs typeface="Verdana"/>
              </a:endParaRPr>
            </a:p>
          </p:txBody>
        </p:sp>
        <p:sp>
          <p:nvSpPr>
            <p:cNvPr id="103" name="Oval 102"/>
            <p:cNvSpPr/>
            <p:nvPr/>
          </p:nvSpPr>
          <p:spPr>
            <a:xfrm>
              <a:off x="4693784" y="2555588"/>
              <a:ext cx="72412" cy="70770"/>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sz="1100">
                <a:latin typeface="Verdana"/>
                <a:cs typeface="Verdana"/>
              </a:endParaRPr>
            </a:p>
          </p:txBody>
        </p:sp>
        <p:sp>
          <p:nvSpPr>
            <p:cNvPr id="128" name="Oval 127"/>
            <p:cNvSpPr/>
            <p:nvPr/>
          </p:nvSpPr>
          <p:spPr>
            <a:xfrm>
              <a:off x="3907850" y="2561486"/>
              <a:ext cx="72411" cy="72735"/>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sz="1100">
                <a:latin typeface="Verdana"/>
                <a:cs typeface="Verdana"/>
              </a:endParaRPr>
            </a:p>
          </p:txBody>
        </p:sp>
        <p:sp>
          <p:nvSpPr>
            <p:cNvPr id="109" name="Oval 108"/>
            <p:cNvSpPr/>
            <p:nvPr/>
          </p:nvSpPr>
          <p:spPr>
            <a:xfrm>
              <a:off x="4838608" y="2590973"/>
              <a:ext cx="70646" cy="70770"/>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sz="1100">
                <a:latin typeface="Verdana"/>
                <a:cs typeface="Verdana"/>
              </a:endParaRPr>
            </a:p>
          </p:txBody>
        </p:sp>
        <p:sp>
          <p:nvSpPr>
            <p:cNvPr id="78" name="Oval 77"/>
            <p:cNvSpPr/>
            <p:nvPr/>
          </p:nvSpPr>
          <p:spPr>
            <a:xfrm>
              <a:off x="6731914" y="2708923"/>
              <a:ext cx="72412" cy="72737"/>
            </a:xfrm>
            <a:prstGeom prst="ellipse">
              <a:avLst/>
            </a:prstGeom>
            <a:solidFill>
              <a:srgbClr val="00B05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sz="1100">
                <a:latin typeface="Verdana"/>
                <a:cs typeface="Verdana"/>
              </a:endParaRPr>
            </a:p>
          </p:txBody>
        </p:sp>
        <p:sp>
          <p:nvSpPr>
            <p:cNvPr id="91" name="Oval 90"/>
            <p:cNvSpPr/>
            <p:nvPr/>
          </p:nvSpPr>
          <p:spPr>
            <a:xfrm>
              <a:off x="8173087" y="2744308"/>
              <a:ext cx="70646" cy="72737"/>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sz="1100">
                <a:latin typeface="Verdana"/>
                <a:cs typeface="Verdana"/>
              </a:endParaRPr>
            </a:p>
          </p:txBody>
        </p:sp>
        <p:sp>
          <p:nvSpPr>
            <p:cNvPr id="105" name="Oval 104"/>
            <p:cNvSpPr/>
            <p:nvPr/>
          </p:nvSpPr>
          <p:spPr>
            <a:xfrm>
              <a:off x="8280822" y="2744308"/>
              <a:ext cx="72411" cy="72737"/>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sz="1100">
                <a:latin typeface="Verdana"/>
                <a:cs typeface="Verdana"/>
              </a:endParaRPr>
            </a:p>
          </p:txBody>
        </p:sp>
        <p:sp>
          <p:nvSpPr>
            <p:cNvPr id="119" name="Oval 118"/>
            <p:cNvSpPr/>
            <p:nvPr/>
          </p:nvSpPr>
          <p:spPr>
            <a:xfrm>
              <a:off x="1548282" y="2781659"/>
              <a:ext cx="70646" cy="70770"/>
            </a:xfrm>
            <a:prstGeom prst="ellipse">
              <a:avLst/>
            </a:prstGeom>
            <a:solidFill>
              <a:schemeClr val="tx2"/>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sz="1100">
                <a:latin typeface="Verdana"/>
                <a:cs typeface="Verdana"/>
              </a:endParaRPr>
            </a:p>
          </p:txBody>
        </p:sp>
        <p:sp>
          <p:nvSpPr>
            <p:cNvPr id="107" name="Oval 106"/>
            <p:cNvSpPr/>
            <p:nvPr/>
          </p:nvSpPr>
          <p:spPr>
            <a:xfrm>
              <a:off x="7878141" y="2791488"/>
              <a:ext cx="72411" cy="72737"/>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sz="1100">
                <a:latin typeface="Verdana"/>
                <a:cs typeface="Verdana"/>
              </a:endParaRPr>
            </a:p>
          </p:txBody>
        </p:sp>
        <p:sp>
          <p:nvSpPr>
            <p:cNvPr id="114" name="Oval 113"/>
            <p:cNvSpPr/>
            <p:nvPr/>
          </p:nvSpPr>
          <p:spPr>
            <a:xfrm>
              <a:off x="7380089" y="2852430"/>
              <a:ext cx="72411" cy="72735"/>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sz="1100">
                <a:latin typeface="Verdana"/>
                <a:cs typeface="Verdana"/>
              </a:endParaRPr>
            </a:p>
          </p:txBody>
        </p:sp>
        <p:sp>
          <p:nvSpPr>
            <p:cNvPr id="101" name="Oval 100"/>
            <p:cNvSpPr/>
            <p:nvPr/>
          </p:nvSpPr>
          <p:spPr>
            <a:xfrm>
              <a:off x="8243733" y="2862258"/>
              <a:ext cx="72412" cy="70770"/>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sz="1100">
                <a:latin typeface="Verdana"/>
                <a:cs typeface="Verdana"/>
              </a:endParaRPr>
            </a:p>
          </p:txBody>
        </p:sp>
        <p:sp>
          <p:nvSpPr>
            <p:cNvPr id="102" name="Oval 101"/>
            <p:cNvSpPr/>
            <p:nvPr/>
          </p:nvSpPr>
          <p:spPr>
            <a:xfrm>
              <a:off x="8388556" y="2925165"/>
              <a:ext cx="72412" cy="72737"/>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sz="1100">
                <a:latin typeface="Verdana"/>
                <a:cs typeface="Verdana"/>
              </a:endParaRPr>
            </a:p>
          </p:txBody>
        </p:sp>
        <p:sp>
          <p:nvSpPr>
            <p:cNvPr id="124" name="Oval 123"/>
            <p:cNvSpPr/>
            <p:nvPr/>
          </p:nvSpPr>
          <p:spPr>
            <a:xfrm>
              <a:off x="2411926" y="2997902"/>
              <a:ext cx="72412" cy="70770"/>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sz="1100">
                <a:latin typeface="Verdana"/>
                <a:cs typeface="Verdana"/>
              </a:endParaRPr>
            </a:p>
          </p:txBody>
        </p:sp>
        <p:sp>
          <p:nvSpPr>
            <p:cNvPr id="116" name="Oval 115"/>
            <p:cNvSpPr/>
            <p:nvPr/>
          </p:nvSpPr>
          <p:spPr>
            <a:xfrm>
              <a:off x="9107377" y="3033287"/>
              <a:ext cx="72411" cy="70770"/>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sz="1100">
                <a:latin typeface="Verdana"/>
                <a:cs typeface="Verdana"/>
              </a:endParaRPr>
            </a:p>
          </p:txBody>
        </p:sp>
        <p:sp>
          <p:nvSpPr>
            <p:cNvPr id="130" name="Oval 129"/>
            <p:cNvSpPr/>
            <p:nvPr/>
          </p:nvSpPr>
          <p:spPr>
            <a:xfrm>
              <a:off x="8748850" y="3172860"/>
              <a:ext cx="72412" cy="70770"/>
            </a:xfrm>
            <a:prstGeom prst="ellipse">
              <a:avLst/>
            </a:prstGeom>
            <a:solidFill>
              <a:schemeClr val="tx2"/>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sz="1100">
                <a:latin typeface="Verdana"/>
                <a:cs typeface="Verdana"/>
              </a:endParaRPr>
            </a:p>
          </p:txBody>
        </p:sp>
        <p:sp>
          <p:nvSpPr>
            <p:cNvPr id="125" name="Oval 124"/>
            <p:cNvSpPr/>
            <p:nvPr/>
          </p:nvSpPr>
          <p:spPr>
            <a:xfrm>
              <a:off x="4591347" y="3237734"/>
              <a:ext cx="72412" cy="70770"/>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sz="1100">
                <a:latin typeface="Verdana"/>
                <a:cs typeface="Verdana"/>
              </a:endParaRPr>
            </a:p>
          </p:txBody>
        </p:sp>
        <p:sp>
          <p:nvSpPr>
            <p:cNvPr id="106" name="Oval 105"/>
            <p:cNvSpPr/>
            <p:nvPr/>
          </p:nvSpPr>
          <p:spPr>
            <a:xfrm>
              <a:off x="4199264" y="3273119"/>
              <a:ext cx="70646" cy="72735"/>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sz="1100">
                <a:latin typeface="Verdana"/>
                <a:cs typeface="Verdana"/>
              </a:endParaRPr>
            </a:p>
          </p:txBody>
        </p:sp>
        <p:sp>
          <p:nvSpPr>
            <p:cNvPr id="79" name="Oval 78"/>
            <p:cNvSpPr/>
            <p:nvPr/>
          </p:nvSpPr>
          <p:spPr>
            <a:xfrm>
              <a:off x="4425330" y="3282947"/>
              <a:ext cx="72412" cy="70770"/>
            </a:xfrm>
            <a:prstGeom prst="ellipse">
              <a:avLst/>
            </a:prstGeom>
            <a:solidFill>
              <a:srgbClr val="00B05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sz="1100">
                <a:latin typeface="Verdana"/>
                <a:cs typeface="Verdana"/>
              </a:endParaRPr>
            </a:p>
          </p:txBody>
        </p:sp>
        <p:sp>
          <p:nvSpPr>
            <p:cNvPr id="77" name="Oval 76"/>
            <p:cNvSpPr/>
            <p:nvPr/>
          </p:nvSpPr>
          <p:spPr>
            <a:xfrm>
              <a:off x="2124045" y="3345854"/>
              <a:ext cx="72411" cy="70770"/>
            </a:xfrm>
            <a:prstGeom prst="ellipse">
              <a:avLst/>
            </a:prstGeom>
            <a:solidFill>
              <a:schemeClr val="tx2"/>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sz="1100">
                <a:latin typeface="Verdana"/>
                <a:cs typeface="Verdana"/>
              </a:endParaRPr>
            </a:p>
          </p:txBody>
        </p:sp>
        <p:sp>
          <p:nvSpPr>
            <p:cNvPr id="56" name="Oval 55"/>
            <p:cNvSpPr/>
            <p:nvPr/>
          </p:nvSpPr>
          <p:spPr>
            <a:xfrm>
              <a:off x="7480759" y="3357649"/>
              <a:ext cx="70646" cy="70770"/>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sz="1100">
                <a:latin typeface="Verdana"/>
                <a:cs typeface="Verdana"/>
              </a:endParaRPr>
            </a:p>
          </p:txBody>
        </p:sp>
        <p:sp>
          <p:nvSpPr>
            <p:cNvPr id="57" name="Oval 56"/>
            <p:cNvSpPr/>
            <p:nvPr/>
          </p:nvSpPr>
          <p:spPr>
            <a:xfrm>
              <a:off x="4428862" y="3501156"/>
              <a:ext cx="70646" cy="72735"/>
            </a:xfrm>
            <a:prstGeom prst="ellipse">
              <a:avLst/>
            </a:prstGeom>
            <a:solidFill>
              <a:srgbClr val="6699FF"/>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sz="1100">
                <a:latin typeface="Verdana"/>
                <a:cs typeface="Verdana"/>
              </a:endParaRPr>
            </a:p>
          </p:txBody>
        </p:sp>
        <p:sp>
          <p:nvSpPr>
            <p:cNvPr id="95" name="Oval 94"/>
            <p:cNvSpPr/>
            <p:nvPr/>
          </p:nvSpPr>
          <p:spPr>
            <a:xfrm>
              <a:off x="2267102" y="3644661"/>
              <a:ext cx="72412" cy="72737"/>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sz="1100">
                <a:latin typeface="Verdana"/>
                <a:cs typeface="Verdana"/>
              </a:endParaRPr>
            </a:p>
          </p:txBody>
        </p:sp>
        <p:sp>
          <p:nvSpPr>
            <p:cNvPr id="64" name="Oval 63"/>
            <p:cNvSpPr/>
            <p:nvPr/>
          </p:nvSpPr>
          <p:spPr>
            <a:xfrm>
              <a:off x="2051633" y="3788168"/>
              <a:ext cx="72412" cy="72735"/>
            </a:xfrm>
            <a:prstGeom prst="ellipse">
              <a:avLst/>
            </a:prstGeom>
            <a:solidFill>
              <a:schemeClr val="tx2"/>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sz="1100">
                <a:latin typeface="Verdana"/>
                <a:cs typeface="Verdana"/>
              </a:endParaRPr>
            </a:p>
          </p:txBody>
        </p:sp>
        <p:sp>
          <p:nvSpPr>
            <p:cNvPr id="65" name="Oval 64"/>
            <p:cNvSpPr/>
            <p:nvPr/>
          </p:nvSpPr>
          <p:spPr>
            <a:xfrm>
              <a:off x="1836163" y="3829450"/>
              <a:ext cx="72412" cy="72737"/>
            </a:xfrm>
            <a:prstGeom prst="ellipse">
              <a:avLst/>
            </a:prstGeom>
            <a:solidFill>
              <a:schemeClr val="tx2"/>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sz="1100">
                <a:latin typeface="Verdana"/>
                <a:cs typeface="Verdana"/>
              </a:endParaRPr>
            </a:p>
          </p:txBody>
        </p:sp>
        <p:sp>
          <p:nvSpPr>
            <p:cNvPr id="85" name="Oval 84"/>
            <p:cNvSpPr/>
            <p:nvPr/>
          </p:nvSpPr>
          <p:spPr>
            <a:xfrm>
              <a:off x="8316145" y="3919878"/>
              <a:ext cx="72411" cy="70770"/>
            </a:xfrm>
            <a:prstGeom prst="ellipse">
              <a:avLst/>
            </a:prstGeom>
            <a:solidFill>
              <a:srgbClr val="00B05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sz="1100">
                <a:latin typeface="Verdana"/>
                <a:cs typeface="Verdana"/>
              </a:endParaRPr>
            </a:p>
          </p:txBody>
        </p:sp>
      </p:grpSp>
      <p:sp>
        <p:nvSpPr>
          <p:cNvPr id="148" name="Oval 147"/>
          <p:cNvSpPr/>
          <p:nvPr/>
        </p:nvSpPr>
        <p:spPr>
          <a:xfrm>
            <a:off x="4070350" y="1719263"/>
            <a:ext cx="63500" cy="57150"/>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sz="1100">
              <a:latin typeface="Verdana"/>
              <a:cs typeface="Verdana"/>
            </a:endParaRPr>
          </a:p>
        </p:txBody>
      </p:sp>
      <p:sp>
        <p:nvSpPr>
          <p:cNvPr id="149" name="Oval 148"/>
          <p:cNvSpPr/>
          <p:nvPr/>
        </p:nvSpPr>
        <p:spPr>
          <a:xfrm>
            <a:off x="4675188" y="2044700"/>
            <a:ext cx="63500" cy="57150"/>
          </a:xfrm>
          <a:prstGeom prst="ellipse">
            <a:avLst/>
          </a:prstGeom>
          <a:solidFill>
            <a:srgbClr val="9966FF"/>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sz="1100">
              <a:latin typeface="Verdana"/>
              <a:cs typeface="Verdana"/>
            </a:endParaRPr>
          </a:p>
        </p:txBody>
      </p:sp>
      <p:sp>
        <p:nvSpPr>
          <p:cNvPr id="153" name="Oval 152"/>
          <p:cNvSpPr/>
          <p:nvPr/>
        </p:nvSpPr>
        <p:spPr>
          <a:xfrm>
            <a:off x="5435600" y="2074863"/>
            <a:ext cx="65088" cy="58737"/>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sz="1100">
              <a:latin typeface="Verdana"/>
              <a:cs typeface="Verdana"/>
            </a:endParaRPr>
          </a:p>
        </p:txBody>
      </p:sp>
      <p:sp>
        <p:nvSpPr>
          <p:cNvPr id="151" name="Oval 150"/>
          <p:cNvSpPr/>
          <p:nvPr/>
        </p:nvSpPr>
        <p:spPr>
          <a:xfrm>
            <a:off x="6465888" y="2635250"/>
            <a:ext cx="65087" cy="57150"/>
          </a:xfrm>
          <a:prstGeom prst="ellipse">
            <a:avLst/>
          </a:prstGeom>
          <a:solidFill>
            <a:srgbClr val="00B05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sz="1100">
              <a:latin typeface="Verdana"/>
              <a:cs typeface="Verdana"/>
            </a:endParaRPr>
          </a:p>
        </p:txBody>
      </p:sp>
      <p:sp>
        <p:nvSpPr>
          <p:cNvPr id="154" name="Oval 153"/>
          <p:cNvSpPr/>
          <p:nvPr/>
        </p:nvSpPr>
        <p:spPr bwMode="auto">
          <a:xfrm>
            <a:off x="3203848" y="2780928"/>
            <a:ext cx="65087" cy="58737"/>
          </a:xfrm>
          <a:prstGeom prst="ellipse">
            <a:avLst/>
          </a:prstGeom>
          <a:solidFill>
            <a:schemeClr val="tx2"/>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sz="1100">
              <a:latin typeface="Verdana"/>
              <a:cs typeface="Verdana"/>
            </a:endParaRPr>
          </a:p>
        </p:txBody>
      </p:sp>
      <p:sp>
        <p:nvSpPr>
          <p:cNvPr id="146" name="Oval 145"/>
          <p:cNvSpPr/>
          <p:nvPr/>
        </p:nvSpPr>
        <p:spPr>
          <a:xfrm>
            <a:off x="1901825" y="2868613"/>
            <a:ext cx="65088" cy="57150"/>
          </a:xfrm>
          <a:prstGeom prst="ellipse">
            <a:avLst/>
          </a:prstGeom>
          <a:solidFill>
            <a:srgbClr val="9966FF"/>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sz="1100">
              <a:latin typeface="Verdana"/>
              <a:cs typeface="Verdana"/>
            </a:endParaRPr>
          </a:p>
        </p:txBody>
      </p:sp>
      <p:sp>
        <p:nvSpPr>
          <p:cNvPr id="150" name="Oval 149"/>
          <p:cNvSpPr/>
          <p:nvPr/>
        </p:nvSpPr>
        <p:spPr>
          <a:xfrm>
            <a:off x="4866952" y="3092450"/>
            <a:ext cx="65088" cy="57150"/>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sz="1100">
              <a:latin typeface="Verdana"/>
              <a:cs typeface="Verdana"/>
            </a:endParaRPr>
          </a:p>
        </p:txBody>
      </p:sp>
      <p:sp>
        <p:nvSpPr>
          <p:cNvPr id="152" name="Oval 151"/>
          <p:cNvSpPr/>
          <p:nvPr/>
        </p:nvSpPr>
        <p:spPr bwMode="auto">
          <a:xfrm>
            <a:off x="1914624" y="3140968"/>
            <a:ext cx="65088" cy="58737"/>
          </a:xfrm>
          <a:prstGeom prst="ellipse">
            <a:avLst/>
          </a:prstGeom>
          <a:solidFill>
            <a:srgbClr val="00B0F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sz="1100">
              <a:latin typeface="Verdana"/>
              <a:cs typeface="Verdana"/>
            </a:endParaRPr>
          </a:p>
        </p:txBody>
      </p:sp>
      <p:sp>
        <p:nvSpPr>
          <p:cNvPr id="147" name="Oval 146"/>
          <p:cNvSpPr/>
          <p:nvPr/>
        </p:nvSpPr>
        <p:spPr>
          <a:xfrm>
            <a:off x="5235575" y="3492500"/>
            <a:ext cx="63500" cy="57150"/>
          </a:xfrm>
          <a:prstGeom prst="ellipse">
            <a:avLst/>
          </a:prstGeom>
          <a:solidFill>
            <a:srgbClr val="000099"/>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sz="1100">
              <a:latin typeface="Verdana"/>
              <a:cs typeface="Verdana"/>
            </a:endParaRPr>
          </a:p>
        </p:txBody>
      </p:sp>
      <p:sp>
        <p:nvSpPr>
          <p:cNvPr id="155" name="Oval 154"/>
          <p:cNvSpPr/>
          <p:nvPr/>
        </p:nvSpPr>
        <p:spPr bwMode="auto">
          <a:xfrm>
            <a:off x="4290889" y="3586287"/>
            <a:ext cx="65087" cy="58737"/>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sz="1100">
              <a:latin typeface="Verdana"/>
              <a:cs typeface="Verdana"/>
            </a:endParaRPr>
          </a:p>
        </p:txBody>
      </p:sp>
      <p:sp>
        <p:nvSpPr>
          <p:cNvPr id="53265" name="TextBox 143"/>
          <p:cNvSpPr txBox="1">
            <a:spLocks noChangeArrowheads="1"/>
          </p:cNvSpPr>
          <p:nvPr/>
        </p:nvSpPr>
        <p:spPr bwMode="auto">
          <a:xfrm>
            <a:off x="323850" y="3625850"/>
            <a:ext cx="2195513"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l" rtl="0"/>
            <a:r>
              <a:rPr lang="tr" sz="4800" b="1" i="0" u="none" baseline="0">
                <a:latin typeface="Verdana" charset="0"/>
                <a:cs typeface="Verdana" charset="0"/>
              </a:rPr>
              <a:t>130</a:t>
            </a:r>
            <a:r>
              <a:rPr lang="tr" sz="4000" b="1" i="0" u="none" baseline="0">
                <a:latin typeface="Verdana" charset="0"/>
                <a:cs typeface="Verdana" charset="0"/>
              </a:rPr>
              <a:t>+</a:t>
            </a:r>
          </a:p>
        </p:txBody>
      </p:sp>
      <p:sp>
        <p:nvSpPr>
          <p:cNvPr id="53256" name="TextBox 134"/>
          <p:cNvSpPr txBox="1">
            <a:spLocks noChangeArrowheads="1"/>
          </p:cNvSpPr>
          <p:nvPr/>
        </p:nvSpPr>
        <p:spPr bwMode="auto">
          <a:xfrm>
            <a:off x="179388" y="5067300"/>
            <a:ext cx="2759075"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l" rtl="0"/>
            <a:r>
              <a:rPr lang="tr" sz="1400" b="1" i="0" u="none" baseline="0">
                <a:latin typeface="Verdana" charset="0"/>
                <a:cs typeface="Verdana" charset="0"/>
              </a:rPr>
              <a:t>Budapeşte Sözleşmesi</a:t>
            </a:r>
          </a:p>
          <a:p>
            <a:pPr algn="l" rtl="0"/>
            <a:r>
              <a:rPr lang="tr" sz="1400" b="1" i="0" u="none" baseline="0">
                <a:latin typeface="Verdana" charset="0"/>
                <a:cs typeface="Verdana" charset="0"/>
              </a:rPr>
              <a:t>Onay/katılım: </a:t>
            </a:r>
            <a:r>
              <a:rPr lang="tr" sz="2800" b="1" i="0" u="none" baseline="0">
                <a:solidFill>
                  <a:srgbClr val="FF0000"/>
                </a:solidFill>
                <a:latin typeface="Verdana" charset="0"/>
                <a:cs typeface="Verdana" charset="0"/>
              </a:rPr>
              <a:t>65</a:t>
            </a:r>
          </a:p>
        </p:txBody>
      </p:sp>
      <p:sp>
        <p:nvSpPr>
          <p:cNvPr id="53259" name="TextBox 137"/>
          <p:cNvSpPr txBox="1">
            <a:spLocks noChangeArrowheads="1"/>
          </p:cNvSpPr>
          <p:nvPr/>
        </p:nvSpPr>
        <p:spPr bwMode="auto">
          <a:xfrm>
            <a:off x="3795713" y="5210175"/>
            <a:ext cx="4981575"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l" rtl="0"/>
            <a:r>
              <a:rPr lang="tr" sz="1400" b="1" i="0" u="none" baseline="0">
                <a:latin typeface="Verdana" charset="0"/>
                <a:cs typeface="Verdana" charset="0"/>
              </a:rPr>
              <a:t>Budapeşte Sözleşmesi ile büyük oranda uyumlu kanunları/kanun taslakları olan diğer devletler = 20</a:t>
            </a:r>
          </a:p>
        </p:txBody>
      </p:sp>
      <p:sp>
        <p:nvSpPr>
          <p:cNvPr id="140" name="Oval 139"/>
          <p:cNvSpPr/>
          <p:nvPr/>
        </p:nvSpPr>
        <p:spPr>
          <a:xfrm>
            <a:off x="2843213" y="5280248"/>
            <a:ext cx="360362" cy="381000"/>
          </a:xfrm>
          <a:prstGeom prst="ellipse">
            <a:avLst/>
          </a:prstGeom>
          <a:solidFill>
            <a:schemeClr val="tx2"/>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sz="1100">
              <a:latin typeface="Verdana"/>
              <a:cs typeface="Verdana"/>
            </a:endParaRPr>
          </a:p>
        </p:txBody>
      </p:sp>
      <p:sp>
        <p:nvSpPr>
          <p:cNvPr id="142" name="Oval 141"/>
          <p:cNvSpPr/>
          <p:nvPr/>
        </p:nvSpPr>
        <p:spPr>
          <a:xfrm>
            <a:off x="8388350" y="5318125"/>
            <a:ext cx="354013" cy="384175"/>
          </a:xfrm>
          <a:prstGeom prst="ellipse">
            <a:avLst/>
          </a:prstGeom>
          <a:solidFill>
            <a:srgbClr val="00B050"/>
          </a:solidFill>
          <a:ln>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sz="1100">
              <a:latin typeface="Verdana"/>
              <a:cs typeface="Verdana"/>
            </a:endParaRPr>
          </a:p>
        </p:txBody>
      </p:sp>
      <p:sp>
        <p:nvSpPr>
          <p:cNvPr id="139" name="Oval 138"/>
          <p:cNvSpPr/>
          <p:nvPr/>
        </p:nvSpPr>
        <p:spPr>
          <a:xfrm>
            <a:off x="2843213" y="5733256"/>
            <a:ext cx="360362" cy="360362"/>
          </a:xfrm>
          <a:prstGeom prst="ellipse">
            <a:avLst/>
          </a:prstGeom>
          <a:ln>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sz="1100">
              <a:latin typeface="Verdana"/>
              <a:cs typeface="Verdana"/>
            </a:endParaRPr>
          </a:p>
        </p:txBody>
      </p:sp>
      <p:sp>
        <p:nvSpPr>
          <p:cNvPr id="53257" name="TextBox 135"/>
          <p:cNvSpPr txBox="1">
            <a:spLocks noChangeArrowheads="1"/>
          </p:cNvSpPr>
          <p:nvPr/>
        </p:nvSpPr>
        <p:spPr bwMode="auto">
          <a:xfrm>
            <a:off x="179388" y="5785321"/>
            <a:ext cx="275907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l" rtl="0"/>
            <a:r>
              <a:rPr lang="tr" sz="1400" b="1" i="0" u="none" baseline="0">
                <a:latin typeface="Verdana" charset="0"/>
                <a:cs typeface="Verdana" charset="0"/>
              </a:rPr>
              <a:t>İmzalayanlar: 3</a:t>
            </a:r>
          </a:p>
        </p:txBody>
      </p:sp>
      <p:sp>
        <p:nvSpPr>
          <p:cNvPr id="53264" name="TextBox 142"/>
          <p:cNvSpPr txBox="1">
            <a:spLocks noChangeArrowheads="1"/>
          </p:cNvSpPr>
          <p:nvPr/>
        </p:nvSpPr>
        <p:spPr bwMode="auto">
          <a:xfrm>
            <a:off x="3832225" y="5805488"/>
            <a:ext cx="4981575"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l" rtl="0"/>
            <a:r>
              <a:rPr lang="tr" sz="1400" b="1" i="0" u="none" baseline="0">
                <a:latin typeface="Verdana" charset="0"/>
                <a:cs typeface="Verdana" charset="0"/>
              </a:rPr>
              <a:t>Mevzuatında Budapeşte Sözleşmesinden faydalanan diğer devletler = 45+</a:t>
            </a:r>
          </a:p>
        </p:txBody>
      </p:sp>
      <p:sp>
        <p:nvSpPr>
          <p:cNvPr id="145" name="Oval 144"/>
          <p:cNvSpPr/>
          <p:nvPr/>
        </p:nvSpPr>
        <p:spPr>
          <a:xfrm>
            <a:off x="8388350" y="5886450"/>
            <a:ext cx="354013" cy="358775"/>
          </a:xfrm>
          <a:prstGeom prst="ellipse">
            <a:avLst/>
          </a:prstGeom>
          <a:solidFill>
            <a:srgbClr val="FFFF00"/>
          </a:solidFill>
          <a:ln>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sz="1100">
              <a:latin typeface="Verdana"/>
              <a:cs typeface="Verdana"/>
            </a:endParaRPr>
          </a:p>
        </p:txBody>
      </p:sp>
      <p:sp>
        <p:nvSpPr>
          <p:cNvPr id="141" name="Oval 140"/>
          <p:cNvSpPr/>
          <p:nvPr/>
        </p:nvSpPr>
        <p:spPr>
          <a:xfrm>
            <a:off x="2843213" y="6164982"/>
            <a:ext cx="366712" cy="360362"/>
          </a:xfrm>
          <a:prstGeom prst="ellipse">
            <a:avLst/>
          </a:prstGeom>
          <a:solidFill>
            <a:srgbClr val="00B0F0"/>
          </a:solidFill>
          <a:ln>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sz="1100">
              <a:latin typeface="Verdana"/>
              <a:cs typeface="Verdana"/>
            </a:endParaRPr>
          </a:p>
        </p:txBody>
      </p:sp>
      <p:sp>
        <p:nvSpPr>
          <p:cNvPr id="53258" name="TextBox 136"/>
          <p:cNvSpPr txBox="1">
            <a:spLocks noChangeArrowheads="1"/>
          </p:cNvSpPr>
          <p:nvPr/>
        </p:nvSpPr>
        <p:spPr bwMode="auto">
          <a:xfrm>
            <a:off x="179388" y="6217567"/>
            <a:ext cx="2759075"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l" rtl="0"/>
            <a:r>
              <a:rPr lang="tr" sz="1400" b="1" i="0" u="none" baseline="0">
                <a:latin typeface="Verdana" charset="0"/>
                <a:cs typeface="Verdana" charset="0"/>
              </a:rPr>
              <a:t>Katılım için davet edilenler:  8</a:t>
            </a:r>
          </a:p>
        </p:txBody>
      </p:sp>
      <p:sp>
        <p:nvSpPr>
          <p:cNvPr id="11" name="Rectangle 10"/>
          <p:cNvSpPr/>
          <p:nvPr/>
        </p:nvSpPr>
        <p:spPr>
          <a:xfrm>
            <a:off x="-34925" y="6588125"/>
            <a:ext cx="9215438" cy="296863"/>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a:p>
        </p:txBody>
      </p:sp>
      <p:sp>
        <p:nvSpPr>
          <p:cNvPr id="2" name="Rectangle 1">
            <a:extLst>
              <a:ext uri="{FF2B5EF4-FFF2-40B4-BE49-F238E27FC236}">
                <a16:creationId xmlns:a16="http://schemas.microsoft.com/office/drawing/2014/main" id="{18D9AB64-66EA-408A-A06E-E9DE2472EA1D}"/>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rtl="0">
              <a:defRPr/>
            </a:pPr>
            <a:r>
              <a:rPr lang="tr" sz="1200" b="1" i="0" u="none" baseline="0">
                <a:solidFill>
                  <a:srgbClr val="FFFFFF"/>
                </a:solidFill>
                <a:latin typeface="Verdana" charset="0"/>
                <a:cs typeface="Verdana" charset="0"/>
              </a:rPr>
              <a:t>www.coe.int/cybercrime</a:t>
            </a:r>
            <a:endParaRPr lang="tr" sz="1200" dirty="0"/>
          </a:p>
        </p:txBody>
      </p:sp>
    </p:spTree>
    <p:extLst>
      <p:ext uri="{BB962C8B-B14F-4D97-AF65-F5344CB8AC3E}">
        <p14:creationId xmlns:p14="http://schemas.microsoft.com/office/powerpoint/2010/main" val="352498738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4"/>
          <p:cNvSpPr>
            <a:spLocks noChangeArrowheads="1"/>
          </p:cNvSpPr>
          <p:nvPr/>
        </p:nvSpPr>
        <p:spPr bwMode="auto">
          <a:xfrm>
            <a:off x="6" y="-184667"/>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tr"/>
          </a:p>
        </p:txBody>
      </p:sp>
      <p:sp>
        <p:nvSpPr>
          <p:cNvPr id="13" name="Rectangle 12"/>
          <p:cNvSpPr/>
          <p:nvPr/>
        </p:nvSpPr>
        <p:spPr>
          <a:xfrm>
            <a:off x="-36513" y="-26988"/>
            <a:ext cx="918051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a:p>
        </p:txBody>
      </p:sp>
      <p:pic>
        <p:nvPicPr>
          <p:cNvPr id="20" name="Picture 4"/>
          <p:cNvPicPr>
            <a:picLocks noChangeAspect="1" noChangeArrowheads="1"/>
          </p:cNvPicPr>
          <p:nvPr/>
        </p:nvPicPr>
        <p:blipFill>
          <a:blip r:embed="rId2" cstate="email">
            <a:extLst>
              <a:ext uri="{28A0092B-C50C-407E-A947-70E740481C1C}">
                <a14:useLocalDpi xmlns:a14="http://schemas.microsoft.com/office/drawing/2010/main" val="0"/>
              </a:ext>
            </a:extLst>
          </a:blip>
          <a:srcRect/>
          <a:stretch>
            <a:fillRect/>
          </a:stretch>
        </p:blipFill>
        <p:spPr bwMode="auto">
          <a:xfrm>
            <a:off x="-36513" y="-26988"/>
            <a:ext cx="1322388"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2" name="ZoneTexte 11">
            <a:extLst>
              <a:ext uri="{FF2B5EF4-FFF2-40B4-BE49-F238E27FC236}">
                <a16:creationId xmlns:a16="http://schemas.microsoft.com/office/drawing/2014/main" id="{748608A9-869B-4480-B5BB-CB157CC0721B}"/>
              </a:ext>
            </a:extLst>
          </p:cNvPr>
          <p:cNvSpPr txBox="1"/>
          <p:nvPr/>
        </p:nvSpPr>
        <p:spPr>
          <a:xfrm>
            <a:off x="1064938" y="-24482"/>
            <a:ext cx="8048690"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tr"/>
            </a:defPPr>
            <a:lvl1pPr algn="r">
              <a:defRPr sz="3200">
                <a:solidFill>
                  <a:schemeClr val="bg1"/>
                </a:solidFill>
                <a:latin typeface="Verdana" charset="0"/>
                <a:ea typeface="MS PGothic" charset="0"/>
                <a:cs typeface="Verdana" charset="0"/>
              </a:defRPr>
            </a:lvl1pPr>
            <a:lvl2pPr marL="742950" indent="-285750">
              <a:defRPr sz="2400">
                <a:latin typeface="Calibri" charset="0"/>
                <a:ea typeface="MS PGothic" charset="0"/>
                <a:cs typeface="MS PGothic" charset="0"/>
              </a:defRPr>
            </a:lvl2pPr>
            <a:lvl3pPr marL="1143000" indent="-228600">
              <a:defRPr sz="2400">
                <a:latin typeface="Calibri" charset="0"/>
                <a:ea typeface="MS PGothic" charset="0"/>
                <a:cs typeface="MS PGothic" charset="0"/>
              </a:defRPr>
            </a:lvl3pPr>
            <a:lvl4pPr marL="1600200" indent="-228600">
              <a:defRPr sz="2400">
                <a:latin typeface="Calibri" charset="0"/>
                <a:ea typeface="MS PGothic" charset="0"/>
                <a:cs typeface="MS PGothic" charset="0"/>
              </a:defRPr>
            </a:lvl4pPr>
            <a:lvl5pPr marL="2057400" indent="-228600">
              <a:defRPr sz="2400">
                <a:latin typeface="Calibri" charset="0"/>
                <a:ea typeface="MS PGothic" charset="0"/>
                <a:cs typeface="MS PGothic" charset="0"/>
              </a:defRPr>
            </a:lvl5pPr>
            <a:lvl6pPr marL="2514600" indent="-228600" eaLnBrk="0" fontAlgn="base" hangingPunct="0">
              <a:spcBef>
                <a:spcPct val="0"/>
              </a:spcBef>
              <a:spcAft>
                <a:spcPct val="0"/>
              </a:spcAft>
              <a:defRPr sz="2400">
                <a:latin typeface="Calibri" charset="0"/>
                <a:ea typeface="MS PGothic" charset="0"/>
                <a:cs typeface="MS PGothic" charset="0"/>
              </a:defRPr>
            </a:lvl6pPr>
            <a:lvl7pPr marL="2971800" indent="-228600" eaLnBrk="0" fontAlgn="base" hangingPunct="0">
              <a:spcBef>
                <a:spcPct val="0"/>
              </a:spcBef>
              <a:spcAft>
                <a:spcPct val="0"/>
              </a:spcAft>
              <a:defRPr sz="2400">
                <a:latin typeface="Calibri" charset="0"/>
                <a:ea typeface="MS PGothic" charset="0"/>
                <a:cs typeface="MS PGothic" charset="0"/>
              </a:defRPr>
            </a:lvl7pPr>
            <a:lvl8pPr marL="3429000" indent="-228600" eaLnBrk="0" fontAlgn="base" hangingPunct="0">
              <a:spcBef>
                <a:spcPct val="0"/>
              </a:spcBef>
              <a:spcAft>
                <a:spcPct val="0"/>
              </a:spcAft>
              <a:defRPr sz="2400">
                <a:latin typeface="Calibri" charset="0"/>
                <a:ea typeface="MS PGothic" charset="0"/>
                <a:cs typeface="MS PGothic" charset="0"/>
              </a:defRPr>
            </a:lvl8pPr>
            <a:lvl9pPr marL="3886200" indent="-228600" eaLnBrk="0" fontAlgn="base" hangingPunct="0">
              <a:spcBef>
                <a:spcPct val="0"/>
              </a:spcBef>
              <a:spcAft>
                <a:spcPct val="0"/>
              </a:spcAft>
              <a:defRPr sz="2400">
                <a:latin typeface="Calibri" charset="0"/>
                <a:ea typeface="MS PGothic" charset="0"/>
                <a:cs typeface="MS PGothic" charset="0"/>
              </a:defRPr>
            </a:lvl9pPr>
          </a:lstStyle>
          <a:p>
            <a:pPr algn="r" rtl="0"/>
            <a:r>
              <a:rPr lang="tr" b="0" i="0" u="none" baseline="0"/>
              <a:t>Siber Suçlara İlişkin Budapeşte Sözleşmesi Ek Protokolü</a:t>
            </a:r>
          </a:p>
        </p:txBody>
      </p:sp>
      <p:sp>
        <p:nvSpPr>
          <p:cNvPr id="11"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tr"/>
          </a:p>
        </p:txBody>
      </p:sp>
      <p:sp>
        <p:nvSpPr>
          <p:cNvPr id="18" name="TextBox 19">
            <a:extLst>
              <a:ext uri="{FF2B5EF4-FFF2-40B4-BE49-F238E27FC236}">
                <a16:creationId xmlns:a16="http://schemas.microsoft.com/office/drawing/2014/main" id="{7D742FC9-9703-4874-9AF6-932F686F069B}"/>
              </a:ext>
            </a:extLst>
          </p:cNvPr>
          <p:cNvSpPr txBox="1"/>
          <p:nvPr/>
        </p:nvSpPr>
        <p:spPr>
          <a:xfrm>
            <a:off x="467544" y="1484784"/>
            <a:ext cx="5616624" cy="5760551"/>
          </a:xfrm>
          <a:prstGeom prst="rect">
            <a:avLst/>
          </a:prstGeom>
          <a:solidFill>
            <a:srgbClr val="2B5D8F"/>
          </a:solidFill>
          <a:ln>
            <a:solidFill>
              <a:schemeClr val="accent1"/>
            </a:solidFill>
          </a:ln>
        </p:spPr>
        <p:txBody>
          <a:bodyPr wrap="square" rtlCol="0">
            <a:spAutoFit/>
          </a:bodyPr>
          <a:lstStyle/>
          <a:p>
            <a:pPr marL="457200" lvl="0" indent="-457200">
              <a:spcAft>
                <a:spcPts val="800"/>
              </a:spcAft>
              <a:buAutoNum type="alphaUcPeriod"/>
            </a:pPr>
            <a:r>
              <a:rPr lang="tr" sz="2000" b="1" i="0" u="none" baseline="0" dirty="0">
                <a:solidFill>
                  <a:schemeClr val="bg1"/>
                </a:solidFill>
                <a:latin typeface="Verdana" panose="020B0604030504040204" pitchFamily="34" charset="0"/>
                <a:ea typeface="Verdana" panose="020B0604030504040204" pitchFamily="34" charset="0"/>
                <a:cs typeface="Verdana" panose="020B0604030504040204" pitchFamily="34" charset="0"/>
              </a:rPr>
              <a:t>Daha </a:t>
            </a:r>
            <a:r>
              <a:rPr lang="tr" sz="2000" b="1" dirty="0">
                <a:solidFill>
                  <a:schemeClr val="bg1"/>
                </a:solidFill>
                <a:latin typeface="Verdana" panose="020B0604030504040204" pitchFamily="34" charset="0"/>
                <a:ea typeface="Verdana" panose="020B0604030504040204" pitchFamily="34" charset="0"/>
                <a:cs typeface="Verdana" panose="020B0604030504040204" pitchFamily="34" charset="0"/>
              </a:rPr>
              <a:t>etkili </a:t>
            </a:r>
            <a:r>
              <a:rPr lang="en-GB" sz="2000" b="1" dirty="0" err="1">
                <a:solidFill>
                  <a:schemeClr val="bg1"/>
                </a:solidFill>
                <a:latin typeface="Verdana" panose="020B0604030504040204" pitchFamily="34" charset="0"/>
                <a:ea typeface="Verdana" panose="020B0604030504040204" pitchFamily="34" charset="0"/>
                <a:cs typeface="Verdana" panose="020B0604030504040204" pitchFamily="34" charset="0"/>
              </a:rPr>
              <a:t>Karşılıklı</a:t>
            </a:r>
            <a:r>
              <a:rPr lang="en-GB" sz="2000" b="1" dirty="0">
                <a:solidFill>
                  <a:schemeClr val="bg1"/>
                </a:solidFill>
                <a:latin typeface="Verdana" panose="020B0604030504040204" pitchFamily="34" charset="0"/>
                <a:ea typeface="Verdana" panose="020B0604030504040204" pitchFamily="34" charset="0"/>
                <a:cs typeface="Verdana" panose="020B0604030504040204" pitchFamily="34" charset="0"/>
              </a:rPr>
              <a:t> </a:t>
            </a:r>
            <a:r>
              <a:rPr lang="en-GB" sz="2000" b="1" dirty="0" err="1">
                <a:solidFill>
                  <a:schemeClr val="bg1"/>
                </a:solidFill>
                <a:latin typeface="Verdana" panose="020B0604030504040204" pitchFamily="34" charset="0"/>
                <a:ea typeface="Verdana" panose="020B0604030504040204" pitchFamily="34" charset="0"/>
                <a:cs typeface="Verdana" panose="020B0604030504040204" pitchFamily="34" charset="0"/>
              </a:rPr>
              <a:t>Adli</a:t>
            </a:r>
            <a:r>
              <a:rPr lang="en-GB" sz="2000" b="1" dirty="0">
                <a:solidFill>
                  <a:schemeClr val="bg1"/>
                </a:solidFill>
                <a:latin typeface="Verdana" panose="020B0604030504040204" pitchFamily="34" charset="0"/>
                <a:ea typeface="Verdana" panose="020B0604030504040204" pitchFamily="34" charset="0"/>
                <a:cs typeface="Verdana" panose="020B0604030504040204" pitchFamily="34" charset="0"/>
              </a:rPr>
              <a:t> </a:t>
            </a:r>
            <a:r>
              <a:rPr lang="en-GB" sz="2000" b="1" dirty="0" err="1">
                <a:solidFill>
                  <a:schemeClr val="bg1"/>
                </a:solidFill>
                <a:latin typeface="Verdana" panose="020B0604030504040204" pitchFamily="34" charset="0"/>
                <a:ea typeface="Verdana" panose="020B0604030504040204" pitchFamily="34" charset="0"/>
                <a:cs typeface="Verdana" panose="020B0604030504040204" pitchFamily="34" charset="0"/>
              </a:rPr>
              <a:t>Yardım</a:t>
            </a:r>
            <a:r>
              <a:rPr lang="en-GB" sz="2000" b="1" dirty="0">
                <a:solidFill>
                  <a:schemeClr val="bg1"/>
                </a:solidFill>
                <a:latin typeface="Verdana" panose="020B0604030504040204" pitchFamily="34" charset="0"/>
                <a:ea typeface="Verdana" panose="020B0604030504040204" pitchFamily="34" charset="0"/>
                <a:cs typeface="Verdana" panose="020B0604030504040204" pitchFamily="34" charset="0"/>
              </a:rPr>
              <a:t> (MLA)</a:t>
            </a:r>
            <a:r>
              <a:rPr lang="tr-TR" sz="2000" b="1" dirty="0">
                <a:solidFill>
                  <a:schemeClr val="bg1"/>
                </a:solidFill>
                <a:latin typeface="Verdana" panose="020B0604030504040204" pitchFamily="34" charset="0"/>
                <a:ea typeface="Verdana" panose="020B0604030504040204" pitchFamily="34" charset="0"/>
                <a:cs typeface="Verdana" panose="020B0604030504040204" pitchFamily="34" charset="0"/>
              </a:rPr>
              <a:t> </a:t>
            </a:r>
            <a:r>
              <a:rPr lang="tr" sz="2000" b="1" dirty="0">
                <a:solidFill>
                  <a:schemeClr val="bg1"/>
                </a:solidFill>
                <a:latin typeface="Verdana" panose="020B0604030504040204" pitchFamily="34" charset="0"/>
                <a:ea typeface="Verdana" panose="020B0604030504040204" pitchFamily="34" charset="0"/>
                <a:cs typeface="Verdana" panose="020B0604030504040204" pitchFamily="34" charset="0"/>
              </a:rPr>
              <a:t>için hükümler</a:t>
            </a:r>
          </a:p>
          <a:p>
            <a:pPr marL="457200" lvl="0" indent="-457200" algn="l" rtl="0">
              <a:spcAft>
                <a:spcPts val="800"/>
              </a:spcAft>
              <a:buFont typeface="Arial" panose="020B0604020202020204" pitchFamily="34" charset="0"/>
              <a:buChar char="•"/>
            </a:pPr>
            <a:r>
              <a:rPr lang="tr" sz="2000" b="1" i="0" u="none" baseline="0" dirty="0">
                <a:solidFill>
                  <a:schemeClr val="bg1"/>
                </a:solidFill>
                <a:latin typeface="Verdana" panose="020B0604030504040204" pitchFamily="34" charset="0"/>
                <a:ea typeface="Verdana" panose="020B0604030504040204" pitchFamily="34" charset="0"/>
                <a:cs typeface="Verdana" panose="020B0604030504040204" pitchFamily="34" charset="0"/>
              </a:rPr>
              <a:t>Acil </a:t>
            </a:r>
            <a:r>
              <a:rPr lang="tr-TR" sz="2000" b="1" i="0" u="none" baseline="0" dirty="0" err="1">
                <a:solidFill>
                  <a:schemeClr val="bg1"/>
                </a:solidFill>
                <a:latin typeface="Verdana" panose="020B0604030504040204" pitchFamily="34" charset="0"/>
                <a:ea typeface="Verdana" panose="020B0604030504040204" pitchFamily="34" charset="0"/>
                <a:cs typeface="Verdana" panose="020B0604030504040204" pitchFamily="34" charset="0"/>
              </a:rPr>
              <a:t>MLA</a:t>
            </a:r>
            <a:endParaRPr lang="tr" sz="2000" b="1" i="0" u="none" baseline="0" dirty="0">
              <a:solidFill>
                <a:schemeClr val="bg1"/>
              </a:solidFill>
              <a:latin typeface="Verdana" panose="020B0604030504040204" pitchFamily="34" charset="0"/>
              <a:ea typeface="Verdana" panose="020B0604030504040204" pitchFamily="34" charset="0"/>
              <a:cs typeface="Verdana" panose="020B0604030504040204" pitchFamily="34" charset="0"/>
            </a:endParaRPr>
          </a:p>
          <a:p>
            <a:pPr marL="457200" lvl="0" indent="-457200" algn="l" rtl="0">
              <a:spcAft>
                <a:spcPts val="800"/>
              </a:spcAft>
              <a:buFont typeface="Arial" panose="020B0604020202020204" pitchFamily="34" charset="0"/>
              <a:buChar char="•"/>
            </a:pPr>
            <a:r>
              <a:rPr lang="tr" sz="2000" b="1" i="0" u="none" baseline="0" dirty="0">
                <a:solidFill>
                  <a:schemeClr val="bg1"/>
                </a:solidFill>
                <a:latin typeface="Verdana" panose="020B0604030504040204" pitchFamily="34" charset="0"/>
                <a:ea typeface="Verdana" panose="020B0604030504040204" pitchFamily="34" charset="0"/>
                <a:cs typeface="Verdana" panose="020B0604030504040204" pitchFamily="34" charset="0"/>
              </a:rPr>
              <a:t>Ortak soruşturmalar</a:t>
            </a:r>
          </a:p>
          <a:p>
            <a:pPr marL="457200" lvl="0" indent="-457200" algn="l" rtl="0">
              <a:spcAft>
                <a:spcPts val="800"/>
              </a:spcAft>
              <a:buFont typeface="Arial" panose="020B0604020202020204" pitchFamily="34" charset="0"/>
              <a:buChar char="•"/>
            </a:pPr>
            <a:r>
              <a:rPr lang="tr" sz="2000" b="1" i="0" u="none" baseline="0" dirty="0">
                <a:solidFill>
                  <a:schemeClr val="bg1"/>
                </a:solidFill>
                <a:latin typeface="Verdana" panose="020B0604030504040204" pitchFamily="34" charset="0"/>
                <a:ea typeface="Verdana" panose="020B0604030504040204" pitchFamily="34" charset="0"/>
                <a:cs typeface="Verdana" panose="020B0604030504040204" pitchFamily="34" charset="0"/>
              </a:rPr>
              <a:t>Video konferans</a:t>
            </a:r>
          </a:p>
          <a:p>
            <a:pPr marL="457200" lvl="0" indent="-457200" algn="l" rtl="0">
              <a:spcAft>
                <a:spcPts val="800"/>
              </a:spcAft>
              <a:buFont typeface="Arial" panose="020B0604020202020204" pitchFamily="34" charset="0"/>
              <a:buChar char="•"/>
            </a:pPr>
            <a:r>
              <a:rPr lang="tr" sz="2000" b="1" i="0" u="none" baseline="0" dirty="0">
                <a:solidFill>
                  <a:schemeClr val="bg1"/>
                </a:solidFill>
                <a:latin typeface="Verdana" panose="020B0604030504040204" pitchFamily="34" charset="0"/>
                <a:ea typeface="Verdana" panose="020B0604030504040204" pitchFamily="34" charset="0"/>
                <a:cs typeface="Verdana" panose="020B0604030504040204" pitchFamily="34" charset="0"/>
              </a:rPr>
              <a:t>Taleplerin dili</a:t>
            </a:r>
          </a:p>
          <a:p>
            <a:pPr marL="457200" lvl="0" indent="-457200" algn="l" rtl="0">
              <a:spcAft>
                <a:spcPts val="800"/>
              </a:spcAft>
              <a:buFont typeface="Arial" panose="020B0604020202020204" pitchFamily="34" charset="0"/>
              <a:buChar char="•"/>
            </a:pPr>
            <a:r>
              <a:rPr lang="tr" sz="2000" b="1" i="0" u="none" baseline="0" dirty="0">
                <a:solidFill>
                  <a:schemeClr val="bg1"/>
                </a:solidFill>
                <a:latin typeface="Verdana" panose="020B0604030504040204" pitchFamily="34" charset="0"/>
                <a:ea typeface="Verdana" panose="020B0604030504040204" pitchFamily="34" charset="0"/>
                <a:cs typeface="Verdana" panose="020B0604030504040204" pitchFamily="34" charset="0"/>
              </a:rPr>
              <a:t>Vb.</a:t>
            </a:r>
          </a:p>
          <a:p>
            <a:pPr lvl="0" algn="l" rtl="0">
              <a:spcBef>
                <a:spcPts val="600"/>
              </a:spcBef>
              <a:spcAft>
                <a:spcPts val="800"/>
              </a:spcAft>
            </a:pPr>
            <a:r>
              <a:rPr lang="tr" sz="2000" b="1" i="0" u="none" baseline="0" dirty="0">
                <a:solidFill>
                  <a:schemeClr val="bg1"/>
                </a:solidFill>
                <a:latin typeface="Verdana" panose="020B0604030504040204" pitchFamily="34" charset="0"/>
                <a:ea typeface="Verdana" panose="020B0604030504040204" pitchFamily="34" charset="0"/>
                <a:cs typeface="Verdana" panose="020B0604030504040204" pitchFamily="34" charset="0"/>
              </a:rPr>
              <a:t>B. Diğer yargı alanlarındaki sağlayıcılarla doğrudan işbirliğine ilişkin hükümler</a:t>
            </a:r>
          </a:p>
          <a:p>
            <a:pPr algn="l" rtl="0">
              <a:spcBef>
                <a:spcPts val="600"/>
              </a:spcBef>
              <a:spcAft>
                <a:spcPts val="800"/>
              </a:spcAft>
            </a:pPr>
            <a:r>
              <a:rPr lang="tr" sz="2000" b="1" i="0" u="none" baseline="0" dirty="0">
                <a:solidFill>
                  <a:schemeClr val="bg1"/>
                </a:solidFill>
                <a:latin typeface="Verdana" panose="020B0604030504040204" pitchFamily="34" charset="0"/>
                <a:ea typeface="Verdana" panose="020B0604030504040204" pitchFamily="34" charset="0"/>
                <a:cs typeface="Verdana" panose="020B0604030504040204" pitchFamily="34" charset="0"/>
              </a:rPr>
              <a:t>C. Sınır ötesi aramaların genişletilmesine yönelik mevcut uygulamalara ilişkin çerçeve ve koruma önlemleri</a:t>
            </a:r>
          </a:p>
          <a:p>
            <a:pPr algn="l" rtl="0">
              <a:spcBef>
                <a:spcPts val="600"/>
              </a:spcBef>
              <a:spcAft>
                <a:spcPts val="800"/>
              </a:spcAft>
            </a:pPr>
            <a:r>
              <a:rPr lang="tr" sz="2000" b="1" i="0" u="none" baseline="0" dirty="0">
                <a:solidFill>
                  <a:schemeClr val="bg1"/>
                </a:solidFill>
                <a:latin typeface="Verdana" panose="020B0604030504040204" pitchFamily="34" charset="0"/>
                <a:ea typeface="Verdana" panose="020B0604030504040204" pitchFamily="34" charset="0"/>
                <a:cs typeface="Verdana" panose="020B0604030504040204" pitchFamily="34" charset="0"/>
              </a:rPr>
              <a:t>D. Koruma önlemleri/veri koruma</a:t>
            </a:r>
          </a:p>
        </p:txBody>
      </p:sp>
      <p:sp>
        <p:nvSpPr>
          <p:cNvPr id="19" name="ZoneTexte 11">
            <a:extLst>
              <a:ext uri="{FF2B5EF4-FFF2-40B4-BE49-F238E27FC236}">
                <a16:creationId xmlns:a16="http://schemas.microsoft.com/office/drawing/2014/main" id="{4981128A-14A1-4C8D-B222-9CF59A34FADB}"/>
              </a:ext>
            </a:extLst>
          </p:cNvPr>
          <p:cNvSpPr txBox="1"/>
          <p:nvPr/>
        </p:nvSpPr>
        <p:spPr>
          <a:xfrm>
            <a:off x="6372200" y="2242607"/>
            <a:ext cx="2353305" cy="2554545"/>
          </a:xfrm>
          <a:prstGeom prst="rect">
            <a:avLst/>
          </a:prstGeom>
          <a:noFill/>
          <a:ln>
            <a:solidFill>
              <a:schemeClr val="accent1">
                <a:lumMod val="75000"/>
              </a:schemeClr>
            </a:solidFill>
          </a:ln>
        </p:spPr>
        <p:txBody>
          <a:bodyPr wrap="square" rtlCol="0">
            <a:spAutoFit/>
          </a:bodyPr>
          <a:lstStyle/>
          <a:p>
            <a:pPr algn="l" rtl="0"/>
            <a:r>
              <a:rPr lang="tr" sz="2000" b="1" i="0" u="none" baseline="0">
                <a:solidFill>
                  <a:srgbClr val="2B5D8F"/>
                </a:solidFill>
                <a:latin typeface="Verdana" panose="020B0604030504040204" pitchFamily="34" charset="0"/>
                <a:ea typeface="Verdana" panose="020B0604030504040204" pitchFamily="34" charset="0"/>
                <a:cs typeface="Verdana" panose="020B0604030504040204" pitchFamily="34" charset="0"/>
              </a:rPr>
              <a:t>Görev tanımı Haziran 2017'de onaylandı.</a:t>
            </a:r>
          </a:p>
          <a:p>
            <a:endParaRPr lang="tr" sz="2000" b="1" dirty="0">
              <a:solidFill>
                <a:srgbClr val="2B5D8F"/>
              </a:solidFill>
              <a:latin typeface="Verdana" panose="020B0604030504040204" pitchFamily="34" charset="0"/>
              <a:ea typeface="Verdana" panose="020B0604030504040204" pitchFamily="34" charset="0"/>
              <a:cs typeface="Verdana" panose="020B0604030504040204" pitchFamily="34" charset="0"/>
            </a:endParaRPr>
          </a:p>
          <a:p>
            <a:pPr algn="l" rtl="0"/>
            <a:r>
              <a:rPr lang="tr" sz="2000" b="1" i="0" u="none" baseline="0">
                <a:solidFill>
                  <a:srgbClr val="2B5D8F"/>
                </a:solidFill>
                <a:latin typeface="Verdana" panose="020B0604030504040204" pitchFamily="34" charset="0"/>
                <a:ea typeface="Verdana" panose="020B0604030504040204" pitchFamily="34" charset="0"/>
                <a:cs typeface="Verdana" panose="020B0604030504040204" pitchFamily="34" charset="0"/>
              </a:rPr>
              <a:t>Müzakereler:  Eylül 2017 – Aralık 2020</a:t>
            </a:r>
          </a:p>
        </p:txBody>
      </p:sp>
      <p:sp>
        <p:nvSpPr>
          <p:cNvPr id="9" name="Rectangle 8"/>
          <p:cNvSpPr/>
          <p:nvPr/>
        </p:nvSpPr>
        <p:spPr>
          <a:xfrm>
            <a:off x="-34925" y="6588125"/>
            <a:ext cx="9215438" cy="296863"/>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a:p>
        </p:txBody>
      </p:sp>
      <p:sp>
        <p:nvSpPr>
          <p:cNvPr id="2" name="Rectangle 1">
            <a:extLst>
              <a:ext uri="{FF2B5EF4-FFF2-40B4-BE49-F238E27FC236}">
                <a16:creationId xmlns:a16="http://schemas.microsoft.com/office/drawing/2014/main" id="{C1CC6179-98DB-422D-B262-99F5DF8E03E6}"/>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rtl="0">
              <a:defRPr/>
            </a:pPr>
            <a:r>
              <a:rPr lang="tr" sz="1200" b="1" i="0" u="none" baseline="0">
                <a:solidFill>
                  <a:srgbClr val="FFFFFF"/>
                </a:solidFill>
                <a:latin typeface="Verdana" charset="0"/>
                <a:cs typeface="Verdana" charset="0"/>
              </a:rPr>
              <a:t>www.coe.int/cybercrime</a:t>
            </a:r>
            <a:endParaRPr lang="tr" sz="1200" dirty="0"/>
          </a:p>
        </p:txBody>
      </p:sp>
    </p:spTree>
    <p:extLst>
      <p:ext uri="{BB962C8B-B14F-4D97-AF65-F5344CB8AC3E}">
        <p14:creationId xmlns:p14="http://schemas.microsoft.com/office/powerpoint/2010/main" val="407486778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3252" name="Picture 4"/>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Rectangle 6"/>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a:p>
        </p:txBody>
      </p:sp>
      <p:sp>
        <p:nvSpPr>
          <p:cNvPr id="53249"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tr"/>
          </a:p>
        </p:txBody>
      </p:sp>
      <p:sp>
        <p:nvSpPr>
          <p:cNvPr id="53251" name="TextBox 7"/>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3200" b="0" i="0" u="none" baseline="0" dirty="0">
                <a:solidFill>
                  <a:schemeClr val="bg1"/>
                </a:solidFill>
                <a:latin typeface="Verdana" charset="0"/>
                <a:cs typeface="Verdana" charset="0"/>
              </a:rPr>
              <a:t>Oturumun amacı</a:t>
            </a:r>
            <a:endParaRPr lang="tr" sz="2000" dirty="0">
              <a:solidFill>
                <a:schemeClr val="bg1"/>
              </a:solidFill>
              <a:latin typeface="Verdana" charset="0"/>
              <a:cs typeface="Verdana" charset="0"/>
            </a:endParaRPr>
          </a:p>
        </p:txBody>
      </p:sp>
      <p:sp>
        <p:nvSpPr>
          <p:cNvPr id="3" name="Content Placeholder 2">
            <a:extLst>
              <a:ext uri="{FF2B5EF4-FFF2-40B4-BE49-F238E27FC236}">
                <a16:creationId xmlns:a16="http://schemas.microsoft.com/office/drawing/2014/main" id="{77B18497-BF37-4A20-ABA6-353886C26CA1}"/>
              </a:ext>
            </a:extLst>
          </p:cNvPr>
          <p:cNvSpPr>
            <a:spLocks noGrp="1"/>
          </p:cNvSpPr>
          <p:nvPr>
            <p:ph idx="1"/>
          </p:nvPr>
        </p:nvSpPr>
        <p:spPr>
          <a:xfrm>
            <a:off x="323528" y="1340767"/>
            <a:ext cx="8712522" cy="5240233"/>
          </a:xfrm>
        </p:spPr>
        <p:txBody>
          <a:bodyPr>
            <a:normAutofit/>
          </a:bodyPr>
          <a:lstStyle/>
          <a:p>
            <a:pPr algn="l" rtl="0"/>
            <a:r>
              <a:rPr lang="tr" b="0" i="0" u="none" baseline="0" dirty="0"/>
              <a:t>Bu oturumda, </a:t>
            </a:r>
            <a:r>
              <a:rPr lang="tr-TR" b="0" i="0" u="none" baseline="0" dirty="0"/>
              <a:t>katılımcılara</a:t>
            </a:r>
            <a:r>
              <a:rPr lang="tr" b="0" i="0" u="none" baseline="0" dirty="0"/>
              <a:t> bilgi toplumu ve siber suçlar hakkında giriş düzeyinde bilgi verilmekte ve uluslararası kuruluşlar ve bu modern suç türüyle mücadele çalışmaları tespit edilmektedir.</a:t>
            </a:r>
          </a:p>
          <a:p>
            <a:pPr algn="l" rtl="0"/>
            <a:r>
              <a:rPr lang="tr" b="0" i="0" u="none" baseline="0" dirty="0"/>
              <a:t>Ayrıca, siber suçun temel tanımları sunulmakta, Avrupa Konseyi Budapeşte Sözleşmesi değerlendirilmekte ve güncel siber suç biçimleri tanımlanmaktadır.</a:t>
            </a:r>
            <a:endParaRPr lang="tr" dirty="0">
              <a:ea typeface="Verdana" panose="020B0604030504040204" pitchFamily="34" charset="0"/>
            </a:endParaRPr>
          </a:p>
        </p:txBody>
      </p:sp>
      <p:sp>
        <p:nvSpPr>
          <p:cNvPr id="53254" name="Rectangle 11"/>
          <p:cNvSpPr>
            <a:spLocks noChangeArrowheads="1"/>
          </p:cNvSpPr>
          <p:nvPr/>
        </p:nvSpPr>
        <p:spPr bwMode="auto">
          <a:xfrm>
            <a:off x="7937" y="6581001"/>
            <a:ext cx="924458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l" rtl="0"/>
            <a:r>
              <a:rPr lang="tr" sz="1200" b="1" i="0" u="none" baseline="0">
                <a:solidFill>
                  <a:srgbClr val="FFFFFF"/>
                </a:solidFill>
                <a:latin typeface="Verdana" charset="0"/>
                <a:cs typeface="Verdana" charset="0"/>
              </a:rPr>
              <a:t>www.coe.int/cybercrime</a:t>
            </a:r>
            <a:r>
              <a:rPr lang="tr" sz="1200" b="0" i="0" u="none" baseline="0">
                <a:solidFill>
                  <a:srgbClr val="FFFFFF"/>
                </a:solidFill>
                <a:latin typeface="Verdana" charset="0"/>
                <a:cs typeface="Verdana" charset="0"/>
              </a:rPr>
              <a:t>						</a:t>
            </a:r>
          </a:p>
        </p:txBody>
      </p:sp>
      <p:sp>
        <p:nvSpPr>
          <p:cNvPr id="11" name="Rectangle 10"/>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a:p>
        </p:txBody>
      </p:sp>
    </p:spTree>
    <p:extLst>
      <p:ext uri="{BB962C8B-B14F-4D97-AF65-F5344CB8AC3E}">
        <p14:creationId xmlns:p14="http://schemas.microsoft.com/office/powerpoint/2010/main" val="178650214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36513" y="-26988"/>
            <a:ext cx="918051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a:p>
        </p:txBody>
      </p:sp>
      <p:pic>
        <p:nvPicPr>
          <p:cNvPr id="67587" name="Picture 4"/>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36513" y="-26988"/>
            <a:ext cx="1322388"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7585"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tr"/>
          </a:p>
        </p:txBody>
      </p:sp>
      <p:sp>
        <p:nvSpPr>
          <p:cNvPr id="67590" name="TextBox 7"/>
          <p:cNvSpPr txBox="1">
            <a:spLocks noChangeArrowheads="1"/>
          </p:cNvSpPr>
          <p:nvPr/>
        </p:nvSpPr>
        <p:spPr bwMode="auto">
          <a:xfrm>
            <a:off x="1403350" y="188640"/>
            <a:ext cx="763270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3200" b="0" i="0" u="none" baseline="0">
                <a:solidFill>
                  <a:schemeClr val="bg1"/>
                </a:solidFill>
                <a:latin typeface="Verdana" charset="0"/>
                <a:cs typeface="Verdana" charset="0"/>
              </a:rPr>
              <a:t>Budapeşte Sözleşmesine katılım</a:t>
            </a:r>
            <a:endParaRPr lang="tr" sz="1800" dirty="0">
              <a:solidFill>
                <a:schemeClr val="bg1"/>
              </a:solidFill>
              <a:latin typeface="Verdana" charset="0"/>
              <a:cs typeface="Verdana" charset="0"/>
            </a:endParaRPr>
          </a:p>
        </p:txBody>
      </p:sp>
      <p:sp>
        <p:nvSpPr>
          <p:cNvPr id="12" name="Rectangle 11"/>
          <p:cNvSpPr/>
          <p:nvPr/>
        </p:nvSpPr>
        <p:spPr>
          <a:xfrm>
            <a:off x="339454" y="1376695"/>
            <a:ext cx="6819496" cy="461665"/>
          </a:xfrm>
          <a:prstGeom prst="rect">
            <a:avLst/>
          </a:prstGeom>
        </p:spPr>
        <p:txBody>
          <a:bodyPr wrap="none">
            <a:spAutoFit/>
          </a:bodyPr>
          <a:lstStyle/>
          <a:p>
            <a:pPr algn="l" rtl="0"/>
            <a:r>
              <a:rPr lang="tr" sz="2400" b="1" i="0" u="none" baseline="0">
                <a:solidFill>
                  <a:srgbClr val="2F618F"/>
                </a:solidFill>
                <a:latin typeface="Verdana" panose="020B0604030504040204" pitchFamily="34" charset="0"/>
                <a:ea typeface="Verdana" panose="020B0604030504040204" pitchFamily="34" charset="0"/>
                <a:cs typeface="Verdana" panose="020B0604030504040204" pitchFamily="34" charset="0"/>
              </a:rPr>
              <a:t>Antlaşma katılıma açıktır (madde 37)</a:t>
            </a:r>
          </a:p>
        </p:txBody>
      </p:sp>
      <p:sp>
        <p:nvSpPr>
          <p:cNvPr id="9" name="TextBox 8"/>
          <p:cNvSpPr txBox="1"/>
          <p:nvPr/>
        </p:nvSpPr>
        <p:spPr>
          <a:xfrm>
            <a:off x="323529" y="2183373"/>
            <a:ext cx="4248472" cy="3477875"/>
          </a:xfrm>
          <a:prstGeom prst="rect">
            <a:avLst/>
          </a:prstGeom>
          <a:noFill/>
          <a:ln>
            <a:solidFill>
              <a:schemeClr val="accent1"/>
            </a:solidFill>
          </a:ln>
        </p:spPr>
        <p:txBody>
          <a:bodyPr wrap="square" rtlCol="0">
            <a:spAutoFit/>
          </a:bodyPr>
          <a:lstStyle/>
          <a:p>
            <a:pPr algn="l" rtl="0"/>
            <a:r>
              <a:rPr lang="tr" sz="2000" b="1" i="0" u="none" baseline="0">
                <a:solidFill>
                  <a:schemeClr val="tx1">
                    <a:lumMod val="75000"/>
                    <a:lumOff val="25000"/>
                  </a:schemeClr>
                </a:solidFill>
                <a:latin typeface="Verdana" panose="020B0604030504040204" pitchFamily="34" charset="0"/>
                <a:ea typeface="Verdana" panose="020B0604030504040204" pitchFamily="34" charset="0"/>
                <a:cs typeface="Verdana" panose="020B0604030504040204" pitchFamily="34" charset="0"/>
              </a:rPr>
              <a:t>1. Aşama: </a:t>
            </a:r>
          </a:p>
          <a:p>
            <a:pPr marL="342900" indent="-342900" algn="l" rtl="0">
              <a:buFont typeface="Wingdings" pitchFamily="2" charset="2"/>
              <a:buChar char="§"/>
            </a:pPr>
            <a:r>
              <a:rPr lang="tr" sz="2000" b="1" i="0" u="none" baseline="0">
                <a:solidFill>
                  <a:schemeClr val="tx1">
                    <a:lumMod val="75000"/>
                    <a:lumOff val="25000"/>
                  </a:schemeClr>
                </a:solidFill>
                <a:latin typeface="Verdana" panose="020B0604030504040204" pitchFamily="34" charset="0"/>
                <a:ea typeface="Verdana" panose="020B0604030504040204" pitchFamily="34" charset="0"/>
                <a:cs typeface="Verdana" panose="020B0604030504040204" pitchFamily="34" charset="0"/>
              </a:rPr>
              <a:t>Mevzuatın yürürlükte olduğu veya ileri aşamadaki bir ülke</a:t>
            </a:r>
            <a:endParaRPr lang="tr" sz="2000" b="1" dirty="0">
              <a:solidFill>
                <a:schemeClr val="tx1">
                  <a:lumMod val="75000"/>
                  <a:lumOff val="25000"/>
                </a:schemeClr>
              </a:solidFill>
              <a:latin typeface="Verdana" panose="020B0604030504040204" pitchFamily="34" charset="0"/>
              <a:ea typeface="Verdana" panose="020B0604030504040204" pitchFamily="34" charset="0"/>
              <a:cs typeface="Verdana" panose="020B0604030504040204" pitchFamily="34" charset="0"/>
            </a:endParaRPr>
          </a:p>
          <a:p>
            <a:pPr marL="342900" indent="-342900" algn="l" rtl="0">
              <a:buFont typeface="Wingdings" pitchFamily="2" charset="2"/>
              <a:buChar char="§"/>
            </a:pPr>
            <a:r>
              <a:rPr lang="tr" sz="2000" b="1" i="0" u="none" baseline="0">
                <a:solidFill>
                  <a:schemeClr val="tx1">
                    <a:lumMod val="75000"/>
                    <a:lumOff val="25000"/>
                  </a:schemeClr>
                </a:solidFill>
                <a:latin typeface="Verdana" panose="020B0604030504040204" pitchFamily="34" charset="0"/>
                <a:ea typeface="Verdana" panose="020B0604030504040204" pitchFamily="34" charset="0"/>
                <a:cs typeface="Verdana" panose="020B0604030504040204" pitchFamily="34" charset="0"/>
              </a:rPr>
              <a:t>Hükümetten Avrupa Konseyine katılımla ilgilendiğini belirten yazı</a:t>
            </a:r>
          </a:p>
          <a:p>
            <a:pPr marL="342900" indent="-342900" algn="l" rtl="0">
              <a:buFont typeface="Wingdings" pitchFamily="2" charset="2"/>
              <a:buChar char="§"/>
            </a:pPr>
            <a:r>
              <a:rPr lang="tr" sz="2000" b="1" i="0" u="none" baseline="0">
                <a:solidFill>
                  <a:schemeClr val="tx1">
                    <a:lumMod val="75000"/>
                    <a:lumOff val="25000"/>
                  </a:schemeClr>
                </a:solidFill>
                <a:latin typeface="Verdana" panose="020B0604030504040204" pitchFamily="34" charset="0"/>
                <a:ea typeface="Verdana" panose="020B0604030504040204" pitchFamily="34" charset="0"/>
                <a:cs typeface="Verdana" panose="020B0604030504040204" pitchFamily="34" charset="0"/>
              </a:rPr>
              <a:t>Davet etme kararı açısından istişareler (AK/Taraflar)</a:t>
            </a:r>
          </a:p>
          <a:p>
            <a:pPr marL="342900" indent="-342900" algn="l" rtl="0">
              <a:buFont typeface="Wingdings" pitchFamily="2" charset="2"/>
              <a:buChar char="§"/>
            </a:pPr>
            <a:r>
              <a:rPr lang="tr" sz="2000" b="1" i="0" u="none" baseline="0">
                <a:solidFill>
                  <a:schemeClr val="tx1">
                    <a:lumMod val="75000"/>
                    <a:lumOff val="25000"/>
                  </a:schemeClr>
                </a:solidFill>
                <a:latin typeface="Verdana" panose="020B0604030504040204" pitchFamily="34" charset="0"/>
                <a:ea typeface="Verdana" panose="020B0604030504040204" pitchFamily="34" charset="0"/>
                <a:cs typeface="Verdana" panose="020B0604030504040204" pitchFamily="34" charset="0"/>
              </a:rPr>
              <a:t>Katılım daveti</a:t>
            </a:r>
            <a:endParaRPr lang="tr" sz="2000" dirty="0">
              <a:solidFill>
                <a:schemeClr val="tx1">
                  <a:lumMod val="75000"/>
                  <a:lumOff val="25000"/>
                </a:schemeClr>
              </a:solidFill>
              <a:latin typeface="Verdana" panose="020B0604030504040204" pitchFamily="34" charset="0"/>
              <a:ea typeface="Verdana" panose="020B0604030504040204" pitchFamily="34" charset="0"/>
              <a:cs typeface="Verdana" panose="020B0604030504040204" pitchFamily="34" charset="0"/>
            </a:endParaRPr>
          </a:p>
        </p:txBody>
      </p:sp>
      <p:sp>
        <p:nvSpPr>
          <p:cNvPr id="11" name="Rectangle 10"/>
          <p:cNvSpPr/>
          <p:nvPr/>
        </p:nvSpPr>
        <p:spPr>
          <a:xfrm>
            <a:off x="4788024" y="2183373"/>
            <a:ext cx="3923431" cy="2246769"/>
          </a:xfrm>
          <a:prstGeom prst="rect">
            <a:avLst/>
          </a:prstGeom>
          <a:ln>
            <a:solidFill>
              <a:schemeClr val="accent1"/>
            </a:solidFill>
          </a:ln>
        </p:spPr>
        <p:txBody>
          <a:bodyPr wrap="square">
            <a:spAutoFit/>
          </a:bodyPr>
          <a:lstStyle/>
          <a:p>
            <a:pPr algn="l" rtl="0"/>
            <a:r>
              <a:rPr lang="tr" sz="2000" b="1" i="0" u="none" baseline="0">
                <a:solidFill>
                  <a:schemeClr val="tx1">
                    <a:lumMod val="75000"/>
                    <a:lumOff val="25000"/>
                  </a:schemeClr>
                </a:solidFill>
                <a:latin typeface="Verdana" panose="020B0604030504040204" pitchFamily="34" charset="0"/>
                <a:ea typeface="Verdana" panose="020B0604030504040204" pitchFamily="34" charset="0"/>
                <a:cs typeface="Verdana" panose="020B0604030504040204" pitchFamily="34" charset="0"/>
              </a:rPr>
              <a:t>2. Aşama: </a:t>
            </a:r>
          </a:p>
          <a:p>
            <a:pPr marL="342900" indent="-342900" algn="l" rtl="0">
              <a:buFont typeface="Wingdings" pitchFamily="2" charset="2"/>
              <a:buChar char="§"/>
            </a:pPr>
            <a:r>
              <a:rPr lang="tr" sz="2000" b="1" i="0" u="none" baseline="0">
                <a:solidFill>
                  <a:schemeClr val="tx1">
                    <a:lumMod val="75000"/>
                    <a:lumOff val="25000"/>
                  </a:schemeClr>
                </a:solidFill>
                <a:latin typeface="Verdana" panose="020B0604030504040204" pitchFamily="34" charset="0"/>
                <a:ea typeface="Verdana" panose="020B0604030504040204" pitchFamily="34" charset="0"/>
                <a:cs typeface="Verdana" panose="020B0604030504040204" pitchFamily="34" charset="0"/>
              </a:rPr>
              <a:t>Yerel prosedür (örneğin ulusal Parlamento kararı)</a:t>
            </a:r>
          </a:p>
          <a:p>
            <a:pPr marL="342900" indent="-342900" algn="l" rtl="0">
              <a:buFont typeface="Wingdings" pitchFamily="2" charset="2"/>
              <a:buChar char="§"/>
            </a:pPr>
            <a:r>
              <a:rPr lang="tr" sz="2000" b="1" i="0" u="none" baseline="0">
                <a:solidFill>
                  <a:schemeClr val="tx1">
                    <a:lumMod val="75000"/>
                    <a:lumOff val="25000"/>
                  </a:schemeClr>
                </a:solidFill>
                <a:latin typeface="Verdana" panose="020B0604030504040204" pitchFamily="34" charset="0"/>
                <a:ea typeface="Verdana" panose="020B0604030504040204" pitchFamily="34" charset="0"/>
                <a:cs typeface="Verdana" panose="020B0604030504040204" pitchFamily="34" charset="0"/>
              </a:rPr>
              <a:t>Katılım belgesinin verilmesi</a:t>
            </a:r>
          </a:p>
        </p:txBody>
      </p:sp>
      <p:sp>
        <p:nvSpPr>
          <p:cNvPr id="17" name="Rectangle 16"/>
          <p:cNvSpPr/>
          <p:nvPr/>
        </p:nvSpPr>
        <p:spPr>
          <a:xfrm>
            <a:off x="-34925" y="6588125"/>
            <a:ext cx="9215438" cy="296863"/>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a:p>
        </p:txBody>
      </p:sp>
      <p:sp>
        <p:nvSpPr>
          <p:cNvPr id="2" name="Rectangle 1">
            <a:extLst>
              <a:ext uri="{FF2B5EF4-FFF2-40B4-BE49-F238E27FC236}">
                <a16:creationId xmlns:a16="http://schemas.microsoft.com/office/drawing/2014/main" id="{658B7C67-531F-42C3-8B12-8C082CC62878}"/>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rtl="0">
              <a:defRPr/>
            </a:pPr>
            <a:r>
              <a:rPr lang="tr" sz="1200" b="1" i="0" u="none" baseline="0">
                <a:solidFill>
                  <a:srgbClr val="FFFFFF"/>
                </a:solidFill>
                <a:latin typeface="Verdana" charset="0"/>
                <a:cs typeface="Verdana" charset="0"/>
              </a:rPr>
              <a:t>www.coe.int/cybercrime</a:t>
            </a:r>
            <a:endParaRPr lang="tr" sz="1200" dirty="0"/>
          </a:p>
        </p:txBody>
      </p:sp>
    </p:spTree>
    <p:extLst>
      <p:ext uri="{BB962C8B-B14F-4D97-AF65-F5344CB8AC3E}">
        <p14:creationId xmlns:p14="http://schemas.microsoft.com/office/powerpoint/2010/main" val="25692679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36513" y="-26988"/>
            <a:ext cx="918051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a:p>
        </p:txBody>
      </p:sp>
      <p:pic>
        <p:nvPicPr>
          <p:cNvPr id="67587" name="Picture 4"/>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36513" y="-26988"/>
            <a:ext cx="1322388"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7585"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tr"/>
          </a:p>
        </p:txBody>
      </p:sp>
      <p:sp>
        <p:nvSpPr>
          <p:cNvPr id="67590" name="TextBox 7"/>
          <p:cNvSpPr txBox="1">
            <a:spLocks noChangeArrowheads="1"/>
          </p:cNvSpPr>
          <p:nvPr/>
        </p:nvSpPr>
        <p:spPr bwMode="auto">
          <a:xfrm>
            <a:off x="1403350" y="188640"/>
            <a:ext cx="763270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3200" b="0" i="0" u="none" baseline="0">
                <a:solidFill>
                  <a:schemeClr val="bg1"/>
                </a:solidFill>
                <a:latin typeface="Verdana" charset="0"/>
                <a:cs typeface="Verdana" charset="0"/>
              </a:rPr>
              <a:t>Budapeşte Sözleşmesi ile bağlantılar</a:t>
            </a:r>
            <a:endParaRPr lang="tr" sz="1800" dirty="0">
              <a:solidFill>
                <a:schemeClr val="bg1"/>
              </a:solidFill>
              <a:latin typeface="Verdana" charset="0"/>
              <a:cs typeface="Verdana" charset="0"/>
            </a:endParaRPr>
          </a:p>
        </p:txBody>
      </p:sp>
      <p:sp>
        <p:nvSpPr>
          <p:cNvPr id="14" name="TextBox 13">
            <a:extLst>
              <a:ext uri="{FF2B5EF4-FFF2-40B4-BE49-F238E27FC236}">
                <a16:creationId xmlns:a16="http://schemas.microsoft.com/office/drawing/2014/main" id="{71872171-5E0B-4291-A3DD-E732D7508F50}"/>
              </a:ext>
            </a:extLst>
          </p:cNvPr>
          <p:cNvSpPr txBox="1"/>
          <p:nvPr/>
        </p:nvSpPr>
        <p:spPr>
          <a:xfrm>
            <a:off x="503128" y="1352962"/>
            <a:ext cx="8461360" cy="830997"/>
          </a:xfrm>
          <a:prstGeom prst="rect">
            <a:avLst/>
          </a:prstGeom>
          <a:noFill/>
        </p:spPr>
        <p:txBody>
          <a:bodyPr wrap="square" rtlCol="0">
            <a:spAutoFit/>
          </a:bodyPr>
          <a:lstStyle/>
          <a:p>
            <a:pPr algn="l" rtl="0"/>
            <a:r>
              <a:rPr lang="tr" sz="2400" b="1" i="0" u="none" baseline="0">
                <a:solidFill>
                  <a:schemeClr val="tx2"/>
                </a:solidFill>
                <a:latin typeface="Verdana" panose="020B0604030504040204" pitchFamily="34" charset="0"/>
                <a:ea typeface="Verdana" panose="020B0604030504040204" pitchFamily="34" charset="0"/>
                <a:cs typeface="Verdana" panose="020B0604030504040204" pitchFamily="34" charset="0"/>
              </a:rPr>
              <a:t>Budapeşte Sözleşmesi ile </a:t>
            </a:r>
          </a:p>
          <a:p>
            <a:pPr algn="l" rtl="0"/>
            <a:r>
              <a:rPr lang="tr" sz="2400" b="1" i="0" u="none" baseline="0">
                <a:solidFill>
                  <a:schemeClr val="tx2"/>
                </a:solidFill>
                <a:latin typeface="Verdana" panose="020B0604030504040204" pitchFamily="34" charset="0"/>
                <a:ea typeface="Verdana" panose="020B0604030504040204" pitchFamily="34" charset="0"/>
                <a:cs typeface="Verdana" panose="020B0604030504040204" pitchFamily="34" charset="0"/>
              </a:rPr>
              <a:t>uyumlu maddi ceza hukuku</a:t>
            </a:r>
            <a:endParaRPr lang="tr" sz="2400" b="1" dirty="0">
              <a:solidFill>
                <a:schemeClr val="tx2"/>
              </a:solidFill>
              <a:latin typeface="Verdana" panose="020B0604030504040204" pitchFamily="34" charset="0"/>
              <a:ea typeface="Verdana" panose="020B0604030504040204" pitchFamily="34" charset="0"/>
              <a:cs typeface="Verdana" panose="020B0604030504040204" pitchFamily="34" charset="0"/>
            </a:endParaRPr>
          </a:p>
        </p:txBody>
      </p:sp>
      <p:graphicFrame>
        <p:nvGraphicFramePr>
          <p:cNvPr id="13" name="Table 12">
            <a:extLst>
              <a:ext uri="{FF2B5EF4-FFF2-40B4-BE49-F238E27FC236}">
                <a16:creationId xmlns:a16="http://schemas.microsoft.com/office/drawing/2014/main" id="{F3ADBFFC-BD40-49F9-B237-21408C8E7C18}"/>
              </a:ext>
            </a:extLst>
          </p:cNvPr>
          <p:cNvGraphicFramePr>
            <a:graphicFrameLocks noGrp="1"/>
          </p:cNvGraphicFramePr>
          <p:nvPr/>
        </p:nvGraphicFramePr>
        <p:xfrm>
          <a:off x="323528" y="2663160"/>
          <a:ext cx="8320113" cy="3034725"/>
        </p:xfrm>
        <a:graphic>
          <a:graphicData uri="http://schemas.openxmlformats.org/drawingml/2006/table">
            <a:tbl>
              <a:tblPr firstRow="1" firstCol="1" bandRow="1">
                <a:tableStyleId>{5C22544A-7EE6-4342-B048-85BDC9FD1C3A}</a:tableStyleId>
              </a:tblPr>
              <a:tblGrid>
                <a:gridCol w="2088232">
                  <a:extLst>
                    <a:ext uri="{9D8B030D-6E8A-4147-A177-3AD203B41FA5}">
                      <a16:colId xmlns:a16="http://schemas.microsoft.com/office/drawing/2014/main" val="3578159110"/>
                    </a:ext>
                  </a:extLst>
                </a:gridCol>
                <a:gridCol w="936104">
                  <a:extLst>
                    <a:ext uri="{9D8B030D-6E8A-4147-A177-3AD203B41FA5}">
                      <a16:colId xmlns:a16="http://schemas.microsoft.com/office/drawing/2014/main" val="2958008849"/>
                    </a:ext>
                  </a:extLst>
                </a:gridCol>
                <a:gridCol w="987149">
                  <a:extLst>
                    <a:ext uri="{9D8B030D-6E8A-4147-A177-3AD203B41FA5}">
                      <a16:colId xmlns:a16="http://schemas.microsoft.com/office/drawing/2014/main" val="3830085833"/>
                    </a:ext>
                  </a:extLst>
                </a:gridCol>
                <a:gridCol w="1262874">
                  <a:extLst>
                    <a:ext uri="{9D8B030D-6E8A-4147-A177-3AD203B41FA5}">
                      <a16:colId xmlns:a16="http://schemas.microsoft.com/office/drawing/2014/main" val="897791399"/>
                    </a:ext>
                  </a:extLst>
                </a:gridCol>
                <a:gridCol w="1560021">
                  <a:extLst>
                    <a:ext uri="{9D8B030D-6E8A-4147-A177-3AD203B41FA5}">
                      <a16:colId xmlns:a16="http://schemas.microsoft.com/office/drawing/2014/main" val="1068517895"/>
                    </a:ext>
                  </a:extLst>
                </a:gridCol>
                <a:gridCol w="1485733">
                  <a:extLst>
                    <a:ext uri="{9D8B030D-6E8A-4147-A177-3AD203B41FA5}">
                      <a16:colId xmlns:a16="http://schemas.microsoft.com/office/drawing/2014/main" val="3878177491"/>
                    </a:ext>
                  </a:extLst>
                </a:gridCol>
              </a:tblGrid>
              <a:tr h="537147">
                <a:tc>
                  <a:txBody>
                    <a:bodyPr/>
                    <a:lstStyle/>
                    <a:p>
                      <a:pPr algn="l" rtl="0">
                        <a:lnSpc>
                          <a:spcPct val="100000"/>
                        </a:lnSpc>
                      </a:pPr>
                      <a:endParaRPr lang="tr" sz="2400" b="1" dirty="0">
                        <a:effectLst/>
                        <a:latin typeface="Arial Narrow" panose="020B0606020202030204" pitchFamily="34" charset="0"/>
                        <a:cs typeface="Times New Roman" panose="02020603050405020304" pitchFamily="18" charset="0"/>
                      </a:endParaRPr>
                    </a:p>
                  </a:txBody>
                  <a:tcPr marL="68580" marR="68580" marT="0" marB="0" anchor="b">
                    <a:solidFill>
                      <a:srgbClr val="326496"/>
                    </a:solidFill>
                  </a:tcPr>
                </a:tc>
                <a:tc>
                  <a:txBody>
                    <a:bodyPr/>
                    <a:lstStyle/>
                    <a:p>
                      <a:pPr algn="l" rtl="0">
                        <a:lnSpc>
                          <a:spcPct val="100000"/>
                        </a:lnSpc>
                        <a:spcAft>
                          <a:spcPts val="0"/>
                        </a:spcAft>
                      </a:pPr>
                      <a:r>
                        <a:rPr lang="tr" sz="1600" b="1" i="0" u="none" baseline="0">
                          <a:effectLst/>
                          <a:latin typeface="Verdana" panose="020B0604030504040204" pitchFamily="34" charset="0"/>
                          <a:ea typeface="Verdana" panose="020B0604030504040204" pitchFamily="34" charset="0"/>
                          <a:cs typeface="Verdana" panose="020B0604030504040204" pitchFamily="34" charset="0"/>
                        </a:rPr>
                        <a:t>Devletler</a:t>
                      </a:r>
                    </a:p>
                  </a:txBody>
                  <a:tcPr marL="68580" marR="68580" marT="0" marB="0">
                    <a:solidFill>
                      <a:srgbClr val="326496"/>
                    </a:solidFill>
                  </a:tcPr>
                </a:tc>
                <a:tc gridSpan="2">
                  <a:txBody>
                    <a:bodyPr/>
                    <a:lstStyle/>
                    <a:p>
                      <a:pPr algn="ctr" rtl="0">
                        <a:lnSpc>
                          <a:spcPct val="100000"/>
                        </a:lnSpc>
                        <a:spcAft>
                          <a:spcPts val="0"/>
                        </a:spcAft>
                      </a:pPr>
                      <a:r>
                        <a:rPr lang="tr" sz="1600" b="1" i="0" u="none" baseline="0">
                          <a:effectLst/>
                          <a:latin typeface="Verdana" panose="020B0604030504040204" pitchFamily="34" charset="0"/>
                          <a:ea typeface="Verdana" panose="020B0604030504040204" pitchFamily="34" charset="0"/>
                          <a:cs typeface="Verdana" panose="020B0604030504040204" pitchFamily="34" charset="0"/>
                        </a:rPr>
                        <a:t>Ocak 2013'e kadar </a:t>
                      </a:r>
                    </a:p>
                    <a:p>
                      <a:pPr algn="ctr" rtl="0">
                        <a:lnSpc>
                          <a:spcPct val="100000"/>
                        </a:lnSpc>
                        <a:spcAft>
                          <a:spcPts val="0"/>
                        </a:spcAft>
                      </a:pPr>
                      <a:r>
                        <a:rPr lang="tr" sz="1600" b="1" i="0" u="none" baseline="0">
                          <a:effectLst/>
                          <a:latin typeface="Verdana" panose="020B0604030504040204" pitchFamily="34" charset="0"/>
                          <a:ea typeface="Verdana" panose="020B0604030504040204" pitchFamily="34" charset="0"/>
                          <a:cs typeface="Verdana" panose="020B0604030504040204" pitchFamily="34" charset="0"/>
                        </a:rPr>
                        <a:t>büyük oranda kullanımda</a:t>
                      </a:r>
                    </a:p>
                  </a:txBody>
                  <a:tcPr marL="68580" marR="68580" marT="0" marB="0">
                    <a:solidFill>
                      <a:srgbClr val="326496"/>
                    </a:solidFill>
                  </a:tcPr>
                </a:tc>
                <a:tc hMerge="1">
                  <a:txBody>
                    <a:bodyPr/>
                    <a:lstStyle/>
                    <a:p>
                      <a:endParaRPr lang="tr"/>
                    </a:p>
                  </a:txBody>
                  <a:tcPr/>
                </a:tc>
                <a:tc gridSpan="2">
                  <a:txBody>
                    <a:bodyPr/>
                    <a:lstStyle/>
                    <a:p>
                      <a:pPr algn="ctr" rtl="0">
                        <a:lnSpc>
                          <a:spcPct val="100000"/>
                        </a:lnSpc>
                        <a:spcAft>
                          <a:spcPts val="0"/>
                        </a:spcAft>
                      </a:pPr>
                      <a:r>
                        <a:rPr lang="tr" sz="1600" b="1" i="0" u="none" baseline="0">
                          <a:effectLst/>
                          <a:latin typeface="Verdana" panose="020B0604030504040204" pitchFamily="34" charset="0"/>
                          <a:ea typeface="Verdana" panose="020B0604030504040204" pitchFamily="34" charset="0"/>
                          <a:cs typeface="Verdana" panose="020B0604030504040204" pitchFamily="34" charset="0"/>
                        </a:rPr>
                        <a:t>Mayıs 2020'ye kadar </a:t>
                      </a:r>
                    </a:p>
                    <a:p>
                      <a:pPr algn="ctr" rtl="0">
                        <a:lnSpc>
                          <a:spcPct val="100000"/>
                        </a:lnSpc>
                        <a:spcAft>
                          <a:spcPts val="0"/>
                        </a:spcAft>
                      </a:pPr>
                      <a:r>
                        <a:rPr lang="tr" sz="1600" b="1" i="0" u="none" baseline="0">
                          <a:effectLst/>
                          <a:latin typeface="Verdana" panose="020B0604030504040204" pitchFamily="34" charset="0"/>
                          <a:ea typeface="Verdana" panose="020B0604030504040204" pitchFamily="34" charset="0"/>
                          <a:cs typeface="Verdana" panose="020B0604030504040204" pitchFamily="34" charset="0"/>
                        </a:rPr>
                        <a:t>büyük oranda kullanımda</a:t>
                      </a:r>
                    </a:p>
                  </a:txBody>
                  <a:tcPr marL="68580" marR="68580" marT="0" marB="0">
                    <a:solidFill>
                      <a:srgbClr val="326496"/>
                    </a:solidFill>
                  </a:tcPr>
                </a:tc>
                <a:tc hMerge="1">
                  <a:txBody>
                    <a:bodyPr/>
                    <a:lstStyle/>
                    <a:p>
                      <a:endParaRPr lang="tr"/>
                    </a:p>
                  </a:txBody>
                  <a:tcPr/>
                </a:tc>
                <a:extLst>
                  <a:ext uri="{0D108BD9-81ED-4DB2-BD59-A6C34878D82A}">
                    <a16:rowId xmlns:a16="http://schemas.microsoft.com/office/drawing/2014/main" val="2122549328"/>
                  </a:ext>
                </a:extLst>
              </a:tr>
              <a:tr h="302145">
                <a:tc>
                  <a:txBody>
                    <a:bodyPr/>
                    <a:lstStyle/>
                    <a:p>
                      <a:pPr algn="just" rtl="0">
                        <a:lnSpc>
                          <a:spcPct val="100000"/>
                        </a:lnSpc>
                        <a:spcAft>
                          <a:spcPts val="0"/>
                        </a:spcAft>
                      </a:pPr>
                      <a:r>
                        <a:rPr lang="tr" sz="1800" b="1" i="0" u="none" baseline="0">
                          <a:solidFill>
                            <a:schemeClr val="bg1"/>
                          </a:solidFill>
                          <a:effectLst/>
                          <a:latin typeface="Verdana" panose="020B0604030504040204" pitchFamily="34" charset="0"/>
                          <a:ea typeface="Verdana" panose="020B0604030504040204" pitchFamily="34" charset="0"/>
                          <a:cs typeface="Verdana" panose="020B0604030504040204" pitchFamily="34" charset="0"/>
                        </a:rPr>
                        <a:t>Tüm Afrika</a:t>
                      </a:r>
                    </a:p>
                  </a:txBody>
                  <a:tcPr marL="68580" marR="68580" marT="0" marB="0" anchor="b">
                    <a:solidFill>
                      <a:srgbClr val="326496"/>
                    </a:solidFill>
                  </a:tcPr>
                </a:tc>
                <a:tc>
                  <a:txBody>
                    <a:bodyPr/>
                    <a:lstStyle/>
                    <a:p>
                      <a:pPr algn="r" rtl="0">
                        <a:lnSpc>
                          <a:spcPct val="100000"/>
                        </a:lnSpc>
                        <a:spcAft>
                          <a:spcPts val="0"/>
                        </a:spcAft>
                      </a:pPr>
                      <a:r>
                        <a:rPr lang="tr" sz="1800" b="1" i="0" u="none" baseline="0">
                          <a:effectLst/>
                          <a:latin typeface="Verdana" panose="020B0604030504040204" pitchFamily="34" charset="0"/>
                          <a:ea typeface="Verdana" panose="020B0604030504040204" pitchFamily="34" charset="0"/>
                          <a:cs typeface="Verdana" panose="020B0604030504040204" pitchFamily="34" charset="0"/>
                        </a:rPr>
                        <a:t>54</a:t>
                      </a:r>
                    </a:p>
                  </a:txBody>
                  <a:tcPr marL="68580" marR="68580" marT="0" marB="0" anchor="b">
                    <a:noFill/>
                  </a:tcPr>
                </a:tc>
                <a:tc>
                  <a:txBody>
                    <a:bodyPr/>
                    <a:lstStyle/>
                    <a:p>
                      <a:pPr algn="r" rtl="0">
                        <a:lnSpc>
                          <a:spcPct val="100000"/>
                        </a:lnSpc>
                        <a:spcAft>
                          <a:spcPts val="0"/>
                        </a:spcAft>
                      </a:pPr>
                      <a:r>
                        <a:rPr lang="tr" sz="1800" b="1" i="0" u="none" baseline="0">
                          <a:effectLst/>
                          <a:latin typeface="Verdana" panose="020B0604030504040204" pitchFamily="34" charset="0"/>
                          <a:ea typeface="Verdana" panose="020B0604030504040204" pitchFamily="34" charset="0"/>
                          <a:cs typeface="Verdana" panose="020B0604030504040204" pitchFamily="34" charset="0"/>
                        </a:rPr>
                        <a:t>6</a:t>
                      </a:r>
                    </a:p>
                  </a:txBody>
                  <a:tcPr marL="68580" marR="68580" marT="0" marB="0" anchor="b">
                    <a:noFill/>
                  </a:tcPr>
                </a:tc>
                <a:tc>
                  <a:txBody>
                    <a:bodyPr/>
                    <a:lstStyle/>
                    <a:p>
                      <a:pPr algn="r" rtl="0">
                        <a:lnSpc>
                          <a:spcPct val="100000"/>
                        </a:lnSpc>
                        <a:spcAft>
                          <a:spcPts val="0"/>
                        </a:spcAft>
                      </a:pPr>
                      <a:r>
                        <a:rPr lang="tr" sz="1800" b="1" i="0" u="none" baseline="0">
                          <a:effectLst/>
                          <a:latin typeface="Verdana" panose="020B0604030504040204" pitchFamily="34" charset="0"/>
                          <a:ea typeface="Verdana" panose="020B0604030504040204" pitchFamily="34" charset="0"/>
                          <a:cs typeface="Verdana" panose="020B0604030504040204" pitchFamily="34" charset="0"/>
                        </a:rPr>
                        <a:t>%11</a:t>
                      </a:r>
                    </a:p>
                  </a:txBody>
                  <a:tcPr marL="68580" marR="68580" marT="0" marB="0" anchor="b">
                    <a:noFill/>
                  </a:tcPr>
                </a:tc>
                <a:tc>
                  <a:txBody>
                    <a:bodyPr/>
                    <a:lstStyle/>
                    <a:p>
                      <a:pPr algn="r" rtl="0">
                        <a:lnSpc>
                          <a:spcPct val="100000"/>
                        </a:lnSpc>
                        <a:spcAft>
                          <a:spcPts val="0"/>
                        </a:spcAft>
                      </a:pPr>
                      <a:r>
                        <a:rPr lang="tr" sz="1800" b="1" i="0" u="none" baseline="0">
                          <a:effectLst/>
                          <a:latin typeface="Verdana" panose="020B0604030504040204" pitchFamily="34" charset="0"/>
                          <a:ea typeface="Verdana" panose="020B0604030504040204" pitchFamily="34" charset="0"/>
                          <a:cs typeface="Verdana" panose="020B0604030504040204" pitchFamily="34" charset="0"/>
                        </a:rPr>
                        <a:t>18</a:t>
                      </a:r>
                    </a:p>
                  </a:txBody>
                  <a:tcPr marL="68580" marR="68580" marT="0" marB="0" anchor="b">
                    <a:noFill/>
                  </a:tcPr>
                </a:tc>
                <a:tc>
                  <a:txBody>
                    <a:bodyPr/>
                    <a:lstStyle/>
                    <a:p>
                      <a:pPr algn="r" rtl="0">
                        <a:lnSpc>
                          <a:spcPct val="100000"/>
                        </a:lnSpc>
                        <a:spcAft>
                          <a:spcPts val="0"/>
                        </a:spcAft>
                      </a:pPr>
                      <a:r>
                        <a:rPr lang="tr" sz="1800" b="1" i="0" u="none" baseline="0">
                          <a:effectLst/>
                          <a:latin typeface="Verdana" panose="020B0604030504040204" pitchFamily="34" charset="0"/>
                          <a:ea typeface="Verdana" panose="020B0604030504040204" pitchFamily="34" charset="0"/>
                          <a:cs typeface="Verdana" panose="020B0604030504040204" pitchFamily="34" charset="0"/>
                        </a:rPr>
                        <a:t>%33</a:t>
                      </a:r>
                    </a:p>
                  </a:txBody>
                  <a:tcPr marL="68580" marR="68580" marT="0" marB="0" anchor="b">
                    <a:noFill/>
                  </a:tcPr>
                </a:tc>
                <a:extLst>
                  <a:ext uri="{0D108BD9-81ED-4DB2-BD59-A6C34878D82A}">
                    <a16:rowId xmlns:a16="http://schemas.microsoft.com/office/drawing/2014/main" val="2041422289"/>
                  </a:ext>
                </a:extLst>
              </a:tr>
              <a:tr h="302145">
                <a:tc>
                  <a:txBody>
                    <a:bodyPr/>
                    <a:lstStyle/>
                    <a:p>
                      <a:pPr algn="just" rtl="0">
                        <a:lnSpc>
                          <a:spcPct val="100000"/>
                        </a:lnSpc>
                        <a:spcAft>
                          <a:spcPts val="0"/>
                        </a:spcAft>
                      </a:pPr>
                      <a:r>
                        <a:rPr lang="tr" sz="1800" b="1" i="0" u="none" baseline="0">
                          <a:solidFill>
                            <a:schemeClr val="bg1"/>
                          </a:solidFill>
                          <a:effectLst/>
                          <a:latin typeface="Verdana" panose="020B0604030504040204" pitchFamily="34" charset="0"/>
                          <a:ea typeface="Verdana" panose="020B0604030504040204" pitchFamily="34" charset="0"/>
                          <a:cs typeface="Verdana" panose="020B0604030504040204" pitchFamily="34" charset="0"/>
                        </a:rPr>
                        <a:t>Tüm Amerika</a:t>
                      </a:r>
                    </a:p>
                  </a:txBody>
                  <a:tcPr marL="68580" marR="68580" marT="0" marB="0" anchor="b">
                    <a:solidFill>
                      <a:srgbClr val="326496"/>
                    </a:solidFill>
                  </a:tcPr>
                </a:tc>
                <a:tc>
                  <a:txBody>
                    <a:bodyPr/>
                    <a:lstStyle/>
                    <a:p>
                      <a:pPr algn="r" rtl="0">
                        <a:lnSpc>
                          <a:spcPct val="100000"/>
                        </a:lnSpc>
                        <a:spcAft>
                          <a:spcPts val="0"/>
                        </a:spcAft>
                      </a:pPr>
                      <a:r>
                        <a:rPr lang="tr" sz="1800" b="1" i="0" u="none" baseline="0">
                          <a:effectLst/>
                          <a:latin typeface="Verdana" panose="020B0604030504040204" pitchFamily="34" charset="0"/>
                          <a:ea typeface="Verdana" panose="020B0604030504040204" pitchFamily="34" charset="0"/>
                          <a:cs typeface="Verdana" panose="020B0604030504040204" pitchFamily="34" charset="0"/>
                        </a:rPr>
                        <a:t>35</a:t>
                      </a:r>
                    </a:p>
                  </a:txBody>
                  <a:tcPr marL="68580" marR="68580" marT="0" marB="0" anchor="b">
                    <a:solidFill>
                      <a:schemeClr val="accent1">
                        <a:lumMod val="20000"/>
                        <a:lumOff val="80000"/>
                      </a:schemeClr>
                    </a:solidFill>
                  </a:tcPr>
                </a:tc>
                <a:tc>
                  <a:txBody>
                    <a:bodyPr/>
                    <a:lstStyle/>
                    <a:p>
                      <a:pPr algn="r" rtl="0">
                        <a:lnSpc>
                          <a:spcPct val="100000"/>
                        </a:lnSpc>
                        <a:spcAft>
                          <a:spcPts val="0"/>
                        </a:spcAft>
                      </a:pPr>
                      <a:r>
                        <a:rPr lang="tr" sz="1800" b="1" i="0" u="none" baseline="0">
                          <a:effectLst/>
                          <a:latin typeface="Verdana" panose="020B0604030504040204" pitchFamily="34" charset="0"/>
                          <a:ea typeface="Verdana" panose="020B0604030504040204" pitchFamily="34" charset="0"/>
                          <a:cs typeface="Verdana" panose="020B0604030504040204" pitchFamily="34" charset="0"/>
                        </a:rPr>
                        <a:t>10</a:t>
                      </a:r>
                    </a:p>
                  </a:txBody>
                  <a:tcPr marL="68580" marR="68580" marT="0" marB="0" anchor="b">
                    <a:solidFill>
                      <a:schemeClr val="accent1">
                        <a:lumMod val="20000"/>
                        <a:lumOff val="80000"/>
                      </a:schemeClr>
                    </a:solidFill>
                  </a:tcPr>
                </a:tc>
                <a:tc>
                  <a:txBody>
                    <a:bodyPr/>
                    <a:lstStyle/>
                    <a:p>
                      <a:pPr algn="r" rtl="0">
                        <a:lnSpc>
                          <a:spcPct val="100000"/>
                        </a:lnSpc>
                        <a:spcAft>
                          <a:spcPts val="0"/>
                        </a:spcAft>
                      </a:pPr>
                      <a:r>
                        <a:rPr lang="tr" sz="1800" b="1" i="0" u="none" baseline="0">
                          <a:effectLst/>
                          <a:latin typeface="Verdana" panose="020B0604030504040204" pitchFamily="34" charset="0"/>
                          <a:ea typeface="Verdana" panose="020B0604030504040204" pitchFamily="34" charset="0"/>
                          <a:cs typeface="Verdana" panose="020B0604030504040204" pitchFamily="34" charset="0"/>
                        </a:rPr>
                        <a:t>%29</a:t>
                      </a:r>
                    </a:p>
                  </a:txBody>
                  <a:tcPr marL="68580" marR="68580" marT="0" marB="0" anchor="b">
                    <a:solidFill>
                      <a:schemeClr val="accent1">
                        <a:lumMod val="20000"/>
                        <a:lumOff val="80000"/>
                      </a:schemeClr>
                    </a:solidFill>
                  </a:tcPr>
                </a:tc>
                <a:tc>
                  <a:txBody>
                    <a:bodyPr/>
                    <a:lstStyle/>
                    <a:p>
                      <a:pPr algn="r" rtl="0">
                        <a:lnSpc>
                          <a:spcPct val="100000"/>
                        </a:lnSpc>
                        <a:spcAft>
                          <a:spcPts val="0"/>
                        </a:spcAft>
                      </a:pPr>
                      <a:r>
                        <a:rPr lang="tr" sz="1800" b="1" i="0" u="none" baseline="0">
                          <a:effectLst/>
                          <a:latin typeface="Verdana" panose="020B0604030504040204" pitchFamily="34" charset="0"/>
                          <a:ea typeface="Verdana" panose="020B0604030504040204" pitchFamily="34" charset="0"/>
                          <a:cs typeface="Verdana" panose="020B0604030504040204" pitchFamily="34" charset="0"/>
                        </a:rPr>
                        <a:t>15</a:t>
                      </a:r>
                    </a:p>
                  </a:txBody>
                  <a:tcPr marL="68580" marR="68580" marT="0" marB="0" anchor="b">
                    <a:solidFill>
                      <a:schemeClr val="accent1">
                        <a:lumMod val="20000"/>
                        <a:lumOff val="80000"/>
                      </a:schemeClr>
                    </a:solidFill>
                  </a:tcPr>
                </a:tc>
                <a:tc>
                  <a:txBody>
                    <a:bodyPr/>
                    <a:lstStyle/>
                    <a:p>
                      <a:pPr algn="r" rtl="0">
                        <a:lnSpc>
                          <a:spcPct val="100000"/>
                        </a:lnSpc>
                        <a:spcAft>
                          <a:spcPts val="0"/>
                        </a:spcAft>
                      </a:pPr>
                      <a:r>
                        <a:rPr lang="tr" sz="1800" b="1" i="0" u="none" baseline="0">
                          <a:effectLst/>
                          <a:latin typeface="Verdana" panose="020B0604030504040204" pitchFamily="34" charset="0"/>
                          <a:ea typeface="Verdana" panose="020B0604030504040204" pitchFamily="34" charset="0"/>
                          <a:cs typeface="Verdana" panose="020B0604030504040204" pitchFamily="34" charset="0"/>
                        </a:rPr>
                        <a:t>%43</a:t>
                      </a:r>
                    </a:p>
                  </a:txBody>
                  <a:tcPr marL="68580" marR="68580" marT="0" marB="0" anchor="b">
                    <a:solidFill>
                      <a:schemeClr val="accent1">
                        <a:lumMod val="20000"/>
                        <a:lumOff val="80000"/>
                      </a:schemeClr>
                    </a:solidFill>
                  </a:tcPr>
                </a:tc>
                <a:extLst>
                  <a:ext uri="{0D108BD9-81ED-4DB2-BD59-A6C34878D82A}">
                    <a16:rowId xmlns:a16="http://schemas.microsoft.com/office/drawing/2014/main" val="1661776069"/>
                  </a:ext>
                </a:extLst>
              </a:tr>
              <a:tr h="302145">
                <a:tc>
                  <a:txBody>
                    <a:bodyPr/>
                    <a:lstStyle/>
                    <a:p>
                      <a:pPr algn="just" rtl="0">
                        <a:lnSpc>
                          <a:spcPct val="100000"/>
                        </a:lnSpc>
                        <a:spcAft>
                          <a:spcPts val="0"/>
                        </a:spcAft>
                      </a:pPr>
                      <a:r>
                        <a:rPr lang="tr" sz="1800" b="1" i="0" u="none" baseline="0">
                          <a:solidFill>
                            <a:schemeClr val="bg1"/>
                          </a:solidFill>
                          <a:effectLst/>
                          <a:latin typeface="Verdana" panose="020B0604030504040204" pitchFamily="34" charset="0"/>
                          <a:ea typeface="Verdana" panose="020B0604030504040204" pitchFamily="34" charset="0"/>
                          <a:cs typeface="Verdana" panose="020B0604030504040204" pitchFamily="34" charset="0"/>
                        </a:rPr>
                        <a:t>Tüm Asya</a:t>
                      </a:r>
                    </a:p>
                  </a:txBody>
                  <a:tcPr marL="68580" marR="68580" marT="0" marB="0" anchor="b">
                    <a:solidFill>
                      <a:srgbClr val="326496"/>
                    </a:solidFill>
                  </a:tcPr>
                </a:tc>
                <a:tc>
                  <a:txBody>
                    <a:bodyPr/>
                    <a:lstStyle/>
                    <a:p>
                      <a:pPr algn="r" rtl="0">
                        <a:lnSpc>
                          <a:spcPct val="100000"/>
                        </a:lnSpc>
                        <a:spcAft>
                          <a:spcPts val="0"/>
                        </a:spcAft>
                      </a:pPr>
                      <a:r>
                        <a:rPr lang="tr" sz="1800" b="1" i="0" u="none" baseline="0">
                          <a:effectLst/>
                          <a:latin typeface="Verdana" panose="020B0604030504040204" pitchFamily="34" charset="0"/>
                          <a:ea typeface="Verdana" panose="020B0604030504040204" pitchFamily="34" charset="0"/>
                          <a:cs typeface="Verdana" panose="020B0604030504040204" pitchFamily="34" charset="0"/>
                        </a:rPr>
                        <a:t>42</a:t>
                      </a:r>
                    </a:p>
                  </a:txBody>
                  <a:tcPr marL="68580" marR="68580" marT="0" marB="0" anchor="b">
                    <a:noFill/>
                  </a:tcPr>
                </a:tc>
                <a:tc>
                  <a:txBody>
                    <a:bodyPr/>
                    <a:lstStyle/>
                    <a:p>
                      <a:pPr algn="r" rtl="0">
                        <a:lnSpc>
                          <a:spcPct val="100000"/>
                        </a:lnSpc>
                        <a:spcAft>
                          <a:spcPts val="0"/>
                        </a:spcAft>
                      </a:pPr>
                      <a:r>
                        <a:rPr lang="tr" sz="1800" b="1" i="0" u="none" baseline="0">
                          <a:effectLst/>
                          <a:latin typeface="Verdana" panose="020B0604030504040204" pitchFamily="34" charset="0"/>
                          <a:ea typeface="Verdana" panose="020B0604030504040204" pitchFamily="34" charset="0"/>
                          <a:cs typeface="Verdana" panose="020B0604030504040204" pitchFamily="34" charset="0"/>
                        </a:rPr>
                        <a:t>13</a:t>
                      </a:r>
                    </a:p>
                  </a:txBody>
                  <a:tcPr marL="68580" marR="68580" marT="0" marB="0" anchor="b">
                    <a:noFill/>
                  </a:tcPr>
                </a:tc>
                <a:tc>
                  <a:txBody>
                    <a:bodyPr/>
                    <a:lstStyle/>
                    <a:p>
                      <a:pPr algn="r" rtl="0">
                        <a:lnSpc>
                          <a:spcPct val="100000"/>
                        </a:lnSpc>
                        <a:spcAft>
                          <a:spcPts val="0"/>
                        </a:spcAft>
                      </a:pPr>
                      <a:r>
                        <a:rPr lang="tr" sz="1800" b="1" i="0" u="none" baseline="0">
                          <a:effectLst/>
                          <a:latin typeface="Verdana" panose="020B0604030504040204" pitchFamily="34" charset="0"/>
                          <a:ea typeface="Verdana" panose="020B0604030504040204" pitchFamily="34" charset="0"/>
                          <a:cs typeface="Verdana" panose="020B0604030504040204" pitchFamily="34" charset="0"/>
                        </a:rPr>
                        <a:t>%31</a:t>
                      </a:r>
                    </a:p>
                  </a:txBody>
                  <a:tcPr marL="68580" marR="68580" marT="0" marB="0" anchor="b">
                    <a:noFill/>
                  </a:tcPr>
                </a:tc>
                <a:tc>
                  <a:txBody>
                    <a:bodyPr/>
                    <a:lstStyle/>
                    <a:p>
                      <a:pPr algn="r" rtl="0">
                        <a:lnSpc>
                          <a:spcPct val="100000"/>
                        </a:lnSpc>
                        <a:spcAft>
                          <a:spcPts val="0"/>
                        </a:spcAft>
                      </a:pPr>
                      <a:r>
                        <a:rPr lang="tr" sz="1800" b="1" i="0" u="none" baseline="0">
                          <a:effectLst/>
                          <a:latin typeface="Verdana" panose="020B0604030504040204" pitchFamily="34" charset="0"/>
                          <a:ea typeface="Verdana" panose="020B0604030504040204" pitchFamily="34" charset="0"/>
                          <a:cs typeface="Verdana" panose="020B0604030504040204" pitchFamily="34" charset="0"/>
                        </a:rPr>
                        <a:t>18</a:t>
                      </a:r>
                    </a:p>
                  </a:txBody>
                  <a:tcPr marL="68580" marR="68580" marT="0" marB="0" anchor="b">
                    <a:noFill/>
                  </a:tcPr>
                </a:tc>
                <a:tc>
                  <a:txBody>
                    <a:bodyPr/>
                    <a:lstStyle/>
                    <a:p>
                      <a:pPr algn="r" rtl="0">
                        <a:lnSpc>
                          <a:spcPct val="100000"/>
                        </a:lnSpc>
                        <a:spcAft>
                          <a:spcPts val="0"/>
                        </a:spcAft>
                      </a:pPr>
                      <a:r>
                        <a:rPr lang="tr" sz="1800" b="1" i="0" u="none" baseline="0">
                          <a:effectLst/>
                          <a:latin typeface="Verdana" panose="020B0604030504040204" pitchFamily="34" charset="0"/>
                          <a:ea typeface="Verdana" panose="020B0604030504040204" pitchFamily="34" charset="0"/>
                          <a:cs typeface="Verdana" panose="020B0604030504040204" pitchFamily="34" charset="0"/>
                        </a:rPr>
                        <a:t>%43</a:t>
                      </a:r>
                    </a:p>
                  </a:txBody>
                  <a:tcPr marL="68580" marR="68580" marT="0" marB="0" anchor="b">
                    <a:noFill/>
                  </a:tcPr>
                </a:tc>
                <a:extLst>
                  <a:ext uri="{0D108BD9-81ED-4DB2-BD59-A6C34878D82A}">
                    <a16:rowId xmlns:a16="http://schemas.microsoft.com/office/drawing/2014/main" val="3670560417"/>
                  </a:ext>
                </a:extLst>
              </a:tr>
              <a:tr h="302145">
                <a:tc>
                  <a:txBody>
                    <a:bodyPr/>
                    <a:lstStyle/>
                    <a:p>
                      <a:pPr algn="just" rtl="0">
                        <a:lnSpc>
                          <a:spcPct val="100000"/>
                        </a:lnSpc>
                        <a:spcAft>
                          <a:spcPts val="0"/>
                        </a:spcAft>
                      </a:pPr>
                      <a:r>
                        <a:rPr lang="tr" sz="1800" b="1" i="0" u="none" baseline="0">
                          <a:solidFill>
                            <a:schemeClr val="bg1"/>
                          </a:solidFill>
                          <a:effectLst/>
                          <a:latin typeface="Verdana" panose="020B0604030504040204" pitchFamily="34" charset="0"/>
                          <a:ea typeface="Verdana" panose="020B0604030504040204" pitchFamily="34" charset="0"/>
                          <a:cs typeface="Verdana" panose="020B0604030504040204" pitchFamily="34" charset="0"/>
                        </a:rPr>
                        <a:t>Tüm Avrupa</a:t>
                      </a:r>
                    </a:p>
                  </a:txBody>
                  <a:tcPr marL="68580" marR="68580" marT="0" marB="0" anchor="b">
                    <a:solidFill>
                      <a:srgbClr val="326496"/>
                    </a:solidFill>
                  </a:tcPr>
                </a:tc>
                <a:tc>
                  <a:txBody>
                    <a:bodyPr/>
                    <a:lstStyle/>
                    <a:p>
                      <a:pPr algn="r" rtl="0">
                        <a:lnSpc>
                          <a:spcPct val="100000"/>
                        </a:lnSpc>
                        <a:spcAft>
                          <a:spcPts val="0"/>
                        </a:spcAft>
                      </a:pPr>
                      <a:r>
                        <a:rPr lang="tr" sz="1800" b="1" i="0" u="none" baseline="0">
                          <a:effectLst/>
                          <a:latin typeface="Verdana" panose="020B0604030504040204" pitchFamily="34" charset="0"/>
                          <a:ea typeface="Verdana" panose="020B0604030504040204" pitchFamily="34" charset="0"/>
                          <a:cs typeface="Verdana" panose="020B0604030504040204" pitchFamily="34" charset="0"/>
                        </a:rPr>
                        <a:t>48</a:t>
                      </a:r>
                    </a:p>
                  </a:txBody>
                  <a:tcPr marL="68580" marR="68580" marT="0" marB="0" anchor="b">
                    <a:solidFill>
                      <a:schemeClr val="accent1">
                        <a:lumMod val="20000"/>
                        <a:lumOff val="80000"/>
                      </a:schemeClr>
                    </a:solidFill>
                  </a:tcPr>
                </a:tc>
                <a:tc>
                  <a:txBody>
                    <a:bodyPr/>
                    <a:lstStyle/>
                    <a:p>
                      <a:pPr algn="r" rtl="0">
                        <a:lnSpc>
                          <a:spcPct val="100000"/>
                        </a:lnSpc>
                        <a:spcAft>
                          <a:spcPts val="0"/>
                        </a:spcAft>
                      </a:pPr>
                      <a:r>
                        <a:rPr lang="tr" sz="1800" b="1" i="0" u="none" baseline="0">
                          <a:effectLst/>
                          <a:latin typeface="Verdana" panose="020B0604030504040204" pitchFamily="34" charset="0"/>
                          <a:ea typeface="Verdana" panose="020B0604030504040204" pitchFamily="34" charset="0"/>
                          <a:cs typeface="Verdana" panose="020B0604030504040204" pitchFamily="34" charset="0"/>
                        </a:rPr>
                        <a:t>38</a:t>
                      </a:r>
                    </a:p>
                  </a:txBody>
                  <a:tcPr marL="68580" marR="68580" marT="0" marB="0" anchor="b">
                    <a:solidFill>
                      <a:schemeClr val="accent1">
                        <a:lumMod val="20000"/>
                        <a:lumOff val="80000"/>
                      </a:schemeClr>
                    </a:solidFill>
                  </a:tcPr>
                </a:tc>
                <a:tc>
                  <a:txBody>
                    <a:bodyPr/>
                    <a:lstStyle/>
                    <a:p>
                      <a:pPr algn="r" rtl="0">
                        <a:lnSpc>
                          <a:spcPct val="100000"/>
                        </a:lnSpc>
                        <a:spcAft>
                          <a:spcPts val="0"/>
                        </a:spcAft>
                      </a:pPr>
                      <a:r>
                        <a:rPr lang="tr" sz="1800" b="1" i="0" u="none" baseline="0">
                          <a:effectLst/>
                          <a:latin typeface="Verdana" panose="020B0604030504040204" pitchFamily="34" charset="0"/>
                          <a:ea typeface="Verdana" panose="020B0604030504040204" pitchFamily="34" charset="0"/>
                          <a:cs typeface="Verdana" panose="020B0604030504040204" pitchFamily="34" charset="0"/>
                        </a:rPr>
                        <a:t>%79</a:t>
                      </a:r>
                    </a:p>
                  </a:txBody>
                  <a:tcPr marL="68580" marR="68580" marT="0" marB="0" anchor="b">
                    <a:solidFill>
                      <a:schemeClr val="accent1">
                        <a:lumMod val="20000"/>
                        <a:lumOff val="80000"/>
                      </a:schemeClr>
                    </a:solidFill>
                  </a:tcPr>
                </a:tc>
                <a:tc>
                  <a:txBody>
                    <a:bodyPr/>
                    <a:lstStyle/>
                    <a:p>
                      <a:pPr algn="r" rtl="0">
                        <a:lnSpc>
                          <a:spcPct val="100000"/>
                        </a:lnSpc>
                        <a:spcAft>
                          <a:spcPts val="0"/>
                        </a:spcAft>
                      </a:pPr>
                      <a:r>
                        <a:rPr lang="tr" sz="1800" b="1" i="0" u="none" baseline="0">
                          <a:effectLst/>
                          <a:latin typeface="Verdana" panose="020B0604030504040204" pitchFamily="34" charset="0"/>
                          <a:ea typeface="Verdana" panose="020B0604030504040204" pitchFamily="34" charset="0"/>
                          <a:cs typeface="Verdana" panose="020B0604030504040204" pitchFamily="34" charset="0"/>
                        </a:rPr>
                        <a:t>45</a:t>
                      </a:r>
                    </a:p>
                  </a:txBody>
                  <a:tcPr marL="68580" marR="68580" marT="0" marB="0" anchor="b">
                    <a:solidFill>
                      <a:schemeClr val="accent1">
                        <a:lumMod val="20000"/>
                        <a:lumOff val="80000"/>
                      </a:schemeClr>
                    </a:solidFill>
                  </a:tcPr>
                </a:tc>
                <a:tc>
                  <a:txBody>
                    <a:bodyPr/>
                    <a:lstStyle/>
                    <a:p>
                      <a:pPr algn="r" rtl="0">
                        <a:lnSpc>
                          <a:spcPct val="100000"/>
                        </a:lnSpc>
                        <a:spcAft>
                          <a:spcPts val="0"/>
                        </a:spcAft>
                      </a:pPr>
                      <a:r>
                        <a:rPr lang="tr" sz="1800" b="1" i="0" u="none" baseline="0">
                          <a:effectLst/>
                          <a:latin typeface="Verdana" panose="020B0604030504040204" pitchFamily="34" charset="0"/>
                          <a:ea typeface="Verdana" panose="020B0604030504040204" pitchFamily="34" charset="0"/>
                          <a:cs typeface="Verdana" panose="020B0604030504040204" pitchFamily="34" charset="0"/>
                        </a:rPr>
                        <a:t>%94</a:t>
                      </a:r>
                    </a:p>
                  </a:txBody>
                  <a:tcPr marL="68580" marR="68580" marT="0" marB="0" anchor="b">
                    <a:solidFill>
                      <a:schemeClr val="accent1">
                        <a:lumMod val="20000"/>
                        <a:lumOff val="80000"/>
                      </a:schemeClr>
                    </a:solidFill>
                  </a:tcPr>
                </a:tc>
                <a:extLst>
                  <a:ext uri="{0D108BD9-81ED-4DB2-BD59-A6C34878D82A}">
                    <a16:rowId xmlns:a16="http://schemas.microsoft.com/office/drawing/2014/main" val="2668002655"/>
                  </a:ext>
                </a:extLst>
              </a:tr>
              <a:tr h="302145">
                <a:tc>
                  <a:txBody>
                    <a:bodyPr/>
                    <a:lstStyle/>
                    <a:p>
                      <a:pPr algn="just" rtl="0">
                        <a:lnSpc>
                          <a:spcPct val="100000"/>
                        </a:lnSpc>
                        <a:spcAft>
                          <a:spcPts val="0"/>
                        </a:spcAft>
                      </a:pPr>
                      <a:r>
                        <a:rPr lang="tr" sz="1800" b="1" i="0" u="none" baseline="0">
                          <a:solidFill>
                            <a:schemeClr val="bg1"/>
                          </a:solidFill>
                          <a:effectLst/>
                          <a:latin typeface="Verdana" panose="020B0604030504040204" pitchFamily="34" charset="0"/>
                          <a:ea typeface="Verdana" panose="020B0604030504040204" pitchFamily="34" charset="0"/>
                          <a:cs typeface="Verdana" panose="020B0604030504040204" pitchFamily="34" charset="0"/>
                        </a:rPr>
                        <a:t>Tüm Okyanusya</a:t>
                      </a:r>
                    </a:p>
                  </a:txBody>
                  <a:tcPr marL="68580" marR="68580" marT="0" marB="0" anchor="b">
                    <a:solidFill>
                      <a:srgbClr val="326496"/>
                    </a:solidFill>
                  </a:tcPr>
                </a:tc>
                <a:tc>
                  <a:txBody>
                    <a:bodyPr/>
                    <a:lstStyle/>
                    <a:p>
                      <a:pPr algn="r" rtl="0">
                        <a:lnSpc>
                          <a:spcPct val="100000"/>
                        </a:lnSpc>
                        <a:spcAft>
                          <a:spcPts val="0"/>
                        </a:spcAft>
                      </a:pPr>
                      <a:r>
                        <a:rPr lang="tr" sz="1800" b="1" i="0" u="none" baseline="0">
                          <a:effectLst/>
                          <a:latin typeface="Verdana" panose="020B0604030504040204" pitchFamily="34" charset="0"/>
                          <a:ea typeface="Verdana" panose="020B0604030504040204" pitchFamily="34" charset="0"/>
                          <a:cs typeface="Verdana" panose="020B0604030504040204" pitchFamily="34" charset="0"/>
                        </a:rPr>
                        <a:t>14</a:t>
                      </a:r>
                    </a:p>
                  </a:txBody>
                  <a:tcPr marL="68580" marR="68580" marT="0" marB="0" anchor="b">
                    <a:noFill/>
                  </a:tcPr>
                </a:tc>
                <a:tc>
                  <a:txBody>
                    <a:bodyPr/>
                    <a:lstStyle/>
                    <a:p>
                      <a:pPr algn="r" rtl="0">
                        <a:lnSpc>
                          <a:spcPct val="100000"/>
                        </a:lnSpc>
                        <a:spcAft>
                          <a:spcPts val="0"/>
                        </a:spcAft>
                      </a:pPr>
                      <a:r>
                        <a:rPr lang="tr" sz="1800" b="1" i="0" u="none" baseline="0">
                          <a:effectLst/>
                          <a:latin typeface="Verdana" panose="020B0604030504040204" pitchFamily="34" charset="0"/>
                          <a:ea typeface="Verdana" panose="020B0604030504040204" pitchFamily="34" charset="0"/>
                          <a:cs typeface="Verdana" panose="020B0604030504040204" pitchFamily="34" charset="0"/>
                        </a:rPr>
                        <a:t>3</a:t>
                      </a:r>
                    </a:p>
                  </a:txBody>
                  <a:tcPr marL="68580" marR="68580" marT="0" marB="0" anchor="b">
                    <a:noFill/>
                  </a:tcPr>
                </a:tc>
                <a:tc>
                  <a:txBody>
                    <a:bodyPr/>
                    <a:lstStyle/>
                    <a:p>
                      <a:pPr algn="r" rtl="0">
                        <a:lnSpc>
                          <a:spcPct val="100000"/>
                        </a:lnSpc>
                        <a:spcAft>
                          <a:spcPts val="0"/>
                        </a:spcAft>
                      </a:pPr>
                      <a:r>
                        <a:rPr lang="tr" sz="1800" b="1" i="0" u="none" baseline="0">
                          <a:effectLst/>
                          <a:latin typeface="Verdana" panose="020B0604030504040204" pitchFamily="34" charset="0"/>
                          <a:ea typeface="Verdana" panose="020B0604030504040204" pitchFamily="34" charset="0"/>
                          <a:cs typeface="Verdana" panose="020B0604030504040204" pitchFamily="34" charset="0"/>
                        </a:rPr>
                        <a:t>%21</a:t>
                      </a:r>
                    </a:p>
                  </a:txBody>
                  <a:tcPr marL="68580" marR="68580" marT="0" marB="0" anchor="b">
                    <a:noFill/>
                  </a:tcPr>
                </a:tc>
                <a:tc>
                  <a:txBody>
                    <a:bodyPr/>
                    <a:lstStyle/>
                    <a:p>
                      <a:pPr algn="r" rtl="0">
                        <a:lnSpc>
                          <a:spcPct val="100000"/>
                        </a:lnSpc>
                        <a:spcAft>
                          <a:spcPts val="0"/>
                        </a:spcAft>
                      </a:pPr>
                      <a:r>
                        <a:rPr lang="tr" sz="1800" b="1" i="0" u="none" baseline="0">
                          <a:effectLst/>
                          <a:latin typeface="Verdana" panose="020B0604030504040204" pitchFamily="34" charset="0"/>
                          <a:ea typeface="Verdana" panose="020B0604030504040204" pitchFamily="34" charset="0"/>
                          <a:cs typeface="Verdana" panose="020B0604030504040204" pitchFamily="34" charset="0"/>
                        </a:rPr>
                        <a:t>4</a:t>
                      </a:r>
                    </a:p>
                  </a:txBody>
                  <a:tcPr marL="68580" marR="68580" marT="0" marB="0" anchor="b">
                    <a:noFill/>
                  </a:tcPr>
                </a:tc>
                <a:tc>
                  <a:txBody>
                    <a:bodyPr/>
                    <a:lstStyle/>
                    <a:p>
                      <a:pPr algn="r" rtl="0">
                        <a:lnSpc>
                          <a:spcPct val="100000"/>
                        </a:lnSpc>
                        <a:spcAft>
                          <a:spcPts val="0"/>
                        </a:spcAft>
                      </a:pPr>
                      <a:r>
                        <a:rPr lang="tr" sz="1800" b="1" i="0" u="none" baseline="0">
                          <a:effectLst/>
                          <a:latin typeface="Verdana" panose="020B0604030504040204" pitchFamily="34" charset="0"/>
                          <a:ea typeface="Verdana" panose="020B0604030504040204" pitchFamily="34" charset="0"/>
                          <a:cs typeface="Verdana" panose="020B0604030504040204" pitchFamily="34" charset="0"/>
                        </a:rPr>
                        <a:t>%29</a:t>
                      </a:r>
                    </a:p>
                  </a:txBody>
                  <a:tcPr marL="68580" marR="68580" marT="0" marB="0" anchor="b">
                    <a:noFill/>
                  </a:tcPr>
                </a:tc>
                <a:extLst>
                  <a:ext uri="{0D108BD9-81ED-4DB2-BD59-A6C34878D82A}">
                    <a16:rowId xmlns:a16="http://schemas.microsoft.com/office/drawing/2014/main" val="2675414985"/>
                  </a:ext>
                </a:extLst>
              </a:tr>
              <a:tr h="302145">
                <a:tc>
                  <a:txBody>
                    <a:bodyPr/>
                    <a:lstStyle/>
                    <a:p>
                      <a:pPr algn="just" rtl="0">
                        <a:lnSpc>
                          <a:spcPct val="100000"/>
                        </a:lnSpc>
                        <a:spcAft>
                          <a:spcPts val="0"/>
                        </a:spcAft>
                      </a:pPr>
                      <a:r>
                        <a:rPr lang="tr" sz="1800" b="1" i="0" u="none" baseline="0">
                          <a:solidFill>
                            <a:schemeClr val="bg1"/>
                          </a:solidFill>
                          <a:effectLst/>
                          <a:latin typeface="Verdana" panose="020B0604030504040204" pitchFamily="34" charset="0"/>
                          <a:ea typeface="Verdana" panose="020B0604030504040204" pitchFamily="34" charset="0"/>
                          <a:cs typeface="Verdana" panose="020B0604030504040204" pitchFamily="34" charset="0"/>
                        </a:rPr>
                        <a:t>Hepsi</a:t>
                      </a:r>
                    </a:p>
                  </a:txBody>
                  <a:tcPr marL="68580" marR="68580" marT="0" marB="0" anchor="b">
                    <a:solidFill>
                      <a:srgbClr val="326496"/>
                    </a:solidFill>
                  </a:tcPr>
                </a:tc>
                <a:tc>
                  <a:txBody>
                    <a:bodyPr/>
                    <a:lstStyle/>
                    <a:p>
                      <a:pPr algn="r" rtl="0">
                        <a:lnSpc>
                          <a:spcPct val="100000"/>
                        </a:lnSpc>
                        <a:spcAft>
                          <a:spcPts val="0"/>
                        </a:spcAft>
                      </a:pPr>
                      <a:r>
                        <a:rPr lang="tr" sz="1800" b="1" i="0" u="none" baseline="0">
                          <a:effectLst/>
                          <a:latin typeface="Verdana" panose="020B0604030504040204" pitchFamily="34" charset="0"/>
                          <a:ea typeface="Verdana" panose="020B0604030504040204" pitchFamily="34" charset="0"/>
                          <a:cs typeface="Verdana" panose="020B0604030504040204" pitchFamily="34" charset="0"/>
                        </a:rPr>
                        <a:t>193</a:t>
                      </a:r>
                    </a:p>
                  </a:txBody>
                  <a:tcPr marL="68580" marR="68580" marT="0" marB="0" anchor="b">
                    <a:solidFill>
                      <a:schemeClr val="accent1">
                        <a:lumMod val="20000"/>
                        <a:lumOff val="80000"/>
                      </a:schemeClr>
                    </a:solidFill>
                  </a:tcPr>
                </a:tc>
                <a:tc>
                  <a:txBody>
                    <a:bodyPr/>
                    <a:lstStyle/>
                    <a:p>
                      <a:pPr algn="r" rtl="0">
                        <a:lnSpc>
                          <a:spcPct val="100000"/>
                        </a:lnSpc>
                        <a:spcAft>
                          <a:spcPts val="0"/>
                        </a:spcAft>
                      </a:pPr>
                      <a:r>
                        <a:rPr lang="tr" sz="1800" b="1" i="0" u="none" baseline="0">
                          <a:effectLst/>
                          <a:latin typeface="Verdana" panose="020B0604030504040204" pitchFamily="34" charset="0"/>
                          <a:ea typeface="Verdana" panose="020B0604030504040204" pitchFamily="34" charset="0"/>
                          <a:cs typeface="Verdana" panose="020B0604030504040204" pitchFamily="34" charset="0"/>
                        </a:rPr>
                        <a:t>70</a:t>
                      </a:r>
                    </a:p>
                  </a:txBody>
                  <a:tcPr marL="68580" marR="68580" marT="0" marB="0" anchor="b">
                    <a:solidFill>
                      <a:schemeClr val="accent1">
                        <a:lumMod val="20000"/>
                        <a:lumOff val="80000"/>
                      </a:schemeClr>
                    </a:solidFill>
                  </a:tcPr>
                </a:tc>
                <a:tc>
                  <a:txBody>
                    <a:bodyPr/>
                    <a:lstStyle/>
                    <a:p>
                      <a:pPr algn="r" rtl="0">
                        <a:lnSpc>
                          <a:spcPct val="100000"/>
                        </a:lnSpc>
                        <a:spcAft>
                          <a:spcPts val="0"/>
                        </a:spcAft>
                      </a:pPr>
                      <a:r>
                        <a:rPr lang="tr" sz="1800" b="1" i="0" u="none" baseline="0">
                          <a:effectLst/>
                          <a:latin typeface="Verdana" panose="020B0604030504040204" pitchFamily="34" charset="0"/>
                          <a:ea typeface="Verdana" panose="020B0604030504040204" pitchFamily="34" charset="0"/>
                          <a:cs typeface="Verdana" panose="020B0604030504040204" pitchFamily="34" charset="0"/>
                        </a:rPr>
                        <a:t>%36</a:t>
                      </a:r>
                    </a:p>
                  </a:txBody>
                  <a:tcPr marL="68580" marR="68580" marT="0" marB="0" anchor="b">
                    <a:solidFill>
                      <a:schemeClr val="accent1">
                        <a:lumMod val="20000"/>
                        <a:lumOff val="80000"/>
                      </a:schemeClr>
                    </a:solidFill>
                  </a:tcPr>
                </a:tc>
                <a:tc>
                  <a:txBody>
                    <a:bodyPr/>
                    <a:lstStyle/>
                    <a:p>
                      <a:pPr algn="r" rtl="0">
                        <a:lnSpc>
                          <a:spcPct val="100000"/>
                        </a:lnSpc>
                        <a:spcAft>
                          <a:spcPts val="0"/>
                        </a:spcAft>
                      </a:pPr>
                      <a:r>
                        <a:rPr lang="tr" sz="1800" b="1" i="0" u="none" baseline="0">
                          <a:effectLst/>
                          <a:latin typeface="Verdana" panose="020B0604030504040204" pitchFamily="34" charset="0"/>
                          <a:ea typeface="Verdana" panose="020B0604030504040204" pitchFamily="34" charset="0"/>
                          <a:cs typeface="Verdana" panose="020B0604030504040204" pitchFamily="34" charset="0"/>
                        </a:rPr>
                        <a:t>100</a:t>
                      </a:r>
                    </a:p>
                  </a:txBody>
                  <a:tcPr marL="68580" marR="68580" marT="0" marB="0" anchor="b">
                    <a:solidFill>
                      <a:schemeClr val="accent1">
                        <a:lumMod val="20000"/>
                        <a:lumOff val="80000"/>
                      </a:schemeClr>
                    </a:solidFill>
                  </a:tcPr>
                </a:tc>
                <a:tc>
                  <a:txBody>
                    <a:bodyPr/>
                    <a:lstStyle/>
                    <a:p>
                      <a:pPr algn="r" rtl="0">
                        <a:lnSpc>
                          <a:spcPct val="100000"/>
                        </a:lnSpc>
                        <a:spcAft>
                          <a:spcPts val="0"/>
                        </a:spcAft>
                      </a:pPr>
                      <a:r>
                        <a:rPr lang="tr" sz="1800" b="1" i="0" u="none" baseline="0">
                          <a:effectLst/>
                          <a:latin typeface="Verdana" panose="020B0604030504040204" pitchFamily="34" charset="0"/>
                          <a:ea typeface="Verdana" panose="020B0604030504040204" pitchFamily="34" charset="0"/>
                          <a:cs typeface="Verdana" panose="020B0604030504040204" pitchFamily="34" charset="0"/>
                        </a:rPr>
                        <a:t>%52</a:t>
                      </a:r>
                    </a:p>
                  </a:txBody>
                  <a:tcPr marL="68580" marR="68580" marT="0" marB="0" anchor="b">
                    <a:solidFill>
                      <a:schemeClr val="accent1">
                        <a:lumMod val="20000"/>
                        <a:lumOff val="80000"/>
                      </a:schemeClr>
                    </a:solidFill>
                  </a:tcPr>
                </a:tc>
                <a:extLst>
                  <a:ext uri="{0D108BD9-81ED-4DB2-BD59-A6C34878D82A}">
                    <a16:rowId xmlns:a16="http://schemas.microsoft.com/office/drawing/2014/main" val="2629051196"/>
                  </a:ext>
                </a:extLst>
              </a:tr>
            </a:tbl>
          </a:graphicData>
        </a:graphic>
      </p:graphicFrame>
      <p:sp>
        <p:nvSpPr>
          <p:cNvPr id="17" name="Rectangle 16"/>
          <p:cNvSpPr/>
          <p:nvPr/>
        </p:nvSpPr>
        <p:spPr>
          <a:xfrm>
            <a:off x="-34925" y="6588125"/>
            <a:ext cx="9215438" cy="296863"/>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a:p>
        </p:txBody>
      </p:sp>
      <p:sp>
        <p:nvSpPr>
          <p:cNvPr id="2" name="Rectangle 1">
            <a:extLst>
              <a:ext uri="{FF2B5EF4-FFF2-40B4-BE49-F238E27FC236}">
                <a16:creationId xmlns:a16="http://schemas.microsoft.com/office/drawing/2014/main" id="{09F7A6FD-253A-4BFE-8782-B4D911D6B35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rtl="0">
              <a:defRPr/>
            </a:pPr>
            <a:r>
              <a:rPr lang="tr" sz="1200" b="1" i="0" u="none" baseline="0">
                <a:solidFill>
                  <a:srgbClr val="FFFFFF"/>
                </a:solidFill>
                <a:latin typeface="Verdana" charset="0"/>
                <a:cs typeface="Verdana" charset="0"/>
              </a:rPr>
              <a:t>www.coe.int/cybercrime</a:t>
            </a:r>
            <a:endParaRPr lang="tr" sz="1200" dirty="0"/>
          </a:p>
        </p:txBody>
      </p:sp>
    </p:spTree>
    <p:extLst>
      <p:ext uri="{BB962C8B-B14F-4D97-AF65-F5344CB8AC3E}">
        <p14:creationId xmlns:p14="http://schemas.microsoft.com/office/powerpoint/2010/main" val="38422743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36513" y="-26988"/>
            <a:ext cx="918051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a:p>
        </p:txBody>
      </p:sp>
      <p:pic>
        <p:nvPicPr>
          <p:cNvPr id="67587" name="Picture 4"/>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36513" y="-26988"/>
            <a:ext cx="1322388"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7585"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tr"/>
          </a:p>
        </p:txBody>
      </p:sp>
      <p:sp>
        <p:nvSpPr>
          <p:cNvPr id="67590" name="TextBox 7"/>
          <p:cNvSpPr txBox="1">
            <a:spLocks noChangeArrowheads="1"/>
          </p:cNvSpPr>
          <p:nvPr/>
        </p:nvSpPr>
        <p:spPr bwMode="auto">
          <a:xfrm>
            <a:off x="1403350" y="188640"/>
            <a:ext cx="763270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3200" b="0" i="0" u="none" baseline="0">
                <a:solidFill>
                  <a:schemeClr val="bg1"/>
                </a:solidFill>
                <a:latin typeface="Verdana" charset="0"/>
                <a:cs typeface="Verdana" charset="0"/>
              </a:rPr>
              <a:t>Budapeşte Sözleşmesi ile bağlantılar</a:t>
            </a:r>
            <a:endParaRPr lang="tr" sz="1800" dirty="0">
              <a:solidFill>
                <a:schemeClr val="bg1"/>
              </a:solidFill>
              <a:latin typeface="Verdana" charset="0"/>
              <a:cs typeface="Verdana" charset="0"/>
            </a:endParaRPr>
          </a:p>
        </p:txBody>
      </p:sp>
      <p:graphicFrame>
        <p:nvGraphicFramePr>
          <p:cNvPr id="10" name="Table 9"/>
          <p:cNvGraphicFramePr>
            <a:graphicFrameLocks noGrp="1"/>
          </p:cNvGraphicFramePr>
          <p:nvPr/>
        </p:nvGraphicFramePr>
        <p:xfrm>
          <a:off x="539109" y="1844824"/>
          <a:ext cx="8136902" cy="4514840"/>
        </p:xfrm>
        <a:graphic>
          <a:graphicData uri="http://schemas.openxmlformats.org/drawingml/2006/table">
            <a:tbl>
              <a:tblPr firstRow="1" firstCol="1" bandRow="1">
                <a:tableStyleId>{5C22544A-7EE6-4342-B048-85BDC9FD1C3A}</a:tableStyleId>
              </a:tblPr>
              <a:tblGrid>
                <a:gridCol w="1985179">
                  <a:extLst>
                    <a:ext uri="{9D8B030D-6E8A-4147-A177-3AD203B41FA5}">
                      <a16:colId xmlns:a16="http://schemas.microsoft.com/office/drawing/2014/main" val="20000"/>
                    </a:ext>
                  </a:extLst>
                </a:gridCol>
                <a:gridCol w="1331239">
                  <a:extLst>
                    <a:ext uri="{9D8B030D-6E8A-4147-A177-3AD203B41FA5}">
                      <a16:colId xmlns:a16="http://schemas.microsoft.com/office/drawing/2014/main" val="20001"/>
                    </a:ext>
                  </a:extLst>
                </a:gridCol>
                <a:gridCol w="1160747">
                  <a:extLst>
                    <a:ext uri="{9D8B030D-6E8A-4147-A177-3AD203B41FA5}">
                      <a16:colId xmlns:a16="http://schemas.microsoft.com/office/drawing/2014/main" val="20002"/>
                    </a:ext>
                  </a:extLst>
                </a:gridCol>
                <a:gridCol w="1158411">
                  <a:extLst>
                    <a:ext uri="{9D8B030D-6E8A-4147-A177-3AD203B41FA5}">
                      <a16:colId xmlns:a16="http://schemas.microsoft.com/office/drawing/2014/main" val="20003"/>
                    </a:ext>
                  </a:extLst>
                </a:gridCol>
                <a:gridCol w="1159578">
                  <a:extLst>
                    <a:ext uri="{9D8B030D-6E8A-4147-A177-3AD203B41FA5}">
                      <a16:colId xmlns:a16="http://schemas.microsoft.com/office/drawing/2014/main" val="20004"/>
                    </a:ext>
                  </a:extLst>
                </a:gridCol>
                <a:gridCol w="1341748">
                  <a:extLst>
                    <a:ext uri="{9D8B030D-6E8A-4147-A177-3AD203B41FA5}">
                      <a16:colId xmlns:a16="http://schemas.microsoft.com/office/drawing/2014/main" val="20005"/>
                    </a:ext>
                  </a:extLst>
                </a:gridCol>
              </a:tblGrid>
              <a:tr h="720080">
                <a:tc>
                  <a:txBody>
                    <a:bodyPr/>
                    <a:lstStyle/>
                    <a:p>
                      <a:pPr algn="l" rtl="0">
                        <a:lnSpc>
                          <a:spcPct val="150000"/>
                        </a:lnSpc>
                      </a:pPr>
                      <a:endParaRPr lang="tr" sz="1800" dirty="0">
                        <a:effectLst/>
                        <a:latin typeface="Arial Narrow" panose="020B0606020202030204" pitchFamily="34" charset="0"/>
                      </a:endParaRPr>
                    </a:p>
                  </a:txBody>
                  <a:tcPr marL="68580" marR="68580" marT="0" marB="0" anchor="b">
                    <a:solidFill>
                      <a:srgbClr val="2F618F"/>
                    </a:solidFill>
                  </a:tcPr>
                </a:tc>
                <a:tc gridSpan="5">
                  <a:txBody>
                    <a:bodyPr/>
                    <a:lstStyle/>
                    <a:p>
                      <a:pPr algn="ctr" rtl="0">
                        <a:lnSpc>
                          <a:spcPct val="100000"/>
                        </a:lnSpc>
                        <a:spcBef>
                          <a:spcPts val="600"/>
                        </a:spcBef>
                        <a:spcAft>
                          <a:spcPts val="600"/>
                        </a:spcAft>
                      </a:pPr>
                      <a:r>
                        <a:rPr lang="tr" sz="1800" b="1" i="0" u="none" baseline="0">
                          <a:effectLst/>
                          <a:latin typeface="Verdana" panose="020B0604030504040204" pitchFamily="34" charset="0"/>
                          <a:ea typeface="Verdana" panose="020B0604030504040204" pitchFamily="34" charset="0"/>
                          <a:cs typeface="Verdana" panose="020B0604030504040204" pitchFamily="34" charset="0"/>
                        </a:rPr>
                        <a:t>Budapeşte Sözleşmesine taraf veya imzacı olan ya da taraf olmaya davet edilenler</a:t>
                      </a:r>
                    </a:p>
                  </a:txBody>
                  <a:tcPr marL="68580" marR="68580" marT="0" marB="0" anchor="ctr">
                    <a:solidFill>
                      <a:srgbClr val="2F618F"/>
                    </a:solidFill>
                  </a:tcPr>
                </a:tc>
                <a:tc hMerge="1">
                  <a:txBody>
                    <a:bodyPr/>
                    <a:lstStyle/>
                    <a:p>
                      <a:pPr algn="ctr" rtl="0">
                        <a:lnSpc>
                          <a:spcPct val="150000"/>
                        </a:lnSpc>
                        <a:spcAft>
                          <a:spcPts val="0"/>
                        </a:spcAft>
                      </a:pPr>
                      <a:endParaRPr lang="tr" sz="1800" dirty="0">
                        <a:effectLst/>
                        <a:latin typeface="Arial Narrow" panose="020B0606020202030204" pitchFamily="34" charset="0"/>
                        <a:ea typeface="Calibri"/>
                        <a:cs typeface="Times New Roman"/>
                      </a:endParaRPr>
                    </a:p>
                  </a:txBody>
                  <a:tcPr marL="68580" marR="68580" marT="0" marB="0" anchor="ctr">
                    <a:solidFill>
                      <a:srgbClr val="2F618F"/>
                    </a:solidFill>
                  </a:tcPr>
                </a:tc>
                <a:tc hMerge="1">
                  <a:txBody>
                    <a:bodyPr/>
                    <a:lstStyle/>
                    <a:p>
                      <a:endParaRPr lang="tr"/>
                    </a:p>
                  </a:txBody>
                  <a:tcPr/>
                </a:tc>
                <a:tc hMerge="1">
                  <a:txBody>
                    <a:bodyPr/>
                    <a:lstStyle/>
                    <a:p>
                      <a:endParaRPr lang="tr"/>
                    </a:p>
                  </a:txBody>
                  <a:tcPr/>
                </a:tc>
                <a:tc hMerge="1">
                  <a:txBody>
                    <a:bodyPr/>
                    <a:lstStyle/>
                    <a:p>
                      <a:endParaRPr lang="tr"/>
                    </a:p>
                  </a:txBody>
                  <a:tcPr/>
                </a:tc>
                <a:extLst>
                  <a:ext uri="{0D108BD9-81ED-4DB2-BD59-A6C34878D82A}">
                    <a16:rowId xmlns:a16="http://schemas.microsoft.com/office/drawing/2014/main" val="10000"/>
                  </a:ext>
                </a:extLst>
              </a:tr>
              <a:tr h="190500">
                <a:tc>
                  <a:txBody>
                    <a:bodyPr/>
                    <a:lstStyle/>
                    <a:p>
                      <a:pPr algn="l" rtl="0">
                        <a:lnSpc>
                          <a:spcPct val="150000"/>
                        </a:lnSpc>
                      </a:pPr>
                      <a:endParaRPr lang="tr" sz="1800" dirty="0">
                        <a:effectLst/>
                        <a:latin typeface="Arial Narrow" panose="020B0606020202030204" pitchFamily="34" charset="0"/>
                      </a:endParaRPr>
                    </a:p>
                  </a:txBody>
                  <a:tcPr marL="68580" marR="68580" marT="0" marB="0" anchor="b">
                    <a:solidFill>
                      <a:srgbClr val="2F618F"/>
                    </a:solidFill>
                  </a:tcPr>
                </a:tc>
                <a:tc>
                  <a:txBody>
                    <a:bodyPr/>
                    <a:lstStyle/>
                    <a:p>
                      <a:pPr algn="just" rtl="0">
                        <a:lnSpc>
                          <a:spcPct val="150000"/>
                        </a:lnSpc>
                        <a:spcAft>
                          <a:spcPts val="0"/>
                        </a:spcAft>
                      </a:pPr>
                      <a:r>
                        <a:rPr lang="tr" sz="1800" b="1" i="0" u="none" baseline="0">
                          <a:effectLst/>
                          <a:latin typeface="Verdana" panose="020B0604030504040204" pitchFamily="34" charset="0"/>
                          <a:ea typeface="Verdana" panose="020B0604030504040204" pitchFamily="34" charset="0"/>
                          <a:cs typeface="Verdana" panose="020B0604030504040204" pitchFamily="34" charset="0"/>
                        </a:rPr>
                        <a:t>Devletler</a:t>
                      </a:r>
                    </a:p>
                  </a:txBody>
                  <a:tcPr marL="68580" marR="68580" marT="0" marB="0" anchor="b"/>
                </a:tc>
                <a:tc gridSpan="2">
                  <a:txBody>
                    <a:bodyPr/>
                    <a:lstStyle/>
                    <a:p>
                      <a:pPr algn="ctr" rtl="0">
                        <a:lnSpc>
                          <a:spcPct val="150000"/>
                        </a:lnSpc>
                        <a:spcAft>
                          <a:spcPts val="0"/>
                        </a:spcAft>
                      </a:pPr>
                      <a:r>
                        <a:rPr lang="tr" sz="1800" b="1" i="0" u="none" baseline="0">
                          <a:effectLst/>
                          <a:latin typeface="Verdana" panose="020B0604030504040204" pitchFamily="34" charset="0"/>
                          <a:ea typeface="Verdana" panose="020B0604030504040204" pitchFamily="34" charset="0"/>
                          <a:cs typeface="Verdana" panose="020B0604030504040204" pitchFamily="34" charset="0"/>
                        </a:rPr>
                        <a:t>Ocak 2013'e kadar</a:t>
                      </a:r>
                    </a:p>
                  </a:txBody>
                  <a:tcPr marL="68580" marR="68580" marT="0" marB="0" anchor="ctr"/>
                </a:tc>
                <a:tc hMerge="1">
                  <a:txBody>
                    <a:bodyPr/>
                    <a:lstStyle/>
                    <a:p>
                      <a:endParaRPr lang="tr"/>
                    </a:p>
                  </a:txBody>
                  <a:tcPr/>
                </a:tc>
                <a:tc gridSpan="2">
                  <a:txBody>
                    <a:bodyPr/>
                    <a:lstStyle/>
                    <a:p>
                      <a:pPr algn="ctr" rtl="0">
                        <a:lnSpc>
                          <a:spcPct val="150000"/>
                        </a:lnSpc>
                        <a:spcAft>
                          <a:spcPts val="0"/>
                        </a:spcAft>
                      </a:pPr>
                      <a:r>
                        <a:rPr lang="tr" sz="1800" b="1" i="0" u="none" baseline="0">
                          <a:effectLst/>
                          <a:latin typeface="Verdana" panose="020B0604030504040204" pitchFamily="34" charset="0"/>
                          <a:ea typeface="Verdana" panose="020B0604030504040204" pitchFamily="34" charset="0"/>
                          <a:cs typeface="Verdana" panose="020B0604030504040204" pitchFamily="34" charset="0"/>
                        </a:rPr>
                        <a:t>Mayıs 2020'ye kadar</a:t>
                      </a:r>
                    </a:p>
                  </a:txBody>
                  <a:tcPr marL="68580" marR="68580" marT="0" marB="0" anchor="ctr"/>
                </a:tc>
                <a:tc hMerge="1">
                  <a:txBody>
                    <a:bodyPr/>
                    <a:lstStyle/>
                    <a:p>
                      <a:endParaRPr lang="tr"/>
                    </a:p>
                  </a:txBody>
                  <a:tcPr/>
                </a:tc>
                <a:extLst>
                  <a:ext uri="{0D108BD9-81ED-4DB2-BD59-A6C34878D82A}">
                    <a16:rowId xmlns:a16="http://schemas.microsoft.com/office/drawing/2014/main" val="10001"/>
                  </a:ext>
                </a:extLst>
              </a:tr>
              <a:tr h="190500">
                <a:tc>
                  <a:txBody>
                    <a:bodyPr/>
                    <a:lstStyle/>
                    <a:p>
                      <a:pPr algn="just" rtl="0">
                        <a:lnSpc>
                          <a:spcPct val="150000"/>
                        </a:lnSpc>
                        <a:spcAft>
                          <a:spcPts val="0"/>
                        </a:spcAft>
                      </a:pPr>
                      <a:r>
                        <a:rPr lang="tr" sz="1800" b="1" i="0" u="none" baseline="0">
                          <a:solidFill>
                            <a:schemeClr val="bg1"/>
                          </a:solidFill>
                          <a:effectLst/>
                          <a:latin typeface="Verdana" panose="020B0604030504040204" pitchFamily="34" charset="0"/>
                          <a:ea typeface="Verdana" panose="020B0604030504040204" pitchFamily="34" charset="0"/>
                          <a:cs typeface="Verdana" panose="020B0604030504040204" pitchFamily="34" charset="0"/>
                        </a:rPr>
                        <a:t>Tüm Afrika</a:t>
                      </a:r>
                    </a:p>
                  </a:txBody>
                  <a:tcPr marL="68580" marR="68580" marT="0" marB="0" anchor="b">
                    <a:solidFill>
                      <a:srgbClr val="2F618F"/>
                    </a:solidFill>
                  </a:tcPr>
                </a:tc>
                <a:tc>
                  <a:txBody>
                    <a:bodyPr/>
                    <a:lstStyle/>
                    <a:p>
                      <a:pPr algn="r" rtl="0">
                        <a:lnSpc>
                          <a:spcPct val="150000"/>
                        </a:lnSpc>
                        <a:spcAft>
                          <a:spcPts val="0"/>
                        </a:spcAft>
                      </a:pPr>
                      <a:r>
                        <a:rPr lang="tr" sz="1800" b="0" i="0" u="none" baseline="0">
                          <a:effectLst/>
                          <a:latin typeface="Verdana" panose="020B0604030504040204" pitchFamily="34" charset="0"/>
                          <a:ea typeface="Verdana" panose="020B0604030504040204" pitchFamily="34" charset="0"/>
                          <a:cs typeface="Verdana" panose="020B0604030504040204" pitchFamily="34" charset="0"/>
                        </a:rPr>
                        <a:t>54</a:t>
                      </a:r>
                    </a:p>
                  </a:txBody>
                  <a:tcPr marL="68580" marR="68580" marT="0" marB="0" anchor="b">
                    <a:noFill/>
                  </a:tcPr>
                </a:tc>
                <a:tc>
                  <a:txBody>
                    <a:bodyPr/>
                    <a:lstStyle/>
                    <a:p>
                      <a:pPr algn="r" rtl="0">
                        <a:lnSpc>
                          <a:spcPct val="150000"/>
                        </a:lnSpc>
                        <a:spcAft>
                          <a:spcPts val="0"/>
                        </a:spcAft>
                      </a:pPr>
                      <a:r>
                        <a:rPr lang="tr" sz="1800" b="0" i="0" u="none" baseline="0">
                          <a:effectLst/>
                          <a:latin typeface="Verdana" panose="020B0604030504040204" pitchFamily="34" charset="0"/>
                          <a:ea typeface="Verdana" panose="020B0604030504040204" pitchFamily="34" charset="0"/>
                          <a:cs typeface="Verdana" panose="020B0604030504040204" pitchFamily="34" charset="0"/>
                        </a:rPr>
                        <a:t>3</a:t>
                      </a:r>
                    </a:p>
                  </a:txBody>
                  <a:tcPr marL="68580" marR="68580" marT="0" marB="0" anchor="b">
                    <a:noFill/>
                  </a:tcPr>
                </a:tc>
                <a:tc>
                  <a:txBody>
                    <a:bodyPr/>
                    <a:lstStyle/>
                    <a:p>
                      <a:pPr algn="r" rtl="0">
                        <a:lnSpc>
                          <a:spcPct val="150000"/>
                        </a:lnSpc>
                        <a:spcAft>
                          <a:spcPts val="0"/>
                        </a:spcAft>
                      </a:pPr>
                      <a:r>
                        <a:rPr lang="tr" sz="1800" b="0" i="0" u="none" baseline="0">
                          <a:effectLst/>
                          <a:latin typeface="Verdana" panose="020B0604030504040204" pitchFamily="34" charset="0"/>
                          <a:ea typeface="Verdana" panose="020B0604030504040204" pitchFamily="34" charset="0"/>
                          <a:cs typeface="Verdana" panose="020B0604030504040204" pitchFamily="34" charset="0"/>
                        </a:rPr>
                        <a:t>%6</a:t>
                      </a:r>
                    </a:p>
                  </a:txBody>
                  <a:tcPr marL="68580" marR="68580" marT="0" marB="0" anchor="b">
                    <a:noFill/>
                  </a:tcPr>
                </a:tc>
                <a:tc>
                  <a:txBody>
                    <a:bodyPr/>
                    <a:lstStyle/>
                    <a:p>
                      <a:pPr algn="r" rtl="0">
                        <a:lnSpc>
                          <a:spcPct val="150000"/>
                        </a:lnSpc>
                        <a:spcAft>
                          <a:spcPts val="0"/>
                        </a:spcAft>
                      </a:pPr>
                      <a:r>
                        <a:rPr lang="tr" sz="1800" b="0" i="0" u="none" baseline="0">
                          <a:effectLst/>
                          <a:latin typeface="Verdana" panose="020B0604030504040204" pitchFamily="34" charset="0"/>
                          <a:ea typeface="Verdana" panose="020B0604030504040204" pitchFamily="34" charset="0"/>
                          <a:cs typeface="Verdana" panose="020B0604030504040204" pitchFamily="34" charset="0"/>
                        </a:rPr>
                        <a:t>10</a:t>
                      </a:r>
                      <a:endParaRPr lang="tr" sz="1800" dirty="0">
                        <a:effectLst/>
                        <a:latin typeface="Verdana" panose="020B0604030504040204" pitchFamily="34" charset="0"/>
                        <a:ea typeface="Verdana" panose="020B0604030504040204" pitchFamily="34" charset="0"/>
                        <a:cs typeface="Verdana" panose="020B0604030504040204" pitchFamily="34" charset="0"/>
                      </a:endParaRPr>
                    </a:p>
                  </a:txBody>
                  <a:tcPr marL="68580" marR="68580" marT="0" marB="0" anchor="b">
                    <a:noFill/>
                  </a:tcPr>
                </a:tc>
                <a:tc>
                  <a:txBody>
                    <a:bodyPr/>
                    <a:lstStyle/>
                    <a:p>
                      <a:pPr algn="r" rtl="0">
                        <a:lnSpc>
                          <a:spcPct val="150000"/>
                        </a:lnSpc>
                        <a:spcAft>
                          <a:spcPts val="0"/>
                        </a:spcAft>
                      </a:pPr>
                      <a:r>
                        <a:rPr lang="tr" sz="1800" b="0" i="0" u="none" baseline="0">
                          <a:effectLst/>
                          <a:latin typeface="Verdana" panose="020B0604030504040204" pitchFamily="34" charset="0"/>
                          <a:ea typeface="Verdana" panose="020B0604030504040204" pitchFamily="34" charset="0"/>
                          <a:cs typeface="Verdana" panose="020B0604030504040204" pitchFamily="34" charset="0"/>
                        </a:rPr>
                        <a:t>%19</a:t>
                      </a:r>
                      <a:endParaRPr lang="tr" sz="1800" dirty="0">
                        <a:effectLst/>
                        <a:latin typeface="Verdana" panose="020B0604030504040204" pitchFamily="34" charset="0"/>
                        <a:ea typeface="Verdana" panose="020B0604030504040204" pitchFamily="34" charset="0"/>
                        <a:cs typeface="Verdana" panose="020B0604030504040204" pitchFamily="34" charset="0"/>
                      </a:endParaRPr>
                    </a:p>
                  </a:txBody>
                  <a:tcPr marL="68580" marR="68580" marT="0" marB="0" anchor="b">
                    <a:noFill/>
                  </a:tcPr>
                </a:tc>
                <a:extLst>
                  <a:ext uri="{0D108BD9-81ED-4DB2-BD59-A6C34878D82A}">
                    <a16:rowId xmlns:a16="http://schemas.microsoft.com/office/drawing/2014/main" val="10002"/>
                  </a:ext>
                </a:extLst>
              </a:tr>
              <a:tr h="190500">
                <a:tc>
                  <a:txBody>
                    <a:bodyPr/>
                    <a:lstStyle/>
                    <a:p>
                      <a:pPr algn="just" rtl="0">
                        <a:lnSpc>
                          <a:spcPct val="150000"/>
                        </a:lnSpc>
                        <a:spcAft>
                          <a:spcPts val="0"/>
                        </a:spcAft>
                      </a:pPr>
                      <a:r>
                        <a:rPr lang="tr" sz="1800" b="1" i="0" u="none" baseline="0">
                          <a:solidFill>
                            <a:schemeClr val="bg1"/>
                          </a:solidFill>
                          <a:effectLst/>
                          <a:latin typeface="Verdana" panose="020B0604030504040204" pitchFamily="34" charset="0"/>
                          <a:ea typeface="Verdana" panose="020B0604030504040204" pitchFamily="34" charset="0"/>
                          <a:cs typeface="Verdana" panose="020B0604030504040204" pitchFamily="34" charset="0"/>
                        </a:rPr>
                        <a:t>Tüm Amerika</a:t>
                      </a:r>
                    </a:p>
                  </a:txBody>
                  <a:tcPr marL="68580" marR="68580" marT="0" marB="0" anchor="b">
                    <a:solidFill>
                      <a:srgbClr val="2F618F"/>
                    </a:solidFill>
                  </a:tcPr>
                </a:tc>
                <a:tc>
                  <a:txBody>
                    <a:bodyPr/>
                    <a:lstStyle/>
                    <a:p>
                      <a:pPr algn="r" rtl="0">
                        <a:lnSpc>
                          <a:spcPct val="150000"/>
                        </a:lnSpc>
                        <a:spcAft>
                          <a:spcPts val="0"/>
                        </a:spcAft>
                      </a:pPr>
                      <a:r>
                        <a:rPr lang="tr" sz="1800" b="0" i="0" u="none" baseline="0">
                          <a:effectLst/>
                          <a:latin typeface="Verdana" panose="020B0604030504040204" pitchFamily="34" charset="0"/>
                          <a:ea typeface="Verdana" panose="020B0604030504040204" pitchFamily="34" charset="0"/>
                          <a:cs typeface="Verdana" panose="020B0604030504040204" pitchFamily="34" charset="0"/>
                        </a:rPr>
                        <a:t>35</a:t>
                      </a:r>
                    </a:p>
                  </a:txBody>
                  <a:tcPr marL="68580" marR="68580" marT="0" marB="0" anchor="b">
                    <a:solidFill>
                      <a:schemeClr val="accent1">
                        <a:lumMod val="20000"/>
                        <a:lumOff val="80000"/>
                      </a:schemeClr>
                    </a:solidFill>
                  </a:tcPr>
                </a:tc>
                <a:tc>
                  <a:txBody>
                    <a:bodyPr/>
                    <a:lstStyle/>
                    <a:p>
                      <a:pPr algn="r" rtl="0">
                        <a:lnSpc>
                          <a:spcPct val="150000"/>
                        </a:lnSpc>
                        <a:spcAft>
                          <a:spcPts val="0"/>
                        </a:spcAft>
                      </a:pPr>
                      <a:r>
                        <a:rPr lang="tr" sz="1800" b="0" i="0" u="none" baseline="0">
                          <a:effectLst/>
                          <a:latin typeface="Verdana" panose="020B0604030504040204" pitchFamily="34" charset="0"/>
                          <a:ea typeface="Verdana" panose="020B0604030504040204" pitchFamily="34" charset="0"/>
                          <a:cs typeface="Verdana" panose="020B0604030504040204" pitchFamily="34" charset="0"/>
                        </a:rPr>
                        <a:t>8</a:t>
                      </a:r>
                    </a:p>
                  </a:txBody>
                  <a:tcPr marL="68580" marR="68580" marT="0" marB="0" anchor="b">
                    <a:solidFill>
                      <a:schemeClr val="accent1">
                        <a:lumMod val="20000"/>
                        <a:lumOff val="80000"/>
                      </a:schemeClr>
                    </a:solidFill>
                  </a:tcPr>
                </a:tc>
                <a:tc>
                  <a:txBody>
                    <a:bodyPr/>
                    <a:lstStyle/>
                    <a:p>
                      <a:pPr algn="r" rtl="0">
                        <a:lnSpc>
                          <a:spcPct val="150000"/>
                        </a:lnSpc>
                        <a:spcAft>
                          <a:spcPts val="0"/>
                        </a:spcAft>
                      </a:pPr>
                      <a:r>
                        <a:rPr lang="tr" sz="1800" b="0" i="0" u="none" baseline="0">
                          <a:effectLst/>
                          <a:latin typeface="Verdana" panose="020B0604030504040204" pitchFamily="34" charset="0"/>
                          <a:ea typeface="Verdana" panose="020B0604030504040204" pitchFamily="34" charset="0"/>
                          <a:cs typeface="Verdana" panose="020B0604030504040204" pitchFamily="34" charset="0"/>
                        </a:rPr>
                        <a:t>%23</a:t>
                      </a:r>
                    </a:p>
                  </a:txBody>
                  <a:tcPr marL="68580" marR="68580" marT="0" marB="0" anchor="b">
                    <a:solidFill>
                      <a:schemeClr val="accent1">
                        <a:lumMod val="20000"/>
                        <a:lumOff val="80000"/>
                      </a:schemeClr>
                    </a:solidFill>
                  </a:tcPr>
                </a:tc>
                <a:tc>
                  <a:txBody>
                    <a:bodyPr/>
                    <a:lstStyle/>
                    <a:p>
                      <a:pPr algn="r" rtl="0">
                        <a:lnSpc>
                          <a:spcPct val="150000"/>
                        </a:lnSpc>
                        <a:spcAft>
                          <a:spcPts val="0"/>
                        </a:spcAft>
                      </a:pPr>
                      <a:r>
                        <a:rPr lang="tr" sz="1800" b="0" i="0" u="none" baseline="0">
                          <a:effectLst/>
                          <a:latin typeface="Verdana" panose="020B0604030504040204" pitchFamily="34" charset="0"/>
                          <a:ea typeface="Verdana" panose="020B0604030504040204" pitchFamily="34" charset="0"/>
                          <a:cs typeface="Verdana" panose="020B0604030504040204" pitchFamily="34" charset="0"/>
                        </a:rPr>
                        <a:t>13</a:t>
                      </a:r>
                      <a:endParaRPr lang="tr" sz="1800" dirty="0">
                        <a:effectLst/>
                        <a:latin typeface="Verdana" panose="020B0604030504040204" pitchFamily="34" charset="0"/>
                        <a:ea typeface="Verdana" panose="020B0604030504040204" pitchFamily="34" charset="0"/>
                        <a:cs typeface="Verdana" panose="020B0604030504040204" pitchFamily="34" charset="0"/>
                      </a:endParaRPr>
                    </a:p>
                  </a:txBody>
                  <a:tcPr marL="68580" marR="68580" marT="0" marB="0" anchor="b">
                    <a:solidFill>
                      <a:schemeClr val="accent1">
                        <a:lumMod val="20000"/>
                        <a:lumOff val="80000"/>
                      </a:schemeClr>
                    </a:solidFill>
                  </a:tcPr>
                </a:tc>
                <a:tc>
                  <a:txBody>
                    <a:bodyPr/>
                    <a:lstStyle/>
                    <a:p>
                      <a:pPr algn="r" rtl="0">
                        <a:lnSpc>
                          <a:spcPct val="150000"/>
                        </a:lnSpc>
                        <a:spcAft>
                          <a:spcPts val="0"/>
                        </a:spcAft>
                      </a:pPr>
                      <a:r>
                        <a:rPr lang="tr" sz="1800" b="0" i="0" u="none" baseline="0">
                          <a:effectLst/>
                          <a:latin typeface="Verdana" panose="020B0604030504040204" pitchFamily="34" charset="0"/>
                          <a:ea typeface="Verdana" panose="020B0604030504040204" pitchFamily="34" charset="0"/>
                          <a:cs typeface="Verdana" panose="020B0604030504040204" pitchFamily="34" charset="0"/>
                        </a:rPr>
                        <a:t>%37</a:t>
                      </a:r>
                      <a:endParaRPr lang="tr" sz="1800" dirty="0">
                        <a:effectLst/>
                        <a:latin typeface="Verdana" panose="020B0604030504040204" pitchFamily="34" charset="0"/>
                        <a:ea typeface="Verdana" panose="020B0604030504040204" pitchFamily="34" charset="0"/>
                        <a:cs typeface="Verdana" panose="020B0604030504040204" pitchFamily="34" charset="0"/>
                      </a:endParaRPr>
                    </a:p>
                  </a:txBody>
                  <a:tcPr marL="68580" marR="68580" marT="0" marB="0" anchor="b">
                    <a:solidFill>
                      <a:schemeClr val="accent1">
                        <a:lumMod val="20000"/>
                        <a:lumOff val="80000"/>
                      </a:schemeClr>
                    </a:solidFill>
                  </a:tcPr>
                </a:tc>
                <a:extLst>
                  <a:ext uri="{0D108BD9-81ED-4DB2-BD59-A6C34878D82A}">
                    <a16:rowId xmlns:a16="http://schemas.microsoft.com/office/drawing/2014/main" val="10003"/>
                  </a:ext>
                </a:extLst>
              </a:tr>
              <a:tr h="190500">
                <a:tc>
                  <a:txBody>
                    <a:bodyPr/>
                    <a:lstStyle/>
                    <a:p>
                      <a:pPr algn="just" rtl="0">
                        <a:lnSpc>
                          <a:spcPct val="150000"/>
                        </a:lnSpc>
                        <a:spcAft>
                          <a:spcPts val="0"/>
                        </a:spcAft>
                      </a:pPr>
                      <a:r>
                        <a:rPr lang="tr" sz="1800" b="1" i="0" u="none" baseline="0">
                          <a:solidFill>
                            <a:schemeClr val="bg1"/>
                          </a:solidFill>
                          <a:effectLst/>
                          <a:latin typeface="Verdana" panose="020B0604030504040204" pitchFamily="34" charset="0"/>
                          <a:ea typeface="Verdana" panose="020B0604030504040204" pitchFamily="34" charset="0"/>
                          <a:cs typeface="Verdana" panose="020B0604030504040204" pitchFamily="34" charset="0"/>
                        </a:rPr>
                        <a:t>Tüm Asya</a:t>
                      </a:r>
                    </a:p>
                  </a:txBody>
                  <a:tcPr marL="68580" marR="68580" marT="0" marB="0" anchor="b">
                    <a:solidFill>
                      <a:srgbClr val="2F618F"/>
                    </a:solidFill>
                  </a:tcPr>
                </a:tc>
                <a:tc>
                  <a:txBody>
                    <a:bodyPr/>
                    <a:lstStyle/>
                    <a:p>
                      <a:pPr algn="r" rtl="0">
                        <a:lnSpc>
                          <a:spcPct val="150000"/>
                        </a:lnSpc>
                        <a:spcAft>
                          <a:spcPts val="0"/>
                        </a:spcAft>
                      </a:pPr>
                      <a:r>
                        <a:rPr lang="tr" sz="1800" b="0" i="0" u="none" baseline="0">
                          <a:effectLst/>
                          <a:latin typeface="Verdana" panose="020B0604030504040204" pitchFamily="34" charset="0"/>
                          <a:ea typeface="Verdana" panose="020B0604030504040204" pitchFamily="34" charset="0"/>
                          <a:cs typeface="Verdana" panose="020B0604030504040204" pitchFamily="34" charset="0"/>
                        </a:rPr>
                        <a:t>42</a:t>
                      </a:r>
                    </a:p>
                  </a:txBody>
                  <a:tcPr marL="68580" marR="68580" marT="0" marB="0" anchor="b">
                    <a:noFill/>
                  </a:tcPr>
                </a:tc>
                <a:tc>
                  <a:txBody>
                    <a:bodyPr/>
                    <a:lstStyle/>
                    <a:p>
                      <a:pPr algn="r" rtl="0">
                        <a:lnSpc>
                          <a:spcPct val="150000"/>
                        </a:lnSpc>
                        <a:spcAft>
                          <a:spcPts val="0"/>
                        </a:spcAft>
                      </a:pPr>
                      <a:r>
                        <a:rPr lang="tr" sz="1800" b="0" i="0" u="none" baseline="0">
                          <a:effectLst/>
                          <a:latin typeface="Verdana" panose="020B0604030504040204" pitchFamily="34" charset="0"/>
                          <a:ea typeface="Verdana" panose="020B0604030504040204" pitchFamily="34" charset="0"/>
                          <a:cs typeface="Verdana" panose="020B0604030504040204" pitchFamily="34" charset="0"/>
                        </a:rPr>
                        <a:t>2</a:t>
                      </a:r>
                    </a:p>
                  </a:txBody>
                  <a:tcPr marL="68580" marR="68580" marT="0" marB="0" anchor="b">
                    <a:noFill/>
                  </a:tcPr>
                </a:tc>
                <a:tc>
                  <a:txBody>
                    <a:bodyPr/>
                    <a:lstStyle/>
                    <a:p>
                      <a:pPr algn="r" rtl="0">
                        <a:lnSpc>
                          <a:spcPct val="150000"/>
                        </a:lnSpc>
                        <a:spcAft>
                          <a:spcPts val="0"/>
                        </a:spcAft>
                      </a:pPr>
                      <a:r>
                        <a:rPr lang="tr" sz="1800" b="0" i="0" u="none" baseline="0">
                          <a:effectLst/>
                          <a:latin typeface="Verdana" panose="020B0604030504040204" pitchFamily="34" charset="0"/>
                          <a:ea typeface="Verdana" panose="020B0604030504040204" pitchFamily="34" charset="0"/>
                          <a:cs typeface="Verdana" panose="020B0604030504040204" pitchFamily="34" charset="0"/>
                        </a:rPr>
                        <a:t>%5</a:t>
                      </a:r>
                    </a:p>
                  </a:txBody>
                  <a:tcPr marL="68580" marR="68580" marT="0" marB="0" anchor="b">
                    <a:noFill/>
                  </a:tcPr>
                </a:tc>
                <a:tc>
                  <a:txBody>
                    <a:bodyPr/>
                    <a:lstStyle/>
                    <a:p>
                      <a:pPr algn="r" rtl="0">
                        <a:lnSpc>
                          <a:spcPct val="150000"/>
                        </a:lnSpc>
                        <a:spcAft>
                          <a:spcPts val="0"/>
                        </a:spcAft>
                      </a:pPr>
                      <a:r>
                        <a:rPr lang="tr" sz="1800" b="0" i="0" u="none" baseline="0">
                          <a:effectLst/>
                          <a:latin typeface="Verdana" panose="020B0604030504040204" pitchFamily="34" charset="0"/>
                          <a:ea typeface="Verdana" panose="020B0604030504040204" pitchFamily="34" charset="0"/>
                          <a:cs typeface="Verdana" panose="020B0604030504040204" pitchFamily="34" charset="0"/>
                        </a:rPr>
                        <a:t>4</a:t>
                      </a:r>
                      <a:endParaRPr lang="tr" sz="1800" dirty="0">
                        <a:effectLst/>
                        <a:latin typeface="Verdana" panose="020B0604030504040204" pitchFamily="34" charset="0"/>
                        <a:ea typeface="Verdana" panose="020B0604030504040204" pitchFamily="34" charset="0"/>
                        <a:cs typeface="Verdana" panose="020B0604030504040204" pitchFamily="34" charset="0"/>
                      </a:endParaRPr>
                    </a:p>
                  </a:txBody>
                  <a:tcPr marL="68580" marR="68580" marT="0" marB="0" anchor="b">
                    <a:noFill/>
                  </a:tcPr>
                </a:tc>
                <a:tc>
                  <a:txBody>
                    <a:bodyPr/>
                    <a:lstStyle/>
                    <a:p>
                      <a:pPr algn="r" rtl="0">
                        <a:lnSpc>
                          <a:spcPct val="150000"/>
                        </a:lnSpc>
                        <a:spcAft>
                          <a:spcPts val="0"/>
                        </a:spcAft>
                      </a:pPr>
                      <a:r>
                        <a:rPr lang="tr" sz="1800" b="0" i="0" u="none" baseline="0">
                          <a:effectLst/>
                          <a:latin typeface="Verdana" panose="020B0604030504040204" pitchFamily="34" charset="0"/>
                          <a:ea typeface="Verdana" panose="020B0604030504040204" pitchFamily="34" charset="0"/>
                          <a:cs typeface="Verdana" panose="020B0604030504040204" pitchFamily="34" charset="0"/>
                        </a:rPr>
                        <a:t>%10</a:t>
                      </a:r>
                      <a:endParaRPr lang="tr" sz="1800" dirty="0">
                        <a:effectLst/>
                        <a:latin typeface="Verdana" panose="020B0604030504040204" pitchFamily="34" charset="0"/>
                        <a:ea typeface="Verdana" panose="020B0604030504040204" pitchFamily="34" charset="0"/>
                        <a:cs typeface="Verdana" panose="020B0604030504040204" pitchFamily="34" charset="0"/>
                      </a:endParaRPr>
                    </a:p>
                  </a:txBody>
                  <a:tcPr marL="68580" marR="68580" marT="0" marB="0" anchor="b">
                    <a:noFill/>
                  </a:tcPr>
                </a:tc>
                <a:extLst>
                  <a:ext uri="{0D108BD9-81ED-4DB2-BD59-A6C34878D82A}">
                    <a16:rowId xmlns:a16="http://schemas.microsoft.com/office/drawing/2014/main" val="10004"/>
                  </a:ext>
                </a:extLst>
              </a:tr>
              <a:tr h="190500">
                <a:tc>
                  <a:txBody>
                    <a:bodyPr/>
                    <a:lstStyle/>
                    <a:p>
                      <a:pPr algn="just" rtl="0">
                        <a:lnSpc>
                          <a:spcPct val="150000"/>
                        </a:lnSpc>
                        <a:spcAft>
                          <a:spcPts val="0"/>
                        </a:spcAft>
                      </a:pPr>
                      <a:r>
                        <a:rPr lang="tr" sz="1800" b="1" i="0" u="none" baseline="0">
                          <a:effectLst/>
                          <a:latin typeface="Verdana" panose="020B0604030504040204" pitchFamily="34" charset="0"/>
                          <a:ea typeface="Verdana" panose="020B0604030504040204" pitchFamily="34" charset="0"/>
                          <a:cs typeface="Verdana" panose="020B0604030504040204" pitchFamily="34" charset="0"/>
                        </a:rPr>
                        <a:t>Tüm Avrupa</a:t>
                      </a:r>
                    </a:p>
                  </a:txBody>
                  <a:tcPr marL="68580" marR="68580" marT="0" marB="0" anchor="b">
                    <a:solidFill>
                      <a:srgbClr val="2F618F"/>
                    </a:solidFill>
                  </a:tcPr>
                </a:tc>
                <a:tc>
                  <a:txBody>
                    <a:bodyPr/>
                    <a:lstStyle/>
                    <a:p>
                      <a:pPr algn="r" rtl="0">
                        <a:lnSpc>
                          <a:spcPct val="150000"/>
                        </a:lnSpc>
                        <a:spcAft>
                          <a:spcPts val="0"/>
                        </a:spcAft>
                      </a:pPr>
                      <a:r>
                        <a:rPr lang="tr" sz="1800" b="0" i="0" u="none" baseline="0">
                          <a:effectLst/>
                          <a:latin typeface="Verdana" panose="020B0604030504040204" pitchFamily="34" charset="0"/>
                          <a:ea typeface="Verdana" panose="020B0604030504040204" pitchFamily="34" charset="0"/>
                          <a:cs typeface="Verdana" panose="020B0604030504040204" pitchFamily="34" charset="0"/>
                        </a:rPr>
                        <a:t>48</a:t>
                      </a:r>
                    </a:p>
                  </a:txBody>
                  <a:tcPr marL="68580" marR="68580" marT="0" marB="0" anchor="b">
                    <a:solidFill>
                      <a:schemeClr val="accent1">
                        <a:lumMod val="20000"/>
                        <a:lumOff val="80000"/>
                      </a:schemeClr>
                    </a:solidFill>
                  </a:tcPr>
                </a:tc>
                <a:tc>
                  <a:txBody>
                    <a:bodyPr/>
                    <a:lstStyle/>
                    <a:p>
                      <a:pPr algn="r" rtl="0">
                        <a:lnSpc>
                          <a:spcPct val="150000"/>
                        </a:lnSpc>
                        <a:spcAft>
                          <a:spcPts val="0"/>
                        </a:spcAft>
                      </a:pPr>
                      <a:r>
                        <a:rPr lang="tr" sz="1800" b="0" i="0" u="none" baseline="0">
                          <a:effectLst/>
                          <a:latin typeface="Verdana" panose="020B0604030504040204" pitchFamily="34" charset="0"/>
                          <a:ea typeface="Verdana" panose="020B0604030504040204" pitchFamily="34" charset="0"/>
                          <a:cs typeface="Verdana" panose="020B0604030504040204" pitchFamily="34" charset="0"/>
                        </a:rPr>
                        <a:t>43</a:t>
                      </a:r>
                    </a:p>
                  </a:txBody>
                  <a:tcPr marL="68580" marR="68580" marT="0" marB="0" anchor="b">
                    <a:solidFill>
                      <a:schemeClr val="accent1">
                        <a:lumMod val="20000"/>
                        <a:lumOff val="80000"/>
                      </a:schemeClr>
                    </a:solidFill>
                  </a:tcPr>
                </a:tc>
                <a:tc>
                  <a:txBody>
                    <a:bodyPr/>
                    <a:lstStyle/>
                    <a:p>
                      <a:pPr algn="r" rtl="0">
                        <a:lnSpc>
                          <a:spcPct val="150000"/>
                        </a:lnSpc>
                        <a:spcAft>
                          <a:spcPts val="0"/>
                        </a:spcAft>
                      </a:pPr>
                      <a:r>
                        <a:rPr lang="tr" sz="1800" b="0" i="0" u="none" baseline="0">
                          <a:effectLst/>
                          <a:latin typeface="Verdana" panose="020B0604030504040204" pitchFamily="34" charset="0"/>
                          <a:ea typeface="Verdana" panose="020B0604030504040204" pitchFamily="34" charset="0"/>
                          <a:cs typeface="Verdana" panose="020B0604030504040204" pitchFamily="34" charset="0"/>
                        </a:rPr>
                        <a:t>%90</a:t>
                      </a:r>
                    </a:p>
                  </a:txBody>
                  <a:tcPr marL="68580" marR="68580" marT="0" marB="0" anchor="b">
                    <a:solidFill>
                      <a:schemeClr val="accent1">
                        <a:lumMod val="20000"/>
                        <a:lumOff val="80000"/>
                      </a:schemeClr>
                    </a:solidFill>
                  </a:tcPr>
                </a:tc>
                <a:tc>
                  <a:txBody>
                    <a:bodyPr/>
                    <a:lstStyle/>
                    <a:p>
                      <a:pPr algn="r" rtl="0">
                        <a:lnSpc>
                          <a:spcPct val="150000"/>
                        </a:lnSpc>
                        <a:spcAft>
                          <a:spcPts val="0"/>
                        </a:spcAft>
                      </a:pPr>
                      <a:r>
                        <a:rPr lang="tr" sz="1800" b="0" i="0" u="none" baseline="0">
                          <a:effectLst/>
                          <a:latin typeface="Verdana" panose="020B0604030504040204" pitchFamily="34" charset="0"/>
                          <a:ea typeface="Verdana" panose="020B0604030504040204" pitchFamily="34" charset="0"/>
                          <a:cs typeface="Verdana" panose="020B0604030504040204" pitchFamily="34" charset="0"/>
                        </a:rPr>
                        <a:t>46</a:t>
                      </a:r>
                      <a:endParaRPr lang="tr" sz="1800" dirty="0">
                        <a:effectLst/>
                        <a:latin typeface="Verdana" panose="020B0604030504040204" pitchFamily="34" charset="0"/>
                        <a:ea typeface="Verdana" panose="020B0604030504040204" pitchFamily="34" charset="0"/>
                        <a:cs typeface="Verdana" panose="020B0604030504040204" pitchFamily="34" charset="0"/>
                      </a:endParaRPr>
                    </a:p>
                  </a:txBody>
                  <a:tcPr marL="68580" marR="68580" marT="0" marB="0" anchor="b">
                    <a:solidFill>
                      <a:schemeClr val="accent1">
                        <a:lumMod val="20000"/>
                        <a:lumOff val="80000"/>
                      </a:schemeClr>
                    </a:solidFill>
                  </a:tcPr>
                </a:tc>
                <a:tc>
                  <a:txBody>
                    <a:bodyPr/>
                    <a:lstStyle/>
                    <a:p>
                      <a:pPr algn="r" rtl="0">
                        <a:lnSpc>
                          <a:spcPct val="150000"/>
                        </a:lnSpc>
                        <a:spcAft>
                          <a:spcPts val="0"/>
                        </a:spcAft>
                      </a:pPr>
                      <a:r>
                        <a:rPr lang="tr" sz="1800" b="0" i="0" u="none" baseline="0">
                          <a:effectLst/>
                          <a:latin typeface="Verdana" panose="020B0604030504040204" pitchFamily="34" charset="0"/>
                          <a:ea typeface="Verdana" panose="020B0604030504040204" pitchFamily="34" charset="0"/>
                          <a:cs typeface="Verdana" panose="020B0604030504040204" pitchFamily="34" charset="0"/>
                        </a:rPr>
                        <a:t>%96</a:t>
                      </a:r>
                      <a:endParaRPr lang="tr" sz="1800" dirty="0">
                        <a:effectLst/>
                        <a:latin typeface="Verdana" panose="020B0604030504040204" pitchFamily="34" charset="0"/>
                        <a:ea typeface="Verdana" panose="020B0604030504040204" pitchFamily="34" charset="0"/>
                        <a:cs typeface="Verdana" panose="020B0604030504040204" pitchFamily="34" charset="0"/>
                      </a:endParaRPr>
                    </a:p>
                  </a:txBody>
                  <a:tcPr marL="68580" marR="68580" marT="0" marB="0" anchor="b">
                    <a:solidFill>
                      <a:schemeClr val="accent1">
                        <a:lumMod val="20000"/>
                        <a:lumOff val="80000"/>
                      </a:schemeClr>
                    </a:solidFill>
                  </a:tcPr>
                </a:tc>
                <a:extLst>
                  <a:ext uri="{0D108BD9-81ED-4DB2-BD59-A6C34878D82A}">
                    <a16:rowId xmlns:a16="http://schemas.microsoft.com/office/drawing/2014/main" val="10005"/>
                  </a:ext>
                </a:extLst>
              </a:tr>
              <a:tr h="190500">
                <a:tc>
                  <a:txBody>
                    <a:bodyPr/>
                    <a:lstStyle/>
                    <a:p>
                      <a:pPr algn="just" rtl="0">
                        <a:lnSpc>
                          <a:spcPct val="150000"/>
                        </a:lnSpc>
                        <a:spcAft>
                          <a:spcPts val="0"/>
                        </a:spcAft>
                      </a:pPr>
                      <a:r>
                        <a:rPr lang="tr" sz="1800" b="1" i="0" u="none" baseline="0">
                          <a:effectLst/>
                          <a:latin typeface="Verdana" panose="020B0604030504040204" pitchFamily="34" charset="0"/>
                          <a:ea typeface="Verdana" panose="020B0604030504040204" pitchFamily="34" charset="0"/>
                          <a:cs typeface="Verdana" panose="020B0604030504040204" pitchFamily="34" charset="0"/>
                        </a:rPr>
                        <a:t>Tüm Okyanusya</a:t>
                      </a:r>
                    </a:p>
                  </a:txBody>
                  <a:tcPr marL="68580" marR="68580" marT="0" marB="0" anchor="b">
                    <a:solidFill>
                      <a:srgbClr val="2F618F"/>
                    </a:solidFill>
                  </a:tcPr>
                </a:tc>
                <a:tc>
                  <a:txBody>
                    <a:bodyPr/>
                    <a:lstStyle/>
                    <a:p>
                      <a:pPr algn="r" rtl="0">
                        <a:lnSpc>
                          <a:spcPct val="150000"/>
                        </a:lnSpc>
                        <a:spcAft>
                          <a:spcPts val="0"/>
                        </a:spcAft>
                      </a:pPr>
                      <a:r>
                        <a:rPr lang="tr" sz="1800" b="0" i="0" u="none" baseline="0">
                          <a:effectLst/>
                          <a:latin typeface="Verdana" panose="020B0604030504040204" pitchFamily="34" charset="0"/>
                          <a:ea typeface="Verdana" panose="020B0604030504040204" pitchFamily="34" charset="0"/>
                          <a:cs typeface="Verdana" panose="020B0604030504040204" pitchFamily="34" charset="0"/>
                        </a:rPr>
                        <a:t>14</a:t>
                      </a:r>
                    </a:p>
                  </a:txBody>
                  <a:tcPr marL="68580" marR="68580" marT="0" marB="0" anchor="b">
                    <a:noFill/>
                  </a:tcPr>
                </a:tc>
                <a:tc>
                  <a:txBody>
                    <a:bodyPr/>
                    <a:lstStyle/>
                    <a:p>
                      <a:pPr algn="r" rtl="0">
                        <a:lnSpc>
                          <a:spcPct val="150000"/>
                        </a:lnSpc>
                        <a:spcAft>
                          <a:spcPts val="0"/>
                        </a:spcAft>
                      </a:pPr>
                      <a:r>
                        <a:rPr lang="tr" sz="1800" b="0" i="0" u="none" baseline="0">
                          <a:effectLst/>
                          <a:latin typeface="Verdana" panose="020B0604030504040204" pitchFamily="34" charset="0"/>
                          <a:ea typeface="Verdana" panose="020B0604030504040204" pitchFamily="34" charset="0"/>
                          <a:cs typeface="Verdana" panose="020B0604030504040204" pitchFamily="34" charset="0"/>
                        </a:rPr>
                        <a:t>1</a:t>
                      </a:r>
                    </a:p>
                  </a:txBody>
                  <a:tcPr marL="68580" marR="68580" marT="0" marB="0" anchor="b">
                    <a:noFill/>
                  </a:tcPr>
                </a:tc>
                <a:tc>
                  <a:txBody>
                    <a:bodyPr/>
                    <a:lstStyle/>
                    <a:p>
                      <a:pPr algn="r" rtl="0">
                        <a:lnSpc>
                          <a:spcPct val="150000"/>
                        </a:lnSpc>
                        <a:spcAft>
                          <a:spcPts val="0"/>
                        </a:spcAft>
                      </a:pPr>
                      <a:r>
                        <a:rPr lang="tr" sz="1800" b="0" i="0" u="none" baseline="0">
                          <a:effectLst/>
                          <a:latin typeface="Verdana" panose="020B0604030504040204" pitchFamily="34" charset="0"/>
                          <a:ea typeface="Verdana" panose="020B0604030504040204" pitchFamily="34" charset="0"/>
                          <a:cs typeface="Verdana" panose="020B0604030504040204" pitchFamily="34" charset="0"/>
                        </a:rPr>
                        <a:t>%7</a:t>
                      </a:r>
                    </a:p>
                  </a:txBody>
                  <a:tcPr marL="68580" marR="68580" marT="0" marB="0" anchor="b">
                    <a:noFill/>
                  </a:tcPr>
                </a:tc>
                <a:tc>
                  <a:txBody>
                    <a:bodyPr/>
                    <a:lstStyle/>
                    <a:p>
                      <a:pPr algn="r" rtl="0">
                        <a:lnSpc>
                          <a:spcPct val="150000"/>
                        </a:lnSpc>
                        <a:spcAft>
                          <a:spcPts val="0"/>
                        </a:spcAft>
                      </a:pPr>
                      <a:r>
                        <a:rPr lang="tr" sz="1800" b="0" i="0" u="none" baseline="0">
                          <a:effectLst/>
                          <a:latin typeface="Verdana" panose="020B0604030504040204" pitchFamily="34" charset="0"/>
                          <a:ea typeface="Verdana" panose="020B0604030504040204" pitchFamily="34" charset="0"/>
                          <a:cs typeface="Verdana" panose="020B0604030504040204" pitchFamily="34" charset="0"/>
                        </a:rPr>
                        <a:t>2</a:t>
                      </a:r>
                      <a:endParaRPr lang="tr" sz="1800" dirty="0">
                        <a:effectLst/>
                        <a:latin typeface="Verdana" panose="020B0604030504040204" pitchFamily="34" charset="0"/>
                        <a:ea typeface="Verdana" panose="020B0604030504040204" pitchFamily="34" charset="0"/>
                        <a:cs typeface="Verdana" panose="020B0604030504040204" pitchFamily="34" charset="0"/>
                      </a:endParaRPr>
                    </a:p>
                  </a:txBody>
                  <a:tcPr marL="68580" marR="68580" marT="0" marB="0" anchor="b">
                    <a:noFill/>
                  </a:tcPr>
                </a:tc>
                <a:tc>
                  <a:txBody>
                    <a:bodyPr/>
                    <a:lstStyle/>
                    <a:p>
                      <a:pPr algn="r" rtl="0">
                        <a:lnSpc>
                          <a:spcPct val="150000"/>
                        </a:lnSpc>
                        <a:spcAft>
                          <a:spcPts val="0"/>
                        </a:spcAft>
                      </a:pPr>
                      <a:r>
                        <a:rPr lang="tr" sz="1800" b="0" i="0" u="none" baseline="0">
                          <a:effectLst/>
                          <a:latin typeface="Verdana" panose="020B0604030504040204" pitchFamily="34" charset="0"/>
                          <a:ea typeface="Verdana" panose="020B0604030504040204" pitchFamily="34" charset="0"/>
                          <a:cs typeface="Verdana" panose="020B0604030504040204" pitchFamily="34" charset="0"/>
                        </a:rPr>
                        <a:t>%14</a:t>
                      </a:r>
                      <a:endParaRPr lang="tr" sz="1800" dirty="0">
                        <a:effectLst/>
                        <a:latin typeface="Verdana" panose="020B0604030504040204" pitchFamily="34" charset="0"/>
                        <a:ea typeface="Verdana" panose="020B0604030504040204" pitchFamily="34" charset="0"/>
                        <a:cs typeface="Verdana" panose="020B0604030504040204" pitchFamily="34" charset="0"/>
                      </a:endParaRPr>
                    </a:p>
                  </a:txBody>
                  <a:tcPr marL="68580" marR="68580" marT="0" marB="0" anchor="b">
                    <a:noFill/>
                  </a:tcPr>
                </a:tc>
                <a:extLst>
                  <a:ext uri="{0D108BD9-81ED-4DB2-BD59-A6C34878D82A}">
                    <a16:rowId xmlns:a16="http://schemas.microsoft.com/office/drawing/2014/main" val="10006"/>
                  </a:ext>
                </a:extLst>
              </a:tr>
              <a:tr h="190500">
                <a:tc>
                  <a:txBody>
                    <a:bodyPr/>
                    <a:lstStyle/>
                    <a:p>
                      <a:pPr algn="just" rtl="0">
                        <a:lnSpc>
                          <a:spcPct val="150000"/>
                        </a:lnSpc>
                        <a:spcAft>
                          <a:spcPts val="0"/>
                        </a:spcAft>
                      </a:pPr>
                      <a:r>
                        <a:rPr lang="tr" sz="1800" b="1" i="0" u="none" baseline="0">
                          <a:effectLst/>
                          <a:latin typeface="Verdana" panose="020B0604030504040204" pitchFamily="34" charset="0"/>
                          <a:ea typeface="Verdana" panose="020B0604030504040204" pitchFamily="34" charset="0"/>
                          <a:cs typeface="Verdana" panose="020B0604030504040204" pitchFamily="34" charset="0"/>
                        </a:rPr>
                        <a:t>Hepsi</a:t>
                      </a:r>
                    </a:p>
                  </a:txBody>
                  <a:tcPr marL="68580" marR="68580" marT="0" marB="0" anchor="b">
                    <a:solidFill>
                      <a:srgbClr val="2F618F"/>
                    </a:solidFill>
                  </a:tcPr>
                </a:tc>
                <a:tc>
                  <a:txBody>
                    <a:bodyPr/>
                    <a:lstStyle/>
                    <a:p>
                      <a:pPr algn="r" rtl="0">
                        <a:lnSpc>
                          <a:spcPct val="150000"/>
                        </a:lnSpc>
                        <a:spcAft>
                          <a:spcPts val="0"/>
                        </a:spcAft>
                      </a:pPr>
                      <a:r>
                        <a:rPr lang="tr" sz="1800" b="1" i="0" u="none" baseline="0">
                          <a:effectLst/>
                          <a:latin typeface="Verdana" panose="020B0604030504040204" pitchFamily="34" charset="0"/>
                          <a:ea typeface="Verdana" panose="020B0604030504040204" pitchFamily="34" charset="0"/>
                          <a:cs typeface="Verdana" panose="020B0604030504040204" pitchFamily="34" charset="0"/>
                        </a:rPr>
                        <a:t>193</a:t>
                      </a:r>
                    </a:p>
                  </a:txBody>
                  <a:tcPr marL="68580" marR="68580" marT="0" marB="0" anchor="b">
                    <a:solidFill>
                      <a:schemeClr val="accent1">
                        <a:lumMod val="20000"/>
                        <a:lumOff val="80000"/>
                      </a:schemeClr>
                    </a:solidFill>
                  </a:tcPr>
                </a:tc>
                <a:tc>
                  <a:txBody>
                    <a:bodyPr/>
                    <a:lstStyle/>
                    <a:p>
                      <a:pPr algn="r" rtl="0">
                        <a:lnSpc>
                          <a:spcPct val="150000"/>
                        </a:lnSpc>
                        <a:spcAft>
                          <a:spcPts val="0"/>
                        </a:spcAft>
                      </a:pPr>
                      <a:r>
                        <a:rPr lang="tr" sz="1800" b="1" i="0" u="none" baseline="0">
                          <a:effectLst/>
                          <a:latin typeface="Verdana" panose="020B0604030504040204" pitchFamily="34" charset="0"/>
                          <a:ea typeface="Verdana" panose="020B0604030504040204" pitchFamily="34" charset="0"/>
                          <a:cs typeface="Verdana" panose="020B0604030504040204" pitchFamily="34" charset="0"/>
                        </a:rPr>
                        <a:t>57</a:t>
                      </a:r>
                    </a:p>
                  </a:txBody>
                  <a:tcPr marL="68580" marR="68580" marT="0" marB="0" anchor="b">
                    <a:solidFill>
                      <a:schemeClr val="accent1">
                        <a:lumMod val="20000"/>
                        <a:lumOff val="80000"/>
                      </a:schemeClr>
                    </a:solidFill>
                  </a:tcPr>
                </a:tc>
                <a:tc>
                  <a:txBody>
                    <a:bodyPr/>
                    <a:lstStyle/>
                    <a:p>
                      <a:pPr algn="r" rtl="0">
                        <a:lnSpc>
                          <a:spcPct val="150000"/>
                        </a:lnSpc>
                        <a:spcAft>
                          <a:spcPts val="0"/>
                        </a:spcAft>
                      </a:pPr>
                      <a:r>
                        <a:rPr lang="tr" sz="1800" b="1" i="0" u="none" baseline="0">
                          <a:effectLst/>
                          <a:latin typeface="Verdana" panose="020B0604030504040204" pitchFamily="34" charset="0"/>
                          <a:ea typeface="Verdana" panose="020B0604030504040204" pitchFamily="34" charset="0"/>
                          <a:cs typeface="Verdana" panose="020B0604030504040204" pitchFamily="34" charset="0"/>
                        </a:rPr>
                        <a:t>%30</a:t>
                      </a:r>
                    </a:p>
                  </a:txBody>
                  <a:tcPr marL="68580" marR="68580" marT="0" marB="0" anchor="b">
                    <a:solidFill>
                      <a:schemeClr val="accent1">
                        <a:lumMod val="20000"/>
                        <a:lumOff val="80000"/>
                      </a:schemeClr>
                    </a:solidFill>
                  </a:tcPr>
                </a:tc>
                <a:tc>
                  <a:txBody>
                    <a:bodyPr/>
                    <a:lstStyle/>
                    <a:p>
                      <a:pPr algn="r" rtl="0">
                        <a:lnSpc>
                          <a:spcPct val="150000"/>
                        </a:lnSpc>
                        <a:spcAft>
                          <a:spcPts val="0"/>
                        </a:spcAft>
                      </a:pPr>
                      <a:r>
                        <a:rPr lang="tr" sz="2200" b="1" i="0" u="none" baseline="0">
                          <a:effectLst/>
                          <a:latin typeface="Verdana" panose="020B0604030504040204" pitchFamily="34" charset="0"/>
                          <a:ea typeface="Verdana" panose="020B0604030504040204" pitchFamily="34" charset="0"/>
                          <a:cs typeface="Verdana" panose="020B0604030504040204" pitchFamily="34" charset="0"/>
                        </a:rPr>
                        <a:t>76</a:t>
                      </a:r>
                      <a:endParaRPr lang="tr" sz="2200" b="1" dirty="0">
                        <a:effectLst/>
                        <a:latin typeface="Verdana" panose="020B0604030504040204" pitchFamily="34" charset="0"/>
                        <a:ea typeface="Verdana" panose="020B0604030504040204" pitchFamily="34" charset="0"/>
                        <a:cs typeface="Verdana" panose="020B0604030504040204" pitchFamily="34" charset="0"/>
                      </a:endParaRPr>
                    </a:p>
                  </a:txBody>
                  <a:tcPr marL="68580" marR="68580" marT="0" marB="0" anchor="b">
                    <a:solidFill>
                      <a:schemeClr val="accent1">
                        <a:lumMod val="20000"/>
                        <a:lumOff val="80000"/>
                      </a:schemeClr>
                    </a:solidFill>
                  </a:tcPr>
                </a:tc>
                <a:tc>
                  <a:txBody>
                    <a:bodyPr/>
                    <a:lstStyle/>
                    <a:p>
                      <a:pPr algn="r" rtl="0">
                        <a:lnSpc>
                          <a:spcPct val="150000"/>
                        </a:lnSpc>
                        <a:spcAft>
                          <a:spcPts val="0"/>
                        </a:spcAft>
                      </a:pPr>
                      <a:r>
                        <a:rPr lang="tr" sz="2200" b="1" i="0" u="none" baseline="0">
                          <a:effectLst/>
                          <a:latin typeface="Verdana" panose="020B0604030504040204" pitchFamily="34" charset="0"/>
                          <a:ea typeface="Verdana" panose="020B0604030504040204" pitchFamily="34" charset="0"/>
                          <a:cs typeface="Verdana" panose="020B0604030504040204" pitchFamily="34" charset="0"/>
                        </a:rPr>
                        <a:t>%39</a:t>
                      </a:r>
                      <a:endParaRPr lang="tr" sz="2200" b="1" dirty="0">
                        <a:effectLst/>
                        <a:latin typeface="Verdana" panose="020B0604030504040204" pitchFamily="34" charset="0"/>
                        <a:ea typeface="Verdana" panose="020B0604030504040204" pitchFamily="34" charset="0"/>
                        <a:cs typeface="Verdana" panose="020B0604030504040204" pitchFamily="34" charset="0"/>
                      </a:endParaRPr>
                    </a:p>
                  </a:txBody>
                  <a:tcPr marL="68580" marR="68580" marT="0" marB="0" anchor="b">
                    <a:solidFill>
                      <a:schemeClr val="accent1">
                        <a:lumMod val="20000"/>
                        <a:lumOff val="80000"/>
                      </a:schemeClr>
                    </a:solidFill>
                  </a:tcPr>
                </a:tc>
                <a:extLst>
                  <a:ext uri="{0D108BD9-81ED-4DB2-BD59-A6C34878D82A}">
                    <a16:rowId xmlns:a16="http://schemas.microsoft.com/office/drawing/2014/main" val="10007"/>
                  </a:ext>
                </a:extLst>
              </a:tr>
            </a:tbl>
          </a:graphicData>
        </a:graphic>
      </p:graphicFrame>
      <p:sp>
        <p:nvSpPr>
          <p:cNvPr id="2" name="Rectangle 1">
            <a:extLst>
              <a:ext uri="{FF2B5EF4-FFF2-40B4-BE49-F238E27FC236}">
                <a16:creationId xmlns:a16="http://schemas.microsoft.com/office/drawing/2014/main" id="{00D9AF7A-6909-4E72-B77C-4FB7081A2DCC}"/>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rtl="0">
              <a:defRPr/>
            </a:pPr>
            <a:r>
              <a:rPr lang="tr" sz="1200" b="1" i="0" u="none" baseline="0">
                <a:solidFill>
                  <a:srgbClr val="FFFFFF"/>
                </a:solidFill>
                <a:latin typeface="Verdana" charset="0"/>
                <a:cs typeface="Verdana" charset="0"/>
              </a:rPr>
              <a:t>www.coe.int/cybercrime</a:t>
            </a:r>
            <a:endParaRPr lang="tr" sz="1200" dirty="0"/>
          </a:p>
        </p:txBody>
      </p:sp>
      <p:sp>
        <p:nvSpPr>
          <p:cNvPr id="67589" name="Rectangle 17"/>
          <p:cNvSpPr>
            <a:spLocks noChangeArrowheads="1"/>
          </p:cNvSpPr>
          <p:nvPr/>
        </p:nvSpPr>
        <p:spPr bwMode="auto">
          <a:xfrm>
            <a:off x="7938" y="6597650"/>
            <a:ext cx="9136062"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l" rtl="0"/>
            <a:r>
              <a:rPr lang="tr" sz="1200" b="1" i="0" u="none" baseline="0">
                <a:solidFill>
                  <a:srgbClr val="FFFFFF"/>
                </a:solidFill>
                <a:latin typeface="Verdana" charset="0"/>
                <a:cs typeface="Verdana" charset="0"/>
              </a:rPr>
              <a:t>www.coe.int/cybercrime</a:t>
            </a:r>
            <a:r>
              <a:rPr lang="tr" sz="1200" b="0" i="0" u="none" baseline="0">
                <a:solidFill>
                  <a:srgbClr val="FFFFFF"/>
                </a:solidFill>
                <a:latin typeface="Verdana" charset="0"/>
                <a:cs typeface="Verdana" charset="0"/>
              </a:rPr>
              <a:t>						</a:t>
            </a:r>
            <a:r>
              <a:rPr lang="tr" sz="1200" b="1" i="0" u="none" baseline="0">
                <a:solidFill>
                  <a:srgbClr val="FFFFFF"/>
                </a:solidFill>
                <a:latin typeface="Verdana" charset="0"/>
                <a:cs typeface="Verdana" charset="0"/>
              </a:rPr>
              <a:t>                      - </a:t>
            </a:r>
            <a:fld id="{465FF75B-1C1D-7A47-B702-07177D24373E}" type="slidenum">
              <a:rPr sz="1200" b="1">
                <a:solidFill>
                  <a:srgbClr val="FFFFFF"/>
                </a:solidFill>
                <a:latin typeface="Verdana" charset="0"/>
                <a:cs typeface="Verdana" charset="0"/>
              </a:rPr>
              <a:pPr algn="l" rtl="0"/>
              <a:t>32</a:t>
            </a:fld>
            <a:r>
              <a:rPr lang="tr" sz="1200" b="1" i="0" u="none" baseline="0">
                <a:solidFill>
                  <a:srgbClr val="FFFFFF"/>
                </a:solidFill>
                <a:latin typeface="Verdana" charset="0"/>
                <a:cs typeface="Verdana" charset="0"/>
              </a:rPr>
              <a:t> -</a:t>
            </a:r>
          </a:p>
        </p:txBody>
      </p:sp>
    </p:spTree>
    <p:extLst>
      <p:ext uri="{BB962C8B-B14F-4D97-AF65-F5344CB8AC3E}">
        <p14:creationId xmlns:p14="http://schemas.microsoft.com/office/powerpoint/2010/main" val="42904585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4">
            <a:extLst>
              <a:ext uri="{FF2B5EF4-FFF2-40B4-BE49-F238E27FC236}">
                <a16:creationId xmlns:a16="http://schemas.microsoft.com/office/drawing/2014/main" id="{1A5C7640-AA2C-4B63-9841-E12A54FE0348}"/>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Rectangle 4">
            <a:extLst>
              <a:ext uri="{FF2B5EF4-FFF2-40B4-BE49-F238E27FC236}">
                <a16:creationId xmlns:a16="http://schemas.microsoft.com/office/drawing/2014/main" id="{4A79A5F6-4DD8-45CE-B41D-A8226D1891A7}"/>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a:p>
        </p:txBody>
      </p:sp>
      <p:pic>
        <p:nvPicPr>
          <p:cNvPr id="1026" name="Picture 2" descr="Asking questions | TeachingEnglish | British Council | BBC">
            <a:extLst>
              <a:ext uri="{FF2B5EF4-FFF2-40B4-BE49-F238E27FC236}">
                <a16:creationId xmlns:a16="http://schemas.microsoft.com/office/drawing/2014/main" id="{2146A725-2752-493B-B89A-F4AA625257F4}"/>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286000" y="1905000"/>
            <a:ext cx="4572000" cy="3048000"/>
          </a:xfrm>
          <a:prstGeom prst="rect">
            <a:avLst/>
          </a:prstGeom>
          <a:noFill/>
          <a:extLst>
            <a:ext uri="{909E8E84-426E-40DD-AFC4-6F175D3DCCD1}">
              <a14:hiddenFill xmlns:a14="http://schemas.microsoft.com/office/drawing/2010/main">
                <a:solidFill>
                  <a:srgbClr val="FFFFFF"/>
                </a:solidFill>
              </a14:hiddenFill>
            </a:ext>
          </a:extLst>
        </p:spPr>
      </p:pic>
      <p:sp>
        <p:nvSpPr>
          <p:cNvPr id="10" name="TextBox 9">
            <a:extLst>
              <a:ext uri="{FF2B5EF4-FFF2-40B4-BE49-F238E27FC236}">
                <a16:creationId xmlns:a16="http://schemas.microsoft.com/office/drawing/2014/main" id="{33149BE1-5990-4AA1-A02A-66E63B8F1545}"/>
              </a:ext>
            </a:extLst>
          </p:cNvPr>
          <p:cNvSpPr txBox="1"/>
          <p:nvPr/>
        </p:nvSpPr>
        <p:spPr>
          <a:xfrm>
            <a:off x="3221850" y="4951834"/>
            <a:ext cx="2700300" cy="769441"/>
          </a:xfrm>
          <a:prstGeom prst="rect">
            <a:avLst/>
          </a:prstGeom>
          <a:noFill/>
        </p:spPr>
        <p:txBody>
          <a:bodyPr wrap="square" rtlCol="0">
            <a:spAutoFit/>
          </a:bodyPr>
          <a:lstStyle/>
          <a:p>
            <a:pPr algn="ctr" rtl="0"/>
            <a:r>
              <a:rPr lang="tr" sz="4400" b="0" i="0" u="none" baseline="0"/>
              <a:t>Sorular</a:t>
            </a:r>
            <a:endParaRPr lang="tr" sz="4400" dirty="0"/>
          </a:p>
        </p:txBody>
      </p:sp>
      <p:sp>
        <p:nvSpPr>
          <p:cNvPr id="4" name="Rectangle 3">
            <a:extLst>
              <a:ext uri="{FF2B5EF4-FFF2-40B4-BE49-F238E27FC236}">
                <a16:creationId xmlns:a16="http://schemas.microsoft.com/office/drawing/2014/main" id="{954D42CC-1A2D-40A7-84EC-460AA3E58D0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rtl="0">
              <a:defRPr/>
            </a:pPr>
            <a:r>
              <a:rPr lang="tr" sz="1200" b="1" i="0" u="none" baseline="0">
                <a:solidFill>
                  <a:srgbClr val="FFFFFF"/>
                </a:solidFill>
                <a:latin typeface="Verdana" charset="0"/>
                <a:cs typeface="Verdana" charset="0"/>
              </a:rPr>
              <a:t>www.coe.int/cybercrime</a:t>
            </a:r>
            <a:endParaRPr lang="tr" sz="1200" dirty="0"/>
          </a:p>
        </p:txBody>
      </p:sp>
    </p:spTree>
    <p:extLst>
      <p:ext uri="{BB962C8B-B14F-4D97-AF65-F5344CB8AC3E}">
        <p14:creationId xmlns:p14="http://schemas.microsoft.com/office/powerpoint/2010/main" val="391831414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BA244C-489D-417D-B8AB-CB954192CB36}"/>
              </a:ext>
            </a:extLst>
          </p:cNvPr>
          <p:cNvSpPr>
            <a:spLocks noGrp="1"/>
          </p:cNvSpPr>
          <p:nvPr>
            <p:ph type="title"/>
          </p:nvPr>
        </p:nvSpPr>
        <p:spPr/>
        <p:txBody>
          <a:bodyPr/>
          <a:lstStyle/>
          <a:p>
            <a:pPr algn="l" rtl="0"/>
            <a:r>
              <a:rPr lang="tr" b="1" i="0" u="none" baseline="0" dirty="0"/>
              <a:t>Sİber suçlara İLİşkİn uluslararasI kuruluşlar</a:t>
            </a:r>
          </a:p>
        </p:txBody>
      </p:sp>
      <p:sp>
        <p:nvSpPr>
          <p:cNvPr id="3" name="Text Placeholder 2">
            <a:extLst>
              <a:ext uri="{FF2B5EF4-FFF2-40B4-BE49-F238E27FC236}">
                <a16:creationId xmlns:a16="http://schemas.microsoft.com/office/drawing/2014/main" id="{E380FE40-902C-48A0-8E4E-962AA387FB67}"/>
              </a:ext>
            </a:extLst>
          </p:cNvPr>
          <p:cNvSpPr>
            <a:spLocks noGrp="1"/>
          </p:cNvSpPr>
          <p:nvPr>
            <p:ph type="body" idx="1"/>
          </p:nvPr>
        </p:nvSpPr>
        <p:spPr/>
        <p:txBody>
          <a:bodyPr/>
          <a:lstStyle/>
          <a:p>
            <a:pPr algn="l" rtl="0"/>
            <a:r>
              <a:rPr lang="tr" b="0" i="0" u="none" baseline="0"/>
              <a:t>Siber Suçlarla İlgili Temel Bilgiler</a:t>
            </a:r>
          </a:p>
        </p:txBody>
      </p:sp>
      <p:pic>
        <p:nvPicPr>
          <p:cNvPr id="7" name="Picture 4">
            <a:extLst>
              <a:ext uri="{FF2B5EF4-FFF2-40B4-BE49-F238E27FC236}">
                <a16:creationId xmlns:a16="http://schemas.microsoft.com/office/drawing/2014/main" id="{0999E604-E88D-4D07-B64F-C99CD4214B5C}"/>
              </a:ext>
            </a:extLst>
          </p:cNvPr>
          <p:cNvPicPr>
            <a:picLocks noChangeAspect="1" noChangeArrowheads="1"/>
          </p:cNvPicPr>
          <p:nvPr/>
        </p:nvPicPr>
        <p:blipFill>
          <a:blip r:embed="rId2"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Rectangle 4">
            <a:extLst>
              <a:ext uri="{FF2B5EF4-FFF2-40B4-BE49-F238E27FC236}">
                <a16:creationId xmlns:a16="http://schemas.microsoft.com/office/drawing/2014/main" id="{E48A760C-C5E8-484E-AE27-CC97BE067C28}"/>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a:p>
        </p:txBody>
      </p:sp>
      <p:sp>
        <p:nvSpPr>
          <p:cNvPr id="6" name="TextBox 7">
            <a:extLst>
              <a:ext uri="{FF2B5EF4-FFF2-40B4-BE49-F238E27FC236}">
                <a16:creationId xmlns:a16="http://schemas.microsoft.com/office/drawing/2014/main" id="{D3FF185F-D1F2-46C0-8941-FE80F33430C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3200" b="0" i="0" u="none" baseline="0">
                <a:solidFill>
                  <a:schemeClr val="bg1"/>
                </a:solidFill>
                <a:latin typeface="Verdana" charset="0"/>
                <a:cs typeface="Verdana" charset="0"/>
              </a:rPr>
              <a:t>Bölüm 4</a:t>
            </a:r>
            <a:endParaRPr lang="tr" sz="2000" dirty="0">
              <a:solidFill>
                <a:schemeClr val="bg1"/>
              </a:solidFill>
              <a:latin typeface="Verdana" charset="0"/>
              <a:cs typeface="Verdana" charset="0"/>
            </a:endParaRPr>
          </a:p>
        </p:txBody>
      </p:sp>
      <p:sp>
        <p:nvSpPr>
          <p:cNvPr id="4" name="Rectangle 3">
            <a:extLst>
              <a:ext uri="{FF2B5EF4-FFF2-40B4-BE49-F238E27FC236}">
                <a16:creationId xmlns:a16="http://schemas.microsoft.com/office/drawing/2014/main" id="{592ABD5F-08FB-4136-A76F-07AC20DAB91E}"/>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rtl="0">
              <a:defRPr/>
            </a:pPr>
            <a:r>
              <a:rPr lang="tr" sz="1200" b="1" i="0" u="none" baseline="0">
                <a:solidFill>
                  <a:srgbClr val="FFFFFF"/>
                </a:solidFill>
                <a:latin typeface="Verdana" charset="0"/>
                <a:cs typeface="Verdana" charset="0"/>
              </a:rPr>
              <a:t>www.coe.int/cybercrime</a:t>
            </a:r>
            <a:endParaRPr lang="tr" sz="1200" dirty="0"/>
          </a:p>
        </p:txBody>
      </p:sp>
    </p:spTree>
    <p:extLst>
      <p:ext uri="{BB962C8B-B14F-4D97-AF65-F5344CB8AC3E}">
        <p14:creationId xmlns:p14="http://schemas.microsoft.com/office/powerpoint/2010/main" val="334257983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0"/>
            <a:r>
              <a:rPr lang="tr" sz="2800" b="0" i="0" u="none" baseline="0">
                <a:latin typeface="Verdana" panose="020B0604030504040204" pitchFamily="34" charset="0"/>
                <a:ea typeface="Verdana" panose="020B0604030504040204" pitchFamily="34" charset="0"/>
                <a:cs typeface="ＭＳ Ｐゴシック" charset="0"/>
              </a:rPr>
              <a:t>Siber Suçların Uluslararası Boyutu ve Uygulanan Müdahaleler</a:t>
            </a:r>
            <a:endParaRPr lang="tr" sz="2800" dirty="0">
              <a:latin typeface="Verdana" panose="020B0604030504040204" pitchFamily="34" charset="0"/>
              <a:ea typeface="Verdana" panose="020B0604030504040204" pitchFamily="34" charset="0"/>
            </a:endParaRP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tr"/>
          </a:p>
        </p:txBody>
      </p:sp>
      <p:sp>
        <p:nvSpPr>
          <p:cNvPr id="16" name="Title 1">
            <a:extLst>
              <a:ext uri="{FF2B5EF4-FFF2-40B4-BE49-F238E27FC236}">
                <a16:creationId xmlns:a16="http://schemas.microsoft.com/office/drawing/2014/main" id="{D6858E7F-F8F6-F645-B08A-5A0BB30DDA54}"/>
              </a:ext>
            </a:extLst>
          </p:cNvPr>
          <p:cNvSpPr txBox="1">
            <a:spLocks/>
          </p:cNvSpPr>
          <p:nvPr/>
        </p:nvSpPr>
        <p:spPr>
          <a:xfrm>
            <a:off x="457200" y="1296103"/>
            <a:ext cx="8229600" cy="773112"/>
          </a:xfrm>
          <a:prstGeom prst="rect">
            <a:avLst/>
          </a:prstGeom>
        </p:spPr>
        <p:txBody>
          <a:bodyPr/>
          <a:lstStyle>
            <a:lvl1pPr algn="ctr" defTabSz="457200" rtl="0" eaLnBrk="0" fontAlgn="base" hangingPunct="0">
              <a:spcBef>
                <a:spcPct val="0"/>
              </a:spcBef>
              <a:spcAft>
                <a:spcPct val="0"/>
              </a:spcAft>
              <a:defRPr sz="4400" kern="1200">
                <a:solidFill>
                  <a:schemeClr val="tx1"/>
                </a:solidFill>
                <a:latin typeface="+mj-lt"/>
                <a:ea typeface="ＭＳ Ｐゴシック" pitchFamily="-65" charset="-128"/>
                <a:cs typeface="ＭＳ Ｐゴシック" pitchFamily="-65" charset="-128"/>
              </a:defRPr>
            </a:lvl1pPr>
            <a:lvl2pPr algn="ctr" defTabSz="457200" rtl="0" eaLnBrk="0" fontAlgn="base" hangingPunct="0">
              <a:spcBef>
                <a:spcPct val="0"/>
              </a:spcBef>
              <a:spcAft>
                <a:spcPct val="0"/>
              </a:spcAft>
              <a:defRPr sz="4400">
                <a:solidFill>
                  <a:schemeClr val="tx1"/>
                </a:solidFill>
                <a:latin typeface="Calibri" pitchFamily="34" charset="0"/>
                <a:ea typeface="ＭＳ Ｐゴシック" pitchFamily="-65" charset="-128"/>
                <a:cs typeface="ＭＳ Ｐゴシック" pitchFamily="-65" charset="-128"/>
              </a:defRPr>
            </a:lvl2pPr>
            <a:lvl3pPr algn="ctr" defTabSz="457200" rtl="0" eaLnBrk="0" fontAlgn="base" hangingPunct="0">
              <a:spcBef>
                <a:spcPct val="0"/>
              </a:spcBef>
              <a:spcAft>
                <a:spcPct val="0"/>
              </a:spcAft>
              <a:defRPr sz="4400">
                <a:solidFill>
                  <a:schemeClr val="tx1"/>
                </a:solidFill>
                <a:latin typeface="Calibri" pitchFamily="34" charset="0"/>
                <a:ea typeface="ＭＳ Ｐゴシック" pitchFamily="-65" charset="-128"/>
                <a:cs typeface="ＭＳ Ｐゴシック" pitchFamily="-65" charset="-128"/>
              </a:defRPr>
            </a:lvl3pPr>
            <a:lvl4pPr algn="ctr" defTabSz="457200" rtl="0" eaLnBrk="0" fontAlgn="base" hangingPunct="0">
              <a:spcBef>
                <a:spcPct val="0"/>
              </a:spcBef>
              <a:spcAft>
                <a:spcPct val="0"/>
              </a:spcAft>
              <a:defRPr sz="4400">
                <a:solidFill>
                  <a:schemeClr val="tx1"/>
                </a:solidFill>
                <a:latin typeface="Calibri" pitchFamily="34" charset="0"/>
                <a:ea typeface="ＭＳ Ｐゴシック" pitchFamily="-65" charset="-128"/>
                <a:cs typeface="ＭＳ Ｐゴシック" pitchFamily="-65" charset="-128"/>
              </a:defRPr>
            </a:lvl4pPr>
            <a:lvl5pPr algn="ctr" defTabSz="457200" rtl="0" eaLnBrk="0" fontAlgn="base" hangingPunct="0">
              <a:spcBef>
                <a:spcPct val="0"/>
              </a:spcBef>
              <a:spcAft>
                <a:spcPct val="0"/>
              </a:spcAft>
              <a:defRPr sz="4400">
                <a:solidFill>
                  <a:schemeClr val="tx1"/>
                </a:solidFill>
                <a:latin typeface="Calibri" pitchFamily="34" charset="0"/>
                <a:ea typeface="ＭＳ Ｐゴシック" pitchFamily="-65" charset="-128"/>
                <a:cs typeface="ＭＳ Ｐゴシック" pitchFamily="-65" charset="-128"/>
              </a:defRPr>
            </a:lvl5pPr>
            <a:lvl6pPr marL="457200" algn="ctr" defTabSz="457200" rtl="0" fontAlgn="base">
              <a:spcBef>
                <a:spcPct val="0"/>
              </a:spcBef>
              <a:spcAft>
                <a:spcPct val="0"/>
              </a:spcAft>
              <a:defRPr sz="4400">
                <a:solidFill>
                  <a:schemeClr val="tx1"/>
                </a:solidFill>
                <a:latin typeface="Calibri" pitchFamily="34" charset="0"/>
              </a:defRPr>
            </a:lvl6pPr>
            <a:lvl7pPr marL="914400" algn="ctr" defTabSz="457200" rtl="0" fontAlgn="base">
              <a:spcBef>
                <a:spcPct val="0"/>
              </a:spcBef>
              <a:spcAft>
                <a:spcPct val="0"/>
              </a:spcAft>
              <a:defRPr sz="4400">
                <a:solidFill>
                  <a:schemeClr val="tx1"/>
                </a:solidFill>
                <a:latin typeface="Calibri" pitchFamily="34" charset="0"/>
              </a:defRPr>
            </a:lvl7pPr>
            <a:lvl8pPr marL="1371600" algn="ctr" defTabSz="457200" rtl="0" fontAlgn="base">
              <a:spcBef>
                <a:spcPct val="0"/>
              </a:spcBef>
              <a:spcAft>
                <a:spcPct val="0"/>
              </a:spcAft>
              <a:defRPr sz="4400">
                <a:solidFill>
                  <a:schemeClr val="tx1"/>
                </a:solidFill>
                <a:latin typeface="Calibri" pitchFamily="34" charset="0"/>
              </a:defRPr>
            </a:lvl8pPr>
            <a:lvl9pPr marL="1828800" algn="ctr" defTabSz="457200" rtl="0" fontAlgn="base">
              <a:spcBef>
                <a:spcPct val="0"/>
              </a:spcBef>
              <a:spcAft>
                <a:spcPct val="0"/>
              </a:spcAft>
              <a:defRPr sz="4400">
                <a:solidFill>
                  <a:schemeClr val="tx1"/>
                </a:solidFill>
                <a:latin typeface="Calibri" pitchFamily="34" charset="0"/>
              </a:defRPr>
            </a:lvl9pPr>
          </a:lstStyle>
          <a:p>
            <a:pPr rtl="0" eaLnBrk="1" hangingPunct="1"/>
            <a:r>
              <a:rPr lang="tr" sz="3200" b="1" i="0" u="none" baseline="0">
                <a:ea typeface="ＭＳ Ｐゴシック" pitchFamily="34" charset="-128"/>
              </a:rPr>
              <a:t>Uluslararası Müdahale Örnekleri</a:t>
            </a:r>
            <a:endParaRPr lang="tr" sz="3200" b="1" dirty="0">
              <a:ea typeface="ＭＳ Ｐゴシック" pitchFamily="34" charset="-128"/>
            </a:endParaRPr>
          </a:p>
        </p:txBody>
      </p:sp>
      <p:pic>
        <p:nvPicPr>
          <p:cNvPr id="5" name="Picture 4">
            <a:extLst>
              <a:ext uri="{FF2B5EF4-FFF2-40B4-BE49-F238E27FC236}">
                <a16:creationId xmlns:a16="http://schemas.microsoft.com/office/drawing/2014/main" id="{833B8C6F-025E-9640-A84D-EF83449CC12C}"/>
              </a:ext>
            </a:extLst>
          </p:cNvPr>
          <p:cNvPicPr>
            <a:picLocks noChangeAspect="1"/>
          </p:cNvPicPr>
          <p:nvPr/>
        </p:nvPicPr>
        <p:blipFill>
          <a:blip r:embed="rId4" cstate="print"/>
          <a:stretch>
            <a:fillRect/>
          </a:stretch>
        </p:blipFill>
        <p:spPr>
          <a:xfrm>
            <a:off x="6286383" y="1971204"/>
            <a:ext cx="2534089" cy="2027271"/>
          </a:xfrm>
          <a:prstGeom prst="rect">
            <a:avLst/>
          </a:prstGeom>
        </p:spPr>
      </p:pic>
      <p:pic>
        <p:nvPicPr>
          <p:cNvPr id="6" name="Picture 5">
            <a:extLst>
              <a:ext uri="{FF2B5EF4-FFF2-40B4-BE49-F238E27FC236}">
                <a16:creationId xmlns:a16="http://schemas.microsoft.com/office/drawing/2014/main" id="{9F5D591F-43D2-8B4D-96C7-1050D23145CA}"/>
              </a:ext>
            </a:extLst>
          </p:cNvPr>
          <p:cNvPicPr>
            <a:picLocks noChangeAspect="1"/>
          </p:cNvPicPr>
          <p:nvPr/>
        </p:nvPicPr>
        <p:blipFill>
          <a:blip r:embed="rId5" cstate="print"/>
          <a:stretch>
            <a:fillRect/>
          </a:stretch>
        </p:blipFill>
        <p:spPr>
          <a:xfrm>
            <a:off x="431467" y="2168077"/>
            <a:ext cx="2379916" cy="1580820"/>
          </a:xfrm>
          <a:prstGeom prst="rect">
            <a:avLst/>
          </a:prstGeom>
        </p:spPr>
      </p:pic>
      <p:pic>
        <p:nvPicPr>
          <p:cNvPr id="7" name="Picture 6">
            <a:extLst>
              <a:ext uri="{FF2B5EF4-FFF2-40B4-BE49-F238E27FC236}">
                <a16:creationId xmlns:a16="http://schemas.microsoft.com/office/drawing/2014/main" id="{E23F68DB-37C9-5B4D-99C8-67B07818FF75}"/>
              </a:ext>
            </a:extLst>
          </p:cNvPr>
          <p:cNvPicPr>
            <a:picLocks noChangeAspect="1"/>
          </p:cNvPicPr>
          <p:nvPr/>
        </p:nvPicPr>
        <p:blipFill>
          <a:blip r:embed="rId6" cstate="print"/>
          <a:stretch>
            <a:fillRect/>
          </a:stretch>
        </p:blipFill>
        <p:spPr>
          <a:xfrm>
            <a:off x="3490173" y="2168077"/>
            <a:ext cx="2379916" cy="1580820"/>
          </a:xfrm>
          <a:prstGeom prst="rect">
            <a:avLst/>
          </a:prstGeom>
        </p:spPr>
      </p:pic>
      <p:pic>
        <p:nvPicPr>
          <p:cNvPr id="28" name="Picture 27">
            <a:extLst>
              <a:ext uri="{FF2B5EF4-FFF2-40B4-BE49-F238E27FC236}">
                <a16:creationId xmlns:a16="http://schemas.microsoft.com/office/drawing/2014/main" id="{AAD3A13B-7085-7B44-A2D8-5202FBFACE90}"/>
              </a:ext>
            </a:extLst>
          </p:cNvPr>
          <p:cNvPicPr>
            <a:picLocks noChangeAspect="1"/>
          </p:cNvPicPr>
          <p:nvPr/>
        </p:nvPicPr>
        <p:blipFill>
          <a:blip r:embed="rId7" cstate="print"/>
          <a:stretch>
            <a:fillRect/>
          </a:stretch>
        </p:blipFill>
        <p:spPr>
          <a:xfrm>
            <a:off x="6381058" y="4046146"/>
            <a:ext cx="2344740" cy="2106292"/>
          </a:xfrm>
          <a:prstGeom prst="rect">
            <a:avLst/>
          </a:prstGeom>
        </p:spPr>
      </p:pic>
      <p:pic>
        <p:nvPicPr>
          <p:cNvPr id="27" name="Picture 26">
            <a:extLst>
              <a:ext uri="{FF2B5EF4-FFF2-40B4-BE49-F238E27FC236}">
                <a16:creationId xmlns:a16="http://schemas.microsoft.com/office/drawing/2014/main" id="{622E6FB5-9758-BD45-8495-D6A8C4D9812B}"/>
              </a:ext>
            </a:extLst>
          </p:cNvPr>
          <p:cNvPicPr>
            <a:picLocks noChangeAspect="1"/>
          </p:cNvPicPr>
          <p:nvPr/>
        </p:nvPicPr>
        <p:blipFill>
          <a:blip r:embed="rId8" cstate="print"/>
          <a:stretch>
            <a:fillRect/>
          </a:stretch>
        </p:blipFill>
        <p:spPr>
          <a:xfrm>
            <a:off x="492102" y="4069722"/>
            <a:ext cx="2258646" cy="2258646"/>
          </a:xfrm>
          <a:prstGeom prst="rect">
            <a:avLst/>
          </a:prstGeom>
        </p:spPr>
      </p:pic>
      <p:pic>
        <p:nvPicPr>
          <p:cNvPr id="8" name="Picture 7">
            <a:extLst>
              <a:ext uri="{FF2B5EF4-FFF2-40B4-BE49-F238E27FC236}">
                <a16:creationId xmlns:a16="http://schemas.microsoft.com/office/drawing/2014/main" id="{E7A1B1BC-F932-9445-A572-2188BD54E7EB}"/>
              </a:ext>
            </a:extLst>
          </p:cNvPr>
          <p:cNvPicPr>
            <a:picLocks noChangeAspect="1"/>
          </p:cNvPicPr>
          <p:nvPr/>
        </p:nvPicPr>
        <p:blipFill>
          <a:blip r:embed="rId9" cstate="print"/>
          <a:stretch>
            <a:fillRect/>
          </a:stretch>
        </p:blipFill>
        <p:spPr>
          <a:xfrm>
            <a:off x="3550808" y="4126316"/>
            <a:ext cx="2258645" cy="2065598"/>
          </a:xfrm>
          <a:prstGeom prst="rect">
            <a:avLst/>
          </a:prstGeom>
        </p:spPr>
      </p:pic>
      <p:sp>
        <p:nvSpPr>
          <p:cNvPr id="2" name="Slide Number Placeholder 1"/>
          <p:cNvSpPr>
            <a:spLocks noGrp="1"/>
          </p:cNvSpPr>
          <p:nvPr>
            <p:ph type="sldNum" sz="quarter" idx="12"/>
          </p:nvPr>
        </p:nvSpPr>
        <p:spPr>
          <a:xfrm>
            <a:off x="6409184" y="6495281"/>
            <a:ext cx="2133600" cy="365125"/>
          </a:xfrm>
        </p:spPr>
        <p:txBody>
          <a:bodyPr/>
          <a:lstStyle/>
          <a:p>
            <a:pPr algn="r" rtl="0"/>
            <a:fld id="{B517EF97-6CC0-48A9-BC0E-433EC7B55211}" type="slidenum">
              <a:rPr/>
              <a:pPr algn="r" rtl="0"/>
              <a:t>35</a:t>
            </a:fld>
            <a:endParaRPr lang="tr" dirty="0"/>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tr"/>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rtl="0"/>
            <a:fld id="{B517EF97-6CC0-48A9-BC0E-433EC7B55211}" type="slidenum">
              <a:rPr>
                <a:solidFill>
                  <a:schemeClr val="tx1"/>
                </a:solidFill>
              </a:rPr>
              <a:pPr algn="r" rtl="0"/>
              <a:t>35</a:t>
            </a:fld>
            <a:endParaRPr lang="tr"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tr"/>
          </a:p>
        </p:txBody>
      </p:sp>
      <p:sp>
        <p:nvSpPr>
          <p:cNvPr id="3" name="TextBox 2"/>
          <p:cNvSpPr txBox="1"/>
          <p:nvPr/>
        </p:nvSpPr>
        <p:spPr>
          <a:xfrm>
            <a:off x="88522" y="6557282"/>
            <a:ext cx="3672408" cy="400110"/>
          </a:xfrm>
          <a:prstGeom prst="rect">
            <a:avLst/>
          </a:prstGeom>
          <a:noFill/>
        </p:spPr>
        <p:txBody>
          <a:bodyPr wrap="square" rtlCol="0">
            <a:spAutoFit/>
          </a:bodyPr>
          <a:lstStyle/>
          <a:p>
            <a:pPr algn="l" rtl="0"/>
            <a:r>
              <a:rPr lang="tr" sz="2000" b="1" i="0" u="none" baseline="0">
                <a:solidFill>
                  <a:schemeClr val="bg1"/>
                </a:solidFill>
                <a:latin typeface="Segoe UI" pitchFamily="34" charset="0"/>
                <a:ea typeface="Segoe UI" pitchFamily="34" charset="0"/>
                <a:cs typeface="Segoe UI" pitchFamily="34" charset="0"/>
              </a:rPr>
              <a:t>www.coe.int/cybercrime</a:t>
            </a:r>
          </a:p>
        </p:txBody>
      </p:sp>
      <p:sp>
        <p:nvSpPr>
          <p:cNvPr id="9" name="Rectangle 8">
            <a:extLst>
              <a:ext uri="{FF2B5EF4-FFF2-40B4-BE49-F238E27FC236}">
                <a16:creationId xmlns:a16="http://schemas.microsoft.com/office/drawing/2014/main" id="{10FDF0CA-B20B-4BE9-BBD2-EE793219D3FE}"/>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rtl="0">
              <a:defRPr/>
            </a:pPr>
            <a:r>
              <a:rPr lang="tr" sz="1200" b="1" i="0" u="none" baseline="0">
                <a:solidFill>
                  <a:srgbClr val="FFFFFF"/>
                </a:solidFill>
                <a:latin typeface="Verdana" charset="0"/>
                <a:cs typeface="Verdana" charset="0"/>
              </a:rPr>
              <a:t>www.coe.int/cybercrime</a:t>
            </a:r>
            <a:endParaRPr lang="tr" sz="1200" dirty="0"/>
          </a:p>
        </p:txBody>
      </p:sp>
    </p:spTree>
    <p:extLst>
      <p:ext uri="{BB962C8B-B14F-4D97-AF65-F5344CB8AC3E}">
        <p14:creationId xmlns:p14="http://schemas.microsoft.com/office/powerpoint/2010/main" val="1569168068"/>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0"/>
            <a:r>
              <a:rPr lang="tr" sz="2800" b="0" i="0" u="none" baseline="0">
                <a:latin typeface="Verdana" panose="020B0604030504040204" pitchFamily="34" charset="0"/>
                <a:ea typeface="Verdana" panose="020B0604030504040204" pitchFamily="34" charset="0"/>
              </a:rPr>
              <a:t>BİRLEŞMİŞ MİLLETLER</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tr"/>
          </a:p>
        </p:txBody>
      </p:sp>
      <p:sp>
        <p:nvSpPr>
          <p:cNvPr id="19" name="Content Placeholder 1">
            <a:extLst>
              <a:ext uri="{FF2B5EF4-FFF2-40B4-BE49-F238E27FC236}">
                <a16:creationId xmlns:a16="http://schemas.microsoft.com/office/drawing/2014/main" id="{9862464D-8B1B-4FD5-AEAC-0662CE90FB58}"/>
              </a:ext>
            </a:extLst>
          </p:cNvPr>
          <p:cNvSpPr txBox="1">
            <a:spLocks/>
          </p:cNvSpPr>
          <p:nvPr/>
        </p:nvSpPr>
        <p:spPr>
          <a:xfrm>
            <a:off x="251520" y="980728"/>
            <a:ext cx="8784530" cy="5183335"/>
          </a:xfrm>
          <a:prstGeom prst="rect">
            <a:avLst/>
          </a:prstGeom>
        </p:spPr>
        <p:txBody>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S PGothic" pitchFamily="34" charset="-128"/>
                <a:cs typeface="MS PGothic" charset="0"/>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S PGothic" pitchFamily="34" charset="-128"/>
                <a:cs typeface="MS PGothic" charset="0"/>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S PGothic" pitchFamily="34" charset="-128"/>
                <a:cs typeface="MS PGothic" charset="0"/>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itchFamily="34" charset="-128"/>
                <a:cs typeface="MS PGothic" charset="0"/>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itchFamily="34" charset="-128"/>
                <a:cs typeface="MS PGothic"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l" rtl="0" eaLnBrk="1" hangingPunct="1">
              <a:buFont typeface="Arial" panose="020B0604020202020204" pitchFamily="34" charset="0"/>
              <a:buNone/>
            </a:pPr>
            <a:r>
              <a:rPr lang="tr" b="0" i="0" u="none" baseline="0"/>
              <a:t>BM Siber Suçlar Hükümetler Arası Uzman Grubu (kuruluş: 2010)</a:t>
            </a:r>
          </a:p>
          <a:p>
            <a:pPr marL="400050" lvl="1" indent="0" algn="l" rtl="0" eaLnBrk="1" hangingPunct="1">
              <a:buNone/>
            </a:pPr>
            <a:r>
              <a:rPr lang="tr" sz="2400" b="0" i="0" u="none" baseline="0">
                <a:effectLst/>
                <a:latin typeface="Calibri" panose="020F0502020204030204" pitchFamily="34" charset="0"/>
                <a:ea typeface="Times New Roman" panose="02020603050405020304" pitchFamily="18" charset="0"/>
              </a:rPr>
              <a:t>"siber suçlara mevcut müdahaleleri güçlendirme ve yeni ulusal ve uluslararası hukuki veya diğer müdahaleler önerme seçeneklerini incelemek amacıyla, ulusal mevzuat, en iyi uygulamalar, teknik yardım ve uluslararası işbirliği hakkında bilgi alışverişi de dahil olmak üzere, siber suç sorununa ve Üye Devletler, uluslararası toplum ve özel sektör tarafından uygulanan müdahalelere ilişkin kapsamlı bir çalışma yürütmek"</a:t>
            </a:r>
          </a:p>
          <a:p>
            <a:pPr marL="0" indent="0" algn="l" rtl="0" eaLnBrk="1" hangingPunct="1">
              <a:buFont typeface="Arial" panose="020B0604020202020204" pitchFamily="34" charset="0"/>
              <a:buNone/>
            </a:pPr>
            <a:r>
              <a:rPr lang="tr" b="0" i="0" u="none" baseline="0"/>
              <a:t>UNODC Küresel Siber Suç Programı</a:t>
            </a:r>
          </a:p>
          <a:p>
            <a:pPr algn="l" rtl="0" eaLnBrk="1" hangingPunct="1"/>
            <a:r>
              <a:rPr lang="tr" sz="2400" b="0" i="0" u="none" baseline="0">
                <a:latin typeface="Calibri" panose="020F0502020204030204" pitchFamily="34" charset="0"/>
              </a:rPr>
              <a:t>Gelişen ülkelerin ihtiyaçlarına esnek bir şekilde yanıt verir</a:t>
            </a:r>
          </a:p>
          <a:p>
            <a:pPr algn="l" rtl="0" eaLnBrk="1" hangingPunct="1"/>
            <a:r>
              <a:rPr lang="tr" sz="2400" b="0" i="0" u="none" baseline="0">
                <a:latin typeface="Calibri" panose="020F0502020204030204" pitchFamily="34" charset="0"/>
              </a:rPr>
              <a:t>Daha fazla verimlilik ve etkinlik</a:t>
            </a:r>
          </a:p>
        </p:txBody>
      </p:sp>
      <p:pic>
        <p:nvPicPr>
          <p:cNvPr id="1026" name="Picture 2" descr="logos-download.com/wp-content/uploads/2016/07/U...">
            <a:extLst>
              <a:ext uri="{FF2B5EF4-FFF2-40B4-BE49-F238E27FC236}">
                <a16:creationId xmlns:a16="http://schemas.microsoft.com/office/drawing/2014/main" id="{7415C628-D0CB-4F28-AF88-471BEFA8003D}"/>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668343" y="5299256"/>
            <a:ext cx="1285665" cy="1090708"/>
          </a:xfrm>
          <a:prstGeom prst="rect">
            <a:avLst/>
          </a:prstGeom>
          <a:noFill/>
          <a:extLst>
            <a:ext uri="{909E8E84-426E-40DD-AFC4-6F175D3DCCD1}">
              <a14:hiddenFill xmlns:a14="http://schemas.microsoft.com/office/drawing/2010/main">
                <a:solidFill>
                  <a:srgbClr val="FFFFFF"/>
                </a:solidFill>
              </a14:hiddenFill>
            </a:ext>
          </a:extLst>
        </p:spPr>
      </p:pic>
      <p:sp>
        <p:nvSpPr>
          <p:cNvPr id="16" name="TextBox 15">
            <a:extLst>
              <a:ext uri="{FF2B5EF4-FFF2-40B4-BE49-F238E27FC236}">
                <a16:creationId xmlns:a16="http://schemas.microsoft.com/office/drawing/2014/main" id="{6F8A8EAD-F300-4A85-8D4E-6ADA3B6D2B03}"/>
              </a:ext>
            </a:extLst>
          </p:cNvPr>
          <p:cNvSpPr txBox="1"/>
          <p:nvPr/>
        </p:nvSpPr>
        <p:spPr>
          <a:xfrm>
            <a:off x="-36512" y="6228020"/>
            <a:ext cx="7987040" cy="369332"/>
          </a:xfrm>
          <a:prstGeom prst="rect">
            <a:avLst/>
          </a:prstGeom>
          <a:noFill/>
        </p:spPr>
        <p:txBody>
          <a:bodyPr wrap="square">
            <a:spAutoFit/>
          </a:bodyPr>
          <a:lstStyle/>
          <a:p>
            <a:pPr marL="0" lvl="0" indent="0" algn="l" rtl="0">
              <a:buFont typeface="Wingdings" panose="05000000000000000000" pitchFamily="2" charset="2"/>
              <a:buNone/>
            </a:pPr>
            <a:r>
              <a:rPr lang="tr" sz="1800" b="0" i="0" u="sng" baseline="0">
                <a:solidFill>
                  <a:srgbClr val="0000FF"/>
                </a:solidFill>
                <a:effectLst/>
                <a:latin typeface="Calibri" panose="020F0502020204030204" pitchFamily="34" charset="0"/>
                <a:ea typeface="Times New Roman" panose="02020603050405020304" pitchFamily="18" charset="0"/>
                <a:hlinkClick r:id="rId5"/>
              </a:rPr>
              <a:t>https://www.unodc.org/unodc/en/cybercrime/global-programme-cybercrime.html</a:t>
            </a:r>
            <a:endParaRPr lang="tr" sz="1800" u="sng" dirty="0">
              <a:solidFill>
                <a:srgbClr val="0000FF"/>
              </a:solidFill>
              <a:effectLst/>
              <a:latin typeface="Calibri" panose="020F0502020204030204" pitchFamily="34" charset="0"/>
              <a:ea typeface="Times New Roman" panose="02020603050405020304" pitchFamily="18" charset="0"/>
            </a:endParaRPr>
          </a:p>
        </p:txBody>
      </p:sp>
      <p:sp>
        <p:nvSpPr>
          <p:cNvPr id="2" name="Slide Number Placeholder 1"/>
          <p:cNvSpPr>
            <a:spLocks noGrp="1"/>
          </p:cNvSpPr>
          <p:nvPr>
            <p:ph type="sldNum" sz="quarter" idx="12"/>
          </p:nvPr>
        </p:nvSpPr>
        <p:spPr>
          <a:xfrm>
            <a:off x="6409184" y="6495281"/>
            <a:ext cx="2133600" cy="365125"/>
          </a:xfrm>
        </p:spPr>
        <p:txBody>
          <a:bodyPr/>
          <a:lstStyle/>
          <a:p>
            <a:pPr algn="r" rtl="0"/>
            <a:fld id="{B517EF97-6CC0-48A9-BC0E-433EC7B55211}" type="slidenum">
              <a:rPr/>
              <a:pPr algn="r" rtl="0"/>
              <a:t>36</a:t>
            </a:fld>
            <a:endParaRPr lang="tr" dirty="0"/>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tr"/>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rtl="0"/>
            <a:fld id="{B517EF97-6CC0-48A9-BC0E-433EC7B55211}" type="slidenum">
              <a:rPr>
                <a:solidFill>
                  <a:schemeClr val="tx1"/>
                </a:solidFill>
              </a:rPr>
              <a:pPr algn="r" rtl="0"/>
              <a:t>36</a:t>
            </a:fld>
            <a:endParaRPr lang="tr"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tr"/>
          </a:p>
        </p:txBody>
      </p:sp>
      <p:sp>
        <p:nvSpPr>
          <p:cNvPr id="3" name="TextBox 2"/>
          <p:cNvSpPr txBox="1"/>
          <p:nvPr/>
        </p:nvSpPr>
        <p:spPr>
          <a:xfrm>
            <a:off x="88522" y="6557282"/>
            <a:ext cx="3672408" cy="400110"/>
          </a:xfrm>
          <a:prstGeom prst="rect">
            <a:avLst/>
          </a:prstGeom>
          <a:noFill/>
        </p:spPr>
        <p:txBody>
          <a:bodyPr wrap="square" rtlCol="0">
            <a:spAutoFit/>
          </a:bodyPr>
          <a:lstStyle/>
          <a:p>
            <a:pPr algn="l" rtl="0"/>
            <a:r>
              <a:rPr lang="tr" sz="2000" b="1" i="0" u="none" baseline="0">
                <a:solidFill>
                  <a:schemeClr val="bg1"/>
                </a:solidFill>
                <a:latin typeface="Segoe UI" pitchFamily="34" charset="0"/>
                <a:ea typeface="Segoe UI" pitchFamily="34" charset="0"/>
                <a:cs typeface="Segoe UI" pitchFamily="34" charset="0"/>
              </a:rPr>
              <a:t>www.coe.int/cybercrime</a:t>
            </a:r>
          </a:p>
        </p:txBody>
      </p:sp>
      <p:sp>
        <p:nvSpPr>
          <p:cNvPr id="8" name="Rectangle 7">
            <a:extLst>
              <a:ext uri="{FF2B5EF4-FFF2-40B4-BE49-F238E27FC236}">
                <a16:creationId xmlns:a16="http://schemas.microsoft.com/office/drawing/2014/main" id="{960D0148-8797-458B-ABBC-8D41505E7BB2}"/>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rtl="0">
              <a:defRPr/>
            </a:pPr>
            <a:r>
              <a:rPr lang="tr" sz="1200" b="1" i="0" u="none" baseline="0">
                <a:solidFill>
                  <a:srgbClr val="FFFFFF"/>
                </a:solidFill>
                <a:latin typeface="Verdana" charset="0"/>
                <a:cs typeface="Verdana" charset="0"/>
              </a:rPr>
              <a:t>www.coe.int/cybercrime</a:t>
            </a:r>
            <a:endParaRPr lang="tr" sz="1200" dirty="0"/>
          </a:p>
        </p:txBody>
      </p:sp>
    </p:spTree>
    <p:extLst>
      <p:ext uri="{BB962C8B-B14F-4D97-AF65-F5344CB8AC3E}">
        <p14:creationId xmlns:p14="http://schemas.microsoft.com/office/powerpoint/2010/main" val="37496181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9">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9">
                                            <p:txEl>
                                              <p:pRg st="3" end="3"/>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9">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0"/>
            <a:r>
              <a:rPr lang="tr" sz="2800" b="0" i="0" u="none" baseline="0">
                <a:latin typeface="Verdana" panose="020B0604030504040204" pitchFamily="34" charset="0"/>
                <a:ea typeface="Verdana" panose="020B0604030504040204" pitchFamily="34" charset="0"/>
              </a:rPr>
              <a:t>Birleşmiş Milletler Genel Kurulu</a:t>
            </a:r>
            <a:endParaRPr lang="tr" sz="2800" dirty="0">
              <a:latin typeface="Verdana" panose="020B0604030504040204" pitchFamily="34" charset="0"/>
              <a:ea typeface="Verdana" panose="020B0604030504040204" pitchFamily="34" charset="0"/>
            </a:endParaRP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tr"/>
          </a:p>
        </p:txBody>
      </p:sp>
      <p:sp>
        <p:nvSpPr>
          <p:cNvPr id="7" name="Rectangle 6">
            <a:extLst>
              <a:ext uri="{FF2B5EF4-FFF2-40B4-BE49-F238E27FC236}">
                <a16:creationId xmlns:a16="http://schemas.microsoft.com/office/drawing/2014/main" id="{1FCE5F71-B62F-4840-AD46-7690CB1F70D4}"/>
              </a:ext>
            </a:extLst>
          </p:cNvPr>
          <p:cNvSpPr/>
          <p:nvPr/>
        </p:nvSpPr>
        <p:spPr>
          <a:xfrm>
            <a:off x="88522" y="1085294"/>
            <a:ext cx="8933934" cy="4647426"/>
          </a:xfrm>
          <a:prstGeom prst="rect">
            <a:avLst/>
          </a:prstGeom>
        </p:spPr>
        <p:txBody>
          <a:bodyPr wrap="square">
            <a:spAutoFit/>
          </a:bodyPr>
          <a:lstStyle/>
          <a:p>
            <a:pPr algn="l" rtl="0" eaLnBrk="1" hangingPunct="1"/>
            <a:r>
              <a:rPr lang="tr" sz="3200" b="0" i="0" u="none" baseline="0"/>
              <a:t>Bilgi Teknolojilerinin Suistimaliyle Mücadele Kararları (55/63 ve 56/121 sayılı Kararlar): </a:t>
            </a:r>
            <a:endParaRPr lang="tr" altLang="en-US" sz="3200" dirty="0">
              <a:ea typeface="MS PGothic" panose="020B0600070205080204" pitchFamily="34" charset="-128"/>
            </a:endParaRPr>
          </a:p>
          <a:p>
            <a:pPr marL="342900" indent="-342900" algn="l" rtl="0" eaLnBrk="1" hangingPunct="1">
              <a:buFont typeface="Arial" panose="020B0604020202020204" pitchFamily="34" charset="0"/>
              <a:buChar char="•"/>
            </a:pPr>
            <a:r>
              <a:rPr lang="tr" sz="2800" b="0" i="1" u="none" baseline="0"/>
              <a:t>Suç cennetlerini</a:t>
            </a:r>
            <a:r>
              <a:rPr lang="tr" sz="2800" b="0" i="0" u="none" baseline="0"/>
              <a:t> ortadan kaldırmak için her Devletin siber suçlara ilişkin uygun kanunları kabul etmesini sağlama ihtiyacı</a:t>
            </a:r>
          </a:p>
          <a:p>
            <a:pPr marL="342900" indent="-342900" algn="l" rtl="0" eaLnBrk="1" hangingPunct="1">
              <a:buFont typeface="Arial" panose="020B0604020202020204" pitchFamily="34" charset="0"/>
              <a:buChar char="•"/>
            </a:pPr>
            <a:r>
              <a:rPr lang="tr" sz="2800" b="0" i="0" u="none" baseline="0"/>
              <a:t>Bilgi teknolojilerinin uluslararası suistimalini içeren vakalara ilişkin bazı somut cezai soruşturmalarla ilgili olarak tüm Devletler arasında bilgi alışverişi, işbirliği ve koordinasyon ihtiyacı.</a:t>
            </a:r>
          </a:p>
          <a:p>
            <a:pPr lvl="1" algn="l" rtl="0"/>
            <a:endParaRPr lang="tr" sz="3200" dirty="0"/>
          </a:p>
        </p:txBody>
      </p:sp>
      <p:pic>
        <p:nvPicPr>
          <p:cNvPr id="5" name="Picture 4">
            <a:extLst>
              <a:ext uri="{FF2B5EF4-FFF2-40B4-BE49-F238E27FC236}">
                <a16:creationId xmlns:a16="http://schemas.microsoft.com/office/drawing/2014/main" id="{4CD58A2B-12F1-204C-9E9D-A9BAC29904D5}"/>
              </a:ext>
            </a:extLst>
          </p:cNvPr>
          <p:cNvPicPr>
            <a:picLocks noChangeAspect="1"/>
          </p:cNvPicPr>
          <p:nvPr/>
        </p:nvPicPr>
        <p:blipFill>
          <a:blip r:embed="rId4" cstate="print"/>
          <a:stretch>
            <a:fillRect/>
          </a:stretch>
        </p:blipFill>
        <p:spPr>
          <a:xfrm>
            <a:off x="6888856" y="5248657"/>
            <a:ext cx="2133600" cy="1194816"/>
          </a:xfrm>
          <a:prstGeom prst="rect">
            <a:avLst/>
          </a:prstGeom>
        </p:spPr>
      </p:pic>
      <p:sp>
        <p:nvSpPr>
          <p:cNvPr id="16" name="TextBox 15">
            <a:extLst>
              <a:ext uri="{FF2B5EF4-FFF2-40B4-BE49-F238E27FC236}">
                <a16:creationId xmlns:a16="http://schemas.microsoft.com/office/drawing/2014/main" id="{86E86C30-1AE3-45B1-BBD9-4AD829B73096}"/>
              </a:ext>
            </a:extLst>
          </p:cNvPr>
          <p:cNvSpPr txBox="1"/>
          <p:nvPr/>
        </p:nvSpPr>
        <p:spPr>
          <a:xfrm>
            <a:off x="0" y="6162280"/>
            <a:ext cx="6287640" cy="369332"/>
          </a:xfrm>
          <a:prstGeom prst="rect">
            <a:avLst/>
          </a:prstGeom>
          <a:noFill/>
        </p:spPr>
        <p:txBody>
          <a:bodyPr wrap="square">
            <a:spAutoFit/>
          </a:bodyPr>
          <a:lstStyle/>
          <a:p>
            <a:pPr algn="l" rtl="0"/>
            <a:r>
              <a:rPr lang="tr" b="0" i="0" u="none" baseline="0">
                <a:hlinkClick r:id="rId5"/>
              </a:rPr>
              <a:t>https://www.un.org/press/en/2000/20001204.ga9842.doc.html</a:t>
            </a:r>
            <a:r>
              <a:rPr lang="tr" b="0" i="0" u="none" baseline="0"/>
              <a:t> </a:t>
            </a:r>
          </a:p>
        </p:txBody>
      </p:sp>
      <p:sp>
        <p:nvSpPr>
          <p:cNvPr id="2" name="Slide Number Placeholder 1"/>
          <p:cNvSpPr>
            <a:spLocks noGrp="1"/>
          </p:cNvSpPr>
          <p:nvPr>
            <p:ph type="sldNum" sz="quarter" idx="12"/>
          </p:nvPr>
        </p:nvSpPr>
        <p:spPr>
          <a:xfrm>
            <a:off x="6409184" y="6495281"/>
            <a:ext cx="2133600" cy="365125"/>
          </a:xfrm>
        </p:spPr>
        <p:txBody>
          <a:bodyPr/>
          <a:lstStyle/>
          <a:p>
            <a:pPr algn="r" rtl="0"/>
            <a:fld id="{B517EF97-6CC0-48A9-BC0E-433EC7B55211}" type="slidenum">
              <a:rPr/>
              <a:pPr algn="r" rtl="0"/>
              <a:t>37</a:t>
            </a:fld>
            <a:endParaRPr lang="tr" dirty="0"/>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tr"/>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rtl="0"/>
            <a:fld id="{B517EF97-6CC0-48A9-BC0E-433EC7B55211}" type="slidenum">
              <a:rPr>
                <a:solidFill>
                  <a:schemeClr val="tx1"/>
                </a:solidFill>
              </a:rPr>
              <a:pPr algn="r" rtl="0"/>
              <a:t>37</a:t>
            </a:fld>
            <a:endParaRPr lang="tr"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tr"/>
          </a:p>
        </p:txBody>
      </p:sp>
      <p:sp>
        <p:nvSpPr>
          <p:cNvPr id="3" name="TextBox 2"/>
          <p:cNvSpPr txBox="1"/>
          <p:nvPr/>
        </p:nvSpPr>
        <p:spPr>
          <a:xfrm>
            <a:off x="88522" y="6557282"/>
            <a:ext cx="3672408" cy="400110"/>
          </a:xfrm>
          <a:prstGeom prst="rect">
            <a:avLst/>
          </a:prstGeom>
          <a:noFill/>
        </p:spPr>
        <p:txBody>
          <a:bodyPr wrap="square" rtlCol="0">
            <a:spAutoFit/>
          </a:bodyPr>
          <a:lstStyle/>
          <a:p>
            <a:pPr algn="l" rtl="0"/>
            <a:r>
              <a:rPr lang="tr" sz="2000" b="1" i="0" u="none" baseline="0">
                <a:solidFill>
                  <a:schemeClr val="bg1"/>
                </a:solidFill>
                <a:latin typeface="Segoe UI" pitchFamily="34" charset="0"/>
                <a:ea typeface="Segoe UI" pitchFamily="34" charset="0"/>
                <a:cs typeface="Segoe UI" pitchFamily="34" charset="0"/>
              </a:rPr>
              <a:t>www.coe.int/cybercrime</a:t>
            </a:r>
          </a:p>
        </p:txBody>
      </p:sp>
      <p:sp>
        <p:nvSpPr>
          <p:cNvPr id="6" name="Rectangle 5">
            <a:extLst>
              <a:ext uri="{FF2B5EF4-FFF2-40B4-BE49-F238E27FC236}">
                <a16:creationId xmlns:a16="http://schemas.microsoft.com/office/drawing/2014/main" id="{77BF08AE-84F8-4F7D-817A-5889FBA34340}"/>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rtl="0">
              <a:defRPr/>
            </a:pPr>
            <a:r>
              <a:rPr lang="tr" sz="1200" b="1" i="0" u="none" baseline="0">
                <a:solidFill>
                  <a:srgbClr val="FFFFFF"/>
                </a:solidFill>
                <a:latin typeface="Verdana" charset="0"/>
                <a:cs typeface="Verdana" charset="0"/>
              </a:rPr>
              <a:t>www.coe.int/cybercrime</a:t>
            </a:r>
            <a:endParaRPr lang="tr" sz="1200" dirty="0"/>
          </a:p>
        </p:txBody>
      </p:sp>
    </p:spTree>
    <p:extLst>
      <p:ext uri="{BB962C8B-B14F-4D97-AF65-F5344CB8AC3E}">
        <p14:creationId xmlns:p14="http://schemas.microsoft.com/office/powerpoint/2010/main" val="86411228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0"/>
            <a:r>
              <a:rPr lang="tr" sz="2800" b="0" i="0" u="none" baseline="0">
                <a:latin typeface="Verdana" panose="020B0604030504040204" pitchFamily="34" charset="0"/>
                <a:ea typeface="Verdana" panose="020B0604030504040204" pitchFamily="34" charset="0"/>
              </a:rPr>
              <a:t>İNTERPOL</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tr"/>
          </a:p>
        </p:txBody>
      </p:sp>
      <p:pic>
        <p:nvPicPr>
          <p:cNvPr id="7" name="Picture 6">
            <a:extLst>
              <a:ext uri="{FF2B5EF4-FFF2-40B4-BE49-F238E27FC236}">
                <a16:creationId xmlns:a16="http://schemas.microsoft.com/office/drawing/2014/main" id="{B6FE6FEC-CDC3-EE40-929E-90B31C914D37}"/>
              </a:ext>
            </a:extLst>
          </p:cNvPr>
          <p:cNvPicPr>
            <a:picLocks noChangeAspect="1"/>
          </p:cNvPicPr>
          <p:nvPr/>
        </p:nvPicPr>
        <p:blipFill>
          <a:blip r:embed="rId4" cstate="print"/>
          <a:stretch>
            <a:fillRect/>
          </a:stretch>
        </p:blipFill>
        <p:spPr>
          <a:xfrm>
            <a:off x="7680775" y="963112"/>
            <a:ext cx="1341681" cy="921587"/>
          </a:xfrm>
          <a:prstGeom prst="rect">
            <a:avLst/>
          </a:prstGeom>
        </p:spPr>
      </p:pic>
      <p:sp>
        <p:nvSpPr>
          <p:cNvPr id="5" name="Rectangle 4">
            <a:extLst>
              <a:ext uri="{FF2B5EF4-FFF2-40B4-BE49-F238E27FC236}">
                <a16:creationId xmlns:a16="http://schemas.microsoft.com/office/drawing/2014/main" id="{7FA81925-418B-D44C-9255-2AEBBFBC0ADA}"/>
              </a:ext>
            </a:extLst>
          </p:cNvPr>
          <p:cNvSpPr/>
          <p:nvPr/>
        </p:nvSpPr>
        <p:spPr>
          <a:xfrm>
            <a:off x="121544" y="1018017"/>
            <a:ext cx="8900912" cy="5262979"/>
          </a:xfrm>
          <a:prstGeom prst="rect">
            <a:avLst/>
          </a:prstGeom>
        </p:spPr>
        <p:txBody>
          <a:bodyPr wrap="square">
            <a:spAutoFit/>
          </a:bodyPr>
          <a:lstStyle/>
          <a:p>
            <a:pPr algn="l" rtl="0"/>
            <a:r>
              <a:rPr lang="tr" sz="2800" b="0" i="0" u="none" baseline="0"/>
              <a:t>194 üye (2020 itibarıyla)</a:t>
            </a:r>
          </a:p>
          <a:p>
            <a:pPr algn="l" rtl="0"/>
            <a:r>
              <a:rPr lang="tr" sz="2800" b="0" i="0" u="none" baseline="0"/>
              <a:t>Dünyanın her yerinden kolluk kuvvetleri</a:t>
            </a:r>
          </a:p>
          <a:p>
            <a:endParaRPr lang="tr" sz="2800" dirty="0"/>
          </a:p>
          <a:p>
            <a:pPr algn="l" rtl="0"/>
            <a:r>
              <a:rPr lang="tr" sz="2800" b="0" i="0" u="none" baseline="0"/>
              <a:t>Hedefler:</a:t>
            </a:r>
          </a:p>
          <a:p>
            <a:pPr marL="800100" lvl="1" indent="-342900" algn="l" rtl="0">
              <a:buFont typeface="Arial" panose="020B0604020202020204" pitchFamily="34" charset="0"/>
              <a:buChar char="•"/>
            </a:pPr>
            <a:r>
              <a:rPr lang="tr" sz="2400" b="0" i="0" u="none" baseline="0"/>
              <a:t>uluslararası polis işbirliğini geliştirmek ve kolaylaştırmak</a:t>
            </a:r>
          </a:p>
          <a:p>
            <a:pPr marL="800100" lvl="1" indent="-342900" algn="l" rtl="0">
              <a:buFont typeface="Arial" panose="020B0604020202020204" pitchFamily="34" charset="0"/>
              <a:buChar char="•"/>
            </a:pPr>
            <a:r>
              <a:rPr lang="tr" sz="2400" b="0" i="0" u="none" baseline="0"/>
              <a:t>küresel bir polis iletişim sistemi düzenlemek </a:t>
            </a:r>
          </a:p>
          <a:p>
            <a:pPr marL="800100" lvl="1" indent="-342900" algn="l" rtl="0">
              <a:buFont typeface="Arial" panose="020B0604020202020204" pitchFamily="34" charset="0"/>
              <a:buChar char="•"/>
            </a:pPr>
            <a:r>
              <a:rPr lang="tr" sz="2400" b="0" i="0" u="none" baseline="0"/>
              <a:t>özel veri tabanları ve polis bilgi analizleri geliştirmek</a:t>
            </a:r>
          </a:p>
          <a:p>
            <a:endParaRPr lang="tr" sz="2800" dirty="0"/>
          </a:p>
          <a:p>
            <a:pPr algn="l" rtl="0" eaLnBrk="1" fontAlgn="auto" hangingPunct="1">
              <a:spcAft>
                <a:spcPts val="0"/>
              </a:spcAft>
              <a:defRPr/>
            </a:pPr>
            <a:r>
              <a:rPr lang="tr" sz="2800" b="0" i="0" u="none" baseline="0"/>
              <a:t>Üç İNTERPOL Suç Programından biri</a:t>
            </a:r>
            <a:endParaRPr lang="tr" altLang="en-US" sz="2800" dirty="0"/>
          </a:p>
          <a:p>
            <a:pPr marL="457200" indent="-457200" algn="l" rtl="0" eaLnBrk="1" fontAlgn="auto" hangingPunct="1">
              <a:spcAft>
                <a:spcPts val="0"/>
              </a:spcAft>
              <a:buFont typeface="Arial" panose="020B0604020202020204" pitchFamily="34" charset="0"/>
              <a:buChar char="•"/>
              <a:defRPr/>
            </a:pPr>
            <a:r>
              <a:rPr lang="tr" sz="2400" b="0" i="0" u="none" baseline="0"/>
              <a:t>Dijital deliller, kötü amaçlı alanlar, fidye yazılımları, kötü amaçlı veri toplama yazılımları, botnetler, korsan kripto para madencilik yazılımları vb. dahil olmak üzere Karanlık Ağ ve kripto para birimlerine vurgu yaparak siber suçlara odaklanır</a:t>
            </a:r>
            <a:endParaRPr lang="tr" sz="2400" dirty="0"/>
          </a:p>
        </p:txBody>
      </p:sp>
      <p:sp>
        <p:nvSpPr>
          <p:cNvPr id="6" name="Rectangle 5">
            <a:extLst>
              <a:ext uri="{FF2B5EF4-FFF2-40B4-BE49-F238E27FC236}">
                <a16:creationId xmlns:a16="http://schemas.microsoft.com/office/drawing/2014/main" id="{524B6456-681F-2F44-A01A-AD3514E81BD2}"/>
              </a:ext>
            </a:extLst>
          </p:cNvPr>
          <p:cNvSpPr/>
          <p:nvPr/>
        </p:nvSpPr>
        <p:spPr>
          <a:xfrm>
            <a:off x="9615351" y="1412776"/>
            <a:ext cx="4880433" cy="3416320"/>
          </a:xfrm>
          <a:prstGeom prst="rect">
            <a:avLst/>
          </a:prstGeom>
        </p:spPr>
        <p:txBody>
          <a:bodyPr wrap="square">
            <a:spAutoFit/>
          </a:bodyPr>
          <a:lstStyle/>
          <a:p>
            <a:pPr marL="342900" indent="-342900" algn="l" rtl="0">
              <a:buFont typeface="Wingdings" pitchFamily="2" charset="2"/>
              <a:buChar char="ü"/>
            </a:pPr>
            <a:r>
              <a:rPr lang="tr" sz="2400" b="1" i="0" u="none" baseline="0"/>
              <a:t>Hedefler:</a:t>
            </a:r>
          </a:p>
          <a:p>
            <a:pPr marL="800100" lvl="1" indent="-342900" algn="l" rtl="0">
              <a:buFont typeface="Arial" panose="020B0604020202020204" pitchFamily="34" charset="0"/>
              <a:buChar char="•"/>
            </a:pPr>
            <a:r>
              <a:rPr lang="tr" sz="2400" b="0" i="0" u="none" baseline="0"/>
              <a:t>uluslararası polis işbirliğini geliştirmek ve kolaylaştırmak</a:t>
            </a:r>
          </a:p>
          <a:p>
            <a:pPr marL="800100" lvl="1" indent="-342900" algn="l" rtl="0">
              <a:buFont typeface="Arial" panose="020B0604020202020204" pitchFamily="34" charset="0"/>
              <a:buChar char="•"/>
            </a:pPr>
            <a:r>
              <a:rPr lang="tr" sz="2400" b="0" i="0" u="none" baseline="0"/>
              <a:t>küresel bir polis iletişim sistemi düzenlemek </a:t>
            </a:r>
          </a:p>
          <a:p>
            <a:pPr marL="800100" lvl="1" indent="-342900" algn="l" rtl="0">
              <a:buFont typeface="Arial" panose="020B0604020202020204" pitchFamily="34" charset="0"/>
              <a:buChar char="•"/>
            </a:pPr>
            <a:r>
              <a:rPr lang="tr" sz="2400" b="0" i="0" u="none" baseline="0"/>
              <a:t>özel veri tabanları ve polis bilgi analizleri geliştirmek</a:t>
            </a:r>
          </a:p>
        </p:txBody>
      </p:sp>
      <p:sp>
        <p:nvSpPr>
          <p:cNvPr id="16" name="TextBox 15">
            <a:extLst>
              <a:ext uri="{FF2B5EF4-FFF2-40B4-BE49-F238E27FC236}">
                <a16:creationId xmlns:a16="http://schemas.microsoft.com/office/drawing/2014/main" id="{3B78DA13-E6F2-4E08-BB57-8393753C7713}"/>
              </a:ext>
            </a:extLst>
          </p:cNvPr>
          <p:cNvSpPr txBox="1"/>
          <p:nvPr/>
        </p:nvSpPr>
        <p:spPr>
          <a:xfrm>
            <a:off x="23754" y="6277906"/>
            <a:ext cx="7252138" cy="319446"/>
          </a:xfrm>
          <a:prstGeom prst="rect">
            <a:avLst/>
          </a:prstGeom>
          <a:noFill/>
        </p:spPr>
        <p:txBody>
          <a:bodyPr wrap="square">
            <a:spAutoFit/>
          </a:bodyPr>
          <a:lstStyle/>
          <a:p>
            <a:pPr marL="0" indent="0" algn="l" rtl="0" eaLnBrk="1" hangingPunct="1">
              <a:lnSpc>
                <a:spcPct val="80000"/>
              </a:lnSpc>
              <a:buNone/>
            </a:pPr>
            <a:r>
              <a:rPr lang="tr" b="0" i="0" u="none" baseline="0">
                <a:hlinkClick r:id="rId5"/>
              </a:rPr>
              <a:t>https://www.interpol.int/en/Crimes/Cybercrime</a:t>
            </a:r>
            <a:r>
              <a:rPr lang="tr" b="0" i="0" u="none" baseline="0"/>
              <a:t> </a:t>
            </a:r>
          </a:p>
        </p:txBody>
      </p:sp>
      <p:sp>
        <p:nvSpPr>
          <p:cNvPr id="2" name="Slide Number Placeholder 1"/>
          <p:cNvSpPr>
            <a:spLocks noGrp="1"/>
          </p:cNvSpPr>
          <p:nvPr>
            <p:ph type="sldNum" sz="quarter" idx="12"/>
          </p:nvPr>
        </p:nvSpPr>
        <p:spPr>
          <a:xfrm>
            <a:off x="6409184" y="6495281"/>
            <a:ext cx="2133600" cy="365125"/>
          </a:xfrm>
        </p:spPr>
        <p:txBody>
          <a:bodyPr/>
          <a:lstStyle/>
          <a:p>
            <a:pPr algn="r" rtl="0"/>
            <a:fld id="{B517EF97-6CC0-48A9-BC0E-433EC7B55211}" type="slidenum">
              <a:rPr/>
              <a:pPr algn="r" rtl="0"/>
              <a:t>38</a:t>
            </a:fld>
            <a:endParaRPr lang="tr" dirty="0"/>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tr"/>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rtl="0"/>
            <a:fld id="{B517EF97-6CC0-48A9-BC0E-433EC7B55211}" type="slidenum">
              <a:rPr>
                <a:solidFill>
                  <a:schemeClr val="tx1"/>
                </a:solidFill>
              </a:rPr>
              <a:pPr algn="r" rtl="0"/>
              <a:t>38</a:t>
            </a:fld>
            <a:endParaRPr lang="tr"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tr"/>
          </a:p>
        </p:txBody>
      </p:sp>
      <p:sp>
        <p:nvSpPr>
          <p:cNvPr id="3" name="TextBox 2"/>
          <p:cNvSpPr txBox="1"/>
          <p:nvPr/>
        </p:nvSpPr>
        <p:spPr>
          <a:xfrm>
            <a:off x="88522" y="6557282"/>
            <a:ext cx="3672408" cy="400110"/>
          </a:xfrm>
          <a:prstGeom prst="rect">
            <a:avLst/>
          </a:prstGeom>
          <a:noFill/>
        </p:spPr>
        <p:txBody>
          <a:bodyPr wrap="square" rtlCol="0">
            <a:spAutoFit/>
          </a:bodyPr>
          <a:lstStyle/>
          <a:p>
            <a:pPr algn="l" rtl="0"/>
            <a:r>
              <a:rPr lang="tr" sz="2000" b="1" i="0" u="none" baseline="0">
                <a:solidFill>
                  <a:schemeClr val="bg1"/>
                </a:solidFill>
                <a:latin typeface="Segoe UI" pitchFamily="34" charset="0"/>
                <a:ea typeface="Segoe UI" pitchFamily="34" charset="0"/>
                <a:cs typeface="Segoe UI" pitchFamily="34" charset="0"/>
              </a:rPr>
              <a:t>www.coe.int/cybercrime</a:t>
            </a:r>
          </a:p>
        </p:txBody>
      </p:sp>
      <p:sp>
        <p:nvSpPr>
          <p:cNvPr id="8" name="Rectangle 7">
            <a:extLst>
              <a:ext uri="{FF2B5EF4-FFF2-40B4-BE49-F238E27FC236}">
                <a16:creationId xmlns:a16="http://schemas.microsoft.com/office/drawing/2014/main" id="{85701227-5DE0-46B0-97BF-FABBE5AD5341}"/>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rtl="0">
              <a:defRPr/>
            </a:pPr>
            <a:r>
              <a:rPr lang="tr" sz="1200" b="1" i="0" u="none" baseline="0">
                <a:solidFill>
                  <a:srgbClr val="FFFFFF"/>
                </a:solidFill>
                <a:latin typeface="Verdana" charset="0"/>
                <a:cs typeface="Verdana" charset="0"/>
              </a:rPr>
              <a:t>www.coe.int/cybercrime</a:t>
            </a:r>
            <a:endParaRPr lang="tr" sz="1200" dirty="0"/>
          </a:p>
        </p:txBody>
      </p:sp>
    </p:spTree>
    <p:extLst>
      <p:ext uri="{BB962C8B-B14F-4D97-AF65-F5344CB8AC3E}">
        <p14:creationId xmlns:p14="http://schemas.microsoft.com/office/powerpoint/2010/main" val="2050124473"/>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0"/>
            <a:r>
              <a:rPr lang="tr" sz="2800" b="0" i="0" u="none" baseline="0">
                <a:latin typeface="Verdana" panose="020B0604030504040204" pitchFamily="34" charset="0"/>
                <a:ea typeface="Verdana" panose="020B0604030504040204" pitchFamily="34" charset="0"/>
              </a:rPr>
              <a:t>Avrupa Birliği</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tr"/>
          </a:p>
        </p:txBody>
      </p:sp>
      <p:sp>
        <p:nvSpPr>
          <p:cNvPr id="19" name="Content Placeholder 1">
            <a:extLst>
              <a:ext uri="{FF2B5EF4-FFF2-40B4-BE49-F238E27FC236}">
                <a16:creationId xmlns:a16="http://schemas.microsoft.com/office/drawing/2014/main" id="{FA148ADD-5604-49B1-8940-F8255D65E771}"/>
              </a:ext>
            </a:extLst>
          </p:cNvPr>
          <p:cNvSpPr txBox="1">
            <a:spLocks/>
          </p:cNvSpPr>
          <p:nvPr/>
        </p:nvSpPr>
        <p:spPr>
          <a:xfrm>
            <a:off x="121545" y="980729"/>
            <a:ext cx="9022456" cy="5184576"/>
          </a:xfrm>
          <a:prstGeom prst="rect">
            <a:avLst/>
          </a:prstGeom>
        </p:spPr>
        <p:txBody>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S PGothic" pitchFamily="34" charset="-128"/>
                <a:cs typeface="MS PGothic" charset="0"/>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S PGothic" pitchFamily="34" charset="-128"/>
                <a:cs typeface="MS PGothic" charset="0"/>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S PGothic" pitchFamily="34" charset="-128"/>
                <a:cs typeface="MS PGothic" charset="0"/>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itchFamily="34" charset="-128"/>
                <a:cs typeface="MS PGothic" charset="0"/>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itchFamily="34" charset="-128"/>
                <a:cs typeface="MS PGothic"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l" rtl="0" eaLnBrk="1" hangingPunct="1">
              <a:buFont typeface="Arial" panose="020B0604020202020204" pitchFamily="34" charset="0"/>
              <a:buNone/>
            </a:pPr>
            <a:r>
              <a:rPr lang="tr" sz="2800" b="0" i="0" u="none" baseline="0"/>
              <a:t>Şunlara dair politikaların oluşturulması:</a:t>
            </a:r>
          </a:p>
          <a:p>
            <a:pPr algn="l" rtl="0" eaLnBrk="1" hangingPunct="1"/>
            <a:r>
              <a:rPr lang="tr" sz="2400" b="0" i="0" u="none" baseline="0">
                <a:latin typeface="Calibri" panose="020F0502020204030204" pitchFamily="34" charset="0"/>
              </a:rPr>
              <a:t>E-delil, şifreleme, nakit dışı ödeme dolandırıcılığı, çocukların cinsel istismarı </a:t>
            </a:r>
            <a:endParaRPr lang="tr" altLang="sr-Latn-RS" sz="2800" dirty="0">
              <a:latin typeface="Calibri" panose="020F0502020204030204" pitchFamily="34" charset="0"/>
            </a:endParaRPr>
          </a:p>
          <a:p>
            <a:pPr marL="0" indent="0" algn="l" rtl="0" eaLnBrk="1" hangingPunct="1">
              <a:buNone/>
            </a:pPr>
            <a:r>
              <a:rPr lang="tr" sz="2800" b="0" i="0" u="none" baseline="0">
                <a:latin typeface="Calibri" panose="020F0502020204030204" pitchFamily="34" charset="0"/>
              </a:rPr>
              <a:t>Şunlara dair eylemler: </a:t>
            </a:r>
          </a:p>
          <a:p>
            <a:pPr algn="l" rtl="0" eaLnBrk="1" hangingPunct="1"/>
            <a:r>
              <a:rPr lang="tr" sz="2800" b="0" i="0" u="none" baseline="0">
                <a:latin typeface="Calibri" panose="020F0502020204030204" pitchFamily="34" charset="0"/>
              </a:rPr>
              <a:t>Hukuk</a:t>
            </a:r>
          </a:p>
          <a:p>
            <a:pPr lvl="1" algn="l" rtl="0" eaLnBrk="1" hangingPunct="1"/>
            <a:r>
              <a:rPr lang="tr" sz="2400" b="0" i="0" u="none" baseline="0">
                <a:latin typeface="Calibri" panose="020F0502020204030204" pitchFamily="34" charset="0"/>
              </a:rPr>
              <a:t>Siber suçlarla ilgili AB yasalarının izlenmesi ve güncellenmesi</a:t>
            </a:r>
          </a:p>
          <a:p>
            <a:pPr lvl="1" algn="l" rtl="0" eaLnBrk="1" hangingPunct="1"/>
            <a:r>
              <a:rPr lang="tr" sz="2400" b="0" i="0" u="none" baseline="0">
                <a:latin typeface="Calibri" panose="020F0502020204030204" pitchFamily="34" charset="0"/>
              </a:rPr>
              <a:t>Direktifler hazırlanması</a:t>
            </a:r>
          </a:p>
          <a:p>
            <a:pPr algn="l" rtl="0" eaLnBrk="1" hangingPunct="1"/>
            <a:r>
              <a:rPr lang="tr" sz="2800" b="0" i="0" u="none" baseline="0">
                <a:latin typeface="Calibri" panose="020F0502020204030204" pitchFamily="34" charset="0"/>
              </a:rPr>
              <a:t>Koordinasyon</a:t>
            </a:r>
          </a:p>
          <a:p>
            <a:pPr lvl="1" algn="l" rtl="0" eaLnBrk="1" hangingPunct="1"/>
            <a:r>
              <a:rPr lang="tr" sz="2400" b="0" i="0" u="none" baseline="0">
                <a:latin typeface="Calibri" panose="020F0502020204030204" pitchFamily="34" charset="0"/>
              </a:rPr>
              <a:t>Kurumlara destek</a:t>
            </a:r>
          </a:p>
          <a:p>
            <a:pPr lvl="1" algn="l" rtl="0" eaLnBrk="1" hangingPunct="1"/>
            <a:r>
              <a:rPr lang="tr" sz="2400" b="0" i="0" u="none" baseline="0">
                <a:latin typeface="Calibri" panose="020F0502020204030204" pitchFamily="34" charset="0"/>
              </a:rPr>
              <a:t>Avrupa Siber Suç Merkezi</a:t>
            </a:r>
          </a:p>
          <a:p>
            <a:pPr lvl="1" algn="l" rtl="0" eaLnBrk="1" hangingPunct="1"/>
            <a:r>
              <a:rPr lang="tr" sz="2400" b="0" i="0" u="none" baseline="0">
                <a:latin typeface="Calibri" panose="020F0502020204030204" pitchFamily="34" charset="0"/>
              </a:rPr>
              <a:t>WeProtect</a:t>
            </a:r>
            <a:endParaRPr lang="tr" altLang="sr-Latn-RS" sz="2400" dirty="0">
              <a:latin typeface="Calibri" panose="020F0502020204030204" pitchFamily="34" charset="0"/>
            </a:endParaRPr>
          </a:p>
          <a:p>
            <a:pPr lvl="1" algn="l" rtl="0" eaLnBrk="1" hangingPunct="1"/>
            <a:r>
              <a:rPr lang="tr" sz="2400" b="0" i="0" u="none" baseline="0">
                <a:latin typeface="Calibri" panose="020F0502020204030204" pitchFamily="34" charset="0"/>
              </a:rPr>
              <a:t>Kamu Güvenliği Çalışma Grubu</a:t>
            </a:r>
          </a:p>
        </p:txBody>
      </p:sp>
      <p:pic>
        <p:nvPicPr>
          <p:cNvPr id="7" name="Picture 6">
            <a:extLst>
              <a:ext uri="{FF2B5EF4-FFF2-40B4-BE49-F238E27FC236}">
                <a16:creationId xmlns:a16="http://schemas.microsoft.com/office/drawing/2014/main" id="{CA5F1098-6BC9-F149-A8C7-19F6CA26897B}"/>
              </a:ext>
            </a:extLst>
          </p:cNvPr>
          <p:cNvPicPr>
            <a:picLocks noChangeAspect="1"/>
          </p:cNvPicPr>
          <p:nvPr/>
        </p:nvPicPr>
        <p:blipFill>
          <a:blip r:embed="rId4" cstate="print"/>
          <a:stretch>
            <a:fillRect/>
          </a:stretch>
        </p:blipFill>
        <p:spPr>
          <a:xfrm>
            <a:off x="6516216" y="5056490"/>
            <a:ext cx="2506240" cy="1412914"/>
          </a:xfrm>
          <a:prstGeom prst="rect">
            <a:avLst/>
          </a:prstGeom>
        </p:spPr>
      </p:pic>
      <p:sp>
        <p:nvSpPr>
          <p:cNvPr id="16" name="TextBox 15">
            <a:extLst>
              <a:ext uri="{FF2B5EF4-FFF2-40B4-BE49-F238E27FC236}">
                <a16:creationId xmlns:a16="http://schemas.microsoft.com/office/drawing/2014/main" id="{0BA9BBE0-8814-4084-A5DC-7FD0DD658D3E}"/>
              </a:ext>
            </a:extLst>
          </p:cNvPr>
          <p:cNvSpPr txBox="1"/>
          <p:nvPr/>
        </p:nvSpPr>
        <p:spPr>
          <a:xfrm>
            <a:off x="0" y="6175012"/>
            <a:ext cx="6857976" cy="369332"/>
          </a:xfrm>
          <a:prstGeom prst="rect">
            <a:avLst/>
          </a:prstGeom>
          <a:noFill/>
        </p:spPr>
        <p:txBody>
          <a:bodyPr wrap="square">
            <a:spAutoFit/>
          </a:bodyPr>
          <a:lstStyle/>
          <a:p>
            <a:pPr algn="l" rtl="0"/>
            <a:r>
              <a:rPr lang="tr" sz="1800" b="0" i="0" u="sng" baseline="0">
                <a:solidFill>
                  <a:srgbClr val="0000FF"/>
                </a:solidFill>
                <a:effectLst/>
                <a:latin typeface="Calibri" panose="020F0502020204030204" pitchFamily="34" charset="0"/>
                <a:ea typeface="Times New Roman" panose="02020603050405020304" pitchFamily="18" charset="0"/>
                <a:hlinkClick r:id="rId5"/>
              </a:rPr>
              <a:t>https://ec.europa.eu/home-affairs/what-we-do/policies/cybercrime_en</a:t>
            </a:r>
            <a:endParaRPr lang="tr" b="0" i="0" dirty="0">
              <a:solidFill>
                <a:srgbClr val="333333"/>
              </a:solidFill>
              <a:effectLst/>
              <a:latin typeface="Arial" panose="020B0604020202020204" pitchFamily="34" charset="0"/>
            </a:endParaRPr>
          </a:p>
        </p:txBody>
      </p:sp>
      <p:sp>
        <p:nvSpPr>
          <p:cNvPr id="2" name="Slide Number Placeholder 1"/>
          <p:cNvSpPr>
            <a:spLocks noGrp="1"/>
          </p:cNvSpPr>
          <p:nvPr>
            <p:ph type="sldNum" sz="quarter" idx="12"/>
          </p:nvPr>
        </p:nvSpPr>
        <p:spPr>
          <a:xfrm>
            <a:off x="6409184" y="6495281"/>
            <a:ext cx="2133600" cy="365125"/>
          </a:xfrm>
        </p:spPr>
        <p:txBody>
          <a:bodyPr/>
          <a:lstStyle/>
          <a:p>
            <a:pPr algn="r" rtl="0"/>
            <a:fld id="{B517EF97-6CC0-48A9-BC0E-433EC7B55211}" type="slidenum">
              <a:rPr/>
              <a:pPr algn="r" rtl="0"/>
              <a:t>39</a:t>
            </a:fld>
            <a:endParaRPr lang="tr" dirty="0"/>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tr"/>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rtl="0"/>
            <a:fld id="{B517EF97-6CC0-48A9-BC0E-433EC7B55211}" type="slidenum">
              <a:rPr>
                <a:solidFill>
                  <a:schemeClr val="tx1"/>
                </a:solidFill>
              </a:rPr>
              <a:pPr algn="r" rtl="0"/>
              <a:t>39</a:t>
            </a:fld>
            <a:endParaRPr lang="tr"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tr"/>
          </a:p>
        </p:txBody>
      </p:sp>
      <p:sp>
        <p:nvSpPr>
          <p:cNvPr id="3" name="TextBox 2"/>
          <p:cNvSpPr txBox="1"/>
          <p:nvPr/>
        </p:nvSpPr>
        <p:spPr>
          <a:xfrm>
            <a:off x="88522" y="6557282"/>
            <a:ext cx="3672408" cy="400110"/>
          </a:xfrm>
          <a:prstGeom prst="rect">
            <a:avLst/>
          </a:prstGeom>
          <a:noFill/>
        </p:spPr>
        <p:txBody>
          <a:bodyPr wrap="square" rtlCol="0">
            <a:spAutoFit/>
          </a:bodyPr>
          <a:lstStyle/>
          <a:p>
            <a:pPr algn="l" rtl="0"/>
            <a:r>
              <a:rPr lang="tr" sz="2000" b="1" i="0" u="none" baseline="0">
                <a:solidFill>
                  <a:schemeClr val="bg1"/>
                </a:solidFill>
                <a:latin typeface="Segoe UI" pitchFamily="34" charset="0"/>
                <a:ea typeface="Segoe UI" pitchFamily="34" charset="0"/>
                <a:cs typeface="Segoe UI" pitchFamily="34" charset="0"/>
              </a:rPr>
              <a:t>www.coe.int/cybercrime</a:t>
            </a:r>
          </a:p>
        </p:txBody>
      </p:sp>
      <p:sp>
        <p:nvSpPr>
          <p:cNvPr id="8" name="Rectangle 7">
            <a:extLst>
              <a:ext uri="{FF2B5EF4-FFF2-40B4-BE49-F238E27FC236}">
                <a16:creationId xmlns:a16="http://schemas.microsoft.com/office/drawing/2014/main" id="{49067721-6A61-4AD0-A591-955F18B6EECD}"/>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rtl="0">
              <a:defRPr/>
            </a:pPr>
            <a:r>
              <a:rPr lang="tr" sz="1200" b="1" i="0" u="none" baseline="0">
                <a:solidFill>
                  <a:srgbClr val="FFFFFF"/>
                </a:solidFill>
                <a:latin typeface="Verdana" charset="0"/>
                <a:cs typeface="Verdana" charset="0"/>
              </a:rPr>
              <a:t>www.coe.int/cybercrime</a:t>
            </a:r>
            <a:endParaRPr lang="tr" sz="1200" dirty="0"/>
          </a:p>
        </p:txBody>
      </p:sp>
    </p:spTree>
    <p:extLst>
      <p:ext uri="{BB962C8B-B14F-4D97-AF65-F5344CB8AC3E}">
        <p14:creationId xmlns:p14="http://schemas.microsoft.com/office/powerpoint/2010/main" val="11890469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9">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9">
                                            <p:txEl>
                                              <p:pRg st="3" end="3"/>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9">
                                            <p:txEl>
                                              <p:pRg st="4" end="4"/>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9">
                                            <p:txEl>
                                              <p:pRg st="5" end="5"/>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19">
                                            <p:txEl>
                                              <p:pRg st="6" end="6"/>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9">
                                            <p:txEl>
                                              <p:pRg st="7" end="7"/>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9">
                                            <p:txEl>
                                              <p:pRg st="8" end="8"/>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19">
                                            <p:txEl>
                                              <p:pRg st="9" end="9"/>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19">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3252" name="Picture 4"/>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Rectangle 6"/>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a:p>
        </p:txBody>
      </p:sp>
      <p:sp>
        <p:nvSpPr>
          <p:cNvPr id="53249"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tr"/>
          </a:p>
        </p:txBody>
      </p:sp>
      <p:sp>
        <p:nvSpPr>
          <p:cNvPr id="53251" name="TextBox 7"/>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3200" b="0" i="0" u="none" baseline="0" dirty="0">
                <a:solidFill>
                  <a:schemeClr val="bg1"/>
                </a:solidFill>
                <a:latin typeface="Verdana" charset="0"/>
                <a:cs typeface="Verdana" charset="0"/>
              </a:rPr>
              <a:t>Oturum hedefleri</a:t>
            </a:r>
            <a:endParaRPr lang="tr" sz="2000" dirty="0">
              <a:solidFill>
                <a:schemeClr val="bg1"/>
              </a:solidFill>
              <a:latin typeface="Verdana" charset="0"/>
              <a:cs typeface="Verdana" charset="0"/>
            </a:endParaRPr>
          </a:p>
        </p:txBody>
      </p:sp>
      <p:sp>
        <p:nvSpPr>
          <p:cNvPr id="3" name="Content Placeholder 2">
            <a:extLst>
              <a:ext uri="{FF2B5EF4-FFF2-40B4-BE49-F238E27FC236}">
                <a16:creationId xmlns:a16="http://schemas.microsoft.com/office/drawing/2014/main" id="{77B18497-BF37-4A20-ABA6-353886C26CA1}"/>
              </a:ext>
            </a:extLst>
          </p:cNvPr>
          <p:cNvSpPr>
            <a:spLocks noGrp="1"/>
          </p:cNvSpPr>
          <p:nvPr>
            <p:ph idx="1"/>
          </p:nvPr>
        </p:nvSpPr>
        <p:spPr>
          <a:xfrm>
            <a:off x="323528" y="1340767"/>
            <a:ext cx="8712522" cy="5240233"/>
          </a:xfrm>
        </p:spPr>
        <p:txBody>
          <a:bodyPr>
            <a:normAutofit/>
          </a:bodyPr>
          <a:lstStyle/>
          <a:p>
            <a:pPr marL="0" indent="0" algn="l" rtl="0">
              <a:buNone/>
            </a:pPr>
            <a:r>
              <a:rPr lang="tr" b="0" i="0" u="none" baseline="0" dirty="0">
                <a:ea typeface="Verdana" panose="020B0604030504040204" pitchFamily="34" charset="0"/>
              </a:rPr>
              <a:t>Bu oturumun sonunda </a:t>
            </a:r>
            <a:r>
              <a:rPr lang="tr-TR" b="0" i="0" u="none" baseline="0" dirty="0">
                <a:ea typeface="Verdana" panose="020B0604030504040204" pitchFamily="34" charset="0"/>
              </a:rPr>
              <a:t>katılımcılar</a:t>
            </a:r>
            <a:r>
              <a:rPr lang="tr" b="0" i="0" u="none" baseline="0" dirty="0">
                <a:ea typeface="Verdana" panose="020B0604030504040204" pitchFamily="34" charset="0"/>
              </a:rPr>
              <a:t>:</a:t>
            </a:r>
          </a:p>
          <a:p>
            <a:pPr algn="l" rtl="0"/>
            <a:r>
              <a:rPr lang="tr" sz="2800" b="0" i="0" u="none" baseline="0" dirty="0"/>
              <a:t>Siber suç türleri ve etkilerini belirleyebilecek;</a:t>
            </a:r>
          </a:p>
          <a:p>
            <a:pPr algn="l" rtl="0"/>
            <a:r>
              <a:rPr lang="tr" sz="2800" b="0" i="0" u="none" baseline="0" dirty="0"/>
              <a:t>Siber suçların tehditlerini, eğilimlerini ve araçlarını ve bu olguya verilen tepkileri sayabilecek;</a:t>
            </a:r>
            <a:endParaRPr lang="tr" altLang="sr-Latn-RS" sz="2800" dirty="0"/>
          </a:p>
          <a:p>
            <a:pPr algn="l" rtl="0"/>
            <a:r>
              <a:rPr lang="tr" sz="2800" b="0" i="0" u="none" baseline="0" dirty="0"/>
              <a:t>Çoğu mevzuat ve uluslararası standart kapsamında suç türü olarak kabul edilen siber suç kavramlarını açıklayabilecek;</a:t>
            </a:r>
            <a:endParaRPr lang="tr" altLang="sr-Latn-RS" sz="2800" dirty="0"/>
          </a:p>
          <a:p>
            <a:pPr algn="l" rtl="0"/>
            <a:r>
              <a:rPr lang="tr" sz="2800" b="0" i="0" u="none" baseline="0" dirty="0"/>
              <a:t>Ulusal mevzuat ile başta Budapeşte Sözleşmesi olmak üzere uluslararası mevzuat arasındaki uyumun ihtiyaçlarını ve avantajlarını analiz edebilecektir.</a:t>
            </a:r>
            <a:endParaRPr lang="tr" dirty="0">
              <a:ea typeface="Verdana" panose="020B0604030504040204" pitchFamily="34" charset="0"/>
            </a:endParaRPr>
          </a:p>
        </p:txBody>
      </p:sp>
      <p:sp>
        <p:nvSpPr>
          <p:cNvPr id="53254" name="Rectangle 11"/>
          <p:cNvSpPr>
            <a:spLocks noChangeArrowheads="1"/>
          </p:cNvSpPr>
          <p:nvPr/>
        </p:nvSpPr>
        <p:spPr bwMode="auto">
          <a:xfrm>
            <a:off x="7937" y="6581001"/>
            <a:ext cx="924458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l" rtl="0"/>
            <a:r>
              <a:rPr lang="tr" sz="1200" b="1" i="0" u="none" baseline="0">
                <a:solidFill>
                  <a:srgbClr val="FFFFFF"/>
                </a:solidFill>
                <a:latin typeface="Verdana" charset="0"/>
                <a:cs typeface="Verdana" charset="0"/>
              </a:rPr>
              <a:t>www.coe.int/cybercrime</a:t>
            </a:r>
            <a:r>
              <a:rPr lang="tr" sz="1200" b="0" i="0" u="none" baseline="0">
                <a:solidFill>
                  <a:srgbClr val="FFFFFF"/>
                </a:solidFill>
                <a:latin typeface="Verdana" charset="0"/>
                <a:cs typeface="Verdana" charset="0"/>
              </a:rPr>
              <a:t>						</a:t>
            </a:r>
          </a:p>
        </p:txBody>
      </p:sp>
      <p:sp>
        <p:nvSpPr>
          <p:cNvPr id="11" name="Rectangle 10"/>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a:p>
        </p:txBody>
      </p:sp>
    </p:spTree>
    <p:extLst>
      <p:ext uri="{BB962C8B-B14F-4D97-AF65-F5344CB8AC3E}">
        <p14:creationId xmlns:p14="http://schemas.microsoft.com/office/powerpoint/2010/main" val="543462788"/>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0"/>
            <a:r>
              <a:rPr lang="tr" sz="2800" b="0" i="0" u="none" baseline="0">
                <a:latin typeface="Verdana" panose="020B0604030504040204" pitchFamily="34" charset="0"/>
                <a:ea typeface="Verdana" panose="020B0604030504040204" pitchFamily="34" charset="0"/>
              </a:rPr>
              <a:t>EUROPOL</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tr"/>
          </a:p>
        </p:txBody>
      </p:sp>
      <p:sp>
        <p:nvSpPr>
          <p:cNvPr id="7" name="Rectangle 6">
            <a:extLst>
              <a:ext uri="{FF2B5EF4-FFF2-40B4-BE49-F238E27FC236}">
                <a16:creationId xmlns:a16="http://schemas.microsoft.com/office/drawing/2014/main" id="{1FCE5F71-B62F-4840-AD46-7690CB1F70D4}"/>
              </a:ext>
            </a:extLst>
          </p:cNvPr>
          <p:cNvSpPr/>
          <p:nvPr/>
        </p:nvSpPr>
        <p:spPr>
          <a:xfrm>
            <a:off x="88522" y="1085294"/>
            <a:ext cx="8688926" cy="4031873"/>
          </a:xfrm>
          <a:prstGeom prst="rect">
            <a:avLst/>
          </a:prstGeom>
        </p:spPr>
        <p:txBody>
          <a:bodyPr wrap="square">
            <a:spAutoFit/>
          </a:bodyPr>
          <a:lstStyle/>
          <a:p>
            <a:pPr algn="l" rtl="0"/>
            <a:r>
              <a:rPr lang="tr" sz="3200" b="0" i="0" u="none" baseline="0"/>
              <a:t>Avrupa Birliğinin Rolü </a:t>
            </a:r>
          </a:p>
          <a:p>
            <a:pPr marL="457200" indent="-457200" algn="l" rtl="0">
              <a:buFont typeface="Arial" panose="020B0604020202020204" pitchFamily="34" charset="0"/>
              <a:buChar char="•"/>
            </a:pPr>
            <a:r>
              <a:rPr lang="tr" sz="2800" b="0" i="0" u="none" baseline="0"/>
              <a:t>Her Avrupa Birliği Üye Devletinin kolluk kuvvetleri arasındaki işbirliğinin etkinliğini artırmak</a:t>
            </a:r>
          </a:p>
          <a:p>
            <a:pPr marL="457200" indent="-457200" algn="l" rtl="0">
              <a:buFont typeface="Arial" panose="020B0604020202020204" pitchFamily="34" charset="0"/>
              <a:buChar char="•"/>
            </a:pPr>
            <a:r>
              <a:rPr lang="tr" sz="2800" b="0" i="0" u="none" baseline="0"/>
              <a:t>1999'dan beri aktif olup Üye Devletler arasında verilerin paylaşımını ve suç bilgilerinin analizini kolaylaştırmaktadır </a:t>
            </a:r>
          </a:p>
          <a:p>
            <a:pPr marL="457200" indent="-457200" algn="l" rtl="0">
              <a:buFont typeface="Arial" panose="020B0604020202020204" pitchFamily="34" charset="0"/>
              <a:buChar char="•"/>
            </a:pPr>
            <a:r>
              <a:rPr lang="tr" sz="2800" b="0" i="0" u="none" baseline="0"/>
              <a:t>Avrupa Siber Suç Merkezi - EC3 (Ocak 2013'te açıldı) </a:t>
            </a:r>
          </a:p>
        </p:txBody>
      </p:sp>
      <p:pic>
        <p:nvPicPr>
          <p:cNvPr id="9" name="Picture 8">
            <a:extLst>
              <a:ext uri="{FF2B5EF4-FFF2-40B4-BE49-F238E27FC236}">
                <a16:creationId xmlns:a16="http://schemas.microsoft.com/office/drawing/2014/main" id="{446F5AEA-AC88-7C43-A4FA-4C9F8B7EEF8A}"/>
              </a:ext>
            </a:extLst>
          </p:cNvPr>
          <p:cNvPicPr>
            <a:picLocks noChangeAspect="1"/>
          </p:cNvPicPr>
          <p:nvPr/>
        </p:nvPicPr>
        <p:blipFill>
          <a:blip r:embed="rId4" cstate="print"/>
          <a:stretch>
            <a:fillRect/>
          </a:stretch>
        </p:blipFill>
        <p:spPr>
          <a:xfrm>
            <a:off x="5942200" y="5232923"/>
            <a:ext cx="3067568" cy="743243"/>
          </a:xfrm>
          <a:prstGeom prst="rect">
            <a:avLst/>
          </a:prstGeom>
        </p:spPr>
      </p:pic>
      <p:sp>
        <p:nvSpPr>
          <p:cNvPr id="16" name="TextBox 15">
            <a:extLst>
              <a:ext uri="{FF2B5EF4-FFF2-40B4-BE49-F238E27FC236}">
                <a16:creationId xmlns:a16="http://schemas.microsoft.com/office/drawing/2014/main" id="{27DF62E9-29E1-483C-92B6-BB1491F32CA1}"/>
              </a:ext>
            </a:extLst>
          </p:cNvPr>
          <p:cNvSpPr txBox="1"/>
          <p:nvPr/>
        </p:nvSpPr>
        <p:spPr>
          <a:xfrm>
            <a:off x="29844" y="6228020"/>
            <a:ext cx="8022923" cy="369332"/>
          </a:xfrm>
          <a:prstGeom prst="rect">
            <a:avLst/>
          </a:prstGeom>
          <a:noFill/>
        </p:spPr>
        <p:txBody>
          <a:bodyPr wrap="square">
            <a:spAutoFit/>
          </a:bodyPr>
          <a:lstStyle/>
          <a:p>
            <a:pPr algn="l" rtl="0"/>
            <a:r>
              <a:rPr lang="tr" b="0" i="0" u="none" baseline="0">
                <a:hlinkClick r:id="rId5"/>
              </a:rPr>
              <a:t>https://www.europol.europa.eu/about-europol/european-cybercrime-centre-ec3</a:t>
            </a:r>
            <a:r>
              <a:rPr lang="tr" b="0" i="0" u="none" baseline="0"/>
              <a:t> </a:t>
            </a:r>
          </a:p>
        </p:txBody>
      </p:sp>
      <p:sp>
        <p:nvSpPr>
          <p:cNvPr id="2" name="Slide Number Placeholder 1"/>
          <p:cNvSpPr>
            <a:spLocks noGrp="1"/>
          </p:cNvSpPr>
          <p:nvPr>
            <p:ph type="sldNum" sz="quarter" idx="12"/>
          </p:nvPr>
        </p:nvSpPr>
        <p:spPr>
          <a:xfrm>
            <a:off x="6409184" y="6495281"/>
            <a:ext cx="2133600" cy="365125"/>
          </a:xfrm>
        </p:spPr>
        <p:txBody>
          <a:bodyPr/>
          <a:lstStyle/>
          <a:p>
            <a:pPr algn="r" rtl="0"/>
            <a:fld id="{B517EF97-6CC0-48A9-BC0E-433EC7B55211}" type="slidenum">
              <a:rPr/>
              <a:pPr algn="r" rtl="0"/>
              <a:t>40</a:t>
            </a:fld>
            <a:endParaRPr lang="tr" dirty="0"/>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tr"/>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rtl="0"/>
            <a:fld id="{B517EF97-6CC0-48A9-BC0E-433EC7B55211}" type="slidenum">
              <a:rPr>
                <a:solidFill>
                  <a:schemeClr val="tx1"/>
                </a:solidFill>
              </a:rPr>
              <a:pPr algn="r" rtl="0"/>
              <a:t>40</a:t>
            </a:fld>
            <a:endParaRPr lang="tr"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tr"/>
          </a:p>
        </p:txBody>
      </p:sp>
      <p:sp>
        <p:nvSpPr>
          <p:cNvPr id="3" name="TextBox 2"/>
          <p:cNvSpPr txBox="1"/>
          <p:nvPr/>
        </p:nvSpPr>
        <p:spPr>
          <a:xfrm>
            <a:off x="88522" y="6557282"/>
            <a:ext cx="3672408" cy="400110"/>
          </a:xfrm>
          <a:prstGeom prst="rect">
            <a:avLst/>
          </a:prstGeom>
          <a:noFill/>
        </p:spPr>
        <p:txBody>
          <a:bodyPr wrap="square" rtlCol="0">
            <a:spAutoFit/>
          </a:bodyPr>
          <a:lstStyle/>
          <a:p>
            <a:pPr algn="l" rtl="0"/>
            <a:r>
              <a:rPr lang="tr" sz="2000" b="1" i="0" u="none" baseline="0">
                <a:solidFill>
                  <a:schemeClr val="bg1"/>
                </a:solidFill>
                <a:latin typeface="Segoe UI" pitchFamily="34" charset="0"/>
                <a:ea typeface="Segoe UI" pitchFamily="34" charset="0"/>
                <a:cs typeface="Segoe UI" pitchFamily="34" charset="0"/>
              </a:rPr>
              <a:t>www.coe.int/cybercrime</a:t>
            </a:r>
          </a:p>
        </p:txBody>
      </p:sp>
      <p:sp>
        <p:nvSpPr>
          <p:cNvPr id="5" name="Rectangle 4">
            <a:extLst>
              <a:ext uri="{FF2B5EF4-FFF2-40B4-BE49-F238E27FC236}">
                <a16:creationId xmlns:a16="http://schemas.microsoft.com/office/drawing/2014/main" id="{44CF4247-95BF-4BC6-A0D4-E504581313CE}"/>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rtl="0">
              <a:defRPr/>
            </a:pPr>
            <a:r>
              <a:rPr lang="tr" sz="1200" b="1" i="0" u="none" baseline="0">
                <a:solidFill>
                  <a:srgbClr val="FFFFFF"/>
                </a:solidFill>
                <a:latin typeface="Verdana" charset="0"/>
                <a:cs typeface="Verdana" charset="0"/>
              </a:rPr>
              <a:t>www.coe.int/cybercrime</a:t>
            </a:r>
            <a:endParaRPr lang="tr" sz="1200" dirty="0"/>
          </a:p>
        </p:txBody>
      </p:sp>
    </p:spTree>
    <p:extLst>
      <p:ext uri="{BB962C8B-B14F-4D97-AF65-F5344CB8AC3E}">
        <p14:creationId xmlns:p14="http://schemas.microsoft.com/office/powerpoint/2010/main" val="261974969"/>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0"/>
            <a:r>
              <a:rPr lang="tr" sz="2800" b="0" i="0" u="none" baseline="0">
                <a:latin typeface="Verdana" panose="020B0604030504040204" pitchFamily="34" charset="0"/>
                <a:ea typeface="Verdana" panose="020B0604030504040204" pitchFamily="34" charset="0"/>
              </a:rPr>
              <a:t>EUROJUST</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tr"/>
          </a:p>
        </p:txBody>
      </p:sp>
      <p:sp>
        <p:nvSpPr>
          <p:cNvPr id="7" name="Rectangle 6">
            <a:extLst>
              <a:ext uri="{FF2B5EF4-FFF2-40B4-BE49-F238E27FC236}">
                <a16:creationId xmlns:a16="http://schemas.microsoft.com/office/drawing/2014/main" id="{1FCE5F71-B62F-4840-AD46-7690CB1F70D4}"/>
              </a:ext>
            </a:extLst>
          </p:cNvPr>
          <p:cNvSpPr/>
          <p:nvPr/>
        </p:nvSpPr>
        <p:spPr>
          <a:xfrm>
            <a:off x="88522" y="1085294"/>
            <a:ext cx="8933934" cy="4928722"/>
          </a:xfrm>
          <a:prstGeom prst="rect">
            <a:avLst/>
          </a:prstGeom>
        </p:spPr>
        <p:txBody>
          <a:bodyPr wrap="square">
            <a:spAutoFit/>
          </a:bodyPr>
          <a:lstStyle/>
          <a:p>
            <a:pPr algn="l" rtl="0">
              <a:lnSpc>
                <a:spcPct val="150000"/>
              </a:lnSpc>
            </a:pPr>
            <a:r>
              <a:rPr lang="tr" sz="3200" b="0" i="0" u="none" baseline="0"/>
              <a:t>Suçla mücadelede işbirliği</a:t>
            </a:r>
          </a:p>
          <a:p>
            <a:pPr marL="457200" indent="-457200" algn="l" rtl="0">
              <a:lnSpc>
                <a:spcPct val="150000"/>
              </a:lnSpc>
              <a:buFont typeface="Arial" panose="020B0604020202020204" pitchFamily="34" charset="0"/>
              <a:buChar char="•"/>
            </a:pPr>
            <a:r>
              <a:rPr lang="tr" sz="2800" b="0" i="0" u="none" baseline="0"/>
              <a:t>Kovuşturma ve soruşturmadan sorumlu ulusal makamların yürüttüğü faaliyetleri koordine eder</a:t>
            </a:r>
          </a:p>
          <a:p>
            <a:pPr marL="457200" indent="-457200" algn="l" rtl="0">
              <a:lnSpc>
                <a:spcPct val="150000"/>
              </a:lnSpc>
              <a:buFont typeface="Arial" panose="020B0604020202020204" pitchFamily="34" charset="0"/>
              <a:buChar char="•"/>
            </a:pPr>
            <a:r>
              <a:rPr lang="tr" sz="2800" b="0" i="0" u="none" baseline="0"/>
              <a:t>Şu alanlarda yetkinlik:</a:t>
            </a:r>
          </a:p>
          <a:p>
            <a:pPr marL="914400" lvl="1" indent="-457200" algn="l" rtl="0">
              <a:lnSpc>
                <a:spcPct val="150000"/>
              </a:lnSpc>
              <a:buFont typeface="Arial" panose="020B0604020202020204" pitchFamily="34" charset="0"/>
              <a:buChar char="•"/>
            </a:pPr>
            <a:r>
              <a:rPr lang="tr" sz="2400" b="0" i="0" u="none" baseline="0"/>
              <a:t>Çeşitli Üye Devletlerin yetkili makamları arasında koordinasyonun teşvik edilmesi</a:t>
            </a:r>
          </a:p>
          <a:p>
            <a:pPr marL="914400" lvl="1" indent="-457200" algn="l" rtl="0">
              <a:lnSpc>
                <a:spcPct val="150000"/>
              </a:lnSpc>
              <a:buFont typeface="Arial" panose="020B0604020202020204" pitchFamily="34" charset="0"/>
              <a:buChar char="•"/>
            </a:pPr>
            <a:r>
              <a:rPr lang="tr" sz="2400" b="0" i="0" u="none" baseline="0"/>
              <a:t>Uluslararası karşılıklı adli yardımın ve iade taleplerinin uygulanmasının kolaylaştırılması</a:t>
            </a:r>
          </a:p>
        </p:txBody>
      </p:sp>
      <p:pic>
        <p:nvPicPr>
          <p:cNvPr id="8" name="Picture 7">
            <a:extLst>
              <a:ext uri="{FF2B5EF4-FFF2-40B4-BE49-F238E27FC236}">
                <a16:creationId xmlns:a16="http://schemas.microsoft.com/office/drawing/2014/main" id="{703B605D-4F67-B74B-8AEC-100E479C2F1C}"/>
              </a:ext>
            </a:extLst>
          </p:cNvPr>
          <p:cNvPicPr>
            <a:picLocks noChangeAspect="1"/>
          </p:cNvPicPr>
          <p:nvPr/>
        </p:nvPicPr>
        <p:blipFill>
          <a:blip r:embed="rId4" cstate="print"/>
          <a:stretch>
            <a:fillRect/>
          </a:stretch>
        </p:blipFill>
        <p:spPr>
          <a:xfrm>
            <a:off x="7668343" y="5468908"/>
            <a:ext cx="1373097" cy="1032484"/>
          </a:xfrm>
          <a:prstGeom prst="rect">
            <a:avLst/>
          </a:prstGeom>
        </p:spPr>
      </p:pic>
      <p:sp>
        <p:nvSpPr>
          <p:cNvPr id="16" name="TextBox 15">
            <a:extLst>
              <a:ext uri="{FF2B5EF4-FFF2-40B4-BE49-F238E27FC236}">
                <a16:creationId xmlns:a16="http://schemas.microsoft.com/office/drawing/2014/main" id="{8484EFA7-B493-4375-862A-78034620BA57}"/>
              </a:ext>
            </a:extLst>
          </p:cNvPr>
          <p:cNvSpPr txBox="1"/>
          <p:nvPr/>
        </p:nvSpPr>
        <p:spPr>
          <a:xfrm>
            <a:off x="35496" y="6228020"/>
            <a:ext cx="5807968" cy="369332"/>
          </a:xfrm>
          <a:prstGeom prst="rect">
            <a:avLst/>
          </a:prstGeom>
          <a:noFill/>
        </p:spPr>
        <p:txBody>
          <a:bodyPr wrap="square">
            <a:spAutoFit/>
          </a:bodyPr>
          <a:lstStyle/>
          <a:p>
            <a:pPr algn="l" rtl="0"/>
            <a:r>
              <a:rPr lang="tr" b="0" i="0" u="none" baseline="0">
                <a:hlinkClick r:id="rId5"/>
              </a:rPr>
              <a:t>http://www.eurojust.europa.eu/pages/home.aspx</a:t>
            </a:r>
            <a:r>
              <a:rPr lang="tr" b="0" i="0" u="none" baseline="0"/>
              <a:t> </a:t>
            </a:r>
          </a:p>
        </p:txBody>
      </p:sp>
      <p:sp>
        <p:nvSpPr>
          <p:cNvPr id="2" name="Slide Number Placeholder 1"/>
          <p:cNvSpPr>
            <a:spLocks noGrp="1"/>
          </p:cNvSpPr>
          <p:nvPr>
            <p:ph type="sldNum" sz="quarter" idx="12"/>
          </p:nvPr>
        </p:nvSpPr>
        <p:spPr>
          <a:xfrm>
            <a:off x="6409184" y="6495281"/>
            <a:ext cx="2133600" cy="365125"/>
          </a:xfrm>
        </p:spPr>
        <p:txBody>
          <a:bodyPr/>
          <a:lstStyle/>
          <a:p>
            <a:pPr algn="r" rtl="0"/>
            <a:fld id="{B517EF97-6CC0-48A9-BC0E-433EC7B55211}" type="slidenum">
              <a:rPr/>
              <a:pPr algn="r" rtl="0"/>
              <a:t>41</a:t>
            </a:fld>
            <a:endParaRPr lang="tr" dirty="0"/>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tr"/>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rtl="0"/>
            <a:fld id="{B517EF97-6CC0-48A9-BC0E-433EC7B55211}" type="slidenum">
              <a:rPr>
                <a:solidFill>
                  <a:schemeClr val="tx1"/>
                </a:solidFill>
              </a:rPr>
              <a:pPr algn="r" rtl="0"/>
              <a:t>41</a:t>
            </a:fld>
            <a:endParaRPr lang="tr"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tr"/>
          </a:p>
        </p:txBody>
      </p:sp>
      <p:sp>
        <p:nvSpPr>
          <p:cNvPr id="3" name="TextBox 2"/>
          <p:cNvSpPr txBox="1"/>
          <p:nvPr/>
        </p:nvSpPr>
        <p:spPr>
          <a:xfrm>
            <a:off x="88522" y="6557282"/>
            <a:ext cx="3672408" cy="400110"/>
          </a:xfrm>
          <a:prstGeom prst="rect">
            <a:avLst/>
          </a:prstGeom>
          <a:noFill/>
        </p:spPr>
        <p:txBody>
          <a:bodyPr wrap="square" rtlCol="0">
            <a:spAutoFit/>
          </a:bodyPr>
          <a:lstStyle/>
          <a:p>
            <a:pPr algn="l" rtl="0"/>
            <a:r>
              <a:rPr lang="tr" sz="2000" b="1" i="0" u="none" baseline="0">
                <a:solidFill>
                  <a:schemeClr val="bg1"/>
                </a:solidFill>
                <a:latin typeface="Segoe UI" pitchFamily="34" charset="0"/>
                <a:ea typeface="Segoe UI" pitchFamily="34" charset="0"/>
                <a:cs typeface="Segoe UI" pitchFamily="34" charset="0"/>
              </a:rPr>
              <a:t>www.coe.int/cybercrime</a:t>
            </a:r>
          </a:p>
        </p:txBody>
      </p:sp>
      <p:sp>
        <p:nvSpPr>
          <p:cNvPr id="6" name="Rectangle 5">
            <a:extLst>
              <a:ext uri="{FF2B5EF4-FFF2-40B4-BE49-F238E27FC236}">
                <a16:creationId xmlns:a16="http://schemas.microsoft.com/office/drawing/2014/main" id="{25F023F8-F8AF-4F22-8383-9A9850EFB2E8}"/>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rtl="0">
              <a:defRPr/>
            </a:pPr>
            <a:r>
              <a:rPr lang="tr" sz="1200" b="1" i="0" u="none" baseline="0">
                <a:solidFill>
                  <a:srgbClr val="FFFFFF"/>
                </a:solidFill>
                <a:latin typeface="Verdana" charset="0"/>
                <a:cs typeface="Verdana" charset="0"/>
              </a:rPr>
              <a:t>www.coe.int/cybercrime</a:t>
            </a:r>
            <a:endParaRPr lang="tr" sz="1200" dirty="0"/>
          </a:p>
        </p:txBody>
      </p:sp>
    </p:spTree>
    <p:extLst>
      <p:ext uri="{BB962C8B-B14F-4D97-AF65-F5344CB8AC3E}">
        <p14:creationId xmlns:p14="http://schemas.microsoft.com/office/powerpoint/2010/main" val="4204927508"/>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0"/>
            <a:r>
              <a:rPr lang="tr" sz="2800" b="0" i="0" u="none" baseline="0">
                <a:latin typeface="Verdana" panose="020B0604030504040204" pitchFamily="34" charset="0"/>
                <a:ea typeface="Verdana" panose="020B0604030504040204" pitchFamily="34" charset="0"/>
              </a:rPr>
              <a:t>Avrupa Adli Siber Suç Ağı</a:t>
            </a:r>
          </a:p>
          <a:p>
            <a:pPr algn="r" rtl="0"/>
            <a:r>
              <a:rPr lang="tr" sz="2800" b="0" i="0" u="none" baseline="0">
                <a:latin typeface="Verdana" panose="020B0604030504040204" pitchFamily="34" charset="0"/>
                <a:ea typeface="Verdana" panose="020B0604030504040204" pitchFamily="34" charset="0"/>
              </a:rPr>
              <a:t>EJCN</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tr"/>
          </a:p>
        </p:txBody>
      </p:sp>
      <p:pic>
        <p:nvPicPr>
          <p:cNvPr id="5" name="Picture 4">
            <a:extLst>
              <a:ext uri="{FF2B5EF4-FFF2-40B4-BE49-F238E27FC236}">
                <a16:creationId xmlns:a16="http://schemas.microsoft.com/office/drawing/2014/main" id="{31F9D497-259E-ED4C-B6FF-68AA10F47355}"/>
              </a:ext>
            </a:extLst>
          </p:cNvPr>
          <p:cNvPicPr>
            <a:picLocks noChangeAspect="1"/>
          </p:cNvPicPr>
          <p:nvPr/>
        </p:nvPicPr>
        <p:blipFill>
          <a:blip r:embed="rId4" cstate="print"/>
          <a:stretch>
            <a:fillRect/>
          </a:stretch>
        </p:blipFill>
        <p:spPr>
          <a:xfrm>
            <a:off x="7608450" y="1061099"/>
            <a:ext cx="1414006" cy="1458194"/>
          </a:xfrm>
          <a:prstGeom prst="rect">
            <a:avLst/>
          </a:prstGeom>
        </p:spPr>
      </p:pic>
      <p:sp>
        <p:nvSpPr>
          <p:cNvPr id="7" name="Rectangle 6">
            <a:extLst>
              <a:ext uri="{FF2B5EF4-FFF2-40B4-BE49-F238E27FC236}">
                <a16:creationId xmlns:a16="http://schemas.microsoft.com/office/drawing/2014/main" id="{1CAE5D1B-C7CD-DD44-B0C3-576B01C85806}"/>
              </a:ext>
            </a:extLst>
          </p:cNvPr>
          <p:cNvSpPr/>
          <p:nvPr/>
        </p:nvSpPr>
        <p:spPr>
          <a:xfrm>
            <a:off x="88522" y="1120348"/>
            <a:ext cx="8803958" cy="4118948"/>
          </a:xfrm>
          <a:prstGeom prst="rect">
            <a:avLst/>
          </a:prstGeom>
        </p:spPr>
        <p:txBody>
          <a:bodyPr wrap="square">
            <a:spAutoFit/>
          </a:bodyPr>
          <a:lstStyle/>
          <a:p>
            <a:pPr algn="l" rtl="0">
              <a:spcAft>
                <a:spcPts val="0"/>
              </a:spcAft>
            </a:pPr>
            <a:r>
              <a:rPr lang="tr" sz="2800" b="1" i="0" u="none" baseline="0"/>
              <a:t>Avrupa Adli Siber Suç Ağı (EJCN):</a:t>
            </a:r>
          </a:p>
          <a:p>
            <a:pPr algn="l" rtl="0">
              <a:spcAft>
                <a:spcPts val="0"/>
              </a:spcAft>
              <a:buFont typeface="Wingdings" pitchFamily="2" charset="2"/>
              <a:buChar char="Ø"/>
            </a:pPr>
            <a:endParaRPr lang="tr" sz="2800" dirty="0"/>
          </a:p>
          <a:p>
            <a:pPr marL="457200" indent="-457200" algn="l" rtl="0" eaLnBrk="1" fontAlgn="auto" hangingPunct="1">
              <a:lnSpc>
                <a:spcPct val="150000"/>
              </a:lnSpc>
              <a:spcAft>
                <a:spcPts val="0"/>
              </a:spcAft>
              <a:buFont typeface="Arial" panose="020B0604020202020204" pitchFamily="34" charset="0"/>
              <a:buChar char="•"/>
              <a:defRPr/>
            </a:pPr>
            <a:r>
              <a:rPr lang="tr" sz="2800" b="0" i="0" u="none" baseline="0"/>
              <a:t>2016'da kuruldu</a:t>
            </a:r>
          </a:p>
          <a:p>
            <a:pPr marL="457200" indent="-457200" algn="l" rtl="0" eaLnBrk="1" fontAlgn="auto" hangingPunct="1">
              <a:lnSpc>
                <a:spcPct val="150000"/>
              </a:lnSpc>
              <a:spcAft>
                <a:spcPts val="0"/>
              </a:spcAft>
              <a:buFont typeface="Arial" panose="020B0604020202020204" pitchFamily="34" charset="0"/>
              <a:buChar char="•"/>
              <a:defRPr/>
            </a:pPr>
            <a:r>
              <a:rPr lang="tr" sz="2800" b="0" i="0" u="none" baseline="0"/>
              <a:t>Siber suçlar, siber imkanlarla işlenen suçlar ve siber uzaydaki soruşturmaların yol açtığı zorluklarla mücadele konusunda uzmanlaşmış uygulayıcılar arasında irtibatı teşvik eder ve soruşturma ve kovuşturmaların verimliliğini artırır</a:t>
            </a:r>
          </a:p>
        </p:txBody>
      </p:sp>
      <p:sp>
        <p:nvSpPr>
          <p:cNvPr id="16" name="TextBox 15">
            <a:extLst>
              <a:ext uri="{FF2B5EF4-FFF2-40B4-BE49-F238E27FC236}">
                <a16:creationId xmlns:a16="http://schemas.microsoft.com/office/drawing/2014/main" id="{4BCD9585-36D1-469F-ACB8-BD5F4420357E}"/>
              </a:ext>
            </a:extLst>
          </p:cNvPr>
          <p:cNvSpPr txBox="1"/>
          <p:nvPr/>
        </p:nvSpPr>
        <p:spPr>
          <a:xfrm>
            <a:off x="62212" y="6214075"/>
            <a:ext cx="6336704" cy="369332"/>
          </a:xfrm>
          <a:prstGeom prst="rect">
            <a:avLst/>
          </a:prstGeom>
          <a:noFill/>
        </p:spPr>
        <p:txBody>
          <a:bodyPr wrap="square">
            <a:spAutoFit/>
          </a:bodyPr>
          <a:lstStyle/>
          <a:p>
            <a:pPr algn="l" rtl="0"/>
            <a:r>
              <a:rPr lang="tr" b="0" i="0" u="none" baseline="0">
                <a:hlinkClick r:id="rId5"/>
              </a:rPr>
              <a:t>https://www.ejn-crimjust.europa.eu/ejn/Ejn_Home/EN</a:t>
            </a:r>
            <a:r>
              <a:rPr lang="tr" b="0" i="0" u="none" baseline="0"/>
              <a:t> </a:t>
            </a:r>
          </a:p>
        </p:txBody>
      </p:sp>
      <p:sp>
        <p:nvSpPr>
          <p:cNvPr id="2" name="Slide Number Placeholder 1"/>
          <p:cNvSpPr>
            <a:spLocks noGrp="1"/>
          </p:cNvSpPr>
          <p:nvPr>
            <p:ph type="sldNum" sz="quarter" idx="12"/>
          </p:nvPr>
        </p:nvSpPr>
        <p:spPr>
          <a:xfrm>
            <a:off x="6409184" y="6495281"/>
            <a:ext cx="2133600" cy="365125"/>
          </a:xfrm>
        </p:spPr>
        <p:txBody>
          <a:bodyPr/>
          <a:lstStyle/>
          <a:p>
            <a:pPr algn="r" rtl="0"/>
            <a:fld id="{B517EF97-6CC0-48A9-BC0E-433EC7B55211}" type="slidenum">
              <a:rPr/>
              <a:pPr algn="r" rtl="0"/>
              <a:t>42</a:t>
            </a:fld>
            <a:endParaRPr lang="tr" dirty="0"/>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tr"/>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rtl="0"/>
            <a:fld id="{B517EF97-6CC0-48A9-BC0E-433EC7B55211}" type="slidenum">
              <a:rPr>
                <a:solidFill>
                  <a:schemeClr val="tx1"/>
                </a:solidFill>
              </a:rPr>
              <a:pPr algn="r" rtl="0"/>
              <a:t>42</a:t>
            </a:fld>
            <a:endParaRPr lang="tr"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tr"/>
          </a:p>
        </p:txBody>
      </p:sp>
      <p:sp>
        <p:nvSpPr>
          <p:cNvPr id="3" name="TextBox 2"/>
          <p:cNvSpPr txBox="1"/>
          <p:nvPr/>
        </p:nvSpPr>
        <p:spPr>
          <a:xfrm>
            <a:off x="88522" y="6557282"/>
            <a:ext cx="3672408" cy="400110"/>
          </a:xfrm>
          <a:prstGeom prst="rect">
            <a:avLst/>
          </a:prstGeom>
          <a:noFill/>
        </p:spPr>
        <p:txBody>
          <a:bodyPr wrap="square" rtlCol="0">
            <a:spAutoFit/>
          </a:bodyPr>
          <a:lstStyle/>
          <a:p>
            <a:pPr algn="l" rtl="0"/>
            <a:r>
              <a:rPr lang="tr" sz="2000" b="1" i="0" u="none" baseline="0">
                <a:solidFill>
                  <a:schemeClr val="bg1"/>
                </a:solidFill>
                <a:latin typeface="Segoe UI" pitchFamily="34" charset="0"/>
                <a:ea typeface="Segoe UI" pitchFamily="34" charset="0"/>
                <a:cs typeface="Segoe UI" pitchFamily="34" charset="0"/>
              </a:rPr>
              <a:t>www.coe.int/cybercrime</a:t>
            </a:r>
          </a:p>
        </p:txBody>
      </p:sp>
      <p:sp>
        <p:nvSpPr>
          <p:cNvPr id="6" name="Rectangle 5">
            <a:extLst>
              <a:ext uri="{FF2B5EF4-FFF2-40B4-BE49-F238E27FC236}">
                <a16:creationId xmlns:a16="http://schemas.microsoft.com/office/drawing/2014/main" id="{04BB183F-77EE-4FCC-AB9D-4D55DADCEBC8}"/>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rtl="0">
              <a:defRPr/>
            </a:pPr>
            <a:r>
              <a:rPr lang="tr" sz="1200" b="1" i="0" u="none" baseline="0">
                <a:solidFill>
                  <a:srgbClr val="FFFFFF"/>
                </a:solidFill>
                <a:latin typeface="Verdana" charset="0"/>
                <a:cs typeface="Verdana" charset="0"/>
              </a:rPr>
              <a:t>www.coe.int/cybercrime</a:t>
            </a:r>
            <a:endParaRPr lang="tr" sz="1200" dirty="0"/>
          </a:p>
        </p:txBody>
      </p:sp>
    </p:spTree>
    <p:extLst>
      <p:ext uri="{BB962C8B-B14F-4D97-AF65-F5344CB8AC3E}">
        <p14:creationId xmlns:p14="http://schemas.microsoft.com/office/powerpoint/2010/main" val="3882375802"/>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0"/>
            <a:r>
              <a:rPr lang="tr" sz="2800" b="0" i="0" u="none" baseline="0">
                <a:latin typeface="Verdana" panose="020B0604030504040204" pitchFamily="34" charset="0"/>
                <a:ea typeface="Verdana" panose="020B0604030504040204" pitchFamily="34" charset="0"/>
              </a:rPr>
              <a:t>EJN - Cezai Konularda Avrupa Adli Ağı</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tr"/>
          </a:p>
        </p:txBody>
      </p:sp>
      <p:sp>
        <p:nvSpPr>
          <p:cNvPr id="7" name="Rectangle 6">
            <a:extLst>
              <a:ext uri="{FF2B5EF4-FFF2-40B4-BE49-F238E27FC236}">
                <a16:creationId xmlns:a16="http://schemas.microsoft.com/office/drawing/2014/main" id="{1FCE5F71-B62F-4840-AD46-7690CB1F70D4}"/>
              </a:ext>
            </a:extLst>
          </p:cNvPr>
          <p:cNvSpPr/>
          <p:nvPr/>
        </p:nvSpPr>
        <p:spPr>
          <a:xfrm>
            <a:off x="209985" y="1067824"/>
            <a:ext cx="8828922" cy="4062651"/>
          </a:xfrm>
          <a:prstGeom prst="rect">
            <a:avLst/>
          </a:prstGeom>
        </p:spPr>
        <p:txBody>
          <a:bodyPr wrap="square">
            <a:spAutoFit/>
          </a:bodyPr>
          <a:lstStyle/>
          <a:p>
            <a:pPr algn="l" rtl="0">
              <a:lnSpc>
                <a:spcPct val="150000"/>
              </a:lnSpc>
            </a:pPr>
            <a:r>
              <a:rPr lang="tr" sz="3200" b="0" i="0" u="none" baseline="0" dirty="0">
                <a:latin typeface="+mn-lt"/>
              </a:rPr>
              <a:t>Adli irtibat noktalarından oluşan bir ağ </a:t>
            </a:r>
          </a:p>
          <a:p>
            <a:pPr marL="457200" indent="-457200" algn="l" rtl="0">
              <a:lnSpc>
                <a:spcPct val="150000"/>
              </a:lnSpc>
              <a:buFont typeface="Arial" panose="020B0604020202020204" pitchFamily="34" charset="0"/>
              <a:buChar char="•"/>
            </a:pPr>
            <a:r>
              <a:rPr lang="tr" sz="2800" b="0" i="0" u="none" baseline="0" dirty="0">
                <a:latin typeface="+mn-lt"/>
              </a:rPr>
              <a:t>Atlas, uygulayıcıların her Üye Devletteki yetkili kurumu derhal belirleyerek bir karşılıklı adli yardım talebi almalarına ve işleme koymalarına olanak tanır</a:t>
            </a:r>
          </a:p>
          <a:p>
            <a:pPr marL="457200" indent="-457200" algn="l" rtl="0">
              <a:lnSpc>
                <a:spcPct val="150000"/>
              </a:lnSpc>
              <a:buFont typeface="Arial" panose="020B0604020202020204" pitchFamily="34" charset="0"/>
              <a:buChar char="•"/>
            </a:pPr>
            <a:r>
              <a:rPr lang="tr" sz="2800" b="0" i="0" u="none" baseline="0" dirty="0">
                <a:latin typeface="+mn-lt"/>
              </a:rPr>
              <a:t>İrtibat noktaları, Üye Devletler arasında adli işbirliğini kolaylaştırma görevine sahip aktif aracılardır </a:t>
            </a:r>
          </a:p>
        </p:txBody>
      </p:sp>
      <p:pic>
        <p:nvPicPr>
          <p:cNvPr id="6" name="Picture 5">
            <a:extLst>
              <a:ext uri="{FF2B5EF4-FFF2-40B4-BE49-F238E27FC236}">
                <a16:creationId xmlns:a16="http://schemas.microsoft.com/office/drawing/2014/main" id="{A14B789D-8119-AB42-B91C-406E78A98632}"/>
              </a:ext>
            </a:extLst>
          </p:cNvPr>
          <p:cNvPicPr>
            <a:picLocks noChangeAspect="1"/>
          </p:cNvPicPr>
          <p:nvPr/>
        </p:nvPicPr>
        <p:blipFill>
          <a:blip r:embed="rId4" cstate="print"/>
          <a:stretch>
            <a:fillRect/>
          </a:stretch>
        </p:blipFill>
        <p:spPr>
          <a:xfrm>
            <a:off x="7524328" y="4923671"/>
            <a:ext cx="1531149" cy="1531149"/>
          </a:xfrm>
          <a:prstGeom prst="rect">
            <a:avLst/>
          </a:prstGeom>
        </p:spPr>
      </p:pic>
      <p:sp>
        <p:nvSpPr>
          <p:cNvPr id="5" name="TextBox 4">
            <a:extLst>
              <a:ext uri="{FF2B5EF4-FFF2-40B4-BE49-F238E27FC236}">
                <a16:creationId xmlns:a16="http://schemas.microsoft.com/office/drawing/2014/main" id="{05B27831-83F6-4C5E-A0CA-EAD2C57CB88E}"/>
              </a:ext>
            </a:extLst>
          </p:cNvPr>
          <p:cNvSpPr txBox="1"/>
          <p:nvPr/>
        </p:nvSpPr>
        <p:spPr>
          <a:xfrm>
            <a:off x="62212" y="6214075"/>
            <a:ext cx="6336704" cy="369332"/>
          </a:xfrm>
          <a:prstGeom prst="rect">
            <a:avLst/>
          </a:prstGeom>
          <a:noFill/>
        </p:spPr>
        <p:txBody>
          <a:bodyPr wrap="square">
            <a:spAutoFit/>
          </a:bodyPr>
          <a:lstStyle/>
          <a:p>
            <a:pPr algn="l" rtl="0"/>
            <a:r>
              <a:rPr lang="tr" b="0" i="0" u="none" baseline="0">
                <a:hlinkClick r:id="rId5"/>
              </a:rPr>
              <a:t>https://www.ejn-crimjust.europa.eu/ejn/Ejn_Home/EN</a:t>
            </a:r>
            <a:r>
              <a:rPr lang="tr" b="0" i="0" u="none" baseline="0"/>
              <a:t> </a:t>
            </a:r>
          </a:p>
        </p:txBody>
      </p:sp>
      <p:sp>
        <p:nvSpPr>
          <p:cNvPr id="2" name="Slide Number Placeholder 1"/>
          <p:cNvSpPr>
            <a:spLocks noGrp="1"/>
          </p:cNvSpPr>
          <p:nvPr>
            <p:ph type="sldNum" sz="quarter" idx="12"/>
          </p:nvPr>
        </p:nvSpPr>
        <p:spPr>
          <a:xfrm>
            <a:off x="6409184" y="6495281"/>
            <a:ext cx="2133600" cy="365125"/>
          </a:xfrm>
        </p:spPr>
        <p:txBody>
          <a:bodyPr/>
          <a:lstStyle/>
          <a:p>
            <a:pPr algn="r" rtl="0"/>
            <a:fld id="{B517EF97-6CC0-48A9-BC0E-433EC7B55211}" type="slidenum">
              <a:rPr/>
              <a:pPr algn="r" rtl="0"/>
              <a:t>43</a:t>
            </a:fld>
            <a:endParaRPr lang="tr" dirty="0"/>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tr"/>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rtl="0"/>
            <a:fld id="{B517EF97-6CC0-48A9-BC0E-433EC7B55211}" type="slidenum">
              <a:rPr>
                <a:solidFill>
                  <a:schemeClr val="tx1"/>
                </a:solidFill>
              </a:rPr>
              <a:pPr algn="r" rtl="0"/>
              <a:t>43</a:t>
            </a:fld>
            <a:endParaRPr lang="tr"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tr"/>
          </a:p>
        </p:txBody>
      </p:sp>
      <p:sp>
        <p:nvSpPr>
          <p:cNvPr id="3" name="TextBox 2"/>
          <p:cNvSpPr txBox="1"/>
          <p:nvPr/>
        </p:nvSpPr>
        <p:spPr>
          <a:xfrm>
            <a:off x="88522" y="6557282"/>
            <a:ext cx="3672408" cy="400110"/>
          </a:xfrm>
          <a:prstGeom prst="rect">
            <a:avLst/>
          </a:prstGeom>
          <a:noFill/>
        </p:spPr>
        <p:txBody>
          <a:bodyPr wrap="square" rtlCol="0">
            <a:spAutoFit/>
          </a:bodyPr>
          <a:lstStyle/>
          <a:p>
            <a:pPr algn="l" rtl="0"/>
            <a:r>
              <a:rPr lang="tr" sz="2000" b="1" i="0" u="none" baseline="0">
                <a:solidFill>
                  <a:schemeClr val="bg1"/>
                </a:solidFill>
                <a:latin typeface="Segoe UI" pitchFamily="34" charset="0"/>
                <a:ea typeface="Segoe UI" pitchFamily="34" charset="0"/>
                <a:cs typeface="Segoe UI" pitchFamily="34" charset="0"/>
              </a:rPr>
              <a:t>www.coe.int/cybercrime</a:t>
            </a:r>
          </a:p>
        </p:txBody>
      </p:sp>
      <p:sp>
        <p:nvSpPr>
          <p:cNvPr id="8" name="Rectangle 7">
            <a:extLst>
              <a:ext uri="{FF2B5EF4-FFF2-40B4-BE49-F238E27FC236}">
                <a16:creationId xmlns:a16="http://schemas.microsoft.com/office/drawing/2014/main" id="{835942B9-40A4-4AB8-B10F-104CE249B161}"/>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rtl="0">
              <a:defRPr/>
            </a:pPr>
            <a:r>
              <a:rPr lang="tr" sz="1200" b="1" i="0" u="none" baseline="0">
                <a:solidFill>
                  <a:srgbClr val="FFFFFF"/>
                </a:solidFill>
                <a:latin typeface="Verdana" charset="0"/>
                <a:cs typeface="Verdana" charset="0"/>
              </a:rPr>
              <a:t>www.coe.int/cybercrime</a:t>
            </a:r>
            <a:endParaRPr lang="tr" sz="1200" dirty="0"/>
          </a:p>
        </p:txBody>
      </p:sp>
    </p:spTree>
    <p:extLst>
      <p:ext uri="{BB962C8B-B14F-4D97-AF65-F5344CB8AC3E}">
        <p14:creationId xmlns:p14="http://schemas.microsoft.com/office/powerpoint/2010/main" val="77743312"/>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0"/>
            <a:r>
              <a:rPr lang="tr" sz="2800" b="0" i="0" u="none" baseline="0">
                <a:latin typeface="Verdana" panose="020B0604030504040204" pitchFamily="34" charset="0"/>
                <a:ea typeface="Verdana" panose="020B0604030504040204" pitchFamily="34" charset="0"/>
              </a:rPr>
              <a:t>Avrupa Konseyi</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tr"/>
          </a:p>
        </p:txBody>
      </p:sp>
      <p:sp>
        <p:nvSpPr>
          <p:cNvPr id="8" name="Content Placeholder 1">
            <a:extLst>
              <a:ext uri="{FF2B5EF4-FFF2-40B4-BE49-F238E27FC236}">
                <a16:creationId xmlns:a16="http://schemas.microsoft.com/office/drawing/2014/main" id="{8F3004C3-EB53-4F66-BE83-724D781FA14A}"/>
              </a:ext>
            </a:extLst>
          </p:cNvPr>
          <p:cNvSpPr txBox="1">
            <a:spLocks/>
          </p:cNvSpPr>
          <p:nvPr/>
        </p:nvSpPr>
        <p:spPr>
          <a:xfrm>
            <a:off x="179735" y="1027450"/>
            <a:ext cx="8784530" cy="5210750"/>
          </a:xfrm>
          <a:prstGeom prst="rect">
            <a:avLst/>
          </a:prstGeom>
        </p:spPr>
        <p:txBody>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S PGothic" pitchFamily="34" charset="-128"/>
                <a:cs typeface="MS PGothic" charset="0"/>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S PGothic" pitchFamily="34" charset="-128"/>
                <a:cs typeface="MS PGothic" charset="0"/>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S PGothic" pitchFamily="34" charset="-128"/>
                <a:cs typeface="MS PGothic" charset="0"/>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itchFamily="34" charset="-128"/>
                <a:cs typeface="MS PGothic" charset="0"/>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itchFamily="34" charset="-128"/>
                <a:cs typeface="MS PGothic"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l" rtl="0" eaLnBrk="1" hangingPunct="1">
              <a:buFont typeface="Arial" panose="020B0604020202020204" pitchFamily="34" charset="0"/>
              <a:buNone/>
            </a:pPr>
            <a:r>
              <a:rPr lang="tr" sz="2400" b="0" i="0" u="none" baseline="0" dirty="0"/>
              <a:t>Cezai Konularda Karşılıklı Yardıma ilişkin 1959 tarihli Avrupa Sözleşmesi  </a:t>
            </a:r>
          </a:p>
          <a:p>
            <a:pPr algn="l" rtl="0" eaLnBrk="1" hangingPunct="1"/>
            <a:r>
              <a:rPr lang="tr" sz="2400" b="0" i="0" u="none" baseline="0" dirty="0">
                <a:latin typeface="Calibri" panose="020F0502020204030204" pitchFamily="34" charset="0"/>
              </a:rPr>
              <a:t>Siber Suçlar Sözleşmesinin (Budapeşte) arka planını oluşturur</a:t>
            </a:r>
          </a:p>
          <a:p>
            <a:pPr lvl="1" algn="l" rtl="0" eaLnBrk="1" hangingPunct="1"/>
            <a:r>
              <a:rPr lang="tr" sz="2400" b="0" i="0" u="none" baseline="0" dirty="0">
                <a:latin typeface="Calibri" panose="020F0502020204030204" pitchFamily="34" charset="0"/>
              </a:rPr>
              <a:t>Tüm üye devletler tarafından onaylanmıştır</a:t>
            </a:r>
          </a:p>
          <a:p>
            <a:pPr algn="l" rtl="0" eaLnBrk="1" hangingPunct="1"/>
            <a:r>
              <a:rPr lang="tr" sz="2400" b="0" i="0" u="none" baseline="0" dirty="0">
                <a:latin typeface="Calibri" panose="020F0502020204030204" pitchFamily="34" charset="0"/>
              </a:rPr>
              <a:t>Siber Suçlar Program Ofisi (C-PROC)</a:t>
            </a:r>
          </a:p>
          <a:p>
            <a:pPr lvl="1" algn="l" rtl="0" eaLnBrk="1" hangingPunct="1"/>
            <a:r>
              <a:rPr lang="tr" sz="2400" b="0" i="0" u="none" baseline="0" dirty="0">
                <a:latin typeface="Calibri" panose="020F0502020204030204" pitchFamily="34" charset="0"/>
              </a:rPr>
              <a:t>Tüm dünyadaki ülkelere yardım</a:t>
            </a:r>
          </a:p>
          <a:p>
            <a:pPr lvl="1" algn="l" rtl="0" eaLnBrk="1" hangingPunct="1"/>
            <a:r>
              <a:rPr lang="tr" sz="2400" b="0" i="0" u="none" baseline="0" dirty="0">
                <a:latin typeface="Calibri" panose="020F0502020204030204" pitchFamily="34" charset="0"/>
              </a:rPr>
              <a:t>Mevzuatın güçlendirilmesi</a:t>
            </a:r>
          </a:p>
          <a:p>
            <a:pPr lvl="1" algn="l" rtl="0" eaLnBrk="1" hangingPunct="1"/>
            <a:r>
              <a:rPr lang="tr" sz="2400" b="0" i="0" u="none" baseline="0" dirty="0">
                <a:latin typeface="Calibri" panose="020F0502020204030204" pitchFamily="34" charset="0"/>
              </a:rPr>
              <a:t>Eğitim</a:t>
            </a:r>
          </a:p>
          <a:p>
            <a:pPr lvl="1" algn="l" rtl="0" eaLnBrk="1" hangingPunct="1"/>
            <a:r>
              <a:rPr lang="tr" sz="2400" b="0" i="0" u="none" baseline="0" dirty="0">
                <a:latin typeface="Calibri" panose="020F0502020204030204" pitchFamily="34" charset="0"/>
              </a:rPr>
              <a:t>Uzman birimlerin kurulması</a:t>
            </a:r>
          </a:p>
          <a:p>
            <a:pPr lvl="1" algn="l" rtl="0" eaLnBrk="1" hangingPunct="1"/>
            <a:r>
              <a:rPr lang="tr" sz="2400" b="0" i="0" u="none" baseline="0" dirty="0">
                <a:latin typeface="Calibri" panose="020F0502020204030204" pitchFamily="34" charset="0"/>
              </a:rPr>
              <a:t>Çocukların korunması</a:t>
            </a:r>
          </a:p>
          <a:p>
            <a:pPr lvl="1" algn="l" rtl="0" eaLnBrk="1" hangingPunct="1"/>
            <a:r>
              <a:rPr lang="tr" sz="2400" b="0" i="0" u="none" baseline="0" dirty="0">
                <a:latin typeface="Calibri" panose="020F0502020204030204" pitchFamily="34" charset="0"/>
              </a:rPr>
              <a:t>Etkinliğin artırılması</a:t>
            </a:r>
          </a:p>
        </p:txBody>
      </p:sp>
      <p:pic>
        <p:nvPicPr>
          <p:cNvPr id="5" name="Picture 4">
            <a:extLst>
              <a:ext uri="{FF2B5EF4-FFF2-40B4-BE49-F238E27FC236}">
                <a16:creationId xmlns:a16="http://schemas.microsoft.com/office/drawing/2014/main" id="{6CC25CFB-1463-3A4D-B7FC-36AB86077322}"/>
              </a:ext>
            </a:extLst>
          </p:cNvPr>
          <p:cNvPicPr>
            <a:picLocks noChangeAspect="1"/>
          </p:cNvPicPr>
          <p:nvPr/>
        </p:nvPicPr>
        <p:blipFill>
          <a:blip r:embed="rId4" cstate="print"/>
          <a:stretch>
            <a:fillRect/>
          </a:stretch>
        </p:blipFill>
        <p:spPr>
          <a:xfrm>
            <a:off x="6888856" y="5231307"/>
            <a:ext cx="2133600" cy="1194816"/>
          </a:xfrm>
          <a:prstGeom prst="rect">
            <a:avLst/>
          </a:prstGeom>
        </p:spPr>
      </p:pic>
      <p:sp>
        <p:nvSpPr>
          <p:cNvPr id="16" name="TextBox 15">
            <a:extLst>
              <a:ext uri="{FF2B5EF4-FFF2-40B4-BE49-F238E27FC236}">
                <a16:creationId xmlns:a16="http://schemas.microsoft.com/office/drawing/2014/main" id="{BE0EC077-25B7-47D6-8464-AFB555FAA933}"/>
              </a:ext>
            </a:extLst>
          </p:cNvPr>
          <p:cNvSpPr txBox="1"/>
          <p:nvPr/>
        </p:nvSpPr>
        <p:spPr>
          <a:xfrm>
            <a:off x="35496" y="6228020"/>
            <a:ext cx="6678790" cy="369332"/>
          </a:xfrm>
          <a:prstGeom prst="rect">
            <a:avLst/>
          </a:prstGeom>
          <a:noFill/>
        </p:spPr>
        <p:txBody>
          <a:bodyPr wrap="square">
            <a:spAutoFit/>
          </a:bodyPr>
          <a:lstStyle/>
          <a:p>
            <a:pPr algn="l" rtl="0"/>
            <a:r>
              <a:rPr lang="tr" sz="1800" b="0" i="0" u="none" baseline="0">
                <a:effectLst/>
                <a:latin typeface="Calibri" panose="020F0502020204030204" pitchFamily="34" charset="0"/>
                <a:ea typeface="Calibri" panose="020F0502020204030204" pitchFamily="34" charset="0"/>
                <a:hlinkClick r:id="rId5"/>
              </a:rPr>
              <a:t>https://www.coe.int/en/web/cybercrime/cybercrime-office-c-proc</a:t>
            </a:r>
            <a:r>
              <a:rPr lang="tr" sz="1800" b="0" i="0" u="none" baseline="0">
                <a:effectLst/>
                <a:latin typeface="Calibri" panose="020F0502020204030204" pitchFamily="34" charset="0"/>
                <a:ea typeface="Calibri" panose="020F0502020204030204" pitchFamily="34" charset="0"/>
              </a:rPr>
              <a:t> </a:t>
            </a:r>
            <a:endParaRPr lang="tr" b="0" i="0" dirty="0">
              <a:solidFill>
                <a:srgbClr val="161616"/>
              </a:solidFill>
              <a:effectLst/>
              <a:latin typeface="Open Sans" panose="020B0606030504020204" pitchFamily="34" charset="0"/>
            </a:endParaRPr>
          </a:p>
        </p:txBody>
      </p:sp>
      <p:sp>
        <p:nvSpPr>
          <p:cNvPr id="2" name="Slide Number Placeholder 1"/>
          <p:cNvSpPr>
            <a:spLocks noGrp="1"/>
          </p:cNvSpPr>
          <p:nvPr>
            <p:ph type="sldNum" sz="quarter" idx="12"/>
          </p:nvPr>
        </p:nvSpPr>
        <p:spPr>
          <a:xfrm>
            <a:off x="6409184" y="6495281"/>
            <a:ext cx="2133600" cy="365125"/>
          </a:xfrm>
        </p:spPr>
        <p:txBody>
          <a:bodyPr/>
          <a:lstStyle/>
          <a:p>
            <a:pPr algn="r" rtl="0"/>
            <a:fld id="{B517EF97-6CC0-48A9-BC0E-433EC7B55211}" type="slidenum">
              <a:rPr/>
              <a:pPr algn="r" rtl="0"/>
              <a:t>44</a:t>
            </a:fld>
            <a:endParaRPr lang="tr" dirty="0"/>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tr"/>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rtl="0"/>
            <a:fld id="{B517EF97-6CC0-48A9-BC0E-433EC7B55211}" type="slidenum">
              <a:rPr>
                <a:solidFill>
                  <a:schemeClr val="tx1"/>
                </a:solidFill>
              </a:rPr>
              <a:pPr algn="r" rtl="0"/>
              <a:t>44</a:t>
            </a:fld>
            <a:endParaRPr lang="tr"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tr"/>
          </a:p>
        </p:txBody>
      </p:sp>
      <p:sp>
        <p:nvSpPr>
          <p:cNvPr id="3" name="TextBox 2"/>
          <p:cNvSpPr txBox="1"/>
          <p:nvPr/>
        </p:nvSpPr>
        <p:spPr>
          <a:xfrm>
            <a:off x="88522" y="6557282"/>
            <a:ext cx="3672408" cy="400110"/>
          </a:xfrm>
          <a:prstGeom prst="rect">
            <a:avLst/>
          </a:prstGeom>
          <a:noFill/>
        </p:spPr>
        <p:txBody>
          <a:bodyPr wrap="square" rtlCol="0">
            <a:spAutoFit/>
          </a:bodyPr>
          <a:lstStyle/>
          <a:p>
            <a:pPr algn="l" rtl="0"/>
            <a:r>
              <a:rPr lang="tr" sz="2000" b="1" i="0" u="none" baseline="0">
                <a:solidFill>
                  <a:schemeClr val="bg1"/>
                </a:solidFill>
                <a:latin typeface="Segoe UI" pitchFamily="34" charset="0"/>
                <a:ea typeface="Segoe UI" pitchFamily="34" charset="0"/>
                <a:cs typeface="Segoe UI" pitchFamily="34" charset="0"/>
              </a:rPr>
              <a:t>www.coe.int/cybercrime</a:t>
            </a:r>
          </a:p>
        </p:txBody>
      </p:sp>
      <p:sp>
        <p:nvSpPr>
          <p:cNvPr id="6" name="Rectangle 5">
            <a:extLst>
              <a:ext uri="{FF2B5EF4-FFF2-40B4-BE49-F238E27FC236}">
                <a16:creationId xmlns:a16="http://schemas.microsoft.com/office/drawing/2014/main" id="{089D15D4-7DCA-43C9-8719-B2058D26AC57}"/>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rtl="0">
              <a:defRPr/>
            </a:pPr>
            <a:r>
              <a:rPr lang="tr" sz="1200" b="1" i="0" u="none" baseline="0">
                <a:solidFill>
                  <a:srgbClr val="FFFFFF"/>
                </a:solidFill>
                <a:latin typeface="Verdana" charset="0"/>
                <a:cs typeface="Verdana" charset="0"/>
              </a:rPr>
              <a:t>www.coe.int/cybercrime</a:t>
            </a:r>
            <a:endParaRPr lang="tr" sz="1200" dirty="0"/>
          </a:p>
        </p:txBody>
      </p:sp>
    </p:spTree>
    <p:extLst>
      <p:ext uri="{BB962C8B-B14F-4D97-AF65-F5344CB8AC3E}">
        <p14:creationId xmlns:p14="http://schemas.microsoft.com/office/powerpoint/2010/main" val="12530655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xEl>
                                              <p:pRg st="3" end="3"/>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8">
                                            <p:txEl>
                                              <p:pRg st="4" end="4"/>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8">
                                            <p:txEl>
                                              <p:pRg st="5" end="5"/>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8">
                                            <p:txEl>
                                              <p:pRg st="6" end="6"/>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8">
                                            <p:txEl>
                                              <p:pRg st="7" end="7"/>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8">
                                            <p:txEl>
                                              <p:pRg st="8" end="8"/>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8">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0"/>
            <a:r>
              <a:rPr lang="tr" sz="2800" b="0" i="0" u="none" baseline="0">
                <a:latin typeface="Verdana" panose="020B0604030504040204" pitchFamily="34" charset="0"/>
                <a:ea typeface="Verdana" panose="020B0604030504040204" pitchFamily="34" charset="0"/>
              </a:rPr>
              <a:t>G8 (Yüksek Teknoloji Suçları Alt Grubu)</a:t>
            </a:r>
            <a:endParaRPr lang="tr" sz="2800" dirty="0">
              <a:latin typeface="Verdana" panose="020B0604030504040204" pitchFamily="34" charset="0"/>
              <a:ea typeface="Verdana" panose="020B0604030504040204" pitchFamily="34" charset="0"/>
            </a:endParaRP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tr"/>
          </a:p>
        </p:txBody>
      </p:sp>
      <p:pic>
        <p:nvPicPr>
          <p:cNvPr id="6" name="Picture 5">
            <a:extLst>
              <a:ext uri="{FF2B5EF4-FFF2-40B4-BE49-F238E27FC236}">
                <a16:creationId xmlns:a16="http://schemas.microsoft.com/office/drawing/2014/main" id="{F0509D3C-7A0B-B143-8C24-FB6A84458076}"/>
              </a:ext>
            </a:extLst>
          </p:cNvPr>
          <p:cNvPicPr>
            <a:picLocks noChangeAspect="1"/>
          </p:cNvPicPr>
          <p:nvPr/>
        </p:nvPicPr>
        <p:blipFill>
          <a:blip r:embed="rId4" cstate="print"/>
          <a:stretch>
            <a:fillRect/>
          </a:stretch>
        </p:blipFill>
        <p:spPr>
          <a:xfrm>
            <a:off x="7596335" y="962586"/>
            <a:ext cx="1427729" cy="1427729"/>
          </a:xfrm>
          <a:prstGeom prst="rect">
            <a:avLst/>
          </a:prstGeom>
        </p:spPr>
      </p:pic>
      <p:sp>
        <p:nvSpPr>
          <p:cNvPr id="16" name="Content Placeholder 1">
            <a:extLst>
              <a:ext uri="{FF2B5EF4-FFF2-40B4-BE49-F238E27FC236}">
                <a16:creationId xmlns:a16="http://schemas.microsoft.com/office/drawing/2014/main" id="{6F5E60C4-1136-4EE0-A61C-DB785E05444C}"/>
              </a:ext>
            </a:extLst>
          </p:cNvPr>
          <p:cNvSpPr txBox="1">
            <a:spLocks/>
          </p:cNvSpPr>
          <p:nvPr/>
        </p:nvSpPr>
        <p:spPr>
          <a:xfrm>
            <a:off x="179735" y="1027450"/>
            <a:ext cx="8784530" cy="5210750"/>
          </a:xfrm>
          <a:prstGeom prst="rect">
            <a:avLst/>
          </a:prstGeom>
        </p:spPr>
        <p:txBody>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S PGothic" pitchFamily="34" charset="-128"/>
                <a:cs typeface="MS PGothic" charset="0"/>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S PGothic" pitchFamily="34" charset="-128"/>
                <a:cs typeface="MS PGothic" charset="0"/>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S PGothic" pitchFamily="34" charset="-128"/>
                <a:cs typeface="MS PGothic" charset="0"/>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itchFamily="34" charset="-128"/>
                <a:cs typeface="MS PGothic" charset="0"/>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itchFamily="34" charset="-128"/>
                <a:cs typeface="MS PGothic"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l" rtl="0" eaLnBrk="1" hangingPunct="1">
              <a:buFont typeface="Arial" panose="020B0604020202020204" pitchFamily="34" charset="0"/>
              <a:buNone/>
            </a:pPr>
            <a:r>
              <a:rPr lang="tr" b="0" i="0" u="none" baseline="0"/>
              <a:t>Daha proaktif seçenekler</a:t>
            </a:r>
          </a:p>
          <a:p>
            <a:pPr algn="l" rtl="0" eaLnBrk="1" hangingPunct="1"/>
            <a:r>
              <a:rPr lang="tr" sz="2800" b="0" i="0" u="none" baseline="0">
                <a:latin typeface="Calibri" panose="020F0502020204030204" pitchFamily="34" charset="0"/>
              </a:rPr>
              <a:t>G8 irtibat noktaları ağını oluşturdu</a:t>
            </a:r>
          </a:p>
          <a:p>
            <a:pPr algn="l" rtl="0" eaLnBrk="1" hangingPunct="1"/>
            <a:r>
              <a:rPr lang="tr" sz="2800" b="0" i="0" u="none" baseline="0">
                <a:latin typeface="Calibri" panose="020F0502020204030204" pitchFamily="34" charset="0"/>
              </a:rPr>
              <a:t>Uluslararası işbirliğinde referans halinde geldi</a:t>
            </a:r>
          </a:p>
          <a:p>
            <a:pPr lvl="1" algn="l" rtl="0" eaLnBrk="1" hangingPunct="1"/>
            <a:r>
              <a:rPr lang="tr" b="0" i="0" u="none" baseline="0">
                <a:latin typeface="Calibri" panose="020F0502020204030204" pitchFamily="34" charset="0"/>
              </a:rPr>
              <a:t>'7/24 Ağ'</a:t>
            </a:r>
          </a:p>
          <a:p>
            <a:pPr algn="l" rtl="0" eaLnBrk="1" hangingPunct="1"/>
            <a:r>
              <a:rPr lang="tr" sz="2800" b="0" i="0" u="none" baseline="0">
                <a:latin typeface="Calibri" panose="020F0502020204030204" pitchFamily="34" charset="0"/>
              </a:rPr>
              <a:t>İsim dizini – Ulaşılabilir ve gerektiğinde acil eylem gerçekleştirilmesini sağlayabilir</a:t>
            </a:r>
          </a:p>
          <a:p>
            <a:pPr algn="l" rtl="0" eaLnBrk="1" hangingPunct="1"/>
            <a:r>
              <a:rPr lang="tr" sz="2800" b="0" i="0" u="none" baseline="0">
                <a:latin typeface="Calibri" panose="020F0502020204030204" pitchFamily="34" charset="0"/>
              </a:rPr>
              <a:t>Yardım almaya ilişkin geleneksel yöntemleri geliştirir ve tamamlar</a:t>
            </a:r>
          </a:p>
          <a:p>
            <a:pPr algn="l" rtl="0" eaLnBrk="1" hangingPunct="1"/>
            <a:r>
              <a:rPr lang="tr" sz="2800" b="0" i="0" u="none" baseline="0">
                <a:latin typeface="Calibri" panose="020F0502020204030204" pitchFamily="34" charset="0"/>
              </a:rPr>
              <a:t>Karşılıklı Adli Yardım Antlaşmalarına başvurma şartının yerine geçmez</a:t>
            </a:r>
          </a:p>
        </p:txBody>
      </p:sp>
      <p:sp>
        <p:nvSpPr>
          <p:cNvPr id="2" name="Slide Number Placeholder 1"/>
          <p:cNvSpPr>
            <a:spLocks noGrp="1"/>
          </p:cNvSpPr>
          <p:nvPr>
            <p:ph type="sldNum" sz="quarter" idx="12"/>
          </p:nvPr>
        </p:nvSpPr>
        <p:spPr>
          <a:xfrm>
            <a:off x="6409184" y="6495281"/>
            <a:ext cx="2133600" cy="365125"/>
          </a:xfrm>
        </p:spPr>
        <p:txBody>
          <a:bodyPr/>
          <a:lstStyle/>
          <a:p>
            <a:pPr algn="r" rtl="0"/>
            <a:fld id="{B517EF97-6CC0-48A9-BC0E-433EC7B55211}" type="slidenum">
              <a:rPr/>
              <a:pPr algn="r" rtl="0"/>
              <a:t>45</a:t>
            </a:fld>
            <a:endParaRPr lang="tr" dirty="0"/>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tr"/>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rtl="0"/>
            <a:fld id="{B517EF97-6CC0-48A9-BC0E-433EC7B55211}" type="slidenum">
              <a:rPr>
                <a:solidFill>
                  <a:schemeClr val="tx1"/>
                </a:solidFill>
              </a:rPr>
              <a:pPr algn="r" rtl="0"/>
              <a:t>45</a:t>
            </a:fld>
            <a:endParaRPr lang="tr"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tr"/>
          </a:p>
        </p:txBody>
      </p:sp>
      <p:sp>
        <p:nvSpPr>
          <p:cNvPr id="3" name="TextBox 2"/>
          <p:cNvSpPr txBox="1"/>
          <p:nvPr/>
        </p:nvSpPr>
        <p:spPr>
          <a:xfrm>
            <a:off x="88522" y="6557282"/>
            <a:ext cx="3672408" cy="400110"/>
          </a:xfrm>
          <a:prstGeom prst="rect">
            <a:avLst/>
          </a:prstGeom>
          <a:noFill/>
        </p:spPr>
        <p:txBody>
          <a:bodyPr wrap="square" rtlCol="0">
            <a:spAutoFit/>
          </a:bodyPr>
          <a:lstStyle/>
          <a:p>
            <a:pPr algn="l" rtl="0"/>
            <a:r>
              <a:rPr lang="tr" sz="2000" b="1" i="0" u="none" baseline="0">
                <a:solidFill>
                  <a:schemeClr val="bg1"/>
                </a:solidFill>
                <a:latin typeface="Segoe UI" pitchFamily="34" charset="0"/>
                <a:ea typeface="Segoe UI" pitchFamily="34" charset="0"/>
                <a:cs typeface="Segoe UI" pitchFamily="34" charset="0"/>
              </a:rPr>
              <a:t>www.coe.int/cybercrime</a:t>
            </a:r>
          </a:p>
        </p:txBody>
      </p:sp>
      <p:sp>
        <p:nvSpPr>
          <p:cNvPr id="5" name="Rectangle 4">
            <a:extLst>
              <a:ext uri="{FF2B5EF4-FFF2-40B4-BE49-F238E27FC236}">
                <a16:creationId xmlns:a16="http://schemas.microsoft.com/office/drawing/2014/main" id="{5A111AE0-3B23-4BE0-8250-CB50DF25E62B}"/>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rtl="0">
              <a:defRPr/>
            </a:pPr>
            <a:r>
              <a:rPr lang="tr" sz="1200" b="1" i="0" u="none" baseline="0">
                <a:solidFill>
                  <a:srgbClr val="FFFFFF"/>
                </a:solidFill>
                <a:latin typeface="Verdana" charset="0"/>
                <a:cs typeface="Verdana" charset="0"/>
              </a:rPr>
              <a:t>www.coe.int/cybercrime</a:t>
            </a:r>
            <a:endParaRPr lang="tr" sz="1200" dirty="0"/>
          </a:p>
        </p:txBody>
      </p:sp>
    </p:spTree>
    <p:extLst>
      <p:ext uri="{BB962C8B-B14F-4D97-AF65-F5344CB8AC3E}">
        <p14:creationId xmlns:p14="http://schemas.microsoft.com/office/powerpoint/2010/main" val="3892377065"/>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0"/>
            <a:r>
              <a:rPr lang="tr" sz="2800" b="0" i="0" u="none" baseline="0">
                <a:latin typeface="Verdana" panose="020B0604030504040204" pitchFamily="34" charset="0"/>
                <a:ea typeface="Verdana" panose="020B0604030504040204" pitchFamily="34" charset="0"/>
              </a:rPr>
              <a:t>OAS (Amerikan Devletleri Örgütü)</a:t>
            </a:r>
            <a:endParaRPr lang="tr" sz="2800" dirty="0">
              <a:latin typeface="Verdana" panose="020B0604030504040204" pitchFamily="34" charset="0"/>
              <a:ea typeface="Verdana" panose="020B0604030504040204" pitchFamily="34" charset="0"/>
            </a:endParaRP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tr"/>
          </a:p>
        </p:txBody>
      </p:sp>
      <p:pic>
        <p:nvPicPr>
          <p:cNvPr id="10" name="Picture 9">
            <a:extLst>
              <a:ext uri="{FF2B5EF4-FFF2-40B4-BE49-F238E27FC236}">
                <a16:creationId xmlns:a16="http://schemas.microsoft.com/office/drawing/2014/main" id="{77543411-88C8-4996-A37B-563E935FF03B}"/>
              </a:ext>
            </a:extLst>
          </p:cNvPr>
          <p:cNvPicPr>
            <a:picLocks noChangeAspect="1"/>
          </p:cNvPicPr>
          <p:nvPr/>
        </p:nvPicPr>
        <p:blipFill>
          <a:blip r:embed="rId4" cstate="print"/>
          <a:stretch>
            <a:fillRect/>
          </a:stretch>
        </p:blipFill>
        <p:spPr>
          <a:xfrm>
            <a:off x="113025" y="1052736"/>
            <a:ext cx="5323072" cy="4089247"/>
          </a:xfrm>
          <a:prstGeom prst="rect">
            <a:avLst/>
          </a:prstGeom>
          <a:ln>
            <a:solidFill>
              <a:srgbClr val="0070C0"/>
            </a:solidFill>
          </a:ln>
        </p:spPr>
      </p:pic>
      <p:pic>
        <p:nvPicPr>
          <p:cNvPr id="12" name="Picture 11">
            <a:extLst>
              <a:ext uri="{FF2B5EF4-FFF2-40B4-BE49-F238E27FC236}">
                <a16:creationId xmlns:a16="http://schemas.microsoft.com/office/drawing/2014/main" id="{5ADB615E-6774-4774-AE2C-94489CF6F843}"/>
              </a:ext>
            </a:extLst>
          </p:cNvPr>
          <p:cNvPicPr>
            <a:picLocks noChangeAspect="1"/>
          </p:cNvPicPr>
          <p:nvPr/>
        </p:nvPicPr>
        <p:blipFill>
          <a:blip r:embed="rId5" cstate="print"/>
          <a:stretch>
            <a:fillRect/>
          </a:stretch>
        </p:blipFill>
        <p:spPr>
          <a:xfrm>
            <a:off x="3698503" y="2751290"/>
            <a:ext cx="5323072" cy="3477942"/>
          </a:xfrm>
          <a:prstGeom prst="rect">
            <a:avLst/>
          </a:prstGeom>
          <a:ln>
            <a:solidFill>
              <a:srgbClr val="0070C0"/>
            </a:solidFill>
          </a:ln>
        </p:spPr>
      </p:pic>
      <p:sp>
        <p:nvSpPr>
          <p:cNvPr id="16" name="TextBox 15">
            <a:extLst>
              <a:ext uri="{FF2B5EF4-FFF2-40B4-BE49-F238E27FC236}">
                <a16:creationId xmlns:a16="http://schemas.microsoft.com/office/drawing/2014/main" id="{67D49CEC-BAF6-4423-93F1-FD441079E3CB}"/>
              </a:ext>
            </a:extLst>
          </p:cNvPr>
          <p:cNvSpPr txBox="1"/>
          <p:nvPr/>
        </p:nvSpPr>
        <p:spPr>
          <a:xfrm>
            <a:off x="35496" y="6201331"/>
            <a:ext cx="4642944" cy="369332"/>
          </a:xfrm>
          <a:prstGeom prst="rect">
            <a:avLst/>
          </a:prstGeom>
          <a:noFill/>
        </p:spPr>
        <p:txBody>
          <a:bodyPr wrap="square">
            <a:spAutoFit/>
          </a:bodyPr>
          <a:lstStyle/>
          <a:p>
            <a:pPr algn="l" rtl="0"/>
            <a:r>
              <a:rPr lang="tr" b="0" i="0" u="none" baseline="0">
                <a:hlinkClick r:id="rId6"/>
              </a:rPr>
              <a:t>http://www.oas.org/juridico/english/cyber.htm</a:t>
            </a:r>
            <a:r>
              <a:rPr lang="tr" b="0" i="0" u="none" baseline="0"/>
              <a:t> </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tr"/>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rtl="0"/>
            <a:fld id="{B517EF97-6CC0-48A9-BC0E-433EC7B55211}" type="slidenum">
              <a:rPr>
                <a:solidFill>
                  <a:schemeClr val="tx1"/>
                </a:solidFill>
              </a:rPr>
              <a:pPr algn="r" rtl="0"/>
              <a:t>46</a:t>
            </a:fld>
            <a:endParaRPr lang="tr"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tr"/>
          </a:p>
        </p:txBody>
      </p:sp>
      <p:sp>
        <p:nvSpPr>
          <p:cNvPr id="3" name="TextBox 2"/>
          <p:cNvSpPr txBox="1"/>
          <p:nvPr/>
        </p:nvSpPr>
        <p:spPr>
          <a:xfrm>
            <a:off x="88522" y="6557282"/>
            <a:ext cx="3672408" cy="400110"/>
          </a:xfrm>
          <a:prstGeom prst="rect">
            <a:avLst/>
          </a:prstGeom>
          <a:noFill/>
        </p:spPr>
        <p:txBody>
          <a:bodyPr wrap="square" rtlCol="0">
            <a:spAutoFit/>
          </a:bodyPr>
          <a:lstStyle/>
          <a:p>
            <a:pPr algn="l" rtl="0"/>
            <a:r>
              <a:rPr lang="tr" sz="2000" b="1" i="0" u="none" baseline="0">
                <a:solidFill>
                  <a:schemeClr val="bg1"/>
                </a:solidFill>
                <a:latin typeface="Segoe UI" pitchFamily="34" charset="0"/>
                <a:ea typeface="Segoe UI" pitchFamily="34" charset="0"/>
                <a:cs typeface="Segoe UI" pitchFamily="34" charset="0"/>
              </a:rPr>
              <a:t>www.coe.int/cybercrime</a:t>
            </a:r>
          </a:p>
        </p:txBody>
      </p:sp>
      <p:sp>
        <p:nvSpPr>
          <p:cNvPr id="5" name="Rectangle 4">
            <a:extLst>
              <a:ext uri="{FF2B5EF4-FFF2-40B4-BE49-F238E27FC236}">
                <a16:creationId xmlns:a16="http://schemas.microsoft.com/office/drawing/2014/main" id="{5A111AE0-3B23-4BE0-8250-CB50DF25E62B}"/>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rtl="0">
              <a:defRPr/>
            </a:pPr>
            <a:r>
              <a:rPr lang="tr" sz="1200" b="1" i="0" u="none" baseline="0">
                <a:solidFill>
                  <a:srgbClr val="FFFFFF"/>
                </a:solidFill>
                <a:latin typeface="Verdana" charset="0"/>
                <a:cs typeface="Verdana" charset="0"/>
              </a:rPr>
              <a:t>www.coe.int/cybercrime</a:t>
            </a:r>
            <a:endParaRPr lang="tr" sz="1200" dirty="0"/>
          </a:p>
        </p:txBody>
      </p:sp>
    </p:spTree>
    <p:extLst>
      <p:ext uri="{BB962C8B-B14F-4D97-AF65-F5344CB8AC3E}">
        <p14:creationId xmlns:p14="http://schemas.microsoft.com/office/powerpoint/2010/main" val="1153210822"/>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0"/>
            <a:r>
              <a:rPr lang="tr" sz="2800" b="0" i="0" u="none" baseline="0">
                <a:latin typeface="Verdana" panose="020B0604030504040204" pitchFamily="34" charset="0"/>
                <a:ea typeface="Verdana" panose="020B0604030504040204" pitchFamily="34" charset="0"/>
              </a:rPr>
              <a:t>Afrika Birliği</a:t>
            </a:r>
            <a:endParaRPr lang="tr" sz="2800" dirty="0">
              <a:latin typeface="Verdana" panose="020B0604030504040204" pitchFamily="34" charset="0"/>
              <a:ea typeface="Verdana" panose="020B0604030504040204" pitchFamily="34" charset="0"/>
            </a:endParaRP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tr"/>
          </a:p>
        </p:txBody>
      </p:sp>
      <p:sp>
        <p:nvSpPr>
          <p:cNvPr id="8" name="Content Placeholder 1">
            <a:extLst>
              <a:ext uri="{FF2B5EF4-FFF2-40B4-BE49-F238E27FC236}">
                <a16:creationId xmlns:a16="http://schemas.microsoft.com/office/drawing/2014/main" id="{F97FF257-27F5-42C0-8A34-AC046C2EBF44}"/>
              </a:ext>
            </a:extLst>
          </p:cNvPr>
          <p:cNvSpPr txBox="1">
            <a:spLocks/>
          </p:cNvSpPr>
          <p:nvPr/>
        </p:nvSpPr>
        <p:spPr>
          <a:xfrm>
            <a:off x="179735" y="1027450"/>
            <a:ext cx="8784530" cy="5210750"/>
          </a:xfrm>
          <a:prstGeom prst="rect">
            <a:avLst/>
          </a:prstGeom>
        </p:spPr>
        <p:txBody>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S PGothic" pitchFamily="34" charset="-128"/>
                <a:cs typeface="MS PGothic" charset="0"/>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S PGothic" pitchFamily="34" charset="-128"/>
                <a:cs typeface="MS PGothic" charset="0"/>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S PGothic" pitchFamily="34" charset="-128"/>
                <a:cs typeface="MS PGothic" charset="0"/>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itchFamily="34" charset="-128"/>
                <a:cs typeface="MS PGothic" charset="0"/>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itchFamily="34" charset="-128"/>
                <a:cs typeface="MS PGothic"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l" rtl="0" eaLnBrk="1" hangingPunct="1">
              <a:buNone/>
              <a:defRPr/>
            </a:pPr>
            <a:r>
              <a:rPr lang="tr" b="0" i="0" u="none" baseline="0"/>
              <a:t>Siber Güvenlik ve Kişisel Verilerin Korunması Sözleşmesi</a:t>
            </a:r>
          </a:p>
          <a:p>
            <a:pPr algn="l" rtl="0" eaLnBrk="1" hangingPunct="1">
              <a:defRPr/>
            </a:pPr>
            <a:r>
              <a:rPr lang="tr" sz="2800" b="0" i="0" u="none" baseline="0"/>
              <a:t>Afrika Birliği üyeleri tarafından imzalanmış çok taraflı bir antlaşmadır</a:t>
            </a:r>
            <a:endParaRPr lang="tr" sz="2800" dirty="0">
              <a:latin typeface="Calibri" panose="020F0502020204030204" pitchFamily="34" charset="0"/>
            </a:endParaRPr>
          </a:p>
          <a:p>
            <a:pPr algn="l" rtl="0" eaLnBrk="1" hangingPunct="1">
              <a:defRPr/>
            </a:pPr>
            <a:r>
              <a:rPr lang="tr" b="0" i="0" u="none" baseline="0"/>
              <a:t>Şunlara ilişkin yasama ilkeleri öngörür.</a:t>
            </a:r>
          </a:p>
          <a:p>
            <a:pPr lvl="1" algn="l" rtl="0" eaLnBrk="1" hangingPunct="1">
              <a:defRPr/>
            </a:pPr>
            <a:r>
              <a:rPr lang="tr" b="0" i="0" u="none" baseline="0"/>
              <a:t>elektronik işlemler</a:t>
            </a:r>
          </a:p>
          <a:p>
            <a:pPr lvl="1" algn="l" rtl="0" eaLnBrk="1" hangingPunct="1">
              <a:defRPr/>
            </a:pPr>
            <a:r>
              <a:rPr lang="tr" b="0" i="0" u="none" baseline="0"/>
              <a:t>kişisel verilerin korunması</a:t>
            </a:r>
          </a:p>
          <a:p>
            <a:pPr lvl="1" algn="l" rtl="0" eaLnBrk="1" hangingPunct="1">
              <a:defRPr/>
            </a:pPr>
            <a:r>
              <a:rPr lang="tr" b="0" i="0" u="none" baseline="0"/>
              <a:t>siber güvenlik ve siber suçlar</a:t>
            </a:r>
          </a:p>
          <a:p>
            <a:pPr marL="0" indent="0" algn="l" rtl="0" eaLnBrk="1" hangingPunct="1">
              <a:buNone/>
              <a:defRPr/>
            </a:pPr>
            <a:endParaRPr lang="tr" dirty="0"/>
          </a:p>
        </p:txBody>
      </p:sp>
      <p:pic>
        <p:nvPicPr>
          <p:cNvPr id="5" name="Picture 4">
            <a:extLst>
              <a:ext uri="{FF2B5EF4-FFF2-40B4-BE49-F238E27FC236}">
                <a16:creationId xmlns:a16="http://schemas.microsoft.com/office/drawing/2014/main" id="{E06BE0DD-D9FE-6B4C-9374-CFA294050F53}"/>
              </a:ext>
            </a:extLst>
          </p:cNvPr>
          <p:cNvPicPr>
            <a:picLocks noChangeAspect="1"/>
          </p:cNvPicPr>
          <p:nvPr/>
        </p:nvPicPr>
        <p:blipFill>
          <a:blip r:embed="rId4" cstate="print"/>
          <a:stretch>
            <a:fillRect/>
          </a:stretch>
        </p:blipFill>
        <p:spPr>
          <a:xfrm>
            <a:off x="7297737" y="4690509"/>
            <a:ext cx="1666528" cy="1497051"/>
          </a:xfrm>
          <a:prstGeom prst="rect">
            <a:avLst/>
          </a:prstGeom>
        </p:spPr>
      </p:pic>
      <p:sp>
        <p:nvSpPr>
          <p:cNvPr id="16" name="TextBox 15">
            <a:extLst>
              <a:ext uri="{FF2B5EF4-FFF2-40B4-BE49-F238E27FC236}">
                <a16:creationId xmlns:a16="http://schemas.microsoft.com/office/drawing/2014/main" id="{D66A837E-A79A-40AE-8899-248280605289}"/>
              </a:ext>
            </a:extLst>
          </p:cNvPr>
          <p:cNvSpPr txBox="1"/>
          <p:nvPr/>
        </p:nvSpPr>
        <p:spPr>
          <a:xfrm>
            <a:off x="-36512" y="6228020"/>
            <a:ext cx="9297535" cy="369332"/>
          </a:xfrm>
          <a:prstGeom prst="rect">
            <a:avLst/>
          </a:prstGeom>
          <a:noFill/>
        </p:spPr>
        <p:txBody>
          <a:bodyPr wrap="square">
            <a:spAutoFit/>
          </a:bodyPr>
          <a:lstStyle/>
          <a:p>
            <a:pPr algn="l" rtl="0"/>
            <a:r>
              <a:rPr lang="tr" b="0" i="0" u="none" baseline="0">
                <a:hlinkClick r:id="rId5"/>
              </a:rPr>
              <a:t>https://au.int/en/treaties/african-union-convention-cyber-security-and-personal-data-protection</a:t>
            </a:r>
            <a:r>
              <a:rPr lang="tr" b="0" i="0" u="none" baseline="0"/>
              <a:t> </a:t>
            </a:r>
          </a:p>
        </p:txBody>
      </p:sp>
      <p:sp>
        <p:nvSpPr>
          <p:cNvPr id="2" name="Slide Number Placeholder 1"/>
          <p:cNvSpPr>
            <a:spLocks noGrp="1"/>
          </p:cNvSpPr>
          <p:nvPr>
            <p:ph type="sldNum" sz="quarter" idx="12"/>
          </p:nvPr>
        </p:nvSpPr>
        <p:spPr>
          <a:xfrm>
            <a:off x="6409184" y="6495281"/>
            <a:ext cx="2133600" cy="365125"/>
          </a:xfrm>
        </p:spPr>
        <p:txBody>
          <a:bodyPr/>
          <a:lstStyle/>
          <a:p>
            <a:pPr algn="r" rtl="0"/>
            <a:fld id="{B517EF97-6CC0-48A9-BC0E-433EC7B55211}" type="slidenum">
              <a:rPr/>
              <a:pPr algn="r" rtl="0"/>
              <a:t>47</a:t>
            </a:fld>
            <a:endParaRPr lang="tr" dirty="0"/>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tr"/>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rtl="0"/>
            <a:fld id="{B517EF97-6CC0-48A9-BC0E-433EC7B55211}" type="slidenum">
              <a:rPr>
                <a:solidFill>
                  <a:schemeClr val="tx1"/>
                </a:solidFill>
              </a:rPr>
              <a:pPr algn="r" rtl="0"/>
              <a:t>47</a:t>
            </a:fld>
            <a:endParaRPr lang="tr"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tr"/>
          </a:p>
        </p:txBody>
      </p:sp>
      <p:sp>
        <p:nvSpPr>
          <p:cNvPr id="3" name="TextBox 2"/>
          <p:cNvSpPr txBox="1"/>
          <p:nvPr/>
        </p:nvSpPr>
        <p:spPr>
          <a:xfrm>
            <a:off x="88522" y="6557282"/>
            <a:ext cx="3672408" cy="400110"/>
          </a:xfrm>
          <a:prstGeom prst="rect">
            <a:avLst/>
          </a:prstGeom>
          <a:noFill/>
        </p:spPr>
        <p:txBody>
          <a:bodyPr wrap="square" rtlCol="0">
            <a:spAutoFit/>
          </a:bodyPr>
          <a:lstStyle/>
          <a:p>
            <a:pPr algn="l" rtl="0"/>
            <a:r>
              <a:rPr lang="tr" sz="2000" b="1" i="0" u="none" baseline="0">
                <a:solidFill>
                  <a:schemeClr val="bg1"/>
                </a:solidFill>
                <a:latin typeface="Segoe UI" pitchFamily="34" charset="0"/>
                <a:ea typeface="Segoe UI" pitchFamily="34" charset="0"/>
                <a:cs typeface="Segoe UI" pitchFamily="34" charset="0"/>
              </a:rPr>
              <a:t>www.coe.int/cybercrime</a:t>
            </a:r>
          </a:p>
        </p:txBody>
      </p:sp>
      <p:sp>
        <p:nvSpPr>
          <p:cNvPr id="6" name="Rectangle 5">
            <a:extLst>
              <a:ext uri="{FF2B5EF4-FFF2-40B4-BE49-F238E27FC236}">
                <a16:creationId xmlns:a16="http://schemas.microsoft.com/office/drawing/2014/main" id="{A176FB23-43DE-4BCB-B5F2-4BD0E39AABEA}"/>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rtl="0">
              <a:defRPr/>
            </a:pPr>
            <a:r>
              <a:rPr lang="tr" sz="1200" b="1" i="0" u="none" baseline="0">
                <a:solidFill>
                  <a:srgbClr val="FFFFFF"/>
                </a:solidFill>
                <a:latin typeface="Verdana" charset="0"/>
                <a:cs typeface="Verdana" charset="0"/>
              </a:rPr>
              <a:t>www.coe.int/cybercrime</a:t>
            </a:r>
            <a:endParaRPr lang="tr" sz="1200" dirty="0"/>
          </a:p>
        </p:txBody>
      </p:sp>
    </p:spTree>
    <p:extLst>
      <p:ext uri="{BB962C8B-B14F-4D97-AF65-F5344CB8AC3E}">
        <p14:creationId xmlns:p14="http://schemas.microsoft.com/office/powerpoint/2010/main" val="3986460185"/>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0"/>
            <a:r>
              <a:rPr lang="tr" sz="2800" b="0" i="0" u="none" baseline="0">
                <a:latin typeface="Verdana" panose="020B0604030504040204" pitchFamily="34" charset="0"/>
                <a:ea typeface="Verdana" panose="020B0604030504040204" pitchFamily="34" charset="0"/>
              </a:rPr>
              <a:t>İngiliz Milletler Topluluğu</a:t>
            </a:r>
            <a:endParaRPr lang="tr" sz="2800" dirty="0">
              <a:latin typeface="Verdana" panose="020B0604030504040204" pitchFamily="34" charset="0"/>
              <a:ea typeface="Verdana" panose="020B0604030504040204" pitchFamily="34" charset="0"/>
            </a:endParaRP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tr"/>
          </a:p>
        </p:txBody>
      </p:sp>
      <p:sp>
        <p:nvSpPr>
          <p:cNvPr id="7" name="Rectangle 6">
            <a:extLst>
              <a:ext uri="{FF2B5EF4-FFF2-40B4-BE49-F238E27FC236}">
                <a16:creationId xmlns:a16="http://schemas.microsoft.com/office/drawing/2014/main" id="{1FCE5F71-B62F-4840-AD46-7690CB1F70D4}"/>
              </a:ext>
            </a:extLst>
          </p:cNvPr>
          <p:cNvSpPr/>
          <p:nvPr/>
        </p:nvSpPr>
        <p:spPr>
          <a:xfrm>
            <a:off x="88522" y="1085294"/>
            <a:ext cx="8803958" cy="5170646"/>
          </a:xfrm>
          <a:prstGeom prst="rect">
            <a:avLst/>
          </a:prstGeom>
        </p:spPr>
        <p:txBody>
          <a:bodyPr wrap="square">
            <a:spAutoFit/>
          </a:bodyPr>
          <a:lstStyle/>
          <a:p>
            <a:pPr marL="0" lvl="2" algn="l" rtl="0" eaLnBrk="1" hangingPunct="1">
              <a:spcAft>
                <a:spcPts val="1200"/>
              </a:spcAft>
              <a:defRPr/>
            </a:pPr>
            <a:r>
              <a:rPr lang="tr" sz="2800" b="1" i="0" u="none" baseline="0"/>
              <a:t>Örnek Mevzuat</a:t>
            </a:r>
          </a:p>
          <a:p>
            <a:pPr marL="0" lvl="2" algn="l" rtl="0" eaLnBrk="1" hangingPunct="1">
              <a:spcAft>
                <a:spcPts val="1200"/>
              </a:spcAft>
              <a:defRPr/>
            </a:pPr>
            <a:r>
              <a:rPr lang="tr" sz="2800" b="0" i="1" u="none" baseline="0"/>
              <a:t>Harare Programı</a:t>
            </a:r>
            <a:r>
              <a:rPr lang="tr" sz="2800" b="0" i="0" u="none" baseline="0"/>
              <a:t>, siber suç konuları da dahil olmak üzere cezai konularda İngiliz Milletler Topluluğu ülkelerinin hükümetleri arasında daha yüksek düzeyde ve daha ileri kapsamlı işbirliği sağlar.</a:t>
            </a:r>
          </a:p>
          <a:p>
            <a:pPr marL="0" lvl="2" algn="l" rtl="0" eaLnBrk="1" hangingPunct="1">
              <a:spcAft>
                <a:spcPts val="1200"/>
              </a:spcAft>
              <a:defRPr/>
            </a:pPr>
            <a:r>
              <a:rPr lang="tr" sz="2800" b="0" i="0" u="none" baseline="0"/>
              <a:t>Şunları içerir:</a:t>
            </a:r>
          </a:p>
          <a:p>
            <a:pPr marL="1028700" lvl="3" indent="-571500" algn="l" rtl="0" eaLnBrk="1" hangingPunct="1">
              <a:spcAft>
                <a:spcPts val="1200"/>
              </a:spcAft>
              <a:buFont typeface="Arial" panose="020B0604020202020204" pitchFamily="34" charset="0"/>
              <a:buChar char="•"/>
              <a:defRPr/>
            </a:pPr>
            <a:r>
              <a:rPr lang="tr" sz="2800" b="0" i="0" u="none" baseline="0"/>
              <a:t>Kişilerin kimliğinin ve yerinin tespit edilmesi, belgelerin tebliğ edilmesi, arama ve el koyma, delil elde etme, izleme, el koyma ve suç gelirlerini el koyulması</a:t>
            </a:r>
          </a:p>
          <a:p>
            <a:pPr marL="0" lvl="2" algn="l" rtl="0" eaLnBrk="1" hangingPunct="1">
              <a:spcAft>
                <a:spcPts val="1200"/>
              </a:spcAft>
              <a:defRPr/>
            </a:pPr>
            <a:endParaRPr lang="tr" sz="2800" dirty="0"/>
          </a:p>
        </p:txBody>
      </p:sp>
      <p:pic>
        <p:nvPicPr>
          <p:cNvPr id="6" name="Picture 5">
            <a:extLst>
              <a:ext uri="{FF2B5EF4-FFF2-40B4-BE49-F238E27FC236}">
                <a16:creationId xmlns:a16="http://schemas.microsoft.com/office/drawing/2014/main" id="{D944D14F-C982-C74B-9E8F-DD0D4C41E9D3}"/>
              </a:ext>
            </a:extLst>
          </p:cNvPr>
          <p:cNvPicPr>
            <a:picLocks noChangeAspect="1"/>
          </p:cNvPicPr>
          <p:nvPr/>
        </p:nvPicPr>
        <p:blipFill>
          <a:blip r:embed="rId4" cstate="print"/>
          <a:stretch>
            <a:fillRect/>
          </a:stretch>
        </p:blipFill>
        <p:spPr>
          <a:xfrm>
            <a:off x="6811453" y="5127297"/>
            <a:ext cx="2193627" cy="1316176"/>
          </a:xfrm>
          <a:prstGeom prst="rect">
            <a:avLst/>
          </a:prstGeom>
        </p:spPr>
      </p:pic>
      <p:sp>
        <p:nvSpPr>
          <p:cNvPr id="2" name="Slide Number Placeholder 1"/>
          <p:cNvSpPr>
            <a:spLocks noGrp="1"/>
          </p:cNvSpPr>
          <p:nvPr>
            <p:ph type="sldNum" sz="quarter" idx="12"/>
          </p:nvPr>
        </p:nvSpPr>
        <p:spPr>
          <a:xfrm>
            <a:off x="6409184" y="6495281"/>
            <a:ext cx="2133600" cy="365125"/>
          </a:xfrm>
        </p:spPr>
        <p:txBody>
          <a:bodyPr/>
          <a:lstStyle/>
          <a:p>
            <a:pPr algn="r" rtl="0"/>
            <a:fld id="{B517EF97-6CC0-48A9-BC0E-433EC7B55211}" type="slidenum">
              <a:rPr/>
              <a:pPr algn="r" rtl="0"/>
              <a:t>48</a:t>
            </a:fld>
            <a:endParaRPr lang="tr" dirty="0"/>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tr"/>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rtl="0"/>
            <a:fld id="{B517EF97-6CC0-48A9-BC0E-433EC7B55211}" type="slidenum">
              <a:rPr>
                <a:solidFill>
                  <a:schemeClr val="tx1"/>
                </a:solidFill>
              </a:rPr>
              <a:pPr algn="r" rtl="0"/>
              <a:t>48</a:t>
            </a:fld>
            <a:endParaRPr lang="tr"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tr"/>
          </a:p>
        </p:txBody>
      </p:sp>
      <p:sp>
        <p:nvSpPr>
          <p:cNvPr id="3" name="TextBox 2"/>
          <p:cNvSpPr txBox="1"/>
          <p:nvPr/>
        </p:nvSpPr>
        <p:spPr>
          <a:xfrm>
            <a:off x="88522" y="6557282"/>
            <a:ext cx="3672408" cy="400110"/>
          </a:xfrm>
          <a:prstGeom prst="rect">
            <a:avLst/>
          </a:prstGeom>
          <a:noFill/>
        </p:spPr>
        <p:txBody>
          <a:bodyPr wrap="square" rtlCol="0">
            <a:spAutoFit/>
          </a:bodyPr>
          <a:lstStyle/>
          <a:p>
            <a:pPr algn="l" rtl="0"/>
            <a:r>
              <a:rPr lang="tr" sz="2000" b="1" i="0" u="none" baseline="0">
                <a:solidFill>
                  <a:schemeClr val="bg1"/>
                </a:solidFill>
                <a:latin typeface="Segoe UI" pitchFamily="34" charset="0"/>
                <a:ea typeface="Segoe UI" pitchFamily="34" charset="0"/>
                <a:cs typeface="Segoe UI" pitchFamily="34" charset="0"/>
              </a:rPr>
              <a:t>www.coe.int/cybercrime</a:t>
            </a:r>
          </a:p>
        </p:txBody>
      </p:sp>
      <p:sp>
        <p:nvSpPr>
          <p:cNvPr id="8" name="Rectangle 7">
            <a:extLst>
              <a:ext uri="{FF2B5EF4-FFF2-40B4-BE49-F238E27FC236}">
                <a16:creationId xmlns:a16="http://schemas.microsoft.com/office/drawing/2014/main" id="{39925A32-809D-4143-BC17-C798C6EB139F}"/>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rtl="0">
              <a:defRPr/>
            </a:pPr>
            <a:r>
              <a:rPr lang="tr" sz="1200" b="1" i="0" u="none" baseline="0">
                <a:solidFill>
                  <a:srgbClr val="FFFFFF"/>
                </a:solidFill>
                <a:latin typeface="Verdana" charset="0"/>
                <a:cs typeface="Verdana" charset="0"/>
              </a:rPr>
              <a:t>www.coe.int/cybercrime</a:t>
            </a:r>
            <a:endParaRPr lang="tr" sz="1200" dirty="0"/>
          </a:p>
        </p:txBody>
      </p:sp>
    </p:spTree>
    <p:extLst>
      <p:ext uri="{BB962C8B-B14F-4D97-AF65-F5344CB8AC3E}">
        <p14:creationId xmlns:p14="http://schemas.microsoft.com/office/powerpoint/2010/main" val="354691051"/>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0"/>
            <a:r>
              <a:rPr lang="tr" sz="2800" b="0" i="0" u="none" baseline="0">
                <a:latin typeface="Verdana" panose="020B0604030504040204" pitchFamily="34" charset="0"/>
                <a:ea typeface="Verdana" panose="020B0604030504040204" pitchFamily="34" charset="0"/>
              </a:rPr>
              <a:t>Dünya Bankası</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tr"/>
          </a:p>
        </p:txBody>
      </p:sp>
      <p:sp>
        <p:nvSpPr>
          <p:cNvPr id="19" name="Content Placeholder 1">
            <a:extLst>
              <a:ext uri="{FF2B5EF4-FFF2-40B4-BE49-F238E27FC236}">
                <a16:creationId xmlns:a16="http://schemas.microsoft.com/office/drawing/2014/main" id="{9862464D-8B1B-4FD5-AEAC-0662CE90FB58}"/>
              </a:ext>
            </a:extLst>
          </p:cNvPr>
          <p:cNvSpPr txBox="1">
            <a:spLocks/>
          </p:cNvSpPr>
          <p:nvPr/>
        </p:nvSpPr>
        <p:spPr>
          <a:xfrm>
            <a:off x="251520" y="980728"/>
            <a:ext cx="4680520" cy="5183335"/>
          </a:xfrm>
          <a:prstGeom prst="rect">
            <a:avLst/>
          </a:prstGeom>
        </p:spPr>
        <p:txBody>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S PGothic" pitchFamily="34" charset="-128"/>
                <a:cs typeface="MS PGothic" charset="0"/>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S PGothic" pitchFamily="34" charset="-128"/>
                <a:cs typeface="MS PGothic" charset="0"/>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S PGothic" pitchFamily="34" charset="-128"/>
                <a:cs typeface="MS PGothic" charset="0"/>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itchFamily="34" charset="-128"/>
                <a:cs typeface="MS PGothic" charset="0"/>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itchFamily="34" charset="-128"/>
                <a:cs typeface="MS PGothic"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l" rtl="0" eaLnBrk="1" hangingPunct="1">
              <a:buFont typeface="Arial" panose="020B0604020202020204" pitchFamily="34" charset="0"/>
              <a:buNone/>
            </a:pPr>
            <a:r>
              <a:rPr lang="tr" b="0" i="0" u="none" baseline="0" dirty="0"/>
              <a:t>Siber suçlarla mücadele</a:t>
            </a:r>
          </a:p>
          <a:p>
            <a:pPr algn="l" rtl="0" eaLnBrk="1" hangingPunct="1"/>
            <a:r>
              <a:rPr lang="tr" sz="2800" b="0" i="0" u="none" baseline="0" dirty="0">
                <a:latin typeface="Calibri" panose="020F0502020204030204" pitchFamily="34" charset="0"/>
              </a:rPr>
              <a:t>Araçlar oluşturma ve kapasite geliştirme</a:t>
            </a:r>
          </a:p>
          <a:p>
            <a:pPr algn="l" rtl="0" eaLnBrk="1" hangingPunct="1"/>
            <a:r>
              <a:rPr lang="tr" sz="2800" b="0" i="0" u="none" baseline="0" dirty="0">
                <a:latin typeface="Calibri" panose="020F0502020204030204" pitchFamily="34" charset="0"/>
              </a:rPr>
              <a:t>Araç seti: </a:t>
            </a:r>
          </a:p>
          <a:p>
            <a:pPr lvl="1" algn="l" rtl="0" eaLnBrk="1" hangingPunct="1"/>
            <a:r>
              <a:rPr lang="tr" b="0" i="0" u="none" baseline="0" dirty="0">
                <a:latin typeface="Calibri" panose="020F0502020204030204" pitchFamily="34" charset="0"/>
              </a:rPr>
              <a:t>Siber suçlarla mücadeledeki iyi uygulamaları sentezleyen ve dokuz boyut veya bölüm halinde düzenlenmiş bir kaynak</a:t>
            </a:r>
            <a:endParaRPr lang="tr" altLang="sr-Latn-RS" dirty="0">
              <a:latin typeface="Calibri" panose="020F0502020204030204" pitchFamily="34" charset="0"/>
            </a:endParaRPr>
          </a:p>
        </p:txBody>
      </p:sp>
      <p:pic>
        <p:nvPicPr>
          <p:cNvPr id="6" name="Picture 5">
            <a:extLst>
              <a:ext uri="{FF2B5EF4-FFF2-40B4-BE49-F238E27FC236}">
                <a16:creationId xmlns:a16="http://schemas.microsoft.com/office/drawing/2014/main" id="{7B123928-80CB-4610-B55A-B23EDB4033F1}"/>
              </a:ext>
            </a:extLst>
          </p:cNvPr>
          <p:cNvPicPr>
            <a:picLocks noChangeAspect="1"/>
          </p:cNvPicPr>
          <p:nvPr/>
        </p:nvPicPr>
        <p:blipFill>
          <a:blip r:embed="rId4" cstate="print"/>
          <a:stretch>
            <a:fillRect/>
          </a:stretch>
        </p:blipFill>
        <p:spPr>
          <a:xfrm>
            <a:off x="5130054" y="1174110"/>
            <a:ext cx="3647394" cy="3789040"/>
          </a:xfrm>
          <a:prstGeom prst="rect">
            <a:avLst/>
          </a:prstGeom>
        </p:spPr>
      </p:pic>
      <p:pic>
        <p:nvPicPr>
          <p:cNvPr id="2050" name="Picture 2" descr="India slips to 7th largest economy in 2018">
            <a:extLst>
              <a:ext uri="{FF2B5EF4-FFF2-40B4-BE49-F238E27FC236}">
                <a16:creationId xmlns:a16="http://schemas.microsoft.com/office/drawing/2014/main" id="{40C77A70-5BD8-484F-88FD-6155EBD5BBFC}"/>
              </a:ext>
            </a:extLst>
          </p:cNvPr>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b="13038"/>
          <a:stretch/>
        </p:blipFill>
        <p:spPr bwMode="auto">
          <a:xfrm>
            <a:off x="7380312" y="4992109"/>
            <a:ext cx="1763688" cy="1533736"/>
          </a:xfrm>
          <a:prstGeom prst="rect">
            <a:avLst/>
          </a:prstGeom>
          <a:noFill/>
          <a:extLst>
            <a:ext uri="{909E8E84-426E-40DD-AFC4-6F175D3DCCD1}">
              <a14:hiddenFill xmlns:a14="http://schemas.microsoft.com/office/drawing/2010/main">
                <a:solidFill>
                  <a:srgbClr val="FFFFFF"/>
                </a:solidFill>
              </a14:hiddenFill>
            </a:ext>
          </a:extLst>
        </p:spPr>
      </p:pic>
      <p:sp>
        <p:nvSpPr>
          <p:cNvPr id="16" name="TextBox 15">
            <a:extLst>
              <a:ext uri="{FF2B5EF4-FFF2-40B4-BE49-F238E27FC236}">
                <a16:creationId xmlns:a16="http://schemas.microsoft.com/office/drawing/2014/main" id="{A2E13060-E61F-411C-AF8B-4551095D2609}"/>
              </a:ext>
            </a:extLst>
          </p:cNvPr>
          <p:cNvSpPr txBox="1"/>
          <p:nvPr/>
        </p:nvSpPr>
        <p:spPr>
          <a:xfrm>
            <a:off x="88522" y="6208891"/>
            <a:ext cx="4642944" cy="369332"/>
          </a:xfrm>
          <a:prstGeom prst="rect">
            <a:avLst/>
          </a:prstGeom>
          <a:noFill/>
        </p:spPr>
        <p:txBody>
          <a:bodyPr wrap="square">
            <a:spAutoFit/>
          </a:bodyPr>
          <a:lstStyle/>
          <a:p>
            <a:pPr algn="l" rtl="0"/>
            <a:r>
              <a:rPr lang="tr" b="0" i="0" u="none" baseline="0">
                <a:hlinkClick r:id="rId6"/>
              </a:rPr>
              <a:t>http://www.combattingcybercrime.org/</a:t>
            </a:r>
            <a:r>
              <a:rPr lang="tr" b="0" i="0" u="none" baseline="0"/>
              <a:t> </a:t>
            </a:r>
          </a:p>
        </p:txBody>
      </p:sp>
      <p:sp>
        <p:nvSpPr>
          <p:cNvPr id="2" name="Slide Number Placeholder 1"/>
          <p:cNvSpPr>
            <a:spLocks noGrp="1"/>
          </p:cNvSpPr>
          <p:nvPr>
            <p:ph type="sldNum" sz="quarter" idx="12"/>
          </p:nvPr>
        </p:nvSpPr>
        <p:spPr>
          <a:xfrm>
            <a:off x="6409184" y="6495281"/>
            <a:ext cx="2133600" cy="365125"/>
          </a:xfrm>
        </p:spPr>
        <p:txBody>
          <a:bodyPr/>
          <a:lstStyle/>
          <a:p>
            <a:pPr algn="r" rtl="0"/>
            <a:fld id="{B517EF97-6CC0-48A9-BC0E-433EC7B55211}" type="slidenum">
              <a:rPr/>
              <a:pPr algn="r" rtl="0"/>
              <a:t>49</a:t>
            </a:fld>
            <a:endParaRPr lang="tr" dirty="0"/>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tr"/>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rtl="0"/>
            <a:fld id="{B517EF97-6CC0-48A9-BC0E-433EC7B55211}" type="slidenum">
              <a:rPr>
                <a:solidFill>
                  <a:schemeClr val="tx1"/>
                </a:solidFill>
              </a:rPr>
              <a:pPr algn="r" rtl="0"/>
              <a:t>49</a:t>
            </a:fld>
            <a:endParaRPr lang="tr"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tr"/>
          </a:p>
        </p:txBody>
      </p:sp>
      <p:sp>
        <p:nvSpPr>
          <p:cNvPr id="3" name="TextBox 2"/>
          <p:cNvSpPr txBox="1"/>
          <p:nvPr/>
        </p:nvSpPr>
        <p:spPr>
          <a:xfrm>
            <a:off x="88522" y="6557282"/>
            <a:ext cx="3672408" cy="400110"/>
          </a:xfrm>
          <a:prstGeom prst="rect">
            <a:avLst/>
          </a:prstGeom>
          <a:noFill/>
        </p:spPr>
        <p:txBody>
          <a:bodyPr wrap="square" rtlCol="0">
            <a:spAutoFit/>
          </a:bodyPr>
          <a:lstStyle/>
          <a:p>
            <a:pPr algn="l" rtl="0"/>
            <a:r>
              <a:rPr lang="tr" sz="2000" b="1" i="0" u="none" baseline="0">
                <a:solidFill>
                  <a:schemeClr val="bg1"/>
                </a:solidFill>
                <a:latin typeface="Segoe UI" pitchFamily="34" charset="0"/>
                <a:ea typeface="Segoe UI" pitchFamily="34" charset="0"/>
                <a:cs typeface="Segoe UI" pitchFamily="34" charset="0"/>
              </a:rPr>
              <a:t>www.coe.int/cybercrime</a:t>
            </a:r>
          </a:p>
        </p:txBody>
      </p:sp>
      <p:sp>
        <p:nvSpPr>
          <p:cNvPr id="8" name="Rectangle 7">
            <a:extLst>
              <a:ext uri="{FF2B5EF4-FFF2-40B4-BE49-F238E27FC236}">
                <a16:creationId xmlns:a16="http://schemas.microsoft.com/office/drawing/2014/main" id="{960D0148-8797-458B-ABBC-8D41505E7BB2}"/>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rtl="0">
              <a:defRPr/>
            </a:pPr>
            <a:r>
              <a:rPr lang="tr" sz="1200" b="1" i="0" u="none" baseline="0">
                <a:solidFill>
                  <a:srgbClr val="FFFFFF"/>
                </a:solidFill>
                <a:latin typeface="Verdana" charset="0"/>
                <a:cs typeface="Verdana" charset="0"/>
              </a:rPr>
              <a:t>www.coe.int/cybercrime</a:t>
            </a:r>
            <a:endParaRPr lang="tr" sz="1200" dirty="0"/>
          </a:p>
        </p:txBody>
      </p:sp>
    </p:spTree>
    <p:extLst>
      <p:ext uri="{BB962C8B-B14F-4D97-AF65-F5344CB8AC3E}">
        <p14:creationId xmlns:p14="http://schemas.microsoft.com/office/powerpoint/2010/main" val="149452527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BA244C-489D-417D-B8AB-CB954192CB36}"/>
              </a:ext>
            </a:extLst>
          </p:cNvPr>
          <p:cNvSpPr>
            <a:spLocks noGrp="1"/>
          </p:cNvSpPr>
          <p:nvPr>
            <p:ph type="title"/>
          </p:nvPr>
        </p:nvSpPr>
        <p:spPr/>
        <p:txBody>
          <a:bodyPr/>
          <a:lstStyle/>
          <a:p>
            <a:pPr algn="l" rtl="0"/>
            <a:r>
              <a:rPr lang="tr" b="1" i="0" u="none" baseline="0" dirty="0">
                <a:latin typeface="+mn-lt"/>
              </a:rPr>
              <a:t>'Bİlgİ Toplumu'</a:t>
            </a:r>
          </a:p>
        </p:txBody>
      </p:sp>
      <p:sp>
        <p:nvSpPr>
          <p:cNvPr id="3" name="Text Placeholder 2">
            <a:extLst>
              <a:ext uri="{FF2B5EF4-FFF2-40B4-BE49-F238E27FC236}">
                <a16:creationId xmlns:a16="http://schemas.microsoft.com/office/drawing/2014/main" id="{E380FE40-902C-48A0-8E4E-962AA387FB67}"/>
              </a:ext>
            </a:extLst>
          </p:cNvPr>
          <p:cNvSpPr>
            <a:spLocks noGrp="1"/>
          </p:cNvSpPr>
          <p:nvPr>
            <p:ph type="body" idx="1"/>
          </p:nvPr>
        </p:nvSpPr>
        <p:spPr/>
        <p:txBody>
          <a:bodyPr/>
          <a:lstStyle/>
          <a:p>
            <a:pPr algn="l" rtl="0"/>
            <a:r>
              <a:rPr lang="tr" b="0" i="0" u="none" baseline="0" dirty="0"/>
              <a:t>Siber Suçlarla İlgili Temel Bilgiler</a:t>
            </a:r>
          </a:p>
        </p:txBody>
      </p:sp>
      <p:pic>
        <p:nvPicPr>
          <p:cNvPr id="10" name="Picture 4">
            <a:extLst>
              <a:ext uri="{FF2B5EF4-FFF2-40B4-BE49-F238E27FC236}">
                <a16:creationId xmlns:a16="http://schemas.microsoft.com/office/drawing/2014/main" id="{9E352179-95DE-4E37-9014-C7512F18C08A}"/>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 name="Rectangle 7">
            <a:extLst>
              <a:ext uri="{FF2B5EF4-FFF2-40B4-BE49-F238E27FC236}">
                <a16:creationId xmlns:a16="http://schemas.microsoft.com/office/drawing/2014/main" id="{F9CBCD3B-0D81-4EEF-9F9F-DB3E28FFD393}"/>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a:p>
        </p:txBody>
      </p:sp>
      <p:sp>
        <p:nvSpPr>
          <p:cNvPr id="9" name="TextBox 7">
            <a:extLst>
              <a:ext uri="{FF2B5EF4-FFF2-40B4-BE49-F238E27FC236}">
                <a16:creationId xmlns:a16="http://schemas.microsoft.com/office/drawing/2014/main" id="{7B9BC96D-6AC8-4249-9F3D-D92372DB1900}"/>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3200" b="0" i="0" u="none" baseline="0">
                <a:solidFill>
                  <a:schemeClr val="bg1"/>
                </a:solidFill>
                <a:latin typeface="Verdana" charset="0"/>
                <a:cs typeface="Verdana" charset="0"/>
              </a:rPr>
              <a:t>Bölüm 1</a:t>
            </a:r>
            <a:endParaRPr lang="tr" sz="2000" dirty="0">
              <a:solidFill>
                <a:schemeClr val="bg1"/>
              </a:solidFill>
              <a:latin typeface="Verdana" charset="0"/>
              <a:cs typeface="Verdana" charset="0"/>
            </a:endParaRPr>
          </a:p>
        </p:txBody>
      </p:sp>
      <p:sp>
        <p:nvSpPr>
          <p:cNvPr id="6" name="Rectangle 5">
            <a:extLst>
              <a:ext uri="{FF2B5EF4-FFF2-40B4-BE49-F238E27FC236}">
                <a16:creationId xmlns:a16="http://schemas.microsoft.com/office/drawing/2014/main" id="{74DFE25A-050F-4914-B2E8-65E908C83E53}"/>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rtl="0">
              <a:defRPr/>
            </a:pPr>
            <a:r>
              <a:rPr lang="tr" sz="1200" b="1" i="0" u="none" baseline="0">
                <a:solidFill>
                  <a:srgbClr val="FFFFFF"/>
                </a:solidFill>
                <a:latin typeface="Verdana" charset="0"/>
                <a:cs typeface="Verdana" charset="0"/>
              </a:rPr>
              <a:t>www.coe.int/cybercrime</a:t>
            </a:r>
            <a:endParaRPr lang="tr" sz="1200" dirty="0"/>
          </a:p>
        </p:txBody>
      </p:sp>
      <p:sp>
        <p:nvSpPr>
          <p:cNvPr id="5" name="Rectangle 11">
            <a:extLst>
              <a:ext uri="{FF2B5EF4-FFF2-40B4-BE49-F238E27FC236}">
                <a16:creationId xmlns:a16="http://schemas.microsoft.com/office/drawing/2014/main" id="{C48A7903-DBE1-43BD-905E-55DB247564CB}"/>
              </a:ext>
            </a:extLst>
          </p:cNvPr>
          <p:cNvSpPr>
            <a:spLocks noChangeArrowheads="1"/>
          </p:cNvSpPr>
          <p:nvPr/>
        </p:nvSpPr>
        <p:spPr bwMode="auto">
          <a:xfrm>
            <a:off x="7938" y="6597650"/>
            <a:ext cx="913606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l" rtl="0"/>
            <a:r>
              <a:rPr lang="tr" sz="1200" b="1" i="0" u="none" baseline="0">
                <a:solidFill>
                  <a:srgbClr val="FFFFFF"/>
                </a:solidFill>
                <a:latin typeface="Verdana" charset="0"/>
                <a:cs typeface="Verdana" charset="0"/>
              </a:rPr>
              <a:t>www.coe.int/cybercrime</a:t>
            </a:r>
            <a:r>
              <a:rPr lang="tr" sz="1200" b="0" i="0" u="none" baseline="0">
                <a:solidFill>
                  <a:srgbClr val="FFFFFF"/>
                </a:solidFill>
                <a:latin typeface="Verdana" charset="0"/>
                <a:cs typeface="Verdana" charset="0"/>
              </a:rPr>
              <a:t>						</a:t>
            </a:r>
            <a:r>
              <a:rPr lang="tr" sz="1200" b="1" i="0" u="none" baseline="0">
                <a:solidFill>
                  <a:srgbClr val="FFFFFF"/>
                </a:solidFill>
                <a:latin typeface="Verdana" charset="0"/>
                <a:cs typeface="Verdana" charset="0"/>
              </a:rPr>
              <a:t>                        - </a:t>
            </a:r>
            <a:fld id="{F50FF694-912A-834E-AD45-B984C7BF2CE4}" type="slidenum">
              <a:rPr sz="1200" b="1">
                <a:solidFill>
                  <a:srgbClr val="FFFFFF"/>
                </a:solidFill>
                <a:latin typeface="Verdana" charset="0"/>
                <a:cs typeface="Verdana" charset="0"/>
              </a:rPr>
              <a:pPr algn="l" rtl="0"/>
              <a:t>5</a:t>
            </a:fld>
            <a:r>
              <a:rPr lang="tr" sz="1200" b="1" i="0" u="none" baseline="0">
                <a:solidFill>
                  <a:srgbClr val="FFFFFF"/>
                </a:solidFill>
                <a:latin typeface="Verdana" charset="0"/>
                <a:cs typeface="Verdana" charset="0"/>
              </a:rPr>
              <a:t> -</a:t>
            </a:r>
          </a:p>
        </p:txBody>
      </p:sp>
    </p:spTree>
    <p:extLst>
      <p:ext uri="{BB962C8B-B14F-4D97-AF65-F5344CB8AC3E}">
        <p14:creationId xmlns:p14="http://schemas.microsoft.com/office/powerpoint/2010/main" val="3204817538"/>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0"/>
            <a:r>
              <a:rPr lang="tr" sz="2800" b="0" i="0" u="none" baseline="0">
                <a:latin typeface="Verdana" panose="020B0604030504040204" pitchFamily="34" charset="0"/>
                <a:ea typeface="Verdana" panose="020B0604030504040204" pitchFamily="34" charset="0"/>
              </a:rPr>
              <a:t>PILON</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tr"/>
          </a:p>
        </p:txBody>
      </p:sp>
      <p:sp>
        <p:nvSpPr>
          <p:cNvPr id="19" name="Content Placeholder 1">
            <a:extLst>
              <a:ext uri="{FF2B5EF4-FFF2-40B4-BE49-F238E27FC236}">
                <a16:creationId xmlns:a16="http://schemas.microsoft.com/office/drawing/2014/main" id="{9862464D-8B1B-4FD5-AEAC-0662CE90FB58}"/>
              </a:ext>
            </a:extLst>
          </p:cNvPr>
          <p:cNvSpPr txBox="1">
            <a:spLocks/>
          </p:cNvSpPr>
          <p:nvPr/>
        </p:nvSpPr>
        <p:spPr>
          <a:xfrm>
            <a:off x="251520" y="980728"/>
            <a:ext cx="8496944" cy="5183335"/>
          </a:xfrm>
          <a:prstGeom prst="rect">
            <a:avLst/>
          </a:prstGeom>
        </p:spPr>
        <p:txBody>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S PGothic" pitchFamily="34" charset="-128"/>
                <a:cs typeface="MS PGothic" charset="0"/>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S PGothic" pitchFamily="34" charset="-128"/>
                <a:cs typeface="MS PGothic" charset="0"/>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S PGothic" pitchFamily="34" charset="-128"/>
                <a:cs typeface="MS PGothic" charset="0"/>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itchFamily="34" charset="-128"/>
                <a:cs typeface="MS PGothic" charset="0"/>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itchFamily="34" charset="-128"/>
                <a:cs typeface="MS PGothic"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l" rtl="0" eaLnBrk="1" hangingPunct="1">
              <a:buFont typeface="Arial" panose="020B0604020202020204" pitchFamily="34" charset="0"/>
              <a:buNone/>
            </a:pPr>
            <a:r>
              <a:rPr lang="tr" b="0" i="0" u="none" baseline="0"/>
              <a:t>Pasifik Adaları Kolluk Kuvvetleri Ağı</a:t>
            </a:r>
          </a:p>
          <a:p>
            <a:pPr marL="0" indent="0" algn="l" rtl="0" eaLnBrk="1" hangingPunct="1">
              <a:buFont typeface="Arial" panose="020B0604020202020204" pitchFamily="34" charset="0"/>
              <a:buNone/>
            </a:pPr>
            <a:endParaRPr lang="tr" altLang="sr-Latn-RS" dirty="0">
              <a:latin typeface="Calibri" panose="020F0502020204030204" pitchFamily="34" charset="0"/>
            </a:endParaRPr>
          </a:p>
        </p:txBody>
      </p:sp>
      <p:pic>
        <p:nvPicPr>
          <p:cNvPr id="7" name="Picture 6">
            <a:extLst>
              <a:ext uri="{FF2B5EF4-FFF2-40B4-BE49-F238E27FC236}">
                <a16:creationId xmlns:a16="http://schemas.microsoft.com/office/drawing/2014/main" id="{FE63792F-B0D3-4535-90EF-EE8C50491581}"/>
              </a:ext>
            </a:extLst>
          </p:cNvPr>
          <p:cNvPicPr>
            <a:picLocks noChangeAspect="1"/>
          </p:cNvPicPr>
          <p:nvPr/>
        </p:nvPicPr>
        <p:blipFill>
          <a:blip r:embed="rId4" cstate="print"/>
          <a:stretch>
            <a:fillRect/>
          </a:stretch>
        </p:blipFill>
        <p:spPr>
          <a:xfrm>
            <a:off x="1370010" y="1561573"/>
            <a:ext cx="6259963" cy="4538041"/>
          </a:xfrm>
          <a:prstGeom prst="rect">
            <a:avLst/>
          </a:prstGeom>
          <a:ln>
            <a:solidFill>
              <a:srgbClr val="0070C0"/>
            </a:solidFill>
          </a:ln>
        </p:spPr>
      </p:pic>
      <p:sp>
        <p:nvSpPr>
          <p:cNvPr id="16" name="TextBox 15">
            <a:extLst>
              <a:ext uri="{FF2B5EF4-FFF2-40B4-BE49-F238E27FC236}">
                <a16:creationId xmlns:a16="http://schemas.microsoft.com/office/drawing/2014/main" id="{B1FA651F-1AE4-4020-9D11-A1272DE845D3}"/>
              </a:ext>
            </a:extLst>
          </p:cNvPr>
          <p:cNvSpPr txBox="1"/>
          <p:nvPr/>
        </p:nvSpPr>
        <p:spPr>
          <a:xfrm>
            <a:off x="35496" y="6228020"/>
            <a:ext cx="5851698" cy="369332"/>
          </a:xfrm>
          <a:prstGeom prst="rect">
            <a:avLst/>
          </a:prstGeom>
          <a:noFill/>
        </p:spPr>
        <p:txBody>
          <a:bodyPr wrap="square">
            <a:spAutoFit/>
          </a:bodyPr>
          <a:lstStyle/>
          <a:p>
            <a:pPr algn="l" rtl="0"/>
            <a:r>
              <a:rPr lang="tr" sz="1800" b="0" i="0" u="none" baseline="0">
                <a:solidFill>
                  <a:srgbClr val="D8DADD"/>
                </a:solidFill>
                <a:effectLst/>
                <a:latin typeface="Source Sans Pro" panose="020B0503030403020204" pitchFamily="34" charset="0"/>
                <a:hlinkClick r:id="rId5"/>
              </a:rPr>
              <a:t>http://pilonsec.org/strategicplan/cybercrime-pilon</a:t>
            </a:r>
            <a:r>
              <a:rPr lang="tr" sz="1800" b="0" i="0" u="none" baseline="0">
                <a:solidFill>
                  <a:srgbClr val="D8DADD"/>
                </a:solidFill>
                <a:effectLst/>
                <a:latin typeface="Source Sans Pro" panose="020B0503030403020204" pitchFamily="34" charset="0"/>
              </a:rPr>
              <a:t> </a:t>
            </a:r>
            <a:endParaRPr lang="tr" sz="1200" dirty="0">
              <a:effectLst/>
              <a:latin typeface="Calibri" panose="020F0502020204030204" pitchFamily="34" charset="0"/>
              <a:ea typeface="Calibri" panose="020F0502020204030204" pitchFamily="34" charset="0"/>
            </a:endParaRPr>
          </a:p>
        </p:txBody>
      </p:sp>
      <p:sp>
        <p:nvSpPr>
          <p:cNvPr id="2" name="Slide Number Placeholder 1"/>
          <p:cNvSpPr>
            <a:spLocks noGrp="1"/>
          </p:cNvSpPr>
          <p:nvPr>
            <p:ph type="sldNum" sz="quarter" idx="12"/>
          </p:nvPr>
        </p:nvSpPr>
        <p:spPr>
          <a:xfrm>
            <a:off x="6409184" y="6495281"/>
            <a:ext cx="2133600" cy="365125"/>
          </a:xfrm>
        </p:spPr>
        <p:txBody>
          <a:bodyPr/>
          <a:lstStyle/>
          <a:p>
            <a:pPr algn="r" rtl="0"/>
            <a:fld id="{B517EF97-6CC0-48A9-BC0E-433EC7B55211}" type="slidenum">
              <a:rPr/>
              <a:pPr algn="r" rtl="0"/>
              <a:t>50</a:t>
            </a:fld>
            <a:endParaRPr lang="tr" dirty="0"/>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tr"/>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rtl="0"/>
            <a:fld id="{B517EF97-6CC0-48A9-BC0E-433EC7B55211}" type="slidenum">
              <a:rPr>
                <a:solidFill>
                  <a:schemeClr val="tx1"/>
                </a:solidFill>
              </a:rPr>
              <a:pPr algn="r" rtl="0"/>
              <a:t>50</a:t>
            </a:fld>
            <a:endParaRPr lang="tr"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tr"/>
          </a:p>
        </p:txBody>
      </p:sp>
      <p:sp>
        <p:nvSpPr>
          <p:cNvPr id="3" name="TextBox 2"/>
          <p:cNvSpPr txBox="1"/>
          <p:nvPr/>
        </p:nvSpPr>
        <p:spPr>
          <a:xfrm>
            <a:off x="88522" y="6557282"/>
            <a:ext cx="3672408" cy="400110"/>
          </a:xfrm>
          <a:prstGeom prst="rect">
            <a:avLst/>
          </a:prstGeom>
          <a:noFill/>
        </p:spPr>
        <p:txBody>
          <a:bodyPr wrap="square" rtlCol="0">
            <a:spAutoFit/>
          </a:bodyPr>
          <a:lstStyle/>
          <a:p>
            <a:pPr algn="l" rtl="0"/>
            <a:r>
              <a:rPr lang="tr" sz="2000" b="1" i="0" u="none" baseline="0">
                <a:solidFill>
                  <a:schemeClr val="bg1"/>
                </a:solidFill>
                <a:latin typeface="Segoe UI" pitchFamily="34" charset="0"/>
                <a:ea typeface="Segoe UI" pitchFamily="34" charset="0"/>
                <a:cs typeface="Segoe UI" pitchFamily="34" charset="0"/>
              </a:rPr>
              <a:t>www.coe.int/cybercrime</a:t>
            </a:r>
          </a:p>
        </p:txBody>
      </p:sp>
      <p:sp>
        <p:nvSpPr>
          <p:cNvPr id="8" name="Rectangle 7">
            <a:extLst>
              <a:ext uri="{FF2B5EF4-FFF2-40B4-BE49-F238E27FC236}">
                <a16:creationId xmlns:a16="http://schemas.microsoft.com/office/drawing/2014/main" id="{960D0148-8797-458B-ABBC-8D41505E7BB2}"/>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rtl="0">
              <a:defRPr/>
            </a:pPr>
            <a:r>
              <a:rPr lang="tr" sz="1200" b="1" i="0" u="none" baseline="0">
                <a:solidFill>
                  <a:srgbClr val="FFFFFF"/>
                </a:solidFill>
                <a:latin typeface="Verdana" charset="0"/>
                <a:cs typeface="Verdana" charset="0"/>
              </a:rPr>
              <a:t>www.coe.int/cybercrime</a:t>
            </a:r>
            <a:endParaRPr lang="tr" sz="1200" dirty="0"/>
          </a:p>
        </p:txBody>
      </p:sp>
    </p:spTree>
    <p:extLst>
      <p:ext uri="{BB962C8B-B14F-4D97-AF65-F5344CB8AC3E}">
        <p14:creationId xmlns:p14="http://schemas.microsoft.com/office/powerpoint/2010/main" val="1899273807"/>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4">
            <a:extLst>
              <a:ext uri="{FF2B5EF4-FFF2-40B4-BE49-F238E27FC236}">
                <a16:creationId xmlns:a16="http://schemas.microsoft.com/office/drawing/2014/main" id="{1A5C7640-AA2C-4B63-9841-E12A54FE0348}"/>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Rectangle 4">
            <a:extLst>
              <a:ext uri="{FF2B5EF4-FFF2-40B4-BE49-F238E27FC236}">
                <a16:creationId xmlns:a16="http://schemas.microsoft.com/office/drawing/2014/main" id="{4A79A5F6-4DD8-45CE-B41D-A8226D1891A7}"/>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a:p>
        </p:txBody>
      </p:sp>
      <p:pic>
        <p:nvPicPr>
          <p:cNvPr id="1026" name="Picture 2" descr="Asking questions | TeachingEnglish | British Council | BBC">
            <a:extLst>
              <a:ext uri="{FF2B5EF4-FFF2-40B4-BE49-F238E27FC236}">
                <a16:creationId xmlns:a16="http://schemas.microsoft.com/office/drawing/2014/main" id="{2146A725-2752-493B-B89A-F4AA625257F4}"/>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286000" y="1905000"/>
            <a:ext cx="4572000" cy="3048000"/>
          </a:xfrm>
          <a:prstGeom prst="rect">
            <a:avLst/>
          </a:prstGeom>
          <a:noFill/>
          <a:extLst>
            <a:ext uri="{909E8E84-426E-40DD-AFC4-6F175D3DCCD1}">
              <a14:hiddenFill xmlns:a14="http://schemas.microsoft.com/office/drawing/2010/main">
                <a:solidFill>
                  <a:srgbClr val="FFFFFF"/>
                </a:solidFill>
              </a14:hiddenFill>
            </a:ext>
          </a:extLst>
        </p:spPr>
      </p:pic>
      <p:sp>
        <p:nvSpPr>
          <p:cNvPr id="10" name="TextBox 9">
            <a:extLst>
              <a:ext uri="{FF2B5EF4-FFF2-40B4-BE49-F238E27FC236}">
                <a16:creationId xmlns:a16="http://schemas.microsoft.com/office/drawing/2014/main" id="{33149BE1-5990-4AA1-A02A-66E63B8F1545}"/>
              </a:ext>
            </a:extLst>
          </p:cNvPr>
          <p:cNvSpPr txBox="1"/>
          <p:nvPr/>
        </p:nvSpPr>
        <p:spPr>
          <a:xfrm>
            <a:off x="3221850" y="4951834"/>
            <a:ext cx="2700300" cy="769441"/>
          </a:xfrm>
          <a:prstGeom prst="rect">
            <a:avLst/>
          </a:prstGeom>
          <a:noFill/>
        </p:spPr>
        <p:txBody>
          <a:bodyPr wrap="square" rtlCol="0">
            <a:spAutoFit/>
          </a:bodyPr>
          <a:lstStyle/>
          <a:p>
            <a:pPr algn="ctr" rtl="0"/>
            <a:r>
              <a:rPr lang="tr" sz="4400" b="0" i="0" u="none" baseline="0"/>
              <a:t>Sorular</a:t>
            </a:r>
            <a:endParaRPr lang="tr" sz="4400" dirty="0"/>
          </a:p>
        </p:txBody>
      </p:sp>
      <p:sp>
        <p:nvSpPr>
          <p:cNvPr id="4" name="Rectangle 3">
            <a:extLst>
              <a:ext uri="{FF2B5EF4-FFF2-40B4-BE49-F238E27FC236}">
                <a16:creationId xmlns:a16="http://schemas.microsoft.com/office/drawing/2014/main" id="{954D42CC-1A2D-40A7-84EC-460AA3E58D0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rtl="0">
              <a:defRPr/>
            </a:pPr>
            <a:r>
              <a:rPr lang="tr" sz="1200" b="1" i="0" u="none" baseline="0">
                <a:solidFill>
                  <a:srgbClr val="FFFFFF"/>
                </a:solidFill>
                <a:latin typeface="Verdana" charset="0"/>
                <a:cs typeface="Verdana" charset="0"/>
              </a:rPr>
              <a:t>www.coe.int/cybercrime</a:t>
            </a:r>
            <a:endParaRPr lang="tr" sz="1200" dirty="0"/>
          </a:p>
        </p:txBody>
      </p:sp>
    </p:spTree>
    <p:extLst>
      <p:ext uri="{BB962C8B-B14F-4D97-AF65-F5344CB8AC3E}">
        <p14:creationId xmlns:p14="http://schemas.microsoft.com/office/powerpoint/2010/main" val="4136707749"/>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BA244C-489D-417D-B8AB-CB954192CB36}"/>
              </a:ext>
            </a:extLst>
          </p:cNvPr>
          <p:cNvSpPr>
            <a:spLocks noGrp="1"/>
          </p:cNvSpPr>
          <p:nvPr>
            <p:ph type="title"/>
          </p:nvPr>
        </p:nvSpPr>
        <p:spPr/>
        <p:txBody>
          <a:bodyPr/>
          <a:lstStyle/>
          <a:p>
            <a:pPr algn="l" rtl="0"/>
            <a:r>
              <a:rPr lang="tr" b="1" i="0" u="none" baseline="0"/>
              <a:t>Siber Suçlar ve Vaka Çalışmaları</a:t>
            </a:r>
          </a:p>
        </p:txBody>
      </p:sp>
      <p:sp>
        <p:nvSpPr>
          <p:cNvPr id="3" name="Text Placeholder 2">
            <a:extLst>
              <a:ext uri="{FF2B5EF4-FFF2-40B4-BE49-F238E27FC236}">
                <a16:creationId xmlns:a16="http://schemas.microsoft.com/office/drawing/2014/main" id="{E380FE40-902C-48A0-8E4E-962AA387FB67}"/>
              </a:ext>
            </a:extLst>
          </p:cNvPr>
          <p:cNvSpPr>
            <a:spLocks noGrp="1"/>
          </p:cNvSpPr>
          <p:nvPr>
            <p:ph type="body" idx="1"/>
          </p:nvPr>
        </p:nvSpPr>
        <p:spPr/>
        <p:txBody>
          <a:bodyPr/>
          <a:lstStyle/>
          <a:p>
            <a:pPr algn="l" rtl="0"/>
            <a:r>
              <a:rPr lang="tr" b="0" i="0" u="none" baseline="0"/>
              <a:t>Siber Suçlarla İlgili Temel Bilgiler</a:t>
            </a:r>
          </a:p>
        </p:txBody>
      </p:sp>
      <p:pic>
        <p:nvPicPr>
          <p:cNvPr id="10" name="Picture 4">
            <a:extLst>
              <a:ext uri="{FF2B5EF4-FFF2-40B4-BE49-F238E27FC236}">
                <a16:creationId xmlns:a16="http://schemas.microsoft.com/office/drawing/2014/main" id="{9E352179-95DE-4E37-9014-C7512F18C08A}"/>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 name="Rectangle 7">
            <a:extLst>
              <a:ext uri="{FF2B5EF4-FFF2-40B4-BE49-F238E27FC236}">
                <a16:creationId xmlns:a16="http://schemas.microsoft.com/office/drawing/2014/main" id="{F9CBCD3B-0D81-4EEF-9F9F-DB3E28FFD393}"/>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a:p>
        </p:txBody>
      </p:sp>
      <p:sp>
        <p:nvSpPr>
          <p:cNvPr id="9" name="TextBox 7">
            <a:extLst>
              <a:ext uri="{FF2B5EF4-FFF2-40B4-BE49-F238E27FC236}">
                <a16:creationId xmlns:a16="http://schemas.microsoft.com/office/drawing/2014/main" id="{7B9BC96D-6AC8-4249-9F3D-D92372DB1900}"/>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3200" b="0" i="0" u="none" baseline="0">
                <a:solidFill>
                  <a:schemeClr val="bg1"/>
                </a:solidFill>
                <a:latin typeface="Verdana" charset="0"/>
                <a:cs typeface="Verdana" charset="0"/>
              </a:rPr>
              <a:t>Bölüm 5</a:t>
            </a:r>
            <a:endParaRPr lang="tr" sz="2000" dirty="0">
              <a:solidFill>
                <a:schemeClr val="bg1"/>
              </a:solidFill>
              <a:latin typeface="Verdana" charset="0"/>
              <a:cs typeface="Verdana" charset="0"/>
            </a:endParaRPr>
          </a:p>
        </p:txBody>
      </p:sp>
      <p:sp>
        <p:nvSpPr>
          <p:cNvPr id="6" name="Rectangle 5">
            <a:extLst>
              <a:ext uri="{FF2B5EF4-FFF2-40B4-BE49-F238E27FC236}">
                <a16:creationId xmlns:a16="http://schemas.microsoft.com/office/drawing/2014/main" id="{74DFE25A-050F-4914-B2E8-65E908C83E53}"/>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rtl="0">
              <a:defRPr/>
            </a:pPr>
            <a:r>
              <a:rPr lang="tr" sz="1200" b="1" i="0" u="none" baseline="0">
                <a:solidFill>
                  <a:srgbClr val="FFFFFF"/>
                </a:solidFill>
                <a:latin typeface="Verdana" charset="0"/>
                <a:cs typeface="Verdana" charset="0"/>
              </a:rPr>
              <a:t>www.coe.int/cybercrime</a:t>
            </a:r>
            <a:endParaRPr lang="tr" sz="1200" dirty="0"/>
          </a:p>
        </p:txBody>
      </p:sp>
      <p:sp>
        <p:nvSpPr>
          <p:cNvPr id="5" name="Rectangle 11">
            <a:extLst>
              <a:ext uri="{FF2B5EF4-FFF2-40B4-BE49-F238E27FC236}">
                <a16:creationId xmlns:a16="http://schemas.microsoft.com/office/drawing/2014/main" id="{C48A7903-DBE1-43BD-905E-55DB247564CB}"/>
              </a:ext>
            </a:extLst>
          </p:cNvPr>
          <p:cNvSpPr>
            <a:spLocks noChangeArrowheads="1"/>
          </p:cNvSpPr>
          <p:nvPr/>
        </p:nvSpPr>
        <p:spPr bwMode="auto">
          <a:xfrm>
            <a:off x="7938" y="6597650"/>
            <a:ext cx="913606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l" rtl="0"/>
            <a:r>
              <a:rPr lang="tr" sz="1200" b="1" i="0" u="none" baseline="0">
                <a:solidFill>
                  <a:srgbClr val="FFFFFF"/>
                </a:solidFill>
                <a:latin typeface="Verdana" charset="0"/>
                <a:cs typeface="Verdana" charset="0"/>
              </a:rPr>
              <a:t>www.coe.int/cybercrime</a:t>
            </a:r>
            <a:r>
              <a:rPr lang="tr" sz="1200" b="0" i="0" u="none" baseline="0">
                <a:solidFill>
                  <a:srgbClr val="FFFFFF"/>
                </a:solidFill>
                <a:latin typeface="Verdana" charset="0"/>
                <a:cs typeface="Verdana" charset="0"/>
              </a:rPr>
              <a:t>						</a:t>
            </a:r>
            <a:r>
              <a:rPr lang="tr" sz="1200" b="1" i="0" u="none" baseline="0">
                <a:solidFill>
                  <a:srgbClr val="FFFFFF"/>
                </a:solidFill>
                <a:latin typeface="Verdana" charset="0"/>
                <a:cs typeface="Verdana" charset="0"/>
              </a:rPr>
              <a:t>                        - </a:t>
            </a:r>
            <a:fld id="{F50FF694-912A-834E-AD45-B984C7BF2CE4}" type="slidenum">
              <a:rPr sz="1200" b="1">
                <a:solidFill>
                  <a:srgbClr val="FFFFFF"/>
                </a:solidFill>
                <a:latin typeface="Verdana" charset="0"/>
                <a:cs typeface="Verdana" charset="0"/>
              </a:rPr>
              <a:pPr algn="l" rtl="0"/>
              <a:t>52</a:t>
            </a:fld>
            <a:r>
              <a:rPr lang="tr" sz="1200" b="1" i="0" u="none" baseline="0">
                <a:solidFill>
                  <a:srgbClr val="FFFFFF"/>
                </a:solidFill>
                <a:latin typeface="Verdana" charset="0"/>
                <a:cs typeface="Verdana" charset="0"/>
              </a:rPr>
              <a:t> -</a:t>
            </a:r>
          </a:p>
        </p:txBody>
      </p:sp>
    </p:spTree>
    <p:extLst>
      <p:ext uri="{BB962C8B-B14F-4D97-AF65-F5344CB8AC3E}">
        <p14:creationId xmlns:p14="http://schemas.microsoft.com/office/powerpoint/2010/main" val="385536273"/>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BA244C-489D-417D-B8AB-CB954192CB36}"/>
              </a:ext>
            </a:extLst>
          </p:cNvPr>
          <p:cNvSpPr>
            <a:spLocks noGrp="1"/>
          </p:cNvSpPr>
          <p:nvPr>
            <p:ph type="title"/>
          </p:nvPr>
        </p:nvSpPr>
        <p:spPr/>
        <p:txBody>
          <a:bodyPr/>
          <a:lstStyle/>
          <a:p>
            <a:pPr algn="l" rtl="0"/>
            <a:r>
              <a:rPr lang="tr" b="1" i="0" u="none" baseline="0" dirty="0">
                <a:solidFill>
                  <a:schemeClr val="tx2">
                    <a:lumMod val="60000"/>
                    <a:lumOff val="40000"/>
                  </a:schemeClr>
                </a:solidFill>
              </a:rPr>
              <a:t>Sİber ortama bağlI suçlar</a:t>
            </a:r>
          </a:p>
        </p:txBody>
      </p:sp>
      <p:pic>
        <p:nvPicPr>
          <p:cNvPr id="10" name="Picture 4">
            <a:extLst>
              <a:ext uri="{FF2B5EF4-FFF2-40B4-BE49-F238E27FC236}">
                <a16:creationId xmlns:a16="http://schemas.microsoft.com/office/drawing/2014/main" id="{9E352179-95DE-4E37-9014-C7512F18C08A}"/>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 name="Rectangle 7">
            <a:extLst>
              <a:ext uri="{FF2B5EF4-FFF2-40B4-BE49-F238E27FC236}">
                <a16:creationId xmlns:a16="http://schemas.microsoft.com/office/drawing/2014/main" id="{F9CBCD3B-0D81-4EEF-9F9F-DB3E28FFD393}"/>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a:p>
        </p:txBody>
      </p:sp>
      <p:sp>
        <p:nvSpPr>
          <p:cNvPr id="6" name="Rectangle 5">
            <a:extLst>
              <a:ext uri="{FF2B5EF4-FFF2-40B4-BE49-F238E27FC236}">
                <a16:creationId xmlns:a16="http://schemas.microsoft.com/office/drawing/2014/main" id="{74DFE25A-050F-4914-B2E8-65E908C83E53}"/>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rtl="0">
              <a:defRPr/>
            </a:pPr>
            <a:r>
              <a:rPr lang="tr" sz="1200" b="1" i="0" u="none" baseline="0">
                <a:solidFill>
                  <a:srgbClr val="FFFFFF"/>
                </a:solidFill>
                <a:latin typeface="Verdana" charset="0"/>
                <a:cs typeface="Verdana" charset="0"/>
              </a:rPr>
              <a:t>www.coe.int/cybercrime</a:t>
            </a:r>
            <a:endParaRPr lang="tr" sz="1200" dirty="0"/>
          </a:p>
        </p:txBody>
      </p:sp>
      <p:sp>
        <p:nvSpPr>
          <p:cNvPr id="5" name="Rectangle 11">
            <a:extLst>
              <a:ext uri="{FF2B5EF4-FFF2-40B4-BE49-F238E27FC236}">
                <a16:creationId xmlns:a16="http://schemas.microsoft.com/office/drawing/2014/main" id="{C48A7903-DBE1-43BD-905E-55DB247564CB}"/>
              </a:ext>
            </a:extLst>
          </p:cNvPr>
          <p:cNvSpPr>
            <a:spLocks noChangeArrowheads="1"/>
          </p:cNvSpPr>
          <p:nvPr/>
        </p:nvSpPr>
        <p:spPr bwMode="auto">
          <a:xfrm>
            <a:off x="7938" y="6597650"/>
            <a:ext cx="913606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l" rtl="0"/>
            <a:r>
              <a:rPr lang="tr" sz="1200" b="1" i="0" u="none" baseline="0">
                <a:solidFill>
                  <a:srgbClr val="FFFFFF"/>
                </a:solidFill>
                <a:latin typeface="Verdana" charset="0"/>
                <a:cs typeface="Verdana" charset="0"/>
              </a:rPr>
              <a:t>www.coe.int/cybercrime</a:t>
            </a:r>
            <a:r>
              <a:rPr lang="tr" sz="1200" b="0" i="0" u="none" baseline="0">
                <a:solidFill>
                  <a:srgbClr val="FFFFFF"/>
                </a:solidFill>
                <a:latin typeface="Verdana" charset="0"/>
                <a:cs typeface="Verdana" charset="0"/>
              </a:rPr>
              <a:t>						</a:t>
            </a:r>
            <a:r>
              <a:rPr lang="tr" sz="1200" b="1" i="0" u="none" baseline="0">
                <a:solidFill>
                  <a:srgbClr val="FFFFFF"/>
                </a:solidFill>
                <a:latin typeface="Verdana" charset="0"/>
                <a:cs typeface="Verdana" charset="0"/>
              </a:rPr>
              <a:t>                        - </a:t>
            </a:r>
            <a:fld id="{F50FF694-912A-834E-AD45-B984C7BF2CE4}" type="slidenum">
              <a:rPr sz="1200" b="1">
                <a:solidFill>
                  <a:srgbClr val="FFFFFF"/>
                </a:solidFill>
                <a:latin typeface="Verdana" charset="0"/>
                <a:cs typeface="Verdana" charset="0"/>
              </a:rPr>
              <a:pPr algn="l" rtl="0"/>
              <a:t>53</a:t>
            </a:fld>
            <a:r>
              <a:rPr lang="tr" sz="1200" b="1" i="0" u="none" baseline="0">
                <a:solidFill>
                  <a:srgbClr val="FFFFFF"/>
                </a:solidFill>
                <a:latin typeface="Verdana" charset="0"/>
                <a:cs typeface="Verdana" charset="0"/>
              </a:rPr>
              <a:t> -</a:t>
            </a:r>
          </a:p>
        </p:txBody>
      </p:sp>
    </p:spTree>
    <p:extLst>
      <p:ext uri="{BB962C8B-B14F-4D97-AF65-F5344CB8AC3E}">
        <p14:creationId xmlns:p14="http://schemas.microsoft.com/office/powerpoint/2010/main" val="629450688"/>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3200" b="0" i="0" u="none" baseline="0">
                <a:solidFill>
                  <a:schemeClr val="bg1"/>
                </a:solidFill>
                <a:latin typeface="Verdana" charset="0"/>
                <a:cs typeface="Verdana" charset="0"/>
              </a:rPr>
              <a:t>Fidye yazılımları</a:t>
            </a:r>
            <a:endParaRPr lang="tr" sz="2000" dirty="0">
              <a:solidFill>
                <a:schemeClr val="bg1"/>
              </a:solidFill>
              <a:latin typeface="Verdana" charset="0"/>
              <a:cs typeface="Verdana" charset="0"/>
            </a:endParaRP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51520" y="1270001"/>
            <a:ext cx="8712968" cy="5183335"/>
          </a:xfrm>
        </p:spPr>
        <p:txBody>
          <a:bodyPr/>
          <a:lstStyle/>
          <a:p>
            <a:pPr marL="0" indent="0" algn="l" rtl="0">
              <a:buNone/>
              <a:defRPr/>
            </a:pPr>
            <a:r>
              <a:rPr lang="tr" b="0" i="0" u="none" baseline="0" dirty="0"/>
              <a:t>Fidye ödenene kadar mağdurun verilerine erişimi engelleyen veya bunları yayımlamak veya silmekle tehdit eden yazılımlar</a:t>
            </a:r>
          </a:p>
          <a:p>
            <a:pPr lvl="1" algn="l" rtl="0">
              <a:defRPr/>
            </a:pPr>
            <a:r>
              <a:rPr lang="tr" b="0" i="0" u="none" baseline="0" dirty="0"/>
              <a:t>Genellikle e-postada veya Uzak Masaüstü Protokolünde meşru bir dosya olarak gizlenmiş bir Truva atı kullanılarak gerçekleştirilir</a:t>
            </a:r>
          </a:p>
          <a:p>
            <a:pPr lvl="1" algn="l" rtl="0">
              <a:defRPr/>
            </a:pPr>
            <a:r>
              <a:rPr lang="tr" b="0" i="0" u="none" baseline="0" dirty="0"/>
              <a:t>Kullanıcı, bir e-posta ekini indirmesi veya açması için kandırılır</a:t>
            </a:r>
          </a:p>
          <a:p>
            <a:pPr lvl="1" algn="l" rtl="0">
              <a:defRPr/>
            </a:pPr>
            <a:r>
              <a:rPr lang="tr" b="0" i="0" u="none" baseline="0" dirty="0"/>
              <a:t>Hedeflenmemiş, rastgele "vatandaş" saldırılarından hedefe yönelik özel/kamu sektörü saldırılarına geçiş</a:t>
            </a:r>
          </a:p>
          <a:p>
            <a:pPr lvl="1" algn="l" rtl="0">
              <a:defRPr/>
            </a:pPr>
            <a:r>
              <a:rPr lang="tr" b="0" i="0" u="none" baseline="0" dirty="0"/>
              <a:t>En önemli siber tehdit </a:t>
            </a:r>
          </a:p>
          <a:p>
            <a:pPr marL="457200" lvl="1" indent="0" algn="l" rtl="0">
              <a:buNone/>
              <a:defRPr/>
            </a:pPr>
            <a:r>
              <a:rPr lang="tr" sz="1600" b="0" i="0" u="none" baseline="0" dirty="0"/>
              <a:t>					(IOCTA 2019)</a:t>
            </a:r>
          </a:p>
        </p:txBody>
      </p:sp>
      <p:pic>
        <p:nvPicPr>
          <p:cNvPr id="10242" name="Picture 2" descr="Ransomware 101: What Is Ransomware and How Can You Protect Your ...">
            <a:extLst>
              <a:ext uri="{FF2B5EF4-FFF2-40B4-BE49-F238E27FC236}">
                <a16:creationId xmlns:a16="http://schemas.microsoft.com/office/drawing/2014/main" id="{DBC1CD49-8B18-4BC3-B4C7-4E7ED92A1EF4}"/>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164288" y="4581853"/>
            <a:ext cx="1486420" cy="784099"/>
          </a:xfrm>
          <a:prstGeom prst="rect">
            <a:avLst/>
          </a:prstGeom>
          <a:noFill/>
          <a:extLst>
            <a:ext uri="{909E8E84-426E-40DD-AFC4-6F175D3DCCD1}">
              <a14:hiddenFill xmlns:a14="http://schemas.microsoft.com/office/drawing/2010/main">
                <a:solidFill>
                  <a:srgbClr val="FFFFFF"/>
                </a:solidFill>
              </a14:hiddenFill>
            </a:ext>
          </a:extLst>
        </p:spPr>
      </p:pic>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rtl="0">
              <a:defRPr/>
            </a:pPr>
            <a:r>
              <a:rPr lang="tr" sz="1200" b="1" i="0" u="none" baseline="0">
                <a:solidFill>
                  <a:srgbClr val="FFFFFF"/>
                </a:solidFill>
                <a:latin typeface="Verdana" charset="0"/>
                <a:cs typeface="Verdana" charset="0"/>
              </a:rPr>
              <a:t>www.coe.int/cybercrime</a:t>
            </a:r>
            <a:endParaRPr lang="tr" sz="1200" dirty="0"/>
          </a:p>
        </p:txBody>
      </p:sp>
    </p:spTree>
    <p:extLst>
      <p:ext uri="{BB962C8B-B14F-4D97-AF65-F5344CB8AC3E}">
        <p14:creationId xmlns:p14="http://schemas.microsoft.com/office/powerpoint/2010/main" val="2872553964"/>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3200" b="0" i="0" u="none" baseline="0">
                <a:solidFill>
                  <a:schemeClr val="bg1"/>
                </a:solidFill>
                <a:latin typeface="Verdana" charset="0"/>
                <a:cs typeface="Verdana" charset="0"/>
              </a:rPr>
              <a:t>Fidye yazılımları</a:t>
            </a:r>
            <a:endParaRPr lang="tr" sz="2000" dirty="0">
              <a:solidFill>
                <a:schemeClr val="bg1"/>
              </a:solidFill>
              <a:latin typeface="Verdana" charset="0"/>
              <a:cs typeface="Verdana" charset="0"/>
            </a:endParaRPr>
          </a:p>
        </p:txBody>
      </p:sp>
      <p:pic>
        <p:nvPicPr>
          <p:cNvPr id="5" name="Picture 3">
            <a:extLst>
              <a:ext uri="{FF2B5EF4-FFF2-40B4-BE49-F238E27FC236}">
                <a16:creationId xmlns:a16="http://schemas.microsoft.com/office/drawing/2014/main" id="{D9A608DB-370D-4709-9E2A-B1E4965AA7D7}"/>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07504" y="1143266"/>
            <a:ext cx="4161755" cy="5373216"/>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pic>
        <p:nvPicPr>
          <p:cNvPr id="4" name="Picture 5" descr="C:\Users\B.Stam\Desktop\wannacry_05_1024x774.png">
            <a:extLst>
              <a:ext uri="{FF2B5EF4-FFF2-40B4-BE49-F238E27FC236}">
                <a16:creationId xmlns:a16="http://schemas.microsoft.com/office/drawing/2014/main" id="{2DFD966A-C42A-43DD-AA87-5E45E26D6C48}"/>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237149" y="1216149"/>
            <a:ext cx="6064219" cy="4301958"/>
          </a:xfrm>
          <a:prstGeom prst="rect">
            <a:avLst/>
          </a:prstGeom>
          <a:noFill/>
          <a:ln w="9525">
            <a:solidFill>
              <a:srgbClr val="0070C0"/>
            </a:solidFill>
            <a:miter lim="800000"/>
            <a:headEnd/>
            <a:tailEnd/>
          </a:ln>
          <a:extLst>
            <a:ext uri="{909E8E84-426E-40DD-AFC4-6F175D3DCCD1}">
              <a14:hiddenFill xmlns:a14="http://schemas.microsoft.com/office/drawing/2010/main">
                <a:solidFill>
                  <a:srgbClr val="FFFFFF"/>
                </a:solidFill>
              </a14:hiddenFill>
            </a:ext>
          </a:extLst>
        </p:spPr>
      </p:pic>
      <p:grpSp>
        <p:nvGrpSpPr>
          <p:cNvPr id="15" name="Group 14">
            <a:extLst>
              <a:ext uri="{FF2B5EF4-FFF2-40B4-BE49-F238E27FC236}">
                <a16:creationId xmlns:a16="http://schemas.microsoft.com/office/drawing/2014/main" id="{219F8F5A-2942-45E3-A523-B56391431B1C}"/>
              </a:ext>
            </a:extLst>
          </p:cNvPr>
          <p:cNvGrpSpPr/>
          <p:nvPr/>
        </p:nvGrpSpPr>
        <p:grpSpPr>
          <a:xfrm>
            <a:off x="4499992" y="1287792"/>
            <a:ext cx="4176464" cy="5016696"/>
            <a:chOff x="4499992" y="1287792"/>
            <a:chExt cx="4176464" cy="5016696"/>
          </a:xfrm>
        </p:grpSpPr>
        <p:pic>
          <p:nvPicPr>
            <p:cNvPr id="7" name="Picture 6">
              <a:extLst>
                <a:ext uri="{FF2B5EF4-FFF2-40B4-BE49-F238E27FC236}">
                  <a16:creationId xmlns:a16="http://schemas.microsoft.com/office/drawing/2014/main" id="{ACBECBE1-D2E2-4B1F-B775-4B0E0B7133E1}"/>
                </a:ext>
              </a:extLst>
            </p:cNvPr>
            <p:cNvPicPr>
              <a:picLocks noChangeAspect="1"/>
            </p:cNvPicPr>
            <p:nvPr/>
          </p:nvPicPr>
          <p:blipFill>
            <a:blip r:embed="rId6" cstate="print"/>
            <a:stretch>
              <a:fillRect/>
            </a:stretch>
          </p:blipFill>
          <p:spPr>
            <a:xfrm>
              <a:off x="4499992" y="1287792"/>
              <a:ext cx="4095467" cy="5016696"/>
            </a:xfrm>
            <a:prstGeom prst="rect">
              <a:avLst/>
            </a:prstGeom>
            <a:ln>
              <a:solidFill>
                <a:srgbClr val="0070C0"/>
              </a:solidFill>
            </a:ln>
          </p:spPr>
        </p:pic>
        <p:sp>
          <p:nvSpPr>
            <p:cNvPr id="14" name="TextBox 13">
              <a:extLst>
                <a:ext uri="{FF2B5EF4-FFF2-40B4-BE49-F238E27FC236}">
                  <a16:creationId xmlns:a16="http://schemas.microsoft.com/office/drawing/2014/main" id="{F8182BE8-C081-4016-8D8B-08E4A46ED6EE}"/>
                </a:ext>
              </a:extLst>
            </p:cNvPr>
            <p:cNvSpPr txBox="1"/>
            <p:nvPr/>
          </p:nvSpPr>
          <p:spPr>
            <a:xfrm>
              <a:off x="7020272" y="1916832"/>
              <a:ext cx="1656184" cy="369332"/>
            </a:xfrm>
            <a:prstGeom prst="rect">
              <a:avLst/>
            </a:prstGeom>
            <a:solidFill>
              <a:schemeClr val="accent1">
                <a:lumMod val="40000"/>
                <a:lumOff val="60000"/>
              </a:schemeClr>
            </a:solidFill>
          </p:spPr>
          <p:txBody>
            <a:bodyPr wrap="square" rtlCol="0">
              <a:spAutoFit/>
            </a:bodyPr>
            <a:lstStyle/>
            <a:p>
              <a:pPr algn="ctr" rtl="0"/>
              <a:r>
                <a:rPr lang="tr" b="0" i="0" u="none" baseline="0"/>
                <a:t>14 Ağustos 2020</a:t>
              </a:r>
            </a:p>
          </p:txBody>
        </p:sp>
      </p:grpSp>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rtl="0">
              <a:defRPr/>
            </a:pPr>
            <a:r>
              <a:rPr lang="tr" sz="1200" b="1" i="0" u="none" baseline="0">
                <a:solidFill>
                  <a:srgbClr val="FFFFFF"/>
                </a:solidFill>
                <a:latin typeface="Verdana" charset="0"/>
                <a:cs typeface="Verdana" charset="0"/>
              </a:rPr>
              <a:t>www.coe.int/cybercrime</a:t>
            </a:r>
            <a:endParaRPr lang="tr" sz="1200" dirty="0"/>
          </a:p>
        </p:txBody>
      </p:sp>
    </p:spTree>
    <p:extLst>
      <p:ext uri="{BB962C8B-B14F-4D97-AF65-F5344CB8AC3E}">
        <p14:creationId xmlns:p14="http://schemas.microsoft.com/office/powerpoint/2010/main" val="23808165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3200" b="0" i="0" u="none" baseline="0">
                <a:solidFill>
                  <a:schemeClr val="bg1"/>
                </a:solidFill>
                <a:latin typeface="Verdana" charset="0"/>
                <a:cs typeface="Verdana" charset="0"/>
              </a:rPr>
              <a:t>Bir hizmet olarak sağlanan siber suçlar</a:t>
            </a:r>
            <a:endParaRPr lang="tr" sz="2000" dirty="0">
              <a:solidFill>
                <a:schemeClr val="bg1"/>
              </a:solidFill>
              <a:latin typeface="Verdana" charset="0"/>
              <a:cs typeface="Verdana" charset="0"/>
            </a:endParaRP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51520" y="1270001"/>
            <a:ext cx="8712968" cy="5183335"/>
          </a:xfrm>
        </p:spPr>
        <p:txBody>
          <a:bodyPr/>
          <a:lstStyle/>
          <a:p>
            <a:pPr marL="0" indent="0" algn="l" rtl="0">
              <a:buNone/>
              <a:defRPr/>
            </a:pPr>
            <a:r>
              <a:rPr lang="tr" b="0" i="0" u="none" baseline="0" dirty="0"/>
              <a:t>Siber suçların birimlere ayrışması artıyor</a:t>
            </a:r>
          </a:p>
          <a:p>
            <a:pPr marL="0" indent="0" algn="l" rtl="0">
              <a:buNone/>
              <a:defRPr/>
            </a:pPr>
            <a:r>
              <a:rPr lang="tr" b="0" i="0" u="none" baseline="0" dirty="0"/>
              <a:t>Uzmanlaşmış gruplar tarafından gerçekleştiriliyor</a:t>
            </a:r>
          </a:p>
          <a:p>
            <a:pPr marL="0" indent="0" algn="l" rtl="0">
              <a:buNone/>
              <a:defRPr/>
            </a:pPr>
            <a:r>
              <a:rPr lang="tr" b="0" i="0" u="none" baseline="0" dirty="0"/>
              <a:t>Zincirdeki tek aktörlerin suç işleme niyetini kanıtlamak zor</a:t>
            </a:r>
          </a:p>
          <a:p>
            <a:pPr marL="0" indent="0" algn="l" rtl="0">
              <a:buNone/>
              <a:defRPr/>
            </a:pPr>
            <a:r>
              <a:rPr lang="tr" b="0" i="0" u="none" baseline="0" dirty="0"/>
              <a:t>Çok ağır bir delil bulma yükü</a:t>
            </a:r>
          </a:p>
        </p:txBody>
      </p:sp>
      <p:sp>
        <p:nvSpPr>
          <p:cNvPr id="4" name="Rectangle 7">
            <a:extLst>
              <a:ext uri="{FF2B5EF4-FFF2-40B4-BE49-F238E27FC236}">
                <a16:creationId xmlns:a16="http://schemas.microsoft.com/office/drawing/2014/main" id="{ADCF8F31-4868-4947-BF8B-321880239E85}"/>
              </a:ext>
            </a:extLst>
          </p:cNvPr>
          <p:cNvSpPr>
            <a:spLocks noChangeArrowheads="1"/>
          </p:cNvSpPr>
          <p:nvPr/>
        </p:nvSpPr>
        <p:spPr bwMode="auto">
          <a:xfrm>
            <a:off x="572226" y="4234908"/>
            <a:ext cx="3744416" cy="22184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l" rtl="0">
              <a:lnSpc>
                <a:spcPct val="120000"/>
              </a:lnSpc>
              <a:spcBef>
                <a:spcPts val="600"/>
              </a:spcBef>
              <a:spcAft>
                <a:spcPts val="600"/>
              </a:spcAft>
            </a:pPr>
            <a:r>
              <a:rPr lang="tr" b="1" i="0" u="sng" baseline="0">
                <a:latin typeface="+mn-lt"/>
                <a:cs typeface="Verdana" charset="0"/>
              </a:rPr>
              <a:t>Örnek</a:t>
            </a:r>
          </a:p>
          <a:p>
            <a:pPr algn="l" rtl="0">
              <a:lnSpc>
                <a:spcPct val="120000"/>
              </a:lnSpc>
              <a:spcBef>
                <a:spcPts val="600"/>
              </a:spcBef>
              <a:spcAft>
                <a:spcPts val="600"/>
              </a:spcAft>
            </a:pPr>
            <a:r>
              <a:rPr lang="tr" b="1" i="0" u="none" baseline="0">
                <a:solidFill>
                  <a:srgbClr val="FF0000"/>
                </a:solidFill>
                <a:latin typeface="+mn-lt"/>
                <a:cs typeface="Verdana" charset="0"/>
              </a:rPr>
              <a:t>GozNym</a:t>
            </a:r>
            <a:r>
              <a:rPr lang="tr" b="1" i="0" u="none" baseline="0">
                <a:latin typeface="+mn-lt"/>
                <a:cs typeface="Verdana" charset="0"/>
              </a:rPr>
              <a:t> adlı gizli bir bankacılık truva atının </a:t>
            </a:r>
            <a:r>
              <a:rPr lang="tr" b="0" i="0" u="none" baseline="0">
                <a:latin typeface="+mn-lt"/>
                <a:cs typeface="Verdana" charset="0"/>
              </a:rPr>
              <a:t>yardımıyla</a:t>
            </a:r>
            <a:r>
              <a:rPr lang="tr" b="1" i="0" u="none" baseline="0">
                <a:latin typeface="+mn-lt"/>
                <a:cs typeface="Verdana" charset="0"/>
              </a:rPr>
              <a:t> 41.000'den fazla mağdurdan 100 milyon dolar </a:t>
            </a:r>
            <a:r>
              <a:rPr lang="tr" b="0" i="0" u="none" baseline="0">
                <a:latin typeface="+mn-lt"/>
                <a:cs typeface="Verdana" charset="0"/>
              </a:rPr>
              <a:t>çaldığından şüphelenilen</a:t>
            </a:r>
            <a:r>
              <a:rPr lang="tr" b="1" i="0" u="none" baseline="0">
                <a:latin typeface="+mn-lt"/>
                <a:cs typeface="Verdana" charset="0"/>
              </a:rPr>
              <a:t> uluslararası siber suç örgütü</a:t>
            </a:r>
            <a:endParaRPr lang="tr" b="1" dirty="0">
              <a:solidFill>
                <a:srgbClr val="FF0000"/>
              </a:solidFill>
              <a:latin typeface="+mn-lt"/>
              <a:cs typeface="Verdana" charset="0"/>
            </a:endParaRPr>
          </a:p>
        </p:txBody>
      </p:sp>
      <p:pic>
        <p:nvPicPr>
          <p:cNvPr id="3" name="Picture 2">
            <a:extLst>
              <a:ext uri="{FF2B5EF4-FFF2-40B4-BE49-F238E27FC236}">
                <a16:creationId xmlns:a16="http://schemas.microsoft.com/office/drawing/2014/main" id="{9626F3EE-3E95-4D8B-9911-72BA42F8E330}"/>
              </a:ext>
            </a:extLst>
          </p:cNvPr>
          <p:cNvPicPr>
            <a:picLocks noChangeAspect="1" noChangeArrowheads="1"/>
          </p:cNvPicPr>
          <p:nvPr/>
        </p:nvPicPr>
        <p:blipFill rotWithShape="1">
          <a:blip r:embed="rId4" cstate="email">
            <a:extLst>
              <a:ext uri="{28A0092B-C50C-407E-A947-70E740481C1C}">
                <a14:useLocalDpi xmlns:a14="http://schemas.microsoft.com/office/drawing/2010/main" val="0"/>
              </a:ext>
            </a:extLst>
          </a:blip>
          <a:srcRect l="3317" t="4176" r="1826"/>
          <a:stretch/>
        </p:blipFill>
        <p:spPr bwMode="auto">
          <a:xfrm>
            <a:off x="4463072" y="4531967"/>
            <a:ext cx="4501416" cy="19213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rtl="0">
              <a:defRPr/>
            </a:pPr>
            <a:r>
              <a:rPr lang="tr" sz="1200" b="1" i="0" u="none" baseline="0">
                <a:solidFill>
                  <a:srgbClr val="FFFFFF"/>
                </a:solidFill>
                <a:latin typeface="Verdana" charset="0"/>
                <a:cs typeface="Verdana" charset="0"/>
              </a:rPr>
              <a:t>www.coe.int/cybercrime</a:t>
            </a:r>
            <a:endParaRPr lang="tr" sz="1200" dirty="0"/>
          </a:p>
        </p:txBody>
      </p:sp>
    </p:spTree>
    <p:extLst>
      <p:ext uri="{BB962C8B-B14F-4D97-AF65-F5344CB8AC3E}">
        <p14:creationId xmlns:p14="http://schemas.microsoft.com/office/powerpoint/2010/main" val="35335662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3200" b="0" i="0" u="none" baseline="0">
                <a:solidFill>
                  <a:schemeClr val="bg1"/>
                </a:solidFill>
                <a:latin typeface="Verdana" charset="0"/>
                <a:cs typeface="Verdana" charset="0"/>
              </a:rPr>
              <a:t>Veri gizliliğinin ihlali</a:t>
            </a:r>
            <a:endParaRPr lang="tr" sz="2000" dirty="0">
              <a:solidFill>
                <a:schemeClr val="bg1"/>
              </a:solidFill>
              <a:latin typeface="Verdana" charset="0"/>
              <a:cs typeface="Verdana" charset="0"/>
            </a:endParaRP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51520" y="1270001"/>
            <a:ext cx="8712968" cy="5183335"/>
          </a:xfrm>
        </p:spPr>
        <p:txBody>
          <a:bodyPr/>
          <a:lstStyle/>
          <a:p>
            <a:pPr marL="0" indent="0" algn="l" rtl="0">
              <a:buNone/>
              <a:defRPr/>
            </a:pPr>
            <a:r>
              <a:rPr lang="tr" b="0" i="0" u="none" baseline="0"/>
              <a:t>Mali verilerin ve diğer verilerin yasa dışı edinimi</a:t>
            </a:r>
          </a:p>
          <a:p>
            <a:pPr lvl="1" algn="l" rtl="0">
              <a:defRPr/>
            </a:pPr>
            <a:r>
              <a:rPr lang="tr" b="0" i="0" u="none" baseline="0"/>
              <a:t>Kredi kartı bilgileri</a:t>
            </a:r>
          </a:p>
          <a:p>
            <a:pPr lvl="1" algn="l" rtl="0">
              <a:defRPr/>
            </a:pPr>
            <a:r>
              <a:rPr lang="tr" b="0" i="0" u="none" baseline="0"/>
              <a:t>İnternet bankacılığı hesap bilgileri</a:t>
            </a:r>
          </a:p>
          <a:p>
            <a:pPr lvl="1" algn="l" rtl="0">
              <a:defRPr/>
            </a:pPr>
            <a:r>
              <a:rPr lang="tr" b="0" i="0" u="none" baseline="0"/>
              <a:t>Kripto para cüzdanları</a:t>
            </a:r>
          </a:p>
          <a:p>
            <a:pPr lvl="1" algn="l" rtl="0">
              <a:defRPr/>
            </a:pPr>
            <a:r>
              <a:rPr lang="tr" b="0" i="0" u="none" baseline="0"/>
              <a:t>Kişisel veriler ve oturum açma bilgileri</a:t>
            </a:r>
          </a:p>
          <a:p>
            <a:pPr algn="l" rtl="0">
              <a:defRPr/>
            </a:pPr>
            <a:r>
              <a:rPr lang="tr" sz="2800" b="0" i="0" u="none" baseline="0"/>
              <a:t>Kimlik avı, veri ihlalleri ve diğer kötü amaçlı yazılımlarla toplanır</a:t>
            </a:r>
          </a:p>
        </p:txBody>
      </p:sp>
      <p:pic>
        <p:nvPicPr>
          <p:cNvPr id="1026" name="Picture 2" descr="Personal Data Theft - CyberInsurance.com">
            <a:extLst>
              <a:ext uri="{FF2B5EF4-FFF2-40B4-BE49-F238E27FC236}">
                <a16:creationId xmlns:a16="http://schemas.microsoft.com/office/drawing/2014/main" id="{6FE29A3D-3286-4D5F-B363-AE76AA7DE5FE}"/>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912322" y="5038624"/>
            <a:ext cx="2123728" cy="1414712"/>
          </a:xfrm>
          <a:prstGeom prst="rect">
            <a:avLst/>
          </a:prstGeom>
          <a:noFill/>
          <a:extLst>
            <a:ext uri="{909E8E84-426E-40DD-AFC4-6F175D3DCCD1}">
              <a14:hiddenFill xmlns:a14="http://schemas.microsoft.com/office/drawing/2010/main">
                <a:solidFill>
                  <a:srgbClr val="FFFFFF"/>
                </a:solidFill>
              </a14:hiddenFill>
            </a:ext>
          </a:extLst>
        </p:spPr>
      </p:pic>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rtl="0">
              <a:defRPr/>
            </a:pPr>
            <a:r>
              <a:rPr lang="tr" sz="1200" b="1" i="0" u="none" baseline="0">
                <a:solidFill>
                  <a:srgbClr val="FFFFFF"/>
                </a:solidFill>
                <a:latin typeface="Verdana" charset="0"/>
                <a:cs typeface="Verdana" charset="0"/>
              </a:rPr>
              <a:t>www.coe.int/cybercrime</a:t>
            </a:r>
            <a:endParaRPr lang="tr" sz="1200" dirty="0"/>
          </a:p>
        </p:txBody>
      </p:sp>
    </p:spTree>
    <p:extLst>
      <p:ext uri="{BB962C8B-B14F-4D97-AF65-F5344CB8AC3E}">
        <p14:creationId xmlns:p14="http://schemas.microsoft.com/office/powerpoint/2010/main" val="937672465"/>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3200" b="0" i="0" u="none" baseline="0">
                <a:solidFill>
                  <a:schemeClr val="bg1"/>
                </a:solidFill>
                <a:latin typeface="Verdana" charset="0"/>
                <a:cs typeface="Verdana" charset="0"/>
              </a:rPr>
              <a:t>Veri gizliliğinin ihlali</a:t>
            </a:r>
            <a:endParaRPr lang="tr" sz="2000" dirty="0">
              <a:solidFill>
                <a:schemeClr val="bg1"/>
              </a:solidFill>
              <a:latin typeface="Verdana" charset="0"/>
              <a:cs typeface="Verdana" charset="0"/>
            </a:endParaRPr>
          </a:p>
        </p:txBody>
      </p:sp>
      <p:pic>
        <p:nvPicPr>
          <p:cNvPr id="4" name="Picture 3">
            <a:extLst>
              <a:ext uri="{FF2B5EF4-FFF2-40B4-BE49-F238E27FC236}">
                <a16:creationId xmlns:a16="http://schemas.microsoft.com/office/drawing/2014/main" id="{93F8C88A-D874-44DD-BC15-EC1D0DAAFACC}"/>
              </a:ext>
            </a:extLst>
          </p:cNvPr>
          <p:cNvPicPr>
            <a:picLocks noChangeAspect="1"/>
          </p:cNvPicPr>
          <p:nvPr/>
        </p:nvPicPr>
        <p:blipFill>
          <a:blip r:embed="rId4" cstate="print"/>
          <a:stretch>
            <a:fillRect/>
          </a:stretch>
        </p:blipFill>
        <p:spPr>
          <a:xfrm>
            <a:off x="179512" y="1270001"/>
            <a:ext cx="6588224" cy="1445429"/>
          </a:xfrm>
          <a:prstGeom prst="rect">
            <a:avLst/>
          </a:prstGeom>
          <a:ln>
            <a:solidFill>
              <a:schemeClr val="accent1"/>
            </a:solidFill>
          </a:ln>
        </p:spPr>
      </p:pic>
      <p:pic>
        <p:nvPicPr>
          <p:cNvPr id="6" name="Picture 5">
            <a:extLst>
              <a:ext uri="{FF2B5EF4-FFF2-40B4-BE49-F238E27FC236}">
                <a16:creationId xmlns:a16="http://schemas.microsoft.com/office/drawing/2014/main" id="{095F735A-1E31-4DB3-B1EC-17942D486F19}"/>
              </a:ext>
            </a:extLst>
          </p:cNvPr>
          <p:cNvPicPr>
            <a:picLocks noChangeAspect="1"/>
          </p:cNvPicPr>
          <p:nvPr/>
        </p:nvPicPr>
        <p:blipFill>
          <a:blip r:embed="rId5" cstate="print"/>
          <a:stretch>
            <a:fillRect/>
          </a:stretch>
        </p:blipFill>
        <p:spPr>
          <a:xfrm>
            <a:off x="395536" y="2854176"/>
            <a:ext cx="2952328" cy="3548050"/>
          </a:xfrm>
          <a:prstGeom prst="rect">
            <a:avLst/>
          </a:prstGeom>
          <a:ln>
            <a:solidFill>
              <a:schemeClr val="accent1"/>
            </a:solidFill>
          </a:ln>
        </p:spPr>
      </p:pic>
      <p:pic>
        <p:nvPicPr>
          <p:cNvPr id="8" name="Picture 7">
            <a:extLst>
              <a:ext uri="{FF2B5EF4-FFF2-40B4-BE49-F238E27FC236}">
                <a16:creationId xmlns:a16="http://schemas.microsoft.com/office/drawing/2014/main" id="{FDDEECD8-ABAE-4533-85CA-383A920B4425}"/>
              </a:ext>
            </a:extLst>
          </p:cNvPr>
          <p:cNvPicPr>
            <a:picLocks noChangeAspect="1"/>
          </p:cNvPicPr>
          <p:nvPr/>
        </p:nvPicPr>
        <p:blipFill>
          <a:blip r:embed="rId6" cstate="print"/>
          <a:stretch>
            <a:fillRect/>
          </a:stretch>
        </p:blipFill>
        <p:spPr>
          <a:xfrm>
            <a:off x="3851920" y="2952340"/>
            <a:ext cx="4716016" cy="1859777"/>
          </a:xfrm>
          <a:prstGeom prst="rect">
            <a:avLst/>
          </a:prstGeom>
          <a:ln>
            <a:solidFill>
              <a:schemeClr val="accent1"/>
            </a:solidFill>
          </a:ln>
        </p:spPr>
      </p:pic>
      <p:pic>
        <p:nvPicPr>
          <p:cNvPr id="1026" name="Picture 2" descr="Personal Data Theft - CyberInsurance.com">
            <a:extLst>
              <a:ext uri="{FF2B5EF4-FFF2-40B4-BE49-F238E27FC236}">
                <a16:creationId xmlns:a16="http://schemas.microsoft.com/office/drawing/2014/main" id="{6FE29A3D-3286-4D5F-B363-AE76AA7DE5FE}"/>
              </a:ext>
            </a:extLst>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6912322" y="5038624"/>
            <a:ext cx="2123728" cy="1414712"/>
          </a:xfrm>
          <a:prstGeom prst="rect">
            <a:avLst/>
          </a:prstGeom>
          <a:noFill/>
          <a:extLst>
            <a:ext uri="{909E8E84-426E-40DD-AFC4-6F175D3DCCD1}">
              <a14:hiddenFill xmlns:a14="http://schemas.microsoft.com/office/drawing/2010/main">
                <a:solidFill>
                  <a:srgbClr val="FFFFFF"/>
                </a:solidFill>
              </a14:hiddenFill>
            </a:ext>
          </a:extLst>
        </p:spPr>
      </p:pic>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rtl="0">
              <a:defRPr/>
            </a:pPr>
            <a:r>
              <a:rPr lang="tr" sz="1200" b="1" i="0" u="none" baseline="0">
                <a:solidFill>
                  <a:srgbClr val="FFFFFF"/>
                </a:solidFill>
                <a:latin typeface="Verdana" charset="0"/>
                <a:cs typeface="Verdana" charset="0"/>
              </a:rPr>
              <a:t>www.coe.int/cybercrime</a:t>
            </a:r>
            <a:endParaRPr lang="tr" sz="1200" dirty="0"/>
          </a:p>
        </p:txBody>
      </p:sp>
    </p:spTree>
    <p:extLst>
      <p:ext uri="{BB962C8B-B14F-4D97-AF65-F5344CB8AC3E}">
        <p14:creationId xmlns:p14="http://schemas.microsoft.com/office/powerpoint/2010/main" val="2560140985"/>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3200" b="0" i="0" u="none" baseline="0">
                <a:solidFill>
                  <a:schemeClr val="bg1"/>
                </a:solidFill>
                <a:latin typeface="Verdana" charset="0"/>
                <a:cs typeface="Verdana" charset="0"/>
              </a:rPr>
              <a:t>DoS/DDoS</a:t>
            </a:r>
            <a:endParaRPr lang="tr" sz="2000" dirty="0">
              <a:solidFill>
                <a:schemeClr val="bg1"/>
              </a:solidFill>
              <a:latin typeface="Verdana" charset="0"/>
              <a:cs typeface="Verdana" charset="0"/>
            </a:endParaRP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51520" y="1270001"/>
            <a:ext cx="8784530" cy="5183335"/>
          </a:xfrm>
        </p:spPr>
        <p:txBody>
          <a:bodyPr/>
          <a:lstStyle/>
          <a:p>
            <a:pPr marL="114300" indent="0" algn="l" rtl="0">
              <a:buNone/>
              <a:defRPr/>
            </a:pPr>
            <a:r>
              <a:rPr lang="tr" b="1" i="0" u="none" baseline="0" dirty="0">
                <a:solidFill>
                  <a:srgbClr val="0070C0"/>
                </a:solidFill>
              </a:rPr>
              <a:t>Hizmet Aksatma </a:t>
            </a:r>
            <a:r>
              <a:rPr lang="tr" b="0" i="0" u="none" baseline="0" dirty="0"/>
              <a:t>veya</a:t>
            </a:r>
            <a:r>
              <a:rPr lang="tr" b="1" i="0" u="none" baseline="0" dirty="0">
                <a:solidFill>
                  <a:srgbClr val="0070C0"/>
                </a:solidFill>
              </a:rPr>
              <a:t>Dağıtık Hizmet Aksatma</a:t>
            </a:r>
          </a:p>
          <a:p>
            <a:pPr marL="971550" lvl="1" indent="-457200" algn="l" rtl="0">
              <a:defRPr/>
            </a:pPr>
            <a:r>
              <a:rPr lang="tr" b="0" i="0" u="none" baseline="0" dirty="0"/>
              <a:t>Suçlunun bir makineyi veya kaynağı kullanılamaz hale getirmeye çalıştığı siber saldırı</a:t>
            </a:r>
          </a:p>
          <a:p>
            <a:pPr marL="971550" lvl="1" indent="-457200" algn="l" rtl="0">
              <a:defRPr/>
            </a:pPr>
            <a:r>
              <a:rPr lang="tr" b="0" i="0" u="none" baseline="0" dirty="0"/>
              <a:t>Geçici veya süresiz</a:t>
            </a:r>
          </a:p>
          <a:p>
            <a:pPr marL="971550" lvl="1" indent="-457200" algn="l" rtl="0">
              <a:defRPr/>
            </a:pPr>
            <a:r>
              <a:rPr lang="tr" b="0" i="0" u="none" baseline="0" dirty="0"/>
              <a:t>Hizmetleri kesintiye uğratır</a:t>
            </a:r>
          </a:p>
          <a:p>
            <a:pPr marL="971550" lvl="1" indent="-457200" algn="l" rtl="0">
              <a:defRPr/>
            </a:pPr>
            <a:r>
              <a:rPr lang="tr" b="0" i="0" u="none" baseline="0" dirty="0"/>
              <a:t>Genellikle çok yoğun şekilde talep göndererek</a:t>
            </a:r>
          </a:p>
          <a:p>
            <a:pPr marL="971550" lvl="1" indent="-457200" algn="l" rtl="0">
              <a:defRPr/>
            </a:pPr>
            <a:endParaRPr lang="tr" dirty="0"/>
          </a:p>
          <a:p>
            <a:pPr marL="571500" indent="-457200" algn="l" rtl="0">
              <a:defRPr/>
            </a:pPr>
            <a:r>
              <a:rPr lang="tr" b="0" i="0" u="none" baseline="0" dirty="0"/>
              <a:t>Dağıtık Hizmet Aksatma (DDOS)</a:t>
            </a:r>
          </a:p>
          <a:p>
            <a:pPr marL="971550" lvl="1" indent="-457200" algn="l" rtl="0">
              <a:defRPr/>
            </a:pPr>
            <a:r>
              <a:rPr lang="tr" b="0" i="0" u="none" baseline="0" dirty="0"/>
              <a:t>Taşkınlar birçok kaynaktan gelir</a:t>
            </a:r>
          </a:p>
          <a:p>
            <a:pPr marL="971550" lvl="1" indent="-457200" algn="l" rtl="0">
              <a:defRPr/>
            </a:pPr>
            <a:r>
              <a:rPr lang="tr" b="0" i="0" u="none" baseline="0" dirty="0"/>
              <a:t>Farklı kaynaklar durdurmayı daha zor hale getirir</a:t>
            </a:r>
          </a:p>
        </p:txBody>
      </p:sp>
      <p:pic>
        <p:nvPicPr>
          <p:cNvPr id="4098" name="Picture 2">
            <a:extLst>
              <a:ext uri="{FF2B5EF4-FFF2-40B4-BE49-F238E27FC236}">
                <a16:creationId xmlns:a16="http://schemas.microsoft.com/office/drawing/2014/main" id="{E9282261-6DB0-4627-B6CB-880003CD8769}"/>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671263" y="2422183"/>
            <a:ext cx="2221217" cy="3140968"/>
          </a:xfrm>
          <a:prstGeom prst="rect">
            <a:avLst/>
          </a:prstGeom>
          <a:noFill/>
          <a:extLst>
            <a:ext uri="{909E8E84-426E-40DD-AFC4-6F175D3DCCD1}">
              <a14:hiddenFill xmlns:a14="http://schemas.microsoft.com/office/drawing/2010/main">
                <a:solidFill>
                  <a:srgbClr val="FFFFFF"/>
                </a:solidFill>
              </a14:hiddenFill>
            </a:ext>
          </a:extLst>
        </p:spPr>
      </p:pic>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rtl="0">
              <a:defRPr/>
            </a:pPr>
            <a:r>
              <a:rPr lang="tr" sz="1200" b="1" i="0" u="none" baseline="0">
                <a:solidFill>
                  <a:srgbClr val="FFFFFF"/>
                </a:solidFill>
                <a:latin typeface="Verdana" charset="0"/>
                <a:cs typeface="Verdana" charset="0"/>
              </a:rPr>
              <a:t>www.coe.int/cybercrime</a:t>
            </a:r>
            <a:endParaRPr lang="tr" sz="1200" dirty="0"/>
          </a:p>
        </p:txBody>
      </p:sp>
    </p:spTree>
    <p:extLst>
      <p:ext uri="{BB962C8B-B14F-4D97-AF65-F5344CB8AC3E}">
        <p14:creationId xmlns:p14="http://schemas.microsoft.com/office/powerpoint/2010/main" val="13210815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6" end="6"/>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7" end="7"/>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3200" b="0" i="0" u="none" baseline="0">
                <a:solidFill>
                  <a:schemeClr val="bg1"/>
                </a:solidFill>
                <a:latin typeface="Verdana" charset="0"/>
                <a:cs typeface="Verdana" charset="0"/>
              </a:rPr>
              <a:t>Dünyanın dijital görünümü </a:t>
            </a:r>
            <a:endParaRPr lang="tr" sz="2000" dirty="0">
              <a:solidFill>
                <a:schemeClr val="bg1"/>
              </a:solidFill>
              <a:latin typeface="Verdana" charset="0"/>
              <a:cs typeface="Verdana" charset="0"/>
            </a:endParaRPr>
          </a:p>
        </p:txBody>
      </p:sp>
      <p:pic>
        <p:nvPicPr>
          <p:cNvPr id="4" name="Content Placeholder 3">
            <a:extLst>
              <a:ext uri="{FF2B5EF4-FFF2-40B4-BE49-F238E27FC236}">
                <a16:creationId xmlns:a16="http://schemas.microsoft.com/office/drawing/2014/main" id="{0BFF1385-515B-400B-8D53-51B693E620E9}"/>
              </a:ext>
            </a:extLst>
          </p:cNvPr>
          <p:cNvPicPr>
            <a:picLocks noGrp="1" noChangeAspect="1"/>
          </p:cNvPicPr>
          <p:nvPr>
            <p:ph idx="1"/>
          </p:nvPr>
        </p:nvPicPr>
        <p:blipFill>
          <a:blip r:embed="rId4" cstate="print"/>
          <a:stretch>
            <a:fillRect/>
          </a:stretch>
        </p:blipFill>
        <p:spPr>
          <a:xfrm>
            <a:off x="548922" y="1600200"/>
            <a:ext cx="8046156" cy="4525963"/>
          </a:xfrm>
          <a:prstGeom prst="rect">
            <a:avLst/>
          </a:prstGeom>
        </p:spPr>
      </p:pic>
      <p:sp>
        <p:nvSpPr>
          <p:cNvPr id="5" name="Rectangle 3">
            <a:extLst>
              <a:ext uri="{FF2B5EF4-FFF2-40B4-BE49-F238E27FC236}">
                <a16:creationId xmlns:a16="http://schemas.microsoft.com/office/drawing/2014/main" id="{DD080C1D-F3C9-4F4F-9EA2-708A72782F5B}"/>
              </a:ext>
            </a:extLst>
          </p:cNvPr>
          <p:cNvSpPr>
            <a:spLocks noChangeArrowheads="1"/>
          </p:cNvSpPr>
          <p:nvPr/>
        </p:nvSpPr>
        <p:spPr bwMode="auto">
          <a:xfrm>
            <a:off x="1951496" y="6271972"/>
            <a:ext cx="7192292"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l" rtl="0"/>
            <a:r>
              <a:rPr lang="tr" sz="1600" b="1" i="0" u="none" baseline="0">
                <a:solidFill>
                  <a:srgbClr val="2F618F"/>
                </a:solidFill>
              </a:rPr>
              <a:t>https://wearesocial.com/uk/blog/2020/04/digital-around-the-world-in-april-2020</a:t>
            </a:r>
          </a:p>
        </p:txBody>
      </p:sp>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rtl="0">
              <a:defRPr/>
            </a:pPr>
            <a:r>
              <a:rPr lang="tr" sz="1200" b="1" i="0" u="none" baseline="0">
                <a:solidFill>
                  <a:srgbClr val="FFFFFF"/>
                </a:solidFill>
                <a:latin typeface="Verdana" charset="0"/>
                <a:cs typeface="Verdana" charset="0"/>
              </a:rPr>
              <a:t>www.coe.int/cybercrime</a:t>
            </a:r>
            <a:endParaRPr lang="tr" sz="1200" dirty="0"/>
          </a:p>
        </p:txBody>
      </p:sp>
      <p:sp>
        <p:nvSpPr>
          <p:cNvPr id="3" name="Metin kutusu 2"/>
          <p:cNvSpPr txBox="1"/>
          <p:nvPr/>
        </p:nvSpPr>
        <p:spPr>
          <a:xfrm>
            <a:off x="1407616" y="1772816"/>
            <a:ext cx="6336704" cy="553998"/>
          </a:xfrm>
          <a:prstGeom prst="rect">
            <a:avLst/>
          </a:prstGeom>
          <a:solidFill>
            <a:schemeClr val="tx1"/>
          </a:solidFill>
        </p:spPr>
        <p:txBody>
          <a:bodyPr wrap="square" rtlCol="0">
            <a:spAutoFit/>
          </a:bodyPr>
          <a:lstStyle/>
          <a:p>
            <a:r>
              <a:rPr lang="tr-TR" sz="2000" dirty="0">
                <a:solidFill>
                  <a:srgbClr val="92D050"/>
                </a:solidFill>
              </a:rPr>
              <a:t>NİSAN 2020’DE DÜNYANIN DİJİTAL GÖRÜNÜMÜ</a:t>
            </a:r>
          </a:p>
          <a:p>
            <a:r>
              <a:rPr lang="tr-TR" sz="1000" dirty="0">
                <a:solidFill>
                  <a:schemeClr val="bg1"/>
                </a:solidFill>
              </a:rPr>
              <a:t>CEP TELEFONU, İNTERNET VE SOSYAL MEDYA KULLANIMINI ANLAMAK İÇİN GEREKEN TEMEL BİLGİLERİ</a:t>
            </a:r>
          </a:p>
        </p:txBody>
      </p:sp>
      <p:sp>
        <p:nvSpPr>
          <p:cNvPr id="6" name="Metin kutusu 5"/>
          <p:cNvSpPr txBox="1"/>
          <p:nvPr/>
        </p:nvSpPr>
        <p:spPr>
          <a:xfrm>
            <a:off x="1393496" y="2492897"/>
            <a:ext cx="730232" cy="461665"/>
          </a:xfrm>
          <a:prstGeom prst="rect">
            <a:avLst/>
          </a:prstGeom>
          <a:solidFill>
            <a:schemeClr val="tx1"/>
          </a:solidFill>
        </p:spPr>
        <p:txBody>
          <a:bodyPr wrap="square" rtlCol="0">
            <a:spAutoFit/>
          </a:bodyPr>
          <a:lstStyle/>
          <a:p>
            <a:pPr algn="ctr"/>
            <a:r>
              <a:rPr lang="tr-TR" sz="1200" dirty="0">
                <a:solidFill>
                  <a:schemeClr val="bg1"/>
                </a:solidFill>
              </a:rPr>
              <a:t>TOPLAM NÜFUS</a:t>
            </a:r>
          </a:p>
        </p:txBody>
      </p:sp>
      <p:sp>
        <p:nvSpPr>
          <p:cNvPr id="13" name="Metin kutusu 12"/>
          <p:cNvSpPr txBox="1"/>
          <p:nvPr/>
        </p:nvSpPr>
        <p:spPr>
          <a:xfrm>
            <a:off x="3131840" y="2322131"/>
            <a:ext cx="1081888" cy="646331"/>
          </a:xfrm>
          <a:prstGeom prst="rect">
            <a:avLst/>
          </a:prstGeom>
          <a:solidFill>
            <a:schemeClr val="tx1"/>
          </a:solidFill>
        </p:spPr>
        <p:txBody>
          <a:bodyPr wrap="square" rtlCol="0">
            <a:spAutoFit/>
          </a:bodyPr>
          <a:lstStyle/>
          <a:p>
            <a:pPr algn="ctr"/>
            <a:r>
              <a:rPr lang="tr-TR" sz="1200" dirty="0">
                <a:solidFill>
                  <a:schemeClr val="bg1"/>
                </a:solidFill>
              </a:rPr>
              <a:t>FARKLI CEP TEL. KULLANICISI</a:t>
            </a:r>
          </a:p>
        </p:txBody>
      </p:sp>
      <p:sp>
        <p:nvSpPr>
          <p:cNvPr id="14" name="Metin kutusu 13"/>
          <p:cNvSpPr txBox="1"/>
          <p:nvPr/>
        </p:nvSpPr>
        <p:spPr>
          <a:xfrm>
            <a:off x="4970694" y="2492897"/>
            <a:ext cx="1153896" cy="461665"/>
          </a:xfrm>
          <a:prstGeom prst="rect">
            <a:avLst/>
          </a:prstGeom>
          <a:solidFill>
            <a:schemeClr val="tx1"/>
          </a:solidFill>
        </p:spPr>
        <p:txBody>
          <a:bodyPr wrap="square" rtlCol="0">
            <a:spAutoFit/>
          </a:bodyPr>
          <a:lstStyle/>
          <a:p>
            <a:pPr algn="ctr"/>
            <a:r>
              <a:rPr lang="tr-TR" sz="1200" dirty="0">
                <a:solidFill>
                  <a:schemeClr val="bg1"/>
                </a:solidFill>
              </a:rPr>
              <a:t>İNTERNET KULLANICISI</a:t>
            </a:r>
          </a:p>
        </p:txBody>
      </p:sp>
      <p:sp>
        <p:nvSpPr>
          <p:cNvPr id="15" name="Metin kutusu 14"/>
          <p:cNvSpPr txBox="1"/>
          <p:nvPr/>
        </p:nvSpPr>
        <p:spPr>
          <a:xfrm>
            <a:off x="6660232" y="2400563"/>
            <a:ext cx="1153896" cy="646331"/>
          </a:xfrm>
          <a:prstGeom prst="rect">
            <a:avLst/>
          </a:prstGeom>
          <a:solidFill>
            <a:schemeClr val="tx1"/>
          </a:solidFill>
        </p:spPr>
        <p:txBody>
          <a:bodyPr wrap="square" rtlCol="0">
            <a:spAutoFit/>
          </a:bodyPr>
          <a:lstStyle/>
          <a:p>
            <a:pPr algn="ctr"/>
            <a:r>
              <a:rPr lang="tr-TR" sz="1200" dirty="0">
                <a:solidFill>
                  <a:schemeClr val="bg1"/>
                </a:solidFill>
              </a:rPr>
              <a:t>AKTİF SOSYAL MEDYA KULLANICISI</a:t>
            </a:r>
          </a:p>
        </p:txBody>
      </p:sp>
    </p:spTree>
    <p:extLst>
      <p:ext uri="{BB962C8B-B14F-4D97-AF65-F5344CB8AC3E}">
        <p14:creationId xmlns:p14="http://schemas.microsoft.com/office/powerpoint/2010/main" val="2183905369"/>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3200" b="0" i="0" u="none" baseline="0">
                <a:solidFill>
                  <a:schemeClr val="bg1"/>
                </a:solidFill>
                <a:latin typeface="Verdana" charset="0"/>
                <a:cs typeface="Verdana" charset="0"/>
              </a:rPr>
              <a:t>DoS/DDoS</a:t>
            </a:r>
            <a:endParaRPr lang="tr" sz="2000" dirty="0">
              <a:solidFill>
                <a:schemeClr val="bg1"/>
              </a:solidFill>
              <a:latin typeface="Verdana" charset="0"/>
              <a:cs typeface="Verdana" charset="0"/>
            </a:endParaRP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51520" y="1196752"/>
            <a:ext cx="8784530" cy="5183335"/>
          </a:xfrm>
        </p:spPr>
        <p:txBody>
          <a:bodyPr/>
          <a:lstStyle/>
          <a:p>
            <a:pPr marL="114300" indent="0" algn="l" rtl="0">
              <a:buNone/>
              <a:defRPr/>
            </a:pPr>
            <a:r>
              <a:rPr lang="tr" b="0" i="0" u="none" baseline="0" dirty="0"/>
              <a:t>Neden?</a:t>
            </a:r>
          </a:p>
          <a:p>
            <a:pPr marL="971550" lvl="1" indent="-457200" algn="l" rtl="0">
              <a:defRPr/>
            </a:pPr>
            <a:r>
              <a:rPr lang="tr" b="0" i="0" u="none" baseline="0" dirty="0"/>
              <a:t>En yaygın sebep para sızdırma</a:t>
            </a:r>
          </a:p>
          <a:p>
            <a:pPr marL="971550" lvl="1" indent="-457200" algn="l" rtl="0">
              <a:defRPr/>
            </a:pPr>
            <a:r>
              <a:rPr lang="tr" b="0" i="0" u="none" baseline="0" dirty="0"/>
              <a:t>İdeolojik ve siyasi</a:t>
            </a:r>
          </a:p>
          <a:p>
            <a:pPr marL="971550" lvl="1" indent="-457200" algn="l" rtl="0">
              <a:defRPr/>
            </a:pPr>
            <a:r>
              <a:rPr lang="tr" b="0" i="0" u="none" baseline="0" dirty="0"/>
              <a:t>Tamamen kötü amaçlı</a:t>
            </a:r>
          </a:p>
          <a:p>
            <a:pPr marL="114300" indent="0" algn="l" rtl="0">
              <a:buNone/>
              <a:defRPr/>
            </a:pPr>
            <a:endParaRPr lang="tr" dirty="0"/>
          </a:p>
          <a:p>
            <a:pPr marL="114300" indent="0" algn="l" rtl="0">
              <a:buNone/>
              <a:defRPr/>
            </a:pPr>
            <a:r>
              <a:rPr lang="tr" b="0" i="0" u="none" baseline="0" dirty="0"/>
              <a:t>Hedefler</a:t>
            </a:r>
          </a:p>
          <a:p>
            <a:pPr marL="971550" lvl="1" indent="-457200" algn="l" rtl="0">
              <a:defRPr/>
            </a:pPr>
            <a:r>
              <a:rPr lang="tr" b="0" i="0" u="none" baseline="0" dirty="0"/>
              <a:t>Finans kuruluşları</a:t>
            </a:r>
          </a:p>
          <a:p>
            <a:pPr marL="971550" lvl="1" indent="-457200" algn="l" rtl="0">
              <a:defRPr/>
            </a:pPr>
            <a:r>
              <a:rPr lang="tr" b="0" i="0" u="none" baseline="0" dirty="0"/>
              <a:t>Kamu kurumları (emniyet/hükümet)</a:t>
            </a:r>
          </a:p>
          <a:p>
            <a:pPr marL="971550" lvl="1" indent="-457200" algn="l" rtl="0">
              <a:defRPr/>
            </a:pPr>
            <a:r>
              <a:rPr lang="tr" b="0" i="0" u="none" baseline="0" dirty="0"/>
              <a:t>Seyahat acenteleri, İnternet/kritik altyapı</a:t>
            </a:r>
          </a:p>
          <a:p>
            <a:pPr marL="971550" lvl="1" indent="-457200" algn="l" rtl="0">
              <a:defRPr/>
            </a:pPr>
            <a:r>
              <a:rPr lang="tr" b="0" i="0" u="none" baseline="0" dirty="0"/>
              <a:t>Çevrim içi oyunlar/kumar</a:t>
            </a:r>
          </a:p>
        </p:txBody>
      </p:sp>
      <p:pic>
        <p:nvPicPr>
          <p:cNvPr id="4098" name="Picture 2">
            <a:extLst>
              <a:ext uri="{FF2B5EF4-FFF2-40B4-BE49-F238E27FC236}">
                <a16:creationId xmlns:a16="http://schemas.microsoft.com/office/drawing/2014/main" id="{E9282261-6DB0-4627-B6CB-880003CD8769}"/>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639785" y="1556792"/>
            <a:ext cx="2221217" cy="3140968"/>
          </a:xfrm>
          <a:prstGeom prst="rect">
            <a:avLst/>
          </a:prstGeom>
          <a:noFill/>
          <a:extLst>
            <a:ext uri="{909E8E84-426E-40DD-AFC4-6F175D3DCCD1}">
              <a14:hiddenFill xmlns:a14="http://schemas.microsoft.com/office/drawing/2010/main">
                <a:solidFill>
                  <a:srgbClr val="FFFFFF"/>
                </a:solidFill>
              </a14:hiddenFill>
            </a:ext>
          </a:extLst>
        </p:spPr>
      </p:pic>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rtl="0">
              <a:defRPr/>
            </a:pPr>
            <a:r>
              <a:rPr lang="tr" sz="1200" b="1" i="0" u="none" baseline="0">
                <a:solidFill>
                  <a:srgbClr val="FFFFFF"/>
                </a:solidFill>
                <a:latin typeface="Verdana" charset="0"/>
                <a:cs typeface="Verdana" charset="0"/>
              </a:rPr>
              <a:t>www.coe.int/cybercrime</a:t>
            </a:r>
            <a:endParaRPr lang="tr" sz="1200" dirty="0"/>
          </a:p>
        </p:txBody>
      </p:sp>
    </p:spTree>
    <p:extLst>
      <p:ext uri="{BB962C8B-B14F-4D97-AF65-F5344CB8AC3E}">
        <p14:creationId xmlns:p14="http://schemas.microsoft.com/office/powerpoint/2010/main" val="11416028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5" end="5"/>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6" end="6"/>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
                                            <p:txEl>
                                              <p:pRg st="7" end="7"/>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
                                            <p:txEl>
                                              <p:pRg st="8" end="8"/>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3200" b="0" i="0" u="none" baseline="0">
                <a:solidFill>
                  <a:schemeClr val="bg1"/>
                </a:solidFill>
                <a:latin typeface="Verdana" charset="0"/>
                <a:cs typeface="Verdana" charset="0"/>
              </a:rPr>
              <a:t>Botnetler</a:t>
            </a:r>
            <a:endParaRPr lang="tr" sz="2000" dirty="0">
              <a:solidFill>
                <a:schemeClr val="bg1"/>
              </a:solidFill>
              <a:latin typeface="Verdana" charset="0"/>
              <a:cs typeface="Verdana" charset="0"/>
            </a:endParaRP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51520" y="1270001"/>
            <a:ext cx="8892480" cy="5183335"/>
          </a:xfrm>
        </p:spPr>
        <p:txBody>
          <a:bodyPr/>
          <a:lstStyle/>
          <a:p>
            <a:pPr marL="0" indent="0" algn="l" rtl="0">
              <a:buNone/>
              <a:defRPr/>
            </a:pPr>
            <a:r>
              <a:rPr lang="tr" b="0" i="0" u="none" baseline="0"/>
              <a:t>Bir Robot Ağı - Güvenliği ihlal edilmiş bilgisayarlardan (</a:t>
            </a:r>
            <a:r>
              <a:rPr lang="tr" b="0" i="1" u="none" baseline="0"/>
              <a:t>zombiler</a:t>
            </a:r>
            <a:r>
              <a:rPr lang="tr" b="0" i="0" u="none" baseline="0"/>
              <a:t>) oluşan bir ağ</a:t>
            </a:r>
          </a:p>
          <a:p>
            <a:pPr lvl="1" algn="l" rtl="0">
              <a:defRPr/>
            </a:pPr>
            <a:r>
              <a:rPr lang="tr" b="0" i="0" u="none" baseline="0"/>
              <a:t>Bir kişi veya kuruluş tarafından kontrol edilir</a:t>
            </a:r>
          </a:p>
          <a:p>
            <a:pPr lvl="1" algn="l" rtl="0">
              <a:defRPr/>
            </a:pPr>
            <a:r>
              <a:rPr lang="tr" b="0" i="0" u="none" baseline="0"/>
              <a:t>Yasa dışı faaliyetler için kullanılması amaçlanır</a:t>
            </a:r>
          </a:p>
          <a:p>
            <a:pPr lvl="1" algn="l" rtl="0">
              <a:defRPr/>
            </a:pPr>
            <a:r>
              <a:rPr lang="tr" b="0" i="0" u="none" baseline="0"/>
              <a:t>Etkilenen bilgisayarlar, ağ üzerindeki işlemlerin otomasyonuna izin veren bir yazılımla kontrol edilir</a:t>
            </a:r>
          </a:p>
          <a:p>
            <a:pPr lvl="1" algn="l" rtl="0">
              <a:defRPr/>
            </a:pPr>
            <a:r>
              <a:rPr lang="tr" b="0" i="0" u="none" baseline="0"/>
              <a:t>Gerekli olana kadar pasif durumda beklerler</a:t>
            </a:r>
          </a:p>
        </p:txBody>
      </p:sp>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rtl="0">
              <a:defRPr/>
            </a:pPr>
            <a:r>
              <a:rPr lang="tr" sz="1200" b="1" i="0" u="none" baseline="0">
                <a:solidFill>
                  <a:srgbClr val="FFFFFF"/>
                </a:solidFill>
                <a:latin typeface="Verdana" charset="0"/>
                <a:cs typeface="Verdana" charset="0"/>
              </a:rPr>
              <a:t>www.coe.int/cybercrime</a:t>
            </a:r>
            <a:endParaRPr lang="tr" sz="1200" dirty="0"/>
          </a:p>
        </p:txBody>
      </p:sp>
    </p:spTree>
    <p:extLst>
      <p:ext uri="{BB962C8B-B14F-4D97-AF65-F5344CB8AC3E}">
        <p14:creationId xmlns:p14="http://schemas.microsoft.com/office/powerpoint/2010/main" val="42198634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3200" b="0" i="0" u="none" baseline="0">
                <a:solidFill>
                  <a:schemeClr val="bg1"/>
                </a:solidFill>
                <a:latin typeface="Verdana" charset="0"/>
                <a:cs typeface="Verdana" charset="0"/>
              </a:rPr>
              <a:t>Botnetler</a:t>
            </a:r>
            <a:endParaRPr lang="tr" sz="2000" dirty="0">
              <a:solidFill>
                <a:schemeClr val="bg1"/>
              </a:solidFill>
              <a:latin typeface="Verdana" charset="0"/>
              <a:cs typeface="Verdana" charset="0"/>
            </a:endParaRPr>
          </a:p>
        </p:txBody>
      </p:sp>
      <p:pic>
        <p:nvPicPr>
          <p:cNvPr id="4" name="Picture 1">
            <a:extLst>
              <a:ext uri="{FF2B5EF4-FFF2-40B4-BE49-F238E27FC236}">
                <a16:creationId xmlns:a16="http://schemas.microsoft.com/office/drawing/2014/main" id="{D3574013-EB7D-4349-9203-3493452034F2}"/>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318427" y="1196752"/>
            <a:ext cx="6507146" cy="50223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rtl="0">
              <a:defRPr/>
            </a:pPr>
            <a:r>
              <a:rPr lang="tr" sz="1200" b="1" i="0" u="none" baseline="0">
                <a:solidFill>
                  <a:srgbClr val="FFFFFF"/>
                </a:solidFill>
                <a:latin typeface="Verdana" charset="0"/>
                <a:cs typeface="Verdana" charset="0"/>
              </a:rPr>
              <a:t>www.coe.int/cybercrime</a:t>
            </a:r>
            <a:endParaRPr lang="tr" sz="1200" dirty="0"/>
          </a:p>
        </p:txBody>
      </p:sp>
    </p:spTree>
    <p:extLst>
      <p:ext uri="{BB962C8B-B14F-4D97-AF65-F5344CB8AC3E}">
        <p14:creationId xmlns:p14="http://schemas.microsoft.com/office/powerpoint/2010/main" val="1607355990"/>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3200" b="0" i="0" u="none" baseline="0">
                <a:solidFill>
                  <a:schemeClr val="bg1"/>
                </a:solidFill>
                <a:latin typeface="Verdana" charset="0"/>
                <a:cs typeface="Verdana" charset="0"/>
              </a:rPr>
              <a:t>DoS/DDoS</a:t>
            </a:r>
            <a:endParaRPr lang="tr" sz="2000" dirty="0">
              <a:solidFill>
                <a:schemeClr val="bg1"/>
              </a:solidFill>
              <a:latin typeface="Verdana" charset="0"/>
              <a:cs typeface="Verdana" charset="0"/>
            </a:endParaRP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51520" y="1270001"/>
            <a:ext cx="8784530" cy="5183335"/>
          </a:xfrm>
        </p:spPr>
        <p:txBody>
          <a:bodyPr/>
          <a:lstStyle/>
          <a:p>
            <a:pPr marL="114300" indent="0" algn="l" rtl="0">
              <a:buNone/>
              <a:defRPr/>
            </a:pPr>
            <a:r>
              <a:rPr lang="tr" b="0" i="0" u="none" baseline="0" dirty="0"/>
              <a:t>Sorunun kapsamı</a:t>
            </a:r>
          </a:p>
          <a:p>
            <a:pPr marL="571500" indent="-457200" algn="l" rtl="0">
              <a:defRPr/>
            </a:pPr>
            <a:r>
              <a:rPr lang="tr" b="0" i="0" u="none" baseline="0" dirty="0"/>
              <a:t>2018</a:t>
            </a:r>
          </a:p>
          <a:p>
            <a:pPr marL="971550" lvl="1" indent="-457200" algn="l" rtl="0">
              <a:defRPr/>
            </a:pPr>
            <a:r>
              <a:rPr lang="tr" b="0" i="0" u="none" baseline="0" dirty="0"/>
              <a:t>En büyük iki DDOS saldırısında 'memcache' yazılımı kullanıldı</a:t>
            </a:r>
          </a:p>
          <a:p>
            <a:pPr marL="971550" lvl="1" indent="-457200" algn="l" rtl="0">
              <a:defRPr/>
            </a:pPr>
            <a:r>
              <a:rPr lang="tr" b="0" i="0" u="none" baseline="0" dirty="0"/>
              <a:t>GitHub'da (çevrim içi geliştirici platformu) ayrı bir şekilde 1,35 ve 1,7 terabayt/saniye hızında saldırılar başlatıldı</a:t>
            </a:r>
          </a:p>
          <a:p>
            <a:pPr marL="514350" lvl="1" indent="0" algn="l" rtl="0">
              <a:buNone/>
              <a:defRPr/>
            </a:pPr>
            <a:r>
              <a:rPr lang="tr" sz="2400" b="0" i="0" u="none" baseline="0" dirty="0"/>
              <a:t>		(Bağlam - 2017'de Facebook dakikada 0,35 TB veri çekiyordu!)</a:t>
            </a:r>
          </a:p>
          <a:p>
            <a:pPr marL="571500" indent="-457200" algn="l" rtl="0">
              <a:defRPr/>
            </a:pPr>
            <a:r>
              <a:rPr lang="tr" b="0" i="0" u="none" baseline="0" dirty="0"/>
              <a:t>2019</a:t>
            </a:r>
          </a:p>
          <a:p>
            <a:pPr marL="971550" lvl="1" indent="-457200" algn="l" rtl="0">
              <a:defRPr/>
            </a:pPr>
            <a:r>
              <a:rPr lang="tr" b="0" i="0" u="none" baseline="0" dirty="0"/>
              <a:t>Bir DDoS koruma sistemi saniyede 580 milyon paket azalttı</a:t>
            </a:r>
          </a:p>
          <a:p>
            <a:pPr marL="971550" lvl="1" indent="-457200" algn="l" rtl="0">
              <a:defRPr/>
            </a:pPr>
            <a:r>
              <a:rPr lang="tr" b="0" i="0" u="none" baseline="0" dirty="0"/>
              <a:t>GitHub saldırısının </a:t>
            </a:r>
            <a:r>
              <a:rPr lang="tr" b="1" i="0" u="none" baseline="0" dirty="0">
                <a:solidFill>
                  <a:srgbClr val="FF0000"/>
                </a:solidFill>
              </a:rPr>
              <a:t>4 katı</a:t>
            </a:r>
          </a:p>
        </p:txBody>
      </p:sp>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rtl="0">
              <a:defRPr/>
            </a:pPr>
            <a:r>
              <a:rPr lang="tr" sz="1200" b="1" i="0" u="none" baseline="0">
                <a:solidFill>
                  <a:srgbClr val="FFFFFF"/>
                </a:solidFill>
                <a:latin typeface="Verdana" charset="0"/>
                <a:cs typeface="Verdana" charset="0"/>
              </a:rPr>
              <a:t>www.coe.int/cybercrime</a:t>
            </a:r>
            <a:endParaRPr lang="tr" sz="1200" dirty="0"/>
          </a:p>
        </p:txBody>
      </p:sp>
    </p:spTree>
    <p:extLst>
      <p:ext uri="{BB962C8B-B14F-4D97-AF65-F5344CB8AC3E}">
        <p14:creationId xmlns:p14="http://schemas.microsoft.com/office/powerpoint/2010/main" val="21139687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5" end="5"/>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6" end="6"/>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177924" y="190500"/>
            <a:ext cx="7858126"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3200" b="0" i="0" u="none" baseline="0">
                <a:solidFill>
                  <a:schemeClr val="bg1"/>
                </a:solidFill>
                <a:latin typeface="Verdana" charset="0"/>
                <a:cs typeface="Verdana" charset="0"/>
              </a:rPr>
              <a:t>Kritik Altyapılara Yönelik Saldırılar</a:t>
            </a:r>
            <a:endParaRPr lang="tr" sz="2000" dirty="0">
              <a:solidFill>
                <a:schemeClr val="bg1"/>
              </a:solidFill>
              <a:latin typeface="Verdana" charset="0"/>
              <a:cs typeface="Verdana" charset="0"/>
            </a:endParaRP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51520" y="1270001"/>
            <a:ext cx="8784530" cy="5183335"/>
          </a:xfrm>
        </p:spPr>
        <p:txBody>
          <a:bodyPr/>
          <a:lstStyle/>
          <a:p>
            <a:pPr marL="0" indent="0" algn="l" rtl="0">
              <a:buNone/>
            </a:pPr>
            <a:r>
              <a:rPr lang="tr" b="0" i="0" u="none" baseline="0"/>
              <a:t>Bir veya daha fazla kritik altyapının dahili işlevlerini bozan veya çökerten saldırılar</a:t>
            </a:r>
          </a:p>
          <a:p>
            <a:pPr lvl="1" algn="l" rtl="0"/>
            <a:r>
              <a:rPr lang="tr" b="0" i="0" u="none" baseline="0"/>
              <a:t>Önceki istismar yazılımlarıyla (DDoS vb.) örtüşür</a:t>
            </a:r>
          </a:p>
          <a:p>
            <a:pPr lvl="1" algn="l" rtl="0"/>
            <a:r>
              <a:rPr lang="tr" b="0" i="0" u="none" baseline="0"/>
              <a:t>Enerji, ulaşım, su, sağlık vb.</a:t>
            </a:r>
          </a:p>
          <a:p>
            <a:pPr lvl="1" algn="l" rtl="0"/>
            <a:endParaRPr lang="tr" dirty="0"/>
          </a:p>
          <a:p>
            <a:pPr marL="57150" indent="0" algn="l" rtl="0">
              <a:buNone/>
            </a:pPr>
            <a:r>
              <a:rPr lang="tr" b="0" i="0" u="none" baseline="0"/>
              <a:t>Kim?</a:t>
            </a:r>
          </a:p>
          <a:p>
            <a:pPr lvl="1" algn="l" rtl="0"/>
            <a:r>
              <a:rPr lang="tr" b="0" i="0" u="none" baseline="0"/>
              <a:t>Ulus devletler</a:t>
            </a:r>
          </a:p>
          <a:p>
            <a:pPr lvl="1" algn="l" rtl="0"/>
            <a:r>
              <a:rPr lang="tr" b="0" i="0" u="none" baseline="0"/>
              <a:t>Çaylak korsanlar</a:t>
            </a:r>
          </a:p>
          <a:p>
            <a:pPr lvl="2" algn="l" rtl="0"/>
            <a:r>
              <a:rPr lang="tr" b="0" i="0" u="none" baseline="0"/>
              <a:t>'Bir Hizmet Olarak Suçun' kullanılabilirliği, siber suç işlemek için gereken yöntemin satın alınması</a:t>
            </a:r>
            <a:endParaRPr lang="tr" dirty="0"/>
          </a:p>
        </p:txBody>
      </p:sp>
      <p:pic>
        <p:nvPicPr>
          <p:cNvPr id="1026" name="Picture 2" descr="National Infrastructure Tower">
            <a:extLst>
              <a:ext uri="{FF2B5EF4-FFF2-40B4-BE49-F238E27FC236}">
                <a16:creationId xmlns:a16="http://schemas.microsoft.com/office/drawing/2014/main" id="{5D744812-0D86-4666-AEFD-96A3D0537BEE}"/>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588224" y="2924944"/>
            <a:ext cx="2447826" cy="2447826"/>
          </a:xfrm>
          <a:prstGeom prst="rect">
            <a:avLst/>
          </a:prstGeom>
          <a:noFill/>
          <a:extLst>
            <a:ext uri="{909E8E84-426E-40DD-AFC4-6F175D3DCCD1}">
              <a14:hiddenFill xmlns:a14="http://schemas.microsoft.com/office/drawing/2010/main">
                <a:solidFill>
                  <a:srgbClr val="FFFFFF"/>
                </a:solidFill>
              </a14:hiddenFill>
            </a:ext>
          </a:extLst>
        </p:spPr>
      </p:pic>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rtl="0">
              <a:defRPr/>
            </a:pPr>
            <a:r>
              <a:rPr lang="tr" sz="1200" b="1" i="0" u="none" baseline="0">
                <a:solidFill>
                  <a:srgbClr val="FFFFFF"/>
                </a:solidFill>
                <a:latin typeface="Verdana" charset="0"/>
                <a:cs typeface="Verdana" charset="0"/>
              </a:rPr>
              <a:t>www.coe.int/cybercrime</a:t>
            </a:r>
            <a:endParaRPr lang="tr" sz="1200" dirty="0"/>
          </a:p>
        </p:txBody>
      </p:sp>
    </p:spTree>
    <p:extLst>
      <p:ext uri="{BB962C8B-B14F-4D97-AF65-F5344CB8AC3E}">
        <p14:creationId xmlns:p14="http://schemas.microsoft.com/office/powerpoint/2010/main" val="20670877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4" end="4"/>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5" end="5"/>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
                                            <p:txEl>
                                              <p:pRg st="6" end="6"/>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177924" y="190500"/>
            <a:ext cx="7858126"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3200" b="0" i="0" u="none" baseline="0">
                <a:solidFill>
                  <a:schemeClr val="bg1"/>
                </a:solidFill>
                <a:latin typeface="Verdana" charset="0"/>
                <a:cs typeface="Verdana" charset="0"/>
              </a:rPr>
              <a:t>Kritik Altyapılara Yönelik Saldırılar</a:t>
            </a:r>
            <a:endParaRPr lang="tr" sz="2000" dirty="0">
              <a:solidFill>
                <a:schemeClr val="bg1"/>
              </a:solidFill>
              <a:latin typeface="Verdana" charset="0"/>
              <a:cs typeface="Verdana" charset="0"/>
            </a:endParaRPr>
          </a:p>
        </p:txBody>
      </p:sp>
      <p:sp>
        <p:nvSpPr>
          <p:cNvPr id="8" name="TextBox 7">
            <a:extLst>
              <a:ext uri="{FF2B5EF4-FFF2-40B4-BE49-F238E27FC236}">
                <a16:creationId xmlns:a16="http://schemas.microsoft.com/office/drawing/2014/main" id="{BCC343E1-AD9B-453A-AADD-50968F3F1460}"/>
              </a:ext>
            </a:extLst>
          </p:cNvPr>
          <p:cNvSpPr txBox="1"/>
          <p:nvPr/>
        </p:nvSpPr>
        <p:spPr>
          <a:xfrm>
            <a:off x="6965667" y="1136877"/>
            <a:ext cx="2070829" cy="3416320"/>
          </a:xfrm>
          <a:prstGeom prst="rect">
            <a:avLst/>
          </a:prstGeom>
          <a:solidFill>
            <a:schemeClr val="tx1">
              <a:lumMod val="65000"/>
              <a:lumOff val="35000"/>
            </a:schemeClr>
          </a:solidFill>
        </p:spPr>
        <p:txBody>
          <a:bodyPr wrap="square" rtlCol="0">
            <a:spAutoFit/>
          </a:bodyPr>
          <a:lstStyle/>
          <a:p>
            <a:pPr algn="ctr" rtl="0"/>
            <a:r>
              <a:rPr lang="tr" sz="2400" b="0" i="0" u="none" baseline="0">
                <a:solidFill>
                  <a:schemeClr val="bg1"/>
                </a:solidFill>
                <a:latin typeface="+mj-lt"/>
              </a:rPr>
              <a:t>Büyük Ölçekli Sınır Ötesi Siber Güvenlik Olayları ve Krizlerine Eşgüdümlü Müdahaleye İlişkin AB Planı</a:t>
            </a:r>
          </a:p>
        </p:txBody>
      </p:sp>
      <p:pic>
        <p:nvPicPr>
          <p:cNvPr id="5" name="Picture 4">
            <a:extLst>
              <a:ext uri="{FF2B5EF4-FFF2-40B4-BE49-F238E27FC236}">
                <a16:creationId xmlns:a16="http://schemas.microsoft.com/office/drawing/2014/main" id="{F4D9BA63-50A2-4FFB-B6F6-C6B4C98FFDAE}"/>
              </a:ext>
            </a:extLst>
          </p:cNvPr>
          <p:cNvPicPr>
            <a:picLocks noChangeAspect="1"/>
          </p:cNvPicPr>
          <p:nvPr/>
        </p:nvPicPr>
        <p:blipFill>
          <a:blip r:embed="rId4" cstate="print"/>
          <a:stretch>
            <a:fillRect/>
          </a:stretch>
        </p:blipFill>
        <p:spPr>
          <a:xfrm>
            <a:off x="2100262" y="1414115"/>
            <a:ext cx="4943475" cy="4867275"/>
          </a:xfrm>
          <a:prstGeom prst="rect">
            <a:avLst/>
          </a:prstGeom>
        </p:spPr>
      </p:pic>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rtl="0">
              <a:defRPr/>
            </a:pPr>
            <a:r>
              <a:rPr lang="tr" sz="1200" b="1" i="0" u="none" baseline="0">
                <a:solidFill>
                  <a:srgbClr val="FFFFFF"/>
                </a:solidFill>
                <a:latin typeface="Verdana" charset="0"/>
                <a:cs typeface="Verdana" charset="0"/>
              </a:rPr>
              <a:t>www.coe.int/cybercrime</a:t>
            </a:r>
            <a:endParaRPr lang="tr" sz="1200" dirty="0"/>
          </a:p>
        </p:txBody>
      </p:sp>
      <p:sp>
        <p:nvSpPr>
          <p:cNvPr id="2" name="Metin kutusu 1"/>
          <p:cNvSpPr txBox="1"/>
          <p:nvPr/>
        </p:nvSpPr>
        <p:spPr>
          <a:xfrm>
            <a:off x="3347863" y="2060848"/>
            <a:ext cx="1224135" cy="646331"/>
          </a:xfrm>
          <a:prstGeom prst="rect">
            <a:avLst/>
          </a:prstGeom>
          <a:solidFill>
            <a:schemeClr val="bg1">
              <a:lumMod val="85000"/>
            </a:schemeClr>
          </a:solidFill>
        </p:spPr>
        <p:txBody>
          <a:bodyPr wrap="square" rtlCol="0">
            <a:spAutoFit/>
          </a:bodyPr>
          <a:lstStyle/>
          <a:p>
            <a:r>
              <a:rPr lang="tr-TR" sz="1200" dirty="0"/>
              <a:t>Önemli bir siber saldırının erken tespiti</a:t>
            </a:r>
          </a:p>
        </p:txBody>
      </p:sp>
      <p:sp>
        <p:nvSpPr>
          <p:cNvPr id="13" name="Metin kutusu 12"/>
          <p:cNvSpPr txBox="1"/>
          <p:nvPr/>
        </p:nvSpPr>
        <p:spPr>
          <a:xfrm>
            <a:off x="4782950" y="2204936"/>
            <a:ext cx="1193205" cy="461665"/>
          </a:xfrm>
          <a:prstGeom prst="rect">
            <a:avLst/>
          </a:prstGeom>
          <a:solidFill>
            <a:schemeClr val="bg1">
              <a:lumMod val="85000"/>
            </a:schemeClr>
          </a:solidFill>
        </p:spPr>
        <p:txBody>
          <a:bodyPr wrap="square" rtlCol="0">
            <a:spAutoFit/>
          </a:bodyPr>
          <a:lstStyle/>
          <a:p>
            <a:r>
              <a:rPr lang="tr-TR" sz="1200" dirty="0"/>
              <a:t>Tehdit sınıflandırma</a:t>
            </a:r>
          </a:p>
        </p:txBody>
      </p:sp>
      <p:sp>
        <p:nvSpPr>
          <p:cNvPr id="14" name="Metin kutusu 13"/>
          <p:cNvSpPr txBox="1"/>
          <p:nvPr/>
        </p:nvSpPr>
        <p:spPr>
          <a:xfrm>
            <a:off x="2437207" y="3068960"/>
            <a:ext cx="1126682" cy="646331"/>
          </a:xfrm>
          <a:prstGeom prst="rect">
            <a:avLst/>
          </a:prstGeom>
          <a:solidFill>
            <a:schemeClr val="bg1">
              <a:lumMod val="85000"/>
            </a:schemeClr>
          </a:solidFill>
        </p:spPr>
        <p:txBody>
          <a:bodyPr wrap="square" rtlCol="0">
            <a:spAutoFit/>
          </a:bodyPr>
          <a:lstStyle/>
          <a:p>
            <a:r>
              <a:rPr lang="tr-TR" sz="1200" dirty="0"/>
              <a:t>Acil müdahale protokolün kapatılması</a:t>
            </a:r>
          </a:p>
        </p:txBody>
      </p:sp>
      <p:sp>
        <p:nvSpPr>
          <p:cNvPr id="15" name="Metin kutusu 14"/>
          <p:cNvSpPr txBox="1"/>
          <p:nvPr/>
        </p:nvSpPr>
        <p:spPr>
          <a:xfrm>
            <a:off x="5364088" y="3207565"/>
            <a:ext cx="1224135" cy="646331"/>
          </a:xfrm>
          <a:prstGeom prst="rect">
            <a:avLst/>
          </a:prstGeom>
          <a:solidFill>
            <a:schemeClr val="bg1">
              <a:lumMod val="85000"/>
            </a:schemeClr>
          </a:solidFill>
        </p:spPr>
        <p:txBody>
          <a:bodyPr wrap="square" rtlCol="0">
            <a:spAutoFit/>
          </a:bodyPr>
          <a:lstStyle/>
          <a:p>
            <a:r>
              <a:rPr lang="tr-TR" sz="1200" dirty="0"/>
              <a:t>Acil müdahale koordinasyon merkezi</a:t>
            </a:r>
          </a:p>
        </p:txBody>
      </p:sp>
      <p:sp>
        <p:nvSpPr>
          <p:cNvPr id="16" name="Metin kutusu 15"/>
          <p:cNvSpPr txBox="1"/>
          <p:nvPr/>
        </p:nvSpPr>
        <p:spPr>
          <a:xfrm>
            <a:off x="5106987" y="4676269"/>
            <a:ext cx="1224135" cy="461665"/>
          </a:xfrm>
          <a:prstGeom prst="rect">
            <a:avLst/>
          </a:prstGeom>
          <a:solidFill>
            <a:schemeClr val="bg1">
              <a:lumMod val="85000"/>
            </a:schemeClr>
          </a:solidFill>
        </p:spPr>
        <p:txBody>
          <a:bodyPr wrap="square" rtlCol="0">
            <a:spAutoFit/>
          </a:bodyPr>
          <a:lstStyle/>
          <a:p>
            <a:r>
              <a:rPr lang="tr-TR" sz="1200" dirty="0"/>
              <a:t>Erken uyarı bildirimi</a:t>
            </a:r>
          </a:p>
        </p:txBody>
      </p:sp>
      <p:sp>
        <p:nvSpPr>
          <p:cNvPr id="17" name="Metin kutusu 16"/>
          <p:cNvSpPr txBox="1"/>
          <p:nvPr/>
        </p:nvSpPr>
        <p:spPr>
          <a:xfrm>
            <a:off x="4170882" y="5118173"/>
            <a:ext cx="1224135" cy="830997"/>
          </a:xfrm>
          <a:prstGeom prst="rect">
            <a:avLst/>
          </a:prstGeom>
          <a:solidFill>
            <a:schemeClr val="bg1">
              <a:lumMod val="85000"/>
            </a:schemeClr>
          </a:solidFill>
        </p:spPr>
        <p:txBody>
          <a:bodyPr wrap="square" rtlCol="0">
            <a:spAutoFit/>
          </a:bodyPr>
          <a:lstStyle/>
          <a:p>
            <a:r>
              <a:rPr lang="tr-TR" sz="1200" dirty="0"/>
              <a:t>Kolluk kuvvetlerinin </a:t>
            </a:r>
            <a:r>
              <a:rPr lang="tr-TR" sz="1200" dirty="0" err="1"/>
              <a:t>operasyonel</a:t>
            </a:r>
            <a:r>
              <a:rPr lang="tr-TR" sz="1200" dirty="0"/>
              <a:t> eylem planı</a:t>
            </a:r>
          </a:p>
        </p:txBody>
      </p:sp>
      <p:sp>
        <p:nvSpPr>
          <p:cNvPr id="18" name="Metin kutusu 17"/>
          <p:cNvSpPr txBox="1"/>
          <p:nvPr/>
        </p:nvSpPr>
        <p:spPr>
          <a:xfrm>
            <a:off x="2716681" y="4553197"/>
            <a:ext cx="1224135" cy="646331"/>
          </a:xfrm>
          <a:prstGeom prst="rect">
            <a:avLst/>
          </a:prstGeom>
          <a:solidFill>
            <a:schemeClr val="bg1">
              <a:lumMod val="85000"/>
            </a:schemeClr>
          </a:solidFill>
        </p:spPr>
        <p:txBody>
          <a:bodyPr wrap="square" rtlCol="0">
            <a:spAutoFit/>
          </a:bodyPr>
          <a:lstStyle/>
          <a:p>
            <a:r>
              <a:rPr lang="tr-TR" sz="1200" dirty="0"/>
              <a:t>Soruşturma ve çok katmanlı analiz</a:t>
            </a:r>
          </a:p>
        </p:txBody>
      </p:sp>
      <p:sp>
        <p:nvSpPr>
          <p:cNvPr id="19" name="Metin kutusu 18"/>
          <p:cNvSpPr txBox="1"/>
          <p:nvPr/>
        </p:nvSpPr>
        <p:spPr>
          <a:xfrm>
            <a:off x="3922470" y="3392125"/>
            <a:ext cx="1224135" cy="830997"/>
          </a:xfrm>
          <a:prstGeom prst="rect">
            <a:avLst/>
          </a:prstGeom>
          <a:solidFill>
            <a:schemeClr val="bg1">
              <a:lumMod val="85000"/>
            </a:schemeClr>
          </a:solidFill>
        </p:spPr>
        <p:txBody>
          <a:bodyPr wrap="square" rtlCol="0">
            <a:spAutoFit/>
          </a:bodyPr>
          <a:lstStyle/>
          <a:p>
            <a:pPr algn="ctr"/>
            <a:r>
              <a:rPr lang="tr-TR" sz="1200" dirty="0"/>
              <a:t>Açık kaynak istihbarat ve taktiksel koordinasyon</a:t>
            </a:r>
          </a:p>
        </p:txBody>
      </p:sp>
    </p:spTree>
    <p:extLst>
      <p:ext uri="{BB962C8B-B14F-4D97-AF65-F5344CB8AC3E}">
        <p14:creationId xmlns:p14="http://schemas.microsoft.com/office/powerpoint/2010/main" val="4086606313"/>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177924" y="190500"/>
            <a:ext cx="7858126"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3200" b="0" i="0" u="none" baseline="0">
                <a:solidFill>
                  <a:schemeClr val="bg1"/>
                </a:solidFill>
                <a:latin typeface="Verdana" charset="0"/>
                <a:cs typeface="Verdana" charset="0"/>
              </a:rPr>
              <a:t>Kritik Altyapılara Yönelik Saldırılar</a:t>
            </a:r>
            <a:endParaRPr lang="tr" sz="2000" dirty="0">
              <a:solidFill>
                <a:schemeClr val="bg1"/>
              </a:solidFill>
              <a:latin typeface="Verdana" charset="0"/>
              <a:cs typeface="Verdana" charset="0"/>
            </a:endParaRPr>
          </a:p>
        </p:txBody>
      </p:sp>
      <p:pic>
        <p:nvPicPr>
          <p:cNvPr id="7" name="Picture 6">
            <a:extLst>
              <a:ext uri="{FF2B5EF4-FFF2-40B4-BE49-F238E27FC236}">
                <a16:creationId xmlns:a16="http://schemas.microsoft.com/office/drawing/2014/main" id="{2912D98C-0E2A-42AC-A5A6-41965990473B}"/>
              </a:ext>
            </a:extLst>
          </p:cNvPr>
          <p:cNvPicPr>
            <a:picLocks noChangeAspect="1"/>
          </p:cNvPicPr>
          <p:nvPr/>
        </p:nvPicPr>
        <p:blipFill>
          <a:blip r:embed="rId4" cstate="print"/>
          <a:stretch>
            <a:fillRect/>
          </a:stretch>
        </p:blipFill>
        <p:spPr>
          <a:xfrm>
            <a:off x="179512" y="1230293"/>
            <a:ext cx="4016475" cy="4070915"/>
          </a:xfrm>
          <a:prstGeom prst="rect">
            <a:avLst/>
          </a:prstGeom>
          <a:ln>
            <a:solidFill>
              <a:schemeClr val="accent1"/>
            </a:solidFill>
          </a:ln>
        </p:spPr>
      </p:pic>
      <p:pic>
        <p:nvPicPr>
          <p:cNvPr id="2050" name="Picture 2" descr="Windows PCs vulnerable to Stuxnet attack - five years after patch -  ExtremeTech">
            <a:extLst>
              <a:ext uri="{FF2B5EF4-FFF2-40B4-BE49-F238E27FC236}">
                <a16:creationId xmlns:a16="http://schemas.microsoft.com/office/drawing/2014/main" id="{3353F4C9-1DA7-4030-8FB3-034519940A5F}"/>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666871" y="1484209"/>
            <a:ext cx="4264149" cy="2744105"/>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a:extLst>
              <a:ext uri="{FF2B5EF4-FFF2-40B4-BE49-F238E27FC236}">
                <a16:creationId xmlns:a16="http://schemas.microsoft.com/office/drawing/2014/main" id="{8354287C-3138-4A58-A598-81456FF36654}"/>
              </a:ext>
            </a:extLst>
          </p:cNvPr>
          <p:cNvSpPr txBox="1"/>
          <p:nvPr/>
        </p:nvSpPr>
        <p:spPr>
          <a:xfrm>
            <a:off x="2483768" y="3070303"/>
            <a:ext cx="2183103" cy="3046988"/>
          </a:xfrm>
          <a:prstGeom prst="rect">
            <a:avLst/>
          </a:prstGeom>
          <a:solidFill>
            <a:srgbClr val="BDD8F3"/>
          </a:solidFill>
        </p:spPr>
        <p:txBody>
          <a:bodyPr wrap="square" rtlCol="0">
            <a:spAutoFit/>
          </a:bodyPr>
          <a:lstStyle/>
          <a:p>
            <a:pPr algn="ctr" rtl="0"/>
            <a:r>
              <a:rPr lang="tr" sz="2400" b="0" i="0" u="none" baseline="0" dirty="0">
                <a:solidFill>
                  <a:schemeClr val="tx1">
                    <a:lumMod val="65000"/>
                    <a:lumOff val="35000"/>
                  </a:schemeClr>
                </a:solidFill>
                <a:latin typeface="+mj-lt"/>
              </a:rPr>
              <a:t>LockerGoga adlı fidye yazılımı altyapının kapatılmasına neden oldu</a:t>
            </a:r>
          </a:p>
          <a:p>
            <a:pPr algn="ctr" rtl="0"/>
            <a:endParaRPr lang="tr" sz="2400" dirty="0">
              <a:solidFill>
                <a:schemeClr val="tx1">
                  <a:lumMod val="65000"/>
                  <a:lumOff val="35000"/>
                </a:schemeClr>
              </a:solidFill>
              <a:latin typeface="+mj-lt"/>
            </a:endParaRPr>
          </a:p>
          <a:p>
            <a:pPr algn="ctr" rtl="0"/>
            <a:r>
              <a:rPr lang="tr" sz="2400" b="0" i="0" u="none" baseline="0" dirty="0">
                <a:solidFill>
                  <a:schemeClr val="tx1">
                    <a:lumMod val="65000"/>
                    <a:lumOff val="35000"/>
                  </a:schemeClr>
                </a:solidFill>
                <a:latin typeface="+mj-lt"/>
              </a:rPr>
              <a:t>Tahmini maliyet 35 milyon EUR</a:t>
            </a:r>
          </a:p>
        </p:txBody>
      </p:sp>
      <p:sp>
        <p:nvSpPr>
          <p:cNvPr id="4" name="Rectangle: Rounded Corners 3">
            <a:extLst>
              <a:ext uri="{FF2B5EF4-FFF2-40B4-BE49-F238E27FC236}">
                <a16:creationId xmlns:a16="http://schemas.microsoft.com/office/drawing/2014/main" id="{7FC3758D-799B-441B-8988-C23E49F0FDE3}"/>
              </a:ext>
            </a:extLst>
          </p:cNvPr>
          <p:cNvSpPr/>
          <p:nvPr/>
        </p:nvSpPr>
        <p:spPr>
          <a:xfrm>
            <a:off x="177282" y="3645024"/>
            <a:ext cx="4018705" cy="648072"/>
          </a:xfrm>
          <a:prstGeom prst="roundRect">
            <a:avLst/>
          </a:prstGeom>
          <a:solidFill>
            <a:srgbClr val="FFFF99">
              <a:alpha val="16863"/>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tr"/>
          </a:p>
        </p:txBody>
      </p:sp>
      <p:pic>
        <p:nvPicPr>
          <p:cNvPr id="2052" name="Picture 4" descr="Stuxnet: The smart person's guide - TechRepublic">
            <a:extLst>
              <a:ext uri="{FF2B5EF4-FFF2-40B4-BE49-F238E27FC236}">
                <a16:creationId xmlns:a16="http://schemas.microsoft.com/office/drawing/2014/main" id="{3764B981-A803-40B0-93D7-C40477AAC53E}"/>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5370195" y="4344467"/>
            <a:ext cx="2857500" cy="1600200"/>
          </a:xfrm>
          <a:prstGeom prst="rect">
            <a:avLst/>
          </a:prstGeom>
          <a:noFill/>
          <a:extLst>
            <a:ext uri="{909E8E84-426E-40DD-AFC4-6F175D3DCCD1}">
              <a14:hiddenFill xmlns:a14="http://schemas.microsoft.com/office/drawing/2010/main">
                <a:solidFill>
                  <a:srgbClr val="FFFFFF"/>
                </a:solidFill>
              </a14:hiddenFill>
            </a:ext>
          </a:extLst>
        </p:spPr>
      </p:pic>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rtl="0">
              <a:defRPr/>
            </a:pPr>
            <a:r>
              <a:rPr lang="tr" sz="1200" b="1" i="0" u="none" baseline="0">
                <a:solidFill>
                  <a:srgbClr val="FFFFFF"/>
                </a:solidFill>
                <a:latin typeface="Verdana" charset="0"/>
                <a:cs typeface="Verdana" charset="0"/>
              </a:rPr>
              <a:t>www.coe.int/cybercrime</a:t>
            </a:r>
            <a:endParaRPr lang="tr" sz="1200" dirty="0"/>
          </a:p>
        </p:txBody>
      </p:sp>
    </p:spTree>
    <p:extLst>
      <p:ext uri="{BB962C8B-B14F-4D97-AF65-F5344CB8AC3E}">
        <p14:creationId xmlns:p14="http://schemas.microsoft.com/office/powerpoint/2010/main" val="8015095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177924" y="190500"/>
            <a:ext cx="7858126"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3200" b="0" i="0" u="none" baseline="0">
                <a:solidFill>
                  <a:schemeClr val="bg1"/>
                </a:solidFill>
                <a:latin typeface="Verdana" charset="0"/>
                <a:cs typeface="Verdana" charset="0"/>
              </a:rPr>
              <a:t>İnternet Sitesi Tahrifatı</a:t>
            </a:r>
            <a:endParaRPr lang="tr" sz="2000" dirty="0">
              <a:solidFill>
                <a:schemeClr val="bg1"/>
              </a:solidFill>
              <a:latin typeface="Verdana" charset="0"/>
              <a:cs typeface="Verdana" charset="0"/>
            </a:endParaRP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51520" y="1270001"/>
            <a:ext cx="8784530" cy="5183335"/>
          </a:xfrm>
        </p:spPr>
        <p:txBody>
          <a:bodyPr/>
          <a:lstStyle/>
          <a:p>
            <a:pPr marL="0" indent="0" algn="l" rtl="0">
              <a:buNone/>
            </a:pPr>
            <a:r>
              <a:rPr lang="tr" b="0" i="0" u="none" baseline="0"/>
              <a:t>Bir İnternet sitesi veya sayfasının görünümünü değiştiren saldırılardır.</a:t>
            </a:r>
          </a:p>
          <a:p>
            <a:pPr lvl="1" algn="l" rtl="0"/>
            <a:r>
              <a:rPr lang="tr" b="0" i="0" u="none" baseline="0"/>
              <a:t>Tipik olarak sistem kırıcılarla gerçekleştirilir</a:t>
            </a:r>
          </a:p>
          <a:p>
            <a:pPr lvl="1" algn="l" rtl="0"/>
            <a:r>
              <a:rPr lang="tr" b="0" i="0" u="none" baseline="0"/>
              <a:t>Bir İnternet sunucusuna yasa dışı olarak girilir</a:t>
            </a:r>
          </a:p>
          <a:p>
            <a:pPr lvl="1" algn="l" rtl="0"/>
            <a:r>
              <a:rPr lang="tr" b="0" i="0" u="none" baseline="0"/>
              <a:t>Barındırılan İnternet sitesi saldırganın kendi İnternet sitesi ile değiştirilir</a:t>
            </a:r>
          </a:p>
          <a:p>
            <a:pPr marL="0" indent="0" algn="l" rtl="0">
              <a:buNone/>
            </a:pPr>
            <a:r>
              <a:rPr lang="tr" b="0" i="0" u="none" baseline="0"/>
              <a:t>Neden?</a:t>
            </a:r>
          </a:p>
          <a:p>
            <a:pPr lvl="1" algn="l" rtl="0"/>
            <a:r>
              <a:rPr lang="tr" b="0" i="0" u="none" baseline="0"/>
              <a:t>Siyasi/ideolojik nedenler</a:t>
            </a:r>
          </a:p>
          <a:p>
            <a:pPr lvl="1" algn="l" rtl="0"/>
            <a:r>
              <a:rPr lang="tr" b="0" i="0" u="none" baseline="0"/>
              <a:t>Kötü niyetli</a:t>
            </a:r>
          </a:p>
          <a:p>
            <a:pPr lvl="1" algn="l" rtl="0"/>
            <a:r>
              <a:rPr lang="tr" b="0" i="0" u="none" baseline="0"/>
              <a:t>Parasal</a:t>
            </a:r>
          </a:p>
        </p:txBody>
      </p:sp>
      <p:pic>
        <p:nvPicPr>
          <p:cNvPr id="2050" name="Picture 2" descr="SPUZ : WikiLeaks defaced">
            <a:extLst>
              <a:ext uri="{FF2B5EF4-FFF2-40B4-BE49-F238E27FC236}">
                <a16:creationId xmlns:a16="http://schemas.microsoft.com/office/drawing/2014/main" id="{E030045C-FAD7-4A73-8ADA-7123AE468BBC}"/>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450808" y="4077072"/>
            <a:ext cx="3473645" cy="1899046"/>
          </a:xfrm>
          <a:prstGeom prst="rect">
            <a:avLst/>
          </a:prstGeom>
          <a:noFill/>
          <a:extLst>
            <a:ext uri="{909E8E84-426E-40DD-AFC4-6F175D3DCCD1}">
              <a14:hiddenFill xmlns:a14="http://schemas.microsoft.com/office/drawing/2010/main">
                <a:solidFill>
                  <a:srgbClr val="FFFFFF"/>
                </a:solidFill>
              </a14:hiddenFill>
            </a:ext>
          </a:extLst>
        </p:spPr>
      </p:pic>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rtl="0">
              <a:defRPr/>
            </a:pPr>
            <a:r>
              <a:rPr lang="tr" sz="1200" b="1" i="0" u="none" baseline="0">
                <a:solidFill>
                  <a:srgbClr val="FFFFFF"/>
                </a:solidFill>
                <a:latin typeface="Verdana" charset="0"/>
                <a:cs typeface="Verdana" charset="0"/>
              </a:rPr>
              <a:t>www.coe.int/cybercrime</a:t>
            </a:r>
            <a:endParaRPr lang="tr" sz="1200" dirty="0"/>
          </a:p>
        </p:txBody>
      </p:sp>
    </p:spTree>
    <p:extLst>
      <p:ext uri="{BB962C8B-B14F-4D97-AF65-F5344CB8AC3E}">
        <p14:creationId xmlns:p14="http://schemas.microsoft.com/office/powerpoint/2010/main" val="19336326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4" end="4"/>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5" end="5"/>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
                                            <p:txEl>
                                              <p:pRg st="6" end="6"/>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177924" y="190500"/>
            <a:ext cx="7858126"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3200" b="0" i="0" u="none" baseline="0">
                <a:solidFill>
                  <a:schemeClr val="bg1"/>
                </a:solidFill>
                <a:latin typeface="Verdana" charset="0"/>
                <a:cs typeface="Verdana" charset="0"/>
              </a:rPr>
              <a:t>Siber ortama bağlı suçlar – gelecek</a:t>
            </a: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51520" y="1270001"/>
            <a:ext cx="8784530" cy="5183335"/>
          </a:xfrm>
        </p:spPr>
        <p:txBody>
          <a:bodyPr/>
          <a:lstStyle/>
          <a:p>
            <a:pPr marL="57150" indent="0" algn="l" rtl="0">
              <a:buNone/>
            </a:pPr>
            <a:r>
              <a:rPr lang="tr" b="0" i="0" u="none" baseline="0" dirty="0"/>
              <a:t>Mevcut saldırılar henüz saldırılmamış mağdurlara yönelebilir</a:t>
            </a:r>
          </a:p>
          <a:p>
            <a:pPr lvl="1" algn="l" rtl="0"/>
            <a:r>
              <a:rPr lang="tr" b="0" i="0" u="none" baseline="0" dirty="0"/>
              <a:t>Veri merkezleri ve yedekleme sunucularına fidye yazılımlarıyla saldırılar</a:t>
            </a:r>
          </a:p>
          <a:p>
            <a:pPr lvl="1" algn="l" rtl="0"/>
            <a:r>
              <a:rPr lang="tr" b="0" i="0" u="none" baseline="0" dirty="0"/>
              <a:t>Truva atları gibi mevcut saldırı araçları gelişecek</a:t>
            </a:r>
          </a:p>
          <a:p>
            <a:pPr lvl="2" algn="l" rtl="0"/>
            <a:r>
              <a:rPr lang="tr" b="0" i="0" u="none" baseline="0" dirty="0"/>
              <a:t>Kendiliğinden yayılan solucanlarla mı?</a:t>
            </a:r>
          </a:p>
          <a:p>
            <a:pPr lvl="1" algn="l" rtl="0"/>
            <a:r>
              <a:rPr lang="tr" b="0" i="0" u="none" baseline="0" dirty="0"/>
              <a:t>Önceden var olan teknolojilerde önceden var olan güvenlik açıklarından kaynaklanan yeni tehditler</a:t>
            </a:r>
          </a:p>
          <a:p>
            <a:pPr lvl="1" algn="l" rtl="0"/>
            <a:r>
              <a:rPr lang="tr" b="0" i="0" u="none" baseline="0" dirty="0"/>
              <a:t>Daha fazla şirketin bilişim hizmetlerini dış kaynaklardan satın almasıyla tedarik zinciri saldırıları</a:t>
            </a:r>
          </a:p>
          <a:p>
            <a:pPr lvl="1" algn="l" rtl="0"/>
            <a:endParaRPr lang="tr" dirty="0"/>
          </a:p>
        </p:txBody>
      </p:sp>
      <p:pic>
        <p:nvPicPr>
          <p:cNvPr id="4098" name="Picture 2" descr="A Crystal Ball for HPC - HPCwire">
            <a:extLst>
              <a:ext uri="{FF2B5EF4-FFF2-40B4-BE49-F238E27FC236}">
                <a16:creationId xmlns:a16="http://schemas.microsoft.com/office/drawing/2014/main" id="{DD6338CA-007F-447B-8624-869A32570D2F}"/>
              </a:ext>
            </a:extLst>
          </p:cNvPr>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8264" t="5482" r="11412" b="9534"/>
          <a:stretch/>
        </p:blipFill>
        <p:spPr bwMode="auto">
          <a:xfrm>
            <a:off x="6958311" y="5065401"/>
            <a:ext cx="1966712" cy="1387935"/>
          </a:xfrm>
          <a:prstGeom prst="rect">
            <a:avLst/>
          </a:prstGeom>
          <a:noFill/>
          <a:extLst>
            <a:ext uri="{909E8E84-426E-40DD-AFC4-6F175D3DCCD1}">
              <a14:hiddenFill xmlns:a14="http://schemas.microsoft.com/office/drawing/2010/main">
                <a:solidFill>
                  <a:srgbClr val="FFFFFF"/>
                </a:solidFill>
              </a14:hiddenFill>
            </a:ext>
          </a:extLst>
        </p:spPr>
      </p:pic>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rtl="0">
              <a:defRPr/>
            </a:pPr>
            <a:r>
              <a:rPr lang="tr" sz="1200" b="1" i="0" u="none" baseline="0">
                <a:solidFill>
                  <a:srgbClr val="FFFFFF"/>
                </a:solidFill>
                <a:latin typeface="Verdana" charset="0"/>
                <a:cs typeface="Verdana" charset="0"/>
              </a:rPr>
              <a:t>www.coe.int/cybercrime</a:t>
            </a:r>
            <a:endParaRPr lang="tr" sz="1200" dirty="0"/>
          </a:p>
        </p:txBody>
      </p:sp>
    </p:spTree>
    <p:extLst>
      <p:ext uri="{BB962C8B-B14F-4D97-AF65-F5344CB8AC3E}">
        <p14:creationId xmlns:p14="http://schemas.microsoft.com/office/powerpoint/2010/main" val="89325206"/>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177924" y="190500"/>
            <a:ext cx="7858126"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3200" b="0" i="0" u="none" baseline="0">
                <a:solidFill>
                  <a:schemeClr val="bg1"/>
                </a:solidFill>
                <a:latin typeface="Verdana" charset="0"/>
                <a:cs typeface="Verdana" charset="0"/>
              </a:rPr>
              <a:t>Siber ortama bağlı suçlar – gelecek</a:t>
            </a: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51520" y="1270001"/>
            <a:ext cx="8784530" cy="5183335"/>
          </a:xfrm>
        </p:spPr>
        <p:txBody>
          <a:bodyPr/>
          <a:lstStyle/>
          <a:p>
            <a:pPr marL="57150" indent="0" algn="l" rtl="0">
              <a:buNone/>
            </a:pPr>
            <a:r>
              <a:rPr lang="tr" b="0" i="0" u="none" baseline="0"/>
              <a:t>Mevcut saldırılar henüz saldırılmamış mağdurlara yönelebilir</a:t>
            </a:r>
          </a:p>
          <a:p>
            <a:pPr lvl="1" algn="l" rtl="0"/>
            <a:r>
              <a:rPr lang="tr" b="0" i="0" u="none" baseline="0"/>
              <a:t>Bulut saldırıları: Birçok müşterinin verilerini depolayan bir şirket, mali çıkar amaçlı suçlular için değerli bir hedef haline gelir.</a:t>
            </a:r>
          </a:p>
          <a:p>
            <a:pPr lvl="1" algn="l" rtl="0"/>
            <a:r>
              <a:rPr lang="tr" b="0" i="0" u="none" baseline="0"/>
              <a:t>Para transferleri gerçekleştirilen bankacılık uygulamalarına saldırı</a:t>
            </a:r>
          </a:p>
          <a:p>
            <a:pPr lvl="1" algn="l" rtl="0"/>
            <a:r>
              <a:rPr lang="tr" b="0" i="0" u="none" baseline="0"/>
              <a:t>Resmi para birimleri yerine kripto para birimlerinin ve büyük kripto para birimi varlıklarının hedef alınması</a:t>
            </a:r>
          </a:p>
          <a:p>
            <a:pPr lvl="1" algn="l" rtl="0"/>
            <a:r>
              <a:rPr lang="tr" b="0" i="0" u="none" baseline="0"/>
              <a:t>DNS saldırıları – yeniden yönlendirme ve kandırma</a:t>
            </a:r>
          </a:p>
        </p:txBody>
      </p:sp>
      <p:pic>
        <p:nvPicPr>
          <p:cNvPr id="3" name="Picture 2" descr="A Crystal Ball for HPC - HPCwire">
            <a:extLst>
              <a:ext uri="{FF2B5EF4-FFF2-40B4-BE49-F238E27FC236}">
                <a16:creationId xmlns:a16="http://schemas.microsoft.com/office/drawing/2014/main" id="{DC8C860C-D6D4-48DE-B53E-662FAE4C8D38}"/>
              </a:ext>
            </a:extLst>
          </p:cNvPr>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8264" t="5482" r="11412" b="9534"/>
          <a:stretch/>
        </p:blipFill>
        <p:spPr bwMode="auto">
          <a:xfrm>
            <a:off x="6958311" y="5065401"/>
            <a:ext cx="1966712" cy="1387935"/>
          </a:xfrm>
          <a:prstGeom prst="rect">
            <a:avLst/>
          </a:prstGeom>
          <a:noFill/>
          <a:extLst>
            <a:ext uri="{909E8E84-426E-40DD-AFC4-6F175D3DCCD1}">
              <a14:hiddenFill xmlns:a14="http://schemas.microsoft.com/office/drawing/2010/main">
                <a:solidFill>
                  <a:srgbClr val="FFFFFF"/>
                </a:solidFill>
              </a14:hiddenFill>
            </a:ext>
          </a:extLst>
        </p:spPr>
      </p:pic>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rtl="0">
              <a:defRPr/>
            </a:pPr>
            <a:r>
              <a:rPr lang="tr" sz="1200" b="1" i="0" u="none" baseline="0">
                <a:solidFill>
                  <a:srgbClr val="FFFFFF"/>
                </a:solidFill>
                <a:latin typeface="Verdana" charset="0"/>
                <a:cs typeface="Verdana" charset="0"/>
              </a:rPr>
              <a:t>www.coe.int/cybercrime</a:t>
            </a:r>
            <a:endParaRPr lang="tr" sz="1200" dirty="0"/>
          </a:p>
        </p:txBody>
      </p:sp>
    </p:spTree>
    <p:extLst>
      <p:ext uri="{BB962C8B-B14F-4D97-AF65-F5344CB8AC3E}">
        <p14:creationId xmlns:p14="http://schemas.microsoft.com/office/powerpoint/2010/main" val="86568286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3200" b="0" i="0" u="none" baseline="0">
                <a:solidFill>
                  <a:schemeClr val="bg1"/>
                </a:solidFill>
                <a:latin typeface="Verdana" charset="0"/>
                <a:cs typeface="Verdana" charset="0"/>
              </a:rPr>
              <a:t>Dünyanın dijital görünümü </a:t>
            </a:r>
            <a:endParaRPr lang="tr" sz="2000" dirty="0">
              <a:solidFill>
                <a:schemeClr val="bg1"/>
              </a:solidFill>
              <a:latin typeface="Verdana" charset="0"/>
              <a:cs typeface="Verdana" charset="0"/>
            </a:endParaRPr>
          </a:p>
        </p:txBody>
      </p:sp>
      <p:pic>
        <p:nvPicPr>
          <p:cNvPr id="3" name="Content Placeholder 2">
            <a:extLst>
              <a:ext uri="{FF2B5EF4-FFF2-40B4-BE49-F238E27FC236}">
                <a16:creationId xmlns:a16="http://schemas.microsoft.com/office/drawing/2014/main" id="{B958BF59-CEC5-4B63-AD92-D273FB237FAA}"/>
              </a:ext>
            </a:extLst>
          </p:cNvPr>
          <p:cNvPicPr>
            <a:picLocks noGrp="1" noChangeAspect="1"/>
          </p:cNvPicPr>
          <p:nvPr>
            <p:ph idx="1"/>
          </p:nvPr>
        </p:nvPicPr>
        <p:blipFill>
          <a:blip r:embed="rId4" cstate="print"/>
          <a:stretch>
            <a:fillRect/>
          </a:stretch>
        </p:blipFill>
        <p:spPr>
          <a:xfrm>
            <a:off x="548922" y="1600200"/>
            <a:ext cx="8046156" cy="4525963"/>
          </a:xfrm>
          <a:prstGeom prst="rect">
            <a:avLst/>
          </a:prstGeom>
        </p:spPr>
      </p:pic>
      <p:sp>
        <p:nvSpPr>
          <p:cNvPr id="5" name="Rectangle 3">
            <a:extLst>
              <a:ext uri="{FF2B5EF4-FFF2-40B4-BE49-F238E27FC236}">
                <a16:creationId xmlns:a16="http://schemas.microsoft.com/office/drawing/2014/main" id="{DD080C1D-F3C9-4F4F-9EA2-708A72782F5B}"/>
              </a:ext>
            </a:extLst>
          </p:cNvPr>
          <p:cNvSpPr>
            <a:spLocks noChangeArrowheads="1"/>
          </p:cNvSpPr>
          <p:nvPr/>
        </p:nvSpPr>
        <p:spPr bwMode="auto">
          <a:xfrm>
            <a:off x="1951496" y="6271972"/>
            <a:ext cx="7192292"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l" rtl="0"/>
            <a:r>
              <a:rPr lang="tr" sz="1600" b="1" i="0" u="none" baseline="0">
                <a:solidFill>
                  <a:srgbClr val="2F618F"/>
                </a:solidFill>
              </a:rPr>
              <a:t>https://wearesocial.com/uk/blog/2020/04/digital-around-the-world-in-april-2020</a:t>
            </a:r>
          </a:p>
        </p:txBody>
      </p:sp>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rtl="0">
              <a:defRPr/>
            </a:pPr>
            <a:r>
              <a:rPr lang="tr" sz="1200" b="1" i="0" u="none" baseline="0">
                <a:solidFill>
                  <a:srgbClr val="FFFFFF"/>
                </a:solidFill>
                <a:latin typeface="Verdana" charset="0"/>
                <a:cs typeface="Verdana" charset="0"/>
              </a:rPr>
              <a:t>www.coe.int/cybercrime</a:t>
            </a:r>
            <a:endParaRPr lang="tr" sz="1200" dirty="0"/>
          </a:p>
        </p:txBody>
      </p:sp>
      <p:sp>
        <p:nvSpPr>
          <p:cNvPr id="13" name="Metin kutusu 12"/>
          <p:cNvSpPr txBox="1"/>
          <p:nvPr/>
        </p:nvSpPr>
        <p:spPr>
          <a:xfrm>
            <a:off x="1475656" y="1772816"/>
            <a:ext cx="6994928" cy="553998"/>
          </a:xfrm>
          <a:prstGeom prst="rect">
            <a:avLst/>
          </a:prstGeom>
          <a:solidFill>
            <a:schemeClr val="tx1"/>
          </a:solidFill>
        </p:spPr>
        <p:txBody>
          <a:bodyPr wrap="square" rtlCol="0">
            <a:spAutoFit/>
          </a:bodyPr>
          <a:lstStyle/>
          <a:p>
            <a:r>
              <a:rPr lang="tr-TR" dirty="0">
                <a:solidFill>
                  <a:srgbClr val="FFC000"/>
                </a:solidFill>
              </a:rPr>
              <a:t>DÜNYADA SOSYAL MEDYA KULLANIMI</a:t>
            </a:r>
          </a:p>
          <a:p>
            <a:r>
              <a:rPr lang="tr-TR" sz="1200" dirty="0">
                <a:solidFill>
                  <a:schemeClr val="bg1"/>
                </a:solidFill>
              </a:rPr>
              <a:t>HER ÜLKE VEYA BÖLGEDE BAŞLICA SOSYAL MEDYA PLATFORMLARININ AYLIK AKTİF KULLANICI SAYISINA GÖRE</a:t>
            </a:r>
          </a:p>
        </p:txBody>
      </p:sp>
      <p:sp>
        <p:nvSpPr>
          <p:cNvPr id="4" name="Metin kutusu 3"/>
          <p:cNvSpPr txBox="1"/>
          <p:nvPr/>
        </p:nvSpPr>
        <p:spPr>
          <a:xfrm>
            <a:off x="1043608" y="2636912"/>
            <a:ext cx="1152128" cy="461665"/>
          </a:xfrm>
          <a:prstGeom prst="rect">
            <a:avLst/>
          </a:prstGeom>
          <a:solidFill>
            <a:schemeClr val="tx1"/>
          </a:solidFill>
        </p:spPr>
        <p:txBody>
          <a:bodyPr wrap="square" rtlCol="0">
            <a:spAutoFit/>
          </a:bodyPr>
          <a:lstStyle/>
          <a:p>
            <a:pPr algn="ctr"/>
            <a:r>
              <a:rPr lang="tr-TR" sz="800" dirty="0">
                <a:solidFill>
                  <a:schemeClr val="bg1"/>
                </a:solidFill>
              </a:rPr>
              <a:t>AKTİF SOSYAL MEDYA KULLANICILARININ TOPLAM SAYISI</a:t>
            </a:r>
          </a:p>
        </p:txBody>
      </p:sp>
      <p:sp>
        <p:nvSpPr>
          <p:cNvPr id="14" name="Metin kutusu 13"/>
          <p:cNvSpPr txBox="1"/>
          <p:nvPr/>
        </p:nvSpPr>
        <p:spPr>
          <a:xfrm>
            <a:off x="2483768" y="2673992"/>
            <a:ext cx="1296144" cy="584775"/>
          </a:xfrm>
          <a:prstGeom prst="rect">
            <a:avLst/>
          </a:prstGeom>
          <a:solidFill>
            <a:schemeClr val="tx1"/>
          </a:solidFill>
        </p:spPr>
        <p:txBody>
          <a:bodyPr wrap="square" rtlCol="0">
            <a:spAutoFit/>
          </a:bodyPr>
          <a:lstStyle/>
          <a:p>
            <a:pPr algn="ctr"/>
            <a:r>
              <a:rPr lang="tr-TR" sz="800" dirty="0">
                <a:solidFill>
                  <a:schemeClr val="bg1"/>
                </a:solidFill>
              </a:rPr>
              <a:t>SOSYAL MEDYA PENETRASYONU (KULLANICI/TOPLAM NÜFUS)</a:t>
            </a:r>
          </a:p>
        </p:txBody>
      </p:sp>
      <p:sp>
        <p:nvSpPr>
          <p:cNvPr id="15" name="Metin kutusu 14"/>
          <p:cNvSpPr txBox="1"/>
          <p:nvPr/>
        </p:nvSpPr>
        <p:spPr>
          <a:xfrm>
            <a:off x="3999904" y="2711072"/>
            <a:ext cx="1152128" cy="461665"/>
          </a:xfrm>
          <a:prstGeom prst="rect">
            <a:avLst/>
          </a:prstGeom>
          <a:solidFill>
            <a:schemeClr val="tx1"/>
          </a:solidFill>
        </p:spPr>
        <p:txBody>
          <a:bodyPr wrap="square" rtlCol="0">
            <a:spAutoFit/>
          </a:bodyPr>
          <a:lstStyle/>
          <a:p>
            <a:pPr algn="ctr"/>
            <a:r>
              <a:rPr lang="tr-TR" sz="800" dirty="0">
                <a:solidFill>
                  <a:schemeClr val="bg1"/>
                </a:solidFill>
              </a:rPr>
              <a:t>TOPLAM SOSYAL MEDYA KULLANICI SAYISININ YILLIK ARTIŞI</a:t>
            </a:r>
          </a:p>
        </p:txBody>
      </p:sp>
      <p:sp>
        <p:nvSpPr>
          <p:cNvPr id="16" name="Metin kutusu 15"/>
          <p:cNvSpPr txBox="1"/>
          <p:nvPr/>
        </p:nvSpPr>
        <p:spPr>
          <a:xfrm>
            <a:off x="5247326" y="2636912"/>
            <a:ext cx="1556922" cy="461665"/>
          </a:xfrm>
          <a:prstGeom prst="rect">
            <a:avLst/>
          </a:prstGeom>
          <a:solidFill>
            <a:schemeClr val="tx1"/>
          </a:solidFill>
        </p:spPr>
        <p:txBody>
          <a:bodyPr wrap="square" rtlCol="0">
            <a:spAutoFit/>
          </a:bodyPr>
          <a:lstStyle/>
          <a:p>
            <a:pPr algn="ctr"/>
            <a:r>
              <a:rPr lang="tr-TR" sz="800" dirty="0">
                <a:solidFill>
                  <a:schemeClr val="bg1"/>
                </a:solidFill>
              </a:rPr>
              <a:t>CEP TELEFONUYLA SOSYAL MEDYAYA ERİŞEN TOPLAM KULLANICI SAYISI</a:t>
            </a:r>
          </a:p>
        </p:txBody>
      </p:sp>
      <p:sp>
        <p:nvSpPr>
          <p:cNvPr id="17" name="Metin kutusu 16"/>
          <p:cNvSpPr txBox="1"/>
          <p:nvPr/>
        </p:nvSpPr>
        <p:spPr>
          <a:xfrm>
            <a:off x="6876256" y="2636912"/>
            <a:ext cx="1368152" cy="461665"/>
          </a:xfrm>
          <a:prstGeom prst="rect">
            <a:avLst/>
          </a:prstGeom>
          <a:solidFill>
            <a:schemeClr val="tx1"/>
          </a:solidFill>
        </p:spPr>
        <p:txBody>
          <a:bodyPr wrap="square" rtlCol="0">
            <a:spAutoFit/>
          </a:bodyPr>
          <a:lstStyle/>
          <a:p>
            <a:pPr algn="ctr"/>
            <a:r>
              <a:rPr lang="tr-TR" sz="800" dirty="0">
                <a:solidFill>
                  <a:schemeClr val="bg1"/>
                </a:solidFill>
              </a:rPr>
              <a:t>CEP TELEFONUYLA SOSYAL MEDYAYA ERİŞEN TOPLAM KULLANICI ORANI</a:t>
            </a:r>
          </a:p>
        </p:txBody>
      </p:sp>
    </p:spTree>
    <p:extLst>
      <p:ext uri="{BB962C8B-B14F-4D97-AF65-F5344CB8AC3E}">
        <p14:creationId xmlns:p14="http://schemas.microsoft.com/office/powerpoint/2010/main" val="681887800"/>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BA244C-489D-417D-B8AB-CB954192CB36}"/>
              </a:ext>
            </a:extLst>
          </p:cNvPr>
          <p:cNvSpPr>
            <a:spLocks noGrp="1"/>
          </p:cNvSpPr>
          <p:nvPr>
            <p:ph type="title"/>
          </p:nvPr>
        </p:nvSpPr>
        <p:spPr/>
        <p:txBody>
          <a:bodyPr/>
          <a:lstStyle/>
          <a:p>
            <a:pPr algn="l" rtl="0"/>
            <a:r>
              <a:rPr lang="tr" b="1" i="0" u="none" baseline="0" dirty="0">
                <a:solidFill>
                  <a:schemeClr val="tx2">
                    <a:lumMod val="60000"/>
                    <a:lumOff val="40000"/>
                  </a:schemeClr>
                </a:solidFill>
              </a:rPr>
              <a:t>ÇocuklarIn cİnsel İstİsmarI</a:t>
            </a:r>
          </a:p>
        </p:txBody>
      </p:sp>
      <p:pic>
        <p:nvPicPr>
          <p:cNvPr id="10" name="Picture 4">
            <a:extLst>
              <a:ext uri="{FF2B5EF4-FFF2-40B4-BE49-F238E27FC236}">
                <a16:creationId xmlns:a16="http://schemas.microsoft.com/office/drawing/2014/main" id="{9E352179-95DE-4E37-9014-C7512F18C08A}"/>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 name="Rectangle 7">
            <a:extLst>
              <a:ext uri="{FF2B5EF4-FFF2-40B4-BE49-F238E27FC236}">
                <a16:creationId xmlns:a16="http://schemas.microsoft.com/office/drawing/2014/main" id="{F9CBCD3B-0D81-4EEF-9F9F-DB3E28FFD393}"/>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a:p>
        </p:txBody>
      </p:sp>
      <p:sp>
        <p:nvSpPr>
          <p:cNvPr id="6" name="Rectangle 5">
            <a:extLst>
              <a:ext uri="{FF2B5EF4-FFF2-40B4-BE49-F238E27FC236}">
                <a16:creationId xmlns:a16="http://schemas.microsoft.com/office/drawing/2014/main" id="{74DFE25A-050F-4914-B2E8-65E908C83E53}"/>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rtl="0">
              <a:defRPr/>
            </a:pPr>
            <a:r>
              <a:rPr lang="tr" sz="1200" b="1" i="0" u="none" baseline="0">
                <a:solidFill>
                  <a:srgbClr val="FFFFFF"/>
                </a:solidFill>
                <a:latin typeface="Verdana" charset="0"/>
                <a:cs typeface="Verdana" charset="0"/>
              </a:rPr>
              <a:t>www.coe.int/cybercrime</a:t>
            </a:r>
            <a:endParaRPr lang="tr" sz="1200" dirty="0"/>
          </a:p>
        </p:txBody>
      </p:sp>
      <p:sp>
        <p:nvSpPr>
          <p:cNvPr id="5" name="Rectangle 11">
            <a:extLst>
              <a:ext uri="{FF2B5EF4-FFF2-40B4-BE49-F238E27FC236}">
                <a16:creationId xmlns:a16="http://schemas.microsoft.com/office/drawing/2014/main" id="{C48A7903-DBE1-43BD-905E-55DB247564CB}"/>
              </a:ext>
            </a:extLst>
          </p:cNvPr>
          <p:cNvSpPr>
            <a:spLocks noChangeArrowheads="1"/>
          </p:cNvSpPr>
          <p:nvPr/>
        </p:nvSpPr>
        <p:spPr bwMode="auto">
          <a:xfrm>
            <a:off x="7938" y="6597650"/>
            <a:ext cx="913606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l" rtl="0"/>
            <a:r>
              <a:rPr lang="tr" sz="1200" b="1" i="0" u="none" baseline="0">
                <a:solidFill>
                  <a:srgbClr val="FFFFFF"/>
                </a:solidFill>
                <a:latin typeface="Verdana" charset="0"/>
                <a:cs typeface="Verdana" charset="0"/>
              </a:rPr>
              <a:t>www.coe.int/cybercrime</a:t>
            </a:r>
            <a:r>
              <a:rPr lang="tr" sz="1200" b="0" i="0" u="none" baseline="0">
                <a:solidFill>
                  <a:srgbClr val="FFFFFF"/>
                </a:solidFill>
                <a:latin typeface="Verdana" charset="0"/>
                <a:cs typeface="Verdana" charset="0"/>
              </a:rPr>
              <a:t>						</a:t>
            </a:r>
            <a:r>
              <a:rPr lang="tr" sz="1200" b="1" i="0" u="none" baseline="0">
                <a:solidFill>
                  <a:srgbClr val="FFFFFF"/>
                </a:solidFill>
                <a:latin typeface="Verdana" charset="0"/>
                <a:cs typeface="Verdana" charset="0"/>
              </a:rPr>
              <a:t>                        - </a:t>
            </a:r>
            <a:fld id="{F50FF694-912A-834E-AD45-B984C7BF2CE4}" type="slidenum">
              <a:rPr sz="1200" b="1">
                <a:solidFill>
                  <a:srgbClr val="FFFFFF"/>
                </a:solidFill>
                <a:latin typeface="Verdana" charset="0"/>
                <a:cs typeface="Verdana" charset="0"/>
              </a:rPr>
              <a:pPr algn="l" rtl="0"/>
              <a:t>70</a:t>
            </a:fld>
            <a:r>
              <a:rPr lang="tr" sz="1200" b="1" i="0" u="none" baseline="0">
                <a:solidFill>
                  <a:srgbClr val="FFFFFF"/>
                </a:solidFill>
                <a:latin typeface="Verdana" charset="0"/>
                <a:cs typeface="Verdana" charset="0"/>
              </a:rPr>
              <a:t> -</a:t>
            </a:r>
          </a:p>
        </p:txBody>
      </p:sp>
    </p:spTree>
    <p:extLst>
      <p:ext uri="{BB962C8B-B14F-4D97-AF65-F5344CB8AC3E}">
        <p14:creationId xmlns:p14="http://schemas.microsoft.com/office/powerpoint/2010/main" val="387505268"/>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177924" y="190500"/>
            <a:ext cx="785812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2800" b="0" i="0" u="none" baseline="0">
                <a:solidFill>
                  <a:schemeClr val="bg1"/>
                </a:solidFill>
                <a:latin typeface="Verdana" charset="0"/>
                <a:cs typeface="Verdana" charset="0"/>
              </a:rPr>
              <a:t>Çocukların İnternette cinsel istismarı</a:t>
            </a: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51520" y="1270001"/>
            <a:ext cx="8784530" cy="5183335"/>
          </a:xfrm>
        </p:spPr>
        <p:txBody>
          <a:bodyPr/>
          <a:lstStyle/>
          <a:p>
            <a:pPr marL="57150" indent="0" algn="l" rtl="0">
              <a:buNone/>
            </a:pPr>
            <a:r>
              <a:rPr lang="tr" b="1" i="0" u="none" baseline="0">
                <a:solidFill>
                  <a:srgbClr val="0070C0"/>
                </a:solidFill>
              </a:rPr>
              <a:t>Çocukların İnternette Cinsel İstismarı ve Sömürüsü</a:t>
            </a:r>
          </a:p>
          <a:p>
            <a:pPr lvl="1" algn="l" rtl="0"/>
            <a:r>
              <a:rPr lang="tr" b="0" i="0" u="none" baseline="0"/>
              <a:t>Video ve görüntülerin çekilmesi ve dağıtılması</a:t>
            </a:r>
          </a:p>
          <a:p>
            <a:pPr marL="1314450" lvl="4" indent="-342900" algn="l" rtl="0"/>
            <a:r>
              <a:rPr lang="tr" sz="2800" b="0" i="0" u="none" baseline="0"/>
              <a:t>Çocuk Cinsel Sömürü Materyali (ÇCSM)</a:t>
            </a:r>
          </a:p>
          <a:p>
            <a:pPr marL="1314450" lvl="4" indent="-342900" algn="l" rtl="0"/>
            <a:r>
              <a:rPr lang="tr" sz="2800" b="0" i="0" u="none" baseline="0"/>
              <a:t>Çocuk Cinsel İstismar Materyali (ÇCİM)</a:t>
            </a:r>
          </a:p>
          <a:p>
            <a:pPr lvl="1" algn="l" rtl="0"/>
            <a:r>
              <a:rPr lang="tr" b="0" i="0" u="none" baseline="0"/>
              <a:t>Çevrim içi kandırma</a:t>
            </a:r>
          </a:p>
          <a:p>
            <a:pPr lvl="1" algn="l" rtl="0"/>
            <a:r>
              <a:rPr lang="tr" b="0" i="0" u="none" baseline="0"/>
              <a:t>Kendi Kendine Oluşturulan Müstehcen Materyal (KKOMM)</a:t>
            </a:r>
          </a:p>
        </p:txBody>
      </p:sp>
      <p:pic>
        <p:nvPicPr>
          <p:cNvPr id="5122" name="Picture 2" descr="Are Internet Giants Failing to Tackle Child Abuse Images Online? |  SecureTeen Parenting Products">
            <a:extLst>
              <a:ext uri="{FF2B5EF4-FFF2-40B4-BE49-F238E27FC236}">
                <a16:creationId xmlns:a16="http://schemas.microsoft.com/office/drawing/2014/main" id="{15620DE9-D04B-4B9B-8B92-05A6A21540A8}"/>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732240" y="4987649"/>
            <a:ext cx="2303810" cy="1533081"/>
          </a:xfrm>
          <a:prstGeom prst="rect">
            <a:avLst/>
          </a:prstGeom>
          <a:noFill/>
          <a:extLst>
            <a:ext uri="{909E8E84-426E-40DD-AFC4-6F175D3DCCD1}">
              <a14:hiddenFill xmlns:a14="http://schemas.microsoft.com/office/drawing/2010/main">
                <a:solidFill>
                  <a:srgbClr val="FFFFFF"/>
                </a:solidFill>
              </a14:hiddenFill>
            </a:ext>
          </a:extLst>
        </p:spPr>
      </p:pic>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rtl="0">
              <a:defRPr/>
            </a:pPr>
            <a:r>
              <a:rPr lang="tr" sz="1200" b="1" i="0" u="none" baseline="0">
                <a:solidFill>
                  <a:srgbClr val="FFFFFF"/>
                </a:solidFill>
                <a:latin typeface="Verdana" charset="0"/>
                <a:cs typeface="Verdana" charset="0"/>
              </a:rPr>
              <a:t>www.coe.int/cybercrime</a:t>
            </a:r>
            <a:endParaRPr lang="tr" sz="1200" dirty="0"/>
          </a:p>
        </p:txBody>
      </p:sp>
    </p:spTree>
    <p:extLst>
      <p:ext uri="{BB962C8B-B14F-4D97-AF65-F5344CB8AC3E}">
        <p14:creationId xmlns:p14="http://schemas.microsoft.com/office/powerpoint/2010/main" val="1700526692"/>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177924" y="190500"/>
            <a:ext cx="785812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2800" b="0" i="0" u="none" baseline="0">
                <a:solidFill>
                  <a:schemeClr val="bg1"/>
                </a:solidFill>
                <a:latin typeface="Verdana" charset="0"/>
                <a:cs typeface="Verdana" charset="0"/>
              </a:rPr>
              <a:t>Çevrim içi dağıtım</a:t>
            </a: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51520" y="1270001"/>
            <a:ext cx="8784530" cy="5183335"/>
          </a:xfrm>
        </p:spPr>
        <p:txBody>
          <a:bodyPr/>
          <a:lstStyle/>
          <a:p>
            <a:pPr marL="57150" indent="0" algn="l" rtl="0">
              <a:buNone/>
            </a:pPr>
            <a:r>
              <a:rPr lang="tr" sz="2600" b="0" i="0" u="none" baseline="0" dirty="0"/>
              <a:t>Çocuk cinsel sömürü materyalleri artıyor</a:t>
            </a:r>
          </a:p>
          <a:p>
            <a:pPr lvl="1" algn="l" rtl="0"/>
            <a:r>
              <a:rPr lang="tr" sz="2600" b="0" i="0" u="none" baseline="0" dirty="0"/>
              <a:t>Devamlı mağduriyet</a:t>
            </a:r>
          </a:p>
          <a:p>
            <a:pPr lvl="1" algn="l" rtl="0"/>
            <a:r>
              <a:rPr lang="tr" sz="2600" b="0" i="0" u="none" baseline="0" dirty="0"/>
              <a:t>Sektördeki rakamlar rekor seviyelere ulaştı</a:t>
            </a:r>
          </a:p>
          <a:p>
            <a:pPr lvl="2" algn="l" rtl="0"/>
            <a:r>
              <a:rPr lang="tr" sz="2600" b="0" i="0" u="none" baseline="0" dirty="0"/>
              <a:t>Kolluk kuvvetlerinin başa çıkmakta yaşadığı zorluklar</a:t>
            </a:r>
          </a:p>
          <a:p>
            <a:pPr lvl="1" algn="l" rtl="0"/>
            <a:r>
              <a:rPr lang="tr" sz="2600" b="0" i="0" u="none" baseline="0" dirty="0"/>
              <a:t>Çoğunluğu görüntü barındırma sitelerinde tespit ediliyor</a:t>
            </a:r>
          </a:p>
          <a:p>
            <a:pPr lvl="1" algn="l" rtl="0"/>
            <a:r>
              <a:rPr lang="tr" sz="2600" b="0" i="0" u="none" baseline="0" dirty="0"/>
              <a:t>Eşler arası (P2P) platformlarda da mevcut</a:t>
            </a:r>
          </a:p>
          <a:p>
            <a:pPr lvl="1" algn="l" rtl="0"/>
            <a:r>
              <a:rPr lang="tr" sz="2600" b="0" i="0" u="none" baseline="0" dirty="0"/>
              <a:t>Karanlık ağdaki özel bülten panoları artıyor</a:t>
            </a:r>
          </a:p>
          <a:p>
            <a:pPr lvl="1" algn="l" rtl="0"/>
            <a:r>
              <a:rPr lang="tr" sz="2600" b="0" i="0" u="none" baseline="0" dirty="0"/>
              <a:t>Sosyal medya </a:t>
            </a:r>
          </a:p>
          <a:p>
            <a:pPr lvl="1" algn="l" rtl="0"/>
            <a:r>
              <a:rPr lang="tr" sz="2600" b="0" i="0" u="none" baseline="0" dirty="0"/>
              <a:t>Şifremele kullanımı</a:t>
            </a:r>
          </a:p>
          <a:p>
            <a:pPr lvl="1" algn="l" rtl="0"/>
            <a:r>
              <a:rPr lang="tr" sz="2600" b="0" i="0" u="none" baseline="0" dirty="0"/>
              <a:t>VPN ve TOR</a:t>
            </a:r>
          </a:p>
        </p:txBody>
      </p:sp>
      <p:pic>
        <p:nvPicPr>
          <p:cNvPr id="5122" name="Picture 2" descr="Are Internet Giants Failing to Tackle Child Abuse Images Online? |  SecureTeen Parenting Products">
            <a:extLst>
              <a:ext uri="{FF2B5EF4-FFF2-40B4-BE49-F238E27FC236}">
                <a16:creationId xmlns:a16="http://schemas.microsoft.com/office/drawing/2014/main" id="{15620DE9-D04B-4B9B-8B92-05A6A21540A8}"/>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660232" y="4939731"/>
            <a:ext cx="2375818" cy="1580999"/>
          </a:xfrm>
          <a:prstGeom prst="rect">
            <a:avLst/>
          </a:prstGeom>
          <a:noFill/>
          <a:extLst>
            <a:ext uri="{909E8E84-426E-40DD-AFC4-6F175D3DCCD1}">
              <a14:hiddenFill xmlns:a14="http://schemas.microsoft.com/office/drawing/2010/main">
                <a:solidFill>
                  <a:srgbClr val="FFFFFF"/>
                </a:solidFill>
              </a14:hiddenFill>
            </a:ext>
          </a:extLst>
        </p:spPr>
      </p:pic>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rtl="0">
              <a:defRPr/>
            </a:pPr>
            <a:r>
              <a:rPr lang="tr" sz="1200" b="1" i="0" u="none" baseline="0">
                <a:solidFill>
                  <a:srgbClr val="FFFFFF"/>
                </a:solidFill>
                <a:latin typeface="Verdana" charset="0"/>
                <a:cs typeface="Verdana" charset="0"/>
              </a:rPr>
              <a:t>www.coe.int/cybercrime</a:t>
            </a:r>
            <a:endParaRPr lang="tr" sz="1200" dirty="0"/>
          </a:p>
        </p:txBody>
      </p:sp>
    </p:spTree>
    <p:extLst>
      <p:ext uri="{BB962C8B-B14F-4D97-AF65-F5344CB8AC3E}">
        <p14:creationId xmlns:p14="http://schemas.microsoft.com/office/powerpoint/2010/main" val="2130342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5" end="5"/>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2">
                                            <p:txEl>
                                              <p:pRg st="7" end="7"/>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2">
                                            <p:txEl>
                                              <p:pRg st="8" end="8"/>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2">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177924" y="190500"/>
            <a:ext cx="785812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2800" b="0" i="0" u="none" baseline="0">
                <a:solidFill>
                  <a:schemeClr val="bg1"/>
                </a:solidFill>
                <a:latin typeface="Verdana" charset="0"/>
                <a:cs typeface="Verdana" charset="0"/>
              </a:rPr>
              <a:t>Cinsel sömürü amacıyla İnternette kandırma</a:t>
            </a: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51520" y="1270001"/>
            <a:ext cx="8784530" cy="5183335"/>
          </a:xfrm>
        </p:spPr>
        <p:txBody>
          <a:bodyPr/>
          <a:lstStyle/>
          <a:p>
            <a:pPr marL="57150" indent="0" algn="l" rtl="0">
              <a:buNone/>
            </a:pPr>
            <a:r>
              <a:rPr lang="tr" b="0" i="0" u="none" baseline="0" dirty="0"/>
              <a:t>Hala ciddi bir tehdit</a:t>
            </a:r>
          </a:p>
          <a:p>
            <a:pPr marL="914400" lvl="1" indent="-457200" algn="l" rtl="0"/>
            <a:r>
              <a:rPr lang="tr" b="0" i="0" u="none" baseline="0" dirty="0"/>
              <a:t>Reşit olmayan bireylerin sosyal medyada aktif olması çok sayıda potansiyel mağdur anlamına geliyor</a:t>
            </a:r>
          </a:p>
          <a:p>
            <a:pPr marL="914400" lvl="1" indent="-457200" algn="l" rtl="0"/>
            <a:r>
              <a:rPr lang="tr" b="0" i="0" u="none" baseline="0" dirty="0"/>
              <a:t>İnsanların artan farkındalığı umut verici</a:t>
            </a:r>
          </a:p>
          <a:p>
            <a:pPr marL="914400" lvl="1" indent="-457200" algn="l" rtl="0"/>
            <a:endParaRPr lang="tr" dirty="0"/>
          </a:p>
          <a:p>
            <a:pPr marL="914400" lvl="1" indent="-457200" algn="l" rtl="0"/>
            <a:r>
              <a:rPr lang="tr" b="0" i="0" u="none" baseline="0" dirty="0"/>
              <a:t>Genellikle sosyal medya ve oyun sitelerinde</a:t>
            </a:r>
          </a:p>
          <a:p>
            <a:pPr marL="914400" lvl="1" indent="-457200" algn="l" rtl="0"/>
            <a:r>
              <a:rPr lang="tr" b="0" i="0" u="none" baseline="0" dirty="0"/>
              <a:t>Sahte profil kullanarak irtibata geçerler</a:t>
            </a:r>
          </a:p>
          <a:p>
            <a:pPr marL="914400" lvl="1" indent="-457200" algn="l" rtl="0"/>
            <a:r>
              <a:rPr lang="tr" b="0" i="0" u="none" baseline="0" dirty="0"/>
              <a:t>Canlı video kullanılabilir</a:t>
            </a:r>
          </a:p>
          <a:p>
            <a:pPr marL="914400" lvl="1" indent="-457200" algn="l" rtl="0"/>
            <a:r>
              <a:rPr lang="tr" b="0" i="0" u="none" baseline="0" dirty="0"/>
              <a:t>İrtibata geçildikten sonra:</a:t>
            </a:r>
          </a:p>
          <a:p>
            <a:pPr marL="1314450" lvl="2" indent="-457200" algn="l" rtl="0"/>
            <a:r>
              <a:rPr lang="tr" b="0" i="0" u="none" baseline="0" dirty="0"/>
              <a:t>şifrelenmiş çevrim içi mesajlaşma programlarına geçiş</a:t>
            </a:r>
          </a:p>
        </p:txBody>
      </p:sp>
      <p:pic>
        <p:nvPicPr>
          <p:cNvPr id="5122" name="Picture 2" descr="Are Internet Giants Failing to Tackle Child Abuse Images Online? |  SecureTeen Parenting Products">
            <a:extLst>
              <a:ext uri="{FF2B5EF4-FFF2-40B4-BE49-F238E27FC236}">
                <a16:creationId xmlns:a16="http://schemas.microsoft.com/office/drawing/2014/main" id="{15620DE9-D04B-4B9B-8B92-05A6A21540A8}"/>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020272" y="4721307"/>
            <a:ext cx="1839547" cy="1224136"/>
          </a:xfrm>
          <a:prstGeom prst="rect">
            <a:avLst/>
          </a:prstGeom>
          <a:noFill/>
          <a:extLst>
            <a:ext uri="{909E8E84-426E-40DD-AFC4-6F175D3DCCD1}">
              <a14:hiddenFill xmlns:a14="http://schemas.microsoft.com/office/drawing/2010/main">
                <a:solidFill>
                  <a:srgbClr val="FFFFFF"/>
                </a:solidFill>
              </a14:hiddenFill>
            </a:ext>
          </a:extLst>
        </p:spPr>
      </p:pic>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rtl="0">
              <a:defRPr/>
            </a:pPr>
            <a:r>
              <a:rPr lang="tr" sz="1200" b="1" i="0" u="none" baseline="0">
                <a:solidFill>
                  <a:srgbClr val="FFFFFF"/>
                </a:solidFill>
                <a:latin typeface="Verdana" charset="0"/>
                <a:cs typeface="Verdana" charset="0"/>
              </a:rPr>
              <a:t>www.coe.int/cybercrime</a:t>
            </a:r>
            <a:endParaRPr lang="tr" sz="1200" dirty="0"/>
          </a:p>
        </p:txBody>
      </p:sp>
    </p:spTree>
    <p:extLst>
      <p:ext uri="{BB962C8B-B14F-4D97-AF65-F5344CB8AC3E}">
        <p14:creationId xmlns:p14="http://schemas.microsoft.com/office/powerpoint/2010/main" val="8301028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
                                            <p:txEl>
                                              <p:pRg st="7" end="7"/>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177924" y="190500"/>
            <a:ext cx="785812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2800" b="0" i="0" u="none" baseline="0">
                <a:solidFill>
                  <a:schemeClr val="bg1"/>
                </a:solidFill>
                <a:latin typeface="Verdana" charset="0"/>
                <a:cs typeface="Verdana" charset="0"/>
              </a:rPr>
              <a:t>Cinsel sömürü amacıyla İnternette kandırma</a:t>
            </a:r>
          </a:p>
        </p:txBody>
      </p:sp>
      <p:pic>
        <p:nvPicPr>
          <p:cNvPr id="5" name="Picture 4">
            <a:extLst>
              <a:ext uri="{FF2B5EF4-FFF2-40B4-BE49-F238E27FC236}">
                <a16:creationId xmlns:a16="http://schemas.microsoft.com/office/drawing/2014/main" id="{83A049E3-009F-4AB2-A147-B0D97DAC24CD}"/>
              </a:ext>
            </a:extLst>
          </p:cNvPr>
          <p:cNvPicPr>
            <a:picLocks noChangeAspect="1"/>
          </p:cNvPicPr>
          <p:nvPr/>
        </p:nvPicPr>
        <p:blipFill>
          <a:blip r:embed="rId4" cstate="print"/>
          <a:stretch>
            <a:fillRect/>
          </a:stretch>
        </p:blipFill>
        <p:spPr>
          <a:xfrm>
            <a:off x="323528" y="1270001"/>
            <a:ext cx="3858408" cy="5085184"/>
          </a:xfrm>
          <a:prstGeom prst="rect">
            <a:avLst/>
          </a:prstGeom>
          <a:ln>
            <a:solidFill>
              <a:schemeClr val="accent1"/>
            </a:solidFill>
          </a:ln>
        </p:spPr>
      </p:pic>
      <p:pic>
        <p:nvPicPr>
          <p:cNvPr id="7" name="Picture 6">
            <a:extLst>
              <a:ext uri="{FF2B5EF4-FFF2-40B4-BE49-F238E27FC236}">
                <a16:creationId xmlns:a16="http://schemas.microsoft.com/office/drawing/2014/main" id="{01AF08EA-51D9-4B26-AC93-09CCFD56F753}"/>
              </a:ext>
            </a:extLst>
          </p:cNvPr>
          <p:cNvPicPr>
            <a:picLocks noChangeAspect="1"/>
          </p:cNvPicPr>
          <p:nvPr/>
        </p:nvPicPr>
        <p:blipFill>
          <a:blip r:embed="rId5" cstate="print"/>
          <a:stretch>
            <a:fillRect/>
          </a:stretch>
        </p:blipFill>
        <p:spPr>
          <a:xfrm>
            <a:off x="4403880" y="2060847"/>
            <a:ext cx="4599576" cy="3653869"/>
          </a:xfrm>
          <a:prstGeom prst="rect">
            <a:avLst/>
          </a:prstGeom>
          <a:ln>
            <a:solidFill>
              <a:schemeClr val="accent1"/>
            </a:solidFill>
          </a:ln>
        </p:spPr>
      </p:pic>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rtl="0">
              <a:defRPr/>
            </a:pPr>
            <a:r>
              <a:rPr lang="tr" sz="1200" b="1" i="0" u="none" baseline="0">
                <a:solidFill>
                  <a:srgbClr val="FFFFFF"/>
                </a:solidFill>
                <a:latin typeface="Verdana" charset="0"/>
                <a:cs typeface="Verdana" charset="0"/>
              </a:rPr>
              <a:t>www.coe.int/cybercrime</a:t>
            </a:r>
            <a:endParaRPr lang="tr" sz="1200" dirty="0"/>
          </a:p>
        </p:txBody>
      </p:sp>
    </p:spTree>
    <p:extLst>
      <p:ext uri="{BB962C8B-B14F-4D97-AF65-F5344CB8AC3E}">
        <p14:creationId xmlns:p14="http://schemas.microsoft.com/office/powerpoint/2010/main" val="1570113419"/>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177924" y="190500"/>
            <a:ext cx="785812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2800" b="0" i="0" u="none" baseline="0">
                <a:solidFill>
                  <a:schemeClr val="bg1"/>
                </a:solidFill>
                <a:latin typeface="Verdana" charset="0"/>
                <a:cs typeface="Verdana" charset="0"/>
              </a:rPr>
              <a:t>Kendi kendine oluşturulan müstehcen materyal</a:t>
            </a: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51520" y="1270001"/>
            <a:ext cx="8784530" cy="5183335"/>
          </a:xfrm>
        </p:spPr>
        <p:txBody>
          <a:bodyPr/>
          <a:lstStyle/>
          <a:p>
            <a:pPr marL="57150" indent="0" algn="l" rtl="0">
              <a:buNone/>
            </a:pPr>
            <a:r>
              <a:rPr lang="tr" b="0" i="0" u="none" baseline="0"/>
              <a:t>Daha fazla gencin bu paylaşımları yapması nedeniyle sorun büyüyor</a:t>
            </a:r>
          </a:p>
          <a:p>
            <a:pPr marL="514350" indent="-457200" algn="l" rtl="0"/>
            <a:r>
              <a:rPr lang="tr" b="0" i="0" u="none" baseline="0"/>
              <a:t>Araç olarak akıllı telefonlar kullanılıyor</a:t>
            </a:r>
          </a:p>
          <a:p>
            <a:pPr marL="514350" indent="-457200" algn="l" rtl="0"/>
            <a:r>
              <a:rPr lang="tr" b="0" i="0" u="none" baseline="0"/>
              <a:t>Riske ilişkin düşük farkındalık düzeyi</a:t>
            </a:r>
          </a:p>
          <a:p>
            <a:pPr marL="914400" lvl="1" indent="-457200" algn="l" rtl="0"/>
            <a:r>
              <a:rPr lang="tr" b="0" i="0" u="none" baseline="0"/>
              <a:t>Yaşıtlarla gönüllü paylaşım </a:t>
            </a:r>
          </a:p>
          <a:p>
            <a:pPr marL="1314450" lvl="2" indent="-457200" algn="l" rtl="0"/>
            <a:r>
              <a:rPr lang="tr" b="0" i="0" u="none" baseline="0"/>
              <a:t>Ancak başkalarına yayılarak yeni materyaller için zorlama veya para sızdırmak için kullanılabilir</a:t>
            </a:r>
          </a:p>
          <a:p>
            <a:pPr marL="914400" lvl="1" indent="-457200" algn="l" rtl="0"/>
            <a:r>
              <a:rPr lang="tr" b="0" i="0" u="none" baseline="0"/>
              <a:t>Cinsel suçlular tarafından zorlanma ve para sızdırılması</a:t>
            </a:r>
            <a:endParaRPr lang="tr" dirty="0"/>
          </a:p>
        </p:txBody>
      </p:sp>
      <p:pic>
        <p:nvPicPr>
          <p:cNvPr id="5122" name="Picture 2" descr="Are Internet Giants Failing to Tackle Child Abuse Images Online? |  SecureTeen Parenting Products">
            <a:extLst>
              <a:ext uri="{FF2B5EF4-FFF2-40B4-BE49-F238E27FC236}">
                <a16:creationId xmlns:a16="http://schemas.microsoft.com/office/drawing/2014/main" id="{15620DE9-D04B-4B9B-8B92-05A6A21540A8}"/>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164288" y="5275157"/>
            <a:ext cx="1871762" cy="1245573"/>
          </a:xfrm>
          <a:prstGeom prst="rect">
            <a:avLst/>
          </a:prstGeom>
          <a:noFill/>
          <a:extLst>
            <a:ext uri="{909E8E84-426E-40DD-AFC4-6F175D3DCCD1}">
              <a14:hiddenFill xmlns:a14="http://schemas.microsoft.com/office/drawing/2010/main">
                <a:solidFill>
                  <a:srgbClr val="FFFFFF"/>
                </a:solidFill>
              </a14:hiddenFill>
            </a:ext>
          </a:extLst>
        </p:spPr>
      </p:pic>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rtl="0">
              <a:defRPr/>
            </a:pPr>
            <a:r>
              <a:rPr lang="tr" sz="1200" b="1" i="0" u="none" baseline="0">
                <a:solidFill>
                  <a:srgbClr val="FFFFFF"/>
                </a:solidFill>
                <a:latin typeface="Verdana" charset="0"/>
                <a:cs typeface="Verdana" charset="0"/>
              </a:rPr>
              <a:t>www.coe.int/cybercrime</a:t>
            </a:r>
            <a:endParaRPr lang="tr" sz="1200" dirty="0"/>
          </a:p>
        </p:txBody>
      </p:sp>
    </p:spTree>
    <p:extLst>
      <p:ext uri="{BB962C8B-B14F-4D97-AF65-F5344CB8AC3E}">
        <p14:creationId xmlns:p14="http://schemas.microsoft.com/office/powerpoint/2010/main" val="492797803"/>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177924" y="190500"/>
            <a:ext cx="785812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2800" b="0" i="0" u="none" baseline="0">
                <a:solidFill>
                  <a:schemeClr val="bg1"/>
                </a:solidFill>
                <a:latin typeface="Verdana" charset="0"/>
                <a:cs typeface="Verdana" charset="0"/>
              </a:rPr>
              <a:t>Cinsel zorlama ve uzaktan canlı istismar</a:t>
            </a: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51520" y="1124744"/>
            <a:ext cx="8784530" cy="5183335"/>
          </a:xfrm>
        </p:spPr>
        <p:txBody>
          <a:bodyPr/>
          <a:lstStyle/>
          <a:p>
            <a:pPr marL="57150" indent="0" algn="l" rtl="0">
              <a:buNone/>
            </a:pPr>
            <a:r>
              <a:rPr lang="tr" b="1" i="0" u="none" baseline="0" dirty="0">
                <a:solidFill>
                  <a:srgbClr val="0070C0"/>
                </a:solidFill>
              </a:rPr>
              <a:t>Yeni ÇCİM için cinsel zorlama ve baskı</a:t>
            </a:r>
          </a:p>
          <a:p>
            <a:pPr marL="914400" lvl="1" indent="-457200" algn="l" rtl="0"/>
            <a:r>
              <a:rPr lang="tr" b="0" i="0" u="none" baseline="0" dirty="0"/>
              <a:t>Genellikle para için değil koleksiyon için yapılır</a:t>
            </a:r>
          </a:p>
          <a:p>
            <a:pPr marL="914400" lvl="1" indent="-457200" algn="l" rtl="0"/>
            <a:r>
              <a:rPr lang="tr" b="0" i="0" u="none" baseline="0" dirty="0"/>
              <a:t>Yeni materyal almak için mevcut olanlarla tehdit</a:t>
            </a:r>
          </a:p>
          <a:p>
            <a:pPr marL="914400" lvl="1" indent="-457200" algn="l" rtl="0"/>
            <a:r>
              <a:rPr lang="tr" b="0" i="0" u="none" baseline="0" dirty="0"/>
              <a:t>Veya zorlamak için İnternetteki konuşmalar kullanılır</a:t>
            </a:r>
          </a:p>
          <a:p>
            <a:pPr marL="914400" lvl="1" indent="-457200" algn="l" rtl="0"/>
            <a:r>
              <a:rPr lang="tr" b="0" i="0" u="none" baseline="0" dirty="0"/>
              <a:t>Mağdur için önemli bir travma </a:t>
            </a:r>
          </a:p>
          <a:p>
            <a:pPr marL="57150" indent="0" algn="l" rtl="0">
              <a:buNone/>
            </a:pPr>
            <a:r>
              <a:rPr lang="tr" b="1" i="0" u="none" baseline="0" dirty="0">
                <a:solidFill>
                  <a:srgbClr val="0070C0"/>
                </a:solidFill>
              </a:rPr>
              <a:t>Uzaktan Canlı Çocuk İstismarı</a:t>
            </a:r>
          </a:p>
          <a:p>
            <a:pPr marL="914400" lvl="1" indent="-457200" algn="l" rtl="0"/>
            <a:r>
              <a:rPr lang="tr" b="0" i="0" u="none" baseline="0" dirty="0"/>
              <a:t>Suçlular mali kazanç elde etmeye çalışır</a:t>
            </a:r>
          </a:p>
          <a:p>
            <a:pPr marL="914400" lvl="1" indent="-457200" algn="l" rtl="0"/>
            <a:r>
              <a:rPr lang="tr" b="0" i="0" u="none" baseline="0" dirty="0"/>
              <a:t>Artan İnternet hızı – canlı yayın</a:t>
            </a:r>
          </a:p>
          <a:p>
            <a:pPr marL="914400" lvl="1" indent="-457200" algn="l" rtl="0"/>
            <a:r>
              <a:rPr lang="tr" b="0" i="0" u="none" baseline="0" dirty="0"/>
              <a:t>Suçlular izlemek için ödeme yaparlar</a:t>
            </a:r>
          </a:p>
          <a:p>
            <a:pPr marL="914400" lvl="1" indent="-457200" algn="l" rtl="0"/>
            <a:r>
              <a:rPr lang="tr" b="0" i="0" u="none" baseline="0" dirty="0"/>
              <a:t>Porno sitesi &gt; şifrelenmiş mesaj</a:t>
            </a:r>
          </a:p>
        </p:txBody>
      </p:sp>
      <p:pic>
        <p:nvPicPr>
          <p:cNvPr id="5122" name="Picture 2" descr="Are Internet Giants Failing to Tackle Child Abuse Images Online? |  SecureTeen Parenting Products">
            <a:extLst>
              <a:ext uri="{FF2B5EF4-FFF2-40B4-BE49-F238E27FC236}">
                <a16:creationId xmlns:a16="http://schemas.microsoft.com/office/drawing/2014/main" id="{15620DE9-D04B-4B9B-8B92-05A6A21540A8}"/>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732240" y="4987649"/>
            <a:ext cx="2303810" cy="1533081"/>
          </a:xfrm>
          <a:prstGeom prst="rect">
            <a:avLst/>
          </a:prstGeom>
          <a:noFill/>
          <a:extLst>
            <a:ext uri="{909E8E84-426E-40DD-AFC4-6F175D3DCCD1}">
              <a14:hiddenFill xmlns:a14="http://schemas.microsoft.com/office/drawing/2010/main">
                <a:solidFill>
                  <a:srgbClr val="FFFFFF"/>
                </a:solidFill>
              </a14:hiddenFill>
            </a:ext>
          </a:extLst>
        </p:spPr>
      </p:pic>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rtl="0">
              <a:defRPr/>
            </a:pPr>
            <a:r>
              <a:rPr lang="tr" sz="1200" b="1" i="0" u="none" baseline="0">
                <a:solidFill>
                  <a:srgbClr val="FFFFFF"/>
                </a:solidFill>
                <a:latin typeface="Verdana" charset="0"/>
                <a:cs typeface="Verdana" charset="0"/>
              </a:rPr>
              <a:t>www.coe.int/cybercrime</a:t>
            </a:r>
            <a:endParaRPr lang="tr" sz="1200" dirty="0"/>
          </a:p>
        </p:txBody>
      </p:sp>
    </p:spTree>
    <p:extLst>
      <p:ext uri="{BB962C8B-B14F-4D97-AF65-F5344CB8AC3E}">
        <p14:creationId xmlns:p14="http://schemas.microsoft.com/office/powerpoint/2010/main" val="14137363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2" end="2"/>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
                                            <p:txEl>
                                              <p:pRg st="3" end="3"/>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2">
                                            <p:txEl>
                                              <p:pRg st="6" end="6"/>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2">
                                            <p:txEl>
                                              <p:pRg st="7" end="7"/>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2">
                                            <p:txEl>
                                              <p:pRg st="8" end="8"/>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2">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177924" y="190500"/>
            <a:ext cx="785812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2800" b="0" i="0" u="none" baseline="0">
                <a:solidFill>
                  <a:schemeClr val="bg1"/>
                </a:solidFill>
                <a:latin typeface="Verdana" charset="0"/>
                <a:cs typeface="Verdana" charset="0"/>
              </a:rPr>
              <a:t>Cinsel zorlama ve uzaktan canlı istismar</a:t>
            </a:r>
          </a:p>
        </p:txBody>
      </p:sp>
      <p:pic>
        <p:nvPicPr>
          <p:cNvPr id="4" name="Picture 3">
            <a:extLst>
              <a:ext uri="{FF2B5EF4-FFF2-40B4-BE49-F238E27FC236}">
                <a16:creationId xmlns:a16="http://schemas.microsoft.com/office/drawing/2014/main" id="{9202638C-A6FB-49B0-885D-836858B8A73B}"/>
              </a:ext>
            </a:extLst>
          </p:cNvPr>
          <p:cNvPicPr>
            <a:picLocks noChangeAspect="1"/>
          </p:cNvPicPr>
          <p:nvPr/>
        </p:nvPicPr>
        <p:blipFill>
          <a:blip r:embed="rId4" cstate="print"/>
          <a:stretch>
            <a:fillRect/>
          </a:stretch>
        </p:blipFill>
        <p:spPr>
          <a:xfrm>
            <a:off x="971600" y="1325616"/>
            <a:ext cx="5505513" cy="5094955"/>
          </a:xfrm>
          <a:prstGeom prst="rect">
            <a:avLst/>
          </a:prstGeom>
          <a:ln>
            <a:solidFill>
              <a:schemeClr val="accent1"/>
            </a:solidFill>
          </a:ln>
        </p:spPr>
      </p:pic>
      <p:pic>
        <p:nvPicPr>
          <p:cNvPr id="5122" name="Picture 2" descr="Are Internet Giants Failing to Tackle Child Abuse Images Online? |  SecureTeen Parenting Products">
            <a:extLst>
              <a:ext uri="{FF2B5EF4-FFF2-40B4-BE49-F238E27FC236}">
                <a16:creationId xmlns:a16="http://schemas.microsoft.com/office/drawing/2014/main" id="{15620DE9-D04B-4B9B-8B92-05A6A21540A8}"/>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732240" y="4987649"/>
            <a:ext cx="2303810" cy="1533081"/>
          </a:xfrm>
          <a:prstGeom prst="rect">
            <a:avLst/>
          </a:prstGeom>
          <a:noFill/>
          <a:extLst>
            <a:ext uri="{909E8E84-426E-40DD-AFC4-6F175D3DCCD1}">
              <a14:hiddenFill xmlns:a14="http://schemas.microsoft.com/office/drawing/2010/main">
                <a:solidFill>
                  <a:srgbClr val="FFFFFF"/>
                </a:solidFill>
              </a14:hiddenFill>
            </a:ext>
          </a:extLst>
        </p:spPr>
      </p:pic>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rtl="0">
              <a:defRPr/>
            </a:pPr>
            <a:r>
              <a:rPr lang="tr" sz="1200" b="1" i="0" u="none" baseline="0">
                <a:solidFill>
                  <a:srgbClr val="FFFFFF"/>
                </a:solidFill>
                <a:latin typeface="Verdana" charset="0"/>
                <a:cs typeface="Verdana" charset="0"/>
              </a:rPr>
              <a:t>www.coe.int/cybercrime</a:t>
            </a:r>
            <a:endParaRPr lang="tr" sz="1200" dirty="0"/>
          </a:p>
        </p:txBody>
      </p:sp>
    </p:spTree>
    <p:extLst>
      <p:ext uri="{BB962C8B-B14F-4D97-AF65-F5344CB8AC3E}">
        <p14:creationId xmlns:p14="http://schemas.microsoft.com/office/powerpoint/2010/main" val="830693820"/>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177924" y="190500"/>
            <a:ext cx="785812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2800" b="0" i="0" u="none" baseline="0">
                <a:solidFill>
                  <a:schemeClr val="bg1"/>
                </a:solidFill>
                <a:latin typeface="Verdana" charset="0"/>
                <a:cs typeface="Verdana" charset="0"/>
              </a:rPr>
              <a:t>Çocuk cinsel sömürüsü – gelecek</a:t>
            </a: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51520" y="1270001"/>
            <a:ext cx="8784530" cy="5183335"/>
          </a:xfrm>
        </p:spPr>
        <p:txBody>
          <a:bodyPr/>
          <a:lstStyle/>
          <a:p>
            <a:pPr marL="514350" indent="-457200" algn="l" rtl="0"/>
            <a:r>
              <a:rPr lang="tr" b="0" i="0" u="none" baseline="0" dirty="0"/>
              <a:t>Ana tehditler oldukça yerleşik ve istikrarlı</a:t>
            </a:r>
          </a:p>
          <a:p>
            <a:pPr marL="514350" indent="-457200" algn="l" rtl="0"/>
            <a:r>
              <a:rPr lang="tr" b="1" i="0" u="none" baseline="0" dirty="0">
                <a:solidFill>
                  <a:srgbClr val="0070C0"/>
                </a:solidFill>
              </a:rPr>
              <a:t>Derin sahte videolar</a:t>
            </a:r>
            <a:r>
              <a:rPr lang="tr" b="0" i="0" u="none" baseline="0" dirty="0"/>
              <a:t> – ‘Derin öğrenme’ ve ‘sahte’</a:t>
            </a:r>
          </a:p>
          <a:p>
            <a:pPr marL="914400" lvl="1" indent="-457200" algn="l" rtl="0"/>
            <a:r>
              <a:rPr lang="tr" b="0" i="0" u="none" baseline="0" dirty="0"/>
              <a:t>Yapay zeka teknolojisiyle fotoğraf ve videolar montajlanıyor</a:t>
            </a:r>
          </a:p>
          <a:p>
            <a:pPr marL="914400" lvl="1" indent="-457200" algn="l" rtl="0"/>
            <a:r>
              <a:rPr lang="tr" b="0" i="0" u="none" baseline="0" dirty="0"/>
              <a:t>Yeni, kişiselleştirilmiş ÇCSM oluşturma imkanı</a:t>
            </a:r>
          </a:p>
          <a:p>
            <a:pPr marL="914400" lvl="1" indent="-457200" algn="l" rtl="0"/>
            <a:r>
              <a:rPr lang="tr" b="0" i="0" u="none" baseline="0" dirty="0"/>
              <a:t>Kolluk kuvvetleri için gerçekliğini</a:t>
            </a:r>
            <a:r>
              <a:rPr lang="tr" b="0" i="0" u="none" dirty="0"/>
              <a:t> ispatlama </a:t>
            </a:r>
            <a:r>
              <a:rPr lang="tr" b="0" i="0" u="none" baseline="0" dirty="0"/>
              <a:t>gerekliliği</a:t>
            </a:r>
          </a:p>
        </p:txBody>
      </p:sp>
      <p:pic>
        <p:nvPicPr>
          <p:cNvPr id="5" name="Picture 4" descr="A Crystal Ball for HPC - HPCwire">
            <a:extLst>
              <a:ext uri="{FF2B5EF4-FFF2-40B4-BE49-F238E27FC236}">
                <a16:creationId xmlns:a16="http://schemas.microsoft.com/office/drawing/2014/main" id="{91495AAC-1CDE-4A39-B16D-F4E95606E4A9}"/>
              </a:ext>
            </a:extLst>
          </p:cNvPr>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8264" t="5482" r="11412" b="9534"/>
          <a:stretch/>
        </p:blipFill>
        <p:spPr bwMode="auto">
          <a:xfrm>
            <a:off x="6958311" y="5065401"/>
            <a:ext cx="1966712" cy="1387935"/>
          </a:xfrm>
          <a:prstGeom prst="rect">
            <a:avLst/>
          </a:prstGeom>
          <a:noFill/>
          <a:extLst>
            <a:ext uri="{909E8E84-426E-40DD-AFC4-6F175D3DCCD1}">
              <a14:hiddenFill xmlns:a14="http://schemas.microsoft.com/office/drawing/2010/main">
                <a:solidFill>
                  <a:srgbClr val="FFFFFF"/>
                </a:solidFill>
              </a14:hiddenFill>
            </a:ext>
          </a:extLst>
        </p:spPr>
      </p:pic>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rtl="0">
              <a:defRPr/>
            </a:pPr>
            <a:r>
              <a:rPr lang="tr" sz="1200" b="1" i="0" u="none" baseline="0">
                <a:solidFill>
                  <a:srgbClr val="FFFFFF"/>
                </a:solidFill>
                <a:latin typeface="Verdana" charset="0"/>
                <a:cs typeface="Verdana" charset="0"/>
              </a:rPr>
              <a:t>www.coe.int/cybercrime</a:t>
            </a:r>
            <a:endParaRPr lang="tr" sz="1200" dirty="0"/>
          </a:p>
        </p:txBody>
      </p:sp>
    </p:spTree>
    <p:extLst>
      <p:ext uri="{BB962C8B-B14F-4D97-AF65-F5344CB8AC3E}">
        <p14:creationId xmlns:p14="http://schemas.microsoft.com/office/powerpoint/2010/main" val="2757743903"/>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BA244C-489D-417D-B8AB-CB954192CB36}"/>
              </a:ext>
            </a:extLst>
          </p:cNvPr>
          <p:cNvSpPr>
            <a:spLocks noGrp="1"/>
          </p:cNvSpPr>
          <p:nvPr>
            <p:ph type="title"/>
          </p:nvPr>
        </p:nvSpPr>
        <p:spPr/>
        <p:txBody>
          <a:bodyPr/>
          <a:lstStyle/>
          <a:p>
            <a:pPr algn="l" rtl="0"/>
            <a:r>
              <a:rPr lang="tr" b="1" i="0" u="none" baseline="0" dirty="0">
                <a:solidFill>
                  <a:schemeClr val="tx2">
                    <a:lumMod val="60000"/>
                    <a:lumOff val="40000"/>
                  </a:schemeClr>
                </a:solidFill>
              </a:rPr>
              <a:t>Ödeme dolandIrIcIlIğI</a:t>
            </a:r>
          </a:p>
        </p:txBody>
      </p:sp>
      <p:pic>
        <p:nvPicPr>
          <p:cNvPr id="10" name="Picture 4">
            <a:extLst>
              <a:ext uri="{FF2B5EF4-FFF2-40B4-BE49-F238E27FC236}">
                <a16:creationId xmlns:a16="http://schemas.microsoft.com/office/drawing/2014/main" id="{9E352179-95DE-4E37-9014-C7512F18C08A}"/>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 name="Rectangle 7">
            <a:extLst>
              <a:ext uri="{FF2B5EF4-FFF2-40B4-BE49-F238E27FC236}">
                <a16:creationId xmlns:a16="http://schemas.microsoft.com/office/drawing/2014/main" id="{F9CBCD3B-0D81-4EEF-9F9F-DB3E28FFD393}"/>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a:p>
        </p:txBody>
      </p:sp>
      <p:sp>
        <p:nvSpPr>
          <p:cNvPr id="6" name="Rectangle 5">
            <a:extLst>
              <a:ext uri="{FF2B5EF4-FFF2-40B4-BE49-F238E27FC236}">
                <a16:creationId xmlns:a16="http://schemas.microsoft.com/office/drawing/2014/main" id="{74DFE25A-050F-4914-B2E8-65E908C83E53}"/>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rtl="0">
              <a:defRPr/>
            </a:pPr>
            <a:r>
              <a:rPr lang="tr" sz="1200" b="1" i="0" u="none" baseline="0">
                <a:solidFill>
                  <a:srgbClr val="FFFFFF"/>
                </a:solidFill>
                <a:latin typeface="Verdana" charset="0"/>
                <a:cs typeface="Verdana" charset="0"/>
              </a:rPr>
              <a:t>www.coe.int/cybercrime</a:t>
            </a:r>
            <a:endParaRPr lang="tr" sz="1200" dirty="0"/>
          </a:p>
        </p:txBody>
      </p:sp>
      <p:sp>
        <p:nvSpPr>
          <p:cNvPr id="5" name="Rectangle 11">
            <a:extLst>
              <a:ext uri="{FF2B5EF4-FFF2-40B4-BE49-F238E27FC236}">
                <a16:creationId xmlns:a16="http://schemas.microsoft.com/office/drawing/2014/main" id="{C48A7903-DBE1-43BD-905E-55DB247564CB}"/>
              </a:ext>
            </a:extLst>
          </p:cNvPr>
          <p:cNvSpPr>
            <a:spLocks noChangeArrowheads="1"/>
          </p:cNvSpPr>
          <p:nvPr/>
        </p:nvSpPr>
        <p:spPr bwMode="auto">
          <a:xfrm>
            <a:off x="7938" y="6597650"/>
            <a:ext cx="913606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l" rtl="0"/>
            <a:r>
              <a:rPr lang="tr" sz="1200" b="1" i="0" u="none" baseline="0">
                <a:solidFill>
                  <a:srgbClr val="FFFFFF"/>
                </a:solidFill>
                <a:latin typeface="Verdana" charset="0"/>
                <a:cs typeface="Verdana" charset="0"/>
              </a:rPr>
              <a:t>www.coe.int/cybercrime</a:t>
            </a:r>
            <a:r>
              <a:rPr lang="tr" sz="1200" b="0" i="0" u="none" baseline="0">
                <a:solidFill>
                  <a:srgbClr val="FFFFFF"/>
                </a:solidFill>
                <a:latin typeface="Verdana" charset="0"/>
                <a:cs typeface="Verdana" charset="0"/>
              </a:rPr>
              <a:t>						</a:t>
            </a:r>
            <a:r>
              <a:rPr lang="tr" sz="1200" b="1" i="0" u="none" baseline="0">
                <a:solidFill>
                  <a:srgbClr val="FFFFFF"/>
                </a:solidFill>
                <a:latin typeface="Verdana" charset="0"/>
                <a:cs typeface="Verdana" charset="0"/>
              </a:rPr>
              <a:t>                        - </a:t>
            </a:r>
            <a:fld id="{F50FF694-912A-834E-AD45-B984C7BF2CE4}" type="slidenum">
              <a:rPr sz="1200" b="1">
                <a:solidFill>
                  <a:srgbClr val="FFFFFF"/>
                </a:solidFill>
                <a:latin typeface="Verdana" charset="0"/>
                <a:cs typeface="Verdana" charset="0"/>
              </a:rPr>
              <a:pPr algn="l" rtl="0"/>
              <a:t>79</a:t>
            </a:fld>
            <a:r>
              <a:rPr lang="tr" sz="1200" b="1" i="0" u="none" baseline="0">
                <a:solidFill>
                  <a:srgbClr val="FFFFFF"/>
                </a:solidFill>
                <a:latin typeface="Verdana" charset="0"/>
                <a:cs typeface="Verdana" charset="0"/>
              </a:rPr>
              <a:t> -</a:t>
            </a:r>
          </a:p>
        </p:txBody>
      </p:sp>
    </p:spTree>
    <p:extLst>
      <p:ext uri="{BB962C8B-B14F-4D97-AF65-F5344CB8AC3E}">
        <p14:creationId xmlns:p14="http://schemas.microsoft.com/office/powerpoint/2010/main" val="62644407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4"/>
          <p:cNvSpPr>
            <a:spLocks noChangeArrowheads="1"/>
          </p:cNvSpPr>
          <p:nvPr/>
        </p:nvSpPr>
        <p:spPr bwMode="auto">
          <a:xfrm>
            <a:off x="3" y="-184666"/>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tr"/>
          </a:p>
        </p:txBody>
      </p:sp>
      <p:pic>
        <p:nvPicPr>
          <p:cNvPr id="18437" name="Picture 4"/>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36513" y="-26985"/>
            <a:ext cx="1322388"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Rectangle 6"/>
          <p:cNvSpPr/>
          <p:nvPr/>
        </p:nvSpPr>
        <p:spPr>
          <a:xfrm>
            <a:off x="-36512" y="-26985"/>
            <a:ext cx="918051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a:p>
        </p:txBody>
      </p:sp>
      <p:sp>
        <p:nvSpPr>
          <p:cNvPr id="18436" name="TextBox 7"/>
          <p:cNvSpPr txBox="1">
            <a:spLocks noChangeArrowheads="1"/>
          </p:cNvSpPr>
          <p:nvPr/>
        </p:nvSpPr>
        <p:spPr bwMode="auto">
          <a:xfrm>
            <a:off x="1403350" y="188640"/>
            <a:ext cx="763270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3200" b="0" i="0" u="none" baseline="0">
                <a:solidFill>
                  <a:schemeClr val="bg1"/>
                </a:solidFill>
                <a:latin typeface="Verdana" charset="0"/>
                <a:cs typeface="Verdana" charset="0"/>
              </a:rPr>
              <a:t> Ne kadar veri?</a:t>
            </a:r>
            <a:endParaRPr lang="tr" sz="2000" dirty="0">
              <a:solidFill>
                <a:schemeClr val="bg1"/>
              </a:solidFill>
              <a:latin typeface="Verdana" charset="0"/>
              <a:cs typeface="Verdana" charset="0"/>
            </a:endParaRPr>
          </a:p>
        </p:txBody>
      </p:sp>
      <p:sp>
        <p:nvSpPr>
          <p:cNvPr id="3" name="Content Placeholder 2"/>
          <p:cNvSpPr>
            <a:spLocks noGrp="1"/>
          </p:cNvSpPr>
          <p:nvPr>
            <p:ph idx="1"/>
          </p:nvPr>
        </p:nvSpPr>
        <p:spPr>
          <a:xfrm>
            <a:off x="251520" y="1268761"/>
            <a:ext cx="8640960" cy="4392487"/>
          </a:xfrm>
        </p:spPr>
        <p:txBody>
          <a:bodyPr>
            <a:normAutofit fontScale="92500" lnSpcReduction="20000"/>
          </a:bodyPr>
          <a:lstStyle/>
          <a:p>
            <a:pPr algn="l" rtl="0">
              <a:lnSpc>
                <a:spcPct val="120000"/>
              </a:lnSpc>
              <a:spcBef>
                <a:spcPts val="600"/>
              </a:spcBef>
              <a:spcAft>
                <a:spcPts val="600"/>
              </a:spcAft>
            </a:pPr>
            <a:r>
              <a:rPr lang="tr" b="0" i="0" u="none" baseline="0"/>
              <a:t>Bir tahmine göre her gün 2,5 kentilyon bayt veri üretiliyor ve Nesnelerin İnterneti (IoT) bu hızı daha da artırıyor</a:t>
            </a:r>
          </a:p>
          <a:p>
            <a:pPr lvl="1" algn="l" rtl="0">
              <a:lnSpc>
                <a:spcPct val="120000"/>
              </a:lnSpc>
              <a:spcBef>
                <a:spcPts val="600"/>
              </a:spcBef>
              <a:spcAft>
                <a:spcPts val="600"/>
              </a:spcAft>
            </a:pPr>
            <a:r>
              <a:rPr lang="tr" sz="3200" b="0" i="0" u="none" baseline="0"/>
              <a:t>Bu, günde 2.500.000.000.000.000.000 bayt eder </a:t>
            </a:r>
          </a:p>
          <a:p>
            <a:pPr algn="l" rtl="0">
              <a:lnSpc>
                <a:spcPct val="120000"/>
              </a:lnSpc>
              <a:spcBef>
                <a:spcPts val="600"/>
              </a:spcBef>
              <a:spcAft>
                <a:spcPts val="600"/>
              </a:spcAft>
            </a:pPr>
            <a:r>
              <a:rPr lang="tr" b="0" i="0" u="none" baseline="0"/>
              <a:t>Dünyadaki verilerin %90'ı yalnızca son iki yılda oluşturuldu </a:t>
            </a:r>
          </a:p>
          <a:p>
            <a:pPr algn="l" rtl="0">
              <a:lnSpc>
                <a:spcPct val="120000"/>
              </a:lnSpc>
              <a:spcBef>
                <a:spcPts val="600"/>
              </a:spcBef>
              <a:spcAft>
                <a:spcPts val="600"/>
              </a:spcAft>
            </a:pPr>
            <a:r>
              <a:rPr lang="tr" b="0" i="0" u="none" baseline="0"/>
              <a:t>2020 yılına kadar, gezegendeki her insan için her saniye yaklaşık 1,7 megabayt yeni veri üretilecek</a:t>
            </a:r>
          </a:p>
        </p:txBody>
      </p:sp>
      <p:sp>
        <p:nvSpPr>
          <p:cNvPr id="2" name="Rectangle 1"/>
          <p:cNvSpPr/>
          <p:nvPr/>
        </p:nvSpPr>
        <p:spPr>
          <a:xfrm>
            <a:off x="184734" y="5879013"/>
            <a:ext cx="8851316" cy="646331"/>
          </a:xfrm>
          <a:prstGeom prst="rect">
            <a:avLst/>
          </a:prstGeom>
        </p:spPr>
        <p:txBody>
          <a:bodyPr wrap="square">
            <a:spAutoFit/>
          </a:bodyPr>
          <a:lstStyle/>
          <a:p>
            <a:pPr algn="l" rtl="0"/>
            <a:r>
              <a:rPr lang="tr" sz="1200" b="0" i="0" u="none" baseline="0">
                <a:latin typeface="+mn-lt"/>
                <a:ea typeface="Verdana" panose="020B0604030504040204" pitchFamily="34" charset="0"/>
                <a:cs typeface="Verdana" panose="020B0604030504040204" pitchFamily="34" charset="0"/>
              </a:rPr>
              <a:t>Marr, Bernard (2018), How Much Data Do We Create Every Day? The Mind-Blowing Stats Everyone Should Read, Forbes.com, </a:t>
            </a:r>
            <a:r>
              <a:rPr lang="tr" sz="1200" b="0" i="0" u="none" baseline="0">
                <a:latin typeface="+mn-lt"/>
                <a:ea typeface="Verdana" panose="020B0604030504040204" pitchFamily="34" charset="0"/>
                <a:cs typeface="Verdana" panose="020B0604030504040204" pitchFamily="34" charset="0"/>
                <a:hlinkClick r:id="rId4"/>
              </a:rPr>
              <a:t>https://www.forbes.com/sites/bernardmarr/2018/05/21/how-much-data-do-we-create-every-day-the-mind-blowing-stats-everyone-should-read/</a:t>
            </a:r>
            <a:r>
              <a:rPr lang="tr" sz="1200" b="0" i="0" u="none" baseline="0">
                <a:latin typeface="+mn-lt"/>
                <a:ea typeface="Verdana" panose="020B0604030504040204" pitchFamily="34" charset="0"/>
                <a:cs typeface="Verdana" panose="020B0604030504040204" pitchFamily="34" charset="0"/>
              </a:rPr>
              <a:t> </a:t>
            </a:r>
            <a:endParaRPr lang="tr" sz="1200" dirty="0">
              <a:latin typeface="+mn-lt"/>
              <a:ea typeface="Verdana" panose="020B0604030504040204" pitchFamily="34" charset="0"/>
              <a:cs typeface="Verdana" panose="020B0604030504040204" pitchFamily="34" charset="0"/>
            </a:endParaRPr>
          </a:p>
        </p:txBody>
      </p:sp>
      <p:sp>
        <p:nvSpPr>
          <p:cNvPr id="9" name="Rectangle 8"/>
          <p:cNvSpPr/>
          <p:nvPr/>
        </p:nvSpPr>
        <p:spPr>
          <a:xfrm>
            <a:off x="-34925" y="6588133"/>
            <a:ext cx="9215438" cy="296863"/>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a:p>
        </p:txBody>
      </p:sp>
      <p:sp>
        <p:nvSpPr>
          <p:cNvPr id="10" name="Rectangle 11"/>
          <p:cNvSpPr>
            <a:spLocks noChangeArrowheads="1"/>
          </p:cNvSpPr>
          <p:nvPr/>
        </p:nvSpPr>
        <p:spPr bwMode="auto">
          <a:xfrm>
            <a:off x="7938" y="6597658"/>
            <a:ext cx="913606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l" rtl="0"/>
            <a:r>
              <a:rPr lang="tr" sz="1200" b="1" i="0" u="none" baseline="0">
                <a:solidFill>
                  <a:srgbClr val="FFFFFF"/>
                </a:solidFill>
                <a:latin typeface="Verdana" charset="0"/>
                <a:cs typeface="Verdana" charset="0"/>
              </a:rPr>
              <a:t>Source: OECD</a:t>
            </a:r>
            <a:r>
              <a:rPr lang="tr" sz="1200" b="0" i="0" u="none" baseline="0">
                <a:solidFill>
                  <a:srgbClr val="FFFFFF"/>
                </a:solidFill>
                <a:latin typeface="Verdana" charset="0"/>
                <a:cs typeface="Verdana" charset="0"/>
              </a:rPr>
              <a:t>						                      	</a:t>
            </a:r>
            <a:r>
              <a:rPr lang="tr" sz="1200" b="1" i="0" u="none" baseline="0">
                <a:solidFill>
                  <a:srgbClr val="FFFFFF"/>
                </a:solidFill>
                <a:latin typeface="Verdana" charset="0"/>
                <a:cs typeface="Verdana" charset="0"/>
              </a:rPr>
              <a:t>      - </a:t>
            </a:r>
            <a:fld id="{F50FF694-912A-834E-AD45-B984C7BF2CE4}" type="slidenum">
              <a:rPr sz="1200" b="1">
                <a:solidFill>
                  <a:srgbClr val="FFFFFF"/>
                </a:solidFill>
                <a:latin typeface="Verdana" charset="0"/>
                <a:cs typeface="Verdana" charset="0"/>
              </a:rPr>
              <a:pPr algn="l" rtl="0"/>
              <a:t>8</a:t>
            </a:fld>
            <a:r>
              <a:rPr lang="tr" sz="1200" b="1" i="0" u="none" baseline="0">
                <a:solidFill>
                  <a:srgbClr val="FFFFFF"/>
                </a:solidFill>
                <a:latin typeface="Verdana" charset="0"/>
                <a:cs typeface="Verdana" charset="0"/>
              </a:rPr>
              <a:t> -</a:t>
            </a:r>
          </a:p>
        </p:txBody>
      </p:sp>
    </p:spTree>
    <p:extLst>
      <p:ext uri="{BB962C8B-B14F-4D97-AF65-F5344CB8AC3E}">
        <p14:creationId xmlns:p14="http://schemas.microsoft.com/office/powerpoint/2010/main" val="35963760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177924" y="190500"/>
            <a:ext cx="785812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2800" b="0" i="0" u="none" baseline="0">
                <a:solidFill>
                  <a:schemeClr val="bg1"/>
                </a:solidFill>
                <a:latin typeface="Verdana" charset="0"/>
                <a:cs typeface="Verdana" charset="0"/>
              </a:rPr>
              <a:t>Banka kartı dolandırıcılığı</a:t>
            </a: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51520" y="1270001"/>
            <a:ext cx="8784530" cy="5183335"/>
          </a:xfrm>
        </p:spPr>
        <p:txBody>
          <a:bodyPr/>
          <a:lstStyle/>
          <a:p>
            <a:pPr marL="57150" indent="0" algn="l" rtl="0">
              <a:buNone/>
            </a:pPr>
            <a:r>
              <a:rPr lang="tr" b="0" i="0" u="none" baseline="0" dirty="0"/>
              <a:t>Dolandırıcılıkta soruşturmacılar için ana öncelik</a:t>
            </a:r>
          </a:p>
          <a:p>
            <a:pPr marL="914400" lvl="1" indent="-457200" algn="l" rtl="0"/>
            <a:r>
              <a:rPr lang="tr" b="0" i="0" u="none" baseline="0" dirty="0"/>
              <a:t>Çevrim içi işlemler gelişiyor ve artıyor</a:t>
            </a:r>
          </a:p>
          <a:p>
            <a:pPr marL="914400" lvl="1" indent="-457200" algn="l" rtl="0"/>
            <a:r>
              <a:rPr lang="tr" b="0" i="0" u="none" baseline="0" dirty="0"/>
              <a:t>Elektronik cihazlar (cep telefonları, tabletler vb.)</a:t>
            </a:r>
          </a:p>
          <a:p>
            <a:pPr marL="914400" lvl="1" indent="-457200" algn="l" rtl="0"/>
            <a:r>
              <a:rPr lang="tr" b="0" i="0" u="none" baseline="0" dirty="0"/>
              <a:t>Seyahat sektörüne geçiş (sahte kimliklerle yasa dışı göç ve insan ticaretinde kullanılıyor)</a:t>
            </a:r>
            <a:endParaRPr lang="tr" dirty="0"/>
          </a:p>
          <a:p>
            <a:pPr marL="514350" indent="-457200" algn="l" rtl="0"/>
            <a:r>
              <a:rPr lang="tr" b="0" i="0" u="none" baseline="0" dirty="0"/>
              <a:t>Veri güvenliği ihlali, üçüncü taraf ihlalleri, kimlik avı ve dolandırıcılık amaçlı metin mesajlarından kaynaklanır</a:t>
            </a:r>
          </a:p>
        </p:txBody>
      </p:sp>
      <p:pic>
        <p:nvPicPr>
          <p:cNvPr id="6146" name="Picture 2" descr="Action on credit card fraud | Christopher Pincher">
            <a:extLst>
              <a:ext uri="{FF2B5EF4-FFF2-40B4-BE49-F238E27FC236}">
                <a16:creationId xmlns:a16="http://schemas.microsoft.com/office/drawing/2014/main" id="{09F1A6C0-7D28-401B-8903-ADCEDB0B0113}"/>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171407" y="5240195"/>
            <a:ext cx="1864643" cy="1213141"/>
          </a:xfrm>
          <a:prstGeom prst="rect">
            <a:avLst/>
          </a:prstGeom>
          <a:noFill/>
          <a:extLst>
            <a:ext uri="{909E8E84-426E-40DD-AFC4-6F175D3DCCD1}">
              <a14:hiddenFill xmlns:a14="http://schemas.microsoft.com/office/drawing/2010/main">
                <a:solidFill>
                  <a:srgbClr val="FFFFFF"/>
                </a:solidFill>
              </a14:hiddenFill>
            </a:ext>
          </a:extLst>
        </p:spPr>
      </p:pic>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rtl="0">
              <a:defRPr/>
            </a:pPr>
            <a:r>
              <a:rPr lang="tr" sz="1200" b="1" i="0" u="none" baseline="0">
                <a:solidFill>
                  <a:srgbClr val="FFFFFF"/>
                </a:solidFill>
                <a:latin typeface="Verdana" charset="0"/>
                <a:cs typeface="Verdana" charset="0"/>
              </a:rPr>
              <a:t>www.coe.int/cybercrime</a:t>
            </a:r>
            <a:endParaRPr lang="tr" sz="1200" dirty="0"/>
          </a:p>
        </p:txBody>
      </p:sp>
    </p:spTree>
    <p:extLst>
      <p:ext uri="{BB962C8B-B14F-4D97-AF65-F5344CB8AC3E}">
        <p14:creationId xmlns:p14="http://schemas.microsoft.com/office/powerpoint/2010/main" val="3492077689"/>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177924" y="190500"/>
            <a:ext cx="785812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2800" b="0" i="0" u="none" baseline="0">
                <a:solidFill>
                  <a:schemeClr val="bg1"/>
                </a:solidFill>
                <a:latin typeface="Verdana" charset="0"/>
                <a:cs typeface="Verdana" charset="0"/>
              </a:rPr>
              <a:t>Banka kartı dolandırıcılığı</a:t>
            </a:r>
          </a:p>
        </p:txBody>
      </p:sp>
      <p:pic>
        <p:nvPicPr>
          <p:cNvPr id="4" name="Picture 3">
            <a:extLst>
              <a:ext uri="{FF2B5EF4-FFF2-40B4-BE49-F238E27FC236}">
                <a16:creationId xmlns:a16="http://schemas.microsoft.com/office/drawing/2014/main" id="{D46E3595-586A-427F-A7C1-CE9850F7567C}"/>
              </a:ext>
            </a:extLst>
          </p:cNvPr>
          <p:cNvPicPr>
            <a:picLocks noChangeAspect="1"/>
          </p:cNvPicPr>
          <p:nvPr/>
        </p:nvPicPr>
        <p:blipFill>
          <a:blip r:embed="rId4" cstate="print"/>
          <a:stretch>
            <a:fillRect/>
          </a:stretch>
        </p:blipFill>
        <p:spPr>
          <a:xfrm>
            <a:off x="1002756" y="1154444"/>
            <a:ext cx="7138487" cy="5145716"/>
          </a:xfrm>
          <a:prstGeom prst="rect">
            <a:avLst/>
          </a:prstGeom>
          <a:ln>
            <a:solidFill>
              <a:schemeClr val="accent1"/>
            </a:solidFill>
          </a:ln>
        </p:spPr>
      </p:pic>
      <p:pic>
        <p:nvPicPr>
          <p:cNvPr id="6146" name="Picture 2" descr="Action on credit card fraud | Christopher Pincher">
            <a:extLst>
              <a:ext uri="{FF2B5EF4-FFF2-40B4-BE49-F238E27FC236}">
                <a16:creationId xmlns:a16="http://schemas.microsoft.com/office/drawing/2014/main" id="{09F1A6C0-7D28-401B-8903-ADCEDB0B0113}"/>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171407" y="5240195"/>
            <a:ext cx="1864643" cy="1213141"/>
          </a:xfrm>
          <a:prstGeom prst="rect">
            <a:avLst/>
          </a:prstGeom>
          <a:noFill/>
          <a:extLst>
            <a:ext uri="{909E8E84-426E-40DD-AFC4-6F175D3DCCD1}">
              <a14:hiddenFill xmlns:a14="http://schemas.microsoft.com/office/drawing/2010/main">
                <a:solidFill>
                  <a:srgbClr val="FFFFFF"/>
                </a:solidFill>
              </a14:hiddenFill>
            </a:ext>
          </a:extLst>
        </p:spPr>
      </p:pic>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rtl="0">
              <a:defRPr/>
            </a:pPr>
            <a:r>
              <a:rPr lang="tr" sz="1200" b="1" i="0" u="none" baseline="0">
                <a:solidFill>
                  <a:srgbClr val="FFFFFF"/>
                </a:solidFill>
                <a:latin typeface="Verdana" charset="0"/>
                <a:cs typeface="Verdana" charset="0"/>
              </a:rPr>
              <a:t>www.coe.int/cybercrime</a:t>
            </a:r>
            <a:endParaRPr lang="tr" sz="1200" dirty="0"/>
          </a:p>
        </p:txBody>
      </p:sp>
    </p:spTree>
    <p:extLst>
      <p:ext uri="{BB962C8B-B14F-4D97-AF65-F5344CB8AC3E}">
        <p14:creationId xmlns:p14="http://schemas.microsoft.com/office/powerpoint/2010/main" val="1678542141"/>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177924" y="190500"/>
            <a:ext cx="7858126"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2800" b="0" i="0" u="none" baseline="0" dirty="0">
                <a:solidFill>
                  <a:schemeClr val="bg1"/>
                </a:solidFill>
                <a:latin typeface="Verdana" charset="0"/>
                <a:cs typeface="Verdana" charset="0"/>
              </a:rPr>
              <a:t>Kredi kartlarının manyetik şeritlerindeki bilgilerin kopyalanması (Skimming)</a:t>
            </a: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51520" y="1196752"/>
            <a:ext cx="8784530" cy="5183335"/>
          </a:xfrm>
        </p:spPr>
        <p:txBody>
          <a:bodyPr/>
          <a:lstStyle/>
          <a:p>
            <a:pPr marL="57150" indent="0" algn="l" rtl="0">
              <a:buNone/>
            </a:pPr>
            <a:r>
              <a:rPr lang="tr" sz="2400" b="1" i="0" u="none" baseline="0" dirty="0">
                <a:solidFill>
                  <a:srgbClr val="0070C0"/>
                </a:solidFill>
              </a:rPr>
              <a:t>Kredi kartlarının manyetik şeritlerindeki bilgilerin kopyalanması</a:t>
            </a:r>
          </a:p>
          <a:p>
            <a:pPr marL="914400" lvl="1" indent="-457200" algn="l" rtl="0"/>
            <a:r>
              <a:rPr lang="tr" sz="2400" b="0" i="0" u="none" baseline="0" dirty="0"/>
              <a:t>Derine yerleştirilen cihazlar manyetik şeritteki bilgileri okur</a:t>
            </a:r>
          </a:p>
          <a:p>
            <a:pPr marL="914400" lvl="1" indent="-457200" algn="l" rtl="0"/>
            <a:r>
              <a:rPr lang="tr" sz="2400" b="0" i="0" u="none" baseline="0" dirty="0"/>
              <a:t>Şifreyi çalmak için kamera kullanılır</a:t>
            </a:r>
          </a:p>
          <a:p>
            <a:pPr marL="914400" lvl="1" indent="-457200" algn="l" rtl="0"/>
            <a:r>
              <a:rPr lang="tr" sz="2400" b="0" i="0" u="none" baseline="0" dirty="0"/>
              <a:t>Kopyalanan bilgiler kullanılır veya dağıtılır (daha çok Karanlık Ağda)</a:t>
            </a:r>
          </a:p>
          <a:p>
            <a:pPr marL="914400" lvl="1" indent="-457200" algn="l" rtl="0"/>
            <a:r>
              <a:rPr lang="tr" sz="2400" b="0" i="0" u="none" baseline="0" dirty="0"/>
              <a:t>Çip/şifre kullanımı nedeniyle azalmaktadır</a:t>
            </a:r>
          </a:p>
          <a:p>
            <a:pPr marL="57150" indent="0" algn="l" rtl="0">
              <a:buNone/>
            </a:pPr>
            <a:r>
              <a:rPr lang="tr" sz="2400" b="1" i="0" u="none" baseline="0" dirty="0">
                <a:solidFill>
                  <a:srgbClr val="0070C0"/>
                </a:solidFill>
              </a:rPr>
              <a:t>Kredi kartlarının çiplerindeki bilgilerin kopyalanması</a:t>
            </a:r>
          </a:p>
          <a:p>
            <a:pPr marL="914400" lvl="1" indent="-457200" algn="l" rtl="0"/>
            <a:r>
              <a:rPr lang="tr" sz="2400" b="0" i="0" u="none" baseline="0" dirty="0"/>
              <a:t>Dolandırıcılar bir kart okuyucunun içine bir cihaz yerleştirir</a:t>
            </a:r>
          </a:p>
          <a:p>
            <a:pPr marL="914400" lvl="1" indent="-457200" algn="l" rtl="0"/>
            <a:r>
              <a:rPr lang="tr" sz="2400" b="0" i="0" u="none" baseline="0" dirty="0"/>
              <a:t>Çipteki bilgiler kopyalanır</a:t>
            </a:r>
          </a:p>
          <a:p>
            <a:pPr marL="914400" lvl="1" indent="-457200" algn="l" rtl="0"/>
            <a:r>
              <a:rPr lang="tr" sz="2400" b="0" i="0" u="none" baseline="0" dirty="0"/>
              <a:t>Bilgilerle manyetik şeritli kartlar yapılır</a:t>
            </a:r>
          </a:p>
          <a:p>
            <a:pPr marL="914400" lvl="1" indent="-457200" algn="l" rtl="0"/>
            <a:r>
              <a:rPr lang="tr" sz="2400" b="0" i="0" u="none" baseline="0" dirty="0"/>
              <a:t>Bu kartlar hala bu teknolojinin mevcut olduğu mağazalarda kullanılır</a:t>
            </a:r>
          </a:p>
        </p:txBody>
      </p:sp>
      <p:pic>
        <p:nvPicPr>
          <p:cNvPr id="6146" name="Picture 2" descr="Action on credit card fraud | Christopher Pincher">
            <a:extLst>
              <a:ext uri="{FF2B5EF4-FFF2-40B4-BE49-F238E27FC236}">
                <a16:creationId xmlns:a16="http://schemas.microsoft.com/office/drawing/2014/main" id="{09F1A6C0-7D28-401B-8903-ADCEDB0B0113}"/>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171407" y="5240195"/>
            <a:ext cx="1864643" cy="1213141"/>
          </a:xfrm>
          <a:prstGeom prst="rect">
            <a:avLst/>
          </a:prstGeom>
          <a:noFill/>
          <a:extLst>
            <a:ext uri="{909E8E84-426E-40DD-AFC4-6F175D3DCCD1}">
              <a14:hiddenFill xmlns:a14="http://schemas.microsoft.com/office/drawing/2010/main">
                <a:solidFill>
                  <a:srgbClr val="FFFFFF"/>
                </a:solidFill>
              </a14:hiddenFill>
            </a:ext>
          </a:extLst>
        </p:spPr>
      </p:pic>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rtl="0">
              <a:defRPr/>
            </a:pPr>
            <a:r>
              <a:rPr lang="tr" sz="1200" b="1" i="0" u="none" baseline="0">
                <a:solidFill>
                  <a:srgbClr val="FFFFFF"/>
                </a:solidFill>
                <a:latin typeface="Verdana" charset="0"/>
                <a:cs typeface="Verdana" charset="0"/>
              </a:rPr>
              <a:t>www.coe.int/cybercrime</a:t>
            </a:r>
            <a:endParaRPr lang="tr" sz="1200" dirty="0"/>
          </a:p>
        </p:txBody>
      </p:sp>
    </p:spTree>
    <p:extLst>
      <p:ext uri="{BB962C8B-B14F-4D97-AF65-F5344CB8AC3E}">
        <p14:creationId xmlns:p14="http://schemas.microsoft.com/office/powerpoint/2010/main" val="33434658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5" end="5"/>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6" end="6"/>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
                                            <p:txEl>
                                              <p:pRg st="7" end="7"/>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
                                            <p:txEl>
                                              <p:pRg st="8" end="8"/>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177924" y="190500"/>
            <a:ext cx="785812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2800" b="0" i="0" u="none" baseline="0">
                <a:solidFill>
                  <a:schemeClr val="bg1"/>
                </a:solidFill>
                <a:latin typeface="Verdana" charset="0"/>
                <a:cs typeface="Verdana" charset="0"/>
              </a:rPr>
              <a:t>ATM soyma</a:t>
            </a: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51520" y="1196752"/>
            <a:ext cx="8784530" cy="5183335"/>
          </a:xfrm>
        </p:spPr>
        <p:txBody>
          <a:bodyPr/>
          <a:lstStyle/>
          <a:p>
            <a:pPr marL="57150" indent="0" algn="l" rtl="0">
              <a:buNone/>
            </a:pPr>
            <a:r>
              <a:rPr lang="tr" b="1" i="0" u="none" baseline="0" dirty="0">
                <a:solidFill>
                  <a:srgbClr val="0070C0"/>
                </a:solidFill>
              </a:rPr>
              <a:t>ATM soyma</a:t>
            </a:r>
          </a:p>
          <a:p>
            <a:pPr marL="914400" lvl="1" indent="-457200" algn="l" rtl="0"/>
            <a:r>
              <a:rPr lang="tr" b="0" i="0" u="none" baseline="0" dirty="0"/>
              <a:t>'Kara kutu saldırıları' olarak da bilinir</a:t>
            </a:r>
          </a:p>
          <a:p>
            <a:pPr marL="914400" lvl="1" indent="-457200" algn="l" rtl="0"/>
            <a:r>
              <a:rPr lang="tr" b="0" i="0" u="none" baseline="0" dirty="0"/>
              <a:t>Suçlu kötü amaçlı bir yazılım veya ATM'ye bağlanan bir kara kutu kullanarak ATM'yi boşaltır</a:t>
            </a:r>
          </a:p>
          <a:p>
            <a:pPr marL="914400" lvl="1" indent="-457200" algn="l" rtl="0"/>
            <a:r>
              <a:rPr lang="tr" b="0" i="0" u="none" baseline="0" dirty="0"/>
              <a:t>Fiziksel varlık gereklidir; elektronik erişim sağlamak için cihaza zarar verilir</a:t>
            </a:r>
          </a:p>
          <a:p>
            <a:pPr marL="914400" lvl="1" indent="-457200" algn="l" rtl="0"/>
            <a:r>
              <a:rPr lang="tr" b="0" i="0" u="none" baseline="0" dirty="0"/>
              <a:t>Daha eski ATM'lerde uygulanır</a:t>
            </a:r>
          </a:p>
        </p:txBody>
      </p:sp>
      <p:pic>
        <p:nvPicPr>
          <p:cNvPr id="6146" name="Picture 2" descr="Action on credit card fraud | Christopher Pincher">
            <a:extLst>
              <a:ext uri="{FF2B5EF4-FFF2-40B4-BE49-F238E27FC236}">
                <a16:creationId xmlns:a16="http://schemas.microsoft.com/office/drawing/2014/main" id="{09F1A6C0-7D28-401B-8903-ADCEDB0B0113}"/>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171407" y="5240195"/>
            <a:ext cx="1864643" cy="1213141"/>
          </a:xfrm>
          <a:prstGeom prst="rect">
            <a:avLst/>
          </a:prstGeom>
          <a:noFill/>
          <a:extLst>
            <a:ext uri="{909E8E84-426E-40DD-AFC4-6F175D3DCCD1}">
              <a14:hiddenFill xmlns:a14="http://schemas.microsoft.com/office/drawing/2010/main">
                <a:solidFill>
                  <a:srgbClr val="FFFFFF"/>
                </a:solidFill>
              </a14:hiddenFill>
            </a:ext>
          </a:extLst>
        </p:spPr>
      </p:pic>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rtl="0">
              <a:defRPr/>
            </a:pPr>
            <a:r>
              <a:rPr lang="tr" sz="1200" b="1" i="0" u="none" baseline="0">
                <a:solidFill>
                  <a:srgbClr val="FFFFFF"/>
                </a:solidFill>
                <a:latin typeface="Verdana" charset="0"/>
                <a:cs typeface="Verdana" charset="0"/>
              </a:rPr>
              <a:t>www.coe.int/cybercrime</a:t>
            </a:r>
            <a:endParaRPr lang="tr" sz="1200" dirty="0"/>
          </a:p>
        </p:txBody>
      </p:sp>
    </p:spTree>
    <p:extLst>
      <p:ext uri="{BB962C8B-B14F-4D97-AF65-F5344CB8AC3E}">
        <p14:creationId xmlns:p14="http://schemas.microsoft.com/office/powerpoint/2010/main" val="1314609359"/>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177924" y="190500"/>
            <a:ext cx="785812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2800" b="0" i="0" u="none" baseline="0">
                <a:solidFill>
                  <a:schemeClr val="bg1"/>
                </a:solidFill>
                <a:latin typeface="Verdana" charset="0"/>
                <a:cs typeface="Verdana" charset="0"/>
              </a:rPr>
              <a:t>ATM soyma</a:t>
            </a:r>
          </a:p>
        </p:txBody>
      </p:sp>
      <p:pic>
        <p:nvPicPr>
          <p:cNvPr id="4" name="Picture 3">
            <a:extLst>
              <a:ext uri="{FF2B5EF4-FFF2-40B4-BE49-F238E27FC236}">
                <a16:creationId xmlns:a16="http://schemas.microsoft.com/office/drawing/2014/main" id="{3648BBC9-4FA3-4D5E-9F2B-ABBAC4C3C14F}"/>
              </a:ext>
            </a:extLst>
          </p:cNvPr>
          <p:cNvPicPr>
            <a:picLocks noChangeAspect="1"/>
          </p:cNvPicPr>
          <p:nvPr/>
        </p:nvPicPr>
        <p:blipFill>
          <a:blip r:embed="rId4" cstate="print"/>
          <a:stretch>
            <a:fillRect/>
          </a:stretch>
        </p:blipFill>
        <p:spPr>
          <a:xfrm>
            <a:off x="755576" y="1278700"/>
            <a:ext cx="3960440" cy="5174636"/>
          </a:xfrm>
          <a:prstGeom prst="rect">
            <a:avLst/>
          </a:prstGeom>
          <a:ln>
            <a:solidFill>
              <a:schemeClr val="accent1"/>
            </a:solidFill>
          </a:ln>
        </p:spPr>
      </p:pic>
      <p:pic>
        <p:nvPicPr>
          <p:cNvPr id="6" name="Picture 5">
            <a:extLst>
              <a:ext uri="{FF2B5EF4-FFF2-40B4-BE49-F238E27FC236}">
                <a16:creationId xmlns:a16="http://schemas.microsoft.com/office/drawing/2014/main" id="{217D690D-CBF8-4186-983A-4F02B52CE615}"/>
              </a:ext>
            </a:extLst>
          </p:cNvPr>
          <p:cNvPicPr>
            <a:picLocks noChangeAspect="1"/>
          </p:cNvPicPr>
          <p:nvPr/>
        </p:nvPicPr>
        <p:blipFill>
          <a:blip r:embed="rId5" cstate="print"/>
          <a:stretch>
            <a:fillRect/>
          </a:stretch>
        </p:blipFill>
        <p:spPr>
          <a:xfrm>
            <a:off x="5106987" y="1278701"/>
            <a:ext cx="2624290" cy="2654356"/>
          </a:xfrm>
          <a:prstGeom prst="rect">
            <a:avLst/>
          </a:prstGeom>
          <a:ln>
            <a:solidFill>
              <a:schemeClr val="accent1"/>
            </a:solidFill>
          </a:ln>
        </p:spPr>
      </p:pic>
      <p:pic>
        <p:nvPicPr>
          <p:cNvPr id="8" name="Picture 7">
            <a:extLst>
              <a:ext uri="{FF2B5EF4-FFF2-40B4-BE49-F238E27FC236}">
                <a16:creationId xmlns:a16="http://schemas.microsoft.com/office/drawing/2014/main" id="{B67CA077-385B-4D55-B658-3BF3AF91BB15}"/>
              </a:ext>
            </a:extLst>
          </p:cNvPr>
          <p:cNvPicPr>
            <a:picLocks noChangeAspect="1"/>
          </p:cNvPicPr>
          <p:nvPr/>
        </p:nvPicPr>
        <p:blipFill>
          <a:blip r:embed="rId6" cstate="print"/>
          <a:stretch>
            <a:fillRect/>
          </a:stretch>
        </p:blipFill>
        <p:spPr>
          <a:xfrm>
            <a:off x="5106987" y="4160361"/>
            <a:ext cx="3718173" cy="754412"/>
          </a:xfrm>
          <a:prstGeom prst="rect">
            <a:avLst/>
          </a:prstGeom>
          <a:ln>
            <a:solidFill>
              <a:schemeClr val="accent1"/>
            </a:solidFill>
          </a:ln>
        </p:spPr>
      </p:pic>
      <p:pic>
        <p:nvPicPr>
          <p:cNvPr id="6146" name="Picture 2" descr="Action on credit card fraud | Christopher Pincher">
            <a:extLst>
              <a:ext uri="{FF2B5EF4-FFF2-40B4-BE49-F238E27FC236}">
                <a16:creationId xmlns:a16="http://schemas.microsoft.com/office/drawing/2014/main" id="{09F1A6C0-7D28-401B-8903-ADCEDB0B0113}"/>
              </a:ext>
            </a:extLst>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7171407" y="5240195"/>
            <a:ext cx="1864643" cy="1213141"/>
          </a:xfrm>
          <a:prstGeom prst="rect">
            <a:avLst/>
          </a:prstGeom>
          <a:noFill/>
          <a:extLst>
            <a:ext uri="{909E8E84-426E-40DD-AFC4-6F175D3DCCD1}">
              <a14:hiddenFill xmlns:a14="http://schemas.microsoft.com/office/drawing/2010/main">
                <a:solidFill>
                  <a:srgbClr val="FFFFFF"/>
                </a:solidFill>
              </a14:hiddenFill>
            </a:ext>
          </a:extLst>
        </p:spPr>
      </p:pic>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rtl="0">
              <a:defRPr/>
            </a:pPr>
            <a:r>
              <a:rPr lang="tr" sz="1200" b="1" i="0" u="none" baseline="0">
                <a:solidFill>
                  <a:srgbClr val="FFFFFF"/>
                </a:solidFill>
                <a:latin typeface="Verdana" charset="0"/>
                <a:cs typeface="Verdana" charset="0"/>
              </a:rPr>
              <a:t>www.coe.int/cybercrime</a:t>
            </a:r>
            <a:endParaRPr lang="tr" sz="1200" dirty="0"/>
          </a:p>
        </p:txBody>
      </p:sp>
    </p:spTree>
    <p:extLst>
      <p:ext uri="{BB962C8B-B14F-4D97-AF65-F5344CB8AC3E}">
        <p14:creationId xmlns:p14="http://schemas.microsoft.com/office/powerpoint/2010/main" val="2996329708"/>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177924" y="190500"/>
            <a:ext cx="785812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2800" b="0" i="0" u="none" baseline="0">
                <a:solidFill>
                  <a:schemeClr val="bg1"/>
                </a:solidFill>
                <a:latin typeface="Verdana" charset="0"/>
                <a:cs typeface="Verdana" charset="0"/>
              </a:rPr>
              <a:t>İş e-postalarının güvenlik ihlali</a:t>
            </a: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51520" y="1196752"/>
            <a:ext cx="8784530" cy="5183335"/>
          </a:xfrm>
        </p:spPr>
        <p:txBody>
          <a:bodyPr/>
          <a:lstStyle/>
          <a:p>
            <a:pPr marL="57150" indent="0" algn="l" rtl="0">
              <a:buNone/>
            </a:pPr>
            <a:r>
              <a:rPr lang="tr" b="0" i="0" u="none" baseline="0"/>
              <a:t>Üst düzey yöneticiler hedef alınır</a:t>
            </a:r>
          </a:p>
          <a:p>
            <a:pPr marL="914400" lvl="1" indent="-457200" algn="l" rtl="0"/>
            <a:r>
              <a:rPr lang="tr" b="0" i="0" u="none" baseline="0"/>
              <a:t>Daha profesyonel ve ikna edici</a:t>
            </a:r>
          </a:p>
          <a:p>
            <a:pPr marL="914400" lvl="1" indent="-457200" algn="l" rtl="0"/>
            <a:r>
              <a:rPr lang="tr" b="0" i="0" u="none" baseline="0"/>
              <a:t>Şirketlerin iş yapma şekli kötüye kullanılır</a:t>
            </a:r>
          </a:p>
          <a:p>
            <a:pPr marL="1314450" lvl="2" indent="-457200" algn="l" rtl="0"/>
            <a:r>
              <a:rPr lang="tr" b="0" i="0" u="none" baseline="0"/>
              <a:t>Kurum içi ödeme doğrulama boşluklarına saldırılır</a:t>
            </a:r>
          </a:p>
          <a:p>
            <a:pPr marL="1314450" lvl="2" indent="-457200" algn="l" rtl="0"/>
            <a:r>
              <a:rPr lang="tr" b="0" i="0" u="none" baseline="0"/>
              <a:t>Ayrılmış şirket yapıları</a:t>
            </a:r>
          </a:p>
          <a:p>
            <a:pPr marL="914400" lvl="1" indent="-457200" algn="l" rtl="0"/>
            <a:r>
              <a:rPr lang="tr" b="0" i="0" u="none" baseline="0"/>
              <a:t>Birçoğu hala sosyal mühendisliği kullanıyor</a:t>
            </a:r>
          </a:p>
          <a:p>
            <a:pPr marL="914400" lvl="1" indent="-457200" algn="l" rtl="0"/>
            <a:r>
              <a:rPr lang="tr" b="0" i="0" u="none" baseline="0"/>
              <a:t>Diğer kötü amaçlı yazılımlar ve ağ saldırıları</a:t>
            </a:r>
            <a:endParaRPr lang="tr" dirty="0"/>
          </a:p>
        </p:txBody>
      </p:sp>
      <p:pic>
        <p:nvPicPr>
          <p:cNvPr id="6146" name="Picture 2" descr="Action on credit card fraud | Christopher Pincher">
            <a:extLst>
              <a:ext uri="{FF2B5EF4-FFF2-40B4-BE49-F238E27FC236}">
                <a16:creationId xmlns:a16="http://schemas.microsoft.com/office/drawing/2014/main" id="{09F1A6C0-7D28-401B-8903-ADCEDB0B0113}"/>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171407" y="5240195"/>
            <a:ext cx="1864643" cy="1213141"/>
          </a:xfrm>
          <a:prstGeom prst="rect">
            <a:avLst/>
          </a:prstGeom>
          <a:noFill/>
          <a:extLst>
            <a:ext uri="{909E8E84-426E-40DD-AFC4-6F175D3DCCD1}">
              <a14:hiddenFill xmlns:a14="http://schemas.microsoft.com/office/drawing/2010/main">
                <a:solidFill>
                  <a:srgbClr val="FFFFFF"/>
                </a:solidFill>
              </a14:hiddenFill>
            </a:ext>
          </a:extLst>
        </p:spPr>
      </p:pic>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rtl="0">
              <a:defRPr/>
            </a:pPr>
            <a:r>
              <a:rPr lang="tr" sz="1200" b="1" i="0" u="none" baseline="0">
                <a:solidFill>
                  <a:srgbClr val="FFFFFF"/>
                </a:solidFill>
                <a:latin typeface="Verdana" charset="0"/>
                <a:cs typeface="Verdana" charset="0"/>
              </a:rPr>
              <a:t>www.coe.int/cybercrime</a:t>
            </a:r>
            <a:endParaRPr lang="tr" sz="1200" dirty="0"/>
          </a:p>
        </p:txBody>
      </p:sp>
    </p:spTree>
    <p:extLst>
      <p:ext uri="{BB962C8B-B14F-4D97-AF65-F5344CB8AC3E}">
        <p14:creationId xmlns:p14="http://schemas.microsoft.com/office/powerpoint/2010/main" val="2850430242"/>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BA244C-489D-417D-B8AB-CB954192CB36}"/>
              </a:ext>
            </a:extLst>
          </p:cNvPr>
          <p:cNvSpPr>
            <a:spLocks noGrp="1"/>
          </p:cNvSpPr>
          <p:nvPr>
            <p:ph type="title"/>
          </p:nvPr>
        </p:nvSpPr>
        <p:spPr/>
        <p:txBody>
          <a:bodyPr/>
          <a:lstStyle/>
          <a:p>
            <a:pPr algn="l" rtl="0"/>
            <a:r>
              <a:rPr lang="tr" b="1" i="0" u="none" baseline="0">
                <a:solidFill>
                  <a:schemeClr val="tx2">
                    <a:lumMod val="60000"/>
                    <a:lumOff val="40000"/>
                  </a:schemeClr>
                </a:solidFill>
              </a:rPr>
              <a:t>Karanlık Ağ</a:t>
            </a:r>
          </a:p>
        </p:txBody>
      </p:sp>
      <p:pic>
        <p:nvPicPr>
          <p:cNvPr id="10" name="Picture 4">
            <a:extLst>
              <a:ext uri="{FF2B5EF4-FFF2-40B4-BE49-F238E27FC236}">
                <a16:creationId xmlns:a16="http://schemas.microsoft.com/office/drawing/2014/main" id="{9E352179-95DE-4E37-9014-C7512F18C08A}"/>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 name="Rectangle 7">
            <a:extLst>
              <a:ext uri="{FF2B5EF4-FFF2-40B4-BE49-F238E27FC236}">
                <a16:creationId xmlns:a16="http://schemas.microsoft.com/office/drawing/2014/main" id="{F9CBCD3B-0D81-4EEF-9F9F-DB3E28FFD393}"/>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a:p>
        </p:txBody>
      </p:sp>
      <p:sp>
        <p:nvSpPr>
          <p:cNvPr id="6" name="Rectangle 5">
            <a:extLst>
              <a:ext uri="{FF2B5EF4-FFF2-40B4-BE49-F238E27FC236}">
                <a16:creationId xmlns:a16="http://schemas.microsoft.com/office/drawing/2014/main" id="{74DFE25A-050F-4914-B2E8-65E908C83E53}"/>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rtl="0">
              <a:defRPr/>
            </a:pPr>
            <a:r>
              <a:rPr lang="tr" sz="1200" b="1" i="0" u="none" baseline="0">
                <a:solidFill>
                  <a:srgbClr val="FFFFFF"/>
                </a:solidFill>
                <a:latin typeface="Verdana" charset="0"/>
                <a:cs typeface="Verdana" charset="0"/>
              </a:rPr>
              <a:t>www.coe.int/cybercrime</a:t>
            </a:r>
            <a:endParaRPr lang="tr" sz="1200" dirty="0"/>
          </a:p>
        </p:txBody>
      </p:sp>
      <p:sp>
        <p:nvSpPr>
          <p:cNvPr id="5" name="Rectangle 11">
            <a:extLst>
              <a:ext uri="{FF2B5EF4-FFF2-40B4-BE49-F238E27FC236}">
                <a16:creationId xmlns:a16="http://schemas.microsoft.com/office/drawing/2014/main" id="{C48A7903-DBE1-43BD-905E-55DB247564CB}"/>
              </a:ext>
            </a:extLst>
          </p:cNvPr>
          <p:cNvSpPr>
            <a:spLocks noChangeArrowheads="1"/>
          </p:cNvSpPr>
          <p:nvPr/>
        </p:nvSpPr>
        <p:spPr bwMode="auto">
          <a:xfrm>
            <a:off x="7938" y="6597650"/>
            <a:ext cx="913606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l" rtl="0"/>
            <a:r>
              <a:rPr lang="tr" sz="1200" b="1" i="0" u="none" baseline="0">
                <a:solidFill>
                  <a:srgbClr val="FFFFFF"/>
                </a:solidFill>
                <a:latin typeface="Verdana" charset="0"/>
                <a:cs typeface="Verdana" charset="0"/>
              </a:rPr>
              <a:t>www.coe.int/cybercrime</a:t>
            </a:r>
            <a:r>
              <a:rPr lang="tr" sz="1200" b="0" i="0" u="none" baseline="0">
                <a:solidFill>
                  <a:srgbClr val="FFFFFF"/>
                </a:solidFill>
                <a:latin typeface="Verdana" charset="0"/>
                <a:cs typeface="Verdana" charset="0"/>
              </a:rPr>
              <a:t>						</a:t>
            </a:r>
            <a:r>
              <a:rPr lang="tr" sz="1200" b="1" i="0" u="none" baseline="0">
                <a:solidFill>
                  <a:srgbClr val="FFFFFF"/>
                </a:solidFill>
                <a:latin typeface="Verdana" charset="0"/>
                <a:cs typeface="Verdana" charset="0"/>
              </a:rPr>
              <a:t>                        - </a:t>
            </a:r>
            <a:fld id="{F50FF694-912A-834E-AD45-B984C7BF2CE4}" type="slidenum">
              <a:rPr sz="1200" b="1">
                <a:solidFill>
                  <a:srgbClr val="FFFFFF"/>
                </a:solidFill>
                <a:latin typeface="Verdana" charset="0"/>
                <a:cs typeface="Verdana" charset="0"/>
              </a:rPr>
              <a:pPr algn="l" rtl="0"/>
              <a:t>86</a:t>
            </a:fld>
            <a:r>
              <a:rPr lang="tr" sz="1200" b="1" i="0" u="none" baseline="0">
                <a:solidFill>
                  <a:srgbClr val="FFFFFF"/>
                </a:solidFill>
                <a:latin typeface="Verdana" charset="0"/>
                <a:cs typeface="Verdana" charset="0"/>
              </a:rPr>
              <a:t> -</a:t>
            </a:r>
          </a:p>
        </p:txBody>
      </p:sp>
    </p:spTree>
    <p:extLst>
      <p:ext uri="{BB962C8B-B14F-4D97-AF65-F5344CB8AC3E}">
        <p14:creationId xmlns:p14="http://schemas.microsoft.com/office/powerpoint/2010/main" val="2907753506"/>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177924" y="190500"/>
            <a:ext cx="785812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2800" b="0" i="0" u="none" baseline="0">
                <a:solidFill>
                  <a:schemeClr val="bg1"/>
                </a:solidFill>
                <a:latin typeface="Verdana" charset="0"/>
                <a:cs typeface="Verdana" charset="0"/>
              </a:rPr>
              <a:t>Karanlık Ağın suç faaliyetlerinde kullanılması</a:t>
            </a: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51520" y="1196752"/>
            <a:ext cx="8784530" cy="5183335"/>
          </a:xfrm>
        </p:spPr>
        <p:txBody>
          <a:bodyPr/>
          <a:lstStyle/>
          <a:p>
            <a:pPr marL="57150" indent="0" algn="l" rtl="0">
              <a:buNone/>
            </a:pPr>
            <a:r>
              <a:rPr lang="tr" b="0" i="0" u="none" baseline="0"/>
              <a:t>Suçluların sunduğu ürün ve hizmetlerin ticareti için hala önemli bir alan</a:t>
            </a:r>
          </a:p>
          <a:p>
            <a:pPr marL="514350" indent="-457200" algn="l" rtl="0"/>
            <a:r>
              <a:rPr lang="tr" b="0" i="0" u="none" baseline="0"/>
              <a:t>Kolluk kuvvetleri için öncelik</a:t>
            </a:r>
            <a:endParaRPr lang="tr" dirty="0"/>
          </a:p>
          <a:p>
            <a:pPr marL="514350" indent="-457200" algn="l" rtl="0"/>
            <a:r>
              <a:rPr lang="tr" b="0" i="0" u="none" baseline="0"/>
              <a:t>TOR hala birincil giriş noktası</a:t>
            </a:r>
          </a:p>
          <a:p>
            <a:pPr marL="914400" lvl="1" indent="-457200" algn="l" rtl="0"/>
            <a:r>
              <a:rPr lang="tr" b="0" i="0" u="none" baseline="0"/>
              <a:t>Diğerleri I2P, Zeronet, Freenet, Openbazaar</a:t>
            </a:r>
            <a:endParaRPr lang="tr" dirty="0"/>
          </a:p>
          <a:p>
            <a:pPr marL="514350" indent="-457200" algn="l" rtl="0"/>
            <a:r>
              <a:rPr lang="tr" b="0" i="0" u="none" baseline="0"/>
              <a:t>Küçük satıcı mağazaları ve küçük parçalı pazarların (özel dil dahil) sayısında artış</a:t>
            </a:r>
          </a:p>
          <a:p>
            <a:pPr marL="914400" lvl="1" indent="-457200" algn="l" rtl="0"/>
            <a:r>
              <a:rPr lang="tr" b="0" i="0" u="none" baseline="0"/>
              <a:t>Suçluların sunduğu ürün ve hizmetlerin satışı</a:t>
            </a:r>
          </a:p>
          <a:p>
            <a:pPr marL="1314450" lvl="2" indent="-457200" algn="l" rtl="0"/>
            <a:r>
              <a:rPr lang="tr" b="0" i="0" u="none" baseline="0"/>
              <a:t>Uyuşturucu, silah, patlayıcı, veri</a:t>
            </a:r>
          </a:p>
          <a:p>
            <a:pPr marL="1314450" lvl="2" indent="-457200" algn="l" rtl="0"/>
            <a:r>
              <a:rPr lang="tr" b="0" i="0" u="none" baseline="0"/>
              <a:t>Kredi kartları, kötü amaçlı yazılımlar, sahte ürünler</a:t>
            </a:r>
            <a:endParaRPr lang="tr" dirty="0"/>
          </a:p>
        </p:txBody>
      </p:sp>
      <p:pic>
        <p:nvPicPr>
          <p:cNvPr id="13314" name="Picture 2" descr="The Market That Will Sell You A $20,000 Bank Loan For $30">
            <a:extLst>
              <a:ext uri="{FF2B5EF4-FFF2-40B4-BE49-F238E27FC236}">
                <a16:creationId xmlns:a16="http://schemas.microsoft.com/office/drawing/2014/main" id="{A2373D17-E14A-4317-ABBE-4CA2F958E6FA}"/>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115918" y="5214155"/>
            <a:ext cx="1902942" cy="1269951"/>
          </a:xfrm>
          <a:prstGeom prst="rect">
            <a:avLst/>
          </a:prstGeom>
          <a:noFill/>
          <a:extLst>
            <a:ext uri="{909E8E84-426E-40DD-AFC4-6F175D3DCCD1}">
              <a14:hiddenFill xmlns:a14="http://schemas.microsoft.com/office/drawing/2010/main">
                <a:solidFill>
                  <a:srgbClr val="FFFFFF"/>
                </a:solidFill>
              </a14:hiddenFill>
            </a:ext>
          </a:extLst>
        </p:spPr>
      </p:pic>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rtl="0">
              <a:defRPr/>
            </a:pPr>
            <a:r>
              <a:rPr lang="tr" sz="1200" b="1" i="0" u="none" baseline="0">
                <a:solidFill>
                  <a:srgbClr val="FFFFFF"/>
                </a:solidFill>
                <a:latin typeface="Verdana" charset="0"/>
                <a:cs typeface="Verdana" charset="0"/>
              </a:rPr>
              <a:t>www.coe.int/cybercrime</a:t>
            </a:r>
            <a:endParaRPr lang="tr" sz="1200" dirty="0"/>
          </a:p>
        </p:txBody>
      </p:sp>
    </p:spTree>
    <p:extLst>
      <p:ext uri="{BB962C8B-B14F-4D97-AF65-F5344CB8AC3E}">
        <p14:creationId xmlns:p14="http://schemas.microsoft.com/office/powerpoint/2010/main" val="24402960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4" end="4"/>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5" end="5"/>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
                                            <p:txEl>
                                              <p:pRg st="6" end="6"/>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177924" y="190500"/>
            <a:ext cx="785812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2800" b="0" i="0" u="none" baseline="0">
                <a:solidFill>
                  <a:schemeClr val="bg1"/>
                </a:solidFill>
                <a:latin typeface="Verdana" charset="0"/>
                <a:cs typeface="Verdana" charset="0"/>
              </a:rPr>
              <a:t>Karanlık Ağın suç faaliyetlerinde kullanılması</a:t>
            </a:r>
          </a:p>
        </p:txBody>
      </p:sp>
      <p:pic>
        <p:nvPicPr>
          <p:cNvPr id="13" name="Picture 12">
            <a:extLst>
              <a:ext uri="{FF2B5EF4-FFF2-40B4-BE49-F238E27FC236}">
                <a16:creationId xmlns:a16="http://schemas.microsoft.com/office/drawing/2014/main" id="{B76405BE-E0B8-485C-9B40-5766188A84AE}"/>
              </a:ext>
            </a:extLst>
          </p:cNvPr>
          <p:cNvPicPr>
            <a:picLocks noChangeAspect="1"/>
          </p:cNvPicPr>
          <p:nvPr/>
        </p:nvPicPr>
        <p:blipFill>
          <a:blip r:embed="rId4" cstate="print"/>
          <a:stretch>
            <a:fillRect/>
          </a:stretch>
        </p:blipFill>
        <p:spPr>
          <a:xfrm>
            <a:off x="2489846" y="1194903"/>
            <a:ext cx="4164307" cy="5301208"/>
          </a:xfrm>
          <a:prstGeom prst="rect">
            <a:avLst/>
          </a:prstGeom>
          <a:ln>
            <a:solidFill>
              <a:schemeClr val="accent1"/>
            </a:solidFill>
          </a:ln>
        </p:spPr>
      </p:pic>
      <p:pic>
        <p:nvPicPr>
          <p:cNvPr id="13314" name="Picture 2" descr="The Market That Will Sell You A $20,000 Bank Loan For $30">
            <a:extLst>
              <a:ext uri="{FF2B5EF4-FFF2-40B4-BE49-F238E27FC236}">
                <a16:creationId xmlns:a16="http://schemas.microsoft.com/office/drawing/2014/main" id="{A2373D17-E14A-4317-ABBE-4CA2F958E6FA}"/>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115918" y="5214155"/>
            <a:ext cx="1902942" cy="1269951"/>
          </a:xfrm>
          <a:prstGeom prst="rect">
            <a:avLst/>
          </a:prstGeom>
          <a:noFill/>
          <a:extLst>
            <a:ext uri="{909E8E84-426E-40DD-AFC4-6F175D3DCCD1}">
              <a14:hiddenFill xmlns:a14="http://schemas.microsoft.com/office/drawing/2010/main">
                <a:solidFill>
                  <a:srgbClr val="FFFFFF"/>
                </a:solidFill>
              </a14:hiddenFill>
            </a:ext>
          </a:extLst>
        </p:spPr>
      </p:pic>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rtl="0">
              <a:defRPr/>
            </a:pPr>
            <a:r>
              <a:rPr lang="tr" sz="1200" b="1" i="0" u="none" baseline="0">
                <a:solidFill>
                  <a:srgbClr val="FFFFFF"/>
                </a:solidFill>
                <a:latin typeface="Verdana" charset="0"/>
                <a:cs typeface="Verdana" charset="0"/>
              </a:rPr>
              <a:t>www.coe.int/cybercrime</a:t>
            </a:r>
            <a:endParaRPr lang="tr" sz="1200" dirty="0"/>
          </a:p>
        </p:txBody>
      </p:sp>
    </p:spTree>
    <p:extLst>
      <p:ext uri="{BB962C8B-B14F-4D97-AF65-F5344CB8AC3E}">
        <p14:creationId xmlns:p14="http://schemas.microsoft.com/office/powerpoint/2010/main" val="2038509465"/>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177924" y="190500"/>
            <a:ext cx="785812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2800" b="0" i="0" u="none" baseline="0">
                <a:solidFill>
                  <a:schemeClr val="bg1"/>
                </a:solidFill>
                <a:latin typeface="Verdana" charset="0"/>
                <a:cs typeface="Verdana" charset="0"/>
              </a:rPr>
              <a:t>Karanlık Ağın suç faaliyetlerinde kullanılması</a:t>
            </a:r>
          </a:p>
        </p:txBody>
      </p:sp>
      <p:pic>
        <p:nvPicPr>
          <p:cNvPr id="15" name="Picture 14">
            <a:extLst>
              <a:ext uri="{FF2B5EF4-FFF2-40B4-BE49-F238E27FC236}">
                <a16:creationId xmlns:a16="http://schemas.microsoft.com/office/drawing/2014/main" id="{927A4DCD-4A2A-4947-8929-6874FD8DC263}"/>
              </a:ext>
            </a:extLst>
          </p:cNvPr>
          <p:cNvPicPr>
            <a:picLocks noChangeAspect="1"/>
          </p:cNvPicPr>
          <p:nvPr/>
        </p:nvPicPr>
        <p:blipFill>
          <a:blip r:embed="rId4" cstate="print"/>
          <a:stretch>
            <a:fillRect/>
          </a:stretch>
        </p:blipFill>
        <p:spPr>
          <a:xfrm>
            <a:off x="1892574" y="1270001"/>
            <a:ext cx="5358852" cy="4952096"/>
          </a:xfrm>
          <a:prstGeom prst="rect">
            <a:avLst/>
          </a:prstGeom>
        </p:spPr>
      </p:pic>
      <p:pic>
        <p:nvPicPr>
          <p:cNvPr id="13314" name="Picture 2" descr="The Market That Will Sell You A $20,000 Bank Loan For $30">
            <a:extLst>
              <a:ext uri="{FF2B5EF4-FFF2-40B4-BE49-F238E27FC236}">
                <a16:creationId xmlns:a16="http://schemas.microsoft.com/office/drawing/2014/main" id="{A2373D17-E14A-4317-ABBE-4CA2F958E6FA}"/>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115918" y="5214155"/>
            <a:ext cx="1902942" cy="1269951"/>
          </a:xfrm>
          <a:prstGeom prst="rect">
            <a:avLst/>
          </a:prstGeom>
          <a:noFill/>
          <a:extLst>
            <a:ext uri="{909E8E84-426E-40DD-AFC4-6F175D3DCCD1}">
              <a14:hiddenFill xmlns:a14="http://schemas.microsoft.com/office/drawing/2010/main">
                <a:solidFill>
                  <a:srgbClr val="FFFFFF"/>
                </a:solidFill>
              </a14:hiddenFill>
            </a:ext>
          </a:extLst>
        </p:spPr>
      </p:pic>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rtl="0">
              <a:defRPr/>
            </a:pPr>
            <a:r>
              <a:rPr lang="tr" sz="1200" b="1" i="0" u="none" baseline="0">
                <a:solidFill>
                  <a:srgbClr val="FFFFFF"/>
                </a:solidFill>
                <a:latin typeface="Verdana" charset="0"/>
                <a:cs typeface="Verdana" charset="0"/>
              </a:rPr>
              <a:t>www.coe.int/cybercrime</a:t>
            </a:r>
            <a:endParaRPr lang="tr" sz="1200" dirty="0"/>
          </a:p>
        </p:txBody>
      </p:sp>
    </p:spTree>
    <p:extLst>
      <p:ext uri="{BB962C8B-B14F-4D97-AF65-F5344CB8AC3E}">
        <p14:creationId xmlns:p14="http://schemas.microsoft.com/office/powerpoint/2010/main" val="382872380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3200" b="0" i="0" u="none" baseline="0">
                <a:solidFill>
                  <a:schemeClr val="bg1"/>
                </a:solidFill>
                <a:latin typeface="Verdana" charset="0"/>
                <a:cs typeface="Verdana" charset="0"/>
              </a:rPr>
              <a:t>Bilgi Toplumu</a:t>
            </a:r>
            <a:endParaRPr lang="tr" sz="2000" dirty="0">
              <a:solidFill>
                <a:schemeClr val="bg1"/>
              </a:solidFill>
              <a:latin typeface="Verdana" charset="0"/>
              <a:cs typeface="Verdana" charset="0"/>
            </a:endParaRP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51520" y="1270001"/>
            <a:ext cx="8640960" cy="4607271"/>
          </a:xfrm>
        </p:spPr>
        <p:txBody>
          <a:bodyPr/>
          <a:lstStyle/>
          <a:p>
            <a:pPr algn="l" rtl="0" eaLnBrk="1" hangingPunct="1"/>
            <a:r>
              <a:rPr lang="tr" b="0" i="0" u="none" baseline="0"/>
              <a:t>"Bilginin yaratılması, dağıtılması, kullanılması, bütünleştirilmesi ve manipüle edilmesinin önemli ekonomik, siyasi ve kültürel faaliyetler olduğu bir toplumdur." </a:t>
            </a:r>
          </a:p>
          <a:p>
            <a:pPr marL="0" indent="0" algn="r" rtl="0" eaLnBrk="1" hangingPunct="1">
              <a:buNone/>
            </a:pPr>
            <a:r>
              <a:rPr lang="tr" sz="1600" b="0" i="0" u="none" baseline="0"/>
              <a:t>Hilbert M ve Beniger JR</a:t>
            </a:r>
          </a:p>
          <a:p>
            <a:pPr lvl="1" algn="l" rtl="0" eaLnBrk="1" hangingPunct="1"/>
            <a:r>
              <a:rPr lang="tr" b="0" i="0" u="none" baseline="0"/>
              <a:t>Dijital bilgiler</a:t>
            </a:r>
          </a:p>
          <a:p>
            <a:pPr lvl="1" algn="l" rtl="0" eaLnBrk="1" hangingPunct="1"/>
            <a:r>
              <a:rPr lang="tr" b="0" i="0" u="none" baseline="0"/>
              <a:t>İletişim teknolojileri</a:t>
            </a:r>
          </a:p>
          <a:p>
            <a:pPr lvl="1" algn="l" rtl="0" eaLnBrk="1" hangingPunct="1"/>
            <a:r>
              <a:rPr lang="tr" b="0" i="0" u="none" baseline="0"/>
              <a:t>Bilgi patlaması</a:t>
            </a:r>
          </a:p>
          <a:p>
            <a:pPr algn="l" rtl="0" eaLnBrk="1" hangingPunct="1"/>
            <a:r>
              <a:rPr lang="tr" b="0" i="0" u="none" baseline="0"/>
              <a:t>Dünyayı değiştirmek?</a:t>
            </a:r>
            <a:endParaRPr lang="tr" altLang="en-US" dirty="0"/>
          </a:p>
        </p:txBody>
      </p:sp>
      <p:pic>
        <p:nvPicPr>
          <p:cNvPr id="13" name="Content Placeholder 10" descr="glowing-world-map-background-1280x960.jpg">
            <a:extLst>
              <a:ext uri="{FF2B5EF4-FFF2-40B4-BE49-F238E27FC236}">
                <a16:creationId xmlns:a16="http://schemas.microsoft.com/office/drawing/2014/main" id="{13065408-C13D-448B-A801-10BC1442EAF1}"/>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832489" y="4149080"/>
            <a:ext cx="3073673" cy="23077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rtl="0">
              <a:defRPr/>
            </a:pPr>
            <a:r>
              <a:rPr lang="tr" sz="1200" b="1" i="0" u="none" baseline="0">
                <a:solidFill>
                  <a:srgbClr val="FFFFFF"/>
                </a:solidFill>
                <a:latin typeface="Verdana" charset="0"/>
                <a:cs typeface="Verdana" charset="0"/>
              </a:rPr>
              <a:t>www.coe.int/cybercrime</a:t>
            </a:r>
            <a:endParaRPr lang="tr" sz="1200" dirty="0"/>
          </a:p>
        </p:txBody>
      </p:sp>
    </p:spTree>
    <p:extLst>
      <p:ext uri="{BB962C8B-B14F-4D97-AF65-F5344CB8AC3E}">
        <p14:creationId xmlns:p14="http://schemas.microsoft.com/office/powerpoint/2010/main" val="19151907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3" end="3"/>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177924" y="190500"/>
            <a:ext cx="785812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2800" b="0" i="0" u="none" baseline="0">
                <a:solidFill>
                  <a:schemeClr val="bg1"/>
                </a:solidFill>
                <a:latin typeface="Verdana" charset="0"/>
                <a:cs typeface="Verdana" charset="0"/>
              </a:rPr>
              <a:t>Karanlık Ağın suç faaliyetlerinde kullanılması</a:t>
            </a:r>
          </a:p>
        </p:txBody>
      </p:sp>
      <p:sp>
        <p:nvSpPr>
          <p:cNvPr id="8" name="Content Placeholder 1">
            <a:extLst>
              <a:ext uri="{FF2B5EF4-FFF2-40B4-BE49-F238E27FC236}">
                <a16:creationId xmlns:a16="http://schemas.microsoft.com/office/drawing/2014/main" id="{2D6A0DE9-A5F9-4FAA-99ED-84905FDB5D51}"/>
              </a:ext>
            </a:extLst>
          </p:cNvPr>
          <p:cNvSpPr>
            <a:spLocks noGrp="1"/>
          </p:cNvSpPr>
          <p:nvPr>
            <p:ph idx="1"/>
          </p:nvPr>
        </p:nvSpPr>
        <p:spPr>
          <a:xfrm>
            <a:off x="251520" y="1196752"/>
            <a:ext cx="8784530" cy="5183335"/>
          </a:xfrm>
        </p:spPr>
        <p:txBody>
          <a:bodyPr/>
          <a:lstStyle/>
          <a:p>
            <a:pPr marL="57150" indent="0" algn="l" rtl="0">
              <a:buNone/>
            </a:pPr>
            <a:r>
              <a:rPr lang="tr" b="0" i="0" u="none" baseline="0"/>
              <a:t>Karanlık Ağda para birimleri sanaldır</a:t>
            </a:r>
          </a:p>
          <a:p>
            <a:pPr marL="914400" lvl="1" indent="-457200" algn="l" rtl="0"/>
            <a:r>
              <a:rPr lang="tr" b="0" i="0" u="none" baseline="0"/>
              <a:t>2019'da 1 milyar dolar harcandı</a:t>
            </a:r>
          </a:p>
          <a:p>
            <a:pPr marL="914400" lvl="1" indent="-457200" algn="l" rtl="0"/>
            <a:r>
              <a:rPr lang="tr" b="0" i="0" u="none" baseline="0"/>
              <a:t>En yaygın olarak kullanılan para birimi bilinirliğinden dolayı Bitcoin</a:t>
            </a:r>
          </a:p>
          <a:p>
            <a:pPr marL="1314450" lvl="2" indent="-457200" algn="l" rtl="0"/>
            <a:r>
              <a:rPr lang="tr" b="0" i="0" u="none" baseline="0"/>
              <a:t>Güvenlik korkuları nedeniyle gizlilik odaklı para birimlerine geçiş</a:t>
            </a:r>
          </a:p>
          <a:p>
            <a:pPr marL="1314450" lvl="2" indent="-457200" algn="l" rtl="0"/>
            <a:r>
              <a:rPr lang="tr" b="0" i="0" u="none" baseline="0"/>
              <a:t>Örneğin Monero (XMR), Zcash (ZEC), Komodo (KMD), Verge (XVG), Horizen (ZEN) </a:t>
            </a:r>
          </a:p>
        </p:txBody>
      </p:sp>
      <p:pic>
        <p:nvPicPr>
          <p:cNvPr id="19460" name="Picture 4" descr="Monero (XMR) price, marketcap, chart, and info | CoinGecko">
            <a:extLst>
              <a:ext uri="{FF2B5EF4-FFF2-40B4-BE49-F238E27FC236}">
                <a16:creationId xmlns:a16="http://schemas.microsoft.com/office/drawing/2014/main" id="{4B91C652-FAAC-4A1B-8048-75C06C7E05CD}"/>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283669" y="4469185"/>
            <a:ext cx="1902942" cy="1902942"/>
          </a:xfrm>
          <a:prstGeom prst="rect">
            <a:avLst/>
          </a:prstGeom>
          <a:noFill/>
          <a:extLst>
            <a:ext uri="{909E8E84-426E-40DD-AFC4-6F175D3DCCD1}">
              <a14:hiddenFill xmlns:a14="http://schemas.microsoft.com/office/drawing/2010/main">
                <a:solidFill>
                  <a:srgbClr val="FFFFFF"/>
                </a:solidFill>
              </a14:hiddenFill>
            </a:ext>
          </a:extLst>
        </p:spPr>
      </p:pic>
      <p:pic>
        <p:nvPicPr>
          <p:cNvPr id="19458" name="Picture 2" descr="Bitcoin Has Halved—What Now?">
            <a:extLst>
              <a:ext uri="{FF2B5EF4-FFF2-40B4-BE49-F238E27FC236}">
                <a16:creationId xmlns:a16="http://schemas.microsoft.com/office/drawing/2014/main" id="{E359994D-5940-4932-822B-5618437EFB5B}"/>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55576" y="4549119"/>
            <a:ext cx="2619375" cy="1743075"/>
          </a:xfrm>
          <a:prstGeom prst="rect">
            <a:avLst/>
          </a:prstGeom>
          <a:noFill/>
          <a:extLst>
            <a:ext uri="{909E8E84-426E-40DD-AFC4-6F175D3DCCD1}">
              <a14:hiddenFill xmlns:a14="http://schemas.microsoft.com/office/drawing/2010/main">
                <a:solidFill>
                  <a:srgbClr val="FFFFFF"/>
                </a:solidFill>
              </a14:hiddenFill>
            </a:ext>
          </a:extLst>
        </p:spPr>
      </p:pic>
      <p:pic>
        <p:nvPicPr>
          <p:cNvPr id="13314" name="Picture 2" descr="The Market That Will Sell You A $20,000 Bank Loan For $30">
            <a:extLst>
              <a:ext uri="{FF2B5EF4-FFF2-40B4-BE49-F238E27FC236}">
                <a16:creationId xmlns:a16="http://schemas.microsoft.com/office/drawing/2014/main" id="{A2373D17-E14A-4317-ABBE-4CA2F958E6FA}"/>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115918" y="5214155"/>
            <a:ext cx="1902942" cy="1269951"/>
          </a:xfrm>
          <a:prstGeom prst="rect">
            <a:avLst/>
          </a:prstGeom>
          <a:noFill/>
          <a:extLst>
            <a:ext uri="{909E8E84-426E-40DD-AFC4-6F175D3DCCD1}">
              <a14:hiddenFill xmlns:a14="http://schemas.microsoft.com/office/drawing/2010/main">
                <a:solidFill>
                  <a:srgbClr val="FFFFFF"/>
                </a:solidFill>
              </a14:hiddenFill>
            </a:ext>
          </a:extLst>
        </p:spPr>
      </p:pic>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rtl="0">
              <a:defRPr/>
            </a:pPr>
            <a:r>
              <a:rPr lang="tr" sz="1200" b="1" i="0" u="none" baseline="0">
                <a:solidFill>
                  <a:srgbClr val="FFFFFF"/>
                </a:solidFill>
                <a:latin typeface="Verdana" charset="0"/>
                <a:cs typeface="Verdana" charset="0"/>
              </a:rPr>
              <a:t>www.coe.int/cybercrime</a:t>
            </a:r>
            <a:endParaRPr lang="tr" sz="1200" dirty="0"/>
          </a:p>
        </p:txBody>
      </p:sp>
    </p:spTree>
    <p:extLst>
      <p:ext uri="{BB962C8B-B14F-4D97-AF65-F5344CB8AC3E}">
        <p14:creationId xmlns:p14="http://schemas.microsoft.com/office/powerpoint/2010/main" val="1076711030"/>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177924" y="190500"/>
            <a:ext cx="785812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2800" b="0" i="0" u="none" baseline="0">
                <a:solidFill>
                  <a:schemeClr val="bg1"/>
                </a:solidFill>
                <a:latin typeface="Verdana" charset="0"/>
                <a:cs typeface="Verdana" charset="0"/>
              </a:rPr>
              <a:t>Karanlık Ağın suç faaliyetlerinde kullanılması</a:t>
            </a:r>
          </a:p>
        </p:txBody>
      </p:sp>
      <p:pic>
        <p:nvPicPr>
          <p:cNvPr id="21506" name="Picture 2" descr="Silk Road sentencing: why governments can't win the war on darknet drugs |  Technology | The Guardian">
            <a:extLst>
              <a:ext uri="{FF2B5EF4-FFF2-40B4-BE49-F238E27FC236}">
                <a16:creationId xmlns:a16="http://schemas.microsoft.com/office/drawing/2014/main" id="{706BA2AE-99F0-4661-8F99-6314CBD716C8}"/>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25140" y="1246983"/>
            <a:ext cx="3828808" cy="2297285"/>
          </a:xfrm>
          <a:prstGeom prst="rect">
            <a:avLst/>
          </a:prstGeom>
          <a:noFill/>
          <a:ln>
            <a:solidFill>
              <a:schemeClr val="accent1"/>
            </a:solidFill>
          </a:ln>
          <a:extLst>
            <a:ext uri="{909E8E84-426E-40DD-AFC4-6F175D3DCCD1}">
              <a14:hiddenFill xmlns:a14="http://schemas.microsoft.com/office/drawing/2010/main">
                <a:solidFill>
                  <a:srgbClr val="FFFFFF"/>
                </a:solidFill>
              </a14:hiddenFill>
            </a:ext>
          </a:extLst>
        </p:spPr>
      </p:pic>
      <p:pic>
        <p:nvPicPr>
          <p:cNvPr id="7" name="Picture 6">
            <a:extLst>
              <a:ext uri="{FF2B5EF4-FFF2-40B4-BE49-F238E27FC236}">
                <a16:creationId xmlns:a16="http://schemas.microsoft.com/office/drawing/2014/main" id="{4E410AE8-9853-4A2A-A8F7-100B0493D1DC}"/>
              </a:ext>
            </a:extLst>
          </p:cNvPr>
          <p:cNvPicPr>
            <a:picLocks noChangeAspect="1"/>
          </p:cNvPicPr>
          <p:nvPr/>
        </p:nvPicPr>
        <p:blipFill>
          <a:blip r:embed="rId5" cstate="print"/>
          <a:stretch>
            <a:fillRect/>
          </a:stretch>
        </p:blipFill>
        <p:spPr>
          <a:xfrm>
            <a:off x="4137216" y="1556383"/>
            <a:ext cx="4881644" cy="3349836"/>
          </a:xfrm>
          <a:prstGeom prst="rect">
            <a:avLst/>
          </a:prstGeom>
          <a:ln>
            <a:solidFill>
              <a:schemeClr val="accent1"/>
            </a:solidFill>
          </a:ln>
        </p:spPr>
      </p:pic>
      <p:pic>
        <p:nvPicPr>
          <p:cNvPr id="21508" name="Picture 4" descr="Ross Ulbricht denies charges in Silk Road online drug case, lawyer says">
            <a:extLst>
              <a:ext uri="{FF2B5EF4-FFF2-40B4-BE49-F238E27FC236}">
                <a16:creationId xmlns:a16="http://schemas.microsoft.com/office/drawing/2014/main" id="{7437D36F-6500-4341-91D7-3CAAAA70200A}"/>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346384" y="3628269"/>
            <a:ext cx="3386320" cy="1693160"/>
          </a:xfrm>
          <a:prstGeom prst="rect">
            <a:avLst/>
          </a:prstGeom>
          <a:noFill/>
          <a:ln>
            <a:solidFill>
              <a:schemeClr val="accent1"/>
            </a:solidFill>
          </a:ln>
          <a:extLst>
            <a:ext uri="{909E8E84-426E-40DD-AFC4-6F175D3DCCD1}">
              <a14:hiddenFill xmlns:a14="http://schemas.microsoft.com/office/drawing/2010/main">
                <a:solidFill>
                  <a:srgbClr val="FFFFFF"/>
                </a:solidFill>
              </a14:hiddenFill>
            </a:ext>
          </a:extLst>
        </p:spPr>
      </p:pic>
      <p:pic>
        <p:nvPicPr>
          <p:cNvPr id="13314" name="Picture 2" descr="The Market That Will Sell You A $20,000 Bank Loan For $30">
            <a:extLst>
              <a:ext uri="{FF2B5EF4-FFF2-40B4-BE49-F238E27FC236}">
                <a16:creationId xmlns:a16="http://schemas.microsoft.com/office/drawing/2014/main" id="{A2373D17-E14A-4317-ABBE-4CA2F958E6FA}"/>
              </a:ext>
            </a:extLst>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7115918" y="5214155"/>
            <a:ext cx="1902942" cy="1269951"/>
          </a:xfrm>
          <a:prstGeom prst="rect">
            <a:avLst/>
          </a:prstGeom>
          <a:noFill/>
          <a:extLst>
            <a:ext uri="{909E8E84-426E-40DD-AFC4-6F175D3DCCD1}">
              <a14:hiddenFill xmlns:a14="http://schemas.microsoft.com/office/drawing/2010/main">
                <a:solidFill>
                  <a:srgbClr val="FFFFFF"/>
                </a:solidFill>
              </a14:hiddenFill>
            </a:ext>
          </a:extLst>
        </p:spPr>
      </p:pic>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rtl="0">
              <a:defRPr/>
            </a:pPr>
            <a:r>
              <a:rPr lang="tr" sz="1200" b="1" i="0" u="none" baseline="0">
                <a:solidFill>
                  <a:srgbClr val="FFFFFF"/>
                </a:solidFill>
                <a:latin typeface="Verdana" charset="0"/>
                <a:cs typeface="Verdana" charset="0"/>
              </a:rPr>
              <a:t>www.coe.int/cybercrime</a:t>
            </a:r>
            <a:endParaRPr lang="tr" sz="1200" dirty="0"/>
          </a:p>
        </p:txBody>
      </p:sp>
    </p:spTree>
    <p:extLst>
      <p:ext uri="{BB962C8B-B14F-4D97-AF65-F5344CB8AC3E}">
        <p14:creationId xmlns:p14="http://schemas.microsoft.com/office/powerpoint/2010/main" val="2842547927"/>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BA244C-489D-417D-B8AB-CB954192CB36}"/>
              </a:ext>
            </a:extLst>
          </p:cNvPr>
          <p:cNvSpPr>
            <a:spLocks noGrp="1"/>
          </p:cNvSpPr>
          <p:nvPr>
            <p:ph type="title"/>
          </p:nvPr>
        </p:nvSpPr>
        <p:spPr/>
        <p:txBody>
          <a:bodyPr/>
          <a:lstStyle/>
          <a:p>
            <a:pPr algn="l" rtl="0"/>
            <a:r>
              <a:rPr lang="tr" b="1" i="0" u="none" baseline="0">
                <a:solidFill>
                  <a:schemeClr val="tx2">
                    <a:lumMod val="60000"/>
                    <a:lumOff val="40000"/>
                  </a:schemeClr>
                </a:solidFill>
              </a:rPr>
              <a:t>Siber uzay ve terörizmin yakınlaşması</a:t>
            </a:r>
          </a:p>
        </p:txBody>
      </p:sp>
      <p:pic>
        <p:nvPicPr>
          <p:cNvPr id="10" name="Picture 4">
            <a:extLst>
              <a:ext uri="{FF2B5EF4-FFF2-40B4-BE49-F238E27FC236}">
                <a16:creationId xmlns:a16="http://schemas.microsoft.com/office/drawing/2014/main" id="{9E352179-95DE-4E37-9014-C7512F18C08A}"/>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 name="Rectangle 7">
            <a:extLst>
              <a:ext uri="{FF2B5EF4-FFF2-40B4-BE49-F238E27FC236}">
                <a16:creationId xmlns:a16="http://schemas.microsoft.com/office/drawing/2014/main" id="{F9CBCD3B-0D81-4EEF-9F9F-DB3E28FFD393}"/>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a:p>
        </p:txBody>
      </p:sp>
      <p:sp>
        <p:nvSpPr>
          <p:cNvPr id="6" name="Rectangle 5">
            <a:extLst>
              <a:ext uri="{FF2B5EF4-FFF2-40B4-BE49-F238E27FC236}">
                <a16:creationId xmlns:a16="http://schemas.microsoft.com/office/drawing/2014/main" id="{74DFE25A-050F-4914-B2E8-65E908C83E53}"/>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rtl="0">
              <a:defRPr/>
            </a:pPr>
            <a:r>
              <a:rPr lang="tr" sz="1200" b="1" i="0" u="none" baseline="0">
                <a:solidFill>
                  <a:srgbClr val="FFFFFF"/>
                </a:solidFill>
                <a:latin typeface="Verdana" charset="0"/>
                <a:cs typeface="Verdana" charset="0"/>
              </a:rPr>
              <a:t>www.coe.int/cybercrime</a:t>
            </a:r>
            <a:endParaRPr lang="tr" sz="1200" dirty="0"/>
          </a:p>
        </p:txBody>
      </p:sp>
      <p:sp>
        <p:nvSpPr>
          <p:cNvPr id="5" name="Rectangle 11">
            <a:extLst>
              <a:ext uri="{FF2B5EF4-FFF2-40B4-BE49-F238E27FC236}">
                <a16:creationId xmlns:a16="http://schemas.microsoft.com/office/drawing/2014/main" id="{C48A7903-DBE1-43BD-905E-55DB247564CB}"/>
              </a:ext>
            </a:extLst>
          </p:cNvPr>
          <p:cNvSpPr>
            <a:spLocks noChangeArrowheads="1"/>
          </p:cNvSpPr>
          <p:nvPr/>
        </p:nvSpPr>
        <p:spPr bwMode="auto">
          <a:xfrm>
            <a:off x="7938" y="6597650"/>
            <a:ext cx="913606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l" rtl="0"/>
            <a:r>
              <a:rPr lang="tr" sz="1200" b="1" i="0" u="none" baseline="0">
                <a:solidFill>
                  <a:srgbClr val="FFFFFF"/>
                </a:solidFill>
                <a:latin typeface="Verdana" charset="0"/>
                <a:cs typeface="Verdana" charset="0"/>
              </a:rPr>
              <a:t>www.coe.int/cybercrime</a:t>
            </a:r>
            <a:r>
              <a:rPr lang="tr" sz="1200" b="0" i="0" u="none" baseline="0">
                <a:solidFill>
                  <a:srgbClr val="FFFFFF"/>
                </a:solidFill>
                <a:latin typeface="Verdana" charset="0"/>
                <a:cs typeface="Verdana" charset="0"/>
              </a:rPr>
              <a:t>						</a:t>
            </a:r>
            <a:r>
              <a:rPr lang="tr" sz="1200" b="1" i="0" u="none" baseline="0">
                <a:solidFill>
                  <a:srgbClr val="FFFFFF"/>
                </a:solidFill>
                <a:latin typeface="Verdana" charset="0"/>
                <a:cs typeface="Verdana" charset="0"/>
              </a:rPr>
              <a:t>                        - </a:t>
            </a:r>
            <a:fld id="{F50FF694-912A-834E-AD45-B984C7BF2CE4}" type="slidenum">
              <a:rPr sz="1200" b="1">
                <a:solidFill>
                  <a:srgbClr val="FFFFFF"/>
                </a:solidFill>
                <a:latin typeface="Verdana" charset="0"/>
                <a:cs typeface="Verdana" charset="0"/>
              </a:rPr>
              <a:pPr algn="l" rtl="0"/>
              <a:t>92</a:t>
            </a:fld>
            <a:r>
              <a:rPr lang="tr" sz="1200" b="1" i="0" u="none" baseline="0">
                <a:solidFill>
                  <a:srgbClr val="FFFFFF"/>
                </a:solidFill>
                <a:latin typeface="Verdana" charset="0"/>
                <a:cs typeface="Verdana" charset="0"/>
              </a:rPr>
              <a:t> -</a:t>
            </a:r>
          </a:p>
        </p:txBody>
      </p:sp>
    </p:spTree>
    <p:extLst>
      <p:ext uri="{BB962C8B-B14F-4D97-AF65-F5344CB8AC3E}">
        <p14:creationId xmlns:p14="http://schemas.microsoft.com/office/powerpoint/2010/main" val="3788288663"/>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177924" y="190500"/>
            <a:ext cx="785812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2800" b="0" i="0" u="none" baseline="0">
                <a:solidFill>
                  <a:schemeClr val="bg1"/>
                </a:solidFill>
                <a:latin typeface="Verdana" charset="0"/>
                <a:cs typeface="Verdana" charset="0"/>
              </a:rPr>
              <a:t>İnternetin terör amaçlı kullanımı</a:t>
            </a:r>
          </a:p>
        </p:txBody>
      </p:sp>
      <p:sp>
        <p:nvSpPr>
          <p:cNvPr id="8" name="Content Placeholder 1">
            <a:extLst>
              <a:ext uri="{FF2B5EF4-FFF2-40B4-BE49-F238E27FC236}">
                <a16:creationId xmlns:a16="http://schemas.microsoft.com/office/drawing/2014/main" id="{2D6A0DE9-A5F9-4FAA-99ED-84905FDB5D51}"/>
              </a:ext>
            </a:extLst>
          </p:cNvPr>
          <p:cNvSpPr>
            <a:spLocks noGrp="1"/>
          </p:cNvSpPr>
          <p:nvPr>
            <p:ph idx="1"/>
          </p:nvPr>
        </p:nvSpPr>
        <p:spPr>
          <a:xfrm>
            <a:off x="251520" y="1196752"/>
            <a:ext cx="8784530" cy="5183335"/>
          </a:xfrm>
        </p:spPr>
        <p:txBody>
          <a:bodyPr/>
          <a:lstStyle/>
          <a:p>
            <a:pPr marL="57150" indent="0" algn="l" rtl="0">
              <a:buNone/>
            </a:pPr>
            <a:r>
              <a:rPr lang="tr" b="0" i="0" u="none" baseline="0"/>
              <a:t>İnternette varlıklarını genişletmeye devam ediyorlar</a:t>
            </a:r>
          </a:p>
          <a:p>
            <a:pPr marL="914400" lvl="1" indent="-457200" algn="l" rtl="0"/>
            <a:r>
              <a:rPr lang="tr" b="0" i="0" u="none" baseline="0"/>
              <a:t>Birçok farklı yargı alanına yayılmış durumda</a:t>
            </a:r>
          </a:p>
          <a:p>
            <a:pPr marL="914400" lvl="1" indent="-457200" algn="l" rtl="0"/>
            <a:r>
              <a:rPr lang="tr" b="0" i="0" u="none" baseline="0"/>
              <a:t>Forumlar, dosya paylaşım siteleri, metin depolama siteleri, video izleme siteleri, URL kısaltma hizmetleri, bloglar, mesajlaşma/yayın uygulamaları, canlı yayın platformları, sosyal medya siteleri, barındırma hizmetleri dahil</a:t>
            </a:r>
          </a:p>
          <a:p>
            <a:pPr marL="514350" indent="-457200" algn="l" rtl="0"/>
            <a:r>
              <a:rPr lang="tr" b="0" i="0" u="none" baseline="0"/>
              <a:t>Bunlar çoğunlukla yeni teknolojilerin ve yeni ortaya çıkan platformların ilk kullanıcılarıdır</a:t>
            </a:r>
          </a:p>
        </p:txBody>
      </p:sp>
      <p:pic>
        <p:nvPicPr>
          <p:cNvPr id="23554" name="Picture 2" descr="Are the Austin bombings terrorism? It depends who you ask. - Vox">
            <a:extLst>
              <a:ext uri="{FF2B5EF4-FFF2-40B4-BE49-F238E27FC236}">
                <a16:creationId xmlns:a16="http://schemas.microsoft.com/office/drawing/2014/main" id="{C0178A80-B4C1-41AD-812C-232E8A75167E}"/>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068293" y="5204518"/>
            <a:ext cx="1979712" cy="1319808"/>
          </a:xfrm>
          <a:prstGeom prst="rect">
            <a:avLst/>
          </a:prstGeom>
          <a:noFill/>
          <a:extLst>
            <a:ext uri="{909E8E84-426E-40DD-AFC4-6F175D3DCCD1}">
              <a14:hiddenFill xmlns:a14="http://schemas.microsoft.com/office/drawing/2010/main">
                <a:solidFill>
                  <a:srgbClr val="FFFFFF"/>
                </a:solidFill>
              </a14:hiddenFill>
            </a:ext>
          </a:extLst>
        </p:spPr>
      </p:pic>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rtl="0">
              <a:defRPr/>
            </a:pPr>
            <a:r>
              <a:rPr lang="tr" sz="1200" b="1" i="0" u="none" baseline="0">
                <a:solidFill>
                  <a:srgbClr val="FFFFFF"/>
                </a:solidFill>
                <a:latin typeface="Verdana" charset="0"/>
                <a:cs typeface="Verdana" charset="0"/>
              </a:rPr>
              <a:t>www.coe.int/cybercrime</a:t>
            </a:r>
            <a:endParaRPr lang="tr" sz="1200" dirty="0"/>
          </a:p>
        </p:txBody>
      </p:sp>
    </p:spTree>
    <p:extLst>
      <p:ext uri="{BB962C8B-B14F-4D97-AF65-F5344CB8AC3E}">
        <p14:creationId xmlns:p14="http://schemas.microsoft.com/office/powerpoint/2010/main" val="2553626417"/>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177924" y="190500"/>
            <a:ext cx="785812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2800" b="0" i="0" u="none" baseline="0">
                <a:solidFill>
                  <a:schemeClr val="bg1"/>
                </a:solidFill>
                <a:latin typeface="Verdana" charset="0"/>
                <a:cs typeface="Verdana" charset="0"/>
              </a:rPr>
              <a:t>İnternetin terör amaçlı kullanımı</a:t>
            </a:r>
          </a:p>
        </p:txBody>
      </p:sp>
      <p:pic>
        <p:nvPicPr>
          <p:cNvPr id="5" name="Picture 4">
            <a:extLst>
              <a:ext uri="{FF2B5EF4-FFF2-40B4-BE49-F238E27FC236}">
                <a16:creationId xmlns:a16="http://schemas.microsoft.com/office/drawing/2014/main" id="{37375019-F78A-4BAB-B75C-C64845B462F5}"/>
              </a:ext>
            </a:extLst>
          </p:cNvPr>
          <p:cNvPicPr>
            <a:picLocks noChangeAspect="1"/>
          </p:cNvPicPr>
          <p:nvPr/>
        </p:nvPicPr>
        <p:blipFill>
          <a:blip r:embed="rId4" cstate="print"/>
          <a:stretch>
            <a:fillRect/>
          </a:stretch>
        </p:blipFill>
        <p:spPr>
          <a:xfrm>
            <a:off x="114299" y="1145878"/>
            <a:ext cx="4642377" cy="3435694"/>
          </a:xfrm>
          <a:prstGeom prst="rect">
            <a:avLst/>
          </a:prstGeom>
          <a:ln>
            <a:solidFill>
              <a:schemeClr val="accent1"/>
            </a:solidFill>
          </a:ln>
        </p:spPr>
      </p:pic>
      <p:pic>
        <p:nvPicPr>
          <p:cNvPr id="3" name="Picture 2">
            <a:extLst>
              <a:ext uri="{FF2B5EF4-FFF2-40B4-BE49-F238E27FC236}">
                <a16:creationId xmlns:a16="http://schemas.microsoft.com/office/drawing/2014/main" id="{4CF23235-C2A3-4F0F-BAAA-65E351797266}"/>
              </a:ext>
            </a:extLst>
          </p:cNvPr>
          <p:cNvPicPr>
            <a:picLocks noChangeAspect="1"/>
          </p:cNvPicPr>
          <p:nvPr/>
        </p:nvPicPr>
        <p:blipFill>
          <a:blip r:embed="rId5" cstate="print"/>
          <a:stretch>
            <a:fillRect/>
          </a:stretch>
        </p:blipFill>
        <p:spPr>
          <a:xfrm>
            <a:off x="4063382" y="3059066"/>
            <a:ext cx="4966319" cy="3435694"/>
          </a:xfrm>
          <a:prstGeom prst="rect">
            <a:avLst/>
          </a:prstGeom>
          <a:ln>
            <a:solidFill>
              <a:schemeClr val="accent1"/>
            </a:solidFill>
          </a:ln>
        </p:spPr>
      </p:pic>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rtl="0">
              <a:defRPr/>
            </a:pPr>
            <a:r>
              <a:rPr lang="tr" sz="1200" b="1" i="0" u="none" baseline="0">
                <a:solidFill>
                  <a:srgbClr val="FFFFFF"/>
                </a:solidFill>
                <a:latin typeface="Verdana" charset="0"/>
                <a:cs typeface="Verdana" charset="0"/>
              </a:rPr>
              <a:t>www.coe.int/cybercrime</a:t>
            </a:r>
            <a:endParaRPr lang="tr" sz="1200" dirty="0"/>
          </a:p>
        </p:txBody>
      </p:sp>
    </p:spTree>
    <p:extLst>
      <p:ext uri="{BB962C8B-B14F-4D97-AF65-F5344CB8AC3E}">
        <p14:creationId xmlns:p14="http://schemas.microsoft.com/office/powerpoint/2010/main" val="34000687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177924" y="190500"/>
            <a:ext cx="785812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2800" b="0" i="0" u="none" baseline="0">
                <a:solidFill>
                  <a:schemeClr val="bg1"/>
                </a:solidFill>
                <a:latin typeface="Verdana" charset="0"/>
                <a:cs typeface="Verdana" charset="0"/>
              </a:rPr>
              <a:t>İnternetin terör amaçlı kullanımı</a:t>
            </a:r>
          </a:p>
        </p:txBody>
      </p:sp>
      <p:pic>
        <p:nvPicPr>
          <p:cNvPr id="4" name="Picture 3">
            <a:extLst>
              <a:ext uri="{FF2B5EF4-FFF2-40B4-BE49-F238E27FC236}">
                <a16:creationId xmlns:a16="http://schemas.microsoft.com/office/drawing/2014/main" id="{2E02FEE5-5BF1-4042-B83F-06887A86195B}"/>
              </a:ext>
            </a:extLst>
          </p:cNvPr>
          <p:cNvPicPr>
            <a:picLocks noChangeAspect="1"/>
          </p:cNvPicPr>
          <p:nvPr/>
        </p:nvPicPr>
        <p:blipFill>
          <a:blip r:embed="rId4" cstate="print"/>
          <a:stretch>
            <a:fillRect/>
          </a:stretch>
        </p:blipFill>
        <p:spPr>
          <a:xfrm>
            <a:off x="2483768" y="1124744"/>
            <a:ext cx="4176464" cy="5286152"/>
          </a:xfrm>
          <a:prstGeom prst="rect">
            <a:avLst/>
          </a:prstGeom>
          <a:ln>
            <a:solidFill>
              <a:schemeClr val="accent1"/>
            </a:solidFill>
          </a:ln>
        </p:spPr>
      </p:pic>
      <p:sp>
        <p:nvSpPr>
          <p:cNvPr id="14" name="TextBox 13">
            <a:extLst>
              <a:ext uri="{FF2B5EF4-FFF2-40B4-BE49-F238E27FC236}">
                <a16:creationId xmlns:a16="http://schemas.microsoft.com/office/drawing/2014/main" id="{303DD0F7-8AE0-4006-89A7-52A25716F349}"/>
              </a:ext>
            </a:extLst>
          </p:cNvPr>
          <p:cNvSpPr txBox="1"/>
          <p:nvPr/>
        </p:nvSpPr>
        <p:spPr>
          <a:xfrm>
            <a:off x="6372200" y="1532282"/>
            <a:ext cx="2243632" cy="400110"/>
          </a:xfrm>
          <a:prstGeom prst="rect">
            <a:avLst/>
          </a:prstGeom>
          <a:solidFill>
            <a:srgbClr val="F08A34"/>
          </a:solidFill>
        </p:spPr>
        <p:txBody>
          <a:bodyPr wrap="square" rtlCol="0">
            <a:spAutoFit/>
          </a:bodyPr>
          <a:lstStyle/>
          <a:p>
            <a:pPr algn="ctr" rtl="0"/>
            <a:r>
              <a:rPr lang="tr" sz="2000" b="0" i="0" u="none" baseline="0">
                <a:solidFill>
                  <a:schemeClr val="bg1"/>
                </a:solidFill>
                <a:latin typeface="+mj-lt"/>
              </a:rPr>
              <a:t>4 Eylül 2020</a:t>
            </a:r>
          </a:p>
        </p:txBody>
      </p:sp>
      <p:sp>
        <p:nvSpPr>
          <p:cNvPr id="2" name="Rectangle: Rounded Corners 1">
            <a:extLst>
              <a:ext uri="{FF2B5EF4-FFF2-40B4-BE49-F238E27FC236}">
                <a16:creationId xmlns:a16="http://schemas.microsoft.com/office/drawing/2014/main" id="{FB59C70C-9F8F-43A4-94F8-9FD9B6F0EC41}"/>
              </a:ext>
            </a:extLst>
          </p:cNvPr>
          <p:cNvSpPr/>
          <p:nvPr/>
        </p:nvSpPr>
        <p:spPr>
          <a:xfrm>
            <a:off x="2483768" y="5301208"/>
            <a:ext cx="4176464" cy="288032"/>
          </a:xfrm>
          <a:prstGeom prst="roundRect">
            <a:avLst/>
          </a:prstGeom>
          <a:solidFill>
            <a:srgbClr val="FFFF00">
              <a:alpha val="23922"/>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tr"/>
          </a:p>
        </p:txBody>
      </p:sp>
      <p:sp>
        <p:nvSpPr>
          <p:cNvPr id="6" name="Rectangle: Rounded Corners 5">
            <a:extLst>
              <a:ext uri="{FF2B5EF4-FFF2-40B4-BE49-F238E27FC236}">
                <a16:creationId xmlns:a16="http://schemas.microsoft.com/office/drawing/2014/main" id="{42474A16-DCB4-40CC-B6DB-382CEC242E94}"/>
              </a:ext>
            </a:extLst>
          </p:cNvPr>
          <p:cNvSpPr/>
          <p:nvPr/>
        </p:nvSpPr>
        <p:spPr>
          <a:xfrm>
            <a:off x="2483768" y="5877271"/>
            <a:ext cx="4176464" cy="230713"/>
          </a:xfrm>
          <a:prstGeom prst="roundRect">
            <a:avLst/>
          </a:prstGeom>
          <a:solidFill>
            <a:srgbClr val="FFFF00">
              <a:alpha val="23922"/>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tr"/>
          </a:p>
        </p:txBody>
      </p:sp>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rtl="0">
              <a:defRPr/>
            </a:pPr>
            <a:r>
              <a:rPr lang="tr" sz="1200" b="1" i="0" u="none" baseline="0">
                <a:solidFill>
                  <a:srgbClr val="FFFFFF"/>
                </a:solidFill>
                <a:latin typeface="Verdana" charset="0"/>
                <a:cs typeface="Verdana" charset="0"/>
              </a:rPr>
              <a:t>www.coe.int/cybercrime</a:t>
            </a:r>
            <a:endParaRPr lang="tr" sz="1200" dirty="0"/>
          </a:p>
        </p:txBody>
      </p:sp>
    </p:spTree>
    <p:extLst>
      <p:ext uri="{BB962C8B-B14F-4D97-AF65-F5344CB8AC3E}">
        <p14:creationId xmlns:p14="http://schemas.microsoft.com/office/powerpoint/2010/main" val="21724400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6"/>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2" grpId="0" animBg="1"/>
      <p:bldP spid="6" grpId="0" animBg="1"/>
    </p:bld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BA244C-489D-417D-B8AB-CB954192CB36}"/>
              </a:ext>
            </a:extLst>
          </p:cNvPr>
          <p:cNvSpPr>
            <a:spLocks noGrp="1"/>
          </p:cNvSpPr>
          <p:nvPr>
            <p:ph type="title"/>
          </p:nvPr>
        </p:nvSpPr>
        <p:spPr/>
        <p:txBody>
          <a:bodyPr/>
          <a:lstStyle/>
          <a:p>
            <a:pPr algn="l" rtl="0"/>
            <a:r>
              <a:rPr lang="tr" b="1" i="0" u="none" baseline="0" dirty="0">
                <a:solidFill>
                  <a:schemeClr val="tx2">
                    <a:lumMod val="60000"/>
                    <a:lumOff val="40000"/>
                  </a:schemeClr>
                </a:solidFill>
              </a:rPr>
              <a:t>Ortak suç faktörlerİ</a:t>
            </a:r>
          </a:p>
        </p:txBody>
      </p:sp>
      <p:pic>
        <p:nvPicPr>
          <p:cNvPr id="10" name="Picture 4">
            <a:extLst>
              <a:ext uri="{FF2B5EF4-FFF2-40B4-BE49-F238E27FC236}">
                <a16:creationId xmlns:a16="http://schemas.microsoft.com/office/drawing/2014/main" id="{9E352179-95DE-4E37-9014-C7512F18C08A}"/>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 name="Rectangle 7">
            <a:extLst>
              <a:ext uri="{FF2B5EF4-FFF2-40B4-BE49-F238E27FC236}">
                <a16:creationId xmlns:a16="http://schemas.microsoft.com/office/drawing/2014/main" id="{F9CBCD3B-0D81-4EEF-9F9F-DB3E28FFD393}"/>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a:p>
        </p:txBody>
      </p:sp>
      <p:sp>
        <p:nvSpPr>
          <p:cNvPr id="6" name="Rectangle 5">
            <a:extLst>
              <a:ext uri="{FF2B5EF4-FFF2-40B4-BE49-F238E27FC236}">
                <a16:creationId xmlns:a16="http://schemas.microsoft.com/office/drawing/2014/main" id="{74DFE25A-050F-4914-B2E8-65E908C83E53}"/>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rtl="0">
              <a:defRPr/>
            </a:pPr>
            <a:r>
              <a:rPr lang="tr" sz="1200" b="1" i="0" u="none" baseline="0">
                <a:solidFill>
                  <a:srgbClr val="FFFFFF"/>
                </a:solidFill>
                <a:latin typeface="Verdana" charset="0"/>
                <a:cs typeface="Verdana" charset="0"/>
              </a:rPr>
              <a:t>www.coe.int/cybercrime</a:t>
            </a:r>
            <a:endParaRPr lang="tr" sz="1200" dirty="0"/>
          </a:p>
        </p:txBody>
      </p:sp>
      <p:sp>
        <p:nvSpPr>
          <p:cNvPr id="5" name="Rectangle 11">
            <a:extLst>
              <a:ext uri="{FF2B5EF4-FFF2-40B4-BE49-F238E27FC236}">
                <a16:creationId xmlns:a16="http://schemas.microsoft.com/office/drawing/2014/main" id="{C48A7903-DBE1-43BD-905E-55DB247564CB}"/>
              </a:ext>
            </a:extLst>
          </p:cNvPr>
          <p:cNvSpPr>
            <a:spLocks noChangeArrowheads="1"/>
          </p:cNvSpPr>
          <p:nvPr/>
        </p:nvSpPr>
        <p:spPr bwMode="auto">
          <a:xfrm>
            <a:off x="7938" y="6597650"/>
            <a:ext cx="913606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l" rtl="0"/>
            <a:r>
              <a:rPr lang="tr" sz="1200" b="1" i="0" u="none" baseline="0">
                <a:solidFill>
                  <a:srgbClr val="FFFFFF"/>
                </a:solidFill>
                <a:latin typeface="Verdana" charset="0"/>
                <a:cs typeface="Verdana" charset="0"/>
              </a:rPr>
              <a:t>www.coe.int/cybercrime</a:t>
            </a:r>
            <a:r>
              <a:rPr lang="tr" sz="1200" b="0" i="0" u="none" baseline="0">
                <a:solidFill>
                  <a:srgbClr val="FFFFFF"/>
                </a:solidFill>
                <a:latin typeface="Verdana" charset="0"/>
                <a:cs typeface="Verdana" charset="0"/>
              </a:rPr>
              <a:t>						</a:t>
            </a:r>
            <a:r>
              <a:rPr lang="tr" sz="1200" b="1" i="0" u="none" baseline="0">
                <a:solidFill>
                  <a:srgbClr val="FFFFFF"/>
                </a:solidFill>
                <a:latin typeface="Verdana" charset="0"/>
                <a:cs typeface="Verdana" charset="0"/>
              </a:rPr>
              <a:t>                        - </a:t>
            </a:r>
            <a:fld id="{F50FF694-912A-834E-AD45-B984C7BF2CE4}" type="slidenum">
              <a:rPr sz="1200" b="1">
                <a:solidFill>
                  <a:srgbClr val="FFFFFF"/>
                </a:solidFill>
                <a:latin typeface="Verdana" charset="0"/>
                <a:cs typeface="Verdana" charset="0"/>
              </a:rPr>
              <a:pPr algn="l" rtl="0"/>
              <a:t>96</a:t>
            </a:fld>
            <a:r>
              <a:rPr lang="tr" sz="1200" b="1" i="0" u="none" baseline="0">
                <a:solidFill>
                  <a:srgbClr val="FFFFFF"/>
                </a:solidFill>
                <a:latin typeface="Verdana" charset="0"/>
                <a:cs typeface="Verdana" charset="0"/>
              </a:rPr>
              <a:t> -</a:t>
            </a:r>
          </a:p>
        </p:txBody>
      </p:sp>
    </p:spTree>
    <p:extLst>
      <p:ext uri="{BB962C8B-B14F-4D97-AF65-F5344CB8AC3E}">
        <p14:creationId xmlns:p14="http://schemas.microsoft.com/office/powerpoint/2010/main" val="2134097812"/>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177924" y="190500"/>
            <a:ext cx="785812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2800" b="0" i="0" u="none" baseline="0">
                <a:solidFill>
                  <a:schemeClr val="bg1"/>
                </a:solidFill>
                <a:latin typeface="Verdana" charset="0"/>
                <a:cs typeface="Verdana" charset="0"/>
              </a:rPr>
              <a:t>Ortak Suç Faktörleri</a:t>
            </a:r>
          </a:p>
        </p:txBody>
      </p:sp>
      <p:sp>
        <p:nvSpPr>
          <p:cNvPr id="8" name="Content Placeholder 1">
            <a:extLst>
              <a:ext uri="{FF2B5EF4-FFF2-40B4-BE49-F238E27FC236}">
                <a16:creationId xmlns:a16="http://schemas.microsoft.com/office/drawing/2014/main" id="{2D6A0DE9-A5F9-4FAA-99ED-84905FDB5D51}"/>
              </a:ext>
            </a:extLst>
          </p:cNvPr>
          <p:cNvSpPr>
            <a:spLocks noGrp="1"/>
          </p:cNvSpPr>
          <p:nvPr>
            <p:ph idx="1"/>
          </p:nvPr>
        </p:nvSpPr>
        <p:spPr>
          <a:xfrm>
            <a:off x="251520" y="1196752"/>
            <a:ext cx="8784530" cy="5183335"/>
          </a:xfrm>
        </p:spPr>
        <p:txBody>
          <a:bodyPr/>
          <a:lstStyle/>
          <a:p>
            <a:pPr marL="57150" indent="0" algn="l" rtl="0">
              <a:buNone/>
            </a:pPr>
            <a:r>
              <a:rPr lang="tr" b="1" i="0" u="none" baseline="0" dirty="0">
                <a:solidFill>
                  <a:srgbClr val="0070C0"/>
                </a:solidFill>
              </a:rPr>
              <a:t>Sosyal mühendislik</a:t>
            </a:r>
          </a:p>
          <a:p>
            <a:pPr marL="914400" lvl="1" indent="-457200" algn="l" rtl="0"/>
            <a:r>
              <a:rPr lang="tr" b="0" i="0" u="none" baseline="0" dirty="0"/>
              <a:t>Veri ve bilgi elde etmek için özellikle </a:t>
            </a:r>
            <a:r>
              <a:rPr lang="tr" sz="3200" b="1" i="0" u="none" baseline="0" dirty="0">
                <a:solidFill>
                  <a:srgbClr val="0070C0"/>
                </a:solidFill>
              </a:rPr>
              <a:t>kimlik avı</a:t>
            </a:r>
          </a:p>
          <a:p>
            <a:pPr marL="914400" lvl="1" indent="-457200" algn="l" rtl="0"/>
            <a:r>
              <a:rPr lang="tr" b="0" i="0" u="none" baseline="0" dirty="0"/>
              <a:t>Bu bilgiler daha sonra suç faaliyetlerinde kullanılır</a:t>
            </a:r>
          </a:p>
          <a:p>
            <a:pPr marL="57150" indent="0" algn="l" rtl="0">
              <a:buNone/>
            </a:pPr>
            <a:r>
              <a:rPr lang="tr" b="1" i="0" u="none" baseline="0" dirty="0">
                <a:solidFill>
                  <a:srgbClr val="0070C0"/>
                </a:solidFill>
              </a:rPr>
              <a:t>Para Kuryeleri</a:t>
            </a:r>
          </a:p>
          <a:p>
            <a:pPr marL="914400" lvl="1" indent="-457200" algn="l" rtl="0"/>
            <a:r>
              <a:rPr lang="tr" b="0" i="0" u="none" baseline="0" dirty="0"/>
              <a:t>Dezavantajlı veya düşük gelirli kişileri hedef alırlar</a:t>
            </a:r>
          </a:p>
          <a:p>
            <a:pPr marL="914400" lvl="1" indent="-457200" algn="l" rtl="0"/>
            <a:r>
              <a:rPr lang="tr" b="0" i="0" u="none" baseline="0" dirty="0"/>
              <a:t>Fonları kurumsal hesaplar aracılığıyla uluslararası düzeyde akıtmak için daha iyi finansal durumu olan kuryelere aktarırlar</a:t>
            </a:r>
          </a:p>
          <a:p>
            <a:pPr marL="57150" indent="0" algn="l" rtl="0">
              <a:buNone/>
            </a:pPr>
            <a:r>
              <a:rPr lang="tr" b="1" i="0" u="none" baseline="0" dirty="0">
                <a:solidFill>
                  <a:srgbClr val="0070C0"/>
                </a:solidFill>
              </a:rPr>
              <a:t>Kripto Para Birimleri</a:t>
            </a:r>
          </a:p>
          <a:p>
            <a:pPr marL="914400" lvl="1" indent="-457200" algn="l" rtl="0"/>
            <a:r>
              <a:rPr lang="tr" b="0" i="0" u="none" baseline="0" dirty="0"/>
              <a:t>'Meşru' olanın yasa dışı işler için kullanımı</a:t>
            </a:r>
          </a:p>
        </p:txBody>
      </p:sp>
      <p:pic>
        <p:nvPicPr>
          <p:cNvPr id="23554" name="Picture 2" descr="Are the Austin bombings terrorism? It depends who you ask. - Vox">
            <a:extLst>
              <a:ext uri="{FF2B5EF4-FFF2-40B4-BE49-F238E27FC236}">
                <a16:creationId xmlns:a16="http://schemas.microsoft.com/office/drawing/2014/main" id="{C0178A80-B4C1-41AD-812C-232E8A75167E}"/>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068293" y="5204518"/>
            <a:ext cx="1979712" cy="1319808"/>
          </a:xfrm>
          <a:prstGeom prst="rect">
            <a:avLst/>
          </a:prstGeom>
          <a:noFill/>
          <a:extLst>
            <a:ext uri="{909E8E84-426E-40DD-AFC4-6F175D3DCCD1}">
              <a14:hiddenFill xmlns:a14="http://schemas.microsoft.com/office/drawing/2010/main">
                <a:solidFill>
                  <a:srgbClr val="FFFFFF"/>
                </a:solidFill>
              </a14:hiddenFill>
            </a:ext>
          </a:extLst>
        </p:spPr>
      </p:pic>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rtl="0">
              <a:defRPr/>
            </a:pPr>
            <a:r>
              <a:rPr lang="tr" sz="1200" b="1" i="0" u="none" baseline="0">
                <a:solidFill>
                  <a:srgbClr val="FFFFFF"/>
                </a:solidFill>
                <a:latin typeface="Verdana" charset="0"/>
                <a:cs typeface="Verdana" charset="0"/>
              </a:rPr>
              <a:t>www.coe.int/cybercrime</a:t>
            </a:r>
            <a:endParaRPr lang="tr" sz="1200" dirty="0"/>
          </a:p>
        </p:txBody>
      </p:sp>
    </p:spTree>
    <p:extLst>
      <p:ext uri="{BB962C8B-B14F-4D97-AF65-F5344CB8AC3E}">
        <p14:creationId xmlns:p14="http://schemas.microsoft.com/office/powerpoint/2010/main" val="3216094203"/>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4">
            <a:extLst>
              <a:ext uri="{FF2B5EF4-FFF2-40B4-BE49-F238E27FC236}">
                <a16:creationId xmlns:a16="http://schemas.microsoft.com/office/drawing/2014/main" id="{1A5C7640-AA2C-4B63-9841-E12A54FE0348}"/>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Rectangle 4">
            <a:extLst>
              <a:ext uri="{FF2B5EF4-FFF2-40B4-BE49-F238E27FC236}">
                <a16:creationId xmlns:a16="http://schemas.microsoft.com/office/drawing/2014/main" id="{4A79A5F6-4DD8-45CE-B41D-A8226D1891A7}"/>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a:p>
        </p:txBody>
      </p:sp>
      <p:pic>
        <p:nvPicPr>
          <p:cNvPr id="1026" name="Picture 2" descr="Asking questions | TeachingEnglish | British Council | BBC">
            <a:extLst>
              <a:ext uri="{FF2B5EF4-FFF2-40B4-BE49-F238E27FC236}">
                <a16:creationId xmlns:a16="http://schemas.microsoft.com/office/drawing/2014/main" id="{2146A725-2752-493B-B89A-F4AA625257F4}"/>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286000" y="1905000"/>
            <a:ext cx="4572000" cy="3048000"/>
          </a:xfrm>
          <a:prstGeom prst="rect">
            <a:avLst/>
          </a:prstGeom>
          <a:noFill/>
          <a:extLst>
            <a:ext uri="{909E8E84-426E-40DD-AFC4-6F175D3DCCD1}">
              <a14:hiddenFill xmlns:a14="http://schemas.microsoft.com/office/drawing/2010/main">
                <a:solidFill>
                  <a:srgbClr val="FFFFFF"/>
                </a:solidFill>
              </a14:hiddenFill>
            </a:ext>
          </a:extLst>
        </p:spPr>
      </p:pic>
      <p:sp>
        <p:nvSpPr>
          <p:cNvPr id="10" name="TextBox 9">
            <a:extLst>
              <a:ext uri="{FF2B5EF4-FFF2-40B4-BE49-F238E27FC236}">
                <a16:creationId xmlns:a16="http://schemas.microsoft.com/office/drawing/2014/main" id="{33149BE1-5990-4AA1-A02A-66E63B8F1545}"/>
              </a:ext>
            </a:extLst>
          </p:cNvPr>
          <p:cNvSpPr txBox="1"/>
          <p:nvPr/>
        </p:nvSpPr>
        <p:spPr>
          <a:xfrm>
            <a:off x="3221850" y="4951834"/>
            <a:ext cx="2700300" cy="769441"/>
          </a:xfrm>
          <a:prstGeom prst="rect">
            <a:avLst/>
          </a:prstGeom>
          <a:noFill/>
        </p:spPr>
        <p:txBody>
          <a:bodyPr wrap="square" rtlCol="0">
            <a:spAutoFit/>
          </a:bodyPr>
          <a:lstStyle/>
          <a:p>
            <a:pPr algn="ctr" rtl="0"/>
            <a:r>
              <a:rPr lang="tr" sz="4400" b="0" i="0" u="none" baseline="0"/>
              <a:t>Sorular</a:t>
            </a:r>
            <a:endParaRPr lang="tr" sz="4400" dirty="0"/>
          </a:p>
        </p:txBody>
      </p:sp>
      <p:sp>
        <p:nvSpPr>
          <p:cNvPr id="4" name="Rectangle 3">
            <a:extLst>
              <a:ext uri="{FF2B5EF4-FFF2-40B4-BE49-F238E27FC236}">
                <a16:creationId xmlns:a16="http://schemas.microsoft.com/office/drawing/2014/main" id="{954D42CC-1A2D-40A7-84EC-460AA3E58D0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rtl="0">
              <a:defRPr/>
            </a:pPr>
            <a:r>
              <a:rPr lang="tr" sz="1200" b="1" i="0" u="none" baseline="0">
                <a:solidFill>
                  <a:srgbClr val="FFFFFF"/>
                </a:solidFill>
                <a:latin typeface="Verdana" charset="0"/>
                <a:cs typeface="Verdana" charset="0"/>
              </a:rPr>
              <a:t>www.coe.int/cybercrime</a:t>
            </a:r>
            <a:endParaRPr lang="tr" sz="1200" dirty="0"/>
          </a:p>
        </p:txBody>
      </p:sp>
    </p:spTree>
    <p:extLst>
      <p:ext uri="{BB962C8B-B14F-4D97-AF65-F5344CB8AC3E}">
        <p14:creationId xmlns:p14="http://schemas.microsoft.com/office/powerpoint/2010/main" val="4288643767"/>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3252" name="Picture 4"/>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Rectangle 6"/>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a:p>
        </p:txBody>
      </p:sp>
      <p:sp>
        <p:nvSpPr>
          <p:cNvPr id="53249"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tr"/>
          </a:p>
        </p:txBody>
      </p:sp>
      <p:sp>
        <p:nvSpPr>
          <p:cNvPr id="53251" name="TextBox 7"/>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3200" b="0" i="0" u="none" baseline="0">
                <a:solidFill>
                  <a:schemeClr val="bg1"/>
                </a:solidFill>
                <a:latin typeface="Verdana" charset="0"/>
                <a:cs typeface="Verdana" charset="0"/>
              </a:rPr>
              <a:t>Oturum hedefleri</a:t>
            </a:r>
            <a:endParaRPr lang="tr" sz="2000" dirty="0">
              <a:solidFill>
                <a:schemeClr val="bg1"/>
              </a:solidFill>
              <a:latin typeface="Verdana" charset="0"/>
              <a:cs typeface="Verdana" charset="0"/>
            </a:endParaRPr>
          </a:p>
        </p:txBody>
      </p:sp>
      <p:sp>
        <p:nvSpPr>
          <p:cNvPr id="3" name="Content Placeholder 2">
            <a:extLst>
              <a:ext uri="{FF2B5EF4-FFF2-40B4-BE49-F238E27FC236}">
                <a16:creationId xmlns:a16="http://schemas.microsoft.com/office/drawing/2014/main" id="{77B18497-BF37-4A20-ABA6-353886C26CA1}"/>
              </a:ext>
            </a:extLst>
          </p:cNvPr>
          <p:cNvSpPr>
            <a:spLocks noGrp="1"/>
          </p:cNvSpPr>
          <p:nvPr>
            <p:ph idx="1"/>
          </p:nvPr>
        </p:nvSpPr>
        <p:spPr>
          <a:xfrm>
            <a:off x="323528" y="1196752"/>
            <a:ext cx="8712522" cy="5240233"/>
          </a:xfrm>
        </p:spPr>
        <p:txBody>
          <a:bodyPr>
            <a:normAutofit/>
          </a:bodyPr>
          <a:lstStyle/>
          <a:p>
            <a:pPr marL="0" indent="0" algn="l" rtl="0">
              <a:buNone/>
            </a:pPr>
            <a:r>
              <a:rPr lang="tr" b="0" i="0" u="none" baseline="0" dirty="0">
                <a:ea typeface="Verdana" panose="020B0604030504040204" pitchFamily="34" charset="0"/>
              </a:rPr>
              <a:t>Bu oturumun sonunda </a:t>
            </a:r>
            <a:r>
              <a:rPr lang="tr-TR" b="0" i="0" u="none" baseline="0" dirty="0">
                <a:ea typeface="Verdana" panose="020B0604030504040204" pitchFamily="34" charset="0"/>
              </a:rPr>
              <a:t>katılımcılar</a:t>
            </a:r>
            <a:r>
              <a:rPr lang="tr" b="0" i="0" u="none" baseline="0" dirty="0">
                <a:ea typeface="Verdana" panose="020B0604030504040204" pitchFamily="34" charset="0"/>
              </a:rPr>
              <a:t>:</a:t>
            </a:r>
          </a:p>
          <a:p>
            <a:pPr algn="l" rtl="0"/>
            <a:r>
              <a:rPr lang="tr" sz="2800" b="0" i="0" u="none" baseline="0" dirty="0"/>
              <a:t>Siber suç türleri ve etkilerini belirleyebilecek;</a:t>
            </a:r>
          </a:p>
          <a:p>
            <a:pPr algn="l" rtl="0"/>
            <a:r>
              <a:rPr lang="tr" sz="2800" b="0" i="0" u="none" baseline="0" dirty="0"/>
              <a:t>Siber suçların tehditlerini, eğilimlerini ve araçlarını ve bu olguya verilen tepkileri sayabilecek;</a:t>
            </a:r>
            <a:endParaRPr lang="tr" altLang="sr-Latn-RS" sz="2800" dirty="0"/>
          </a:p>
          <a:p>
            <a:pPr algn="l" rtl="0"/>
            <a:r>
              <a:rPr lang="tr" sz="2800" b="0" i="0" u="none" baseline="0" dirty="0"/>
              <a:t>Çoğu mevzuat ve uluslararası standart kapsamında suç türü olarak kabul edilen siber suç kavramlarını açıklayabilecek;</a:t>
            </a:r>
            <a:endParaRPr lang="tr" altLang="sr-Latn-RS" sz="2800" dirty="0"/>
          </a:p>
          <a:p>
            <a:pPr algn="l" rtl="0"/>
            <a:r>
              <a:rPr lang="tr" sz="2800" b="0" i="0" u="none" baseline="0" dirty="0"/>
              <a:t>Ulusal mevzuat ile başta Budapeşte Sözleşmesi olmak üzere uluslararası mevzuat arasındaki uyumun ihtiyaçlarını ve avantajlarını analiz edebilecektir.</a:t>
            </a:r>
            <a:endParaRPr lang="tr" dirty="0">
              <a:ea typeface="Verdana" panose="020B0604030504040204" pitchFamily="34" charset="0"/>
            </a:endParaRPr>
          </a:p>
        </p:txBody>
      </p:sp>
      <p:sp>
        <p:nvSpPr>
          <p:cNvPr id="53254" name="Rectangle 11"/>
          <p:cNvSpPr>
            <a:spLocks noChangeArrowheads="1"/>
          </p:cNvSpPr>
          <p:nvPr/>
        </p:nvSpPr>
        <p:spPr bwMode="auto">
          <a:xfrm>
            <a:off x="7937" y="6581001"/>
            <a:ext cx="924458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l" rtl="0"/>
            <a:r>
              <a:rPr lang="tr" sz="1200" b="1" i="0" u="none" baseline="0">
                <a:solidFill>
                  <a:srgbClr val="FFFFFF"/>
                </a:solidFill>
                <a:latin typeface="Verdana" charset="0"/>
                <a:cs typeface="Verdana" charset="0"/>
              </a:rPr>
              <a:t>www.coe.int/cybercrime</a:t>
            </a:r>
            <a:r>
              <a:rPr lang="tr" sz="1200" b="0" i="0" u="none" baseline="0">
                <a:solidFill>
                  <a:srgbClr val="FFFFFF"/>
                </a:solidFill>
                <a:latin typeface="Verdana" charset="0"/>
                <a:cs typeface="Verdana" charset="0"/>
              </a:rPr>
              <a:t>						</a:t>
            </a:r>
          </a:p>
        </p:txBody>
      </p:sp>
      <p:sp>
        <p:nvSpPr>
          <p:cNvPr id="11" name="Rectangle 10"/>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a:p>
        </p:txBody>
      </p:sp>
    </p:spTree>
    <p:extLst>
      <p:ext uri="{BB962C8B-B14F-4D97-AF65-F5344CB8AC3E}">
        <p14:creationId xmlns:p14="http://schemas.microsoft.com/office/powerpoint/2010/main" val="2441161629"/>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263</TotalTime>
  <Words>18636</Words>
  <Application>Microsoft Office PowerPoint</Application>
  <PresentationFormat>On-screen Show (4:3)</PresentationFormat>
  <Paragraphs>1766</Paragraphs>
  <Slides>138</Slides>
  <Notes>133</Notes>
  <HiddenSlides>0</HiddenSlides>
  <MMClips>0</MMClips>
  <ScaleCrop>false</ScaleCrop>
  <HeadingPairs>
    <vt:vector size="6" baseType="variant">
      <vt:variant>
        <vt:lpstr>Fonts Used</vt:lpstr>
      </vt:variant>
      <vt:variant>
        <vt:i4>29</vt:i4>
      </vt:variant>
      <vt:variant>
        <vt:lpstr>Theme</vt:lpstr>
      </vt:variant>
      <vt:variant>
        <vt:i4>1</vt:i4>
      </vt:variant>
      <vt:variant>
        <vt:lpstr>Slide Titles</vt:lpstr>
      </vt:variant>
      <vt:variant>
        <vt:i4>138</vt:i4>
      </vt:variant>
    </vt:vector>
  </HeadingPairs>
  <TitlesOfParts>
    <vt:vector size="168" baseType="lpstr">
      <vt:lpstr>Arial</vt:lpstr>
      <vt:lpstr>Arial</vt:lpstr>
      <vt:lpstr>Arial Narrow</vt:lpstr>
      <vt:lpstr>Calibri</vt:lpstr>
      <vt:lpstr>Helvetica</vt:lpstr>
      <vt:lpstr>HelveticaNeue</vt:lpstr>
      <vt:lpstr>HelveticaNeue,Bold</vt:lpstr>
      <vt:lpstr>HelveticaNeue-Bold</vt:lpstr>
      <vt:lpstr>HelveticaNeueETW01-55Rg</vt:lpstr>
      <vt:lpstr>Locator</vt:lpstr>
      <vt:lpstr>Lyon</vt:lpstr>
      <vt:lpstr>Montserrat</vt:lpstr>
      <vt:lpstr>Nunito Sans</vt:lpstr>
      <vt:lpstr>Open Sans</vt:lpstr>
      <vt:lpstr>Proxima Nova</vt:lpstr>
      <vt:lpstr>Roboto</vt:lpstr>
      <vt:lpstr>Roboto-Black</vt:lpstr>
      <vt:lpstr>Roboto-Bold</vt:lpstr>
      <vt:lpstr>Roboto-Light</vt:lpstr>
      <vt:lpstr>Roboto-LightItalic</vt:lpstr>
      <vt:lpstr>Roboto-Medium</vt:lpstr>
      <vt:lpstr>RobotoMono-Regular</vt:lpstr>
      <vt:lpstr>Roboto-Regular</vt:lpstr>
      <vt:lpstr>Segoe UI</vt:lpstr>
      <vt:lpstr>Source Sans Pro</vt:lpstr>
      <vt:lpstr>SourceSansPro</vt:lpstr>
      <vt:lpstr>Verdana</vt:lpstr>
      <vt:lpstr>Wingdings</vt:lpstr>
      <vt:lpstr>Wingdings 3</vt:lpstr>
      <vt:lpstr>Office Theme</vt:lpstr>
      <vt:lpstr>PowerPoint Presentation</vt:lpstr>
      <vt:lpstr>PowerPoint Presentation</vt:lpstr>
      <vt:lpstr>PowerPoint Presentation</vt:lpstr>
      <vt:lpstr>PowerPoint Presentation</vt:lpstr>
      <vt:lpstr>'Bİlgİ Toplumu'</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Sİber suç nedİr?</vt:lpstr>
      <vt:lpstr>PowerPoint Presentation</vt:lpstr>
      <vt:lpstr>PowerPoint Presentation</vt:lpstr>
      <vt:lpstr>PowerPoint Presentation</vt:lpstr>
      <vt:lpstr>PowerPoint Presentation</vt:lpstr>
      <vt:lpstr>PowerPoint Presentation</vt:lpstr>
      <vt:lpstr>PowerPoint Presentation</vt:lpstr>
      <vt:lpstr>Budapeşte Sözleşmesİ</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Sİber suçlara İLİşkİn uluslararasI kuruluşlar</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Siber Suçlar ve Vaka Çalışmaları</vt:lpstr>
      <vt:lpstr>Sİber ortama bağlI suçlar</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ÇocuklarIn cİnsel İstİsmarI</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Ödeme dolandIrIcIlIğI</vt:lpstr>
      <vt:lpstr>PowerPoint Presentation</vt:lpstr>
      <vt:lpstr>PowerPoint Presentation</vt:lpstr>
      <vt:lpstr>PowerPoint Presentation</vt:lpstr>
      <vt:lpstr>PowerPoint Presentation</vt:lpstr>
      <vt:lpstr>PowerPoint Presentation</vt:lpstr>
      <vt:lpstr>PowerPoint Presentation</vt:lpstr>
      <vt:lpstr>Karanlık Ağ</vt:lpstr>
      <vt:lpstr>PowerPoint Presentation</vt:lpstr>
      <vt:lpstr>PowerPoint Presentation</vt:lpstr>
      <vt:lpstr>PowerPoint Presentation</vt:lpstr>
      <vt:lpstr>PowerPoint Presentation</vt:lpstr>
      <vt:lpstr>PowerPoint Presentation</vt:lpstr>
      <vt:lpstr>Siber uzay ve terörizmin yakınlaşması</vt:lpstr>
      <vt:lpstr>PowerPoint Presentation</vt:lpstr>
      <vt:lpstr>PowerPoint Presentation</vt:lpstr>
      <vt:lpstr>PowerPoint Presentation</vt:lpstr>
      <vt:lpstr>Ortak suç faktörlerİ</vt:lpstr>
      <vt:lpstr>PowerPoint Presentation</vt:lpstr>
      <vt:lpstr>PowerPoint Presentation</vt:lpstr>
      <vt:lpstr>PowerPoint Presentation</vt:lpstr>
      <vt:lpstr>PowerPoint Presentation</vt:lpstr>
      <vt:lpstr>ÇIkarIlIp referans İçİn saklanan bölümler</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Council of Europe</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ERENOGLU CONSULTANCY TRANSLATION</dc:creator>
  <dc:description>ERENOGLU CONSULTANCY TRANSLATION_x000d_
GSM    : (+90 532) 235 58 23_x000d_
Tel         : (+90 312) 441 91 00 (pbx)_x000d_
Web      : www.erenoglu.com.tr_x000d_
e-mail   : erenoglu@erenoglu.com.tr_x000d_
ANKARA – TURKIYE (TURKEY)_x000d_
</dc:description>
  <cp:lastModifiedBy>Georgeta</cp:lastModifiedBy>
  <cp:revision>1390</cp:revision>
  <cp:lastPrinted>2016-05-18T07:38:13Z</cp:lastPrinted>
  <dcterms:created xsi:type="dcterms:W3CDTF">2013-06-24T06:40:18Z</dcterms:created>
  <dcterms:modified xsi:type="dcterms:W3CDTF">2021-05-04T09:37:56Z</dcterms:modified>
</cp:coreProperties>
</file>