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handoutMasterIdLst>
    <p:handoutMasterId r:id="rId71"/>
  </p:handoutMasterIdLst>
  <p:sldIdLst>
    <p:sldId id="418" r:id="rId2"/>
    <p:sldId id="456" r:id="rId3"/>
    <p:sldId id="570" r:id="rId4"/>
    <p:sldId id="569" r:id="rId5"/>
    <p:sldId id="571" r:id="rId6"/>
    <p:sldId id="572" r:id="rId7"/>
    <p:sldId id="573" r:id="rId8"/>
    <p:sldId id="574" r:id="rId9"/>
    <p:sldId id="575" r:id="rId10"/>
    <p:sldId id="981" r:id="rId11"/>
    <p:sldId id="325" r:id="rId12"/>
    <p:sldId id="1053" r:id="rId13"/>
    <p:sldId id="1045" r:id="rId14"/>
    <p:sldId id="923" r:id="rId15"/>
    <p:sldId id="982" r:id="rId16"/>
    <p:sldId id="983" r:id="rId17"/>
    <p:sldId id="1050" r:id="rId18"/>
    <p:sldId id="978" r:id="rId19"/>
    <p:sldId id="979" r:id="rId20"/>
    <p:sldId id="984" r:id="rId21"/>
    <p:sldId id="985" r:id="rId22"/>
    <p:sldId id="993" r:id="rId23"/>
    <p:sldId id="1054" r:id="rId24"/>
    <p:sldId id="1046" r:id="rId25"/>
    <p:sldId id="927" r:id="rId26"/>
    <p:sldId id="986" r:id="rId27"/>
    <p:sldId id="987" r:id="rId28"/>
    <p:sldId id="988" r:id="rId29"/>
    <p:sldId id="989" r:id="rId30"/>
    <p:sldId id="990" r:id="rId31"/>
    <p:sldId id="991" r:id="rId32"/>
    <p:sldId id="992" r:id="rId33"/>
    <p:sldId id="999" r:id="rId34"/>
    <p:sldId id="1051" r:id="rId35"/>
    <p:sldId id="1022" r:id="rId36"/>
    <p:sldId id="994" r:id="rId37"/>
    <p:sldId id="995" r:id="rId38"/>
    <p:sldId id="1000" r:id="rId39"/>
    <p:sldId id="1001" r:id="rId40"/>
    <p:sldId id="1002" r:id="rId41"/>
    <p:sldId id="1003" r:id="rId42"/>
    <p:sldId id="1004" r:id="rId43"/>
    <p:sldId id="1005" r:id="rId44"/>
    <p:sldId id="1027" r:id="rId45"/>
    <p:sldId id="1021" r:id="rId46"/>
    <p:sldId id="1028" r:id="rId47"/>
    <p:sldId id="1025" r:id="rId48"/>
    <p:sldId id="1030" r:id="rId49"/>
    <p:sldId id="1048" r:id="rId50"/>
    <p:sldId id="1006" r:id="rId51"/>
    <p:sldId id="1007" r:id="rId52"/>
    <p:sldId id="1008" r:id="rId53"/>
    <p:sldId id="1009" r:id="rId54"/>
    <p:sldId id="1010" r:id="rId55"/>
    <p:sldId id="1032" r:id="rId56"/>
    <p:sldId id="1033" r:id="rId57"/>
    <p:sldId id="1035" r:id="rId58"/>
    <p:sldId id="1043" r:id="rId59"/>
    <p:sldId id="1049" r:id="rId60"/>
    <p:sldId id="1055" r:id="rId61"/>
    <p:sldId id="1011" r:id="rId62"/>
    <p:sldId id="1012" r:id="rId63"/>
    <p:sldId id="1013" r:id="rId64"/>
    <p:sldId id="1014" r:id="rId65"/>
    <p:sldId id="1015" r:id="rId66"/>
    <p:sldId id="1016" r:id="rId67"/>
    <p:sldId id="1017" r:id="rId68"/>
    <p:sldId id="455" r:id="rId6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54680" autoAdjust="0"/>
  </p:normalViewPr>
  <p:slideViewPr>
    <p:cSldViewPr>
      <p:cViewPr varScale="1">
        <p:scale>
          <a:sx n="44" d="100"/>
          <a:sy n="44" d="100"/>
        </p:scale>
        <p:origin x="2467" y="2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4/11/2021</a:t>
            </a:fld>
            <a:endParaRPr lang="en-US"/>
          </a:p>
        </p:txBody>
      </p:sp>
      <p:sp>
        <p:nvSpPr>
          <p:cNvPr id="4" name="Footer Placeholder 3">
            <a:extLst>
              <a:ext uri="{FF2B5EF4-FFF2-40B4-BE49-F238E27FC236}">
                <a16:creationId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4/11/2021</a:t>
            </a:fld>
            <a:endParaRPr lang="en-US"/>
          </a:p>
        </p:txBody>
      </p:sp>
      <p:sp>
        <p:nvSpPr>
          <p:cNvPr id="4" name="Slide Image Placeholder 3">
            <a:extLst>
              <a:ext uri="{FF2B5EF4-FFF2-40B4-BE49-F238E27FC236}">
                <a16:creationId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13282218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GB" dirty="0"/>
          </a:p>
        </p:txBody>
      </p:sp>
      <p:sp>
        <p:nvSpPr>
          <p:cNvPr id="4" name="Slayt Numarası Yer Tutucusu 3"/>
          <p:cNvSpPr>
            <a:spLocks noGrp="1"/>
          </p:cNvSpPr>
          <p:nvPr>
            <p:ph type="sldNum" sz="quarter" idx="10"/>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38518604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Sonraki slayt grubunda Budapeşte Sözleşmesi Madde 2'de düzenlenen yasa dışı erişim suçu incelenecektir. </a:t>
            </a:r>
          </a:p>
        </p:txBody>
      </p:sp>
      <p:sp>
        <p:nvSpPr>
          <p:cNvPr id="4" name="Slide Number Placeholder 3"/>
          <p:cNvSpPr>
            <a:spLocks noGrp="1"/>
          </p:cNvSpPr>
          <p:nvPr>
            <p:ph type="sldNum" sz="quarter" idx="5"/>
          </p:nvPr>
        </p:nvSpPr>
        <p:spPr/>
        <p:txBody>
          <a:bodyPr/>
          <a:lstStyle/>
          <a:p>
            <a:pPr algn="l" rtl="0"/>
            <a:fld id="{C517488A-2FD4-4187-AAA7-AE40009BFB6A}" type="slidenum">
              <a:rPr/>
              <a:pPr/>
              <a:t>10</a:t>
            </a:fld>
            <a:endParaRPr lang="tr" altLang="en-US"/>
          </a:p>
        </p:txBody>
      </p:sp>
    </p:spTree>
    <p:extLst>
      <p:ext uri="{BB962C8B-B14F-4D97-AF65-F5344CB8AC3E}">
        <p14:creationId xmlns:p14="http://schemas.microsoft.com/office/powerpoint/2010/main" val="2483232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r>
              <a:rPr lang="tr" b="0" i="0" u="none" baseline="0"/>
              <a:t>Yasa dışı erişim suçu, bir bilgisayar sisteminin tamamına veya bir kısmına yetkisiz olarak erişenler tarafından işlenir. Bu eylem kasıtlı olmalıdır ve Budapeşte Sözleşmesi Madde 2'de açıklanmaktadır. </a:t>
            </a:r>
          </a:p>
          <a:p>
            <a:pPr algn="l" rtl="0" eaLnBrk="1" hangingPunct="1"/>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Genellikle bilgisayar korsanlığı olarak bilinir ve en yaygın bilgisayar suçlarından biridir. Ancak, bilgisayar korsanlığının yanı sıra, yasa dışı erişim olarak sınıflandırılabilecek başka olgular da vardır. Aslında bilgisayar korsanlığı, normalde, teknoloji aracılığıyla bir bilgisayar sistemine yasa dışı erişim sağlama eylemini tanımlamak için kullanılır. Ancak yasa dışı erişim, kullanılan teknolojiden ve hatta teknolojinin kullanılıp kullanılmamasından bağımsız olarak, bir sisteme izinsiz girişi de kapsar. Bir failin yasa dışı olarak bir parolayı ele geçirmesi de bunun bir örneğidir. Burada korunan hak, bir bilgisayar sisteminin veya bilgisayar verilerinin gizliliğidir.</a:t>
            </a: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tr" altLang="sr-Latn-R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Sri Lanka polisinin korsanlıkla Sri Lanka'daki bir üniversitenin bilgisayar sistemine giren iki adamı tutukladığının anlatıldığı bir İnternet sitesinin ekran görüntüsü gösterilmektedir. Bu, yasa dışı erişimin standart bir örneğidir.</a:t>
            </a:r>
          </a:p>
          <a:p>
            <a:endParaRPr lang="tr" dirty="0"/>
          </a:p>
          <a:p>
            <a:endParaRPr lang="tr" dirty="0"/>
          </a:p>
          <a:p>
            <a:pPr algn="l" rtl="0"/>
            <a:r>
              <a:rPr lang="tr" b="0" i="0" u="none" baseline="0"/>
              <a:t>Haber makalesinin bağlantısını burada bulabilirsiniz: https://www.newsfirst.lk/2020/02/05/130-million-rupee-hack-foiled-suspects-in-custody/ </a:t>
            </a:r>
          </a:p>
        </p:txBody>
      </p:sp>
      <p:sp>
        <p:nvSpPr>
          <p:cNvPr id="4" name="Slide Number Placeholder 3"/>
          <p:cNvSpPr>
            <a:spLocks noGrp="1"/>
          </p:cNvSpPr>
          <p:nvPr>
            <p:ph type="sldNum" sz="quarter" idx="5"/>
          </p:nvPr>
        </p:nvSpPr>
        <p:spPr/>
        <p:txBody>
          <a:bodyPr/>
          <a:lstStyle/>
          <a:p>
            <a:pPr algn="l" rtl="0"/>
            <a:fld id="{C517488A-2FD4-4187-AAA7-AE40009BFB6A}" type="slidenum">
              <a:rPr/>
              <a:pPr/>
              <a:t>12</a:t>
            </a:fld>
            <a:endParaRPr lang="tr" altLang="en-US"/>
          </a:p>
        </p:txBody>
      </p:sp>
    </p:spTree>
    <p:extLst>
      <p:ext uri="{BB962C8B-B14F-4D97-AF65-F5344CB8AC3E}">
        <p14:creationId xmlns:p14="http://schemas.microsoft.com/office/powerpoint/2010/main" val="1168389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bir bilgisayara izinsiz erişim için komplo kurmaktan Amerika Birleşik Devletleri'nde mahkum edilen bir kişi hakkındaki bir haber makalesinin ekran görüntüsü gösterilmektedir. Bu, yasa dışı erişim suçuna ilişkin meşhur ve tartışmalı bir vakadır. Andrew Auernheimer, AT&amp;T şirketinin güvenlik sisteminde iPad kullanıcılarının e-posta adreslerinin gizliliğini tehlikeye atan bir kusuru ortaya çıkaran bir bilgisayar korsanlığı grubunun üyesiydi.  Auernheimer tarafından erişilen veriler, genel erişime açık bir URL'de mevcuttu. Auernheimer, AT&amp;T'nin özel sisteminin herhangi bir bölümüne erişmesi gerekmemişti. Auernheimer mahkum edilmiş olsa da, erişimin genel erişime açık verilerle sınırlı olduğu göz önüne alındığında birçok kişi mahkum edilmesi gerekip gerekmediğini sorguladı.</a:t>
            </a:r>
          </a:p>
          <a:p>
            <a:endParaRPr lang="tr" dirty="0"/>
          </a:p>
          <a:p>
            <a:pPr algn="l" rtl="0"/>
            <a:r>
              <a:rPr lang="tr-TR" b="0" i="0" u="none" baseline="0" dirty="0" smtClean="0"/>
              <a:t>Eğitici</a:t>
            </a:r>
            <a:r>
              <a:rPr lang="tr" b="0" i="0" u="none" baseline="0" dirty="0" smtClean="0"/>
              <a:t>, </a:t>
            </a:r>
            <a:r>
              <a:rPr lang="tr" b="0" i="0" u="none" baseline="0" dirty="0"/>
              <a:t>bu tür bir eylemin eğitimi alan kişilerin ülkesindeki yerel yasalarına göre suç olup olmadığı konusunda bir tartışmayı teşvik edebilir. </a:t>
            </a:r>
          </a:p>
          <a:p>
            <a:endParaRPr lang="tr" dirty="0"/>
          </a:p>
          <a:p>
            <a:pPr algn="l" rtl="0"/>
            <a:r>
              <a:rPr lang="tr" b="0" i="0" u="none" baseline="0" dirty="0"/>
              <a:t>Makalenin bağlantısını burada bulabilirsiniz: https://www.wired.com/2012/11/att-hacker-found-guilty/</a:t>
            </a:r>
          </a:p>
        </p:txBody>
      </p:sp>
      <p:sp>
        <p:nvSpPr>
          <p:cNvPr id="4" name="Slide Number Placeholder 3"/>
          <p:cNvSpPr>
            <a:spLocks noGrp="1"/>
          </p:cNvSpPr>
          <p:nvPr>
            <p:ph type="sldNum" sz="quarter" idx="5"/>
          </p:nvPr>
        </p:nvSpPr>
        <p:spPr/>
        <p:txBody>
          <a:bodyPr/>
          <a:lstStyle/>
          <a:p>
            <a:pPr algn="l" rtl="0"/>
            <a:fld id="{C517488A-2FD4-4187-AAA7-AE40009BFB6A}" type="slidenum">
              <a:rPr/>
              <a:pPr/>
              <a:t>13</a:t>
            </a:fld>
            <a:endParaRPr lang="tr" altLang="en-US"/>
          </a:p>
        </p:txBody>
      </p:sp>
    </p:spTree>
    <p:extLst>
      <p:ext uri="{BB962C8B-B14F-4D97-AF65-F5344CB8AC3E}">
        <p14:creationId xmlns:p14="http://schemas.microsoft.com/office/powerpoint/2010/main" val="41549483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("erişim")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Madde 2 kapsamında öngörülen fiil ve temel unsur “erişim” terimidir. Bu terim, bir bilgisayar sisteminin tamamına veya herhangi bir kısmına girme eylemini ifade eder.  Madde 2, teknolojiden bağımsızdır ve erişimin hangi yolla gerçekleştirilmesi gerektiğini belirtmez.  Slaytta, neyin bir erişim olarak kabul edildiği ve edilmediği açıklanmaktadır. </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14</a:t>
            </a:fld>
            <a:endParaRPr lang="tr"/>
          </a:p>
        </p:txBody>
      </p:sp>
    </p:spTree>
    <p:extLst>
      <p:ext uri="{BB962C8B-B14F-4D97-AF65-F5344CB8AC3E}">
        <p14:creationId xmlns:p14="http://schemas.microsoft.com/office/powerpoint/2010/main" val="2457685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("bir bilgisayar sisteminin tamamına veya herhangi bir kısmına")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2 kapsamında "bilgisayar sisteminin bir kısmı" ifadesinin ne anlama geldiği örneklerle açıklanmaktadır. </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15</a:t>
            </a:fld>
            <a:endParaRPr lang="tr"/>
          </a:p>
        </p:txBody>
      </p:sp>
    </p:spTree>
    <p:extLst>
      <p:ext uri="{BB962C8B-B14F-4D97-AF65-F5344CB8AC3E}">
        <p14:creationId xmlns:p14="http://schemas.microsoft.com/office/powerpoint/2010/main" val="1764625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2'nin metni, bir unsuru ("yetkisiz")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dirty="0"/>
              <a:t>Sözleşmedeki suçların birçoğunun “yetkisiz” olarak veya ilgili kişi veya kuruluşun izni olmaksızın işlenmesi gerekmektedir. Yetki, herhangi bir durumda yasal, idari, adli, akdi veya rızaya dayalı olabilir. Yetkiye dayalı olarak fiilin gerçekleşmesi veya halkın serbestçe erişimine açık bir bilgisayar sistemine erişim suç sayılmaz. </a:t>
            </a:r>
            <a:r>
              <a:rPr lang="tr-TR" b="0" i="0" u="none" baseline="0" dirty="0" smtClean="0"/>
              <a:t>Eğitici</a:t>
            </a:r>
            <a:r>
              <a:rPr lang="tr" b="0" i="0" u="none" baseline="0" dirty="0" smtClean="0"/>
              <a:t>, </a:t>
            </a:r>
            <a:r>
              <a:rPr lang="tr" b="0" i="0" u="none" baseline="0" dirty="0"/>
              <a:t>yetki olgusunun nasıl belirlenebileceğini açıklamak için daha önce ele alınan "izinsiz erişim" tanımı ile bağlantı kurabilir.</a:t>
            </a:r>
          </a:p>
          <a:p>
            <a:pPr algn="l" rtl="0" eaLnBrk="1" hangingPunct="1"/>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16</a:t>
            </a:fld>
            <a:endParaRPr lang="tr"/>
          </a:p>
        </p:txBody>
      </p:sp>
    </p:spTree>
    <p:extLst>
      <p:ext uri="{BB962C8B-B14F-4D97-AF65-F5344CB8AC3E}">
        <p14:creationId xmlns:p14="http://schemas.microsoft.com/office/powerpoint/2010/main" val="224341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Budapeşte Sözleşmesinde “yetkisiz” kavramının tanımlanmadığından bahsedilmektedir.</a:t>
            </a:r>
          </a:p>
          <a:p>
            <a:endParaRPr lang="tr" dirty="0"/>
          </a:p>
          <a:p>
            <a:pPr algn="l" rtl="0"/>
            <a:r>
              <a:rPr lang="tr" b="0" i="0" u="none" baseline="0" dirty="0"/>
              <a:t>Aynı zamanda, uluslararası en iyi uygulamalarında ilgili bir tanımı kabul etmiş farklı ülkeler gösterilmektedir.</a:t>
            </a:r>
          </a:p>
          <a:p>
            <a:endParaRPr lang="tr" dirty="0"/>
          </a:p>
          <a:p>
            <a:pPr algn="l" rtl="0"/>
            <a:r>
              <a:rPr lang="tr-TR" b="0" i="0" u="none" baseline="0" dirty="0" smtClean="0"/>
              <a:t>Eğitici</a:t>
            </a:r>
            <a:r>
              <a:rPr lang="tr" b="0" i="0" u="none" baseline="0" dirty="0" smtClean="0"/>
              <a:t>, </a:t>
            </a:r>
            <a:r>
              <a:rPr lang="tr" b="0" i="0" u="none" baseline="0" dirty="0"/>
              <a:t>bu ülkeler tarafından kabul edilen tanımın, sonraki slaytlarda ayrıntılı olarak açıklanacak iki unsura sahip olduğunu söyleyebilir. </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yasa dışı erişim, verilere müdahale ve sistemlere müdahale gibi belirli suçlarla ilgili olarak “izinsiz” tanımının farklı olabileceğini vurgulayabilir. Bu nedenle, pek çok ülkenin örneğin “izinsiz değişiklik” ve “izinsiz eylem” için farklı tanımları vardır.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17</a:t>
            </a:fld>
            <a:endParaRPr lang="tr"/>
          </a:p>
        </p:txBody>
      </p:sp>
    </p:spTree>
    <p:extLst>
      <p:ext uri="{BB962C8B-B14F-4D97-AF65-F5344CB8AC3E}">
        <p14:creationId xmlns:p14="http://schemas.microsoft.com/office/powerpoint/2010/main" val="731556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Birleşik Krallık Bilgisayarı Kötüye Kullanma Yasasındaki "izinsiz erişim" tanımı gösterilmektedir. Bu tanımın iki unsuru vardır. İlk unsur olan "söz konusu türden erişimi kontrol etme hakkına sahip değilse" ifadesi vurgulanmıştır.</a:t>
            </a:r>
          </a:p>
          <a:p>
            <a:endParaRPr lang="tr" dirty="0"/>
          </a:p>
          <a:p>
            <a:pPr algn="l" rtl="0"/>
            <a:r>
              <a:rPr lang="tr" b="0" i="0" u="none" baseline="0" dirty="0"/>
              <a:t>Slaytta sağ tarafta, bu unsurun bir açıklaması verilmiştir.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18</a:t>
            </a:fld>
            <a:endParaRPr lang="tr" altLang="en-US"/>
          </a:p>
        </p:txBody>
      </p:sp>
    </p:spTree>
    <p:extLst>
      <p:ext uri="{BB962C8B-B14F-4D97-AF65-F5344CB8AC3E}">
        <p14:creationId xmlns:p14="http://schemas.microsoft.com/office/powerpoint/2010/main" val="861759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Birleşik Krallık Bilgisayarı Kötüye Kullanma Yasasındaki "izinsiz erişim" tanımı gösterilmektedir. Bu tanımın iki unsuru vardır. İkinci unsur olan "söz konusu türden erişim için, bu hakka sahip herhangi bir kişinin rızasını almamışsa" ifadesi vurgulanmıştır.</a:t>
            </a:r>
          </a:p>
          <a:p>
            <a:endParaRPr lang="tr" dirty="0"/>
          </a:p>
          <a:p>
            <a:pPr algn="l" rtl="0"/>
            <a:r>
              <a:rPr lang="tr" b="0" i="0" u="none" baseline="0"/>
              <a:t>Slaytta sağ tarafta, bu unsurun bir açıklaması verilmiştir.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19</a:t>
            </a:fld>
            <a:endParaRPr lang="tr" altLang="en-US"/>
          </a:p>
        </p:txBody>
      </p:sp>
    </p:spTree>
    <p:extLst>
      <p:ext uri="{BB962C8B-B14F-4D97-AF65-F5344CB8AC3E}">
        <p14:creationId xmlns:p14="http://schemas.microsoft.com/office/powerpoint/2010/main" val="1225195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algn="l" rtl="0"/>
            <a:r>
              <a:rPr lang="tr" sz="3600" b="0" i="0" u="none" baseline="0"/>
              <a:t>Oturum 6 bölüme ayrılacaktır.</a:t>
            </a:r>
          </a:p>
          <a:p>
            <a:pPr algn="l" rtl="0"/>
            <a:r>
              <a:rPr lang="tr" sz="3600" b="0" i="0" u="none" baseline="0"/>
              <a:t>Oturumun ilk bölümünde Budapeşte Sözleşmesi Madde 1'deki tanımlara bakılacaktır (bilgisayar verileri, bilgisayar sistemi, servis sağlayıcısı ve trafik verileri) </a:t>
            </a:r>
          </a:p>
          <a:p>
            <a:pPr algn="l" rtl="0"/>
            <a:r>
              <a:rPr lang="tr" sz="3600" b="0" i="0" u="none" baseline="0"/>
              <a:t>Oturumun ikinci bölümünde Budapeşte Sözleşmesi Madde 2'de belirtildiği şekilde yasa dışı erişim suçu ele alınacaktır. </a:t>
            </a:r>
          </a:p>
          <a:p>
            <a:pPr algn="l" rtl="0"/>
            <a:r>
              <a:rPr lang="tr" sz="3600" b="0" i="0" u="none" baseline="0"/>
              <a:t>Oturumun üçüncü bölümünde Budapeşte Sözleşmesi Madde 3'te belirtildiği şekilde yasa dışı olarak ele geçirme suçu ele alınacaktır.</a:t>
            </a:r>
          </a:p>
          <a:p>
            <a:pPr algn="l" rtl="0"/>
            <a:r>
              <a:rPr lang="tr" sz="3600" b="0" i="0" u="none" baseline="0"/>
              <a:t>Oturumun dördüncü bölümünde Budapeşte Sözleşmesi Madde 4'te belirtildiği şekilde verilere müdahale suçu ele alınacaktır.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beşinci bölümünde Budapeşte Sözleşmesi Madde 5'te belirtildiği şekilde sistemlere müdahale suçu ele alınacaktır.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altıncı bölümünde Budapeşte Sözleşmesi Madde 6'da belirtildiği şekilde cihazların kötüye kullanımı suçu ele alınacaktır.</a:t>
            </a:r>
          </a:p>
          <a:p>
            <a:endParaRPr lang="tr" sz="3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2'nin metni, bir unsuru ("güvenlik önlemlerini ihlal ederek")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Taraflar, yasa dışı erişimin genel olarak suç sayılmasını öngören Madde 2'nin kapsamını belirli sınırlandırıcı unsurlarla daraltabilirler. Örneğin, taraflar, yasa dışı erişim eyleminin güvenlik önlemlerini (örneğin parolalar veya diğer erişim kodları) ihlal ederek veya başka bir şekilde dürüst olmayan bir niyetle veya erişilen bilgisayar sisteminden ya da başka herhangi bir bilgisayar sisteminden bilgisayar verilerini elde etmek amacıyla yapılmasını şart koşabilir. Bu slaytta, Tarafların kendi iç mevzuatlarında kabul etmek isteyebilecekleri tüm sınırlandırıcı unsurlar listelenmektedir.</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20</a:t>
            </a:fld>
            <a:endParaRPr lang="tr"/>
          </a:p>
        </p:txBody>
      </p:sp>
    </p:spTree>
    <p:extLst>
      <p:ext uri="{BB962C8B-B14F-4D97-AF65-F5344CB8AC3E}">
        <p14:creationId xmlns:p14="http://schemas.microsoft.com/office/powerpoint/2010/main" val="3684245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Sonraki slayt grubunda Budapeşte Sözleşmesi Madde 3'te düzenlenen yasa dışı olarak ele geçirme suçu incelenecektir. </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21</a:t>
            </a:fld>
            <a:endParaRPr lang="tr" altLang="en-US"/>
          </a:p>
        </p:txBody>
      </p:sp>
    </p:spTree>
    <p:extLst>
      <p:ext uri="{BB962C8B-B14F-4D97-AF65-F5344CB8AC3E}">
        <p14:creationId xmlns:p14="http://schemas.microsoft.com/office/powerpoint/2010/main" val="3917172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r>
              <a:rPr lang="tr" b="0" i="0" u="none" baseline="0" dirty="0"/>
              <a:t>Budapeşte Sözleşmesi Madde 3'te açıklanan yasa dışı olarak ele geçirme de kasıtlı bir ihlaldir. Bilgisayar verilerinin bir bilgisayar sistemine, bir bilgisayar sisteminden veya bir bilgisayar sisteminde halka açık olmayan aktarımları, teknik yöntemlerle yetkisiz olarak ele geçirenler tarafından işlenen bir suçtur.</a:t>
            </a:r>
          </a:p>
          <a:p>
            <a:pPr algn="l" rtl="0" eaLnBrk="1" hangingPunct="1"/>
            <a:endParaRPr lang="tr" altLang="sr-Latn-RS" dirty="0"/>
          </a:p>
          <a:p>
            <a:pPr algn="l" rtl="0"/>
            <a:r>
              <a:rPr lang="tr" b="0" i="0" u="none" baseline="0" dirty="0"/>
              <a:t>Bu hüküm, yetkisiz ele geçirme fiillerini suç sayarak bilgisayar verilerinin halka açık olmayan aktarımlarının bütünlüğünü korur.</a:t>
            </a:r>
          </a:p>
          <a:p>
            <a:pPr algn="l" rtl="0"/>
            <a:r>
              <a:rPr lang="tr" b="0" i="0" u="none" baseline="0" dirty="0"/>
              <a:t> </a:t>
            </a:r>
          </a:p>
          <a:p>
            <a:pPr algn="l" rtl="0"/>
            <a:r>
              <a:rPr lang="tr" b="0" i="0" u="none" baseline="0" dirty="0"/>
              <a:t>Bir bilgisayar sistemine veya bu sistemden veya bu sistem içinde gerçekleşen veri aktarımları, günümüzde ağlardaki en önemli gerçekliklerdir.</a:t>
            </a:r>
          </a:p>
          <a:p>
            <a:pPr algn="l" rtl="0"/>
            <a:r>
              <a:rPr lang="tr" b="0" i="0" u="none" baseline="0" dirty="0"/>
              <a:t> </a:t>
            </a:r>
          </a:p>
          <a:p>
            <a:pPr algn="l" rtl="0"/>
            <a:r>
              <a:rPr lang="tr" b="0" i="0" u="none" baseline="0" dirty="0"/>
              <a:t>Teknik olarak, ağ ve iletişim uygun şekilde korunmuyorsa iletişimin içeriğinin ele geçirilmesi çok kolay olabilir. Bir iletişimin dinlenerek/izlenerek içeriğinin ele geçirilmesi, örneğin bir kişinin hangi İnternet sitelerini ziyaret ettiğini veya gönderdiği ya da aldığı e-posta mesajlarını ortaya çıkarabilir.</a:t>
            </a:r>
          </a:p>
          <a:p>
            <a:pPr algn="l" rtl="0"/>
            <a:r>
              <a:rPr lang="tr" b="0" i="0" u="none" baseline="0" dirty="0"/>
              <a:t> </a:t>
            </a:r>
          </a:p>
          <a:p>
            <a:pPr algn="l" rtl="0"/>
            <a:r>
              <a:rPr lang="tr" b="0" i="0" u="none" baseline="0" dirty="0"/>
              <a:t>Dolayısıyla yasa dışı olarak ele geçirmenin suç sayılmasıyla, halka açık olmayan iletişimin gizliliğinin korunarak iletişim teknolojisinin savunmasızlığının giderilmesi amaçlanmaktadır. </a:t>
            </a:r>
            <a:endParaRPr lang="tr" altLang="sr-Latn-RS" dirty="0"/>
          </a:p>
          <a:p>
            <a:endParaRPr lang="tr" dirty="0"/>
          </a:p>
          <a:p>
            <a:pPr algn="l" rtl="0"/>
            <a:r>
              <a:rPr lang="tr-TR" b="0" i="0" u="none" baseline="0" dirty="0" smtClean="0"/>
              <a:t>Eğitici</a:t>
            </a:r>
            <a:r>
              <a:rPr lang="tr" b="0" i="0" u="none" baseline="0" dirty="0" smtClean="0"/>
              <a:t>, </a:t>
            </a:r>
            <a:r>
              <a:rPr lang="tr" b="0" i="0" u="none" baseline="0" dirty="0"/>
              <a:t>“erişim” ve “ele geçirme” suçlarının ayrımı kavramsal olarak yapmalıdır. Erişim suçu, bir bilgisayara veya bilgisayar verilerine statik durumdayken erişilmesiyle ilgilidir. Ele geçirme suçu ise, bilgisayar verilerinin aktarılırken (yani hareket halindeki verilerin) ele geçirilmesiyle ilgilidir. Aktarım, bir bilgisayar sistemine, bir bilgisayar sisteminden veya bir bilgisayar sisteminin içinde olabilir.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22</a:t>
            </a:fld>
            <a:endParaRPr lang="tr"/>
          </a:p>
        </p:txBody>
      </p:sp>
    </p:spTree>
    <p:extLst>
      <p:ext uri="{BB962C8B-B14F-4D97-AF65-F5344CB8AC3E}">
        <p14:creationId xmlns:p14="http://schemas.microsoft.com/office/powerpoint/2010/main" val="2544734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2015 yılında yayımlanan bir Europol basın açıklamasının ekran görüntüsü gösterilmektedir. Basın açıklamasında, Avrupa'nın çeşitli ülkelerinde faaliyet gösteren bir suç grubuna mensup 49 kişinin tutuklanması anlatılmaktadır. Basın açıklamasının üçüncü paragrafında, suç örgütünün çalışma tarzı açıklanmaktadır. Bu, </a:t>
            </a:r>
            <a:r>
              <a:rPr lang="tr-TR" b="0" i="0" u="none" baseline="0" dirty="0" smtClean="0"/>
              <a:t>Eğitici</a:t>
            </a:r>
            <a:r>
              <a:rPr lang="tr" b="0" i="0" u="none" baseline="0" dirty="0" smtClean="0"/>
              <a:t> </a:t>
            </a:r>
            <a:r>
              <a:rPr lang="tr" b="0" i="0" u="none" baseline="0" dirty="0"/>
              <a:t>tarafından yasa dışı olarak ele geçirme suçunun bir örneğini göstermek için kullanılabilir. </a:t>
            </a:r>
            <a:r>
              <a:rPr lang="tr-TR" b="0" i="0" u="none" baseline="0" dirty="0" smtClean="0"/>
              <a:t>Eğitici</a:t>
            </a:r>
            <a:r>
              <a:rPr lang="tr" b="0" i="0" u="none" baseline="0" dirty="0" smtClean="0"/>
              <a:t> </a:t>
            </a:r>
            <a:r>
              <a:rPr lang="tr" b="0" i="0" u="none" baseline="0" dirty="0"/>
              <a:t>özellikle, suçluların farklı şirketler arasında sunulan ödeme taleplerini tespit etmek için kurumsal e-posta hesaplarının yazışmalarını izlediklerini vurgulayabilir. </a:t>
            </a:r>
            <a:endParaRPr lang="tr" b="0" i="0" dirty="0">
              <a:solidFill>
                <a:srgbClr val="171E24"/>
              </a:solidFill>
              <a:effectLst/>
              <a:latin typeface="Georgia" panose="02040502050405020303" pitchFamily="18" charset="0"/>
            </a:endParaRPr>
          </a:p>
          <a:p>
            <a:endParaRPr lang="tr" b="0" i="0" dirty="0">
              <a:solidFill>
                <a:srgbClr val="171E24"/>
              </a:solidFill>
              <a:effectLst/>
              <a:latin typeface="Georgia" panose="02040502050405020303" pitchFamily="18" charset="0"/>
            </a:endParaRPr>
          </a:p>
          <a:p>
            <a:pPr algn="l" rtl="0"/>
            <a:r>
              <a:rPr lang="tr" b="0" i="0" u="none" baseline="0" dirty="0">
                <a:solidFill>
                  <a:srgbClr val="171E24"/>
                </a:solidFill>
                <a:effectLst/>
                <a:latin typeface="Georgia" panose="02040502050405020303" pitchFamily="18" charset="0"/>
              </a:rPr>
              <a:t>Basın açıklamasının bağlantısı: https://www.europol.europa.eu/newsroom/news/international-operation-dismantles-criminal-group-of-cyber-fraudsters</a:t>
            </a:r>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23</a:t>
            </a:fld>
            <a:endParaRPr lang="tr" altLang="en-US"/>
          </a:p>
        </p:txBody>
      </p:sp>
    </p:spTree>
    <p:extLst>
      <p:ext uri="{BB962C8B-B14F-4D97-AF65-F5344CB8AC3E}">
        <p14:creationId xmlns:p14="http://schemas.microsoft.com/office/powerpoint/2010/main" val="553800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bir kişinin, e-posta yazışmalarını yasa dışı olarak izleme (içeriğini ele geçirme) nedeniyle nasıl mahkum edildiğinin anlatıldığı ABD Adalet Bakanlığına ait bir basın açıklamasının ekran görüntüsü gösterilmektedir. Basın açıklamasına göre, adam, "tüm e-posta yazışmalarının kaydettiği iki harici e-posta hesabına otomatik olarak iletileceği şekilde EMF’nin e-posta hesabı ayarlarını gizlice yapılandırmak için sistem yöneticisi yetkilerini kullandı. İçeriği ele geçirilen e-postalar arasında kişisel yazışmalar, özel mali ve hukuki bilgiler ve EMF ile müşterileri arasındaki iş anlaşmaları yer alıyordu." </a:t>
            </a:r>
          </a:p>
          <a:p>
            <a:endParaRPr lang="tr" b="0" i="0" dirty="0">
              <a:solidFill>
                <a:srgbClr val="171E24"/>
              </a:solidFill>
              <a:effectLst/>
              <a:latin typeface="Georgia" panose="02040502050405020303" pitchFamily="18" charset="0"/>
            </a:endParaRPr>
          </a:p>
          <a:p>
            <a:pPr algn="l" rtl="0"/>
            <a:r>
              <a:rPr lang="tr" b="0" i="0" u="none" baseline="0" dirty="0">
                <a:solidFill>
                  <a:srgbClr val="171E24"/>
                </a:solidFill>
                <a:effectLst/>
                <a:latin typeface="Georgia" panose="02040502050405020303" pitchFamily="18" charset="0"/>
              </a:rPr>
              <a:t>Basın açıklamasının bağlantısı: https://www.justice.gov/usao-sdin/pr/it-system-administrator-sentenced-theft-proprietary-information-and-illegal-wiretapping</a:t>
            </a:r>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24</a:t>
            </a:fld>
            <a:endParaRPr lang="tr" altLang="en-US"/>
          </a:p>
        </p:txBody>
      </p:sp>
    </p:spTree>
    <p:extLst>
      <p:ext uri="{BB962C8B-B14F-4D97-AF65-F5344CB8AC3E}">
        <p14:creationId xmlns:p14="http://schemas.microsoft.com/office/powerpoint/2010/main" val="914850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3'ün metni, bir unsuru ("ele geçirme")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Madde 2 kapsamında öngörülen fiil ve temel unsur “ele geçirme” terimidir. Ele geçirme, iletişimin dinlenmesi, izlenmesi veya gözetlenmesini ifade eder. İletişimin dinlenerek/izlenerek içeriğinin ele geçirilmesi, veri iletişimlerinin gizliliğini etkiler ve Sözleşmedeki Madde 3, verilerin halka açık olmayan aktarımlarının ele geçirilmesine karşı koruma sağlamayı amaçlar.</a:t>
            </a: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25</a:t>
            </a:fld>
            <a:endParaRPr lang="tr"/>
          </a:p>
        </p:txBody>
      </p:sp>
    </p:spTree>
    <p:extLst>
      <p:ext uri="{BB962C8B-B14F-4D97-AF65-F5344CB8AC3E}">
        <p14:creationId xmlns:p14="http://schemas.microsoft.com/office/powerpoint/2010/main" val="594808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("yetkisiz")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Sözleşmedeki suçların birçoğunun “yetkisiz” olarak veya ilgili kişi veya kuruluşun izni olmaksızın işlenmesi gerekmektedir. Yetki, herhangi bir durumda yasal, idari, adli, akdi veya rızaya dayalı olabilir. İletişim içeriğinin ele geçirilmesinde, fiilin muhtemelen kolluk kuvvetlerinin yetkilileri veya test ya da koruma faaliyetleri yürütmek için yetkilendirilmiş kişiler tarafından gerçekleştirilmesi mümkündür. Dolayısıyla, "yetkili" olarak gerçekleştirilen ele geçirme, Madde 3'ün kapsamına girmez.</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26</a:t>
            </a:fld>
            <a:endParaRPr lang="tr"/>
          </a:p>
        </p:txBody>
      </p:sp>
    </p:spTree>
    <p:extLst>
      <p:ext uri="{BB962C8B-B14F-4D97-AF65-F5344CB8AC3E}">
        <p14:creationId xmlns:p14="http://schemas.microsoft.com/office/powerpoint/2010/main" val="13699301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("teknik yöntemlerle")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Madde 3, aktarımların teknik olmayan yöntemlerle ele geçirilmesinin suç sayılmasını öngörmez ve bir kişi bir aktarımın içeriğini ele geçirmek için bir bilgisayar sistemine erişim sağlayıp sistemi kullandığında, elektronik bir dinleme cihazı veya başka herhangi bir teknik yöntem kullandığında geçerlidir. Bu slaytta, "teknik yöntemlerin" kapsadığuı bazı ele geçirme biçimlerinin örnekleri verilmektedir.</a:t>
            </a:r>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27</a:t>
            </a:fld>
            <a:endParaRPr lang="tr"/>
          </a:p>
        </p:txBody>
      </p:sp>
    </p:spTree>
    <p:extLst>
      <p:ext uri="{BB962C8B-B14F-4D97-AF65-F5344CB8AC3E}">
        <p14:creationId xmlns:p14="http://schemas.microsoft.com/office/powerpoint/2010/main" val="39797597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3'ün metni, bir unsuru ("halka açık olmayan aktarımlar")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Halka açık aktarımların geçirilmesi, kapsamı yalnızca halka açık olmayan aktarımlarla ilgili olan Madde 3 kapsamında bir suç değildir. Madde 3'te verilerin niteliği değil aktarım dikkate alındığından, halka açık olmayan aktarımlar ile halka açık olmayan veriler arasında ayrım yapılması önemlidir. Dolayısıyla, halkın erişebileceği bir veri aktarımıyla iletilen gizli bilgilerin ele geçirilmesi bir suç teşkil etmezken, halka açık olmayan bir veri aktarımıyla iletilen halka açık bilgilerin ele geçirilmesi Madde 3 kapsamında bir suç teşkil edecektir.</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28</a:t>
            </a:fld>
            <a:endParaRPr lang="tr"/>
          </a:p>
        </p:txBody>
      </p:sp>
    </p:spTree>
    <p:extLst>
      <p:ext uri="{BB962C8B-B14F-4D97-AF65-F5344CB8AC3E}">
        <p14:creationId xmlns:p14="http://schemas.microsoft.com/office/powerpoint/2010/main" val="28517117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3'ün metni, bir unsuru ("bir bilgisayar sistemine, bir bilgisayar sisteminden veya bir bilgisayar sistemi içinde")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Bir bilgisayar sistemine, bir bilgisayar sisteminden veya bir bilgisayar sistemi içinde gerçekleşen aktarımların ele geçirilmesi suç sayılmaktadır. Slaytta bu açıdan Madde 3'ün kapsamını ve bu üç unsur arasındaki farklılıkları açıklayan örnekler verilmiştir.</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29</a:t>
            </a:fld>
            <a:endParaRPr lang="tr"/>
          </a:p>
        </p:txBody>
      </p:sp>
    </p:spTree>
    <p:extLst>
      <p:ext uri="{BB962C8B-B14F-4D97-AF65-F5344CB8AC3E}">
        <p14:creationId xmlns:p14="http://schemas.microsoft.com/office/powerpoint/2010/main" val="277030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a:t>Oturumun amacı, katılımcıların, Budapeşte Sözleşmesi kapsamında belirtildiği şekilde, bilgisayar sistemlerinin ve bilgisayar verilerin gizliliğine, kullanılabilirliğine ve bütünlüğüne karşı işlenen suçları ve bunlara ilişkin tanımları kapsamlı bir şekilde anlamalarını sağlamaktır.</a:t>
            </a:r>
          </a:p>
          <a:p>
            <a:endParaRPr lang="tr"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("elektromanyetik emisyonlar")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Budapeşte Sözleşmesi, bilgisayar verilerinin ele geçirilmesinin yanı sıra, Budapeşte Sözleşmesi Madde 1'de verilen “bilgisayar verileri” tanımının kapsamına girmeyen elektromanyetik emisyon aktarımlarının ele geçirilmesini de suç sayar. Bilgisayar sistemleri genellikle veri içeren elektromanyetik emisyonlar yayar. Elektromanyetik emisyonlardan bilgisayar verilerini yeniden oluşturmak mümkün olduğundan, elektromanyetik emisyonların ele geçirilmesi suç sayılmıştır, çünkü bu unsurun suç sayılmaması, kanunda bir boşluk olmasına neden olur.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30</a:t>
            </a:fld>
            <a:endParaRPr lang="tr"/>
          </a:p>
        </p:txBody>
      </p:sp>
    </p:spTree>
    <p:extLst>
      <p:ext uri="{BB962C8B-B14F-4D97-AF65-F5344CB8AC3E}">
        <p14:creationId xmlns:p14="http://schemas.microsoft.com/office/powerpoint/2010/main" val="3353794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3'ün metni, bir unsuru ("dürüst olmayan bir niyetle veya başka bir bilgisayar sistemine bağlı bir bilgisayar sistemiyle ilgili olarak")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3, bilgisayar verilerinin halka açık olmayan aktarımlarının teknik yöntemlerle, kasıtlı olarak ve yetkisiz olarak ele geçirilmesinin genel olarak suç sayılmasını öngörür. Taraflar, belirli sınırlandırıcı unsurların karşılanmasını zorunlu kılarak Madde 3'ün kapsamını sınırlandırabilir. Tarafların kabul edebileceği sınırlandırıcı unsurlar burada listelenmiştir.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31</a:t>
            </a:fld>
            <a:endParaRPr lang="tr"/>
          </a:p>
        </p:txBody>
      </p:sp>
    </p:spTree>
    <p:extLst>
      <p:ext uri="{BB962C8B-B14F-4D97-AF65-F5344CB8AC3E}">
        <p14:creationId xmlns:p14="http://schemas.microsoft.com/office/powerpoint/2010/main" val="7592777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Sonraki slayt grubunda Budapeşte Sözleşmesi Madde 4'te düzenlenen verilere müdahale suçu incelenecektir. </a:t>
            </a:r>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32</a:t>
            </a:fld>
            <a:endParaRPr lang="tr" altLang="en-US"/>
          </a:p>
        </p:txBody>
      </p:sp>
    </p:spTree>
    <p:extLst>
      <p:ext uri="{BB962C8B-B14F-4D97-AF65-F5344CB8AC3E}">
        <p14:creationId xmlns:p14="http://schemas.microsoft.com/office/powerpoint/2010/main" val="17641746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r>
              <a:rPr lang="tr" b="0" i="0" u="none" baseline="0" dirty="0"/>
              <a:t>Bilgisayar verilerine kasıtlı olarak ve yetkisiz olarak, zarar verilmesi, bunların silinmesi, bozulması, değiştirilmesi veya bastırılması, Budapeşte Sözleşmesi Madde 4'te öngörüldüğü üzere verilere müdahale suçunu teşkil eder.</a:t>
            </a:r>
          </a:p>
          <a:p>
            <a:pPr algn="l" rtl="0" eaLnBrk="1" hangingPunct="1"/>
            <a:endParaRPr lang="tr" altLang="sr-Latn-RS" dirty="0"/>
          </a:p>
          <a:p>
            <a:pPr algn="l" rtl="0"/>
            <a:r>
              <a:rPr lang="tr" b="0" i="0" u="none" baseline="0" dirty="0"/>
              <a:t>Verilere müdahalenin suç sayılması, verilerin bütünlüğünü yetkisiz müdahalelere karşı korur. Nasıl gerçek hayatta bir malın sahibi malını olduğu gibi tutma hakkına sahipse, verilerin sahibi de verilerini başkalarının müdahalesine karşı güvende tutma hakkına sahiptir. Bazı yargı alanlarında, normal ve klasik zarar verilere müdahaleyi de kapsarken diğerlerinde, bilgisayar verilerine zarar verilmesi ve verilere müdahale kavramlarının ayrı ayrı açıklanması gerekir. </a:t>
            </a:r>
          </a:p>
          <a:p>
            <a:pPr algn="l" rtl="0"/>
            <a:r>
              <a:rPr lang="tr" b="0" i="0" u="none" baseline="0" dirty="0"/>
              <a:t> </a:t>
            </a:r>
          </a:p>
          <a:p>
            <a:pPr algn="l" rtl="0"/>
            <a:r>
              <a:rPr lang="tr" b="0" i="0" u="none" baseline="0" dirty="0"/>
              <a:t>Bunun suç sayılması, modern yaşamda ilgili verilerin (bilgisayar verilerinin) büyük artışıyla ilişkilidir. Bilgisayar verileri çok korunmasızdır ve çok kolay bir şekilde tahrip veya manipüle edilebilir. Bu yasa hükmü, verilerin bütünlüğünü ve kullanılabilirliğini korur.</a:t>
            </a:r>
          </a:p>
          <a:p>
            <a:pPr algn="l" rtl="0"/>
            <a:r>
              <a:rPr lang="tr" b="0" i="0" u="none" baseline="0" dirty="0"/>
              <a:t> </a:t>
            </a:r>
          </a:p>
          <a:p>
            <a:pPr algn="l" rtl="0"/>
            <a:r>
              <a:rPr lang="tr" b="0" i="0" u="none" baseline="0" dirty="0"/>
              <a:t>En sık görülen veri müdahalesi vakaları, kendilerini mağdurun bilgisayarına yetkisiz olarak yükleyen ve örneğin verileri silen virüslerin eyleminin sonucunda gerçekleşir. </a:t>
            </a:r>
            <a:endParaRPr lang="tr" altLang="sr-Latn-RS"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33</a:t>
            </a:fld>
            <a:endParaRPr lang="tr"/>
          </a:p>
        </p:txBody>
      </p:sp>
    </p:spTree>
    <p:extLst>
      <p:ext uri="{BB962C8B-B14F-4D97-AF65-F5344CB8AC3E}">
        <p14:creationId xmlns:p14="http://schemas.microsoft.com/office/powerpoint/2010/main" val="35838553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1991 yılında Avustralya ve ABD'deki bilgisayarlara erişim sağlamak ve verileri değiştirmek veya silmekle suçlanan bir adamın yargılanmasıyla ilgili bir haber makalesinin ekran görüntüsü gösterilmektedir. Adam ayrıca, bu bilgisayar sistemlerine yetkisiz erişim sağladıktan sonra Kaliforniya'daki bir nükleer araştırma tesisindeki verilerde değişiklikler yapmakla da suçlanmıştır. </a:t>
            </a:r>
            <a:r>
              <a:rPr lang="tr-TR" b="0" i="0" u="none" baseline="0" dirty="0" smtClean="0"/>
              <a:t>Eğitici</a:t>
            </a:r>
            <a:r>
              <a:rPr lang="tr" b="0" i="0" u="none" baseline="0" dirty="0" smtClean="0"/>
              <a:t> </a:t>
            </a:r>
            <a:r>
              <a:rPr lang="tr" b="0" i="0" u="none" baseline="0" dirty="0"/>
              <a:t>bunu bir veri müdahalesi örneği olarak kullanabilir, ancak adamın aynı zamanda yetkisiz erişim sağlamak ve bir NASA bilgisayarında sistem müdahalesine neden olmakla da suçlandığını vurgulayarak, bunu siber suçluların genellikle birden fazla suç işlediğini göstermek için bir örnek olarak da kullanabilir. </a:t>
            </a:r>
            <a:endParaRPr lang="tr" b="0" i="0" dirty="0">
              <a:solidFill>
                <a:srgbClr val="171E24"/>
              </a:solidFill>
              <a:effectLst/>
              <a:latin typeface="Georgia" panose="02040502050405020303" pitchFamily="18" charset="0"/>
            </a:endParaRPr>
          </a:p>
          <a:p>
            <a:endParaRPr lang="tr" b="0" i="0" dirty="0">
              <a:solidFill>
                <a:srgbClr val="171E24"/>
              </a:solidFill>
              <a:effectLst/>
              <a:latin typeface="Georgia" panose="02040502050405020303" pitchFamily="18" charset="0"/>
            </a:endParaRPr>
          </a:p>
          <a:p>
            <a:pPr algn="l" rtl="0"/>
            <a:r>
              <a:rPr lang="tr" b="0" i="0" u="none" baseline="0" dirty="0">
                <a:solidFill>
                  <a:srgbClr val="171E24"/>
                </a:solidFill>
                <a:effectLst/>
                <a:latin typeface="Georgia" panose="02040502050405020303" pitchFamily="18" charset="0"/>
              </a:rPr>
              <a:t>Haber makalesinin bağlantısı: https://www.washingtonpost.com/archive/politics/1991/08/15/australia-to-try-computer-hacker-accused-of-damaging-nasa-network/b24d3189-7631-4648-839d-0fe6b121537b/</a:t>
            </a:r>
          </a:p>
        </p:txBody>
      </p:sp>
      <p:sp>
        <p:nvSpPr>
          <p:cNvPr id="4" name="Slide Number Placeholder 3"/>
          <p:cNvSpPr>
            <a:spLocks noGrp="1"/>
          </p:cNvSpPr>
          <p:nvPr>
            <p:ph type="sldNum" sz="quarter" idx="5"/>
          </p:nvPr>
        </p:nvSpPr>
        <p:spPr/>
        <p:txBody>
          <a:bodyPr/>
          <a:lstStyle/>
          <a:p>
            <a:pPr algn="l" rtl="0"/>
            <a:fld id="{C517488A-2FD4-4187-AAA7-AE40009BFB6A}" type="slidenum">
              <a:rPr/>
              <a:pPr/>
              <a:t>34</a:t>
            </a:fld>
            <a:endParaRPr lang="tr" altLang="en-US"/>
          </a:p>
        </p:txBody>
      </p:sp>
    </p:spTree>
    <p:extLst>
      <p:ext uri="{BB962C8B-B14F-4D97-AF65-F5344CB8AC3E}">
        <p14:creationId xmlns:p14="http://schemas.microsoft.com/office/powerpoint/2010/main" val="26088936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 slaytta Truva atlarının bir görüntüsü gösterilmektedir. </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Truva atının aynı zamanda kullanıcıları gerçek niyeti hakkında yanlış yönlendiren kötü amaçlı bir yazılım türü olduğunu ve Antik Yunan hikayesinde Truva'nın düşmesine neden olan aldatıcı Truva atına benzer şekilde çalıştığını açıklayabilir. </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Truva atı, meşru gibi görünen ancak siber suçluların bir bilgisayara erişim sağlamasına olanak tanıyan ve veri müdahalesine neden olan kötü amaçlı bir kod veya yazılımdır.  Truva atlarının kullanılması, Budapeşte Sözleşmesi Madde 4 kapsamında suç sayılan bir fiildir. </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35</a:t>
            </a:fld>
            <a:endParaRPr lang="tr" altLang="en-US"/>
          </a:p>
        </p:txBody>
      </p:sp>
    </p:spTree>
    <p:extLst>
      <p:ext uri="{BB962C8B-B14F-4D97-AF65-F5344CB8AC3E}">
        <p14:creationId xmlns:p14="http://schemas.microsoft.com/office/powerpoint/2010/main" val="1385419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zarar görmesi... bozulması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Bilgisayar verilerine yetkisiz olarak zarar verilmesi ve bunların bozulması, veri ve programların bütünlüğünün veya bilgi içeriğinin olumsuz şekilde değiştirilmesini ifade eder. Bu iki terim örtüşen eylemlerdir.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36</a:t>
            </a:fld>
            <a:endParaRPr lang="tr"/>
          </a:p>
        </p:txBody>
      </p:sp>
    </p:spTree>
    <p:extLst>
      <p:ext uri="{BB962C8B-B14F-4D97-AF65-F5344CB8AC3E}">
        <p14:creationId xmlns:p14="http://schemas.microsoft.com/office/powerpoint/2010/main" val="1900616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silinmesi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Silme, verilerin yok edilmesini ifade eder ve silinen verilerin tanınmaz hale gelmesine neden olur.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37</a:t>
            </a:fld>
            <a:endParaRPr lang="tr"/>
          </a:p>
        </p:txBody>
      </p:sp>
    </p:spTree>
    <p:extLst>
      <p:ext uri="{BB962C8B-B14F-4D97-AF65-F5344CB8AC3E}">
        <p14:creationId xmlns:p14="http://schemas.microsoft.com/office/powerpoint/2010/main" val="1939033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değiştirilmesi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Değiştirme, mevcut verilerde değişiklik yapılmasıdır (verilerin silinmesi değil). Virüsler ve Truva atları gibi kötü amaçlı kodların sisteme sokulması da dahil olmak üzere veriler çeşitli şekillerde değiştirilebilir.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38</a:t>
            </a:fld>
            <a:endParaRPr lang="tr"/>
          </a:p>
        </p:txBody>
      </p:sp>
    </p:spTree>
    <p:extLst>
      <p:ext uri="{BB962C8B-B14F-4D97-AF65-F5344CB8AC3E}">
        <p14:creationId xmlns:p14="http://schemas.microsoft.com/office/powerpoint/2010/main" val="34847593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bastırılması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Verilerin bastırılması, verilerin depolandığı bilgisayar veya depolama ortamına erişim sahibi olan kişi için verilerin kullanılabilirliğini engelleyen veya sonlandıran herhangi bir eylemi ifade eder. Verilerin bastırılması, verilerin silinmesinin aksine, verilerin yok edilmesini içermez; verilerin kullanılamaz hale gelmesini ifade eder.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39</a:t>
            </a:fld>
            <a:endParaRPr lang="tr"/>
          </a:p>
        </p:txBody>
      </p:sp>
    </p:spTree>
    <p:extLst>
      <p:ext uri="{BB962C8B-B14F-4D97-AF65-F5344CB8AC3E}">
        <p14:creationId xmlns:p14="http://schemas.microsoft.com/office/powerpoint/2010/main" val="496454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dirty="0"/>
              <a:t>Bu slaytta bu oturumun hedefleri belirtilmektedir. Katılımcıların slaytlardan neler öğrenmeyi beklemeleri gerektiği vurgulanmaktadır. Hedeflerin yerine getirilip getirilmediğini değerlendirmek için oturumun sonunda bu slayta tekrar dönüleceği konusunda katılımcılara bilgi verilebilir. </a:t>
            </a:r>
          </a:p>
          <a:p>
            <a:endParaRPr lang="tr" sz="3600" dirty="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yetkisiz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Sözleşmedeki suçların birçoğunun “yetkisiz” olarak veya ilgili kişi veya kuruluşun izni olmaksızın işlenmesi gerekmektedir. Çoğu durumda, verilere müdahale eden bir kişinin bunu "yetkili" olarak yapması mümkündür. Bu slaytta, bir kişinin Madde 4 kapsamında cezai sorumluluk almadan verilere meşru bir şekilde müdahale edebileceği bazı örnekler verilmiştir.</a:t>
            </a:r>
          </a:p>
          <a:p>
            <a:pPr algn="l" rtl="0" eaLnBrk="1" hangingPunct="1"/>
            <a:endParaRPr lang="tr" altLang="sr-Latn-RS"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40</a:t>
            </a:fld>
            <a:endParaRPr lang="tr"/>
          </a:p>
        </p:txBody>
      </p:sp>
    </p:spTree>
    <p:extLst>
      <p:ext uri="{BB962C8B-B14F-4D97-AF65-F5344CB8AC3E}">
        <p14:creationId xmlns:p14="http://schemas.microsoft.com/office/powerpoint/2010/main" val="14632266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4'ün metni, bir unsuru ("</a:t>
            </a:r>
            <a:r>
              <a:rPr lang="tr" sz="1200" b="0" i="0" u="none" baseline="0">
                <a:solidFill>
                  <a:srgbClr val="FF0000"/>
                </a:solidFill>
                <a:latin typeface="+mj-lt"/>
              </a:rPr>
              <a:t>zarar görmesi... bozulması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Verilere müdahale suçunun geniş bir kapsamı olduğu göz önünde bulundurulduğunda, taraflar eylemin ciddi zarara yol açmasını şart koşarak bu suçun kapsamını sınırlandırmayı seçebilir. Madde 4 kapsamında ciddi zarar ifadesinin özel bir tanımı verilmemiştir ve ilgili kriterler iç hukuk kapsamında belirlenebilir.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41</a:t>
            </a:fld>
            <a:endParaRPr lang="tr"/>
          </a:p>
        </p:txBody>
      </p:sp>
    </p:spTree>
    <p:extLst>
      <p:ext uri="{BB962C8B-B14F-4D97-AF65-F5344CB8AC3E}">
        <p14:creationId xmlns:p14="http://schemas.microsoft.com/office/powerpoint/2010/main" val="38397255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Sonraki slayt grubunda Budapeşte Sözleşmesi Madde 5'te düzenlenen sistemlere müdahale suçu incelenecektir. </a:t>
            </a:r>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42</a:t>
            </a:fld>
            <a:endParaRPr lang="tr" altLang="en-US"/>
          </a:p>
        </p:txBody>
      </p:sp>
    </p:spTree>
    <p:extLst>
      <p:ext uri="{BB962C8B-B14F-4D97-AF65-F5344CB8AC3E}">
        <p14:creationId xmlns:p14="http://schemas.microsoft.com/office/powerpoint/2010/main" val="41062884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eaLnBrk="1" hangingPunct="1">
              <a:defRPr/>
            </a:pPr>
            <a:r>
              <a:rPr lang="tr" b="0" i="0" u="none" baseline="0" dirty="0">
                <a:ea typeface="ＭＳ Ｐゴシック" panose="020B0600070205080204" pitchFamily="34" charset="-128"/>
              </a:rPr>
              <a:t>Sistemlere müdahale, bir bilgisayar sisteminin işleyişinin ciddi bir şekilde engellenmesidir: Budapeşte Sözleşmesi Madde 5 kapsamında ciddi olmayan engellemeden bahsedilmemektedir.  Bu etki, kasıtlı ve yetkisiz olarak bilgisayar verileri girilmesinin, verilerin iletilmesinin, verilere zarar verilmesinin, verilerin silinmesinin, bozulmasının, değiştirilmesinin veya bastırılmasının sonucu olabilir. </a:t>
            </a:r>
            <a:endParaRPr lang="tr" altLang="en-US" dirty="0">
              <a:ea typeface="ＭＳ Ｐゴシック" panose="020B0600070205080204" pitchFamily="34" charset="-128"/>
            </a:endParaRPr>
          </a:p>
          <a:p>
            <a:pPr algn="l" rtl="0" eaLnBrk="1" hangingPunct="1">
              <a:defRPr/>
            </a:pPr>
            <a:endParaRPr lang="tr" altLang="sr-Latn-RS" dirty="0">
              <a:ea typeface="ＭＳ Ｐゴシック" panose="020B0600070205080204" pitchFamily="34" charset="-128"/>
            </a:endParaRPr>
          </a:p>
          <a:p>
            <a:pPr algn="l" rtl="0">
              <a:defRPr/>
            </a:pPr>
            <a:r>
              <a:rPr lang="tr" b="0" i="0" u="none" baseline="0" dirty="0">
                <a:ea typeface="ＭＳ Ｐゴシック" panose="020B0600070205080204" pitchFamily="34" charset="-128"/>
              </a:rPr>
              <a:t>Bu husus, genel olarak, örneğin, ağın yöneticisi tarafından gerçekleştirilen güvenlik testlerinin kapsam dışında tutulmasını sağlar. Bu ihlal, bir ağın normal ve düzgün işleyişine müdahale edilmesine neden olabilen çok çeşitli eylemleri kapsar. Aslında Budapeşte Sözleşmesi, günlük yaşamda iletişim sistemlerinin ve bilgisayar teknolojisinin önemini kabul eder. Bu sistemlerin kullanılabilirliği, kamusal, ekonomik ve sosyal faaliyetlerin düzenli işleyişi için çok önemlidir. Ancak bu suç türü, yalnızca hizmet aksatma saldırıları gibi büyük ölçekli müdahaleleri kapsamaz. </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Sadece tek bir bilgisayara yönelik küçük eylemler bile sistem müdahalesi olabilir. Tek bir e-posta adresine yönelik </a:t>
            </a:r>
            <a:r>
              <a:rPr lang="tr" b="0" i="1" u="none" baseline="0" dirty="0">
                <a:ea typeface="ＭＳ Ｐゴシック" panose="020B0600070205080204" pitchFamily="34" charset="-128"/>
              </a:rPr>
              <a:t>e-posta yağdırma</a:t>
            </a:r>
            <a:r>
              <a:rPr lang="tr" b="0" i="0" u="none" baseline="0" dirty="0">
                <a:ea typeface="ＭＳ Ｐゴシック" panose="020B0600070205080204" pitchFamily="34" charset="-128"/>
              </a:rPr>
              <a:t> eylemi sistem müdahalesi olacaktır. Aslında, bir fail, bir bilgisayar sistemini, sistemin yönetebileceğinden daha fazla talep göndererek hedef aldığında, bu her zaman sisteme müdahale suçu olarak kabul edilir.</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Sözleşmenin bu hükmü, hem sistem operatörlerini hem de son kullanıcıyı koruyarak iletişim ağlarına erişimin korunmasını öngörür.</a:t>
            </a:r>
          </a:p>
          <a:p>
            <a:pPr algn="l" rtl="0">
              <a:defRPr/>
            </a:pPr>
            <a:endParaRPr lang="tr" altLang="sr-Latn-RS" dirty="0">
              <a:ea typeface="ＭＳ Ｐゴシック" panose="020B0600070205080204" pitchFamily="34" charset="-128"/>
            </a:endParaRPr>
          </a:p>
          <a:p>
            <a:pPr algn="l" rtl="0">
              <a:defRPr/>
            </a:pPr>
            <a:r>
              <a:rPr lang="tr-TR" b="0" i="0" u="none" baseline="0" dirty="0" smtClean="0">
                <a:ea typeface="ＭＳ Ｐゴシック" panose="020B0600070205080204" pitchFamily="34" charset="-128"/>
              </a:rPr>
              <a:t>Eğitici</a:t>
            </a:r>
            <a:r>
              <a:rPr lang="tr" b="0" i="0" u="none" baseline="0" dirty="0" smtClean="0">
                <a:ea typeface="ＭＳ Ｐゴシック" panose="020B0600070205080204" pitchFamily="34" charset="-128"/>
              </a:rPr>
              <a:t>, </a:t>
            </a:r>
            <a:r>
              <a:rPr lang="tr" b="0" i="0" u="none" baseline="0" dirty="0">
                <a:ea typeface="ＭＳ Ｐゴシック" panose="020B0600070205080204" pitchFamily="34" charset="-128"/>
              </a:rPr>
              <a:t>bu suçun kapsamının Madde 2'de düzenlenen yasa dışı erişimin kapsamından farklı olduğunu vurgulamalıdır. Dağıtık hizmet aksatma saldırısı gibi bilgisayara erişim sağlamadan müdahale edilebileceği durumlar olabilir. Ayrıca, erişimin "yetkili" olduğu ancak sonraki müdahale eyleminin "yetkisiz" olduğu durumlar da olabilir.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43</a:t>
            </a:fld>
            <a:endParaRPr lang="tr"/>
          </a:p>
        </p:txBody>
      </p:sp>
    </p:spTree>
    <p:extLst>
      <p:ext uri="{BB962C8B-B14F-4D97-AF65-F5344CB8AC3E}">
        <p14:creationId xmlns:p14="http://schemas.microsoft.com/office/powerpoint/2010/main" val="40219529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slaytın amacı </a:t>
            </a:r>
            <a:r>
              <a:rPr lang="tr-TR" b="0" i="0" u="none" baseline="0" dirty="0" smtClean="0"/>
              <a:t>Eğitici</a:t>
            </a:r>
            <a:r>
              <a:rPr lang="tr" b="0" i="0" u="none" baseline="0" dirty="0" smtClean="0"/>
              <a:t>lerin </a:t>
            </a:r>
            <a:r>
              <a:rPr lang="tr" b="0" i="0" u="none" baseline="0" dirty="0"/>
              <a:t>ilgisini çekmektir. Bu ve sonraki slaytlarda, telefona parazit karışması kavramını ile sistem müdahalesi arasında benzerlik kurulmaya çalışılmaktadır. </a:t>
            </a:r>
            <a:endParaRPr lang="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 dirty="0"/>
          </a:p>
          <a:p>
            <a:pPr algn="l" rtl="0"/>
            <a:r>
              <a:rPr lang="tr" b="0" i="0" u="none" baseline="0" dirty="0"/>
              <a:t>Soldaki resimler, ilk Atlantik ötesi denizaltı kablosunun derin deniz bölümünün 1858 kadar erken bir tarihte döşendiğini ve bunun uluslararası telekomünikasyonun yolunu açtığını </a:t>
            </a:r>
            <a:r>
              <a:rPr lang="tr-TR" b="0" i="0" u="none" baseline="0" dirty="0" smtClean="0"/>
              <a:t>katılımcılara</a:t>
            </a:r>
            <a:r>
              <a:rPr lang="tr" b="0" i="0" u="none" baseline="0" dirty="0" smtClean="0"/>
              <a:t> </a:t>
            </a:r>
            <a:r>
              <a:rPr lang="tr" b="0" i="0" u="none" baseline="0" dirty="0"/>
              <a:t>hatırlatmak için kullanılabilir. Sağdaki resimde kabloların nasıl döşendiği gösterilmektedir. </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daha önce telefon görüşmelerinin santraller aracılığıyla manuel olarak yapıldığını açıklayabilir. Bu tarihlerde, santral çok fazla çağrı aldığında bir "meşgul tonu" duymak çok yaygındı. </a:t>
            </a:r>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44</a:t>
            </a:fld>
            <a:endParaRPr lang="tr" altLang="en-US"/>
          </a:p>
        </p:txBody>
      </p:sp>
    </p:spTree>
    <p:extLst>
      <p:ext uri="{BB962C8B-B14F-4D97-AF65-F5344CB8AC3E}">
        <p14:creationId xmlns:p14="http://schemas.microsoft.com/office/powerpoint/2010/main" val="9679797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slaytın amacı </a:t>
            </a:r>
            <a:r>
              <a:rPr lang="tr-TR" b="0" i="0" u="none" baseline="0" dirty="0" smtClean="0"/>
              <a:t>Eğitici</a:t>
            </a:r>
            <a:r>
              <a:rPr lang="tr" b="0" i="0" u="none" baseline="0" dirty="0" smtClean="0"/>
              <a:t>lerin </a:t>
            </a:r>
            <a:r>
              <a:rPr lang="tr" b="0" i="0" u="none" baseline="0" dirty="0"/>
              <a:t>ilgisini çekmektir. Bu ve sonraki slaytlarda, telefona parazit karışması kavramını ile sistem müdahalesi arasında benzerlik kurulmaya çalışılmaktadır. </a:t>
            </a:r>
            <a:endParaRPr lang="t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tr" dirty="0"/>
          </a:p>
          <a:p>
            <a:pPr algn="l" rtl="0"/>
            <a:r>
              <a:rPr lang="tr" b="0" i="0" u="none" baseline="0" dirty="0"/>
              <a:t>Soldaki resim ve üstteki resimde, kişileri birbirlerine bağlamak için önceden kullanılan santraller gösterilmektedir. Alttaki resimde, telefon aramasının doğru bir şekilde bağlandığı nihai sonuç görülmektedir.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TR" b="0" i="0" u="none" baseline="0" dirty="0" smtClean="0"/>
              <a:t>Eğitici</a:t>
            </a:r>
            <a:r>
              <a:rPr lang="tr" b="0" i="0" u="none" baseline="0" dirty="0" smtClean="0"/>
              <a:t> </a:t>
            </a:r>
            <a:r>
              <a:rPr lang="tr" b="0" i="0" u="none" baseline="0" dirty="0"/>
              <a:t>daha önce telefon görüşmelerinin santraller aracılığıyla manuel olarak yapıldığını açıklayabilir. Bu tarihlerde, santral çok fazla çağrı aldığında bir "meşgul tonu" duymak çok yaygındı. </a:t>
            </a:r>
          </a:p>
        </p:txBody>
      </p:sp>
      <p:sp>
        <p:nvSpPr>
          <p:cNvPr id="4" name="Slide Number Placeholder 3"/>
          <p:cNvSpPr>
            <a:spLocks noGrp="1"/>
          </p:cNvSpPr>
          <p:nvPr>
            <p:ph type="sldNum" sz="quarter" idx="5"/>
          </p:nvPr>
        </p:nvSpPr>
        <p:spPr/>
        <p:txBody>
          <a:bodyPr/>
          <a:lstStyle/>
          <a:p>
            <a:pPr algn="l" rtl="0"/>
            <a:fld id="{C517488A-2FD4-4187-AAA7-AE40009BFB6A}" type="slidenum">
              <a:rPr/>
              <a:pPr/>
              <a:t>45</a:t>
            </a:fld>
            <a:endParaRPr lang="tr" altLang="en-US"/>
          </a:p>
        </p:txBody>
      </p:sp>
    </p:spTree>
    <p:extLst>
      <p:ext uri="{BB962C8B-B14F-4D97-AF65-F5344CB8AC3E}">
        <p14:creationId xmlns:p14="http://schemas.microsoft.com/office/powerpoint/2010/main" val="19600107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devre anahtarlamalı aramalara olanak tanıyan bir uç telefon santrali gösterilmektedir. </a:t>
            </a:r>
          </a:p>
          <a:p>
            <a:endParaRPr lang="tr" dirty="0"/>
          </a:p>
          <a:p>
            <a:pPr algn="l" rtl="0"/>
            <a:r>
              <a:rPr lang="tr" b="0" i="0" u="none" baseline="0"/>
              <a:t>Bu slaytın amacı, telekomünikasyon sistemlerinin genel olarak merkezileştirildiğini göstermektir; bu, tespit edilebilir belirli arıza noktaları olduğu anlamına gelir. Bir telekomünikasyon sisteminin kullanımını engellemek isteyen suçlular, tüm bir telekomünikasyon şebekesini etkilemek için bu noktaya müdahale edebilirler. </a:t>
            </a:r>
          </a:p>
          <a:p>
            <a:endParaRPr lang="tr" dirty="0"/>
          </a:p>
          <a:p>
            <a:pPr algn="l" rtl="0"/>
            <a:r>
              <a:rPr lang="tr" b="0" i="0" u="none" baseline="0"/>
              <a:t>Bir sonraki slaytta, dört binadaki bir telekomünikasyon sistemi gösterilmektedir.</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46</a:t>
            </a:fld>
            <a:endParaRPr lang="tr" altLang="en-US"/>
          </a:p>
        </p:txBody>
      </p:sp>
    </p:spTree>
    <p:extLst>
      <p:ext uri="{BB962C8B-B14F-4D97-AF65-F5344CB8AC3E}">
        <p14:creationId xmlns:p14="http://schemas.microsoft.com/office/powerpoint/2010/main" val="24873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önceki slayta bir ek niteliğindedir. Bir yerel santraller kümesine hizmet veren bir tandem santral gösterilmektedir.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Yine, bu slaytın amacı, telekomünikasyon sistemlerinin genel olarak merkezileştirildiğini göstermektir; bu, tespit edilebilir belirli arıza noktaları olduğu anlamına gelir. Bir telekomünikasyon sisteminin kullanımını engellemek isteyen suçlular, tüm bir telekomünikasyon şebekesini etkilemek için bu noktaya müdahale edebilirler.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Bir tandem santral müdahaleye maruz kaldığında kullanıcılar genellikle telefon hattında bir "meşgul tonu" duyarlar.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Sonraki slaytta bunun kavramsal olarak, sıklıkla sistem müdahalesi şeklinde gerçekleşen DDOS saldırılarına benzediği gösterilmektedir.  </a:t>
            </a:r>
          </a:p>
        </p:txBody>
      </p:sp>
      <p:sp>
        <p:nvSpPr>
          <p:cNvPr id="4" name="Slide Number Placeholder 3"/>
          <p:cNvSpPr>
            <a:spLocks noGrp="1"/>
          </p:cNvSpPr>
          <p:nvPr>
            <p:ph type="sldNum" sz="quarter" idx="5"/>
          </p:nvPr>
        </p:nvSpPr>
        <p:spPr/>
        <p:txBody>
          <a:bodyPr/>
          <a:lstStyle/>
          <a:p>
            <a:pPr algn="l" rtl="0"/>
            <a:fld id="{C517488A-2FD4-4187-AAA7-AE40009BFB6A}" type="slidenum">
              <a:rPr/>
              <a:pPr/>
              <a:t>47</a:t>
            </a:fld>
            <a:endParaRPr lang="tr" altLang="en-US"/>
          </a:p>
        </p:txBody>
      </p:sp>
    </p:spTree>
    <p:extLst>
      <p:ext uri="{BB962C8B-B14F-4D97-AF65-F5344CB8AC3E}">
        <p14:creationId xmlns:p14="http://schemas.microsoft.com/office/powerpoint/2010/main" val="2079046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bir tür sistem müdahalesi olan tipik bir Dağıtık Hizmet Aksatma (DDOS) saldırısının nasıl çalıştığı gösterilmektedir. </a:t>
            </a:r>
          </a:p>
          <a:p>
            <a:endParaRPr lang="tr" dirty="0"/>
          </a:p>
          <a:p>
            <a:pPr algn="l" rtl="0"/>
            <a:r>
              <a:rPr lang="tr-TR" b="0" i="0" u="none" baseline="0" dirty="0" smtClean="0"/>
              <a:t>Eğitici</a:t>
            </a:r>
            <a:r>
              <a:rPr lang="tr" b="0" i="0" u="none" baseline="0" dirty="0" smtClean="0"/>
              <a:t>, </a:t>
            </a:r>
            <a:r>
              <a:rPr lang="tr" b="0" i="0" u="none" baseline="0" dirty="0"/>
              <a:t>telefondaki "meşgul tonu" ile sistemlere müdahale suçu arasında benzerlikler kurarak bu slaytı önceki slaytların sonucu olarak kullanabilir.</a:t>
            </a:r>
          </a:p>
          <a:p>
            <a:endParaRPr lang="tr" dirty="0"/>
          </a:p>
          <a:p>
            <a:pPr algn="l" rtl="0"/>
            <a:r>
              <a:rPr lang="tr" b="0" i="0" u="none" baseline="0" dirty="0"/>
              <a:t>DDOS saldırıları, bir telefonda “meşgul tonunu” duymakla aynı etkiye sahiptir.</a:t>
            </a:r>
          </a:p>
          <a:p>
            <a:endParaRPr lang="tr" dirty="0"/>
          </a:p>
          <a:p>
            <a:pPr algn="l" rtl="0"/>
            <a:r>
              <a:rPr lang="tr" b="0" i="0" u="none" baseline="0" dirty="0"/>
              <a:t>Ancak, telekomünikasyon şebekelerinin aksine, İnternetin “tek arıza noktası” yoktur. İnternetin öncülü olan APRANET, Amerika Birleşik Devletleri tarafından özellikle telefon şebekelerinin zayıf noktalarının temel iletişimleri engellememesini sağlamak için tasarlanmıştır.</a:t>
            </a:r>
          </a:p>
          <a:p>
            <a:endParaRPr lang="tr" dirty="0"/>
          </a:p>
          <a:p>
            <a:pPr algn="l" rtl="0"/>
            <a:r>
              <a:rPr lang="tr-TR" b="0" i="0" u="none" baseline="0" dirty="0" smtClean="0"/>
              <a:t>Eğitici</a:t>
            </a:r>
            <a:r>
              <a:rPr lang="tr" b="0" i="0" u="none" baseline="0" dirty="0" smtClean="0"/>
              <a:t> </a:t>
            </a:r>
            <a:r>
              <a:rPr lang="tr" b="0" i="0" u="none" baseline="0" dirty="0"/>
              <a:t>şu rehbere başvurabilir: https://www.history.com/topics/inventions/invention-of-the-internet</a:t>
            </a:r>
          </a:p>
          <a:p>
            <a:endParaRPr lang="tr" dirty="0"/>
          </a:p>
          <a:p>
            <a:pPr algn="l" rtl="0"/>
            <a:r>
              <a:rPr lang="tr" b="0" i="0" u="none" baseline="0" dirty="0"/>
              <a:t>Bir DDOS saldırısında, saldırgan bir İnternet sitesini veya sunucuyu sabote etmek amacıyla bir "zombi" bilgisayar ağını kontrol etmek için bir "kumanda bilgisayar" kullanır. Bu, "zombi" bilgisayarlara, hedef sunucuyla veya İnternet sitesiyle sürekli olarak iletişim kurmalarına neden olan kötü amaçlı bir yazılım bulaştırılarak yapılır. Bu artan trafik, sunucuya veya İnternet sitesine erişimi yavaşlatabilir veya durdurabilir. DDOS saldırıları, sistemlere müdahale suçunun yalnızca bir örneğidir. </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48</a:t>
            </a:fld>
            <a:endParaRPr lang="tr" altLang="en-US"/>
          </a:p>
        </p:txBody>
      </p:sp>
    </p:spTree>
    <p:extLst>
      <p:ext uri="{BB962C8B-B14F-4D97-AF65-F5344CB8AC3E}">
        <p14:creationId xmlns:p14="http://schemas.microsoft.com/office/powerpoint/2010/main" val="5995548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Slaytta, tarihteki en büyük DDoS saldırılarından biri olan, İnternetteki alan adı sistemi (DNS) altyapısının çoğunu kontrol eden şirket Dyn'e yapılan saldırı hakkındaki bir haber makalesinin ekran görüntüsü gösterilmektedir. 21 Ekim 2016'da, Dyn'e yapılan koordineli bir saldırı, büyük İnternet platformlarının ve hizmetlerinin Avrupa ve Kuzey Amerika'daki geniş kullanıcı kitleleri tarafından kullanılamamasına neden oldu. Saldırı, Mirai adlı kötü amaçlı yazılım bulaşmış kameralar, konut ağ geçitleri ve bebek monitörleri dahil olmak üzere çok sayıda Nesnelerin İnterneti özellikli (IoT) cihazlar aracılığıyla koordine edilen bir botnet ile gerçekleştirildi. Bu, sistemlere müdahale suçunun en ünlü örneklerinden biridir. </a:t>
            </a:r>
          </a:p>
          <a:p>
            <a:endParaRPr lang="tr" b="0" i="0" dirty="0">
              <a:solidFill>
                <a:srgbClr val="171E24"/>
              </a:solidFill>
              <a:effectLst/>
              <a:latin typeface="Georgia" panose="02040502050405020303" pitchFamily="18" charset="0"/>
            </a:endParaRPr>
          </a:p>
          <a:p>
            <a:pPr algn="l" rtl="0"/>
            <a:r>
              <a:rPr lang="tr" b="0" i="0" u="none" baseline="0">
                <a:solidFill>
                  <a:srgbClr val="171E24"/>
                </a:solidFill>
                <a:effectLst/>
                <a:latin typeface="Georgia" panose="02040502050405020303" pitchFamily="18" charset="0"/>
              </a:rPr>
              <a:t>Haber makalesinin bağlantısı: https://www.theguardian.com/technology/2016/oct/26/ddos-attack-dyn-mirai-botnet</a:t>
            </a:r>
          </a:p>
        </p:txBody>
      </p:sp>
      <p:sp>
        <p:nvSpPr>
          <p:cNvPr id="4" name="Slide Number Placeholder 3"/>
          <p:cNvSpPr>
            <a:spLocks noGrp="1"/>
          </p:cNvSpPr>
          <p:nvPr>
            <p:ph type="sldNum" sz="quarter" idx="5"/>
          </p:nvPr>
        </p:nvSpPr>
        <p:spPr/>
        <p:txBody>
          <a:bodyPr/>
          <a:lstStyle/>
          <a:p>
            <a:pPr algn="l" rtl="0"/>
            <a:fld id="{C517488A-2FD4-4187-AAA7-AE40009BFB6A}" type="slidenum">
              <a:rPr/>
              <a:pPr/>
              <a:t>49</a:t>
            </a:fld>
            <a:endParaRPr lang="tr" altLang="en-US"/>
          </a:p>
        </p:txBody>
      </p:sp>
    </p:spTree>
    <p:extLst>
      <p:ext uri="{BB962C8B-B14F-4D97-AF65-F5344CB8AC3E}">
        <p14:creationId xmlns:p14="http://schemas.microsoft.com/office/powerpoint/2010/main" val="171517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ilk slayt grubunda Budapeşte Sözleşmesi Madde 1'deki tanımlar incelenecektir.</a:t>
            </a:r>
          </a:p>
        </p:txBody>
      </p:sp>
      <p:sp>
        <p:nvSpPr>
          <p:cNvPr id="4" name="Slide Number Placeholder 3"/>
          <p:cNvSpPr>
            <a:spLocks noGrp="1"/>
          </p:cNvSpPr>
          <p:nvPr>
            <p:ph type="sldNum" sz="quarter" idx="5"/>
          </p:nvPr>
        </p:nvSpPr>
        <p:spPr/>
        <p:txBody>
          <a:bodyPr/>
          <a:lstStyle/>
          <a:p>
            <a:pPr algn="l" rtl="0"/>
            <a:fld id="{C517488A-2FD4-4187-AAA7-AE40009BFB6A}" type="slidenum">
              <a:rPr/>
              <a:pPr/>
              <a:t>5</a:t>
            </a:fld>
            <a:endParaRPr lang="tr"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ciddi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Bu unsur, suçun kapsamını daraltmak ve ciddi nitelikte olmayan engellemelerin gereğinden fazla suç sayılmasını önlemek için dahil edilmiştir. Bir engellemenin ciddiyet derecesi yerel mevzuata göre belirlenmelidir ve engellemenin biçimine, boyutuna, sıklığına veya engellemenin bilgisayarın kullanımına devam edilebilmesi üzerindeki etkisine bağlı olabilir.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50</a:t>
            </a:fld>
            <a:endParaRPr lang="tr"/>
          </a:p>
        </p:txBody>
      </p:sp>
    </p:spTree>
    <p:extLst>
      <p:ext uri="{BB962C8B-B14F-4D97-AF65-F5344CB8AC3E}">
        <p14:creationId xmlns:p14="http://schemas.microsoft.com/office/powerpoint/2010/main" val="6138482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veri girerek, verileri ileterek, verilere zarar vererek, verileri silerek, bozarak, değiştirerek veya bastırarak ... engellenmesini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Sistemlere müdahale suçunun işlenmesi için, bir bilgisayar sisteminin düzgün işleyişinin engellenmesiyle sonuçlanan bir fiilin gerçekleştirilmesi gerektirir. Madde 4'te, bu tür bir engellemenin (i) bilgisayar verileri girerek, (ii) bilgisayar verilerini ileterek, (iii) bilgisayar verilerine zarar vererek (iv) bilgisayar verilerini değiştirerek ve (v) bastırarak gerçekleşmesi gerektiği belirtilmektedir.  Bu terimlerin her birinin açıklamaları zaten verilere müdahale suçu (Madde 4) ile ilgili bölümde ele alınmıştır ve aynı açıklamalar sistemlere müdahale için de geçerlidir.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51</a:t>
            </a:fld>
            <a:endParaRPr lang="tr"/>
          </a:p>
        </p:txBody>
      </p:sp>
    </p:spTree>
    <p:extLst>
      <p:ext uri="{BB962C8B-B14F-4D97-AF65-F5344CB8AC3E}">
        <p14:creationId xmlns:p14="http://schemas.microsoft.com/office/powerpoint/2010/main" val="19514640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5'in metni, bir unsuru ("</a:t>
            </a:r>
            <a:r>
              <a:rPr lang="tr" sz="1200" b="0" i="0" u="none" baseline="0">
                <a:solidFill>
                  <a:srgbClr val="FF0000"/>
                </a:solidFill>
                <a:latin typeface="+mj-lt"/>
              </a:rPr>
              <a:t>yetkisiz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Sözleşmedeki suçların birçoğunun “yetkisiz” olarak veya ilgili kişi veya kuruluşun izni olmaksızın işlenmesi gerekmektedir. Çoğu durumda, sistemlere müdahale eden bir kişinin bunu "yetkili" olarak yapması mümkündür. Bu slaytta, bir kişinin Madde 5 kapsamında cezai sorumluluk almadan bir bilgisayar sistemine meşru bir şekilde müdahale edebileceği bazı örnekler verilmiştir.</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52</a:t>
            </a:fld>
            <a:endParaRPr lang="tr"/>
          </a:p>
        </p:txBody>
      </p:sp>
    </p:spTree>
    <p:extLst>
      <p:ext uri="{BB962C8B-B14F-4D97-AF65-F5344CB8AC3E}">
        <p14:creationId xmlns:p14="http://schemas.microsoft.com/office/powerpoint/2010/main" val="400602926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Sonraki slayt grubunda Budapeşte Sözleşmesi Madde 6'da düzenlenen cihazların kötüye kullanımı suçu incelenecektir. </a:t>
            </a:r>
          </a:p>
          <a:p>
            <a:endParaRPr lang="tr" dirty="0"/>
          </a:p>
          <a:p>
            <a:endParaRPr lang="tr" dirty="0"/>
          </a:p>
          <a:p>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53</a:t>
            </a:fld>
            <a:endParaRPr lang="tr" altLang="en-US"/>
          </a:p>
        </p:txBody>
      </p:sp>
    </p:spTree>
    <p:extLst>
      <p:ext uri="{BB962C8B-B14F-4D97-AF65-F5344CB8AC3E}">
        <p14:creationId xmlns:p14="http://schemas.microsoft.com/office/powerpoint/2010/main" val="659244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defRPr/>
            </a:pPr>
            <a:r>
              <a:rPr lang="tr" b="0" i="0" u="none" baseline="0" dirty="0">
                <a:ea typeface="ＭＳ Ｐゴシック" panose="020B0600070205080204" pitchFamily="34" charset="-128"/>
              </a:rPr>
              <a:t>Budapeşte Sözleşmesindeki en önemli suçlardan biri, cihazların kötüye kullanılması suçudur (Madde 6).</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Diğer suçlarda olduğu gibi, failin eylemi kasıtlı ve yetkisiz olmalıdır. Bu suç, cihazların kötüye kullanımıyla ilgili çok çeşitli faaliyetleri kapsar. </a:t>
            </a:r>
          </a:p>
          <a:p>
            <a:pPr algn="l" rtl="0">
              <a:defRPr/>
            </a:pPr>
            <a:endParaRPr lang="tr" altLang="sr-Latn-RS" dirty="0">
              <a:ea typeface="ＭＳ Ｐゴシック" panose="020B0600070205080204" pitchFamily="34" charset="-128"/>
            </a:endParaRPr>
          </a:p>
          <a:p>
            <a:pPr algn="l" rtl="0">
              <a:defRPr/>
            </a:pPr>
            <a:r>
              <a:rPr lang="tr" b="0" i="0" u="none" baseline="0" dirty="0">
                <a:ea typeface="ＭＳ Ｐゴシック" panose="020B0600070205080204" pitchFamily="34" charset="-128"/>
              </a:rPr>
              <a:t>Bu, 1989 tarihli Tavsiye Kararında yer almayan çok “yeni” bir suçtur. Aynı zamanda çok yenilikçidir. Burada açıklanan olgular daha önce birçok ulusal mevzuatta suç olarak tanınmamıştı. </a:t>
            </a:r>
          </a:p>
          <a:p>
            <a:pPr algn="l" rtl="0">
              <a:defRPr/>
            </a:pPr>
            <a:r>
              <a:rPr lang="tr" b="0" i="0" u="none" baseline="0" dirty="0">
                <a:ea typeface="ＭＳ Ｐゴシック" panose="020B0600070205080204" pitchFamily="34" charset="-128"/>
              </a:rPr>
              <a:t> </a:t>
            </a:r>
          </a:p>
          <a:p>
            <a:pPr algn="l" rtl="0">
              <a:defRPr/>
            </a:pPr>
            <a:r>
              <a:rPr lang="tr" b="0" i="0" u="none" baseline="0" dirty="0">
                <a:ea typeface="ＭＳ Ｐゴシック" panose="020B0600070205080204" pitchFamily="34" charset="-128"/>
              </a:rPr>
              <a:t>Esasen, bir bilgisayar programı da dahil olmak üzere, Budapeşte Sözleşmesinde adı geçen diğer önemli suçlardan herhangi birini işlemek amacıyla tasarlanmış veya uyarlanmış cihazların üretimini, satışını, kullanım için tedarik edilmesini, ithal edilmesini, dağıtılmasını veya başka bir şekilde kullanıma sunulmasını yasaklar. </a:t>
            </a:r>
          </a:p>
          <a:p>
            <a:pPr algn="l" rtl="0">
              <a:defRPr/>
            </a:pPr>
            <a:endParaRPr lang="tr" altLang="sr-Latn-RS" dirty="0">
              <a:ea typeface="ＭＳ Ｐゴシック" panose="020B0600070205080204" pitchFamily="34" charset="-128"/>
            </a:endParaRPr>
          </a:p>
          <a:p>
            <a:pPr algn="l" rtl="0">
              <a:defRPr/>
            </a:pPr>
            <a:r>
              <a:rPr lang="tr" b="0" i="0" u="none" baseline="0" dirty="0">
                <a:ea typeface="ＭＳ Ｐゴシック" panose="020B0600070205080204" pitchFamily="34" charset="-128"/>
              </a:rPr>
              <a:t>Aynı şekilde, sayesinde bir bilgisayar sisteminin tamamına veya herhangi bir kısmına erişim sağlanabilen bilgisayar parolalarının, erişim kodlarının veya benzer verilerin satışını da suç sayar. </a:t>
            </a:r>
          </a:p>
          <a:p>
            <a:pPr algn="l" rtl="0">
              <a:defRPr/>
            </a:pPr>
            <a:endParaRPr lang="tr" altLang="en-US" dirty="0">
              <a:ea typeface="ＭＳ Ｐゴシック" panose="020B0600070205080204" pitchFamily="34" charset="-128"/>
            </a:endParaRPr>
          </a:p>
          <a:p>
            <a:pPr algn="l" rtl="0">
              <a:defRPr/>
            </a:pPr>
            <a:r>
              <a:rPr lang="tr" b="0" i="0" u="none" baseline="0" dirty="0">
                <a:ea typeface="ＭＳ Ｐゴシック" panose="020B0600070205080204" pitchFamily="34" charset="-128"/>
              </a:rPr>
              <a:t>Bu hükümle Sözleşmede, gelişen ve ekonomik önemi giderek artan “suça olanak sağlayan ekipmanların ikincil pazarındaki” faaliyetlerin suç sayılması ihtiyacı kabul edilmektedir: Ticaret araçlarını çevrim içi olarak satan bilgisayar korsanları, çevrim içi olarak yaygın olarak bulunabilen kendi kendine yapılan virüs kitleri ve Truva atları ve diğer aygıtlar kullanılarak çalınan parolaların toptan satışı. Bu, bir bilgisayar sistemine </a:t>
            </a:r>
            <a:r>
              <a:rPr lang="tr" b="0" i="1" u="none" baseline="0" dirty="0">
                <a:ea typeface="ＭＳ Ｐゴシック" panose="020B0600070205080204" pitchFamily="34" charset="-128"/>
              </a:rPr>
              <a:t>korsanlıkla</a:t>
            </a:r>
            <a:r>
              <a:rPr lang="tr" b="0" i="0" u="none" baseline="0" dirty="0">
                <a:ea typeface="ＭＳ Ｐゴシック" panose="020B0600070205080204" pitchFamily="34" charset="-128"/>
              </a:rPr>
              <a:t> girmenin artık yüksek vasıflı programcılara özgü bir şey olmadığı anlamına gelir. Her "sıradan" suçlu, gerekli araçları veya doğrudan çalınan parolaları kolayca satın alabilir ve çoğu zaman suçlu satıcı aynı zamanda bir "müşteri hizmeti" sunarak müşterisinin bir suç işlemesi için bilgisayarını hazırlamasına yardımcı olur.</a:t>
            </a:r>
            <a:endParaRPr lang="tr" altLang="sr-Latn-RS" dirty="0">
              <a:ea typeface="ＭＳ Ｐゴシック" panose="020B0600070205080204" pitchFamily="34" charset="-128"/>
            </a:endParaRPr>
          </a:p>
          <a:p>
            <a:pPr algn="l" rtl="0" eaLnBrk="1" hangingPunct="1">
              <a:defRPr/>
            </a:pPr>
            <a:endParaRPr lang="tr" altLang="sr-Latn-RS" dirty="0">
              <a:ea typeface="ＭＳ Ｐゴシック" panose="020B0600070205080204" pitchFamily="34" charset="-128"/>
            </a:endParaRPr>
          </a:p>
          <a:p>
            <a:pPr algn="l" rtl="0">
              <a:defRPr/>
            </a:pPr>
            <a:endParaRPr lang="tr" altLang="en-US" dirty="0">
              <a:ea typeface="ＭＳ Ｐゴシック" panose="020B0600070205080204" pitchFamily="34" charset="-128"/>
            </a:endParaRPr>
          </a:p>
          <a:p>
            <a:pPr algn="l" rtl="0">
              <a:defRPr/>
            </a:pPr>
            <a:endParaRPr lang="tr" altLang="sr-Latn-RS" dirty="0">
              <a:ea typeface="ＭＳ Ｐゴシック" panose="020B0600070205080204" pitchFamily="34" charset="-128"/>
            </a:endParaRP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54</a:t>
            </a:fld>
            <a:endParaRPr lang="tr"/>
          </a:p>
        </p:txBody>
      </p:sp>
    </p:spTree>
    <p:extLst>
      <p:ext uri="{BB962C8B-B14F-4D97-AF65-F5344CB8AC3E}">
        <p14:creationId xmlns:p14="http://schemas.microsoft.com/office/powerpoint/2010/main" val="20546007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55</a:t>
            </a:fld>
            <a:endParaRPr lang="tr"/>
          </a:p>
        </p:txBody>
      </p:sp>
    </p:spTree>
    <p:extLst>
      <p:ext uri="{BB962C8B-B14F-4D97-AF65-F5344CB8AC3E}">
        <p14:creationId xmlns:p14="http://schemas.microsoft.com/office/powerpoint/2010/main" val="35255482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56</a:t>
            </a:fld>
            <a:endParaRPr lang="tr"/>
          </a:p>
        </p:txBody>
      </p:sp>
    </p:spTree>
    <p:extLst>
      <p:ext uri="{BB962C8B-B14F-4D97-AF65-F5344CB8AC3E}">
        <p14:creationId xmlns:p14="http://schemas.microsoft.com/office/powerpoint/2010/main" val="23047640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57</a:t>
            </a:fld>
            <a:endParaRPr lang="tr"/>
          </a:p>
        </p:txBody>
      </p:sp>
    </p:spTree>
    <p:extLst>
      <p:ext uri="{BB962C8B-B14F-4D97-AF65-F5344CB8AC3E}">
        <p14:creationId xmlns:p14="http://schemas.microsoft.com/office/powerpoint/2010/main" val="34698546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Bu slayt grubunda cihazların kötüye kullanılması suçunun iyi bilinen örneklerinden birini gösteren resimler yer almaktadır (kart kopyalama cihazlarının ATM/para çekme makinelerine yerleştirilmesi). </a:t>
            </a:r>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58</a:t>
            </a:fld>
            <a:endParaRPr lang="tr"/>
          </a:p>
        </p:txBody>
      </p:sp>
    </p:spTree>
    <p:extLst>
      <p:ext uri="{BB962C8B-B14F-4D97-AF65-F5344CB8AC3E}">
        <p14:creationId xmlns:p14="http://schemas.microsoft.com/office/powerpoint/2010/main" val="14556117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bilgisayarlara yasa dışı olarak erişim sağlamak ve veri ve sistemlere müdahale etmek amacıyla kötü amaçlı yazılımlarını test etmelerini ve üzerlerinde ufak değişiklikler yapmalarını sağlamak için siber suçlulara sattığı bir kötü amaçlı yazılım test yazılımını çalıştırdığı için mahkum edilen bir adamla ilgili bir haber makalesinin ekran görüntüsü gösterilmektedir. "Scan4You" adlı hizmet, siber suçluların yüz milyonlarca dolarlık zarara neden olan suçlar işlemesine olanak sağladı.  Örneğin, kötü amaçlı yazılımını test etmek için Scan4you kullanan bir müşteri daha sonra 40 milyon banka kartı çaldı; bir diğeri ise 11 milyon bilgisayara bulaşan bir kötü amaçlı yazılım türü geliştirdi. </a:t>
            </a:r>
            <a:r>
              <a:rPr lang="tr-TR" b="0" i="0" u="none" baseline="0" dirty="0" smtClean="0"/>
              <a:t>Eğitici</a:t>
            </a:r>
            <a:r>
              <a:rPr lang="tr" b="0" i="0" u="none" baseline="0" dirty="0" smtClean="0"/>
              <a:t> </a:t>
            </a:r>
            <a:r>
              <a:rPr lang="tr" b="0" i="0" u="none" baseline="0" dirty="0"/>
              <a:t>bunu, bir bilgisayar programının başka siber suçları işlemek için kullanılması amacıyla satıldığı Madde 6.1.a.i kapsamındaki bir örnek olarak kullanabilir.</a:t>
            </a:r>
          </a:p>
          <a:p>
            <a:endParaRPr lang="tr" dirty="0"/>
          </a:p>
          <a:p>
            <a:pPr algn="l" rtl="0"/>
            <a:r>
              <a:rPr lang="tr" b="0" i="0" u="none" baseline="0" dirty="0"/>
              <a:t>Haber makalesinin bağlantısı: https://www.pcmag.com/news/man-convicted-for-helping-hackers-beat-antivirus-products</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59</a:t>
            </a:fld>
            <a:endParaRPr lang="tr" altLang="en-US"/>
          </a:p>
        </p:txBody>
      </p:sp>
    </p:spTree>
    <p:extLst>
      <p:ext uri="{BB962C8B-B14F-4D97-AF65-F5344CB8AC3E}">
        <p14:creationId xmlns:p14="http://schemas.microsoft.com/office/powerpoint/2010/main" val="1680729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“bilgisayar sistemi” teriminin tanımının verildiği Budapeşte Sözleşmesi Madde 1.a'nin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dirty="0"/>
              <a:t>Budapeşte Sözleşmesi kapsamında bir bilgisayar sistemi, dijital verilerin otomatik olarak işlenmesi için geliştirilmiş donanım ve yazılımlardan oluşan bir cihazdır. Giriş, çıkış ve depolama birimlerini içerebilir. Bağımsız olabilir veya diğer benzer cihazlarla bir ağa bağlanabilir.</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 sz="1200" b="0" i="0" u="none" kern="1200" baseline="0" dirty="0">
                <a:solidFill>
                  <a:schemeClr val="tx1"/>
                </a:solidFill>
                <a:latin typeface="+mn-lt"/>
                <a:ea typeface="MS PGothic" pitchFamily="34" charset="-128"/>
                <a:cs typeface="ＭＳ Ｐゴシック" charset="0"/>
              </a:rPr>
              <a:t>Bir bilgisayar sistemi genellikle işlemci veya merkezi işlem birimi ve çevre birimler olarak ayırt edilecek farklı cihazlardan oluşur. "Çevre birimi", bir yazıcı, video ekranı, CD okuyucu/yazıcı veya başka bir depolama cihazı gibi bir işlem birimi ile etkileşim içinde belirli özel işlevleri yerine getiren bir cihazdır. </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 sz="1200" b="0" i="0" u="none" kern="1200" baseline="0" dirty="0">
                <a:solidFill>
                  <a:schemeClr val="tx1"/>
                </a:solidFill>
                <a:latin typeface="+mn-lt"/>
                <a:ea typeface="MS PGothic" pitchFamily="34" charset="-128"/>
                <a:cs typeface="ＭＳ Ｐゴシック" charset="0"/>
              </a:rPr>
              <a:t>Bilgisayar sistemleri bir ağa uç noktalar olarak veya ağ üzerinde iletişime yardımcı olmak için bir araç olarak bağlanabilir. Esas olan, verilerin ağ üzerinden paylaşılmasıdır.</a:t>
            </a:r>
          </a:p>
          <a:p>
            <a:pPr algn="l" rtl="0" eaLnBrk="1" hangingPunct="1"/>
            <a:endParaRPr lang="tr" sz="1200" kern="1200" dirty="0">
              <a:solidFill>
                <a:schemeClr val="tx1"/>
              </a:solidFill>
              <a:latin typeface="+mn-lt"/>
              <a:ea typeface="MS PGothic" pitchFamily="34" charset="-128"/>
              <a:cs typeface="ＭＳ Ｐゴシック" charset="0"/>
            </a:endParaRPr>
          </a:p>
          <a:p>
            <a:pPr algn="l" rtl="0" eaLnBrk="1" hangingPunct="1"/>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1 numaralı Rehberlik Notunu ek bir kaynak olarak paylaşabilir: http://rm.coe.int/CoERMPublicCommonSearchServices/DisplayDCTMContent?documentId=09000016802e79e6</a:t>
            </a:r>
          </a:p>
        </p:txBody>
      </p:sp>
      <p:sp>
        <p:nvSpPr>
          <p:cNvPr id="4" name="Slide Number Placeholder 3"/>
          <p:cNvSpPr>
            <a:spLocks noGrp="1"/>
          </p:cNvSpPr>
          <p:nvPr>
            <p:ph type="sldNum" sz="quarter" idx="5"/>
          </p:nvPr>
        </p:nvSpPr>
        <p:spPr/>
        <p:txBody>
          <a:bodyPr/>
          <a:lstStyle/>
          <a:p>
            <a:pPr algn="l" rtl="0"/>
            <a:fld id="{C517488A-2FD4-4187-AAA7-AE40009BFB6A}" type="slidenum">
              <a:rPr/>
              <a:pPr/>
              <a:t>6</a:t>
            </a:fld>
            <a:endParaRPr lang="tr" altLang="en-US"/>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Slaytta, yetkisiz erişim sağlamak için kullanılmaları amacıyla Netflix, Spotify, Hulu, PSN ve Origin dahil olmak üzere çeşitli hizmetlerin parolalarını sattığı için tutuklanan Avustralyalı bir adamla ilgili bir haber makalesinin ekran görüntüsü gösterilmektedir. Adamın, WickedGen.com adlı İnternet sitesinde sattığı parolalarla 187.000 EUR kazandığı bildirildi. </a:t>
            </a:r>
            <a:r>
              <a:rPr lang="tr-TR" b="0" i="0" u="none" baseline="0" dirty="0" smtClean="0"/>
              <a:t>Eğitici</a:t>
            </a:r>
            <a:r>
              <a:rPr lang="tr" b="0" i="0" u="none" baseline="0" dirty="0" smtClean="0"/>
              <a:t> </a:t>
            </a:r>
            <a:r>
              <a:rPr lang="tr" b="0" i="0" u="none" baseline="0" dirty="0"/>
              <a:t>bunu Madde 6.1.a.ii kapsamındaki bir vaka örneği olarak kullanabilir. </a:t>
            </a:r>
          </a:p>
          <a:p>
            <a:endParaRPr lang="tr" dirty="0"/>
          </a:p>
          <a:p>
            <a:pPr algn="l" rtl="0"/>
            <a:r>
              <a:rPr lang="tr" b="0" i="0" u="none" baseline="0" dirty="0"/>
              <a:t>Haber makalesinin bağlantısı: https://www.broadbandtvnews.com/2019/03/14/australian-man-arrested-for-selling-one-million-netflix-spotify-hulu-passwords/</a:t>
            </a:r>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60</a:t>
            </a:fld>
            <a:endParaRPr lang="tr" altLang="en-US"/>
          </a:p>
        </p:txBody>
      </p:sp>
    </p:spTree>
    <p:extLst>
      <p:ext uri="{BB962C8B-B14F-4D97-AF65-F5344CB8AC3E}">
        <p14:creationId xmlns:p14="http://schemas.microsoft.com/office/powerpoint/2010/main" val="39007729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üretimi, satışı, kullanım için tedariki, ithalatı, dağıtımı ... kullanıma sunulması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Madde 6'da esas olarak siber suçlar işlemek amacıyla tasarlanmış veya uyarlanmış cihazların üretimi, satışı, kullanılmak üzere tedariki, ithalatı, dağıtımı veya kullanıma sunulması suç sayılmaktadır.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61</a:t>
            </a:fld>
            <a:endParaRPr lang="tr"/>
          </a:p>
        </p:txBody>
      </p:sp>
    </p:spTree>
    <p:extLst>
      <p:ext uri="{BB962C8B-B14F-4D97-AF65-F5344CB8AC3E}">
        <p14:creationId xmlns:p14="http://schemas.microsoft.com/office/powerpoint/2010/main" val="40170099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bilgisayar programı ... cihaz</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Madde 6, cihazların ve bilgisayar programlarının kötüye kullanımını kapsar. Yani, Madde 6, verileri değiştirmek veya yok etmek ya da bilgisayar sistemlerinin işleyişine müdahale etmek için tasarlanmış programların üretimini, satışını vb. kapsar. Yani, fiziksel bir cihazın kötüye kullanımının söz konusu olmadığı durumlarda bile cihazların içinde yer almayan virüs programları da Madde 6'nın kapsamına girer.  </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62</a:t>
            </a:fld>
            <a:endParaRPr lang="tr"/>
          </a:p>
        </p:txBody>
      </p:sp>
    </p:spTree>
    <p:extLst>
      <p:ext uri="{BB962C8B-B14F-4D97-AF65-F5344CB8AC3E}">
        <p14:creationId xmlns:p14="http://schemas.microsoft.com/office/powerpoint/2010/main" val="26766012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Budapeşte Sözleşmesi Madde 6'nın metni, bir unsuru ("</a:t>
            </a:r>
            <a:r>
              <a:rPr lang="tr" sz="1200" b="0" i="0" u="none" baseline="0" dirty="0">
                <a:solidFill>
                  <a:srgbClr val="FF0000"/>
                </a:solidFill>
                <a:latin typeface="+mj-lt"/>
              </a:rPr>
              <a:t>tasarlanmış veya uyarlanmış</a:t>
            </a:r>
            <a:r>
              <a:rPr lang="tr" b="0" i="0" u="none" baseline="0" dirty="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dirty="0"/>
              <a:t>Budapeşte Sözleşmesini hazırlayanlar, çift kullanımlı cihazları Madde 6'nın kapsamına dahil edip etmeyeceklerine karar vermek zorundaydılar. Çift kullanımlı cihazların dahil edilmesi, yasa dışı amaçlar dışında amaçlarla üretilen ve dağıtımı yapılan cihazların da üretiminin ve dağıtımının gereksiz yere suç sayılmasına neden olabilirdi. Çift kullanımlı cihazların hariç tutulması, cihazların özel olarak siber suç işleme amacıyla üretildiğinin kanıtlanmasını gerektireceğinden kapsamın çok dar olmasına neden olurdu. Budapeşte Sözleşmesini hazırlayanlar, yalnızca olmasa da esas olarak Madde 2, 3, 4 ve 5'te belirtilen bir siber suçun (yasa dışı erişim, yasa dışı ele geçirme, verilere müdahale ve sistemlere müdahale) işlenmesi için tasarlanan veya uyarlanan cihazların Madde 6 kapsamına girmesini sağlayarak dengeli bir yaklaşımı benimsemiştir.</a:t>
            </a:r>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63</a:t>
            </a:fld>
            <a:endParaRPr lang="tr"/>
          </a:p>
        </p:txBody>
      </p:sp>
    </p:spTree>
    <p:extLst>
      <p:ext uri="{BB962C8B-B14F-4D97-AF65-F5344CB8AC3E}">
        <p14:creationId xmlns:p14="http://schemas.microsoft.com/office/powerpoint/2010/main" val="30104843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Madde 2,3 4 ve 5'te belirtilen suçlardan herhangi birini işlemek amacıyla ... bilgisayar parolası, erişim kodu veya benzer bir veri</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tr" b="0" i="0" u="none" baseline="0"/>
              <a:t>Cihazların ve bilgisayar programlarının kötüye kullanımına ek olarak Madde 6'da ayrıca bir bilgisayar sisteminin tamamına veya herhangi bir kısmına erişim olanağı sağlayan erişim kodları, bilgisayar parolaları veya benzer verilerin üretimi, satışı vb. suç sayılmaktadır. </a:t>
            </a:r>
          </a:p>
          <a:p>
            <a:endParaRPr lang="tr" dirty="0"/>
          </a:p>
          <a:p>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64</a:t>
            </a:fld>
            <a:endParaRPr lang="tr"/>
          </a:p>
        </p:txBody>
      </p:sp>
    </p:spTree>
    <p:extLst>
      <p:ext uri="{BB962C8B-B14F-4D97-AF65-F5344CB8AC3E}">
        <p14:creationId xmlns:p14="http://schemas.microsoft.com/office/powerpoint/2010/main" val="211326134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Madde 2,3 4 ve 5'te belirtilen suçlardan herhangi birini işlemek amacıyla ... bulundurulması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Cihazların, bilgisayar programlarının, paroların, erişim kodlarının vb. üretilmesi veya dağıtılmasına ek olarak Madde 6'da ayrıca, bu unsurların bir siber suç işlemek amacıyla bulundurulması halinde bu unsurların bulundurulması da suç sayılmaktadır. Madde 6, tarafların yalnızca belirli bir sayıda unsurun bulundurulmasını suç saymasına olanak tanır (yalnızca ticari amaçlarla bulundurmanın suç sayılması için kullanılabilir). </a:t>
            </a:r>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65</a:t>
            </a:fld>
            <a:endParaRPr lang="tr"/>
          </a:p>
        </p:txBody>
      </p:sp>
    </p:spTree>
    <p:extLst>
      <p:ext uri="{BB962C8B-B14F-4D97-AF65-F5344CB8AC3E}">
        <p14:creationId xmlns:p14="http://schemas.microsoft.com/office/powerpoint/2010/main" val="28562575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Budapeşte Sözleşmesi Madde 6'nın metni, bir unsuru ("</a:t>
            </a:r>
            <a:r>
              <a:rPr lang="tr" sz="1200" b="0" i="0" u="none" baseline="0">
                <a:solidFill>
                  <a:srgbClr val="FF0000"/>
                </a:solidFill>
                <a:latin typeface="+mj-lt"/>
              </a:rPr>
              <a:t>bir suçu işlemek amacıyla gerçekleştirilmediği durumlarda ... yetkili olarak test edilmesi veya korunması</a:t>
            </a:r>
            <a:r>
              <a:rPr lang="tr" b="0" i="0" u="none" baseline="0"/>
              <a:t>") vurgulanmış olarak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vurgulanan unsurun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a:r>
              <a:rPr lang="tr" b="0" i="0" u="none" baseline="0"/>
              <a:t>Bu hükümde, bu suçun kapsamına dair belirli istisnalar açıklanmaktadır. Budapeşte Sözleşmesi kapsamındaki diğer suçlarda olduğu gibi Madde 6, "yetkili" olarak gerçekleştirilen fiilleri kapsamaz. Bu örneğin, bir bilgisayar sisteminin yetkili olarak test edilmesi veya korunması için gerçekleştirilen fiilleri içerir. </a:t>
            </a:r>
            <a:endParaRPr lang="tr" dirty="0"/>
          </a:p>
        </p:txBody>
      </p:sp>
      <p:sp>
        <p:nvSpPr>
          <p:cNvPr id="4" name="Slide Number Placeholder 3"/>
          <p:cNvSpPr>
            <a:spLocks noGrp="1"/>
          </p:cNvSpPr>
          <p:nvPr>
            <p:ph type="sldNum" sz="quarter" idx="5"/>
          </p:nvPr>
        </p:nvSpPr>
        <p:spPr/>
        <p:txBody>
          <a:bodyPr/>
          <a:lstStyle/>
          <a:p>
            <a:pPr algn="l" rtl="0">
              <a:defRPr/>
            </a:pPr>
            <a:fld id="{26CF4C01-59D1-40AC-ABAA-0AE036E9F18B}" type="slidenum">
              <a:rPr/>
              <a:pPr>
                <a:defRPr/>
              </a:pPr>
              <a:t>66</a:t>
            </a:fld>
            <a:endParaRPr lang="tr"/>
          </a:p>
        </p:txBody>
      </p:sp>
    </p:spTree>
    <p:extLst>
      <p:ext uri="{BB962C8B-B14F-4D97-AF65-F5344CB8AC3E}">
        <p14:creationId xmlns:p14="http://schemas.microsoft.com/office/powerpoint/2010/main" val="301740657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sz="3600" b="0" i="0" u="none" baseline="0" dirty="0"/>
              <a:t>Bu slaytta bu oturumun hedefleri tekrarlanmaktadır. </a:t>
            </a:r>
            <a:r>
              <a:rPr lang="tr-TR" sz="3600" b="0" i="0" u="none" baseline="0" dirty="0" smtClean="0"/>
              <a:t>Eğitici</a:t>
            </a:r>
            <a:r>
              <a:rPr lang="tr" sz="3600" b="0" i="0" u="none" baseline="0" dirty="0" smtClean="0"/>
              <a:t>, </a:t>
            </a:r>
            <a:r>
              <a:rPr lang="tr" sz="3600" b="0" i="0" u="none" baseline="0" dirty="0"/>
              <a:t>bu unsurların bu modülde işlendiğinden emin olmak için bu hedeflerin üzerinden geçebilir. </a:t>
            </a:r>
          </a:p>
          <a:p>
            <a:endParaRPr lang="tr" sz="3600" dirty="0"/>
          </a:p>
          <a:p>
            <a:endParaRPr lang="tr" sz="3600" dirty="0"/>
          </a:p>
        </p:txBody>
      </p:sp>
    </p:spTree>
    <p:extLst>
      <p:ext uri="{BB962C8B-B14F-4D97-AF65-F5344CB8AC3E}">
        <p14:creationId xmlns:p14="http://schemas.microsoft.com/office/powerpoint/2010/main" val="35735021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t>68</a:t>
            </a:fld>
            <a:endParaRPr lang="tr" altLang="en-US"/>
          </a:p>
        </p:txBody>
      </p:sp>
    </p:spTree>
    <p:extLst>
      <p:ext uri="{BB962C8B-B14F-4D97-AF65-F5344CB8AC3E}">
        <p14:creationId xmlns:p14="http://schemas.microsoft.com/office/powerpoint/2010/main" val="1049966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“bilgisayar verisi” teriminin tanımının verildiği Budapeşte Sözleşmesi Madde 1.b'nin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eaLnBrk="1" hangingPunct="1"/>
            <a:r>
              <a:rPr lang="tr" b="0" i="0" u="none" baseline="0"/>
              <a:t>Bilgisayar verisinin tanımı, ISO'nun veri tanımına dayanır. Bu tanım, "işlenmeye uygun" ifadesini içerir. Bu, verilerin bilgisayar sistemi tarafından doğrudan işlenebilecek bir biçime getirildiği anlamına gelir. Budapeşte Sözleşmesinde "veri" ifadesinin elektronik veya diğer doğrudan işlenebilir biçimdeki veriler olarak anlaşılması gerektiğini açıklığa kavuşturmak için, "bilgisayar verileri" kavramı kullanılmıştır. </a:t>
            </a:r>
          </a:p>
          <a:p>
            <a:pPr algn="l" rtl="0" eaLnBrk="1" hangingPunct="1"/>
            <a:endParaRPr lang="tr" altLang="sr-Latn-RS" dirty="0"/>
          </a:p>
          <a:p>
            <a:pPr algn="l" rtl="0" eaLnBrk="1" hangingPunct="1"/>
            <a:r>
              <a:rPr lang="tr" b="0" i="0" u="none" baseline="0"/>
              <a:t>Tanımlandığı şekliyle bilgisayar verileri, Budapeşte Sözleşmesinde (Bölüm 2, Kısım 1'de) tanımlanan suçlardan birinin hedefi olabileceği gibi, Budapeşte Sözleşmesinde tanımlanan soruşturma önlemlerinden birinin (Bölüm 2'de) uygulanmasının konusu da olabilir (Bölüm 2, Kısım 2).</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7</a:t>
            </a:fld>
            <a:endParaRPr lang="tr" altLang="en-US"/>
          </a:p>
        </p:txBody>
      </p:sp>
    </p:spTree>
    <p:extLst>
      <p:ext uri="{BB962C8B-B14F-4D97-AF65-F5344CB8AC3E}">
        <p14:creationId xmlns:p14="http://schemas.microsoft.com/office/powerpoint/2010/main" val="1895685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sol tarafta, “servis sağlayıcısı” teriminin tanımının verildiği Budapeşte Sözleşmesi Madde 1.c'nin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Budapeşte Sözleşmesinde tanımlandığı şekilde servis sağlayıcısı terimi, bilgisayar sistemlerindeki verilerin iletilmesi veya işlenmesi ile ilgili özel bir rol oynayan geniş bir kategoriden kişileri kapsamaktadır.  Hem özel kurumları hem de kamu kuruluşlarını içerir ve kapalı bir gruba veya halka hizmet sunumunu, ücretsiz veya ücretli hizmetleri kapsar. </a:t>
            </a:r>
          </a:p>
        </p:txBody>
      </p:sp>
      <p:sp>
        <p:nvSpPr>
          <p:cNvPr id="4" name="Slide Number Placeholder 3"/>
          <p:cNvSpPr>
            <a:spLocks noGrp="1"/>
          </p:cNvSpPr>
          <p:nvPr>
            <p:ph type="sldNum" sz="quarter" idx="5"/>
          </p:nvPr>
        </p:nvSpPr>
        <p:spPr/>
        <p:txBody>
          <a:bodyPr/>
          <a:lstStyle/>
          <a:p>
            <a:pPr algn="l" rtl="0"/>
            <a:fld id="{C517488A-2FD4-4187-AAA7-AE40009BFB6A}" type="slidenum">
              <a:rPr/>
              <a:pPr/>
              <a:t>8</a:t>
            </a:fld>
            <a:endParaRPr lang="tr" altLang="en-US"/>
          </a:p>
        </p:txBody>
      </p:sp>
    </p:spTree>
    <p:extLst>
      <p:ext uri="{BB962C8B-B14F-4D97-AF65-F5344CB8AC3E}">
        <p14:creationId xmlns:p14="http://schemas.microsoft.com/office/powerpoint/2010/main" val="3903094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Bu slaytta sol tarafta, “trafik verisi” teriminin tanımının verildiği Budapeşte Sözleşmesi Madde 1.d'nin metni gösterilmektedir.</a:t>
            </a:r>
          </a:p>
          <a:p>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Slaytta sağ tarafta, tanımın bir açıklaması verilmiştir.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altLang="sr-Latn-RS" dirty="0"/>
          </a:p>
          <a:p>
            <a:pPr algn="l" rtl="0"/>
            <a:r>
              <a:rPr lang="tr" sz="1200" b="0" i="0" u="none" kern="1200" baseline="0">
                <a:solidFill>
                  <a:schemeClr val="tx1"/>
                </a:solidFill>
                <a:latin typeface="+mn-lt"/>
                <a:ea typeface="MS PGothic" pitchFamily="34" charset="-128"/>
                <a:cs typeface="ＭＳ Ｐゴシック" charset="0"/>
              </a:rPr>
              <a:t>Budapeşte Sözleşmesinde tanımlandığı şekilde trafik verisi, belirli bir yasal rejime tabi olan bir bilgisayar verisi kategorisidir. Bu veriler, bir iletişimi kaynağından hedefine yönlendirmek için iletişim zincirindeki bilgisayarlar tarafından oluşturulur. Bu nedenle iletişimin kendisi için yardımcı niteliktedir. Slaytta, trafik verilerinin bazı temel özellikleri açıklanmaktadır. </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t>9</a:t>
            </a:fld>
            <a:endParaRPr lang="tr" altLang="en-US"/>
          </a:p>
        </p:txBody>
      </p:sp>
    </p:spTree>
    <p:extLst>
      <p:ext uri="{BB962C8B-B14F-4D97-AF65-F5344CB8AC3E}">
        <p14:creationId xmlns:p14="http://schemas.microsoft.com/office/powerpoint/2010/main" val="4221252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11/04/2021</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11/04/2021</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11/04/2021</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11/04/2021</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11/04/2021</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11/04/2021</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11/04/2021</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11/04/2021</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11/04/2021</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11/04/2021</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11/04/2021</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11/04/2021</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image" Target="../media/image19.jpeg"/><Relationship Id="rId4" Type="http://schemas.openxmlformats.org/officeDocument/2006/relationships/image" Target="../media/image18.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56.xml"/><Relationship Id="rId7" Type="http://schemas.openxmlformats.org/officeDocument/2006/relationships/image" Target="../media/image30.jpeg"/><Relationship Id="rId12"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9.png"/><Relationship Id="rId11" Type="http://schemas.openxmlformats.org/officeDocument/2006/relationships/image" Target="../media/image33.jpeg"/><Relationship Id="rId5" Type="http://schemas.openxmlformats.org/officeDocument/2006/relationships/oleObject" Target="../embeddings/oleObject1.bin"/><Relationship Id="rId10" Type="http://schemas.openxmlformats.org/officeDocument/2006/relationships/image" Target="../media/image32.jpeg"/><Relationship Id="rId4" Type="http://schemas.openxmlformats.org/officeDocument/2006/relationships/image" Target="../media/image1.png"/><Relationship Id="rId9" Type="http://schemas.openxmlformats.org/officeDocument/2006/relationships/image" Target="../media/image31.jpe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eaLnBrk="1" hangingPunct="1">
              <a:spcBef>
                <a:spcPct val="0"/>
              </a:spcBef>
              <a:buFontTx/>
              <a:buNone/>
            </a:pPr>
            <a:r>
              <a:rPr lang="tr" b="1" i="0" u="none" baseline="0">
                <a:solidFill>
                  <a:schemeClr val="bg1"/>
                </a:solidFill>
                <a:latin typeface="Arial Narrow" panose="020B0606020202030204" pitchFamily="34" charset="0"/>
              </a:rPr>
              <a:t>GLACY+ </a:t>
            </a:r>
          </a:p>
          <a:p>
            <a:pPr algn="l" rtl="0" eaLnBrk="1" hangingPunct="1">
              <a:spcBef>
                <a:spcPct val="0"/>
              </a:spcBef>
              <a:buFontTx/>
              <a:buNone/>
            </a:pPr>
            <a:r>
              <a:rPr lang="tr" sz="1600" b="1" i="0" u="none" baseline="0">
                <a:solidFill>
                  <a:schemeClr val="bg1"/>
                </a:solidFill>
                <a:latin typeface="Arial Narrow" panose="020B0606020202030204" pitchFamily="34" charset="0"/>
              </a:rPr>
              <a:t>Siber Suçlara Dair Küresel Eylem (Genişletilmiş)</a:t>
            </a:r>
          </a:p>
          <a:p>
            <a:pPr algn="l" rtl="0" eaLnBrk="1" hangingPunct="1">
              <a:spcBef>
                <a:spcPct val="0"/>
              </a:spcBef>
              <a:buFontTx/>
              <a:buNone/>
            </a:pPr>
            <a:r>
              <a:rPr lang="tr" sz="1600" b="1" i="0" u="none" baseline="0">
                <a:solidFill>
                  <a:schemeClr val="bg1"/>
                </a:solidFill>
                <a:latin typeface="Arial Narrow" panose="020B0606020202030204" pitchFamily="34" charset="0"/>
              </a:rPr>
              <a:t>Action globale sur la cybercriminalité elargie</a:t>
            </a: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dirty="0">
                <a:latin typeface="Verdana" panose="020B0604030504040204" pitchFamily="34" charset="0"/>
              </a:rPr>
              <a:t>Budapeşte Sözleşmesinin </a:t>
            </a:r>
            <a:r>
              <a:rPr lang="tr" sz="3600" b="1" i="0" u="none" baseline="0" dirty="0" smtClean="0">
                <a:latin typeface="Verdana" panose="020B0604030504040204" pitchFamily="34" charset="0"/>
              </a:rPr>
              <a:t>Maddi Hukuk </a:t>
            </a:r>
            <a:r>
              <a:rPr lang="tr" sz="3600" b="1" i="0" u="none" baseline="0" dirty="0">
                <a:latin typeface="Verdana" panose="020B0604030504040204" pitchFamily="34" charset="0"/>
              </a:rPr>
              <a:t>Hükümleri - Kısım 1</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dirty="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dirty="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5"/>
            </a:endParaRPr>
          </a:p>
          <a:p>
            <a:pPr algn="ctr" rtl="0" eaLnBrk="1" hangingPunct="1">
              <a:spcBef>
                <a:spcPct val="0"/>
              </a:spcBef>
              <a:buFontTx/>
              <a:buNone/>
            </a:pPr>
            <a:r>
              <a:rPr lang="tr" sz="1200" b="1" i="0" u="none" baseline="0" dirty="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dirty="0">
                <a:latin typeface="Verdana" panose="020B0604030504040204" pitchFamily="34" charset="0"/>
              </a:rPr>
              <a:t>GG Ay YYYY</a:t>
            </a:r>
          </a:p>
        </p:txBody>
      </p:sp>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fld id="{B15B3F00-50C3-4AA7-B2CA-0E1FD701D3C5}" type="slidenum">
              <a:rPr sz="1200" b="1">
                <a:solidFill>
                  <a:srgbClr val="FFFFFF"/>
                </a:solidFill>
                <a:latin typeface="Verdana" panose="020B0604030504040204" pitchFamily="34" charset="0"/>
              </a:rPr>
              <a:pPr>
                <a:spcBef>
                  <a:spcPct val="0"/>
                </a:spcBef>
                <a:buFontTx/>
                <a:buNone/>
              </a:pPr>
              <a:t>1</a:t>
            </a:fld>
            <a:r>
              <a:rPr lang="tr" sz="1200" b="1" i="0" u="none" baseline="0">
                <a:solidFill>
                  <a:srgbClr val="FFFFFF"/>
                </a:solidFill>
                <a:latin typeface="Verdana" panose="020B0604030504040204" pitchFamily="34"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Verdana" panose="020B0604030504040204" pitchFamily="34" charset="0"/>
                <a:ea typeface="Verdana" panose="020B0604030504040204" pitchFamily="34" charset="0"/>
              </a:rPr>
              <a:t>Yasa </a:t>
            </a:r>
            <a:r>
              <a:rPr lang="tr" b="1" i="0" u="none" baseline="0" dirty="0" smtClean="0">
                <a:latin typeface="Verdana" panose="020B0604030504040204" pitchFamily="34" charset="0"/>
                <a:ea typeface="Verdana" panose="020B0604030504040204" pitchFamily="34" charset="0"/>
              </a:rPr>
              <a:t>dIŞI erİŞİm</a:t>
            </a:r>
            <a:endParaRPr lang="tr" b="1" i="0" u="none" baseline="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tr" sz="1900" b="0" i="0" u="none" baseline="0" dirty="0">
                <a:latin typeface="Verdana" panose="020B0604030504040204" pitchFamily="34" charset="0"/>
                <a:ea typeface="Verdana" panose="020B0604030504040204" pitchFamily="34" charset="0"/>
              </a:rPr>
              <a:t>Budapeşte Sözleşmesinin </a:t>
            </a:r>
            <a:r>
              <a:rPr lang="tr" sz="1900" dirty="0">
                <a:latin typeface="Verdana" panose="020B0604030504040204" pitchFamily="34" charset="0"/>
                <a:ea typeface="Verdana" panose="020B0604030504040204" pitchFamily="34" charset="0"/>
              </a:rPr>
              <a:t>Maddi Hukuk </a:t>
            </a:r>
            <a:r>
              <a:rPr lang="tr" sz="1900" b="0" i="0" u="none" baseline="0" dirty="0">
                <a:latin typeface="Verdana" panose="020B0604030504040204" pitchFamily="34" charset="0"/>
                <a:ea typeface="Verdana" panose="020B0604030504040204" pitchFamily="34" charset="0"/>
              </a:rPr>
              <a:t>Hükümleri (Kısım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2</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10</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030307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F2F61659-3707-4CAD-8335-1DCCEDC2E2B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2F4942D5-9656-4E10-80A8-E35A2B4DDD89}"/>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9218" name="Rectangle 2">
            <a:extLst>
              <a:ext uri="{FF2B5EF4-FFF2-40B4-BE49-F238E27FC236}">
                <a16:creationId xmlns:a16="http://schemas.microsoft.com/office/drawing/2014/main" id="{901B2789-EF2E-4BD2-B40F-2EDEBF060E14}"/>
              </a:ext>
            </a:extLst>
          </p:cNvPr>
          <p:cNvSpPr>
            <a:spLocks noGrp="1"/>
          </p:cNvSpPr>
          <p:nvPr>
            <p:ph type="body" idx="1"/>
          </p:nvPr>
        </p:nvSpPr>
        <p:spPr>
          <a:xfrm>
            <a:off x="457200" y="1467279"/>
            <a:ext cx="8229600" cy="4525963"/>
          </a:xfrm>
          <a:ln w="38100">
            <a:solidFill>
              <a:srgbClr val="FF0000"/>
            </a:solidFill>
            <a:miter lim="800000"/>
            <a:headEnd/>
            <a:tailEnd/>
          </a:ln>
        </p:spPr>
        <p:txBody>
          <a:bodyPr/>
          <a:lstStyle/>
          <a:p>
            <a:pPr algn="l" rtl="0" eaLnBrk="1" hangingPunct="1">
              <a:lnSpc>
                <a:spcPct val="80000"/>
              </a:lnSpc>
              <a:buFont typeface="Arial" panose="020B0604020202020204" pitchFamily="34" charset="0"/>
              <a:buNone/>
            </a:pPr>
            <a:endParaRPr lang="tr" altLang="sr-Latn-RS" sz="2800" dirty="0">
              <a:cs typeface="Times New Roman" panose="02020603050405020304" pitchFamily="18" charset="0"/>
            </a:endParaRP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Yasa dışı Erişim</a:t>
            </a: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(Madde 2 - Budapeşte Sözleşmesi)</a:t>
            </a:r>
          </a:p>
          <a:p>
            <a:pPr algn="l"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a:p>
            <a:pPr algn="l"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Bir bilgisayar sisteminin tümüne veya herhangi bir kısmına izinsiz erişim </a:t>
            </a:r>
          </a:p>
          <a:p>
            <a:pPr algn="ctr" rtl="0" eaLnBrk="1" hangingPunct="1">
              <a:lnSpc>
                <a:spcPct val="80000"/>
              </a:lnSpc>
            </a:pPr>
            <a:endParaRPr lang="tr" altLang="sr-Latn-RS" i="1"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Kasıtlı olarak</a:t>
            </a:r>
          </a:p>
          <a:p>
            <a:pPr algn="ctr" rtl="0" eaLnBrk="1" hangingPunct="1">
              <a:lnSpc>
                <a:spcPct val="80000"/>
              </a:lnSpc>
              <a:buFont typeface="Arial" panose="020B0604020202020204" pitchFamily="34" charset="0"/>
              <a:buNone/>
            </a:pPr>
            <a:endParaRPr lang="tr" altLang="sr-Latn-RS" dirty="0">
              <a:cs typeface="Times New Roman" panose="02020603050405020304" pitchFamily="18" charset="0"/>
            </a:endParaRPr>
          </a:p>
        </p:txBody>
      </p:sp>
      <p:sp>
        <p:nvSpPr>
          <p:cNvPr id="3" name="Rectangle 2">
            <a:extLst>
              <a:ext uri="{FF2B5EF4-FFF2-40B4-BE49-F238E27FC236}">
                <a16:creationId xmlns:a16="http://schemas.microsoft.com/office/drawing/2014/main" id="{B7DD2CFA-2A7B-4B70-B2CF-408895F7013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2" name="Rectangle 11">
            <a:extLst>
              <a:ext uri="{FF2B5EF4-FFF2-40B4-BE49-F238E27FC236}">
                <a16:creationId xmlns:a16="http://schemas.microsoft.com/office/drawing/2014/main" id="{D2D6B4C5-6FBE-4667-93E8-01D163661133}"/>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11</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5F63552A-4DB5-4395-9CB1-2203E78A328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Örnek</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DA2BF149-940F-4650-B2D7-4286106D949A}"/>
              </a:ext>
            </a:extLst>
          </p:cNvPr>
          <p:cNvPicPr>
            <a:picLocks noChangeAspect="1"/>
          </p:cNvPicPr>
          <p:nvPr/>
        </p:nvPicPr>
        <p:blipFill rotWithShape="1">
          <a:blip r:embed="rId4" cstate="print"/>
          <a:srcRect b="7404"/>
          <a:stretch/>
        </p:blipFill>
        <p:spPr>
          <a:xfrm>
            <a:off x="-82573" y="1188862"/>
            <a:ext cx="9144000" cy="5262913"/>
          </a:xfrm>
          <a:prstGeom prst="rect">
            <a:avLst/>
          </a:prstGeom>
        </p:spPr>
      </p:pic>
      <p:sp>
        <p:nvSpPr>
          <p:cNvPr id="16" name="Rectangle 15">
            <a:extLst>
              <a:ext uri="{FF2B5EF4-FFF2-40B4-BE49-F238E27FC236}">
                <a16:creationId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14" name="Rectangle 11">
            <a:extLst>
              <a:ext uri="{FF2B5EF4-FFF2-40B4-BE49-F238E27FC236}">
                <a16:creationId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12</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2302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DB205-86A2-4B0E-9387-2C98DBFB15FF}"/>
              </a:ext>
            </a:extLst>
          </p:cNvPr>
          <p:cNvSpPr>
            <a:spLocks noGrp="1"/>
          </p:cNvSpPr>
          <p:nvPr>
            <p:ph type="title"/>
          </p:nvPr>
        </p:nvSpPr>
        <p:spPr/>
        <p:txBody>
          <a:bodyPr/>
          <a:lstStyle/>
          <a:p>
            <a:endParaRPr lang="tr" dirty="0"/>
          </a:p>
        </p:txBody>
      </p:sp>
      <p:sp>
        <p:nvSpPr>
          <p:cNvPr id="3" name="Content Placeholder 2">
            <a:extLst>
              <a:ext uri="{FF2B5EF4-FFF2-40B4-BE49-F238E27FC236}">
                <a16:creationId xmlns:a16="http://schemas.microsoft.com/office/drawing/2014/main" id="{F6026503-372D-497C-AEA3-2496A8DADF3D}"/>
              </a:ext>
            </a:extLst>
          </p:cNvPr>
          <p:cNvSpPr>
            <a:spLocks noGrp="1"/>
          </p:cNvSpPr>
          <p:nvPr>
            <p:ph idx="1"/>
          </p:nvPr>
        </p:nvSpPr>
        <p:spPr/>
        <p:txBody>
          <a:bodyPr/>
          <a:lstStyle/>
          <a:p>
            <a:endParaRPr lang="tr" dirty="0"/>
          </a:p>
        </p:txBody>
      </p:sp>
      <p:pic>
        <p:nvPicPr>
          <p:cNvPr id="12" name="Picture 4">
            <a:extLst>
              <a:ext uri="{FF2B5EF4-FFF2-40B4-BE49-F238E27FC236}">
                <a16:creationId xmlns:a16="http://schemas.microsoft.com/office/drawing/2014/main" id="{5F63552A-4DB5-4395-9CB1-2203E78A328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Örnek</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6" name="Picture 5">
            <a:extLst>
              <a:ext uri="{FF2B5EF4-FFF2-40B4-BE49-F238E27FC236}">
                <a16:creationId xmlns:a16="http://schemas.microsoft.com/office/drawing/2014/main" id="{9B002625-AEB0-4080-8EA6-8084073613D3}"/>
              </a:ext>
            </a:extLst>
          </p:cNvPr>
          <p:cNvPicPr>
            <a:picLocks noChangeAspect="1"/>
          </p:cNvPicPr>
          <p:nvPr/>
        </p:nvPicPr>
        <p:blipFill>
          <a:blip r:embed="rId4" cstate="print"/>
          <a:stretch>
            <a:fillRect/>
          </a:stretch>
        </p:blipFill>
        <p:spPr>
          <a:xfrm>
            <a:off x="-98630" y="1076326"/>
            <a:ext cx="9144000" cy="5743960"/>
          </a:xfrm>
          <a:prstGeom prst="rect">
            <a:avLst/>
          </a:prstGeom>
        </p:spPr>
      </p:pic>
      <p:sp>
        <p:nvSpPr>
          <p:cNvPr id="16" name="Rectangle 15">
            <a:extLst>
              <a:ext uri="{FF2B5EF4-FFF2-40B4-BE49-F238E27FC236}">
                <a16:creationId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14" name="Rectangle 11">
            <a:extLst>
              <a:ext uri="{FF2B5EF4-FFF2-40B4-BE49-F238E27FC236}">
                <a16:creationId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13</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867444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("erişim")</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rtl="0">
              <a:buFont typeface="Wingdings" pitchFamily="2" charset="2"/>
              <a:buChar char="Ø"/>
            </a:pPr>
            <a:r>
              <a:rPr lang="tr" b="0" i="0" u="none" baseline="0" dirty="0">
                <a:latin typeface="+mj-lt"/>
              </a:rPr>
              <a:t>Taraflardan her biri, kasıtlı olarak bir bilgisayar sisteminin tamamına veya herhangi bir kısmına yetkisiz </a:t>
            </a:r>
            <a:r>
              <a:rPr lang="tr" b="1" i="0" u="none" baseline="0" dirty="0">
                <a:solidFill>
                  <a:srgbClr val="FF0000"/>
                </a:solidFill>
                <a:latin typeface="+mj-lt"/>
              </a:rPr>
              <a:t>erişimi</a:t>
            </a:r>
            <a:r>
              <a:rPr lang="tr" b="0" i="0" u="none" baseline="0" dirty="0">
                <a:solidFill>
                  <a:srgbClr val="FF0000"/>
                </a:solidFill>
                <a:latin typeface="+mj-lt"/>
              </a:rPr>
              <a:t> </a:t>
            </a:r>
            <a:r>
              <a:rPr lang="tr" b="0" i="0" u="none" baseline="0" dirty="0">
                <a:latin typeface="+mj-lt"/>
              </a:rPr>
              <a:t>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5355312"/>
          </a:xfrm>
          <a:prstGeom prst="rect">
            <a:avLst/>
          </a:prstGeom>
        </p:spPr>
        <p:txBody>
          <a:bodyPr wrap="square">
            <a:spAutoFit/>
          </a:bodyPr>
          <a:lstStyle/>
          <a:p>
            <a:pPr marL="342900" indent="-342900" algn="just" rtl="0">
              <a:buFont typeface="Wingdings" pitchFamily="2" charset="2"/>
              <a:buChar char="ü"/>
            </a:pPr>
            <a:r>
              <a:rPr lang="tr" sz="1900" b="0" i="0" u="none" baseline="0">
                <a:latin typeface="+mj-lt"/>
              </a:rPr>
              <a:t>Erişim, başka bir bilgisayar sistemine girilmesini içerir:</a:t>
            </a:r>
          </a:p>
          <a:p>
            <a:pPr marL="800100" lvl="1" indent="-342900" algn="just" rtl="0">
              <a:buFont typeface="Wingdings" pitchFamily="2" charset="2"/>
              <a:buChar char="ü"/>
            </a:pPr>
            <a:r>
              <a:rPr lang="tr" sz="1900" b="0" i="0" u="none" baseline="0">
                <a:latin typeface="+mj-lt"/>
              </a:rPr>
              <a:t>Kamusal telekomünikasyon ağı üzerinden bağlı olduğu durumlarda; </a:t>
            </a:r>
          </a:p>
          <a:p>
            <a:pPr marL="800100" lvl="1" indent="-342900" algn="just" rtl="0">
              <a:buFont typeface="Wingdings" pitchFamily="2" charset="2"/>
              <a:buChar char="ü"/>
            </a:pPr>
            <a:r>
              <a:rPr lang="tr" sz="1900" b="0" i="0" u="none" baseline="0">
                <a:latin typeface="+mj-lt"/>
              </a:rPr>
              <a:t>Aynı ağdaki bir bilgisayar sistemine (bir kurum içindeki LAN veya İntranet) </a:t>
            </a:r>
          </a:p>
          <a:p>
            <a:pPr marL="342900" indent="-342900" algn="just" rtl="0">
              <a:buFont typeface="Wingdings" pitchFamily="2" charset="2"/>
              <a:buChar char="ü"/>
            </a:pPr>
            <a:endParaRPr lang="tr" sz="1900" dirty="0">
              <a:latin typeface="+mj-lt"/>
            </a:endParaRPr>
          </a:p>
          <a:p>
            <a:pPr marL="342900" indent="-342900" algn="just" rtl="0">
              <a:buFont typeface="Wingdings" pitchFamily="2" charset="2"/>
              <a:buChar char="ü"/>
            </a:pPr>
            <a:r>
              <a:rPr lang="tr" sz="1900" b="0" i="0" u="none" baseline="0">
                <a:latin typeface="+mj-lt"/>
              </a:rPr>
              <a:t>Erişim, yalnızca bir e-posta mesajının veya dosyanın bilgisayar sistemine gönderilmesini içermez </a:t>
            </a:r>
          </a:p>
          <a:p>
            <a:pPr marL="342900" indent="-342900" algn="just" rtl="0">
              <a:buFont typeface="Wingdings" pitchFamily="2" charset="2"/>
              <a:buChar char="ü"/>
            </a:pPr>
            <a:endParaRPr lang="tr" sz="1900" dirty="0">
              <a:latin typeface="+mj-lt"/>
            </a:endParaRPr>
          </a:p>
          <a:p>
            <a:pPr marL="342900" indent="-342900" algn="just" rtl="0">
              <a:buFont typeface="Wingdings" pitchFamily="2" charset="2"/>
              <a:buChar char="ü"/>
            </a:pPr>
            <a:r>
              <a:rPr lang="tr" sz="1900" b="0" i="0" u="none" baseline="0">
                <a:latin typeface="+mj-lt"/>
              </a:rPr>
              <a:t>Bilgisayar sistemiyle iletişim yöntemi önemli değildir (ister uzaktan kablosuz bağlantılarla, ister yakın mesafeden)</a:t>
            </a:r>
            <a:endParaRPr lang="tr" sz="1900" dirty="0">
              <a:latin typeface="+mj-lt"/>
            </a:endParaRP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14</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024021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7938" y="190500"/>
            <a:ext cx="902811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600" b="1" i="0" u="none" baseline="0" dirty="0">
                <a:solidFill>
                  <a:schemeClr val="bg1"/>
                </a:solidFill>
                <a:latin typeface="Verdana" panose="020B0604030504040204" pitchFamily="34" charset="0"/>
                <a:ea typeface="Verdana" panose="020B0604030504040204" pitchFamily="34" charset="0"/>
                <a:cs typeface="Verdana" charset="0"/>
              </a:rPr>
              <a:t>Yasa dışı erişim (“tamamına veya bir kısmına”)</a:t>
            </a:r>
            <a:endParaRPr lang="tr" sz="26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rtl="0">
              <a:buFont typeface="Wingdings" pitchFamily="2" charset="2"/>
              <a:buChar char="Ø"/>
            </a:pPr>
            <a:r>
              <a:rPr lang="tr" b="0" i="0" u="none" baseline="0" dirty="0">
                <a:latin typeface="+mj-lt"/>
              </a:rPr>
              <a:t>Taraflardan her biri, kasıtlı olarak bir bilgisayar sisteminin </a:t>
            </a:r>
            <a:r>
              <a:rPr lang="tr" b="1" i="0" u="none" baseline="0" dirty="0">
                <a:solidFill>
                  <a:srgbClr val="FF0000"/>
                </a:solidFill>
                <a:latin typeface="+mj-lt"/>
              </a:rPr>
              <a:t>tamamına veya herhangi bir kısmına</a:t>
            </a:r>
            <a:r>
              <a:rPr lang="tr" b="0" i="0" u="none" baseline="0" dirty="0">
                <a:solidFill>
                  <a:srgbClr val="FF0000"/>
                </a:solidFill>
                <a:latin typeface="+mj-lt"/>
              </a:rPr>
              <a:t> </a:t>
            </a:r>
            <a:r>
              <a:rPr lang="tr" b="0" i="0" u="none" baseline="0" dirty="0">
                <a:latin typeface="+mj-lt"/>
              </a:rPr>
              <a:t>yetkisiz erişimi 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3139321"/>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Bir bilgisayar sisteminin bir kısmı şunları içerir:</a:t>
            </a:r>
          </a:p>
          <a:p>
            <a:pPr marL="800100" lvl="1" indent="-342900" algn="just" rtl="0">
              <a:buFont typeface="Wingdings" pitchFamily="2" charset="2"/>
              <a:buChar char="ü"/>
            </a:pPr>
            <a:r>
              <a:rPr lang="tr" sz="2200" b="0" i="0" u="none" baseline="0">
                <a:latin typeface="+mj-lt"/>
              </a:rPr>
              <a:t>Donanımlar </a:t>
            </a:r>
          </a:p>
          <a:p>
            <a:pPr marL="800100" lvl="1" indent="-342900" algn="just" rtl="0">
              <a:buFont typeface="Wingdings" pitchFamily="2" charset="2"/>
              <a:buChar char="ü"/>
            </a:pPr>
            <a:r>
              <a:rPr lang="tr" sz="2200" b="0" i="0" u="none" baseline="0">
                <a:latin typeface="+mj-lt"/>
              </a:rPr>
              <a:t>Bileşenler </a:t>
            </a:r>
          </a:p>
          <a:p>
            <a:pPr marL="800100" lvl="1" indent="-342900" algn="just" rtl="0">
              <a:buFont typeface="Wingdings" pitchFamily="2" charset="2"/>
              <a:buChar char="ü"/>
            </a:pPr>
            <a:r>
              <a:rPr lang="tr" sz="2200" b="0" i="0" u="none" baseline="0">
                <a:latin typeface="+mj-lt"/>
              </a:rPr>
              <a:t>Yüklü sistemin depolanan verileri </a:t>
            </a:r>
          </a:p>
          <a:p>
            <a:pPr marL="800100" lvl="1" indent="-342900" algn="just" rtl="0">
              <a:buFont typeface="Wingdings" pitchFamily="2" charset="2"/>
              <a:buChar char="ü"/>
            </a:pPr>
            <a:r>
              <a:rPr lang="tr" sz="2200" b="0" i="0" u="none" baseline="0">
                <a:latin typeface="+mj-lt"/>
              </a:rPr>
              <a:t>Dizinler </a:t>
            </a:r>
          </a:p>
          <a:p>
            <a:pPr marL="800100" lvl="1" indent="-342900" algn="just" rtl="0">
              <a:buFont typeface="Wingdings" pitchFamily="2" charset="2"/>
              <a:buChar char="ü"/>
            </a:pPr>
            <a:r>
              <a:rPr lang="tr" sz="2200" b="0" i="0" u="none" baseline="0">
                <a:latin typeface="+mj-lt"/>
              </a:rPr>
              <a:t>Trafik verileri  </a:t>
            </a:r>
          </a:p>
          <a:p>
            <a:pPr marL="800100" lvl="1" indent="-342900" algn="just" rtl="0">
              <a:buFont typeface="Wingdings" pitchFamily="2" charset="2"/>
              <a:buChar char="ü"/>
            </a:pPr>
            <a:r>
              <a:rPr lang="tr" sz="2200" b="0" i="0" u="none" baseline="0">
                <a:latin typeface="+mj-lt"/>
              </a:rPr>
              <a:t>İçerikle ilgili veriler</a:t>
            </a:r>
            <a:endParaRPr lang="tr" sz="2200" dirty="0">
              <a:latin typeface="+mj-lt"/>
            </a:endParaRP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15</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173160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("yetkisiz")</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355312"/>
          </a:xfrm>
          <a:prstGeom prst="rect">
            <a:avLst/>
          </a:prstGeom>
        </p:spPr>
        <p:txBody>
          <a:bodyPr wrap="square">
            <a:spAutoFit/>
          </a:bodyPr>
          <a:lstStyle/>
          <a:p>
            <a:pPr marL="342900" indent="-342900" algn="just" rtl="0">
              <a:buFont typeface="Wingdings" pitchFamily="2" charset="2"/>
              <a:buChar char="Ø"/>
            </a:pPr>
            <a:r>
              <a:rPr lang="tr" b="0" i="0" u="none" baseline="0">
                <a:latin typeface="+mj-lt"/>
              </a:rPr>
              <a:t>Taraflardan her biri, kasıtlı olarak bir bilgisayar sisteminin tamamına veya herhangi bir kısmına </a:t>
            </a:r>
            <a:r>
              <a:rPr lang="tr" b="1" i="0" u="none" baseline="0">
                <a:solidFill>
                  <a:srgbClr val="FF0000"/>
                </a:solidFill>
                <a:latin typeface="+mj-lt"/>
              </a:rPr>
              <a:t>yetkisiz</a:t>
            </a:r>
            <a:r>
              <a:rPr lang="tr" b="1" i="0" u="none" baseline="0">
                <a:latin typeface="+mj-lt"/>
              </a:rPr>
              <a:t> </a:t>
            </a:r>
            <a:r>
              <a:rPr lang="tr" b="0" i="0" u="none" baseline="0">
                <a:latin typeface="+mj-lt"/>
              </a:rPr>
              <a:t>erişimi kendi iç hukukunda ceza gerektiren bir suç olarak belirlemek için gerekli yasama önlemlerini ve diğer önlemleri alacaktır. Bir Taraf, bu eylemin suç sayılması için, bilgisayar verilerini elde etmek amacıyla veya başka dürüst olmayan bir niyetle güvenlik önlemlerini ihlal ederek veya başka bir bilgisayar sistemine bağlı bir bilgisayar sistemiyle ilgili olarak gerçekleştirilmesini şart koşabilir.</a:t>
            </a:r>
            <a:endParaRPr lang="tr"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4493538"/>
          </a:xfrm>
          <a:prstGeom prst="rect">
            <a:avLst/>
          </a:prstGeom>
        </p:spPr>
        <p:txBody>
          <a:bodyPr wrap="square">
            <a:spAutoFit/>
          </a:bodyPr>
          <a:lstStyle/>
          <a:p>
            <a:pPr marL="342900" indent="-342900" algn="just" rtl="0">
              <a:buFont typeface="Wingdings" pitchFamily="2" charset="2"/>
              <a:buChar char="ü"/>
            </a:pPr>
            <a:r>
              <a:rPr lang="tr" sz="2200" b="0" i="0" u="none" baseline="0" dirty="0">
                <a:latin typeface="+mj-lt"/>
              </a:rPr>
              <a:t>Erişimin suç teşkil etmesi için yetkisiz olması gerekir</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dirty="0">
                <a:latin typeface="+mj-lt"/>
              </a:rPr>
              <a:t>Yetki, yasal, yönetsel, idari, adli, akdi veya başka niteliklik bir yetki olabilir</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dirty="0">
                <a:latin typeface="+mj-lt"/>
              </a:rPr>
              <a:t>Halkın serbestçe erişimine açık bir bilgisayar sistemine erişim suç sayılmamalıdır </a:t>
            </a:r>
          </a:p>
          <a:p>
            <a:pPr marL="342900" indent="-342900" algn="just" rtl="0">
              <a:buFont typeface="Wingdings" pitchFamily="2" charset="2"/>
              <a:buChar char="ü"/>
            </a:pPr>
            <a:endParaRPr lang="tr" sz="2200" dirty="0">
              <a:latin typeface="+mj-lt"/>
            </a:endParaRP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16</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29943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("yetkisiz")</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755576" y="1556792"/>
            <a:ext cx="7704856" cy="4770537"/>
          </a:xfrm>
          <a:prstGeom prst="rect">
            <a:avLst/>
          </a:prstGeom>
        </p:spPr>
        <p:txBody>
          <a:bodyPr wrap="square">
            <a:spAutoFit/>
          </a:bodyPr>
          <a:lstStyle/>
          <a:p>
            <a:pPr marL="342900" indent="-342900" algn="just" rtl="0">
              <a:buFont typeface="Wingdings" pitchFamily="2" charset="2"/>
              <a:buChar char="Ø"/>
            </a:pPr>
            <a:r>
              <a:rPr lang="tr" sz="2400" b="0" i="0" u="none" baseline="0">
                <a:latin typeface="+mj-lt"/>
              </a:rPr>
              <a:t>Budapeşte Sözleşmesinde "izinsiz erişim" tanımı yoktur</a:t>
            </a:r>
          </a:p>
          <a:p>
            <a:pPr marL="342900" indent="-342900" algn="just" rtl="0">
              <a:buFont typeface="Wingdings" pitchFamily="2" charset="2"/>
              <a:buChar char="Ø"/>
            </a:pPr>
            <a:endParaRPr lang="tr" sz="2400" dirty="0">
              <a:latin typeface="+mj-lt"/>
            </a:endParaRPr>
          </a:p>
          <a:p>
            <a:pPr marL="342900" indent="-342900" algn="just" rtl="0">
              <a:buFont typeface="Wingdings" pitchFamily="2" charset="2"/>
              <a:buChar char="Ø"/>
            </a:pPr>
            <a:r>
              <a:rPr lang="tr" sz="2400" b="0" i="0" u="none" baseline="0">
                <a:latin typeface="+mj-lt"/>
              </a:rPr>
              <a:t>Tanımları kabul eden ülkeler:</a:t>
            </a: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endParaRPr lang="tr" sz="2400" i="1" dirty="0">
              <a:latin typeface="+mj-lt"/>
              <a:ea typeface="Verdana" panose="020B0604030504040204" pitchFamily="34" charset="0"/>
            </a:endParaRPr>
          </a:p>
          <a:p>
            <a:pPr marL="342900" indent="-342900" algn="just" rtl="0">
              <a:buFont typeface="Wingdings" pitchFamily="2" charset="2"/>
              <a:buChar char="Ø"/>
            </a:pPr>
            <a:r>
              <a:rPr lang="tr" sz="2400" b="0" i="0" u="none" baseline="0">
                <a:latin typeface="+mj-lt"/>
                <a:ea typeface="Verdana" panose="020B0604030504040204" pitchFamily="34" charset="0"/>
              </a:rPr>
              <a:t>Unsurlar: </a:t>
            </a:r>
          </a:p>
          <a:p>
            <a:pPr marL="800100" lvl="1" indent="-342900" algn="just" rtl="0">
              <a:buFont typeface="Wingdings" pitchFamily="2" charset="2"/>
              <a:buChar char="Ø"/>
            </a:pPr>
            <a:r>
              <a:rPr lang="tr" sz="2000" b="0" i="0" u="none" baseline="0">
                <a:latin typeface="Verdana" panose="020B0604030504040204" pitchFamily="34" charset="0"/>
                <a:ea typeface="Verdana" panose="020B0604030504040204" pitchFamily="34" charset="0"/>
              </a:rPr>
              <a:t>Söz konusu türden erişimi kontrol etme hakkı</a:t>
            </a:r>
          </a:p>
          <a:p>
            <a:pPr marL="800100" lvl="1" indent="-342900" algn="just" rtl="0">
              <a:buFont typeface="Wingdings" pitchFamily="2" charset="2"/>
              <a:buChar char="Ø"/>
            </a:pPr>
            <a:r>
              <a:rPr lang="tr" sz="2000" b="0" i="0" u="none" baseline="0">
                <a:latin typeface="Verdana" panose="020B0604030504040204" pitchFamily="34" charset="0"/>
                <a:ea typeface="Verdana" panose="020B0604030504040204" pitchFamily="34" charset="0"/>
              </a:rPr>
              <a:t>Bu hakka sahip kişinin rızası </a:t>
            </a:r>
          </a:p>
        </p:txBody>
      </p:sp>
      <p:pic>
        <p:nvPicPr>
          <p:cNvPr id="20" name="Picture 19">
            <a:extLst>
              <a:ext uri="{FF2B5EF4-FFF2-40B4-BE49-F238E27FC236}">
                <a16:creationId xmlns:a16="http://schemas.microsoft.com/office/drawing/2014/main" id="{44D4336C-F224-4D4C-8F9A-0C061F1D9850}"/>
              </a:ext>
            </a:extLst>
          </p:cNvPr>
          <p:cNvPicPr>
            <a:picLocks noChangeAspect="1"/>
          </p:cNvPicPr>
          <p:nvPr/>
        </p:nvPicPr>
        <p:blipFill>
          <a:blip r:embed="rId4" cstate="print"/>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a16="http://schemas.microsoft.com/office/drawing/2014/main" id="{198069C3-345D-402B-9E1A-15A5D36267CE}"/>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lag of Singapore - Wikipedia">
            <a:extLst>
              <a:ext uri="{FF2B5EF4-FFF2-40B4-BE49-F238E27FC236}">
                <a16:creationId xmlns:a16="http://schemas.microsoft.com/office/drawing/2014/main" id="{3909F095-956F-4593-9F60-8CD852F4E559}"/>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rtl="0"/>
            <a:r>
              <a:rPr lang="tr" sz="2000" b="0" i="0" u="none" baseline="0">
                <a:latin typeface="+mj-lt"/>
              </a:rPr>
              <a:t>Birleşik Krallık</a:t>
            </a:r>
            <a:endParaRPr lang="tr" sz="2000" i="1" dirty="0">
              <a:latin typeface="Verdana" panose="020B0604030504040204" pitchFamily="34" charset="0"/>
              <a:ea typeface="Verdana" panose="020B0604030504040204" pitchFamily="34" charset="0"/>
            </a:endParaRPr>
          </a:p>
        </p:txBody>
      </p:sp>
      <p:sp>
        <p:nvSpPr>
          <p:cNvPr id="25" name="Rectangle 24">
            <a:extLst>
              <a:ext uri="{FF2B5EF4-FFF2-40B4-BE49-F238E27FC236}">
                <a16:creationId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rtl="0"/>
            <a:r>
              <a:rPr lang="tr" sz="2000" b="0" i="0" u="none" baseline="0">
                <a:latin typeface="+mj-lt"/>
              </a:rPr>
              <a:t>Antigua ve Barbuda</a:t>
            </a:r>
            <a:endParaRPr lang="tr" sz="2000" i="1" dirty="0">
              <a:latin typeface="Verdana" panose="020B0604030504040204" pitchFamily="34" charset="0"/>
              <a:ea typeface="Verdana" panose="020B0604030504040204" pitchFamily="34" charset="0"/>
            </a:endParaRPr>
          </a:p>
        </p:txBody>
      </p:sp>
      <p:sp>
        <p:nvSpPr>
          <p:cNvPr id="23" name="Rectangle 22">
            <a:extLst>
              <a:ext uri="{FF2B5EF4-FFF2-40B4-BE49-F238E27FC236}">
                <a16:creationId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rtl="0"/>
            <a:r>
              <a:rPr lang="tr" sz="2000" b="0" i="0" u="none" baseline="0">
                <a:latin typeface="+mj-lt"/>
              </a:rPr>
              <a:t>Singapur</a:t>
            </a:r>
            <a:endParaRPr lang="tr" sz="2000" i="1" dirty="0">
              <a:latin typeface="Verdana" panose="020B0604030504040204" pitchFamily="34" charset="0"/>
              <a:ea typeface="Verdana" panose="020B0604030504040204" pitchFamily="34" charset="0"/>
            </a:endParaRPr>
          </a:p>
        </p:txBody>
      </p:sp>
      <p:pic>
        <p:nvPicPr>
          <p:cNvPr id="18" name="Picture 17">
            <a:extLst>
              <a:ext uri="{FF2B5EF4-FFF2-40B4-BE49-F238E27FC236}">
                <a16:creationId xmlns:a16="http://schemas.microsoft.com/office/drawing/2014/main" id="{CFF5B4D4-9CE0-4378-B87F-06236455F15B}"/>
              </a:ext>
            </a:extLst>
          </p:cNvPr>
          <p:cNvPicPr>
            <a:picLocks noChangeAspect="1"/>
          </p:cNvPicPr>
          <p:nvPr/>
        </p:nvPicPr>
        <p:blipFill>
          <a:blip r:embed="rId7" cstate="print"/>
          <a:stretch>
            <a:fillRect/>
          </a:stretch>
        </p:blipFill>
        <p:spPr>
          <a:xfrm>
            <a:off x="3097820" y="4221088"/>
            <a:ext cx="1490019" cy="667615"/>
          </a:xfrm>
          <a:prstGeom prst="rect">
            <a:avLst/>
          </a:prstGeom>
        </p:spPr>
      </p:pic>
      <p:pic>
        <p:nvPicPr>
          <p:cNvPr id="16" name="Picture 18">
            <a:extLst>
              <a:ext uri="{FF2B5EF4-FFF2-40B4-BE49-F238E27FC236}">
                <a16:creationId xmlns:a16="http://schemas.microsoft.com/office/drawing/2014/main" id="{6216078A-5407-42DF-9DD6-8244BADABC8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a16="http://schemas.microsoft.com/office/drawing/2014/main" id="{2F850EBC-8C27-46B9-B5D6-3677E10DB18B}"/>
              </a:ext>
            </a:extLst>
          </p:cNvPr>
          <p:cNvPicPr>
            <a:picLocks noChangeAspect="1" noChangeArrowheads="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rtl="0"/>
            <a:r>
              <a:rPr lang="tr" sz="2000" b="0" i="0" u="none" baseline="0">
                <a:latin typeface="+mj-lt"/>
              </a:rPr>
              <a:t>Bermuda</a:t>
            </a:r>
            <a:endParaRPr lang="tr" sz="2000" i="1" dirty="0">
              <a:latin typeface="Verdana" panose="020B0604030504040204" pitchFamily="34" charset="0"/>
              <a:ea typeface="Verdana" panose="020B0604030504040204" pitchFamily="34" charset="0"/>
            </a:endParaRPr>
          </a:p>
        </p:txBody>
      </p:sp>
      <p:sp>
        <p:nvSpPr>
          <p:cNvPr id="37" name="Rectangle 36">
            <a:extLst>
              <a:ext uri="{FF2B5EF4-FFF2-40B4-BE49-F238E27FC236}">
                <a16:creationId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rtl="0"/>
            <a:r>
              <a:rPr lang="tr" sz="2000" b="0" i="0" u="none" baseline="0">
                <a:latin typeface="+mj-lt"/>
              </a:rPr>
              <a:t>Mauritius</a:t>
            </a:r>
            <a:endParaRPr lang="tr" sz="2000" i="1" dirty="0">
              <a:latin typeface="Verdana" panose="020B0604030504040204" pitchFamily="34" charset="0"/>
              <a:ea typeface="Verdana" panose="020B0604030504040204" pitchFamily="34" charset="0"/>
            </a:endParaRPr>
          </a:p>
        </p:txBody>
      </p:sp>
      <p:sp>
        <p:nvSpPr>
          <p:cNvPr id="41" name="Rectangle 40">
            <a:extLst>
              <a:ext uri="{FF2B5EF4-FFF2-40B4-BE49-F238E27FC236}">
                <a16:creationId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rtl="0"/>
            <a:r>
              <a:rPr lang="tr" sz="2000" b="0" i="0" u="none" baseline="0">
                <a:latin typeface="+mj-lt"/>
              </a:rPr>
              <a:t>Gana</a:t>
            </a:r>
            <a:endParaRPr lang="tr" sz="2000" i="1"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17</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712671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a:extLst>
              <a:ext uri="{FF2B5EF4-FFF2-40B4-BE49-F238E27FC236}">
                <a16:creationId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"Yetkisiz" teriminin uygulama örnekleri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8" name="Rectangle 7">
            <a:extLst>
              <a:ext uri="{FF2B5EF4-FFF2-40B4-BE49-F238E27FC236}">
                <a16:creationId xmlns:a16="http://schemas.microsoft.com/office/drawing/2014/main" id="{687B7C23-9E4D-47A3-872A-857DE10440B9}"/>
              </a:ext>
            </a:extLst>
          </p:cNvPr>
          <p:cNvSpPr/>
          <p:nvPr/>
        </p:nvSpPr>
        <p:spPr>
          <a:xfrm>
            <a:off x="107503" y="1217429"/>
            <a:ext cx="4401974" cy="4785926"/>
          </a:xfrm>
          <a:prstGeom prst="rect">
            <a:avLst/>
          </a:prstGeom>
        </p:spPr>
        <p:txBody>
          <a:bodyPr wrap="square">
            <a:spAutoFit/>
          </a:bodyPr>
          <a:lstStyle/>
          <a:p>
            <a:pPr algn="just" rtl="0"/>
            <a:r>
              <a:rPr lang="tr" sz="2000" b="1" i="0" u="sng" baseline="0">
                <a:latin typeface="Verdana" panose="020B0604030504040204" pitchFamily="34" charset="0"/>
                <a:ea typeface="Verdana" panose="020B0604030504040204" pitchFamily="34" charset="0"/>
              </a:rPr>
              <a:t>Örnek: BK Kötüye Kullanım Yasası</a:t>
            </a:r>
          </a:p>
          <a:p>
            <a:pPr marL="342900" indent="-342900" algn="just" rtl="0">
              <a:buFont typeface="Wingdings" pitchFamily="2" charset="2"/>
              <a:buChar char="Ø"/>
            </a:pPr>
            <a:endParaRPr lang="tr" sz="19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1900" b="0" i="0" u="none" baseline="0">
                <a:latin typeface="Verdana" panose="020B0604030504040204" pitchFamily="34" charset="0"/>
                <a:ea typeface="Verdana" panose="020B0604030504040204" pitchFamily="34" charset="0"/>
              </a:rPr>
              <a:t>Bir bilgisayardaki herhangi bir programa veya veriye herhangi bir kişinin herhangi bir türden erişimi aşağıdaki durumlarda izinsizdir: </a:t>
            </a:r>
          </a:p>
          <a:p>
            <a:pPr marL="342900" indent="-342900" algn="just" rtl="0">
              <a:buAutoNum type="alphaLcParenBoth"/>
            </a:pPr>
            <a:r>
              <a:rPr lang="tr" sz="1900" b="0" i="0" u="none" baseline="0">
                <a:latin typeface="Verdana" panose="020B0604030504040204" pitchFamily="34" charset="0"/>
                <a:ea typeface="Verdana" panose="020B0604030504040204" pitchFamily="34" charset="0"/>
              </a:rPr>
              <a:t>programa veya verilere </a:t>
            </a:r>
            <a:r>
              <a:rPr lang="tr" sz="1900" b="1" i="0" u="none" baseline="0">
                <a:solidFill>
                  <a:srgbClr val="FF0000"/>
                </a:solidFill>
                <a:latin typeface="Verdana" panose="020B0604030504040204" pitchFamily="34" charset="0"/>
                <a:ea typeface="Verdana" panose="020B0604030504040204" pitchFamily="34" charset="0"/>
              </a:rPr>
              <a:t>söz konusu türden erişimi kontrol etme hakkına sahip değilse</a:t>
            </a:r>
            <a:r>
              <a:rPr lang="tr" sz="1900" b="0" i="0" u="none" baseline="0">
                <a:latin typeface="Verdana" panose="020B0604030504040204" pitchFamily="34" charset="0"/>
                <a:ea typeface="Verdana" panose="020B0604030504040204" pitchFamily="34" charset="0"/>
              </a:rPr>
              <a:t> ve </a:t>
            </a:r>
          </a:p>
          <a:p>
            <a:pPr marL="342900" indent="-342900" algn="just" rtl="0">
              <a:buAutoNum type="alphaLcParenBoth"/>
            </a:pPr>
            <a:r>
              <a:rPr lang="tr" sz="1900" b="0" i="0" u="none" baseline="0">
                <a:latin typeface="Verdana" panose="020B0604030504040204" pitchFamily="34" charset="0"/>
                <a:ea typeface="Verdana" panose="020B0604030504040204" pitchFamily="34" charset="0"/>
              </a:rPr>
              <a:t>programa veya veriye söz konusu türden erişim için, bu hakka sahip herhangi bir kişinin rızasını almamışsa; ancak bu paragraf madde 10'a tabidir. </a:t>
            </a:r>
          </a:p>
        </p:txBody>
      </p:sp>
      <p:sp>
        <p:nvSpPr>
          <p:cNvPr id="7" name="Rectangle 6">
            <a:extLst>
              <a:ext uri="{FF2B5EF4-FFF2-40B4-BE49-F238E27FC236}">
                <a16:creationId xmlns:a16="http://schemas.microsoft.com/office/drawing/2014/main" id="{4C52B17A-14C8-4A54-A0DE-FFB2521D3FE2}"/>
              </a:ext>
            </a:extLst>
          </p:cNvPr>
          <p:cNvSpPr/>
          <p:nvPr/>
        </p:nvSpPr>
        <p:spPr>
          <a:xfrm>
            <a:off x="4663440" y="1261488"/>
            <a:ext cx="4267496" cy="5170646"/>
          </a:xfrm>
          <a:prstGeom prst="rect">
            <a:avLst/>
          </a:prstGeom>
        </p:spPr>
        <p:txBody>
          <a:bodyPr wrap="square">
            <a:spAutoFit/>
          </a:bodyPr>
          <a:lstStyle/>
          <a:p>
            <a:pPr marL="342900"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Erişim sağlayan kişi, söz konusu türden erişimi kontrol etme hakkına sahip olmamalıdır</a:t>
            </a:r>
          </a:p>
          <a:p>
            <a:pPr marL="342900" indent="-342900" algn="just" rtl="0">
              <a:buFont typeface="Wingdings" pitchFamily="2" charset="2"/>
              <a:buChar char="Ø"/>
            </a:pPr>
            <a:endParaRPr lang="tr" sz="20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Aşağıdaki gibi bir hak olabilir:</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yasal </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yönetsel</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idari</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adli </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akdi</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yerleşik yasal savunmalara, mazeretlere veya gerekçelere dayalı</a:t>
            </a:r>
          </a:p>
        </p:txBody>
      </p:sp>
      <p:sp>
        <p:nvSpPr>
          <p:cNvPr id="5" name="Rectangle 4">
            <a:extLst>
              <a:ext uri="{FF2B5EF4-FFF2-40B4-BE49-F238E27FC236}">
                <a16:creationId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24716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a:extLst>
              <a:ext uri="{FF2B5EF4-FFF2-40B4-BE49-F238E27FC236}">
                <a16:creationId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"Yetkisiz" teriminin uygulama örnekleri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8" name="Rectangle 7">
            <a:extLst>
              <a:ext uri="{FF2B5EF4-FFF2-40B4-BE49-F238E27FC236}">
                <a16:creationId xmlns:a16="http://schemas.microsoft.com/office/drawing/2014/main" id="{687B7C23-9E4D-47A3-872A-857DE10440B9}"/>
              </a:ext>
            </a:extLst>
          </p:cNvPr>
          <p:cNvSpPr/>
          <p:nvPr/>
        </p:nvSpPr>
        <p:spPr>
          <a:xfrm>
            <a:off x="319596" y="1217429"/>
            <a:ext cx="4468428" cy="5032147"/>
          </a:xfrm>
          <a:prstGeom prst="rect">
            <a:avLst/>
          </a:prstGeom>
        </p:spPr>
        <p:txBody>
          <a:bodyPr wrap="square">
            <a:spAutoFit/>
          </a:bodyPr>
          <a:lstStyle/>
          <a:p>
            <a:pPr algn="just" rtl="0"/>
            <a:r>
              <a:rPr lang="tr" sz="1800" b="1" i="0" u="sng" baseline="0" dirty="0">
                <a:latin typeface="Verdana" panose="020B0604030504040204" pitchFamily="34" charset="0"/>
                <a:ea typeface="Verdana" panose="020B0604030504040204" pitchFamily="34" charset="0"/>
              </a:rPr>
              <a:t>Örnek: BK Kötüye Kullanım Yasası</a:t>
            </a:r>
          </a:p>
          <a:p>
            <a:pPr marL="342900" indent="-342900" algn="just" rtl="0">
              <a:buFont typeface="Wingdings" pitchFamily="2" charset="2"/>
              <a:buChar char="Ø"/>
            </a:pPr>
            <a:endParaRPr lang="tr" sz="19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1900" b="0" i="0" u="none" baseline="0" dirty="0">
                <a:latin typeface="Verdana" panose="020B0604030504040204" pitchFamily="34" charset="0"/>
                <a:ea typeface="Verdana" panose="020B0604030504040204" pitchFamily="34" charset="0"/>
              </a:rPr>
              <a:t>Bir bilgisayardaki herhangi bir programa veya veriye herhangi bir kişinin herhangi bir türden erişimi aşağıdaki durumlarda izinsizdir: </a:t>
            </a:r>
          </a:p>
          <a:p>
            <a:pPr marL="342900" indent="-342900" algn="just" rtl="0">
              <a:buAutoNum type="alphaLcParenBoth"/>
            </a:pPr>
            <a:r>
              <a:rPr lang="tr" sz="1900" b="0" i="0" u="none" baseline="0" dirty="0">
                <a:latin typeface="Verdana" panose="020B0604030504040204" pitchFamily="34" charset="0"/>
                <a:ea typeface="Verdana" panose="020B0604030504040204" pitchFamily="34" charset="0"/>
              </a:rPr>
              <a:t>programa veya verilere söz konusu türden erişimi kontrol etme hakkına sahip değilse ve </a:t>
            </a:r>
          </a:p>
          <a:p>
            <a:pPr marL="342900" indent="-342900" algn="just" rtl="0">
              <a:buAutoNum type="alphaLcParenBoth"/>
            </a:pPr>
            <a:r>
              <a:rPr lang="tr" sz="1900" b="0" i="0" u="none" baseline="0" dirty="0">
                <a:latin typeface="Verdana" panose="020B0604030504040204" pitchFamily="34" charset="0"/>
                <a:ea typeface="Verdana" panose="020B0604030504040204" pitchFamily="34" charset="0"/>
              </a:rPr>
              <a:t>programa veya veriye </a:t>
            </a:r>
            <a:r>
              <a:rPr lang="tr" sz="1900" b="1" i="0" u="none" baseline="0" dirty="0">
                <a:solidFill>
                  <a:srgbClr val="FF0000"/>
                </a:solidFill>
                <a:latin typeface="Verdana" panose="020B0604030504040204" pitchFamily="34" charset="0"/>
                <a:ea typeface="Verdana" panose="020B0604030504040204" pitchFamily="34" charset="0"/>
              </a:rPr>
              <a:t>söz konusu türden erişim için</a:t>
            </a:r>
            <a:r>
              <a:rPr lang="tr" sz="1900" b="0" i="0" u="none" baseline="0" dirty="0">
                <a:solidFill>
                  <a:srgbClr val="FF0000"/>
                </a:solidFill>
                <a:latin typeface="Verdana" panose="020B0604030504040204" pitchFamily="34" charset="0"/>
                <a:ea typeface="Verdana" panose="020B0604030504040204" pitchFamily="34" charset="0"/>
              </a:rPr>
              <a:t>,</a:t>
            </a:r>
            <a:r>
              <a:rPr lang="tr" sz="1900" b="0" i="0" u="none" baseline="0" dirty="0">
                <a:latin typeface="Verdana" panose="020B0604030504040204" pitchFamily="34" charset="0"/>
                <a:ea typeface="Verdana" panose="020B0604030504040204" pitchFamily="34" charset="0"/>
              </a:rPr>
              <a:t> </a:t>
            </a:r>
            <a:r>
              <a:rPr lang="tr" sz="1900" b="1" i="0" u="none" baseline="0" dirty="0">
                <a:solidFill>
                  <a:srgbClr val="FF0000"/>
                </a:solidFill>
                <a:latin typeface="Verdana" panose="020B0604030504040204" pitchFamily="34" charset="0"/>
                <a:ea typeface="Verdana" panose="020B0604030504040204" pitchFamily="34" charset="0"/>
              </a:rPr>
              <a:t>bu hakka sahip herhangi bir kişinin rızasını almamışsa</a:t>
            </a:r>
            <a:r>
              <a:rPr lang="tr" sz="1900" b="0" i="0" u="none" baseline="0" dirty="0">
                <a:latin typeface="Verdana" panose="020B0604030504040204" pitchFamily="34" charset="0"/>
                <a:ea typeface="Verdana" panose="020B0604030504040204" pitchFamily="34" charset="0"/>
              </a:rPr>
              <a:t>; ancak bu paragraf madde 10'a tabidir. </a:t>
            </a:r>
          </a:p>
        </p:txBody>
      </p:sp>
      <p:sp>
        <p:nvSpPr>
          <p:cNvPr id="7" name="Rectangle 6">
            <a:extLst>
              <a:ext uri="{FF2B5EF4-FFF2-40B4-BE49-F238E27FC236}">
                <a16:creationId xmlns:a16="http://schemas.microsoft.com/office/drawing/2014/main" id="{4C52B17A-14C8-4A54-A0DE-FFB2521D3FE2}"/>
              </a:ext>
            </a:extLst>
          </p:cNvPr>
          <p:cNvSpPr/>
          <p:nvPr/>
        </p:nvSpPr>
        <p:spPr>
          <a:xfrm>
            <a:off x="4932040" y="1433681"/>
            <a:ext cx="3892364" cy="3139321"/>
          </a:xfrm>
          <a:prstGeom prst="rect">
            <a:avLst/>
          </a:prstGeom>
        </p:spPr>
        <p:txBody>
          <a:bodyPr wrap="square">
            <a:spAutoFit/>
          </a:bodyPr>
          <a:lstStyle/>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r>
              <a:rPr kumimoji="0" lang="tr" sz="2200" b="0" i="0" u="none" strike="noStrike" kern="1200" cap="none" spc="0" normalizeH="0" baseline="0" dirty="0">
                <a:ln>
                  <a:noFill/>
                </a:ln>
                <a:solidFill>
                  <a:prstClr val="black"/>
                </a:solidFill>
                <a:effectLst/>
                <a:uLnTx/>
                <a:uFillTx/>
                <a:latin typeface="Verdana" panose="020B0604030504040204" pitchFamily="34" charset="0"/>
                <a:ea typeface="Verdana" panose="020B0604030504040204" pitchFamily="34" charset="0"/>
              </a:rPr>
              <a:t>Erişim sağlayan kişi, söz konusu türden erişimi kontrol etme hakkına sahip herhangi bir kişinin rızasını almamış olmalıdır</a:t>
            </a: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endParaRPr kumimoji="0" lang="tr" sz="22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r>
              <a:rPr kumimoji="0" lang="tr" sz="2200" b="0" i="0" u="none" strike="noStrike" kern="1200" cap="none" spc="0" normalizeH="0" baseline="0" dirty="0">
                <a:ln>
                  <a:noFill/>
                </a:ln>
                <a:solidFill>
                  <a:prstClr val="black"/>
                </a:solidFill>
                <a:effectLst/>
                <a:uLnTx/>
                <a:uFillTx/>
                <a:latin typeface="Verdana" panose="020B0604030504040204" pitchFamily="34" charset="0"/>
                <a:ea typeface="Verdana" panose="020B0604030504040204" pitchFamily="34" charset="0"/>
              </a:rPr>
              <a:t>Bu tür bir kişinin rızası açık ve örtülü olabilir</a:t>
            </a:r>
          </a:p>
        </p:txBody>
      </p:sp>
      <p:sp>
        <p:nvSpPr>
          <p:cNvPr id="5" name="Rectangle 4">
            <a:extLst>
              <a:ext uri="{FF2B5EF4-FFF2-40B4-BE49-F238E27FC236}">
                <a16:creationId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57919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charset="0"/>
                <a:cs typeface="Verdana" charset="0"/>
              </a:rPr>
              <a:t>Oturum içeriği</a:t>
            </a:r>
            <a:endParaRPr lang="tr" sz="2000" b="1"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568952" cy="4969545"/>
          </a:xfrm>
        </p:spPr>
        <p:txBody>
          <a:bodyPr>
            <a:normAutofit/>
          </a:bodyPr>
          <a:lstStyle/>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Tanımlar</a:t>
            </a:r>
          </a:p>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Yasa dışı erişim</a:t>
            </a:r>
          </a:p>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Yasa dışı olarak ele geçirme </a:t>
            </a:r>
          </a:p>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Verilere müdahale </a:t>
            </a:r>
          </a:p>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Sistemlere müdahale </a:t>
            </a:r>
          </a:p>
          <a:p>
            <a:pPr marL="514350" indent="-514350" algn="l" rtl="0">
              <a:lnSpc>
                <a:spcPct val="150000"/>
              </a:lnSpc>
              <a:buFont typeface="+mj-lt"/>
              <a:buAutoNum type="arabicPeriod"/>
            </a:pPr>
            <a:r>
              <a:rPr lang="tr" b="0" i="0" u="none" baseline="0">
                <a:latin typeface="Verdana" panose="020B0604030504040204" pitchFamily="34" charset="0"/>
                <a:ea typeface="Verdana" panose="020B0604030504040204" pitchFamily="34" charset="0"/>
              </a:rPr>
              <a:t>Cihazların kötüye kullanımı </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1986072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erişim ("güvenlik önlemlerini ihlal ederek...")</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632311"/>
          </a:xfrm>
          <a:prstGeom prst="rect">
            <a:avLst/>
          </a:prstGeom>
        </p:spPr>
        <p:txBody>
          <a:bodyPr wrap="square">
            <a:spAutoFit/>
          </a:bodyPr>
          <a:lstStyle/>
          <a:p>
            <a:pPr marL="342900" indent="-342900" algn="just" rtl="0">
              <a:buFont typeface="Wingdings" pitchFamily="2" charset="2"/>
              <a:buChar char="Ø"/>
            </a:pPr>
            <a:r>
              <a:rPr lang="tr" sz="1750" b="0" i="0" u="none" baseline="0" dirty="0">
                <a:latin typeface="+mj-lt"/>
              </a:rPr>
              <a:t>Taraflardan her biri, kasıtlı olarak bir bilgisayar sisteminin tamamına veya herhangi bir kısmına yetkisiz erişimi kendi iç hukukunda ceza gerektiren bir suç olarak belirlemek için gerekli yasama önlemlerini ve diğer önlemleri alacaktır. Bir Taraf, bu eylemin suç sayılması için, </a:t>
            </a:r>
            <a:r>
              <a:rPr lang="tr" sz="1750" b="1" i="0" u="none" baseline="0" dirty="0">
                <a:solidFill>
                  <a:srgbClr val="FF0000"/>
                </a:solidFill>
                <a:latin typeface="+mj-lt"/>
              </a:rPr>
              <a:t>bilgisayar verilerini elde etmek amacıyla</a:t>
            </a:r>
            <a:r>
              <a:rPr lang="tr" sz="1750" b="0" i="0" u="none" baseline="0" dirty="0">
                <a:latin typeface="+mj-lt"/>
              </a:rPr>
              <a:t> veya </a:t>
            </a:r>
            <a:r>
              <a:rPr lang="tr" sz="1750" b="1" i="0" u="none" baseline="0" dirty="0">
                <a:solidFill>
                  <a:srgbClr val="FF0000"/>
                </a:solidFill>
                <a:latin typeface="+mj-lt"/>
              </a:rPr>
              <a:t>başka dürüst olmayan bir niyetle</a:t>
            </a:r>
            <a:r>
              <a:rPr lang="tr" sz="1750" b="0" i="0" u="none" baseline="0" dirty="0">
                <a:latin typeface="+mj-lt"/>
              </a:rPr>
              <a:t> </a:t>
            </a:r>
            <a:r>
              <a:rPr lang="tr" sz="1750" b="1" i="0" u="none" baseline="0" dirty="0">
                <a:solidFill>
                  <a:srgbClr val="FF0000"/>
                </a:solidFill>
                <a:latin typeface="+mj-lt"/>
              </a:rPr>
              <a:t>güvenlik önlemlerini ihlal ederek</a:t>
            </a:r>
            <a:r>
              <a:rPr lang="tr" sz="1750" b="0" i="0" u="none" baseline="0" dirty="0">
                <a:latin typeface="+mj-lt"/>
              </a:rPr>
              <a:t> veya </a:t>
            </a:r>
            <a:r>
              <a:rPr lang="tr" sz="1750" b="1" i="0" u="none" baseline="0" dirty="0">
                <a:solidFill>
                  <a:srgbClr val="FF0000"/>
                </a:solidFill>
                <a:latin typeface="+mj-lt"/>
              </a:rPr>
              <a:t>başka bir bilgisayar sistemine bağlı bir bilgisayar sistemiyle</a:t>
            </a:r>
            <a:r>
              <a:rPr lang="tr" sz="1750" b="0" i="0" u="none" baseline="0" dirty="0">
                <a:latin typeface="+mj-lt"/>
              </a:rPr>
              <a:t> ilgili olarak gerçekleştirilmesini şart koşabilir.</a:t>
            </a:r>
            <a:endParaRPr lang="tr" sz="175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50317" y="1158300"/>
            <a:ext cx="4638750" cy="5262979"/>
          </a:xfrm>
          <a:prstGeom prst="rect">
            <a:avLst/>
          </a:prstGeom>
        </p:spPr>
        <p:txBody>
          <a:bodyPr wrap="square">
            <a:spAutoFit/>
          </a:bodyPr>
          <a:lstStyle/>
          <a:p>
            <a:pPr marL="342900" indent="-342900" algn="just" rtl="0">
              <a:buFont typeface="Wingdings" pitchFamily="2" charset="2"/>
              <a:buChar char="ü"/>
            </a:pPr>
            <a:r>
              <a:rPr lang="tr" sz="2100" b="0" i="0" u="none" baseline="0">
                <a:latin typeface="+mj-lt"/>
              </a:rPr>
              <a:t>Taraflar, aşağıdaki sınırlandırıcı unsurlarla erişimin suç sayılmasını sınırlandırabilir:</a:t>
            </a:r>
          </a:p>
          <a:p>
            <a:pPr marL="800100" lvl="1" indent="-342900" algn="just" rtl="0">
              <a:buFont typeface="Wingdings" pitchFamily="2" charset="2"/>
              <a:buChar char="ü"/>
            </a:pPr>
            <a:r>
              <a:rPr lang="tr" sz="2100" b="0" i="0" u="none" baseline="0">
                <a:latin typeface="+mj-lt"/>
              </a:rPr>
              <a:t>Güvenlik önlemlerini ihlal ederek</a:t>
            </a:r>
          </a:p>
          <a:p>
            <a:pPr marL="800100" lvl="1" indent="-342900" algn="just" rtl="0">
              <a:buFont typeface="Wingdings" pitchFamily="2" charset="2"/>
              <a:buChar char="ü"/>
            </a:pPr>
            <a:r>
              <a:rPr lang="tr" sz="2100" b="0" i="0" u="none" baseline="0">
                <a:latin typeface="+mj-lt"/>
              </a:rPr>
              <a:t>Bilgisayar verilerini elde etmek amacıyla</a:t>
            </a:r>
          </a:p>
          <a:p>
            <a:pPr marL="800100" lvl="1" indent="-342900" algn="just" rtl="0">
              <a:buFont typeface="Wingdings" pitchFamily="2" charset="2"/>
              <a:buChar char="ü"/>
            </a:pPr>
            <a:r>
              <a:rPr lang="tr" sz="2100" b="0" i="0" u="none" baseline="0">
                <a:latin typeface="+mj-lt"/>
              </a:rPr>
              <a:t>Dürüst olmayan bir niyetle </a:t>
            </a:r>
          </a:p>
          <a:p>
            <a:pPr marL="800100" lvl="1" indent="-342900" algn="just" rtl="0">
              <a:buFont typeface="Wingdings" pitchFamily="2" charset="2"/>
              <a:buChar char="ü"/>
            </a:pPr>
            <a:r>
              <a:rPr lang="tr" sz="2100" b="0" i="0" u="none" baseline="0">
                <a:latin typeface="+mj-lt"/>
              </a:rPr>
              <a:t>Başka bir bilgisayar sistemine bağlı bir bilgisayar sistemiyle ilgili olarak erişim (bağımsız bilgisayar sistemlerine erişim hariç)</a:t>
            </a:r>
          </a:p>
        </p:txBody>
      </p:sp>
      <p:sp>
        <p:nvSpPr>
          <p:cNvPr id="8" name="Rectangle 7">
            <a:extLst>
              <a:ext uri="{FF2B5EF4-FFF2-40B4-BE49-F238E27FC236}">
                <a16:creationId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20</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48051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a:latin typeface="Verdana" panose="020B0604030504040204" pitchFamily="34" charset="0"/>
                <a:ea typeface="Verdana" panose="020B0604030504040204" pitchFamily="34" charset="0"/>
              </a:rPr>
              <a:t>Yasa </a:t>
            </a:r>
            <a:r>
              <a:rPr lang="tr" b="1" i="0" u="none" baseline="0" dirty="0" smtClean="0">
                <a:latin typeface="Verdana" panose="020B0604030504040204" pitchFamily="34" charset="0"/>
                <a:ea typeface="Verdana" panose="020B0604030504040204" pitchFamily="34" charset="0"/>
              </a:rPr>
              <a:t>DIŞI </a:t>
            </a:r>
            <a:r>
              <a:rPr lang="tr" b="1" i="0" u="none" baseline="0" dirty="0">
                <a:latin typeface="Verdana" panose="020B0604030504040204" pitchFamily="34" charset="0"/>
                <a:ea typeface="Verdana" panose="020B0604030504040204" pitchFamily="34" charset="0"/>
              </a:rPr>
              <a:t>Olarak Ele </a:t>
            </a:r>
            <a:r>
              <a:rPr lang="tr" b="1" i="0" u="none" baseline="0" dirty="0" smtClean="0">
                <a:latin typeface="Verdana" panose="020B0604030504040204" pitchFamily="34" charset="0"/>
                <a:ea typeface="Verdana" panose="020B0604030504040204" pitchFamily="34" charset="0"/>
              </a:rPr>
              <a:t>Geçİrme</a:t>
            </a:r>
            <a:endParaRPr lang="tr" b="1" i="0" u="none" baseline="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tr" sz="1900" b="0" i="0" u="none" baseline="0" dirty="0">
                <a:latin typeface="Verdana" panose="020B0604030504040204" pitchFamily="34" charset="0"/>
                <a:ea typeface="Verdana" panose="020B0604030504040204" pitchFamily="34" charset="0"/>
              </a:rPr>
              <a:t>Budapeşte Sözleşmesinin </a:t>
            </a:r>
            <a:r>
              <a:rPr lang="tr" sz="1900" dirty="0">
                <a:latin typeface="Verdana" panose="020B0604030504040204" pitchFamily="34" charset="0"/>
                <a:ea typeface="Verdana" panose="020B0604030504040204" pitchFamily="34" charset="0"/>
              </a:rPr>
              <a:t>Maddi Hukuk </a:t>
            </a:r>
            <a:r>
              <a:rPr lang="tr" sz="1900" b="0" i="0" u="none" baseline="0" dirty="0">
                <a:latin typeface="Verdana" panose="020B0604030504040204" pitchFamily="34" charset="0"/>
                <a:ea typeface="Verdana" panose="020B0604030504040204" pitchFamily="34" charset="0"/>
              </a:rPr>
              <a:t>Hükümleri (Kısım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3</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21</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791271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r>
              <a:rPr lang="tr" sz="3000" b="1" i="1" u="none" baseline="0" dirty="0" smtClean="0">
                <a:cs typeface="Times New Roman" panose="02020603050405020304" pitchFamily="18" charset="0"/>
              </a:rPr>
              <a:t>Yasa </a:t>
            </a:r>
            <a:r>
              <a:rPr lang="tr" sz="3000" b="1" i="1" u="none" baseline="0" dirty="0">
                <a:cs typeface="Times New Roman" panose="02020603050405020304" pitchFamily="18" charset="0"/>
              </a:rPr>
              <a:t>Dışı Olarak Ele Geçirme</a:t>
            </a:r>
          </a:p>
          <a:p>
            <a:pPr algn="ctr" rtl="0" eaLnBrk="1" hangingPunct="1">
              <a:lnSpc>
                <a:spcPct val="80000"/>
              </a:lnSpc>
              <a:buFont typeface="Arial" panose="020B0604020202020204" pitchFamily="34" charset="0"/>
              <a:buNone/>
            </a:pPr>
            <a:r>
              <a:rPr lang="tr" sz="3000" b="1" i="1" u="none" baseline="0" dirty="0">
                <a:cs typeface="Times New Roman" panose="02020603050405020304" pitchFamily="18" charset="0"/>
              </a:rPr>
              <a:t>(Madde 3 - Budapeşte Sözleşmesi)</a:t>
            </a:r>
          </a:p>
          <a:p>
            <a:pPr algn="l" rtl="0" eaLnBrk="1" hangingPunct="1">
              <a:lnSpc>
                <a:spcPct val="80000"/>
              </a:lnSpc>
              <a:buFont typeface="Arial" pitchFamily="34" charset="0"/>
              <a:buNone/>
            </a:pPr>
            <a:endParaRPr lang="tr" altLang="sr-Latn-RS" sz="3000" dirty="0">
              <a:cs typeface="Times New Roman" panose="02020603050405020304" pitchFamily="18" charset="0"/>
            </a:endParaRPr>
          </a:p>
          <a:p>
            <a:pPr algn="ctr" rtl="0" eaLnBrk="1" hangingPunct="1">
              <a:lnSpc>
                <a:spcPct val="80000"/>
              </a:lnSpc>
            </a:pPr>
            <a:r>
              <a:rPr lang="tr" sz="3000" b="0" i="1" u="none" baseline="0" dirty="0">
                <a:cs typeface="Times New Roman" panose="02020603050405020304" pitchFamily="18" charset="0"/>
              </a:rPr>
              <a:t>Kasıtlı ve yetkisiz</a:t>
            </a:r>
          </a:p>
          <a:p>
            <a:pPr algn="ctr" rtl="0" eaLnBrk="1" hangingPunct="1">
              <a:lnSpc>
                <a:spcPct val="80000"/>
              </a:lnSpc>
            </a:pPr>
            <a:endParaRPr lang="tr" altLang="sr-Latn-RS" sz="3000" i="1" dirty="0">
              <a:cs typeface="Times New Roman" panose="02020603050405020304" pitchFamily="18" charset="0"/>
            </a:endParaRPr>
          </a:p>
          <a:p>
            <a:pPr algn="ctr" rtl="0" eaLnBrk="1" hangingPunct="1">
              <a:lnSpc>
                <a:spcPct val="80000"/>
              </a:lnSpc>
            </a:pPr>
            <a:r>
              <a:rPr lang="tr" sz="3000" b="0" i="1" u="none" baseline="0" dirty="0">
                <a:cs typeface="Times New Roman" panose="02020603050405020304" pitchFamily="18" charset="0"/>
              </a:rPr>
              <a:t>Bilgisayar verilerinin halka açık olmayan aktarımlarını teknik yöntemlerle ele geçirmek</a:t>
            </a:r>
          </a:p>
          <a:p>
            <a:pPr algn="ctr" rtl="0" eaLnBrk="1" hangingPunct="1">
              <a:lnSpc>
                <a:spcPct val="80000"/>
              </a:lnSpc>
            </a:pPr>
            <a:endParaRPr lang="tr" altLang="sr-Latn-RS" sz="3000" i="1" dirty="0">
              <a:cs typeface="Times New Roman" panose="02020603050405020304" pitchFamily="18" charset="0"/>
            </a:endParaRPr>
          </a:p>
          <a:p>
            <a:pPr algn="ctr" rtl="0" eaLnBrk="1" hangingPunct="1">
              <a:lnSpc>
                <a:spcPct val="80000"/>
              </a:lnSpc>
            </a:pPr>
            <a:r>
              <a:rPr lang="tr" sz="3000" b="0" i="1" u="none" baseline="0" dirty="0">
                <a:cs typeface="Times New Roman" panose="02020603050405020304" pitchFamily="18" charset="0"/>
              </a:rPr>
              <a:t>Bir bilgisayar sistemine, bir bilgisayar sisteminden veya bir bilgisayar sisteminde</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22</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471619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683568" y="190500"/>
            <a:ext cx="835248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dirty="0">
                <a:solidFill>
                  <a:schemeClr val="bg1"/>
                </a:solidFill>
                <a:latin typeface="Verdana" panose="020B0604030504040204" pitchFamily="34" charset="0"/>
                <a:ea typeface="Verdana" panose="020B0604030504040204" pitchFamily="34" charset="0"/>
                <a:cs typeface="Verdana" charset="0"/>
              </a:rPr>
              <a:t>Yasa dışı olarak ele geçirme: Örnek</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3C6BB911-1495-4F20-B501-69CB31F9EC90}"/>
              </a:ext>
            </a:extLst>
          </p:cNvPr>
          <p:cNvPicPr>
            <a:picLocks noChangeAspect="1"/>
          </p:cNvPicPr>
          <p:nvPr/>
        </p:nvPicPr>
        <p:blipFill rotWithShape="1">
          <a:blip r:embed="rId4" cstate="print"/>
          <a:srcRect b="3232"/>
          <a:stretch/>
        </p:blipFill>
        <p:spPr>
          <a:xfrm>
            <a:off x="0" y="992187"/>
            <a:ext cx="9144000" cy="5605463"/>
          </a:xfrm>
          <a:prstGeom prst="rect">
            <a:avLst/>
          </a:prstGeom>
        </p:spPr>
      </p:pic>
      <p:sp>
        <p:nvSpPr>
          <p:cNvPr id="6" name="Rectangle 5">
            <a:extLst>
              <a:ext uri="{FF2B5EF4-FFF2-40B4-BE49-F238E27FC236}">
                <a16:creationId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4" name="Rectangle 11">
            <a:extLst>
              <a:ext uri="{FF2B5EF4-FFF2-40B4-BE49-F238E27FC236}">
                <a16:creationId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23</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645468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467544" y="190500"/>
            <a:ext cx="8568506"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dirty="0">
                <a:solidFill>
                  <a:schemeClr val="bg1"/>
                </a:solidFill>
                <a:latin typeface="Verdana" panose="020B0604030504040204" pitchFamily="34" charset="0"/>
                <a:ea typeface="Verdana" panose="020B0604030504040204" pitchFamily="34" charset="0"/>
                <a:cs typeface="Verdana" charset="0"/>
              </a:rPr>
              <a:t>Yasa dışı olarak ele geçirme: Örnek</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4" name="Picture 13">
            <a:extLst>
              <a:ext uri="{FF2B5EF4-FFF2-40B4-BE49-F238E27FC236}">
                <a16:creationId xmlns:a16="http://schemas.microsoft.com/office/drawing/2014/main" id="{20E030D5-FDF6-4B7A-8CC1-F1C040680CBE}"/>
              </a:ext>
            </a:extLst>
          </p:cNvPr>
          <p:cNvPicPr>
            <a:picLocks noChangeAspect="1"/>
          </p:cNvPicPr>
          <p:nvPr/>
        </p:nvPicPr>
        <p:blipFill>
          <a:blip r:embed="rId4" cstate="print"/>
          <a:stretch>
            <a:fillRect/>
          </a:stretch>
        </p:blipFill>
        <p:spPr>
          <a:xfrm>
            <a:off x="14282" y="1628800"/>
            <a:ext cx="9144000" cy="4176464"/>
          </a:xfrm>
          <a:prstGeom prst="rect">
            <a:avLst/>
          </a:prstGeom>
        </p:spPr>
      </p:pic>
      <p:sp>
        <p:nvSpPr>
          <p:cNvPr id="6" name="Rectangle 5">
            <a:extLst>
              <a:ext uri="{FF2B5EF4-FFF2-40B4-BE49-F238E27FC236}">
                <a16:creationId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4" name="Rectangle 11">
            <a:extLst>
              <a:ext uri="{FF2B5EF4-FFF2-40B4-BE49-F238E27FC236}">
                <a16:creationId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24</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685125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("ele geçirme")</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832092"/>
          </a:xfrm>
          <a:prstGeom prst="rect">
            <a:avLst/>
          </a:prstGeom>
        </p:spPr>
        <p:txBody>
          <a:bodyPr wrap="square">
            <a:spAutoFit/>
          </a:bodyPr>
          <a:lstStyle/>
          <a:p>
            <a:pPr marL="342900" indent="-342900" algn="just" rtl="0">
              <a:buFont typeface="Wingdings" pitchFamily="2" charset="2"/>
              <a:buChar char="ü"/>
            </a:pPr>
            <a:r>
              <a:rPr lang="tr" sz="2200" b="0" i="0" u="none" baseline="0" dirty="0">
                <a:latin typeface="+mj-lt"/>
              </a:rPr>
              <a:t>Ele geçirme, iletişimin dinlenmesi, izlenmesi veya gözetlenmesi anlamındadır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dirty="0">
                <a:latin typeface="+mj-lt"/>
              </a:rPr>
              <a:t>Hüküm, veri iletişimlerinin gizliliğinin korunmasını amaçlar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dirty="0">
                <a:latin typeface="+mj-lt"/>
              </a:rPr>
              <a:t>Telefon dinlemesi ve telefon görüşmelerinin kaydedilmesi eylemlerine eş değer olarak bilgisayar verilerinin aktarımının gizliliğine ilişkin ihlallere yöneliktir</a:t>
            </a:r>
          </a:p>
        </p:txBody>
      </p:sp>
      <p:sp>
        <p:nvSpPr>
          <p:cNvPr id="5" name="Rectangle 4">
            <a:extLst>
              <a:ext uri="{FF2B5EF4-FFF2-40B4-BE49-F238E27FC236}">
                <a16:creationId xmlns:a16="http://schemas.microsoft.com/office/drawing/2014/main" id="{7FA81925-418B-D44C-9255-2AEBBFBC0ADA}"/>
              </a:ext>
            </a:extLst>
          </p:cNvPr>
          <p:cNvSpPr/>
          <p:nvPr/>
        </p:nvSpPr>
        <p:spPr>
          <a:xfrm>
            <a:off x="129116" y="1194878"/>
            <a:ext cx="4082844" cy="5016758"/>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yetkisiz olarak </a:t>
            </a:r>
            <a:r>
              <a:rPr lang="tr" sz="1600" b="1" i="0" u="none" baseline="0" dirty="0">
                <a:solidFill>
                  <a:srgbClr val="FF0000"/>
                </a:solidFill>
                <a:latin typeface="+mj-lt"/>
              </a:rPr>
              <a:t>ele geçirme</a:t>
            </a:r>
            <a:r>
              <a:rPr lang="tr" sz="1600" b="0" i="0" u="none" baseline="0" dirty="0">
                <a:solidFill>
                  <a:srgbClr val="FF0000"/>
                </a:solidFill>
                <a:latin typeface="+mj-lt"/>
              </a:rPr>
              <a:t> </a:t>
            </a:r>
            <a:r>
              <a:rPr lang="tr" sz="1600" b="0" i="0" u="none" baseline="0" dirty="0">
                <a:latin typeface="+mj-lt"/>
              </a:rPr>
              <a:t>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25</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450526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2"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44449"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("yetkisiz")</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311950" y="1287212"/>
            <a:ext cx="4747018" cy="4508927"/>
          </a:xfrm>
          <a:prstGeom prst="rect">
            <a:avLst/>
          </a:prstGeom>
        </p:spPr>
        <p:txBody>
          <a:bodyPr wrap="square">
            <a:spAutoFit/>
          </a:bodyPr>
          <a:lstStyle/>
          <a:p>
            <a:pPr marL="342900" indent="-342900" algn="just" rtl="0">
              <a:buFont typeface="Wingdings" pitchFamily="2" charset="2"/>
              <a:buChar char="ü"/>
            </a:pPr>
            <a:r>
              <a:rPr lang="tr" sz="2050" b="0" i="0" u="none" baseline="0" dirty="0">
                <a:latin typeface="+mj-lt"/>
              </a:rPr>
              <a:t>Yetkili olarak ele geçirmenin olası örnekleri:</a:t>
            </a:r>
          </a:p>
          <a:p>
            <a:pPr marL="800100" lvl="1" indent="-342900" algn="just" rtl="0">
              <a:buFont typeface="Wingdings" pitchFamily="2" charset="2"/>
              <a:buChar char="ü"/>
            </a:pPr>
            <a:r>
              <a:rPr lang="tr" sz="2050" b="0" i="0" u="none" baseline="0" dirty="0">
                <a:latin typeface="+mj-lt"/>
              </a:rPr>
              <a:t>Kişinin, aktarımın katılımcıları tarafından şu gibi amaçlarla yetkilendirilmiş veya görevlendirilmiş olması: </a:t>
            </a:r>
          </a:p>
          <a:p>
            <a:pPr marL="1257300" lvl="2" indent="-342900" algn="just" rtl="0">
              <a:buFont typeface="Wingdings" pitchFamily="2" charset="2"/>
              <a:buChar char="ü"/>
            </a:pPr>
            <a:r>
              <a:rPr lang="tr" sz="2050" b="0" i="0" u="none" baseline="0" dirty="0">
                <a:latin typeface="+mj-lt"/>
              </a:rPr>
              <a:t>Katılımcılarca kabul edilmiş yetkili test </a:t>
            </a:r>
          </a:p>
          <a:p>
            <a:pPr marL="1257300" lvl="2" indent="-342900" algn="just" rtl="0">
              <a:buFont typeface="Wingdings" pitchFamily="2" charset="2"/>
              <a:buChar char="ü"/>
            </a:pPr>
            <a:r>
              <a:rPr lang="tr" sz="2050" b="0" i="0" u="none" baseline="0" dirty="0">
                <a:latin typeface="+mj-lt"/>
              </a:rPr>
              <a:t>Katılımcılarca kabul edilmiş koruma faaliyetleri </a:t>
            </a:r>
          </a:p>
          <a:p>
            <a:pPr marL="800100" lvl="1" indent="-342900" algn="just" rtl="0">
              <a:buFont typeface="Wingdings" pitchFamily="2" charset="2"/>
              <a:buChar char="ü"/>
            </a:pPr>
            <a:r>
              <a:rPr lang="tr" sz="2050" b="0" i="0" u="none" baseline="0" dirty="0">
                <a:latin typeface="+mj-lt"/>
              </a:rPr>
              <a:t>İnternet sitelerinde çerezlerin kullanılması </a:t>
            </a:r>
          </a:p>
          <a:p>
            <a:pPr marL="800100" lvl="1" indent="-342900" algn="just" rtl="0">
              <a:buFont typeface="Wingdings" pitchFamily="2" charset="2"/>
              <a:buChar char="ü"/>
            </a:pPr>
            <a:r>
              <a:rPr lang="tr" sz="2050" b="0" i="0" u="none" baseline="0" dirty="0">
                <a:latin typeface="+mj-lt"/>
              </a:rPr>
              <a:t>Kolluk kuvvetleri tarafından yasal yetkiye dayanarak yapılan izleme</a:t>
            </a:r>
          </a:p>
        </p:txBody>
      </p:sp>
      <p:sp>
        <p:nvSpPr>
          <p:cNvPr id="5" name="Rectangle 4">
            <a:extLst>
              <a:ext uri="{FF2B5EF4-FFF2-40B4-BE49-F238E27FC236}">
                <a16:creationId xmlns:a16="http://schemas.microsoft.com/office/drawing/2014/main" id="{7FA81925-418B-D44C-9255-2AEBBFBC0ADA}"/>
              </a:ext>
            </a:extLst>
          </p:cNvPr>
          <p:cNvSpPr/>
          <p:nvPr/>
        </p:nvSpPr>
        <p:spPr>
          <a:xfrm>
            <a:off x="165629" y="1196752"/>
            <a:ext cx="4046331" cy="5016758"/>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a:t>
            </a:r>
            <a:r>
              <a:rPr lang="tr" sz="1600" b="1" i="0" u="none" baseline="0" dirty="0">
                <a:solidFill>
                  <a:srgbClr val="FF0000"/>
                </a:solidFill>
                <a:latin typeface="+mj-lt"/>
              </a:rPr>
              <a:t>yetkisiz</a:t>
            </a:r>
            <a:r>
              <a:rPr lang="tr" sz="1600" b="0" i="0" u="none" baseline="0" dirty="0">
                <a:latin typeface="+mj-lt"/>
              </a:rPr>
              <a:t>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36512"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44450"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26</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26070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dirty="0">
                <a:solidFill>
                  <a:schemeClr val="bg1"/>
                </a:solidFill>
                <a:latin typeface="Verdana" panose="020B0604030504040204" pitchFamily="34" charset="0"/>
                <a:ea typeface="Verdana" panose="020B0604030504040204" pitchFamily="34" charset="0"/>
                <a:cs typeface="Verdana" charset="0"/>
              </a:rPr>
              <a:t>Yasa dışı olarak ele geçirme ("teknik yöntemlerle")</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5526128"/>
          </a:xfrm>
          <a:prstGeom prst="rect">
            <a:avLst/>
          </a:prstGeom>
        </p:spPr>
        <p:txBody>
          <a:bodyPr wrap="square">
            <a:spAutoFit/>
          </a:bodyPr>
          <a:lstStyle/>
          <a:p>
            <a:pPr marL="342900" indent="-342900" algn="just" rtl="0">
              <a:buFont typeface="Wingdings" pitchFamily="2" charset="2"/>
              <a:buChar char="ü"/>
            </a:pPr>
            <a:r>
              <a:rPr lang="tr" sz="2000" b="0" i="0" u="none" baseline="0">
                <a:latin typeface="+mj-lt"/>
              </a:rPr>
              <a:t>Teknik yöntemler şunları içerir: </a:t>
            </a:r>
          </a:p>
          <a:p>
            <a:pPr marL="800100" lvl="1" indent="-342900" algn="just" rtl="0">
              <a:buFont typeface="Wingdings" pitchFamily="2" charset="2"/>
              <a:buChar char="ü"/>
            </a:pPr>
            <a:r>
              <a:rPr lang="tr" sz="2000" b="0" i="0" u="none" baseline="0">
                <a:latin typeface="+mj-lt"/>
              </a:rPr>
              <a:t>Bilgisayar sistemlerine erişim ve bu sistemlerin kullanımı; </a:t>
            </a:r>
          </a:p>
          <a:p>
            <a:pPr marL="800100" lvl="1" indent="-342900" algn="just" rtl="0">
              <a:buFont typeface="Wingdings" pitchFamily="2" charset="2"/>
              <a:buChar char="ü"/>
            </a:pPr>
            <a:r>
              <a:rPr lang="tr" sz="2000" b="0" i="0" u="none" baseline="0">
                <a:latin typeface="+mj-lt"/>
              </a:rPr>
              <a:t>Elektronik dinleme cihazlarının kullanımı </a:t>
            </a:r>
          </a:p>
          <a:p>
            <a:pPr marL="342900" indent="-342900" algn="just" rtl="0">
              <a:buFont typeface="Wingdings" pitchFamily="2" charset="2"/>
              <a:buChar char="ü"/>
            </a:pPr>
            <a:endParaRPr lang="tr" sz="2000" dirty="0">
              <a:latin typeface="+mj-lt"/>
            </a:endParaRPr>
          </a:p>
          <a:p>
            <a:pPr marL="342900" indent="-342900" algn="just" rtl="0">
              <a:buFont typeface="Wingdings" pitchFamily="2" charset="2"/>
              <a:buChar char="ü"/>
            </a:pPr>
            <a:r>
              <a:rPr lang="tr" sz="2000" b="0" i="0" u="none" baseline="0">
                <a:latin typeface="+mj-lt"/>
              </a:rPr>
              <a:t>Şunları içerebilir:</a:t>
            </a:r>
          </a:p>
          <a:p>
            <a:pPr marL="800100" lvl="1" indent="-342900" algn="just" rtl="0">
              <a:buFont typeface="Wingdings" pitchFamily="2" charset="2"/>
              <a:buChar char="ü"/>
            </a:pPr>
            <a:r>
              <a:rPr lang="tr" sz="2000" b="0" i="0" u="none" baseline="0">
                <a:latin typeface="+mj-lt"/>
              </a:rPr>
              <a:t>Kaydetme </a:t>
            </a:r>
          </a:p>
          <a:p>
            <a:pPr marL="800100" lvl="1" indent="-342900" algn="just" rtl="0">
              <a:buFont typeface="Wingdings" pitchFamily="2" charset="2"/>
              <a:buChar char="ü"/>
            </a:pPr>
            <a:r>
              <a:rPr lang="tr" sz="2000" b="0" i="0" u="none" baseline="0">
                <a:latin typeface="+mj-lt"/>
              </a:rPr>
              <a:t>İletim hatlarına yerleştirilmiş teknik cihazların kullanımı </a:t>
            </a:r>
          </a:p>
          <a:p>
            <a:pPr marL="800100" lvl="1" indent="-342900" algn="just" rtl="0">
              <a:buFont typeface="Wingdings" pitchFamily="2" charset="2"/>
              <a:buChar char="ü"/>
            </a:pPr>
            <a:r>
              <a:rPr lang="tr" sz="2000" b="0" i="0" u="none" baseline="0">
                <a:latin typeface="+mj-lt"/>
              </a:rPr>
              <a:t>Kablosuz iletişimi izlemek ve kaydetmek için cihazların kullanımı </a:t>
            </a:r>
          </a:p>
          <a:p>
            <a:pPr marL="800100" lvl="1" indent="-342900" algn="just" rtl="0">
              <a:buFont typeface="Wingdings" pitchFamily="2" charset="2"/>
              <a:buChar char="ü"/>
            </a:pPr>
            <a:r>
              <a:rPr lang="tr" sz="2000" b="0" i="0" u="none" baseline="0">
                <a:latin typeface="+mj-lt"/>
              </a:rPr>
              <a:t>Yazılım, parola ve kodların kullanımı</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6"/>
            <a:ext cx="4146321" cy="5188387"/>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a:t>
            </a:r>
            <a:r>
              <a:rPr lang="tr" sz="1600" b="1" i="0" u="none" baseline="0" dirty="0">
                <a:solidFill>
                  <a:srgbClr val="FF0000"/>
                </a:solidFill>
                <a:latin typeface="+mj-lt"/>
              </a:rPr>
              <a:t>teknik yöntemlerle</a:t>
            </a:r>
            <a:r>
              <a:rPr lang="tr" sz="1600" b="0" i="0" u="none" baseline="0" dirty="0">
                <a:latin typeface="+mj-lt"/>
              </a:rPr>
              <a:t>,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27</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007457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("halka açık olmayan aktarımlar")</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401205"/>
          </a:xfrm>
          <a:prstGeom prst="rect">
            <a:avLst/>
          </a:prstGeom>
        </p:spPr>
        <p:txBody>
          <a:bodyPr wrap="square">
            <a:spAutoFit/>
          </a:bodyPr>
          <a:lstStyle/>
          <a:p>
            <a:pPr marL="342900" indent="-342900" algn="just" rtl="0">
              <a:buFont typeface="Wingdings" pitchFamily="2" charset="2"/>
              <a:buChar char="ü"/>
            </a:pPr>
            <a:r>
              <a:rPr lang="tr" sz="2000" b="0" i="0" u="none" baseline="0">
                <a:latin typeface="+mj-lt"/>
              </a:rPr>
              <a:t>Suç, verilerin halka açık olmayan aktarımlarının ele geçirilmesiyle sınırlıdır</a:t>
            </a:r>
          </a:p>
          <a:p>
            <a:pPr marL="342900" indent="-342900" algn="just" rtl="0">
              <a:buFont typeface="Wingdings" pitchFamily="2" charset="2"/>
              <a:buChar char="ü"/>
            </a:pPr>
            <a:endParaRPr lang="tr" sz="2000" dirty="0">
              <a:latin typeface="+mj-lt"/>
            </a:endParaRPr>
          </a:p>
          <a:p>
            <a:pPr marL="342900" indent="-342900" algn="just" rtl="0">
              <a:buFont typeface="Wingdings" pitchFamily="2" charset="2"/>
              <a:buChar char="ü"/>
            </a:pPr>
            <a:r>
              <a:rPr lang="tr" sz="2000" b="0" i="0" u="none" baseline="0">
                <a:latin typeface="+mj-lt"/>
              </a:rPr>
              <a:t>Verilerin halka açık olup olmaması bu suçun kapsamıyla ilgili değildir; önemli olan aktarımın halka açık olmamasıdır</a:t>
            </a:r>
          </a:p>
          <a:p>
            <a:pPr marL="342900" indent="-342900" algn="just" rtl="0">
              <a:buFont typeface="Wingdings" pitchFamily="2" charset="2"/>
              <a:buChar char="ü"/>
            </a:pPr>
            <a:endParaRPr lang="tr" sz="2000" dirty="0">
              <a:latin typeface="+mj-lt"/>
            </a:endParaRPr>
          </a:p>
          <a:p>
            <a:pPr marL="342900" indent="-342900" algn="just" rtl="0">
              <a:buFont typeface="Wingdings" pitchFamily="2" charset="2"/>
              <a:buChar char="ü"/>
            </a:pPr>
            <a:r>
              <a:rPr lang="tr" sz="2000" b="0" i="0" u="none" baseline="0">
                <a:latin typeface="+mj-lt"/>
              </a:rPr>
              <a:t>Halka açık olmayan aktarımlarla halka açık bilgilerin ele geçirilmesi suç sayılabilir</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4146321" cy="5016758"/>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bir bilgisayar sistemine, bir bilgisayar sisteminden veya bir bilgisayar sistemi içinde bilgisayar verilerinin </a:t>
            </a:r>
            <a:r>
              <a:rPr lang="tr" sz="1600" b="1" i="0" u="none" baseline="0" dirty="0">
                <a:solidFill>
                  <a:srgbClr val="FF0000"/>
                </a:solidFill>
                <a:latin typeface="+mj-lt"/>
              </a:rPr>
              <a:t>halka açık olmayan aktarımlarını</a:t>
            </a:r>
            <a:r>
              <a:rPr lang="tr" sz="1600" b="0" i="0" u="none" baseline="0" dirty="0">
                <a:latin typeface="+mj-lt"/>
              </a:rPr>
              <a:t>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28</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887146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BF6425BE-BF09-4B4D-8E80-631789160731}"/>
              </a:ext>
            </a:extLst>
          </p:cNvPr>
          <p:cNvSpPr txBox="1">
            <a:spLocks noChangeArrowheads="1"/>
          </p:cNvSpPr>
          <p:nvPr/>
        </p:nvSpPr>
        <p:spPr bwMode="auto">
          <a:xfrm>
            <a:off x="1439862" y="44624"/>
            <a:ext cx="7632700"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100" b="1" i="0" u="none" baseline="0" dirty="0">
                <a:solidFill>
                  <a:schemeClr val="bg1"/>
                </a:solidFill>
                <a:latin typeface="Verdana" panose="020B0604030504040204" pitchFamily="34" charset="0"/>
                <a:ea typeface="Verdana" panose="020B0604030504040204" pitchFamily="34" charset="0"/>
                <a:cs typeface="Verdana" charset="0"/>
              </a:rPr>
              <a:t>Yasa dışı olarak ele geçirme ("bir bilgisayar sistemine, bir bilgisayar sisteminden veya bir bilgisayar sisteminde")</a:t>
            </a:r>
            <a:endParaRPr lang="tr" sz="21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4939814"/>
          </a:xfrm>
          <a:prstGeom prst="rect">
            <a:avLst/>
          </a:prstGeom>
        </p:spPr>
        <p:txBody>
          <a:bodyPr wrap="square">
            <a:spAutoFit/>
          </a:bodyPr>
          <a:lstStyle/>
          <a:p>
            <a:pPr marL="342900" indent="-342900" algn="just" rtl="0">
              <a:buFont typeface="Wingdings" pitchFamily="2" charset="2"/>
              <a:buChar char="ü"/>
            </a:pPr>
            <a:r>
              <a:rPr lang="tr" sz="2100" b="0" i="0" u="none" baseline="0" dirty="0">
                <a:latin typeface="+mj-lt"/>
              </a:rPr>
              <a:t>Ele geçirme, şu aktarımlar ile ilgilidir:</a:t>
            </a:r>
          </a:p>
          <a:p>
            <a:pPr marL="800100" lvl="1" indent="-342900" algn="just" rtl="0">
              <a:buFont typeface="Wingdings" pitchFamily="2" charset="2"/>
              <a:buChar char="ü"/>
            </a:pPr>
            <a:r>
              <a:rPr lang="tr" sz="2100" b="0" i="0" u="none" baseline="0" dirty="0">
                <a:latin typeface="+mj-lt"/>
              </a:rPr>
              <a:t>Bir bilgisayar sistemine (örneğin klavye kullanarak bir kişiden bilgisayara iletim)</a:t>
            </a:r>
          </a:p>
          <a:p>
            <a:pPr marL="800100" lvl="1" indent="-342900" algn="just" rtl="0">
              <a:buFont typeface="Wingdings" pitchFamily="2" charset="2"/>
              <a:buChar char="ü"/>
            </a:pPr>
            <a:r>
              <a:rPr lang="tr" sz="2100" b="0" i="0" u="none" baseline="0" dirty="0">
                <a:latin typeface="+mj-lt"/>
              </a:rPr>
              <a:t>Bir bilgisayar sisteminden (örneğin bir bilgisayar sisteminden başka bir bilgisayar sistemine iletim)</a:t>
            </a:r>
          </a:p>
          <a:p>
            <a:pPr marL="800100" lvl="1" indent="-342900" algn="just" rtl="0">
              <a:buFont typeface="Wingdings" pitchFamily="2" charset="2"/>
              <a:buChar char="ü"/>
            </a:pPr>
            <a:r>
              <a:rPr lang="tr" sz="2100" b="0" i="0" u="none" baseline="0" dirty="0">
                <a:latin typeface="+mj-lt"/>
              </a:rPr>
              <a:t>Bir bilgisayar sistemi içinde (örneğin, merkezi işlem biriminden bağlı bir yazıcıya iletim)</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4146321" cy="5251168"/>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a:t>
            </a:r>
            <a:r>
              <a:rPr lang="tr" sz="1600" b="1" i="0" u="none" baseline="0" dirty="0">
                <a:solidFill>
                  <a:srgbClr val="FF0000"/>
                </a:solidFill>
                <a:latin typeface="+mj-lt"/>
              </a:rPr>
              <a:t>bir bilgisayar sistemine, bir bilgisayar sisteminden veya bir bilgisayar sistemi içinde</a:t>
            </a:r>
            <a:r>
              <a:rPr lang="tr" sz="1600" b="0" i="0" u="none" baseline="0" dirty="0">
                <a:latin typeface="+mj-lt"/>
              </a:rPr>
              <a:t>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29</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59039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charset="0"/>
                <a:cs typeface="Verdana" charset="0"/>
              </a:rPr>
              <a:t>Oturumun amacı</a:t>
            </a:r>
            <a:endParaRPr lang="tr" sz="2000" b="1"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rtl="0">
              <a:buNone/>
            </a:pPr>
            <a:r>
              <a:rPr lang="tr" b="0" i="0" u="none" baseline="0">
                <a:latin typeface="Verdana" panose="020B0604030504040204" pitchFamily="34" charset="0"/>
                <a:ea typeface="Verdana" panose="020B0604030504040204" pitchFamily="34" charset="0"/>
              </a:rPr>
              <a:t>Katılımcıların, Budapeşte Sözleşmesine uygun olarak belirlenen, bilgisayar sistemlerinin ve verilerinin gizliliğine, bütünlüğüne ve kullanılabilirliğine karşı suç unsurlarını kapsamlı bir şekilde anlamalarını sağlamak.</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("elektromanyetik emisyonlar")</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647152"/>
          </a:xfrm>
          <a:prstGeom prst="rect">
            <a:avLst/>
          </a:prstGeom>
        </p:spPr>
        <p:txBody>
          <a:bodyPr wrap="square">
            <a:spAutoFit/>
          </a:bodyPr>
          <a:lstStyle/>
          <a:p>
            <a:pPr marL="342900" indent="-342900" algn="just" rtl="0">
              <a:buFont typeface="Wingdings" pitchFamily="2" charset="2"/>
              <a:buChar char="ü"/>
            </a:pPr>
            <a:r>
              <a:rPr lang="tr" sz="2100" b="0" i="0" u="none" baseline="0">
                <a:latin typeface="+mj-lt"/>
              </a:rPr>
              <a:t>Bilgisayar sistemleri, bilgisayar verilerini taşıyan elektromanyetik emisyonlar yayabilir</a:t>
            </a:r>
          </a:p>
          <a:p>
            <a:pPr marL="342900" indent="-342900" algn="just" rtl="0">
              <a:buFont typeface="Wingdings" pitchFamily="2" charset="2"/>
              <a:buChar char="ü"/>
            </a:pPr>
            <a:endParaRPr lang="tr" sz="2100" dirty="0">
              <a:latin typeface="+mj-lt"/>
            </a:endParaRPr>
          </a:p>
          <a:p>
            <a:pPr marL="342900" indent="-342900" algn="just" rtl="0">
              <a:buFont typeface="Wingdings" pitchFamily="2" charset="2"/>
              <a:buChar char="ü"/>
            </a:pPr>
            <a:r>
              <a:rPr lang="tr" sz="2100" b="0" i="0" u="none" baseline="0">
                <a:latin typeface="+mj-lt"/>
              </a:rPr>
              <a:t>Bu emisyonlar yakalanarak bilgisayar verileri yeniden oluşturulabilir </a:t>
            </a:r>
          </a:p>
          <a:p>
            <a:pPr marL="342900" indent="-342900" algn="just" rtl="0">
              <a:buFont typeface="Wingdings" pitchFamily="2" charset="2"/>
              <a:buChar char="ü"/>
            </a:pPr>
            <a:endParaRPr lang="tr" sz="2100" dirty="0">
              <a:latin typeface="+mj-lt"/>
            </a:endParaRPr>
          </a:p>
          <a:p>
            <a:pPr marL="342900" indent="-342900" algn="just" rtl="0">
              <a:buFont typeface="Wingdings" pitchFamily="2" charset="2"/>
              <a:buChar char="ü"/>
            </a:pPr>
            <a:r>
              <a:rPr lang="tr" sz="2100" b="0" i="0" u="none" baseline="0">
                <a:latin typeface="+mj-lt"/>
              </a:rPr>
              <a:t>Bu yüzden elektromanyetik emisyonların ele geçirilmesi suç olarak kabul edilir </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4146321" cy="5016758"/>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a:t>
            </a:r>
            <a:r>
              <a:rPr lang="tr" sz="1600" b="1" i="0" u="none" baseline="0" dirty="0">
                <a:solidFill>
                  <a:srgbClr val="FF0000"/>
                </a:solidFill>
                <a:latin typeface="+mj-lt"/>
              </a:rPr>
              <a:t>elektromanyetik emisyonları</a:t>
            </a:r>
            <a:r>
              <a:rPr lang="tr" sz="1600" b="0" i="0" u="none" baseline="0" dirty="0">
                <a:latin typeface="+mj-lt"/>
              </a:rPr>
              <a:t> da dahil olmak üzere bir bilgisayar sistemine, bir bilgisayar sisteminden veya bir bilgisayar sistemi içinde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dürüst olmayan bir niyetle veya başka bir bilgisayar sistemine bağlı bir bilgisayar sistemiyle ilgili olarak gerçekleştirilmesini şart koşabilir.</a:t>
            </a:r>
            <a:endParaRPr lang="tr" sz="1600"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30</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775152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3" name="TextBox 7">
            <a:extLst>
              <a:ext uri="{FF2B5EF4-FFF2-40B4-BE49-F238E27FC236}">
                <a16:creationId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Yasa dışı olarak ele geçirme ("dürüst olmayan bir niyetle...")</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816429"/>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Arial" pitchFamily="34" charset="0"/>
                <a:ea typeface="ＭＳ Ｐゴシック" pitchFamily="34" charset="-128"/>
                <a:cs typeface="+mn-cs"/>
              </a:rPr>
              <a:t>Taraflar, aşağıdaki sınırlandırıcı unsurlarla ele geçirmenin suç sayılmasını sınırlandırabilir:</a:t>
            </a:r>
          </a:p>
          <a:p>
            <a:pPr marL="800100" marR="0" lvl="1"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Arial" pitchFamily="34" charset="0"/>
                <a:ea typeface="ＭＳ Ｐゴシック" pitchFamily="34" charset="-128"/>
                <a:cs typeface="+mn-cs"/>
              </a:rPr>
              <a:t>Dürüst olmayan bir niyetle </a:t>
            </a:r>
          </a:p>
          <a:p>
            <a:pPr marL="800100" marR="0" lvl="1"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Arial" pitchFamily="34" charset="0"/>
                <a:ea typeface="ＭＳ Ｐゴシック" pitchFamily="34" charset="-128"/>
                <a:cs typeface="+mn-cs"/>
              </a:rPr>
              <a:t>Başka bir bilgisayar sistemine bağlı bir bilgisayar sistemiyle ilgili olarak ele geçirme (bağımsız bilgisayar sistemlerine ilişkin ele geçirme hariç)</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4146321" cy="5262979"/>
          </a:xfrm>
          <a:prstGeom prst="rect">
            <a:avLst/>
          </a:prstGeom>
        </p:spPr>
        <p:txBody>
          <a:bodyPr wrap="square">
            <a:spAutoFit/>
          </a:bodyPr>
          <a:lstStyle/>
          <a:p>
            <a:pPr marL="342900" indent="-342900" algn="just" rtl="0">
              <a:buFont typeface="Wingdings" pitchFamily="2" charset="2"/>
              <a:buChar char="Ø"/>
            </a:pPr>
            <a:r>
              <a:rPr lang="tr" sz="1600" b="0" i="0" u="none" baseline="0" dirty="0">
                <a:latin typeface="+mj-lt"/>
              </a:rPr>
              <a:t>Taraflardan her biri, bilgisayar verilerini taşıyan bir bilgisayar sisteminin elektromanyetik emisyonları da dahil olmak üzere bir bilgisayar sistemine, bir bilgisayar sisteminden veya bir bilgisayar sistemi içinde bilgisayar verilerinin halka açık olmayan aktarımlarını teknik yöntemlerle, kasıtlı olarak ve yetkisiz olarak ele geçirme eylemini kendi iç hukukunda ceza gerektiren bir suç olarak belirlemek için gerekli yasama önlemlerini ve diğer önlemleri alacaktır. Bir Taraf, bu eylemin suç sayılması için, </a:t>
            </a:r>
            <a:r>
              <a:rPr lang="tr" sz="1600" b="1" i="0" u="none" baseline="0" dirty="0">
                <a:solidFill>
                  <a:srgbClr val="FF0000"/>
                </a:solidFill>
                <a:latin typeface="+mj-lt"/>
              </a:rPr>
              <a:t>dürüst olmayan bir niyetle veya başka bir bilgisayar sistemine bağlı bir bilgisayar sistemiyle ilgili olarak</a:t>
            </a:r>
            <a:r>
              <a:rPr lang="tr" sz="1600" b="0" i="0" u="none" baseline="0" dirty="0">
                <a:latin typeface="+mj-lt"/>
              </a:rPr>
              <a:t> gerçekleştirilmesini şart koşabilir.</a:t>
            </a:r>
            <a:endParaRPr lang="tr" sz="1600" b="1" dirty="0">
              <a:solidFill>
                <a:srgbClr val="FF0000"/>
              </a:solidFill>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31</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287552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Verdana" panose="020B0604030504040204" pitchFamily="34" charset="0"/>
                <a:ea typeface="Verdana" panose="020B0604030504040204" pitchFamily="34" charset="0"/>
              </a:rPr>
              <a:t>Verİlere </a:t>
            </a:r>
            <a:r>
              <a:rPr lang="tr" b="1" i="0" u="none" baseline="0" dirty="0">
                <a:latin typeface="Verdana" panose="020B0604030504040204" pitchFamily="34" charset="0"/>
                <a:ea typeface="Verdana" panose="020B0604030504040204" pitchFamily="34" charset="0"/>
              </a:rPr>
              <a:t>Müdahale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tr" b="0" i="0" u="none" baseline="0" dirty="0">
                <a:latin typeface="Verdana" panose="020B0604030504040204" pitchFamily="34" charset="0"/>
                <a:ea typeface="Verdana" panose="020B0604030504040204" pitchFamily="34" charset="0"/>
              </a:rPr>
              <a:t>Budapeşte Sözleşmesinin </a:t>
            </a:r>
            <a:r>
              <a:rPr lang="tr" dirty="0">
                <a:latin typeface="Verdana" panose="020B0604030504040204" pitchFamily="34" charset="0"/>
                <a:ea typeface="Verdana" panose="020B0604030504040204" pitchFamily="34" charset="0"/>
              </a:rPr>
              <a:t>Maddi Hukuk </a:t>
            </a:r>
            <a:r>
              <a:rPr lang="tr" b="0" i="0" u="none" baseline="0" dirty="0">
                <a:latin typeface="Verdana" panose="020B0604030504040204" pitchFamily="34" charset="0"/>
                <a:ea typeface="Verdana" panose="020B0604030504040204" pitchFamily="34" charset="0"/>
              </a:rPr>
              <a:t>Hükümleri (Kısım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4</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32</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614277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Verilere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endParaRPr lang="tr" altLang="sr-Latn-RS" b="1" i="1" dirty="0">
              <a:cs typeface="Times New Roman" panose="02020603050405020304" pitchFamily="18" charset="0"/>
            </a:endParaRP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Verilere Müdahale</a:t>
            </a:r>
          </a:p>
          <a:p>
            <a:pPr algn="ctr" rtl="0" eaLnBrk="1" hangingPunct="1">
              <a:lnSpc>
                <a:spcPct val="80000"/>
              </a:lnSpc>
              <a:buFont typeface="Arial" panose="020B0604020202020204" pitchFamily="34" charset="0"/>
              <a:buNone/>
            </a:pPr>
            <a:r>
              <a:rPr lang="tr" b="1" i="1" u="none" baseline="0">
                <a:cs typeface="Times New Roman" panose="02020603050405020304" pitchFamily="18" charset="0"/>
              </a:rPr>
              <a:t>(Madde 4 - Budapeşte Sözleşmesi)</a:t>
            </a:r>
            <a:endParaRPr lang="tr" altLang="sr-Latn-RS" dirty="0">
              <a:cs typeface="Times New Roman" panose="02020603050405020304" pitchFamily="18" charset="0"/>
            </a:endParaRPr>
          </a:p>
          <a:p>
            <a:pPr algn="l" rtl="0" eaLnBrk="1" hangingPunct="1">
              <a:lnSpc>
                <a:spcPct val="80000"/>
              </a:lnSpc>
              <a:buFont typeface="Arial" pitchFamily="34" charset="0"/>
              <a:buNone/>
            </a:pPr>
            <a:endParaRPr lang="tr" altLang="sr-Latn-RS"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Bilgisayar verilerinin zarar görmesi, silinmesi, bozulması, değiştirilmesi veya bastırılması</a:t>
            </a:r>
          </a:p>
          <a:p>
            <a:pPr algn="ctr" rtl="0" eaLnBrk="1" hangingPunct="1">
              <a:lnSpc>
                <a:spcPct val="80000"/>
              </a:lnSpc>
            </a:pPr>
            <a:endParaRPr lang="tr" altLang="sr-Latn-RS" i="1" dirty="0">
              <a:cs typeface="Times New Roman" panose="02020603050405020304" pitchFamily="18" charset="0"/>
            </a:endParaRPr>
          </a:p>
          <a:p>
            <a:pPr algn="ctr" rtl="0" eaLnBrk="1" hangingPunct="1">
              <a:lnSpc>
                <a:spcPct val="80000"/>
              </a:lnSpc>
            </a:pPr>
            <a:r>
              <a:rPr lang="tr" b="0" i="1" u="none" baseline="0">
                <a:cs typeface="Times New Roman" panose="02020603050405020304" pitchFamily="18" charset="0"/>
              </a:rPr>
              <a:t>Kasıtlı ve yetkisiz</a:t>
            </a:r>
          </a:p>
          <a:p>
            <a:pPr algn="ctr" rtl="0" eaLnBrk="1" hangingPunct="1">
              <a:lnSpc>
                <a:spcPct val="80000"/>
              </a:lnSpc>
              <a:buFont typeface="Arial" pitchFamily="34" charset="0"/>
              <a:buNone/>
            </a:pPr>
            <a:endParaRPr lang="tr" altLang="sr-Latn-RS" dirty="0">
              <a:cs typeface="Times New Roman" panose="02020603050405020304" pitchFamily="18" charset="0"/>
            </a:endParaRPr>
          </a:p>
          <a:p>
            <a:pPr algn="ctr" rtl="0" eaLnBrk="1" hangingPunct="1">
              <a:lnSpc>
                <a:spcPct val="80000"/>
              </a:lnSpc>
              <a:buFont typeface="Arial" pitchFamily="34" charset="0"/>
              <a:buNone/>
            </a:pPr>
            <a:endParaRPr lang="tr" altLang="sr-Latn-RS" dirty="0">
              <a:cs typeface="Times New Roman" panose="02020603050405020304" pitchFamily="18" charset="0"/>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33</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279645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3C2CCA1C-AFDF-4D45-B3BE-3848552ACB7E}"/>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E1B95D4-AF2A-4C61-9569-48CFEE98DA35}"/>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Örnek</a:t>
            </a:r>
            <a:endParaRPr lang="tr" sz="2000" b="1" dirty="0">
              <a:solidFill>
                <a:schemeClr val="bg1"/>
              </a:solidFill>
              <a:latin typeface="+mj-lt"/>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D3E128FF-980E-44C2-9171-A80C5BF64338}"/>
              </a:ext>
            </a:extLst>
          </p:cNvPr>
          <p:cNvPicPr>
            <a:picLocks noChangeAspect="1"/>
          </p:cNvPicPr>
          <p:nvPr/>
        </p:nvPicPr>
        <p:blipFill>
          <a:blip r:embed="rId4" cstate="print"/>
          <a:stretch>
            <a:fillRect/>
          </a:stretch>
        </p:blipFill>
        <p:spPr>
          <a:xfrm>
            <a:off x="0" y="1227475"/>
            <a:ext cx="9144000" cy="5360649"/>
          </a:xfrm>
          <a:prstGeom prst="rect">
            <a:avLst/>
          </a:prstGeom>
        </p:spPr>
      </p:pic>
      <p:sp>
        <p:nvSpPr>
          <p:cNvPr id="6" name="Rectangle 5">
            <a:extLst>
              <a:ext uri="{FF2B5EF4-FFF2-40B4-BE49-F238E27FC236}">
                <a16:creationId xmlns:a16="http://schemas.microsoft.com/office/drawing/2014/main" id="{E2C146D2-C5C5-41C0-BA9A-1B8F52B93F6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4" name="Rectangle 11">
            <a:extLst>
              <a:ext uri="{FF2B5EF4-FFF2-40B4-BE49-F238E27FC236}">
                <a16:creationId xmlns:a16="http://schemas.microsoft.com/office/drawing/2014/main" id="{026D146A-B74D-48C2-B097-45B871BEA96A}"/>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34</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2298801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Verilere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4" name="Picture 4" descr="http://joymachine.typepad.com/.a/6a00d83451bf9f69e201bb07b6728f970d-pi">
            <a:extLst>
              <a:ext uri="{FF2B5EF4-FFF2-40B4-BE49-F238E27FC236}">
                <a16:creationId xmlns:a16="http://schemas.microsoft.com/office/drawing/2014/main" id="{B6592FDB-CB67-4733-A70E-85F58BAC15B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35</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42421780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("zarar verme, bozma")</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462213"/>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Zarar verme ve bozma örtüşen eylemlerdir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Veri ve programların bütünlüğünün veya bilgi içeriğinin olumsuz şekilde değiştirilmesini ifade ederler</a:t>
            </a: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solidFill>
                  <a:prstClr val="black"/>
                </a:solidFill>
                <a:effectLst/>
                <a:uLnTx/>
                <a:uFillTx/>
                <a:latin typeface="+mj-lt"/>
                <a:ea typeface="ＭＳ Ｐゴシック" pitchFamily="34" charset="-128"/>
                <a:cs typeface="+mn-cs"/>
              </a:rPr>
              <a:t>1) Taraflardan her biri, kasıtlı ve yetkisiz olarak bilgisayar verilerine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zarar verilmesi</a:t>
            </a:r>
            <a:r>
              <a:rPr kumimoji="0" lang="tr" sz="1800" b="0" i="0" u="none" strike="noStrike" kern="1200" cap="none" spc="0" normalizeH="0" baseline="0">
                <a:ln>
                  <a:noFill/>
                </a:ln>
                <a:solidFill>
                  <a:prstClr val="black"/>
                </a:solidFill>
                <a:effectLst/>
                <a:uLnTx/>
                <a:uFillTx/>
                <a:latin typeface="+mj-lt"/>
                <a:ea typeface="ＭＳ Ｐゴシック" pitchFamily="34" charset="-128"/>
                <a:cs typeface="+mn-cs"/>
              </a:rPr>
              <a:t>, bunların silinmesi,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bozulması</a:t>
            </a:r>
            <a:r>
              <a:rPr kumimoji="0" lang="tr" sz="1800" b="0" i="0" u="none" strike="noStrike" kern="1200" cap="none" spc="0" normalizeH="0" baseline="0">
                <a:ln>
                  <a:noFill/>
                </a:ln>
                <a:solidFill>
                  <a:prstClr val="black"/>
                </a:solidFill>
                <a:effectLst/>
                <a:uLnTx/>
                <a:uFillTx/>
                <a:latin typeface="+mj-lt"/>
                <a:ea typeface="ＭＳ Ｐゴシック" pitchFamily="34" charset="-128"/>
                <a:cs typeface="+mn-cs"/>
              </a:rPr>
              <a:t>, değiştirilmesi veya bastırılmasını kendi iç hukukunda ceza gerektiren bir suç olarak belirlemek için gerekli olabilecek yasama önlemlerini ve diğer önlemleri alacaktır.</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solidFill>
                  <a:prstClr val="black"/>
                </a:solidFill>
                <a:effectLst/>
                <a:uLnTx/>
                <a:uFillTx/>
                <a:latin typeface="+mj-lt"/>
                <a:ea typeface="ＭＳ Ｐゴシック" pitchFamily="34" charset="-128"/>
                <a:cs typeface="+mn-cs"/>
              </a:rPr>
              <a:t>2) Bir Taraf, 1. paragrafta açıklanan fiillerin suç sayılması için ciddi zararla sonuçlanmasını şart koşma hakkını saklı tutar.</a:t>
            </a:r>
            <a:endParaRPr kumimoji="0" lang="tr" sz="18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36</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41953428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("silme")</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Verilerin silinmesi maddi bir şeyin yok edilmesine eş değerdir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Silme eylemi, verilerin yok edilmesine veya tanınmaz hale getirilmesine neden olur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1) Taraflardan her biri, kasıtlı ve yetkisiz olarak bilgisayar verilerine zarar verilmesi, bunların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silinmesi</a:t>
            </a:r>
            <a:r>
              <a:rPr kumimoji="0" lang="tr" sz="1800" b="0" i="0" u="none" strike="noStrike" kern="1200" cap="none" spc="0" normalizeH="0" baseline="0">
                <a:ln>
                  <a:noFill/>
                </a:ln>
                <a:effectLst/>
                <a:uLnTx/>
                <a:uFillTx/>
                <a:latin typeface="+mj-lt"/>
                <a:ea typeface="ＭＳ Ｐゴシック" pitchFamily="34" charset="-128"/>
                <a:cs typeface="+mn-cs"/>
              </a:rPr>
              <a:t>,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2) Bir Taraf, 1. paragrafta açıklanan fiillerin suç sayılması için ciddi zararla sonuçlanmasını şart koşma hakkını saklı tutar.</a:t>
            </a:r>
            <a:endParaRPr kumimoji="0" lang="tr"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37</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1123997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3" name="TextBox 7">
            <a:extLst>
              <a:ext uri="{FF2B5EF4-FFF2-40B4-BE49-F238E27FC236}">
                <a16:creationId xmlns:a16="http://schemas.microsoft.com/office/drawing/2014/main" id="{D876ED17-771B-4B20-9BB8-ECDB54FC7B12}"/>
              </a:ext>
            </a:extLst>
          </p:cNvPr>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("değiştirme")</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Değiştirme, mevcut verilerde değişiklik yapılmasıdır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Virüsler ve Truva atları gibi kötü amaçlı kodların sisteme girerek verileri değiştirmesini içerir</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1) Taraflardan her biri, kasıtlı ve yetkisiz olarak bilgisayar verilerine zarar verilmesi, bunların silinmesi, bozulması,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değiştirilmesi</a:t>
            </a:r>
            <a:r>
              <a:rPr kumimoji="0" lang="tr" sz="1800" b="0" i="0" u="none" strike="noStrike" kern="1200" cap="none" spc="0" normalizeH="0" baseline="0">
                <a:ln>
                  <a:noFill/>
                </a:ln>
                <a:effectLst/>
                <a:uLnTx/>
                <a:uFillTx/>
                <a:latin typeface="+mj-lt"/>
                <a:ea typeface="ＭＳ Ｐゴシック" pitchFamily="34" charset="-128"/>
                <a:cs typeface="+mn-cs"/>
              </a:rPr>
              <a:t>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2) Bir Taraf, 1. paragrafta açıklanan fiillerin suç sayılması için ciddi zararla sonuçlanmasını şart koşma hakkını saklı tutar.</a:t>
            </a:r>
            <a:endParaRPr kumimoji="0" lang="tr"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38</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887049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a:extLst>
              <a:ext uri="{FF2B5EF4-FFF2-40B4-BE49-F238E27FC236}">
                <a16:creationId xmlns:a16="http://schemas.microsoft.com/office/drawing/2014/main" id="{158708DA-3AE8-473A-B408-9AA95893C4A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("bastırma")</a:t>
            </a:r>
            <a:endParaRPr lang="tr"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816429"/>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Bastırma, verilerin depolandığı bilgisayar veya depolama ortamına erişim sahibi olan kişi için verilerin kullanılabilirliğini engelleyen veya sonlandıran herhangi bir eylemdir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tr"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r>
              <a:rPr kumimoji="0" lang="tr" sz="2200" b="0" i="0" u="none" strike="noStrike" kern="1200" cap="none" spc="0" normalizeH="0" baseline="0">
                <a:ln>
                  <a:noFill/>
                </a:ln>
                <a:solidFill>
                  <a:prstClr val="black"/>
                </a:solidFill>
                <a:effectLst/>
                <a:uLnTx/>
                <a:uFillTx/>
                <a:latin typeface="+mj-lt"/>
                <a:ea typeface="ＭＳ Ｐゴシック" pitchFamily="34" charset="-128"/>
                <a:cs typeface="+mn-cs"/>
              </a:rPr>
              <a:t>Verilerin bastırılması, verilerin içeriğini değil, kullanılabilirliğini etkiler</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1) Taraflardan her biri, kasıtlı ve yetkisiz olarak bilgisayar verilerine zarar verilmesi, bunların silinmesi, bozulması, değiştirilmesi veya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bastırılmasını</a:t>
            </a:r>
            <a:r>
              <a:rPr kumimoji="0" lang="tr" sz="1800" b="0" i="0" u="none" strike="noStrike" kern="1200" cap="none" spc="0" normalizeH="0" baseline="0">
                <a:ln>
                  <a:noFill/>
                </a:ln>
                <a:effectLst/>
                <a:uLnTx/>
                <a:uFillTx/>
                <a:latin typeface="+mj-lt"/>
                <a:ea typeface="ＭＳ Ｐゴシック" pitchFamily="34" charset="-128"/>
                <a:cs typeface="+mn-cs"/>
              </a:rPr>
              <a:t>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2) Bir Taraf, 1. paragrafta açıklanan fiillerin suç sayılması için ciddi zararla sonuçlanmasını şart koşma hakkını saklı tutar.</a:t>
            </a:r>
            <a:endParaRPr kumimoji="0" lang="tr"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39</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834151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charset="0"/>
                <a:cs typeface="Verdana" charset="0"/>
              </a:rPr>
              <a:t>Oturum hedefleri</a:t>
            </a:r>
            <a:endParaRPr lang="tr" sz="2000" b="1"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85000" lnSpcReduction="20000"/>
          </a:bodyPr>
          <a:lstStyle/>
          <a:p>
            <a:pPr marL="0" indent="0" algn="just" rtl="0">
              <a:buNone/>
            </a:pPr>
            <a:r>
              <a:rPr lang="tr" b="0" i="0" u="none" baseline="0" dirty="0">
                <a:latin typeface="Verdana" panose="020B0604030504040204" pitchFamily="34" charset="0"/>
                <a:ea typeface="Verdana" panose="020B0604030504040204" pitchFamily="34" charset="0"/>
              </a:rPr>
              <a:t>Bu oturumun sonunda </a:t>
            </a:r>
            <a:r>
              <a:rPr lang="tr" b="0" i="0" u="none" baseline="0" dirty="0" smtClean="0">
                <a:latin typeface="Verdana" panose="020B0604030504040204" pitchFamily="34" charset="0"/>
                <a:ea typeface="Verdana" panose="020B0604030504040204" pitchFamily="34" charset="0"/>
              </a:rPr>
              <a:t>katılımcılar:</a:t>
            </a:r>
            <a:endParaRPr lang="tr" b="0" i="0" u="none" baseline="0" dirty="0">
              <a:latin typeface="Verdana" panose="020B0604030504040204" pitchFamily="34" charset="0"/>
              <a:ea typeface="Verdana" panose="020B0604030504040204" pitchFamily="34" charset="0"/>
            </a:endParaRPr>
          </a:p>
          <a:p>
            <a:pPr algn="just" rtl="0"/>
            <a:r>
              <a:rPr lang="tr" sz="2800" b="0" i="0" u="none" baseline="0" dirty="0">
                <a:latin typeface="Verdana" panose="020B0604030504040204" pitchFamily="34" charset="0"/>
                <a:ea typeface="Verdana" panose="020B0604030504040204" pitchFamily="34" charset="0"/>
              </a:rPr>
              <a:t>Aşağıdaki gibi temel terimlerin anlamını öğrenmiş olacaklar:</a:t>
            </a:r>
          </a:p>
          <a:p>
            <a:pPr lvl="1" algn="just" rtl="0"/>
            <a:r>
              <a:rPr lang="tr" sz="2400" b="0" i="0" u="none" baseline="0" dirty="0">
                <a:latin typeface="Verdana" panose="020B0604030504040204" pitchFamily="34" charset="0"/>
                <a:ea typeface="Verdana" panose="020B0604030504040204" pitchFamily="34" charset="0"/>
              </a:rPr>
              <a:t>bilgisayar verisi</a:t>
            </a:r>
          </a:p>
          <a:p>
            <a:pPr lvl="1" algn="just" rtl="0"/>
            <a:r>
              <a:rPr lang="tr" sz="2400" b="0" i="0" u="none" baseline="0" dirty="0">
                <a:latin typeface="Verdana" panose="020B0604030504040204" pitchFamily="34" charset="0"/>
                <a:ea typeface="Verdana" panose="020B0604030504040204" pitchFamily="34" charset="0"/>
              </a:rPr>
              <a:t>bilgisayar sistemi</a:t>
            </a:r>
          </a:p>
          <a:p>
            <a:pPr lvl="1" algn="just" rtl="0"/>
            <a:r>
              <a:rPr lang="tr" sz="2400" b="0" i="0" u="none" baseline="0" dirty="0">
                <a:latin typeface="Verdana" panose="020B0604030504040204" pitchFamily="34" charset="0"/>
                <a:ea typeface="Verdana" panose="020B0604030504040204" pitchFamily="34" charset="0"/>
              </a:rPr>
              <a:t>trafik verileri </a:t>
            </a:r>
          </a:p>
          <a:p>
            <a:pPr lvl="1" algn="just" rtl="0"/>
            <a:r>
              <a:rPr lang="tr" sz="2400" b="0" i="0" u="none" baseline="0" dirty="0">
                <a:latin typeface="Verdana" panose="020B0604030504040204" pitchFamily="34" charset="0"/>
                <a:ea typeface="Verdana" panose="020B0604030504040204" pitchFamily="34" charset="0"/>
              </a:rPr>
              <a:t>servis sağlayıcısı</a:t>
            </a:r>
          </a:p>
          <a:p>
            <a:pPr algn="just" rtl="0"/>
            <a:r>
              <a:rPr lang="tr" sz="2800" b="0" i="0" u="none" baseline="0" dirty="0">
                <a:latin typeface="Verdana" panose="020B0604030504040204" pitchFamily="34" charset="0"/>
                <a:ea typeface="Verdana" panose="020B0604030504040204" pitchFamily="34" charset="0"/>
              </a:rPr>
              <a:t>Aşağıda belirtilen suçları teşkil eden unsurları belirleyebileceklerdir:</a:t>
            </a:r>
          </a:p>
          <a:p>
            <a:pPr lvl="1" algn="just" rtl="0"/>
            <a:r>
              <a:rPr lang="tr" b="0" i="0" u="none" baseline="0" dirty="0">
                <a:latin typeface="Verdana" panose="020B0604030504040204" pitchFamily="34" charset="0"/>
                <a:ea typeface="Verdana" panose="020B0604030504040204" pitchFamily="34" charset="0"/>
              </a:rPr>
              <a:t>Yasa dışı erişim</a:t>
            </a:r>
          </a:p>
          <a:p>
            <a:pPr lvl="1" algn="just" rtl="0"/>
            <a:r>
              <a:rPr lang="tr" b="0" i="0" u="none" baseline="0" dirty="0">
                <a:latin typeface="Verdana" panose="020B0604030504040204" pitchFamily="34" charset="0"/>
                <a:ea typeface="Verdana" panose="020B0604030504040204" pitchFamily="34" charset="0"/>
              </a:rPr>
              <a:t>Yasa dışı olarak ele geçirme</a:t>
            </a:r>
          </a:p>
          <a:p>
            <a:pPr lvl="1" algn="just" rtl="0"/>
            <a:r>
              <a:rPr lang="tr" b="0" i="0" u="none" baseline="0" dirty="0">
                <a:latin typeface="Verdana" panose="020B0604030504040204" pitchFamily="34" charset="0"/>
                <a:ea typeface="Verdana" panose="020B0604030504040204" pitchFamily="34" charset="0"/>
              </a:rPr>
              <a:t>Verilere müdahale </a:t>
            </a:r>
          </a:p>
          <a:p>
            <a:pPr lvl="1" algn="just" rtl="0"/>
            <a:r>
              <a:rPr lang="tr" b="0" i="0" u="none" baseline="0" dirty="0">
                <a:latin typeface="Verdana" panose="020B0604030504040204" pitchFamily="34" charset="0"/>
                <a:ea typeface="Verdana" panose="020B0604030504040204" pitchFamily="34" charset="0"/>
              </a:rPr>
              <a:t>Sistemlere müdahale </a:t>
            </a:r>
          </a:p>
          <a:p>
            <a:pPr lvl="1" algn="just" rtl="0"/>
            <a:r>
              <a:rPr lang="tr" b="0" i="0" u="none" baseline="0" dirty="0">
                <a:latin typeface="Verdana" panose="020B0604030504040204" pitchFamily="34" charset="0"/>
                <a:ea typeface="Verdana" panose="020B0604030504040204" pitchFamily="34" charset="0"/>
              </a:rPr>
              <a:t>Cihazların kötüye kullanımı </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971600" y="-27384"/>
            <a:ext cx="8064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("yetkisiz")</a:t>
            </a:r>
            <a:endParaRPr lang="tr"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62924"/>
          </a:xfrm>
          <a:prstGeom prst="rect">
            <a:avLst/>
          </a:prstGeom>
        </p:spPr>
        <p:txBody>
          <a:bodyPr wrap="square">
            <a:spAutoFit/>
          </a:bodyPr>
          <a:lstStyle/>
          <a:p>
            <a:pPr marL="342900" indent="-342900" algn="just" rtl="0">
              <a:buFont typeface="Wingdings" pitchFamily="2" charset="2"/>
              <a:buChar char="ü"/>
            </a:pPr>
            <a:r>
              <a:rPr lang="tr" sz="1700" b="0" i="0" u="none" baseline="0">
                <a:latin typeface="+mj-lt"/>
              </a:rPr>
              <a:t>Verilere yetkili müdahale örnekleri:</a:t>
            </a:r>
          </a:p>
          <a:p>
            <a:pPr marL="800100" lvl="1" indent="-342900" algn="just" rtl="0">
              <a:buFont typeface="Wingdings" pitchFamily="2" charset="2"/>
              <a:buChar char="ü"/>
            </a:pPr>
            <a:r>
              <a:rPr lang="tr" sz="1700" b="0" i="0" u="none" baseline="0">
                <a:latin typeface="+mj-lt"/>
              </a:rPr>
              <a:t>Ağların tasarımında bulunan faaliyetler veya yaygın işletme veya ticaret uygulamaları </a:t>
            </a:r>
          </a:p>
          <a:p>
            <a:pPr marL="800100" lvl="1" indent="-342900" algn="just" rtl="0">
              <a:buFont typeface="Wingdings" pitchFamily="2" charset="2"/>
              <a:buChar char="ü"/>
            </a:pPr>
            <a:r>
              <a:rPr lang="tr" sz="1700" b="0" i="0" u="none" baseline="0">
                <a:latin typeface="+mj-lt"/>
              </a:rPr>
              <a:t>Sahibi veya kullanıcısı tarafından yetki verilerek bilgisayarın güvenlik sisteminin test edilmesi veya korunması </a:t>
            </a:r>
          </a:p>
          <a:p>
            <a:pPr marL="800100" lvl="1" indent="-342900" algn="just" rtl="0">
              <a:buFont typeface="Wingdings" pitchFamily="2" charset="2"/>
              <a:buChar char="ü"/>
            </a:pPr>
            <a:r>
              <a:rPr lang="tr" sz="1700" b="0" i="0" u="none" baseline="0">
                <a:latin typeface="+mj-lt"/>
              </a:rPr>
              <a:t>Yeni yazılımın yüklenmesi sırasında bilgisayarın işletim sisteminin yeniden yapılandırılması </a:t>
            </a:r>
          </a:p>
          <a:p>
            <a:pPr marL="800100" lvl="1" indent="-342900" algn="just" rtl="0">
              <a:buFont typeface="Wingdings" pitchFamily="2" charset="2"/>
              <a:buChar char="ü"/>
            </a:pPr>
            <a:r>
              <a:rPr lang="tr" sz="1700" b="0" i="0" u="none" baseline="0">
                <a:latin typeface="+mj-lt"/>
              </a:rPr>
              <a:t>Anonim iletişimi kolaylaştırmak amacıyla trafik verilerinin değiştirilmesi (örneğin anonim yeniden posta gönderen sistemler) </a:t>
            </a:r>
          </a:p>
          <a:p>
            <a:pPr marL="800100" lvl="1" indent="-342900" algn="just" rtl="0">
              <a:buFont typeface="Wingdings" pitchFamily="2" charset="2"/>
              <a:buChar char="ü"/>
            </a:pPr>
            <a:r>
              <a:rPr lang="tr" sz="1700" b="0" i="0" u="none" baseline="0">
                <a:latin typeface="+mj-lt"/>
              </a:rPr>
              <a:t>Güvenli iletişim amacıyla verilerin değiştirilmesi (örneğin şifreleme)</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1) Taraflardan her biri, kasıtlı ve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yetkisiz</a:t>
            </a:r>
            <a:r>
              <a:rPr kumimoji="0" lang="tr" sz="1800" b="0" i="0" u="none" strike="noStrike" kern="1200" cap="none" spc="0" normalizeH="0" baseline="0">
                <a:ln>
                  <a:noFill/>
                </a:ln>
                <a:effectLst/>
                <a:uLnTx/>
                <a:uFillTx/>
                <a:latin typeface="+mj-lt"/>
                <a:ea typeface="ＭＳ Ｐゴシック" pitchFamily="34" charset="-128"/>
                <a:cs typeface="+mn-cs"/>
              </a:rPr>
              <a:t> olarak bilgisayar verilerine zarar verilmesi, bunların silinmesi,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2) Bir Taraf, 1. paragrafta açıklanan fiillerin suç sayılması için ciddi zararla sonuçlanmasını şart koşma hakkını saklı tutar.</a:t>
            </a:r>
            <a:endParaRPr kumimoji="0" lang="tr"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40</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997381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Verilere müdahale ("ciddi zarar")</a:t>
            </a:r>
            <a:endParaRPr lang="tr"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493538"/>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Taraflar, verilere müdahale suçunu ciddi zarara yol açan eylemlerle sınırlandırabilir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Ciddi zararın tanımı ulusal mevzuatta verilmelidir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Fiilden kaynaklanan maddi zararın miktarına göre sınırlandırılabilir</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801314"/>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1) Taraflardan her biri, kasıtlı ve yetkisiz olarak bilgisayar verilerine zarar verilmesi, bunların silinmesi, bozulması, değiştirilmesi veya bastırılmasını kendi iç hukukunda ceza gerektiren bir suç olarak belirlemek için gerekli olabilecek yasama önlemlerini ve diğer önlemleri alacaktır.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endParaRPr kumimoji="0" lang="tr" sz="1800" i="0" u="none" strike="noStrike" kern="1200" cap="none" spc="0" normalizeH="0" baseline="0" noProof="0" dirty="0">
              <a:ln>
                <a:noFill/>
              </a:ln>
              <a:effectLst/>
              <a:uLnTx/>
              <a:uFillTx/>
              <a:latin typeface="+mj-lt"/>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Ø"/>
              <a:tabLst/>
              <a:defRPr/>
            </a:pPr>
            <a:r>
              <a:rPr kumimoji="0" lang="tr" sz="1800" b="0" i="0" u="none" strike="noStrike" kern="1200" cap="none" spc="0" normalizeH="0" baseline="0">
                <a:ln>
                  <a:noFill/>
                </a:ln>
                <a:effectLst/>
                <a:uLnTx/>
                <a:uFillTx/>
                <a:latin typeface="+mj-lt"/>
                <a:ea typeface="ＭＳ Ｐゴシック" pitchFamily="34" charset="-128"/>
                <a:cs typeface="+mn-cs"/>
              </a:rPr>
              <a:t>2) Bir Taraf, 1. paragrafta açıklanan fiillerin suç sayılması için </a:t>
            </a:r>
            <a:r>
              <a:rPr kumimoji="0" lang="tr" sz="1800" b="1" i="0" u="none" strike="noStrike" kern="1200" cap="none" spc="0" normalizeH="0" baseline="0">
                <a:ln>
                  <a:noFill/>
                </a:ln>
                <a:solidFill>
                  <a:srgbClr val="FF0000"/>
                </a:solidFill>
                <a:effectLst/>
                <a:uLnTx/>
                <a:uFillTx/>
                <a:latin typeface="+mj-lt"/>
                <a:ea typeface="ＭＳ Ｐゴシック" pitchFamily="34" charset="-128"/>
                <a:cs typeface="+mn-cs"/>
              </a:rPr>
              <a:t>ciddi zararla</a:t>
            </a:r>
            <a:r>
              <a:rPr kumimoji="0" lang="tr" sz="1800" b="0" i="0" u="none" strike="noStrike" kern="1200" cap="none" spc="0" normalizeH="0" baseline="0">
                <a:ln>
                  <a:noFill/>
                </a:ln>
                <a:effectLst/>
                <a:uLnTx/>
                <a:uFillTx/>
                <a:latin typeface="+mj-lt"/>
                <a:ea typeface="ＭＳ Ｐゴシック" pitchFamily="34" charset="-128"/>
                <a:cs typeface="+mn-cs"/>
              </a:rPr>
              <a:t> sonuçlanmasını şart koşma hakkını saklı tutar.</a:t>
            </a:r>
            <a:endParaRPr kumimoji="0" lang="tr" sz="1800" i="0" u="none" strike="noStrike" kern="1200" cap="none" spc="0" normalizeH="0" baseline="0" noProof="0" dirty="0">
              <a:ln>
                <a:noFill/>
              </a:ln>
              <a:effectLst/>
              <a:uLnTx/>
              <a:uFillTx/>
              <a:latin typeface="+mj-lt"/>
              <a:ea typeface="ＭＳ Ｐゴシック" pitchFamily="34" charset="-128"/>
              <a:cs typeface="+mn-cs"/>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41</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685767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Verdana" panose="020B0604030504040204" pitchFamily="34" charset="0"/>
                <a:ea typeface="Verdana" panose="020B0604030504040204" pitchFamily="34" charset="0"/>
              </a:rPr>
              <a:t>Sİstemlere </a:t>
            </a:r>
            <a:r>
              <a:rPr lang="tr" b="1" i="0" u="none" baseline="0" dirty="0">
                <a:latin typeface="Verdana" panose="020B0604030504040204" pitchFamily="34" charset="0"/>
                <a:ea typeface="Verdana" panose="020B0604030504040204" pitchFamily="34" charset="0"/>
              </a:rPr>
              <a:t>Müdahale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tr" b="0" i="0" u="none" baseline="0" dirty="0">
                <a:latin typeface="Verdana" panose="020B0604030504040204" pitchFamily="34" charset="0"/>
                <a:ea typeface="Verdana" panose="020B0604030504040204" pitchFamily="34" charset="0"/>
              </a:rPr>
              <a:t>Budapeşte Sözleşmesinin </a:t>
            </a:r>
            <a:r>
              <a:rPr lang="tr" dirty="0">
                <a:latin typeface="Verdana" panose="020B0604030504040204" pitchFamily="34" charset="0"/>
                <a:ea typeface="Verdana" panose="020B0604030504040204" pitchFamily="34" charset="0"/>
              </a:rPr>
              <a:t>Maddi Hukuk </a:t>
            </a:r>
            <a:r>
              <a:rPr lang="tr" b="0" i="0" u="none" baseline="0" dirty="0">
                <a:latin typeface="Verdana" panose="020B0604030504040204" pitchFamily="34" charset="0"/>
                <a:ea typeface="Verdana" panose="020B0604030504040204" pitchFamily="34" charset="0"/>
              </a:rPr>
              <a:t>Hükümleri (Kısım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5</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42</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323554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3" name="Rectangle 2">
            <a:extLst>
              <a:ext uri="{FF2B5EF4-FFF2-40B4-BE49-F238E27FC236}">
                <a16:creationId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lnSpc>
                <a:spcPct val="80000"/>
              </a:lnSpc>
              <a:buFont typeface="Arial" panose="020B0604020202020204" pitchFamily="34" charset="0"/>
              <a:buNone/>
            </a:pPr>
            <a:endParaRPr lang="tr" altLang="sr-Latn-RS" sz="2800" b="1" i="1" dirty="0">
              <a:cs typeface="Times New Roman" panose="02020603050405020304" pitchFamily="18" charset="0"/>
            </a:endParaRPr>
          </a:p>
          <a:p>
            <a:pPr algn="ctr" rtl="0" eaLnBrk="1" hangingPunct="1">
              <a:lnSpc>
                <a:spcPct val="80000"/>
              </a:lnSpc>
              <a:buFont typeface="Arial" panose="020B0604020202020204" pitchFamily="34" charset="0"/>
              <a:buNone/>
            </a:pPr>
            <a:r>
              <a:rPr lang="tr" sz="2800" b="1" i="1" u="none" baseline="0">
                <a:cs typeface="Times New Roman" panose="02020603050405020304" pitchFamily="18" charset="0"/>
              </a:rPr>
              <a:t>Sistemlere Müdahale</a:t>
            </a:r>
          </a:p>
          <a:p>
            <a:pPr algn="ctr" rtl="0" eaLnBrk="1" hangingPunct="1">
              <a:lnSpc>
                <a:spcPct val="80000"/>
              </a:lnSpc>
              <a:buFont typeface="Arial" panose="020B0604020202020204" pitchFamily="34" charset="0"/>
              <a:buNone/>
            </a:pPr>
            <a:r>
              <a:rPr lang="tr" sz="2800" b="1" i="1" u="none" baseline="0">
                <a:cs typeface="Times New Roman" panose="02020603050405020304" pitchFamily="18" charset="0"/>
              </a:rPr>
              <a:t>(Madde 5 - Budapeşte Sözleşmesi)</a:t>
            </a:r>
          </a:p>
          <a:p>
            <a:pPr algn="ctr" rtl="0" eaLnBrk="1" hangingPunct="1">
              <a:lnSpc>
                <a:spcPct val="80000"/>
              </a:lnSpc>
              <a:buFont typeface="Arial" panose="020B0604020202020204" pitchFamily="34" charset="0"/>
              <a:buNone/>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Bir bilgisayar sisteminin işleyişinin ciddi bir şekilde engellenmesi</a:t>
            </a:r>
          </a:p>
          <a:p>
            <a:pPr algn="ctr" rtl="0" eaLnBrk="1" hangingPunct="1">
              <a:lnSpc>
                <a:spcPct val="80000"/>
              </a:lnSpc>
              <a:buFont typeface="Arial" panose="020B0604020202020204" pitchFamily="34" charset="0"/>
              <a:buNone/>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Bilgisayar verileri girerek, verilere zarar vererek, verileri silerek, bozarak, değiştirerek veya bastırarak</a:t>
            </a:r>
          </a:p>
          <a:p>
            <a:pPr algn="ctr" rtl="0" eaLnBrk="1" hangingPunct="1">
              <a:lnSpc>
                <a:spcPct val="80000"/>
              </a:lnSpc>
            </a:pPr>
            <a:endParaRPr lang="tr" altLang="sr-Latn-RS" sz="2800" i="1" dirty="0">
              <a:cs typeface="Times New Roman" panose="02020603050405020304" pitchFamily="18" charset="0"/>
            </a:endParaRPr>
          </a:p>
          <a:p>
            <a:pPr algn="ctr" rtl="0" eaLnBrk="1" hangingPunct="1">
              <a:lnSpc>
                <a:spcPct val="80000"/>
              </a:lnSpc>
            </a:pPr>
            <a:r>
              <a:rPr lang="tr" sz="2800" b="0" i="1" u="none" baseline="0">
                <a:cs typeface="Times New Roman" panose="02020603050405020304" pitchFamily="18" charset="0"/>
              </a:rPr>
              <a:t>Kasıtlı ve yetkisiz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43</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3103017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4" name="Picture 3">
            <a:extLst>
              <a:ext uri="{FF2B5EF4-FFF2-40B4-BE49-F238E27FC236}">
                <a16:creationId xmlns:a16="http://schemas.microsoft.com/office/drawing/2014/main" id="{6115BFC6-7E24-43F3-8230-01C75A58E94C}"/>
              </a:ext>
            </a:extLst>
          </p:cNvPr>
          <p:cNvPicPr>
            <a:picLocks noChangeAspect="1"/>
          </p:cNvPicPr>
          <p:nvPr/>
        </p:nvPicPr>
        <p:blipFill>
          <a:blip r:embed="rId4" cstate="print"/>
          <a:stretch>
            <a:fillRect/>
          </a:stretch>
        </p:blipFill>
        <p:spPr>
          <a:xfrm>
            <a:off x="4355976" y="1025981"/>
            <a:ext cx="4780086" cy="5832019"/>
          </a:xfrm>
          <a:prstGeom prst="rect">
            <a:avLst/>
          </a:prstGeom>
        </p:spPr>
      </p:pic>
      <p:pic>
        <p:nvPicPr>
          <p:cNvPr id="2" name="Picture 1">
            <a:extLst>
              <a:ext uri="{FF2B5EF4-FFF2-40B4-BE49-F238E27FC236}">
                <a16:creationId xmlns:a16="http://schemas.microsoft.com/office/drawing/2014/main" id="{3F50C3F1-7205-4EFB-B3F0-7BAE05A35570}"/>
              </a:ext>
            </a:extLst>
          </p:cNvPr>
          <p:cNvPicPr>
            <a:picLocks noChangeAspect="1"/>
          </p:cNvPicPr>
          <p:nvPr/>
        </p:nvPicPr>
        <p:blipFill>
          <a:blip r:embed="rId5" cstate="print"/>
          <a:stretch>
            <a:fillRect/>
          </a:stretch>
        </p:blipFill>
        <p:spPr>
          <a:xfrm>
            <a:off x="0" y="1037908"/>
            <a:ext cx="4355976" cy="3681903"/>
          </a:xfrm>
          <a:prstGeom prst="rect">
            <a:avLst/>
          </a:prstGeom>
        </p:spPr>
      </p:pic>
      <p:pic>
        <p:nvPicPr>
          <p:cNvPr id="3" name="Picture 2">
            <a:extLst>
              <a:ext uri="{FF2B5EF4-FFF2-40B4-BE49-F238E27FC236}">
                <a16:creationId xmlns:a16="http://schemas.microsoft.com/office/drawing/2014/main" id="{19FC85D8-5229-4BBA-BDEE-43FAEB11E2D1}"/>
              </a:ext>
            </a:extLst>
          </p:cNvPr>
          <p:cNvPicPr>
            <a:picLocks noChangeAspect="1"/>
          </p:cNvPicPr>
          <p:nvPr/>
        </p:nvPicPr>
        <p:blipFill>
          <a:blip r:embed="rId6" cstate="print"/>
          <a:stretch>
            <a:fillRect/>
          </a:stretch>
        </p:blipFill>
        <p:spPr>
          <a:xfrm>
            <a:off x="7937" y="4733107"/>
            <a:ext cx="4348039" cy="2132017"/>
          </a:xfrm>
          <a:prstGeom prst="rect">
            <a:avLst/>
          </a:prstGeom>
        </p:spPr>
      </p:pic>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44</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436551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pic>
        <p:nvPicPr>
          <p:cNvPr id="2" name="Picture 1">
            <a:extLst>
              <a:ext uri="{FF2B5EF4-FFF2-40B4-BE49-F238E27FC236}">
                <a16:creationId xmlns:a16="http://schemas.microsoft.com/office/drawing/2014/main" id="{2BC34F0B-A53B-495F-84B0-CC6F98AD7378}"/>
              </a:ext>
            </a:extLst>
          </p:cNvPr>
          <p:cNvPicPr>
            <a:picLocks noChangeAspect="1"/>
          </p:cNvPicPr>
          <p:nvPr/>
        </p:nvPicPr>
        <p:blipFill>
          <a:blip r:embed="rId4" cstate="print"/>
          <a:stretch>
            <a:fillRect/>
          </a:stretch>
        </p:blipFill>
        <p:spPr>
          <a:xfrm>
            <a:off x="5386562" y="40306"/>
            <a:ext cx="3757437" cy="3388694"/>
          </a:xfrm>
          <a:prstGeom prst="rect">
            <a:avLst/>
          </a:prstGeom>
        </p:spPr>
      </p:pic>
      <p:pic>
        <p:nvPicPr>
          <p:cNvPr id="4" name="Picture 3">
            <a:extLst>
              <a:ext uri="{FF2B5EF4-FFF2-40B4-BE49-F238E27FC236}">
                <a16:creationId xmlns:a16="http://schemas.microsoft.com/office/drawing/2014/main" id="{8C9087AD-FD86-4082-9A0A-434796B1D7E4}"/>
              </a:ext>
            </a:extLst>
          </p:cNvPr>
          <p:cNvPicPr>
            <a:picLocks noChangeAspect="1"/>
          </p:cNvPicPr>
          <p:nvPr/>
        </p:nvPicPr>
        <p:blipFill>
          <a:blip r:embed="rId5" cstate="print"/>
          <a:stretch>
            <a:fillRect/>
          </a:stretch>
        </p:blipFill>
        <p:spPr>
          <a:xfrm>
            <a:off x="7937" y="1070294"/>
            <a:ext cx="5356151" cy="5517831"/>
          </a:xfrm>
          <a:prstGeom prst="rect">
            <a:avLst/>
          </a:prstGeom>
        </p:spPr>
      </p:pic>
      <p:pic>
        <p:nvPicPr>
          <p:cNvPr id="3" name="Content Placeholder 6">
            <a:extLst>
              <a:ext uri="{FF2B5EF4-FFF2-40B4-BE49-F238E27FC236}">
                <a16:creationId xmlns:a16="http://schemas.microsoft.com/office/drawing/2014/main" id="{DD4784CD-6C58-45CE-9D72-599FB8EC0846}"/>
              </a:ext>
            </a:extLst>
          </p:cNvPr>
          <p:cNvPicPr>
            <a:picLocks noChangeAspect="1"/>
          </p:cNvPicPr>
          <p:nvPr/>
        </p:nvPicPr>
        <p:blipFill>
          <a:blip r:embed="rId6" cstate="print"/>
          <a:stretch>
            <a:fillRect/>
          </a:stretch>
        </p:blipFill>
        <p:spPr>
          <a:xfrm>
            <a:off x="5386561" y="3307149"/>
            <a:ext cx="3779912" cy="3280976"/>
          </a:xfrm>
          <a:prstGeom prst="rect">
            <a:avLst/>
          </a:prstGeom>
        </p:spPr>
      </p:pic>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45</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9676144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8" name="Picture 7">
            <a:extLst>
              <a:ext uri="{FF2B5EF4-FFF2-40B4-BE49-F238E27FC236}">
                <a16:creationId xmlns:a16="http://schemas.microsoft.com/office/drawing/2014/main" id="{DBB24602-3597-469D-9B74-9CF60E29B55D}"/>
              </a:ext>
            </a:extLst>
          </p:cNvPr>
          <p:cNvPicPr>
            <a:picLocks noChangeAspect="1"/>
          </p:cNvPicPr>
          <p:nvPr/>
        </p:nvPicPr>
        <p:blipFill>
          <a:blip r:embed="rId4" cstate="print"/>
          <a:stretch>
            <a:fillRect/>
          </a:stretch>
        </p:blipFill>
        <p:spPr>
          <a:xfrm>
            <a:off x="0" y="1052736"/>
            <a:ext cx="7065784" cy="5400599"/>
          </a:xfrm>
          <a:prstGeom prst="rect">
            <a:avLst/>
          </a:prstGeom>
        </p:spPr>
      </p:pic>
      <p:sp>
        <p:nvSpPr>
          <p:cNvPr id="10" name="Frame 9">
            <a:extLst>
              <a:ext uri="{FF2B5EF4-FFF2-40B4-BE49-F238E27FC236}">
                <a16:creationId xmlns:a16="http://schemas.microsoft.com/office/drawing/2014/main" id="{812C14FE-BDB5-483A-9C76-66D662A39CFF}"/>
              </a:ext>
            </a:extLst>
          </p:cNvPr>
          <p:cNvSpPr/>
          <p:nvPr/>
        </p:nvSpPr>
        <p:spPr>
          <a:xfrm>
            <a:off x="2267744" y="2924944"/>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tr" dirty="0">
              <a:solidFill>
                <a:schemeClr val="tx1"/>
              </a:solidFill>
            </a:endParaRP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46</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51323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11">
            <a:extLst>
              <a:ext uri="{FF2B5EF4-FFF2-40B4-BE49-F238E27FC236}">
                <a16:creationId xmlns:a16="http://schemas.microsoft.com/office/drawing/2014/main" id="{BDEFA709-B688-457D-AB89-28DA5D84DE74}"/>
              </a:ext>
            </a:extLst>
          </p:cNvPr>
          <p:cNvPicPr>
            <a:picLocks noChangeAspect="1"/>
          </p:cNvPicPr>
          <p:nvPr/>
        </p:nvPicPr>
        <p:blipFill>
          <a:blip r:embed="rId4" cstate="print"/>
          <a:stretch>
            <a:fillRect/>
          </a:stretch>
        </p:blipFill>
        <p:spPr>
          <a:xfrm>
            <a:off x="15876" y="1149539"/>
            <a:ext cx="9136063" cy="5448111"/>
          </a:xfrm>
          <a:prstGeom prst="rect">
            <a:avLst/>
          </a:prstGeom>
        </p:spPr>
      </p:pic>
      <p:sp>
        <p:nvSpPr>
          <p:cNvPr id="14" name="Frame 13">
            <a:extLst>
              <a:ext uri="{FF2B5EF4-FFF2-40B4-BE49-F238E27FC236}">
                <a16:creationId xmlns:a16="http://schemas.microsoft.com/office/drawing/2014/main" id="{2395D5D8-6B58-4E2F-8135-E2E2CB461ACA}"/>
              </a:ext>
            </a:extLst>
          </p:cNvPr>
          <p:cNvSpPr/>
          <p:nvPr/>
        </p:nvSpPr>
        <p:spPr>
          <a:xfrm>
            <a:off x="3635896" y="3573016"/>
            <a:ext cx="1426746" cy="1440160"/>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tr">
              <a:solidFill>
                <a:schemeClr val="tx1"/>
              </a:solidFill>
            </a:endParaRPr>
          </a:p>
        </p:txBody>
      </p:sp>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47</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94895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a:extLst>
              <a:ext uri="{FF2B5EF4-FFF2-40B4-BE49-F238E27FC236}">
                <a16:creationId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Sistemlere müdahale </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2" descr="http://www.datasoft.ws/images/ddos-attacks1.png">
            <a:extLst>
              <a:ext uri="{FF2B5EF4-FFF2-40B4-BE49-F238E27FC236}">
                <a16:creationId xmlns:a16="http://schemas.microsoft.com/office/drawing/2014/main" id="{D7EC47FF-1FA7-4444-BDB3-DF0540098BC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9" name="Rectangle 11">
            <a:extLst>
              <a:ext uri="{FF2B5EF4-FFF2-40B4-BE49-F238E27FC236}">
                <a16:creationId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48</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4218421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21F34BFD-EC51-4EB5-BB9A-626230FEE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AF8D9AE9-C0A8-4CEB-844C-DCC245D2B370}"/>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Sistemlere müdahale </a:t>
            </a:r>
            <a:endParaRPr lang="tr" sz="2000" b="1" dirty="0">
              <a:solidFill>
                <a:schemeClr val="bg1"/>
              </a:solidFill>
              <a:latin typeface="+mj-lt"/>
              <a:ea typeface="Verdana" panose="020B0604030504040204" pitchFamily="34" charset="0"/>
              <a:cs typeface="Verdana" charset="0"/>
            </a:endParaRPr>
          </a:p>
        </p:txBody>
      </p:sp>
      <p:pic>
        <p:nvPicPr>
          <p:cNvPr id="3" name="Picture 2">
            <a:extLst>
              <a:ext uri="{FF2B5EF4-FFF2-40B4-BE49-F238E27FC236}">
                <a16:creationId xmlns:a16="http://schemas.microsoft.com/office/drawing/2014/main" id="{2692DCC4-AADE-4790-850E-CB187F8DD07E}"/>
              </a:ext>
            </a:extLst>
          </p:cNvPr>
          <p:cNvPicPr>
            <a:picLocks noChangeAspect="1"/>
          </p:cNvPicPr>
          <p:nvPr/>
        </p:nvPicPr>
        <p:blipFill>
          <a:blip r:embed="rId4" cstate="print"/>
          <a:stretch>
            <a:fillRect/>
          </a:stretch>
        </p:blipFill>
        <p:spPr>
          <a:xfrm>
            <a:off x="0" y="1052513"/>
            <a:ext cx="7380312" cy="2038523"/>
          </a:xfrm>
          <a:prstGeom prst="rect">
            <a:avLst/>
          </a:prstGeom>
        </p:spPr>
      </p:pic>
      <p:pic>
        <p:nvPicPr>
          <p:cNvPr id="5" name="Picture 4">
            <a:extLst>
              <a:ext uri="{FF2B5EF4-FFF2-40B4-BE49-F238E27FC236}">
                <a16:creationId xmlns:a16="http://schemas.microsoft.com/office/drawing/2014/main" id="{51944D80-7B17-4955-9772-49D4704315C7}"/>
              </a:ext>
            </a:extLst>
          </p:cNvPr>
          <p:cNvPicPr>
            <a:picLocks noChangeAspect="1"/>
          </p:cNvPicPr>
          <p:nvPr/>
        </p:nvPicPr>
        <p:blipFill>
          <a:blip r:embed="rId5" cstate="print"/>
          <a:stretch>
            <a:fillRect/>
          </a:stretch>
        </p:blipFill>
        <p:spPr>
          <a:xfrm>
            <a:off x="1943708" y="3135672"/>
            <a:ext cx="5256584" cy="3348970"/>
          </a:xfrm>
          <a:prstGeom prst="rect">
            <a:avLst/>
          </a:prstGeom>
        </p:spPr>
      </p:pic>
      <p:sp>
        <p:nvSpPr>
          <p:cNvPr id="6" name="Rectangle 5">
            <a:extLst>
              <a:ext uri="{FF2B5EF4-FFF2-40B4-BE49-F238E27FC236}">
                <a16:creationId xmlns:a16="http://schemas.microsoft.com/office/drawing/2014/main" id="{D9692EAF-0336-4F94-9521-89170FCABF3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4" name="Rectangle 11">
            <a:extLst>
              <a:ext uri="{FF2B5EF4-FFF2-40B4-BE49-F238E27FC236}">
                <a16:creationId xmlns:a16="http://schemas.microsoft.com/office/drawing/2014/main" id="{C10B0DDE-EEEE-4992-BDDE-7B46428DF9DE}"/>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49</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447126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Verdana" panose="020B0604030504040204" pitchFamily="34" charset="0"/>
                <a:ea typeface="Verdana" panose="020B0604030504040204" pitchFamily="34" charset="0"/>
              </a:rPr>
              <a:t>TanImlar </a:t>
            </a:r>
            <a:endParaRPr lang="tr" b="1" i="0" u="none" baseline="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pPr algn="l" rtl="0"/>
            <a:r>
              <a:rPr lang="tr" sz="1900" b="0" i="0" u="none" baseline="0" dirty="0">
                <a:latin typeface="Verdana" panose="020B0604030504040204" pitchFamily="34" charset="0"/>
                <a:ea typeface="Verdana" panose="020B0604030504040204" pitchFamily="34" charset="0"/>
              </a:rPr>
              <a:t>Budapeşte Sözleşmesinin </a:t>
            </a:r>
            <a:r>
              <a:rPr lang="tr" sz="1900" b="0" i="0" u="none" baseline="0" dirty="0" smtClean="0">
                <a:latin typeface="Verdana" panose="020B0604030504040204" pitchFamily="34" charset="0"/>
                <a:ea typeface="Verdana" panose="020B0604030504040204" pitchFamily="34" charset="0"/>
              </a:rPr>
              <a:t>Maddi Hukuk Hükümleri </a:t>
            </a:r>
            <a:r>
              <a:rPr lang="tr" sz="1900" b="0" i="0" u="none" baseline="0" dirty="0">
                <a:latin typeface="Verdana" panose="020B0604030504040204" pitchFamily="34" charset="0"/>
                <a:ea typeface="Verdana" panose="020B0604030504040204" pitchFamily="34" charset="0"/>
              </a:rPr>
              <a:t>(Kısım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1</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5</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Sistemlere müdahale </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262979"/>
          </a:xfrm>
          <a:prstGeom prst="rect">
            <a:avLst/>
          </a:prstGeom>
        </p:spPr>
        <p:txBody>
          <a:bodyPr wrap="square">
            <a:spAutoFit/>
          </a:bodyPr>
          <a:lstStyle/>
          <a:p>
            <a:pPr marL="342900" indent="-342900" algn="just" rtl="0">
              <a:buFont typeface="Wingdings" pitchFamily="2" charset="2"/>
              <a:buChar char="ü"/>
            </a:pPr>
            <a:r>
              <a:rPr lang="tr" sz="2100" b="0" i="0" u="none" baseline="0">
                <a:latin typeface="+mj-lt"/>
              </a:rPr>
              <a:t>"Ciddi" teriminin, belirli bir sisteme, sistem sahibinin veya operatörünün sistemi kullanma veya diğer sistemlerle iletişim kurma imkanları üzerinde önemli bir zararlı etkiye neden olacak biçim, boyut veya sıklıkta veri gönderilmesini kapsaması beklenir</a:t>
            </a:r>
          </a:p>
          <a:p>
            <a:pPr marL="342900" indent="-342900" algn="just" rtl="0">
              <a:buFont typeface="Wingdings" pitchFamily="2" charset="2"/>
              <a:buChar char="ü"/>
            </a:pPr>
            <a:endParaRPr lang="tr" sz="2100" dirty="0">
              <a:latin typeface="+mj-lt"/>
            </a:endParaRPr>
          </a:p>
          <a:p>
            <a:pPr marL="342900" indent="-342900" algn="just" rtl="0">
              <a:buFont typeface="Wingdings" pitchFamily="2" charset="2"/>
              <a:buChar char="ü"/>
            </a:pPr>
            <a:r>
              <a:rPr lang="tr" sz="2100" b="0" i="0" u="none" baseline="0">
                <a:latin typeface="+mj-lt"/>
              </a:rPr>
              <a:t>Özellikle nelerin ciddi engelleme olarak kabul edildiği ulusal mevzuatta tanımlanmalıdır</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3970318"/>
          </a:xfrm>
          <a:prstGeom prst="rect">
            <a:avLst/>
          </a:prstGeom>
        </p:spPr>
        <p:txBody>
          <a:bodyPr wrap="square">
            <a:spAutoFit/>
          </a:bodyPr>
          <a:lstStyle/>
          <a:p>
            <a:pPr marL="342900" indent="-342900" algn="just" rtl="0">
              <a:buFont typeface="Wingdings" pitchFamily="2" charset="2"/>
              <a:buChar char="Ø"/>
            </a:pPr>
            <a:r>
              <a:rPr lang="tr" b="0" i="0" u="none" baseline="0">
                <a:latin typeface="+mj-lt"/>
              </a:rPr>
              <a:t>Taraflardan her biri, veri girerek, verileri ileterek, verilere zarar vererek, verileri silerek, bozarak, değiştirerek veya bastırarak bir bilgisayar sisteminin işleyişinin kasıtlı ve yetkisiz olarak </a:t>
            </a:r>
            <a:r>
              <a:rPr lang="tr" b="1" i="0" u="none" baseline="0">
                <a:solidFill>
                  <a:srgbClr val="FF0000"/>
                </a:solidFill>
                <a:latin typeface="+mj-lt"/>
              </a:rPr>
              <a:t>ciddi</a:t>
            </a:r>
            <a:r>
              <a:rPr lang="tr" b="0" i="0" u="none" baseline="0">
                <a:latin typeface="+mj-lt"/>
              </a:rPr>
              <a:t> bir şekilde engellenmesini, kendi iç hukukunda ceza gerektiren bir suç olarak belirlemek için gerekli olabilecek yasama önlemlerini ve diğer önlemleri alacaktır.</a:t>
            </a:r>
            <a:endParaRPr lang="tr"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50</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347778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Sistemlere müdahale </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832092"/>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Engelleme, bilgisayar sisteminin düzgün işleyişine müdahale eden bir eylemdir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Engelleme şu yollarla gerçekleşmelidir: </a:t>
            </a:r>
          </a:p>
          <a:p>
            <a:pPr marL="800100" lvl="1" indent="-342900" algn="just" rtl="0">
              <a:buFont typeface="Wingdings" pitchFamily="2" charset="2"/>
              <a:buChar char="ü"/>
            </a:pPr>
            <a:r>
              <a:rPr lang="tr" sz="2200" b="0" i="0" u="none" baseline="0">
                <a:latin typeface="+mj-lt"/>
              </a:rPr>
              <a:t>Veri girme</a:t>
            </a:r>
          </a:p>
          <a:p>
            <a:pPr marL="800100" lvl="1" indent="-342900" algn="just" rtl="0">
              <a:buFont typeface="Wingdings" pitchFamily="2" charset="2"/>
              <a:buChar char="ü"/>
            </a:pPr>
            <a:r>
              <a:rPr lang="tr" sz="2200" b="0" i="0" u="none" baseline="0">
                <a:latin typeface="+mj-lt"/>
              </a:rPr>
              <a:t>Veri iletme</a:t>
            </a:r>
          </a:p>
          <a:p>
            <a:pPr marL="800100" lvl="1" indent="-342900" algn="just" rtl="0">
              <a:buFont typeface="Wingdings" pitchFamily="2" charset="2"/>
              <a:buChar char="ü"/>
            </a:pPr>
            <a:r>
              <a:rPr lang="tr" sz="2200" b="0" i="0" u="none" baseline="0">
                <a:latin typeface="+mj-lt"/>
              </a:rPr>
              <a:t>Verilere zarar verme</a:t>
            </a:r>
          </a:p>
          <a:p>
            <a:pPr marL="800100" lvl="1" indent="-342900" algn="just" rtl="0">
              <a:buFont typeface="Wingdings" pitchFamily="2" charset="2"/>
              <a:buChar char="ü"/>
            </a:pPr>
            <a:r>
              <a:rPr lang="tr" sz="2200" b="0" i="0" u="none" baseline="0">
                <a:latin typeface="+mj-lt"/>
              </a:rPr>
              <a:t>Verileri silme</a:t>
            </a:r>
          </a:p>
          <a:p>
            <a:pPr marL="800100" lvl="1" indent="-342900" algn="just" rtl="0">
              <a:buFont typeface="Wingdings" pitchFamily="2" charset="2"/>
              <a:buChar char="ü"/>
            </a:pPr>
            <a:r>
              <a:rPr lang="tr" sz="2200" b="0" i="0" u="none" baseline="0">
                <a:latin typeface="+mj-lt"/>
              </a:rPr>
              <a:t>Verileri değiştirme</a:t>
            </a:r>
          </a:p>
          <a:p>
            <a:pPr marL="800100" lvl="1" indent="-342900" algn="just" rtl="0">
              <a:buFont typeface="Wingdings" pitchFamily="2" charset="2"/>
              <a:buChar char="ü"/>
            </a:pPr>
            <a:r>
              <a:rPr lang="tr" sz="2200" b="0" i="0" u="none" baseline="0">
                <a:latin typeface="+mj-lt"/>
              </a:rPr>
              <a:t>Verileri</a:t>
            </a:r>
          </a:p>
          <a:p>
            <a:pPr lvl="1" algn="just" rtl="0"/>
            <a:r>
              <a:rPr lang="tr" sz="2200" b="0" i="0" u="none" baseline="0">
                <a:latin typeface="+mj-lt"/>
              </a:rPr>
              <a:t>bastırma  </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247317"/>
          </a:xfrm>
          <a:prstGeom prst="rect">
            <a:avLst/>
          </a:prstGeom>
        </p:spPr>
        <p:txBody>
          <a:bodyPr wrap="square">
            <a:spAutoFit/>
          </a:bodyPr>
          <a:lstStyle/>
          <a:p>
            <a:pPr marL="342900" indent="-342900" algn="just" rtl="0">
              <a:buFont typeface="Wingdings" pitchFamily="2" charset="2"/>
              <a:buChar char="Ø"/>
            </a:pPr>
            <a:r>
              <a:rPr lang="tr" b="0" i="0" u="none" baseline="0">
                <a:latin typeface="+mj-lt"/>
              </a:rPr>
              <a:t>Taraflardan her biri, </a:t>
            </a:r>
            <a:r>
              <a:rPr lang="tr" b="1" i="0" u="none" baseline="0">
                <a:solidFill>
                  <a:srgbClr val="FF0000"/>
                </a:solidFill>
                <a:latin typeface="+mj-lt"/>
              </a:rPr>
              <a:t>veri girerek, verileri ileterek, verilere zarar vererek, verileri silerek, bozarak, değiştirerek veya bastırarak</a:t>
            </a:r>
            <a:r>
              <a:rPr lang="tr" b="0" i="0" u="none" baseline="0">
                <a:latin typeface="+mj-lt"/>
              </a:rPr>
              <a:t> bir bilgisayar sisteminin işleyişinin kasıtlı ve yetkisiz olarak ciddi bir şekilde </a:t>
            </a:r>
            <a:r>
              <a:rPr lang="tr" b="1" i="0" u="none" baseline="0">
                <a:solidFill>
                  <a:srgbClr val="FF0000"/>
                </a:solidFill>
                <a:latin typeface="+mj-lt"/>
              </a:rPr>
              <a:t>engellenmesini</a:t>
            </a:r>
            <a:r>
              <a:rPr lang="tr" b="0" i="0" u="none" baseline="0">
                <a:latin typeface="+mj-lt"/>
              </a:rPr>
              <a:t>, kendi iç hukukunda ceza gerektiren bir suç olarak belirlemek için gerekli olabilecek yasama önlemlerini ve diğer önlemleri alacaktır.</a:t>
            </a:r>
            <a:endParaRPr lang="tr"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51</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40866744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Sistemlere müdahale </a:t>
            </a:r>
            <a:endParaRPr lang="tr" sz="2000" b="1" dirty="0">
              <a:solidFill>
                <a:schemeClr val="bg1"/>
              </a:solidFill>
              <a:latin typeface="+mj-lt"/>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62924"/>
          </a:xfrm>
          <a:prstGeom prst="rect">
            <a:avLst/>
          </a:prstGeom>
        </p:spPr>
        <p:txBody>
          <a:bodyPr wrap="square">
            <a:spAutoFit/>
          </a:bodyPr>
          <a:lstStyle/>
          <a:p>
            <a:pPr marL="342900" indent="-342900" algn="just" rtl="0">
              <a:buFont typeface="Wingdings" pitchFamily="2" charset="2"/>
              <a:buChar char="ü"/>
            </a:pPr>
            <a:r>
              <a:rPr lang="tr" sz="1900" b="0" i="0" u="none" baseline="0">
                <a:latin typeface="+mj-lt"/>
              </a:rPr>
              <a:t>Sistemlere yetkili müdahale örnekleri:</a:t>
            </a:r>
          </a:p>
          <a:p>
            <a:pPr marL="800100" lvl="1" indent="-342900" algn="just" rtl="0">
              <a:buFont typeface="Wingdings" pitchFamily="2" charset="2"/>
              <a:buChar char="ü"/>
            </a:pPr>
            <a:r>
              <a:rPr lang="tr" sz="1900" b="0" i="0" u="none" baseline="0">
                <a:latin typeface="+mj-lt"/>
              </a:rPr>
              <a:t>Ağların tasarımında bulunan faaliyetler veya yaygın işletme veya ticaret uygulamaları </a:t>
            </a:r>
          </a:p>
          <a:p>
            <a:pPr marL="800100" lvl="1" indent="-342900" algn="just" rtl="0">
              <a:buFont typeface="Wingdings" pitchFamily="2" charset="2"/>
              <a:buChar char="ü"/>
            </a:pPr>
            <a:r>
              <a:rPr lang="tr" sz="1900" b="0" i="0" u="none" baseline="0">
                <a:latin typeface="+mj-lt"/>
              </a:rPr>
              <a:t>Sahibi veya kullanıcısı tarafından yetki verilerek bilgisayarın güvenlik sisteminin test edilmesi</a:t>
            </a:r>
          </a:p>
          <a:p>
            <a:pPr marL="800100" lvl="1" indent="-342900" algn="just" rtl="0">
              <a:buFont typeface="Wingdings" pitchFamily="2" charset="2"/>
              <a:buChar char="ü"/>
            </a:pPr>
            <a:r>
              <a:rPr lang="tr" sz="1900" b="0" i="0" u="none" baseline="0">
                <a:latin typeface="+mj-lt"/>
              </a:rPr>
              <a:t>Sahibi veya kullanıcısı tarafından bilgisayar sisteminin korunması</a:t>
            </a:r>
          </a:p>
          <a:p>
            <a:pPr marL="800100" lvl="1" indent="-342900" algn="just" rtl="0">
              <a:buFont typeface="Wingdings" pitchFamily="2" charset="2"/>
              <a:buChar char="ü"/>
            </a:pPr>
            <a:r>
              <a:rPr lang="tr" sz="1900" b="0" i="0" u="none" baseline="0">
                <a:latin typeface="+mj-lt"/>
              </a:rPr>
              <a:t>Sistem operatörünün önceden yüklenmiş programları devre dışı bırakan yeni bir yazılımı yüklediği bilgisayarın işletim sisteminin yeniden yapılandırılması</a:t>
            </a:r>
          </a:p>
        </p:txBody>
      </p:sp>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3970318"/>
          </a:xfrm>
          <a:prstGeom prst="rect">
            <a:avLst/>
          </a:prstGeom>
        </p:spPr>
        <p:txBody>
          <a:bodyPr wrap="square">
            <a:spAutoFit/>
          </a:bodyPr>
          <a:lstStyle/>
          <a:p>
            <a:pPr marL="342900" indent="-342900" algn="just" rtl="0">
              <a:buFont typeface="Wingdings" pitchFamily="2" charset="2"/>
              <a:buChar char="Ø"/>
            </a:pPr>
            <a:r>
              <a:rPr lang="tr" b="0" i="0" u="none" baseline="0">
                <a:latin typeface="+mj-lt"/>
              </a:rPr>
              <a:t>Taraflardan her biri, veri girerek, verileri ileterek, verilere zarar vererek, verileri silerek, bozarak, değiştirerek veya bastırarak bir bilgisayar sisteminin işleyişinin kasıtlı ve </a:t>
            </a:r>
            <a:r>
              <a:rPr lang="tr" b="1" i="0" u="none" baseline="0">
                <a:solidFill>
                  <a:srgbClr val="FF0000"/>
                </a:solidFill>
                <a:latin typeface="+mj-lt"/>
              </a:rPr>
              <a:t>yetkisiz</a:t>
            </a:r>
            <a:r>
              <a:rPr lang="tr" b="0" i="0" u="none" baseline="0">
                <a:latin typeface="+mj-lt"/>
              </a:rPr>
              <a:t> olarak ciddi bir şekilde engellenmesini, kendi iç hukukunda ceza gerektiren bir suç olarak belirlemek için gerekli olabilecek yasama önlemlerini ve diğer önlemleri alacaktır.</a:t>
            </a:r>
            <a:endParaRPr lang="tr" dirty="0">
              <a:latin typeface="+mj-lt"/>
            </a:endParaRP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52</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4172050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latin typeface="Verdana" panose="020B0604030504040204" pitchFamily="34" charset="0"/>
                <a:ea typeface="Verdana" panose="020B0604030504040204" pitchFamily="34" charset="0"/>
              </a:rPr>
              <a:t>CİhazlarIn </a:t>
            </a:r>
            <a:r>
              <a:rPr lang="tr" b="1" i="0" u="none" baseline="0" dirty="0">
                <a:latin typeface="Verdana" panose="020B0604030504040204" pitchFamily="34" charset="0"/>
                <a:ea typeface="Verdana" panose="020B0604030504040204" pitchFamily="34" charset="0"/>
              </a:rPr>
              <a:t>Kötüye </a:t>
            </a:r>
            <a:r>
              <a:rPr lang="tr" b="1" i="0" u="none" baseline="0" dirty="0" smtClean="0">
                <a:latin typeface="Verdana" panose="020B0604030504040204" pitchFamily="34" charset="0"/>
                <a:ea typeface="Verdana" panose="020B0604030504040204" pitchFamily="34" charset="0"/>
              </a:rPr>
              <a:t>KullanImI</a:t>
            </a:r>
            <a:endParaRPr lang="tr" b="1" i="0" u="none" baseline="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tr" b="0" i="0" u="none" baseline="0" dirty="0">
                <a:latin typeface="Verdana" panose="020B0604030504040204" pitchFamily="34" charset="0"/>
                <a:ea typeface="Verdana" panose="020B0604030504040204" pitchFamily="34" charset="0"/>
              </a:rPr>
              <a:t>Budapeşte </a:t>
            </a:r>
            <a:r>
              <a:rPr lang="tr" b="0" i="0" u="none" baseline="0">
                <a:latin typeface="Verdana" panose="020B0604030504040204" pitchFamily="34" charset="0"/>
                <a:ea typeface="Verdana" panose="020B0604030504040204" pitchFamily="34" charset="0"/>
              </a:rPr>
              <a:t>Sözleşmesinin </a:t>
            </a:r>
            <a:r>
              <a:rPr lang="tr">
                <a:latin typeface="Verdana" panose="020B0604030504040204" pitchFamily="34" charset="0"/>
                <a:ea typeface="Verdana" panose="020B0604030504040204" pitchFamily="34" charset="0"/>
              </a:rPr>
              <a:t>Maddi Hukuk Hükümleri </a:t>
            </a:r>
            <a:r>
              <a:rPr lang="tr" b="0" i="0" u="none" baseline="0" dirty="0">
                <a:latin typeface="Verdana" panose="020B0604030504040204" pitchFamily="34" charset="0"/>
                <a:ea typeface="Verdana" panose="020B0604030504040204" pitchFamily="34" charset="0"/>
              </a:rPr>
              <a:t>(Kısım 1)</a:t>
            </a:r>
          </a:p>
        </p:txBody>
      </p:sp>
      <p:pic>
        <p:nvPicPr>
          <p:cNvPr id="10" name="Picture 4">
            <a:extLst>
              <a:ext uri="{FF2B5EF4-FFF2-40B4-BE49-F238E27FC236}">
                <a16:creationId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Bölüm 6</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6" name="Rectangle 5">
            <a:extLst>
              <a:ext uri="{FF2B5EF4-FFF2-40B4-BE49-F238E27FC236}">
                <a16:creationId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53</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24424526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Cihazların kötüye kullanımı</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0" eaLnBrk="1" hangingPunct="1">
              <a:buFont typeface="Arial" panose="020B0604020202020204" pitchFamily="34" charset="0"/>
              <a:buNone/>
            </a:pPr>
            <a:endParaRPr lang="tr" altLang="sr-Latn-RS" sz="300" b="1" i="1" dirty="0">
              <a:cs typeface="Times New Roman" panose="02020603050405020304" pitchFamily="18" charset="0"/>
            </a:endParaRPr>
          </a:p>
          <a:p>
            <a:pPr algn="ctr" rtl="0" eaLnBrk="1" hangingPunct="1">
              <a:buFont typeface="Arial" panose="020B0604020202020204" pitchFamily="34" charset="0"/>
              <a:buNone/>
            </a:pPr>
            <a:r>
              <a:rPr lang="tr" b="1" i="1" u="none" baseline="0">
                <a:cs typeface="Times New Roman" panose="02020603050405020304" pitchFamily="18" charset="0"/>
              </a:rPr>
              <a:t>Cihazların Kötüye Kullanımı</a:t>
            </a:r>
          </a:p>
          <a:p>
            <a:pPr algn="ctr" rtl="0" eaLnBrk="1" hangingPunct="1">
              <a:buFont typeface="Arial" panose="020B0604020202020204" pitchFamily="34" charset="0"/>
              <a:buNone/>
            </a:pPr>
            <a:r>
              <a:rPr lang="tr" b="1" i="1" u="none" baseline="0">
                <a:cs typeface="Times New Roman" panose="02020603050405020304" pitchFamily="18" charset="0"/>
              </a:rPr>
              <a:t>(Madde 6 - Budapeşte Sözleşmesi)</a:t>
            </a:r>
          </a:p>
          <a:p>
            <a:pPr algn="ctr" rtl="0" eaLnBrk="1" hangingPunct="1">
              <a:buFont typeface="Arial" panose="020B0604020202020204" pitchFamily="34" charset="0"/>
              <a:buNone/>
            </a:pPr>
            <a:endParaRPr lang="tr" altLang="sr-Latn-RS" i="1" dirty="0">
              <a:cs typeface="Times New Roman" panose="02020603050405020304" pitchFamily="18" charset="0"/>
            </a:endParaRPr>
          </a:p>
          <a:p>
            <a:pPr algn="ctr" rtl="0" eaLnBrk="1" hangingPunct="1"/>
            <a:r>
              <a:rPr lang="tr" sz="2800" b="0" i="1" u="none" baseline="0">
                <a:cs typeface="Times New Roman" panose="02020603050405020304" pitchFamily="18" charset="0"/>
              </a:rPr>
              <a:t>Kasıtlı ve yetkisiz</a:t>
            </a:r>
          </a:p>
          <a:p>
            <a:pPr algn="ctr" rtl="0" eaLnBrk="1" hangingPunct="1"/>
            <a:endParaRPr lang="tr" altLang="sr-Latn-RS" sz="2800" i="1" dirty="0">
              <a:cs typeface="Times New Roman" panose="02020603050405020304" pitchFamily="18" charset="0"/>
            </a:endParaRPr>
          </a:p>
          <a:p>
            <a:pPr algn="ctr" rtl="0" eaLnBrk="1" hangingPunct="1"/>
            <a:r>
              <a:rPr lang="tr" sz="2800" b="0" i="1" u="none" baseline="0">
                <a:cs typeface="Times New Roman" panose="02020603050405020304" pitchFamily="18" charset="0"/>
              </a:rPr>
              <a:t>Madde 2,3 4 ve 5'te belirtilen suçlardan herhangi birini işlemek amacıyla yukarıdaki paragraf (a)(1) veya (2)'de belirtilen bir unsurun bulundurulması.</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r>
              <a:rPr lang="tr" sz="1200" b="0" i="0" u="none" baseline="0">
                <a:solidFill>
                  <a:srgbClr val="FFFFFF"/>
                </a:solidFill>
                <a:latin typeface="Verdana" panose="020B0604030504040204" pitchFamily="34" charset="0"/>
                <a:ea typeface="Verdana" panose="020B0604030504040204" pitchFamily="34" charset="0"/>
                <a:cs typeface="Verdana" charset="0"/>
              </a:rPr>
              <a:t>						</a:t>
            </a:r>
            <a:r>
              <a:rPr lang="tr" sz="1200" b="1" i="0" u="none" baseline="0">
                <a:solidFill>
                  <a:srgbClr val="FFFFFF"/>
                </a:solidFill>
                <a:latin typeface="Verdana" panose="020B0604030504040204" pitchFamily="34" charset="0"/>
                <a:ea typeface="Verdana" panose="020B0604030504040204" pitchFamily="34" charset="0"/>
                <a:cs typeface="Verdana" charset="0"/>
              </a:rPr>
              <a:t>                        - </a:t>
            </a:r>
            <a:fld id="{F50FF694-912A-834E-AD45-B984C7BF2CE4}" type="slidenum">
              <a:rPr sz="1200" b="1">
                <a:solidFill>
                  <a:srgbClr val="FFFFFF"/>
                </a:solidFill>
                <a:latin typeface="Verdana" panose="020B0604030504040204" pitchFamily="34" charset="0"/>
                <a:ea typeface="Verdana" panose="020B0604030504040204" pitchFamily="34" charset="0"/>
                <a:cs typeface="Verdana" charset="0"/>
              </a:rPr>
              <a:pPr/>
              <a:t>54</a:t>
            </a:fld>
            <a:r>
              <a:rPr lang="tr" sz="1200" b="1" i="0" u="none" baseline="0">
                <a:solidFill>
                  <a:srgbClr val="FFFFFF"/>
                </a:solidFill>
                <a:latin typeface="Verdana" panose="020B0604030504040204" pitchFamily="34" charset="0"/>
                <a:ea typeface="Verdana" panose="020B0604030504040204" pitchFamily="34" charset="0"/>
                <a:cs typeface="Verdana" charset="0"/>
              </a:rPr>
              <a:t> -</a:t>
            </a:r>
          </a:p>
        </p:txBody>
      </p:sp>
    </p:spTree>
    <p:extLst>
      <p:ext uri="{BB962C8B-B14F-4D97-AF65-F5344CB8AC3E}">
        <p14:creationId xmlns:p14="http://schemas.microsoft.com/office/powerpoint/2010/main" val="1182953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grpSp>
        <p:nvGrpSpPr>
          <p:cNvPr id="19" name="Group 18">
            <a:extLst>
              <a:ext uri="{FF2B5EF4-FFF2-40B4-BE49-F238E27FC236}">
                <a16:creationId xmlns:a16="http://schemas.microsoft.com/office/drawing/2014/main" id="{15650F3D-1B98-488B-8151-313DB25F5AB1}"/>
              </a:ext>
            </a:extLst>
          </p:cNvPr>
          <p:cNvGrpSpPr/>
          <p:nvPr/>
        </p:nvGrpSpPr>
        <p:grpSpPr>
          <a:xfrm>
            <a:off x="559618" y="1070836"/>
            <a:ext cx="8316905" cy="5734058"/>
            <a:chOff x="827095" y="0"/>
            <a:chExt cx="8316905" cy="5734058"/>
          </a:xfrm>
        </p:grpSpPr>
        <p:pic>
          <p:nvPicPr>
            <p:cNvPr id="22" name="Picture 11" descr="P0000964">
              <a:extLst>
                <a:ext uri="{FF2B5EF4-FFF2-40B4-BE49-F238E27FC236}">
                  <a16:creationId xmlns:a16="http://schemas.microsoft.com/office/drawing/2014/main" id="{1490C841-7007-459E-B0FA-1500FE3EE757}"/>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4" descr="P0000959">
              <a:extLst>
                <a:ext uri="{FF2B5EF4-FFF2-40B4-BE49-F238E27FC236}">
                  <a16:creationId xmlns:a16="http://schemas.microsoft.com/office/drawing/2014/main" id="{B2F68D72-02E6-48B0-AED4-EF985785AB66}"/>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Line 13">
              <a:extLst>
                <a:ext uri="{FF2B5EF4-FFF2-40B4-BE49-F238E27FC236}">
                  <a16:creationId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tr"/>
            </a:p>
          </p:txBody>
        </p:sp>
        <p:sp>
          <p:nvSpPr>
            <p:cNvPr id="23" name="Line 12">
              <a:extLst>
                <a:ext uri="{FF2B5EF4-FFF2-40B4-BE49-F238E27FC236}">
                  <a16:creationId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tr"/>
            </a:p>
          </p:txBody>
        </p:sp>
        <p:sp>
          <p:nvSpPr>
            <p:cNvPr id="25" name="Oval 14">
              <a:extLst>
                <a:ext uri="{FF2B5EF4-FFF2-40B4-BE49-F238E27FC236}">
                  <a16:creationId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21" name="Picture 9" descr="P0000963">
              <a:extLst>
                <a:ext uri="{FF2B5EF4-FFF2-40B4-BE49-F238E27FC236}">
                  <a16:creationId xmlns:a16="http://schemas.microsoft.com/office/drawing/2014/main" id="{46BFDEDC-9231-4162-ABB2-C5F9FAD2DBC3}"/>
                </a:ext>
              </a:extLst>
            </p:cNvPr>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55</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17227091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grpSp>
        <p:nvGrpSpPr>
          <p:cNvPr id="14" name="Group 13">
            <a:extLst>
              <a:ext uri="{FF2B5EF4-FFF2-40B4-BE49-F238E27FC236}">
                <a16:creationId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35" name="Object 2">
              <a:extLst>
                <a:ext uri="{FF2B5EF4-FFF2-40B4-BE49-F238E27FC236}">
                  <a16:creationId xmlns:a16="http://schemas.microsoft.com/office/drawing/2014/main" id="{B5B3ED8E-B337-4E44-B421-8B62150340CD}"/>
                </a:ext>
              </a:extLst>
            </p:cNvPr>
            <p:cNvGraphicFramePr>
              <a:graphicFrameLocks noChangeAspect="1"/>
            </p:cNvGraphicFramePr>
            <p:nvPr>
              <p:extLst>
                <p:ext uri="{D42A27DB-BD31-4B8C-83A1-F6EECF244321}">
                  <p14:modId xmlns:p14="http://schemas.microsoft.com/office/powerpoint/2010/main" val="1521833096"/>
                </p:ext>
              </p:extLst>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236" r:id="rId5" imgW="2077239" imgH="1257858" progId="Word.Picture.8">
                    <p:embed/>
                  </p:oleObj>
                </mc:Choice>
                <mc:Fallback>
                  <p:oleObj r:id="rId5" imgW="2077239" imgH="1257858" progId="Word.Picture.8">
                    <p:embed/>
                    <p:pic>
                      <p:nvPicPr>
                        <p:cNvPr id="0" name="Picture 1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6" name="Picture 6" descr="P0000957">
              <a:extLst>
                <a:ext uri="{FF2B5EF4-FFF2-40B4-BE49-F238E27FC236}">
                  <a16:creationId xmlns:a16="http://schemas.microsoft.com/office/drawing/2014/main" id="{3C1315CA-39D6-42CD-A53F-A88FB6A5E37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Object 2">
              <a:extLst>
                <a:ext uri="{FF2B5EF4-FFF2-40B4-BE49-F238E27FC236}">
                  <a16:creationId xmlns:a16="http://schemas.microsoft.com/office/drawing/2014/main" id="{72314CE8-39B4-4EC1-A47C-4B29628D3945}"/>
                </a:ext>
              </a:extLst>
            </p:cNvPr>
            <p:cNvGraphicFramePr>
              <a:graphicFrameLocks noChangeAspect="1"/>
            </p:cNvGraphicFramePr>
            <p:nvPr>
              <p:extLst>
                <p:ext uri="{D42A27DB-BD31-4B8C-83A1-F6EECF244321}">
                  <p14:modId xmlns:p14="http://schemas.microsoft.com/office/powerpoint/2010/main" val="414625410"/>
                </p:ext>
              </p:extLst>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237" r:id="rId8" imgW="2077239" imgH="1257858" progId="Word.Picture.8">
                    <p:embed/>
                  </p:oleObj>
                </mc:Choice>
                <mc:Fallback>
                  <p:oleObj r:id="rId8" imgW="2077239" imgH="1257858" progId="Word.Picture.8">
                    <p:embed/>
                    <p:pic>
                      <p:nvPicPr>
                        <p:cNvPr id="0" name="Picture 19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3" name="Picture 13" descr="P0000945">
              <a:extLst>
                <a:ext uri="{FF2B5EF4-FFF2-40B4-BE49-F238E27FC236}">
                  <a16:creationId xmlns:a16="http://schemas.microsoft.com/office/drawing/2014/main" id="{2E2A16B2-D130-4094-9D80-4EA421F9F13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6" descr="P0000957">
              <a:extLst>
                <a:ext uri="{FF2B5EF4-FFF2-40B4-BE49-F238E27FC236}">
                  <a16:creationId xmlns:a16="http://schemas.microsoft.com/office/drawing/2014/main" id="{B6AF8B6D-1542-44A8-9F51-F0B8D4CE947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 descr="P0000951">
              <a:extLst>
                <a:ext uri="{FF2B5EF4-FFF2-40B4-BE49-F238E27FC236}">
                  <a16:creationId xmlns:a16="http://schemas.microsoft.com/office/drawing/2014/main" id="{8480B34E-D04F-4BD1-B3F9-340A84F70DE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32" name="Rectangle 12">
              <a:extLst>
                <a:ext uri="{FF2B5EF4-FFF2-40B4-BE49-F238E27FC236}">
                  <a16:creationId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28" name="Rectangle 8">
              <a:extLst>
                <a:ext uri="{FF2B5EF4-FFF2-40B4-BE49-F238E27FC236}">
                  <a16:creationId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29" name="Picture 9" descr="P0000966">
              <a:extLst>
                <a:ext uri="{FF2B5EF4-FFF2-40B4-BE49-F238E27FC236}">
                  <a16:creationId xmlns:a16="http://schemas.microsoft.com/office/drawing/2014/main" id="{A7F42DA5-FAC1-48A8-8996-2757FDB2C11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16" name="Rectangle 3">
              <a:extLst>
                <a:ext uri="{FF2B5EF4-FFF2-40B4-BE49-F238E27FC236}">
                  <a16:creationId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pic>
          <p:nvPicPr>
            <p:cNvPr id="31" name="Picture 11" descr="P0000956">
              <a:extLst>
                <a:ext uri="{FF2B5EF4-FFF2-40B4-BE49-F238E27FC236}">
                  <a16:creationId xmlns:a16="http://schemas.microsoft.com/office/drawing/2014/main" id="{DC05720C-E993-4902-AFEB-20F2B8CC39C1}"/>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latin typeface="Trebuchet MS" panose="020B0603020202020204" pitchFamily="34" charset="0"/>
              </a:endParaRPr>
            </a:p>
          </p:txBody>
        </p:sp>
        <p:sp>
          <p:nvSpPr>
            <p:cNvPr id="34" name="Oval 14">
              <a:extLst>
                <a:ext uri="{FF2B5EF4-FFF2-40B4-BE49-F238E27FC236}">
                  <a16:creationId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None/>
              </a:pPr>
              <a:endParaRPr lang="tr" altLang="nl-BE" sz="2400">
                <a:solidFill>
                  <a:srgbClr val="FF0000"/>
                </a:solidFill>
                <a:latin typeface="Trebuchet MS" panose="020B0603020202020204" pitchFamily="34" charset="0"/>
              </a:endParaRPr>
            </a:p>
          </p:txBody>
        </p:sp>
      </p:gr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56</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665383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pic>
        <p:nvPicPr>
          <p:cNvPr id="2" name="Afbeelding 2" descr="Picture 029.jpg">
            <a:extLst>
              <a:ext uri="{FF2B5EF4-FFF2-40B4-BE49-F238E27FC236}">
                <a16:creationId xmlns:a16="http://schemas.microsoft.com/office/drawing/2014/main" id="{3AEA52F6-E489-44A0-A171-F24D8B26043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16156" y="1041957"/>
            <a:ext cx="3889375" cy="584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a16="http://schemas.microsoft.com/office/drawing/2014/main" id="{F57C528F-CB25-488F-8B6C-B493E5969C6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52" y="1052513"/>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57</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27878620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pic>
        <p:nvPicPr>
          <p:cNvPr id="6" name="Afbeelding 1" descr="Picture 028.jpg">
            <a:extLst>
              <a:ext uri="{FF2B5EF4-FFF2-40B4-BE49-F238E27FC236}">
                <a16:creationId xmlns:a16="http://schemas.microsoft.com/office/drawing/2014/main" id="{C500E79E-B57C-4C71-9AF0-AE00468B5D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25" y="981167"/>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2" descr="Picture 007.jpg">
            <a:extLst>
              <a:ext uri="{FF2B5EF4-FFF2-40B4-BE49-F238E27FC236}">
                <a16:creationId xmlns:a16="http://schemas.microsoft.com/office/drawing/2014/main" id="{33C80F4D-8B0D-4469-99F2-383FF75A1AF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2025" y="1045277"/>
            <a:ext cx="4330700"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a16="http://schemas.microsoft.com/office/drawing/2014/main" id="{A8D4BE42-62BE-49F4-A2D6-0B0DEED1F9D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78374" y="3934534"/>
            <a:ext cx="4357688"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58</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20699723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9DD4DD01-1F14-4121-8F17-2BB41D9ABA8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968085CD-DF6F-46B4-9A8A-A3F1BEC517B7}"/>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F1F67ECD-62C8-4844-9E4A-1C98DF1264CE}"/>
              </a:ext>
            </a:extLst>
          </p:cNvPr>
          <p:cNvSpPr txBox="1">
            <a:spLocks noChangeArrowheads="1"/>
          </p:cNvSpPr>
          <p:nvPr/>
        </p:nvSpPr>
        <p:spPr bwMode="auto">
          <a:xfrm>
            <a:off x="1403350" y="190104"/>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563B90A4-FEBB-48DD-9393-1E246AD3D4CF}"/>
              </a:ext>
            </a:extLst>
          </p:cNvPr>
          <p:cNvPicPr>
            <a:picLocks noChangeAspect="1"/>
          </p:cNvPicPr>
          <p:nvPr/>
        </p:nvPicPr>
        <p:blipFill>
          <a:blip r:embed="rId4" cstate="print"/>
          <a:stretch>
            <a:fillRect/>
          </a:stretch>
        </p:blipFill>
        <p:spPr>
          <a:xfrm>
            <a:off x="0" y="1412776"/>
            <a:ext cx="9144000" cy="4549283"/>
          </a:xfrm>
          <a:prstGeom prst="rect">
            <a:avLst/>
          </a:prstGeom>
        </p:spPr>
      </p:pic>
      <p:sp>
        <p:nvSpPr>
          <p:cNvPr id="6" name="Rectangle 5">
            <a:extLst>
              <a:ext uri="{FF2B5EF4-FFF2-40B4-BE49-F238E27FC236}">
                <a16:creationId xmlns:a16="http://schemas.microsoft.com/office/drawing/2014/main" id="{E48193AD-9BD8-4EFD-A453-EF0E119F776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4" name="Rectangle 11">
            <a:extLst>
              <a:ext uri="{FF2B5EF4-FFF2-40B4-BE49-F238E27FC236}">
                <a16:creationId xmlns:a16="http://schemas.microsoft.com/office/drawing/2014/main" id="{ED10C511-72B1-4EEE-AC6A-E9D4167B65D2}"/>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59</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224034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Bilgisayar Sistemi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marL="342900" indent="-342900" rtl="0">
              <a:buFont typeface="Wingdings" pitchFamily="2" charset="2"/>
              <a:buChar char="Ø"/>
            </a:pPr>
            <a:r>
              <a:rPr lang="tr" sz="2200" b="0" i="0" u="none" baseline="0" dirty="0" smtClean="0">
                <a:latin typeface="Verdana" panose="020B0604030504040204" pitchFamily="34" charset="0"/>
                <a:ea typeface="Verdana" panose="020B0604030504040204" pitchFamily="34" charset="0"/>
              </a:rPr>
              <a:t>Bilgisayar</a:t>
            </a:r>
            <a:r>
              <a:rPr lang="tr" sz="2200" b="0" i="0" u="none" dirty="0" smtClean="0">
                <a:latin typeface="Verdana" panose="020B0604030504040204" pitchFamily="34" charset="0"/>
                <a:ea typeface="Verdana" panose="020B0604030504040204" pitchFamily="34" charset="0"/>
              </a:rPr>
              <a:t> </a:t>
            </a:r>
            <a:r>
              <a:rPr lang="tr" sz="2200" b="0" i="0" u="none" baseline="0" dirty="0" smtClean="0">
                <a:latin typeface="Verdana" panose="020B0604030504040204" pitchFamily="34" charset="0"/>
                <a:ea typeface="Verdana" panose="020B0604030504040204" pitchFamily="34" charset="0"/>
              </a:rPr>
              <a:t>verilerini </a:t>
            </a:r>
            <a:r>
              <a:rPr lang="tr" sz="2200" b="0" i="0" u="none" baseline="0" dirty="0">
                <a:latin typeface="Verdana" panose="020B0604030504040204" pitchFamily="34" charset="0"/>
                <a:ea typeface="Verdana" panose="020B0604030504040204" pitchFamily="34" charset="0"/>
              </a:rPr>
              <a:t>otomatik olarak işleyen donanım ve yazılımlardan oluşan cihaz</a:t>
            </a:r>
          </a:p>
          <a:p>
            <a:pPr marL="342900" indent="-342900" algn="just" rtl="0">
              <a:buFont typeface="Wingdings" pitchFamily="2" charset="2"/>
              <a:buChar char="Ø"/>
            </a:pPr>
            <a:endParaRPr lang="tr" sz="22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Bu cihaz bağımsız veya bir ağa bağlı olabilir </a:t>
            </a:r>
          </a:p>
          <a:p>
            <a:pPr marL="342900" indent="-342900" algn="just" rtl="0">
              <a:buFont typeface="Wingdings" pitchFamily="2" charset="2"/>
              <a:buChar char="Ø"/>
            </a:pPr>
            <a:endParaRPr lang="tr" sz="22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Şunları içerir:</a:t>
            </a:r>
          </a:p>
          <a:p>
            <a:pPr marL="800100" lvl="1"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Giriş cihazları</a:t>
            </a:r>
          </a:p>
          <a:p>
            <a:pPr marL="800100" lvl="1"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Çıkış cihazları </a:t>
            </a:r>
          </a:p>
          <a:p>
            <a:pPr marL="800100" lvl="1"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Depolama birimleri </a:t>
            </a:r>
          </a:p>
        </p:txBody>
      </p:sp>
      <p:sp>
        <p:nvSpPr>
          <p:cNvPr id="6" name="Rectangle 5">
            <a:extLst>
              <a:ext uri="{FF2B5EF4-FFF2-40B4-BE49-F238E27FC236}">
                <a16:creationId xmlns:a16="http://schemas.microsoft.com/office/drawing/2014/main" id="{FDBCF031-306C-4475-A8B4-DF3F8352ECB8}"/>
              </a:ext>
            </a:extLst>
          </p:cNvPr>
          <p:cNvSpPr/>
          <p:nvPr/>
        </p:nvSpPr>
        <p:spPr>
          <a:xfrm>
            <a:off x="213064" y="1780284"/>
            <a:ext cx="3986074" cy="2800767"/>
          </a:xfrm>
          <a:prstGeom prst="rect">
            <a:avLst/>
          </a:prstGeom>
        </p:spPr>
        <p:txBody>
          <a:bodyPr wrap="square">
            <a:spAutoFit/>
          </a:bodyPr>
          <a:lstStyle/>
          <a:p>
            <a:pPr marL="342900" indent="-342900" algn="just" rtl="0">
              <a:buFont typeface="Wingdings" pitchFamily="2" charset="2"/>
              <a:buChar char="Ø"/>
            </a:pPr>
            <a:r>
              <a:rPr lang="tr" sz="2200" b="0" i="0" u="none" baseline="0">
                <a:latin typeface="Verdana" panose="020B0604030504040204" pitchFamily="34" charset="0"/>
                <a:ea typeface="Verdana" panose="020B0604030504040204" pitchFamily="34" charset="0"/>
              </a:rPr>
              <a:t>"</a:t>
            </a:r>
            <a:r>
              <a:rPr lang="tr" sz="2200" b="1" i="0" u="none" baseline="0">
                <a:latin typeface="Verdana" panose="020B0604030504040204" pitchFamily="34" charset="0"/>
                <a:ea typeface="Verdana" panose="020B0604030504040204" pitchFamily="34" charset="0"/>
              </a:rPr>
              <a:t>bilgisayar sistemi</a:t>
            </a:r>
            <a:r>
              <a:rPr lang="tr" sz="2200" b="0" i="0" u="none" baseline="0">
                <a:latin typeface="Verdana" panose="020B0604030504040204" pitchFamily="34" charset="0"/>
                <a:ea typeface="Verdana" panose="020B0604030504040204" pitchFamily="34" charset="0"/>
              </a:rPr>
              <a:t>", bir programa göre biri veya daha fazlası otomatik olarak verileri işleyen birbirine bağlı veya ilgili cihazlardan oluşan herhangi bir cihaz grubu anlamına gelir;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85E57D92-7F2C-4E70-90D8-FB9D4E5E3E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id="{FFCC4B9C-1F45-4E08-ACD2-36EAC4D83393}"/>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pic>
        <p:nvPicPr>
          <p:cNvPr id="2" name="Picture 1">
            <a:extLst>
              <a:ext uri="{FF2B5EF4-FFF2-40B4-BE49-F238E27FC236}">
                <a16:creationId xmlns:a16="http://schemas.microsoft.com/office/drawing/2014/main" id="{8DF05D8A-601B-42B6-84EF-1EE111CA1C51}"/>
              </a:ext>
            </a:extLst>
          </p:cNvPr>
          <p:cNvPicPr>
            <a:picLocks noChangeAspect="1"/>
          </p:cNvPicPr>
          <p:nvPr/>
        </p:nvPicPr>
        <p:blipFill>
          <a:blip r:embed="rId4" cstate="print"/>
          <a:stretch>
            <a:fillRect/>
          </a:stretch>
        </p:blipFill>
        <p:spPr>
          <a:xfrm>
            <a:off x="827584" y="-27384"/>
            <a:ext cx="7632848" cy="6892112"/>
          </a:xfrm>
          <a:prstGeom prst="rect">
            <a:avLst/>
          </a:prstGeom>
        </p:spPr>
      </p:pic>
      <p:sp>
        <p:nvSpPr>
          <p:cNvPr id="6" name="Rectangle 5">
            <a:extLst>
              <a:ext uri="{FF2B5EF4-FFF2-40B4-BE49-F238E27FC236}">
                <a16:creationId xmlns:a16="http://schemas.microsoft.com/office/drawing/2014/main" id="{6AA48A2D-7D97-4EE4-A34E-63AEA1ABD07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4" name="Rectangle 11">
            <a:extLst>
              <a:ext uri="{FF2B5EF4-FFF2-40B4-BE49-F238E27FC236}">
                <a16:creationId xmlns:a16="http://schemas.microsoft.com/office/drawing/2014/main" id="{69D01D06-6C57-410E-82D1-86326933EF8C}"/>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60</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321629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196383" cy="5047536"/>
          </a:xfrm>
          <a:prstGeom prst="rect">
            <a:avLst/>
          </a:prstGeom>
        </p:spPr>
        <p:txBody>
          <a:bodyPr wrap="square">
            <a:spAutoFit/>
          </a:bodyPr>
          <a:lstStyle/>
          <a:p>
            <a:pPr marL="342900" indent="-342900" algn="just" rtl="0">
              <a:buFont typeface="Wingdings" pitchFamily="2" charset="2"/>
              <a:buChar char="Ø"/>
            </a:pPr>
            <a:r>
              <a:rPr lang="tr" sz="1400" b="0" i="0" u="none" baseline="0" dirty="0">
                <a:latin typeface="+mj-lt"/>
              </a:rPr>
              <a:t>1) Taraflardan her biri, kasıtlı ve yetkisiz olarak gerçekleştirilen aşağıdaki fiilleri kendi iç hukukunda ceza gerektiren bir suç olarak belirlemek için gerekli olabilecek yasama önlemlerini ve diğer önlemleri alacaktır: </a:t>
            </a:r>
          </a:p>
          <a:p>
            <a:pPr lvl="1" algn="just" rtl="0"/>
            <a:r>
              <a:rPr lang="tr" sz="1400" b="0" i="0" u="none" baseline="0" dirty="0">
                <a:latin typeface="+mj-lt"/>
              </a:rPr>
              <a:t>a) aşağıdakilerin </a:t>
            </a:r>
            <a:r>
              <a:rPr lang="tr" sz="1400" b="1" i="0" u="none" baseline="0" dirty="0">
                <a:solidFill>
                  <a:srgbClr val="FF0000"/>
                </a:solidFill>
                <a:latin typeface="+mj-lt"/>
              </a:rPr>
              <a:t>üretimi</a:t>
            </a:r>
            <a:r>
              <a:rPr lang="tr" sz="1400" b="1" i="0" u="none" baseline="0" dirty="0">
                <a:latin typeface="+mj-lt"/>
              </a:rPr>
              <a:t>, </a:t>
            </a:r>
            <a:r>
              <a:rPr lang="tr" sz="1400" b="1" i="0" u="none" baseline="0" dirty="0">
                <a:solidFill>
                  <a:srgbClr val="FF0000"/>
                </a:solidFill>
                <a:latin typeface="+mj-lt"/>
              </a:rPr>
              <a:t>satışı</a:t>
            </a:r>
            <a:r>
              <a:rPr lang="tr" sz="1400" b="1" i="0" u="none" baseline="0" dirty="0">
                <a:latin typeface="+mj-lt"/>
              </a:rPr>
              <a:t>, </a:t>
            </a:r>
            <a:r>
              <a:rPr lang="tr" sz="1400" b="1" i="0" u="none" baseline="0" dirty="0">
                <a:solidFill>
                  <a:srgbClr val="FF0000"/>
                </a:solidFill>
                <a:latin typeface="+mj-lt"/>
              </a:rPr>
              <a:t>kullanım için tedariki</a:t>
            </a:r>
            <a:r>
              <a:rPr lang="tr" sz="1400" b="1" i="0" u="none" baseline="0" dirty="0">
                <a:latin typeface="+mj-lt"/>
              </a:rPr>
              <a:t>, </a:t>
            </a:r>
            <a:r>
              <a:rPr lang="tr" sz="1400" b="1" i="0" u="none" baseline="0" dirty="0">
                <a:solidFill>
                  <a:srgbClr val="FF0000"/>
                </a:solidFill>
                <a:latin typeface="+mj-lt"/>
              </a:rPr>
              <a:t>ithalatı</a:t>
            </a:r>
            <a:r>
              <a:rPr lang="tr" sz="1400" b="1" i="0" u="none" baseline="0" dirty="0">
                <a:latin typeface="+mj-lt"/>
              </a:rPr>
              <a:t>, </a:t>
            </a:r>
            <a:r>
              <a:rPr lang="tr" sz="1400" b="1" i="0" u="none" baseline="0" dirty="0">
                <a:solidFill>
                  <a:srgbClr val="FF0000"/>
                </a:solidFill>
                <a:latin typeface="+mj-lt"/>
              </a:rPr>
              <a:t>dağıtımı</a:t>
            </a:r>
            <a:r>
              <a:rPr lang="tr" sz="1400" b="1" i="0" u="none" baseline="0" dirty="0">
                <a:latin typeface="+mj-lt"/>
              </a:rPr>
              <a:t> </a:t>
            </a:r>
            <a:r>
              <a:rPr lang="tr" sz="1400" b="0" i="0" u="none" baseline="0" dirty="0">
                <a:latin typeface="+mj-lt"/>
              </a:rPr>
              <a:t>veya</a:t>
            </a:r>
            <a:r>
              <a:rPr lang="tr" sz="1400" b="1" i="0" u="none" baseline="0" dirty="0">
                <a:latin typeface="+mj-lt"/>
              </a:rPr>
              <a:t> </a:t>
            </a:r>
            <a:r>
              <a:rPr lang="tr" sz="1400" b="0" i="0" u="none" baseline="0" dirty="0">
                <a:latin typeface="+mj-lt"/>
              </a:rPr>
              <a:t>başka bir şekilde</a:t>
            </a:r>
            <a:r>
              <a:rPr lang="tr" sz="1400" b="1" i="0" u="none" baseline="0" dirty="0">
                <a:latin typeface="+mj-lt"/>
              </a:rPr>
              <a:t> </a:t>
            </a:r>
            <a:r>
              <a:rPr lang="tr" sz="1400" b="1" i="0" u="none" baseline="0" dirty="0">
                <a:solidFill>
                  <a:srgbClr val="FF0000"/>
                </a:solidFill>
                <a:latin typeface="+mj-lt"/>
              </a:rPr>
              <a:t>kullanıma sunulması</a:t>
            </a:r>
            <a:r>
              <a:rPr lang="tr" sz="1400" b="1" i="0" u="none" baseline="0" dirty="0">
                <a:latin typeface="+mj-lt"/>
              </a:rPr>
              <a:t>:</a:t>
            </a:r>
            <a:r>
              <a:rPr lang="tr" sz="1400" b="0" i="0" u="none" baseline="0" dirty="0">
                <a:latin typeface="+mj-lt"/>
              </a:rPr>
              <a:t> </a:t>
            </a:r>
          </a:p>
          <a:p>
            <a:pPr lvl="2" algn="just" rtl="0"/>
            <a:r>
              <a:rPr lang="tr" sz="1400" b="0" i="0" u="none" baseline="0" dirty="0">
                <a:latin typeface="+mj-lt"/>
              </a:rPr>
              <a:t>i) bir bilgisayar programı da dahil olmak üzere, Madde 2,3 4 ve 5'te belirtilen suçlardan herhangi birini işlemek amacıyla tasarlanmış veya uyarlanmış bir cihaz; </a:t>
            </a:r>
          </a:p>
          <a:p>
            <a:pPr lvl="2" algn="just" rtl="0"/>
            <a:r>
              <a:rPr lang="tr" sz="1400" b="0" i="0" u="none" baseline="0" dirty="0">
                <a:latin typeface="+mj-lt"/>
              </a:rPr>
              <a:t>ii)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170646"/>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Şunların suç sayılması: </a:t>
            </a:r>
          </a:p>
          <a:p>
            <a:pPr marL="800100" lvl="1" indent="-342900" algn="just" rtl="0">
              <a:buFont typeface="Wingdings" pitchFamily="2" charset="2"/>
              <a:buChar char="ü"/>
            </a:pPr>
            <a:r>
              <a:rPr lang="tr" sz="2200" b="0" i="0" u="none" baseline="0">
                <a:latin typeface="+mj-lt"/>
              </a:rPr>
              <a:t>Üretim</a:t>
            </a:r>
          </a:p>
          <a:p>
            <a:pPr marL="800100" lvl="1" indent="-342900" algn="just" rtl="0">
              <a:buFont typeface="Wingdings" pitchFamily="2" charset="2"/>
              <a:buChar char="ü"/>
            </a:pPr>
            <a:r>
              <a:rPr lang="tr" sz="2200" b="0" i="0" u="none" baseline="0">
                <a:latin typeface="+mj-lt"/>
              </a:rPr>
              <a:t>Satış</a:t>
            </a:r>
          </a:p>
          <a:p>
            <a:pPr marL="800100" lvl="1" indent="-342900" algn="just" rtl="0">
              <a:buFont typeface="Wingdings" pitchFamily="2" charset="2"/>
              <a:buChar char="ü"/>
            </a:pPr>
            <a:r>
              <a:rPr lang="tr" sz="2200" b="0" i="0" u="none" baseline="0">
                <a:latin typeface="+mj-lt"/>
              </a:rPr>
              <a:t>Kullanım için tedarik</a:t>
            </a:r>
          </a:p>
          <a:p>
            <a:pPr marL="800100" lvl="1" indent="-342900" algn="just" rtl="0">
              <a:buFont typeface="Wingdings" pitchFamily="2" charset="2"/>
              <a:buChar char="ü"/>
            </a:pPr>
            <a:r>
              <a:rPr lang="tr" sz="2200" b="0" i="0" u="none" baseline="0">
                <a:latin typeface="+mj-lt"/>
              </a:rPr>
              <a:t>İthalat</a:t>
            </a:r>
          </a:p>
          <a:p>
            <a:pPr marL="800100" lvl="1" indent="-342900" algn="just" rtl="0">
              <a:buFont typeface="Wingdings" pitchFamily="2" charset="2"/>
              <a:buChar char="ü"/>
            </a:pPr>
            <a:r>
              <a:rPr lang="tr" sz="2200" b="0" i="0" u="none" baseline="0">
                <a:latin typeface="+mj-lt"/>
              </a:rPr>
              <a:t>Dağıtım (başkalarına iletme eylemi)</a:t>
            </a:r>
          </a:p>
          <a:p>
            <a:pPr marL="800100" lvl="1" indent="-342900" algn="just" rtl="0">
              <a:buFont typeface="Wingdings" pitchFamily="2" charset="2"/>
              <a:buChar char="ü"/>
            </a:pPr>
            <a:r>
              <a:rPr lang="tr" sz="2200" b="0" i="0" u="none" baseline="0">
                <a:latin typeface="+mj-lt"/>
              </a:rPr>
              <a:t>Kullanıma sunma (başkalarının kullanımına sunma; bu cihazlara/parolalara erişimi kolaylaştırmak için çevrim içi bağlantıların oluşturulması veya derlenmesi)</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61</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11779279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78423"/>
          </a:xfrm>
          <a:prstGeom prst="rect">
            <a:avLst/>
          </a:prstGeom>
        </p:spPr>
        <p:txBody>
          <a:bodyPr wrap="square">
            <a:spAutoFit/>
          </a:bodyPr>
          <a:lstStyle/>
          <a:p>
            <a:pPr marL="342900" indent="-342900" algn="just" rtl="0">
              <a:buFont typeface="Wingdings" pitchFamily="2" charset="2"/>
              <a:buChar char="Ø"/>
            </a:pPr>
            <a:r>
              <a:rPr lang="tr" sz="1400" b="0" i="0" u="none" baseline="0">
                <a:latin typeface="+mj-lt"/>
              </a:rPr>
              <a:t>1) Taraflardan her biri, kasıtlı ve yetkisiz olarak gerçekleştirilen aşağıdaki fiilleri kendi iç hukukunda ceza gerektiren bir suç olarak belirlemek için gerekli olabilecek yasama önlemlerini ve diğer önlemleri alacaktır: </a:t>
            </a:r>
          </a:p>
          <a:p>
            <a:pPr lvl="1" algn="just" rtl="0"/>
            <a:r>
              <a:rPr lang="tr" sz="1400" b="0" i="0" u="none" baseline="0">
                <a:latin typeface="+mj-lt"/>
              </a:rPr>
              <a:t>a) aşağıdakilerin üretimi, satışı, kullanım için tedariki, ithalatı, dağıtımı veya başka bir şekilde kullanıma sunulması: </a:t>
            </a:r>
          </a:p>
          <a:p>
            <a:pPr lvl="2" algn="just" rtl="0"/>
            <a:r>
              <a:rPr lang="tr" sz="1400" b="0" i="0" u="none" baseline="0">
                <a:latin typeface="+mj-lt"/>
              </a:rPr>
              <a:t>i) bir </a:t>
            </a:r>
            <a:r>
              <a:rPr lang="tr" sz="1400" b="1" i="0" u="none" baseline="0">
                <a:solidFill>
                  <a:srgbClr val="FF0000"/>
                </a:solidFill>
                <a:latin typeface="+mj-lt"/>
              </a:rPr>
              <a:t>bilgisayar programı</a:t>
            </a:r>
            <a:r>
              <a:rPr lang="tr" sz="1400" b="0" i="0" u="none" baseline="0">
                <a:latin typeface="+mj-lt"/>
              </a:rPr>
              <a:t> da dahil olmak üzere, Madde 2,3 4 ve 5'te belirtilen suçlardan herhangi birini işlemek amacıyla tasarlanmış veya uyarlanmış bir </a:t>
            </a:r>
            <a:r>
              <a:rPr lang="tr" sz="1400" b="1" i="0" u="none" baseline="0">
                <a:solidFill>
                  <a:srgbClr val="FF0000"/>
                </a:solidFill>
                <a:latin typeface="+mj-lt"/>
              </a:rPr>
              <a:t>cihaz</a:t>
            </a:r>
            <a:r>
              <a:rPr lang="tr" sz="1400" b="0" i="0" u="none" baseline="0">
                <a:latin typeface="+mj-lt"/>
              </a:rPr>
              <a:t>; </a:t>
            </a:r>
          </a:p>
          <a:p>
            <a:pPr lvl="2" algn="just" rtl="0"/>
            <a:r>
              <a:rPr lang="tr" sz="1400" b="0" i="0" u="none" baseline="0">
                <a:latin typeface="+mj-lt"/>
              </a:rPr>
              <a:t>ii)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00767"/>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Bu suçun kapsamı cihazlar ve bilgisayar programlarıyla ilgilidir</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Virüs programları ve bilgisayar sistemlerine erişim sağlamak için tasarlanmış veya uyarlanmış programları içerir</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62</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9483491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262979"/>
          </a:xfrm>
          <a:prstGeom prst="rect">
            <a:avLst/>
          </a:prstGeom>
        </p:spPr>
        <p:txBody>
          <a:bodyPr wrap="square">
            <a:spAutoFit/>
          </a:bodyPr>
          <a:lstStyle/>
          <a:p>
            <a:pPr marL="342900" indent="-342900" algn="just" rtl="0">
              <a:buFont typeface="Wingdings" pitchFamily="2" charset="2"/>
              <a:buChar char="Ø"/>
            </a:pPr>
            <a:r>
              <a:rPr lang="tr" sz="1400" b="0" i="0" u="none" baseline="0" dirty="0">
                <a:latin typeface="+mj-lt"/>
              </a:rPr>
              <a:t>1) Taraflardan her biri, kasıtlı ve yetkisiz olarak gerçekleştirilen aşağıdaki fiilleri kendi iç hukukunda ceza gerektiren bir suç olarak belirlemek için gerekli olabilecek yasama önlemlerini ve diğer önlemleri alacaktır: </a:t>
            </a:r>
          </a:p>
          <a:p>
            <a:pPr lvl="1" algn="just" rtl="0"/>
            <a:r>
              <a:rPr lang="tr" sz="1400" b="0" i="0" u="none" baseline="0" dirty="0">
                <a:latin typeface="+mj-lt"/>
              </a:rPr>
              <a:t>a) aşağıdakilerin üretimi, satışı, kullanım için tedariki, ithalatı, dağıtımı veya başka bir şekilde kullanıma sunulması: </a:t>
            </a:r>
          </a:p>
          <a:p>
            <a:pPr lvl="2" algn="just" rtl="0"/>
            <a:r>
              <a:rPr lang="tr" sz="1400" b="0" i="0" u="none" baseline="0" dirty="0">
                <a:latin typeface="+mj-lt"/>
              </a:rPr>
              <a:t>i) bir bilgisayar programı da dahil olmak üzere, esas olarak Madde 2,3 4 ve 5'te belirtilen suçlardan herhangi birini işlemek amacıyla </a:t>
            </a:r>
            <a:r>
              <a:rPr lang="tr" sz="1400" b="1" i="0" u="none" baseline="0" dirty="0">
                <a:solidFill>
                  <a:srgbClr val="FF0000"/>
                </a:solidFill>
                <a:latin typeface="+mj-lt"/>
              </a:rPr>
              <a:t>tasarlanmış veya uyarlanmış</a:t>
            </a:r>
            <a:r>
              <a:rPr lang="tr" sz="1400" b="0" i="0" u="none" baseline="0" dirty="0">
                <a:latin typeface="+mj-lt"/>
              </a:rPr>
              <a:t> bir cihaz; </a:t>
            </a:r>
          </a:p>
          <a:p>
            <a:pPr lvl="2" algn="just" rtl="0"/>
            <a:r>
              <a:rPr lang="tr" sz="1400" b="0" i="0" u="none" baseline="0" dirty="0">
                <a:latin typeface="+mj-lt"/>
              </a:rPr>
              <a:t>ii) Madde 2,3 4 ve 5'te belirtilen suçlardan herhangi birini işlemek amacıyla, bir bilgisayar sisteminin tamamına veya herhangi bir kısmına erişim sağlamak için kullanılan bir bilgisayar parolası, erişim kodu veya benzer bir veri ve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355312"/>
          </a:xfrm>
          <a:prstGeom prst="rect">
            <a:avLst/>
          </a:prstGeom>
        </p:spPr>
        <p:txBody>
          <a:bodyPr wrap="square">
            <a:spAutoFit/>
          </a:bodyPr>
          <a:lstStyle/>
          <a:p>
            <a:pPr marL="342900" indent="-342900" algn="just" rtl="0">
              <a:buFont typeface="Wingdings" pitchFamily="2" charset="2"/>
              <a:buChar char="ü"/>
            </a:pPr>
            <a:r>
              <a:rPr lang="tr" b="0" i="0" u="none" baseline="0" dirty="0">
                <a:latin typeface="+mj-lt"/>
              </a:rPr>
              <a:t>Budapeşte Sözleşmesinde, cihazın esas olarak (yalnızca değil) Madde 2, 3, 4 ve 5 kapsamına giren bir suçun işlenmesi için tasarlanmış veya uyarlanmış olması gerektiği belirtilmektedir. </a:t>
            </a:r>
          </a:p>
          <a:p>
            <a:pPr marL="342900" indent="-342900" algn="just" rtl="0">
              <a:buFont typeface="Wingdings" pitchFamily="2" charset="2"/>
              <a:buChar char="ü"/>
            </a:pPr>
            <a:endParaRPr lang="tr" dirty="0">
              <a:latin typeface="+mj-lt"/>
            </a:endParaRPr>
          </a:p>
          <a:p>
            <a:pPr marL="342900" indent="-342900" algn="just" rtl="0">
              <a:buFont typeface="Wingdings" pitchFamily="2" charset="2"/>
              <a:buChar char="ü"/>
            </a:pPr>
            <a:r>
              <a:rPr lang="tr" b="0" i="0" u="none" baseline="0" dirty="0">
                <a:latin typeface="+mj-lt"/>
              </a:rPr>
              <a:t>Bu hüküm, şunlar arasında bir denge sağlamaya çalışır: </a:t>
            </a:r>
          </a:p>
          <a:p>
            <a:pPr marL="800100" lvl="1" indent="-342900" algn="just" rtl="0">
              <a:buFont typeface="Wingdings" pitchFamily="2" charset="2"/>
              <a:buChar char="ü"/>
            </a:pPr>
            <a:r>
              <a:rPr lang="tr" b="0" i="0" u="none" baseline="0" dirty="0">
                <a:latin typeface="+mj-lt"/>
              </a:rPr>
              <a:t>Çift kullanımlı cihazların hariç tutulması (kapsamı çok dar ve kanıtlaması zor olurdu) ve</a:t>
            </a:r>
          </a:p>
          <a:p>
            <a:pPr marL="800100" lvl="1" indent="-342900" algn="just" rtl="0">
              <a:buFont typeface="Wingdings" pitchFamily="2" charset="2"/>
              <a:buChar char="ü"/>
            </a:pPr>
            <a:r>
              <a:rPr lang="tr" b="0" i="0" u="none" baseline="0" dirty="0">
                <a:latin typeface="+mj-lt"/>
              </a:rPr>
              <a:t>Çift kullanımlı cihazların dahil edilmesi (yasal olarak üretilmiş ve dağıtımı yapılmış olsa bile tüm cihazları dahil ederek gereğinden fazla unsurun suç sayılmasına yol açardı)</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63</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1283311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78423"/>
          </a:xfrm>
          <a:prstGeom prst="rect">
            <a:avLst/>
          </a:prstGeom>
        </p:spPr>
        <p:txBody>
          <a:bodyPr wrap="square">
            <a:spAutoFit/>
          </a:bodyPr>
          <a:lstStyle/>
          <a:p>
            <a:pPr marL="342900" indent="-342900" algn="just" rtl="0">
              <a:buFont typeface="Wingdings" pitchFamily="2" charset="2"/>
              <a:buChar char="Ø"/>
            </a:pPr>
            <a:r>
              <a:rPr lang="tr" sz="1400" b="0" i="0" u="none" baseline="0" dirty="0">
                <a:latin typeface="+mj-lt"/>
              </a:rPr>
              <a:t>1) Taraflardan her biri, kasıtlı ve yetkisiz olarak gerçekleştirilen aşağıdaki fiilleri kendi iç hukukunda ceza gerektiren bir suç olarak belirlemek için gerekli olabilecek yasama önlemlerini ve diğer önlemleri alacaktır: </a:t>
            </a:r>
          </a:p>
          <a:p>
            <a:pPr lvl="1" algn="just" rtl="0"/>
            <a:r>
              <a:rPr lang="tr" sz="1400" b="0" i="0" u="none" baseline="0" dirty="0">
                <a:latin typeface="+mj-lt"/>
              </a:rPr>
              <a:t>a) aşağıdakilerin üretimi, satışı, kullanım için tedariki, ithalatı, dağıtımı veya başka bir şekilde kullanıma sunulması: </a:t>
            </a:r>
          </a:p>
          <a:p>
            <a:pPr lvl="2" algn="just" rtl="0"/>
            <a:r>
              <a:rPr lang="tr" sz="1400" b="0" i="0" u="none" baseline="0" dirty="0">
                <a:latin typeface="+mj-lt"/>
              </a:rPr>
              <a:t>i) bir bilgisayar programı da dahil olmak üzere, Madde 2,3 4 ve 5'te belirtilen suçlardan herhangi birini işlemek amacıyla tasarlanmış veya uyarlanmış bir cihaz; </a:t>
            </a:r>
          </a:p>
          <a:p>
            <a:pPr lvl="2" algn="just" rtl="0"/>
            <a:r>
              <a:rPr lang="tr" sz="1400" b="0" i="0" u="none" baseline="0" dirty="0">
                <a:latin typeface="+mj-lt"/>
              </a:rPr>
              <a:t>ii) </a:t>
            </a:r>
            <a:r>
              <a:rPr lang="tr" sz="1400" b="1" i="0" u="none" baseline="0" dirty="0">
                <a:solidFill>
                  <a:srgbClr val="FF0000"/>
                </a:solidFill>
                <a:latin typeface="+mj-lt"/>
              </a:rPr>
              <a:t>Madde </a:t>
            </a:r>
            <a:r>
              <a:rPr lang="tr" sz="1400" b="1" i="0" u="none" baseline="0" dirty="0" smtClean="0">
                <a:solidFill>
                  <a:srgbClr val="FF0000"/>
                </a:solidFill>
                <a:latin typeface="+mj-lt"/>
              </a:rPr>
              <a:t>2, 3, </a:t>
            </a:r>
            <a:r>
              <a:rPr lang="tr" sz="1400" b="1" i="0" u="none" baseline="0" dirty="0">
                <a:solidFill>
                  <a:srgbClr val="FF0000"/>
                </a:solidFill>
                <a:latin typeface="+mj-lt"/>
              </a:rPr>
              <a:t>4 ve 5'te belirtilen suçlardan herhangi birini işlemek amacıyla</a:t>
            </a:r>
            <a:r>
              <a:rPr lang="tr" sz="1400" b="0" i="0" u="none" baseline="0" dirty="0">
                <a:latin typeface="+mj-lt"/>
              </a:rPr>
              <a:t>, bir bilgisayar sisteminin tamamına veya herhangi bir kısmına erişim sağlamak için kullanılan bir </a:t>
            </a:r>
            <a:r>
              <a:rPr lang="tr" sz="1400" b="1" i="0" u="none" baseline="0" dirty="0">
                <a:solidFill>
                  <a:srgbClr val="FF0000"/>
                </a:solidFill>
                <a:latin typeface="+mj-lt"/>
              </a:rPr>
              <a:t>bilgisayar parolası</a:t>
            </a:r>
            <a:r>
              <a:rPr lang="tr" sz="1400" b="1" i="0" u="none" baseline="0" dirty="0">
                <a:latin typeface="+mj-lt"/>
              </a:rPr>
              <a:t>, </a:t>
            </a:r>
            <a:r>
              <a:rPr lang="tr" sz="1400" b="1" i="0" u="none" baseline="0" dirty="0">
                <a:solidFill>
                  <a:srgbClr val="FF0000"/>
                </a:solidFill>
                <a:latin typeface="+mj-lt"/>
              </a:rPr>
              <a:t>erişim kodu</a:t>
            </a:r>
            <a:r>
              <a:rPr lang="tr" sz="1400" b="1" i="0" u="none" baseline="0" dirty="0">
                <a:latin typeface="+mj-lt"/>
              </a:rPr>
              <a:t> </a:t>
            </a:r>
            <a:r>
              <a:rPr lang="tr" sz="1400" b="1" dirty="0">
                <a:solidFill>
                  <a:srgbClr val="FF0000"/>
                </a:solidFill>
                <a:latin typeface="+mj-lt"/>
              </a:rPr>
              <a:t>veya</a:t>
            </a:r>
            <a:r>
              <a:rPr lang="tr" sz="1400" b="1" i="0" u="none" baseline="0" dirty="0">
                <a:latin typeface="+mj-lt"/>
              </a:rPr>
              <a:t> </a:t>
            </a:r>
            <a:r>
              <a:rPr lang="tr" sz="1400" b="1" i="0" u="none" baseline="0" dirty="0">
                <a:solidFill>
                  <a:srgbClr val="FF0000"/>
                </a:solidFill>
                <a:latin typeface="+mj-lt"/>
              </a:rPr>
              <a:t>benzer bir veri</a:t>
            </a:r>
            <a:r>
              <a:rPr lang="tr" sz="1400" b="0" i="0" u="none" baseline="0" dirty="0">
                <a:latin typeface="+mj-lt"/>
              </a:rPr>
              <a:t> ve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493538"/>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Şunların suç sayılması: </a:t>
            </a:r>
          </a:p>
          <a:p>
            <a:pPr marL="800100" lvl="1" indent="-342900" algn="just" rtl="0">
              <a:buFont typeface="Wingdings" pitchFamily="2" charset="2"/>
              <a:buChar char="ü"/>
            </a:pPr>
            <a:r>
              <a:rPr lang="tr" sz="2200" b="0" i="0" u="none" baseline="0">
                <a:latin typeface="+mj-lt"/>
              </a:rPr>
              <a:t>Üretim</a:t>
            </a:r>
          </a:p>
          <a:p>
            <a:pPr marL="800100" lvl="1" indent="-342900" algn="just" rtl="0">
              <a:buFont typeface="Wingdings" pitchFamily="2" charset="2"/>
              <a:buChar char="ü"/>
            </a:pPr>
            <a:r>
              <a:rPr lang="tr" sz="2200" b="0" i="0" u="none" baseline="0">
                <a:latin typeface="+mj-lt"/>
              </a:rPr>
              <a:t>Satış</a:t>
            </a:r>
          </a:p>
          <a:p>
            <a:pPr marL="800100" lvl="1" indent="-342900" algn="just" rtl="0">
              <a:buFont typeface="Wingdings" pitchFamily="2" charset="2"/>
              <a:buChar char="ü"/>
            </a:pPr>
            <a:r>
              <a:rPr lang="tr" sz="2200" b="0" i="0" u="none" baseline="0">
                <a:latin typeface="+mj-lt"/>
              </a:rPr>
              <a:t>Kullanım için tedarik</a:t>
            </a:r>
          </a:p>
          <a:p>
            <a:pPr marL="800100" lvl="1" indent="-342900" algn="just" rtl="0">
              <a:buFont typeface="Wingdings" pitchFamily="2" charset="2"/>
              <a:buChar char="ü"/>
            </a:pPr>
            <a:r>
              <a:rPr lang="tr" sz="2200" b="0" i="0" u="none" baseline="0">
                <a:latin typeface="+mj-lt"/>
              </a:rPr>
              <a:t>İthalat</a:t>
            </a:r>
          </a:p>
          <a:p>
            <a:pPr marL="800100" lvl="1" indent="-342900" algn="just" rtl="0">
              <a:buFont typeface="Wingdings" pitchFamily="2" charset="2"/>
              <a:buChar char="ü"/>
            </a:pPr>
            <a:r>
              <a:rPr lang="tr" sz="2200" b="0" i="0" u="none" baseline="0">
                <a:latin typeface="+mj-lt"/>
              </a:rPr>
              <a:t>Dağıtım</a:t>
            </a:r>
          </a:p>
          <a:p>
            <a:pPr marL="800100" lvl="1" indent="-342900" algn="just" rtl="0">
              <a:buFont typeface="Wingdings" pitchFamily="2" charset="2"/>
              <a:buChar char="ü"/>
            </a:pPr>
            <a:r>
              <a:rPr lang="tr" sz="2200" b="0" i="0" u="none" baseline="0">
                <a:latin typeface="+mj-lt"/>
              </a:rPr>
              <a:t>Kullanıma sunma</a:t>
            </a:r>
          </a:p>
          <a:p>
            <a:pPr lvl="1" algn="just" rtl="0"/>
            <a:r>
              <a:rPr lang="tr" sz="2200" b="0" i="0" u="none" baseline="0">
                <a:latin typeface="+mj-lt"/>
              </a:rPr>
              <a:t>sayesinde bir bilgisayar sisteminin tamamına veya herhangi bir kısmına erişim sağlanabilen bir bilgisayar parolası, erişim kodlu veya benzer bir veri.</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64</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540892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453801"/>
          </a:xfrm>
          <a:prstGeom prst="rect">
            <a:avLst/>
          </a:prstGeom>
        </p:spPr>
        <p:txBody>
          <a:bodyPr wrap="square">
            <a:spAutoFit/>
          </a:bodyPr>
          <a:lstStyle/>
          <a:p>
            <a:pPr lvl="1" algn="just" rtl="0"/>
            <a:r>
              <a:rPr lang="tr" sz="1340" b="0" i="0" u="none" baseline="0">
                <a:latin typeface="+mj-lt"/>
              </a:rPr>
              <a:t>b) </a:t>
            </a:r>
            <a:r>
              <a:rPr lang="tr" sz="1340" b="1" i="0" u="none" baseline="0">
                <a:solidFill>
                  <a:srgbClr val="FF0000"/>
                </a:solidFill>
                <a:latin typeface="+mj-lt"/>
              </a:rPr>
              <a:t>Madde 2,3 4 ve 5'te belirtilen suçlardan herhangi birini işlemek amacıyla</a:t>
            </a:r>
            <a:r>
              <a:rPr lang="tr" sz="1340" b="0" i="0" u="none" baseline="0">
                <a:latin typeface="+mj-lt"/>
              </a:rPr>
              <a:t> yukarıdaki paragraf a.i veya ii'de belirtilen bir unsurun </a:t>
            </a:r>
            <a:r>
              <a:rPr lang="tr" sz="1340" b="1" i="0" u="none" baseline="0">
                <a:solidFill>
                  <a:srgbClr val="FF0000"/>
                </a:solidFill>
                <a:latin typeface="+mj-lt"/>
              </a:rPr>
              <a:t>bulundurulması</a:t>
            </a:r>
            <a:r>
              <a:rPr lang="tr" sz="1340" b="0" i="0" u="none" baseline="0">
                <a:latin typeface="+mj-lt"/>
              </a:rPr>
              <a:t>. Bir Taraf, kanunları gereğince, cezai sorumluluğun doğması için </a:t>
            </a:r>
            <a:r>
              <a:rPr lang="tr" sz="1340" b="1" i="0" u="none" baseline="0">
                <a:solidFill>
                  <a:srgbClr val="FF0000"/>
                </a:solidFill>
                <a:latin typeface="+mj-lt"/>
              </a:rPr>
              <a:t>bu tür unsurlardan birkaçının</a:t>
            </a:r>
            <a:r>
              <a:rPr lang="tr" sz="1340" b="0" i="0" u="none" baseline="0">
                <a:latin typeface="+mj-lt"/>
              </a:rPr>
              <a:t> bulundurulmasını şart koşabilir.  </a:t>
            </a:r>
          </a:p>
          <a:p>
            <a:pPr marL="285750" indent="-285750" algn="just" rtl="0">
              <a:buFont typeface="Wingdings" panose="05000000000000000000" pitchFamily="2" charset="2"/>
              <a:buChar char="Ø"/>
            </a:pPr>
            <a:r>
              <a:rPr lang="tr" sz="1340" b="0" i="0" u="none" baseline="0">
                <a:latin typeface="+mj-lt"/>
              </a:rPr>
              <a:t>2) Bu madde, paragraf 1'de belirtilen üretim, satış, kullanım için tedarik, ithalat, dağıtım veya başka bir şekilde kullanıma sunma veya bulundurma eyleminin Sözleşmedeki Madde 2, 3, 4 ve 5'te belirlenen bir suçu işlemek amacıyla gerçekleştirilmediği durumlarda (örneğin bir bilgisayar sisteminin yetkili olarak test edilmesi veya korunması için), cezai sorumluluk yüklediği şeklinde yorumlanmaz.  </a:t>
            </a:r>
          </a:p>
          <a:p>
            <a:pPr marL="285750" indent="-285750" algn="just" rtl="0">
              <a:buFont typeface="Wingdings" panose="05000000000000000000" pitchFamily="2" charset="2"/>
              <a:buChar char="Ø"/>
            </a:pPr>
            <a:r>
              <a:rPr lang="tr" sz="1340" b="0" i="0" u="none" baseline="0">
                <a:latin typeface="+mj-lt"/>
              </a:rPr>
              <a:t>3) Taraflardan her biri, bu maddede paragraf 1 a.ii'de belirtilen unsurların satışı, dağıtımı veya başka bir şekilde kullanıma sunulmasıyla ilgili olmadığı sürece bu maddedeki paragraf 1'i uygulamama hakkını saklı tutabilir. </a:t>
            </a:r>
            <a:endParaRPr lang="tr" sz="134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139321"/>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Budapeşte Sözleşmesi Madde 2, 3, 4 ve 5'e göre bir suç işlemek amacıyla cihaz veya parolaların bulundurulması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Bu, belirli bir asgari sayıda unsurun bulundurulması için geçerli olabilir</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65</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36959017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mj-lt"/>
              <a:ea typeface="Verdana" panose="020B0604030504040204" pitchFamily="34" charset="0"/>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mj-lt"/>
                <a:ea typeface="Verdana" panose="020B0604030504040204" pitchFamily="34" charset="0"/>
                <a:cs typeface="Verdana" charset="0"/>
              </a:rPr>
              <a:t>Cihazların kötüye kullanımı</a:t>
            </a:r>
            <a:endParaRPr lang="tr" sz="2000" b="1" dirty="0">
              <a:solidFill>
                <a:schemeClr val="bg1"/>
              </a:solidFill>
              <a:latin typeface="+mj-lt"/>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247590"/>
          </a:xfrm>
          <a:prstGeom prst="rect">
            <a:avLst/>
          </a:prstGeom>
        </p:spPr>
        <p:txBody>
          <a:bodyPr wrap="square">
            <a:spAutoFit/>
          </a:bodyPr>
          <a:lstStyle/>
          <a:p>
            <a:pPr lvl="1" algn="just" rtl="0"/>
            <a:r>
              <a:rPr lang="tr" sz="1340" b="0" i="0" u="none" baseline="0">
                <a:latin typeface="+mj-lt"/>
              </a:rPr>
              <a:t>b) Madde 2,3 4 ve 5'te belirtilen suçlardan herhangi birini işlemek amacıyla yukarıdaki paragraf a.i veya ii'de belirtilen bir unsurun bulundurulması. Bir Taraf, kanunları gereğince, cezai sorumluluğun doğması için bu tür unsurlardan birkaçının bulundurulmasını şart koşabilir. </a:t>
            </a:r>
          </a:p>
          <a:p>
            <a:pPr marL="285750" indent="-285750" algn="just" rtl="0">
              <a:buFont typeface="Wingdings" panose="05000000000000000000" pitchFamily="2" charset="2"/>
              <a:buChar char="Ø"/>
            </a:pPr>
            <a:r>
              <a:rPr lang="tr" sz="1340" b="0" i="0" u="none" baseline="0">
                <a:latin typeface="+mj-lt"/>
              </a:rPr>
              <a:t>2) Bu madde, paragraf 1'de belirtilen üretim, satış, kullanım için tedarik, ithalat, dağıtım veya başka bir şekilde kullanıma sunma veya bulundurma eyleminin Sözleşmedeki Madde 2, 3, 4 ve 5'te belirlenen</a:t>
            </a:r>
            <a:r>
              <a:rPr lang="tr" sz="1340" b="1" i="0" u="none" baseline="0">
                <a:latin typeface="+mj-lt"/>
              </a:rPr>
              <a:t> </a:t>
            </a:r>
            <a:r>
              <a:rPr lang="tr" sz="1340" b="1" i="0" u="none" baseline="0">
                <a:solidFill>
                  <a:srgbClr val="FF0000"/>
                </a:solidFill>
                <a:latin typeface="+mj-lt"/>
              </a:rPr>
              <a:t>bir suçu işlemek amacıyla gerçekleştirilmediği</a:t>
            </a:r>
            <a:r>
              <a:rPr lang="tr" sz="1340" b="0" i="0" u="none" baseline="0">
                <a:latin typeface="+mj-lt"/>
              </a:rPr>
              <a:t> durumlarda (örneğin bir bilgisayar sisteminin </a:t>
            </a:r>
            <a:r>
              <a:rPr lang="tr" sz="1340" b="1" i="0" u="none" baseline="0">
                <a:solidFill>
                  <a:srgbClr val="FF0000"/>
                </a:solidFill>
                <a:latin typeface="+mj-lt"/>
              </a:rPr>
              <a:t>yetkili olarak test edilmesi veya korunması</a:t>
            </a:r>
            <a:r>
              <a:rPr lang="tr" sz="1340" b="0" i="0" u="none" baseline="0">
                <a:latin typeface="+mj-lt"/>
              </a:rPr>
              <a:t> için), cezai sorumluluk yüklediği şeklinde yorumlanmaz.  </a:t>
            </a:r>
          </a:p>
          <a:p>
            <a:pPr marL="285750" indent="-285750" algn="just" rtl="0">
              <a:buFont typeface="Wingdings" panose="05000000000000000000" pitchFamily="2" charset="2"/>
              <a:buChar char="Ø"/>
            </a:pPr>
            <a:r>
              <a:rPr lang="tr" sz="1340" b="0" i="0" u="none" baseline="0">
                <a:latin typeface="+mj-lt"/>
              </a:rPr>
              <a:t>3) Taraflardan her biri, bu maddede paragraf 1 a.ii'de belirtilen unsurların satışı, dağıtımı veya başka bir şekilde kullanıma sunulmasıyla ilgili olmadığı sürece bu maddedeki paragraf 1'i uygulamama hakkını saklı tutabilir. </a:t>
            </a:r>
            <a:endParaRPr lang="tr" sz="1340" dirty="0">
              <a:latin typeface="+mj-lt"/>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3816429"/>
          </a:xfrm>
          <a:prstGeom prst="rect">
            <a:avLst/>
          </a:prstGeom>
        </p:spPr>
        <p:txBody>
          <a:bodyPr wrap="square">
            <a:spAutoFit/>
          </a:bodyPr>
          <a:lstStyle/>
          <a:p>
            <a:pPr marL="342900" indent="-342900" algn="just" rtl="0">
              <a:buFont typeface="Wingdings" pitchFamily="2" charset="2"/>
              <a:buChar char="ü"/>
            </a:pPr>
            <a:r>
              <a:rPr lang="tr" sz="2200" b="0" i="0" u="none" baseline="0">
                <a:latin typeface="+mj-lt"/>
              </a:rPr>
              <a:t>Fiil, ancak Budapeşte Sözleşmesi Madde 2, 3, 4 ve 5'te belirlenen</a:t>
            </a:r>
            <a:r>
              <a:rPr lang="tr" sz="2200" b="1" i="0" u="none" baseline="0">
                <a:latin typeface="+mj-lt"/>
              </a:rPr>
              <a:t> </a:t>
            </a:r>
            <a:r>
              <a:rPr lang="tr" sz="2200" b="0" i="0" u="none" baseline="0">
                <a:latin typeface="+mj-lt"/>
              </a:rPr>
              <a:t>bir suçu işlemek amacıyla gerçekleştirildiğinde bir suç teşkil eder </a:t>
            </a:r>
          </a:p>
          <a:p>
            <a:pPr marL="342900" indent="-342900" algn="just" rtl="0">
              <a:buFont typeface="Wingdings" pitchFamily="2" charset="2"/>
              <a:buChar char="ü"/>
            </a:pPr>
            <a:endParaRPr lang="tr" sz="2200" dirty="0">
              <a:latin typeface="+mj-lt"/>
            </a:endParaRPr>
          </a:p>
          <a:p>
            <a:pPr marL="342900" indent="-342900" algn="just" rtl="0">
              <a:buFont typeface="Wingdings" pitchFamily="2" charset="2"/>
              <a:buChar char="ü"/>
            </a:pPr>
            <a:r>
              <a:rPr lang="tr" sz="2200" b="0" i="0" u="none" baseline="0">
                <a:latin typeface="+mj-lt"/>
              </a:rPr>
              <a:t>Bir bilgisayar sisteminin</a:t>
            </a:r>
            <a:r>
              <a:rPr lang="tr" sz="2200" b="1" i="0" u="none" baseline="0">
                <a:latin typeface="+mj-lt"/>
              </a:rPr>
              <a:t> </a:t>
            </a:r>
            <a:r>
              <a:rPr lang="tr" sz="2200" b="0" i="0" u="none" baseline="0">
                <a:latin typeface="+mj-lt"/>
              </a:rPr>
              <a:t>yetkili olarak test edilmesi veya korunması için gerçekleştirilen fiiller</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mj-lt"/>
                <a:ea typeface="Verdana" panose="020B0604030504040204" pitchFamily="34" charset="0"/>
                <a:cs typeface="Verdana" charset="0"/>
              </a:rPr>
              <a:t>www.coe.int/cybercrime</a:t>
            </a:r>
            <a:endParaRPr lang="tr" sz="1200" dirty="0">
              <a:latin typeface="+mj-lt"/>
              <a:ea typeface="Verdana" panose="020B0604030504040204" pitchFamily="34" charset="0"/>
            </a:endParaRP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rtl="0"/>
            <a:r>
              <a:rPr lang="tr" sz="1200" b="1" i="0" u="none" baseline="0">
                <a:solidFill>
                  <a:srgbClr val="FFFFFF"/>
                </a:solidFill>
                <a:latin typeface="+mj-lt"/>
                <a:ea typeface="Verdana" panose="020B0604030504040204" pitchFamily="34" charset="0"/>
                <a:cs typeface="Verdana" charset="0"/>
              </a:rPr>
              <a:t>www.coe.int/cybercrime</a:t>
            </a:r>
            <a:r>
              <a:rPr lang="tr" sz="1200" b="0" i="0" u="none" baseline="0">
                <a:solidFill>
                  <a:srgbClr val="FFFFFF"/>
                </a:solidFill>
                <a:latin typeface="+mj-lt"/>
                <a:ea typeface="Verdana" panose="020B0604030504040204" pitchFamily="34" charset="0"/>
                <a:cs typeface="Verdana" charset="0"/>
              </a:rPr>
              <a:t>						</a:t>
            </a:r>
            <a:r>
              <a:rPr lang="tr" sz="1200" b="1" i="0" u="none" baseline="0">
                <a:solidFill>
                  <a:srgbClr val="FFFFFF"/>
                </a:solidFill>
                <a:latin typeface="+mj-lt"/>
                <a:ea typeface="Verdana" panose="020B0604030504040204" pitchFamily="34" charset="0"/>
                <a:cs typeface="Verdana" charset="0"/>
              </a:rPr>
              <a:t>                        - </a:t>
            </a:r>
            <a:fld id="{F50FF694-912A-834E-AD45-B984C7BF2CE4}" type="slidenum">
              <a:rPr sz="1200" b="1">
                <a:solidFill>
                  <a:srgbClr val="FFFFFF"/>
                </a:solidFill>
                <a:latin typeface="+mj-lt"/>
                <a:ea typeface="Verdana" panose="020B0604030504040204" pitchFamily="34" charset="0"/>
                <a:cs typeface="Verdana" charset="0"/>
              </a:rPr>
              <a:pPr/>
              <a:t>66</a:t>
            </a:fld>
            <a:r>
              <a:rPr lang="tr" sz="1200" b="1" i="0" u="none" baseline="0">
                <a:solidFill>
                  <a:srgbClr val="FFFFFF"/>
                </a:solidFill>
                <a:latin typeface="+mj-lt"/>
                <a:ea typeface="Verdana" panose="020B0604030504040204" pitchFamily="34" charset="0"/>
                <a:cs typeface="Verdana" charset="0"/>
              </a:rPr>
              <a:t> -</a:t>
            </a:r>
          </a:p>
        </p:txBody>
      </p:sp>
    </p:spTree>
    <p:extLst>
      <p:ext uri="{BB962C8B-B14F-4D97-AF65-F5344CB8AC3E}">
        <p14:creationId xmlns:p14="http://schemas.microsoft.com/office/powerpoint/2010/main" val="24700873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charset="0"/>
                <a:cs typeface="Verdana" charset="0"/>
              </a:rPr>
              <a:t>Oturum hedefleri</a:t>
            </a:r>
            <a:endParaRPr lang="tr" sz="2000" b="1"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rtl="0">
              <a:buNone/>
            </a:pPr>
            <a:r>
              <a:rPr lang="tr" b="0" i="0" u="none" baseline="0" dirty="0">
                <a:latin typeface="Verdana" panose="020B0604030504040204" pitchFamily="34" charset="0"/>
                <a:ea typeface="Verdana" panose="020B0604030504040204" pitchFamily="34" charset="0"/>
              </a:rPr>
              <a:t>Bu oturumun sonunda </a:t>
            </a:r>
            <a:r>
              <a:rPr lang="tr-TR" b="0" i="0" u="none" baseline="0" dirty="0" smtClean="0">
                <a:latin typeface="Verdana" panose="020B0604030504040204" pitchFamily="34" charset="0"/>
                <a:ea typeface="Verdana" panose="020B0604030504040204" pitchFamily="34" charset="0"/>
              </a:rPr>
              <a:t>katılımcılar</a:t>
            </a:r>
            <a:r>
              <a:rPr lang="tr" b="0" i="0" u="none" baseline="0" dirty="0" smtClean="0">
                <a:latin typeface="Verdana" panose="020B0604030504040204" pitchFamily="34" charset="0"/>
                <a:ea typeface="Verdana" panose="020B0604030504040204" pitchFamily="34" charset="0"/>
              </a:rPr>
              <a:t>:</a:t>
            </a:r>
            <a:endParaRPr lang="tr" b="0" i="0" u="none" baseline="0" dirty="0">
              <a:latin typeface="Verdana" panose="020B0604030504040204" pitchFamily="34" charset="0"/>
              <a:ea typeface="Verdana" panose="020B0604030504040204" pitchFamily="34" charset="0"/>
            </a:endParaRPr>
          </a:p>
          <a:p>
            <a:pPr algn="just" rtl="0"/>
            <a:r>
              <a:rPr lang="tr" sz="2800" b="0" i="0" u="none" baseline="0" dirty="0">
                <a:latin typeface="Verdana" panose="020B0604030504040204" pitchFamily="34" charset="0"/>
                <a:ea typeface="Verdana" panose="020B0604030504040204" pitchFamily="34" charset="0"/>
              </a:rPr>
              <a:t>Bilgisayar verisi, bilgisayar sistemi, trafik verisi ve servis sağlayıcısı gibi temel terimlerin anlamını öğrenmiş olacaklar</a:t>
            </a:r>
          </a:p>
          <a:p>
            <a:pPr algn="just" rtl="0"/>
            <a:r>
              <a:rPr lang="tr" sz="2800" b="0" i="0" u="none" baseline="0" dirty="0">
                <a:latin typeface="Verdana" panose="020B0604030504040204" pitchFamily="34" charset="0"/>
                <a:ea typeface="Verdana" panose="020B0604030504040204" pitchFamily="34" charset="0"/>
              </a:rPr>
              <a:t>Aşağıda belirtilen suçları teşkil eden unsurları belirleyebileceklerdir:</a:t>
            </a:r>
          </a:p>
          <a:p>
            <a:pPr lvl="1" algn="just" rtl="0"/>
            <a:r>
              <a:rPr lang="tr" b="0" i="0" u="none" baseline="0" dirty="0">
                <a:latin typeface="Verdana" panose="020B0604030504040204" pitchFamily="34" charset="0"/>
                <a:ea typeface="Verdana" panose="020B0604030504040204" pitchFamily="34" charset="0"/>
              </a:rPr>
              <a:t>Yasa dışı erişim</a:t>
            </a:r>
          </a:p>
          <a:p>
            <a:pPr lvl="1" algn="just" rtl="0"/>
            <a:r>
              <a:rPr lang="tr" b="0" i="0" u="none" baseline="0" dirty="0">
                <a:latin typeface="Verdana" panose="020B0604030504040204" pitchFamily="34" charset="0"/>
                <a:ea typeface="Verdana" panose="020B0604030504040204" pitchFamily="34" charset="0"/>
              </a:rPr>
              <a:t>Yasa dışı olarak ele geçirme</a:t>
            </a:r>
          </a:p>
          <a:p>
            <a:pPr lvl="1" algn="just" rtl="0"/>
            <a:r>
              <a:rPr lang="tr" b="0" i="0" u="none" baseline="0" dirty="0">
                <a:latin typeface="Verdana" panose="020B0604030504040204" pitchFamily="34" charset="0"/>
                <a:ea typeface="Verdana" panose="020B0604030504040204" pitchFamily="34" charset="0"/>
              </a:rPr>
              <a:t>Verilere müdahale </a:t>
            </a:r>
          </a:p>
          <a:p>
            <a:pPr lvl="1" algn="just" rtl="0"/>
            <a:r>
              <a:rPr lang="tr" b="0" i="0" u="none" baseline="0" dirty="0">
                <a:latin typeface="Verdana" panose="020B0604030504040204" pitchFamily="34" charset="0"/>
                <a:ea typeface="Verdana" panose="020B0604030504040204" pitchFamily="34" charset="0"/>
              </a:rPr>
              <a:t>Sistemlere müdahale </a:t>
            </a:r>
          </a:p>
          <a:p>
            <a:pPr lvl="1" algn="just" rtl="0"/>
            <a:r>
              <a:rPr lang="tr" b="0" i="0" u="none" baseline="0" dirty="0">
                <a:latin typeface="Verdana" panose="020B0604030504040204" pitchFamily="34" charset="0"/>
                <a:ea typeface="Verdana" panose="020B0604030504040204" pitchFamily="34" charset="0"/>
              </a:rPr>
              <a:t>Cihazların kötüye kullanımı </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Tree>
    <p:extLst>
      <p:ext uri="{BB962C8B-B14F-4D97-AF65-F5344CB8AC3E}">
        <p14:creationId xmlns:p14="http://schemas.microsoft.com/office/powerpoint/2010/main" val="32724788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Box 13">
            <a:extLst>
              <a:ext uri="{FF2B5EF4-FFF2-40B4-BE49-F238E27FC236}">
                <a16:creationId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eaLnBrk="1" hangingPunct="1">
              <a:spcBef>
                <a:spcPct val="0"/>
              </a:spcBef>
              <a:buFontTx/>
              <a:buNone/>
            </a:pPr>
            <a:r>
              <a:rPr lang="tr" b="1" i="0" u="none" baseline="0">
                <a:solidFill>
                  <a:schemeClr val="bg1"/>
                </a:solidFill>
                <a:latin typeface="Arial Narrow" panose="020B0606020202030204" pitchFamily="34" charset="0"/>
              </a:rPr>
              <a:t>GLACY+ </a:t>
            </a:r>
          </a:p>
          <a:p>
            <a:pPr algn="l" rtl="0" eaLnBrk="1" hangingPunct="1">
              <a:spcBef>
                <a:spcPct val="0"/>
              </a:spcBef>
              <a:buFontTx/>
              <a:buNone/>
            </a:pPr>
            <a:r>
              <a:rPr lang="tr" sz="1600" b="1" i="0" u="none" baseline="0">
                <a:solidFill>
                  <a:schemeClr val="bg1"/>
                </a:solidFill>
                <a:latin typeface="Arial Narrow" panose="020B0606020202030204" pitchFamily="34" charset="0"/>
              </a:rPr>
              <a:t>Siber Suçlara Dair Küresel Eylem (Genişletilmiş)</a:t>
            </a:r>
          </a:p>
          <a:p>
            <a:pPr algn="l" rtl="0" eaLnBrk="1" hangingPunct="1">
              <a:spcBef>
                <a:spcPct val="0"/>
              </a:spcBef>
              <a:buFontTx/>
              <a:buNone/>
            </a:pPr>
            <a:r>
              <a:rPr lang="tr" sz="1600" b="1" i="0" u="none" baseline="0">
                <a:solidFill>
                  <a:schemeClr val="bg1"/>
                </a:solidFill>
                <a:latin typeface="Arial Narrow" panose="020B0606020202030204" pitchFamily="34" charset="0"/>
              </a:rPr>
              <a:t>Action globale sur la cybercriminalité elargie</a:t>
            </a: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1400" b="1" i="0" u="none" baseline="0">
                <a:latin typeface="Verdana" panose="020B0604030504040204" pitchFamily="34" charset="0"/>
              </a:rPr>
              <a:t>Adli Personel için Siber Suçlar ve Elektronik Delillere İlişkin Giriş Eğitimi</a:t>
            </a:r>
            <a:endParaRPr lang="tr" altLang="en-US" sz="1400" i="1" dirty="0">
              <a:latin typeface="Verdana" panose="020B0604030504040204" pitchFamily="34" charset="0"/>
            </a:endParaRP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3600" b="1" i="0" u="none" baseline="0">
                <a:latin typeface="Verdana" panose="020B0604030504040204" pitchFamily="34" charset="0"/>
              </a:rPr>
              <a:t>Teşekkürler</a:t>
            </a:r>
            <a:endParaRPr lang="tr" altLang="en-US" sz="16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2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r>
              <a:rPr lang="tr" sz="1800" b="1" i="0" u="none" baseline="0">
                <a:latin typeface="Verdana" panose="020B0604030504040204" pitchFamily="34" charset="0"/>
              </a:rPr>
              <a:t>Xxxxx XXXXXXXX</a:t>
            </a:r>
          </a:p>
          <a:p>
            <a:pPr algn="ctr" rtl="0" eaLnBrk="1" hangingPunct="1">
              <a:spcBef>
                <a:spcPct val="0"/>
              </a:spcBef>
              <a:buFontTx/>
              <a:buNone/>
            </a:pPr>
            <a:endParaRPr lang="tr" altLang="en-US" sz="600" dirty="0">
              <a:latin typeface="Verdana" panose="020B0604030504040204" pitchFamily="34" charset="0"/>
            </a:endParaRPr>
          </a:p>
          <a:p>
            <a:pPr algn="ctr" rtl="0" eaLnBrk="1" hangingPunct="1">
              <a:spcBef>
                <a:spcPct val="0"/>
              </a:spcBef>
              <a:buFontTx/>
              <a:buNone/>
            </a:pPr>
            <a:r>
              <a:rPr lang="tr" sz="1400" b="0" i="1" u="none" baseline="0">
                <a:latin typeface="Verdana" panose="020B0604030504040204" pitchFamily="34" charset="0"/>
              </a:rPr>
              <a:t>Avrupa Konseyi</a:t>
            </a:r>
          </a:p>
          <a:p>
            <a:pPr algn="ctr" rtl="0" eaLnBrk="1" hangingPunct="1">
              <a:spcBef>
                <a:spcPct val="0"/>
              </a:spcBef>
              <a:buFontTx/>
              <a:buNone/>
            </a:pPr>
            <a:endParaRPr lang="tr" altLang="en-US" sz="1400" b="1" dirty="0">
              <a:solidFill>
                <a:srgbClr val="2F618F"/>
              </a:solidFill>
              <a:latin typeface="Verdana" panose="020B0604030504040204" pitchFamily="34" charset="0"/>
              <a:hlinkClick r:id="rId5"/>
            </a:endParaRPr>
          </a:p>
          <a:p>
            <a:pPr algn="ctr" rtl="0" eaLnBrk="1" hangingPunct="1">
              <a:spcBef>
                <a:spcPct val="0"/>
              </a:spcBef>
              <a:buFontTx/>
              <a:buNone/>
            </a:pPr>
            <a:r>
              <a:rPr lang="tr" sz="1200" b="1" i="0" u="none" baseline="0">
                <a:solidFill>
                  <a:srgbClr val="2F618F"/>
                </a:solidFill>
                <a:latin typeface="Verdana" panose="020B0604030504040204" pitchFamily="34" charset="0"/>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Verdana" panose="020B0604030504040204" pitchFamily="34" charset="0"/>
              </a:rPr>
              <a:t>GG Ay YYYY</a:t>
            </a:r>
          </a:p>
        </p:txBody>
      </p:sp>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fld id="{B15B3F00-50C3-4AA7-B2CA-0E1FD701D3C5}" type="slidenum">
              <a:rPr sz="1200" b="1">
                <a:solidFill>
                  <a:srgbClr val="FFFFFF"/>
                </a:solidFill>
                <a:latin typeface="Verdana" panose="020B0604030504040204" pitchFamily="34" charset="0"/>
              </a:rPr>
              <a:pPr>
                <a:spcBef>
                  <a:spcPct val="0"/>
                </a:spcBef>
                <a:buFontTx/>
                <a:buNone/>
              </a:pPr>
              <a:t>68</a:t>
            </a:fld>
            <a:r>
              <a:rPr lang="tr" sz="1200" b="1" i="0" u="none" baseline="0">
                <a:solidFill>
                  <a:srgbClr val="FFFFFF"/>
                </a:solidFill>
                <a:latin typeface="Verdana" panose="020B0604030504040204" pitchFamily="34" charset="0"/>
              </a:rPr>
              <a:t> -</a:t>
            </a:r>
          </a:p>
        </p:txBody>
      </p:sp>
    </p:spTree>
    <p:extLst>
      <p:ext uri="{BB962C8B-B14F-4D97-AF65-F5344CB8AC3E}">
        <p14:creationId xmlns:p14="http://schemas.microsoft.com/office/powerpoint/2010/main" val="1064309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Bilgisayar verisi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1">
            <a:extLst>
              <a:ext uri="{FF2B5EF4-FFF2-40B4-BE49-F238E27FC236}">
                <a16:creationId xmlns:a16="http://schemas.microsoft.com/office/drawing/2014/main" id="{0F998D42-3E41-48B1-892B-F108108468D9}"/>
              </a:ext>
            </a:extLst>
          </p:cNvPr>
          <p:cNvSpPr/>
          <p:nvPr/>
        </p:nvSpPr>
        <p:spPr>
          <a:xfrm>
            <a:off x="4410308" y="1463277"/>
            <a:ext cx="4518735" cy="4832092"/>
          </a:xfrm>
          <a:prstGeom prst="rect">
            <a:avLst/>
          </a:prstGeom>
        </p:spPr>
        <p:txBody>
          <a:bodyPr wrap="square">
            <a:spAutoFit/>
          </a:bodyPr>
          <a:lstStyle/>
          <a:p>
            <a:pPr marL="342900" indent="-342900" algn="just" rtl="0">
              <a:buFont typeface="Wingdings" pitchFamily="2" charset="2"/>
              <a:buChar char="Ø"/>
            </a:pPr>
            <a:r>
              <a:rPr lang="tr" sz="2200" b="0" i="0" u="none" baseline="0">
                <a:latin typeface="Verdana" panose="020B0604030504040204" pitchFamily="34" charset="0"/>
                <a:ea typeface="Verdana" panose="020B0604030504040204" pitchFamily="34" charset="0"/>
              </a:rPr>
              <a:t>Bilgisayar verisi, bir bilgisayar sistemi tarafından doğrudan işlenebilen bir biçimdeki herhangi bir veridir.</a:t>
            </a:r>
          </a:p>
          <a:p>
            <a:pPr marL="342900" indent="-342900" algn="just" rtl="0">
              <a:buFont typeface="Wingdings" pitchFamily="2" charset="2"/>
              <a:buChar char="Ø"/>
            </a:pPr>
            <a:endParaRPr lang="tr" sz="2200" dirty="0">
              <a:latin typeface="Verdana" panose="020B0604030504040204" pitchFamily="34" charset="0"/>
              <a:ea typeface="Verdana" panose="020B0604030504040204" pitchFamily="34" charset="0"/>
            </a:endParaRPr>
          </a:p>
          <a:p>
            <a:pPr marL="342900" indent="-342900" algn="just" rtl="0">
              <a:buFont typeface="Wingdings" pitchFamily="2" charset="2"/>
              <a:buChar char="Ø"/>
            </a:pPr>
            <a:r>
              <a:rPr lang="tr" sz="2200" b="0" i="0" u="none" baseline="0">
                <a:latin typeface="Verdana" panose="020B0604030504040204" pitchFamily="34" charset="0"/>
                <a:ea typeface="Verdana" panose="020B0604030504040204" pitchFamily="34" charset="0"/>
              </a:rPr>
              <a:t>Otomatik olarak işlenebilen bilgisayar verileri, Budapeşte Sözleşmesinde tanımlanan suçların hedefi veya Budapeşte Sözleşmesinde tanımlanan soruşturma önlemlerinin uygulanmasının konusu olabilir. </a:t>
            </a:r>
          </a:p>
        </p:txBody>
      </p:sp>
      <p:sp>
        <p:nvSpPr>
          <p:cNvPr id="3" name="Rectangle 2">
            <a:extLst>
              <a:ext uri="{FF2B5EF4-FFF2-40B4-BE49-F238E27FC236}">
                <a16:creationId xmlns:a16="http://schemas.microsoft.com/office/drawing/2014/main" id="{22B23B8C-EBB4-4825-AB22-2544600253B2}"/>
              </a:ext>
            </a:extLst>
          </p:cNvPr>
          <p:cNvSpPr/>
          <p:nvPr/>
        </p:nvSpPr>
        <p:spPr>
          <a:xfrm>
            <a:off x="213064" y="1780284"/>
            <a:ext cx="3986074" cy="3816429"/>
          </a:xfrm>
          <a:prstGeom prst="rect">
            <a:avLst/>
          </a:prstGeom>
        </p:spPr>
        <p:txBody>
          <a:bodyPr wrap="square">
            <a:spAutoFit/>
          </a:bodyPr>
          <a:lstStyle/>
          <a:p>
            <a:pPr marL="342900" indent="-342900" algn="just" rtl="0">
              <a:buFont typeface="Wingdings" pitchFamily="2" charset="2"/>
              <a:buChar char="Ø"/>
            </a:pPr>
            <a:r>
              <a:rPr lang="tr" sz="2200" b="0" i="0" u="none" baseline="0">
                <a:latin typeface="Verdana" panose="020B0604030504040204" pitchFamily="34" charset="0"/>
                <a:ea typeface="Verdana" panose="020B0604030504040204" pitchFamily="34" charset="0"/>
              </a:rPr>
              <a:t>"</a:t>
            </a:r>
            <a:r>
              <a:rPr lang="tr" sz="2200" b="1" i="0" u="none" baseline="0">
                <a:latin typeface="Verdana" panose="020B0604030504040204" pitchFamily="34" charset="0"/>
                <a:ea typeface="Verdana" panose="020B0604030504040204" pitchFamily="34" charset="0"/>
              </a:rPr>
              <a:t>bilgisayar verisi</a:t>
            </a:r>
            <a:r>
              <a:rPr lang="tr" sz="2200" b="0" i="0" u="none" baseline="0">
                <a:latin typeface="Verdana" panose="020B0604030504040204" pitchFamily="34" charset="0"/>
                <a:ea typeface="Verdana" panose="020B0604030504040204" pitchFamily="34" charset="0"/>
              </a:rPr>
              <a:t>", bir bilgisayar sisteminin bir işlevi gerçekleştirmesini sağlamaya uygun bir program da dahil olmak üzere, bir bilgisayar sisteminde işlenmeye uygun bir biçimdeki olguların, bilgilerin veya kavramların herhangi bir temsili anlamına gelir;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473792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Servis sağlayıcısı</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4" name="Rectangle 3">
            <a:extLst>
              <a:ext uri="{FF2B5EF4-FFF2-40B4-BE49-F238E27FC236}">
                <a16:creationId xmlns:a16="http://schemas.microsoft.com/office/drawing/2014/main" id="{EC2C0B75-C285-4AA8-826D-DF71D718E6A3}"/>
              </a:ext>
            </a:extLst>
          </p:cNvPr>
          <p:cNvSpPr/>
          <p:nvPr/>
        </p:nvSpPr>
        <p:spPr>
          <a:xfrm>
            <a:off x="4378649" y="1314066"/>
            <a:ext cx="4518735" cy="4154984"/>
          </a:xfrm>
          <a:prstGeom prst="rect">
            <a:avLst/>
          </a:prstGeom>
        </p:spPr>
        <p:txBody>
          <a:bodyPr wrap="square">
            <a:spAutoFit/>
          </a:bodyPr>
          <a:lstStyle/>
          <a:p>
            <a:pPr marL="342900"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Evet:</a:t>
            </a:r>
          </a:p>
          <a:p>
            <a:pPr marL="800100" lvl="1" indent="-342900" algn="just" rtl="0">
              <a:buFont typeface="Wingdings" pitchFamily="2" charset="2"/>
              <a:buChar char="Ø"/>
            </a:pPr>
            <a:r>
              <a:rPr lang="tr" sz="2200" b="0" i="0" u="none" baseline="0">
                <a:latin typeface="Verdana" panose="020B0604030504040204" pitchFamily="34" charset="0"/>
                <a:ea typeface="Verdana" panose="020B0604030504040204" pitchFamily="34" charset="0"/>
              </a:rPr>
              <a:t>iletişim verilerini veya ilgili verileri işleme hizmetleri (barındırma ve ön belleğe alma sağlayıcıları gibi)</a:t>
            </a:r>
          </a:p>
          <a:p>
            <a:pPr marL="800100" lvl="1"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özel kurumlar ve kamu kuruluşları</a:t>
            </a:r>
          </a:p>
          <a:p>
            <a:pPr marL="800100" lvl="1"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ücretsiz veya ücretli hizmetler</a:t>
            </a:r>
          </a:p>
          <a:p>
            <a:pPr marL="800100" lvl="1"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kapalı gruplara ve kamuya hizmet sunumu</a:t>
            </a:r>
          </a:p>
          <a:p>
            <a:pPr marL="342900" indent="-342900" algn="l" rtl="0">
              <a:buFont typeface="Wingdings" pitchFamily="2" charset="2"/>
              <a:buChar char="Ø"/>
            </a:pPr>
            <a:endParaRPr lang="tr" sz="2200" dirty="0">
              <a:latin typeface="Verdana" panose="020B0604030504040204" pitchFamily="34" charset="0"/>
              <a:ea typeface="Verdana" panose="020B0604030504040204" pitchFamily="34" charset="0"/>
            </a:endParaRPr>
          </a:p>
          <a:p>
            <a:pPr marL="342900"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Hayır:</a:t>
            </a:r>
          </a:p>
          <a:p>
            <a:pPr marL="800100" lvl="1" indent="-342900" algn="l" rtl="0">
              <a:buFont typeface="Wingdings" pitchFamily="2" charset="2"/>
              <a:buChar char="Ø"/>
            </a:pPr>
            <a:r>
              <a:rPr lang="tr" sz="2200" b="0" i="0" u="none" baseline="0">
                <a:latin typeface="Verdana" panose="020B0604030504040204" pitchFamily="34" charset="0"/>
                <a:ea typeface="Verdana" panose="020B0604030504040204" pitchFamily="34" charset="0"/>
              </a:rPr>
              <a:t>içerik sağlayıcıları</a:t>
            </a:r>
          </a:p>
        </p:txBody>
      </p:sp>
      <p:sp>
        <p:nvSpPr>
          <p:cNvPr id="5" name="Rectangle 4">
            <a:extLst>
              <a:ext uri="{FF2B5EF4-FFF2-40B4-BE49-F238E27FC236}">
                <a16:creationId xmlns:a16="http://schemas.microsoft.com/office/drawing/2014/main" id="{D7DC6796-0E1A-4774-ADD1-478910A31206}"/>
              </a:ext>
            </a:extLst>
          </p:cNvPr>
          <p:cNvSpPr/>
          <p:nvPr/>
        </p:nvSpPr>
        <p:spPr>
          <a:xfrm>
            <a:off x="179512" y="1124743"/>
            <a:ext cx="4104456" cy="5463381"/>
          </a:xfrm>
          <a:prstGeom prst="rect">
            <a:avLst/>
          </a:prstGeom>
        </p:spPr>
        <p:txBody>
          <a:bodyPr wrap="square">
            <a:spAutoFit/>
          </a:bodyPr>
          <a:lstStyle/>
          <a:p>
            <a:pPr marL="342900" indent="-342900" algn="just" rtl="0">
              <a:buFont typeface="Wingdings" pitchFamily="2" charset="2"/>
              <a:buChar char="Ø"/>
            </a:pPr>
            <a:r>
              <a:rPr lang="tr" sz="2200" b="0" i="0" u="none" baseline="0" dirty="0">
                <a:latin typeface="Verdana" panose="020B0604030504040204" pitchFamily="34" charset="0"/>
                <a:ea typeface="Verdana" panose="020B0604030504040204" pitchFamily="34" charset="0"/>
              </a:rPr>
              <a:t>"</a:t>
            </a:r>
            <a:r>
              <a:rPr lang="tr" sz="2200" b="1" i="0" u="none" baseline="0" dirty="0">
                <a:latin typeface="Verdana" panose="020B0604030504040204" pitchFamily="34" charset="0"/>
                <a:ea typeface="Verdana" panose="020B0604030504040204" pitchFamily="34" charset="0"/>
              </a:rPr>
              <a:t>servis sağlayıcısı</a:t>
            </a:r>
            <a:r>
              <a:rPr lang="tr" sz="2200" b="0" i="0" u="none" baseline="0" dirty="0">
                <a:latin typeface="Verdana" panose="020B0604030504040204" pitchFamily="34" charset="0"/>
                <a:ea typeface="Verdana" panose="020B0604030504040204" pitchFamily="34" charset="0"/>
              </a:rPr>
              <a:t>" şu anlama gelir: </a:t>
            </a:r>
          </a:p>
          <a:p>
            <a:pPr lvl="1" algn="just" rtl="0"/>
            <a:r>
              <a:rPr lang="tr" sz="2200" b="0" i="0" u="none" baseline="0" dirty="0">
                <a:latin typeface="Verdana" panose="020B0604030504040204" pitchFamily="34" charset="0"/>
                <a:ea typeface="Verdana" panose="020B0604030504040204" pitchFamily="34" charset="0"/>
              </a:rPr>
              <a:t>i) kullanıcılarına bir bilgisayar sistemi aracılığıyla iletişim kurma imkanı sağlayan herhangi bir kamu kurumu veya özel kuruluş ve </a:t>
            </a:r>
          </a:p>
          <a:p>
            <a:pPr lvl="1" algn="just" rtl="0"/>
            <a:r>
              <a:rPr lang="tr" sz="2200" b="0" i="0" u="none" baseline="0" dirty="0">
                <a:latin typeface="Verdana" panose="020B0604030504040204" pitchFamily="34" charset="0"/>
                <a:ea typeface="Verdana" panose="020B0604030504040204" pitchFamily="34" charset="0"/>
              </a:rPr>
              <a:t>ii) bu iletişim hizmeti veya bu hizmetin kullanıcıları adına bilgisayar verilerini işleyen veya depolayan başka herhangi bir kuruluş.</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1" i="0" u="none" baseline="0">
                <a:solidFill>
                  <a:schemeClr val="bg1"/>
                </a:solidFill>
                <a:latin typeface="Verdana" panose="020B0604030504040204" pitchFamily="34" charset="0"/>
                <a:ea typeface="Verdana" panose="020B0604030504040204" pitchFamily="34" charset="0"/>
                <a:cs typeface="Verdana" charset="0"/>
              </a:rPr>
              <a:t>Trafik verileri</a:t>
            </a:r>
            <a:endParaRPr lang="tr"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1">
            <a:extLst>
              <a:ext uri="{FF2B5EF4-FFF2-40B4-BE49-F238E27FC236}">
                <a16:creationId xmlns:a16="http://schemas.microsoft.com/office/drawing/2014/main" id="{C3AD9E37-2C54-40B6-B211-90159F05A43B}"/>
              </a:ext>
            </a:extLst>
          </p:cNvPr>
          <p:cNvSpPr/>
          <p:nvPr/>
        </p:nvSpPr>
        <p:spPr>
          <a:xfrm>
            <a:off x="4283968" y="1052513"/>
            <a:ext cx="4702304" cy="5632311"/>
          </a:xfrm>
          <a:prstGeom prst="rect">
            <a:avLst/>
          </a:prstGeom>
        </p:spPr>
        <p:txBody>
          <a:bodyPr wrap="square">
            <a:spAutoFit/>
          </a:bodyPr>
          <a:lstStyle/>
          <a:p>
            <a:pPr marL="342900" indent="-342900" algn="l" rtl="0">
              <a:buFont typeface="Wingdings" pitchFamily="2" charset="2"/>
              <a:buChar char="Ø"/>
            </a:pPr>
            <a:r>
              <a:rPr lang="tr" sz="2000" b="0" i="0" u="none" baseline="0" dirty="0">
                <a:latin typeface="Verdana" panose="020B0604030504040204" pitchFamily="34" charset="0"/>
                <a:ea typeface="Verdana" panose="020B0604030504040204" pitchFamily="34" charset="0"/>
              </a:rPr>
              <a:t>Evet:</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bilgisayar verisi kategorisi</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iletişim zincirinin bir parçasını oluşturan bir bilgisayar tarafından oluşturulur</a:t>
            </a:r>
          </a:p>
          <a:p>
            <a:pPr marL="800100" lvl="1"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İletişimin:</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kaynağını </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hedefini</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yolunu</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saatini</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tarihini</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boyutunu</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süresini</a:t>
            </a:r>
          </a:p>
          <a:p>
            <a:pPr marL="1257300" lvl="2"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temel hizmet türünü gösterir</a:t>
            </a:r>
          </a:p>
          <a:p>
            <a:pPr marL="342900" indent="-342900" algn="l" rtl="0">
              <a:buFont typeface="Wingdings" pitchFamily="2" charset="2"/>
              <a:buChar char="Ø"/>
            </a:pPr>
            <a:r>
              <a:rPr lang="tr" sz="2000" b="0" i="0" u="none" baseline="0" dirty="0">
                <a:latin typeface="Verdana" panose="020B0604030504040204" pitchFamily="34" charset="0"/>
                <a:ea typeface="Verdana" panose="020B0604030504040204" pitchFamily="34" charset="0"/>
              </a:rPr>
              <a:t>Hayır:</a:t>
            </a:r>
          </a:p>
          <a:p>
            <a:pPr marL="800100" lvl="1" indent="-342900" algn="l" rtl="0">
              <a:buFont typeface="Wingdings" pitchFamily="2" charset="2"/>
              <a:buChar char="Ø"/>
            </a:pPr>
            <a:r>
              <a:rPr lang="tr" sz="2000" b="0" i="0" u="none" baseline="0" dirty="0">
                <a:latin typeface="Verdana" panose="020B0604030504040204" pitchFamily="34" charset="0"/>
                <a:ea typeface="Verdana" panose="020B0604030504040204" pitchFamily="34" charset="0"/>
              </a:rPr>
              <a:t>iletişimin içeriği</a:t>
            </a:r>
          </a:p>
        </p:txBody>
      </p:sp>
      <p:sp>
        <p:nvSpPr>
          <p:cNvPr id="3" name="Rectangle 2">
            <a:extLst>
              <a:ext uri="{FF2B5EF4-FFF2-40B4-BE49-F238E27FC236}">
                <a16:creationId xmlns:a16="http://schemas.microsoft.com/office/drawing/2014/main" id="{BB01725E-78F8-40B1-B3A6-D94B18471C00}"/>
              </a:ext>
            </a:extLst>
          </p:cNvPr>
          <p:cNvSpPr/>
          <p:nvPr/>
        </p:nvSpPr>
        <p:spPr>
          <a:xfrm>
            <a:off x="213064" y="1780284"/>
            <a:ext cx="3986074" cy="4093428"/>
          </a:xfrm>
          <a:prstGeom prst="rect">
            <a:avLst/>
          </a:prstGeom>
        </p:spPr>
        <p:txBody>
          <a:bodyPr wrap="square">
            <a:spAutoFit/>
          </a:bodyPr>
          <a:lstStyle/>
          <a:p>
            <a:pPr marL="342900" indent="-342900" algn="just" rtl="0">
              <a:buFont typeface="Wingdings" pitchFamily="2" charset="2"/>
              <a:buChar char="Ø"/>
            </a:pPr>
            <a:r>
              <a:rPr lang="tr" sz="2000" b="0" i="0" u="none" baseline="0" dirty="0">
                <a:latin typeface="Verdana" panose="020B0604030504040204" pitchFamily="34" charset="0"/>
                <a:ea typeface="Verdana" panose="020B0604030504040204" pitchFamily="34" charset="0"/>
              </a:rPr>
              <a:t>"</a:t>
            </a:r>
            <a:r>
              <a:rPr lang="tr" sz="2000" b="1" i="0" u="none" baseline="0" dirty="0">
                <a:latin typeface="Verdana" panose="020B0604030504040204" pitchFamily="34" charset="0"/>
                <a:ea typeface="Verdana" panose="020B0604030504040204" pitchFamily="34" charset="0"/>
              </a:rPr>
              <a:t>trafik verisi</a:t>
            </a:r>
            <a:r>
              <a:rPr lang="tr" sz="2000" b="0" i="0" u="none" baseline="0" dirty="0">
                <a:latin typeface="Verdana" panose="020B0604030504040204" pitchFamily="34" charset="0"/>
                <a:ea typeface="Verdana" panose="020B0604030504040204" pitchFamily="34" charset="0"/>
              </a:rPr>
              <a:t>", bir bilgisayar sistemi aracılığıyla gerçekleştirilen bir iletişimle ilgili olarak, iletişim zincirinin bir parçasını oluşturan bir bilgisayar sistemi tarafından oluşturulan ve iletişimin kaynağını, hedefini, yolunu, saatini, tarihini, boyutunu, süresini veya temel hizmet türünü gösteren herhangi bir bilgisayar verisi anlamına gelir.</a:t>
            </a:r>
          </a:p>
        </p:txBody>
      </p:sp>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panose="020B0604030504040204" pitchFamily="34" charset="0"/>
                <a:ea typeface="Verdana" panose="020B0604030504040204" pitchFamily="34" charset="0"/>
                <a:cs typeface="Verdana" charset="0"/>
              </a:rPr>
              <a:t>www.coe.int/cybercrime</a:t>
            </a:r>
            <a:endParaRPr lang="tr"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45107</TotalTime>
  <Words>10898</Words>
  <Application>Microsoft Office PowerPoint</Application>
  <PresentationFormat>Ekran Gösterisi (4:3)</PresentationFormat>
  <Paragraphs>937</Paragraphs>
  <Slides>68</Slides>
  <Notes>68</Notes>
  <HiddenSlides>0</HiddenSlides>
  <MMClips>0</MMClips>
  <ScaleCrop>false</ScaleCrop>
  <HeadingPairs>
    <vt:vector size="8" baseType="variant">
      <vt:variant>
        <vt:lpstr>Kullanılan Yazı Tipleri</vt:lpstr>
      </vt:variant>
      <vt:variant>
        <vt:i4>10</vt:i4>
      </vt:variant>
      <vt:variant>
        <vt:lpstr>Tema</vt:lpstr>
      </vt:variant>
      <vt:variant>
        <vt:i4>1</vt:i4>
      </vt:variant>
      <vt:variant>
        <vt:lpstr>Eklenmiş OLE Hizmet Programları</vt:lpstr>
      </vt:variant>
      <vt:variant>
        <vt:i4>1</vt:i4>
      </vt:variant>
      <vt:variant>
        <vt:lpstr>Slayt Başlıkları</vt:lpstr>
      </vt:variant>
      <vt:variant>
        <vt:i4>68</vt:i4>
      </vt:variant>
    </vt:vector>
  </HeadingPairs>
  <TitlesOfParts>
    <vt:vector size="80" baseType="lpstr">
      <vt:lpstr>MS PGothic</vt:lpstr>
      <vt:lpstr>MS PGothic</vt:lpstr>
      <vt:lpstr>Arial</vt:lpstr>
      <vt:lpstr>Arial Narrow</vt:lpstr>
      <vt:lpstr>Calibri</vt:lpstr>
      <vt:lpstr>Georgia</vt:lpstr>
      <vt:lpstr>Times New Roman</vt:lpstr>
      <vt:lpstr>Trebuchet MS</vt:lpstr>
      <vt:lpstr>Verdana</vt:lpstr>
      <vt:lpstr>Wingdings</vt:lpstr>
      <vt:lpstr>Office Theme</vt:lpstr>
      <vt:lpstr>Microsoft Word Picture</vt:lpstr>
      <vt:lpstr>PowerPoint Sunusu</vt:lpstr>
      <vt:lpstr>PowerPoint Sunusu</vt:lpstr>
      <vt:lpstr>PowerPoint Sunusu</vt:lpstr>
      <vt:lpstr>PowerPoint Sunusu</vt:lpstr>
      <vt:lpstr>TanImlar </vt:lpstr>
      <vt:lpstr>PowerPoint Sunusu</vt:lpstr>
      <vt:lpstr>PowerPoint Sunusu</vt:lpstr>
      <vt:lpstr>PowerPoint Sunusu</vt:lpstr>
      <vt:lpstr>PowerPoint Sunusu</vt:lpstr>
      <vt:lpstr>Yasa dIŞI erİŞİm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Yasa DIŞI Olarak Ele Geçİrme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Verİlere Müdahale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Sİstemlere Müdahale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CİhazlarIn Kötüye KullanImI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Council of Europe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CP</cp:lastModifiedBy>
  <cp:revision>1091</cp:revision>
  <cp:lastPrinted>2016-05-18T07:38:13Z</cp:lastPrinted>
  <dcterms:created xsi:type="dcterms:W3CDTF">2013-06-24T06:40:18Z</dcterms:created>
  <dcterms:modified xsi:type="dcterms:W3CDTF">2021-04-11T11:44:10Z</dcterms:modified>
</cp:coreProperties>
</file>