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ebm" ContentType="video/webm"/>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0"/>
  </p:notesMasterIdLst>
  <p:sldIdLst>
    <p:sldId id="418" r:id="rId2"/>
    <p:sldId id="454" r:id="rId3"/>
    <p:sldId id="570" r:id="rId4"/>
    <p:sldId id="569" r:id="rId5"/>
    <p:sldId id="456" r:id="rId6"/>
    <p:sldId id="484" r:id="rId7"/>
    <p:sldId id="460" r:id="rId8"/>
    <p:sldId id="461" r:id="rId9"/>
    <p:sldId id="462" r:id="rId10"/>
    <p:sldId id="463" r:id="rId11"/>
    <p:sldId id="474" r:id="rId12"/>
    <p:sldId id="475" r:id="rId13"/>
    <p:sldId id="464" r:id="rId14"/>
    <p:sldId id="465" r:id="rId15"/>
    <p:sldId id="476" r:id="rId16"/>
    <p:sldId id="477" r:id="rId17"/>
    <p:sldId id="478" r:id="rId18"/>
    <p:sldId id="479" r:id="rId19"/>
    <p:sldId id="480" r:id="rId20"/>
    <p:sldId id="481" r:id="rId21"/>
    <p:sldId id="482" r:id="rId22"/>
    <p:sldId id="483" r:id="rId23"/>
    <p:sldId id="466" r:id="rId24"/>
    <p:sldId id="487" r:id="rId25"/>
    <p:sldId id="489" r:id="rId26"/>
    <p:sldId id="485" r:id="rId27"/>
    <p:sldId id="486" r:id="rId28"/>
    <p:sldId id="1429" r:id="rId29"/>
    <p:sldId id="490" r:id="rId30"/>
    <p:sldId id="488" r:id="rId31"/>
    <p:sldId id="491" r:id="rId32"/>
    <p:sldId id="560" r:id="rId33"/>
    <p:sldId id="561" r:id="rId34"/>
    <p:sldId id="263" r:id="rId35"/>
    <p:sldId id="457" r:id="rId36"/>
    <p:sldId id="1431" r:id="rId37"/>
    <p:sldId id="498" r:id="rId38"/>
    <p:sldId id="499" r:id="rId39"/>
    <p:sldId id="494" r:id="rId40"/>
    <p:sldId id="492" r:id="rId41"/>
    <p:sldId id="493" r:id="rId42"/>
    <p:sldId id="495" r:id="rId43"/>
    <p:sldId id="496" r:id="rId44"/>
    <p:sldId id="509" r:id="rId45"/>
    <p:sldId id="501" r:id="rId46"/>
    <p:sldId id="511" r:id="rId47"/>
    <p:sldId id="502" r:id="rId48"/>
    <p:sldId id="505" r:id="rId49"/>
    <p:sldId id="503" r:id="rId50"/>
    <p:sldId id="504" r:id="rId51"/>
    <p:sldId id="506" r:id="rId52"/>
    <p:sldId id="507" r:id="rId53"/>
    <p:sldId id="508" r:id="rId54"/>
    <p:sldId id="510" r:id="rId55"/>
    <p:sldId id="571" r:id="rId56"/>
    <p:sldId id="458" r:id="rId57"/>
    <p:sldId id="512" r:id="rId58"/>
    <p:sldId id="513" r:id="rId59"/>
    <p:sldId id="514" r:id="rId60"/>
    <p:sldId id="515" r:id="rId61"/>
    <p:sldId id="516" r:id="rId62"/>
    <p:sldId id="517" r:id="rId63"/>
    <p:sldId id="519" r:id="rId64"/>
    <p:sldId id="520" r:id="rId65"/>
    <p:sldId id="521" r:id="rId66"/>
    <p:sldId id="518" r:id="rId67"/>
    <p:sldId id="522" r:id="rId68"/>
    <p:sldId id="572" r:id="rId69"/>
    <p:sldId id="459" r:id="rId70"/>
    <p:sldId id="523" r:id="rId71"/>
    <p:sldId id="497" r:id="rId72"/>
    <p:sldId id="524" r:id="rId73"/>
    <p:sldId id="534" r:id="rId74"/>
    <p:sldId id="535" r:id="rId75"/>
    <p:sldId id="536" r:id="rId76"/>
    <p:sldId id="537" r:id="rId77"/>
    <p:sldId id="525" r:id="rId78"/>
    <p:sldId id="538" r:id="rId79"/>
    <p:sldId id="539" r:id="rId80"/>
    <p:sldId id="543" r:id="rId81"/>
    <p:sldId id="526" r:id="rId82"/>
    <p:sldId id="544" r:id="rId83"/>
    <p:sldId id="527" r:id="rId84"/>
    <p:sldId id="545" r:id="rId85"/>
    <p:sldId id="548" r:id="rId86"/>
    <p:sldId id="540" r:id="rId87"/>
    <p:sldId id="528" r:id="rId88"/>
    <p:sldId id="542" r:id="rId89"/>
    <p:sldId id="553" r:id="rId90"/>
    <p:sldId id="554" r:id="rId91"/>
    <p:sldId id="541" r:id="rId92"/>
    <p:sldId id="546" r:id="rId93"/>
    <p:sldId id="549" r:id="rId94"/>
    <p:sldId id="550" r:id="rId95"/>
    <p:sldId id="551" r:id="rId96"/>
    <p:sldId id="552" r:id="rId97"/>
    <p:sldId id="529" r:id="rId98"/>
    <p:sldId id="547" r:id="rId99"/>
    <p:sldId id="530" r:id="rId100"/>
    <p:sldId id="531" r:id="rId101"/>
    <p:sldId id="555" r:id="rId102"/>
    <p:sldId id="1432" r:id="rId103"/>
    <p:sldId id="556" r:id="rId104"/>
    <p:sldId id="532" r:id="rId105"/>
    <p:sldId id="557" r:id="rId106"/>
    <p:sldId id="567" r:id="rId107"/>
    <p:sldId id="558" r:id="rId108"/>
    <p:sldId id="562" r:id="rId109"/>
    <p:sldId id="533" r:id="rId110"/>
    <p:sldId id="559" r:id="rId111"/>
    <p:sldId id="564" r:id="rId112"/>
    <p:sldId id="566" r:id="rId113"/>
    <p:sldId id="563" r:id="rId114"/>
    <p:sldId id="568" r:id="rId115"/>
    <p:sldId id="565" r:id="rId116"/>
    <p:sldId id="1433" r:id="rId117"/>
    <p:sldId id="1434" r:id="rId118"/>
    <p:sldId id="455" r:id="rId1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84"/>
            <p14:sldId id="460"/>
            <p14:sldId id="461"/>
            <p14:sldId id="462"/>
            <p14:sldId id="463"/>
            <p14:sldId id="474"/>
            <p14:sldId id="475"/>
            <p14:sldId id="464"/>
            <p14:sldId id="465"/>
            <p14:sldId id="476"/>
            <p14:sldId id="477"/>
            <p14:sldId id="478"/>
            <p14:sldId id="479"/>
            <p14:sldId id="480"/>
            <p14:sldId id="481"/>
            <p14:sldId id="482"/>
            <p14:sldId id="483"/>
            <p14:sldId id="466"/>
            <p14:sldId id="487"/>
            <p14:sldId id="489"/>
            <p14:sldId id="485"/>
            <p14:sldId id="486"/>
            <p14:sldId id="1429"/>
            <p14:sldId id="490"/>
            <p14:sldId id="488"/>
            <p14:sldId id="491"/>
            <p14:sldId id="560"/>
            <p14:sldId id="561"/>
            <p14:sldId id="263"/>
          </p14:sldIdLst>
        </p14:section>
        <p14:section name="Section 2" id="{64A33C99-CD85-476B-80AE-285978042B74}">
          <p14:sldIdLst>
            <p14:sldId id="457"/>
            <p14:sldId id="1431"/>
            <p14:sldId id="498"/>
            <p14:sldId id="499"/>
            <p14:sldId id="494"/>
            <p14:sldId id="492"/>
            <p14:sldId id="493"/>
            <p14:sldId id="495"/>
            <p14:sldId id="496"/>
            <p14:sldId id="509"/>
            <p14:sldId id="501"/>
            <p14:sldId id="511"/>
            <p14:sldId id="502"/>
            <p14:sldId id="505"/>
            <p14:sldId id="503"/>
            <p14:sldId id="504"/>
            <p14:sldId id="506"/>
            <p14:sldId id="507"/>
            <p14:sldId id="508"/>
            <p14:sldId id="510"/>
            <p14:sldId id="571"/>
          </p14:sldIdLst>
        </p14:section>
        <p14:section name="Section 3" id="{308D822E-C220-4295-A91C-5C781A5093DF}">
          <p14:sldIdLst>
            <p14:sldId id="458"/>
            <p14:sldId id="512"/>
            <p14:sldId id="513"/>
            <p14:sldId id="514"/>
            <p14:sldId id="515"/>
            <p14:sldId id="516"/>
            <p14:sldId id="517"/>
            <p14:sldId id="519"/>
            <p14:sldId id="520"/>
            <p14:sldId id="521"/>
            <p14:sldId id="518"/>
            <p14:sldId id="522"/>
            <p14:sldId id="572"/>
          </p14:sldIdLst>
        </p14:section>
        <p14:section name="Section 4" id="{38C73E71-B393-48F5-B80B-01E7A0AD15A1}">
          <p14:sldIdLst>
            <p14:sldId id="459"/>
            <p14:sldId id="523"/>
            <p14:sldId id="497"/>
            <p14:sldId id="524"/>
            <p14:sldId id="534"/>
            <p14:sldId id="535"/>
            <p14:sldId id="536"/>
            <p14:sldId id="537"/>
            <p14:sldId id="525"/>
            <p14:sldId id="538"/>
            <p14:sldId id="539"/>
            <p14:sldId id="543"/>
            <p14:sldId id="526"/>
            <p14:sldId id="544"/>
            <p14:sldId id="527"/>
            <p14:sldId id="545"/>
            <p14:sldId id="548"/>
            <p14:sldId id="540"/>
            <p14:sldId id="528"/>
            <p14:sldId id="542"/>
            <p14:sldId id="553"/>
            <p14:sldId id="554"/>
            <p14:sldId id="541"/>
            <p14:sldId id="546"/>
            <p14:sldId id="549"/>
            <p14:sldId id="550"/>
            <p14:sldId id="551"/>
            <p14:sldId id="552"/>
            <p14:sldId id="529"/>
            <p14:sldId id="547"/>
            <p14:sldId id="530"/>
            <p14:sldId id="531"/>
            <p14:sldId id="555"/>
            <p14:sldId id="1432"/>
          </p14:sldIdLst>
        </p14:section>
        <p14:section name="Section 5" id="{37027A3F-69A3-4115-8FDF-843AC8EC035E}">
          <p14:sldIdLst>
            <p14:sldId id="556"/>
            <p14:sldId id="532"/>
            <p14:sldId id="557"/>
            <p14:sldId id="567"/>
            <p14:sldId id="558"/>
            <p14:sldId id="562"/>
            <p14:sldId id="533"/>
            <p14:sldId id="559"/>
            <p14:sldId id="564"/>
            <p14:sldId id="566"/>
            <p14:sldId id="563"/>
            <p14:sldId id="568"/>
            <p14:sldId id="565"/>
            <p14:sldId id="1433"/>
          </p14:sldIdLst>
        </p14:section>
        <p14:section name="Conclusions" id="{AD901706-933A-4282-831D-2F305081F9D7}">
          <p14:sldIdLst>
            <p14:sldId id="1434"/>
            <p14:sldId id="45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7757" autoAdjust="0"/>
  </p:normalViewPr>
  <p:slideViewPr>
    <p:cSldViewPr snapToGrid="0">
      <p:cViewPr varScale="1">
        <p:scale>
          <a:sx n="55" d="100"/>
          <a:sy n="55" d="100"/>
        </p:scale>
        <p:origin x="180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04/05/2021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107.xml"/><Relationship Id="rId1" Type="http://schemas.openxmlformats.org/officeDocument/2006/relationships/notesMaster" Target="../notesMasters/notesMaster1.xml"/><Relationship Id="rId5" Type="http://schemas.openxmlformats.org/officeDocument/2006/relationships/hyperlink" Target="https://en.wikipedia.org/wiki/Virtual_private_network" TargetMode="External"/><Relationship Id="rId4" Type="http://schemas.openxmlformats.org/officeDocument/2006/relationships/hyperlink" Target="https://en.wikipedia.org/wiki/Encryption" TargetMode="Externa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American_Registry_for_Internet_Numbers" TargetMode="External"/><Relationship Id="rId7" Type="http://schemas.openxmlformats.org/officeDocument/2006/relationships/hyperlink" Target="https://en.wikipedia.org/wiki/African_network_information_center"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s://en.wikipedia.org/wiki/Latin_American_and_Caribbean_Internet_Addresses_Registry" TargetMode="External"/><Relationship Id="rId5" Type="http://schemas.openxmlformats.org/officeDocument/2006/relationships/hyperlink" Target="https://en.wikipedia.org/wiki/Asia-Pacific_Network_Information_Centre" TargetMode="External"/><Relationship Id="rId4" Type="http://schemas.openxmlformats.org/officeDocument/2006/relationships/hyperlink" Target="https://en.wikipedia.org/wiki/RIPE"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es.wikipedia.org/wiki/Protocolo_IP" TargetMode="External"/><Relationship Id="rId7" Type="http://schemas.openxmlformats.org/officeDocument/2006/relationships/hyperlink" Target="https://es.wikipedia.org/wiki/Request_for_comments"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s://es.wikipedia.org/wiki/IPv6" TargetMode="External"/><Relationship Id="rId5" Type="http://schemas.openxmlformats.org/officeDocument/2006/relationships/hyperlink" Target="https://es.wikipedia.org/wiki/Protocolo_de_Internet" TargetMode="External"/><Relationship Id="rId4" Type="http://schemas.openxmlformats.org/officeDocument/2006/relationships/hyperlink" Target="https://es.wikipedia.org/wiki/1979"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100.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a:t>
            </a:fld>
            <a:endParaRPr lang="tr"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masa üstü bir sistemdir.  Bu makineyi baz alarak teorik bir bilgisayar yapacağız.</a:t>
            </a:r>
          </a:p>
          <a:p>
            <a:endParaRPr lang="tr" baseline="0" dirty="0"/>
          </a:p>
          <a:p>
            <a:pPr algn="l" rtl="0"/>
            <a:r>
              <a:rPr lang="tr" b="0" i="0" u="none" baseline="0" dirty="0"/>
              <a:t>Diğer tüm cihazların çalışma prensiplerinin çok benzer olduğunu bilmemiz gerekiyor. Üzerinde bileşenler mevcuttur.</a:t>
            </a:r>
          </a:p>
          <a:p>
            <a:endParaRPr lang="tr" baseline="0" dirty="0"/>
          </a:p>
          <a:p>
            <a:pPr algn="l" rtl="0"/>
            <a:r>
              <a:rPr lang="tr" b="0" i="0" u="none" baseline="0" dirty="0"/>
              <a:t>Basit bir şekilde başlayacağız. Hepinizin burada ne yaptığımızı, yoktan bir cihaz oluşturduğumuzu ve her bir parçasının işlevine baktığımızı anlamanız gerekiyor.</a:t>
            </a:r>
          </a:p>
          <a:p>
            <a:endParaRPr lang="tr" baseline="0" dirty="0"/>
          </a:p>
          <a:p>
            <a:pPr algn="l" rtl="0"/>
            <a:r>
              <a:rPr lang="tr" b="0" i="0" u="none" baseline="0" dirty="0"/>
              <a:t>Mavi kutu bizim kasamız ve onu dolduracağız.</a:t>
            </a:r>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a:t>
            </a:fld>
            <a:endParaRPr lang="tr" altLang="en-US"/>
          </a:p>
        </p:txBody>
      </p:sp>
    </p:spTree>
    <p:extLst>
      <p:ext uri="{BB962C8B-B14F-4D97-AF65-F5344CB8AC3E}">
        <p14:creationId xmlns:p14="http://schemas.microsoft.com/office/powerpoint/2010/main" val="2344249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Gösterilen İnternet siteleri, göndereni korumak için anonimlik veya şifreleme sağlar. Bazıları ücretsizken, bazıları ücretli hizmetler sunar. Gizlenmek için kullandıkları teknolojiler nedeniyle şüpheli veya suçluların izini sürmenin çok zor olduğu İnternette bir şeyler yapmanın ne kadar basit olduğunu gösterirler.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Ayrıca, IP adresi bilgilerini kaldırırken sorgulanabilecek bir sunucuda hiçbir şeyin kalmamasını sağlama olanağı da sunarlar.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106</a:t>
            </a:fld>
            <a:endParaRPr lang="tr" altLang="en-US"/>
          </a:p>
        </p:txBody>
      </p:sp>
    </p:spTree>
    <p:extLst>
      <p:ext uri="{BB962C8B-B14F-4D97-AF65-F5344CB8AC3E}">
        <p14:creationId xmlns:p14="http://schemas.microsoft.com/office/powerpoint/2010/main" val="567918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effectLst/>
                <a:latin typeface="+mn-lt"/>
                <a:ea typeface="MS PGothic" pitchFamily="34" charset="-128"/>
                <a:cs typeface="ＭＳ Ｐゴシック" charset="0"/>
              </a:rPr>
              <a:t>VPN</a:t>
            </a:r>
            <a:r>
              <a:rPr lang="tr" sz="1200" b="0" i="0" u="none" kern="1200" baseline="0" dirty="0">
                <a:solidFill>
                  <a:schemeClr val="tx1"/>
                </a:solidFill>
                <a:effectLst/>
                <a:latin typeface="+mn-lt"/>
                <a:ea typeface="MS PGothic" pitchFamily="34" charset="-128"/>
                <a:cs typeface="ＭＳ Ｐゴシック" charset="0"/>
              </a:rPr>
              <a:t>, </a:t>
            </a:r>
            <a:r>
              <a:rPr lang="tr" sz="1200" b="1" i="0" u="none" kern="1200" baseline="0" dirty="0">
                <a:solidFill>
                  <a:schemeClr val="tx1"/>
                </a:solidFill>
                <a:effectLst/>
                <a:latin typeface="+mn-lt"/>
                <a:ea typeface="MS PGothic" pitchFamily="34" charset="-128"/>
                <a:cs typeface="ＭＳ Ｐゴシック" charset="0"/>
              </a:rPr>
              <a:t>vekile</a:t>
            </a:r>
            <a:r>
              <a:rPr lang="tr" sz="1200" b="0" i="0" u="none" kern="1200" baseline="0" dirty="0">
                <a:solidFill>
                  <a:schemeClr val="tx1"/>
                </a:solidFill>
                <a:effectLst/>
                <a:latin typeface="+mn-lt"/>
                <a:ea typeface="MS PGothic" pitchFamily="34" charset="-128"/>
                <a:cs typeface="ＭＳ Ｐゴシック" charset="0"/>
              </a:rPr>
              <a:t> oldukça benzer. Bilgisayarınız başka bir sunucuya bağlanacak şekilde yapılandırılmıştır ve İnternet trafiğiniz o sunucu üzerinden yönlendirilebilir. Ancak bir </a:t>
            </a:r>
            <a:r>
              <a:rPr lang="tr" sz="1200" b="1" i="0" u="none" kern="1200" baseline="0" dirty="0">
                <a:solidFill>
                  <a:schemeClr val="tx1"/>
                </a:solidFill>
                <a:effectLst/>
                <a:latin typeface="+mn-lt"/>
                <a:ea typeface="MS PGothic" pitchFamily="34" charset="-128"/>
                <a:cs typeface="ＭＳ Ｐゴシック" charset="0"/>
              </a:rPr>
              <a:t>vekil</a:t>
            </a:r>
            <a:r>
              <a:rPr lang="tr" sz="1200" b="0" i="0" u="none" kern="1200" baseline="0" dirty="0">
                <a:solidFill>
                  <a:schemeClr val="tx1"/>
                </a:solidFill>
                <a:effectLst/>
                <a:latin typeface="+mn-lt"/>
                <a:ea typeface="MS PGothic" pitchFamily="34" charset="-128"/>
                <a:cs typeface="ＭＳ Ｐゴシック" charset="0"/>
              </a:rPr>
              <a:t> sunucusunun yalnızca İnternet taleplerini yeniden yönlendirebildiği durumlarda, bir </a:t>
            </a:r>
            <a:r>
              <a:rPr lang="tr" sz="1200" b="1" i="0" u="none" kern="1200" baseline="0" dirty="0">
                <a:solidFill>
                  <a:schemeClr val="tx1"/>
                </a:solidFill>
                <a:effectLst/>
                <a:latin typeface="+mn-lt"/>
                <a:ea typeface="MS PGothic" pitchFamily="34" charset="-128"/>
                <a:cs typeface="ＭＳ Ｐゴシック" charset="0"/>
              </a:rPr>
              <a:t>VPN</a:t>
            </a:r>
            <a:r>
              <a:rPr lang="tr" sz="1200" b="0" i="0" u="none" kern="1200" baseline="0" dirty="0">
                <a:solidFill>
                  <a:schemeClr val="tx1"/>
                </a:solidFill>
                <a:effectLst/>
                <a:latin typeface="+mn-lt"/>
                <a:ea typeface="MS PGothic" pitchFamily="34" charset="-128"/>
                <a:cs typeface="ＭＳ Ｐゴシック" charset="0"/>
              </a:rPr>
              <a:t> bağlantısı tüm ağ trafiğinizi yönlendirebilir ve anonimleştirebilir.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Bir </a:t>
            </a:r>
            <a:r>
              <a:rPr lang="tr" sz="1200" b="1" i="0" u="none" kern="1200" baseline="0" dirty="0">
                <a:solidFill>
                  <a:schemeClr val="tx1"/>
                </a:solidFill>
                <a:effectLst/>
                <a:latin typeface="+mn-lt"/>
                <a:ea typeface="MS PGothic" pitchFamily="34" charset="-128"/>
                <a:cs typeface="ＭＳ Ｐゴシック" charset="0"/>
              </a:rPr>
              <a:t>sanal özel ağ (VPN)</a:t>
            </a:r>
            <a:r>
              <a:rPr lang="tr" sz="1200" b="0" i="0" u="none" kern="1200" baseline="0" dirty="0">
                <a:solidFill>
                  <a:schemeClr val="tx1"/>
                </a:solidFill>
                <a:effectLst/>
                <a:latin typeface="+mn-lt"/>
                <a:ea typeface="MS PGothic" pitchFamily="34" charset="-128"/>
                <a:cs typeface="ＭＳ Ｐゴシック" charset="0"/>
              </a:rPr>
              <a:t>, </a:t>
            </a:r>
            <a:r>
              <a:rPr lang="tr" sz="1200" b="0" i="0" u="none" strike="noStrike" kern="1200" baseline="0" dirty="0">
                <a:solidFill>
                  <a:schemeClr val="tx1"/>
                </a:solidFill>
                <a:effectLst/>
                <a:latin typeface="+mn-lt"/>
                <a:ea typeface="MS PGothic" pitchFamily="34" charset="-128"/>
                <a:cs typeface="ＭＳ Ｐゴシック" charset="0"/>
                <a:hlinkClick r:id="rId3" tooltip="Private network"/>
              </a:rPr>
              <a:t>özel bir ağı</a:t>
            </a:r>
            <a:r>
              <a:rPr lang="tr" sz="1200" b="0" i="0" u="none" kern="1200" baseline="0" dirty="0">
                <a:solidFill>
                  <a:schemeClr val="tx1"/>
                </a:solidFill>
                <a:effectLst/>
                <a:latin typeface="+mn-lt"/>
                <a:ea typeface="MS PGothic" pitchFamily="34" charset="-128"/>
                <a:cs typeface="ＭＳ Ｐゴシック" charset="0"/>
              </a:rPr>
              <a:t> genel bir ağ üzerinde genişleterek kullanıcıların, bilgi işlem cihazları doğrudan özel ağa bağlıymış gibi ortak veya genel ağlar üzerinden veri gönderip almalarına olanak tanır. Dolayısıyla, bir VPN üzerinden çalışan uygulamalar, özel ağın işlevselliğinden, güvenliğinden ve yönetiminden yararlanabilir. </a:t>
            </a:r>
            <a:r>
              <a:rPr lang="tr" sz="1200" b="0" i="0" u="none" strike="noStrike" kern="1200" baseline="0" dirty="0">
                <a:solidFill>
                  <a:schemeClr val="tx1"/>
                </a:solidFill>
                <a:effectLst/>
                <a:latin typeface="+mn-lt"/>
                <a:ea typeface="MS PGothic" pitchFamily="34" charset="-128"/>
                <a:cs typeface="ＭＳ Ｐゴシック" charset="0"/>
                <a:hlinkClick r:id="rId4" tooltip="Encryption"/>
              </a:rPr>
              <a:t>Şifreleme</a:t>
            </a:r>
            <a:r>
              <a:rPr lang="tr" sz="1200" b="0" i="0" u="none" kern="1200" baseline="0" dirty="0">
                <a:solidFill>
                  <a:schemeClr val="tx1"/>
                </a:solidFill>
                <a:effectLst/>
                <a:latin typeface="+mn-lt"/>
                <a:ea typeface="MS PGothic" pitchFamily="34" charset="-128"/>
                <a:cs typeface="ＭＳ Ｐゴシック" charset="0"/>
              </a:rPr>
              <a:t>, bir VPN bağlantısının doğal olmasa da yaygın olarak görülen bir parçasıdır.</a:t>
            </a:r>
            <a:r>
              <a:rPr lang="tr" sz="1200" b="0" i="0" u="none" strike="noStrike" kern="1200" baseline="30000" dirty="0">
                <a:solidFill>
                  <a:schemeClr val="tx1"/>
                </a:solidFill>
                <a:effectLst/>
                <a:latin typeface="+mn-lt"/>
                <a:ea typeface="MS PGothic" pitchFamily="34" charset="-128"/>
                <a:cs typeface="ＭＳ Ｐゴシック" charset="0"/>
                <a:hlinkClick r:id="rId5"/>
              </a:rPr>
              <a:t>[1]</a:t>
            </a:r>
            <a:endParaRPr lang="tr"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effectLst/>
                <a:latin typeface="+mn-lt"/>
                <a:ea typeface="MS PGothic" pitchFamily="34" charset="-128"/>
                <a:cs typeface="ＭＳ Ｐゴシック" charset="0"/>
              </a:rPr>
              <a:t>Eğitici</a:t>
            </a:r>
            <a:r>
              <a:rPr lang="tr" sz="1200" b="0" i="0" u="none" kern="1200" baseline="0" dirty="0">
                <a:solidFill>
                  <a:schemeClr val="tx1"/>
                </a:solidFill>
                <a:effectLst/>
                <a:latin typeface="+mn-lt"/>
                <a:ea typeface="MS PGothic" pitchFamily="34" charset="-128"/>
                <a:cs typeface="ＭＳ Ｐゴシック" charset="0"/>
              </a:rPr>
              <a:t> gösterimi, </a:t>
            </a:r>
            <a:r>
              <a:rPr lang="tr" sz="1200" b="0" i="0" u="none" kern="1200" baseline="0" dirty="0">
                <a:solidFill>
                  <a:schemeClr val="tx1"/>
                </a:solidFill>
                <a:latin typeface="+mn-lt"/>
                <a:ea typeface="MS PGothic" pitchFamily="34" charset="-128"/>
                <a:cs typeface="ＭＳ Ｐゴシック" charset="0"/>
              </a:rPr>
              <a:t>katılımcıların</a:t>
            </a:r>
            <a:r>
              <a:rPr lang="tr" sz="1200" b="0" i="0" u="none" kern="1200" baseline="0" dirty="0">
                <a:solidFill>
                  <a:schemeClr val="tx1"/>
                </a:solidFill>
                <a:effectLst/>
                <a:latin typeface="+mn-lt"/>
                <a:ea typeface="MS PGothic" pitchFamily="34" charset="-128"/>
                <a:cs typeface="ＭＳ Ｐゴシック" charset="0"/>
              </a:rPr>
              <a:t> önünde bir sandalyede otururken dünyada nasıl hareket edebileceğini açıklamanın en iyi yolu olabilir.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107</a:t>
            </a:fld>
            <a:endParaRPr lang="tr" altLang="en-US"/>
          </a:p>
        </p:txBody>
      </p:sp>
    </p:spTree>
    <p:extLst>
      <p:ext uri="{BB962C8B-B14F-4D97-AF65-F5344CB8AC3E}">
        <p14:creationId xmlns:p14="http://schemas.microsoft.com/office/powerpoint/2010/main" val="22700204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Bazı VPN örnekleri. Bir kısmı ücretsizken, diğerleri ücretlidir. Ücretsiz olanlar genellikle daha hızlı bant genişliği ve daha fazla yükleme/indirme kapasitesi sunan ücretli sürümlere sahiptir.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108</a:t>
            </a:fld>
            <a:endParaRPr lang="tr" altLang="en-US"/>
          </a:p>
        </p:txBody>
      </p:sp>
    </p:spTree>
    <p:extLst>
      <p:ext uri="{BB962C8B-B14F-4D97-AF65-F5344CB8AC3E}">
        <p14:creationId xmlns:p14="http://schemas.microsoft.com/office/powerpoint/2010/main" val="759084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slaytta bir VPN gösterilmektedir (VPN Unlimited).</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Amaç, bir VPN'nin kullanımlarını ve yapılandırılabilirliğini ve herhangi bir yerdeymiş gibi görünmek için nasıl kullanılabileceğini göstermektir.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Yasal - Neredeyse her yerde evet. Meşru kullanımları var - Ama aynı zamanda kötüye de kullanılabilirler.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Güvenli - Evet, oluşturduğu tünel aracılığıyla uygulanan uçtan uca şifreleme, müdahaleyi önlemek için kötüye kullanılabilen güvenlik sağlar.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Konumlar - Çoğunun, başka bir yerdeymiş gibi görünmek için dünya genelinde birden çok konumu olacaktır.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Hız - VPN kullanmak, gönderilen verilerin şifrelenmesi gerektiği için bağlantınızı biraz yavaşlatacaktır, ancak günümüzün yüksek hızlı İnternet bağlantılarıyla bu çok da büyük bir sorun değildir.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109</a:t>
            </a:fld>
            <a:endParaRPr lang="tr" altLang="en-US"/>
          </a:p>
        </p:txBody>
      </p:sp>
    </p:spTree>
    <p:extLst>
      <p:ext uri="{BB962C8B-B14F-4D97-AF65-F5344CB8AC3E}">
        <p14:creationId xmlns:p14="http://schemas.microsoft.com/office/powerpoint/2010/main" val="1502058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Temel bir gözden geçirmenin yapılması gereken ve birkaç slayt yerine günlerce üzerinde durabileceğimiz başka bir konu. Buradaki ekleme resimlerin ardından açıklayıcı slaytlar sunulmaktadır.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Arama motorları tarafından indekslenmeyen siteler, veri tabanları ve belgelerin yanı sıra, Derin Ağın başka bir katmanı daha vardır: "</a:t>
            </a: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Karanlık Ağ, standart arama motorlarıyla aranamaz. Ancak, adres veya oturum açma bilgileri ziyaretçi tarafından biliniyorsa Derin Ağ sitelerine normal bir İnternet tarayıcısı ile erişilebilirken, bu, Karanlık Ağ siteleri için geçerli değildir.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küçük eşler arası ağların yanı sıra Freenet, I2P ve ToR gibi büyük popüler ağlardan oluşur.</a:t>
            </a:r>
            <a:endParaRPr lang="tr"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110</a:t>
            </a:fld>
            <a:endParaRPr lang="tr" altLang="en-US"/>
          </a:p>
        </p:txBody>
      </p:sp>
    </p:spTree>
    <p:extLst>
      <p:ext uri="{BB962C8B-B14F-4D97-AF65-F5344CB8AC3E}">
        <p14:creationId xmlns:p14="http://schemas.microsoft.com/office/powerpoint/2010/main" val="2807605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a:t>
            </a: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gösterimi, TOR'yi ve mevcut bazı hizmetleri göstermek için bu slayta faydalı bir ek olacaktır ve bunun için İnternet bağlantısı veya önceden kaydedilmiş bir TOR oturumu gerekir.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111</a:t>
            </a:fld>
            <a:endParaRPr lang="tr" altLang="en-US"/>
          </a:p>
        </p:txBody>
      </p:sp>
    </p:spTree>
    <p:extLst>
      <p:ext uri="{BB962C8B-B14F-4D97-AF65-F5344CB8AC3E}">
        <p14:creationId xmlns:p14="http://schemas.microsoft.com/office/powerpoint/2010/main" val="16804138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TOR, şifreleme ve şifrelenmiş bilgilerin düğümler arasında aktarılması prensibi üzerine kurulmuştur.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 düğüm yalnızca önceki düğümün nerede olduğunu ve sonraki düğümü bilir. Köken veya diğer düğümler hakkında hiçbir şey bilmediğinden şifreli bir yol oluşturulmuş olur.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 iletişim (veya tarayıcıdaki sekme) farklı bir yol izler, ancak her biri aynı giriş noktasını veya koruma düğümünü kullanır.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İletişim verileri ele geçirilebilir, ancak yalnızca şifrelenmiş verileri ele geçirebilirsiniz.</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Orijinal veriler, verinin geçeceği her düğümün şifreleme anahtarıyla 'sarılır' ve bu katman, yolundan geçerken düğüm tarafından kaldırılır. Sadece son durakta veriler şifrelenmemiştir, çünkü aksi takdirde veriler okunamazdı.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112</a:t>
            </a:fld>
            <a:endParaRPr lang="tr" altLang="en-US"/>
          </a:p>
        </p:txBody>
      </p:sp>
    </p:spTree>
    <p:extLst>
      <p:ext uri="{BB962C8B-B14F-4D97-AF65-F5344CB8AC3E}">
        <p14:creationId xmlns:p14="http://schemas.microsoft.com/office/powerpoint/2010/main" val="511173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effectLst/>
                <a:latin typeface="+mn-lt"/>
                <a:ea typeface="MS PGothic" pitchFamily="34" charset="-128"/>
                <a:cs typeface="ＭＳ Ｐゴシック" charset="0"/>
              </a:rPr>
              <a:t>Eğitici</a:t>
            </a:r>
            <a:r>
              <a:rPr lang="tr" sz="1200" b="0" i="0" u="none" kern="1200" baseline="0" dirty="0">
                <a:solidFill>
                  <a:schemeClr val="tx1"/>
                </a:solidFill>
                <a:effectLst/>
                <a:latin typeface="+mn-lt"/>
                <a:ea typeface="MS PGothic" pitchFamily="34" charset="-128"/>
                <a:cs typeface="ＭＳ Ｐゴシック" charset="0"/>
              </a:rPr>
              <a:t> kripto para birimleri hakkında bir tartışma yapılmasını sağlar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Simgeler: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113</a:t>
            </a:fld>
            <a:endParaRPr lang="tr" altLang="en-US"/>
          </a:p>
        </p:txBody>
      </p:sp>
    </p:spTree>
    <p:extLst>
      <p:ext uri="{BB962C8B-B14F-4D97-AF65-F5344CB8AC3E}">
        <p14:creationId xmlns:p14="http://schemas.microsoft.com/office/powerpoint/2010/main" val="125089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effectLst/>
                <a:latin typeface="+mn-lt"/>
                <a:ea typeface="MS PGothic" pitchFamily="34" charset="-128"/>
                <a:cs typeface="ＭＳ Ｐゴシック" charset="0"/>
              </a:rPr>
              <a:t>Eğitici</a:t>
            </a:r>
            <a:r>
              <a:rPr lang="tr" sz="1200" b="0" i="0" u="none" kern="1200" baseline="0" dirty="0">
                <a:solidFill>
                  <a:schemeClr val="tx1"/>
                </a:solidFill>
                <a:effectLst/>
                <a:latin typeface="+mn-lt"/>
                <a:ea typeface="MS PGothic" pitchFamily="34" charset="-128"/>
                <a:cs typeface="ＭＳ Ｐゴシック" charset="0"/>
              </a:rPr>
              <a:t> kripto para birimleri hakkında bir tartışma yapılmasını sağlar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Simgeler: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Maddelerde yine kripto para birimlerinin nasıl çalıştığı ve yasa dışı satın alımlar veya kara para aklama için nasıl kullanılabileceği gösterilmektedir.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Sanal/dijital para birimlerinin yaygın olarak kabul gören tanımlarında, kara para aklama ve terörün finansmanı ile mücadeleye yönelik politikalar geliştiren ve teşvik eden hükümetler arası bir kuruluş olan Mali Eylem Görev Gücü (FATF) tarafından yapılan çalışmalara atıfta bulunulmaktadır. </a:t>
            </a:r>
          </a:p>
          <a:p>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FATF'ye göre, </a:t>
            </a:r>
            <a:r>
              <a:rPr lang="tr" sz="1200" b="0" i="1" u="none" strike="noStrike" kern="1200" baseline="0" dirty="0">
                <a:solidFill>
                  <a:schemeClr val="tx1"/>
                </a:solidFill>
                <a:latin typeface="+mn-lt"/>
                <a:ea typeface="MS PGothic" pitchFamily="34" charset="-128"/>
                <a:cs typeface="ＭＳ Ｐゴシック" charset="0"/>
              </a:rPr>
              <a:t>bir sanal para birimi, dijital olarak alınıp satılabilen ve aşağıdaki işlevlere sahip olan, ancak herhangi bir yargı alanında kanuni para statüsü bulunmayan dijital bir değer temsilidir: </a:t>
            </a:r>
            <a:endParaRPr lang="tr" sz="1200" b="0" i="0"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1) Değişim aracı; </a:t>
            </a:r>
          </a:p>
          <a:p>
            <a:pPr algn="l" rtl="0"/>
            <a:r>
              <a:rPr lang="tr" sz="1200" b="0" i="0" u="none" strike="noStrike" kern="1200" baseline="0" dirty="0">
                <a:solidFill>
                  <a:schemeClr val="tx1"/>
                </a:solidFill>
                <a:latin typeface="+mn-lt"/>
                <a:ea typeface="MS PGothic" pitchFamily="34" charset="-128"/>
                <a:cs typeface="ＭＳ Ｐゴシック" charset="0"/>
              </a:rPr>
              <a:t>2) Hesap birimi ve/veya (3) Değer saklama aracı</a:t>
            </a:r>
            <a:r>
              <a:rPr lang="tr" sz="1200" b="0" i="1" u="none" strike="noStrike" kern="1200" baseline="0" dirty="0">
                <a:solidFill>
                  <a:schemeClr val="tx1"/>
                </a:solidFill>
                <a:latin typeface="+mn-lt"/>
                <a:ea typeface="MS PGothic" pitchFamily="34" charset="-128"/>
                <a:cs typeface="ＭＳ Ｐゴシック" charset="0"/>
              </a:rPr>
              <a:t> </a:t>
            </a:r>
          </a:p>
          <a:p>
            <a:endParaRPr lang="tr" sz="1200" b="0" i="1" u="none" strike="noStrike" kern="1200" baseline="0" dirty="0">
              <a:solidFill>
                <a:schemeClr val="tx1"/>
              </a:solidFill>
              <a:latin typeface="+mn-lt"/>
              <a:ea typeface="MS PGothic" pitchFamily="34" charset="-128"/>
              <a:cs typeface="ＭＳ Ｐゴシック" charset="0"/>
            </a:endParaRPr>
          </a:p>
          <a:p>
            <a:pPr algn="l" rtl="0"/>
            <a:r>
              <a:rPr lang="tr" sz="1200" b="0" i="0" u="none" strike="noStrike" kern="1200" baseline="0" dirty="0">
                <a:solidFill>
                  <a:schemeClr val="tx1"/>
                </a:solidFill>
                <a:latin typeface="+mn-lt"/>
                <a:ea typeface="MS PGothic" pitchFamily="34" charset="-128"/>
                <a:cs typeface="ＭＳ Ｐゴシック" charset="0"/>
              </a:rPr>
              <a:t>FATF'ye göre, </a:t>
            </a:r>
            <a:r>
              <a:rPr lang="tr" sz="1200" b="0" i="1" u="none" strike="noStrike" kern="1200" baseline="0" dirty="0">
                <a:solidFill>
                  <a:schemeClr val="tx1"/>
                </a:solidFill>
                <a:latin typeface="+mn-lt"/>
                <a:ea typeface="MS PGothic" pitchFamily="34" charset="-128"/>
                <a:cs typeface="ＭＳ Ｐゴシック" charset="0"/>
              </a:rPr>
              <a:t>dijital para birimi, sanal para biriminin (itibari olmayan) veya e-paranın (itibari) dijital bir temsili anlamına gelebilir. </a:t>
            </a:r>
            <a:r>
              <a:rPr lang="tr" sz="1200" b="0" i="0" u="none" strike="noStrike" kern="1200" baseline="0" dirty="0">
                <a:solidFill>
                  <a:schemeClr val="tx1"/>
                </a:solidFill>
                <a:latin typeface="+mn-lt"/>
                <a:ea typeface="MS PGothic" pitchFamily="34" charset="-128"/>
                <a:cs typeface="ＭＳ Ｐゴシック" charset="0"/>
              </a:rPr>
              <a:t>Dijital para birimi terimi, hem itibari hem de itibari olmayan para birimlerinin dijital temsillerine atıfta bulunmanın mümkün olduğu bir terim sağlar. </a:t>
            </a:r>
          </a:p>
          <a:p>
            <a:pPr marL="0" indent="0" algn="just" rtl="0">
              <a:lnSpc>
                <a:spcPct val="150000"/>
              </a:lnSpc>
              <a:spcBef>
                <a:spcPts val="0"/>
              </a:spcBef>
              <a:buNone/>
            </a:pPr>
            <a:endParaRPr lang="tr" b="0" baseline="0" noProof="0" dirty="0"/>
          </a:p>
          <a:p>
            <a:pPr marL="0" indent="0" algn="just" rtl="0">
              <a:lnSpc>
                <a:spcPct val="150000"/>
              </a:lnSpc>
              <a:spcBef>
                <a:spcPts val="0"/>
              </a:spcBef>
              <a:buNone/>
            </a:pPr>
            <a:r>
              <a:rPr lang="tr" b="0" i="0" u="none" baseline="0" dirty="0"/>
              <a:t>Kripto para birimi, para birimlerinin üretimini düzenlemek ve fon transferini doğrulamak için şifreleme tekniklerinin kullanıldığı, merkez bankalarından bağımsız olarak çalışan dijital bir para birimidir. Kripto para birimleri, alternatif para birimlerinin veya özellikle dijital para birimlerinin bir alt kümesidir.</a:t>
            </a:r>
          </a:p>
          <a:p>
            <a:pPr marL="0" indent="0" algn="just" rtl="0">
              <a:lnSpc>
                <a:spcPct val="150000"/>
              </a:lnSpc>
              <a:spcBef>
                <a:spcPts val="0"/>
              </a:spcBef>
              <a:buNone/>
            </a:pPr>
            <a:endParaRPr lang="tr" b="0" noProof="0" dirty="0"/>
          </a:p>
          <a:p>
            <a:pPr algn="l" rtl="0"/>
            <a:r>
              <a:rPr lang="tr" sz="1200" b="0" i="0" u="none" kern="1200" baseline="0" dirty="0">
                <a:solidFill>
                  <a:schemeClr val="tx1"/>
                </a:solidFill>
                <a:effectLst/>
                <a:latin typeface="+mn-lt"/>
                <a:ea typeface="MS PGothic" pitchFamily="34" charset="-128"/>
                <a:cs typeface="ＭＳ Ｐゴシック" charset="0"/>
              </a:rPr>
              <a:t>Avrupa Adalet Divanı tarafından verilen tanım şu şekildedir: “49. Geleneksel olmayan para birimlerini, yani bir veya daha fazl ülkede kanuni para birimi olanlardan farklı para birimlerini içeren işlemler</a:t>
            </a: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algn="l" rtl="0"/>
            <a:r>
              <a:rPr lang="tr" b="0" i="0" u="none" baseline="0" dirty="0"/>
              <a:t>Yaklaşık 6400 farklı kripto para birimi vardır (08/2020). Burada güzel bir genel bakış sunulmaktadır: http://coinmarketcap.com/all/views/all/ </a:t>
            </a:r>
          </a:p>
          <a:p>
            <a:endParaRPr lang="tr" baseline="0" noProof="0" dirty="0"/>
          </a:p>
          <a:p>
            <a:pPr algn="l" rtl="0"/>
            <a:r>
              <a:rPr lang="tr" b="0" i="0" u="none" baseline="0" dirty="0"/>
              <a:t>Açık farkla en önemli ve en iyi bilinen kripto para birimi, 2008 yılının sonlarında "Satoshi Nakamoto" tarafından icat edilen Bitcoin'dir. Ancak başka kripto para birimlerinin de olduğunun bilinmesi gerekir. Bunlardan bazıları Bitcoin çok "ağır" hale geldiği için yaratılmıştır; yani Bitcoin işlemlerin ödenmesi için gerçekten kullanışlı değildir. Diğerleri, Bitcoin'in zayıflıklarının üstesinden gelmek (örneğin DASH (daha önce Darkcoin olarak bilinen X11 Logosu)), tamamen anonim işlemlere olanak tanımak veya daha hızlı işlemlere ve daha küçük işlemlere olanak tanımak (örneğin Litecoin) için yaratılmıştır. </a:t>
            </a:r>
          </a:p>
          <a:p>
            <a:endParaRPr lang="tr" baseline="0" noProof="0" dirty="0"/>
          </a:p>
          <a:p>
            <a:pPr algn="l" rtl="0"/>
            <a:r>
              <a:rPr lang="tr" b="0" i="0" u="none" baseline="0" dirty="0"/>
              <a:t>Para birimlerinin çoğu aynı yaklaşıma dayanmaktadır: Kripto para madenciliği yapmak ve işlemleri doğrulamak için eşler arası bir ağ ve önceden tanımlanmış, sınırlı para birimi arzı.</a:t>
            </a:r>
          </a:p>
          <a:p>
            <a:endParaRPr lang="tr" baseline="0" noProof="0" dirty="0"/>
          </a:p>
          <a:p>
            <a:pPr algn="l" rtl="0"/>
            <a:r>
              <a:rPr lang="tr" b="0" i="0" u="none" baseline="0" dirty="0"/>
              <a:t>Kripto para birimleri hakkında konuşurken sıkça kullanılan bazı terimler için açıklamalar:</a:t>
            </a:r>
          </a:p>
          <a:p>
            <a:endParaRPr lang="tr" baseline="0" noProof="0" dirty="0"/>
          </a:p>
          <a:p>
            <a:pPr algn="l" rtl="0"/>
            <a:r>
              <a:rPr lang="tr" b="0" i="0" u="none" baseline="0" dirty="0"/>
              <a:t>Cüzdan: Bir cüzdan, genel anlamda fiziksel bir cüzdanın bir kripto para birimi ağındaki karşılığıdır. Cüzdan aslında sahibinin blok zincirindeki adresine tahsis edilen paraları harcamasına imkan veren özel anahtarlarını içerir.</a:t>
            </a:r>
          </a:p>
          <a:p>
            <a:endParaRPr lang="tr" baseline="0" noProof="0" dirty="0"/>
          </a:p>
          <a:p>
            <a:pPr algn="l" rtl="0"/>
            <a:r>
              <a:rPr lang="tr" b="0" i="0" u="none" baseline="0" dirty="0"/>
              <a:t>Madenci: Madencilik, işlemleri onaylamak amacıyla bilgisayar donanımının kripto para birimi ağı için matematiksel hesaplamalar yapması sürecidir.</a:t>
            </a:r>
          </a:p>
          <a:p>
            <a:endParaRPr lang="tr" baseline="0" noProof="0" dirty="0"/>
          </a:p>
          <a:p>
            <a:pPr algn="l" rtl="0"/>
            <a:r>
              <a:rPr lang="tr" b="0" i="0" u="none" baseline="0" dirty="0"/>
              <a:t>Blok zinciri: Blok zinciri, kripto para birimi ağındaki tüm işlemlerin genel erişime açık bir kaydıdır. İşlemler kronolojik sırayla saklanırlar. Blok zinciri, o ağın tüm kullanıcıları arasında paylaşılır ve cüzdan adreslerinin bakiyesini doğrulamak için kullanılır.</a:t>
            </a:r>
          </a:p>
          <a:p>
            <a:endParaRPr lang="tr" baseline="0" noProof="0" dirty="0"/>
          </a:p>
          <a:p>
            <a:pPr algn="l" rtl="0"/>
            <a:r>
              <a:rPr lang="tr" b="0" i="0" u="none" baseline="0" dirty="0"/>
              <a:t>Özel anahtar: Özel anahtar, kriptografik bir imza aracılığıyla belirli bir cüzdan adresinden para harcama hakkınızı kanıtrlayan gizli bir veridir. Her cüzdan adresi kendi benzersiz özel anahtarına sahiptir.</a:t>
            </a:r>
          </a:p>
          <a:p>
            <a:endParaRPr lang="tr"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114</a:t>
            </a:fld>
            <a:endParaRPr lang="tr" altLang="en-US"/>
          </a:p>
        </p:txBody>
      </p:sp>
    </p:spTree>
    <p:extLst>
      <p:ext uri="{BB962C8B-B14F-4D97-AF65-F5344CB8AC3E}">
        <p14:creationId xmlns:p14="http://schemas.microsoft.com/office/powerpoint/2010/main" val="6243443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115</a:t>
            </a:fld>
            <a:endParaRPr lang="tr" altLang="en-US"/>
          </a:p>
        </p:txBody>
      </p:sp>
    </p:spTree>
    <p:extLst>
      <p:ext uri="{BB962C8B-B14F-4D97-AF65-F5344CB8AC3E}">
        <p14:creationId xmlns:p14="http://schemas.microsoft.com/office/powerpoint/2010/main" val="3293619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Bilgisayarın farklı bölümlerine elektrik akımı sağlar ve gerektiğinde alanlar için farklı gerilimler sunar.</a:t>
            </a:r>
          </a:p>
          <a:p>
            <a:endParaRPr lang="tr" dirty="0"/>
          </a:p>
          <a:p>
            <a:pPr algn="l" rtl="0"/>
            <a:r>
              <a:rPr lang="tr" sz="1200" b="0" i="0" u="none" kern="1200" baseline="0" dirty="0">
                <a:solidFill>
                  <a:schemeClr val="tx1"/>
                </a:solidFill>
                <a:latin typeface="+mn-lt"/>
                <a:ea typeface="MS PGothic" pitchFamily="34" charset="-128"/>
                <a:cs typeface="ＭＳ Ｐゴシック" charset="0"/>
              </a:rPr>
              <a:t>Bir bilgisayardaki Güç Kaynağı Birimi (PSU), gücü düzenleyerek kasada bulunan bileşenlere verir. Standart güç kaynakları, gelen 110V </a:t>
            </a:r>
            <a:r>
              <a:rPr lang="tr" sz="1200" b="1" i="0" u="none" kern="1200" baseline="0" dirty="0">
                <a:solidFill>
                  <a:schemeClr val="tx1"/>
                </a:solidFill>
                <a:latin typeface="+mn-lt"/>
                <a:ea typeface="MS PGothic" pitchFamily="34" charset="-128"/>
                <a:cs typeface="ＭＳ Ｐゴシック" charset="0"/>
              </a:rPr>
              <a:t>veya</a:t>
            </a:r>
            <a:r>
              <a:rPr lang="tr" sz="1200" b="0" i="0" u="none" kern="1200" baseline="0" dirty="0">
                <a:solidFill>
                  <a:schemeClr val="tx1"/>
                </a:solidFill>
                <a:latin typeface="+mn-lt"/>
                <a:ea typeface="MS PGothic" pitchFamily="34" charset="-128"/>
                <a:cs typeface="ＭＳ Ｐゴシック" charset="0"/>
              </a:rPr>
              <a:t> 220V AC'yi (Alternatif Akım) bilgisayarın bileşenlerine güç sağlamak için uygun çeşitli DC (Doğru Akım) gerilimlerine dönüştürür. Güç kaynaklarının Watt olarak belirtilen belirli bir güç çıkışı vardır. Standart bir güç kaynağı tipik olarak yaklaşık 350 Watt verebilir. Bir bilgisayarda ne kadar çok bileşen varsa, güç kaynağından sağlanması gereken güç o kadar fazla olur.</a:t>
            </a:r>
            <a:endParaRPr lang="tr" dirty="0"/>
          </a:p>
          <a:p>
            <a:pPr algn="l" rtl="0"/>
            <a:r>
              <a:rPr lang="tr" b="0" i="0" u="none" baseline="0" dirty="0"/>
              <a:t>Farklı standartlar: Bir bilgisayar için standart su ısıtıcısı girişi, daha küçük cihazlar için farklı uç, taşınabilir cihazlar için piller</a:t>
            </a:r>
          </a:p>
          <a:p>
            <a:endParaRPr lang="tr" dirty="0"/>
          </a:p>
          <a:p>
            <a:pPr algn="l" rtl="0"/>
            <a:r>
              <a:rPr lang="tr" b="0" i="0" u="none" baseline="0" dirty="0"/>
              <a:t>Modüler, Hibrit, modüler olmayan yapı</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a:t>
            </a:fld>
            <a:endParaRPr lang="tr" altLang="en-US"/>
          </a:p>
        </p:txBody>
      </p:sp>
    </p:spTree>
    <p:extLst>
      <p:ext uri="{BB962C8B-B14F-4D97-AF65-F5344CB8AC3E}">
        <p14:creationId xmlns:p14="http://schemas.microsoft.com/office/powerpoint/2010/main" val="641568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aralarda mola verilecek olan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extLst>
      <p:ext uri="{BB962C8B-B14F-4D97-AF65-F5344CB8AC3E}">
        <p14:creationId xmlns:p14="http://schemas.microsoft.com/office/powerpoint/2010/main" val="1997549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PCB - Baskılı Devre Kartı</a:t>
            </a:r>
          </a:p>
          <a:p>
            <a:pPr algn="l" rtl="0"/>
            <a:r>
              <a:rPr lang="tr" b="0" i="0" u="none" baseline="0" dirty="0"/>
              <a:t>Ana kart merkezi sinir sistemimiz gibidir; her şey ona bağlanır.</a:t>
            </a:r>
          </a:p>
          <a:p>
            <a:endParaRPr lang="tr" baseline="0" dirty="0"/>
          </a:p>
          <a:p>
            <a:pPr lvl="0" algn="l" rtl="0">
              <a:buFont typeface="Arial"/>
              <a:buChar char="•"/>
            </a:pPr>
            <a:r>
              <a:rPr lang="tr" b="0" i="0" u="none" baseline="0" dirty="0"/>
              <a:t>Bir ana kart aynı zamanda bilgisayarın sistem kartı olarak da bilinir. Ana kart, bir bilgisayarın merkezi devre kartıdır. Diğer tüm bileşenler ve çevre birimleri ona bağlanır. </a:t>
            </a:r>
          </a:p>
          <a:p>
            <a:pPr lvl="0" algn="l" rtl="0">
              <a:buFont typeface="Arial"/>
              <a:buChar char="•"/>
            </a:pPr>
            <a:r>
              <a:rPr lang="tr" b="0" i="0" u="none" baseline="0" dirty="0"/>
              <a:t>Ana kartın görevi, tüm bu bileşenler ve birimler arasında bilgi aktarmaktır.  Ana kart, bilgisayar ilk açıldığında çalıştırılan basit bir yazılım olan BIOS'yi (Temel Giriş/Çıkış Sistemi) barındırır. </a:t>
            </a:r>
          </a:p>
          <a:p>
            <a:pPr lvl="0" algn="l" rtl="0">
              <a:buFont typeface="Arial"/>
              <a:buChar char="•"/>
            </a:pPr>
            <a:r>
              <a:rPr lang="tr" b="0" i="0" u="none" baseline="0" dirty="0"/>
              <a:t>Bellek, CPU (Merkezi İşlem Birimi), ekran kartı, ses kartı, sabit sürücü, disk sürücüleri gibi diğer bileşenler ve çeşitli harici bağlantı noktaları ve çevre birimleri doğrudan ona bağlanır.</a:t>
            </a:r>
            <a:endParaRPr lang="tr" dirty="0"/>
          </a:p>
          <a:p>
            <a:endParaRPr lang="tr" baseline="0" dirty="0"/>
          </a:p>
          <a:p>
            <a:pPr algn="l" rtl="0"/>
            <a:r>
              <a:rPr lang="tr" b="0" i="0" u="none" baseline="0" dirty="0"/>
              <a:t>Yukarıdaki iki resim bilgisayar ana kartlarıdır. Alttaki aynı prensiple çalışan, sadece farklı boyutlarda bileşenler içeren iPhone'un ana kartıdır.</a:t>
            </a:r>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a:t>
            </a:fld>
            <a:endParaRPr lang="tr" altLang="en-US"/>
          </a:p>
        </p:txBody>
      </p:sp>
    </p:spTree>
    <p:extLst>
      <p:ext uri="{BB962C8B-B14F-4D97-AF65-F5344CB8AC3E}">
        <p14:creationId xmlns:p14="http://schemas.microsoft.com/office/powerpoint/2010/main" val="176817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Ana kartın birçok bileşeni ve ona bağlanmanın birçok yolu vardır.</a:t>
            </a:r>
          </a:p>
          <a:p>
            <a:endParaRPr lang="tr" dirty="0"/>
          </a:p>
          <a:p>
            <a:pPr algn="l" rtl="0">
              <a:buFont typeface="Arial"/>
              <a:buChar char="•"/>
            </a:pPr>
            <a:r>
              <a:rPr lang="tr" b="0" i="0" u="none" baseline="0" dirty="0"/>
              <a:t>CMOS ve BIOS genellikle birbirinin yerine kullanılır; BIOS'yi bir yazılım ve CMOS'yi de onu çalıştıran donanım olarak düşünebilirsiniz. </a:t>
            </a:r>
          </a:p>
          <a:p>
            <a:pPr algn="l" rtl="0">
              <a:buFont typeface="Arial"/>
              <a:buChar char="•"/>
            </a:pPr>
            <a:r>
              <a:rPr lang="tr" b="0" i="0" u="none" baseline="0" dirty="0"/>
              <a:t>Tamamlayıcı Metal Oksit Yarı İletkenin kısaltılmışı olan CMOS, genellikle "simos" olarak telaffuz edilir. CMOS, çok düşük seviyeli işlevleri ve çok temel bilgisayar başlatma rutinlerini gerçekleştiren bir bilgisayar donanımıdır. </a:t>
            </a:r>
            <a:endParaRPr lang="tr" dirty="0"/>
          </a:p>
          <a:p>
            <a:endParaRPr lang="tr" dirty="0"/>
          </a:p>
          <a:p>
            <a:pPr algn="l" rtl="0">
              <a:spcBef>
                <a:spcPts val="0"/>
              </a:spcBef>
              <a:spcAft>
                <a:spcPts val="1200"/>
              </a:spcAft>
            </a:pPr>
            <a:r>
              <a:rPr lang="tr" b="0" i="0" u="none" baseline="0" dirty="0"/>
              <a:t>Daha yeni bilgisayarlarda, BIOS yerine Birleşik Genişletilebilir Ürün Yazılımı Arabirimi (UEFI) kullanılmaktadır.</a:t>
            </a:r>
          </a:p>
          <a:p>
            <a:pPr algn="l" rtl="0">
              <a:spcBef>
                <a:spcPts val="0"/>
              </a:spcBef>
              <a:spcAft>
                <a:spcPts val="1200"/>
              </a:spcAft>
            </a:pPr>
            <a:r>
              <a:rPr lang="tr" b="0" i="0" u="none" baseline="0" dirty="0"/>
              <a:t>UEFI, bir işletim sistemi ile platform ürün yazılımı arasında bir yazılım arabirimini tanımlayan bir spesifikasyondur. </a:t>
            </a:r>
          </a:p>
          <a:p>
            <a:pPr algn="l" rtl="0">
              <a:spcBef>
                <a:spcPts val="0"/>
              </a:spcBef>
              <a:spcAft>
                <a:spcPts val="1200"/>
              </a:spcAft>
            </a:pPr>
            <a:r>
              <a:rPr lang="tr" b="0" i="0" u="none" baseline="0" dirty="0"/>
              <a:t>UEFI, orijinal olarak tüm IBM PC uyumlu kişisel bilgisayarlarda bulunan Temel Giriş/Çıkış Sistemi (BIOS) ürün yazılımı arabiriminin yerini almaktadır.</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a:t>
            </a:fld>
            <a:endParaRPr lang="tr" altLang="en-US"/>
          </a:p>
        </p:txBody>
      </p:sp>
    </p:spTree>
    <p:extLst>
      <p:ext uri="{BB962C8B-B14F-4D97-AF65-F5344CB8AC3E}">
        <p14:creationId xmlns:p14="http://schemas.microsoft.com/office/powerpoint/2010/main" val="36619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Kartın arkası genellikle bir sistem içinde kullanılan farklı 'veri yollarını' görmemize olanak tanır. Birçok farklı türü vardır ve verilerin sistemde farklı hızlarda hareket etmesine imkan tanır.</a:t>
            </a:r>
          </a:p>
          <a:p>
            <a:endParaRPr lang="tr" dirty="0"/>
          </a:p>
          <a:p>
            <a:pPr algn="l" rtl="0"/>
            <a:r>
              <a:rPr lang="tr" b="0" i="0" u="none" baseline="0" dirty="0"/>
              <a:t>En iyi bilinen veri yolu USB'dir! Evrensel Seri Veri Yolu</a:t>
            </a:r>
          </a:p>
          <a:p>
            <a:endParaRPr lang="tr" dirty="0"/>
          </a:p>
          <a:p>
            <a:pPr algn="l" rtl="0"/>
            <a:r>
              <a:rPr lang="tr" b="0" i="0" u="none" baseline="0" dirty="0"/>
              <a:t>Bu, veri yollarını açıkça görebileceğiniz bir Samsung Galaxy'nin baskılı devre kartının arkasıdır.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14</a:t>
            </a:fld>
            <a:endParaRPr lang="tr" altLang="en-US"/>
          </a:p>
        </p:txBody>
      </p:sp>
    </p:spTree>
    <p:extLst>
      <p:ext uri="{BB962C8B-B14F-4D97-AF65-F5344CB8AC3E}">
        <p14:creationId xmlns:p14="http://schemas.microsoft.com/office/powerpoint/2010/main" val="75995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Merkezi işlem birimi (CPU) hesaplamalar yapar, işlemler gerçekleştirir ve programların çalışmasına olanak tanır. Talimat alır, kod çözer ve işler, bir çıktı verir.</a:t>
            </a:r>
          </a:p>
          <a:p>
            <a:pPr algn="l" rtl="0"/>
            <a:r>
              <a:rPr lang="tr" b="0" i="0" u="none" baseline="0"/>
              <a:t>Üstteki resim - Intel Core i7 çip </a:t>
            </a:r>
          </a:p>
          <a:p>
            <a:pPr algn="l" rtl="0"/>
            <a:r>
              <a:rPr lang="tr" b="0" i="0" u="none" baseline="0"/>
              <a:t>Ortadaki resim - 2020 model iPhone'larda bulunan Apple A13 çip</a:t>
            </a:r>
          </a:p>
          <a:p>
            <a:pPr algn="l" rtl="0"/>
            <a:r>
              <a:rPr lang="tr" b="0" i="0" u="none" baseline="0"/>
              <a:t>Alttaki resim - Soğutma fanı. İşlemciler büyük miktarda ısı üretirler ve bu ısıyı dağıtmaları gerekir; bu nedenle üreticiler, özellikle ısı üretimini durdurmak için farklı şekilde üretilmesi gereken daha küçük cihazlarda (telefonlar vb.) işlemcileri serin tutmanın yollarını ararlar.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15</a:t>
            </a:fld>
            <a:endParaRPr lang="tr" altLang="en-US"/>
          </a:p>
        </p:txBody>
      </p:sp>
    </p:spTree>
    <p:extLst>
      <p:ext uri="{BB962C8B-B14F-4D97-AF65-F5344CB8AC3E}">
        <p14:creationId xmlns:p14="http://schemas.microsoft.com/office/powerpoint/2010/main" val="364138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Bellek, bir cihazın çalışma alanıdır. RAM genellikle diğer depolamadan çok daha hızlıdır ve CPU ile iyi bir şekilde çalışmasını sağlar. Çalışan tüm programlar belleğe yüklenir ve buradan çalıştırılır. İşletim sistemi de belleğe yüklenir.</a:t>
            </a:r>
          </a:p>
          <a:p>
            <a:endParaRPr lang="tr" dirty="0"/>
          </a:p>
          <a:p>
            <a:pPr algn="l" rtl="0"/>
            <a:r>
              <a:rPr lang="tr" b="0" i="0" u="none" baseline="0" dirty="0"/>
              <a:t>* Sistem çalışırken okunabilir. Bir saldırgan tarafından kötüye kullanımın söz konusu olduğu siber suç durumlarında, bellek içeriği hayati öneme sahip olabilir. Bununla daha sonra ilgileneceğiz.</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16</a:t>
            </a:fld>
            <a:endParaRPr lang="tr" altLang="en-US"/>
          </a:p>
        </p:txBody>
      </p:sp>
    </p:spTree>
    <p:extLst>
      <p:ext uri="{BB962C8B-B14F-4D97-AF65-F5344CB8AC3E}">
        <p14:creationId xmlns:p14="http://schemas.microsoft.com/office/powerpoint/2010/main" val="787536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İsteğe göre uyarlanan video kartlarının iki farklı türü resimlerde gösterilmektedir.</a:t>
            </a:r>
          </a:p>
          <a:p>
            <a:pPr algn="l" rtl="0"/>
            <a:r>
              <a:rPr lang="tr" b="0" i="0" u="none" baseline="0" dirty="0"/>
              <a:t>Video/ekran kartı veya birimi bir ekran veya monitörde görsel bir çıktının gösterilmesini sağlar. Bilgisayar veya telefon olsun neredeyse her bilgisayar sisteminin, kullanıcıya veri göstermesi gerekir. Grafiklerin çok önemli olduğu oyun tipi cihazlarda olduğu gibi bazı grafik birimleri hız ve yenilenme için tasarlanmıştır. Diğer cihazlarda ise etkileşime girmek için bir ekran bulunur. Grafik modülü verileri görünür bilgilere çevirir.</a:t>
            </a:r>
          </a:p>
          <a:p>
            <a:pPr algn="l" rtl="0"/>
            <a:r>
              <a:rPr lang="tr" b="0" i="0" u="none" baseline="0" dirty="0"/>
              <a:t>Kendi işlemci ve RAM'leri olabilir.</a:t>
            </a:r>
          </a:p>
          <a:p>
            <a:pPr algn="l" rtl="0"/>
            <a:r>
              <a:rPr lang="tr" b="0" i="0" u="none" baseline="0" dirty="0"/>
              <a:t>Bazı ana kartlarda entegre ekran kartı bulunur. </a:t>
            </a:r>
          </a:p>
          <a:p>
            <a:endParaRPr lang="tr" dirty="0"/>
          </a:p>
          <a:p>
            <a:pPr algn="l" rtl="0"/>
            <a:r>
              <a:rPr lang="tr" b="0" i="0" u="none" baseline="0" dirty="0"/>
              <a:t>Eski bilgisayar modellemesinde, şimdiye kadar bahsedilen her şey 'Kuzey Köprüsünü' (bir sistemdeki daha hızlı performanslı cihazlar) oluşturur.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17</a:t>
            </a:fld>
            <a:endParaRPr lang="tr" altLang="en-US"/>
          </a:p>
        </p:txBody>
      </p:sp>
    </p:spTree>
    <p:extLst>
      <p:ext uri="{BB962C8B-B14F-4D97-AF65-F5344CB8AC3E}">
        <p14:creationId xmlns:p14="http://schemas.microsoft.com/office/powerpoint/2010/main" val="350835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Üstteki resim - açık döner disk</a:t>
            </a:r>
          </a:p>
          <a:p>
            <a:pPr algn="l" rtl="0"/>
            <a:r>
              <a:rPr lang="tr" b="0" i="0" u="none" baseline="0"/>
              <a:t>Ortadaki resim - açık katı hal sürücüsü</a:t>
            </a:r>
          </a:p>
          <a:p>
            <a:pPr algn="l" rtl="0"/>
            <a:r>
              <a:rPr lang="tr" b="0" i="0" u="none" baseline="0"/>
              <a:t>Alttaki resim - iPhone 6 16GB Toshiba bellek çipi</a:t>
            </a:r>
          </a:p>
          <a:p>
            <a:pPr algn="l" rtl="0"/>
            <a:r>
              <a:rPr lang="tr" b="0" i="0" u="none" baseline="0"/>
              <a:t>Üstteki geleneksel bir depolama bileşeni, alttaki ise giderek yaygınlaşan bir bileşendir. Teknoloji nedeniyle alttaki daha hızlı büyümektedir.</a:t>
            </a:r>
          </a:p>
          <a:p>
            <a:pPr algn="l" rtl="0"/>
            <a:r>
              <a:rPr lang="tr" b="0" i="0" u="none" baseline="0"/>
              <a:t>Tüm cihazların kalıcı depolama alanı vardır ve bu alan, birçok soruşturmada büyük öneme sahip olup içeriğin elde edilmesi ve analiz edilmesini sağlar.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18</a:t>
            </a:fld>
            <a:endParaRPr lang="tr" altLang="en-US"/>
          </a:p>
        </p:txBody>
      </p:sp>
    </p:spTree>
    <p:extLst>
      <p:ext uri="{BB962C8B-B14F-4D97-AF65-F5344CB8AC3E}">
        <p14:creationId xmlns:p14="http://schemas.microsoft.com/office/powerpoint/2010/main" val="987917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Üstteki resim – sabit RJ45 ağ kartı</a:t>
            </a:r>
          </a:p>
          <a:p>
            <a:pPr algn="l" rtl="0"/>
            <a:r>
              <a:rPr lang="tr" b="0" i="0" u="none" baseline="0" dirty="0"/>
              <a:t>Ortadaki resim – PC için Wi-Fi kartı</a:t>
            </a:r>
          </a:p>
          <a:p>
            <a:pPr algn="l" rtl="0"/>
            <a:r>
              <a:rPr lang="tr" b="0" i="0" u="none" baseline="0" dirty="0"/>
              <a:t>Alttaki resim – Mobil cihaz (iPhone) için Wi-Fi anteni </a:t>
            </a:r>
          </a:p>
          <a:p>
            <a:endParaRPr lang="tr" dirty="0"/>
          </a:p>
          <a:p>
            <a:pPr algn="l" rtl="0"/>
            <a:r>
              <a:rPr lang="tr" b="0" i="0" u="none" baseline="0" dirty="0"/>
              <a:t>Haberleşmesi gereken tüm cihazların bir tür ağ bağlanırlığının olması gerekir.</a:t>
            </a:r>
          </a:p>
          <a:p>
            <a:pPr algn="l" rtl="0"/>
            <a:r>
              <a:rPr lang="tr" sz="1200" b="1" i="0" u="none" kern="1200" baseline="0" dirty="0">
                <a:solidFill>
                  <a:schemeClr val="tx1"/>
                </a:solidFill>
                <a:latin typeface="+mn-lt"/>
                <a:ea typeface="MS PGothic" pitchFamily="34" charset="-128"/>
                <a:cs typeface="ＭＳ Ｐゴシック" charset="0"/>
              </a:rPr>
              <a:t>Ağ Arayüz Kontrolörü (NIC):</a:t>
            </a:r>
            <a:r>
              <a:rPr lang="tr" sz="1200" b="0" i="0" u="none" kern="1200" baseline="0" dirty="0">
                <a:solidFill>
                  <a:schemeClr val="tx1"/>
                </a:solidFill>
                <a:latin typeface="+mn-lt"/>
                <a:ea typeface="MS PGothic" pitchFamily="34" charset="-128"/>
                <a:cs typeface="ＭＳ Ｐゴシック" charset="0"/>
              </a:rPr>
              <a:t> Bir bilgisayarın bir ağa bağlanmasına olanak tanıyan, bilgisayara yüklü bir kart veya devre kartıdır.</a:t>
            </a:r>
          </a:p>
          <a:p>
            <a:pPr algn="l" rtl="0"/>
            <a:r>
              <a:rPr lang="tr" sz="1200" b="0" i="0" u="none" kern="1200" baseline="0" dirty="0">
                <a:solidFill>
                  <a:schemeClr val="tx1"/>
                </a:solidFill>
                <a:latin typeface="+mn-lt"/>
                <a:ea typeface="MS PGothic" pitchFamily="34" charset="-128"/>
                <a:cs typeface="ＭＳ Ｐゴシック" charset="0"/>
              </a:rPr>
              <a:t> </a:t>
            </a: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Ortam Erişim Kontrol (MAC) adresi: Kimlikleme amacıyla üretici tarafından çoğu ağ adaptörüne veya ağ arayüz kartına (NIC'ler) verilen ve özgün bir değer sağlayan yarı özgün bir kimliktir.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19</a:t>
            </a:fld>
            <a:endParaRPr lang="tr" altLang="en-US"/>
          </a:p>
        </p:txBody>
      </p:sp>
    </p:spTree>
    <p:extLst>
      <p:ext uri="{BB962C8B-B14F-4D97-AF65-F5344CB8AC3E}">
        <p14:creationId xmlns:p14="http://schemas.microsoft.com/office/powerpoint/2010/main" val="12995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a:t>Bu oturum, aralarda mola verilecek olan 5 bölüme ayrılacaktır.</a:t>
            </a:r>
          </a:p>
          <a:p>
            <a:pPr algn="l" rtl="0"/>
            <a:r>
              <a:rPr lang="tr" sz="3600" b="0" i="0" u="none" baseline="0"/>
              <a:t>Amaç, bir bilgisayarın veya İnternete bağlanabilen ve bilgisayarla benzerlikleri olan bir cihazın ne olduğunu açıklamaktır.</a:t>
            </a:r>
          </a:p>
          <a:p>
            <a:pPr algn="l" rtl="0"/>
            <a:r>
              <a:rPr lang="tr" sz="3600" b="0" i="0" u="none" baseline="0"/>
              <a:t>Daha sonra İnternetin ne olduğunu ve nasıl çalıştığını açıklamak,</a:t>
            </a:r>
          </a:p>
          <a:p>
            <a:pPr algn="l" rtl="0"/>
            <a:r>
              <a:rPr lang="tr" sz="3600" b="0" i="0" u="none" baseline="0"/>
              <a:t>Ve sonra bilgisayarın İnternete nasıl bağlandığına bakmak,</a:t>
            </a:r>
          </a:p>
          <a:p>
            <a:pPr algn="l" rtl="0"/>
            <a:r>
              <a:rPr lang="tr" sz="3600" b="0" i="0" u="none" baseline="0"/>
              <a:t>Ve sonra İnternette neler olduğuna bakmaktır.</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Üstteki resim – PCI ve PCI Ekspres yuvaları </a:t>
            </a:r>
          </a:p>
          <a:p>
            <a:pPr algn="l" rtl="0"/>
            <a:r>
              <a:rPr lang="tr" b="0" i="0" u="none" baseline="0"/>
              <a:t>Ortadaki resim – Bir diz üstü bilgisayarın kenarındaki USB bağlantı noktaları</a:t>
            </a:r>
          </a:p>
          <a:p>
            <a:pPr algn="l" rtl="0"/>
            <a:r>
              <a:rPr lang="tr" b="0" i="0" u="none" baseline="0"/>
              <a:t>Alttaki resim – USB güvenlik kilidi ile sisteme bağlanmış klavye ve fare</a:t>
            </a:r>
          </a:p>
          <a:p>
            <a:endParaRPr lang="tr" dirty="0"/>
          </a:p>
          <a:p>
            <a:pPr algn="l" rtl="0"/>
            <a:r>
              <a:rPr lang="tr" b="0" i="0" u="none" baseline="0"/>
              <a:t>Bir bilgisayar sistemi kendi başına çalışabilir, ancak bir ağa bağlanabilmesi için harici cihazlara veya bileşenlere ihtiyaç duyar.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20</a:t>
            </a:fld>
            <a:endParaRPr lang="tr" altLang="en-US"/>
          </a:p>
        </p:txBody>
      </p:sp>
    </p:spTree>
    <p:extLst>
      <p:ext uri="{BB962C8B-B14F-4D97-AF65-F5344CB8AC3E}">
        <p14:creationId xmlns:p14="http://schemas.microsoft.com/office/powerpoint/2010/main" val="30634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Üstteki resim – TV, monitör, ekran gibi diğer cihazlara ses bağlantıları ve ve görüntü bağlantısı için HDMI </a:t>
            </a:r>
          </a:p>
          <a:p>
            <a:pPr algn="l" rtl="0"/>
            <a:r>
              <a:rPr lang="tr" b="0" i="0" u="none" baseline="0" dirty="0"/>
              <a:t>Ortadaki resim – DVD sürücüsü</a:t>
            </a:r>
          </a:p>
          <a:p>
            <a:pPr algn="l" rtl="0"/>
            <a:r>
              <a:rPr lang="tr" b="0" i="0" u="none" baseline="0" dirty="0"/>
              <a:t>Alttaki resim – Depolama kapasitesini artırmak için telefona eklenen mikro SD kart</a:t>
            </a:r>
          </a:p>
          <a:p>
            <a:endParaRPr lang="tr" dirty="0"/>
          </a:p>
          <a:p>
            <a:pPr algn="l" rtl="0"/>
            <a:r>
              <a:rPr lang="tr" b="0" i="0" u="none" baseline="0" dirty="0"/>
              <a:t>Haberleşmesi gereken tüm cihazların bir tür ağ bağlanırlığının olması gerekir.</a:t>
            </a:r>
          </a:p>
          <a:p>
            <a:pPr algn="l" rtl="0"/>
            <a:r>
              <a:rPr lang="tr" b="0" i="0" u="none" baseline="0" dirty="0"/>
              <a:t>Bunların hepsinin MAC adresi (Ortam Erişim Kontrol numarası) olarak bilinen kimlikleyicileri vardır.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21</a:t>
            </a:fld>
            <a:endParaRPr lang="tr" altLang="en-US"/>
          </a:p>
        </p:txBody>
      </p:sp>
    </p:spTree>
    <p:extLst>
      <p:ext uri="{BB962C8B-B14F-4D97-AF65-F5344CB8AC3E}">
        <p14:creationId xmlns:p14="http://schemas.microsoft.com/office/powerpoint/2010/main" val="485201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açılış slaytının bir tekrarı olsa da bu cihazların her birinin bu bölümde daha önce gösterilen kavramlarla ortak yanları olduğunu, sadece farklı görünüme sahip olduğunu vurgulamamız gerekir.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22</a:t>
            </a:fld>
            <a:endParaRPr lang="tr" altLang="en-US"/>
          </a:p>
        </p:txBody>
      </p:sp>
    </p:spTree>
    <p:extLst>
      <p:ext uri="{BB962C8B-B14F-4D97-AF65-F5344CB8AC3E}">
        <p14:creationId xmlns:p14="http://schemas.microsoft.com/office/powerpoint/2010/main" val="1199368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Önceki slaytlardan şunu vurgulamamız gerekir ki bilgisayarlar, telefonlar ve diğer bilgi işlem cihazlarında dijital delil kaynakları olarak bu üç alana bakarız.</a:t>
            </a:r>
          </a:p>
          <a:p>
            <a:endParaRPr lang="tr" dirty="0"/>
          </a:p>
          <a:p>
            <a:pPr algn="l" rtl="0"/>
            <a:r>
              <a:rPr lang="tr" b="0" i="0" u="none" baseline="0" dirty="0"/>
              <a:t>Bir sabit diskin dahili kalıcı depolama alanı</a:t>
            </a:r>
          </a:p>
          <a:p>
            <a:pPr algn="l" rtl="0"/>
            <a:r>
              <a:rPr lang="tr" b="0" i="0" u="none" baseline="0" dirty="0"/>
              <a:t>USB cihazlar, DVD veya SD kartlar gibi geçici depolama alanı olarak eklenebilecek birimler</a:t>
            </a:r>
          </a:p>
          <a:p>
            <a:pPr algn="l" rtl="0"/>
            <a:r>
              <a:rPr lang="tr" b="0" i="0" u="none" baseline="0" dirty="0"/>
              <a:t>RAM'nin dahili uçucu belleği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23</a:t>
            </a:fld>
            <a:endParaRPr lang="tr" altLang="en-US"/>
          </a:p>
        </p:txBody>
      </p:sp>
    </p:spTree>
    <p:extLst>
      <p:ext uri="{BB962C8B-B14F-4D97-AF65-F5344CB8AC3E}">
        <p14:creationId xmlns:p14="http://schemas.microsoft.com/office/powerpoint/2010/main" val="2168417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Sabit Disk Sürücüleri: Çoğu bilgisayarda en az bir sabit disk bulunur ve birçoğunda daha fazla sayıda sabit disk yer alır. Ana bilgisayarlar gibi daha büyük bilgisayarlarda genellikle birçok sabit disk bulunur.  Artık CCTV ve müzik çalarlar gibi diğer cihazların da büyük miktarda veri tutabilen sabit disklere sahip olması yaygındır. Bu diskler, üzerinde bilginin tutulduğu ve verilerin kolaylıkla silinip yeniden yazılabildiği sabit disk plaklarına sahiptir. Disklerin yapısının hatırlama esasına dayanması, onları uzun süre kullanılabilir kılar. Veriler, bir plağın yüzeyinde sektörler ve izler halinde depolanır. İzler, veri sektörlerinin eş merkezli daireleriyken, sektörler birlikte depolanan bayt gruplarıdır (512 veya 4096). Veriler, sabit disklerde sadece bir "bayt" grubu olan dosyalar şeklinde depolanır. Programlar da dosyalardır ve bunlar da kullanılmak üzere CPU tarafından çağrılır.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baseline="0" dirty="0"/>
              <a:t>SSD depolama cihazları adli bilişim uzmanları için yeni zorluklara neden olmaktadır, çünkü veriler tamamen farklı bir şekilde depolanır.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24</a:t>
            </a:fld>
            <a:endParaRPr lang="tr" altLang="en-US"/>
          </a:p>
        </p:txBody>
      </p:sp>
    </p:spTree>
    <p:extLst>
      <p:ext uri="{BB962C8B-B14F-4D97-AF65-F5344CB8AC3E}">
        <p14:creationId xmlns:p14="http://schemas.microsoft.com/office/powerpoint/2010/main" val="60326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CD/DVD/Blu-Ray Diskler: Bu diskler çeşitli miktarlarda veri tutabilir ve genellikle müzik, video veya bilgisayar dosyalarını depolamak için kullanılır.  Örneğin bir DVD, bir CD ile aynı boyuttadır ve bir CD'den yaklaşık 7 kat daha fazla veri tutar. Yüksek çözünürlüklü içeriği depolamak için kullanılabilen bir Blu-Ray disk, şu anda bir DVD'nin 10 katından fazla veri tutabilir. Başka bir deyişle, sadece birkaç yıl önce bir sabit diskin depolayabileceğinden daha fazla veri depolayabilirler. Hepsi, verileri sabit disklerden farklı bir şekilde depolar ve üzerlerinde tutulan veriler, sabit disklerde depolananlar kadar uçucu değildir. </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25</a:t>
            </a:fld>
            <a:endParaRPr lang="tr" altLang="en-US"/>
          </a:p>
        </p:txBody>
      </p:sp>
    </p:spTree>
    <p:extLst>
      <p:ext uri="{BB962C8B-B14F-4D97-AF65-F5344CB8AC3E}">
        <p14:creationId xmlns:p14="http://schemas.microsoft.com/office/powerpoint/2010/main" val="4268233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belki de bilgi işlem cihazları olarak daha az bilinen, ancak yine de teorik olarak oluşturduğumuza benzer özelliklere sahip cihazlar eklenmiştir.</a:t>
            </a:r>
          </a:p>
          <a:p>
            <a:endParaRPr lang="tr" dirty="0"/>
          </a:p>
          <a:p>
            <a:pPr algn="l" rtl="0"/>
            <a:r>
              <a:rPr lang="tr" b="0" i="0" u="none" baseline="0" dirty="0"/>
              <a:t>Bu cihazların her biri, daha önce bahsedilen bilgisayar sistemleriyle aynı özelliklere sahiptir (dahili depolama, dış dünyaya bağlanma, cihazlara giriş imkanı, onlardan bilgi alma imkanı).</a:t>
            </a:r>
          </a:p>
          <a:p>
            <a:endParaRPr lang="tr" dirty="0"/>
          </a:p>
          <a:p>
            <a:pPr algn="l" rtl="0"/>
            <a:r>
              <a:rPr lang="tr" b="0" i="0" u="none" baseline="0" dirty="0"/>
              <a:t>Cihazların verilerini depolamak için kullandıkları çok sayıda farklı yol (bazıları flaş bellekte, bazıları sabit disklerde, bazıları bellek kartlarında, bazıları katı hal diskinde) nedeniyle bu bilgilere erişim daha da zorlaşmaktadır. Bu, bir sonraki slaytta ele alınmaktadır.</a:t>
            </a:r>
          </a:p>
          <a:p>
            <a:endParaRPr lang="tr" dirty="0"/>
          </a:p>
          <a:p>
            <a:pPr algn="l" rtl="0"/>
            <a:r>
              <a:rPr lang="tr" b="0" i="0" u="none" baseline="0" dirty="0"/>
              <a:t>Örneğin, günümüzde birçok yazıcı, aslında yazdırma yapılmadan önce yazdıracakları bilgileri dizdikleri uçucu olmayan depolama alanına sahiptir. Bu veri dosyaları kurtarılır ve analiz edilirse faydalı olabilir. Benzer şekilde, bir dijital kamera veya GPS kendi dahili belleğine ve çıkarılabilir bir bellek kartına sahiptir. Her ikisinin birlikte düşünülmesi gerekir. İnsansız hava araçları, ne zaman nerede olduklarını söyleyebilen dahili belleğe sahiptir.</a:t>
            </a:r>
          </a:p>
          <a:p>
            <a:endParaRPr lang="tr" dirty="0"/>
          </a:p>
          <a:p>
            <a:pPr algn="l" rtl="0"/>
            <a:r>
              <a:rPr lang="tr" b="0" i="0" u="none" baseline="0" dirty="0"/>
              <a:t>Giyilebilir/takılabilir cihazlar ise, kendi başlarına bilgisayar sistemleridir ve çoğu durumda, bağlı bir dijital telefonun yapabileceği şeyleri yapabilir.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26</a:t>
            </a:fld>
            <a:endParaRPr lang="tr" altLang="en-US"/>
          </a:p>
        </p:txBody>
      </p:sp>
    </p:spTree>
    <p:extLst>
      <p:ext uri="{BB962C8B-B14F-4D97-AF65-F5344CB8AC3E}">
        <p14:creationId xmlns:p14="http://schemas.microsoft.com/office/powerpoint/2010/main" val="817412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belki de bilgi işlem cihazları olarak daha az bilinen, ancak yine de teorik olarak oluşturduğumuza benzer özelliklere sahip cihazlar eklenmiştir.</a:t>
            </a:r>
          </a:p>
          <a:p>
            <a:endParaRPr lang="tr" dirty="0"/>
          </a:p>
          <a:p>
            <a:pPr algn="l" rtl="0"/>
            <a:r>
              <a:rPr lang="tr" b="0" i="0" u="none" baseline="0" dirty="0"/>
              <a:t>Masa üstü bilgisayarlar, diz üstü bilgisayarlar, cep telefonları vb. gibi daha yaygın cihazlarla çalışmanın yollarını geliştirmiş olsak da, daha az bilinen veya daha az yaygın cihazlarla çalışma şeklimiz, bazen 'ısmarlama' bir çözüm olmadığı ve kurtarılan bilgilerin anlaşılır, inanılır ve standartlara göre elde edilmiş olmasını sağlamak için böyle bir çözümün yaratılması gerektiği anlamına gelir.</a:t>
            </a:r>
          </a:p>
          <a:p>
            <a:endParaRPr lang="tr" dirty="0"/>
          </a:p>
          <a:p>
            <a:pPr algn="l" rtl="0"/>
            <a:r>
              <a:rPr lang="tr" b="0" i="0" u="none" baseline="0" dirty="0"/>
              <a:t>Soruşturmacının, ışıkların ne zaman (ve hangilerinin) yandığını, klimanın en son ne zaman açıldığını, acil durum düğmesine basılıp basılmadığını ve hangisine basıldığını ve CCTV'de nelerin tutulduğunu bilmek istediği bir cinayet vakası düşünün. Cevap, evdeki bilgisayar sistemlerinde!</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27</a:t>
            </a:fld>
            <a:endParaRPr lang="tr" altLang="en-US"/>
          </a:p>
        </p:txBody>
      </p:sp>
    </p:spTree>
    <p:extLst>
      <p:ext uri="{BB962C8B-B14F-4D97-AF65-F5344CB8AC3E}">
        <p14:creationId xmlns:p14="http://schemas.microsoft.com/office/powerpoint/2010/main" val="2774773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Resim 1 - Bu Frankie (ona soruşturmacılar tarafından verilen isim)! Frankie, yaklaşık 40.000 € değerinde bir Audi S4 Avant 3.0l Quattro. 4,7 saniyede 100 km/s'ye çıkıyor ve 250 km/s maksimum hıza sahip. Frankie güzel bir araba (idi)!</a:t>
            </a:r>
          </a:p>
          <a:p>
            <a:endParaRPr lang="tr" dirty="0"/>
          </a:p>
          <a:p>
            <a:pPr algn="l" rtl="0"/>
            <a:r>
              <a:rPr lang="tr" b="0" i="0" u="none" baseline="0" dirty="0"/>
              <a:t>Frankie 26 Temmuz 2018'de çalındı ​​ve 6 hafta sonra bulundu. Onu kaçış arabası olarak kullanan Birleşik Krallık'taki organize bir çete tarafından binaların duvarından ATM'leri fiziksel olarak çıkararak gerçekleştirilen çok sayıda nakit hırsızlığında kullanıldı.</a:t>
            </a:r>
          </a:p>
          <a:p>
            <a:endParaRPr lang="tr" dirty="0"/>
          </a:p>
          <a:p>
            <a:pPr algn="l" rtl="0"/>
            <a:r>
              <a:rPr lang="tr" b="0" i="0" u="none" baseline="0" dirty="0"/>
              <a:t>Resim 2 - Frankie bir bilgisayar sistemidir ve içinde muhtemelen arama kayıtları, SMS kayıtları, Ortam dosyaları (ses, video, resimler), Bağlı Cihazlar, Kişiler, Cihaz Olayları, Varış Noktaları, İzleme Noktaları (seyahat geçmişi), Kaydedilen seyahat rotaları, Hız kayıtları, ışıkların açık/kapalı olduğuna, kapıların açık/kapalı olduğuna dair bilgiler, vites değiştirme, Park lambaları (açık veya kapalı), Kilometre sayacı okumaları, Güç olaylarına dair bilgiler yer alır ve USB takılabilir.</a:t>
            </a:r>
          </a:p>
          <a:p>
            <a:endParaRPr lang="tr" dirty="0"/>
          </a:p>
          <a:p>
            <a:pPr algn="l" rtl="0"/>
            <a:r>
              <a:rPr lang="tr" b="0" i="0" u="none" baseline="0" dirty="0"/>
              <a:t>Resim 3 - Frankie'de bir telematik birim mevcut. Bu, Frankie’nin bilgisayar sistemlerinde yapılan hemen hemen her şeyin ayrıntılarını eMMC çipi adı verilen bir çip üzerine kaydeder.</a:t>
            </a:r>
          </a:p>
          <a:p>
            <a:endParaRPr lang="tr" dirty="0"/>
          </a:p>
          <a:p>
            <a:pPr algn="l" rtl="0"/>
            <a:r>
              <a:rPr lang="tr" b="0" i="0" u="none" baseline="0" dirty="0"/>
              <a:t>Resim 4 - Frankie'nin neler yaptığının ayrıntıları için telematik ünitesinden çıkarılması ve özel yazılımlar kullanılarak verilerinin analiz edilmesi gereken bir eMMC çip.</a:t>
            </a:r>
          </a:p>
          <a:p>
            <a:endParaRPr lang="tr" dirty="0"/>
          </a:p>
          <a:p>
            <a:pPr algn="l" rtl="0"/>
            <a:r>
              <a:rPr lang="tr" b="0" i="0" u="none" baseline="0" dirty="0"/>
              <a:t>Bu ayrıntılar oldukça kötü şeyler içeriyordu! </a:t>
            </a:r>
          </a:p>
          <a:p>
            <a:endParaRPr lang="tr" dirty="0"/>
          </a:p>
          <a:p>
            <a:endParaRPr lang="tr" dirty="0"/>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28</a:t>
            </a:fld>
            <a:endParaRPr lang="tr" altLang="en-US"/>
          </a:p>
        </p:txBody>
      </p:sp>
    </p:spTree>
    <p:extLst>
      <p:ext uri="{BB962C8B-B14F-4D97-AF65-F5344CB8AC3E}">
        <p14:creationId xmlns:p14="http://schemas.microsoft.com/office/powerpoint/2010/main" val="3111546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Bilgisayar sistemleri günümüzde gittikçe küçülüyor. USB disk gibi görünen cihazlar, gerçekte bir işlemci, bellek, ekran kartı ve ağ kartına sahip tam donanımlı bilgisayarlar olabilir ve kendi işletim sistemlerini çalıştırırlar. Bu tür minyatür bilgisayarlara örnek olarak Intel NUC, Raspberry Pi ve Amazon FireTV, Google Chromcast vb. gibi çeşitli HDMI ortam çubukları verilebilir.</a:t>
            </a:r>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29</a:t>
            </a:fld>
            <a:endParaRPr lang="tr" altLang="en-US"/>
          </a:p>
        </p:txBody>
      </p:sp>
    </p:spTree>
    <p:extLst>
      <p:ext uri="{BB962C8B-B14F-4D97-AF65-F5344CB8AC3E}">
        <p14:creationId xmlns:p14="http://schemas.microsoft.com/office/powerpoint/2010/main" val="31426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a:t>Bu amaç çok geniş kapsamlıdır: Oldukça teknik tanımlara girmeden bilgilendirici bir genel bakış sağlamaktır.</a:t>
            </a:r>
          </a:p>
          <a:p>
            <a:endParaRPr lang="tr" sz="3600" dirty="0"/>
          </a:p>
          <a:p>
            <a:pPr algn="l" rtl="0"/>
            <a:r>
              <a:rPr lang="tr" sz="3600" b="0" i="0" u="none" baseline="0"/>
              <a:t>Adli bilişim analistinin işi, bilgisayarların son derece karmaşık cihazlar olduğunu göz önünde bulundurarak, çok karmaşık olan bu konuyu ele alıp basitleştirmektir.</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işletim sistemi, donanımların yazılımlar ile iletişim kurmasını sağlayan bir yazılımdır. Bir işletim sistemi olmadan bilgisayar çalışamaz.  Bilgisayarın veya diğer dijital cihazların türüne bağlı olarak farklı işletim sistemi türleri vardır.</a:t>
            </a:r>
          </a:p>
          <a:p>
            <a:pPr algn="l" rtl="0"/>
            <a:r>
              <a:rPr lang="tr" b="0" i="0" u="none" baseline="0"/>
              <a:t>Bilgisayarlar için geliştirilen çoğu uygulama belirli işletim sistemleri için yazılmıştır, ancak birden fazla platform için kullanılabilir olması artık daha yaygın hale gelmiştir.  </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30</a:t>
            </a:fld>
            <a:endParaRPr lang="tr" altLang="en-US"/>
          </a:p>
        </p:txBody>
      </p:sp>
    </p:spTree>
    <p:extLst>
      <p:ext uri="{BB962C8B-B14F-4D97-AF65-F5344CB8AC3E}">
        <p14:creationId xmlns:p14="http://schemas.microsoft.com/office/powerpoint/2010/main" val="397595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Üst sıra: Ofis paketi yazılımları - İkinci sıra: Adobe, Viewer Plus, ACDSee - Üçüncü sıra: WinZip ve WinRar - Son sıra: Tarayıcılar (bunlar 5 büyük tarayıcı olup başka tarayıcılar da vardır)</a:t>
            </a:r>
          </a:p>
          <a:p>
            <a:pPr algn="l" rtl="0"/>
            <a:r>
              <a:rPr lang="tr" b="0" i="0" u="none" baseline="0" dirty="0"/>
              <a:t>Binlerce farklı yazılım vardır; bazıları ücretli, bazıları ücretsizdir. </a:t>
            </a:r>
          </a:p>
          <a:p>
            <a:pPr algn="l" rtl="0"/>
            <a:r>
              <a:rPr lang="tr" b="0" i="0" u="none" baseline="0" dirty="0"/>
              <a:t>Ticari olarak yazılmış ve özel olarak geliştirilmiş yazılımlar mevcuttur.</a:t>
            </a:r>
          </a:p>
          <a:p>
            <a:pPr algn="l" rtl="0"/>
            <a:r>
              <a:rPr lang="tr" b="0" i="0" u="none" baseline="0" dirty="0"/>
              <a:t>Yasal olan yazılımlar da vardır, gizli bir amaç için geliştirilmiş olanlar da. Birçok yasal yazılım yasa dışı amaçlarla da kullanılabilir.</a:t>
            </a:r>
          </a:p>
          <a:p>
            <a:pPr algn="l" rtl="0"/>
            <a:r>
              <a:rPr lang="tr" b="0" i="0" u="none" baseline="0" dirty="0"/>
              <a:t>Bazıları belirli işletim sistemleri için olabilir ve bazıları tümünde çalışabilir.</a:t>
            </a:r>
          </a:p>
          <a:p>
            <a:endParaRPr lang="tr" dirty="0"/>
          </a:p>
          <a:p>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31</a:t>
            </a:fld>
            <a:endParaRPr lang="tr" altLang="en-US"/>
          </a:p>
        </p:txBody>
      </p:sp>
    </p:spTree>
    <p:extLst>
      <p:ext uri="{BB962C8B-B14F-4D97-AF65-F5344CB8AC3E}">
        <p14:creationId xmlns:p14="http://schemas.microsoft.com/office/powerpoint/2010/main" val="2293881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32</a:t>
            </a:fld>
            <a:endParaRPr lang="tr" altLang="en-US"/>
          </a:p>
        </p:txBody>
      </p:sp>
    </p:spTree>
    <p:extLst>
      <p:ext uri="{BB962C8B-B14F-4D97-AF65-F5344CB8AC3E}">
        <p14:creationId xmlns:p14="http://schemas.microsoft.com/office/powerpoint/2010/main" val="156619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resimde, bir bilgisayarda sanal bir makinenin nasıl çalıştığı açıklanmaktadır.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Bilgisayarda HDD, İşlemci, Bellek, ekran kartı, ağ kartı vb. bulunur.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Ve HDD'de kurulu bir ana işletim sistemi vardır.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Ana sistem çalışabilir ve bir sanal makine yöneticisi yüklenir (VMWARE, Virtual Box gibi).</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Sanal makine yazılımı çalıştırılır ve tıpkı bağımsız bir PC'de olduğu gibi yeni bir konuk işletim sistemi yüklenir. </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Ama bu sistem mevcut kaynakları kullanır.  </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33</a:t>
            </a:fld>
            <a:endParaRPr lang="tr" altLang="en-US"/>
          </a:p>
        </p:txBody>
      </p:sp>
    </p:spTree>
    <p:extLst>
      <p:ext uri="{BB962C8B-B14F-4D97-AF65-F5344CB8AC3E}">
        <p14:creationId xmlns:p14="http://schemas.microsoft.com/office/powerpoint/2010/main" val="2757829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35</a:t>
            </a:fld>
            <a:endParaRPr lang="tr" altLang="en-US"/>
          </a:p>
        </p:txBody>
      </p:sp>
    </p:spTree>
    <p:extLst>
      <p:ext uri="{BB962C8B-B14F-4D97-AF65-F5344CB8AC3E}">
        <p14:creationId xmlns:p14="http://schemas.microsoft.com/office/powerpoint/2010/main" val="60149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36</a:t>
            </a:fld>
            <a:endParaRPr lang="tr" altLang="en-US"/>
          </a:p>
        </p:txBody>
      </p:sp>
    </p:spTree>
    <p:extLst>
      <p:ext uri="{BB962C8B-B14F-4D97-AF65-F5344CB8AC3E}">
        <p14:creationId xmlns:p14="http://schemas.microsoft.com/office/powerpoint/2010/main" val="3595293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 Buna daha sonra döneceğiz.</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Portlar – Burada amaç, insanların kafasının karışmasını (çok olası) önlemektir. Gelen veya giden bir boru üzerinde, farklı uygulamalar için farklı türlerdeki verileri ayıran sanal kanallar olduğunun gösterilmesi gerekir.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0-1023 arası Portlar: İyi Bilinen Portlar (IANA (İnternette Atanan Numaralar Kurumu) tarafından tahsis edilir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1024 – 49151 arası Portlar: Tescilli Portlar (IANA tarafından tescil edilebilir)</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0" i="0" u="none" kern="1200" baseline="0" dirty="0">
                <a:solidFill>
                  <a:schemeClr val="tx1"/>
                </a:solidFill>
                <a:latin typeface="+mn-lt"/>
                <a:ea typeface="MS PGothic" pitchFamily="34" charset="-128"/>
                <a:cs typeface="ＭＳ Ｐゴシック" charset="0"/>
              </a:rPr>
              <a:t>49153 – 65535 arası Portlar: Müşteri programlarında serbest bir şekilde kullanılabilirler.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37</a:t>
            </a:fld>
            <a:endParaRPr lang="tr" altLang="en-US"/>
          </a:p>
        </p:txBody>
      </p:sp>
    </p:spTree>
    <p:extLst>
      <p:ext uri="{BB962C8B-B14F-4D97-AF65-F5344CB8AC3E}">
        <p14:creationId xmlns:p14="http://schemas.microsoft.com/office/powerpoint/2010/main" val="173187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tr" sz="1200" b="1" i="0" u="none" kern="1200" baseline="0" dirty="0">
                <a:solidFill>
                  <a:schemeClr val="tx1"/>
                </a:solidFill>
                <a:latin typeface="+mn-lt"/>
                <a:ea typeface="MS PGothic" pitchFamily="34" charset="-128"/>
                <a:cs typeface="ＭＳ Ｐゴシック" charset="0"/>
              </a:rPr>
              <a:t>Sunucu</a:t>
            </a:r>
            <a:r>
              <a:rPr lang="tr" sz="1200" b="0" i="0" u="none" kern="1200" baseline="0" dirty="0">
                <a:solidFill>
                  <a:schemeClr val="tx1"/>
                </a:solidFill>
                <a:latin typeface="+mn-lt"/>
                <a:ea typeface="MS PGothic" pitchFamily="34" charset="-128"/>
                <a:cs typeface="ＭＳ Ｐゴシック" charset="0"/>
              </a:rPr>
              <a:t>: Bir ağ üzerinde başka bilgisayarlara bilgi ve/veya hizmet sağlayan bir bilgisayar ya da cihazdır. Doğru yazılım kurulu olduğu müddetçe, ağa bağlı herhangi bir bilgisayar sunucu olarak yapılandırılabilir.  Çoğu durumda sunucu, “her zaman kullanılabilir” olacak şekilde tasarlanmış güçlü bir bilgisayar olur.  Bir bilgisayar sunucusu çok sayıda hizmeti yerine getirebilir (örneğin web sunucusu, e-posta sunucusu, dosya sunucusu, yazıcı sunucusu gibi).  Şirketlerde güvenlik sebebiyle ve gelecekte meydana gelebilecek muhtemel sistem arızalarının etkisini en aza indirebilmek için farklı makinelerin farklı hizmetleri üstlenmesi genellikle daha mantıklıdır. </a:t>
            </a:r>
          </a:p>
          <a:p>
            <a:pPr algn="l" rtl="0"/>
            <a:r>
              <a:rPr lang="tr" sz="1200" b="1" i="0" u="none" kern="1200" baseline="0" dirty="0">
                <a:solidFill>
                  <a:schemeClr val="tx1"/>
                </a:solidFill>
                <a:latin typeface="+mn-lt"/>
                <a:ea typeface="MS PGothic" pitchFamily="34" charset="-128"/>
                <a:cs typeface="ＭＳ Ｐゴシック" charset="0"/>
              </a:rPr>
              <a:t>Ağ Göbeği:</a:t>
            </a:r>
            <a:r>
              <a:rPr lang="tr" sz="1200" b="0" i="0" u="none" kern="1200" baseline="0" dirty="0">
                <a:solidFill>
                  <a:schemeClr val="tx1"/>
                </a:solidFill>
                <a:latin typeface="+mn-lt"/>
                <a:ea typeface="MS PGothic" pitchFamily="34" charset="-128"/>
                <a:cs typeface="ＭＳ Ｐゴシック" charset="0"/>
              </a:rPr>
              <a:t> Yoğunlaştırıcı olarak da bilinen ağ göbeği, birden fazla bükümlü telli ya da fiber optik Ethernet cihazını birbirine bağlayarak tek bir ağ segmenti olarak çalışmasına olanak tanır. Ağ göbekleri OSI modelinin fiziksel katmanında (1. katman) çalışır ve '1. katman anahtarı' olarak da anılırlar. Dolayısıyla bu cihaz bir çeşit çok portlu tekrarlayıcıdır. Ağ göbekleri ayrıca bir çarpışma tespit edildiğinde tüm portlara bir uyarı sinyali göndermekten sorumludur.</a:t>
            </a:r>
            <a:endParaRPr lang="tr" sz="1200" kern="1200" dirty="0">
              <a:solidFill>
                <a:schemeClr val="tx1"/>
              </a:solidFill>
              <a:latin typeface="+mn-lt"/>
              <a:ea typeface="MS PGothic" pitchFamily="34" charset="-128"/>
              <a:cs typeface="ＭＳ Ｐゴシック" charset="0"/>
            </a:endParaRPr>
          </a:p>
          <a:p>
            <a:endParaRPr lang="tr" dirty="0"/>
          </a:p>
          <a:p>
            <a:pPr algn="l" rtl="0"/>
            <a:r>
              <a:rPr lang="tr" sz="1200" b="1" i="0" u="none" kern="1200" baseline="0" dirty="0">
                <a:solidFill>
                  <a:schemeClr val="tx1"/>
                </a:solidFill>
                <a:latin typeface="+mn-lt"/>
                <a:ea typeface="MS PGothic" pitchFamily="34" charset="-128"/>
                <a:cs typeface="ＭＳ Ｐゴシック" charset="0"/>
              </a:rPr>
              <a:t>Ağ Anahtarı</a:t>
            </a:r>
            <a:r>
              <a:rPr lang="tr" sz="1200" b="0" i="0" u="none" kern="1200" baseline="0" dirty="0">
                <a:solidFill>
                  <a:schemeClr val="tx1"/>
                </a:solidFill>
                <a:latin typeface="+mn-lt"/>
                <a:ea typeface="MS PGothic" pitchFamily="34" charset="-128"/>
                <a:cs typeface="ＭＳ Ｐゴシック" charset="0"/>
              </a:rPr>
              <a:t>: Ağ segmentlerini bağlayan bir ağ cihazıdır. Geçmişte içeriği adreslenebilir bellekte (CAM) yalnızca MAC adreslerinin aranabildiği zamanlarda anahtarlama için 2. Katman tekniklerinin kullanılması daha hızlıydı.  Üçlü CAM'nin (TCAM) ortaya çıkışıyla birlikte bir IP adresi veya bir MAC adresini arayıp bulma hızı eşitlenmiştir. </a:t>
            </a: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 </a:t>
            </a:r>
            <a:endParaRPr lang="tr" sz="1200" kern="1200" dirty="0">
              <a:solidFill>
                <a:schemeClr val="tx1"/>
              </a:solidFill>
              <a:latin typeface="+mn-lt"/>
              <a:ea typeface="MS PGothic" pitchFamily="34" charset="-128"/>
              <a:cs typeface="ＭＳ Ｐゴシック" charset="0"/>
            </a:endParaRPr>
          </a:p>
          <a:p>
            <a:pPr algn="l" rtl="0"/>
            <a:r>
              <a:rPr lang="tr" sz="1200" b="1" i="0" u="none" kern="1200" baseline="0" dirty="0">
                <a:solidFill>
                  <a:schemeClr val="tx1"/>
                </a:solidFill>
                <a:latin typeface="+mn-lt"/>
                <a:ea typeface="MS PGothic" pitchFamily="34" charset="-128"/>
                <a:cs typeface="ＭＳ Ｐゴシック" charset="0"/>
              </a:rPr>
              <a:t>Yönlendirici</a:t>
            </a:r>
            <a:r>
              <a:rPr lang="tr" sz="1200" b="0" i="0" u="none" kern="1200" baseline="0" dirty="0">
                <a:solidFill>
                  <a:schemeClr val="tx1"/>
                </a:solidFill>
                <a:latin typeface="+mn-lt"/>
                <a:ea typeface="MS PGothic" pitchFamily="34" charset="-128"/>
                <a:cs typeface="ＭＳ Ｐゴシック" charset="0"/>
              </a:rPr>
              <a:t>: Bir paketin hedefine doğru giderken iletilmesi gereken bir sonraki ağ noktasını belirleyen bir cihazdır. En az 2 ağa bağlı olmalıdır. Akıllıdır ve yönlendirme tabloları üzerinde çalışır. Bir ağ geçidinde bulunur. "3. katman anahtarı" olarak da anılır, ancak anahtar, katı bir teknik tanımı olmayan gerçekten genel kapsamlı bir terimdir. </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38</a:t>
            </a:fld>
            <a:endParaRPr lang="tr" altLang="en-US"/>
          </a:p>
        </p:txBody>
      </p:sp>
    </p:spTree>
    <p:extLst>
      <p:ext uri="{BB962C8B-B14F-4D97-AF65-F5344CB8AC3E}">
        <p14:creationId xmlns:p14="http://schemas.microsoft.com/office/powerpoint/2010/main" val="4247629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katılımcılara ağ kurmanın temellerini ve kısıtlılıklarını anlamalarına olanak tanıyacak bilgilerin verilmesini sağlamalıdır. Yerel ve geniş alan ağlarını ayırt edebilmelidirler. Bu slaytlarda bu temel bilgiler sunulmaktadır. Eğiticiler örnekler vermeli ve katılımcıları farklı ağ türlerini ve İnternetin nasıl geliştiğini tartışmaya teşvik etmelidir. Bu aşamada Portlar ve Bant Genişliği gibi yaygın olarak kullanılan bazı ağ oluşturma terimlerinin açıklaması verilmelidir. Katılımcılar, örneğin evde veya iş yerinde İnternet üzerinden kendi kişisel deneyimlerini değerlendirmeye teşvik edilmelidir.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baseline="0" dirty="0"/>
              <a:t>LAN: Ev, ofis ya da okul gibi belli sayıda binayı kapsayan “yerel” bir alanla sınırlı bir bilgisayar ağını ifade eder. LAN’lerin ayırt edici özelliği, ağ üzerindeki bilgisayarlar arasında veri aktarırken çok daha yüksek bir hıza ulaşabilmeleri, coğrafi kapsama alanlarının sınırlı olması ve haberleşme şirketlerinden hat kiralamak zorunda olmayışlarıdır.</a:t>
            </a:r>
          </a:p>
          <a:p>
            <a:pPr algn="l" rtl="0"/>
            <a:r>
              <a:rPr lang="tr" sz="1200" b="0" i="0" u="none" baseline="0" dirty="0"/>
              <a:t>WAN: Daha geniş bir alanı kapsayan bir bilgisayar ağını ifade eder (büyükşehir, bölge ya da ulusal sınırları aşan herhangi bir ağ). Terim, yönlendiriciler ve kamuya ait haberleşme ağlarını kullanan bir ağı ifade eder. </a:t>
            </a:r>
          </a:p>
          <a:p>
            <a:pPr algn="l" rtl="0"/>
            <a:r>
              <a:rPr lang="tr" sz="1200" b="1" i="0" u="none" baseline="0" dirty="0"/>
              <a:t>İNTERNET</a:t>
            </a:r>
            <a:r>
              <a:rPr lang="tr" sz="1200" b="0" i="0" u="none" baseline="0" dirty="0"/>
              <a:t>, en büyük ve en iyi bilinen WAN'dir.</a:t>
            </a:r>
            <a:endParaRPr lang="tr" sz="1200" dirty="0">
              <a:hlinkClick r:id="rId3" tooltip="Etherne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39</a:t>
            </a:fld>
            <a:endParaRPr lang="tr" altLang="en-US"/>
          </a:p>
        </p:txBody>
      </p:sp>
    </p:spTree>
    <p:extLst>
      <p:ext uri="{BB962C8B-B14F-4D97-AF65-F5344CB8AC3E}">
        <p14:creationId xmlns:p14="http://schemas.microsoft.com/office/powerpoint/2010/main" val="410792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İNTERNET sözcüğü, İngilizce "INTERconnected NETwork" (Ara Bağlantılı Ağ) ifadesinin kısaltılmış halidir. Pek çok suç faaliyeti İnternet kullanımını içerir ve bunlar arasında, bilgisayar korsanlığı, virüs dağıtımı ve kimlik avı saldırıları gibi belirli suç türlerinin yanı sıra dolandırıcılık gibi daha geleneksel suçlar da yer alır. Hakimlerin, gördükleri bu tür davaları etkili bir şekilde yönetebilmeleri için, İnternet'in temellerini ve Dünya Çapında Ağ (www) ve e-posta gibi uygulamalarını anlamaları gerekir. Aşağıda konuya bir giriş yapılmakta ve başarılı bir eğitim modülü için bir şablon sağlanmaktadır.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İnternet, 1960'larda ARPANET olarak hayata geçirildi. Bu bilgilerin konuyla ilgisi hemen belli olmayabilir, ancak İnternetin asla güvenli olacak şekilde tasarlanmamış olması, suçluların sistemleri kötüye kullanmasının neden nispeten kolay olduğunu açıklayabilir. İlk fiziksel bağlantılar 1969'da üniversitelerde 4 düğümün oluşturulmasıyla kuruldu.  İlk e-posta 1972'de gönderildi ve ertesi yıl yeni bir iletişim protokolü olan TCP / IP oluşturuldu. Bu protokol günümüzde İnternet iletişiminin gerçekleştiği temeli teşkil eder.  Bildiğimiz İnternetin gelişimi, başlangıçta mütevazı düzeyde seyrediyordu, çünkü aralarında yalnızca sınırlı ağ geçitleri tarafından hizmet verilen ayrık ağlar vardı. Bu, birden fazla farklı ağın bir süper ağ çatısı altında birleştirilebileceği bir ağlar arası iletişim için bir protokol geliştirmek üzere paket anahtarlamanın uygulanmasına yol açtı. </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Bu, batı dünyasının gelişmiş ağlarında daha hızlı oluşmaya başlayan ve daha sonra dünyanın geri kalanına yayılan daha fazla ara bağlantının oluşmasını sağladı. Gelişmiş ülkeler ile gelişmekte olan dünya arasındaki büyüme eşitsizliği, bugün hala var olan sayısal uçuruma yol açtı. </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Bunu 1980'lerde İnternetin ticarileştirilmesi ve özel olarak işletilen İnternet Servis Sağlayıcılarının kurulması izledi. Bunlar, 1990'larda gerçekten gelişen daha yaygın bir erişimi mümkün kıldı. İnternetin ticarette olduğu kadar kültür üzerinde de büyük bir etkisi oldu. Artık elektronik posta (e-posta), sosyal ağ siteleri, metin tabanlı tartışma forumları ve Dünya Çapında Ağ (www) ile neredeyse anında iletişim mümkün. Ticaret ve daha fazla miktarda çevrim içi bilgi sayesinde İnternet büyümeye devam ediyor. Web 2.0 ise giderek yaygınlaşıyor.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40</a:t>
            </a:fld>
            <a:endParaRPr lang="tr" altLang="en-US"/>
          </a:p>
        </p:txBody>
      </p:sp>
    </p:spTree>
    <p:extLst>
      <p:ext uri="{BB962C8B-B14F-4D97-AF65-F5344CB8AC3E}">
        <p14:creationId xmlns:p14="http://schemas.microsoft.com/office/powerpoint/2010/main" val="304582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dirty="0"/>
              <a:t>Bu oturum, aralarda mola verilecek olan 5 bölüme ayrılacaktır.</a:t>
            </a:r>
          </a:p>
          <a:p>
            <a:pPr algn="l" rtl="0"/>
            <a:r>
              <a:rPr lang="tr" sz="3600" b="0" i="0" u="none" baseline="0" dirty="0"/>
              <a:t>Amaç, bir bilgisayarın veya İnternete bağlanabilen ve bilgisayarla benzerlikleri olan bir cihazın ne olduğunu açıklamaktır.</a:t>
            </a:r>
          </a:p>
          <a:p>
            <a:pPr algn="l" rtl="0"/>
            <a:r>
              <a:rPr lang="tr" sz="3600" b="0" i="0" u="none" baseline="0" dirty="0"/>
              <a:t>Daha sonra İnternetin ne olduğunu ve nasıl çalıştığını açıklamak,</a:t>
            </a:r>
          </a:p>
          <a:p>
            <a:pPr algn="l" rtl="0"/>
            <a:r>
              <a:rPr lang="tr" sz="3600" b="0" i="0" u="none" baseline="0" dirty="0"/>
              <a:t>Ve sonra bilgisayarın İnternete nasıl bağlandığına bakmak,</a:t>
            </a:r>
          </a:p>
          <a:p>
            <a:pPr algn="l" rtl="0"/>
            <a:r>
              <a:rPr lang="tr" sz="3600" b="0" i="0" u="none" baseline="0" dirty="0"/>
              <a:t>Ve sonra İnternette neler olduğuna bakmaktır.</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0000"/>
              </a:lnSpc>
              <a:spcBef>
                <a:spcPts val="0"/>
              </a:spcBef>
              <a:spcAft>
                <a:spcPts val="600"/>
              </a:spcAft>
              <a:buFont typeface="Arial" panose="020B0604020202020204" pitchFamily="34" charset="0"/>
              <a:buNone/>
            </a:pPr>
            <a:r>
              <a:rPr lang="tr" b="0" i="0" u="none" baseline="0" dirty="0">
                <a:solidFill>
                  <a:srgbClr val="000000"/>
                </a:solidFill>
                <a:cs typeface="Arial" charset="0"/>
              </a:rPr>
              <a:t>* Buna daha sonra döneceğiz.</a:t>
            </a:r>
          </a:p>
          <a:p>
            <a:pPr marL="0" lvl="0" indent="0" algn="l" rtl="0">
              <a:lnSpc>
                <a:spcPct val="120000"/>
              </a:lnSpc>
              <a:spcBef>
                <a:spcPts val="0"/>
              </a:spcBef>
              <a:spcAft>
                <a:spcPts val="600"/>
              </a:spcAft>
              <a:buFont typeface="Arial" panose="020B0604020202020204" pitchFamily="34" charset="0"/>
              <a:buNone/>
            </a:pPr>
            <a:endParaRPr lang="tr" dirty="0">
              <a:solidFill>
                <a:srgbClr val="000000"/>
              </a:solidFill>
              <a:cs typeface="Arial" charset="0"/>
            </a:endParaRPr>
          </a:p>
          <a:p>
            <a:pPr marL="0" lvl="0" indent="0" algn="l" rtl="0">
              <a:lnSpc>
                <a:spcPct val="120000"/>
              </a:lnSpc>
              <a:spcBef>
                <a:spcPts val="0"/>
              </a:spcBef>
              <a:spcAft>
                <a:spcPts val="600"/>
              </a:spcAft>
              <a:buFont typeface="Arial" panose="020B0604020202020204" pitchFamily="34" charset="0"/>
              <a:buNone/>
            </a:pPr>
            <a:r>
              <a:rPr lang="tr" b="0" i="0" u="none" baseline="0" dirty="0">
                <a:solidFill>
                  <a:srgbClr val="000000"/>
                </a:solidFill>
                <a:cs typeface="Arial" charset="0"/>
              </a:rPr>
              <a:t>UCLA, Stanford Araştırma Enstitüsü, UC Santa Barbara, Utah Üniversitesi farklı bilgisayar sistemlerine sahipti ve farklı protokoller oluşturdular; yani bunları birleştirmek çok daha zordu.</a:t>
            </a:r>
          </a:p>
          <a:p>
            <a:pPr marL="347663" lvl="0" indent="-449263" algn="l" rtl="0">
              <a:lnSpc>
                <a:spcPct val="120000"/>
              </a:lnSpc>
              <a:spcBef>
                <a:spcPts val="0"/>
              </a:spcBef>
              <a:spcAft>
                <a:spcPts val="600"/>
              </a:spcAft>
            </a:pPr>
            <a:endParaRPr lang="tr" dirty="0">
              <a:solidFill>
                <a:srgbClr val="000000"/>
              </a:solidFill>
              <a:cs typeface="Arial" charset="0"/>
            </a:endParaRPr>
          </a:p>
          <a:p>
            <a:pPr marL="347663" lvl="0" indent="-449263" algn="l" rtl="0">
              <a:lnSpc>
                <a:spcPct val="120000"/>
              </a:lnSpc>
              <a:spcBef>
                <a:spcPts val="0"/>
              </a:spcBef>
              <a:spcAft>
                <a:spcPts val="600"/>
              </a:spcAft>
            </a:pPr>
            <a:r>
              <a:rPr lang="tr" b="0" i="0" u="none" baseline="0" dirty="0">
                <a:solidFill>
                  <a:srgbClr val="000000"/>
                </a:solidFill>
                <a:cs typeface="Arial" charset="0"/>
              </a:rPr>
              <a:t>1973 - Standartlaştırılmış bir protokol oluşturularak iletişim mümkün hale getirildi.</a:t>
            </a:r>
          </a:p>
          <a:p>
            <a:pPr marL="347663" lvl="0" indent="-449263" algn="l" rtl="0">
              <a:lnSpc>
                <a:spcPct val="120000"/>
              </a:lnSpc>
              <a:spcBef>
                <a:spcPts val="0"/>
              </a:spcBef>
              <a:spcAft>
                <a:spcPts val="600"/>
              </a:spcAft>
            </a:pPr>
            <a:r>
              <a:rPr lang="tr" b="0" i="0" u="none" baseline="0" dirty="0">
                <a:solidFill>
                  <a:srgbClr val="000000"/>
                </a:solidFill>
                <a:cs typeface="Arial" charset="0"/>
              </a:rPr>
              <a:t>1982 - Bugün birçok yönden bildiğimiz şeylerin geliştirilmesi</a:t>
            </a:r>
          </a:p>
          <a:p>
            <a:pPr marL="347663" lvl="0" indent="-449263" algn="l" rtl="0">
              <a:lnSpc>
                <a:spcPct val="120000"/>
              </a:lnSpc>
              <a:spcBef>
                <a:spcPts val="0"/>
              </a:spcBef>
              <a:spcAft>
                <a:spcPts val="600"/>
              </a:spcAft>
            </a:pPr>
            <a:endParaRPr lang="tr" dirty="0">
              <a:solidFill>
                <a:srgbClr val="000000"/>
              </a:solidFill>
              <a:cs typeface="Arial" charset="0"/>
            </a:endParaRPr>
          </a:p>
          <a:p>
            <a:pPr marL="347663" lvl="0" indent="-449263" algn="l" rtl="0">
              <a:lnSpc>
                <a:spcPct val="120000"/>
              </a:lnSpc>
              <a:spcBef>
                <a:spcPts val="0"/>
              </a:spcBef>
              <a:spcAft>
                <a:spcPts val="600"/>
              </a:spcAft>
            </a:pPr>
            <a:r>
              <a:rPr lang="tr" b="0" i="0" u="none" baseline="0" dirty="0">
                <a:solidFill>
                  <a:srgbClr val="000000"/>
                </a:solidFill>
                <a:cs typeface="Arial" charset="0"/>
              </a:rPr>
              <a:t>IP adresi artık işimizde ve soruşturmalarımızda yaygın olarak kullanılan bir terim.</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41</a:t>
            </a:fld>
            <a:endParaRPr lang="tr" altLang="en-US"/>
          </a:p>
        </p:txBody>
      </p:sp>
    </p:spTree>
    <p:extLst>
      <p:ext uri="{BB962C8B-B14F-4D97-AF65-F5344CB8AC3E}">
        <p14:creationId xmlns:p14="http://schemas.microsoft.com/office/powerpoint/2010/main" val="8167875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İnternet, birçok farklı uygulamanın aynı anda çalıştırılabildiği bir altyapı olarak düşünülebilir.</a:t>
            </a:r>
            <a:r>
              <a:rPr lang="tr" sz="1200" b="1" i="0" u="none" kern="1200" baseline="0" dirty="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İnternetin herhangi bir parçası arızalanırsa veya tahrip olursa, iletişim yine de devam edebilir. Hiç kimse İnternetin sahibi değildir; ne kurumlar, ne şirketler, ne de hükümetler. Büyük ölçüde öz düzenlemeye tabidir. Tamamen aynı bağlantı teknolojisi kullanılır.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İnternet gibi modern veri ağlarının çoğu "bağlantısız" veya "paket anahtarlamalı" olarak nitelendirilir. Trafik, gönderenden alıcıya doğru ilerleyen küçük paketlere bölünmüştür. Hepsi aynı rotayı takip etmez ve hedeflerine ulaştıklarında tekrar birleşirler.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Çoğu kişi İnternete bir İnternet Servis Sağlayıcısı (İSS) aracılığıyla bağlanır. Bunlar yer kiralayan ticari kuruluşlardır. Kayıt tutarlar... Ama ne kadar süre boyunca? Verilerin İSS'ler tarafından ne kadar süreyle saklanabileceğini belirleyen ulusal ve uluslararası yasal veri koruma veya gizlilik konuları vardır.  Bu, elbette, ceza yargılaması görevlilerinin bu kaynaklardan delil elde etme imkanları üzerinde bir etkiye sahiptir. Bağlantı normalde şu yöntemlerden biriyle gerçekleştirilir: Telefon hattı, Geniş Bant (ADSL), ISDN, Kablo, Kablosuz erişim noktası veya Uydu.</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42</a:t>
            </a:fld>
            <a:endParaRPr lang="tr" altLang="en-US"/>
          </a:p>
        </p:txBody>
      </p:sp>
    </p:spTree>
    <p:extLst>
      <p:ext uri="{BB962C8B-B14F-4D97-AF65-F5344CB8AC3E}">
        <p14:creationId xmlns:p14="http://schemas.microsoft.com/office/powerpoint/2010/main" val="193399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İnternetin temel ilkesi, birazdan göreceğimiz gibi, savaş ve afet durumlarında da iletişimi sağlayacak şekilde tasarlanmış olmasıdır.  Tasarımın arka planında askeri haberleşme ve ulusal acil durumlarda iletişimi sürdürme ihtiyacı vardı.</a:t>
            </a:r>
          </a:p>
          <a:p>
            <a:endParaRPr lang="tr" dirty="0"/>
          </a:p>
          <a:p>
            <a:pPr algn="l" rtl="0"/>
            <a:r>
              <a:rPr lang="tr" b="0" i="0" u="none" baseline="0"/>
              <a:t>Daha sonra göreceğimiz gibi, İnternet kolayca ve esnek bir şekilde iletişim kurabilen dünyanın her yerindeki bilgisayar ağlarından oluşur.  Aslında, dünyanın başka bir yerine e-posta gönderen biri, muhtemelen bu mesajın tüm bölümlerinin aynı yere ulaşmak için farklı yollardan gideceğini ve bunun göz açıp kapayıncaya kadar gerçekleşeceğini anlar.</a:t>
            </a:r>
          </a:p>
          <a:p>
            <a:endParaRPr lang="tr" dirty="0"/>
          </a:p>
          <a:p>
            <a:pPr algn="l" rtl="0"/>
            <a:r>
              <a:rPr lang="tr" b="0" i="0" u="none" baseline="0"/>
              <a:t>İnternet yıllar içinde küresel olarak gelişmiştir ve diğer pek çok bilgi işlem fikri ve sisteminin aksine tek bir şirkete ait değildir.  Hiçbir devlet de İnternetin sahibi değildir, ancak ABD'nin sorumluluğun çoğunu üstlendiği ve gelişimindeki başarının çoğunu sahiplendiği görülmektedir.  Daha sonra, Fransızların İnterneti durdurmak için yasa çıkarmaya çalıştığını ve başarısız olduğunu da göreceğiz.  Aslında Afganlar İnterneti bütünüyle yasaklayarak onu neredeyse tamamen durdurmuş olduğu bilinen tek millettir.</a:t>
            </a:r>
          </a:p>
          <a:p>
            <a:endParaRPr lang="tr" dirty="0"/>
          </a:p>
          <a:p>
            <a:pPr algn="l" rtl="0"/>
            <a:r>
              <a:rPr lang="tr" b="0" i="0" u="none" baseline="0"/>
              <a:t>İnternet polisi yoktur ve şu anda İnternette ya da İnternet üzerinden gerçekleşen yasa dışılığı durdurmanın yollarını bulmaya çalışsak da, teknoloji ve yerel, ulusal ve uluslararası sınırlarla ilgili olan ve yargı alanlarında üstesinden gelinmesi gereken sorunlar mevcut.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43</a:t>
            </a:fld>
            <a:endParaRPr lang="tr" altLang="en-US"/>
          </a:p>
        </p:txBody>
      </p:sp>
    </p:spTree>
    <p:extLst>
      <p:ext uri="{BB962C8B-B14F-4D97-AF65-F5344CB8AC3E}">
        <p14:creationId xmlns:p14="http://schemas.microsoft.com/office/powerpoint/2010/main" val="286883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S PGothic" pitchFamily="34" charset="-128"/>
                <a:cs typeface="ＭＳ Ｐゴシック" charset="0"/>
              </a:rPr>
              <a:t>Kuzey Amerika için </a:t>
            </a:r>
            <a:r>
              <a:rPr lang="tr" sz="1200" b="0" i="0" u="none" strike="noStrike" kern="1200" baseline="0" dirty="0">
                <a:solidFill>
                  <a:schemeClr val="tx1"/>
                </a:solidFill>
                <a:effectLst/>
                <a:latin typeface="+mn-lt"/>
                <a:ea typeface="MS PGothic" pitchFamily="34" charset="-128"/>
                <a:cs typeface="ＭＳ Ｐゴシック" charset="0"/>
                <a:hlinkClick r:id="rId3" tooltip="American Registry for Internet Numbers"/>
              </a:rPr>
              <a:t>Amerika İnternet Numaraları Sicili</a:t>
            </a:r>
            <a:r>
              <a:rPr lang="tr" sz="1200" b="0" i="0" u="none" kern="1200" baseline="0" dirty="0">
                <a:solidFill>
                  <a:schemeClr val="tx1"/>
                </a:solidFill>
                <a:effectLst/>
                <a:latin typeface="+mn-lt"/>
                <a:ea typeface="MS PGothic" pitchFamily="34" charset="-128"/>
                <a:cs typeface="ＭＳ Ｐゴシック" charset="0"/>
              </a:rPr>
              <a:t> (ARIN)</a:t>
            </a:r>
          </a:p>
          <a:p>
            <a:pPr algn="l" rtl="0"/>
            <a:r>
              <a:rPr lang="tr" sz="1200" b="0" i="0" u="none" kern="1200" baseline="0" dirty="0">
                <a:solidFill>
                  <a:schemeClr val="tx1"/>
                </a:solidFill>
                <a:effectLst/>
                <a:latin typeface="+mn-lt"/>
                <a:ea typeface="MS PGothic" pitchFamily="34" charset="-128"/>
                <a:cs typeface="ＭＳ Ｐゴシック" charset="0"/>
              </a:rPr>
              <a:t>Avrupa, Orta Doğu ve Orta Asya için </a:t>
            </a:r>
            <a:r>
              <a:rPr lang="tr" sz="1200" b="0" i="0" u="none" strike="noStrike" kern="1200" baseline="0" dirty="0">
                <a:solidFill>
                  <a:schemeClr val="tx1"/>
                </a:solidFill>
                <a:effectLst/>
                <a:latin typeface="+mn-lt"/>
                <a:ea typeface="MS PGothic" pitchFamily="34" charset="-128"/>
                <a:cs typeface="ＭＳ Ｐゴシック" charset="0"/>
                <a:hlinkClick r:id="rId4" tooltip="RIPE"/>
              </a:rPr>
              <a:t>Réseaux IP Européens - Ağ Koordinasyon Merkezi</a:t>
            </a:r>
            <a:r>
              <a:rPr lang="tr" sz="1200" b="0" i="0" u="none" kern="1200" baseline="0" dirty="0">
                <a:solidFill>
                  <a:schemeClr val="tx1"/>
                </a:solidFill>
                <a:effectLst/>
                <a:latin typeface="+mn-lt"/>
                <a:ea typeface="MS PGothic" pitchFamily="34" charset="-128"/>
                <a:cs typeface="ＭＳ Ｐゴシック" charset="0"/>
              </a:rPr>
              <a:t> (RIPE NCC)</a:t>
            </a:r>
          </a:p>
          <a:p>
            <a:pPr algn="l" rtl="0"/>
            <a:r>
              <a:rPr lang="tr" sz="1200" b="0" i="0" u="none" kern="1200" baseline="0" dirty="0">
                <a:solidFill>
                  <a:schemeClr val="tx1"/>
                </a:solidFill>
                <a:effectLst/>
                <a:latin typeface="+mn-lt"/>
                <a:ea typeface="MS PGothic" pitchFamily="34" charset="-128"/>
                <a:cs typeface="ＭＳ Ｐゴシック" charset="0"/>
              </a:rPr>
              <a:t>Asya ve Pasifik bölgesi için </a:t>
            </a:r>
            <a:r>
              <a:rPr lang="tr" sz="1200" b="0" i="0" u="none" strike="noStrike" kern="1200" baseline="0" dirty="0">
                <a:solidFill>
                  <a:schemeClr val="tx1"/>
                </a:solidFill>
                <a:effectLst/>
                <a:latin typeface="+mn-lt"/>
                <a:ea typeface="MS PGothic" pitchFamily="34" charset="-128"/>
                <a:cs typeface="ＭＳ Ｐゴシック" charset="0"/>
                <a:hlinkClick r:id="rId5" tooltip="Asia-Pacific Network Information Centre"/>
              </a:rPr>
              <a:t>Asya-Pasifik Ağ Bilgi Merkezi Information Centre</a:t>
            </a:r>
            <a:r>
              <a:rPr lang="tr" sz="1200" b="0" i="0" u="none" kern="1200" baseline="0" dirty="0">
                <a:solidFill>
                  <a:schemeClr val="tx1"/>
                </a:solidFill>
                <a:effectLst/>
                <a:latin typeface="+mn-lt"/>
                <a:ea typeface="MS PGothic" pitchFamily="34" charset="-128"/>
                <a:cs typeface="ＭＳ Ｐゴシック" charset="0"/>
              </a:rPr>
              <a:t> (APNIC)</a:t>
            </a:r>
          </a:p>
          <a:p>
            <a:pPr algn="l" rtl="0"/>
            <a:r>
              <a:rPr lang="tr" sz="1200" b="0" i="0" u="none" kern="1200" baseline="0" dirty="0">
                <a:solidFill>
                  <a:schemeClr val="tx1"/>
                </a:solidFill>
                <a:effectLst/>
                <a:latin typeface="+mn-lt"/>
                <a:ea typeface="MS PGothic" pitchFamily="34" charset="-128"/>
                <a:cs typeface="ＭＳ Ｐゴシック" charset="0"/>
              </a:rPr>
              <a:t>Latin Amerika ve Karayipler bölgesi için </a:t>
            </a:r>
            <a:r>
              <a:rPr lang="tr" sz="1200" b="0" i="0" u="none" strike="noStrike" kern="1200" baseline="0" dirty="0">
                <a:solidFill>
                  <a:schemeClr val="tx1"/>
                </a:solidFill>
                <a:effectLst/>
                <a:latin typeface="+mn-lt"/>
                <a:ea typeface="MS PGothic" pitchFamily="34" charset="-128"/>
                <a:cs typeface="ＭＳ Ｐゴシック" charset="0"/>
                <a:hlinkClick r:id="rId6" tooltip="Latin American and Caribbean Internet Addresses Registry"/>
              </a:rPr>
              <a:t>Latin Amerika ve Karayipler İnternet Adresleri Sicili</a:t>
            </a:r>
            <a:r>
              <a:rPr lang="tr" sz="1200" b="0" i="0" u="none" kern="1200" baseline="0" dirty="0">
                <a:solidFill>
                  <a:schemeClr val="tx1"/>
                </a:solidFill>
                <a:effectLst/>
                <a:latin typeface="+mn-lt"/>
                <a:ea typeface="MS PGothic" pitchFamily="34" charset="-128"/>
                <a:cs typeface="ＭＳ Ｐゴシック" charset="0"/>
              </a:rPr>
              <a:t> (LACNIC)</a:t>
            </a:r>
          </a:p>
          <a:p>
            <a:pPr algn="l" rtl="0"/>
            <a:r>
              <a:rPr lang="tr" sz="1200" b="0" i="0" u="none" strike="noStrike" kern="1200" baseline="0" dirty="0">
                <a:solidFill>
                  <a:schemeClr val="tx1"/>
                </a:solidFill>
                <a:effectLst/>
                <a:latin typeface="+mn-lt"/>
                <a:ea typeface="MS PGothic" pitchFamily="34" charset="-128"/>
                <a:cs typeface="ＭＳ Ｐゴシック" charset="0"/>
                <a:hlinkClick r:id="rId7" tooltip="African network information center"/>
              </a:rPr>
              <a:t>Afrika Ağ Bilgi Merkezi</a:t>
            </a:r>
            <a:r>
              <a:rPr lang="tr" sz="1200" b="0" i="0" u="none" kern="1200" baseline="0" dirty="0">
                <a:solidFill>
                  <a:schemeClr val="tx1"/>
                </a:solidFill>
                <a:effectLst/>
                <a:latin typeface="+mn-lt"/>
                <a:ea typeface="MS PGothic" pitchFamily="34" charset="-128"/>
                <a:cs typeface="ＭＳ Ｐゴシック" charset="0"/>
              </a:rPr>
              <a:t> (AfriNIC) Afrika'da tahsisleri yönetmek için 2004'te kurulmuştur.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Yönetişim olması İnternette soruşturma potansiyeli olduğu anlamına gelir.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44</a:t>
            </a:fld>
            <a:endParaRPr lang="tr" altLang="en-US"/>
          </a:p>
        </p:txBody>
      </p:sp>
    </p:spTree>
    <p:extLst>
      <p:ext uri="{BB962C8B-B14F-4D97-AF65-F5344CB8AC3E}">
        <p14:creationId xmlns:p14="http://schemas.microsoft.com/office/powerpoint/2010/main" val="2287159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Bunu inceleyerek günler geçirebiliriz ama bunu tek bir slaytta yapacağız!</a:t>
            </a:r>
          </a:p>
          <a:p>
            <a:endParaRPr lang="tr" dirty="0"/>
          </a:p>
          <a:p>
            <a:pPr algn="l" rtl="0"/>
            <a:r>
              <a:rPr lang="tr" b="0" i="0" u="none" baseline="0"/>
              <a:t>Protokol setinde başka protokoller de var! Bunlar anlama seviyemiz için önemli değil. TCP ve IP, İnternet iletişiminde verileri iletim için hazır hale getirmek, paketlere ayırmak, doğru şekilde adreslemek ve ardından İnternet üzerinden yönlendirmek için birlikte çalışarak verilerin hedefe gönderildiği şekilde ulaşmasını sağlar.</a:t>
            </a:r>
          </a:p>
          <a:p>
            <a:endParaRPr lang="tr" dirty="0"/>
          </a:p>
          <a:p>
            <a:pPr algn="l" rtl="0"/>
            <a:r>
              <a:rPr lang="tr" b="0" i="0" u="none" baseline="0"/>
              <a:t>Dolayısıyla, bütünleşik hata kontrol ve düzeltme sistemlerine sahiptir. Benzetme ile açıklamak gerekirse, örneğin bir mesaj 10 parçaya bölünür (1. bölüm, 2. bölüm vb.) ve ardından bir IP adresi verilerek hedefe gönderilir. Diğer uca ulaştığında, 6. bölüm gelmemiştir. Protokol daha sonra bunu tespit eder ve eksik parçanın yeniden gönderilmesini ister. Bu otomatik olarak ve saniyeler içinde yapılır.</a:t>
            </a:r>
          </a:p>
          <a:p>
            <a:endParaRPr lang="tr" dirty="0"/>
          </a:p>
          <a:p>
            <a:pPr algn="l" rtl="0"/>
            <a:r>
              <a:rPr lang="tr" b="0" i="0" u="none" baseline="0"/>
              <a:t>Diğer bazı protokoller bunu yapmaz! Örneğin UDP (Evrensel Veri Bloku Protokolü), her şeyi parçalara ayırır ve hata kontrolü yapmadan gönderir. Bu saçma görünse de kontrol gibi genel giderlerin yüksek olduğu ve birkaç milyonda birkaç paket kaybının fark edilmeyeceği video akışı gibi uygulamalar için kullanılır. </a:t>
            </a:r>
          </a:p>
          <a:p>
            <a:endParaRPr lang="tr" dirty="0"/>
          </a:p>
          <a:p>
            <a:pPr algn="l" rtl="0"/>
            <a:r>
              <a:rPr lang="tr" b="0" i="0" u="none" baseline="0"/>
              <a:t>Bir İnternet iletiminde arka planda yapılan şeylerin büyüklüğü bazen net değildir.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45</a:t>
            </a:fld>
            <a:endParaRPr lang="tr" altLang="en-US"/>
          </a:p>
        </p:txBody>
      </p:sp>
    </p:spTree>
    <p:extLst>
      <p:ext uri="{BB962C8B-B14F-4D97-AF65-F5344CB8AC3E}">
        <p14:creationId xmlns:p14="http://schemas.microsoft.com/office/powerpoint/2010/main" val="3913116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Bunu inceleyerek günler geçirebiliriz ama bunu tek bir slaytta yapacağız!</a:t>
            </a:r>
          </a:p>
          <a:p>
            <a:endParaRPr lang="tr" dirty="0"/>
          </a:p>
          <a:p>
            <a:pPr algn="l" rtl="0"/>
            <a:r>
              <a:rPr lang="tr" b="0" i="0" u="none" baseline="0" dirty="0"/>
              <a:t>Protokol setinde başka protokoller de var! Bunlar anlama seviyemiz için önemli değil. TCP ve IP, İnternet iletişiminde verileri iletim için hazır hale getirmek, paketlere ayırmak, doğru şekilde adreslemek ve ardından İnternet üzerinden yönlendirmek için birlikte çalışarak verilerin hedefe gönderildiği şekilde ulaşmasını sağlar.</a:t>
            </a:r>
          </a:p>
          <a:p>
            <a:endParaRPr lang="tr" dirty="0"/>
          </a:p>
          <a:p>
            <a:pPr algn="l" rtl="0"/>
            <a:r>
              <a:rPr lang="tr" b="0" i="0" u="none" baseline="0" dirty="0"/>
              <a:t>Dolayısıyla, bütünleşik hata kontrol ve düzeltme sistemlerine sahiptir. Benzetme ile açıklamak gerekirse, örneğin bir mesaj 10 parçaya bölünür (1. bölüm, 2. bölüm vb.) ve ardından bir IP adresi verilerek hedefe gönderilir. Diğer uca ulaştığında, 6. bölüm gelmemiştir. Protokol daha sonra bunu tespit eder ve eksik parçanın yeniden gönderilmesini ister. Bu otomatik olarak ve saniyeler içinde yapılır.</a:t>
            </a:r>
          </a:p>
          <a:p>
            <a:endParaRPr lang="tr" dirty="0"/>
          </a:p>
          <a:p>
            <a:pPr algn="l" rtl="0"/>
            <a:r>
              <a:rPr lang="tr" b="0" i="0" u="none" baseline="0" dirty="0"/>
              <a:t>Diğer bazı protokoller bunu yapmaz! Örneğin UDP (Evrensel Veri Bloku Protokolü), her şeyi parçalara ayırır ve hata kontrolü yapmadan gönderir. Bu saçma görünse de kontrol gibi genel giderlerin yüksek olduğu ve birkaç milyonda birkaç paket kaybının fark edilmeyeceği video akışı gibi uygulamalar için kullanılır. </a:t>
            </a:r>
          </a:p>
          <a:p>
            <a:endParaRPr lang="tr" dirty="0"/>
          </a:p>
          <a:p>
            <a:pPr algn="l" rtl="0"/>
            <a:r>
              <a:rPr lang="tr" b="0" i="0" u="none" baseline="0" dirty="0"/>
              <a:t>Bir İnternet iletiminde arka planda yapılan şeylerin büyüklüğü bazen net değildir.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46</a:t>
            </a:fld>
            <a:endParaRPr lang="tr" altLang="en-US"/>
          </a:p>
        </p:txBody>
      </p:sp>
    </p:spTree>
    <p:extLst>
      <p:ext uri="{BB962C8B-B14F-4D97-AF65-F5344CB8AC3E}">
        <p14:creationId xmlns:p14="http://schemas.microsoft.com/office/powerpoint/2010/main" val="4140947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S PGothic" pitchFamily="34" charset="-128"/>
                <a:cs typeface="ＭＳ Ｐゴシック" charset="0"/>
              </a:rPr>
              <a:t>IPv5, </a:t>
            </a:r>
            <a:r>
              <a:rPr lang="tr" sz="1200" b="0" i="0" u="none" strike="noStrike" kern="1200" baseline="0" dirty="0">
                <a:solidFill>
                  <a:schemeClr val="tx1"/>
                </a:solidFill>
                <a:effectLst/>
                <a:latin typeface="+mn-lt"/>
                <a:ea typeface="MS PGothic" pitchFamily="34" charset="-128"/>
                <a:cs typeface="ＭＳ Ｐゴシック" charset="0"/>
                <a:hlinkClick r:id="rId3" tooltip="IP protocol"/>
              </a:rPr>
              <a:t>IP Protokolünün</a:t>
            </a:r>
            <a:r>
              <a:rPr lang="tr" sz="1200" b="0" i="0" u="none" kern="1200" baseline="0" dirty="0">
                <a:solidFill>
                  <a:schemeClr val="tx1"/>
                </a:solidFill>
                <a:effectLst/>
                <a:latin typeface="+mn-lt"/>
                <a:ea typeface="MS PGothic" pitchFamily="34" charset="-128"/>
                <a:cs typeface="ＭＳ Ｐゴシック" charset="0"/>
              </a:rPr>
              <a:t> (İnternet Protokolü) </a:t>
            </a:r>
            <a:r>
              <a:rPr lang="tr" sz="1200" b="0" i="0" u="none" strike="noStrike" kern="1200" baseline="0" dirty="0">
                <a:solidFill>
                  <a:schemeClr val="tx1"/>
                </a:solidFill>
                <a:effectLst/>
                <a:latin typeface="+mn-lt"/>
                <a:ea typeface="MS PGothic" pitchFamily="34" charset="-128"/>
                <a:cs typeface="ＭＳ Ｐゴシック" charset="0"/>
                <a:hlinkClick r:id="rId4" tooltip="1979"/>
              </a:rPr>
              <a:t>1979</a:t>
            </a:r>
            <a:r>
              <a:rPr lang="tr" sz="1200" b="0" i="0" u="none" kern="1200" baseline="0" dirty="0">
                <a:solidFill>
                  <a:schemeClr val="tx1"/>
                </a:solidFill>
                <a:effectLst/>
                <a:latin typeface="+mn-lt"/>
                <a:ea typeface="MS PGothic" pitchFamily="34" charset="-128"/>
                <a:cs typeface="ＭＳ Ｐゴシック" charset="0"/>
              </a:rPr>
              <a:t>'da tanımlanan ve deneysel kullanımın ötesine geçememiş 5. sürümüdür. </a:t>
            </a:r>
            <a:r>
              <a:rPr lang="tr" sz="1200" b="0" i="0" u="none" strike="noStrike" kern="1200" baseline="0" dirty="0">
                <a:solidFill>
                  <a:schemeClr val="tx1"/>
                </a:solidFill>
                <a:effectLst/>
                <a:latin typeface="+mn-lt"/>
                <a:ea typeface="MS PGothic" pitchFamily="34" charset="-128"/>
                <a:cs typeface="ＭＳ Ｐゴシック" charset="0"/>
                <a:hlinkClick r:id="rId5" tooltip="Internet protocol"/>
              </a:rPr>
              <a:t>İnternet Protokolünün</a:t>
            </a:r>
            <a:r>
              <a:rPr lang="tr" sz="1200" b="0" i="0" u="none" kern="1200" baseline="0" dirty="0">
                <a:solidFill>
                  <a:schemeClr val="tx1"/>
                </a:solidFill>
                <a:effectLst/>
                <a:latin typeface="+mn-lt"/>
                <a:ea typeface="MS PGothic" pitchFamily="34" charset="-128"/>
                <a:cs typeface="ＭＳ Ｐゴシック" charset="0"/>
              </a:rPr>
              <a:t> bir sürümü olarak hiçbir zaman kullanılmamıştır. </a:t>
            </a:r>
          </a:p>
          <a:p>
            <a:pPr algn="l" rtl="0"/>
            <a:r>
              <a:rPr lang="tr" sz="1200" b="0" i="0" u="none" kern="1200" baseline="0" dirty="0">
                <a:solidFill>
                  <a:schemeClr val="tx1"/>
                </a:solidFill>
                <a:effectLst/>
                <a:latin typeface="+mn-lt"/>
                <a:ea typeface="MS PGothic" pitchFamily="34" charset="-128"/>
                <a:cs typeface="ＭＳ Ｐゴシック" charset="0"/>
              </a:rPr>
              <a:t>Sürüm numarası "5", IP değil de ST adlı deneysel bir protokolü taşıyan paketleri kimliklendirmek için atanmıştır. ST hiçbir zaman yaygın olarak kullanılmamıştır ve sürüm numarası halihazırda atanmış olduğundan IP protokolünün yeni sürümüne bir sonraki tanımlayıcı numara olan 6 verilmiştir (</a:t>
            </a:r>
            <a:r>
              <a:rPr lang="tr" sz="1200" b="0" i="0" u="none" strike="noStrike" kern="1200" baseline="0" dirty="0">
                <a:solidFill>
                  <a:schemeClr val="tx1"/>
                </a:solidFill>
                <a:effectLst/>
                <a:latin typeface="+mn-lt"/>
                <a:ea typeface="MS PGothic" pitchFamily="34" charset="-128"/>
                <a:cs typeface="ＭＳ Ｐゴシック" charset="0"/>
                <a:hlinkClick r:id="rId6" tooltip="IPv6"/>
              </a:rPr>
              <a:t>IPv6</a:t>
            </a:r>
            <a:r>
              <a:rPr lang="tr" sz="1200" b="0" i="0" u="none" kern="1200" baseline="0" dirty="0">
                <a:solidFill>
                  <a:schemeClr val="tx1"/>
                </a:solidFill>
                <a:effectLst/>
                <a:latin typeface="+mn-lt"/>
                <a:ea typeface="MS PGothic" pitchFamily="34" charset="-128"/>
                <a:cs typeface="ＭＳ Ｐゴシック" charset="0"/>
              </a:rPr>
              <a:t>). ST </a:t>
            </a:r>
            <a:r>
              <a:rPr lang="tr" sz="1200" b="0" i="0" u="none" strike="noStrike" kern="1200" baseline="0" dirty="0">
                <a:solidFill>
                  <a:schemeClr val="tx1"/>
                </a:solidFill>
                <a:effectLst/>
                <a:latin typeface="+mn-lt"/>
                <a:ea typeface="MS PGothic" pitchFamily="34" charset="-128"/>
                <a:cs typeface="ＭＳ Ｐゴシック" charset="0"/>
                <a:hlinkClick r:id="rId7" tooltip="Request for comments"/>
              </a:rPr>
              <a:t>RFC</a:t>
            </a:r>
            <a:r>
              <a:rPr lang="tr" sz="1200" b="0" i="0" u="none" kern="1200" baseline="0" dirty="0">
                <a:solidFill>
                  <a:schemeClr val="tx1"/>
                </a:solidFill>
                <a:effectLst/>
                <a:latin typeface="+mn-lt"/>
                <a:ea typeface="MS PGothic" pitchFamily="34" charset="-128"/>
                <a:cs typeface="ＭＳ Ｐゴシック" charset="0"/>
              </a:rPr>
              <a:t> 1819'da açıklanmaktadır.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47</a:t>
            </a:fld>
            <a:endParaRPr lang="tr" altLang="en-US"/>
          </a:p>
        </p:txBody>
      </p:sp>
    </p:spTree>
    <p:extLst>
      <p:ext uri="{BB962C8B-B14F-4D97-AF65-F5344CB8AC3E}">
        <p14:creationId xmlns:p14="http://schemas.microsoft.com/office/powerpoint/2010/main" val="2143311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Ağ/Ana Bilgisayar ayrımı 'alt ağ maskesi' adlı şeyle tanımlanır.</a:t>
            </a:r>
          </a:p>
          <a:p>
            <a:pPr algn="l" rtl="0"/>
            <a:r>
              <a:rPr lang="tr" b="0" i="0" u="none" baseline="0" dirty="0"/>
              <a:t>Ağ sınıfları – A, B ve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konuyu hakkını vererek incelersek oturum saatler sürebilir. Bu yüzden temel hususları birkaç slaytta açıklamaya çalışacağız.</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V4 IP adresi için ayrılmış 32 bit (yani 4 bayt) veri vardır (bayt başına 8 bit).</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Görüntülendiğinde, her bayt (veya sekizli) ondalık basamağa bölünür.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bayt  8 bitten oluşur. Bunlar ikili olarak depolandığında her bayt maksimum 256 olası varyasyona sahip olur (yani 0 ila 255).</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Temel bilgilerin verildiği bir eğitimde alt ağ maskelemesini öğretmeye çalışmak saçma olur. Bu yüzden kavramdan bahsetmek yeterli olacaktır.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Benzer şekilde, farklı ağ sınıfları vardır (A, B ve C) ve bunları öğretmeye çalışmak da aynı derecede saşma olacaktır. Basıldığında, her biri potansiyel 17 milyondan fazla ana bilgisayara sahip maksimum 256 A sınıfı ağ, her biri potansiyel 65.536 ana bilgisayara sahip maksimum 65.536 B sınıfı ağ ve her biri maksimum 256 ana bilgisayara sahip maksimum 17 milyondan fazla C sınıfı ağ vardır. Bazı karmaşık matematik hesaplarının yapılması gerekebilir.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Hesaplamaya göre 4,5 milyar olası adres olabilir, ancak ilk zamanlarda verimsiz bir şekilde alt bölümlere ayrılma şekli nedeniyle bundan önemli ölçüde daha az adres olduğu söylenebilir. Bu yüzden şu anda İnternete bağlı cihaz sayısına baktığımızda bunların tükenmekte olduğu görülebilir.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48</a:t>
            </a:fld>
            <a:endParaRPr lang="tr" altLang="en-US"/>
          </a:p>
        </p:txBody>
      </p:sp>
    </p:spTree>
    <p:extLst>
      <p:ext uri="{BB962C8B-B14F-4D97-AF65-F5344CB8AC3E}">
        <p14:creationId xmlns:p14="http://schemas.microsoft.com/office/powerpoint/2010/main" val="4153492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Son olarak, özel bir ağınız veya genel bir ağınız olabilir ve özel ağlar için ayrılmış adresler vardır.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Amaç, katılımcıların aralıkları ezberlemesi değil, bunların var olduklarını bilmeleridir.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İnternette Atanan Numaralar Kurumu (IANA), IP adres aralıklarını kuruluşlara ve İnternet Servis Sağlayıcılarına (İSS) kaydetmekten sorumlu kuruluştur. Kuruluşların özel IP adreslerini özgürce atamalarına imkan tanımak üzere, Ağ Bilgi Merkezi (InterNIC) belirli adres bloklarını özel kullanım için ayırmıştır.</a:t>
            </a:r>
            <a:endParaRPr lang="tr"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49</a:t>
            </a:fld>
            <a:endParaRPr lang="tr" altLang="en-US"/>
          </a:p>
        </p:txBody>
      </p:sp>
    </p:spTree>
    <p:extLst>
      <p:ext uri="{BB962C8B-B14F-4D97-AF65-F5344CB8AC3E}">
        <p14:creationId xmlns:p14="http://schemas.microsoft.com/office/powerpoint/2010/main" val="317985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340 undesilyon - </a:t>
            </a:r>
            <a:r>
              <a:rPr lang="tr" sz="2300" b="0" i="0" u="none" baseline="0" dirty="0"/>
              <a:t>340.282.366.920.938.000.000.000.000.000.000.000.000</a:t>
            </a:r>
          </a:p>
          <a:p>
            <a:pPr algn="l" rtl="0"/>
            <a:r>
              <a:rPr lang="tr" sz="2400" b="0" i="0" u="none" baseline="0" dirty="0"/>
              <a:t>"Yani dünya yüzeyindeki her atoma bir IPv6 adresi verseydik 100'den fazla dünya için yeterli adresimiz kalırdı. Gelecekte herhangi bir zamanda IPv6 adreslerimizin bitmesinin küçük bir ihtimali bile yok."</a:t>
            </a:r>
          </a:p>
          <a:p>
            <a:endParaRPr lang="tr" sz="2400" dirty="0"/>
          </a:p>
          <a:p>
            <a:pPr algn="l" rtl="0"/>
            <a:r>
              <a:rPr lang="tr" b="0" i="0" u="none" baseline="0" dirty="0"/>
              <a:t>Özel IP'lere ihtiyaç olmamalı, ancak fc00:: &amp; fdxx:xxxx:xxxx var.</a:t>
            </a:r>
            <a:endParaRPr lang="tr" dirty="0"/>
          </a:p>
          <a:p>
            <a:pPr algn="l" rtl="0"/>
            <a:r>
              <a:rPr lang="tr" b="0" i="0" u="none" baseline="0" dirty="0"/>
              <a:t>Ağ sınıflarına ihtiyaç olmamalı</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50</a:t>
            </a:fld>
            <a:endParaRPr lang="tr" altLang="en-US"/>
          </a:p>
        </p:txBody>
      </p:sp>
    </p:spTree>
    <p:extLst>
      <p:ext uri="{BB962C8B-B14F-4D97-AF65-F5344CB8AC3E}">
        <p14:creationId xmlns:p14="http://schemas.microsoft.com/office/powerpoint/2010/main" val="32505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a:t>
            </a:fld>
            <a:endParaRPr lang="tr"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Özel IP'lere ihtiyaç olmamalı, ancak fc00:: &amp; fdxx:xxxx:xxxx var.</a:t>
            </a:r>
            <a:endParaRPr lang="tr" dirty="0"/>
          </a:p>
          <a:p>
            <a:pPr algn="l" rtl="0"/>
            <a:r>
              <a:rPr lang="tr" b="0" i="0" u="none" baseline="0" dirty="0"/>
              <a:t>Bunlar, IPv4'te olduğu gibi dahili ağlarda kullanılır.</a:t>
            </a:r>
          </a:p>
          <a:p>
            <a:pPr algn="l" rtl="0"/>
            <a:r>
              <a:rPr lang="tr" b="0" i="0" u="none" baseline="0" dirty="0"/>
              <a:t>Ağ sınıflarına ihtiyaç olmamalı</a:t>
            </a:r>
          </a:p>
          <a:p>
            <a:pPr algn="l" rtl="0"/>
            <a:r>
              <a:rPr lang="tr" sz="1200" b="0" i="0" u="none" kern="1200" baseline="0" dirty="0">
                <a:solidFill>
                  <a:schemeClr val="tx1"/>
                </a:solidFill>
                <a:latin typeface="+mn-lt"/>
                <a:ea typeface="MS PGothic" pitchFamily="34" charset="-128"/>
                <a:cs typeface="ＭＳ Ｐゴシック" charset="0"/>
              </a:rPr>
              <a:t>Alt ağlara bölme mevcuttur, ancak bu giriş seviyesindeki eğitimin kapsamı dışındadır.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51</a:t>
            </a:fld>
            <a:endParaRPr lang="tr" altLang="en-US"/>
          </a:p>
        </p:txBody>
      </p:sp>
    </p:spTree>
    <p:extLst>
      <p:ext uri="{BB962C8B-B14F-4D97-AF65-F5344CB8AC3E}">
        <p14:creationId xmlns:p14="http://schemas.microsoft.com/office/powerpoint/2010/main" val="14640190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Dahili IP adresinizi nasıl bulursunuz?</a:t>
            </a:r>
          </a:p>
          <a:p>
            <a:pPr algn="l" rtl="0"/>
            <a:r>
              <a:rPr lang="tr" sz="1200" b="0" i="0" u="none" kern="1200" baseline="0" dirty="0">
                <a:solidFill>
                  <a:schemeClr val="tx1"/>
                </a:solidFill>
                <a:latin typeface="+mn-lt"/>
                <a:ea typeface="MS PGothic" pitchFamily="34" charset="-128"/>
                <a:cs typeface="ＭＳ Ｐゴシック" charset="0"/>
              </a:rPr>
              <a:t>Komut isteminde ipconfig /all yazıldığında IPv4 ve IPv6 adreslerinin gösterildiği bu tür bir kutu görüntülenir.</a:t>
            </a:r>
          </a:p>
          <a:p>
            <a:pPr algn="l" rtl="0"/>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alt ağ maskesine de dikkat çekebilir!</a:t>
            </a:r>
          </a:p>
          <a:p>
            <a:pPr algn="l" rtl="0"/>
            <a:r>
              <a:rPr lang="tr" sz="1200" b="0" i="0" u="none" kern="1200" baseline="0" dirty="0">
                <a:solidFill>
                  <a:schemeClr val="tx1"/>
                </a:solidFill>
                <a:latin typeface="+mn-lt"/>
                <a:ea typeface="MS PGothic" pitchFamily="34" charset="-128"/>
                <a:cs typeface="ＭＳ Ｐゴシック" charset="0"/>
              </a:rPr>
              <a:t>Ve MAC adreslerini de gösterebilir ki burada bir Wi-Fi yönlendiricinin adresi verilmektedir (bu bölümde daha önce bahsettiğimiz).</a:t>
            </a:r>
          </a:p>
          <a:p>
            <a:pPr algn="l" rtl="0"/>
            <a:r>
              <a:rPr lang="tr" sz="1200" b="0" i="0" u="none" kern="1200" baseline="0" dirty="0">
                <a:solidFill>
                  <a:schemeClr val="tx1"/>
                </a:solidFill>
                <a:latin typeface="+mn-lt"/>
                <a:ea typeface="MS PGothic" pitchFamily="34" charset="-128"/>
                <a:cs typeface="ＭＳ Ｐゴシック" charset="0"/>
              </a:rPr>
              <a:t>İçeriğin çoğu bu eğitimin kapsamı dışındadır.</a:t>
            </a:r>
          </a:p>
          <a:p>
            <a:endParaRPr lang="tr" sz="1200" kern="1200" dirty="0">
              <a:solidFill>
                <a:schemeClr val="tx1"/>
              </a:solidFill>
              <a:latin typeface="+mn-lt"/>
              <a:ea typeface="MS PGothic" pitchFamily="34" charset="-128"/>
              <a:cs typeface="ＭＳ Ｐゴシック" charset="0"/>
            </a:endParaRPr>
          </a:p>
          <a:p>
            <a:pPr algn="l" rtl="0"/>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isterse göstererek bunu yapabilir.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52</a:t>
            </a:fld>
            <a:endParaRPr lang="tr" altLang="en-US"/>
          </a:p>
        </p:txBody>
      </p:sp>
    </p:spTree>
    <p:extLst>
      <p:ext uri="{BB962C8B-B14F-4D97-AF65-F5344CB8AC3E}">
        <p14:creationId xmlns:p14="http://schemas.microsoft.com/office/powerpoint/2010/main" val="996679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bağlanmadan önce çok önemli bir kavram olan DNS'nin de ne olduğunu bilmeliyiz.</a:t>
            </a:r>
          </a:p>
          <a:p>
            <a:pPr algn="l" rtl="0"/>
            <a:r>
              <a:rPr lang="tr" sz="1200" b="0" i="0" u="none" kern="1200" baseline="0" dirty="0">
                <a:solidFill>
                  <a:schemeClr val="tx1"/>
                </a:solidFill>
                <a:latin typeface="+mn-lt"/>
                <a:ea typeface="MS PGothic" pitchFamily="34" charset="-128"/>
                <a:cs typeface="ＭＳ Ｐゴシック" charset="0"/>
              </a:rPr>
              <a:t>Kaynaklar gibi şeylerin isimlerini hatırlamakta iyiyiz ancak numaralarını o kadar iyi hatırlamayız.</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53</a:t>
            </a:fld>
            <a:endParaRPr lang="tr" altLang="en-US"/>
          </a:p>
        </p:txBody>
      </p:sp>
    </p:spTree>
    <p:extLst>
      <p:ext uri="{BB962C8B-B14F-4D97-AF65-F5344CB8AC3E}">
        <p14:creationId xmlns:p14="http://schemas.microsoft.com/office/powerpoint/2010/main" val="547211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bağlanmadan önce çok önemli bir kavram olan DNS'nin de ne olduğunu bilmeliyiz.</a:t>
            </a:r>
          </a:p>
          <a:p>
            <a:pPr algn="l" rtl="0"/>
            <a:r>
              <a:rPr lang="tr" sz="1200" b="0" i="0" u="none" kern="1200" baseline="0" dirty="0">
                <a:solidFill>
                  <a:schemeClr val="tx1"/>
                </a:solidFill>
                <a:latin typeface="+mn-lt"/>
                <a:ea typeface="MS PGothic" pitchFamily="34" charset="-128"/>
                <a:cs typeface="ＭＳ Ｐゴシック" charset="0"/>
              </a:rPr>
              <a:t>Kaynaklar gibi şeylerin isimlerini hatırlamakta iyiyiz ancak numaralarını o kadar iyi hatırlamayız.</a:t>
            </a:r>
          </a:p>
          <a:p>
            <a:pPr algn="l" rtl="0"/>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resmi gösterip katılımcılarla konuşmalıdır.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54</a:t>
            </a:fld>
            <a:endParaRPr lang="tr" altLang="en-US"/>
          </a:p>
        </p:txBody>
      </p:sp>
    </p:spTree>
    <p:extLst>
      <p:ext uri="{BB962C8B-B14F-4D97-AF65-F5344CB8AC3E}">
        <p14:creationId xmlns:p14="http://schemas.microsoft.com/office/powerpoint/2010/main" val="2205776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İnternete bağlanma yöntemleri hakkında bilgi verilmeli ve katılımcılar kendi deneyimlerini tartışmaya teşvik edilmelidir. İSS'lerin kayıt tuttuğu, ancak veri koruma mevzuatında kayıtları ne kadar süre tutabileceklerine dair kısıtlamalar yer aldığı açıklanmalıdır.</a:t>
            </a:r>
          </a:p>
          <a:p>
            <a:endParaRPr lang="tr" dirty="0"/>
          </a:p>
          <a:p>
            <a:pPr algn="l" rtl="0"/>
            <a:r>
              <a:rPr lang="tr" sz="1200" b="0" i="0" u="none" kern="1200" baseline="0" dirty="0">
                <a:solidFill>
                  <a:schemeClr val="tx1"/>
                </a:solidFill>
                <a:latin typeface="+mn-lt"/>
                <a:ea typeface="MS PGothic" pitchFamily="34" charset="-128"/>
                <a:cs typeface="ＭＳ Ｐゴシック" charset="0"/>
              </a:rPr>
              <a:t>İSS'lerin rolü, hukuki statüsü ve numaraları açıklanmalıdır.  Bu, verilere erişim ve yasal engellemenin gerçekleştirilmesi açısından İSS'ler ile ilişkilerin önemini tartışmak için iyi bir fırsattır.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Basitçe anlatmak gerekirse, İSS'ler İnternet erişimlerini, ister kişiler ister kurumlar olsun, insanlara kiralar.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Her İSS, müşterileri hakkında belirli bilgileri saklar.  Bunun ayrıntıları ve miktarı ilgili İSS'ye bağlıdır ve bilgiler yalnızca neye ihtiyaç duyulduğuna bağlı olarak saatler veya günler boyunca saklanır.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Şu bilgileri almak mümkün olmalıdır: </a:t>
            </a:r>
          </a:p>
          <a:p>
            <a:pPr algn="l" rtl="0"/>
            <a:r>
              <a:rPr lang="tr" sz="1200" b="0" i="0" u="none" kern="1200" baseline="0" dirty="0">
                <a:solidFill>
                  <a:schemeClr val="tx1"/>
                </a:solidFill>
                <a:latin typeface="+mn-lt"/>
                <a:ea typeface="MS PGothic" pitchFamily="34" charset="-128"/>
                <a:cs typeface="ＭＳ Ｐゴシック" charset="0"/>
              </a:rPr>
              <a:t>Kayıt için kullanılan isim, adres ve diğer bilgiler</a:t>
            </a:r>
          </a:p>
          <a:p>
            <a:pPr algn="l" rtl="0"/>
            <a:r>
              <a:rPr lang="tr" sz="1200" b="0" i="0" u="none" kern="1200" baseline="0" dirty="0">
                <a:solidFill>
                  <a:schemeClr val="tx1"/>
                </a:solidFill>
                <a:latin typeface="+mn-lt"/>
                <a:ea typeface="MS PGothic" pitchFamily="34" charset="-128"/>
                <a:cs typeface="ＭＳ Ｐゴシック" charset="0"/>
              </a:rPr>
              <a:t>Kayıt tarihi ve kişinin nasıl kaydolduğu</a:t>
            </a:r>
          </a:p>
          <a:p>
            <a:pPr algn="l" rtl="0"/>
            <a:r>
              <a:rPr lang="tr" sz="1200" b="0" i="0" u="none" kern="1200" baseline="0" dirty="0">
                <a:solidFill>
                  <a:schemeClr val="tx1"/>
                </a:solidFill>
                <a:latin typeface="+mn-lt"/>
                <a:ea typeface="MS PGothic" pitchFamily="34" charset="-128"/>
                <a:cs typeface="ＭＳ Ｐゴシック" charset="0"/>
              </a:rPr>
              <a:t>Kullanıcıya özgü belirli e-posta adresleri veya ekran adları</a:t>
            </a:r>
          </a:p>
          <a:p>
            <a:pPr algn="l" rtl="0"/>
            <a:r>
              <a:rPr lang="tr" sz="1200" b="0" i="0" u="none" kern="1200" baseline="0" dirty="0">
                <a:solidFill>
                  <a:schemeClr val="tx1"/>
                </a:solidFill>
                <a:latin typeface="+mn-lt"/>
                <a:ea typeface="MS PGothic" pitchFamily="34" charset="-128"/>
                <a:cs typeface="ＭＳ Ｐゴシック" charset="0"/>
              </a:rPr>
              <a:t>İSS'ye kaydolmak için kullanılan kredi kartlarının numaraları gibi mali bilgiler</a:t>
            </a:r>
          </a:p>
          <a:p>
            <a:pPr algn="l" rtl="0"/>
            <a:r>
              <a:rPr lang="tr" sz="1200" b="0" i="0" u="none" kern="1200" baseline="0" dirty="0">
                <a:solidFill>
                  <a:schemeClr val="tx1"/>
                </a:solidFill>
                <a:latin typeface="+mn-lt"/>
                <a:ea typeface="MS PGothic" pitchFamily="34" charset="-128"/>
                <a:cs typeface="ＭＳ Ｐゴシック" charset="0"/>
              </a:rPr>
              <a:t>Muhtemelen kullanıcı hakkındaki bazı yazılım detayları</a:t>
            </a:r>
          </a:p>
          <a:p>
            <a:pPr algn="l" rtl="0"/>
            <a:r>
              <a:rPr lang="tr" sz="1200" b="0" i="0" u="none" kern="1200" baseline="0" dirty="0">
                <a:solidFill>
                  <a:schemeClr val="tx1"/>
                </a:solidFill>
                <a:latin typeface="+mn-lt"/>
                <a:ea typeface="MS PGothic" pitchFamily="34" charset="-128"/>
                <a:cs typeface="ＭＳ Ｐゴシック" charset="0"/>
              </a:rPr>
              <a:t>En önemlisi, kullanıcının çevrim içi etkinlik geçmişinin ayrıntıları (tarihler, saatler ve süre)</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ZAMANLAR ÖNEMLİDİR (Saat dilimi sorunları bu oturumun ilerleyen bölümlerinde ele alınacaktır)</a:t>
            </a:r>
          </a:p>
          <a:p>
            <a:pPr algn="l" rtl="0"/>
            <a:r>
              <a:rPr lang="tr" sz="1200" b="0" i="0" u="none" kern="1200" baseline="0" dirty="0">
                <a:solidFill>
                  <a:schemeClr val="tx1"/>
                </a:solidFill>
                <a:latin typeface="+mn-lt"/>
                <a:ea typeface="MS PGothic" pitchFamily="34" charset="-128"/>
                <a:cs typeface="ＭＳ Ｐゴシック" charset="0"/>
              </a:rPr>
              <a:t>Bir hesap almak için yanlış bilgilerin kullanılmasının mümkün olduğu belirtilmelidir. </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Bir İSS şüpheli İnternet trafiğini engelleyebilir mi? EVET, ancak kullanımı kaydetmek ve neler olduğunu izlemek için özel ekipmana bağlıdır. O halde bunun için insan gücüne ihtiyaç var. Maliyetler?  Ayrıca, bunu yapmak için gereken yetkiyi de göz önünde bulundurmalıyız. Her halükarda, bir soruşturma için çok erken bir zamanda İSS ile iletişime geçilmesi gerekir.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57</a:t>
            </a:fld>
            <a:endParaRPr lang="tr" altLang="en-US"/>
          </a:p>
        </p:txBody>
      </p:sp>
    </p:spTree>
    <p:extLst>
      <p:ext uri="{BB962C8B-B14F-4D97-AF65-F5344CB8AC3E}">
        <p14:creationId xmlns:p14="http://schemas.microsoft.com/office/powerpoint/2010/main" val="1302165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kademeli slaytta, standart bir İnternet bağlantısının (ofis, ev, kablosuz erişim noktası vb.) mekanik özellikleri açıklanmaktadır. Her şey için kesin olmasa da kavram öğrenilebilir.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 Yönlendirici ile başlayın</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2 İki taraf – genele bakan ve iç tarafa bakan</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3 Yönlendiricinin fonksiyonları</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4 Dahili ağ ve onun dışa doğru yönü için bir anahtar görevi görür - kablolu ve kablosuz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5 Yönlendirici açık, İSS ile konuşuyor ve bir IP adresi istiyor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6 Artık İSS aracılığıyla İnternete bağlı</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7 Yönlendirici için IP adresi veriliyor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8 9 10 11 - Cihazlar dahili ağa ekleniyor, yönlendiricinin "anahtar" işlevi ile kontrol ediliyor </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12 Yönlendiricinin dahili bir IP adresi var - Varsayılan Ağ Geçidi (çıkış yolu)</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13 14 15 16 17 - Cihazların kendi dahili/özel IP adresleri var - DHCP ile tahsis edilir (Dinamik Ana Bilgisayar Yapılandırma Protokolü)</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Cihazlar ağ içinde çalışabilir ve hiçbir zaman buradan ayrılmak zorunda kalmazlar, ancak İnternete bağlanmak istiyorlarsa, varsayılan ağ geçidinden geçmeleri gerekir. Burada IP adresleri NAT (Ağ Adresi Dönüştürme) kullanılarak genel IP adresine dönüştürülür.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58</a:t>
            </a:fld>
            <a:endParaRPr lang="tr" altLang="en-US"/>
          </a:p>
        </p:txBody>
      </p:sp>
    </p:spTree>
    <p:extLst>
      <p:ext uri="{BB962C8B-B14F-4D97-AF65-F5344CB8AC3E}">
        <p14:creationId xmlns:p14="http://schemas.microsoft.com/office/powerpoint/2010/main" val="4179755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latin typeface="+mn-lt"/>
                <a:ea typeface="MS PGothic" pitchFamily="34" charset="-128"/>
                <a:cs typeface="ＭＳ Ｐゴシック" charset="0"/>
              </a:rPr>
              <a:t>Bant genişliği: </a:t>
            </a:r>
            <a:r>
              <a:rPr lang="tr" sz="1200" b="0" i="0" u="none" kern="1200" baseline="0" dirty="0">
                <a:solidFill>
                  <a:schemeClr val="tx1"/>
                </a:solidFill>
                <a:latin typeface="+mn-lt"/>
                <a:ea typeface="MS PGothic" pitchFamily="34" charset="-128"/>
                <a:cs typeface="ＭＳ Ｐゴシック" charset="0"/>
              </a:rPr>
              <a:t>– Bir telefon hattı, kablo hattı ya da uydu vericisi gibi bir kanaldan geçebilecek maksimum miktarda bilgiyi gösterir. Bant genişliği ne kadar fazlaysa, bağlantı hızınız o kadar yüksek olur ve İnternet deneyiminiz anlık indirmeli TV tarzı bir deneyime o kadar yaklaşır.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59</a:t>
            </a:fld>
            <a:endParaRPr lang="tr" altLang="en-US"/>
          </a:p>
        </p:txBody>
      </p:sp>
    </p:spTree>
    <p:extLst>
      <p:ext uri="{BB962C8B-B14F-4D97-AF65-F5344CB8AC3E}">
        <p14:creationId xmlns:p14="http://schemas.microsoft.com/office/powerpoint/2010/main" val="3169419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bunun anlaşıldığından emin olmalıdır. Sstatik bir IP adresi sabit kalan bir IP adresidir. Bir İnternet sitesinin her seferinde İnternette aynı konumda olması gerekir, bu yüzden bir İnternet sunucusu ideal olarak statik veya sabit bir IP adresine sahip olur.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Çoğu İSS, bir adres havuzundan bir IP adresi tahsis eder. Bu nedenle, bir sonraki bağlanışınızda aynı IP adresini almanız mümkündür, ancak yönlendiricinizi kapattığınızda büyük olasılıkla farklı bir adres alırsınız.</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60</a:t>
            </a:fld>
            <a:endParaRPr lang="tr" altLang="en-US"/>
          </a:p>
        </p:txBody>
      </p:sp>
    </p:spTree>
    <p:extLst>
      <p:ext uri="{BB962C8B-B14F-4D97-AF65-F5344CB8AC3E}">
        <p14:creationId xmlns:p14="http://schemas.microsoft.com/office/powerpoint/2010/main" val="13262580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Harici IP adresinizi nasıl bulursunuz?</a:t>
            </a:r>
          </a:p>
          <a:p>
            <a:pPr algn="l" rtl="0"/>
            <a:r>
              <a:rPr lang="tr" sz="1200" b="0" i="0" u="none" kern="1200" baseline="0" dirty="0">
                <a:solidFill>
                  <a:schemeClr val="tx1"/>
                </a:solidFill>
                <a:latin typeface="+mn-lt"/>
                <a:ea typeface="MS PGothic" pitchFamily="34" charset="-128"/>
                <a:cs typeface="ＭＳ Ｐゴシック" charset="0"/>
              </a:rPr>
              <a:t>"Whatsmyip" gibi bir arama yaparsanız birçok kaynak gösterilir.</a:t>
            </a: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Bu slaytların yazarı, slaytlar yazılırken İspanya'daydı ve o sırada kullandığı IP adresi için bir arama yaptı.</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61</a:t>
            </a:fld>
            <a:endParaRPr lang="tr" altLang="en-US"/>
          </a:p>
        </p:txBody>
      </p:sp>
    </p:spTree>
    <p:extLst>
      <p:ext uri="{BB962C8B-B14F-4D97-AF65-F5344CB8AC3E}">
        <p14:creationId xmlns:p14="http://schemas.microsoft.com/office/powerpoint/2010/main" val="2995774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eaLnBrk="0" hangingPunct="0">
              <a:spcBef>
                <a:spcPct val="50000"/>
              </a:spcBef>
              <a:buFont typeface="Arial"/>
              <a:buNone/>
            </a:pPr>
            <a:r>
              <a:rPr lang="tr" sz="1200" b="0" i="0" u="none" baseline="0" dirty="0">
                <a:solidFill>
                  <a:schemeClr val="accent1">
                    <a:lumMod val="25000"/>
                  </a:schemeClr>
                </a:solidFill>
                <a:latin typeface="Calibri" pitchFamily="34" charset="0"/>
              </a:rPr>
              <a:t>Genel IP adresi bir şirkete aittir (örneğin bir İnternet Servis Sağlayıcısı (İSS))</a:t>
            </a:r>
          </a:p>
          <a:p>
            <a:pPr marL="0" indent="0" algn="just" rtl="0" eaLnBrk="0" hangingPunct="0">
              <a:spcBef>
                <a:spcPct val="50000"/>
              </a:spcBef>
              <a:buFont typeface="Arial"/>
              <a:buNone/>
            </a:pPr>
            <a:r>
              <a:rPr lang="tr" sz="1200" b="0" i="0" u="none" baseline="0" dirty="0">
                <a:solidFill>
                  <a:schemeClr val="accent1">
                    <a:lumMod val="25000"/>
                  </a:schemeClr>
                </a:solidFill>
                <a:latin typeface="Calibri" pitchFamily="34" charset="0"/>
              </a:rPr>
              <a:t>Mevcut veri saklama mevzuatına bağlı olarak İSS, belirli bir zamanda hangi IP adresi ve portun hangi aboneye atandığına ilişkin kayıtlar tutar.</a:t>
            </a:r>
          </a:p>
          <a:p>
            <a:pPr marL="0" indent="0" algn="just" rtl="0" eaLnBrk="0" hangingPunct="0">
              <a:spcBef>
                <a:spcPct val="50000"/>
              </a:spcBef>
              <a:buFont typeface="Arial"/>
              <a:buNone/>
            </a:pPr>
            <a:r>
              <a:rPr lang="tr" sz="1200" b="0" i="0" u="none" baseline="0" dirty="0">
                <a:solidFill>
                  <a:schemeClr val="accent1">
                    <a:lumMod val="25000"/>
                  </a:schemeClr>
                </a:solidFill>
                <a:latin typeface="Calibri" pitchFamily="34" charset="0"/>
              </a:rPr>
              <a:t>İSS'lerden bu tür bilgileri talep ederken doğru IP adresi, port numarası (varsa), tarih, saat ve saat dilimi bilgilerinin verilmesi gerekir.</a:t>
            </a:r>
          </a:p>
          <a:p>
            <a:pPr algn="just" rtl="0" eaLnBrk="0" hangingPunct="0">
              <a:spcBef>
                <a:spcPct val="50000"/>
              </a:spcBef>
            </a:pPr>
            <a:r>
              <a:rPr lang="tr" sz="1200" b="0" i="0" u="none" baseline="0" dirty="0">
                <a:solidFill>
                  <a:schemeClr val="accent1">
                    <a:lumMod val="25000"/>
                  </a:schemeClr>
                </a:solidFill>
                <a:latin typeface="Calibri" pitchFamily="34" charset="0"/>
              </a:rPr>
              <a:t>Abonenin adresinin mutlaka İnternette fiziksel bir konum olması gerekmez.</a:t>
            </a:r>
            <a:endParaRPr lang="tr" sz="1200" b="1" u="sng" dirty="0">
              <a:solidFill>
                <a:schemeClr val="accent1">
                  <a:lumMod val="25000"/>
                </a:schemeClr>
              </a:solidFill>
              <a:latin typeface="Calibri"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62</a:t>
            </a:fld>
            <a:endParaRPr lang="tr" altLang="en-US"/>
          </a:p>
        </p:txBody>
      </p:sp>
    </p:spTree>
    <p:extLst>
      <p:ext uri="{BB962C8B-B14F-4D97-AF65-F5344CB8AC3E}">
        <p14:creationId xmlns:p14="http://schemas.microsoft.com/office/powerpoint/2010/main" val="33810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slaytın amacı, en çok teknoloji okuryazarı olan insanların bile teknolojinin getireceği değişiklikleri öngöremediğini göstermektir.  Katılımcılar, belki de teknolojinin görevleri üzerindeki etkisini anlamamakta yalnız değildir ve bu slayttaki alıntılar, onları ceza yargılaması sisteminde teknolojiden korkulmaması, gerekli tüm koruma önlemleriyle birlikte teknolojinin benimsenmesi gerektiğine inanmaya teşvik edebilir.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a:t>
            </a:fld>
            <a:endParaRPr lang="tr" altLang="en-US"/>
          </a:p>
        </p:txBody>
      </p:sp>
    </p:spTree>
    <p:extLst>
      <p:ext uri="{BB962C8B-B14F-4D97-AF65-F5344CB8AC3E}">
        <p14:creationId xmlns:p14="http://schemas.microsoft.com/office/powerpoint/2010/main" val="520904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bir yazım hatası değil. Bir IP adresinde veya İnternet kaynağı için Whois araması yapmak çok sayıda araştırma verisi elde edilmesini sağlar.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Bunu yapmak için sayısız kaynak vardır ve hepsi potansiyel olarak farklı bilgileri farklı biçimlerde sunar.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alan kurarken veya satın alırken, bunu yapan kişi/kurum tarafından bazı kayıt ve barındırma bilgileri verilmelidir. Ayrıca ödeme bilgileri de olacaktır. Bu bilgiler, İnternet yönetişim kurumları ve barındırma sağlayıcıları tarafından saklanır. Eskiden bu bilgiler kolaylıkla erişilebilir ve halka açıktı, ancak 2018'deki Genel Veri Koruma Yönetmeliği, bilgilerin çevrim içi olarak edinilmesini daha zor hale getirdi ve şimdi bu bilgilerin elde edilmesi için kurumlara başvurulması gerekmektedir. Bilgiler elde edilebilir, ancak bu açıkça daha yavaş bir süreç olacaktır, çünkü artık bu bilgileri elde etmek için kolluk kuvvetleri tarafından resmi bir talepte bulunulması gerekiyor.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63</a:t>
            </a:fld>
            <a:endParaRPr lang="tr" altLang="en-US"/>
          </a:p>
        </p:txBody>
      </p:sp>
    </p:spTree>
    <p:extLst>
      <p:ext uri="{BB962C8B-B14F-4D97-AF65-F5344CB8AC3E}">
        <p14:creationId xmlns:p14="http://schemas.microsoft.com/office/powerpoint/2010/main" val="30814240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Gösterilen örnek, 3 slayt önce Whatsmyip aramasıyla elde ettiğimiz IP adresi (slaytların yazarı tarafından kullanılan) içindir.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Eklenen kutular - Ortamı hazırlarken açıklayın. Bu bir CentralOps yanıtıdır, ancak başka birçok kaynak mevcuttur.</a:t>
            </a:r>
          </a:p>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Eğiticin</a:t>
            </a:r>
            <a:r>
              <a:rPr lang="tr" sz="1200" b="0" i="0" u="none" kern="1200" baseline="0" dirty="0">
                <a:solidFill>
                  <a:schemeClr val="tx1"/>
                </a:solidFill>
                <a:latin typeface="+mn-lt"/>
                <a:ea typeface="MS PGothic" pitchFamily="34" charset="-128"/>
                <a:cs typeface="ＭＳ Ｐゴシック" charset="0"/>
              </a:rPr>
              <a:t>in şunları vurgulaması gerekir (eklenen kutular):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1 Aranan IP adresi</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2 IP adresinin dahil olduğu aralık - tümü tek bir şirket tarafından tutulur - şirketin ağ adı ve bunu ona veren kurum - RIPE</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3 IP adresini elinde bulunduran şirket - ve nerede olduğu. Ayrıca bir e-posta - VE BİR ALAN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4 Söz konusu alanın tescil ettiren kişi hakkında bazı kişisel bilgiler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bilgiler soruşturma sorusuna cevap verecektir ve cevabın, yargı alanındaki gerekliliklere uymak için gerekli olan her türlü araç kullanılarak NO-LIMIT NETWORK şirketinden istenmesi gerekecektir.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64</a:t>
            </a:fld>
            <a:endParaRPr lang="tr" altLang="en-US"/>
          </a:p>
        </p:txBody>
      </p:sp>
    </p:spTree>
    <p:extLst>
      <p:ext uri="{BB962C8B-B14F-4D97-AF65-F5344CB8AC3E}">
        <p14:creationId xmlns:p14="http://schemas.microsoft.com/office/powerpoint/2010/main" val="4070292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bir IP adresi yerine bir alan adına sahip olmanın örneğidir. Aynı internet kaynakları kullanılarak aynı tür arama yapılabilir. Yani önceki slaytta NO-LIMIT-NET'e ulaşan bir IP adresimiz olduğundan, soruyu tam tersi şekilde soruyoruz.</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Örnek devam ediyor: NOLIMITNET.EU alanını arıyoruz.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 Genel Veri Koruma Yönetmeliği nedeniyle kişisel bilgileri elde edemiyoruz.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2 Ancak izi sürülebilecek bazı teknik bilgiler alacağız.</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3 Ağın bulunduğu yer ve iletişim bilgileriyle birlikte</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65</a:t>
            </a:fld>
            <a:endParaRPr lang="tr" altLang="en-US"/>
          </a:p>
        </p:txBody>
      </p:sp>
    </p:spTree>
    <p:extLst>
      <p:ext uri="{BB962C8B-B14F-4D97-AF65-F5344CB8AC3E}">
        <p14:creationId xmlns:p14="http://schemas.microsoft.com/office/powerpoint/2010/main" val="210968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Eğiticin</a:t>
            </a:r>
            <a:r>
              <a:rPr lang="tr" sz="1200" b="0" i="0" u="none" kern="1200" baseline="0" dirty="0">
                <a:solidFill>
                  <a:schemeClr val="tx1"/>
                </a:solidFill>
                <a:latin typeface="+mn-lt"/>
                <a:ea typeface="MS PGothic" pitchFamily="34" charset="-128"/>
                <a:cs typeface="ＭＳ Ｐゴシック" charset="0"/>
              </a:rPr>
              <a:t>in yanlış anlaşılma olmadığından emin olması gerekir. IP adresinin coğrafi konumu çoğu durumda doğru değildir ve muhtemelen bir soruşturmacıyı bir coğrafi bölgeye veya bir kasabaya/şehre götürecektir, ancak yine de ilgili İSS'den bilgi talep edilerek teyit edilmesi gerekir.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Bunu yapmak için birçok araç vardır ve hepsinin çalışma şekli farklılık gösterir.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Ülke doğruluğu muhtemelen %95-99 civarındadır, bölge/eyalet doğruluğu muhtemelen %55-80'dir. Bunun açıkça anlaşılması gerekir.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Üstteki örnek: Daha önce görülen İspanya'dan IP adresi; hepsi aynı bölgede farklı yerlere geliyor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Alttaki örnek: IP adresi İngiliz şirketi BTInternet tarafından verilmiş ve ihtiyaca göre IP adresini ülke içinde taşıyorlar. Bu örnek, slayt yazarının İngiltere'nin kuzeyindeki Penrith, Cumbria'daki adresinden alınmıştır. Aramada gösterilen bilgiler önemli ölçüde eksik ve yanlıştır, ancak şirket sahip olduğu bilgilere dayanarak coğrafi konum hizmetini mümkün olan en iyi şekilde vermektedir. IP adresi, British Telecommunications'ın (BT) iş ihtiyaçlarına uyacak şekilde taşınmaktadır.</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66</a:t>
            </a:fld>
            <a:endParaRPr lang="tr" altLang="en-US"/>
          </a:p>
        </p:txBody>
      </p:sp>
    </p:spTree>
    <p:extLst>
      <p:ext uri="{BB962C8B-B14F-4D97-AF65-F5344CB8AC3E}">
        <p14:creationId xmlns:p14="http://schemas.microsoft.com/office/powerpoint/2010/main" val="2347740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Slayt içeriği son resmin altında!</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resimde, İspanya'daki bir IP adresinden gerçekleştirilen Avustralya'daki bir alana dair güzergah izlemesi gösterilmektedir.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Güzergah izleme = Kaynaktan hedefe izlenen gerçek zamanlı yolun tespit edilmesi</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İlk olarak CSU.EDU.AU adresinin IP adresini belirlemek için DNS kullanılır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 Çıkış için varsayılan ağ geçidinin (yönlendirici) bulunması gerekir – 192.168.18.1</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2 İSS 45.14.248.1 bulunur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3 Haberleşme ağında özel dahili IP adresi</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4 Büyük uluslararası İnternet sağlayıcı Cogentco.com'un Valencia (VLC02) merkezi – Muhtemelen nolimitnet.eu'nun İnternet hatlarını kiralıyor </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5 Cogentco.com'un Madrid (MAD05) merkezi</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6 Cogentco.com'da başka bir durak – hala Madrid'de</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7 Londra'da NTT.COM'a geçiyor – küresel internet hizmeti</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8 Londra'da başka bir durak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9 Atlantik Okyanusu'nu geçerek Ashburn, Virginia'daki (asbnva02) NTT.COM merkezine</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10 ABD'yi geçerek San Jose, Kaliforniya'daki (snjsca04) NTT.COM merkezine</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11 Kaliforniya'da başka bir durak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12 Kaliforniya'da başka bir durak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13 Pasifik Okyanusu'nu geçerek NSW, Avustralya'daki yüksek hızlı internet şirketi AARNET'e (AARNET.NET.AU)</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14 AARNET'te başka bir durak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15 AARNET'te başka bir durak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16/17 Zaman doldu talebi (Güzergah izleme taleplerinde alışılmadık bir şey değil)</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18 IP adresinin Charles Sturt Üniversitesine ait olduğu anlaşılır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67</a:t>
            </a:fld>
            <a:endParaRPr lang="tr" altLang="en-US"/>
          </a:p>
        </p:txBody>
      </p:sp>
    </p:spTree>
    <p:extLst>
      <p:ext uri="{BB962C8B-B14F-4D97-AF65-F5344CB8AC3E}">
        <p14:creationId xmlns:p14="http://schemas.microsoft.com/office/powerpoint/2010/main" val="2142974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İnternette bulunan hizmetler hakkında ayrıntıya girmeden önce, şu anda kaç ülkenin bu hizmetlere ulusal düzeyde ihtiyaç duyduğu üzerinde düşünmeye değer. </a:t>
            </a: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ler, İnternetin ulusal altyapı güvenliği konularında kısa sürede ne kadar önemli hale geldiğinin katılımcılar tarafından anlaşılmasını sağlamak için kendi ülkelerindeki kritik ulusal altyapılara genel bir bakış sunmalıdır.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70</a:t>
            </a:fld>
            <a:endParaRPr lang="tr" altLang="en-US"/>
          </a:p>
        </p:txBody>
      </p:sp>
    </p:spTree>
    <p:extLst>
      <p:ext uri="{BB962C8B-B14F-4D97-AF65-F5344CB8AC3E}">
        <p14:creationId xmlns:p14="http://schemas.microsoft.com/office/powerpoint/2010/main" val="3747507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İnternet, birçok farklı uygulamanın aynı anda çalıştırılabildiği bir altyapı olarak düşünülebilir.</a:t>
            </a:r>
            <a:r>
              <a:rPr lang="tr" sz="1200" b="1" i="0" u="none" kern="1200" baseline="0" dirty="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İnternetin herhangi bir parçası arızalanırsa veya tahrip olursa, iletişim yine de devam edebilir. Hiç kimse İnternetin sahibi değildir; ne kurumlar, ne şirketler, ne de hükümetler. Büyük ölçüde öz düzenlemeye tabidir. Tamamen aynı bağlantı teknolojisi kullanılır.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İnternet gibi modern veri ağlarının çoğu "bağlantısız" veya "paket anahtarlamalı" olarak nitelendirilir. Trafik, gönderenden alıcıya doğru ilerleyen küçük paketlere bölünmüştür. Hepsi aynı rotayı takip etmez ve hedeflerine ulaştıklarında tekrar birleşirler.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Çoğu kişi İnternete bir İnternet Servis Sağlayıcısı (İSS) aracılığıyla bağlanır. Bunlar yer kiralayan ticari kuruluşlardır. Kayıt tutarlar... Ama ne kadar süre boyunca? Verilerin İSS'ler tarafından ne kadar süreyle saklanabileceğini belirleyen ulusal ve uluslararası yasal veri koruma veya gizlilik konuları vardır.  Bu, elbette, ceza yargılaması görevlilerinin bu kaynaklardan delil elde etme imkanları üzerinde bir etkiye sahiptir. Bağlantı normalde şu yöntemlerden biriyle gerçekleştirilir: Telefon hattı, Geniş Bant (ADSL), ISDN, Kablo, Kablosuz erişim noktası veya Uydu.</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71</a:t>
            </a:fld>
            <a:endParaRPr lang="tr" altLang="en-US"/>
          </a:p>
        </p:txBody>
      </p:sp>
    </p:spTree>
    <p:extLst>
      <p:ext uri="{BB962C8B-B14F-4D97-AF65-F5344CB8AC3E}">
        <p14:creationId xmlns:p14="http://schemas.microsoft.com/office/powerpoint/2010/main" val="392099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Dünya Çapında Ağ (WWW) esas olarak, 1991 yılında HTML (Hiper Metin İşaretleme Dili) Sir Tim Berners-Lee tarafından icat edildiğinde doğdu. HTML, İnternet sayfalarında sözcükleri, resimleri ve sesleri birleştirmek için gereken platformu sağladı. İnternet standartları, Dünya Çapında Ağ Konsorsiyumu (W3C) tarafından oluşturulur. Aşağıda da isminin nereden geldiği anlaşılmaktadır.</a:t>
            </a:r>
          </a:p>
          <a:p>
            <a:pPr algn="l" rtl="0"/>
            <a:r>
              <a:rPr lang="tr" sz="1200" b="1" i="0" u="none" kern="1200" baseline="0" dirty="0">
                <a:solidFill>
                  <a:schemeClr val="tx1"/>
                </a:solidFill>
                <a:latin typeface="+mn-lt"/>
                <a:ea typeface="MS PGothic" pitchFamily="34" charset="-128"/>
                <a:cs typeface="ＭＳ Ｐゴシック" charset="0"/>
              </a:rPr>
              <a:t>"W3 dünya görüşü, bağlantılarla birbirine atıfta bulunan belgelerden oluşur. Bir örümcek ağına benzemesi nedeniyle bu dünyaya Ağ denir."</a:t>
            </a:r>
            <a:r>
              <a:rPr lang="tr" sz="1200" b="0" i="0" u="none" kern="1200" baseline="0" dirty="0">
                <a:solidFill>
                  <a:schemeClr val="tx1"/>
                </a:solidFill>
                <a:latin typeface="+mn-lt"/>
                <a:ea typeface="MS PGothic" pitchFamily="34" charset="-128"/>
                <a:cs typeface="ＭＳ Ｐゴシック" charset="0"/>
              </a:rPr>
              <a:t> </a:t>
            </a:r>
            <a:r>
              <a:rPr lang="tr" sz="1200" b="0" i="1" u="none" kern="1200" baseline="0" dirty="0">
                <a:solidFill>
                  <a:schemeClr val="tx1"/>
                </a:solidFill>
                <a:latin typeface="+mn-lt"/>
                <a:ea typeface="MS PGothic" pitchFamily="34" charset="-128"/>
                <a:cs typeface="ＭＳ Ｐゴシック" charset="0"/>
              </a:rPr>
              <a:t>(Tim Berners-Lee, Robert Cailliau; Dünya Çapında Ağ; Eylül 1992</a:t>
            </a: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72</a:t>
            </a:fld>
            <a:endParaRPr lang="tr" altLang="en-US"/>
          </a:p>
        </p:txBody>
      </p:sp>
    </p:spTree>
    <p:extLst>
      <p:ext uri="{BB962C8B-B14F-4D97-AF65-F5344CB8AC3E}">
        <p14:creationId xmlns:p14="http://schemas.microsoft.com/office/powerpoint/2010/main" val="24080496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slaytta, bir URL'nin farklı bölümleri ve nihai sonuca ulaşmak için nasıl bir araya geldikleri gösterilmektedir.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73</a:t>
            </a:fld>
            <a:endParaRPr lang="tr" altLang="en-US"/>
          </a:p>
        </p:txBody>
      </p:sp>
    </p:spTree>
    <p:extLst>
      <p:ext uri="{BB962C8B-B14F-4D97-AF65-F5344CB8AC3E}">
        <p14:creationId xmlns:p14="http://schemas.microsoft.com/office/powerpoint/2010/main" val="385969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slaytta, bir sitenin ana sayfadan bağlantı düzeylerine kadar nasıl oluşturulduğu ve ayrıca tam URL'yi biliyorsanız belirli bir sayfaya nasıl gidebileceğiniz gösterilmektedir.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Ayrıca, Hakkında.html'nin herhangi bir şekilde bağlantılı olmadığını biliyorsanız, ancak bunun için doğru URL'yi biliyorsanız, bu "gizli sayfaya" ulaşabilirsiniz.</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74</a:t>
            </a:fld>
            <a:endParaRPr lang="tr" altLang="en-US"/>
          </a:p>
        </p:txBody>
      </p:sp>
    </p:spTree>
    <p:extLst>
      <p:ext uri="{BB962C8B-B14F-4D97-AF65-F5344CB8AC3E}">
        <p14:creationId xmlns:p14="http://schemas.microsoft.com/office/powerpoint/2010/main" val="161848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Hangi cihazla karşılaştığımız önemli değil, çünkü hepsinin benzerlikleri var.</a:t>
            </a:r>
          </a:p>
          <a:p>
            <a:pPr algn="l" rtl="0"/>
            <a:r>
              <a:rPr lang="tr" b="0" i="0" u="none" baseline="0" dirty="0"/>
              <a:t>Cihazın ne yaptığını görebilmek ve çıktı alabilmek için bir ekranı olması muhtemeldir.</a:t>
            </a:r>
          </a:p>
          <a:p>
            <a:pPr algn="l" rtl="0"/>
            <a:r>
              <a:rPr lang="tr" b="0" i="0" u="none" baseline="0" dirty="0"/>
              <a:t>Cihaza veri girmenin klavye veya fare kullanımı gibi bir yolu veya cihazla etkileşime girmek için bir dokunmatik ekran olacaktır.</a:t>
            </a:r>
          </a:p>
          <a:p>
            <a:pPr algn="l" rtl="0"/>
            <a:r>
              <a:rPr lang="tr" b="0" i="0" u="none" baseline="0" dirty="0"/>
              <a:t>Cihaz, verilerin kaydedilmesine olanak tanıyan bir miktar geçici depolama alanına (bellek) sahip olacaktır.</a:t>
            </a:r>
          </a:p>
          <a:p>
            <a:pPr algn="l" rtl="0"/>
            <a:r>
              <a:rPr lang="tr" b="0" i="0" u="none" baseline="0" dirty="0"/>
              <a:t>Hesaplama yapmasına olanak tanıyan bir işlemciye sahip olacaktır.</a:t>
            </a:r>
          </a:p>
          <a:p>
            <a:pPr algn="l" rtl="0"/>
            <a:r>
              <a:rPr lang="tr" b="0" i="0" u="none" baseline="0" dirty="0"/>
              <a:t>Biraz da kalıcı depolama alanı olacaktır.</a:t>
            </a:r>
          </a:p>
          <a:p>
            <a:pPr algn="l" rtl="0"/>
            <a:r>
              <a:rPr lang="tr" b="0" i="0" u="none" baseline="0" dirty="0"/>
              <a:t>Etkileşim için bir şeyleri ona bağlama imkanı olacaktır.</a:t>
            </a:r>
          </a:p>
          <a:p>
            <a:pPr algn="l" rtl="0"/>
            <a:r>
              <a:rPr lang="tr" b="0" i="0" u="none" baseline="0" dirty="0"/>
              <a:t>Muhtemelen bir ağa bağlanması gerekecektir.</a:t>
            </a:r>
          </a:p>
          <a:p>
            <a:pPr algn="l" rtl="0"/>
            <a:r>
              <a:rPr lang="tr" b="0" i="0" u="none" baseline="0" dirty="0"/>
              <a:t>Çalışmak için güce ihtiyacı vardır.</a:t>
            </a:r>
          </a:p>
          <a:p>
            <a:endParaRPr lang="tr" dirty="0"/>
          </a:p>
          <a:p>
            <a:pPr algn="l" rtl="0"/>
            <a:r>
              <a:rPr lang="tr" b="0" i="0" u="none" baseline="0" dirty="0"/>
              <a:t>Bir cihazın çalışan parçalarını açıklamaya çalışmak için hepsinin benzerlikleri olduğunu varsayacağız; böylece bu parçaların ne işe yaradığını anlayabiliriz.</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a:t>
            </a:fld>
            <a:endParaRPr lang="tr" altLang="en-US"/>
          </a:p>
        </p:txBody>
      </p:sp>
    </p:spTree>
    <p:extLst>
      <p:ext uri="{BB962C8B-B14F-4D97-AF65-F5344CB8AC3E}">
        <p14:creationId xmlns:p14="http://schemas.microsoft.com/office/powerpoint/2010/main" val="2949564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 sayfa HTML (Hiper Metin İşaretleme Dili) adı verilen bir kodla yazılır.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Herhangi bir sayfanın kaynak kodu, sayfanın açık bir kısmında sağ tıklanarak görüntülenebilir.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Bazen okunabilir ve anlaşılabilirdir, ancak asıl rolü tarayıcıya neyi görüntülemesi gerektiğini söylemektir (konumlandırma, renk, içerik, nereden alınacağı vb.).</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Ekranda görüntülenmeyen ancak sayfanın "içinde" olan HTML kodundaki şeyleri arka planda gizlemek mümkündür.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75</a:t>
            </a:fld>
            <a:endParaRPr lang="tr" altLang="en-US"/>
          </a:p>
        </p:txBody>
      </p:sp>
    </p:spTree>
    <p:extLst>
      <p:ext uri="{BB962C8B-B14F-4D97-AF65-F5344CB8AC3E}">
        <p14:creationId xmlns:p14="http://schemas.microsoft.com/office/powerpoint/2010/main" val="2439185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0" hangingPunct="0">
              <a:buFont typeface="Arial"/>
              <a:buChar char="•"/>
            </a:pPr>
            <a:r>
              <a:rPr lang="tr" sz="1200" b="0" i="0" u="none" kern="1200" baseline="0" dirty="0">
                <a:solidFill>
                  <a:schemeClr val="tx1"/>
                </a:solidFill>
                <a:latin typeface="+mn-lt"/>
                <a:ea typeface="MS PGothic" pitchFamily="34" charset="-128"/>
                <a:cs typeface="ＭＳ Ｐゴシック" charset="0"/>
              </a:rPr>
              <a:t>Web günlüğünde</a:t>
            </a:r>
            <a:r>
              <a:rPr lang="tr" sz="1200" b="0" i="0" u="none" baseline="0" dirty="0">
                <a:latin typeface="Calibri" pitchFamily="34" charset="0"/>
                <a:cs typeface="Arial" charset="0"/>
              </a:rPr>
              <a:t> kimliğiniz (IP adresi), erişim tarihi ve saati, neye baktığınız, ne kadar süre baktığınız, ne sıklıkta baktığınız, tarayıcınız, işletim sisteminiz, sayfaya nasıl geldiğiniz vb. gibi bilgiler tutulur.</a:t>
            </a:r>
          </a:p>
          <a:p>
            <a:pPr algn="l" rtl="0" eaLnBrk="0" hangingPunct="0">
              <a:buFont typeface="Arial"/>
              <a:buChar char="•"/>
            </a:pPr>
            <a:endParaRPr lang="tr" sz="1200" kern="1200" dirty="0">
              <a:solidFill>
                <a:schemeClr val="tx1"/>
              </a:solidFill>
              <a:latin typeface="Calibri" pitchFamily="34" charset="0"/>
              <a:ea typeface="MS PGothic" pitchFamily="34" charset="-128"/>
              <a:cs typeface="Arial" charset="0"/>
            </a:endParaRPr>
          </a:p>
          <a:p>
            <a:pPr algn="l" rtl="0" eaLnBrk="0" hangingPunct="0">
              <a:buFont typeface="Arial"/>
              <a:buChar char="•"/>
            </a:pPr>
            <a:r>
              <a:rPr lang="tr" sz="1200" b="0" i="0" u="none" kern="1200" baseline="0" dirty="0">
                <a:solidFill>
                  <a:schemeClr val="tx1"/>
                </a:solidFill>
                <a:latin typeface="Calibri" pitchFamily="34" charset="0"/>
                <a:ea typeface="MS PGothic" pitchFamily="34" charset="-128"/>
                <a:cs typeface="Arial" charset="0"/>
              </a:rPr>
              <a:t>Soruşturmacılar, bu bilgilerin tutulduğunu ve delil/istihbarat için kullanılabileceğini veya bir soruşturma kapsamında ziyaret eden bir soruşturmacıysa, yasal yükümlülükleri yerine getirmemesi halinde aleyhinde kullanılabileceğini bilmelidirler.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76</a:t>
            </a:fld>
            <a:endParaRPr lang="tr" altLang="en-US"/>
          </a:p>
        </p:txBody>
      </p:sp>
    </p:spTree>
    <p:extLst>
      <p:ext uri="{BB962C8B-B14F-4D97-AF65-F5344CB8AC3E}">
        <p14:creationId xmlns:p14="http://schemas.microsoft.com/office/powerpoint/2010/main" val="2494578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Elektronik Posta veya E-posta, dijital ileti alma ve gönderme yöntemlerinden biridir. </a:t>
            </a:r>
          </a:p>
          <a:p>
            <a:pPr algn="l" rtl="0"/>
            <a:r>
              <a:rPr lang="tr" sz="1200" b="0" i="0" u="none" kern="1200" baseline="0" dirty="0">
                <a:solidFill>
                  <a:schemeClr val="tx1"/>
                </a:solidFill>
                <a:latin typeface="+mn-lt"/>
                <a:ea typeface="MS PGothic" pitchFamily="34" charset="-128"/>
                <a:cs typeface="ＭＳ Ｐゴシック" charset="0"/>
              </a:rPr>
              <a:t>Kullanıcılar e-postaların doğrudan gönderenin makinesinden alıcınınkine aktarıldığını zannetse de her ileti tipik olarak en az dört bilgisayardan geçer. </a:t>
            </a:r>
          </a:p>
          <a:p>
            <a:pPr lvl="1" algn="l" rtl="0"/>
            <a:r>
              <a:rPr lang="tr" sz="1200" b="0" i="0" u="none" kern="1200" baseline="0" dirty="0">
                <a:solidFill>
                  <a:schemeClr val="tx1"/>
                </a:solidFill>
                <a:latin typeface="+mn-lt"/>
                <a:ea typeface="MS PGothic" pitchFamily="34" charset="-128"/>
                <a:cs typeface="+mn-cs"/>
              </a:rPr>
              <a:t>Bir İleti kullanıcının kendi bilgisayarında oluşturulur ve ardından İSS'nin giden SMTP posta sunucusuna* (Basit Posta Aktarım Protokolü veya SMTP) gönderilir.</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İSS, e-postayı alıcının İSS'sinin SMTP posta sunucusuna iletir* (SMTP - SMTP).</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Alıcının posta sunucusu, alıcının gelen posta sunucusunu (Postane Protokolü veya POP3) bulur ve iletiyi "alıcının posta kutusuna" teslim eder.</a:t>
            </a:r>
            <a:endParaRPr lang="tr" sz="1200" kern="1200" dirty="0">
              <a:solidFill>
                <a:schemeClr val="tx1"/>
              </a:solidFill>
              <a:latin typeface="+mn-lt"/>
              <a:ea typeface="MS PGothic" pitchFamily="34" charset="-128"/>
              <a:cs typeface="+mn-cs"/>
            </a:endParaRPr>
          </a:p>
          <a:p>
            <a:pPr lvl="1" algn="l" rtl="0"/>
            <a:r>
              <a:rPr lang="tr" sz="1200" b="0" i="0" u="none" kern="1200" baseline="0" dirty="0">
                <a:solidFill>
                  <a:schemeClr val="tx1"/>
                </a:solidFill>
                <a:latin typeface="+mn-lt"/>
                <a:ea typeface="MS PGothic" pitchFamily="34" charset="-128"/>
                <a:cs typeface="+mn-cs"/>
              </a:rPr>
              <a:t>Alıcı, hesapta oturum açar ve ileti alıcının gelen kutusuna alınır. Normal olarak da işlem sırasında posta sunucusundan silinir.</a:t>
            </a:r>
            <a:endParaRPr lang="tr" sz="1200" kern="1200" dirty="0">
              <a:solidFill>
                <a:schemeClr val="tx1"/>
              </a:solidFill>
              <a:latin typeface="+mn-lt"/>
              <a:ea typeface="MS PGothic" pitchFamily="34" charset="-128"/>
              <a:cs typeface="+mn-cs"/>
            </a:endParaRPr>
          </a:p>
          <a:p>
            <a:pPr algn="l" rtl="0"/>
            <a:r>
              <a:rPr lang="tr" sz="1200" b="0" i="1" u="none" kern="1200" baseline="0" dirty="0">
                <a:solidFill>
                  <a:schemeClr val="tx1"/>
                </a:solidFill>
                <a:latin typeface="+mn-lt"/>
                <a:ea typeface="MS PGothic" pitchFamily="34" charset="-128"/>
                <a:cs typeface="ＭＳ Ｐゴシック" charset="0"/>
              </a:rPr>
              <a:t>* Posta sunucusu: Postaları yönetmek için kullanılan özel bilgisayar</a:t>
            </a:r>
            <a:endParaRPr lang="tr" sz="1200" kern="1200" dirty="0">
              <a:solidFill>
                <a:schemeClr val="tx1"/>
              </a:solidFill>
              <a:latin typeface="+mn-lt"/>
              <a:ea typeface="MS PGothic" pitchFamily="34" charset="-128"/>
              <a:cs typeface="ＭＳ Ｐゴシック" charset="0"/>
            </a:endParaRP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Bu resim, sürecin temel olarak anlaşılmasına yardımcı olmak için büyük ölçüde basitleştirilmiştir.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E-posta - Geleneksel Outlook tipi posta - SMTP ile gönderilir - POP3 ile alınır ve makinenize indirilir</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İnternet tabanlı posta - POP3 postası; örneğin Outlook kullanarak - oturum açtığınızda normalde tüm yeni postaları makinenizde yerleşik olarak gelen kutunuza indirirsiniz; IMAP postası - "gerçek" İnternet postası - makineniz aracılığıyla görüntülenir, ancak yine de uzak bir sunucuda bulunur - klasörler vb. şeklinde düzenlenebilir, ancak yalnızca çevrim içi olduğunda görülebilir. </a:t>
            </a:r>
          </a:p>
          <a:p>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77</a:t>
            </a:fld>
            <a:endParaRPr lang="tr" altLang="en-US"/>
          </a:p>
        </p:txBody>
      </p:sp>
    </p:spTree>
    <p:extLst>
      <p:ext uri="{BB962C8B-B14F-4D97-AF65-F5344CB8AC3E}">
        <p14:creationId xmlns:p14="http://schemas.microsoft.com/office/powerpoint/2010/main" val="1788132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Resimlerde, yazarın istenmeyen posta/dolandırıcılık e-postalarının konduğu önemsiz posta klasöründen alınan bir postanın içeriği gösterilmektedir.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Eğiticin</a:t>
            </a:r>
            <a:r>
              <a:rPr lang="tr" sz="1200" b="0" i="0" u="none" kern="1200" baseline="0" dirty="0">
                <a:solidFill>
                  <a:schemeClr val="tx1"/>
                </a:solidFill>
                <a:latin typeface="+mn-lt"/>
                <a:ea typeface="MS PGothic" pitchFamily="34" charset="-128"/>
                <a:cs typeface="ＭＳ Ｐゴシック" charset="0"/>
              </a:rPr>
              <a:t>in kendi posta adresinden canlı olarak verilen bir örnek yardımcı olabilir.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78</a:t>
            </a:fld>
            <a:endParaRPr lang="tr" altLang="en-US"/>
          </a:p>
        </p:txBody>
      </p:sp>
    </p:spTree>
    <p:extLst>
      <p:ext uri="{BB962C8B-B14F-4D97-AF65-F5344CB8AC3E}">
        <p14:creationId xmlns:p14="http://schemas.microsoft.com/office/powerpoint/2010/main" val="29906628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Tüm e-postalarda, bir IP adresi açısından e-postanın nereden geldiğine dair bazı potansiyel deliller sağlayan üst bilgiler olacaktır. Bilgisayar adı gibi başka 'sızdırılan' bilgiler de sağlayabilir.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Var olsalar da, bunlara ulaşmak zor olabilir. Tüm e-posta istemcileri ve İnternet tabanlı postaların üst bilgilerine ulaşmanın farklı yolları vardır. En iyi tavsiye, nasıl olduğunu öğrenmek için biraz İnternet araştırması yapılması yönündedir.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Bazı sağlayıcılar (Gmail, Hotmail), gizlilik amacıyla IP adresleri gibi üst bilgileri çıkarmayı tercih eder.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Bir e-postanın üst bilgilerine bakarken kural, bilgileri elde ettikten sonra aşağıdan yukarıya doğru okumaktır çünkü veriler bu sırayla eklenmiştir. Bu nedenle, ilk IP adresi büyük olasılıkla kaynak olacaktır.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Bazı e-postalar çok basittir, bazıları ise daha karmaşıktır. Analiz manuel olarak veya bazı İnternet araçları kullanılarak yapılabilir ve bu şekilde bazen veriler yanlış yorumlanabilir.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79</a:t>
            </a:fld>
            <a:endParaRPr lang="tr" altLang="en-US"/>
          </a:p>
        </p:txBody>
      </p:sp>
    </p:spTree>
    <p:extLst>
      <p:ext uri="{BB962C8B-B14F-4D97-AF65-F5344CB8AC3E}">
        <p14:creationId xmlns:p14="http://schemas.microsoft.com/office/powerpoint/2010/main" val="9189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Suçluların İnternet hizmetlerini kullanma şekilleri katılımcıların ilgisini çekmelidir.  Bu kullanımlardan biri "kapalı mektup kutusu" olarak bilinir.  Bu, </a:t>
            </a: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tarafından açıklanabilir, çünkü bu iletişim yönteminin düşük bir yakalanma riskiyle nasıl kullanılabileceğini anlamak oldukça kolaydır. Aslında insanlar arasında hiçbir şey gönderilmez; yalnızca erişim sağlanır.</a:t>
            </a:r>
          </a:p>
          <a:p>
            <a:endParaRPr lang="tr" dirty="0"/>
          </a:p>
          <a:p>
            <a:pPr algn="l" rtl="0"/>
            <a:r>
              <a:rPr lang="tr" b="0" i="0" u="none" baseline="0" dirty="0"/>
              <a:t>Mevcut zaman ve kaynaklara bağlı olarak, bu alıştırma tüm katılımcılar tarafından yapılabilir veya yalnızca </a:t>
            </a:r>
            <a:r>
              <a:rPr lang="tr-TR" b="0" i="0" u="none" baseline="0" dirty="0"/>
              <a:t>Eğitici</a:t>
            </a:r>
            <a:r>
              <a:rPr lang="tr" b="0" i="0" u="none" baseline="0" dirty="0"/>
              <a:t> tarafından canlı bir gösterimle anlatılabilir/açıklanabilir.</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80</a:t>
            </a:fld>
            <a:endParaRPr lang="tr" altLang="en-US"/>
          </a:p>
        </p:txBody>
      </p:sp>
    </p:spTree>
    <p:extLst>
      <p:ext uri="{BB962C8B-B14F-4D97-AF65-F5344CB8AC3E}">
        <p14:creationId xmlns:p14="http://schemas.microsoft.com/office/powerpoint/2010/main" val="14459443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Eşler Arası hizmetler, uzun yıllardır yasa dışı dosyaların yanı sıra fikri mülkiyet haklarına tabi dosyaların aktarılmasına olanak tanımıştır.  Eşler arası istemciler, bu faaliyetlere karışan suç grupları arasında popüler olmuştur. Birinci nesil eşler arası mimari, insanların dosya indirmek için bağlandığı merkezi bir sunucu kullanma ilkesine dayanarak çalışıyordu.  Bu, yasa dışı hizmetler sunanların tespit edilmesini ve kapatılmasını oldukça kolaylaştırıyordu.  İkinci nesil eşler arası istemciler, dosyaların nerede olduğunu belirleyen süper düğümler olarak hareket edenler için arama yapmayı kolaylaştırmak amacıyla mevcut dosyaların listelerini tutanlardan farklı bağlanırlık yöntemleri kullanır.  </a:t>
            </a:r>
          </a:p>
          <a:p>
            <a:pPr algn="l" rtl="0"/>
            <a:r>
              <a:rPr lang="tr" sz="1200" b="0" i="0" u="none" kern="1200" baseline="0" dirty="0">
                <a:solidFill>
                  <a:schemeClr val="tx1"/>
                </a:solidFill>
                <a:latin typeface="+mn-lt"/>
                <a:ea typeface="MS PGothic" pitchFamily="34" charset="-128"/>
                <a:cs typeface="ＭＳ Ｐゴシック" charset="0"/>
              </a:rPr>
              <a:t> </a:t>
            </a:r>
          </a:p>
          <a:p>
            <a:pPr algn="l" rtl="0"/>
            <a:r>
              <a:rPr lang="tr" sz="1200" b="0" i="0" u="none" kern="1200" baseline="0" dirty="0">
                <a:solidFill>
                  <a:schemeClr val="tx1"/>
                </a:solidFill>
                <a:latin typeface="+mn-lt"/>
                <a:ea typeface="MS PGothic" pitchFamily="34" charset="-128"/>
                <a:cs typeface="ＭＳ Ｐゴシック" charset="0"/>
              </a:rPr>
              <a:t>Birçok ceza ve hukuk yargılaması türüyle ilgili olabileceğinden, hakimlerin eşler arası faaliyetlerden haberdar olmaları gerekecektir. Derinlemesine bilgi gerekli değildir ve eğitim tasarımcıları, güncel bilgiler sunmak için </a:t>
            </a:r>
            <a:r>
              <a:rPr lang="tr" sz="1200" b="0" i="0" u="sng" kern="1200" baseline="0" dirty="0">
                <a:solidFill>
                  <a:schemeClr val="tx1"/>
                </a:solidFill>
                <a:latin typeface="+mn-lt"/>
                <a:ea typeface="MS PGothic" pitchFamily="34" charset="-128"/>
                <a:cs typeface="ＭＳ Ｐゴシック" charset="0"/>
                <a:hlinkClick r:id="rId3"/>
              </a:rPr>
              <a:t>http://ezinearticles.com/?How-Peer-to-Peer-(P2P)-Works&amp;id=60126</a:t>
            </a:r>
            <a:r>
              <a:rPr lang="tr" sz="1200" b="0" i="0" u="none" kern="1200" baseline="0" dirty="0">
                <a:solidFill>
                  <a:schemeClr val="tx1"/>
                </a:solidFill>
                <a:latin typeface="+mn-lt"/>
                <a:ea typeface="MS PGothic" pitchFamily="34" charset="-128"/>
                <a:cs typeface="ＭＳ Ｐゴシック" charset="0"/>
              </a:rPr>
              <a:t> gibi sitelerden faydalanmayı düşünmelidir.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81</a:t>
            </a:fld>
            <a:endParaRPr lang="tr" altLang="en-US"/>
          </a:p>
        </p:txBody>
      </p:sp>
    </p:spTree>
    <p:extLst>
      <p:ext uri="{BB962C8B-B14F-4D97-AF65-F5344CB8AC3E}">
        <p14:creationId xmlns:p14="http://schemas.microsoft.com/office/powerpoint/2010/main" val="23574467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slayt, eşler arası bir ağın bağlanabilirliği gösterilmektedir. Burada tüm eşlerin ultra eşlere bağlanmasıyla her biri diğerine bağlanır ve ağ coğrafi olarak büyür. Bu, bağlantı kurulduktan ve bir arama yapıldıktan sonra, dosyanın ağın hemen hemen her yerinden indirilebileceği anlamına gelir.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82</a:t>
            </a:fld>
            <a:endParaRPr lang="tr" altLang="en-US"/>
          </a:p>
        </p:txBody>
      </p:sp>
    </p:spTree>
    <p:extLst>
      <p:ext uri="{BB962C8B-B14F-4D97-AF65-F5344CB8AC3E}">
        <p14:creationId xmlns:p14="http://schemas.microsoft.com/office/powerpoint/2010/main" val="3907526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Ekran görüntüsü, eşler arası bir uygulama olan Shareaza'dan alınmıştır. Abba'nın 'Waterloo' şarkısının ses dosyası için bir arama yapılmış ve ağda, kriterlere uyan 436 dosya örneği bulunmuştur - Ekleme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Daha sonra bilgisayarda gösterilen sonucun dosya adı, dosya türü (uzantı) ve dosya boyutunu içerdiğini görebiliriz. Derecelendirme puanı, kullanıcıların kaliteye ilişkin olarak oy verdiği bir ağ puanıdır.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Durum sütunu dosyanın ne kadar kullanılabilir olduğunu gösterir; üç yeşil tik en iyi sonuçken, kırmızı X işareti ise dosyanın şu anda indirilebilir olmadığını belirtir. Bu, kullanıcının çevrim dışı olması ve dolayısıyla doğrudan bağlantı kurulamamasından kaynaklanıyor olabilir.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 dosyayı paylaşan tek bir IP adresi ise ana bilgisayar sayısı, IP adresini gösterir veya aynı dosyayı paylaşan birden çok IP adresini gösterecek şekilde seçim genişletilebilir. Dosyanın doğruluğu, dosyanın ağ içinde karılmasıyla hesaplanır – Ekleme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Dosyaya çift tıklandığında bilgisayara indirme işlemi başlar.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83</a:t>
            </a:fld>
            <a:endParaRPr lang="tr" altLang="en-US"/>
          </a:p>
        </p:txBody>
      </p:sp>
    </p:spTree>
    <p:extLst>
      <p:ext uri="{BB962C8B-B14F-4D97-AF65-F5344CB8AC3E}">
        <p14:creationId xmlns:p14="http://schemas.microsoft.com/office/powerpoint/2010/main" val="382424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1" i="0" u="none" baseline="0">
                <a:solidFill>
                  <a:srgbClr val="5F6368"/>
                </a:solidFill>
                <a:effectLst/>
                <a:latin typeface="arial" panose="020B0604020202020204" pitchFamily="34" charset="0"/>
              </a:rPr>
              <a:t>FTP</a:t>
            </a:r>
            <a:r>
              <a:rPr lang="tr" b="0" i="0" u="none" baseline="0">
                <a:solidFill>
                  <a:srgbClr val="4D5156"/>
                </a:solidFill>
                <a:effectLst/>
                <a:latin typeface="arial" panose="020B0604020202020204" pitchFamily="34" charset="0"/>
              </a:rPr>
              <a:t>, Dosya Aktarım Protokolünün kısaltmasıdır. Bir protokol, ağa bağlı bilgisayarların birbirleriyle konuşmak için kullandıkları kurallar bütünüdür. Ve </a:t>
            </a:r>
            <a:r>
              <a:rPr lang="tr" b="1" i="0" u="none" baseline="0">
                <a:solidFill>
                  <a:srgbClr val="5F6368"/>
                </a:solidFill>
                <a:effectLst/>
                <a:latin typeface="arial" panose="020B0604020202020204" pitchFamily="34" charset="0"/>
              </a:rPr>
              <a:t>FTP</a:t>
            </a:r>
            <a:r>
              <a:rPr lang="tr" b="0" i="0" u="none" baseline="0">
                <a:solidFill>
                  <a:srgbClr val="4D5156"/>
                </a:solidFill>
                <a:effectLst/>
                <a:latin typeface="arial" panose="020B0604020202020204" pitchFamily="34" charset="0"/>
              </a:rPr>
              <a:t>, bir TCP/IP ağındaki (İnternet gibi) bilgisayarların dosyaları birbirine aktarmak için kullandıkları dildir.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84</a:t>
            </a:fld>
            <a:endParaRPr lang="tr" altLang="en-US"/>
          </a:p>
        </p:txBody>
      </p:sp>
    </p:spTree>
    <p:extLst>
      <p:ext uri="{BB962C8B-B14F-4D97-AF65-F5344CB8AC3E}">
        <p14:creationId xmlns:p14="http://schemas.microsoft.com/office/powerpoint/2010/main" val="382404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Tüm cihazlarımızda, kullanıcının cihazla etkileşime girmesine olanak tanımak için bazı donanım ve yazılımlar olacaktır. </a:t>
            </a:r>
          </a:p>
          <a:p>
            <a:endParaRPr lang="tr" dirty="0"/>
          </a:p>
          <a:p>
            <a:pPr algn="l" rtl="0"/>
            <a:r>
              <a:rPr lang="tr" b="0" i="0" u="none" baseline="0" dirty="0"/>
              <a:t>Donanımlar, görebildiğimiz ve dokunabildiğimiz fiziksel parçalardır.</a:t>
            </a:r>
          </a:p>
          <a:p>
            <a:pPr algn="l" rtl="0"/>
            <a:r>
              <a:rPr lang="tr" b="0" i="0" u="none" baseline="0" dirty="0"/>
              <a:t>Yazılımlar, donanımlar üzerinde çalışan programlardır.</a:t>
            </a:r>
          </a:p>
          <a:p>
            <a:pPr algn="l" rtl="0"/>
            <a:r>
              <a:rPr lang="tr" b="0" i="0" u="none" baseline="0" dirty="0"/>
              <a:t>Bir bilgisayar sistemindeki en büyük yazılım muhtemelen İşletim Sistemidir.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a:t>
            </a:fld>
            <a:endParaRPr lang="tr" altLang="en-US"/>
          </a:p>
        </p:txBody>
      </p:sp>
    </p:spTree>
    <p:extLst>
      <p:ext uri="{BB962C8B-B14F-4D97-AF65-F5344CB8AC3E}">
        <p14:creationId xmlns:p14="http://schemas.microsoft.com/office/powerpoint/2010/main" val="23499721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Ekran görüntülerinde FTP istemcileri FileZilla ve CuteFTP gösterilmektedir. </a:t>
            </a: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yerel makine içeriklerine bakmak yerine, İnternet üzerinden bağlanan iki farklı makinenin içeriğine bakmaları dışında tıpkı Windows Dosya Gezginine benzer şekilde davrandıklarını açıklayabilir.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Bu yazılımlar, açılır menülerden de görülebileceği gibi geniş bir işlevselliğe sahiptir.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Dolayısıyla, bu yazılımlarda, gerçekleşen bağlantıyı ve ardından gönderen ve alan makineleri ve aktarımların bağlantı durumunu gösteren bir bağlantı penceresi mevcuttur.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85</a:t>
            </a:fld>
            <a:endParaRPr lang="tr" altLang="en-US"/>
          </a:p>
        </p:txBody>
      </p:sp>
    </p:spTree>
    <p:extLst>
      <p:ext uri="{BB962C8B-B14F-4D97-AF65-F5344CB8AC3E}">
        <p14:creationId xmlns:p14="http://schemas.microsoft.com/office/powerpoint/2010/main" val="84907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dirty="0">
                <a:solidFill>
                  <a:srgbClr val="70757A"/>
                </a:solidFill>
                <a:effectLst/>
                <a:latin typeface="arial" panose="020B0604020202020204" pitchFamily="34" charset="0"/>
              </a:rPr>
              <a:t> </a:t>
            </a:r>
            <a:r>
              <a:rPr lang="tr" b="1" i="0" u="none" baseline="0" dirty="0">
                <a:solidFill>
                  <a:srgbClr val="5F6368"/>
                </a:solidFill>
                <a:effectLst/>
                <a:latin typeface="+mn-lt"/>
              </a:rPr>
              <a:t>Bulut depolama</a:t>
            </a:r>
            <a:r>
              <a:rPr lang="tr" b="0" i="0" u="none" baseline="0" dirty="0">
                <a:solidFill>
                  <a:srgbClr val="4D5156"/>
                </a:solidFill>
                <a:effectLst/>
                <a:latin typeface="+mn-lt"/>
              </a:rPr>
              <a:t> verilerin İnternet üzerinden herhangi bir cihaz kullanılarak erişilebileceği uzaktaki fiziksel bir konumda bulunan donanımlarda saklanmasını içerir. Bulut hizmeti satın alanlar, dosyaları kendi sabit sürücülerinde depolamak yerine (veya buna ek olarak) bir </a:t>
            </a:r>
            <a:r>
              <a:rPr lang="tr" b="1" i="0" u="none" baseline="0" dirty="0">
                <a:solidFill>
                  <a:srgbClr val="5F6368"/>
                </a:solidFill>
                <a:effectLst/>
                <a:latin typeface="+mn-lt"/>
              </a:rPr>
              <a:t>bulut</a:t>
            </a:r>
            <a:r>
              <a:rPr lang="tr" b="0" i="0" u="none" baseline="0" dirty="0">
                <a:solidFill>
                  <a:srgbClr val="5F6368"/>
                </a:solidFill>
                <a:effectLst/>
                <a:latin typeface="+mn-lt"/>
              </a:rPr>
              <a:t> </a:t>
            </a:r>
            <a:r>
              <a:rPr lang="tr" b="0" i="0" u="none" baseline="0" dirty="0">
                <a:solidFill>
                  <a:srgbClr val="4D5156"/>
                </a:solidFill>
                <a:effectLst/>
                <a:latin typeface="+mn-lt"/>
              </a:rPr>
              <a:t>sağlayıcısı tarafından işletilen bir veri sunucusuna gönderirler.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rgbClr val="4D5156"/>
              </a:solidFill>
              <a:effectLst/>
              <a:latin typeface="+mn-lt"/>
              <a:ea typeface="MS PGothic" pitchFamily="34" charset="-128"/>
              <a:cs typeface="ＭＳ Ｐゴシック" charset="0"/>
            </a:endParaRPr>
          </a:p>
          <a:p>
            <a:pPr algn="l" rtl="0" fontAlgn="base"/>
            <a:r>
              <a:rPr lang="tr" b="0" i="0" u="none" baseline="0" dirty="0">
                <a:solidFill>
                  <a:srgbClr val="666666"/>
                </a:solidFill>
                <a:effectLst/>
                <a:latin typeface="+mn-lt"/>
              </a:rPr>
              <a:t>Temelde, bulut bilişim, geleneksel olarak kişisel bir bilgisayarda gerçekleştirebileceğiniz işlemleri (basit depolamadan karmaşık geliştirme ve işlemeye kadar her şey), birbirine bağlı makinelerden oluşan geniş ve güçlü bir uzak ağa yaptırmak için İnternetin gücünün kullanılmasını içerir.</a:t>
            </a:r>
          </a:p>
          <a:p>
            <a:pPr algn="l" rtl="0" fontAlgn="base"/>
            <a:r>
              <a:rPr lang="tr" b="0" i="0" u="none" baseline="0" dirty="0">
                <a:solidFill>
                  <a:srgbClr val="666666"/>
                </a:solidFill>
                <a:effectLst/>
                <a:latin typeface="+mn-lt"/>
              </a:rPr>
              <a:t>Bu dış kaynak kullanımı, çekmeyi bırakamadıkları tüm kedi/bebek/yemek fotoğrafları için sabit disklerinde yer açmaktan veya yeni bir depolama cihazı satın almaktan bıkmış sıradan kullanıcılar için kullanışlıdır. Bulutu işleme ve depolama işlemleri için kullanmak isteyen işletmeler için daha da iyidir, çünkü kullanıcılar yalnızca kullandıkları kadar ödeme yaparlar.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b="0" i="0" kern="1200" dirty="0">
              <a:solidFill>
                <a:srgbClr val="222222"/>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86</a:t>
            </a:fld>
            <a:endParaRPr lang="tr" altLang="en-US"/>
          </a:p>
        </p:txBody>
      </p:sp>
    </p:spTree>
    <p:extLst>
      <p:ext uri="{BB962C8B-B14F-4D97-AF65-F5344CB8AC3E}">
        <p14:creationId xmlns:p14="http://schemas.microsoft.com/office/powerpoint/2010/main" val="3159969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Ağustos 2020'de mevcut olan bazı depolama hizmeti örnekleri - Parantez içindeki rakamlar, ücretsiz kapasite teklifi ve maksimum ücretli kapasite değerlerini göstermektedir. </a:t>
            </a:r>
            <a:r>
              <a:rPr lang="tr-TR" sz="1200" b="0" i="0" u="none" kern="1200" baseline="0" dirty="0">
                <a:solidFill>
                  <a:schemeClr val="tx1"/>
                </a:solidFill>
                <a:latin typeface="+mn-lt"/>
                <a:ea typeface="MS PGothic" pitchFamily="34" charset="-128"/>
                <a:cs typeface="ＭＳ Ｐゴシック" charset="0"/>
              </a:rPr>
              <a:t>Eğiticin</a:t>
            </a:r>
            <a:r>
              <a:rPr lang="tr" sz="1200" b="0" i="0" u="none" kern="1200" baseline="0" dirty="0">
                <a:solidFill>
                  <a:schemeClr val="tx1"/>
                </a:solidFill>
                <a:latin typeface="+mn-lt"/>
                <a:ea typeface="MS PGothic" pitchFamily="34" charset="-128"/>
                <a:cs typeface="ＭＳ Ｐゴシック" charset="0"/>
              </a:rPr>
              <a:t>in şu anda soruşturmalarda karşılaştığımız makinelerde olmayan, ancak bulutta olabilecek şeylerin büyüklüğünü anlaması gerekir.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Ayrıca, verilerin her iki yerde de bulunabileceği bir senkronizasyonun söz konusu olabileceğini de göz önünde bulundurmalıdırlar.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Verilen örnek, 15 GB ücretsiz ve 16 TB maksimum kapasite sağlanan Mega.nz'dir. Veriler bir İnternet tarayıcısı üzerinden yüklenir ve ardından kullanıcı adı ve şifre ile giriş yapan herkes tarafından kullanılabilir. Veriler sunucuda şifrelenir ve sahibi (Kim DotCom), verileri şifrelenmiş olarak kolluk kuvvetlerine memnuniyetle teslim eder. </a:t>
            </a:r>
            <a:r>
              <a:rPr lang="tr" sz="1200" b="0" i="0" u="none" kern="1200" baseline="0" dirty="0">
                <a:solidFill>
                  <a:schemeClr val="tx1"/>
                </a:solidFill>
                <a:effectLst/>
                <a:latin typeface="+mn-lt"/>
                <a:ea typeface="MS PGothic" pitchFamily="34" charset="-128"/>
                <a:cs typeface="ＭＳ Ｐゴシック" charset="0"/>
              </a:rPr>
              <a:t>MEGA'nın kullandığı şifreleme protokolü, durağan dosyalarınız için standart 128-bit AES şifrelemesidir ve ayrıca verilerinizi aktarım sırasında yine 128-bit AES ile TLS protokolünü kullanarak şifreler. Bu, dosyalarınızın hem MEGA.nz sunucularındayken hem de yüklenirken veya indirilirken güvende olduğu anlamına gelir; böylece verileriniz ortadaki adam saldırılarına karşı güvende olur.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87</a:t>
            </a:fld>
            <a:endParaRPr lang="tr" altLang="en-US"/>
          </a:p>
        </p:txBody>
      </p:sp>
    </p:spTree>
    <p:extLst>
      <p:ext uri="{BB962C8B-B14F-4D97-AF65-F5344CB8AC3E}">
        <p14:creationId xmlns:p14="http://schemas.microsoft.com/office/powerpoint/2010/main" val="2314106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latin typeface="+mn-lt"/>
              </a:rPr>
              <a:t>Mirai Botneti:</a:t>
            </a:r>
          </a:p>
          <a:p>
            <a:endParaRPr lang="tr"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baseline="0" dirty="0">
                <a:latin typeface="+mn-lt"/>
                <a:cs typeface="Verdana" charset="0"/>
              </a:rPr>
              <a:t>Olayda (Aralık 2016), </a:t>
            </a:r>
            <a:r>
              <a:rPr lang="tr" sz="1200" b="1" i="0" u="none" baseline="0" dirty="0">
                <a:latin typeface="+mn-lt"/>
                <a:cs typeface="Verdana" charset="0"/>
              </a:rPr>
              <a:t>Netflix, Twitter, Spotify, Reddit, CNN, PayPal, Pinterest ve Fox New</a:t>
            </a:r>
            <a:r>
              <a:rPr lang="tr" sz="1200" b="0" i="0" u="none" baseline="0" dirty="0">
                <a:latin typeface="+mn-lt"/>
                <a:cs typeface="Verdana" charset="0"/>
              </a:rPr>
              <a:t>s gibi İnternetteki en popüler sitelerden bazılarının yanı sıra </a:t>
            </a:r>
            <a:r>
              <a:rPr lang="tr" sz="1200" b="1" i="0" u="none" baseline="0" dirty="0">
                <a:latin typeface="+mn-lt"/>
                <a:cs typeface="Verdana" charset="0"/>
              </a:rPr>
              <a:t>Guardian, New York Times ve Wall Street Journal </a:t>
            </a:r>
            <a:r>
              <a:rPr lang="tr" sz="1200" b="0" i="0" u="none" baseline="0" dirty="0">
                <a:latin typeface="+mn-lt"/>
                <a:cs typeface="Verdana" charset="0"/>
              </a:rPr>
              <a:t>gibi gazeteler çevrim dışı bırakılmıştır.</a:t>
            </a:r>
          </a:p>
          <a:p>
            <a:endParaRPr lang="tr"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baseline="0" dirty="0">
                <a:latin typeface="+mn-lt"/>
                <a:cs typeface="Verdana" charset="0"/>
              </a:rPr>
              <a:t>Kesintinin nedeni, özel olarak tasarlanmış kötü amaçlı bir yazılım bulaşmış bir bilgisayar ağının (“botnet”), yük altında çökene kadar bir sunucuyu trafikle bombalamak üzere koordine edildiği bir dağıtık hizmet aksatma (DDoS) saldırısıydı.</a:t>
            </a:r>
          </a:p>
          <a:p>
            <a:pPr marL="0" indent="0" algn="l" rtl="0">
              <a:spcBef>
                <a:spcPts val="600"/>
              </a:spcBef>
              <a:spcAft>
                <a:spcPts val="600"/>
              </a:spcAft>
              <a:buFont typeface="Arial" charset="0"/>
              <a:buNone/>
            </a:pPr>
            <a:endParaRPr lang="tr" sz="1200" kern="1200" dirty="0">
              <a:solidFill>
                <a:schemeClr val="tx1"/>
              </a:solidFill>
              <a:latin typeface="+mn-lt"/>
              <a:ea typeface="MS PGothic" pitchFamily="34" charset="-128"/>
              <a:cs typeface="ＭＳ Ｐゴシック" charset="0"/>
            </a:endParaRPr>
          </a:p>
          <a:p>
            <a:pPr marL="0" indent="0" algn="l" rtl="0">
              <a:spcBef>
                <a:spcPts val="600"/>
              </a:spcBef>
              <a:spcAft>
                <a:spcPts val="600"/>
              </a:spcAft>
              <a:buFont typeface="Arial" charset="0"/>
              <a:buNone/>
            </a:pPr>
            <a:r>
              <a:rPr lang="tr" sz="1200" b="0" i="0" u="none" baseline="0" dirty="0">
                <a:latin typeface="+mn-lt"/>
                <a:cs typeface="Verdana" charset="0"/>
              </a:rPr>
              <a:t>Genel olarak bilgisayarlardan oluşan diğer botnetlerin aksine, Mirai botneti büyük ölçüde dijital kameralar ve DVR oynatıcılar gibi "Nesnelerin İnterneti" (IoT) cihazlarından oluşuyordu.</a:t>
            </a:r>
          </a:p>
          <a:p>
            <a:pPr marL="0" indent="0" algn="l" rtl="0">
              <a:spcBef>
                <a:spcPts val="600"/>
              </a:spcBef>
              <a:spcAft>
                <a:spcPts val="600"/>
              </a:spcAft>
              <a:buFont typeface="Arial" charset="0"/>
              <a:buNone/>
            </a:pPr>
            <a:endParaRPr lang="tr" sz="1200" dirty="0">
              <a:latin typeface="+mn-lt"/>
              <a:cs typeface="Verdana" charset="0"/>
            </a:endParaRPr>
          </a:p>
          <a:p>
            <a:pPr marL="0" indent="0" algn="l" rtl="0">
              <a:spcBef>
                <a:spcPts val="600"/>
              </a:spcBef>
              <a:spcAft>
                <a:spcPts val="600"/>
              </a:spcAft>
              <a:buFont typeface="Arial" charset="0"/>
              <a:buNone/>
            </a:pPr>
            <a:r>
              <a:rPr lang="tr" sz="1200" b="0" i="0" u="none" baseline="0" dirty="0">
                <a:latin typeface="+mn-lt"/>
                <a:cs typeface="Verdana" charset="0"/>
              </a:rPr>
              <a:t>Aralarından seçim yapılabilecek çok sayıda İnternet bağlantılı cihaza sahip olduğu için, Mirai'den gelen saldırılar, daha önce çoğu DDoS saldırısının başarabildiğinden çok daha büyük olabilirdi. </a:t>
            </a:r>
          </a:p>
          <a:p>
            <a:pPr marL="0" indent="0" algn="l" rtl="0">
              <a:spcBef>
                <a:spcPts val="600"/>
              </a:spcBef>
              <a:spcAft>
                <a:spcPts val="600"/>
              </a:spcAft>
              <a:buFont typeface="Arial" charset="0"/>
              <a:buNone/>
            </a:pPr>
            <a:endParaRPr lang="tr" sz="1200" dirty="0">
              <a:latin typeface="+mn-lt"/>
              <a:cs typeface="Verdana" charset="0"/>
            </a:endParaRPr>
          </a:p>
          <a:p>
            <a:pPr marL="0" indent="0" algn="l" rtl="0">
              <a:spcBef>
                <a:spcPts val="600"/>
              </a:spcBef>
              <a:spcAft>
                <a:spcPts val="600"/>
              </a:spcAft>
              <a:buFont typeface="Arial" charset="0"/>
              <a:buNone/>
            </a:pPr>
            <a:r>
              <a:rPr lang="tr" sz="1200" b="0" i="0" u="none" baseline="0" dirty="0">
                <a:latin typeface="+mn-lt"/>
                <a:cs typeface="Verdana" charset="0"/>
              </a:rPr>
              <a:t>Saldırının "</a:t>
            </a:r>
            <a:r>
              <a:rPr lang="tr" sz="1200" b="1" i="0" u="none" baseline="0" dirty="0">
                <a:latin typeface="+mn-lt"/>
                <a:cs typeface="Verdana" charset="0"/>
              </a:rPr>
              <a:t>100.000 kötü amaçlı uç nokta</a:t>
            </a:r>
            <a:r>
              <a:rPr lang="tr" sz="1200" b="0" i="0" u="none" baseline="0" dirty="0">
                <a:latin typeface="+mn-lt"/>
                <a:cs typeface="Verdana" charset="0"/>
              </a:rPr>
              <a:t>" içerdiği tahmin ediliyordu ve Mirai'nin kayıtlara geçmiş benzer saldırılardan kabaca iki kat daha güçlü olarak 1,2 Tbps'lik olağanüstü saldırı gücüne sahip olduğu belirtilmiştir.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88</a:t>
            </a:fld>
            <a:endParaRPr lang="tr" altLang="en-US"/>
          </a:p>
        </p:txBody>
      </p:sp>
    </p:spTree>
    <p:extLst>
      <p:ext uri="{BB962C8B-B14F-4D97-AF65-F5344CB8AC3E}">
        <p14:creationId xmlns:p14="http://schemas.microsoft.com/office/powerpoint/2010/main" val="1930587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rtl="0"/>
            <a:r>
              <a:rPr lang="tr" b="0" i="0" u="none" baseline="0" dirty="0"/>
              <a:t>Çevrim içi oyun, bir tür bilgisayar ağı üzerinden oynanan bir oyundur.  Bu ağ neredeyse her zaman İnternet veya eş değer bir teknolojidir, ancak oyunlar her zaman güncel teknolojiyi kullanmaktadır. İnternetten önce modemler ve modemlerden önce kablolu terminaller kullanılıyordu.  </a:t>
            </a:r>
          </a:p>
          <a:p>
            <a:pPr marL="274638" indent="-274638" algn="just" rtl="0"/>
            <a:r>
              <a:rPr lang="tr" b="0" i="0" u="none" baseline="0" dirty="0"/>
              <a:t>Çevrim içi oyunların yaygınlaşması, bilgisayar ağlarının küçük yerel ağlardan İnternete genişlemesine ve İnternet erişiminin büyümesine neden olmuştur. </a:t>
            </a:r>
          </a:p>
          <a:p>
            <a:pPr marL="271463" indent="-255588" algn="just" rtl="0"/>
            <a:r>
              <a:rPr lang="tr" b="0" i="0" u="none" baseline="0" dirty="0"/>
              <a:t>Çevrim içi oyunlar, basit metin tabanlı oyunlardan, aynı anda birçok oyuncunun yer aldığı, karmaşık grafikler ve sanal dünyaları içeren oyunlara kadar değişiklik gösterebilir. </a:t>
            </a:r>
          </a:p>
          <a:p>
            <a:pPr marL="274638" indent="-274638" algn="just" rtl="0"/>
            <a:r>
              <a:rPr lang="tr" b="1" i="0" u="none" baseline="0" dirty="0"/>
              <a:t>Birçok çevrim içi oyun, çevrim içi topluluklar arasında bağ kurarak tek oyunculu oyunların ötesinde bir sosyal etkinlik haline gelmiştir.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89</a:t>
            </a:fld>
            <a:endParaRPr lang="tr" altLang="en-US"/>
          </a:p>
        </p:txBody>
      </p:sp>
    </p:spTree>
    <p:extLst>
      <p:ext uri="{BB962C8B-B14F-4D97-AF65-F5344CB8AC3E}">
        <p14:creationId xmlns:p14="http://schemas.microsoft.com/office/powerpoint/2010/main" val="33028305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rtl="0"/>
            <a:r>
              <a:rPr lang="tr" b="0" i="0" u="none" baseline="0" dirty="0"/>
              <a:t>FIFA 2020, The Sims 4 ve Call of Duty (Black Ops 4) oyunları gösterilmektedir.</a:t>
            </a:r>
            <a:endParaRPr lang="tr" b="1"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90</a:t>
            </a:fld>
            <a:endParaRPr lang="tr" altLang="en-US"/>
          </a:p>
        </p:txBody>
      </p:sp>
    </p:spTree>
    <p:extLst>
      <p:ext uri="{BB962C8B-B14F-4D97-AF65-F5344CB8AC3E}">
        <p14:creationId xmlns:p14="http://schemas.microsoft.com/office/powerpoint/2010/main" val="2225592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Haber grupları tartışmalara ev sahipliği yapma eğiliminde olduklarından haber grubu terimi biraz yanıltıcıdır. Teknik olarak farklıdırlar, ancak Dünya Çapında Ağda barındırılan tartışma forumlarına benzer şekilde işlev görürler. Haber grubu sunucuları, bilgilerini düzenli olarak senkronize edecekleri konusunda başkalarıyla anlaşan çeşitli kuruluşlar tarafından barındırılır. Bu, kullanıcıların tek bir sunucuya mesaj göndermesine ve mesajların daha geniş bir kitle tarafından görülmesine olanak tanır.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Uzun yıllardır mevcut olmalarına ve İnternet açısından "eski" olarak kabul edilmelerine rağmen, kesinlikle hala aktif durumdalar ve birçok kişinin paylaşım gereksinimlerini karşılıyorlar.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91</a:t>
            </a:fld>
            <a:endParaRPr lang="tr" altLang="en-US"/>
          </a:p>
        </p:txBody>
      </p:sp>
    </p:spTree>
    <p:extLst>
      <p:ext uri="{BB962C8B-B14F-4D97-AF65-F5344CB8AC3E}">
        <p14:creationId xmlns:p14="http://schemas.microsoft.com/office/powerpoint/2010/main" val="18736809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Solda, Ağustos 2020'de mevcut olan ticari haber grupları hizmetlerinin bir listesi yer almaktadır.</a:t>
            </a: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Sağda Giganews'in İnternet sitesi görülmektedir. Siber suç dünyasında gizlilik, güvenlik vb. hakkında konuşurken bu ekleme resim daha ilgi çekici olacaktır.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92</a:t>
            </a:fld>
            <a:endParaRPr lang="tr" altLang="en-US"/>
          </a:p>
        </p:txBody>
      </p:sp>
    </p:spTree>
    <p:extLst>
      <p:ext uri="{BB962C8B-B14F-4D97-AF65-F5344CB8AC3E}">
        <p14:creationId xmlns:p14="http://schemas.microsoft.com/office/powerpoint/2010/main" val="826665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pPr>
            <a:r>
              <a:rPr lang="tr" b="0" i="0" u="none" baseline="0" dirty="0"/>
              <a:t>Anında Mesajlaşma ve Sosyal Ağ siteleri, son yıllarda dünyanın her yerindeki diğer kullanıcılara anında ve kullanıcı dostu şekilde erişim sağlayan birçok iyi bilinen örnekle birlikte </a:t>
            </a:r>
            <a:r>
              <a:rPr lang="tr" b="1" i="0" u="none" baseline="0" dirty="0"/>
              <a:t>tercih edilen iletişim araçları</a:t>
            </a:r>
            <a:r>
              <a:rPr lang="tr" b="0" i="0" u="none" baseline="0" dirty="0"/>
              <a:t> olarak yerini almıştır. </a:t>
            </a:r>
          </a:p>
          <a:p>
            <a:pPr algn="l" rtl="0">
              <a:lnSpc>
                <a:spcPct val="120000"/>
              </a:lnSpc>
            </a:pPr>
            <a:r>
              <a:rPr lang="tr" b="0" i="0" u="none" baseline="0" dirty="0"/>
              <a:t>Bu sitelerin temel özelliği, </a:t>
            </a:r>
            <a:r>
              <a:rPr lang="tr" b="1" i="0" u="none" baseline="0" dirty="0"/>
              <a:t>kişisel bir profil</a:t>
            </a:r>
            <a:r>
              <a:rPr lang="tr" b="0" i="0" u="none" baseline="0" dirty="0"/>
              <a:t> oluşturma, kendinizle ilgili </a:t>
            </a:r>
            <a:r>
              <a:rPr lang="tr" b="1" i="0" u="none" baseline="0" dirty="0"/>
              <a:t>bilgileri paylaşma</a:t>
            </a:r>
            <a:r>
              <a:rPr lang="tr" b="0" i="0" u="none" baseline="0" dirty="0"/>
              <a:t> ve yeni insanlarla tanışma imkanı sunmalarıdır.  Fotoğraf, müzik ve video paylaşmak mümkündür. </a:t>
            </a:r>
          </a:p>
          <a:p>
            <a:pPr algn="l" rtl="0">
              <a:lnSpc>
                <a:spcPct val="120000"/>
              </a:lnSpc>
            </a:pPr>
            <a:r>
              <a:rPr lang="tr" b="0" i="0" u="none" baseline="0" dirty="0"/>
              <a:t>Kişiler tarafından paylaşılan </a:t>
            </a:r>
            <a:r>
              <a:rPr lang="tr" b="1" i="0" u="none" baseline="0" dirty="0"/>
              <a:t>kişisel bilgilerin</a:t>
            </a:r>
            <a:r>
              <a:rPr lang="tr" b="0" i="0" u="none" baseline="0" dirty="0"/>
              <a:t> miktarı onları, örneğin kimlik hırsızlığına karışanlar ve istismar amacıyla çocukları kandırmak isteyenler gibi </a:t>
            </a:r>
            <a:r>
              <a:rPr lang="tr" b="1" i="0" u="none" baseline="0" dirty="0"/>
              <a:t>suçlular için hedef </a:t>
            </a:r>
            <a:r>
              <a:rPr lang="tr" b="0" i="0" u="none" baseline="0" dirty="0"/>
              <a:t>haline getirebilir. </a:t>
            </a:r>
          </a:p>
          <a:p>
            <a:pPr algn="l" rtl="0">
              <a:lnSpc>
                <a:spcPct val="120000"/>
              </a:lnSpc>
            </a:pPr>
            <a:r>
              <a:rPr lang="tr" b="0" i="0" u="none" baseline="0" dirty="0"/>
              <a:t>Sosyal Ağ siteleri, </a:t>
            </a:r>
            <a:r>
              <a:rPr lang="tr" b="1" i="0" u="none" baseline="0" dirty="0"/>
              <a:t>kolluk kuvvetlerinin şüpheliler ve yasa dışı faaliyetler hakkında bilgi toplaması için çok yararlı araçlardır</a:t>
            </a:r>
            <a:r>
              <a:rPr lang="tr" b="0" i="0" u="none" baseline="0" dirty="0"/>
              <a:t>.</a:t>
            </a:r>
          </a:p>
          <a:p>
            <a:pPr algn="l" rtl="0">
              <a:lnSpc>
                <a:spcPct val="120000"/>
              </a:lnSpc>
            </a:pPr>
            <a:endParaRPr lang="tr" dirty="0"/>
          </a:p>
          <a:p>
            <a:pPr algn="l" rtl="0">
              <a:lnSpc>
                <a:spcPct val="120000"/>
              </a:lnSpc>
            </a:pPr>
            <a:r>
              <a:rPr lang="tr" b="1" i="0" u="none" baseline="0" dirty="0"/>
              <a:t>Anında mesajlaşma</a:t>
            </a:r>
            <a:r>
              <a:rPr lang="tr" b="0" i="0" u="none" baseline="0" dirty="0"/>
              <a:t>, ortak istemcileri kullanan iki veya daha fazla kişi arasında gerçek zamanlı doğrudan sohbetin bir şeklidir. </a:t>
            </a:r>
          </a:p>
          <a:p>
            <a:pPr algn="l" rtl="0">
              <a:lnSpc>
                <a:spcPct val="120000"/>
              </a:lnSpc>
            </a:pPr>
            <a:r>
              <a:rPr lang="tr" b="0" i="0" u="none" baseline="0" dirty="0"/>
              <a:t>Bu tür bir sohbet, birbirlerini tanımayan kişiler arasında iletişime imkan veren diğer sohbet türlerinin aksine, birbirlerini tanıyan kişiler arasındaki iletişimi içerir.  Suçluların anlık mesajlaşmayı bir iletişim yöntemi olarak kullandıkları bilinmektedir.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93</a:t>
            </a:fld>
            <a:endParaRPr lang="tr" altLang="en-US"/>
          </a:p>
        </p:txBody>
      </p:sp>
    </p:spTree>
    <p:extLst>
      <p:ext uri="{BB962C8B-B14F-4D97-AF65-F5344CB8AC3E}">
        <p14:creationId xmlns:p14="http://schemas.microsoft.com/office/powerpoint/2010/main" val="3555428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20000"/>
              </a:lnSpc>
            </a:pPr>
            <a:r>
              <a:rPr lang="tr-TR" b="0" i="0" u="none" baseline="0" dirty="0"/>
              <a:t>Eğitici</a:t>
            </a:r>
            <a:r>
              <a:rPr lang="tr" b="0" i="0" u="none" baseline="0" dirty="0"/>
              <a:t> bu resmin etkisine ve sosyal medyanın suç soruşturması için neden bu kadar önemli bir alan olduğuna bakmak için kısa bir süre ayırmalıdır.</a:t>
            </a:r>
          </a:p>
          <a:p>
            <a:pPr algn="l" rtl="0">
              <a:lnSpc>
                <a:spcPct val="120000"/>
              </a:lnSpc>
            </a:pPr>
            <a:endParaRPr lang="tr" dirty="0"/>
          </a:p>
          <a:p>
            <a:pPr algn="l" rtl="0">
              <a:lnSpc>
                <a:spcPct val="120000"/>
              </a:lnSpc>
            </a:pPr>
            <a:r>
              <a:rPr lang="tr" b="0" i="0" u="none" baseline="0" dirty="0"/>
              <a:t>Resimde kullanım ve büyüme hızı vurgulanmaktadır.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94</a:t>
            </a:fld>
            <a:endParaRPr lang="tr" altLang="en-US"/>
          </a:p>
        </p:txBody>
      </p:sp>
    </p:spTree>
    <p:extLst>
      <p:ext uri="{BB962C8B-B14F-4D97-AF65-F5344CB8AC3E}">
        <p14:creationId xmlns:p14="http://schemas.microsoft.com/office/powerpoint/2010/main" val="140465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Verilen sürede her cihazı bileşenlerine ayırıp her şeyi tartışmak imkansız olduğundan, bir bağlam oluşturup bilgisayar türü bir cihazın temel çalışma ilkelerini açıklamaya çalışmak önem taşır.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a:t>
            </a:fld>
            <a:endParaRPr lang="tr" altLang="en-US"/>
          </a:p>
        </p:txBody>
      </p:sp>
    </p:spTree>
    <p:extLst>
      <p:ext uri="{BB962C8B-B14F-4D97-AF65-F5344CB8AC3E}">
        <p14:creationId xmlns:p14="http://schemas.microsoft.com/office/powerpoint/2010/main" val="4645768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Burada, davranışlardaki ve teknolojideki değişiklikler vurgulanmaktadır - Roma'da yeni papanın göreve başlama töreninden görüntüler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Ve artık internete bağlı olan cihazlarla artmaya devam ediyor ve dolayısıyla sosyal ağlar da genişliyor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95</a:t>
            </a:fld>
            <a:endParaRPr lang="tr" altLang="en-US"/>
          </a:p>
        </p:txBody>
      </p:sp>
    </p:spTree>
    <p:extLst>
      <p:ext uri="{BB962C8B-B14F-4D97-AF65-F5344CB8AC3E}">
        <p14:creationId xmlns:p14="http://schemas.microsoft.com/office/powerpoint/2010/main" val="2249702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İnsanların çevrim içi platformlarda paylaştığı tipik şeyler - Yetkiye sahiplerse ve bilgileri düzgün bir şekilde toplayabilirlerse kolluk kuvvetleri için imkanlar sağlar.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96</a:t>
            </a:fld>
            <a:endParaRPr lang="tr" altLang="en-US"/>
          </a:p>
        </p:txBody>
      </p:sp>
    </p:spTree>
    <p:extLst>
      <p:ext uri="{BB962C8B-B14F-4D97-AF65-F5344CB8AC3E}">
        <p14:creationId xmlns:p14="http://schemas.microsoft.com/office/powerpoint/2010/main" val="25900419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İnternet Üzerinden Sohbet (IRC) aslında biraz eski olan ancak yine de suçlular tarafından iletişim kurmak ve dosya alışverişi yapmak için kullanılan bir telekonferans sistemidir. </a:t>
            </a:r>
          </a:p>
          <a:p>
            <a:pPr algn="l" rtl="0"/>
            <a:r>
              <a:rPr lang="tr" b="0" i="0" u="none" baseline="0"/>
              <a:t>Metin tabanlı sanal toplantı odaları olan 'Kanallarda' yazılan mesajları paylaşan ve birbirine bağlanan bir dizi sunucu ile çalışır. </a:t>
            </a:r>
          </a:p>
          <a:p>
            <a:pPr algn="l" rtl="0"/>
            <a:r>
              <a:rPr lang="tr" b="0" i="0" u="none" baseline="0"/>
              <a:t>Tartışma konuları listelenir ve bir IRC istemcisi olan kullanıcılar, benzer fikirlere sahip kişilerle tartışmak için herhangi bir zamanda bir veya daha fazla kanala bağlanabilirler. </a:t>
            </a:r>
          </a:p>
          <a:p>
            <a:pPr algn="l" rtl="0"/>
            <a:r>
              <a:rPr lang="tr" b="0" i="0" u="none" baseline="0"/>
              <a:t>IRC, İnternetteki en kullanıcı dostu hizmet değildir ve çoğunlukla daha deneyimli ve muhtemelen daha yaşlı kullanıcılar tarafından kullanılır. </a:t>
            </a:r>
            <a:endParaRPr lang="tr"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97</a:t>
            </a:fld>
            <a:endParaRPr lang="tr" altLang="en-US"/>
          </a:p>
        </p:txBody>
      </p:sp>
    </p:spTree>
    <p:extLst>
      <p:ext uri="{BB962C8B-B14F-4D97-AF65-F5344CB8AC3E}">
        <p14:creationId xmlns:p14="http://schemas.microsoft.com/office/powerpoint/2010/main" val="1883873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98</a:t>
            </a:fld>
            <a:endParaRPr lang="tr" altLang="en-US"/>
          </a:p>
        </p:txBody>
      </p:sp>
    </p:spTree>
    <p:extLst>
      <p:ext uri="{BB962C8B-B14F-4D97-AF65-F5344CB8AC3E}">
        <p14:creationId xmlns:p14="http://schemas.microsoft.com/office/powerpoint/2010/main" val="8952382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S PGothic" pitchFamily="34" charset="-128"/>
                <a:cs typeface="ＭＳ Ｐゴシック" charset="0"/>
              </a:rPr>
              <a:t>Gösterilen simgeler Messenger, WhatsApp ve Telegram'a aittir.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a:solidFill>
                  <a:schemeClr val="tx1"/>
                </a:solidFill>
                <a:latin typeface="+mn-lt"/>
                <a:ea typeface="MS PGothic" pitchFamily="34" charset="-128"/>
                <a:cs typeface="ＭＳ Ｐゴシック" charset="0"/>
              </a:rPr>
              <a:t>Eğitici</a:t>
            </a:r>
            <a:r>
              <a:rPr lang="tr" sz="1200" b="0" i="0" u="none" kern="1200" baseline="0" dirty="0">
                <a:solidFill>
                  <a:schemeClr val="tx1"/>
                </a:solidFill>
                <a:latin typeface="+mn-lt"/>
                <a:ea typeface="MS PGothic" pitchFamily="34" charset="-128"/>
                <a:cs typeface="ＭＳ Ｐゴシック" charset="0"/>
              </a:rPr>
              <a:t>, mesajlaşma uygulamalarının ne olduğunu ve sundukları basit metinlerle mesajlaşma imkanlarını bilmeli, resimlerin, seslerin, dosyaların ve videoların nasıl gönderilip alındığını ve ardından bir sonraki slaytta VOIP olarak görünen görüntülü aramayı öğrenmelidir. </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99</a:t>
            </a:fld>
            <a:endParaRPr lang="tr" altLang="en-US"/>
          </a:p>
        </p:txBody>
      </p:sp>
    </p:spTree>
    <p:extLst>
      <p:ext uri="{BB962C8B-B14F-4D97-AF65-F5344CB8AC3E}">
        <p14:creationId xmlns:p14="http://schemas.microsoft.com/office/powerpoint/2010/main" val="730524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Mesajlaşma uygulamalarının doğal bir uzantısıdır, ancak şimdi sadece ticari ve kurumsal ortamlarda değil, aynı zamanda evlerde de görülüyor.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a:solidFill>
                  <a:schemeClr val="tx1"/>
                </a:solidFill>
                <a:latin typeface="+mn-lt"/>
                <a:ea typeface="MS PGothic" pitchFamily="34" charset="-128"/>
                <a:cs typeface="ＭＳ Ｐゴシック" charset="0"/>
              </a:rPr>
              <a:t>COVID'den önce kimsenin duymadığı bir şirket olan Zoom, normalde bizzat buluşamayacak kişiler arasında bağlantı kurma imkanı sunarak bir anda şöhrete kavuştu. </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algn="l" rtl="0" fontAlgn="base"/>
            <a:r>
              <a:rPr lang="tr" b="0" i="0" u="none" baseline="0">
                <a:solidFill>
                  <a:srgbClr val="000000"/>
                </a:solidFill>
                <a:effectLst/>
                <a:latin typeface="Lato"/>
              </a:rPr>
              <a:t>Zoom, ticari kullanıma yönelik bir video konferans uygulamasıdır. 2011 yılında Eric Yuan tarafından kuruldu ve Ocak 2013'te piyasaya sürüldü.</a:t>
            </a:r>
          </a:p>
          <a:p>
            <a:pPr algn="l" rtl="0" fontAlgn="base"/>
            <a:r>
              <a:rPr lang="tr" b="0" i="0" u="none" baseline="0">
                <a:solidFill>
                  <a:srgbClr val="000000"/>
                </a:solidFill>
                <a:effectLst/>
                <a:latin typeface="Lato"/>
              </a:rPr>
              <a:t>Zoom, önemli bir popülerlik kazanıp sonraki yıllarda karlı bir şekilde çalışmaya başlamış olsa da, 2020 koronavirüs salgını sırasında gerçek anlamda halkın bilincine yerleşti. Dünyanın her yerinden kullanıcılar, virüsün yayılmasını durdurmak için gerçekleştirilen karantinalar sırasında iletişimde kalmak için Zoom'a yöneldiler.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tr" b="0" i="0" u="none" baseline="0">
                <a:solidFill>
                  <a:srgbClr val="000000"/>
                </a:solidFill>
                <a:effectLst/>
                <a:latin typeface="Lato"/>
              </a:rPr>
              <a:t>İnsanların bu tercihi nedeniyle Zoom kullanımı Mart 2020'de arttı. Yuan bir blog gönderisinde, Zoom'un o ay boyunca </a:t>
            </a:r>
            <a:r>
              <a:rPr lang="tr" b="0" i="0" u="sng" baseline="0">
                <a:solidFill>
                  <a:srgbClr val="0087D0"/>
                </a:solidFill>
                <a:effectLst/>
                <a:latin typeface="Lato"/>
                <a:hlinkClick r:id="rId3"/>
              </a:rPr>
              <a:t>günlük 200 milyon toplantı katılımcısı</a:t>
            </a:r>
            <a:r>
              <a:rPr lang="tr" b="0" i="0" u="none" baseline="0">
                <a:solidFill>
                  <a:srgbClr val="0087D0"/>
                </a:solidFill>
                <a:effectLst/>
                <a:latin typeface="Lato"/>
                <a:hlinkClick r:id="rId3"/>
              </a:rPr>
              <a:t> </a:t>
            </a:r>
            <a:r>
              <a:rPr lang="tr" b="0" i="0" u="none" baseline="0">
                <a:solidFill>
                  <a:srgbClr val="000000"/>
                </a:solidFill>
                <a:effectLst/>
                <a:latin typeface="Lato"/>
              </a:rPr>
              <a:t>(günlük aktif kullanıcı değil) ağırladığını belirtti. Ertesi ay bu rakam </a:t>
            </a:r>
            <a:r>
              <a:rPr lang="tr" b="0" i="0" u="sng" baseline="0">
                <a:solidFill>
                  <a:srgbClr val="0087D0"/>
                </a:solidFill>
                <a:effectLst/>
                <a:latin typeface="Lato"/>
                <a:hlinkClick r:id="rId4"/>
              </a:rPr>
              <a:t>300 milyona</a:t>
            </a:r>
            <a:r>
              <a:rPr lang="tr" b="0" i="0" u="none" baseline="0">
                <a:solidFill>
                  <a:srgbClr val="0087D0"/>
                </a:solidFill>
                <a:effectLst/>
                <a:latin typeface="Lato"/>
                <a:hlinkClick r:id="rId4"/>
              </a:rPr>
              <a:t> </a:t>
            </a:r>
            <a:r>
              <a:rPr lang="tr" b="0" i="0" u="none" baseline="0">
                <a:solidFill>
                  <a:srgbClr val="000000"/>
                </a:solidFill>
                <a:effectLst/>
                <a:latin typeface="Lato"/>
              </a:rPr>
              <a:t>çıktı.  Aralık 2019'da ise bu rakam 10 milyondu.</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100</a:t>
            </a:fld>
            <a:endParaRPr lang="tr" altLang="en-US"/>
          </a:p>
        </p:txBody>
      </p:sp>
    </p:spTree>
    <p:extLst>
      <p:ext uri="{BB962C8B-B14F-4D97-AF65-F5344CB8AC3E}">
        <p14:creationId xmlns:p14="http://schemas.microsoft.com/office/powerpoint/2010/main" val="2044540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101</a:t>
            </a:fld>
            <a:endParaRPr lang="tr" altLang="en-US"/>
          </a:p>
        </p:txBody>
      </p:sp>
    </p:spTree>
    <p:extLst>
      <p:ext uri="{BB962C8B-B14F-4D97-AF65-F5344CB8AC3E}">
        <p14:creationId xmlns:p14="http://schemas.microsoft.com/office/powerpoint/2010/main" val="29597598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103</a:t>
            </a:fld>
            <a:endParaRPr lang="tr" altLang="en-US"/>
          </a:p>
        </p:txBody>
      </p:sp>
    </p:spTree>
    <p:extLst>
      <p:ext uri="{BB962C8B-B14F-4D97-AF65-F5344CB8AC3E}">
        <p14:creationId xmlns:p14="http://schemas.microsoft.com/office/powerpoint/2010/main" val="28041346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S PGothic" pitchFamily="34" charset="-128"/>
                <a:cs typeface="ＭＳ Ｐゴシック" charset="0"/>
              </a:rPr>
              <a:t>İnternet, hizmet ve bilgi sağlayıcıların genel olarak verileri yayımlamak ve halkla paylaşmak istediği bir yer olsa da, sınırlı bir grup insanın özel amaçlar doğrultusunda erişebildiği daha özel alanlara da talep vardır. Bu alanlardan bazıları, yalnızca doğru adrese sahip kişiler tarafından ulaşılabilen genel erişime açık yerlerdir. Örneğin, düğün fotoğraflarını aile ve arkadaşlarıyla paylaşmak isteyen çifti ele alalım. İnternetteki her kullanıcının fotoğrafları görmesini istemezler. Bu durumda resimleri bir bulut hizmeti sağlayıcısına yükleyebilir ve galeri bağlantısını yalnızca arkadaşları ve aileleriyle paylaşabilirler. Elbette bu, özel verileri paylaşmanın çok güvenli bir yolu değildir, ancak kolaydır ve fotoğraflar çok gizli görülmediğinden, bu çözüm çoğu insan için yeterli olabilir. </a:t>
            </a:r>
            <a:endParaRPr lang="tr" noProof="0" dirty="0"/>
          </a:p>
          <a:p>
            <a:pPr algn="l" rtl="0"/>
            <a:r>
              <a:rPr lang="tr" sz="1200" b="0" i="0" u="none" kern="1200" baseline="0" dirty="0">
                <a:solidFill>
                  <a:schemeClr val="tx1"/>
                </a:solidFill>
                <a:effectLst/>
                <a:latin typeface="+mn-lt"/>
                <a:ea typeface="MS PGothic" pitchFamily="34" charset="-128"/>
                <a:cs typeface="ＭＳ Ｐゴシック" charset="0"/>
              </a:rPr>
              <a:t>İnternette oturum açma bilgilerinin gerekli olduğu başka gizli alanlar da vardır. Tipik bir ilan panosu ve normal bir e-posta hesabı, oturum açma zorunluluğu nedeniyle bir arama motoru tarafından bulunamayan veya erişilemeyen iki özel alan örneğidir. Genel kullanıma açık arama motorlarından kasıtlı olarak gizlenen sitelerin yanı sıra, içerikleri onlar tarafından anlaşılamadığı veya analiz edilemediği için arama motorları tarafından indekslenemeyen siteler ve veri tabanları da bulunmaktadır. </a:t>
            </a:r>
            <a:endParaRPr lang="tr" noProof="0" dirty="0"/>
          </a:p>
          <a:p>
            <a:pPr algn="l" rtl="0"/>
            <a:r>
              <a:rPr lang="tr" sz="1200" b="0" i="0" u="none" kern="1200" baseline="0" dirty="0">
                <a:solidFill>
                  <a:schemeClr val="tx1"/>
                </a:solidFill>
                <a:effectLst/>
                <a:latin typeface="+mn-lt"/>
                <a:ea typeface="MS PGothic" pitchFamily="34" charset="-128"/>
                <a:cs typeface="ＭＳ Ｐゴシック" charset="0"/>
              </a:rPr>
              <a:t>Arama motorlarından gizlenen tüm İnternet alanları topluca "</a:t>
            </a:r>
            <a:r>
              <a:rPr lang="tr" sz="1200" b="1" i="0" u="none" kern="1200" baseline="0" dirty="0">
                <a:solidFill>
                  <a:schemeClr val="tx1"/>
                </a:solidFill>
                <a:effectLst/>
                <a:latin typeface="+mn-lt"/>
                <a:ea typeface="MS PGothic" pitchFamily="34" charset="-128"/>
                <a:cs typeface="ＭＳ Ｐゴシック" charset="0"/>
              </a:rPr>
              <a:t>Derin Ağ</a:t>
            </a:r>
            <a:r>
              <a:rPr lang="tr" sz="1200" b="0" i="0" u="none" kern="1200" baseline="0" dirty="0">
                <a:solidFill>
                  <a:schemeClr val="tx1"/>
                </a:solidFill>
                <a:effectLst/>
                <a:latin typeface="+mn-lt"/>
                <a:ea typeface="MS PGothic" pitchFamily="34" charset="-128"/>
                <a:cs typeface="ＭＳ Ｐゴシック" charset="0"/>
              </a:rPr>
              <a:t>" olarak adlandırılır (diğer adları arasında "Gizli Ağ" ve "Görünmez Ağ" yer alır).</a:t>
            </a:r>
          </a:p>
          <a:p>
            <a:pPr algn="l" rtl="0"/>
            <a:r>
              <a:rPr lang="tr" sz="1200" b="0" i="0" u="none" kern="1200" baseline="0" dirty="0">
                <a:solidFill>
                  <a:schemeClr val="tx1"/>
                </a:solidFill>
                <a:effectLst/>
                <a:latin typeface="+mn-lt"/>
                <a:ea typeface="MS PGothic" pitchFamily="34" charset="-128"/>
                <a:cs typeface="ＭＳ Ｐゴシック" charset="0"/>
              </a:rPr>
              <a:t> </a:t>
            </a:r>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S PGothic" pitchFamily="34" charset="-128"/>
                <a:cs typeface="ＭＳ Ｐゴシック" charset="0"/>
              </a:rPr>
              <a:t>Arama motorları tarafından indekslenmeyen siteler, veri tabanları ve belgelerin yanı sıra, Derin Ağın başka bir katmanı daha vardır: "</a:t>
            </a: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Karanlık Ağ, standart arama motorlarıyla aranamaz. Ancak, adres veya oturum açma bilgileri ziyaretçi tarafından biliniyorsa Derin Ağ sitelerine normal bir İnternet tarayıcısı ile erişilebilirken, bu, Karanlık Ağ siteleri için geçerli değildir. </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1" i="0" u="none" kern="1200" baseline="0" dirty="0">
                <a:solidFill>
                  <a:schemeClr val="tx1"/>
                </a:solidFill>
                <a:effectLst/>
                <a:latin typeface="+mn-lt"/>
                <a:ea typeface="MS PGothic" pitchFamily="34" charset="-128"/>
                <a:cs typeface="ＭＳ Ｐゴシック" charset="0"/>
              </a:rPr>
              <a:t>Karanlık Ağ</a:t>
            </a:r>
            <a:r>
              <a:rPr lang="tr" sz="1200" b="0" i="0" u="none" kern="1200" baseline="0" dirty="0">
                <a:solidFill>
                  <a:schemeClr val="tx1"/>
                </a:solidFill>
                <a:effectLst/>
                <a:latin typeface="+mn-lt"/>
                <a:ea typeface="MS PGothic" pitchFamily="34" charset="-128"/>
                <a:cs typeface="ＭＳ Ｐゴシック" charset="0"/>
              </a:rPr>
              <a:t>, küçük eşler arası ağların yanı sıra Freenet, I2P ve ToR gibi büyük popüler ağlardan oluşur.</a:t>
            </a:r>
            <a:endParaRPr lang="tr"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104</a:t>
            </a:fld>
            <a:endParaRPr lang="tr" altLang="en-US"/>
          </a:p>
        </p:txBody>
      </p:sp>
    </p:spTree>
    <p:extLst>
      <p:ext uri="{BB962C8B-B14F-4D97-AF65-F5344CB8AC3E}">
        <p14:creationId xmlns:p14="http://schemas.microsoft.com/office/powerpoint/2010/main" val="14157923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105</a:t>
            </a:fld>
            <a:endParaRPr lang="tr" altLang="en-US"/>
          </a:p>
        </p:txBody>
      </p:sp>
    </p:spTree>
    <p:extLst>
      <p:ext uri="{BB962C8B-B14F-4D97-AF65-F5344CB8AC3E}">
        <p14:creationId xmlns:p14="http://schemas.microsoft.com/office/powerpoint/2010/main" val="381509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04/05/2021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04/05/2021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680350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04/05/2021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79" r:id="rId11"/>
    <p:sldLayoutId id="2147483680" r:id="rId12"/>
    <p:sldLayoutId id="214748368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1.png"/><Relationship Id="rId7" Type="http://schemas.openxmlformats.org/officeDocument/2006/relationships/image" Target="../media/image174.jpeg"/><Relationship Id="rId2" Type="http://schemas.openxmlformats.org/officeDocument/2006/relationships/notesSlide" Target="../notesSlides/notesSlide96.xml"/><Relationship Id="rId1" Type="http://schemas.openxmlformats.org/officeDocument/2006/relationships/slideLayout" Target="../slideLayouts/slideLayout13.xml"/><Relationship Id="rId6" Type="http://schemas.openxmlformats.org/officeDocument/2006/relationships/image" Target="../media/image168.png"/><Relationship Id="rId5" Type="http://schemas.openxmlformats.org/officeDocument/2006/relationships/image" Target="../media/image173.png"/><Relationship Id="rId4" Type="http://schemas.openxmlformats.org/officeDocument/2006/relationships/image" Target="../media/image172.png"/><Relationship Id="rId9" Type="http://schemas.openxmlformats.org/officeDocument/2006/relationships/image" Target="../media/image167.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77.gif"/><Relationship Id="rId7" Type="http://schemas.openxmlformats.org/officeDocument/2006/relationships/image" Target="../media/image181.png"/><Relationship Id="rId2" Type="http://schemas.openxmlformats.org/officeDocument/2006/relationships/notesSlide" Target="../notesSlides/notesSlide100.xml"/><Relationship Id="rId1" Type="http://schemas.openxmlformats.org/officeDocument/2006/relationships/slideLayout" Target="../slideLayouts/slideLayout13.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jpeg"/></Relationships>
</file>

<file path=ppt/slides/_rels/slide10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image" Target="../media/image183.png"/></Relationships>
</file>

<file path=ppt/slides/_rels/slide108.xml.rels><?xml version="1.0" encoding="UTF-8" standalone="yes"?>
<Relationships xmlns="http://schemas.openxmlformats.org/package/2006/relationships"><Relationship Id="rId3" Type="http://schemas.openxmlformats.org/officeDocument/2006/relationships/image" Target="../media/image184.png"/><Relationship Id="rId7" Type="http://schemas.openxmlformats.org/officeDocument/2006/relationships/image" Target="../media/image188.png"/><Relationship Id="rId2" Type="http://schemas.openxmlformats.org/officeDocument/2006/relationships/notesSlide" Target="../notesSlides/notesSlide102.xml"/><Relationship Id="rId1" Type="http://schemas.openxmlformats.org/officeDocument/2006/relationships/slideLayout" Target="../slideLayouts/slideLayout13.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10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03.xml"/><Relationship Id="rId1" Type="http://schemas.openxmlformats.org/officeDocument/2006/relationships/slideLayout" Target="../slideLayouts/slideLayout13.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89.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image" Target="../media/image193.png"/></Relationships>
</file>

<file path=ppt/slides/_rels/slide11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06.xml"/><Relationship Id="rId1" Type="http://schemas.openxmlformats.org/officeDocument/2006/relationships/slideLayout" Target="../slideLayouts/slideLayout13.xml"/><Relationship Id="rId5" Type="http://schemas.openxmlformats.org/officeDocument/2006/relationships/image" Target="../media/image196.png"/><Relationship Id="rId4" Type="http://schemas.openxmlformats.org/officeDocument/2006/relationships/image" Target="../media/image195.png"/></Relationships>
</file>

<file path=ppt/slides/_rels/slide113.xml.rels><?xml version="1.0" encoding="UTF-8" standalone="yes"?>
<Relationships xmlns="http://schemas.openxmlformats.org/package/2006/relationships"><Relationship Id="rId8" Type="http://schemas.openxmlformats.org/officeDocument/2006/relationships/image" Target="../media/image202.png"/><Relationship Id="rId3" Type="http://schemas.openxmlformats.org/officeDocument/2006/relationships/image" Target="../media/image197.png"/><Relationship Id="rId7" Type="http://schemas.openxmlformats.org/officeDocument/2006/relationships/image" Target="../media/image201.png"/><Relationship Id="rId2" Type="http://schemas.openxmlformats.org/officeDocument/2006/relationships/notesSlide" Target="../notesSlides/notesSlide107.xml"/><Relationship Id="rId1" Type="http://schemas.openxmlformats.org/officeDocument/2006/relationships/slideLayout" Target="../slideLayouts/slideLayout13.xml"/><Relationship Id="rId6" Type="http://schemas.openxmlformats.org/officeDocument/2006/relationships/image" Target="../media/image200.png"/><Relationship Id="rId11" Type="http://schemas.openxmlformats.org/officeDocument/2006/relationships/image" Target="../media/image205.png"/><Relationship Id="rId5" Type="http://schemas.openxmlformats.org/officeDocument/2006/relationships/image" Target="../media/image199.png"/><Relationship Id="rId10" Type="http://schemas.openxmlformats.org/officeDocument/2006/relationships/image" Target="../media/image204.png"/><Relationship Id="rId4" Type="http://schemas.openxmlformats.org/officeDocument/2006/relationships/image" Target="../media/image198.png"/><Relationship Id="rId9" Type="http://schemas.openxmlformats.org/officeDocument/2006/relationships/image" Target="../media/image203.png"/></Relationships>
</file>

<file path=ppt/slides/_rels/slide114.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8" Type="http://schemas.openxmlformats.org/officeDocument/2006/relationships/image" Target="../media/image212.png"/><Relationship Id="rId13" Type="http://schemas.openxmlformats.org/officeDocument/2006/relationships/image" Target="../media/image217.png"/><Relationship Id="rId3" Type="http://schemas.openxmlformats.org/officeDocument/2006/relationships/image" Target="../media/image207.png"/><Relationship Id="rId7" Type="http://schemas.openxmlformats.org/officeDocument/2006/relationships/image" Target="../media/image211.jpeg"/><Relationship Id="rId12" Type="http://schemas.openxmlformats.org/officeDocument/2006/relationships/image" Target="../media/image216.png"/><Relationship Id="rId2" Type="http://schemas.openxmlformats.org/officeDocument/2006/relationships/notesSlide" Target="../notesSlides/notesSlide109.xml"/><Relationship Id="rId1" Type="http://schemas.openxmlformats.org/officeDocument/2006/relationships/slideLayout" Target="../slideLayouts/slideLayout13.xml"/><Relationship Id="rId6" Type="http://schemas.openxmlformats.org/officeDocument/2006/relationships/image" Target="../media/image210.jpeg"/><Relationship Id="rId11" Type="http://schemas.openxmlformats.org/officeDocument/2006/relationships/image" Target="../media/image215.png"/><Relationship Id="rId5" Type="http://schemas.openxmlformats.org/officeDocument/2006/relationships/image" Target="../media/image209.png"/><Relationship Id="rId10" Type="http://schemas.openxmlformats.org/officeDocument/2006/relationships/image" Target="../media/image214.png"/><Relationship Id="rId4" Type="http://schemas.openxmlformats.org/officeDocument/2006/relationships/image" Target="../media/image208.png"/><Relationship Id="rId9" Type="http://schemas.openxmlformats.org/officeDocument/2006/relationships/image" Target="../media/image213.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8.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7.jpeg"/><Relationship Id="rId4" Type="http://schemas.openxmlformats.org/officeDocument/2006/relationships/image" Target="../media/image45.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tiff"/><Relationship Id="rId7"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tiff"/><Relationship Id="rId7"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1.png"/><Relationship Id="rId7" Type="http://schemas.openxmlformats.org/officeDocument/2006/relationships/image" Target="../media/image74.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jpeg"/></Relationships>
</file>

<file path=ppt/slides/_rels/slide3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webm"/><Relationship Id="rId1" Type="http://schemas.microsoft.com/office/2007/relationships/media" Target="../media/media1.webm"/><Relationship Id="rId5" Type="http://schemas.openxmlformats.org/officeDocument/2006/relationships/image" Target="../media/image87.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1.png"/><Relationship Id="rId5" Type="http://schemas.openxmlformats.org/officeDocument/2006/relationships/image" Target="../media/image90.tiff"/><Relationship Id="rId4" Type="http://schemas.openxmlformats.org/officeDocument/2006/relationships/image" Target="../media/image89.tiff"/></Relationships>
</file>

<file path=ppt/slides/_rels/slide3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96.png"/><Relationship Id="rId4" Type="http://schemas.openxmlformats.org/officeDocument/2006/relationships/image" Target="../media/image95.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hyperlink" Target="https://aws.amazon.com/es/route53/what-is-dn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104.jpeg"/></Relationships>
</file>

<file path=ppt/slides/_rels/slide58.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jpeg"/><Relationship Id="rId7" Type="http://schemas.openxmlformats.org/officeDocument/2006/relationships/image" Target="../media/image109.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image" Target="../media/image106.jpeg"/><Relationship Id="rId9" Type="http://schemas.openxmlformats.org/officeDocument/2006/relationships/image" Target="../media/image111.png"/></Relationships>
</file>

<file path=ppt/slides/_rels/slide5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5.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119.png"/></Relationships>
</file>

<file path=ppt/slides/_rels/slide6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119.png"/><Relationship Id="rId4" Type="http://schemas.openxmlformats.org/officeDocument/2006/relationships/image" Target="../media/image121.png"/></Relationships>
</file>

<file path=ppt/slides/_rels/slide6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23.png"/></Relationships>
</file>

<file path=ppt/slides/_rels/slide6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12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131.png"/><Relationship Id="rId5" Type="http://schemas.openxmlformats.org/officeDocument/2006/relationships/image" Target="../media/image130.jpeg"/><Relationship Id="rId4" Type="http://schemas.openxmlformats.org/officeDocument/2006/relationships/image" Target="../media/image129.png"/></Relationships>
</file>

<file path=ppt/slides/_rels/slide7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hyperlink" Target="http://www.sitename.com/about.html"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33.png"/></Relationships>
</file>

<file path=ppt/slides/_rels/slide7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137.png"/></Relationships>
</file>

<file path=ppt/slides/_rels/slide7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74.xml"/><Relationship Id="rId1" Type="http://schemas.openxmlformats.org/officeDocument/2006/relationships/slideLayout" Target="../slideLayouts/slideLayout13.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5.xml"/><Relationship Id="rId1" Type="http://schemas.openxmlformats.org/officeDocument/2006/relationships/slideLayout" Target="../slideLayouts/slideLayout13.xml"/><Relationship Id="rId4" Type="http://schemas.openxmlformats.org/officeDocument/2006/relationships/image" Target="../media/image142.png"/></Relationships>
</file>

<file path=ppt/slides/_rels/slide8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147.png"/></Relationships>
</file>

<file path=ppt/slides/_rels/slide8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85.xml"/><Relationship Id="rId1" Type="http://schemas.openxmlformats.org/officeDocument/2006/relationships/slideLayout" Target="../slideLayouts/slideLayout13.xml"/><Relationship Id="rId5" Type="http://schemas.openxmlformats.org/officeDocument/2006/relationships/image" Target="../media/image153.jpeg"/><Relationship Id="rId4" Type="http://schemas.openxmlformats.org/officeDocument/2006/relationships/image" Target="../media/image152.jpeg"/></Relationships>
</file>

<file path=ppt/slides/_rels/slide91.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87.xml"/><Relationship Id="rId1" Type="http://schemas.openxmlformats.org/officeDocument/2006/relationships/slideLayout" Target="../slideLayouts/slideLayout13.xml"/><Relationship Id="rId5" Type="http://schemas.openxmlformats.org/officeDocument/2006/relationships/image" Target="../media/image156.png"/><Relationship Id="rId4" Type="http://schemas.openxmlformats.org/officeDocument/2006/relationships/image" Target="../media/image155.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158.png"/></Relationships>
</file>

<file path=ppt/slides/_rels/slide95.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image" Target="../media/image160.png"/></Relationships>
</file>

<file path=ppt/slides/_rels/slide9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image" Target="../media/image162.jpeg"/></Relationships>
</file>

<file path=ppt/slides/_rels/slide9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image" Target="../media/image169.png"/><Relationship Id="rId4" Type="http://schemas.openxmlformats.org/officeDocument/2006/relationships/image" Target="../media/image1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600" b="1" i="0" u="none" baseline="0" dirty="0">
                <a:latin typeface="+mn-lt"/>
              </a:rPr>
              <a:t>Adli Personel için Siber Suçlar ve Elektronik Delillere İlişkin Giriş Eğitimi</a:t>
            </a:r>
            <a:endParaRPr lang="tr" altLang="en-US" sz="1600" i="1" dirty="0">
              <a:latin typeface="+mn-lt"/>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mn-lt"/>
              </a:rPr>
              <a:t>Oturum 1.4</a:t>
            </a:r>
          </a:p>
          <a:p>
            <a:pPr algn="ctr" rtl="0" eaLnBrk="1" hangingPunct="1">
              <a:spcBef>
                <a:spcPct val="0"/>
              </a:spcBef>
              <a:buFontTx/>
              <a:buNone/>
            </a:pPr>
            <a:r>
              <a:rPr lang="tr" sz="3600" b="1" i="0" u="none" baseline="0" dirty="0">
                <a:latin typeface="+mn-lt"/>
              </a:rPr>
              <a:t>Bilgisayar ve İnternet ile İlgili Temel Bilgiler</a:t>
            </a: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r>
              <a:rPr lang="tr" sz="1800" b="1" i="0" u="none" baseline="0" dirty="0">
                <a:latin typeface="+mn-lt"/>
              </a:rPr>
              <a:t>Xxxxx XXXXXXXX</a:t>
            </a:r>
          </a:p>
          <a:p>
            <a:pPr algn="ctr" rtl="0" eaLnBrk="1" hangingPunct="1">
              <a:spcBef>
                <a:spcPct val="0"/>
              </a:spcBef>
              <a:buFontTx/>
              <a:buNone/>
            </a:pPr>
            <a:endParaRPr lang="tr" altLang="en-US" sz="600" dirty="0">
              <a:latin typeface="+mn-lt"/>
            </a:endParaRPr>
          </a:p>
          <a:p>
            <a:pPr algn="ctr" rtl="0" eaLnBrk="1" hangingPunct="1">
              <a:spcBef>
                <a:spcPct val="0"/>
              </a:spcBef>
              <a:buFontTx/>
              <a:buNone/>
            </a:pPr>
            <a:r>
              <a:rPr lang="tr" sz="1400" b="0" i="1" u="none" baseline="0" dirty="0">
                <a:latin typeface="+mn-lt"/>
              </a:rPr>
              <a:t>Avrupa Konseyi</a:t>
            </a:r>
          </a:p>
          <a:p>
            <a:pPr algn="ctr" rtl="0" eaLnBrk="1" hangingPunct="1">
              <a:spcBef>
                <a:spcPct val="0"/>
              </a:spcBef>
              <a:buFontTx/>
              <a:buNone/>
            </a:pPr>
            <a:endParaRPr lang="tr" altLang="en-US" sz="1400" b="1" dirty="0">
              <a:solidFill>
                <a:srgbClr val="2F618F"/>
              </a:solidFill>
              <a:latin typeface="+mn-lt"/>
              <a:hlinkClick r:id="rId4"/>
            </a:endParaRPr>
          </a:p>
          <a:p>
            <a:pPr algn="ctr" rtl="0" eaLnBrk="1" hangingPunct="1">
              <a:spcBef>
                <a:spcPct val="0"/>
              </a:spcBef>
              <a:buFontTx/>
              <a:buNone/>
            </a:pPr>
            <a:r>
              <a:rPr lang="tr" sz="1200" b="1" i="0" u="none" baseline="0" dirty="0">
                <a:solidFill>
                  <a:srgbClr val="2F618F"/>
                </a:solidFill>
                <a:latin typeface="+mn-lt"/>
              </a:rPr>
              <a:t>e-posta</a:t>
            </a: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endParaRPr lang="tr" altLang="en-US" sz="1400" b="1" dirty="0">
              <a:latin typeface="+mn-lt"/>
            </a:endParaRPr>
          </a:p>
          <a:p>
            <a:pPr algn="ctr" rtl="0" eaLnBrk="1" hangingPunct="1">
              <a:spcBef>
                <a:spcPct val="0"/>
              </a:spcBef>
              <a:buFontTx/>
              <a:buNone/>
            </a:pPr>
            <a:r>
              <a:rPr lang="tr" sz="1600" b="1" i="0" u="none" baseline="0" dirty="0">
                <a:latin typeface="+mn-lt"/>
              </a:rPr>
              <a:t>GG Ay YYYY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Kasa/Muhafaza</a:t>
            </a:r>
            <a:endParaRPr lang="tr" sz="4000" dirty="0">
              <a:solidFill>
                <a:schemeClr val="bg1"/>
              </a:solidFill>
              <a:latin typeface="+mn-lt"/>
              <a:cs typeface="Verdana" charset="0"/>
            </a:endParaRPr>
          </a:p>
        </p:txBody>
      </p:sp>
      <p:pic>
        <p:nvPicPr>
          <p:cNvPr id="13" name="Picture 2" descr="Related image">
            <a:extLst>
              <a:ext uri="{FF2B5EF4-FFF2-40B4-BE49-F238E27FC236}">
                <a16:creationId xmlns:a16="http://schemas.microsoft.com/office/drawing/2014/main" id="{B979B053-7F1B-4C20-B9C3-D77C8B46A8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7382" y="1438742"/>
            <a:ext cx="2533090" cy="24286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7" name="Rounded Rectangle 3">
            <a:extLst>
              <a:ext uri="{FF2B5EF4-FFF2-40B4-BE49-F238E27FC236}">
                <a16:creationId xmlns:a16="http://schemas.microsoft.com/office/drawing/2014/main" id="{F6ABBBDB-3207-47D2-ACBF-BAFAB05568E3}"/>
              </a:ext>
            </a:extLst>
          </p:cNvPr>
          <p:cNvSpPr/>
          <p:nvPr/>
        </p:nvSpPr>
        <p:spPr>
          <a:xfrm>
            <a:off x="6085638" y="4178104"/>
            <a:ext cx="2950411" cy="17711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6" name="Picture 6" descr="Image result for mobile">
            <a:extLst>
              <a:ext uri="{FF2B5EF4-FFF2-40B4-BE49-F238E27FC236}">
                <a16:creationId xmlns:a16="http://schemas.microsoft.com/office/drawing/2014/main" id="{7EF691F6-6322-4115-AB87-646C21A4B5BB}"/>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470" r="18528"/>
          <a:stretch/>
        </p:blipFill>
        <p:spPr bwMode="auto">
          <a:xfrm>
            <a:off x="7090359" y="4405568"/>
            <a:ext cx="720080" cy="12414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mage result for mobile">
            <a:extLst>
              <a:ext uri="{FF2B5EF4-FFF2-40B4-BE49-F238E27FC236}">
                <a16:creationId xmlns:a16="http://schemas.microsoft.com/office/drawing/2014/main" id="{4120E0DD-5C93-4FE1-99A0-C02F294B2B04}"/>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051" r="23696"/>
          <a:stretch/>
        </p:blipFill>
        <p:spPr bwMode="auto">
          <a:xfrm>
            <a:off x="6257106" y="4436165"/>
            <a:ext cx="799354" cy="121721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Image result for laptop">
            <a:extLst>
              <a:ext uri="{FF2B5EF4-FFF2-40B4-BE49-F238E27FC236}">
                <a16:creationId xmlns:a16="http://schemas.microsoft.com/office/drawing/2014/main" id="{D7276499-D673-40F7-937B-C34B8A50F8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8534" y="4465151"/>
            <a:ext cx="1282192" cy="1198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51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VOIP – İnternet üzerinden sesli iletişim</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rtl="0">
              <a:buNone/>
            </a:pPr>
            <a:r>
              <a:rPr lang="tr" b="0" i="0" u="none" baseline="0" dirty="0"/>
              <a:t>İnternet üzerinden telefon aramasına benzeyen, büyük olasılıkla şifreli aramalar yapma imkanı</a:t>
            </a:r>
          </a:p>
          <a:p>
            <a:pPr algn="just" rtl="0"/>
            <a:r>
              <a:rPr lang="tr" b="0" i="0" u="none" baseline="0" dirty="0"/>
              <a:t>Donanım dışında hiçbir ücret ödemeden gerçek zamanlı iletişim kanalı</a:t>
            </a:r>
          </a:p>
          <a:p>
            <a:pPr algn="just" rtl="0"/>
            <a:r>
              <a:rPr lang="tr" b="0" i="0" u="none" baseline="0" dirty="0"/>
              <a:t>İlk olarak 1973'te tasarlandı ve 1996'da hayata geçirildi</a:t>
            </a:r>
          </a:p>
          <a:p>
            <a:pPr algn="just" rtl="0"/>
            <a:r>
              <a:rPr lang="tr" b="0" i="0" u="none" baseline="0" dirty="0"/>
              <a:t>Özellikle İnternet hızının iyi olduğu yerlerde yaygındır</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600" b="0" i="0" u="none" baseline="0" dirty="0">
                <a:solidFill>
                  <a:schemeClr val="bg1"/>
                </a:solidFill>
                <a:latin typeface="+mn-lt"/>
                <a:cs typeface="Verdana" charset="0"/>
              </a:rPr>
              <a:t>VOIP – İnternet üzerinden sesli iletişim</a:t>
            </a:r>
            <a:endParaRPr lang="tr" sz="3600" dirty="0">
              <a:solidFill>
                <a:schemeClr val="bg1"/>
              </a:solidFill>
              <a:latin typeface="+mn-lt"/>
              <a:cs typeface="Verdana" charset="0"/>
            </a:endParaRPr>
          </a:p>
        </p:txBody>
      </p:sp>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8" cstate="print"/>
          <a:stretch>
            <a:fillRect/>
          </a:stretch>
        </p:blipFill>
        <p:spPr>
          <a:xfrm>
            <a:off x="5993904" y="4095394"/>
            <a:ext cx="2983433" cy="2214918"/>
          </a:xfrm>
          <a:prstGeom prst="rect">
            <a:avLst/>
          </a:prstGeom>
          <a:ln>
            <a:solidFill>
              <a:schemeClr val="accent1"/>
            </a:solidFill>
          </a:ln>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8601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Derİn ağ, anonİmlİk ve karanlIk ağ</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Bilgisayar ve İnternet ile İlgili Temel Bilgiler</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Bölüm 5</a:t>
            </a:r>
            <a:endParaRPr lang="tr" sz="4000" dirty="0">
              <a:solidFill>
                <a:schemeClr val="bg1"/>
              </a:solidFill>
              <a:latin typeface="+mn-lt"/>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Derin Ağ</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lgn="l" rtl="0">
              <a:buNone/>
            </a:pPr>
            <a:r>
              <a:rPr lang="tr" b="0" i="0" u="none" baseline="0"/>
              <a:t>Bunun gibi resimler İnternetin bu kısmını göstermek için sıklıkla kullanılır</a:t>
            </a:r>
          </a:p>
          <a:p>
            <a:pPr marL="0" indent="0" algn="l" rtl="0">
              <a:buNone/>
            </a:pPr>
            <a:r>
              <a:rPr lang="tr" b="0" i="0" u="none" baseline="0"/>
              <a:t>Rakamlar tahminidir, ancak yeterince yakın değerlerdir!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172200" y="1340582"/>
            <a:ext cx="2806670" cy="1015663"/>
          </a:xfrm>
          <a:prstGeom prst="rect">
            <a:avLst/>
          </a:prstGeom>
          <a:solidFill>
            <a:srgbClr val="F08A34"/>
          </a:solidFill>
        </p:spPr>
        <p:txBody>
          <a:bodyPr wrap="square" rtlCol="0">
            <a:spAutoFit/>
          </a:bodyPr>
          <a:lstStyle/>
          <a:p>
            <a:pPr algn="ctr" rtl="0"/>
            <a:r>
              <a:rPr lang="tr" sz="2000" b="0" i="0" u="none" baseline="0" dirty="0">
                <a:solidFill>
                  <a:schemeClr val="bg1"/>
                </a:solidFill>
              </a:rPr>
              <a:t>Sayfaların araması yapılabilir ve bağlantısı paylaşılabilir</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049010" y="2535488"/>
            <a:ext cx="2940174" cy="2677656"/>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rPr>
              <a:t>Sayfalar bağlantısızdır ve erişim için tam URL'nin bilinmesi</a:t>
            </a:r>
          </a:p>
          <a:p>
            <a:pPr algn="ctr" rtl="0"/>
            <a:r>
              <a:rPr lang="tr" sz="2400" b="0" i="0" u="none" baseline="0" dirty="0">
                <a:solidFill>
                  <a:schemeClr val="tx1">
                    <a:lumMod val="65000"/>
                    <a:lumOff val="35000"/>
                  </a:schemeClr>
                </a:solidFill>
              </a:rPr>
              <a:t>veya kimlik tespiti için kullanıcı adı ve şifrelerin bilinmesi gerekir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6049010" y="5425171"/>
            <a:ext cx="2929860" cy="1200329"/>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Erişim için ısmarlama yazılıma ihtiyaç duyulur</a:t>
            </a: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Anonimlik</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l" rtl="0">
              <a:buNone/>
            </a:pPr>
            <a:r>
              <a:rPr lang="tr" b="0" i="0" u="none" baseline="0" dirty="0"/>
              <a:t>Birçok anonimlik kaynağı mevcut</a:t>
            </a:r>
          </a:p>
          <a:p>
            <a:pPr algn="l" rtl="0"/>
            <a:r>
              <a:rPr lang="tr" b="0" i="0" u="none" baseline="0" dirty="0"/>
              <a:t>Neden?</a:t>
            </a:r>
          </a:p>
          <a:p>
            <a:pPr lvl="1" algn="l" rtl="0"/>
            <a:r>
              <a:rPr lang="tr" b="0" i="0" u="none" baseline="0" dirty="0"/>
              <a:t>Bazı insanlar izlenebilir olmayı istemezler</a:t>
            </a:r>
          </a:p>
          <a:p>
            <a:pPr lvl="1" algn="l" rtl="0"/>
            <a:r>
              <a:rPr lang="tr" b="0" i="0" u="none" baseline="0" dirty="0"/>
              <a:t>Misilleme yapılması/kimliğinin belirlenmesinden korkuyor olabilirler</a:t>
            </a:r>
          </a:p>
          <a:p>
            <a:pPr lvl="1" algn="l" rtl="0"/>
            <a:r>
              <a:rPr lang="tr" b="0" i="0" u="none" baseline="0" dirty="0"/>
              <a:t>Engellenmiş olup geçici bir çözüm arıyor olabilirler</a:t>
            </a:r>
          </a:p>
          <a:p>
            <a:pPr lvl="1" algn="l" rtl="0"/>
            <a:r>
              <a:rPr lang="tr" b="0" i="0" u="none" baseline="0" dirty="0"/>
              <a:t>Yasa dışı bir şeyler yapıyor olabilirler</a:t>
            </a:r>
          </a:p>
          <a:p>
            <a:pPr marL="0" indent="0" algn="ctr" rtl="0">
              <a:buNone/>
            </a:pPr>
            <a:r>
              <a:rPr lang="tr" b="1" i="0" u="none" baseline="0" dirty="0"/>
              <a:t>Uygulamalar</a:t>
            </a:r>
          </a:p>
          <a:p>
            <a:pPr marL="0" indent="0" algn="ctr" rtl="0">
              <a:buNone/>
            </a:pPr>
            <a:r>
              <a:rPr lang="tr" b="1" i="0" u="none" baseline="0" dirty="0"/>
              <a:t>Vekiller ve VPN'ler</a:t>
            </a:r>
          </a:p>
          <a:p>
            <a:pPr marL="0" indent="0" algn="ctr" rtl="0">
              <a:buNone/>
            </a:pPr>
            <a:r>
              <a:rPr lang="tr" b="1" i="0" u="none" baseline="0" dirty="0"/>
              <a:t>TOR Tarayıcıları (veya benzer)</a:t>
            </a:r>
          </a:p>
          <a:p>
            <a:pPr marL="0" indent="0" algn="l" rtl="0">
              <a:buNone/>
            </a:pPr>
            <a:endParaRPr lang="tr"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Anonimlik programları/siteleri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lgn="l" rtl="0">
              <a:buNone/>
            </a:pPr>
            <a:r>
              <a:rPr lang="tr" b="0" i="0" u="none" baseline="0" dirty="0"/>
              <a:t>Tarayıcı ve posta anonimlik programları</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5" cstate="print"/>
          <a:stretch>
            <a:fillRect/>
          </a:stretch>
        </p:blipFill>
        <p:spPr>
          <a:xfrm>
            <a:off x="588962" y="3435846"/>
            <a:ext cx="3727597" cy="1010593"/>
          </a:xfrm>
          <a:prstGeom prst="rect">
            <a:avLst/>
          </a:prstGeom>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6" cstate="print"/>
          <a:stretch>
            <a:fillRect/>
          </a:stretch>
        </p:blipFill>
        <p:spPr>
          <a:xfrm>
            <a:off x="5705215" y="4116146"/>
            <a:ext cx="2907185"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2416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Vekil ve VPN</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0000" lnSpcReduction="20000"/>
          </a:bodyPr>
          <a:lstStyle/>
          <a:p>
            <a:pPr marL="0" indent="0" algn="l" rtl="0">
              <a:buNone/>
            </a:pPr>
            <a:r>
              <a:rPr lang="tr" sz="6700" b="0" i="0" u="none" baseline="0" dirty="0"/>
              <a:t>Vekil, İnternet temellik bir kaynak için bir 'ağ geçidi' görevi görür</a:t>
            </a:r>
          </a:p>
          <a:p>
            <a:pPr marL="0" indent="0" algn="l" rtl="0">
              <a:buNone/>
            </a:pPr>
            <a:endParaRPr lang="tr" dirty="0"/>
          </a:p>
          <a:p>
            <a:pPr marL="0" indent="0" algn="l" rtl="0">
              <a:buNone/>
            </a:pPr>
            <a:endParaRPr lang="tr" dirty="0"/>
          </a:p>
          <a:p>
            <a:pPr marL="0" indent="0" algn="l" rtl="0">
              <a:buNone/>
            </a:pPr>
            <a:endParaRPr lang="tr" dirty="0"/>
          </a:p>
          <a:p>
            <a:pPr marL="0" indent="0" algn="l" rtl="0">
              <a:buNone/>
            </a:pPr>
            <a:endParaRPr lang="tr" sz="4300" dirty="0"/>
          </a:p>
          <a:p>
            <a:pPr marL="0" indent="0" algn="l" rtl="0">
              <a:buNone/>
            </a:pPr>
            <a:endParaRPr lang="tr" sz="4300" dirty="0"/>
          </a:p>
          <a:p>
            <a:pPr marL="0" indent="0" algn="l" rtl="0">
              <a:buNone/>
            </a:pPr>
            <a:endParaRPr lang="tr" sz="4300" dirty="0"/>
          </a:p>
          <a:p>
            <a:pPr marL="0" indent="0" algn="l" rtl="0">
              <a:buNone/>
            </a:pPr>
            <a:r>
              <a:rPr lang="tr" sz="6700" b="0" i="0" u="none" baseline="0" dirty="0"/>
              <a:t>VPN tüm iletişim için gizli bir tünel oluşturur</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VP</a:t>
            </a:r>
            <a:r>
              <a:rPr lang="tr" sz="3200" b="0" i="0" u="none" baseline="0" dirty="0">
                <a:solidFill>
                  <a:schemeClr val="bg1"/>
                </a:solidFill>
                <a:latin typeface="Verdana" charset="0"/>
                <a:cs typeface="Verdana" charset="0"/>
              </a:rPr>
              <a:t>N</a:t>
            </a:r>
            <a:endParaRPr lang="tr" sz="2000" dirty="0">
              <a:solidFill>
                <a:schemeClr val="bg1"/>
              </a:solidFill>
              <a:latin typeface="Verdana" charset="0"/>
              <a:cs typeface="Verdana" charset="0"/>
            </a:endParaRPr>
          </a:p>
        </p:txBody>
      </p:sp>
      <p:pic>
        <p:nvPicPr>
          <p:cNvPr id="14" name="Picture 13">
            <a:extLst>
              <a:ext uri="{FF2B5EF4-FFF2-40B4-BE49-F238E27FC236}">
                <a16:creationId xmlns:a16="http://schemas.microsoft.com/office/drawing/2014/main" id="{00BA7087-3F63-4ABD-B9E3-EFDC2C03CAC4}"/>
              </a:ext>
            </a:extLst>
          </p:cNvPr>
          <p:cNvPicPr>
            <a:picLocks noChangeAspect="1"/>
          </p:cNvPicPr>
          <p:nvPr/>
        </p:nvPicPr>
        <p:blipFill>
          <a:blip r:embed="rId3" cstate="print"/>
          <a:stretch>
            <a:fillRect/>
          </a:stretch>
        </p:blipFill>
        <p:spPr>
          <a:xfrm>
            <a:off x="5520022" y="1404422"/>
            <a:ext cx="2731168" cy="2549923"/>
          </a:xfrm>
          <a:prstGeom prst="rect">
            <a:avLst/>
          </a:prstGeom>
          <a:ln>
            <a:solidFill>
              <a:srgbClr val="0070C0"/>
            </a:solidFill>
          </a:ln>
        </p:spPr>
      </p:pic>
      <p:pic>
        <p:nvPicPr>
          <p:cNvPr id="13" name="Content Placeholder 3">
            <a:extLst>
              <a:ext uri="{FF2B5EF4-FFF2-40B4-BE49-F238E27FC236}">
                <a16:creationId xmlns:a16="http://schemas.microsoft.com/office/drawing/2014/main" id="{EA317309-7F04-4CD4-9BA2-25F0CCF40322}"/>
              </a:ext>
            </a:extLst>
          </p:cNvPr>
          <p:cNvPicPr>
            <a:picLocks noGrp="1" noChangeAspect="1"/>
          </p:cNvPicPr>
          <p:nvPr>
            <p:ph idx="4294967295"/>
          </p:nvPr>
        </p:nvPicPr>
        <p:blipFill>
          <a:blip r:embed="rId4" cstate="print"/>
          <a:stretch>
            <a:fillRect/>
          </a:stretch>
        </p:blipFill>
        <p:spPr>
          <a:xfrm>
            <a:off x="345511" y="1625522"/>
            <a:ext cx="4068763" cy="1081088"/>
          </a:xfrm>
          <a:prstGeom prst="rect">
            <a:avLst/>
          </a:prstGeom>
        </p:spPr>
      </p:pic>
      <p:pic>
        <p:nvPicPr>
          <p:cNvPr id="15" name="Picture 14">
            <a:extLst>
              <a:ext uri="{FF2B5EF4-FFF2-40B4-BE49-F238E27FC236}">
                <a16:creationId xmlns:a16="http://schemas.microsoft.com/office/drawing/2014/main" id="{CA7E583D-8A59-40E9-A5DC-FD2B869DD462}"/>
              </a:ext>
            </a:extLst>
          </p:cNvPr>
          <p:cNvPicPr>
            <a:picLocks noChangeAspect="1"/>
          </p:cNvPicPr>
          <p:nvPr/>
        </p:nvPicPr>
        <p:blipFill>
          <a:blip r:embed="rId5" cstate="print"/>
          <a:stretch>
            <a:fillRect/>
          </a:stretch>
        </p:blipFill>
        <p:spPr>
          <a:xfrm>
            <a:off x="336122" y="2956519"/>
            <a:ext cx="3594013" cy="1417357"/>
          </a:xfrm>
          <a:prstGeom prst="rect">
            <a:avLst/>
          </a:prstGeom>
        </p:spPr>
      </p:pic>
      <p:pic>
        <p:nvPicPr>
          <p:cNvPr id="17" name="Picture 2" descr="https://cdn.mos.cms.futurecdn.net/foLVF7SWCiPHASSPEd28Bn.png">
            <a:extLst>
              <a:ext uri="{FF2B5EF4-FFF2-40B4-BE49-F238E27FC236}">
                <a16:creationId xmlns:a16="http://schemas.microsoft.com/office/drawing/2014/main" id="{D06B8E0D-8659-4365-A371-BFD3D2A8269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80606" y="4077072"/>
            <a:ext cx="3810000" cy="254992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A39FF8DC-986E-40B3-B473-A3C53741735C}"/>
              </a:ext>
            </a:extLst>
          </p:cNvPr>
          <p:cNvPicPr>
            <a:picLocks noChangeAspect="1"/>
          </p:cNvPicPr>
          <p:nvPr/>
        </p:nvPicPr>
        <p:blipFill>
          <a:blip r:embed="rId7" cstate="print"/>
          <a:stretch>
            <a:fillRect/>
          </a:stretch>
        </p:blipFill>
        <p:spPr>
          <a:xfrm>
            <a:off x="345511" y="4670950"/>
            <a:ext cx="4021337" cy="1417357"/>
          </a:xfrm>
          <a:prstGeom prst="rect">
            <a:avLst/>
          </a:prstGeom>
        </p:spPr>
      </p:pic>
    </p:spTree>
    <p:extLst>
      <p:ext uri="{BB962C8B-B14F-4D97-AF65-F5344CB8AC3E}">
        <p14:creationId xmlns:p14="http://schemas.microsoft.com/office/powerpoint/2010/main" val="12704855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VPN</a:t>
            </a:r>
            <a:endParaRPr lang="tr" sz="2000" dirty="0">
              <a:solidFill>
                <a:schemeClr val="bg1"/>
              </a:solidFill>
              <a:latin typeface="Verdana" charset="0"/>
              <a:cs typeface="Verdana" charset="0"/>
            </a:endParaRPr>
          </a:p>
        </p:txBody>
      </p:sp>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lgn="l" rtl="0">
              <a:buNone/>
            </a:pPr>
            <a:r>
              <a:rPr lang="tr" sz="3200" b="0" i="0" u="none" baseline="0"/>
              <a:t>Yasal</a:t>
            </a:r>
          </a:p>
          <a:p>
            <a:pPr marL="0" indent="0" algn="l" rtl="0">
              <a:buNone/>
            </a:pPr>
            <a:r>
              <a:rPr lang="tr" sz="3200" b="0" i="0" u="none" baseline="0"/>
              <a:t>Güvenli </a:t>
            </a:r>
          </a:p>
          <a:p>
            <a:pPr marL="0" indent="0" algn="l" rtl="0">
              <a:buNone/>
            </a:pPr>
            <a:r>
              <a:rPr lang="tr" sz="3200" b="0" i="0" u="none" baseline="0"/>
              <a:t>Konumlar</a:t>
            </a:r>
          </a:p>
          <a:p>
            <a:pPr marL="0" indent="0" algn="l" rtl="0">
              <a:buNone/>
            </a:pPr>
            <a:r>
              <a:rPr lang="tr" sz="3200" b="0" i="0" u="none" baseline="0"/>
              <a:t>Hız </a:t>
            </a:r>
          </a:p>
          <a:p>
            <a:pPr marL="0" indent="0" algn="l" rtl="0">
              <a:buNone/>
            </a:pPr>
            <a:endParaRPr lang="tr" dirty="0"/>
          </a:p>
        </p:txBody>
      </p:sp>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4" cstate="print"/>
          <a:stretch>
            <a:fillRect/>
          </a:stretch>
        </p:blipFill>
        <p:spPr>
          <a:xfrm>
            <a:off x="2645070" y="1212959"/>
            <a:ext cx="4136390" cy="5183334"/>
          </a:xfrm>
          <a:prstGeom prst="rect">
            <a:avLst/>
          </a:prstGeom>
          <a:ln>
            <a:solidFill>
              <a:schemeClr val="accent1"/>
            </a:solidFill>
          </a:ln>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5" cstate="print"/>
          <a:stretch>
            <a:fillRect/>
          </a:stretch>
        </p:blipFill>
        <p:spPr>
          <a:xfrm>
            <a:off x="6918134" y="2636912"/>
            <a:ext cx="2111020" cy="2627337"/>
          </a:xfrm>
          <a:prstGeom prst="rect">
            <a:avLst/>
          </a:prstGeom>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Güç kaynağı</a:t>
            </a:r>
            <a:endParaRPr lang="tr" sz="4000" dirty="0">
              <a:solidFill>
                <a:schemeClr val="bg1"/>
              </a:solidFill>
              <a:latin typeface="+mn-lt"/>
              <a:cs typeface="Verdana" charset="0"/>
            </a:endParaRPr>
          </a:p>
        </p:txBody>
      </p:sp>
      <p:pic>
        <p:nvPicPr>
          <p:cNvPr id="14" name="Picture 2" descr="http://upload.wikimedia.org/wikipedia/commons/thumb/6/62/PSU-Open1.jpg/1024px-PSU-Open1.jpg">
            <a:extLst>
              <a:ext uri="{FF2B5EF4-FFF2-40B4-BE49-F238E27FC236}">
                <a16:creationId xmlns:a16="http://schemas.microsoft.com/office/drawing/2014/main" id="{B9D23691-1A29-418C-A34B-FEC9082ADC8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72493" y="1270001"/>
            <a:ext cx="1841767" cy="169608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8" name="Picture 17">
            <a:extLst>
              <a:ext uri="{FF2B5EF4-FFF2-40B4-BE49-F238E27FC236}">
                <a16:creationId xmlns:a16="http://schemas.microsoft.com/office/drawing/2014/main" id="{C4821887-4EE6-4284-83CE-6883486000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3865" y="2864236"/>
            <a:ext cx="2116764" cy="165046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Amazon.com: Samsung EB-BG530CBU EB-BG530CBZ Replacement Battery ...">
            <a:extLst>
              <a:ext uri="{FF2B5EF4-FFF2-40B4-BE49-F238E27FC236}">
                <a16:creationId xmlns:a16="http://schemas.microsoft.com/office/drawing/2014/main" id="{6C46D78C-4490-41BF-B2E3-B5AC4514A2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3626" y="4342847"/>
            <a:ext cx="1355185" cy="1236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rcy 41-1294: 41-1294 Replacement Cordless Phone Battery | Dorcy">
            <a:extLst>
              <a:ext uri="{FF2B5EF4-FFF2-40B4-BE49-F238E27FC236}">
                <a16:creationId xmlns:a16="http://schemas.microsoft.com/office/drawing/2014/main" id="{BAE7977C-854C-496C-BD8C-695885330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263" t="20236" r="8000" b="19657"/>
          <a:stretch/>
        </p:blipFill>
        <p:spPr bwMode="auto">
          <a:xfrm>
            <a:off x="7588811" y="5450595"/>
            <a:ext cx="1355185" cy="928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Karanlık Ağ</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dirty="0"/>
              <a:t>Kısa Geçmiş</a:t>
            </a:r>
          </a:p>
          <a:p>
            <a:pPr algn="l" rtl="0"/>
            <a:r>
              <a:rPr lang="tr" b="0" i="0" u="none" baseline="0" dirty="0"/>
              <a:t>2000 – Freenet piyasaya sürüldü</a:t>
            </a:r>
          </a:p>
          <a:p>
            <a:pPr algn="l" rtl="0"/>
            <a:r>
              <a:rPr lang="tr" b="0" i="0" u="none" baseline="0" dirty="0"/>
              <a:t>2002 – ABD Donanması TOR'yi çıkardı</a:t>
            </a:r>
          </a:p>
          <a:p>
            <a:pPr algn="l" rtl="0"/>
            <a:r>
              <a:rPr lang="tr" b="0" i="0" u="none" baseline="0" dirty="0"/>
              <a:t>2009 – Satoshi Nakamoto ilk Bitcoin'i üretti</a:t>
            </a:r>
          </a:p>
          <a:p>
            <a:pPr lvl="1" algn="l" rtl="0"/>
            <a:r>
              <a:rPr lang="tr" b="0" i="0" u="none" baseline="0" dirty="0"/>
              <a:t>(Mart 2009'da 0,003 $ – 17 Aralık 2017'de = 19.783 $)</a:t>
            </a:r>
          </a:p>
          <a:p>
            <a:pPr algn="l" rtl="0"/>
            <a:r>
              <a:rPr lang="tr" b="0" i="0" u="none" baseline="0" dirty="0"/>
              <a:t>2011 – Silk Road kullanıma açıldı</a:t>
            </a:r>
          </a:p>
          <a:p>
            <a:pPr algn="l" rtl="0"/>
            <a:r>
              <a:rPr lang="tr" b="0" i="0" u="none" baseline="0" dirty="0"/>
              <a:t>2013 – FBI, Silk Road'un sahibi Korkunç Korsan Roberts'ı (Ross Ulbricht) tutukladı</a:t>
            </a:r>
          </a:p>
          <a:p>
            <a:pPr algn="l" rtl="0"/>
            <a:r>
              <a:rPr lang="tr" b="0" i="0" u="none" baseline="0" dirty="0"/>
              <a:t>2019 – Rakamlara göre 1 milyar dolarlık ticari işlemler </a:t>
            </a:r>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TOR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lgn="l" rtl="0">
              <a:buNone/>
            </a:pPr>
            <a:r>
              <a:rPr lang="tr" b="0" i="0" u="none" baseline="0" dirty="0"/>
              <a:t>TOR – Soğan Yönlendirici</a:t>
            </a:r>
          </a:p>
          <a:p>
            <a:pPr algn="l" rtl="0"/>
            <a:r>
              <a:rPr lang="tr" b="0" i="0" u="none" baseline="0" dirty="0"/>
              <a:t>yaklaşık olarak 65.000 özgün URL</a:t>
            </a:r>
          </a:p>
          <a:p>
            <a:pPr lvl="1" algn="l" rtl="0"/>
            <a:r>
              <a:rPr lang="tr" b="0" i="0" u="none" baseline="0" dirty="0"/>
              <a:t>'.onion' uzantılı</a:t>
            </a:r>
          </a:p>
          <a:p>
            <a:pPr algn="l" rtl="0"/>
            <a:r>
              <a:rPr lang="tr" b="0" i="0" u="none" baseline="0" dirty="0"/>
              <a:t>Birçok yasal URL olsa da birçok yasa dışı URL de mevcut</a:t>
            </a:r>
          </a:p>
          <a:p>
            <a:pPr lvl="1" algn="l" rtl="0"/>
            <a:r>
              <a:rPr lang="tr" b="0" i="0" u="none" baseline="0" dirty="0"/>
              <a:t>Gizlilik ve koruma</a:t>
            </a:r>
          </a:p>
          <a:p>
            <a:pPr lvl="1" algn="l" rtl="0"/>
            <a:r>
              <a:rPr lang="tr" b="0" i="0" u="none" baseline="0" dirty="0"/>
              <a:t>Yeraltı pazarları</a:t>
            </a:r>
          </a:p>
          <a:p>
            <a:pPr lvl="1" algn="l" rtl="0"/>
            <a:r>
              <a:rPr lang="tr" b="0" i="0" u="none" baseline="0" dirty="0"/>
              <a:t>Uyuşturucular, silahlar, çalıntı kimlikler, pornografi, pedofili</a:t>
            </a:r>
          </a:p>
          <a:p>
            <a:pPr lvl="1" algn="l" rtl="0"/>
            <a:r>
              <a:rPr lang="tr" b="0" i="0" u="none" baseline="0" dirty="0"/>
              <a:t>Kripto para birimleri</a:t>
            </a:r>
          </a:p>
          <a:p>
            <a:pPr marL="0" indent="0" algn="l" rtl="0">
              <a:buNone/>
            </a:pPr>
            <a:endParaRPr lang="tr"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cstate="print"/>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pPr algn="l" rtl="0"/>
            <a:r>
              <a:rPr lang="tr" sz="1200" b="0" i="0" u="none" baseline="0"/>
              <a:t>Karanlık Ağ hakkındaki gerçekler – Kumar ve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cstate="print"/>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TOR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lgn="l" rtl="0">
              <a:buNone/>
            </a:pPr>
            <a:r>
              <a:rPr lang="tr" b="0" i="0" u="none" baseline="0" dirty="0"/>
              <a:t>Neden 'soğan yönlendirici' deniyor?</a:t>
            </a:r>
          </a:p>
          <a:p>
            <a:pPr marL="0" indent="0" algn="l" rtl="0">
              <a:buNone/>
            </a:pPr>
            <a:endParaRPr lang="tr" dirty="0"/>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tr" sz="2400" b="0" i="0" u="none" strike="noStrike" kern="0" cap="none" spc="0" normalizeH="0" baseline="0">
                <a:ln>
                  <a:noFill/>
                </a:ln>
                <a:solidFill>
                  <a:srgbClr val="FF0000"/>
                </a:solidFill>
                <a:effectLst/>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tr" sz="2400" b="0" i="0" u="none" kern="0" baseline="0">
                <a:solidFill>
                  <a:srgbClr val="FF0000"/>
                </a:solidFill>
                <a:latin typeface="+mj-lt"/>
              </a:rPr>
              <a:t>B</a:t>
            </a:r>
            <a:endParaRPr kumimoji="0" lang="tr"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tr" sz="2400" b="0" i="0" u="none" kern="0" baseline="0">
                <a:solidFill>
                  <a:srgbClr val="FF0000"/>
                </a:solidFill>
                <a:latin typeface="+mj-lt"/>
              </a:rPr>
              <a:t>C</a:t>
            </a:r>
            <a:endParaRPr kumimoji="0" lang="tr" sz="2400" b="0" i="0" u="none" strike="noStrike" kern="0" cap="none" spc="0" normalizeH="0" baseline="0" noProof="0" dirty="0">
              <a:ln>
                <a:noFill/>
              </a:ln>
              <a:solidFill>
                <a:srgbClr val="FF0000"/>
              </a:solidFill>
              <a:effectLst/>
              <a:uLnTx/>
              <a:uFillTx/>
              <a:latin typeface="+mj-lt"/>
            </a:endParaRPr>
          </a:p>
        </p:txBody>
      </p:sp>
      <p:pic>
        <p:nvPicPr>
          <p:cNvPr id="10" name="9 Resim"/>
          <p:cNvPicPr/>
          <p:nvPr/>
        </p:nvPicPr>
        <p:blipFill>
          <a:blip r:embed="rId4" cstate="print"/>
          <a:srcRect/>
          <a:stretch>
            <a:fillRect/>
          </a:stretch>
        </p:blipFill>
        <p:spPr bwMode="auto">
          <a:xfrm>
            <a:off x="0" y="2530549"/>
            <a:ext cx="4423144" cy="3098859"/>
          </a:xfrm>
          <a:prstGeom prst="rect">
            <a:avLst/>
          </a:prstGeom>
          <a:noFill/>
          <a:ln w="9525">
            <a:noFill/>
            <a:miter lim="800000"/>
            <a:headEnd/>
            <a:tailEnd/>
          </a:ln>
        </p:spPr>
      </p:pic>
      <p:pic>
        <p:nvPicPr>
          <p:cNvPr id="12" name="11 Resim"/>
          <p:cNvPicPr/>
          <p:nvPr/>
        </p:nvPicPr>
        <p:blipFill>
          <a:blip r:embed="rId5" cstate="print"/>
          <a:srcRect/>
          <a:stretch>
            <a:fillRect/>
          </a:stretch>
        </p:blipFill>
        <p:spPr bwMode="auto">
          <a:xfrm>
            <a:off x="4659039" y="4316820"/>
            <a:ext cx="3730049" cy="2186134"/>
          </a:xfrm>
          <a:prstGeom prst="rect">
            <a:avLst/>
          </a:prstGeom>
          <a:noFill/>
          <a:ln w="9525">
            <a:noFill/>
            <a:miter lim="800000"/>
            <a:headEnd/>
            <a:tailEnd/>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Kripto para birimleri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a:t>Bitcoin'in tarihçesi</a:t>
            </a:r>
          </a:p>
          <a:p>
            <a:pPr algn="l" rtl="0"/>
            <a:r>
              <a:rPr lang="tr" b="0" i="0" u="none" baseline="0"/>
              <a:t>2009 – Satoshi Nakamoto ilk Bitcoin'i üretti</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cstate="print"/>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8" cstate="print"/>
          <a:stretch>
            <a:fillRect/>
          </a:stretch>
        </p:blipFill>
        <p:spPr>
          <a:xfrm>
            <a:off x="208003" y="4766762"/>
            <a:ext cx="6192677" cy="1291364"/>
          </a:xfrm>
          <a:prstGeom prst="rect">
            <a:avLst/>
          </a:prstGeom>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Kripto para birimleri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lgn="l" rtl="0">
              <a:buNone/>
            </a:pPr>
            <a:r>
              <a:rPr lang="tr" b="0" i="0" u="none" baseline="0" dirty="0"/>
              <a:t>Kripto para birimlerinin özellikleri</a:t>
            </a:r>
          </a:p>
          <a:p>
            <a:pPr marL="457200" indent="-457200" algn="l" rtl="0"/>
            <a:r>
              <a:rPr lang="tr" sz="2800" b="0" i="0" u="none" baseline="0" dirty="0"/>
              <a:t>Küresel – sınır yok</a:t>
            </a:r>
          </a:p>
          <a:p>
            <a:pPr marL="457200" indent="-457200" algn="l" rtl="0"/>
            <a:r>
              <a:rPr lang="tr" sz="2800" b="0" i="0" u="none" baseline="0" dirty="0"/>
              <a:t>Merkezi değil – kontrol yok</a:t>
            </a:r>
          </a:p>
          <a:p>
            <a:pPr marL="457200" indent="-457200" algn="l" rtl="0"/>
            <a:r>
              <a:rPr lang="tr" sz="2800" b="0" i="0" u="none" baseline="0" dirty="0"/>
              <a:t>Oynak – büyük dalgalanmalar olabilir</a:t>
            </a:r>
          </a:p>
          <a:p>
            <a:pPr marL="457200" indent="-457200" algn="l" rtl="0"/>
            <a:r>
              <a:rPr lang="tr" sz="2800" b="0" i="0" u="none" baseline="0" dirty="0"/>
              <a:t>Güvenli – 'Özel Anahtar'</a:t>
            </a:r>
          </a:p>
          <a:p>
            <a:pPr marL="457200" indent="-457200" algn="l" rtl="0"/>
            <a:r>
              <a:rPr lang="tr" sz="2800" b="0" i="0" u="none" baseline="0" dirty="0"/>
              <a:t>Anonim</a:t>
            </a:r>
          </a:p>
          <a:p>
            <a:pPr marL="457200" indent="-457200" algn="l" rtl="0"/>
            <a:r>
              <a:rPr lang="tr" sz="2800" b="0" i="0" u="none" baseline="0" dirty="0"/>
              <a:t>Madencilikle üretilir</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cstate="print"/>
          <a:stretch>
            <a:fillRect/>
          </a:stretch>
        </p:blipFill>
        <p:spPr>
          <a:xfrm>
            <a:off x="5364088" y="2059208"/>
            <a:ext cx="3342351" cy="655363"/>
          </a:xfrm>
          <a:prstGeom prst="rect">
            <a:avLst/>
          </a:prstGeom>
          <a:ln>
            <a:solidFill>
              <a:schemeClr val="accent1"/>
            </a:solidFill>
          </a:ln>
        </p:spPr>
      </p:pic>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gn="l" rtl="0"/>
            <a:r>
              <a:rPr lang="tr" sz="2800" b="0" i="0" u="none" baseline="0" dirty="0"/>
              <a:t>Şeffaf (Blok Zinciri)</a:t>
            </a:r>
          </a:p>
          <a:p>
            <a:pPr marL="457200" indent="-457200" algn="l" rtl="0"/>
            <a:r>
              <a:rPr lang="tr" sz="2800" b="0" i="0" u="none" baseline="0" dirty="0"/>
              <a:t>Düşük işlem maliyetleri</a:t>
            </a:r>
          </a:p>
          <a:p>
            <a:pPr marL="457200" indent="-457200" algn="l" rtl="0"/>
            <a:r>
              <a:rPr lang="tr" sz="2800" b="0" i="0" u="none" baseline="0" dirty="0"/>
              <a:t>Hızlı transfer</a:t>
            </a:r>
          </a:p>
          <a:p>
            <a:pPr marL="457200" indent="-457200" algn="l" rtl="0"/>
            <a:r>
              <a:rPr lang="tr" sz="2800" b="0" i="0" u="none" baseline="0" dirty="0"/>
              <a:t>Geri döndürülemez</a:t>
            </a:r>
          </a:p>
          <a:p>
            <a:pPr marL="457200" indent="-457200" algn="l" rtl="0"/>
            <a:r>
              <a:rPr lang="tr" sz="2800" b="0" i="0" u="none" baseline="0" dirty="0"/>
              <a:t>Kanuni para statüsü yok</a:t>
            </a:r>
          </a:p>
          <a:p>
            <a:pPr marL="457200" indent="-457200" algn="l" rtl="0"/>
            <a:r>
              <a:rPr lang="tr" sz="2800" b="0" i="0" u="none" baseline="0" dirty="0"/>
              <a:t>'Cüzdanda' tutulur</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lgn="l" rtl="0">
              <a:buAutoNum type="arabicPeriod"/>
            </a:pPr>
            <a:r>
              <a:rPr lang="tr" sz="3200" b="1" i="0" u="none" baseline="0" dirty="0">
                <a:solidFill>
                  <a:srgbClr val="FF0000"/>
                </a:solidFill>
                <a:latin typeface="+mn-lt"/>
              </a:rPr>
              <a:t>Değişim aracı</a:t>
            </a:r>
          </a:p>
          <a:p>
            <a:pPr marL="342900" indent="-342900" algn="l" rtl="0">
              <a:buAutoNum type="arabicPeriod"/>
            </a:pPr>
            <a:r>
              <a:rPr lang="tr" sz="3200" b="1" i="0" u="none" baseline="0" dirty="0">
                <a:solidFill>
                  <a:srgbClr val="FF0000"/>
                </a:solidFill>
                <a:latin typeface="+mn-lt"/>
              </a:rPr>
              <a:t>Hesap birimi</a:t>
            </a:r>
          </a:p>
          <a:p>
            <a:pPr marL="342900" indent="-342900" algn="l" rtl="0">
              <a:buAutoNum type="arabicPeriod"/>
            </a:pPr>
            <a:r>
              <a:rPr lang="tr" sz="3200" b="1" i="0" u="none" baseline="0" dirty="0">
                <a:solidFill>
                  <a:srgbClr val="FF0000"/>
                </a:solidFill>
                <a:latin typeface="+mn-lt"/>
              </a:rPr>
              <a:t>Değer saklama aracı</a:t>
            </a:r>
          </a:p>
        </p:txBody>
      </p:sp>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Pazar alanları</a:t>
            </a:r>
            <a:endParaRPr lang="tr" sz="4000" dirty="0">
              <a:solidFill>
                <a:schemeClr val="bg1"/>
              </a:solidFill>
              <a:latin typeface="+mn-lt"/>
              <a:cs typeface="Verdana" charset="0"/>
            </a:endParaRPr>
          </a:p>
        </p:txBody>
      </p:sp>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3" cstate="print"/>
          <a:stretch>
            <a:fillRect/>
          </a:stretch>
        </p:blipFill>
        <p:spPr>
          <a:xfrm>
            <a:off x="4716016" y="1160116"/>
            <a:ext cx="2079572" cy="5320406"/>
          </a:xfrm>
          <a:prstGeom prst="rect">
            <a:avLst/>
          </a:prstGeom>
          <a:ln>
            <a:solidFill>
              <a:schemeClr val="accent1"/>
            </a:solidFill>
          </a:ln>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lgn="l" rtl="0">
              <a:buNone/>
            </a:pPr>
            <a:r>
              <a:rPr lang="tr" b="0" i="0" u="none" baseline="0" dirty="0"/>
              <a:t>Pazar alanlarının tarihçesi</a:t>
            </a:r>
          </a:p>
          <a:p>
            <a:pPr algn="l" rtl="0"/>
            <a:r>
              <a:rPr lang="tr" b="0" i="0" u="none" baseline="0" dirty="0"/>
              <a:t>2011 – Silk Road kullanıma açıldı</a:t>
            </a:r>
          </a:p>
          <a:p>
            <a:pPr algn="l" rtl="0"/>
            <a:r>
              <a:rPr lang="tr" b="0" i="0" u="none" baseline="0" dirty="0"/>
              <a:t>Pazar alanları geliyor ve gidiyor!</a:t>
            </a:r>
          </a:p>
        </p:txBody>
      </p:sp>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4" cstate="print"/>
          <a:stretch>
            <a:fillRect/>
          </a:stretch>
        </p:blipFill>
        <p:spPr>
          <a:xfrm>
            <a:off x="6477000" y="2106751"/>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5" cstate="print"/>
          <a:stretch>
            <a:fillRect/>
          </a:stretch>
        </p:blipFill>
        <p:spPr>
          <a:xfrm>
            <a:off x="6369050" y="3054813"/>
            <a:ext cx="2524125" cy="600075"/>
          </a:xfrm>
          <a:prstGeom prst="rect">
            <a:avLst/>
          </a:prstGeom>
        </p:spPr>
      </p:pic>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cstate="print"/>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cstate="print"/>
          <a:stretch>
            <a:fillRect/>
          </a:stretch>
        </p:blipFill>
        <p:spPr>
          <a:xfrm>
            <a:off x="6347785" y="5115890"/>
            <a:ext cx="2667000" cy="762000"/>
          </a:xfrm>
          <a:prstGeom prst="rect">
            <a:avLst/>
          </a:prstGeom>
        </p:spPr>
      </p:pic>
      <p:pic>
        <p:nvPicPr>
          <p:cNvPr id="1028" name="Picture 4"/>
          <p:cNvPicPr>
            <a:picLocks noChangeAspect="1" noChangeArrowheads="1"/>
          </p:cNvPicPr>
          <p:nvPr/>
        </p:nvPicPr>
        <p:blipFill>
          <a:blip r:embed="rId10" cstate="print"/>
          <a:srcRect/>
          <a:stretch>
            <a:fillRect/>
          </a:stretch>
        </p:blipFill>
        <p:spPr bwMode="auto">
          <a:xfrm>
            <a:off x="7067550" y="2614170"/>
            <a:ext cx="2076450" cy="523875"/>
          </a:xfrm>
          <a:prstGeom prst="rect">
            <a:avLst/>
          </a:prstGeom>
          <a:noFill/>
          <a:ln w="9525">
            <a:noFill/>
            <a:miter lim="800000"/>
            <a:headEnd/>
            <a:tailEnd/>
          </a:ln>
        </p:spPr>
      </p:pic>
      <p:pic>
        <p:nvPicPr>
          <p:cNvPr id="1029" name="Picture 5"/>
          <p:cNvPicPr>
            <a:picLocks noChangeAspect="1" noChangeArrowheads="1"/>
          </p:cNvPicPr>
          <p:nvPr/>
        </p:nvPicPr>
        <p:blipFill>
          <a:blip r:embed="rId11" cstate="print"/>
          <a:srcRect/>
          <a:stretch>
            <a:fillRect/>
          </a:stretch>
        </p:blipFill>
        <p:spPr bwMode="auto">
          <a:xfrm>
            <a:off x="7134225" y="3589044"/>
            <a:ext cx="2009775" cy="466725"/>
          </a:xfrm>
          <a:prstGeom prst="rect">
            <a:avLst/>
          </a:prstGeom>
          <a:noFill/>
          <a:ln w="9525">
            <a:noFill/>
            <a:miter lim="800000"/>
            <a:headEnd/>
            <a:tailEnd/>
          </a:ln>
        </p:spPr>
      </p:pic>
      <p:pic>
        <p:nvPicPr>
          <p:cNvPr id="1030" name="Picture 6"/>
          <p:cNvPicPr>
            <a:picLocks noChangeAspect="1" noChangeArrowheads="1"/>
          </p:cNvPicPr>
          <p:nvPr/>
        </p:nvPicPr>
        <p:blipFill>
          <a:blip r:embed="rId12" cstate="print"/>
          <a:srcRect/>
          <a:stretch>
            <a:fillRect/>
          </a:stretch>
        </p:blipFill>
        <p:spPr bwMode="auto">
          <a:xfrm>
            <a:off x="6943725" y="4608661"/>
            <a:ext cx="2200275" cy="447675"/>
          </a:xfrm>
          <a:prstGeom prst="rect">
            <a:avLst/>
          </a:prstGeom>
          <a:noFill/>
          <a:ln w="9525">
            <a:noFill/>
            <a:miter lim="800000"/>
            <a:headEnd/>
            <a:tailEnd/>
          </a:ln>
        </p:spPr>
      </p:pic>
      <p:pic>
        <p:nvPicPr>
          <p:cNvPr id="1031" name="Picture 7"/>
          <p:cNvPicPr>
            <a:picLocks noChangeAspect="1" noChangeArrowheads="1"/>
          </p:cNvPicPr>
          <p:nvPr/>
        </p:nvPicPr>
        <p:blipFill>
          <a:blip r:embed="rId13" cstate="print"/>
          <a:srcRect/>
          <a:stretch>
            <a:fillRect/>
          </a:stretch>
        </p:blipFill>
        <p:spPr bwMode="auto">
          <a:xfrm>
            <a:off x="7248525" y="5893428"/>
            <a:ext cx="1895475" cy="600075"/>
          </a:xfrm>
          <a:prstGeom prst="rect">
            <a:avLst/>
          </a:prstGeom>
          <a:noFill/>
          <a:ln w="9525">
            <a:noFill/>
            <a:miter lim="800000"/>
            <a:headEnd/>
            <a:tailEnd/>
          </a:ln>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Oturum özeti</a:t>
            </a:r>
            <a:endParaRPr lang="tr" sz="4000" dirty="0">
              <a:solidFill>
                <a:schemeClr val="bg1"/>
              </a:solidFill>
              <a:latin typeface="+mn-lt"/>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tr" b="0" i="0" u="none" baseline="0" dirty="0">
                <a:ea typeface="Verdana" panose="020B0604030504040204" pitchFamily="34" charset="0"/>
              </a:rPr>
              <a:t>Bu oturumun sonunda </a:t>
            </a:r>
            <a:r>
              <a:rPr lang="tr" dirty="0">
                <a:ea typeface="MS PGothic" pitchFamily="34" charset="-128"/>
                <a:cs typeface="ＭＳ Ｐゴシック" charset="0"/>
              </a:rPr>
              <a:t>katılımcılar</a:t>
            </a:r>
            <a:r>
              <a:rPr lang="tr" b="0" i="0" u="none" baseline="0" dirty="0">
                <a:ea typeface="Verdana" panose="020B0604030504040204" pitchFamily="34" charset="0"/>
              </a:rPr>
              <a:t>:</a:t>
            </a:r>
          </a:p>
          <a:p>
            <a:pPr algn="l" rtl="0"/>
            <a:r>
              <a:rPr lang="tr" sz="2800" b="0" i="0" u="none" baseline="0" dirty="0">
                <a:ea typeface="Verdana" panose="020B0604030504040204" pitchFamily="34" charset="0"/>
              </a:rPr>
              <a:t>Dijital delilin ortak bileşenlerini tanıyabilecek ve işlevlerini anlayabilecek;</a:t>
            </a:r>
          </a:p>
          <a:p>
            <a:pPr algn="l" rtl="0"/>
            <a:r>
              <a:rPr lang="tr" sz="2800" b="0" i="0" u="none" baseline="0" dirty="0">
                <a:ea typeface="Verdana" panose="020B0604030504040204" pitchFamily="34" charset="0"/>
              </a:rPr>
              <a:t>İnternetin ne olduğunu, nasıl bağlanıldığını ve bağlanırken ne gibi olası izler bırakılabileceğini açıklayabilecek;</a:t>
            </a:r>
          </a:p>
          <a:p>
            <a:pPr algn="l" rtl="0"/>
            <a:r>
              <a:rPr lang="tr" sz="2800" b="0" i="0" u="none" baseline="0" dirty="0">
                <a:ea typeface="Verdana" panose="020B0604030504040204" pitchFamily="34" charset="0"/>
              </a:rPr>
              <a:t>Savcı ve hakimlerin görevlerinde karşılaşabilecekleri bazı İnternet hizmetlerini ve uygulamalarını sayabilecek;</a:t>
            </a:r>
          </a:p>
          <a:p>
            <a:pPr algn="l" rtl="0"/>
            <a:r>
              <a:rPr lang="tr" sz="2800" b="0" i="0" u="none" baseline="0" dirty="0">
                <a:ea typeface="Verdana" panose="020B0604030504040204" pitchFamily="34" charset="0"/>
              </a:rPr>
              <a:t>Karanlık ağın cezai kovuşturmalarda yol açabileceği sorunlara örnekler verebilecektir.</a:t>
            </a:r>
          </a:p>
        </p:txBody>
      </p:sp>
    </p:spTree>
    <p:extLst>
      <p:ext uri="{BB962C8B-B14F-4D97-AF65-F5344CB8AC3E}">
        <p14:creationId xmlns:p14="http://schemas.microsoft.com/office/powerpoint/2010/main" val="14381015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a:latin typeface="Verdana" panose="020B0604030504040204" pitchFamily="34" charset="0"/>
              </a:rPr>
              <a:t>Teşekkürler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3"/>
            </a:endParaRPr>
          </a:p>
          <a:p>
            <a:pPr algn="ctr" rtl="0" eaLnBrk="1" hangingPunct="1">
              <a:spcBef>
                <a:spcPct val="0"/>
              </a:spcBef>
              <a:buFontTx/>
              <a:buNone/>
            </a:pPr>
            <a:r>
              <a:rPr lang="tr" sz="1200" b="1" i="0" u="none" baseline="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Verdana" panose="020B0604030504040204" pitchFamily="34" charset="0"/>
              </a:rPr>
              <a:t>GG Ay YYYY</a:t>
            </a:r>
          </a:p>
        </p:txBody>
      </p:sp>
    </p:spTree>
    <p:extLst>
      <p:ext uri="{BB962C8B-B14F-4D97-AF65-F5344CB8AC3E}">
        <p14:creationId xmlns:p14="http://schemas.microsoft.com/office/powerpoint/2010/main" val="1064309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Ana kart/PCB</a:t>
            </a:r>
            <a:endParaRPr lang="tr" sz="4000" dirty="0">
              <a:solidFill>
                <a:schemeClr val="bg1"/>
              </a:solidFill>
              <a:latin typeface="+mn-lt"/>
              <a:cs typeface="Verdana" charset="0"/>
            </a:endParaRPr>
          </a:p>
        </p:txBody>
      </p:sp>
      <p:pic>
        <p:nvPicPr>
          <p:cNvPr id="13" name="Picture 12">
            <a:extLst>
              <a:ext uri="{FF2B5EF4-FFF2-40B4-BE49-F238E27FC236}">
                <a16:creationId xmlns:a16="http://schemas.microsoft.com/office/drawing/2014/main" id="{629A8EBA-883A-442C-BC52-7342551D1BF5}"/>
              </a:ext>
            </a:extLst>
          </p:cNvPr>
          <p:cNvPicPr>
            <a:picLocks noChangeAspect="1"/>
          </p:cNvPicPr>
          <p:nvPr/>
        </p:nvPicPr>
        <p:blipFill>
          <a:blip r:embed="rId3" cstate="print"/>
          <a:stretch>
            <a:fillRect/>
          </a:stretch>
        </p:blipFill>
        <p:spPr>
          <a:xfrm>
            <a:off x="6053922" y="1195523"/>
            <a:ext cx="2340729" cy="1597348"/>
          </a:xfrm>
          <a:prstGeom prst="rect">
            <a:avLst/>
          </a:prstGeom>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5" name="Picture 14">
            <a:extLst>
              <a:ext uri="{FF2B5EF4-FFF2-40B4-BE49-F238E27FC236}">
                <a16:creationId xmlns:a16="http://schemas.microsoft.com/office/drawing/2014/main" id="{19816E17-4209-49C8-A601-1750100F5345}"/>
              </a:ext>
            </a:extLst>
          </p:cNvPr>
          <p:cNvPicPr>
            <a:picLocks noChangeAspect="1"/>
          </p:cNvPicPr>
          <p:nvPr/>
        </p:nvPicPr>
        <p:blipFill>
          <a:blip r:embed="rId4" cstate="print"/>
          <a:stretch>
            <a:fillRect/>
          </a:stretch>
        </p:blipFill>
        <p:spPr>
          <a:xfrm>
            <a:off x="7368881" y="2852936"/>
            <a:ext cx="1667169" cy="1717018"/>
          </a:xfrm>
          <a:prstGeom prst="rect">
            <a:avLst/>
          </a:prstGeom>
        </p:spPr>
      </p:pic>
      <p:sp>
        <p:nvSpPr>
          <p:cNvPr id="17" name="TextBox 16">
            <a:extLst>
              <a:ext uri="{FF2B5EF4-FFF2-40B4-BE49-F238E27FC236}">
                <a16:creationId xmlns:a16="http://schemas.microsoft.com/office/drawing/2014/main" id="{2B6A1148-2523-420E-B0F5-584E1410FD64}"/>
              </a:ext>
            </a:extLst>
          </p:cNvPr>
          <p:cNvSpPr txBox="1"/>
          <p:nvPr/>
        </p:nvSpPr>
        <p:spPr>
          <a:xfrm>
            <a:off x="1348367" y="2972781"/>
            <a:ext cx="3572387" cy="1477328"/>
          </a:xfrm>
          <a:prstGeom prst="rect">
            <a:avLst/>
          </a:prstGeom>
          <a:noFill/>
          <a:ln>
            <a:solidFill>
              <a:srgbClr val="5B9BD5"/>
            </a:solidFill>
          </a:ln>
        </p:spPr>
        <p:txBody>
          <a:bodyPr wrap="square" rtlCol="0">
            <a:spAutoFit/>
          </a:bodyPr>
          <a:lstStyle/>
          <a:p>
            <a:pPr algn="ctr" rtl="0"/>
            <a:r>
              <a:rPr lang="tr" b="0" i="0" u="none" baseline="0" dirty="0"/>
              <a:t>Bilgisayar bir insan olsaydı, bu merkezi sinir sistemi olurdu. Her şey ona bağlanır ve tüm ana parçalarla iletişime olanak tanır.</a:t>
            </a:r>
          </a:p>
        </p:txBody>
      </p:sp>
      <p:pic>
        <p:nvPicPr>
          <p:cNvPr id="2" name="Picture 2" descr="iPhone production in India to include PCB assembly by Wistron ...">
            <a:extLst>
              <a:ext uri="{FF2B5EF4-FFF2-40B4-BE49-F238E27FC236}">
                <a16:creationId xmlns:a16="http://schemas.microsoft.com/office/drawing/2014/main" id="{AED6A429-5DCA-4051-8822-F75EC3FA1E0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53923" y="4963157"/>
            <a:ext cx="2987824" cy="149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717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Ana kart</a:t>
            </a:r>
            <a:endParaRPr lang="tr" sz="4000" dirty="0">
              <a:solidFill>
                <a:schemeClr val="bg1"/>
              </a:solidFill>
              <a:latin typeface="+mn-lt"/>
              <a:cs typeface="Verdana" charset="0"/>
            </a:endParaRPr>
          </a:p>
        </p:txBody>
      </p:sp>
      <p:sp>
        <p:nvSpPr>
          <p:cNvPr id="8" name="TextBox 7">
            <a:extLst>
              <a:ext uri="{FF2B5EF4-FFF2-40B4-BE49-F238E27FC236}">
                <a16:creationId xmlns:a16="http://schemas.microsoft.com/office/drawing/2014/main" id="{60807FE7-5504-4F60-A1D2-AFEDFF3E02BA}"/>
              </a:ext>
            </a:extLst>
          </p:cNvPr>
          <p:cNvSpPr txBox="1"/>
          <p:nvPr/>
        </p:nvSpPr>
        <p:spPr>
          <a:xfrm>
            <a:off x="5068467" y="1157586"/>
            <a:ext cx="4075533" cy="5262979"/>
          </a:xfrm>
          <a:prstGeom prst="rect">
            <a:avLst/>
          </a:prstGeom>
          <a:solidFill>
            <a:srgbClr val="F08A34"/>
          </a:solidFill>
        </p:spPr>
        <p:txBody>
          <a:bodyPr wrap="square" rtlCol="0">
            <a:spAutoFit/>
          </a:bodyPr>
          <a:lstStyle/>
          <a:p>
            <a:pPr algn="l" rtl="0"/>
            <a:r>
              <a:rPr lang="tr" sz="2400" b="0" i="0" u="none" baseline="0" dirty="0">
                <a:solidFill>
                  <a:schemeClr val="bg1"/>
                </a:solidFill>
              </a:rPr>
              <a:t>Sistem bilgilerini tutar </a:t>
            </a:r>
          </a:p>
          <a:p>
            <a:pPr marL="342900" indent="-342900" algn="l" rtl="0">
              <a:buFont typeface="Arial" panose="020B0604020202020204" pitchFamily="34" charset="0"/>
              <a:buChar char="•"/>
            </a:pPr>
            <a:r>
              <a:rPr lang="tr" sz="2400" b="0" i="0" u="none" baseline="0" dirty="0">
                <a:solidFill>
                  <a:schemeClr val="bg1"/>
                </a:solidFill>
              </a:rPr>
              <a:t>CMOS (Tamamlayıcı Metal Oksit Yarı İletken): Tarih/zaman/ön yükleme bilgilerini depolar.</a:t>
            </a:r>
          </a:p>
          <a:p>
            <a:pPr marL="342900" indent="-342900" algn="l" rtl="0">
              <a:buFont typeface="Arial" panose="020B0604020202020204" pitchFamily="34" charset="0"/>
              <a:buChar char="•"/>
            </a:pPr>
            <a:r>
              <a:rPr lang="tr" sz="2400" b="0" i="0" u="none" baseline="0" dirty="0">
                <a:solidFill>
                  <a:schemeClr val="bg1"/>
                </a:solidFill>
              </a:rPr>
              <a:t>Sistem kapalıyken pil verileri tutar.</a:t>
            </a:r>
          </a:p>
          <a:p>
            <a:pPr marL="342900" indent="-342900" algn="l" rtl="0">
              <a:buFont typeface="Arial" panose="020B0604020202020204" pitchFamily="34" charset="0"/>
              <a:buChar char="•"/>
            </a:pPr>
            <a:endParaRPr lang="tr" sz="2400" dirty="0">
              <a:solidFill>
                <a:schemeClr val="bg1"/>
              </a:solidFill>
            </a:endParaRPr>
          </a:p>
          <a:p>
            <a:pPr marL="342900" indent="-342900" algn="l" rtl="0">
              <a:buFont typeface="Arial" panose="020B0604020202020204" pitchFamily="34" charset="0"/>
              <a:buChar char="•"/>
            </a:pPr>
            <a:r>
              <a:rPr lang="tr" sz="2400" b="0" i="0" u="none" baseline="0" dirty="0">
                <a:solidFill>
                  <a:schemeClr val="bg1"/>
                </a:solidFill>
              </a:rPr>
              <a:t>BIOS (Temel Giriş Çıkış Sistemi)</a:t>
            </a:r>
          </a:p>
          <a:p>
            <a:pPr marL="342900" indent="-342900" algn="l" rtl="0">
              <a:buFont typeface="Arial" panose="020B0604020202020204" pitchFamily="34" charset="0"/>
              <a:buChar char="•"/>
            </a:pPr>
            <a:r>
              <a:rPr lang="tr" sz="2400" b="0" i="0" u="none" baseline="0" dirty="0">
                <a:solidFill>
                  <a:schemeClr val="bg1"/>
                </a:solidFill>
              </a:rPr>
              <a:t>Ana işletim sistemine geçmeden önce bilgisayarın çalışmasını sağlayan temel sistemdir.</a:t>
            </a:r>
          </a:p>
        </p:txBody>
      </p:sp>
      <p:pic>
        <p:nvPicPr>
          <p:cNvPr id="7" name="Content Placeholder 6" descr="Screen Shot 2017-05-31 at 07.24.41.png">
            <a:extLst>
              <a:ext uri="{FF2B5EF4-FFF2-40B4-BE49-F238E27FC236}">
                <a16:creationId xmlns:a16="http://schemas.microsoft.com/office/drawing/2014/main" id="{7BB8B506-AD70-4404-B8B9-0692EE0DA111}"/>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4935" y="2596537"/>
            <a:ext cx="5063531" cy="2908810"/>
          </a:xfrm>
          <a:prstGeom prst="rect">
            <a:avLst/>
          </a:prstGeom>
        </p:spPr>
      </p:pic>
      <p:sp>
        <p:nvSpPr>
          <p:cNvPr id="2" name="Oval 1">
            <a:extLst>
              <a:ext uri="{FF2B5EF4-FFF2-40B4-BE49-F238E27FC236}">
                <a16:creationId xmlns:a16="http://schemas.microsoft.com/office/drawing/2014/main" id="{A3F5C23E-5785-4912-8B93-0D12632A998A}"/>
              </a:ext>
            </a:extLst>
          </p:cNvPr>
          <p:cNvSpPr/>
          <p:nvPr/>
        </p:nvSpPr>
        <p:spPr>
          <a:xfrm>
            <a:off x="3279328" y="3573016"/>
            <a:ext cx="936104" cy="936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3" name="TextBox 12">
            <a:extLst>
              <a:ext uri="{FF2B5EF4-FFF2-40B4-BE49-F238E27FC236}">
                <a16:creationId xmlns:a16="http://schemas.microsoft.com/office/drawing/2014/main" id="{FBC2E5AF-FF8C-44FF-8C7B-C51763A34238}"/>
              </a:ext>
            </a:extLst>
          </p:cNvPr>
          <p:cNvSpPr txBox="1"/>
          <p:nvPr/>
        </p:nvSpPr>
        <p:spPr>
          <a:xfrm>
            <a:off x="4935" y="5378116"/>
            <a:ext cx="5063531" cy="1200329"/>
          </a:xfrm>
          <a:prstGeom prst="rect">
            <a:avLst/>
          </a:prstGeom>
          <a:solidFill>
            <a:srgbClr val="BDD8F3"/>
          </a:solidFill>
        </p:spPr>
        <p:txBody>
          <a:bodyPr wrap="square" rtlCol="0">
            <a:spAutoFit/>
          </a:bodyPr>
          <a:lstStyle/>
          <a:p>
            <a:pPr algn="l" rtl="0"/>
            <a:r>
              <a:rPr lang="tr" sz="2400" b="0" i="0" u="none" baseline="0" dirty="0">
                <a:solidFill>
                  <a:schemeClr val="tx1">
                    <a:lumMod val="65000"/>
                    <a:lumOff val="35000"/>
                  </a:schemeClr>
                </a:solidFill>
              </a:rPr>
              <a:t>BIOS'nin yerini kademeli olarak UEFI (Birleşik Genişletilebilir Ürün Yazılımı Arabirimi) almaktadır.</a:t>
            </a:r>
          </a:p>
        </p:txBody>
      </p:sp>
    </p:spTree>
    <p:extLst>
      <p:ext uri="{BB962C8B-B14F-4D97-AF65-F5344CB8AC3E}">
        <p14:creationId xmlns:p14="http://schemas.microsoft.com/office/powerpoint/2010/main" val="16906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Veri yolları</a:t>
            </a:r>
            <a:endParaRPr lang="tr" sz="4000" dirty="0">
              <a:solidFill>
                <a:schemeClr val="bg1"/>
              </a:solidFill>
              <a:latin typeface="+mn-lt"/>
              <a:cs typeface="Verdana" charset="0"/>
            </a:endParaRPr>
          </a:p>
        </p:txBody>
      </p:sp>
      <p:pic>
        <p:nvPicPr>
          <p:cNvPr id="1026" name="Picture 2" descr="PCB Board&quot; Case &amp; Skin for Samsung Galaxy by sedimentary | Redbubble">
            <a:extLst>
              <a:ext uri="{FF2B5EF4-FFF2-40B4-BE49-F238E27FC236}">
                <a16:creationId xmlns:a16="http://schemas.microsoft.com/office/drawing/2014/main" id="{80C8F97A-06E3-4CFE-A85A-F377A5ECE4E6}"/>
              </a:ext>
            </a:extLst>
          </p:cNvPr>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2036762" y="1145381"/>
            <a:ext cx="5070475" cy="50720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31678E3-7131-47F7-93C8-53D6555620AA}"/>
              </a:ext>
            </a:extLst>
          </p:cNvPr>
          <p:cNvSpPr txBox="1"/>
          <p:nvPr/>
        </p:nvSpPr>
        <p:spPr>
          <a:xfrm>
            <a:off x="6516216" y="2492896"/>
            <a:ext cx="2381833" cy="2308324"/>
          </a:xfrm>
          <a:prstGeom prst="rect">
            <a:avLst/>
          </a:prstGeom>
          <a:solidFill>
            <a:srgbClr val="F08A34"/>
          </a:solidFill>
        </p:spPr>
        <p:txBody>
          <a:bodyPr wrap="square" rtlCol="0">
            <a:spAutoFit/>
          </a:bodyPr>
          <a:lstStyle/>
          <a:p>
            <a:pPr algn="ctr" rtl="0"/>
            <a:r>
              <a:rPr lang="tr" sz="2400" b="0" i="0" u="none" baseline="0" dirty="0">
                <a:solidFill>
                  <a:schemeClr val="bg1"/>
                </a:solidFill>
              </a:rPr>
              <a:t>Bir bilgi işlem cihazı içindeki bileşenler arasında veri aktaran iletişim sistemleridir.</a:t>
            </a:r>
          </a:p>
        </p:txBody>
      </p:sp>
    </p:spTree>
    <p:extLst>
      <p:ext uri="{BB962C8B-B14F-4D97-AF65-F5344CB8AC3E}">
        <p14:creationId xmlns:p14="http://schemas.microsoft.com/office/powerpoint/2010/main" val="24146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CPU</a:t>
            </a:r>
            <a:endParaRPr lang="tr" sz="4000" dirty="0">
              <a:solidFill>
                <a:schemeClr val="bg1"/>
              </a:solidFill>
              <a:latin typeface="+mn-lt"/>
              <a:cs typeface="Verdana" charset="0"/>
            </a:endParaRPr>
          </a:p>
        </p:txBody>
      </p:sp>
      <p:pic>
        <p:nvPicPr>
          <p:cNvPr id="32" name="Picture 31" descr="Screen Shot 2017-05-31 at 08.40.10.png">
            <a:extLst>
              <a:ext uri="{FF2B5EF4-FFF2-40B4-BE49-F238E27FC236}">
                <a16:creationId xmlns:a16="http://schemas.microsoft.com/office/drawing/2014/main" id="{8CBFC170-C3C0-4DED-8543-0A536B185F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3626" y="1294470"/>
            <a:ext cx="2703174" cy="1388835"/>
          </a:xfrm>
          <a:prstGeom prst="rect">
            <a:avLst/>
          </a:prstGeom>
          <a:ln>
            <a:noFill/>
          </a:ln>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74080" y="1585115"/>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dirty="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510039"/>
            <a:ext cx="2939813" cy="2677656"/>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latin typeface="+mj-lt"/>
              </a:rPr>
              <a:t>RAM'den talimat alır.</a:t>
            </a:r>
          </a:p>
          <a:p>
            <a:pPr marL="342900" indent="-342900" algn="l" rtl="0">
              <a:buFont typeface="Arial" panose="020B0604020202020204" pitchFamily="34" charset="0"/>
              <a:buChar char="•"/>
            </a:pPr>
            <a:r>
              <a:rPr lang="tr" sz="2400" b="0" i="0" u="none" baseline="0" dirty="0">
                <a:solidFill>
                  <a:schemeClr val="bg1"/>
                </a:solidFill>
                <a:latin typeface="+mj-lt"/>
              </a:rPr>
              <a:t>Hesaplamalar yapar.</a:t>
            </a:r>
          </a:p>
          <a:p>
            <a:pPr marL="342900" indent="-342900" algn="l" rtl="0">
              <a:buFont typeface="Arial" panose="020B0604020202020204" pitchFamily="34" charset="0"/>
              <a:buChar char="•"/>
            </a:pPr>
            <a:r>
              <a:rPr lang="tr" sz="2400" b="0" i="0" u="none" baseline="0" dirty="0">
                <a:solidFill>
                  <a:schemeClr val="bg1"/>
                </a:solidFill>
                <a:latin typeface="+mj-lt"/>
              </a:rPr>
              <a:t>Verileri işler.</a:t>
            </a:r>
          </a:p>
          <a:p>
            <a:pPr marL="342900" indent="-342900" algn="l" rtl="0">
              <a:buFont typeface="Arial" panose="020B0604020202020204" pitchFamily="34" charset="0"/>
              <a:buChar char="•"/>
            </a:pPr>
            <a:r>
              <a:rPr lang="tr" sz="2400" b="0" i="0" u="none" baseline="0" dirty="0">
                <a:solidFill>
                  <a:schemeClr val="bg1"/>
                </a:solidFill>
                <a:latin typeface="+mj-lt"/>
              </a:rPr>
              <a:t>Çıktıları RAM'ye geri gönderir.</a:t>
            </a:r>
          </a:p>
        </p:txBody>
      </p:sp>
      <p:pic>
        <p:nvPicPr>
          <p:cNvPr id="3074" name="Picture 2" descr="Apple A13 - Wikipedia">
            <a:extLst>
              <a:ext uri="{FF2B5EF4-FFF2-40B4-BE49-F238E27FC236}">
                <a16:creationId xmlns:a16="http://schemas.microsoft.com/office/drawing/2014/main" id="{1A78C177-95A6-44E7-A47F-B2BA899525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8201" y="3201632"/>
            <a:ext cx="1161727" cy="129447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pic>
        <p:nvPicPr>
          <p:cNvPr id="33" name="Picture 32">
            <a:extLst>
              <a:ext uri="{FF2B5EF4-FFF2-40B4-BE49-F238E27FC236}">
                <a16:creationId xmlns:a16="http://schemas.microsoft.com/office/drawing/2014/main" id="{11849839-3D3D-4858-A7A3-24F13F40F3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5508" y="5134465"/>
            <a:ext cx="1645983" cy="1645983"/>
          </a:xfrm>
          <a:prstGeom prst="rect">
            <a:avLst/>
          </a:prstGeom>
        </p:spPr>
      </p:pic>
    </p:spTree>
    <p:extLst>
      <p:ext uri="{BB962C8B-B14F-4D97-AF65-F5344CB8AC3E}">
        <p14:creationId xmlns:p14="http://schemas.microsoft.com/office/powerpoint/2010/main" val="213308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RAM/Bellek</a:t>
            </a:r>
            <a:endParaRPr lang="tr" sz="4000" dirty="0">
              <a:solidFill>
                <a:schemeClr val="bg1"/>
              </a:solidFill>
              <a:latin typeface="+mn-lt"/>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33" name="Picture 32">
            <a:extLst>
              <a:ext uri="{FF2B5EF4-FFF2-40B4-BE49-F238E27FC236}">
                <a16:creationId xmlns:a16="http://schemas.microsoft.com/office/drawing/2014/main" id="{970E6919-319F-4C29-8FC5-EC81265D21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560" y="1457161"/>
            <a:ext cx="2952327" cy="1968218"/>
          </a:xfrm>
          <a:prstGeom prst="rect">
            <a:avLst/>
          </a:prstGeom>
          <a:ln>
            <a:noFill/>
          </a:ln>
        </p:spPr>
      </p:pic>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35263" y="1545344"/>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325373"/>
            <a:ext cx="2902705" cy="3046988"/>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rPr>
              <a:t>Uçucu bellek</a:t>
            </a:r>
          </a:p>
          <a:p>
            <a:pPr marL="342900" indent="-342900" algn="l" rtl="0">
              <a:buFont typeface="Arial" panose="020B0604020202020204" pitchFamily="34" charset="0"/>
              <a:buChar char="•"/>
            </a:pPr>
            <a:r>
              <a:rPr lang="tr" sz="2400" b="0" i="0" u="none" baseline="0" dirty="0">
                <a:solidFill>
                  <a:schemeClr val="bg1"/>
                </a:solidFill>
              </a:rPr>
              <a:t>Cihazın 'devam eden işini' tutar.</a:t>
            </a:r>
          </a:p>
          <a:p>
            <a:pPr marL="342900" indent="-342900" algn="l" rtl="0">
              <a:buFont typeface="Arial" panose="020B0604020202020204" pitchFamily="34" charset="0"/>
              <a:buChar char="•"/>
            </a:pPr>
            <a:r>
              <a:rPr lang="tr" sz="2400" b="0" i="0" u="none" baseline="0" dirty="0">
                <a:solidFill>
                  <a:schemeClr val="bg1"/>
                </a:solidFill>
              </a:rPr>
              <a:t>Çok hızlı depolama</a:t>
            </a:r>
          </a:p>
          <a:p>
            <a:pPr marL="342900" indent="-342900" algn="l" rtl="0">
              <a:buFont typeface="Arial" panose="020B0604020202020204" pitchFamily="34" charset="0"/>
              <a:buChar char="•"/>
            </a:pPr>
            <a:r>
              <a:rPr lang="tr" sz="2400" b="0" i="0" u="none" baseline="0" dirty="0">
                <a:solidFill>
                  <a:schemeClr val="bg1"/>
                </a:solidFill>
              </a:rPr>
              <a:t>CPU ile birlikte çalışır.</a:t>
            </a:r>
          </a:p>
          <a:p>
            <a:pPr marL="342900" indent="-342900" algn="l" rtl="0">
              <a:buFont typeface="Arial" panose="020B0604020202020204" pitchFamily="34" charset="0"/>
              <a:buChar char="•"/>
            </a:pPr>
            <a:r>
              <a:rPr lang="tr" sz="2400" b="0" i="0" u="none" baseline="0" dirty="0">
                <a:solidFill>
                  <a:schemeClr val="bg1"/>
                </a:solidFill>
              </a:rPr>
              <a:t>Yararlı veriler içerebilir. *</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pic>
        <p:nvPicPr>
          <p:cNvPr id="2050" name="Picture 2" descr="Samsung ePoP Memory Uses 40 Percent Less Space by Fusing RAM and ...">
            <a:extLst>
              <a:ext uri="{FF2B5EF4-FFF2-40B4-BE49-F238E27FC236}">
                <a16:creationId xmlns:a16="http://schemas.microsoft.com/office/drawing/2014/main" id="{796B0BBA-B515-42AF-A711-74453823E8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6895" y="5372361"/>
            <a:ext cx="1910766" cy="1354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20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QUADRO P6000">
            <a:extLst>
              <a:ext uri="{FF2B5EF4-FFF2-40B4-BE49-F238E27FC236}">
                <a16:creationId xmlns:a16="http://schemas.microsoft.com/office/drawing/2014/main" id="{6252E710-29E2-4C43-A2EF-0AC726C14F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4553" y="4883940"/>
            <a:ext cx="3456904" cy="171550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Video/Ekran Kartı</a:t>
            </a:r>
            <a:endParaRPr lang="tr" sz="4000" dirty="0">
              <a:solidFill>
                <a:schemeClr val="bg1"/>
              </a:solidFill>
              <a:latin typeface="+mn-lt"/>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32" name="Picture 31">
            <a:extLst>
              <a:ext uri="{FF2B5EF4-FFF2-40B4-BE49-F238E27FC236}">
                <a16:creationId xmlns:a16="http://schemas.microsoft.com/office/drawing/2014/main" id="{1D0DB250-94CB-4462-AAAF-7439B9D227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1714" y="1444888"/>
            <a:ext cx="2882583" cy="2145297"/>
          </a:xfrm>
          <a:prstGeom prst="rect">
            <a:avLst/>
          </a:prstGeom>
        </p:spPr>
      </p:pic>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5945594" y="1956041"/>
            <a:ext cx="3039819" cy="4154984"/>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latin typeface="+mj-lt"/>
              </a:rPr>
              <a:t>Bilgisayar bilgilerinin görülmesine/okunmasına olanak sağlar.</a:t>
            </a:r>
          </a:p>
          <a:p>
            <a:pPr marL="342900" indent="-342900" algn="l" rtl="0">
              <a:buFont typeface="Arial" panose="020B0604020202020204" pitchFamily="34" charset="0"/>
              <a:buChar char="•"/>
            </a:pPr>
            <a:r>
              <a:rPr lang="tr" sz="2400" b="0" i="0" u="none" baseline="0" dirty="0">
                <a:solidFill>
                  <a:schemeClr val="bg1"/>
                </a:solidFill>
                <a:latin typeface="+mj-lt"/>
              </a:rPr>
              <a:t>Ana kart üzerinde yerleşik olabilir veya bağımsız ve isteğe göre uyarlanan bir cihaz olarak eklenebilir.</a:t>
            </a:r>
          </a:p>
          <a:p>
            <a:pPr marL="342900" indent="-342900" algn="l" rtl="0">
              <a:buFont typeface="Arial" panose="020B0604020202020204" pitchFamily="34" charset="0"/>
              <a:buChar char="•"/>
            </a:pPr>
            <a:r>
              <a:rPr lang="tr" sz="2400" b="0" i="0" u="none" baseline="0" dirty="0">
                <a:solidFill>
                  <a:schemeClr val="bg1"/>
                </a:solidFill>
                <a:latin typeface="+mj-lt"/>
              </a:rPr>
              <a:t>GPU – Grafik İşlem Birimi</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GPU</a:t>
            </a:r>
          </a:p>
        </p:txBody>
      </p:sp>
      <p:sp>
        <p:nvSpPr>
          <p:cNvPr id="37" name="Rectangle 36">
            <a:extLst>
              <a:ext uri="{FF2B5EF4-FFF2-40B4-BE49-F238E27FC236}">
                <a16:creationId xmlns:a16="http://schemas.microsoft.com/office/drawing/2014/main" id="{7D57A445-10E3-4C83-AD95-6281AE5FB249}"/>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c</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868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5" grpId="0" animBg="1"/>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Sabit sürücü/disk</a:t>
            </a:r>
            <a:endParaRPr lang="tr" sz="4000" dirty="0">
              <a:solidFill>
                <a:schemeClr val="bg1"/>
              </a:solidFill>
              <a:latin typeface="+mn-lt"/>
              <a:cs typeface="Verdana" charset="0"/>
            </a:endParaRPr>
          </a:p>
        </p:txBody>
      </p:sp>
      <p:pic>
        <p:nvPicPr>
          <p:cNvPr id="33" name="Picture 32">
            <a:extLst>
              <a:ext uri="{FF2B5EF4-FFF2-40B4-BE49-F238E27FC236}">
                <a16:creationId xmlns:a16="http://schemas.microsoft.com/office/drawing/2014/main" id="{9D3D2236-5E9C-4754-B1A1-6687110110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398904" y="1069465"/>
            <a:ext cx="2745096" cy="2122513"/>
          </a:xfrm>
          <a:prstGeom prst="rect">
            <a:avLst/>
          </a:prstGeom>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96237" y="2037111"/>
            <a:ext cx="2902705" cy="3416320"/>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latin typeface="+mj-lt"/>
              </a:rPr>
              <a:t>Daha kalıcı depolama</a:t>
            </a:r>
          </a:p>
          <a:p>
            <a:pPr marL="342900" indent="-342900" algn="l" rtl="0">
              <a:buFont typeface="Arial" panose="020B0604020202020204" pitchFamily="34" charset="0"/>
              <a:buChar char="•"/>
            </a:pPr>
            <a:r>
              <a:rPr lang="tr" sz="2400" b="0" i="0" u="none" baseline="0" dirty="0">
                <a:solidFill>
                  <a:schemeClr val="bg1"/>
                </a:solidFill>
                <a:latin typeface="+mj-lt"/>
              </a:rPr>
              <a:t>Sistem kapalıyken işletim sistemi, programlar ve kullanıcı dosyaları burada tutulur. </a:t>
            </a:r>
          </a:p>
          <a:p>
            <a:pPr marL="342900" indent="-342900" algn="l" rtl="0">
              <a:buFont typeface="Arial" panose="020B0604020202020204" pitchFamily="34" charset="0"/>
              <a:buChar char="•"/>
            </a:pPr>
            <a:r>
              <a:rPr lang="tr" sz="2400" b="0" i="0" u="none" baseline="0" dirty="0">
                <a:solidFill>
                  <a:schemeClr val="bg1"/>
                </a:solidFill>
                <a:latin typeface="+mj-lt"/>
              </a:rPr>
              <a:t>Deliller bakımından bilgisayarın muhtemelen en faydalı parçasıdır.</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GPU</a:t>
            </a:r>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37" name="Picture 4" descr="Image result for ssd drive cross section">
            <a:extLst>
              <a:ext uri="{FF2B5EF4-FFF2-40B4-BE49-F238E27FC236}">
                <a16:creationId xmlns:a16="http://schemas.microsoft.com/office/drawing/2014/main" id="{7AC9600A-FD7F-491D-95B0-F575AC5D3A1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3534" y="5447134"/>
            <a:ext cx="2080539" cy="1410866"/>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Sabit Disk(ler)</a:t>
            </a:r>
          </a:p>
        </p:txBody>
      </p:sp>
      <p:pic>
        <p:nvPicPr>
          <p:cNvPr id="4100" name="Picture 4" descr="Do the cellphones have hard drive where the data is stored? - Quora">
            <a:extLst>
              <a:ext uri="{FF2B5EF4-FFF2-40B4-BE49-F238E27FC236}">
                <a16:creationId xmlns:a16="http://schemas.microsoft.com/office/drawing/2014/main" id="{87FF7091-66C0-4569-B2D6-7B001377309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9048" t="24459" r="29464" b="22068"/>
          <a:stretch/>
        </p:blipFill>
        <p:spPr bwMode="auto">
          <a:xfrm>
            <a:off x="5945594" y="5453431"/>
            <a:ext cx="1623122" cy="1410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6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prar iFixit Pieza Antena wifi iPhone 5 | Macnificos">
            <a:extLst>
              <a:ext uri="{FF2B5EF4-FFF2-40B4-BE49-F238E27FC236}">
                <a16:creationId xmlns:a16="http://schemas.microsoft.com/office/drawing/2014/main" id="{0C3273CD-22AE-4670-9756-A8C18D626F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662" t="27443" r="3239" b="21069"/>
          <a:stretch/>
        </p:blipFill>
        <p:spPr bwMode="auto">
          <a:xfrm>
            <a:off x="6325278" y="4725144"/>
            <a:ext cx="2444622" cy="141268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A2245BF5-4E2C-40DB-A70D-E589DB2FD5F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7273" r="20750"/>
          <a:stretch/>
        </p:blipFill>
        <p:spPr>
          <a:xfrm>
            <a:off x="6450208" y="2539326"/>
            <a:ext cx="1885786" cy="2282021"/>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Ağ</a:t>
            </a:r>
            <a:endParaRPr lang="tr" sz="4000" dirty="0">
              <a:solidFill>
                <a:schemeClr val="bg1"/>
              </a:solidFill>
              <a:latin typeface="+mn-lt"/>
              <a:cs typeface="Verdana" charset="0"/>
            </a:endParaRPr>
          </a:p>
        </p:txBody>
      </p:sp>
      <p:pic>
        <p:nvPicPr>
          <p:cNvPr id="32" name="Picture 31">
            <a:extLst>
              <a:ext uri="{FF2B5EF4-FFF2-40B4-BE49-F238E27FC236}">
                <a16:creationId xmlns:a16="http://schemas.microsoft.com/office/drawing/2014/main" id="{5D982984-176F-4F1A-AD8F-15792A421CC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980" t="11319" r="8921" b="12570"/>
          <a:stretch/>
        </p:blipFill>
        <p:spPr>
          <a:xfrm>
            <a:off x="6050926" y="1223667"/>
            <a:ext cx="2788595" cy="1701665"/>
          </a:xfrm>
          <a:prstGeom prst="rect">
            <a:avLst/>
          </a:prstGeom>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089685" y="1771375"/>
            <a:ext cx="2939813" cy="4524315"/>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rPr>
              <a:t>Cihaz dışında bağlanırlığı sağlar.</a:t>
            </a:r>
          </a:p>
          <a:p>
            <a:pPr marL="342900" indent="-342900" algn="l" rtl="0">
              <a:buFont typeface="Arial" panose="020B0604020202020204" pitchFamily="34" charset="0"/>
              <a:buChar char="•"/>
            </a:pPr>
            <a:r>
              <a:rPr lang="tr" sz="2400" b="0" i="0" u="none" baseline="0" dirty="0">
                <a:solidFill>
                  <a:schemeClr val="bg1"/>
                </a:solidFill>
              </a:rPr>
              <a:t>İnternet erişim için gereklidir.</a:t>
            </a:r>
          </a:p>
          <a:p>
            <a:pPr marL="342900" indent="-342900" algn="l" rtl="0">
              <a:buFont typeface="Arial" panose="020B0604020202020204" pitchFamily="34" charset="0"/>
              <a:buChar char="•"/>
            </a:pPr>
            <a:r>
              <a:rPr lang="tr" sz="2400" b="0" i="0" u="none" baseline="0" dirty="0">
                <a:solidFill>
                  <a:schemeClr val="bg1"/>
                </a:solidFill>
              </a:rPr>
              <a:t>Genellikle NIC (Ağ Arayüz Kartı) (veya kontrolör) olarak bilinir.</a:t>
            </a:r>
          </a:p>
          <a:p>
            <a:pPr marL="342900" indent="-342900" algn="l" rtl="0">
              <a:buFont typeface="Arial" panose="020B0604020202020204" pitchFamily="34" charset="0"/>
              <a:buChar char="•"/>
            </a:pPr>
            <a:r>
              <a:rPr lang="tr" sz="2400" b="0" i="0" u="none" baseline="0" dirty="0">
                <a:solidFill>
                  <a:schemeClr val="bg1"/>
                </a:solidFill>
              </a:rPr>
              <a:t>Özgün bir kimliği (MAC (Ortam Erişim Kontrolü) adresi) vardır.</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GPU</a:t>
            </a:r>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Sabit Disk(ler)</a:t>
            </a:r>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Ağ Kartı</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180781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1"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Oturum içeriği</a:t>
            </a:r>
            <a:endParaRPr lang="tr" sz="4000" dirty="0">
              <a:solidFill>
                <a:schemeClr val="bg1"/>
              </a:solidFill>
              <a:latin typeface="+mn-lt"/>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gn="l" rtl="0">
              <a:lnSpc>
                <a:spcPct val="150000"/>
              </a:lnSpc>
              <a:buFont typeface="+mj-lt"/>
              <a:buAutoNum type="arabicPeriod"/>
            </a:pPr>
            <a:r>
              <a:rPr lang="tr" b="0" i="0" u="none" baseline="0" dirty="0">
                <a:ea typeface="Verdana" panose="020B0604030504040204" pitchFamily="34" charset="0"/>
              </a:rPr>
              <a:t>Bilgisayar parçaları ve işlevleri</a:t>
            </a:r>
          </a:p>
          <a:p>
            <a:pPr marL="514350" indent="-514350" algn="l" rtl="0">
              <a:lnSpc>
                <a:spcPct val="150000"/>
              </a:lnSpc>
              <a:buFont typeface="+mj-lt"/>
              <a:buAutoNum type="arabicPeriod"/>
            </a:pPr>
            <a:r>
              <a:rPr lang="tr" b="0" i="0" u="none" baseline="0" dirty="0">
                <a:ea typeface="Verdana" panose="020B0604030504040204" pitchFamily="34" charset="0"/>
              </a:rPr>
              <a:t>İnternet ekipmanları ve nasıl ortaya çıktıkları</a:t>
            </a:r>
          </a:p>
          <a:p>
            <a:pPr marL="514350" indent="-514350" algn="l" rtl="0">
              <a:lnSpc>
                <a:spcPct val="150000"/>
              </a:lnSpc>
              <a:buFont typeface="+mj-lt"/>
              <a:buAutoNum type="arabicPeriod"/>
            </a:pPr>
            <a:r>
              <a:rPr lang="tr" b="0" i="0" u="none" baseline="0" dirty="0">
                <a:ea typeface="Verdana" panose="020B0604030504040204" pitchFamily="34" charset="0"/>
              </a:rPr>
              <a:t>İnternete bağlanmak</a:t>
            </a:r>
          </a:p>
          <a:p>
            <a:pPr marL="514350" indent="-514350" algn="l" rtl="0">
              <a:lnSpc>
                <a:spcPct val="150000"/>
              </a:lnSpc>
              <a:buFont typeface="+mj-lt"/>
              <a:buAutoNum type="arabicPeriod"/>
            </a:pPr>
            <a:r>
              <a:rPr lang="tr" b="0" i="0" u="none" baseline="0" dirty="0">
                <a:ea typeface="Verdana" panose="020B0604030504040204" pitchFamily="34" charset="0"/>
              </a:rPr>
              <a:t>İnternet hizmetleri ve uygulamaları</a:t>
            </a:r>
          </a:p>
          <a:p>
            <a:pPr marL="514350" indent="-514350" algn="l" rtl="0">
              <a:lnSpc>
                <a:spcPct val="150000"/>
              </a:lnSpc>
              <a:buFont typeface="+mj-lt"/>
              <a:buAutoNum type="arabicPeriod"/>
            </a:pPr>
            <a:r>
              <a:rPr lang="tr" b="0" i="0" u="none" baseline="0" dirty="0">
                <a:ea typeface="Verdana" panose="020B0604030504040204" pitchFamily="34" charset="0"/>
              </a:rPr>
              <a:t>Derin ağ, anonimlik ve Karanlık Ağ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Amazon.com: Wireless Keyboard and Mouse Combo, WisFox 2.4G Full ...">
            <a:extLst>
              <a:ext uri="{FF2B5EF4-FFF2-40B4-BE49-F238E27FC236}">
                <a16:creationId xmlns:a16="http://schemas.microsoft.com/office/drawing/2014/main" id="{9DC67583-A5B9-4D26-BBA7-6815BCAAF2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5444" y="4908741"/>
            <a:ext cx="2663026" cy="134723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Different Type and Versions of USB Ports That You Must Know About">
            <a:extLst>
              <a:ext uri="{FF2B5EF4-FFF2-40B4-BE49-F238E27FC236}">
                <a16:creationId xmlns:a16="http://schemas.microsoft.com/office/drawing/2014/main" id="{4BD3F5F2-DF11-4709-A071-7802D5E2224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744" t="51530" b="3908"/>
          <a:stretch/>
        </p:blipFill>
        <p:spPr bwMode="auto">
          <a:xfrm>
            <a:off x="6167331" y="3606745"/>
            <a:ext cx="2828834" cy="107021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6097" y="206564"/>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PCI/PCI Ekspres/USB</a:t>
            </a:r>
            <a:endParaRPr lang="tr" sz="4000" dirty="0">
              <a:solidFill>
                <a:schemeClr val="bg1"/>
              </a:solidFill>
              <a:latin typeface="+mn-lt"/>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7170" name="Picture 2" descr="Explaining PCIe Slots - YouTube">
            <a:extLst>
              <a:ext uri="{FF2B5EF4-FFF2-40B4-BE49-F238E27FC236}">
                <a16:creationId xmlns:a16="http://schemas.microsoft.com/office/drawing/2014/main" id="{FFFEFE15-B956-45F1-A421-55A5436D22F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82540" y="1660036"/>
            <a:ext cx="2828833" cy="159121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GPU</a:t>
            </a:r>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1" name="TextBox 30">
            <a:extLst>
              <a:ext uri="{FF2B5EF4-FFF2-40B4-BE49-F238E27FC236}">
                <a16:creationId xmlns:a16="http://schemas.microsoft.com/office/drawing/2014/main" id="{CFE37768-C777-4E9B-9725-5B74C864C2B4}"/>
              </a:ext>
            </a:extLst>
          </p:cNvPr>
          <p:cNvSpPr txBox="1"/>
          <p:nvPr/>
        </p:nvSpPr>
        <p:spPr>
          <a:xfrm>
            <a:off x="5945595" y="2694704"/>
            <a:ext cx="3102714" cy="3046988"/>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dirty="0">
                <a:solidFill>
                  <a:schemeClr val="bg1"/>
                </a:solidFill>
                <a:latin typeface="+mj-lt"/>
              </a:rPr>
              <a:t>Sistemin genişletilmesine ve yükseltilmesine olanak tanır.</a:t>
            </a:r>
          </a:p>
          <a:p>
            <a:pPr marL="342900" indent="-342900" algn="l" rtl="0">
              <a:buFont typeface="Arial" panose="020B0604020202020204" pitchFamily="34" charset="0"/>
              <a:buChar char="•"/>
            </a:pPr>
            <a:r>
              <a:rPr lang="tr" sz="2400" b="0" i="0" u="none" baseline="0" dirty="0">
                <a:solidFill>
                  <a:schemeClr val="bg1"/>
                </a:solidFill>
                <a:latin typeface="+mj-lt"/>
              </a:rPr>
              <a:t>Depolama veya girdi cihazları gibi bileşenlerin eklenmesini sağlar.</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Sabit Disk(ler)</a:t>
            </a:r>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Ağ Kartı</a:t>
            </a:r>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PCI</a:t>
            </a:r>
          </a:p>
          <a:p>
            <a:pPr algn="ctr" rtl="0"/>
            <a:r>
              <a:rPr lang="tr" b="0" i="0" u="none" baseline="0">
                <a:solidFill>
                  <a:schemeClr val="tx1"/>
                </a:solidFill>
              </a:rPr>
              <a:t>USB</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9730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Ses/görüntü/depolama</a:t>
            </a:r>
            <a:endParaRPr lang="tr" sz="4000" dirty="0">
              <a:solidFill>
                <a:schemeClr val="bg1"/>
              </a:solidFill>
              <a:latin typeface="+mn-lt"/>
              <a:cs typeface="Verdana" charset="0"/>
            </a:endParaRPr>
          </a:p>
        </p:txBody>
      </p:sp>
      <p:pic>
        <p:nvPicPr>
          <p:cNvPr id="8194" name="Picture 2" descr="Computer Audio and Sound Card Tutorial">
            <a:extLst>
              <a:ext uri="{FF2B5EF4-FFF2-40B4-BE49-F238E27FC236}">
                <a16:creationId xmlns:a16="http://schemas.microsoft.com/office/drawing/2014/main" id="{82106D0D-7B9D-4DC8-B347-0B00038B36A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8196" name="Picture 4" descr="Cable hdmi cerca del puerto hdmi de la moderna computadora ...">
            <a:extLst>
              <a:ext uri="{FF2B5EF4-FFF2-40B4-BE49-F238E27FC236}">
                <a16:creationId xmlns:a16="http://schemas.microsoft.com/office/drawing/2014/main" id="{C8444860-D1D8-4CE0-8CC6-1498BFAF56C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231" t="6456" r="9742" b="26077"/>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600" b="0" i="0" u="none" baseline="0"/>
              <a:t>PSU</a:t>
            </a:r>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RAM</a:t>
            </a:r>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GPU</a:t>
            </a:r>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1" name="TextBox 30">
            <a:extLst>
              <a:ext uri="{FF2B5EF4-FFF2-40B4-BE49-F238E27FC236}">
                <a16:creationId xmlns:a16="http://schemas.microsoft.com/office/drawing/2014/main" id="{CFE37768-C777-4E9B-9725-5B74C864C2B4}"/>
              </a:ext>
            </a:extLst>
          </p:cNvPr>
          <p:cNvSpPr txBox="1"/>
          <p:nvPr/>
        </p:nvSpPr>
        <p:spPr>
          <a:xfrm>
            <a:off x="6202407" y="2935860"/>
            <a:ext cx="2902705" cy="1569660"/>
          </a:xfrm>
          <a:prstGeom prst="rect">
            <a:avLst/>
          </a:prstGeom>
          <a:solidFill>
            <a:srgbClr val="F08A34"/>
          </a:solidFill>
        </p:spPr>
        <p:txBody>
          <a:bodyPr wrap="square" rtlCol="0">
            <a:spAutoFit/>
          </a:bodyPr>
          <a:lstStyle/>
          <a:p>
            <a:pPr marL="342900" indent="-342900" algn="l" rtl="0">
              <a:buFont typeface="Arial" panose="020B0604020202020204" pitchFamily="34" charset="0"/>
              <a:buChar char="•"/>
            </a:pPr>
            <a:r>
              <a:rPr lang="tr" sz="2400" b="0" i="0" u="none" baseline="0">
                <a:solidFill>
                  <a:schemeClr val="bg1"/>
                </a:solidFill>
                <a:latin typeface="+mj-lt"/>
              </a:rPr>
              <a:t>Sisteme giriş ve sistemden çıkış sağlar.</a:t>
            </a:r>
          </a:p>
          <a:p>
            <a:pPr marL="342900" indent="-342900" algn="l" rtl="0">
              <a:buFont typeface="Arial" panose="020B0604020202020204" pitchFamily="34" charset="0"/>
              <a:buChar char="•"/>
            </a:pPr>
            <a:r>
              <a:rPr lang="tr" sz="2400" b="0" i="0" u="none" baseline="0">
                <a:solidFill>
                  <a:schemeClr val="bg1"/>
                </a:solidFill>
                <a:latin typeface="+mj-lt"/>
              </a:rPr>
              <a:t>Eklenen kaldırılabilir depolama</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pic>
        <p:nvPicPr>
          <p:cNvPr id="8200" name="Picture 8" descr="Grabadora Dvd Externa Gembird Usb | Las mejores ofertas de Carrefour">
            <a:extLst>
              <a:ext uri="{FF2B5EF4-FFF2-40B4-BE49-F238E27FC236}">
                <a16:creationId xmlns:a16="http://schemas.microsoft.com/office/drawing/2014/main" id="{D2DFBF17-EB0B-45C3-A755-4EB349D17565}"/>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6904" b="28877"/>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pic>
        <p:nvPicPr>
          <p:cNvPr id="8198" name="Picture 6" descr="The Best Micro SD Cards For Your Phone &amp; Tablet - TigerMobiles.com">
            <a:extLst>
              <a:ext uri="{FF2B5EF4-FFF2-40B4-BE49-F238E27FC236}">
                <a16:creationId xmlns:a16="http://schemas.microsoft.com/office/drawing/2014/main" id="{E88546D1-CE25-4E08-ADF1-2DFDBD605361}"/>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3546" t="23375" b="16402"/>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t>Sabit Disk(ler)</a:t>
            </a:r>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Ağ Kartı</a:t>
            </a:r>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b="0" i="0" u="none" baseline="0">
                <a:solidFill>
                  <a:schemeClr val="tx1"/>
                </a:solidFill>
              </a:rPr>
              <a:t>PCI</a:t>
            </a:r>
          </a:p>
          <a:p>
            <a:pPr algn="ctr" rtl="0"/>
            <a:r>
              <a:rPr lang="tr" b="0" i="0" u="none" baseline="0">
                <a:solidFill>
                  <a:schemeClr val="tx1"/>
                </a:solidFill>
              </a:rPr>
              <a:t>USB</a:t>
            </a:r>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sz="1650" b="0" i="0" u="none" baseline="0" dirty="0">
                <a:solidFill>
                  <a:schemeClr val="tx1"/>
                </a:solidFill>
              </a:rPr>
              <a:t>Ses</a:t>
            </a:r>
          </a:p>
          <a:p>
            <a:pPr algn="ctr" rtl="0"/>
            <a:r>
              <a:rPr lang="tr" sz="1650" b="0" i="0" u="none" baseline="0" dirty="0">
                <a:solidFill>
                  <a:schemeClr val="tx1"/>
                </a:solidFill>
              </a:rPr>
              <a:t>Görüntü</a:t>
            </a:r>
          </a:p>
          <a:p>
            <a:pPr algn="ctr" rtl="0"/>
            <a:r>
              <a:rPr lang="tr" sz="1650" b="0" i="0" u="none" baseline="0" dirty="0">
                <a:solidFill>
                  <a:schemeClr val="tx1"/>
                </a:solidFill>
              </a:rPr>
              <a:t>Depolama</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Bilgisayar sistemleri</a:t>
            </a:r>
            <a:endParaRPr lang="tr" sz="4000" dirty="0">
              <a:solidFill>
                <a:schemeClr val="bg1"/>
              </a:solidFill>
              <a:latin typeface="+mn-lt"/>
              <a:cs typeface="Verdana" charset="0"/>
            </a:endParaRPr>
          </a:p>
        </p:txBody>
      </p:sp>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spTree>
    <p:extLst>
      <p:ext uri="{BB962C8B-B14F-4D97-AF65-F5344CB8AC3E}">
        <p14:creationId xmlns:p14="http://schemas.microsoft.com/office/powerpoint/2010/main" val="30409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Cihazlardaki delil kaynakları</a:t>
            </a:r>
            <a:endParaRPr lang="tr" sz="2000" dirty="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Diskler</a:t>
            </a:r>
          </a:p>
        </p:txBody>
      </p:sp>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Kaldırılabilir depolama alanı</a:t>
            </a: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5"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Bellek</a:t>
            </a:r>
          </a:p>
        </p:txBody>
      </p:sp>
    </p:spTree>
    <p:extLst>
      <p:ext uri="{BB962C8B-B14F-4D97-AF65-F5344CB8AC3E}">
        <p14:creationId xmlns:p14="http://schemas.microsoft.com/office/powerpoint/2010/main" val="4027469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Diskler </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normAutofit lnSpcReduction="10000"/>
          </a:bodyPr>
          <a:lstStyle/>
          <a:p>
            <a:pPr algn="l" rtl="0"/>
            <a:r>
              <a:rPr lang="tr" b="0" i="0" u="none" baseline="0" dirty="0"/>
              <a:t>Normalde bir tanedir ancak birden çok olabilir (sunucular, CCTV vb.)</a:t>
            </a:r>
          </a:p>
          <a:p>
            <a:pPr lvl="1" algn="l" rtl="0"/>
            <a:r>
              <a:rPr lang="tr" b="0" i="0" u="none" baseline="0" dirty="0"/>
              <a:t>Dönen diskler veya katı hal diskleri</a:t>
            </a:r>
          </a:p>
          <a:p>
            <a:pPr lvl="1" algn="l" rtl="0"/>
            <a:endParaRPr lang="tr" dirty="0"/>
          </a:p>
          <a:p>
            <a:pPr algn="l" rtl="0"/>
            <a:r>
              <a:rPr lang="tr" b="0" i="0" u="none" baseline="0" dirty="0"/>
              <a:t>Bazı modern cihazların kaldırılabilir olmayan depolama alanı vardır.</a:t>
            </a:r>
          </a:p>
          <a:p>
            <a:pPr lvl="1" algn="l" rtl="0"/>
            <a:r>
              <a:rPr lang="tr" b="0" i="0" u="none" baseline="0" dirty="0"/>
              <a:t>Bu, soruşturmayı yürüten kişilere ekstra zorluk çıkarabilir.</a:t>
            </a:r>
          </a:p>
          <a:p>
            <a:pPr lvl="1" algn="l" rtl="0"/>
            <a:endParaRPr lang="tr" dirty="0"/>
          </a:p>
          <a:p>
            <a:pPr algn="l" rtl="0"/>
            <a:r>
              <a:rPr lang="tr" b="0" i="0" u="none" baseline="0" dirty="0"/>
              <a:t>IDE, SATA, mSATA, M.2 ve U.2 formatları</a:t>
            </a: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cstate="print"/>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cstate="print"/>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Kaldırılabilir depolama alanı </a:t>
            </a:r>
            <a:endParaRPr lang="tr" sz="4000" dirty="0">
              <a:solidFill>
                <a:schemeClr val="bg1"/>
              </a:solidFill>
              <a:latin typeface="+mn-lt"/>
              <a:cs typeface="Verdana" charset="0"/>
            </a:endParaRP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cstate="print"/>
          <a:stretch>
            <a:fillRect/>
          </a:stretch>
        </p:blipFill>
        <p:spPr>
          <a:xfrm>
            <a:off x="5148064" y="1270001"/>
            <a:ext cx="3722256" cy="1346987"/>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pPr algn="l" rtl="0"/>
            <a:r>
              <a:rPr lang="tr" b="0" i="0" u="none" baseline="0" dirty="0"/>
              <a:t>CD/DVD teknolojisi hala mevcuttur, ancak kullanımı azalmaktadır.</a:t>
            </a:r>
          </a:p>
          <a:p>
            <a:endParaRPr lang="tr" dirty="0"/>
          </a:p>
          <a:p>
            <a:pPr algn="l" rtl="0"/>
            <a:r>
              <a:rPr lang="tr" b="0" i="0" u="none" baseline="0" dirty="0"/>
              <a:t>USB cihazlar</a:t>
            </a:r>
          </a:p>
          <a:p>
            <a:pPr lvl="1" algn="l" rtl="0"/>
            <a:r>
              <a:rPr lang="tr" b="0" i="0" u="none" baseline="0" dirty="0"/>
              <a:t>Harici sabit diskler</a:t>
            </a:r>
          </a:p>
          <a:p>
            <a:pPr lvl="1" algn="l" rtl="0"/>
            <a:r>
              <a:rPr lang="tr" b="0" i="0" u="none" baseline="0" dirty="0"/>
              <a:t>Flaş sürücüler</a:t>
            </a:r>
          </a:p>
          <a:p>
            <a:endParaRPr lang="tr" dirty="0"/>
          </a:p>
          <a:p>
            <a:pPr algn="l" rtl="0"/>
            <a:r>
              <a:rPr lang="tr" b="0" i="0" u="none" baseline="0" dirty="0"/>
              <a:t>SD ve MikroSD medya kartları</a:t>
            </a:r>
          </a:p>
          <a:p>
            <a:pPr lvl="1" algn="l" rtl="0"/>
            <a:r>
              <a:rPr lang="tr" b="0" i="0" u="none" baseline="0" dirty="0"/>
              <a:t>Kamera ve telefonlarda</a:t>
            </a:r>
          </a:p>
        </p:txBody>
      </p:sp>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6" cstate="print"/>
          <a:stretch>
            <a:fillRect/>
          </a:stretch>
        </p:blipFill>
        <p:spPr>
          <a:xfrm>
            <a:off x="7706618" y="3281416"/>
            <a:ext cx="1185862" cy="976312"/>
          </a:xfrm>
          <a:prstGeom prst="rect">
            <a:avLst/>
          </a:prstGeom>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cstate="print"/>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600" b="0" i="0" u="none" baseline="0" dirty="0">
                <a:solidFill>
                  <a:schemeClr val="bg1"/>
                </a:solidFill>
                <a:latin typeface="+mn-lt"/>
                <a:cs typeface="Verdana" charset="0"/>
              </a:rPr>
              <a:t>Bilgi işlem cihazları/bilgisayar sistemleri</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cstate="print"/>
          <a:stretch>
            <a:fillRect/>
          </a:stretch>
        </p:blipFill>
        <p:spPr>
          <a:xfrm>
            <a:off x="11203" y="1089985"/>
            <a:ext cx="7801157" cy="3745000"/>
          </a:xfrm>
          <a:prstGeom prst="rect">
            <a:avLst/>
          </a:prstGeom>
        </p:spPr>
      </p:pic>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4" cstate="print"/>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a:latin typeface="Tahoma" pitchFamily="34" charset="0"/>
              </a:rPr>
              <a:t>Sanal Gerçeklik Gözlükleri</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5" cstate="print"/>
          <a:stretch>
            <a:fillRect/>
          </a:stretch>
        </p:blipFill>
        <p:spPr>
          <a:xfrm>
            <a:off x="7020272" y="4875202"/>
            <a:ext cx="1875462" cy="1072051"/>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6" cstate="print"/>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7" cstate="print"/>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8"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lgn="l" rtl="0">
              <a:spcBef>
                <a:spcPct val="50000"/>
              </a:spcBef>
            </a:pPr>
            <a:r>
              <a:rPr lang="tr" sz="1200" b="0" i="0" u="none" baseline="0">
                <a:latin typeface="Tahoma" pitchFamily="34" charset="0"/>
              </a:rPr>
              <a:t>Dijital Kameralar</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tr"/>
            </a:defPPr>
            <a:lvl1pPr>
              <a:spcBef>
                <a:spcPct val="50000"/>
              </a:spcBef>
              <a:defRPr sz="1000">
                <a:latin typeface="Tahoma" pitchFamily="34" charset="0"/>
              </a:defRPr>
            </a:lvl1pPr>
          </a:lstStyle>
          <a:p>
            <a:pPr algn="l" rtl="0"/>
            <a:r>
              <a:rPr lang="tr" sz="1200" b="0" i="0" u="none" baseline="0"/>
              <a:t>GPS</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dirty="0">
                <a:latin typeface="Tahoma" pitchFamily="34" charset="0"/>
              </a:rPr>
              <a:t>İnsansız hava araçları</a:t>
            </a:r>
          </a:p>
        </p:txBody>
      </p:sp>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rtl="0">
              <a:spcBef>
                <a:spcPct val="50000"/>
              </a:spcBef>
            </a:pPr>
            <a:r>
              <a:rPr lang="tr" sz="1200" b="0" i="0" u="none" baseline="0" dirty="0">
                <a:latin typeface="Tahoma" pitchFamily="34" charset="0"/>
              </a:rPr>
              <a:t>Vücuda takılabilir/giyilebilir cihazlar</a:t>
            </a:r>
          </a:p>
        </p:txBody>
      </p:sp>
      <p:sp useBgFill="1">
        <p:nvSpPr>
          <p:cNvPr id="2" name="Metin kutusu 1"/>
          <p:cNvSpPr txBox="1"/>
          <p:nvPr/>
        </p:nvSpPr>
        <p:spPr>
          <a:xfrm>
            <a:off x="2598821" y="2647416"/>
            <a:ext cx="926432" cy="307777"/>
          </a:xfrm>
          <a:prstGeom prst="rect">
            <a:avLst/>
          </a:prstGeom>
        </p:spPr>
        <p:txBody>
          <a:bodyPr wrap="square" rtlCol="0">
            <a:spAutoFit/>
          </a:bodyPr>
          <a:lstStyle/>
          <a:p>
            <a:r>
              <a:rPr lang="tr-TR" sz="1400" dirty="0"/>
              <a:t>Tarayıcı</a:t>
            </a:r>
          </a:p>
        </p:txBody>
      </p:sp>
      <p:sp useBgFill="1">
        <p:nvSpPr>
          <p:cNvPr id="3" name="Metin kutusu 2"/>
          <p:cNvSpPr txBox="1"/>
          <p:nvPr/>
        </p:nvSpPr>
        <p:spPr>
          <a:xfrm>
            <a:off x="11203" y="3116179"/>
            <a:ext cx="1166721" cy="523220"/>
          </a:xfrm>
          <a:prstGeom prst="rect">
            <a:avLst/>
          </a:prstGeom>
        </p:spPr>
        <p:txBody>
          <a:bodyPr wrap="square" rtlCol="0">
            <a:spAutoFit/>
          </a:bodyPr>
          <a:lstStyle/>
          <a:p>
            <a:r>
              <a:rPr lang="tr-TR" sz="1400" dirty="0"/>
              <a:t>Faks Makinesi</a:t>
            </a:r>
          </a:p>
        </p:txBody>
      </p:sp>
      <p:sp useBgFill="1">
        <p:nvSpPr>
          <p:cNvPr id="4" name="Metin kutusu 3"/>
          <p:cNvSpPr txBox="1"/>
          <p:nvPr/>
        </p:nvSpPr>
        <p:spPr>
          <a:xfrm>
            <a:off x="594563" y="4403558"/>
            <a:ext cx="2124574" cy="369332"/>
          </a:xfrm>
          <a:prstGeom prst="rect">
            <a:avLst/>
          </a:prstGeom>
        </p:spPr>
        <p:txBody>
          <a:bodyPr wrap="square" rtlCol="0">
            <a:spAutoFit/>
          </a:bodyPr>
          <a:lstStyle/>
          <a:p>
            <a:r>
              <a:rPr lang="tr-TR" dirty="0"/>
              <a:t>         </a:t>
            </a:r>
            <a:r>
              <a:rPr lang="tr-TR" sz="1500" dirty="0"/>
              <a:t>Kart Okuyucu</a:t>
            </a:r>
          </a:p>
        </p:txBody>
      </p:sp>
      <p:sp useBgFill="1">
        <p:nvSpPr>
          <p:cNvPr id="5" name="Metin kutusu 4"/>
          <p:cNvSpPr txBox="1"/>
          <p:nvPr/>
        </p:nvSpPr>
        <p:spPr>
          <a:xfrm>
            <a:off x="3801979" y="4403558"/>
            <a:ext cx="1720516" cy="369332"/>
          </a:xfrm>
          <a:prstGeom prst="rect">
            <a:avLst/>
          </a:prstGeom>
        </p:spPr>
        <p:txBody>
          <a:bodyPr wrap="square" rtlCol="0">
            <a:spAutoFit/>
          </a:bodyPr>
          <a:lstStyle/>
          <a:p>
            <a:r>
              <a:rPr lang="tr-TR" dirty="0"/>
              <a:t>Telesekreter</a:t>
            </a:r>
          </a:p>
        </p:txBody>
      </p:sp>
      <p:sp useBgFill="1">
        <p:nvSpPr>
          <p:cNvPr id="6" name="Metin kutusu 5"/>
          <p:cNvSpPr txBox="1"/>
          <p:nvPr/>
        </p:nvSpPr>
        <p:spPr>
          <a:xfrm>
            <a:off x="6256421" y="3826042"/>
            <a:ext cx="1209798" cy="323165"/>
          </a:xfrm>
          <a:prstGeom prst="rect">
            <a:avLst/>
          </a:prstGeom>
        </p:spPr>
        <p:txBody>
          <a:bodyPr wrap="square" rtlCol="0">
            <a:spAutoFit/>
          </a:bodyPr>
          <a:lstStyle/>
          <a:p>
            <a:r>
              <a:rPr lang="tr-TR" sz="1500" dirty="0"/>
              <a:t>Etiket Yazıcı</a:t>
            </a:r>
          </a:p>
        </p:txBody>
      </p:sp>
      <p:sp useBgFill="1">
        <p:nvSpPr>
          <p:cNvPr id="7" name="Metin kutusu 6"/>
          <p:cNvSpPr txBox="1"/>
          <p:nvPr/>
        </p:nvSpPr>
        <p:spPr>
          <a:xfrm>
            <a:off x="4662237" y="3116179"/>
            <a:ext cx="956510" cy="323165"/>
          </a:xfrm>
          <a:prstGeom prst="rect">
            <a:avLst/>
          </a:prstGeom>
        </p:spPr>
        <p:txBody>
          <a:bodyPr wrap="square" rtlCol="0">
            <a:spAutoFit/>
          </a:bodyPr>
          <a:lstStyle/>
          <a:p>
            <a:r>
              <a:rPr lang="tr-TR" sz="1500" dirty="0"/>
              <a:t>Yazıcı</a:t>
            </a:r>
          </a:p>
        </p:txBody>
      </p:sp>
    </p:spTree>
    <p:extLst>
      <p:ext uri="{BB962C8B-B14F-4D97-AF65-F5344CB8AC3E}">
        <p14:creationId xmlns:p14="http://schemas.microsoft.com/office/powerpoint/2010/main" val="688147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Bilgisayar sistemleri</a:t>
            </a:r>
            <a:endParaRPr lang="tr" sz="4000" dirty="0">
              <a:solidFill>
                <a:schemeClr val="bg1"/>
              </a:solidFill>
              <a:latin typeface="+mn-lt"/>
              <a:cs typeface="Verdana" charset="0"/>
            </a:endParaRPr>
          </a:p>
        </p:txBody>
      </p:sp>
      <p:pic>
        <p:nvPicPr>
          <p:cNvPr id="24" name="Bild 3">
            <a:extLst>
              <a:ext uri="{FF2B5EF4-FFF2-40B4-BE49-F238E27FC236}">
                <a16:creationId xmlns:a16="http://schemas.microsoft.com/office/drawing/2014/main" id="{67BDD526-2B88-43EE-AECC-24837441788B}"/>
              </a:ext>
            </a:extLst>
          </p:cNvPr>
          <p:cNvPicPr>
            <a:picLocks noChangeAspect="1"/>
          </p:cNvPicPr>
          <p:nvPr/>
        </p:nvPicPr>
        <p:blipFill>
          <a:blip r:embed="rId3" cstate="print"/>
          <a:stretch>
            <a:fillRect/>
          </a:stretch>
        </p:blipFill>
        <p:spPr>
          <a:xfrm>
            <a:off x="0" y="1265191"/>
            <a:ext cx="9144000" cy="5116137"/>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spTree>
    <p:extLst>
      <p:ext uri="{BB962C8B-B14F-4D97-AF65-F5344CB8AC3E}">
        <p14:creationId xmlns:p14="http://schemas.microsoft.com/office/powerpoint/2010/main" val="1193386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Bilgisayar sistemleri</a:t>
            </a:r>
            <a:endParaRPr lang="tr" sz="4000" dirty="0">
              <a:solidFill>
                <a:schemeClr val="bg1"/>
              </a:solidFill>
              <a:latin typeface="+mn-lt"/>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cstate="print"/>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cstate="print"/>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Frankie bir bilgisayar sistemi.</a:t>
            </a: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cstate="print"/>
          <a:stretch>
            <a:fillRect/>
          </a:stretch>
        </p:blipFill>
        <p:spPr>
          <a:xfrm>
            <a:off x="2843809" y="5106159"/>
            <a:ext cx="1728192" cy="1359888"/>
          </a:xfrm>
          <a:prstGeom prst="rect">
            <a:avLst/>
          </a:prstGeom>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 depolayan bir telematik birim</a:t>
            </a:r>
          </a:p>
        </p:txBody>
      </p:sp>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eMMC bellek çipi</a:t>
            </a: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Mini bilgisayarlar</a:t>
            </a:r>
            <a:endParaRPr lang="tr" sz="4000" dirty="0">
              <a:solidFill>
                <a:schemeClr val="bg1"/>
              </a:solidFill>
              <a:latin typeface="+mn-lt"/>
              <a:cs typeface="Verdana" charset="0"/>
            </a:endParaRPr>
          </a:p>
        </p:txBody>
      </p:sp>
      <p:pic>
        <p:nvPicPr>
          <p:cNvPr id="8" name="Bild 5">
            <a:extLst>
              <a:ext uri="{FF2B5EF4-FFF2-40B4-BE49-F238E27FC236}">
                <a16:creationId xmlns:a16="http://schemas.microsoft.com/office/drawing/2014/main" id="{8604CB84-DDB6-490A-9002-9084CCEB788E}"/>
              </a:ext>
            </a:extLst>
          </p:cNvPr>
          <p:cNvPicPr>
            <a:picLocks noChangeAspect="1"/>
          </p:cNvPicPr>
          <p:nvPr/>
        </p:nvPicPr>
        <p:blipFill>
          <a:blip r:embed="rId3" cstate="print"/>
          <a:stretch>
            <a:fillRect/>
          </a:stretch>
        </p:blipFill>
        <p:spPr>
          <a:xfrm>
            <a:off x="5205134" y="1405430"/>
            <a:ext cx="3471322" cy="2315669"/>
          </a:xfrm>
          <a:prstGeom prst="rect">
            <a:avLst/>
          </a:prstGeom>
        </p:spPr>
      </p:pic>
      <p:pic>
        <p:nvPicPr>
          <p:cNvPr id="7" name="Bild 4">
            <a:extLst>
              <a:ext uri="{FF2B5EF4-FFF2-40B4-BE49-F238E27FC236}">
                <a16:creationId xmlns:a16="http://schemas.microsoft.com/office/drawing/2014/main" id="{351DB864-257F-4766-9130-EB010EF9B79C}"/>
              </a:ext>
            </a:extLst>
          </p:cNvPr>
          <p:cNvPicPr>
            <a:picLocks noChangeAspect="1"/>
          </p:cNvPicPr>
          <p:nvPr/>
        </p:nvPicPr>
        <p:blipFill>
          <a:blip r:embed="rId4" cstate="print"/>
          <a:stretch>
            <a:fillRect/>
          </a:stretch>
        </p:blipFill>
        <p:spPr>
          <a:xfrm>
            <a:off x="467544" y="1405431"/>
            <a:ext cx="4125124" cy="2315670"/>
          </a:xfrm>
          <a:prstGeom prst="rect">
            <a:avLst/>
          </a:prstGeom>
        </p:spPr>
      </p:pic>
      <p:pic>
        <p:nvPicPr>
          <p:cNvPr id="13" name="Bild 6">
            <a:extLst>
              <a:ext uri="{FF2B5EF4-FFF2-40B4-BE49-F238E27FC236}">
                <a16:creationId xmlns:a16="http://schemas.microsoft.com/office/drawing/2014/main" id="{50FCED3C-E08B-45FB-95F6-25C6B4048FEE}"/>
              </a:ext>
            </a:extLst>
          </p:cNvPr>
          <p:cNvPicPr>
            <a:picLocks noChangeAspect="1"/>
          </p:cNvPicPr>
          <p:nvPr/>
        </p:nvPicPr>
        <p:blipFill>
          <a:blip r:embed="rId5" cstate="print"/>
          <a:stretch>
            <a:fillRect/>
          </a:stretch>
        </p:blipFill>
        <p:spPr>
          <a:xfrm>
            <a:off x="1043608" y="4068066"/>
            <a:ext cx="3024336" cy="2242246"/>
          </a:xfrm>
          <a:prstGeom prst="rect">
            <a:avLst/>
          </a:prstGeom>
        </p:spPr>
      </p:pic>
      <p:pic>
        <p:nvPicPr>
          <p:cNvPr id="14" name="Bild 7">
            <a:extLst>
              <a:ext uri="{FF2B5EF4-FFF2-40B4-BE49-F238E27FC236}">
                <a16:creationId xmlns:a16="http://schemas.microsoft.com/office/drawing/2014/main" id="{36C7ABF2-BC8E-4CEB-8CE7-E11FF99597A3}"/>
              </a:ext>
            </a:extLst>
          </p:cNvPr>
          <p:cNvPicPr>
            <a:picLocks noChangeAspect="1"/>
          </p:cNvPicPr>
          <p:nvPr/>
        </p:nvPicPr>
        <p:blipFill>
          <a:blip r:embed="rId6" cstate="print"/>
          <a:stretch>
            <a:fillRect/>
          </a:stretch>
        </p:blipFill>
        <p:spPr>
          <a:xfrm>
            <a:off x="4780818" y="4169067"/>
            <a:ext cx="3515845" cy="2191745"/>
          </a:xfrm>
          <a:prstGeom prst="rect">
            <a:avLst/>
          </a:prstGeom>
        </p:spPr>
      </p:pic>
    </p:spTree>
    <p:extLst>
      <p:ext uri="{BB962C8B-B14F-4D97-AF65-F5344CB8AC3E}">
        <p14:creationId xmlns:p14="http://schemas.microsoft.com/office/powerpoint/2010/main" val="1557515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Oturumun amacı</a:t>
            </a:r>
            <a:endParaRPr lang="tr" sz="4000" dirty="0">
              <a:solidFill>
                <a:schemeClr val="bg1"/>
              </a:solidFill>
              <a:latin typeface="+mn-lt"/>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rtl="0">
              <a:buNone/>
            </a:pPr>
            <a:r>
              <a:rPr lang="tr" b="0" i="0" u="none" baseline="0" dirty="0"/>
              <a:t>Hakim ve Savcıların çalışmaları sırasında karşılaşacakları ve aşağıdaki kullanımlara sahip teknolojiler hakkında bilgi vermektir:</a:t>
            </a:r>
          </a:p>
          <a:p>
            <a:pPr algn="just" rtl="0"/>
            <a:r>
              <a:rPr lang="tr" b="0" i="0" u="none" baseline="0" dirty="0"/>
              <a:t>suçluların suç işlemek için kullandıkları ve </a:t>
            </a:r>
          </a:p>
          <a:p>
            <a:pPr algn="just" rtl="0"/>
            <a:r>
              <a:rPr lang="tr" b="0" i="0" u="none" baseline="0" dirty="0"/>
              <a:t>kolluk kuvvetlerinin işlenen suçları tespit etmek için kullandıkları.</a:t>
            </a:r>
          </a:p>
          <a:p>
            <a:pPr marL="0" indent="0" algn="just" rtl="0">
              <a:buNone/>
            </a:pPr>
            <a:endParaRPr lang="tr" dirty="0"/>
          </a:p>
          <a:p>
            <a:pPr marL="0" indent="0" algn="just" rtl="0">
              <a:buNone/>
            </a:pPr>
            <a:r>
              <a:rPr lang="tr" b="0" i="0" u="none" baseline="0" dirty="0"/>
              <a:t>Amaç, izleyicilerin görevlerinde daha etkin çalışabilmeleri için teknoloji hakkında yeterli bilgi sahibi olmalarını sağlamaktır.</a:t>
            </a:r>
            <a:endParaRPr lang="tr"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Yazılım </a:t>
            </a:r>
            <a:endParaRPr lang="tr" sz="4000" dirty="0">
              <a:solidFill>
                <a:schemeClr val="bg1"/>
              </a:solidFill>
              <a:latin typeface="+mn-lt"/>
              <a:cs typeface="Verdana" charset="0"/>
            </a:endParaRPr>
          </a:p>
        </p:txBody>
      </p:sp>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rtl="0"/>
            <a:r>
              <a:rPr lang="tr" sz="2400" b="0" i="0" u="none" baseline="0">
                <a:solidFill>
                  <a:schemeClr val="bg1"/>
                </a:solidFill>
                <a:latin typeface="+mj-lt"/>
              </a:rPr>
              <a:t>Temmuz 2020</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tr" dirty="0"/>
          </a:p>
          <a:p>
            <a:pPr algn="l" rtl="0"/>
            <a:r>
              <a:rPr lang="tr" b="0" i="0" u="none" baseline="0"/>
              <a:t>İşletim sistemi</a:t>
            </a:r>
          </a:p>
          <a:p>
            <a:pPr lvl="1" algn="l" rtl="0"/>
            <a:r>
              <a:rPr lang="tr" b="0" i="0" u="none" baseline="0"/>
              <a:t>Windows, Mac, Linux, iOS, Android</a:t>
            </a:r>
          </a:p>
          <a:p>
            <a:pPr lvl="1" algn="l" rtl="0"/>
            <a:r>
              <a:rPr lang="tr" b="0" i="0" u="none" baseline="0"/>
              <a:t>Donanımların yüklü yazılımlarla iletişim kurmasına olanak tanır.</a:t>
            </a:r>
          </a:p>
        </p:txBody>
      </p:sp>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4" cstate="print"/>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157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Yazılım </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tr" dirty="0"/>
          </a:p>
          <a:p>
            <a:pPr algn="l" rtl="0"/>
            <a:r>
              <a:rPr lang="tr" b="0" i="0" u="none" baseline="0" dirty="0"/>
              <a:t>Diğer yazılımlar</a:t>
            </a:r>
          </a:p>
          <a:p>
            <a:pPr lvl="1" algn="l" rtl="0"/>
            <a:r>
              <a:rPr lang="tr" b="0" i="0" u="none" baseline="0" dirty="0"/>
              <a:t>Verimlilik yazılımları – ofis paketleri</a:t>
            </a:r>
          </a:p>
          <a:p>
            <a:pPr lvl="1" algn="l" rtl="0"/>
            <a:endParaRPr lang="tr" dirty="0"/>
          </a:p>
          <a:p>
            <a:pPr lvl="1" algn="l" rtl="0"/>
            <a:r>
              <a:rPr lang="tr" b="0" i="0" u="none" baseline="0" dirty="0"/>
              <a:t>Okuyucu ve Görüntüleyici yazılımlar</a:t>
            </a:r>
          </a:p>
          <a:p>
            <a:pPr lvl="1" algn="l" rtl="0"/>
            <a:endParaRPr lang="tr" dirty="0"/>
          </a:p>
          <a:p>
            <a:pPr lvl="1" algn="l" rtl="0"/>
            <a:r>
              <a:rPr lang="tr" b="0" i="0" u="none" baseline="0" dirty="0"/>
              <a:t>Arşiv araçları</a:t>
            </a:r>
          </a:p>
          <a:p>
            <a:pPr lvl="1" algn="l" rtl="0"/>
            <a:endParaRPr lang="tr" dirty="0"/>
          </a:p>
          <a:p>
            <a:pPr lvl="1" algn="l" rtl="0"/>
            <a:r>
              <a:rPr lang="tr" b="0" i="0" u="none" baseline="0" dirty="0"/>
              <a:t>İnternet tarayıcıları</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cstate="print"/>
          <a:stretch>
            <a:fillRect/>
          </a:stretch>
        </p:blipFill>
        <p:spPr>
          <a:xfrm>
            <a:off x="4497296" y="1347496"/>
            <a:ext cx="4539200" cy="1433432"/>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5" cstate="print"/>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6" cstate="print"/>
          <a:stretch>
            <a:fillRect/>
          </a:stretch>
        </p:blipFill>
        <p:spPr>
          <a:xfrm>
            <a:off x="6372200" y="2990193"/>
            <a:ext cx="912118" cy="868684"/>
          </a:xfrm>
          <a:prstGeom prst="rect">
            <a:avLst/>
          </a:prstGeom>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Sanal makineler </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lgn="l" rtl="0">
              <a:buNone/>
            </a:pPr>
            <a:endParaRPr lang="tr" dirty="0"/>
          </a:p>
          <a:p>
            <a:pPr marL="0" indent="0" algn="l" rtl="0">
              <a:buNone/>
            </a:pPr>
            <a:r>
              <a:rPr lang="tr" b="0" i="0" u="none" baseline="0" dirty="0"/>
              <a:t>Sıklıkla karşılaşılabilir</a:t>
            </a:r>
          </a:p>
          <a:p>
            <a:pPr algn="l" rtl="0"/>
            <a:r>
              <a:rPr lang="tr" b="0" i="0" u="none" baseline="0" dirty="0"/>
              <a:t>Özellikle iş dünyasında ve suç olaylarında!</a:t>
            </a:r>
          </a:p>
          <a:p>
            <a:pPr algn="l" rtl="0"/>
            <a:r>
              <a:rPr lang="tr" b="0" i="0" u="none" baseline="0" dirty="0">
                <a:solidFill>
                  <a:srgbClr val="0070C0"/>
                </a:solidFill>
              </a:rPr>
              <a:t>'</a:t>
            </a:r>
            <a:r>
              <a:rPr lang="tr" b="1" i="0" u="none" baseline="0" dirty="0">
                <a:solidFill>
                  <a:srgbClr val="0070C0"/>
                </a:solidFill>
              </a:rPr>
              <a:t>Ana</a:t>
            </a:r>
            <a:r>
              <a:rPr lang="tr" b="0" i="0" u="none" baseline="0" dirty="0">
                <a:solidFill>
                  <a:srgbClr val="0070C0"/>
                </a:solidFill>
              </a:rPr>
              <a:t>'</a:t>
            </a:r>
            <a:r>
              <a:rPr lang="tr" b="0" i="0" u="none" baseline="0" dirty="0"/>
              <a:t> işletim sisteminizde </a:t>
            </a:r>
            <a:r>
              <a:rPr lang="tr" b="0" i="0" u="none" baseline="0" dirty="0">
                <a:solidFill>
                  <a:srgbClr val="0070C0"/>
                </a:solidFill>
              </a:rPr>
              <a:t>'</a:t>
            </a:r>
            <a:r>
              <a:rPr lang="tr" b="1" i="0" u="none" baseline="0" dirty="0">
                <a:solidFill>
                  <a:srgbClr val="0070C0"/>
                </a:solidFill>
              </a:rPr>
              <a:t>Konuk</a:t>
            </a:r>
            <a:r>
              <a:rPr lang="tr" b="0" i="0" u="none" baseline="0" dirty="0">
                <a:solidFill>
                  <a:srgbClr val="0070C0"/>
                </a:solidFill>
              </a:rPr>
              <a:t>'</a:t>
            </a:r>
            <a:r>
              <a:rPr lang="tr" b="0" i="0" u="none" baseline="0" dirty="0"/>
              <a:t> bir işletim sistemini çalıştırabilirler.</a:t>
            </a:r>
          </a:p>
        </p:txBody>
      </p:sp>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5" cstate="print"/>
          <a:stretch>
            <a:fillRect/>
          </a:stretch>
        </p:blipFill>
        <p:spPr>
          <a:xfrm>
            <a:off x="4384420" y="4432311"/>
            <a:ext cx="1896473" cy="1113147"/>
          </a:xfrm>
          <a:prstGeom prst="rect">
            <a:avLst/>
          </a:prstGeom>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cstate="print"/>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Sanal makineler </a:t>
            </a:r>
            <a:endParaRPr lang="tr" sz="4000" dirty="0">
              <a:solidFill>
                <a:schemeClr val="bg1"/>
              </a:solidFill>
              <a:latin typeface="+mn-lt"/>
              <a:cs typeface="Verdana" charset="0"/>
            </a:endParaRPr>
          </a:p>
        </p:txBody>
      </p:sp>
      <p:sp>
        <p:nvSpPr>
          <p:cNvPr id="15" name="Rectangle 14">
            <a:extLst>
              <a:ext uri="{FF2B5EF4-FFF2-40B4-BE49-F238E27FC236}">
                <a16:creationId xmlns:a16="http://schemas.microsoft.com/office/drawing/2014/main" id="{7DD63B0A-E49A-4D6B-A005-F789582672BB}"/>
              </a:ext>
            </a:extLst>
          </p:cNvPr>
          <p:cNvSpPr/>
          <p:nvPr/>
        </p:nvSpPr>
        <p:spPr bwMode="auto">
          <a:xfrm>
            <a:off x="326205" y="1268760"/>
            <a:ext cx="8350251" cy="5112568"/>
          </a:xfrm>
          <a:prstGeom prst="rect">
            <a:avLst/>
          </a:prstGeom>
          <a:noFill/>
          <a:ln w="38100"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4" name="Arrow: Down 33">
            <a:extLst>
              <a:ext uri="{FF2B5EF4-FFF2-40B4-BE49-F238E27FC236}">
                <a16:creationId xmlns:a16="http://schemas.microsoft.com/office/drawing/2014/main" id="{1EFEAEF4-0D96-40A1-9126-2AE3CDA8EAC3}"/>
              </a:ext>
            </a:extLst>
          </p:cNvPr>
          <p:cNvSpPr/>
          <p:nvPr/>
        </p:nvSpPr>
        <p:spPr bwMode="auto">
          <a:xfrm rot="6658891">
            <a:off x="4761295" y="1290747"/>
            <a:ext cx="244823" cy="3177835"/>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5" name="Arrow: Down 34">
            <a:extLst>
              <a:ext uri="{FF2B5EF4-FFF2-40B4-BE49-F238E27FC236}">
                <a16:creationId xmlns:a16="http://schemas.microsoft.com/office/drawing/2014/main" id="{4A410500-D76F-4E2F-A023-37D4095E07FD}"/>
              </a:ext>
            </a:extLst>
          </p:cNvPr>
          <p:cNvSpPr/>
          <p:nvPr/>
        </p:nvSpPr>
        <p:spPr bwMode="auto">
          <a:xfrm rot="7583083">
            <a:off x="5251519" y="1556280"/>
            <a:ext cx="234063" cy="455359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26" name="Rectangle: Rounded Corners 25">
            <a:extLst>
              <a:ext uri="{FF2B5EF4-FFF2-40B4-BE49-F238E27FC236}">
                <a16:creationId xmlns:a16="http://schemas.microsoft.com/office/drawing/2014/main" id="{755E5E82-3D1D-47DF-9F5E-9C93600165BC}"/>
              </a:ext>
            </a:extLst>
          </p:cNvPr>
          <p:cNvSpPr/>
          <p:nvPr/>
        </p:nvSpPr>
        <p:spPr bwMode="auto">
          <a:xfrm>
            <a:off x="611560" y="1556792"/>
            <a:ext cx="7860108" cy="2937360"/>
          </a:xfrm>
          <a:prstGeom prst="roundRect">
            <a:avLst/>
          </a:prstGeom>
          <a:solidFill>
            <a:schemeClr val="accent4">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37" name="Arrow: Down 36">
            <a:extLst>
              <a:ext uri="{FF2B5EF4-FFF2-40B4-BE49-F238E27FC236}">
                <a16:creationId xmlns:a16="http://schemas.microsoft.com/office/drawing/2014/main" id="{969CB999-9FA6-4E85-8348-31686FB4505B}"/>
              </a:ext>
            </a:extLst>
          </p:cNvPr>
          <p:cNvSpPr/>
          <p:nvPr/>
        </p:nvSpPr>
        <p:spPr bwMode="auto">
          <a:xfrm rot="8001867">
            <a:off x="4562882" y="1638941"/>
            <a:ext cx="202594" cy="411528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2" name="Rectangle: Rounded Corners 31">
            <a:extLst>
              <a:ext uri="{FF2B5EF4-FFF2-40B4-BE49-F238E27FC236}">
                <a16:creationId xmlns:a16="http://schemas.microsoft.com/office/drawing/2014/main" id="{A7C30501-7373-47B4-8838-F24F40DF8A48}"/>
              </a:ext>
            </a:extLst>
          </p:cNvPr>
          <p:cNvSpPr/>
          <p:nvPr/>
        </p:nvSpPr>
        <p:spPr bwMode="auto">
          <a:xfrm>
            <a:off x="1177924" y="1671024"/>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38" name="Arrow: Down 37">
            <a:extLst>
              <a:ext uri="{FF2B5EF4-FFF2-40B4-BE49-F238E27FC236}">
                <a16:creationId xmlns:a16="http://schemas.microsoft.com/office/drawing/2014/main" id="{8C82A0F2-048D-495C-8E8F-4149879D4490}"/>
              </a:ext>
            </a:extLst>
          </p:cNvPr>
          <p:cNvSpPr/>
          <p:nvPr/>
        </p:nvSpPr>
        <p:spPr bwMode="auto">
          <a:xfrm rot="8556895">
            <a:off x="3920192" y="1906622"/>
            <a:ext cx="241408" cy="372066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3" name="Rectangle: Rounded Corners 32">
            <a:extLst>
              <a:ext uri="{FF2B5EF4-FFF2-40B4-BE49-F238E27FC236}">
                <a16:creationId xmlns:a16="http://schemas.microsoft.com/office/drawing/2014/main" id="{38C9D856-40BB-4CD7-8B88-D3FAFA95B571}"/>
              </a:ext>
            </a:extLst>
          </p:cNvPr>
          <p:cNvSpPr/>
          <p:nvPr/>
        </p:nvSpPr>
        <p:spPr bwMode="auto">
          <a:xfrm>
            <a:off x="1177924" y="1937673"/>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tr" sz="1600" b="0" i="0" u="none" baseline="0" dirty="0"/>
              <a:t>Kon</a:t>
            </a:r>
            <a:r>
              <a:rPr kumimoji="0" lang="tr" sz="1600" b="0" i="0" u="none" strike="noStrike" cap="none" normalizeH="0" baseline="0" dirty="0">
                <a:ln>
                  <a:noFill/>
                </a:ln>
                <a:solidFill>
                  <a:schemeClr val="tx1"/>
                </a:solidFill>
                <a:effectLst/>
              </a:rPr>
              <a:t>uk İşletim Sistemi 1</a:t>
            </a:r>
          </a:p>
        </p:txBody>
      </p:sp>
      <p:sp>
        <p:nvSpPr>
          <p:cNvPr id="36" name="Arrow: Down 35">
            <a:extLst>
              <a:ext uri="{FF2B5EF4-FFF2-40B4-BE49-F238E27FC236}">
                <a16:creationId xmlns:a16="http://schemas.microsoft.com/office/drawing/2014/main" id="{17B4F30C-1C00-45CA-994E-597AAE475279}"/>
              </a:ext>
            </a:extLst>
          </p:cNvPr>
          <p:cNvSpPr/>
          <p:nvPr/>
        </p:nvSpPr>
        <p:spPr bwMode="auto">
          <a:xfrm rot="9145029">
            <a:off x="3302831" y="2155359"/>
            <a:ext cx="242147" cy="3023703"/>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45" name="Arrow: Down 44">
            <a:extLst>
              <a:ext uri="{FF2B5EF4-FFF2-40B4-BE49-F238E27FC236}">
                <a16:creationId xmlns:a16="http://schemas.microsoft.com/office/drawing/2014/main" id="{4B49AD02-7F3D-46E0-87A0-F7493E80F0BD}"/>
              </a:ext>
            </a:extLst>
          </p:cNvPr>
          <p:cNvSpPr/>
          <p:nvPr/>
        </p:nvSpPr>
        <p:spPr bwMode="auto">
          <a:xfrm rot="11526665">
            <a:off x="2142390" y="2284988"/>
            <a:ext cx="212214" cy="281018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43" name="Rectangle: Rounded Corners 42">
            <a:extLst>
              <a:ext uri="{FF2B5EF4-FFF2-40B4-BE49-F238E27FC236}">
                <a16:creationId xmlns:a16="http://schemas.microsoft.com/office/drawing/2014/main" id="{BE222178-7977-4DB6-B952-062CEB67915E}"/>
              </a:ext>
            </a:extLst>
          </p:cNvPr>
          <p:cNvSpPr/>
          <p:nvPr/>
        </p:nvSpPr>
        <p:spPr bwMode="auto">
          <a:xfrm>
            <a:off x="5674630" y="2543812"/>
            <a:ext cx="2720838" cy="544830"/>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rgbClr val="00B050"/>
                </a:solidFill>
                <a:effectLst/>
                <a:latin typeface="+mj-lt"/>
              </a:rPr>
              <a:t>Sanal Makine Yöneticisi</a:t>
            </a:r>
          </a:p>
          <a:p>
            <a:pPr marL="0" marR="0" indent="0" algn="ctr" defTabSz="914400" rtl="0" eaLnBrk="1" fontAlgn="base" latinLnBrk="0" hangingPunct="1">
              <a:lnSpc>
                <a:spcPct val="100000"/>
              </a:lnSpc>
              <a:spcBef>
                <a:spcPct val="0"/>
              </a:spcBef>
              <a:spcAft>
                <a:spcPct val="0"/>
              </a:spcAft>
              <a:buClrTx/>
              <a:buSzTx/>
              <a:buFontTx/>
              <a:buNone/>
              <a:tabLst/>
            </a:pPr>
            <a:r>
              <a:rPr lang="tr" sz="1600" b="0" i="0" u="none" baseline="0">
                <a:solidFill>
                  <a:srgbClr val="00B050"/>
                </a:solidFill>
                <a:latin typeface="+mj-lt"/>
              </a:rPr>
              <a:t>Konuk sistem ara katmanı</a:t>
            </a:r>
            <a:endParaRPr kumimoji="0" lang="tr" sz="1600" b="0" i="0" u="none" strike="noStrike" cap="none" normalizeH="0" baseline="0" dirty="0">
              <a:ln>
                <a:noFill/>
              </a:ln>
              <a:solidFill>
                <a:srgbClr val="00B050"/>
              </a:solidFill>
              <a:effectLst/>
              <a:latin typeface="+mj-lt"/>
            </a:endParaRPr>
          </a:p>
        </p:txBody>
      </p:sp>
      <p:sp>
        <p:nvSpPr>
          <p:cNvPr id="44" name="Arrow: Down 43">
            <a:extLst>
              <a:ext uri="{FF2B5EF4-FFF2-40B4-BE49-F238E27FC236}">
                <a16:creationId xmlns:a16="http://schemas.microsoft.com/office/drawing/2014/main" id="{342F915E-6221-4C0B-8B04-EFD3AD9968EB}"/>
              </a:ext>
            </a:extLst>
          </p:cNvPr>
          <p:cNvSpPr/>
          <p:nvPr/>
        </p:nvSpPr>
        <p:spPr bwMode="auto">
          <a:xfrm rot="15054022">
            <a:off x="4339225" y="2603777"/>
            <a:ext cx="214717" cy="372136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9" name="Rectangle: Rounded Corners 38">
            <a:extLst>
              <a:ext uri="{FF2B5EF4-FFF2-40B4-BE49-F238E27FC236}">
                <a16:creationId xmlns:a16="http://schemas.microsoft.com/office/drawing/2014/main" id="{B2F03C1C-7F8F-4075-A2D1-FFA12D68B48F}"/>
              </a:ext>
            </a:extLst>
          </p:cNvPr>
          <p:cNvSpPr/>
          <p:nvPr/>
        </p:nvSpPr>
        <p:spPr bwMode="auto">
          <a:xfrm>
            <a:off x="695646" y="2820018"/>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40" name="Rectangle: Rounded Corners 39">
            <a:extLst>
              <a:ext uri="{FF2B5EF4-FFF2-40B4-BE49-F238E27FC236}">
                <a16:creationId xmlns:a16="http://schemas.microsoft.com/office/drawing/2014/main" id="{A6AE946C-715D-454F-AE3F-CB38CF39C217}"/>
              </a:ext>
            </a:extLst>
          </p:cNvPr>
          <p:cNvSpPr/>
          <p:nvPr/>
        </p:nvSpPr>
        <p:spPr bwMode="auto">
          <a:xfrm>
            <a:off x="763972" y="3220284"/>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tr" sz="1600" b="0" i="0" u="none" baseline="0" dirty="0"/>
              <a:t>Kon</a:t>
            </a:r>
            <a:r>
              <a:rPr kumimoji="0" lang="tr" sz="1600" b="0" i="0" u="none" strike="noStrike" cap="none" normalizeH="0" baseline="0" dirty="0">
                <a:ln>
                  <a:noFill/>
                </a:ln>
                <a:solidFill>
                  <a:schemeClr val="tx1"/>
                </a:solidFill>
                <a:effectLst/>
              </a:rPr>
              <a:t>uk İşletim Sistemi </a:t>
            </a:r>
            <a:r>
              <a:rPr kumimoji="0" lang="tr" sz="1600" b="0" i="0" u="none" strike="noStrike" cap="none" normalizeH="0" baseline="0" dirty="0">
                <a:ln>
                  <a:noFill/>
                </a:ln>
                <a:solidFill>
                  <a:schemeClr val="tx1"/>
                </a:solidFill>
                <a:effectLst/>
                <a:latin typeface="+mj-lt"/>
              </a:rPr>
              <a:t>2</a:t>
            </a:r>
          </a:p>
        </p:txBody>
      </p:sp>
      <p:sp>
        <p:nvSpPr>
          <p:cNvPr id="30" name="Arrow: Down 29">
            <a:extLst>
              <a:ext uri="{FF2B5EF4-FFF2-40B4-BE49-F238E27FC236}">
                <a16:creationId xmlns:a16="http://schemas.microsoft.com/office/drawing/2014/main" id="{62B1FA34-AA31-4DE7-B8FC-B7788CE56C69}"/>
              </a:ext>
            </a:extLst>
          </p:cNvPr>
          <p:cNvSpPr/>
          <p:nvPr/>
        </p:nvSpPr>
        <p:spPr bwMode="auto">
          <a:xfrm rot="14451058">
            <a:off x="5094717" y="3272054"/>
            <a:ext cx="254708" cy="258294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27" name="Rectangle: Rounded Corners 26">
            <a:extLst>
              <a:ext uri="{FF2B5EF4-FFF2-40B4-BE49-F238E27FC236}">
                <a16:creationId xmlns:a16="http://schemas.microsoft.com/office/drawing/2014/main" id="{1FBF663C-E63C-433E-83E3-DE243748F062}"/>
              </a:ext>
            </a:extLst>
          </p:cNvPr>
          <p:cNvSpPr/>
          <p:nvPr/>
        </p:nvSpPr>
        <p:spPr bwMode="auto">
          <a:xfrm>
            <a:off x="5683693" y="3419672"/>
            <a:ext cx="2720838" cy="27241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Ana İşletim Sistemi</a:t>
            </a:r>
          </a:p>
        </p:txBody>
      </p:sp>
      <p:sp>
        <p:nvSpPr>
          <p:cNvPr id="41" name="Rectangle: Rounded Corners 40">
            <a:extLst>
              <a:ext uri="{FF2B5EF4-FFF2-40B4-BE49-F238E27FC236}">
                <a16:creationId xmlns:a16="http://schemas.microsoft.com/office/drawing/2014/main" id="{15679C0E-F91C-4BE5-8188-AFB267F5136F}"/>
              </a:ext>
            </a:extLst>
          </p:cNvPr>
          <p:cNvSpPr/>
          <p:nvPr/>
        </p:nvSpPr>
        <p:spPr bwMode="auto">
          <a:xfrm>
            <a:off x="2338991" y="3450083"/>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28" name="Arrow: Down 27">
            <a:extLst>
              <a:ext uri="{FF2B5EF4-FFF2-40B4-BE49-F238E27FC236}">
                <a16:creationId xmlns:a16="http://schemas.microsoft.com/office/drawing/2014/main" id="{3F109F53-1609-4EC0-8AFC-0D92DD1973FE}"/>
              </a:ext>
            </a:extLst>
          </p:cNvPr>
          <p:cNvSpPr/>
          <p:nvPr/>
        </p:nvSpPr>
        <p:spPr bwMode="auto">
          <a:xfrm rot="8805968">
            <a:off x="7158096" y="3571449"/>
            <a:ext cx="328305" cy="1845404"/>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31" name="Arrow: Down 30">
            <a:extLst>
              <a:ext uri="{FF2B5EF4-FFF2-40B4-BE49-F238E27FC236}">
                <a16:creationId xmlns:a16="http://schemas.microsoft.com/office/drawing/2014/main" id="{D9244980-2BBB-40BF-BCDF-943785C24549}"/>
              </a:ext>
            </a:extLst>
          </p:cNvPr>
          <p:cNvSpPr/>
          <p:nvPr/>
        </p:nvSpPr>
        <p:spPr bwMode="auto">
          <a:xfrm rot="13250287">
            <a:off x="5788166" y="3816266"/>
            <a:ext cx="253779" cy="160469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42" name="Rectangle: Rounded Corners 41">
            <a:extLst>
              <a:ext uri="{FF2B5EF4-FFF2-40B4-BE49-F238E27FC236}">
                <a16:creationId xmlns:a16="http://schemas.microsoft.com/office/drawing/2014/main" id="{BC17B381-1F45-401B-A018-E5F0D0C59B67}"/>
              </a:ext>
            </a:extLst>
          </p:cNvPr>
          <p:cNvSpPr/>
          <p:nvPr/>
        </p:nvSpPr>
        <p:spPr bwMode="auto">
          <a:xfrm>
            <a:off x="2419357" y="3840962"/>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tr" sz="1600" b="0" i="0" u="none" baseline="0">
                <a:latin typeface="+mj-lt"/>
              </a:rPr>
              <a:t>Kon</a:t>
            </a:r>
            <a:r>
              <a:rPr kumimoji="0" lang="tr" sz="1600" b="0" i="0" u="none" strike="noStrike" cap="none" normalizeH="0" baseline="0">
                <a:ln>
                  <a:noFill/>
                </a:ln>
                <a:solidFill>
                  <a:schemeClr val="tx1"/>
                </a:solidFill>
                <a:effectLst/>
                <a:latin typeface="+mj-lt"/>
              </a:rPr>
              <a:t>uk İşletim Sistemi 3</a:t>
            </a:r>
          </a:p>
        </p:txBody>
      </p:sp>
      <p:sp>
        <p:nvSpPr>
          <p:cNvPr id="29" name="Arrow: Down 28">
            <a:extLst>
              <a:ext uri="{FF2B5EF4-FFF2-40B4-BE49-F238E27FC236}">
                <a16:creationId xmlns:a16="http://schemas.microsoft.com/office/drawing/2014/main" id="{71999E88-E1D7-46F3-BC6A-DA0585615625}"/>
              </a:ext>
            </a:extLst>
          </p:cNvPr>
          <p:cNvSpPr/>
          <p:nvPr/>
        </p:nvSpPr>
        <p:spPr bwMode="auto">
          <a:xfrm rot="11008965">
            <a:off x="6378882" y="4068713"/>
            <a:ext cx="256020" cy="1168898"/>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sp>
        <p:nvSpPr>
          <p:cNvPr id="24" name="Rectangle: Rounded Corners 23">
            <a:extLst>
              <a:ext uri="{FF2B5EF4-FFF2-40B4-BE49-F238E27FC236}">
                <a16:creationId xmlns:a16="http://schemas.microsoft.com/office/drawing/2014/main" id="{55ABAB7F-9645-4889-B44B-909D59EE4076}"/>
              </a:ext>
            </a:extLst>
          </p:cNvPr>
          <p:cNvSpPr/>
          <p:nvPr/>
        </p:nvSpPr>
        <p:spPr bwMode="auto">
          <a:xfrm>
            <a:off x="827584" y="4941168"/>
            <a:ext cx="2193571"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18" name="Rectangle: Rounded Corners 17">
            <a:extLst>
              <a:ext uri="{FF2B5EF4-FFF2-40B4-BE49-F238E27FC236}">
                <a16:creationId xmlns:a16="http://schemas.microsoft.com/office/drawing/2014/main" id="{A756876A-9D43-43DD-A729-7B00D84E76E2}"/>
              </a:ext>
            </a:extLst>
          </p:cNvPr>
          <p:cNvSpPr/>
          <p:nvPr/>
        </p:nvSpPr>
        <p:spPr bwMode="auto">
          <a:xfrm>
            <a:off x="44415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20" name="Rectangle: Rounded Corners 19">
            <a:extLst>
              <a:ext uri="{FF2B5EF4-FFF2-40B4-BE49-F238E27FC236}">
                <a16:creationId xmlns:a16="http://schemas.microsoft.com/office/drawing/2014/main" id="{7FD4C378-AC3B-4BB2-98F1-AB4481596624}"/>
              </a:ext>
            </a:extLst>
          </p:cNvPr>
          <p:cNvSpPr/>
          <p:nvPr/>
        </p:nvSpPr>
        <p:spPr bwMode="auto">
          <a:xfrm>
            <a:off x="57369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16" name="Rectangle: Rounded Corners 15">
            <a:extLst>
              <a:ext uri="{FF2B5EF4-FFF2-40B4-BE49-F238E27FC236}">
                <a16:creationId xmlns:a16="http://schemas.microsoft.com/office/drawing/2014/main" id="{B0B4DEB4-F2BD-41C4-8D2C-E061F2E1BEA3}"/>
              </a:ext>
            </a:extLst>
          </p:cNvPr>
          <p:cNvSpPr/>
          <p:nvPr/>
        </p:nvSpPr>
        <p:spPr bwMode="auto">
          <a:xfrm>
            <a:off x="3146184" y="494427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22" name="Rectangle: Rounded Corners 21">
            <a:extLst>
              <a:ext uri="{FF2B5EF4-FFF2-40B4-BE49-F238E27FC236}">
                <a16:creationId xmlns:a16="http://schemas.microsoft.com/office/drawing/2014/main" id="{88118CD1-072C-46D6-B14F-6210F9F021ED}"/>
              </a:ext>
            </a:extLst>
          </p:cNvPr>
          <p:cNvSpPr/>
          <p:nvPr/>
        </p:nvSpPr>
        <p:spPr bwMode="auto">
          <a:xfrm>
            <a:off x="7032384" y="4945289"/>
            <a:ext cx="1184583" cy="1136126"/>
          </a:xfrm>
          <a:prstGeom prst="roundRect">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dirty="0">
              <a:ln>
                <a:noFill/>
              </a:ln>
              <a:solidFill>
                <a:schemeClr val="tx1"/>
              </a:solidFill>
              <a:effectLst/>
              <a:latin typeface="Arial" charset="0"/>
            </a:endParaRPr>
          </a:p>
        </p:txBody>
      </p:sp>
      <p:sp>
        <p:nvSpPr>
          <p:cNvPr id="25" name="Rectangle: Rounded Corners 24">
            <a:extLst>
              <a:ext uri="{FF2B5EF4-FFF2-40B4-BE49-F238E27FC236}">
                <a16:creationId xmlns:a16="http://schemas.microsoft.com/office/drawing/2014/main" id="{D0C1E088-A76D-48E4-A93C-296DC0CFDA3E}"/>
              </a:ext>
            </a:extLst>
          </p:cNvPr>
          <p:cNvSpPr/>
          <p:nvPr/>
        </p:nvSpPr>
        <p:spPr bwMode="auto">
          <a:xfrm>
            <a:off x="1019619" y="4984915"/>
            <a:ext cx="1880204" cy="81724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Ağ Kartı</a:t>
            </a:r>
          </a:p>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Fare, Klavye</a:t>
            </a:r>
          </a:p>
          <a:p>
            <a:pPr marL="0" marR="0" indent="0" algn="ctr" defTabSz="914400" rtl="0" eaLnBrk="1" fontAlgn="base" latinLnBrk="0" hangingPunct="1">
              <a:lnSpc>
                <a:spcPct val="100000"/>
              </a:lnSpc>
              <a:spcBef>
                <a:spcPct val="0"/>
              </a:spcBef>
              <a:spcAft>
                <a:spcPct val="0"/>
              </a:spcAft>
              <a:buClrTx/>
              <a:buSzTx/>
              <a:buFontTx/>
              <a:buNone/>
              <a:tabLst/>
            </a:pPr>
            <a:r>
              <a:rPr lang="tr" sz="1600" b="0" i="0" u="none" baseline="0">
                <a:latin typeface="+mj-lt"/>
              </a:rPr>
              <a:t>CD/DVD</a:t>
            </a:r>
            <a:endParaRPr kumimoji="0" lang="tr" sz="1600" b="0" i="0" u="none" strike="noStrike" cap="none" normalizeH="0" baseline="0" dirty="0">
              <a:ln>
                <a:noFill/>
              </a:ln>
              <a:solidFill>
                <a:schemeClr val="tx1"/>
              </a:solidFill>
              <a:effectLst/>
              <a:latin typeface="+mj-lt"/>
            </a:endParaRPr>
          </a:p>
        </p:txBody>
      </p:sp>
      <p:sp>
        <p:nvSpPr>
          <p:cNvPr id="21" name="Rectangle: Rounded Corners 20">
            <a:extLst>
              <a:ext uri="{FF2B5EF4-FFF2-40B4-BE49-F238E27FC236}">
                <a16:creationId xmlns:a16="http://schemas.microsoft.com/office/drawing/2014/main" id="{B30F72E5-8617-4290-BAFD-A1183F7CCF2B}"/>
              </a:ext>
            </a:extLst>
          </p:cNvPr>
          <p:cNvSpPr/>
          <p:nvPr/>
        </p:nvSpPr>
        <p:spPr bwMode="auto">
          <a:xfrm>
            <a:off x="5830010" y="5167915"/>
            <a:ext cx="1015357" cy="54483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Ekran Kartı</a:t>
            </a:r>
          </a:p>
        </p:txBody>
      </p:sp>
      <p:sp>
        <p:nvSpPr>
          <p:cNvPr id="19" name="Rectangle: Rounded Corners 18">
            <a:extLst>
              <a:ext uri="{FF2B5EF4-FFF2-40B4-BE49-F238E27FC236}">
                <a16:creationId xmlns:a16="http://schemas.microsoft.com/office/drawing/2014/main" id="{C5B53356-8371-434C-8999-27F655767730}"/>
              </a:ext>
            </a:extLst>
          </p:cNvPr>
          <p:cNvSpPr/>
          <p:nvPr/>
        </p:nvSpPr>
        <p:spPr bwMode="auto">
          <a:xfrm>
            <a:off x="4534610" y="533468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RAM</a:t>
            </a:r>
          </a:p>
        </p:txBody>
      </p:sp>
      <p:sp>
        <p:nvSpPr>
          <p:cNvPr id="17" name="Rectangle: Rounded Corners 16">
            <a:extLst>
              <a:ext uri="{FF2B5EF4-FFF2-40B4-BE49-F238E27FC236}">
                <a16:creationId xmlns:a16="http://schemas.microsoft.com/office/drawing/2014/main" id="{4940B369-22FA-4282-8A3D-DF41475531E2}"/>
              </a:ext>
            </a:extLst>
          </p:cNvPr>
          <p:cNvSpPr/>
          <p:nvPr/>
        </p:nvSpPr>
        <p:spPr bwMode="auto">
          <a:xfrm>
            <a:off x="3239210" y="533779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İşlemci</a:t>
            </a:r>
          </a:p>
        </p:txBody>
      </p:sp>
      <p:sp>
        <p:nvSpPr>
          <p:cNvPr id="23" name="Rectangle: Rounded Corners 22">
            <a:extLst>
              <a:ext uri="{FF2B5EF4-FFF2-40B4-BE49-F238E27FC236}">
                <a16:creationId xmlns:a16="http://schemas.microsoft.com/office/drawing/2014/main" id="{661D412C-37B9-47C4-81CC-E6FFBD44BDC5}"/>
              </a:ext>
            </a:extLst>
          </p:cNvPr>
          <p:cNvSpPr/>
          <p:nvPr/>
        </p:nvSpPr>
        <p:spPr bwMode="auto">
          <a:xfrm>
            <a:off x="7125410" y="5338804"/>
            <a:ext cx="1015357" cy="272415"/>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1600" b="0" i="0" u="none" strike="noStrike" cap="none" normalizeH="0" baseline="0">
                <a:ln>
                  <a:noFill/>
                </a:ln>
                <a:solidFill>
                  <a:schemeClr val="tx1"/>
                </a:solidFill>
                <a:effectLst/>
                <a:latin typeface="+mj-lt"/>
              </a:rPr>
              <a:t>HDD</a:t>
            </a:r>
          </a:p>
        </p:txBody>
      </p:sp>
    </p:spTree>
    <p:extLst>
      <p:ext uri="{BB962C8B-B14F-4D97-AF65-F5344CB8AC3E}">
        <p14:creationId xmlns:p14="http://schemas.microsoft.com/office/powerpoint/2010/main" val="211364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26" grpId="0" animBg="1"/>
      <p:bldP spid="37" grpId="0" animBg="1"/>
      <p:bldP spid="32" grpId="0" animBg="1"/>
      <p:bldP spid="38" grpId="0" animBg="1"/>
      <p:bldP spid="33" grpId="0" animBg="1"/>
      <p:bldP spid="36" grpId="0" animBg="1"/>
      <p:bldP spid="45" grpId="0" animBg="1"/>
      <p:bldP spid="43" grpId="0" animBg="1"/>
      <p:bldP spid="44" grpId="0" animBg="1"/>
      <p:bldP spid="39" grpId="0" animBg="1"/>
      <p:bldP spid="40" grpId="0" animBg="1"/>
      <p:bldP spid="30" grpId="0" animBg="1"/>
      <p:bldP spid="27" grpId="0" animBg="1"/>
      <p:bldP spid="41" grpId="0" animBg="1"/>
      <p:bldP spid="28" grpId="0" animBg="1"/>
      <p:bldP spid="31" grpId="0" animBg="1"/>
      <p:bldP spid="42" grpId="0" animBg="1"/>
      <p:bldP spid="29" grpId="0" animBg="1"/>
      <p:bldP spid="24" grpId="0" animBg="1"/>
      <p:bldP spid="18" grpId="0" animBg="1"/>
      <p:bldP spid="20" grpId="0" animBg="1"/>
      <p:bldP spid="16" grpId="0" animBg="1"/>
      <p:bldP spid="22" grpId="0" animBg="1"/>
      <p:bldP spid="25" grpId="0" animBg="1"/>
      <p:bldP spid="21" grpId="0" animBg="1"/>
      <p:bldP spid="19" grpId="0" animBg="1"/>
      <p:bldP spid="17" grpId="0" animBg="1"/>
      <p:bldP spid="2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İnternet ekipmanlarI ve nasIl ortaya ÇIKTIKLARI</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Bilgisayar ve İnternet ile İlgili Temel Bilgiler</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Bölüm 2</a:t>
            </a:r>
            <a:endParaRPr lang="tr" sz="4000" dirty="0">
              <a:solidFill>
                <a:schemeClr val="bg1"/>
              </a:solidFill>
              <a:latin typeface="+mn-lt"/>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a:t>
            </a:r>
            <a:endParaRPr lang="tr" sz="4000" dirty="0">
              <a:solidFill>
                <a:schemeClr val="bg1"/>
              </a:solidFill>
              <a:latin typeface="+mn-lt"/>
              <a:cs typeface="Verdana" charset="0"/>
            </a:endParaRPr>
          </a:p>
        </p:txBody>
      </p:sp>
      <p:pic>
        <p:nvPicPr>
          <p:cNvPr id="10" name="How The Internet Works - A Packet's Tale">
            <a:hlinkClick r:id="" action="ppaction://media"/>
            <a:extLst>
              <a:ext uri="{FF2B5EF4-FFF2-40B4-BE49-F238E27FC236}">
                <a16:creationId xmlns:a16="http://schemas.microsoft.com/office/drawing/2014/main" id="{961D851B-A1CE-437A-A7B0-815FA580D052}"/>
              </a:ext>
            </a:extLst>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0" y="1052736"/>
            <a:ext cx="9144000" cy="5143500"/>
          </a:xfrm>
          <a:prstGeom prst="rect">
            <a:avLst/>
          </a:prstGeom>
        </p:spPr>
      </p:pic>
      <p:sp>
        <p:nvSpPr>
          <p:cNvPr id="11" name="Rectangle 10">
            <a:extLst>
              <a:ext uri="{FF2B5EF4-FFF2-40B4-BE49-F238E27FC236}">
                <a16:creationId xmlns:a16="http://schemas.microsoft.com/office/drawing/2014/main" id="{D32D87CE-04BA-47D6-AFA8-F8E30839A410}"/>
              </a:ext>
            </a:extLst>
          </p:cNvPr>
          <p:cNvSpPr/>
          <p:nvPr/>
        </p:nvSpPr>
        <p:spPr>
          <a:xfrm>
            <a:off x="0" y="6042993"/>
            <a:ext cx="9144000" cy="5451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32868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Ağlar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lgn="l" rtl="0">
              <a:buNone/>
            </a:pPr>
            <a:r>
              <a:rPr lang="tr" b="0" i="0" u="none" baseline="0" dirty="0"/>
              <a:t>Ağ terminolojisi</a:t>
            </a:r>
          </a:p>
          <a:p>
            <a:pPr algn="l" rtl="0"/>
            <a:r>
              <a:rPr lang="tr" sz="2400" b="1" i="0" u="none" baseline="0" dirty="0">
                <a:solidFill>
                  <a:srgbClr val="0070C0"/>
                </a:solidFill>
              </a:rPr>
              <a:t>IP Adresi </a:t>
            </a:r>
            <a:r>
              <a:rPr lang="tr" sz="2400" b="0" i="0" u="none" baseline="0" dirty="0"/>
              <a:t>– bir ağdaki özgün bir kimliktir *</a:t>
            </a:r>
          </a:p>
          <a:p>
            <a:pPr algn="l" rtl="0"/>
            <a:r>
              <a:rPr lang="tr" sz="2400" b="1" i="0" u="none" baseline="0" dirty="0">
                <a:solidFill>
                  <a:srgbClr val="0070C0"/>
                </a:solidFill>
              </a:rPr>
              <a:t>Port</a:t>
            </a:r>
            <a:r>
              <a:rPr lang="tr" sz="2400" b="0" i="0" u="none" baseline="0" dirty="0"/>
              <a:t> – ağ iletişimi için bir uç noktadır</a:t>
            </a:r>
          </a:p>
          <a:p>
            <a:pPr lvl="1" algn="l" rtl="0"/>
            <a:r>
              <a:rPr lang="tr" sz="2000" b="0" i="0" u="none" baseline="0" dirty="0"/>
              <a:t>Sanal yapılardır; fiziksel olarak mevcut değildirler (65.536 tane)</a:t>
            </a:r>
          </a:p>
          <a:p>
            <a:pPr lvl="1" algn="l" rtl="0"/>
            <a:r>
              <a:rPr lang="tr" sz="2000" b="0" i="0" u="none" baseline="0" dirty="0"/>
              <a:t>Aynı bilgisayarda farklı uygulamaların ağ kaynaklarını kullanmalarına olanak tanırlar. Örneğin: </a:t>
            </a:r>
          </a:p>
          <a:p>
            <a:pPr lvl="2" algn="l" rtl="0"/>
            <a:r>
              <a:rPr lang="tr" sz="1800" b="0" i="0" u="none" baseline="0" dirty="0"/>
              <a:t>İnternette tarama (HTTP)		Port 80</a:t>
            </a:r>
          </a:p>
          <a:p>
            <a:pPr lvl="2" algn="l" rtl="0"/>
            <a:r>
              <a:rPr lang="tr" sz="1800" b="0" i="0" u="none" baseline="0" dirty="0"/>
              <a:t>İnternette güvenli tarama (HTTP)	Port 443</a:t>
            </a:r>
          </a:p>
          <a:p>
            <a:pPr lvl="2" algn="l" rtl="0"/>
            <a:r>
              <a:rPr lang="tr" sz="1800" b="0" i="0" u="none" baseline="0" dirty="0"/>
              <a:t>Basit posta (SMTP)		Port 25</a:t>
            </a:r>
          </a:p>
          <a:p>
            <a:pPr algn="l" rtl="0"/>
            <a:r>
              <a:rPr lang="tr" sz="2400" b="0" i="0" u="none" baseline="0" dirty="0"/>
              <a:t>TCP </a:t>
            </a:r>
            <a:r>
              <a:rPr lang="tr" sz="2400" b="1" i="0" u="none" baseline="0" dirty="0">
                <a:solidFill>
                  <a:srgbClr val="0070C0"/>
                </a:solidFill>
              </a:rPr>
              <a:t>‘Soket’ </a:t>
            </a:r>
            <a:r>
              <a:rPr lang="tr" sz="2400" b="0" i="0" u="none" baseline="0" dirty="0"/>
              <a:t>– IP adresi ile portun kombinasyonudur</a:t>
            </a:r>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Ağlar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lgn="l" rtl="0">
              <a:buNone/>
            </a:pPr>
            <a:r>
              <a:rPr lang="tr" b="0" i="0" u="none" baseline="0" dirty="0"/>
              <a:t>Ağ donanımları</a:t>
            </a:r>
          </a:p>
          <a:p>
            <a:pPr algn="l" rtl="0"/>
            <a:r>
              <a:rPr lang="tr" sz="2400" b="1" i="0" u="none" baseline="0" dirty="0">
                <a:solidFill>
                  <a:srgbClr val="0070C0"/>
                </a:solidFill>
              </a:rPr>
              <a:t>Sunucu</a:t>
            </a:r>
            <a:endParaRPr lang="tr" dirty="0"/>
          </a:p>
          <a:p>
            <a:pPr lvl="1" algn="l" rtl="0"/>
            <a:r>
              <a:rPr lang="tr" sz="2000" b="0" i="0" u="none" baseline="0" dirty="0"/>
              <a:t>Diğer bilgisayarlara bilgi veya 'hizmetler' sağlar.</a:t>
            </a:r>
          </a:p>
          <a:p>
            <a:pPr algn="l" rtl="0"/>
            <a:r>
              <a:rPr lang="tr" sz="2400" b="1" i="0" u="none" baseline="0" dirty="0">
                <a:solidFill>
                  <a:srgbClr val="0070C0"/>
                </a:solidFill>
              </a:rPr>
              <a:t>Ağ Göbeği</a:t>
            </a:r>
            <a:endParaRPr lang="tr" dirty="0"/>
          </a:p>
          <a:p>
            <a:pPr lvl="1" algn="l" rtl="0"/>
            <a:r>
              <a:rPr lang="tr" sz="2000" b="0" i="0" u="none" baseline="0" dirty="0"/>
              <a:t>Ağ cihazlarını birbirlerine bağlamak için kullanılır.</a:t>
            </a:r>
          </a:p>
          <a:p>
            <a:pPr algn="l" rtl="0"/>
            <a:r>
              <a:rPr lang="tr" sz="2400" b="1" i="0" u="none" baseline="0" dirty="0">
                <a:solidFill>
                  <a:srgbClr val="0070C0"/>
                </a:solidFill>
              </a:rPr>
              <a:t>Ağ Anahtarı</a:t>
            </a:r>
            <a:endParaRPr lang="tr" dirty="0"/>
          </a:p>
          <a:p>
            <a:pPr lvl="1" algn="l" rtl="0"/>
            <a:r>
              <a:rPr lang="tr" sz="2000" b="0" i="0" u="none" baseline="0" dirty="0"/>
              <a:t>Ağ cihazlarını birbirlerine biraz daha zekice bağlamak için kullanılır.</a:t>
            </a:r>
          </a:p>
          <a:p>
            <a:pPr algn="l" rtl="0"/>
            <a:r>
              <a:rPr lang="tr" sz="2400" b="1" i="0" u="none" baseline="0" dirty="0">
                <a:solidFill>
                  <a:srgbClr val="0070C0"/>
                </a:solidFill>
              </a:rPr>
              <a:t>Yönlendirici</a:t>
            </a:r>
            <a:endParaRPr lang="tr" dirty="0"/>
          </a:p>
          <a:p>
            <a:pPr lvl="1" algn="l" rtl="0"/>
            <a:r>
              <a:rPr lang="tr" sz="2000" b="0" i="0" u="none" baseline="0" dirty="0"/>
              <a:t>Bir paketin gönderilmesi gereken bir sonraki ağ noktasını belirlemek için kullanılır ve bu yüzden 2 ağa bağlı olmalıdır.</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3" cstate="print"/>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4" cstate="print">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3" name="Picture 57">
            <a:extLst>
              <a:ext uri="{FF2B5EF4-FFF2-40B4-BE49-F238E27FC236}">
                <a16:creationId xmlns:a16="http://schemas.microsoft.com/office/drawing/2014/main" id="{394458DF-D353-41FD-8A76-F8717D511ABA}"/>
              </a:ext>
            </a:extLst>
          </p:cNvPr>
          <p:cNvPicPr/>
          <p:nvPr/>
        </p:nvPicPr>
        <p:blipFill rotWithShape="1">
          <a:blip r:embed="rId5" cstate="print">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cstate="print"/>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Ağlar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pPr algn="l" rtl="0"/>
            <a:r>
              <a:rPr lang="tr" b="0" i="0" u="none" baseline="0" dirty="0"/>
              <a:t>Ağların genelde kısıtlılıkları vardır.</a:t>
            </a:r>
          </a:p>
          <a:p>
            <a:pPr lvl="1" algn="l" rtl="0"/>
            <a:r>
              <a:rPr lang="tr" b="0" i="0" u="none" baseline="0" dirty="0"/>
              <a:t>Kullanıcı sayısı, bina altyapısı, coğrafi alan vb. gibi</a:t>
            </a:r>
          </a:p>
          <a:p>
            <a:pPr lvl="1" algn="l" rtl="0"/>
            <a:r>
              <a:rPr lang="tr" b="0" i="0" u="none" baseline="0" dirty="0"/>
              <a:t>Ethernet veya kablosuz için geçerlidir</a:t>
            </a:r>
          </a:p>
          <a:p>
            <a:pPr algn="l" rtl="0"/>
            <a:r>
              <a:rPr lang="tr" b="1" i="0" u="none" baseline="0" dirty="0">
                <a:solidFill>
                  <a:srgbClr val="0070C0"/>
                </a:solidFill>
              </a:rPr>
              <a:t>LAN</a:t>
            </a:r>
            <a:r>
              <a:rPr lang="tr" b="0" i="0" u="none" baseline="0" dirty="0"/>
              <a:t> – Yerel Alan Ağı</a:t>
            </a:r>
          </a:p>
          <a:p>
            <a:pPr lvl="1" algn="l" rtl="0"/>
            <a:r>
              <a:rPr lang="tr" b="0" i="0" u="none" baseline="0" dirty="0"/>
              <a:t>Eviniz, ofisiniz, bir okul</a:t>
            </a:r>
          </a:p>
          <a:p>
            <a:pPr algn="l" rtl="0"/>
            <a:r>
              <a:rPr lang="tr" b="1" i="0" u="none" baseline="0" dirty="0">
                <a:solidFill>
                  <a:srgbClr val="0070C0"/>
                </a:solidFill>
              </a:rPr>
              <a:t>WAN</a:t>
            </a:r>
            <a:r>
              <a:rPr lang="tr" b="0" i="0" u="none" baseline="0" dirty="0"/>
              <a:t> – Geniş Alan Ağı</a:t>
            </a:r>
          </a:p>
          <a:p>
            <a:pPr lvl="1" algn="l" rtl="0"/>
            <a:r>
              <a:rPr lang="tr" b="0" i="0" u="none" baseline="0" dirty="0"/>
              <a:t>Bölgesel, ulusal, uluslararası</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cstate="print"/>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cstate="print"/>
          <a:stretch>
            <a:fillRect/>
          </a:stretch>
        </p:blipFill>
        <p:spPr>
          <a:xfrm>
            <a:off x="6497193" y="4166744"/>
            <a:ext cx="1947488" cy="1220087"/>
          </a:xfrm>
          <a:prstGeom prst="rect">
            <a:avLst/>
          </a:prstGeom>
        </p:spPr>
      </p:pic>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0">
              <a:buNone/>
            </a:pPr>
            <a:r>
              <a:rPr lang="tr" b="1" i="0" u="none" baseline="0" dirty="0">
                <a:solidFill>
                  <a:srgbClr val="FF0000"/>
                </a:solidFill>
              </a:rPr>
              <a:t>İnternet bir WAN'dir.</a:t>
            </a:r>
          </a:p>
        </p:txBody>
      </p:sp>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Oturum hedefleri</a:t>
            </a:r>
            <a:endParaRPr lang="tr" sz="4000" dirty="0">
              <a:solidFill>
                <a:schemeClr val="bg1"/>
              </a:solidFill>
              <a:latin typeface="+mn-lt"/>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rtl="0">
              <a:buNone/>
            </a:pPr>
            <a:r>
              <a:rPr lang="tr" b="0" i="0" u="none" baseline="0" dirty="0">
                <a:ea typeface="Verdana" panose="020B0604030504040204" pitchFamily="34" charset="0"/>
              </a:rPr>
              <a:t>Bu oturumun sonunda katılımcılar:</a:t>
            </a:r>
          </a:p>
          <a:p>
            <a:pPr algn="just" rtl="0"/>
            <a:r>
              <a:rPr lang="tr" sz="2800" b="0" i="0" u="none" baseline="0" dirty="0">
                <a:ea typeface="Verdana" panose="020B0604030504040204" pitchFamily="34" charset="0"/>
              </a:rPr>
              <a:t>Bir bilgisayar sisteminin ortak bileşenlerini tanıyabilecek ve işlevlerini anlayabilecek;</a:t>
            </a:r>
          </a:p>
          <a:p>
            <a:pPr algn="just" rtl="0"/>
            <a:r>
              <a:rPr lang="tr" sz="2800" b="0" i="0" u="none" baseline="0" dirty="0">
                <a:ea typeface="Verdana" panose="020B0604030504040204" pitchFamily="34" charset="0"/>
              </a:rPr>
              <a:t>İnternetin ne olduğunu, nasıl bağlanıldığını ve bağlanırken ne gibi olası izler bırakılabileceğini açıklayabilecek;</a:t>
            </a:r>
          </a:p>
          <a:p>
            <a:pPr algn="just" rtl="0"/>
            <a:r>
              <a:rPr lang="tr" sz="2800" b="0" i="0" u="none" baseline="0" dirty="0">
                <a:ea typeface="Verdana" panose="020B0604030504040204" pitchFamily="34" charset="0"/>
              </a:rPr>
              <a:t>Savcı ve hakimlerin görevlerinde karşılaşabilecekleri bazı İnternet hizmetlerini ve uygulamalarını sayabilecek;</a:t>
            </a:r>
          </a:p>
          <a:p>
            <a:pPr algn="just" rtl="0"/>
            <a:r>
              <a:rPr lang="tr" sz="2800" b="0" i="0" u="none" baseline="0" dirty="0">
                <a:ea typeface="Verdana" panose="020B0604030504040204" pitchFamily="34" charset="0"/>
              </a:rPr>
              <a:t>Karanlık ağın cezai kovuşturmalarda yol açabileceği sorunlara örnekler verebilecektir.</a:t>
            </a:r>
          </a:p>
          <a:p>
            <a:pPr algn="just" rtl="0">
              <a:lnSpc>
                <a:spcPct val="150000"/>
              </a:lnSpc>
            </a:pPr>
            <a:endParaRPr lang="tr"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a:t>
            </a:r>
            <a:r>
              <a:rPr lang="tr" sz="3200" b="0" i="0" u="none" baseline="0" dirty="0">
                <a:solidFill>
                  <a:schemeClr val="bg1"/>
                </a:solidFill>
                <a:latin typeface="Verdana" charset="0"/>
                <a:cs typeface="Verdana" charset="0"/>
              </a:rPr>
              <a:t>t </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9938" y="1312565"/>
            <a:ext cx="5041900" cy="676275"/>
          </a:xfrm>
        </p:spPr>
        <p:txBody>
          <a:bodyPr/>
          <a:lstStyle/>
          <a:p>
            <a:pPr algn="l" rtl="0"/>
            <a:r>
              <a:rPr lang="tr" b="1" i="0" u="none" baseline="0" dirty="0">
                <a:solidFill>
                  <a:srgbClr val="FF0000"/>
                </a:solidFill>
              </a:rPr>
              <a:t>INTER</a:t>
            </a:r>
            <a:r>
              <a:rPr lang="tr" b="0" i="0" u="none" baseline="0" dirty="0"/>
              <a:t>connected </a:t>
            </a:r>
            <a:r>
              <a:rPr lang="tr" b="1" i="0" u="none" baseline="0" dirty="0">
                <a:solidFill>
                  <a:srgbClr val="FF0000"/>
                </a:solidFill>
              </a:rPr>
              <a:t>NET</a:t>
            </a:r>
            <a:r>
              <a:rPr lang="tr" b="0" i="0" u="none" baseline="0" dirty="0"/>
              <a:t>work</a:t>
            </a:r>
            <a:endParaRPr lang="tr" dirty="0"/>
          </a:p>
        </p:txBody>
      </p:sp>
      <p:grpSp>
        <p:nvGrpSpPr>
          <p:cNvPr id="15" name="Group 5">
            <a:extLst>
              <a:ext uri="{FF2B5EF4-FFF2-40B4-BE49-F238E27FC236}">
                <a16:creationId xmlns:a16="http://schemas.microsoft.com/office/drawing/2014/main" id="{CFA331A6-7995-4AE2-BF88-E168EDDF9256}"/>
              </a:ext>
            </a:extLst>
          </p:cNvPr>
          <p:cNvGrpSpPr/>
          <p:nvPr/>
        </p:nvGrpSpPr>
        <p:grpSpPr>
          <a:xfrm>
            <a:off x="1763688" y="1988840"/>
            <a:ext cx="4032448" cy="1584176"/>
            <a:chOff x="539750" y="2349500"/>
            <a:chExt cx="5903913" cy="2039938"/>
          </a:xfrm>
        </p:grpSpPr>
        <p:pic>
          <p:nvPicPr>
            <p:cNvPr id="16" name="Picture 4" descr="morse">
              <a:extLst>
                <a:ext uri="{FF2B5EF4-FFF2-40B4-BE49-F238E27FC236}">
                  <a16:creationId xmlns:a16="http://schemas.microsoft.com/office/drawing/2014/main" id="{6ACA3BE5-91D1-4126-8AF5-A2711E6F06D9}"/>
                </a:ext>
              </a:extLst>
            </p:cNvPr>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17" name="Line 5">
              <a:extLst>
                <a:ext uri="{FF2B5EF4-FFF2-40B4-BE49-F238E27FC236}">
                  <a16:creationId xmlns:a16="http://schemas.microsoft.com/office/drawing/2014/main" id="{15E0F034-C8DA-4283-AD78-5A074AB5661D}"/>
                </a:ext>
              </a:extLst>
            </p:cNvPr>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tr"/>
            </a:p>
          </p:txBody>
        </p:sp>
      </p:grpSp>
      <p:pic>
        <p:nvPicPr>
          <p:cNvPr id="1026" name="Picture 2" descr="MOBILE PHONE | significado, definición en el Cambridge English ...">
            <a:extLst>
              <a:ext uri="{FF2B5EF4-FFF2-40B4-BE49-F238E27FC236}">
                <a16:creationId xmlns:a16="http://schemas.microsoft.com/office/drawing/2014/main" id="{5DFE4FAC-832E-4C76-82B0-E667C08F75A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438" r="12953"/>
          <a:stretch/>
        </p:blipFill>
        <p:spPr bwMode="auto">
          <a:xfrm>
            <a:off x="5830166" y="1988840"/>
            <a:ext cx="1224137" cy="1905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9573BDAC-E168-41F4-B396-46CB50E9A0F1}"/>
              </a:ext>
            </a:extLst>
          </p:cNvPr>
          <p:cNvSpPr txBox="1"/>
          <p:nvPr/>
        </p:nvSpPr>
        <p:spPr>
          <a:xfrm>
            <a:off x="7020273" y="2320352"/>
            <a:ext cx="2002272" cy="1015663"/>
          </a:xfrm>
          <a:prstGeom prst="rect">
            <a:avLst/>
          </a:prstGeom>
          <a:solidFill>
            <a:srgbClr val="BDD8F3"/>
          </a:solidFill>
        </p:spPr>
        <p:txBody>
          <a:bodyPr wrap="square" rtlCol="0">
            <a:spAutoFit/>
          </a:bodyPr>
          <a:lstStyle/>
          <a:p>
            <a:pPr algn="ctr" rtl="0"/>
            <a:r>
              <a:rPr lang="tr" sz="2000" b="0" i="0" u="none" baseline="0" dirty="0">
                <a:solidFill>
                  <a:schemeClr val="tx1">
                    <a:lumMod val="65000"/>
                    <a:lumOff val="35000"/>
                  </a:schemeClr>
                </a:solidFill>
              </a:rPr>
              <a:t>Haberleşme gelişmeye devam ediyor</a:t>
            </a:r>
          </a:p>
        </p:txBody>
      </p:sp>
      <p:pic>
        <p:nvPicPr>
          <p:cNvPr id="18" name="Bild 1">
            <a:extLst>
              <a:ext uri="{FF2B5EF4-FFF2-40B4-BE49-F238E27FC236}">
                <a16:creationId xmlns:a16="http://schemas.microsoft.com/office/drawing/2014/main" id="{2865871A-269F-41FB-ACE5-1E590D844FB7}"/>
              </a:ext>
            </a:extLst>
          </p:cNvPr>
          <p:cNvPicPr>
            <a:picLocks noChangeAspect="1"/>
          </p:cNvPicPr>
          <p:nvPr/>
        </p:nvPicPr>
        <p:blipFill rotWithShape="1">
          <a:blip r:embed="rId5" cstate="print"/>
          <a:srcRect l="42811"/>
          <a:stretch/>
        </p:blipFill>
        <p:spPr>
          <a:xfrm>
            <a:off x="1014051" y="3689182"/>
            <a:ext cx="1944216" cy="2769718"/>
          </a:xfrm>
          <a:prstGeom prst="rect">
            <a:avLst/>
          </a:prstGeom>
        </p:spPr>
      </p:pic>
      <p:sp>
        <p:nvSpPr>
          <p:cNvPr id="19" name="Content Placeholder 1">
            <a:extLst>
              <a:ext uri="{FF2B5EF4-FFF2-40B4-BE49-F238E27FC236}">
                <a16:creationId xmlns:a16="http://schemas.microsoft.com/office/drawing/2014/main" id="{D40BFB81-3185-46ED-863E-EEED9F1284E0}"/>
              </a:ext>
            </a:extLst>
          </p:cNvPr>
          <p:cNvSpPr txBox="1">
            <a:spLocks/>
          </p:cNvSpPr>
          <p:nvPr/>
        </p:nvSpPr>
        <p:spPr bwMode="auto">
          <a:xfrm>
            <a:off x="3011021" y="3819453"/>
            <a:ext cx="5832648" cy="257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rtl="0"/>
            <a:r>
              <a:rPr lang="tr" sz="2800" b="0" i="0" u="none" baseline="0" dirty="0"/>
              <a:t>1960'ların başı</a:t>
            </a:r>
          </a:p>
          <a:p>
            <a:pPr algn="l" rtl="0"/>
            <a:r>
              <a:rPr lang="tr" sz="2800" b="0" i="0" u="none" baseline="0" dirty="0"/>
              <a:t>Gelişmiş Araştırma Projeleri Kurumu – ABD Savunma Bakanlığı</a:t>
            </a:r>
          </a:p>
          <a:p>
            <a:pPr algn="l" rtl="0"/>
            <a:r>
              <a:rPr lang="tr" sz="2800" b="0" i="0" u="none" baseline="0" dirty="0"/>
              <a:t>Tek arıza noktası olmadan, savaş/afet durumunda da çalışmaya devam eder</a:t>
            </a:r>
          </a:p>
        </p:txBody>
      </p:sp>
    </p:spTree>
    <p:extLst>
      <p:ext uri="{BB962C8B-B14F-4D97-AF65-F5344CB8AC3E}">
        <p14:creationId xmlns:p14="http://schemas.microsoft.com/office/powerpoint/2010/main" val="154510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İnternetin kısa geçmişi </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98281"/>
            <a:ext cx="8642350" cy="5183188"/>
          </a:xfrm>
        </p:spPr>
        <p:txBody>
          <a:bodyPr/>
          <a:lstStyle/>
          <a:p>
            <a:pPr algn="l" rtl="0"/>
            <a:r>
              <a:rPr lang="tr" b="0" i="0" u="none" baseline="0" dirty="0"/>
              <a:t>4 Amerikan üniversitesi, her biri farklı sistemler için farklı iletişim protokolleri oluşturdu.</a:t>
            </a:r>
          </a:p>
          <a:p>
            <a:pPr lvl="1" algn="l" rtl="0"/>
            <a:r>
              <a:rPr lang="tr" b="0" i="0" u="none" baseline="0" dirty="0"/>
              <a:t>Protokol = kurallar bütünü</a:t>
            </a:r>
          </a:p>
          <a:p>
            <a:pPr algn="l" rtl="0"/>
            <a:r>
              <a:rPr lang="tr" b="0" i="0" u="none" baseline="0" dirty="0"/>
              <a:t>1973 – TCP'nin ilk hali (Stanford Üniversitesi)</a:t>
            </a:r>
          </a:p>
          <a:p>
            <a:pPr lvl="1" algn="l" rtl="0"/>
            <a:r>
              <a:rPr lang="tr" b="0" i="0" u="none" baseline="0" dirty="0"/>
              <a:t>İletim Kontrol Protokolü</a:t>
            </a:r>
          </a:p>
          <a:p>
            <a:pPr algn="l" rtl="0"/>
            <a:r>
              <a:rPr lang="tr" b="0" i="0" u="none" baseline="0" dirty="0"/>
              <a:t>1982 – Şu anda standart olan TCP/IP (ABD Savunma Bakanlığı) *</a:t>
            </a:r>
          </a:p>
          <a:p>
            <a:pPr lvl="1" algn="l" rtl="0"/>
            <a:r>
              <a:rPr lang="tr" b="0" i="0" u="none" baseline="0" dirty="0"/>
              <a:t>İletim Kontrol Protokolü/İnternet Protokolü</a:t>
            </a:r>
          </a:p>
          <a:p>
            <a:pPr lvl="1" algn="l" rtl="0"/>
            <a:endParaRPr lang="tr" dirty="0"/>
          </a:p>
          <a:p>
            <a:pPr algn="l" rtl="0"/>
            <a:r>
              <a:rPr lang="tr" b="1" i="0" u="none" baseline="0" dirty="0">
                <a:solidFill>
                  <a:srgbClr val="FF0000"/>
                </a:solidFill>
              </a:rPr>
              <a:t>İnternet Protokolü – IP adreslemesi sağlar </a:t>
            </a:r>
          </a:p>
          <a:p>
            <a:endParaRPr lang="tr" dirty="0"/>
          </a:p>
        </p:txBody>
      </p:sp>
    </p:spTree>
    <p:extLst>
      <p:ext uri="{BB962C8B-B14F-4D97-AF65-F5344CB8AC3E}">
        <p14:creationId xmlns:p14="http://schemas.microsoft.com/office/powerpoint/2010/main" val="4068046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İnternetin temelleri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lgn="l" rtl="0">
              <a:buNone/>
            </a:pPr>
            <a:r>
              <a:rPr lang="tr" b="0" i="0" u="none" baseline="0"/>
              <a:t>Ağlar</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716015" y="2060848"/>
            <a:ext cx="4427985" cy="1938992"/>
          </a:xfrm>
          <a:prstGeom prst="rect">
            <a:avLst/>
          </a:prstGeom>
          <a:solidFill>
            <a:sysClr val="windowText" lastClr="000000">
              <a:lumMod val="65000"/>
              <a:lumOff val="35000"/>
            </a:sysClr>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Geleneksel haberleşmede anahtarlı devre kullanılıyordu ve iletişimin tamamlanması için bir 'devre' oluşturuluyordu. </a:t>
            </a:r>
            <a:r>
              <a:rPr lang="tr" sz="2400" b="0" i="0" u="none" kern="0" baseline="0" dirty="0">
                <a:solidFill>
                  <a:prstClr val="white"/>
                </a:solidFill>
                <a:latin typeface="Calibri"/>
                <a:ea typeface="ＭＳ Ｐゴシック" pitchFamily="-107" charset="-128"/>
              </a:rPr>
              <a:t>Devre kesildiğinde iletişim de kesiliyordu</a:t>
            </a: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 </a:t>
            </a:r>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rtl="0"/>
            <a:r>
              <a:rPr lang="tr" sz="2400" b="0" i="0" u="none" baseline="0" dirty="0">
                <a:solidFill>
                  <a:schemeClr val="tx1">
                    <a:lumMod val="65000"/>
                    <a:lumOff val="35000"/>
                  </a:schemeClr>
                </a:solidFill>
              </a:rPr>
              <a:t>İnternet ise paket anahtarlamalı bir ağdır; içerik parçalanır ve hedefe doğru yol alır.</a:t>
            </a:r>
          </a:p>
          <a:p>
            <a:pPr algn="r" rtl="0"/>
            <a:r>
              <a:rPr lang="tr" sz="2400" b="0" i="0" u="none" baseline="0" dirty="0">
                <a:solidFill>
                  <a:schemeClr val="tx1">
                    <a:lumMod val="65000"/>
                    <a:lumOff val="35000"/>
                  </a:schemeClr>
                </a:solidFill>
              </a:rPr>
              <a:t>Herhangi bir parça ulaşamazsa iletişim yine de devam edebilir.</a:t>
            </a:r>
          </a:p>
        </p:txBody>
      </p:sp>
      <p:sp useBgFill="1">
        <p:nvSpPr>
          <p:cNvPr id="4" name="Metin kutusu 3"/>
          <p:cNvSpPr txBox="1"/>
          <p:nvPr/>
        </p:nvSpPr>
        <p:spPr>
          <a:xfrm>
            <a:off x="926432" y="1989185"/>
            <a:ext cx="3609198" cy="369332"/>
          </a:xfrm>
          <a:prstGeom prst="rect">
            <a:avLst/>
          </a:prstGeom>
        </p:spPr>
        <p:txBody>
          <a:bodyPr wrap="square" rtlCol="0">
            <a:spAutoFit/>
          </a:bodyPr>
          <a:lstStyle/>
          <a:p>
            <a:r>
              <a:rPr lang="tr-TR" b="1" dirty="0"/>
              <a:t>Devre Anahtarlamalı Ağ</a:t>
            </a:r>
          </a:p>
        </p:txBody>
      </p:sp>
      <p:sp useBgFill="1">
        <p:nvSpPr>
          <p:cNvPr id="5" name="Metin kutusu 4"/>
          <p:cNvSpPr txBox="1"/>
          <p:nvPr/>
        </p:nvSpPr>
        <p:spPr>
          <a:xfrm>
            <a:off x="1082842" y="3999840"/>
            <a:ext cx="3476851" cy="369332"/>
          </a:xfrm>
          <a:prstGeom prst="rect">
            <a:avLst/>
          </a:prstGeom>
        </p:spPr>
        <p:txBody>
          <a:bodyPr wrap="square" rtlCol="0">
            <a:spAutoFit/>
          </a:bodyPr>
          <a:lstStyle/>
          <a:p>
            <a:r>
              <a:rPr lang="tr-TR" b="1" dirty="0"/>
              <a:t>Paket Anahtarlamalı Ağ</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İnternetin temelleri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70000"/>
            <a:ext cx="8497888" cy="5183188"/>
          </a:xfrm>
        </p:spPr>
        <p:txBody>
          <a:bodyPr/>
          <a:lstStyle/>
          <a:p>
            <a:pPr algn="l" rtl="0"/>
            <a:r>
              <a:rPr lang="tr" b="0" i="0" u="none" baseline="0" dirty="0"/>
              <a:t>İnternetin sahibi yoktur!</a:t>
            </a:r>
          </a:p>
          <a:p>
            <a:pPr algn="l" rtl="0"/>
            <a:r>
              <a:rPr lang="tr" b="0" i="0" u="none" baseline="0" dirty="0"/>
              <a:t>Bize yardımcı olan düzenlemeler, kurallar ve yönetişim vardır.</a:t>
            </a:r>
          </a:p>
          <a:p>
            <a:pPr algn="l" rtl="0"/>
            <a:r>
              <a:rPr lang="tr" b="0" i="0" u="none" baseline="0" dirty="0"/>
              <a:t>Büyük ölçüde öz düzenlemeye tabidir.</a:t>
            </a:r>
          </a:p>
          <a:p>
            <a:pPr algn="l" rtl="0"/>
            <a:r>
              <a:rPr lang="tr" b="0" i="0" u="none" baseline="0" dirty="0"/>
              <a:t>Herkes kurallara uymaz!</a:t>
            </a:r>
          </a:p>
          <a:p>
            <a:endParaRPr lang="tr" b="1" dirty="0">
              <a:solidFill>
                <a:srgbClr val="0070C0"/>
              </a:solidFill>
            </a:endParaRPr>
          </a:p>
          <a:p>
            <a:pPr algn="l" rtl="0"/>
            <a:r>
              <a:rPr lang="tr" b="0" i="0" u="none" baseline="0" dirty="0"/>
              <a:t>İnternet </a:t>
            </a:r>
            <a:r>
              <a:rPr lang="tr" b="0" i="0" u="none" baseline="0" dirty="0">
                <a:solidFill>
                  <a:srgbClr val="0070C0"/>
                </a:solidFill>
              </a:rPr>
              <a:t>TCP/IP protokolü</a:t>
            </a:r>
            <a:r>
              <a:rPr lang="tr" b="0" i="0" u="none" baseline="0" dirty="0"/>
              <a:t> ile çalışır.</a:t>
            </a:r>
          </a:p>
        </p:txBody>
      </p:sp>
    </p:spTree>
    <p:extLst>
      <p:ext uri="{BB962C8B-B14F-4D97-AF65-F5344CB8AC3E}">
        <p14:creationId xmlns:p14="http://schemas.microsoft.com/office/powerpoint/2010/main" val="419352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İnternetin temelle</a:t>
            </a:r>
            <a:r>
              <a:rPr lang="tr" sz="3200" b="0" i="0" u="none" baseline="0" dirty="0">
                <a:solidFill>
                  <a:schemeClr val="bg1"/>
                </a:solidFill>
                <a:latin typeface="Verdana" charset="0"/>
                <a:cs typeface="Verdana" charset="0"/>
              </a:rPr>
              <a:t>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38660"/>
            <a:ext cx="8497888" cy="5183187"/>
          </a:xfrm>
        </p:spPr>
        <p:txBody>
          <a:bodyPr/>
          <a:lstStyle/>
          <a:p>
            <a:pPr marL="0" indent="0" algn="l" rtl="0">
              <a:buNone/>
            </a:pPr>
            <a:r>
              <a:rPr lang="tr" b="1" i="0" u="none" baseline="0" dirty="0">
                <a:solidFill>
                  <a:srgbClr val="0070C0"/>
                </a:solidFill>
              </a:rPr>
              <a:t>ICANN</a:t>
            </a:r>
          </a:p>
          <a:p>
            <a:pPr lvl="1" algn="l" rtl="0"/>
            <a:r>
              <a:rPr lang="tr" sz="2400" b="0" i="0" u="none" baseline="0" dirty="0"/>
              <a:t>İnternet Tahsisli İsimler ve Numaralar Kurumu</a:t>
            </a:r>
          </a:p>
          <a:p>
            <a:pPr lvl="1" algn="l" rtl="0"/>
            <a:r>
              <a:rPr lang="tr" sz="2400" b="0" i="0" u="none" baseline="0" dirty="0"/>
              <a:t>Alan adlarını, IP adreslerini, port numaralarını vb. yönetir.</a:t>
            </a:r>
          </a:p>
          <a:p>
            <a:pPr marL="0" indent="0" algn="l" rtl="0">
              <a:buNone/>
            </a:pPr>
            <a:r>
              <a:rPr lang="tr" b="1" i="0" u="none" baseline="0" dirty="0">
                <a:solidFill>
                  <a:srgbClr val="0070C0"/>
                </a:solidFill>
              </a:rPr>
              <a:t>ABD Ticaret Bakanlığı</a:t>
            </a:r>
          </a:p>
          <a:p>
            <a:pPr lvl="1" algn="l" rtl="0"/>
            <a:r>
              <a:rPr lang="tr" sz="2400" b="0" i="0" u="none" baseline="0" dirty="0"/>
              <a:t>DNS kök bölgesini yönetir. *</a:t>
            </a:r>
          </a:p>
          <a:p>
            <a:pPr marL="0" indent="0" algn="l" rtl="0">
              <a:buNone/>
            </a:pPr>
            <a:r>
              <a:rPr lang="tr" b="1" i="0" u="none" baseline="0" dirty="0">
                <a:solidFill>
                  <a:srgbClr val="0070C0"/>
                </a:solidFill>
              </a:rPr>
              <a:t>5 Bölgesel Sicil</a:t>
            </a:r>
          </a:p>
          <a:p>
            <a:pPr marL="742950" lvl="2" indent="-342900" algn="l" rtl="0"/>
            <a:r>
              <a:rPr lang="tr" b="0" i="0" u="none" baseline="0" dirty="0"/>
              <a:t>ARIN – Kuzey Amerika</a:t>
            </a:r>
          </a:p>
          <a:p>
            <a:pPr marL="742950" lvl="2" indent="-342900" algn="l" rtl="0"/>
            <a:r>
              <a:rPr lang="tr" b="0" i="0" u="none" baseline="0" dirty="0"/>
              <a:t>RIPE – Avrupa, Orta Doğu, Orta Asya</a:t>
            </a:r>
          </a:p>
          <a:p>
            <a:pPr marL="742950" lvl="2" indent="-342900" algn="l" rtl="0"/>
            <a:r>
              <a:rPr lang="tr" b="0" i="0" u="none" baseline="0" dirty="0"/>
              <a:t>APNIC – Asya ve Pasifik</a:t>
            </a:r>
          </a:p>
          <a:p>
            <a:pPr marL="742950" lvl="2" indent="-342900" algn="l" rtl="0"/>
            <a:r>
              <a:rPr lang="tr" b="0" i="0" u="none" baseline="0" dirty="0"/>
              <a:t>LACNIC – Latin Amerika ve Karayipler</a:t>
            </a:r>
          </a:p>
          <a:p>
            <a:pPr marL="742950" lvl="2" indent="-342900" algn="l" rtl="0"/>
            <a:r>
              <a:rPr lang="tr" b="0" i="0" u="none" baseline="0" dirty="0"/>
              <a:t>AfriNIC – Afrika (2004'te oluşturulmuştur)</a:t>
            </a:r>
          </a:p>
          <a:p>
            <a:endParaRPr lang="tr" b="1" dirty="0">
              <a:solidFill>
                <a:srgbClr val="0070C0"/>
              </a:solidFill>
            </a:endParaRPr>
          </a:p>
        </p:txBody>
      </p:sp>
      <p:sp>
        <p:nvSpPr>
          <p:cNvPr id="7" name="TextBox 6">
            <a:extLst>
              <a:ext uri="{FF2B5EF4-FFF2-40B4-BE49-F238E27FC236}">
                <a16:creationId xmlns:a16="http://schemas.microsoft.com/office/drawing/2014/main" id="{262D4526-1562-4B45-A2EF-0C4BC5182634}"/>
              </a:ext>
            </a:extLst>
          </p:cNvPr>
          <p:cNvSpPr txBox="1"/>
          <p:nvPr/>
        </p:nvSpPr>
        <p:spPr>
          <a:xfrm>
            <a:off x="6406440" y="2924944"/>
            <a:ext cx="2376264" cy="3046988"/>
          </a:xfrm>
          <a:prstGeom prst="rect">
            <a:avLst/>
          </a:prstGeom>
          <a:solidFill>
            <a:srgbClr val="BDD8F3"/>
          </a:solidFill>
        </p:spPr>
        <p:txBody>
          <a:bodyPr wrap="square" rtlCol="0">
            <a:spAutoFit/>
          </a:bodyPr>
          <a:lstStyle/>
          <a:p>
            <a:pPr algn="ctr" rtl="0"/>
            <a:r>
              <a:rPr lang="tr" sz="3200" b="0" i="0" u="none" baseline="0" dirty="0">
                <a:solidFill>
                  <a:schemeClr val="tx1">
                    <a:lumMod val="65000"/>
                    <a:lumOff val="35000"/>
                  </a:schemeClr>
                </a:solidFill>
              </a:rPr>
              <a:t>Yönetişim</a:t>
            </a:r>
          </a:p>
          <a:p>
            <a:pPr algn="ctr" rtl="0"/>
            <a:r>
              <a:rPr lang="tr" sz="3200" b="0" i="0" u="none" baseline="0" dirty="0">
                <a:solidFill>
                  <a:schemeClr val="tx1">
                    <a:lumMod val="65000"/>
                    <a:lumOff val="35000"/>
                  </a:schemeClr>
                </a:solidFill>
              </a:rPr>
              <a:t>=</a:t>
            </a:r>
          </a:p>
          <a:p>
            <a:pPr algn="ctr" rtl="0"/>
            <a:r>
              <a:rPr lang="tr" sz="3200" b="0" i="0" u="none" baseline="0" dirty="0">
                <a:solidFill>
                  <a:schemeClr val="tx1">
                    <a:lumMod val="65000"/>
                    <a:lumOff val="35000"/>
                  </a:schemeClr>
                </a:solidFill>
              </a:rPr>
              <a:t>Kayıtlar</a:t>
            </a:r>
          </a:p>
          <a:p>
            <a:pPr algn="ctr" rtl="0"/>
            <a:r>
              <a:rPr lang="tr" sz="3200" b="0" i="0" u="none" baseline="0" dirty="0">
                <a:solidFill>
                  <a:schemeClr val="tx1">
                    <a:lumMod val="65000"/>
                    <a:lumOff val="35000"/>
                  </a:schemeClr>
                </a:solidFill>
              </a:rPr>
              <a:t>=</a:t>
            </a:r>
          </a:p>
          <a:p>
            <a:pPr algn="ctr" rtl="0"/>
            <a:r>
              <a:rPr lang="tr" sz="3200" b="0" i="0" u="none" baseline="0" dirty="0">
                <a:solidFill>
                  <a:schemeClr val="tx1">
                    <a:lumMod val="65000"/>
                    <a:lumOff val="35000"/>
                  </a:schemeClr>
                </a:solidFill>
              </a:rPr>
              <a:t>Soruşturma Potansiyeli</a:t>
            </a:r>
          </a:p>
        </p:txBody>
      </p:sp>
    </p:spTree>
    <p:extLst>
      <p:ext uri="{BB962C8B-B14F-4D97-AF65-F5344CB8AC3E}">
        <p14:creationId xmlns:p14="http://schemas.microsoft.com/office/powerpoint/2010/main" val="402427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TCP/IP</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rtl="0"/>
            <a:r>
              <a:rPr lang="tr" b="1" i="0" u="none" baseline="0" dirty="0">
                <a:solidFill>
                  <a:srgbClr val="0070C0"/>
                </a:solidFill>
              </a:rPr>
              <a:t>TCP – İletim Kontrol Protokolü</a:t>
            </a:r>
          </a:p>
          <a:p>
            <a:pPr algn="just" rtl="0"/>
            <a:r>
              <a:rPr lang="tr" b="1" i="0" u="none" baseline="0" dirty="0">
                <a:solidFill>
                  <a:srgbClr val="0070C0"/>
                </a:solidFill>
              </a:rPr>
              <a:t>IP – İnternet Protokolü</a:t>
            </a:r>
          </a:p>
          <a:p>
            <a:pPr lvl="1" algn="just" rtl="0"/>
            <a:r>
              <a:rPr lang="tr" b="0" i="0" u="none" baseline="0" dirty="0"/>
              <a:t>Başka protokoller de vardır!</a:t>
            </a:r>
          </a:p>
          <a:p>
            <a:pPr algn="just" rtl="0"/>
            <a:r>
              <a:rPr lang="tr" b="0" i="0" u="none" baseline="0" dirty="0"/>
              <a:t>Verilerin bir ağda nasıl paylaşılıp uçtan uca iletişim sağlandığı ve güvenilir hale getirildiği bu protokollerde belirtilir.</a:t>
            </a:r>
          </a:p>
          <a:p>
            <a:pPr algn="just" rtl="0"/>
            <a:r>
              <a:rPr lang="tr" b="1" i="0" u="none" baseline="0" dirty="0">
                <a:solidFill>
                  <a:srgbClr val="0070C0"/>
                </a:solidFill>
              </a:rPr>
              <a:t>TCP</a:t>
            </a:r>
            <a:r>
              <a:rPr lang="tr" b="0" i="0" u="none" baseline="0" dirty="0"/>
              <a:t>: Kanallar oluşturur, </a:t>
            </a:r>
            <a:r>
              <a:rPr lang="tr" b="1" i="0" u="none" baseline="0" dirty="0">
                <a:solidFill>
                  <a:srgbClr val="0070C0"/>
                </a:solidFill>
              </a:rPr>
              <a:t>paketlerin </a:t>
            </a:r>
            <a:r>
              <a:rPr lang="tr" b="0" i="0" u="none" baseline="0" dirty="0"/>
              <a:t>her uçta birleştirilip parçalanmasını yönetir.</a:t>
            </a:r>
          </a:p>
          <a:p>
            <a:pPr rtl="0"/>
            <a:r>
              <a:rPr lang="tr" b="1" i="0" u="none" baseline="0" dirty="0">
                <a:solidFill>
                  <a:srgbClr val="0070C0"/>
                </a:solidFill>
              </a:rPr>
              <a:t>IP</a:t>
            </a:r>
            <a:r>
              <a:rPr lang="tr" b="0" i="0" u="none" baseline="0" dirty="0"/>
              <a:t>: Her </a:t>
            </a:r>
            <a:r>
              <a:rPr lang="tr" b="1" i="0" u="none" baseline="0" dirty="0">
                <a:solidFill>
                  <a:srgbClr val="0070C0"/>
                </a:solidFill>
              </a:rPr>
              <a:t>paketin</a:t>
            </a:r>
            <a:r>
              <a:rPr lang="tr" b="1" i="0" u="none" baseline="0" dirty="0"/>
              <a:t> </a:t>
            </a:r>
            <a:r>
              <a:rPr lang="tr" b="0" i="0" u="none" baseline="0" dirty="0"/>
              <a:t>nasıl adresleneceğini ve</a:t>
            </a:r>
            <a:r>
              <a:rPr lang="tr" b="0" i="0" u="none" dirty="0"/>
              <a:t> </a:t>
            </a:r>
            <a:r>
              <a:rPr lang="tr" b="0" i="0" u="none" baseline="0" dirty="0"/>
              <a:t>yönlendirileceğini tanımlar.</a:t>
            </a:r>
          </a:p>
        </p:txBody>
      </p:sp>
    </p:spTree>
    <p:extLst>
      <p:ext uri="{BB962C8B-B14F-4D97-AF65-F5344CB8AC3E}">
        <p14:creationId xmlns:p14="http://schemas.microsoft.com/office/powerpoint/2010/main" val="3603535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İnternet protokolleri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pPr algn="l" rtl="0"/>
            <a:r>
              <a:rPr lang="tr" b="1" i="0" u="none" baseline="0">
                <a:solidFill>
                  <a:srgbClr val="0070C0"/>
                </a:solidFill>
              </a:rPr>
              <a:t>HTTP </a:t>
            </a:r>
            <a:r>
              <a:rPr lang="tr" b="0" i="0" u="none" baseline="0"/>
              <a:t>– Hiper Metin Aktarım Protokolü</a:t>
            </a:r>
          </a:p>
          <a:p>
            <a:pPr algn="l" rtl="0"/>
            <a:r>
              <a:rPr lang="tr" b="1" i="0" u="none" baseline="0">
                <a:solidFill>
                  <a:srgbClr val="0070C0"/>
                </a:solidFill>
              </a:rPr>
              <a:t>HTTPS </a:t>
            </a:r>
            <a:r>
              <a:rPr lang="tr" b="0" i="0" u="none" baseline="0"/>
              <a:t>– Güvenli HTTP</a:t>
            </a:r>
          </a:p>
          <a:p>
            <a:pPr algn="l" rtl="0"/>
            <a:r>
              <a:rPr lang="tr" b="1" i="0" u="none" baseline="0">
                <a:solidFill>
                  <a:srgbClr val="0070C0"/>
                </a:solidFill>
              </a:rPr>
              <a:t>SMTP </a:t>
            </a:r>
            <a:r>
              <a:rPr lang="tr" b="0" i="0" u="none" baseline="0"/>
              <a:t>– Basit Posta Aktarım Protokolü</a:t>
            </a:r>
          </a:p>
          <a:p>
            <a:pPr algn="l" rtl="0"/>
            <a:r>
              <a:rPr lang="tr" b="1" i="0" u="none" baseline="0">
                <a:solidFill>
                  <a:srgbClr val="0070C0"/>
                </a:solidFill>
              </a:rPr>
              <a:t>FTP </a:t>
            </a:r>
            <a:r>
              <a:rPr lang="tr" b="0" i="0" u="none" baseline="0"/>
              <a:t>– Dosya Aktarım Protokolü</a:t>
            </a:r>
          </a:p>
          <a:p>
            <a:pPr algn="l" rtl="0"/>
            <a:r>
              <a:rPr lang="tr" b="1" i="0" u="none" baseline="0">
                <a:solidFill>
                  <a:srgbClr val="0070C0"/>
                </a:solidFill>
              </a:rPr>
              <a:t>NNTP </a:t>
            </a:r>
            <a:r>
              <a:rPr lang="tr" b="0" i="0" u="none" baseline="0"/>
              <a:t>– Ağ Haber Aktarma Protokolü</a:t>
            </a:r>
          </a:p>
          <a:p>
            <a:pPr algn="l" rtl="0"/>
            <a:r>
              <a:rPr lang="tr" b="1" i="0" u="none" baseline="0">
                <a:solidFill>
                  <a:srgbClr val="0070C0"/>
                </a:solidFill>
              </a:rPr>
              <a:t>UDP </a:t>
            </a:r>
            <a:r>
              <a:rPr lang="tr" b="0" i="0" u="none" baseline="0"/>
              <a:t>– Kullanıcı Veri Bloku Protokolü</a:t>
            </a:r>
          </a:p>
          <a:p>
            <a:endParaRPr lang="tr" dirty="0"/>
          </a:p>
          <a:p>
            <a:pPr algn="l" rtl="0"/>
            <a:r>
              <a:rPr lang="tr" b="0" i="0" u="none" baseline="0"/>
              <a:t>Protokolün uyulduğunda başarılı iletişime olanak tanıyan kurallar bütünü olduğunu unutmayın.</a:t>
            </a:r>
          </a:p>
        </p:txBody>
      </p:sp>
    </p:spTree>
    <p:extLst>
      <p:ext uri="{BB962C8B-B14F-4D97-AF65-F5344CB8AC3E}">
        <p14:creationId xmlns:p14="http://schemas.microsoft.com/office/powerpoint/2010/main" val="38489575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 Adresleri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0573"/>
            <a:ext cx="8642350" cy="5183188"/>
          </a:xfrm>
        </p:spPr>
        <p:txBody>
          <a:bodyPr/>
          <a:lstStyle/>
          <a:p>
            <a:pPr algn="l" rtl="0"/>
            <a:r>
              <a:rPr lang="tr" b="0" i="0" u="none" baseline="0" dirty="0"/>
              <a:t>Bir ağdaki her bilgisayarın veri almak ve göndermek için IP adresi adı verilen özgün bir kimliği vardır.</a:t>
            </a:r>
          </a:p>
          <a:p>
            <a:pPr marL="0" indent="0" algn="ctr" rtl="0">
              <a:buNone/>
            </a:pPr>
            <a:r>
              <a:rPr lang="tr" b="1" i="0" u="none" baseline="0" dirty="0">
                <a:solidFill>
                  <a:srgbClr val="0070C0"/>
                </a:solidFill>
              </a:rPr>
              <a:t>IPv4 adresleri</a:t>
            </a:r>
          </a:p>
          <a:p>
            <a:pPr marL="0" indent="0" algn="ctr" rtl="0">
              <a:buNone/>
            </a:pPr>
            <a:r>
              <a:rPr lang="tr" b="1" i="0" u="none" baseline="0" dirty="0">
                <a:solidFill>
                  <a:srgbClr val="FF0000"/>
                </a:solidFill>
              </a:rPr>
              <a:t>213.43.112.45</a:t>
            </a:r>
          </a:p>
          <a:p>
            <a:pPr marL="0" indent="0" algn="ctr" rtl="0">
              <a:buNone/>
            </a:pPr>
            <a:r>
              <a:rPr lang="tr" b="1" i="0" u="none" baseline="0" dirty="0">
                <a:solidFill>
                  <a:srgbClr val="0070C0"/>
                </a:solidFill>
              </a:rPr>
              <a:t>IPv6 adresleri</a:t>
            </a:r>
          </a:p>
          <a:p>
            <a:pPr marL="0" indent="0" algn="ctr" rtl="0">
              <a:buNone/>
            </a:pPr>
            <a:r>
              <a:rPr lang="tr" b="1" i="0" u="none" baseline="0" dirty="0">
                <a:solidFill>
                  <a:srgbClr val="FF0000"/>
                </a:solidFill>
              </a:rPr>
              <a:t>2600:1403:0002:029c:0000:0000:0000:2add</a:t>
            </a:r>
          </a:p>
          <a:p>
            <a:pPr marL="0" indent="0" algn="ctr" rtl="0">
              <a:buNone/>
            </a:pPr>
            <a:endParaRPr lang="tr" dirty="0"/>
          </a:p>
          <a:p>
            <a:pPr algn="l" rtl="0"/>
            <a:r>
              <a:rPr lang="tr" b="0" i="0" u="none" baseline="0" dirty="0"/>
              <a:t>IPv4 adresleri bitmek üzere olduğundan IPv6 adresleri yaygınlaşmaktadır. </a:t>
            </a:r>
          </a:p>
        </p:txBody>
      </p:sp>
    </p:spTree>
    <p:extLst>
      <p:ext uri="{BB962C8B-B14F-4D97-AF65-F5344CB8AC3E}">
        <p14:creationId xmlns:p14="http://schemas.microsoft.com/office/powerpoint/2010/main" val="363380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IPv4</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pPr algn="l" rtl="0"/>
            <a:r>
              <a:rPr lang="tr" b="1" i="0" u="none" baseline="0" dirty="0">
                <a:solidFill>
                  <a:srgbClr val="0070C0"/>
                </a:solidFill>
              </a:rPr>
              <a:t>32-bit</a:t>
            </a:r>
            <a:r>
              <a:rPr lang="tr" b="0" i="0" u="none" baseline="0" dirty="0"/>
              <a:t> adres</a:t>
            </a:r>
          </a:p>
          <a:p>
            <a:pPr algn="l" rtl="0"/>
            <a:r>
              <a:rPr lang="tr" b="0" i="0" u="none" baseline="0" dirty="0"/>
              <a:t>Nokta ile ayrılan dört sayı.</a:t>
            </a:r>
          </a:p>
          <a:p>
            <a:pPr algn="l" rtl="0"/>
            <a:r>
              <a:rPr lang="tr" b="0" i="0" u="none" baseline="0" dirty="0"/>
              <a:t>Her sayı 0 ile 255 arasında olabilir. Örneğin:</a:t>
            </a:r>
          </a:p>
          <a:p>
            <a:pPr marL="0" indent="0" algn="ctr" rtl="0">
              <a:buNone/>
            </a:pPr>
            <a:r>
              <a:rPr lang="tr" b="1" i="0" u="none" baseline="0" dirty="0">
                <a:solidFill>
                  <a:srgbClr val="FF0000"/>
                </a:solidFill>
              </a:rPr>
              <a:t>213.43.112.45</a:t>
            </a:r>
          </a:p>
          <a:p>
            <a:pPr algn="l" rtl="0"/>
            <a:r>
              <a:rPr lang="tr" b="0" i="0" u="none" baseline="0" dirty="0"/>
              <a:t>4.162.314.256 adet olası adres (yaklaşık)</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IPv4</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pPr algn="l" rtl="0"/>
            <a:r>
              <a:rPr lang="tr" b="0" i="0" u="none" baseline="0" dirty="0"/>
              <a:t>Özel ve Genel adresler</a:t>
            </a:r>
          </a:p>
          <a:p>
            <a:pPr lvl="1" algn="l" rtl="0"/>
            <a:r>
              <a:rPr lang="tr" b="0" i="0" u="none" baseline="0" dirty="0"/>
              <a:t>Genel IP adresleri – İnternette kullanılır</a:t>
            </a:r>
          </a:p>
          <a:p>
            <a:pPr lvl="1" algn="l" rtl="0"/>
            <a:r>
              <a:rPr lang="tr" b="0" i="0" u="none" baseline="0" dirty="0"/>
              <a:t>Özel IP adresleri – özel ağlarda kullanılır</a:t>
            </a:r>
          </a:p>
          <a:p>
            <a:pPr lvl="1" algn="l" rtl="0"/>
            <a:r>
              <a:rPr lang="tr" b="0" i="0" u="none" baseline="0" dirty="0"/>
              <a:t>Özel olan belirli IP adresi aralıkları vardır</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cstate="print"/>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a:xfrm>
            <a:off x="722312" y="4406900"/>
            <a:ext cx="7964487" cy="1362075"/>
          </a:xfrm>
        </p:spPr>
        <p:txBody>
          <a:bodyPr/>
          <a:lstStyle/>
          <a:p>
            <a:pPr algn="l" rtl="0"/>
            <a:r>
              <a:rPr lang="tr" b="1" i="0" u="none" baseline="0" dirty="0">
                <a:latin typeface="+mn-lt"/>
              </a:rPr>
              <a:t>Bİlgİsayar parçalarI ve İşlevlerİ</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Bilgisayar ve İnternet ile İlgili Temel Bilgiler</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Bölüm 1</a:t>
            </a:r>
            <a:endParaRPr lang="tr" sz="4000" dirty="0">
              <a:solidFill>
                <a:schemeClr val="bg1"/>
              </a:solidFill>
              <a:latin typeface="+mn-lt"/>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rtl="0"/>
            <a:fld id="{49C04F3A-82BD-4011-AADB-1F79FD7DF4BC}" type="slidenum">
              <a:rPr sz="900" b="1">
                <a:solidFill>
                  <a:schemeClr val="bg1"/>
                </a:solidFill>
                <a:latin typeface="Verdana" panose="020B0604030504040204" pitchFamily="34" charset="0"/>
                <a:ea typeface="Verdana" panose="020B0604030504040204" pitchFamily="34" charset="0"/>
              </a:rPr>
              <a:pPr algn="r" rtl="0"/>
              <a:t>5</a:t>
            </a:fld>
            <a:endParaRPr lang="tr"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IPv6</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normAutofit lnSpcReduction="10000"/>
          </a:bodyPr>
          <a:lstStyle/>
          <a:p>
            <a:pPr algn="l" rtl="0"/>
            <a:r>
              <a:rPr lang="tr" b="1" i="0" u="none" baseline="0" dirty="0">
                <a:solidFill>
                  <a:srgbClr val="0070C0"/>
                </a:solidFill>
              </a:rPr>
              <a:t>128-bit</a:t>
            </a:r>
            <a:r>
              <a:rPr lang="tr" b="0" i="0" u="none" baseline="0" dirty="0"/>
              <a:t> adres – iki nokta ile ayrılmış 8 değer</a:t>
            </a:r>
          </a:p>
          <a:p>
            <a:pPr algn="l" rtl="0"/>
            <a:r>
              <a:rPr lang="tr" b="0" i="0" u="none" baseline="0" dirty="0"/>
              <a:t>On altılık olarak yazılmış değerler</a:t>
            </a:r>
          </a:p>
          <a:p>
            <a:pPr algn="l" rtl="0"/>
            <a:r>
              <a:rPr lang="tr" b="0" i="0" u="none" baseline="0" dirty="0"/>
              <a:t>Her grup ‘0000’ ile ‘FFFF’ arasında değişiklik gösterebilir. Örneğin:</a:t>
            </a:r>
          </a:p>
          <a:p>
            <a:pPr marL="0" indent="0" algn="ctr" rtl="0">
              <a:buNone/>
            </a:pPr>
            <a:r>
              <a:rPr lang="tr" b="1" i="0" u="none" baseline="0" dirty="0">
                <a:solidFill>
                  <a:srgbClr val="FF0000"/>
                </a:solidFill>
              </a:rPr>
              <a:t>2600:1403:0002:029c:0000:0000:0000:2add</a:t>
            </a:r>
            <a:endParaRPr lang="tr" dirty="0"/>
          </a:p>
          <a:p>
            <a:pPr algn="l" rtl="0"/>
            <a:r>
              <a:rPr lang="tr" b="0" i="0" u="none" baseline="0" dirty="0"/>
              <a:t>Aşağıdaki şekilde kısaltılabilir:</a:t>
            </a:r>
          </a:p>
          <a:p>
            <a:pPr marL="0" indent="0" algn="ctr" rtl="0">
              <a:buNone/>
            </a:pPr>
            <a:r>
              <a:rPr lang="tr" b="1" i="0" u="none" baseline="0" dirty="0">
                <a:solidFill>
                  <a:srgbClr val="FF0000"/>
                </a:solidFill>
              </a:rPr>
              <a:t>2600:1403:2:29c:0:0:0:2add</a:t>
            </a:r>
          </a:p>
          <a:p>
            <a:pPr marL="0" indent="0" algn="ctr" rtl="0">
              <a:buNone/>
            </a:pPr>
            <a:r>
              <a:rPr lang="tr" b="1" i="0" u="none" baseline="0" dirty="0">
                <a:solidFill>
                  <a:srgbClr val="FF0000"/>
                </a:solidFill>
              </a:rPr>
              <a:t>2600:1403:2:29c::2add</a:t>
            </a:r>
          </a:p>
          <a:p>
            <a:pPr marL="0" indent="0" algn="ctr" rtl="0">
              <a:buNone/>
            </a:pPr>
            <a:endParaRPr lang="tr" b="1" dirty="0">
              <a:solidFill>
                <a:srgbClr val="FF0000"/>
              </a:solidFill>
            </a:endParaRPr>
          </a:p>
          <a:p>
            <a:pPr algn="l" rtl="0"/>
            <a:r>
              <a:rPr lang="tr" sz="2400" b="0" i="0" u="none" baseline="0" dirty="0"/>
              <a:t>340.282.366.920.938.000.000.000.000.000.000.000.000 olası değer</a:t>
            </a:r>
            <a:endParaRPr lang="tr" sz="2400" dirty="0"/>
          </a:p>
          <a:p>
            <a:endParaRPr lang="tr"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IPv6</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51146"/>
            <a:ext cx="8642350" cy="5183188"/>
          </a:xfrm>
        </p:spPr>
        <p:txBody>
          <a:bodyPr/>
          <a:lstStyle/>
          <a:p>
            <a:pPr algn="l" rtl="0"/>
            <a:r>
              <a:rPr lang="tr" b="0" i="0" u="none" baseline="0" dirty="0"/>
              <a:t>Özel ve Genel adresler</a:t>
            </a:r>
          </a:p>
          <a:p>
            <a:pPr lvl="1" algn="l" rtl="0"/>
            <a:r>
              <a:rPr lang="tr" b="0" i="0" u="none" baseline="0" dirty="0"/>
              <a:t>IPv4'te olduğu gibi aynı ilke</a:t>
            </a:r>
          </a:p>
          <a:p>
            <a:pPr lvl="1" algn="l" rtl="0"/>
            <a:r>
              <a:rPr lang="tr" b="0" i="0" u="none" baseline="0" dirty="0"/>
              <a:t>fc00:: (özgün yerel)</a:t>
            </a:r>
          </a:p>
          <a:p>
            <a:pPr lvl="1" algn="l" rtl="0"/>
            <a:r>
              <a:rPr lang="tr" b="0" i="0" u="none" baseline="0" dirty="0"/>
              <a:t>fdxx:: (saha yerel)</a:t>
            </a:r>
          </a:p>
          <a:p>
            <a:pPr lvl="1" algn="l" rtl="0"/>
            <a:r>
              <a:rPr lang="tr" b="0" i="0" u="none" baseline="0" dirty="0"/>
              <a:t>fe00:: (link yerel)</a:t>
            </a:r>
          </a:p>
          <a:p>
            <a:pPr lvl="1" algn="l" rtl="0"/>
            <a:r>
              <a:rPr lang="tr" b="0" i="0" u="none" baseline="0" dirty="0"/>
              <a:t>Dahili ağ oluşturmada kullanılır</a:t>
            </a:r>
          </a:p>
          <a:p>
            <a:pPr lvl="1" algn="l" rtl="0"/>
            <a:endParaRPr lang="tr" dirty="0"/>
          </a:p>
          <a:p>
            <a:endParaRPr lang="tr" b="1" dirty="0"/>
          </a:p>
        </p:txBody>
      </p:sp>
      <p:pic>
        <p:nvPicPr>
          <p:cNvPr id="2050" name="Picture 2" descr="What is an IPv6 address? - Myipservices.com">
            <a:extLst>
              <a:ext uri="{FF2B5EF4-FFF2-40B4-BE49-F238E27FC236}">
                <a16:creationId xmlns:a16="http://schemas.microsoft.com/office/drawing/2014/main" id="{C9168EA3-1A64-48A8-963D-E57424D1C4D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5103" y="4581129"/>
            <a:ext cx="3180947" cy="1939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95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 adresiniz (dahili)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7768"/>
            <a:ext cx="8642350" cy="1654175"/>
          </a:xfrm>
        </p:spPr>
        <p:txBody>
          <a:bodyPr/>
          <a:lstStyle/>
          <a:p>
            <a:pPr algn="l" rtl="0"/>
            <a:r>
              <a:rPr lang="tr" b="0" i="0" u="none" baseline="0" dirty="0"/>
              <a:t>Komut istemi &gt; ipconfig /all</a:t>
            </a:r>
            <a:endParaRPr lang="tr" b="1" dirty="0"/>
          </a:p>
        </p:txBody>
      </p:sp>
      <p:pic>
        <p:nvPicPr>
          <p:cNvPr id="3" name="Picture 2">
            <a:extLst>
              <a:ext uri="{FF2B5EF4-FFF2-40B4-BE49-F238E27FC236}">
                <a16:creationId xmlns:a16="http://schemas.microsoft.com/office/drawing/2014/main" id="{0EA8CA3E-FBAC-46FE-831B-7D5D3D72F9DF}"/>
              </a:ext>
            </a:extLst>
          </p:cNvPr>
          <p:cNvPicPr>
            <a:picLocks noChangeAspect="1"/>
          </p:cNvPicPr>
          <p:nvPr/>
        </p:nvPicPr>
        <p:blipFill>
          <a:blip r:embed="rId3" cstate="print"/>
          <a:stretch>
            <a:fillRect/>
          </a:stretch>
        </p:blipFill>
        <p:spPr>
          <a:xfrm>
            <a:off x="107504" y="1836795"/>
            <a:ext cx="8892480" cy="4473517"/>
          </a:xfrm>
          <a:prstGeom prst="rect">
            <a:avLst/>
          </a:prstGeom>
        </p:spPr>
      </p:pic>
      <p:sp>
        <p:nvSpPr>
          <p:cNvPr id="4" name="Rectangle 3">
            <a:extLst>
              <a:ext uri="{FF2B5EF4-FFF2-40B4-BE49-F238E27FC236}">
                <a16:creationId xmlns:a16="http://schemas.microsoft.com/office/drawing/2014/main" id="{CDA97717-835D-4AF8-9241-2596FC92DECE}"/>
              </a:ext>
            </a:extLst>
          </p:cNvPr>
          <p:cNvSpPr/>
          <p:nvPr/>
        </p:nvSpPr>
        <p:spPr>
          <a:xfrm>
            <a:off x="4211960" y="3501008"/>
            <a:ext cx="4536504" cy="57606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220212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DNS</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pPr algn="l" rtl="0"/>
            <a:r>
              <a:rPr lang="tr" b="1" i="0" u="none" baseline="0" dirty="0">
                <a:solidFill>
                  <a:srgbClr val="0070C0"/>
                </a:solidFill>
              </a:rPr>
              <a:t>DNS</a:t>
            </a:r>
            <a:r>
              <a:rPr lang="tr" b="0" i="0" u="none" baseline="0" dirty="0"/>
              <a:t> – Alan Adı Sistemi</a:t>
            </a:r>
          </a:p>
          <a:p>
            <a:pPr algn="l" rtl="0"/>
            <a:r>
              <a:rPr lang="tr" b="0" i="0" u="none" baseline="0" dirty="0"/>
              <a:t>İnternette her yerde bir IP adresi vardır</a:t>
            </a:r>
          </a:p>
          <a:p>
            <a:pPr marL="0" indent="0" algn="ctr" rtl="0">
              <a:buNone/>
            </a:pPr>
            <a:r>
              <a:rPr lang="tr" b="1" i="0" u="none" baseline="0" dirty="0">
                <a:solidFill>
                  <a:srgbClr val="FF0000"/>
                </a:solidFill>
              </a:rPr>
              <a:t>123.123.123.123 </a:t>
            </a:r>
            <a:r>
              <a:rPr lang="tr" b="0" i="0" u="none" baseline="0" dirty="0"/>
              <a:t>(bir örnek)</a:t>
            </a:r>
          </a:p>
          <a:p>
            <a:pPr algn="l" rtl="0"/>
            <a:r>
              <a:rPr lang="tr" b="0" i="0" u="none" baseline="0" dirty="0"/>
              <a:t>Ancak biz bir </a:t>
            </a:r>
            <a:r>
              <a:rPr lang="tr" b="1" i="0" u="none" baseline="0" dirty="0">
                <a:solidFill>
                  <a:srgbClr val="0070C0"/>
                </a:solidFill>
              </a:rPr>
              <a:t>URL</a:t>
            </a:r>
            <a:r>
              <a:rPr lang="tr" b="0" i="0" u="none" baseline="0" dirty="0"/>
              <a:t> (Tek Biçimli Kaynak Bulucu) olan </a:t>
            </a:r>
            <a:r>
              <a:rPr lang="tr" b="0" i="0" u="none" baseline="0" dirty="0">
                <a:hlinkClick r:id="rId3"/>
              </a:rPr>
              <a:t>www.coe.int</a:t>
            </a:r>
            <a:r>
              <a:rPr lang="tr" b="0" i="0" u="none" baseline="0" dirty="0"/>
              <a:t> adresine gitmek istiyoruz.</a:t>
            </a:r>
          </a:p>
          <a:p>
            <a:pPr algn="l" rtl="0"/>
            <a:r>
              <a:rPr lang="tr" b="0" i="0" u="none" baseline="0" dirty="0">
                <a:hlinkClick r:id="rId3"/>
              </a:rPr>
              <a:t>www.coe.int</a:t>
            </a:r>
            <a:r>
              <a:rPr lang="tr" b="0" i="0" u="none" baseline="0" dirty="0"/>
              <a:t> adresinin 123.123.123.123 adresine dönüştürülmesi gerekiyor.</a:t>
            </a:r>
          </a:p>
          <a:p>
            <a:pPr algn="l" rtl="0"/>
            <a:r>
              <a:rPr lang="tr" b="0" i="0" u="none" baseline="0" dirty="0"/>
              <a:t>DNS bunu sorguyu çözen bir İnternet telefon rehberiyle etkili bir şekilde yapar.</a:t>
            </a: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DNS</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5098" y="1269206"/>
            <a:ext cx="7273925" cy="4319588"/>
          </a:xfrm>
        </p:spPr>
        <p:txBody>
          <a:bodyPr/>
          <a:lstStyle/>
          <a:p>
            <a:pPr algn="l" rtl="0"/>
            <a:r>
              <a:rPr lang="tr" b="1" i="0" u="none" baseline="0" dirty="0">
                <a:solidFill>
                  <a:srgbClr val="0070C0"/>
                </a:solidFill>
              </a:rPr>
              <a:t>DNS</a:t>
            </a:r>
            <a:r>
              <a:rPr lang="tr" b="0" i="0" u="none" baseline="0" dirty="0"/>
              <a:t> dünya genelinde kopyalanan ve yayılan çok sunuculu bir sistemdir.</a:t>
            </a:r>
          </a:p>
          <a:p>
            <a:pPr algn="l" rtl="0"/>
            <a:r>
              <a:rPr lang="tr" b="0" i="0" u="none" baseline="0" dirty="0"/>
              <a:t>Günde 124 milyar sorgulama</a:t>
            </a:r>
          </a:p>
          <a:p>
            <a:pPr algn="l" rtl="0"/>
            <a:r>
              <a:rPr lang="tr" b="0" i="0" u="none" baseline="0" dirty="0"/>
              <a:t>Sürekli olarak güncellenir</a:t>
            </a:r>
          </a:p>
        </p:txBody>
      </p:sp>
      <p:pic>
        <p:nvPicPr>
          <p:cNvPr id="1026" name="Picture 2" descr="how-route-53-routes-traffic">
            <a:extLst>
              <a:ext uri="{FF2B5EF4-FFF2-40B4-BE49-F238E27FC236}">
                <a16:creationId xmlns:a16="http://schemas.microsoft.com/office/drawing/2014/main" id="{395D0A2C-3D16-45A4-9A42-E25BE89F9E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2759947"/>
            <a:ext cx="4824536" cy="368886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187B9CF-82F1-40D4-8F20-4DB9E10E51EA}"/>
              </a:ext>
            </a:extLst>
          </p:cNvPr>
          <p:cNvSpPr/>
          <p:nvPr/>
        </p:nvSpPr>
        <p:spPr>
          <a:xfrm>
            <a:off x="35496" y="6310312"/>
            <a:ext cx="4572000" cy="276999"/>
          </a:xfrm>
          <a:prstGeom prst="rect">
            <a:avLst/>
          </a:prstGeom>
        </p:spPr>
        <p:txBody>
          <a:bodyPr>
            <a:spAutoFit/>
          </a:bodyPr>
          <a:lstStyle/>
          <a:p>
            <a:pPr algn="l" rtl="0"/>
            <a:r>
              <a:rPr lang="tr" sz="1200" b="0" i="0" u="none" baseline="0">
                <a:hlinkClick r:id="rId4"/>
              </a:rPr>
              <a:t>https://aws.amazon.com/es/route53/what-is-dns/</a:t>
            </a:r>
            <a:endParaRPr lang="tr" sz="1200" dirty="0"/>
          </a:p>
        </p:txBody>
      </p:sp>
    </p:spTree>
    <p:extLst>
      <p:ext uri="{BB962C8B-B14F-4D97-AF65-F5344CB8AC3E}">
        <p14:creationId xmlns:p14="http://schemas.microsoft.com/office/powerpoint/2010/main" val="36780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İnternete bağlanmak</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Bilgisayar ve İnternet ile İlgili Temel Bilgiler</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Bölüm 3</a:t>
            </a:r>
            <a:endParaRPr lang="tr" sz="4000" dirty="0">
              <a:solidFill>
                <a:schemeClr val="bg1"/>
              </a:solidFill>
              <a:latin typeface="+mn-lt"/>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İnternete bağlanmak</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07317"/>
            <a:ext cx="8642350" cy="5183188"/>
          </a:xfrm>
        </p:spPr>
        <p:txBody>
          <a:bodyPr/>
          <a:lstStyle/>
          <a:p>
            <a:pPr algn="just" rtl="0"/>
            <a:r>
              <a:rPr lang="tr" b="0" i="0" u="none" baseline="0" dirty="0"/>
              <a:t>Çoğu insan bir </a:t>
            </a:r>
            <a:r>
              <a:rPr lang="tr" b="1" i="0" u="none" baseline="0" dirty="0">
                <a:solidFill>
                  <a:srgbClr val="0070C0"/>
                </a:solidFill>
              </a:rPr>
              <a:t>İSS (veya BÇS)</a:t>
            </a:r>
            <a:r>
              <a:rPr lang="tr" b="0" i="0" u="none" baseline="0" dirty="0"/>
              <a:t>aracılığıyla bağlanır.</a:t>
            </a:r>
            <a:endParaRPr lang="tr" sz="3200" dirty="0"/>
          </a:p>
          <a:p>
            <a:pPr lvl="1" algn="just" rtl="0"/>
            <a:r>
              <a:rPr lang="tr" b="0" i="0" u="none" baseline="0" dirty="0"/>
              <a:t>İnternete erişim kiralayan ticari kuruluşların sayısı dünya genelinde 14.000'in üzerindedir.</a:t>
            </a:r>
          </a:p>
          <a:p>
            <a:pPr algn="just" rtl="0"/>
            <a:r>
              <a:rPr lang="tr" b="0" i="0" u="none" baseline="0" dirty="0"/>
              <a:t>Yaygın bağlanma yöntemleri</a:t>
            </a:r>
          </a:p>
          <a:p>
            <a:pPr lvl="1" algn="just" rtl="0"/>
            <a:r>
              <a:rPr lang="tr" b="0" i="0" u="none" baseline="0" dirty="0"/>
              <a:t>Telefon hattı üzerinden, geniş bant, fiber optik, ISDN, kablo, kablosuz erişim alanı, uydu</a:t>
            </a:r>
          </a:p>
        </p:txBody>
      </p:sp>
      <p:pic>
        <p:nvPicPr>
          <p:cNvPr id="7" name="Picture 6" descr="600x740">
            <a:extLst>
              <a:ext uri="{FF2B5EF4-FFF2-40B4-BE49-F238E27FC236}">
                <a16:creationId xmlns:a16="http://schemas.microsoft.com/office/drawing/2014/main" id="{5183BB99-1A21-4D46-9EE6-589D90A7425E}"/>
              </a:ext>
            </a:extLst>
          </p:cNvPr>
          <p:cNvPicPr>
            <a:picLocks noChangeAspect="1" noChangeArrowheads="1"/>
          </p:cNvPicPr>
          <p:nvPr/>
        </p:nvPicPr>
        <p:blipFill>
          <a:blip r:embed="rId3" cstate="print"/>
          <a:srcRect/>
          <a:stretch>
            <a:fillRect/>
          </a:stretch>
        </p:blipFill>
        <p:spPr bwMode="auto">
          <a:xfrm>
            <a:off x="2622672" y="4509120"/>
            <a:ext cx="1589288" cy="1959931"/>
          </a:xfrm>
          <a:prstGeom prst="rect">
            <a:avLst/>
          </a:prstGeom>
          <a:noFill/>
          <a:ln w="9525">
            <a:noFill/>
            <a:miter lim="800000"/>
            <a:headEnd/>
            <a:tailEnd/>
          </a:ln>
        </p:spPr>
      </p:pic>
      <p:pic>
        <p:nvPicPr>
          <p:cNvPr id="8" name="Picture 8" descr="wirelessuser">
            <a:extLst>
              <a:ext uri="{FF2B5EF4-FFF2-40B4-BE49-F238E27FC236}">
                <a16:creationId xmlns:a16="http://schemas.microsoft.com/office/drawing/2014/main" id="{B2DE0225-CC13-4400-AE36-EE9D147BC7A4}"/>
              </a:ext>
            </a:extLst>
          </p:cNvPr>
          <p:cNvPicPr>
            <a:picLocks noChangeAspect="1" noChangeArrowheads="1"/>
          </p:cNvPicPr>
          <p:nvPr/>
        </p:nvPicPr>
        <p:blipFill>
          <a:blip r:embed="rId4" cstate="print"/>
          <a:srcRect/>
          <a:stretch>
            <a:fillRect/>
          </a:stretch>
        </p:blipFill>
        <p:spPr bwMode="auto">
          <a:xfrm>
            <a:off x="4932042" y="4509120"/>
            <a:ext cx="1872207" cy="1883764"/>
          </a:xfrm>
          <a:prstGeom prst="rect">
            <a:avLst/>
          </a:prstGeom>
          <a:noFill/>
          <a:ln w="9525">
            <a:noFill/>
            <a:miter lim="800000"/>
            <a:headEnd/>
            <a:tailEnd/>
          </a:ln>
        </p:spPr>
      </p:pic>
    </p:spTree>
    <p:extLst>
      <p:ext uri="{BB962C8B-B14F-4D97-AF65-F5344CB8AC3E}">
        <p14:creationId xmlns:p14="http://schemas.microsoft.com/office/powerpoint/2010/main" val="20414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İnternete bağlanmak</a:t>
            </a:r>
            <a:endParaRPr lang="tr" sz="4000" dirty="0">
              <a:solidFill>
                <a:schemeClr val="bg1"/>
              </a:solidFill>
              <a:latin typeface="+mn-lt"/>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 sz="2000" b="1" i="0" u="none" strike="noStrike" cap="none" normalizeH="0" baseline="0">
                <a:ln>
                  <a:noFill/>
                </a:ln>
                <a:solidFill>
                  <a:schemeClr val="tx1"/>
                </a:solidFill>
                <a:effectLst/>
              </a:rPr>
              <a:t>Özel-Genel takası</a:t>
            </a:r>
          </a:p>
          <a:p>
            <a:pPr marL="0" marR="0" indent="0" algn="ctr" defTabSz="914400" rtl="0" eaLnBrk="1" fontAlgn="base" latinLnBrk="0" hangingPunct="1">
              <a:lnSpc>
                <a:spcPct val="100000"/>
              </a:lnSpc>
              <a:spcBef>
                <a:spcPct val="0"/>
              </a:spcBef>
              <a:spcAft>
                <a:spcPct val="0"/>
              </a:spcAft>
              <a:buClrTx/>
              <a:buSzTx/>
              <a:buFontTx/>
              <a:buNone/>
              <a:tabLst/>
            </a:pPr>
            <a:r>
              <a:rPr lang="tr" sz="2000" b="1" i="0" u="none" baseline="0"/>
              <a:t>(NAT tarafından yapılır)</a:t>
            </a:r>
            <a:endParaRPr kumimoji="0" lang="tr" sz="2000" b="1" i="0" u="none" strike="noStrike" cap="none" normalizeH="0" baseline="0" dirty="0">
              <a:ln>
                <a:noFill/>
              </a:ln>
              <a:solidFill>
                <a:schemeClr val="tx1"/>
              </a:solidFill>
              <a:effectLst/>
            </a:endParaRPr>
          </a:p>
        </p:txBody>
      </p: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10.0.0.3</a:t>
            </a:r>
          </a:p>
        </p:txBody>
      </p:sp>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tr" sz="2400" b="0" i="0" u="none" baseline="0"/>
              <a:t>İSS</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10.0.0.5</a:t>
            </a:r>
          </a:p>
        </p:txBody>
      </p: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7" cstate="print"/>
          <a:stretch>
            <a:fillRect/>
          </a:stretch>
        </p:blipFill>
        <p:spPr>
          <a:xfrm>
            <a:off x="179605" y="3381183"/>
            <a:ext cx="1796395" cy="878272"/>
          </a:xfrm>
          <a:prstGeom prst="rect">
            <a:avLst/>
          </a:prstGeom>
          <a:ln>
            <a:solidFill>
              <a:schemeClr val="accent1"/>
            </a:solidFill>
          </a:ln>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10.0.0.6</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solidFill>
                  <a:schemeClr val="tx1"/>
                </a:solidFill>
              </a:rPr>
              <a:t>123.123.123.123</a:t>
            </a: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8" cstate="print"/>
          <a:stretch>
            <a:fillRect/>
          </a:stretch>
        </p:blipFill>
        <p:spPr>
          <a:xfrm>
            <a:off x="6720612" y="4192759"/>
            <a:ext cx="2302727" cy="1078307"/>
          </a:xfrm>
          <a:prstGeom prst="rect">
            <a:avLst/>
          </a:prstGeom>
        </p:spPr>
      </p:pic>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10.0.0.1</a:t>
            </a:r>
          </a:p>
        </p:txBody>
      </p:sp>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9" cstate="print"/>
          <a:stretch>
            <a:fillRect/>
          </a:stretch>
        </p:blipFill>
        <p:spPr>
          <a:xfrm>
            <a:off x="680205" y="4395460"/>
            <a:ext cx="795193" cy="1028329"/>
          </a:xfrm>
          <a:prstGeom prst="rect">
            <a:avLst/>
          </a:prstGeom>
          <a:ln>
            <a:solidFill>
              <a:schemeClr val="accent1"/>
            </a:solidFill>
          </a:ln>
        </p:spPr>
      </p:pic>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tr" sz="1600" b="1" i="0" u="sng" strike="noStrike" kern="0" cap="none" spc="0" normalizeH="0" baseline="0">
                <a:ln>
                  <a:noFill/>
                </a:ln>
                <a:solidFill>
                  <a:schemeClr val="tx1"/>
                </a:solidFill>
                <a:effectLst/>
                <a:uLnTx/>
                <a:uFillTx/>
                <a:latin typeface="+mj-lt"/>
              </a:rPr>
              <a:t>Yönlendirici</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Yönlendirici</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Anahtar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tr" sz="1600" b="0" i="0" u="none" kern="0" baseline="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tr" sz="1600" b="0" i="0" u="none" strike="noStrike" kern="0" cap="none" spc="0" normalizeH="0" baseline="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tr" sz="1600" b="0" i="0" u="none" kern="0" baseline="0">
                <a:latin typeface="+mj-lt"/>
              </a:rPr>
              <a:t>Güvenlik Duvarı/IDD</a:t>
            </a:r>
            <a:endParaRPr kumimoji="0" lang="tr" sz="1600" b="0" i="0" u="none" strike="noStrike" kern="0" cap="none" spc="0" normalizeH="0" baseline="0" noProof="0" dirty="0">
              <a:ln>
                <a:noFill/>
              </a:ln>
              <a:solidFill>
                <a:schemeClr val="tx1"/>
              </a:solidFill>
              <a:effectLst/>
              <a:uLnTx/>
              <a:uFillTx/>
              <a:latin typeface="+mj-lt"/>
            </a:endParaRP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10.0.0.8</a:t>
            </a:r>
          </a:p>
        </p:txBody>
      </p: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Genel</a:t>
            </a:r>
          </a:p>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IP Adresi</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tr" sz="2800" b="1" i="0" u="none" strike="noStrike" kern="0" cap="none" spc="0" normalizeH="0" baseline="0">
                <a:ln>
                  <a:noFill/>
                </a:ln>
                <a:solidFill>
                  <a:schemeClr val="tx1"/>
                </a:solidFill>
                <a:effectLst/>
                <a:uLnTx/>
                <a:uFillTx/>
                <a:latin typeface="+mj-lt"/>
                <a:ea typeface="+mn-ea"/>
                <a:cs typeface="+mn-cs"/>
              </a:rPr>
              <a:t>Özel IP Adresleri</a:t>
            </a:r>
          </a:p>
          <a:p>
            <a:pPr marR="0" algn="ctr" defTabSz="914400" rtl="0" eaLnBrk="0" fontAlgn="base" latinLnBrk="0" hangingPunct="0">
              <a:lnSpc>
                <a:spcPct val="100000"/>
              </a:lnSpc>
              <a:spcBef>
                <a:spcPct val="0"/>
              </a:spcBef>
              <a:spcAft>
                <a:spcPts val="0"/>
              </a:spcAft>
              <a:buClr>
                <a:srgbClr val="BCD437"/>
              </a:buClr>
              <a:buSzTx/>
              <a:tabLst/>
            </a:pPr>
            <a:r>
              <a:rPr lang="tr" sz="2000" b="1" i="0" u="none" kern="0" baseline="0">
                <a:latin typeface="+mj-lt"/>
              </a:rPr>
              <a:t>(DHCP ile tahsis edilir)</a:t>
            </a:r>
            <a:endParaRPr kumimoji="0" lang="tr" sz="2000" b="1" i="0" u="none" strike="noStrike" kern="0" cap="none" spc="0" normalizeH="0" baseline="0" noProof="0" dirty="0">
              <a:ln>
                <a:noFill/>
              </a:ln>
              <a:solidFill>
                <a:schemeClr val="tx1"/>
              </a:solidFill>
              <a:effectLst/>
              <a:uLnTx/>
              <a:uFillTx/>
              <a:latin typeface="+mj-lt"/>
            </a:endParaRP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2" grpId="0" animBg="1"/>
      <p:bldP spid="142" grpId="0" animBg="1"/>
      <p:bldP spid="24" grpId="0" animBg="1"/>
      <p:bldP spid="143" grpId="0" animBg="1"/>
      <p:bldP spid="144" grpId="0" animBg="1"/>
      <p:bldP spid="147" grpId="0" animBg="1"/>
      <p:bldP spid="148" grpId="0" animBg="1"/>
      <p:bldP spid="31" grpId="0"/>
      <p:bldP spid="145" grpId="0" animBg="1"/>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Bant genişliği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5183188"/>
          </a:xfrm>
        </p:spPr>
        <p:txBody>
          <a:bodyPr/>
          <a:lstStyle/>
          <a:p>
            <a:pPr algn="l" rtl="0"/>
            <a:r>
              <a:rPr lang="tr" b="0" i="0" u="none" baseline="0" dirty="0"/>
              <a:t>İletişim hattı üzerinden taşınabilecek bilgi miktarı </a:t>
            </a:r>
          </a:p>
          <a:p>
            <a:pPr algn="l" rtl="0"/>
            <a:r>
              <a:rPr lang="tr" b="0" i="0" u="none" baseline="0" dirty="0"/>
              <a:t>Daha fazla bant genişliği daha yüksek hız anlamına gelir</a:t>
            </a:r>
          </a:p>
        </p:txBody>
      </p:sp>
      <p:pic>
        <p:nvPicPr>
          <p:cNvPr id="13" name="Bild 1">
            <a:extLst>
              <a:ext uri="{FF2B5EF4-FFF2-40B4-BE49-F238E27FC236}">
                <a16:creationId xmlns:a16="http://schemas.microsoft.com/office/drawing/2014/main" id="{CA883E08-567A-4FA1-964A-9F3EDDF7911E}"/>
              </a:ext>
            </a:extLst>
          </p:cNvPr>
          <p:cNvPicPr>
            <a:picLocks noChangeAspect="1"/>
          </p:cNvPicPr>
          <p:nvPr/>
        </p:nvPicPr>
        <p:blipFill>
          <a:blip r:embed="rId3" cstate="print"/>
          <a:stretch>
            <a:fillRect/>
          </a:stretch>
        </p:blipFill>
        <p:spPr>
          <a:xfrm>
            <a:off x="2157639" y="3212976"/>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2888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Ünlü son sözler</a:t>
            </a:r>
            <a:endParaRPr lang="tr" sz="4000" dirty="0">
              <a:solidFill>
                <a:schemeClr val="bg1"/>
              </a:solidFill>
              <a:latin typeface="+mn-lt"/>
              <a:cs typeface="Verdana" charset="0"/>
            </a:endParaRPr>
          </a:p>
        </p:txBody>
      </p:sp>
      <p:sp>
        <p:nvSpPr>
          <p:cNvPr id="13" name="Content Placeholder 13">
            <a:extLst>
              <a:ext uri="{FF2B5EF4-FFF2-40B4-BE49-F238E27FC236}">
                <a16:creationId xmlns:a16="http://schemas.microsoft.com/office/drawing/2014/main" id="{667B9D7B-603D-4025-AB43-1A490F9DDFD9}"/>
              </a:ext>
            </a:extLst>
          </p:cNvPr>
          <p:cNvSpPr txBox="1">
            <a:spLocks/>
          </p:cNvSpPr>
          <p:nvPr/>
        </p:nvSpPr>
        <p:spPr>
          <a:xfrm>
            <a:off x="457200" y="1465930"/>
            <a:ext cx="8229600" cy="464138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buNone/>
            </a:pPr>
            <a:r>
              <a:rPr lang="tr" b="0" i="0" u="none" baseline="0" dirty="0"/>
              <a:t>“Dünyada 5'ten fazla bilgisayar için bir pazar asla olmayacak.”</a:t>
            </a:r>
            <a:br>
              <a:rPr lang="tr" b="1" dirty="0">
                <a:latin typeface="Calibri" pitchFamily="34" charset="0"/>
              </a:rPr>
            </a:br>
            <a:r>
              <a:rPr lang="tr" b="0" i="0" u="none" baseline="0" dirty="0">
                <a:latin typeface="Calibri" pitchFamily="34" charset="0"/>
              </a:rPr>
              <a:t>	</a:t>
            </a:r>
            <a:r>
              <a:rPr lang="tr" b="1" i="0" u="none" baseline="0" dirty="0">
                <a:latin typeface="Calibri" pitchFamily="34" charset="0"/>
              </a:rPr>
              <a:t>      </a:t>
            </a:r>
            <a:r>
              <a:rPr lang="tr" sz="2400" b="1" i="1" u="none" baseline="0" dirty="0">
                <a:latin typeface="Calibri" pitchFamily="34" charset="0"/>
              </a:rPr>
              <a:t>Thomas Watson - IBM Başkanı – 1943</a:t>
            </a:r>
          </a:p>
          <a:p>
            <a:pPr marL="0" indent="0" algn="l" rtl="0">
              <a:buNone/>
            </a:pPr>
            <a:r>
              <a:rPr lang="tr" b="0" i="0" u="none" baseline="0" dirty="0">
                <a:latin typeface="Calibri" pitchFamily="34" charset="0"/>
              </a:rPr>
              <a:t>“Birinin evinde bilgisayar olmasını istemesini gerektirecek bir sebep asla olmayacak.”</a:t>
            </a:r>
            <a:br>
              <a:rPr lang="tr" b="1" dirty="0">
                <a:latin typeface="Calibri" pitchFamily="34" charset="0"/>
              </a:rPr>
            </a:br>
            <a:r>
              <a:rPr lang="tr" b="0" i="0" u="none" baseline="0" dirty="0">
                <a:latin typeface="Calibri" pitchFamily="34" charset="0"/>
              </a:rPr>
              <a:t>			</a:t>
            </a:r>
            <a:r>
              <a:rPr lang="tr" sz="2400" b="1" i="1" u="none" baseline="0" dirty="0">
                <a:latin typeface="Calibri" pitchFamily="34" charset="0"/>
              </a:rPr>
              <a:t>Ken Olson, DEC Kurucusu – 1977</a:t>
            </a:r>
          </a:p>
          <a:p>
            <a:pPr marL="0" indent="0" algn="l" rtl="0">
              <a:buNone/>
            </a:pPr>
            <a:r>
              <a:rPr lang="tr" b="0" i="0" u="none" baseline="0" dirty="0">
                <a:latin typeface="Calibri" pitchFamily="34" charset="0"/>
              </a:rPr>
              <a:t>“Bir bilgisayarda 640K'den fazla bir belleğe asla ihtiyaç duyulmayacak.”</a:t>
            </a:r>
            <a:br>
              <a:rPr lang="tr" b="1" dirty="0">
                <a:latin typeface="Calibri" pitchFamily="34" charset="0"/>
              </a:rPr>
            </a:br>
            <a:r>
              <a:rPr lang="tr" b="0" i="0" u="none" baseline="0" dirty="0">
                <a:latin typeface="Calibri" pitchFamily="34" charset="0"/>
              </a:rPr>
              <a:t>		</a:t>
            </a:r>
            <a:r>
              <a:rPr lang="tr" b="1" i="0" u="none" baseline="0" dirty="0">
                <a:latin typeface="Calibri" pitchFamily="34" charset="0"/>
              </a:rPr>
              <a:t> </a:t>
            </a:r>
            <a:r>
              <a:rPr lang="tr" sz="2400" b="1" i="1" u="none" baseline="0" dirty="0">
                <a:latin typeface="Calibri" pitchFamily="34" charset="0"/>
              </a:rPr>
              <a:t>Bill Gates - Microsoft Kurucusu - 1981</a:t>
            </a:r>
            <a:endParaRPr lang="tr" dirty="0"/>
          </a:p>
        </p:txBody>
      </p:sp>
    </p:spTree>
    <p:extLst>
      <p:ext uri="{BB962C8B-B14F-4D97-AF65-F5344CB8AC3E}">
        <p14:creationId xmlns:p14="http://schemas.microsoft.com/office/powerpoint/2010/main" val="3659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Statik ve Dinamik IP'ler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a:bodyPr>
          <a:lstStyle/>
          <a:p>
            <a:pPr algn="l" rtl="0"/>
            <a:r>
              <a:rPr lang="tr" b="0" i="0" u="none" baseline="0" dirty="0"/>
              <a:t>Bir İSS'den alınan IP adresleri şöyle olabilir:</a:t>
            </a:r>
          </a:p>
          <a:p>
            <a:pPr lvl="1" algn="l" rtl="0"/>
            <a:r>
              <a:rPr lang="tr" b="1" i="0" u="none" baseline="0" dirty="0">
                <a:solidFill>
                  <a:srgbClr val="0070C0"/>
                </a:solidFill>
              </a:rPr>
              <a:t>Statik</a:t>
            </a:r>
            <a:r>
              <a:rPr lang="tr" b="0" i="0" u="none" baseline="0" dirty="0"/>
              <a:t> – her bağlandığınızda aynı</a:t>
            </a:r>
          </a:p>
          <a:p>
            <a:pPr lvl="1" algn="l" rtl="0"/>
            <a:r>
              <a:rPr lang="tr" b="1" i="0" u="none" baseline="0" dirty="0">
                <a:solidFill>
                  <a:srgbClr val="0070C0"/>
                </a:solidFill>
              </a:rPr>
              <a:t>Dinamik</a:t>
            </a:r>
            <a:r>
              <a:rPr lang="tr" b="0" i="0" u="none" baseline="0" dirty="0"/>
              <a:t> – her seferinde farklı</a:t>
            </a:r>
          </a:p>
          <a:p>
            <a:pPr lvl="1" algn="l" rtl="0"/>
            <a:endParaRPr lang="tr" dirty="0"/>
          </a:p>
          <a:p>
            <a:pPr lvl="1" algn="l" rtl="0"/>
            <a:endParaRPr lang="tr" dirty="0"/>
          </a:p>
          <a:p>
            <a:pPr lvl="1" algn="l" rtl="0"/>
            <a:endParaRPr lang="tr" dirty="0"/>
          </a:p>
          <a:p>
            <a:pPr lvl="1" algn="l" rtl="0"/>
            <a:endParaRPr lang="tr" dirty="0"/>
          </a:p>
          <a:p>
            <a:pPr lvl="1" algn="l" rtl="0"/>
            <a:endParaRPr lang="tr" dirty="0"/>
          </a:p>
          <a:p>
            <a:pPr marL="0" indent="0" algn="ctr" rtl="0">
              <a:buNone/>
            </a:pPr>
            <a:endParaRPr lang="tr" b="1" dirty="0">
              <a:solidFill>
                <a:srgbClr val="FF0000"/>
              </a:solidFill>
            </a:endParaRPr>
          </a:p>
          <a:p>
            <a:pPr marL="0" indent="0" algn="ctr" rtl="0">
              <a:buNone/>
            </a:pPr>
            <a:endParaRPr lang="tr" b="1" dirty="0">
              <a:solidFill>
                <a:srgbClr val="FF0000"/>
              </a:solidFill>
            </a:endParaRPr>
          </a:p>
          <a:p>
            <a:pPr marL="0" indent="0" algn="ctr" rtl="0">
              <a:buNone/>
            </a:pPr>
            <a:r>
              <a:rPr lang="tr" b="1" i="0" u="none" baseline="0" dirty="0">
                <a:solidFill>
                  <a:srgbClr val="FF0000"/>
                </a:solidFill>
              </a:rPr>
              <a:t>Bir soruşturmada zamanlar, tarihler ve saat dilimleri çok önemlidir</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 adresiniz (harici)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1"/>
            <a:ext cx="8642350" cy="1654175"/>
          </a:xfrm>
        </p:spPr>
        <p:txBody>
          <a:bodyPr/>
          <a:lstStyle/>
          <a:p>
            <a:pPr algn="l" rtl="0"/>
            <a:r>
              <a:rPr lang="tr" b="0" i="0" u="none" baseline="0" dirty="0"/>
              <a:t>Google ‘whatsmyip’ – birçok kaynak</a:t>
            </a:r>
            <a:endParaRPr lang="tr" b="1" dirty="0"/>
          </a:p>
        </p:txBody>
      </p:sp>
      <p:pic>
        <p:nvPicPr>
          <p:cNvPr id="5" name="Picture 4">
            <a:extLst>
              <a:ext uri="{FF2B5EF4-FFF2-40B4-BE49-F238E27FC236}">
                <a16:creationId xmlns:a16="http://schemas.microsoft.com/office/drawing/2014/main" id="{0BD00530-8E4F-4134-8E3A-97AE5871C9D0}"/>
              </a:ext>
            </a:extLst>
          </p:cNvPr>
          <p:cNvPicPr>
            <a:picLocks noChangeAspect="1"/>
          </p:cNvPicPr>
          <p:nvPr/>
        </p:nvPicPr>
        <p:blipFill>
          <a:blip r:embed="rId3" cstate="print"/>
          <a:stretch>
            <a:fillRect/>
          </a:stretch>
        </p:blipFill>
        <p:spPr>
          <a:xfrm>
            <a:off x="807051" y="1909295"/>
            <a:ext cx="3633291" cy="2659061"/>
          </a:xfrm>
          <a:prstGeom prst="rect">
            <a:avLst/>
          </a:prstGeom>
          <a:ln>
            <a:solidFill>
              <a:srgbClr val="0070C0"/>
            </a:solidFill>
          </a:ln>
        </p:spPr>
      </p:pic>
      <p:pic>
        <p:nvPicPr>
          <p:cNvPr id="7" name="Picture 6">
            <a:extLst>
              <a:ext uri="{FF2B5EF4-FFF2-40B4-BE49-F238E27FC236}">
                <a16:creationId xmlns:a16="http://schemas.microsoft.com/office/drawing/2014/main" id="{AB344EE7-97DA-40B8-BC0D-F957B8926B2F}"/>
              </a:ext>
            </a:extLst>
          </p:cNvPr>
          <p:cNvPicPr>
            <a:picLocks noChangeAspect="1"/>
          </p:cNvPicPr>
          <p:nvPr/>
        </p:nvPicPr>
        <p:blipFill>
          <a:blip r:embed="rId4" cstate="print"/>
          <a:stretch>
            <a:fillRect/>
          </a:stretch>
        </p:blipFill>
        <p:spPr>
          <a:xfrm>
            <a:off x="5219068" y="1909295"/>
            <a:ext cx="2894685" cy="2924943"/>
          </a:xfrm>
          <a:prstGeom prst="rect">
            <a:avLst/>
          </a:prstGeom>
          <a:ln>
            <a:solidFill>
              <a:srgbClr val="0070C0"/>
            </a:solidFill>
          </a:ln>
        </p:spPr>
      </p:pic>
      <p:sp>
        <p:nvSpPr>
          <p:cNvPr id="4" name="Rectangle 3">
            <a:extLst>
              <a:ext uri="{FF2B5EF4-FFF2-40B4-BE49-F238E27FC236}">
                <a16:creationId xmlns:a16="http://schemas.microsoft.com/office/drawing/2014/main" id="{CDA97717-835D-4AF8-9241-2596FC92DECE}"/>
              </a:ext>
            </a:extLst>
          </p:cNvPr>
          <p:cNvSpPr/>
          <p:nvPr/>
        </p:nvSpPr>
        <p:spPr>
          <a:xfrm>
            <a:off x="2843808" y="2260227"/>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3" name="Rectangle 12">
            <a:extLst>
              <a:ext uri="{FF2B5EF4-FFF2-40B4-BE49-F238E27FC236}">
                <a16:creationId xmlns:a16="http://schemas.microsoft.com/office/drawing/2014/main" id="{CF4F7446-14D9-4FF0-9AA0-9F13542D1941}"/>
              </a:ext>
            </a:extLst>
          </p:cNvPr>
          <p:cNvSpPr/>
          <p:nvPr/>
        </p:nvSpPr>
        <p:spPr>
          <a:xfrm>
            <a:off x="6460849" y="2750492"/>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8" name="Picture 7">
            <a:extLst>
              <a:ext uri="{FF2B5EF4-FFF2-40B4-BE49-F238E27FC236}">
                <a16:creationId xmlns:a16="http://schemas.microsoft.com/office/drawing/2014/main" id="{C3BD865B-A71B-4DFC-BCAA-3C60BAD31D02}"/>
              </a:ext>
            </a:extLst>
          </p:cNvPr>
          <p:cNvPicPr>
            <a:picLocks noChangeAspect="1"/>
          </p:cNvPicPr>
          <p:nvPr/>
        </p:nvPicPr>
        <p:blipFill>
          <a:blip r:embed="rId5" cstate="print"/>
          <a:stretch>
            <a:fillRect/>
          </a:stretch>
        </p:blipFill>
        <p:spPr>
          <a:xfrm>
            <a:off x="2207548" y="4246445"/>
            <a:ext cx="5082776" cy="2196329"/>
          </a:xfrm>
          <a:prstGeom prst="rect">
            <a:avLst/>
          </a:prstGeom>
        </p:spPr>
      </p:pic>
      <p:sp>
        <p:nvSpPr>
          <p:cNvPr id="14" name="Rectangle 13">
            <a:extLst>
              <a:ext uri="{FF2B5EF4-FFF2-40B4-BE49-F238E27FC236}">
                <a16:creationId xmlns:a16="http://schemas.microsoft.com/office/drawing/2014/main" id="{35C84A71-18F9-4CC4-826D-52590600A3BB}"/>
              </a:ext>
            </a:extLst>
          </p:cNvPr>
          <p:cNvSpPr/>
          <p:nvPr/>
        </p:nvSpPr>
        <p:spPr>
          <a:xfrm>
            <a:off x="3809363" y="4984049"/>
            <a:ext cx="2894685" cy="48948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359775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Ne öğrenebiliriz? – IP adresleri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51146"/>
            <a:ext cx="8785225" cy="5183188"/>
          </a:xfrm>
        </p:spPr>
        <p:txBody>
          <a:bodyPr/>
          <a:lstStyle/>
          <a:p>
            <a:pPr algn="l" rtl="0"/>
            <a:r>
              <a:rPr lang="tr" b="1" i="0" u="none" baseline="0" dirty="0">
                <a:solidFill>
                  <a:srgbClr val="0070C0"/>
                </a:solidFill>
              </a:rPr>
              <a:t>Özel</a:t>
            </a:r>
          </a:p>
          <a:p>
            <a:pPr lvl="1" algn="l" rtl="0"/>
            <a:r>
              <a:rPr lang="tr" b="0" i="0" u="none" baseline="0" dirty="0"/>
              <a:t>Ne kadar bilginin ne kadar süre boyunca tutulacağı ağa bağlıdır.</a:t>
            </a:r>
          </a:p>
          <a:p>
            <a:pPr lvl="1" algn="l" rtl="0"/>
            <a:r>
              <a:rPr lang="tr" b="0" i="0" u="none" baseline="0" dirty="0"/>
              <a:t>Yönlendirici kayıtları</a:t>
            </a:r>
          </a:p>
          <a:p>
            <a:pPr algn="l" rtl="0"/>
            <a:r>
              <a:rPr lang="tr" b="1" i="0" u="none" baseline="0" dirty="0">
                <a:solidFill>
                  <a:srgbClr val="0070C0"/>
                </a:solidFill>
              </a:rPr>
              <a:t>Genel</a:t>
            </a:r>
          </a:p>
          <a:p>
            <a:pPr lvl="1" algn="l" rtl="0"/>
            <a:r>
              <a:rPr lang="tr" b="0" i="0" u="none" baseline="0" dirty="0"/>
              <a:t>Bir şirkete (İSS) aittir/bir şirket tarafından kiralanır</a:t>
            </a:r>
          </a:p>
          <a:p>
            <a:pPr lvl="1" algn="l" rtl="0"/>
            <a:r>
              <a:rPr lang="tr" b="0" i="0" u="none" baseline="0" dirty="0"/>
              <a:t>Veri saklama ülkelerin mevzuatına bağlıdır.</a:t>
            </a:r>
          </a:p>
          <a:p>
            <a:pPr lvl="1" algn="l" rtl="0"/>
            <a:r>
              <a:rPr lang="tr" b="0" i="0" u="none" baseline="0" dirty="0"/>
              <a:t>Zaman, tarih ve saat diliminin doğru olması gerekir</a:t>
            </a:r>
          </a:p>
        </p:txBody>
      </p:sp>
    </p:spTree>
    <p:extLst>
      <p:ext uri="{BB962C8B-B14F-4D97-AF65-F5344CB8AC3E}">
        <p14:creationId xmlns:p14="http://schemas.microsoft.com/office/powerpoint/2010/main" val="40156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Whois!</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270000"/>
            <a:ext cx="8785225" cy="5183188"/>
          </a:xfrm>
        </p:spPr>
        <p:txBody>
          <a:bodyPr/>
          <a:lstStyle/>
          <a:p>
            <a:pPr algn="just" rtl="0"/>
            <a:r>
              <a:rPr lang="tr" b="0" i="0" u="none" baseline="0" dirty="0"/>
              <a:t>IP adresleri ve alan adlarına dair İnternet veri tabanlarında sorgulama yapabilir. Kimlik tespitine imkan tanır veya ek sorgulamalara yol açar.</a:t>
            </a:r>
          </a:p>
          <a:p>
            <a:pPr lvl="1" algn="just" rtl="0"/>
            <a:r>
              <a:rPr lang="tr" b="0" i="0" u="none" baseline="0" dirty="0"/>
              <a:t>Kaydeden ve kaydolan bilgilerini, tarihleri, idari ve teknik detayları içerebilir.</a:t>
            </a:r>
          </a:p>
          <a:p>
            <a:pPr lvl="1" algn="just" rtl="0"/>
            <a:r>
              <a:rPr lang="tr" b="0" i="0" u="none" baseline="0" dirty="0"/>
              <a:t>GDPR bunu zorlaştırmıştır.</a:t>
            </a:r>
          </a:p>
        </p:txBody>
      </p:sp>
      <p:pic>
        <p:nvPicPr>
          <p:cNvPr id="7" name="Bild 1">
            <a:extLst>
              <a:ext uri="{FF2B5EF4-FFF2-40B4-BE49-F238E27FC236}">
                <a16:creationId xmlns:a16="http://schemas.microsoft.com/office/drawing/2014/main" id="{B80E4343-DCA4-4B2E-9153-191616404D34}"/>
              </a:ext>
            </a:extLst>
          </p:cNvPr>
          <p:cNvPicPr>
            <a:picLocks noChangeAspect="1"/>
          </p:cNvPicPr>
          <p:nvPr/>
        </p:nvPicPr>
        <p:blipFill>
          <a:blip r:embed="rId3" cstate="print"/>
          <a:stretch>
            <a:fillRect/>
          </a:stretch>
        </p:blipFill>
        <p:spPr>
          <a:xfrm>
            <a:off x="2267744" y="4379701"/>
            <a:ext cx="4608512" cy="1931186"/>
          </a:xfrm>
          <a:prstGeom prst="rect">
            <a:avLst/>
          </a:prstGeom>
        </p:spPr>
      </p:pic>
    </p:spTree>
    <p:extLst>
      <p:ext uri="{BB962C8B-B14F-4D97-AF65-F5344CB8AC3E}">
        <p14:creationId xmlns:p14="http://schemas.microsoft.com/office/powerpoint/2010/main" val="36845318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45.14.250.74 adresi kime ait?</a:t>
            </a:r>
            <a:endParaRPr lang="tr" sz="4000" dirty="0">
              <a:solidFill>
                <a:schemeClr val="bg1"/>
              </a:solidFill>
              <a:latin typeface="+mn-lt"/>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cstate="print"/>
          <a:stretch>
            <a:fillRect/>
          </a:stretch>
        </p:blipFill>
        <p:spPr>
          <a:xfrm>
            <a:off x="2547960" y="1286822"/>
            <a:ext cx="4248150" cy="5072062"/>
          </a:xfrm>
          <a:prstGeom prst="rect">
            <a:avLst/>
          </a:prstGeom>
          <a:ln>
            <a:solidFill>
              <a:srgbClr val="0070C0"/>
            </a:solidFill>
          </a:ln>
        </p:spPr>
      </p:pic>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pPr algn="l" rtl="0"/>
            <a:r>
              <a:rPr lang="tr" b="1" i="0" u="none" baseline="0">
                <a:solidFill>
                  <a:srgbClr val="FF0000"/>
                </a:solidFill>
              </a:rPr>
              <a:t>Aranan IP adresi</a:t>
            </a:r>
          </a:p>
        </p:txBody>
      </p:sp>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pPr algn="l" rtl="0"/>
            <a:r>
              <a:rPr lang="tr" sz="2400" b="1" i="0" u="none" baseline="0">
                <a:solidFill>
                  <a:schemeClr val="bg1"/>
                </a:solidFill>
                <a:latin typeface="+mj-lt"/>
              </a:rPr>
              <a:t>Soruşturma sorusu</a:t>
            </a:r>
          </a:p>
          <a:p>
            <a:endParaRPr lang="tr" sz="2400" dirty="0">
              <a:solidFill>
                <a:schemeClr val="bg1"/>
              </a:solidFill>
              <a:latin typeface="+mj-lt"/>
            </a:endParaRPr>
          </a:p>
          <a:p>
            <a:pPr algn="l" rtl="0"/>
            <a:r>
              <a:rPr lang="tr" sz="2400" b="0" i="0" u="none" baseline="0">
                <a:solidFill>
                  <a:schemeClr val="bg1"/>
                </a:solidFill>
                <a:latin typeface="+mj-lt"/>
              </a:rPr>
              <a:t>Belirli bir tarihte belirli bir saatte 45.14.250.74 adresini kim kullanıyordu (saat dilimlerini hesaba katarak)?</a:t>
            </a: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pPr algn="l" rtl="0"/>
            <a:r>
              <a:rPr lang="tr" b="1" i="0" u="none" baseline="0">
                <a:solidFill>
                  <a:srgbClr val="FF0000"/>
                </a:solidFill>
              </a:rPr>
              <a:t>Adresin geldiği IP Adresi aralığı ve bazı şirket bilgileri</a:t>
            </a:r>
          </a:p>
        </p:txBody>
      </p:sp>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477328"/>
          </a:xfrm>
          <a:prstGeom prst="rect">
            <a:avLst/>
          </a:prstGeom>
          <a:noFill/>
        </p:spPr>
        <p:txBody>
          <a:bodyPr wrap="square" rtlCol="0">
            <a:spAutoFit/>
          </a:bodyPr>
          <a:lstStyle/>
          <a:p>
            <a:pPr algn="l" rtl="0"/>
            <a:r>
              <a:rPr lang="tr" b="1" i="0" u="none" baseline="0">
                <a:solidFill>
                  <a:srgbClr val="FF0000"/>
                </a:solidFill>
              </a:rPr>
              <a:t>IP adresini elinde bulunduran şirket, nerede olduğu ve bir e-posta adresiyle birlikte bir alan adı</a:t>
            </a:r>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pPr algn="l" rtl="0"/>
            <a:r>
              <a:rPr lang="tr" b="1" i="0" u="none" baseline="0">
                <a:solidFill>
                  <a:srgbClr val="FF0000"/>
                </a:solidFill>
              </a:rPr>
              <a:t>Kaydedilen abone ilgili bazı kişisel bilgiler</a:t>
            </a:r>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cstate="print"/>
          <a:stretch>
            <a:fillRect/>
          </a:stretch>
        </p:blipFill>
        <p:spPr>
          <a:xfrm>
            <a:off x="69850" y="6173147"/>
            <a:ext cx="2667000" cy="371475"/>
          </a:xfrm>
          <a:prstGeom prst="rect">
            <a:avLst/>
          </a:prstGeom>
        </p:spPr>
      </p:pic>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animBg="1"/>
      <p:bldP spid="20" grpId="0" animBg="1"/>
      <p:bldP spid="24" grpId="0" animBg="1"/>
      <p:bldP spid="16" grpId="0"/>
      <p:bldP spid="13" grpId="0" animBg="1"/>
      <p:bldP spid="21" grpId="0" animBg="1"/>
      <p:bldP spid="17" grpId="0"/>
      <p:bldP spid="14" grpId="0" animBg="1"/>
      <p:bldP spid="22" grpId="0" animBg="1"/>
      <p:bldP spid="15" grpId="0" animBg="1"/>
      <p:bldP spid="19" grpId="0"/>
      <p:bldP spid="2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nolimitnet.eu kime ait?</a:t>
            </a:r>
            <a:endParaRPr lang="tr" sz="4000" dirty="0">
              <a:solidFill>
                <a:schemeClr val="bg1"/>
              </a:solidFill>
              <a:latin typeface="+mn-lt"/>
              <a:cs typeface="Verdana" charset="0"/>
            </a:endParaRPr>
          </a:p>
        </p:txBody>
      </p:sp>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3" cstate="print"/>
          <a:stretch>
            <a:fillRect/>
          </a:stretch>
        </p:blipFill>
        <p:spPr>
          <a:xfrm>
            <a:off x="120576" y="1271699"/>
            <a:ext cx="4178300" cy="4751388"/>
          </a:xfrm>
          <a:prstGeom prst="rect">
            <a:avLst/>
          </a:prstGeom>
          <a:ln>
            <a:solidFill>
              <a:srgbClr val="0070C0"/>
            </a:solidFill>
          </a:ln>
        </p:spPr>
      </p:pic>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4" cstate="print"/>
          <a:stretch>
            <a:fillRect/>
          </a:stretch>
        </p:blipFill>
        <p:spPr>
          <a:xfrm>
            <a:off x="4418804" y="1271699"/>
            <a:ext cx="4635910" cy="4382480"/>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cstate="print"/>
          <a:stretch>
            <a:fillRect/>
          </a:stretch>
        </p:blipFill>
        <p:spPr>
          <a:xfrm>
            <a:off x="69850" y="6173147"/>
            <a:ext cx="2667000" cy="371475"/>
          </a:xfrm>
          <a:prstGeom prst="rect">
            <a:avLst/>
          </a:prstGeom>
        </p:spPr>
      </p:pic>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IP'nin coğrafi konumu</a:t>
            </a:r>
            <a:endParaRPr lang="tr" sz="4000" dirty="0">
              <a:solidFill>
                <a:schemeClr val="bg1"/>
              </a:solidFill>
              <a:latin typeface="+mn-lt"/>
              <a:cs typeface="Verdana" charset="0"/>
            </a:endParaRPr>
          </a:p>
        </p:txBody>
      </p:sp>
      <p:sp>
        <p:nvSpPr>
          <p:cNvPr id="14" name="TextBox 13">
            <a:extLst>
              <a:ext uri="{FF2B5EF4-FFF2-40B4-BE49-F238E27FC236}">
                <a16:creationId xmlns:a16="http://schemas.microsoft.com/office/drawing/2014/main" id="{3ED8FC31-607B-4C21-8E14-F515B098E394}"/>
              </a:ext>
            </a:extLst>
          </p:cNvPr>
          <p:cNvSpPr txBox="1"/>
          <p:nvPr/>
        </p:nvSpPr>
        <p:spPr>
          <a:xfrm>
            <a:off x="7438979" y="1383632"/>
            <a:ext cx="1595246" cy="1938992"/>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Hepsi aynı bölgede ancak tam yeri belli değil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pPr algn="l" rtl="0"/>
            <a:r>
              <a:rPr lang="tr" b="0" i="0" u="none" baseline="0" dirty="0"/>
              <a:t>Coğrafi konum belirleme hizmetlerinden faydalanarak IP adresleri fiziksel bir alanla eşleştirilebilir.</a:t>
            </a:r>
          </a:p>
          <a:p>
            <a:pPr algn="l" rtl="0"/>
            <a:r>
              <a:rPr lang="tr" b="0" i="0" u="none" baseline="0" dirty="0"/>
              <a:t>Abonenin IP adresinin nerede olduğuna dair ipucu </a:t>
            </a:r>
            <a:r>
              <a:rPr lang="tr" b="1" i="0" u="none" baseline="0" dirty="0">
                <a:solidFill>
                  <a:srgbClr val="FF0000"/>
                </a:solidFill>
              </a:rPr>
              <a:t>verebilir</a:t>
            </a:r>
            <a:r>
              <a:rPr lang="tr" b="0" i="0" u="none" baseline="0" dirty="0"/>
              <a:t>.</a:t>
            </a:r>
          </a:p>
          <a:p>
            <a:pPr algn="l" rtl="0"/>
            <a:r>
              <a:rPr lang="tr" b="0" i="0" u="none" baseline="0" dirty="0"/>
              <a:t>Kesin değildir, yanıltma yapılabilir.</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cstate="print"/>
          <a:stretch>
            <a:fillRect/>
          </a:stretch>
        </p:blipFill>
        <p:spPr>
          <a:xfrm>
            <a:off x="4836695" y="1236922"/>
            <a:ext cx="2602284" cy="289104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cstate="print"/>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177716" y="5587998"/>
            <a:ext cx="3784935" cy="830997"/>
          </a:xfrm>
          <a:prstGeom prst="rect">
            <a:avLst/>
          </a:prstGeom>
          <a:solidFill>
            <a:srgbClr val="F08A34"/>
          </a:solidFill>
        </p:spPr>
        <p:txBody>
          <a:bodyPr wrap="square" rtlCol="0">
            <a:spAutoFit/>
          </a:bodyPr>
          <a:lstStyle/>
          <a:p>
            <a:pPr algn="ctr" rtl="0"/>
            <a:r>
              <a:rPr lang="tr" sz="2400" b="0" i="0" u="none" baseline="0" dirty="0">
                <a:solidFill>
                  <a:schemeClr val="bg1"/>
                </a:solidFill>
                <a:latin typeface="+mj-lt"/>
              </a:rPr>
              <a:t>Burada yazarın bilgileri gösteriliyor ve 140 mil yanlış!</a:t>
            </a: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Son</a:t>
            </a:r>
            <a:endParaRPr lang="tr" sz="4000" dirty="0">
              <a:solidFill>
                <a:schemeClr val="bg1"/>
              </a:solidFill>
              <a:latin typeface="+mn-lt"/>
              <a:cs typeface="Verdana" charset="0"/>
            </a:endParaRPr>
          </a:p>
        </p:txBody>
      </p:sp>
      <p:pic>
        <p:nvPicPr>
          <p:cNvPr id="8" name="Picture 2" descr="Simple world map Royalty Free Vector Image - VectorStock">
            <a:extLst>
              <a:ext uri="{FF2B5EF4-FFF2-40B4-BE49-F238E27FC236}">
                <a16:creationId xmlns:a16="http://schemas.microsoft.com/office/drawing/2014/main" id="{23CD3CE4-1364-4EC7-B301-358BB19BAF4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10" b="22074"/>
          <a:stretch/>
        </p:blipFill>
        <p:spPr bwMode="auto">
          <a:xfrm>
            <a:off x="-7937" y="1054775"/>
            <a:ext cx="9144000" cy="5533349"/>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0" y="1270000"/>
            <a:ext cx="7921625" cy="5183188"/>
          </a:xfrm>
        </p:spPr>
        <p:txBody>
          <a:bodyPr/>
          <a:lstStyle/>
          <a:p>
            <a:pPr algn="l" rtl="0"/>
            <a:r>
              <a:rPr lang="tr" b="0" i="0" u="none" baseline="0"/>
              <a:t>TRACERT komutuyla DNS ve veri hareketi gösterilir.</a:t>
            </a:r>
          </a:p>
        </p:txBody>
      </p:sp>
      <p:pic>
        <p:nvPicPr>
          <p:cNvPr id="15" name="Picture 14">
            <a:extLst>
              <a:ext uri="{FF2B5EF4-FFF2-40B4-BE49-F238E27FC236}">
                <a16:creationId xmlns:a16="http://schemas.microsoft.com/office/drawing/2014/main" id="{06608F4D-2C2E-4951-B86B-27B05E7B008E}"/>
              </a:ext>
            </a:extLst>
          </p:cNvPr>
          <p:cNvPicPr>
            <a:picLocks noChangeAspect="1"/>
          </p:cNvPicPr>
          <p:nvPr/>
        </p:nvPicPr>
        <p:blipFill>
          <a:blip r:embed="rId4" cstate="print"/>
          <a:stretch>
            <a:fillRect/>
          </a:stretch>
        </p:blipFill>
        <p:spPr>
          <a:xfrm>
            <a:off x="395759" y="1812766"/>
            <a:ext cx="8352482" cy="4707964"/>
          </a:xfrm>
          <a:prstGeom prst="rect">
            <a:avLst/>
          </a:prstGeom>
        </p:spPr>
      </p:pic>
      <p:sp>
        <p:nvSpPr>
          <p:cNvPr id="17" name="Oval 16">
            <a:extLst>
              <a:ext uri="{FF2B5EF4-FFF2-40B4-BE49-F238E27FC236}">
                <a16:creationId xmlns:a16="http://schemas.microsoft.com/office/drawing/2014/main" id="{6C330FE3-CCE5-4C87-BEAF-024C94C8A2FD}"/>
              </a:ext>
            </a:extLst>
          </p:cNvPr>
          <p:cNvSpPr/>
          <p:nvPr/>
        </p:nvSpPr>
        <p:spPr>
          <a:xfrm flipV="1">
            <a:off x="4159313" y="256270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cxnSp>
        <p:nvCxnSpPr>
          <p:cNvPr id="22" name="Straight Arrow Connector 21">
            <a:extLst>
              <a:ext uri="{FF2B5EF4-FFF2-40B4-BE49-F238E27FC236}">
                <a16:creationId xmlns:a16="http://schemas.microsoft.com/office/drawing/2014/main" id="{EDD6DC18-69AB-4580-ADAE-9273DA772108}"/>
              </a:ext>
            </a:extLst>
          </p:cNvPr>
          <p:cNvCxnSpPr>
            <a:cxnSpLocks/>
            <a:endCxn id="18" idx="6"/>
          </p:cNvCxnSpPr>
          <p:nvPr/>
        </p:nvCxnSpPr>
        <p:spPr>
          <a:xfrm flipH="1">
            <a:off x="2314003" y="2609286"/>
            <a:ext cx="1804114" cy="42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7C0BE4D-0E5F-487F-A5BD-3520E8EB8DD9}"/>
              </a:ext>
            </a:extLst>
          </p:cNvPr>
          <p:cNvCxnSpPr>
            <a:cxnSpLocks/>
            <a:endCxn id="17" idx="0"/>
          </p:cNvCxnSpPr>
          <p:nvPr/>
        </p:nvCxnSpPr>
        <p:spPr>
          <a:xfrm flipV="1">
            <a:off x="4118117" y="2609286"/>
            <a:ext cx="64326" cy="36398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A3C3EBD9-D733-46D8-B906-EEDB2EB63E1C}"/>
              </a:ext>
            </a:extLst>
          </p:cNvPr>
          <p:cNvSpPr/>
          <p:nvPr/>
        </p:nvSpPr>
        <p:spPr>
          <a:xfrm flipV="1">
            <a:off x="4159231" y="296570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6" name="Oval 15">
            <a:extLst>
              <a:ext uri="{FF2B5EF4-FFF2-40B4-BE49-F238E27FC236}">
                <a16:creationId xmlns:a16="http://schemas.microsoft.com/office/drawing/2014/main" id="{B42BFFAC-5506-4093-BABE-CD40096B661B}"/>
              </a:ext>
            </a:extLst>
          </p:cNvPr>
          <p:cNvSpPr/>
          <p:nvPr/>
        </p:nvSpPr>
        <p:spPr>
          <a:xfrm flipV="1">
            <a:off x="4091011" y="29732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8" name="Oval 17">
            <a:extLst>
              <a:ext uri="{FF2B5EF4-FFF2-40B4-BE49-F238E27FC236}">
                <a16:creationId xmlns:a16="http://schemas.microsoft.com/office/drawing/2014/main" id="{5774ECBE-2371-428D-BD35-6A65DB96EE53}"/>
              </a:ext>
            </a:extLst>
          </p:cNvPr>
          <p:cNvSpPr/>
          <p:nvPr/>
        </p:nvSpPr>
        <p:spPr>
          <a:xfrm flipV="1">
            <a:off x="2267744" y="301228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cxnSp>
        <p:nvCxnSpPr>
          <p:cNvPr id="23" name="Straight Arrow Connector 22">
            <a:extLst>
              <a:ext uri="{FF2B5EF4-FFF2-40B4-BE49-F238E27FC236}">
                <a16:creationId xmlns:a16="http://schemas.microsoft.com/office/drawing/2014/main" id="{34269C7E-A135-4E59-A5C6-80004F98476C}"/>
              </a:ext>
            </a:extLst>
          </p:cNvPr>
          <p:cNvCxnSpPr>
            <a:cxnSpLocks/>
            <a:endCxn id="19" idx="0"/>
          </p:cNvCxnSpPr>
          <p:nvPr/>
        </p:nvCxnSpPr>
        <p:spPr>
          <a:xfrm flipH="1">
            <a:off x="1154795" y="3043899"/>
            <a:ext cx="1110490" cy="1343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547FB258-B5B1-415A-AB72-54F3DA2DC482}"/>
              </a:ext>
            </a:extLst>
          </p:cNvPr>
          <p:cNvSpPr/>
          <p:nvPr/>
        </p:nvSpPr>
        <p:spPr>
          <a:xfrm flipV="1">
            <a:off x="4091011" y="3047671"/>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9" name="Oval 18">
            <a:extLst>
              <a:ext uri="{FF2B5EF4-FFF2-40B4-BE49-F238E27FC236}">
                <a16:creationId xmlns:a16="http://schemas.microsoft.com/office/drawing/2014/main" id="{C1ADF30F-4201-4227-A19A-3E3003F74B01}"/>
              </a:ext>
            </a:extLst>
          </p:cNvPr>
          <p:cNvSpPr/>
          <p:nvPr/>
        </p:nvSpPr>
        <p:spPr>
          <a:xfrm flipV="1">
            <a:off x="1131665" y="313164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cxnSp>
        <p:nvCxnSpPr>
          <p:cNvPr id="24" name="Straight Arrow Connector 23">
            <a:extLst>
              <a:ext uri="{FF2B5EF4-FFF2-40B4-BE49-F238E27FC236}">
                <a16:creationId xmlns:a16="http://schemas.microsoft.com/office/drawing/2014/main" id="{5FA3709E-93BF-4C1C-864C-A3C65B8546CB}"/>
              </a:ext>
            </a:extLst>
          </p:cNvPr>
          <p:cNvCxnSpPr>
            <a:cxnSpLocks/>
          </p:cNvCxnSpPr>
          <p:nvPr/>
        </p:nvCxnSpPr>
        <p:spPr>
          <a:xfrm flipH="1">
            <a:off x="-30984" y="3154933"/>
            <a:ext cx="1162649" cy="101181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B13C97C-A1C8-4908-A7B7-7CE6AAD910E7}"/>
              </a:ext>
            </a:extLst>
          </p:cNvPr>
          <p:cNvSpPr txBox="1"/>
          <p:nvPr/>
        </p:nvSpPr>
        <p:spPr>
          <a:xfrm>
            <a:off x="2442297" y="4437112"/>
            <a:ext cx="3857895" cy="1569660"/>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Tek bir paketin İspanya'nın doğu kıyısından Avustralya'nın batı kıyısına ulaşması için takip ettiği güzergah</a:t>
            </a:r>
          </a:p>
        </p:txBody>
      </p:sp>
      <p:cxnSp>
        <p:nvCxnSpPr>
          <p:cNvPr id="25" name="Straight Arrow Connector 24">
            <a:extLst>
              <a:ext uri="{FF2B5EF4-FFF2-40B4-BE49-F238E27FC236}">
                <a16:creationId xmlns:a16="http://schemas.microsoft.com/office/drawing/2014/main" id="{09D1996E-C7BE-4327-AFC8-D37693458D2B}"/>
              </a:ext>
            </a:extLst>
          </p:cNvPr>
          <p:cNvCxnSpPr>
            <a:cxnSpLocks/>
          </p:cNvCxnSpPr>
          <p:nvPr/>
        </p:nvCxnSpPr>
        <p:spPr>
          <a:xfrm flipH="1">
            <a:off x="8008086" y="4584274"/>
            <a:ext cx="1127977" cy="10104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B17BD5B5-F1E9-4520-8B63-46D8E25EEB71}"/>
              </a:ext>
            </a:extLst>
          </p:cNvPr>
          <p:cNvSpPr/>
          <p:nvPr/>
        </p:nvSpPr>
        <p:spPr>
          <a:xfrm flipV="1">
            <a:off x="7956376" y="56217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135022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16" grpId="0" animBg="1"/>
      <p:bldP spid="18" grpId="0" animBg="1"/>
      <p:bldP spid="13" grpId="0" animBg="1"/>
      <p:bldP spid="19" grpId="0" animBg="1"/>
      <p:bldP spid="42" grpId="0" animBg="1"/>
      <p:bldP spid="2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mn-lt"/>
              </a:rPr>
              <a:t>İnternet hİzmetlerİ ve uygulamalarI</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b="0" i="0" u="none" baseline="0" dirty="0"/>
              <a:t>Bilgisayar ve İnternet ile İlgili Temel Bilgiler</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Bölüm 4</a:t>
            </a:r>
            <a:endParaRPr lang="tr" sz="4000" dirty="0">
              <a:solidFill>
                <a:schemeClr val="bg1"/>
              </a:solidFill>
              <a:latin typeface="+mn-lt"/>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Bilgisayar sistemleri</a:t>
            </a:r>
            <a:endParaRPr lang="tr" sz="4000" dirty="0">
              <a:solidFill>
                <a:schemeClr val="bg1"/>
              </a:solidFill>
              <a:latin typeface="+mn-lt"/>
              <a:cs typeface="Verdana" charset="0"/>
            </a:endParaRPr>
          </a:p>
        </p:txBody>
      </p:sp>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spTree>
    <p:extLst>
      <p:ext uri="{BB962C8B-B14F-4D97-AF65-F5344CB8AC3E}">
        <p14:creationId xmlns:p14="http://schemas.microsoft.com/office/powerpoint/2010/main" val="21647233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 hizmetleri</a:t>
            </a:r>
            <a:endParaRPr lang="tr" sz="4000" dirty="0">
              <a:solidFill>
                <a:schemeClr val="bg1"/>
              </a:solidFill>
              <a:latin typeface="+mn-lt"/>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İnternet hizmetleri</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512" y="1214491"/>
            <a:ext cx="4392613" cy="5183187"/>
          </a:xfrm>
        </p:spPr>
        <p:txBody>
          <a:bodyPr/>
          <a:lstStyle/>
          <a:p>
            <a:pPr marL="0" indent="0" algn="l" rtl="0">
              <a:buNone/>
            </a:pPr>
            <a:r>
              <a:rPr lang="tr" b="0" i="0" u="none" baseline="0" dirty="0"/>
              <a:t>İnternette ne var?</a:t>
            </a:r>
          </a:p>
          <a:p>
            <a:pPr lvl="1" algn="l" rtl="0"/>
            <a:r>
              <a:rPr lang="tr" b="0" i="0" u="none" baseline="0" dirty="0"/>
              <a:t>WWW</a:t>
            </a:r>
          </a:p>
          <a:p>
            <a:pPr lvl="1" algn="l" rtl="0"/>
            <a:r>
              <a:rPr lang="tr" b="0" i="0" u="none" baseline="0" dirty="0"/>
              <a:t>E-posta</a:t>
            </a:r>
          </a:p>
          <a:p>
            <a:pPr lvl="1" algn="l" rtl="0"/>
            <a:r>
              <a:rPr lang="tr" b="0" i="0" u="none" baseline="0" dirty="0"/>
              <a:t>Eşler arası (P2P)</a:t>
            </a:r>
          </a:p>
          <a:p>
            <a:pPr lvl="1" algn="l" rtl="0"/>
            <a:r>
              <a:rPr lang="tr" b="0" i="0" u="none" baseline="0" dirty="0"/>
              <a:t>FTP</a:t>
            </a:r>
          </a:p>
          <a:p>
            <a:pPr lvl="1" algn="l" rtl="0"/>
            <a:r>
              <a:rPr lang="tr" b="0" i="0" u="none" baseline="0" dirty="0"/>
              <a:t>Çevrim içi depolama</a:t>
            </a:r>
          </a:p>
          <a:p>
            <a:pPr lvl="1" algn="l" rtl="0"/>
            <a:r>
              <a:rPr lang="tr" b="0" i="0" u="none" baseline="0" dirty="0"/>
              <a:t>Nesnelerin İnterneti (IoT)</a:t>
            </a:r>
          </a:p>
          <a:p>
            <a:pPr lvl="1" algn="l" rtl="0"/>
            <a:r>
              <a:rPr lang="tr" b="0" i="0" u="none" baseline="0" dirty="0"/>
              <a:t>Çevrim içi oyunlar</a:t>
            </a:r>
          </a:p>
        </p:txBody>
      </p:sp>
      <p:sp>
        <p:nvSpPr>
          <p:cNvPr id="7" name="Content Placeholder 1">
            <a:extLst>
              <a:ext uri="{FF2B5EF4-FFF2-40B4-BE49-F238E27FC236}">
                <a16:creationId xmlns:a16="http://schemas.microsoft.com/office/drawing/2014/main" id="{7AB7A626-48C5-4D9E-98D9-A940107333D9}"/>
              </a:ext>
            </a:extLst>
          </p:cNvPr>
          <p:cNvSpPr txBox="1">
            <a:spLocks/>
          </p:cNvSpPr>
          <p:nvPr/>
        </p:nvSpPr>
        <p:spPr bwMode="auto">
          <a:xfrm>
            <a:off x="4572000" y="1628800"/>
            <a:ext cx="4392488" cy="467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l" rtl="0"/>
            <a:r>
              <a:rPr lang="tr" b="0" i="0" u="none" baseline="0" dirty="0"/>
              <a:t>Haber grupları</a:t>
            </a:r>
          </a:p>
          <a:p>
            <a:pPr lvl="1" algn="l" rtl="0"/>
            <a:r>
              <a:rPr lang="tr" b="0" i="0" u="none" baseline="0" dirty="0"/>
              <a:t>Sosyal ağlar</a:t>
            </a:r>
          </a:p>
          <a:p>
            <a:pPr lvl="1" algn="l" rtl="0"/>
            <a:r>
              <a:rPr lang="tr" b="0" i="0" u="none" baseline="0" dirty="0"/>
              <a:t>IRC</a:t>
            </a:r>
          </a:p>
          <a:p>
            <a:pPr lvl="1" algn="l" rtl="0"/>
            <a:r>
              <a:rPr lang="tr" b="0" i="0" u="none" baseline="0" dirty="0"/>
              <a:t>Anında Mesajlaşma</a:t>
            </a:r>
          </a:p>
          <a:p>
            <a:pPr lvl="1" algn="l" rtl="0"/>
            <a:r>
              <a:rPr lang="tr" b="0" i="0" u="none" baseline="0" dirty="0"/>
              <a:t>VOIP – İnternet üzerinden sesli iletişim</a:t>
            </a:r>
          </a:p>
          <a:p>
            <a:pPr lvl="1" algn="l" rtl="0"/>
            <a:r>
              <a:rPr lang="tr" b="0" i="0" u="none" baseline="0" dirty="0"/>
              <a:t>Derin Ağ ve Karanlık Ağ</a:t>
            </a:r>
          </a:p>
        </p:txBody>
      </p:sp>
      <p:pic>
        <p:nvPicPr>
          <p:cNvPr id="4098" name="Picture 2" descr="Vision Data Solutions | Internet solutions and networking products">
            <a:extLst>
              <a:ext uri="{FF2B5EF4-FFF2-40B4-BE49-F238E27FC236}">
                <a16:creationId xmlns:a16="http://schemas.microsoft.com/office/drawing/2014/main" id="{114C943D-B654-45A0-9F40-6D2DD82D66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4933590"/>
            <a:ext cx="3059832" cy="1514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446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WWW</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rtl="0">
              <a:buNone/>
            </a:pPr>
            <a:r>
              <a:rPr lang="tr" b="0" i="0" u="none" baseline="0" dirty="0"/>
              <a:t>1991'den beri </a:t>
            </a:r>
            <a:r>
              <a:rPr lang="tr" b="1" i="0" u="none" baseline="0" dirty="0">
                <a:solidFill>
                  <a:srgbClr val="0070C0"/>
                </a:solidFill>
              </a:rPr>
              <a:t>HTML</a:t>
            </a:r>
            <a:r>
              <a:rPr lang="tr" b="0" i="0" u="none" baseline="0" dirty="0"/>
              <a:t> (Hiper Metin İşaretleme Dili) web sayfalarında sözcük, resim ve seslerin kullanılmasını sağlamaktadır.</a:t>
            </a:r>
          </a:p>
          <a:p>
            <a:pPr algn="just" rtl="0"/>
            <a:r>
              <a:rPr lang="tr" b="1" i="0" u="none" baseline="0" dirty="0">
                <a:solidFill>
                  <a:srgbClr val="0070C0"/>
                </a:solidFill>
              </a:rPr>
              <a:t>HTTP</a:t>
            </a:r>
            <a:r>
              <a:rPr lang="tr" b="0" i="0" u="none" baseline="0" dirty="0"/>
              <a:t> protokolünü (Hiper Metin Aktarım Protokolü) kullanır.</a:t>
            </a:r>
          </a:p>
          <a:p>
            <a:pPr lvl="1" algn="just" rtl="0"/>
            <a:r>
              <a:rPr lang="tr" b="0" i="0" u="none" baseline="0" dirty="0"/>
              <a:t>HTTP talep ve yanıtlarını kullanarak iletişim kurmak için Tarayıcılar ve İnternet sunucuları tarafından kullanılır.</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4" cstate="print"/>
          <a:srcRect/>
          <a:stretch>
            <a:fillRect/>
          </a:stretch>
        </p:blipFill>
        <p:spPr bwMode="auto">
          <a:xfrm>
            <a:off x="3640616" y="4207385"/>
            <a:ext cx="1862767" cy="899074"/>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5" cstate="print"/>
          <a:srcRect/>
          <a:stretch>
            <a:fillRect/>
          </a:stretch>
        </p:blipFill>
        <p:spPr bwMode="auto">
          <a:xfrm>
            <a:off x="1691680" y="4327319"/>
            <a:ext cx="1615109" cy="1913007"/>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WWW</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lgn="l" rtl="0">
              <a:buNone/>
            </a:pPr>
            <a:r>
              <a:rPr lang="tr" b="0" i="0" u="none" baseline="0" dirty="0"/>
              <a:t>Kaynaklar </a:t>
            </a:r>
            <a:r>
              <a:rPr lang="tr" b="1" i="0" u="none" baseline="0" dirty="0">
                <a:solidFill>
                  <a:srgbClr val="0070C0"/>
                </a:solidFill>
              </a:rPr>
              <a:t>URL</a:t>
            </a:r>
            <a:r>
              <a:rPr lang="tr" b="0" i="0" u="none" baseline="0" dirty="0"/>
              <a:t>'lerde bulunur</a:t>
            </a:r>
          </a:p>
          <a:p>
            <a:pPr marL="857250" lvl="1" indent="-457200" algn="l" rtl="0"/>
            <a:r>
              <a:rPr lang="tr" b="0" i="0" u="none" baseline="0" dirty="0"/>
              <a:t>Tek Biçimli Kaynak Bulucular</a:t>
            </a:r>
          </a:p>
          <a:p>
            <a:pPr marL="0" indent="0" algn="ctr" rtl="0">
              <a:buNone/>
            </a:pPr>
            <a:r>
              <a:rPr lang="tr" b="0" i="0" u="none" baseline="0" dirty="0">
                <a:hlinkClick r:id="rId3"/>
              </a:rPr>
              <a:t>http://www.coe.int</a:t>
            </a:r>
            <a:endParaRPr lang="tr" dirty="0"/>
          </a:p>
          <a:p>
            <a:pPr marL="0" indent="0" algn="l" rtl="0">
              <a:buNone/>
            </a:pPr>
            <a:r>
              <a:rPr lang="tr" b="0" i="0" u="none" baseline="0" dirty="0"/>
              <a:t>	http 	= Kullanılan işlem</a:t>
            </a:r>
          </a:p>
          <a:p>
            <a:pPr marL="0" indent="0" algn="l" rtl="0">
              <a:buNone/>
            </a:pPr>
            <a:r>
              <a:rPr lang="tr" b="0" i="0" u="none" baseline="0" dirty="0"/>
              <a:t>	www = Dünya Çapında Ağ sunucusu</a:t>
            </a:r>
          </a:p>
          <a:p>
            <a:pPr marL="0" indent="0" algn="l" rtl="0">
              <a:buNone/>
            </a:pPr>
            <a:r>
              <a:rPr lang="tr" b="0" i="0" u="none" baseline="0" dirty="0"/>
              <a:t>	coe 	= Alan adı</a:t>
            </a:r>
          </a:p>
          <a:p>
            <a:pPr marL="0" indent="0" algn="l" rtl="0">
              <a:buNone/>
            </a:pPr>
            <a:r>
              <a:rPr lang="tr" b="0" i="0" u="none" baseline="0" dirty="0"/>
              <a:t>	int 	= Üst seviye alan (genellikle ülke bilgisiyle)</a:t>
            </a:r>
          </a:p>
        </p:txBody>
      </p:sp>
    </p:spTree>
    <p:extLst>
      <p:ext uri="{BB962C8B-B14F-4D97-AF65-F5344CB8AC3E}">
        <p14:creationId xmlns:p14="http://schemas.microsoft.com/office/powerpoint/2010/main" val="15645129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WWW</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lgn="l" rtl="0">
              <a:buNone/>
            </a:pPr>
            <a:r>
              <a:rPr lang="tr" b="0" i="0" u="none" baseline="0" dirty="0"/>
              <a:t>İnternet siteleri bir dizi bağlantılı (ve bağlantısız) sayfadan oluşur.</a:t>
            </a:r>
          </a:p>
          <a:p>
            <a:pPr algn="l" rtl="0"/>
            <a:r>
              <a:rPr lang="tr" b="0" i="0" u="none" baseline="0" dirty="0"/>
              <a:t>Buraya ulaşmak için:</a:t>
            </a:r>
          </a:p>
          <a:p>
            <a:pPr marL="857250" lvl="1" indent="-457200" algn="l" rtl="0"/>
            <a:r>
              <a:rPr lang="tr" b="0" i="0" u="none" baseline="0" dirty="0">
                <a:hlinkClick r:id="rId3"/>
              </a:rPr>
              <a:t>www.siteismi.com</a:t>
            </a:r>
            <a:endParaRPr lang="tr" dirty="0"/>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latin typeface="+mj-lt"/>
                </a:rPr>
                <a:t>Dizin</a:t>
              </a:r>
            </a:p>
            <a:p>
              <a:pPr algn="ctr" rtl="0"/>
              <a:r>
                <a:rPr lang="tr" sz="1000" b="0" i="0" u="none" baseline="0">
                  <a:solidFill>
                    <a:schemeClr val="tx1"/>
                  </a:solidFill>
                  <a:latin typeface="+mj-lt"/>
                </a:rPr>
                <a:t>.html</a:t>
              </a:r>
            </a:p>
          </p:txBody>
        </p:sp>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latin typeface="+mj-lt"/>
                    </a:rPr>
                    <a:t>Diğer</a:t>
                  </a:r>
                </a:p>
                <a:p>
                  <a:pPr algn="ctr" rtl="0"/>
                  <a:r>
                    <a:rPr lang="tr" sz="1000" b="0" i="0" u="none" baseline="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latin typeface="+mj-lt"/>
                    </a:rPr>
                    <a:t>Hakkında</a:t>
                  </a:r>
                </a:p>
                <a:p>
                  <a:pPr algn="ctr" rtl="0"/>
                  <a:r>
                    <a:rPr lang="tr" sz="1000" b="0" i="0" u="none" baseline="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latin typeface="+mj-lt"/>
                    </a:rPr>
                    <a:t>İrtibat</a:t>
                  </a:r>
                </a:p>
                <a:p>
                  <a:pPr algn="ctr" rtl="0"/>
                  <a:r>
                    <a:rPr lang="tr" sz="1000" b="0" i="0" u="none" baseline="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latin typeface="+mj-lt"/>
                    </a:rPr>
                    <a:t>Hizmetler</a:t>
                  </a:r>
                </a:p>
                <a:p>
                  <a:pPr algn="ctr" rtl="0"/>
                  <a:r>
                    <a:rPr lang="tr" sz="1000" b="0" i="0" u="none" baseline="0">
                      <a:solidFill>
                        <a:schemeClr val="tx1"/>
                      </a:solidFill>
                      <a:latin typeface="+mj-lt"/>
                    </a:rPr>
                    <a:t>.html</a:t>
                  </a:r>
                </a:p>
              </p:txBody>
            </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rPr>
                  <a:t>Hizmetler.html</a:t>
                </a:r>
                <a:endParaRPr lang="tr" sz="1000" dirty="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rPr>
                  <a:t>Hizmetler.html</a:t>
                </a:r>
                <a:endParaRPr lang="tr" sz="1000" dirty="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rPr>
                  <a:t>Hizmetler.html</a:t>
                </a:r>
                <a:endParaRPr lang="tr" sz="1000" dirty="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sz="1000" b="0" i="0" u="none" baseline="0">
                    <a:solidFill>
                      <a:schemeClr val="tx1"/>
                    </a:solidFill>
                  </a:rPr>
                  <a:t>Hizmetler.html</a:t>
                </a:r>
                <a:endParaRPr lang="tr" sz="1000" dirty="0">
                  <a:solidFill>
                    <a:schemeClr val="tx1"/>
                  </a:solidFill>
                </a:endParaRPr>
              </a:p>
            </p:txBody>
          </p:sp>
        </p:grpSp>
      </p:gr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Ana Sayfa</a:t>
            </a:r>
          </a:p>
        </p:txBody>
      </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lgn="l" rtl="0">
              <a:buFont typeface="Arial" panose="020B0604020202020204" pitchFamily="34" charset="0"/>
              <a:buNone/>
            </a:pPr>
            <a:endParaRPr lang="tr" dirty="0"/>
          </a:p>
          <a:p>
            <a:pPr marL="457200" indent="-457200" algn="l" rtl="0"/>
            <a:r>
              <a:rPr lang="tr" b="0" i="0" u="none" baseline="0" dirty="0"/>
              <a:t>Buraya ulaşmak için:</a:t>
            </a:r>
          </a:p>
          <a:p>
            <a:pPr marL="857250" lvl="1" indent="-457200" algn="l" rtl="0"/>
            <a:r>
              <a:rPr lang="tr" b="0" i="0" u="none" baseline="0" dirty="0">
                <a:hlinkClick r:id="rId4"/>
              </a:rPr>
              <a:t>www.sitename.com/hakkinda.html</a:t>
            </a:r>
            <a:r>
              <a:rPr lang="tr" b="0" i="0" u="none" baseline="0" dirty="0"/>
              <a:t> </a:t>
            </a: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 grpId="0" animBg="1"/>
      <p:bldP spid="3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WWW</a:t>
            </a:r>
            <a:endParaRPr lang="tr" sz="4000" dirty="0">
              <a:solidFill>
                <a:schemeClr val="bg1"/>
              </a:solidFill>
              <a:latin typeface="+mn-lt"/>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cstate="print"/>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cstate="print"/>
          <a:stretch>
            <a:fillRect/>
          </a:stretch>
        </p:blipFill>
        <p:spPr>
          <a:xfrm>
            <a:off x="4499992" y="1340769"/>
            <a:ext cx="4411910" cy="4370245"/>
          </a:xfrm>
          <a:prstGeom prst="rect">
            <a:avLst/>
          </a:prstGeom>
          <a:ln>
            <a:solidFill>
              <a:srgbClr val="0070C0"/>
            </a:solidFill>
          </a:ln>
        </p:spPr>
      </p:pic>
      <p:sp>
        <p:nvSpPr>
          <p:cNvPr id="42" name="TextBox 41">
            <a:extLst>
              <a:ext uri="{FF2B5EF4-FFF2-40B4-BE49-F238E27FC236}">
                <a16:creationId xmlns:a16="http://schemas.microsoft.com/office/drawing/2014/main" id="{1769DC43-B0A2-47BF-836A-9826C15BF406}"/>
              </a:ext>
            </a:extLst>
          </p:cNvPr>
          <p:cNvSpPr txBox="1"/>
          <p:nvPr/>
        </p:nvSpPr>
        <p:spPr>
          <a:xfrm>
            <a:off x="5010974" y="5187364"/>
            <a:ext cx="3699889" cy="1200329"/>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rPr>
              <a:t>Tarayıcının İnternet sayfasını görüntülemek için yorumladığı kaynak kodu</a:t>
            </a:r>
          </a:p>
        </p:txBody>
      </p:sp>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rtl="0"/>
            <a:r>
              <a:rPr lang="tr" sz="2400" b="0" i="0" u="none" baseline="0" dirty="0">
                <a:solidFill>
                  <a:schemeClr val="bg1"/>
                </a:solidFill>
              </a:rPr>
              <a:t>Bir tarayıcıda görüldüğü şekilde İnternet sayfası</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WWW izle</a:t>
            </a:r>
            <a:r>
              <a:rPr lang="tr" sz="3200" b="0" i="0" u="none" baseline="0" dirty="0">
                <a:solidFill>
                  <a:schemeClr val="bg1"/>
                </a:solidFill>
                <a:latin typeface="Verdana" charset="0"/>
                <a:cs typeface="Verdana" charset="0"/>
              </a:rPr>
              <a:t>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lgn="l" rtl="0">
              <a:buNone/>
            </a:pPr>
            <a:r>
              <a:rPr lang="tr" b="0" i="0" u="none" baseline="0" dirty="0"/>
              <a:t>İnternet sunucuları taleplerin kayıtlarını tutar.</a:t>
            </a:r>
          </a:p>
          <a:p>
            <a:pPr lvl="1" algn="l" rtl="0"/>
            <a:r>
              <a:rPr lang="tr" b="0" i="0" u="none" baseline="0" dirty="0"/>
              <a:t>Saat, tarih, IP adresi, yer, ziyaret edilen sayfalar vb.</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cstate="print"/>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731168"/>
            <a:ext cx="2794672" cy="3789947"/>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Burada bir İnternet sunucusu günlüğü gösterilmektedir.</a:t>
            </a: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dirty="0">
                <a:solidFill>
                  <a:prstClr val="white"/>
                </a:solidFill>
                <a:latin typeface="Calibri"/>
                <a:ea typeface="ＭＳ Ｐゴシック" pitchFamily="-107" charset="-128"/>
              </a:rPr>
              <a:t>Gerçek kayıtlar oldukça metinseldir ve bunları anlamak ve bunlardan delil elde etmek için üzerlerinde çalışılması gerekir.</a:t>
            </a: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E-posta</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rtl="0">
              <a:buNone/>
            </a:pPr>
            <a:r>
              <a:rPr lang="tr" b="0" i="0" u="none" baseline="0"/>
              <a:t>Burada doğrudan makineler arasında gittiği görülse de aslında faydalı veriler ekleyebilen/çıkarabilen birkaç bilgisayar üzerinden gider.</a:t>
            </a: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rtl="0">
              <a:defRPr/>
            </a:pPr>
            <a:endParaRPr lang="tr" sz="2400" b="1">
              <a:latin typeface="Calibri" pitchFamily="34" charset="0"/>
              <a:cs typeface="Arial" charset="0"/>
            </a:endParaRPr>
          </a:p>
          <a:p>
            <a:pPr algn="ctr" rtl="0">
              <a:defRPr/>
            </a:pPr>
            <a:r>
              <a:rPr lang="tr" sz="4000" b="1" i="0" u="none" baseline="0">
                <a:latin typeface="Calibri" pitchFamily="34" charset="0"/>
                <a:cs typeface="Arial" charset="0"/>
              </a:rPr>
              <a:t>İnternet</a:t>
            </a:r>
          </a:p>
        </p:txBody>
      </p:sp>
      <p:sp>
        <p:nvSpPr>
          <p:cNvPr id="26" name="TextBox 25">
            <a:extLst>
              <a:ext uri="{FF2B5EF4-FFF2-40B4-BE49-F238E27FC236}">
                <a16:creationId xmlns:a16="http://schemas.microsoft.com/office/drawing/2014/main" id="{CE65AED0-B064-4612-8F1E-D2E8707CC2E1}"/>
              </a:ext>
            </a:extLst>
          </p:cNvPr>
          <p:cNvSpPr txBox="1"/>
          <p:nvPr/>
        </p:nvSpPr>
        <p:spPr>
          <a:xfrm>
            <a:off x="3423025" y="2887648"/>
            <a:ext cx="1962917"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Veri ekleyebilir veya çıkarabilir</a:t>
            </a:r>
          </a:p>
        </p:txBody>
      </p:sp>
      <p:sp>
        <p:nvSpPr>
          <p:cNvPr id="25" name="TextBox 24">
            <a:extLst>
              <a:ext uri="{FF2B5EF4-FFF2-40B4-BE49-F238E27FC236}">
                <a16:creationId xmlns:a16="http://schemas.microsoft.com/office/drawing/2014/main" id="{726A91A9-30DB-40CC-96B9-8CC032ED0C19}"/>
              </a:ext>
            </a:extLst>
          </p:cNvPr>
          <p:cNvSpPr txBox="1"/>
          <p:nvPr/>
        </p:nvSpPr>
        <p:spPr>
          <a:xfrm>
            <a:off x="516808" y="3244334"/>
            <a:ext cx="1800226" cy="369332"/>
          </a:xfrm>
          <a:prstGeom prst="rect">
            <a:avLst/>
          </a:prstGeom>
          <a:solidFill>
            <a:srgbClr val="F08A34"/>
          </a:solidFill>
        </p:spPr>
        <p:txBody>
          <a:bodyPr wrap="square" rtlCol="0">
            <a:spAutoFit/>
          </a:bodyPr>
          <a:lstStyle/>
          <a:p>
            <a:pPr algn="ctr" rtl="0"/>
            <a:r>
              <a:rPr lang="tr" b="0" i="0" u="none" baseline="0">
                <a:solidFill>
                  <a:schemeClr val="bg1"/>
                </a:solidFill>
                <a:latin typeface="+mj-lt"/>
              </a:rPr>
              <a:t>İSS veri ekler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SMTP</a:t>
            </a:r>
          </a:p>
          <a:p>
            <a:pPr algn="ctr" rtl="0"/>
            <a:r>
              <a:rPr lang="tr" b="1" i="0" u="none" baseline="0">
                <a:solidFill>
                  <a:schemeClr val="bg1"/>
                </a:solidFill>
                <a:latin typeface="Calibri" pitchFamily="34" charset="0"/>
                <a:cs typeface="Arial" charset="0"/>
              </a:rPr>
              <a:t>Sunucu</a:t>
            </a: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SMTP</a:t>
            </a:r>
          </a:p>
          <a:p>
            <a:pPr algn="ctr" rtl="0"/>
            <a:r>
              <a:rPr lang="tr" b="1" i="0" u="none" baseline="0">
                <a:solidFill>
                  <a:schemeClr val="bg1"/>
                </a:solidFill>
                <a:latin typeface="Calibri" pitchFamily="34" charset="0"/>
                <a:cs typeface="Arial" charset="0"/>
              </a:rPr>
              <a:t>Sunucu</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rtl="0"/>
            <a:r>
              <a:rPr lang="tr" b="1" i="0" u="none" baseline="0">
                <a:solidFill>
                  <a:schemeClr val="bg1"/>
                </a:solidFill>
                <a:latin typeface="Calibri" pitchFamily="34" charset="0"/>
                <a:cs typeface="Arial" charset="0"/>
              </a:rPr>
              <a:t>POP3</a:t>
            </a:r>
          </a:p>
          <a:p>
            <a:pPr algn="ctr" rtl="0"/>
            <a:r>
              <a:rPr lang="tr" b="1" i="0" u="none" baseline="0">
                <a:solidFill>
                  <a:schemeClr val="bg1"/>
                </a:solidFill>
                <a:latin typeface="Calibri" pitchFamily="34" charset="0"/>
                <a:cs typeface="Arial" charset="0"/>
              </a:rPr>
              <a:t>Sunucu</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tr">
              <a:latin typeface="Calibri" pitchFamily="34" charset="0"/>
            </a:endParaRP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tr">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tr">
              <a:latin typeface="Calibri" pitchFamily="34" charset="0"/>
            </a:endParaRP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rtl="0" eaLnBrk="0" hangingPunct="0"/>
            <a:r>
              <a:rPr lang="tr" sz="2000" b="1" i="0" u="none" baseline="0">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rtl="0" eaLnBrk="0" hangingPunct="0"/>
            <a:r>
              <a:rPr lang="tr" sz="2000" b="1" i="0" u="none" baseline="0">
                <a:solidFill>
                  <a:schemeClr val="bg1"/>
                </a:solidFill>
                <a:latin typeface="Calibri" pitchFamily="34" charset="0"/>
              </a:rPr>
              <a:t>Bob</a:t>
            </a:r>
          </a:p>
        </p:txBody>
      </p:sp>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POP3 Postası ve </a:t>
            </a:r>
            <a:r>
              <a:rPr lang="tr" sz="2400" b="0" i="0" u="none" kern="0" baseline="0">
                <a:solidFill>
                  <a:prstClr val="white"/>
                </a:solidFill>
                <a:latin typeface="Calibri"/>
                <a:ea typeface="ＭＳ Ｐゴシック" pitchFamily="-107" charset="-128"/>
              </a:rPr>
              <a:t>IMAP Postası</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Benzer prensip</a:t>
            </a: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1" grpId="0" animBg="1"/>
      <p:bldP spid="19" grpId="0" animBg="1"/>
      <p:bldP spid="20" grpId="0" animBg="1"/>
      <p:bldP spid="13" grpId="0" animBg="1"/>
      <p:bldP spid="24" grpId="0" animBg="1"/>
      <p:bldP spid="7" grpId="0" animBg="1"/>
      <p:bldP spid="8" grpId="0" animBg="1"/>
      <p:bldP spid="15" grpId="0" animBg="1"/>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E-post</a:t>
            </a:r>
            <a:r>
              <a:rPr lang="tr" sz="3200" b="0" i="0" u="none" baseline="0" dirty="0">
                <a:solidFill>
                  <a:schemeClr val="bg1"/>
                </a:solidFill>
                <a:latin typeface="Verdana" charset="0"/>
                <a:cs typeface="Verdana" charset="0"/>
              </a:rPr>
              <a: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lgn="l" rtl="0">
              <a:buNone/>
            </a:pPr>
            <a:r>
              <a:rPr lang="tr" b="0" i="0" u="none" baseline="0"/>
              <a:t>Bir e-posta nelerden oluşur?</a:t>
            </a:r>
          </a:p>
        </p:txBody>
      </p:sp>
      <p:sp>
        <p:nvSpPr>
          <p:cNvPr id="15" name="TextBox 14">
            <a:extLst>
              <a:ext uri="{FF2B5EF4-FFF2-40B4-BE49-F238E27FC236}">
                <a16:creationId xmlns:a16="http://schemas.microsoft.com/office/drawing/2014/main" id="{3A20B432-61E5-4272-B5B5-EB68E2C9B08A}"/>
              </a:ext>
            </a:extLst>
          </p:cNvPr>
          <p:cNvSpPr txBox="1"/>
          <p:nvPr/>
        </p:nvSpPr>
        <p:spPr>
          <a:xfrm>
            <a:off x="4795504" y="1242277"/>
            <a:ext cx="2016224" cy="461665"/>
          </a:xfrm>
          <a:prstGeom prst="rect">
            <a:avLst/>
          </a:prstGeom>
          <a:solidFill>
            <a:srgbClr val="F08A34"/>
          </a:solidFill>
        </p:spPr>
        <p:txBody>
          <a:bodyPr wrap="square" rtlCol="0">
            <a:spAutoFit/>
          </a:bodyPr>
          <a:lstStyle/>
          <a:p>
            <a:pPr algn="ctr" rtl="0"/>
            <a:r>
              <a:rPr lang="tr" sz="2400" b="0" i="0" u="none" baseline="0" dirty="0">
                <a:solidFill>
                  <a:schemeClr val="bg1"/>
                </a:solidFill>
                <a:latin typeface="+mj-lt"/>
              </a:rPr>
              <a:t>Kısa üst bilgiler</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cstate="print"/>
          <a:stretch>
            <a:fillRect/>
          </a:stretch>
        </p:blipFill>
        <p:spPr>
          <a:xfrm>
            <a:off x="248112" y="1700808"/>
            <a:ext cx="4547392" cy="4464496"/>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17" name="TextBox 16">
            <a:extLst>
              <a:ext uri="{FF2B5EF4-FFF2-40B4-BE49-F238E27FC236}">
                <a16:creationId xmlns:a16="http://schemas.microsoft.com/office/drawing/2014/main" id="{87A34E80-C8A5-4301-A114-6111B2CD8DAB}"/>
              </a:ext>
            </a:extLst>
          </p:cNvPr>
          <p:cNvSpPr txBox="1"/>
          <p:nvPr/>
        </p:nvSpPr>
        <p:spPr>
          <a:xfrm>
            <a:off x="6811728" y="1839492"/>
            <a:ext cx="2224322" cy="461665"/>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a:ln>
                  <a:noFill/>
                </a:ln>
                <a:solidFill>
                  <a:prstClr val="white"/>
                </a:solidFill>
                <a:effectLst/>
                <a:uLnTx/>
                <a:uFillTx/>
                <a:latin typeface="Calibri"/>
                <a:ea typeface="ＭＳ Ｐゴシック" pitchFamily="-107" charset="-128"/>
              </a:rPr>
              <a:t>Tam üst bilgiler</a:t>
            </a:r>
          </a:p>
        </p:txBody>
      </p:sp>
      <p:sp>
        <p:nvSpPr>
          <p:cNvPr id="14" name="Rectangle 13">
            <a:extLst>
              <a:ext uri="{FF2B5EF4-FFF2-40B4-BE49-F238E27FC236}">
                <a16:creationId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cstate="print"/>
          <a:stretch>
            <a:fillRect/>
          </a:stretch>
        </p:blipFill>
        <p:spPr>
          <a:xfrm>
            <a:off x="4273423" y="2731691"/>
            <a:ext cx="4747759" cy="3645024"/>
          </a:xfrm>
          <a:prstGeom prst="rect">
            <a:avLst/>
          </a:prstGeom>
          <a:ln>
            <a:solidFill>
              <a:srgbClr val="0070C0"/>
            </a:solidFill>
          </a:ln>
        </p:spPr>
      </p:pic>
      <p:sp>
        <p:nvSpPr>
          <p:cNvPr id="16" name="TextBox 15">
            <a:extLst>
              <a:ext uri="{FF2B5EF4-FFF2-40B4-BE49-F238E27FC236}">
                <a16:creationId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İleti</a:t>
            </a: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7" grpId="0" animBg="1"/>
      <p:bldP spid="14" grpId="0" animBg="1"/>
      <p:bldP spid="1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E-post</a:t>
            </a:r>
            <a:r>
              <a:rPr lang="tr" sz="3200" b="0" i="0" u="none" baseline="0" dirty="0">
                <a:solidFill>
                  <a:schemeClr val="bg1"/>
                </a:solidFill>
                <a:latin typeface="Verdana" charset="0"/>
                <a:cs typeface="Verdana" charset="0"/>
              </a:rPr>
              <a:t>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rtl="0">
              <a:buNone/>
            </a:pPr>
            <a:r>
              <a:rPr lang="tr" b="0" i="0" u="none" baseline="0" dirty="0"/>
              <a:t>E-postayla ilgili soruşturma konuları?</a:t>
            </a:r>
          </a:p>
          <a:p>
            <a:pPr algn="l" rtl="0"/>
            <a:r>
              <a:rPr lang="tr" b="0" i="0" u="none" baseline="0" dirty="0"/>
              <a:t>Tüm e-postalarda üst bilgiler bulunur, ancak bunlara ulaşmak için standart bir yöntem yoktur.</a:t>
            </a:r>
          </a:p>
          <a:p>
            <a:pPr lvl="1" algn="just" rtl="0"/>
            <a:r>
              <a:rPr lang="tr" b="0" i="0" u="none" baseline="0" dirty="0"/>
              <a:t>İstemciler veya İnternet postalarının hepsi farklı konumlardadır.</a:t>
            </a:r>
          </a:p>
          <a:p>
            <a:pPr algn="just" rtl="0"/>
            <a:r>
              <a:rPr lang="tr" b="0" i="0" u="none" baseline="0" dirty="0"/>
              <a:t>Bazı posta uygulamaları üst bilgileri kaldırır.</a:t>
            </a:r>
          </a:p>
          <a:p>
            <a:pPr lvl="1" algn="just" rtl="0"/>
            <a:r>
              <a:rPr lang="tr" b="0" i="0" u="none" baseline="0" dirty="0"/>
              <a:t>Google (Gmail), Hotmail, Hushmail</a:t>
            </a:r>
            <a:endParaRPr lang="tr" dirty="0"/>
          </a:p>
          <a:p>
            <a:pPr lvl="1" algn="just" rtl="0"/>
            <a:r>
              <a:rPr lang="tr" b="0" i="0" u="none" baseline="0" dirty="0"/>
              <a:t>Bu 'gizlilik' için yapılır.</a:t>
            </a:r>
          </a:p>
          <a:p>
            <a:pPr algn="just" rtl="0"/>
            <a:r>
              <a:rPr lang="tr" b="0" i="0" u="none" baseline="0" dirty="0"/>
              <a:t>Her zaman 'aşağıdan yukarıya' okunur.</a:t>
            </a:r>
          </a:p>
          <a:p>
            <a:pPr marL="0" indent="0" algn="just" rtl="0">
              <a:buNone/>
            </a:pPr>
            <a:endParaRPr lang="tr"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6" cstate="print"/>
          <a:stretch>
            <a:fillRect/>
          </a:stretch>
        </p:blipFill>
        <p:spPr>
          <a:xfrm>
            <a:off x="7610222" y="5036407"/>
            <a:ext cx="1492720" cy="1095464"/>
          </a:xfrm>
          <a:prstGeom prst="rect">
            <a:avLst/>
          </a:prstGeom>
        </p:spPr>
      </p:pic>
    </p:spTree>
    <p:extLst>
      <p:ext uri="{BB962C8B-B14F-4D97-AF65-F5344CB8AC3E}">
        <p14:creationId xmlns:p14="http://schemas.microsoft.com/office/powerpoint/2010/main" val="1873051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Cihazlar için yaygın bileşenler</a:t>
            </a:r>
            <a:endParaRPr lang="tr" sz="4000" dirty="0">
              <a:solidFill>
                <a:schemeClr val="bg1"/>
              </a:solidFill>
              <a:latin typeface="+mn-lt"/>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pPr algn="l" rtl="0"/>
            <a:r>
              <a:rPr lang="tr" b="0" i="0" u="none" baseline="0" dirty="0"/>
              <a:t>Donanım</a:t>
            </a:r>
          </a:p>
          <a:p>
            <a:pPr algn="l" rtl="0"/>
            <a:r>
              <a:rPr lang="tr" b="0" i="0" u="none" baseline="0" dirty="0"/>
              <a:t>Yazılım</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511300" y="-2103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mn-lt"/>
                <a:cs typeface="Verdana" charset="0"/>
              </a:rPr>
              <a:t>'Kapalı mektup kutusu' yöntemiyle e-posta gönderimi</a:t>
            </a:r>
            <a:endParaRPr lang="tr" sz="3200" dirty="0">
              <a:solidFill>
                <a:schemeClr val="bg1"/>
              </a:solidFill>
              <a:latin typeface="+mn-lt"/>
              <a:cs typeface="Verdana" charset="0"/>
            </a:endParaRPr>
          </a:p>
        </p:txBody>
      </p:sp>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3" cstate="print"/>
          <a:stretch>
            <a:fillRect/>
          </a:stretch>
        </p:blipFill>
        <p:spPr>
          <a:xfrm>
            <a:off x="7651280" y="1056183"/>
            <a:ext cx="1492720" cy="1095464"/>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20381" y="1210151"/>
            <a:ext cx="7777163" cy="5183187"/>
          </a:xfrm>
        </p:spPr>
        <p:txBody>
          <a:bodyPr/>
          <a:lstStyle/>
          <a:p>
            <a:pPr marL="0" indent="0" algn="l" rtl="0">
              <a:buNone/>
            </a:pPr>
            <a:r>
              <a:rPr lang="tr" b="0" i="0" u="none" baseline="0" dirty="0"/>
              <a:t>Hotmail, Gmail, Livemail vb. gibi İnternet tabanlı e-postalarda kullanılabilir</a:t>
            </a:r>
          </a:p>
          <a:p>
            <a:pPr algn="just" rtl="0"/>
            <a:r>
              <a:rPr lang="tr" b="0" i="0" u="none" baseline="0" dirty="0"/>
              <a:t>E-posta çevrim içi olarak oluşturulur ve gerekirse ekler eklenir.</a:t>
            </a:r>
          </a:p>
          <a:p>
            <a:pPr algn="l" rtl="0"/>
            <a:r>
              <a:rPr lang="tr" b="0" i="0" u="none" baseline="0" dirty="0"/>
              <a:t>'Taslak' olarak kaydedilir ve gönderilmez.</a:t>
            </a:r>
          </a:p>
          <a:p>
            <a:pPr algn="l" rtl="0"/>
            <a:r>
              <a:rPr lang="tr" b="0" i="0" u="none" baseline="0" dirty="0"/>
              <a:t>Posta içeriğinin paylaşılacağı kişilere hesap bilgileri verilir.</a:t>
            </a:r>
          </a:p>
          <a:p>
            <a:pPr lvl="1" algn="l" rtl="0"/>
            <a:r>
              <a:rPr lang="tr" b="0" i="0" u="none" baseline="0" dirty="0"/>
              <a:t>Asla gönderilmez ve ileti okunduktan sonra silinir.</a:t>
            </a:r>
          </a:p>
          <a:p>
            <a:pPr marL="0" indent="0" algn="l" rtl="0">
              <a:buNone/>
            </a:pPr>
            <a:endParaRPr lang="tr" dirty="0"/>
          </a:p>
        </p:txBody>
      </p:sp>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97544" y="2433131"/>
            <a:ext cx="894936" cy="6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5262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P2P - Eşler Ara</a:t>
            </a:r>
            <a:r>
              <a:rPr lang="tr" sz="3200" b="0" i="0" u="none" baseline="0" dirty="0">
                <a:solidFill>
                  <a:schemeClr val="bg1"/>
                </a:solidFill>
                <a:latin typeface="Verdana" charset="0"/>
                <a:cs typeface="Verdana" charset="0"/>
              </a:rPr>
              <a:t>sı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rtl="0">
              <a:buNone/>
            </a:pPr>
            <a:r>
              <a:rPr lang="tr" b="0" i="0" u="none" baseline="0" dirty="0"/>
              <a:t>Meşru dosya paylaşımına yönelik bir havuz olsa da aynı zamanda yasa dışı içeriğin ve fikri mülkiyet/telif hakkına tabi dosyaların paylaşımına olanak tanıdığı bilinmektedir.</a:t>
            </a:r>
          </a:p>
          <a:p>
            <a:pPr algn="just" rtl="0"/>
            <a:r>
              <a:rPr lang="tr" b="0" i="0" u="none" baseline="0" dirty="0"/>
              <a:t>Merkezi ağ yerine merkezi olmayan bir ağ</a:t>
            </a:r>
          </a:p>
          <a:p>
            <a:pPr lvl="1" algn="just" rtl="0"/>
            <a:r>
              <a:rPr lang="tr" b="0" i="0" u="none" baseline="0" dirty="0"/>
              <a:t>Paylaşımı kolaylaştıran eşler, süper düğümler ve ultra eşlerden oluşan bir sistem</a:t>
            </a:r>
          </a:p>
          <a:p>
            <a:pPr lvl="1" algn="just" rtl="0"/>
            <a:r>
              <a:rPr lang="tr" b="0" i="0" u="none" baseline="0" dirty="0"/>
              <a:t>Shareaza, Frostwire,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P2P - Eşler Ara</a:t>
            </a:r>
            <a:r>
              <a:rPr lang="tr" sz="3200" b="0" i="0" u="none" baseline="0" dirty="0">
                <a:solidFill>
                  <a:schemeClr val="bg1"/>
                </a:solidFill>
                <a:latin typeface="Verdana" charset="0"/>
                <a:cs typeface="Verdana" charset="0"/>
              </a:rPr>
              <a:t>sı</a:t>
            </a:r>
            <a:endParaRPr lang="tr"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cstate="print"/>
          <a:stretch>
            <a:fillRect/>
          </a:stretch>
        </p:blipFill>
        <p:spPr>
          <a:xfrm>
            <a:off x="492125" y="1270001"/>
            <a:ext cx="8159750" cy="5153025"/>
          </a:xfrm>
          <a:prstGeom prst="rect">
            <a:avLst/>
          </a:prstGeom>
        </p:spPr>
      </p:pic>
      <p:sp useBgFill="1">
        <p:nvSpPr>
          <p:cNvPr id="2" name="Metin kutusu 1"/>
          <p:cNvSpPr txBox="1"/>
          <p:nvPr/>
        </p:nvSpPr>
        <p:spPr>
          <a:xfrm>
            <a:off x="230271" y="3416968"/>
            <a:ext cx="2200108" cy="2677656"/>
          </a:xfrm>
          <a:prstGeom prst="rect">
            <a:avLst/>
          </a:prstGeom>
        </p:spPr>
        <p:txBody>
          <a:bodyPr wrap="square" rtlCol="0">
            <a:spAutoFit/>
          </a:bodyPr>
          <a:lstStyle/>
          <a:p>
            <a:r>
              <a:rPr lang="tr-TR" sz="2400" dirty="0"/>
              <a:t>Süper Düğümlerin hepsi birbirlerine bağlı olduğu için paylaşım gerçekleşebilir</a:t>
            </a:r>
          </a:p>
        </p:txBody>
      </p:sp>
    </p:spTree>
    <p:extLst>
      <p:ext uri="{BB962C8B-B14F-4D97-AF65-F5344CB8AC3E}">
        <p14:creationId xmlns:p14="http://schemas.microsoft.com/office/powerpoint/2010/main" val="6122208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P2P - Eşler Arası</a:t>
            </a:r>
            <a:endParaRPr lang="tr" sz="4000" dirty="0">
              <a:solidFill>
                <a:schemeClr val="bg1"/>
              </a:solidFill>
              <a:latin typeface="+mn-lt"/>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cstate="print"/>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FTP – Dosya Aktarım Protokolü</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rtl="0">
              <a:buNone/>
            </a:pPr>
            <a:r>
              <a:rPr lang="tr" b="0" i="0" u="none" baseline="0"/>
              <a:t>Bilgisayarlar arasında dosya aktarımına olanak tanır.</a:t>
            </a:r>
          </a:p>
          <a:p>
            <a:pPr algn="just" rtl="0"/>
            <a:r>
              <a:rPr lang="tr" b="0" i="0" u="none" baseline="0"/>
              <a:t>İstemci/sunucu esasına dayalı olarak çalışır; istemcide FTP programı yüklüdür.</a:t>
            </a:r>
          </a:p>
          <a:p>
            <a:pPr lvl="1" algn="just" rtl="0"/>
            <a:r>
              <a:rPr lang="tr" b="0" i="0" u="none" baseline="0"/>
              <a:t>Kullanıcı kimliği ve şifre ile çalışır.</a:t>
            </a:r>
          </a:p>
          <a:p>
            <a:pPr lvl="1" algn="just" rtl="0"/>
            <a:r>
              <a:rPr lang="tr" b="0" i="0" u="none" baseline="0"/>
              <a:t>Kimlik bilgileri doğrulandıktan sonra, aktarım için TCP bağlantısı açılır.</a:t>
            </a:r>
          </a:p>
          <a:p>
            <a:pPr lvl="1" algn="just" rtl="0"/>
            <a:r>
              <a:rPr lang="tr" b="0" i="0" u="none" baseline="0"/>
              <a:t>Örnek: FileZilla, CuteFTP, File Downloader, CoreFTP </a:t>
            </a:r>
          </a:p>
        </p:txBody>
      </p:sp>
    </p:spTree>
    <p:extLst>
      <p:ext uri="{BB962C8B-B14F-4D97-AF65-F5344CB8AC3E}">
        <p14:creationId xmlns:p14="http://schemas.microsoft.com/office/powerpoint/2010/main" val="6509242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FTP – Dosya Aktarım Protokolü</a:t>
            </a:r>
            <a:endParaRPr lang="tr" sz="4000" dirty="0">
              <a:solidFill>
                <a:schemeClr val="bg1"/>
              </a:solidFill>
              <a:latin typeface="+mn-lt"/>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Çevrim içi depolama</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rtl="0">
              <a:buNone/>
            </a:pPr>
            <a:r>
              <a:rPr lang="tr" b="0" i="0" u="none" baseline="0" dirty="0"/>
              <a:t>Verilerin bulut bilişim sistemlerinde depolanması yaygınlaşıyor</a:t>
            </a:r>
          </a:p>
          <a:p>
            <a:pPr algn="just" rtl="0"/>
            <a:r>
              <a:rPr lang="tr" b="0" i="0" u="none" baseline="0" dirty="0"/>
              <a:t>Kolay, isteğe bağlı, paylaşılabilir, güvenli</a:t>
            </a:r>
          </a:p>
          <a:p>
            <a:pPr lvl="1" algn="just" rtl="0"/>
            <a:r>
              <a:rPr lang="tr" b="0" i="0" u="none" baseline="0" dirty="0"/>
              <a:t>Ücretsiz (İSS'niz veya diğerleri tarafından sağlanabilir)</a:t>
            </a:r>
          </a:p>
          <a:p>
            <a:pPr lvl="1" algn="just" rtl="0"/>
            <a:r>
              <a:rPr lang="tr" b="0" i="0" u="none" baseline="0" dirty="0"/>
              <a:t>Abonelik – kaydol, öde ve daha fazla depolama alanına sahip ol</a:t>
            </a:r>
          </a:p>
          <a:p>
            <a:pPr algn="just" rtl="0"/>
            <a:r>
              <a:rPr lang="tr" b="0" i="0" u="none" baseline="0" dirty="0"/>
              <a:t>Meşru </a:t>
            </a:r>
          </a:p>
          <a:p>
            <a:pPr algn="just" rtl="0"/>
            <a:r>
              <a:rPr lang="tr" b="0" i="0" u="none" baseline="0" dirty="0"/>
              <a:t>Suç faaliyetlerinde kullanılıyor</a:t>
            </a:r>
            <a:endParaRPr lang="tr" dirty="0"/>
          </a:p>
          <a:p>
            <a:pPr lvl="1" algn="just" rtl="0"/>
            <a:r>
              <a:rPr lang="tr" b="0" i="0" u="none" baseline="0" dirty="0"/>
              <a:t>İçerik depolanabilir ve paylaşılabilir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720336" y="3289484"/>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5089991" y="3673043"/>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Çevrim içi depolama</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lgn="l" rtl="0">
              <a:buNone/>
            </a:pPr>
            <a:r>
              <a:rPr lang="tr" b="0" i="0" u="none" baseline="0" dirty="0"/>
              <a:t>Örnekler – iDrive (5GB/5TB), pCloud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cstate="print"/>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6865302" y="2891758"/>
            <a:ext cx="2027178" cy="3416320"/>
          </a:xfrm>
          <a:prstGeom prst="rect">
            <a:avLst/>
          </a:prstGeom>
          <a:solidFill>
            <a:sysClr val="windowText" lastClr="000000">
              <a:lumMod val="65000"/>
              <a:lumOff val="35000"/>
            </a:sys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Mega.nz</a:t>
            </a: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dirty="0">
                <a:solidFill>
                  <a:prstClr val="white"/>
                </a:solidFill>
                <a:latin typeface="Calibri"/>
                <a:ea typeface="ＭＳ Ｐゴシック" pitchFamily="-107" charset="-128"/>
              </a:rPr>
              <a:t>15 GB ücretsiz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Maksimum 16 TB</a:t>
            </a:r>
            <a:endParaRPr lang="tr" sz="2400" kern="0" dirty="0">
              <a:solidFill>
                <a:prstClr val="white"/>
              </a:solidFill>
              <a:latin typeface="Calibri"/>
              <a:ea typeface="ＭＳ Ｐゴシック" pitchFamily="-107"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r" sz="24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tr" sz="2400" b="0" i="0" u="none" kern="0" baseline="0" dirty="0">
                <a:solidFill>
                  <a:prstClr val="white"/>
                </a:solidFill>
                <a:latin typeface="Calibri"/>
                <a:ea typeface="ＭＳ Ｐゴシック" pitchFamily="-107" charset="-128"/>
              </a:rPr>
              <a:t>Sunucu ucunda ve aktarımda tam şifrelemeli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 sz="2400" b="0" i="0" u="none" strike="noStrike" kern="0" cap="none" spc="0" normalizeH="0" baseline="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Nesnelerin İnterneti (IoT)</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rtl="0">
              <a:buNone/>
            </a:pPr>
            <a:r>
              <a:rPr lang="tr" b="0" i="0" u="none" baseline="0" dirty="0"/>
              <a:t>Her cihaz kendi IP adresi (IPv6) ile bağlanır ve sahibi ve birbiriyle bağlantılıdır</a:t>
            </a:r>
          </a:p>
          <a:p>
            <a:pPr algn="just" rtl="0"/>
            <a:r>
              <a:rPr lang="tr" b="0" i="0" u="none" baseline="0" dirty="0"/>
              <a:t>Zorluk: Cihazlar veri içerir ve her şeyi güvence altına almak imkansız olduğundan hedef haline gelebilir</a:t>
            </a:r>
          </a:p>
          <a:p>
            <a:pPr algn="just" rtl="0"/>
            <a:r>
              <a:rPr lang="tr" b="0" i="0" u="none" baseline="0" dirty="0"/>
              <a:t>Güvenliği ihlal edilen cihazlar Botnet olarak kullanılabilir!</a:t>
            </a:r>
          </a:p>
          <a:p>
            <a:pPr lvl="1" algn="just" rtl="0"/>
            <a:r>
              <a:rPr lang="tr" b="0" i="0" u="none" baseline="0" dirty="0"/>
              <a:t>Örnek: Mirai</a:t>
            </a:r>
            <a:endParaRPr lang="tr"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cstate="print"/>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Çevrim içi oyunlar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rtl="0">
              <a:buNone/>
            </a:pPr>
            <a:r>
              <a:rPr lang="tr" b="0" i="0" u="none" baseline="0" dirty="0"/>
              <a:t>Zamanının önemli bir kısmını oyun oynayarak geçirenler arasında yaygındır</a:t>
            </a:r>
          </a:p>
          <a:p>
            <a:pPr algn="just" rtl="0"/>
            <a:r>
              <a:rPr lang="tr" b="0" i="0" u="none" baseline="0" dirty="0"/>
              <a:t>Oyunculardan oluşan çevrim içi topluluklar</a:t>
            </a:r>
          </a:p>
          <a:p>
            <a:pPr algn="just" rtl="0"/>
            <a:r>
              <a:rPr lang="tr" b="0" i="0" u="none" baseline="0" dirty="0"/>
              <a:t>Siber suç faaliyetlerinde bulunanlar oyunlara sızar</a:t>
            </a:r>
          </a:p>
          <a:p>
            <a:pPr algn="just" rtl="0"/>
            <a:r>
              <a:rPr lang="tr" sz="2000" b="1" i="0" u="none" baseline="0" dirty="0">
                <a:latin typeface="Calibri" pitchFamily="34" charset="0"/>
              </a:rPr>
              <a:t>Bilgisayar korsanlığı</a:t>
            </a:r>
            <a:r>
              <a:rPr lang="tr" sz="2000" b="0" i="0" u="none" baseline="0" dirty="0">
                <a:latin typeface="Calibri" pitchFamily="34" charset="0"/>
              </a:rPr>
              <a:t> - </a:t>
            </a:r>
            <a:r>
              <a:rPr lang="tr" sz="2000" b="0" i="0" u="none" baseline="0" dirty="0"/>
              <a:t>Siber suçlular, kişisel veya oyun hesaplarınızı ele geçirmek için sizi kendiniz hakkında bilgi vermeye ikna etmeye çalışırlar.</a:t>
            </a:r>
          </a:p>
          <a:p>
            <a:pPr algn="just" rtl="0"/>
            <a:r>
              <a:rPr lang="tr" sz="2000" b="1" i="0" u="none" baseline="0" dirty="0">
                <a:latin typeface="Calibri" pitchFamily="34" charset="0"/>
              </a:rPr>
              <a:t>Kimlik avı</a:t>
            </a:r>
            <a:r>
              <a:rPr lang="tr" sz="2000" b="0" i="0" u="none" baseline="0" dirty="0">
                <a:latin typeface="Calibri" pitchFamily="34" charset="0"/>
              </a:rPr>
              <a:t> - </a:t>
            </a:r>
            <a:r>
              <a:rPr lang="tr" sz="2000" b="0" i="0" u="none" baseline="0" dirty="0"/>
              <a:t>Size daha fazla oyun para birimi kazanmanıza veya daha hızlı seviye atlamanıza yardımcı olabileceklerini söyleyebilirler.</a:t>
            </a:r>
          </a:p>
          <a:p>
            <a:pPr algn="just" rtl="0"/>
            <a:r>
              <a:rPr lang="tr" sz="2000" b="1" i="0" u="none" baseline="0" dirty="0">
                <a:latin typeface="Calibri" pitchFamily="34" charset="0"/>
              </a:rPr>
              <a:t>Altın üretimi </a:t>
            </a:r>
            <a:r>
              <a:rPr lang="tr" sz="2000" b="0" i="0" u="none" baseline="0" dirty="0">
                <a:latin typeface="Calibri" pitchFamily="34" charset="0"/>
              </a:rPr>
              <a:t>- </a:t>
            </a:r>
            <a:r>
              <a:rPr lang="tr" sz="2000" b="0" i="0" u="none" baseline="0" dirty="0"/>
              <a:t>Siber suçlular, "altın", "madeni para" veya "değerli taş" gibi oyun içi varlıkları üretmek için botnetleri kullanır ve bunları diğer oyunculara genellikle indirimli olarak satarlar.</a:t>
            </a:r>
          </a:p>
          <a:p>
            <a:pPr algn="just" rtl="0"/>
            <a:r>
              <a:rPr lang="tr" sz="2000" b="1" i="0" u="none" baseline="0" dirty="0">
                <a:latin typeface="Calibri" pitchFamily="34" charset="0"/>
              </a:rPr>
              <a:t>Siber zorbalık</a:t>
            </a:r>
            <a:r>
              <a:rPr lang="tr" sz="2000" b="0" i="0" u="none" baseline="0" dirty="0">
                <a:latin typeface="Calibri" pitchFamily="34" charset="0"/>
              </a:rPr>
              <a:t> - </a:t>
            </a:r>
            <a:r>
              <a:rPr lang="tr" sz="2000" b="0" i="0" u="none" baseline="0" dirty="0"/>
              <a:t>Çevrim içi oyundaki eğlencenin bir kısmı, oyuncular arasındaki rekabetten kaynaklanır. Zararsız rekabet ve siber zorbalık arasındaki fark</a:t>
            </a:r>
            <a:endParaRPr lang="tr"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457200" y="2662106"/>
            <a:ext cx="8229600" cy="1533787"/>
          </a:xfrm>
        </p:spPr>
        <p:txBody>
          <a:bodyPr/>
          <a:lstStyle/>
          <a:p>
            <a:pPr marL="0" indent="0" algn="ctr" rtl="0">
              <a:buNone/>
            </a:pPr>
            <a:r>
              <a:rPr lang="tr" b="1" i="0" u="none" baseline="0" dirty="0"/>
              <a:t>Donanım</a:t>
            </a:r>
          </a:p>
          <a:p>
            <a:pPr marL="0" indent="0" algn="ctr" rtl="0">
              <a:buNone/>
            </a:pPr>
            <a:r>
              <a:rPr lang="tr" b="0" i="0" u="none" baseline="0" dirty="0"/>
              <a:t>Tek bir tür cihazı inceleyip aynı mantığı diğer türlerdeki cihazlara da uygulayacağız.</a:t>
            </a:r>
          </a:p>
        </p:txBody>
      </p:sp>
    </p:spTree>
    <p:extLst>
      <p:ext uri="{BB962C8B-B14F-4D97-AF65-F5344CB8AC3E}">
        <p14:creationId xmlns:p14="http://schemas.microsoft.com/office/powerpoint/2010/main" val="7043009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j-lt"/>
                <a:cs typeface="Verdana" charset="0"/>
              </a:rPr>
              <a:t>Çevrim içi oyunlar</a:t>
            </a:r>
            <a:endParaRPr lang="tr" sz="4000" dirty="0">
              <a:solidFill>
                <a:schemeClr val="bg1"/>
              </a:solidFill>
              <a:latin typeface="+mj-lt"/>
              <a:cs typeface="Verdana" charset="0"/>
            </a:endParaRPr>
          </a:p>
        </p:txBody>
      </p:sp>
      <p:pic>
        <p:nvPicPr>
          <p:cNvPr id="2050" name="Picture 2" descr="FIFA 20 Screenshots – FIFPlay">
            <a:extLst>
              <a:ext uri="{FF2B5EF4-FFF2-40B4-BE49-F238E27FC236}">
                <a16:creationId xmlns:a16="http://schemas.microsoft.com/office/drawing/2014/main" id="{AAEC2365-6D71-41CE-A1F1-64DB073D73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96752"/>
            <a:ext cx="51237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und this screenshot of what the Sims 4 originally looked like ...">
            <a:extLst>
              <a:ext uri="{FF2B5EF4-FFF2-40B4-BE49-F238E27FC236}">
                <a16:creationId xmlns:a16="http://schemas.microsoft.com/office/drawing/2014/main" id="{2A4D7768-F56F-4ACC-8964-12BC7109C23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45085" y="2276872"/>
            <a:ext cx="4053830" cy="304616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E23429E-0261-435F-AA18-1747F4D1785B}"/>
              </a:ext>
            </a:extLst>
          </p:cNvPr>
          <p:cNvSpPr txBox="1"/>
          <p:nvPr/>
        </p:nvSpPr>
        <p:spPr>
          <a:xfrm>
            <a:off x="5839706" y="2481090"/>
            <a:ext cx="1962917"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Sims 4</a:t>
            </a:r>
          </a:p>
        </p:txBody>
      </p:sp>
      <p:pic>
        <p:nvPicPr>
          <p:cNvPr id="2054" name="Picture 6" descr="Black Ops 4 - How to Take Screenshots on PC - GameRevolution">
            <a:extLst>
              <a:ext uri="{FF2B5EF4-FFF2-40B4-BE49-F238E27FC236}">
                <a16:creationId xmlns:a16="http://schemas.microsoft.com/office/drawing/2014/main" id="{2694AD98-390B-44AE-B03F-617CFD0C415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64354" y="3861047"/>
            <a:ext cx="4641979" cy="2611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35ABFD8-FD0D-4C5E-A2B7-805B14D6A025}"/>
              </a:ext>
            </a:extLst>
          </p:cNvPr>
          <p:cNvSpPr txBox="1"/>
          <p:nvPr/>
        </p:nvSpPr>
        <p:spPr>
          <a:xfrm>
            <a:off x="267955" y="4007556"/>
            <a:ext cx="1962917" cy="461665"/>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FIFA 2020</a:t>
            </a:r>
          </a:p>
        </p:txBody>
      </p:sp>
      <p:sp>
        <p:nvSpPr>
          <p:cNvPr id="15" name="TextBox 14">
            <a:extLst>
              <a:ext uri="{FF2B5EF4-FFF2-40B4-BE49-F238E27FC236}">
                <a16:creationId xmlns:a16="http://schemas.microsoft.com/office/drawing/2014/main" id="{F25AE4C9-9033-46CF-BDE2-4AD7E2C6D7A4}"/>
              </a:ext>
            </a:extLst>
          </p:cNvPr>
          <p:cNvSpPr txBox="1"/>
          <p:nvPr/>
        </p:nvSpPr>
        <p:spPr>
          <a:xfrm>
            <a:off x="3211063" y="5661247"/>
            <a:ext cx="1962917" cy="830997"/>
          </a:xfrm>
          <a:prstGeom prst="rect">
            <a:avLst/>
          </a:prstGeom>
          <a:solidFill>
            <a:srgbClr val="BDD8F3"/>
          </a:solidFill>
        </p:spPr>
        <p:txBody>
          <a:bodyPr wrap="square" rtlCol="0">
            <a:spAutoFit/>
          </a:bodyPr>
          <a:lstStyle/>
          <a:p>
            <a:pPr algn="ctr" rtl="0"/>
            <a:r>
              <a:rPr lang="tr" sz="2400" b="0" i="0" u="none" baseline="0">
                <a:solidFill>
                  <a:schemeClr val="tx1">
                    <a:lumMod val="65000"/>
                    <a:lumOff val="35000"/>
                  </a:schemeClr>
                </a:solidFill>
                <a:latin typeface="+mj-lt"/>
              </a:rPr>
              <a:t>Call of Duty Black Ops 4</a:t>
            </a:r>
          </a:p>
        </p:txBody>
      </p:sp>
    </p:spTree>
    <p:extLst>
      <p:ext uri="{BB962C8B-B14F-4D97-AF65-F5344CB8AC3E}">
        <p14:creationId xmlns:p14="http://schemas.microsoft.com/office/powerpoint/2010/main" val="156056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Haber grupları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17"/>
            <a:ext cx="8642350" cy="5183187"/>
          </a:xfrm>
        </p:spPr>
        <p:txBody>
          <a:bodyPr/>
          <a:lstStyle/>
          <a:p>
            <a:pPr marL="0" indent="0" algn="just" rtl="0">
              <a:buNone/>
            </a:pPr>
            <a:r>
              <a:rPr lang="tr" b="1" i="0" u="none" baseline="0">
                <a:solidFill>
                  <a:srgbClr val="0070C0"/>
                </a:solidFill>
              </a:rPr>
              <a:t>Usenet</a:t>
            </a:r>
            <a:r>
              <a:rPr lang="tr" b="0" i="0" u="none" baseline="0"/>
              <a:t> = Kullanıcı Ağı – Haber grupları olarak bilinir</a:t>
            </a:r>
          </a:p>
          <a:p>
            <a:pPr algn="just" rtl="0"/>
            <a:r>
              <a:rPr lang="tr" b="0" i="0" u="none" baseline="0"/>
              <a:t>Farklı konularda binlerce 'bülten panosu' veya çevrim içi tartışma forumu</a:t>
            </a:r>
          </a:p>
          <a:p>
            <a:pPr lvl="1" algn="just" rtl="0"/>
            <a:r>
              <a:rPr lang="tr" b="0" i="0" u="none" baseline="0"/>
              <a:t>Dünya çapında kullanılabilir ve neredeyse herkes paylaşımda bulunabilir</a:t>
            </a:r>
          </a:p>
          <a:p>
            <a:pPr algn="just" rtl="0"/>
            <a:r>
              <a:rPr lang="tr" b="0" i="0" u="none" baseline="0"/>
              <a:t>Meşru</a:t>
            </a:r>
          </a:p>
          <a:p>
            <a:pPr algn="just" rtl="0"/>
            <a:r>
              <a:rPr lang="tr" b="0" i="0" u="none" baseline="0"/>
              <a:t>Suç faaliyetlerinde kullanılıyor </a:t>
            </a:r>
          </a:p>
          <a:p>
            <a:pPr lvl="1" algn="just" rtl="0"/>
            <a:r>
              <a:rPr lang="tr" b="0" i="0" u="none" baseline="0"/>
              <a:t>Yasa dışı materyal paylaşımı</a:t>
            </a:r>
          </a:p>
          <a:p>
            <a:pPr algn="just" rtl="0"/>
            <a:r>
              <a:rPr lang="tr" b="0" i="0" u="none" baseline="0"/>
              <a:t>Google Grupları (Deja'yı satın aldıkları 2001'den beri) veya ticari olarak kullanılabilir hizmetler</a:t>
            </a:r>
          </a:p>
        </p:txBody>
      </p:sp>
      <p:pic>
        <p:nvPicPr>
          <p:cNvPr id="8" name="Picture 2" descr="Green Tick Vector Images (over 6,000)">
            <a:extLst>
              <a:ext uri="{FF2B5EF4-FFF2-40B4-BE49-F238E27FC236}">
                <a16:creationId xmlns:a16="http://schemas.microsoft.com/office/drawing/2014/main" id="{21EBCEAE-FF9E-4C77-A8FB-1F5290B4212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208805" y="2791784"/>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a16="http://schemas.microsoft.com/office/drawing/2014/main" id="{7F9CB75E-58AF-4E7C-B18B-9DEEDCDDE30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963761" y="3170386"/>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Haber grupları</a:t>
            </a:r>
            <a:endParaRPr lang="tr"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cstate="print"/>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cstate="print"/>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cstate="print"/>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Sosyal Ağlar</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rtl="0">
              <a:buNone/>
            </a:pPr>
            <a:r>
              <a:rPr lang="tr" b="0" i="0" u="none" baseline="0" dirty="0"/>
              <a:t>Birçok kişinin iletişim ve yaşam tarzı seçimi</a:t>
            </a:r>
          </a:p>
          <a:p>
            <a:pPr algn="just" rtl="0"/>
            <a:r>
              <a:rPr lang="tr" b="0" i="0" u="none" baseline="0" dirty="0"/>
              <a:t>Facebook, Twitter, Instagram, TikTok, Snapchat, YouTube, Tumblr, Pinterest </a:t>
            </a:r>
          </a:p>
          <a:p>
            <a:pPr algn="just" rtl="0"/>
            <a:r>
              <a:rPr lang="tr" b="0" i="0" u="none" baseline="0" dirty="0"/>
              <a:t>Profiller oluşturulur, arkadaşlar toplanır, bilgi ve veri paylaşılır</a:t>
            </a:r>
          </a:p>
          <a:p>
            <a:pPr lvl="1" algn="just" rtl="0"/>
            <a:r>
              <a:rPr lang="tr" b="0" i="0" u="none" baseline="0" dirty="0"/>
              <a:t>İnsanları suçluların hedefi haline getiren 'paylaşılan' veri miktarıyla ilgili sorunlar</a:t>
            </a:r>
          </a:p>
          <a:p>
            <a:pPr lvl="1" algn="just" rtl="0"/>
            <a:r>
              <a:rPr lang="tr" b="0" i="0" u="none" baseline="0" dirty="0"/>
              <a:t>Kolluk kuvvetleri için şüpheliler ve faaliyetler hakkında bilgi toplamak açısından faydalı kaynaklar</a:t>
            </a:r>
          </a:p>
          <a:p>
            <a:pPr algn="just" rtl="0"/>
            <a:r>
              <a:rPr lang="tr" b="0" i="0" u="none" baseline="0" dirty="0"/>
              <a:t>Bazıları sadece mesajlaşma uygulamasıyken, diğerlerinin bünyesinde mesajlaşma uygulaması bulunur!</a:t>
            </a:r>
          </a:p>
        </p:txBody>
      </p:sp>
    </p:spTree>
    <p:extLst>
      <p:ext uri="{BB962C8B-B14F-4D97-AF65-F5344CB8AC3E}">
        <p14:creationId xmlns:p14="http://schemas.microsoft.com/office/powerpoint/2010/main" val="22745112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Sosyal Ağlar</a:t>
            </a:r>
            <a:endParaRPr lang="tr" sz="4000" dirty="0">
              <a:solidFill>
                <a:schemeClr val="bg1"/>
              </a:solidFill>
              <a:latin typeface="+mn-lt"/>
              <a:cs typeface="Verdana" charset="0"/>
            </a:endParaRPr>
          </a:p>
        </p:txBody>
      </p:sp>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4" cstate="print">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527585" y="1396484"/>
            <a:ext cx="6465346" cy="538609"/>
          </a:xfrm>
          <a:prstGeom prst="rect">
            <a:avLst/>
          </a:prstGeom>
          <a:solidFill>
            <a:schemeClr val="tx1"/>
          </a:solidFill>
        </p:spPr>
        <p:txBody>
          <a:bodyPr wrap="square" rtlCol="0">
            <a:spAutoFit/>
          </a:bodyPr>
          <a:lstStyle/>
          <a:p>
            <a:r>
              <a:rPr lang="tr-TR" dirty="0">
                <a:solidFill>
                  <a:srgbClr val="FFC000"/>
                </a:solidFill>
              </a:rPr>
              <a:t>DÜNYANIN EK ÇOK KULLANILAN SOSYAL MEDYA PLATFORMLARI</a:t>
            </a:r>
          </a:p>
          <a:p>
            <a:r>
              <a:rPr lang="tr-TR" sz="1100" dirty="0">
                <a:solidFill>
                  <a:srgbClr val="FFC000"/>
                </a:solidFill>
              </a:rPr>
              <a:t>Aylık aktif kullanıcı, aktif kullanıcı hesabı veya  </a:t>
            </a:r>
            <a:r>
              <a:rPr lang="tr-TR" sz="1100" dirty="0" err="1">
                <a:solidFill>
                  <a:srgbClr val="FFC000"/>
                </a:solidFill>
              </a:rPr>
              <a:t>adreslenebilir</a:t>
            </a:r>
            <a:r>
              <a:rPr lang="tr-TR" sz="1100" dirty="0">
                <a:solidFill>
                  <a:srgbClr val="FFC000"/>
                </a:solidFill>
              </a:rPr>
              <a:t> reklam izleyicisi sayısına göre (milyon)</a:t>
            </a:r>
          </a:p>
        </p:txBody>
      </p:sp>
      <p:sp>
        <p:nvSpPr>
          <p:cNvPr id="3" name="Metin kutusu 2"/>
          <p:cNvSpPr txBox="1"/>
          <p:nvPr/>
        </p:nvSpPr>
        <p:spPr>
          <a:xfrm>
            <a:off x="747134" y="1211818"/>
            <a:ext cx="656216" cy="369332"/>
          </a:xfrm>
          <a:prstGeom prst="rect">
            <a:avLst/>
          </a:prstGeom>
          <a:solidFill>
            <a:srgbClr val="FFC000"/>
          </a:solidFill>
        </p:spPr>
        <p:txBody>
          <a:bodyPr wrap="square" rtlCol="0">
            <a:spAutoFit/>
          </a:bodyPr>
          <a:lstStyle/>
          <a:p>
            <a:r>
              <a:rPr lang="tr-TR" dirty="0"/>
              <a:t>TEM</a:t>
            </a:r>
          </a:p>
        </p:txBody>
      </p:sp>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25272" y="48611"/>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Sosyal Ağlar</a:t>
            </a:r>
            <a:endParaRPr lang="tr" sz="4000" dirty="0">
              <a:solidFill>
                <a:schemeClr val="bg1"/>
              </a:solidFill>
              <a:latin typeface="+mn-lt"/>
              <a:cs typeface="Verdana" charset="0"/>
            </a:endParaRPr>
          </a:p>
        </p:txBody>
      </p:sp>
      <p:pic>
        <p:nvPicPr>
          <p:cNvPr id="13" name="Picture 12">
            <a:extLst>
              <a:ext uri="{FF2B5EF4-FFF2-40B4-BE49-F238E27FC236}">
                <a16:creationId xmlns:a16="http://schemas.microsoft.com/office/drawing/2014/main" id="{F6DC5CA4-3D81-4ADA-AB35-CFA1560B3D1D}"/>
              </a:ext>
            </a:extLst>
          </p:cNvPr>
          <p:cNvPicPr>
            <a:picLocks noChangeAspect="1"/>
          </p:cNvPicPr>
          <p:nvPr/>
        </p:nvPicPr>
        <p:blipFill>
          <a:blip r:embed="rId3" cstate="print"/>
          <a:stretch>
            <a:fillRect/>
          </a:stretch>
        </p:blipFill>
        <p:spPr>
          <a:xfrm>
            <a:off x="107504" y="1103710"/>
            <a:ext cx="7189009" cy="3571754"/>
          </a:xfrm>
          <a:prstGeom prst="rect">
            <a:avLst/>
          </a:prstGeom>
          <a:ln>
            <a:solidFill>
              <a:schemeClr val="accent1"/>
            </a:solidFill>
          </a:ln>
        </p:spPr>
      </p:pic>
      <p:pic>
        <p:nvPicPr>
          <p:cNvPr id="14" name="Picture 13">
            <a:extLst>
              <a:ext uri="{FF2B5EF4-FFF2-40B4-BE49-F238E27FC236}">
                <a16:creationId xmlns:a16="http://schemas.microsoft.com/office/drawing/2014/main" id="{54947007-75AF-4B6A-8CEA-4DEBB1CDDEA7}"/>
              </a:ext>
            </a:extLst>
          </p:cNvPr>
          <p:cNvPicPr>
            <a:picLocks noChangeAspect="1"/>
          </p:cNvPicPr>
          <p:nvPr/>
        </p:nvPicPr>
        <p:blipFill>
          <a:blip r:embed="rId4" cstate="print"/>
          <a:stretch>
            <a:fillRect/>
          </a:stretch>
        </p:blipFill>
        <p:spPr>
          <a:xfrm>
            <a:off x="1403350" y="2997875"/>
            <a:ext cx="7654622" cy="3457571"/>
          </a:xfrm>
          <a:prstGeom prst="rect">
            <a:avLst/>
          </a:prstGeom>
          <a:ln>
            <a:solidFill>
              <a:schemeClr val="accent1"/>
            </a:solidFill>
          </a:ln>
        </p:spPr>
      </p:pic>
    </p:spTree>
    <p:extLst>
      <p:ext uri="{BB962C8B-B14F-4D97-AF65-F5344CB8AC3E}">
        <p14:creationId xmlns:p14="http://schemas.microsoft.com/office/powerpoint/2010/main" val="15346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Sosyal Ağlar</a:t>
            </a:r>
            <a:endParaRPr lang="tr" sz="4000" dirty="0">
              <a:solidFill>
                <a:schemeClr val="bg1"/>
              </a:solidFill>
              <a:latin typeface="+mn-lt"/>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Bugün yemekte bunu yedik!</a:t>
            </a:r>
          </a:p>
          <a:p>
            <a:pPr algn="ctr" rtl="0"/>
            <a:r>
              <a:rPr lang="tr" sz="2400" b="0" i="0" u="none" baseline="0">
                <a:solidFill>
                  <a:schemeClr val="bg1"/>
                </a:solidFill>
                <a:latin typeface="+mj-lt"/>
              </a:rPr>
              <a:t>(önceki yemekler için dün ve ondan önceki güne bakın)</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Neredeyim bilin bakalım.</a:t>
            </a:r>
          </a:p>
          <a:p>
            <a:pPr algn="ctr" rtl="0"/>
            <a:r>
              <a:rPr lang="tr" sz="2400" b="0" i="0" u="none" baseline="0">
                <a:solidFill>
                  <a:schemeClr val="bg1"/>
                </a:solidFill>
                <a:latin typeface="+mj-lt"/>
              </a:rPr>
              <a:t>(zaman ve tarih verilmiş)</a:t>
            </a:r>
          </a:p>
        </p:txBody>
      </p:sp>
      <p:sp>
        <p:nvSpPr>
          <p:cNvPr id="22" name="TextBox 21">
            <a:extLst>
              <a:ext uri="{FF2B5EF4-FFF2-40B4-BE49-F238E27FC236}">
                <a16:creationId xmlns:a16="http://schemas.microsoft.com/office/drawing/2014/main" id="{BF112458-2AE1-4186-A76F-5F7A7F1BEB08}"/>
              </a:ext>
            </a:extLst>
          </p:cNvPr>
          <p:cNvSpPr txBox="1"/>
          <p:nvPr/>
        </p:nvSpPr>
        <p:spPr>
          <a:xfrm>
            <a:off x="486428" y="2167059"/>
            <a:ext cx="8171144" cy="3477875"/>
          </a:xfrm>
          <a:prstGeom prst="rect">
            <a:avLst/>
          </a:prstGeom>
          <a:solidFill>
            <a:srgbClr val="BDD8F3"/>
          </a:solidFill>
        </p:spPr>
        <p:txBody>
          <a:bodyPr wrap="square" rtlCol="0">
            <a:spAutoFit/>
          </a:bodyPr>
          <a:lstStyle/>
          <a:p>
            <a:pPr algn="ctr" rtl="0"/>
            <a:r>
              <a:rPr lang="tr" sz="4400" b="0" i="0" u="none" baseline="0">
                <a:solidFill>
                  <a:schemeClr val="tx1">
                    <a:lumMod val="65000"/>
                    <a:lumOff val="35000"/>
                  </a:schemeClr>
                </a:solidFill>
                <a:latin typeface="+mj-lt"/>
              </a:rPr>
              <a:t>İnsanlar arkadaşlarıyla, aileleriyle ve dünyayla paylaşmak için bir şeyleri çevrim içi ortama koyuyorlar! </a:t>
            </a:r>
          </a:p>
          <a:p>
            <a:pPr algn="ctr" rtl="0"/>
            <a:r>
              <a:rPr lang="tr" sz="4400" b="0" i="0" u="none" baseline="0">
                <a:solidFill>
                  <a:schemeClr val="tx1">
                    <a:lumMod val="65000"/>
                    <a:lumOff val="35000"/>
                  </a:schemeClr>
                </a:solidFill>
                <a:latin typeface="+mj-lt"/>
              </a:rPr>
              <a:t>Bu da doğru kullanıldığında kolluk kuvvetlerine imkanlar sağlar! </a:t>
            </a:r>
          </a:p>
        </p:txBody>
      </p:sp>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Bazı şeyler gerçekten çok komik!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Bu, Facebook'a köpeğimin bir fotoğrafını koyduğum art arda 8. gün!</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0" grpId="0" animBg="1"/>
      <p:bldP spid="21"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IRC – İnternet Üzerinden Sohbet</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rtl="0">
              <a:buNone/>
            </a:pPr>
            <a:r>
              <a:rPr lang="tr" b="0" i="0" u="none" baseline="0"/>
              <a:t>Eski bir sohbet programı olsa da birçok suç alanında iletişim kurmak ve dosya alışverişi için hala kullanılıyor</a:t>
            </a:r>
          </a:p>
          <a:p>
            <a:pPr algn="just" rtl="0"/>
            <a:r>
              <a:rPr lang="tr" b="0" i="0" u="none" baseline="0"/>
              <a:t>Dünya genelinde bulunan sunucular - Metin tabanlı sanal toplantı odaları olan 'kanallar'</a:t>
            </a:r>
          </a:p>
          <a:p>
            <a:pPr lvl="1" algn="just" rtl="0"/>
            <a:r>
              <a:rPr lang="tr" b="0" i="0" u="none" baseline="0"/>
              <a:t>Kanal adları genellikle sohbet içeriğini yansıtır</a:t>
            </a:r>
          </a:p>
          <a:p>
            <a:pPr lvl="1" algn="just" rtl="0"/>
            <a:r>
              <a:rPr lang="tr" b="0" i="0" u="none" baseline="0"/>
              <a:t>Kullanıcı bir veya daha fazla kanala bağlanabilir</a:t>
            </a:r>
          </a:p>
          <a:p>
            <a:pPr lvl="1" algn="just" rtl="0"/>
            <a:r>
              <a:rPr lang="tr" b="0" i="0" u="none" baseline="0"/>
              <a:t>Çoğu kullanıcı dostu değil, ama etkilidir</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IRC – İnternet Üzerinden Sohbet</a:t>
            </a:r>
            <a:endParaRPr lang="tr" sz="4000" dirty="0">
              <a:solidFill>
                <a:schemeClr val="bg1"/>
              </a:solidFill>
              <a:latin typeface="+mn-lt"/>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cstate="print"/>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4000" b="0" i="0" u="none" baseline="0" dirty="0">
                <a:solidFill>
                  <a:schemeClr val="bg1"/>
                </a:solidFill>
                <a:latin typeface="+mn-lt"/>
                <a:cs typeface="Verdana" charset="0"/>
              </a:rPr>
              <a:t>Anında Mesajlaşma</a:t>
            </a:r>
            <a:endParaRPr lang="tr" sz="4000" dirty="0">
              <a:solidFill>
                <a:schemeClr val="bg1"/>
              </a:solidFill>
              <a:latin typeface="+mn-lt"/>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rtl="0">
              <a:buNone/>
            </a:pPr>
            <a:r>
              <a:rPr lang="tr" b="0" i="0" u="none" baseline="0" dirty="0"/>
              <a:t>Haberleşme eskiden cep telefonu aramaları ile yapılıyordu</a:t>
            </a:r>
          </a:p>
          <a:p>
            <a:pPr algn="just" rtl="0"/>
            <a:r>
              <a:rPr lang="tr" b="0" i="0" u="none" baseline="0" dirty="0"/>
              <a:t>Bunu sohbet programları ve SMS izledi</a:t>
            </a:r>
          </a:p>
          <a:p>
            <a:pPr algn="just" rtl="0"/>
            <a:r>
              <a:rPr lang="tr" b="0" i="0" u="none" baseline="0" dirty="0"/>
              <a:t>Trend, hem bilgisayarlarda hem de mobil cihazlarda metin, resim ve video özellikli mesajlaşma hizmetleriyle devam ediyor</a:t>
            </a:r>
          </a:p>
          <a:p>
            <a:pPr algn="just" rtl="0"/>
            <a:r>
              <a:rPr lang="tr" b="0" i="0" u="none" baseline="0" dirty="0"/>
              <a:t>İletişimi şifreleme çalışmaları da sürüyor</a:t>
            </a:r>
          </a:p>
          <a:p>
            <a:pPr algn="just" rtl="0"/>
            <a:endParaRPr lang="tr" dirty="0"/>
          </a:p>
        </p:txBody>
      </p:sp>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1105</TotalTime>
  <Words>14502</Words>
  <Application>Microsoft Office PowerPoint</Application>
  <PresentationFormat>On-screen Show (4:3)</PresentationFormat>
  <Paragraphs>1400</Paragraphs>
  <Slides>118</Slides>
  <Notes>110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118</vt:i4>
      </vt:variant>
    </vt:vector>
  </HeadingPairs>
  <TitlesOfParts>
    <vt:vector size="127" baseType="lpstr">
      <vt:lpstr>Arial</vt:lpstr>
      <vt:lpstr>Arial</vt:lpstr>
      <vt:lpstr>Calibri</vt:lpstr>
      <vt:lpstr>Calibri (heading)</vt:lpstr>
      <vt:lpstr>Calibri Light</vt:lpstr>
      <vt:lpstr>Lato</vt:lpstr>
      <vt:lpstr>Tahoma</vt:lpstr>
      <vt:lpstr>Verdana</vt:lpstr>
      <vt:lpstr>Office Theme</vt:lpstr>
      <vt:lpstr>PowerPoint Presentation</vt:lpstr>
      <vt:lpstr>PowerPoint Presentation</vt:lpstr>
      <vt:lpstr>PowerPoint Presentation</vt:lpstr>
      <vt:lpstr>PowerPoint Presentation</vt:lpstr>
      <vt:lpstr>Bİlgİsayar parçalarI ve İşlevlerİ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ekipmanlarI ve nasIl ortaya ÇIKTIKLARI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İnternete bağlanmak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hİzmetlerİ ve uygulamalarI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Derİn ağ, anonİmlİk ve karanlIk ağ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MUREANU Georgeta</cp:lastModifiedBy>
  <cp:revision>146</cp:revision>
  <dcterms:created xsi:type="dcterms:W3CDTF">2020-10-07T11:36:01Z</dcterms:created>
  <dcterms:modified xsi:type="dcterms:W3CDTF">2021-05-04T09:03:41Z</dcterms:modified>
</cp:coreProperties>
</file>