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  <p:sldMasterId id="2147483666" r:id="rId2"/>
  </p:sldMasterIdLst>
  <p:notesMasterIdLst>
    <p:notesMasterId r:id="rId8"/>
  </p:notesMasterIdLst>
  <p:sldIdLst>
    <p:sldId id="278" r:id="rId3"/>
    <p:sldId id="293" r:id="rId4"/>
    <p:sldId id="283" r:id="rId5"/>
    <p:sldId id="294" r:id="rId6"/>
    <p:sldId id="282" r:id="rId7"/>
  </p:sldIdLst>
  <p:sldSz cx="11522075" cy="6480175"/>
  <p:notesSz cx="7559675" cy="10691813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046">
          <p15:clr>
            <a:srgbClr val="A4A3A4"/>
          </p15:clr>
        </p15:guide>
        <p15:guide id="4" pos="36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9999"/>
    <a:srgbClr val="004586"/>
    <a:srgbClr val="83CAFF"/>
    <a:srgbClr val="0084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>
      <p:cViewPr varScale="1">
        <p:scale>
          <a:sx n="71" d="100"/>
          <a:sy n="71" d="100"/>
        </p:scale>
        <p:origin x="-192" y="-60"/>
      </p:cViewPr>
      <p:guideLst>
        <p:guide orient="horz" pos="2160"/>
        <p:guide orient="horz" pos="2046"/>
        <p:guide pos="2880"/>
        <p:guide pos="3687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t-EE" dirty="0" smtClean="0"/>
              <a:t> </a:t>
            </a:r>
            <a:r>
              <a:rPr lang="et-EE" dirty="0" err="1" smtClean="0"/>
              <a:t>Process</a:t>
            </a:r>
            <a:r>
              <a:rPr lang="et-EE" dirty="0" smtClean="0"/>
              <a:t> on </a:t>
            </a:r>
            <a:r>
              <a:rPr lang="et-EE" dirty="0" err="1" smtClean="0"/>
              <a:t>activity-based</a:t>
            </a:r>
            <a:r>
              <a:rPr lang="et-EE" dirty="0" smtClean="0"/>
              <a:t> </a:t>
            </a:r>
            <a:r>
              <a:rPr lang="et-EE" dirty="0" err="1" smtClean="0"/>
              <a:t>budgeting</a:t>
            </a:r>
            <a:endParaRPr lang="en-US" dirty="0"/>
          </a:p>
        </c:rich>
      </c:tx>
      <c:layout>
        <c:manualLayout>
          <c:xMode val="edge"/>
          <c:yMode val="edge"/>
          <c:x val="0.13791113873164301"/>
          <c:y val="2.186741402332580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3505368735690799"/>
          <c:y val="0.14818128832357599"/>
          <c:w val="0.46229014727070999"/>
          <c:h val="0.697842558636667"/>
        </c:manualLayout>
      </c:layout>
      <c:doughnutChart>
        <c:varyColors val="1"/>
        <c:ser>
          <c:idx val="0"/>
          <c:order val="0"/>
          <c:tx>
            <c:strRef>
              <c:f>Leht1!$B$1</c:f>
              <c:strCache>
                <c:ptCount val="1"/>
                <c:pt idx="0">
                  <c:v>Müük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23547097369537201"/>
                  <c:y val="-5.5612966286014899E-2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Ellipse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28964215462712"/>
                      <c:h val="0.184439871355323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8087566254899801"/>
                  <c:y val="-4.0901247389613399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21917047658282199"/>
                  <c:y val="9.0172950582801004E-2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Ellipse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99991806359368"/>
                      <c:h val="0.141090162332547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0.14929702460248501"/>
                  <c:y val="6.8930436300728495E-2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Ellipse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8836362350544"/>
                      <c:h val="0.495563239442157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0.218373371867674"/>
                  <c:y val="-5.6513165203866199E-2"/>
                </c:manualLayout>
              </c:layout>
              <c:spPr>
                <a:solidFill>
                  <a:prstClr val="white"/>
                </a:solidFill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Ellipse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86821146892966"/>
                      <c:h val="0.206307285378649"/>
                    </c:manualLayout>
                  </c15:layout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Ellipse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Leht1!$A$2:$A$7</c:f>
              <c:strCache>
                <c:ptCount val="5"/>
                <c:pt idx="0">
                  <c:v>Strategic plan for 5 years </c:v>
                </c:pt>
                <c:pt idx="1">
                  <c:v>Council of Courts approves the strategic plan</c:v>
                </c:pt>
                <c:pt idx="2">
                  <c:v>Specific development plan with finacial plan</c:v>
                </c:pt>
                <c:pt idx="3">
                  <c:v>Council of Courts approval: _x000d_request for money from state budget/ internal reorganization/  redistribution of funds</c:v>
                </c:pt>
                <c:pt idx="4">
                  <c:v>Decree of Minister to distribute funds</c:v>
                </c:pt>
              </c:strCache>
            </c:strRef>
          </c:cat>
          <c:val>
            <c:numRef>
              <c:f>Leht1!$B$2:$B$7</c:f>
              <c:numCache>
                <c:formatCode>General</c:formatCode>
                <c:ptCount val="6"/>
                <c:pt idx="0">
                  <c:v>25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330999-3EE4-4800-ABAC-CE551DFD420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BDCD6AE-A602-49F7-8A09-12D0AD8926D5}">
      <dgm:prSet phldrT="[Tekst]" custT="1"/>
      <dgm:spPr/>
      <dgm:t>
        <a:bodyPr/>
        <a:lstStyle/>
        <a:p>
          <a:r>
            <a:rPr lang="et-EE" sz="1400" dirty="0" smtClean="0"/>
            <a:t>PROCEDURAL GOALS</a:t>
          </a:r>
          <a:endParaRPr lang="en-GB" sz="1400" dirty="0"/>
        </a:p>
      </dgm:t>
    </dgm:pt>
    <dgm:pt modelId="{679F6804-FFC4-4D67-9E12-F28EEBB34438}" type="parTrans" cxnId="{9D284635-699C-44BB-91FB-C1225F451359}">
      <dgm:prSet/>
      <dgm:spPr/>
      <dgm:t>
        <a:bodyPr/>
        <a:lstStyle/>
        <a:p>
          <a:endParaRPr lang="en-GB"/>
        </a:p>
      </dgm:t>
    </dgm:pt>
    <dgm:pt modelId="{D030678C-0732-43C5-97D3-3AB516CC01B1}" type="sibTrans" cxnId="{9D284635-699C-44BB-91FB-C1225F451359}">
      <dgm:prSet/>
      <dgm:spPr/>
      <dgm:t>
        <a:bodyPr/>
        <a:lstStyle/>
        <a:p>
          <a:endParaRPr lang="en-GB"/>
        </a:p>
      </dgm:t>
    </dgm:pt>
    <dgm:pt modelId="{DB06AF76-4C1F-4CA8-9551-439AF20B2856}">
      <dgm:prSet phldrT="[Tekst]" custT="1"/>
      <dgm:spPr/>
      <dgm:t>
        <a:bodyPr/>
        <a:lstStyle/>
        <a:p>
          <a:r>
            <a:rPr lang="et-EE" sz="1400" dirty="0" err="1" smtClean="0"/>
            <a:t>mainly</a:t>
          </a:r>
          <a:r>
            <a:rPr lang="et-EE" sz="1400" dirty="0" smtClean="0"/>
            <a:t> </a:t>
          </a:r>
          <a:r>
            <a:rPr lang="et-EE" sz="1400" dirty="0" err="1" smtClean="0"/>
            <a:t>related</a:t>
          </a:r>
          <a:r>
            <a:rPr lang="et-EE" sz="1400" dirty="0" smtClean="0"/>
            <a:t> </a:t>
          </a:r>
          <a:r>
            <a:rPr lang="et-EE" sz="1400" dirty="0" err="1" smtClean="0"/>
            <a:t>to</a:t>
          </a:r>
          <a:r>
            <a:rPr lang="et-EE" sz="1400" dirty="0" smtClean="0"/>
            <a:t> </a:t>
          </a:r>
          <a:r>
            <a:rPr lang="et-EE" sz="1400" dirty="0" err="1" smtClean="0"/>
            <a:t>proceeding</a:t>
          </a:r>
          <a:r>
            <a:rPr lang="et-EE" sz="1400" dirty="0" smtClean="0"/>
            <a:t> </a:t>
          </a:r>
          <a:r>
            <a:rPr lang="et-EE" sz="1400" dirty="0" err="1" smtClean="0"/>
            <a:t>time</a:t>
          </a:r>
          <a:endParaRPr lang="en-GB" sz="1400" dirty="0"/>
        </a:p>
      </dgm:t>
    </dgm:pt>
    <dgm:pt modelId="{347D627D-F334-446A-ADF0-548A169CA566}" type="parTrans" cxnId="{1F78C2DA-1BB3-4E5C-A2F1-D8DE1F09FE89}">
      <dgm:prSet/>
      <dgm:spPr/>
      <dgm:t>
        <a:bodyPr/>
        <a:lstStyle/>
        <a:p>
          <a:endParaRPr lang="en-GB"/>
        </a:p>
      </dgm:t>
    </dgm:pt>
    <dgm:pt modelId="{E3CD551F-4269-463B-BC05-3BF8D75202A5}" type="sibTrans" cxnId="{1F78C2DA-1BB3-4E5C-A2F1-D8DE1F09FE89}">
      <dgm:prSet/>
      <dgm:spPr/>
      <dgm:t>
        <a:bodyPr/>
        <a:lstStyle/>
        <a:p>
          <a:endParaRPr lang="en-GB"/>
        </a:p>
      </dgm:t>
    </dgm:pt>
    <dgm:pt modelId="{0217D826-FD5B-4E88-97AE-FC8161C8E920}">
      <dgm:prSet phldrT="[Tekst]" custT="1"/>
      <dgm:spPr/>
      <dgm:t>
        <a:bodyPr anchor="ctr" anchorCtr="1"/>
        <a:lstStyle/>
        <a:p>
          <a:pPr algn="ctr"/>
          <a:r>
            <a:rPr lang="et-EE" sz="1400" dirty="0" smtClean="0"/>
            <a:t>PERSONNEL-RELATED GOALS</a:t>
          </a:r>
          <a:endParaRPr lang="en-GB" sz="1400" dirty="0"/>
        </a:p>
      </dgm:t>
    </dgm:pt>
    <dgm:pt modelId="{D142F4CA-B822-4FF8-901E-27B0913E9121}" type="parTrans" cxnId="{B5951886-C141-4749-843C-BAC6E990A904}">
      <dgm:prSet/>
      <dgm:spPr/>
      <dgm:t>
        <a:bodyPr/>
        <a:lstStyle/>
        <a:p>
          <a:endParaRPr lang="en-GB"/>
        </a:p>
      </dgm:t>
    </dgm:pt>
    <dgm:pt modelId="{17E6D6F2-36A3-49C4-BB8A-7ECA622E9E78}" type="sibTrans" cxnId="{B5951886-C141-4749-843C-BAC6E990A904}">
      <dgm:prSet/>
      <dgm:spPr/>
      <dgm:t>
        <a:bodyPr/>
        <a:lstStyle/>
        <a:p>
          <a:endParaRPr lang="en-GB"/>
        </a:p>
      </dgm:t>
    </dgm:pt>
    <dgm:pt modelId="{D2DE909D-A1C2-4FCB-A415-E8928D2FA957}">
      <dgm:prSet phldrT="[Tekst]" custT="1"/>
      <dgm:spPr/>
      <dgm:t>
        <a:bodyPr/>
        <a:lstStyle/>
        <a:p>
          <a:r>
            <a:rPr lang="et-EE" sz="1200" b="0" dirty="0" err="1" smtClean="0"/>
            <a:t>ne</a:t>
          </a:r>
          <a:r>
            <a:rPr lang="et-EE" sz="1400" b="0" dirty="0" err="1" smtClean="0"/>
            <a:t>w</a:t>
          </a:r>
          <a:r>
            <a:rPr lang="et-EE" sz="1400" b="0" dirty="0" smtClean="0"/>
            <a:t> </a:t>
          </a:r>
          <a:r>
            <a:rPr lang="et-EE" sz="1400" b="0" dirty="0" err="1" smtClean="0"/>
            <a:t>position</a:t>
          </a:r>
          <a:r>
            <a:rPr lang="et-EE" sz="1400" b="0" dirty="0" smtClean="0"/>
            <a:t> </a:t>
          </a:r>
          <a:r>
            <a:rPr lang="et-EE" sz="1400" b="0" dirty="0" err="1" smtClean="0"/>
            <a:t>judicial</a:t>
          </a:r>
          <a:r>
            <a:rPr lang="et-EE" sz="1400" b="0" dirty="0" smtClean="0"/>
            <a:t> </a:t>
          </a:r>
          <a:r>
            <a:rPr lang="et-EE" sz="1400" b="0" dirty="0" err="1" smtClean="0"/>
            <a:t>clerk</a:t>
          </a:r>
          <a:endParaRPr lang="en-GB" sz="1400" b="0" dirty="0"/>
        </a:p>
      </dgm:t>
    </dgm:pt>
    <dgm:pt modelId="{236677D2-1479-4895-9CC3-CEE45290C2BF}" type="parTrans" cxnId="{D67C2228-B411-46F6-A7F1-47BA9F537776}">
      <dgm:prSet/>
      <dgm:spPr/>
      <dgm:t>
        <a:bodyPr/>
        <a:lstStyle/>
        <a:p>
          <a:endParaRPr lang="en-GB"/>
        </a:p>
      </dgm:t>
    </dgm:pt>
    <dgm:pt modelId="{78003043-A52E-4EF4-9305-C42669C3B15A}" type="sibTrans" cxnId="{D67C2228-B411-46F6-A7F1-47BA9F537776}">
      <dgm:prSet/>
      <dgm:spPr/>
      <dgm:t>
        <a:bodyPr/>
        <a:lstStyle/>
        <a:p>
          <a:endParaRPr lang="en-GB"/>
        </a:p>
      </dgm:t>
    </dgm:pt>
    <dgm:pt modelId="{58F3AC20-5224-4D9A-A880-69E972B38A60}">
      <dgm:prSet phldrT="[Tekst]" custT="1"/>
      <dgm:spPr/>
      <dgm:t>
        <a:bodyPr/>
        <a:lstStyle/>
        <a:p>
          <a:r>
            <a:rPr lang="en-GB" sz="1400" dirty="0" smtClean="0"/>
            <a:t>structural changes to the court office</a:t>
          </a:r>
          <a:endParaRPr lang="en-GB" sz="1400" dirty="0"/>
        </a:p>
      </dgm:t>
    </dgm:pt>
    <dgm:pt modelId="{B97E8804-DE57-4233-A56D-6F755E087E08}" type="parTrans" cxnId="{70FD719F-7C00-40C3-B522-73A8666525D1}">
      <dgm:prSet/>
      <dgm:spPr/>
      <dgm:t>
        <a:bodyPr/>
        <a:lstStyle/>
        <a:p>
          <a:endParaRPr lang="en-GB"/>
        </a:p>
      </dgm:t>
    </dgm:pt>
    <dgm:pt modelId="{1DF6C7A9-EBAF-49E2-BBC8-44D74D4747E8}" type="sibTrans" cxnId="{70FD719F-7C00-40C3-B522-73A8666525D1}">
      <dgm:prSet/>
      <dgm:spPr/>
      <dgm:t>
        <a:bodyPr/>
        <a:lstStyle/>
        <a:p>
          <a:endParaRPr lang="en-GB"/>
        </a:p>
      </dgm:t>
    </dgm:pt>
    <dgm:pt modelId="{CDA68862-2A87-4AE4-AC5D-61374F6EB4AE}">
      <dgm:prSet phldrT="[Tekst]" custT="1"/>
      <dgm:spPr/>
      <dgm:t>
        <a:bodyPr/>
        <a:lstStyle/>
        <a:p>
          <a:r>
            <a:rPr lang="et-EE" sz="1300" dirty="0" smtClean="0"/>
            <a:t>ORGANISATIONAL GOALS</a:t>
          </a:r>
          <a:endParaRPr lang="en-GB" sz="1300" dirty="0"/>
        </a:p>
      </dgm:t>
    </dgm:pt>
    <dgm:pt modelId="{DE80CC14-C7A9-4A75-8040-A93183FA01A9}" type="sibTrans" cxnId="{2366FF77-43A9-4BBF-A1B4-9C7D27FF1721}">
      <dgm:prSet/>
      <dgm:spPr/>
      <dgm:t>
        <a:bodyPr/>
        <a:lstStyle/>
        <a:p>
          <a:endParaRPr lang="en-GB"/>
        </a:p>
      </dgm:t>
    </dgm:pt>
    <dgm:pt modelId="{B2ABDE9A-83EB-4A8C-A8B2-C6720C778C42}" type="parTrans" cxnId="{2366FF77-43A9-4BBF-A1B4-9C7D27FF1721}">
      <dgm:prSet/>
      <dgm:spPr/>
      <dgm:t>
        <a:bodyPr/>
        <a:lstStyle/>
        <a:p>
          <a:endParaRPr lang="en-GB"/>
        </a:p>
      </dgm:t>
    </dgm:pt>
    <dgm:pt modelId="{4037C058-1B4D-44A1-8007-A06D9806C1F5}">
      <dgm:prSet phldrT="[Tekst]" custT="1"/>
      <dgm:spPr/>
      <dgm:t>
        <a:bodyPr/>
        <a:lstStyle/>
        <a:p>
          <a:r>
            <a:rPr lang="et-EE" sz="1400" dirty="0" err="1" smtClean="0"/>
            <a:t>vary</a:t>
          </a:r>
          <a:r>
            <a:rPr lang="et-EE" sz="1400" dirty="0" smtClean="0"/>
            <a:t> </a:t>
          </a:r>
          <a:r>
            <a:rPr lang="et-EE" sz="1400" dirty="0" err="1" smtClean="0"/>
            <a:t>by</a:t>
          </a:r>
          <a:r>
            <a:rPr lang="et-EE" sz="1400" dirty="0" smtClean="0"/>
            <a:t> </a:t>
          </a:r>
          <a:r>
            <a:rPr lang="et-EE" sz="1400" dirty="0" err="1" smtClean="0"/>
            <a:t>case</a:t>
          </a:r>
          <a:r>
            <a:rPr lang="et-EE" sz="1400" dirty="0" smtClean="0"/>
            <a:t> </a:t>
          </a:r>
          <a:r>
            <a:rPr lang="et-EE" sz="1400" dirty="0" err="1" smtClean="0"/>
            <a:t>type</a:t>
          </a:r>
          <a:endParaRPr lang="en-GB" sz="1400" dirty="0"/>
        </a:p>
      </dgm:t>
    </dgm:pt>
    <dgm:pt modelId="{C37B149A-FC7A-45EC-ACB2-E7D8B7E1B134}" type="parTrans" cxnId="{FFB5AD32-5E80-4157-AA44-76E62FEDDD8A}">
      <dgm:prSet/>
      <dgm:spPr/>
      <dgm:t>
        <a:bodyPr/>
        <a:lstStyle/>
        <a:p>
          <a:endParaRPr lang="et-EE"/>
        </a:p>
      </dgm:t>
    </dgm:pt>
    <dgm:pt modelId="{9102F001-7179-4B0F-B660-D979D8A2D06A}" type="sibTrans" cxnId="{FFB5AD32-5E80-4157-AA44-76E62FEDDD8A}">
      <dgm:prSet/>
      <dgm:spPr/>
      <dgm:t>
        <a:bodyPr/>
        <a:lstStyle/>
        <a:p>
          <a:endParaRPr lang="et-EE"/>
        </a:p>
      </dgm:t>
    </dgm:pt>
    <dgm:pt modelId="{C82DCEFC-2E25-4B98-92B2-F7FE89993033}">
      <dgm:prSet phldrT="[Tekst]" custT="1"/>
      <dgm:spPr/>
      <dgm:t>
        <a:bodyPr/>
        <a:lstStyle/>
        <a:p>
          <a:r>
            <a:rPr lang="et-EE" sz="1400" dirty="0" err="1" smtClean="0"/>
            <a:t>measured</a:t>
          </a:r>
          <a:r>
            <a:rPr lang="et-EE" sz="1400" dirty="0" smtClean="0"/>
            <a:t> </a:t>
          </a:r>
          <a:r>
            <a:rPr lang="et-EE" sz="1400" dirty="0" err="1" smtClean="0"/>
            <a:t>by</a:t>
          </a:r>
          <a:r>
            <a:rPr lang="et-EE" sz="1400" dirty="0" smtClean="0"/>
            <a:t> </a:t>
          </a:r>
          <a:r>
            <a:rPr lang="et-EE" sz="1400" dirty="0" err="1" smtClean="0"/>
            <a:t>statistics</a:t>
          </a:r>
          <a:endParaRPr lang="en-GB" sz="1400" dirty="0"/>
        </a:p>
      </dgm:t>
    </dgm:pt>
    <dgm:pt modelId="{37E2C283-EBB0-4DE0-89A1-15CF022B88E9}" type="parTrans" cxnId="{DB2CE56C-B99D-4A00-8884-727A5018E466}">
      <dgm:prSet/>
      <dgm:spPr/>
      <dgm:t>
        <a:bodyPr/>
        <a:lstStyle/>
        <a:p>
          <a:endParaRPr lang="et-EE"/>
        </a:p>
      </dgm:t>
    </dgm:pt>
    <dgm:pt modelId="{58C451FB-0117-46A5-9BD3-E17A624B44B9}" type="sibTrans" cxnId="{DB2CE56C-B99D-4A00-8884-727A5018E466}">
      <dgm:prSet/>
      <dgm:spPr/>
      <dgm:t>
        <a:bodyPr/>
        <a:lstStyle/>
        <a:p>
          <a:endParaRPr lang="et-EE"/>
        </a:p>
      </dgm:t>
    </dgm:pt>
    <dgm:pt modelId="{9C167D0C-043D-4D35-BC8D-C9D298426913}">
      <dgm:prSet phldrT="[Tekst]" custT="1"/>
      <dgm:spPr/>
      <dgm:t>
        <a:bodyPr/>
        <a:lstStyle/>
        <a:p>
          <a:r>
            <a:rPr lang="et-EE" sz="1400" b="0" dirty="0" err="1" smtClean="0"/>
            <a:t>higher</a:t>
          </a:r>
          <a:r>
            <a:rPr lang="et-EE" sz="1400" b="0" dirty="0" smtClean="0"/>
            <a:t> </a:t>
          </a:r>
          <a:r>
            <a:rPr lang="et-EE" sz="1400" b="0" dirty="0" err="1" smtClean="0"/>
            <a:t>salary</a:t>
          </a:r>
          <a:r>
            <a:rPr lang="et-EE" sz="1400" b="0" dirty="0" smtClean="0"/>
            <a:t> </a:t>
          </a:r>
          <a:r>
            <a:rPr lang="et-EE" sz="1400" b="0" dirty="0" err="1" smtClean="0"/>
            <a:t>for</a:t>
          </a:r>
          <a:r>
            <a:rPr lang="et-EE" sz="1400" b="0" dirty="0" smtClean="0"/>
            <a:t> </a:t>
          </a:r>
          <a:r>
            <a:rPr lang="et-EE" sz="1400" b="0" dirty="0" err="1" smtClean="0"/>
            <a:t>qualified</a:t>
          </a:r>
          <a:r>
            <a:rPr lang="et-EE" sz="1400" b="0" dirty="0" smtClean="0"/>
            <a:t> </a:t>
          </a:r>
          <a:r>
            <a:rPr lang="et-EE" sz="1400" b="0" dirty="0" err="1" smtClean="0"/>
            <a:t>staff</a:t>
          </a:r>
          <a:endParaRPr lang="en-GB" sz="1400" b="0" dirty="0"/>
        </a:p>
      </dgm:t>
    </dgm:pt>
    <dgm:pt modelId="{D8F0C56C-982F-48F6-B440-D730AC2E5B78}" type="parTrans" cxnId="{87A233E6-E38B-4BB5-A7EE-3ABEF2807C03}">
      <dgm:prSet/>
      <dgm:spPr/>
      <dgm:t>
        <a:bodyPr/>
        <a:lstStyle/>
        <a:p>
          <a:endParaRPr lang="et-EE"/>
        </a:p>
      </dgm:t>
    </dgm:pt>
    <dgm:pt modelId="{14FBFED6-DB3C-4728-91C7-8402434D8405}" type="sibTrans" cxnId="{87A233E6-E38B-4BB5-A7EE-3ABEF2807C03}">
      <dgm:prSet/>
      <dgm:spPr/>
      <dgm:t>
        <a:bodyPr/>
        <a:lstStyle/>
        <a:p>
          <a:endParaRPr lang="et-EE"/>
        </a:p>
      </dgm:t>
    </dgm:pt>
    <dgm:pt modelId="{F5AE6C50-3892-46B7-B7E2-48084689C307}">
      <dgm:prSet phldrT="[Tekst]" custT="1"/>
      <dgm:spPr/>
      <dgm:t>
        <a:bodyPr/>
        <a:lstStyle/>
        <a:p>
          <a:r>
            <a:rPr lang="en-GB" sz="1400" b="0" dirty="0" smtClean="0"/>
            <a:t>principles and procedure for performance</a:t>
          </a:r>
          <a:r>
            <a:rPr lang="et-EE" sz="1400" b="0" dirty="0" smtClean="0"/>
            <a:t> </a:t>
          </a:r>
          <a:r>
            <a:rPr lang="et-EE" sz="1400" b="0" dirty="0" err="1" smtClean="0"/>
            <a:t>based</a:t>
          </a:r>
          <a:r>
            <a:rPr lang="en-GB" sz="1400" b="0" dirty="0" smtClean="0"/>
            <a:t> remuneration</a:t>
          </a:r>
          <a:endParaRPr lang="en-GB" sz="1400" b="0" dirty="0"/>
        </a:p>
      </dgm:t>
    </dgm:pt>
    <dgm:pt modelId="{25033DBB-716D-4C0A-954E-6D2409DE6672}" type="parTrans" cxnId="{3C6B96CE-1CCC-403F-BA50-49C7FFC03DA5}">
      <dgm:prSet/>
      <dgm:spPr/>
      <dgm:t>
        <a:bodyPr/>
        <a:lstStyle/>
        <a:p>
          <a:endParaRPr lang="et-EE"/>
        </a:p>
      </dgm:t>
    </dgm:pt>
    <dgm:pt modelId="{AAC17235-5426-4B06-988F-1A60B58D88C4}" type="sibTrans" cxnId="{3C6B96CE-1CCC-403F-BA50-49C7FFC03DA5}">
      <dgm:prSet/>
      <dgm:spPr/>
      <dgm:t>
        <a:bodyPr/>
        <a:lstStyle/>
        <a:p>
          <a:endParaRPr lang="et-EE"/>
        </a:p>
      </dgm:t>
    </dgm:pt>
    <dgm:pt modelId="{11D03CD0-65F4-4C8E-81C1-A88FE2A33439}">
      <dgm:prSet phldrT="[Tekst]" custT="1"/>
      <dgm:spPr/>
      <dgm:t>
        <a:bodyPr/>
        <a:lstStyle/>
        <a:p>
          <a:r>
            <a:rPr lang="et-EE" sz="1400" noProof="0" dirty="0" smtClean="0"/>
            <a:t>i</a:t>
          </a:r>
          <a:r>
            <a:rPr lang="en-GB" sz="1400" noProof="0" dirty="0" err="1" smtClean="0"/>
            <a:t>mprovement</a:t>
          </a:r>
          <a:r>
            <a:rPr lang="et-EE" sz="1400" dirty="0" smtClean="0"/>
            <a:t> of </a:t>
          </a:r>
          <a:r>
            <a:rPr lang="en-GB" sz="1400" dirty="0" smtClean="0"/>
            <a:t>the model for the delivery of judicial documents </a:t>
          </a:r>
          <a:endParaRPr lang="en-GB" sz="1400" dirty="0"/>
        </a:p>
      </dgm:t>
    </dgm:pt>
    <dgm:pt modelId="{B1F3C530-1997-4383-A408-DA52739E9276}" type="parTrans" cxnId="{815BA028-9695-45AD-866E-9A075257385D}">
      <dgm:prSet/>
      <dgm:spPr/>
      <dgm:t>
        <a:bodyPr/>
        <a:lstStyle/>
        <a:p>
          <a:endParaRPr lang="et-EE"/>
        </a:p>
      </dgm:t>
    </dgm:pt>
    <dgm:pt modelId="{66E40D23-950E-47D8-9BB9-24175C4A2655}" type="sibTrans" cxnId="{815BA028-9695-45AD-866E-9A075257385D}">
      <dgm:prSet/>
      <dgm:spPr/>
      <dgm:t>
        <a:bodyPr/>
        <a:lstStyle/>
        <a:p>
          <a:endParaRPr lang="et-EE"/>
        </a:p>
      </dgm:t>
    </dgm:pt>
    <dgm:pt modelId="{517B1EAE-86FB-41FC-9C3D-6E89B36FCC39}" type="pres">
      <dgm:prSet presAssocID="{DF330999-3EE4-4800-ABAC-CE551DFD420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5CD55E0-5DE4-4CD9-B455-AF094BB35197}" type="pres">
      <dgm:prSet presAssocID="{BBDCD6AE-A602-49F7-8A09-12D0AD8926D5}" presName="linNode" presStyleCnt="0"/>
      <dgm:spPr/>
    </dgm:pt>
    <dgm:pt modelId="{5CB1C73F-933E-4A5A-AC25-7103C40FA1B3}" type="pres">
      <dgm:prSet presAssocID="{BBDCD6AE-A602-49F7-8A09-12D0AD8926D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51CEC3-715F-424B-860D-745401C495A0}" type="pres">
      <dgm:prSet presAssocID="{BBDCD6AE-A602-49F7-8A09-12D0AD8926D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C883DB-2FE7-4CC6-99E7-8B2B7F76E8E3}" type="pres">
      <dgm:prSet presAssocID="{D030678C-0732-43C5-97D3-3AB516CC01B1}" presName="sp" presStyleCnt="0"/>
      <dgm:spPr/>
    </dgm:pt>
    <dgm:pt modelId="{AF4AC153-5875-42BE-A4A5-FC26DC521783}" type="pres">
      <dgm:prSet presAssocID="{0217D826-FD5B-4E88-97AE-FC8161C8E920}" presName="linNode" presStyleCnt="0"/>
      <dgm:spPr/>
    </dgm:pt>
    <dgm:pt modelId="{25F6A96C-1A16-4D4A-8297-4C559994659C}" type="pres">
      <dgm:prSet presAssocID="{0217D826-FD5B-4E88-97AE-FC8161C8E920}" presName="parentText" presStyleLbl="node1" presStyleIdx="1" presStyleCnt="3" custLinFactNeighborY="-278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B87AAC0-4399-49A9-9C42-F52D8346304B}" type="pres">
      <dgm:prSet presAssocID="{0217D826-FD5B-4E88-97AE-FC8161C8E920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C08352-F827-4772-8522-FE04AA4F3AEF}" type="pres">
      <dgm:prSet presAssocID="{17E6D6F2-36A3-49C4-BB8A-7ECA622E9E78}" presName="sp" presStyleCnt="0"/>
      <dgm:spPr/>
    </dgm:pt>
    <dgm:pt modelId="{DFA74016-F929-4DAD-993A-32A6CBF562A7}" type="pres">
      <dgm:prSet presAssocID="{CDA68862-2A87-4AE4-AC5D-61374F6EB4AE}" presName="linNode" presStyleCnt="0"/>
      <dgm:spPr/>
    </dgm:pt>
    <dgm:pt modelId="{97322943-370F-4244-BE0F-159A4A785483}" type="pres">
      <dgm:prSet presAssocID="{CDA68862-2A87-4AE4-AC5D-61374F6EB4AE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A9CBCFA-B912-420C-BF92-D57BAE347FC7}" type="pres">
      <dgm:prSet presAssocID="{CDA68862-2A87-4AE4-AC5D-61374F6EB4A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C3A2E7A-504B-47CB-9379-EDDEB16A3BB2}" type="presOf" srcId="{D2DE909D-A1C2-4FCB-A415-E8928D2FA957}" destId="{AB87AAC0-4399-49A9-9C42-F52D8346304B}" srcOrd="0" destOrd="0" presId="urn:microsoft.com/office/officeart/2005/8/layout/vList5"/>
    <dgm:cxn modelId="{D67C2228-B411-46F6-A7F1-47BA9F537776}" srcId="{0217D826-FD5B-4E88-97AE-FC8161C8E920}" destId="{D2DE909D-A1C2-4FCB-A415-E8928D2FA957}" srcOrd="0" destOrd="0" parTransId="{236677D2-1479-4895-9CC3-CEE45290C2BF}" sibTransId="{78003043-A52E-4EF4-9305-C42669C3B15A}"/>
    <dgm:cxn modelId="{412A6885-2D0B-4C82-8E40-B1E75A243A99}" type="presOf" srcId="{CDA68862-2A87-4AE4-AC5D-61374F6EB4AE}" destId="{97322943-370F-4244-BE0F-159A4A785483}" srcOrd="0" destOrd="0" presId="urn:microsoft.com/office/officeart/2005/8/layout/vList5"/>
    <dgm:cxn modelId="{70FD719F-7C00-40C3-B522-73A8666525D1}" srcId="{CDA68862-2A87-4AE4-AC5D-61374F6EB4AE}" destId="{58F3AC20-5224-4D9A-A880-69E972B38A60}" srcOrd="0" destOrd="0" parTransId="{B97E8804-DE57-4233-A56D-6F755E087E08}" sibTransId="{1DF6C7A9-EBAF-49E2-BBC8-44D74D4747E8}"/>
    <dgm:cxn modelId="{B5951886-C141-4749-843C-BAC6E990A904}" srcId="{DF330999-3EE4-4800-ABAC-CE551DFD420D}" destId="{0217D826-FD5B-4E88-97AE-FC8161C8E920}" srcOrd="1" destOrd="0" parTransId="{D142F4CA-B822-4FF8-901E-27B0913E9121}" sibTransId="{17E6D6F2-36A3-49C4-BB8A-7ECA622E9E78}"/>
    <dgm:cxn modelId="{DB2CE56C-B99D-4A00-8884-727A5018E466}" srcId="{BBDCD6AE-A602-49F7-8A09-12D0AD8926D5}" destId="{C82DCEFC-2E25-4B98-92B2-F7FE89993033}" srcOrd="2" destOrd="0" parTransId="{37E2C283-EBB0-4DE0-89A1-15CF022B88E9}" sibTransId="{58C451FB-0117-46A5-9BD3-E17A624B44B9}"/>
    <dgm:cxn modelId="{7B9A9B84-9803-45C5-A1B4-40E7F7D6537A}" type="presOf" srcId="{4037C058-1B4D-44A1-8007-A06D9806C1F5}" destId="{B551CEC3-715F-424B-860D-745401C495A0}" srcOrd="0" destOrd="1" presId="urn:microsoft.com/office/officeart/2005/8/layout/vList5"/>
    <dgm:cxn modelId="{86288B83-56A5-43DB-A3E5-33E20FAC3E0B}" type="presOf" srcId="{9C167D0C-043D-4D35-BC8D-C9D298426913}" destId="{AB87AAC0-4399-49A9-9C42-F52D8346304B}" srcOrd="0" destOrd="1" presId="urn:microsoft.com/office/officeart/2005/8/layout/vList5"/>
    <dgm:cxn modelId="{4FFF5AC6-4011-40BF-9C73-CF2F68B5FFF0}" type="presOf" srcId="{DF330999-3EE4-4800-ABAC-CE551DFD420D}" destId="{517B1EAE-86FB-41FC-9C3D-6E89B36FCC39}" srcOrd="0" destOrd="0" presId="urn:microsoft.com/office/officeart/2005/8/layout/vList5"/>
    <dgm:cxn modelId="{1F78C2DA-1BB3-4E5C-A2F1-D8DE1F09FE89}" srcId="{BBDCD6AE-A602-49F7-8A09-12D0AD8926D5}" destId="{DB06AF76-4C1F-4CA8-9551-439AF20B2856}" srcOrd="0" destOrd="0" parTransId="{347D627D-F334-446A-ADF0-548A169CA566}" sibTransId="{E3CD551F-4269-463B-BC05-3BF8D75202A5}"/>
    <dgm:cxn modelId="{9D284635-699C-44BB-91FB-C1225F451359}" srcId="{DF330999-3EE4-4800-ABAC-CE551DFD420D}" destId="{BBDCD6AE-A602-49F7-8A09-12D0AD8926D5}" srcOrd="0" destOrd="0" parTransId="{679F6804-FFC4-4D67-9E12-F28EEBB34438}" sibTransId="{D030678C-0732-43C5-97D3-3AB516CC01B1}"/>
    <dgm:cxn modelId="{9960883A-FF39-4225-863D-E8E840CDB012}" type="presOf" srcId="{C82DCEFC-2E25-4B98-92B2-F7FE89993033}" destId="{B551CEC3-715F-424B-860D-745401C495A0}" srcOrd="0" destOrd="2" presId="urn:microsoft.com/office/officeart/2005/8/layout/vList5"/>
    <dgm:cxn modelId="{CAAA0C4F-C66A-44DB-8A2F-517840464A42}" type="presOf" srcId="{58F3AC20-5224-4D9A-A880-69E972B38A60}" destId="{7A9CBCFA-B912-420C-BF92-D57BAE347FC7}" srcOrd="0" destOrd="0" presId="urn:microsoft.com/office/officeart/2005/8/layout/vList5"/>
    <dgm:cxn modelId="{FFB5AD32-5E80-4157-AA44-76E62FEDDD8A}" srcId="{BBDCD6AE-A602-49F7-8A09-12D0AD8926D5}" destId="{4037C058-1B4D-44A1-8007-A06D9806C1F5}" srcOrd="1" destOrd="0" parTransId="{C37B149A-FC7A-45EC-ACB2-E7D8B7E1B134}" sibTransId="{9102F001-7179-4B0F-B660-D979D8A2D06A}"/>
    <dgm:cxn modelId="{3C74A8A0-624E-4E76-A069-015356BBFEE0}" type="presOf" srcId="{DB06AF76-4C1F-4CA8-9551-439AF20B2856}" destId="{B551CEC3-715F-424B-860D-745401C495A0}" srcOrd="0" destOrd="0" presId="urn:microsoft.com/office/officeart/2005/8/layout/vList5"/>
    <dgm:cxn modelId="{3C6B96CE-1CCC-403F-BA50-49C7FFC03DA5}" srcId="{0217D826-FD5B-4E88-97AE-FC8161C8E920}" destId="{F5AE6C50-3892-46B7-B7E2-48084689C307}" srcOrd="2" destOrd="0" parTransId="{25033DBB-716D-4C0A-954E-6D2409DE6672}" sibTransId="{AAC17235-5426-4B06-988F-1A60B58D88C4}"/>
    <dgm:cxn modelId="{CC2F744C-DB81-4D87-98E5-43F45129D3CE}" type="presOf" srcId="{F5AE6C50-3892-46B7-B7E2-48084689C307}" destId="{AB87AAC0-4399-49A9-9C42-F52D8346304B}" srcOrd="0" destOrd="2" presId="urn:microsoft.com/office/officeart/2005/8/layout/vList5"/>
    <dgm:cxn modelId="{AE4F9C31-37E2-4090-B682-F751E4DC4224}" type="presOf" srcId="{11D03CD0-65F4-4C8E-81C1-A88FE2A33439}" destId="{7A9CBCFA-B912-420C-BF92-D57BAE347FC7}" srcOrd="0" destOrd="1" presId="urn:microsoft.com/office/officeart/2005/8/layout/vList5"/>
    <dgm:cxn modelId="{2366FF77-43A9-4BBF-A1B4-9C7D27FF1721}" srcId="{DF330999-3EE4-4800-ABAC-CE551DFD420D}" destId="{CDA68862-2A87-4AE4-AC5D-61374F6EB4AE}" srcOrd="2" destOrd="0" parTransId="{B2ABDE9A-83EB-4A8C-A8B2-C6720C778C42}" sibTransId="{DE80CC14-C7A9-4A75-8040-A93183FA01A9}"/>
    <dgm:cxn modelId="{87A233E6-E38B-4BB5-A7EE-3ABEF2807C03}" srcId="{0217D826-FD5B-4E88-97AE-FC8161C8E920}" destId="{9C167D0C-043D-4D35-BC8D-C9D298426913}" srcOrd="1" destOrd="0" parTransId="{D8F0C56C-982F-48F6-B440-D730AC2E5B78}" sibTransId="{14FBFED6-DB3C-4728-91C7-8402434D8405}"/>
    <dgm:cxn modelId="{815BA028-9695-45AD-866E-9A075257385D}" srcId="{CDA68862-2A87-4AE4-AC5D-61374F6EB4AE}" destId="{11D03CD0-65F4-4C8E-81C1-A88FE2A33439}" srcOrd="1" destOrd="0" parTransId="{B1F3C530-1997-4383-A408-DA52739E9276}" sibTransId="{66E40D23-950E-47D8-9BB9-24175C4A2655}"/>
    <dgm:cxn modelId="{52884CDB-924A-4355-9A51-AE102403A174}" type="presOf" srcId="{BBDCD6AE-A602-49F7-8A09-12D0AD8926D5}" destId="{5CB1C73F-933E-4A5A-AC25-7103C40FA1B3}" srcOrd="0" destOrd="0" presId="urn:microsoft.com/office/officeart/2005/8/layout/vList5"/>
    <dgm:cxn modelId="{4EBD9C5D-CC89-4B1A-B513-F1ADF8B1AAE3}" type="presOf" srcId="{0217D826-FD5B-4E88-97AE-FC8161C8E920}" destId="{25F6A96C-1A16-4D4A-8297-4C559994659C}" srcOrd="0" destOrd="0" presId="urn:microsoft.com/office/officeart/2005/8/layout/vList5"/>
    <dgm:cxn modelId="{9D009467-B055-44F2-B87B-2CFC33BF506D}" type="presParOf" srcId="{517B1EAE-86FB-41FC-9C3D-6E89B36FCC39}" destId="{25CD55E0-5DE4-4CD9-B455-AF094BB35197}" srcOrd="0" destOrd="0" presId="urn:microsoft.com/office/officeart/2005/8/layout/vList5"/>
    <dgm:cxn modelId="{8AB21866-6357-4878-BBCB-0243C1F71C94}" type="presParOf" srcId="{25CD55E0-5DE4-4CD9-B455-AF094BB35197}" destId="{5CB1C73F-933E-4A5A-AC25-7103C40FA1B3}" srcOrd="0" destOrd="0" presId="urn:microsoft.com/office/officeart/2005/8/layout/vList5"/>
    <dgm:cxn modelId="{518920C8-0C14-4A9C-9D59-0FAD32CEC09E}" type="presParOf" srcId="{25CD55E0-5DE4-4CD9-B455-AF094BB35197}" destId="{B551CEC3-715F-424B-860D-745401C495A0}" srcOrd="1" destOrd="0" presId="urn:microsoft.com/office/officeart/2005/8/layout/vList5"/>
    <dgm:cxn modelId="{59BD5F0A-6400-427E-8832-EAFED9647740}" type="presParOf" srcId="{517B1EAE-86FB-41FC-9C3D-6E89B36FCC39}" destId="{1DC883DB-2FE7-4CC6-99E7-8B2B7F76E8E3}" srcOrd="1" destOrd="0" presId="urn:microsoft.com/office/officeart/2005/8/layout/vList5"/>
    <dgm:cxn modelId="{5EBAFEFB-9FE6-4B28-B08F-91C63549AA95}" type="presParOf" srcId="{517B1EAE-86FB-41FC-9C3D-6E89B36FCC39}" destId="{AF4AC153-5875-42BE-A4A5-FC26DC521783}" srcOrd="2" destOrd="0" presId="urn:microsoft.com/office/officeart/2005/8/layout/vList5"/>
    <dgm:cxn modelId="{91A47A24-8137-4F8A-9A1E-8AD4C101CBE8}" type="presParOf" srcId="{AF4AC153-5875-42BE-A4A5-FC26DC521783}" destId="{25F6A96C-1A16-4D4A-8297-4C559994659C}" srcOrd="0" destOrd="0" presId="urn:microsoft.com/office/officeart/2005/8/layout/vList5"/>
    <dgm:cxn modelId="{EA41D862-0E57-498A-9A2C-A6388FCEFE03}" type="presParOf" srcId="{AF4AC153-5875-42BE-A4A5-FC26DC521783}" destId="{AB87AAC0-4399-49A9-9C42-F52D8346304B}" srcOrd="1" destOrd="0" presId="urn:microsoft.com/office/officeart/2005/8/layout/vList5"/>
    <dgm:cxn modelId="{370D9DE9-26C1-405F-8180-2EA0B8C3CF66}" type="presParOf" srcId="{517B1EAE-86FB-41FC-9C3D-6E89B36FCC39}" destId="{B8C08352-F827-4772-8522-FE04AA4F3AEF}" srcOrd="3" destOrd="0" presId="urn:microsoft.com/office/officeart/2005/8/layout/vList5"/>
    <dgm:cxn modelId="{C8BF9416-A4CC-4D9E-8AD1-3427C8A3E802}" type="presParOf" srcId="{517B1EAE-86FB-41FC-9C3D-6E89B36FCC39}" destId="{DFA74016-F929-4DAD-993A-32A6CBF562A7}" srcOrd="4" destOrd="0" presId="urn:microsoft.com/office/officeart/2005/8/layout/vList5"/>
    <dgm:cxn modelId="{1EF5DA12-D30F-48A4-A1A5-FC0B15BC68BD}" type="presParOf" srcId="{DFA74016-F929-4DAD-993A-32A6CBF562A7}" destId="{97322943-370F-4244-BE0F-159A4A785483}" srcOrd="0" destOrd="0" presId="urn:microsoft.com/office/officeart/2005/8/layout/vList5"/>
    <dgm:cxn modelId="{85AE27EF-A577-44DE-AE6F-40D807CF9AAA}" type="presParOf" srcId="{DFA74016-F929-4DAD-993A-32A6CBF562A7}" destId="{7A9CBCFA-B912-420C-BF92-D57BAE347FC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51CEC3-715F-424B-860D-745401C495A0}">
      <dsp:nvSpPr>
        <dsp:cNvPr id="0" name=""/>
        <dsp:cNvSpPr/>
      </dsp:nvSpPr>
      <dsp:spPr>
        <a:xfrm rot="5400000">
          <a:off x="2516320" y="-714191"/>
          <a:ext cx="1200102" cy="293305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400" kern="1200" dirty="0" err="1" smtClean="0"/>
            <a:t>mainly</a:t>
          </a:r>
          <a:r>
            <a:rPr lang="et-EE" sz="1400" kern="1200" dirty="0" smtClean="0"/>
            <a:t> </a:t>
          </a:r>
          <a:r>
            <a:rPr lang="et-EE" sz="1400" kern="1200" dirty="0" err="1" smtClean="0"/>
            <a:t>related</a:t>
          </a:r>
          <a:r>
            <a:rPr lang="et-EE" sz="1400" kern="1200" dirty="0" smtClean="0"/>
            <a:t> </a:t>
          </a:r>
          <a:r>
            <a:rPr lang="et-EE" sz="1400" kern="1200" dirty="0" err="1" smtClean="0"/>
            <a:t>to</a:t>
          </a:r>
          <a:r>
            <a:rPr lang="et-EE" sz="1400" kern="1200" dirty="0" smtClean="0"/>
            <a:t> </a:t>
          </a:r>
          <a:r>
            <a:rPr lang="et-EE" sz="1400" kern="1200" dirty="0" err="1" smtClean="0"/>
            <a:t>proceeding</a:t>
          </a:r>
          <a:r>
            <a:rPr lang="et-EE" sz="1400" kern="1200" dirty="0" smtClean="0"/>
            <a:t> </a:t>
          </a:r>
          <a:r>
            <a:rPr lang="et-EE" sz="1400" kern="1200" dirty="0" err="1" smtClean="0"/>
            <a:t>time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400" kern="1200" dirty="0" err="1" smtClean="0"/>
            <a:t>vary</a:t>
          </a:r>
          <a:r>
            <a:rPr lang="et-EE" sz="1400" kern="1200" dirty="0" smtClean="0"/>
            <a:t> </a:t>
          </a:r>
          <a:r>
            <a:rPr lang="et-EE" sz="1400" kern="1200" dirty="0" err="1" smtClean="0"/>
            <a:t>by</a:t>
          </a:r>
          <a:r>
            <a:rPr lang="et-EE" sz="1400" kern="1200" dirty="0" smtClean="0"/>
            <a:t> </a:t>
          </a:r>
          <a:r>
            <a:rPr lang="et-EE" sz="1400" kern="1200" dirty="0" err="1" smtClean="0"/>
            <a:t>case</a:t>
          </a:r>
          <a:r>
            <a:rPr lang="et-EE" sz="1400" kern="1200" dirty="0" smtClean="0"/>
            <a:t> </a:t>
          </a:r>
          <a:r>
            <a:rPr lang="et-EE" sz="1400" kern="1200" dirty="0" err="1" smtClean="0"/>
            <a:t>type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400" kern="1200" dirty="0" err="1" smtClean="0"/>
            <a:t>measured</a:t>
          </a:r>
          <a:r>
            <a:rPr lang="et-EE" sz="1400" kern="1200" dirty="0" smtClean="0"/>
            <a:t> </a:t>
          </a:r>
          <a:r>
            <a:rPr lang="et-EE" sz="1400" kern="1200" dirty="0" err="1" smtClean="0"/>
            <a:t>by</a:t>
          </a:r>
          <a:r>
            <a:rPr lang="et-EE" sz="1400" kern="1200" dirty="0" smtClean="0"/>
            <a:t> </a:t>
          </a:r>
          <a:r>
            <a:rPr lang="et-EE" sz="1400" kern="1200" dirty="0" err="1" smtClean="0"/>
            <a:t>statistics</a:t>
          </a:r>
          <a:endParaRPr lang="en-GB" sz="1400" kern="1200" dirty="0"/>
        </a:p>
      </dsp:txBody>
      <dsp:txXfrm rot="-5400000">
        <a:off x="1649843" y="210870"/>
        <a:ext cx="2874472" cy="1082934"/>
      </dsp:txXfrm>
    </dsp:sp>
    <dsp:sp modelId="{5CB1C73F-933E-4A5A-AC25-7103C40FA1B3}">
      <dsp:nvSpPr>
        <dsp:cNvPr id="0" name=""/>
        <dsp:cNvSpPr/>
      </dsp:nvSpPr>
      <dsp:spPr>
        <a:xfrm>
          <a:off x="0" y="2272"/>
          <a:ext cx="1649844" cy="1500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400" kern="1200" dirty="0" smtClean="0"/>
            <a:t>PROCEDURAL GOALS</a:t>
          </a:r>
          <a:endParaRPr lang="en-GB" sz="1400" kern="1200" dirty="0"/>
        </a:p>
      </dsp:txBody>
      <dsp:txXfrm>
        <a:off x="73230" y="75502"/>
        <a:ext cx="1503384" cy="1353667"/>
      </dsp:txXfrm>
    </dsp:sp>
    <dsp:sp modelId="{AB87AAC0-4399-49A9-9C42-F52D8346304B}">
      <dsp:nvSpPr>
        <dsp:cNvPr id="0" name=""/>
        <dsp:cNvSpPr/>
      </dsp:nvSpPr>
      <dsp:spPr>
        <a:xfrm rot="5400000">
          <a:off x="2516320" y="860942"/>
          <a:ext cx="1200102" cy="293305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200" b="0" kern="1200" dirty="0" err="1" smtClean="0"/>
            <a:t>ne</a:t>
          </a:r>
          <a:r>
            <a:rPr lang="et-EE" sz="1400" b="0" kern="1200" dirty="0" err="1" smtClean="0"/>
            <a:t>w</a:t>
          </a:r>
          <a:r>
            <a:rPr lang="et-EE" sz="1400" b="0" kern="1200" dirty="0" smtClean="0"/>
            <a:t> </a:t>
          </a:r>
          <a:r>
            <a:rPr lang="et-EE" sz="1400" b="0" kern="1200" dirty="0" err="1" smtClean="0"/>
            <a:t>position</a:t>
          </a:r>
          <a:r>
            <a:rPr lang="et-EE" sz="1400" b="0" kern="1200" dirty="0" smtClean="0"/>
            <a:t> </a:t>
          </a:r>
          <a:r>
            <a:rPr lang="et-EE" sz="1400" b="0" kern="1200" dirty="0" err="1" smtClean="0"/>
            <a:t>judicial</a:t>
          </a:r>
          <a:r>
            <a:rPr lang="et-EE" sz="1400" b="0" kern="1200" dirty="0" smtClean="0"/>
            <a:t> </a:t>
          </a:r>
          <a:r>
            <a:rPr lang="et-EE" sz="1400" b="0" kern="1200" dirty="0" err="1" smtClean="0"/>
            <a:t>clerk</a:t>
          </a:r>
          <a:endParaRPr lang="en-GB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400" b="0" kern="1200" dirty="0" err="1" smtClean="0"/>
            <a:t>higher</a:t>
          </a:r>
          <a:r>
            <a:rPr lang="et-EE" sz="1400" b="0" kern="1200" dirty="0" smtClean="0"/>
            <a:t> </a:t>
          </a:r>
          <a:r>
            <a:rPr lang="et-EE" sz="1400" b="0" kern="1200" dirty="0" err="1" smtClean="0"/>
            <a:t>salary</a:t>
          </a:r>
          <a:r>
            <a:rPr lang="et-EE" sz="1400" b="0" kern="1200" dirty="0" smtClean="0"/>
            <a:t> </a:t>
          </a:r>
          <a:r>
            <a:rPr lang="et-EE" sz="1400" b="0" kern="1200" dirty="0" err="1" smtClean="0"/>
            <a:t>for</a:t>
          </a:r>
          <a:r>
            <a:rPr lang="et-EE" sz="1400" b="0" kern="1200" dirty="0" smtClean="0"/>
            <a:t> </a:t>
          </a:r>
          <a:r>
            <a:rPr lang="et-EE" sz="1400" b="0" kern="1200" dirty="0" err="1" smtClean="0"/>
            <a:t>qualified</a:t>
          </a:r>
          <a:r>
            <a:rPr lang="et-EE" sz="1400" b="0" kern="1200" dirty="0" smtClean="0"/>
            <a:t> </a:t>
          </a:r>
          <a:r>
            <a:rPr lang="et-EE" sz="1400" b="0" kern="1200" dirty="0" err="1" smtClean="0"/>
            <a:t>staff</a:t>
          </a:r>
          <a:endParaRPr lang="en-GB" sz="1400" b="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0" kern="1200" dirty="0" smtClean="0"/>
            <a:t>principles and procedure for performance</a:t>
          </a:r>
          <a:r>
            <a:rPr lang="et-EE" sz="1400" b="0" kern="1200" dirty="0" smtClean="0"/>
            <a:t> </a:t>
          </a:r>
          <a:r>
            <a:rPr lang="et-EE" sz="1400" b="0" kern="1200" dirty="0" err="1" smtClean="0"/>
            <a:t>based</a:t>
          </a:r>
          <a:r>
            <a:rPr lang="en-GB" sz="1400" b="0" kern="1200" dirty="0" smtClean="0"/>
            <a:t> remuneration</a:t>
          </a:r>
          <a:endParaRPr lang="en-GB" sz="1400" b="0" kern="1200" dirty="0"/>
        </a:p>
      </dsp:txBody>
      <dsp:txXfrm rot="-5400000">
        <a:off x="1649843" y="1786003"/>
        <a:ext cx="2874472" cy="1082934"/>
      </dsp:txXfrm>
    </dsp:sp>
    <dsp:sp modelId="{25F6A96C-1A16-4D4A-8297-4C559994659C}">
      <dsp:nvSpPr>
        <dsp:cNvPr id="0" name=""/>
        <dsp:cNvSpPr/>
      </dsp:nvSpPr>
      <dsp:spPr>
        <a:xfrm>
          <a:off x="0" y="1535583"/>
          <a:ext cx="1649844" cy="1500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1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400" kern="1200" dirty="0" smtClean="0"/>
            <a:t>PERSONNEL-RELATED GOALS</a:t>
          </a:r>
          <a:endParaRPr lang="en-GB" sz="1400" kern="1200" dirty="0"/>
        </a:p>
      </dsp:txBody>
      <dsp:txXfrm>
        <a:off x="73230" y="1608813"/>
        <a:ext cx="1503384" cy="1353667"/>
      </dsp:txXfrm>
    </dsp:sp>
    <dsp:sp modelId="{7A9CBCFA-B912-420C-BF92-D57BAE347FC7}">
      <dsp:nvSpPr>
        <dsp:cNvPr id="0" name=""/>
        <dsp:cNvSpPr/>
      </dsp:nvSpPr>
      <dsp:spPr>
        <a:xfrm rot="5400000">
          <a:off x="2516320" y="2436077"/>
          <a:ext cx="1200102" cy="293305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structural changes to the court office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400" kern="1200" noProof="0" dirty="0" smtClean="0"/>
            <a:t>i</a:t>
          </a:r>
          <a:r>
            <a:rPr lang="en-GB" sz="1400" kern="1200" noProof="0" dirty="0" err="1" smtClean="0"/>
            <a:t>mprovement</a:t>
          </a:r>
          <a:r>
            <a:rPr lang="et-EE" sz="1400" kern="1200" dirty="0" smtClean="0"/>
            <a:t> of </a:t>
          </a:r>
          <a:r>
            <a:rPr lang="en-GB" sz="1400" kern="1200" dirty="0" smtClean="0"/>
            <a:t>the model for the delivery of judicial documents </a:t>
          </a:r>
          <a:endParaRPr lang="en-GB" sz="1400" kern="1200" dirty="0"/>
        </a:p>
      </dsp:txBody>
      <dsp:txXfrm rot="-5400000">
        <a:off x="1649843" y="3361138"/>
        <a:ext cx="2874472" cy="1082934"/>
      </dsp:txXfrm>
    </dsp:sp>
    <dsp:sp modelId="{97322943-370F-4244-BE0F-159A4A785483}">
      <dsp:nvSpPr>
        <dsp:cNvPr id="0" name=""/>
        <dsp:cNvSpPr/>
      </dsp:nvSpPr>
      <dsp:spPr>
        <a:xfrm>
          <a:off x="0" y="3152541"/>
          <a:ext cx="1649844" cy="1500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300" kern="1200" dirty="0" smtClean="0"/>
            <a:t>ORGANISATIONAL GOALS</a:t>
          </a:r>
          <a:endParaRPr lang="en-GB" sz="1300" kern="1200" dirty="0"/>
        </a:p>
      </dsp:txBody>
      <dsp:txXfrm>
        <a:off x="73230" y="3225771"/>
        <a:ext cx="1503384" cy="13536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0.54121</cdr:x>
      <cdr:y>0.20804</cdr:y>
    </cdr:from>
    <cdr:to>
      <cdr:x>0.6501</cdr:x>
      <cdr:y>0.3044</cdr:y>
    </cdr:to>
    <cdr:sp macro="" textlink="">
      <cdr:nvSpPr>
        <cdr:cNvPr id="4" name="Paremnool 3"/>
        <cdr:cNvSpPr/>
      </cdr:nvSpPr>
      <cdr:spPr bwMode="auto">
        <a:xfrm xmlns:a="http://schemas.openxmlformats.org/drawingml/2006/main" rot="2532227">
          <a:off x="2846850" y="724936"/>
          <a:ext cx="572800" cy="33578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00B8FF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t-EE"/>
        </a:p>
      </cdr:txBody>
    </cdr:sp>
  </cdr:relSizeAnchor>
  <cdr:relSizeAnchor xmlns:cdr="http://schemas.openxmlformats.org/drawingml/2006/chartDrawing">
    <cdr:from>
      <cdr:x>0.29601</cdr:x>
      <cdr:y>0.67838</cdr:y>
    </cdr:from>
    <cdr:to>
      <cdr:x>0.4049</cdr:x>
      <cdr:y>0.77475</cdr:y>
    </cdr:to>
    <cdr:sp macro="" textlink="">
      <cdr:nvSpPr>
        <cdr:cNvPr id="6" name="Paremnool 5"/>
        <cdr:cNvSpPr/>
      </cdr:nvSpPr>
      <cdr:spPr bwMode="auto">
        <a:xfrm xmlns:a="http://schemas.openxmlformats.org/drawingml/2006/main" rot="12845433">
          <a:off x="1557056" y="2363924"/>
          <a:ext cx="572800" cy="33578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00B8FF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t-EE"/>
        </a:p>
      </cdr:txBody>
    </cdr:sp>
  </cdr:relSizeAnchor>
  <cdr:relSizeAnchor xmlns:cdr="http://schemas.openxmlformats.org/drawingml/2006/chartDrawing">
    <cdr:from>
      <cdr:x>0.63537</cdr:x>
      <cdr:y>0.45931</cdr:y>
    </cdr:from>
    <cdr:to>
      <cdr:x>0.6992</cdr:x>
      <cdr:y>0.62369</cdr:y>
    </cdr:to>
    <cdr:sp macro="" textlink="">
      <cdr:nvSpPr>
        <cdr:cNvPr id="7" name="Paremnool 6"/>
        <cdr:cNvSpPr/>
      </cdr:nvSpPr>
      <cdr:spPr bwMode="auto">
        <a:xfrm xmlns:a="http://schemas.openxmlformats.org/drawingml/2006/main" rot="5769756">
          <a:off x="3223636" y="1719051"/>
          <a:ext cx="572800" cy="33578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00B8FF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t-EE"/>
        </a:p>
      </cdr:txBody>
    </cdr:sp>
  </cdr:relSizeAnchor>
  <cdr:relSizeAnchor xmlns:cdr="http://schemas.openxmlformats.org/drawingml/2006/chartDrawing">
    <cdr:from>
      <cdr:x>0.50863</cdr:x>
      <cdr:y>0.71843</cdr:y>
    </cdr:from>
    <cdr:to>
      <cdr:x>0.61752</cdr:x>
      <cdr:y>0.81479</cdr:y>
    </cdr:to>
    <cdr:sp macro="" textlink="">
      <cdr:nvSpPr>
        <cdr:cNvPr id="8" name="Paremnool 7"/>
        <cdr:cNvSpPr/>
      </cdr:nvSpPr>
      <cdr:spPr bwMode="auto">
        <a:xfrm xmlns:a="http://schemas.openxmlformats.org/drawingml/2006/main" rot="8858883">
          <a:off x="2675475" y="2503460"/>
          <a:ext cx="572800" cy="33578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00B8FF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t-EE"/>
        </a:p>
      </cdr:txBody>
    </cdr:sp>
  </cdr:relSizeAnchor>
  <cdr:relSizeAnchor xmlns:cdr="http://schemas.openxmlformats.org/drawingml/2006/chartDrawing">
    <cdr:from>
      <cdr:x>0.23574</cdr:x>
      <cdr:y>0.37455</cdr:y>
    </cdr:from>
    <cdr:to>
      <cdr:x>0.29958</cdr:x>
      <cdr:y>0.53893</cdr:y>
    </cdr:to>
    <cdr:sp macro="" textlink="">
      <cdr:nvSpPr>
        <cdr:cNvPr id="9" name="Paremnool 8"/>
        <cdr:cNvSpPr/>
      </cdr:nvSpPr>
      <cdr:spPr bwMode="auto">
        <a:xfrm xmlns:a="http://schemas.openxmlformats.org/drawingml/2006/main" rot="16394422">
          <a:off x="1121549" y="1423683"/>
          <a:ext cx="572800" cy="33578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00B8FF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t-EE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1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‹N°›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3lõvi_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75991"/>
            <a:ext cx="9433597" cy="170517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/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t-EE" dirty="0" smtClean="0"/>
              <a:t>pealkiri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392215"/>
            <a:ext cx="9433597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7" name="Picture 6" descr="EU2017_logo_EST_sinine_tekstiga vasakul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036000" y="396000"/>
            <a:ext cx="1751070" cy="936000"/>
          </a:xfrm>
          <a:prstGeom prst="rect">
            <a:avLst/>
          </a:prstGeom>
        </p:spPr>
      </p:pic>
      <p:pic>
        <p:nvPicPr>
          <p:cNvPr id="6" name="Picture 5" descr="justiitsmin_3lovi_est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320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751086"/>
            <a:ext cx="9218133" cy="921049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/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536231"/>
            <a:ext cx="9218133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r>
              <a:rPr lang="et-EE" dirty="0" smtClean="0"/>
              <a:t>telefon, </a:t>
            </a:r>
            <a:r>
              <a:rPr lang="et-EE" dirty="0" err="1" smtClean="0"/>
              <a:t>skype</a:t>
            </a:r>
            <a:r>
              <a:rPr lang="et-EE" dirty="0" smtClean="0"/>
              <a:t> vms</a:t>
            </a:r>
          </a:p>
          <a:p>
            <a:endParaRPr lang="et-EE" dirty="0" smtClean="0"/>
          </a:p>
        </p:txBody>
      </p:sp>
      <p:pic>
        <p:nvPicPr>
          <p:cNvPr id="9" name="Picture 8" descr="EU2017_logo_EST_sinine_tekstiga vasakul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036000" y="396000"/>
            <a:ext cx="1751070" cy="936000"/>
          </a:xfrm>
          <a:prstGeom prst="rect">
            <a:avLst/>
          </a:prstGeom>
        </p:spPr>
      </p:pic>
      <p:pic>
        <p:nvPicPr>
          <p:cNvPr id="6" name="Picture 5" descr="justiitsmin_3lovi_est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320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_3lõvi_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EU2017_logo_ENG_sinine_tekstiga vasakul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676000" y="396000"/>
            <a:ext cx="2127566" cy="9360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751086"/>
            <a:ext cx="9218133" cy="921049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/>
            </a:lvl1pPr>
          </a:lstStyle>
          <a:p>
            <a:r>
              <a:rPr lang="et-EE" dirty="0" err="1" smtClean="0"/>
              <a:t>Thank</a:t>
            </a:r>
            <a:r>
              <a:rPr lang="et-EE" dirty="0" smtClean="0"/>
              <a:t> </a:t>
            </a:r>
            <a:r>
              <a:rPr lang="et-EE" dirty="0" err="1" smtClean="0"/>
              <a:t>You</a:t>
            </a:r>
            <a:r>
              <a:rPr lang="et-EE" dirty="0" smtClean="0"/>
              <a:t>!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536231"/>
            <a:ext cx="9218133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 smtClean="0"/>
              <a:t>Forename</a:t>
            </a:r>
            <a:r>
              <a:rPr lang="et-EE" dirty="0" smtClean="0"/>
              <a:t> </a:t>
            </a:r>
            <a:r>
              <a:rPr lang="et-EE" dirty="0" err="1" smtClean="0"/>
              <a:t>Surname</a:t>
            </a:r>
            <a:endParaRPr lang="et-EE" dirty="0" smtClean="0"/>
          </a:p>
          <a:p>
            <a:r>
              <a:rPr lang="et-EE" dirty="0" err="1" smtClean="0"/>
              <a:t>Forname.Surname@institution.ee</a:t>
            </a:r>
            <a:endParaRPr lang="et-EE" dirty="0" smtClean="0"/>
          </a:p>
          <a:p>
            <a:r>
              <a:rPr lang="et-EE" dirty="0" err="1" smtClean="0"/>
              <a:t>Phone</a:t>
            </a:r>
            <a:r>
              <a:rPr lang="et-EE" dirty="0" smtClean="0"/>
              <a:t>, </a:t>
            </a:r>
            <a:r>
              <a:rPr lang="et-EE" dirty="0" err="1" smtClean="0"/>
              <a:t>Skype</a:t>
            </a:r>
            <a:r>
              <a:rPr lang="et-EE" dirty="0" smtClean="0"/>
              <a:t>, </a:t>
            </a:r>
            <a:r>
              <a:rPr lang="et-EE" dirty="0" err="1" smtClean="0"/>
              <a:t>Facebook</a:t>
            </a:r>
            <a:r>
              <a:rPr lang="et-EE" dirty="0" smtClean="0"/>
              <a:t> </a:t>
            </a:r>
            <a:r>
              <a:rPr lang="et-EE" dirty="0" err="1" smtClean="0"/>
              <a:t>etc</a:t>
            </a:r>
            <a:r>
              <a:rPr lang="et-EE" dirty="0" smtClean="0"/>
              <a:t>.</a:t>
            </a:r>
          </a:p>
          <a:p>
            <a:endParaRPr lang="et-EE" dirty="0" smtClean="0"/>
          </a:p>
        </p:txBody>
      </p:sp>
      <p:pic>
        <p:nvPicPr>
          <p:cNvPr id="7" name="Picture 6" descr="justiitsmin_3lovi_eng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320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riigivapp_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lum bright="8000" contrast="44000"/>
            </a:blip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751086"/>
            <a:ext cx="9218133" cy="921049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536231"/>
            <a:ext cx="9218133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r>
              <a:rPr lang="et-EE" dirty="0" smtClean="0"/>
              <a:t>telefon, </a:t>
            </a:r>
            <a:r>
              <a:rPr lang="et-EE" dirty="0" err="1" smtClean="0"/>
              <a:t>skype</a:t>
            </a:r>
            <a:r>
              <a:rPr lang="et-EE" dirty="0" smtClean="0"/>
              <a:t> vms</a:t>
            </a:r>
          </a:p>
          <a:p>
            <a:endParaRPr lang="et-EE" dirty="0" smtClean="0"/>
          </a:p>
        </p:txBody>
      </p:sp>
      <p:pic>
        <p:nvPicPr>
          <p:cNvPr id="9" name="Picture 8" descr="EU2017_EST_logo_MV_tekstiga_RGB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928000" y="288000"/>
            <a:ext cx="1984500" cy="1134000"/>
          </a:xfrm>
          <a:prstGeom prst="rect">
            <a:avLst/>
          </a:prstGeom>
        </p:spPr>
      </p:pic>
      <p:pic>
        <p:nvPicPr>
          <p:cNvPr id="11" name="Picture 10" descr="justiitsmin_vapp_est_black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32000" y="3780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_riigivapp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lum bright="8000" contrast="44000"/>
            </a:blip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pic>
        <p:nvPicPr>
          <p:cNvPr id="8" name="Picture 7" descr="EU2017_logo_MV_tekstiga_RGB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676000" y="396000"/>
            <a:ext cx="2129400" cy="9360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751086"/>
            <a:ext cx="9218133" cy="921049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err="1" smtClean="0"/>
              <a:t>Thank</a:t>
            </a:r>
            <a:r>
              <a:rPr lang="et-EE" dirty="0" smtClean="0"/>
              <a:t> </a:t>
            </a:r>
            <a:r>
              <a:rPr lang="et-EE" dirty="0" err="1" smtClean="0"/>
              <a:t>You</a:t>
            </a:r>
            <a:r>
              <a:rPr lang="et-EE" dirty="0" smtClean="0"/>
              <a:t>!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536231"/>
            <a:ext cx="9218133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 smtClean="0"/>
              <a:t>Forename</a:t>
            </a:r>
            <a:r>
              <a:rPr lang="et-EE" dirty="0" smtClean="0"/>
              <a:t> </a:t>
            </a:r>
            <a:r>
              <a:rPr lang="et-EE" dirty="0" err="1" smtClean="0"/>
              <a:t>Surname</a:t>
            </a:r>
            <a:endParaRPr lang="et-EE" dirty="0" smtClean="0"/>
          </a:p>
          <a:p>
            <a:r>
              <a:rPr lang="et-EE" dirty="0" err="1" smtClean="0"/>
              <a:t>Forname.Surname@institution.ee</a:t>
            </a:r>
            <a:endParaRPr lang="et-EE" dirty="0" smtClean="0"/>
          </a:p>
          <a:p>
            <a:r>
              <a:rPr lang="et-EE" dirty="0" err="1" smtClean="0"/>
              <a:t>Phone</a:t>
            </a:r>
            <a:r>
              <a:rPr lang="et-EE" dirty="0" smtClean="0"/>
              <a:t>, </a:t>
            </a:r>
            <a:r>
              <a:rPr lang="et-EE" dirty="0" err="1" smtClean="0"/>
              <a:t>Skype</a:t>
            </a:r>
            <a:r>
              <a:rPr lang="et-EE" dirty="0" smtClean="0"/>
              <a:t>, </a:t>
            </a:r>
            <a:r>
              <a:rPr lang="et-EE" dirty="0" err="1" smtClean="0"/>
              <a:t>Facebook</a:t>
            </a:r>
            <a:r>
              <a:rPr lang="et-EE" dirty="0" smtClean="0"/>
              <a:t> </a:t>
            </a:r>
            <a:r>
              <a:rPr lang="et-EE" dirty="0" err="1" smtClean="0"/>
              <a:t>etc</a:t>
            </a:r>
            <a:r>
              <a:rPr lang="et-EE" dirty="0" smtClean="0"/>
              <a:t>.</a:t>
            </a:r>
          </a:p>
          <a:p>
            <a:endParaRPr lang="et-EE" dirty="0" smtClean="0"/>
          </a:p>
        </p:txBody>
      </p:sp>
      <p:pic>
        <p:nvPicPr>
          <p:cNvPr id="10" name="Picture 9" descr="justiitsmin_vapp_eng_black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32000" y="3780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19039"/>
            <a:ext cx="9218133" cy="921049"/>
          </a:xfrm>
          <a:prstGeom prst="rect">
            <a:avLst/>
          </a:prstGeo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3444731"/>
            <a:ext cx="9218133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err="1" smtClean="0"/>
              <a:t>eesnimi@perenimi@amet.ee</a:t>
            </a:r>
            <a:endParaRPr lang="et-EE" dirty="0" smtClean="0"/>
          </a:p>
          <a:p>
            <a:endParaRPr lang="et-EE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01" y="334214"/>
            <a:ext cx="3478876" cy="11305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E21F-F620-498A-BDA4-9437CAF2B593}" type="datetimeFigureOut">
              <a:rPr lang="et-EE" smtClean="0"/>
              <a:pPr/>
              <a:t>1.12.2017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E0C0-812C-4CDF-979F-6B4E2365E045}" type="slidenum">
              <a:rPr lang="et-EE" smtClean="0"/>
              <a:pPr/>
              <a:t>‹N°›</a:t>
            </a:fld>
            <a:endParaRPr lang="et-EE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263" y="1450975"/>
            <a:ext cx="5091112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263" y="2055813"/>
            <a:ext cx="5091112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53113" y="1450975"/>
            <a:ext cx="5092700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53113" y="2055813"/>
            <a:ext cx="5092700" cy="37322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E21F-F620-498A-BDA4-9437CAF2B593}" type="datetimeFigureOut">
              <a:rPr lang="et-EE" smtClean="0"/>
              <a:pPr/>
              <a:t>1.12.2017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E0C0-812C-4CDF-979F-6B4E2365E045}" type="slidenum">
              <a:rPr lang="et-EE" smtClean="0"/>
              <a:pPr/>
              <a:t>‹N°›</a:t>
            </a:fld>
            <a:endParaRPr lang="et-EE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E21F-F620-498A-BDA4-9437CAF2B593}" type="datetimeFigureOut">
              <a:rPr lang="et-EE" smtClean="0"/>
              <a:pPr/>
              <a:t>1.12.2017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E0C0-812C-4CDF-979F-6B4E2365E045}" type="slidenum">
              <a:rPr lang="et-EE" smtClean="0"/>
              <a:pPr/>
              <a:t>‹N°›</a:t>
            </a:fld>
            <a:endParaRPr lang="et-EE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E21F-F620-498A-BDA4-9437CAF2B593}" type="datetimeFigureOut">
              <a:rPr lang="et-EE" smtClean="0"/>
              <a:pPr/>
              <a:t>1.12.2017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E0C0-812C-4CDF-979F-6B4E2365E045}" type="slidenum">
              <a:rPr lang="et-EE" smtClean="0"/>
              <a:pPr/>
              <a:t>‹N°›</a:t>
            </a:fld>
            <a:endParaRPr lang="et-EE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263" y="258763"/>
            <a:ext cx="3790950" cy="10969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5325" y="258763"/>
            <a:ext cx="6440488" cy="5529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6263" y="1355725"/>
            <a:ext cx="3790950" cy="4432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E21F-F620-498A-BDA4-9437CAF2B593}" type="datetimeFigureOut">
              <a:rPr lang="et-EE" smtClean="0"/>
              <a:pPr/>
              <a:t>1.12.2017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E0C0-812C-4CDF-979F-6B4E2365E045}" type="slidenum">
              <a:rPr lang="et-EE" smtClean="0"/>
              <a:pPr/>
              <a:t>‹N°›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_3lõvi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75991"/>
            <a:ext cx="9433597" cy="170517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 baseline="0"/>
            </a:lvl1pPr>
          </a:lstStyle>
          <a:p>
            <a:r>
              <a:rPr lang="et-EE" dirty="0" err="1" smtClean="0"/>
              <a:t>Title</a:t>
            </a:r>
            <a:r>
              <a:rPr lang="et-EE" dirty="0" smtClean="0"/>
              <a:t> </a:t>
            </a:r>
            <a:r>
              <a:rPr lang="et-EE" dirty="0" err="1" smtClean="0"/>
              <a:t>of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392215"/>
            <a:ext cx="9433597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 smtClean="0"/>
              <a:t>Forename</a:t>
            </a:r>
            <a:r>
              <a:rPr lang="et-EE" dirty="0" smtClean="0"/>
              <a:t> </a:t>
            </a:r>
            <a:r>
              <a:rPr lang="et-EE" dirty="0" err="1" smtClean="0"/>
              <a:t>Surname</a:t>
            </a:r>
            <a:endParaRPr lang="et-EE" dirty="0" smtClean="0"/>
          </a:p>
          <a:p>
            <a:r>
              <a:rPr lang="et-EE" dirty="0" err="1" smtClean="0"/>
              <a:t>Name</a:t>
            </a:r>
            <a:r>
              <a:rPr lang="et-EE" dirty="0" smtClean="0"/>
              <a:t> </a:t>
            </a:r>
            <a:r>
              <a:rPr lang="et-EE" dirty="0" err="1" smtClean="0"/>
              <a:t>of</a:t>
            </a:r>
            <a:r>
              <a:rPr lang="et-EE" dirty="0" smtClean="0"/>
              <a:t> </a:t>
            </a:r>
            <a:r>
              <a:rPr lang="et-EE" dirty="0" err="1" smtClean="0"/>
              <a:t>Institution</a:t>
            </a:r>
            <a:r>
              <a:rPr lang="et-EE" dirty="0" smtClean="0"/>
              <a:t>/ </a:t>
            </a:r>
            <a:r>
              <a:rPr lang="et-EE" dirty="0" err="1" smtClean="0"/>
              <a:t>Name</a:t>
            </a:r>
            <a:r>
              <a:rPr lang="et-EE" dirty="0" smtClean="0"/>
              <a:t> </a:t>
            </a:r>
            <a:r>
              <a:rPr lang="et-EE" dirty="0" err="1" smtClean="0"/>
              <a:t>of</a:t>
            </a:r>
            <a:r>
              <a:rPr lang="et-EE" dirty="0" smtClean="0"/>
              <a:t> </a:t>
            </a:r>
            <a:r>
              <a:rPr lang="et-EE" dirty="0" err="1" smtClean="0"/>
              <a:t>Occupation</a:t>
            </a:r>
            <a:endParaRPr lang="et-EE" dirty="0" smtClean="0"/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10" name="Picture 9" descr="EU2017_logo_ENG_sinine_tekstiga vasakul_RGB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676000" y="396000"/>
            <a:ext cx="2127566" cy="936000"/>
          </a:xfrm>
          <a:prstGeom prst="rect">
            <a:avLst/>
          </a:prstGeom>
        </p:spPr>
      </p:pic>
      <p:pic>
        <p:nvPicPr>
          <p:cNvPr id="7" name="Picture 6" descr="justiitsmin_3lovi_eng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320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013" y="4535488"/>
            <a:ext cx="6911975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59013" y="579438"/>
            <a:ext cx="6911975" cy="38877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59013" y="5072063"/>
            <a:ext cx="6911975" cy="760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E21F-F620-498A-BDA4-9437CAF2B593}" type="datetimeFigureOut">
              <a:rPr lang="et-EE" smtClean="0"/>
              <a:pPr/>
              <a:t>1.12.2017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0E0C0-812C-4CDF-979F-6B4E2365E045}" type="slidenum">
              <a:rPr lang="et-EE" smtClean="0"/>
              <a:pPr/>
              <a:t>‹N°›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riigivapp_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lum bright="8000" contrast="44000"/>
            </a:blip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75991"/>
            <a:ext cx="9433597" cy="170517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Esitlusslaidide</a:t>
            </a:r>
            <a:r>
              <a:rPr lang="en-US" dirty="0" smtClean="0"/>
              <a:t> </a:t>
            </a:r>
            <a:r>
              <a:rPr lang="et-EE" dirty="0" smtClean="0"/>
              <a:t>pealkiri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392215"/>
            <a:ext cx="9433597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smtClean="0"/>
              <a:t>Eesnimi Perenimi</a:t>
            </a:r>
          </a:p>
          <a:p>
            <a:r>
              <a:rPr lang="et-EE" dirty="0" smtClean="0"/>
              <a:t>asutuse nimetus / ametinimetus</a:t>
            </a:r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11" name="Picture 10" descr="EU2017_EST_logo_MV_tekstiga_RGB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928000" y="288000"/>
            <a:ext cx="1984500" cy="1134000"/>
          </a:xfrm>
          <a:prstGeom prst="rect">
            <a:avLst/>
          </a:prstGeom>
        </p:spPr>
      </p:pic>
      <p:pic>
        <p:nvPicPr>
          <p:cNvPr id="12" name="Picture 11" descr="justiitsmin_vapp_est_black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32000" y="3780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riigivapp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 dpi="0" rotWithShape="1"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rcRect/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1705685"/>
            <a:ext cx="11522075" cy="4774490"/>
          </a:xfrm>
          <a:prstGeom prst="rect">
            <a:avLst/>
          </a:prstGeom>
          <a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lum bright="8000" contrast="44000"/>
            </a:blip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1368000" y="2375991"/>
            <a:ext cx="9433597" cy="1705175"/>
          </a:xfrm>
          <a:prstGeom prst="rect">
            <a:avLst/>
          </a:prstGeom>
        </p:spPr>
        <p:txBody>
          <a:bodyPr tIns="86400" anchor="ctr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 err="1" smtClean="0"/>
              <a:t>Title</a:t>
            </a:r>
            <a:r>
              <a:rPr lang="et-EE" dirty="0" smtClean="0"/>
              <a:t> </a:t>
            </a:r>
            <a:r>
              <a:rPr lang="et-EE" dirty="0" err="1" smtClean="0"/>
              <a:t>of</a:t>
            </a:r>
            <a:r>
              <a:rPr lang="et-EE" dirty="0" smtClean="0"/>
              <a:t> </a:t>
            </a:r>
            <a:r>
              <a:rPr lang="et-EE" dirty="0" err="1" smtClean="0"/>
              <a:t>the</a:t>
            </a:r>
            <a:r>
              <a:rPr lang="et-EE" dirty="0" smtClean="0"/>
              <a:t> </a:t>
            </a:r>
            <a:r>
              <a:rPr lang="et-EE" dirty="0" err="1" smtClean="0"/>
              <a:t>Presentation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8000" y="4392215"/>
            <a:ext cx="9433597" cy="1636968"/>
          </a:xfrm>
          <a:prstGeom prst="rect">
            <a:avLst/>
          </a:prstGeo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 err="1" smtClean="0"/>
              <a:t>Forename</a:t>
            </a:r>
            <a:r>
              <a:rPr lang="et-EE" dirty="0" smtClean="0"/>
              <a:t> </a:t>
            </a:r>
            <a:r>
              <a:rPr lang="et-EE" dirty="0" err="1" smtClean="0"/>
              <a:t>Surname</a:t>
            </a:r>
            <a:endParaRPr lang="et-EE" dirty="0" smtClean="0"/>
          </a:p>
          <a:p>
            <a:r>
              <a:rPr lang="et-EE" dirty="0" err="1" smtClean="0"/>
              <a:t>Name</a:t>
            </a:r>
            <a:r>
              <a:rPr lang="et-EE" dirty="0" smtClean="0"/>
              <a:t> </a:t>
            </a:r>
            <a:r>
              <a:rPr lang="et-EE" dirty="0" err="1" smtClean="0"/>
              <a:t>of</a:t>
            </a:r>
            <a:r>
              <a:rPr lang="et-EE" dirty="0" smtClean="0"/>
              <a:t> </a:t>
            </a:r>
            <a:r>
              <a:rPr lang="et-EE" dirty="0" err="1" smtClean="0"/>
              <a:t>Institution</a:t>
            </a:r>
            <a:r>
              <a:rPr lang="et-EE" dirty="0" smtClean="0"/>
              <a:t>/ </a:t>
            </a:r>
            <a:r>
              <a:rPr lang="et-EE" dirty="0" err="1" smtClean="0"/>
              <a:t>Name</a:t>
            </a:r>
            <a:r>
              <a:rPr lang="et-EE" dirty="0" smtClean="0"/>
              <a:t> </a:t>
            </a:r>
            <a:r>
              <a:rPr lang="et-EE" dirty="0" err="1" smtClean="0"/>
              <a:t>of</a:t>
            </a:r>
            <a:r>
              <a:rPr lang="et-EE" dirty="0" smtClean="0"/>
              <a:t> </a:t>
            </a:r>
            <a:r>
              <a:rPr lang="et-EE" dirty="0" err="1" smtClean="0"/>
              <a:t>Occupation</a:t>
            </a:r>
            <a:endParaRPr lang="et-EE" dirty="0" smtClean="0"/>
          </a:p>
          <a:p>
            <a:endParaRPr lang="et-EE" dirty="0" smtClean="0"/>
          </a:p>
          <a:p>
            <a:r>
              <a:rPr lang="et-EE" dirty="0" smtClean="0"/>
              <a:t>14.12.2013</a:t>
            </a:r>
            <a:endParaRPr lang="en-US" dirty="0"/>
          </a:p>
        </p:txBody>
      </p:sp>
      <p:pic>
        <p:nvPicPr>
          <p:cNvPr id="8" name="Picture 7" descr="EU2017_logo_MV_tekstiga_RGB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8676000" y="396000"/>
            <a:ext cx="2129400" cy="936000"/>
          </a:xfrm>
          <a:prstGeom prst="rect">
            <a:avLst/>
          </a:prstGeom>
        </p:spPr>
      </p:pic>
      <p:pic>
        <p:nvPicPr>
          <p:cNvPr id="12" name="Picture 11" descr="justiitsmin_vapp_eng_black.pn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32000" y="378000"/>
            <a:ext cx="3477729" cy="11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4292" y="511553"/>
            <a:ext cx="10139947" cy="1023105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295" y="1675311"/>
            <a:ext cx="10139947" cy="4275502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4292" y="511553"/>
            <a:ext cx="10139947" cy="1023105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4295" y="1675311"/>
            <a:ext cx="10139947" cy="4275502"/>
          </a:xfrm>
          <a:prstGeom prst="rect">
            <a:avLst/>
          </a:prstGeo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8469" y="1511300"/>
            <a:ext cx="5036369" cy="4276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7238" y="1511300"/>
            <a:ext cx="5108375" cy="4276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44292" y="511553"/>
            <a:ext cx="10139947" cy="1023105"/>
          </a:xfrm>
          <a:prstGeom prst="rect">
            <a:avLst/>
          </a:prstGeo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 smtClean="0"/>
              <a:t>Slaidi</a:t>
            </a:r>
            <a:r>
              <a:rPr lang="en-US" dirty="0" smtClean="0"/>
              <a:t> </a:t>
            </a:r>
            <a:r>
              <a:rPr lang="en-US" dirty="0" err="1" smtClean="0"/>
              <a:t>pealkiri</a:t>
            </a:r>
            <a:r>
              <a:rPr lang="en-US" dirty="0" smtClean="0"/>
              <a:t> </a:t>
            </a:r>
            <a:r>
              <a:rPr lang="en-US" dirty="0" err="1" smtClean="0"/>
              <a:t>vajadusel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kahel</a:t>
            </a:r>
            <a:r>
              <a:rPr lang="en-US" dirty="0" smtClean="0"/>
              <a:t> real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hepealkirja 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0" y="0"/>
            <a:ext cx="11522075" cy="6480175"/>
          </a:xfrm>
          <a:prstGeom prst="rect">
            <a:avLst/>
          </a:prstGeom>
          <a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lum bright="8000" contrast="44000"/>
            </a:blip>
            <a:tile tx="0" ty="0" sx="100000" sy="100000" flip="none" algn="tl"/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6263" y="2592015"/>
            <a:ext cx="10369550" cy="10810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t-EE" dirty="0" smtClean="0"/>
              <a:t>Vahepealkiri</a:t>
            </a:r>
            <a:endParaRPr lang="et-E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meslaid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1" r:id="rId3"/>
    <p:sldLayoutId id="2147483678" r:id="rId4"/>
    <p:sldLayoutId id="2147483650" r:id="rId5"/>
    <p:sldLayoutId id="2147483662" r:id="rId6"/>
    <p:sldLayoutId id="2147483670" r:id="rId7"/>
    <p:sldLayoutId id="2147483683" r:id="rId8"/>
    <p:sldLayoutId id="2147483684" r:id="rId9"/>
    <p:sldLayoutId id="2147483680" r:id="rId10"/>
    <p:sldLayoutId id="2147483660" r:id="rId11"/>
    <p:sldLayoutId id="2147483681" r:id="rId12"/>
    <p:sldLayoutId id="2147483682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eaLnBrk="1" fontAlgn="base" hangingPunct="1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1" fontAlgn="base" hangingPunct="1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6263" y="258763"/>
            <a:ext cx="10369550" cy="1081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263" y="1511300"/>
            <a:ext cx="10369550" cy="4276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6005513"/>
            <a:ext cx="2687637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6E21F-F620-498A-BDA4-9437CAF2B593}" type="datetimeFigureOut">
              <a:rPr lang="et-EE" smtClean="0"/>
              <a:pPr/>
              <a:t>1.12.2017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7000" y="6005513"/>
            <a:ext cx="3648075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8175" y="6005513"/>
            <a:ext cx="2687638" cy="346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0E0C0-812C-4CDF-979F-6B4E2365E045}" type="slidenum">
              <a:rPr lang="et-EE" smtClean="0"/>
              <a:pPr/>
              <a:t>‹N°›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 budget of the judiciary in Estonia</a:t>
            </a:r>
            <a:endParaRPr lang="et-EE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/>
              <a:t>Marko Aavik</a:t>
            </a:r>
          </a:p>
          <a:p>
            <a:r>
              <a:rPr lang="et-EE" dirty="0" err="1"/>
              <a:t>Ministry</a:t>
            </a:r>
            <a:r>
              <a:rPr lang="et-EE" dirty="0"/>
              <a:t> of </a:t>
            </a:r>
            <a:r>
              <a:rPr lang="et-EE" dirty="0" err="1"/>
              <a:t>Justice</a:t>
            </a:r>
            <a:r>
              <a:rPr lang="et-EE" dirty="0"/>
              <a:t> of Estonia/ </a:t>
            </a:r>
            <a:r>
              <a:rPr lang="et-EE" dirty="0" err="1"/>
              <a:t>Deputy</a:t>
            </a:r>
            <a:r>
              <a:rPr lang="et-EE" dirty="0"/>
              <a:t> </a:t>
            </a:r>
            <a:r>
              <a:rPr lang="et-EE" dirty="0" err="1"/>
              <a:t>Secretary</a:t>
            </a:r>
            <a:r>
              <a:rPr lang="et-EE" dirty="0"/>
              <a:t> General</a:t>
            </a:r>
          </a:p>
          <a:p>
            <a:endParaRPr lang="et-EE" dirty="0"/>
          </a:p>
          <a:p>
            <a:r>
              <a:rPr lang="et-EE" dirty="0"/>
              <a:t>07.11.2017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Courts</a:t>
            </a:r>
            <a:r>
              <a:rPr lang="et-EE" dirty="0" smtClean="0"/>
              <a:t> </a:t>
            </a:r>
            <a:r>
              <a:rPr lang="et-EE" dirty="0" err="1" smtClean="0"/>
              <a:t>acitvity-based</a:t>
            </a:r>
            <a:r>
              <a:rPr lang="et-EE" dirty="0" smtClean="0"/>
              <a:t> </a:t>
            </a:r>
            <a:r>
              <a:rPr lang="et-EE" dirty="0" err="1" smtClean="0"/>
              <a:t>budgeting</a:t>
            </a:r>
            <a:endParaRPr lang="et-EE" dirty="0"/>
          </a:p>
        </p:txBody>
      </p:sp>
      <p:graphicFrame>
        <p:nvGraphicFramePr>
          <p:cNvPr id="29" name="Sisu kohatäide 2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96507"/>
              </p:ext>
            </p:extLst>
          </p:nvPr>
        </p:nvGraphicFramePr>
        <p:xfrm>
          <a:off x="3600797" y="1295871"/>
          <a:ext cx="7708449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76461" y="1545891"/>
            <a:ext cx="2808312" cy="2834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Based on 5-year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strategic plan </a:t>
            </a:r>
            <a:endParaRPr lang="et-EE" dirty="0" smtClean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t-EE" dirty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All the projects, activities</a:t>
            </a:r>
            <a:r>
              <a:rPr lang="et-EE" dirty="0" smtClean="0"/>
              <a:t> and </a:t>
            </a:r>
            <a:r>
              <a:rPr lang="en-US" dirty="0" smtClean="0"/>
              <a:t> requests for funding have to be in consistent with the strategic plan and support the goals agreed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44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Perfomance-based</a:t>
            </a:r>
            <a:r>
              <a:rPr lang="et-EE" dirty="0" smtClean="0"/>
              <a:t> </a:t>
            </a:r>
            <a:r>
              <a:rPr lang="et-EE" dirty="0" err="1" smtClean="0"/>
              <a:t>budgeting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44291" y="1675311"/>
            <a:ext cx="10139947" cy="4275502"/>
          </a:xfrm>
        </p:spPr>
        <p:txBody>
          <a:bodyPr/>
          <a:lstStyle/>
          <a:p>
            <a:r>
              <a:rPr lang="et-EE" sz="2000" dirty="0" smtClean="0"/>
              <a:t>P</a:t>
            </a:r>
            <a:r>
              <a:rPr lang="en-US" sz="2000" dirty="0" err="1" smtClean="0"/>
              <a:t>ilot</a:t>
            </a:r>
            <a:r>
              <a:rPr lang="en-US" sz="2000" dirty="0" smtClean="0"/>
              <a:t> </a:t>
            </a:r>
            <a:r>
              <a:rPr lang="et-EE" sz="2000" dirty="0" err="1" smtClean="0"/>
              <a:t>started</a:t>
            </a:r>
            <a:r>
              <a:rPr lang="et-EE" sz="2000" dirty="0" smtClean="0"/>
              <a:t> </a:t>
            </a:r>
            <a:r>
              <a:rPr lang="en-US" sz="2000" dirty="0" smtClean="0"/>
              <a:t>in the biggest court in 2013-14, </a:t>
            </a:r>
            <a:endParaRPr lang="et-EE" sz="2000" dirty="0" smtClean="0"/>
          </a:p>
          <a:p>
            <a:pPr marL="108000" indent="0">
              <a:buNone/>
            </a:pPr>
            <a:r>
              <a:rPr lang="en-US" sz="2000" dirty="0" smtClean="0"/>
              <a:t>2015-2016 in all courts </a:t>
            </a:r>
          </a:p>
          <a:p>
            <a:r>
              <a:rPr lang="en-US" sz="2000" dirty="0" smtClean="0"/>
              <a:t>Based on agreement of goals between </a:t>
            </a:r>
            <a:endParaRPr lang="et-EE" sz="2000" dirty="0" smtClean="0"/>
          </a:p>
          <a:p>
            <a:pPr marL="108000" indent="0">
              <a:buNone/>
            </a:pPr>
            <a:r>
              <a:rPr lang="en-US" sz="2000" dirty="0" smtClean="0"/>
              <a:t>chairman and director of the court and the </a:t>
            </a:r>
            <a:endParaRPr lang="et-EE" sz="2000" dirty="0" smtClean="0"/>
          </a:p>
          <a:p>
            <a:pPr marL="108000" indent="0">
              <a:buNone/>
            </a:pPr>
            <a:r>
              <a:rPr lang="en-US" sz="2000" dirty="0" smtClean="0"/>
              <a:t>Ministry of Justice</a:t>
            </a:r>
          </a:p>
          <a:p>
            <a:r>
              <a:rPr lang="en-US" sz="2000" dirty="0" smtClean="0"/>
              <a:t>Agreements evolved from statistics and</a:t>
            </a:r>
          </a:p>
          <a:p>
            <a:pPr marL="108000" indent="0">
              <a:buNone/>
            </a:pPr>
            <a:r>
              <a:rPr lang="en-US" sz="2000" dirty="0" smtClean="0"/>
              <a:t>negotiation, keeping in mind the goals</a:t>
            </a:r>
            <a:r>
              <a:rPr lang="et-EE" sz="2000" dirty="0" smtClean="0"/>
              <a:t> and</a:t>
            </a:r>
          </a:p>
          <a:p>
            <a:pPr marL="108000" indent="0">
              <a:buNone/>
            </a:pPr>
            <a:r>
              <a:rPr lang="en-US" sz="2000" dirty="0" smtClean="0"/>
              <a:t>taking into account </a:t>
            </a:r>
            <a:r>
              <a:rPr lang="et-EE" sz="2000" dirty="0" smtClean="0"/>
              <a:t>last </a:t>
            </a:r>
            <a:r>
              <a:rPr lang="en-US" sz="2000" dirty="0" smtClean="0"/>
              <a:t>statistics</a:t>
            </a:r>
            <a:r>
              <a:rPr lang="et-EE" sz="2000" dirty="0" smtClean="0"/>
              <a:t> and </a:t>
            </a:r>
          </a:p>
          <a:p>
            <a:pPr marL="108000" indent="0">
              <a:buNone/>
            </a:pPr>
            <a:r>
              <a:rPr lang="en-US" sz="2000" dirty="0" smtClean="0"/>
              <a:t>specific problem</a:t>
            </a:r>
            <a:r>
              <a:rPr lang="et-EE" sz="2000" dirty="0" smtClean="0"/>
              <a:t>s</a:t>
            </a:r>
            <a:r>
              <a:rPr lang="en-US" sz="2000" dirty="0" smtClean="0"/>
              <a:t> </a:t>
            </a:r>
            <a:r>
              <a:rPr lang="et-EE" sz="2000" dirty="0" smtClean="0"/>
              <a:t>in </a:t>
            </a:r>
            <a:r>
              <a:rPr lang="en-US" sz="2000" dirty="0" smtClean="0"/>
              <a:t>different courts </a:t>
            </a:r>
          </a:p>
          <a:p>
            <a:r>
              <a:rPr lang="en-US" sz="2000" dirty="0" smtClean="0"/>
              <a:t>Courts had quarterly reporting obligation</a:t>
            </a:r>
          </a:p>
          <a:p>
            <a:pPr marL="108000" indent="0">
              <a:buNone/>
            </a:pPr>
            <a:endParaRPr lang="et-EE" sz="2000" dirty="0" smtClean="0"/>
          </a:p>
          <a:p>
            <a:endParaRPr lang="et-EE" sz="2000" dirty="0" smtClean="0"/>
          </a:p>
        </p:txBody>
      </p:sp>
      <p:graphicFrame>
        <p:nvGraphicFramePr>
          <p:cNvPr id="4" name="Skemaatiline diagramm 3"/>
          <p:cNvGraphicFramePr/>
          <p:nvPr>
            <p:extLst>
              <p:ext uri="{D42A27DB-BD31-4B8C-83A1-F6EECF244321}">
                <p14:modId xmlns:p14="http://schemas.microsoft.com/office/powerpoint/2010/main" val="314309677"/>
              </p:ext>
            </p:extLst>
          </p:nvPr>
        </p:nvGraphicFramePr>
        <p:xfrm>
          <a:off x="6121077" y="1485591"/>
          <a:ext cx="4582900" cy="4654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798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 smtClean="0"/>
              <a:t>Accrual-based</a:t>
            </a:r>
            <a:r>
              <a:rPr lang="et-EE" dirty="0" smtClean="0"/>
              <a:t> </a:t>
            </a:r>
            <a:r>
              <a:rPr lang="et-EE" dirty="0" err="1" smtClean="0"/>
              <a:t>budgeting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From 201</a:t>
            </a:r>
            <a:r>
              <a:rPr lang="et-EE" sz="2800" dirty="0" smtClean="0"/>
              <a:t>8</a:t>
            </a:r>
            <a:r>
              <a:rPr lang="en-US" sz="2800" dirty="0" smtClean="0"/>
              <a:t> all third persons costs (for example </a:t>
            </a:r>
            <a:r>
              <a:rPr lang="en-US" sz="2800" dirty="0" err="1" smtClean="0"/>
              <a:t>pos</a:t>
            </a:r>
            <a:r>
              <a:rPr lang="et-EE" sz="2800" dirty="0" smtClean="0"/>
              <a:t>t</a:t>
            </a:r>
            <a:r>
              <a:rPr lang="en-US" sz="2800" dirty="0" smtClean="0"/>
              <a:t>al service, </a:t>
            </a:r>
            <a:r>
              <a:rPr lang="en-US" sz="2800" dirty="0" err="1" smtClean="0"/>
              <a:t>expe</a:t>
            </a:r>
            <a:r>
              <a:rPr lang="et-EE" sz="2800" dirty="0" smtClean="0"/>
              <a:t>r</a:t>
            </a:r>
            <a:r>
              <a:rPr lang="en-US" sz="2800" dirty="0" err="1" smtClean="0"/>
              <a:t>tise</a:t>
            </a:r>
            <a:r>
              <a:rPr lang="en-US" sz="2800" dirty="0" smtClean="0"/>
              <a:t> costs) in courts are </a:t>
            </a:r>
            <a:r>
              <a:rPr lang="en-US" sz="2800" dirty="0" err="1" smtClean="0"/>
              <a:t>acc</a:t>
            </a:r>
            <a:r>
              <a:rPr lang="et-EE" sz="2800" dirty="0" err="1" smtClean="0"/>
              <a:t>rual</a:t>
            </a:r>
            <a:r>
              <a:rPr lang="en-US" sz="2800" dirty="0" smtClean="0"/>
              <a:t>-base</a:t>
            </a:r>
            <a:r>
              <a:rPr lang="et-EE" sz="2800" dirty="0" smtClean="0"/>
              <a:t>d</a:t>
            </a:r>
          </a:p>
          <a:p>
            <a:r>
              <a:rPr lang="en-US" sz="2800" dirty="0" smtClean="0"/>
              <a:t>This means- courts don’t have fixed funding for these costs</a:t>
            </a:r>
            <a:r>
              <a:rPr lang="et-EE" sz="2800" dirty="0" smtClean="0"/>
              <a:t> </a:t>
            </a:r>
          </a:p>
          <a:p>
            <a:endParaRPr lang="et-EE" sz="2800" dirty="0" smtClean="0"/>
          </a:p>
          <a:p>
            <a:r>
              <a:rPr lang="et-EE" sz="2800" dirty="0" err="1" smtClean="0"/>
              <a:t>Ministry</a:t>
            </a:r>
            <a:r>
              <a:rPr lang="et-EE" sz="2800" dirty="0" smtClean="0"/>
              <a:t> </a:t>
            </a:r>
            <a:r>
              <a:rPr lang="et-EE" sz="2800" dirty="0" err="1" smtClean="0"/>
              <a:t>has</a:t>
            </a:r>
            <a:r>
              <a:rPr lang="et-EE" sz="2800" dirty="0" smtClean="0"/>
              <a:t> a </a:t>
            </a:r>
            <a:r>
              <a:rPr lang="et-EE" sz="2800" dirty="0" err="1" smtClean="0"/>
              <a:t>possibility</a:t>
            </a:r>
            <a:r>
              <a:rPr lang="et-EE" sz="2800" dirty="0" smtClean="0"/>
              <a:t> </a:t>
            </a:r>
            <a:r>
              <a:rPr lang="et-EE" sz="2800" dirty="0" err="1" smtClean="0"/>
              <a:t>to</a:t>
            </a:r>
            <a:r>
              <a:rPr lang="et-EE" sz="2800" dirty="0" smtClean="0"/>
              <a:t> </a:t>
            </a:r>
            <a:r>
              <a:rPr lang="et-EE" sz="2800" dirty="0" err="1" smtClean="0"/>
              <a:t>transmit</a:t>
            </a:r>
            <a:r>
              <a:rPr lang="et-EE" sz="2800" dirty="0" smtClean="0"/>
              <a:t> 3% of </a:t>
            </a:r>
            <a:r>
              <a:rPr lang="et-EE" sz="2800" dirty="0" err="1" smtClean="0"/>
              <a:t>the</a:t>
            </a:r>
            <a:r>
              <a:rPr lang="et-EE" sz="2800" dirty="0" smtClean="0"/>
              <a:t> last </a:t>
            </a:r>
            <a:r>
              <a:rPr lang="et-EE" sz="2800" dirty="0" err="1" smtClean="0"/>
              <a:t>years</a:t>
            </a:r>
            <a:r>
              <a:rPr lang="et-EE" sz="2800" dirty="0" smtClean="0"/>
              <a:t> </a:t>
            </a:r>
            <a:r>
              <a:rPr lang="et-EE" sz="2800" dirty="0" err="1" smtClean="0"/>
              <a:t>funds</a:t>
            </a:r>
            <a:r>
              <a:rPr lang="et-EE" sz="2800" dirty="0" smtClean="0"/>
              <a:t> </a:t>
            </a:r>
            <a:r>
              <a:rPr lang="et-EE" sz="2800" dirty="0" err="1" smtClean="0"/>
              <a:t>to</a:t>
            </a:r>
            <a:r>
              <a:rPr lang="et-EE" sz="2800" dirty="0" smtClean="0"/>
              <a:t> </a:t>
            </a:r>
            <a:r>
              <a:rPr lang="et-EE" sz="2800" dirty="0" err="1" smtClean="0"/>
              <a:t>the</a:t>
            </a:r>
            <a:r>
              <a:rPr lang="et-EE" sz="2800" dirty="0" smtClean="0"/>
              <a:t> </a:t>
            </a:r>
            <a:r>
              <a:rPr lang="et-EE" sz="2800" dirty="0" err="1" smtClean="0"/>
              <a:t>next</a:t>
            </a:r>
            <a:r>
              <a:rPr lang="et-EE" sz="2800" dirty="0" smtClean="0"/>
              <a:t> </a:t>
            </a:r>
            <a:r>
              <a:rPr lang="et-EE" sz="2800" dirty="0" err="1" smtClean="0"/>
              <a:t>year</a:t>
            </a:r>
            <a:endParaRPr lang="en-US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54225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err="1" smtClean="0"/>
              <a:t>Thank</a:t>
            </a:r>
            <a:r>
              <a:rPr lang="et-EE" dirty="0" smtClean="0"/>
              <a:t> </a:t>
            </a:r>
            <a:r>
              <a:rPr lang="et-EE" dirty="0" err="1" smtClean="0"/>
              <a:t>You</a:t>
            </a:r>
            <a:r>
              <a:rPr lang="et-EE" dirty="0" smtClean="0"/>
              <a:t>!</a:t>
            </a:r>
            <a:endParaRPr lang="et-E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68000" y="4536231"/>
            <a:ext cx="9218133" cy="1636968"/>
          </a:xfrm>
        </p:spPr>
        <p:txBody>
          <a:bodyPr/>
          <a:lstStyle/>
          <a:p>
            <a:r>
              <a:rPr lang="et-EE" dirty="0" smtClean="0"/>
              <a:t>Marko Aavik</a:t>
            </a:r>
          </a:p>
          <a:p>
            <a:r>
              <a:rPr lang="et-EE" dirty="0" smtClean="0"/>
              <a:t>Marko.Aavik@just.ee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JuM_esitlusslaidid_laiformaat-ENG</Template>
  <TotalTime>0</TotalTime>
  <Words>248</Words>
  <Application>Microsoft Office PowerPoint</Application>
  <PresentationFormat>Personnalisé</PresentationFormat>
  <Paragraphs>47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Office'i kujundus</vt:lpstr>
      <vt:lpstr>Custom Design</vt:lpstr>
      <vt:lpstr>The budget of the judiciary in Estonia</vt:lpstr>
      <vt:lpstr>Courts acitvity-based budgeting</vt:lpstr>
      <vt:lpstr>Perfomance-based budgeting</vt:lpstr>
      <vt:lpstr>Accrual-based budgeting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2017-05-22T11:00:53Z</dcterms:created>
  <dcterms:modified xsi:type="dcterms:W3CDTF">2017-12-01T13:28:58Z</dcterms:modified>
</cp:coreProperties>
</file>