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90"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3BD4F44-448D-4908-A316-9D2243205865}" type="datetimeFigureOut">
              <a:rPr lang="en-US"/>
              <a:pPr>
                <a:defRPr/>
              </a:pPr>
              <a:t>11/10/2010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88F2E18-413E-41A1-AEAC-C94ABD1B04C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C31249-F159-4C6A-96C2-AAC082391306}" type="slidenum">
              <a:rPr lang="en-GB">
                <a:cs typeface="Arial" charset="0"/>
              </a:rPr>
              <a:pPr fontAlgn="base">
                <a:spcBef>
                  <a:spcPct val="0"/>
                </a:spcBef>
                <a:spcAft>
                  <a:spcPct val="0"/>
                </a:spcAft>
              </a:pPr>
              <a:t>1</a:t>
            </a:fld>
            <a:endParaRPr lang="en-GB">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E75ED2-B069-4048-9AAF-83B6DA81D277}" type="slidenum">
              <a:rPr lang="en-GB">
                <a:cs typeface="Arial" charset="0"/>
              </a:rPr>
              <a:pPr fontAlgn="base">
                <a:spcBef>
                  <a:spcPct val="0"/>
                </a:spcBef>
                <a:spcAft>
                  <a:spcPct val="0"/>
                </a:spcAft>
              </a:pPr>
              <a:t>10</a:t>
            </a:fld>
            <a:endParaRPr lang="en-GB">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CAEAD0-C528-4670-8806-F73D04EA75B8}" type="slidenum">
              <a:rPr lang="en-GB">
                <a:cs typeface="Arial" charset="0"/>
              </a:rPr>
              <a:pPr fontAlgn="base">
                <a:spcBef>
                  <a:spcPct val="0"/>
                </a:spcBef>
                <a:spcAft>
                  <a:spcPct val="0"/>
                </a:spcAft>
              </a:pPr>
              <a:t>11</a:t>
            </a:fld>
            <a:endParaRPr lang="en-GB">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CBCDBF-2EDF-45BF-A1D3-D950B4B333D2}" type="slidenum">
              <a:rPr lang="en-GB">
                <a:cs typeface="Arial" charset="0"/>
              </a:rPr>
              <a:pPr fontAlgn="base">
                <a:spcBef>
                  <a:spcPct val="0"/>
                </a:spcBef>
                <a:spcAft>
                  <a:spcPct val="0"/>
                </a:spcAft>
              </a:pPr>
              <a:t>12</a:t>
            </a:fld>
            <a:endParaRPr lang="en-GB">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A0A3E2-4C13-45C9-A168-860C28EE6F82}" type="slidenum">
              <a:rPr lang="en-GB">
                <a:cs typeface="Arial" charset="0"/>
              </a:rPr>
              <a:pPr fontAlgn="base">
                <a:spcBef>
                  <a:spcPct val="0"/>
                </a:spcBef>
                <a:spcAft>
                  <a:spcPct val="0"/>
                </a:spcAft>
              </a:pPr>
              <a:t>2</a:t>
            </a:fld>
            <a:endParaRPr lang="en-GB">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3A4C92-DB21-453E-82DB-921C09C47910}" type="slidenum">
              <a:rPr lang="en-GB">
                <a:cs typeface="Arial" charset="0"/>
              </a:rPr>
              <a:pPr fontAlgn="base">
                <a:spcBef>
                  <a:spcPct val="0"/>
                </a:spcBef>
                <a:spcAft>
                  <a:spcPct val="0"/>
                </a:spcAft>
              </a:pPr>
              <a:t>3</a:t>
            </a:fld>
            <a:endParaRPr lang="en-GB">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017E79-D7C6-41A2-ABE4-A0E489974E23}" type="slidenum">
              <a:rPr lang="en-GB">
                <a:cs typeface="Arial" charset="0"/>
              </a:rPr>
              <a:pPr fontAlgn="base">
                <a:spcBef>
                  <a:spcPct val="0"/>
                </a:spcBef>
                <a:spcAft>
                  <a:spcPct val="0"/>
                </a:spcAft>
              </a:pPr>
              <a:t>4</a:t>
            </a:fld>
            <a:endParaRPr lang="en-GB">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A2DDFB-5074-4F40-B428-324C73FB3336}" type="slidenum">
              <a:rPr lang="en-GB">
                <a:cs typeface="Arial" charset="0"/>
              </a:rPr>
              <a:pPr fontAlgn="base">
                <a:spcBef>
                  <a:spcPct val="0"/>
                </a:spcBef>
                <a:spcAft>
                  <a:spcPct val="0"/>
                </a:spcAft>
              </a:pPr>
              <a:t>5</a:t>
            </a:fld>
            <a:endParaRPr lang="en-GB">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A view of language that embraces ambiguity, uncertainty, texture and nuances of meaning as being central to language use and not just confined to creative and aesthetic uses of language in literature and poetry </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3E2CA5-5EF3-4042-9FBC-692EEC256A4D}" type="slidenum">
              <a:rPr lang="en-GB">
                <a:cs typeface="Arial" charset="0"/>
              </a:rPr>
              <a:pPr fontAlgn="base">
                <a:spcBef>
                  <a:spcPct val="0"/>
                </a:spcBef>
                <a:spcAft>
                  <a:spcPct val="0"/>
                </a:spcAft>
              </a:pPr>
              <a:t>6</a:t>
            </a:fld>
            <a:endParaRPr lang="en-GB">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014516-5847-40A5-97EF-5F8D34A52560}" type="slidenum">
              <a:rPr lang="en-GB">
                <a:cs typeface="Arial" charset="0"/>
              </a:rPr>
              <a:pPr fontAlgn="base">
                <a:spcBef>
                  <a:spcPct val="0"/>
                </a:spcBef>
                <a:spcAft>
                  <a:spcPct val="0"/>
                </a:spcAft>
              </a:pPr>
              <a:t>7</a:t>
            </a:fld>
            <a:endParaRPr lang="en-GB">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paper </a:t>
            </a:r>
            <a:r>
              <a:rPr lang="en-US" i="1" smtClean="0"/>
              <a:t>Regional, Minority and Migration Languages</a:t>
            </a:r>
            <a:r>
              <a:rPr lang="en-US" smtClean="0"/>
              <a:t> recognizes the complexity facing policy developers when seeking to balance the need to promote national and international languages with a concern to preserve the teaching and learning of minority languages.</a:t>
            </a:r>
            <a:endParaRPr lang="en-GB"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40FA7D-9D7D-46D7-9016-B7258F7877D8}" type="slidenum">
              <a:rPr lang="en-GB">
                <a:cs typeface="Arial" charset="0"/>
              </a:rPr>
              <a:pPr fontAlgn="base">
                <a:spcBef>
                  <a:spcPct val="0"/>
                </a:spcBef>
                <a:spcAft>
                  <a:spcPct val="0"/>
                </a:spcAft>
              </a:pPr>
              <a:t>8</a:t>
            </a:fld>
            <a:endParaRPr lang="en-GB">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F897DF-4493-4A6E-98FC-8459914FBE01}" type="slidenum">
              <a:rPr lang="en-GB">
                <a:cs typeface="Arial" charset="0"/>
              </a:rPr>
              <a:pPr fontAlgn="base">
                <a:spcBef>
                  <a:spcPct val="0"/>
                </a:spcBef>
                <a:spcAft>
                  <a:spcPct val="0"/>
                </a:spcAft>
              </a:pPr>
              <a:t>9</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2A4C501C-5F9F-4943-8FCD-0B6EB1DE8CB2}" type="datetimeFigureOut">
              <a:rPr lang="en-US"/>
              <a:pPr>
                <a:defRPr/>
              </a:pPr>
              <a:t>11/10/2010</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DA302AB0-4ED8-4F43-9668-12152244A42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763A45-B010-4D93-B107-D61222B31E47}" type="datetimeFigureOut">
              <a:rPr lang="en-US"/>
              <a:pPr>
                <a:defRPr/>
              </a:pPr>
              <a:t>11/10/2010</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E9C4BED5-2471-4F1F-8B92-5466526890D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AABE45F-CFA3-48BF-8430-80C6792FE3D0}" type="datetimeFigureOut">
              <a:rPr lang="en-US"/>
              <a:pPr>
                <a:defRPr/>
              </a:pPr>
              <a:t>11/10/2010</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CF4219BA-74BE-4D6F-9E58-9E3CD43114B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274075CF-1C32-4AAB-A9E0-E6D6B3A9A2AF}" type="datetimeFigureOut">
              <a:rPr lang="en-US"/>
              <a:pPr>
                <a:defRPr/>
              </a:pPr>
              <a:t>11/10/2010</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9129DA9D-756E-40DF-86AA-4E50569BD80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07EE04A-C53D-4E29-A58C-DBDC9B7202F8}" type="datetimeFigureOut">
              <a:rPr lang="en-US"/>
              <a:pPr>
                <a:defRPr/>
              </a:pPr>
              <a:t>11/10/2010</a:t>
            </a:fld>
            <a:endParaRPr lang="en-GB"/>
          </a:p>
        </p:txBody>
      </p:sp>
      <p:sp>
        <p:nvSpPr>
          <p:cNvPr id="7" name="Footer Placeholder 4"/>
          <p:cNvSpPr>
            <a:spLocks noGrp="1"/>
          </p:cNvSpPr>
          <p:nvPr>
            <p:ph type="ftr" sz="quarter" idx="11"/>
          </p:nvPr>
        </p:nvSpPr>
        <p:spPr/>
        <p:txBody>
          <a:bodyPr/>
          <a:lstStyle>
            <a:lvl1pPr>
              <a:defRPr/>
            </a:lvl1pPr>
            <a:extLst/>
          </a:lstStyle>
          <a:p>
            <a:pPr>
              <a:defRPr/>
            </a:pP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B1299041-D5FF-4F55-893E-6D005EE0AF0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fld id="{E77B64E9-D729-454E-9A4E-941856DBC1D6}" type="datetimeFigureOut">
              <a:rPr lang="en-US"/>
              <a:pPr>
                <a:defRPr/>
              </a:pPr>
              <a:t>11/10/2010</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96B49571-51B4-4358-989C-FE4A32A1D75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81E9F69-E845-4732-970E-25B56E576F23}" type="datetimeFigureOut">
              <a:rPr lang="en-US"/>
              <a:pPr>
                <a:defRPr/>
              </a:pPr>
              <a:t>11/10/2010</a:t>
            </a:fld>
            <a:endParaRPr lang="en-GB"/>
          </a:p>
        </p:txBody>
      </p:sp>
      <p:sp>
        <p:nvSpPr>
          <p:cNvPr id="8" name="Footer Placeholder 7"/>
          <p:cNvSpPr>
            <a:spLocks noGrp="1"/>
          </p:cNvSpPr>
          <p:nvPr>
            <p:ph type="ftr" sz="quarter" idx="11"/>
          </p:nvPr>
        </p:nvSpPr>
        <p:spPr/>
        <p:txBody>
          <a:bodyPr/>
          <a:lstStyle>
            <a:lvl1pPr>
              <a:defRPr/>
            </a:lvl1pPr>
            <a:extLst/>
          </a:lstStyle>
          <a:p>
            <a:pPr>
              <a:defRPr/>
            </a:pP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F33DDADD-0D86-4F7E-AA5E-60002402C121}"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1ACA88D-71FD-4379-8636-C36AEE35EB5E}" type="datetimeFigureOut">
              <a:rPr lang="en-US"/>
              <a:pPr>
                <a:defRPr/>
              </a:pPr>
              <a:t>11/10/2010</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BDC73EEA-54D8-460E-ADD6-8E23E2F0F64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AFFCA23-5733-4C14-AEBA-E122444EE3D3}" type="datetimeFigureOut">
              <a:rPr lang="en-US"/>
              <a:pPr>
                <a:defRPr/>
              </a:pPr>
              <a:t>11/10/2010</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EBA0E2FC-3285-4BF2-89E8-80F502CA2BF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5B48472F-2DEA-4EE0-B31A-83B9DE8F415B}" type="datetimeFigureOut">
              <a:rPr lang="en-US"/>
              <a:pPr>
                <a:defRPr/>
              </a:pPr>
              <a:t>11/10/2010</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D3FC4EB7-5E0D-41C3-82CB-45646FE2D22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6FCE54E8-1DEC-4948-96DE-50C4F8B67718}" type="datetimeFigureOut">
              <a:rPr lang="en-US"/>
              <a:pPr>
                <a:defRPr/>
              </a:pPr>
              <a:t>11/10/2010</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GB"/>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E0345930-E882-45C5-B413-1DE9EAD4FC7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7E5FFA80-2FD8-4A7D-B743-2CA8CFAFDDE4}" type="datetimeFigureOut">
              <a:rPr lang="en-US"/>
              <a:pPr>
                <a:defRPr/>
              </a:pPr>
              <a:t>11/10/2010</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18FEC49D-7099-4D5C-9CF9-74D819D0F4D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68" r:id="rId7"/>
    <p:sldLayoutId id="2147483675" r:id="rId8"/>
    <p:sldLayoutId id="2147483676" r:id="rId9"/>
    <p:sldLayoutId id="2147483667" r:id="rId10"/>
    <p:sldLayoutId id="2147483666"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oe.int/T/DG4/Linguistic/Default_en.as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424936" cy="3096344"/>
          </a:xfrm>
        </p:spPr>
        <p:txBody>
          <a:bodyPr/>
          <a:lstStyle/>
          <a:p>
            <a:pPr fontAlgn="auto">
              <a:spcAft>
                <a:spcPts val="0"/>
              </a:spcAft>
              <a:defRPr/>
            </a:pPr>
            <a:r>
              <a:rPr lang="en-GB" dirty="0"/>
              <a:t>The Aims </a:t>
            </a:r>
            <a:r>
              <a:rPr lang="en-GB" dirty="0" smtClean="0"/>
              <a:t/>
            </a:r>
            <a:br>
              <a:rPr lang="en-GB" dirty="0" smtClean="0"/>
            </a:br>
            <a:r>
              <a:rPr lang="en-GB" dirty="0" smtClean="0"/>
              <a:t>of </a:t>
            </a:r>
            <a:br>
              <a:rPr lang="en-GB" dirty="0" smtClean="0"/>
            </a:br>
            <a:r>
              <a:rPr lang="en-GB" dirty="0" smtClean="0"/>
              <a:t>Language Teaching </a:t>
            </a:r>
            <a:br>
              <a:rPr lang="en-GB" dirty="0" smtClean="0"/>
            </a:br>
            <a:r>
              <a:rPr lang="en-GB" dirty="0" smtClean="0"/>
              <a:t>and Learning</a:t>
            </a:r>
            <a:endParaRPr lang="en-GB" dirty="0"/>
          </a:p>
        </p:txBody>
      </p:sp>
      <p:sp>
        <p:nvSpPr>
          <p:cNvPr id="14338" name="Subtitle 2"/>
          <p:cNvSpPr>
            <a:spLocks noGrp="1"/>
          </p:cNvSpPr>
          <p:nvPr>
            <p:ph type="subTitle" idx="1"/>
          </p:nvPr>
        </p:nvSpPr>
        <p:spPr>
          <a:xfrm>
            <a:off x="685800" y="3611563"/>
            <a:ext cx="7772400" cy="1200150"/>
          </a:xfrm>
        </p:spPr>
        <p:txBody>
          <a:bodyPr/>
          <a:lstStyle/>
          <a:p>
            <a:pPr marR="0"/>
            <a:r>
              <a:rPr lang="en-GB" smtClean="0"/>
              <a:t>Mike Fleming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a:xfrm>
            <a:off x="457200" y="2060575"/>
            <a:ext cx="8229600" cy="3946525"/>
          </a:xfrm>
        </p:spPr>
        <p:txBody>
          <a:bodyPr/>
          <a:lstStyle/>
          <a:p>
            <a:r>
              <a:rPr lang="en-GB" smtClean="0"/>
              <a:t>discrete approach to describing aims</a:t>
            </a:r>
          </a:p>
          <a:p>
            <a:r>
              <a:rPr lang="en-GB" smtClean="0"/>
              <a:t>Language as Subject embraces personal growth </a:t>
            </a:r>
          </a:p>
          <a:p>
            <a:r>
              <a:rPr lang="en-GB" smtClean="0"/>
              <a:t>aims of foreign language learning conceived fairly straightforwardly</a:t>
            </a:r>
          </a:p>
          <a:p>
            <a:r>
              <a:rPr lang="en-GB" smtClean="0"/>
              <a:t>subject curriculum has responsibility for developing subject specific knowledge with language just seen as a tool </a:t>
            </a:r>
          </a:p>
        </p:txBody>
      </p:sp>
      <p:sp>
        <p:nvSpPr>
          <p:cNvPr id="2" name="Title 1"/>
          <p:cNvSpPr>
            <a:spLocks noGrp="1"/>
          </p:cNvSpPr>
          <p:nvPr>
            <p:ph type="title"/>
          </p:nvPr>
        </p:nvSpPr>
        <p:spPr/>
        <p:txBody>
          <a:bodyPr/>
          <a:lstStyle/>
          <a:p>
            <a:pPr fontAlgn="auto">
              <a:spcAft>
                <a:spcPts val="0"/>
              </a:spcAft>
              <a:defRPr/>
            </a:pPr>
            <a:r>
              <a:rPr lang="en-GB" dirty="0" smtClean="0"/>
              <a:t>Summary of traditional view</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fontAlgn="auto">
              <a:spcAft>
                <a:spcPts val="0"/>
              </a:spcAft>
              <a:defRPr/>
            </a:pPr>
            <a:r>
              <a:rPr lang="en-GB" dirty="0" smtClean="0"/>
              <a:t>Summary of integrated view</a:t>
            </a:r>
            <a:endParaRPr lang="en-GB" dirty="0"/>
          </a:p>
        </p:txBody>
      </p:sp>
      <p:sp>
        <p:nvSpPr>
          <p:cNvPr id="4" name="Down Arrow 3"/>
          <p:cNvSpPr/>
          <p:nvPr/>
        </p:nvSpPr>
        <p:spPr>
          <a:xfrm>
            <a:off x="2268538" y="908050"/>
            <a:ext cx="5000625" cy="59499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4819" name="TextBox 4"/>
          <p:cNvSpPr txBox="1">
            <a:spLocks noChangeArrowheads="1"/>
          </p:cNvSpPr>
          <p:nvPr/>
        </p:nvSpPr>
        <p:spPr bwMode="auto">
          <a:xfrm>
            <a:off x="3563938" y="1052513"/>
            <a:ext cx="2520950" cy="5078412"/>
          </a:xfrm>
          <a:prstGeom prst="rect">
            <a:avLst/>
          </a:prstGeom>
          <a:noFill/>
          <a:ln w="9525">
            <a:noFill/>
            <a:miter lim="800000"/>
            <a:headEnd/>
            <a:tailEnd/>
          </a:ln>
        </p:spPr>
        <p:txBody>
          <a:bodyPr>
            <a:spAutoFit/>
          </a:bodyPr>
          <a:lstStyle/>
          <a:p>
            <a:pPr algn="ctr"/>
            <a:r>
              <a:rPr lang="en-GB">
                <a:latin typeface="Lucida Sans Unicode" pitchFamily="34" charset="0"/>
              </a:rPr>
              <a:t>recognises the overarching aims of plurilingualism and interculturalism as relevant to all aspects of the curriculum</a:t>
            </a:r>
          </a:p>
          <a:p>
            <a:pPr algn="ctr"/>
            <a:endParaRPr lang="en-GB">
              <a:latin typeface="Lucida Sans Unicode" pitchFamily="34" charset="0"/>
            </a:endParaRPr>
          </a:p>
          <a:p>
            <a:pPr algn="ctr"/>
            <a:r>
              <a:rPr lang="en-GB">
                <a:latin typeface="Lucida Sans Unicode" pitchFamily="34" charset="0"/>
              </a:rPr>
              <a:t>and</a:t>
            </a:r>
          </a:p>
          <a:p>
            <a:pPr algn="ctr"/>
            <a:endParaRPr lang="en-GB">
              <a:latin typeface="Lucida Sans Unicode" pitchFamily="34" charset="0"/>
            </a:endParaRPr>
          </a:p>
          <a:p>
            <a:pPr algn="ctr"/>
            <a:r>
              <a:rPr lang="en-GB">
                <a:latin typeface="Lucida Sans Unicode" pitchFamily="34" charset="0"/>
              </a:rPr>
              <a:t>associated with education for active, responsible, participatory citizenship, democratic participation and personal growth.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57200" y="1916113"/>
            <a:ext cx="8229600" cy="4090987"/>
          </a:xfrm>
        </p:spPr>
        <p:txBody>
          <a:bodyPr/>
          <a:lstStyle/>
          <a:p>
            <a:r>
              <a:rPr lang="en-GB" smtClean="0"/>
              <a:t>Importance of dialogue and mutual understanding</a:t>
            </a:r>
          </a:p>
          <a:p>
            <a:r>
              <a:rPr lang="en-GB" smtClean="0"/>
              <a:t>Development of whole school policy on language</a:t>
            </a:r>
          </a:p>
          <a:p>
            <a:r>
              <a:rPr lang="en-GB" smtClean="0"/>
              <a:t>Examination of the shared goals of language learning and the particular responsibilities of aspects of the curriculum</a:t>
            </a:r>
          </a:p>
        </p:txBody>
      </p:sp>
      <p:sp>
        <p:nvSpPr>
          <p:cNvPr id="2" name="Title 1"/>
          <p:cNvSpPr>
            <a:spLocks noGrp="1"/>
          </p:cNvSpPr>
          <p:nvPr>
            <p:ph type="title"/>
          </p:nvPr>
        </p:nvSpPr>
        <p:spPr/>
        <p:txBody>
          <a:bodyPr/>
          <a:lstStyle/>
          <a:p>
            <a:pPr fontAlgn="auto">
              <a:spcAft>
                <a:spcPts val="0"/>
              </a:spcAft>
              <a:defRPr/>
            </a:pPr>
            <a:r>
              <a:rPr lang="en-GB" dirty="0" smtClean="0"/>
              <a:t>Practical Implications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wn Arrow 6"/>
          <p:cNvSpPr/>
          <p:nvPr/>
        </p:nvSpPr>
        <p:spPr>
          <a:xfrm>
            <a:off x="2700338" y="3644900"/>
            <a:ext cx="3643312" cy="2786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Left Arrow 11"/>
          <p:cNvSpPr/>
          <p:nvPr/>
        </p:nvSpPr>
        <p:spPr>
          <a:xfrm rot="16200000">
            <a:off x="3403600" y="1811338"/>
            <a:ext cx="2271713" cy="9350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87" name="TextBox 12"/>
          <p:cNvSpPr txBox="1">
            <a:spLocks noChangeArrowheads="1"/>
          </p:cNvSpPr>
          <p:nvPr/>
        </p:nvSpPr>
        <p:spPr bwMode="auto">
          <a:xfrm>
            <a:off x="3643313" y="285750"/>
            <a:ext cx="1785937" cy="584200"/>
          </a:xfrm>
          <a:prstGeom prst="rect">
            <a:avLst/>
          </a:prstGeom>
          <a:noFill/>
          <a:ln w="9525">
            <a:noFill/>
            <a:miter lim="800000"/>
            <a:headEnd/>
            <a:tailEnd/>
          </a:ln>
        </p:spPr>
        <p:txBody>
          <a:bodyPr>
            <a:spAutoFit/>
          </a:bodyPr>
          <a:lstStyle/>
          <a:p>
            <a:pPr algn="ctr"/>
            <a:r>
              <a:rPr lang="en-GB" sz="3200">
                <a:latin typeface="Lucida Sans Unicode" pitchFamily="34" charset="0"/>
              </a:rPr>
              <a:t>AIMS</a:t>
            </a:r>
          </a:p>
        </p:txBody>
      </p:sp>
      <p:sp>
        <p:nvSpPr>
          <p:cNvPr id="8" name="Left Arrow 7"/>
          <p:cNvSpPr/>
          <p:nvPr/>
        </p:nvSpPr>
        <p:spPr>
          <a:xfrm rot="18333174">
            <a:off x="1758950" y="1582738"/>
            <a:ext cx="2271713" cy="9350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Left Arrow 8"/>
          <p:cNvSpPr/>
          <p:nvPr/>
        </p:nvSpPr>
        <p:spPr>
          <a:xfrm rot="14426528">
            <a:off x="5100638" y="1597025"/>
            <a:ext cx="2271712" cy="935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Grp="1" noChangeAspect="1" noChangeArrowheads="1"/>
          </p:cNvPicPr>
          <p:nvPr>
            <p:ph sz="half" idx="1"/>
          </p:nvPr>
        </p:nvPicPr>
        <p:blipFill>
          <a:blip r:embed="rId3"/>
          <a:srcRect/>
          <a:stretch>
            <a:fillRect/>
          </a:stretch>
        </p:blipFill>
        <p:spPr>
          <a:xfrm>
            <a:off x="395288" y="2060575"/>
            <a:ext cx="4505325" cy="3857625"/>
          </a:xfrm>
        </p:spPr>
      </p:pic>
      <p:pic>
        <p:nvPicPr>
          <p:cNvPr id="18434" name="Picture 4"/>
          <p:cNvPicPr>
            <a:picLocks noGrp="1" noChangeAspect="1" noChangeArrowheads="1"/>
          </p:cNvPicPr>
          <p:nvPr>
            <p:ph sz="half" idx="2"/>
          </p:nvPr>
        </p:nvPicPr>
        <p:blipFill>
          <a:blip r:embed="rId4"/>
          <a:srcRect/>
          <a:stretch>
            <a:fillRect/>
          </a:stretch>
        </p:blipFill>
        <p:spPr>
          <a:xfrm>
            <a:off x="5148263" y="3357563"/>
            <a:ext cx="3749675" cy="3048000"/>
          </a:xfrm>
        </p:spPr>
      </p:pic>
      <p:sp>
        <p:nvSpPr>
          <p:cNvPr id="7" name="Title 6"/>
          <p:cNvSpPr>
            <a:spLocks noGrp="1"/>
          </p:cNvSpPr>
          <p:nvPr>
            <p:ph type="title"/>
          </p:nvPr>
        </p:nvSpPr>
        <p:spPr>
          <a:xfrm>
            <a:off x="2699792" y="274638"/>
            <a:ext cx="6264696" cy="1714202"/>
          </a:xfrm>
        </p:spPr>
        <p:txBody>
          <a:bodyPr>
            <a:normAutofit fontScale="90000"/>
          </a:bodyPr>
          <a:lstStyle/>
          <a:p>
            <a:pPr algn="r" fontAlgn="auto">
              <a:spcAft>
                <a:spcPts val="0"/>
              </a:spcAft>
              <a:defRPr/>
            </a:pPr>
            <a:r>
              <a:rPr lang="en-GB" dirty="0" smtClean="0"/>
              <a:t>‘Traditional’ view of </a:t>
            </a:r>
            <a:br>
              <a:rPr lang="en-GB" dirty="0" smtClean="0"/>
            </a:br>
            <a:r>
              <a:rPr lang="en-GB" dirty="0" smtClean="0"/>
              <a:t>Language as Subject and </a:t>
            </a:r>
            <a:br>
              <a:rPr lang="en-GB" dirty="0" smtClean="0"/>
            </a:br>
            <a:r>
              <a:rPr lang="en-GB" dirty="0" smtClean="0"/>
              <a:t>foreign language teaching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GB" smtClean="0"/>
          </a:p>
          <a:p>
            <a:endParaRPr lang="en-GB" smtClean="0"/>
          </a:p>
          <a:p>
            <a:r>
              <a:rPr lang="en-GB" smtClean="0"/>
              <a:t>Language as Subject not always first language</a:t>
            </a:r>
          </a:p>
          <a:p>
            <a:r>
              <a:rPr lang="en-GB" smtClean="0"/>
              <a:t>Reductive view of foreign language teaching</a:t>
            </a:r>
          </a:p>
          <a:p>
            <a:r>
              <a:rPr lang="en-GB" smtClean="0"/>
              <a:t>‘First language’ not homogeneous concept</a:t>
            </a:r>
          </a:p>
          <a:p>
            <a:r>
              <a:rPr lang="en-GB" smtClean="0"/>
              <a:t>Acquisition of first language not entirely natural</a:t>
            </a:r>
          </a:p>
          <a:p>
            <a:r>
              <a:rPr lang="en-GB" smtClean="0"/>
              <a:t>Limited conception of language and meaning</a:t>
            </a:r>
          </a:p>
        </p:txBody>
      </p:sp>
      <p:sp>
        <p:nvSpPr>
          <p:cNvPr id="2" name="Title 1"/>
          <p:cNvSpPr>
            <a:spLocks noGrp="1"/>
          </p:cNvSpPr>
          <p:nvPr>
            <p:ph type="title"/>
          </p:nvPr>
        </p:nvSpPr>
        <p:spPr/>
        <p:txBody>
          <a:bodyPr/>
          <a:lstStyle/>
          <a:p>
            <a:pPr fontAlgn="auto">
              <a:spcAft>
                <a:spcPts val="0"/>
              </a:spcAft>
              <a:defRPr/>
            </a:pPr>
            <a:r>
              <a:rPr lang="en-GB" dirty="0" smtClean="0"/>
              <a:t>Flaws in traditional view</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p:txBody>
          <a:bodyPr/>
          <a:lstStyle/>
          <a:p>
            <a:r>
              <a:rPr lang="en-GB" smtClean="0"/>
              <a:t>Picture theory of language</a:t>
            </a:r>
          </a:p>
          <a:p>
            <a:endParaRPr lang="en-GB" smtClean="0"/>
          </a:p>
          <a:p>
            <a:endParaRPr lang="en-GB" smtClean="0"/>
          </a:p>
          <a:p>
            <a:endParaRPr lang="en-GB" smtClean="0"/>
          </a:p>
          <a:p>
            <a:r>
              <a:rPr lang="en-GB" smtClean="0"/>
              <a:t>Meaning: a function of use  in social contexts</a:t>
            </a:r>
          </a:p>
        </p:txBody>
      </p:sp>
      <p:pic>
        <p:nvPicPr>
          <p:cNvPr id="22530" name="Picture 2" descr="C:\Documents and Settings\Michael\My Documents\Arts Module\Pictures\W4.jpg"/>
          <p:cNvPicPr>
            <a:picLocks noChangeAspect="1" noChangeArrowheads="1"/>
          </p:cNvPicPr>
          <p:nvPr/>
        </p:nvPicPr>
        <p:blipFill>
          <a:blip r:embed="rId3"/>
          <a:srcRect/>
          <a:stretch>
            <a:fillRect/>
          </a:stretch>
        </p:blipFill>
        <p:spPr bwMode="auto">
          <a:xfrm>
            <a:off x="5940425" y="765175"/>
            <a:ext cx="2500313" cy="1887538"/>
          </a:xfrm>
          <a:prstGeom prst="rect">
            <a:avLst/>
          </a:prstGeom>
          <a:noFill/>
          <a:ln w="9525">
            <a:noFill/>
            <a:miter lim="800000"/>
            <a:headEnd/>
            <a:tailEnd/>
          </a:ln>
        </p:spPr>
      </p:pic>
      <p:pic>
        <p:nvPicPr>
          <p:cNvPr id="22531" name="Picture 3"/>
          <p:cNvPicPr>
            <a:picLocks noChangeAspect="1" noChangeArrowheads="1"/>
          </p:cNvPicPr>
          <p:nvPr/>
        </p:nvPicPr>
        <p:blipFill>
          <a:blip r:embed="rId4"/>
          <a:srcRect/>
          <a:stretch>
            <a:fillRect/>
          </a:stretch>
        </p:blipFill>
        <p:spPr bwMode="auto">
          <a:xfrm>
            <a:off x="6000750" y="4643438"/>
            <a:ext cx="2362200" cy="1933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3728" y="5013176"/>
            <a:ext cx="6264696" cy="1063019"/>
          </a:xfrm>
        </p:spPr>
        <p:txBody>
          <a:bodyPr>
            <a:prstTxWarp prst="textCascadeDown">
              <a:avLst/>
            </a:prstTxWarp>
            <a:noAutofit/>
          </a:bodyPr>
          <a:lstStyle/>
          <a:p>
            <a:pPr marL="365760" indent="-256032" fontAlgn="auto">
              <a:spcAft>
                <a:spcPts val="0"/>
              </a:spcAft>
              <a:buFont typeface="Wingdings 3"/>
              <a:buNone/>
              <a:defRPr/>
            </a:pPr>
            <a:r>
              <a:rPr lang="en-GB" sz="4400" dirty="0" smtClean="0"/>
              <a:t>	nuances of meaning </a:t>
            </a:r>
          </a:p>
        </p:txBody>
      </p:sp>
      <p:sp>
        <p:nvSpPr>
          <p:cNvPr id="4" name="TextBox 3"/>
          <p:cNvSpPr txBox="1"/>
          <p:nvPr/>
        </p:nvSpPr>
        <p:spPr>
          <a:xfrm rot="20137059">
            <a:off x="779529" y="1426658"/>
            <a:ext cx="3024336" cy="769441"/>
          </a:xfrm>
          <a:prstGeom prst="rect">
            <a:avLst/>
          </a:prstGeom>
          <a:noFill/>
        </p:spPr>
        <p:txBody>
          <a:bodyPr>
            <a:prstTxWarp prst="textWave1">
              <a:avLst/>
            </a:prstTxWarp>
            <a:spAutoFit/>
          </a:bodyPr>
          <a:lstStyle/>
          <a:p>
            <a:pPr fontAlgn="auto">
              <a:spcBef>
                <a:spcPts val="0"/>
              </a:spcBef>
              <a:spcAft>
                <a:spcPts val="0"/>
              </a:spcAft>
              <a:defRPr/>
            </a:pPr>
            <a:r>
              <a:rPr lang="en-GB" sz="4400" dirty="0">
                <a:latin typeface="+mn-lt"/>
                <a:cs typeface="+mn-cs"/>
              </a:rPr>
              <a:t>ambiguity</a:t>
            </a:r>
            <a:endParaRPr lang="en-GB" sz="4400" dirty="0">
              <a:latin typeface="+mn-lt"/>
              <a:cs typeface="+mn-cs"/>
            </a:endParaRPr>
          </a:p>
        </p:txBody>
      </p:sp>
      <p:sp>
        <p:nvSpPr>
          <p:cNvPr id="5" name="TextBox 4"/>
          <p:cNvSpPr txBox="1"/>
          <p:nvPr/>
        </p:nvSpPr>
        <p:spPr>
          <a:xfrm>
            <a:off x="2915816" y="3284984"/>
            <a:ext cx="3672408" cy="769441"/>
          </a:xfrm>
          <a:prstGeom prst="rect">
            <a:avLst/>
          </a:prstGeom>
          <a:noFill/>
        </p:spPr>
        <p:txBody>
          <a:bodyPr>
            <a:prstTxWarp prst="textWave4">
              <a:avLst/>
            </a:prstTxWarp>
            <a:spAutoFit/>
          </a:bodyPr>
          <a:lstStyle/>
          <a:p>
            <a:pPr fontAlgn="auto">
              <a:spcBef>
                <a:spcPts val="0"/>
              </a:spcBef>
              <a:spcAft>
                <a:spcPts val="0"/>
              </a:spcAft>
              <a:defRPr/>
            </a:pPr>
            <a:r>
              <a:rPr lang="en-GB" sz="4400" dirty="0">
                <a:latin typeface="+mn-lt"/>
                <a:cs typeface="+mn-cs"/>
              </a:rPr>
              <a:t>uncertainty</a:t>
            </a:r>
            <a:endParaRPr lang="en-GB" sz="4400" dirty="0">
              <a:latin typeface="+mn-lt"/>
              <a:cs typeface="+mn-cs"/>
            </a:endParaRPr>
          </a:p>
        </p:txBody>
      </p:sp>
      <p:sp>
        <p:nvSpPr>
          <p:cNvPr id="6" name="TextBox 5"/>
          <p:cNvSpPr txBox="1"/>
          <p:nvPr/>
        </p:nvSpPr>
        <p:spPr>
          <a:xfrm rot="623690">
            <a:off x="5267624" y="1934853"/>
            <a:ext cx="2664296" cy="769441"/>
          </a:xfrm>
          <a:prstGeom prst="rect">
            <a:avLst/>
          </a:prstGeom>
          <a:noFill/>
        </p:spPr>
        <p:txBody>
          <a:bodyPr>
            <a:prstTxWarp prst="textCanDown">
              <a:avLst/>
            </a:prstTxWarp>
            <a:spAutoFit/>
          </a:bodyPr>
          <a:lstStyle/>
          <a:p>
            <a:pPr fontAlgn="auto">
              <a:spcBef>
                <a:spcPts val="0"/>
              </a:spcBef>
              <a:spcAft>
                <a:spcPts val="0"/>
              </a:spcAft>
              <a:defRPr/>
            </a:pPr>
            <a:r>
              <a:rPr lang="en-GB" sz="4400" dirty="0">
                <a:latin typeface="+mn-lt"/>
                <a:cs typeface="+mn-cs"/>
              </a:rPr>
              <a:t>texture</a:t>
            </a:r>
            <a:endParaRPr lang="en-GB" sz="44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3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p:txBody>
          <a:bodyPr/>
          <a:lstStyle/>
          <a:p>
            <a:r>
              <a:rPr lang="en-GB" smtClean="0"/>
              <a:t>Importance of first language or ‘mother tongue’</a:t>
            </a:r>
          </a:p>
          <a:p>
            <a:r>
              <a:rPr lang="en-GB" smtClean="0"/>
              <a:t>Language is not just a disembodied tool</a:t>
            </a:r>
          </a:p>
        </p:txBody>
      </p:sp>
      <p:sp>
        <p:nvSpPr>
          <p:cNvPr id="2" name="Title 1"/>
          <p:cNvSpPr>
            <a:spLocks noGrp="1"/>
          </p:cNvSpPr>
          <p:nvPr>
            <p:ph type="title"/>
          </p:nvPr>
        </p:nvSpPr>
        <p:spPr/>
        <p:txBody>
          <a:bodyPr/>
          <a:lstStyle/>
          <a:p>
            <a:pPr fontAlgn="auto">
              <a:spcAft>
                <a:spcPts val="0"/>
              </a:spcAft>
              <a:defRPr/>
            </a:pPr>
            <a:r>
              <a:rPr lang="en-GB" dirty="0" smtClean="0"/>
              <a:t>However…</a:t>
            </a:r>
            <a:endParaRPr lang="en-GB" dirty="0"/>
          </a:p>
        </p:txBody>
      </p:sp>
      <p:pic>
        <p:nvPicPr>
          <p:cNvPr id="26627" name="Picture 4"/>
          <p:cNvPicPr>
            <a:picLocks noChangeAspect="1" noChangeArrowheads="1"/>
          </p:cNvPicPr>
          <p:nvPr/>
        </p:nvPicPr>
        <p:blipFill>
          <a:blip r:embed="rId3"/>
          <a:srcRect/>
          <a:stretch>
            <a:fillRect/>
          </a:stretch>
        </p:blipFill>
        <p:spPr bwMode="auto">
          <a:xfrm>
            <a:off x="3571875" y="3286125"/>
            <a:ext cx="3000375" cy="3157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457200" y="714375"/>
            <a:ext cx="8229600" cy="5411788"/>
          </a:xfrm>
        </p:spPr>
        <p:txBody>
          <a:bodyPr/>
          <a:lstStyle/>
          <a:p>
            <a:pPr>
              <a:buFont typeface="Wingdings 3" pitchFamily="18" charset="2"/>
              <a:buNone/>
            </a:pPr>
            <a:r>
              <a:rPr lang="en-US" smtClean="0"/>
              <a:t>    </a:t>
            </a:r>
          </a:p>
          <a:p>
            <a:pPr>
              <a:buFont typeface="Wingdings 3" pitchFamily="18" charset="2"/>
              <a:buNone/>
            </a:pPr>
            <a:endParaRPr lang="en-US" smtClean="0"/>
          </a:p>
          <a:p>
            <a:pPr>
              <a:buFont typeface="Wingdings 3" pitchFamily="18" charset="2"/>
              <a:buNone/>
            </a:pPr>
            <a:r>
              <a:rPr lang="en-US" smtClean="0"/>
              <a:t>Balancing the need to promote national and international languages while preserving the teaching and learning of minority languages.</a:t>
            </a:r>
          </a:p>
          <a:p>
            <a:pPr>
              <a:buFont typeface="Wingdings 3" pitchFamily="18" charset="2"/>
              <a:buNone/>
            </a:pPr>
            <a:endParaRPr lang="en-US" smtClean="0"/>
          </a:p>
          <a:p>
            <a:r>
              <a:rPr lang="en-GB" i="1" baseline="30000" smtClean="0"/>
              <a:t>Regional, Minority and Migration Languages</a:t>
            </a:r>
            <a:r>
              <a:rPr lang="en-GB" baseline="30000" smtClean="0"/>
              <a:t> </a:t>
            </a:r>
            <a:r>
              <a:rPr lang="en-GB" u="sng" baseline="30000" smtClean="0">
                <a:hlinkClick r:id="rId3"/>
              </a:rPr>
              <a:t>http://www.coe.int/T/DG4/Linguistic/Default_en.asp</a:t>
            </a:r>
            <a:endParaRPr lang="en-GB" baseline="30000" smtClean="0"/>
          </a:p>
          <a:p>
            <a:pPr>
              <a:buFont typeface="Wingdings 3" pitchFamily="18" charset="2"/>
              <a:buNone/>
            </a:pPr>
            <a:endParaRPr lang="en-GB" smtClean="0"/>
          </a:p>
          <a:p>
            <a:pPr>
              <a:buFont typeface="Wingdings 3" pitchFamily="18" charset="2"/>
              <a:buNone/>
            </a:pPr>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a:xfrm>
            <a:off x="457200" y="1844675"/>
            <a:ext cx="8229600" cy="3455988"/>
          </a:xfrm>
        </p:spPr>
        <p:txBody>
          <a:bodyPr/>
          <a:lstStyle/>
          <a:p>
            <a:r>
              <a:rPr lang="en-GB" smtClean="0"/>
              <a:t>Traditional view sees Language as Subject as a service provider to other subjects </a:t>
            </a:r>
          </a:p>
          <a:p>
            <a:r>
              <a:rPr lang="en-GB" smtClean="0"/>
              <a:t>Not entirely wrong but not the whole story</a:t>
            </a:r>
          </a:p>
          <a:p>
            <a:r>
              <a:rPr lang="en-GB" smtClean="0"/>
              <a:t>Language cannot just be summoned to do a specific job without recognition of the importance of context and use </a:t>
            </a:r>
          </a:p>
        </p:txBody>
      </p:sp>
      <p:sp>
        <p:nvSpPr>
          <p:cNvPr id="2" name="Title 1"/>
          <p:cNvSpPr>
            <a:spLocks noGrp="1"/>
          </p:cNvSpPr>
          <p:nvPr>
            <p:ph type="title"/>
          </p:nvPr>
        </p:nvSpPr>
        <p:spPr/>
        <p:txBody>
          <a:bodyPr/>
          <a:lstStyle/>
          <a:p>
            <a:pPr fontAlgn="auto">
              <a:spcAft>
                <a:spcPts val="0"/>
              </a:spcAft>
              <a:defRPr/>
            </a:pPr>
            <a:r>
              <a:rPr lang="en-GB" dirty="0" smtClean="0"/>
              <a:t>Language in Other Subjects</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202</TotalTime>
  <Words>303</Words>
  <Application>Microsoft Office PowerPoint</Application>
  <PresentationFormat>On-screen Show (4:3)</PresentationFormat>
  <Paragraphs>50</Paragraphs>
  <Slides>12</Slides>
  <Notes>12</Notes>
  <HiddenSlides>0</HiddenSlides>
  <MMClips>0</MMClips>
  <ScaleCrop>false</ScaleCrop>
  <HeadingPairs>
    <vt:vector size="6" baseType="variant">
      <vt:variant>
        <vt:lpstr>Fonts Used</vt:lpstr>
      </vt:variant>
      <vt:variant>
        <vt:i4>6</vt:i4>
      </vt:variant>
      <vt:variant>
        <vt:lpstr>Design Template</vt:lpstr>
      </vt:variant>
      <vt:variant>
        <vt:i4>6</vt:i4>
      </vt:variant>
      <vt:variant>
        <vt:lpstr>Slide Titles</vt:lpstr>
      </vt:variant>
      <vt:variant>
        <vt:i4>12</vt:i4>
      </vt:variant>
    </vt:vector>
  </HeadingPairs>
  <TitlesOfParts>
    <vt:vector size="24" baseType="lpstr">
      <vt:lpstr>Lucida Sans Unicode</vt:lpstr>
      <vt:lpstr>Arial</vt:lpstr>
      <vt:lpstr>Wingdings 3</vt:lpstr>
      <vt:lpstr>Verdana</vt:lpstr>
      <vt:lpstr>Wingdings 2</vt:lpstr>
      <vt:lpstr>Calibri</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Aims of Language Teaching and Learning</dc:title>
  <dc:creator>Windows User</dc:creator>
  <cp:lastModifiedBy>colin</cp:lastModifiedBy>
  <cp:revision>24</cp:revision>
  <dcterms:created xsi:type="dcterms:W3CDTF">2010-10-26T18:32:45Z</dcterms:created>
  <dcterms:modified xsi:type="dcterms:W3CDTF">2010-11-10T15:00:03Z</dcterms:modified>
</cp:coreProperties>
</file>