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73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58" r:id="rId13"/>
    <p:sldId id="272" r:id="rId14"/>
    <p:sldId id="271" r:id="rId15"/>
    <p:sldId id="259" r:id="rId16"/>
    <p:sldId id="260" r:id="rId17"/>
    <p:sldId id="269" r:id="rId18"/>
    <p:sldId id="270" r:id="rId1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D1FCD8-52C3-24F7-CDEF-36E3F056A6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FE87D72-017A-3983-F6FC-44C02D86CA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EB4A28-487C-7A2B-65A4-A63FEC76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EADC25-8B37-B179-0D5F-ADAA102D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92297ED-559F-FEA3-EB58-B1690C9DE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344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FC5BF9-9A24-6161-6580-384EA1AE0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6F51F2A-8C8D-0069-4A40-495F4E3A50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6D33F28-FAD3-8C91-7E4E-DDBFB9776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98126D9-803E-79DD-651E-9501B2BB0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4A936A9-DB04-727F-42E1-7612E0130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5718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EC36227-669B-C970-E006-692CB340F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B3FF7FD3-6FB1-680C-3C8F-080458CC89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8E9013-0B78-AA88-DDB5-713E298ED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B0EC96-91DB-FC36-A564-8AC12C748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ABE950-69DF-CC30-41DC-56AE57D74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362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FCC6854-77BE-B912-181C-CA9FB26902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1B6F142-4E05-36AA-04AD-BDEDA5BC64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93A2A2-E180-266A-7C60-70235AEE5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9DE0959-987A-6449-2F53-8C90A9C9C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AA10F4E-80F9-15F7-AEF6-4124A2D9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9478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B10066-B381-D9BF-1A04-47661DD21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1AA35B5-71FE-C9FB-BFFC-1B03FC32A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6E52C81-D7F3-24F7-EE7F-C31B193FE5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D9C4115-FCBA-1AC9-7A7E-6E0833A0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3DE0B1-EA81-547E-AEC4-0E7E4EB2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5253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3CCA41-752C-A2A8-6F2A-1CCF7FA1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5FA9CE1-B98B-63DB-5C49-3211F9B30F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C999063-84DA-E93F-833D-33302BFFF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599B8EC-2BF2-4B52-CF76-A77FE2F9F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D19307B-B20B-311E-891E-8C8842D1C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8A9942B-5902-6F02-CD0E-0D4E8B25D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795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D2507B-056D-289D-9E0C-E6B6DBF89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0DE7337-DBF1-13C2-EEFE-544F5D766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8BD670C-11C4-5F4C-FDE3-701BB3339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8F0A61E-9278-2FE6-ED78-8361B5E055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417A2BF-CCBC-38B9-5A4F-DCDC588956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B2B2E37-7442-B9D5-12E8-3E0D762BF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EC2FF7-0C19-7842-5D6F-0CB26DB76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0DF16CCB-1894-6408-F15B-84AEE3A1A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385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987844-B845-F0BF-E631-150760A0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EF2BB4F-5990-6D0D-3A11-BCF97AEBE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C6561FB-FDD7-535D-D7C2-CB955AD03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C0FBDF5-2027-7938-BF5D-AC63366EA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58142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D8E93C8-3E4E-9E1E-94C7-D18468351D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59E7249-E813-2DB6-89D9-25FFA7FF7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E68FEF0-61D1-EE81-AC05-B5D9C1E5FA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895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8906BD-DCC8-B607-1FA5-CA37465360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E2FF660-496E-C0A0-850B-52DDD19E97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BC145DB-1C01-88A1-2A2F-897CA7591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CCA20FE-5F08-5DBA-DB3B-34EE066101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BB8CC12-2D8F-3E5D-94C1-EE1C07815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ED69360-82F2-CE67-4783-EE981F926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738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92B6CD-737D-A7A4-A3B9-ED62AA6EC0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B8EABCF-49BF-996E-268F-0945E3EBD4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993B385-CAE4-94B4-9263-92D1EC9A8B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E396817-9730-1A8E-DF52-0F24EEEA1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4C420F4-3E52-6A72-5C41-42FFAD11E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DFCB39E-9F15-137C-65AF-D2135F5DB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8427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0A78F82-FE82-4FBD-E9DE-B35126EB7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CE18FD3-2954-5A62-9AD6-1CF9E38B1E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BE2E4C2-5A11-4040-D409-CDDFFABF0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E4800B-3891-48D3-9616-DBE24B3A3ED6}" type="datetimeFigureOut">
              <a:rPr lang="es-ES" smtClean="0"/>
              <a:t>23/02/2023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22E51-BD41-3792-A957-70301AF47F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84FF67-9E7E-5C8A-0A3F-A070F3DDEA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F3A89-526F-4394-B5D0-57F42872A57B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7899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8F68BD5-0587-97CD-9095-3C66B7999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2" y="0"/>
            <a:ext cx="104503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08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5CFF34DF-F96A-791A-9EDC-F358BCC23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7112" y="-259371"/>
            <a:ext cx="12259112" cy="7417348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EF84B3D-CAA9-624D-57F7-8AEC64DCF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378" y="368903"/>
            <a:ext cx="5217953" cy="4406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160AC51-683F-DE05-3FEF-6CB66D2B6AC1}"/>
              </a:ext>
            </a:extLst>
          </p:cNvPr>
          <p:cNvSpPr txBox="1"/>
          <p:nvPr/>
        </p:nvSpPr>
        <p:spPr>
          <a:xfrm>
            <a:off x="0" y="5197411"/>
            <a:ext cx="572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Special</a:t>
            </a:r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visit</a:t>
            </a:r>
            <a:r>
              <a:rPr lang="fr-FR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: Centre d’Interprétation du Art Pariétal</a:t>
            </a:r>
          </a:p>
          <a:p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LASCAUX - MONTIGNAC</a:t>
            </a:r>
          </a:p>
        </p:txBody>
      </p:sp>
    </p:spTree>
    <p:extLst>
      <p:ext uri="{BB962C8B-B14F-4D97-AF65-F5344CB8AC3E}">
        <p14:creationId xmlns:p14="http://schemas.microsoft.com/office/powerpoint/2010/main" val="7123706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26744BD-5B4C-E89C-73F6-3CFAD222BB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25504" cy="316055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E7BC300-657D-62A1-169F-428C944A49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629918"/>
            <a:ext cx="5125504" cy="322808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D87ACD0-D177-23B7-1FCD-8A25DEBA7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948" y="1171993"/>
            <a:ext cx="6794052" cy="4514014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F48EB62-4B77-1FBB-F1FB-5BCDC93FAC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8" y="310180"/>
            <a:ext cx="5217953" cy="440602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17A5A064-5AFD-5FB4-00E7-789053390319}"/>
              </a:ext>
            </a:extLst>
          </p:cNvPr>
          <p:cNvSpPr txBox="1"/>
          <p:nvPr/>
        </p:nvSpPr>
        <p:spPr>
          <a:xfrm>
            <a:off x="5933075" y="5923824"/>
            <a:ext cx="572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err="1">
                <a:latin typeface="Calibri" panose="020F0502020204030204" pitchFamily="34" charset="0"/>
                <a:ea typeface="Calibri" panose="020F0502020204030204" pitchFamily="34" charset="0"/>
              </a:rPr>
              <a:t>Special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  <a:ea typeface="Calibri" panose="020F0502020204030204" pitchFamily="34" charset="0"/>
              </a:rPr>
              <a:t>visit</a:t>
            </a:r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: Centre d’Interprétation du Art Pariétal</a:t>
            </a:r>
          </a:p>
          <a:p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LASCAUX - MONTIGNAC</a:t>
            </a:r>
          </a:p>
        </p:txBody>
      </p:sp>
    </p:spTree>
    <p:extLst>
      <p:ext uri="{BB962C8B-B14F-4D97-AF65-F5344CB8AC3E}">
        <p14:creationId xmlns:p14="http://schemas.microsoft.com/office/powerpoint/2010/main" val="5827297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C50A891-607A-FE86-9D9E-B1CFAC08A7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sp>
        <p:nvSpPr>
          <p:cNvPr id="8" name="Rectangle 1">
            <a:extLst>
              <a:ext uri="{FF2B5EF4-FFF2-40B4-BE49-F238E27FC236}">
                <a16:creationId xmlns:a16="http://schemas.microsoft.com/office/drawing/2014/main" id="{26FC984E-173F-0338-7771-3C7F41116E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9506" y="3490945"/>
            <a:ext cx="6786692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4" descr="Perigueux | History, Geography, &amp; Points of Interest | Britannica">
            <a:extLst>
              <a:ext uri="{FF2B5EF4-FFF2-40B4-BE49-F238E27FC236}">
                <a16:creationId xmlns:a16="http://schemas.microsoft.com/office/drawing/2014/main" id="{23D7A0E4-2AEA-10C8-7F7B-BE18953E78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70" r="17584"/>
          <a:stretch/>
        </p:blipFill>
        <p:spPr bwMode="auto">
          <a:xfrm>
            <a:off x="0" y="0"/>
            <a:ext cx="451327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6149104-E33F-D9CB-D081-AA7F5A3597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342968"/>
            <a:ext cx="4513276" cy="2515032"/>
          </a:xfrm>
          <a:prstGeom prst="rect">
            <a:avLst/>
          </a:prstGeom>
        </p:spPr>
      </p:pic>
      <p:sp>
        <p:nvSpPr>
          <p:cNvPr id="23" name="CuadroTexto 22">
            <a:extLst>
              <a:ext uri="{FF2B5EF4-FFF2-40B4-BE49-F238E27FC236}">
                <a16:creationId xmlns:a16="http://schemas.microsoft.com/office/drawing/2014/main" id="{BF3186BD-606B-D690-BCC5-0ADEB82AF1A3}"/>
              </a:ext>
            </a:extLst>
          </p:cNvPr>
          <p:cNvSpPr txBox="1"/>
          <p:nvPr/>
        </p:nvSpPr>
        <p:spPr>
          <a:xfrm>
            <a:off x="4840449" y="816958"/>
            <a:ext cx="678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Draft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22/02/2023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0355028-3F03-6E39-48C8-CEA84D265B86}"/>
              </a:ext>
            </a:extLst>
          </p:cNvPr>
          <p:cNvSpPr txBox="1"/>
          <p:nvPr/>
        </p:nvSpPr>
        <p:spPr>
          <a:xfrm>
            <a:off x="5108895" y="1543804"/>
            <a:ext cx="6023296" cy="5598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30 May. </a:t>
            </a:r>
            <a:r>
              <a:rPr lang="en-GB" sz="14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Périgueux</a:t>
            </a:r>
            <a:r>
              <a:rPr lang="en-GB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(Capital of Dordogne Region)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18h00 – 20h30. Reception of participants and get-together session.</a:t>
            </a:r>
          </a:p>
          <a:p>
            <a:endParaRPr lang="en-GB" sz="1400" dirty="0">
              <a:latin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31 May. Périgueux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(Venue: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headquarters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Conseil Départemental de La Dordogne)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08h30-09h00.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Registration of participants.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09h00-09h20.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Institutional opening of the Training Academy.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09h20-09h40.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Opening Speech (30’).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Germinal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Peiro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(Chairperson of PRAT-CARP CR and President of Dordogne). </a:t>
            </a:r>
            <a:r>
              <a:rPr lang="en-GB" sz="14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Visibility, Cooperation and Sustainability in Cultural Tourism: The experience of Dordogne Region.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09h40-10h00.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Framing the topics.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Inger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Harlevi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-The Hansa Cultural Route-. Coordinator of Task Force of Cultural Routes.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ES" sz="1400" dirty="0"/>
              <a:t>10h00. </a:t>
            </a:r>
            <a:r>
              <a:rPr lang="es-ES" sz="1400" b="1" dirty="0" err="1"/>
              <a:t>Working</a:t>
            </a:r>
            <a:r>
              <a:rPr lang="es-ES" sz="1400" b="1" dirty="0"/>
              <a:t> </a:t>
            </a:r>
            <a:r>
              <a:rPr lang="es-ES" sz="1400" b="1" dirty="0" err="1"/>
              <a:t>session</a:t>
            </a:r>
            <a:r>
              <a:rPr lang="es-ES" sz="1400" b="1" dirty="0"/>
              <a:t> 1</a:t>
            </a:r>
            <a:r>
              <a:rPr lang="es-ES" sz="1400" dirty="0"/>
              <a:t>.</a:t>
            </a:r>
          </a:p>
          <a:p>
            <a:r>
              <a:rPr lang="es-ES" sz="1400" dirty="0"/>
              <a:t>12h00. Lunch.</a:t>
            </a:r>
          </a:p>
          <a:p>
            <a:r>
              <a:rPr lang="es-ES" sz="1400" dirty="0"/>
              <a:t>14h00. </a:t>
            </a:r>
            <a:r>
              <a:rPr lang="es-ES" sz="1400" b="1" dirty="0" err="1"/>
              <a:t>Working</a:t>
            </a:r>
            <a:r>
              <a:rPr lang="es-ES" sz="1400" b="1" dirty="0"/>
              <a:t> sesión 2.</a:t>
            </a:r>
          </a:p>
          <a:p>
            <a:endParaRPr lang="es-ES" sz="1400" dirty="0"/>
          </a:p>
          <a:p>
            <a:pPr algn="just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17h30 – 19h00.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Free time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visit the Historic centre.</a:t>
            </a:r>
            <a:endParaRPr lang="es-E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19h00. </a:t>
            </a:r>
            <a:r>
              <a:rPr lang="fr-FR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to Musée d’Art et d’Archéologie du Périgord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(MAAP)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20h00.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Diner at MAAP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400" dirty="0"/>
          </a:p>
          <a:p>
            <a:endParaRPr lang="es-ES" sz="1400" dirty="0"/>
          </a:p>
        </p:txBody>
      </p:sp>
    </p:spTree>
    <p:extLst>
      <p:ext uri="{BB962C8B-B14F-4D97-AF65-F5344CB8AC3E}">
        <p14:creationId xmlns:p14="http://schemas.microsoft.com/office/powerpoint/2010/main" val="1894659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E8E8CB72-6136-E055-FB1F-4B8891EB1281}"/>
              </a:ext>
            </a:extLst>
          </p:cNvPr>
          <p:cNvSpPr txBox="1"/>
          <p:nvPr/>
        </p:nvSpPr>
        <p:spPr>
          <a:xfrm>
            <a:off x="4840449" y="816958"/>
            <a:ext cx="678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Programme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Draft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22/02/2023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F1773F0-3F0B-E8C6-A590-9FEDB0BAE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64517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B7B0590-C436-2399-62E7-242485D7E528}"/>
              </a:ext>
            </a:extLst>
          </p:cNvPr>
          <p:cNvSpPr txBox="1"/>
          <p:nvPr/>
        </p:nvSpPr>
        <p:spPr>
          <a:xfrm>
            <a:off x="5108895" y="1543804"/>
            <a:ext cx="6023296" cy="4530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01</a:t>
            </a:r>
            <a:r>
              <a:rPr lang="en-GB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June. </a:t>
            </a:r>
            <a:r>
              <a:rPr lang="en-GB" sz="14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Montignac</a:t>
            </a:r>
            <a:r>
              <a:rPr lang="en-GB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/Les </a:t>
            </a:r>
            <a:r>
              <a:rPr lang="en-GB" sz="14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Eyzies</a:t>
            </a:r>
            <a:r>
              <a:rPr lang="en-GB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400" b="1" u="sng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Tayac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(Venue: CIAP Lascaux and Pôle d’Interprétation de La Préhistoire)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08h30.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Transfer by BUS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Montignac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/ Les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Eyzies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Tayac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Sireul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S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10h00. </a:t>
            </a:r>
            <a:r>
              <a:rPr lang="es-ES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session</a:t>
            </a:r>
            <a:r>
              <a:rPr lang="es-ES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15h00.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Visit to LASCAUX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(World Heritage UNESCO) 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18h45. Return to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Périgueux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20h00.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Dinner at La </a:t>
            </a:r>
            <a:r>
              <a:rPr lang="en-GB" sz="1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Peniche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(boat on the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L’Isle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river)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sz="1400" dirty="0">
              <a:latin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fr-FR" sz="1400" b="1" u="sng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02</a:t>
            </a:r>
            <a:r>
              <a:rPr lang="fr-FR" sz="14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June. Périgueux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(Venue: </a:t>
            </a:r>
            <a:r>
              <a:rPr lang="fr-FR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headquarters</a:t>
            </a:r>
            <a:r>
              <a:rPr lang="fr-FR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of Conseil Départemental de La Dordogne)</a:t>
            </a:r>
            <a:r>
              <a:rPr lang="fr-FR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h30. 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session 4.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1h30. </a:t>
            </a:r>
            <a:r>
              <a:rPr lang="en-GB" sz="14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Closure of the Training Academy.</a:t>
            </a: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sz="1400" dirty="0"/>
          </a:p>
          <a:p>
            <a:endParaRPr lang="es-ES" sz="140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EC93062-4CE5-5CB5-48F3-2A85828100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805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CAA42BC6-4CA0-0C9B-381E-442A6E15B462}"/>
              </a:ext>
            </a:extLst>
          </p:cNvPr>
          <p:cNvSpPr txBox="1"/>
          <p:nvPr/>
        </p:nvSpPr>
        <p:spPr>
          <a:xfrm>
            <a:off x="4840449" y="816958"/>
            <a:ext cx="67866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session 1.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Wednesday, 31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May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5663F37-740D-08A2-C511-3840E7DF4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377604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9141DF3-62C7-4C63-4275-E6C39C2CC6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4CD7C5E1-9037-3F6B-CA69-38CF3AFC8D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227341"/>
              </p:ext>
            </p:extLst>
          </p:nvPr>
        </p:nvGraphicFramePr>
        <p:xfrm>
          <a:off x="5666680" y="1476780"/>
          <a:ext cx="5364843" cy="456426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8010">
                  <a:extLst>
                    <a:ext uri="{9D8B030D-6E8A-4147-A177-3AD203B41FA5}">
                      <a16:colId xmlns:a16="http://schemas.microsoft.com/office/drawing/2014/main" val="1665769741"/>
                    </a:ext>
                  </a:extLst>
                </a:gridCol>
                <a:gridCol w="2734431">
                  <a:extLst>
                    <a:ext uri="{9D8B030D-6E8A-4147-A177-3AD203B41FA5}">
                      <a16:colId xmlns:a16="http://schemas.microsoft.com/office/drawing/2014/main" val="1695199443"/>
                    </a:ext>
                  </a:extLst>
                </a:gridCol>
                <a:gridCol w="2052402">
                  <a:extLst>
                    <a:ext uri="{9D8B030D-6E8A-4147-A177-3AD203B41FA5}">
                      <a16:colId xmlns:a16="http://schemas.microsoft.com/office/drawing/2014/main" val="1199259290"/>
                    </a:ext>
                  </a:extLst>
                </a:gridCol>
              </a:tblGrid>
              <a:tr h="62165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Time Table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How to improve the VISIBILITY of the Cultural Routes of the Council of Europe.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Lecturer(s) from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extLst>
                  <a:ext uri="{0D108BD9-81ED-4DB2-BD59-A6C34878D82A}">
                    <a16:rowId xmlns:a16="http://schemas.microsoft.com/office/drawing/2014/main" val="2391300754"/>
                  </a:ext>
                </a:extLst>
              </a:tr>
              <a:tr h="352656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10:00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Keynote speaker on the topic (30’)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  <a:highlight>
                            <a:srgbClr val="FFFF00"/>
                          </a:highlight>
                        </a:rPr>
                        <a:t>Academic speaker proposed by EICR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extLst>
                  <a:ext uri="{0D108BD9-81ED-4DB2-BD59-A6C34878D82A}">
                    <a16:rowId xmlns:a16="http://schemas.microsoft.com/office/drawing/2014/main" val="1164830083"/>
                  </a:ext>
                </a:extLst>
              </a:tr>
              <a:tr h="44626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10:30-</a:t>
                      </a:r>
                      <a:endParaRPr lang="es-ES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11:00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Framing the topic of Visibility on Cultural Routes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5461903"/>
                  </a:ext>
                </a:extLst>
              </a:tr>
              <a:tr h="134779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Presentation of report of the Working Group on Visibility of Cultural Route of the </a:t>
                      </a:r>
                      <a:r>
                        <a:rPr lang="en-GB" sz="1200" dirty="0" err="1">
                          <a:effectLst/>
                        </a:rPr>
                        <a:t>CoE</a:t>
                      </a:r>
                      <a:r>
                        <a:rPr lang="en-GB" sz="1200" dirty="0">
                          <a:effectLst/>
                        </a:rPr>
                        <a:t> (10’)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 err="1">
                          <a:effectLst/>
                        </a:rPr>
                        <a:t>Benedetta</a:t>
                      </a:r>
                      <a:r>
                        <a:rPr lang="en-GB" sz="1200" b="1" dirty="0">
                          <a:effectLst/>
                        </a:rPr>
                        <a:t> </a:t>
                      </a:r>
                      <a:r>
                        <a:rPr lang="en-GB" sz="1200" b="1" dirty="0" err="1">
                          <a:effectLst/>
                        </a:rPr>
                        <a:t>Diamantini</a:t>
                      </a:r>
                      <a:r>
                        <a:rPr lang="en-GB" sz="1200" b="1" dirty="0">
                          <a:effectLst/>
                        </a:rPr>
                        <a:t> </a:t>
                      </a:r>
                      <a:endParaRPr lang="es-ES" sz="1200" b="1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-European Route of Ceramics- &amp; </a:t>
                      </a:r>
                      <a:r>
                        <a:rPr lang="en-GB" sz="1200" b="1" dirty="0">
                          <a:effectLst/>
                        </a:rPr>
                        <a:t>Eleonora Berti </a:t>
                      </a:r>
                      <a:r>
                        <a:rPr lang="en-GB" sz="1200" dirty="0">
                          <a:effectLst/>
                        </a:rPr>
                        <a:t>-Destination Napoleon CR- (Coordinators of WG on Visibility)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extLst>
                  <a:ext uri="{0D108BD9-81ED-4DB2-BD59-A6C34878D82A}">
                    <a16:rowId xmlns:a16="http://schemas.microsoft.com/office/drawing/2014/main" val="3482027434"/>
                  </a:ext>
                </a:extLst>
              </a:tr>
              <a:tr h="5329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10:40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 Good Practices Presentations followed by Q&amp;A (I)  (30’) – 10’ each good practice + 5’ for Q&amp;A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Cultural Routes</a:t>
                      </a:r>
                      <a:endParaRPr lang="es-ES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of the Council of Europe 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extLst>
                  <a:ext uri="{0D108BD9-81ED-4DB2-BD59-A6C34878D82A}">
                    <a16:rowId xmlns:a16="http://schemas.microsoft.com/office/drawing/2014/main" val="904896830"/>
                  </a:ext>
                </a:extLst>
              </a:tr>
              <a:tr h="1723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11:10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COFFEE-BREAK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7171510"/>
                  </a:ext>
                </a:extLst>
              </a:tr>
              <a:tr h="53296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11:30-12:00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 Good Practices Presentations followed by Q&amp;A (I)  (30’) – 10’ each good practice + 5’ for Q&amp;A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Cultural Routes</a:t>
                      </a:r>
                      <a:endParaRPr lang="es-ES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of the Council of Europe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extLst>
                  <a:ext uri="{0D108BD9-81ED-4DB2-BD59-A6C34878D82A}">
                    <a16:rowId xmlns:a16="http://schemas.microsoft.com/office/drawing/2014/main" val="366458981"/>
                  </a:ext>
                </a:extLst>
              </a:tr>
              <a:tr h="1723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12:00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Debate (30)’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45263971"/>
                  </a:ext>
                </a:extLst>
              </a:tr>
              <a:tr h="19654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12:30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Lunch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183" marR="63183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706416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0158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41FB47F0-AA46-33B9-716F-2EACBE2AEB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CCB26ED-74F5-0223-530A-7A2310F0E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0"/>
            <a:ext cx="4521667" cy="6858000"/>
          </a:xfrm>
          <a:prstGeom prst="rect">
            <a:avLst/>
          </a:prstGeom>
        </p:spPr>
      </p:pic>
      <p:sp>
        <p:nvSpPr>
          <p:cNvPr id="7" name="Rectangle 1">
            <a:extLst>
              <a:ext uri="{FF2B5EF4-FFF2-40B4-BE49-F238E27FC236}">
                <a16:creationId xmlns:a16="http://schemas.microsoft.com/office/drawing/2014/main" id="{CD263F34-F7DA-85F0-AEA5-F8D2FA1202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4339" y="3608382"/>
            <a:ext cx="678669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altLang="es-E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97121E9-79C8-47D9-00E4-E4D28591BE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" y="4462943"/>
            <a:ext cx="4521666" cy="2395057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6E1F87E-A71C-B3A5-5EDB-CCE8B1F1A287}"/>
              </a:ext>
            </a:extLst>
          </p:cNvPr>
          <p:cNvSpPr txBox="1"/>
          <p:nvPr/>
        </p:nvSpPr>
        <p:spPr>
          <a:xfrm>
            <a:off x="4815282" y="695335"/>
            <a:ext cx="6786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session 2.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Wednesday, 31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May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Tabla 12">
            <a:extLst>
              <a:ext uri="{FF2B5EF4-FFF2-40B4-BE49-F238E27FC236}">
                <a16:creationId xmlns:a16="http://schemas.microsoft.com/office/drawing/2014/main" id="{8362F377-0A10-DB40-17EA-FB9536F816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518256"/>
              </p:ext>
            </p:extLst>
          </p:nvPr>
        </p:nvGraphicFramePr>
        <p:xfrm>
          <a:off x="5620840" y="1485464"/>
          <a:ext cx="5393690" cy="403212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380">
                  <a:extLst>
                    <a:ext uri="{9D8B030D-6E8A-4147-A177-3AD203B41FA5}">
                      <a16:colId xmlns:a16="http://schemas.microsoft.com/office/drawing/2014/main" val="1230650958"/>
                    </a:ext>
                  </a:extLst>
                </a:gridCol>
                <a:gridCol w="2967990">
                  <a:extLst>
                    <a:ext uri="{9D8B030D-6E8A-4147-A177-3AD203B41FA5}">
                      <a16:colId xmlns:a16="http://schemas.microsoft.com/office/drawing/2014/main" val="1422420546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166829052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Time Table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How to Improve the COOPERATION of the Cultural Routes of the Council of Europe.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Lecturer(s) from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321553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14:00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Cooperation between Cultural Routes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fr-FR" sz="1200" b="1" dirty="0">
                          <a:effectLst/>
                        </a:rPr>
                        <a:t>Bruno </a:t>
                      </a:r>
                      <a:r>
                        <a:rPr lang="fr-FR" sz="1200" b="1" dirty="0" err="1">
                          <a:effectLst/>
                        </a:rPr>
                        <a:t>Favel</a:t>
                      </a:r>
                      <a:r>
                        <a:rPr lang="fr-FR" sz="1200" b="1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fr-FR" sz="1200" dirty="0">
                          <a:effectLst/>
                        </a:rPr>
                        <a:t>-Ministère de la Culture et de la Communication, France-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212446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14:30-15:00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Framing the topic of Cooperation on Cultural Routes.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051668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Presentation of report of the Working Group on Cooperation of Cultural Route of the CoE (10’)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Víctor Sorensen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-European Route of Jewish Heritage- (Coordinator of WG on Cooperation)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5487262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14:40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3 Good Practices Presentations followed by Q&amp;A (I)  (30’) – 10’ each good practice + 5’ for Q&amp;A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Cultural Routes </a:t>
                      </a:r>
                      <a:endParaRPr lang="es-ES" sz="11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dirty="0">
                          <a:effectLst/>
                        </a:rPr>
                        <a:t>of the Council of Europe 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39693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15:25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COFFEE-BREAK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470404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15:45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INTERACTIVE SESION (4 groups)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Managers of Cultural Routes of the Council of Europe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712498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17:00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Common debate (30’)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78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17:30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END OF SESSION 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77348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29399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35FDBAA-F960-1EA8-5AE2-9202DC1630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8A7FFD5-A5DC-052C-B12C-55D7A9E0D9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64" r="1539"/>
          <a:stretch/>
        </p:blipFill>
        <p:spPr>
          <a:xfrm>
            <a:off x="0" y="0"/>
            <a:ext cx="458039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B3A288B-CD34-BA36-5D71-C41C0CA4A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320330"/>
            <a:ext cx="4580390" cy="253767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D47ADAD-03F6-2756-32E9-86A19109743D}"/>
              </a:ext>
            </a:extLst>
          </p:cNvPr>
          <p:cNvSpPr txBox="1"/>
          <p:nvPr/>
        </p:nvSpPr>
        <p:spPr>
          <a:xfrm>
            <a:off x="4815282" y="779225"/>
            <a:ext cx="6786692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session 3.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Thursday, 1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June</a:t>
            </a:r>
          </a:p>
          <a:p>
            <a:pPr algn="just"/>
            <a:endParaRPr lang="en-GB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08h30. Transfer by BUS to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Montignac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(or Les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Eyzies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Tayac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lang="en-GB" sz="1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Sireul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a 11">
            <a:extLst>
              <a:ext uri="{FF2B5EF4-FFF2-40B4-BE49-F238E27FC236}">
                <a16:creationId xmlns:a16="http://schemas.microsoft.com/office/drawing/2014/main" id="{8C638880-E5F1-2A59-C007-340904D8E6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5205697"/>
              </p:ext>
            </p:extLst>
          </p:nvPr>
        </p:nvGraphicFramePr>
        <p:xfrm>
          <a:off x="5511783" y="1928710"/>
          <a:ext cx="5393690" cy="412838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27380">
                  <a:extLst>
                    <a:ext uri="{9D8B030D-6E8A-4147-A177-3AD203B41FA5}">
                      <a16:colId xmlns:a16="http://schemas.microsoft.com/office/drawing/2014/main" val="643895264"/>
                    </a:ext>
                  </a:extLst>
                </a:gridCol>
                <a:gridCol w="2967990">
                  <a:extLst>
                    <a:ext uri="{9D8B030D-6E8A-4147-A177-3AD203B41FA5}">
                      <a16:colId xmlns:a16="http://schemas.microsoft.com/office/drawing/2014/main" val="51522668"/>
                    </a:ext>
                  </a:extLst>
                </a:gridCol>
                <a:gridCol w="1798320">
                  <a:extLst>
                    <a:ext uri="{9D8B030D-6E8A-4147-A177-3AD203B41FA5}">
                      <a16:colId xmlns:a16="http://schemas.microsoft.com/office/drawing/2014/main" val="86656295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Time Table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400">
                          <a:effectLst/>
                        </a:rPr>
                        <a:t>How to Improve the SUSTAINABILITY of the Cultural Routes of the Council of Europe.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Lecturer(s) from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577066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10:00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Sustainable Tourism at the “Land of Cro Magnon people”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Christophe </a:t>
                      </a:r>
                      <a:r>
                        <a:rPr lang="en-GB" sz="1200" b="1" dirty="0" err="1">
                          <a:effectLst/>
                        </a:rPr>
                        <a:t>Vigne</a:t>
                      </a:r>
                      <a:r>
                        <a:rPr lang="en-GB" sz="1200" b="1" dirty="0">
                          <a:effectLst/>
                        </a:rPr>
                        <a:t>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-Director of </a:t>
                      </a:r>
                      <a:r>
                        <a:rPr lang="en-GB" sz="1200" dirty="0" err="1">
                          <a:effectLst/>
                        </a:rPr>
                        <a:t>Pôle</a:t>
                      </a:r>
                      <a:r>
                        <a:rPr lang="en-GB" sz="1200" dirty="0">
                          <a:effectLst/>
                        </a:rPr>
                        <a:t> </a:t>
                      </a:r>
                      <a:r>
                        <a:rPr lang="en-GB" sz="1200" dirty="0" err="1">
                          <a:effectLst/>
                        </a:rPr>
                        <a:t>d’Interpretation</a:t>
                      </a:r>
                      <a:r>
                        <a:rPr lang="en-GB" sz="1200" dirty="0">
                          <a:effectLst/>
                        </a:rPr>
                        <a:t> of the Prehistory, Dordogne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2592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10:30-10:40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Framing the topic of Sustainability on Cultural Routes.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0257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Presentation of report of the Working Group on Sustainability of Cultural Route of the CoE (10’)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200" b="1" dirty="0">
                          <a:effectLst/>
                        </a:rPr>
                        <a:t>Stefanie Bischof 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-The Hansa- Coordinator of WG on Sustainability.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5386030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10:40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2 Good Practices Presentations followed by Q&amp;A (I)  (30’) – 10’ each good practice + 5’ for Q&amp;A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Cultural Routes of the Council of Europe 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88266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11:15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COFFEE-BREAK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47793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11:30-12:15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INTERACTIVE SESION (4 groups)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Managers of Cultural Routes of the Council of Europe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822498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12:15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Common debate (30)’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621752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>
                          <a:effectLst/>
                        </a:rPr>
                        <a:t>12:45</a:t>
                      </a:r>
                      <a:endParaRPr lang="es-ES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200" dirty="0">
                          <a:effectLst/>
                        </a:rPr>
                        <a:t>LUNCH</a:t>
                      </a:r>
                      <a:endParaRPr lang="es-E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275243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435534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E0C8F57-B141-38B9-CD17-AA1D8C3A4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621237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FFD5E786-79DA-02B2-8E8A-B8243F51C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2DBE6FD-6365-869C-72B1-DA0F3C07948D}"/>
              </a:ext>
            </a:extLst>
          </p:cNvPr>
          <p:cNvSpPr txBox="1"/>
          <p:nvPr/>
        </p:nvSpPr>
        <p:spPr>
          <a:xfrm>
            <a:off x="4815282" y="779225"/>
            <a:ext cx="67866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8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Working session 4. 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Friday, 2</a:t>
            </a:r>
            <a:r>
              <a:rPr lang="en-GB" sz="14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June</a:t>
            </a:r>
            <a:endParaRPr lang="es-E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s-ES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9DA3F9A-98CD-7068-DC2F-B3932E8A483E}"/>
              </a:ext>
            </a:extLst>
          </p:cNvPr>
          <p:cNvSpPr txBox="1"/>
          <p:nvPr/>
        </p:nvSpPr>
        <p:spPr>
          <a:xfrm>
            <a:off x="5539611" y="6006517"/>
            <a:ext cx="4904683" cy="312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12:30 CLAUSURE OF THE TRAINING ACADEMY </a:t>
            </a:r>
            <a:endParaRPr lang="es-ES" sz="1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930B5429-4F36-CAED-C42D-10EA7DA8F4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6519460"/>
              </p:ext>
            </p:extLst>
          </p:nvPr>
        </p:nvGraphicFramePr>
        <p:xfrm>
          <a:off x="5606722" y="1268439"/>
          <a:ext cx="5391245" cy="465799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0476">
                  <a:extLst>
                    <a:ext uri="{9D8B030D-6E8A-4147-A177-3AD203B41FA5}">
                      <a16:colId xmlns:a16="http://schemas.microsoft.com/office/drawing/2014/main" val="3316913190"/>
                    </a:ext>
                  </a:extLst>
                </a:gridCol>
                <a:gridCol w="2577019">
                  <a:extLst>
                    <a:ext uri="{9D8B030D-6E8A-4147-A177-3AD203B41FA5}">
                      <a16:colId xmlns:a16="http://schemas.microsoft.com/office/drawing/2014/main" val="865699863"/>
                    </a:ext>
                  </a:extLst>
                </a:gridCol>
                <a:gridCol w="2323750">
                  <a:extLst>
                    <a:ext uri="{9D8B030D-6E8A-4147-A177-3AD203B41FA5}">
                      <a16:colId xmlns:a16="http://schemas.microsoft.com/office/drawing/2014/main" val="3210484112"/>
                    </a:ext>
                  </a:extLst>
                </a:gridCol>
              </a:tblGrid>
              <a:tr h="29925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Time Table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LOOKING TO THE FUTURE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Lecturer(s) from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extLst>
                  <a:ext uri="{0D108BD9-81ED-4DB2-BD59-A6C34878D82A}">
                    <a16:rowId xmlns:a16="http://schemas.microsoft.com/office/drawing/2014/main" val="4277929185"/>
                  </a:ext>
                </a:extLst>
              </a:tr>
              <a:tr h="37867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8:30-</a:t>
                      </a:r>
                      <a:endParaRPr lang="es-ES" sz="105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9:30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MEETING OF OFFICIAL REPRESENTATIVES OF CULTURAL ROUTES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extLst>
                  <a:ext uri="{0D108BD9-81ED-4DB2-BD59-A6C34878D82A}">
                    <a16:rowId xmlns:a16="http://schemas.microsoft.com/office/drawing/2014/main" val="2196816700"/>
                  </a:ext>
                </a:extLst>
              </a:tr>
              <a:tr h="107597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9:30-10:15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Lecture on Cultural Tourism. Presentation of the </a:t>
                      </a:r>
                      <a:r>
                        <a:rPr lang="en-US" sz="1050" dirty="0">
                          <a:effectLst/>
                        </a:rPr>
                        <a:t>UNWTO </a:t>
                      </a:r>
                      <a:r>
                        <a:rPr lang="en-GB" sz="1050" dirty="0">
                          <a:effectLst/>
                        </a:rPr>
                        <a:t>Report: Preliminary Conclusions from the World Experts Meeting on Cultural Tourism ? (30’)</a:t>
                      </a:r>
                      <a:endParaRPr lang="es-ES" sz="105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  <a:highlight>
                            <a:srgbClr val="FFFF00"/>
                          </a:highlight>
                        </a:rPr>
                        <a:t>Proposed by EICR</a:t>
                      </a:r>
                      <a:endParaRPr lang="es-ES" sz="105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s-ES" sz="105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s-ES" sz="105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s-ES" sz="105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extLst>
                  <a:ext uri="{0D108BD9-81ED-4DB2-BD59-A6C34878D82A}">
                    <a16:rowId xmlns:a16="http://schemas.microsoft.com/office/drawing/2014/main" val="4086582201"/>
                  </a:ext>
                </a:extLst>
              </a:tr>
              <a:tr h="1462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Q&amp;A (15’)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  <a:highlight>
                            <a:srgbClr val="FFFF00"/>
                          </a:highlight>
                        </a:rPr>
                        <a:t> 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extLst>
                  <a:ext uri="{0D108BD9-81ED-4DB2-BD59-A6C34878D82A}">
                    <a16:rowId xmlns:a16="http://schemas.microsoft.com/office/drawing/2014/main" val="2987334562"/>
                  </a:ext>
                </a:extLst>
              </a:tr>
              <a:tr h="130840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10:15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Wrap-up Session and main conclusions (I) </a:t>
                      </a:r>
                      <a:endParaRPr lang="es-ES" sz="105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(60’)</a:t>
                      </a:r>
                      <a:endParaRPr lang="es-ES" sz="105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-WG Visibility (20’) followed by Q&amp;A (10’)</a:t>
                      </a:r>
                      <a:endParaRPr lang="es-ES" sz="105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-WG Cooperation (20’) followed by Q&amp;A (10’)</a:t>
                      </a:r>
                      <a:endParaRPr lang="es-ES" sz="1050" dirty="0">
                        <a:effectLst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Cultural Routes of the Council of Europe coordinated by the Task Force with the Participation of coordinators of WG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extLst>
                  <a:ext uri="{0D108BD9-81ED-4DB2-BD59-A6C34878D82A}">
                    <a16:rowId xmlns:a16="http://schemas.microsoft.com/office/drawing/2014/main" val="1453072161"/>
                  </a:ext>
                </a:extLst>
              </a:tr>
              <a:tr h="14624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11:15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>
                          <a:effectLst/>
                        </a:rPr>
                        <a:t>COFEE BREAK</a:t>
                      </a: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 hMerge="1"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105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extLst>
                  <a:ext uri="{0D108BD9-81ED-4DB2-BD59-A6C34878D82A}">
                    <a16:rowId xmlns:a16="http://schemas.microsoft.com/office/drawing/2014/main" val="639438200"/>
                  </a:ext>
                </a:extLst>
              </a:tr>
              <a:tr h="99654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11:30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Wrap-up Session and main conclusions (II)</a:t>
                      </a:r>
                      <a:endParaRPr lang="es-ES" sz="105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(30’)</a:t>
                      </a:r>
                      <a:endParaRPr lang="es-ES" sz="105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 -WG Sustainability (20’) followed by Q&amp;A (10’)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050" dirty="0">
                          <a:effectLst/>
                        </a:rPr>
                        <a:t>Cultural Routes of the Council of Europe coordinated by the Task Force with Participation of coordinators of WG</a:t>
                      </a:r>
                      <a:endParaRPr lang="es-ES" sz="105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3615" marR="53615" marT="0" marB="0"/>
                </a:tc>
                <a:extLst>
                  <a:ext uri="{0D108BD9-81ED-4DB2-BD59-A6C34878D82A}">
                    <a16:rowId xmlns:a16="http://schemas.microsoft.com/office/drawing/2014/main" val="42494202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0648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FDB07A-19CA-6D92-E0F8-BE8363BAF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009" y="5591028"/>
            <a:ext cx="6109980" cy="116113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F9AADA-0E6B-B336-C883-7DDA5DBE81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2965" y="0"/>
            <a:ext cx="8786070" cy="4544874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D5E63A2-CF1D-9BD2-AD1B-F217196745FB}"/>
              </a:ext>
            </a:extLst>
          </p:cNvPr>
          <p:cNvSpPr txBox="1"/>
          <p:nvPr/>
        </p:nvSpPr>
        <p:spPr>
          <a:xfrm>
            <a:off x="3004544" y="4740645"/>
            <a:ext cx="6182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>
                <a:solidFill>
                  <a:srgbClr val="C00000"/>
                </a:solidFill>
              </a:rPr>
              <a:t>WE ARE ALREADY WAITING FOR ALL OF YOU !!!</a:t>
            </a:r>
          </a:p>
        </p:txBody>
      </p:sp>
    </p:spTree>
    <p:extLst>
      <p:ext uri="{BB962C8B-B14F-4D97-AF65-F5344CB8AC3E}">
        <p14:creationId xmlns:p14="http://schemas.microsoft.com/office/powerpoint/2010/main" val="3769775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8326569-F26E-A6E5-FBA8-F07AE0A54D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0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1F1F14AF-F766-085D-2F71-62DA3B7A367B}"/>
              </a:ext>
            </a:extLst>
          </p:cNvPr>
          <p:cNvSpPr txBox="1"/>
          <p:nvPr/>
        </p:nvSpPr>
        <p:spPr>
          <a:xfrm>
            <a:off x="827714" y="5489995"/>
            <a:ext cx="105365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>
                <a:solidFill>
                  <a:srgbClr val="FFC000"/>
                </a:solidFill>
              </a:rPr>
              <a:t>WELCOME TO DORDOGNE, THE EUROPEAN PALAEOLITHIC PARADISE</a:t>
            </a:r>
            <a:endParaRPr lang="fr-FR" sz="2800" b="1" dirty="0">
              <a:solidFill>
                <a:srgbClr val="FFC000"/>
              </a:solidFill>
            </a:endParaRPr>
          </a:p>
          <a:p>
            <a:pPr algn="ctr"/>
            <a:r>
              <a:rPr lang="fr-FR" sz="2800" b="1" dirty="0">
                <a:solidFill>
                  <a:srgbClr val="FFC000"/>
                </a:solidFill>
              </a:rPr>
              <a:t>BIENVENUE EN DORDOGNE, LE PARADIS PALÉOLITHIQUE EUROPÉEN</a:t>
            </a:r>
            <a:r>
              <a:rPr lang="es-ES" sz="2800" b="1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6CE7C15A-396A-6F3C-9E8D-BC60E3B74D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2629" y="1840448"/>
            <a:ext cx="1548542" cy="1809099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C59F83D6-0358-3433-30D5-6C7F09F261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6735" y="163350"/>
            <a:ext cx="6109980" cy="1161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022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37CFAC8-CA2D-700B-9CBF-33E941A907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212" r="2325"/>
          <a:stretch/>
        </p:blipFill>
        <p:spPr>
          <a:xfrm>
            <a:off x="1484852" y="0"/>
            <a:ext cx="9117012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BBB4B89-E2D2-10B8-CB31-3DBEC4F4CB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78771" y="0"/>
            <a:ext cx="9117011" cy="685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BCA0C26C-164D-260A-5C0E-A0371B8F89CE}"/>
              </a:ext>
            </a:extLst>
          </p:cNvPr>
          <p:cNvSpPr/>
          <p:nvPr/>
        </p:nvSpPr>
        <p:spPr>
          <a:xfrm>
            <a:off x="5612235" y="4093829"/>
            <a:ext cx="1384183" cy="135901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7C6842C6-AA52-8091-F908-21C824A924C8}"/>
              </a:ext>
            </a:extLst>
          </p:cNvPr>
          <p:cNvSpPr/>
          <p:nvPr/>
        </p:nvSpPr>
        <p:spPr>
          <a:xfrm>
            <a:off x="4370664" y="4907560"/>
            <a:ext cx="796954" cy="327170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ED752390-A227-55AE-5A71-D5B6FDE63F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8572" y="0"/>
            <a:ext cx="7169373" cy="6858000"/>
          </a:xfrm>
          <a:prstGeom prst="rect">
            <a:avLst/>
          </a:prstGeom>
        </p:spPr>
      </p:pic>
      <p:grpSp>
        <p:nvGrpSpPr>
          <p:cNvPr id="16" name="Grupo 15">
            <a:extLst>
              <a:ext uri="{FF2B5EF4-FFF2-40B4-BE49-F238E27FC236}">
                <a16:creationId xmlns:a16="http://schemas.microsoft.com/office/drawing/2014/main" id="{8F64B420-2328-D3B3-DE0E-E22AAD8F1E05}"/>
              </a:ext>
            </a:extLst>
          </p:cNvPr>
          <p:cNvGrpSpPr/>
          <p:nvPr/>
        </p:nvGrpSpPr>
        <p:grpSpPr>
          <a:xfrm>
            <a:off x="6853902" y="3179428"/>
            <a:ext cx="2543262" cy="1900106"/>
            <a:chOff x="5914239" y="3171039"/>
            <a:chExt cx="2543262" cy="1900106"/>
          </a:xfrm>
        </p:grpSpPr>
        <p:sp>
          <p:nvSpPr>
            <p:cNvPr id="17" name="Elipse 16">
              <a:extLst>
                <a:ext uri="{FF2B5EF4-FFF2-40B4-BE49-F238E27FC236}">
                  <a16:creationId xmlns:a16="http://schemas.microsoft.com/office/drawing/2014/main" id="{D8D46862-0EDB-5507-CBC9-7A73B6C4FA0E}"/>
                </a:ext>
              </a:extLst>
            </p:cNvPr>
            <p:cNvSpPr/>
            <p:nvPr/>
          </p:nvSpPr>
          <p:spPr>
            <a:xfrm>
              <a:off x="5914239" y="3171039"/>
              <a:ext cx="578840" cy="257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8" name="Elipse 17">
              <a:extLst>
                <a:ext uri="{FF2B5EF4-FFF2-40B4-BE49-F238E27FC236}">
                  <a16:creationId xmlns:a16="http://schemas.microsoft.com/office/drawing/2014/main" id="{E4273829-6AC2-48E7-5E9E-C41BCAF4828D}"/>
                </a:ext>
              </a:extLst>
            </p:cNvPr>
            <p:cNvSpPr/>
            <p:nvPr/>
          </p:nvSpPr>
          <p:spPr>
            <a:xfrm>
              <a:off x="7299821" y="4813184"/>
              <a:ext cx="578840" cy="257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9" name="Elipse 18">
              <a:extLst>
                <a:ext uri="{FF2B5EF4-FFF2-40B4-BE49-F238E27FC236}">
                  <a16:creationId xmlns:a16="http://schemas.microsoft.com/office/drawing/2014/main" id="{88F6D78C-73D9-0B9D-325C-4A78959CD0BB}"/>
                </a:ext>
              </a:extLst>
            </p:cNvPr>
            <p:cNvSpPr/>
            <p:nvPr/>
          </p:nvSpPr>
          <p:spPr>
            <a:xfrm>
              <a:off x="7878661" y="3964848"/>
              <a:ext cx="578840" cy="2579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:p14="http://schemas.microsoft.com/office/powerpoint/2010/main" val="82888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41FEF32-1FFE-2995-3136-D71549559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987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F1719F52-B461-EABF-9C4B-31F1FCB122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6"/>
            <a:ext cx="12192000" cy="684230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B476CE30-0D00-337F-FD75-FAE8C95A39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53EB12A-365D-F0C3-C7FA-6BA3E413AB04}"/>
              </a:ext>
            </a:extLst>
          </p:cNvPr>
          <p:cNvSpPr txBox="1"/>
          <p:nvPr/>
        </p:nvSpPr>
        <p:spPr>
          <a:xfrm>
            <a:off x="167779" y="1124124"/>
            <a:ext cx="758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Venue 1: </a:t>
            </a:r>
            <a:r>
              <a:rPr lang="fr-FR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headquarter</a:t>
            </a:r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Conseil Départemental de La Dordogne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6CE2EEB-A7FE-E316-148F-5EF086CE48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392" y="3550110"/>
            <a:ext cx="3845708" cy="285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150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0DBD5857-AAE6-370C-67F2-3A8E47AE6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0" y="0"/>
            <a:ext cx="12180419" cy="685800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7853839-5EDB-BEF2-6BCB-B58EEFE94B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29CD7FB-2B7D-8446-7827-C04F4E50F01C}"/>
              </a:ext>
            </a:extLst>
          </p:cNvPr>
          <p:cNvSpPr txBox="1"/>
          <p:nvPr/>
        </p:nvSpPr>
        <p:spPr>
          <a:xfrm>
            <a:off x="4723001" y="6174296"/>
            <a:ext cx="758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Venue 1: </a:t>
            </a:r>
            <a:r>
              <a:rPr lang="fr-FR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headquarters</a:t>
            </a:r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Conseil Départemental de La Dordogne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4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BD7904C1-2C01-08DC-EC64-F5C243FDAC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969"/>
            <a:ext cx="12192000" cy="683806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3A272BD-1DF0-ADBD-9F11-196F0F3F8E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027" y="142401"/>
            <a:ext cx="5217953" cy="4406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A4C4824-69F3-DFC1-FD24-948AB5C18782}"/>
              </a:ext>
            </a:extLst>
          </p:cNvPr>
          <p:cNvSpPr txBox="1"/>
          <p:nvPr/>
        </p:nvSpPr>
        <p:spPr>
          <a:xfrm>
            <a:off x="4723001" y="6174296"/>
            <a:ext cx="75836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Venue 1: </a:t>
            </a:r>
            <a:r>
              <a:rPr lang="fr-FR" sz="20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headquarters</a:t>
            </a:r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of Conseil Départemental de La Dordogne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93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1F43D32-DAE9-BA3E-DE55-E5778E5A2D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7446" y="-34819"/>
            <a:ext cx="12390540" cy="690737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50F15D8-5C97-27B7-5408-12785020DC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205" y="1073579"/>
            <a:ext cx="5217953" cy="440602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B8870FBE-E63D-2A48-2B55-7AC2887C5B16}"/>
              </a:ext>
            </a:extLst>
          </p:cNvPr>
          <p:cNvSpPr txBox="1"/>
          <p:nvPr/>
        </p:nvSpPr>
        <p:spPr>
          <a:xfrm>
            <a:off x="5268288" y="6367243"/>
            <a:ext cx="83554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Venue 2: PÔLE INTERNATIONAL DE LA PRÉHISTOIRE –PIP-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5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49040973-4388-24D6-2B62-F184AC031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42049" cy="374258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57A8D6B-5B4C-C2B0-6F41-A4159A2013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1" y="3321969"/>
            <a:ext cx="6096000" cy="353603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AEA9D1-D7F5-8DD6-003C-C839697BE4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48" y="310180"/>
            <a:ext cx="5217953" cy="440602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48DDB10-8AD2-D9DD-8B3E-1C657F6ECB6C}"/>
              </a:ext>
            </a:extLst>
          </p:cNvPr>
          <p:cNvSpPr txBox="1"/>
          <p:nvPr/>
        </p:nvSpPr>
        <p:spPr>
          <a:xfrm>
            <a:off x="223996" y="5230966"/>
            <a:ext cx="5723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Venue 2: PÔLE INTERNATIONAL DE LA PRÉHISTOIRE</a:t>
            </a:r>
          </a:p>
          <a:p>
            <a:r>
              <a:rPr lang="fr-FR" sz="2000" b="1" dirty="0">
                <a:latin typeface="Calibri" panose="020F0502020204030204" pitchFamily="34" charset="0"/>
                <a:ea typeface="Calibri" panose="020F0502020204030204" pitchFamily="34" charset="0"/>
              </a:rPr>
              <a:t>Les Eyzies de Tayac-Sireuil </a:t>
            </a:r>
            <a:r>
              <a:rPr lang="fr-FR" sz="20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–PIP-</a:t>
            </a:r>
            <a:endParaRPr lang="es-ES" sz="2000" b="1" dirty="0"/>
          </a:p>
        </p:txBody>
      </p:sp>
    </p:spTree>
    <p:extLst>
      <p:ext uri="{BB962C8B-B14F-4D97-AF65-F5344CB8AC3E}">
        <p14:creationId xmlns:p14="http://schemas.microsoft.com/office/powerpoint/2010/main" val="21032458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6E4084FE86AAC4C88D611D079B2049C" ma:contentTypeVersion="16" ma:contentTypeDescription="Create a new document." ma:contentTypeScope="" ma:versionID="9460ee188a936fe82ecea1d465c51448">
  <xsd:schema xmlns:xsd="http://www.w3.org/2001/XMLSchema" xmlns:xs="http://www.w3.org/2001/XMLSchema" xmlns:p="http://schemas.microsoft.com/office/2006/metadata/properties" xmlns:ns2="78145389-56a6-40ce-a78f-c4a5e00be5b5" xmlns:ns3="61335887-c015-49c1-b82e-b77c32f28061" targetNamespace="http://schemas.microsoft.com/office/2006/metadata/properties" ma:root="true" ma:fieldsID="53bcaacc6abeb9106d59dceb0ff995bc" ns2:_="" ns3:_="">
    <xsd:import namespace="78145389-56a6-40ce-a78f-c4a5e00be5b5"/>
    <xsd:import namespace="61335887-c015-49c1-b82e-b77c32f280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145389-56a6-40ce-a78f-c4a5e00be5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3c09047-ab54-4285-a6c8-5bf9360bd4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335887-c015-49c1-b82e-b77c32f28061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8a2a7ab-d5f8-4adc-b856-a96a48d97346}" ma:internalName="TaxCatchAll" ma:showField="CatchAllData" ma:web="61335887-c015-49c1-b82e-b77c32f2806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D1C8322-8387-43DD-9250-8D2C55085215}"/>
</file>

<file path=customXml/itemProps2.xml><?xml version="1.0" encoding="utf-8"?>
<ds:datastoreItem xmlns:ds="http://schemas.openxmlformats.org/officeDocument/2006/customXml" ds:itemID="{B3F61F7B-0386-40F7-8CDF-BBDFC2480E9C}"/>
</file>

<file path=docProps/app.xml><?xml version="1.0" encoding="utf-8"?>
<Properties xmlns="http://schemas.openxmlformats.org/officeDocument/2006/extended-properties" xmlns:vt="http://schemas.openxmlformats.org/officeDocument/2006/docPropsVTypes">
  <TotalTime>443</TotalTime>
  <Words>1046</Words>
  <Application>Microsoft Office PowerPoint</Application>
  <PresentationFormat>Panorámica</PresentationFormat>
  <Paragraphs>157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RAMON MONTES BARQUIN</dc:creator>
  <cp:lastModifiedBy>RAMON MONTES BARQUIN</cp:lastModifiedBy>
  <cp:revision>26</cp:revision>
  <dcterms:created xsi:type="dcterms:W3CDTF">2022-09-30T09:49:12Z</dcterms:created>
  <dcterms:modified xsi:type="dcterms:W3CDTF">2023-02-23T12:24:29Z</dcterms:modified>
</cp:coreProperties>
</file>