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9"/>
  </p:notesMasterIdLst>
  <p:sldIdLst>
    <p:sldId id="267" r:id="rId2"/>
    <p:sldId id="292" r:id="rId3"/>
    <p:sldId id="294" r:id="rId4"/>
    <p:sldId id="305" r:id="rId5"/>
    <p:sldId id="302" r:id="rId6"/>
    <p:sldId id="298" r:id="rId7"/>
    <p:sldId id="291"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472" autoAdjust="0"/>
  </p:normalViewPr>
  <p:slideViewPr>
    <p:cSldViewPr snapToGrid="0">
      <p:cViewPr varScale="1">
        <p:scale>
          <a:sx n="64" d="100"/>
          <a:sy n="64" d="100"/>
        </p:scale>
        <p:origin x="7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A11A3-4C85-4F41-9534-282EB27F6150}" type="datetimeFigureOut">
              <a:rPr lang="uk-UA" smtClean="0"/>
              <a:t>27.06.2022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B083E-E27F-4C33-BFEB-F5BC0E3CA14F}" type="slidenum">
              <a:rPr lang="uk-UA" smtClean="0"/>
              <a:t>‹№›</a:t>
            </a:fld>
            <a:endParaRPr lang="uk-UA"/>
          </a:p>
        </p:txBody>
      </p:sp>
    </p:spTree>
    <p:extLst>
      <p:ext uri="{BB962C8B-B14F-4D97-AF65-F5344CB8AC3E}">
        <p14:creationId xmlns:p14="http://schemas.microsoft.com/office/powerpoint/2010/main" val="102508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Amendments to the Law of Ukraine "On the Judiciary and the Status of Judges" re ensuring the sustainable functioning of the Judiciary (No. № 2128-IX) and determining the territorial jurisdiction of court cases (No. № 2112-IX)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It should be understood that there are still many circumstances and situations that do not allow to exercise the right of access to justice</a:t>
            </a:r>
            <a:endParaRPr lang="uk-UA" dirty="0"/>
          </a:p>
          <a:p>
            <a:r>
              <a:rPr lang="en-US" dirty="0"/>
              <a:t>the reason for non-appearance of the participant in the trial </a:t>
            </a:r>
            <a:endParaRPr lang="uk-UA" dirty="0"/>
          </a:p>
          <a:p>
            <a:r>
              <a:rPr lang="en-US" dirty="0"/>
              <a:t>person is hiding in the basement;</a:t>
            </a:r>
          </a:p>
          <a:p>
            <a:r>
              <a:rPr lang="en-US" dirty="0" err="1"/>
              <a:t>evacuation;is</a:t>
            </a:r>
            <a:r>
              <a:rPr lang="en-US" dirty="0"/>
              <a:t> located outside Ukraine;</a:t>
            </a:r>
          </a:p>
          <a:p>
            <a:r>
              <a:rPr lang="en-US" dirty="0"/>
              <a:t>to be in territorial defense;</a:t>
            </a:r>
          </a:p>
          <a:p>
            <a:r>
              <a:rPr lang="en-US" dirty="0"/>
              <a:t>no connection due to network failure.</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dirty="0"/>
          </a:p>
          <a:p>
            <a:endParaRPr lang="uk-UA" dirty="0"/>
          </a:p>
        </p:txBody>
      </p:sp>
      <p:sp>
        <p:nvSpPr>
          <p:cNvPr id="4" name="Місце для номера слайда 3"/>
          <p:cNvSpPr>
            <a:spLocks noGrp="1"/>
          </p:cNvSpPr>
          <p:nvPr>
            <p:ph type="sldNum" sz="quarter" idx="5"/>
          </p:nvPr>
        </p:nvSpPr>
        <p:spPr/>
        <p:txBody>
          <a:bodyPr/>
          <a:lstStyle/>
          <a:p>
            <a:fld id="{512B083E-E27F-4C33-BFEB-F5BC0E3CA14F}" type="slidenum">
              <a:rPr lang="uk-UA" smtClean="0"/>
              <a:t>2</a:t>
            </a:fld>
            <a:endParaRPr lang="uk-UA"/>
          </a:p>
        </p:txBody>
      </p:sp>
    </p:spTree>
    <p:extLst>
      <p:ext uri="{BB962C8B-B14F-4D97-AF65-F5344CB8AC3E}">
        <p14:creationId xmlns:p14="http://schemas.microsoft.com/office/powerpoint/2010/main" val="404001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June 6 and 10, 2022, the National School of Judges of Ukraine together with the National Institute of Justice of Bulgaria and the Training Center of Prosecutors of Ukraine with the assistance of the PRAVO-Justice Project and the European Judicial Education Network (EJTN) held online webinars to improve the skills of judges and staff. local and appellate courts, prosecutors "International mechanisms for the investigation and trial of criminal proceedings for war crimes."</a:t>
            </a:r>
            <a:endParaRPr lang="uk-UA" dirty="0"/>
          </a:p>
          <a:p>
            <a:endParaRPr lang="uk-UA" dirty="0"/>
          </a:p>
          <a:p>
            <a:r>
              <a:rPr lang="en-US" dirty="0"/>
              <a:t>The crucial is to count victims, record their testimonies, and for Ukrainian state bodies authorized to collect, investigate and report cases, including SGBV, - to do so promptly and in accordance with standards of effective investigation and commits this cases to courts. </a:t>
            </a:r>
            <a:endParaRPr lang="uk-UA" dirty="0"/>
          </a:p>
          <a:p>
            <a:endParaRPr lang="uk-UA" dirty="0"/>
          </a:p>
          <a:p>
            <a:r>
              <a:rPr lang="en-US" sz="1200" b="1" dirty="0">
                <a:latin typeface="Georgia" panose="02040502050405020303" pitchFamily="18" charset="0"/>
              </a:rPr>
              <a:t>New courses for judges</a:t>
            </a:r>
            <a:endParaRPr lang="uk-UA" dirty="0"/>
          </a:p>
          <a:p>
            <a:r>
              <a:rPr lang="en-US" dirty="0"/>
              <a:t>"Crime of Genocide: International Experience";</a:t>
            </a:r>
          </a:p>
          <a:p>
            <a:r>
              <a:rPr lang="en-US" dirty="0"/>
              <a:t>"Some aspects of the consideration of cases on the establishment of facts of legal significance and related to the military aggression of the Russian Federation against Ukraine";</a:t>
            </a:r>
          </a:p>
          <a:p>
            <a:r>
              <a:rPr lang="en-US" dirty="0"/>
              <a:t>"Psychological security of judges in wartime";</a:t>
            </a:r>
          </a:p>
          <a:p>
            <a:r>
              <a:rPr lang="en-US" dirty="0"/>
              <a:t>“Strengthening Measures to Combat Money Laundering and Terrorist Financing in Ukraine”, </a:t>
            </a:r>
          </a:p>
          <a:p>
            <a:r>
              <a:rPr lang="en-US" dirty="0"/>
              <a:t>“Arrest and Confiscation of Assets”.</a:t>
            </a:r>
            <a:endParaRPr lang="uk-UA" dirty="0"/>
          </a:p>
          <a:p>
            <a:endParaRPr lang="uk-UA" dirty="0"/>
          </a:p>
        </p:txBody>
      </p:sp>
      <p:sp>
        <p:nvSpPr>
          <p:cNvPr id="4" name="Місце для номера слайда 3"/>
          <p:cNvSpPr>
            <a:spLocks noGrp="1"/>
          </p:cNvSpPr>
          <p:nvPr>
            <p:ph type="sldNum" sz="quarter" idx="5"/>
          </p:nvPr>
        </p:nvSpPr>
        <p:spPr/>
        <p:txBody>
          <a:bodyPr/>
          <a:lstStyle/>
          <a:p>
            <a:fld id="{512B083E-E27F-4C33-BFEB-F5BC0E3CA14F}" type="slidenum">
              <a:rPr lang="uk-UA" smtClean="0"/>
              <a:t>7</a:t>
            </a:fld>
            <a:endParaRPr lang="uk-UA"/>
          </a:p>
        </p:txBody>
      </p:sp>
    </p:spTree>
    <p:extLst>
      <p:ext uri="{BB962C8B-B14F-4D97-AF65-F5344CB8AC3E}">
        <p14:creationId xmlns:p14="http://schemas.microsoft.com/office/powerpoint/2010/main" val="254467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2137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7528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0533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43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924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6478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0102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762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0966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1603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6/27/2022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4622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6/27/2022</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380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D77E3-73B6-48EC-9476-DAEED0430EB3}"/>
              </a:ext>
            </a:extLst>
          </p:cNvPr>
          <p:cNvSpPr>
            <a:spLocks noGrp="1"/>
          </p:cNvSpPr>
          <p:nvPr>
            <p:ph type="ctrTitle"/>
          </p:nvPr>
        </p:nvSpPr>
        <p:spPr>
          <a:xfrm>
            <a:off x="882555" y="3864077"/>
            <a:ext cx="11204150" cy="2091368"/>
          </a:xfrm>
        </p:spPr>
        <p:txBody>
          <a:bodyPr anchor="b">
            <a:normAutofit/>
          </a:bodyPr>
          <a:lstStyle/>
          <a:p>
            <a:pPr algn="ctr"/>
            <a:r>
              <a:rPr lang="en-US" sz="3200" b="1" dirty="0">
                <a:effectLst/>
                <a:latin typeface="Georgia" panose="02040502050405020303" pitchFamily="18" charset="0"/>
                <a:ea typeface="Calibri" panose="020F0502020204030204" pitchFamily="34" charset="0"/>
                <a:cs typeface="Times New Roman" panose="02020603050405020304" pitchFamily="18" charset="0"/>
              </a:rPr>
              <a:t>Training of judges at times of war: </a:t>
            </a:r>
            <a:br>
              <a:rPr lang="en-US" sz="3200" b="1" dirty="0">
                <a:effectLst/>
                <a:latin typeface="Georgia" panose="02040502050405020303" pitchFamily="18" charset="0"/>
                <a:ea typeface="Calibri" panose="020F0502020204030204" pitchFamily="34" charset="0"/>
                <a:cs typeface="Times New Roman" panose="02020603050405020304" pitchFamily="18" charset="0"/>
              </a:rPr>
            </a:br>
            <a:r>
              <a:rPr lang="en-US" sz="3200" b="1" dirty="0">
                <a:effectLst/>
                <a:latin typeface="Georgia" panose="02040502050405020303" pitchFamily="18" charset="0"/>
                <a:ea typeface="Calibri" panose="020F0502020204030204" pitchFamily="34" charset="0"/>
                <a:cs typeface="Times New Roman" panose="02020603050405020304" pitchFamily="18" charset="0"/>
              </a:rPr>
              <a:t>why and how?</a:t>
            </a:r>
            <a:endParaRPr lang="uk-UA" sz="3200" dirty="0"/>
          </a:p>
        </p:txBody>
      </p:sp>
      <p:sp>
        <p:nvSpPr>
          <p:cNvPr id="3" name="Підзаголовок 2">
            <a:extLst>
              <a:ext uri="{FF2B5EF4-FFF2-40B4-BE49-F238E27FC236}">
                <a16:creationId xmlns:a16="http://schemas.microsoft.com/office/drawing/2014/main" id="{5A0D1A52-34B0-4C43-9051-2213DA78D623}"/>
              </a:ext>
            </a:extLst>
          </p:cNvPr>
          <p:cNvSpPr>
            <a:spLocks noGrp="1"/>
          </p:cNvSpPr>
          <p:nvPr>
            <p:ph type="subTitle" idx="1"/>
          </p:nvPr>
        </p:nvSpPr>
        <p:spPr>
          <a:xfrm>
            <a:off x="8097984" y="2724974"/>
            <a:ext cx="3211461" cy="1764520"/>
          </a:xfrm>
        </p:spPr>
        <p:txBody>
          <a:bodyPr anchor="t">
            <a:normAutofit lnSpcReduction="10000"/>
          </a:bodyPr>
          <a:lstStyle/>
          <a:p>
            <a:pPr algn="ctr"/>
            <a:r>
              <a:rPr lang="en-US" sz="1800" b="1" dirty="0"/>
              <a:t>Tetyana FULEY</a:t>
            </a:r>
          </a:p>
          <a:p>
            <a:pPr algn="ctr"/>
            <a:r>
              <a:rPr lang="en-US" sz="1800" b="1" dirty="0"/>
              <a:t>HELP focal point</a:t>
            </a:r>
          </a:p>
          <a:p>
            <a:pPr algn="ctr"/>
            <a:r>
              <a:rPr lang="en-US" sz="1800" b="1" dirty="0"/>
              <a:t>National School of Judges </a:t>
            </a:r>
          </a:p>
          <a:p>
            <a:pPr algn="ctr"/>
            <a:r>
              <a:rPr lang="en-US" sz="1800" b="1" dirty="0"/>
              <a:t>UKRAINE</a:t>
            </a:r>
            <a:endParaRPr lang="uk-UA" sz="1800" b="1" dirty="0"/>
          </a:p>
          <a:p>
            <a:pPr algn="ctr"/>
            <a:endParaRPr lang="uk-UA" sz="18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00" y="806331"/>
            <a:ext cx="6821842" cy="3837286"/>
          </a:xfrm>
          <a:prstGeom prst="rect">
            <a:avLst/>
          </a:prstGeom>
          <a:ln>
            <a:noFill/>
          </a:ln>
          <a:effectLst>
            <a:softEdge rad="112500"/>
          </a:effectLst>
        </p:spPr>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22680" r="24002" b="32069"/>
          <a:stretch/>
        </p:blipFill>
        <p:spPr>
          <a:xfrm>
            <a:off x="10018643" y="904857"/>
            <a:ext cx="1361662" cy="1463650"/>
          </a:xfrm>
          <a:prstGeom prst="rect">
            <a:avLst/>
          </a:prstGeom>
        </p:spPr>
      </p:pic>
    </p:spTree>
    <p:extLst>
      <p:ext uri="{BB962C8B-B14F-4D97-AF65-F5344CB8AC3E}">
        <p14:creationId xmlns:p14="http://schemas.microsoft.com/office/powerpoint/2010/main" val="367060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6F54E-B55A-44A3-A79B-F4446B9B68A9}"/>
              </a:ext>
            </a:extLst>
          </p:cNvPr>
          <p:cNvSpPr>
            <a:spLocks noGrp="1"/>
          </p:cNvSpPr>
          <p:nvPr>
            <p:ph type="title"/>
          </p:nvPr>
        </p:nvSpPr>
        <p:spPr>
          <a:xfrm>
            <a:off x="700635" y="922096"/>
            <a:ext cx="10691265" cy="793687"/>
          </a:xfrm>
        </p:spPr>
        <p:txBody>
          <a:bodyPr>
            <a:normAutofit fontScale="90000"/>
          </a:bodyPr>
          <a:lstStyle/>
          <a:p>
            <a:pPr algn="ctr"/>
            <a:r>
              <a:rPr lang="en-US" b="1" dirty="0">
                <a:latin typeface="Georgia" panose="02040502050405020303" pitchFamily="18" charset="0"/>
              </a:rPr>
              <a:t>Courts in time of war: challenges</a:t>
            </a:r>
            <a:endParaRPr lang="uk-UA" b="1" dirty="0">
              <a:latin typeface="Georgia" panose="02040502050405020303" pitchFamily="18" charset="0"/>
            </a:endParaRPr>
          </a:p>
        </p:txBody>
      </p:sp>
      <p:sp>
        <p:nvSpPr>
          <p:cNvPr id="3" name="Місце для вмісту 2">
            <a:extLst>
              <a:ext uri="{FF2B5EF4-FFF2-40B4-BE49-F238E27FC236}">
                <a16:creationId xmlns:a16="http://schemas.microsoft.com/office/drawing/2014/main" id="{E4F86FBC-B5F1-4F02-9CD7-1DF346589F45}"/>
              </a:ext>
            </a:extLst>
          </p:cNvPr>
          <p:cNvSpPr>
            <a:spLocks noGrp="1"/>
          </p:cNvSpPr>
          <p:nvPr>
            <p:ph sz="half" idx="1"/>
          </p:nvPr>
        </p:nvSpPr>
        <p:spPr>
          <a:xfrm>
            <a:off x="715383" y="1715783"/>
            <a:ext cx="7113525" cy="4873860"/>
          </a:xfrm>
        </p:spPr>
        <p:txBody>
          <a:bodyPr>
            <a:normAutofit fontScale="55000" lnSpcReduction="20000"/>
          </a:bodyPr>
          <a:lstStyle/>
          <a:p>
            <a:pPr algn="just"/>
            <a:r>
              <a:rPr lang="en-US" sz="3300" dirty="0"/>
              <a:t>security of the courts functioning and court staff work – life-safety priority</a:t>
            </a:r>
            <a:r>
              <a:rPr lang="uk-UA" sz="3300" dirty="0"/>
              <a:t>;</a:t>
            </a:r>
          </a:p>
          <a:p>
            <a:pPr algn="just"/>
            <a:r>
              <a:rPr lang="en-US" sz="3300" dirty="0"/>
              <a:t>territorial jurisdiction of court cases might be changed in accordance with the law – in case it is impossible to administer the justice in certain territory where martial law has been imposed;</a:t>
            </a:r>
          </a:p>
          <a:p>
            <a:pPr algn="just"/>
            <a:r>
              <a:rPr lang="en-US" sz="3300" dirty="0"/>
              <a:t>obstacles for access to justice; </a:t>
            </a:r>
          </a:p>
          <a:p>
            <a:pPr algn="just"/>
            <a:r>
              <a:rPr lang="en-US" sz="3300" dirty="0"/>
              <a:t>new types of cases (collaboration, war crimes,</a:t>
            </a:r>
            <a:r>
              <a:rPr lang="uk-UA" sz="3300" dirty="0"/>
              <a:t> </a:t>
            </a:r>
            <a:r>
              <a:rPr lang="en-US" sz="3300" dirty="0"/>
              <a:t>compensation for damage due to loss of property, injuries, etc.);</a:t>
            </a:r>
            <a:endParaRPr lang="uk-UA" sz="3300" dirty="0"/>
          </a:p>
          <a:p>
            <a:pPr algn="just"/>
            <a:r>
              <a:rPr lang="en-US" sz="3300" dirty="0"/>
              <a:t>number of violent crimes involving the use of weapons</a:t>
            </a:r>
            <a:r>
              <a:rPr lang="uk-UA" sz="3300" dirty="0"/>
              <a:t> </a:t>
            </a:r>
            <a:r>
              <a:rPr lang="en-US" sz="3300" dirty="0"/>
              <a:t>might increase;</a:t>
            </a:r>
          </a:p>
          <a:p>
            <a:pPr algn="just"/>
            <a:r>
              <a:rPr lang="en-US" sz="3300" dirty="0"/>
              <a:t>application of recently adopted legislation</a:t>
            </a:r>
            <a:r>
              <a:rPr lang="uk-UA" sz="3300" dirty="0"/>
              <a:t> </a:t>
            </a:r>
            <a:r>
              <a:rPr lang="en-US" sz="3300" dirty="0"/>
              <a:t>(amendments to the Laws On the Principles of National Resistance and On the Martial Law; Law On Ensuring the Participation of Civilians in the Defense of Ukraine (No. 2114-IX); amendments to the Criminal Code re increasing criminal responsibility for looting, etc.).</a:t>
            </a:r>
          </a:p>
          <a:p>
            <a:endParaRPr lang="en-US" sz="2400" dirty="0"/>
          </a:p>
          <a:p>
            <a:endParaRPr lang="en-US" sz="2400" dirty="0"/>
          </a:p>
        </p:txBody>
      </p:sp>
      <p:pic>
        <p:nvPicPr>
          <p:cNvPr id="7" name="Объект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99438" y="1663793"/>
            <a:ext cx="3192462" cy="2392652"/>
          </a:xfrm>
          <a:prstGeom prst="rect">
            <a:avLst/>
          </a:prstGeom>
          <a:ln>
            <a:noFill/>
          </a:ln>
          <a:effectLst>
            <a:softEdge rad="112500"/>
          </a:effectLst>
        </p:spPr>
      </p:pic>
      <p:pic>
        <p:nvPicPr>
          <p:cNvPr id="8"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277" y="4004453"/>
            <a:ext cx="4341723" cy="2896550"/>
          </a:xfrm>
          <a:prstGeom prst="rect">
            <a:avLst/>
          </a:prstGeom>
          <a:ln>
            <a:noFill/>
          </a:ln>
          <a:effectLst>
            <a:softEdge rad="112500"/>
          </a:effectLst>
        </p:spPr>
      </p:pic>
    </p:spTree>
    <p:extLst>
      <p:ext uri="{BB962C8B-B14F-4D97-AF65-F5344CB8AC3E}">
        <p14:creationId xmlns:p14="http://schemas.microsoft.com/office/powerpoint/2010/main" val="207106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E3C2CC9-99C1-DB48-C8C6-084F52A4405D}"/>
              </a:ext>
            </a:extLst>
          </p:cNvPr>
          <p:cNvSpPr>
            <a:spLocks noGrp="1"/>
          </p:cNvSpPr>
          <p:nvPr>
            <p:ph idx="1"/>
          </p:nvPr>
        </p:nvSpPr>
        <p:spPr/>
        <p:txBody>
          <a:bodyPr/>
          <a:lstStyle/>
          <a:p>
            <a:endParaRPr lang="uk-UA"/>
          </a:p>
        </p:txBody>
      </p:sp>
      <p:pic>
        <p:nvPicPr>
          <p:cNvPr id="4" name="Picture 2" descr="УКР">
            <a:extLst>
              <a:ext uri="{FF2B5EF4-FFF2-40B4-BE49-F238E27FC236}">
                <a16:creationId xmlns:a16="http://schemas.microsoft.com/office/drawing/2014/main" id="{FA7B0010-67B1-3635-C79D-7BC7CEBCC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0"/>
            <a:ext cx="10675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9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узел 3"/>
          <p:cNvSpPr/>
          <p:nvPr/>
        </p:nvSpPr>
        <p:spPr>
          <a:xfrm>
            <a:off x="675268" y="2208006"/>
            <a:ext cx="4152452" cy="3431689"/>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7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of judges and court staff</a:t>
            </a:r>
          </a:p>
          <a:p>
            <a:pPr lvl="0" algn="ctr"/>
            <a:r>
              <a:rPr lang="en-US" sz="27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47 events</a:t>
            </a:r>
            <a:endParaRPr lang="uk-UA" dirty="0"/>
          </a:p>
        </p:txBody>
      </p:sp>
      <p:sp>
        <p:nvSpPr>
          <p:cNvPr id="31" name="Прямоугольник 30"/>
          <p:cNvSpPr/>
          <p:nvPr/>
        </p:nvSpPr>
        <p:spPr>
          <a:xfrm>
            <a:off x="1801235" y="940642"/>
            <a:ext cx="4314001" cy="369332"/>
          </a:xfrm>
          <a:prstGeom prst="rect">
            <a:avLst/>
          </a:prstGeom>
        </p:spPr>
        <p:txBody>
          <a:bodyPr wrap="none">
            <a:spAutoFit/>
          </a:bodyPr>
          <a:lstStyle/>
          <a:p>
            <a:pPr lvl="0"/>
            <a:r>
              <a:rPr lang="uk-UA" b="1" dirty="0">
                <a:solidFill>
                  <a:srgbClr val="00206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Administration of justice in time of war</a:t>
            </a:r>
            <a:r>
              <a:rPr lang="uk-UA" b="1" dirty="0">
                <a:solidFill>
                  <a:srgbClr val="002060"/>
                </a:solidFill>
                <a:latin typeface="Times New Roman" panose="02020603050405020304" pitchFamily="18" charset="0"/>
                <a:cs typeface="Times New Roman" panose="02020603050405020304" pitchFamily="18" charset="0"/>
              </a:rPr>
              <a:t>”</a:t>
            </a:r>
          </a:p>
        </p:txBody>
      </p:sp>
      <p:sp>
        <p:nvSpPr>
          <p:cNvPr id="32" name="Прямоугольник 31"/>
          <p:cNvSpPr/>
          <p:nvPr/>
        </p:nvSpPr>
        <p:spPr>
          <a:xfrm>
            <a:off x="3344129" y="1400152"/>
            <a:ext cx="4982839" cy="400110"/>
          </a:xfrm>
          <a:prstGeom prst="rect">
            <a:avLst/>
          </a:prstGeom>
        </p:spPr>
        <p:txBody>
          <a:bodyPr wrap="none">
            <a:spAutoFit/>
          </a:bodyPr>
          <a:lstStyle/>
          <a:p>
            <a:pPr lvl="0"/>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Martial law: prohibitions and restrictions</a:t>
            </a:r>
            <a:r>
              <a:rPr lang="uk-UA" sz="2000" b="1" dirty="0">
                <a:solidFill>
                  <a:srgbClr val="002060"/>
                </a:solidFill>
                <a:latin typeface="Times New Roman" panose="02020603050405020304" pitchFamily="18" charset="0"/>
                <a:cs typeface="Times New Roman" panose="02020603050405020304" pitchFamily="18" charset="0"/>
              </a:rPr>
              <a:t>”</a:t>
            </a:r>
          </a:p>
        </p:txBody>
      </p:sp>
      <p:sp>
        <p:nvSpPr>
          <p:cNvPr id="33" name="Прямоугольник 32"/>
          <p:cNvSpPr/>
          <p:nvPr/>
        </p:nvSpPr>
        <p:spPr>
          <a:xfrm>
            <a:off x="4955695" y="1908978"/>
            <a:ext cx="4843377" cy="400110"/>
          </a:xfrm>
          <a:prstGeom prst="rect">
            <a:avLst/>
          </a:prstGeom>
        </p:spPr>
        <p:txBody>
          <a:bodyPr wrap="none">
            <a:spAutoFit/>
          </a:bodyPr>
          <a:lstStyle/>
          <a:p>
            <a:pPr lvl="0"/>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Criminal proceedings under martial law</a:t>
            </a:r>
            <a:r>
              <a:rPr lang="uk-UA" sz="2000" b="1" dirty="0">
                <a:solidFill>
                  <a:srgbClr val="002060"/>
                </a:solidFill>
                <a:latin typeface="Times New Roman" panose="02020603050405020304" pitchFamily="18" charset="0"/>
                <a:cs typeface="Times New Roman" panose="02020603050405020304" pitchFamily="18" charset="0"/>
              </a:rPr>
              <a:t>”</a:t>
            </a:r>
          </a:p>
        </p:txBody>
      </p:sp>
      <p:sp>
        <p:nvSpPr>
          <p:cNvPr id="34" name="Прямоугольник 33"/>
          <p:cNvSpPr/>
          <p:nvPr/>
        </p:nvSpPr>
        <p:spPr>
          <a:xfrm>
            <a:off x="5948978" y="2397798"/>
            <a:ext cx="5379373" cy="707886"/>
          </a:xfrm>
          <a:prstGeom prst="rect">
            <a:avLst/>
          </a:prstGeom>
        </p:spPr>
        <p:txBody>
          <a:bodyPr wrap="square">
            <a:spAutoFit/>
          </a:bodyPr>
          <a:lstStyle/>
          <a:p>
            <a:pPr lvl="0" algn="ctr"/>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Access to justice for people with disabilities in time of war</a:t>
            </a:r>
            <a:r>
              <a:rPr lang="uk-UA" sz="2000" b="1" dirty="0">
                <a:solidFill>
                  <a:srgbClr val="002060"/>
                </a:solidFill>
                <a:latin typeface="Times New Roman" panose="02020603050405020304" pitchFamily="18" charset="0"/>
                <a:cs typeface="Times New Roman" panose="02020603050405020304" pitchFamily="18" charset="0"/>
              </a:rPr>
              <a:t>”</a:t>
            </a:r>
          </a:p>
        </p:txBody>
      </p:sp>
      <p:sp>
        <p:nvSpPr>
          <p:cNvPr id="35" name="Прямоугольник 34"/>
          <p:cNvSpPr/>
          <p:nvPr/>
        </p:nvSpPr>
        <p:spPr>
          <a:xfrm>
            <a:off x="5766099" y="3117731"/>
            <a:ext cx="6096000" cy="707886"/>
          </a:xfrm>
          <a:prstGeom prst="rect">
            <a:avLst/>
          </a:prstGeom>
        </p:spPr>
        <p:txBody>
          <a:bodyPr>
            <a:spAutoFit/>
          </a:bodyPr>
          <a:lstStyle/>
          <a:p>
            <a:pPr lvl="0" algn="ctr"/>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Administration of justice by commercial courts in time of war: problems, challenges, solutions</a:t>
            </a:r>
            <a:r>
              <a:rPr lang="uk-UA" sz="2000" b="1" dirty="0">
                <a:solidFill>
                  <a:srgbClr val="002060"/>
                </a:solidFill>
                <a:latin typeface="Times New Roman" panose="02020603050405020304" pitchFamily="18" charset="0"/>
                <a:cs typeface="Times New Roman" panose="02020603050405020304" pitchFamily="18" charset="0"/>
              </a:rPr>
              <a:t>”</a:t>
            </a:r>
          </a:p>
        </p:txBody>
      </p:sp>
      <p:sp>
        <p:nvSpPr>
          <p:cNvPr id="37" name="Прямоугольник 36"/>
          <p:cNvSpPr/>
          <p:nvPr/>
        </p:nvSpPr>
        <p:spPr>
          <a:xfrm>
            <a:off x="5948979" y="4133632"/>
            <a:ext cx="6096000" cy="707886"/>
          </a:xfrm>
          <a:prstGeom prst="rect">
            <a:avLst/>
          </a:prstGeom>
        </p:spPr>
        <p:txBody>
          <a:bodyPr>
            <a:spAutoFit/>
          </a:bodyPr>
          <a:lstStyle/>
          <a:p>
            <a:pPr lvl="0"/>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Cybersecurity and current challenges in judicial activity</a:t>
            </a:r>
            <a:r>
              <a:rPr lang="uk-UA" sz="2000" b="1" dirty="0">
                <a:solidFill>
                  <a:srgbClr val="002060"/>
                </a:solidFill>
                <a:latin typeface="Times New Roman" panose="02020603050405020304" pitchFamily="18" charset="0"/>
                <a:cs typeface="Times New Roman" panose="02020603050405020304" pitchFamily="18" charset="0"/>
              </a:rPr>
              <a:t>”</a:t>
            </a:r>
          </a:p>
        </p:txBody>
      </p:sp>
      <p:sp>
        <p:nvSpPr>
          <p:cNvPr id="38" name="Прямоугольник 37"/>
          <p:cNvSpPr/>
          <p:nvPr/>
        </p:nvSpPr>
        <p:spPr>
          <a:xfrm>
            <a:off x="5414310" y="4931809"/>
            <a:ext cx="6582561" cy="707886"/>
          </a:xfrm>
          <a:prstGeom prst="rect">
            <a:avLst/>
          </a:prstGeom>
        </p:spPr>
        <p:txBody>
          <a:bodyPr wrap="square">
            <a:spAutoFit/>
          </a:bodyPr>
          <a:lstStyle/>
          <a:p>
            <a:pPr lvl="0" algn="ctr"/>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Russian military aggression against Ukraine: national and international judicial protection</a:t>
            </a:r>
            <a:r>
              <a:rPr lang="uk-UA" sz="2000" b="1" dirty="0">
                <a:solidFill>
                  <a:srgbClr val="002060"/>
                </a:solidFill>
                <a:latin typeface="Times New Roman" panose="02020603050405020304" pitchFamily="18" charset="0"/>
                <a:cs typeface="Times New Roman" panose="02020603050405020304" pitchFamily="18" charset="0"/>
              </a:rPr>
              <a:t>”</a:t>
            </a:r>
          </a:p>
        </p:txBody>
      </p:sp>
      <p:sp>
        <p:nvSpPr>
          <p:cNvPr id="41" name="Прямоугольник 40"/>
          <p:cNvSpPr/>
          <p:nvPr/>
        </p:nvSpPr>
        <p:spPr>
          <a:xfrm>
            <a:off x="4507457" y="5546898"/>
            <a:ext cx="6096000" cy="707886"/>
          </a:xfrm>
          <a:prstGeom prst="rect">
            <a:avLst/>
          </a:prstGeom>
        </p:spPr>
        <p:txBody>
          <a:bodyPr>
            <a:spAutoFit/>
          </a:bodyPr>
          <a:lstStyle/>
          <a:p>
            <a:pPr lvl="0" algn="ctr"/>
            <a:r>
              <a:rPr lang="uk-UA"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Some rules of conduct and responsibility of civilians in conditions of military aggression</a:t>
            </a:r>
            <a:r>
              <a:rPr lang="uk-UA" sz="2000" b="1" dirty="0">
                <a:solidFill>
                  <a:srgbClr val="002060"/>
                </a:solidFill>
                <a:latin typeface="Times New Roman" panose="02020603050405020304" pitchFamily="18" charset="0"/>
                <a:cs typeface="Times New Roman" panose="02020603050405020304" pitchFamily="18" charset="0"/>
              </a:rPr>
              <a:t>”</a:t>
            </a:r>
          </a:p>
        </p:txBody>
      </p:sp>
      <p:cxnSp>
        <p:nvCxnSpPr>
          <p:cNvPr id="43" name="Прямая со стрелкой 42"/>
          <p:cNvCxnSpPr>
            <a:stCxn id="4" idx="0"/>
          </p:cNvCxnSpPr>
          <p:nvPr/>
        </p:nvCxnSpPr>
        <p:spPr>
          <a:xfrm flipV="1">
            <a:off x="2751494" y="1366553"/>
            <a:ext cx="0" cy="841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3344129" y="1718596"/>
            <a:ext cx="313471" cy="55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33" idx="1"/>
          </p:cNvCxnSpPr>
          <p:nvPr/>
        </p:nvCxnSpPr>
        <p:spPr>
          <a:xfrm flipV="1">
            <a:off x="4062232" y="2109033"/>
            <a:ext cx="893463" cy="5019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32151" y="2668864"/>
            <a:ext cx="1129553" cy="2926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V="1">
            <a:off x="4507457" y="3442351"/>
            <a:ext cx="1276987" cy="1910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a:cxnSpLocks/>
            <a:endCxn id="37" idx="1"/>
          </p:cNvCxnSpPr>
          <p:nvPr/>
        </p:nvCxnSpPr>
        <p:spPr>
          <a:xfrm>
            <a:off x="4709325" y="4338758"/>
            <a:ext cx="1239654" cy="91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4432151" y="4895320"/>
            <a:ext cx="897001" cy="2199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3930719" y="5272534"/>
            <a:ext cx="897001" cy="3581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Заголовок 1"/>
          <p:cNvSpPr>
            <a:spLocks noGrp="1"/>
          </p:cNvSpPr>
          <p:nvPr>
            <p:ph type="title"/>
          </p:nvPr>
        </p:nvSpPr>
        <p:spPr>
          <a:xfrm>
            <a:off x="1253447" y="175228"/>
            <a:ext cx="8796406" cy="513261"/>
          </a:xfrm>
        </p:spPr>
        <p:txBody>
          <a:bodyPr>
            <a:normAutofit/>
          </a:bodyPr>
          <a:lstStyle/>
          <a:p>
            <a:pPr algn="ctr"/>
            <a:r>
              <a:rPr lang="en-US" sz="2400" b="1" dirty="0">
                <a:latin typeface="Georgia" panose="02040502050405020303" pitchFamily="18" charset="0"/>
              </a:rPr>
              <a:t>New courses for judges</a:t>
            </a:r>
            <a:endParaRPr lang="uk-UA"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68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53447" y="0"/>
            <a:ext cx="8796406" cy="68848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endParaRPr lang="uk-UA"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Блок-схема: узел 5"/>
          <p:cNvSpPr/>
          <p:nvPr/>
        </p:nvSpPr>
        <p:spPr>
          <a:xfrm>
            <a:off x="258184" y="1828744"/>
            <a:ext cx="4539727" cy="34316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BE"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Psychological help </a:t>
            </a:r>
          </a:p>
          <a:p>
            <a:pPr lvl="0" algn="ctr"/>
            <a:r>
              <a:rPr lang="uk-UA"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events</a:t>
            </a:r>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uk-UA" dirty="0"/>
          </a:p>
        </p:txBody>
      </p:sp>
      <p:cxnSp>
        <p:nvCxnSpPr>
          <p:cNvPr id="7" name="Прямая со стрелкой 6"/>
          <p:cNvCxnSpPr/>
          <p:nvPr/>
        </p:nvCxnSpPr>
        <p:spPr>
          <a:xfrm flipV="1">
            <a:off x="3850132" y="1904104"/>
            <a:ext cx="1722329" cy="7064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4624515" y="3517751"/>
            <a:ext cx="1256337" cy="26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335332" y="4572000"/>
            <a:ext cx="1545520" cy="3334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253923" y="1499459"/>
            <a:ext cx="6096000" cy="861774"/>
          </a:xfrm>
          <a:prstGeom prst="rect">
            <a:avLst/>
          </a:prstGeom>
        </p:spPr>
        <p:txBody>
          <a:bodyPr>
            <a:spAutoFit/>
          </a:bodyPr>
          <a:lstStyle/>
          <a:p>
            <a:pPr lvl="0" algn="ctr"/>
            <a:r>
              <a:rPr lang="uk-UA"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Overcoming the consequences of trauma: psychological help</a:t>
            </a:r>
            <a:r>
              <a:rPr lang="uk-UA"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1" name="Прямоугольник 10"/>
          <p:cNvSpPr/>
          <p:nvPr/>
        </p:nvSpPr>
        <p:spPr>
          <a:xfrm>
            <a:off x="5880852" y="3074868"/>
            <a:ext cx="6096000" cy="861774"/>
          </a:xfrm>
          <a:prstGeom prst="rect">
            <a:avLst/>
          </a:prstGeom>
        </p:spPr>
        <p:txBody>
          <a:bodyPr>
            <a:spAutoFit/>
          </a:bodyPr>
          <a:lstStyle/>
          <a:p>
            <a:pPr lvl="0" algn="ctr"/>
            <a:r>
              <a:rPr lang="uk-UA"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Psychological adaptation of judges and court staff to work in wartime</a:t>
            </a:r>
            <a:r>
              <a:rPr lang="uk-UA"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Прямоугольник 11"/>
          <p:cNvSpPr/>
          <p:nvPr/>
        </p:nvSpPr>
        <p:spPr>
          <a:xfrm>
            <a:off x="5704976" y="4738743"/>
            <a:ext cx="6096000" cy="861774"/>
          </a:xfrm>
          <a:prstGeom prst="rect">
            <a:avLst/>
          </a:prstGeom>
        </p:spPr>
        <p:txBody>
          <a:bodyPr>
            <a:spAutoFit/>
          </a:bodyPr>
          <a:lstStyle/>
          <a:p>
            <a:pPr lvl="0" algn="ctr"/>
            <a:r>
              <a:rPr lang="uk-UA"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Skills of psychological and pre-medical assistance in time of war</a:t>
            </a:r>
            <a:r>
              <a:rPr lang="uk-UA" sz="2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364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15384" y="903519"/>
            <a:ext cx="5282192" cy="1434869"/>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European Judicial Training Network (EJTN) Steering Committee meeting (April 28, 2022)</a:t>
            </a:r>
            <a:endParaRPr lang="uk-UA" sz="2400" dirty="0"/>
          </a:p>
        </p:txBody>
      </p:sp>
      <p:sp>
        <p:nvSpPr>
          <p:cNvPr id="5" name="Текст 4"/>
          <p:cNvSpPr>
            <a:spLocks noGrp="1"/>
          </p:cNvSpPr>
          <p:nvPr>
            <p:ph type="body" sz="quarter" idx="3"/>
          </p:nvPr>
        </p:nvSpPr>
        <p:spPr>
          <a:xfrm>
            <a:off x="6172200" y="1152939"/>
            <a:ext cx="5183188" cy="1434870"/>
          </a:xfrm>
        </p:spPr>
        <p:txBody>
          <a:bodyPr>
            <a:noAutofit/>
          </a:bodyPr>
          <a:lstStyle/>
          <a:p>
            <a:r>
              <a:rPr lang="uk-UA"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Role of the ECHR and ECtHR case-law of the in the Justice system in Ukraine: 25 years of experience and New Challenges</a:t>
            </a:r>
            <a:r>
              <a:rPr lang="uk-UA"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(June 10, 2022)</a:t>
            </a:r>
            <a:endParaRPr lang="uk-UA" sz="24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963" y="2713318"/>
            <a:ext cx="5281612" cy="3007751"/>
          </a:xfrm>
          <a:prstGeom prst="rect">
            <a:avLst/>
          </a:prstGeo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587809"/>
            <a:ext cx="5183188" cy="3258769"/>
          </a:xfrm>
          <a:prstGeom prst="rect">
            <a:avLst/>
          </a:prstGeom>
        </p:spPr>
      </p:pic>
    </p:spTree>
    <p:extLst>
      <p:ext uri="{BB962C8B-B14F-4D97-AF65-F5344CB8AC3E}">
        <p14:creationId xmlns:p14="http://schemas.microsoft.com/office/powerpoint/2010/main" val="398883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6F54E-B55A-44A3-A79B-F4446B9B68A9}"/>
              </a:ext>
            </a:extLst>
          </p:cNvPr>
          <p:cNvSpPr>
            <a:spLocks noGrp="1"/>
          </p:cNvSpPr>
          <p:nvPr>
            <p:ph type="title"/>
          </p:nvPr>
        </p:nvSpPr>
        <p:spPr/>
        <p:txBody>
          <a:bodyPr>
            <a:normAutofit fontScale="90000"/>
          </a:bodyPr>
          <a:lstStyle/>
          <a:p>
            <a:pPr algn="ctr"/>
            <a:r>
              <a:rPr lang="en-US" b="1" dirty="0">
                <a:latin typeface="Georgia" panose="02040502050405020303" pitchFamily="18" charset="0"/>
              </a:rPr>
              <a:t>responding to Judicial Training needs in the wartime</a:t>
            </a:r>
            <a:endParaRPr lang="uk-UA" b="1" dirty="0">
              <a:latin typeface="Georgia" panose="02040502050405020303" pitchFamily="18" charset="0"/>
            </a:endParaRPr>
          </a:p>
        </p:txBody>
      </p:sp>
      <p:sp>
        <p:nvSpPr>
          <p:cNvPr id="6" name="Місце для тексту 5">
            <a:extLst>
              <a:ext uri="{FF2B5EF4-FFF2-40B4-BE49-F238E27FC236}">
                <a16:creationId xmlns:a16="http://schemas.microsoft.com/office/drawing/2014/main" id="{2945AB85-685B-6431-AD29-32E382D6C07F}"/>
              </a:ext>
            </a:extLst>
          </p:cNvPr>
          <p:cNvSpPr>
            <a:spLocks noGrp="1"/>
          </p:cNvSpPr>
          <p:nvPr>
            <p:ph type="body" idx="1"/>
          </p:nvPr>
        </p:nvSpPr>
        <p:spPr/>
        <p:txBody>
          <a:bodyPr>
            <a:normAutofit/>
          </a:bodyPr>
          <a:lstStyle/>
          <a:p>
            <a:endParaRPr lang="uk-UA"/>
          </a:p>
        </p:txBody>
      </p:sp>
      <p:sp>
        <p:nvSpPr>
          <p:cNvPr id="3" name="Місце для вмісту 2">
            <a:extLst>
              <a:ext uri="{FF2B5EF4-FFF2-40B4-BE49-F238E27FC236}">
                <a16:creationId xmlns:a16="http://schemas.microsoft.com/office/drawing/2014/main" id="{E4F86FBC-B5F1-4F02-9CD7-1DF346589F45}"/>
              </a:ext>
            </a:extLst>
          </p:cNvPr>
          <p:cNvSpPr>
            <a:spLocks noGrp="1"/>
          </p:cNvSpPr>
          <p:nvPr>
            <p:ph sz="half" idx="2"/>
          </p:nvPr>
        </p:nvSpPr>
        <p:spPr/>
        <p:txBody>
          <a:bodyPr>
            <a:normAutofit fontScale="70000" lnSpcReduction="20000"/>
          </a:bodyPr>
          <a:lstStyle/>
          <a:p>
            <a:pPr algn="just"/>
            <a:r>
              <a:rPr lang="en-US" sz="2400" dirty="0"/>
              <a:t>Changing priorities – case law related to armed conflict;</a:t>
            </a:r>
          </a:p>
          <a:p>
            <a:pPr algn="just"/>
            <a:r>
              <a:rPr lang="en-US" sz="2400" dirty="0"/>
              <a:t> More attention to international law – International humanitarian law (IHL), International criminal law (ICL), International human right law (IHRL);</a:t>
            </a:r>
          </a:p>
          <a:p>
            <a:pPr algn="just"/>
            <a:r>
              <a:rPr lang="en-US" sz="2400" dirty="0"/>
              <a:t>Re gender sensitive cases – focus on sexual and gender-based violence (SGBV) as international crime/war crime;</a:t>
            </a:r>
            <a:endParaRPr lang="uk-UA" sz="2400" dirty="0"/>
          </a:p>
          <a:p>
            <a:pPr algn="just"/>
            <a:r>
              <a:rPr lang="en-US" sz="2400" dirty="0"/>
              <a:t>Psychological security of judges in wartime</a:t>
            </a:r>
            <a:r>
              <a:rPr lang="uk-UA" sz="2400" dirty="0"/>
              <a:t>;</a:t>
            </a:r>
            <a:endParaRPr lang="en-US" sz="2400" dirty="0"/>
          </a:p>
          <a:p>
            <a:pPr algn="just"/>
            <a:r>
              <a:rPr lang="en-US" sz="2400" dirty="0"/>
              <a:t>Adopting training methodology.</a:t>
            </a:r>
          </a:p>
          <a:p>
            <a:endParaRPr lang="en-US" sz="2400" dirty="0"/>
          </a:p>
        </p:txBody>
      </p:sp>
      <p:sp>
        <p:nvSpPr>
          <p:cNvPr id="7" name="Місце для тексту 6">
            <a:extLst>
              <a:ext uri="{FF2B5EF4-FFF2-40B4-BE49-F238E27FC236}">
                <a16:creationId xmlns:a16="http://schemas.microsoft.com/office/drawing/2014/main" id="{A6417D28-E709-1A62-94F6-03D36CDA0F36}"/>
              </a:ext>
            </a:extLst>
          </p:cNvPr>
          <p:cNvSpPr>
            <a:spLocks noGrp="1"/>
          </p:cNvSpPr>
          <p:nvPr>
            <p:ph type="body" sz="quarter" idx="3"/>
          </p:nvPr>
        </p:nvSpPr>
        <p:spPr>
          <a:xfrm>
            <a:off x="6172200" y="2126973"/>
            <a:ext cx="5183188" cy="854765"/>
          </a:xfrm>
        </p:spPr>
        <p:txBody>
          <a:bodyPr>
            <a:normAutofit/>
          </a:bodyPr>
          <a:lstStyle/>
          <a:p>
            <a:r>
              <a:rPr lang="uk-UA"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 mechanisms for the investigation and prosecution of war crimes</a:t>
            </a:r>
            <a:r>
              <a:rPr lang="uk-UA"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2000" dirty="0"/>
          </a:p>
        </p:txBody>
      </p:sp>
      <p:pic>
        <p:nvPicPr>
          <p:cNvPr id="5" name="Объект 6">
            <a:extLst>
              <a:ext uri="{FF2B5EF4-FFF2-40B4-BE49-F238E27FC236}">
                <a16:creationId xmlns:a16="http://schemas.microsoft.com/office/drawing/2014/main" id="{E23EFE53-22C9-146B-544D-3EA72357EAD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17910" y="3190875"/>
            <a:ext cx="4891768" cy="3424238"/>
          </a:xfrm>
          <a:prstGeom prst="rect">
            <a:avLst/>
          </a:prstGeom>
        </p:spPr>
      </p:pic>
    </p:spTree>
    <p:extLst>
      <p:ext uri="{BB962C8B-B14F-4D97-AF65-F5344CB8AC3E}">
        <p14:creationId xmlns:p14="http://schemas.microsoft.com/office/powerpoint/2010/main" val="1585740531"/>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754</Words>
  <Application>Microsoft Office PowerPoint</Application>
  <PresentationFormat>Широкий екран</PresentationFormat>
  <Paragraphs>57</Paragraphs>
  <Slides>7</Slides>
  <Notes>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7</vt:i4>
      </vt:variant>
    </vt:vector>
  </HeadingPairs>
  <TitlesOfParts>
    <vt:vector size="14" baseType="lpstr">
      <vt:lpstr>Arial</vt:lpstr>
      <vt:lpstr>Calibri</vt:lpstr>
      <vt:lpstr>Calisto MT</vt:lpstr>
      <vt:lpstr>Georgia</vt:lpstr>
      <vt:lpstr>Times New Roman</vt:lpstr>
      <vt:lpstr>Univers Condensed</vt:lpstr>
      <vt:lpstr>ChronicleVTI</vt:lpstr>
      <vt:lpstr>Training of judges at times of war:  why and how?</vt:lpstr>
      <vt:lpstr>Courts in time of war: challenges</vt:lpstr>
      <vt:lpstr>Презентація PowerPoint</vt:lpstr>
      <vt:lpstr>New courses for judges</vt:lpstr>
      <vt:lpstr>Презентація PowerPoint</vt:lpstr>
      <vt:lpstr>Презентація PowerPoint</vt:lpstr>
      <vt:lpstr>responding to Judicial Training needs in the wartime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sensitive judiciary: responding to judicial training needs in the wartime</dc:title>
  <dc:creator>TF</dc:creator>
  <cp:lastModifiedBy>Tetyana Fuley</cp:lastModifiedBy>
  <cp:revision>19</cp:revision>
  <dcterms:created xsi:type="dcterms:W3CDTF">2020-12-09T09:07:33Z</dcterms:created>
  <dcterms:modified xsi:type="dcterms:W3CDTF">2022-06-27T09:21:15Z</dcterms:modified>
</cp:coreProperties>
</file>