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312" r:id="rId2"/>
    <p:sldId id="324" r:id="rId3"/>
    <p:sldId id="327" r:id="rId4"/>
    <p:sldId id="303" r:id="rId5"/>
    <p:sldId id="316" r:id="rId6"/>
    <p:sldId id="319" r:id="rId7"/>
    <p:sldId id="322" r:id="rId8"/>
    <p:sldId id="320" r:id="rId9"/>
    <p:sldId id="323" r:id="rId10"/>
    <p:sldId id="325" r:id="rId11"/>
    <p:sldId id="321" r:id="rId12"/>
    <p:sldId id="330" r:id="rId13"/>
    <p:sldId id="331" r:id="rId14"/>
    <p:sldId id="326" r:id="rId15"/>
    <p:sldId id="318" r:id="rId16"/>
    <p:sldId id="359" r:id="rId17"/>
    <p:sldId id="333" r:id="rId18"/>
    <p:sldId id="317" r:id="rId19"/>
    <p:sldId id="335" r:id="rId20"/>
    <p:sldId id="336" r:id="rId21"/>
    <p:sldId id="337" r:id="rId22"/>
    <p:sldId id="338" r:id="rId23"/>
    <p:sldId id="339" r:id="rId24"/>
    <p:sldId id="340" r:id="rId25"/>
    <p:sldId id="341" r:id="rId26"/>
    <p:sldId id="342" r:id="rId27"/>
    <p:sldId id="343" r:id="rId28"/>
    <p:sldId id="344" r:id="rId29"/>
    <p:sldId id="345" r:id="rId30"/>
    <p:sldId id="346" r:id="rId31"/>
    <p:sldId id="353" r:id="rId32"/>
    <p:sldId id="355" r:id="rId33"/>
    <p:sldId id="356" r:id="rId34"/>
    <p:sldId id="357" r:id="rId35"/>
    <p:sldId id="358" r:id="rId36"/>
    <p:sldId id="329" r:id="rId37"/>
    <p:sldId id="28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eate Striebel-Greiter" initials="BS" lastIdx="6" clrIdx="0"/>
  <p:cmAuthor id="1" name="Jörn Geßner" initials="JG"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F3FF"/>
    <a:srgbClr val="00ACCD"/>
    <a:srgbClr val="8CC63F"/>
    <a:srgbClr val="BCB9B8"/>
    <a:srgbClr val="FFE96C"/>
    <a:srgbClr val="FAA61A"/>
    <a:srgbClr val="ED037C"/>
    <a:srgbClr val="8129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28" autoAdjust="0"/>
    <p:restoredTop sz="91993" autoAdjust="0"/>
  </p:normalViewPr>
  <p:slideViewPr>
    <p:cSldViewPr snapToGrid="0">
      <p:cViewPr>
        <p:scale>
          <a:sx n="66" d="100"/>
          <a:sy n="66" d="100"/>
        </p:scale>
        <p:origin x="-294" y="-132"/>
      </p:cViewPr>
      <p:guideLst>
        <p:guide orient="horz" pos="2160"/>
        <p:guide pos="3840"/>
      </p:guideLst>
    </p:cSldViewPr>
  </p:slideViewPr>
  <p:outlineViewPr>
    <p:cViewPr>
      <p:scale>
        <a:sx n="33" d="100"/>
        <a:sy n="33" d="100"/>
      </p:scale>
      <p:origin x="0" y="20664"/>
    </p:cViewPr>
  </p:outlineViewPr>
  <p:notesTextViewPr>
    <p:cViewPr>
      <p:scale>
        <a:sx n="1" d="1"/>
        <a:sy n="1" d="1"/>
      </p:scale>
      <p:origin x="0" y="0"/>
    </p:cViewPr>
  </p:notesTextViewPr>
  <p:sorterViewPr>
    <p:cViewPr>
      <p:scale>
        <a:sx n="20" d="100"/>
        <a:sy n="20" d="100"/>
      </p:scale>
      <p:origin x="0" y="0"/>
    </p:cViewPr>
  </p:sorterViewPr>
  <p:notesViewPr>
    <p:cSldViewPr snapToGrid="0">
      <p:cViewPr varScale="1">
        <p:scale>
          <a:sx n="56" d="100"/>
          <a:sy n="56" d="100"/>
        </p:scale>
        <p:origin x="-283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9A79F1-A763-44DD-B58B-63496B00AD77}" type="datetimeFigureOut">
              <a:rPr lang="en-GB" smtClean="0"/>
              <a:t>03/12/2019</a:t>
            </a:fld>
            <a:endParaRPr lang="en-GB"/>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9A8390-01CA-4CF0-A32F-198695627C80}" type="slidenum">
              <a:rPr lang="en-GB" smtClean="0"/>
              <a:t>‹Nr.›</a:t>
            </a:fld>
            <a:endParaRPr lang="en-GB"/>
          </a:p>
        </p:txBody>
      </p:sp>
    </p:spTree>
    <p:extLst>
      <p:ext uri="{BB962C8B-B14F-4D97-AF65-F5344CB8AC3E}">
        <p14:creationId xmlns:p14="http://schemas.microsoft.com/office/powerpoint/2010/main" val="655782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dstf.eu/"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6454B233-77BA-4AFF-BE8E-45CB8F861451}" type="slidenum">
              <a:rPr lang="en-GB" smtClean="0"/>
              <a:t>1</a:t>
            </a:fld>
            <a:endParaRPr lang="en-GB"/>
          </a:p>
        </p:txBody>
      </p:sp>
    </p:spTree>
    <p:extLst>
      <p:ext uri="{BB962C8B-B14F-4D97-AF65-F5344CB8AC3E}">
        <p14:creationId xmlns:p14="http://schemas.microsoft.com/office/powerpoint/2010/main" val="3017458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mtClean="0"/>
              <a:t>Other than the market</a:t>
            </a:r>
            <a:r>
              <a:rPr lang="de-AT" baseline="0" smtClean="0"/>
              <a:t> survey under the LIFE project not much is being done to identify illegal trade. </a:t>
            </a:r>
          </a:p>
          <a:p>
            <a:r>
              <a:rPr lang="de-AT" baseline="0" smtClean="0"/>
              <a:t>TORs for study on forensic methods are currently agreed by the AC of CITES. The need for this study has been expressed for several years in CITES meetings and it is now planned for 2020.</a:t>
            </a:r>
            <a:endParaRPr lang="en-GB"/>
          </a:p>
        </p:txBody>
      </p:sp>
      <p:sp>
        <p:nvSpPr>
          <p:cNvPr id="4" name="Foliennummernplatzhalter 3"/>
          <p:cNvSpPr>
            <a:spLocks noGrp="1"/>
          </p:cNvSpPr>
          <p:nvPr>
            <p:ph type="sldNum" sz="quarter" idx="10"/>
          </p:nvPr>
        </p:nvSpPr>
        <p:spPr/>
        <p:txBody>
          <a:bodyPr/>
          <a:lstStyle/>
          <a:p>
            <a:fld id="{7B9A8390-01CA-4CF0-A32F-198695627C80}" type="slidenum">
              <a:rPr lang="en-GB" smtClean="0"/>
              <a:t>10</a:t>
            </a:fld>
            <a:endParaRPr lang="en-GB"/>
          </a:p>
        </p:txBody>
      </p:sp>
    </p:spTree>
    <p:extLst>
      <p:ext uri="{BB962C8B-B14F-4D97-AF65-F5344CB8AC3E}">
        <p14:creationId xmlns:p14="http://schemas.microsoft.com/office/powerpoint/2010/main" val="423242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fld id="{7B9A8390-01CA-4CF0-A32F-198695627C80}" type="slidenum">
              <a:rPr lang="en-GB" smtClean="0"/>
              <a:t>12</a:t>
            </a:fld>
            <a:endParaRPr lang="en-GB"/>
          </a:p>
        </p:txBody>
      </p:sp>
    </p:spTree>
    <p:extLst>
      <p:ext uri="{BB962C8B-B14F-4D97-AF65-F5344CB8AC3E}">
        <p14:creationId xmlns:p14="http://schemas.microsoft.com/office/powerpoint/2010/main" val="3567830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i="1" smtClean="0"/>
              <a:t>Conference participants confirmed the urgent need for regional collaboration on a long-term fishing ban, effective measures against poaching, limiting bycatch in commercial fisheries and, to ensure that we do not lose the species while trying to save them from extinction, rearing these fish in scientifically controlled facilities in several countries to release them into rivers where populations have crashed or vanished altogether. Other measures highlighted at the meeting are the need of engaging fishing communities in sturgeon conservation and protection of remaining sturgeon habitats for spawning, breeding or overwintering. Only if all relevant stakeholders work together within countries and across borders can these amazing fish be saved from extinction</a:t>
            </a:r>
            <a:r>
              <a:rPr lang="en-GB" smtClean="0"/>
              <a:t>". - Peter Gammeltoft, Chair of the </a:t>
            </a:r>
            <a:r>
              <a:rPr lang="en-GB" smtClean="0">
                <a:hlinkClick r:id="rId3"/>
              </a:rPr>
              <a:t>Danube Sturgeon Task Force</a:t>
            </a:r>
            <a:r>
              <a:rPr lang="en-GB" smtClean="0"/>
              <a:t/>
            </a:r>
            <a:br>
              <a:rPr lang="en-GB" smtClean="0"/>
            </a:br>
            <a:r>
              <a:rPr lang="en-GB" smtClean="0"/>
              <a:t> </a:t>
            </a:r>
            <a:br>
              <a:rPr lang="en-GB" smtClean="0"/>
            </a:br>
            <a:r>
              <a:rPr lang="en-GB" smtClean="0"/>
              <a:t>The conference was jointly organised by </a:t>
            </a:r>
            <a:r>
              <a:rPr lang="en-GB" b="1" smtClean="0"/>
              <a:t>“Dunarea de Jos” University of Galati</a:t>
            </a:r>
            <a:r>
              <a:rPr lang="en-GB" smtClean="0"/>
              <a:t> (Research and Development Centre for Sturgeon, Aquatic Habitats and Biodiversity), the </a:t>
            </a:r>
            <a:r>
              <a:rPr lang="en-GB" b="1" i="1" smtClean="0"/>
              <a:t>DSTF</a:t>
            </a:r>
            <a:r>
              <a:rPr lang="en-GB" smtClean="0"/>
              <a:t> (Danube Sturgeon Task Force), the </a:t>
            </a:r>
            <a:r>
              <a:rPr lang="en-GB" b="1" smtClean="0"/>
              <a:t>Romanian Ministry of Water and Forests</a:t>
            </a:r>
            <a:r>
              <a:rPr lang="en-GB" smtClean="0"/>
              <a:t>, the </a:t>
            </a:r>
            <a:r>
              <a:rPr lang="en-GB" b="1" smtClean="0"/>
              <a:t>Romanian Ministry of Environment</a:t>
            </a:r>
            <a:r>
              <a:rPr lang="en-GB" smtClean="0"/>
              <a:t>, </a:t>
            </a:r>
            <a:r>
              <a:rPr lang="en-GB" b="1" smtClean="0"/>
              <a:t>NAFA</a:t>
            </a:r>
            <a:r>
              <a:rPr lang="en-GB" smtClean="0"/>
              <a:t> (Romanian National Agency for Fisheries and Aquaculture), </a:t>
            </a:r>
            <a:r>
              <a:rPr lang="en-GB" b="1" smtClean="0"/>
              <a:t>WSCS</a:t>
            </a:r>
            <a:r>
              <a:rPr lang="en-GB" smtClean="0"/>
              <a:t> (World Sturgeon Conservation Society) and </a:t>
            </a:r>
            <a:r>
              <a:rPr lang="en-GB" b="1" smtClean="0"/>
              <a:t>WWF</a:t>
            </a:r>
            <a:r>
              <a:rPr lang="en-GB" smtClean="0"/>
              <a:t> (World Wide Fund for Nature), and took place under the patronage of the </a:t>
            </a:r>
            <a:r>
              <a:rPr lang="en-GB" b="1" smtClean="0"/>
              <a:t>Romanian Presidency of the EUSDR</a:t>
            </a:r>
            <a:r>
              <a:rPr lang="en-GB" smtClean="0"/>
              <a:t> (EU Strategy for the Danube Region) and the </a:t>
            </a:r>
            <a:r>
              <a:rPr lang="en-GB" b="1" smtClean="0"/>
              <a:t>Romanian Academy</a:t>
            </a:r>
            <a:r>
              <a:rPr lang="en-GB" smtClean="0"/>
              <a:t> from October 28-30.</a:t>
            </a:r>
            <a:endParaRPr lang="en-GB" dirty="0" smtClean="0"/>
          </a:p>
        </p:txBody>
      </p:sp>
      <p:sp>
        <p:nvSpPr>
          <p:cNvPr id="4" name="Foliennummernplatzhalter 3"/>
          <p:cNvSpPr>
            <a:spLocks noGrp="1"/>
          </p:cNvSpPr>
          <p:nvPr>
            <p:ph type="sldNum" sz="quarter" idx="10"/>
          </p:nvPr>
        </p:nvSpPr>
        <p:spPr/>
        <p:txBody>
          <a:bodyPr/>
          <a:lstStyle/>
          <a:p>
            <a:fld id="{7B9A8390-01CA-4CF0-A32F-198695627C80}" type="slidenum">
              <a:rPr lang="en-GB" smtClean="0"/>
              <a:t>13</a:t>
            </a:fld>
            <a:endParaRPr lang="en-GB"/>
          </a:p>
        </p:txBody>
      </p:sp>
    </p:spTree>
    <p:extLst>
      <p:ext uri="{BB962C8B-B14F-4D97-AF65-F5344CB8AC3E}">
        <p14:creationId xmlns:p14="http://schemas.microsoft.com/office/powerpoint/2010/main" val="1243320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AT" baseline="0" smtClean="0"/>
              <a:t>Nevertheless measures are ongoing in several countries, lack of financing and coordination of actors within or across states are common issues observed almost everywhere.</a:t>
            </a:r>
            <a:endParaRPr lang="en-GB" dirty="0"/>
          </a:p>
        </p:txBody>
      </p:sp>
    </p:spTree>
    <p:extLst>
      <p:ext uri="{BB962C8B-B14F-4D97-AF65-F5344CB8AC3E}">
        <p14:creationId xmlns:p14="http://schemas.microsoft.com/office/powerpoint/2010/main" val="3360798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A770D01-517B-4A17-918E-5EEAF227C75C}" type="slidenum">
              <a:rPr lang="de-DE" smtClean="0"/>
              <a:t>35</a:t>
            </a:fld>
            <a:endParaRPr lang="de-DE"/>
          </a:p>
        </p:txBody>
      </p:sp>
    </p:spTree>
    <p:extLst>
      <p:ext uri="{BB962C8B-B14F-4D97-AF65-F5344CB8AC3E}">
        <p14:creationId xmlns:p14="http://schemas.microsoft.com/office/powerpoint/2010/main" val="2196513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7B9A8390-01CA-4CF0-A32F-198695627C80}" type="slidenum">
              <a:rPr lang="en-GB" smtClean="0"/>
              <a:t>37</a:t>
            </a:fld>
            <a:endParaRPr lang="en-GB"/>
          </a:p>
        </p:txBody>
      </p:sp>
    </p:spTree>
    <p:extLst>
      <p:ext uri="{BB962C8B-B14F-4D97-AF65-F5344CB8AC3E}">
        <p14:creationId xmlns:p14="http://schemas.microsoft.com/office/powerpoint/2010/main" val="3012304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smtClean="0"/>
              <a:t>https://www.youtube.com/watch?v=bwExvqto6t8&amp;feature=emb_logo</a:t>
            </a:r>
            <a:endParaRPr lang="en-GB" dirty="0"/>
          </a:p>
        </p:txBody>
      </p:sp>
      <p:sp>
        <p:nvSpPr>
          <p:cNvPr id="4" name="Foliennummernplatzhalter 3"/>
          <p:cNvSpPr>
            <a:spLocks noGrp="1"/>
          </p:cNvSpPr>
          <p:nvPr>
            <p:ph type="sldNum" sz="quarter" idx="10"/>
          </p:nvPr>
        </p:nvSpPr>
        <p:spPr/>
        <p:txBody>
          <a:bodyPr/>
          <a:lstStyle/>
          <a:p>
            <a:fld id="{7B9A8390-01CA-4CF0-A32F-198695627C80}" type="slidenum">
              <a:rPr lang="en-GB" smtClean="0"/>
              <a:t>2</a:t>
            </a:fld>
            <a:endParaRPr lang="en-GB"/>
          </a:p>
        </p:txBody>
      </p:sp>
    </p:spTree>
    <p:extLst>
      <p:ext uri="{BB962C8B-B14F-4D97-AF65-F5344CB8AC3E}">
        <p14:creationId xmlns:p14="http://schemas.microsoft.com/office/powerpoint/2010/main" val="1077170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smtClean="0"/>
              <a:t>Reminding the audience that seven </a:t>
            </a:r>
            <a:r>
              <a:rPr lang="de-DE" dirty="0" err="1" smtClean="0"/>
              <a:t>of</a:t>
            </a:r>
            <a:r>
              <a:rPr lang="de-DE" dirty="0" smtClean="0"/>
              <a:t> </a:t>
            </a:r>
            <a:r>
              <a:rPr lang="de-DE" dirty="0" err="1" smtClean="0"/>
              <a:t>eight</a:t>
            </a:r>
            <a:r>
              <a:rPr lang="de-DE" dirty="0" smtClean="0"/>
              <a:t> </a:t>
            </a:r>
            <a:r>
              <a:rPr lang="de-DE" dirty="0" err="1" smtClean="0"/>
              <a:t>species</a:t>
            </a:r>
            <a:r>
              <a:rPr lang="de-DE" dirty="0" smtClean="0"/>
              <a:t> in Europe </a:t>
            </a:r>
            <a:r>
              <a:rPr lang="de-DE" dirty="0" err="1" smtClean="0"/>
              <a:t>are</a:t>
            </a:r>
            <a:r>
              <a:rPr lang="de-DE" dirty="0" smtClean="0"/>
              <a:t> </a:t>
            </a:r>
            <a:r>
              <a:rPr lang="de-DE" dirty="0" err="1" smtClean="0"/>
              <a:t>already</a:t>
            </a:r>
            <a:r>
              <a:rPr lang="de-DE" dirty="0" smtClean="0"/>
              <a:t> </a:t>
            </a:r>
            <a:r>
              <a:rPr lang="de-DE" err="1" smtClean="0"/>
              <a:t>critically</a:t>
            </a:r>
            <a:r>
              <a:rPr lang="de-DE" smtClean="0"/>
              <a:t> endangered and all show </a:t>
            </a:r>
            <a:r>
              <a:rPr lang="de-DE" baseline="0" smtClean="0"/>
              <a:t>negative </a:t>
            </a:r>
            <a:r>
              <a:rPr lang="de-DE" baseline="0" dirty="0" err="1" smtClean="0"/>
              <a:t>popualtion</a:t>
            </a:r>
            <a:r>
              <a:rPr lang="de-DE" baseline="0" dirty="0" smtClean="0"/>
              <a:t> </a:t>
            </a:r>
            <a:r>
              <a:rPr lang="de-DE" baseline="0" dirty="0" err="1" smtClean="0"/>
              <a:t>trends</a:t>
            </a:r>
            <a:r>
              <a:rPr lang="de-DE" baseline="0" smtClean="0"/>
              <a:t>. An IUCN </a:t>
            </a:r>
            <a:r>
              <a:rPr lang="de-DE" baseline="0" err="1" smtClean="0"/>
              <a:t>assesment</a:t>
            </a:r>
            <a:r>
              <a:rPr lang="de-DE" baseline="0" smtClean="0"/>
              <a:t> is ongoing for all sturgeon species and will not bring good news. Overall the situation has not improved in Europe, and the Ship sturgeon has most probably dissapeared from the European continent.</a:t>
            </a:r>
            <a:endParaRPr lang="de-DE" dirty="0"/>
          </a:p>
        </p:txBody>
      </p:sp>
      <p:sp>
        <p:nvSpPr>
          <p:cNvPr id="4" name="Foliennummernplatzhalter 3"/>
          <p:cNvSpPr>
            <a:spLocks noGrp="1"/>
          </p:cNvSpPr>
          <p:nvPr>
            <p:ph type="sldNum" sz="quarter" idx="10"/>
          </p:nvPr>
        </p:nvSpPr>
        <p:spPr/>
        <p:txBody>
          <a:bodyPr/>
          <a:lstStyle/>
          <a:p>
            <a:fld id="{18DA3BBF-EE05-47B4-BBD2-D680F96D0D88}" type="slidenum">
              <a:rPr lang="de-DE" smtClean="0">
                <a:solidFill>
                  <a:prstClr val="black"/>
                </a:solidFill>
              </a:rPr>
              <a:pPr/>
              <a:t>3</a:t>
            </a:fld>
            <a:endParaRPr lang="de-DE">
              <a:solidFill>
                <a:prstClr val="black"/>
              </a:solidFill>
            </a:endParaRPr>
          </a:p>
        </p:txBody>
      </p:sp>
    </p:spTree>
    <p:extLst>
      <p:ext uri="{BB962C8B-B14F-4D97-AF65-F5344CB8AC3E}">
        <p14:creationId xmlns:p14="http://schemas.microsoft.com/office/powerpoint/2010/main" val="2101601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mtClean="0"/>
              <a:t>Remidner of the status:</a:t>
            </a:r>
            <a:br>
              <a:rPr lang="en-GB" smtClean="0"/>
            </a:br>
            <a:r>
              <a:rPr lang="en-GB" smtClean="0"/>
              <a:t>Nov 2018 adopted during</a:t>
            </a:r>
            <a:r>
              <a:rPr lang="en-GB" baseline="0" smtClean="0"/>
              <a:t> the last Standing Committee meeting and mandate provided to Secreteriat for coordination of implementation</a:t>
            </a:r>
          </a:p>
          <a:p>
            <a:r>
              <a:rPr lang="de-AT" sz="1050" baseline="0" smtClean="0"/>
              <a:t>May 2019 endorsed by the EU NADEG group and recommend for implementation as species action plan under the HD</a:t>
            </a:r>
            <a:endParaRPr lang="en-GB" sz="1050" dirty="0"/>
          </a:p>
        </p:txBody>
      </p:sp>
      <p:sp>
        <p:nvSpPr>
          <p:cNvPr id="4" name="Foliennummernplatzhalter 3"/>
          <p:cNvSpPr>
            <a:spLocks noGrp="1"/>
          </p:cNvSpPr>
          <p:nvPr>
            <p:ph type="sldNum" sz="quarter" idx="10"/>
          </p:nvPr>
        </p:nvSpPr>
        <p:spPr/>
        <p:txBody>
          <a:bodyPr/>
          <a:lstStyle/>
          <a:p>
            <a:fld id="{7B9A8390-01CA-4CF0-A32F-198695627C80}" type="slidenum">
              <a:rPr lang="en-GB" smtClean="0"/>
              <a:t>4</a:t>
            </a:fld>
            <a:endParaRPr lang="en-GB"/>
          </a:p>
        </p:txBody>
      </p:sp>
    </p:spTree>
    <p:extLst>
      <p:ext uri="{BB962C8B-B14F-4D97-AF65-F5344CB8AC3E}">
        <p14:creationId xmlns:p14="http://schemas.microsoft.com/office/powerpoint/2010/main" val="1012435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050" dirty="0" err="1" smtClean="0"/>
              <a:t>Now</a:t>
            </a:r>
            <a:r>
              <a:rPr lang="de-AT" sz="1050" baseline="0" dirty="0" smtClean="0"/>
              <a:t> </a:t>
            </a:r>
            <a:r>
              <a:rPr lang="de-AT" sz="1050" baseline="0" dirty="0" err="1" smtClean="0"/>
              <a:t>that</a:t>
            </a:r>
            <a:r>
              <a:rPr lang="de-AT" sz="1050" baseline="0" dirty="0" smtClean="0"/>
              <a:t> </a:t>
            </a:r>
            <a:r>
              <a:rPr lang="de-AT" sz="1050" baseline="0" dirty="0" err="1" smtClean="0"/>
              <a:t>we</a:t>
            </a:r>
            <a:r>
              <a:rPr lang="de-AT" sz="1050" baseline="0" dirty="0" smtClean="0"/>
              <a:t> </a:t>
            </a:r>
            <a:r>
              <a:rPr lang="de-AT" sz="1050" baseline="0" dirty="0" err="1" smtClean="0"/>
              <a:t>have</a:t>
            </a:r>
            <a:r>
              <a:rPr lang="de-AT" sz="1050" baseline="0" dirty="0" smtClean="0"/>
              <a:t> a plan, </a:t>
            </a:r>
            <a:r>
              <a:rPr lang="de-AT" sz="1050" baseline="0" dirty="0" err="1" smtClean="0"/>
              <a:t>there</a:t>
            </a:r>
            <a:r>
              <a:rPr lang="de-AT" sz="1050" baseline="0" dirty="0" smtClean="0"/>
              <a:t> </a:t>
            </a:r>
            <a:r>
              <a:rPr lang="de-AT" sz="1050" baseline="0" dirty="0" err="1" smtClean="0"/>
              <a:t>is</a:t>
            </a:r>
            <a:r>
              <a:rPr lang="de-AT" sz="1050" baseline="0" dirty="0" smtClean="0"/>
              <a:t> </a:t>
            </a:r>
            <a:r>
              <a:rPr lang="de-AT" sz="1050" baseline="0" dirty="0" err="1" smtClean="0"/>
              <a:t>the</a:t>
            </a:r>
            <a:r>
              <a:rPr lang="de-AT" sz="1050" baseline="0" dirty="0" smtClean="0"/>
              <a:t> </a:t>
            </a:r>
            <a:r>
              <a:rPr lang="de-AT" sz="1050" baseline="0" dirty="0" err="1" smtClean="0"/>
              <a:t>need</a:t>
            </a:r>
            <a:r>
              <a:rPr lang="de-AT" sz="1050" baseline="0" dirty="0" smtClean="0"/>
              <a:t> </a:t>
            </a:r>
            <a:r>
              <a:rPr lang="de-AT" sz="1050" baseline="0" dirty="0" err="1" smtClean="0"/>
              <a:t>to</a:t>
            </a:r>
            <a:r>
              <a:rPr lang="de-AT" sz="1050" baseline="0" dirty="0" smtClean="0"/>
              <a:t> </a:t>
            </a:r>
            <a:r>
              <a:rPr lang="de-AT" sz="1050" baseline="0" dirty="0" err="1" smtClean="0"/>
              <a:t>fill</a:t>
            </a:r>
            <a:r>
              <a:rPr lang="de-AT" sz="1050" baseline="0" dirty="0" smtClean="0"/>
              <a:t> </a:t>
            </a:r>
            <a:r>
              <a:rPr lang="de-AT" sz="1050" baseline="0" dirty="0" err="1" smtClean="0"/>
              <a:t>it</a:t>
            </a:r>
            <a:r>
              <a:rPr lang="de-AT" sz="1050" baseline="0" dirty="0" smtClean="0"/>
              <a:t> </a:t>
            </a:r>
            <a:r>
              <a:rPr lang="de-AT" sz="1050" baseline="0" dirty="0" err="1" smtClean="0"/>
              <a:t>with</a:t>
            </a:r>
            <a:r>
              <a:rPr lang="de-AT" sz="1050" baseline="0" dirty="0" smtClean="0"/>
              <a:t> </a:t>
            </a:r>
            <a:r>
              <a:rPr lang="de-AT" sz="1050" baseline="0" dirty="0" err="1" smtClean="0"/>
              <a:t>life</a:t>
            </a:r>
            <a:r>
              <a:rPr lang="de-AT" sz="1050" baseline="0" dirty="0" smtClean="0"/>
              <a:t>!</a:t>
            </a:r>
            <a:endParaRPr lang="de-AT" sz="1050" baseline="0" dirty="0" smtClean="0"/>
          </a:p>
          <a:p>
            <a:r>
              <a:rPr lang="de-AT" sz="1050" baseline="0" dirty="0" err="1" smtClean="0"/>
              <a:t>Too</a:t>
            </a:r>
            <a:r>
              <a:rPr lang="de-AT" sz="1050" baseline="0" dirty="0" smtClean="0"/>
              <a:t> </a:t>
            </a:r>
            <a:r>
              <a:rPr lang="de-AT" sz="1050" baseline="0" dirty="0" err="1" smtClean="0"/>
              <a:t>many</a:t>
            </a:r>
            <a:r>
              <a:rPr lang="de-AT" sz="1050" baseline="0" dirty="0" smtClean="0"/>
              <a:t> </a:t>
            </a:r>
            <a:r>
              <a:rPr lang="de-AT" sz="1050" baseline="0" dirty="0" err="1" smtClean="0"/>
              <a:t>species</a:t>
            </a:r>
            <a:r>
              <a:rPr lang="de-AT" sz="1050" baseline="0" dirty="0" smtClean="0"/>
              <a:t> </a:t>
            </a:r>
            <a:r>
              <a:rPr lang="de-AT" sz="1050" baseline="0" dirty="0" err="1" smtClean="0"/>
              <a:t>action</a:t>
            </a:r>
            <a:r>
              <a:rPr lang="de-AT" sz="1050" baseline="0" dirty="0" smtClean="0"/>
              <a:t> </a:t>
            </a:r>
            <a:r>
              <a:rPr lang="de-AT" sz="1050" baseline="0" dirty="0" err="1" smtClean="0"/>
              <a:t>plans</a:t>
            </a:r>
            <a:r>
              <a:rPr lang="de-AT" sz="1050" baseline="0" dirty="0" smtClean="0"/>
              <a:t> </a:t>
            </a:r>
            <a:r>
              <a:rPr lang="de-AT" sz="1050" baseline="0" dirty="0" err="1" smtClean="0"/>
              <a:t>have</a:t>
            </a:r>
            <a:r>
              <a:rPr lang="de-AT" sz="1050" baseline="0" dirty="0" smtClean="0"/>
              <a:t> </a:t>
            </a:r>
            <a:r>
              <a:rPr lang="de-AT" sz="1050" baseline="0" dirty="0" err="1" smtClean="0"/>
              <a:t>been</a:t>
            </a:r>
            <a:r>
              <a:rPr lang="de-AT" sz="1050" baseline="0" dirty="0" smtClean="0"/>
              <a:t> </a:t>
            </a:r>
            <a:r>
              <a:rPr lang="de-AT" sz="1050" baseline="0" dirty="0" err="1" smtClean="0"/>
              <a:t>written</a:t>
            </a:r>
            <a:r>
              <a:rPr lang="de-AT" sz="1050" baseline="0" dirty="0" smtClean="0"/>
              <a:t> </a:t>
            </a:r>
            <a:r>
              <a:rPr lang="de-AT" sz="1050" baseline="0" dirty="0" err="1" smtClean="0"/>
              <a:t>and</a:t>
            </a:r>
            <a:r>
              <a:rPr lang="de-AT" sz="1050" baseline="0" dirty="0" smtClean="0"/>
              <a:t> </a:t>
            </a:r>
            <a:r>
              <a:rPr lang="de-AT" sz="1050" baseline="0" dirty="0" err="1" smtClean="0"/>
              <a:t>too</a:t>
            </a:r>
            <a:r>
              <a:rPr lang="de-AT" sz="1050" baseline="0" dirty="0" smtClean="0"/>
              <a:t> </a:t>
            </a:r>
            <a:r>
              <a:rPr lang="de-AT" sz="1050" baseline="0" dirty="0" err="1" smtClean="0"/>
              <a:t>many</a:t>
            </a:r>
            <a:r>
              <a:rPr lang="de-AT" sz="1050" baseline="0" dirty="0" smtClean="0"/>
              <a:t> </a:t>
            </a:r>
            <a:r>
              <a:rPr lang="de-AT" sz="1050" baseline="0" dirty="0" err="1" smtClean="0"/>
              <a:t>ended</a:t>
            </a:r>
            <a:r>
              <a:rPr lang="de-AT" sz="1050" baseline="0" dirty="0" smtClean="0"/>
              <a:t> </a:t>
            </a:r>
            <a:r>
              <a:rPr lang="de-AT" sz="1050" baseline="0" dirty="0" err="1" smtClean="0"/>
              <a:t>up</a:t>
            </a:r>
            <a:r>
              <a:rPr lang="de-AT" sz="1050" baseline="0" dirty="0" smtClean="0"/>
              <a:t> in </a:t>
            </a:r>
            <a:r>
              <a:rPr lang="de-AT" sz="1050" baseline="0" dirty="0" err="1" smtClean="0"/>
              <a:t>the</a:t>
            </a:r>
            <a:r>
              <a:rPr lang="de-AT" sz="1050" baseline="0" dirty="0" smtClean="0"/>
              <a:t> </a:t>
            </a:r>
            <a:r>
              <a:rPr lang="de-AT" sz="1050" baseline="0" dirty="0" err="1" smtClean="0"/>
              <a:t>drawers</a:t>
            </a:r>
            <a:r>
              <a:rPr lang="de-AT" sz="1050" baseline="0" dirty="0" smtClean="0"/>
              <a:t>, </a:t>
            </a:r>
            <a:r>
              <a:rPr lang="de-AT" sz="1050" baseline="0" dirty="0" err="1" smtClean="0"/>
              <a:t>never</a:t>
            </a:r>
            <a:r>
              <a:rPr lang="de-AT" sz="1050" baseline="0" dirty="0" smtClean="0"/>
              <a:t> </a:t>
            </a:r>
            <a:r>
              <a:rPr lang="de-AT" sz="1050" baseline="0" dirty="0" err="1" smtClean="0"/>
              <a:t>being</a:t>
            </a:r>
            <a:r>
              <a:rPr lang="de-AT" sz="1050" baseline="0" dirty="0" smtClean="0"/>
              <a:t> </a:t>
            </a:r>
            <a:r>
              <a:rPr lang="de-AT" sz="1050" baseline="0" dirty="0" err="1" smtClean="0"/>
              <a:t>implemented</a:t>
            </a:r>
            <a:r>
              <a:rPr lang="de-AT" sz="1050" baseline="0" dirty="0" smtClean="0"/>
              <a:t>.</a:t>
            </a:r>
            <a:endParaRPr lang="en-GB" sz="1050" dirty="0"/>
          </a:p>
        </p:txBody>
      </p:sp>
      <p:sp>
        <p:nvSpPr>
          <p:cNvPr id="4" name="Foliennummernplatzhalter 3"/>
          <p:cNvSpPr>
            <a:spLocks noGrp="1"/>
          </p:cNvSpPr>
          <p:nvPr>
            <p:ph type="sldNum" sz="quarter" idx="10"/>
          </p:nvPr>
        </p:nvSpPr>
        <p:spPr/>
        <p:txBody>
          <a:bodyPr/>
          <a:lstStyle/>
          <a:p>
            <a:fld id="{7B9A8390-01CA-4CF0-A32F-198695627C80}" type="slidenum">
              <a:rPr lang="en-GB" smtClean="0"/>
              <a:t>5</a:t>
            </a:fld>
            <a:endParaRPr lang="en-GB"/>
          </a:p>
        </p:txBody>
      </p:sp>
    </p:spTree>
    <p:extLst>
      <p:ext uri="{BB962C8B-B14F-4D97-AF65-F5344CB8AC3E}">
        <p14:creationId xmlns:p14="http://schemas.microsoft.com/office/powerpoint/2010/main" val="1012435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err="1" smtClean="0"/>
              <a:t>Idea</a:t>
            </a:r>
            <a:r>
              <a:rPr lang="de-AT" dirty="0" smtClean="0"/>
              <a:t>: </a:t>
            </a:r>
            <a:r>
              <a:rPr lang="de-AT" dirty="0" err="1" smtClean="0"/>
              <a:t>Remind</a:t>
            </a:r>
            <a:r>
              <a:rPr lang="de-AT" dirty="0" smtClean="0"/>
              <a:t> </a:t>
            </a:r>
            <a:r>
              <a:rPr lang="de-AT" dirty="0" err="1" smtClean="0"/>
              <a:t>of</a:t>
            </a:r>
            <a:r>
              <a:rPr lang="de-AT" dirty="0" smtClean="0"/>
              <a:t> all </a:t>
            </a:r>
            <a:r>
              <a:rPr lang="de-AT" dirty="0" err="1" smtClean="0"/>
              <a:t>objectives</a:t>
            </a:r>
            <a:r>
              <a:rPr lang="de-AT" dirty="0" smtClean="0"/>
              <a:t> </a:t>
            </a:r>
            <a:r>
              <a:rPr lang="de-AT" dirty="0" err="1" smtClean="0"/>
              <a:t>and</a:t>
            </a:r>
            <a:r>
              <a:rPr lang="de-AT" dirty="0" smtClean="0"/>
              <a:t> </a:t>
            </a:r>
            <a:r>
              <a:rPr lang="de-AT" dirty="0" err="1" smtClean="0"/>
              <a:t>than</a:t>
            </a:r>
            <a:r>
              <a:rPr lang="de-AT" dirty="0" smtClean="0"/>
              <a:t> </a:t>
            </a:r>
            <a:r>
              <a:rPr lang="de-AT" dirty="0" err="1" smtClean="0"/>
              <a:t>have</a:t>
            </a:r>
            <a:r>
              <a:rPr lang="de-AT" dirty="0" smtClean="0"/>
              <a:t> a </a:t>
            </a:r>
            <a:r>
              <a:rPr lang="de-AT" dirty="0" err="1" smtClean="0"/>
              <a:t>few</a:t>
            </a:r>
            <a:r>
              <a:rPr lang="de-AT" dirty="0" smtClean="0"/>
              <a:t> high </a:t>
            </a:r>
            <a:r>
              <a:rPr lang="de-AT" dirty="0" err="1" smtClean="0"/>
              <a:t>level</a:t>
            </a:r>
            <a:r>
              <a:rPr lang="de-AT" dirty="0" smtClean="0"/>
              <a:t> </a:t>
            </a:r>
            <a:r>
              <a:rPr lang="de-AT" dirty="0" err="1" smtClean="0"/>
              <a:t>bullet</a:t>
            </a:r>
            <a:r>
              <a:rPr lang="de-AT" dirty="0" smtClean="0"/>
              <a:t> </a:t>
            </a:r>
            <a:r>
              <a:rPr lang="de-AT" dirty="0" err="1" smtClean="0"/>
              <a:t>points</a:t>
            </a:r>
            <a:r>
              <a:rPr lang="de-AT" dirty="0" smtClean="0"/>
              <a:t> on </a:t>
            </a:r>
            <a:r>
              <a:rPr lang="de-AT" dirty="0" err="1" smtClean="0"/>
              <a:t>the</a:t>
            </a:r>
            <a:r>
              <a:rPr lang="de-AT" dirty="0" smtClean="0"/>
              <a:t> </a:t>
            </a:r>
            <a:r>
              <a:rPr lang="de-AT" dirty="0" err="1" smtClean="0"/>
              <a:t>current</a:t>
            </a:r>
            <a:r>
              <a:rPr lang="de-AT" dirty="0" smtClean="0"/>
              <a:t> </a:t>
            </a:r>
            <a:r>
              <a:rPr lang="de-AT" dirty="0" err="1" smtClean="0"/>
              <a:t>situation</a:t>
            </a:r>
            <a:r>
              <a:rPr lang="de-AT" dirty="0" smtClean="0"/>
              <a:t>. </a:t>
            </a:r>
            <a:r>
              <a:rPr lang="de-AT" dirty="0" err="1" smtClean="0"/>
              <a:t>Ideally</a:t>
            </a:r>
            <a:r>
              <a:rPr lang="de-AT" dirty="0" smtClean="0"/>
              <a:t>, </a:t>
            </a:r>
            <a:r>
              <a:rPr lang="de-AT" dirty="0" err="1" smtClean="0"/>
              <a:t>those</a:t>
            </a:r>
            <a:r>
              <a:rPr lang="de-AT" dirty="0" smtClean="0"/>
              <a:t> </a:t>
            </a:r>
            <a:r>
              <a:rPr lang="de-AT" dirty="0" err="1" smtClean="0"/>
              <a:t>would</a:t>
            </a:r>
            <a:r>
              <a:rPr lang="de-AT" dirty="0" smtClean="0"/>
              <a:t> </a:t>
            </a:r>
            <a:r>
              <a:rPr lang="de-AT" dirty="0" err="1" smtClean="0"/>
              <a:t>be</a:t>
            </a:r>
            <a:r>
              <a:rPr lang="de-AT" dirty="0" smtClean="0"/>
              <a:t>  </a:t>
            </a:r>
            <a:r>
              <a:rPr lang="de-AT" dirty="0" err="1" smtClean="0"/>
              <a:t>valuable</a:t>
            </a:r>
            <a:r>
              <a:rPr lang="de-AT" dirty="0" smtClean="0"/>
              <a:t> </a:t>
            </a:r>
            <a:r>
              <a:rPr lang="de-AT" dirty="0" err="1" smtClean="0"/>
              <a:t>for</a:t>
            </a:r>
            <a:r>
              <a:rPr lang="de-AT" dirty="0" smtClean="0"/>
              <a:t> all </a:t>
            </a:r>
            <a:r>
              <a:rPr lang="de-AT" dirty="0" err="1" smtClean="0"/>
              <a:t>of</a:t>
            </a:r>
            <a:r>
              <a:rPr lang="de-AT" dirty="0" smtClean="0"/>
              <a:t> </a:t>
            </a:r>
            <a:r>
              <a:rPr lang="de-AT" dirty="0" err="1" smtClean="0"/>
              <a:t>the</a:t>
            </a:r>
            <a:r>
              <a:rPr lang="de-AT" dirty="0" smtClean="0"/>
              <a:t> Bern </a:t>
            </a:r>
            <a:r>
              <a:rPr lang="de-AT" dirty="0" err="1" smtClean="0"/>
              <a:t>Convention</a:t>
            </a:r>
            <a:r>
              <a:rPr lang="de-AT" baseline="0" dirty="0" smtClean="0"/>
              <a:t> </a:t>
            </a:r>
            <a:r>
              <a:rPr lang="de-AT" baseline="0" dirty="0" err="1" smtClean="0"/>
              <a:t>signatory</a:t>
            </a:r>
            <a:r>
              <a:rPr lang="de-AT" baseline="0" dirty="0" smtClean="0"/>
              <a:t> </a:t>
            </a:r>
            <a:r>
              <a:rPr lang="de-AT" baseline="0" dirty="0" err="1" smtClean="0"/>
              <a:t>states</a:t>
            </a:r>
            <a:endParaRPr lang="en-GB" dirty="0"/>
          </a:p>
        </p:txBody>
      </p:sp>
      <p:sp>
        <p:nvSpPr>
          <p:cNvPr id="4" name="Foliennummernplatzhalter 3"/>
          <p:cNvSpPr>
            <a:spLocks noGrp="1"/>
          </p:cNvSpPr>
          <p:nvPr>
            <p:ph type="sldNum" sz="quarter" idx="10"/>
          </p:nvPr>
        </p:nvSpPr>
        <p:spPr/>
        <p:txBody>
          <a:bodyPr/>
          <a:lstStyle/>
          <a:p>
            <a:fld id="{7B9A8390-01CA-4CF0-A32F-198695627C80}" type="slidenum">
              <a:rPr lang="en-GB" smtClean="0"/>
              <a:t>6</a:t>
            </a:fld>
            <a:endParaRPr lang="en-GB"/>
          </a:p>
        </p:txBody>
      </p:sp>
    </p:spTree>
    <p:extLst>
      <p:ext uri="{BB962C8B-B14F-4D97-AF65-F5344CB8AC3E}">
        <p14:creationId xmlns:p14="http://schemas.microsoft.com/office/powerpoint/2010/main" val="181788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mtClean="0"/>
              <a:t>Stress urgency again!!!</a:t>
            </a:r>
          </a:p>
          <a:p>
            <a:pPr lvl="0">
              <a:lnSpc>
                <a:spcPct val="100000"/>
              </a:lnSpc>
              <a:buFont typeface="Wingdings" panose="05000000000000000000" pitchFamily="2" charset="2"/>
              <a:buChar char="Ø"/>
            </a:pPr>
            <a:r>
              <a:rPr lang="de-AT" sz="1200" smtClean="0">
                <a:solidFill>
                  <a:schemeClr val="tx2"/>
                </a:solidFill>
                <a:sym typeface="Wingdings" panose="05000000000000000000" pitchFamily="2" charset="2"/>
              </a:rPr>
              <a:t>Urgent need for coordination!</a:t>
            </a:r>
          </a:p>
          <a:p>
            <a:pPr lvl="0">
              <a:lnSpc>
                <a:spcPct val="100000"/>
              </a:lnSpc>
              <a:buFont typeface="Wingdings" panose="05000000000000000000" pitchFamily="2" charset="2"/>
              <a:buChar char="Ø"/>
            </a:pPr>
            <a:r>
              <a:rPr lang="de-AT" sz="1200" smtClean="0">
                <a:solidFill>
                  <a:schemeClr val="tx2"/>
                </a:solidFill>
                <a:sym typeface="Wingdings" panose="05000000000000000000" pitchFamily="2" charset="2"/>
              </a:rPr>
              <a:t> Institutional funding for long-term maintenance of stocks essential</a:t>
            </a:r>
            <a:endParaRPr lang="en-GB" sz="1200" smtClean="0">
              <a:solidFill>
                <a:schemeClr val="tx2"/>
              </a:solidFill>
            </a:endParaRPr>
          </a:p>
          <a:p>
            <a:endParaRPr lang="en-GB"/>
          </a:p>
        </p:txBody>
      </p:sp>
      <p:sp>
        <p:nvSpPr>
          <p:cNvPr id="4" name="Foliennummernplatzhalter 3"/>
          <p:cNvSpPr>
            <a:spLocks noGrp="1"/>
          </p:cNvSpPr>
          <p:nvPr>
            <p:ph type="sldNum" sz="quarter" idx="10"/>
          </p:nvPr>
        </p:nvSpPr>
        <p:spPr/>
        <p:txBody>
          <a:bodyPr/>
          <a:lstStyle/>
          <a:p>
            <a:fld id="{7B9A8390-01CA-4CF0-A32F-198695627C80}" type="slidenum">
              <a:rPr lang="en-GB" smtClean="0"/>
              <a:t>7</a:t>
            </a:fld>
            <a:endParaRPr lang="en-GB"/>
          </a:p>
        </p:txBody>
      </p:sp>
    </p:spTree>
    <p:extLst>
      <p:ext uri="{BB962C8B-B14F-4D97-AF65-F5344CB8AC3E}">
        <p14:creationId xmlns:p14="http://schemas.microsoft.com/office/powerpoint/2010/main" val="1977745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mtClean="0">
                <a:solidFill>
                  <a:schemeClr val="tx2"/>
                </a:solidFill>
              </a:rPr>
              <a:t>https://www.youtube.com/watch?v=81i25THmBws</a:t>
            </a:r>
            <a:endParaRPr lang="en-GB" sz="1200" smtClean="0">
              <a:solidFill>
                <a:schemeClr val="tx2"/>
              </a:solidFill>
            </a:endParaRPr>
          </a:p>
          <a:p>
            <a:endParaRPr lang="en-GB"/>
          </a:p>
        </p:txBody>
      </p:sp>
      <p:sp>
        <p:nvSpPr>
          <p:cNvPr id="4" name="Foliennummernplatzhalter 3"/>
          <p:cNvSpPr>
            <a:spLocks noGrp="1"/>
          </p:cNvSpPr>
          <p:nvPr>
            <p:ph type="sldNum" sz="quarter" idx="10"/>
          </p:nvPr>
        </p:nvSpPr>
        <p:spPr/>
        <p:txBody>
          <a:bodyPr/>
          <a:lstStyle/>
          <a:p>
            <a:fld id="{7B9A8390-01CA-4CF0-A32F-198695627C80}" type="slidenum">
              <a:rPr lang="en-GB" smtClean="0"/>
              <a:t>8</a:t>
            </a:fld>
            <a:endParaRPr lang="en-GB"/>
          </a:p>
        </p:txBody>
      </p:sp>
    </p:spTree>
    <p:extLst>
      <p:ext uri="{BB962C8B-B14F-4D97-AF65-F5344CB8AC3E}">
        <p14:creationId xmlns:p14="http://schemas.microsoft.com/office/powerpoint/2010/main" val="2969311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B9A8390-01CA-4CF0-A32F-198695627C80}" type="slidenum">
              <a:rPr lang="en-GB" smtClean="0"/>
              <a:t>9</a:t>
            </a:fld>
            <a:endParaRPr lang="en-GB"/>
          </a:p>
        </p:txBody>
      </p:sp>
    </p:spTree>
    <p:extLst>
      <p:ext uri="{BB962C8B-B14F-4D97-AF65-F5344CB8AC3E}">
        <p14:creationId xmlns:p14="http://schemas.microsoft.com/office/powerpoint/2010/main" val="353712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 Title Slide_EH_Group">
    <p:spTree>
      <p:nvGrpSpPr>
        <p:cNvPr id="1" name="Shape 514"/>
        <p:cNvGrpSpPr/>
        <p:nvPr/>
      </p:nvGrpSpPr>
      <p:grpSpPr>
        <a:xfrm>
          <a:off x="0" y="0"/>
          <a:ext cx="0" cy="0"/>
          <a:chOff x="0" y="0"/>
          <a:chExt cx="0" cy="0"/>
        </a:xfrm>
      </p:grpSpPr>
      <p:pic>
        <p:nvPicPr>
          <p:cNvPr id="515" name="Shape 515"/>
          <p:cNvPicPr preferRelativeResize="0"/>
          <p:nvPr/>
        </p:nvPicPr>
        <p:blipFill rotWithShape="1">
          <a:blip r:embed="rId2" cstate="screen">
            <a:extLst>
              <a:ext uri="{28A0092B-C50C-407E-A947-70E740481C1C}">
                <a14:useLocalDpi xmlns:a14="http://schemas.microsoft.com/office/drawing/2010/main"/>
              </a:ext>
            </a:extLst>
          </a:blip>
          <a:srcRect/>
          <a:stretch/>
        </p:blipFill>
        <p:spPr>
          <a:xfrm>
            <a:off x="264989" y="181901"/>
            <a:ext cx="11712161" cy="6494200"/>
          </a:xfrm>
          <a:prstGeom prst="rect">
            <a:avLst/>
          </a:prstGeom>
          <a:noFill/>
          <a:ln>
            <a:noFill/>
          </a:ln>
        </p:spPr>
      </p:pic>
      <p:sp>
        <p:nvSpPr>
          <p:cNvPr id="516" name="Shape 516"/>
          <p:cNvSpPr txBox="1"/>
          <p:nvPr/>
        </p:nvSpPr>
        <p:spPr>
          <a:xfrm rot="-5400000">
            <a:off x="10623850" y="5108600"/>
            <a:ext cx="2920800" cy="214200"/>
          </a:xfrm>
          <a:prstGeom prst="rect">
            <a:avLst/>
          </a:prstGeom>
          <a:noFill/>
          <a:ln>
            <a:noFill/>
          </a:ln>
        </p:spPr>
        <p:txBody>
          <a:bodyPr lIns="91425" tIns="91425" rIns="91425" bIns="91425" anchor="ctr" anchorCtr="0">
            <a:noAutofit/>
          </a:bodyPr>
          <a:lstStyle/>
          <a:p>
            <a:pPr lvl="0" rtl="0">
              <a:spcBef>
                <a:spcPts val="0"/>
              </a:spcBef>
              <a:buNone/>
            </a:pPr>
            <a:r>
              <a:rPr lang="en-US" sz="1000" dirty="0"/>
              <a:t>© Thomas </a:t>
            </a:r>
            <a:r>
              <a:rPr lang="en-US" sz="1000" dirty="0" err="1"/>
              <a:t>Hulik</a:t>
            </a:r>
            <a:endParaRPr lang="en-US" sz="1000" dirty="0"/>
          </a:p>
        </p:txBody>
      </p:sp>
      <p:pic>
        <p:nvPicPr>
          <p:cNvPr id="517" name="Shape 51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44858" y="389438"/>
            <a:ext cx="728100" cy="872700"/>
          </a:xfrm>
          <a:prstGeom prst="rect">
            <a:avLst/>
          </a:prstGeom>
          <a:noFill/>
          <a:ln>
            <a:noFill/>
          </a:ln>
        </p:spPr>
      </p:pic>
      <p:sp>
        <p:nvSpPr>
          <p:cNvPr id="518" name="Shape 518"/>
          <p:cNvSpPr txBox="1"/>
          <p:nvPr/>
        </p:nvSpPr>
        <p:spPr>
          <a:xfrm>
            <a:off x="1177350" y="3755300"/>
            <a:ext cx="5079300" cy="2013300"/>
          </a:xfrm>
          <a:prstGeom prst="rect">
            <a:avLst/>
          </a:prstGeom>
          <a:solidFill>
            <a:srgbClr val="00ACD3">
              <a:alpha val="74900"/>
            </a:srgbClr>
          </a:solidFill>
          <a:ln>
            <a:noFill/>
          </a:ln>
        </p:spPr>
        <p:txBody>
          <a:bodyPr lIns="91425" tIns="45700" rIns="91425" bIns="45700" anchor="ctr" anchorCtr="0">
            <a:noAutofit/>
          </a:bodyPr>
          <a:lstStyle/>
          <a:p>
            <a:pPr marL="0" marR="0" lvl="0" indent="0" algn="l" rtl="0">
              <a:lnSpc>
                <a:spcPct val="160000"/>
              </a:lnSpc>
              <a:spcBef>
                <a:spcPts val="0"/>
              </a:spcBef>
              <a:buClr>
                <a:schemeClr val="lt1"/>
              </a:buClr>
              <a:buFont typeface="Arial"/>
              <a:buNone/>
            </a:pPr>
            <a:endParaRPr sz="2000" b="0" i="0" u="none" strike="noStrike" cap="none">
              <a:solidFill>
                <a:schemeClr val="lt1"/>
              </a:solidFill>
              <a:latin typeface="Arial"/>
              <a:ea typeface="Arial"/>
              <a:cs typeface="Arial"/>
              <a:sym typeface="Arial"/>
            </a:endParaRPr>
          </a:p>
        </p:txBody>
      </p:sp>
      <p:sp>
        <p:nvSpPr>
          <p:cNvPr id="519" name="Shape 519"/>
          <p:cNvSpPr txBox="1">
            <a:spLocks noGrp="1"/>
          </p:cNvSpPr>
          <p:nvPr>
            <p:ph type="title"/>
          </p:nvPr>
        </p:nvSpPr>
        <p:spPr>
          <a:xfrm>
            <a:off x="1383775" y="4729600"/>
            <a:ext cx="4559100" cy="872700"/>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FFFFFF"/>
              </a:buClr>
              <a:buSzPct val="100000"/>
              <a:buFont typeface="Arial"/>
              <a:buNone/>
              <a:defRPr sz="2200" i="0" u="none" strike="noStrike" cap="none">
                <a:solidFill>
                  <a:srgbClr val="FFFFFF"/>
                </a:solidFill>
                <a:latin typeface="Arial"/>
                <a:ea typeface="Arial"/>
                <a:cs typeface="Arial"/>
                <a:sym typeface="Arial"/>
              </a:defRPr>
            </a:lvl1pPr>
            <a:lvl2pPr lvl="1" indent="0" rtl="0">
              <a:spcBef>
                <a:spcPts val="0"/>
              </a:spcBef>
              <a:buClr>
                <a:srgbClr val="FFFFFF"/>
              </a:buClr>
              <a:buSzPct val="100000"/>
              <a:buFont typeface="Arial"/>
              <a:buNone/>
              <a:defRPr sz="2200">
                <a:solidFill>
                  <a:srgbClr val="FFFFFF"/>
                </a:solidFill>
                <a:latin typeface="Arial"/>
                <a:ea typeface="Arial"/>
                <a:cs typeface="Arial"/>
                <a:sym typeface="Arial"/>
              </a:defRPr>
            </a:lvl2pPr>
            <a:lvl3pPr lvl="2" indent="0" rtl="0">
              <a:spcBef>
                <a:spcPts val="0"/>
              </a:spcBef>
              <a:buClr>
                <a:srgbClr val="FFFFFF"/>
              </a:buClr>
              <a:buSzPct val="100000"/>
              <a:buFont typeface="Arial"/>
              <a:buNone/>
              <a:defRPr sz="2200">
                <a:solidFill>
                  <a:srgbClr val="FFFFFF"/>
                </a:solidFill>
                <a:latin typeface="Arial"/>
                <a:ea typeface="Arial"/>
                <a:cs typeface="Arial"/>
                <a:sym typeface="Arial"/>
              </a:defRPr>
            </a:lvl3pPr>
            <a:lvl4pPr lvl="3" indent="0" rtl="0">
              <a:spcBef>
                <a:spcPts val="0"/>
              </a:spcBef>
              <a:buClr>
                <a:srgbClr val="FFFFFF"/>
              </a:buClr>
              <a:buSzPct val="100000"/>
              <a:buFont typeface="Arial"/>
              <a:buNone/>
              <a:defRPr sz="2200">
                <a:solidFill>
                  <a:srgbClr val="FFFFFF"/>
                </a:solidFill>
                <a:latin typeface="Arial"/>
                <a:ea typeface="Arial"/>
                <a:cs typeface="Arial"/>
                <a:sym typeface="Arial"/>
              </a:defRPr>
            </a:lvl4pPr>
            <a:lvl5pPr lvl="4" indent="0" rtl="0">
              <a:spcBef>
                <a:spcPts val="0"/>
              </a:spcBef>
              <a:buClr>
                <a:srgbClr val="FFFFFF"/>
              </a:buClr>
              <a:buSzPct val="100000"/>
              <a:buFont typeface="Arial"/>
              <a:buNone/>
              <a:defRPr sz="2200">
                <a:solidFill>
                  <a:srgbClr val="FFFFFF"/>
                </a:solidFill>
                <a:latin typeface="Arial"/>
                <a:ea typeface="Arial"/>
                <a:cs typeface="Arial"/>
                <a:sym typeface="Arial"/>
              </a:defRPr>
            </a:lvl5pPr>
            <a:lvl6pPr lvl="5" indent="0" rtl="0">
              <a:spcBef>
                <a:spcPts val="0"/>
              </a:spcBef>
              <a:buClr>
                <a:srgbClr val="FFFFFF"/>
              </a:buClr>
              <a:buSzPct val="100000"/>
              <a:buFont typeface="Arial"/>
              <a:buNone/>
              <a:defRPr sz="2200">
                <a:solidFill>
                  <a:srgbClr val="FFFFFF"/>
                </a:solidFill>
                <a:latin typeface="Arial"/>
                <a:ea typeface="Arial"/>
                <a:cs typeface="Arial"/>
                <a:sym typeface="Arial"/>
              </a:defRPr>
            </a:lvl6pPr>
            <a:lvl7pPr lvl="6" indent="0" rtl="0">
              <a:spcBef>
                <a:spcPts val="0"/>
              </a:spcBef>
              <a:buClr>
                <a:srgbClr val="FFFFFF"/>
              </a:buClr>
              <a:buSzPct val="100000"/>
              <a:buFont typeface="Arial"/>
              <a:buNone/>
              <a:defRPr sz="2200">
                <a:solidFill>
                  <a:srgbClr val="FFFFFF"/>
                </a:solidFill>
                <a:latin typeface="Arial"/>
                <a:ea typeface="Arial"/>
                <a:cs typeface="Arial"/>
                <a:sym typeface="Arial"/>
              </a:defRPr>
            </a:lvl7pPr>
            <a:lvl8pPr lvl="7" indent="0" rtl="0">
              <a:spcBef>
                <a:spcPts val="0"/>
              </a:spcBef>
              <a:buClr>
                <a:srgbClr val="FFFFFF"/>
              </a:buClr>
              <a:buSzPct val="100000"/>
              <a:buFont typeface="Arial"/>
              <a:buNone/>
              <a:defRPr sz="2200">
                <a:solidFill>
                  <a:srgbClr val="FFFFFF"/>
                </a:solidFill>
                <a:latin typeface="Arial"/>
                <a:ea typeface="Arial"/>
                <a:cs typeface="Arial"/>
                <a:sym typeface="Arial"/>
              </a:defRPr>
            </a:lvl8pPr>
            <a:lvl9pPr lvl="8" indent="0" rtl="0">
              <a:spcBef>
                <a:spcPts val="0"/>
              </a:spcBef>
              <a:buClr>
                <a:srgbClr val="FFFFFF"/>
              </a:buClr>
              <a:buSzPct val="100000"/>
              <a:buFont typeface="Arial"/>
              <a:buNone/>
              <a:defRPr sz="2200">
                <a:solidFill>
                  <a:srgbClr val="FFFFFF"/>
                </a:solidFill>
                <a:latin typeface="Arial"/>
                <a:ea typeface="Arial"/>
                <a:cs typeface="Arial"/>
                <a:sym typeface="Arial"/>
              </a:defRPr>
            </a:lvl9pPr>
          </a:lstStyle>
          <a:p>
            <a:r>
              <a:rPr lang="en-US"/>
              <a:t>Click to edit Master title style</a:t>
            </a:r>
            <a:endParaRPr/>
          </a:p>
        </p:txBody>
      </p:sp>
      <p:cxnSp>
        <p:nvCxnSpPr>
          <p:cNvPr id="520" name="Shape 520"/>
          <p:cNvCxnSpPr/>
          <p:nvPr/>
        </p:nvCxnSpPr>
        <p:spPr>
          <a:xfrm>
            <a:off x="1382050" y="4728875"/>
            <a:ext cx="4616700" cy="11100"/>
          </a:xfrm>
          <a:prstGeom prst="straightConnector1">
            <a:avLst/>
          </a:prstGeom>
          <a:noFill/>
          <a:ln w="28575" cap="flat" cmpd="sng">
            <a:solidFill>
              <a:srgbClr val="FFFFFF"/>
            </a:solidFill>
            <a:prstDash val="solid"/>
            <a:miter/>
            <a:headEnd type="none" w="med" len="med"/>
            <a:tailEnd type="none" w="med" len="med"/>
          </a:ln>
        </p:spPr>
      </p:cxnSp>
      <p:sp>
        <p:nvSpPr>
          <p:cNvPr id="521" name="Shape 521"/>
          <p:cNvSpPr txBox="1">
            <a:spLocks noGrp="1"/>
          </p:cNvSpPr>
          <p:nvPr>
            <p:ph type="title" idx="2"/>
          </p:nvPr>
        </p:nvSpPr>
        <p:spPr>
          <a:xfrm>
            <a:off x="1382800" y="3965375"/>
            <a:ext cx="4615200" cy="763500"/>
          </a:xfrm>
          <a:prstGeom prst="rect">
            <a:avLst/>
          </a:prstGeom>
          <a:noFill/>
          <a:ln>
            <a:noFill/>
          </a:ln>
        </p:spPr>
        <p:txBody>
          <a:bodyPr lIns="91425" tIns="91425" rIns="91425" bIns="91425" anchor="b" anchorCtr="0"/>
          <a:lstStyle>
            <a:lvl1pPr>
              <a:defRPr sz="4800" i="0" u="none" strike="noStrike" cap="none">
                <a:solidFill>
                  <a:srgbClr val="FFFFFF"/>
                </a:solidFill>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buFont typeface="Arial"/>
            </a:pPr>
            <a:r>
              <a:rPr lang="en-US"/>
              <a:t>Click to edit Master title style</a:t>
            </a:r>
            <a:endParaRPr/>
          </a:p>
        </p:txBody>
      </p:sp>
    </p:spTree>
    <p:extLst>
      <p:ext uri="{BB962C8B-B14F-4D97-AF65-F5344CB8AC3E}">
        <p14:creationId xmlns:p14="http://schemas.microsoft.com/office/powerpoint/2010/main" val="643423125"/>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ntent_Text">
    <p:spTree>
      <p:nvGrpSpPr>
        <p:cNvPr id="1" name=""/>
        <p:cNvGrpSpPr/>
        <p:nvPr/>
      </p:nvGrpSpPr>
      <p:grpSpPr>
        <a:xfrm>
          <a:off x="0" y="0"/>
          <a:ext cx="0" cy="0"/>
          <a:chOff x="0" y="0"/>
          <a:chExt cx="0" cy="0"/>
        </a:xfrm>
      </p:grpSpPr>
      <p:sp>
        <p:nvSpPr>
          <p:cNvPr id="5" name="Shape 98"/>
          <p:cNvSpPr txBox="1">
            <a:spLocks noGrp="1"/>
          </p:cNvSpPr>
          <p:nvPr>
            <p:ph type="title"/>
          </p:nvPr>
        </p:nvSpPr>
        <p:spPr>
          <a:xfrm>
            <a:off x="1005125" y="276700"/>
            <a:ext cx="10291800" cy="763500"/>
          </a:xfrm>
          <a:prstGeom prst="rect">
            <a:avLst/>
          </a:prstGeom>
          <a:noFill/>
          <a:ln>
            <a:noFill/>
          </a:ln>
        </p:spPr>
        <p:txBody>
          <a:bodyPr lIns="91425" tIns="91425" rIns="91425" bIns="91425" anchor="ctr" anchorCtr="0"/>
          <a:lstStyle>
            <a:lvl1pPr>
              <a:defRPr sz="4800" i="0" u="none" strike="noStrike" cap="none" dirty="0">
                <a:latin typeface="WWF" panose="02000000000000000000" pitchFamily="50" charset="0"/>
                <a:ea typeface="WWF" panose="02000000000000000000" pitchFamily="50" charset="0"/>
                <a:cs typeface="Arial"/>
              </a:defRPr>
            </a:lvl1pPr>
          </a:lstStyle>
          <a:p>
            <a:pPr marL="0" marR="0" lvl="0" indent="0">
              <a:spcBef>
                <a:spcPts val="0"/>
              </a:spcBef>
              <a:buClr>
                <a:srgbClr val="FFFFFF"/>
              </a:buClr>
              <a:buSzPct val="100000"/>
              <a:buFont typeface="Arial"/>
            </a:pPr>
            <a:endParaRPr dirty="0"/>
          </a:p>
        </p:txBody>
      </p:sp>
      <p:cxnSp>
        <p:nvCxnSpPr>
          <p:cNvPr id="7" name="Straight Connector 6"/>
          <p:cNvCxnSpPr/>
          <p:nvPr userDrawn="1"/>
        </p:nvCxnSpPr>
        <p:spPr>
          <a:xfrm>
            <a:off x="918488" y="1193800"/>
            <a:ext cx="10507425" cy="0"/>
          </a:xfrm>
          <a:prstGeom prst="line">
            <a:avLst/>
          </a:prstGeom>
          <a:ln w="38100">
            <a:solidFill>
              <a:srgbClr val="00ACCD"/>
            </a:solidFill>
          </a:ln>
        </p:spPr>
        <p:style>
          <a:lnRef idx="1">
            <a:schemeClr val="accent1"/>
          </a:lnRef>
          <a:fillRef idx="0">
            <a:schemeClr val="accent1"/>
          </a:fillRef>
          <a:effectRef idx="0">
            <a:schemeClr val="accent1"/>
          </a:effectRef>
          <a:fontRef idx="minor">
            <a:schemeClr val="tx1"/>
          </a:fontRef>
        </p:style>
      </p:cxnSp>
      <p:sp>
        <p:nvSpPr>
          <p:cNvPr id="8" name="Text Placeholder 2"/>
          <p:cNvSpPr>
            <a:spLocks noGrp="1"/>
          </p:cNvSpPr>
          <p:nvPr>
            <p:ph type="body" sz="quarter" idx="10"/>
          </p:nvPr>
        </p:nvSpPr>
        <p:spPr>
          <a:xfrm>
            <a:off x="1004888" y="1374775"/>
            <a:ext cx="10317162" cy="5184775"/>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2966100178"/>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8908405"/>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9"/>
            <a:ext cx="10972800" cy="1143000"/>
          </a:xfrm>
          <a:prstGeom prst="rect">
            <a:avLst/>
          </a:prstGeom>
        </p:spPr>
        <p:txBody>
          <a:bodyPr lIns="121917" tIns="60958" rIns="121917" bIns="60958"/>
          <a:lstStyle/>
          <a:p>
            <a:r>
              <a:rPr lang="de-DE"/>
              <a:t>Titelmasterformat durch Klicken bearbeiten</a:t>
            </a:r>
          </a:p>
        </p:txBody>
      </p:sp>
      <p:sp>
        <p:nvSpPr>
          <p:cNvPr id="3" name="Inhaltsplatzhalter 2"/>
          <p:cNvSpPr>
            <a:spLocks noGrp="1"/>
          </p:cNvSpPr>
          <p:nvPr>
            <p:ph idx="1"/>
          </p:nvPr>
        </p:nvSpPr>
        <p:spPr>
          <a:xfrm>
            <a:off x="609600" y="1600201"/>
            <a:ext cx="10972800" cy="4525963"/>
          </a:xfrm>
          <a:prstGeom prst="rect">
            <a:avLst/>
          </a:prstGeom>
        </p:spPr>
        <p:txBody>
          <a:bodyPr lIns="121917" tIns="60958" rIns="121917" bIns="60958"/>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609600" y="6356352"/>
            <a:ext cx="2844800" cy="365125"/>
          </a:xfrm>
          <a:prstGeom prst="rect">
            <a:avLst/>
          </a:prstGeom>
        </p:spPr>
        <p:txBody>
          <a:bodyPr lIns="121917" tIns="60958" rIns="121917" bIns="60958"/>
          <a:lstStyle/>
          <a:p>
            <a:fld id="{54D5A091-83D9-43B9-B1B4-78CE9D270337}" type="datetimeFigureOut">
              <a:rPr lang="de-DE" smtClean="0">
                <a:solidFill>
                  <a:prstClr val="black">
                    <a:tint val="75000"/>
                  </a:prstClr>
                </a:solidFill>
              </a:rPr>
              <a:pPr/>
              <a:t>03.12.2019</a:t>
            </a:fld>
            <a:endParaRPr lang="de-DE">
              <a:solidFill>
                <a:prstClr val="black">
                  <a:tint val="75000"/>
                </a:prstClr>
              </a:solidFill>
            </a:endParaRPr>
          </a:p>
        </p:txBody>
      </p:sp>
      <p:sp>
        <p:nvSpPr>
          <p:cNvPr id="5" name="Fußzeilenplatzhalter 4"/>
          <p:cNvSpPr>
            <a:spLocks noGrp="1"/>
          </p:cNvSpPr>
          <p:nvPr>
            <p:ph type="ftr" sz="quarter" idx="11"/>
          </p:nvPr>
        </p:nvSpPr>
        <p:spPr>
          <a:xfrm>
            <a:off x="4165600" y="6356352"/>
            <a:ext cx="3860800" cy="365125"/>
          </a:xfrm>
          <a:prstGeom prst="rect">
            <a:avLst/>
          </a:prstGeom>
        </p:spPr>
        <p:txBody>
          <a:bodyPr lIns="121917" tIns="60958" rIns="121917" bIns="60958"/>
          <a:lstStyle/>
          <a:p>
            <a:endParaRPr lang="de-DE">
              <a:solidFill>
                <a:prstClr val="black">
                  <a:tint val="75000"/>
                </a:prstClr>
              </a:solidFill>
            </a:endParaRPr>
          </a:p>
        </p:txBody>
      </p:sp>
      <p:sp>
        <p:nvSpPr>
          <p:cNvPr id="6" name="Foliennummernplatzhalter 5"/>
          <p:cNvSpPr>
            <a:spLocks noGrp="1"/>
          </p:cNvSpPr>
          <p:nvPr>
            <p:ph type="sldNum" sz="quarter" idx="12"/>
          </p:nvPr>
        </p:nvSpPr>
        <p:spPr>
          <a:xfrm>
            <a:off x="8737600" y="6356352"/>
            <a:ext cx="2844800" cy="365125"/>
          </a:xfrm>
          <a:prstGeom prst="rect">
            <a:avLst/>
          </a:prstGeom>
        </p:spPr>
        <p:txBody>
          <a:bodyPr lIns="121917" tIns="60958" rIns="121917" bIns="60958"/>
          <a:lstStyle/>
          <a:p>
            <a:fld id="{06D7EC9D-D437-460F-BB3D-5BCAE69FBA4B}"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409973896"/>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_Blank">
  <p:cSld name="Content_Blank">
    <p:spTree>
      <p:nvGrpSpPr>
        <p:cNvPr id="1" name="Shape 56"/>
        <p:cNvGrpSpPr/>
        <p:nvPr/>
      </p:nvGrpSpPr>
      <p:grpSpPr>
        <a:xfrm>
          <a:off x="0" y="0"/>
          <a:ext cx="0" cy="0"/>
          <a:chOff x="0" y="0"/>
          <a:chExt cx="0" cy="0"/>
        </a:xfrm>
      </p:grpSpPr>
      <p:sp>
        <p:nvSpPr>
          <p:cNvPr id="57" name="Google Shape;57;p9"/>
          <p:cNvSpPr/>
          <p:nvPr/>
        </p:nvSpPr>
        <p:spPr>
          <a:xfrm flipH="1">
            <a:off x="-43000" y="-55433"/>
            <a:ext cx="204400" cy="6941600"/>
          </a:xfrm>
          <a:prstGeom prst="rect">
            <a:avLst/>
          </a:prstGeom>
          <a:solidFill>
            <a:srgbClr val="8CC63F"/>
          </a:solidFill>
          <a:ln>
            <a:noFill/>
          </a:ln>
        </p:spPr>
        <p:txBody>
          <a:bodyPr spcFirstLastPara="1" wrap="square" lIns="91431" tIns="45699" rIns="91431" bIns="45699" anchor="ctr" anchorCtr="0">
            <a:noAutofit/>
          </a:bodyPr>
          <a:lstStyle/>
          <a:p>
            <a:pPr algn="ctr">
              <a:buClr>
                <a:srgbClr val="000000"/>
              </a:buClr>
              <a:buFont typeface="Arial"/>
              <a:buNone/>
            </a:pPr>
            <a:endParaRPr sz="1900" kern="0">
              <a:solidFill>
                <a:srgbClr val="FFFFFF"/>
              </a:solidFill>
              <a:latin typeface="Calibri"/>
              <a:ea typeface="Calibri"/>
              <a:cs typeface="Calibri"/>
              <a:sym typeface="Calibri"/>
            </a:endParaRPr>
          </a:p>
        </p:txBody>
      </p:sp>
      <p:pic>
        <p:nvPicPr>
          <p:cNvPr id="58" name="Google Shape;58;p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1380100" y="5954300"/>
            <a:ext cx="578000" cy="693600"/>
          </a:xfrm>
          <a:prstGeom prst="rect">
            <a:avLst/>
          </a:prstGeom>
          <a:noFill/>
          <a:ln>
            <a:noFill/>
          </a:ln>
        </p:spPr>
      </p:pic>
    </p:spTree>
    <p:extLst>
      <p:ext uri="{BB962C8B-B14F-4D97-AF65-F5344CB8AC3E}">
        <p14:creationId xmlns:p14="http://schemas.microsoft.com/office/powerpoint/2010/main" val="4018265783"/>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a:prstGeom prst="rect">
            <a:avLst/>
          </a:prstGeo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a:xfrm>
            <a:off x="609600" y="6356351"/>
            <a:ext cx="2844800" cy="365125"/>
          </a:xfrm>
          <a:prstGeom prst="rect">
            <a:avLst/>
          </a:prstGeom>
        </p:spPr>
        <p:txBody>
          <a:bodyPr/>
          <a:lstStyle/>
          <a:p>
            <a:fld id="{887E4BB3-C5F0-45CC-B1EC-D7EA2FD1CA77}" type="datetimeFigureOut">
              <a:rPr lang="de-DE" smtClean="0"/>
              <a:t>03.12.2019</a:t>
            </a:fld>
            <a:endParaRPr lang="de-DE"/>
          </a:p>
        </p:txBody>
      </p:sp>
      <p:sp>
        <p:nvSpPr>
          <p:cNvPr id="5" name="Fußzeilenplatzhalter 4"/>
          <p:cNvSpPr>
            <a:spLocks noGrp="1"/>
          </p:cNvSpPr>
          <p:nvPr>
            <p:ph type="ftr" sz="quarter" idx="11"/>
          </p:nvPr>
        </p:nvSpPr>
        <p:spPr>
          <a:xfrm>
            <a:off x="4165600" y="6356351"/>
            <a:ext cx="38608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8737600" y="6356351"/>
            <a:ext cx="2844800" cy="365125"/>
          </a:xfrm>
          <a:prstGeom prst="rect">
            <a:avLst/>
          </a:prstGeom>
        </p:spPr>
        <p:txBody>
          <a:bodyPr/>
          <a:lstStyle/>
          <a:p>
            <a:fld id="{96E04499-9AF2-41A7-BA0D-09C6D9EC771C}" type="slidenum">
              <a:rPr lang="de-DE" smtClean="0"/>
              <a:t>‹Nr.›</a:t>
            </a:fld>
            <a:endParaRPr lang="de-DE"/>
          </a:p>
        </p:txBody>
      </p:sp>
      <p:pic>
        <p:nvPicPr>
          <p:cNvPr id="7" name="Picture 14" descr="Logo_IGB_100"/>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059885" y="-1"/>
            <a:ext cx="113211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6"/>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0" y="0"/>
            <a:ext cx="116114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292773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a:xfrm>
            <a:off x="609600" y="6356351"/>
            <a:ext cx="2844800" cy="365125"/>
          </a:xfrm>
          <a:prstGeom prst="rect">
            <a:avLst/>
          </a:prstGeom>
        </p:spPr>
        <p:txBody>
          <a:bodyPr/>
          <a:lstStyle/>
          <a:p>
            <a:fld id="{887E4BB3-C5F0-45CC-B1EC-D7EA2FD1CA77}" type="datetimeFigureOut">
              <a:rPr lang="de-DE" smtClean="0"/>
              <a:t>03.12.2019</a:t>
            </a:fld>
            <a:endParaRPr lang="de-DE"/>
          </a:p>
        </p:txBody>
      </p:sp>
      <p:sp>
        <p:nvSpPr>
          <p:cNvPr id="5" name="Fußzeilenplatzhalter 4"/>
          <p:cNvSpPr>
            <a:spLocks noGrp="1"/>
          </p:cNvSpPr>
          <p:nvPr>
            <p:ph type="ftr" sz="quarter" idx="11"/>
          </p:nvPr>
        </p:nvSpPr>
        <p:spPr>
          <a:xfrm>
            <a:off x="4165600" y="6356351"/>
            <a:ext cx="38608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8737600" y="6356351"/>
            <a:ext cx="2844800" cy="365125"/>
          </a:xfrm>
          <a:prstGeom prst="rect">
            <a:avLst/>
          </a:prstGeom>
        </p:spPr>
        <p:txBody>
          <a:bodyPr/>
          <a:lstStyle/>
          <a:p>
            <a:fld id="{96E04499-9AF2-41A7-BA0D-09C6D9EC771C}" type="slidenum">
              <a:rPr lang="de-DE" smtClean="0"/>
              <a:t>‹Nr.›</a:t>
            </a:fld>
            <a:endParaRPr lang="de-DE"/>
          </a:p>
        </p:txBody>
      </p:sp>
      <p:pic>
        <p:nvPicPr>
          <p:cNvPr id="7" name="Grafik 6"/>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1303867"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648872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609600" y="6356351"/>
            <a:ext cx="2844800" cy="365125"/>
          </a:xfrm>
          <a:prstGeom prst="rect">
            <a:avLst/>
          </a:prstGeom>
        </p:spPr>
        <p:txBody>
          <a:bodyPr/>
          <a:lstStyle/>
          <a:p>
            <a:fld id="{887E4BB3-C5F0-45CC-B1EC-D7EA2FD1CA77}" type="datetimeFigureOut">
              <a:rPr lang="de-DE" smtClean="0"/>
              <a:t>03.12.2019</a:t>
            </a:fld>
            <a:endParaRPr lang="de-DE"/>
          </a:p>
        </p:txBody>
      </p:sp>
      <p:sp>
        <p:nvSpPr>
          <p:cNvPr id="3" name="Fußzeilenplatzhalter 2"/>
          <p:cNvSpPr>
            <a:spLocks noGrp="1"/>
          </p:cNvSpPr>
          <p:nvPr>
            <p:ph type="ftr" sz="quarter" idx="11"/>
          </p:nvPr>
        </p:nvSpPr>
        <p:spPr>
          <a:xfrm>
            <a:off x="4165600" y="6356351"/>
            <a:ext cx="3860800" cy="365125"/>
          </a:xfrm>
          <a:prstGeom prst="rect">
            <a:avLst/>
          </a:prstGeom>
        </p:spPr>
        <p:txBody>
          <a:bodyPr/>
          <a:lstStyle/>
          <a:p>
            <a:endParaRPr lang="de-DE"/>
          </a:p>
        </p:txBody>
      </p:sp>
      <p:sp>
        <p:nvSpPr>
          <p:cNvPr id="4" name="Foliennummernplatzhalter 3"/>
          <p:cNvSpPr>
            <a:spLocks noGrp="1"/>
          </p:cNvSpPr>
          <p:nvPr>
            <p:ph type="sldNum" sz="quarter" idx="12"/>
          </p:nvPr>
        </p:nvSpPr>
        <p:spPr>
          <a:xfrm>
            <a:off x="8737600" y="6356351"/>
            <a:ext cx="2844800" cy="365125"/>
          </a:xfrm>
          <a:prstGeom prst="rect">
            <a:avLst/>
          </a:prstGeom>
        </p:spPr>
        <p:txBody>
          <a:bodyPr/>
          <a:lstStyle/>
          <a:p>
            <a:fld id="{96E04499-9AF2-41A7-BA0D-09C6D9EC771C}" type="slidenum">
              <a:rPr lang="de-DE" smtClean="0"/>
              <a:t>‹Nr.›</a:t>
            </a:fld>
            <a:endParaRPr lang="de-DE"/>
          </a:p>
        </p:txBody>
      </p:sp>
    </p:spTree>
    <p:extLst>
      <p:ext uri="{BB962C8B-B14F-4D97-AF65-F5344CB8AC3E}">
        <p14:creationId xmlns:p14="http://schemas.microsoft.com/office/powerpoint/2010/main" val="2149795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094253"/>
      </p:ext>
    </p:extLst>
  </p:cSld>
  <p:clrMap bg1="lt1" tx1="dk1" bg2="lt2" tx2="dk2" accent1="accent1" accent2="accent2" accent3="accent3" accent4="accent4" accent5="accent5" accent6="accent6" hlink="hlink" folHlink="folHlink"/>
  <p:sldLayoutIdLst>
    <p:sldLayoutId id="2147483672" r:id="rId1"/>
    <p:sldLayoutId id="2147483748" r:id="rId2"/>
    <p:sldLayoutId id="2147483749" r:id="rId3"/>
    <p:sldLayoutId id="2147483750" r:id="rId4"/>
    <p:sldLayoutId id="2147483751" r:id="rId5"/>
    <p:sldLayoutId id="2147483752" r:id="rId6"/>
    <p:sldLayoutId id="2147483753" r:id="rId7"/>
    <p:sldLayoutId id="2147483754" r:id="rId8"/>
  </p:sldLayoutIdLst>
  <mc:AlternateContent xmlns:mc="http://schemas.openxmlformats.org/markup-compatibility/2006" xmlns:p14="http://schemas.microsoft.com/office/powerpoint/2010/main">
    <mc:Choice Requires="p14">
      <p:transition spd="slow" p14:dur="200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hyperlink" Target="http://danube-sturgeon.org/"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image" Target="../media/image52.jpeg"/><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bwExvqto6t8&amp;feature=emb_logo"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g"/><Relationship Id="rId1" Type="http://schemas.openxmlformats.org/officeDocument/2006/relationships/slideLayout" Target="../slideLayouts/slideLayout4.xml"/><Relationship Id="rId4" Type="http://schemas.openxmlformats.org/officeDocument/2006/relationships/image" Target="../media/image60.wmf"/></Relationships>
</file>

<file path=ppt/slides/_rels/slide21.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70.png"/><Relationship Id="rId3" Type="http://schemas.openxmlformats.org/officeDocument/2006/relationships/oleObject" Target="../embeddings/oleObject1.bin"/><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63.jpeg"/><Relationship Id="rId11" Type="http://schemas.openxmlformats.org/officeDocument/2006/relationships/image" Target="../media/image68.png"/><Relationship Id="rId5" Type="http://schemas.openxmlformats.org/officeDocument/2006/relationships/image" Target="../media/image62.jpeg"/><Relationship Id="rId15" Type="http://schemas.openxmlformats.org/officeDocument/2006/relationships/image" Target="../media/image72.png"/><Relationship Id="rId10" Type="http://schemas.openxmlformats.org/officeDocument/2006/relationships/image" Target="../media/image67.gif"/><Relationship Id="rId4" Type="http://schemas.openxmlformats.org/officeDocument/2006/relationships/image" Target="../media/image61.emf"/><Relationship Id="rId9" Type="http://schemas.openxmlformats.org/officeDocument/2006/relationships/image" Target="../media/image66.png"/><Relationship Id="rId14"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7.gif"/><Relationship Id="rId2" Type="http://schemas.openxmlformats.org/officeDocument/2006/relationships/image" Target="../media/image73.jpeg"/><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76.jpeg"/><Relationship Id="rId4" Type="http://schemas.openxmlformats.org/officeDocument/2006/relationships/image" Target="../media/image75.jpeg"/></Relationships>
</file>

<file path=ppt/slides/_rels/slide2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4.xml"/><Relationship Id="rId5" Type="http://schemas.openxmlformats.org/officeDocument/2006/relationships/image" Target="../media/image81.jpeg"/><Relationship Id="rId4" Type="http://schemas.openxmlformats.org/officeDocument/2006/relationships/image" Target="../media/image80.jpeg"/></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jpeg"/><Relationship Id="rId2" Type="http://schemas.openxmlformats.org/officeDocument/2006/relationships/hyperlink" Target="http://www.sturio.fr/" TargetMode="External"/><Relationship Id="rId1" Type="http://schemas.openxmlformats.org/officeDocument/2006/relationships/slideLayout" Target="../slideLayouts/slideLayout4.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jpeg"/></Relationships>
</file>

<file path=ppt/slides/_rels/slide25.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77.gif"/><Relationship Id="rId2" Type="http://schemas.openxmlformats.org/officeDocument/2006/relationships/image" Target="../media/image87.png"/><Relationship Id="rId1" Type="http://schemas.openxmlformats.org/officeDocument/2006/relationships/slideLayout" Target="../slideLayouts/slideLayout4.xml"/><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image" Target="../media/image89.png"/></Relationships>
</file>

<file path=ppt/slides/_rels/slide2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4.xml"/><Relationship Id="rId6" Type="http://schemas.openxmlformats.org/officeDocument/2006/relationships/image" Target="../media/image77.gif"/><Relationship Id="rId5" Type="http://schemas.openxmlformats.org/officeDocument/2006/relationships/image" Target="../media/image95.jpeg"/><Relationship Id="rId4" Type="http://schemas.openxmlformats.org/officeDocument/2006/relationships/image" Target="../media/image94.png"/></Relationships>
</file>

<file path=ppt/slides/_rels/slide27.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png"/><Relationship Id="rId7" Type="http://schemas.openxmlformats.org/officeDocument/2006/relationships/image" Target="../media/image101.jpeg"/><Relationship Id="rId2" Type="http://schemas.openxmlformats.org/officeDocument/2006/relationships/image" Target="../media/image96.jpeg"/><Relationship Id="rId1" Type="http://schemas.openxmlformats.org/officeDocument/2006/relationships/slideLayout" Target="../slideLayouts/slideLayout4.xml"/><Relationship Id="rId6" Type="http://schemas.openxmlformats.org/officeDocument/2006/relationships/image" Target="../media/image100.jpeg"/><Relationship Id="rId5" Type="http://schemas.openxmlformats.org/officeDocument/2006/relationships/image" Target="../media/image99.png"/><Relationship Id="rId4" Type="http://schemas.openxmlformats.org/officeDocument/2006/relationships/image" Target="../media/image98.jpeg"/><Relationship Id="rId9" Type="http://schemas.openxmlformats.org/officeDocument/2006/relationships/image" Target="../media/image103.png"/></Relationships>
</file>

<file path=ppt/slides/_rels/slide2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4.xml"/><Relationship Id="rId4" Type="http://schemas.openxmlformats.org/officeDocument/2006/relationships/image" Target="../media/image108.jpe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3.xml"/><Relationship Id="rId16"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 Id="rId14" Type="http://schemas.openxmlformats.org/officeDocument/2006/relationships/image" Target="../media/image2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11.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13.jpeg"/><Relationship Id="rId7" Type="http://schemas.openxmlformats.org/officeDocument/2006/relationships/image" Target="../media/image5.jpeg"/><Relationship Id="rId2" Type="http://schemas.openxmlformats.org/officeDocument/2006/relationships/image" Target="../media/image112.png"/><Relationship Id="rId1" Type="http://schemas.openxmlformats.org/officeDocument/2006/relationships/slideLayout" Target="../slideLayouts/slideLayout4.xml"/><Relationship Id="rId6" Type="http://schemas.openxmlformats.org/officeDocument/2006/relationships/image" Target="../media/image116.jpeg"/><Relationship Id="rId5" Type="http://schemas.openxmlformats.org/officeDocument/2006/relationships/image" Target="../media/image115.png"/><Relationship Id="rId4" Type="http://schemas.openxmlformats.org/officeDocument/2006/relationships/image" Target="../media/image114.jpeg"/></Relationships>
</file>

<file path=ppt/slides/_rels/slide35.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7.jpeg"/><Relationship Id="rId7" Type="http://schemas.openxmlformats.org/officeDocument/2006/relationships/image" Target="../media/image120.jpe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5.jpeg"/><Relationship Id="rId11" Type="http://schemas.openxmlformats.org/officeDocument/2006/relationships/image" Target="../media/image124.png"/><Relationship Id="rId5" Type="http://schemas.openxmlformats.org/officeDocument/2006/relationships/image" Target="../media/image119.png"/><Relationship Id="rId10" Type="http://schemas.openxmlformats.org/officeDocument/2006/relationships/image" Target="../media/image123.png"/><Relationship Id="rId4" Type="http://schemas.openxmlformats.org/officeDocument/2006/relationships/image" Target="../media/image118.jpeg"/><Relationship Id="rId9" Type="http://schemas.openxmlformats.org/officeDocument/2006/relationships/image" Target="../media/image12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26.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5.jpe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81i25THmBws"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4.wmf"/><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348344" y="6377688"/>
            <a:ext cx="12424229" cy="461665"/>
          </a:xfrm>
          <a:prstGeom prst="rect">
            <a:avLst/>
          </a:prstGeom>
          <a:solidFill>
            <a:schemeClr val="accent1">
              <a:lumMod val="60000"/>
              <a:lumOff val="40000"/>
            </a:schemeClr>
          </a:solidFill>
        </p:spPr>
        <p:txBody>
          <a:bodyPr wrap="square" rtlCol="0">
            <a:spAutoFit/>
          </a:bodyPr>
          <a:lstStyle/>
          <a:p>
            <a:pPr algn="ctr"/>
            <a:r>
              <a:rPr lang="de-AT" sz="2400" dirty="0" smtClean="0">
                <a:latin typeface="WWF" pitchFamily="50" charset="0"/>
              </a:rPr>
              <a:t>Beate </a:t>
            </a:r>
            <a:r>
              <a:rPr lang="de-AT" sz="2400" dirty="0" err="1" smtClean="0">
                <a:latin typeface="WWF" pitchFamily="50" charset="0"/>
              </a:rPr>
              <a:t>Striebel-Greiter</a:t>
            </a:r>
            <a:r>
              <a:rPr lang="de-AT" sz="2400" dirty="0" smtClean="0">
                <a:latin typeface="WWF" pitchFamily="50" charset="0"/>
              </a:rPr>
              <a:t>, </a:t>
            </a:r>
            <a:r>
              <a:rPr lang="de-AT" sz="2400" dirty="0" smtClean="0">
                <a:latin typeface="WWF" pitchFamily="50" charset="0"/>
              </a:rPr>
              <a:t>WWF </a:t>
            </a:r>
            <a:r>
              <a:rPr lang="de-AT" sz="2400" dirty="0" err="1" smtClean="0">
                <a:latin typeface="WWF" pitchFamily="50" charset="0"/>
              </a:rPr>
              <a:t>and</a:t>
            </a:r>
            <a:r>
              <a:rPr lang="de-AT" sz="2400" dirty="0" smtClean="0">
                <a:latin typeface="WWF" pitchFamily="50" charset="0"/>
              </a:rPr>
              <a:t> Jörn </a:t>
            </a:r>
            <a:r>
              <a:rPr lang="de-AT" sz="2400" dirty="0" smtClean="0">
                <a:latin typeface="WWF" pitchFamily="50" charset="0"/>
              </a:rPr>
              <a:t>Gessner, </a:t>
            </a:r>
            <a:r>
              <a:rPr lang="de-AT" sz="2400" dirty="0" smtClean="0">
                <a:latin typeface="WWF" pitchFamily="50" charset="0"/>
              </a:rPr>
              <a:t>WSCS</a:t>
            </a:r>
          </a:p>
        </p:txBody>
      </p:sp>
      <p:sp>
        <p:nvSpPr>
          <p:cNvPr id="2" name="Rechteck 1"/>
          <p:cNvSpPr/>
          <p:nvPr/>
        </p:nvSpPr>
        <p:spPr>
          <a:xfrm>
            <a:off x="-1" y="1"/>
            <a:ext cx="2469261" cy="12536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2233" y="0"/>
            <a:ext cx="2307028" cy="125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el 3"/>
          <p:cNvSpPr>
            <a:spLocks noGrp="1"/>
          </p:cNvSpPr>
          <p:nvPr>
            <p:ph type="ctrTitle"/>
          </p:nvPr>
        </p:nvSpPr>
        <p:spPr>
          <a:xfrm>
            <a:off x="537029" y="518599"/>
            <a:ext cx="10929257" cy="1470025"/>
          </a:xfrm>
        </p:spPr>
        <p:txBody>
          <a:bodyPr/>
          <a:lstStyle/>
          <a:p>
            <a:pPr algn="ctr"/>
            <a:r>
              <a:rPr lang="de-DE" b="1" dirty="0" smtClean="0">
                <a:latin typeface="+mn-lt"/>
              </a:rPr>
              <a:t>Welcome </a:t>
            </a:r>
            <a:br>
              <a:rPr lang="de-DE" b="1" dirty="0" smtClean="0">
                <a:latin typeface="+mn-lt"/>
              </a:rPr>
            </a:br>
            <a:r>
              <a:rPr lang="de-DE" b="1" dirty="0" err="1" smtClean="0">
                <a:latin typeface="+mn-lt"/>
              </a:rPr>
              <a:t>to</a:t>
            </a:r>
            <a:r>
              <a:rPr lang="de-DE" b="1" dirty="0" smtClean="0">
                <a:latin typeface="+mn-lt"/>
              </a:rPr>
              <a:t> </a:t>
            </a:r>
            <a:r>
              <a:rPr lang="de-DE" b="1" dirty="0" err="1" smtClean="0">
                <a:latin typeface="+mn-lt"/>
              </a:rPr>
              <a:t>the</a:t>
            </a:r>
            <a:r>
              <a:rPr lang="de-DE" b="1" dirty="0" smtClean="0">
                <a:latin typeface="+mn-lt"/>
              </a:rPr>
              <a:t> Pan European </a:t>
            </a:r>
            <a:r>
              <a:rPr lang="de-DE" b="1" dirty="0" err="1" smtClean="0">
                <a:latin typeface="+mn-lt"/>
              </a:rPr>
              <a:t>Sturgeon</a:t>
            </a:r>
            <a:r>
              <a:rPr lang="de-DE" b="1" dirty="0" smtClean="0">
                <a:latin typeface="+mn-lt"/>
              </a:rPr>
              <a:t> Action Plan</a:t>
            </a:r>
            <a:br>
              <a:rPr lang="de-DE" b="1" dirty="0" smtClean="0">
                <a:latin typeface="+mn-lt"/>
              </a:rPr>
            </a:br>
            <a:r>
              <a:rPr lang="de-DE" b="1" dirty="0" smtClean="0">
                <a:latin typeface="+mn-lt"/>
              </a:rPr>
              <a:t>Side Event</a:t>
            </a:r>
            <a:endParaRPr lang="de-DE" b="1" dirty="0">
              <a:latin typeface="+mn-lt"/>
            </a:endParaRPr>
          </a:p>
        </p:txBody>
      </p:sp>
      <p:sp>
        <p:nvSpPr>
          <p:cNvPr id="5" name="Untertitel 4"/>
          <p:cNvSpPr>
            <a:spLocks noGrp="1"/>
          </p:cNvSpPr>
          <p:nvPr>
            <p:ph type="subTitle" idx="1"/>
          </p:nvPr>
        </p:nvSpPr>
        <p:spPr>
          <a:xfrm>
            <a:off x="1828800" y="3987798"/>
            <a:ext cx="8534400" cy="1752600"/>
          </a:xfrm>
        </p:spPr>
        <p:txBody>
          <a:bodyPr/>
          <a:lstStyle/>
          <a:p>
            <a:r>
              <a:rPr lang="de-DE" sz="3200" b="1" dirty="0" smtClean="0">
                <a:solidFill>
                  <a:schemeClr val="tx1"/>
                </a:solidFill>
              </a:rPr>
              <a:t>Bern </a:t>
            </a:r>
            <a:r>
              <a:rPr lang="de-DE" sz="3200" b="1" dirty="0" err="1" smtClean="0">
                <a:solidFill>
                  <a:schemeClr val="tx1"/>
                </a:solidFill>
              </a:rPr>
              <a:t>Convention</a:t>
            </a:r>
            <a:r>
              <a:rPr lang="de-DE" sz="3200" b="1" dirty="0" smtClean="0">
                <a:solidFill>
                  <a:schemeClr val="tx1"/>
                </a:solidFill>
              </a:rPr>
              <a:t> </a:t>
            </a:r>
          </a:p>
          <a:p>
            <a:r>
              <a:rPr lang="de-DE" sz="3200" b="1" dirty="0" smtClean="0">
                <a:solidFill>
                  <a:schemeClr val="tx1"/>
                </a:solidFill>
              </a:rPr>
              <a:t>39th Standing </a:t>
            </a:r>
            <a:r>
              <a:rPr lang="de-DE" sz="3200" b="1" dirty="0" err="1" smtClean="0">
                <a:solidFill>
                  <a:schemeClr val="tx1"/>
                </a:solidFill>
              </a:rPr>
              <a:t>Comittee</a:t>
            </a:r>
            <a:r>
              <a:rPr lang="de-DE" sz="3200" b="1" dirty="0" smtClean="0">
                <a:solidFill>
                  <a:schemeClr val="tx1"/>
                </a:solidFill>
              </a:rPr>
              <a:t> Meeting </a:t>
            </a:r>
          </a:p>
          <a:p>
            <a:r>
              <a:rPr lang="de-DE" dirty="0" smtClean="0">
                <a:solidFill>
                  <a:schemeClr val="tx1"/>
                </a:solidFill>
              </a:rPr>
              <a:t>Strasbourg</a:t>
            </a:r>
          </a:p>
          <a:p>
            <a:r>
              <a:rPr lang="de-DE" dirty="0" smtClean="0">
                <a:solidFill>
                  <a:schemeClr val="tx1"/>
                </a:solidFill>
              </a:rPr>
              <a:t>3.12.19</a:t>
            </a:r>
            <a:endParaRPr lang="de-DE" dirty="0">
              <a:solidFill>
                <a:schemeClr val="tx1"/>
              </a:solidFill>
            </a:endParaRPr>
          </a:p>
        </p:txBody>
      </p:sp>
    </p:spTree>
    <p:extLst>
      <p:ext uri="{BB962C8B-B14F-4D97-AF65-F5344CB8AC3E}">
        <p14:creationId xmlns:p14="http://schemas.microsoft.com/office/powerpoint/2010/main" val="3076511371"/>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1795463" y="115888"/>
            <a:ext cx="10396537" cy="792162"/>
          </a:xfrm>
          <a:prstGeom prst="rect">
            <a:avLst/>
          </a:prstGeom>
        </p:spPr>
        <p:txBody>
          <a:bodyPr>
            <a:normAutofit/>
          </a:bodyPr>
          <a:lstStyle/>
          <a:p>
            <a:pPr algn="l"/>
            <a:r>
              <a:rPr lang="de-AT" sz="4000" b="1" dirty="0" err="1" smtClean="0">
                <a:solidFill>
                  <a:srgbClr val="00B050"/>
                </a:solidFill>
              </a:rPr>
              <a:t>Objectives</a:t>
            </a:r>
            <a:r>
              <a:rPr lang="de-AT" sz="4000" b="1" dirty="0" smtClean="0">
                <a:solidFill>
                  <a:srgbClr val="00B050"/>
                </a:solidFill>
              </a:rPr>
              <a:t> </a:t>
            </a:r>
            <a:r>
              <a:rPr lang="de-AT" sz="4000" b="1" dirty="0" err="1" smtClean="0">
                <a:solidFill>
                  <a:srgbClr val="00B050"/>
                </a:solidFill>
              </a:rPr>
              <a:t>of</a:t>
            </a:r>
            <a:r>
              <a:rPr lang="de-AT" sz="4000" b="1" dirty="0" smtClean="0">
                <a:solidFill>
                  <a:srgbClr val="00B050"/>
                </a:solidFill>
              </a:rPr>
              <a:t> </a:t>
            </a:r>
            <a:r>
              <a:rPr lang="de-AT" sz="4000" b="1" dirty="0" err="1" smtClean="0">
                <a:solidFill>
                  <a:srgbClr val="00B050"/>
                </a:solidFill>
              </a:rPr>
              <a:t>the</a:t>
            </a:r>
            <a:r>
              <a:rPr lang="de-AT" sz="4000" b="1" dirty="0" smtClean="0">
                <a:solidFill>
                  <a:srgbClr val="00B050"/>
                </a:solidFill>
              </a:rPr>
              <a:t> Plan</a:t>
            </a:r>
            <a:endParaRPr lang="en-GB" sz="4000" b="1" dirty="0">
              <a:solidFill>
                <a:srgbClr val="00B050"/>
              </a:solidFill>
            </a:endParaRPr>
          </a:p>
        </p:txBody>
      </p:sp>
      <p:sp>
        <p:nvSpPr>
          <p:cNvPr id="3" name="Inhaltsplatzhalter 2"/>
          <p:cNvSpPr>
            <a:spLocks noGrp="1"/>
          </p:cNvSpPr>
          <p:nvPr>
            <p:ph idx="4294967295"/>
          </p:nvPr>
        </p:nvSpPr>
        <p:spPr>
          <a:xfrm>
            <a:off x="2974976" y="1020763"/>
            <a:ext cx="8943222" cy="5400675"/>
          </a:xfrm>
          <a:prstGeom prst="rect">
            <a:avLst/>
          </a:prstGeom>
        </p:spPr>
        <p:txBody>
          <a:bodyPr>
            <a:noAutofit/>
          </a:bodyPr>
          <a:lstStyle/>
          <a:p>
            <a:pPr marL="0" lvl="0" indent="0">
              <a:buNone/>
            </a:pPr>
            <a:r>
              <a:rPr lang="en-GB" sz="3200" b="1" dirty="0">
                <a:solidFill>
                  <a:srgbClr val="00B050"/>
                </a:solidFill>
              </a:rPr>
              <a:t>(6) Eliminate </a:t>
            </a:r>
            <a:r>
              <a:rPr lang="en-GB" sz="3200" dirty="0">
                <a:solidFill>
                  <a:srgbClr val="00B050"/>
                </a:solidFill>
              </a:rPr>
              <a:t>illegal trade of all sturgeon products</a:t>
            </a:r>
          </a:p>
          <a:p>
            <a:pPr marL="0" indent="0">
              <a:buNone/>
            </a:pPr>
            <a:endParaRPr lang="de-AT" sz="2800" dirty="0" smtClean="0">
              <a:solidFill>
                <a:schemeClr val="tx2"/>
              </a:solidFill>
            </a:endParaRPr>
          </a:p>
          <a:p>
            <a:pPr marL="0" indent="0">
              <a:buNone/>
            </a:pPr>
            <a:r>
              <a:rPr lang="de-AT" b="1" dirty="0" err="1">
                <a:solidFill>
                  <a:schemeClr val="tx2"/>
                </a:solidFill>
              </a:rPr>
              <a:t>Current</a:t>
            </a:r>
            <a:r>
              <a:rPr lang="de-AT" b="1" dirty="0">
                <a:solidFill>
                  <a:schemeClr val="tx2"/>
                </a:solidFill>
              </a:rPr>
              <a:t> </a:t>
            </a:r>
            <a:r>
              <a:rPr lang="de-AT" b="1" dirty="0" err="1" smtClean="0">
                <a:solidFill>
                  <a:schemeClr val="tx2"/>
                </a:solidFill>
              </a:rPr>
              <a:t>situation</a:t>
            </a:r>
            <a:r>
              <a:rPr lang="de-AT" dirty="0" smtClean="0">
                <a:solidFill>
                  <a:schemeClr val="tx2"/>
                </a:solidFill>
              </a:rPr>
              <a:t>:</a:t>
            </a:r>
          </a:p>
          <a:p>
            <a:pPr>
              <a:buFont typeface="Wingdings" panose="05000000000000000000" pitchFamily="2" charset="2"/>
              <a:buChar char="Ø"/>
            </a:pPr>
            <a:r>
              <a:rPr lang="de-AT" dirty="0" err="1" smtClean="0">
                <a:solidFill>
                  <a:schemeClr val="tx2"/>
                </a:solidFill>
              </a:rPr>
              <a:t>Combating</a:t>
            </a:r>
            <a:r>
              <a:rPr lang="de-AT" dirty="0" smtClean="0">
                <a:solidFill>
                  <a:schemeClr val="tx2"/>
                </a:solidFill>
              </a:rPr>
              <a:t> i</a:t>
            </a:r>
            <a:r>
              <a:rPr lang="de-AT" sz="2800" dirty="0" smtClean="0">
                <a:solidFill>
                  <a:schemeClr val="tx2"/>
                </a:solidFill>
              </a:rPr>
              <a:t>llegal </a:t>
            </a:r>
            <a:r>
              <a:rPr lang="de-AT" sz="2800" dirty="0" err="1" smtClean="0">
                <a:solidFill>
                  <a:schemeClr val="tx2"/>
                </a:solidFill>
              </a:rPr>
              <a:t>caviar</a:t>
            </a:r>
            <a:r>
              <a:rPr lang="de-AT" sz="2800" dirty="0" smtClean="0">
                <a:solidFill>
                  <a:schemeClr val="tx2"/>
                </a:solidFill>
              </a:rPr>
              <a:t> </a:t>
            </a:r>
            <a:r>
              <a:rPr lang="de-AT" sz="2800" dirty="0" err="1" smtClean="0">
                <a:solidFill>
                  <a:schemeClr val="tx2"/>
                </a:solidFill>
              </a:rPr>
              <a:t>trade</a:t>
            </a:r>
            <a:r>
              <a:rPr lang="de-AT" sz="2800" dirty="0" smtClean="0">
                <a:solidFill>
                  <a:schemeClr val="tx2"/>
                </a:solidFill>
              </a:rPr>
              <a:t> </a:t>
            </a:r>
            <a:r>
              <a:rPr lang="de-AT" sz="2800" dirty="0" err="1" smtClean="0">
                <a:solidFill>
                  <a:schemeClr val="tx2"/>
                </a:solidFill>
              </a:rPr>
              <a:t>is</a:t>
            </a:r>
            <a:r>
              <a:rPr lang="de-AT" sz="2800" dirty="0" smtClean="0">
                <a:solidFill>
                  <a:schemeClr val="tx2"/>
                </a:solidFill>
              </a:rPr>
              <a:t> not a </a:t>
            </a:r>
            <a:r>
              <a:rPr lang="de-AT" sz="2800" dirty="0" err="1" smtClean="0">
                <a:solidFill>
                  <a:schemeClr val="tx2"/>
                </a:solidFill>
              </a:rPr>
              <a:t>priority</a:t>
            </a:r>
            <a:r>
              <a:rPr lang="de-AT" sz="2800" dirty="0" smtClean="0">
                <a:solidFill>
                  <a:schemeClr val="tx2"/>
                </a:solidFill>
              </a:rPr>
              <a:t> </a:t>
            </a:r>
            <a:r>
              <a:rPr lang="de-AT" sz="2800" dirty="0" err="1" smtClean="0">
                <a:solidFill>
                  <a:schemeClr val="tx2"/>
                </a:solidFill>
              </a:rPr>
              <a:t>for</a:t>
            </a:r>
            <a:r>
              <a:rPr lang="de-AT" sz="2800" dirty="0" smtClean="0">
                <a:solidFill>
                  <a:schemeClr val="tx2"/>
                </a:solidFill>
              </a:rPr>
              <a:t> </a:t>
            </a:r>
            <a:r>
              <a:rPr lang="de-AT" sz="2800" dirty="0" err="1" smtClean="0">
                <a:solidFill>
                  <a:schemeClr val="tx2"/>
                </a:solidFill>
              </a:rPr>
              <a:t>the</a:t>
            </a:r>
            <a:r>
              <a:rPr lang="de-AT" sz="2800" dirty="0" smtClean="0">
                <a:solidFill>
                  <a:schemeClr val="tx2"/>
                </a:solidFill>
              </a:rPr>
              <a:t> national  </a:t>
            </a:r>
            <a:r>
              <a:rPr lang="de-AT" sz="2800" dirty="0" err="1" smtClean="0">
                <a:solidFill>
                  <a:schemeClr val="tx2"/>
                </a:solidFill>
              </a:rPr>
              <a:t>agencies</a:t>
            </a:r>
            <a:endParaRPr lang="de-AT" sz="2800" dirty="0" smtClean="0">
              <a:solidFill>
                <a:schemeClr val="tx2"/>
              </a:solidFill>
            </a:endParaRPr>
          </a:p>
          <a:p>
            <a:pPr>
              <a:buFont typeface="Wingdings" panose="05000000000000000000" pitchFamily="2" charset="2"/>
              <a:buChar char="Ø"/>
            </a:pPr>
            <a:r>
              <a:rPr lang="de-AT" dirty="0" err="1" smtClean="0">
                <a:solidFill>
                  <a:schemeClr val="tx2"/>
                </a:solidFill>
              </a:rPr>
              <a:t>Attempts</a:t>
            </a:r>
            <a:r>
              <a:rPr lang="de-AT" dirty="0" smtClean="0">
                <a:solidFill>
                  <a:schemeClr val="tx2"/>
                </a:solidFill>
              </a:rPr>
              <a:t> </a:t>
            </a:r>
            <a:r>
              <a:rPr lang="de-AT" dirty="0" err="1" smtClean="0">
                <a:solidFill>
                  <a:schemeClr val="tx2"/>
                </a:solidFill>
              </a:rPr>
              <a:t>to</a:t>
            </a:r>
            <a:r>
              <a:rPr lang="de-AT" dirty="0" smtClean="0">
                <a:solidFill>
                  <a:schemeClr val="tx2"/>
                </a:solidFill>
              </a:rPr>
              <a:t> </a:t>
            </a:r>
            <a:r>
              <a:rPr lang="de-AT" dirty="0" err="1" smtClean="0">
                <a:solidFill>
                  <a:schemeClr val="tx2"/>
                </a:solidFill>
              </a:rPr>
              <a:t>improve</a:t>
            </a:r>
            <a:r>
              <a:rPr lang="de-AT" dirty="0" smtClean="0">
                <a:solidFill>
                  <a:schemeClr val="tx2"/>
                </a:solidFill>
              </a:rPr>
              <a:t> </a:t>
            </a:r>
            <a:r>
              <a:rPr lang="de-AT" dirty="0" err="1" smtClean="0">
                <a:solidFill>
                  <a:schemeClr val="tx2"/>
                </a:solidFill>
              </a:rPr>
              <a:t>the</a:t>
            </a:r>
            <a:r>
              <a:rPr lang="de-AT" dirty="0" smtClean="0">
                <a:solidFill>
                  <a:schemeClr val="tx2"/>
                </a:solidFill>
              </a:rPr>
              <a:t> </a:t>
            </a:r>
            <a:r>
              <a:rPr lang="de-AT" dirty="0" err="1" smtClean="0">
                <a:solidFill>
                  <a:schemeClr val="tx2"/>
                </a:solidFill>
              </a:rPr>
              <a:t>labelling</a:t>
            </a:r>
            <a:r>
              <a:rPr lang="de-AT" dirty="0" smtClean="0">
                <a:solidFill>
                  <a:schemeClr val="tx2"/>
                </a:solidFill>
              </a:rPr>
              <a:t> </a:t>
            </a:r>
            <a:r>
              <a:rPr lang="de-AT" dirty="0" err="1" smtClean="0">
                <a:solidFill>
                  <a:schemeClr val="tx2"/>
                </a:solidFill>
              </a:rPr>
              <a:t>process</a:t>
            </a:r>
            <a:r>
              <a:rPr lang="de-AT" dirty="0" smtClean="0">
                <a:solidFill>
                  <a:schemeClr val="tx2"/>
                </a:solidFill>
              </a:rPr>
              <a:t> </a:t>
            </a:r>
            <a:r>
              <a:rPr lang="de-AT" dirty="0" err="1" smtClean="0">
                <a:solidFill>
                  <a:schemeClr val="tx2"/>
                </a:solidFill>
              </a:rPr>
              <a:t>under</a:t>
            </a:r>
            <a:r>
              <a:rPr lang="de-AT" dirty="0" smtClean="0">
                <a:solidFill>
                  <a:schemeClr val="tx2"/>
                </a:solidFill>
              </a:rPr>
              <a:t> CITES </a:t>
            </a:r>
            <a:r>
              <a:rPr lang="de-AT" dirty="0" err="1" smtClean="0">
                <a:solidFill>
                  <a:schemeClr val="tx2"/>
                </a:solidFill>
              </a:rPr>
              <a:t>were</a:t>
            </a:r>
            <a:r>
              <a:rPr lang="de-AT" dirty="0" smtClean="0">
                <a:solidFill>
                  <a:schemeClr val="tx2"/>
                </a:solidFill>
              </a:rPr>
              <a:t> </a:t>
            </a:r>
            <a:r>
              <a:rPr lang="de-AT" dirty="0" err="1" smtClean="0">
                <a:solidFill>
                  <a:schemeClr val="tx2"/>
                </a:solidFill>
              </a:rPr>
              <a:t>unsuccessful</a:t>
            </a:r>
            <a:r>
              <a:rPr lang="de-AT" dirty="0" smtClean="0">
                <a:solidFill>
                  <a:schemeClr val="tx2"/>
                </a:solidFill>
              </a:rPr>
              <a:t> in </a:t>
            </a:r>
            <a:r>
              <a:rPr lang="de-AT" dirty="0" smtClean="0">
                <a:solidFill>
                  <a:schemeClr val="tx2"/>
                </a:solidFill>
              </a:rPr>
              <a:t>2018</a:t>
            </a:r>
            <a:endParaRPr lang="de-AT" sz="2800" dirty="0" smtClean="0">
              <a:solidFill>
                <a:schemeClr val="tx2"/>
              </a:solidFill>
            </a:endParaRPr>
          </a:p>
          <a:p>
            <a:pPr>
              <a:buFont typeface="Wingdings" panose="05000000000000000000" pitchFamily="2" charset="2"/>
              <a:buChar char="Ø"/>
            </a:pPr>
            <a:r>
              <a:rPr lang="de-AT" sz="2800" dirty="0" smtClean="0">
                <a:solidFill>
                  <a:schemeClr val="tx2"/>
                </a:solidFill>
              </a:rPr>
              <a:t>A </a:t>
            </a:r>
            <a:r>
              <a:rPr lang="de-AT" sz="2800" dirty="0" err="1" smtClean="0">
                <a:solidFill>
                  <a:schemeClr val="tx2"/>
                </a:solidFill>
              </a:rPr>
              <a:t>market</a:t>
            </a:r>
            <a:r>
              <a:rPr lang="de-AT" sz="2800" dirty="0" smtClean="0">
                <a:solidFill>
                  <a:schemeClr val="tx2"/>
                </a:solidFill>
              </a:rPr>
              <a:t> </a:t>
            </a:r>
            <a:r>
              <a:rPr lang="de-AT" sz="2800" dirty="0" err="1" smtClean="0">
                <a:solidFill>
                  <a:schemeClr val="tx2"/>
                </a:solidFill>
              </a:rPr>
              <a:t>survey</a:t>
            </a:r>
            <a:r>
              <a:rPr lang="de-AT" sz="2800" dirty="0" smtClean="0">
                <a:solidFill>
                  <a:schemeClr val="tx2"/>
                </a:solidFill>
              </a:rPr>
              <a:t> </a:t>
            </a:r>
            <a:r>
              <a:rPr lang="de-AT" sz="2800" dirty="0" err="1" smtClean="0">
                <a:solidFill>
                  <a:schemeClr val="tx2"/>
                </a:solidFill>
              </a:rPr>
              <a:t>is</a:t>
            </a:r>
            <a:r>
              <a:rPr lang="de-AT" sz="2800" dirty="0" smtClean="0">
                <a:solidFill>
                  <a:schemeClr val="tx2"/>
                </a:solidFill>
              </a:rPr>
              <a:t> </a:t>
            </a:r>
            <a:r>
              <a:rPr lang="de-AT" sz="2800" dirty="0" err="1" smtClean="0">
                <a:solidFill>
                  <a:schemeClr val="tx2"/>
                </a:solidFill>
              </a:rPr>
              <a:t>part</a:t>
            </a:r>
            <a:r>
              <a:rPr lang="de-AT" sz="2800" dirty="0" smtClean="0">
                <a:solidFill>
                  <a:schemeClr val="tx2"/>
                </a:solidFill>
              </a:rPr>
              <a:t> </a:t>
            </a:r>
            <a:r>
              <a:rPr lang="de-AT" sz="2800" dirty="0" err="1" smtClean="0">
                <a:solidFill>
                  <a:schemeClr val="tx2"/>
                </a:solidFill>
              </a:rPr>
              <a:t>of</a:t>
            </a:r>
            <a:r>
              <a:rPr lang="de-AT" sz="2800" dirty="0" smtClean="0">
                <a:solidFill>
                  <a:schemeClr val="tx2"/>
                </a:solidFill>
              </a:rPr>
              <a:t> a LIFE </a:t>
            </a:r>
            <a:r>
              <a:rPr lang="de-AT" sz="2800" dirty="0" err="1" smtClean="0">
                <a:solidFill>
                  <a:schemeClr val="tx2"/>
                </a:solidFill>
              </a:rPr>
              <a:t>project</a:t>
            </a:r>
            <a:r>
              <a:rPr lang="de-AT" sz="2800" dirty="0" smtClean="0">
                <a:solidFill>
                  <a:schemeClr val="tx2"/>
                </a:solidFill>
              </a:rPr>
              <a:t> in </a:t>
            </a:r>
            <a:r>
              <a:rPr lang="de-AT" sz="2800" dirty="0" err="1" smtClean="0">
                <a:solidFill>
                  <a:schemeClr val="tx2"/>
                </a:solidFill>
              </a:rPr>
              <a:t>the</a:t>
            </a:r>
            <a:r>
              <a:rPr lang="de-AT" sz="2800" dirty="0" smtClean="0">
                <a:solidFill>
                  <a:schemeClr val="tx2"/>
                </a:solidFill>
              </a:rPr>
              <a:t> </a:t>
            </a:r>
            <a:r>
              <a:rPr lang="de-AT" sz="2800" dirty="0" err="1" smtClean="0">
                <a:solidFill>
                  <a:schemeClr val="tx2"/>
                </a:solidFill>
              </a:rPr>
              <a:t>Lower</a:t>
            </a:r>
            <a:r>
              <a:rPr lang="de-AT" sz="2800" dirty="0" smtClean="0">
                <a:solidFill>
                  <a:schemeClr val="tx2"/>
                </a:solidFill>
              </a:rPr>
              <a:t> </a:t>
            </a:r>
            <a:r>
              <a:rPr lang="de-AT" sz="2800" dirty="0" err="1" smtClean="0">
                <a:solidFill>
                  <a:schemeClr val="tx2"/>
                </a:solidFill>
              </a:rPr>
              <a:t>Danube</a:t>
            </a:r>
            <a:r>
              <a:rPr lang="de-AT" sz="2800" dirty="0" smtClean="0">
                <a:solidFill>
                  <a:schemeClr val="tx2"/>
                </a:solidFill>
              </a:rPr>
              <a:t> Region </a:t>
            </a:r>
            <a:r>
              <a:rPr lang="de-AT" sz="2800" dirty="0" smtClean="0">
                <a:solidFill>
                  <a:schemeClr val="tx2"/>
                </a:solidFill>
                <a:hlinkClick r:id="rId3"/>
              </a:rPr>
              <a:t>http://danube-sturgeon.org</a:t>
            </a:r>
            <a:endParaRPr lang="de-AT" sz="2800" dirty="0" smtClean="0">
              <a:solidFill>
                <a:schemeClr val="tx2"/>
              </a:solidFill>
            </a:endParaRPr>
          </a:p>
          <a:p>
            <a:pPr>
              <a:buFont typeface="Wingdings" panose="05000000000000000000" pitchFamily="2" charset="2"/>
              <a:buChar char="Ø"/>
            </a:pPr>
            <a:r>
              <a:rPr lang="de-AT" sz="2800" dirty="0" smtClean="0">
                <a:solidFill>
                  <a:schemeClr val="tx2"/>
                </a:solidFill>
              </a:rPr>
              <a:t>Study on </a:t>
            </a:r>
            <a:r>
              <a:rPr lang="de-AT" sz="2800" dirty="0" err="1" smtClean="0">
                <a:solidFill>
                  <a:schemeClr val="tx2"/>
                </a:solidFill>
              </a:rPr>
              <a:t>forensic</a:t>
            </a:r>
            <a:r>
              <a:rPr lang="de-AT" sz="2800" dirty="0" smtClean="0">
                <a:solidFill>
                  <a:schemeClr val="tx2"/>
                </a:solidFill>
              </a:rPr>
              <a:t> </a:t>
            </a:r>
            <a:r>
              <a:rPr lang="de-AT" sz="2800" dirty="0" err="1" smtClean="0">
                <a:solidFill>
                  <a:schemeClr val="tx2"/>
                </a:solidFill>
              </a:rPr>
              <a:t>methods</a:t>
            </a:r>
            <a:r>
              <a:rPr lang="de-AT" sz="2800" dirty="0" smtClean="0">
                <a:solidFill>
                  <a:schemeClr val="tx2"/>
                </a:solidFill>
              </a:rPr>
              <a:t> </a:t>
            </a:r>
            <a:r>
              <a:rPr lang="de-AT" sz="2800" dirty="0" err="1" smtClean="0">
                <a:solidFill>
                  <a:schemeClr val="tx2"/>
                </a:solidFill>
              </a:rPr>
              <a:t>to</a:t>
            </a:r>
            <a:r>
              <a:rPr lang="de-AT" sz="2800" dirty="0" smtClean="0">
                <a:solidFill>
                  <a:schemeClr val="tx2"/>
                </a:solidFill>
              </a:rPr>
              <a:t> </a:t>
            </a:r>
            <a:r>
              <a:rPr lang="de-AT" sz="2800" dirty="0" err="1" smtClean="0">
                <a:solidFill>
                  <a:schemeClr val="tx2"/>
                </a:solidFill>
              </a:rPr>
              <a:t>identify</a:t>
            </a:r>
            <a:r>
              <a:rPr lang="de-AT" sz="2800" dirty="0" smtClean="0">
                <a:solidFill>
                  <a:schemeClr val="tx2"/>
                </a:solidFill>
              </a:rPr>
              <a:t> </a:t>
            </a:r>
            <a:r>
              <a:rPr lang="de-AT" sz="2800" dirty="0" err="1" smtClean="0">
                <a:solidFill>
                  <a:schemeClr val="tx2"/>
                </a:solidFill>
              </a:rPr>
              <a:t>sturgeon</a:t>
            </a:r>
            <a:r>
              <a:rPr lang="de-AT" sz="2800" dirty="0" smtClean="0">
                <a:solidFill>
                  <a:schemeClr val="tx2"/>
                </a:solidFill>
              </a:rPr>
              <a:t> in </a:t>
            </a:r>
            <a:r>
              <a:rPr lang="de-AT" sz="2800" dirty="0" err="1" smtClean="0">
                <a:solidFill>
                  <a:schemeClr val="tx2"/>
                </a:solidFill>
              </a:rPr>
              <a:t>trade</a:t>
            </a:r>
            <a:r>
              <a:rPr lang="de-AT" sz="2800" dirty="0" smtClean="0">
                <a:solidFill>
                  <a:schemeClr val="tx2"/>
                </a:solidFill>
              </a:rPr>
              <a:t> </a:t>
            </a:r>
            <a:r>
              <a:rPr lang="de-AT" sz="2800" dirty="0" err="1" smtClean="0">
                <a:solidFill>
                  <a:schemeClr val="tx2"/>
                </a:solidFill>
              </a:rPr>
              <a:t>is</a:t>
            </a:r>
            <a:r>
              <a:rPr lang="de-AT" sz="2800" dirty="0" smtClean="0">
                <a:solidFill>
                  <a:schemeClr val="tx2"/>
                </a:solidFill>
              </a:rPr>
              <a:t> </a:t>
            </a:r>
            <a:r>
              <a:rPr lang="de-AT" sz="2800" dirty="0" err="1" smtClean="0">
                <a:solidFill>
                  <a:schemeClr val="tx2"/>
                </a:solidFill>
              </a:rPr>
              <a:t>planned</a:t>
            </a:r>
            <a:r>
              <a:rPr lang="de-AT" sz="2800" dirty="0" smtClean="0">
                <a:solidFill>
                  <a:schemeClr val="tx2"/>
                </a:solidFill>
              </a:rPr>
              <a:t> </a:t>
            </a:r>
            <a:r>
              <a:rPr lang="de-AT" sz="2800" dirty="0" err="1" smtClean="0">
                <a:solidFill>
                  <a:schemeClr val="tx2"/>
                </a:solidFill>
              </a:rPr>
              <a:t>for</a:t>
            </a:r>
            <a:r>
              <a:rPr lang="de-AT" sz="2800" dirty="0" smtClean="0">
                <a:solidFill>
                  <a:schemeClr val="tx2"/>
                </a:solidFill>
              </a:rPr>
              <a:t> 2020 </a:t>
            </a:r>
            <a:r>
              <a:rPr lang="de-AT" sz="2800" dirty="0" err="1" smtClean="0">
                <a:solidFill>
                  <a:schemeClr val="tx2"/>
                </a:solidFill>
              </a:rPr>
              <a:t>under</a:t>
            </a:r>
            <a:r>
              <a:rPr lang="de-AT" sz="2800" dirty="0" smtClean="0">
                <a:solidFill>
                  <a:schemeClr val="tx2"/>
                </a:solidFill>
              </a:rPr>
              <a:t> </a:t>
            </a:r>
            <a:r>
              <a:rPr lang="de-AT" sz="2800" dirty="0" err="1" smtClean="0">
                <a:solidFill>
                  <a:schemeClr val="tx2"/>
                </a:solidFill>
              </a:rPr>
              <a:t>the</a:t>
            </a:r>
            <a:r>
              <a:rPr lang="de-AT" sz="2800" dirty="0" smtClean="0">
                <a:solidFill>
                  <a:schemeClr val="tx2"/>
                </a:solidFill>
              </a:rPr>
              <a:t> CITES Animals </a:t>
            </a:r>
            <a:r>
              <a:rPr lang="de-AT" sz="2800" dirty="0" err="1" smtClean="0">
                <a:solidFill>
                  <a:schemeClr val="tx2"/>
                </a:solidFill>
              </a:rPr>
              <a:t>Committee</a:t>
            </a:r>
            <a:endParaRPr lang="en-GB" sz="2800" dirty="0">
              <a:solidFill>
                <a:schemeClr val="tx2"/>
              </a:solidFill>
            </a:endParaRPr>
          </a:p>
        </p:txBody>
      </p:sp>
      <p:pic>
        <p:nvPicPr>
          <p:cNvPr id="409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73" y="791000"/>
            <a:ext cx="2700000" cy="1814786"/>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773" y="2787362"/>
            <a:ext cx="2700000" cy="1885490"/>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9821" y="4722604"/>
            <a:ext cx="2700000" cy="1800171"/>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9603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1795463" y="115888"/>
            <a:ext cx="10396537" cy="792162"/>
          </a:xfrm>
          <a:prstGeom prst="rect">
            <a:avLst/>
          </a:prstGeom>
        </p:spPr>
        <p:txBody>
          <a:bodyPr>
            <a:normAutofit/>
          </a:bodyPr>
          <a:lstStyle/>
          <a:p>
            <a:pPr algn="l"/>
            <a:r>
              <a:rPr lang="de-AT" sz="4000" b="1" dirty="0" err="1" smtClean="0">
                <a:solidFill>
                  <a:srgbClr val="00B050"/>
                </a:solidFill>
              </a:rPr>
              <a:t>Objectives</a:t>
            </a:r>
            <a:r>
              <a:rPr lang="de-AT" sz="4000" b="1" dirty="0" smtClean="0">
                <a:solidFill>
                  <a:srgbClr val="00B050"/>
                </a:solidFill>
              </a:rPr>
              <a:t> </a:t>
            </a:r>
            <a:r>
              <a:rPr lang="de-AT" sz="4000" b="1" dirty="0" err="1" smtClean="0">
                <a:solidFill>
                  <a:srgbClr val="00B050"/>
                </a:solidFill>
              </a:rPr>
              <a:t>of</a:t>
            </a:r>
            <a:r>
              <a:rPr lang="de-AT" sz="4000" b="1" dirty="0" smtClean="0">
                <a:solidFill>
                  <a:srgbClr val="00B050"/>
                </a:solidFill>
              </a:rPr>
              <a:t> </a:t>
            </a:r>
            <a:r>
              <a:rPr lang="de-AT" sz="4000" b="1" dirty="0" err="1" smtClean="0">
                <a:solidFill>
                  <a:srgbClr val="00B050"/>
                </a:solidFill>
              </a:rPr>
              <a:t>the</a:t>
            </a:r>
            <a:r>
              <a:rPr lang="de-AT" sz="4000" b="1" dirty="0" smtClean="0">
                <a:solidFill>
                  <a:srgbClr val="00B050"/>
                </a:solidFill>
              </a:rPr>
              <a:t> Plan</a:t>
            </a:r>
            <a:endParaRPr lang="en-GB" sz="4000" b="1" dirty="0">
              <a:solidFill>
                <a:srgbClr val="00B050"/>
              </a:solidFill>
            </a:endParaRPr>
          </a:p>
        </p:txBody>
      </p:sp>
      <p:sp>
        <p:nvSpPr>
          <p:cNvPr id="3" name="Inhaltsplatzhalter 2"/>
          <p:cNvSpPr>
            <a:spLocks noGrp="1"/>
          </p:cNvSpPr>
          <p:nvPr>
            <p:ph idx="4294967295"/>
          </p:nvPr>
        </p:nvSpPr>
        <p:spPr>
          <a:xfrm>
            <a:off x="2728034" y="1234689"/>
            <a:ext cx="9217025" cy="4537075"/>
          </a:xfrm>
          <a:prstGeom prst="rect">
            <a:avLst/>
          </a:prstGeom>
        </p:spPr>
        <p:txBody>
          <a:bodyPr>
            <a:noAutofit/>
          </a:bodyPr>
          <a:lstStyle/>
          <a:p>
            <a:pPr marL="0" indent="0">
              <a:buNone/>
            </a:pPr>
            <a:r>
              <a:rPr lang="de-AT" sz="3200" dirty="0" smtClean="0">
                <a:solidFill>
                  <a:srgbClr val="00B050"/>
                </a:solidFill>
              </a:rPr>
              <a:t>(7) </a:t>
            </a:r>
            <a:r>
              <a:rPr lang="de-AT" sz="3200" b="1" dirty="0" smtClean="0">
                <a:solidFill>
                  <a:srgbClr val="00B050"/>
                </a:solidFill>
              </a:rPr>
              <a:t>Secure</a:t>
            </a:r>
            <a:r>
              <a:rPr lang="de-AT" sz="3200" dirty="0" smtClean="0">
                <a:solidFill>
                  <a:srgbClr val="00B050"/>
                </a:solidFill>
              </a:rPr>
              <a:t> </a:t>
            </a:r>
            <a:r>
              <a:rPr lang="de-AT" sz="3200" dirty="0" err="1" smtClean="0">
                <a:solidFill>
                  <a:srgbClr val="00B050"/>
                </a:solidFill>
              </a:rPr>
              <a:t>adequate</a:t>
            </a:r>
            <a:r>
              <a:rPr lang="de-AT" sz="3200" dirty="0" smtClean="0">
                <a:solidFill>
                  <a:srgbClr val="00B050"/>
                </a:solidFill>
              </a:rPr>
              <a:t> </a:t>
            </a:r>
            <a:r>
              <a:rPr lang="de-AT" sz="3200" b="1" dirty="0" err="1" smtClean="0">
                <a:solidFill>
                  <a:srgbClr val="00B050"/>
                </a:solidFill>
              </a:rPr>
              <a:t>funding</a:t>
            </a:r>
            <a:r>
              <a:rPr lang="de-AT" sz="3200" dirty="0" smtClean="0">
                <a:solidFill>
                  <a:srgbClr val="00B050"/>
                </a:solidFill>
              </a:rPr>
              <a:t> </a:t>
            </a:r>
            <a:r>
              <a:rPr lang="de-AT" sz="3200" dirty="0" err="1" smtClean="0">
                <a:solidFill>
                  <a:srgbClr val="00B050"/>
                </a:solidFill>
              </a:rPr>
              <a:t>and</a:t>
            </a:r>
            <a:r>
              <a:rPr lang="de-AT" sz="3200" dirty="0" smtClean="0">
                <a:solidFill>
                  <a:srgbClr val="00B050"/>
                </a:solidFill>
              </a:rPr>
              <a:t> </a:t>
            </a:r>
            <a:r>
              <a:rPr lang="de-AT" sz="3200" b="1" dirty="0" err="1" smtClean="0">
                <a:solidFill>
                  <a:srgbClr val="00B050"/>
                </a:solidFill>
              </a:rPr>
              <a:t>regulations</a:t>
            </a:r>
            <a:r>
              <a:rPr lang="de-AT" sz="3200" dirty="0" smtClean="0">
                <a:solidFill>
                  <a:srgbClr val="00B050"/>
                </a:solidFill>
              </a:rPr>
              <a:t> </a:t>
            </a:r>
            <a:r>
              <a:rPr lang="de-AT" sz="3200" dirty="0" err="1" smtClean="0">
                <a:solidFill>
                  <a:srgbClr val="00B050"/>
                </a:solidFill>
              </a:rPr>
              <a:t>to</a:t>
            </a:r>
            <a:r>
              <a:rPr lang="de-AT" sz="3200" dirty="0" smtClean="0">
                <a:solidFill>
                  <a:srgbClr val="00B050"/>
                </a:solidFill>
              </a:rPr>
              <a:t> </a:t>
            </a:r>
            <a:r>
              <a:rPr lang="de-AT" sz="3200" dirty="0" err="1" smtClean="0">
                <a:solidFill>
                  <a:srgbClr val="00B050"/>
                </a:solidFill>
              </a:rPr>
              <a:t>enable</a:t>
            </a:r>
            <a:r>
              <a:rPr lang="de-AT" sz="3200" dirty="0" smtClean="0">
                <a:solidFill>
                  <a:srgbClr val="00B050"/>
                </a:solidFill>
              </a:rPr>
              <a:t> </a:t>
            </a:r>
            <a:r>
              <a:rPr lang="de-AT" sz="3200" dirty="0" err="1" smtClean="0">
                <a:solidFill>
                  <a:srgbClr val="00B050"/>
                </a:solidFill>
              </a:rPr>
              <a:t>implementation</a:t>
            </a:r>
            <a:r>
              <a:rPr lang="de-AT" sz="3200" dirty="0" smtClean="0">
                <a:solidFill>
                  <a:srgbClr val="00B050"/>
                </a:solidFill>
              </a:rPr>
              <a:t> </a:t>
            </a:r>
            <a:r>
              <a:rPr lang="de-AT" sz="3200" dirty="0" err="1" smtClean="0">
                <a:solidFill>
                  <a:srgbClr val="00B050"/>
                </a:solidFill>
              </a:rPr>
              <a:t>of</a:t>
            </a:r>
            <a:r>
              <a:rPr lang="de-AT" sz="3200" dirty="0" smtClean="0">
                <a:solidFill>
                  <a:srgbClr val="00B050"/>
                </a:solidFill>
              </a:rPr>
              <a:t> AP</a:t>
            </a:r>
          </a:p>
          <a:p>
            <a:pPr marL="0" indent="0">
              <a:buNone/>
            </a:pPr>
            <a:endParaRPr lang="de-AT" sz="2800" dirty="0" smtClean="0">
              <a:solidFill>
                <a:srgbClr val="00B050"/>
              </a:solidFill>
            </a:endParaRPr>
          </a:p>
          <a:p>
            <a:pPr marL="0" indent="0">
              <a:buNone/>
            </a:pPr>
            <a:r>
              <a:rPr lang="de-AT" b="1" dirty="0" err="1" smtClean="0">
                <a:solidFill>
                  <a:schemeClr val="tx2"/>
                </a:solidFill>
              </a:rPr>
              <a:t>Current</a:t>
            </a:r>
            <a:r>
              <a:rPr lang="de-AT" b="1" dirty="0" smtClean="0">
                <a:solidFill>
                  <a:schemeClr val="tx2"/>
                </a:solidFill>
              </a:rPr>
              <a:t> Situation</a:t>
            </a:r>
            <a:endParaRPr lang="de-AT" sz="2800" b="1" dirty="0" smtClean="0">
              <a:solidFill>
                <a:schemeClr val="tx2"/>
              </a:solidFill>
            </a:endParaRPr>
          </a:p>
          <a:p>
            <a:pPr>
              <a:buFont typeface="Wingdings" panose="05000000000000000000" pitchFamily="2" charset="2"/>
              <a:buChar char="Ø"/>
            </a:pPr>
            <a:r>
              <a:rPr lang="de-AT" sz="2800" dirty="0" smtClean="0">
                <a:solidFill>
                  <a:schemeClr val="tx2"/>
                </a:solidFill>
              </a:rPr>
              <a:t> </a:t>
            </a:r>
            <a:r>
              <a:rPr lang="en-GB" dirty="0">
                <a:solidFill>
                  <a:schemeClr val="tx2"/>
                </a:solidFill>
              </a:rPr>
              <a:t>DG ENV has compiled information on EU funding instruments for sturgeon conservation measures</a:t>
            </a:r>
          </a:p>
          <a:p>
            <a:pPr>
              <a:buFont typeface="Wingdings" panose="05000000000000000000" pitchFamily="2" charset="2"/>
              <a:buChar char="Ø"/>
            </a:pPr>
            <a:r>
              <a:rPr lang="de-AT" sz="2800" dirty="0" smtClean="0">
                <a:solidFill>
                  <a:schemeClr val="tx2"/>
                </a:solidFill>
              </a:rPr>
              <a:t> </a:t>
            </a:r>
            <a:r>
              <a:rPr lang="de-AT" dirty="0" smtClean="0">
                <a:solidFill>
                  <a:schemeClr val="tx2"/>
                </a:solidFill>
                <a:sym typeface="Wingdings" panose="05000000000000000000" pitchFamily="2" charset="2"/>
              </a:rPr>
              <a:t>National </a:t>
            </a:r>
            <a:r>
              <a:rPr lang="de-AT" dirty="0" err="1" smtClean="0">
                <a:solidFill>
                  <a:schemeClr val="tx2"/>
                </a:solidFill>
                <a:sym typeface="Wingdings" panose="05000000000000000000" pitchFamily="2" charset="2"/>
              </a:rPr>
              <a:t>Priorities</a:t>
            </a:r>
            <a:r>
              <a:rPr lang="de-AT" dirty="0" smtClean="0">
                <a:solidFill>
                  <a:schemeClr val="tx2"/>
                </a:solidFill>
                <a:sym typeface="Wingdings" panose="05000000000000000000" pitchFamily="2" charset="2"/>
              </a:rPr>
              <a:t> </a:t>
            </a:r>
            <a:r>
              <a:rPr lang="de-AT" dirty="0" err="1" smtClean="0">
                <a:solidFill>
                  <a:schemeClr val="tx2"/>
                </a:solidFill>
                <a:sym typeface="Wingdings" panose="05000000000000000000" pitchFamily="2" charset="2"/>
              </a:rPr>
              <a:t>for</a:t>
            </a:r>
            <a:r>
              <a:rPr lang="de-AT" dirty="0" smtClean="0">
                <a:solidFill>
                  <a:schemeClr val="tx2"/>
                </a:solidFill>
                <a:sym typeface="Wingdings" panose="05000000000000000000" pitchFamily="2" charset="2"/>
              </a:rPr>
              <a:t> </a:t>
            </a:r>
            <a:r>
              <a:rPr lang="de-AT" dirty="0" err="1" smtClean="0">
                <a:solidFill>
                  <a:schemeClr val="tx2"/>
                </a:solidFill>
                <a:sym typeface="Wingdings" panose="05000000000000000000" pitchFamily="2" charset="2"/>
              </a:rPr>
              <a:t>the</a:t>
            </a:r>
            <a:r>
              <a:rPr lang="de-AT" dirty="0" smtClean="0">
                <a:solidFill>
                  <a:schemeClr val="tx2"/>
                </a:solidFill>
                <a:sym typeface="Wingdings" panose="05000000000000000000" pitchFamily="2" charset="2"/>
              </a:rPr>
              <a:t> </a:t>
            </a:r>
            <a:r>
              <a:rPr lang="de-AT" dirty="0" err="1" smtClean="0">
                <a:solidFill>
                  <a:schemeClr val="tx2"/>
                </a:solidFill>
                <a:sym typeface="Wingdings" panose="05000000000000000000" pitchFamily="2" charset="2"/>
              </a:rPr>
              <a:t>next</a:t>
            </a:r>
            <a:r>
              <a:rPr lang="de-AT" dirty="0" smtClean="0">
                <a:solidFill>
                  <a:schemeClr val="tx2"/>
                </a:solidFill>
                <a:sym typeface="Wingdings" panose="05000000000000000000" pitchFamily="2" charset="2"/>
              </a:rPr>
              <a:t> EU </a:t>
            </a:r>
            <a:r>
              <a:rPr lang="de-AT" dirty="0" err="1" smtClean="0">
                <a:solidFill>
                  <a:schemeClr val="tx2"/>
                </a:solidFill>
                <a:sym typeface="Wingdings" panose="05000000000000000000" pitchFamily="2" charset="2"/>
              </a:rPr>
              <a:t>funding</a:t>
            </a:r>
            <a:r>
              <a:rPr lang="de-AT" dirty="0" smtClean="0">
                <a:solidFill>
                  <a:schemeClr val="tx2"/>
                </a:solidFill>
                <a:sym typeface="Wingdings" panose="05000000000000000000" pitchFamily="2" charset="2"/>
              </a:rPr>
              <a:t> </a:t>
            </a:r>
            <a:r>
              <a:rPr lang="de-AT" dirty="0" err="1" smtClean="0">
                <a:solidFill>
                  <a:schemeClr val="tx2"/>
                </a:solidFill>
                <a:sym typeface="Wingdings" panose="05000000000000000000" pitchFamily="2" charset="2"/>
              </a:rPr>
              <a:t>phase</a:t>
            </a:r>
            <a:r>
              <a:rPr lang="de-AT" dirty="0" smtClean="0">
                <a:solidFill>
                  <a:schemeClr val="tx2"/>
                </a:solidFill>
                <a:sym typeface="Wingdings" panose="05000000000000000000" pitchFamily="2" charset="2"/>
              </a:rPr>
              <a:t>  must </a:t>
            </a:r>
            <a:r>
              <a:rPr lang="de-AT" dirty="0" err="1" smtClean="0">
                <a:solidFill>
                  <a:schemeClr val="tx2"/>
                </a:solidFill>
                <a:sym typeface="Wingdings" panose="05000000000000000000" pitchFamily="2" charset="2"/>
              </a:rPr>
              <a:t>reflect</a:t>
            </a:r>
            <a:r>
              <a:rPr lang="de-AT" dirty="0" smtClean="0">
                <a:solidFill>
                  <a:schemeClr val="tx2"/>
                </a:solidFill>
                <a:sym typeface="Wingdings" panose="05000000000000000000" pitchFamily="2" charset="2"/>
              </a:rPr>
              <a:t> </a:t>
            </a:r>
            <a:r>
              <a:rPr lang="de-AT" dirty="0" err="1" smtClean="0">
                <a:solidFill>
                  <a:schemeClr val="tx2"/>
                </a:solidFill>
                <a:sym typeface="Wingdings" panose="05000000000000000000" pitchFamily="2" charset="2"/>
              </a:rPr>
              <a:t>sturgeon</a:t>
            </a:r>
            <a:r>
              <a:rPr lang="de-AT" dirty="0" smtClean="0">
                <a:solidFill>
                  <a:schemeClr val="tx2"/>
                </a:solidFill>
                <a:sym typeface="Wingdings" panose="05000000000000000000" pitchFamily="2" charset="2"/>
              </a:rPr>
              <a:t> </a:t>
            </a:r>
            <a:r>
              <a:rPr lang="de-AT" dirty="0" err="1" smtClean="0">
                <a:solidFill>
                  <a:schemeClr val="tx2"/>
                </a:solidFill>
                <a:sym typeface="Wingdings" panose="05000000000000000000" pitchFamily="2" charset="2"/>
              </a:rPr>
              <a:t>conservation</a:t>
            </a:r>
            <a:r>
              <a:rPr lang="de-AT" dirty="0" smtClean="0">
                <a:solidFill>
                  <a:schemeClr val="tx2"/>
                </a:solidFill>
                <a:sym typeface="Wingdings" panose="05000000000000000000" pitchFamily="2" charset="2"/>
              </a:rPr>
              <a:t> </a:t>
            </a:r>
            <a:r>
              <a:rPr lang="de-AT" dirty="0" err="1" smtClean="0">
                <a:solidFill>
                  <a:schemeClr val="tx2"/>
                </a:solidFill>
                <a:sym typeface="Wingdings" panose="05000000000000000000" pitchFamily="2" charset="2"/>
              </a:rPr>
              <a:t>measures</a:t>
            </a:r>
            <a:r>
              <a:rPr lang="de-AT" dirty="0" smtClean="0">
                <a:solidFill>
                  <a:schemeClr val="tx2"/>
                </a:solidFill>
                <a:sym typeface="Wingdings" panose="05000000000000000000" pitchFamily="2" charset="2"/>
              </a:rPr>
              <a:t> (e.g. PAF)</a:t>
            </a:r>
            <a:endParaRPr lang="de-AT" sz="2800" dirty="0" smtClean="0">
              <a:solidFill>
                <a:schemeClr val="tx2"/>
              </a:solidFill>
              <a:sym typeface="Wingdings" panose="05000000000000000000" pitchFamily="2" charset="2"/>
            </a:endParaRPr>
          </a:p>
          <a:p>
            <a:pPr lvl="0">
              <a:buFont typeface="Wingdings" panose="05000000000000000000" pitchFamily="2" charset="2"/>
              <a:buChar char="Ø"/>
            </a:pPr>
            <a:r>
              <a:rPr lang="de-AT" dirty="0">
                <a:solidFill>
                  <a:schemeClr val="tx2"/>
                </a:solidFill>
                <a:sym typeface="Wingdings" panose="05000000000000000000" pitchFamily="2" charset="2"/>
              </a:rPr>
              <a:t> </a:t>
            </a:r>
            <a:r>
              <a:rPr lang="de-AT" dirty="0" smtClean="0">
                <a:solidFill>
                  <a:schemeClr val="tx2"/>
                </a:solidFill>
                <a:sym typeface="Wingdings" panose="05000000000000000000" pitchFamily="2" charset="2"/>
              </a:rPr>
              <a:t>National </a:t>
            </a:r>
            <a:r>
              <a:rPr lang="de-AT" dirty="0" err="1" smtClean="0">
                <a:solidFill>
                  <a:schemeClr val="tx2"/>
                </a:solidFill>
                <a:sym typeface="Wingdings" panose="05000000000000000000" pitchFamily="2" charset="2"/>
              </a:rPr>
              <a:t>funding</a:t>
            </a:r>
            <a:r>
              <a:rPr lang="de-AT" dirty="0" smtClean="0">
                <a:solidFill>
                  <a:schemeClr val="tx2"/>
                </a:solidFill>
                <a:sym typeface="Wingdings" panose="05000000000000000000" pitchFamily="2" charset="2"/>
              </a:rPr>
              <a:t> </a:t>
            </a:r>
            <a:r>
              <a:rPr lang="de-AT" dirty="0" err="1" smtClean="0">
                <a:solidFill>
                  <a:schemeClr val="tx2"/>
                </a:solidFill>
                <a:sym typeface="Wingdings" panose="05000000000000000000" pitchFamily="2" charset="2"/>
              </a:rPr>
              <a:t>sources</a:t>
            </a:r>
            <a:r>
              <a:rPr lang="de-AT" dirty="0" smtClean="0">
                <a:solidFill>
                  <a:schemeClr val="tx2"/>
                </a:solidFill>
                <a:sym typeface="Wingdings" panose="05000000000000000000" pitchFamily="2" charset="2"/>
              </a:rPr>
              <a:t> </a:t>
            </a:r>
            <a:r>
              <a:rPr lang="de-AT" dirty="0" err="1" smtClean="0">
                <a:solidFill>
                  <a:schemeClr val="tx2"/>
                </a:solidFill>
                <a:sym typeface="Wingdings" panose="05000000000000000000" pitchFamily="2" charset="2"/>
              </a:rPr>
              <a:t>needed</a:t>
            </a:r>
            <a:r>
              <a:rPr lang="de-AT" dirty="0" smtClean="0">
                <a:solidFill>
                  <a:schemeClr val="tx2"/>
                </a:solidFill>
                <a:sym typeface="Wingdings" panose="05000000000000000000" pitchFamily="2" charset="2"/>
              </a:rPr>
              <a:t> </a:t>
            </a:r>
            <a:r>
              <a:rPr lang="de-AT" dirty="0" err="1" smtClean="0">
                <a:solidFill>
                  <a:schemeClr val="tx2"/>
                </a:solidFill>
                <a:sym typeface="Wingdings" panose="05000000000000000000" pitchFamily="2" charset="2"/>
              </a:rPr>
              <a:t>for</a:t>
            </a:r>
            <a:r>
              <a:rPr lang="de-AT" dirty="0" smtClean="0">
                <a:solidFill>
                  <a:schemeClr val="tx2"/>
                </a:solidFill>
                <a:sym typeface="Wingdings" panose="05000000000000000000" pitchFamily="2" charset="2"/>
              </a:rPr>
              <a:t> national </a:t>
            </a:r>
            <a:r>
              <a:rPr lang="de-AT" dirty="0" err="1" smtClean="0">
                <a:solidFill>
                  <a:schemeClr val="tx2"/>
                </a:solidFill>
                <a:sym typeface="Wingdings" panose="05000000000000000000" pitchFamily="2" charset="2"/>
              </a:rPr>
              <a:t>obligations</a:t>
            </a:r>
            <a:r>
              <a:rPr lang="de-AT" dirty="0" smtClean="0">
                <a:solidFill>
                  <a:schemeClr val="tx2"/>
                </a:solidFill>
                <a:sym typeface="Wingdings" panose="05000000000000000000" pitchFamily="2" charset="2"/>
              </a:rPr>
              <a:t> (i.e. Art 17 Reporting) </a:t>
            </a:r>
          </a:p>
        </p:txBody>
      </p:sp>
      <p:pic>
        <p:nvPicPr>
          <p:cNvPr id="12" name="Grafik 1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8034" y="3196933"/>
            <a:ext cx="2700000" cy="1529199"/>
          </a:xfrm>
          <a:prstGeom prst="rect">
            <a:avLst/>
          </a:prstGeom>
          <a:noFill/>
          <a:ln>
            <a:noFill/>
          </a:ln>
          <a:effectLst>
            <a:outerShdw dist="35921" dir="2700000" algn="ctr" rotWithShape="0">
              <a:schemeClr val="bg2"/>
            </a:outerShdw>
            <a:softEdge rad="127000"/>
          </a:effec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034" y="1186645"/>
            <a:ext cx="2614380" cy="1891464"/>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utoShape 4" descr="logo BMN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151" name="Picture 7"/>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8034" y="4844956"/>
            <a:ext cx="2700000" cy="1853616"/>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0660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1219200" y="274638"/>
            <a:ext cx="10972800" cy="1143000"/>
          </a:xfrm>
          <a:prstGeom prst="rect">
            <a:avLst/>
          </a:prstGeom>
        </p:spPr>
        <p:txBody>
          <a:bodyPr/>
          <a:lstStyle/>
          <a:p>
            <a:r>
              <a:rPr lang="de-AT" b="1" dirty="0" err="1">
                <a:solidFill>
                  <a:srgbClr val="00B050"/>
                </a:solidFill>
              </a:rPr>
              <a:t>Objectives</a:t>
            </a:r>
            <a:r>
              <a:rPr lang="de-AT" b="1" dirty="0">
                <a:solidFill>
                  <a:srgbClr val="00B050"/>
                </a:solidFill>
              </a:rPr>
              <a:t> </a:t>
            </a:r>
            <a:r>
              <a:rPr lang="de-AT" b="1" dirty="0" err="1">
                <a:solidFill>
                  <a:srgbClr val="00B050"/>
                </a:solidFill>
              </a:rPr>
              <a:t>of</a:t>
            </a:r>
            <a:r>
              <a:rPr lang="de-AT" b="1" dirty="0">
                <a:solidFill>
                  <a:srgbClr val="00B050"/>
                </a:solidFill>
              </a:rPr>
              <a:t> </a:t>
            </a:r>
            <a:r>
              <a:rPr lang="de-AT" b="1" dirty="0" err="1">
                <a:solidFill>
                  <a:srgbClr val="00B050"/>
                </a:solidFill>
              </a:rPr>
              <a:t>the</a:t>
            </a:r>
            <a:r>
              <a:rPr lang="de-AT" b="1" dirty="0">
                <a:solidFill>
                  <a:srgbClr val="00B050"/>
                </a:solidFill>
              </a:rPr>
              <a:t> Plan</a:t>
            </a:r>
            <a:endParaRPr lang="de-DE" dirty="0">
              <a:solidFill>
                <a:srgbClr val="00B050"/>
              </a:solidFill>
            </a:endParaRPr>
          </a:p>
        </p:txBody>
      </p:sp>
      <p:sp>
        <p:nvSpPr>
          <p:cNvPr id="3" name="Inhaltsplatzhalter 2"/>
          <p:cNvSpPr>
            <a:spLocks noGrp="1"/>
          </p:cNvSpPr>
          <p:nvPr>
            <p:ph idx="4294967295"/>
          </p:nvPr>
        </p:nvSpPr>
        <p:spPr>
          <a:xfrm>
            <a:off x="2951378" y="1242296"/>
            <a:ext cx="9101137" cy="4525963"/>
          </a:xfrm>
          <a:prstGeom prst="rect">
            <a:avLst/>
          </a:prstGeom>
        </p:spPr>
        <p:txBody>
          <a:bodyPr/>
          <a:lstStyle/>
          <a:p>
            <a:pPr marL="449263" lvl="0" indent="-449263">
              <a:buNone/>
            </a:pPr>
            <a:r>
              <a:rPr lang="en-GB" b="1" dirty="0" smtClean="0">
                <a:solidFill>
                  <a:srgbClr val="00B050"/>
                </a:solidFill>
              </a:rPr>
              <a:t>(</a:t>
            </a:r>
            <a:r>
              <a:rPr lang="en-GB" b="1" dirty="0">
                <a:solidFill>
                  <a:srgbClr val="00B050"/>
                </a:solidFill>
              </a:rPr>
              <a:t>8) Secure support from actors and </a:t>
            </a:r>
            <a:r>
              <a:rPr lang="en-GB" b="1" dirty="0" smtClean="0">
                <a:solidFill>
                  <a:srgbClr val="00B050"/>
                </a:solidFill>
              </a:rPr>
              <a:t>stakeholders</a:t>
            </a:r>
          </a:p>
          <a:p>
            <a:r>
              <a:rPr lang="de-AT" dirty="0" err="1" smtClean="0">
                <a:solidFill>
                  <a:srgbClr val="00B050"/>
                </a:solidFill>
              </a:rPr>
              <a:t>Raise</a:t>
            </a:r>
            <a:r>
              <a:rPr lang="de-AT" dirty="0" smtClean="0">
                <a:solidFill>
                  <a:srgbClr val="00B050"/>
                </a:solidFill>
              </a:rPr>
              <a:t> </a:t>
            </a:r>
            <a:r>
              <a:rPr lang="de-AT" dirty="0" err="1" smtClean="0">
                <a:solidFill>
                  <a:srgbClr val="00B050"/>
                </a:solidFill>
              </a:rPr>
              <a:t>awareness</a:t>
            </a:r>
            <a:endParaRPr lang="de-AT" dirty="0" smtClean="0">
              <a:solidFill>
                <a:srgbClr val="00B050"/>
              </a:solidFill>
            </a:endParaRPr>
          </a:p>
          <a:p>
            <a:r>
              <a:rPr lang="de-AT" dirty="0" err="1" smtClean="0">
                <a:solidFill>
                  <a:srgbClr val="00B050"/>
                </a:solidFill>
              </a:rPr>
              <a:t>Stregthen</a:t>
            </a:r>
            <a:r>
              <a:rPr lang="de-AT" dirty="0" smtClean="0">
                <a:solidFill>
                  <a:srgbClr val="00B050"/>
                </a:solidFill>
              </a:rPr>
              <a:t> </a:t>
            </a:r>
            <a:r>
              <a:rPr lang="de-AT" dirty="0" err="1" smtClean="0">
                <a:solidFill>
                  <a:srgbClr val="00B050"/>
                </a:solidFill>
              </a:rPr>
              <a:t>the</a:t>
            </a:r>
            <a:r>
              <a:rPr lang="de-AT" dirty="0" smtClean="0">
                <a:solidFill>
                  <a:srgbClr val="00B050"/>
                </a:solidFill>
              </a:rPr>
              <a:t> inter-</a:t>
            </a:r>
            <a:r>
              <a:rPr lang="de-AT" dirty="0" err="1" smtClean="0">
                <a:solidFill>
                  <a:srgbClr val="00B050"/>
                </a:solidFill>
              </a:rPr>
              <a:t>agency</a:t>
            </a:r>
            <a:r>
              <a:rPr lang="de-AT" dirty="0" smtClean="0">
                <a:solidFill>
                  <a:srgbClr val="00B050"/>
                </a:solidFill>
              </a:rPr>
              <a:t> </a:t>
            </a:r>
            <a:r>
              <a:rPr lang="de-AT" dirty="0" err="1" smtClean="0">
                <a:solidFill>
                  <a:srgbClr val="00B050"/>
                </a:solidFill>
              </a:rPr>
              <a:t>and</a:t>
            </a:r>
            <a:r>
              <a:rPr lang="de-AT" dirty="0" smtClean="0">
                <a:solidFill>
                  <a:srgbClr val="00B050"/>
                </a:solidFill>
              </a:rPr>
              <a:t> inter-</a:t>
            </a:r>
            <a:r>
              <a:rPr lang="de-AT" dirty="0" err="1" smtClean="0">
                <a:solidFill>
                  <a:srgbClr val="00B050"/>
                </a:solidFill>
              </a:rPr>
              <a:t>sectoral</a:t>
            </a:r>
            <a:r>
              <a:rPr lang="de-AT" dirty="0" smtClean="0">
                <a:solidFill>
                  <a:srgbClr val="00B050"/>
                </a:solidFill>
              </a:rPr>
              <a:t> </a:t>
            </a:r>
            <a:r>
              <a:rPr lang="de-AT" dirty="0" err="1" smtClean="0">
                <a:solidFill>
                  <a:srgbClr val="00B050"/>
                </a:solidFill>
              </a:rPr>
              <a:t>exchange</a:t>
            </a:r>
            <a:endParaRPr lang="en-GB" dirty="0">
              <a:solidFill>
                <a:srgbClr val="00B050"/>
              </a:solidFill>
            </a:endParaRPr>
          </a:p>
          <a:p>
            <a:pPr marL="0" indent="0">
              <a:buNone/>
            </a:pPr>
            <a:endParaRPr lang="de-AT" b="1" dirty="0" smtClean="0">
              <a:solidFill>
                <a:schemeClr val="tx2"/>
              </a:solidFill>
            </a:endParaRPr>
          </a:p>
          <a:p>
            <a:pPr marL="0" indent="0">
              <a:buNone/>
            </a:pPr>
            <a:r>
              <a:rPr lang="de-AT" b="1" dirty="0" err="1" smtClean="0">
                <a:solidFill>
                  <a:schemeClr val="tx2"/>
                </a:solidFill>
              </a:rPr>
              <a:t>Current</a:t>
            </a:r>
            <a:r>
              <a:rPr lang="de-AT" b="1" dirty="0" smtClean="0">
                <a:solidFill>
                  <a:schemeClr val="tx2"/>
                </a:solidFill>
              </a:rPr>
              <a:t> </a:t>
            </a:r>
            <a:r>
              <a:rPr lang="de-AT" b="1" dirty="0" err="1">
                <a:solidFill>
                  <a:schemeClr val="tx2"/>
                </a:solidFill>
              </a:rPr>
              <a:t>situation</a:t>
            </a:r>
            <a:r>
              <a:rPr lang="de-AT" dirty="0">
                <a:solidFill>
                  <a:schemeClr val="tx2"/>
                </a:solidFill>
              </a:rPr>
              <a:t>:</a:t>
            </a:r>
          </a:p>
          <a:p>
            <a:pPr lvl="0">
              <a:buFont typeface="Wingdings" panose="05000000000000000000" pitchFamily="2" charset="2"/>
              <a:buChar char="Ø"/>
            </a:pPr>
            <a:r>
              <a:rPr lang="en-GB" dirty="0" smtClean="0">
                <a:solidFill>
                  <a:schemeClr val="tx2"/>
                </a:solidFill>
                <a:sym typeface="Wingdings" panose="05000000000000000000" pitchFamily="2" charset="2"/>
              </a:rPr>
              <a:t> Various awareness raising measures </a:t>
            </a:r>
            <a:r>
              <a:rPr lang="en-GB" dirty="0" smtClean="0">
                <a:solidFill>
                  <a:schemeClr val="tx2"/>
                </a:solidFill>
                <a:sym typeface="Wingdings" panose="05000000000000000000" pitchFamily="2" charset="2"/>
              </a:rPr>
              <a:t>implemented m</a:t>
            </a:r>
            <a:r>
              <a:rPr lang="de-AT" dirty="0" err="1" smtClean="0">
                <a:solidFill>
                  <a:schemeClr val="tx2"/>
                </a:solidFill>
                <a:sym typeface="Wingdings" panose="05000000000000000000" pitchFamily="2" charset="2"/>
              </a:rPr>
              <a:t>ostly</a:t>
            </a:r>
            <a:r>
              <a:rPr lang="de-AT" dirty="0" smtClean="0">
                <a:solidFill>
                  <a:schemeClr val="tx2"/>
                </a:solidFill>
                <a:sym typeface="Wingdings" panose="05000000000000000000" pitchFamily="2" charset="2"/>
              </a:rPr>
              <a:t> </a:t>
            </a:r>
            <a:r>
              <a:rPr lang="de-AT" dirty="0" err="1" smtClean="0">
                <a:solidFill>
                  <a:schemeClr val="tx2"/>
                </a:solidFill>
                <a:sym typeface="Wingdings" panose="05000000000000000000" pitchFamily="2" charset="2"/>
              </a:rPr>
              <a:t>as</a:t>
            </a:r>
            <a:r>
              <a:rPr lang="de-AT" dirty="0" smtClean="0">
                <a:solidFill>
                  <a:schemeClr val="tx2"/>
                </a:solidFill>
                <a:sym typeface="Wingdings" panose="05000000000000000000" pitchFamily="2" charset="2"/>
              </a:rPr>
              <a:t> </a:t>
            </a:r>
            <a:r>
              <a:rPr lang="de-AT" dirty="0" err="1" smtClean="0">
                <a:solidFill>
                  <a:schemeClr val="tx2"/>
                </a:solidFill>
                <a:sym typeface="Wingdings" panose="05000000000000000000" pitchFamily="2" charset="2"/>
              </a:rPr>
              <a:t>project</a:t>
            </a:r>
            <a:r>
              <a:rPr lang="de-AT" dirty="0" smtClean="0">
                <a:solidFill>
                  <a:schemeClr val="tx2"/>
                </a:solidFill>
                <a:sym typeface="Wingdings" panose="05000000000000000000" pitchFamily="2" charset="2"/>
              </a:rPr>
              <a:t> </a:t>
            </a:r>
            <a:r>
              <a:rPr lang="de-AT" dirty="0" err="1">
                <a:solidFill>
                  <a:schemeClr val="tx2"/>
                </a:solidFill>
                <a:sym typeface="Wingdings" panose="05000000000000000000" pitchFamily="2" charset="2"/>
              </a:rPr>
              <a:t>based</a:t>
            </a:r>
            <a:r>
              <a:rPr lang="de-AT" dirty="0">
                <a:solidFill>
                  <a:schemeClr val="tx2"/>
                </a:solidFill>
                <a:sym typeface="Wingdings" panose="05000000000000000000" pitchFamily="2" charset="2"/>
              </a:rPr>
              <a:t> </a:t>
            </a:r>
            <a:r>
              <a:rPr lang="de-AT" dirty="0" err="1" smtClean="0">
                <a:solidFill>
                  <a:schemeClr val="tx2"/>
                </a:solidFill>
                <a:sym typeface="Wingdings" panose="05000000000000000000" pitchFamily="2" charset="2"/>
              </a:rPr>
              <a:t>activities</a:t>
            </a:r>
            <a:endParaRPr lang="de-AT" dirty="0" smtClean="0">
              <a:solidFill>
                <a:schemeClr val="tx2"/>
              </a:solidFill>
              <a:sym typeface="Wingdings" panose="05000000000000000000" pitchFamily="2" charset="2"/>
            </a:endParaRPr>
          </a:p>
          <a:p>
            <a:pPr lvl="0">
              <a:buFont typeface="Wingdings" panose="05000000000000000000" pitchFamily="2" charset="2"/>
              <a:buChar char="Ø"/>
            </a:pPr>
            <a:r>
              <a:rPr lang="de-AT" dirty="0" smtClean="0">
                <a:solidFill>
                  <a:schemeClr val="tx2"/>
                </a:solidFill>
                <a:sym typeface="Wingdings" panose="05000000000000000000" pitchFamily="2" charset="2"/>
              </a:rPr>
              <a:t> </a:t>
            </a:r>
            <a:r>
              <a:rPr lang="de-AT" dirty="0" err="1" smtClean="0">
                <a:solidFill>
                  <a:schemeClr val="tx2"/>
                </a:solidFill>
                <a:sym typeface="Wingdings" panose="05000000000000000000" pitchFamily="2" charset="2"/>
              </a:rPr>
              <a:t>Diversity</a:t>
            </a:r>
            <a:r>
              <a:rPr lang="de-AT" dirty="0" smtClean="0">
                <a:solidFill>
                  <a:schemeClr val="tx2"/>
                </a:solidFill>
                <a:sym typeface="Wingdings" panose="05000000000000000000" pitchFamily="2" charset="2"/>
              </a:rPr>
              <a:t> </a:t>
            </a:r>
            <a:r>
              <a:rPr lang="de-AT" dirty="0" err="1" smtClean="0">
                <a:solidFill>
                  <a:schemeClr val="tx2"/>
                </a:solidFill>
                <a:sym typeface="Wingdings" panose="05000000000000000000" pitchFamily="2" charset="2"/>
              </a:rPr>
              <a:t>of</a:t>
            </a:r>
            <a:r>
              <a:rPr lang="de-AT" dirty="0" smtClean="0">
                <a:solidFill>
                  <a:schemeClr val="tx2"/>
                </a:solidFill>
                <a:sym typeface="Wingdings" panose="05000000000000000000" pitchFamily="2" charset="2"/>
              </a:rPr>
              <a:t> </a:t>
            </a:r>
            <a:r>
              <a:rPr lang="de-AT" dirty="0" err="1" smtClean="0">
                <a:solidFill>
                  <a:schemeClr val="tx2"/>
                </a:solidFill>
                <a:sym typeface="Wingdings" panose="05000000000000000000" pitchFamily="2" charset="2"/>
              </a:rPr>
              <a:t>stakeholders</a:t>
            </a:r>
            <a:r>
              <a:rPr lang="de-AT" dirty="0" smtClean="0">
                <a:solidFill>
                  <a:schemeClr val="tx2"/>
                </a:solidFill>
                <a:sym typeface="Wingdings" panose="05000000000000000000" pitchFamily="2" charset="2"/>
              </a:rPr>
              <a:t> (</a:t>
            </a:r>
            <a:r>
              <a:rPr lang="de-AT" dirty="0" err="1" smtClean="0">
                <a:solidFill>
                  <a:schemeClr val="tx2"/>
                </a:solidFill>
                <a:sym typeface="Wingdings" panose="05000000000000000000" pitchFamily="2" charset="2"/>
              </a:rPr>
              <a:t>fisheries</a:t>
            </a:r>
            <a:r>
              <a:rPr lang="de-AT" dirty="0" smtClean="0">
                <a:solidFill>
                  <a:schemeClr val="tx2"/>
                </a:solidFill>
                <a:sym typeface="Wingdings" panose="05000000000000000000" pitchFamily="2" charset="2"/>
              </a:rPr>
              <a:t>, </a:t>
            </a:r>
            <a:r>
              <a:rPr lang="de-AT" dirty="0" err="1" smtClean="0">
                <a:solidFill>
                  <a:schemeClr val="tx2"/>
                </a:solidFill>
                <a:sym typeface="Wingdings" panose="05000000000000000000" pitchFamily="2" charset="2"/>
              </a:rPr>
              <a:t>river</a:t>
            </a:r>
            <a:r>
              <a:rPr lang="de-AT" dirty="0" smtClean="0">
                <a:solidFill>
                  <a:schemeClr val="tx2"/>
                </a:solidFill>
                <a:sym typeface="Wingdings" panose="05000000000000000000" pitchFamily="2" charset="2"/>
              </a:rPr>
              <a:t> </a:t>
            </a:r>
            <a:r>
              <a:rPr lang="de-AT" dirty="0" err="1" smtClean="0">
                <a:solidFill>
                  <a:schemeClr val="tx2"/>
                </a:solidFill>
                <a:sym typeface="Wingdings" panose="05000000000000000000" pitchFamily="2" charset="2"/>
              </a:rPr>
              <a:t>and</a:t>
            </a:r>
            <a:r>
              <a:rPr lang="de-AT" dirty="0" smtClean="0">
                <a:solidFill>
                  <a:schemeClr val="tx2"/>
                </a:solidFill>
                <a:sym typeface="Wingdings" panose="05000000000000000000" pitchFamily="2" charset="2"/>
              </a:rPr>
              <a:t> marine </a:t>
            </a:r>
            <a:r>
              <a:rPr lang="de-AT" dirty="0" err="1" smtClean="0">
                <a:solidFill>
                  <a:schemeClr val="tx2"/>
                </a:solidFill>
                <a:sym typeface="Wingdings" panose="05000000000000000000" pitchFamily="2" charset="2"/>
              </a:rPr>
              <a:t>administrations</a:t>
            </a:r>
            <a:r>
              <a:rPr lang="de-AT" dirty="0" smtClean="0">
                <a:solidFill>
                  <a:schemeClr val="tx2"/>
                </a:solidFill>
                <a:sym typeface="Wingdings" panose="05000000000000000000" pitchFamily="2" charset="2"/>
              </a:rPr>
              <a:t>, </a:t>
            </a:r>
            <a:r>
              <a:rPr lang="de-AT" dirty="0" err="1" smtClean="0">
                <a:solidFill>
                  <a:schemeClr val="tx2"/>
                </a:solidFill>
                <a:sym typeface="Wingdings" panose="05000000000000000000" pitchFamily="2" charset="2"/>
              </a:rPr>
              <a:t>navigation</a:t>
            </a:r>
            <a:r>
              <a:rPr lang="de-AT" dirty="0" smtClean="0">
                <a:solidFill>
                  <a:schemeClr val="tx2"/>
                </a:solidFill>
                <a:sym typeface="Wingdings" panose="05000000000000000000" pitchFamily="2" charset="2"/>
              </a:rPr>
              <a:t>, </a:t>
            </a:r>
            <a:r>
              <a:rPr lang="de-AT" dirty="0" err="1" smtClean="0">
                <a:solidFill>
                  <a:schemeClr val="tx2"/>
                </a:solidFill>
                <a:sym typeface="Wingdings" panose="05000000000000000000" pitchFamily="2" charset="2"/>
              </a:rPr>
              <a:t>energy</a:t>
            </a:r>
            <a:r>
              <a:rPr lang="de-AT" dirty="0" smtClean="0">
                <a:solidFill>
                  <a:schemeClr val="tx2"/>
                </a:solidFill>
                <a:sym typeface="Wingdings" panose="05000000000000000000" pitchFamily="2" charset="2"/>
              </a:rPr>
              <a:t>, </a:t>
            </a:r>
            <a:r>
              <a:rPr lang="de-AT" dirty="0" err="1" smtClean="0">
                <a:solidFill>
                  <a:schemeClr val="tx2"/>
                </a:solidFill>
                <a:sym typeface="Wingdings" panose="05000000000000000000" pitchFamily="2" charset="2"/>
              </a:rPr>
              <a:t>enforcement</a:t>
            </a:r>
            <a:r>
              <a:rPr lang="de-AT" dirty="0" smtClean="0">
                <a:solidFill>
                  <a:schemeClr val="tx2"/>
                </a:solidFill>
                <a:sym typeface="Wingdings" panose="05000000000000000000" pitchFamily="2" charset="2"/>
              </a:rPr>
              <a:t> </a:t>
            </a:r>
            <a:r>
              <a:rPr lang="de-AT" dirty="0" err="1" smtClean="0">
                <a:solidFill>
                  <a:schemeClr val="tx2"/>
                </a:solidFill>
                <a:sym typeface="Wingdings" panose="05000000000000000000" pitchFamily="2" charset="2"/>
              </a:rPr>
              <a:t>authorities</a:t>
            </a:r>
            <a:r>
              <a:rPr lang="de-AT" dirty="0" smtClean="0">
                <a:solidFill>
                  <a:schemeClr val="tx2"/>
                </a:solidFill>
                <a:sym typeface="Wingdings" panose="05000000000000000000" pitchFamily="2" charset="2"/>
              </a:rPr>
              <a:t>, </a:t>
            </a:r>
            <a:r>
              <a:rPr lang="de-AT" dirty="0" err="1" smtClean="0">
                <a:solidFill>
                  <a:schemeClr val="tx2"/>
                </a:solidFill>
                <a:sym typeface="Wingdings" panose="05000000000000000000" pitchFamily="2" charset="2"/>
              </a:rPr>
              <a:t>science</a:t>
            </a:r>
            <a:r>
              <a:rPr lang="de-AT" dirty="0" smtClean="0">
                <a:solidFill>
                  <a:schemeClr val="tx2"/>
                </a:solidFill>
                <a:sym typeface="Wingdings" panose="05000000000000000000" pitchFamily="2" charset="2"/>
              </a:rPr>
              <a:t>, CSOs) </a:t>
            </a:r>
            <a:r>
              <a:rPr lang="de-AT" dirty="0" err="1" smtClean="0">
                <a:solidFill>
                  <a:schemeClr val="tx2"/>
                </a:solidFill>
                <a:sym typeface="Wingdings" panose="05000000000000000000" pitchFamily="2" charset="2"/>
              </a:rPr>
              <a:t>makes</a:t>
            </a:r>
            <a:r>
              <a:rPr lang="de-AT" dirty="0" smtClean="0">
                <a:solidFill>
                  <a:schemeClr val="tx2"/>
                </a:solidFill>
                <a:sym typeface="Wingdings" panose="05000000000000000000" pitchFamily="2" charset="2"/>
              </a:rPr>
              <a:t> </a:t>
            </a:r>
            <a:r>
              <a:rPr lang="de-AT" dirty="0" err="1" smtClean="0">
                <a:solidFill>
                  <a:schemeClr val="tx2"/>
                </a:solidFill>
                <a:sym typeface="Wingdings" panose="05000000000000000000" pitchFamily="2" charset="2"/>
              </a:rPr>
              <a:t>involvement</a:t>
            </a:r>
            <a:r>
              <a:rPr lang="de-AT" dirty="0" smtClean="0">
                <a:solidFill>
                  <a:schemeClr val="tx2"/>
                </a:solidFill>
                <a:sym typeface="Wingdings" panose="05000000000000000000" pitchFamily="2" charset="2"/>
              </a:rPr>
              <a:t> </a:t>
            </a:r>
            <a:r>
              <a:rPr lang="de-AT" dirty="0" err="1" smtClean="0">
                <a:solidFill>
                  <a:schemeClr val="tx2"/>
                </a:solidFill>
                <a:sym typeface="Wingdings" panose="05000000000000000000" pitchFamily="2" charset="2"/>
              </a:rPr>
              <a:t>of</a:t>
            </a:r>
            <a:r>
              <a:rPr lang="de-AT" dirty="0" smtClean="0">
                <a:solidFill>
                  <a:schemeClr val="tx2"/>
                </a:solidFill>
                <a:sym typeface="Wingdings" panose="05000000000000000000" pitchFamily="2" charset="2"/>
              </a:rPr>
              <a:t> </a:t>
            </a:r>
            <a:r>
              <a:rPr lang="de-AT" dirty="0" err="1" smtClean="0">
                <a:solidFill>
                  <a:schemeClr val="tx2"/>
                </a:solidFill>
                <a:sym typeface="Wingdings" panose="05000000000000000000" pitchFamily="2" charset="2"/>
              </a:rPr>
              <a:t>governmental</a:t>
            </a:r>
            <a:r>
              <a:rPr lang="de-AT" dirty="0" smtClean="0">
                <a:solidFill>
                  <a:schemeClr val="tx2"/>
                </a:solidFill>
                <a:sym typeface="Wingdings" panose="05000000000000000000" pitchFamily="2" charset="2"/>
              </a:rPr>
              <a:t> </a:t>
            </a:r>
            <a:r>
              <a:rPr lang="de-AT" dirty="0" err="1" smtClean="0">
                <a:solidFill>
                  <a:schemeClr val="tx2"/>
                </a:solidFill>
                <a:sym typeface="Wingdings" panose="05000000000000000000" pitchFamily="2" charset="2"/>
              </a:rPr>
              <a:t>actors</a:t>
            </a:r>
            <a:r>
              <a:rPr lang="de-AT" dirty="0" smtClean="0">
                <a:solidFill>
                  <a:schemeClr val="tx2"/>
                </a:solidFill>
                <a:sym typeface="Wingdings" panose="05000000000000000000" pitchFamily="2" charset="2"/>
              </a:rPr>
              <a:t>  </a:t>
            </a:r>
            <a:r>
              <a:rPr lang="de-AT" dirty="0" smtClean="0">
                <a:solidFill>
                  <a:schemeClr val="tx2"/>
                </a:solidFill>
                <a:sym typeface="Wingdings" panose="05000000000000000000" pitchFamily="2" charset="2"/>
              </a:rPr>
              <a:t>essential</a:t>
            </a:r>
            <a:endParaRPr lang="de-AT" dirty="0" smtClean="0">
              <a:solidFill>
                <a:schemeClr val="tx2"/>
              </a:solidFill>
              <a:sym typeface="Wingdings" panose="05000000000000000000" pitchFamily="2" charset="2"/>
            </a:endParaRPr>
          </a:p>
          <a:p>
            <a:endParaRPr lang="de-DE" dirty="0"/>
          </a:p>
        </p:txBody>
      </p:sp>
      <p:pic>
        <p:nvPicPr>
          <p:cNvPr id="4" name="Picture 6" descr="C:\Users\Anwender\Documents\IGB\Wanderfisch\Wanderausstellung\Bildmaterial\Mensch\Besatz\Lebus\Lebus_170531_Stoere01-1_Winfried Mausolf.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1412777"/>
            <a:ext cx="2702425" cy="1551636"/>
          </a:xfrm>
          <a:prstGeom prst="rect">
            <a:avLst/>
          </a:prstGeom>
          <a:noFill/>
          <a:ln>
            <a:noFill/>
          </a:ln>
          <a:effectLst>
            <a:outerShdw dist="35921" dir="2700000" algn="ctr" rotWithShape="0">
              <a:schemeClr val="bg2"/>
            </a:outerShdw>
            <a:softEdge rad="127000"/>
          </a:effectLst>
        </p:spPr>
      </p:pic>
      <p:pic>
        <p:nvPicPr>
          <p:cNvPr id="6"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 y="3046298"/>
            <a:ext cx="2716391" cy="1593941"/>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 y="4722124"/>
            <a:ext cx="2700000" cy="1651379"/>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54656"/>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3" cstate="screen">
            <a:extLst>
              <a:ext uri="{28A0092B-C50C-407E-A947-70E740481C1C}">
                <a14:useLocalDpi xmlns:a14="http://schemas.microsoft.com/office/drawing/2010/main"/>
              </a:ext>
            </a:extLst>
          </a:blip>
          <a:srcRect l="4996" t="29851" r="16196" b="15529"/>
          <a:stretch/>
        </p:blipFill>
        <p:spPr>
          <a:xfrm>
            <a:off x="6648773" y="160940"/>
            <a:ext cx="5543227" cy="5747789"/>
          </a:xfrm>
          <a:prstGeom prst="rect">
            <a:avLst/>
          </a:prstGeom>
        </p:spPr>
      </p:pic>
      <p:sp>
        <p:nvSpPr>
          <p:cNvPr id="2" name="Title 1">
            <a:extLst>
              <a:ext uri="{FF2B5EF4-FFF2-40B4-BE49-F238E27FC236}">
                <a16:creationId xmlns:a16="http://schemas.microsoft.com/office/drawing/2014/main" xmlns="" id="{B28171C4-A996-47B3-86E1-A0A69A13BA20}"/>
              </a:ext>
            </a:extLst>
          </p:cNvPr>
          <p:cNvSpPr>
            <a:spLocks noGrp="1"/>
          </p:cNvSpPr>
          <p:nvPr>
            <p:ph type="title" idx="4294967295"/>
          </p:nvPr>
        </p:nvSpPr>
        <p:spPr>
          <a:xfrm>
            <a:off x="699235" y="317168"/>
            <a:ext cx="10291762" cy="763588"/>
          </a:xfrm>
          <a:prstGeom prst="rect">
            <a:avLst/>
          </a:prstGeom>
        </p:spPr>
        <p:txBody>
          <a:bodyPr/>
          <a:lstStyle/>
          <a:p>
            <a:r>
              <a:rPr lang="en-GB" b="1" dirty="0" smtClean="0">
                <a:latin typeface="+mn-lt"/>
              </a:rPr>
              <a:t>Example for range-wide collaboration and involvement: </a:t>
            </a:r>
            <a:r>
              <a:rPr lang="en-GB" b="1" smtClean="0">
                <a:latin typeface="+mn-lt"/>
              </a:rPr>
              <a:t>Galati conference Oct 2019</a:t>
            </a:r>
            <a:endParaRPr lang="en-GB" b="1" dirty="0">
              <a:latin typeface="+mn-lt"/>
            </a:endParaRPr>
          </a:p>
        </p:txBody>
      </p:sp>
      <p:sp>
        <p:nvSpPr>
          <p:cNvPr id="3" name="Text Placeholder 2">
            <a:extLst>
              <a:ext uri="{FF2B5EF4-FFF2-40B4-BE49-F238E27FC236}">
                <a16:creationId xmlns:a16="http://schemas.microsoft.com/office/drawing/2014/main" xmlns="" id="{504F0E94-54CF-415C-A93A-E537DC3EF1E1}"/>
              </a:ext>
            </a:extLst>
          </p:cNvPr>
          <p:cNvSpPr>
            <a:spLocks noGrp="1"/>
          </p:cNvSpPr>
          <p:nvPr>
            <p:ph type="body" sz="quarter" idx="4294967295"/>
          </p:nvPr>
        </p:nvSpPr>
        <p:spPr>
          <a:xfrm>
            <a:off x="326852" y="1708798"/>
            <a:ext cx="6580401" cy="5483225"/>
          </a:xfrm>
          <a:prstGeom prst="rect">
            <a:avLst/>
          </a:prstGeom>
        </p:spPr>
        <p:txBody>
          <a:bodyPr/>
          <a:lstStyle/>
          <a:p>
            <a:r>
              <a:rPr lang="en-GB" b="1" dirty="0" smtClean="0"/>
              <a:t>Discussion of implementation strategies </a:t>
            </a:r>
            <a:r>
              <a:rPr lang="en-GB" dirty="0" smtClean="0"/>
              <a:t> </a:t>
            </a:r>
            <a:r>
              <a:rPr lang="en-GB" b="1" dirty="0" smtClean="0"/>
              <a:t>among representatives  and stakeholders from all Danube </a:t>
            </a:r>
            <a:r>
              <a:rPr lang="en-GB" b="1" dirty="0"/>
              <a:t>Basin and </a:t>
            </a:r>
            <a:r>
              <a:rPr lang="en-GB" b="1" dirty="0" smtClean="0"/>
              <a:t>all Black </a:t>
            </a:r>
            <a:r>
              <a:rPr lang="en-GB" b="1" dirty="0"/>
              <a:t>Sea </a:t>
            </a:r>
            <a:r>
              <a:rPr lang="en-GB" b="1" dirty="0" smtClean="0"/>
              <a:t>countries</a:t>
            </a:r>
          </a:p>
          <a:p>
            <a:r>
              <a:rPr lang="en-GB" dirty="0"/>
              <a:t>120 </a:t>
            </a:r>
            <a:r>
              <a:rPr lang="en-GB" dirty="0" smtClean="0"/>
              <a:t>participants from fisheries</a:t>
            </a:r>
            <a:r>
              <a:rPr lang="en-GB" dirty="0"/>
              <a:t>, water and environmental administrations, the scientific community and civil </a:t>
            </a:r>
            <a:r>
              <a:rPr lang="en-GB" dirty="0" smtClean="0"/>
              <a:t>society</a:t>
            </a:r>
            <a:endParaRPr lang="de-AT" b="1" dirty="0" smtClean="0"/>
          </a:p>
          <a:p>
            <a:r>
              <a:rPr lang="de-AT" b="1" dirty="0" err="1" smtClean="0"/>
              <a:t>Resulting</a:t>
            </a:r>
            <a:r>
              <a:rPr lang="de-AT" b="1" dirty="0" smtClean="0"/>
              <a:t> in </a:t>
            </a:r>
            <a:r>
              <a:rPr lang="de-AT" b="1" dirty="0" err="1" smtClean="0"/>
              <a:t>joint</a:t>
            </a:r>
            <a:r>
              <a:rPr lang="de-AT" b="1" dirty="0" smtClean="0"/>
              <a:t> </a:t>
            </a:r>
            <a:r>
              <a:rPr lang="de-AT" b="1" dirty="0" err="1" smtClean="0"/>
              <a:t>Galati</a:t>
            </a:r>
            <a:r>
              <a:rPr lang="de-AT" b="1" dirty="0" smtClean="0"/>
              <a:t> </a:t>
            </a:r>
            <a:r>
              <a:rPr lang="de-AT" b="1" dirty="0" err="1" smtClean="0"/>
              <a:t>Declaration</a:t>
            </a:r>
            <a:r>
              <a:rPr lang="de-AT" b="1" dirty="0" smtClean="0"/>
              <a:t> (</a:t>
            </a:r>
            <a:r>
              <a:rPr lang="de-AT" b="1" dirty="0" err="1" smtClean="0"/>
              <a:t>see</a:t>
            </a:r>
            <a:r>
              <a:rPr lang="de-AT" b="1" dirty="0" smtClean="0"/>
              <a:t> </a:t>
            </a:r>
            <a:r>
              <a:rPr lang="de-AT" b="1" dirty="0" err="1" smtClean="0"/>
              <a:t>flyer</a:t>
            </a:r>
            <a:r>
              <a:rPr lang="de-AT" b="1" dirty="0" smtClean="0"/>
              <a:t>)</a:t>
            </a:r>
            <a:endParaRPr lang="de-AT" b="1" dirty="0" smtClean="0"/>
          </a:p>
          <a:p>
            <a:pPr marL="0" indent="0">
              <a:buNone/>
            </a:pPr>
            <a:endParaRPr lang="de-AT" b="1" dirty="0" smtClean="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54514" y="5344061"/>
            <a:ext cx="1537039" cy="1537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p:cNvSpPr/>
          <p:nvPr/>
        </p:nvSpPr>
        <p:spPr>
          <a:xfrm>
            <a:off x="8502454" y="6080524"/>
            <a:ext cx="2347309" cy="369332"/>
          </a:xfrm>
          <a:prstGeom prst="rect">
            <a:avLst/>
          </a:prstGeom>
        </p:spPr>
        <p:txBody>
          <a:bodyPr wrap="none">
            <a:spAutoFit/>
          </a:bodyPr>
          <a:lstStyle/>
          <a:p>
            <a:r>
              <a:rPr lang="en-GB"/>
              <a:t>http://sturgeon.ugal.ro</a:t>
            </a:r>
          </a:p>
        </p:txBody>
      </p:sp>
      <p:pic>
        <p:nvPicPr>
          <p:cNvPr id="4099"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40229" y="5506910"/>
            <a:ext cx="1636177" cy="1266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8423287"/>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1795463" y="115888"/>
            <a:ext cx="10396537" cy="792162"/>
          </a:xfrm>
          <a:prstGeom prst="rect">
            <a:avLst/>
          </a:prstGeom>
        </p:spPr>
        <p:txBody>
          <a:bodyPr>
            <a:normAutofit/>
          </a:bodyPr>
          <a:lstStyle/>
          <a:p>
            <a:pPr algn="l"/>
            <a:r>
              <a:rPr lang="de-AT" sz="4000" b="1" dirty="0" err="1" smtClean="0">
                <a:solidFill>
                  <a:srgbClr val="00B050"/>
                </a:solidFill>
              </a:rPr>
              <a:t>Objectives</a:t>
            </a:r>
            <a:r>
              <a:rPr lang="de-AT" sz="4000" b="1" dirty="0" smtClean="0">
                <a:solidFill>
                  <a:srgbClr val="00B050"/>
                </a:solidFill>
              </a:rPr>
              <a:t> </a:t>
            </a:r>
            <a:r>
              <a:rPr lang="de-AT" sz="4000" b="1" dirty="0" err="1" smtClean="0">
                <a:solidFill>
                  <a:srgbClr val="00B050"/>
                </a:solidFill>
              </a:rPr>
              <a:t>of</a:t>
            </a:r>
            <a:r>
              <a:rPr lang="de-AT" sz="4000" b="1" dirty="0" smtClean="0">
                <a:solidFill>
                  <a:srgbClr val="00B050"/>
                </a:solidFill>
              </a:rPr>
              <a:t> </a:t>
            </a:r>
            <a:r>
              <a:rPr lang="de-AT" sz="4000" b="1" dirty="0" err="1" smtClean="0">
                <a:solidFill>
                  <a:srgbClr val="00B050"/>
                </a:solidFill>
              </a:rPr>
              <a:t>the</a:t>
            </a:r>
            <a:r>
              <a:rPr lang="de-AT" sz="4000" b="1" dirty="0" smtClean="0">
                <a:solidFill>
                  <a:srgbClr val="00B050"/>
                </a:solidFill>
              </a:rPr>
              <a:t> Plan</a:t>
            </a:r>
            <a:endParaRPr lang="en-GB" sz="4000" b="1" dirty="0">
              <a:solidFill>
                <a:srgbClr val="00B050"/>
              </a:solidFill>
            </a:endParaRPr>
          </a:p>
        </p:txBody>
      </p:sp>
      <p:sp>
        <p:nvSpPr>
          <p:cNvPr id="3" name="Inhaltsplatzhalter 2"/>
          <p:cNvSpPr>
            <a:spLocks noGrp="1"/>
          </p:cNvSpPr>
          <p:nvPr>
            <p:ph idx="4294967295"/>
          </p:nvPr>
        </p:nvSpPr>
        <p:spPr>
          <a:xfrm>
            <a:off x="2974975" y="1045037"/>
            <a:ext cx="9217025" cy="4775576"/>
          </a:xfrm>
          <a:prstGeom prst="rect">
            <a:avLst/>
          </a:prstGeom>
        </p:spPr>
        <p:txBody>
          <a:bodyPr>
            <a:noAutofit/>
          </a:bodyPr>
          <a:lstStyle/>
          <a:p>
            <a:pPr marL="0" lvl="0" indent="0">
              <a:buNone/>
            </a:pPr>
            <a:r>
              <a:rPr lang="en-GB" sz="2800" dirty="0" smtClean="0">
                <a:solidFill>
                  <a:srgbClr val="00B050"/>
                </a:solidFill>
              </a:rPr>
              <a:t>(9) </a:t>
            </a:r>
            <a:r>
              <a:rPr lang="en-GB" sz="2800" b="1" dirty="0" smtClean="0">
                <a:solidFill>
                  <a:srgbClr val="00B050"/>
                </a:solidFill>
              </a:rPr>
              <a:t>Monitor</a:t>
            </a:r>
            <a:r>
              <a:rPr lang="en-GB" sz="2800" dirty="0" smtClean="0">
                <a:solidFill>
                  <a:srgbClr val="00B050"/>
                </a:solidFill>
              </a:rPr>
              <a:t> and evaluate AP </a:t>
            </a:r>
            <a:r>
              <a:rPr lang="en-GB" sz="2800" b="1" dirty="0" smtClean="0">
                <a:solidFill>
                  <a:srgbClr val="00B050"/>
                </a:solidFill>
              </a:rPr>
              <a:t>implementation</a:t>
            </a:r>
          </a:p>
          <a:p>
            <a:pPr lvl="1" indent="-342900">
              <a:buFont typeface="Wingdings"/>
              <a:buChar char="à"/>
            </a:pPr>
            <a:r>
              <a:rPr lang="de-AT" sz="2400" dirty="0" smtClean="0">
                <a:solidFill>
                  <a:srgbClr val="00B050"/>
                </a:solidFill>
              </a:rPr>
              <a:t>International </a:t>
            </a:r>
            <a:r>
              <a:rPr lang="de-AT" sz="2400" dirty="0" err="1" smtClean="0">
                <a:solidFill>
                  <a:srgbClr val="00B050"/>
                </a:solidFill>
              </a:rPr>
              <a:t>coordination</a:t>
            </a:r>
            <a:r>
              <a:rPr lang="de-AT" sz="2400" dirty="0" smtClean="0">
                <a:solidFill>
                  <a:srgbClr val="00B050"/>
                </a:solidFill>
              </a:rPr>
              <a:t> </a:t>
            </a:r>
            <a:r>
              <a:rPr lang="de-AT" sz="2400" dirty="0" err="1" smtClean="0">
                <a:solidFill>
                  <a:srgbClr val="00B050"/>
                </a:solidFill>
              </a:rPr>
              <a:t>and</a:t>
            </a:r>
            <a:r>
              <a:rPr lang="de-AT" sz="2400" dirty="0" smtClean="0">
                <a:solidFill>
                  <a:srgbClr val="00B050"/>
                </a:solidFill>
              </a:rPr>
              <a:t> </a:t>
            </a:r>
            <a:r>
              <a:rPr lang="de-AT" sz="2400" dirty="0" err="1" smtClean="0">
                <a:solidFill>
                  <a:srgbClr val="00B050"/>
                </a:solidFill>
              </a:rPr>
              <a:t>cooperation</a:t>
            </a:r>
            <a:r>
              <a:rPr lang="de-AT" sz="2400" dirty="0" smtClean="0">
                <a:solidFill>
                  <a:srgbClr val="00B050"/>
                </a:solidFill>
              </a:rPr>
              <a:t> </a:t>
            </a:r>
            <a:r>
              <a:rPr lang="de-AT" sz="2400" dirty="0" err="1" smtClean="0">
                <a:solidFill>
                  <a:srgbClr val="00B050"/>
                </a:solidFill>
              </a:rPr>
              <a:t>is</a:t>
            </a:r>
            <a:r>
              <a:rPr lang="de-AT" sz="2400" dirty="0" smtClean="0">
                <a:solidFill>
                  <a:srgbClr val="00B050"/>
                </a:solidFill>
              </a:rPr>
              <a:t> a </a:t>
            </a:r>
            <a:r>
              <a:rPr lang="de-AT" sz="2400" dirty="0" err="1" smtClean="0">
                <a:solidFill>
                  <a:srgbClr val="00B050"/>
                </a:solidFill>
              </a:rPr>
              <a:t>key</a:t>
            </a:r>
            <a:r>
              <a:rPr lang="de-AT" sz="2400" dirty="0" smtClean="0">
                <a:solidFill>
                  <a:srgbClr val="00B050"/>
                </a:solidFill>
              </a:rPr>
              <a:t> </a:t>
            </a:r>
            <a:r>
              <a:rPr lang="de-AT" sz="2400" dirty="0" err="1" smtClean="0">
                <a:solidFill>
                  <a:srgbClr val="00B050"/>
                </a:solidFill>
              </a:rPr>
              <a:t>factor</a:t>
            </a:r>
            <a:r>
              <a:rPr lang="de-AT" sz="2400" dirty="0" smtClean="0">
                <a:solidFill>
                  <a:srgbClr val="00B050"/>
                </a:solidFill>
              </a:rPr>
              <a:t> </a:t>
            </a:r>
            <a:r>
              <a:rPr lang="de-AT" sz="2400" dirty="0" err="1" smtClean="0">
                <a:solidFill>
                  <a:srgbClr val="00B050"/>
                </a:solidFill>
              </a:rPr>
              <a:t>of</a:t>
            </a:r>
            <a:r>
              <a:rPr lang="de-AT" sz="2400" dirty="0" smtClean="0">
                <a:solidFill>
                  <a:srgbClr val="00B050"/>
                </a:solidFill>
              </a:rPr>
              <a:t> </a:t>
            </a:r>
            <a:r>
              <a:rPr lang="de-AT" sz="2400" dirty="0" err="1" smtClean="0">
                <a:solidFill>
                  <a:srgbClr val="00B050"/>
                </a:solidFill>
              </a:rPr>
              <a:t>success</a:t>
            </a:r>
            <a:endParaRPr lang="de-AT" sz="2400" dirty="0" smtClean="0">
              <a:solidFill>
                <a:srgbClr val="00B050"/>
              </a:solidFill>
            </a:endParaRPr>
          </a:p>
          <a:p>
            <a:pPr lvl="1" indent="-342900">
              <a:buFont typeface="Wingdings"/>
              <a:buChar char="à"/>
            </a:pPr>
            <a:endParaRPr lang="de-AT" sz="2400" dirty="0" smtClean="0">
              <a:solidFill>
                <a:srgbClr val="00B050"/>
              </a:solidFill>
            </a:endParaRPr>
          </a:p>
          <a:p>
            <a:pPr marL="0" indent="0">
              <a:buNone/>
            </a:pPr>
            <a:r>
              <a:rPr lang="en-GB" b="1" dirty="0" smtClean="0"/>
              <a:t>Current Situation</a:t>
            </a:r>
            <a:r>
              <a:rPr lang="en-GB" dirty="0" smtClean="0"/>
              <a:t>:</a:t>
            </a:r>
          </a:p>
          <a:p>
            <a:pPr marL="0" indent="0">
              <a:buNone/>
            </a:pPr>
            <a:r>
              <a:rPr lang="en-GB" dirty="0" smtClean="0"/>
              <a:t>Mandates </a:t>
            </a:r>
            <a:r>
              <a:rPr lang="en-GB" dirty="0" smtClean="0"/>
              <a:t>for the </a:t>
            </a:r>
            <a:r>
              <a:rPr lang="en-GB" dirty="0"/>
              <a:t>Secretariat of the Bern Convention to: </a:t>
            </a:r>
          </a:p>
          <a:p>
            <a:r>
              <a:rPr lang="en-GB" dirty="0"/>
              <a:t>1. Closely </a:t>
            </a:r>
            <a:r>
              <a:rPr lang="en-GB" b="1" dirty="0"/>
              <a:t>monitor</a:t>
            </a:r>
            <a:r>
              <a:rPr lang="en-GB" dirty="0"/>
              <a:t> the implementation of the Action Plan with all competent MEAs, actors and institutions, </a:t>
            </a:r>
            <a:r>
              <a:rPr lang="en-GB" dirty="0" smtClean="0"/>
              <a:t>if </a:t>
            </a:r>
            <a:r>
              <a:rPr lang="en-GB" dirty="0"/>
              <a:t>possible through </a:t>
            </a:r>
            <a:r>
              <a:rPr lang="en-GB" dirty="0" smtClean="0"/>
              <a:t>a </a:t>
            </a:r>
            <a:r>
              <a:rPr lang="en-GB" dirty="0"/>
              <a:t>dedicated working group; </a:t>
            </a:r>
          </a:p>
          <a:p>
            <a:r>
              <a:rPr lang="en-GB" dirty="0"/>
              <a:t>2. </a:t>
            </a:r>
            <a:r>
              <a:rPr lang="en-GB" b="1" dirty="0"/>
              <a:t>Coordinate</a:t>
            </a:r>
            <a:r>
              <a:rPr lang="en-GB" dirty="0"/>
              <a:t> </a:t>
            </a:r>
            <a:r>
              <a:rPr lang="en-GB" dirty="0" smtClean="0"/>
              <a:t>regular </a:t>
            </a:r>
            <a:r>
              <a:rPr lang="en-GB" b="1" dirty="0"/>
              <a:t>reporting</a:t>
            </a:r>
            <a:r>
              <a:rPr lang="en-GB" dirty="0"/>
              <a:t> on the </a:t>
            </a:r>
            <a:r>
              <a:rPr lang="en-GB" dirty="0" smtClean="0"/>
              <a:t>progress of the </a:t>
            </a:r>
            <a:r>
              <a:rPr lang="en-GB" dirty="0" smtClean="0"/>
              <a:t>Action </a:t>
            </a:r>
            <a:r>
              <a:rPr lang="en-GB" dirty="0"/>
              <a:t>Plan at national level, </a:t>
            </a:r>
            <a:r>
              <a:rPr lang="en-GB" dirty="0" smtClean="0"/>
              <a:t>to support the </a:t>
            </a:r>
            <a:r>
              <a:rPr lang="en-GB" dirty="0"/>
              <a:t>implementation of recommended actions and of </a:t>
            </a:r>
            <a:r>
              <a:rPr lang="en-GB" dirty="0" smtClean="0"/>
              <a:t>adaptive </a:t>
            </a:r>
            <a:r>
              <a:rPr lang="en-GB" dirty="0"/>
              <a:t>management;</a:t>
            </a:r>
            <a:endParaRPr lang="en-GB" sz="5400" dirty="0">
              <a:solidFill>
                <a:schemeClr val="tx2"/>
              </a:solidFill>
            </a:endParaRPr>
          </a:p>
          <a:p>
            <a:endParaRPr lang="en-GB" sz="2800" dirty="0">
              <a:solidFill>
                <a:schemeClr val="tx2"/>
              </a:solidFill>
            </a:endParaRPr>
          </a:p>
        </p:txBody>
      </p:sp>
      <p:pic>
        <p:nvPicPr>
          <p:cNvPr id="14"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5793" y="4204337"/>
            <a:ext cx="22860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Imag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5794" y="2538720"/>
            <a:ext cx="2286000" cy="1333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9368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smtClean="0">
                <a:latin typeface="+mn-lt"/>
              </a:rPr>
              <a:t>Focal points</a:t>
            </a:r>
            <a:endParaRPr lang="en-GB" b="1">
              <a:latin typeface="+mn-lt"/>
            </a:endParaRPr>
          </a:p>
        </p:txBody>
      </p:sp>
      <p:sp>
        <p:nvSpPr>
          <p:cNvPr id="3" name="Textplatzhalter 2"/>
          <p:cNvSpPr>
            <a:spLocks noGrp="1"/>
          </p:cNvSpPr>
          <p:nvPr>
            <p:ph type="body" sz="quarter" idx="10"/>
          </p:nvPr>
        </p:nvSpPr>
        <p:spPr>
          <a:xfrm>
            <a:off x="464024" y="1374775"/>
            <a:ext cx="11300346" cy="5184775"/>
          </a:xfrm>
        </p:spPr>
        <p:txBody>
          <a:bodyPr/>
          <a:lstStyle/>
          <a:p>
            <a:pPr marL="457200" lvl="1" indent="0">
              <a:lnSpc>
                <a:spcPct val="115000"/>
              </a:lnSpc>
              <a:spcAft>
                <a:spcPts val="0"/>
              </a:spcAft>
              <a:buNone/>
            </a:pPr>
            <a:r>
              <a:rPr lang="en-GB" sz="2800" kern="100" dirty="0" smtClean="0">
                <a:latin typeface="+mn-lt"/>
              </a:rPr>
              <a:t>Result 9.1 </a:t>
            </a:r>
            <a:r>
              <a:rPr lang="en-GB" sz="2800" b="1" kern="100" dirty="0" smtClean="0">
                <a:latin typeface="+mn-lt"/>
              </a:rPr>
              <a:t>Responsibilities </a:t>
            </a:r>
            <a:r>
              <a:rPr lang="en-GB" sz="2800" b="1" kern="100" dirty="0">
                <a:latin typeface="+mn-lt"/>
              </a:rPr>
              <a:t>for AP implementation clarified and regular monitoring and evaluation </a:t>
            </a:r>
            <a:r>
              <a:rPr lang="en-GB" sz="2800" b="1" kern="100" dirty="0" smtClean="0">
                <a:latin typeface="+mn-lt"/>
              </a:rPr>
              <a:t>conducted</a:t>
            </a:r>
          </a:p>
          <a:p>
            <a:pPr marL="457200" lvl="1" indent="0">
              <a:lnSpc>
                <a:spcPct val="115000"/>
              </a:lnSpc>
              <a:buNone/>
            </a:pPr>
            <a:r>
              <a:rPr lang="en-GB" sz="2600" kern="100" dirty="0" smtClean="0">
                <a:latin typeface="+mn-lt"/>
              </a:rPr>
              <a:t>Action 9.1.1 States</a:t>
            </a:r>
            <a:r>
              <a:rPr lang="en-GB" sz="2600" kern="100" dirty="0">
                <a:latin typeface="+mn-lt"/>
              </a:rPr>
              <a:t>; river basin and sea commissions and EC authorities </a:t>
            </a:r>
            <a:r>
              <a:rPr lang="en-GB" sz="2600" b="1" kern="100" dirty="0">
                <a:latin typeface="+mn-lt"/>
              </a:rPr>
              <a:t>nominate a focal point/coordinator </a:t>
            </a:r>
            <a:r>
              <a:rPr lang="en-GB" sz="2600" kern="100" dirty="0">
                <a:latin typeface="+mn-lt"/>
              </a:rPr>
              <a:t>responsible for monitoring the implementation of the </a:t>
            </a:r>
            <a:r>
              <a:rPr lang="en-GB" sz="2600" kern="100" dirty="0" smtClean="0">
                <a:latin typeface="+mn-lt"/>
              </a:rPr>
              <a:t>AP</a:t>
            </a:r>
            <a:endParaRPr lang="en-GB" sz="2600" kern="100" dirty="0">
              <a:latin typeface="+mn-lt"/>
            </a:endParaRPr>
          </a:p>
          <a:p>
            <a:r>
              <a:rPr lang="en-US" sz="2400" b="1" dirty="0" smtClean="0">
                <a:latin typeface="+mn-lt"/>
              </a:rPr>
              <a:t>National </a:t>
            </a:r>
            <a:r>
              <a:rPr lang="en-US" sz="2400" b="1" dirty="0">
                <a:latin typeface="+mn-lt"/>
              </a:rPr>
              <a:t>stocktaking and coordination</a:t>
            </a:r>
            <a:r>
              <a:rPr lang="en-US" sz="2400" dirty="0">
                <a:latin typeface="+mn-lt"/>
              </a:rPr>
              <a:t> </a:t>
            </a:r>
            <a:r>
              <a:rPr lang="en-US" sz="2400" dirty="0" smtClean="0">
                <a:latin typeface="+mn-lt"/>
              </a:rPr>
              <a:t>shall be the </a:t>
            </a:r>
            <a:r>
              <a:rPr lang="en-US" sz="2400" dirty="0">
                <a:latin typeface="+mn-lt"/>
              </a:rPr>
              <a:t>responsibility of a national focal point in the respective state. </a:t>
            </a:r>
            <a:r>
              <a:rPr lang="en-US" sz="2400" dirty="0" smtClean="0">
                <a:latin typeface="+mn-lt"/>
              </a:rPr>
              <a:t>The </a:t>
            </a:r>
            <a:r>
              <a:rPr lang="en-US" sz="2400" dirty="0">
                <a:latin typeface="+mn-lt"/>
              </a:rPr>
              <a:t>national focal point is responsible for collecting information on the progress of implementation of the Action Plan and transfer to the Bern Convention </a:t>
            </a:r>
            <a:endParaRPr lang="en-US" sz="2400" dirty="0" smtClean="0">
              <a:latin typeface="+mn-lt"/>
            </a:endParaRPr>
          </a:p>
          <a:p>
            <a:r>
              <a:rPr lang="en-GB" sz="2400" dirty="0" smtClean="0">
                <a:latin typeface="+mn-lt"/>
              </a:rPr>
              <a:t>So far </a:t>
            </a:r>
            <a:r>
              <a:rPr lang="en-GB" sz="2400" b="1" dirty="0" smtClean="0">
                <a:latin typeface="+mn-lt"/>
              </a:rPr>
              <a:t>Austria</a:t>
            </a:r>
            <a:r>
              <a:rPr lang="en-GB" sz="2400" b="1" dirty="0">
                <a:latin typeface="+mn-lt"/>
              </a:rPr>
              <a:t>, </a:t>
            </a:r>
            <a:r>
              <a:rPr lang="en-GB" sz="2400" b="1" dirty="0" smtClean="0">
                <a:latin typeface="+mn-lt"/>
              </a:rPr>
              <a:t>Georgia</a:t>
            </a:r>
            <a:r>
              <a:rPr lang="en-GB" sz="2400" b="1" dirty="0">
                <a:latin typeface="+mn-lt"/>
              </a:rPr>
              <a:t>, </a:t>
            </a:r>
            <a:r>
              <a:rPr lang="en-GB" sz="2400" b="1" dirty="0" smtClean="0">
                <a:latin typeface="+mn-lt"/>
              </a:rPr>
              <a:t>Italy, Poland</a:t>
            </a:r>
            <a:r>
              <a:rPr lang="en-GB" sz="2400" b="1" dirty="0">
                <a:latin typeface="+mn-lt"/>
              </a:rPr>
              <a:t>, Serbia and the European Commission </a:t>
            </a:r>
            <a:r>
              <a:rPr lang="en-GB" sz="2400" dirty="0" smtClean="0">
                <a:latin typeface="+mn-lt"/>
              </a:rPr>
              <a:t>have </a:t>
            </a:r>
            <a:r>
              <a:rPr lang="en-GB" sz="2400" dirty="0">
                <a:latin typeface="+mn-lt"/>
              </a:rPr>
              <a:t>nominated such a focal </a:t>
            </a:r>
            <a:r>
              <a:rPr lang="en-GB" sz="2400" dirty="0" smtClean="0">
                <a:latin typeface="+mn-lt"/>
              </a:rPr>
              <a:t>point.</a:t>
            </a:r>
          </a:p>
          <a:p>
            <a:r>
              <a:rPr lang="en-GB" sz="2400" b="1" dirty="0">
                <a:latin typeface="+mn-lt"/>
              </a:rPr>
              <a:t>A</a:t>
            </a:r>
            <a:r>
              <a:rPr lang="en-GB" sz="2400" b="1" dirty="0" smtClean="0">
                <a:latin typeface="+mn-lt"/>
              </a:rPr>
              <a:t>ll other signatory </a:t>
            </a:r>
            <a:r>
              <a:rPr lang="en-GB" sz="2400" b="1" dirty="0" smtClean="0">
                <a:latin typeface="+mn-lt"/>
              </a:rPr>
              <a:t>countries are invited to do so.</a:t>
            </a:r>
            <a:endParaRPr lang="en-GB" sz="2400" dirty="0">
              <a:latin typeface="+mn-lt"/>
            </a:endParaRPr>
          </a:p>
          <a:p>
            <a:pPr marL="0" indent="0">
              <a:buNone/>
            </a:pPr>
            <a:r>
              <a:rPr lang="en-GB" sz="2400" dirty="0">
                <a:latin typeface="+mn-lt"/>
              </a:rPr>
              <a:t/>
            </a:r>
            <a:br>
              <a:rPr lang="en-GB" sz="2400" dirty="0">
                <a:latin typeface="+mn-lt"/>
              </a:rPr>
            </a:br>
            <a:endParaRPr lang="en-GB" sz="2400" dirty="0">
              <a:latin typeface="+mn-lt"/>
            </a:endParaRPr>
          </a:p>
          <a:p>
            <a:pPr marL="226695" indent="-457200">
              <a:spcAft>
                <a:spcPts val="0"/>
              </a:spcAft>
            </a:pPr>
            <a:endParaRPr lang="en-GB" sz="2400" dirty="0">
              <a:latin typeface="+mn-lt"/>
            </a:endParaRPr>
          </a:p>
        </p:txBody>
      </p:sp>
    </p:spTree>
    <p:extLst>
      <p:ext uri="{BB962C8B-B14F-4D97-AF65-F5344CB8AC3E}">
        <p14:creationId xmlns:p14="http://schemas.microsoft.com/office/powerpoint/2010/main" val="1704443867"/>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Questions</a:t>
            </a:r>
            <a:r>
              <a:rPr lang="de-DE" dirty="0" smtClean="0"/>
              <a:t> </a:t>
            </a:r>
            <a:r>
              <a:rPr lang="de-DE" dirty="0" err="1" smtClean="0"/>
              <a:t>or</a:t>
            </a:r>
            <a:r>
              <a:rPr lang="de-DE" dirty="0" smtClean="0"/>
              <a:t> </a:t>
            </a:r>
            <a:r>
              <a:rPr lang="de-DE" dirty="0" err="1" smtClean="0"/>
              <a:t>comments</a:t>
            </a:r>
            <a:r>
              <a:rPr lang="de-DE" dirty="0" smtClean="0"/>
              <a:t>?</a:t>
            </a:r>
            <a:endParaRPr lang="de-DE" dirty="0"/>
          </a:p>
        </p:txBody>
      </p:sp>
      <p:sp>
        <p:nvSpPr>
          <p:cNvPr id="3" name="Textplatzhalter 2"/>
          <p:cNvSpPr>
            <a:spLocks noGrp="1"/>
          </p:cNvSpPr>
          <p:nvPr>
            <p:ph type="body" sz="quarter" idx="10"/>
          </p:nvPr>
        </p:nvSpPr>
        <p:spPr/>
        <p:txBody>
          <a:bodyPr/>
          <a:lstStyle/>
          <a:p>
            <a:r>
              <a:rPr lang="de-DE" sz="3600" b="1" dirty="0" err="1" smtClean="0"/>
              <a:t>Examples</a:t>
            </a:r>
            <a:endParaRPr lang="de-DE" b="1" dirty="0"/>
          </a:p>
        </p:txBody>
      </p:sp>
    </p:spTree>
    <p:extLst>
      <p:ext uri="{BB962C8B-B14F-4D97-AF65-F5344CB8AC3E}">
        <p14:creationId xmlns:p14="http://schemas.microsoft.com/office/powerpoint/2010/main" val="2044902533"/>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0894" y="0"/>
            <a:ext cx="10089397" cy="6643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5669642"/>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bst\00_Sturgeon\Communication\Pictures\2019_RussianSturgeon release BG\_TH4_0070 copy.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06083"/>
            <a:ext cx="12388645" cy="8534696"/>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418454" y="1875295"/>
            <a:ext cx="4293031" cy="2677656"/>
          </a:xfrm>
          <a:prstGeom prst="rect">
            <a:avLst/>
          </a:prstGeom>
          <a:solidFill>
            <a:schemeClr val="bg1"/>
          </a:solidFill>
        </p:spPr>
        <p:txBody>
          <a:bodyPr wrap="square" rtlCol="0">
            <a:spAutoFit/>
          </a:bodyPr>
          <a:lstStyle/>
          <a:p>
            <a:r>
              <a:rPr lang="de-AT" sz="2800" dirty="0" err="1" smtClean="0"/>
              <a:t>Examples</a:t>
            </a:r>
            <a:r>
              <a:rPr lang="de-AT" sz="2800" dirty="0" smtClean="0"/>
              <a:t> </a:t>
            </a:r>
            <a:r>
              <a:rPr lang="de-AT" sz="2800" dirty="0" err="1" smtClean="0"/>
              <a:t>from</a:t>
            </a:r>
            <a:r>
              <a:rPr lang="de-AT" sz="2800" dirty="0" smtClean="0"/>
              <a:t> </a:t>
            </a:r>
            <a:r>
              <a:rPr lang="de-AT" sz="2800" dirty="0" err="1" smtClean="0"/>
              <a:t>selected</a:t>
            </a:r>
            <a:r>
              <a:rPr lang="de-AT" sz="2800" dirty="0" smtClean="0"/>
              <a:t> countries</a:t>
            </a:r>
          </a:p>
          <a:p>
            <a:r>
              <a:rPr lang="de-AT" sz="2800" i="1" dirty="0"/>
              <a:t>Ex situ </a:t>
            </a:r>
            <a:r>
              <a:rPr lang="de-AT" sz="2800" dirty="0"/>
              <a:t>- </a:t>
            </a:r>
            <a:r>
              <a:rPr lang="de-AT" sz="2800" dirty="0" err="1"/>
              <a:t>Upper</a:t>
            </a:r>
            <a:r>
              <a:rPr lang="de-AT" sz="2800" dirty="0"/>
              <a:t> </a:t>
            </a:r>
            <a:r>
              <a:rPr lang="de-AT" sz="2800" dirty="0" err="1"/>
              <a:t>Danube</a:t>
            </a:r>
            <a:endParaRPr lang="de-AT" sz="2800" dirty="0"/>
          </a:p>
          <a:p>
            <a:r>
              <a:rPr lang="de-AT" sz="2800" dirty="0" smtClean="0"/>
              <a:t>General </a:t>
            </a:r>
            <a:r>
              <a:rPr lang="de-AT" sz="2800" dirty="0" err="1" smtClean="0"/>
              <a:t>approach</a:t>
            </a:r>
            <a:r>
              <a:rPr lang="de-AT" sz="2800" dirty="0" smtClean="0"/>
              <a:t> </a:t>
            </a:r>
            <a:r>
              <a:rPr lang="de-AT" sz="2800" dirty="0" smtClean="0"/>
              <a:t>- France</a:t>
            </a:r>
          </a:p>
          <a:p>
            <a:r>
              <a:rPr lang="de-AT" sz="2800" dirty="0" smtClean="0"/>
              <a:t>Regional </a:t>
            </a:r>
            <a:r>
              <a:rPr lang="de-AT" sz="2800" dirty="0" err="1" smtClean="0"/>
              <a:t>approach</a:t>
            </a:r>
            <a:r>
              <a:rPr lang="de-AT" sz="2800" dirty="0" smtClean="0"/>
              <a:t> </a:t>
            </a:r>
            <a:r>
              <a:rPr lang="de-AT" sz="2800" dirty="0" smtClean="0"/>
              <a:t>- </a:t>
            </a:r>
            <a:r>
              <a:rPr lang="de-AT" sz="2800" dirty="0" err="1"/>
              <a:t>Helcom</a:t>
            </a:r>
            <a:endParaRPr lang="de-AT" sz="2800" dirty="0"/>
          </a:p>
          <a:p>
            <a:endParaRPr lang="en-GB" sz="2800" dirty="0"/>
          </a:p>
        </p:txBody>
      </p:sp>
    </p:spTree>
    <p:extLst>
      <p:ext uri="{BB962C8B-B14F-4D97-AF65-F5344CB8AC3E}">
        <p14:creationId xmlns:p14="http://schemas.microsoft.com/office/powerpoint/2010/main" val="2934086553"/>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a:xfrm>
            <a:off x="1345163" y="1976554"/>
            <a:ext cx="6592389" cy="4139595"/>
          </a:xfrm>
          <a:prstGeom prst="rect">
            <a:avLst/>
          </a:prstGeom>
        </p:spPr>
        <p:txBody>
          <a:bodyPr wrap="square">
            <a:spAutoFit/>
          </a:bodyPr>
          <a:lstStyle/>
          <a:p>
            <a:r>
              <a:rPr lang="en-US" sz="2800" dirty="0" smtClean="0">
                <a:solidFill>
                  <a:srgbClr val="000000"/>
                </a:solidFill>
                <a:latin typeface="Calibri" panose="020F0502020204030204" pitchFamily="34" charset="0"/>
                <a:cs typeface="Times New Roman" panose="02020603050405020304" pitchFamily="18" charset="0"/>
              </a:rPr>
              <a:t>Facility for</a:t>
            </a:r>
            <a:r>
              <a:rPr lang="en-US" sz="2800" dirty="0">
                <a:solidFill>
                  <a:srgbClr val="000000"/>
                </a:solidFill>
                <a:latin typeface="Calibri" panose="020F0502020204030204" pitchFamily="34" charset="0"/>
                <a:cs typeface="Times New Roman" panose="02020603050405020304" pitchFamily="18" charset="0"/>
              </a:rPr>
              <a:t>:</a:t>
            </a:r>
          </a:p>
          <a:p>
            <a:pPr marL="214308" indent="-214308">
              <a:buFontTx/>
              <a:buChar char="-"/>
            </a:pPr>
            <a:r>
              <a:rPr lang="en-US" sz="2800" dirty="0">
                <a:solidFill>
                  <a:srgbClr val="000000"/>
                </a:solidFill>
                <a:latin typeface="Calibri" panose="020F0502020204030204" pitchFamily="34" charset="0"/>
                <a:cs typeface="Times New Roman" panose="02020603050405020304" pitchFamily="18" charset="0"/>
              </a:rPr>
              <a:t>Safeguarding &amp; broodstock holding for Danube sturgeon species</a:t>
            </a:r>
          </a:p>
          <a:p>
            <a:pPr marL="214308" indent="-214308">
              <a:buFontTx/>
              <a:buChar char="-"/>
            </a:pPr>
            <a:r>
              <a:rPr lang="en-US" sz="2800" dirty="0">
                <a:solidFill>
                  <a:srgbClr val="000000"/>
                </a:solidFill>
                <a:latin typeface="Calibri" panose="020F0502020204030204" pitchFamily="34" charset="0"/>
                <a:cs typeface="Times New Roman" panose="02020603050405020304" pitchFamily="18" charset="0"/>
              </a:rPr>
              <a:t>Reproduction &amp; rearing for release</a:t>
            </a:r>
          </a:p>
          <a:p>
            <a:pPr marL="214308" indent="-214308">
              <a:buFontTx/>
              <a:buChar char="-"/>
            </a:pPr>
            <a:r>
              <a:rPr lang="en-US" sz="2800" dirty="0">
                <a:solidFill>
                  <a:srgbClr val="000000"/>
                </a:solidFill>
                <a:latin typeface="Calibri" panose="020F0502020204030204" pitchFamily="34" charset="0"/>
                <a:cs typeface="Times New Roman" panose="02020603050405020304" pitchFamily="18" charset="0"/>
              </a:rPr>
              <a:t>Research in the fields of </a:t>
            </a:r>
            <a:r>
              <a:rPr lang="en-US" sz="2800" dirty="0" smtClean="0">
                <a:solidFill>
                  <a:srgbClr val="000000"/>
                </a:solidFill>
                <a:latin typeface="Calibri" panose="020F0502020204030204" pitchFamily="34" charset="0"/>
                <a:cs typeface="Times New Roman" panose="02020603050405020304" pitchFamily="18" charset="0"/>
              </a:rPr>
              <a:t>rearing technology &amp; </a:t>
            </a:r>
            <a:r>
              <a:rPr lang="en-US" sz="2800" dirty="0">
                <a:solidFill>
                  <a:srgbClr val="000000"/>
                </a:solidFill>
                <a:latin typeface="Calibri" panose="020F0502020204030204" pitchFamily="34" charset="0"/>
                <a:cs typeface="Times New Roman" panose="02020603050405020304" pitchFamily="18" charset="0"/>
              </a:rPr>
              <a:t>ecology</a:t>
            </a:r>
          </a:p>
          <a:p>
            <a:pPr marL="214308" indent="-214308">
              <a:buFontTx/>
              <a:buChar char="-"/>
            </a:pPr>
            <a:r>
              <a:rPr lang="en-US" sz="2800" dirty="0">
                <a:solidFill>
                  <a:srgbClr val="000000"/>
                </a:solidFill>
                <a:latin typeface="Calibri" panose="020F0502020204030204" pitchFamily="34" charset="0"/>
                <a:cs typeface="Times New Roman" panose="02020603050405020304" pitchFamily="18" charset="0"/>
              </a:rPr>
              <a:t>Public relations </a:t>
            </a:r>
            <a:r>
              <a:rPr lang="en-US" sz="2800" dirty="0" smtClean="0">
                <a:solidFill>
                  <a:srgbClr val="000000"/>
                </a:solidFill>
                <a:latin typeface="Calibri" panose="020F0502020204030204" pitchFamily="34" charset="0"/>
                <a:cs typeface="Times New Roman" panose="02020603050405020304" pitchFamily="18" charset="0"/>
              </a:rPr>
              <a:t>activities</a:t>
            </a:r>
          </a:p>
          <a:p>
            <a:pPr marL="214308" indent="-214308">
              <a:buFontTx/>
              <a:buChar char="-"/>
            </a:pPr>
            <a:endParaRPr lang="en-US" sz="1100" dirty="0">
              <a:solidFill>
                <a:srgbClr val="000000"/>
              </a:solidFill>
              <a:latin typeface="Calibri" panose="020F0502020204030204" pitchFamily="34" charset="0"/>
              <a:cs typeface="Times New Roman" panose="02020603050405020304" pitchFamily="18" charset="0"/>
            </a:endParaRPr>
          </a:p>
          <a:p>
            <a:r>
              <a:rPr lang="en-US" sz="2800" dirty="0" smtClean="0">
                <a:solidFill>
                  <a:srgbClr val="000000"/>
                </a:solidFill>
                <a:latin typeface="Calibri" panose="020F0502020204030204" pitchFamily="34" charset="0"/>
                <a:cs typeface="Times New Roman" panose="02020603050405020304" pitchFamily="18" charset="0"/>
              </a:rPr>
              <a:t>Supported by:</a:t>
            </a:r>
            <a:endParaRPr lang="en-US" sz="2800" dirty="0">
              <a:solidFill>
                <a:srgbClr val="000000"/>
              </a:solidFill>
              <a:latin typeface="Calibri" panose="020F0502020204030204" pitchFamily="34" charset="0"/>
              <a:cs typeface="Times New Roman" panose="02020603050405020304" pitchFamily="18" charset="0"/>
            </a:endParaRPr>
          </a:p>
          <a:p>
            <a:endParaRPr lang="de-AT" sz="2800" dirty="0">
              <a:solidFill>
                <a:srgbClr val="000000"/>
              </a:solidFill>
              <a:latin typeface="Arial"/>
            </a:endParaRPr>
          </a:p>
        </p:txBody>
      </p:sp>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95481" y="4640878"/>
            <a:ext cx="3231352" cy="1817636"/>
          </a:xfrm>
          <a:prstGeom prst="rect">
            <a:avLst/>
          </a:prstGeom>
        </p:spPr>
      </p:pic>
      <p:sp>
        <p:nvSpPr>
          <p:cNvPr id="9" name="Rectangle 8"/>
          <p:cNvSpPr>
            <a:spLocks noChangeArrowheads="1"/>
          </p:cNvSpPr>
          <p:nvPr/>
        </p:nvSpPr>
        <p:spPr bwMode="auto">
          <a:xfrm>
            <a:off x="786991" y="425348"/>
            <a:ext cx="9154313" cy="2135941"/>
          </a:xfrm>
          <a:prstGeom prst="rect">
            <a:avLst/>
          </a:prstGeom>
          <a:noFill/>
          <a:ln w="9525">
            <a:noFill/>
            <a:miter lim="800000"/>
            <a:headEnd/>
            <a:tailEnd/>
          </a:ln>
        </p:spPr>
        <p:txBody>
          <a:bodyPr wrap="square" lIns="79220" tIns="39610" rIns="79220" bIns="39610">
            <a:spAutoFit/>
          </a:bodyPr>
          <a:lstStyle/>
          <a:p>
            <a:r>
              <a:rPr lang="en-US" sz="32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Feasibility study on the construction of an </a:t>
            </a:r>
            <a:r>
              <a:rPr lang="en-US" sz="3200" b="1" i="1" dirty="0">
                <a:solidFill>
                  <a:srgbClr val="0070C0"/>
                </a:solidFill>
                <a:latin typeface="Calibri" panose="020F0502020204030204" pitchFamily="34" charset="0"/>
                <a:ea typeface="Calibri" panose="020F0502020204030204" pitchFamily="34" charset="0"/>
                <a:cs typeface="Times New Roman" panose="02020603050405020304" pitchFamily="18" charset="0"/>
              </a:rPr>
              <a:t>ex situ</a:t>
            </a:r>
            <a:r>
              <a:rPr lang="en-US" sz="32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facility for Danube sturgeon species in the Upper </a:t>
            </a:r>
            <a:r>
              <a:rPr lang="en-US" sz="36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Danube River </a:t>
            </a:r>
            <a:r>
              <a:rPr lang="en-US" sz="32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Basin</a:t>
            </a:r>
          </a:p>
          <a:p>
            <a:pPr defTabSz="792631" eaLnBrk="0" fontAlgn="base" hangingPunct="0">
              <a:lnSpc>
                <a:spcPct val="120000"/>
              </a:lnSpc>
              <a:spcBef>
                <a:spcPct val="0"/>
              </a:spcBef>
              <a:spcAft>
                <a:spcPct val="0"/>
              </a:spcAft>
            </a:pPr>
            <a:endParaRPr lang="en-GB" sz="2800" b="1" dirty="0">
              <a:solidFill>
                <a:srgbClr val="000000"/>
              </a:solidFill>
              <a:latin typeface="Arial" charset="0"/>
              <a:cs typeface="Arial" charset="0"/>
            </a:endParaRPr>
          </a:p>
        </p:txBody>
      </p:sp>
      <p:pic>
        <p:nvPicPr>
          <p:cNvPr id="10" name="Grafik 9" descr="C:\Users\h0540055\Dropbox\LIFESterlet Intern\LIFE Projekt\Logos\ICPDR\icpdr-logo_cmyk_.6.2016aktuell.jpg"/>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6991" y="5696171"/>
            <a:ext cx="1407795" cy="569119"/>
          </a:xfrm>
          <a:prstGeom prst="rect">
            <a:avLst/>
          </a:prstGeom>
          <a:noFill/>
          <a:ln>
            <a:noFill/>
          </a:ln>
        </p:spPr>
      </p:pic>
      <p:pic>
        <p:nvPicPr>
          <p:cNvPr id="11" name="Grafik 10" descr="C:\Users\h0540055\AppData\Local\Microsoft\Windows\INetCache\Content.MSO\733B233D.tmp"/>
          <p:cNvPicPr/>
          <p:nvPr/>
        </p:nvPicPr>
        <p:blipFill>
          <a:blip r:embed="rId4">
            <a:extLst>
              <a:ext uri="{28A0092B-C50C-407E-A947-70E740481C1C}">
                <a14:useLocalDpi xmlns:a14="http://schemas.microsoft.com/office/drawing/2010/main"/>
              </a:ext>
            </a:extLst>
          </a:blip>
          <a:srcRect/>
          <a:stretch>
            <a:fillRect/>
          </a:stretch>
        </p:blipFill>
        <p:spPr bwMode="auto">
          <a:xfrm>
            <a:off x="3080740" y="5696171"/>
            <a:ext cx="2781300" cy="605314"/>
          </a:xfrm>
          <a:prstGeom prst="rect">
            <a:avLst/>
          </a:prstGeom>
          <a:noFill/>
          <a:ln>
            <a:noFill/>
          </a:ln>
        </p:spPr>
      </p:pic>
      <p:pic>
        <p:nvPicPr>
          <p:cNvPr id="12" name="Grafik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580389" y="2402928"/>
            <a:ext cx="3246444" cy="1895344"/>
          </a:xfrm>
          <a:prstGeom prst="rect">
            <a:avLst/>
          </a:prstGeom>
        </p:spPr>
      </p:pic>
      <p:grpSp>
        <p:nvGrpSpPr>
          <p:cNvPr id="13" name="Group 58"/>
          <p:cNvGrpSpPr>
            <a:grpSpLocks/>
          </p:cNvGrpSpPr>
          <p:nvPr/>
        </p:nvGrpSpPr>
        <p:grpSpPr bwMode="auto">
          <a:xfrm>
            <a:off x="10256055" y="233086"/>
            <a:ext cx="1570778" cy="853072"/>
            <a:chOff x="4697" y="0"/>
            <a:chExt cx="1200" cy="635"/>
          </a:xfrm>
        </p:grpSpPr>
        <p:pic>
          <p:nvPicPr>
            <p:cNvPr id="14" name="Picture 51" descr="Dep_Wasser Atmosphaere_A4"/>
            <p:cNvPicPr>
              <a:picLocks noChangeAspect="1" noChangeArrowheads="1"/>
            </p:cNvPicPr>
            <p:nvPr userDrawn="1"/>
          </p:nvPicPr>
          <p:blipFill>
            <a:blip r:embed="rId6" cstate="screen">
              <a:extLst>
                <a:ext uri="{28A0092B-C50C-407E-A947-70E740481C1C}">
                  <a14:useLocalDpi xmlns:a14="http://schemas.microsoft.com/office/drawing/2010/main"/>
                </a:ext>
              </a:extLst>
            </a:blip>
            <a:srcRect l="66368" t="22844"/>
            <a:stretch>
              <a:fillRect/>
            </a:stretch>
          </p:blipFill>
          <p:spPr bwMode="auto">
            <a:xfrm>
              <a:off x="4697" y="0"/>
              <a:ext cx="1162" cy="635"/>
            </a:xfrm>
            <a:prstGeom prst="rect">
              <a:avLst/>
            </a:prstGeom>
            <a:noFill/>
            <a:ln w="9525">
              <a:noFill/>
              <a:miter lim="800000"/>
              <a:headEnd/>
              <a:tailEnd/>
            </a:ln>
          </p:spPr>
        </p:pic>
        <p:pic>
          <p:nvPicPr>
            <p:cNvPr id="15" name="Picture 52" descr="logo_ihg_1"/>
            <p:cNvPicPr>
              <a:picLocks noChangeAspect="1" noChangeArrowheads="1"/>
            </p:cNvPicPr>
            <p:nvPr userDrawn="1"/>
          </p:nvPicPr>
          <p:blipFill>
            <a:blip r:embed="rId7" cstate="print"/>
            <a:srcRect/>
            <a:stretch>
              <a:fillRect/>
            </a:stretch>
          </p:blipFill>
          <p:spPr bwMode="auto">
            <a:xfrm>
              <a:off x="5497" y="51"/>
              <a:ext cx="400" cy="371"/>
            </a:xfrm>
            <a:prstGeom prst="rect">
              <a:avLst/>
            </a:prstGeom>
            <a:noFill/>
            <a:ln w="9525">
              <a:noFill/>
              <a:miter lim="800000"/>
              <a:headEnd/>
              <a:tailEnd/>
            </a:ln>
          </p:spPr>
        </p:pic>
      </p:grpSp>
    </p:spTree>
    <p:extLst>
      <p:ext uri="{BB962C8B-B14F-4D97-AF65-F5344CB8AC3E}">
        <p14:creationId xmlns:p14="http://schemas.microsoft.com/office/powerpoint/2010/main" val="1778722369"/>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a:hlinkClick r:id="rId3"/>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701842" y="132735"/>
            <a:ext cx="6046839" cy="6592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4698463"/>
      </p:ext>
    </p:extLst>
  </p:cSld>
  <p:clrMapOvr>
    <a:masterClrMapping/>
  </p:clrMapOvr>
  <mc:AlternateContent xmlns:mc="http://schemas.openxmlformats.org/markup-compatibility/2006">
    <mc:Choice xmlns:p14="http://schemas.microsoft.com/office/powerpoint/2010/main" Requires="p14">
      <p:transition spd="slow" p14:dur="20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30640" y="274639"/>
            <a:ext cx="9451759" cy="1143000"/>
          </a:xfrm>
        </p:spPr>
        <p:txBody>
          <a:bodyPr/>
          <a:lstStyle/>
          <a:p>
            <a:r>
              <a:rPr lang="fr-FR" b="1" dirty="0" smtClean="0"/>
              <a:t>French National Action Plan</a:t>
            </a:r>
            <a:endParaRPr lang="fr-FR" b="1" dirty="0"/>
          </a:p>
        </p:txBody>
      </p:sp>
      <p:pic>
        <p:nvPicPr>
          <p:cNvPr id="4" name="Imag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226" y="30918"/>
            <a:ext cx="1869595" cy="1521815"/>
          </a:xfrm>
          <a:prstGeom prst="rect">
            <a:avLst/>
          </a:prstGeom>
        </p:spPr>
      </p:pic>
      <p:pic>
        <p:nvPicPr>
          <p:cNvPr id="5" name="Image 4"/>
          <p:cNvPicPr/>
          <p:nvPr/>
        </p:nvPicPr>
        <p:blipFill>
          <a:blip r:embed="rId3">
            <a:extLst>
              <a:ext uri="{28A0092B-C50C-407E-A947-70E740481C1C}">
                <a14:useLocalDpi xmlns:a14="http://schemas.microsoft.com/office/drawing/2010/main"/>
              </a:ext>
            </a:extLst>
          </a:blip>
          <a:srcRect/>
          <a:stretch>
            <a:fillRect/>
          </a:stretch>
        </p:blipFill>
        <p:spPr bwMode="auto">
          <a:xfrm>
            <a:off x="5711958" y="2132857"/>
            <a:ext cx="6240693" cy="3056869"/>
          </a:xfrm>
          <a:prstGeom prst="rect">
            <a:avLst/>
          </a:prstGeom>
          <a:noFill/>
          <a:ln>
            <a:noFill/>
          </a:ln>
          <a:extLst/>
        </p:spPr>
      </p:pic>
      <p:sp>
        <p:nvSpPr>
          <p:cNvPr id="6" name="ZoneTexte 5"/>
          <p:cNvSpPr txBox="1"/>
          <p:nvPr/>
        </p:nvSpPr>
        <p:spPr>
          <a:xfrm>
            <a:off x="9937911" y="4880194"/>
            <a:ext cx="1429046" cy="276999"/>
          </a:xfrm>
          <a:prstGeom prst="rect">
            <a:avLst/>
          </a:prstGeom>
          <a:noFill/>
        </p:spPr>
        <p:txBody>
          <a:bodyPr wrap="none" rtlCol="0">
            <a:spAutoFit/>
          </a:bodyPr>
          <a:lstStyle/>
          <a:p>
            <a:r>
              <a:rPr lang="fr-FR" sz="1200" dirty="0" smtClean="0">
                <a:solidFill>
                  <a:schemeClr val="bg1"/>
                </a:solidFill>
              </a:rPr>
              <a:t>© S. Roques (Irstea)</a:t>
            </a:r>
            <a:endParaRPr lang="fr-FR" sz="1200" dirty="0">
              <a:solidFill>
                <a:schemeClr val="bg1"/>
              </a:solidFill>
            </a:endParaRPr>
          </a:p>
        </p:txBody>
      </p:sp>
      <p:pic>
        <p:nvPicPr>
          <p:cNvPr id="7"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35361" y="2025628"/>
            <a:ext cx="2784309" cy="3131565"/>
          </a:xfrm>
          <a:prstGeom prst="rect">
            <a:avLst/>
          </a:prstGeom>
          <a:noFill/>
          <a:ln w="9525">
            <a:noFill/>
            <a:miter lim="800000"/>
            <a:headEnd/>
            <a:tailEnd/>
          </a:ln>
          <a:effectLst/>
        </p:spPr>
      </p:pic>
      <p:sp>
        <p:nvSpPr>
          <p:cNvPr id="8" name="Rectangle 7"/>
          <p:cNvSpPr/>
          <p:nvPr/>
        </p:nvSpPr>
        <p:spPr>
          <a:xfrm>
            <a:off x="466285" y="5373216"/>
            <a:ext cx="5533705" cy="923330"/>
          </a:xfrm>
          <a:prstGeom prst="rect">
            <a:avLst/>
          </a:prstGeom>
        </p:spPr>
        <p:txBody>
          <a:bodyPr wrap="square">
            <a:spAutoFit/>
          </a:bodyPr>
          <a:lstStyle/>
          <a:p>
            <a:r>
              <a:rPr lang="en-US" sz="3600" dirty="0" smtClean="0">
                <a:solidFill>
                  <a:srgbClr val="00B050"/>
                </a:solidFill>
              </a:rPr>
              <a:t>European action plan </a:t>
            </a:r>
            <a:r>
              <a:rPr lang="en-US" dirty="0" smtClean="0">
                <a:solidFill>
                  <a:srgbClr val="00B050"/>
                </a:solidFill>
              </a:rPr>
              <a:t>(Rosenthal et al., 2007)</a:t>
            </a:r>
          </a:p>
        </p:txBody>
      </p:sp>
    </p:spTree>
    <p:extLst>
      <p:ext uri="{BB962C8B-B14F-4D97-AF65-F5344CB8AC3E}">
        <p14:creationId xmlns:p14="http://schemas.microsoft.com/office/powerpoint/2010/main" val="852688787"/>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014675" y="274670"/>
            <a:ext cx="10081120" cy="8501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600" b="1" dirty="0" smtClean="0">
                <a:solidFill>
                  <a:schemeClr val="tx2"/>
                </a:solidFill>
              </a:rPr>
              <a:t>The first phase of the French </a:t>
            </a:r>
            <a:r>
              <a:rPr lang="fr-FR" sz="3600" b="1" dirty="0" smtClean="0">
                <a:solidFill>
                  <a:schemeClr val="tx2"/>
                </a:solidFill>
              </a:rPr>
              <a:t>Action </a:t>
            </a:r>
            <a:r>
              <a:rPr lang="fr-FR" sz="3600" b="1" dirty="0">
                <a:solidFill>
                  <a:schemeClr val="tx2"/>
                </a:solidFill>
              </a:rPr>
              <a:t>P</a:t>
            </a:r>
            <a:r>
              <a:rPr lang="fr-FR" sz="3600" b="1" dirty="0" smtClean="0">
                <a:solidFill>
                  <a:schemeClr val="tx2"/>
                </a:solidFill>
              </a:rPr>
              <a:t>lan </a:t>
            </a:r>
            <a:endParaRPr lang="fr-FR" sz="3600" b="1" dirty="0" smtClean="0">
              <a:solidFill>
                <a:schemeClr val="tx2"/>
              </a:solidFill>
            </a:endParaRPr>
          </a:p>
          <a:p>
            <a:r>
              <a:rPr lang="fr-FR" sz="2800" b="1" dirty="0" smtClean="0">
                <a:solidFill>
                  <a:schemeClr val="tx2"/>
                </a:solidFill>
              </a:rPr>
              <a:t>(2011-2015)</a:t>
            </a:r>
            <a:endParaRPr lang="fr-FR" sz="2800" b="1" dirty="0">
              <a:solidFill>
                <a:schemeClr val="tx2"/>
              </a:solidFill>
            </a:endParaRPr>
          </a:p>
        </p:txBody>
      </p:sp>
      <p:sp>
        <p:nvSpPr>
          <p:cNvPr id="5" name="Espace réservé du contenu 2"/>
          <p:cNvSpPr txBox="1">
            <a:spLocks/>
          </p:cNvSpPr>
          <p:nvPr/>
        </p:nvSpPr>
        <p:spPr>
          <a:xfrm>
            <a:off x="609600" y="1340769"/>
            <a:ext cx="10972800" cy="3600400"/>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t>French implementation of the European Action </a:t>
            </a:r>
            <a:r>
              <a:rPr lang="en-US" dirty="0"/>
              <a:t>P</a:t>
            </a:r>
            <a:r>
              <a:rPr lang="en-US" dirty="0" smtClean="0"/>
              <a:t>lan</a:t>
            </a:r>
          </a:p>
          <a:p>
            <a:r>
              <a:rPr lang="en-US" dirty="0" smtClean="0"/>
              <a:t>Governance, committees</a:t>
            </a:r>
          </a:p>
          <a:p>
            <a:r>
              <a:rPr lang="en-US" dirty="0" smtClean="0"/>
              <a:t>Synthesis of knowledge </a:t>
            </a:r>
          </a:p>
          <a:p>
            <a:r>
              <a:rPr lang="en-US" dirty="0" smtClean="0"/>
              <a:t>Identification of main threats</a:t>
            </a:r>
          </a:p>
          <a:p>
            <a:r>
              <a:rPr lang="en-US" dirty="0" smtClean="0"/>
              <a:t>Long-term </a:t>
            </a:r>
            <a:r>
              <a:rPr lang="en-US" dirty="0" smtClean="0"/>
              <a:t>strategy</a:t>
            </a:r>
          </a:p>
          <a:p>
            <a:pPr lvl="1"/>
            <a:r>
              <a:rPr lang="en-US" dirty="0" smtClean="0"/>
              <a:t>Axis 1 In situ conservation of the population</a:t>
            </a:r>
          </a:p>
          <a:p>
            <a:pPr lvl="1"/>
            <a:r>
              <a:rPr lang="en-US" dirty="0" smtClean="0"/>
              <a:t>Axis 2 Protection of habitats and connectivity</a:t>
            </a:r>
          </a:p>
          <a:p>
            <a:pPr lvl="1"/>
            <a:r>
              <a:rPr lang="en-US" dirty="0" smtClean="0"/>
              <a:t>Axis 3 Ex situ conservation</a:t>
            </a:r>
          </a:p>
          <a:p>
            <a:pPr lvl="1"/>
            <a:r>
              <a:rPr lang="en-US" dirty="0" smtClean="0"/>
              <a:t>Axis 4 Research to support the conservation through international cooperation </a:t>
            </a:r>
            <a:endParaRPr lang="en-US" dirty="0"/>
          </a:p>
        </p:txBody>
      </p:sp>
      <p:graphicFrame>
        <p:nvGraphicFramePr>
          <p:cNvPr id="6" name="Object 2"/>
          <p:cNvGraphicFramePr>
            <a:graphicFrameLocks noChangeAspect="1"/>
          </p:cNvGraphicFramePr>
          <p:nvPr>
            <p:extLst>
              <p:ext uri="{D42A27DB-BD31-4B8C-83A1-F6EECF244321}">
                <p14:modId xmlns:p14="http://schemas.microsoft.com/office/powerpoint/2010/main" val="895260507"/>
              </p:ext>
            </p:extLst>
          </p:nvPr>
        </p:nvGraphicFramePr>
        <p:xfrm>
          <a:off x="5719198" y="5157192"/>
          <a:ext cx="1344149" cy="457300"/>
        </p:xfrm>
        <a:graphic>
          <a:graphicData uri="http://schemas.openxmlformats.org/presentationml/2006/ole">
            <mc:AlternateContent xmlns:mc="http://schemas.openxmlformats.org/markup-compatibility/2006">
              <mc:Choice xmlns:v="urn:schemas-microsoft-com:vml" Requires="v">
                <p:oleObj spid="_x0000_s1038" name="Acrobat Document" r:id="rId3" imgW="4196160" imgH="1896120" progId="AcroExch.Document.7">
                  <p:embed/>
                </p:oleObj>
              </mc:Choice>
              <mc:Fallback>
                <p:oleObj name="Acrobat Document" r:id="rId3" imgW="4196160" imgH="1896120" progId="AcroExch.Document.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9198" y="5157192"/>
                        <a:ext cx="1344149" cy="4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 name="Image 6" descr="adera.jpg"/>
          <p:cNvPicPr>
            <a:picLocks noChangeAspect="1"/>
          </p:cNvPicPr>
          <p:nvPr/>
        </p:nvPicPr>
        <p:blipFill>
          <a:blip r:embed="rId5" cstate="print"/>
          <a:stretch>
            <a:fillRect/>
          </a:stretch>
        </p:blipFill>
        <p:spPr>
          <a:xfrm>
            <a:off x="7159357" y="5949280"/>
            <a:ext cx="864096" cy="363094"/>
          </a:xfrm>
          <a:prstGeom prst="rect">
            <a:avLst/>
          </a:prstGeom>
        </p:spPr>
      </p:pic>
      <p:pic>
        <p:nvPicPr>
          <p:cNvPr id="8" name="Image 7" descr="AEAGcouleur.jpg"/>
          <p:cNvPicPr>
            <a:picLocks noChangeAspect="1"/>
          </p:cNvPicPr>
          <p:nvPr/>
        </p:nvPicPr>
        <p:blipFill>
          <a:blip r:embed="rId6" cstate="print"/>
          <a:stretch>
            <a:fillRect/>
          </a:stretch>
        </p:blipFill>
        <p:spPr>
          <a:xfrm>
            <a:off x="4471059" y="5085185"/>
            <a:ext cx="753875" cy="567245"/>
          </a:xfrm>
          <a:prstGeom prst="rect">
            <a:avLst/>
          </a:prstGeom>
        </p:spPr>
      </p:pic>
      <p:pic>
        <p:nvPicPr>
          <p:cNvPr id="9" name="Image 8" descr="EUROPE.bmp"/>
          <p:cNvPicPr>
            <a:picLocks noChangeAspect="1"/>
          </p:cNvPicPr>
          <p:nvPr/>
        </p:nvPicPr>
        <p:blipFill>
          <a:blip r:embed="rId7" cstate="print"/>
          <a:stretch>
            <a:fillRect/>
          </a:stretch>
        </p:blipFill>
        <p:spPr>
          <a:xfrm>
            <a:off x="2838877" y="5013177"/>
            <a:ext cx="1152128" cy="670539"/>
          </a:xfrm>
          <a:prstGeom prst="rect">
            <a:avLst/>
          </a:prstGeom>
        </p:spPr>
      </p:pic>
      <p:pic>
        <p:nvPicPr>
          <p:cNvPr id="10" name="Image 9" descr="log onema.jpg"/>
          <p:cNvPicPr>
            <a:picLocks noChangeAspect="1"/>
          </p:cNvPicPr>
          <p:nvPr/>
        </p:nvPicPr>
        <p:blipFill>
          <a:blip r:embed="rId8" cstate="print"/>
          <a:stretch>
            <a:fillRect/>
          </a:stretch>
        </p:blipFill>
        <p:spPr>
          <a:xfrm>
            <a:off x="7543401" y="5157192"/>
            <a:ext cx="1264468" cy="397696"/>
          </a:xfrm>
          <a:prstGeom prst="rect">
            <a:avLst/>
          </a:prstGeom>
        </p:spPr>
      </p:pic>
      <p:pic>
        <p:nvPicPr>
          <p:cNvPr id="11" name="Image 10" descr="epidor.png"/>
          <p:cNvPicPr>
            <a:picLocks noChangeAspect="1"/>
          </p:cNvPicPr>
          <p:nvPr/>
        </p:nvPicPr>
        <p:blipFill>
          <a:blip r:embed="rId9" cstate="print"/>
          <a:stretch>
            <a:fillRect/>
          </a:stretch>
        </p:blipFill>
        <p:spPr>
          <a:xfrm>
            <a:off x="5239144" y="6021289"/>
            <a:ext cx="1632181" cy="354721"/>
          </a:xfrm>
          <a:prstGeom prst="rect">
            <a:avLst/>
          </a:prstGeom>
        </p:spPr>
      </p:pic>
      <p:pic>
        <p:nvPicPr>
          <p:cNvPr id="12" name="Image 11" descr="logo-eptb-garonne.gif"/>
          <p:cNvPicPr>
            <a:picLocks noChangeAspect="1"/>
          </p:cNvPicPr>
          <p:nvPr/>
        </p:nvPicPr>
        <p:blipFill>
          <a:blip r:embed="rId10" cstate="print"/>
          <a:stretch>
            <a:fillRect/>
          </a:stretch>
        </p:blipFill>
        <p:spPr>
          <a:xfrm>
            <a:off x="3222920" y="5949281"/>
            <a:ext cx="1728192" cy="396045"/>
          </a:xfrm>
          <a:prstGeom prst="rect">
            <a:avLst/>
          </a:prstGeom>
        </p:spPr>
      </p:pic>
      <p:pic>
        <p:nvPicPr>
          <p:cNvPr id="13" name="Picture 4"/>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8407497" y="5949280"/>
            <a:ext cx="662300" cy="493836"/>
          </a:xfrm>
          <a:prstGeom prst="rect">
            <a:avLst/>
          </a:prstGeom>
          <a:noFill/>
          <a:ln w="9525">
            <a:noFill/>
            <a:miter lim="800000"/>
            <a:headEnd/>
            <a:tailEnd/>
          </a:ln>
        </p:spPr>
      </p:pic>
      <p:pic>
        <p:nvPicPr>
          <p:cNvPr id="14" name="Picture 7"/>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9264352" y="5153098"/>
            <a:ext cx="760845" cy="537067"/>
          </a:xfrm>
          <a:prstGeom prst="rect">
            <a:avLst/>
          </a:prstGeom>
          <a:noFill/>
          <a:ln w="9525">
            <a:noFill/>
            <a:miter lim="800000"/>
            <a:headEnd/>
            <a:tailEnd/>
          </a:ln>
        </p:spPr>
      </p:pic>
      <p:pic>
        <p:nvPicPr>
          <p:cNvPr id="15" name="Picture 8"/>
          <p:cNvPicPr>
            <a:picLocks noChangeAspect="1" noChangeArrowheads="1"/>
          </p:cNvPicPr>
          <p:nvPr/>
        </p:nvPicPr>
        <p:blipFill>
          <a:blip r:embed="rId13" cstate="print"/>
          <a:srcRect/>
          <a:stretch>
            <a:fillRect/>
          </a:stretch>
        </p:blipFill>
        <p:spPr bwMode="auto">
          <a:xfrm>
            <a:off x="9693446" y="1772816"/>
            <a:ext cx="2177143" cy="2160240"/>
          </a:xfrm>
          <a:prstGeom prst="rect">
            <a:avLst/>
          </a:prstGeom>
          <a:noFill/>
          <a:ln w="9525">
            <a:noFill/>
            <a:miter lim="800000"/>
            <a:headEnd/>
            <a:tailEnd/>
          </a:ln>
        </p:spPr>
      </p:pic>
      <p:pic>
        <p:nvPicPr>
          <p:cNvPr id="16" name="Image 15" descr="Logo_SMIDDEST.jpg"/>
          <p:cNvPicPr>
            <a:picLocks noChangeAspect="1"/>
          </p:cNvPicPr>
          <p:nvPr/>
        </p:nvPicPr>
        <p:blipFill>
          <a:blip r:embed="rId14" cstate="print"/>
          <a:stretch>
            <a:fillRect/>
          </a:stretch>
        </p:blipFill>
        <p:spPr>
          <a:xfrm>
            <a:off x="2454835" y="5949280"/>
            <a:ext cx="605965" cy="476672"/>
          </a:xfrm>
          <a:prstGeom prst="rect">
            <a:avLst/>
          </a:prstGeom>
        </p:spPr>
      </p:pic>
      <p:pic>
        <p:nvPicPr>
          <p:cNvPr id="17" name="Picture 15" descr="http://www.migado.fr/wp-content/themes/mig1.4/images/logo-shadow.png"/>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9264353" y="5898231"/>
            <a:ext cx="1403551" cy="600835"/>
          </a:xfrm>
          <a:prstGeom prst="rect">
            <a:avLst/>
          </a:prstGeom>
          <a:solidFill>
            <a:schemeClr val="accent1">
              <a:alpha val="43000"/>
            </a:schemeClr>
          </a:solidFill>
        </p:spPr>
      </p:pic>
    </p:spTree>
    <p:extLst>
      <p:ext uri="{BB962C8B-B14F-4D97-AF65-F5344CB8AC3E}">
        <p14:creationId xmlns:p14="http://schemas.microsoft.com/office/powerpoint/2010/main" val="3740954865"/>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143339" y="274638"/>
            <a:ext cx="10081120" cy="850106"/>
          </a:xfrm>
        </p:spPr>
        <p:txBody>
          <a:bodyPr/>
          <a:lstStyle/>
          <a:p>
            <a:r>
              <a:rPr lang="fr-FR" sz="4000" b="1" i="1" dirty="0" smtClean="0">
                <a:solidFill>
                  <a:schemeClr val="tx2"/>
                </a:solidFill>
                <a:latin typeface="+mn-lt"/>
              </a:rPr>
              <a:t>Ex situ </a:t>
            </a:r>
            <a:r>
              <a:rPr lang="fr-FR" sz="4000" b="1" dirty="0" smtClean="0">
                <a:solidFill>
                  <a:schemeClr val="tx2"/>
                </a:solidFill>
                <a:latin typeface="+mn-lt"/>
              </a:rPr>
              <a:t>stock </a:t>
            </a:r>
            <a:r>
              <a:rPr lang="fr-FR" sz="4000" b="1" dirty="0" err="1" smtClean="0">
                <a:solidFill>
                  <a:schemeClr val="tx2"/>
                </a:solidFill>
                <a:latin typeface="+mn-lt"/>
              </a:rPr>
              <a:t>development</a:t>
            </a:r>
            <a:endParaRPr lang="fr-FR" sz="4000" dirty="0">
              <a:solidFill>
                <a:schemeClr val="tx2"/>
              </a:solidFill>
              <a:latin typeface="+mn-lt"/>
            </a:endParaRPr>
          </a:p>
        </p:txBody>
      </p:sp>
      <p:pic>
        <p:nvPicPr>
          <p:cNvPr id="5" name="Picture 2" descr="Bat Sturio 2"/>
          <p:cNvPicPr>
            <a:picLocks noChangeAspect="1" noChangeArrowheads="1"/>
          </p:cNvPicPr>
          <p:nvPr/>
        </p:nvPicPr>
        <p:blipFill>
          <a:blip r:embed="rId2" cstate="print">
            <a:extLst>
              <a:ext uri="{28A0092B-C50C-407E-A947-70E740481C1C}">
                <a14:useLocalDpi xmlns:a14="http://schemas.microsoft.com/office/drawing/2010/main"/>
              </a:ext>
            </a:extLst>
          </a:blip>
          <a:srcRect r="-531"/>
          <a:stretch>
            <a:fillRect/>
          </a:stretch>
        </p:blipFill>
        <p:spPr bwMode="auto">
          <a:xfrm>
            <a:off x="623393" y="1340769"/>
            <a:ext cx="5307495" cy="24270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6960096" y="1830467"/>
            <a:ext cx="2133333" cy="14476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P1040536"/>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323006" y="3645025"/>
            <a:ext cx="4605873" cy="25922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C:\Users\eric.rochard\AppData\Local\Copernic\DesktopSearch\Temp\_S5A3012.jpg"/>
          <p:cNvPicPr/>
          <p:nvPr/>
        </p:nvPicPr>
        <p:blipFill>
          <a:blip r:embed="rId5">
            <a:extLst>
              <a:ext uri="{28A0092B-C50C-407E-A947-70E740481C1C}">
                <a14:useLocalDpi xmlns:a14="http://schemas.microsoft.com/office/drawing/2010/main"/>
              </a:ext>
            </a:extLst>
          </a:blip>
          <a:srcRect/>
          <a:stretch>
            <a:fillRect/>
          </a:stretch>
        </p:blipFill>
        <p:spPr bwMode="auto">
          <a:xfrm>
            <a:off x="1103446" y="3873952"/>
            <a:ext cx="4784513" cy="2392680"/>
          </a:xfrm>
          <a:prstGeom prst="rect">
            <a:avLst/>
          </a:prstGeom>
          <a:ln>
            <a:noFill/>
          </a:ln>
          <a:effectLst>
            <a:softEdge rad="112500"/>
          </a:effectLst>
          <a:extLst/>
        </p:spPr>
      </p:pic>
      <p:pic>
        <p:nvPicPr>
          <p:cNvPr id="9" name="Picture 15" descr="http://www.migado.fr/wp-content/themes/mig1.4/images/logo-shadow.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648395" y="2518860"/>
            <a:ext cx="2018528" cy="864096"/>
          </a:xfrm>
          <a:prstGeom prst="rect">
            <a:avLst/>
          </a:prstGeom>
          <a:solidFill>
            <a:schemeClr val="accent1">
              <a:alpha val="43000"/>
            </a:schemeClr>
          </a:solidFill>
        </p:spPr>
      </p:pic>
      <p:sp>
        <p:nvSpPr>
          <p:cNvPr id="10" name="Text Box 13"/>
          <p:cNvSpPr txBox="1">
            <a:spLocks noChangeArrowheads="1"/>
          </p:cNvSpPr>
          <p:nvPr/>
        </p:nvSpPr>
        <p:spPr bwMode="auto">
          <a:xfrm>
            <a:off x="810320" y="3429000"/>
            <a:ext cx="1925307" cy="215444"/>
          </a:xfrm>
          <a:prstGeom prst="rect">
            <a:avLst/>
          </a:prstGeom>
          <a:noFill/>
          <a:ln w="9525">
            <a:noFill/>
            <a:miter lim="800000"/>
            <a:headEnd/>
            <a:tailEnd/>
          </a:ln>
          <a:effectLst/>
        </p:spPr>
        <p:txBody>
          <a:bodyPr wrap="square">
            <a:spAutoFit/>
          </a:bodyPr>
          <a:lstStyle/>
          <a:p>
            <a:pPr>
              <a:spcBef>
                <a:spcPct val="50000"/>
              </a:spcBef>
            </a:pPr>
            <a:r>
              <a:rPr lang="fr-FR" sz="800" dirty="0">
                <a:solidFill>
                  <a:schemeClr val="bg1"/>
                </a:solidFill>
                <a:cs typeface="Arial" pitchFamily="34" charset="0"/>
              </a:rPr>
              <a:t>© </a:t>
            </a:r>
            <a:r>
              <a:rPr lang="fr-FR" sz="800" dirty="0" smtClean="0">
                <a:solidFill>
                  <a:schemeClr val="bg1"/>
                </a:solidFill>
                <a:cs typeface="Arial" pitchFamily="34" charset="0"/>
              </a:rPr>
              <a:t>C. Roqueplo (Irstea)</a:t>
            </a:r>
            <a:endParaRPr lang="fr-FR" sz="800" dirty="0">
              <a:solidFill>
                <a:schemeClr val="bg1"/>
              </a:solidFill>
              <a:cs typeface="Arial" pitchFamily="34" charset="0"/>
            </a:endParaRPr>
          </a:p>
        </p:txBody>
      </p:sp>
      <p:sp>
        <p:nvSpPr>
          <p:cNvPr id="11" name="Text Box 13"/>
          <p:cNvSpPr txBox="1">
            <a:spLocks noChangeArrowheads="1"/>
          </p:cNvSpPr>
          <p:nvPr/>
        </p:nvSpPr>
        <p:spPr bwMode="auto">
          <a:xfrm>
            <a:off x="6384032" y="5949860"/>
            <a:ext cx="1925307" cy="215444"/>
          </a:xfrm>
          <a:prstGeom prst="rect">
            <a:avLst/>
          </a:prstGeom>
          <a:noFill/>
          <a:ln w="9525">
            <a:noFill/>
            <a:miter lim="800000"/>
            <a:headEnd/>
            <a:tailEnd/>
          </a:ln>
          <a:effectLst/>
        </p:spPr>
        <p:txBody>
          <a:bodyPr wrap="square">
            <a:spAutoFit/>
          </a:bodyPr>
          <a:lstStyle/>
          <a:p>
            <a:pPr>
              <a:spcBef>
                <a:spcPct val="50000"/>
              </a:spcBef>
            </a:pPr>
            <a:r>
              <a:rPr lang="fr-FR" sz="800" dirty="0">
                <a:solidFill>
                  <a:schemeClr val="bg1"/>
                </a:solidFill>
                <a:cs typeface="Arial" pitchFamily="34" charset="0"/>
              </a:rPr>
              <a:t>© </a:t>
            </a:r>
            <a:r>
              <a:rPr lang="fr-FR" sz="800" dirty="0" smtClean="0">
                <a:solidFill>
                  <a:schemeClr val="bg1"/>
                </a:solidFill>
                <a:cs typeface="Arial" pitchFamily="34" charset="0"/>
              </a:rPr>
              <a:t>C. Roqueplo (Irstea)</a:t>
            </a:r>
            <a:endParaRPr lang="fr-FR" sz="800" dirty="0">
              <a:solidFill>
                <a:schemeClr val="bg1"/>
              </a:solidFill>
              <a:cs typeface="Arial" pitchFamily="34" charset="0"/>
            </a:endParaRPr>
          </a:p>
        </p:txBody>
      </p:sp>
      <p:sp>
        <p:nvSpPr>
          <p:cNvPr id="12" name="Text Box 13"/>
          <p:cNvSpPr txBox="1">
            <a:spLocks noChangeArrowheads="1"/>
          </p:cNvSpPr>
          <p:nvPr/>
        </p:nvSpPr>
        <p:spPr bwMode="auto">
          <a:xfrm>
            <a:off x="4170693" y="5949280"/>
            <a:ext cx="1925307" cy="215444"/>
          </a:xfrm>
          <a:prstGeom prst="rect">
            <a:avLst/>
          </a:prstGeom>
          <a:noFill/>
          <a:ln w="9525">
            <a:noFill/>
            <a:miter lim="800000"/>
            <a:headEnd/>
            <a:tailEnd/>
          </a:ln>
          <a:effectLst/>
        </p:spPr>
        <p:txBody>
          <a:bodyPr wrap="square">
            <a:spAutoFit/>
          </a:bodyPr>
          <a:lstStyle/>
          <a:p>
            <a:pPr>
              <a:spcBef>
                <a:spcPct val="50000"/>
              </a:spcBef>
            </a:pPr>
            <a:r>
              <a:rPr lang="fr-FR" sz="800" dirty="0">
                <a:solidFill>
                  <a:schemeClr val="bg1"/>
                </a:solidFill>
                <a:cs typeface="Arial" pitchFamily="34" charset="0"/>
              </a:rPr>
              <a:t>© </a:t>
            </a:r>
            <a:r>
              <a:rPr lang="fr-FR" sz="800" dirty="0" smtClean="0">
                <a:solidFill>
                  <a:schemeClr val="bg1"/>
                </a:solidFill>
                <a:cs typeface="Arial" pitchFamily="34" charset="0"/>
              </a:rPr>
              <a:t>C. Roqueplo (Irstea)</a:t>
            </a:r>
            <a:endParaRPr lang="fr-FR" sz="800" dirty="0">
              <a:solidFill>
                <a:schemeClr val="bg1"/>
              </a:solidFill>
              <a:cs typeface="Arial" pitchFamily="34" charset="0"/>
            </a:endParaRPr>
          </a:p>
        </p:txBody>
      </p:sp>
      <p:pic>
        <p:nvPicPr>
          <p:cNvPr id="13" name="Image 1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599782" y="188640"/>
            <a:ext cx="2059796" cy="1498234"/>
          </a:xfrm>
          <a:prstGeom prst="rect">
            <a:avLst/>
          </a:prstGeom>
        </p:spPr>
      </p:pic>
    </p:spTree>
    <p:extLst>
      <p:ext uri="{BB962C8B-B14F-4D97-AF65-F5344CB8AC3E}">
        <p14:creationId xmlns:p14="http://schemas.microsoft.com/office/powerpoint/2010/main" val="753572396"/>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719403" y="274638"/>
            <a:ext cx="8256917" cy="85010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3600" b="1" dirty="0" smtClean="0">
                <a:solidFill>
                  <a:schemeClr val="tx2"/>
                </a:solidFill>
                <a:latin typeface="+mn-lt"/>
              </a:rPr>
              <a:t>Releases</a:t>
            </a:r>
            <a:endParaRPr lang="fr-FR" sz="3200" b="1" dirty="0" smtClean="0">
              <a:solidFill>
                <a:schemeClr val="tx2"/>
              </a:solidFill>
              <a:latin typeface="+mn-lt"/>
            </a:endParaRPr>
          </a:p>
          <a:p>
            <a:pPr algn="l"/>
            <a:r>
              <a:rPr lang="fr-FR" sz="3200" b="1" dirty="0" smtClean="0">
                <a:solidFill>
                  <a:schemeClr val="tx2"/>
                </a:solidFill>
              </a:rPr>
              <a:t> </a:t>
            </a:r>
            <a:r>
              <a:rPr lang="fr-FR" sz="2800" b="1" dirty="0" smtClean="0">
                <a:solidFill>
                  <a:schemeClr val="tx2"/>
                </a:solidFill>
              </a:rPr>
              <a:t>1.6M </a:t>
            </a:r>
            <a:r>
              <a:rPr lang="fr-FR" sz="2800" b="1" dirty="0" err="1" smtClean="0">
                <a:solidFill>
                  <a:schemeClr val="tx2"/>
                </a:solidFill>
              </a:rPr>
              <a:t>juveniles</a:t>
            </a:r>
            <a:r>
              <a:rPr lang="fr-FR" sz="2800" b="1" dirty="0" smtClean="0">
                <a:solidFill>
                  <a:schemeClr val="tx2"/>
                </a:solidFill>
              </a:rPr>
              <a:t> </a:t>
            </a:r>
            <a:r>
              <a:rPr lang="fr-FR" sz="2800" b="1" dirty="0" err="1" smtClean="0">
                <a:solidFill>
                  <a:schemeClr val="tx2"/>
                </a:solidFill>
              </a:rPr>
              <a:t>between</a:t>
            </a:r>
            <a:r>
              <a:rPr lang="fr-FR" sz="2800" b="1" dirty="0" smtClean="0">
                <a:solidFill>
                  <a:schemeClr val="tx2"/>
                </a:solidFill>
              </a:rPr>
              <a:t> 1996 and 2016</a:t>
            </a:r>
            <a:endParaRPr lang="fr-FR" sz="2800" b="1" dirty="0">
              <a:solidFill>
                <a:schemeClr val="tx2"/>
              </a:solidFill>
            </a:endParaRPr>
          </a:p>
        </p:txBody>
      </p:sp>
      <p:pic>
        <p:nvPicPr>
          <p:cNvPr id="5" name="Picture 4" descr="EsturecrocPon11b"/>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28181" y="3240669"/>
            <a:ext cx="4237715" cy="23042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6" name="Groupe 5"/>
          <p:cNvGrpSpPr/>
          <p:nvPr/>
        </p:nvGrpSpPr>
        <p:grpSpPr>
          <a:xfrm>
            <a:off x="8976321" y="188640"/>
            <a:ext cx="2866740" cy="2799732"/>
            <a:chOff x="4211960" y="2016224"/>
            <a:chExt cx="1437624" cy="2026865"/>
          </a:xfrm>
        </p:grpSpPr>
        <p:sp>
          <p:nvSpPr>
            <p:cNvPr id="7" name="Text Box 24"/>
            <p:cNvSpPr txBox="1">
              <a:spLocks noChangeArrowheads="1"/>
            </p:cNvSpPr>
            <p:nvPr/>
          </p:nvSpPr>
          <p:spPr bwMode="auto">
            <a:xfrm>
              <a:off x="4249738" y="3887118"/>
              <a:ext cx="1233488" cy="155971"/>
            </a:xfrm>
            <a:prstGeom prst="rect">
              <a:avLst/>
            </a:prstGeom>
            <a:noFill/>
            <a:ln w="9525">
              <a:noFill/>
              <a:miter lim="800000"/>
              <a:headEnd/>
              <a:tailEnd/>
            </a:ln>
            <a:effectLst/>
          </p:spPr>
          <p:txBody>
            <a:bodyPr>
              <a:spAutoFit/>
            </a:bodyPr>
            <a:lstStyle/>
            <a:p>
              <a:pPr>
                <a:spcBef>
                  <a:spcPct val="50000"/>
                </a:spcBef>
              </a:pPr>
              <a:r>
                <a:rPr lang="fr-FR" sz="800" dirty="0">
                  <a:solidFill>
                    <a:schemeClr val="bg1"/>
                  </a:solidFill>
                  <a:cs typeface="Arial" pitchFamily="34" charset="0"/>
                </a:rPr>
                <a:t>© D. Mercier Cemagref</a:t>
              </a:r>
            </a:p>
          </p:txBody>
        </p:sp>
        <p:pic>
          <p:nvPicPr>
            <p:cNvPr id="8" name="Image 7" descr="P1000290.JPG"/>
            <p:cNvPicPr>
              <a:picLocks noChangeAspect="1"/>
            </p:cNvPicPr>
            <p:nvPr/>
          </p:nvPicPr>
          <p:blipFill>
            <a:blip r:embed="rId3" cstate="print"/>
            <a:stretch>
              <a:fillRect/>
            </a:stretch>
          </p:blipFill>
          <p:spPr>
            <a:xfrm>
              <a:off x="4211960" y="2016224"/>
              <a:ext cx="1437624" cy="1916832"/>
            </a:xfrm>
            <a:prstGeom prst="rect">
              <a:avLst/>
            </a:prstGeom>
            <a:ln>
              <a:noFill/>
            </a:ln>
            <a:effectLst>
              <a:softEdge rad="112500"/>
            </a:effectLst>
          </p:spPr>
        </p:pic>
      </p:grpSp>
      <p:grpSp>
        <p:nvGrpSpPr>
          <p:cNvPr id="9" name="Group 24"/>
          <p:cNvGrpSpPr>
            <a:grpSpLocks/>
          </p:cNvGrpSpPr>
          <p:nvPr/>
        </p:nvGrpSpPr>
        <p:grpSpPr bwMode="auto">
          <a:xfrm>
            <a:off x="1775520" y="1194654"/>
            <a:ext cx="4891181" cy="2378362"/>
            <a:chOff x="324" y="2419"/>
            <a:chExt cx="2296" cy="1530"/>
          </a:xfrm>
        </p:grpSpPr>
        <p:pic>
          <p:nvPicPr>
            <p:cNvPr id="10" name="Picture 19" descr="Vue-generale-2bien"/>
            <p:cNvPicPr>
              <a:picLocks noChangeAspect="1" noChangeArrowheads="1"/>
            </p:cNvPicPr>
            <p:nvPr/>
          </p:nvPicPr>
          <p:blipFill>
            <a:blip r:embed="rId4" cstate="print"/>
            <a:srcRect/>
            <a:stretch>
              <a:fillRect/>
            </a:stretch>
          </p:blipFill>
          <p:spPr bwMode="auto">
            <a:xfrm>
              <a:off x="324" y="2419"/>
              <a:ext cx="2296" cy="1530"/>
            </a:xfrm>
            <a:prstGeom prst="rect">
              <a:avLst/>
            </a:prstGeom>
            <a:ln>
              <a:noFill/>
            </a:ln>
            <a:effectLst>
              <a:softEdge rad="112500"/>
            </a:effectLst>
          </p:spPr>
        </p:pic>
        <p:sp>
          <p:nvSpPr>
            <p:cNvPr id="11" name="Text Box 22"/>
            <p:cNvSpPr txBox="1">
              <a:spLocks noChangeArrowheads="1"/>
            </p:cNvSpPr>
            <p:nvPr/>
          </p:nvSpPr>
          <p:spPr bwMode="auto">
            <a:xfrm>
              <a:off x="2037" y="3766"/>
              <a:ext cx="544" cy="139"/>
            </a:xfrm>
            <a:prstGeom prst="rect">
              <a:avLst/>
            </a:prstGeom>
            <a:noFill/>
            <a:ln w="9525">
              <a:noFill/>
              <a:miter lim="800000"/>
              <a:headEnd/>
              <a:tailEnd/>
            </a:ln>
            <a:effectLst/>
          </p:spPr>
          <p:txBody>
            <a:bodyPr>
              <a:spAutoFit/>
            </a:bodyPr>
            <a:lstStyle/>
            <a:p>
              <a:pPr>
                <a:spcBef>
                  <a:spcPct val="50000"/>
                </a:spcBef>
              </a:pPr>
              <a:r>
                <a:rPr lang="fr-FR" sz="800" dirty="0">
                  <a:solidFill>
                    <a:schemeClr val="bg1"/>
                  </a:solidFill>
                  <a:cs typeface="Arial" charset="0"/>
                </a:rPr>
                <a:t>© </a:t>
              </a:r>
              <a:r>
                <a:rPr lang="fr-FR" sz="800" dirty="0">
                  <a:solidFill>
                    <a:schemeClr val="bg1"/>
                  </a:solidFill>
                </a:rPr>
                <a:t>E. </a:t>
              </a:r>
              <a:r>
                <a:rPr lang="fr-FR" sz="800" dirty="0" err="1">
                  <a:solidFill>
                    <a:schemeClr val="bg1"/>
                  </a:solidFill>
                </a:rPr>
                <a:t>Balancia</a:t>
              </a:r>
              <a:endParaRPr lang="fr-FR" sz="800" dirty="0">
                <a:solidFill>
                  <a:schemeClr val="bg1"/>
                </a:solidFill>
              </a:endParaRPr>
            </a:p>
          </p:txBody>
        </p:sp>
      </p:grpSp>
      <p:grpSp>
        <p:nvGrpSpPr>
          <p:cNvPr id="12" name="Groupe 11"/>
          <p:cNvGrpSpPr/>
          <p:nvPr/>
        </p:nvGrpSpPr>
        <p:grpSpPr>
          <a:xfrm>
            <a:off x="2415640" y="3690410"/>
            <a:ext cx="5039883" cy="2834934"/>
            <a:chOff x="1811730" y="3486735"/>
            <a:chExt cx="3779912" cy="2834934"/>
          </a:xfrm>
        </p:grpSpPr>
        <p:pic>
          <p:nvPicPr>
            <p:cNvPr id="13" name="Image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811730" y="3486735"/>
              <a:ext cx="3779912" cy="2834934"/>
            </a:xfrm>
            <a:prstGeom prst="rect">
              <a:avLst/>
            </a:prstGeom>
            <a:ln>
              <a:noFill/>
            </a:ln>
            <a:effectLst>
              <a:softEdge rad="112500"/>
            </a:effectLst>
          </p:spPr>
        </p:pic>
        <p:sp>
          <p:nvSpPr>
            <p:cNvPr id="14" name="ZoneTexte 13"/>
            <p:cNvSpPr txBox="1"/>
            <p:nvPr/>
          </p:nvSpPr>
          <p:spPr>
            <a:xfrm>
              <a:off x="1876368" y="5991091"/>
              <a:ext cx="900727" cy="246221"/>
            </a:xfrm>
            <a:prstGeom prst="rect">
              <a:avLst/>
            </a:prstGeom>
            <a:noFill/>
          </p:spPr>
          <p:txBody>
            <a:bodyPr wrap="none" rtlCol="0">
              <a:spAutoFit/>
            </a:bodyPr>
            <a:lstStyle/>
            <a:p>
              <a:r>
                <a:rPr lang="fr-FR" sz="1000" dirty="0" smtClean="0">
                  <a:solidFill>
                    <a:schemeClr val="bg1"/>
                  </a:solidFill>
                </a:rPr>
                <a:t>© ML Acolas  Irstea</a:t>
              </a:r>
              <a:endParaRPr lang="fr-FR" sz="1000" dirty="0">
                <a:solidFill>
                  <a:schemeClr val="bg1"/>
                </a:solidFill>
              </a:endParaRPr>
            </a:p>
          </p:txBody>
        </p:sp>
      </p:grpSp>
    </p:spTree>
    <p:extLst>
      <p:ext uri="{BB962C8B-B14F-4D97-AF65-F5344CB8AC3E}">
        <p14:creationId xmlns:p14="http://schemas.microsoft.com/office/powerpoint/2010/main" val="64016295"/>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404912" y="6007894"/>
            <a:ext cx="5568619" cy="850106"/>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600" dirty="0" smtClean="0">
                <a:hlinkClick r:id="rId2"/>
              </a:rPr>
              <a:t>www.sturio.fr</a:t>
            </a:r>
            <a:endParaRPr lang="fr-FR" sz="3600" dirty="0"/>
          </a:p>
        </p:txBody>
      </p:sp>
      <p:pic>
        <p:nvPicPr>
          <p:cNvPr id="5" name="Espace réservé du contenu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1055814" y="1638301"/>
            <a:ext cx="4266813" cy="4525963"/>
          </a:xfrm>
        </p:spPr>
      </p:pic>
      <p:pic>
        <p:nvPicPr>
          <p:cNvPr id="6" name="Picture 6" descr="sturio 00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744407" y="115889"/>
            <a:ext cx="2178779" cy="22891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Affichett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672064" y="4076701"/>
            <a:ext cx="3934883" cy="20875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apture_btn"/>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973531" y="2564905"/>
            <a:ext cx="309880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German Information leaflet"/>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672064" y="134219"/>
            <a:ext cx="2070067" cy="2167101"/>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815413" y="332657"/>
            <a:ext cx="5664629" cy="1200329"/>
          </a:xfrm>
          <a:prstGeom prst="rect">
            <a:avLst/>
          </a:prstGeom>
          <a:noFill/>
        </p:spPr>
        <p:txBody>
          <a:bodyPr wrap="square" rtlCol="0">
            <a:spAutoFit/>
          </a:bodyPr>
          <a:lstStyle/>
          <a:p>
            <a:r>
              <a:rPr lang="de-DE" sz="3600" b="1" dirty="0" err="1" smtClean="0">
                <a:solidFill>
                  <a:schemeClr val="tx2"/>
                </a:solidFill>
              </a:rPr>
              <a:t>Fisheries</a:t>
            </a:r>
            <a:r>
              <a:rPr lang="de-DE" sz="3600" b="1" dirty="0" smtClean="0">
                <a:solidFill>
                  <a:schemeClr val="tx2"/>
                </a:solidFill>
              </a:rPr>
              <a:t> </a:t>
            </a:r>
            <a:r>
              <a:rPr lang="de-DE" sz="3600" b="1" dirty="0" err="1" smtClean="0">
                <a:solidFill>
                  <a:schemeClr val="tx2"/>
                </a:solidFill>
              </a:rPr>
              <a:t>oriented</a:t>
            </a:r>
            <a:r>
              <a:rPr lang="de-DE" sz="3600" b="1" dirty="0" smtClean="0">
                <a:solidFill>
                  <a:schemeClr val="tx2"/>
                </a:solidFill>
              </a:rPr>
              <a:t> </a:t>
            </a:r>
          </a:p>
          <a:p>
            <a:r>
              <a:rPr lang="de-DE" sz="3600" b="1" dirty="0" err="1" smtClean="0">
                <a:solidFill>
                  <a:schemeClr val="tx2"/>
                </a:solidFill>
              </a:rPr>
              <a:t>campaigns</a:t>
            </a:r>
            <a:endParaRPr lang="de-DE" sz="3600" b="1" dirty="0">
              <a:solidFill>
                <a:schemeClr val="tx2"/>
              </a:solidFill>
            </a:endParaRPr>
          </a:p>
        </p:txBody>
      </p:sp>
    </p:spTree>
    <p:extLst>
      <p:ext uri="{BB962C8B-B14F-4D97-AF65-F5344CB8AC3E}">
        <p14:creationId xmlns:p14="http://schemas.microsoft.com/office/powerpoint/2010/main" val="574221907"/>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p:nvPr/>
        </p:nvPicPr>
        <p:blipFill rotWithShape="1">
          <a:blip r:embed="rId2" cstate="print">
            <a:extLst>
              <a:ext uri="{28A0092B-C50C-407E-A947-70E740481C1C}">
                <a14:useLocalDpi xmlns:a14="http://schemas.microsoft.com/office/drawing/2010/main"/>
              </a:ext>
            </a:extLst>
          </a:blip>
          <a:srcRect/>
          <a:stretch/>
        </p:blipFill>
        <p:spPr bwMode="auto">
          <a:xfrm>
            <a:off x="8112225" y="116632"/>
            <a:ext cx="3944620" cy="2188210"/>
          </a:xfrm>
          <a:prstGeom prst="rect">
            <a:avLst/>
          </a:prstGeom>
          <a:ln>
            <a:noFill/>
          </a:ln>
          <a:extLst>
            <a:ext uri="{53640926-AAD7-44D8-BBD7-CCE9431645EC}">
              <a14:shadowObscured xmlns:a14="http://schemas.microsoft.com/office/drawing/2010/main"/>
            </a:ext>
          </a:extLst>
        </p:spPr>
      </p:pic>
      <p:pic>
        <p:nvPicPr>
          <p:cNvPr id="6" name="Image 5"/>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68512" y="260648"/>
            <a:ext cx="3955681" cy="403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029112" y="2492896"/>
            <a:ext cx="4019549"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8427" y="1992958"/>
            <a:ext cx="2171232" cy="2012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623393" y="1226425"/>
            <a:ext cx="6683385" cy="461665"/>
          </a:xfrm>
          <a:prstGeom prst="rect">
            <a:avLst/>
          </a:prstGeom>
        </p:spPr>
        <p:txBody>
          <a:bodyPr wrap="square">
            <a:spAutoFit/>
          </a:bodyPr>
          <a:lstStyle/>
          <a:p>
            <a:pPr>
              <a:spcBef>
                <a:spcPct val="0"/>
              </a:spcBef>
            </a:pPr>
            <a:r>
              <a:rPr lang="fr-FR" altLang="fr-FR" sz="2400" b="1" dirty="0" smtClean="0">
                <a:latin typeface="Calibri" pitchFamily="34" charset="0"/>
              </a:rPr>
              <a:t>2006-2017: </a:t>
            </a:r>
            <a:r>
              <a:rPr lang="fr-FR" altLang="fr-FR" sz="2400" b="1" dirty="0">
                <a:latin typeface="Calibri" pitchFamily="34" charset="0"/>
              </a:rPr>
              <a:t>1329 </a:t>
            </a:r>
            <a:r>
              <a:rPr lang="fr-FR" altLang="fr-FR" sz="2400" b="1" dirty="0" err="1" smtClean="0">
                <a:latin typeface="Calibri" pitchFamily="34" charset="0"/>
              </a:rPr>
              <a:t>declarations</a:t>
            </a:r>
            <a:r>
              <a:rPr lang="fr-FR" altLang="fr-FR" sz="2400" b="1" dirty="0" smtClean="0">
                <a:latin typeface="Calibri" pitchFamily="34" charset="0"/>
              </a:rPr>
              <a:t> </a:t>
            </a:r>
            <a:endParaRPr lang="fr-FR" altLang="fr-FR" sz="2400" b="1" dirty="0">
              <a:latin typeface="Calibri" pitchFamily="34" charset="0"/>
            </a:endParaRPr>
          </a:p>
        </p:txBody>
      </p:sp>
      <p:sp>
        <p:nvSpPr>
          <p:cNvPr id="10" name="ZoneTexte 9"/>
          <p:cNvSpPr txBox="1"/>
          <p:nvPr/>
        </p:nvSpPr>
        <p:spPr>
          <a:xfrm>
            <a:off x="5135894" y="5550332"/>
            <a:ext cx="3891706" cy="830997"/>
          </a:xfrm>
          <a:prstGeom prst="rect">
            <a:avLst/>
          </a:prstGeom>
          <a:noFill/>
        </p:spPr>
        <p:txBody>
          <a:bodyPr wrap="none" rtlCol="0">
            <a:spAutoFit/>
          </a:bodyPr>
          <a:lstStyle/>
          <a:p>
            <a:pPr marL="285750" indent="-285750">
              <a:buFont typeface="Arial" panose="020B0604020202020204" pitchFamily="34" charset="0"/>
              <a:buChar char="•"/>
            </a:pPr>
            <a:r>
              <a:rPr lang="fr-FR" sz="2400" dirty="0" err="1" smtClean="0"/>
              <a:t>Database</a:t>
            </a:r>
            <a:endParaRPr lang="fr-FR" sz="2400" dirty="0" smtClean="0"/>
          </a:p>
          <a:p>
            <a:pPr marL="285750" indent="-285750">
              <a:buFont typeface="Arial" panose="020B0604020202020204" pitchFamily="34" charset="0"/>
              <a:buChar char="•"/>
            </a:pPr>
            <a:r>
              <a:rPr lang="fr-FR" sz="2400" dirty="0" smtClean="0"/>
              <a:t>Web application STURWILD</a:t>
            </a:r>
            <a:endParaRPr lang="fr-FR" sz="2400" dirty="0"/>
          </a:p>
        </p:txBody>
      </p:sp>
      <p:grpSp>
        <p:nvGrpSpPr>
          <p:cNvPr id="11" name="Groupe 10"/>
          <p:cNvGrpSpPr/>
          <p:nvPr/>
        </p:nvGrpSpPr>
        <p:grpSpPr>
          <a:xfrm>
            <a:off x="1514044" y="4147266"/>
            <a:ext cx="3333817" cy="2234063"/>
            <a:chOff x="6372225" y="3789363"/>
            <a:chExt cx="2232025" cy="1971665"/>
          </a:xfrm>
        </p:grpSpPr>
        <p:pic>
          <p:nvPicPr>
            <p:cNvPr id="12" name="Picture 12" descr="sturio_brest_11s"/>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372225" y="3789363"/>
              <a:ext cx="2232025" cy="16748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Text Box 13"/>
            <p:cNvSpPr txBox="1">
              <a:spLocks noChangeArrowheads="1"/>
            </p:cNvSpPr>
            <p:nvPr/>
          </p:nvSpPr>
          <p:spPr bwMode="auto">
            <a:xfrm>
              <a:off x="6372225" y="5516563"/>
              <a:ext cx="1388284" cy="244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ltLang="fr-FR" sz="1200" dirty="0">
                  <a:latin typeface="Tahoma" pitchFamily="34" charset="0"/>
                  <a:cs typeface="Tahoma" pitchFamily="34" charset="0"/>
                </a:rPr>
                <a:t>© Parc marin d'Iroise, 2011</a:t>
              </a:r>
            </a:p>
          </p:txBody>
        </p:sp>
      </p:grpSp>
      <p:pic>
        <p:nvPicPr>
          <p:cNvPr id="14" name="Image 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416480" y="5610738"/>
            <a:ext cx="1357195" cy="987183"/>
          </a:xfrm>
          <a:prstGeom prst="rect">
            <a:avLst/>
          </a:prstGeom>
        </p:spPr>
      </p:pic>
      <p:sp>
        <p:nvSpPr>
          <p:cNvPr id="2" name="Titre 1"/>
          <p:cNvSpPr>
            <a:spLocks noGrp="1"/>
          </p:cNvSpPr>
          <p:nvPr>
            <p:ph type="title"/>
          </p:nvPr>
        </p:nvSpPr>
        <p:spPr>
          <a:xfrm>
            <a:off x="609600" y="274638"/>
            <a:ext cx="5870443" cy="741362"/>
          </a:xfrm>
        </p:spPr>
        <p:txBody>
          <a:bodyPr>
            <a:noAutofit/>
          </a:bodyPr>
          <a:lstStyle/>
          <a:p>
            <a:pPr algn="l"/>
            <a:r>
              <a:rPr lang="fr-FR" sz="3600" b="1" dirty="0" err="1" smtClean="0">
                <a:solidFill>
                  <a:schemeClr val="tx2"/>
                </a:solidFill>
                <a:latin typeface="+mn-lt"/>
              </a:rPr>
              <a:t>Accidental</a:t>
            </a:r>
            <a:r>
              <a:rPr lang="fr-FR" sz="3600" b="1" dirty="0" smtClean="0">
                <a:solidFill>
                  <a:schemeClr val="tx2"/>
                </a:solidFill>
                <a:latin typeface="+mn-lt"/>
              </a:rPr>
              <a:t> capture reports</a:t>
            </a:r>
            <a:endParaRPr lang="fr-FR" sz="3600" b="1" dirty="0">
              <a:solidFill>
                <a:schemeClr val="tx2"/>
              </a:solidFill>
              <a:latin typeface="+mn-lt"/>
            </a:endParaRPr>
          </a:p>
        </p:txBody>
      </p:sp>
    </p:spTree>
    <p:extLst>
      <p:ext uri="{BB962C8B-B14F-4D97-AF65-F5344CB8AC3E}">
        <p14:creationId xmlns:p14="http://schemas.microsoft.com/office/powerpoint/2010/main" val="2018219287"/>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679509" y="274637"/>
            <a:ext cx="10081120" cy="103363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altLang="fr-FR" sz="3600" b="1" dirty="0" smtClean="0">
                <a:solidFill>
                  <a:schemeClr val="tx2"/>
                </a:solidFill>
                <a:latin typeface="Calibri" pitchFamily="34" charset="0"/>
                <a:sym typeface="Wingdings 3" pitchFamily="18" charset="2"/>
              </a:rPr>
              <a:t>Population monitoring in the Gironde </a:t>
            </a:r>
            <a:r>
              <a:rPr lang="fr-FR" altLang="fr-FR" sz="3600" b="1" dirty="0" err="1" smtClean="0">
                <a:solidFill>
                  <a:schemeClr val="tx2"/>
                </a:solidFill>
                <a:latin typeface="Calibri" pitchFamily="34" charset="0"/>
                <a:sym typeface="Wingdings 3" pitchFamily="18" charset="2"/>
              </a:rPr>
              <a:t>estuary</a:t>
            </a:r>
            <a:endParaRPr lang="fr-FR" altLang="fr-FR" sz="3600" b="1" dirty="0" smtClean="0">
              <a:solidFill>
                <a:schemeClr val="tx2"/>
              </a:solidFill>
              <a:latin typeface="Calibri" pitchFamily="34" charset="0"/>
              <a:sym typeface="Wingdings 3" pitchFamily="18" charset="2"/>
            </a:endParaRPr>
          </a:p>
          <a:p>
            <a:pPr algn="l"/>
            <a:r>
              <a:rPr lang="fr-FR" altLang="fr-FR" sz="2800" b="1" dirty="0" smtClean="0">
                <a:latin typeface="Calibri" pitchFamily="34" charset="0"/>
                <a:sym typeface="Wingdings 3" pitchFamily="18" charset="2"/>
              </a:rPr>
              <a:t>2009-2016    </a:t>
            </a:r>
            <a:r>
              <a:rPr lang="en-US" altLang="fr-FR" sz="2800" b="1" dirty="0" smtClean="0">
                <a:latin typeface="Calibri" pitchFamily="34" charset="0"/>
                <a:sym typeface="Wingdings 3" pitchFamily="18" charset="2"/>
              </a:rPr>
              <a:t>841</a:t>
            </a:r>
            <a:r>
              <a:rPr lang="en-US" altLang="fr-FR" sz="2800" b="1" dirty="0" smtClean="0">
                <a:latin typeface="Calibri" pitchFamily="34" charset="0"/>
              </a:rPr>
              <a:t> trawling tows </a:t>
            </a:r>
            <a:r>
              <a:rPr lang="en-US" altLang="fr-FR" sz="2800" b="1" dirty="0" smtClean="0">
                <a:latin typeface="Calibri" pitchFamily="34" charset="0"/>
                <a:sym typeface="Wingdings 3" pitchFamily="18" charset="2"/>
              </a:rPr>
              <a:t> </a:t>
            </a:r>
            <a:r>
              <a:rPr lang="en-US" altLang="fr-FR" sz="2800" b="1" dirty="0" smtClean="0">
                <a:latin typeface="Calibri" pitchFamily="34" charset="0"/>
              </a:rPr>
              <a:t>399 captures </a:t>
            </a:r>
            <a:r>
              <a:rPr lang="en-US" altLang="fr-FR" sz="2800" b="1" i="1" dirty="0" smtClean="0">
                <a:latin typeface="Calibri" pitchFamily="34" charset="0"/>
              </a:rPr>
              <a:t>A . </a:t>
            </a:r>
            <a:r>
              <a:rPr lang="en-US" altLang="fr-FR" sz="2800" b="1" i="1" dirty="0" err="1" smtClean="0">
                <a:latin typeface="Calibri" pitchFamily="34" charset="0"/>
              </a:rPr>
              <a:t>sturio</a:t>
            </a:r>
            <a:endParaRPr lang="fr-FR" sz="2800" dirty="0"/>
          </a:p>
        </p:txBody>
      </p:sp>
      <p:pic>
        <p:nvPicPr>
          <p:cNvPr id="6" name="Image 5"/>
          <p:cNvPicPr/>
          <p:nvPr/>
        </p:nvPicPr>
        <p:blipFill>
          <a:blip r:embed="rId2" cstate="print">
            <a:extLst>
              <a:ext uri="{28A0092B-C50C-407E-A947-70E740481C1C}">
                <a14:useLocalDpi xmlns:a14="http://schemas.microsoft.com/office/drawing/2010/main"/>
              </a:ext>
            </a:extLst>
          </a:blip>
          <a:stretch>
            <a:fillRect/>
          </a:stretch>
        </p:blipFill>
        <p:spPr>
          <a:xfrm>
            <a:off x="1391478" y="3834463"/>
            <a:ext cx="4568759" cy="2534081"/>
          </a:xfrm>
          <a:prstGeom prst="rect">
            <a:avLst/>
          </a:prstGeom>
          <a:ln>
            <a:noFill/>
          </a:ln>
          <a:effectLst>
            <a:softEdge rad="112500"/>
          </a:effectLst>
        </p:spPr>
      </p:pic>
      <p:pic>
        <p:nvPicPr>
          <p:cNvPr id="7" name="Image 6"/>
          <p:cNvPicPr/>
          <p:nvPr/>
        </p:nvPicPr>
        <p:blipFill rotWithShape="1">
          <a:blip r:embed="rId3" cstate="print">
            <a:extLst>
              <a:ext uri="{28A0092B-C50C-407E-A947-70E740481C1C}">
                <a14:useLocalDpi xmlns:a14="http://schemas.microsoft.com/office/drawing/2010/main"/>
              </a:ext>
            </a:extLst>
          </a:blip>
          <a:srcRect/>
          <a:stretch/>
        </p:blipFill>
        <p:spPr bwMode="auto">
          <a:xfrm>
            <a:off x="7058489" y="1628801"/>
            <a:ext cx="4887807" cy="2303145"/>
          </a:xfrm>
          <a:prstGeom prst="rect">
            <a:avLst/>
          </a:prstGeom>
          <a:ln>
            <a:noFill/>
          </a:ln>
          <a:effectLst>
            <a:softEdge rad="112500"/>
          </a:effectLst>
          <a:extLst>
            <a:ext uri="{53640926-AAD7-44D8-BBD7-CCE9431645EC}">
              <a14:shadowObscured xmlns:a14="http://schemas.microsoft.com/office/drawing/2010/main"/>
            </a:ext>
          </a:extLst>
        </p:spPr>
      </p:pic>
      <p:pic>
        <p:nvPicPr>
          <p:cNvPr id="8" name="Picture 9"/>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219501" y="4149081"/>
            <a:ext cx="4809041" cy="2219463"/>
          </a:xfrm>
          <a:prstGeom prst="rect">
            <a:avLst/>
          </a:prstGeom>
          <a:solidFill>
            <a:schemeClr val="bg1"/>
          </a:solidFill>
          <a:ln>
            <a:noFill/>
          </a:ln>
          <a:effectLst/>
          <a:extLst/>
        </p:spPr>
      </p:pic>
      <p:pic>
        <p:nvPicPr>
          <p:cNvPr id="9" name="Image 8"/>
          <p:cNvPicPr/>
          <p:nvPr/>
        </p:nvPicPr>
        <p:blipFill rotWithShape="1">
          <a:blip r:embed="rId5" cstate="print">
            <a:extLst>
              <a:ext uri="{28A0092B-C50C-407E-A947-70E740481C1C}">
                <a14:useLocalDpi xmlns:a14="http://schemas.microsoft.com/office/drawing/2010/main"/>
              </a:ext>
            </a:extLst>
          </a:blip>
          <a:srcRect/>
          <a:stretch/>
        </p:blipFill>
        <p:spPr bwMode="auto">
          <a:xfrm>
            <a:off x="335360" y="1308273"/>
            <a:ext cx="6432715" cy="2346892"/>
          </a:xfrm>
          <a:prstGeom prst="rect">
            <a:avLst/>
          </a:prstGeom>
          <a:ln>
            <a:noFill/>
          </a:ln>
          <a:effectLst>
            <a:softEdge rad="112500"/>
          </a:effectLst>
          <a:extLst>
            <a:ext uri="{53640926-AAD7-44D8-BBD7-CCE9431645EC}">
              <a14:shadowObscured xmlns:a14="http://schemas.microsoft.com/office/drawing/2010/main"/>
            </a:ext>
          </a:extLst>
        </p:spPr>
      </p:pic>
      <p:sp>
        <p:nvSpPr>
          <p:cNvPr id="10" name="Text Box 13"/>
          <p:cNvSpPr txBox="1">
            <a:spLocks noChangeArrowheads="1"/>
          </p:cNvSpPr>
          <p:nvPr/>
        </p:nvSpPr>
        <p:spPr bwMode="auto">
          <a:xfrm>
            <a:off x="527381" y="3356992"/>
            <a:ext cx="1925307" cy="215444"/>
          </a:xfrm>
          <a:prstGeom prst="rect">
            <a:avLst/>
          </a:prstGeom>
          <a:noFill/>
          <a:ln w="9525">
            <a:noFill/>
            <a:miter lim="800000"/>
            <a:headEnd/>
            <a:tailEnd/>
          </a:ln>
          <a:effectLst/>
        </p:spPr>
        <p:txBody>
          <a:bodyPr wrap="square">
            <a:spAutoFit/>
          </a:bodyPr>
          <a:lstStyle/>
          <a:p>
            <a:pPr>
              <a:spcBef>
                <a:spcPct val="50000"/>
              </a:spcBef>
            </a:pPr>
            <a:r>
              <a:rPr lang="fr-FR" sz="800" dirty="0">
                <a:solidFill>
                  <a:schemeClr val="bg1"/>
                </a:solidFill>
                <a:cs typeface="Arial" pitchFamily="34" charset="0"/>
              </a:rPr>
              <a:t>©  </a:t>
            </a:r>
            <a:r>
              <a:rPr lang="fr-FR" sz="800" dirty="0" smtClean="0">
                <a:solidFill>
                  <a:schemeClr val="bg1"/>
                </a:solidFill>
                <a:cs typeface="Arial" pitchFamily="34" charset="0"/>
              </a:rPr>
              <a:t>Irstea</a:t>
            </a:r>
            <a:endParaRPr lang="fr-FR" sz="800" dirty="0">
              <a:solidFill>
                <a:schemeClr val="bg1"/>
              </a:solidFill>
              <a:cs typeface="Arial" pitchFamily="34" charset="0"/>
            </a:endParaRPr>
          </a:p>
        </p:txBody>
      </p:sp>
      <p:sp>
        <p:nvSpPr>
          <p:cNvPr id="11" name="Text Box 13"/>
          <p:cNvSpPr txBox="1">
            <a:spLocks noChangeArrowheads="1"/>
          </p:cNvSpPr>
          <p:nvPr/>
        </p:nvSpPr>
        <p:spPr bwMode="auto">
          <a:xfrm>
            <a:off x="7243035" y="3573596"/>
            <a:ext cx="1925307" cy="215444"/>
          </a:xfrm>
          <a:prstGeom prst="rect">
            <a:avLst/>
          </a:prstGeom>
          <a:noFill/>
          <a:ln w="9525">
            <a:noFill/>
            <a:miter lim="800000"/>
            <a:headEnd/>
            <a:tailEnd/>
          </a:ln>
          <a:effectLst/>
        </p:spPr>
        <p:txBody>
          <a:bodyPr wrap="square">
            <a:spAutoFit/>
          </a:bodyPr>
          <a:lstStyle/>
          <a:p>
            <a:pPr>
              <a:spcBef>
                <a:spcPct val="50000"/>
              </a:spcBef>
            </a:pPr>
            <a:r>
              <a:rPr lang="fr-FR" sz="800" dirty="0">
                <a:solidFill>
                  <a:schemeClr val="bg1"/>
                </a:solidFill>
                <a:cs typeface="Arial" pitchFamily="34" charset="0"/>
              </a:rPr>
              <a:t>©  </a:t>
            </a:r>
            <a:r>
              <a:rPr lang="fr-FR" sz="800" dirty="0" smtClean="0">
                <a:solidFill>
                  <a:schemeClr val="bg1"/>
                </a:solidFill>
                <a:cs typeface="Arial" pitchFamily="34" charset="0"/>
              </a:rPr>
              <a:t>Irstea</a:t>
            </a:r>
            <a:endParaRPr lang="fr-FR" sz="800" dirty="0">
              <a:solidFill>
                <a:schemeClr val="bg1"/>
              </a:solidFill>
              <a:cs typeface="Arial" pitchFamily="34" charset="0"/>
            </a:endParaRPr>
          </a:p>
        </p:txBody>
      </p:sp>
      <p:sp>
        <p:nvSpPr>
          <p:cNvPr id="12" name="Text Box 13"/>
          <p:cNvSpPr txBox="1">
            <a:spLocks noChangeArrowheads="1"/>
          </p:cNvSpPr>
          <p:nvPr/>
        </p:nvSpPr>
        <p:spPr bwMode="auto">
          <a:xfrm>
            <a:off x="1583499" y="6093876"/>
            <a:ext cx="1925307" cy="215444"/>
          </a:xfrm>
          <a:prstGeom prst="rect">
            <a:avLst/>
          </a:prstGeom>
          <a:noFill/>
          <a:ln w="9525">
            <a:noFill/>
            <a:miter lim="800000"/>
            <a:headEnd/>
            <a:tailEnd/>
          </a:ln>
          <a:effectLst/>
        </p:spPr>
        <p:txBody>
          <a:bodyPr wrap="square">
            <a:spAutoFit/>
          </a:bodyPr>
          <a:lstStyle/>
          <a:p>
            <a:pPr>
              <a:spcBef>
                <a:spcPct val="50000"/>
              </a:spcBef>
            </a:pPr>
            <a:r>
              <a:rPr lang="fr-FR" sz="800" dirty="0">
                <a:solidFill>
                  <a:schemeClr val="bg1"/>
                </a:solidFill>
                <a:cs typeface="Arial" pitchFamily="34" charset="0"/>
              </a:rPr>
              <a:t>©  </a:t>
            </a:r>
            <a:r>
              <a:rPr lang="fr-FR" sz="800" dirty="0" smtClean="0">
                <a:solidFill>
                  <a:schemeClr val="bg1"/>
                </a:solidFill>
                <a:cs typeface="Arial" pitchFamily="34" charset="0"/>
              </a:rPr>
              <a:t>Irstea</a:t>
            </a:r>
            <a:endParaRPr lang="fr-FR" sz="800" dirty="0">
              <a:solidFill>
                <a:schemeClr val="bg1"/>
              </a:solidFill>
              <a:cs typeface="Arial" pitchFamily="34" charset="0"/>
            </a:endParaRPr>
          </a:p>
        </p:txBody>
      </p:sp>
      <p:pic>
        <p:nvPicPr>
          <p:cNvPr id="13" name="Image 1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5317" y="238092"/>
            <a:ext cx="1357195" cy="987183"/>
          </a:xfrm>
          <a:prstGeom prst="rect">
            <a:avLst/>
          </a:prstGeom>
        </p:spPr>
      </p:pic>
    </p:spTree>
    <p:extLst>
      <p:ext uri="{BB962C8B-B14F-4D97-AF65-F5344CB8AC3E}">
        <p14:creationId xmlns:p14="http://schemas.microsoft.com/office/powerpoint/2010/main" val="1875439386"/>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14686" y="418655"/>
            <a:ext cx="7505171" cy="778098"/>
          </a:xfrm>
        </p:spPr>
        <p:txBody>
          <a:bodyPr/>
          <a:lstStyle/>
          <a:p>
            <a:r>
              <a:rPr lang="fr-FR" sz="3600" b="1" dirty="0" err="1" smtClean="0">
                <a:solidFill>
                  <a:schemeClr val="tx2"/>
                </a:solidFill>
                <a:latin typeface="+mn-lt"/>
              </a:rPr>
              <a:t>European</a:t>
            </a:r>
            <a:r>
              <a:rPr lang="fr-FR" sz="3600" b="1" dirty="0" smtClean="0">
                <a:solidFill>
                  <a:schemeClr val="tx2"/>
                </a:solidFill>
                <a:latin typeface="+mn-lt"/>
              </a:rPr>
              <a:t> </a:t>
            </a:r>
            <a:r>
              <a:rPr lang="fr-FR" sz="3600" b="1" dirty="0" err="1" smtClean="0">
                <a:solidFill>
                  <a:schemeClr val="tx2"/>
                </a:solidFill>
                <a:latin typeface="+mn-lt"/>
              </a:rPr>
              <a:t>cooperation</a:t>
            </a:r>
            <a:endParaRPr lang="fr-FR" sz="3600" b="1" dirty="0">
              <a:solidFill>
                <a:schemeClr val="tx2"/>
              </a:solidFill>
              <a:latin typeface="+mn-lt"/>
            </a:endParaRPr>
          </a:p>
        </p:txBody>
      </p:sp>
      <p:pic>
        <p:nvPicPr>
          <p:cNvPr id="4" name="Picture 8"/>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138440" y="463849"/>
            <a:ext cx="2072197"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80288" y="260649"/>
            <a:ext cx="3742589" cy="187220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D:\Bram\Stichting ARK\Steurproject\Foto's-video\Exp uitzetting 2012\Uitzet 1ste lichting mei 2012\Uitzet Rotterdam _laurentien_11 mei 2012\Rob Doolaard\wnfsteur2low.jpg"/>
          <p:cNvPicPr>
            <a:picLocks noChangeAspect="1" noChangeArrowheads="1"/>
          </p:cNvPicPr>
          <p:nvPr/>
        </p:nvPicPr>
        <p:blipFill>
          <a:blip r:embed="rId4" cstate="print"/>
          <a:srcRect/>
          <a:stretch>
            <a:fillRect/>
          </a:stretch>
        </p:blipFill>
        <p:spPr bwMode="auto">
          <a:xfrm>
            <a:off x="7152117" y="2404993"/>
            <a:ext cx="4796079" cy="2223182"/>
          </a:xfrm>
          <a:prstGeom prst="rect">
            <a:avLst/>
          </a:prstGeom>
          <a:ln>
            <a:noFill/>
          </a:ln>
          <a:effectLst>
            <a:softEdge rad="112500"/>
          </a:effec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19857" y="4941748"/>
            <a:ext cx="3460597" cy="183071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descr="R:\Mes images\Poissons\Esturgeons\IMG_1869.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75457" y="1266823"/>
            <a:ext cx="3974467" cy="39908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4" descr="F:\Mes images\gestion\Animation sensibilisation\thVON0YAZS.jpg"/>
          <p:cNvPicPr>
            <a:picLocks noGrp="1" noChangeAspect="1" noChangeArrowheads="1"/>
          </p:cNvPicPr>
          <p:nvPr>
            <p:ph idx="1"/>
          </p:nvPr>
        </p:nvPicPr>
        <p:blipFill>
          <a:blip r:embed="rId7">
            <a:extLst>
              <a:ext uri="{28A0092B-C50C-407E-A947-70E740481C1C}">
                <a14:useLocalDpi xmlns:a14="http://schemas.microsoft.com/office/drawing/2010/main"/>
              </a:ext>
            </a:extLst>
          </a:blip>
          <a:srcRect/>
          <a:stretch>
            <a:fillRect/>
          </a:stretch>
        </p:blipFill>
        <p:spPr bwMode="auto">
          <a:xfrm>
            <a:off x="4495488" y="2761344"/>
            <a:ext cx="2391159" cy="12397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Text Box 13"/>
          <p:cNvSpPr txBox="1">
            <a:spLocks noChangeArrowheads="1"/>
          </p:cNvSpPr>
          <p:nvPr/>
        </p:nvSpPr>
        <p:spPr bwMode="auto">
          <a:xfrm>
            <a:off x="143339" y="4941748"/>
            <a:ext cx="1925307" cy="215444"/>
          </a:xfrm>
          <a:prstGeom prst="rect">
            <a:avLst/>
          </a:prstGeom>
          <a:noFill/>
          <a:ln w="9525">
            <a:noFill/>
            <a:miter lim="800000"/>
            <a:headEnd/>
            <a:tailEnd/>
          </a:ln>
          <a:effectLst/>
        </p:spPr>
        <p:txBody>
          <a:bodyPr wrap="square">
            <a:spAutoFit/>
          </a:bodyPr>
          <a:lstStyle/>
          <a:p>
            <a:pPr>
              <a:spcBef>
                <a:spcPct val="50000"/>
              </a:spcBef>
            </a:pPr>
            <a:r>
              <a:rPr lang="fr-FR" sz="800" dirty="0">
                <a:solidFill>
                  <a:schemeClr val="bg1"/>
                </a:solidFill>
                <a:cs typeface="Arial" pitchFamily="34" charset="0"/>
              </a:rPr>
              <a:t>©  </a:t>
            </a:r>
            <a:r>
              <a:rPr lang="fr-FR" sz="800" dirty="0" smtClean="0">
                <a:solidFill>
                  <a:schemeClr val="bg1"/>
                </a:solidFill>
                <a:cs typeface="Arial" pitchFamily="34" charset="0"/>
              </a:rPr>
              <a:t>E Rochard (Irstea)</a:t>
            </a:r>
            <a:endParaRPr lang="fr-FR" sz="800" dirty="0">
              <a:solidFill>
                <a:schemeClr val="bg1"/>
              </a:solidFill>
              <a:cs typeface="Arial" pitchFamily="34" charset="0"/>
            </a:endParaRPr>
          </a:p>
        </p:txBody>
      </p:sp>
      <p:sp>
        <p:nvSpPr>
          <p:cNvPr id="12" name="Text Box 13"/>
          <p:cNvSpPr txBox="1">
            <a:spLocks noChangeArrowheads="1"/>
          </p:cNvSpPr>
          <p:nvPr/>
        </p:nvSpPr>
        <p:spPr bwMode="auto">
          <a:xfrm>
            <a:off x="4175787" y="4077072"/>
            <a:ext cx="1925307" cy="215444"/>
          </a:xfrm>
          <a:prstGeom prst="rect">
            <a:avLst/>
          </a:prstGeom>
          <a:noFill/>
          <a:ln w="9525">
            <a:noFill/>
            <a:miter lim="800000"/>
            <a:headEnd/>
            <a:tailEnd/>
          </a:ln>
          <a:effectLst/>
        </p:spPr>
        <p:txBody>
          <a:bodyPr wrap="square">
            <a:spAutoFit/>
          </a:bodyPr>
          <a:lstStyle/>
          <a:p>
            <a:pPr>
              <a:spcBef>
                <a:spcPct val="50000"/>
              </a:spcBef>
            </a:pPr>
            <a:r>
              <a:rPr lang="fr-FR" sz="800" dirty="0">
                <a:solidFill>
                  <a:schemeClr val="bg1"/>
                </a:solidFill>
                <a:cs typeface="Arial" pitchFamily="34" charset="0"/>
              </a:rPr>
              <a:t>©  </a:t>
            </a:r>
            <a:r>
              <a:rPr lang="fr-FR" sz="800" dirty="0" smtClean="0">
                <a:solidFill>
                  <a:schemeClr val="bg1"/>
                </a:solidFill>
                <a:cs typeface="Arial" pitchFamily="34" charset="0"/>
              </a:rPr>
              <a:t>WWF The </a:t>
            </a:r>
            <a:r>
              <a:rPr lang="fr-FR" sz="800" dirty="0" err="1" smtClean="0">
                <a:solidFill>
                  <a:schemeClr val="bg1"/>
                </a:solidFill>
                <a:cs typeface="Arial" pitchFamily="34" charset="0"/>
              </a:rPr>
              <a:t>Netherlands</a:t>
            </a:r>
            <a:endParaRPr lang="fr-FR" sz="800" dirty="0">
              <a:solidFill>
                <a:schemeClr val="bg1"/>
              </a:solidFill>
              <a:cs typeface="Arial" pitchFamily="34" charset="0"/>
            </a:endParaRPr>
          </a:p>
        </p:txBody>
      </p:sp>
      <p:sp>
        <p:nvSpPr>
          <p:cNvPr id="13" name="Text Box 13"/>
          <p:cNvSpPr txBox="1">
            <a:spLocks noChangeArrowheads="1"/>
          </p:cNvSpPr>
          <p:nvPr/>
        </p:nvSpPr>
        <p:spPr bwMode="auto">
          <a:xfrm>
            <a:off x="7152117" y="6021868"/>
            <a:ext cx="1925307" cy="215444"/>
          </a:xfrm>
          <a:prstGeom prst="rect">
            <a:avLst/>
          </a:prstGeom>
          <a:noFill/>
          <a:ln w="9525">
            <a:noFill/>
            <a:miter lim="800000"/>
            <a:headEnd/>
            <a:tailEnd/>
          </a:ln>
          <a:effectLst/>
        </p:spPr>
        <p:txBody>
          <a:bodyPr wrap="square">
            <a:spAutoFit/>
          </a:bodyPr>
          <a:lstStyle/>
          <a:p>
            <a:pPr>
              <a:spcBef>
                <a:spcPct val="50000"/>
              </a:spcBef>
            </a:pPr>
            <a:r>
              <a:rPr lang="fr-FR" sz="800" dirty="0">
                <a:solidFill>
                  <a:schemeClr val="bg1"/>
                </a:solidFill>
                <a:cs typeface="Arial" pitchFamily="34" charset="0"/>
              </a:rPr>
              <a:t>© </a:t>
            </a:r>
            <a:r>
              <a:rPr lang="fr-FR" sz="800" dirty="0" smtClean="0">
                <a:solidFill>
                  <a:schemeClr val="bg1"/>
                </a:solidFill>
                <a:cs typeface="Arial" pitchFamily="34" charset="0"/>
              </a:rPr>
              <a:t> Life </a:t>
            </a:r>
            <a:r>
              <a:rPr lang="fr-FR" sz="800" dirty="0" err="1" smtClean="0">
                <a:solidFill>
                  <a:schemeClr val="bg1"/>
                </a:solidFill>
                <a:cs typeface="Arial" pitchFamily="34" charset="0"/>
              </a:rPr>
              <a:t>MigratoEbre</a:t>
            </a:r>
            <a:r>
              <a:rPr lang="fr-FR" sz="800" dirty="0" smtClean="0">
                <a:solidFill>
                  <a:schemeClr val="bg1"/>
                </a:solidFill>
                <a:cs typeface="Arial" pitchFamily="34" charset="0"/>
              </a:rPr>
              <a:t> </a:t>
            </a:r>
            <a:endParaRPr lang="fr-FR" sz="800" dirty="0">
              <a:solidFill>
                <a:schemeClr val="bg1"/>
              </a:solidFill>
              <a:cs typeface="Arial" pitchFamily="34" charset="0"/>
            </a:endParaRPr>
          </a:p>
        </p:txBody>
      </p:sp>
      <p:sp>
        <p:nvSpPr>
          <p:cNvPr id="14" name="Text Box 13"/>
          <p:cNvSpPr txBox="1">
            <a:spLocks noChangeArrowheads="1"/>
          </p:cNvSpPr>
          <p:nvPr/>
        </p:nvSpPr>
        <p:spPr bwMode="auto">
          <a:xfrm>
            <a:off x="10507397" y="1845404"/>
            <a:ext cx="1925307" cy="215444"/>
          </a:xfrm>
          <a:prstGeom prst="rect">
            <a:avLst/>
          </a:prstGeom>
          <a:noFill/>
          <a:ln w="9525">
            <a:noFill/>
            <a:miter lim="800000"/>
            <a:headEnd/>
            <a:tailEnd/>
          </a:ln>
          <a:effectLst/>
        </p:spPr>
        <p:txBody>
          <a:bodyPr wrap="square">
            <a:spAutoFit/>
          </a:bodyPr>
          <a:lstStyle/>
          <a:p>
            <a:pPr>
              <a:spcBef>
                <a:spcPct val="50000"/>
              </a:spcBef>
            </a:pPr>
            <a:r>
              <a:rPr lang="fr-FR" sz="800" dirty="0">
                <a:solidFill>
                  <a:schemeClr val="bg1"/>
                </a:solidFill>
                <a:cs typeface="Arial" pitchFamily="34" charset="0"/>
              </a:rPr>
              <a:t>© </a:t>
            </a:r>
            <a:r>
              <a:rPr lang="fr-FR" sz="800" dirty="0" smtClean="0">
                <a:solidFill>
                  <a:schemeClr val="bg1"/>
                </a:solidFill>
                <a:cs typeface="Arial" pitchFamily="34" charset="0"/>
              </a:rPr>
              <a:t> Life </a:t>
            </a:r>
            <a:r>
              <a:rPr lang="fr-FR" sz="800" dirty="0" err="1" smtClean="0">
                <a:solidFill>
                  <a:schemeClr val="bg1"/>
                </a:solidFill>
                <a:cs typeface="Arial" pitchFamily="34" charset="0"/>
              </a:rPr>
              <a:t>MigratoEbre</a:t>
            </a:r>
            <a:r>
              <a:rPr lang="fr-FR" sz="800" dirty="0" smtClean="0">
                <a:solidFill>
                  <a:schemeClr val="bg1"/>
                </a:solidFill>
                <a:cs typeface="Arial" pitchFamily="34" charset="0"/>
              </a:rPr>
              <a:t> </a:t>
            </a:r>
            <a:endParaRPr lang="fr-FR" sz="800" dirty="0">
              <a:solidFill>
                <a:schemeClr val="bg1"/>
              </a:solidFill>
              <a:cs typeface="Arial" pitchFamily="34" charset="0"/>
            </a:endParaRPr>
          </a:p>
        </p:txBody>
      </p:sp>
      <p:pic>
        <p:nvPicPr>
          <p:cNvPr id="15" name="Picture 6" descr="C:\Users\Anwender\Documents\IGB\Wanderfisch\Wanderausstellung\Bildmaterial\Mensch\Besatz\Lebus\Lebus_170531_Stoere01-1_Winfried Mausolf.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731026" y="4133588"/>
            <a:ext cx="3421091" cy="2738636"/>
          </a:xfrm>
          <a:prstGeom prst="rect">
            <a:avLst/>
          </a:prstGeom>
          <a:noFill/>
          <a:effectLst>
            <a:softEdge rad="88900"/>
          </a:effectLst>
        </p:spPr>
      </p:pic>
      <p:pic>
        <p:nvPicPr>
          <p:cNvPr id="9" name="Picture 25" descr="IGB 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72031" y="6003523"/>
            <a:ext cx="1723978"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2261996"/>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8366720" cy="1143000"/>
          </a:xfrm>
        </p:spPr>
        <p:txBody>
          <a:bodyPr>
            <a:normAutofit/>
          </a:bodyPr>
          <a:lstStyle/>
          <a:p>
            <a:pPr algn="l"/>
            <a:r>
              <a:rPr lang="fr-FR" sz="4000" b="1" dirty="0" err="1" smtClean="0">
                <a:solidFill>
                  <a:schemeClr val="tx2"/>
                </a:solidFill>
                <a:latin typeface="+mn-lt"/>
              </a:rPr>
              <a:t>Next</a:t>
            </a:r>
            <a:r>
              <a:rPr lang="fr-FR" sz="4000" b="1" dirty="0" smtClean="0">
                <a:solidFill>
                  <a:schemeClr val="tx2"/>
                </a:solidFill>
                <a:latin typeface="+mn-lt"/>
              </a:rPr>
              <a:t> phase </a:t>
            </a:r>
            <a:r>
              <a:rPr lang="fr-FR" sz="3200" b="1" dirty="0" smtClean="0">
                <a:solidFill>
                  <a:schemeClr val="tx2"/>
                </a:solidFill>
              </a:rPr>
              <a:t/>
            </a:r>
            <a:br>
              <a:rPr lang="fr-FR" sz="3200" b="1" dirty="0" smtClean="0">
                <a:solidFill>
                  <a:schemeClr val="tx2"/>
                </a:solidFill>
              </a:rPr>
            </a:br>
            <a:r>
              <a:rPr lang="fr-FR" sz="3200" b="1" dirty="0" smtClean="0">
                <a:solidFill>
                  <a:schemeClr val="tx2"/>
                </a:solidFill>
              </a:rPr>
              <a:t>National Action </a:t>
            </a:r>
            <a:r>
              <a:rPr lang="fr-FR" sz="3200" b="1" dirty="0">
                <a:solidFill>
                  <a:schemeClr val="tx2"/>
                </a:solidFill>
              </a:rPr>
              <a:t>P</a:t>
            </a:r>
            <a:r>
              <a:rPr lang="fr-FR" sz="3200" b="1" dirty="0" smtClean="0">
                <a:solidFill>
                  <a:schemeClr val="tx2"/>
                </a:solidFill>
              </a:rPr>
              <a:t>lan 2020-2030?</a:t>
            </a:r>
            <a:endParaRPr lang="fr-FR" sz="3200" b="1" dirty="0">
              <a:solidFill>
                <a:schemeClr val="tx2"/>
              </a:solidFill>
            </a:endParaRPr>
          </a:p>
        </p:txBody>
      </p:sp>
      <p:sp>
        <p:nvSpPr>
          <p:cNvPr id="3" name="Espace réservé du contenu 2"/>
          <p:cNvSpPr>
            <a:spLocks noGrp="1"/>
          </p:cNvSpPr>
          <p:nvPr>
            <p:ph idx="1"/>
          </p:nvPr>
        </p:nvSpPr>
        <p:spPr>
          <a:xfrm>
            <a:off x="609600" y="2311387"/>
            <a:ext cx="8174699" cy="4525963"/>
          </a:xfrm>
        </p:spPr>
        <p:txBody>
          <a:bodyPr>
            <a:normAutofit/>
          </a:bodyPr>
          <a:lstStyle/>
          <a:p>
            <a:r>
              <a:rPr lang="fr-FR" dirty="0"/>
              <a:t>Axis 1 Monitoring of the population in the </a:t>
            </a:r>
            <a:r>
              <a:rPr lang="fr-FR" dirty="0" err="1"/>
              <a:t>wild</a:t>
            </a:r>
            <a:endParaRPr lang="fr-FR" dirty="0"/>
          </a:p>
          <a:p>
            <a:pPr lvl="1">
              <a:buFont typeface="Cambria" panose="02040503050406030204" pitchFamily="18" charset="0"/>
              <a:buChar char="→"/>
            </a:pPr>
            <a:r>
              <a:rPr lang="fr-FR" dirty="0" err="1"/>
              <a:t>Reduce</a:t>
            </a:r>
            <a:r>
              <a:rPr lang="fr-FR" dirty="0"/>
              <a:t> the </a:t>
            </a:r>
            <a:r>
              <a:rPr lang="fr-FR" dirty="0" err="1"/>
              <a:t>mortality</a:t>
            </a:r>
            <a:r>
              <a:rPr lang="fr-FR" dirty="0"/>
              <a:t> at </a:t>
            </a:r>
            <a:r>
              <a:rPr lang="fr-FR" dirty="0" err="1"/>
              <a:t>sea</a:t>
            </a:r>
            <a:endParaRPr lang="fr-FR" dirty="0"/>
          </a:p>
          <a:p>
            <a:pPr lvl="1">
              <a:buFont typeface="Cambria" panose="02040503050406030204" pitchFamily="18" charset="0"/>
              <a:buChar char="→"/>
            </a:pPr>
            <a:r>
              <a:rPr lang="fr-FR" dirty="0"/>
              <a:t>Check the </a:t>
            </a:r>
            <a:r>
              <a:rPr lang="fr-FR" dirty="0" err="1"/>
              <a:t>efficiency</a:t>
            </a:r>
            <a:r>
              <a:rPr lang="fr-FR" dirty="0"/>
              <a:t> of </a:t>
            </a:r>
            <a:r>
              <a:rPr lang="fr-FR" dirty="0" err="1"/>
              <a:t>stocking</a:t>
            </a:r>
            <a:endParaRPr lang="fr-FR" dirty="0"/>
          </a:p>
          <a:p>
            <a:pPr lvl="1">
              <a:buFont typeface="Cambria" panose="02040503050406030204" pitchFamily="18" charset="0"/>
              <a:buChar char="→"/>
            </a:pPr>
            <a:r>
              <a:rPr lang="fr-FR" dirty="0" err="1"/>
              <a:t>Detect</a:t>
            </a:r>
            <a:r>
              <a:rPr lang="fr-FR" dirty="0"/>
              <a:t> reproduction in the </a:t>
            </a:r>
            <a:r>
              <a:rPr lang="fr-FR" dirty="0" err="1"/>
              <a:t>wild</a:t>
            </a:r>
            <a:endParaRPr lang="fr-FR" dirty="0"/>
          </a:p>
          <a:p>
            <a:pPr lvl="1">
              <a:buFont typeface="Cambria" panose="02040503050406030204" pitchFamily="18" charset="0"/>
              <a:buChar char="→"/>
            </a:pPr>
            <a:endParaRPr lang="fr-FR" dirty="0"/>
          </a:p>
          <a:p>
            <a:r>
              <a:rPr lang="en-US" dirty="0"/>
              <a:t>Axis 2 Protection of habitats and connectivity</a:t>
            </a:r>
          </a:p>
          <a:p>
            <a:pPr lvl="1">
              <a:buFont typeface="Arial" panose="020B0604020202020204" pitchFamily="34" charset="0"/>
              <a:buChar char="→"/>
            </a:pPr>
            <a:r>
              <a:rPr lang="en-US" dirty="0"/>
              <a:t> Assess </a:t>
            </a:r>
            <a:r>
              <a:rPr lang="en-US" dirty="0" smtClean="0"/>
              <a:t>the </a:t>
            </a:r>
            <a:r>
              <a:rPr lang="en-US" dirty="0"/>
              <a:t>carrying capacity</a:t>
            </a:r>
          </a:p>
          <a:p>
            <a:endParaRPr lang="fr-FR" dirty="0"/>
          </a:p>
        </p:txBody>
      </p:sp>
      <p:pic>
        <p:nvPicPr>
          <p:cNvPr id="4" name="Picture 2" descr="R:\Mes images\Poissons\Esturgeons\Sturat\Sturat_oct_2017\20171029_171830.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112575" y="260648"/>
            <a:ext cx="2736304" cy="27363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2" descr="R:\Mes images\Poissons\Esturgeons\travail Nicolas\Prospection Tonneins 2012\IMG_0962.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893464" y="3356992"/>
            <a:ext cx="2940179" cy="29523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55513"/>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idx="1"/>
          </p:nvPr>
        </p:nvSpPr>
        <p:spPr>
          <a:xfrm>
            <a:off x="330267" y="2004685"/>
            <a:ext cx="8352928" cy="4785395"/>
          </a:xfrm>
        </p:spPr>
        <p:txBody>
          <a:bodyPr>
            <a:normAutofit/>
          </a:bodyPr>
          <a:lstStyle/>
          <a:p>
            <a:r>
              <a:rPr lang="en-US" dirty="0"/>
              <a:t>Axis </a:t>
            </a:r>
            <a:r>
              <a:rPr lang="en-US" dirty="0" smtClean="0"/>
              <a:t>3 Improving the state of the </a:t>
            </a:r>
            <a:r>
              <a:rPr lang="en-US" i="1" dirty="0" smtClean="0"/>
              <a:t>ex situ </a:t>
            </a:r>
            <a:r>
              <a:rPr lang="en-US" dirty="0" smtClean="0"/>
              <a:t>stock and stocking of juveniles in the wild</a:t>
            </a:r>
          </a:p>
          <a:p>
            <a:pPr lvl="1">
              <a:buFont typeface="Arial" panose="020B0604020202020204" pitchFamily="34" charset="0"/>
              <a:buChar char="→"/>
            </a:pPr>
            <a:r>
              <a:rPr lang="en-US" dirty="0" smtClean="0"/>
              <a:t>Improving </a:t>
            </a:r>
            <a:r>
              <a:rPr lang="en-US" smtClean="0"/>
              <a:t>biotechnology of maintenance </a:t>
            </a:r>
            <a:r>
              <a:rPr lang="en-US" dirty="0" smtClean="0"/>
              <a:t>for </a:t>
            </a:r>
            <a:r>
              <a:rPr lang="en-US" dirty="0" smtClean="0"/>
              <a:t>a better fitness</a:t>
            </a:r>
          </a:p>
          <a:p>
            <a:pPr lvl="1">
              <a:buFont typeface="Arial" panose="020B0604020202020204" pitchFamily="34" charset="0"/>
              <a:buChar char="→"/>
            </a:pPr>
            <a:r>
              <a:rPr lang="en-US" dirty="0" smtClean="0"/>
              <a:t>Assessing possibilities of reintroduction in other basins</a:t>
            </a:r>
          </a:p>
          <a:p>
            <a:pPr lvl="1">
              <a:buFont typeface="Arial" panose="020B0604020202020204" pitchFamily="34" charset="0"/>
              <a:buChar char="→"/>
            </a:pPr>
            <a:endParaRPr lang="en-US" dirty="0" smtClean="0"/>
          </a:p>
          <a:p>
            <a:r>
              <a:rPr lang="en-US" dirty="0"/>
              <a:t>Axis 4 Continuation of the efforts to support research and international cooperation in </a:t>
            </a:r>
            <a:r>
              <a:rPr lang="en-US" dirty="0" smtClean="0"/>
              <a:t>conservation</a:t>
            </a:r>
            <a:endParaRPr lang="en-US" dirty="0"/>
          </a:p>
          <a:p>
            <a:pPr lvl="1">
              <a:buFont typeface="Arial" panose="020B0604020202020204" pitchFamily="34" charset="0"/>
              <a:buChar char="→"/>
            </a:pPr>
            <a:r>
              <a:rPr lang="en-US" dirty="0"/>
              <a:t>Coordination with other </a:t>
            </a:r>
            <a:r>
              <a:rPr lang="en-US" dirty="0" smtClean="0"/>
              <a:t>Action </a:t>
            </a:r>
            <a:r>
              <a:rPr lang="en-US" dirty="0"/>
              <a:t>P</a:t>
            </a:r>
            <a:r>
              <a:rPr lang="en-US" dirty="0" smtClean="0"/>
              <a:t>lans</a:t>
            </a:r>
            <a:endParaRPr lang="en-US" dirty="0"/>
          </a:p>
          <a:p>
            <a:pPr lvl="1">
              <a:buFont typeface="Arial" panose="020B0604020202020204" pitchFamily="34" charset="0"/>
              <a:buChar char="→"/>
            </a:pPr>
            <a:r>
              <a:rPr lang="en-US" dirty="0"/>
              <a:t>International cooperation</a:t>
            </a:r>
          </a:p>
          <a:p>
            <a:pPr marL="457200" lvl="1" indent="0">
              <a:buNone/>
            </a:pPr>
            <a:endParaRPr lang="en-US" dirty="0"/>
          </a:p>
          <a:p>
            <a:endParaRPr lang="fr-FR" dirty="0"/>
          </a:p>
        </p:txBody>
      </p:sp>
      <p:pic>
        <p:nvPicPr>
          <p:cNvPr id="5" name="Picture 2" descr="C:\DOCUMENTS\Pg Sturio\Repro\2017\Manip male 2017\Photos Manip males 2017\1 Echographie male 4 - Juin 20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6056" y="2276872"/>
            <a:ext cx="3264363" cy="18378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C:\Users\eric.rochard\AppData\Local\Copernic\DesktopSearch\Temp\_S5A30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9262" y="476672"/>
            <a:ext cx="3523389" cy="17628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F:\Mes images\gestion\Animation sensibilisation\IMG_3413.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552050" y="4149080"/>
            <a:ext cx="3328369" cy="18722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 Box 13"/>
          <p:cNvSpPr txBox="1">
            <a:spLocks noChangeArrowheads="1"/>
          </p:cNvSpPr>
          <p:nvPr/>
        </p:nvSpPr>
        <p:spPr bwMode="auto">
          <a:xfrm>
            <a:off x="8784299" y="3804575"/>
            <a:ext cx="1925307" cy="215444"/>
          </a:xfrm>
          <a:prstGeom prst="rect">
            <a:avLst/>
          </a:prstGeom>
          <a:noFill/>
          <a:ln w="9525">
            <a:noFill/>
            <a:miter lim="800000"/>
            <a:headEnd/>
            <a:tailEnd/>
          </a:ln>
          <a:effectLst/>
        </p:spPr>
        <p:txBody>
          <a:bodyPr wrap="square">
            <a:spAutoFit/>
          </a:bodyPr>
          <a:lstStyle/>
          <a:p>
            <a:pPr>
              <a:spcBef>
                <a:spcPct val="50000"/>
              </a:spcBef>
            </a:pPr>
            <a:r>
              <a:rPr lang="fr-FR" sz="800" dirty="0">
                <a:solidFill>
                  <a:schemeClr val="bg1"/>
                </a:solidFill>
                <a:cs typeface="Arial" pitchFamily="34" charset="0"/>
              </a:rPr>
              <a:t>©  </a:t>
            </a:r>
            <a:r>
              <a:rPr lang="fr-FR" sz="800" dirty="0" smtClean="0">
                <a:solidFill>
                  <a:schemeClr val="bg1"/>
                </a:solidFill>
                <a:cs typeface="Arial" pitchFamily="34" charset="0"/>
              </a:rPr>
              <a:t>Irstea</a:t>
            </a:r>
            <a:endParaRPr lang="fr-FR" sz="800" dirty="0">
              <a:solidFill>
                <a:schemeClr val="bg1"/>
              </a:solidFill>
              <a:cs typeface="Arial" pitchFamily="34" charset="0"/>
            </a:endParaRPr>
          </a:p>
        </p:txBody>
      </p:sp>
      <p:sp>
        <p:nvSpPr>
          <p:cNvPr id="9" name="Text Box 13"/>
          <p:cNvSpPr txBox="1">
            <a:spLocks noChangeArrowheads="1"/>
          </p:cNvSpPr>
          <p:nvPr/>
        </p:nvSpPr>
        <p:spPr bwMode="auto">
          <a:xfrm>
            <a:off x="10507397" y="1916832"/>
            <a:ext cx="1925307" cy="215444"/>
          </a:xfrm>
          <a:prstGeom prst="rect">
            <a:avLst/>
          </a:prstGeom>
          <a:noFill/>
          <a:ln w="9525">
            <a:noFill/>
            <a:miter lim="800000"/>
            <a:headEnd/>
            <a:tailEnd/>
          </a:ln>
          <a:effectLst/>
        </p:spPr>
        <p:txBody>
          <a:bodyPr wrap="square">
            <a:spAutoFit/>
          </a:bodyPr>
          <a:lstStyle/>
          <a:p>
            <a:pPr>
              <a:spcBef>
                <a:spcPct val="50000"/>
              </a:spcBef>
            </a:pPr>
            <a:r>
              <a:rPr lang="fr-FR" sz="800" dirty="0">
                <a:solidFill>
                  <a:schemeClr val="bg1"/>
                </a:solidFill>
                <a:cs typeface="Arial" pitchFamily="34" charset="0"/>
              </a:rPr>
              <a:t>© </a:t>
            </a:r>
            <a:r>
              <a:rPr lang="fr-FR" sz="800" dirty="0" smtClean="0">
                <a:solidFill>
                  <a:schemeClr val="bg1"/>
                </a:solidFill>
                <a:cs typeface="Arial" pitchFamily="34" charset="0"/>
              </a:rPr>
              <a:t> Life </a:t>
            </a:r>
            <a:r>
              <a:rPr lang="fr-FR" sz="800" dirty="0" err="1" smtClean="0">
                <a:solidFill>
                  <a:schemeClr val="bg1"/>
                </a:solidFill>
                <a:cs typeface="Arial" pitchFamily="34" charset="0"/>
              </a:rPr>
              <a:t>MigratoEbre</a:t>
            </a:r>
            <a:r>
              <a:rPr lang="fr-FR" sz="800" dirty="0" smtClean="0">
                <a:solidFill>
                  <a:schemeClr val="bg1"/>
                </a:solidFill>
                <a:cs typeface="Arial" pitchFamily="34" charset="0"/>
              </a:rPr>
              <a:t> </a:t>
            </a:r>
            <a:endParaRPr lang="fr-FR" sz="800" dirty="0">
              <a:solidFill>
                <a:schemeClr val="bg1"/>
              </a:solidFill>
              <a:cs typeface="Arial" pitchFamily="34" charset="0"/>
            </a:endParaRPr>
          </a:p>
        </p:txBody>
      </p:sp>
      <p:sp>
        <p:nvSpPr>
          <p:cNvPr id="10" name="Text Box 13"/>
          <p:cNvSpPr txBox="1">
            <a:spLocks noChangeArrowheads="1"/>
          </p:cNvSpPr>
          <p:nvPr/>
        </p:nvSpPr>
        <p:spPr bwMode="auto">
          <a:xfrm>
            <a:off x="8683195" y="5733256"/>
            <a:ext cx="1925307" cy="215444"/>
          </a:xfrm>
          <a:prstGeom prst="rect">
            <a:avLst/>
          </a:prstGeom>
          <a:noFill/>
          <a:ln w="9525">
            <a:noFill/>
            <a:miter lim="800000"/>
            <a:headEnd/>
            <a:tailEnd/>
          </a:ln>
          <a:effectLst/>
        </p:spPr>
        <p:txBody>
          <a:bodyPr wrap="square">
            <a:spAutoFit/>
          </a:bodyPr>
          <a:lstStyle/>
          <a:p>
            <a:pPr>
              <a:spcBef>
                <a:spcPct val="50000"/>
              </a:spcBef>
            </a:pPr>
            <a:r>
              <a:rPr lang="fr-FR" sz="800" dirty="0">
                <a:solidFill>
                  <a:schemeClr val="bg1"/>
                </a:solidFill>
                <a:cs typeface="Arial" pitchFamily="34" charset="0"/>
              </a:rPr>
              <a:t>©  </a:t>
            </a:r>
            <a:r>
              <a:rPr lang="fr-FR" sz="800" dirty="0" smtClean="0">
                <a:solidFill>
                  <a:schemeClr val="bg1"/>
                </a:solidFill>
                <a:cs typeface="Arial" pitchFamily="34" charset="0"/>
              </a:rPr>
              <a:t>E Rochard (Irstea)</a:t>
            </a:r>
            <a:endParaRPr lang="fr-FR" sz="800" dirty="0">
              <a:solidFill>
                <a:schemeClr val="bg1"/>
              </a:solidFill>
              <a:cs typeface="Arial" pitchFamily="34" charset="0"/>
            </a:endParaRPr>
          </a:p>
        </p:txBody>
      </p:sp>
      <p:sp>
        <p:nvSpPr>
          <p:cNvPr id="11" name="Titre 1"/>
          <p:cNvSpPr>
            <a:spLocks noGrp="1"/>
          </p:cNvSpPr>
          <p:nvPr>
            <p:ph type="title"/>
          </p:nvPr>
        </p:nvSpPr>
        <p:spPr>
          <a:xfrm>
            <a:off x="609601" y="274638"/>
            <a:ext cx="7942449" cy="1143000"/>
          </a:xfrm>
        </p:spPr>
        <p:txBody>
          <a:bodyPr>
            <a:normAutofit/>
          </a:bodyPr>
          <a:lstStyle/>
          <a:p>
            <a:pPr algn="l"/>
            <a:r>
              <a:rPr lang="fr-FR" sz="3600" b="1" dirty="0" err="1" smtClean="0">
                <a:solidFill>
                  <a:schemeClr val="tx2"/>
                </a:solidFill>
                <a:latin typeface="+mn-lt"/>
              </a:rPr>
              <a:t>Next</a:t>
            </a:r>
            <a:r>
              <a:rPr lang="fr-FR" sz="3600" b="1" dirty="0" smtClean="0">
                <a:solidFill>
                  <a:schemeClr val="tx2"/>
                </a:solidFill>
                <a:latin typeface="+mn-lt"/>
              </a:rPr>
              <a:t> phase </a:t>
            </a:r>
            <a:r>
              <a:rPr lang="fr-FR" sz="3200" b="1" dirty="0" smtClean="0">
                <a:solidFill>
                  <a:schemeClr val="tx2"/>
                </a:solidFill>
              </a:rPr>
              <a:t/>
            </a:r>
            <a:br>
              <a:rPr lang="fr-FR" sz="3200" b="1" dirty="0" smtClean="0">
                <a:solidFill>
                  <a:schemeClr val="tx2"/>
                </a:solidFill>
              </a:rPr>
            </a:br>
            <a:r>
              <a:rPr lang="fr-FR" sz="3200" b="1" dirty="0" smtClean="0">
                <a:solidFill>
                  <a:schemeClr val="tx2"/>
                </a:solidFill>
              </a:rPr>
              <a:t>Action plan 2020-2030?</a:t>
            </a:r>
            <a:endParaRPr lang="fr-FR" sz="3200" b="1" dirty="0">
              <a:solidFill>
                <a:schemeClr val="tx2"/>
              </a:solidFill>
            </a:endParaRPr>
          </a:p>
        </p:txBody>
      </p:sp>
    </p:spTree>
    <p:extLst>
      <p:ext uri="{BB962C8B-B14F-4D97-AF65-F5344CB8AC3E}">
        <p14:creationId xmlns:p14="http://schemas.microsoft.com/office/powerpoint/2010/main" val="948103249"/>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p:cNvGraphicFramePr>
            <a:graphicFrameLocks noGrp="1"/>
          </p:cNvGraphicFramePr>
          <p:nvPr>
            <p:ph idx="4294967295"/>
            <p:extLst>
              <p:ext uri="{D42A27DB-BD31-4B8C-83A1-F6EECF244321}">
                <p14:modId xmlns:p14="http://schemas.microsoft.com/office/powerpoint/2010/main" val="2959603728"/>
              </p:ext>
            </p:extLst>
          </p:nvPr>
        </p:nvGraphicFramePr>
        <p:xfrm>
          <a:off x="0" y="1412875"/>
          <a:ext cx="11822976" cy="5280000"/>
        </p:xfrm>
        <a:graphic>
          <a:graphicData uri="http://schemas.openxmlformats.org/drawingml/2006/table">
            <a:tbl>
              <a:tblPr bandRow="1">
                <a:tableStyleId>{5C22544A-7EE6-4342-B048-85BDC9FD1C3A}</a:tableStyleId>
              </a:tblPr>
              <a:tblGrid>
                <a:gridCol w="2955744">
                  <a:extLst>
                    <a:ext uri="{9D8B030D-6E8A-4147-A177-3AD203B41FA5}">
                      <a16:colId xmlns="" xmlns:a16="http://schemas.microsoft.com/office/drawing/2014/main" val="20000"/>
                    </a:ext>
                  </a:extLst>
                </a:gridCol>
                <a:gridCol w="2955744">
                  <a:extLst>
                    <a:ext uri="{9D8B030D-6E8A-4147-A177-3AD203B41FA5}">
                      <a16:colId xmlns="" xmlns:a16="http://schemas.microsoft.com/office/drawing/2014/main" val="20001"/>
                    </a:ext>
                  </a:extLst>
                </a:gridCol>
                <a:gridCol w="2955744">
                  <a:extLst>
                    <a:ext uri="{9D8B030D-6E8A-4147-A177-3AD203B41FA5}">
                      <a16:colId xmlns="" xmlns:a16="http://schemas.microsoft.com/office/drawing/2014/main" val="20002"/>
                    </a:ext>
                  </a:extLst>
                </a:gridCol>
                <a:gridCol w="2955744">
                  <a:extLst>
                    <a:ext uri="{9D8B030D-6E8A-4147-A177-3AD203B41FA5}">
                      <a16:colId xmlns="" xmlns:a16="http://schemas.microsoft.com/office/drawing/2014/main" val="20003"/>
                    </a:ext>
                  </a:extLst>
                </a:gridCol>
              </a:tblGrid>
              <a:tr h="2520004">
                <a:tc>
                  <a:txBody>
                    <a:bodyPr/>
                    <a:lstStyle/>
                    <a:p>
                      <a:pPr algn="ctr">
                        <a:spcAft>
                          <a:spcPts val="0"/>
                        </a:spcAft>
                      </a:pPr>
                      <a:endParaRPr lang="de-DE" sz="2100" dirty="0">
                        <a:effectLst/>
                        <a:latin typeface="Calibri"/>
                        <a:ea typeface="Calibri"/>
                        <a:cs typeface="Calibri"/>
                      </a:endParaRPr>
                    </a:p>
                  </a:txBody>
                  <a:tcPr marT="0" marB="0" anchor="ctr"/>
                </a:tc>
                <a:tc>
                  <a:txBody>
                    <a:bodyPr/>
                    <a:lstStyle/>
                    <a:p>
                      <a:pPr algn="ctr">
                        <a:spcAft>
                          <a:spcPts val="0"/>
                        </a:spcAft>
                      </a:pPr>
                      <a:endParaRPr lang="de-DE" sz="2100" dirty="0">
                        <a:effectLst/>
                        <a:latin typeface="Times New Roman"/>
                        <a:ea typeface="Times New Roman"/>
                      </a:endParaRPr>
                    </a:p>
                  </a:txBody>
                  <a:tcPr marT="0" marB="0" anchor="ctr"/>
                </a:tc>
                <a:tc>
                  <a:txBody>
                    <a:bodyPr/>
                    <a:lstStyle/>
                    <a:p>
                      <a:pPr algn="ctr">
                        <a:spcAft>
                          <a:spcPts val="0"/>
                        </a:spcAft>
                      </a:pPr>
                      <a:endParaRPr lang="de-DE" sz="2100" dirty="0">
                        <a:effectLst/>
                        <a:latin typeface="Calibri"/>
                        <a:ea typeface="Calibri"/>
                        <a:cs typeface="Calibri"/>
                      </a:endParaRPr>
                    </a:p>
                  </a:txBody>
                  <a:tcPr marT="0" marB="0" anchor="ctr"/>
                </a:tc>
                <a:tc>
                  <a:txBody>
                    <a:bodyPr/>
                    <a:lstStyle/>
                    <a:p>
                      <a:pPr algn="ctr">
                        <a:spcAft>
                          <a:spcPts val="0"/>
                        </a:spcAft>
                      </a:pPr>
                      <a:endParaRPr lang="de-DE" sz="2100" b="1" dirty="0">
                        <a:effectLst/>
                        <a:latin typeface="Times New Roman"/>
                        <a:ea typeface="Times New Roman"/>
                      </a:endParaRPr>
                    </a:p>
                  </a:txBody>
                  <a:tcPr marT="0" marB="0" anchor="ctr"/>
                </a:tc>
                <a:extLst>
                  <a:ext uri="{0D108BD9-81ED-4DB2-BD59-A6C34878D82A}">
                    <a16:rowId xmlns="" xmlns:a16="http://schemas.microsoft.com/office/drawing/2014/main" val="10000"/>
                  </a:ext>
                </a:extLst>
              </a:tr>
              <a:tr h="2759996">
                <a:tc>
                  <a:txBody>
                    <a:bodyPr/>
                    <a:lstStyle/>
                    <a:p>
                      <a:pPr algn="ctr">
                        <a:spcAft>
                          <a:spcPts val="0"/>
                        </a:spcAft>
                      </a:pPr>
                      <a:endParaRPr lang="de-DE" sz="2100" dirty="0">
                        <a:effectLst/>
                        <a:latin typeface="Calibri"/>
                        <a:ea typeface="Calibri"/>
                        <a:cs typeface="Calibri"/>
                      </a:endParaRPr>
                    </a:p>
                  </a:txBody>
                  <a:tcPr marT="0" marB="0" anchor="ctr"/>
                </a:tc>
                <a:tc>
                  <a:txBody>
                    <a:bodyPr/>
                    <a:lstStyle/>
                    <a:p>
                      <a:pPr algn="ctr">
                        <a:spcAft>
                          <a:spcPts val="0"/>
                        </a:spcAft>
                      </a:pPr>
                      <a:endParaRPr lang="de-DE" sz="2100" dirty="0">
                        <a:effectLst/>
                        <a:latin typeface="Calibri"/>
                        <a:ea typeface="Calibri"/>
                        <a:cs typeface="Calibri"/>
                      </a:endParaRPr>
                    </a:p>
                  </a:txBody>
                  <a:tcPr marT="0" marB="0" anchor="ctr"/>
                </a:tc>
                <a:tc>
                  <a:txBody>
                    <a:bodyPr/>
                    <a:lstStyle/>
                    <a:p>
                      <a:pPr algn="ctr">
                        <a:spcAft>
                          <a:spcPts val="0"/>
                        </a:spcAft>
                      </a:pPr>
                      <a:endParaRPr lang="de-DE" sz="2100" dirty="0">
                        <a:effectLst/>
                        <a:latin typeface="Times New Roman"/>
                        <a:ea typeface="Times New Roman"/>
                      </a:endParaRPr>
                    </a:p>
                  </a:txBody>
                  <a:tcPr marT="0" marB="0" anchor="ctr"/>
                </a:tc>
                <a:tc>
                  <a:txBody>
                    <a:bodyPr/>
                    <a:lstStyle/>
                    <a:p>
                      <a:pPr algn="ctr">
                        <a:spcAft>
                          <a:spcPts val="1000"/>
                        </a:spcAft>
                      </a:pPr>
                      <a:endParaRPr lang="de-DE" sz="2100" dirty="0">
                        <a:effectLst/>
                        <a:latin typeface="Times New Roman"/>
                        <a:ea typeface="Times New Roman"/>
                      </a:endParaRPr>
                    </a:p>
                  </a:txBody>
                  <a:tcPr marT="0" marB="0" anchor="ctr"/>
                </a:tc>
                <a:extLst>
                  <a:ext uri="{0D108BD9-81ED-4DB2-BD59-A6C34878D82A}">
                    <a16:rowId xmlns="" xmlns:a16="http://schemas.microsoft.com/office/drawing/2014/main" val="10001"/>
                  </a:ext>
                </a:extLst>
              </a:tr>
            </a:tbl>
          </a:graphicData>
        </a:graphic>
      </p:graphicFrame>
      <p:sp>
        <p:nvSpPr>
          <p:cNvPr id="5" name="Rectangle 9"/>
          <p:cNvSpPr>
            <a:spLocks noChangeArrowheads="1"/>
          </p:cNvSpPr>
          <p:nvPr/>
        </p:nvSpPr>
        <p:spPr bwMode="auto">
          <a:xfrm>
            <a:off x="9376874" y="6608029"/>
            <a:ext cx="219162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ctr" fontAlgn="base">
              <a:spcBef>
                <a:spcPct val="0"/>
              </a:spcBef>
              <a:spcAft>
                <a:spcPct val="0"/>
              </a:spcAft>
            </a:pPr>
            <a:r>
              <a:rPr lang="en-GB" sz="800" dirty="0">
                <a:solidFill>
                  <a:prstClr val="black"/>
                </a:solidFill>
                <a:latin typeface="Arial" pitchFamily="34" charset="0"/>
                <a:ea typeface="Times New Roman" pitchFamily="18" charset="0"/>
                <a:cs typeface="Arial" pitchFamily="34" charset="0"/>
              </a:rPr>
              <a:t>© M. </a:t>
            </a:r>
            <a:r>
              <a:rPr lang="en-GB" sz="800" dirty="0" err="1">
                <a:solidFill>
                  <a:prstClr val="black"/>
                </a:solidFill>
                <a:latin typeface="Arial" pitchFamily="34" charset="0"/>
                <a:ea typeface="Times New Roman" pitchFamily="18" charset="0"/>
                <a:cs typeface="Arial" pitchFamily="34" charset="0"/>
              </a:rPr>
              <a:t>Roggo</a:t>
            </a:r>
            <a:r>
              <a:rPr lang="en-GB" sz="800" dirty="0">
                <a:solidFill>
                  <a:prstClr val="black"/>
                </a:solidFill>
                <a:latin typeface="Arial" pitchFamily="34" charset="0"/>
                <a:ea typeface="Times New Roman" pitchFamily="18" charset="0"/>
                <a:cs typeface="Arial" pitchFamily="34" charset="0"/>
              </a:rPr>
              <a:t> f. </a:t>
            </a:r>
            <a:r>
              <a:rPr lang="en-GB" sz="800" i="1" dirty="0">
                <a:solidFill>
                  <a:prstClr val="black"/>
                </a:solidFill>
                <a:latin typeface="Arial" pitchFamily="34" charset="0"/>
                <a:ea typeface="Times New Roman" pitchFamily="18" charset="0"/>
                <a:cs typeface="Arial" pitchFamily="34" charset="0"/>
              </a:rPr>
              <a:t>A. </a:t>
            </a:r>
            <a:r>
              <a:rPr lang="en-GB" sz="800" i="1" dirty="0" err="1">
                <a:solidFill>
                  <a:prstClr val="black"/>
                </a:solidFill>
                <a:latin typeface="Arial" pitchFamily="34" charset="0"/>
                <a:ea typeface="Times New Roman" pitchFamily="18" charset="0"/>
                <a:cs typeface="Arial" pitchFamily="34" charset="0"/>
              </a:rPr>
              <a:t>sturio</a:t>
            </a:r>
            <a:r>
              <a:rPr lang="en-GB" sz="800" dirty="0">
                <a:solidFill>
                  <a:prstClr val="black"/>
                </a:solidFill>
                <a:latin typeface="Arial" pitchFamily="34" charset="0"/>
                <a:ea typeface="Times New Roman" pitchFamily="18" charset="0"/>
                <a:cs typeface="Arial" pitchFamily="34" charset="0"/>
              </a:rPr>
              <a:t>; © Thomas Friedrich</a:t>
            </a:r>
            <a:endParaRPr lang="en-GB" dirty="0">
              <a:solidFill>
                <a:prstClr val="black"/>
              </a:solidFill>
              <a:latin typeface="Arial" pitchFamily="34" charset="0"/>
              <a:cs typeface="Arial" pitchFamily="34" charset="0"/>
            </a:endParaRPr>
          </a:p>
        </p:txBody>
      </p:sp>
      <p:sp>
        <p:nvSpPr>
          <p:cNvPr id="3" name="Textfeld 2"/>
          <p:cNvSpPr txBox="1"/>
          <p:nvPr/>
        </p:nvSpPr>
        <p:spPr>
          <a:xfrm>
            <a:off x="187586" y="2481889"/>
            <a:ext cx="3035993" cy="369332"/>
          </a:xfrm>
          <a:prstGeom prst="rect">
            <a:avLst/>
          </a:prstGeom>
          <a:noFill/>
        </p:spPr>
        <p:txBody>
          <a:bodyPr wrap="square" rtlCol="0">
            <a:spAutoFit/>
          </a:bodyPr>
          <a:lstStyle/>
          <a:p>
            <a:pPr algn="ctr"/>
            <a:r>
              <a:rPr lang="de-DE" b="1" dirty="0" err="1" smtClean="0"/>
              <a:t>Russian</a:t>
            </a:r>
            <a:r>
              <a:rPr lang="de-DE" b="1" dirty="0" smtClean="0"/>
              <a:t> </a:t>
            </a:r>
            <a:r>
              <a:rPr lang="de-DE" b="1" dirty="0" err="1" smtClean="0"/>
              <a:t>Sturgeon</a:t>
            </a:r>
            <a:r>
              <a:rPr lang="de-DE" b="1" dirty="0" smtClean="0"/>
              <a:t> </a:t>
            </a:r>
            <a:r>
              <a:rPr lang="de-DE" b="1" dirty="0" err="1" smtClean="0"/>
              <a:t>Complex</a:t>
            </a:r>
            <a:endParaRPr lang="de-DE" b="1" dirty="0" smtClean="0"/>
          </a:p>
        </p:txBody>
      </p:sp>
      <p:sp>
        <p:nvSpPr>
          <p:cNvPr id="14" name="Textfeld 13"/>
          <p:cNvSpPr txBox="1"/>
          <p:nvPr/>
        </p:nvSpPr>
        <p:spPr>
          <a:xfrm>
            <a:off x="3313216" y="2505619"/>
            <a:ext cx="2668131" cy="369332"/>
          </a:xfrm>
          <a:prstGeom prst="rect">
            <a:avLst/>
          </a:prstGeom>
          <a:noFill/>
        </p:spPr>
        <p:txBody>
          <a:bodyPr wrap="square" rtlCol="0">
            <a:spAutoFit/>
          </a:bodyPr>
          <a:lstStyle/>
          <a:p>
            <a:pPr algn="ctr"/>
            <a:r>
              <a:rPr lang="de-DE" b="1" dirty="0" err="1" smtClean="0"/>
              <a:t>Adriatic</a:t>
            </a:r>
            <a:r>
              <a:rPr lang="de-DE" b="1" dirty="0" smtClean="0"/>
              <a:t> </a:t>
            </a:r>
            <a:r>
              <a:rPr lang="de-DE" b="1" dirty="0" err="1" smtClean="0"/>
              <a:t>Sturgeon</a:t>
            </a:r>
            <a:r>
              <a:rPr lang="de-DE" b="1" dirty="0" smtClean="0"/>
              <a:t> </a:t>
            </a:r>
          </a:p>
        </p:txBody>
      </p:sp>
      <p:sp>
        <p:nvSpPr>
          <p:cNvPr id="15" name="Textfeld 14"/>
          <p:cNvSpPr txBox="1"/>
          <p:nvPr/>
        </p:nvSpPr>
        <p:spPr>
          <a:xfrm>
            <a:off x="6169740" y="5178871"/>
            <a:ext cx="2976331" cy="369332"/>
          </a:xfrm>
          <a:prstGeom prst="rect">
            <a:avLst/>
          </a:prstGeom>
          <a:noFill/>
        </p:spPr>
        <p:txBody>
          <a:bodyPr wrap="square" rtlCol="0">
            <a:spAutoFit/>
          </a:bodyPr>
          <a:lstStyle/>
          <a:p>
            <a:pPr algn="ctr"/>
            <a:r>
              <a:rPr lang="de-DE" b="1" dirty="0" smtClean="0"/>
              <a:t>European/Common </a:t>
            </a:r>
            <a:r>
              <a:rPr lang="de-DE" b="1" dirty="0" err="1" smtClean="0"/>
              <a:t>Sturgeon</a:t>
            </a:r>
            <a:endParaRPr lang="de-DE" b="1" dirty="0" smtClean="0"/>
          </a:p>
        </p:txBody>
      </p:sp>
      <p:sp>
        <p:nvSpPr>
          <p:cNvPr id="16" name="Textfeld 15"/>
          <p:cNvSpPr txBox="1"/>
          <p:nvPr/>
        </p:nvSpPr>
        <p:spPr>
          <a:xfrm>
            <a:off x="6140244" y="2505618"/>
            <a:ext cx="2915603" cy="369332"/>
          </a:xfrm>
          <a:prstGeom prst="rect">
            <a:avLst/>
          </a:prstGeom>
          <a:noFill/>
        </p:spPr>
        <p:txBody>
          <a:bodyPr wrap="square" rtlCol="0">
            <a:spAutoFit/>
          </a:bodyPr>
          <a:lstStyle/>
          <a:p>
            <a:pPr algn="ctr"/>
            <a:r>
              <a:rPr lang="de-DE" b="1" dirty="0" err="1" smtClean="0"/>
              <a:t>Ship</a:t>
            </a:r>
            <a:r>
              <a:rPr lang="de-DE" b="1" dirty="0" smtClean="0"/>
              <a:t> </a:t>
            </a:r>
            <a:r>
              <a:rPr lang="de-DE" b="1" dirty="0" err="1" smtClean="0"/>
              <a:t>Sturgeon</a:t>
            </a:r>
            <a:r>
              <a:rPr lang="de-DE" b="1" dirty="0" smtClean="0"/>
              <a:t> </a:t>
            </a:r>
          </a:p>
        </p:txBody>
      </p:sp>
      <p:sp>
        <p:nvSpPr>
          <p:cNvPr id="17" name="Textfeld 16"/>
          <p:cNvSpPr txBox="1"/>
          <p:nvPr/>
        </p:nvSpPr>
        <p:spPr>
          <a:xfrm>
            <a:off x="3179342" y="5157196"/>
            <a:ext cx="2916668" cy="646331"/>
          </a:xfrm>
          <a:prstGeom prst="rect">
            <a:avLst/>
          </a:prstGeom>
          <a:noFill/>
        </p:spPr>
        <p:txBody>
          <a:bodyPr wrap="square" rtlCol="0">
            <a:spAutoFit/>
          </a:bodyPr>
          <a:lstStyle/>
          <a:p>
            <a:pPr algn="ctr"/>
            <a:r>
              <a:rPr lang="de-DE" b="1" dirty="0" err="1" smtClean="0"/>
              <a:t>Stellate</a:t>
            </a:r>
            <a:r>
              <a:rPr lang="de-DE" b="1" dirty="0" smtClean="0"/>
              <a:t> </a:t>
            </a:r>
            <a:r>
              <a:rPr lang="de-DE" b="1" dirty="0" err="1" smtClean="0"/>
              <a:t>Sturgeon</a:t>
            </a:r>
            <a:endParaRPr lang="de-DE" b="1" dirty="0" smtClean="0"/>
          </a:p>
          <a:p>
            <a:pPr algn="ctr"/>
            <a:endParaRPr lang="de-DE" dirty="0">
              <a:solidFill>
                <a:prstClr val="black"/>
              </a:solidFill>
            </a:endParaRPr>
          </a:p>
        </p:txBody>
      </p:sp>
      <p:sp>
        <p:nvSpPr>
          <p:cNvPr id="18" name="Textfeld 17"/>
          <p:cNvSpPr txBox="1"/>
          <p:nvPr/>
        </p:nvSpPr>
        <p:spPr>
          <a:xfrm>
            <a:off x="9072331" y="5156899"/>
            <a:ext cx="2861440" cy="369332"/>
          </a:xfrm>
          <a:prstGeom prst="rect">
            <a:avLst/>
          </a:prstGeom>
          <a:noFill/>
        </p:spPr>
        <p:txBody>
          <a:bodyPr wrap="square" rtlCol="0">
            <a:spAutoFit/>
          </a:bodyPr>
          <a:lstStyle/>
          <a:p>
            <a:pPr algn="ctr"/>
            <a:r>
              <a:rPr lang="de-DE" b="1" dirty="0" smtClean="0"/>
              <a:t>Beluga</a:t>
            </a:r>
          </a:p>
        </p:txBody>
      </p:sp>
      <p:sp>
        <p:nvSpPr>
          <p:cNvPr id="19" name="Textfeld 18"/>
          <p:cNvSpPr txBox="1"/>
          <p:nvPr/>
        </p:nvSpPr>
        <p:spPr>
          <a:xfrm>
            <a:off x="9041967" y="2503160"/>
            <a:ext cx="2861440" cy="369332"/>
          </a:xfrm>
          <a:prstGeom prst="rect">
            <a:avLst/>
          </a:prstGeom>
          <a:noFill/>
        </p:spPr>
        <p:txBody>
          <a:bodyPr wrap="square" rtlCol="0">
            <a:spAutoFit/>
          </a:bodyPr>
          <a:lstStyle/>
          <a:p>
            <a:pPr algn="ctr"/>
            <a:r>
              <a:rPr lang="de-DE" b="1" dirty="0" smtClean="0"/>
              <a:t>Baltic </a:t>
            </a:r>
            <a:r>
              <a:rPr lang="de-DE" b="1" dirty="0" err="1" smtClean="0"/>
              <a:t>Sturgeon</a:t>
            </a:r>
            <a:endParaRPr lang="de-DE" b="1" dirty="0" smtClean="0"/>
          </a:p>
        </p:txBody>
      </p:sp>
      <p:sp>
        <p:nvSpPr>
          <p:cNvPr id="20" name="Textfeld 19"/>
          <p:cNvSpPr txBox="1"/>
          <p:nvPr/>
        </p:nvSpPr>
        <p:spPr>
          <a:xfrm>
            <a:off x="232541" y="5157196"/>
            <a:ext cx="2841960" cy="369332"/>
          </a:xfrm>
          <a:prstGeom prst="rect">
            <a:avLst/>
          </a:prstGeom>
          <a:noFill/>
        </p:spPr>
        <p:txBody>
          <a:bodyPr wrap="square" rtlCol="0">
            <a:spAutoFit/>
          </a:bodyPr>
          <a:lstStyle/>
          <a:p>
            <a:pPr algn="ctr"/>
            <a:r>
              <a:rPr lang="de-DE" b="1" dirty="0" smtClean="0"/>
              <a:t>Sterlet</a:t>
            </a:r>
          </a:p>
        </p:txBody>
      </p:sp>
      <p:pic>
        <p:nvPicPr>
          <p:cNvPr id="6"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40255" y="3674470"/>
            <a:ext cx="2719970" cy="1827176"/>
          </a:xfrm>
          <a:prstGeom prst="rect">
            <a:avLst/>
          </a:prstGeom>
        </p:spPr>
      </p:pic>
      <p:pic>
        <p:nvPicPr>
          <p:cNvPr id="23" name="Grafik 22"/>
          <p:cNvPicPr/>
          <p:nvPr/>
        </p:nvPicPr>
        <p:blipFill>
          <a:blip r:embed="rId4" cstate="email">
            <a:clrChange>
              <a:clrFrom>
                <a:srgbClr val="FEEFC4"/>
              </a:clrFrom>
              <a:clrTo>
                <a:srgbClr val="FEEFC4">
                  <a:alpha val="0"/>
                </a:srgbClr>
              </a:clrTo>
            </a:clrChange>
            <a:extLst>
              <a:ext uri="{28A0092B-C50C-407E-A947-70E740481C1C}">
                <a14:useLocalDpi xmlns:a14="http://schemas.microsoft.com/office/drawing/2010/main"/>
              </a:ext>
            </a:extLst>
          </a:blip>
          <a:stretch>
            <a:fillRect/>
          </a:stretch>
        </p:blipFill>
        <p:spPr>
          <a:xfrm>
            <a:off x="6707520" y="4440578"/>
            <a:ext cx="2017788" cy="544595"/>
          </a:xfrm>
          <a:prstGeom prst="rect">
            <a:avLst/>
          </a:prstGeom>
          <a:effectLst/>
          <a:scene3d>
            <a:camera prst="orthographicFront">
              <a:rot lat="0" lon="10800000" rev="0"/>
            </a:camera>
            <a:lightRig rig="threePt" dir="t"/>
          </a:scene3d>
        </p:spPr>
      </p:pic>
      <p:pic>
        <p:nvPicPr>
          <p:cNvPr id="7" name="Grafik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89041" y="3698979"/>
            <a:ext cx="2292320" cy="1700808"/>
          </a:xfrm>
          <a:prstGeom prst="rect">
            <a:avLst/>
          </a:prstGeom>
        </p:spPr>
      </p:pic>
      <p:pic>
        <p:nvPicPr>
          <p:cNvPr id="8" name="Grafik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2266" y="3813047"/>
            <a:ext cx="2345670" cy="1731967"/>
          </a:xfrm>
          <a:prstGeom prst="rect">
            <a:avLst/>
          </a:prstGeom>
        </p:spPr>
      </p:pic>
      <p:pic>
        <p:nvPicPr>
          <p:cNvPr id="10" name="Grafik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5413" y="1139199"/>
            <a:ext cx="2565760" cy="1598601"/>
          </a:xfrm>
          <a:prstGeom prst="rect">
            <a:avLst/>
          </a:prstGeom>
        </p:spPr>
      </p:pic>
      <p:pic>
        <p:nvPicPr>
          <p:cNvPr id="11" name="Grafik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31201" y="1213236"/>
            <a:ext cx="2305918" cy="1536199"/>
          </a:xfrm>
          <a:prstGeom prst="rect">
            <a:avLst/>
          </a:prstGeom>
        </p:spPr>
      </p:pic>
      <p:pic>
        <p:nvPicPr>
          <p:cNvPr id="12" name="Grafik 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35305" y="1147831"/>
            <a:ext cx="2478490" cy="1729407"/>
          </a:xfrm>
          <a:prstGeom prst="rect">
            <a:avLst/>
          </a:prstGeom>
        </p:spPr>
      </p:pic>
      <p:pic>
        <p:nvPicPr>
          <p:cNvPr id="13" name="Grafik 1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0541159" flipH="1">
            <a:off x="9111623" y="1147062"/>
            <a:ext cx="2633835" cy="1766591"/>
          </a:xfrm>
          <a:prstGeom prst="rect">
            <a:avLst/>
          </a:prstGeom>
        </p:spPr>
      </p:pic>
      <p:sp>
        <p:nvSpPr>
          <p:cNvPr id="21" name="Titel 1"/>
          <p:cNvSpPr txBox="1">
            <a:spLocks/>
          </p:cNvSpPr>
          <p:nvPr/>
        </p:nvSpPr>
        <p:spPr>
          <a:xfrm>
            <a:off x="307975" y="187543"/>
            <a:ext cx="10972800" cy="1143000"/>
          </a:xfrm>
          <a:prstGeom prst="rect">
            <a:avLst/>
          </a:prstGeom>
        </p:spPr>
        <p:txBody>
          <a:bodyPr lIns="121917" tIns="60958" rIns="121917" bIns="60958">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5300" b="1" smtClean="0">
                <a:solidFill>
                  <a:schemeClr val="tx2"/>
                </a:solidFill>
                <a:latin typeface="+mn-lt"/>
              </a:rPr>
              <a:t>Alarming Status </a:t>
            </a:r>
            <a:endParaRPr lang="de-DE" sz="5300" b="1" dirty="0">
              <a:solidFill>
                <a:schemeClr val="tx2"/>
              </a:solidFill>
              <a:latin typeface="+mn-lt"/>
            </a:endParaRPr>
          </a:p>
        </p:txBody>
      </p:sp>
      <p:sp>
        <p:nvSpPr>
          <p:cNvPr id="2" name="AutoShape 4" descr="Image result for iucn red list icons"/>
          <p:cNvSpPr>
            <a:spLocks noChangeAspect="1" noChangeArrowheads="1"/>
          </p:cNvSpPr>
          <p:nvPr/>
        </p:nvSpPr>
        <p:spPr bwMode="auto">
          <a:xfrm>
            <a:off x="155575" y="-723900"/>
            <a:ext cx="1524000" cy="1514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7" descr="Image result for iucn red list ico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104" name="Picture 8"/>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1044965" y="2904447"/>
            <a:ext cx="1020814" cy="1014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8"/>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9922625" y="5608593"/>
            <a:ext cx="1020814" cy="1014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8"/>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155405" y="5629764"/>
            <a:ext cx="1020814" cy="1014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8"/>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073722" y="5667335"/>
            <a:ext cx="1020814" cy="1014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8"/>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9966869" y="2898553"/>
            <a:ext cx="1020814" cy="1014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8"/>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113460" y="2890077"/>
            <a:ext cx="1005593" cy="999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8"/>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4092630" y="2862490"/>
            <a:ext cx="1020814" cy="1014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5" name="Picture 9"/>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988013" y="5598636"/>
            <a:ext cx="1113035" cy="1113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2" name="Gruppieren 21"/>
          <p:cNvGrpSpPr/>
          <p:nvPr/>
        </p:nvGrpSpPr>
        <p:grpSpPr>
          <a:xfrm>
            <a:off x="7179332" y="2845180"/>
            <a:ext cx="1407166" cy="1031744"/>
            <a:chOff x="7524305" y="2891614"/>
            <a:chExt cx="1407166" cy="1031744"/>
          </a:xfrm>
        </p:grpSpPr>
        <p:pic>
          <p:nvPicPr>
            <p:cNvPr id="4106" name="Picture 10"/>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7899727" y="2891614"/>
              <a:ext cx="1031744" cy="1031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5" name="Gerade Verbindung mit Pfeil 24"/>
            <p:cNvCxnSpPr/>
            <p:nvPr/>
          </p:nvCxnSpPr>
          <p:spPr>
            <a:xfrm>
              <a:off x="7524305" y="3470966"/>
              <a:ext cx="400999" cy="17716"/>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33" name="Picture 3"/>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2727330" y="2505619"/>
            <a:ext cx="6825828" cy="294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2338834"/>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2000" fill="hold"/>
                                        <p:tgtEl>
                                          <p:spTgt spid="22"/>
                                        </p:tgtEl>
                                        <p:attrNameLst>
                                          <p:attrName>ppt_w</p:attrName>
                                        </p:attrNameLst>
                                      </p:cBhvr>
                                      <p:tavLst>
                                        <p:tav tm="0">
                                          <p:val>
                                            <p:fltVal val="0"/>
                                          </p:val>
                                        </p:tav>
                                        <p:tav tm="100000">
                                          <p:val>
                                            <p:strVal val="#ppt_w"/>
                                          </p:val>
                                        </p:tav>
                                      </p:tavLst>
                                    </p:anim>
                                    <p:anim calcmode="lin" valueType="num">
                                      <p:cBhvr>
                                        <p:cTn id="8" dur="2000" fill="hold"/>
                                        <p:tgtEl>
                                          <p:spTgt spid="22"/>
                                        </p:tgtEl>
                                        <p:attrNameLst>
                                          <p:attrName>ppt_h</p:attrName>
                                        </p:attrNameLst>
                                      </p:cBhvr>
                                      <p:tavLst>
                                        <p:tav tm="0">
                                          <p:val>
                                            <p:fltVal val="0"/>
                                          </p:val>
                                        </p:tav>
                                        <p:tav tm="100000">
                                          <p:val>
                                            <p:strVal val="#ppt_h"/>
                                          </p:val>
                                        </p:tav>
                                      </p:tavLst>
                                    </p:anim>
                                    <p:animEffect transition="in" filter="fade">
                                      <p:cBhvr>
                                        <p:cTn id="9" dur="20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pPr algn="l"/>
            <a:r>
              <a:rPr lang="de-DE" sz="3600" b="1" dirty="0" err="1" smtClean="0">
                <a:solidFill>
                  <a:schemeClr val="tx2"/>
                </a:solidFill>
              </a:rPr>
              <a:t>Funding</a:t>
            </a:r>
            <a:r>
              <a:rPr lang="de-DE" sz="3600" b="1" dirty="0" smtClean="0">
                <a:solidFill>
                  <a:schemeClr val="tx2"/>
                </a:solidFill>
              </a:rPr>
              <a:t> </a:t>
            </a:r>
            <a:r>
              <a:rPr lang="de-DE" sz="3600" b="1" dirty="0" err="1" smtClean="0">
                <a:solidFill>
                  <a:schemeClr val="tx2"/>
                </a:solidFill>
              </a:rPr>
              <a:t>for</a:t>
            </a:r>
            <a:r>
              <a:rPr lang="de-DE" sz="3600" b="1" dirty="0" smtClean="0">
                <a:solidFill>
                  <a:schemeClr val="tx2"/>
                </a:solidFill>
              </a:rPr>
              <a:t> </a:t>
            </a:r>
            <a:r>
              <a:rPr lang="de-DE" sz="3600" b="1" dirty="0" err="1" smtClean="0">
                <a:solidFill>
                  <a:schemeClr val="tx2"/>
                </a:solidFill>
              </a:rPr>
              <a:t>the</a:t>
            </a:r>
            <a:r>
              <a:rPr lang="de-DE" sz="3600" b="1" dirty="0" smtClean="0">
                <a:solidFill>
                  <a:schemeClr val="tx2"/>
                </a:solidFill>
              </a:rPr>
              <a:t> Action Plan </a:t>
            </a:r>
            <a:r>
              <a:rPr lang="de-DE" sz="3600" b="1" dirty="0" err="1" smtClean="0">
                <a:solidFill>
                  <a:schemeClr val="tx2"/>
                </a:solidFill>
              </a:rPr>
              <a:t>implementation</a:t>
            </a:r>
            <a:r>
              <a:rPr lang="de-DE" sz="3600" b="1" dirty="0" smtClean="0">
                <a:solidFill>
                  <a:schemeClr val="tx2"/>
                </a:solidFill>
              </a:rPr>
              <a:t> was </a:t>
            </a:r>
            <a:r>
              <a:rPr lang="de-DE" sz="3600" b="1" dirty="0" err="1" smtClean="0">
                <a:solidFill>
                  <a:schemeClr val="tx2"/>
                </a:solidFill>
              </a:rPr>
              <a:t>provided</a:t>
            </a:r>
            <a:r>
              <a:rPr lang="de-DE" sz="3600" b="1" dirty="0" smtClean="0">
                <a:solidFill>
                  <a:schemeClr val="tx2"/>
                </a:solidFill>
              </a:rPr>
              <a:t> </a:t>
            </a:r>
            <a:r>
              <a:rPr lang="de-DE" sz="3600" b="1" dirty="0" err="1" smtClean="0">
                <a:solidFill>
                  <a:schemeClr val="tx2"/>
                </a:solidFill>
              </a:rPr>
              <a:t>for</a:t>
            </a:r>
            <a:r>
              <a:rPr lang="de-DE" sz="3600" b="1" dirty="0" smtClean="0">
                <a:solidFill>
                  <a:schemeClr val="tx2"/>
                </a:solidFill>
              </a:rPr>
              <a:t>….</a:t>
            </a:r>
            <a:endParaRPr lang="de-DE" sz="3600" b="1" dirty="0">
              <a:solidFill>
                <a:schemeClr val="tx2"/>
              </a:solidFill>
            </a:endParaRPr>
          </a:p>
        </p:txBody>
      </p:sp>
      <p:sp>
        <p:nvSpPr>
          <p:cNvPr id="3" name="Inhaltsplatzhalter 2"/>
          <p:cNvSpPr>
            <a:spLocks noGrp="1"/>
          </p:cNvSpPr>
          <p:nvPr>
            <p:ph idx="1"/>
          </p:nvPr>
        </p:nvSpPr>
        <p:spPr>
          <a:xfrm>
            <a:off x="609600" y="1600200"/>
            <a:ext cx="10972800" cy="4781128"/>
          </a:xfrm>
        </p:spPr>
        <p:txBody>
          <a:bodyPr>
            <a:normAutofit/>
          </a:bodyPr>
          <a:lstStyle/>
          <a:p>
            <a:r>
              <a:rPr lang="de-DE" dirty="0" smtClean="0"/>
              <a:t>IRSTEA: </a:t>
            </a:r>
          </a:p>
          <a:p>
            <a:pPr lvl="1"/>
            <a:r>
              <a:rPr lang="de-DE" dirty="0" err="1" smtClean="0"/>
              <a:t>Agence</a:t>
            </a:r>
            <a:r>
              <a:rPr lang="de-DE" dirty="0" smtClean="0"/>
              <a:t> </a:t>
            </a:r>
            <a:r>
              <a:rPr lang="de-DE" dirty="0"/>
              <a:t>de </a:t>
            </a:r>
            <a:r>
              <a:rPr lang="de-DE" dirty="0" err="1"/>
              <a:t>l’Eau</a:t>
            </a:r>
            <a:r>
              <a:rPr lang="de-DE" dirty="0"/>
              <a:t> </a:t>
            </a:r>
            <a:r>
              <a:rPr lang="de-DE" dirty="0" err="1"/>
              <a:t>Adour</a:t>
            </a:r>
            <a:r>
              <a:rPr lang="de-DE" dirty="0"/>
              <a:t> Garonne, </a:t>
            </a:r>
            <a:endParaRPr lang="de-DE" dirty="0" smtClean="0"/>
          </a:p>
          <a:p>
            <a:pPr lvl="1"/>
            <a:r>
              <a:rPr lang="de-DE" dirty="0" err="1" smtClean="0"/>
              <a:t>Agence</a:t>
            </a:r>
            <a:r>
              <a:rPr lang="de-DE" dirty="0" smtClean="0"/>
              <a:t> </a:t>
            </a:r>
            <a:r>
              <a:rPr lang="de-DE" dirty="0" err="1"/>
              <a:t>française</a:t>
            </a:r>
            <a:r>
              <a:rPr lang="de-DE" dirty="0"/>
              <a:t> de la </a:t>
            </a:r>
            <a:r>
              <a:rPr lang="de-DE" dirty="0" err="1"/>
              <a:t>Biodiversité</a:t>
            </a:r>
            <a:r>
              <a:rPr lang="de-DE" dirty="0"/>
              <a:t>, </a:t>
            </a:r>
            <a:endParaRPr lang="de-DE" dirty="0" smtClean="0"/>
          </a:p>
          <a:p>
            <a:pPr lvl="1"/>
            <a:r>
              <a:rPr lang="de-DE" dirty="0" err="1" smtClean="0"/>
              <a:t>Agence</a:t>
            </a:r>
            <a:r>
              <a:rPr lang="de-DE" dirty="0" smtClean="0"/>
              <a:t> </a:t>
            </a:r>
            <a:r>
              <a:rPr lang="de-DE" dirty="0"/>
              <a:t>nationale de la </a:t>
            </a:r>
            <a:r>
              <a:rPr lang="de-DE" dirty="0" err="1"/>
              <a:t>recherche</a:t>
            </a:r>
            <a:r>
              <a:rPr lang="de-DE" dirty="0"/>
              <a:t>, </a:t>
            </a:r>
            <a:r>
              <a:rPr lang="de-DE" dirty="0" err="1"/>
              <a:t>département</a:t>
            </a:r>
            <a:r>
              <a:rPr lang="de-DE" dirty="0"/>
              <a:t> de la Gironde, </a:t>
            </a:r>
            <a:endParaRPr lang="de-DE" dirty="0" smtClean="0"/>
          </a:p>
          <a:p>
            <a:pPr lvl="1"/>
            <a:r>
              <a:rPr lang="de-DE" dirty="0" err="1" smtClean="0"/>
              <a:t>Ministère</a:t>
            </a:r>
            <a:r>
              <a:rPr lang="de-DE" dirty="0" smtClean="0"/>
              <a:t> </a:t>
            </a:r>
            <a:r>
              <a:rPr lang="de-DE" dirty="0"/>
              <a:t>de </a:t>
            </a:r>
            <a:r>
              <a:rPr lang="de-DE" dirty="0" err="1"/>
              <a:t>l’écologie</a:t>
            </a:r>
            <a:r>
              <a:rPr lang="de-DE" dirty="0"/>
              <a:t> et du </a:t>
            </a:r>
            <a:r>
              <a:rPr lang="de-DE" dirty="0" err="1"/>
              <a:t>développement</a:t>
            </a:r>
            <a:r>
              <a:rPr lang="de-DE" dirty="0"/>
              <a:t> durable, </a:t>
            </a:r>
            <a:r>
              <a:rPr lang="de-DE" dirty="0" err="1"/>
              <a:t>Région</a:t>
            </a:r>
            <a:r>
              <a:rPr lang="de-DE" dirty="0"/>
              <a:t> </a:t>
            </a:r>
            <a:r>
              <a:rPr lang="de-DE" dirty="0" err="1"/>
              <a:t>nouvelle</a:t>
            </a:r>
            <a:r>
              <a:rPr lang="de-DE" dirty="0"/>
              <a:t> Aquitaine </a:t>
            </a:r>
          </a:p>
          <a:p>
            <a:pPr lvl="1"/>
            <a:r>
              <a:rPr lang="de-DE" dirty="0" err="1" smtClean="0"/>
              <a:t>Irstea</a:t>
            </a:r>
            <a:r>
              <a:rPr lang="de-DE" dirty="0" smtClean="0"/>
              <a:t>.</a:t>
            </a:r>
            <a:endParaRPr lang="de-DE" dirty="0"/>
          </a:p>
          <a:p>
            <a:r>
              <a:rPr lang="de-DE" dirty="0"/>
              <a:t> </a:t>
            </a:r>
            <a:r>
              <a:rPr lang="de-DE" dirty="0" err="1" smtClean="0"/>
              <a:t>Migado</a:t>
            </a:r>
            <a:r>
              <a:rPr lang="de-DE" dirty="0" smtClean="0"/>
              <a:t> </a:t>
            </a:r>
            <a:r>
              <a:rPr lang="de-DE" dirty="0" smtClean="0"/>
              <a:t>(</a:t>
            </a:r>
            <a:r>
              <a:rPr lang="de-DE" dirty="0" err="1" smtClean="0"/>
              <a:t>broodstock</a:t>
            </a:r>
            <a:r>
              <a:rPr lang="de-DE" dirty="0" smtClean="0"/>
              <a:t> </a:t>
            </a:r>
            <a:r>
              <a:rPr lang="de-DE" dirty="0" err="1" smtClean="0"/>
              <a:t>maintenance</a:t>
            </a:r>
            <a:r>
              <a:rPr lang="de-DE" dirty="0" smtClean="0"/>
              <a:t>)</a:t>
            </a:r>
            <a:endParaRPr lang="de-DE" dirty="0" smtClean="0"/>
          </a:p>
          <a:p>
            <a:pPr lvl="1"/>
            <a:r>
              <a:rPr lang="de-DE" dirty="0" smtClean="0"/>
              <a:t>FEDER </a:t>
            </a:r>
            <a:r>
              <a:rPr lang="de-DE" dirty="0" err="1"/>
              <a:t>Nouvelle</a:t>
            </a:r>
            <a:r>
              <a:rPr lang="de-DE" dirty="0"/>
              <a:t> </a:t>
            </a:r>
            <a:r>
              <a:rPr lang="de-DE" dirty="0" smtClean="0"/>
              <a:t>Aquitaine</a:t>
            </a:r>
          </a:p>
          <a:p>
            <a:pPr lvl="1"/>
            <a:r>
              <a:rPr lang="de-DE" dirty="0" err="1" smtClean="0"/>
              <a:t>Ark</a:t>
            </a:r>
            <a:r>
              <a:rPr lang="de-DE" dirty="0" smtClean="0"/>
              <a:t> Nature</a:t>
            </a:r>
          </a:p>
          <a:p>
            <a:pPr lvl="1"/>
            <a:r>
              <a:rPr lang="de-DE" dirty="0" smtClean="0"/>
              <a:t>IGB </a:t>
            </a:r>
            <a:r>
              <a:rPr lang="de-DE" dirty="0" smtClean="0"/>
              <a:t>Berlin</a:t>
            </a:r>
            <a:endParaRPr lang="de-DE" dirty="0"/>
          </a:p>
        </p:txBody>
      </p:sp>
    </p:spTree>
    <p:extLst>
      <p:ext uri="{BB962C8B-B14F-4D97-AF65-F5344CB8AC3E}">
        <p14:creationId xmlns:p14="http://schemas.microsoft.com/office/powerpoint/2010/main" val="531253528"/>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23392" y="2132859"/>
            <a:ext cx="10363200" cy="1470025"/>
          </a:xfrm>
        </p:spPr>
        <p:txBody>
          <a:bodyPr>
            <a:normAutofit fontScale="90000"/>
          </a:bodyPr>
          <a:lstStyle/>
          <a:p>
            <a:r>
              <a:rPr lang="de-DE" b="1" dirty="0" smtClean="0">
                <a:solidFill>
                  <a:schemeClr val="tx2"/>
                </a:solidFill>
              </a:rPr>
              <a:t>HELCOM Action Plan </a:t>
            </a:r>
            <a:br>
              <a:rPr lang="de-DE" b="1" dirty="0" smtClean="0">
                <a:solidFill>
                  <a:schemeClr val="tx2"/>
                </a:solidFill>
              </a:rPr>
            </a:br>
            <a:r>
              <a:rPr lang="de-DE" sz="4000" b="1" dirty="0" err="1" smtClean="0">
                <a:solidFill>
                  <a:schemeClr val="tx2"/>
                </a:solidFill>
              </a:rPr>
              <a:t>for</a:t>
            </a:r>
            <a:r>
              <a:rPr lang="de-DE" sz="4000" b="1" dirty="0" smtClean="0">
                <a:solidFill>
                  <a:schemeClr val="tx2"/>
                </a:solidFill>
              </a:rPr>
              <a:t> </a:t>
            </a:r>
            <a:r>
              <a:rPr lang="de-DE" sz="4000" b="1" dirty="0" err="1" smtClean="0">
                <a:solidFill>
                  <a:schemeClr val="tx2"/>
                </a:solidFill>
              </a:rPr>
              <a:t>the</a:t>
            </a:r>
            <a:r>
              <a:rPr lang="de-DE" sz="4000" b="1" dirty="0" smtClean="0">
                <a:solidFill>
                  <a:schemeClr val="tx2"/>
                </a:solidFill>
              </a:rPr>
              <a:t> </a:t>
            </a:r>
            <a:r>
              <a:rPr lang="de-DE" sz="4000" b="1" dirty="0" err="1" smtClean="0">
                <a:solidFill>
                  <a:schemeClr val="tx2"/>
                </a:solidFill>
              </a:rPr>
              <a:t>protection</a:t>
            </a:r>
            <a:r>
              <a:rPr lang="de-DE" sz="4000" b="1" dirty="0" smtClean="0">
                <a:solidFill>
                  <a:schemeClr val="tx2"/>
                </a:solidFill>
              </a:rPr>
              <a:t> and </a:t>
            </a:r>
            <a:r>
              <a:rPr lang="de-DE" sz="4000" b="1" dirty="0" err="1" smtClean="0">
                <a:solidFill>
                  <a:schemeClr val="tx2"/>
                </a:solidFill>
              </a:rPr>
              <a:t>recovery</a:t>
            </a:r>
            <a:r>
              <a:rPr lang="de-DE" sz="4000" b="1" dirty="0" smtClean="0">
                <a:solidFill>
                  <a:schemeClr val="tx2"/>
                </a:solidFill>
              </a:rPr>
              <a:t> of </a:t>
            </a:r>
            <a:r>
              <a:rPr lang="de-DE" sz="4000" b="1" dirty="0" err="1" smtClean="0">
                <a:solidFill>
                  <a:schemeClr val="tx2"/>
                </a:solidFill>
              </a:rPr>
              <a:t>the</a:t>
            </a:r>
            <a:r>
              <a:rPr lang="de-DE" sz="4000" b="1" dirty="0" smtClean="0">
                <a:solidFill>
                  <a:schemeClr val="tx2"/>
                </a:solidFill>
              </a:rPr>
              <a:t> Baltic </a:t>
            </a:r>
            <a:r>
              <a:rPr lang="de-DE" sz="4000" b="1" dirty="0" err="1" smtClean="0">
                <a:solidFill>
                  <a:schemeClr val="tx2"/>
                </a:solidFill>
              </a:rPr>
              <a:t>Sturgeon</a:t>
            </a:r>
            <a:r>
              <a:rPr lang="de-DE" sz="4000" b="1" dirty="0" smtClean="0">
                <a:solidFill>
                  <a:schemeClr val="tx2"/>
                </a:solidFill>
              </a:rPr>
              <a:t> </a:t>
            </a:r>
            <a:r>
              <a:rPr lang="de-DE" sz="4000" b="1" i="1" dirty="0" err="1" smtClean="0">
                <a:solidFill>
                  <a:schemeClr val="tx2"/>
                </a:solidFill>
              </a:rPr>
              <a:t>Acipenser</a:t>
            </a:r>
            <a:r>
              <a:rPr lang="de-DE" sz="4000" b="1" i="1" dirty="0" smtClean="0">
                <a:solidFill>
                  <a:schemeClr val="tx2"/>
                </a:solidFill>
              </a:rPr>
              <a:t> </a:t>
            </a:r>
            <a:r>
              <a:rPr lang="de-DE" sz="4000" b="1" i="1" dirty="0" err="1" smtClean="0">
                <a:solidFill>
                  <a:schemeClr val="tx2"/>
                </a:solidFill>
              </a:rPr>
              <a:t>oxyrinchus</a:t>
            </a:r>
            <a:endParaRPr lang="de-DE" sz="4000" b="1" i="1" dirty="0">
              <a:solidFill>
                <a:schemeClr val="tx2"/>
              </a:solidFill>
            </a:endParaRPr>
          </a:p>
        </p:txBody>
      </p:sp>
      <p:sp>
        <p:nvSpPr>
          <p:cNvPr id="3" name="Untertitel 2"/>
          <p:cNvSpPr>
            <a:spLocks noGrp="1"/>
          </p:cNvSpPr>
          <p:nvPr>
            <p:ph type="subTitle" idx="1"/>
          </p:nvPr>
        </p:nvSpPr>
        <p:spPr/>
        <p:txBody>
          <a:bodyPr>
            <a:normAutofit fontScale="92500" lnSpcReduction="20000"/>
          </a:bodyPr>
          <a:lstStyle/>
          <a:p>
            <a:r>
              <a:rPr lang="en-US" b="1" dirty="0" smtClean="0"/>
              <a:t>By the </a:t>
            </a:r>
            <a:r>
              <a:rPr lang="en-US" b="1" baseline="0" dirty="0" smtClean="0"/>
              <a:t>Baltic Sturgeon EN, </a:t>
            </a:r>
            <a:r>
              <a:rPr lang="en-US" b="1" baseline="0" dirty="0" err="1" smtClean="0"/>
              <a:t>Helcom</a:t>
            </a:r>
            <a:r>
              <a:rPr lang="en-US" b="1" baseline="0" dirty="0" smtClean="0"/>
              <a:t> S&amp;C</a:t>
            </a:r>
          </a:p>
          <a:p>
            <a:r>
              <a:rPr lang="en-US" b="1" dirty="0" smtClean="0"/>
              <a:t>Authors</a:t>
            </a:r>
            <a:r>
              <a:rPr lang="en-US" b="1" dirty="0"/>
              <a:t>: </a:t>
            </a:r>
            <a:r>
              <a:rPr lang="en-US" b="1" dirty="0" err="1"/>
              <a:t>Jörn</a:t>
            </a:r>
            <a:r>
              <a:rPr lang="en-US" b="1" dirty="0"/>
              <a:t> Gessner</a:t>
            </a:r>
            <a:r>
              <a:rPr lang="en-US" b="1" baseline="30000" dirty="0"/>
              <a:t>1,2</a:t>
            </a:r>
            <a:r>
              <a:rPr lang="en-US" b="1" dirty="0"/>
              <a:t>, </a:t>
            </a:r>
            <a:r>
              <a:rPr lang="en-US" b="1" dirty="0" err="1"/>
              <a:t>Gerd</a:t>
            </a:r>
            <a:r>
              <a:rPr lang="en-US" b="1" dirty="0"/>
              <a:t>-Michael Arndt </a:t>
            </a:r>
            <a:r>
              <a:rPr lang="en-US" b="1" baseline="30000" dirty="0"/>
              <a:t>2,3</a:t>
            </a:r>
            <a:r>
              <a:rPr lang="en-US" b="1" dirty="0"/>
              <a:t>, Andrzej Kapusta</a:t>
            </a:r>
            <a:r>
              <a:rPr lang="en-US" b="1" baseline="30000" dirty="0"/>
              <a:t>4</a:t>
            </a:r>
            <a:r>
              <a:rPr lang="en-US" b="1" dirty="0"/>
              <a:t>, </a:t>
            </a:r>
            <a:r>
              <a:rPr lang="en-US" b="1" dirty="0" smtClean="0"/>
              <a:t>Sergey </a:t>
            </a:r>
            <a:r>
              <a:rPr lang="en-US" b="1" dirty="0" err="1" smtClean="0"/>
              <a:t>Shibayev</a:t>
            </a:r>
            <a:r>
              <a:rPr lang="en-US" b="1" dirty="0" smtClean="0"/>
              <a:t> </a:t>
            </a:r>
            <a:r>
              <a:rPr lang="en-US" b="1" baseline="30000" dirty="0"/>
              <a:t>5</a:t>
            </a:r>
            <a:r>
              <a:rPr lang="en-US" b="1" dirty="0"/>
              <a:t>, Alexey Gushin</a:t>
            </a:r>
            <a:r>
              <a:rPr lang="en-US" b="1" baseline="30000" dirty="0"/>
              <a:t>6</a:t>
            </a:r>
            <a:r>
              <a:rPr lang="en-US" b="1" dirty="0"/>
              <a:t>, Andrej Pilinkovskij</a:t>
            </a:r>
            <a:r>
              <a:rPr lang="en-US" b="1" baseline="30000" dirty="0"/>
              <a:t>7</a:t>
            </a:r>
            <a:r>
              <a:rPr lang="en-US" b="1" dirty="0"/>
              <a:t>, Justas Povliūnas</a:t>
            </a:r>
            <a:r>
              <a:rPr lang="en-US" b="1" baseline="30000" dirty="0"/>
              <a:t>7</a:t>
            </a:r>
            <a:r>
              <a:rPr lang="en-US" b="1" dirty="0"/>
              <a:t>, </a:t>
            </a:r>
            <a:r>
              <a:rPr lang="en-US" b="1" dirty="0" err="1"/>
              <a:t>Ruta</a:t>
            </a:r>
            <a:r>
              <a:rPr lang="en-US" b="1" dirty="0"/>
              <a:t> Medne</a:t>
            </a:r>
            <a:r>
              <a:rPr lang="en-US" b="1" baseline="30000" dirty="0"/>
              <a:t>8</a:t>
            </a:r>
            <a:r>
              <a:rPr lang="en-US" b="1" dirty="0"/>
              <a:t>, Santa Purvina</a:t>
            </a:r>
            <a:r>
              <a:rPr lang="en-US" b="1" baseline="30000" dirty="0"/>
              <a:t>8 </a:t>
            </a:r>
            <a:r>
              <a:rPr lang="en-US" b="1" dirty="0"/>
              <a:t>, </a:t>
            </a:r>
            <a:r>
              <a:rPr lang="en-US" b="1" dirty="0" err="1"/>
              <a:t>Meelis</a:t>
            </a:r>
            <a:r>
              <a:rPr lang="en-US" b="1" dirty="0"/>
              <a:t> Tambets</a:t>
            </a:r>
            <a:r>
              <a:rPr lang="en-US" b="1" baseline="30000" dirty="0"/>
              <a:t>9</a:t>
            </a:r>
            <a:r>
              <a:rPr lang="en-US" b="1" dirty="0"/>
              <a:t>, Peter Rask </a:t>
            </a:r>
            <a:r>
              <a:rPr lang="en-US" b="1" dirty="0" smtClean="0"/>
              <a:t>Möller</a:t>
            </a:r>
            <a:r>
              <a:rPr lang="en-US" b="1" baseline="30000" dirty="0" smtClean="0"/>
              <a:t>10</a:t>
            </a:r>
            <a:endParaRPr lang="de-DE"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4743" y="116632"/>
            <a:ext cx="5415040" cy="6624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802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07435" y="3717035"/>
            <a:ext cx="10363200" cy="1362075"/>
          </a:xfrm>
        </p:spPr>
        <p:txBody>
          <a:bodyPr>
            <a:normAutofit fontScale="90000"/>
          </a:bodyPr>
          <a:lstStyle/>
          <a:p>
            <a:r>
              <a:rPr lang="en-US" dirty="0" smtClean="0">
                <a:solidFill>
                  <a:schemeClr val="tx2"/>
                </a:solidFill>
              </a:rPr>
              <a:t>The General Assembly in June 2019  </a:t>
            </a:r>
            <a:r>
              <a:rPr lang="en-US" dirty="0" err="1" smtClean="0">
                <a:solidFill>
                  <a:schemeClr val="tx2"/>
                </a:solidFill>
              </a:rPr>
              <a:t>endorseD</a:t>
            </a:r>
            <a:r>
              <a:rPr lang="en-US" dirty="0" smtClean="0">
                <a:solidFill>
                  <a:schemeClr val="tx2"/>
                </a:solidFill>
              </a:rPr>
              <a:t> the HELCOM-Action Plan for the period 2019 until 2028</a:t>
            </a:r>
            <a:br>
              <a:rPr lang="en-US" dirty="0" smtClean="0">
                <a:solidFill>
                  <a:schemeClr val="tx2"/>
                </a:solidFill>
              </a:rPr>
            </a:br>
            <a:r>
              <a:rPr lang="en-US" dirty="0" smtClean="0">
                <a:solidFill>
                  <a:schemeClr val="tx2"/>
                </a:solidFill>
              </a:rPr>
              <a:t>…</a:t>
            </a:r>
            <a:br>
              <a:rPr lang="en-US" dirty="0" smtClean="0">
                <a:solidFill>
                  <a:schemeClr val="tx2"/>
                </a:solidFill>
              </a:rPr>
            </a:br>
            <a:r>
              <a:rPr lang="en-US" dirty="0" smtClean="0">
                <a:solidFill>
                  <a:schemeClr val="tx2"/>
                </a:solidFill>
              </a:rPr>
              <a:t>Now Implementation is DUE!</a:t>
            </a:r>
            <a:r>
              <a:rPr lang="de-DE" dirty="0" smtClean="0">
                <a:solidFill>
                  <a:schemeClr val="tx2"/>
                </a:solidFill>
              </a:rPr>
              <a:t/>
            </a:r>
            <a:br>
              <a:rPr lang="de-DE" dirty="0" smtClean="0">
                <a:solidFill>
                  <a:schemeClr val="tx2"/>
                </a:solidFill>
              </a:rPr>
            </a:br>
            <a:endParaRPr lang="de-DE" dirty="0">
              <a:solidFill>
                <a:schemeClr val="tx2"/>
              </a:solidFill>
            </a:endParaRPr>
          </a:p>
        </p:txBody>
      </p:sp>
      <p:sp>
        <p:nvSpPr>
          <p:cNvPr id="5" name="Textplatzhalter 4"/>
          <p:cNvSpPr>
            <a:spLocks noGrp="1"/>
          </p:cNvSpPr>
          <p:nvPr>
            <p:ph type="body" idx="1"/>
          </p:nvPr>
        </p:nvSpPr>
        <p:spPr>
          <a:xfrm>
            <a:off x="963084" y="2013375"/>
            <a:ext cx="10363200" cy="1500187"/>
          </a:xfrm>
        </p:spPr>
        <p:txBody>
          <a:bodyPr>
            <a:normAutofit/>
          </a:bodyPr>
          <a:lstStyle/>
          <a:p>
            <a:r>
              <a:rPr lang="en-US" sz="3600" b="1" dirty="0"/>
              <a:t>Action requested</a:t>
            </a:r>
            <a:endParaRPr lang="de-DE" sz="3600" b="1" dirty="0"/>
          </a:p>
          <a:p>
            <a:endParaRPr lang="de-DE" sz="3600" dirty="0"/>
          </a:p>
        </p:txBody>
      </p:sp>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99989" y="394733"/>
            <a:ext cx="5418667" cy="3048000"/>
          </a:xfrm>
          <a:prstGeom prst="rect">
            <a:avLst/>
          </a:prstGeom>
        </p:spPr>
      </p:pic>
    </p:spTree>
    <p:extLst>
      <p:ext uri="{BB962C8B-B14F-4D97-AF65-F5344CB8AC3E}">
        <p14:creationId xmlns:p14="http://schemas.microsoft.com/office/powerpoint/2010/main" val="10099385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91477" y="274638"/>
            <a:ext cx="10190923" cy="1143000"/>
          </a:xfrm>
        </p:spPr>
        <p:txBody>
          <a:bodyPr>
            <a:normAutofit/>
          </a:bodyPr>
          <a:lstStyle/>
          <a:p>
            <a:pPr algn="l"/>
            <a:r>
              <a:rPr lang="de-DE" b="1" dirty="0" smtClean="0">
                <a:solidFill>
                  <a:schemeClr val="tx2"/>
                </a:solidFill>
              </a:rPr>
              <a:t>Main </a:t>
            </a:r>
            <a:r>
              <a:rPr lang="de-DE" b="1" dirty="0" err="1" smtClean="0">
                <a:solidFill>
                  <a:schemeClr val="tx2"/>
                </a:solidFill>
              </a:rPr>
              <a:t>threats</a:t>
            </a:r>
            <a:r>
              <a:rPr lang="de-DE" b="1" dirty="0" smtClean="0">
                <a:solidFill>
                  <a:schemeClr val="tx2"/>
                </a:solidFill>
              </a:rPr>
              <a:t> </a:t>
            </a:r>
            <a:r>
              <a:rPr lang="de-DE" b="1" dirty="0" err="1" smtClean="0">
                <a:solidFill>
                  <a:schemeClr val="tx2"/>
                </a:solidFill>
              </a:rPr>
              <a:t>for</a:t>
            </a:r>
            <a:r>
              <a:rPr lang="de-DE" b="1" dirty="0" smtClean="0">
                <a:solidFill>
                  <a:schemeClr val="tx2"/>
                </a:solidFill>
              </a:rPr>
              <a:t> </a:t>
            </a:r>
            <a:r>
              <a:rPr lang="en-US" b="1" dirty="0" smtClean="0">
                <a:solidFill>
                  <a:schemeClr val="tx2"/>
                </a:solidFill>
              </a:rPr>
              <a:t>the recovery of the species</a:t>
            </a:r>
            <a:endParaRPr lang="de-DE" b="1" dirty="0">
              <a:solidFill>
                <a:schemeClr val="tx2"/>
              </a:solidFill>
            </a:endParaRPr>
          </a:p>
        </p:txBody>
      </p:sp>
      <p:sp>
        <p:nvSpPr>
          <p:cNvPr id="3" name="Inhaltsplatzhalter 2"/>
          <p:cNvSpPr>
            <a:spLocks noGrp="1"/>
          </p:cNvSpPr>
          <p:nvPr>
            <p:ph idx="1"/>
          </p:nvPr>
        </p:nvSpPr>
        <p:spPr>
          <a:xfrm>
            <a:off x="1775520" y="1628800"/>
            <a:ext cx="9985109" cy="4525963"/>
          </a:xfrm>
        </p:spPr>
        <p:txBody>
          <a:bodyPr>
            <a:noAutofit/>
          </a:bodyPr>
          <a:lstStyle/>
          <a:p>
            <a:pPr marL="514350" lvl="0" indent="-514350">
              <a:buFont typeface="+mj-lt"/>
              <a:buAutoNum type="arabicPeriod"/>
            </a:pPr>
            <a:r>
              <a:rPr lang="en-US" sz="2400" dirty="0" smtClean="0">
                <a:solidFill>
                  <a:schemeClr val="tx2"/>
                </a:solidFill>
              </a:rPr>
              <a:t>Mortality caused by accidental catch (by-catch) and illegal fishing (poaching)</a:t>
            </a:r>
            <a:endParaRPr lang="de-DE" sz="2400" dirty="0" smtClean="0">
              <a:solidFill>
                <a:schemeClr val="tx2"/>
              </a:solidFill>
            </a:endParaRPr>
          </a:p>
          <a:p>
            <a:pPr marL="514350" lvl="0" indent="-514350">
              <a:buFont typeface="+mj-lt"/>
              <a:buAutoNum type="arabicPeriod"/>
            </a:pPr>
            <a:r>
              <a:rPr lang="en-US" sz="2400" dirty="0">
                <a:solidFill>
                  <a:schemeClr val="tx2"/>
                </a:solidFill>
              </a:rPr>
              <a:t>C</a:t>
            </a:r>
            <a:r>
              <a:rPr lang="en-US" sz="2400" dirty="0" smtClean="0">
                <a:solidFill>
                  <a:schemeClr val="tx2"/>
                </a:solidFill>
              </a:rPr>
              <a:t>hanges of hydrology and </a:t>
            </a:r>
            <a:r>
              <a:rPr lang="en-US" sz="2400" dirty="0" err="1" smtClean="0">
                <a:solidFill>
                  <a:schemeClr val="tx2"/>
                </a:solidFill>
              </a:rPr>
              <a:t>hydromorphology</a:t>
            </a:r>
            <a:r>
              <a:rPr lang="en-US" sz="2400" dirty="0" smtClean="0">
                <a:solidFill>
                  <a:schemeClr val="tx2"/>
                </a:solidFill>
              </a:rPr>
              <a:t> in rivers and estuaries affect spawning and nursery habitats</a:t>
            </a:r>
          </a:p>
          <a:p>
            <a:pPr marL="514350" lvl="0" indent="-514350">
              <a:buFont typeface="+mj-lt"/>
              <a:buAutoNum type="arabicPeriod"/>
            </a:pPr>
            <a:r>
              <a:rPr lang="en-US" sz="2400" dirty="0" smtClean="0">
                <a:solidFill>
                  <a:schemeClr val="tx2"/>
                </a:solidFill>
              </a:rPr>
              <a:t>Dams block migration to spawning sites</a:t>
            </a:r>
            <a:endParaRPr lang="de-DE" sz="2400" dirty="0" smtClean="0">
              <a:solidFill>
                <a:schemeClr val="tx2"/>
              </a:solidFill>
            </a:endParaRPr>
          </a:p>
          <a:p>
            <a:pPr marL="514350" lvl="0" indent="-514350">
              <a:buFont typeface="+mj-lt"/>
              <a:buAutoNum type="arabicPeriod"/>
            </a:pPr>
            <a:r>
              <a:rPr lang="en-US" sz="2400" dirty="0" smtClean="0">
                <a:solidFill>
                  <a:schemeClr val="tx2"/>
                </a:solidFill>
              </a:rPr>
              <a:t>Anthropogenic environmental pollution affects reproductive success</a:t>
            </a:r>
            <a:endParaRPr lang="de-DE" sz="2400" dirty="0" smtClean="0">
              <a:solidFill>
                <a:schemeClr val="tx2"/>
              </a:solidFill>
            </a:endParaRPr>
          </a:p>
          <a:p>
            <a:pPr marL="514350" lvl="0" indent="-514350">
              <a:buFont typeface="+mj-lt"/>
              <a:buAutoNum type="arabicPeriod"/>
            </a:pPr>
            <a:r>
              <a:rPr lang="en-US" sz="2400" dirty="0" smtClean="0">
                <a:solidFill>
                  <a:schemeClr val="tx2"/>
                </a:solidFill>
              </a:rPr>
              <a:t>The introduction of </a:t>
            </a:r>
            <a:r>
              <a:rPr lang="en-US" sz="2400" dirty="0" err="1" smtClean="0">
                <a:solidFill>
                  <a:schemeClr val="tx2"/>
                </a:solidFill>
              </a:rPr>
              <a:t>allochthonous</a:t>
            </a:r>
            <a:r>
              <a:rPr lang="en-US" sz="2400" dirty="0" smtClean="0">
                <a:solidFill>
                  <a:schemeClr val="tx2"/>
                </a:solidFill>
              </a:rPr>
              <a:t> (sturgeon) species causes competition, pathogen transfer, and hybridization </a:t>
            </a:r>
          </a:p>
          <a:p>
            <a:pPr marL="514350" lvl="0" indent="-514350">
              <a:buFont typeface="+mj-lt"/>
              <a:buAutoNum type="arabicPeriod"/>
            </a:pPr>
            <a:r>
              <a:rPr lang="en-US" sz="2400" dirty="0" smtClean="0">
                <a:solidFill>
                  <a:schemeClr val="tx2"/>
                </a:solidFill>
              </a:rPr>
              <a:t>Climate change increases water temperature, alters discharge patterns</a:t>
            </a:r>
            <a:r>
              <a:rPr lang="en-US" sz="2400" baseline="0" dirty="0" smtClean="0">
                <a:solidFill>
                  <a:schemeClr val="tx2"/>
                </a:solidFill>
              </a:rPr>
              <a:t>, </a:t>
            </a:r>
            <a:r>
              <a:rPr lang="en-US" sz="2400" dirty="0" smtClean="0">
                <a:solidFill>
                  <a:schemeClr val="tx2"/>
                </a:solidFill>
              </a:rPr>
              <a:t>and fauna composition</a:t>
            </a:r>
            <a:endParaRPr lang="de-DE" sz="2400" dirty="0">
              <a:solidFill>
                <a:schemeClr val="tx2"/>
              </a:solidFill>
            </a:endParaRPr>
          </a:p>
        </p:txBody>
      </p:sp>
      <p:pic>
        <p:nvPicPr>
          <p:cNvPr id="4" name="Inhaltsplatzhalter 3"/>
          <p:cNvPicPr>
            <a:picLocks noGrp="1"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2510162" y="1628800"/>
            <a:ext cx="7969153"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Grafik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16114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9812924"/>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95468" y="274638"/>
            <a:ext cx="10286933" cy="1143000"/>
          </a:xfrm>
        </p:spPr>
        <p:txBody>
          <a:bodyPr/>
          <a:lstStyle/>
          <a:p>
            <a:pPr algn="l"/>
            <a:r>
              <a:rPr lang="de-DE" b="1" dirty="0" smtClean="0">
                <a:solidFill>
                  <a:schemeClr val="tx2"/>
                </a:solidFill>
              </a:rPr>
              <a:t>Action Plan </a:t>
            </a:r>
            <a:r>
              <a:rPr lang="de-DE" b="1" dirty="0" err="1" smtClean="0">
                <a:solidFill>
                  <a:schemeClr val="tx2"/>
                </a:solidFill>
              </a:rPr>
              <a:t>scope</a:t>
            </a:r>
            <a:endParaRPr lang="de-DE" b="1" dirty="0">
              <a:solidFill>
                <a:schemeClr val="tx2"/>
              </a:solidFill>
            </a:endParaRPr>
          </a:p>
        </p:txBody>
      </p:sp>
      <p:sp>
        <p:nvSpPr>
          <p:cNvPr id="5" name="Textplatzhalter 4"/>
          <p:cNvSpPr>
            <a:spLocks noGrp="1"/>
          </p:cNvSpPr>
          <p:nvPr>
            <p:ph type="body" idx="4294967295"/>
          </p:nvPr>
        </p:nvSpPr>
        <p:spPr>
          <a:xfrm>
            <a:off x="3352801" y="1556792"/>
            <a:ext cx="8339404" cy="4968552"/>
          </a:xfrm>
          <a:prstGeom prst="rect">
            <a:avLst/>
          </a:prstGeom>
        </p:spPr>
        <p:txBody>
          <a:bodyPr>
            <a:noAutofit/>
          </a:bodyPr>
          <a:lstStyle/>
          <a:p>
            <a:r>
              <a:rPr lang="de-DE" dirty="0" err="1" smtClean="0">
                <a:solidFill>
                  <a:schemeClr val="tx2"/>
                </a:solidFill>
              </a:rPr>
              <a:t>Based</a:t>
            </a:r>
            <a:r>
              <a:rPr lang="de-DE" dirty="0" smtClean="0">
                <a:solidFill>
                  <a:schemeClr val="tx2"/>
                </a:solidFill>
              </a:rPr>
              <a:t> upon </a:t>
            </a:r>
            <a:r>
              <a:rPr lang="de-DE" dirty="0" err="1" smtClean="0">
                <a:solidFill>
                  <a:schemeClr val="tx2"/>
                </a:solidFill>
              </a:rPr>
              <a:t>the</a:t>
            </a:r>
            <a:r>
              <a:rPr lang="de-DE" dirty="0" smtClean="0">
                <a:solidFill>
                  <a:schemeClr val="tx2"/>
                </a:solidFill>
              </a:rPr>
              <a:t> </a:t>
            </a:r>
            <a:r>
              <a:rPr lang="de-DE" dirty="0" err="1" smtClean="0">
                <a:solidFill>
                  <a:schemeClr val="tx2"/>
                </a:solidFill>
              </a:rPr>
              <a:t>reasons</a:t>
            </a:r>
            <a:r>
              <a:rPr lang="de-DE" dirty="0" smtClean="0">
                <a:solidFill>
                  <a:schemeClr val="tx2"/>
                </a:solidFill>
              </a:rPr>
              <a:t> </a:t>
            </a:r>
            <a:r>
              <a:rPr lang="de-DE" dirty="0" err="1" smtClean="0">
                <a:solidFill>
                  <a:schemeClr val="tx2"/>
                </a:solidFill>
              </a:rPr>
              <a:t>for</a:t>
            </a:r>
            <a:r>
              <a:rPr lang="de-DE" dirty="0" smtClean="0">
                <a:solidFill>
                  <a:schemeClr val="tx2"/>
                </a:solidFill>
              </a:rPr>
              <a:t> </a:t>
            </a:r>
            <a:r>
              <a:rPr lang="de-DE" dirty="0" err="1" smtClean="0">
                <a:solidFill>
                  <a:schemeClr val="tx2"/>
                </a:solidFill>
              </a:rPr>
              <a:t>decline</a:t>
            </a:r>
            <a:r>
              <a:rPr lang="de-DE" dirty="0" smtClean="0">
                <a:solidFill>
                  <a:schemeClr val="tx2"/>
                </a:solidFill>
              </a:rPr>
              <a:t> and potential </a:t>
            </a:r>
            <a:r>
              <a:rPr lang="de-DE" dirty="0" err="1" smtClean="0">
                <a:solidFill>
                  <a:schemeClr val="tx2"/>
                </a:solidFill>
              </a:rPr>
              <a:t>threats</a:t>
            </a:r>
            <a:endParaRPr lang="de-DE" dirty="0" smtClean="0">
              <a:solidFill>
                <a:schemeClr val="tx2"/>
              </a:solidFill>
            </a:endParaRPr>
          </a:p>
          <a:p>
            <a:r>
              <a:rPr lang="de-DE" dirty="0" err="1">
                <a:solidFill>
                  <a:schemeClr val="tx2"/>
                </a:solidFill>
              </a:rPr>
              <a:t>Provides</a:t>
            </a:r>
            <a:r>
              <a:rPr lang="de-DE" dirty="0">
                <a:solidFill>
                  <a:schemeClr val="tx2"/>
                </a:solidFill>
              </a:rPr>
              <a:t> a </a:t>
            </a:r>
            <a:r>
              <a:rPr lang="de-DE" dirty="0" err="1">
                <a:solidFill>
                  <a:schemeClr val="tx2"/>
                </a:solidFill>
              </a:rPr>
              <a:t>joint</a:t>
            </a:r>
            <a:r>
              <a:rPr lang="de-DE" dirty="0">
                <a:solidFill>
                  <a:schemeClr val="tx2"/>
                </a:solidFill>
              </a:rPr>
              <a:t> </a:t>
            </a:r>
            <a:r>
              <a:rPr lang="de-DE" dirty="0" err="1">
                <a:solidFill>
                  <a:schemeClr val="tx2"/>
                </a:solidFill>
              </a:rPr>
              <a:t>framework</a:t>
            </a:r>
            <a:r>
              <a:rPr lang="de-DE" dirty="0">
                <a:solidFill>
                  <a:schemeClr val="tx2"/>
                </a:solidFill>
              </a:rPr>
              <a:t> </a:t>
            </a:r>
            <a:r>
              <a:rPr lang="de-DE" dirty="0" err="1">
                <a:solidFill>
                  <a:schemeClr val="tx2"/>
                </a:solidFill>
              </a:rPr>
              <a:t>for</a:t>
            </a:r>
            <a:r>
              <a:rPr lang="de-DE" dirty="0">
                <a:solidFill>
                  <a:schemeClr val="tx2"/>
                </a:solidFill>
              </a:rPr>
              <a:t> </a:t>
            </a:r>
            <a:r>
              <a:rPr lang="de-DE" dirty="0" err="1">
                <a:solidFill>
                  <a:schemeClr val="tx2"/>
                </a:solidFill>
              </a:rPr>
              <a:t>restoration</a:t>
            </a:r>
            <a:r>
              <a:rPr lang="de-DE" dirty="0">
                <a:solidFill>
                  <a:schemeClr val="tx2"/>
                </a:solidFill>
              </a:rPr>
              <a:t> </a:t>
            </a:r>
            <a:r>
              <a:rPr lang="de-DE" dirty="0" err="1">
                <a:solidFill>
                  <a:schemeClr val="tx2"/>
                </a:solidFill>
              </a:rPr>
              <a:t>attempts</a:t>
            </a:r>
            <a:r>
              <a:rPr lang="de-DE" dirty="0">
                <a:solidFill>
                  <a:schemeClr val="tx2"/>
                </a:solidFill>
              </a:rPr>
              <a:t> </a:t>
            </a:r>
            <a:r>
              <a:rPr lang="de-DE" dirty="0" err="1">
                <a:solidFill>
                  <a:schemeClr val="tx2"/>
                </a:solidFill>
              </a:rPr>
              <a:t>and</a:t>
            </a:r>
            <a:r>
              <a:rPr lang="de-DE" dirty="0">
                <a:solidFill>
                  <a:schemeClr val="tx2"/>
                </a:solidFill>
              </a:rPr>
              <a:t> </a:t>
            </a:r>
            <a:r>
              <a:rPr lang="de-DE" dirty="0" err="1">
                <a:solidFill>
                  <a:schemeClr val="tx2"/>
                </a:solidFill>
              </a:rPr>
              <a:t>coordinated</a:t>
            </a:r>
            <a:r>
              <a:rPr lang="de-DE" dirty="0">
                <a:solidFill>
                  <a:schemeClr val="tx2"/>
                </a:solidFill>
              </a:rPr>
              <a:t> </a:t>
            </a:r>
            <a:r>
              <a:rPr lang="de-DE" dirty="0" err="1">
                <a:solidFill>
                  <a:schemeClr val="tx2"/>
                </a:solidFill>
              </a:rPr>
              <a:t>action</a:t>
            </a:r>
            <a:r>
              <a:rPr lang="de-DE" dirty="0">
                <a:solidFill>
                  <a:schemeClr val="tx2"/>
                </a:solidFill>
              </a:rPr>
              <a:t>!</a:t>
            </a:r>
          </a:p>
          <a:p>
            <a:r>
              <a:rPr lang="de-DE" dirty="0" err="1" smtClean="0">
                <a:solidFill>
                  <a:schemeClr val="tx2"/>
                </a:solidFill>
              </a:rPr>
              <a:t>Implementing</a:t>
            </a:r>
            <a:r>
              <a:rPr lang="de-DE" dirty="0" smtClean="0">
                <a:solidFill>
                  <a:schemeClr val="tx2"/>
                </a:solidFill>
              </a:rPr>
              <a:t> </a:t>
            </a:r>
            <a:r>
              <a:rPr lang="de-DE" dirty="0" err="1" smtClean="0">
                <a:solidFill>
                  <a:schemeClr val="tx2"/>
                </a:solidFill>
              </a:rPr>
              <a:t>the</a:t>
            </a:r>
            <a:r>
              <a:rPr lang="de-DE" dirty="0" smtClean="0">
                <a:solidFill>
                  <a:schemeClr val="tx2"/>
                </a:solidFill>
              </a:rPr>
              <a:t> </a:t>
            </a:r>
            <a:r>
              <a:rPr lang="de-DE" dirty="0" err="1" smtClean="0">
                <a:solidFill>
                  <a:schemeClr val="tx2"/>
                </a:solidFill>
              </a:rPr>
              <a:t>Objectives</a:t>
            </a:r>
            <a:r>
              <a:rPr lang="de-DE" dirty="0" smtClean="0">
                <a:solidFill>
                  <a:schemeClr val="tx2"/>
                </a:solidFill>
              </a:rPr>
              <a:t> </a:t>
            </a:r>
            <a:r>
              <a:rPr lang="de-DE" dirty="0" err="1" smtClean="0">
                <a:solidFill>
                  <a:schemeClr val="tx2"/>
                </a:solidFill>
              </a:rPr>
              <a:t>of</a:t>
            </a:r>
            <a:r>
              <a:rPr lang="de-DE" dirty="0" smtClean="0">
                <a:solidFill>
                  <a:schemeClr val="tx2"/>
                </a:solidFill>
              </a:rPr>
              <a:t> </a:t>
            </a:r>
            <a:r>
              <a:rPr lang="de-DE" dirty="0" err="1" smtClean="0">
                <a:solidFill>
                  <a:schemeClr val="tx2"/>
                </a:solidFill>
              </a:rPr>
              <a:t>the</a:t>
            </a:r>
            <a:r>
              <a:rPr lang="de-DE" dirty="0" smtClean="0">
                <a:solidFill>
                  <a:schemeClr val="tx2"/>
                </a:solidFill>
              </a:rPr>
              <a:t> Pan European Action Plan</a:t>
            </a:r>
          </a:p>
          <a:p>
            <a:r>
              <a:rPr lang="de-DE" dirty="0" smtClean="0">
                <a:solidFill>
                  <a:schemeClr val="tx2"/>
                </a:solidFill>
              </a:rPr>
              <a:t>The </a:t>
            </a:r>
            <a:r>
              <a:rPr lang="de-DE" dirty="0">
                <a:solidFill>
                  <a:schemeClr val="tx2"/>
                </a:solidFill>
              </a:rPr>
              <a:t>AP </a:t>
            </a:r>
            <a:r>
              <a:rPr lang="de-DE" dirty="0" err="1" smtClean="0">
                <a:solidFill>
                  <a:schemeClr val="tx2"/>
                </a:solidFill>
              </a:rPr>
              <a:t>identifies</a:t>
            </a:r>
            <a:r>
              <a:rPr lang="de-DE" dirty="0" smtClean="0">
                <a:solidFill>
                  <a:schemeClr val="tx2"/>
                </a:solidFill>
              </a:rPr>
              <a:t> </a:t>
            </a:r>
            <a:r>
              <a:rPr lang="de-DE" dirty="0" err="1" smtClean="0">
                <a:solidFill>
                  <a:schemeClr val="tx2"/>
                </a:solidFill>
              </a:rPr>
              <a:t>the</a:t>
            </a:r>
            <a:r>
              <a:rPr lang="de-DE" dirty="0" smtClean="0">
                <a:solidFill>
                  <a:schemeClr val="tx2"/>
                </a:solidFill>
              </a:rPr>
              <a:t> </a:t>
            </a:r>
            <a:r>
              <a:rPr lang="de-DE" dirty="0" err="1" smtClean="0">
                <a:solidFill>
                  <a:schemeClr val="tx2"/>
                </a:solidFill>
              </a:rPr>
              <a:t>means</a:t>
            </a:r>
            <a:r>
              <a:rPr lang="de-DE" dirty="0" smtClean="0">
                <a:solidFill>
                  <a:schemeClr val="tx2"/>
                </a:solidFill>
              </a:rPr>
              <a:t> </a:t>
            </a:r>
            <a:r>
              <a:rPr lang="de-DE" dirty="0" err="1" smtClean="0">
                <a:solidFill>
                  <a:schemeClr val="tx2"/>
                </a:solidFill>
              </a:rPr>
              <a:t>to</a:t>
            </a:r>
            <a:r>
              <a:rPr lang="de-DE" dirty="0" smtClean="0">
                <a:solidFill>
                  <a:schemeClr val="tx2"/>
                </a:solidFill>
              </a:rPr>
              <a:t> </a:t>
            </a:r>
            <a:r>
              <a:rPr lang="de-DE" dirty="0" err="1" smtClean="0">
                <a:solidFill>
                  <a:schemeClr val="tx2"/>
                </a:solidFill>
              </a:rPr>
              <a:t>implement</a:t>
            </a:r>
            <a:r>
              <a:rPr lang="de-DE" dirty="0" smtClean="0">
                <a:solidFill>
                  <a:schemeClr val="tx2"/>
                </a:solidFill>
              </a:rPr>
              <a:t> </a:t>
            </a:r>
            <a:r>
              <a:rPr lang="de-DE" dirty="0" err="1">
                <a:solidFill>
                  <a:schemeClr val="tx2"/>
                </a:solidFill>
              </a:rPr>
              <a:t>the</a:t>
            </a:r>
            <a:r>
              <a:rPr lang="de-DE" dirty="0">
                <a:solidFill>
                  <a:schemeClr val="tx2"/>
                </a:solidFill>
              </a:rPr>
              <a:t> </a:t>
            </a:r>
            <a:r>
              <a:rPr lang="de-DE" dirty="0" err="1" smtClean="0">
                <a:solidFill>
                  <a:schemeClr val="tx2"/>
                </a:solidFill>
              </a:rPr>
              <a:t>restoration</a:t>
            </a:r>
            <a:r>
              <a:rPr lang="de-DE" dirty="0" smtClean="0">
                <a:solidFill>
                  <a:schemeClr val="tx2"/>
                </a:solidFill>
              </a:rPr>
              <a:t> </a:t>
            </a:r>
            <a:r>
              <a:rPr lang="de-DE" dirty="0" err="1" smtClean="0">
                <a:solidFill>
                  <a:schemeClr val="tx2"/>
                </a:solidFill>
              </a:rPr>
              <a:t>target</a:t>
            </a:r>
            <a:r>
              <a:rPr lang="de-DE" dirty="0" smtClean="0">
                <a:solidFill>
                  <a:schemeClr val="tx2"/>
                </a:solidFill>
              </a:rPr>
              <a:t> in </a:t>
            </a:r>
            <a:r>
              <a:rPr lang="de-DE" dirty="0">
                <a:solidFill>
                  <a:schemeClr val="tx2"/>
                </a:solidFill>
              </a:rPr>
              <a:t>3 </a:t>
            </a:r>
            <a:r>
              <a:rPr lang="de-DE" dirty="0" err="1">
                <a:solidFill>
                  <a:schemeClr val="tx2"/>
                </a:solidFill>
              </a:rPr>
              <a:t>categories</a:t>
            </a:r>
            <a:r>
              <a:rPr lang="de-DE" dirty="0">
                <a:solidFill>
                  <a:schemeClr val="tx2"/>
                </a:solidFill>
              </a:rPr>
              <a:t> </a:t>
            </a:r>
            <a:r>
              <a:rPr lang="de-DE" dirty="0" err="1">
                <a:solidFill>
                  <a:schemeClr val="tx2"/>
                </a:solidFill>
              </a:rPr>
              <a:t>and</a:t>
            </a:r>
            <a:r>
              <a:rPr lang="de-DE" dirty="0">
                <a:solidFill>
                  <a:schemeClr val="tx2"/>
                </a:solidFill>
              </a:rPr>
              <a:t> 16 Actions</a:t>
            </a:r>
          </a:p>
          <a:p>
            <a:r>
              <a:rPr lang="de-DE" dirty="0" err="1" smtClean="0">
                <a:solidFill>
                  <a:schemeClr val="tx2"/>
                </a:solidFill>
              </a:rPr>
              <a:t>Supported</a:t>
            </a:r>
            <a:r>
              <a:rPr lang="de-DE" dirty="0" smtClean="0">
                <a:solidFill>
                  <a:schemeClr val="tx2"/>
                </a:solidFill>
              </a:rPr>
              <a:t> </a:t>
            </a:r>
            <a:r>
              <a:rPr lang="de-DE" dirty="0" err="1" smtClean="0">
                <a:solidFill>
                  <a:schemeClr val="tx2"/>
                </a:solidFill>
              </a:rPr>
              <a:t>by</a:t>
            </a:r>
            <a:r>
              <a:rPr lang="de-DE" dirty="0" smtClean="0">
                <a:solidFill>
                  <a:schemeClr val="tx2"/>
                </a:solidFill>
              </a:rPr>
              <a:t> a S&amp;C Expert Group</a:t>
            </a:r>
          </a:p>
          <a:p>
            <a:r>
              <a:rPr lang="de-DE" dirty="0" smtClean="0">
                <a:solidFill>
                  <a:schemeClr val="tx2"/>
                </a:solidFill>
              </a:rPr>
              <a:t>Implementation </a:t>
            </a:r>
            <a:r>
              <a:rPr lang="de-DE" dirty="0" err="1" smtClean="0">
                <a:solidFill>
                  <a:schemeClr val="tx2"/>
                </a:solidFill>
              </a:rPr>
              <a:t>to</a:t>
            </a:r>
            <a:r>
              <a:rPr lang="de-DE" dirty="0" smtClean="0">
                <a:solidFill>
                  <a:schemeClr val="tx2"/>
                </a:solidFill>
              </a:rPr>
              <a:t> </a:t>
            </a:r>
            <a:r>
              <a:rPr lang="de-DE" dirty="0" err="1" smtClean="0">
                <a:solidFill>
                  <a:schemeClr val="tx2"/>
                </a:solidFill>
              </a:rPr>
              <a:t>take</a:t>
            </a:r>
            <a:r>
              <a:rPr lang="de-DE" dirty="0" smtClean="0">
                <a:solidFill>
                  <a:schemeClr val="tx2"/>
                </a:solidFill>
              </a:rPr>
              <a:t> </a:t>
            </a:r>
            <a:r>
              <a:rPr lang="de-DE" dirty="0" err="1" smtClean="0">
                <a:solidFill>
                  <a:schemeClr val="tx2"/>
                </a:solidFill>
              </a:rPr>
              <a:t>place</a:t>
            </a:r>
            <a:r>
              <a:rPr lang="de-DE" dirty="0" smtClean="0">
                <a:solidFill>
                  <a:schemeClr val="tx2"/>
                </a:solidFill>
              </a:rPr>
              <a:t> on a national </a:t>
            </a:r>
            <a:r>
              <a:rPr lang="de-DE" dirty="0" err="1" smtClean="0">
                <a:solidFill>
                  <a:schemeClr val="tx2"/>
                </a:solidFill>
              </a:rPr>
              <a:t>level</a:t>
            </a:r>
            <a:endParaRPr lang="de-DE" dirty="0" smtClean="0">
              <a:solidFill>
                <a:schemeClr val="tx2"/>
              </a:solidFill>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7844505" y="188643"/>
            <a:ext cx="4347497" cy="1339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Störkontrolle 2010 09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629" y="1052737"/>
            <a:ext cx="3105040" cy="1559261"/>
          </a:xfrm>
          <a:prstGeom prst="rect">
            <a:avLst/>
          </a:prstGeom>
          <a:noFill/>
          <a:effectLst>
            <a:softEdge rad="101600"/>
          </a:effectLst>
          <a:extLst>
            <a:ext uri="{909E8E84-426E-40DD-AFC4-6F175D3DCCD1}">
              <a14:hiddenFill xmlns:a14="http://schemas.microsoft.com/office/drawing/2010/main">
                <a:solidFill>
                  <a:srgbClr val="FFFFFF"/>
                </a:solidFill>
              </a14:hiddenFill>
            </a:ext>
          </a:extLst>
        </p:spPr>
      </p:pic>
      <p:pic>
        <p:nvPicPr>
          <p:cNvPr id="7" name="Grafik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172" y="5137462"/>
            <a:ext cx="3105040" cy="1734800"/>
          </a:xfrm>
          <a:prstGeom prst="rect">
            <a:avLst/>
          </a:prstGeom>
          <a:effectLst>
            <a:softEdge rad="101600"/>
          </a:effectLst>
        </p:spPr>
      </p:pic>
      <p:pic>
        <p:nvPicPr>
          <p:cNvPr id="8" name="Picture 7"/>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662" t="10989" b="16696"/>
          <a:stretch/>
        </p:blipFill>
        <p:spPr bwMode="auto">
          <a:xfrm>
            <a:off x="2" y="2564907"/>
            <a:ext cx="3131833" cy="1295479"/>
          </a:xfrm>
          <a:prstGeom prst="rect">
            <a:avLst/>
          </a:prstGeom>
          <a:noFill/>
          <a:ln>
            <a:noFill/>
          </a:ln>
          <a:effectLst>
            <a:softEdge rad="1016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k 8"/>
          <p:cNvPicPr>
            <a:picLocks noChangeAspect="1"/>
          </p:cNvPicPr>
          <p:nvPr/>
        </p:nvPicPr>
        <p:blipFill rotWithShape="1">
          <a:blip r:embed="rId6" cstate="screen">
            <a:extLst>
              <a:ext uri="{28A0092B-C50C-407E-A947-70E740481C1C}">
                <a14:useLocalDpi xmlns:a14="http://schemas.microsoft.com/office/drawing/2010/main"/>
              </a:ext>
            </a:extLst>
          </a:blip>
          <a:srcRect t="20871"/>
          <a:stretch/>
        </p:blipFill>
        <p:spPr bwMode="auto">
          <a:xfrm>
            <a:off x="-14138" y="3860386"/>
            <a:ext cx="3133809" cy="1239741"/>
          </a:xfrm>
          <a:prstGeom prst="rect">
            <a:avLst/>
          </a:prstGeom>
          <a:noFill/>
          <a:ln>
            <a:noFill/>
          </a:ln>
          <a:effectLst>
            <a:softEdge rad="1016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6"/>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0"/>
            <a:ext cx="116114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4244118"/>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linds(horizont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499"/>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49" fill="hold">
                      <p:stCondLst>
                        <p:cond delay="indefinite"/>
                      </p:stCondLst>
                      <p:childTnLst>
                        <p:par>
                          <p:cTn id="50" fill="hold">
                            <p:stCondLst>
                              <p:cond delay="0"/>
                            </p:stCondLst>
                            <p:childTnLst>
                              <p:par>
                                <p:cTn id="51" presetID="2" presetClass="exit" presetSubtype="4" fill="hold" nodeType="clickEffect">
                                  <p:stCondLst>
                                    <p:cond delay="0"/>
                                  </p:stCondLst>
                                  <p:childTnLst>
                                    <p:anim calcmode="lin" valueType="num">
                                      <p:cBhvr additive="base">
                                        <p:cTn id="52" dur="500"/>
                                        <p:tgtEl>
                                          <p:spTgt spid="8"/>
                                        </p:tgtEl>
                                        <p:attrNameLst>
                                          <p:attrName>ppt_x</p:attrName>
                                        </p:attrNameLst>
                                      </p:cBhvr>
                                      <p:tavLst>
                                        <p:tav tm="0">
                                          <p:val>
                                            <p:strVal val="ppt_x"/>
                                          </p:val>
                                        </p:tav>
                                        <p:tav tm="100000">
                                          <p:val>
                                            <p:strVal val="ppt_x"/>
                                          </p:val>
                                        </p:tav>
                                      </p:tavLst>
                                    </p:anim>
                                    <p:anim calcmode="lin" valueType="num">
                                      <p:cBhvr additive="base">
                                        <p:cTn id="53" dur="500"/>
                                        <p:tgtEl>
                                          <p:spTgt spid="8"/>
                                        </p:tgtEl>
                                        <p:attrNameLst>
                                          <p:attrName>ppt_y</p:attrName>
                                        </p:attrNameLst>
                                      </p:cBhvr>
                                      <p:tavLst>
                                        <p:tav tm="0">
                                          <p:val>
                                            <p:strVal val="ppt_y"/>
                                          </p:val>
                                        </p:tav>
                                        <p:tav tm="100000">
                                          <p:val>
                                            <p:strVal val="1+ppt_h/2"/>
                                          </p:val>
                                        </p:tav>
                                      </p:tavLst>
                                    </p:anim>
                                    <p:set>
                                      <p:cBhvr>
                                        <p:cTn id="54" dur="1" fill="hold">
                                          <p:stCondLst>
                                            <p:cond delay="499"/>
                                          </p:stCondLst>
                                        </p:cTn>
                                        <p:tgtEl>
                                          <p:spTgt spid="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683" y="-27384"/>
            <a:ext cx="12240683" cy="6885995"/>
          </a:xfrm>
          <a:prstGeom prst="rect">
            <a:avLst/>
          </a:prstGeom>
        </p:spPr>
      </p:pic>
      <p:sp>
        <p:nvSpPr>
          <p:cNvPr id="8" name="Titel 1"/>
          <p:cNvSpPr txBox="1">
            <a:spLocks/>
          </p:cNvSpPr>
          <p:nvPr/>
        </p:nvSpPr>
        <p:spPr>
          <a:xfrm>
            <a:off x="368896" y="214136"/>
            <a:ext cx="5486400" cy="20065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FFF00"/>
                </a:solidFill>
              </a:rPr>
              <a:t>The long-term aim!</a:t>
            </a:r>
            <a:endParaRPr lang="en-US" b="1" dirty="0">
              <a:solidFill>
                <a:srgbClr val="FFFF00"/>
              </a:solidFill>
            </a:endParaRPr>
          </a:p>
        </p:txBody>
      </p:sp>
      <p:pic>
        <p:nvPicPr>
          <p:cNvPr id="9" name="Picture 9" descr="Logo Stör GRS_Transp"/>
          <p:cNvPicPr>
            <a:picLocks noChangeAspect="1" noChangeArrowheads="1"/>
          </p:cNvPicPr>
          <p:nvPr/>
        </p:nvPicPr>
        <p:blipFill>
          <a:blip r:embed="rId4" cstate="screen">
            <a:clrChange>
              <a:clrFrom>
                <a:srgbClr val="FDFDFD"/>
              </a:clrFrom>
              <a:clrTo>
                <a:srgbClr val="FDFDFD">
                  <a:alpha val="0"/>
                </a:srgbClr>
              </a:clrTo>
            </a:clrChange>
            <a:lum bright="12000"/>
            <a:extLst>
              <a:ext uri="{28A0092B-C50C-407E-A947-70E740481C1C}">
                <a14:useLocalDpi xmlns:a14="http://schemas.microsoft.com/office/drawing/2010/main"/>
              </a:ext>
            </a:extLst>
          </a:blip>
          <a:srcRect/>
          <a:stretch>
            <a:fillRect/>
          </a:stretch>
        </p:blipFill>
        <p:spPr bwMode="auto">
          <a:xfrm>
            <a:off x="547796" y="5204941"/>
            <a:ext cx="1035703"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d 2" descr="IGB_PosterFuss_en.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415462" y="5517455"/>
            <a:ext cx="1194415" cy="598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39883" y="5861554"/>
            <a:ext cx="1304032" cy="978024"/>
          </a:xfrm>
          <a:prstGeom prst="rect">
            <a:avLst/>
          </a:prstGeom>
        </p:spPr>
      </p:pic>
      <p:pic>
        <p:nvPicPr>
          <p:cNvPr id="5" name="Picture 15" descr="IRS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83499" y="6136024"/>
            <a:ext cx="717344" cy="551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 descr="Logo LFA"/>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845800" y="6350569"/>
            <a:ext cx="1346200" cy="508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descr="Sākums"/>
          <p:cNvSpPr>
            <a:spLocks noChangeAspect="1" noChangeArrowheads="1"/>
          </p:cNvSpPr>
          <p:nvPr/>
        </p:nvSpPr>
        <p:spPr bwMode="auto">
          <a:xfrm>
            <a:off x="-240704"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 name="AutoShape 4" descr="Sākums"/>
          <p:cNvSpPr>
            <a:spLocks noChangeAspect="1" noChangeArrowheads="1"/>
          </p:cNvSpPr>
          <p:nvPr/>
        </p:nvSpPr>
        <p:spPr bwMode="auto">
          <a:xfrm>
            <a:off x="-37504" y="7940"/>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029" name="Picture 5"/>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066992" y="5972071"/>
            <a:ext cx="755301" cy="756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Grafik 14"/>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016213" y="5836406"/>
            <a:ext cx="1303704" cy="1003175"/>
          </a:xfrm>
          <a:prstGeom prst="rect">
            <a:avLst/>
          </a:prstGeom>
        </p:spPr>
      </p:pic>
      <p:pic>
        <p:nvPicPr>
          <p:cNvPr id="17" name="Grafik 16"/>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384034" y="6039966"/>
            <a:ext cx="1615956" cy="785759"/>
          </a:xfrm>
          <a:prstGeom prst="rect">
            <a:avLst/>
          </a:prstGeom>
        </p:spPr>
      </p:pic>
      <p:sp>
        <p:nvSpPr>
          <p:cNvPr id="18" name="Textfeld 17"/>
          <p:cNvSpPr txBox="1"/>
          <p:nvPr/>
        </p:nvSpPr>
        <p:spPr>
          <a:xfrm>
            <a:off x="2447595" y="6033482"/>
            <a:ext cx="1330814" cy="707886"/>
          </a:xfrm>
          <a:prstGeom prst="rect">
            <a:avLst/>
          </a:prstGeom>
          <a:noFill/>
        </p:spPr>
        <p:txBody>
          <a:bodyPr wrap="none" rtlCol="0">
            <a:spAutoFit/>
          </a:bodyPr>
          <a:lstStyle/>
          <a:p>
            <a:r>
              <a:rPr lang="de-DE" dirty="0" smtClean="0">
                <a:solidFill>
                  <a:schemeClr val="bg1"/>
                </a:solidFill>
                <a:latin typeface="Gill Sans Ultra Bold" pitchFamily="34" charset="0"/>
              </a:rPr>
              <a:t>KSTU</a:t>
            </a:r>
            <a:r>
              <a:rPr lang="de-DE" dirty="0" smtClean="0">
                <a:solidFill>
                  <a:schemeClr val="bg1"/>
                </a:solidFill>
              </a:rPr>
              <a:t> </a:t>
            </a:r>
          </a:p>
          <a:p>
            <a:r>
              <a:rPr lang="de-DE" sz="1100" dirty="0" smtClean="0">
                <a:solidFill>
                  <a:schemeClr val="bg1"/>
                </a:solidFill>
              </a:rPr>
              <a:t>Kaliningrad State </a:t>
            </a:r>
          </a:p>
          <a:p>
            <a:r>
              <a:rPr lang="de-DE" sz="1100" dirty="0" smtClean="0">
                <a:solidFill>
                  <a:schemeClr val="bg1"/>
                </a:solidFill>
              </a:rPr>
              <a:t>Technical University</a:t>
            </a:r>
            <a:endParaRPr lang="de-DE" sz="1100" dirty="0">
              <a:solidFill>
                <a:schemeClr val="bg1"/>
              </a:solidFill>
            </a:endParaRPr>
          </a:p>
        </p:txBody>
      </p:sp>
      <p:sp>
        <p:nvSpPr>
          <p:cNvPr id="19" name="Textfeld 18"/>
          <p:cNvSpPr txBox="1"/>
          <p:nvPr/>
        </p:nvSpPr>
        <p:spPr>
          <a:xfrm>
            <a:off x="9360365" y="6021291"/>
            <a:ext cx="1055097" cy="769441"/>
          </a:xfrm>
          <a:prstGeom prst="rect">
            <a:avLst/>
          </a:prstGeom>
          <a:noFill/>
        </p:spPr>
        <p:txBody>
          <a:bodyPr wrap="none" rtlCol="0">
            <a:spAutoFit/>
          </a:bodyPr>
          <a:lstStyle/>
          <a:p>
            <a:r>
              <a:rPr lang="de-DE" sz="1400" dirty="0" smtClean="0">
                <a:solidFill>
                  <a:schemeClr val="bg1"/>
                </a:solidFill>
                <a:latin typeface="Gill Sans Ultra Bold" pitchFamily="34" charset="0"/>
              </a:rPr>
              <a:t>VNIRO</a:t>
            </a:r>
          </a:p>
          <a:p>
            <a:r>
              <a:rPr lang="de-DE" sz="1000" dirty="0" err="1" smtClean="0">
                <a:solidFill>
                  <a:schemeClr val="bg1"/>
                </a:solidFill>
                <a:latin typeface="Gill Sans Ultra Bold" pitchFamily="34" charset="0"/>
              </a:rPr>
              <a:t>Atlantic</a:t>
            </a:r>
            <a:r>
              <a:rPr lang="de-DE" sz="1000" dirty="0" smtClean="0">
                <a:solidFill>
                  <a:schemeClr val="bg1"/>
                </a:solidFill>
                <a:latin typeface="Gill Sans Ultra Bold" pitchFamily="34" charset="0"/>
              </a:rPr>
              <a:t> </a:t>
            </a:r>
          </a:p>
          <a:p>
            <a:r>
              <a:rPr lang="de-DE" sz="1000" dirty="0" err="1" smtClean="0">
                <a:solidFill>
                  <a:schemeClr val="bg1"/>
                </a:solidFill>
                <a:latin typeface="Gill Sans Ultra Bold" pitchFamily="34" charset="0"/>
              </a:rPr>
              <a:t>Researach</a:t>
            </a:r>
            <a:r>
              <a:rPr lang="de-DE" sz="1000" dirty="0" smtClean="0">
                <a:solidFill>
                  <a:schemeClr val="bg1"/>
                </a:solidFill>
                <a:latin typeface="Gill Sans Ultra Bold" pitchFamily="34" charset="0"/>
              </a:rPr>
              <a:t> </a:t>
            </a:r>
          </a:p>
          <a:p>
            <a:r>
              <a:rPr lang="de-DE" sz="1000" dirty="0" err="1" smtClean="0">
                <a:solidFill>
                  <a:schemeClr val="bg1"/>
                </a:solidFill>
                <a:latin typeface="Gill Sans Ultra Bold" pitchFamily="34" charset="0"/>
              </a:rPr>
              <a:t>Branch</a:t>
            </a:r>
            <a:endParaRPr lang="de-DE" sz="1000" dirty="0">
              <a:solidFill>
                <a:schemeClr val="bg1"/>
              </a:solidFill>
              <a:latin typeface="Gill Sans Ultra Bold" pitchFamily="34" charset="0"/>
            </a:endParaRPr>
          </a:p>
        </p:txBody>
      </p:sp>
      <p:sp>
        <p:nvSpPr>
          <p:cNvPr id="20" name="Textfeld 19"/>
          <p:cNvSpPr txBox="1"/>
          <p:nvPr/>
        </p:nvSpPr>
        <p:spPr>
          <a:xfrm>
            <a:off x="-48681" y="6039966"/>
            <a:ext cx="1192955" cy="646331"/>
          </a:xfrm>
          <a:prstGeom prst="rect">
            <a:avLst/>
          </a:prstGeom>
          <a:noFill/>
        </p:spPr>
        <p:txBody>
          <a:bodyPr wrap="none" rtlCol="0">
            <a:spAutoFit/>
          </a:bodyPr>
          <a:lstStyle/>
          <a:p>
            <a:r>
              <a:rPr lang="de-DE" sz="1200" dirty="0" err="1" smtClean="0">
                <a:solidFill>
                  <a:schemeClr val="bg1"/>
                </a:solidFill>
                <a:latin typeface="Copperplate Gothic Bold" pitchFamily="34" charset="0"/>
              </a:rPr>
              <a:t>Eestii</a:t>
            </a:r>
            <a:endParaRPr lang="de-DE" sz="1200" dirty="0" smtClean="0">
              <a:solidFill>
                <a:schemeClr val="bg1"/>
              </a:solidFill>
              <a:latin typeface="Copperplate Gothic Bold" pitchFamily="34" charset="0"/>
            </a:endParaRPr>
          </a:p>
          <a:p>
            <a:r>
              <a:rPr lang="de-DE" sz="1200" dirty="0" err="1" smtClean="0">
                <a:solidFill>
                  <a:schemeClr val="bg1"/>
                </a:solidFill>
                <a:latin typeface="Copperplate Gothic Bold" pitchFamily="34" charset="0"/>
              </a:rPr>
              <a:t>Loodushoiu</a:t>
            </a:r>
            <a:endParaRPr lang="de-DE" sz="1200" dirty="0" smtClean="0">
              <a:solidFill>
                <a:schemeClr val="bg1"/>
              </a:solidFill>
              <a:latin typeface="Copperplate Gothic Bold" pitchFamily="34" charset="0"/>
            </a:endParaRPr>
          </a:p>
          <a:p>
            <a:r>
              <a:rPr lang="de-DE" sz="1200" dirty="0" err="1" smtClean="0">
                <a:solidFill>
                  <a:schemeClr val="bg1"/>
                </a:solidFill>
                <a:latin typeface="Copperplate Gothic Bold" pitchFamily="34" charset="0"/>
              </a:rPr>
              <a:t>Keskus</a:t>
            </a:r>
            <a:endParaRPr lang="de-DE" sz="1200" dirty="0">
              <a:solidFill>
                <a:schemeClr val="bg1"/>
              </a:solidFill>
              <a:latin typeface="Copperplate Gothic Bold" pitchFamily="34" charset="0"/>
            </a:endParaRPr>
          </a:p>
        </p:txBody>
      </p:sp>
    </p:spTree>
    <p:extLst>
      <p:ext uri="{BB962C8B-B14F-4D97-AF65-F5344CB8AC3E}">
        <p14:creationId xmlns:p14="http://schemas.microsoft.com/office/powerpoint/2010/main" val="40658924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err="1" smtClean="0">
                <a:latin typeface="+mn-lt"/>
              </a:rPr>
              <a:t>Conclusion</a:t>
            </a:r>
            <a:endParaRPr lang="en-GB" b="1" dirty="0">
              <a:latin typeface="+mn-lt"/>
            </a:endParaRPr>
          </a:p>
        </p:txBody>
      </p:sp>
      <p:sp>
        <p:nvSpPr>
          <p:cNvPr id="3" name="Textplatzhalter 2"/>
          <p:cNvSpPr>
            <a:spLocks noGrp="1"/>
          </p:cNvSpPr>
          <p:nvPr>
            <p:ph type="body" sz="quarter" idx="10"/>
          </p:nvPr>
        </p:nvSpPr>
        <p:spPr/>
        <p:txBody>
          <a:bodyPr/>
          <a:lstStyle/>
          <a:p>
            <a:pPr marL="0" indent="0">
              <a:buNone/>
            </a:pPr>
            <a:r>
              <a:rPr lang="en-GB" sz="3200" dirty="0" smtClean="0">
                <a:latin typeface="+mn-lt"/>
              </a:rPr>
              <a:t>In order to </a:t>
            </a:r>
            <a:r>
              <a:rPr lang="en-GB" sz="3200" dirty="0" err="1" smtClean="0">
                <a:latin typeface="+mn-lt"/>
              </a:rPr>
              <a:t>fullfill</a:t>
            </a:r>
            <a:r>
              <a:rPr lang="en-GB" sz="3200" dirty="0" smtClean="0">
                <a:latin typeface="+mn-lt"/>
              </a:rPr>
              <a:t> </a:t>
            </a:r>
            <a:r>
              <a:rPr lang="en-GB" sz="3200" dirty="0" smtClean="0">
                <a:latin typeface="+mn-lt"/>
              </a:rPr>
              <a:t>the targets of the Pan EU AP….</a:t>
            </a:r>
          </a:p>
          <a:p>
            <a:pPr>
              <a:buFont typeface="Wingdings" panose="05000000000000000000" pitchFamily="2" charset="2"/>
              <a:buChar char="Ø"/>
            </a:pPr>
            <a:r>
              <a:rPr lang="en-GB" sz="3200" dirty="0" smtClean="0">
                <a:latin typeface="+mn-lt"/>
              </a:rPr>
              <a:t>More </a:t>
            </a:r>
            <a:r>
              <a:rPr lang="en-GB" sz="3200" b="1" dirty="0" smtClean="0">
                <a:latin typeface="+mn-lt"/>
              </a:rPr>
              <a:t>active involvement </a:t>
            </a:r>
            <a:r>
              <a:rPr lang="en-GB" sz="3200" dirty="0" smtClean="0">
                <a:latin typeface="+mn-lt"/>
              </a:rPr>
              <a:t>of the governmental level is urgently required to bring the </a:t>
            </a:r>
            <a:r>
              <a:rPr lang="en-GB" sz="3200" dirty="0" smtClean="0">
                <a:latin typeface="+mn-lt"/>
              </a:rPr>
              <a:t>actors </a:t>
            </a:r>
            <a:r>
              <a:rPr lang="en-GB" sz="3200" dirty="0">
                <a:latin typeface="+mn-lt"/>
              </a:rPr>
              <a:t>to </a:t>
            </a:r>
            <a:r>
              <a:rPr lang="en-GB" sz="3200" dirty="0" smtClean="0">
                <a:latin typeface="+mn-lt"/>
              </a:rPr>
              <a:t>the </a:t>
            </a:r>
            <a:r>
              <a:rPr lang="en-GB" sz="3200" dirty="0" smtClean="0">
                <a:latin typeface="+mn-lt"/>
              </a:rPr>
              <a:t>table regionally</a:t>
            </a:r>
            <a:endParaRPr lang="en-GB" sz="3200" dirty="0" smtClean="0">
              <a:latin typeface="+mn-lt"/>
            </a:endParaRPr>
          </a:p>
          <a:p>
            <a:pPr>
              <a:buFont typeface="Wingdings" panose="05000000000000000000" pitchFamily="2" charset="2"/>
              <a:buChar char="Ø"/>
            </a:pPr>
            <a:r>
              <a:rPr lang="en-GB" sz="3200" i="1" dirty="0" smtClean="0">
                <a:latin typeface="+mn-lt"/>
              </a:rPr>
              <a:t>Ex </a:t>
            </a:r>
            <a:r>
              <a:rPr lang="en-GB" sz="3200" i="1" dirty="0" smtClean="0">
                <a:latin typeface="+mn-lt"/>
              </a:rPr>
              <a:t>situ, in situ, </a:t>
            </a:r>
            <a:r>
              <a:rPr lang="en-GB" sz="3200" dirty="0" smtClean="0">
                <a:latin typeface="+mn-lt"/>
              </a:rPr>
              <a:t>and </a:t>
            </a:r>
            <a:r>
              <a:rPr lang="en-GB" sz="3200" dirty="0" smtClean="0">
                <a:latin typeface="+mn-lt"/>
              </a:rPr>
              <a:t>monitoring activities need a </a:t>
            </a:r>
            <a:r>
              <a:rPr lang="en-GB" sz="3200" b="1" dirty="0" smtClean="0">
                <a:latin typeface="+mn-lt"/>
              </a:rPr>
              <a:t>strong commitment</a:t>
            </a:r>
            <a:r>
              <a:rPr lang="en-GB" sz="3200" dirty="0" smtClean="0">
                <a:latin typeface="+mn-lt"/>
              </a:rPr>
              <a:t> </a:t>
            </a:r>
            <a:r>
              <a:rPr lang="en-GB" sz="3200" dirty="0" smtClean="0">
                <a:latin typeface="+mn-lt"/>
              </a:rPr>
              <a:t>including long-term national funding </a:t>
            </a:r>
            <a:endParaRPr lang="en-GB" sz="3200" dirty="0" smtClean="0">
              <a:latin typeface="+mn-lt"/>
            </a:endParaRPr>
          </a:p>
          <a:p>
            <a:pPr>
              <a:buFont typeface="Wingdings" panose="05000000000000000000" pitchFamily="2" charset="2"/>
              <a:buChar char="Ø"/>
            </a:pPr>
            <a:r>
              <a:rPr lang="en-GB" sz="3200" b="1" dirty="0" smtClean="0">
                <a:latin typeface="+mn-lt"/>
              </a:rPr>
              <a:t>Setting priorities </a:t>
            </a:r>
            <a:r>
              <a:rPr lang="en-GB" sz="3200" dirty="0" smtClean="0">
                <a:latin typeface="+mn-lt"/>
              </a:rPr>
              <a:t>will </a:t>
            </a:r>
            <a:r>
              <a:rPr lang="en-GB" sz="3200" dirty="0" smtClean="0">
                <a:latin typeface="+mn-lt"/>
              </a:rPr>
              <a:t>help to maintain the focus on the essential actions: National strategies under development</a:t>
            </a:r>
          </a:p>
          <a:p>
            <a:pPr>
              <a:buFont typeface="Wingdings" panose="05000000000000000000" pitchFamily="2" charset="2"/>
              <a:buChar char="Ø"/>
            </a:pPr>
            <a:r>
              <a:rPr lang="en-GB" sz="3200" dirty="0" smtClean="0">
                <a:latin typeface="+mn-lt"/>
              </a:rPr>
              <a:t> Need to implement the </a:t>
            </a:r>
            <a:r>
              <a:rPr lang="en-GB" sz="3200" b="1" dirty="0" smtClean="0">
                <a:latin typeface="+mn-lt"/>
              </a:rPr>
              <a:t>mandate for coordination </a:t>
            </a:r>
            <a:r>
              <a:rPr lang="en-GB" sz="3200" dirty="0" smtClean="0">
                <a:latin typeface="+mn-lt"/>
              </a:rPr>
              <a:t>between range states by Bern Convention Secretariat.</a:t>
            </a:r>
          </a:p>
          <a:p>
            <a:pPr marL="0" indent="0">
              <a:buNone/>
            </a:pPr>
            <a:endParaRPr lang="en-GB" sz="3200" dirty="0" smtClean="0">
              <a:latin typeface="+mn-lt"/>
            </a:endParaRPr>
          </a:p>
          <a:p>
            <a:pPr>
              <a:buFont typeface="Wingdings" panose="05000000000000000000" pitchFamily="2" charset="2"/>
              <a:buChar char="Ø"/>
            </a:pPr>
            <a:endParaRPr lang="en-GB" sz="3200" dirty="0" smtClean="0">
              <a:latin typeface="+mn-lt"/>
            </a:endParaRPr>
          </a:p>
          <a:p>
            <a:endParaRPr lang="en-GB" sz="3200" dirty="0" smtClean="0">
              <a:latin typeface="+mn-lt"/>
            </a:endParaRPr>
          </a:p>
        </p:txBody>
      </p:sp>
    </p:spTree>
    <p:extLst>
      <p:ext uri="{BB962C8B-B14F-4D97-AF65-F5344CB8AC3E}">
        <p14:creationId xmlns:p14="http://schemas.microsoft.com/office/powerpoint/2010/main" val="2187869062"/>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1C93F62D-2244-4C53-A803-E580B55818B6}"/>
              </a:ext>
            </a:extLst>
          </p:cNvPr>
          <p:cNvSpPr>
            <a:spLocks noGrp="1"/>
          </p:cNvSpPr>
          <p:nvPr>
            <p:ph type="title"/>
          </p:nvPr>
        </p:nvSpPr>
        <p:spPr/>
        <p:txBody>
          <a:bodyPr/>
          <a:lstStyle/>
          <a:p>
            <a:r>
              <a:rPr lang="en-GB" dirty="0"/>
              <a:t>Freshwater Berlin Meeting – World Café/Deep Dive </a:t>
            </a:r>
          </a:p>
        </p:txBody>
      </p:sp>
      <p:sp>
        <p:nvSpPr>
          <p:cNvPr id="5" name="Text Placeholder 4">
            <a:extLst>
              <a:ext uri="{FF2B5EF4-FFF2-40B4-BE49-F238E27FC236}">
                <a16:creationId xmlns:a16="http://schemas.microsoft.com/office/drawing/2014/main" xmlns="" id="{924779EF-C1B0-45FC-A694-120F6CBAE1C7}"/>
              </a:ext>
            </a:extLst>
          </p:cNvPr>
          <p:cNvSpPr>
            <a:spLocks noGrp="1"/>
          </p:cNvSpPr>
          <p:nvPr>
            <p:ph type="body" sz="quarter" idx="10"/>
          </p:nvPr>
        </p:nvSpPr>
        <p:spPr/>
        <p:txBody>
          <a:bodyPr/>
          <a:lstStyle/>
          <a:p>
            <a:r>
              <a:rPr lang="en-GB" dirty="0"/>
              <a:t>Please use this pptx template  to prepare your pitch for the World Café </a:t>
            </a:r>
          </a:p>
          <a:p>
            <a:endParaRPr lang="en-GB" dirty="0"/>
          </a:p>
          <a:p>
            <a:endParaRPr lang="en-GB" dirty="0"/>
          </a:p>
          <a:p>
            <a:endParaRPr lang="en-GB" dirty="0"/>
          </a:p>
          <a:p>
            <a:r>
              <a:rPr lang="en-GB" dirty="0"/>
              <a:t>If you do not have the WWF font installed on your computer, please contact Patricia for an alternative template.</a:t>
            </a:r>
          </a:p>
          <a:p>
            <a:r>
              <a:rPr lang="en-GB" dirty="0"/>
              <a:t>When your slides are ready, please send to Patricia</a:t>
            </a:r>
          </a:p>
        </p:txBody>
      </p:sp>
      <p:pic>
        <p:nvPicPr>
          <p:cNvPr id="2050" name="Picture 2" descr="http://d2ouvy59p0dg6k.cloudfront.net/img/original/sturgeon_calls_for_help.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12192000" cy="7875640"/>
          </a:xfrm>
          <a:prstGeom prst="rect">
            <a:avLst/>
          </a:prstGeom>
          <a:noFill/>
          <a:extLst>
            <a:ext uri="{909E8E84-426E-40DD-AFC4-6F175D3DCCD1}">
              <a14:hiddenFill xmlns:a14="http://schemas.microsoft.com/office/drawing/2010/main">
                <a:solidFill>
                  <a:srgbClr val="FFFFFF"/>
                </a:solidFill>
              </a14:hiddenFill>
            </a:ext>
          </a:extLst>
        </p:spPr>
      </p:pic>
      <p:sp>
        <p:nvSpPr>
          <p:cNvPr id="7" name="Rechteck 6"/>
          <p:cNvSpPr/>
          <p:nvPr/>
        </p:nvSpPr>
        <p:spPr>
          <a:xfrm>
            <a:off x="247974" y="61992"/>
            <a:ext cx="4200040" cy="15963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22"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14038" y="129325"/>
            <a:ext cx="2107769" cy="1461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3665" y="129325"/>
            <a:ext cx="938159" cy="1490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0869859"/>
      </p:ext>
    </p:extLst>
  </p:cSld>
  <p:clrMapOvr>
    <a:masterClrMapping/>
  </p:clrMapOvr>
  <mc:AlternateContent xmlns:mc="http://schemas.openxmlformats.org/markup-compatibility/2006" xmlns:p14="http://schemas.microsoft.com/office/powerpoint/2010/main">
    <mc:Choice Requires="p14">
      <p:transition spd="slow" p14:dur="20000">
        <p:cut/>
      </p:transition>
    </mc:Choice>
    <mc:Fallback xmlns="">
      <p:transition spd="slow">
        <p:cu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8171C4-A996-47B3-86E1-A0A69A13BA20}"/>
              </a:ext>
            </a:extLst>
          </p:cNvPr>
          <p:cNvSpPr>
            <a:spLocks noGrp="1"/>
          </p:cNvSpPr>
          <p:nvPr>
            <p:ph type="title" idx="4294967295"/>
          </p:nvPr>
        </p:nvSpPr>
        <p:spPr>
          <a:xfrm>
            <a:off x="307975" y="792163"/>
            <a:ext cx="10291762" cy="933450"/>
          </a:xfrm>
          <a:prstGeom prst="rect">
            <a:avLst/>
          </a:prstGeom>
        </p:spPr>
        <p:txBody>
          <a:bodyPr/>
          <a:lstStyle/>
          <a:p>
            <a:r>
              <a:rPr lang="en-GB" b="1" smtClean="0">
                <a:latin typeface="+mn-lt"/>
              </a:rPr>
              <a:t>Pan </a:t>
            </a:r>
            <a:r>
              <a:rPr lang="en-GB" b="1" dirty="0" smtClean="0">
                <a:latin typeface="+mn-lt"/>
              </a:rPr>
              <a:t>European Action Plan </a:t>
            </a:r>
            <a:br>
              <a:rPr lang="en-GB" b="1" dirty="0" smtClean="0">
                <a:latin typeface="+mn-lt"/>
              </a:rPr>
            </a:br>
            <a:r>
              <a:rPr lang="en-GB" b="1" dirty="0" smtClean="0">
                <a:latin typeface="+mn-lt"/>
              </a:rPr>
              <a:t>for Sturgeons</a:t>
            </a:r>
            <a:endParaRPr lang="en-GB" b="1" dirty="0">
              <a:latin typeface="+mn-lt"/>
            </a:endParaRPr>
          </a:p>
        </p:txBody>
      </p:sp>
      <p:sp>
        <p:nvSpPr>
          <p:cNvPr id="4" name="AutoShape 2" descr="Image result for logo dg env"/>
          <p:cNvSpPr>
            <a:spLocks noChangeAspect="1" noChangeArrowheads="1"/>
          </p:cNvSpPr>
          <p:nvPr/>
        </p:nvSpPr>
        <p:spPr bwMode="auto">
          <a:xfrm>
            <a:off x="155575" y="-731838"/>
            <a:ext cx="2286000"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Image result for logo dg env"/>
          <p:cNvSpPr>
            <a:spLocks noChangeAspect="1" noChangeArrowheads="1"/>
          </p:cNvSpPr>
          <p:nvPr/>
        </p:nvSpPr>
        <p:spPr bwMode="auto">
          <a:xfrm>
            <a:off x="307975" y="-579438"/>
            <a:ext cx="2286000"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38432" y="4613770"/>
            <a:ext cx="22860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161589" y="235976"/>
            <a:ext cx="4956671" cy="6561857"/>
          </a:xfrm>
          <a:prstGeom prst="rect">
            <a:avLst/>
          </a:prstGeom>
          <a:noFill/>
          <a:ln>
            <a:noFill/>
          </a:ln>
          <a:effectLst>
            <a:innerShdw blurRad="63500" dist="50800" dir="2700000">
              <a:prstClr val="black">
                <a:alpha val="50000"/>
              </a:prstClr>
            </a:innerShdw>
          </a:effectLst>
          <a:scene3d>
            <a:camera prst="orthographicFront"/>
            <a:lightRig rig="threePt" dir="t"/>
          </a:scene3d>
          <a:sp3d>
            <a:bevelT w="63500" h="63500"/>
            <a:bevelB w="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eck 2"/>
          <p:cNvSpPr/>
          <p:nvPr/>
        </p:nvSpPr>
        <p:spPr>
          <a:xfrm>
            <a:off x="307975" y="2593574"/>
            <a:ext cx="6096000" cy="923330"/>
          </a:xfrm>
          <a:prstGeom prst="rect">
            <a:avLst/>
          </a:prstGeom>
        </p:spPr>
        <p:txBody>
          <a:bodyPr>
            <a:spAutoFit/>
          </a:bodyPr>
          <a:lstStyle/>
          <a:p>
            <a:r>
              <a:rPr lang="en-GB" b="1"/>
              <a:t>Recommendation No. 199 (2018) of the Standing Committee, adopted on 30 November 2018 on the Pan-European Action Plan for the conservation of the sturgeon </a:t>
            </a:r>
            <a:endParaRPr lang="en-GB"/>
          </a:p>
        </p:txBody>
      </p:sp>
      <p:pic>
        <p:nvPicPr>
          <p:cNvPr id="9" name="Imag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83064" y="4651563"/>
            <a:ext cx="2552673" cy="148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1846580"/>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8171C4-A996-47B3-86E1-A0A69A13BA20}"/>
              </a:ext>
            </a:extLst>
          </p:cNvPr>
          <p:cNvSpPr>
            <a:spLocks noGrp="1"/>
          </p:cNvSpPr>
          <p:nvPr>
            <p:ph type="title"/>
          </p:nvPr>
        </p:nvSpPr>
        <p:spPr>
          <a:xfrm>
            <a:off x="1201003" y="562344"/>
            <a:ext cx="9358942" cy="763500"/>
          </a:xfrm>
        </p:spPr>
        <p:txBody>
          <a:bodyPr/>
          <a:lstStyle/>
          <a:p>
            <a:r>
              <a:rPr lang="en-GB" sz="4400" b="1" dirty="0">
                <a:latin typeface="+mn-lt"/>
                <a:ea typeface="+mj-ea"/>
                <a:cs typeface="+mj-cs"/>
              </a:rPr>
              <a:t>But a plan is just </a:t>
            </a:r>
            <a:r>
              <a:rPr lang="en-GB" sz="4400" b="1">
                <a:latin typeface="+mn-lt"/>
                <a:ea typeface="+mj-ea"/>
                <a:cs typeface="+mj-cs"/>
              </a:rPr>
              <a:t>a plan……………</a:t>
            </a:r>
            <a:endParaRPr lang="en-GB" sz="4400" b="1" dirty="0">
              <a:latin typeface="+mn-lt"/>
              <a:ea typeface="+mj-ea"/>
              <a:cs typeface="+mj-cs"/>
            </a:endParaRPr>
          </a:p>
        </p:txBody>
      </p:sp>
      <p:pic>
        <p:nvPicPr>
          <p:cNvPr id="1029"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62679" y="1720230"/>
            <a:ext cx="6943057" cy="4622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567330"/>
      </p:ext>
    </p:extLst>
  </p:cSld>
  <p:clrMapOvr>
    <a:masterClrMapping/>
  </p:clrMapOvr>
  <mc:AlternateContent xmlns:mc="http://schemas.openxmlformats.org/markup-compatibility/2006" xmlns:p14="http://schemas.microsoft.com/office/powerpoint/2010/main">
    <mc:Choice Requires="p14">
      <p:transition spd="slow" p14:dur="20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2852733" y="230726"/>
            <a:ext cx="10396537" cy="792162"/>
          </a:xfrm>
          <a:prstGeom prst="rect">
            <a:avLst/>
          </a:prstGeom>
        </p:spPr>
        <p:txBody>
          <a:bodyPr>
            <a:normAutofit/>
          </a:bodyPr>
          <a:lstStyle/>
          <a:p>
            <a:pPr algn="l"/>
            <a:r>
              <a:rPr lang="de-AT" sz="4000" b="1" dirty="0" err="1" smtClean="0">
                <a:solidFill>
                  <a:srgbClr val="00B050"/>
                </a:solidFill>
              </a:rPr>
              <a:t>Objectives</a:t>
            </a:r>
            <a:r>
              <a:rPr lang="de-AT" sz="4000" b="1" dirty="0" smtClean="0">
                <a:solidFill>
                  <a:srgbClr val="00B050"/>
                </a:solidFill>
              </a:rPr>
              <a:t> </a:t>
            </a:r>
            <a:r>
              <a:rPr lang="de-AT" sz="4000" b="1" dirty="0" err="1" smtClean="0">
                <a:solidFill>
                  <a:srgbClr val="00B050"/>
                </a:solidFill>
              </a:rPr>
              <a:t>of</a:t>
            </a:r>
            <a:r>
              <a:rPr lang="de-AT" sz="4000" b="1" dirty="0" smtClean="0">
                <a:solidFill>
                  <a:srgbClr val="00B050"/>
                </a:solidFill>
              </a:rPr>
              <a:t> </a:t>
            </a:r>
            <a:r>
              <a:rPr lang="de-AT" sz="4000" b="1" dirty="0" err="1" smtClean="0">
                <a:solidFill>
                  <a:srgbClr val="00B050"/>
                </a:solidFill>
              </a:rPr>
              <a:t>the</a:t>
            </a:r>
            <a:r>
              <a:rPr lang="de-AT" sz="4000" b="1" dirty="0" smtClean="0">
                <a:solidFill>
                  <a:srgbClr val="00B050"/>
                </a:solidFill>
              </a:rPr>
              <a:t> Plan</a:t>
            </a:r>
            <a:endParaRPr lang="en-GB" sz="4000" b="1" dirty="0">
              <a:solidFill>
                <a:srgbClr val="00B050"/>
              </a:solidFill>
            </a:endParaRPr>
          </a:p>
        </p:txBody>
      </p:sp>
      <p:sp>
        <p:nvSpPr>
          <p:cNvPr id="3" name="Inhaltsplatzhalter 2"/>
          <p:cNvSpPr>
            <a:spLocks noGrp="1"/>
          </p:cNvSpPr>
          <p:nvPr>
            <p:ph idx="4294967295"/>
          </p:nvPr>
        </p:nvSpPr>
        <p:spPr>
          <a:xfrm>
            <a:off x="3002507" y="1154113"/>
            <a:ext cx="9189493" cy="5399087"/>
          </a:xfrm>
          <a:prstGeom prst="rect">
            <a:avLst/>
          </a:prstGeom>
        </p:spPr>
        <p:txBody>
          <a:bodyPr>
            <a:noAutofit/>
          </a:bodyPr>
          <a:lstStyle/>
          <a:p>
            <a:pPr marL="457200" lvl="0" indent="-457200">
              <a:lnSpc>
                <a:spcPct val="150000"/>
              </a:lnSpc>
              <a:buAutoNum type="arabicParenBoth"/>
            </a:pPr>
            <a:r>
              <a:rPr lang="en-GB" b="1" dirty="0">
                <a:solidFill>
                  <a:srgbClr val="00B050"/>
                </a:solidFill>
              </a:rPr>
              <a:t>S</a:t>
            </a:r>
            <a:r>
              <a:rPr lang="en-GB" b="1" dirty="0" smtClean="0">
                <a:solidFill>
                  <a:srgbClr val="00B050"/>
                </a:solidFill>
              </a:rPr>
              <a:t>top </a:t>
            </a:r>
            <a:r>
              <a:rPr lang="en-GB" b="1" dirty="0">
                <a:solidFill>
                  <a:srgbClr val="00B050"/>
                </a:solidFill>
              </a:rPr>
              <a:t>the decline </a:t>
            </a:r>
            <a:r>
              <a:rPr lang="en-GB" dirty="0">
                <a:solidFill>
                  <a:srgbClr val="00B050"/>
                </a:solidFill>
              </a:rPr>
              <a:t>of existing </a:t>
            </a:r>
            <a:r>
              <a:rPr lang="en-GB" dirty="0" smtClean="0">
                <a:solidFill>
                  <a:srgbClr val="00B050"/>
                </a:solidFill>
              </a:rPr>
              <a:t>populations</a:t>
            </a:r>
          </a:p>
          <a:p>
            <a:pPr lvl="1"/>
            <a:r>
              <a:rPr lang="de-DE" sz="2800" dirty="0" err="1" smtClean="0">
                <a:solidFill>
                  <a:srgbClr val="00B050"/>
                </a:solidFill>
              </a:rPr>
              <a:t>Directed</a:t>
            </a:r>
            <a:r>
              <a:rPr lang="de-DE" sz="2800" dirty="0" smtClean="0">
                <a:solidFill>
                  <a:srgbClr val="00B050"/>
                </a:solidFill>
              </a:rPr>
              <a:t> </a:t>
            </a:r>
            <a:r>
              <a:rPr lang="de-DE" sz="2800" dirty="0" err="1">
                <a:solidFill>
                  <a:srgbClr val="00B050"/>
                </a:solidFill>
              </a:rPr>
              <a:t>f</a:t>
            </a:r>
            <a:r>
              <a:rPr lang="de-DE" sz="2800" dirty="0" err="1" smtClean="0">
                <a:solidFill>
                  <a:srgbClr val="00B050"/>
                </a:solidFill>
              </a:rPr>
              <a:t>ishing</a:t>
            </a:r>
            <a:r>
              <a:rPr lang="de-DE" sz="2800" dirty="0" smtClean="0">
                <a:solidFill>
                  <a:srgbClr val="00B050"/>
                </a:solidFill>
              </a:rPr>
              <a:t> </a:t>
            </a:r>
            <a:r>
              <a:rPr lang="de-DE" sz="2800" dirty="0" err="1">
                <a:solidFill>
                  <a:srgbClr val="00B050"/>
                </a:solidFill>
              </a:rPr>
              <a:t>prohibited</a:t>
            </a:r>
            <a:r>
              <a:rPr lang="de-DE" sz="2800" dirty="0">
                <a:solidFill>
                  <a:srgbClr val="00B050"/>
                </a:solidFill>
              </a:rPr>
              <a:t> </a:t>
            </a:r>
            <a:r>
              <a:rPr lang="de-DE" sz="2800" dirty="0" err="1">
                <a:solidFill>
                  <a:srgbClr val="00B050"/>
                </a:solidFill>
              </a:rPr>
              <a:t>and</a:t>
            </a:r>
            <a:r>
              <a:rPr lang="de-DE" sz="2800" dirty="0">
                <a:solidFill>
                  <a:srgbClr val="00B050"/>
                </a:solidFill>
              </a:rPr>
              <a:t> </a:t>
            </a:r>
            <a:r>
              <a:rPr lang="de-DE" sz="2800" dirty="0" err="1">
                <a:solidFill>
                  <a:srgbClr val="00B050"/>
                </a:solidFill>
              </a:rPr>
              <a:t>enforcement</a:t>
            </a:r>
            <a:r>
              <a:rPr lang="de-DE" sz="2800" dirty="0">
                <a:solidFill>
                  <a:srgbClr val="00B050"/>
                </a:solidFill>
              </a:rPr>
              <a:t> </a:t>
            </a:r>
            <a:r>
              <a:rPr lang="de-DE" sz="2800" dirty="0" err="1">
                <a:solidFill>
                  <a:srgbClr val="00B050"/>
                </a:solidFill>
              </a:rPr>
              <a:t>against</a:t>
            </a:r>
            <a:r>
              <a:rPr lang="de-DE" sz="2800" dirty="0">
                <a:solidFill>
                  <a:srgbClr val="00B050"/>
                </a:solidFill>
              </a:rPr>
              <a:t> </a:t>
            </a:r>
            <a:r>
              <a:rPr lang="de-DE" sz="2800" dirty="0" err="1" smtClean="0">
                <a:solidFill>
                  <a:srgbClr val="00B050"/>
                </a:solidFill>
              </a:rPr>
              <a:t>poaching</a:t>
            </a:r>
            <a:r>
              <a:rPr lang="de-DE" sz="2800" dirty="0" smtClean="0">
                <a:solidFill>
                  <a:srgbClr val="00B050"/>
                </a:solidFill>
              </a:rPr>
              <a:t> </a:t>
            </a:r>
            <a:r>
              <a:rPr lang="de-DE" sz="2800" dirty="0" err="1" smtClean="0">
                <a:solidFill>
                  <a:srgbClr val="00B050"/>
                </a:solidFill>
              </a:rPr>
              <a:t>effective</a:t>
            </a:r>
            <a:endParaRPr lang="de-DE" sz="2800" dirty="0">
              <a:solidFill>
                <a:srgbClr val="00B050"/>
              </a:solidFill>
            </a:endParaRPr>
          </a:p>
          <a:p>
            <a:pPr lvl="1"/>
            <a:r>
              <a:rPr lang="de-DE" sz="2800" dirty="0" err="1" smtClean="0">
                <a:solidFill>
                  <a:srgbClr val="00B050"/>
                </a:solidFill>
              </a:rPr>
              <a:t>Bycatch</a:t>
            </a:r>
            <a:r>
              <a:rPr lang="de-DE" sz="2800" dirty="0" smtClean="0">
                <a:solidFill>
                  <a:srgbClr val="00B050"/>
                </a:solidFill>
              </a:rPr>
              <a:t> </a:t>
            </a:r>
            <a:r>
              <a:rPr lang="de-DE" sz="2800" dirty="0" err="1" smtClean="0">
                <a:solidFill>
                  <a:srgbClr val="00B050"/>
                </a:solidFill>
              </a:rPr>
              <a:t>assessed</a:t>
            </a:r>
            <a:r>
              <a:rPr lang="de-DE" sz="2800" dirty="0" smtClean="0">
                <a:solidFill>
                  <a:srgbClr val="00B050"/>
                </a:solidFill>
              </a:rPr>
              <a:t> </a:t>
            </a:r>
            <a:r>
              <a:rPr lang="de-DE" sz="2800" dirty="0" err="1" smtClean="0">
                <a:solidFill>
                  <a:srgbClr val="00B050"/>
                </a:solidFill>
              </a:rPr>
              <a:t>and</a:t>
            </a:r>
            <a:r>
              <a:rPr lang="de-DE" sz="2800" dirty="0" smtClean="0">
                <a:solidFill>
                  <a:srgbClr val="00B050"/>
                </a:solidFill>
              </a:rPr>
              <a:t> </a:t>
            </a:r>
            <a:r>
              <a:rPr lang="de-DE" sz="2800" dirty="0" err="1" smtClean="0">
                <a:solidFill>
                  <a:srgbClr val="00B050"/>
                </a:solidFill>
              </a:rPr>
              <a:t>eliminated</a:t>
            </a:r>
            <a:endParaRPr lang="de-DE" sz="2800" dirty="0" smtClean="0">
              <a:solidFill>
                <a:srgbClr val="00B050"/>
              </a:solidFill>
            </a:endParaRPr>
          </a:p>
          <a:p>
            <a:pPr lvl="1"/>
            <a:endParaRPr lang="de-DE" sz="1400" dirty="0">
              <a:solidFill>
                <a:srgbClr val="00B050"/>
              </a:solidFill>
            </a:endParaRPr>
          </a:p>
          <a:p>
            <a:pPr marL="0" lvl="0" indent="0">
              <a:lnSpc>
                <a:spcPct val="150000"/>
              </a:lnSpc>
              <a:spcBef>
                <a:spcPts val="0"/>
              </a:spcBef>
              <a:buNone/>
            </a:pPr>
            <a:r>
              <a:rPr lang="de-AT" b="1" dirty="0" err="1" smtClean="0">
                <a:solidFill>
                  <a:schemeClr val="tx2"/>
                </a:solidFill>
              </a:rPr>
              <a:t>Current</a:t>
            </a:r>
            <a:r>
              <a:rPr lang="de-AT" b="1" dirty="0" smtClean="0">
                <a:solidFill>
                  <a:schemeClr val="tx2"/>
                </a:solidFill>
              </a:rPr>
              <a:t> </a:t>
            </a:r>
            <a:r>
              <a:rPr lang="de-AT" b="1" dirty="0" err="1" smtClean="0">
                <a:solidFill>
                  <a:schemeClr val="tx2"/>
                </a:solidFill>
              </a:rPr>
              <a:t>situation</a:t>
            </a:r>
            <a:r>
              <a:rPr lang="de-AT" b="1" dirty="0" smtClean="0">
                <a:solidFill>
                  <a:schemeClr val="tx2"/>
                </a:solidFill>
              </a:rPr>
              <a:t>:</a:t>
            </a:r>
            <a:endParaRPr lang="en-GB" b="1" dirty="0" smtClean="0">
              <a:solidFill>
                <a:schemeClr val="tx2"/>
              </a:solidFill>
            </a:endParaRPr>
          </a:p>
          <a:p>
            <a:pPr>
              <a:buFont typeface="Wingdings" panose="05000000000000000000" pitchFamily="2" charset="2"/>
              <a:buChar char="Ø"/>
            </a:pPr>
            <a:r>
              <a:rPr lang="de-AT" dirty="0" smtClean="0">
                <a:solidFill>
                  <a:schemeClr val="tx2"/>
                </a:solidFill>
                <a:sym typeface="Wingdings" panose="05000000000000000000" pitchFamily="2" charset="2"/>
              </a:rPr>
              <a:t> </a:t>
            </a:r>
            <a:r>
              <a:rPr lang="de-AT" dirty="0" err="1" smtClean="0">
                <a:solidFill>
                  <a:schemeClr val="tx2"/>
                </a:solidFill>
                <a:sym typeface="Wingdings" panose="05000000000000000000" pitchFamily="2" charset="2"/>
              </a:rPr>
              <a:t>Targeted</a:t>
            </a:r>
            <a:r>
              <a:rPr lang="de-AT" dirty="0" smtClean="0">
                <a:solidFill>
                  <a:schemeClr val="tx2"/>
                </a:solidFill>
                <a:sym typeface="Wingdings" panose="05000000000000000000" pitchFamily="2" charset="2"/>
              </a:rPr>
              <a:t> </a:t>
            </a:r>
            <a:r>
              <a:rPr lang="de-AT" dirty="0" err="1" smtClean="0">
                <a:solidFill>
                  <a:schemeClr val="tx2"/>
                </a:solidFill>
                <a:sym typeface="Wingdings" panose="05000000000000000000" pitchFamily="2" charset="2"/>
              </a:rPr>
              <a:t>sturgeon</a:t>
            </a:r>
            <a:r>
              <a:rPr lang="de-AT" dirty="0" smtClean="0">
                <a:solidFill>
                  <a:schemeClr val="tx2"/>
                </a:solidFill>
                <a:sym typeface="Wingdings" panose="05000000000000000000" pitchFamily="2" charset="2"/>
              </a:rPr>
              <a:t> </a:t>
            </a:r>
            <a:r>
              <a:rPr lang="de-AT" dirty="0" err="1" smtClean="0">
                <a:solidFill>
                  <a:schemeClr val="tx2"/>
                </a:solidFill>
                <a:sym typeface="Wingdings" panose="05000000000000000000" pitchFamily="2" charset="2"/>
              </a:rPr>
              <a:t>fishing</a:t>
            </a:r>
            <a:r>
              <a:rPr lang="de-AT" dirty="0" smtClean="0">
                <a:solidFill>
                  <a:schemeClr val="tx2"/>
                </a:solidFill>
                <a:sym typeface="Wingdings" panose="05000000000000000000" pitchFamily="2" charset="2"/>
              </a:rPr>
              <a:t> </a:t>
            </a:r>
            <a:r>
              <a:rPr lang="de-AT" dirty="0" err="1" smtClean="0">
                <a:solidFill>
                  <a:schemeClr val="tx2"/>
                </a:solidFill>
                <a:sym typeface="Wingdings" panose="05000000000000000000" pitchFamily="2" charset="2"/>
              </a:rPr>
              <a:t>is</a:t>
            </a:r>
            <a:r>
              <a:rPr lang="de-AT" dirty="0" smtClean="0">
                <a:solidFill>
                  <a:schemeClr val="tx2"/>
                </a:solidFill>
                <a:sym typeface="Wingdings" panose="05000000000000000000" pitchFamily="2" charset="2"/>
              </a:rPr>
              <a:t> </a:t>
            </a:r>
            <a:r>
              <a:rPr lang="de-AT" dirty="0" err="1" smtClean="0">
                <a:solidFill>
                  <a:schemeClr val="tx2"/>
                </a:solidFill>
                <a:sym typeface="Wingdings" panose="05000000000000000000" pitchFamily="2" charset="2"/>
              </a:rPr>
              <a:t>forbidden</a:t>
            </a:r>
            <a:r>
              <a:rPr lang="de-AT" dirty="0" smtClean="0">
                <a:solidFill>
                  <a:schemeClr val="tx2"/>
                </a:solidFill>
                <a:sym typeface="Wingdings" panose="05000000000000000000" pitchFamily="2" charset="2"/>
              </a:rPr>
              <a:t> in all European countries</a:t>
            </a:r>
          </a:p>
          <a:p>
            <a:pPr>
              <a:buFont typeface="Wingdings" panose="05000000000000000000" pitchFamily="2" charset="2"/>
              <a:buChar char="Ø"/>
            </a:pPr>
            <a:r>
              <a:rPr lang="de-AT" dirty="0" smtClean="0">
                <a:solidFill>
                  <a:schemeClr val="tx2"/>
                </a:solidFill>
              </a:rPr>
              <a:t> </a:t>
            </a:r>
            <a:r>
              <a:rPr lang="de-AT" dirty="0" err="1" smtClean="0">
                <a:solidFill>
                  <a:schemeClr val="tx2"/>
                </a:solidFill>
              </a:rPr>
              <a:t>Existing</a:t>
            </a:r>
            <a:r>
              <a:rPr lang="de-AT" dirty="0" smtClean="0">
                <a:solidFill>
                  <a:schemeClr val="tx2"/>
                </a:solidFill>
              </a:rPr>
              <a:t> </a:t>
            </a:r>
            <a:r>
              <a:rPr lang="de-AT" dirty="0" err="1" smtClean="0">
                <a:solidFill>
                  <a:schemeClr val="tx2"/>
                </a:solidFill>
              </a:rPr>
              <a:t>fishing</a:t>
            </a:r>
            <a:r>
              <a:rPr lang="de-AT" dirty="0" smtClean="0">
                <a:solidFill>
                  <a:schemeClr val="tx2"/>
                </a:solidFill>
              </a:rPr>
              <a:t> </a:t>
            </a:r>
            <a:r>
              <a:rPr lang="de-AT" dirty="0" err="1" smtClean="0">
                <a:solidFill>
                  <a:schemeClr val="tx2"/>
                </a:solidFill>
              </a:rPr>
              <a:t>bans</a:t>
            </a:r>
            <a:r>
              <a:rPr lang="de-AT" dirty="0" smtClean="0">
                <a:solidFill>
                  <a:schemeClr val="tx2"/>
                </a:solidFill>
              </a:rPr>
              <a:t> in Romania </a:t>
            </a:r>
            <a:r>
              <a:rPr lang="de-AT" dirty="0" err="1" smtClean="0">
                <a:solidFill>
                  <a:schemeClr val="tx2"/>
                </a:solidFill>
              </a:rPr>
              <a:t>and</a:t>
            </a:r>
            <a:r>
              <a:rPr lang="de-AT" dirty="0" smtClean="0">
                <a:solidFill>
                  <a:schemeClr val="tx2"/>
                </a:solidFill>
              </a:rPr>
              <a:t> </a:t>
            </a:r>
            <a:r>
              <a:rPr lang="de-AT" dirty="0" err="1" smtClean="0">
                <a:solidFill>
                  <a:schemeClr val="tx2"/>
                </a:solidFill>
              </a:rPr>
              <a:t>Bulgaria</a:t>
            </a:r>
            <a:r>
              <a:rPr lang="de-AT" dirty="0" smtClean="0">
                <a:solidFill>
                  <a:schemeClr val="tx2"/>
                </a:solidFill>
              </a:rPr>
              <a:t> will </a:t>
            </a:r>
            <a:r>
              <a:rPr lang="de-AT" dirty="0" err="1" smtClean="0">
                <a:solidFill>
                  <a:schemeClr val="tx2"/>
                </a:solidFill>
              </a:rPr>
              <a:t>expire</a:t>
            </a:r>
            <a:r>
              <a:rPr lang="de-AT" dirty="0" smtClean="0">
                <a:solidFill>
                  <a:schemeClr val="tx2"/>
                </a:solidFill>
              </a:rPr>
              <a:t> </a:t>
            </a:r>
            <a:r>
              <a:rPr lang="de-AT" dirty="0" err="1" smtClean="0">
                <a:solidFill>
                  <a:schemeClr val="tx2"/>
                </a:solidFill>
              </a:rPr>
              <a:t>soon</a:t>
            </a:r>
            <a:r>
              <a:rPr lang="de-AT" dirty="0" smtClean="0">
                <a:solidFill>
                  <a:schemeClr val="tx2"/>
                </a:solidFill>
              </a:rPr>
              <a:t> </a:t>
            </a:r>
            <a:r>
              <a:rPr lang="de-AT" dirty="0" err="1" smtClean="0">
                <a:solidFill>
                  <a:schemeClr val="tx2"/>
                </a:solidFill>
              </a:rPr>
              <a:t>and</a:t>
            </a:r>
            <a:r>
              <a:rPr lang="de-AT" dirty="0" smtClean="0">
                <a:solidFill>
                  <a:schemeClr val="tx2"/>
                </a:solidFill>
              </a:rPr>
              <a:t> </a:t>
            </a:r>
            <a:r>
              <a:rPr lang="de-AT" dirty="0" err="1" smtClean="0">
                <a:solidFill>
                  <a:schemeClr val="tx2"/>
                </a:solidFill>
              </a:rPr>
              <a:t>require</a:t>
            </a:r>
            <a:r>
              <a:rPr lang="de-AT" dirty="0" smtClean="0">
                <a:solidFill>
                  <a:schemeClr val="tx2"/>
                </a:solidFill>
              </a:rPr>
              <a:t> </a:t>
            </a:r>
            <a:r>
              <a:rPr lang="de-AT" dirty="0" err="1" smtClean="0">
                <a:solidFill>
                  <a:schemeClr val="tx2"/>
                </a:solidFill>
              </a:rPr>
              <a:t>prolongation</a:t>
            </a:r>
            <a:r>
              <a:rPr lang="de-AT" dirty="0" smtClean="0">
                <a:solidFill>
                  <a:schemeClr val="tx2"/>
                </a:solidFill>
              </a:rPr>
              <a:t>.</a:t>
            </a:r>
          </a:p>
          <a:p>
            <a:pPr>
              <a:buFont typeface="Wingdings" panose="05000000000000000000" pitchFamily="2" charset="2"/>
              <a:buChar char="Ø"/>
            </a:pPr>
            <a:r>
              <a:rPr lang="de-AT" dirty="0">
                <a:solidFill>
                  <a:schemeClr val="tx2"/>
                </a:solidFill>
              </a:rPr>
              <a:t> </a:t>
            </a:r>
            <a:r>
              <a:rPr lang="de-AT" dirty="0" smtClean="0">
                <a:solidFill>
                  <a:schemeClr val="tx2"/>
                </a:solidFill>
              </a:rPr>
              <a:t>IUU </a:t>
            </a:r>
            <a:r>
              <a:rPr lang="de-AT" dirty="0" err="1">
                <a:solidFill>
                  <a:schemeClr val="tx2"/>
                </a:solidFill>
              </a:rPr>
              <a:t>fishing</a:t>
            </a:r>
            <a:r>
              <a:rPr lang="de-AT" dirty="0">
                <a:solidFill>
                  <a:schemeClr val="tx2"/>
                </a:solidFill>
              </a:rPr>
              <a:t> </a:t>
            </a:r>
            <a:r>
              <a:rPr lang="de-AT" dirty="0" err="1">
                <a:solidFill>
                  <a:schemeClr val="tx2"/>
                </a:solidFill>
              </a:rPr>
              <a:t>and</a:t>
            </a:r>
            <a:r>
              <a:rPr lang="de-AT" dirty="0">
                <a:solidFill>
                  <a:schemeClr val="tx2"/>
                </a:solidFill>
              </a:rPr>
              <a:t> </a:t>
            </a:r>
            <a:r>
              <a:rPr lang="de-AT" dirty="0" err="1">
                <a:solidFill>
                  <a:schemeClr val="tx2"/>
                </a:solidFill>
              </a:rPr>
              <a:t>by</a:t>
            </a:r>
            <a:r>
              <a:rPr lang="de-AT" dirty="0">
                <a:solidFill>
                  <a:schemeClr val="tx2"/>
                </a:solidFill>
              </a:rPr>
              <a:t>-catch </a:t>
            </a:r>
            <a:r>
              <a:rPr lang="de-AT" dirty="0" err="1">
                <a:solidFill>
                  <a:schemeClr val="tx2"/>
                </a:solidFill>
              </a:rPr>
              <a:t>is</a:t>
            </a:r>
            <a:r>
              <a:rPr lang="de-AT" dirty="0">
                <a:solidFill>
                  <a:schemeClr val="tx2"/>
                </a:solidFill>
              </a:rPr>
              <a:t> </a:t>
            </a:r>
            <a:r>
              <a:rPr lang="de-AT" dirty="0" err="1">
                <a:solidFill>
                  <a:schemeClr val="tx2"/>
                </a:solidFill>
              </a:rPr>
              <a:t>ongoing</a:t>
            </a:r>
            <a:r>
              <a:rPr lang="de-AT" dirty="0">
                <a:solidFill>
                  <a:schemeClr val="tx2"/>
                </a:solidFill>
              </a:rPr>
              <a:t> in </a:t>
            </a:r>
            <a:r>
              <a:rPr lang="de-AT" dirty="0" err="1">
                <a:solidFill>
                  <a:schemeClr val="tx2"/>
                </a:solidFill>
              </a:rPr>
              <a:t>rivers</a:t>
            </a:r>
            <a:r>
              <a:rPr lang="de-AT" dirty="0">
                <a:solidFill>
                  <a:schemeClr val="tx2"/>
                </a:solidFill>
              </a:rPr>
              <a:t> </a:t>
            </a:r>
            <a:r>
              <a:rPr lang="de-AT" dirty="0" err="1">
                <a:solidFill>
                  <a:schemeClr val="tx2"/>
                </a:solidFill>
              </a:rPr>
              <a:t>and</a:t>
            </a:r>
            <a:r>
              <a:rPr lang="de-AT" dirty="0">
                <a:solidFill>
                  <a:schemeClr val="tx2"/>
                </a:solidFill>
              </a:rPr>
              <a:t> </a:t>
            </a:r>
            <a:r>
              <a:rPr lang="de-AT" dirty="0" err="1">
                <a:solidFill>
                  <a:schemeClr val="tx2"/>
                </a:solidFill>
              </a:rPr>
              <a:t>seas</a:t>
            </a:r>
            <a:r>
              <a:rPr lang="de-AT" dirty="0">
                <a:solidFill>
                  <a:schemeClr val="tx2"/>
                </a:solidFill>
              </a:rPr>
              <a:t> </a:t>
            </a:r>
            <a:r>
              <a:rPr lang="de-AT" dirty="0" smtClean="0">
                <a:solidFill>
                  <a:schemeClr val="tx2"/>
                </a:solidFill>
              </a:rPr>
              <a:t>!</a:t>
            </a:r>
          </a:p>
          <a:p>
            <a:pPr marL="0" indent="0">
              <a:buNone/>
            </a:pPr>
            <a:endParaRPr lang="de-AT" dirty="0" smtClean="0">
              <a:solidFill>
                <a:schemeClr val="tx2"/>
              </a:solidFill>
            </a:endParaRPr>
          </a:p>
        </p:txBody>
      </p:sp>
      <p:pic>
        <p:nvPicPr>
          <p:cNvPr id="2050" name="Picture 2" descr="C:\Users\bst\00_Sturgeon\Communication\Pictures\IllegalFishing_18042017_EvgeniyPolonskiy(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
          <a:stretch/>
        </p:blipFill>
        <p:spPr bwMode="auto">
          <a:xfrm>
            <a:off x="-117556" y="1394691"/>
            <a:ext cx="2866605" cy="1411513"/>
          </a:xfrm>
          <a:prstGeom prst="rect">
            <a:avLst/>
          </a:prstGeom>
          <a:effectLst>
            <a:softEdge rad="139700"/>
          </a:effectLst>
          <a:extLst>
            <a:ext uri="{909E8E84-426E-40DD-AFC4-6F175D3DCCD1}">
              <a14:hiddenFill xmlns:a14="http://schemas.microsoft.com/office/drawing/2010/main">
                <a:solidFill>
                  <a:srgbClr val="FFFFFF"/>
                </a:solidFill>
              </a14:hiddenFill>
            </a:ext>
          </a:extLst>
        </p:spPr>
      </p:pic>
      <p:pic>
        <p:nvPicPr>
          <p:cNvPr id="11" name="Inhaltsplatzhalter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7556" y="4699000"/>
            <a:ext cx="2878666" cy="2159000"/>
          </a:xfrm>
          <a:prstGeom prst="rect">
            <a:avLst/>
          </a:prstGeom>
          <a:effectLst>
            <a:softEdge rad="139700"/>
          </a:effectLst>
        </p:spPr>
      </p:pic>
      <p:pic>
        <p:nvPicPr>
          <p:cNvPr id="3074"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7557" y="2806452"/>
            <a:ext cx="2866605" cy="1949450"/>
          </a:xfrm>
          <a:prstGeom prst="rect">
            <a:avLst/>
          </a:prstGeom>
          <a:effectLst>
            <a:softEdge rad="1397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7746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1795463" y="188913"/>
            <a:ext cx="10396537" cy="792162"/>
          </a:xfrm>
          <a:prstGeom prst="rect">
            <a:avLst/>
          </a:prstGeom>
        </p:spPr>
        <p:txBody>
          <a:bodyPr>
            <a:normAutofit/>
          </a:bodyPr>
          <a:lstStyle/>
          <a:p>
            <a:pPr algn="l"/>
            <a:r>
              <a:rPr lang="de-AT" sz="4000" b="1" dirty="0" err="1" smtClean="0">
                <a:solidFill>
                  <a:srgbClr val="00B050"/>
                </a:solidFill>
              </a:rPr>
              <a:t>Objectives</a:t>
            </a:r>
            <a:r>
              <a:rPr lang="de-AT" sz="4000" b="1" dirty="0" smtClean="0">
                <a:solidFill>
                  <a:srgbClr val="00B050"/>
                </a:solidFill>
              </a:rPr>
              <a:t> </a:t>
            </a:r>
            <a:r>
              <a:rPr lang="de-AT" sz="4000" b="1" dirty="0" err="1" smtClean="0">
                <a:solidFill>
                  <a:srgbClr val="00B050"/>
                </a:solidFill>
              </a:rPr>
              <a:t>of</a:t>
            </a:r>
            <a:r>
              <a:rPr lang="de-AT" sz="4000" b="1" dirty="0" smtClean="0">
                <a:solidFill>
                  <a:srgbClr val="00B050"/>
                </a:solidFill>
              </a:rPr>
              <a:t> </a:t>
            </a:r>
            <a:r>
              <a:rPr lang="de-AT" sz="4000" b="1" dirty="0" err="1" smtClean="0">
                <a:solidFill>
                  <a:srgbClr val="00B050"/>
                </a:solidFill>
              </a:rPr>
              <a:t>the</a:t>
            </a:r>
            <a:r>
              <a:rPr lang="de-AT" sz="4000" b="1" dirty="0" smtClean="0">
                <a:solidFill>
                  <a:srgbClr val="00B050"/>
                </a:solidFill>
              </a:rPr>
              <a:t> Plan</a:t>
            </a:r>
            <a:endParaRPr lang="en-GB" sz="4000" b="1" dirty="0">
              <a:solidFill>
                <a:srgbClr val="00B050"/>
              </a:solidFill>
            </a:endParaRPr>
          </a:p>
        </p:txBody>
      </p:sp>
      <p:sp>
        <p:nvSpPr>
          <p:cNvPr id="3" name="Inhaltsplatzhalter 2"/>
          <p:cNvSpPr>
            <a:spLocks noGrp="1"/>
          </p:cNvSpPr>
          <p:nvPr>
            <p:ph idx="4294967295"/>
          </p:nvPr>
        </p:nvSpPr>
        <p:spPr>
          <a:xfrm>
            <a:off x="3193576" y="864731"/>
            <a:ext cx="8998424" cy="5400675"/>
          </a:xfrm>
          <a:prstGeom prst="rect">
            <a:avLst/>
          </a:prstGeom>
        </p:spPr>
        <p:txBody>
          <a:bodyPr>
            <a:noAutofit/>
          </a:bodyPr>
          <a:lstStyle/>
          <a:p>
            <a:pPr marL="457200" lvl="1" indent="0">
              <a:buNone/>
            </a:pPr>
            <a:endParaRPr lang="de-DE" sz="2000" b="1" dirty="0">
              <a:solidFill>
                <a:schemeClr val="tx2"/>
              </a:solidFill>
            </a:endParaRPr>
          </a:p>
          <a:p>
            <a:pPr marL="0" indent="0">
              <a:spcBef>
                <a:spcPts val="0"/>
              </a:spcBef>
              <a:buNone/>
            </a:pPr>
            <a:r>
              <a:rPr lang="en-GB" b="1" dirty="0">
                <a:solidFill>
                  <a:srgbClr val="00B050"/>
                </a:solidFill>
              </a:rPr>
              <a:t> </a:t>
            </a:r>
            <a:r>
              <a:rPr lang="en-GB" b="1" dirty="0" smtClean="0">
                <a:solidFill>
                  <a:srgbClr val="00B050"/>
                </a:solidFill>
              </a:rPr>
              <a:t>(2) </a:t>
            </a:r>
            <a:r>
              <a:rPr lang="en-GB" sz="2800" dirty="0" smtClean="0">
                <a:solidFill>
                  <a:srgbClr val="00B050"/>
                </a:solidFill>
              </a:rPr>
              <a:t>Actively support populations through</a:t>
            </a:r>
            <a:r>
              <a:rPr lang="en-GB" sz="2800" b="1" dirty="0" smtClean="0">
                <a:solidFill>
                  <a:srgbClr val="00B050"/>
                </a:solidFill>
              </a:rPr>
              <a:t> </a:t>
            </a:r>
            <a:r>
              <a:rPr lang="en-GB" sz="2800" b="1" i="1" dirty="0" smtClean="0">
                <a:solidFill>
                  <a:srgbClr val="00B050"/>
                </a:solidFill>
              </a:rPr>
              <a:t>ex situ </a:t>
            </a:r>
            <a:r>
              <a:rPr lang="en-GB" sz="2800" b="1" dirty="0" smtClean="0">
                <a:solidFill>
                  <a:srgbClr val="00B050"/>
                </a:solidFill>
              </a:rPr>
              <a:t>living gene banks </a:t>
            </a:r>
          </a:p>
          <a:p>
            <a:pPr lvl="1"/>
            <a:r>
              <a:rPr lang="de-DE" sz="2600" i="1" dirty="0" smtClean="0">
                <a:solidFill>
                  <a:srgbClr val="00B050"/>
                </a:solidFill>
              </a:rPr>
              <a:t>Ex situ </a:t>
            </a:r>
            <a:r>
              <a:rPr lang="de-DE" sz="2600" dirty="0" err="1" smtClean="0">
                <a:solidFill>
                  <a:srgbClr val="00B050"/>
                </a:solidFill>
              </a:rPr>
              <a:t>stocks</a:t>
            </a:r>
            <a:r>
              <a:rPr lang="de-DE" sz="2600" dirty="0" smtClean="0">
                <a:solidFill>
                  <a:srgbClr val="00B050"/>
                </a:solidFill>
              </a:rPr>
              <a:t> </a:t>
            </a:r>
            <a:r>
              <a:rPr lang="de-DE" sz="2600" dirty="0" err="1" smtClean="0">
                <a:solidFill>
                  <a:srgbClr val="00B050"/>
                </a:solidFill>
              </a:rPr>
              <a:t>established</a:t>
            </a:r>
            <a:r>
              <a:rPr lang="de-DE" sz="2600" dirty="0" smtClean="0">
                <a:solidFill>
                  <a:srgbClr val="00B050"/>
                </a:solidFill>
              </a:rPr>
              <a:t> </a:t>
            </a:r>
            <a:r>
              <a:rPr lang="de-DE" sz="2600" dirty="0" err="1" smtClean="0">
                <a:solidFill>
                  <a:srgbClr val="00B050"/>
                </a:solidFill>
              </a:rPr>
              <a:t>to</a:t>
            </a:r>
            <a:r>
              <a:rPr lang="de-DE" sz="2600" dirty="0" smtClean="0">
                <a:solidFill>
                  <a:srgbClr val="00B050"/>
                </a:solidFill>
              </a:rPr>
              <a:t> </a:t>
            </a:r>
            <a:r>
              <a:rPr lang="de-DE" sz="2600" dirty="0" err="1" smtClean="0">
                <a:solidFill>
                  <a:srgbClr val="00B050"/>
                </a:solidFill>
              </a:rPr>
              <a:t>secure</a:t>
            </a:r>
            <a:r>
              <a:rPr lang="de-DE" sz="2600" dirty="0" smtClean="0">
                <a:solidFill>
                  <a:srgbClr val="00B050"/>
                </a:solidFill>
              </a:rPr>
              <a:t> </a:t>
            </a:r>
            <a:r>
              <a:rPr lang="de-DE" sz="2600" dirty="0" err="1" smtClean="0">
                <a:solidFill>
                  <a:srgbClr val="00B050"/>
                </a:solidFill>
              </a:rPr>
              <a:t>genetic</a:t>
            </a:r>
            <a:r>
              <a:rPr lang="de-DE" sz="2600" dirty="0" smtClean="0">
                <a:solidFill>
                  <a:srgbClr val="00B050"/>
                </a:solidFill>
              </a:rPr>
              <a:t> </a:t>
            </a:r>
            <a:r>
              <a:rPr lang="de-DE" sz="2600" dirty="0" err="1" smtClean="0">
                <a:solidFill>
                  <a:srgbClr val="00B050"/>
                </a:solidFill>
              </a:rPr>
              <a:t>diversity</a:t>
            </a:r>
            <a:r>
              <a:rPr lang="de-DE" sz="2600" dirty="0" smtClean="0">
                <a:solidFill>
                  <a:srgbClr val="00B050"/>
                </a:solidFill>
              </a:rPr>
              <a:t> </a:t>
            </a:r>
            <a:r>
              <a:rPr lang="de-DE" sz="2600" dirty="0" err="1" smtClean="0">
                <a:solidFill>
                  <a:srgbClr val="00B050"/>
                </a:solidFill>
              </a:rPr>
              <a:t>of</a:t>
            </a:r>
            <a:r>
              <a:rPr lang="de-DE" sz="2600" dirty="0" smtClean="0">
                <a:solidFill>
                  <a:srgbClr val="00B050"/>
                </a:solidFill>
              </a:rPr>
              <a:t> all </a:t>
            </a:r>
            <a:r>
              <a:rPr lang="de-DE" sz="2600" dirty="0" err="1" smtClean="0">
                <a:solidFill>
                  <a:srgbClr val="00B050"/>
                </a:solidFill>
              </a:rPr>
              <a:t>sturgeon</a:t>
            </a:r>
            <a:r>
              <a:rPr lang="de-DE" sz="2600" dirty="0" smtClean="0">
                <a:solidFill>
                  <a:srgbClr val="00B050"/>
                </a:solidFill>
              </a:rPr>
              <a:t> </a:t>
            </a:r>
            <a:r>
              <a:rPr lang="de-DE" sz="2600" dirty="0" err="1" smtClean="0">
                <a:solidFill>
                  <a:srgbClr val="00B050"/>
                </a:solidFill>
              </a:rPr>
              <a:t>populations</a:t>
            </a:r>
            <a:endParaRPr lang="de-DE" sz="2600" dirty="0" smtClean="0">
              <a:solidFill>
                <a:srgbClr val="00B050"/>
              </a:solidFill>
            </a:endParaRPr>
          </a:p>
          <a:p>
            <a:pPr lvl="1"/>
            <a:r>
              <a:rPr lang="de-DE" sz="2600" dirty="0" err="1" smtClean="0">
                <a:solidFill>
                  <a:srgbClr val="00B050"/>
                </a:solidFill>
              </a:rPr>
              <a:t>Reproduction</a:t>
            </a:r>
            <a:r>
              <a:rPr lang="de-DE" sz="2600" dirty="0" smtClean="0">
                <a:solidFill>
                  <a:srgbClr val="00B050"/>
                </a:solidFill>
              </a:rPr>
              <a:t> </a:t>
            </a:r>
            <a:r>
              <a:rPr lang="de-DE" sz="2600" dirty="0" err="1" smtClean="0">
                <a:solidFill>
                  <a:srgbClr val="00B050"/>
                </a:solidFill>
              </a:rPr>
              <a:t>and</a:t>
            </a:r>
            <a:r>
              <a:rPr lang="de-DE" sz="2600" dirty="0" smtClean="0">
                <a:solidFill>
                  <a:srgbClr val="00B050"/>
                </a:solidFill>
              </a:rPr>
              <a:t> </a:t>
            </a:r>
            <a:r>
              <a:rPr lang="de-DE" sz="2600" dirty="0" err="1" smtClean="0">
                <a:solidFill>
                  <a:srgbClr val="00B050"/>
                </a:solidFill>
              </a:rPr>
              <a:t>release</a:t>
            </a:r>
            <a:r>
              <a:rPr lang="de-DE" sz="2600" dirty="0" smtClean="0">
                <a:solidFill>
                  <a:srgbClr val="00B050"/>
                </a:solidFill>
              </a:rPr>
              <a:t> </a:t>
            </a:r>
            <a:r>
              <a:rPr lang="de-DE" sz="2600" dirty="0" err="1" smtClean="0">
                <a:solidFill>
                  <a:srgbClr val="00B050"/>
                </a:solidFill>
              </a:rPr>
              <a:t>programmes</a:t>
            </a:r>
            <a:r>
              <a:rPr lang="de-DE" sz="2600" dirty="0" smtClean="0">
                <a:solidFill>
                  <a:srgbClr val="00B050"/>
                </a:solidFill>
              </a:rPr>
              <a:t> </a:t>
            </a:r>
            <a:r>
              <a:rPr lang="de-DE" sz="2600" dirty="0" err="1" smtClean="0">
                <a:solidFill>
                  <a:srgbClr val="00B050"/>
                </a:solidFill>
              </a:rPr>
              <a:t>implemented</a:t>
            </a:r>
            <a:endParaRPr lang="de-DE" sz="2600" dirty="0" smtClean="0">
              <a:solidFill>
                <a:srgbClr val="00B050"/>
              </a:solidFill>
            </a:endParaRPr>
          </a:p>
          <a:p>
            <a:pPr lvl="1"/>
            <a:r>
              <a:rPr lang="de-DE" sz="2600" dirty="0" smtClean="0">
                <a:solidFill>
                  <a:srgbClr val="00B050"/>
                </a:solidFill>
              </a:rPr>
              <a:t>Regional (</a:t>
            </a:r>
            <a:r>
              <a:rPr lang="de-DE" sz="2600" dirty="0" err="1" smtClean="0">
                <a:solidFill>
                  <a:srgbClr val="00B050"/>
                </a:solidFill>
              </a:rPr>
              <a:t>basin</a:t>
            </a:r>
            <a:r>
              <a:rPr lang="de-DE" sz="2600" dirty="0" smtClean="0">
                <a:solidFill>
                  <a:srgbClr val="00B050"/>
                </a:solidFill>
              </a:rPr>
              <a:t> </a:t>
            </a:r>
            <a:r>
              <a:rPr lang="de-DE" sz="2600" dirty="0" err="1" smtClean="0">
                <a:solidFill>
                  <a:srgbClr val="00B050"/>
                </a:solidFill>
              </a:rPr>
              <a:t>wide</a:t>
            </a:r>
            <a:r>
              <a:rPr lang="de-DE" sz="2600" dirty="0" smtClean="0">
                <a:solidFill>
                  <a:srgbClr val="00B050"/>
                </a:solidFill>
              </a:rPr>
              <a:t>) </a:t>
            </a:r>
            <a:r>
              <a:rPr lang="de-DE" sz="2600" dirty="0" err="1" smtClean="0">
                <a:solidFill>
                  <a:srgbClr val="00B050"/>
                </a:solidFill>
              </a:rPr>
              <a:t>coherence</a:t>
            </a:r>
            <a:r>
              <a:rPr lang="de-DE" sz="2600" dirty="0" smtClean="0">
                <a:solidFill>
                  <a:srgbClr val="00B050"/>
                </a:solidFill>
              </a:rPr>
              <a:t> </a:t>
            </a:r>
            <a:r>
              <a:rPr lang="de-DE" sz="2600" dirty="0" err="1" smtClean="0">
                <a:solidFill>
                  <a:srgbClr val="00B050"/>
                </a:solidFill>
              </a:rPr>
              <a:t>is</a:t>
            </a:r>
            <a:r>
              <a:rPr lang="de-DE" sz="2600" dirty="0" smtClean="0">
                <a:solidFill>
                  <a:srgbClr val="00B050"/>
                </a:solidFill>
              </a:rPr>
              <a:t> </a:t>
            </a:r>
            <a:r>
              <a:rPr lang="de-DE" sz="2600" dirty="0" err="1" smtClean="0">
                <a:solidFill>
                  <a:srgbClr val="00B050"/>
                </a:solidFill>
              </a:rPr>
              <a:t>ensured</a:t>
            </a:r>
            <a:endParaRPr lang="de-DE" sz="2600" dirty="0" smtClean="0">
              <a:solidFill>
                <a:srgbClr val="00B050"/>
              </a:solidFill>
            </a:endParaRPr>
          </a:p>
          <a:p>
            <a:pPr marL="0" lvl="0" indent="0">
              <a:lnSpc>
                <a:spcPct val="100000"/>
              </a:lnSpc>
              <a:buNone/>
            </a:pPr>
            <a:endParaRPr lang="de-AT" sz="1400" b="1" dirty="0" smtClean="0">
              <a:solidFill>
                <a:schemeClr val="tx2"/>
              </a:solidFill>
            </a:endParaRPr>
          </a:p>
          <a:p>
            <a:pPr marL="0" lvl="0" indent="0">
              <a:lnSpc>
                <a:spcPct val="100000"/>
              </a:lnSpc>
              <a:buNone/>
            </a:pPr>
            <a:r>
              <a:rPr lang="de-AT" b="1" dirty="0" err="1" smtClean="0">
                <a:solidFill>
                  <a:schemeClr val="tx2"/>
                </a:solidFill>
              </a:rPr>
              <a:t>Current</a:t>
            </a:r>
            <a:r>
              <a:rPr lang="de-AT" b="1" dirty="0" smtClean="0">
                <a:solidFill>
                  <a:schemeClr val="tx2"/>
                </a:solidFill>
              </a:rPr>
              <a:t> </a:t>
            </a:r>
            <a:r>
              <a:rPr lang="de-AT" b="1" dirty="0" err="1" smtClean="0">
                <a:solidFill>
                  <a:schemeClr val="tx2"/>
                </a:solidFill>
              </a:rPr>
              <a:t>situation</a:t>
            </a:r>
            <a:r>
              <a:rPr lang="de-AT" b="1" dirty="0" smtClean="0">
                <a:solidFill>
                  <a:schemeClr val="tx2"/>
                </a:solidFill>
              </a:rPr>
              <a:t>:</a:t>
            </a:r>
            <a:r>
              <a:rPr lang="en-GB" b="1" dirty="0" smtClean="0">
                <a:solidFill>
                  <a:schemeClr val="tx2"/>
                </a:solidFill>
              </a:rPr>
              <a:t> </a:t>
            </a:r>
          </a:p>
          <a:p>
            <a:pPr>
              <a:lnSpc>
                <a:spcPct val="100000"/>
              </a:lnSpc>
              <a:buFont typeface="Wingdings" panose="05000000000000000000" pitchFamily="2" charset="2"/>
              <a:buChar char="Ø"/>
            </a:pPr>
            <a:r>
              <a:rPr lang="de-AT" sz="2400" dirty="0" smtClean="0">
                <a:solidFill>
                  <a:schemeClr val="tx2"/>
                </a:solidFill>
              </a:rPr>
              <a:t> </a:t>
            </a:r>
            <a:r>
              <a:rPr lang="de-AT" sz="2600" dirty="0" err="1" smtClean="0">
                <a:solidFill>
                  <a:schemeClr val="tx2"/>
                </a:solidFill>
              </a:rPr>
              <a:t>Good</a:t>
            </a:r>
            <a:r>
              <a:rPr lang="de-AT" sz="2600" dirty="0" smtClean="0">
                <a:solidFill>
                  <a:schemeClr val="tx2"/>
                </a:solidFill>
              </a:rPr>
              <a:t> </a:t>
            </a:r>
            <a:r>
              <a:rPr lang="de-AT" sz="2600" dirty="0" err="1" smtClean="0">
                <a:solidFill>
                  <a:schemeClr val="tx2"/>
                </a:solidFill>
              </a:rPr>
              <a:t>examples</a:t>
            </a:r>
            <a:r>
              <a:rPr lang="de-AT" sz="2600" dirty="0" smtClean="0">
                <a:solidFill>
                  <a:schemeClr val="tx2"/>
                </a:solidFill>
              </a:rPr>
              <a:t> </a:t>
            </a:r>
            <a:r>
              <a:rPr lang="de-AT" sz="2600" dirty="0" err="1" smtClean="0">
                <a:solidFill>
                  <a:schemeClr val="tx2"/>
                </a:solidFill>
              </a:rPr>
              <a:t>for</a:t>
            </a:r>
            <a:r>
              <a:rPr lang="de-AT" sz="2600" dirty="0" smtClean="0">
                <a:solidFill>
                  <a:schemeClr val="tx2"/>
                </a:solidFill>
              </a:rPr>
              <a:t> </a:t>
            </a:r>
            <a:r>
              <a:rPr lang="de-AT" sz="2600" i="1" dirty="0" smtClean="0">
                <a:solidFill>
                  <a:schemeClr val="tx2"/>
                </a:solidFill>
              </a:rPr>
              <a:t>ex situ </a:t>
            </a:r>
            <a:r>
              <a:rPr lang="de-AT" sz="2600" dirty="0" err="1" smtClean="0">
                <a:solidFill>
                  <a:schemeClr val="tx2"/>
                </a:solidFill>
              </a:rPr>
              <a:t>programmes</a:t>
            </a:r>
            <a:r>
              <a:rPr lang="de-AT" sz="2600" dirty="0" smtClean="0">
                <a:solidFill>
                  <a:schemeClr val="tx2"/>
                </a:solidFill>
              </a:rPr>
              <a:t> </a:t>
            </a:r>
            <a:r>
              <a:rPr lang="de-AT" sz="2600" dirty="0" err="1" smtClean="0">
                <a:solidFill>
                  <a:schemeClr val="tx2"/>
                </a:solidFill>
              </a:rPr>
              <a:t>exist</a:t>
            </a:r>
            <a:r>
              <a:rPr lang="de-AT" sz="2600" dirty="0" smtClean="0">
                <a:solidFill>
                  <a:schemeClr val="tx2"/>
                </a:solidFill>
              </a:rPr>
              <a:t> </a:t>
            </a:r>
            <a:r>
              <a:rPr lang="de-AT" sz="2600" dirty="0" err="1" smtClean="0">
                <a:solidFill>
                  <a:schemeClr val="tx2"/>
                </a:solidFill>
              </a:rPr>
              <a:t>for</a:t>
            </a:r>
            <a:r>
              <a:rPr lang="de-AT" sz="2600" dirty="0" smtClean="0">
                <a:solidFill>
                  <a:schemeClr val="tx2"/>
                </a:solidFill>
              </a:rPr>
              <a:t> </a:t>
            </a:r>
            <a:r>
              <a:rPr lang="de-AT" sz="2600" i="1" dirty="0" err="1" smtClean="0">
                <a:solidFill>
                  <a:schemeClr val="tx2"/>
                </a:solidFill>
              </a:rPr>
              <a:t>A.sturio</a:t>
            </a:r>
            <a:r>
              <a:rPr lang="de-AT" sz="2600" i="1" dirty="0" smtClean="0">
                <a:solidFill>
                  <a:schemeClr val="tx2"/>
                </a:solidFill>
              </a:rPr>
              <a:t> </a:t>
            </a:r>
            <a:r>
              <a:rPr lang="de-AT" sz="2600" dirty="0" smtClean="0">
                <a:solidFill>
                  <a:schemeClr val="tx2"/>
                </a:solidFill>
              </a:rPr>
              <a:t>(France) </a:t>
            </a:r>
            <a:r>
              <a:rPr lang="de-AT" sz="2600" dirty="0" err="1" smtClean="0">
                <a:solidFill>
                  <a:schemeClr val="tx2"/>
                </a:solidFill>
              </a:rPr>
              <a:t>and</a:t>
            </a:r>
            <a:r>
              <a:rPr lang="de-AT" sz="2600" dirty="0" smtClean="0">
                <a:solidFill>
                  <a:schemeClr val="tx2"/>
                </a:solidFill>
              </a:rPr>
              <a:t> </a:t>
            </a:r>
            <a:r>
              <a:rPr lang="de-AT" sz="2600" i="1" dirty="0" err="1" smtClean="0">
                <a:solidFill>
                  <a:schemeClr val="tx2"/>
                </a:solidFill>
              </a:rPr>
              <a:t>A.oxyrinchus</a:t>
            </a:r>
            <a:r>
              <a:rPr lang="de-AT" sz="2600" dirty="0" smtClean="0">
                <a:solidFill>
                  <a:schemeClr val="tx2"/>
                </a:solidFill>
              </a:rPr>
              <a:t> (Germany) </a:t>
            </a:r>
          </a:p>
          <a:p>
            <a:pPr>
              <a:lnSpc>
                <a:spcPct val="100000"/>
              </a:lnSpc>
              <a:buFont typeface="Wingdings" panose="05000000000000000000" pitchFamily="2" charset="2"/>
              <a:buChar char="Ø"/>
            </a:pPr>
            <a:r>
              <a:rPr lang="de-AT" sz="2600" dirty="0" err="1" smtClean="0">
                <a:solidFill>
                  <a:schemeClr val="tx2"/>
                </a:solidFill>
              </a:rPr>
              <a:t>Feasibility</a:t>
            </a:r>
            <a:r>
              <a:rPr lang="de-AT" sz="2600" dirty="0" smtClean="0">
                <a:solidFill>
                  <a:schemeClr val="tx2"/>
                </a:solidFill>
              </a:rPr>
              <a:t> Study </a:t>
            </a:r>
            <a:r>
              <a:rPr lang="de-AT" sz="2600" dirty="0" err="1" smtClean="0">
                <a:solidFill>
                  <a:schemeClr val="tx2"/>
                </a:solidFill>
              </a:rPr>
              <a:t>for</a:t>
            </a:r>
            <a:r>
              <a:rPr lang="de-AT" sz="2600" dirty="0" smtClean="0">
                <a:solidFill>
                  <a:schemeClr val="tx2"/>
                </a:solidFill>
              </a:rPr>
              <a:t> </a:t>
            </a:r>
            <a:r>
              <a:rPr lang="de-AT" sz="2600" dirty="0" err="1" smtClean="0">
                <a:solidFill>
                  <a:schemeClr val="tx2"/>
                </a:solidFill>
              </a:rPr>
              <a:t>Upper</a:t>
            </a:r>
            <a:r>
              <a:rPr lang="de-AT" sz="2600" dirty="0" smtClean="0">
                <a:solidFill>
                  <a:schemeClr val="tx2"/>
                </a:solidFill>
              </a:rPr>
              <a:t> </a:t>
            </a:r>
            <a:r>
              <a:rPr lang="de-AT" sz="2600" dirty="0" err="1" smtClean="0">
                <a:solidFill>
                  <a:schemeClr val="tx2"/>
                </a:solidFill>
              </a:rPr>
              <a:t>Danube</a:t>
            </a:r>
            <a:r>
              <a:rPr lang="de-AT" sz="2600" dirty="0" smtClean="0">
                <a:solidFill>
                  <a:schemeClr val="tx2"/>
                </a:solidFill>
              </a:rPr>
              <a:t> </a:t>
            </a:r>
            <a:r>
              <a:rPr lang="de-AT" sz="2600" dirty="0" err="1" smtClean="0">
                <a:solidFill>
                  <a:schemeClr val="tx2"/>
                </a:solidFill>
              </a:rPr>
              <a:t>ongoing</a:t>
            </a:r>
            <a:endParaRPr lang="de-AT" sz="2600" dirty="0" smtClean="0">
              <a:solidFill>
                <a:schemeClr val="tx2"/>
              </a:solidFill>
            </a:endParaRPr>
          </a:p>
          <a:p>
            <a:pPr>
              <a:lnSpc>
                <a:spcPct val="100000"/>
              </a:lnSpc>
              <a:buFont typeface="Wingdings" panose="05000000000000000000" pitchFamily="2" charset="2"/>
              <a:buChar char="Ø"/>
            </a:pPr>
            <a:r>
              <a:rPr lang="de-AT" sz="2600" dirty="0" smtClean="0">
                <a:solidFill>
                  <a:schemeClr val="tx2"/>
                </a:solidFill>
                <a:sym typeface="Wingdings" panose="05000000000000000000" pitchFamily="2" charset="2"/>
              </a:rPr>
              <a:t>„Projects“ </a:t>
            </a:r>
            <a:r>
              <a:rPr lang="de-AT" sz="2600" dirty="0" err="1" smtClean="0">
                <a:solidFill>
                  <a:schemeClr val="tx2"/>
                </a:solidFill>
                <a:sym typeface="Wingdings" panose="05000000000000000000" pitchFamily="2" charset="2"/>
              </a:rPr>
              <a:t>underway</a:t>
            </a:r>
            <a:r>
              <a:rPr lang="de-AT" sz="2600" dirty="0" smtClean="0">
                <a:solidFill>
                  <a:schemeClr val="tx2"/>
                </a:solidFill>
                <a:sym typeface="Wingdings" panose="05000000000000000000" pitchFamily="2" charset="2"/>
              </a:rPr>
              <a:t> in Austria, </a:t>
            </a:r>
            <a:r>
              <a:rPr lang="de-AT" sz="2600" dirty="0" smtClean="0">
                <a:solidFill>
                  <a:schemeClr val="tx2"/>
                </a:solidFill>
                <a:sym typeface="Wingdings" panose="05000000000000000000" pitchFamily="2" charset="2"/>
              </a:rPr>
              <a:t>Germany, </a:t>
            </a:r>
            <a:r>
              <a:rPr lang="de-AT" sz="2600" dirty="0" err="1" smtClean="0">
                <a:solidFill>
                  <a:schemeClr val="tx2"/>
                </a:solidFill>
                <a:sym typeface="Wingdings" panose="05000000000000000000" pitchFamily="2" charset="2"/>
              </a:rPr>
              <a:t>Italy</a:t>
            </a:r>
            <a:r>
              <a:rPr lang="de-AT" sz="2600" dirty="0" smtClean="0">
                <a:solidFill>
                  <a:schemeClr val="tx2"/>
                </a:solidFill>
                <a:sym typeface="Wingdings" panose="05000000000000000000" pitchFamily="2" charset="2"/>
              </a:rPr>
              <a:t>, ….</a:t>
            </a:r>
          </a:p>
          <a:p>
            <a:pPr marL="0" lvl="0" indent="0">
              <a:lnSpc>
                <a:spcPct val="100000"/>
              </a:lnSpc>
              <a:buNone/>
            </a:pPr>
            <a:endParaRPr lang="en-GB" sz="2400" dirty="0">
              <a:solidFill>
                <a:schemeClr val="tx2"/>
              </a:solidFill>
            </a:endParaRPr>
          </a:p>
        </p:txBody>
      </p:sp>
      <p:pic>
        <p:nvPicPr>
          <p:cNvPr id="4" name="Grafi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223555"/>
            <a:ext cx="2807179" cy="1800000"/>
          </a:xfrm>
          <a:prstGeom prst="rect">
            <a:avLst/>
          </a:prstGeom>
          <a:noFill/>
          <a:ln>
            <a:noFill/>
          </a:ln>
          <a:effectLst>
            <a:outerShdw dist="35921" dir="2700000" algn="ctr" rotWithShape="0">
              <a:schemeClr val="bg2"/>
            </a:outerShdw>
            <a:softEdge rad="127000"/>
          </a:effectLst>
        </p:spPr>
      </p:pic>
      <p:pic>
        <p:nvPicPr>
          <p:cNvPr id="6" name="Grafik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3213581"/>
            <a:ext cx="2804547" cy="1663693"/>
          </a:xfrm>
          <a:prstGeom prst="rect">
            <a:avLst/>
          </a:prstGeom>
          <a:noFill/>
          <a:ln>
            <a:noFill/>
          </a:ln>
          <a:effectLst>
            <a:outerShdw dist="35921" dir="2700000" algn="ctr" rotWithShape="0">
              <a:schemeClr val="bg2"/>
            </a:outerShdw>
            <a:softEdge rad="127000"/>
          </a:effectLst>
        </p:spPr>
      </p:pic>
      <p:pic>
        <p:nvPicPr>
          <p:cNvPr id="7"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0" y="5067300"/>
            <a:ext cx="2804547" cy="1800000"/>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7871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1795463" y="115888"/>
            <a:ext cx="10396537" cy="792162"/>
          </a:xfrm>
          <a:prstGeom prst="rect">
            <a:avLst/>
          </a:prstGeom>
        </p:spPr>
        <p:txBody>
          <a:bodyPr>
            <a:normAutofit/>
          </a:bodyPr>
          <a:lstStyle/>
          <a:p>
            <a:pPr algn="l"/>
            <a:r>
              <a:rPr lang="de-AT" sz="4000" b="1" dirty="0" err="1" smtClean="0">
                <a:solidFill>
                  <a:srgbClr val="00B050"/>
                </a:solidFill>
              </a:rPr>
              <a:t>Objectives</a:t>
            </a:r>
            <a:r>
              <a:rPr lang="de-AT" sz="4000" b="1" dirty="0" smtClean="0">
                <a:solidFill>
                  <a:srgbClr val="00B050"/>
                </a:solidFill>
              </a:rPr>
              <a:t> </a:t>
            </a:r>
            <a:r>
              <a:rPr lang="de-AT" sz="4000" b="1" dirty="0" err="1" smtClean="0">
                <a:solidFill>
                  <a:srgbClr val="00B050"/>
                </a:solidFill>
              </a:rPr>
              <a:t>of</a:t>
            </a:r>
            <a:r>
              <a:rPr lang="de-AT" sz="4000" b="1" dirty="0" smtClean="0">
                <a:solidFill>
                  <a:srgbClr val="00B050"/>
                </a:solidFill>
              </a:rPr>
              <a:t> </a:t>
            </a:r>
            <a:r>
              <a:rPr lang="de-AT" sz="4000" b="1" dirty="0" err="1" smtClean="0">
                <a:solidFill>
                  <a:srgbClr val="00B050"/>
                </a:solidFill>
              </a:rPr>
              <a:t>the</a:t>
            </a:r>
            <a:r>
              <a:rPr lang="de-AT" sz="4000" b="1" dirty="0" smtClean="0">
                <a:solidFill>
                  <a:srgbClr val="00B050"/>
                </a:solidFill>
              </a:rPr>
              <a:t> Plan</a:t>
            </a:r>
            <a:endParaRPr lang="en-GB" sz="4000" b="1" dirty="0">
              <a:solidFill>
                <a:srgbClr val="00B050"/>
              </a:solidFill>
            </a:endParaRPr>
          </a:p>
        </p:txBody>
      </p:sp>
      <p:sp>
        <p:nvSpPr>
          <p:cNvPr id="3" name="Inhaltsplatzhalter 2"/>
          <p:cNvSpPr>
            <a:spLocks noGrp="1"/>
          </p:cNvSpPr>
          <p:nvPr>
            <p:ph idx="4294967295"/>
          </p:nvPr>
        </p:nvSpPr>
        <p:spPr>
          <a:xfrm>
            <a:off x="2974975" y="838200"/>
            <a:ext cx="9217025" cy="5400675"/>
          </a:xfrm>
          <a:prstGeom prst="rect">
            <a:avLst/>
          </a:prstGeom>
        </p:spPr>
        <p:txBody>
          <a:bodyPr>
            <a:noAutofit/>
          </a:bodyPr>
          <a:lstStyle/>
          <a:p>
            <a:pPr marL="457200" lvl="0" indent="-457200">
              <a:buFont typeface="Wingdings" panose="05000000000000000000" pitchFamily="2" charset="2"/>
              <a:buAutoNum type="arabicParenBoth" startAt="3"/>
            </a:pPr>
            <a:r>
              <a:rPr lang="en-GB" sz="2800" b="1" dirty="0" smtClean="0">
                <a:solidFill>
                  <a:srgbClr val="00B050"/>
                </a:solidFill>
              </a:rPr>
              <a:t>Sturgeon habitats protected </a:t>
            </a:r>
            <a:r>
              <a:rPr lang="en-GB" sz="2800" dirty="0" smtClean="0">
                <a:solidFill>
                  <a:srgbClr val="00B050"/>
                </a:solidFill>
              </a:rPr>
              <a:t>and</a:t>
            </a:r>
            <a:r>
              <a:rPr lang="en-GB" sz="2800" b="1" dirty="0" smtClean="0">
                <a:solidFill>
                  <a:srgbClr val="00B050"/>
                </a:solidFill>
              </a:rPr>
              <a:t> restored</a:t>
            </a:r>
          </a:p>
          <a:p>
            <a:pPr marL="857250" lvl="1" indent="-457200"/>
            <a:r>
              <a:rPr lang="de-AT" sz="2600" dirty="0" err="1" smtClean="0">
                <a:solidFill>
                  <a:srgbClr val="00B050"/>
                </a:solidFill>
              </a:rPr>
              <a:t>Existing</a:t>
            </a:r>
            <a:r>
              <a:rPr lang="de-AT" sz="2600" dirty="0" smtClean="0">
                <a:solidFill>
                  <a:srgbClr val="00B050"/>
                </a:solidFill>
              </a:rPr>
              <a:t> </a:t>
            </a:r>
            <a:r>
              <a:rPr lang="de-AT" sz="2600" dirty="0" err="1" smtClean="0">
                <a:solidFill>
                  <a:srgbClr val="00B050"/>
                </a:solidFill>
              </a:rPr>
              <a:t>habitats</a:t>
            </a:r>
            <a:r>
              <a:rPr lang="de-AT" sz="2600" dirty="0" smtClean="0">
                <a:solidFill>
                  <a:srgbClr val="00B050"/>
                </a:solidFill>
              </a:rPr>
              <a:t> </a:t>
            </a:r>
            <a:r>
              <a:rPr lang="de-AT" sz="2600" dirty="0" err="1" smtClean="0">
                <a:solidFill>
                  <a:srgbClr val="00B050"/>
                </a:solidFill>
              </a:rPr>
              <a:t>identified</a:t>
            </a:r>
            <a:r>
              <a:rPr lang="de-AT" sz="2600" dirty="0" smtClean="0">
                <a:solidFill>
                  <a:srgbClr val="00B050"/>
                </a:solidFill>
              </a:rPr>
              <a:t> </a:t>
            </a:r>
            <a:r>
              <a:rPr lang="de-AT" sz="2600" dirty="0" err="1" smtClean="0">
                <a:solidFill>
                  <a:srgbClr val="00B050"/>
                </a:solidFill>
              </a:rPr>
              <a:t>and</a:t>
            </a:r>
            <a:r>
              <a:rPr lang="de-AT" sz="2600" dirty="0" smtClean="0">
                <a:solidFill>
                  <a:srgbClr val="00B050"/>
                </a:solidFill>
              </a:rPr>
              <a:t> </a:t>
            </a:r>
            <a:r>
              <a:rPr lang="de-AT" sz="2600" dirty="0" err="1" smtClean="0">
                <a:solidFill>
                  <a:srgbClr val="00B050"/>
                </a:solidFill>
              </a:rPr>
              <a:t>protected</a:t>
            </a:r>
            <a:endParaRPr lang="de-AT" sz="2600" dirty="0" smtClean="0">
              <a:solidFill>
                <a:srgbClr val="00B050"/>
              </a:solidFill>
            </a:endParaRPr>
          </a:p>
          <a:p>
            <a:pPr marL="857250" lvl="1" indent="-457200"/>
            <a:r>
              <a:rPr lang="de-AT" sz="2600" dirty="0" smtClean="0">
                <a:solidFill>
                  <a:srgbClr val="00B050"/>
                </a:solidFill>
              </a:rPr>
              <a:t>Habitat </a:t>
            </a:r>
            <a:r>
              <a:rPr lang="de-AT" sz="2600" dirty="0" err="1" smtClean="0">
                <a:solidFill>
                  <a:srgbClr val="00B050"/>
                </a:solidFill>
              </a:rPr>
              <a:t>restoration</a:t>
            </a:r>
            <a:r>
              <a:rPr lang="de-AT" sz="2600" dirty="0" smtClean="0">
                <a:solidFill>
                  <a:srgbClr val="00B050"/>
                </a:solidFill>
              </a:rPr>
              <a:t> </a:t>
            </a:r>
            <a:r>
              <a:rPr lang="de-AT" sz="2600" dirty="0" err="1" smtClean="0">
                <a:solidFill>
                  <a:srgbClr val="00B050"/>
                </a:solidFill>
              </a:rPr>
              <a:t>options</a:t>
            </a:r>
            <a:r>
              <a:rPr lang="de-AT" sz="2600" dirty="0" smtClean="0">
                <a:solidFill>
                  <a:srgbClr val="00B050"/>
                </a:solidFill>
              </a:rPr>
              <a:t> </a:t>
            </a:r>
            <a:r>
              <a:rPr lang="de-AT" sz="2600" dirty="0" err="1" smtClean="0">
                <a:solidFill>
                  <a:srgbClr val="00B050"/>
                </a:solidFill>
              </a:rPr>
              <a:t>identified</a:t>
            </a:r>
            <a:r>
              <a:rPr lang="de-AT" sz="2600" dirty="0" smtClean="0">
                <a:solidFill>
                  <a:srgbClr val="00B050"/>
                </a:solidFill>
              </a:rPr>
              <a:t> </a:t>
            </a:r>
            <a:r>
              <a:rPr lang="de-AT" sz="2600" dirty="0">
                <a:solidFill>
                  <a:srgbClr val="00B050"/>
                </a:solidFill>
              </a:rPr>
              <a:t>&amp; </a:t>
            </a:r>
            <a:r>
              <a:rPr lang="de-AT" sz="2600" dirty="0" err="1" smtClean="0">
                <a:solidFill>
                  <a:srgbClr val="00B050"/>
                </a:solidFill>
              </a:rPr>
              <a:t>pilots</a:t>
            </a:r>
            <a:r>
              <a:rPr lang="de-AT" sz="2600" dirty="0" smtClean="0">
                <a:solidFill>
                  <a:srgbClr val="00B050"/>
                </a:solidFill>
              </a:rPr>
              <a:t> </a:t>
            </a:r>
            <a:r>
              <a:rPr lang="de-AT" sz="2600" dirty="0" err="1" smtClean="0">
                <a:solidFill>
                  <a:srgbClr val="00B050"/>
                </a:solidFill>
              </a:rPr>
              <a:t>implemented</a:t>
            </a:r>
            <a:endParaRPr lang="de-AT" sz="2600" dirty="0" smtClean="0">
              <a:solidFill>
                <a:srgbClr val="00B050"/>
              </a:solidFill>
            </a:endParaRPr>
          </a:p>
          <a:p>
            <a:pPr marL="457200" lvl="0" indent="-457200">
              <a:buAutoNum type="arabicParenBoth" startAt="3"/>
            </a:pPr>
            <a:r>
              <a:rPr lang="en-GB" sz="2800" b="1" dirty="0" smtClean="0">
                <a:solidFill>
                  <a:srgbClr val="00B050"/>
                </a:solidFill>
              </a:rPr>
              <a:t>Sturgeon migration secured or facilitated</a:t>
            </a:r>
          </a:p>
          <a:p>
            <a:pPr marL="857250" lvl="1" indent="-457200"/>
            <a:r>
              <a:rPr lang="de-AT" sz="2600" dirty="0" err="1" smtClean="0">
                <a:solidFill>
                  <a:srgbClr val="00B050"/>
                </a:solidFill>
              </a:rPr>
              <a:t>No</a:t>
            </a:r>
            <a:r>
              <a:rPr lang="de-AT" sz="2600" dirty="0" smtClean="0">
                <a:solidFill>
                  <a:srgbClr val="00B050"/>
                </a:solidFill>
              </a:rPr>
              <a:t> </a:t>
            </a:r>
            <a:r>
              <a:rPr lang="de-AT" sz="2600" dirty="0" err="1" smtClean="0">
                <a:solidFill>
                  <a:srgbClr val="00B050"/>
                </a:solidFill>
              </a:rPr>
              <a:t>further</a:t>
            </a:r>
            <a:r>
              <a:rPr lang="de-AT" sz="2600" dirty="0" smtClean="0">
                <a:solidFill>
                  <a:srgbClr val="00B050"/>
                </a:solidFill>
              </a:rPr>
              <a:t> </a:t>
            </a:r>
            <a:r>
              <a:rPr lang="de-AT" sz="2600" dirty="0" err="1" smtClean="0">
                <a:solidFill>
                  <a:srgbClr val="00B050"/>
                </a:solidFill>
              </a:rPr>
              <a:t>migration</a:t>
            </a:r>
            <a:r>
              <a:rPr lang="de-AT" sz="2600" dirty="0" smtClean="0">
                <a:solidFill>
                  <a:srgbClr val="00B050"/>
                </a:solidFill>
              </a:rPr>
              <a:t> </a:t>
            </a:r>
            <a:r>
              <a:rPr lang="de-AT" sz="2600" dirty="0" err="1" smtClean="0">
                <a:solidFill>
                  <a:srgbClr val="00B050"/>
                </a:solidFill>
              </a:rPr>
              <a:t>obstacles</a:t>
            </a:r>
            <a:r>
              <a:rPr lang="de-AT" sz="2600" dirty="0" smtClean="0">
                <a:solidFill>
                  <a:srgbClr val="00B050"/>
                </a:solidFill>
              </a:rPr>
              <a:t> </a:t>
            </a:r>
            <a:r>
              <a:rPr lang="de-AT" sz="2600" dirty="0" err="1" smtClean="0">
                <a:solidFill>
                  <a:srgbClr val="00B050"/>
                </a:solidFill>
              </a:rPr>
              <a:t>build</a:t>
            </a:r>
            <a:r>
              <a:rPr lang="de-AT" sz="2600" dirty="0" smtClean="0">
                <a:solidFill>
                  <a:srgbClr val="00B050"/>
                </a:solidFill>
              </a:rPr>
              <a:t> in </a:t>
            </a:r>
            <a:r>
              <a:rPr lang="de-AT" sz="2600" dirty="0" err="1" smtClean="0">
                <a:solidFill>
                  <a:srgbClr val="00B050"/>
                </a:solidFill>
              </a:rPr>
              <a:t>key</a:t>
            </a:r>
            <a:r>
              <a:rPr lang="de-AT" sz="2600" dirty="0" smtClean="0">
                <a:solidFill>
                  <a:srgbClr val="00B050"/>
                </a:solidFill>
              </a:rPr>
              <a:t> </a:t>
            </a:r>
            <a:r>
              <a:rPr lang="de-AT" sz="2600" dirty="0" err="1" smtClean="0">
                <a:solidFill>
                  <a:srgbClr val="00B050"/>
                </a:solidFill>
              </a:rPr>
              <a:t>rivers</a:t>
            </a:r>
            <a:endParaRPr lang="de-AT" sz="2600" dirty="0" smtClean="0">
              <a:solidFill>
                <a:srgbClr val="00B050"/>
              </a:solidFill>
            </a:endParaRPr>
          </a:p>
          <a:p>
            <a:pPr marL="857250" lvl="1" indent="-457200"/>
            <a:r>
              <a:rPr lang="de-AT" sz="2600" dirty="0" err="1" smtClean="0">
                <a:solidFill>
                  <a:srgbClr val="00B050"/>
                </a:solidFill>
              </a:rPr>
              <a:t>Existing</a:t>
            </a:r>
            <a:r>
              <a:rPr lang="de-AT" sz="2600" dirty="0" smtClean="0">
                <a:solidFill>
                  <a:srgbClr val="00B050"/>
                </a:solidFill>
              </a:rPr>
              <a:t> </a:t>
            </a:r>
            <a:r>
              <a:rPr lang="de-AT" sz="2600" dirty="0" err="1" smtClean="0">
                <a:solidFill>
                  <a:srgbClr val="00B050"/>
                </a:solidFill>
              </a:rPr>
              <a:t>obstacles</a:t>
            </a:r>
            <a:r>
              <a:rPr lang="de-AT" sz="2600" dirty="0" smtClean="0">
                <a:solidFill>
                  <a:srgbClr val="00B050"/>
                </a:solidFill>
              </a:rPr>
              <a:t> </a:t>
            </a:r>
            <a:r>
              <a:rPr lang="de-AT" sz="2600" dirty="0" err="1" smtClean="0">
                <a:solidFill>
                  <a:srgbClr val="00B050"/>
                </a:solidFill>
              </a:rPr>
              <a:t>identified</a:t>
            </a:r>
            <a:r>
              <a:rPr lang="de-AT" sz="2600" dirty="0" smtClean="0">
                <a:solidFill>
                  <a:srgbClr val="00B050"/>
                </a:solidFill>
              </a:rPr>
              <a:t> </a:t>
            </a:r>
            <a:r>
              <a:rPr lang="de-AT" sz="2600" dirty="0" err="1" smtClean="0">
                <a:solidFill>
                  <a:srgbClr val="00B050"/>
                </a:solidFill>
              </a:rPr>
              <a:t>and</a:t>
            </a:r>
            <a:r>
              <a:rPr lang="de-AT" sz="2600" dirty="0" smtClean="0">
                <a:solidFill>
                  <a:srgbClr val="00B050"/>
                </a:solidFill>
              </a:rPr>
              <a:t> </a:t>
            </a:r>
            <a:r>
              <a:rPr lang="de-AT" sz="2600" dirty="0" err="1" smtClean="0">
                <a:solidFill>
                  <a:srgbClr val="00B050"/>
                </a:solidFill>
              </a:rPr>
              <a:t>feasibility</a:t>
            </a:r>
            <a:r>
              <a:rPr lang="de-AT" sz="2600" dirty="0" smtClean="0">
                <a:solidFill>
                  <a:srgbClr val="00B050"/>
                </a:solidFill>
              </a:rPr>
              <a:t> </a:t>
            </a:r>
            <a:r>
              <a:rPr lang="de-AT" sz="2600" dirty="0" err="1" smtClean="0">
                <a:solidFill>
                  <a:srgbClr val="00B050"/>
                </a:solidFill>
              </a:rPr>
              <a:t>for</a:t>
            </a:r>
            <a:r>
              <a:rPr lang="de-AT" sz="2600" dirty="0" smtClean="0">
                <a:solidFill>
                  <a:srgbClr val="00B050"/>
                </a:solidFill>
              </a:rPr>
              <a:t> </a:t>
            </a:r>
            <a:r>
              <a:rPr lang="de-AT" sz="2600" dirty="0" err="1" smtClean="0">
                <a:solidFill>
                  <a:srgbClr val="00B050"/>
                </a:solidFill>
              </a:rPr>
              <a:t>passage</a:t>
            </a:r>
            <a:r>
              <a:rPr lang="de-AT" sz="2600" dirty="0" smtClean="0">
                <a:solidFill>
                  <a:srgbClr val="00B050"/>
                </a:solidFill>
              </a:rPr>
              <a:t> </a:t>
            </a:r>
            <a:r>
              <a:rPr lang="de-AT" sz="2600" dirty="0" err="1" smtClean="0">
                <a:solidFill>
                  <a:srgbClr val="00B050"/>
                </a:solidFill>
              </a:rPr>
              <a:t>solutions</a:t>
            </a:r>
            <a:r>
              <a:rPr lang="de-AT" sz="2600" dirty="0" smtClean="0">
                <a:solidFill>
                  <a:srgbClr val="00B050"/>
                </a:solidFill>
              </a:rPr>
              <a:t> </a:t>
            </a:r>
            <a:r>
              <a:rPr lang="de-AT" sz="2600" dirty="0" err="1" smtClean="0">
                <a:solidFill>
                  <a:srgbClr val="00B050"/>
                </a:solidFill>
              </a:rPr>
              <a:t>verified</a:t>
            </a:r>
            <a:r>
              <a:rPr lang="de-AT" sz="2600" dirty="0" smtClean="0">
                <a:solidFill>
                  <a:srgbClr val="00B050"/>
                </a:solidFill>
              </a:rPr>
              <a:t> </a:t>
            </a:r>
            <a:r>
              <a:rPr lang="de-AT" sz="2600" dirty="0" err="1" smtClean="0">
                <a:solidFill>
                  <a:srgbClr val="00B050"/>
                </a:solidFill>
              </a:rPr>
              <a:t>and</a:t>
            </a:r>
            <a:r>
              <a:rPr lang="de-AT" sz="2600" dirty="0" smtClean="0">
                <a:solidFill>
                  <a:srgbClr val="00B050"/>
                </a:solidFill>
              </a:rPr>
              <a:t> </a:t>
            </a:r>
            <a:r>
              <a:rPr lang="de-AT" sz="2600" dirty="0" err="1" smtClean="0">
                <a:solidFill>
                  <a:srgbClr val="00B050"/>
                </a:solidFill>
              </a:rPr>
              <a:t>prioritized</a:t>
            </a:r>
            <a:endParaRPr lang="de-AT" sz="2600" dirty="0" smtClean="0">
              <a:solidFill>
                <a:srgbClr val="00B050"/>
              </a:solidFill>
            </a:endParaRPr>
          </a:p>
          <a:p>
            <a:pPr marL="857250" lvl="1" indent="-457200"/>
            <a:endParaRPr lang="de-AT" sz="1600" dirty="0" smtClean="0">
              <a:solidFill>
                <a:srgbClr val="00B050"/>
              </a:solidFill>
            </a:endParaRPr>
          </a:p>
          <a:p>
            <a:pPr marL="0" indent="0">
              <a:buNone/>
            </a:pPr>
            <a:r>
              <a:rPr lang="de-AT" b="1" dirty="0" err="1">
                <a:solidFill>
                  <a:schemeClr val="tx2"/>
                </a:solidFill>
              </a:rPr>
              <a:t>Current</a:t>
            </a:r>
            <a:r>
              <a:rPr lang="de-AT" b="1" dirty="0">
                <a:solidFill>
                  <a:schemeClr val="tx2"/>
                </a:solidFill>
              </a:rPr>
              <a:t> </a:t>
            </a:r>
            <a:r>
              <a:rPr lang="de-AT" b="1" dirty="0" err="1" smtClean="0">
                <a:solidFill>
                  <a:schemeClr val="tx2"/>
                </a:solidFill>
              </a:rPr>
              <a:t>situation</a:t>
            </a:r>
            <a:r>
              <a:rPr lang="de-AT" sz="2800" dirty="0" smtClean="0">
                <a:solidFill>
                  <a:schemeClr val="tx2"/>
                </a:solidFill>
              </a:rPr>
              <a:t>:</a:t>
            </a:r>
          </a:p>
          <a:p>
            <a:pPr>
              <a:buFont typeface="Wingdings" panose="05000000000000000000" pitchFamily="2" charset="2"/>
              <a:buChar char="Ø"/>
            </a:pPr>
            <a:r>
              <a:rPr lang="de-AT" dirty="0" smtClean="0">
                <a:solidFill>
                  <a:schemeClr val="tx2"/>
                </a:solidFill>
              </a:rPr>
              <a:t> </a:t>
            </a:r>
            <a:r>
              <a:rPr lang="de-AT" dirty="0" err="1" smtClean="0">
                <a:solidFill>
                  <a:schemeClr val="tx2"/>
                </a:solidFill>
              </a:rPr>
              <a:t>Danube</a:t>
            </a:r>
            <a:r>
              <a:rPr lang="de-AT" dirty="0" smtClean="0">
                <a:solidFill>
                  <a:schemeClr val="tx2"/>
                </a:solidFill>
              </a:rPr>
              <a:t>: MEASURES </a:t>
            </a:r>
            <a:r>
              <a:rPr lang="de-AT" dirty="0" err="1" smtClean="0">
                <a:solidFill>
                  <a:schemeClr val="tx2"/>
                </a:solidFill>
              </a:rPr>
              <a:t>project</a:t>
            </a:r>
            <a:r>
              <a:rPr lang="de-AT" dirty="0" smtClean="0">
                <a:solidFill>
                  <a:schemeClr val="tx2"/>
                </a:solidFill>
              </a:rPr>
              <a:t> </a:t>
            </a:r>
            <a:r>
              <a:rPr lang="de-AT" dirty="0" err="1" smtClean="0">
                <a:solidFill>
                  <a:schemeClr val="tx2"/>
                </a:solidFill>
              </a:rPr>
              <a:t>collects</a:t>
            </a:r>
            <a:r>
              <a:rPr lang="de-AT" dirty="0" smtClean="0">
                <a:solidFill>
                  <a:schemeClr val="tx2"/>
                </a:solidFill>
              </a:rPr>
              <a:t> all </a:t>
            </a:r>
            <a:r>
              <a:rPr lang="de-AT" dirty="0" err="1" smtClean="0">
                <a:solidFill>
                  <a:schemeClr val="tx2"/>
                </a:solidFill>
              </a:rPr>
              <a:t>available</a:t>
            </a:r>
            <a:r>
              <a:rPr lang="de-AT" dirty="0" smtClean="0">
                <a:solidFill>
                  <a:schemeClr val="tx2"/>
                </a:solidFill>
              </a:rPr>
              <a:t> </a:t>
            </a:r>
            <a:r>
              <a:rPr lang="de-AT" dirty="0" err="1" smtClean="0">
                <a:solidFill>
                  <a:schemeClr val="tx2"/>
                </a:solidFill>
              </a:rPr>
              <a:t>data</a:t>
            </a:r>
            <a:r>
              <a:rPr lang="de-AT" dirty="0" smtClean="0">
                <a:solidFill>
                  <a:schemeClr val="tx2"/>
                </a:solidFill>
              </a:rPr>
              <a:t> on </a:t>
            </a:r>
            <a:r>
              <a:rPr lang="de-AT" dirty="0" err="1" smtClean="0">
                <a:solidFill>
                  <a:schemeClr val="tx2"/>
                </a:solidFill>
              </a:rPr>
              <a:t>habitats</a:t>
            </a:r>
            <a:r>
              <a:rPr lang="de-AT" dirty="0" smtClean="0">
                <a:solidFill>
                  <a:schemeClr val="tx2"/>
                </a:solidFill>
              </a:rPr>
              <a:t> </a:t>
            </a:r>
            <a:r>
              <a:rPr lang="de-AT" dirty="0" err="1" smtClean="0">
                <a:solidFill>
                  <a:schemeClr val="tx2"/>
                </a:solidFill>
              </a:rPr>
              <a:t>for</a:t>
            </a:r>
            <a:r>
              <a:rPr lang="de-AT" dirty="0" smtClean="0">
                <a:solidFill>
                  <a:schemeClr val="tx2"/>
                </a:solidFill>
              </a:rPr>
              <a:t> </a:t>
            </a:r>
            <a:r>
              <a:rPr lang="de-AT" dirty="0" err="1" smtClean="0">
                <a:solidFill>
                  <a:schemeClr val="tx2"/>
                </a:solidFill>
              </a:rPr>
              <a:t>migrating</a:t>
            </a:r>
            <a:r>
              <a:rPr lang="de-AT" dirty="0" smtClean="0">
                <a:solidFill>
                  <a:schemeClr val="tx2"/>
                </a:solidFill>
              </a:rPr>
              <a:t> </a:t>
            </a:r>
            <a:r>
              <a:rPr lang="de-AT" dirty="0" err="1" smtClean="0">
                <a:solidFill>
                  <a:schemeClr val="tx2"/>
                </a:solidFill>
              </a:rPr>
              <a:t>fish</a:t>
            </a:r>
            <a:endParaRPr lang="de-AT" dirty="0" smtClean="0">
              <a:solidFill>
                <a:schemeClr val="tx2"/>
              </a:solidFill>
            </a:endParaRPr>
          </a:p>
          <a:p>
            <a:pPr>
              <a:buFont typeface="Wingdings" panose="05000000000000000000" pitchFamily="2" charset="2"/>
              <a:buChar char="Ø"/>
            </a:pPr>
            <a:r>
              <a:rPr lang="de-AT" dirty="0" smtClean="0">
                <a:solidFill>
                  <a:schemeClr val="tx2"/>
                </a:solidFill>
              </a:rPr>
              <a:t> Germany: Elbe River </a:t>
            </a:r>
            <a:r>
              <a:rPr lang="de-AT" dirty="0" err="1" smtClean="0">
                <a:solidFill>
                  <a:schemeClr val="tx2"/>
                </a:solidFill>
              </a:rPr>
              <a:t>fish</a:t>
            </a:r>
            <a:r>
              <a:rPr lang="de-AT" dirty="0" smtClean="0">
                <a:solidFill>
                  <a:schemeClr val="tx2"/>
                </a:solidFill>
              </a:rPr>
              <a:t> </a:t>
            </a:r>
            <a:r>
              <a:rPr lang="de-AT" dirty="0" err="1" smtClean="0">
                <a:solidFill>
                  <a:schemeClr val="tx2"/>
                </a:solidFill>
              </a:rPr>
              <a:t>passage</a:t>
            </a:r>
            <a:r>
              <a:rPr lang="de-AT" dirty="0" smtClean="0">
                <a:solidFill>
                  <a:schemeClr val="tx2"/>
                </a:solidFill>
              </a:rPr>
              <a:t> </a:t>
            </a:r>
            <a:r>
              <a:rPr lang="de-AT" dirty="0" err="1" smtClean="0">
                <a:solidFill>
                  <a:schemeClr val="tx2"/>
                </a:solidFill>
              </a:rPr>
              <a:t>for</a:t>
            </a:r>
            <a:r>
              <a:rPr lang="de-AT" dirty="0" smtClean="0">
                <a:solidFill>
                  <a:schemeClr val="tx2"/>
                </a:solidFill>
              </a:rPr>
              <a:t> </a:t>
            </a:r>
            <a:r>
              <a:rPr lang="de-AT" dirty="0" err="1" smtClean="0">
                <a:solidFill>
                  <a:schemeClr val="tx2"/>
                </a:solidFill>
              </a:rPr>
              <a:t>sturgeons</a:t>
            </a:r>
            <a:r>
              <a:rPr lang="de-AT" dirty="0" smtClean="0">
                <a:solidFill>
                  <a:schemeClr val="tx2"/>
                </a:solidFill>
              </a:rPr>
              <a:t> </a:t>
            </a:r>
            <a:r>
              <a:rPr lang="de-AT" dirty="0" err="1" smtClean="0">
                <a:solidFill>
                  <a:schemeClr val="tx2"/>
                </a:solidFill>
              </a:rPr>
              <a:t>established</a:t>
            </a:r>
            <a:endParaRPr lang="de-AT" dirty="0" smtClean="0">
              <a:solidFill>
                <a:schemeClr val="tx2"/>
              </a:solidFill>
            </a:endParaRPr>
          </a:p>
          <a:p>
            <a:pPr>
              <a:buFont typeface="Wingdings" panose="05000000000000000000" pitchFamily="2" charset="2"/>
              <a:buChar char="Ø"/>
            </a:pPr>
            <a:r>
              <a:rPr lang="de-AT" dirty="0" smtClean="0">
                <a:solidFill>
                  <a:schemeClr val="tx2"/>
                </a:solidFill>
              </a:rPr>
              <a:t> </a:t>
            </a:r>
            <a:r>
              <a:rPr lang="de-AT" dirty="0" err="1" smtClean="0">
                <a:solidFill>
                  <a:schemeClr val="tx2"/>
                </a:solidFill>
              </a:rPr>
              <a:t>Feasibility</a:t>
            </a:r>
            <a:r>
              <a:rPr lang="de-AT" dirty="0" smtClean="0">
                <a:solidFill>
                  <a:schemeClr val="tx2"/>
                </a:solidFill>
              </a:rPr>
              <a:t> </a:t>
            </a:r>
            <a:r>
              <a:rPr lang="de-AT" dirty="0" err="1" smtClean="0">
                <a:solidFill>
                  <a:schemeClr val="tx2"/>
                </a:solidFill>
              </a:rPr>
              <a:t>study</a:t>
            </a:r>
            <a:r>
              <a:rPr lang="de-AT" dirty="0" smtClean="0">
                <a:solidFill>
                  <a:schemeClr val="tx2"/>
                </a:solidFill>
              </a:rPr>
              <a:t> </a:t>
            </a:r>
            <a:r>
              <a:rPr lang="de-AT" dirty="0" err="1" smtClean="0">
                <a:solidFill>
                  <a:schemeClr val="tx2"/>
                </a:solidFill>
              </a:rPr>
              <a:t>for</a:t>
            </a:r>
            <a:r>
              <a:rPr lang="de-AT" dirty="0" smtClean="0">
                <a:solidFill>
                  <a:schemeClr val="tx2"/>
                </a:solidFill>
              </a:rPr>
              <a:t> </a:t>
            </a:r>
            <a:r>
              <a:rPr lang="de-AT" dirty="0" err="1" smtClean="0">
                <a:solidFill>
                  <a:schemeClr val="tx2"/>
                </a:solidFill>
              </a:rPr>
              <a:t>passage</a:t>
            </a:r>
            <a:r>
              <a:rPr lang="de-AT" dirty="0" smtClean="0">
                <a:solidFill>
                  <a:schemeClr val="tx2"/>
                </a:solidFill>
              </a:rPr>
              <a:t> at Iron Gate </a:t>
            </a:r>
            <a:r>
              <a:rPr lang="de-AT" dirty="0" err="1" smtClean="0">
                <a:solidFill>
                  <a:schemeClr val="tx2"/>
                </a:solidFill>
              </a:rPr>
              <a:t>ongoing</a:t>
            </a:r>
            <a:r>
              <a:rPr lang="de-AT" dirty="0" smtClean="0">
                <a:solidFill>
                  <a:schemeClr val="tx2"/>
                </a:solidFill>
              </a:rPr>
              <a:t>: </a:t>
            </a:r>
            <a:r>
              <a:rPr lang="de-AT" dirty="0" err="1" smtClean="0">
                <a:solidFill>
                  <a:schemeClr val="tx2"/>
                </a:solidFill>
                <a:hlinkClick r:id="rId3"/>
              </a:rPr>
              <a:t>We</a:t>
            </a:r>
            <a:r>
              <a:rPr lang="de-AT" dirty="0" smtClean="0">
                <a:solidFill>
                  <a:schemeClr val="tx2"/>
                </a:solidFill>
                <a:hlinkClick r:id="rId3"/>
              </a:rPr>
              <a:t>-Pass</a:t>
            </a:r>
            <a:r>
              <a:rPr lang="de-AT" dirty="0" smtClean="0">
                <a:solidFill>
                  <a:schemeClr val="tx2"/>
                </a:solidFill>
              </a:rPr>
              <a:t> </a:t>
            </a:r>
            <a:endParaRPr lang="en-GB" sz="2800" dirty="0">
              <a:solidFill>
                <a:schemeClr val="tx2"/>
              </a:solidFill>
            </a:endParaRPr>
          </a:p>
        </p:txBody>
      </p:sp>
      <p:pic>
        <p:nvPicPr>
          <p:cNvPr id="7" name="Grafik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878" y="1088431"/>
            <a:ext cx="2700000" cy="1683495"/>
          </a:xfrm>
          <a:prstGeom prst="rect">
            <a:avLst/>
          </a:prstGeom>
          <a:effectLst>
            <a:softEdge rad="139700"/>
          </a:effectLst>
        </p:spPr>
      </p:pic>
      <p:pic>
        <p:nvPicPr>
          <p:cNvPr id="8" name="Picture 4"/>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b="31803"/>
          <a:stretch/>
        </p:blipFill>
        <p:spPr bwMode="auto">
          <a:xfrm>
            <a:off x="-25878" y="2771926"/>
            <a:ext cx="2700000" cy="3783857"/>
          </a:xfrm>
          <a:prstGeom prst="rect">
            <a:avLst/>
          </a:prstGeom>
          <a:effectLst>
            <a:softEdge rad="1397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9602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1795463" y="115888"/>
            <a:ext cx="10396537" cy="792162"/>
          </a:xfrm>
          <a:prstGeom prst="rect">
            <a:avLst/>
          </a:prstGeom>
        </p:spPr>
        <p:txBody>
          <a:bodyPr>
            <a:normAutofit/>
          </a:bodyPr>
          <a:lstStyle/>
          <a:p>
            <a:pPr algn="l"/>
            <a:r>
              <a:rPr lang="de-AT" sz="4000" b="1" dirty="0" err="1" smtClean="0">
                <a:solidFill>
                  <a:srgbClr val="00B050"/>
                </a:solidFill>
              </a:rPr>
              <a:t>Objectives</a:t>
            </a:r>
            <a:r>
              <a:rPr lang="de-AT" sz="4000" b="1" dirty="0" smtClean="0">
                <a:solidFill>
                  <a:srgbClr val="00B050"/>
                </a:solidFill>
              </a:rPr>
              <a:t> </a:t>
            </a:r>
            <a:r>
              <a:rPr lang="de-AT" sz="4000" b="1" dirty="0" err="1" smtClean="0">
                <a:solidFill>
                  <a:srgbClr val="00B050"/>
                </a:solidFill>
              </a:rPr>
              <a:t>of</a:t>
            </a:r>
            <a:r>
              <a:rPr lang="de-AT" sz="4000" b="1" dirty="0" smtClean="0">
                <a:solidFill>
                  <a:srgbClr val="00B050"/>
                </a:solidFill>
              </a:rPr>
              <a:t> </a:t>
            </a:r>
            <a:r>
              <a:rPr lang="de-AT" sz="4000" b="1" dirty="0" err="1" smtClean="0">
                <a:solidFill>
                  <a:srgbClr val="00B050"/>
                </a:solidFill>
              </a:rPr>
              <a:t>the</a:t>
            </a:r>
            <a:r>
              <a:rPr lang="de-AT" sz="4000" b="1" dirty="0" smtClean="0">
                <a:solidFill>
                  <a:srgbClr val="00B050"/>
                </a:solidFill>
              </a:rPr>
              <a:t> Plan</a:t>
            </a:r>
            <a:endParaRPr lang="en-GB" sz="4000" b="1" dirty="0">
              <a:solidFill>
                <a:srgbClr val="00B050"/>
              </a:solidFill>
            </a:endParaRPr>
          </a:p>
        </p:txBody>
      </p:sp>
      <p:sp>
        <p:nvSpPr>
          <p:cNvPr id="3" name="Inhaltsplatzhalter 2"/>
          <p:cNvSpPr>
            <a:spLocks noGrp="1"/>
          </p:cNvSpPr>
          <p:nvPr>
            <p:ph idx="4294967295"/>
          </p:nvPr>
        </p:nvSpPr>
        <p:spPr>
          <a:xfrm>
            <a:off x="3193576" y="1311043"/>
            <a:ext cx="8998424" cy="5661025"/>
          </a:xfrm>
          <a:prstGeom prst="rect">
            <a:avLst/>
          </a:prstGeom>
        </p:spPr>
        <p:txBody>
          <a:bodyPr>
            <a:noAutofit/>
          </a:bodyPr>
          <a:lstStyle/>
          <a:p>
            <a:pPr marL="0" indent="0">
              <a:buNone/>
            </a:pPr>
            <a:r>
              <a:rPr lang="en-GB" sz="3200" b="1" dirty="0" smtClean="0">
                <a:solidFill>
                  <a:srgbClr val="00B050"/>
                </a:solidFill>
              </a:rPr>
              <a:t>(5) Ensure monitoring </a:t>
            </a:r>
            <a:r>
              <a:rPr lang="en-GB" sz="3200" dirty="0" smtClean="0">
                <a:solidFill>
                  <a:srgbClr val="00B050"/>
                </a:solidFill>
              </a:rPr>
              <a:t>of sturgeon </a:t>
            </a:r>
            <a:r>
              <a:rPr lang="en-GB" sz="3200" dirty="0" smtClean="0">
                <a:solidFill>
                  <a:srgbClr val="00B050"/>
                </a:solidFill>
              </a:rPr>
              <a:t>populations</a:t>
            </a:r>
          </a:p>
          <a:p>
            <a:r>
              <a:rPr lang="en-GB" sz="3200" dirty="0" smtClean="0">
                <a:solidFill>
                  <a:srgbClr val="00B050"/>
                </a:solidFill>
              </a:rPr>
              <a:t>For </a:t>
            </a:r>
            <a:r>
              <a:rPr lang="en-GB" sz="3200" dirty="0" smtClean="0">
                <a:solidFill>
                  <a:srgbClr val="00B050"/>
                </a:solidFill>
              </a:rPr>
              <a:t>EU MS also an obligation under Art 17 of the HD</a:t>
            </a:r>
          </a:p>
          <a:p>
            <a:pPr marL="0" indent="0">
              <a:buNone/>
            </a:pPr>
            <a:endParaRPr lang="de-AT" sz="1800" b="1" dirty="0" smtClean="0">
              <a:solidFill>
                <a:schemeClr val="tx2"/>
              </a:solidFill>
            </a:endParaRPr>
          </a:p>
          <a:p>
            <a:pPr marL="0" indent="0">
              <a:buNone/>
            </a:pPr>
            <a:endParaRPr lang="de-AT" sz="1800" b="1" dirty="0">
              <a:solidFill>
                <a:schemeClr val="tx2"/>
              </a:solidFill>
            </a:endParaRPr>
          </a:p>
          <a:p>
            <a:pPr marL="0" indent="0">
              <a:buNone/>
            </a:pPr>
            <a:r>
              <a:rPr lang="de-AT" b="1" dirty="0" err="1" smtClean="0">
                <a:solidFill>
                  <a:schemeClr val="tx2"/>
                </a:solidFill>
              </a:rPr>
              <a:t>Current</a:t>
            </a:r>
            <a:r>
              <a:rPr lang="de-AT" b="1" dirty="0" smtClean="0">
                <a:solidFill>
                  <a:schemeClr val="tx2"/>
                </a:solidFill>
              </a:rPr>
              <a:t> </a:t>
            </a:r>
            <a:r>
              <a:rPr lang="de-AT" b="1" dirty="0" err="1" smtClean="0">
                <a:solidFill>
                  <a:schemeClr val="tx2"/>
                </a:solidFill>
              </a:rPr>
              <a:t>situation</a:t>
            </a:r>
            <a:r>
              <a:rPr lang="de-AT" dirty="0" smtClean="0">
                <a:solidFill>
                  <a:schemeClr val="tx2"/>
                </a:solidFill>
              </a:rPr>
              <a:t>:</a:t>
            </a:r>
          </a:p>
          <a:p>
            <a:pPr>
              <a:buFont typeface="Wingdings" panose="05000000000000000000" pitchFamily="2" charset="2"/>
              <a:buChar char="Ø"/>
            </a:pPr>
            <a:r>
              <a:rPr lang="de-AT" sz="2800" dirty="0" smtClean="0">
                <a:solidFill>
                  <a:schemeClr val="tx2"/>
                </a:solidFill>
              </a:rPr>
              <a:t>The </a:t>
            </a:r>
            <a:r>
              <a:rPr lang="de-AT" sz="2800" dirty="0" err="1" smtClean="0">
                <a:solidFill>
                  <a:schemeClr val="tx2"/>
                </a:solidFill>
              </a:rPr>
              <a:t>only</a:t>
            </a:r>
            <a:r>
              <a:rPr lang="de-AT" sz="2800" dirty="0" smtClean="0">
                <a:solidFill>
                  <a:schemeClr val="tx2"/>
                </a:solidFill>
              </a:rPr>
              <a:t> </a:t>
            </a:r>
            <a:r>
              <a:rPr lang="de-AT" sz="2800" dirty="0" err="1" smtClean="0">
                <a:solidFill>
                  <a:schemeClr val="tx2"/>
                </a:solidFill>
              </a:rPr>
              <a:t>sound</a:t>
            </a:r>
            <a:r>
              <a:rPr lang="de-AT" sz="2800" dirty="0" smtClean="0">
                <a:solidFill>
                  <a:schemeClr val="tx2"/>
                </a:solidFill>
              </a:rPr>
              <a:t> </a:t>
            </a:r>
            <a:r>
              <a:rPr lang="de-AT" sz="2800" dirty="0" err="1" smtClean="0">
                <a:solidFill>
                  <a:schemeClr val="tx2"/>
                </a:solidFill>
              </a:rPr>
              <a:t>population</a:t>
            </a:r>
            <a:r>
              <a:rPr lang="de-AT" sz="2800" dirty="0" smtClean="0">
                <a:solidFill>
                  <a:schemeClr val="tx2"/>
                </a:solidFill>
              </a:rPr>
              <a:t> </a:t>
            </a:r>
            <a:r>
              <a:rPr lang="de-AT" sz="2800" dirty="0" err="1" smtClean="0">
                <a:solidFill>
                  <a:schemeClr val="tx2"/>
                </a:solidFill>
              </a:rPr>
              <a:t>monitoring</a:t>
            </a:r>
            <a:r>
              <a:rPr lang="de-AT" sz="2800" dirty="0" smtClean="0">
                <a:solidFill>
                  <a:schemeClr val="tx2"/>
                </a:solidFill>
              </a:rPr>
              <a:t> </a:t>
            </a:r>
            <a:r>
              <a:rPr lang="de-AT" sz="2800" dirty="0" err="1" smtClean="0">
                <a:solidFill>
                  <a:schemeClr val="tx2"/>
                </a:solidFill>
              </a:rPr>
              <a:t>program</a:t>
            </a:r>
            <a:r>
              <a:rPr lang="de-AT" sz="2800" dirty="0" smtClean="0">
                <a:solidFill>
                  <a:schemeClr val="tx2"/>
                </a:solidFill>
              </a:rPr>
              <a:t> </a:t>
            </a:r>
            <a:r>
              <a:rPr lang="de-AT" dirty="0" err="1" smtClean="0">
                <a:solidFill>
                  <a:schemeClr val="tx2"/>
                </a:solidFill>
              </a:rPr>
              <a:t>is</a:t>
            </a:r>
            <a:r>
              <a:rPr lang="de-AT" dirty="0" smtClean="0">
                <a:solidFill>
                  <a:schemeClr val="tx2"/>
                </a:solidFill>
              </a:rPr>
              <a:t> in </a:t>
            </a:r>
            <a:r>
              <a:rPr lang="de-AT" dirty="0" err="1" smtClean="0">
                <a:solidFill>
                  <a:schemeClr val="tx2"/>
                </a:solidFill>
              </a:rPr>
              <a:t>place</a:t>
            </a:r>
            <a:r>
              <a:rPr lang="de-AT" dirty="0" smtClean="0">
                <a:solidFill>
                  <a:schemeClr val="tx2"/>
                </a:solidFill>
              </a:rPr>
              <a:t> in France</a:t>
            </a:r>
          </a:p>
          <a:p>
            <a:pPr>
              <a:buFont typeface="Wingdings" panose="05000000000000000000" pitchFamily="2" charset="2"/>
              <a:buChar char="Ø"/>
            </a:pPr>
            <a:r>
              <a:rPr lang="de-AT" dirty="0" smtClean="0">
                <a:solidFill>
                  <a:schemeClr val="tx2"/>
                </a:solidFill>
              </a:rPr>
              <a:t>Lack </a:t>
            </a:r>
            <a:r>
              <a:rPr lang="de-AT" dirty="0" err="1" smtClean="0">
                <a:solidFill>
                  <a:schemeClr val="tx2"/>
                </a:solidFill>
              </a:rPr>
              <a:t>of</a:t>
            </a:r>
            <a:r>
              <a:rPr lang="de-AT" dirty="0" smtClean="0">
                <a:solidFill>
                  <a:schemeClr val="tx2"/>
                </a:solidFill>
              </a:rPr>
              <a:t> </a:t>
            </a:r>
            <a:r>
              <a:rPr lang="de-AT" dirty="0" err="1" smtClean="0">
                <a:solidFill>
                  <a:schemeClr val="tx2"/>
                </a:solidFill>
              </a:rPr>
              <a:t>funding</a:t>
            </a:r>
            <a:r>
              <a:rPr lang="de-AT" dirty="0" smtClean="0">
                <a:solidFill>
                  <a:schemeClr val="tx2"/>
                </a:solidFill>
              </a:rPr>
              <a:t> </a:t>
            </a:r>
            <a:r>
              <a:rPr lang="de-AT" dirty="0" err="1" smtClean="0">
                <a:solidFill>
                  <a:schemeClr val="tx2"/>
                </a:solidFill>
              </a:rPr>
              <a:t>for</a:t>
            </a:r>
            <a:r>
              <a:rPr lang="de-AT" dirty="0" smtClean="0">
                <a:solidFill>
                  <a:schemeClr val="tx2"/>
                </a:solidFill>
              </a:rPr>
              <a:t> </a:t>
            </a:r>
            <a:r>
              <a:rPr lang="de-AT" dirty="0" err="1" smtClean="0">
                <a:solidFill>
                  <a:schemeClr val="tx2"/>
                </a:solidFill>
              </a:rPr>
              <a:t>directed</a:t>
            </a:r>
            <a:r>
              <a:rPr lang="de-AT" dirty="0" smtClean="0">
                <a:solidFill>
                  <a:schemeClr val="tx2"/>
                </a:solidFill>
              </a:rPr>
              <a:t> </a:t>
            </a:r>
            <a:r>
              <a:rPr lang="de-AT" dirty="0" err="1" smtClean="0">
                <a:solidFill>
                  <a:schemeClr val="tx2"/>
                </a:solidFill>
              </a:rPr>
              <a:t>monitoring</a:t>
            </a:r>
            <a:r>
              <a:rPr lang="de-AT" dirty="0" smtClean="0">
                <a:solidFill>
                  <a:schemeClr val="tx2"/>
                </a:solidFill>
              </a:rPr>
              <a:t> in </a:t>
            </a:r>
            <a:r>
              <a:rPr lang="de-AT" dirty="0" err="1" smtClean="0">
                <a:solidFill>
                  <a:schemeClr val="tx2"/>
                </a:solidFill>
              </a:rPr>
              <a:t>most</a:t>
            </a:r>
            <a:r>
              <a:rPr lang="de-AT" dirty="0" smtClean="0">
                <a:solidFill>
                  <a:schemeClr val="tx2"/>
                </a:solidFill>
              </a:rPr>
              <a:t> </a:t>
            </a:r>
            <a:r>
              <a:rPr lang="de-AT" dirty="0" err="1" smtClean="0">
                <a:solidFill>
                  <a:schemeClr val="tx2"/>
                </a:solidFill>
              </a:rPr>
              <a:t>other</a:t>
            </a:r>
            <a:r>
              <a:rPr lang="de-AT" dirty="0" smtClean="0">
                <a:solidFill>
                  <a:schemeClr val="tx2"/>
                </a:solidFill>
              </a:rPr>
              <a:t> European countries </a:t>
            </a:r>
          </a:p>
          <a:p>
            <a:pPr>
              <a:buFont typeface="Wingdings" panose="05000000000000000000" pitchFamily="2" charset="2"/>
              <a:buChar char="Ø"/>
            </a:pPr>
            <a:r>
              <a:rPr lang="de-AT" dirty="0" smtClean="0">
                <a:solidFill>
                  <a:schemeClr val="tx2"/>
                </a:solidFill>
              </a:rPr>
              <a:t>Lack </a:t>
            </a:r>
            <a:r>
              <a:rPr lang="de-AT" dirty="0" err="1" smtClean="0">
                <a:solidFill>
                  <a:schemeClr val="tx2"/>
                </a:solidFill>
              </a:rPr>
              <a:t>of</a:t>
            </a:r>
            <a:r>
              <a:rPr lang="de-AT" dirty="0" smtClean="0">
                <a:solidFill>
                  <a:schemeClr val="tx2"/>
                </a:solidFill>
              </a:rPr>
              <a:t> </a:t>
            </a:r>
            <a:r>
              <a:rPr lang="de-AT" dirty="0" err="1" smtClean="0">
                <a:solidFill>
                  <a:schemeClr val="tx2"/>
                </a:solidFill>
              </a:rPr>
              <a:t>consistency</a:t>
            </a:r>
            <a:r>
              <a:rPr lang="de-AT" dirty="0" smtClean="0">
                <a:solidFill>
                  <a:schemeClr val="tx2"/>
                </a:solidFill>
              </a:rPr>
              <a:t> </a:t>
            </a:r>
            <a:r>
              <a:rPr lang="de-AT" dirty="0" err="1" smtClean="0">
                <a:solidFill>
                  <a:schemeClr val="tx2"/>
                </a:solidFill>
              </a:rPr>
              <a:t>and</a:t>
            </a:r>
            <a:r>
              <a:rPr lang="de-AT" dirty="0" smtClean="0">
                <a:solidFill>
                  <a:schemeClr val="tx2"/>
                </a:solidFill>
              </a:rPr>
              <a:t> </a:t>
            </a:r>
            <a:r>
              <a:rPr lang="de-AT" dirty="0" err="1" smtClean="0">
                <a:solidFill>
                  <a:schemeClr val="tx2"/>
                </a:solidFill>
              </a:rPr>
              <a:t>cooperation</a:t>
            </a:r>
            <a:r>
              <a:rPr lang="de-AT" dirty="0" smtClean="0">
                <a:solidFill>
                  <a:schemeClr val="tx2"/>
                </a:solidFill>
              </a:rPr>
              <a:t> </a:t>
            </a:r>
            <a:r>
              <a:rPr lang="de-AT" dirty="0" err="1" smtClean="0">
                <a:solidFill>
                  <a:schemeClr val="tx2"/>
                </a:solidFill>
              </a:rPr>
              <a:t>between</a:t>
            </a:r>
            <a:r>
              <a:rPr lang="de-AT" dirty="0" smtClean="0">
                <a:solidFill>
                  <a:schemeClr val="tx2"/>
                </a:solidFill>
              </a:rPr>
              <a:t> </a:t>
            </a:r>
            <a:r>
              <a:rPr lang="de-AT" dirty="0" err="1" smtClean="0">
                <a:solidFill>
                  <a:schemeClr val="tx2"/>
                </a:solidFill>
              </a:rPr>
              <a:t>range</a:t>
            </a:r>
            <a:r>
              <a:rPr lang="de-AT" dirty="0" smtClean="0">
                <a:solidFill>
                  <a:schemeClr val="tx2"/>
                </a:solidFill>
              </a:rPr>
              <a:t> countries</a:t>
            </a:r>
          </a:p>
        </p:txBody>
      </p:sp>
      <p:pic>
        <p:nvPicPr>
          <p:cNvPr id="1026" name="Picture 2" descr="Bildergebnis für Esturial&quo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059939"/>
            <a:ext cx="2700000" cy="1679724"/>
          </a:xfrm>
          <a:prstGeom prst="rect">
            <a:avLst/>
          </a:prstGeom>
          <a:noFill/>
          <a:effectLst>
            <a:softEdge rad="88900"/>
          </a:effectLst>
          <a:extLst>
            <a:ext uri="{909E8E84-426E-40DD-AFC4-6F175D3DCCD1}">
              <a14:hiddenFill xmlns:a14="http://schemas.microsoft.com/office/drawing/2010/main">
                <a:solidFill>
                  <a:srgbClr val="FFFFFF"/>
                </a:solidFill>
              </a14:hiddenFill>
            </a:ext>
          </a:extLst>
        </p:spPr>
      </p:pic>
      <p:pic>
        <p:nvPicPr>
          <p:cNvPr id="7" name="Picture 4" descr="C:\Users\bst\00_Sturgeon\Communication\Pictures\Jungstörmonitoring Untere Donau(c) R.Reinartz.jpe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4813352"/>
            <a:ext cx="2700000" cy="1651946"/>
          </a:xfrm>
          <a:prstGeom prst="rect">
            <a:avLst/>
          </a:prstGeom>
          <a:noFill/>
          <a:effectLst>
            <a:softEdge rad="88900"/>
          </a:effectLst>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214813"/>
            <a:ext cx="2700000" cy="1805011"/>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4644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owerpoint Template_WWF Font" id="{0D2426C2-E632-47A8-B1C9-5C594C508631}" vid="{06C68D7C-F631-48EE-A180-30D778920780}"/>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 Template_WWF Font (2)</Template>
  <TotalTime>0</TotalTime>
  <Words>1973</Words>
  <Application>Microsoft Office PowerPoint</Application>
  <PresentationFormat>Benutzerdefiniert</PresentationFormat>
  <Paragraphs>261</Paragraphs>
  <Slides>37</Slides>
  <Notes>15</Notes>
  <HiddenSlides>1</HiddenSlides>
  <MMClips>0</MMClips>
  <ScaleCrop>false</ScaleCrop>
  <HeadingPairs>
    <vt:vector size="6" baseType="variant">
      <vt:variant>
        <vt:lpstr>Design</vt:lpstr>
      </vt:variant>
      <vt:variant>
        <vt:i4>1</vt:i4>
      </vt:variant>
      <vt:variant>
        <vt:lpstr>Eingebettete OLE-Server</vt:lpstr>
      </vt:variant>
      <vt:variant>
        <vt:i4>1</vt:i4>
      </vt:variant>
      <vt:variant>
        <vt:lpstr>Folientitel</vt:lpstr>
      </vt:variant>
      <vt:variant>
        <vt:i4>37</vt:i4>
      </vt:variant>
    </vt:vector>
  </HeadingPairs>
  <TitlesOfParts>
    <vt:vector size="39" baseType="lpstr">
      <vt:lpstr>Office Theme</vt:lpstr>
      <vt:lpstr>Acrobat Document</vt:lpstr>
      <vt:lpstr>Welcome  to the Pan European Sturgeon Action Plan Side Event</vt:lpstr>
      <vt:lpstr>PowerPoint-Präsentation</vt:lpstr>
      <vt:lpstr>PowerPoint-Präsentation</vt:lpstr>
      <vt:lpstr>Pan European Action Plan  for Sturgeons</vt:lpstr>
      <vt:lpstr>But a plan is just a plan……………</vt:lpstr>
      <vt:lpstr>Objectives of the Plan</vt:lpstr>
      <vt:lpstr>Objectives of the Plan</vt:lpstr>
      <vt:lpstr>Objectives of the Plan</vt:lpstr>
      <vt:lpstr>Objectives of the Plan</vt:lpstr>
      <vt:lpstr>Objectives of the Plan</vt:lpstr>
      <vt:lpstr>Objectives of the Plan</vt:lpstr>
      <vt:lpstr>Objectives of the Plan</vt:lpstr>
      <vt:lpstr>Example for range-wide collaboration and involvement: Galati conference Oct 2019</vt:lpstr>
      <vt:lpstr>Objectives of the Plan</vt:lpstr>
      <vt:lpstr>Focal points</vt:lpstr>
      <vt:lpstr>Questions or comments?</vt:lpstr>
      <vt:lpstr>PowerPoint-Präsentation</vt:lpstr>
      <vt:lpstr>PowerPoint-Präsentation</vt:lpstr>
      <vt:lpstr>PowerPoint-Präsentation</vt:lpstr>
      <vt:lpstr>French National Action Plan</vt:lpstr>
      <vt:lpstr>PowerPoint-Präsentation</vt:lpstr>
      <vt:lpstr>Ex situ stock development</vt:lpstr>
      <vt:lpstr>PowerPoint-Präsentation</vt:lpstr>
      <vt:lpstr>PowerPoint-Präsentation</vt:lpstr>
      <vt:lpstr>Accidental capture reports</vt:lpstr>
      <vt:lpstr>PowerPoint-Präsentation</vt:lpstr>
      <vt:lpstr>European cooperation</vt:lpstr>
      <vt:lpstr>Next phase  National Action Plan 2020-2030?</vt:lpstr>
      <vt:lpstr>Next phase  Action plan 2020-2030?</vt:lpstr>
      <vt:lpstr>Funding for the Action Plan implementation was provided for….</vt:lpstr>
      <vt:lpstr>HELCOM Action Plan  for the protection and recovery of the Baltic Sturgeon Acipenser oxyrinchus</vt:lpstr>
      <vt:lpstr>The General Assembly in June 2019  endorseD the HELCOM-Action Plan for the period 2019 until 2028 … Now Implementation is DUE! </vt:lpstr>
      <vt:lpstr>Main threats for the recovery of the species</vt:lpstr>
      <vt:lpstr>Action Plan scope</vt:lpstr>
      <vt:lpstr>PowerPoint-Präsentation</vt:lpstr>
      <vt:lpstr>Conclusion</vt:lpstr>
      <vt:lpstr>Freshwater Berlin Meeting – World Café/Deep Dive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Patricia Schelle</dc:creator>
  <cp:lastModifiedBy>Jörn Geßner</cp:lastModifiedBy>
  <cp:revision>160</cp:revision>
  <dcterms:created xsi:type="dcterms:W3CDTF">2019-09-11T15:33:59Z</dcterms:created>
  <dcterms:modified xsi:type="dcterms:W3CDTF">2019-12-03T15:46:27Z</dcterms:modified>
</cp:coreProperties>
</file>