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6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114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3" name="Google Shape;6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100" b="0" i="1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100" b="0" i="1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100" b="0" i="1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100" b="0" i="1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100" b="0" i="1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100" b="0" i="1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100" b="0" i="1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100" b="0" i="1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100" b="0" i="1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100" b="0" i="1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o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 Título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45" name="Google Shape;45;p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e Texto" type="vertTitleAndTx">
  <p:cSld name="VERTICAL_TITLE_AND_VERTICAL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cartaojovem.pt/" TargetMode="External"/><Relationship Id="rId13" Type="http://schemas.openxmlformats.org/officeDocument/2006/relationships/hyperlink" Target="https://www.pousadasjuventude.pt/" TargetMode="External"/><Relationship Id="rId18" Type="http://schemas.openxmlformats.org/officeDocument/2006/relationships/image" Target="../media/image22.png"/><Relationship Id="rId3" Type="http://schemas.openxmlformats.org/officeDocument/2006/relationships/image" Target="../media/image2.jpg"/><Relationship Id="rId7" Type="http://schemas.openxmlformats.org/officeDocument/2006/relationships/image" Target="../media/image16.png"/><Relationship Id="rId12" Type="http://schemas.openxmlformats.org/officeDocument/2006/relationships/hyperlink" Target="http://www.movijovem.pt/" TargetMode="External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20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linkedin.com/company/movijovem/" TargetMode="External"/><Relationship Id="rId11" Type="http://schemas.openxmlformats.org/officeDocument/2006/relationships/image" Target="../media/image18.png"/><Relationship Id="rId5" Type="http://schemas.openxmlformats.org/officeDocument/2006/relationships/image" Target="../media/image15.png"/><Relationship Id="rId15" Type="http://schemas.openxmlformats.org/officeDocument/2006/relationships/image" Target="../media/image19.png"/><Relationship Id="rId10" Type="http://schemas.openxmlformats.org/officeDocument/2006/relationships/hyperlink" Target="https://www.youtube.com/user/CARTAOJOVEM09" TargetMode="External"/><Relationship Id="rId4" Type="http://schemas.openxmlformats.org/officeDocument/2006/relationships/hyperlink" Target="https://www.facebook.com/movijovem.pt/" TargetMode="External"/><Relationship Id="rId9" Type="http://schemas.openxmlformats.org/officeDocument/2006/relationships/image" Target="../media/image17.png"/><Relationship Id="rId14" Type="http://schemas.openxmlformats.org/officeDocument/2006/relationships/hyperlink" Target="https://www.cartaojovem.pt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0"/>
          <p:cNvPicPr preferRelativeResize="0"/>
          <p:nvPr/>
        </p:nvPicPr>
        <p:blipFill rotWithShape="1">
          <a:blip r:embed="rId3">
            <a:alphaModFix/>
          </a:blip>
          <a:srcRect r="332" b="2595"/>
          <a:stretch/>
        </p:blipFill>
        <p:spPr>
          <a:xfrm>
            <a:off x="12451" y="0"/>
            <a:ext cx="1217954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9"/>
          <p:cNvPicPr preferRelativeResize="0"/>
          <p:nvPr/>
        </p:nvPicPr>
        <p:blipFill rotWithShape="1">
          <a:blip r:embed="rId3">
            <a:alphaModFix/>
          </a:blip>
          <a:srcRect b="2457"/>
          <a:stretch/>
        </p:blipFill>
        <p:spPr>
          <a:xfrm>
            <a:off x="0" y="0"/>
            <a:ext cx="12202716" cy="7155455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9"/>
          <p:cNvSpPr txBox="1"/>
          <p:nvPr/>
        </p:nvSpPr>
        <p:spPr>
          <a:xfrm>
            <a:off x="576000" y="561600"/>
            <a:ext cx="10462161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PT" sz="2000" b="1" i="0" u="none" strike="noStrike" cap="none">
                <a:solidFill>
                  <a:srgbClr val="385623"/>
                </a:solidFill>
                <a:latin typeface="Calibri"/>
                <a:ea typeface="Calibri"/>
                <a:cs typeface="Calibri"/>
                <a:sym typeface="Calibri"/>
              </a:rPr>
              <a:t>Official presentation– 12 de agosto 2022</a:t>
            </a:r>
            <a:endParaRPr/>
          </a:p>
        </p:txBody>
      </p:sp>
      <p:sp>
        <p:nvSpPr>
          <p:cNvPr id="141" name="Google Shape;141;p19"/>
          <p:cNvSpPr txBox="1"/>
          <p:nvPr/>
        </p:nvSpPr>
        <p:spPr>
          <a:xfrm>
            <a:off x="1003852" y="1699591"/>
            <a:ext cx="783099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With the presence of the highest political leaders of the government in youth matters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" name="Google Shape;142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1480" y="2829744"/>
            <a:ext cx="2713577" cy="3618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05002" y="2136968"/>
            <a:ext cx="3233159" cy="4310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482173" y="2230887"/>
            <a:ext cx="4015713" cy="30117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20"/>
          <p:cNvPicPr preferRelativeResize="0"/>
          <p:nvPr/>
        </p:nvPicPr>
        <p:blipFill rotWithShape="1">
          <a:blip r:embed="rId3">
            <a:alphaModFix/>
          </a:blip>
          <a:srcRect b="2457"/>
          <a:stretch/>
        </p:blipFill>
        <p:spPr>
          <a:xfrm>
            <a:off x="0" y="0"/>
            <a:ext cx="1220271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20"/>
          <p:cNvSpPr txBox="1"/>
          <p:nvPr/>
        </p:nvSpPr>
        <p:spPr>
          <a:xfrm>
            <a:off x="2218650" y="1316344"/>
            <a:ext cx="6338595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9600" b="1" i="0" u="none" strike="noStrike" cap="none">
                <a:solidFill>
                  <a:srgbClr val="1F3864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 sz="9600" b="1" i="0" u="none" strike="noStrike" cap="none">
              <a:solidFill>
                <a:srgbClr val="1F386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20"/>
          <p:cNvSpPr txBox="1"/>
          <p:nvPr/>
        </p:nvSpPr>
        <p:spPr>
          <a:xfrm>
            <a:off x="4547033" y="3051309"/>
            <a:ext cx="145103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 b="1" i="0" u="none" strike="noStrike" cap="none">
                <a:solidFill>
                  <a:srgbClr val="1F3864"/>
                </a:solidFill>
                <a:latin typeface="Arial"/>
                <a:ea typeface="Arial"/>
                <a:cs typeface="Arial"/>
                <a:sym typeface="Arial"/>
              </a:rPr>
              <a:t>Follow us:</a:t>
            </a:r>
            <a:endParaRPr/>
          </a:p>
        </p:txBody>
      </p:sp>
      <p:pic>
        <p:nvPicPr>
          <p:cNvPr id="152" name="Google Shape;152;p20" descr="C:\Users\frodrigues\Desktop\fb.png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92205" y="3804405"/>
            <a:ext cx="510392" cy="510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20" descr="C:\Users\frodrigues\Desktop\in.png">
            <a:hlinkClick r:id="rId6"/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78583" y="3795897"/>
            <a:ext cx="518900" cy="51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20" descr="C:\Users\frodrigues\Desktop\insta.png">
            <a:hlinkClick r:id="rId8"/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582708" y="3804406"/>
            <a:ext cx="516219" cy="5095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0" descr="C:\Users\frodrigues\Desktop\834723.png">
            <a:hlinkClick r:id="rId10"/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285025" y="3804405"/>
            <a:ext cx="509575" cy="509575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0"/>
          <p:cNvSpPr txBox="1"/>
          <p:nvPr/>
        </p:nvSpPr>
        <p:spPr>
          <a:xfrm>
            <a:off x="2444187" y="4355971"/>
            <a:ext cx="619125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4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12"/>
              </a:rPr>
              <a:t>www.movijovem.pt</a:t>
            </a:r>
            <a:r>
              <a:rPr lang="pt-PT" sz="1400" b="0" i="0" u="none" strike="noStrike" cap="none">
                <a:solidFill>
                  <a:srgbClr val="1F3864"/>
                </a:solidFill>
                <a:latin typeface="Arial"/>
                <a:ea typeface="Arial"/>
                <a:cs typeface="Arial"/>
                <a:sym typeface="Arial"/>
              </a:rPr>
              <a:t> | </a:t>
            </a:r>
            <a:r>
              <a:rPr lang="pt-PT" sz="14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13"/>
              </a:rPr>
              <a:t>www.pousadasjuventude.pt</a:t>
            </a:r>
            <a:r>
              <a:rPr lang="pt-PT" sz="1400" b="0" i="0" u="none" strike="noStrike" cap="none">
                <a:solidFill>
                  <a:srgbClr val="1F3864"/>
                </a:solidFill>
                <a:latin typeface="Arial"/>
                <a:ea typeface="Arial"/>
                <a:cs typeface="Arial"/>
                <a:sym typeface="Arial"/>
              </a:rPr>
              <a:t> | </a:t>
            </a:r>
            <a:r>
              <a:rPr lang="pt-PT" sz="14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14"/>
              </a:rPr>
              <a:t>www.cartaojovem.pt</a:t>
            </a:r>
            <a:endParaRPr sz="1400" b="0" i="0" u="none" strike="noStrike" cap="none">
              <a:solidFill>
                <a:srgbClr val="1F386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7" name="Google Shape;157;p20">
            <a:hlinkClick r:id="rId14"/>
          </p:cNvPr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4278413" y="5795134"/>
            <a:ext cx="2219070" cy="537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0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4402597" y="5043415"/>
            <a:ext cx="1862505" cy="358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0" descr="Uma imagem com seta&#10;&#10;Descrição gerada automaticamente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2812687" y="5615096"/>
            <a:ext cx="1007512" cy="1007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0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7243101" y="5536566"/>
            <a:ext cx="1007512" cy="10075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1"/>
          <p:cNvPicPr preferRelativeResize="0"/>
          <p:nvPr/>
        </p:nvPicPr>
        <p:blipFill rotWithShape="1">
          <a:blip r:embed="rId3">
            <a:alphaModFix/>
          </a:blip>
          <a:srcRect b="2457"/>
          <a:stretch/>
        </p:blipFill>
        <p:spPr>
          <a:xfrm>
            <a:off x="0" y="0"/>
            <a:ext cx="1220271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1"/>
          <p:cNvSpPr txBox="1"/>
          <p:nvPr/>
        </p:nvSpPr>
        <p:spPr>
          <a:xfrm>
            <a:off x="576000" y="561600"/>
            <a:ext cx="10462161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PT" sz="2000" b="1" i="0" u="none" strike="noStrike" cap="none">
                <a:solidFill>
                  <a:srgbClr val="385623"/>
                </a:solidFill>
                <a:latin typeface="Calibri"/>
                <a:ea typeface="Calibri"/>
                <a:cs typeface="Calibri"/>
                <a:sym typeface="Calibri"/>
              </a:rPr>
              <a:t>Youth engagement</a:t>
            </a:r>
            <a:endParaRPr sz="2000" b="1" i="0" u="none" strike="noStrike" cap="none">
              <a:solidFill>
                <a:srgbClr val="38562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11"/>
          <p:cNvSpPr txBox="1"/>
          <p:nvPr/>
        </p:nvSpPr>
        <p:spPr>
          <a:xfrm>
            <a:off x="645808" y="1348800"/>
            <a:ext cx="10322544" cy="55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pt-PT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year 2017 marked the beginning of CO-MANAGEMENT in the youth sector, with the incorporation of the largest national youth platforms to Movijovem, the National Youth Council and the National Federation of Youth Associations</a:t>
            </a:r>
            <a:endParaRPr/>
          </a:p>
          <a:p>
            <a:pPr marL="2857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pt-PT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2019 the Youth Card participates in the Give a Vote Campaign, with two young ambassadors (Rui Teixeira and Marta Ramos)</a:t>
            </a:r>
            <a:endParaRPr/>
          </a:p>
          <a:p>
            <a:pPr marL="2857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pt-PT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2019, the final declaration of the Conference of Youth Ministers (Lisbon+21) reinforces the need for active participation of young people</a:t>
            </a:r>
            <a:endParaRPr/>
          </a:p>
          <a:p>
            <a:pPr marL="2857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pt-PT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year 2019 registers the 1st edition of the EYCA Youth Panel</a:t>
            </a:r>
            <a:endParaRPr/>
          </a:p>
          <a:p>
            <a:pPr marL="2857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pt-PT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2021 there is a large participation of Portuguese candidates for the 2nd edition of the EYCA Youth Panel (Rui Teixeira and Rafaela Nunes)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pt-PT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2022 Plataforma J is launched, with 9 young portuguese people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pt-PT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2023 there is one candidate for the 3rd edition of the panel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2"/>
          <p:cNvPicPr preferRelativeResize="0"/>
          <p:nvPr/>
        </p:nvPicPr>
        <p:blipFill rotWithShape="1">
          <a:blip r:embed="rId3">
            <a:alphaModFix/>
          </a:blip>
          <a:srcRect b="2457"/>
          <a:stretch/>
        </p:blipFill>
        <p:spPr>
          <a:xfrm>
            <a:off x="0" y="0"/>
            <a:ext cx="1220271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2"/>
          <p:cNvSpPr txBox="1"/>
          <p:nvPr/>
        </p:nvSpPr>
        <p:spPr>
          <a:xfrm>
            <a:off x="576000" y="561600"/>
            <a:ext cx="10462161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PT" sz="2000" b="1" i="0" u="none" strike="noStrike" cap="none">
                <a:solidFill>
                  <a:srgbClr val="385623"/>
                </a:solidFill>
                <a:latin typeface="Calibri"/>
                <a:ea typeface="Calibri"/>
                <a:cs typeface="Calibri"/>
                <a:sym typeface="Calibri"/>
              </a:rPr>
              <a:t>Youth Panel</a:t>
            </a:r>
            <a:endParaRPr sz="2000" b="1" i="0" u="none" strike="noStrike" cap="none">
              <a:solidFill>
                <a:srgbClr val="38562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12"/>
          <p:cNvSpPr txBox="1"/>
          <p:nvPr/>
        </p:nvSpPr>
        <p:spPr>
          <a:xfrm>
            <a:off x="645808" y="1240338"/>
            <a:ext cx="10322544" cy="3342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pt-PT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Second Edition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pt-PT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 the face of EYCA as representatives of young people around Europe.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pt-PT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Voice the concerns and ideas of our generation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pt-PT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Get hands-on experience with organizing Europe-wide initiatives and projects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pt-PT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Make sure ideas and policies have a direct impact on young people and their empowerment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pt-PT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Collect valuable information on young people's priorities </a:t>
            </a:r>
            <a:endParaRPr/>
          </a:p>
          <a:p>
            <a:pPr marL="2857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96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" name="Google Shape;80;p12"/>
          <p:cNvPicPr preferRelativeResize="0"/>
          <p:nvPr/>
        </p:nvPicPr>
        <p:blipFill rotWithShape="1">
          <a:blip r:embed="rId4">
            <a:alphaModFix/>
          </a:blip>
          <a:srcRect l="12836" t="12128" r="11343" b="7915"/>
          <a:stretch/>
        </p:blipFill>
        <p:spPr>
          <a:xfrm>
            <a:off x="815505" y="3523086"/>
            <a:ext cx="4303146" cy="3019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2" descr="Google Shape;116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42634" y="3076012"/>
            <a:ext cx="4195527" cy="3146643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3"/>
          <p:cNvPicPr preferRelativeResize="0"/>
          <p:nvPr/>
        </p:nvPicPr>
        <p:blipFill rotWithShape="1">
          <a:blip r:embed="rId3">
            <a:alphaModFix/>
          </a:blip>
          <a:srcRect b="2457"/>
          <a:stretch/>
        </p:blipFill>
        <p:spPr>
          <a:xfrm>
            <a:off x="0" y="0"/>
            <a:ext cx="1220271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3"/>
          <p:cNvSpPr txBox="1"/>
          <p:nvPr/>
        </p:nvSpPr>
        <p:spPr>
          <a:xfrm>
            <a:off x="576000" y="133413"/>
            <a:ext cx="10462161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PT" sz="2000" b="1" i="0" u="none" strike="noStrike" cap="none">
                <a:solidFill>
                  <a:srgbClr val="385623"/>
                </a:solidFill>
                <a:latin typeface="Calibri"/>
                <a:ea typeface="Calibri"/>
                <a:cs typeface="Calibri"/>
                <a:sym typeface="Calibri"/>
              </a:rPr>
              <a:t>Youth Panel</a:t>
            </a:r>
            <a:endParaRPr sz="2000" b="1" i="0" u="none" strike="noStrike" cap="none">
              <a:solidFill>
                <a:srgbClr val="38562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3"/>
          <p:cNvSpPr txBox="1"/>
          <p:nvPr/>
        </p:nvSpPr>
        <p:spPr>
          <a:xfrm>
            <a:off x="715617" y="697140"/>
            <a:ext cx="10322544" cy="301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635000" marR="0" lvl="0" indent="-6350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Strategy:</a:t>
            </a:r>
            <a:endParaRPr/>
          </a:p>
          <a:p>
            <a:pPr marL="635000" marR="0" lvl="0" indent="-6350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Connecting EYCA and cardholders; communication between YP and EYCA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35000" marR="0" lvl="0" indent="-6350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Environmental and Social impact 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35000" marR="0" lvl="0" indent="-6350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Empowering youth by sharing knowledge and skills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35000" marR="0" lvl="0" indent="-6350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Space and participation for all</a:t>
            </a:r>
            <a:endParaRPr/>
          </a:p>
          <a:p>
            <a:pPr marL="635000" marR="0" lvl="0" indent="-6350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Statutes </a:t>
            </a:r>
            <a:endParaRPr/>
          </a:p>
          <a:p>
            <a:pPr marL="2857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96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9" name="Google Shape;89;p13"/>
          <p:cNvPicPr preferRelativeResize="0"/>
          <p:nvPr/>
        </p:nvPicPr>
        <p:blipFill rotWithShape="1">
          <a:blip r:embed="rId4">
            <a:alphaModFix/>
          </a:blip>
          <a:srcRect l="7308" t="9998" r="3900"/>
          <a:stretch/>
        </p:blipFill>
        <p:spPr>
          <a:xfrm>
            <a:off x="455448" y="2837780"/>
            <a:ext cx="4937967" cy="3336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630204" y="2454000"/>
            <a:ext cx="5760040" cy="3842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4"/>
          <p:cNvPicPr preferRelativeResize="0"/>
          <p:nvPr/>
        </p:nvPicPr>
        <p:blipFill rotWithShape="1">
          <a:blip r:embed="rId3">
            <a:alphaModFix/>
          </a:blip>
          <a:srcRect b="2457"/>
          <a:stretch/>
        </p:blipFill>
        <p:spPr>
          <a:xfrm>
            <a:off x="0" y="0"/>
            <a:ext cx="1220271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4"/>
          <p:cNvSpPr txBox="1"/>
          <p:nvPr/>
        </p:nvSpPr>
        <p:spPr>
          <a:xfrm>
            <a:off x="576000" y="630218"/>
            <a:ext cx="10462161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PT" sz="2000" b="1" i="0" u="none" strike="noStrike" cap="none">
                <a:solidFill>
                  <a:srgbClr val="385623"/>
                </a:solidFill>
                <a:latin typeface="Calibri"/>
                <a:ea typeface="Calibri"/>
                <a:cs typeface="Calibri"/>
                <a:sym typeface="Calibri"/>
              </a:rPr>
              <a:t>Youth Panel – 3rd edition</a:t>
            </a:r>
            <a:endParaRPr sz="2000" b="1" i="0" u="none" strike="noStrike" cap="none">
              <a:solidFill>
                <a:srgbClr val="38562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4"/>
          <p:cNvSpPr txBox="1"/>
          <p:nvPr/>
        </p:nvSpPr>
        <p:spPr>
          <a:xfrm>
            <a:off x="576000" y="1544405"/>
            <a:ext cx="1032254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pt-PT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Continuing the great work (the stakes are high!)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pt-PT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Visibility, dissemination, youth-led projects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pt-PT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Empowering youth by sharing knowledge and skills </a:t>
            </a:r>
            <a:endParaRPr/>
          </a:p>
        </p:txBody>
      </p:sp>
      <p:pic>
        <p:nvPicPr>
          <p:cNvPr id="98" name="Google Shape;98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1545" y="2962219"/>
            <a:ext cx="5554455" cy="3705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37545" y="2962219"/>
            <a:ext cx="4711617" cy="35337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5"/>
          <p:cNvPicPr preferRelativeResize="0"/>
          <p:nvPr/>
        </p:nvPicPr>
        <p:blipFill rotWithShape="1">
          <a:blip r:embed="rId3">
            <a:alphaModFix/>
          </a:blip>
          <a:srcRect b="2457"/>
          <a:stretch/>
        </p:blipFill>
        <p:spPr>
          <a:xfrm>
            <a:off x="0" y="0"/>
            <a:ext cx="1220271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5"/>
          <p:cNvSpPr txBox="1"/>
          <p:nvPr/>
        </p:nvSpPr>
        <p:spPr>
          <a:xfrm>
            <a:off x="576000" y="630218"/>
            <a:ext cx="10462161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PT" sz="2000" b="1" i="0" u="none" strike="noStrike" cap="none">
                <a:solidFill>
                  <a:srgbClr val="385623"/>
                </a:solidFill>
                <a:latin typeface="Calibri"/>
                <a:ea typeface="Calibri"/>
                <a:cs typeface="Calibri"/>
                <a:sym typeface="Calibri"/>
              </a:rPr>
              <a:t>Youth Panel – 3rd edition</a:t>
            </a:r>
            <a:endParaRPr sz="2000" b="1" i="0" u="none" strike="noStrike" cap="none">
              <a:solidFill>
                <a:srgbClr val="38562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5"/>
          <p:cNvSpPr txBox="1"/>
          <p:nvPr/>
        </p:nvSpPr>
        <p:spPr>
          <a:xfrm>
            <a:off x="576000" y="1544405"/>
            <a:ext cx="1032254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pt-PT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Sharing and developing together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pt-PT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Building trust and making a difference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7" name="Google Shape;107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6000" y="3055673"/>
            <a:ext cx="4896704" cy="3223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38540" y="3289876"/>
            <a:ext cx="4723103" cy="31506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16"/>
          <p:cNvPicPr preferRelativeResize="0"/>
          <p:nvPr/>
        </p:nvPicPr>
        <p:blipFill rotWithShape="1">
          <a:blip r:embed="rId3">
            <a:alphaModFix/>
          </a:blip>
          <a:srcRect b="2457"/>
          <a:stretch/>
        </p:blipFill>
        <p:spPr>
          <a:xfrm>
            <a:off x="0" y="0"/>
            <a:ext cx="1220271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6"/>
          <p:cNvSpPr txBox="1"/>
          <p:nvPr/>
        </p:nvSpPr>
        <p:spPr>
          <a:xfrm>
            <a:off x="576000" y="561600"/>
            <a:ext cx="10462161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PT" sz="2000" b="1" i="0" u="none" strike="noStrike" cap="none">
                <a:solidFill>
                  <a:srgbClr val="385623"/>
                </a:solidFill>
                <a:latin typeface="Calibri"/>
                <a:ea typeface="Calibri"/>
                <a:cs typeface="Calibri"/>
                <a:sym typeface="Calibri"/>
              </a:rPr>
              <a:t>Presentation of the project – march 2022</a:t>
            </a:r>
            <a:endParaRPr/>
          </a:p>
        </p:txBody>
      </p:sp>
      <p:sp>
        <p:nvSpPr>
          <p:cNvPr id="115" name="Google Shape;115;p16"/>
          <p:cNvSpPr txBox="1"/>
          <p:nvPr/>
        </p:nvSpPr>
        <p:spPr>
          <a:xfrm>
            <a:off x="673100" y="1397000"/>
            <a:ext cx="10462160" cy="3338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1430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</a:t>
            </a:r>
            <a:endParaRPr/>
          </a:p>
          <a:p>
            <a:pPr marL="11430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1430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                              </a:t>
            </a:r>
            <a:endParaRPr/>
          </a:p>
          <a:p>
            <a:pPr marL="11430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</a:t>
            </a:r>
            <a:endParaRPr/>
          </a:p>
          <a:p>
            <a:pPr marL="11430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/>
          </a:p>
          <a:p>
            <a:pPr marL="11430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6" name="Google Shape;116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21811" y="2065932"/>
            <a:ext cx="6261135" cy="32860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17"/>
          <p:cNvPicPr preferRelativeResize="0"/>
          <p:nvPr/>
        </p:nvPicPr>
        <p:blipFill rotWithShape="1">
          <a:blip r:embed="rId3">
            <a:alphaModFix/>
          </a:blip>
          <a:srcRect b="2457"/>
          <a:stretch/>
        </p:blipFill>
        <p:spPr>
          <a:xfrm>
            <a:off x="0" y="0"/>
            <a:ext cx="1220271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7"/>
          <p:cNvSpPr txBox="1"/>
          <p:nvPr/>
        </p:nvSpPr>
        <p:spPr>
          <a:xfrm>
            <a:off x="576000" y="561600"/>
            <a:ext cx="10462161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 b="1" i="0" u="none" strike="noStrike" cap="none">
                <a:solidFill>
                  <a:srgbClr val="385623"/>
                </a:solidFill>
                <a:latin typeface="Calibri"/>
                <a:ea typeface="Calibri"/>
                <a:cs typeface="Calibri"/>
                <a:sym typeface="Calibri"/>
              </a:rPr>
              <a:t>Definition  </a:t>
            </a:r>
            <a:endParaRPr/>
          </a:p>
        </p:txBody>
      </p:sp>
      <p:sp>
        <p:nvSpPr>
          <p:cNvPr id="123" name="Google Shape;123;p17"/>
          <p:cNvSpPr txBox="1"/>
          <p:nvPr/>
        </p:nvSpPr>
        <p:spPr>
          <a:xfrm>
            <a:off x="576000" y="1100151"/>
            <a:ext cx="9977120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Advisory body, made up of young people, created by Movijovem in the field of development and promotion of the European Youth Card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17"/>
          <p:cNvSpPr txBox="1"/>
          <p:nvPr/>
        </p:nvSpPr>
        <p:spPr>
          <a:xfrm>
            <a:off x="575999" y="2248107"/>
            <a:ext cx="10462161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 b="1" i="0" u="none" strike="noStrike" cap="none">
                <a:solidFill>
                  <a:srgbClr val="385623"/>
                </a:solidFill>
                <a:latin typeface="Calibri"/>
                <a:ea typeface="Calibri"/>
                <a:cs typeface="Calibri"/>
                <a:sym typeface="Calibri"/>
              </a:rPr>
              <a:t>Goals:  </a:t>
            </a:r>
            <a:endParaRPr/>
          </a:p>
        </p:txBody>
      </p:sp>
      <p:sp>
        <p:nvSpPr>
          <p:cNvPr id="125" name="Google Shape;125;p17"/>
          <p:cNvSpPr txBox="1"/>
          <p:nvPr/>
        </p:nvSpPr>
        <p:spPr>
          <a:xfrm>
            <a:off x="452120" y="2787041"/>
            <a:ext cx="9977120" cy="2800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urier New"/>
              <a:buChar char="o"/>
            </a:pPr>
            <a:r>
              <a:rPr lang="pt-PT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be a youth space for meetings, debate, reflections and action;</a:t>
            </a:r>
            <a:endParaRPr/>
          </a:p>
          <a:p>
            <a:pPr marL="2857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urier New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urier New"/>
              <a:buChar char="o"/>
            </a:pPr>
            <a:r>
              <a:rPr lang="pt-PT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Promote the participation of young people involved in the Platform and of young people in general;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urier New"/>
              <a:buChar char="o"/>
            </a:pPr>
            <a:r>
              <a:rPr lang="pt-PT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Safeguard broad representation in terms of gender identity, ages, ethnic origins, and territory;</a:t>
            </a:r>
            <a:endParaRPr/>
          </a:p>
          <a:p>
            <a:pPr marL="2857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urier New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urier New"/>
              <a:buChar char="o"/>
            </a:pPr>
            <a:r>
              <a:rPr lang="pt-PT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Influence the political decision with the objective of promoting better public policies in the areas of youth, sustainability, citizenship, education or others.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18"/>
          <p:cNvPicPr preferRelativeResize="0"/>
          <p:nvPr/>
        </p:nvPicPr>
        <p:blipFill rotWithShape="1">
          <a:blip r:embed="rId3">
            <a:alphaModFix/>
          </a:blip>
          <a:srcRect b="2457"/>
          <a:stretch/>
        </p:blipFill>
        <p:spPr>
          <a:xfrm>
            <a:off x="0" y="0"/>
            <a:ext cx="1220271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8"/>
          <p:cNvSpPr txBox="1"/>
          <p:nvPr/>
        </p:nvSpPr>
        <p:spPr>
          <a:xfrm>
            <a:off x="576000" y="561600"/>
            <a:ext cx="10462161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 b="1" i="0" u="none" strike="noStrike" cap="none">
                <a:solidFill>
                  <a:srgbClr val="385623"/>
                </a:solidFill>
                <a:latin typeface="Calibri"/>
                <a:ea typeface="Calibri"/>
                <a:cs typeface="Calibri"/>
                <a:sym typeface="Calibri"/>
              </a:rPr>
              <a:t>Direct Colaboration with the Youth Card</a:t>
            </a:r>
            <a:endParaRPr sz="2000" b="1" i="0" u="none" strike="noStrike" cap="none">
              <a:solidFill>
                <a:srgbClr val="38562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8"/>
          <p:cNvSpPr txBox="1"/>
          <p:nvPr/>
        </p:nvSpPr>
        <p:spPr>
          <a:xfrm>
            <a:off x="576000" y="1170111"/>
            <a:ext cx="9977120" cy="2523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urier New"/>
              <a:buChar char="o"/>
            </a:pPr>
            <a:r>
              <a:rPr lang="pt-PT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Active participation in the promotion, communication and dissemination of the Youth Card program (its members are ambassadors);</a:t>
            </a:r>
            <a:endParaRPr/>
          </a:p>
          <a:p>
            <a:pPr marL="2857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urier New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urier New"/>
              <a:buChar char="o"/>
            </a:pPr>
            <a:r>
              <a:rPr lang="pt-PT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Plataforma J may institutionally represent the Youth Card in national and international events;</a:t>
            </a:r>
            <a:endParaRPr/>
          </a:p>
          <a:p>
            <a:pPr marL="2857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urier New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urier New"/>
              <a:buChar char="o"/>
            </a:pPr>
            <a:r>
              <a:rPr lang="pt-PT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Plataforma J debates annually the Plan of Activities and Budget of the Youth Card, as well as the Movijovem´s in general;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18"/>
          <p:cNvSpPr txBox="1"/>
          <p:nvPr/>
        </p:nvSpPr>
        <p:spPr>
          <a:xfrm>
            <a:off x="576000" y="4538982"/>
            <a:ext cx="9977120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urier New"/>
              <a:buChar char="o"/>
            </a:pPr>
            <a:r>
              <a:rPr lang="pt-PT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 young portuguese people, between 14 and 29 years old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urier New"/>
              <a:buChar char="o"/>
            </a:pPr>
            <a:r>
              <a:rPr lang="pt-PT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Members of EYCA Youth Panel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urier New"/>
              <a:buChar char="o"/>
            </a:pPr>
            <a:r>
              <a:rPr lang="pt-PT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 years mandate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18"/>
          <p:cNvSpPr txBox="1"/>
          <p:nvPr/>
        </p:nvSpPr>
        <p:spPr>
          <a:xfrm>
            <a:off x="575999" y="3693879"/>
            <a:ext cx="10462161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 b="1" i="0" u="none" strike="noStrike" cap="none">
                <a:solidFill>
                  <a:srgbClr val="385623"/>
                </a:solidFill>
                <a:latin typeface="Calibri"/>
                <a:ea typeface="Calibri"/>
                <a:cs typeface="Calibri"/>
                <a:sym typeface="Calibri"/>
              </a:rPr>
              <a:t>Composition</a:t>
            </a:r>
            <a:endParaRPr sz="2000" b="1" i="0" u="none" strike="noStrike" cap="none">
              <a:solidFill>
                <a:srgbClr val="38562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522</Words>
  <Application>Microsoft Office PowerPoint</Application>
  <PresentationFormat>Widescreen</PresentationFormat>
  <Paragraphs>77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Courier New</vt:lpstr>
      <vt:lpstr>Tema do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JULIEN Muriel</dc:creator>
  <cp:lastModifiedBy>JULIEN Muriel</cp:lastModifiedBy>
  <cp:revision>1</cp:revision>
  <dcterms:modified xsi:type="dcterms:W3CDTF">2023-12-19T12:04:59Z</dcterms:modified>
</cp:coreProperties>
</file>